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26.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slides/slide237.xml" ContentType="application/vnd.openxmlformats-officedocument.presentationml.slide+xml"/>
  <Override PartName="/ppt/slides/slide284.xml" ContentType="application/vnd.openxmlformats-officedocument.presentationml.slide+xml"/>
  <Override PartName="/ppt/slides/slide423.xml" ContentType="application/vnd.openxmlformats-officedocument.presentationml.slide+xml"/>
  <Override PartName="/ppt/theme/theme2.xml" ContentType="application/vnd.openxmlformats-officedocument.them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417.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0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s/slide379.xml" ContentType="application/vnd.openxmlformats-officedocument.presentationml.slide+xml"/>
  <Override PartName="/ppt/slides/slide431.xml" ContentType="application/vnd.openxmlformats-officedocument.presentationml.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57.xml" ContentType="application/vnd.openxmlformats-officedocument.presentationml.slide+xml"/>
  <Override PartName="/ppt/slides/slide368.xml" ContentType="application/vnd.openxmlformats-officedocument.presentationml.slide+xml"/>
  <Override PartName="/ppt/slides/slide42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slides/slide382.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371.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40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Layouts/slideLayout12.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s/slide433.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slides/slide42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359.xml" ContentType="application/vnd.openxmlformats-officedocument.presentationml.slide+xml"/>
  <Override PartName="/ppt/slides/slide395.xml" ContentType="application/vnd.openxmlformats-officedocument.presentationml.slide+xml"/>
  <Override PartName="/ppt/slides/slide400.xml" ContentType="application/vnd.openxmlformats-officedocument.presentationml.slide+xml"/>
  <Override PartName="/ppt/slides/slide41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362.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27.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78.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s/slide381.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s/slide43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42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397.xml" ContentType="application/vnd.openxmlformats-officedocument.presentationml.slide+xml"/>
  <Override PartName="/ppt/slides/slide402.xml" ContentType="application/vnd.openxmlformats-officedocument.presentationml.slide+xml"/>
  <Override PartName="/ppt/slides/slide41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418.xml" ContentType="application/vnd.openxmlformats-officedocument.presentationml.slide+xml"/>
  <Override PartName="/ppt/slides/slide429.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407.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Override PartName="/ppt/slides/slide421.xml" ContentType="application/vnd.openxmlformats-officedocument.presentationml.slide+xml"/>
  <Override PartName="/ppt/slides/slide432.xml" ContentType="application/vnd.openxmlformats-officedocument.presentationml.slide+xml"/>
  <Default Extension="jpeg" ContentType="image/jpeg"/>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410.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diagrams/layout1.xml" ContentType="application/vnd.openxmlformats-officedocument.drawingml.diagramLayout+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434.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437"/>
  </p:notesMasterIdLst>
  <p:sldIdLst>
    <p:sldId id="349" r:id="rId2"/>
    <p:sldId id="497" r:id="rId3"/>
    <p:sldId id="476" r:id="rId4"/>
    <p:sldId id="478" r:id="rId5"/>
    <p:sldId id="480" r:id="rId6"/>
    <p:sldId id="353" r:id="rId7"/>
    <p:sldId id="477" r:id="rId8"/>
    <p:sldId id="479" r:id="rId9"/>
    <p:sldId id="357" r:id="rId10"/>
    <p:sldId id="361" r:id="rId11"/>
    <p:sldId id="362" r:id="rId12"/>
    <p:sldId id="354" r:id="rId13"/>
    <p:sldId id="355" r:id="rId14"/>
    <p:sldId id="279" r:id="rId15"/>
    <p:sldId id="488" r:id="rId16"/>
    <p:sldId id="280" r:id="rId17"/>
    <p:sldId id="487" r:id="rId18"/>
    <p:sldId id="281" r:id="rId19"/>
    <p:sldId id="260" r:id="rId20"/>
    <p:sldId id="261" r:id="rId21"/>
    <p:sldId id="262" r:id="rId22"/>
    <p:sldId id="263" r:id="rId23"/>
    <p:sldId id="574" r:id="rId24"/>
    <p:sldId id="575" r:id="rId25"/>
    <p:sldId id="576" r:id="rId26"/>
    <p:sldId id="577" r:id="rId27"/>
    <p:sldId id="282" r:id="rId28"/>
    <p:sldId id="264" r:id="rId29"/>
    <p:sldId id="578" r:id="rId30"/>
    <p:sldId id="285" r:id="rId31"/>
    <p:sldId id="579" r:id="rId32"/>
    <p:sldId id="580" r:id="rId33"/>
    <p:sldId id="287" r:id="rId34"/>
    <p:sldId id="581" r:id="rId35"/>
    <p:sldId id="582" r:id="rId36"/>
    <p:sldId id="289" r:id="rId37"/>
    <p:sldId id="583" r:id="rId38"/>
    <p:sldId id="290" r:id="rId39"/>
    <p:sldId id="584" r:id="rId40"/>
    <p:sldId id="585" r:id="rId41"/>
    <p:sldId id="586" r:id="rId42"/>
    <p:sldId id="587" r:id="rId43"/>
    <p:sldId id="291" r:id="rId44"/>
    <p:sldId id="588" r:id="rId45"/>
    <p:sldId id="589" r:id="rId46"/>
    <p:sldId id="590" r:id="rId47"/>
    <p:sldId id="294" r:id="rId48"/>
    <p:sldId id="481" r:id="rId49"/>
    <p:sldId id="482" r:id="rId50"/>
    <p:sldId id="483" r:id="rId51"/>
    <p:sldId id="591" r:id="rId52"/>
    <p:sldId id="592" r:id="rId53"/>
    <p:sldId id="489" r:id="rId54"/>
    <p:sldId id="490" r:id="rId55"/>
    <p:sldId id="484" r:id="rId56"/>
    <p:sldId id="485" r:id="rId57"/>
    <p:sldId id="486" r:id="rId58"/>
    <p:sldId id="295" r:id="rId59"/>
    <p:sldId id="296" r:id="rId60"/>
    <p:sldId id="297" r:id="rId61"/>
    <p:sldId id="298" r:id="rId62"/>
    <p:sldId id="299" r:id="rId63"/>
    <p:sldId id="303" r:id="rId64"/>
    <p:sldId id="491" r:id="rId65"/>
    <p:sldId id="593" r:id="rId66"/>
    <p:sldId id="502" r:id="rId67"/>
    <p:sldId id="500" r:id="rId68"/>
    <p:sldId id="499" r:id="rId69"/>
    <p:sldId id="504" r:id="rId70"/>
    <p:sldId id="503" r:id="rId71"/>
    <p:sldId id="492" r:id="rId72"/>
    <p:sldId id="494" r:id="rId73"/>
    <p:sldId id="595" r:id="rId74"/>
    <p:sldId id="495" r:id="rId75"/>
    <p:sldId id="496" r:id="rId76"/>
    <p:sldId id="596" r:id="rId77"/>
    <p:sldId id="321" r:id="rId78"/>
    <p:sldId id="505" r:id="rId79"/>
    <p:sldId id="506" r:id="rId80"/>
    <p:sldId id="507" r:id="rId81"/>
    <p:sldId id="508" r:id="rId82"/>
    <p:sldId id="322" r:id="rId83"/>
    <p:sldId id="597" r:id="rId84"/>
    <p:sldId id="598" r:id="rId85"/>
    <p:sldId id="607" r:id="rId86"/>
    <p:sldId id="516" r:id="rId87"/>
    <p:sldId id="521" r:id="rId88"/>
    <p:sldId id="510" r:id="rId89"/>
    <p:sldId id="519" r:id="rId90"/>
    <p:sldId id="509" r:id="rId91"/>
    <p:sldId id="517" r:id="rId92"/>
    <p:sldId id="511" r:id="rId93"/>
    <p:sldId id="518" r:id="rId94"/>
    <p:sldId id="617" r:id="rId95"/>
    <p:sldId id="600" r:id="rId96"/>
    <p:sldId id="599" r:id="rId97"/>
    <p:sldId id="622" r:id="rId98"/>
    <p:sldId id="626" r:id="rId99"/>
    <p:sldId id="619" r:id="rId100"/>
    <p:sldId id="623" r:id="rId101"/>
    <p:sldId id="624" r:id="rId102"/>
    <p:sldId id="625" r:id="rId103"/>
    <p:sldId id="620" r:id="rId104"/>
    <p:sldId id="621" r:id="rId105"/>
    <p:sldId id="618" r:id="rId106"/>
    <p:sldId id="608" r:id="rId107"/>
    <p:sldId id="627" r:id="rId108"/>
    <p:sldId id="628" r:id="rId109"/>
    <p:sldId id="611" r:id="rId110"/>
    <p:sldId id="610" r:id="rId111"/>
    <p:sldId id="629" r:id="rId112"/>
    <p:sldId id="613" r:id="rId113"/>
    <p:sldId id="612" r:id="rId114"/>
    <p:sldId id="630" r:id="rId115"/>
    <p:sldId id="631" r:id="rId116"/>
    <p:sldId id="366" r:id="rId117"/>
    <p:sldId id="634" r:id="rId118"/>
    <p:sldId id="368" r:id="rId119"/>
    <p:sldId id="369" r:id="rId120"/>
    <p:sldId id="635" r:id="rId121"/>
    <p:sldId id="636" r:id="rId122"/>
    <p:sldId id="637" r:id="rId123"/>
    <p:sldId id="645" r:id="rId124"/>
    <p:sldId id="646" r:id="rId125"/>
    <p:sldId id="638" r:id="rId126"/>
    <p:sldId id="371" r:id="rId127"/>
    <p:sldId id="372" r:id="rId128"/>
    <p:sldId id="373" r:id="rId129"/>
    <p:sldId id="375" r:id="rId130"/>
    <p:sldId id="376" r:id="rId131"/>
    <p:sldId id="377" r:id="rId132"/>
    <p:sldId id="378" r:id="rId133"/>
    <p:sldId id="639" r:id="rId134"/>
    <p:sldId id="379" r:id="rId135"/>
    <p:sldId id="640" r:id="rId136"/>
    <p:sldId id="641" r:id="rId137"/>
    <p:sldId id="381" r:id="rId138"/>
    <p:sldId id="642" r:id="rId139"/>
    <p:sldId id="382" r:id="rId140"/>
    <p:sldId id="383" r:id="rId141"/>
    <p:sldId id="643" r:id="rId142"/>
    <p:sldId id="384" r:id="rId143"/>
    <p:sldId id="374" r:id="rId144"/>
    <p:sldId id="385" r:id="rId145"/>
    <p:sldId id="647" r:id="rId146"/>
    <p:sldId id="387" r:id="rId147"/>
    <p:sldId id="390" r:id="rId148"/>
    <p:sldId id="388" r:id="rId149"/>
    <p:sldId id="389" r:id="rId150"/>
    <p:sldId id="392" r:id="rId151"/>
    <p:sldId id="393" r:id="rId152"/>
    <p:sldId id="394" r:id="rId153"/>
    <p:sldId id="648" r:id="rId154"/>
    <p:sldId id="399" r:id="rId155"/>
    <p:sldId id="400" r:id="rId156"/>
    <p:sldId id="401" r:id="rId157"/>
    <p:sldId id="402" r:id="rId158"/>
    <p:sldId id="403" r:id="rId159"/>
    <p:sldId id="404" r:id="rId160"/>
    <p:sldId id="405" r:id="rId161"/>
    <p:sldId id="406" r:id="rId162"/>
    <p:sldId id="407" r:id="rId163"/>
    <p:sldId id="408" r:id="rId164"/>
    <p:sldId id="304" r:id="rId165"/>
    <p:sldId id="305" r:id="rId166"/>
    <p:sldId id="306" r:id="rId167"/>
    <p:sldId id="409" r:id="rId168"/>
    <p:sldId id="410" r:id="rId169"/>
    <p:sldId id="411" r:id="rId170"/>
    <p:sldId id="412" r:id="rId171"/>
    <p:sldId id="413" r:id="rId172"/>
    <p:sldId id="307" r:id="rId173"/>
    <p:sldId id="308" r:id="rId174"/>
    <p:sldId id="414" r:id="rId175"/>
    <p:sldId id="415" r:id="rId176"/>
    <p:sldId id="416" r:id="rId177"/>
    <p:sldId id="417" r:id="rId178"/>
    <p:sldId id="418" r:id="rId179"/>
    <p:sldId id="419" r:id="rId180"/>
    <p:sldId id="420" r:id="rId181"/>
    <p:sldId id="421" r:id="rId182"/>
    <p:sldId id="422" r:id="rId183"/>
    <p:sldId id="423" r:id="rId184"/>
    <p:sldId id="461" r:id="rId185"/>
    <p:sldId id="424" r:id="rId186"/>
    <p:sldId id="425" r:id="rId187"/>
    <p:sldId id="427" r:id="rId188"/>
    <p:sldId id="527" r:id="rId189"/>
    <p:sldId id="522" r:id="rId190"/>
    <p:sldId id="523" r:id="rId191"/>
    <p:sldId id="524" r:id="rId192"/>
    <p:sldId id="525" r:id="rId193"/>
    <p:sldId id="526" r:id="rId194"/>
    <p:sldId id="528" r:id="rId195"/>
    <p:sldId id="529" r:id="rId196"/>
    <p:sldId id="530" r:id="rId197"/>
    <p:sldId id="567" r:id="rId198"/>
    <p:sldId id="568" r:id="rId199"/>
    <p:sldId id="569" r:id="rId200"/>
    <p:sldId id="570" r:id="rId201"/>
    <p:sldId id="571" r:id="rId202"/>
    <p:sldId id="572" r:id="rId203"/>
    <p:sldId id="573" r:id="rId204"/>
    <p:sldId id="532" r:id="rId205"/>
    <p:sldId id="533" r:id="rId206"/>
    <p:sldId id="534" r:id="rId207"/>
    <p:sldId id="535" r:id="rId208"/>
    <p:sldId id="536" r:id="rId209"/>
    <p:sldId id="537" r:id="rId210"/>
    <p:sldId id="538" r:id="rId211"/>
    <p:sldId id="539" r:id="rId212"/>
    <p:sldId id="540" r:id="rId213"/>
    <p:sldId id="541" r:id="rId214"/>
    <p:sldId id="542" r:id="rId215"/>
    <p:sldId id="543" r:id="rId216"/>
    <p:sldId id="544" r:id="rId217"/>
    <p:sldId id="545" r:id="rId218"/>
    <p:sldId id="546" r:id="rId219"/>
    <p:sldId id="547" r:id="rId220"/>
    <p:sldId id="548" r:id="rId221"/>
    <p:sldId id="549" r:id="rId222"/>
    <p:sldId id="550" r:id="rId223"/>
    <p:sldId id="551" r:id="rId224"/>
    <p:sldId id="552" r:id="rId225"/>
    <p:sldId id="553" r:id="rId226"/>
    <p:sldId id="554" r:id="rId227"/>
    <p:sldId id="555" r:id="rId228"/>
    <p:sldId id="556" r:id="rId229"/>
    <p:sldId id="557" r:id="rId230"/>
    <p:sldId id="558" r:id="rId231"/>
    <p:sldId id="559" r:id="rId232"/>
    <p:sldId id="560" r:id="rId233"/>
    <p:sldId id="561" r:id="rId234"/>
    <p:sldId id="562" r:id="rId235"/>
    <p:sldId id="563" r:id="rId236"/>
    <p:sldId id="564" r:id="rId237"/>
    <p:sldId id="565" r:id="rId238"/>
    <p:sldId id="566" r:id="rId239"/>
    <p:sldId id="531" r:id="rId240"/>
    <p:sldId id="426" r:id="rId241"/>
    <p:sldId id="428" r:id="rId242"/>
    <p:sldId id="429" r:id="rId243"/>
    <p:sldId id="430" r:id="rId244"/>
    <p:sldId id="431" r:id="rId245"/>
    <p:sldId id="432" r:id="rId246"/>
    <p:sldId id="433" r:id="rId247"/>
    <p:sldId id="434" r:id="rId248"/>
    <p:sldId id="435" r:id="rId249"/>
    <p:sldId id="436" r:id="rId250"/>
    <p:sldId id="437" r:id="rId251"/>
    <p:sldId id="438" r:id="rId252"/>
    <p:sldId id="439" r:id="rId253"/>
    <p:sldId id="440" r:id="rId254"/>
    <p:sldId id="441" r:id="rId255"/>
    <p:sldId id="442" r:id="rId256"/>
    <p:sldId id="443" r:id="rId257"/>
    <p:sldId id="663" r:id="rId258"/>
    <p:sldId id="649" r:id="rId259"/>
    <p:sldId id="650" r:id="rId260"/>
    <p:sldId id="651" r:id="rId261"/>
    <p:sldId id="652" r:id="rId262"/>
    <p:sldId id="653" r:id="rId263"/>
    <p:sldId id="654" r:id="rId264"/>
    <p:sldId id="655" r:id="rId265"/>
    <p:sldId id="656" r:id="rId266"/>
    <p:sldId id="657" r:id="rId267"/>
    <p:sldId id="673" r:id="rId268"/>
    <p:sldId id="658" r:id="rId269"/>
    <p:sldId id="665" r:id="rId270"/>
    <p:sldId id="664" r:id="rId271"/>
    <p:sldId id="666" r:id="rId272"/>
    <p:sldId id="667" r:id="rId273"/>
    <p:sldId id="668" r:id="rId274"/>
    <p:sldId id="804" r:id="rId275"/>
    <p:sldId id="805" r:id="rId276"/>
    <p:sldId id="803" r:id="rId277"/>
    <p:sldId id="809" r:id="rId278"/>
    <p:sldId id="799" r:id="rId279"/>
    <p:sldId id="800" r:id="rId280"/>
    <p:sldId id="801" r:id="rId281"/>
    <p:sldId id="802" r:id="rId282"/>
    <p:sldId id="669" r:id="rId283"/>
    <p:sldId id="670" r:id="rId284"/>
    <p:sldId id="810" r:id="rId285"/>
    <p:sldId id="807" r:id="rId286"/>
    <p:sldId id="677" r:id="rId287"/>
    <p:sldId id="678" r:id="rId288"/>
    <p:sldId id="808" r:id="rId289"/>
    <p:sldId id="679" r:id="rId290"/>
    <p:sldId id="671" r:id="rId291"/>
    <p:sldId id="811" r:id="rId292"/>
    <p:sldId id="806" r:id="rId293"/>
    <p:sldId id="680" r:id="rId294"/>
    <p:sldId id="468" r:id="rId295"/>
    <p:sldId id="469" r:id="rId296"/>
    <p:sldId id="470" r:id="rId297"/>
    <p:sldId id="675" r:id="rId298"/>
    <p:sldId id="676" r:id="rId299"/>
    <p:sldId id="681" r:id="rId300"/>
    <p:sldId id="471" r:id="rId301"/>
    <p:sldId id="686" r:id="rId302"/>
    <p:sldId id="684" r:id="rId303"/>
    <p:sldId id="473" r:id="rId304"/>
    <p:sldId id="685" r:id="rId305"/>
    <p:sldId id="812" r:id="rId306"/>
    <p:sldId id="813" r:id="rId307"/>
    <p:sldId id="815" r:id="rId308"/>
    <p:sldId id="816" r:id="rId309"/>
    <p:sldId id="687" r:id="rId310"/>
    <p:sldId id="689" r:id="rId311"/>
    <p:sldId id="688" r:id="rId312"/>
    <p:sldId id="447" r:id="rId313"/>
    <p:sldId id="448" r:id="rId314"/>
    <p:sldId id="814" r:id="rId315"/>
    <p:sldId id="449" r:id="rId316"/>
    <p:sldId id="820" r:id="rId317"/>
    <p:sldId id="821" r:id="rId318"/>
    <p:sldId id="822" r:id="rId319"/>
    <p:sldId id="817" r:id="rId320"/>
    <p:sldId id="450" r:id="rId321"/>
    <p:sldId id="794" r:id="rId322"/>
    <p:sldId id="795" r:id="rId323"/>
    <p:sldId id="790" r:id="rId324"/>
    <p:sldId id="791" r:id="rId325"/>
    <p:sldId id="796" r:id="rId326"/>
    <p:sldId id="789" r:id="rId327"/>
    <p:sldId id="818" r:id="rId328"/>
    <p:sldId id="792" r:id="rId329"/>
    <p:sldId id="452" r:id="rId330"/>
    <p:sldId id="819" r:id="rId331"/>
    <p:sldId id="793" r:id="rId332"/>
    <p:sldId id="705" r:id="rId333"/>
    <p:sldId id="706" r:id="rId334"/>
    <p:sldId id="707" r:id="rId335"/>
    <p:sldId id="708" r:id="rId336"/>
    <p:sldId id="709" r:id="rId337"/>
    <p:sldId id="710" r:id="rId338"/>
    <p:sldId id="711" r:id="rId339"/>
    <p:sldId id="712" r:id="rId340"/>
    <p:sldId id="713" r:id="rId341"/>
    <p:sldId id="714" r:id="rId342"/>
    <p:sldId id="715" r:id="rId343"/>
    <p:sldId id="716" r:id="rId344"/>
    <p:sldId id="717" r:id="rId345"/>
    <p:sldId id="718" r:id="rId346"/>
    <p:sldId id="719" r:id="rId347"/>
    <p:sldId id="720" r:id="rId348"/>
    <p:sldId id="721" r:id="rId349"/>
    <p:sldId id="722" r:id="rId350"/>
    <p:sldId id="723" r:id="rId351"/>
    <p:sldId id="724" r:id="rId352"/>
    <p:sldId id="725" r:id="rId353"/>
    <p:sldId id="726" r:id="rId354"/>
    <p:sldId id="727" r:id="rId355"/>
    <p:sldId id="728" r:id="rId356"/>
    <p:sldId id="729" r:id="rId357"/>
    <p:sldId id="730" r:id="rId358"/>
    <p:sldId id="731" r:id="rId359"/>
    <p:sldId id="732" r:id="rId360"/>
    <p:sldId id="733" r:id="rId361"/>
    <p:sldId id="734" r:id="rId362"/>
    <p:sldId id="735" r:id="rId363"/>
    <p:sldId id="736" r:id="rId364"/>
    <p:sldId id="737" r:id="rId365"/>
    <p:sldId id="738" r:id="rId366"/>
    <p:sldId id="739" r:id="rId367"/>
    <p:sldId id="740" r:id="rId368"/>
    <p:sldId id="741" r:id="rId369"/>
    <p:sldId id="742" r:id="rId370"/>
    <p:sldId id="743" r:id="rId371"/>
    <p:sldId id="744" r:id="rId372"/>
    <p:sldId id="745" r:id="rId373"/>
    <p:sldId id="453" r:id="rId374"/>
    <p:sldId id="454" r:id="rId375"/>
    <p:sldId id="455" r:id="rId376"/>
    <p:sldId id="691" r:id="rId377"/>
    <p:sldId id="692" r:id="rId378"/>
    <p:sldId id="693" r:id="rId379"/>
    <p:sldId id="694" r:id="rId380"/>
    <p:sldId id="695" r:id="rId381"/>
    <p:sldId id="696" r:id="rId382"/>
    <p:sldId id="697" r:id="rId383"/>
    <p:sldId id="698" r:id="rId384"/>
    <p:sldId id="699" r:id="rId385"/>
    <p:sldId id="700" r:id="rId386"/>
    <p:sldId id="701" r:id="rId387"/>
    <p:sldId id="702" r:id="rId388"/>
    <p:sldId id="703" r:id="rId389"/>
    <p:sldId id="704" r:id="rId390"/>
    <p:sldId id="746" r:id="rId391"/>
    <p:sldId id="747" r:id="rId392"/>
    <p:sldId id="748" r:id="rId393"/>
    <p:sldId id="749" r:id="rId394"/>
    <p:sldId id="750" r:id="rId395"/>
    <p:sldId id="751" r:id="rId396"/>
    <p:sldId id="752" r:id="rId397"/>
    <p:sldId id="753" r:id="rId398"/>
    <p:sldId id="754" r:id="rId399"/>
    <p:sldId id="755" r:id="rId400"/>
    <p:sldId id="756" r:id="rId401"/>
    <p:sldId id="757" r:id="rId402"/>
    <p:sldId id="758" r:id="rId403"/>
    <p:sldId id="759" r:id="rId404"/>
    <p:sldId id="760" r:id="rId405"/>
    <p:sldId id="761" r:id="rId406"/>
    <p:sldId id="762" r:id="rId407"/>
    <p:sldId id="763" r:id="rId408"/>
    <p:sldId id="764" r:id="rId409"/>
    <p:sldId id="765" r:id="rId410"/>
    <p:sldId id="766" r:id="rId411"/>
    <p:sldId id="767" r:id="rId412"/>
    <p:sldId id="768" r:id="rId413"/>
    <p:sldId id="769" r:id="rId414"/>
    <p:sldId id="770" r:id="rId415"/>
    <p:sldId id="771" r:id="rId416"/>
    <p:sldId id="772" r:id="rId417"/>
    <p:sldId id="773" r:id="rId418"/>
    <p:sldId id="774" r:id="rId419"/>
    <p:sldId id="775" r:id="rId420"/>
    <p:sldId id="776" r:id="rId421"/>
    <p:sldId id="777" r:id="rId422"/>
    <p:sldId id="778" r:id="rId423"/>
    <p:sldId id="309" r:id="rId424"/>
    <p:sldId id="310" r:id="rId425"/>
    <p:sldId id="311" r:id="rId426"/>
    <p:sldId id="312" r:id="rId427"/>
    <p:sldId id="313" r:id="rId428"/>
    <p:sldId id="314" r:id="rId429"/>
    <p:sldId id="315" r:id="rId430"/>
    <p:sldId id="316" r:id="rId431"/>
    <p:sldId id="317" r:id="rId432"/>
    <p:sldId id="318" r:id="rId433"/>
    <p:sldId id="319" r:id="rId434"/>
    <p:sldId id="320" r:id="rId435"/>
    <p:sldId id="359" r:id="rId4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435" Type="http://schemas.openxmlformats.org/officeDocument/2006/relationships/slide" Target="slides/slide434.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slide" Target="slides/slide424.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slide" Target="slides/slide435.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presProps" Target="presProps.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viewProps" Target="viewProp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tableStyles" Target="tableStyle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350E1-3A3B-498E-8406-FC11AA0F7E1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l-GR"/>
        </a:p>
      </dgm:t>
    </dgm:pt>
    <dgm:pt modelId="{ED49FA0A-2BF5-4656-B88A-BDD89AB76CB8}">
      <dgm:prSet phldrT="[Κείμενο]"/>
      <dgm:spPr/>
      <dgm:t>
        <a:bodyPr/>
        <a:lstStyle/>
        <a:p>
          <a:r>
            <a:rPr lang="el-GR" dirty="0" smtClean="0"/>
            <a:t>πόλεμος</a:t>
          </a:r>
        </a:p>
        <a:p>
          <a:r>
            <a:rPr lang="el-GR" dirty="0" smtClean="0"/>
            <a:t>προπαγάνδες</a:t>
          </a:r>
          <a:endParaRPr lang="el-GR" dirty="0"/>
        </a:p>
      </dgm:t>
    </dgm:pt>
    <dgm:pt modelId="{634E949B-2FB8-42C2-B211-9D49BC6C3A31}" type="parTrans" cxnId="{9303685F-B53A-4C62-B977-69F8B322F61B}">
      <dgm:prSet/>
      <dgm:spPr/>
      <dgm:t>
        <a:bodyPr/>
        <a:lstStyle/>
        <a:p>
          <a:endParaRPr lang="el-GR"/>
        </a:p>
      </dgm:t>
    </dgm:pt>
    <dgm:pt modelId="{3207386E-8C46-4CF4-A211-36AA79537D3E}" type="sibTrans" cxnId="{9303685F-B53A-4C62-B977-69F8B322F61B}">
      <dgm:prSet/>
      <dgm:spPr/>
      <dgm:t>
        <a:bodyPr/>
        <a:lstStyle/>
        <a:p>
          <a:endParaRPr lang="el-GR"/>
        </a:p>
      </dgm:t>
    </dgm:pt>
    <dgm:pt modelId="{06D93108-D475-4C5F-B51C-154EE90E0105}">
      <dgm:prSet phldrT="[Κείμενο]"/>
      <dgm:spPr>
        <a:solidFill>
          <a:srgbClr val="0070C0"/>
        </a:solidFill>
      </dgm:spPr>
      <dgm:t>
        <a:bodyPr/>
        <a:lstStyle/>
        <a:p>
          <a:r>
            <a:rPr lang="el-GR" dirty="0" smtClean="0"/>
            <a:t>1940</a:t>
          </a:r>
          <a:endParaRPr lang="el-GR" dirty="0"/>
        </a:p>
      </dgm:t>
    </dgm:pt>
    <dgm:pt modelId="{298C5224-CF94-47FD-B75D-579AC4D2F2F5}" type="parTrans" cxnId="{D7CA9C87-F29D-4EA9-8648-10D18823B2EF}">
      <dgm:prSet/>
      <dgm:spPr/>
      <dgm:t>
        <a:bodyPr/>
        <a:lstStyle/>
        <a:p>
          <a:endParaRPr lang="el-GR"/>
        </a:p>
      </dgm:t>
    </dgm:pt>
    <dgm:pt modelId="{84A36A12-C056-4824-8544-A27EAF1F8645}" type="sibTrans" cxnId="{D7CA9C87-F29D-4EA9-8648-10D18823B2EF}">
      <dgm:prSet/>
      <dgm:spPr/>
      <dgm:t>
        <a:bodyPr/>
        <a:lstStyle/>
        <a:p>
          <a:endParaRPr lang="el-GR"/>
        </a:p>
      </dgm:t>
    </dgm:pt>
    <dgm:pt modelId="{1F414BC0-23D4-427D-AFDE-BD5BC563591F}">
      <dgm:prSet phldrT="[Κείμενο]"/>
      <dgm:spPr>
        <a:solidFill>
          <a:schemeClr val="accent3">
            <a:lumMod val="50000"/>
          </a:schemeClr>
        </a:solidFill>
      </dgm:spPr>
      <dgm:t>
        <a:bodyPr/>
        <a:lstStyle/>
        <a:p>
          <a:r>
            <a:rPr lang="el-GR" dirty="0" smtClean="0"/>
            <a:t>1942</a:t>
          </a:r>
          <a:endParaRPr lang="el-GR" dirty="0"/>
        </a:p>
      </dgm:t>
    </dgm:pt>
    <dgm:pt modelId="{1BE0EB38-8879-4605-9CEF-E672C0C59838}" type="parTrans" cxnId="{E848CB86-9079-455D-89EA-D22F41B85F8F}">
      <dgm:prSet/>
      <dgm:spPr/>
      <dgm:t>
        <a:bodyPr/>
        <a:lstStyle/>
        <a:p>
          <a:endParaRPr lang="el-GR"/>
        </a:p>
      </dgm:t>
    </dgm:pt>
    <dgm:pt modelId="{1A35898A-B2B1-4F32-B12E-CA583EDD8A7B}" type="sibTrans" cxnId="{E848CB86-9079-455D-89EA-D22F41B85F8F}">
      <dgm:prSet/>
      <dgm:spPr/>
      <dgm:t>
        <a:bodyPr/>
        <a:lstStyle/>
        <a:p>
          <a:endParaRPr lang="el-GR"/>
        </a:p>
      </dgm:t>
    </dgm:pt>
    <dgm:pt modelId="{591D0014-D209-4F70-8C02-8F3E0AE6B938}">
      <dgm:prSet phldrT="[Κείμενο]"/>
      <dgm:spPr/>
      <dgm:t>
        <a:bodyPr/>
        <a:lstStyle/>
        <a:p>
          <a:r>
            <a:rPr lang="el-GR" dirty="0" smtClean="0"/>
            <a:t>ΕΛΑΣ</a:t>
          </a:r>
        </a:p>
        <a:p>
          <a:r>
            <a:rPr lang="el-GR" dirty="0" smtClean="0"/>
            <a:t>(Σ)ΝΟΦ</a:t>
          </a:r>
          <a:endParaRPr lang="el-GR" dirty="0"/>
        </a:p>
      </dgm:t>
    </dgm:pt>
    <dgm:pt modelId="{7F218F0B-A1FE-46CA-B5A5-41355FDF8764}" type="parTrans" cxnId="{19E4ECBE-DEE1-419E-B9B6-46F3EFC46E4E}">
      <dgm:prSet/>
      <dgm:spPr/>
      <dgm:t>
        <a:bodyPr/>
        <a:lstStyle/>
        <a:p>
          <a:endParaRPr lang="el-GR"/>
        </a:p>
      </dgm:t>
    </dgm:pt>
    <dgm:pt modelId="{127EEEA0-25A0-4A70-902C-F83666395672}" type="sibTrans" cxnId="{19E4ECBE-DEE1-419E-B9B6-46F3EFC46E4E}">
      <dgm:prSet/>
      <dgm:spPr/>
      <dgm:t>
        <a:bodyPr/>
        <a:lstStyle/>
        <a:p>
          <a:endParaRPr lang="el-GR"/>
        </a:p>
      </dgm:t>
    </dgm:pt>
    <dgm:pt modelId="{F7E54819-A136-4E21-BDB4-692B21843279}">
      <dgm:prSet phldrT="[Κείμενο]"/>
      <dgm:spPr>
        <a:solidFill>
          <a:schemeClr val="accent2">
            <a:lumMod val="60000"/>
            <a:lumOff val="40000"/>
          </a:schemeClr>
        </a:solidFill>
      </dgm:spPr>
      <dgm:t>
        <a:bodyPr/>
        <a:lstStyle/>
        <a:p>
          <a:r>
            <a:rPr lang="el-GR" dirty="0" smtClean="0"/>
            <a:t>1943</a:t>
          </a:r>
          <a:endParaRPr lang="el-GR" dirty="0"/>
        </a:p>
      </dgm:t>
    </dgm:pt>
    <dgm:pt modelId="{951918A4-0267-48EE-89E3-092498E158DC}" type="parTrans" cxnId="{48B46793-1FB2-4F61-A425-DBD1DB1F24B3}">
      <dgm:prSet/>
      <dgm:spPr/>
      <dgm:t>
        <a:bodyPr/>
        <a:lstStyle/>
        <a:p>
          <a:endParaRPr lang="el-GR"/>
        </a:p>
      </dgm:t>
    </dgm:pt>
    <dgm:pt modelId="{3F49A323-0846-4AF1-840F-C85EDFDFCD18}" type="sibTrans" cxnId="{48B46793-1FB2-4F61-A425-DBD1DB1F24B3}">
      <dgm:prSet/>
      <dgm:spPr/>
      <dgm:t>
        <a:bodyPr/>
        <a:lstStyle/>
        <a:p>
          <a:endParaRPr lang="el-GR"/>
        </a:p>
      </dgm:t>
    </dgm:pt>
    <dgm:pt modelId="{150B7370-E3C4-4EBD-A6A7-E23FC00F3545}">
      <dgm:prSet phldrT="[Κείμενο]"/>
      <dgm:spPr>
        <a:solidFill>
          <a:schemeClr val="accent4">
            <a:lumMod val="75000"/>
          </a:schemeClr>
        </a:solidFill>
      </dgm:spPr>
      <dgm:t>
        <a:bodyPr/>
        <a:lstStyle/>
        <a:p>
          <a:r>
            <a:rPr lang="el-GR" dirty="0" smtClean="0"/>
            <a:t>1945</a:t>
          </a:r>
          <a:endParaRPr lang="el-GR" dirty="0"/>
        </a:p>
      </dgm:t>
    </dgm:pt>
    <dgm:pt modelId="{43EAC514-9BD6-42E6-885C-E25A3DE5DDDF}" type="parTrans" cxnId="{6558392B-745D-4BF9-8F45-1440614A7669}">
      <dgm:prSet/>
      <dgm:spPr/>
      <dgm:t>
        <a:bodyPr/>
        <a:lstStyle/>
        <a:p>
          <a:endParaRPr lang="el-GR"/>
        </a:p>
      </dgm:t>
    </dgm:pt>
    <dgm:pt modelId="{298CA5C4-6081-4980-8236-3C7DB1505732}" type="sibTrans" cxnId="{6558392B-745D-4BF9-8F45-1440614A7669}">
      <dgm:prSet/>
      <dgm:spPr/>
      <dgm:t>
        <a:bodyPr/>
        <a:lstStyle/>
        <a:p>
          <a:endParaRPr lang="el-GR"/>
        </a:p>
      </dgm:t>
    </dgm:pt>
    <dgm:pt modelId="{90CC6BF1-9F92-48FC-809D-CAC65680A796}">
      <dgm:prSet phldrT="[Κείμενο]"/>
      <dgm:spPr/>
      <dgm:t>
        <a:bodyPr/>
        <a:lstStyle/>
        <a:p>
          <a:r>
            <a:rPr lang="el-GR" dirty="0" smtClean="0"/>
            <a:t>ΔΣΕ</a:t>
          </a:r>
        </a:p>
        <a:p>
          <a:r>
            <a:rPr lang="el-GR" dirty="0" smtClean="0"/>
            <a:t>αυτονομία</a:t>
          </a:r>
          <a:endParaRPr lang="el-GR" dirty="0"/>
        </a:p>
      </dgm:t>
    </dgm:pt>
    <dgm:pt modelId="{AC835C64-0A59-43C1-9DCC-ACAC34A15AAE}" type="parTrans" cxnId="{80B05563-6FD3-4095-A45C-218C3DE14AFE}">
      <dgm:prSet/>
      <dgm:spPr/>
      <dgm:t>
        <a:bodyPr/>
        <a:lstStyle/>
        <a:p>
          <a:endParaRPr lang="el-GR"/>
        </a:p>
      </dgm:t>
    </dgm:pt>
    <dgm:pt modelId="{FB456F11-E747-442B-8B0B-7D4AA244C3A4}" type="sibTrans" cxnId="{80B05563-6FD3-4095-A45C-218C3DE14AFE}">
      <dgm:prSet/>
      <dgm:spPr/>
      <dgm:t>
        <a:bodyPr/>
        <a:lstStyle/>
        <a:p>
          <a:endParaRPr lang="el-GR"/>
        </a:p>
      </dgm:t>
    </dgm:pt>
    <dgm:pt modelId="{2D2CBF54-F8CB-4B02-A2AA-0BE91BE03A3E}">
      <dgm:prSet phldrT="[Κείμενο]"/>
      <dgm:spPr>
        <a:solidFill>
          <a:srgbClr val="FF0000"/>
        </a:solidFill>
      </dgm:spPr>
      <dgm:t>
        <a:bodyPr/>
        <a:lstStyle/>
        <a:p>
          <a:r>
            <a:rPr lang="el-GR" dirty="0" smtClean="0"/>
            <a:t>1946</a:t>
          </a:r>
          <a:endParaRPr lang="el-GR" dirty="0"/>
        </a:p>
      </dgm:t>
    </dgm:pt>
    <dgm:pt modelId="{05824B22-55C0-4AE8-856A-92CFE9529A5A}" type="parTrans" cxnId="{9BE29DD6-1ECE-4849-A92B-992484D585EA}">
      <dgm:prSet/>
      <dgm:spPr/>
      <dgm:t>
        <a:bodyPr/>
        <a:lstStyle/>
        <a:p>
          <a:endParaRPr lang="el-GR"/>
        </a:p>
      </dgm:t>
    </dgm:pt>
    <dgm:pt modelId="{DA814DB8-4DB4-45AE-8477-9D6B12DA3F39}" type="sibTrans" cxnId="{9BE29DD6-1ECE-4849-A92B-992484D585EA}">
      <dgm:prSet/>
      <dgm:spPr/>
      <dgm:t>
        <a:bodyPr/>
        <a:lstStyle/>
        <a:p>
          <a:endParaRPr lang="el-GR"/>
        </a:p>
      </dgm:t>
    </dgm:pt>
    <dgm:pt modelId="{81E21D1D-96D9-4488-99F7-B39FEA833264}">
      <dgm:prSet phldrT="[Κείμενο]"/>
      <dgm:spPr/>
      <dgm:t>
        <a:bodyPr/>
        <a:lstStyle/>
        <a:p>
          <a:r>
            <a:rPr lang="el-GR" dirty="0" smtClean="0"/>
            <a:t>1949</a:t>
          </a:r>
          <a:endParaRPr lang="el-GR" dirty="0"/>
        </a:p>
      </dgm:t>
    </dgm:pt>
    <dgm:pt modelId="{C18E979A-AC97-4278-844E-E1DB5163B734}" type="parTrans" cxnId="{7E61DDD2-A170-40A2-AD41-24A92CDED94C}">
      <dgm:prSet/>
      <dgm:spPr/>
      <dgm:t>
        <a:bodyPr/>
        <a:lstStyle/>
        <a:p>
          <a:endParaRPr lang="el-GR"/>
        </a:p>
      </dgm:t>
    </dgm:pt>
    <dgm:pt modelId="{126E153F-A57A-49FF-B5FE-941A7902B8C9}" type="sibTrans" cxnId="{7E61DDD2-A170-40A2-AD41-24A92CDED94C}">
      <dgm:prSet/>
      <dgm:spPr/>
      <dgm:t>
        <a:bodyPr/>
        <a:lstStyle/>
        <a:p>
          <a:endParaRPr lang="el-GR"/>
        </a:p>
      </dgm:t>
    </dgm:pt>
    <dgm:pt modelId="{D0F2F8AF-087F-4074-8FCF-F1DE66DD2FDC}" type="pres">
      <dgm:prSet presAssocID="{48E350E1-3A3B-498E-8406-FC11AA0F7E16}" presName="theList" presStyleCnt="0">
        <dgm:presLayoutVars>
          <dgm:dir/>
          <dgm:animLvl val="lvl"/>
          <dgm:resizeHandles val="exact"/>
        </dgm:presLayoutVars>
      </dgm:prSet>
      <dgm:spPr/>
      <dgm:t>
        <a:bodyPr/>
        <a:lstStyle/>
        <a:p>
          <a:endParaRPr lang="en-US"/>
        </a:p>
      </dgm:t>
    </dgm:pt>
    <dgm:pt modelId="{172A8C01-FBE3-4BC0-B69F-C5B40DDDC145}" type="pres">
      <dgm:prSet presAssocID="{ED49FA0A-2BF5-4656-B88A-BDD89AB76CB8}" presName="compNode" presStyleCnt="0"/>
      <dgm:spPr/>
    </dgm:pt>
    <dgm:pt modelId="{1F2AD145-FC07-4AC8-85F8-6E8630C4EFB7}" type="pres">
      <dgm:prSet presAssocID="{ED49FA0A-2BF5-4656-B88A-BDD89AB76CB8}" presName="aNode" presStyleLbl="bgShp" presStyleIdx="0" presStyleCnt="3"/>
      <dgm:spPr/>
      <dgm:t>
        <a:bodyPr/>
        <a:lstStyle/>
        <a:p>
          <a:endParaRPr lang="el-GR"/>
        </a:p>
      </dgm:t>
    </dgm:pt>
    <dgm:pt modelId="{9366E1A4-8F74-4CB0-B8A2-13B6370251DD}" type="pres">
      <dgm:prSet presAssocID="{ED49FA0A-2BF5-4656-B88A-BDD89AB76CB8}" presName="textNode" presStyleLbl="bgShp" presStyleIdx="0" presStyleCnt="3"/>
      <dgm:spPr/>
      <dgm:t>
        <a:bodyPr/>
        <a:lstStyle/>
        <a:p>
          <a:endParaRPr lang="el-GR"/>
        </a:p>
      </dgm:t>
    </dgm:pt>
    <dgm:pt modelId="{C3DE9794-C566-4ACF-942B-3A64264F258A}" type="pres">
      <dgm:prSet presAssocID="{ED49FA0A-2BF5-4656-B88A-BDD89AB76CB8}" presName="compChildNode" presStyleCnt="0"/>
      <dgm:spPr/>
    </dgm:pt>
    <dgm:pt modelId="{A85920A8-F7A6-4421-B9F7-AB146AB8DAC5}" type="pres">
      <dgm:prSet presAssocID="{ED49FA0A-2BF5-4656-B88A-BDD89AB76CB8}" presName="theInnerList" presStyleCnt="0"/>
      <dgm:spPr/>
    </dgm:pt>
    <dgm:pt modelId="{FE5C1650-FFC4-49D2-A1CB-4915EE671300}" type="pres">
      <dgm:prSet presAssocID="{06D93108-D475-4C5F-B51C-154EE90E0105}" presName="childNode" presStyleLbl="node1" presStyleIdx="0" presStyleCnt="6">
        <dgm:presLayoutVars>
          <dgm:bulletEnabled val="1"/>
        </dgm:presLayoutVars>
      </dgm:prSet>
      <dgm:spPr/>
      <dgm:t>
        <a:bodyPr/>
        <a:lstStyle/>
        <a:p>
          <a:endParaRPr lang="el-GR"/>
        </a:p>
      </dgm:t>
    </dgm:pt>
    <dgm:pt modelId="{04A4CC3D-324A-4C83-9C38-0A2CFAE46076}" type="pres">
      <dgm:prSet presAssocID="{06D93108-D475-4C5F-B51C-154EE90E0105}" presName="aSpace2" presStyleCnt="0"/>
      <dgm:spPr/>
    </dgm:pt>
    <dgm:pt modelId="{A8E40E90-F524-44A0-9FB2-7359E246BB13}" type="pres">
      <dgm:prSet presAssocID="{1F414BC0-23D4-427D-AFDE-BD5BC563591F}" presName="childNode" presStyleLbl="node1" presStyleIdx="1" presStyleCnt="6">
        <dgm:presLayoutVars>
          <dgm:bulletEnabled val="1"/>
        </dgm:presLayoutVars>
      </dgm:prSet>
      <dgm:spPr/>
      <dgm:t>
        <a:bodyPr/>
        <a:lstStyle/>
        <a:p>
          <a:endParaRPr lang="el-GR"/>
        </a:p>
      </dgm:t>
    </dgm:pt>
    <dgm:pt modelId="{BEC10F64-9AFA-4895-BDA1-03C6BEE51E33}" type="pres">
      <dgm:prSet presAssocID="{ED49FA0A-2BF5-4656-B88A-BDD89AB76CB8}" presName="aSpace" presStyleCnt="0"/>
      <dgm:spPr/>
    </dgm:pt>
    <dgm:pt modelId="{732C1A37-1EF8-492C-9A36-14B3937A6B42}" type="pres">
      <dgm:prSet presAssocID="{591D0014-D209-4F70-8C02-8F3E0AE6B938}" presName="compNode" presStyleCnt="0"/>
      <dgm:spPr/>
    </dgm:pt>
    <dgm:pt modelId="{D9CF720C-70F5-48DE-9941-F9C7C50232C3}" type="pres">
      <dgm:prSet presAssocID="{591D0014-D209-4F70-8C02-8F3E0AE6B938}" presName="aNode" presStyleLbl="bgShp" presStyleIdx="1" presStyleCnt="3"/>
      <dgm:spPr/>
      <dgm:t>
        <a:bodyPr/>
        <a:lstStyle/>
        <a:p>
          <a:endParaRPr lang="el-GR"/>
        </a:p>
      </dgm:t>
    </dgm:pt>
    <dgm:pt modelId="{EDB63079-E6E5-4001-BB3D-51E84DE0DAF4}" type="pres">
      <dgm:prSet presAssocID="{591D0014-D209-4F70-8C02-8F3E0AE6B938}" presName="textNode" presStyleLbl="bgShp" presStyleIdx="1" presStyleCnt="3"/>
      <dgm:spPr/>
      <dgm:t>
        <a:bodyPr/>
        <a:lstStyle/>
        <a:p>
          <a:endParaRPr lang="el-GR"/>
        </a:p>
      </dgm:t>
    </dgm:pt>
    <dgm:pt modelId="{8F946CC8-A549-4467-A213-426FDEE3E58F}" type="pres">
      <dgm:prSet presAssocID="{591D0014-D209-4F70-8C02-8F3E0AE6B938}" presName="compChildNode" presStyleCnt="0"/>
      <dgm:spPr/>
    </dgm:pt>
    <dgm:pt modelId="{3975F9C1-D142-4989-B91E-FE112BBF96DA}" type="pres">
      <dgm:prSet presAssocID="{591D0014-D209-4F70-8C02-8F3E0AE6B938}" presName="theInnerList" presStyleCnt="0"/>
      <dgm:spPr/>
    </dgm:pt>
    <dgm:pt modelId="{1EA1DDF6-DD75-47A0-8A7F-9FD0F4EBFD10}" type="pres">
      <dgm:prSet presAssocID="{F7E54819-A136-4E21-BDB4-692B21843279}" presName="childNode" presStyleLbl="node1" presStyleIdx="2" presStyleCnt="6">
        <dgm:presLayoutVars>
          <dgm:bulletEnabled val="1"/>
        </dgm:presLayoutVars>
      </dgm:prSet>
      <dgm:spPr/>
      <dgm:t>
        <a:bodyPr/>
        <a:lstStyle/>
        <a:p>
          <a:endParaRPr lang="el-GR"/>
        </a:p>
      </dgm:t>
    </dgm:pt>
    <dgm:pt modelId="{666B4DFF-CD16-4DB4-AF1D-6DAA44559DC5}" type="pres">
      <dgm:prSet presAssocID="{F7E54819-A136-4E21-BDB4-692B21843279}" presName="aSpace2" presStyleCnt="0"/>
      <dgm:spPr/>
    </dgm:pt>
    <dgm:pt modelId="{7D856326-89B0-4938-80A3-AD35EF513E74}" type="pres">
      <dgm:prSet presAssocID="{150B7370-E3C4-4EBD-A6A7-E23FC00F3545}" presName="childNode" presStyleLbl="node1" presStyleIdx="3" presStyleCnt="6">
        <dgm:presLayoutVars>
          <dgm:bulletEnabled val="1"/>
        </dgm:presLayoutVars>
      </dgm:prSet>
      <dgm:spPr/>
      <dgm:t>
        <a:bodyPr/>
        <a:lstStyle/>
        <a:p>
          <a:endParaRPr lang="en-US"/>
        </a:p>
      </dgm:t>
    </dgm:pt>
    <dgm:pt modelId="{8CB7B30F-FE7F-4661-9F7C-00E68B5D7DF1}" type="pres">
      <dgm:prSet presAssocID="{591D0014-D209-4F70-8C02-8F3E0AE6B938}" presName="aSpace" presStyleCnt="0"/>
      <dgm:spPr/>
    </dgm:pt>
    <dgm:pt modelId="{932528E5-B38C-4872-B249-B50D6B18FEFB}" type="pres">
      <dgm:prSet presAssocID="{90CC6BF1-9F92-48FC-809D-CAC65680A796}" presName="compNode" presStyleCnt="0"/>
      <dgm:spPr/>
    </dgm:pt>
    <dgm:pt modelId="{479DE846-30A9-4253-BDA3-D47D053040E4}" type="pres">
      <dgm:prSet presAssocID="{90CC6BF1-9F92-48FC-809D-CAC65680A796}" presName="aNode" presStyleLbl="bgShp" presStyleIdx="2" presStyleCnt="3"/>
      <dgm:spPr/>
      <dgm:t>
        <a:bodyPr/>
        <a:lstStyle/>
        <a:p>
          <a:endParaRPr lang="el-GR"/>
        </a:p>
      </dgm:t>
    </dgm:pt>
    <dgm:pt modelId="{AC4FA6D9-A67B-48D5-9D80-0F1010E75112}" type="pres">
      <dgm:prSet presAssocID="{90CC6BF1-9F92-48FC-809D-CAC65680A796}" presName="textNode" presStyleLbl="bgShp" presStyleIdx="2" presStyleCnt="3"/>
      <dgm:spPr/>
      <dgm:t>
        <a:bodyPr/>
        <a:lstStyle/>
        <a:p>
          <a:endParaRPr lang="el-GR"/>
        </a:p>
      </dgm:t>
    </dgm:pt>
    <dgm:pt modelId="{AD8B64C0-38AF-4362-A625-F464761ACF22}" type="pres">
      <dgm:prSet presAssocID="{90CC6BF1-9F92-48FC-809D-CAC65680A796}" presName="compChildNode" presStyleCnt="0"/>
      <dgm:spPr/>
    </dgm:pt>
    <dgm:pt modelId="{E094E1DC-AA54-41CA-BB2B-F30AAFAA6BF1}" type="pres">
      <dgm:prSet presAssocID="{90CC6BF1-9F92-48FC-809D-CAC65680A796}" presName="theInnerList" presStyleCnt="0"/>
      <dgm:spPr/>
    </dgm:pt>
    <dgm:pt modelId="{D001A149-539F-4119-A348-CC84269D1EB9}" type="pres">
      <dgm:prSet presAssocID="{2D2CBF54-F8CB-4B02-A2AA-0BE91BE03A3E}" presName="childNode" presStyleLbl="node1" presStyleIdx="4" presStyleCnt="6">
        <dgm:presLayoutVars>
          <dgm:bulletEnabled val="1"/>
        </dgm:presLayoutVars>
      </dgm:prSet>
      <dgm:spPr/>
      <dgm:t>
        <a:bodyPr/>
        <a:lstStyle/>
        <a:p>
          <a:endParaRPr lang="en-US"/>
        </a:p>
      </dgm:t>
    </dgm:pt>
    <dgm:pt modelId="{14FCCDA5-0D63-4B97-8B0B-728EDA68B4C7}" type="pres">
      <dgm:prSet presAssocID="{2D2CBF54-F8CB-4B02-A2AA-0BE91BE03A3E}" presName="aSpace2" presStyleCnt="0"/>
      <dgm:spPr/>
    </dgm:pt>
    <dgm:pt modelId="{EF6E0E1E-99D7-4A78-829A-5A8CE04F1CAE}" type="pres">
      <dgm:prSet presAssocID="{81E21D1D-96D9-4488-99F7-B39FEA833264}" presName="childNode" presStyleLbl="node1" presStyleIdx="5" presStyleCnt="6">
        <dgm:presLayoutVars>
          <dgm:bulletEnabled val="1"/>
        </dgm:presLayoutVars>
      </dgm:prSet>
      <dgm:spPr/>
      <dgm:t>
        <a:bodyPr/>
        <a:lstStyle/>
        <a:p>
          <a:endParaRPr lang="en-US"/>
        </a:p>
      </dgm:t>
    </dgm:pt>
  </dgm:ptLst>
  <dgm:cxnLst>
    <dgm:cxn modelId="{9BE29DD6-1ECE-4849-A92B-992484D585EA}" srcId="{90CC6BF1-9F92-48FC-809D-CAC65680A796}" destId="{2D2CBF54-F8CB-4B02-A2AA-0BE91BE03A3E}" srcOrd="0" destOrd="0" parTransId="{05824B22-55C0-4AE8-856A-92CFE9529A5A}" sibTransId="{DA814DB8-4DB4-45AE-8477-9D6B12DA3F39}"/>
    <dgm:cxn modelId="{05B127A9-0D4E-453C-AB5D-7B963645CD62}" type="presOf" srcId="{90CC6BF1-9F92-48FC-809D-CAC65680A796}" destId="{479DE846-30A9-4253-BDA3-D47D053040E4}" srcOrd="0" destOrd="0" presId="urn:microsoft.com/office/officeart/2005/8/layout/lProcess2"/>
    <dgm:cxn modelId="{DA87FC46-9619-4CC6-9687-E72A2B96E46E}" type="presOf" srcId="{ED49FA0A-2BF5-4656-B88A-BDD89AB76CB8}" destId="{1F2AD145-FC07-4AC8-85F8-6E8630C4EFB7}" srcOrd="0" destOrd="0" presId="urn:microsoft.com/office/officeart/2005/8/layout/lProcess2"/>
    <dgm:cxn modelId="{D7CA9C87-F29D-4EA9-8648-10D18823B2EF}" srcId="{ED49FA0A-2BF5-4656-B88A-BDD89AB76CB8}" destId="{06D93108-D475-4C5F-B51C-154EE90E0105}" srcOrd="0" destOrd="0" parTransId="{298C5224-CF94-47FD-B75D-579AC4D2F2F5}" sibTransId="{84A36A12-C056-4824-8544-A27EAF1F8645}"/>
    <dgm:cxn modelId="{600D0590-F7A6-4B46-A51E-5DC07B1AA2AC}" type="presOf" srcId="{150B7370-E3C4-4EBD-A6A7-E23FC00F3545}" destId="{7D856326-89B0-4938-80A3-AD35EF513E74}" srcOrd="0" destOrd="0" presId="urn:microsoft.com/office/officeart/2005/8/layout/lProcess2"/>
    <dgm:cxn modelId="{E0297F55-D35E-4FF4-9560-9841D729E8B8}" type="presOf" srcId="{591D0014-D209-4F70-8C02-8F3E0AE6B938}" destId="{D9CF720C-70F5-48DE-9941-F9C7C50232C3}" srcOrd="0" destOrd="0" presId="urn:microsoft.com/office/officeart/2005/8/layout/lProcess2"/>
    <dgm:cxn modelId="{2231596D-65AD-4B61-9B1E-6627345ED917}" type="presOf" srcId="{591D0014-D209-4F70-8C02-8F3E0AE6B938}" destId="{EDB63079-E6E5-4001-BB3D-51E84DE0DAF4}" srcOrd="1" destOrd="0" presId="urn:microsoft.com/office/officeart/2005/8/layout/lProcess2"/>
    <dgm:cxn modelId="{9303685F-B53A-4C62-B977-69F8B322F61B}" srcId="{48E350E1-3A3B-498E-8406-FC11AA0F7E16}" destId="{ED49FA0A-2BF5-4656-B88A-BDD89AB76CB8}" srcOrd="0" destOrd="0" parTransId="{634E949B-2FB8-42C2-B211-9D49BC6C3A31}" sibTransId="{3207386E-8C46-4CF4-A211-36AA79537D3E}"/>
    <dgm:cxn modelId="{92C52051-9D73-4EA9-9329-23B27EE008C8}" type="presOf" srcId="{1F414BC0-23D4-427D-AFDE-BD5BC563591F}" destId="{A8E40E90-F524-44A0-9FB2-7359E246BB13}" srcOrd="0" destOrd="0" presId="urn:microsoft.com/office/officeart/2005/8/layout/lProcess2"/>
    <dgm:cxn modelId="{48B46793-1FB2-4F61-A425-DBD1DB1F24B3}" srcId="{591D0014-D209-4F70-8C02-8F3E0AE6B938}" destId="{F7E54819-A136-4E21-BDB4-692B21843279}" srcOrd="0" destOrd="0" parTransId="{951918A4-0267-48EE-89E3-092498E158DC}" sibTransId="{3F49A323-0846-4AF1-840F-C85EDFDFCD18}"/>
    <dgm:cxn modelId="{F6768043-7DE2-4D83-B9A8-FE1F9B9D6EF3}" type="presOf" srcId="{ED49FA0A-2BF5-4656-B88A-BDD89AB76CB8}" destId="{9366E1A4-8F74-4CB0-B8A2-13B6370251DD}" srcOrd="1" destOrd="0" presId="urn:microsoft.com/office/officeart/2005/8/layout/lProcess2"/>
    <dgm:cxn modelId="{844647D1-7A4E-4757-A0F0-8F8AD659B89D}" type="presOf" srcId="{2D2CBF54-F8CB-4B02-A2AA-0BE91BE03A3E}" destId="{D001A149-539F-4119-A348-CC84269D1EB9}" srcOrd="0" destOrd="0" presId="urn:microsoft.com/office/officeart/2005/8/layout/lProcess2"/>
    <dgm:cxn modelId="{6558392B-745D-4BF9-8F45-1440614A7669}" srcId="{591D0014-D209-4F70-8C02-8F3E0AE6B938}" destId="{150B7370-E3C4-4EBD-A6A7-E23FC00F3545}" srcOrd="1" destOrd="0" parTransId="{43EAC514-9BD6-42E6-885C-E25A3DE5DDDF}" sibTransId="{298CA5C4-6081-4980-8236-3C7DB1505732}"/>
    <dgm:cxn modelId="{80B05563-6FD3-4095-A45C-218C3DE14AFE}" srcId="{48E350E1-3A3B-498E-8406-FC11AA0F7E16}" destId="{90CC6BF1-9F92-48FC-809D-CAC65680A796}" srcOrd="2" destOrd="0" parTransId="{AC835C64-0A59-43C1-9DCC-ACAC34A15AAE}" sibTransId="{FB456F11-E747-442B-8B0B-7D4AA244C3A4}"/>
    <dgm:cxn modelId="{7314608C-24E4-43E0-A73A-DC20DCDC54C1}" type="presOf" srcId="{48E350E1-3A3B-498E-8406-FC11AA0F7E16}" destId="{D0F2F8AF-087F-4074-8FCF-F1DE66DD2FDC}" srcOrd="0" destOrd="0" presId="urn:microsoft.com/office/officeart/2005/8/layout/lProcess2"/>
    <dgm:cxn modelId="{19E4ECBE-DEE1-419E-B9B6-46F3EFC46E4E}" srcId="{48E350E1-3A3B-498E-8406-FC11AA0F7E16}" destId="{591D0014-D209-4F70-8C02-8F3E0AE6B938}" srcOrd="1" destOrd="0" parTransId="{7F218F0B-A1FE-46CA-B5A5-41355FDF8764}" sibTransId="{127EEEA0-25A0-4A70-902C-F83666395672}"/>
    <dgm:cxn modelId="{E848CB86-9079-455D-89EA-D22F41B85F8F}" srcId="{ED49FA0A-2BF5-4656-B88A-BDD89AB76CB8}" destId="{1F414BC0-23D4-427D-AFDE-BD5BC563591F}" srcOrd="1" destOrd="0" parTransId="{1BE0EB38-8879-4605-9CEF-E672C0C59838}" sibTransId="{1A35898A-B2B1-4F32-B12E-CA583EDD8A7B}"/>
    <dgm:cxn modelId="{CBF2D2D2-FB5C-4AD2-AA64-25970D9E631B}" type="presOf" srcId="{F7E54819-A136-4E21-BDB4-692B21843279}" destId="{1EA1DDF6-DD75-47A0-8A7F-9FD0F4EBFD10}" srcOrd="0" destOrd="0" presId="urn:microsoft.com/office/officeart/2005/8/layout/lProcess2"/>
    <dgm:cxn modelId="{7E61DDD2-A170-40A2-AD41-24A92CDED94C}" srcId="{90CC6BF1-9F92-48FC-809D-CAC65680A796}" destId="{81E21D1D-96D9-4488-99F7-B39FEA833264}" srcOrd="1" destOrd="0" parTransId="{C18E979A-AC97-4278-844E-E1DB5163B734}" sibTransId="{126E153F-A57A-49FF-B5FE-941A7902B8C9}"/>
    <dgm:cxn modelId="{87A6798D-53B9-4D2B-85D4-0936A607E27B}" type="presOf" srcId="{90CC6BF1-9F92-48FC-809D-CAC65680A796}" destId="{AC4FA6D9-A67B-48D5-9D80-0F1010E75112}" srcOrd="1" destOrd="0" presId="urn:microsoft.com/office/officeart/2005/8/layout/lProcess2"/>
    <dgm:cxn modelId="{585EFEC7-C941-43BA-BFDA-788754077B72}" type="presOf" srcId="{06D93108-D475-4C5F-B51C-154EE90E0105}" destId="{FE5C1650-FFC4-49D2-A1CB-4915EE671300}" srcOrd="0" destOrd="0" presId="urn:microsoft.com/office/officeart/2005/8/layout/lProcess2"/>
    <dgm:cxn modelId="{44A0B90A-889A-4826-8769-026E7134CE26}" type="presOf" srcId="{81E21D1D-96D9-4488-99F7-B39FEA833264}" destId="{EF6E0E1E-99D7-4A78-829A-5A8CE04F1CAE}" srcOrd="0" destOrd="0" presId="urn:microsoft.com/office/officeart/2005/8/layout/lProcess2"/>
    <dgm:cxn modelId="{9881E9CA-635B-4554-99AC-6451ED00DD79}" type="presParOf" srcId="{D0F2F8AF-087F-4074-8FCF-F1DE66DD2FDC}" destId="{172A8C01-FBE3-4BC0-B69F-C5B40DDDC145}" srcOrd="0" destOrd="0" presId="urn:microsoft.com/office/officeart/2005/8/layout/lProcess2"/>
    <dgm:cxn modelId="{A1C34548-E94B-46C8-8518-0ECBFAFE4FEF}" type="presParOf" srcId="{172A8C01-FBE3-4BC0-B69F-C5B40DDDC145}" destId="{1F2AD145-FC07-4AC8-85F8-6E8630C4EFB7}" srcOrd="0" destOrd="0" presId="urn:microsoft.com/office/officeart/2005/8/layout/lProcess2"/>
    <dgm:cxn modelId="{C8B2033C-6702-429E-B913-5DB517C667CA}" type="presParOf" srcId="{172A8C01-FBE3-4BC0-B69F-C5B40DDDC145}" destId="{9366E1A4-8F74-4CB0-B8A2-13B6370251DD}" srcOrd="1" destOrd="0" presId="urn:microsoft.com/office/officeart/2005/8/layout/lProcess2"/>
    <dgm:cxn modelId="{DA1B98F4-C6D6-4C93-8C29-32CFB44F2FD9}" type="presParOf" srcId="{172A8C01-FBE3-4BC0-B69F-C5B40DDDC145}" destId="{C3DE9794-C566-4ACF-942B-3A64264F258A}" srcOrd="2" destOrd="0" presId="urn:microsoft.com/office/officeart/2005/8/layout/lProcess2"/>
    <dgm:cxn modelId="{1ABE52A0-71A5-48A0-8871-81D22CB6607A}" type="presParOf" srcId="{C3DE9794-C566-4ACF-942B-3A64264F258A}" destId="{A85920A8-F7A6-4421-B9F7-AB146AB8DAC5}" srcOrd="0" destOrd="0" presId="urn:microsoft.com/office/officeart/2005/8/layout/lProcess2"/>
    <dgm:cxn modelId="{A8CBA0F9-1FBF-404C-B256-7C37F911635A}" type="presParOf" srcId="{A85920A8-F7A6-4421-B9F7-AB146AB8DAC5}" destId="{FE5C1650-FFC4-49D2-A1CB-4915EE671300}" srcOrd="0" destOrd="0" presId="urn:microsoft.com/office/officeart/2005/8/layout/lProcess2"/>
    <dgm:cxn modelId="{480D1CEC-3139-46EC-B8E4-2AB1EDB2EC0E}" type="presParOf" srcId="{A85920A8-F7A6-4421-B9F7-AB146AB8DAC5}" destId="{04A4CC3D-324A-4C83-9C38-0A2CFAE46076}" srcOrd="1" destOrd="0" presId="urn:microsoft.com/office/officeart/2005/8/layout/lProcess2"/>
    <dgm:cxn modelId="{EEE91C6B-72A4-49A4-904B-FF5C90A48776}" type="presParOf" srcId="{A85920A8-F7A6-4421-B9F7-AB146AB8DAC5}" destId="{A8E40E90-F524-44A0-9FB2-7359E246BB13}" srcOrd="2" destOrd="0" presId="urn:microsoft.com/office/officeart/2005/8/layout/lProcess2"/>
    <dgm:cxn modelId="{A994C1DD-CEDF-4E05-A5FF-C199A05C4963}" type="presParOf" srcId="{D0F2F8AF-087F-4074-8FCF-F1DE66DD2FDC}" destId="{BEC10F64-9AFA-4895-BDA1-03C6BEE51E33}" srcOrd="1" destOrd="0" presId="urn:microsoft.com/office/officeart/2005/8/layout/lProcess2"/>
    <dgm:cxn modelId="{DD8ADB92-FF82-4756-84E4-AE545DEF1B75}" type="presParOf" srcId="{D0F2F8AF-087F-4074-8FCF-F1DE66DD2FDC}" destId="{732C1A37-1EF8-492C-9A36-14B3937A6B42}" srcOrd="2" destOrd="0" presId="urn:microsoft.com/office/officeart/2005/8/layout/lProcess2"/>
    <dgm:cxn modelId="{2B6DCEC8-AB84-4AEB-A041-FBA374007E08}" type="presParOf" srcId="{732C1A37-1EF8-492C-9A36-14B3937A6B42}" destId="{D9CF720C-70F5-48DE-9941-F9C7C50232C3}" srcOrd="0" destOrd="0" presId="urn:microsoft.com/office/officeart/2005/8/layout/lProcess2"/>
    <dgm:cxn modelId="{35A03D19-D1C8-4895-AFFD-4D8D2C1327A4}" type="presParOf" srcId="{732C1A37-1EF8-492C-9A36-14B3937A6B42}" destId="{EDB63079-E6E5-4001-BB3D-51E84DE0DAF4}" srcOrd="1" destOrd="0" presId="urn:microsoft.com/office/officeart/2005/8/layout/lProcess2"/>
    <dgm:cxn modelId="{1A170528-8AF0-4803-B4B5-5491155067FD}" type="presParOf" srcId="{732C1A37-1EF8-492C-9A36-14B3937A6B42}" destId="{8F946CC8-A549-4467-A213-426FDEE3E58F}" srcOrd="2" destOrd="0" presId="urn:microsoft.com/office/officeart/2005/8/layout/lProcess2"/>
    <dgm:cxn modelId="{136DC29B-A0AC-47A3-B4B1-897062503F81}" type="presParOf" srcId="{8F946CC8-A549-4467-A213-426FDEE3E58F}" destId="{3975F9C1-D142-4989-B91E-FE112BBF96DA}" srcOrd="0" destOrd="0" presId="urn:microsoft.com/office/officeart/2005/8/layout/lProcess2"/>
    <dgm:cxn modelId="{AED187D6-7F03-4204-B286-7663E81104B0}" type="presParOf" srcId="{3975F9C1-D142-4989-B91E-FE112BBF96DA}" destId="{1EA1DDF6-DD75-47A0-8A7F-9FD0F4EBFD10}" srcOrd="0" destOrd="0" presId="urn:microsoft.com/office/officeart/2005/8/layout/lProcess2"/>
    <dgm:cxn modelId="{42446AAB-EA0D-4F96-B895-877DD0B4B085}" type="presParOf" srcId="{3975F9C1-D142-4989-B91E-FE112BBF96DA}" destId="{666B4DFF-CD16-4DB4-AF1D-6DAA44559DC5}" srcOrd="1" destOrd="0" presId="urn:microsoft.com/office/officeart/2005/8/layout/lProcess2"/>
    <dgm:cxn modelId="{56DCB544-D486-43FA-A45D-B42ACD49C6FD}" type="presParOf" srcId="{3975F9C1-D142-4989-B91E-FE112BBF96DA}" destId="{7D856326-89B0-4938-80A3-AD35EF513E74}" srcOrd="2" destOrd="0" presId="urn:microsoft.com/office/officeart/2005/8/layout/lProcess2"/>
    <dgm:cxn modelId="{2994F885-37E8-4328-A901-661F04646940}" type="presParOf" srcId="{D0F2F8AF-087F-4074-8FCF-F1DE66DD2FDC}" destId="{8CB7B30F-FE7F-4661-9F7C-00E68B5D7DF1}" srcOrd="3" destOrd="0" presId="urn:microsoft.com/office/officeart/2005/8/layout/lProcess2"/>
    <dgm:cxn modelId="{102F43B1-EC65-4F85-81EE-C39A778432A3}" type="presParOf" srcId="{D0F2F8AF-087F-4074-8FCF-F1DE66DD2FDC}" destId="{932528E5-B38C-4872-B249-B50D6B18FEFB}" srcOrd="4" destOrd="0" presId="urn:microsoft.com/office/officeart/2005/8/layout/lProcess2"/>
    <dgm:cxn modelId="{06D86966-4835-47BD-B9A9-8ABBB233629A}" type="presParOf" srcId="{932528E5-B38C-4872-B249-B50D6B18FEFB}" destId="{479DE846-30A9-4253-BDA3-D47D053040E4}" srcOrd="0" destOrd="0" presId="urn:microsoft.com/office/officeart/2005/8/layout/lProcess2"/>
    <dgm:cxn modelId="{CF087C24-0590-4EDA-834C-7C611FFB31CA}" type="presParOf" srcId="{932528E5-B38C-4872-B249-B50D6B18FEFB}" destId="{AC4FA6D9-A67B-48D5-9D80-0F1010E75112}" srcOrd="1" destOrd="0" presId="urn:microsoft.com/office/officeart/2005/8/layout/lProcess2"/>
    <dgm:cxn modelId="{9BE01C8C-2660-44B5-85EE-224DAEFBFAEA}" type="presParOf" srcId="{932528E5-B38C-4872-B249-B50D6B18FEFB}" destId="{AD8B64C0-38AF-4362-A625-F464761ACF22}" srcOrd="2" destOrd="0" presId="urn:microsoft.com/office/officeart/2005/8/layout/lProcess2"/>
    <dgm:cxn modelId="{24C89E65-7EBE-4531-9C05-E4A01A108B31}" type="presParOf" srcId="{AD8B64C0-38AF-4362-A625-F464761ACF22}" destId="{E094E1DC-AA54-41CA-BB2B-F30AAFAA6BF1}" srcOrd="0" destOrd="0" presId="urn:microsoft.com/office/officeart/2005/8/layout/lProcess2"/>
    <dgm:cxn modelId="{F85FEA7F-CAD8-4CB9-975A-F749287B6D22}" type="presParOf" srcId="{E094E1DC-AA54-41CA-BB2B-F30AAFAA6BF1}" destId="{D001A149-539F-4119-A348-CC84269D1EB9}" srcOrd="0" destOrd="0" presId="urn:microsoft.com/office/officeart/2005/8/layout/lProcess2"/>
    <dgm:cxn modelId="{D01D4601-6BBC-43A4-8518-80342AC31132}" type="presParOf" srcId="{E094E1DC-AA54-41CA-BB2B-F30AAFAA6BF1}" destId="{14FCCDA5-0D63-4B97-8B0B-728EDA68B4C7}" srcOrd="1" destOrd="0" presId="urn:microsoft.com/office/officeart/2005/8/layout/lProcess2"/>
    <dgm:cxn modelId="{5255759A-37AA-4722-A535-539EB65CA038}" type="presParOf" srcId="{E094E1DC-AA54-41CA-BB2B-F30AAFAA6BF1}" destId="{EF6E0E1E-99D7-4A78-829A-5A8CE04F1CAE}" srcOrd="2" destOrd="0" presId="urn:microsoft.com/office/officeart/2005/8/layout/l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D28D5-9E54-4D02-962B-03C5F84101A0}" type="datetimeFigureOut">
              <a:rPr lang="el-GR" smtClean="0"/>
              <a:pPr/>
              <a:t>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2AE93C-F5B7-46C7-9084-BBD9DD3398CD}" type="slidenum">
              <a:rPr lang="el-GR" smtClean="0"/>
              <a:pPr/>
              <a:t>‹#›</a:t>
            </a:fld>
            <a:endParaRPr lang="el-GR"/>
          </a:p>
        </p:txBody>
      </p:sp>
    </p:spTree>
    <p:extLst>
      <p:ext uri="{BB962C8B-B14F-4D97-AF65-F5344CB8AC3E}">
        <p14:creationId xmlns:p14="http://schemas.microsoft.com/office/powerpoint/2010/main" xmlns="" val="1975281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32AE93C-F5B7-46C7-9084-BBD9DD3398CD}" type="slidenum">
              <a:rPr lang="el-GR" smtClean="0"/>
              <a:pPr/>
              <a:t>16</a:t>
            </a:fld>
            <a:endParaRPr lang="el-GR"/>
          </a:p>
        </p:txBody>
      </p:sp>
    </p:spTree>
    <p:extLst>
      <p:ext uri="{BB962C8B-B14F-4D97-AF65-F5344CB8AC3E}">
        <p14:creationId xmlns:p14="http://schemas.microsoft.com/office/powerpoint/2010/main" xmlns="" val="2867792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4CD31-2946-420C-B64E-1C52EACFA97A}" type="slidenum">
              <a:rPr lang="el-GR" altLang="el-GR"/>
              <a:pPr/>
              <a:t>206</a:t>
            </a:fld>
            <a:endParaRPr lang="el-GR" altLang="el-G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l-GR" altLang="el-GR"/>
              <a:t>τρσ5ρ6ε465ε6577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32AE93C-F5B7-46C7-9084-BBD9DD3398CD}" type="slidenum">
              <a:rPr lang="el-GR" smtClean="0"/>
              <a:pPr/>
              <a:t>34</a:t>
            </a:fld>
            <a:endParaRPr lang="el-GR"/>
          </a:p>
        </p:txBody>
      </p:sp>
    </p:spTree>
    <p:extLst>
      <p:ext uri="{BB962C8B-B14F-4D97-AF65-F5344CB8AC3E}">
        <p14:creationId xmlns:p14="http://schemas.microsoft.com/office/powerpoint/2010/main" xmlns="" val="145498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3315"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4339"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5363"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6387"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7411"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8435"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9459"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2853615-BFDE-46DE-814C-47EC6EF6D371}" type="datetimeFigureOut">
              <a:rPr lang="el-GR" smtClean="0"/>
              <a:pPr/>
              <a:t>9/11/2015</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DF53439-851E-44AD-84B1-B6BFC3D0C74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2853615-BFDE-46DE-814C-47EC6EF6D371}" type="datetimeFigureOut">
              <a:rPr lang="el-GR" smtClean="0"/>
              <a:pPr/>
              <a:t>9/11/2015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3DF53439-851E-44AD-84B1-B6BFC3D0C7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F2853615-BFDE-46DE-814C-47EC6EF6D371}" type="datetimeFigureOut">
              <a:rPr lang="el-GR" smtClean="0"/>
              <a:pPr/>
              <a:t>9/11/2015</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DF53439-851E-44AD-84B1-B6BFC3D0C743}"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81000"/>
            <a:ext cx="8229600" cy="1371600"/>
          </a:xfrm>
        </p:spPr>
        <p:txBody>
          <a:bodyPr/>
          <a:lstStyle/>
          <a:p>
            <a:r>
              <a:rPr lang="el-GR"/>
              <a:t>Στυλ κύριου τίτλου</a:t>
            </a:r>
          </a:p>
        </p:txBody>
      </p:sp>
      <p:sp>
        <p:nvSpPr>
          <p:cNvPr id="3" name="Θέση κειμένου 2"/>
          <p:cNvSpPr>
            <a:spLocks noGrp="1"/>
          </p:cNvSpPr>
          <p:nvPr>
            <p:ph type="body" sz="half" idx="1"/>
          </p:nvPr>
        </p:nvSpPr>
        <p:spPr>
          <a:xfrm>
            <a:off x="457200" y="1981200"/>
            <a:ext cx="40386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981200"/>
            <a:ext cx="40386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457200" y="6245225"/>
            <a:ext cx="2133600" cy="476250"/>
          </a:xfrm>
        </p:spPr>
        <p:txBody>
          <a:bodyPr/>
          <a:lstStyle>
            <a:lvl1pPr>
              <a:defRPr/>
            </a:lvl1pPr>
          </a:lstStyle>
          <a:p>
            <a:endParaRPr lang="el-GR" altLang="el-GR"/>
          </a:p>
        </p:txBody>
      </p:sp>
      <p:sp>
        <p:nvSpPr>
          <p:cNvPr id="6" name="Θέση υποσέλιδου 5"/>
          <p:cNvSpPr>
            <a:spLocks noGrp="1"/>
          </p:cNvSpPr>
          <p:nvPr>
            <p:ph type="ftr" sz="quarter" idx="11"/>
          </p:nvPr>
        </p:nvSpPr>
        <p:spPr>
          <a:xfrm>
            <a:off x="3124200" y="6245225"/>
            <a:ext cx="2895600" cy="476250"/>
          </a:xfrm>
        </p:spPr>
        <p:txBody>
          <a:bodyPr/>
          <a:lstStyle>
            <a:lvl1pPr>
              <a:defRPr/>
            </a:lvl1pPr>
          </a:lstStyle>
          <a:p>
            <a:endParaRPr lang="el-GR" altLang="el-GR"/>
          </a:p>
        </p:txBody>
      </p:sp>
      <p:sp>
        <p:nvSpPr>
          <p:cNvPr id="7" name="Θέση αριθμού διαφάνειας 6"/>
          <p:cNvSpPr>
            <a:spLocks noGrp="1"/>
          </p:cNvSpPr>
          <p:nvPr>
            <p:ph type="sldNum" sz="quarter" idx="12"/>
          </p:nvPr>
        </p:nvSpPr>
        <p:spPr>
          <a:xfrm>
            <a:off x="6553200" y="6245225"/>
            <a:ext cx="2133600" cy="476250"/>
          </a:xfrm>
        </p:spPr>
        <p:txBody>
          <a:bodyPr/>
          <a:lstStyle>
            <a:lvl1pPr>
              <a:defRPr/>
            </a:lvl1pPr>
          </a:lstStyle>
          <a:p>
            <a:fld id="{ADE99632-EDB1-427C-9834-1D378A7E4140}" type="slidenum">
              <a:rPr lang="el-GR" altLang="el-GR"/>
              <a:pPr/>
              <a:t>‹#›</a:t>
            </a:fld>
            <a:endParaRPr lang="el-GR" altLang="el-GR"/>
          </a:p>
        </p:txBody>
      </p:sp>
    </p:spTree>
    <p:extLst>
      <p:ext uri="{BB962C8B-B14F-4D97-AF65-F5344CB8AC3E}">
        <p14:creationId xmlns:p14="http://schemas.microsoft.com/office/powerpoint/2010/main" xmlns="" val="2445653191"/>
      </p:ext>
    </p:extLst>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2853615-BFDE-46DE-814C-47EC6EF6D371}" type="datetimeFigureOut">
              <a:rPr lang="el-GR" smtClean="0"/>
              <a:pPr/>
              <a:t>9/11/2015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3DF53439-851E-44AD-84B1-B6BFC3D0C74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2853615-BFDE-46DE-814C-47EC6EF6D371}" type="datetimeFigureOut">
              <a:rPr lang="el-GR" smtClean="0"/>
              <a:pPr/>
              <a:t>9/11/2015</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3DF53439-851E-44AD-84B1-B6BFC3D0C74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F2853615-BFDE-46DE-814C-47EC6EF6D371}" type="datetimeFigureOut">
              <a:rPr lang="el-GR" smtClean="0"/>
              <a:pPr/>
              <a:t>9/11/2015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3DF53439-851E-44AD-84B1-B6BFC3D0C74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F2853615-BFDE-46DE-814C-47EC6EF6D371}" type="datetimeFigureOut">
              <a:rPr lang="el-GR" smtClean="0"/>
              <a:pPr/>
              <a:t>9/11/2015</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3DF53439-851E-44AD-84B1-B6BFC3D0C74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F2853615-BFDE-46DE-814C-47EC6EF6D371}" type="datetimeFigureOut">
              <a:rPr lang="el-GR" smtClean="0"/>
              <a:pPr/>
              <a:t>9/11/2015</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3DF53439-851E-44AD-84B1-B6BFC3D0C7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F2853615-BFDE-46DE-814C-47EC6EF6D371}" type="datetimeFigureOut">
              <a:rPr lang="el-GR" smtClean="0"/>
              <a:pPr/>
              <a:t>9/11/2015</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3DF53439-851E-44AD-84B1-B6BFC3D0C7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F2853615-BFDE-46DE-814C-47EC6EF6D371}" type="datetimeFigureOut">
              <a:rPr lang="el-GR" smtClean="0"/>
              <a:pPr/>
              <a:t>9/11/2015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3DF53439-851E-44AD-84B1-B6BFC3D0C74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F2853615-BFDE-46DE-814C-47EC6EF6D371}" type="datetimeFigureOut">
              <a:rPr lang="el-GR" smtClean="0"/>
              <a:pPr/>
              <a:t>9/11/2015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3DF53439-851E-44AD-84B1-B6BFC3D0C743}"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2853615-BFDE-46DE-814C-47EC6EF6D371}" type="datetimeFigureOut">
              <a:rPr lang="el-GR" smtClean="0"/>
              <a:pPr/>
              <a:t>9/11/2015</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DF53439-851E-44AD-84B1-B6BFC3D0C74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202.xml.rels><?xml version="1.0" encoding="UTF-8" standalone="yes"?>
<Relationships xmlns="http://schemas.openxmlformats.org/package/2006/relationships"><Relationship Id="rId3" Type="http://schemas.openxmlformats.org/officeDocument/2006/relationships/hyperlink" Target="http://www.fhw.gr/chronos/13/gr/foreign_policy/facts/02.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makedonomaxoi%20.mpg"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36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36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37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37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history-of-macedonia.com/2010/02/01/%CE%94%CE%B7%CE%BC%CE%BF%CF%83%CE%B8%CE%AD%CE%BD%CE%B7%CF%82-%CE%BA%CE%B1%CE%B9-%CE%9C%CE%B1%CE%BA%CE%B5%CE%B4%CF%8C%CE%BD%CE%B5%CF%82/" TargetMode="Externa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3" Type="http://schemas.openxmlformats.org/officeDocument/2006/relationships/hyperlink" Target="mailto:makedon@ubvm.cc.buffalo.edu" TargetMode="External"/><Relationship Id="rId2" Type="http://schemas.openxmlformats.org/officeDocument/2006/relationships/hyperlink" Target="mailto:macedonia@husc.harvard.edu" TargetMode="External"/><Relationship Id="rId1" Type="http://schemas.openxmlformats.org/officeDocument/2006/relationships/slideLayout" Target="../slideLayouts/slideLayout2.xml"/><Relationship Id="rId6" Type="http://schemas.openxmlformats.org/officeDocument/2006/relationships/hyperlink" Target="http://www.macedonia.org/" TargetMode="External"/><Relationship Id="rId5" Type="http://schemas.openxmlformats.org/officeDocument/2006/relationships/hyperlink" Target="http://www.macedonia.info/" TargetMode="External"/><Relationship Id="rId4" Type="http://schemas.openxmlformats.org/officeDocument/2006/relationships/hyperlink" Target="http://www.macedonia.com/" TargetMode="Externa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3" Type="http://schemas.openxmlformats.org/officeDocument/2006/relationships/hyperlink" Target="http://www.mymacedonia.net/" TargetMode="External"/><Relationship Id="rId2" Type="http://schemas.openxmlformats.org/officeDocument/2006/relationships/hyperlink" Target="http://www.maknews.com/" TargetMode="External"/><Relationship Id="rId1" Type="http://schemas.openxmlformats.org/officeDocument/2006/relationships/slideLayout" Target="../slideLayouts/slideLayout2.xml"/><Relationship Id="rId4" Type="http://schemas.openxmlformats.org/officeDocument/2006/relationships/hyperlink" Target="http://www.unitedmacedonians.org/" TargetMode="Externa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hyperlink" Target="http://www.macedonian-heritage.gr/" TargetMode="Externa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3" Type="http://schemas.openxmlformats.org/officeDocument/2006/relationships/hyperlink" Target="http://www.macedonia.info/" TargetMode="External"/><Relationship Id="rId2" Type="http://schemas.openxmlformats.org/officeDocument/2006/relationships/hyperlink" Target="http://www.macedonian-heritage.gr/" TargetMode="External"/><Relationship Id="rId1" Type="http://schemas.openxmlformats.org/officeDocument/2006/relationships/slideLayout" Target="../slideLayouts/slideLayout2.xml"/><Relationship Id="rId4" Type="http://schemas.openxmlformats.org/officeDocument/2006/relationships/hyperlink" Target="http://www.macedoniaontheweb.com/" TargetMode="External"/></Relationships>
</file>

<file path=ppt/slides/_rels/slide409.xml.rels><?xml version="1.0" encoding="UTF-8" standalone="yes"?>
<Relationships xmlns="http://schemas.openxmlformats.org/package/2006/relationships"><Relationship Id="rId3" Type="http://schemas.openxmlformats.org/officeDocument/2006/relationships/hyperlink" Target="http://www.umdiaspora.com/" TargetMode="External"/><Relationship Id="rId2" Type="http://schemas.openxmlformats.org/officeDocument/2006/relationships/hyperlink" Target="http://www.mhrmi.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8" Type="http://schemas.openxmlformats.org/officeDocument/2006/relationships/hyperlink" Target="http://www.realmacedonia.gr/" TargetMode="External"/><Relationship Id="rId3" Type="http://schemas.openxmlformats.org/officeDocument/2006/relationships/hyperlink" Target="http://www.ana-mpa.gr/" TargetMode="External"/><Relationship Id="rId7" Type="http://schemas.openxmlformats.org/officeDocument/2006/relationships/hyperlink" Target="http://www.macedoniaontheweb.com/" TargetMode="External"/><Relationship Id="rId2" Type="http://schemas.openxmlformats.org/officeDocument/2006/relationships/hyperlink" Target="http://www.ems.name/" TargetMode="External"/><Relationship Id="rId1" Type="http://schemas.openxmlformats.org/officeDocument/2006/relationships/slideLayout" Target="../slideLayouts/slideLayout2.xml"/><Relationship Id="rId6" Type="http://schemas.openxmlformats.org/officeDocument/2006/relationships/hyperlink" Target="http://www.macedonian-heritage.gr/" TargetMode="External"/><Relationship Id="rId5" Type="http://schemas.openxmlformats.org/officeDocument/2006/relationships/hyperlink" Target="http://www.macedonia.info/" TargetMode="External"/><Relationship Id="rId4" Type="http://schemas.openxmlformats.org/officeDocument/2006/relationships/hyperlink" Target="http://www.imma.edu.gr/" TargetMode="Externa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el.wikipedia.org/wiki/146_%CF%80.%CE%A7."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history-of-macedonia.com/2010/02/26/makedonia-geografika-oria-romaiki-periodos/"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err="1" smtClean="0"/>
              <a:t>Μακεδονικο</a:t>
            </a:r>
            <a:r>
              <a:rPr lang="el-GR" dirty="0" smtClean="0"/>
              <a:t> </a:t>
            </a:r>
            <a:r>
              <a:rPr lang="el-GR" dirty="0" err="1" smtClean="0"/>
              <a:t>ζητημα</a:t>
            </a:r>
            <a:endParaRPr lang="el-GR" dirty="0"/>
          </a:p>
        </p:txBody>
      </p:sp>
      <p:sp>
        <p:nvSpPr>
          <p:cNvPr id="3" name="Υπότιτλος 2"/>
          <p:cNvSpPr>
            <a:spLocks noGrp="1"/>
          </p:cNvSpPr>
          <p:nvPr>
            <p:ph type="subTitle" idx="1"/>
          </p:nvPr>
        </p:nvSpPr>
        <p:spPr/>
        <p:txBody>
          <a:bodyPr>
            <a:normAutofit/>
          </a:bodyPr>
          <a:lstStyle/>
          <a:p>
            <a:r>
              <a:rPr lang="el-GR" dirty="0" smtClean="0"/>
              <a:t>Σ. </a:t>
            </a:r>
            <a:r>
              <a:rPr lang="el-GR" dirty="0" err="1" smtClean="0"/>
              <a:t>Ηλιαδου</a:t>
            </a:r>
            <a:r>
              <a:rPr lang="el-GR" dirty="0"/>
              <a:t> </a:t>
            </a:r>
            <a:r>
              <a:rPr lang="el-GR" dirty="0" err="1" smtClean="0"/>
              <a:t>ταχου</a:t>
            </a:r>
            <a:endParaRPr lang="el-GR" dirty="0" smtClean="0"/>
          </a:p>
          <a:p>
            <a:r>
              <a:rPr lang="el-GR" dirty="0" err="1" smtClean="0"/>
              <a:t>Καθηγητρια</a:t>
            </a:r>
            <a:r>
              <a:rPr lang="el-GR" dirty="0" smtClean="0"/>
              <a:t> παν/</a:t>
            </a:r>
            <a:r>
              <a:rPr lang="el-GR" dirty="0" err="1" smtClean="0"/>
              <a:t>μιου</a:t>
            </a:r>
            <a:r>
              <a:rPr lang="el-GR" dirty="0" smtClean="0"/>
              <a:t> </a:t>
            </a:r>
            <a:r>
              <a:rPr lang="el-GR" dirty="0" err="1" smtClean="0"/>
              <a:t>δυτ</a:t>
            </a:r>
            <a:r>
              <a:rPr lang="el-GR" dirty="0" smtClean="0"/>
              <a:t>. </a:t>
            </a:r>
            <a:r>
              <a:rPr lang="el-GR" dirty="0" err="1" smtClean="0"/>
              <a:t>μακεδονιασ</a:t>
            </a:r>
            <a:endParaRPr lang="el-GR" dirty="0"/>
          </a:p>
        </p:txBody>
      </p:sp>
    </p:spTree>
    <p:extLst>
      <p:ext uri="{BB962C8B-B14F-4D97-AF65-F5344CB8AC3E}">
        <p14:creationId xmlns:p14="http://schemas.microsoft.com/office/powerpoint/2010/main" xmlns="" val="757723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52718"/>
            <a:ext cx="5791200" cy="1980138"/>
          </a:xfrm>
        </p:spPr>
        <p:txBody>
          <a:bodyPr>
            <a:normAutofit/>
          </a:bodyPr>
          <a:lstStyle/>
          <a:p>
            <a:r>
              <a:rPr lang="en-US" sz="2200" b="1" dirty="0" smtClean="0">
                <a:solidFill>
                  <a:srgbClr val="FFFF00"/>
                </a:solidFill>
                <a:latin typeface="Times New Roman" panose="02020603050405020304" pitchFamily="18" charset="0"/>
                <a:cs typeface="Times New Roman" panose="02020603050405020304" pitchFamily="18" charset="0"/>
              </a:rPr>
              <a:t>COHEN</a:t>
            </a:r>
            <a:r>
              <a:rPr lang="en-US" sz="2000" b="1" dirty="0">
                <a:solidFill>
                  <a:srgbClr val="FFFF00"/>
                </a:solidFill>
                <a:latin typeface="Times New Roman" panose="02020603050405020304" pitchFamily="18" charset="0"/>
                <a:cs typeface="Times New Roman" panose="02020603050405020304" pitchFamily="18" charset="0"/>
              </a:rPr>
              <a:t> S</a:t>
            </a:r>
            <a:r>
              <a:rPr lang="en-US" sz="2400" b="1" dirty="0">
                <a:solidFill>
                  <a:srgbClr val="FFFF00"/>
                </a:solidFill>
                <a:latin typeface="Times New Roman" panose="02020603050405020304" pitchFamily="18" charset="0"/>
                <a:cs typeface="Times New Roman" panose="02020603050405020304" pitchFamily="18" charset="0"/>
              </a:rPr>
              <a:t>. Mark Cohen  (2006).- </a:t>
            </a:r>
            <a:r>
              <a:rPr lang="en-US" sz="2400" b="1" i="1" dirty="0">
                <a:solidFill>
                  <a:srgbClr val="FFFF00"/>
                </a:solidFill>
                <a:latin typeface="Times New Roman" panose="02020603050405020304" pitchFamily="18" charset="0"/>
                <a:cs typeface="Times New Roman" panose="02020603050405020304" pitchFamily="18" charset="0"/>
              </a:rPr>
              <a:t>Readings in Ancient Greek Philosophy: From Thales to Aristotle:</a:t>
            </a:r>
            <a:r>
              <a:rPr lang="en-US" sz="2400" b="1" dirty="0">
                <a:solidFill>
                  <a:srgbClr val="FFFF00"/>
                </a:solidFill>
                <a:latin typeface="Times New Roman" panose="02020603050405020304" pitchFamily="18" charset="0"/>
                <a:cs typeface="Times New Roman" panose="02020603050405020304" pitchFamily="18" charset="0"/>
              </a:rPr>
              <a:t> 3rd (third) Pa</a:t>
            </a:r>
            <a:r>
              <a:rPr lang="en-US" sz="2400" dirty="0">
                <a:solidFill>
                  <a:srgbClr val="FFFF00"/>
                </a:solidFill>
                <a:latin typeface="Times New Roman" panose="02020603050405020304" pitchFamily="18" charset="0"/>
                <a:cs typeface="Times New Roman" panose="02020603050405020304" pitchFamily="18" charset="0"/>
              </a:rPr>
              <a:t>perback</a:t>
            </a:r>
            <a:endParaRPr lang="el-GR" sz="2200" dirty="0">
              <a:solidFill>
                <a:srgbClr val="FFFF0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2204864"/>
            <a:ext cx="7620000" cy="3921299"/>
          </a:xfrm>
        </p:spPr>
        <p:txBody>
          <a:bodyPr>
            <a:normAutofit/>
          </a:bodyPr>
          <a:lstStyle/>
          <a:p>
            <a:endParaRPr lang="en-US" dirty="0" smtClean="0"/>
          </a:p>
          <a:p>
            <a:pPr marL="0" lvl="1" indent="0" algn="just">
              <a:buNone/>
            </a:pPr>
            <a:r>
              <a:rPr lang="el-GR" sz="3600" b="1" dirty="0" smtClean="0">
                <a:latin typeface="Times New Roman" panose="02020603050405020304" pitchFamily="18" charset="0"/>
                <a:cs typeface="Times New Roman" pitchFamily="18" charset="0"/>
              </a:rPr>
              <a:t>Η κοινότητα </a:t>
            </a:r>
            <a:r>
              <a:rPr lang="el-GR" sz="3600" b="1" dirty="0">
                <a:latin typeface="Times New Roman" pitchFamily="18" charset="0"/>
                <a:cs typeface="Times New Roman" pitchFamily="18" charset="0"/>
              </a:rPr>
              <a:t>= συμβολική </a:t>
            </a:r>
            <a:r>
              <a:rPr lang="el-GR" sz="3600" b="1" dirty="0" smtClean="0">
                <a:latin typeface="Times New Roman" pitchFamily="18" charset="0"/>
                <a:cs typeface="Times New Roman" pitchFamily="18" charset="0"/>
              </a:rPr>
              <a:t> </a:t>
            </a:r>
            <a:r>
              <a:rPr lang="el-GR" sz="3600" b="1" dirty="0">
                <a:latin typeface="Times New Roman" pitchFamily="18" charset="0"/>
                <a:cs typeface="Times New Roman" pitchFamily="18" charset="0"/>
              </a:rPr>
              <a:t>αντιθετική κατασκευή </a:t>
            </a:r>
            <a:r>
              <a:rPr lang="el-GR" sz="3600" b="1" dirty="0" smtClean="0">
                <a:latin typeface="Times New Roman" pitchFamily="18" charset="0"/>
                <a:cs typeface="Times New Roman" pitchFamily="18" charset="0"/>
              </a:rPr>
              <a:t>με </a:t>
            </a:r>
            <a:r>
              <a:rPr lang="el-GR" sz="3600" b="1" dirty="0">
                <a:latin typeface="Times New Roman" pitchFamily="18" charset="0"/>
                <a:cs typeface="Times New Roman" pitchFamily="18" charset="0"/>
              </a:rPr>
              <a:t>συγκυριακά, συνειδητά </a:t>
            </a:r>
            <a:r>
              <a:rPr lang="el-GR" sz="3600" b="1" dirty="0" smtClean="0">
                <a:latin typeface="Times New Roman" pitchFamily="18" charset="0"/>
                <a:cs typeface="Times New Roman" pitchFamily="18" charset="0"/>
              </a:rPr>
              <a:t>όρια</a:t>
            </a:r>
            <a:endParaRPr lang="el-GR" sz="3600" b="1" dirty="0">
              <a:latin typeface="Times New Roman" pitchFamily="18" charset="0"/>
              <a:cs typeface="Times New Roman" pitchFamily="18" charset="0"/>
            </a:endParaRPr>
          </a:p>
          <a:p>
            <a:pPr marL="36000" algn="just"/>
            <a:r>
              <a:rPr lang="el-GR" sz="3600" dirty="0">
                <a:latin typeface="Times New Roman" pitchFamily="18" charset="0"/>
                <a:cs typeface="Times New Roman" pitchFamily="18" charset="0"/>
              </a:rPr>
              <a:t> </a:t>
            </a:r>
            <a:r>
              <a:rPr lang="el-GR" sz="3600" dirty="0" smtClean="0">
                <a:latin typeface="Times New Roman" pitchFamily="18" charset="0"/>
                <a:cs typeface="Times New Roman" pitchFamily="18" charset="0"/>
              </a:rPr>
              <a:t>η </a:t>
            </a:r>
            <a:r>
              <a:rPr lang="el-GR" sz="3600" dirty="0">
                <a:latin typeface="Times New Roman" pitchFamily="18" charset="0"/>
                <a:cs typeface="Times New Roman" pitchFamily="18" charset="0"/>
              </a:rPr>
              <a:t>κοινότητα = ενωτικός μηχανισμός </a:t>
            </a:r>
            <a:r>
              <a:rPr lang="el-GR" sz="3600" dirty="0" smtClean="0">
                <a:latin typeface="Times New Roman" pitchFamily="18" charset="0"/>
                <a:cs typeface="Times New Roman" pitchFamily="18" charset="0"/>
              </a:rPr>
              <a:t> μέσω</a:t>
            </a:r>
            <a:r>
              <a:rPr lang="el-GR" sz="3600" dirty="0">
                <a:latin typeface="Times New Roman" pitchFamily="18" charset="0"/>
                <a:cs typeface="Times New Roman" pitchFamily="18" charset="0"/>
              </a:rPr>
              <a:t>: α. εγγύτητας, </a:t>
            </a:r>
            <a:r>
              <a:rPr lang="el-GR" sz="3600" dirty="0" smtClean="0">
                <a:latin typeface="Times New Roman" pitchFamily="18" charset="0"/>
                <a:cs typeface="Times New Roman" pitchFamily="18" charset="0"/>
              </a:rPr>
              <a:t>ομοιότητας. β. απόστασης</a:t>
            </a:r>
            <a:r>
              <a:rPr lang="el-GR" sz="3600" dirty="0">
                <a:latin typeface="Times New Roman" pitchFamily="18" charset="0"/>
                <a:cs typeface="Times New Roman" pitchFamily="18" charset="0"/>
              </a:rPr>
              <a:t>, </a:t>
            </a:r>
            <a:r>
              <a:rPr lang="el-GR" sz="3600" dirty="0" smtClean="0">
                <a:latin typeface="Times New Roman" pitchFamily="18" charset="0"/>
                <a:cs typeface="Times New Roman" pitchFamily="18" charset="0"/>
              </a:rPr>
              <a:t>διαφορετικότητας</a:t>
            </a:r>
            <a:endParaRPr lang="el-GR" sz="3600" dirty="0">
              <a:latin typeface="Times New Roman" pitchFamily="18" charset="0"/>
              <a:cs typeface="Times New Roman" pitchFamily="18" charset="0"/>
            </a:endParaRPr>
          </a:p>
          <a:p>
            <a:endParaRPr lang="el-GR" sz="3200"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xmlns="" val="18327569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normAutofit fontScale="90000"/>
          </a:bodyPr>
          <a:lstStyle/>
          <a:p>
            <a:pPr eaLnBrk="1" hangingPunct="1"/>
            <a:r>
              <a:rPr lang="el-GR" altLang="el-GR" dirty="0" smtClean="0">
                <a:solidFill>
                  <a:srgbClr val="FFFF00"/>
                </a:solidFill>
              </a:rPr>
              <a:t>Βυζαντινή κυριαρχία 1020-1334</a:t>
            </a:r>
          </a:p>
        </p:txBody>
      </p:sp>
      <p:sp>
        <p:nvSpPr>
          <p:cNvPr id="22531" name="2 - Θέση περιεχομένου"/>
          <p:cNvSpPr>
            <a:spLocks noGrp="1"/>
          </p:cNvSpPr>
          <p:nvPr>
            <p:ph idx="1"/>
          </p:nvPr>
        </p:nvSpPr>
        <p:spPr/>
        <p:txBody>
          <a:bodyPr>
            <a:normAutofit/>
          </a:bodyPr>
          <a:lstStyle/>
          <a:p>
            <a:pPr eaLnBrk="1" hangingPunct="1"/>
            <a:r>
              <a:rPr lang="el-GR" altLang="el-GR" sz="3200" dirty="0" smtClean="0"/>
              <a:t>περίοδος της βυζαντινής κυριαρχίας στην Αχρίδα από την σύσταση της Αρχιεπισκοπής, μετά την διάλυση του κράτους του </a:t>
            </a:r>
            <a:r>
              <a:rPr lang="el-GR" altLang="el-GR" sz="3200" dirty="0" err="1" smtClean="0"/>
              <a:t>Σαμούηλ</a:t>
            </a:r>
            <a:r>
              <a:rPr lang="el-GR" altLang="el-GR" sz="3200" dirty="0" smtClean="0"/>
              <a:t>  (1020) ως την εγκαθίδρυση της σερβικής κυριαρχίας του </a:t>
            </a:r>
            <a:r>
              <a:rPr lang="el-GR" altLang="el-GR" sz="3200" dirty="0" err="1" smtClean="0"/>
              <a:t>Ντουσάν</a:t>
            </a:r>
            <a:r>
              <a:rPr lang="el-GR" altLang="el-GR" sz="3200" dirty="0" smtClean="0"/>
              <a:t> στην περιοχή δικαιοδοσίας της Αρχιεπισκοπής (1334)</a:t>
            </a:r>
          </a:p>
        </p:txBody>
      </p:sp>
    </p:spTree>
    <p:extLst>
      <p:ext uri="{BB962C8B-B14F-4D97-AF65-F5344CB8AC3E}">
        <p14:creationId xmlns:p14="http://schemas.microsoft.com/office/powerpoint/2010/main" xmlns="" val="454115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pPr eaLnBrk="1" hangingPunct="1"/>
            <a:r>
              <a:rPr lang="el-GR" altLang="el-GR" dirty="0" smtClean="0">
                <a:solidFill>
                  <a:srgbClr val="FFFF00"/>
                </a:solidFill>
              </a:rPr>
              <a:t>11</a:t>
            </a:r>
            <a:r>
              <a:rPr lang="el-GR" altLang="el-GR" baseline="30000" dirty="0" smtClean="0">
                <a:solidFill>
                  <a:srgbClr val="FFFF00"/>
                </a:solidFill>
              </a:rPr>
              <a:t>ος</a:t>
            </a:r>
            <a:r>
              <a:rPr lang="el-GR" altLang="el-GR" dirty="0" smtClean="0">
                <a:solidFill>
                  <a:srgbClr val="FFFF00"/>
                </a:solidFill>
              </a:rPr>
              <a:t>-15</a:t>
            </a:r>
            <a:r>
              <a:rPr lang="el-GR" altLang="el-GR" baseline="30000" dirty="0" smtClean="0">
                <a:solidFill>
                  <a:srgbClr val="FFFF00"/>
                </a:solidFill>
              </a:rPr>
              <a:t>ος</a:t>
            </a:r>
            <a:r>
              <a:rPr lang="el-GR" altLang="el-GR" dirty="0" smtClean="0">
                <a:solidFill>
                  <a:srgbClr val="FFFF00"/>
                </a:solidFill>
              </a:rPr>
              <a:t> </a:t>
            </a:r>
            <a:r>
              <a:rPr lang="el-GR" altLang="el-GR" dirty="0" err="1" smtClean="0">
                <a:solidFill>
                  <a:srgbClr val="FFFF00"/>
                </a:solidFill>
              </a:rPr>
              <a:t>αιώναΣ</a:t>
            </a:r>
            <a:endParaRPr lang="el-GR" altLang="el-GR" dirty="0" smtClean="0">
              <a:solidFill>
                <a:srgbClr val="FFFF00"/>
              </a:solidFill>
            </a:endParaRPr>
          </a:p>
        </p:txBody>
      </p:sp>
      <p:sp>
        <p:nvSpPr>
          <p:cNvPr id="19459" name="2 - Θέση περιεχομένου"/>
          <p:cNvSpPr>
            <a:spLocks noGrp="1"/>
          </p:cNvSpPr>
          <p:nvPr>
            <p:ph idx="1"/>
          </p:nvPr>
        </p:nvSpPr>
        <p:spPr/>
        <p:txBody>
          <a:bodyPr>
            <a:noAutofit/>
          </a:bodyPr>
          <a:lstStyle/>
          <a:p>
            <a:pPr eaLnBrk="1" hangingPunct="1"/>
            <a:r>
              <a:rPr lang="el-GR" altLang="el-GR" sz="3600" dirty="0"/>
              <a:t>Ο</a:t>
            </a:r>
            <a:r>
              <a:rPr lang="el-GR" altLang="el-GR" sz="3600" dirty="0" smtClean="0"/>
              <a:t> </a:t>
            </a:r>
            <a:r>
              <a:rPr lang="en-US" altLang="el-GR" sz="3600" dirty="0" smtClean="0"/>
              <a:t> </a:t>
            </a:r>
            <a:r>
              <a:rPr lang="en-US" altLang="el-GR" sz="3600" dirty="0" err="1" smtClean="0"/>
              <a:t>τίτλος</a:t>
            </a:r>
            <a:r>
              <a:rPr lang="en-US" altLang="el-GR" sz="3600" dirty="0" smtClean="0"/>
              <a:t> </a:t>
            </a:r>
            <a:r>
              <a:rPr lang="en-US" altLang="el-GR" sz="3600" dirty="0" err="1" smtClean="0"/>
              <a:t>του</a:t>
            </a:r>
            <a:r>
              <a:rPr lang="en-US" altLang="el-GR" sz="3600" dirty="0" smtClean="0"/>
              <a:t> α</a:t>
            </a:r>
            <a:r>
              <a:rPr lang="en-US" altLang="el-GR" sz="3600" dirty="0" err="1" smtClean="0"/>
              <a:t>ρχιε</a:t>
            </a:r>
            <a:r>
              <a:rPr lang="en-US" altLang="el-GR" sz="3600" dirty="0" smtClean="0"/>
              <a:t>πισκόπου Αχριδών παρουσία</a:t>
            </a:r>
            <a:r>
              <a:rPr lang="el-GR" altLang="el-GR" sz="3600" dirty="0" smtClean="0"/>
              <a:t>σ</a:t>
            </a:r>
            <a:r>
              <a:rPr lang="en-US" altLang="el-GR" sz="3600" dirty="0" smtClean="0"/>
              <a:t>ε </a:t>
            </a:r>
            <a:r>
              <a:rPr lang="en-US" altLang="el-GR" sz="3600" dirty="0" err="1" smtClean="0"/>
              <a:t>διάφορες</a:t>
            </a:r>
            <a:r>
              <a:rPr lang="en-US" altLang="el-GR" sz="3600" dirty="0" smtClean="0"/>
              <a:t> παρα</a:t>
            </a:r>
            <a:r>
              <a:rPr lang="en-US" altLang="el-GR" sz="3600" dirty="0" err="1" smtClean="0"/>
              <a:t>λλ</a:t>
            </a:r>
            <a:r>
              <a:rPr lang="en-US" altLang="el-GR" sz="3600" dirty="0" smtClean="0"/>
              <a:t>αγές, που συχνά ήταν άμεσα συνυφασμένες </a:t>
            </a:r>
            <a:r>
              <a:rPr lang="el-GR" altLang="el-GR" sz="3600" dirty="0" smtClean="0"/>
              <a:t>είτε </a:t>
            </a:r>
            <a:r>
              <a:rPr lang="en-US" altLang="el-GR" sz="3600" dirty="0" err="1" smtClean="0"/>
              <a:t>με</a:t>
            </a:r>
            <a:r>
              <a:rPr lang="en-US" altLang="el-GR" sz="3600" dirty="0" smtClean="0"/>
              <a:t> </a:t>
            </a:r>
            <a:r>
              <a:rPr lang="en-US" altLang="el-GR" sz="3600" dirty="0" err="1" smtClean="0"/>
              <a:t>τη</a:t>
            </a:r>
            <a:r>
              <a:rPr lang="en-US" altLang="el-GR" sz="3600" dirty="0" smtClean="0"/>
              <a:t> </a:t>
            </a:r>
            <a:r>
              <a:rPr lang="en-US" altLang="el-GR" sz="3600" dirty="0" err="1" smtClean="0"/>
              <a:t>δικ</a:t>
            </a:r>
            <a:r>
              <a:rPr lang="en-US" altLang="el-GR" sz="3600" dirty="0" smtClean="0"/>
              <a:t>αιοδοσία της αρχιεπισκοπής</a:t>
            </a:r>
            <a:r>
              <a:rPr lang="el-GR" altLang="el-GR" sz="3600" dirty="0" smtClean="0"/>
              <a:t> με </a:t>
            </a:r>
            <a:r>
              <a:rPr lang="en-US" altLang="el-GR" sz="3600" dirty="0" err="1" smtClean="0"/>
              <a:t>την</a:t>
            </a:r>
            <a:r>
              <a:rPr lang="en-US" altLang="el-GR" sz="3600" dirty="0" smtClean="0"/>
              <a:t> π</a:t>
            </a:r>
            <a:r>
              <a:rPr lang="en-US" altLang="el-GR" sz="3600" dirty="0" err="1" smtClean="0"/>
              <a:t>ροσω</a:t>
            </a:r>
            <a:r>
              <a:rPr lang="en-US" altLang="el-GR" sz="3600" dirty="0" smtClean="0"/>
              <a:t>πικότητα και τη</a:t>
            </a:r>
            <a:r>
              <a:rPr lang="el-GR" altLang="el-GR" sz="3600" dirty="0" smtClean="0"/>
              <a:t>ν</a:t>
            </a:r>
            <a:r>
              <a:rPr lang="en-US" altLang="el-GR" sz="3600" dirty="0" smtClean="0"/>
              <a:t> </a:t>
            </a:r>
            <a:r>
              <a:rPr lang="en-US" altLang="el-GR" sz="3600" dirty="0" err="1" smtClean="0"/>
              <a:t>δράση</a:t>
            </a:r>
            <a:r>
              <a:rPr lang="en-US" altLang="el-GR" sz="3600" dirty="0" smtClean="0"/>
              <a:t> </a:t>
            </a:r>
            <a:r>
              <a:rPr lang="en-US" altLang="el-GR" sz="3600" dirty="0" err="1" smtClean="0"/>
              <a:t>των</a:t>
            </a:r>
            <a:r>
              <a:rPr lang="en-US" altLang="el-GR" sz="3600" dirty="0" smtClean="0"/>
              <a:t> </a:t>
            </a:r>
            <a:r>
              <a:rPr lang="en-US" altLang="el-GR" sz="3600" dirty="0" err="1" smtClean="0"/>
              <a:t>εκάστοτε</a:t>
            </a:r>
            <a:r>
              <a:rPr lang="en-US" altLang="el-GR" sz="3600" dirty="0" smtClean="0"/>
              <a:t> α</a:t>
            </a:r>
            <a:r>
              <a:rPr lang="en-US" altLang="el-GR" sz="3600" dirty="0" err="1" smtClean="0"/>
              <a:t>ρχιε</a:t>
            </a:r>
            <a:r>
              <a:rPr lang="en-US" altLang="el-GR" sz="3600" dirty="0" smtClean="0"/>
              <a:t>πισκόπων </a:t>
            </a:r>
            <a:endParaRPr lang="el-GR" altLang="el-GR" sz="3600" dirty="0" smtClean="0"/>
          </a:p>
        </p:txBody>
      </p:sp>
    </p:spTree>
    <p:extLst>
      <p:ext uri="{BB962C8B-B14F-4D97-AF65-F5344CB8AC3E}">
        <p14:creationId xmlns:p14="http://schemas.microsoft.com/office/powerpoint/2010/main" xmlns="" val="317500695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eaLnBrk="1" hangingPunct="1"/>
            <a:endParaRPr lang="el-GR" altLang="el-GR" smtClean="0"/>
          </a:p>
        </p:txBody>
      </p:sp>
      <p:sp>
        <p:nvSpPr>
          <p:cNvPr id="13315" name="2 - Θέση περιεχομένου"/>
          <p:cNvSpPr>
            <a:spLocks noGrp="1"/>
          </p:cNvSpPr>
          <p:nvPr>
            <p:ph idx="1"/>
          </p:nvPr>
        </p:nvSpPr>
        <p:spPr>
          <a:xfrm>
            <a:off x="467544" y="1700808"/>
            <a:ext cx="7620000" cy="4373563"/>
          </a:xfrm>
        </p:spPr>
        <p:txBody>
          <a:bodyPr>
            <a:noAutofit/>
          </a:bodyPr>
          <a:lstStyle/>
          <a:p>
            <a:pPr eaLnBrk="1" hangingPunct="1"/>
            <a:r>
              <a:rPr lang="el-GR" altLang="el-GR" sz="3600" dirty="0" smtClean="0"/>
              <a:t>ο χαρακτήρας της Αρχιεπισκοπής επηρεάστηκε καθοριστικά από τα πολιτικά παιχνίδια των </a:t>
            </a:r>
            <a:r>
              <a:rPr lang="en-US" altLang="el-GR" sz="3600" dirty="0" err="1" smtClean="0"/>
              <a:t>ηγετών</a:t>
            </a:r>
            <a:r>
              <a:rPr lang="en-US" altLang="el-GR" sz="3600" dirty="0" smtClean="0"/>
              <a:t> </a:t>
            </a:r>
            <a:r>
              <a:rPr lang="el-GR" altLang="el-GR" sz="3600" dirty="0" smtClean="0"/>
              <a:t> εκείνων </a:t>
            </a:r>
            <a:r>
              <a:rPr lang="en-US" altLang="el-GR" sz="3600" dirty="0" err="1" smtClean="0"/>
              <a:t>οι</a:t>
            </a:r>
            <a:r>
              <a:rPr lang="en-US" altLang="el-GR" sz="3600" dirty="0" smtClean="0"/>
              <a:t> οπ</a:t>
            </a:r>
            <a:r>
              <a:rPr lang="en-US" altLang="el-GR" sz="3600" dirty="0" err="1" smtClean="0"/>
              <a:t>οίοι</a:t>
            </a:r>
            <a:r>
              <a:rPr lang="en-US" altLang="el-GR" sz="3600" dirty="0" smtClean="0"/>
              <a:t> </a:t>
            </a:r>
            <a:r>
              <a:rPr lang="en-US" altLang="el-GR" sz="3600" dirty="0" err="1" smtClean="0"/>
              <a:t>μέσω</a:t>
            </a:r>
            <a:r>
              <a:rPr lang="en-US" altLang="el-GR" sz="3600" dirty="0" smtClean="0"/>
              <a:t> </a:t>
            </a:r>
            <a:r>
              <a:rPr lang="en-US" altLang="el-GR" sz="3600" dirty="0" err="1" smtClean="0"/>
              <a:t>της</a:t>
            </a:r>
            <a:r>
              <a:rPr lang="en-US" altLang="el-GR" sz="3600" dirty="0" smtClean="0"/>
              <a:t> </a:t>
            </a:r>
            <a:r>
              <a:rPr lang="en-US" altLang="el-GR" sz="3600" dirty="0" err="1" smtClean="0"/>
              <a:t>εκκλησι</a:t>
            </a:r>
            <a:r>
              <a:rPr lang="en-US" altLang="el-GR" sz="3600" dirty="0" smtClean="0"/>
              <a:t>αστικής πολιτικής που εφάρμοζαν επιδίωκαν </a:t>
            </a:r>
            <a:r>
              <a:rPr lang="el-GR" altLang="el-GR" sz="3600" dirty="0" smtClean="0"/>
              <a:t> να ενδυναμώσουν και να εδραιώσουν την εξουσία </a:t>
            </a:r>
            <a:r>
              <a:rPr lang="en-US" altLang="el-GR" sz="3600" dirty="0" smtClean="0"/>
              <a:t> </a:t>
            </a:r>
            <a:r>
              <a:rPr lang="en-US" altLang="el-GR" sz="3600" dirty="0" err="1" smtClean="0"/>
              <a:t>τους</a:t>
            </a:r>
            <a:endParaRPr lang="el-GR" altLang="el-GR" sz="3600" dirty="0" smtClean="0"/>
          </a:p>
          <a:p>
            <a:pPr eaLnBrk="1" hangingPunct="1"/>
            <a:endParaRPr lang="el-GR" altLang="el-GR" sz="3600" dirty="0" smtClean="0"/>
          </a:p>
        </p:txBody>
      </p:sp>
    </p:spTree>
    <p:extLst>
      <p:ext uri="{BB962C8B-B14F-4D97-AF65-F5344CB8AC3E}">
        <p14:creationId xmlns:p14="http://schemas.microsoft.com/office/powerpoint/2010/main" xmlns="" val="188366959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pPr eaLnBrk="1" hangingPunct="1"/>
            <a:r>
              <a:rPr lang="el-GR" altLang="el-GR" dirty="0" smtClean="0">
                <a:solidFill>
                  <a:srgbClr val="FFFF00"/>
                </a:solidFill>
              </a:rPr>
              <a:t>1018 </a:t>
            </a:r>
            <a:r>
              <a:rPr lang="el-GR" altLang="el-GR" dirty="0" err="1" smtClean="0">
                <a:solidFill>
                  <a:srgbClr val="FFFF00"/>
                </a:solidFill>
              </a:rPr>
              <a:t>μ.Χ</a:t>
            </a:r>
            <a:r>
              <a:rPr lang="el-GR" altLang="el-GR" dirty="0" smtClean="0">
                <a:solidFill>
                  <a:srgbClr val="FFFF00"/>
                </a:solidFill>
              </a:rPr>
              <a:t> </a:t>
            </a:r>
            <a:r>
              <a:rPr lang="el-GR" altLang="el-GR" dirty="0" err="1" smtClean="0">
                <a:solidFill>
                  <a:srgbClr val="FFFF00"/>
                </a:solidFill>
              </a:rPr>
              <a:t>ΒασίλειοΣ</a:t>
            </a:r>
            <a:r>
              <a:rPr lang="el-GR" altLang="el-GR" dirty="0" smtClean="0">
                <a:solidFill>
                  <a:srgbClr val="FFFF00"/>
                </a:solidFill>
              </a:rPr>
              <a:t> </a:t>
            </a:r>
            <a:r>
              <a:rPr lang="el-GR" altLang="el-GR" dirty="0" err="1" smtClean="0">
                <a:solidFill>
                  <a:srgbClr val="FFFF00"/>
                </a:solidFill>
              </a:rPr>
              <a:t>Μακεδων</a:t>
            </a:r>
            <a:endParaRPr lang="el-GR" altLang="el-GR" dirty="0" smtClean="0">
              <a:solidFill>
                <a:srgbClr val="FFFF00"/>
              </a:solidFill>
            </a:endParaRPr>
          </a:p>
        </p:txBody>
      </p:sp>
      <p:sp>
        <p:nvSpPr>
          <p:cNvPr id="17411" name="2 - Θέση περιεχομένου"/>
          <p:cNvSpPr>
            <a:spLocks noGrp="1"/>
          </p:cNvSpPr>
          <p:nvPr>
            <p:ph idx="1"/>
          </p:nvPr>
        </p:nvSpPr>
        <p:spPr/>
        <p:txBody>
          <a:bodyPr>
            <a:noAutofit/>
          </a:bodyPr>
          <a:lstStyle/>
          <a:p>
            <a:pPr eaLnBrk="1" hangingPunct="1"/>
            <a:r>
              <a:rPr lang="el-GR" altLang="el-GR" sz="4000" dirty="0" smtClean="0"/>
              <a:t>976 μ. Χ.  Ανασύσταση Βουλγαρικού κράτους από τον Σαμουήλ  από τις δυτικές επαρχίες.</a:t>
            </a:r>
          </a:p>
          <a:p>
            <a:pPr eaLnBrk="1" hangingPunct="1"/>
            <a:r>
              <a:rPr lang="el-GR" altLang="el-GR" sz="4000" dirty="0" smtClean="0"/>
              <a:t>1018 μ. Χ. Βασίλειος ο Μακεδών καταλύει το κράτος του Σαμουήλ</a:t>
            </a:r>
          </a:p>
        </p:txBody>
      </p:sp>
    </p:spTree>
    <p:extLst>
      <p:ext uri="{BB962C8B-B14F-4D97-AF65-F5344CB8AC3E}">
        <p14:creationId xmlns:p14="http://schemas.microsoft.com/office/powerpoint/2010/main" xmlns="" val="5652295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FFFF00"/>
                </a:solidFill>
              </a:rPr>
              <a:t>1018/1019</a:t>
            </a:r>
            <a:r>
              <a:rPr lang="el-GR" dirty="0" smtClean="0">
                <a:solidFill>
                  <a:srgbClr val="FFFF00"/>
                </a:solidFill>
              </a:rPr>
              <a:t>:</a:t>
            </a:r>
            <a:r>
              <a:rPr lang="en-US" dirty="0" smtClean="0">
                <a:solidFill>
                  <a:srgbClr val="FFFF00"/>
                </a:solidFill>
              </a:rPr>
              <a:t> Βα</a:t>
            </a:r>
            <a:r>
              <a:rPr lang="en-US" dirty="0" err="1" smtClean="0">
                <a:solidFill>
                  <a:srgbClr val="FFFF00"/>
                </a:solidFill>
              </a:rPr>
              <a:t>σίλειο</a:t>
            </a:r>
            <a:r>
              <a:rPr lang="el-GR" dirty="0">
                <a:solidFill>
                  <a:srgbClr val="FFFF00"/>
                </a:solidFill>
              </a:rPr>
              <a:t>Σ</a:t>
            </a:r>
            <a:r>
              <a:rPr lang="en-US" dirty="0" smtClean="0">
                <a:solidFill>
                  <a:srgbClr val="FFFF00"/>
                </a:solidFill>
              </a:rPr>
              <a:t> Β΄ </a:t>
            </a:r>
            <a:r>
              <a:rPr lang="en-US" dirty="0" err="1" smtClean="0">
                <a:solidFill>
                  <a:srgbClr val="FFFF00"/>
                </a:solidFill>
              </a:rPr>
              <a:t>Βουλγ</a:t>
            </a:r>
            <a:r>
              <a:rPr lang="en-US" dirty="0" smtClean="0">
                <a:solidFill>
                  <a:srgbClr val="FFFF00"/>
                </a:solidFill>
              </a:rPr>
              <a:t>αροκτόνο</a:t>
            </a:r>
            <a:r>
              <a:rPr lang="el-GR" dirty="0">
                <a:solidFill>
                  <a:srgbClr val="FFFF00"/>
                </a:solidFill>
              </a:rPr>
              <a:t>Σ</a:t>
            </a:r>
            <a:r>
              <a:rPr lang="el-GR" dirty="0" smtClean="0">
                <a:solidFill>
                  <a:srgbClr val="FFFF00"/>
                </a:solidFill>
              </a:rPr>
              <a:t> </a:t>
            </a:r>
            <a:endParaRPr lang="el-GR" dirty="0">
              <a:solidFill>
                <a:srgbClr val="FFFF00"/>
              </a:solidFill>
            </a:endParaRPr>
          </a:p>
        </p:txBody>
      </p:sp>
      <p:sp>
        <p:nvSpPr>
          <p:cNvPr id="18435" name="2 - Θέση περιεχομένου"/>
          <p:cNvSpPr>
            <a:spLocks noGrp="1"/>
          </p:cNvSpPr>
          <p:nvPr>
            <p:ph idx="1"/>
          </p:nvPr>
        </p:nvSpPr>
        <p:spPr/>
        <p:txBody>
          <a:bodyPr>
            <a:normAutofit fontScale="92500"/>
          </a:bodyPr>
          <a:lstStyle/>
          <a:p>
            <a:pPr eaLnBrk="1" hangingPunct="1"/>
            <a:r>
              <a:rPr lang="el-GR" altLang="el-GR" sz="3200" dirty="0" smtClean="0"/>
              <a:t>η Αρχιεπισκοπή </a:t>
            </a:r>
            <a:r>
              <a:rPr lang="el-GR" altLang="el-GR" sz="3200" dirty="0" err="1" smtClean="0"/>
              <a:t>Αχριδών</a:t>
            </a:r>
            <a:r>
              <a:rPr lang="el-GR" altLang="el-GR" sz="3200" dirty="0" smtClean="0"/>
              <a:t>  στήθηκε από </a:t>
            </a:r>
            <a:r>
              <a:rPr lang="en-US" altLang="el-GR" sz="3200" dirty="0" err="1" smtClean="0"/>
              <a:t>το</a:t>
            </a:r>
            <a:r>
              <a:rPr lang="el-GR" altLang="el-GR" sz="3200" dirty="0" smtClean="0"/>
              <a:t>ν</a:t>
            </a:r>
            <a:r>
              <a:rPr lang="en-US" altLang="el-GR" sz="3200" dirty="0" smtClean="0"/>
              <a:t> Βα</a:t>
            </a:r>
            <a:r>
              <a:rPr lang="en-US" altLang="el-GR" sz="3200" dirty="0" err="1" smtClean="0"/>
              <a:t>σίλειο</a:t>
            </a:r>
            <a:r>
              <a:rPr lang="en-US" altLang="el-GR" sz="3200" dirty="0" smtClean="0"/>
              <a:t> Β΄ </a:t>
            </a:r>
            <a:r>
              <a:rPr lang="en-US" altLang="el-GR" sz="3200" dirty="0" err="1" smtClean="0"/>
              <a:t>Βουλγ</a:t>
            </a:r>
            <a:r>
              <a:rPr lang="en-US" altLang="el-GR" sz="3200" dirty="0" smtClean="0"/>
              <a:t>αροκτόνο</a:t>
            </a:r>
            <a:r>
              <a:rPr lang="el-GR" altLang="el-GR" sz="3200" dirty="0" smtClean="0"/>
              <a:t> ως αυτοκέφαλος θρησκευτικός και πολιτικός οργανισμός, που είχε ως κύριο σκοπό του </a:t>
            </a:r>
            <a:r>
              <a:rPr lang="en-US" altLang="el-GR" sz="3200" dirty="0" err="1" smtClean="0"/>
              <a:t>την</a:t>
            </a:r>
            <a:r>
              <a:rPr lang="en-US" altLang="el-GR" sz="3200" dirty="0" smtClean="0"/>
              <a:t> </a:t>
            </a:r>
            <a:r>
              <a:rPr lang="en-US" altLang="el-GR" sz="3200" dirty="0" err="1" smtClean="0"/>
              <a:t>ενσωμάτωση</a:t>
            </a:r>
            <a:r>
              <a:rPr lang="en-US" altLang="el-GR" sz="3200" dirty="0" smtClean="0"/>
              <a:t> </a:t>
            </a:r>
            <a:r>
              <a:rPr lang="en-US" altLang="el-GR" sz="3200" dirty="0" err="1" smtClean="0"/>
              <a:t>της</a:t>
            </a:r>
            <a:r>
              <a:rPr lang="en-US" altLang="el-GR" sz="3200" dirty="0" smtClean="0"/>
              <a:t> π</a:t>
            </a:r>
            <a:r>
              <a:rPr lang="en-US" altLang="el-GR" sz="3200" dirty="0" err="1" smtClean="0"/>
              <a:t>εριοχής</a:t>
            </a:r>
            <a:r>
              <a:rPr lang="el-GR" altLang="el-GR" sz="3200" dirty="0" smtClean="0"/>
              <a:t>,</a:t>
            </a:r>
            <a:r>
              <a:rPr lang="en-US" altLang="el-GR" sz="3200" dirty="0" smtClean="0"/>
              <a:t> </a:t>
            </a:r>
            <a:r>
              <a:rPr lang="en-US" altLang="el-GR" sz="3200" dirty="0" err="1" smtClean="0"/>
              <a:t>όχι</a:t>
            </a:r>
            <a:r>
              <a:rPr lang="en-US" altLang="el-GR" sz="3200" dirty="0" smtClean="0"/>
              <a:t> </a:t>
            </a:r>
            <a:r>
              <a:rPr lang="en-US" altLang="el-GR" sz="3200" dirty="0" err="1" smtClean="0"/>
              <a:t>μόνο</a:t>
            </a:r>
            <a:r>
              <a:rPr lang="en-US" altLang="el-GR" sz="3200" dirty="0" smtClean="0"/>
              <a:t> </a:t>
            </a:r>
            <a:r>
              <a:rPr lang="en-US" altLang="el-GR" sz="3200" dirty="0" err="1" smtClean="0"/>
              <a:t>στο</a:t>
            </a:r>
            <a:r>
              <a:rPr lang="en-US" altLang="el-GR" sz="3200" dirty="0" smtClean="0"/>
              <a:t> β</a:t>
            </a:r>
            <a:r>
              <a:rPr lang="en-US" altLang="el-GR" sz="3200" dirty="0" err="1" smtClean="0"/>
              <a:t>υζ</a:t>
            </a:r>
            <a:r>
              <a:rPr lang="en-US" altLang="el-GR" sz="3200" dirty="0" smtClean="0"/>
              <a:t>αντινό κράτος</a:t>
            </a:r>
            <a:r>
              <a:rPr lang="el-GR" altLang="el-GR" sz="3200" dirty="0" smtClean="0"/>
              <a:t>,</a:t>
            </a:r>
            <a:r>
              <a:rPr lang="en-US" altLang="el-GR" sz="3200" dirty="0" smtClean="0"/>
              <a:t> α</a:t>
            </a:r>
            <a:r>
              <a:rPr lang="en-US" altLang="el-GR" sz="3200" dirty="0" err="1" smtClean="0"/>
              <a:t>λλά</a:t>
            </a:r>
            <a:r>
              <a:rPr lang="en-US" altLang="el-GR" sz="3200" dirty="0" smtClean="0"/>
              <a:t> και </a:t>
            </a:r>
            <a:r>
              <a:rPr lang="en-US" altLang="el-GR" sz="3200" dirty="0" err="1" smtClean="0"/>
              <a:t>στον</a:t>
            </a:r>
            <a:r>
              <a:rPr lang="en-US" altLang="el-GR" sz="3200" dirty="0" smtClean="0"/>
              <a:t> β</a:t>
            </a:r>
            <a:r>
              <a:rPr lang="en-US" altLang="el-GR" sz="3200" dirty="0" err="1" smtClean="0"/>
              <a:t>υζ</a:t>
            </a:r>
            <a:r>
              <a:rPr lang="en-US" altLang="el-GR" sz="3200" dirty="0" smtClean="0"/>
              <a:t>αντινό πολιτισμό και </a:t>
            </a:r>
            <a:r>
              <a:rPr lang="el-GR" altLang="el-GR" sz="3200" dirty="0" smtClean="0"/>
              <a:t>σ</a:t>
            </a:r>
            <a:r>
              <a:rPr lang="en-US" altLang="el-GR" sz="3200" dirty="0" err="1" smtClean="0"/>
              <a:t>την</a:t>
            </a:r>
            <a:r>
              <a:rPr lang="en-US" altLang="el-GR" sz="3200" dirty="0" smtClean="0"/>
              <a:t> </a:t>
            </a:r>
            <a:r>
              <a:rPr lang="el-GR" altLang="el-GR" sz="3200" dirty="0" smtClean="0"/>
              <a:t>βυζαντινή </a:t>
            </a:r>
            <a:r>
              <a:rPr lang="en-US" altLang="el-GR" sz="3200" dirty="0" smtClean="0"/>
              <a:t>πα</a:t>
            </a:r>
            <a:r>
              <a:rPr lang="en-US" altLang="el-GR" sz="3200" dirty="0" err="1" smtClean="0"/>
              <a:t>ιδεί</a:t>
            </a:r>
            <a:r>
              <a:rPr lang="en-US" altLang="el-GR" sz="3200" dirty="0" smtClean="0"/>
              <a:t>α</a:t>
            </a:r>
            <a:r>
              <a:rPr lang="el-GR" altLang="el-GR" sz="3200" dirty="0" smtClean="0"/>
              <a:t>, περιφρουρώντας την </a:t>
            </a:r>
            <a:r>
              <a:rPr lang="en-US" altLang="el-GR" sz="3200" dirty="0" smtClean="0"/>
              <a:t>πα</a:t>
            </a:r>
            <a:r>
              <a:rPr lang="en-US" altLang="el-GR" sz="3200" dirty="0" err="1" smtClean="0"/>
              <a:t>ράδοση</a:t>
            </a:r>
            <a:r>
              <a:rPr lang="en-US" altLang="el-GR" sz="3200" dirty="0" smtClean="0"/>
              <a:t> και </a:t>
            </a:r>
            <a:r>
              <a:rPr lang="en-US" altLang="el-GR" sz="3200" dirty="0" err="1" smtClean="0"/>
              <a:t>την</a:t>
            </a:r>
            <a:r>
              <a:rPr lang="en-US" altLang="el-GR" sz="3200" dirty="0" smtClean="0"/>
              <a:t> π</a:t>
            </a:r>
            <a:r>
              <a:rPr lang="en-US" altLang="el-GR" sz="3200" dirty="0" err="1" smtClean="0"/>
              <a:t>ολυ</a:t>
            </a:r>
            <a:r>
              <a:rPr lang="en-US" altLang="el-GR" sz="3200" dirty="0" smtClean="0"/>
              <a:t>πολιτισμικότητα του χώρο</a:t>
            </a:r>
            <a:r>
              <a:rPr lang="el-GR" altLang="el-GR" sz="3200" dirty="0" smtClean="0"/>
              <a:t>υ.</a:t>
            </a:r>
          </a:p>
          <a:p>
            <a:pPr eaLnBrk="1" hangingPunct="1"/>
            <a:endParaRPr lang="el-GR" altLang="el-GR" dirty="0" smtClean="0"/>
          </a:p>
        </p:txBody>
      </p:sp>
    </p:spTree>
    <p:extLst>
      <p:ext uri="{BB962C8B-B14F-4D97-AF65-F5344CB8AC3E}">
        <p14:creationId xmlns:p14="http://schemas.microsoft.com/office/powerpoint/2010/main" xmlns="" val="144859031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smtClean="0">
                <a:solidFill>
                  <a:srgbClr val="FFFF00"/>
                </a:solidFill>
              </a:rPr>
              <a:t>Η Αρχιεπισκοπή στα </a:t>
            </a:r>
            <a:r>
              <a:rPr lang="el-GR" dirty="0" err="1" smtClean="0">
                <a:solidFill>
                  <a:srgbClr val="FFFF00"/>
                </a:solidFill>
              </a:rPr>
              <a:t>χρονια</a:t>
            </a:r>
            <a:r>
              <a:rPr lang="el-GR" dirty="0" smtClean="0">
                <a:solidFill>
                  <a:srgbClr val="FFFF00"/>
                </a:solidFill>
              </a:rPr>
              <a:t> </a:t>
            </a:r>
            <a:r>
              <a:rPr lang="el-GR" dirty="0" err="1" smtClean="0">
                <a:solidFill>
                  <a:srgbClr val="FFFF00"/>
                </a:solidFill>
              </a:rPr>
              <a:t>βασιλειου</a:t>
            </a:r>
            <a:r>
              <a:rPr lang="el-GR" dirty="0" smtClean="0">
                <a:solidFill>
                  <a:srgbClr val="FFFF00"/>
                </a:solidFill>
              </a:rPr>
              <a:t> β</a:t>
            </a:r>
            <a:endParaRPr lang="el-GR" dirty="0">
              <a:solidFill>
                <a:srgbClr val="FFFF00"/>
              </a:solidFill>
            </a:endParaRPr>
          </a:p>
        </p:txBody>
      </p:sp>
      <p:sp>
        <p:nvSpPr>
          <p:cNvPr id="15363" name="2 - Θέση περιεχομένου"/>
          <p:cNvSpPr>
            <a:spLocks noGrp="1"/>
          </p:cNvSpPr>
          <p:nvPr>
            <p:ph idx="1"/>
          </p:nvPr>
        </p:nvSpPr>
        <p:spPr/>
        <p:txBody>
          <a:bodyPr>
            <a:noAutofit/>
          </a:bodyPr>
          <a:lstStyle/>
          <a:p>
            <a:pPr eaLnBrk="1" hangingPunct="1"/>
            <a:r>
              <a:rPr lang="el-GR" altLang="el-GR" sz="3200" dirty="0" smtClean="0"/>
              <a:t>Α</a:t>
            </a:r>
            <a:r>
              <a:rPr lang="en-US" altLang="el-GR" sz="3200" dirty="0" err="1" smtClean="0"/>
              <a:t>ρχικά</a:t>
            </a:r>
            <a:r>
              <a:rPr lang="en-US" altLang="el-GR" sz="3200" dirty="0" smtClean="0"/>
              <a:t> η α</a:t>
            </a:r>
            <a:r>
              <a:rPr lang="en-US" altLang="el-GR" sz="3200" dirty="0" err="1" smtClean="0"/>
              <a:t>ρχιε</a:t>
            </a:r>
            <a:r>
              <a:rPr lang="en-US" altLang="el-GR" sz="3200" dirty="0" smtClean="0"/>
              <a:t>πισκοπή Αχριδών έφερε σχεδόν αποκλειστικά τον τίτλο « ως Αρχιεπισκοπή Αχρίδος (ή Αχριδών), A' Ιουστινιανής και πάσης Βουλγαρίας</a:t>
            </a:r>
            <a:r>
              <a:rPr lang="el-GR" altLang="el-GR" sz="3200" dirty="0" smtClean="0"/>
              <a:t>»</a:t>
            </a:r>
            <a:r>
              <a:rPr lang="en-US" altLang="el-GR" sz="3200" dirty="0" smtClean="0"/>
              <a:t> και </a:t>
            </a:r>
            <a:r>
              <a:rPr lang="en-US" altLang="el-GR" sz="3200" dirty="0" err="1" smtClean="0"/>
              <a:t>ερχότ</a:t>
            </a:r>
            <a:r>
              <a:rPr lang="en-US" altLang="el-GR" sz="3200" dirty="0" smtClean="0"/>
              <a:t>αν πρώτη στην τάξη στην εκκλησιαστική ιεραρχία</a:t>
            </a:r>
            <a:r>
              <a:rPr lang="el-GR" altLang="el-GR" sz="3200" dirty="0" smtClean="0"/>
              <a:t>, ενώ η ονομασία της </a:t>
            </a:r>
            <a:r>
              <a:rPr lang="en-US" altLang="el-GR" sz="3200" dirty="0" smtClean="0"/>
              <a:t>π</a:t>
            </a:r>
            <a:r>
              <a:rPr lang="en-US" altLang="el-GR" sz="3200" dirty="0" err="1" smtClean="0"/>
              <a:t>ροερχότ</a:t>
            </a:r>
            <a:r>
              <a:rPr lang="en-US" altLang="el-GR" sz="3200" dirty="0" smtClean="0"/>
              <a:t>αν από την ονομασία του θέματος </a:t>
            </a:r>
            <a:r>
              <a:rPr lang="el-GR" altLang="el-GR" sz="3200" dirty="0" smtClean="0"/>
              <a:t>«</a:t>
            </a:r>
            <a:r>
              <a:rPr lang="en-US" altLang="el-GR" sz="3200" dirty="0" err="1" smtClean="0"/>
              <a:t>Βουλγ</a:t>
            </a:r>
            <a:r>
              <a:rPr lang="en-US" altLang="el-GR" sz="3200" dirty="0" smtClean="0"/>
              <a:t>αρία</a:t>
            </a:r>
            <a:r>
              <a:rPr lang="el-GR" altLang="el-GR" sz="3200" dirty="0" smtClean="0"/>
              <a:t>»</a:t>
            </a:r>
            <a:r>
              <a:rPr lang="en-US" altLang="el-GR" sz="3200" dirty="0" smtClean="0"/>
              <a:t> π</a:t>
            </a:r>
            <a:r>
              <a:rPr lang="en-US" altLang="el-GR" sz="3200" dirty="0" err="1" smtClean="0"/>
              <a:t>ου</a:t>
            </a:r>
            <a:r>
              <a:rPr lang="en-US" altLang="el-GR" sz="3200" dirty="0" smtClean="0"/>
              <a:t> </a:t>
            </a:r>
            <a:r>
              <a:rPr lang="en-US" altLang="el-GR" sz="3200" dirty="0" err="1" smtClean="0"/>
              <a:t>δημιουργήθηκε</a:t>
            </a:r>
            <a:r>
              <a:rPr lang="en-US" altLang="el-GR" sz="3200" dirty="0" smtClean="0"/>
              <a:t> σ</a:t>
            </a:r>
            <a:r>
              <a:rPr lang="el-GR" altLang="el-GR" sz="3200" dirty="0" smtClean="0"/>
              <a:t>τα</a:t>
            </a:r>
            <a:r>
              <a:rPr lang="en-US" altLang="el-GR" sz="3200" dirty="0" smtClean="0"/>
              <a:t> </a:t>
            </a:r>
            <a:r>
              <a:rPr lang="en-US" altLang="el-GR" sz="3200" dirty="0" err="1" smtClean="0"/>
              <a:t>εδάφη</a:t>
            </a:r>
            <a:r>
              <a:rPr lang="en-US" altLang="el-GR" sz="3200" dirty="0" smtClean="0"/>
              <a:t> </a:t>
            </a:r>
            <a:r>
              <a:rPr lang="en-US" altLang="el-GR" sz="3200" dirty="0" err="1" smtClean="0"/>
              <a:t>του</a:t>
            </a:r>
            <a:r>
              <a:rPr lang="en-US" altLang="el-GR" sz="3200" dirty="0" smtClean="0"/>
              <a:t> </a:t>
            </a:r>
            <a:r>
              <a:rPr lang="en-US" altLang="el-GR" sz="3200" dirty="0" err="1" smtClean="0"/>
              <a:t>κράτους</a:t>
            </a:r>
            <a:r>
              <a:rPr lang="en-US" altLang="el-GR" sz="3200" dirty="0" smtClean="0"/>
              <a:t> </a:t>
            </a:r>
            <a:r>
              <a:rPr lang="en-US" altLang="el-GR" sz="3200" dirty="0" err="1" smtClean="0"/>
              <a:t>του</a:t>
            </a:r>
            <a:r>
              <a:rPr lang="en-US" altLang="el-GR" sz="3200" dirty="0" smtClean="0"/>
              <a:t> Σα</a:t>
            </a:r>
            <a:r>
              <a:rPr lang="en-US" altLang="el-GR" sz="3200" dirty="0" err="1" smtClean="0"/>
              <a:t>μουήλ</a:t>
            </a:r>
            <a:endParaRPr lang="el-GR" altLang="el-GR" sz="3200" dirty="0" smtClean="0"/>
          </a:p>
        </p:txBody>
      </p:sp>
    </p:spTree>
    <p:extLst>
      <p:ext uri="{BB962C8B-B14F-4D97-AF65-F5344CB8AC3E}">
        <p14:creationId xmlns:p14="http://schemas.microsoft.com/office/powerpoint/2010/main" xmlns="" val="37380088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normAutofit fontScale="90000"/>
          </a:bodyPr>
          <a:lstStyle/>
          <a:p>
            <a:pPr eaLnBrk="1" hangingPunct="1"/>
            <a:r>
              <a:rPr lang="en-US" altLang="el-GR" dirty="0" smtClean="0">
                <a:solidFill>
                  <a:srgbClr val="FFFF00"/>
                </a:solidFill>
              </a:rPr>
              <a:t>1088/9 </a:t>
            </a:r>
            <a:r>
              <a:rPr lang="en-US" altLang="el-GR" dirty="0" err="1" smtClean="0">
                <a:solidFill>
                  <a:srgbClr val="FFFF00"/>
                </a:solidFill>
              </a:rPr>
              <a:t>Θεοφύλ</a:t>
            </a:r>
            <a:r>
              <a:rPr lang="en-US" altLang="el-GR" dirty="0" smtClean="0">
                <a:solidFill>
                  <a:srgbClr val="FFFF00"/>
                </a:solidFill>
              </a:rPr>
              <a:t>ακτος</a:t>
            </a:r>
            <a:r>
              <a:rPr lang="el-GR" altLang="el-GR" dirty="0" smtClean="0">
                <a:solidFill>
                  <a:srgbClr val="FFFF00"/>
                </a:solidFill>
              </a:rPr>
              <a:t> </a:t>
            </a:r>
            <a:r>
              <a:rPr lang="el-GR" altLang="el-GR" dirty="0" err="1" smtClean="0">
                <a:solidFill>
                  <a:srgbClr val="FFFF00"/>
                </a:solidFill>
              </a:rPr>
              <a:t>Αχριδών</a:t>
            </a:r>
            <a:endParaRPr lang="el-GR" altLang="el-GR" dirty="0" smtClean="0">
              <a:solidFill>
                <a:srgbClr val="FFFF00"/>
              </a:solidFill>
            </a:endParaRPr>
          </a:p>
        </p:txBody>
      </p:sp>
      <p:sp>
        <p:nvSpPr>
          <p:cNvPr id="21507" name="2 - Θέση περιεχομένου"/>
          <p:cNvSpPr>
            <a:spLocks noGrp="1"/>
          </p:cNvSpPr>
          <p:nvPr>
            <p:ph idx="1"/>
          </p:nvPr>
        </p:nvSpPr>
        <p:spPr/>
        <p:txBody>
          <a:bodyPr>
            <a:normAutofit/>
          </a:bodyPr>
          <a:lstStyle/>
          <a:p>
            <a:pPr eaLnBrk="1" hangingPunct="1"/>
            <a:r>
              <a:rPr lang="en-US" altLang="el-GR" sz="3200" i="1" dirty="0" err="1" smtClean="0"/>
              <a:t>Ότ</a:t>
            </a:r>
            <a:r>
              <a:rPr lang="en-US" altLang="el-GR" sz="3200" i="1" dirty="0" smtClean="0"/>
              <a:t>αν </a:t>
            </a:r>
            <a:r>
              <a:rPr lang="en-US" altLang="el-GR" sz="3200" dirty="0" smtClean="0"/>
              <a:t>εγκαταστάθηκε ως αρχιεπίσκοπος Αχρίδας, η αρχιεπισκοπή του περιλάμβανε μία εκτεταμένη περιοχή, πολύ ευρύτερη από τη σημερινή Δυτική Μακεδονία έφτανε δυτικά ως την Αδριατική Θάλασσα και βόρεια ως το κέντρο της σημερινής Σερβίας.</a:t>
            </a:r>
            <a:r>
              <a:rPr lang="el-GR" altLang="el-GR" sz="3200" dirty="0" smtClean="0"/>
              <a:t> </a:t>
            </a:r>
          </a:p>
        </p:txBody>
      </p:sp>
    </p:spTree>
    <p:extLst>
      <p:ext uri="{BB962C8B-B14F-4D97-AF65-F5344CB8AC3E}">
        <p14:creationId xmlns:p14="http://schemas.microsoft.com/office/powerpoint/2010/main" xmlns="" val="156876431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χρυσόβουλλο του Αλεξίου Γ’ (1198</a:t>
            </a:r>
            <a:r>
              <a:rPr lang="el-GR" dirty="0" smtClean="0">
                <a:solidFill>
                  <a:srgbClr val="FFFF00"/>
                </a:solidFill>
              </a:rPr>
              <a:t>)</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2800" dirty="0" smtClean="0"/>
              <a:t>ακολούθησε </a:t>
            </a:r>
            <a:r>
              <a:rPr lang="el-GR" sz="2800" dirty="0"/>
              <a:t>τις παλαιότερες διαιρέσεις σε θέματα της περιοχής από τον αυτο­κράτορα Βασίλειο Β’, ο γεωγραφικός χώρος της ιστορικής Μακεδονίας διαιρέθηκε στα εξής θέματα: 1) </a:t>
            </a:r>
            <a:r>
              <a:rPr lang="el-GR" sz="2800" dirty="0" err="1"/>
              <a:t>Βολερού</a:t>
            </a:r>
            <a:r>
              <a:rPr lang="el-GR" sz="2800" dirty="0"/>
              <a:t> · Στρυμόνος και </a:t>
            </a:r>
            <a:r>
              <a:rPr lang="el-GR" sz="2800" dirty="0" err="1"/>
              <a:t>θεσσαλονίκης</a:t>
            </a:r>
            <a:r>
              <a:rPr lang="el-GR" sz="2800" dirty="0"/>
              <a:t>, 2) </a:t>
            </a:r>
            <a:r>
              <a:rPr lang="el-GR" sz="2800" dirty="0" err="1"/>
              <a:t>Ζαγορίων</a:t>
            </a:r>
            <a:r>
              <a:rPr lang="el-GR" sz="2800" dirty="0"/>
              <a:t>, 3) Βέροιας, 4) </a:t>
            </a:r>
            <a:r>
              <a:rPr lang="el-GR" sz="2800" dirty="0" err="1"/>
              <a:t>Σερβίων</a:t>
            </a:r>
            <a:r>
              <a:rPr lang="el-GR" sz="2800" dirty="0"/>
              <a:t>. 5) </a:t>
            </a:r>
            <a:r>
              <a:rPr lang="el-GR" sz="2800" dirty="0" err="1"/>
              <a:t>Στρουμίτζης</a:t>
            </a:r>
            <a:r>
              <a:rPr lang="el-GR" sz="2800" dirty="0"/>
              <a:t>, 6) </a:t>
            </a:r>
            <a:r>
              <a:rPr lang="el-GR" sz="2800" dirty="0" err="1"/>
              <a:t>Μαλεσόβου</a:t>
            </a:r>
            <a:r>
              <a:rPr lang="el-GR" sz="2800" dirty="0"/>
              <a:t> και </a:t>
            </a:r>
            <a:r>
              <a:rPr lang="el-GR" sz="2800" dirty="0" err="1"/>
              <a:t>Μοροβίσδου</a:t>
            </a:r>
            <a:r>
              <a:rPr lang="el-GR" sz="2800" dirty="0"/>
              <a:t>, 7) </a:t>
            </a:r>
            <a:r>
              <a:rPr lang="el-GR" sz="2800" dirty="0" err="1"/>
              <a:t>Πριλαπου</a:t>
            </a:r>
            <a:r>
              <a:rPr lang="el-GR" sz="2800" dirty="0"/>
              <a:t> – </a:t>
            </a:r>
            <a:r>
              <a:rPr lang="el-GR" sz="2800" dirty="0" err="1"/>
              <a:t>Πελαγονίας</a:t>
            </a:r>
            <a:r>
              <a:rPr lang="el-GR" sz="2800" dirty="0"/>
              <a:t> · </a:t>
            </a:r>
            <a:r>
              <a:rPr lang="el-GR" sz="2800" dirty="0" err="1"/>
              <a:t>Μολυσκού</a:t>
            </a:r>
            <a:r>
              <a:rPr lang="el-GR" sz="2800" dirty="0"/>
              <a:t> και </a:t>
            </a:r>
            <a:r>
              <a:rPr lang="el-GR" sz="2800" dirty="0" err="1"/>
              <a:t>Μογλένων</a:t>
            </a:r>
            <a:r>
              <a:rPr lang="el-GR" sz="2800" dirty="0"/>
              <a:t>, 8) Αχρίδας, 9) Σκοπίων, 10) Πρέσπας, 11) </a:t>
            </a:r>
            <a:r>
              <a:rPr lang="el-GR" sz="2800" dirty="0" err="1"/>
              <a:t>Δεαβόλεως</a:t>
            </a:r>
            <a:r>
              <a:rPr lang="el-GR" sz="2800" dirty="0"/>
              <a:t>, 12) Καστο­ριάς. </a:t>
            </a:r>
            <a:br>
              <a:rPr lang="el-GR" sz="2800" dirty="0"/>
            </a:br>
            <a:r>
              <a:rPr lang="el-GR" sz="2800" dirty="0"/>
              <a:t/>
            </a:r>
            <a:br>
              <a:rPr lang="el-GR" sz="2800" dirty="0"/>
            </a:br>
            <a:endParaRPr lang="el-GR" sz="2800" dirty="0"/>
          </a:p>
        </p:txBody>
      </p:sp>
    </p:spTree>
    <p:extLst>
      <p:ext uri="{BB962C8B-B14F-4D97-AF65-F5344CB8AC3E}">
        <p14:creationId xmlns:p14="http://schemas.microsoft.com/office/powerpoint/2010/main" xmlns="" val="7035017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400" b="1" dirty="0">
                <a:solidFill>
                  <a:srgbClr val="FFFF00"/>
                </a:solidFill>
                <a:latin typeface="Times New Roman" panose="02020603050405020304" pitchFamily="18" charset="0"/>
                <a:cs typeface="Times New Roman" panose="02020603050405020304" pitchFamily="18" charset="0"/>
              </a:rPr>
              <a:t>Ιωάννου</a:t>
            </a:r>
            <a:r>
              <a:rPr lang="el-GR" sz="2400" dirty="0">
                <a:solidFill>
                  <a:srgbClr val="FFFF00"/>
                </a:solidFill>
                <a:latin typeface="Times New Roman" panose="02020603050405020304" pitchFamily="18" charset="0"/>
                <a:cs typeface="Times New Roman" panose="02020603050405020304" pitchFamily="18" charset="0"/>
              </a:rPr>
              <a:t> του </a:t>
            </a:r>
            <a:r>
              <a:rPr lang="el-GR" sz="2400" b="1" dirty="0">
                <a:solidFill>
                  <a:srgbClr val="FFFF00"/>
                </a:solidFill>
                <a:latin typeface="Times New Roman" panose="02020603050405020304" pitchFamily="18" charset="0"/>
                <a:cs typeface="Times New Roman" panose="02020603050405020304" pitchFamily="18" charset="0"/>
              </a:rPr>
              <a:t>Καντακουζηνού</a:t>
            </a:r>
            <a:r>
              <a:rPr lang="el-GR" sz="2400" dirty="0">
                <a:solidFill>
                  <a:srgbClr val="FFFF00"/>
                </a:solidFill>
                <a:latin typeface="Times New Roman" panose="02020603050405020304" pitchFamily="18" charset="0"/>
                <a:cs typeface="Times New Roman" panose="02020603050405020304" pitchFamily="18" charset="0"/>
              </a:rPr>
              <a:t> </a:t>
            </a:r>
            <a:r>
              <a:rPr lang="el-GR" sz="2400" dirty="0" err="1">
                <a:solidFill>
                  <a:srgbClr val="FFFF00"/>
                </a:solidFill>
                <a:latin typeface="Times New Roman" panose="02020603050405020304" pitchFamily="18" charset="0"/>
                <a:cs typeface="Times New Roman" panose="02020603050405020304" pitchFamily="18" charset="0"/>
              </a:rPr>
              <a:t>Αποβασιλέως</a:t>
            </a:r>
            <a:r>
              <a:rPr lang="el-GR" sz="2400" dirty="0">
                <a:solidFill>
                  <a:srgbClr val="FFFF00"/>
                </a:solidFill>
                <a:latin typeface="Times New Roman" panose="02020603050405020304" pitchFamily="18" charset="0"/>
                <a:cs typeface="Times New Roman" panose="02020603050405020304" pitchFamily="18" charset="0"/>
              </a:rPr>
              <a:t> </a:t>
            </a:r>
            <a:r>
              <a:rPr lang="el-GR" sz="2400" b="1" dirty="0">
                <a:solidFill>
                  <a:srgbClr val="FFFF00"/>
                </a:solidFill>
                <a:latin typeface="Times New Roman" panose="02020603050405020304" pitchFamily="18" charset="0"/>
                <a:cs typeface="Times New Roman" panose="02020603050405020304" pitchFamily="18" charset="0"/>
              </a:rPr>
              <a:t>Ιστοριών</a:t>
            </a:r>
            <a:r>
              <a:rPr lang="el-GR" sz="2400" dirty="0">
                <a:solidFill>
                  <a:srgbClr val="FFFF00"/>
                </a:solidFill>
                <a:latin typeface="Times New Roman" panose="02020603050405020304" pitchFamily="18" charset="0"/>
                <a:cs typeface="Times New Roman" panose="02020603050405020304" pitchFamily="18" charset="0"/>
              </a:rPr>
              <a:t> Βιβλία Δ' = </a:t>
            </a:r>
            <a:r>
              <a:rPr lang="en-US" sz="2400" dirty="0" err="1">
                <a:solidFill>
                  <a:srgbClr val="FFFF00"/>
                </a:solidFill>
                <a:latin typeface="Times New Roman" panose="02020603050405020304" pitchFamily="18" charset="0"/>
                <a:cs typeface="Times New Roman" panose="02020603050405020304" pitchFamily="18" charset="0"/>
              </a:rPr>
              <a:t>Joannis</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Cantacuzeni</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Eximperatoris</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Historiarum</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Libri</a:t>
            </a:r>
            <a:r>
              <a:rPr lang="en-US" sz="2400" dirty="0">
                <a:solidFill>
                  <a:srgbClr val="FFFF00"/>
                </a:solidFill>
                <a:latin typeface="Times New Roman" panose="02020603050405020304" pitchFamily="18" charset="0"/>
                <a:cs typeface="Times New Roman" panose="02020603050405020304" pitchFamily="18" charset="0"/>
              </a:rPr>
              <a:t> IV: / </a:t>
            </a:r>
            <a:r>
              <a:rPr lang="en-US" sz="2400" dirty="0" smtClean="0">
                <a:solidFill>
                  <a:srgbClr val="FFFF00"/>
                </a:solidFill>
                <a:latin typeface="Times New Roman" panose="02020603050405020304" pitchFamily="18" charset="0"/>
                <a:cs typeface="Times New Roman" panose="02020603050405020304" pitchFamily="18" charset="0"/>
              </a:rPr>
              <a:t>Jacobus</a:t>
            </a:r>
            <a:endParaRPr lang="el-GR" sz="2400" dirty="0">
              <a:solidFill>
                <a:srgbClr val="FFFF0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fontScale="85000" lnSpcReduction="10000"/>
          </a:bodyPr>
          <a:lstStyle/>
          <a:p>
            <a:r>
              <a:rPr lang="el-GR" sz="3500" dirty="0" smtClean="0"/>
              <a:t>θέματα </a:t>
            </a:r>
            <a:r>
              <a:rPr lang="el-GR" sz="3500" dirty="0"/>
              <a:t>από την Ανατολή προς τη Δύση ήσαν: 1) Θράκης και Μακε­δονίας, 2) </a:t>
            </a:r>
            <a:r>
              <a:rPr lang="el-GR" sz="3500" dirty="0" err="1"/>
              <a:t>Βολερού</a:t>
            </a:r>
            <a:r>
              <a:rPr lang="el-GR" sz="3500" dirty="0"/>
              <a:t> (η σημερινή δυτική Θράκη), 3) </a:t>
            </a:r>
            <a:r>
              <a:rPr lang="el-GR" sz="3500" dirty="0" err="1"/>
              <a:t>Αχρίδος</a:t>
            </a:r>
            <a:r>
              <a:rPr lang="el-GR" sz="3500" dirty="0"/>
              <a:t>, 4) Σερρών και Στρυμόνος, 5) </a:t>
            </a:r>
            <a:r>
              <a:rPr lang="el-GR" sz="3500" dirty="0" err="1"/>
              <a:t>θεσσαλονί­κης</a:t>
            </a:r>
            <a:r>
              <a:rPr lang="el-GR" sz="3500" dirty="0"/>
              <a:t>, 6) Βέροιας. Σ αυτά θα πρέπει να προστεθούν και τα θέματα: 1) </a:t>
            </a:r>
            <a:r>
              <a:rPr lang="el-GR" sz="3500" dirty="0" err="1"/>
              <a:t>Ανδριανουπόλεως</a:t>
            </a:r>
            <a:r>
              <a:rPr lang="el-GR" sz="3500" dirty="0"/>
              <a:t> και Διδυμοτείχου, 2) Μόρας, 3) </a:t>
            </a:r>
            <a:r>
              <a:rPr lang="el-GR" sz="3500" dirty="0" err="1"/>
              <a:t>Στενημαζου</a:t>
            </a:r>
            <a:r>
              <a:rPr lang="el-GR" sz="3500" dirty="0"/>
              <a:t> και </a:t>
            </a:r>
            <a:r>
              <a:rPr lang="el-GR" sz="3500" dirty="0" err="1"/>
              <a:t>Τζεπαίνης</a:t>
            </a:r>
            <a:r>
              <a:rPr lang="el-GR" sz="3500" dirty="0"/>
              <a:t> 4) </a:t>
            </a:r>
            <a:r>
              <a:rPr lang="el-GR" sz="3500" dirty="0" err="1"/>
              <a:t>Μελενίκου</a:t>
            </a:r>
            <a:r>
              <a:rPr lang="el-GR" sz="3500" dirty="0"/>
              <a:t> και 5) </a:t>
            </a:r>
            <a:r>
              <a:rPr lang="el-GR" sz="3500" dirty="0" err="1"/>
              <a:t>Στρουμίτζης</a:t>
            </a:r>
            <a:r>
              <a:rPr lang="el-GR" sz="3500" dirty="0"/>
              <a:t>.</a:t>
            </a:r>
            <a:br>
              <a:rPr lang="el-GR" sz="3500" dirty="0"/>
            </a:br>
            <a:r>
              <a:rPr lang="el-GR" sz="3500" dirty="0"/>
              <a:t/>
            </a:r>
            <a:br>
              <a:rPr lang="el-GR" sz="3500" dirty="0"/>
            </a:br>
            <a:endParaRPr lang="el-GR" sz="3500" dirty="0"/>
          </a:p>
          <a:p>
            <a:endParaRPr lang="el-GR" dirty="0"/>
          </a:p>
        </p:txBody>
      </p:sp>
    </p:spTree>
    <p:extLst>
      <p:ext uri="{BB962C8B-B14F-4D97-AF65-F5344CB8AC3E}">
        <p14:creationId xmlns:p14="http://schemas.microsoft.com/office/powerpoint/2010/main" xmlns="" val="19311537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pPr eaLnBrk="1" hangingPunct="1"/>
            <a:r>
              <a:rPr lang="el-GR" altLang="el-GR" dirty="0" smtClean="0">
                <a:solidFill>
                  <a:srgbClr val="FFFF00"/>
                </a:solidFill>
              </a:rPr>
              <a:t>Γεγονότα 1204 </a:t>
            </a:r>
          </a:p>
        </p:txBody>
      </p:sp>
      <p:sp>
        <p:nvSpPr>
          <p:cNvPr id="24579" name="2 - Θέση περιεχομένου"/>
          <p:cNvSpPr>
            <a:spLocks noGrp="1"/>
          </p:cNvSpPr>
          <p:nvPr>
            <p:ph idx="1"/>
          </p:nvPr>
        </p:nvSpPr>
        <p:spPr/>
        <p:txBody>
          <a:bodyPr>
            <a:normAutofit/>
          </a:bodyPr>
          <a:lstStyle/>
          <a:p>
            <a:pPr eaLnBrk="1" hangingPunct="1"/>
            <a:r>
              <a:rPr lang="el-GR" altLang="el-GR" sz="4000" dirty="0" smtClean="0"/>
              <a:t>Η κατάλυση της ενιαίας </a:t>
            </a:r>
            <a:r>
              <a:rPr lang="el-GR" altLang="el-GR" sz="4000" dirty="0" err="1" smtClean="0"/>
              <a:t>ΒυζαντινήςΑυτοκρατορίας</a:t>
            </a:r>
            <a:r>
              <a:rPr lang="el-GR" altLang="el-GR" sz="4000" dirty="0" smtClean="0"/>
              <a:t> της εποχής των Κομνηνών  μετά την 4η Σταυροφορία και την άλωση της Κωνσταντινούπολης από τους σταυροφόρους το 1204.</a:t>
            </a:r>
          </a:p>
        </p:txBody>
      </p:sp>
    </p:spTree>
    <p:extLst>
      <p:ext uri="{BB962C8B-B14F-4D97-AF65-F5344CB8AC3E}">
        <p14:creationId xmlns:p14="http://schemas.microsoft.com/office/powerpoint/2010/main" xmlns="" val="4063072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i="1" dirty="0"/>
              <a:t/>
            </a:r>
            <a:br>
              <a:rPr lang="en-US" i="1" dirty="0"/>
            </a:br>
            <a:r>
              <a:rPr lang="en-US" dirty="0">
                <a:solidFill>
                  <a:srgbClr val="FFFF00"/>
                </a:solidFill>
              </a:rPr>
              <a:t>Lewis Henry Morgan (1877). </a:t>
            </a:r>
            <a:r>
              <a:rPr lang="en-US" i="1" dirty="0">
                <a:solidFill>
                  <a:srgbClr val="FFFF00"/>
                </a:solidFill>
              </a:rPr>
              <a:t>Ancient Society</a:t>
            </a:r>
            <a:r>
              <a:rPr lang="en-US" dirty="0" smtClean="0"/>
              <a:t>.</a:t>
            </a:r>
            <a:endParaRPr lang="el-GR" b="1" dirty="0">
              <a:solidFill>
                <a:srgbClr val="FFFF00"/>
              </a:solidFill>
            </a:endParaRPr>
          </a:p>
        </p:txBody>
      </p:sp>
      <p:sp>
        <p:nvSpPr>
          <p:cNvPr id="3" name="Θέση περιεχομένου 2"/>
          <p:cNvSpPr>
            <a:spLocks noGrp="1"/>
          </p:cNvSpPr>
          <p:nvPr>
            <p:ph idx="1"/>
          </p:nvPr>
        </p:nvSpPr>
        <p:spPr>
          <a:xfrm>
            <a:off x="457200" y="1484784"/>
            <a:ext cx="7620000" cy="5373216"/>
          </a:xfrm>
        </p:spPr>
        <p:txBody>
          <a:bodyPr>
            <a:normAutofit fontScale="92500" lnSpcReduction="10000"/>
          </a:bodyPr>
          <a:lstStyle/>
          <a:p>
            <a:r>
              <a:rPr lang="el-GR" sz="3600" b="1" dirty="0" smtClean="0">
                <a:latin typeface="Times New Roman" pitchFamily="18" charset="0"/>
                <a:cs typeface="Times New Roman" pitchFamily="18" charset="0"/>
              </a:rPr>
              <a:t>στο </a:t>
            </a:r>
            <a:r>
              <a:rPr lang="el-GR" sz="3600" b="1" dirty="0">
                <a:latin typeface="Times New Roman" pitchFamily="18" charset="0"/>
                <a:cs typeface="Times New Roman" pitchFamily="18" charset="0"/>
              </a:rPr>
              <a:t>αρχαιοελληνικό πλαίσιο </a:t>
            </a:r>
            <a:r>
              <a:rPr lang="el-GR" sz="3600" i="1" dirty="0" smtClean="0">
                <a:latin typeface="Times New Roman" pitchFamily="18" charset="0"/>
                <a:cs typeface="Times New Roman" pitchFamily="18" charset="0"/>
              </a:rPr>
              <a:t>«</a:t>
            </a:r>
            <a:r>
              <a:rPr lang="el-GR" sz="3600" i="1" dirty="0">
                <a:latin typeface="Times New Roman" pitchFamily="18" charset="0"/>
                <a:cs typeface="Times New Roman" pitchFamily="18" charset="0"/>
              </a:rPr>
              <a:t>πρέπει να θεωρηθεί ως ένας αθώος καθορισμός μιας ομάδας με την οποία ταυτίζονται ορισμένα άτομα και η οποία βασίζεται και αντανακλάται σε παραμέτρους, όπως η κοινή κατοικία, ο πολιτισμός και οι ανάγκες για την επιβίωση. Μια κοινότητα, επομένως, είναι ένα σύνολο το οποίο παραπέμπει σε άμεσα αντιληπτές ομοιότητες και διαφορές και έχει σαφώς καθορισμένα γεωγραφικά όρια</a:t>
            </a:r>
            <a:r>
              <a:rPr lang="el-GR" sz="3600" dirty="0">
                <a:latin typeface="Times New Roman" pitchFamily="18" charset="0"/>
                <a:cs typeface="Times New Roman" pitchFamily="18" charset="0"/>
              </a:rPr>
              <a:t>»</a:t>
            </a:r>
          </a:p>
          <a:p>
            <a:endParaRPr lang="el-GR" dirty="0"/>
          </a:p>
        </p:txBody>
      </p:sp>
    </p:spTree>
    <p:extLst>
      <p:ext uri="{BB962C8B-B14F-4D97-AF65-F5344CB8AC3E}">
        <p14:creationId xmlns:p14="http://schemas.microsoft.com/office/powerpoint/2010/main" xmlns="" val="381089722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normAutofit fontScale="90000"/>
          </a:bodyPr>
          <a:lstStyle/>
          <a:p>
            <a:pPr eaLnBrk="1" hangingPunct="1"/>
            <a:r>
              <a:rPr lang="el-GR" altLang="el-GR" dirty="0" smtClean="0">
                <a:solidFill>
                  <a:srgbClr val="FFFF00"/>
                </a:solidFill>
              </a:rPr>
              <a:t>Γεωγραφικά όρια ΜΕΤΑ ΤΟ 1204</a:t>
            </a:r>
          </a:p>
        </p:txBody>
      </p:sp>
      <p:sp>
        <p:nvSpPr>
          <p:cNvPr id="23555" name="2 - Θέση περιεχομένου"/>
          <p:cNvSpPr>
            <a:spLocks noGrp="1"/>
          </p:cNvSpPr>
          <p:nvPr>
            <p:ph idx="1"/>
          </p:nvPr>
        </p:nvSpPr>
        <p:spPr/>
        <p:txBody>
          <a:bodyPr>
            <a:normAutofit fontScale="92500"/>
          </a:bodyPr>
          <a:lstStyle/>
          <a:p>
            <a:pPr eaLnBrk="1" hangingPunct="1"/>
            <a:r>
              <a:rPr lang="el-GR" altLang="el-GR" sz="3600" dirty="0" smtClean="0"/>
              <a:t>Η Αχρίδα την εποχή αυτή ανήκε αρχικά </a:t>
            </a:r>
            <a:r>
              <a:rPr lang="en-US" altLang="el-GR" sz="3600" dirty="0" smtClean="0"/>
              <a:t> </a:t>
            </a:r>
            <a:r>
              <a:rPr lang="el-GR" altLang="el-GR" sz="3600" dirty="0" smtClean="0"/>
              <a:t>στο λεγόμενο Δεσποτάτο της Ηπείρου και στη συνέχεια</a:t>
            </a:r>
            <a:r>
              <a:rPr lang="en-US" altLang="el-GR" sz="3600" dirty="0" smtClean="0"/>
              <a:t>  </a:t>
            </a:r>
            <a:r>
              <a:rPr lang="el-GR" altLang="el-GR" sz="3600" dirty="0" smtClean="0"/>
              <a:t>στην αυτοκρατορία της Θεσσαλονίκης</a:t>
            </a:r>
            <a:r>
              <a:rPr lang="en-US" altLang="el-GR" sz="3600" dirty="0" smtClean="0"/>
              <a:t>  </a:t>
            </a:r>
            <a:r>
              <a:rPr lang="el-GR" altLang="el-GR" sz="3600" dirty="0" smtClean="0"/>
              <a:t>υπό τον Θεόδωρο Δούκα, ενώ ο Αρχιεπίσκοπός της ο Δημήτριος </a:t>
            </a:r>
            <a:r>
              <a:rPr lang="el-GR" altLang="el-GR" sz="3600" dirty="0" err="1" smtClean="0"/>
              <a:t>Χωματιανός</a:t>
            </a:r>
            <a:r>
              <a:rPr lang="el-GR" altLang="el-GR" sz="3600" dirty="0" smtClean="0"/>
              <a:t> έστεψε ο ίδιος το Θεόδωρο Δούκα αυτοκράτορα στη </a:t>
            </a:r>
            <a:r>
              <a:rPr lang="el-GR" altLang="el-GR" sz="3600" dirty="0"/>
              <a:t>Θεσσαλονίκη</a:t>
            </a:r>
          </a:p>
        </p:txBody>
      </p:sp>
    </p:spTree>
    <p:extLst>
      <p:ext uri="{BB962C8B-B14F-4D97-AF65-F5344CB8AC3E}">
        <p14:creationId xmlns:p14="http://schemas.microsoft.com/office/powerpoint/2010/main" xmlns="" val="311658548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1204</a:t>
            </a:r>
            <a:endParaRPr lang="el-GR" dirty="0">
              <a:solidFill>
                <a:srgbClr val="FFFF00"/>
              </a:solidFill>
            </a:endParaRPr>
          </a:p>
        </p:txBody>
      </p:sp>
      <p:sp>
        <p:nvSpPr>
          <p:cNvPr id="3" name="Θέση περιεχομένου 2"/>
          <p:cNvSpPr>
            <a:spLocks noGrp="1"/>
          </p:cNvSpPr>
          <p:nvPr>
            <p:ph idx="1"/>
          </p:nvPr>
        </p:nvSpPr>
        <p:spPr/>
        <p:txBody>
          <a:bodyPr/>
          <a:lstStyle/>
          <a:p>
            <a:r>
              <a:rPr lang="el-GR" sz="2800" dirty="0"/>
              <a:t>Η διαίρεση σε θέματα διατηρήθηκε μέχρι το 1204. Κατά την περίοδο της φραγκοκρατίας το σύστημα καταργήθηκε, γιατί οι Φράγκοι έλεγχαν τη χώρα οχυρωμένοι σε κάστρα και δεν διατηρούσαν θεματικό στρατό, </a:t>
            </a:r>
            <a:r>
              <a:rPr lang="el-GR" sz="2800" dirty="0" err="1"/>
              <a:t>ΜΕτά</a:t>
            </a:r>
            <a:r>
              <a:rPr lang="el-GR" sz="2800" dirty="0"/>
              <a:t> τη λήξη της Φραγκοκρατίας επανήλθε το σύστημα </a:t>
            </a:r>
            <a:r>
              <a:rPr lang="el-GR" sz="2800" dirty="0" err="1"/>
              <a:t>διαρέσεως</a:t>
            </a:r>
            <a:r>
              <a:rPr lang="el-GR" sz="2800" dirty="0"/>
              <a:t> των περιοχών σε θέματα από τους Βυζαντινούς</a:t>
            </a:r>
            <a:r>
              <a:rPr lang="el-GR" dirty="0"/>
              <a:t>. </a:t>
            </a:r>
            <a:br>
              <a:rPr lang="el-GR" dirty="0"/>
            </a:br>
            <a:r>
              <a:rPr lang="el-GR" dirty="0"/>
              <a:t/>
            </a:r>
            <a:br>
              <a:rPr lang="el-GR" dirty="0"/>
            </a:br>
            <a:endParaRPr lang="el-GR" dirty="0"/>
          </a:p>
        </p:txBody>
      </p:sp>
    </p:spTree>
    <p:extLst>
      <p:ext uri="{BB962C8B-B14F-4D97-AF65-F5344CB8AC3E}">
        <p14:creationId xmlns:p14="http://schemas.microsoft.com/office/powerpoint/2010/main" xmlns="" val="148132362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normAutofit fontScale="90000"/>
          </a:bodyPr>
          <a:lstStyle/>
          <a:p>
            <a:pPr eaLnBrk="1" hangingPunct="1"/>
            <a:r>
              <a:rPr lang="el-GR" altLang="el-GR" dirty="0" smtClean="0">
                <a:solidFill>
                  <a:srgbClr val="FFFF00"/>
                </a:solidFill>
              </a:rPr>
              <a:t>Η δημιουργία εθνικών εκκλησιών 1219, 1235 </a:t>
            </a:r>
            <a:r>
              <a:rPr lang="el-GR" altLang="el-GR" dirty="0" err="1" smtClean="0">
                <a:solidFill>
                  <a:srgbClr val="FFFF00"/>
                </a:solidFill>
              </a:rPr>
              <a:t>Μ.χ</a:t>
            </a:r>
            <a:r>
              <a:rPr lang="el-GR" altLang="el-GR" dirty="0" smtClean="0"/>
              <a:t> </a:t>
            </a:r>
          </a:p>
        </p:txBody>
      </p:sp>
      <p:sp>
        <p:nvSpPr>
          <p:cNvPr id="26627" name="2 - Θέση περιεχομένου"/>
          <p:cNvSpPr>
            <a:spLocks noGrp="1"/>
          </p:cNvSpPr>
          <p:nvPr>
            <p:ph idx="1"/>
          </p:nvPr>
        </p:nvSpPr>
        <p:spPr/>
        <p:txBody>
          <a:bodyPr/>
          <a:lstStyle/>
          <a:p>
            <a:pPr eaLnBrk="1" hangingPunct="1"/>
            <a:r>
              <a:rPr lang="el-GR" altLang="el-GR" sz="3200" dirty="0" smtClean="0"/>
              <a:t>Η</a:t>
            </a:r>
            <a:r>
              <a:rPr lang="en-US" altLang="el-GR" sz="3200" dirty="0" smtClean="0"/>
              <a:t> </a:t>
            </a:r>
            <a:r>
              <a:rPr lang="en-US" altLang="el-GR" sz="3200" dirty="0" err="1" smtClean="0"/>
              <a:t>δημιουργί</a:t>
            </a:r>
            <a:r>
              <a:rPr lang="en-US" altLang="el-GR" sz="3200" dirty="0" smtClean="0"/>
              <a:t>α της αρχιεπισκοπής της Σερβίας </a:t>
            </a:r>
            <a:r>
              <a:rPr lang="el-GR" altLang="el-GR" sz="3200" dirty="0" smtClean="0"/>
              <a:t> το </a:t>
            </a:r>
            <a:r>
              <a:rPr lang="en-US" altLang="el-GR" sz="3200" dirty="0" smtClean="0"/>
              <a:t>1219 και </a:t>
            </a:r>
            <a:r>
              <a:rPr lang="en-US" altLang="el-GR" sz="3200" dirty="0" err="1" smtClean="0"/>
              <a:t>του</a:t>
            </a:r>
            <a:r>
              <a:rPr lang="en-US" altLang="el-GR" sz="3200" dirty="0" smtClean="0"/>
              <a:t> πα</a:t>
            </a:r>
            <a:r>
              <a:rPr lang="en-US" altLang="el-GR" sz="3200" dirty="0" err="1" smtClean="0"/>
              <a:t>τρι</a:t>
            </a:r>
            <a:r>
              <a:rPr lang="en-US" altLang="el-GR" sz="3200" dirty="0" smtClean="0"/>
              <a:t>αρχείου Τυρνόβου </a:t>
            </a:r>
            <a:r>
              <a:rPr lang="el-GR" altLang="el-GR" sz="3200" dirty="0" smtClean="0"/>
              <a:t> το </a:t>
            </a:r>
            <a:r>
              <a:rPr lang="en-US" altLang="el-GR" sz="3200" dirty="0" smtClean="0"/>
              <a:t>1235 έπ</a:t>
            </a:r>
            <a:r>
              <a:rPr lang="en-US" altLang="el-GR" sz="3200" dirty="0" err="1" smtClean="0"/>
              <a:t>ληξ</a:t>
            </a:r>
            <a:r>
              <a:rPr lang="en-US" altLang="el-GR" sz="3200" dirty="0" smtClean="0"/>
              <a:t>αν σοβαρά την έκτασή της</a:t>
            </a:r>
            <a:r>
              <a:rPr lang="el-GR" altLang="el-GR" sz="3200" dirty="0" smtClean="0"/>
              <a:t>, </a:t>
            </a:r>
            <a:r>
              <a:rPr lang="en-US" altLang="el-GR" sz="3200" dirty="0" smtClean="0"/>
              <a:t>α</a:t>
            </a:r>
            <a:r>
              <a:rPr lang="en-US" altLang="el-GR" sz="3200" dirty="0" err="1" smtClean="0"/>
              <a:t>φού</a:t>
            </a:r>
            <a:r>
              <a:rPr lang="en-US" altLang="el-GR" sz="3200" dirty="0" smtClean="0"/>
              <a:t> απ</a:t>
            </a:r>
            <a:r>
              <a:rPr lang="en-US" altLang="el-GR" sz="3200" dirty="0" err="1" smtClean="0"/>
              <a:t>οσ</a:t>
            </a:r>
            <a:r>
              <a:rPr lang="en-US" altLang="el-GR" sz="3200" dirty="0" smtClean="0"/>
              <a:t>πάστηκαν </a:t>
            </a:r>
            <a:r>
              <a:rPr lang="el-GR" altLang="el-GR" sz="3200" dirty="0" smtClean="0"/>
              <a:t>από αυτήν </a:t>
            </a:r>
            <a:r>
              <a:rPr lang="en-US" altLang="el-GR" sz="3200" dirty="0" smtClean="0"/>
              <a:t>επ</a:t>
            </a:r>
            <a:r>
              <a:rPr lang="en-US" altLang="el-GR" sz="3200" dirty="0" err="1" smtClean="0"/>
              <a:t>ισκο</a:t>
            </a:r>
            <a:r>
              <a:rPr lang="en-US" altLang="el-GR" sz="3200" dirty="0" smtClean="0"/>
              <a:t>πές </a:t>
            </a:r>
            <a:r>
              <a:rPr lang="el-GR" altLang="el-GR" sz="3200" dirty="0" smtClean="0"/>
              <a:t> της   και προσαρτήθηκαν στις </a:t>
            </a:r>
            <a:r>
              <a:rPr lang="en-US" altLang="el-GR" sz="3200" dirty="0" err="1" smtClean="0"/>
              <a:t>νεοσύστ</a:t>
            </a:r>
            <a:r>
              <a:rPr lang="en-US" altLang="el-GR" sz="3200" dirty="0" smtClean="0"/>
              <a:t>ατ</a:t>
            </a:r>
            <a:r>
              <a:rPr lang="el-GR" altLang="el-GR" sz="3200" dirty="0" smtClean="0"/>
              <a:t>ες</a:t>
            </a:r>
            <a:r>
              <a:rPr lang="en-US" altLang="el-GR" sz="3200" dirty="0" smtClean="0"/>
              <a:t> </a:t>
            </a:r>
            <a:r>
              <a:rPr lang="en-US" altLang="el-GR" sz="3200" dirty="0" err="1" smtClean="0"/>
              <a:t>εθνικ</a:t>
            </a:r>
            <a:r>
              <a:rPr lang="el-GR" altLang="el-GR" sz="3200" dirty="0" err="1" smtClean="0"/>
              <a:t>ές</a:t>
            </a:r>
            <a:r>
              <a:rPr lang="en-US" altLang="el-GR" sz="3200" dirty="0" smtClean="0"/>
              <a:t> </a:t>
            </a:r>
            <a:r>
              <a:rPr lang="en-US" altLang="el-GR" sz="3200" dirty="0" err="1" smtClean="0"/>
              <a:t>Εκκλησ</a:t>
            </a:r>
            <a:r>
              <a:rPr lang="el-GR" altLang="el-GR" sz="3200" dirty="0" err="1" smtClean="0"/>
              <a:t>ίες</a:t>
            </a:r>
            <a:r>
              <a:rPr lang="en-US" altLang="el-GR" sz="3200" dirty="0" smtClean="0"/>
              <a:t> </a:t>
            </a:r>
            <a:r>
              <a:rPr lang="en-US" altLang="el-GR" sz="3200" dirty="0" err="1" smtClean="0"/>
              <a:t>της</a:t>
            </a:r>
            <a:r>
              <a:rPr lang="en-US" altLang="el-GR" sz="3200" dirty="0" smtClean="0"/>
              <a:t> </a:t>
            </a:r>
            <a:r>
              <a:rPr lang="en-US" altLang="el-GR" sz="3200" dirty="0" err="1" smtClean="0"/>
              <a:t>Σερ</a:t>
            </a:r>
            <a:r>
              <a:rPr lang="en-US" altLang="el-GR" sz="3200" dirty="0" smtClean="0"/>
              <a:t>βίας και της Βουλγαρίας</a:t>
            </a:r>
            <a:r>
              <a:rPr lang="el-GR" altLang="el-GR" sz="3200" dirty="0" smtClean="0"/>
              <a:t>. </a:t>
            </a:r>
          </a:p>
          <a:p>
            <a:pPr eaLnBrk="1" hangingPunct="1">
              <a:buFont typeface="Georgia" pitchFamily="18" charset="0"/>
              <a:buNone/>
            </a:pPr>
            <a:endParaRPr lang="el-GR" altLang="el-GR" dirty="0" smtClean="0"/>
          </a:p>
        </p:txBody>
      </p:sp>
    </p:spTree>
    <p:extLst>
      <p:ext uri="{BB962C8B-B14F-4D97-AF65-F5344CB8AC3E}">
        <p14:creationId xmlns:p14="http://schemas.microsoft.com/office/powerpoint/2010/main" xmlns="" val="31182526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normAutofit fontScale="90000"/>
          </a:bodyPr>
          <a:lstStyle/>
          <a:p>
            <a:pPr eaLnBrk="1" hangingPunct="1"/>
            <a:r>
              <a:rPr lang="el-GR" altLang="el-GR" dirty="0" smtClean="0">
                <a:solidFill>
                  <a:srgbClr val="FFFF00"/>
                </a:solidFill>
              </a:rPr>
              <a:t>1334-1395: σερβική κυριαρχία</a:t>
            </a:r>
          </a:p>
        </p:txBody>
      </p:sp>
      <p:sp>
        <p:nvSpPr>
          <p:cNvPr id="25603" name="2 - Θέση περιεχομένου"/>
          <p:cNvSpPr>
            <a:spLocks noGrp="1"/>
          </p:cNvSpPr>
          <p:nvPr>
            <p:ph idx="1"/>
          </p:nvPr>
        </p:nvSpPr>
        <p:spPr/>
        <p:txBody>
          <a:bodyPr>
            <a:normAutofit/>
          </a:bodyPr>
          <a:lstStyle/>
          <a:p>
            <a:pPr eaLnBrk="1" hangingPunct="1"/>
            <a:r>
              <a:rPr lang="el-GR" altLang="el-GR" sz="4400" dirty="0" smtClean="0"/>
              <a:t>Του Στέφανου </a:t>
            </a:r>
            <a:r>
              <a:rPr lang="el-GR" altLang="el-GR" sz="4400" dirty="0" err="1" smtClean="0"/>
              <a:t>Ντουσάν</a:t>
            </a:r>
            <a:r>
              <a:rPr lang="el-GR" altLang="el-GR" sz="4400" dirty="0" smtClean="0"/>
              <a:t> και της δυναστείας του.</a:t>
            </a:r>
          </a:p>
          <a:p>
            <a:pPr eaLnBrk="1" hangingPunct="1"/>
            <a:r>
              <a:rPr lang="el-GR" altLang="el-GR" sz="4400" dirty="0" smtClean="0"/>
              <a:t>Ενδιαφέρον των Σέρβων ηγεμόνων για την βυζαντινή πολιτισμική έκφραση.</a:t>
            </a:r>
          </a:p>
          <a:p>
            <a:pPr eaLnBrk="1" hangingPunct="1"/>
            <a:endParaRPr lang="el-GR" altLang="el-GR" dirty="0" smtClean="0"/>
          </a:p>
        </p:txBody>
      </p:sp>
    </p:spTree>
    <p:extLst>
      <p:ext uri="{BB962C8B-B14F-4D97-AF65-F5344CB8AC3E}">
        <p14:creationId xmlns:p14="http://schemas.microsoft.com/office/powerpoint/2010/main" xmlns="" val="325000041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5400" dirty="0" smtClean="0">
                <a:solidFill>
                  <a:srgbClr val="FFFF00"/>
                </a:solidFill>
              </a:rPr>
              <a:t>ΟΘΩΜΑΝΙΚΗ ΚΥΡΙΑΡΧΙΑ</a:t>
            </a:r>
            <a:endParaRPr lang="el-GR" sz="5400" dirty="0">
              <a:solidFill>
                <a:srgbClr val="FFFF00"/>
              </a:solidFill>
            </a:endParaRPr>
          </a:p>
        </p:txBody>
      </p:sp>
    </p:spTree>
    <p:extLst>
      <p:ext uri="{BB962C8B-B14F-4D97-AF65-F5344CB8AC3E}">
        <p14:creationId xmlns:p14="http://schemas.microsoft.com/office/powerpoint/2010/main" xmlns="" val="308975500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u="sng" dirty="0">
                <a:solidFill>
                  <a:srgbClr val="FFFF00"/>
                </a:solidFill>
              </a:rPr>
              <a:t>Η Τουρκική κατάκτηση</a:t>
            </a:r>
            <a:r>
              <a:rPr lang="el-GR" dirty="0">
                <a:solidFill>
                  <a:srgbClr val="FFFF00"/>
                </a:solidFill>
              </a:rPr>
              <a:t> (</a:t>
            </a:r>
            <a:r>
              <a:rPr lang="el-GR" dirty="0" smtClean="0">
                <a:solidFill>
                  <a:srgbClr val="FFFF00"/>
                </a:solidFill>
              </a:rPr>
              <a:t>1354)</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pPr algn="just"/>
            <a:r>
              <a:rPr lang="el-GR" sz="4400" dirty="0" smtClean="0">
                <a:latin typeface="Times New Roman" panose="02020603050405020304" pitchFamily="18" charset="0"/>
                <a:cs typeface="Times New Roman" panose="02020603050405020304" pitchFamily="18" charset="0"/>
              </a:rPr>
              <a:t>Οι </a:t>
            </a:r>
            <a:r>
              <a:rPr lang="el-GR" sz="4400" dirty="0">
                <a:latin typeface="Times New Roman" panose="02020603050405020304" pitchFamily="18" charset="0"/>
                <a:cs typeface="Times New Roman" panose="02020603050405020304" pitchFamily="18" charset="0"/>
              </a:rPr>
              <a:t>Οθωμανοί Τούρκοι, φύλλα νομαδικά </a:t>
            </a:r>
            <a:r>
              <a:rPr lang="el-GR" sz="4400" dirty="0" smtClean="0">
                <a:latin typeface="Times New Roman" panose="02020603050405020304" pitchFamily="18" charset="0"/>
                <a:cs typeface="Times New Roman" panose="02020603050405020304" pitchFamily="18" charset="0"/>
              </a:rPr>
              <a:t>μετά την </a:t>
            </a:r>
            <a:r>
              <a:rPr lang="el-GR" sz="4400" dirty="0">
                <a:latin typeface="Times New Roman" panose="02020603050405020304" pitchFamily="18" charset="0"/>
                <a:cs typeface="Times New Roman" panose="02020603050405020304" pitchFamily="18" charset="0"/>
              </a:rPr>
              <a:t>κατάληψη της Καλλίπολης (</a:t>
            </a:r>
            <a:r>
              <a:rPr lang="el-GR" sz="4400" dirty="0" smtClean="0">
                <a:latin typeface="Times New Roman" panose="02020603050405020304" pitchFamily="18" charset="0"/>
                <a:cs typeface="Times New Roman" panose="02020603050405020304" pitchFamily="18" charset="0"/>
              </a:rPr>
              <a:t>1354) εγκαθίστανται στον ευρωπαϊκό χώρο</a:t>
            </a:r>
            <a:r>
              <a:rPr lang="el-GR" sz="2800" dirty="0" smtClean="0"/>
              <a:t>.</a:t>
            </a:r>
            <a:endParaRPr lang="el-GR" sz="2800" dirty="0"/>
          </a:p>
        </p:txBody>
      </p:sp>
    </p:spTree>
    <p:extLst>
      <p:ext uri="{BB962C8B-B14F-4D97-AF65-F5344CB8AC3E}">
        <p14:creationId xmlns:p14="http://schemas.microsoft.com/office/powerpoint/2010/main" xmlns="" val="4874166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ΑΙΤΙΑ ΚΑΤΑΚΤΗΣΗΣ</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2800" dirty="0"/>
              <a:t>α</a:t>
            </a:r>
            <a:r>
              <a:rPr lang="el-GR" sz="2800" dirty="0" smtClean="0"/>
              <a:t>) η παρακμή </a:t>
            </a:r>
            <a:r>
              <a:rPr lang="el-GR" sz="2800" dirty="0"/>
              <a:t>και </a:t>
            </a:r>
            <a:r>
              <a:rPr lang="el-GR" sz="2800" dirty="0" smtClean="0"/>
              <a:t> διάσπαση </a:t>
            </a:r>
            <a:r>
              <a:rPr lang="el-GR" sz="2800" dirty="0"/>
              <a:t>των Χριστιανικών κρατών της χερσονήσου, στη Σερβία, τη Βουλγαρία αλλά και το Βυζάντιο (παράδειγμα οι εμφύλιες συγκρούσεις μεταξύ των δύο </a:t>
            </a:r>
            <a:r>
              <a:rPr lang="el-GR" sz="2800" dirty="0" err="1"/>
              <a:t>Ανδρονίκων</a:t>
            </a:r>
            <a:r>
              <a:rPr lang="el-GR" sz="2800" dirty="0"/>
              <a:t> αλλά και μεταξύ </a:t>
            </a:r>
            <a:r>
              <a:rPr lang="el-GR" sz="2800" dirty="0" err="1"/>
              <a:t>Ιω</a:t>
            </a:r>
            <a:r>
              <a:rPr lang="el-GR" sz="2800" dirty="0"/>
              <a:t>. Ε΄ Παλαιολόγου και </a:t>
            </a:r>
            <a:r>
              <a:rPr lang="el-GR" sz="2800" dirty="0" err="1"/>
              <a:t>Ιω</a:t>
            </a:r>
            <a:r>
              <a:rPr lang="el-GR" sz="2800" dirty="0"/>
              <a:t>. Καντακουζηνού, όπου ο δεύτερος συμμαχούσε με τον γαμπρό του </a:t>
            </a:r>
            <a:r>
              <a:rPr lang="el-GR" sz="2800" dirty="0" err="1"/>
              <a:t>Ορχάν</a:t>
            </a:r>
            <a:r>
              <a:rPr lang="el-GR" sz="2800" dirty="0"/>
              <a:t>)</a:t>
            </a:r>
          </a:p>
          <a:p>
            <a:endParaRPr lang="el-GR" dirty="0"/>
          </a:p>
        </p:txBody>
      </p:sp>
    </p:spTree>
    <p:extLst>
      <p:ext uri="{BB962C8B-B14F-4D97-AF65-F5344CB8AC3E}">
        <p14:creationId xmlns:p14="http://schemas.microsoft.com/office/powerpoint/2010/main" xmlns="" val="165776987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solidFill>
                  <a:srgbClr val="FFFF00"/>
                </a:solidFill>
              </a:rPr>
              <a:t>Μαχη</a:t>
            </a:r>
            <a:r>
              <a:rPr lang="el-GR" dirty="0" smtClean="0">
                <a:solidFill>
                  <a:srgbClr val="FFFF00"/>
                </a:solidFill>
              </a:rPr>
              <a:t> </a:t>
            </a:r>
            <a:r>
              <a:rPr lang="el-GR" dirty="0" err="1" smtClean="0">
                <a:solidFill>
                  <a:srgbClr val="FFFF00"/>
                </a:solidFill>
              </a:rPr>
              <a:t>εβρου</a:t>
            </a:r>
            <a:r>
              <a:rPr lang="el-GR" dirty="0" smtClean="0">
                <a:solidFill>
                  <a:srgbClr val="FFFF00"/>
                </a:solidFill>
              </a:rPr>
              <a:t> 1371 </a:t>
            </a:r>
            <a:r>
              <a:rPr lang="el-GR" dirty="0" err="1" smtClean="0">
                <a:solidFill>
                  <a:srgbClr val="FFFF00"/>
                </a:solidFill>
              </a:rPr>
              <a:t>μ.Χ</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4000" dirty="0" smtClean="0"/>
              <a:t>Τα συνασπισμένα χριστιανικά στρατεύματα ηττώνται</a:t>
            </a:r>
          </a:p>
          <a:p>
            <a:r>
              <a:rPr lang="el-GR" sz="4000" dirty="0" smtClean="0"/>
              <a:t>Η Σερβία γίνεται φόρου υποτελής στον Σουλτάνο.</a:t>
            </a:r>
            <a:endParaRPr lang="el-GR" sz="4000" dirty="0"/>
          </a:p>
        </p:txBody>
      </p:sp>
    </p:spTree>
    <p:extLst>
      <p:ext uri="{BB962C8B-B14F-4D97-AF65-F5344CB8AC3E}">
        <p14:creationId xmlns:p14="http://schemas.microsoft.com/office/powerpoint/2010/main" xmlns="" val="162053271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solidFill>
                  <a:srgbClr val="FFFF00"/>
                </a:solidFill>
              </a:rPr>
              <a:t>μΑΧΗ</a:t>
            </a:r>
            <a:r>
              <a:rPr lang="el-GR" dirty="0" smtClean="0">
                <a:solidFill>
                  <a:srgbClr val="FFFF00"/>
                </a:solidFill>
              </a:rPr>
              <a:t> ΚΟΣΣΥΦΟΠΕΔΙΟΥ 1389 μ. Χ</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3600" dirty="0"/>
              <a:t>Έ</a:t>
            </a:r>
            <a:r>
              <a:rPr lang="el-GR" sz="3600" dirty="0" smtClean="0"/>
              <a:t>ληξε </a:t>
            </a:r>
            <a:r>
              <a:rPr lang="el-GR" sz="3600" dirty="0"/>
              <a:t>με τη νίκη των Τούρκων </a:t>
            </a:r>
            <a:r>
              <a:rPr lang="el-GR" sz="3600" dirty="0" err="1"/>
              <a:t>έπί</a:t>
            </a:r>
            <a:r>
              <a:rPr lang="el-GR" sz="3600" dirty="0"/>
              <a:t> των συνασπισμένων Σέρβων, </a:t>
            </a:r>
            <a:r>
              <a:rPr lang="el-GR" sz="3600" dirty="0" smtClean="0"/>
              <a:t>Βόσνιων κλπ.</a:t>
            </a:r>
            <a:endParaRPr lang="el-GR" sz="3600" dirty="0"/>
          </a:p>
        </p:txBody>
      </p:sp>
    </p:spTree>
    <p:extLst>
      <p:ext uri="{BB962C8B-B14F-4D97-AF65-F5344CB8AC3E}">
        <p14:creationId xmlns:p14="http://schemas.microsoft.com/office/powerpoint/2010/main" xmlns="" val="400225374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1393  μ. Χ</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3600" dirty="0"/>
              <a:t>Το 1393 με την κατάληψη του </a:t>
            </a:r>
            <a:r>
              <a:rPr lang="el-GR" sz="3600" dirty="0" err="1"/>
              <a:t>Τυρνόβου</a:t>
            </a:r>
            <a:r>
              <a:rPr lang="el-GR" sz="3600" dirty="0"/>
              <a:t> καταλύεται από τον σουλτάνο και το Βουλγαρικό κράτος. Καταλύθηκε και το Βουλγαρικό Πατριαρχείο το οποίο υποβιβάζεται σε μητρόπολη.</a:t>
            </a:r>
          </a:p>
          <a:p>
            <a:endParaRPr lang="el-GR" sz="3600" dirty="0"/>
          </a:p>
        </p:txBody>
      </p:sp>
    </p:spTree>
    <p:extLst>
      <p:ext uri="{BB962C8B-B14F-4D97-AF65-F5344CB8AC3E}">
        <p14:creationId xmlns:p14="http://schemas.microsoft.com/office/powerpoint/2010/main" xmlns="" val="662176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1044034"/>
          </a:xfrm>
        </p:spPr>
        <p:txBody>
          <a:bodyPr>
            <a:noAutofit/>
          </a:bodyPr>
          <a:lstStyle/>
          <a:p>
            <a:r>
              <a:rPr lang="el-GR" sz="3200" b="1" dirty="0" smtClean="0">
                <a:solidFill>
                  <a:srgbClr val="FFFF00"/>
                </a:solidFill>
                <a:latin typeface="Times New Roman" pitchFamily="18" charset="0"/>
                <a:cs typeface="Times New Roman" pitchFamily="18" charset="0"/>
              </a:rPr>
              <a:t>ΣΧΕΣΗ ΚΟΙΝΟΤΗΤΑΣ ΜΕ</a:t>
            </a:r>
            <a:br>
              <a:rPr lang="el-GR" sz="3200" b="1" dirty="0" smtClean="0">
                <a:solidFill>
                  <a:srgbClr val="FFFF00"/>
                </a:solidFill>
                <a:latin typeface="Times New Roman" pitchFamily="18" charset="0"/>
                <a:cs typeface="Times New Roman" pitchFamily="18" charset="0"/>
              </a:rPr>
            </a:br>
            <a:endParaRPr lang="el-GR" sz="3200" b="1" dirty="0">
              <a:solidFill>
                <a:srgbClr val="FFFF00"/>
              </a:solidFill>
            </a:endParaRPr>
          </a:p>
        </p:txBody>
      </p:sp>
      <p:sp>
        <p:nvSpPr>
          <p:cNvPr id="3" name="Θέση περιεχομένου 2"/>
          <p:cNvSpPr>
            <a:spLocks noGrp="1"/>
          </p:cNvSpPr>
          <p:nvPr>
            <p:ph idx="1"/>
          </p:nvPr>
        </p:nvSpPr>
        <p:spPr>
          <a:xfrm>
            <a:off x="179512" y="620688"/>
            <a:ext cx="8712968" cy="6048672"/>
          </a:xfrm>
        </p:spPr>
        <p:txBody>
          <a:bodyPr>
            <a:normAutofit/>
          </a:bodyPr>
          <a:lstStyle/>
          <a:p>
            <a:r>
              <a:rPr lang="el-GR" sz="3200" i="1" dirty="0" smtClean="0">
                <a:solidFill>
                  <a:srgbClr val="FFFF00"/>
                </a:solidFill>
                <a:latin typeface="Times New Roman" pitchFamily="18" charset="0"/>
                <a:cs typeface="Times New Roman" pitchFamily="18" charset="0"/>
              </a:rPr>
              <a:t>πόλη-κράτος</a:t>
            </a:r>
            <a:r>
              <a:rPr lang="el-GR" sz="3200" dirty="0" smtClean="0">
                <a:solidFill>
                  <a:srgbClr val="FFFF00"/>
                </a:solidFill>
                <a:latin typeface="Times New Roman" pitchFamily="18" charset="0"/>
                <a:cs typeface="Times New Roman" pitchFamily="18" charset="0"/>
              </a:rPr>
              <a:t>  και  </a:t>
            </a:r>
            <a:r>
              <a:rPr lang="el-GR" sz="3200" i="1" dirty="0" smtClean="0">
                <a:solidFill>
                  <a:srgbClr val="FFFF00"/>
                </a:solidFill>
                <a:latin typeface="Times New Roman" pitchFamily="18" charset="0"/>
                <a:cs typeface="Times New Roman" pitchFamily="18" charset="0"/>
              </a:rPr>
              <a:t>έθνος</a:t>
            </a:r>
          </a:p>
          <a:p>
            <a:pPr algn="ctr"/>
            <a:r>
              <a:rPr lang="el-GR" sz="4000" dirty="0" smtClean="0">
                <a:latin typeface="Times New Roman" pitchFamily="18" charset="0"/>
                <a:cs typeface="Times New Roman" pitchFamily="18" charset="0"/>
              </a:rPr>
              <a:t>Η </a:t>
            </a:r>
            <a:r>
              <a:rPr lang="el-GR" sz="4000" dirty="0">
                <a:latin typeface="Times New Roman" pitchFamily="18" charset="0"/>
                <a:cs typeface="Times New Roman" pitchFamily="18" charset="0"/>
              </a:rPr>
              <a:t>πολιτική κοινότητα περιλαμβάνει τις κοινές σχέσεις αναφορικά με τους κανόνες διαμονής, τους νόμους, τη λατρεία, τη συμμετοχή στον πόλεμο και τις στρατηγικές επιβίωσης , που καθορίζουν την αίσθηση της κοινής ταυτότητας, αλλά δεν είναι συνώνυμες με την έννοια της </a:t>
            </a:r>
            <a:r>
              <a:rPr lang="el-GR" sz="4000" i="1" dirty="0">
                <a:latin typeface="Times New Roman" pitchFamily="18" charset="0"/>
                <a:cs typeface="Times New Roman" pitchFamily="18" charset="0"/>
              </a:rPr>
              <a:t>πόλεως</a:t>
            </a:r>
            <a:r>
              <a:rPr lang="el-GR" sz="4000" dirty="0">
                <a:latin typeface="Times New Roman" pitchFamily="18" charset="0"/>
                <a:cs typeface="Times New Roman" pitchFamily="18" charset="0"/>
              </a:rPr>
              <a:t>.</a:t>
            </a:r>
          </a:p>
          <a:p>
            <a:endParaRPr lang="el-GR" dirty="0"/>
          </a:p>
        </p:txBody>
      </p:sp>
    </p:spTree>
    <p:extLst>
      <p:ext uri="{BB962C8B-B14F-4D97-AF65-F5344CB8AC3E}">
        <p14:creationId xmlns:p14="http://schemas.microsoft.com/office/powerpoint/2010/main" xmlns="" val="105873845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solidFill>
                  <a:srgbClr val="FFFF00"/>
                </a:solidFill>
              </a:rPr>
              <a:t>Μαχη</a:t>
            </a:r>
            <a:r>
              <a:rPr lang="el-GR" dirty="0" smtClean="0">
                <a:solidFill>
                  <a:srgbClr val="FFFF00"/>
                </a:solidFill>
              </a:rPr>
              <a:t> </a:t>
            </a:r>
            <a:r>
              <a:rPr lang="el-GR" dirty="0" err="1" smtClean="0">
                <a:solidFill>
                  <a:srgbClr val="FFFF00"/>
                </a:solidFill>
              </a:rPr>
              <a:t>νικοπολεωσ</a:t>
            </a:r>
            <a:r>
              <a:rPr lang="el-GR" dirty="0" smtClean="0">
                <a:solidFill>
                  <a:srgbClr val="FFFF00"/>
                </a:solidFill>
              </a:rPr>
              <a:t> 1396 </a:t>
            </a:r>
            <a:r>
              <a:rPr lang="el-GR" dirty="0" err="1" smtClean="0">
                <a:solidFill>
                  <a:srgbClr val="FFFF00"/>
                </a:solidFill>
              </a:rPr>
              <a:t>μΧ</a:t>
            </a:r>
            <a:endParaRPr lang="el-GR" dirty="0">
              <a:solidFill>
                <a:srgbClr val="FFFF00"/>
              </a:solidFill>
            </a:endParaRPr>
          </a:p>
        </p:txBody>
      </p:sp>
      <p:sp>
        <p:nvSpPr>
          <p:cNvPr id="3" name="Θέση περιεχομένου 2"/>
          <p:cNvSpPr>
            <a:spLocks noGrp="1"/>
          </p:cNvSpPr>
          <p:nvPr>
            <p:ph idx="1"/>
          </p:nvPr>
        </p:nvSpPr>
        <p:spPr>
          <a:xfrm>
            <a:off x="467544" y="1628800"/>
            <a:ext cx="7620000" cy="4373563"/>
          </a:xfrm>
        </p:spPr>
        <p:txBody>
          <a:bodyPr/>
          <a:lstStyle/>
          <a:p>
            <a:r>
              <a:rPr lang="el-GR" sz="3600" dirty="0" err="1" smtClean="0"/>
              <a:t>Εστρατεία</a:t>
            </a:r>
            <a:r>
              <a:rPr lang="el-GR" sz="3600" dirty="0" smtClean="0"/>
              <a:t> </a:t>
            </a:r>
            <a:r>
              <a:rPr lang="el-GR" sz="3600" dirty="0" err="1"/>
              <a:t>σταυροφοριακού</a:t>
            </a:r>
            <a:r>
              <a:rPr lang="el-GR" sz="3600" dirty="0"/>
              <a:t> χαρακτήρα </a:t>
            </a:r>
            <a:r>
              <a:rPr lang="el-GR" dirty="0"/>
              <a:t>, </a:t>
            </a:r>
            <a:r>
              <a:rPr lang="el-GR" dirty="0" smtClean="0"/>
              <a:t>του </a:t>
            </a:r>
            <a:r>
              <a:rPr lang="el-GR" sz="3200" dirty="0"/>
              <a:t>Ούγγρου </a:t>
            </a:r>
            <a:r>
              <a:rPr lang="el-GR" sz="3200" dirty="0" err="1"/>
              <a:t>Σιγισμόνδου</a:t>
            </a:r>
            <a:r>
              <a:rPr lang="el-GR" sz="3200" dirty="0"/>
              <a:t> (1396) με τη μάχη της Νικοπόλεως </a:t>
            </a:r>
            <a:r>
              <a:rPr lang="el-GR" sz="3200" dirty="0" smtClean="0"/>
              <a:t>κατέληξε σε ήττα </a:t>
            </a:r>
            <a:r>
              <a:rPr lang="el-GR" sz="3200" dirty="0"/>
              <a:t>από τον Τουρκικό στρατό. </a:t>
            </a:r>
          </a:p>
        </p:txBody>
      </p:sp>
    </p:spTree>
    <p:extLst>
      <p:ext uri="{BB962C8B-B14F-4D97-AF65-F5344CB8AC3E}">
        <p14:creationId xmlns:p14="http://schemas.microsoft.com/office/powerpoint/2010/main" xmlns="" val="351624241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solidFill>
                  <a:srgbClr val="FFFF00"/>
                </a:solidFill>
              </a:rPr>
              <a:t>Μαχη</a:t>
            </a:r>
            <a:r>
              <a:rPr lang="el-GR" dirty="0" smtClean="0">
                <a:solidFill>
                  <a:srgbClr val="FFFF00"/>
                </a:solidFill>
              </a:rPr>
              <a:t> </a:t>
            </a:r>
            <a:r>
              <a:rPr lang="el-GR" dirty="0" err="1" smtClean="0">
                <a:solidFill>
                  <a:srgbClr val="FFFF00"/>
                </a:solidFill>
              </a:rPr>
              <a:t>βαρνασ</a:t>
            </a:r>
            <a:r>
              <a:rPr lang="el-GR" dirty="0" smtClean="0">
                <a:solidFill>
                  <a:srgbClr val="FFFF00"/>
                </a:solidFill>
              </a:rPr>
              <a:t> 1444 μ. Χ</a:t>
            </a:r>
            <a:endParaRPr lang="el-GR" dirty="0">
              <a:solidFill>
                <a:srgbClr val="FFFF00"/>
              </a:solidFill>
            </a:endParaRPr>
          </a:p>
        </p:txBody>
      </p:sp>
      <p:sp>
        <p:nvSpPr>
          <p:cNvPr id="3" name="Θέση περιεχομένου 2"/>
          <p:cNvSpPr>
            <a:spLocks noGrp="1"/>
          </p:cNvSpPr>
          <p:nvPr>
            <p:ph idx="1"/>
          </p:nvPr>
        </p:nvSpPr>
        <p:spPr/>
        <p:txBody>
          <a:bodyPr/>
          <a:lstStyle/>
          <a:p>
            <a:r>
              <a:rPr lang="el-GR" sz="3600" dirty="0" smtClean="0"/>
              <a:t>Ο </a:t>
            </a:r>
            <a:r>
              <a:rPr lang="el-GR" sz="3600" dirty="0" err="1" smtClean="0"/>
              <a:t>Ουνιάδςη</a:t>
            </a:r>
            <a:r>
              <a:rPr lang="el-GR" sz="3600" dirty="0" smtClean="0"/>
              <a:t> </a:t>
            </a:r>
            <a:r>
              <a:rPr lang="el-GR" sz="3600" dirty="0"/>
              <a:t>και </a:t>
            </a:r>
            <a:r>
              <a:rPr lang="el-GR" sz="3600" dirty="0" smtClean="0"/>
              <a:t>ο </a:t>
            </a:r>
            <a:r>
              <a:rPr lang="el-GR" sz="3600" dirty="0" err="1" smtClean="0"/>
              <a:t>Βλάχος</a:t>
            </a:r>
            <a:r>
              <a:rPr lang="el-GR" sz="3600" dirty="0" smtClean="0"/>
              <a:t> ηγεμόνας </a:t>
            </a:r>
            <a:r>
              <a:rPr lang="el-GR" sz="3600" dirty="0" err="1"/>
              <a:t>Βλαντ</a:t>
            </a:r>
            <a:r>
              <a:rPr lang="el-GR" sz="3600" dirty="0"/>
              <a:t> </a:t>
            </a:r>
            <a:r>
              <a:rPr lang="el-GR" sz="3600" dirty="0" smtClean="0"/>
              <a:t>στη </a:t>
            </a:r>
            <a:r>
              <a:rPr lang="el-GR" sz="3600" dirty="0"/>
              <a:t>μάχη της Βάρνας (1444</a:t>
            </a:r>
            <a:r>
              <a:rPr lang="el-GR" sz="3600" dirty="0" smtClean="0"/>
              <a:t>) </a:t>
            </a:r>
            <a:r>
              <a:rPr lang="el-GR" sz="3600" dirty="0" err="1" smtClean="0"/>
              <a:t>νικώνται</a:t>
            </a:r>
            <a:r>
              <a:rPr lang="el-GR" sz="3600" dirty="0" smtClean="0"/>
              <a:t> από τους Τούρκους</a:t>
            </a:r>
            <a:endParaRPr lang="el-GR" sz="3600" dirty="0"/>
          </a:p>
        </p:txBody>
      </p:sp>
    </p:spTree>
    <p:extLst>
      <p:ext uri="{BB962C8B-B14F-4D97-AF65-F5344CB8AC3E}">
        <p14:creationId xmlns:p14="http://schemas.microsoft.com/office/powerpoint/2010/main" xmlns="" val="401378707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Γ. </a:t>
            </a:r>
            <a:r>
              <a:rPr lang="el-GR" dirty="0" err="1" smtClean="0">
                <a:solidFill>
                  <a:srgbClr val="FFFF00"/>
                </a:solidFill>
              </a:rPr>
              <a:t>Καστριωτησ</a:t>
            </a:r>
            <a:r>
              <a:rPr lang="el-GR" dirty="0" smtClean="0">
                <a:solidFill>
                  <a:srgbClr val="FFFF00"/>
                </a:solidFill>
              </a:rPr>
              <a:t> </a:t>
            </a:r>
            <a:r>
              <a:rPr lang="el-GR" dirty="0" err="1" smtClean="0">
                <a:solidFill>
                  <a:srgbClr val="FFFF00"/>
                </a:solidFill>
              </a:rPr>
              <a:t>ωΣ</a:t>
            </a:r>
            <a:r>
              <a:rPr lang="el-GR" dirty="0" smtClean="0">
                <a:solidFill>
                  <a:srgbClr val="FFFF00"/>
                </a:solidFill>
              </a:rPr>
              <a:t> 1468 μ. Χ</a:t>
            </a:r>
            <a:endParaRPr lang="el-GR" dirty="0">
              <a:solidFill>
                <a:srgbClr val="FFFF00"/>
              </a:solidFill>
            </a:endParaRPr>
          </a:p>
        </p:txBody>
      </p:sp>
      <p:sp>
        <p:nvSpPr>
          <p:cNvPr id="3" name="Θέση περιεχομένου 2"/>
          <p:cNvSpPr>
            <a:spLocks noGrp="1"/>
          </p:cNvSpPr>
          <p:nvPr>
            <p:ph idx="1"/>
          </p:nvPr>
        </p:nvSpPr>
        <p:spPr/>
        <p:txBody>
          <a:bodyPr/>
          <a:lstStyle/>
          <a:p>
            <a:r>
              <a:rPr lang="el-GR" sz="4000" dirty="0"/>
              <a:t>Τελευταίες προσπάθειες αντίστασης καταβάλλονται από τον Γ. Καστριώτη (</a:t>
            </a:r>
            <a:r>
              <a:rPr lang="el-GR" sz="4000" dirty="0" err="1"/>
              <a:t>Σκεντέρμπεη</a:t>
            </a:r>
            <a:r>
              <a:rPr lang="el-GR" sz="4000" dirty="0"/>
              <a:t>) στην Αλβανία μέχρι τον θάνατό του το 1468.</a:t>
            </a:r>
          </a:p>
          <a:p>
            <a:endParaRPr lang="el-GR" dirty="0"/>
          </a:p>
        </p:txBody>
      </p:sp>
    </p:spTree>
    <p:extLst>
      <p:ext uri="{BB962C8B-B14F-4D97-AF65-F5344CB8AC3E}">
        <p14:creationId xmlns:p14="http://schemas.microsoft.com/office/powerpoint/2010/main" xmlns="" val="29446918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lstStyle/>
          <a:p>
            <a:pPr eaLnBrk="1" hangingPunct="1"/>
            <a:r>
              <a:rPr lang="el-GR" altLang="el-GR" dirty="0" err="1" smtClean="0">
                <a:solidFill>
                  <a:srgbClr val="FFFF00"/>
                </a:solidFill>
              </a:rPr>
              <a:t>Διαλυση</a:t>
            </a:r>
            <a:r>
              <a:rPr lang="el-GR" altLang="el-GR" dirty="0" smtClean="0">
                <a:solidFill>
                  <a:srgbClr val="FFFF00"/>
                </a:solidFill>
              </a:rPr>
              <a:t> </a:t>
            </a:r>
            <a:r>
              <a:rPr lang="el-GR" altLang="el-GR" dirty="0" err="1" smtClean="0">
                <a:solidFill>
                  <a:srgbClr val="FFFF00"/>
                </a:solidFill>
              </a:rPr>
              <a:t>αρχιεπισκοπησ</a:t>
            </a:r>
            <a:r>
              <a:rPr lang="el-GR" altLang="el-GR" dirty="0" smtClean="0">
                <a:solidFill>
                  <a:srgbClr val="FFFF00"/>
                </a:solidFill>
              </a:rPr>
              <a:t> 1767</a:t>
            </a:r>
          </a:p>
        </p:txBody>
      </p:sp>
      <p:sp>
        <p:nvSpPr>
          <p:cNvPr id="28675" name="2 - Θέση περιεχομένου"/>
          <p:cNvSpPr>
            <a:spLocks noGrp="1"/>
          </p:cNvSpPr>
          <p:nvPr>
            <p:ph idx="1"/>
          </p:nvPr>
        </p:nvSpPr>
        <p:spPr/>
        <p:txBody>
          <a:bodyPr>
            <a:noAutofit/>
          </a:bodyPr>
          <a:lstStyle/>
          <a:p>
            <a:pPr eaLnBrk="1" hangingPunct="1"/>
            <a:r>
              <a:rPr lang="el-GR" altLang="el-GR" sz="2800" dirty="0" smtClean="0"/>
              <a:t>Ακολουθεί η εκ μέρους του </a:t>
            </a:r>
            <a:r>
              <a:rPr lang="en-US" altLang="el-GR" sz="2800" dirty="0" smtClean="0"/>
              <a:t> </a:t>
            </a:r>
            <a:r>
              <a:rPr lang="en-US" altLang="el-GR" sz="2800" dirty="0" err="1" smtClean="0"/>
              <a:t>Οικουμενικ</a:t>
            </a:r>
            <a:r>
              <a:rPr lang="el-GR" altLang="el-GR" sz="2800" dirty="0" err="1" smtClean="0"/>
              <a:t>ού</a:t>
            </a:r>
            <a:r>
              <a:rPr lang="en-US" altLang="el-GR" sz="2800" dirty="0" smtClean="0"/>
              <a:t> Πα</a:t>
            </a:r>
            <a:r>
              <a:rPr lang="en-US" altLang="el-GR" sz="2800" dirty="0" err="1" smtClean="0"/>
              <a:t>τρι</a:t>
            </a:r>
            <a:r>
              <a:rPr lang="en-US" altLang="el-GR" sz="2800" dirty="0" smtClean="0"/>
              <a:t>αρχείο</a:t>
            </a:r>
            <a:r>
              <a:rPr lang="el-GR" altLang="el-GR" sz="2800" dirty="0" smtClean="0"/>
              <a:t>υ  αποστολή </a:t>
            </a:r>
            <a:r>
              <a:rPr lang="en-US" altLang="el-GR" sz="2800" dirty="0" err="1" smtClean="0"/>
              <a:t>το</a:t>
            </a:r>
            <a:r>
              <a:rPr lang="el-GR" altLang="el-GR" sz="2800" dirty="0" smtClean="0"/>
              <a:t>υ</a:t>
            </a:r>
            <a:r>
              <a:rPr lang="en-US" altLang="el-GR" sz="2800" dirty="0" smtClean="0"/>
              <a:t> από 15 Μα</a:t>
            </a:r>
            <a:r>
              <a:rPr lang="en-US" altLang="el-GR" sz="2800" dirty="0" err="1" smtClean="0"/>
              <a:t>ΐου</a:t>
            </a:r>
            <a:r>
              <a:rPr lang="en-US" altLang="el-GR" sz="2800" dirty="0" smtClean="0"/>
              <a:t> 1767 Πα</a:t>
            </a:r>
            <a:r>
              <a:rPr lang="en-US" altLang="el-GR" sz="2800" dirty="0" err="1" smtClean="0"/>
              <a:t>τρι</a:t>
            </a:r>
            <a:r>
              <a:rPr lang="en-US" altLang="el-GR" sz="2800" dirty="0" smtClean="0"/>
              <a:t>αρχικ</a:t>
            </a:r>
            <a:r>
              <a:rPr lang="el-GR" altLang="el-GR" sz="2800" dirty="0" err="1" smtClean="0"/>
              <a:t>ού</a:t>
            </a:r>
            <a:r>
              <a:rPr lang="en-US" altLang="el-GR" sz="2800" dirty="0" smtClean="0"/>
              <a:t> και </a:t>
            </a:r>
            <a:r>
              <a:rPr lang="en-US" altLang="el-GR" sz="2800" dirty="0" err="1" smtClean="0"/>
              <a:t>Συνοδικ</a:t>
            </a:r>
            <a:r>
              <a:rPr lang="el-GR" altLang="el-GR" sz="2800" dirty="0" err="1" smtClean="0"/>
              <a:t>ού</a:t>
            </a:r>
            <a:r>
              <a:rPr lang="en-US" altLang="el-GR" sz="2800" dirty="0" smtClean="0"/>
              <a:t> </a:t>
            </a:r>
            <a:r>
              <a:rPr lang="en-US" altLang="el-GR" sz="2800" dirty="0" err="1" smtClean="0"/>
              <a:t>Γράμμ</a:t>
            </a:r>
            <a:r>
              <a:rPr lang="en-US" altLang="el-GR" sz="2800" dirty="0" smtClean="0"/>
              <a:t>α</a:t>
            </a:r>
            <a:r>
              <a:rPr lang="el-GR" altLang="el-GR" sz="2800" dirty="0" err="1" smtClean="0"/>
              <a:t>τος</a:t>
            </a:r>
            <a:r>
              <a:rPr lang="en-US" altLang="el-GR" sz="2800" dirty="0" smtClean="0"/>
              <a:t>, </a:t>
            </a:r>
            <a:r>
              <a:rPr lang="el-GR" altLang="el-GR" sz="2800" dirty="0" smtClean="0"/>
              <a:t> με το </a:t>
            </a:r>
            <a:r>
              <a:rPr lang="en-US" altLang="el-GR" sz="2800" dirty="0" smtClean="0"/>
              <a:t>οπ</a:t>
            </a:r>
            <a:r>
              <a:rPr lang="en-US" altLang="el-GR" sz="2800" dirty="0" err="1" smtClean="0"/>
              <a:t>οίο</a:t>
            </a:r>
            <a:r>
              <a:rPr lang="en-US" altLang="el-GR" sz="2800" dirty="0" smtClean="0"/>
              <a:t> ανα</a:t>
            </a:r>
            <a:r>
              <a:rPr lang="en-US" altLang="el-GR" sz="2800" dirty="0" err="1" smtClean="0"/>
              <a:t>κοινώ</a:t>
            </a:r>
            <a:r>
              <a:rPr lang="el-GR" altLang="el-GR" sz="2800" dirty="0" err="1" smtClean="0"/>
              <a:t>θηκε</a:t>
            </a:r>
            <a:r>
              <a:rPr lang="el-GR" altLang="el-GR" sz="2800" dirty="0" smtClean="0"/>
              <a:t> </a:t>
            </a:r>
            <a:r>
              <a:rPr lang="en-US" altLang="el-GR" sz="2800" dirty="0" smtClean="0"/>
              <a:t>η επα</a:t>
            </a:r>
            <a:r>
              <a:rPr lang="en-US" altLang="el-GR" sz="2800" dirty="0" err="1" smtClean="0"/>
              <a:t>νυ</a:t>
            </a:r>
            <a:r>
              <a:rPr lang="en-US" altLang="el-GR" sz="2800" dirty="0" smtClean="0"/>
              <a:t>παγωγή της </a:t>
            </a:r>
            <a:r>
              <a:rPr lang="el-GR" altLang="el-GR" sz="2800" dirty="0" smtClean="0"/>
              <a:t>Αρχιεπισκοπής σ</a:t>
            </a:r>
            <a:r>
              <a:rPr lang="en-US" altLang="el-GR" sz="2800" dirty="0" err="1" smtClean="0"/>
              <a:t>τη</a:t>
            </a:r>
            <a:r>
              <a:rPr lang="en-US" altLang="el-GR" sz="2800" dirty="0" smtClean="0"/>
              <a:t> </a:t>
            </a:r>
            <a:r>
              <a:rPr lang="en-US" altLang="el-GR" sz="2800" dirty="0" err="1" smtClean="0"/>
              <a:t>δικ</a:t>
            </a:r>
            <a:r>
              <a:rPr lang="en-US" altLang="el-GR" sz="2800" dirty="0" smtClean="0"/>
              <a:t>αιοδοσία του Οικουμενικού Πατριαρχείου.</a:t>
            </a:r>
            <a:endParaRPr lang="el-GR" altLang="el-GR" sz="2800" dirty="0" smtClean="0"/>
          </a:p>
          <a:p>
            <a:pPr eaLnBrk="1" hangingPunct="1"/>
            <a:r>
              <a:rPr lang="el-GR" altLang="el-GR" sz="2800" dirty="0" smtClean="0"/>
              <a:t>Γ. </a:t>
            </a:r>
            <a:r>
              <a:rPr lang="el-GR" altLang="el-GR" sz="2800" dirty="0" err="1" smtClean="0"/>
              <a:t>Κονιδιάρης</a:t>
            </a:r>
            <a:r>
              <a:rPr lang="el-GR" altLang="el-GR" sz="2800" dirty="0" smtClean="0"/>
              <a:t> (1967). </a:t>
            </a:r>
            <a:r>
              <a:rPr lang="el-GR" altLang="el-GR" sz="2800" i="1" dirty="0" err="1" smtClean="0"/>
              <a:t>Συμβολαί</a:t>
            </a:r>
            <a:r>
              <a:rPr lang="el-GR" altLang="el-GR" sz="2800" i="1" dirty="0" smtClean="0"/>
              <a:t> εις την </a:t>
            </a:r>
            <a:r>
              <a:rPr lang="el-GR" altLang="el-GR" sz="2800" i="1" dirty="0" err="1" smtClean="0"/>
              <a:t>εκκλησιαστικήν</a:t>
            </a:r>
            <a:r>
              <a:rPr lang="el-GR" altLang="el-GR" sz="2800" i="1" dirty="0" smtClean="0"/>
              <a:t> </a:t>
            </a:r>
            <a:r>
              <a:rPr lang="el-GR" altLang="el-GR" sz="2800" i="1" dirty="0" err="1" smtClean="0"/>
              <a:t>ιστορίαν</a:t>
            </a:r>
            <a:r>
              <a:rPr lang="el-GR" altLang="el-GR" sz="2800" i="1" dirty="0" smtClean="0"/>
              <a:t> της </a:t>
            </a:r>
            <a:r>
              <a:rPr lang="el-GR" altLang="el-GR" sz="2800" i="1" dirty="0" err="1" smtClean="0"/>
              <a:t>Αχρίδος</a:t>
            </a:r>
            <a:r>
              <a:rPr lang="el-GR" altLang="el-GR" sz="2800" i="1" dirty="0" smtClean="0"/>
              <a:t>. </a:t>
            </a:r>
            <a:r>
              <a:rPr lang="el-GR" altLang="el-GR" sz="2800" dirty="0" smtClean="0"/>
              <a:t>Αθήναι.</a:t>
            </a:r>
          </a:p>
        </p:txBody>
      </p:sp>
    </p:spTree>
    <p:extLst>
      <p:ext uri="{BB962C8B-B14F-4D97-AF65-F5344CB8AC3E}">
        <p14:creationId xmlns:p14="http://schemas.microsoft.com/office/powerpoint/2010/main" xmlns="" val="139168374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normAutofit fontScale="90000"/>
          </a:bodyPr>
          <a:lstStyle/>
          <a:p>
            <a:pPr eaLnBrk="1" hangingPunct="1"/>
            <a:r>
              <a:rPr lang="el-GR" altLang="el-GR" dirty="0" smtClean="0">
                <a:solidFill>
                  <a:srgbClr val="FFFF00"/>
                </a:solidFill>
              </a:rPr>
              <a:t>1767: άρση του αυτοκέφαλου</a:t>
            </a:r>
          </a:p>
        </p:txBody>
      </p:sp>
      <p:sp>
        <p:nvSpPr>
          <p:cNvPr id="27651" name="2 - Θέση περιεχομένου"/>
          <p:cNvSpPr>
            <a:spLocks noGrp="1"/>
          </p:cNvSpPr>
          <p:nvPr>
            <p:ph idx="1"/>
          </p:nvPr>
        </p:nvSpPr>
        <p:spPr/>
        <p:txBody>
          <a:bodyPr/>
          <a:lstStyle/>
          <a:p>
            <a:pPr eaLnBrk="1" hangingPunct="1"/>
            <a:r>
              <a:rPr lang="el-GR" altLang="el-GR" sz="3200" dirty="0" smtClean="0"/>
              <a:t>Σ</a:t>
            </a:r>
            <a:r>
              <a:rPr lang="en-US" altLang="el-GR" sz="3200" dirty="0" smtClean="0"/>
              <a:t>τα</a:t>
            </a:r>
            <a:r>
              <a:rPr lang="en-US" altLang="el-GR" sz="3200" dirty="0" err="1" smtClean="0"/>
              <a:t>θμός</a:t>
            </a:r>
            <a:r>
              <a:rPr lang="en-US" altLang="el-GR" sz="3200" dirty="0" smtClean="0"/>
              <a:t> </a:t>
            </a:r>
            <a:r>
              <a:rPr lang="en-US" altLang="el-GR" sz="3200" dirty="0" err="1" smtClean="0"/>
              <a:t>στην</a:t>
            </a:r>
            <a:r>
              <a:rPr lang="en-US" altLang="el-GR" sz="3200" dirty="0" smtClean="0"/>
              <a:t> </a:t>
            </a:r>
            <a:r>
              <a:rPr lang="en-US" altLang="el-GR" sz="3200" dirty="0" err="1" smtClean="0"/>
              <a:t>εξέλιξη</a:t>
            </a:r>
            <a:r>
              <a:rPr lang="en-US" altLang="el-GR" sz="3200" dirty="0" smtClean="0"/>
              <a:t> </a:t>
            </a:r>
            <a:r>
              <a:rPr lang="en-US" altLang="el-GR" sz="3200" dirty="0" err="1" smtClean="0"/>
              <a:t>του</a:t>
            </a:r>
            <a:r>
              <a:rPr lang="en-US" altLang="el-GR" sz="3200" dirty="0" smtClean="0"/>
              <a:t> κα</a:t>
            </a:r>
            <a:r>
              <a:rPr lang="en-US" altLang="el-GR" sz="3200" dirty="0" err="1" smtClean="0"/>
              <a:t>θεστώτος</a:t>
            </a:r>
            <a:r>
              <a:rPr lang="en-US" altLang="el-GR" sz="3200" dirty="0" smtClean="0"/>
              <a:t> κα</a:t>
            </a:r>
            <a:r>
              <a:rPr lang="en-US" altLang="el-GR" sz="3200" dirty="0" err="1" smtClean="0"/>
              <a:t>νονικής</a:t>
            </a:r>
            <a:r>
              <a:rPr lang="en-US" altLang="el-GR" sz="3200" dirty="0" smtClean="0"/>
              <a:t> </a:t>
            </a:r>
            <a:r>
              <a:rPr lang="en-US" altLang="el-GR" sz="3200" dirty="0" err="1" smtClean="0"/>
              <a:t>δικ</a:t>
            </a:r>
            <a:r>
              <a:rPr lang="en-US" altLang="el-GR" sz="3200" dirty="0" smtClean="0"/>
              <a:t>αιοδοσίας</a:t>
            </a:r>
            <a:r>
              <a:rPr lang="el-GR" altLang="el-GR" sz="3200" dirty="0" smtClean="0"/>
              <a:t> του Πατριαρχείου </a:t>
            </a:r>
            <a:r>
              <a:rPr lang="el-GR" altLang="el-GR" sz="3200" dirty="0" err="1" smtClean="0"/>
              <a:t>Αχρίδος</a:t>
            </a:r>
            <a:r>
              <a:rPr lang="el-GR" altLang="el-GR" sz="3200" dirty="0" smtClean="0"/>
              <a:t>  ήταν </a:t>
            </a:r>
            <a:r>
              <a:rPr lang="en-US" altLang="el-GR" sz="3200" dirty="0" err="1" smtClean="0"/>
              <a:t>το</a:t>
            </a:r>
            <a:r>
              <a:rPr lang="en-US" altLang="el-GR" sz="3200" dirty="0" smtClean="0"/>
              <a:t> </a:t>
            </a:r>
            <a:r>
              <a:rPr lang="en-US" altLang="el-GR" sz="3200" dirty="0" err="1" smtClean="0"/>
              <a:t>έτος</a:t>
            </a:r>
            <a:r>
              <a:rPr lang="en-US" altLang="el-GR" sz="3200" dirty="0" smtClean="0"/>
              <a:t> 1767, κα</a:t>
            </a:r>
            <a:r>
              <a:rPr lang="en-US" altLang="el-GR" sz="3200" dirty="0" err="1" smtClean="0"/>
              <a:t>τά</a:t>
            </a:r>
            <a:r>
              <a:rPr lang="en-US" altLang="el-GR" sz="3200" dirty="0" smtClean="0"/>
              <a:t> </a:t>
            </a:r>
            <a:r>
              <a:rPr lang="en-US" altLang="el-GR" sz="3200" dirty="0" err="1" smtClean="0"/>
              <a:t>το</a:t>
            </a:r>
            <a:r>
              <a:rPr lang="en-US" altLang="el-GR" sz="3200" dirty="0" smtClean="0"/>
              <a:t> οπ</a:t>
            </a:r>
            <a:r>
              <a:rPr lang="en-US" altLang="el-GR" sz="3200" dirty="0" err="1" smtClean="0"/>
              <a:t>οίο</a:t>
            </a:r>
            <a:r>
              <a:rPr lang="en-US" altLang="el-GR" sz="3200" dirty="0" smtClean="0"/>
              <a:t> η </a:t>
            </a:r>
            <a:r>
              <a:rPr lang="el-GR" altLang="el-GR" sz="3200" dirty="0" smtClean="0"/>
              <a:t> το </a:t>
            </a:r>
            <a:r>
              <a:rPr lang="en-US" altLang="el-GR" sz="3200" dirty="0" smtClean="0"/>
              <a:t>α</a:t>
            </a:r>
            <a:r>
              <a:rPr lang="en-US" altLang="el-GR" sz="3200" dirty="0" err="1" smtClean="0"/>
              <a:t>υτοκέφ</a:t>
            </a:r>
            <a:r>
              <a:rPr lang="en-US" altLang="el-GR" sz="3200" dirty="0" smtClean="0"/>
              <a:t>αλο αίρεται κατόπιν αιτήσεως της Αρχιεπισκοπής Αχριδών στη διοικητική αρχή του Οθωμανικού Κράτους</a:t>
            </a:r>
            <a:r>
              <a:rPr lang="el-GR" altLang="el-GR" dirty="0" smtClean="0"/>
              <a:t>.</a:t>
            </a:r>
            <a:r>
              <a:rPr lang="en-US" altLang="el-GR" dirty="0" smtClean="0"/>
              <a:t> </a:t>
            </a:r>
            <a:r>
              <a:rPr lang="el-GR" altLang="el-GR" dirty="0" smtClean="0"/>
              <a:t> </a:t>
            </a:r>
          </a:p>
        </p:txBody>
      </p:sp>
    </p:spTree>
    <p:extLst>
      <p:ext uri="{BB962C8B-B14F-4D97-AF65-F5344CB8AC3E}">
        <p14:creationId xmlns:p14="http://schemas.microsoft.com/office/powerpoint/2010/main" xmlns="" val="172196520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5400" dirty="0" smtClean="0"/>
              <a:t>Η Γιουγκοσλαβία </a:t>
            </a:r>
            <a:endParaRPr lang="el-GR" sz="5400" dirty="0"/>
          </a:p>
        </p:txBody>
      </p:sp>
    </p:spTree>
    <p:extLst>
      <p:ext uri="{BB962C8B-B14F-4D97-AF65-F5344CB8AC3E}">
        <p14:creationId xmlns:p14="http://schemas.microsoft.com/office/powerpoint/2010/main" xmlns="" val="316612286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Η Γιουγκοσλαβική μεγάλη </a:t>
            </a:r>
            <a:r>
              <a:rPr lang="el-GR" dirty="0" err="1" smtClean="0">
                <a:solidFill>
                  <a:srgbClr val="FFFF00"/>
                </a:solidFill>
              </a:rPr>
              <a:t>ΙδέΑ</a:t>
            </a:r>
            <a:endParaRPr lang="el-GR" dirty="0">
              <a:solidFill>
                <a:srgbClr val="FFFF00"/>
              </a:solidFill>
            </a:endParaRPr>
          </a:p>
        </p:txBody>
      </p:sp>
      <p:sp>
        <p:nvSpPr>
          <p:cNvPr id="3" name="Θέση περιεχομένου 2"/>
          <p:cNvSpPr>
            <a:spLocks noGrp="1"/>
          </p:cNvSpPr>
          <p:nvPr>
            <p:ph idx="1"/>
          </p:nvPr>
        </p:nvSpPr>
        <p:spPr>
          <a:xfrm>
            <a:off x="467544" y="1772816"/>
            <a:ext cx="7620000" cy="4373563"/>
          </a:xfrm>
        </p:spPr>
        <p:txBody>
          <a:bodyPr>
            <a:noAutofit/>
          </a:bodyPr>
          <a:lstStyle/>
          <a:p>
            <a:r>
              <a:rPr lang="el-GR" sz="4000" dirty="0" smtClean="0">
                <a:latin typeface="Times New Roman" panose="02020603050405020304" pitchFamily="18" charset="0"/>
                <a:cs typeface="Times New Roman" panose="02020603050405020304" pitchFamily="18" charset="0"/>
              </a:rPr>
              <a:t>Σλοβενία</a:t>
            </a:r>
            <a:r>
              <a:rPr lang="el-GR" sz="40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				                                        Ενταγμένη στο Δουκάτο της Αυστρίας από το 12</a:t>
            </a:r>
            <a:r>
              <a:rPr lang="el-GR" sz="2800" baseline="30000" dirty="0">
                <a:latin typeface="Times New Roman" panose="02020603050405020304" pitchFamily="18" charset="0"/>
                <a:cs typeface="Times New Roman" panose="02020603050405020304" pitchFamily="18" charset="0"/>
              </a:rPr>
              <a:t>ο</a:t>
            </a:r>
            <a:r>
              <a:rPr lang="el-GR" sz="2800" dirty="0">
                <a:latin typeface="Times New Roman" panose="02020603050405020304" pitchFamily="18" charset="0"/>
                <a:cs typeface="Times New Roman" panose="02020603050405020304" pitchFamily="18" charset="0"/>
              </a:rPr>
              <a:t> αιώνα. </a:t>
            </a:r>
            <a:r>
              <a:rPr lang="el-GR" sz="2800" dirty="0" err="1">
                <a:latin typeface="Times New Roman" panose="02020603050405020304" pitchFamily="18" charset="0"/>
                <a:cs typeface="Times New Roman" panose="02020603050405020304" pitchFamily="18" charset="0"/>
              </a:rPr>
              <a:t>Εκγερμανισμός</a:t>
            </a:r>
            <a:r>
              <a:rPr lang="el-GR" sz="2800" dirty="0">
                <a:latin typeface="Times New Roman" panose="02020603050405020304" pitchFamily="18" charset="0"/>
                <a:cs typeface="Times New Roman" panose="02020603050405020304" pitchFamily="18" charset="0"/>
              </a:rPr>
              <a:t> των ευγενών. Ανάπτυξη τοπικιστικών τάσεων και μη ταύτιση με τον κοινό σλαβικό προορισμό</a:t>
            </a:r>
          </a:p>
          <a:p>
            <a:r>
              <a:rPr lang="el-GR" sz="4000" dirty="0">
                <a:latin typeface="Times New Roman" panose="02020603050405020304" pitchFamily="18" charset="0"/>
                <a:cs typeface="Times New Roman" panose="02020603050405020304" pitchFamily="18" charset="0"/>
              </a:rPr>
              <a:t>Κροατία</a:t>
            </a:r>
            <a:r>
              <a:rPr lang="el-GR" sz="2800" dirty="0">
                <a:latin typeface="Times New Roman" panose="02020603050405020304" pitchFamily="18" charset="0"/>
                <a:cs typeface="Times New Roman" panose="02020603050405020304" pitchFamily="18" charset="0"/>
              </a:rPr>
              <a:t>					                                   Κατακτήθηκε το 1102 από τους Ούγγρους και συνδέθηκε μαζί τους. </a:t>
            </a:r>
            <a:r>
              <a:rPr lang="el-GR" sz="2800" dirty="0" err="1">
                <a:latin typeface="Times New Roman" panose="02020603050405020304" pitchFamily="18" charset="0"/>
                <a:cs typeface="Times New Roman" panose="02020603050405020304" pitchFamily="18" charset="0"/>
              </a:rPr>
              <a:t>Ιλλυριστική</a:t>
            </a:r>
            <a:r>
              <a:rPr lang="el-GR" sz="2800" dirty="0">
                <a:latin typeface="Times New Roman" panose="02020603050405020304" pitchFamily="18" charset="0"/>
                <a:cs typeface="Times New Roman" panose="02020603050405020304" pitchFamily="18" charset="0"/>
              </a:rPr>
              <a:t> κίνηση. Διχοτομείται με την δημιουργία της Αυστροουγγαρίας</a:t>
            </a:r>
          </a:p>
        </p:txBody>
      </p:sp>
    </p:spTree>
    <p:extLst>
      <p:ext uri="{BB962C8B-B14F-4D97-AF65-F5344CB8AC3E}">
        <p14:creationId xmlns:p14="http://schemas.microsoft.com/office/powerpoint/2010/main" xmlns="" val="33642291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2800" dirty="0"/>
              <a:t>Μαυροβούνιο					                                            Απέσπασε κάποια αυτονομία από την οθωμανική διοίκηση έχοντας ως αρχηγό τον επίσκοπο. Σχέσεις με Ρωσία και Αυστρία</a:t>
            </a:r>
            <a:endParaRPr lang="el-GR" sz="2800" dirty="0">
              <a:solidFill>
                <a:srgbClr val="FFFF00"/>
              </a:solidFill>
            </a:endParaRPr>
          </a:p>
          <a:p>
            <a:r>
              <a:rPr lang="el-GR" sz="2800" dirty="0"/>
              <a:t>Βοσνία και Ερζεγοβίνη	                 </a:t>
            </a:r>
            <a:r>
              <a:rPr lang="el-GR" sz="2800" dirty="0" smtClean="0"/>
              <a:t>Παρουσία </a:t>
            </a:r>
            <a:r>
              <a:rPr lang="el-GR" sz="2800" dirty="0"/>
              <a:t>εξισλαμισμένων Σέρβων. Επανάσταση χωρίς </a:t>
            </a:r>
            <a:r>
              <a:rPr lang="el-GR" sz="2800" dirty="0" err="1"/>
              <a:t>εθνοαπελευθερωτικό</a:t>
            </a:r>
            <a:r>
              <a:rPr lang="el-GR" sz="2800" dirty="0"/>
              <a:t> χαρακτήρα. Η Ερζεγοβίνη πλησιάζει το Μαυροβούνιο ενώ η Βοσνία τη Σερβία</a:t>
            </a:r>
          </a:p>
          <a:p>
            <a:endParaRPr lang="el-GR" dirty="0"/>
          </a:p>
        </p:txBody>
      </p:sp>
    </p:spTree>
    <p:extLst>
      <p:ext uri="{BB962C8B-B14F-4D97-AF65-F5344CB8AC3E}">
        <p14:creationId xmlns:p14="http://schemas.microsoft.com/office/powerpoint/2010/main" xmlns="" val="30717616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10000"/>
          </a:bodyPr>
          <a:lstStyle/>
          <a:p>
            <a:r>
              <a:rPr lang="el-GR" sz="3900" dirty="0"/>
              <a:t>Βοϊβοντίνα</a:t>
            </a:r>
            <a:r>
              <a:rPr lang="el-GR" sz="2400" dirty="0"/>
              <a:t>				                                        Αυτόνομη Σερβική Βοϊβοντίνα το 1848 </a:t>
            </a:r>
            <a:r>
              <a:rPr lang="el-GR" sz="2400" dirty="0" err="1"/>
              <a:t>εως</a:t>
            </a:r>
            <a:r>
              <a:rPr lang="el-GR" sz="2400" dirty="0"/>
              <a:t> το 1861. Πέρασε στους Ούγγρους και μετά την μετανάστευση των Σέρβων επήλθε μεγάλη εθνολογική αλλοίωση.</a:t>
            </a:r>
          </a:p>
          <a:p>
            <a:r>
              <a:rPr lang="el-GR" sz="3500" dirty="0"/>
              <a:t>Η ελεύθερη Σερβία</a:t>
            </a:r>
            <a:r>
              <a:rPr lang="el-GR" sz="2400" dirty="0"/>
              <a:t>					                              Ο  απολυταρχικός </a:t>
            </a:r>
            <a:r>
              <a:rPr lang="el-GR" sz="2400" dirty="0" err="1"/>
              <a:t>Μίλος</a:t>
            </a:r>
            <a:r>
              <a:rPr lang="el-GR" sz="2400" dirty="0"/>
              <a:t> </a:t>
            </a:r>
            <a:r>
              <a:rPr lang="el-GR" sz="2400" dirty="0" err="1"/>
              <a:t>Οβρένοβιτς</a:t>
            </a:r>
            <a:r>
              <a:rPr lang="el-GR" sz="2400" dirty="0"/>
              <a:t> παραχώρησε Σύνταγμα το 1835 και το 1838. Με την παραίτησή του ανέρχεται ο Αλέξανδρος </a:t>
            </a:r>
            <a:r>
              <a:rPr lang="el-GR" sz="2400" dirty="0" err="1"/>
              <a:t>Καραγιώργιεβιτς</a:t>
            </a:r>
            <a:r>
              <a:rPr lang="el-GR" sz="2400" dirty="0"/>
              <a:t>. Ύπαρξη Γερουσίας. Η εξωτερική πολιτική ασκείται από τον Ηλία </a:t>
            </a:r>
            <a:r>
              <a:rPr lang="el-GR" sz="2400" dirty="0" err="1"/>
              <a:t>Γκαράσανιν</a:t>
            </a:r>
            <a:r>
              <a:rPr lang="el-GR" sz="2400" dirty="0"/>
              <a:t> με την επιδίωξη ουδετερότητας. Το 1858 επάνοδος του </a:t>
            </a:r>
            <a:r>
              <a:rPr lang="el-GR" sz="2400" dirty="0" err="1"/>
              <a:t>Οβρένοβιτς</a:t>
            </a:r>
            <a:r>
              <a:rPr lang="el-GR" sz="2400" dirty="0"/>
              <a:t> και εν συνεχεία του γιού του Μιχαήλ.</a:t>
            </a:r>
          </a:p>
          <a:p>
            <a:endParaRPr lang="el-GR" dirty="0"/>
          </a:p>
        </p:txBody>
      </p:sp>
    </p:spTree>
    <p:extLst>
      <p:ext uri="{BB962C8B-B14F-4D97-AF65-F5344CB8AC3E}">
        <p14:creationId xmlns:p14="http://schemas.microsoft.com/office/powerpoint/2010/main" xmlns="" val="323818060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sz="4800" dirty="0"/>
              <a:t>Βουλγαρία. Εκκλησιαστικό Σχίσμα και απελευθερωτικά κινήματα</a:t>
            </a:r>
          </a:p>
          <a:p>
            <a:endParaRPr lang="el-GR" dirty="0"/>
          </a:p>
        </p:txBody>
      </p:sp>
    </p:spTree>
    <p:extLst>
      <p:ext uri="{BB962C8B-B14F-4D97-AF65-F5344CB8AC3E}">
        <p14:creationId xmlns:p14="http://schemas.microsoft.com/office/powerpoint/2010/main" xmlns="" val="3157959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2010"/>
            <a:ext cx="5791200" cy="1371600"/>
          </a:xfrm>
        </p:spPr>
        <p:txBody>
          <a:bodyPr/>
          <a:lstStyle/>
          <a:p>
            <a:r>
              <a:rPr lang="el-GR" b="1" dirty="0">
                <a:solidFill>
                  <a:srgbClr val="FFFF00"/>
                </a:solidFill>
                <a:latin typeface="Times New Roman" pitchFamily="18" charset="0"/>
                <a:cs typeface="Times New Roman" pitchFamily="18" charset="0"/>
              </a:rPr>
              <a:t>έθνος</a:t>
            </a:r>
            <a:endParaRPr lang="el-GR" b="1" dirty="0">
              <a:solidFill>
                <a:srgbClr val="FFFF00"/>
              </a:solidFill>
            </a:endParaRPr>
          </a:p>
        </p:txBody>
      </p:sp>
      <p:sp>
        <p:nvSpPr>
          <p:cNvPr id="3" name="Θέση περιεχομένου 2"/>
          <p:cNvSpPr>
            <a:spLocks noGrp="1"/>
          </p:cNvSpPr>
          <p:nvPr>
            <p:ph idx="1"/>
          </p:nvPr>
        </p:nvSpPr>
        <p:spPr/>
        <p:txBody>
          <a:bodyPr>
            <a:normAutofit/>
          </a:bodyPr>
          <a:lstStyle/>
          <a:p>
            <a:pPr algn="ctr"/>
            <a:r>
              <a:rPr lang="el-GR" sz="4400" dirty="0">
                <a:latin typeface="Times New Roman" pitchFamily="18" charset="0"/>
                <a:cs typeface="Times New Roman" pitchFamily="18" charset="0"/>
              </a:rPr>
              <a:t>Στον όρο </a:t>
            </a:r>
            <a:r>
              <a:rPr lang="el-GR" sz="4400" i="1" dirty="0">
                <a:latin typeface="Times New Roman" pitchFamily="18" charset="0"/>
                <a:cs typeface="Times New Roman" pitchFamily="18" charset="0"/>
              </a:rPr>
              <a:t>έθνος</a:t>
            </a:r>
            <a:r>
              <a:rPr lang="el-GR" sz="4400" dirty="0">
                <a:latin typeface="Times New Roman" pitchFamily="18" charset="0"/>
                <a:cs typeface="Times New Roman" pitchFamily="18" charset="0"/>
              </a:rPr>
              <a:t> εμφανίζεται  η αίσθηση μιας ομάδας ανθρώπων που κατοικούν και ενεργούν από κοινού και αντανακλά πολιτισμικές παρά βιολογικές ή συγγενικές διαφορές. </a:t>
            </a:r>
          </a:p>
          <a:p>
            <a:endParaRPr lang="el-GR" dirty="0"/>
          </a:p>
        </p:txBody>
      </p:sp>
    </p:spTree>
    <p:extLst>
      <p:ext uri="{BB962C8B-B14F-4D97-AF65-F5344CB8AC3E}">
        <p14:creationId xmlns:p14="http://schemas.microsoft.com/office/powerpoint/2010/main" xmlns="" val="161877163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ΕΞΑΡΧΙΑ 187</a:t>
            </a:r>
            <a:r>
              <a:rPr lang="el-GR" dirty="0" smtClean="0"/>
              <a:t>0</a:t>
            </a:r>
            <a:endParaRPr lang="el-GR" dirty="0"/>
          </a:p>
        </p:txBody>
      </p:sp>
      <p:sp>
        <p:nvSpPr>
          <p:cNvPr id="3" name="Θέση περιεχομένου 2"/>
          <p:cNvSpPr>
            <a:spLocks noGrp="1"/>
          </p:cNvSpPr>
          <p:nvPr>
            <p:ph idx="1"/>
          </p:nvPr>
        </p:nvSpPr>
        <p:spPr/>
        <p:txBody>
          <a:bodyPr>
            <a:normAutofit/>
          </a:bodyPr>
          <a:lstStyle/>
          <a:p>
            <a:r>
              <a:rPr lang="el-GR" sz="2400" dirty="0"/>
              <a:t>Καθυστέρηση εθνικής αφύπνισης Βουλγάρων. Ανάμειξη των Ρώσων στα Βουλγαρικά πράγματα και περιορισμός της επιρροής του Ελληνικού πολιτισμού. Αποτυχία εθνικών κινημάτων ως το 1843 και απουσία εθνικής παιδείας. </a:t>
            </a:r>
          </a:p>
          <a:p>
            <a:r>
              <a:rPr lang="el-GR" sz="2400" dirty="0"/>
              <a:t>Δημιουργία Βουλγαρικής Εξαρχίας (1870) και ανακήρυξή της ως σχισματικής από το Πατριαρχείο το 1872. Επόμενα επαναστατικά κινήματα ανεπιτυχή. Η απελευθέρωση θα έρθει μόνο μετά τον </a:t>
            </a:r>
            <a:r>
              <a:rPr lang="el-GR" sz="2400" dirty="0" err="1"/>
              <a:t>Ρωσοτουρκικό</a:t>
            </a:r>
            <a:r>
              <a:rPr lang="el-GR" sz="2400" dirty="0"/>
              <a:t> πόλεμο του 1877</a:t>
            </a:r>
          </a:p>
        </p:txBody>
      </p:sp>
    </p:spTree>
    <p:extLst>
      <p:ext uri="{BB962C8B-B14F-4D97-AF65-F5344CB8AC3E}">
        <p14:creationId xmlns:p14="http://schemas.microsoft.com/office/powerpoint/2010/main" xmlns="" val="9814153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4000" dirty="0"/>
              <a:t>Ρουμανία. Η Ένωση των Παραδουνάβιων ηγεμονιών και η ίδρυση του Ρουμανικού κράτους</a:t>
            </a:r>
          </a:p>
          <a:p>
            <a:endParaRPr lang="el-GR" sz="4000" dirty="0">
              <a:solidFill>
                <a:srgbClr val="FFFF00"/>
              </a:solidFill>
            </a:endParaRPr>
          </a:p>
        </p:txBody>
      </p:sp>
    </p:spTree>
    <p:extLst>
      <p:ext uri="{BB962C8B-B14F-4D97-AF65-F5344CB8AC3E}">
        <p14:creationId xmlns:p14="http://schemas.microsoft.com/office/powerpoint/2010/main" xmlns="" val="214990134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solidFill>
                  <a:srgbClr val="FFFF00"/>
                </a:solidFill>
              </a:rPr>
              <a:t>Ημιαυτονομια</a:t>
            </a:r>
            <a:r>
              <a:rPr lang="el-GR" dirty="0" smtClean="0">
                <a:solidFill>
                  <a:srgbClr val="FFFF00"/>
                </a:solidFill>
              </a:rPr>
              <a:t> 1513</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2800" dirty="0"/>
              <a:t>Μ</a:t>
            </a:r>
            <a:r>
              <a:rPr lang="el-GR" sz="4000" dirty="0"/>
              <a:t>ολδαβία και Βλαχία από το 1513 σε ημιαυτόνομο καθεστώς υπό την επικυριαρχία του Σουλτάνου. Η Τρανσυλβανία εντάχθηκε στην Αυστριακή αυτοκρατορία.</a:t>
            </a:r>
          </a:p>
          <a:p>
            <a:endParaRPr lang="el-GR" sz="2800" dirty="0"/>
          </a:p>
        </p:txBody>
      </p:sp>
    </p:spTree>
    <p:extLst>
      <p:ext uri="{BB962C8B-B14F-4D97-AF65-F5344CB8AC3E}">
        <p14:creationId xmlns:p14="http://schemas.microsoft.com/office/powerpoint/2010/main" xmlns="" val="248397715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solidFill>
                  <a:srgbClr val="FFFF00"/>
                </a:solidFill>
              </a:rPr>
              <a:t>Φαναριωτικη</a:t>
            </a:r>
            <a:r>
              <a:rPr lang="el-GR" dirty="0" smtClean="0">
                <a:solidFill>
                  <a:srgbClr val="FFFF00"/>
                </a:solidFill>
              </a:rPr>
              <a:t> </a:t>
            </a:r>
            <a:r>
              <a:rPr lang="el-GR" dirty="0" err="1" smtClean="0">
                <a:solidFill>
                  <a:srgbClr val="FFFF00"/>
                </a:solidFill>
              </a:rPr>
              <a:t>περιοδοσ</a:t>
            </a:r>
            <a:r>
              <a:rPr lang="el-GR" dirty="0" smtClean="0">
                <a:solidFill>
                  <a:srgbClr val="FFFF00"/>
                </a:solidFill>
              </a:rPr>
              <a:t> 1711</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3200" dirty="0"/>
              <a:t>Μετά το 1711 υπάρχει ιδιαίτερος παρεμβατισμός και μείωση των προνομίων. Οι ηγεμόνες των δύο χωρών δεν εκλέγονται </a:t>
            </a:r>
            <a:r>
              <a:rPr lang="el-GR" sz="3200" dirty="0" err="1"/>
              <a:t>πλεόν</a:t>
            </a:r>
            <a:r>
              <a:rPr lang="el-GR" sz="3200" dirty="0"/>
              <a:t> αλλά διορίζονται κατευθείαν από τον Σουλτάνο- εγκαινιάζεται η Φαναριώτικη περίοδος.</a:t>
            </a:r>
          </a:p>
          <a:p>
            <a:endParaRPr lang="el-GR" sz="3200" dirty="0"/>
          </a:p>
        </p:txBody>
      </p:sp>
    </p:spTree>
    <p:extLst>
      <p:ext uri="{BB962C8B-B14F-4D97-AF65-F5344CB8AC3E}">
        <p14:creationId xmlns:p14="http://schemas.microsoft.com/office/powerpoint/2010/main" xmlns="" val="41711582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ΦΙΛΙΚΗ ΕΤΑΙΡΙΑ</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2800" dirty="0"/>
              <a:t>Η Φιλική Εταιρία και ο </a:t>
            </a:r>
            <a:r>
              <a:rPr lang="el-GR" sz="2800" dirty="0" err="1"/>
              <a:t>Βλαδιμηρέσκου</a:t>
            </a:r>
            <a:r>
              <a:rPr lang="el-GR" sz="2800" dirty="0"/>
              <a:t>. Σύμπραξη με τον Υψηλάντη και απόρριψη του κινήματος από την Ρωσία. Αναδίπλωση </a:t>
            </a:r>
            <a:r>
              <a:rPr lang="el-GR" sz="2800" dirty="0" err="1"/>
              <a:t>Βλαδιμηρέσκου</a:t>
            </a:r>
            <a:r>
              <a:rPr lang="el-GR" sz="2800" dirty="0"/>
              <a:t>, διαπραγματεύσεις με Τούρκους και εν τέλει θανατική καταδίκη του από Έλληνες. 			</a:t>
            </a:r>
          </a:p>
          <a:p>
            <a:r>
              <a:rPr lang="el-GR" sz="2800" dirty="0"/>
              <a:t>Άδοξο τέλος της επανάστασης του Υψηλάντη στο Δραγατσάνι</a:t>
            </a:r>
          </a:p>
        </p:txBody>
      </p:sp>
    </p:spTree>
    <p:extLst>
      <p:ext uri="{BB962C8B-B14F-4D97-AF65-F5344CB8AC3E}">
        <p14:creationId xmlns:p14="http://schemas.microsoft.com/office/powerpoint/2010/main" xmlns="" val="132280762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FFFF00"/>
                </a:solidFill>
              </a:rPr>
              <a:t>1828/1829 </a:t>
            </a:r>
            <a:r>
              <a:rPr lang="el-GR" dirty="0" err="1" smtClean="0">
                <a:solidFill>
                  <a:srgbClr val="FFFF00"/>
                </a:solidFill>
              </a:rPr>
              <a:t>ρωσικη</a:t>
            </a:r>
            <a:r>
              <a:rPr lang="el-GR" dirty="0" smtClean="0">
                <a:solidFill>
                  <a:srgbClr val="FFFF00"/>
                </a:solidFill>
              </a:rPr>
              <a:t> </a:t>
            </a:r>
            <a:r>
              <a:rPr lang="el-GR" dirty="0" err="1" smtClean="0">
                <a:solidFill>
                  <a:srgbClr val="FFFF00"/>
                </a:solidFill>
              </a:rPr>
              <a:t>κηδεμονια</a:t>
            </a:r>
            <a:r>
              <a:rPr lang="el-GR" dirty="0" smtClean="0">
                <a:solidFill>
                  <a:srgbClr val="FFFF00"/>
                </a:solidFill>
              </a:rPr>
              <a:t> στις </a:t>
            </a:r>
            <a:r>
              <a:rPr lang="el-GR" dirty="0" err="1" smtClean="0">
                <a:solidFill>
                  <a:srgbClr val="FFFF00"/>
                </a:solidFill>
              </a:rPr>
              <a:t>παραδουναβιεσ</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3200" dirty="0"/>
              <a:t>Με τη νίκη στον </a:t>
            </a:r>
            <a:r>
              <a:rPr lang="el-GR" sz="3200" dirty="0" err="1"/>
              <a:t>Ρωσοτουρκικό</a:t>
            </a:r>
            <a:r>
              <a:rPr lang="el-GR" sz="3200" dirty="0"/>
              <a:t> πόλεμο το 1828-29 η αυτονομία των παραδουνάβιων ηγεμονιών τίθεται υπό την εγγύηση της Ρωσίας. Με την πάροδο του χρόνου η Ρωσική κηδεμονία γίνεται αντιπαθής στους Ρουμάνους. </a:t>
            </a:r>
            <a:r>
              <a:rPr lang="el-GR" sz="3200" dirty="0" smtClean="0"/>
              <a:t>1848 επανάσταση.</a:t>
            </a:r>
            <a:endParaRPr lang="el-GR" sz="3200" dirty="0"/>
          </a:p>
        </p:txBody>
      </p:sp>
    </p:spTree>
    <p:extLst>
      <p:ext uri="{BB962C8B-B14F-4D97-AF65-F5344CB8AC3E}">
        <p14:creationId xmlns:p14="http://schemas.microsoft.com/office/powerpoint/2010/main" xmlns="" val="332441131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1861: </a:t>
            </a:r>
            <a:r>
              <a:rPr lang="el-GR" dirty="0" err="1" smtClean="0">
                <a:solidFill>
                  <a:srgbClr val="FFFF00"/>
                </a:solidFill>
              </a:rPr>
              <a:t>ΡΟΥΜΑΝΙκη</a:t>
            </a:r>
            <a:r>
              <a:rPr lang="el-GR" dirty="0" smtClean="0">
                <a:solidFill>
                  <a:srgbClr val="FFFF00"/>
                </a:solidFill>
              </a:rPr>
              <a:t> </a:t>
            </a:r>
            <a:r>
              <a:rPr lang="el-GR" dirty="0" err="1" smtClean="0">
                <a:solidFill>
                  <a:srgbClr val="FFFF00"/>
                </a:solidFill>
              </a:rPr>
              <a:t>ηγεμονια</a:t>
            </a:r>
            <a:endParaRPr lang="el-GR" dirty="0">
              <a:solidFill>
                <a:srgbClr val="FFFF00"/>
              </a:solidFill>
            </a:endParaRPr>
          </a:p>
        </p:txBody>
      </p:sp>
      <p:sp>
        <p:nvSpPr>
          <p:cNvPr id="3" name="Θέση περιεχομένου 2"/>
          <p:cNvSpPr>
            <a:spLocks noGrp="1"/>
          </p:cNvSpPr>
          <p:nvPr>
            <p:ph idx="1"/>
          </p:nvPr>
        </p:nvSpPr>
        <p:spPr/>
        <p:txBody>
          <a:bodyPr>
            <a:normAutofit lnSpcReduction="10000"/>
          </a:bodyPr>
          <a:lstStyle/>
          <a:p>
            <a:r>
              <a:rPr lang="el-GR" sz="2800" dirty="0"/>
              <a:t>Μετά από την ήττα της </a:t>
            </a:r>
            <a:r>
              <a:rPr lang="el-GR" sz="2800" dirty="0" err="1"/>
              <a:t>Ρωσσίας</a:t>
            </a:r>
            <a:r>
              <a:rPr lang="el-GR" sz="2800" dirty="0"/>
              <a:t> στο Κριμαϊκό πόλεμο η ρωσική κηδεμονία απομακρύνεται. </a:t>
            </a:r>
          </a:p>
          <a:p>
            <a:r>
              <a:rPr lang="el-GR" sz="2800" dirty="0"/>
              <a:t>Το 1861 αναγνωρίζεται η ένωση της Βλαχίας και της Μολδαβίας στο κράτος της Ρουμανίας με πρωτεύουσα το Βουκουρέστι. Πρώτος ηγεμόνας εξελέγη ο Αλέξανδρος </a:t>
            </a:r>
            <a:r>
              <a:rPr lang="el-GR" sz="2800" dirty="0" err="1"/>
              <a:t>Κούζα</a:t>
            </a:r>
            <a:r>
              <a:rPr lang="el-GR" sz="2800" dirty="0"/>
              <a:t> ο οποίος αναδιένειμε την γη στους αγρότες και κρατικοποίησε με νόμο τις μοναστηριακές περιουσίες της χώρας.</a:t>
            </a:r>
          </a:p>
          <a:p>
            <a:endParaRPr lang="el-GR" dirty="0"/>
          </a:p>
        </p:txBody>
      </p:sp>
    </p:spTree>
    <p:extLst>
      <p:ext uri="{BB962C8B-B14F-4D97-AF65-F5344CB8AC3E}">
        <p14:creationId xmlns:p14="http://schemas.microsoft.com/office/powerpoint/2010/main" xmlns="" val="341123574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FFFF00"/>
                </a:solidFill>
              </a:rPr>
              <a:t>1865  </a:t>
            </a:r>
            <a:r>
              <a:rPr lang="el-GR" dirty="0" err="1" smtClean="0">
                <a:solidFill>
                  <a:srgbClr val="FFFF00"/>
                </a:solidFill>
              </a:rPr>
              <a:t>Εωσ</a:t>
            </a:r>
            <a:r>
              <a:rPr lang="el-GR" dirty="0" smtClean="0">
                <a:solidFill>
                  <a:srgbClr val="FFFF00"/>
                </a:solidFill>
              </a:rPr>
              <a:t> 1877: </a:t>
            </a:r>
            <a:r>
              <a:rPr lang="el-GR" dirty="0" err="1" smtClean="0">
                <a:solidFill>
                  <a:srgbClr val="FFFF00"/>
                </a:solidFill>
              </a:rPr>
              <a:t>Ανεξαρτητη</a:t>
            </a:r>
            <a:r>
              <a:rPr lang="el-GR" dirty="0" smtClean="0">
                <a:solidFill>
                  <a:srgbClr val="FFFF00"/>
                </a:solidFill>
              </a:rPr>
              <a:t> </a:t>
            </a:r>
            <a:r>
              <a:rPr lang="el-GR" dirty="0" err="1" smtClean="0">
                <a:solidFill>
                  <a:srgbClr val="FFFF00"/>
                </a:solidFill>
              </a:rPr>
              <a:t>ρουμανικη</a:t>
            </a:r>
            <a:r>
              <a:rPr lang="el-GR" dirty="0" smtClean="0">
                <a:solidFill>
                  <a:srgbClr val="FFFF00"/>
                </a:solidFill>
              </a:rPr>
              <a:t> </a:t>
            </a:r>
            <a:r>
              <a:rPr lang="el-GR" dirty="0" err="1" smtClean="0">
                <a:solidFill>
                  <a:srgbClr val="FFFF00"/>
                </a:solidFill>
              </a:rPr>
              <a:t>εκκλησια</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200" dirty="0"/>
              <a:t>Το 1865 ο </a:t>
            </a:r>
            <a:r>
              <a:rPr lang="el-GR" sz="3200" dirty="0" err="1"/>
              <a:t>Κούζα</a:t>
            </a:r>
            <a:r>
              <a:rPr lang="el-GR" sz="3200" dirty="0"/>
              <a:t> κήρυξε τη Ρουμανική Εκκλησία ανεξάρτητη. Το Πατριαρχείο αποδέχτηκε την ενέργεια ως νόμιμη μόνο το 1885 οπότε αναγνωρίστηκε το αυτοκέφαλο της Ρουμανικής Εκκλησίας. </a:t>
            </a:r>
          </a:p>
          <a:p>
            <a:r>
              <a:rPr lang="el-GR" sz="3200" dirty="0"/>
              <a:t>Η ανεξαρτησία των Ρουμάνων δεν θα έρθει πριν το 1877 και το </a:t>
            </a:r>
            <a:r>
              <a:rPr lang="el-GR" sz="3200" dirty="0" err="1"/>
              <a:t>Ρωσοτουρκικό</a:t>
            </a:r>
            <a:r>
              <a:rPr lang="el-GR" sz="3200" dirty="0"/>
              <a:t> πόλεμο</a:t>
            </a:r>
          </a:p>
        </p:txBody>
      </p:sp>
    </p:spTree>
    <p:extLst>
      <p:ext uri="{BB962C8B-B14F-4D97-AF65-F5344CB8AC3E}">
        <p14:creationId xmlns:p14="http://schemas.microsoft.com/office/powerpoint/2010/main" xmlns="" val="278302037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FFFF00"/>
                </a:solidFill>
              </a:rPr>
              <a:t>ΚΑΤΑΣΤΑΣΗ ΣΕΡΒΙΑΣ ΩΣ ΤΟ 1804</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200" dirty="0"/>
              <a:t>Αυστριακή κατοχή </a:t>
            </a:r>
            <a:r>
              <a:rPr lang="el-GR" sz="3200" dirty="0" err="1"/>
              <a:t>Σερβίας→</a:t>
            </a:r>
            <a:r>
              <a:rPr lang="el-GR" sz="3200" dirty="0"/>
              <a:t> ανάπτυξη τοπικής αυτοδιοίκησης,</a:t>
            </a:r>
            <a:r>
              <a:rPr lang="el-GR" sz="3200" i="1" dirty="0"/>
              <a:t> </a:t>
            </a:r>
            <a:r>
              <a:rPr lang="el-GR" sz="3200" i="1" dirty="0" err="1"/>
              <a:t>Κνεζ</a:t>
            </a:r>
            <a:endParaRPr lang="el-GR" sz="3200" dirty="0"/>
          </a:p>
          <a:p>
            <a:r>
              <a:rPr lang="el-GR" sz="3200" dirty="0" err="1"/>
              <a:t>Αυστροτουρκικοί</a:t>
            </a:r>
            <a:r>
              <a:rPr lang="el-GR" sz="3200" dirty="0"/>
              <a:t> πόλεμοι 1787-91→ πολεμική πείρα</a:t>
            </a:r>
          </a:p>
          <a:p>
            <a:r>
              <a:rPr lang="el-GR" sz="3200" dirty="0"/>
              <a:t>Ο Σουλτάνος παραχωρεί φορολογικές ελαφρύνσεις και προνόμια, οι γενίτσαροι εποφθαλμιούν τις Σερβικές κτήσεις και ασκούν τρομοκρατία</a:t>
            </a:r>
          </a:p>
        </p:txBody>
      </p:sp>
    </p:spTree>
    <p:extLst>
      <p:ext uri="{BB962C8B-B14F-4D97-AF65-F5344CB8AC3E}">
        <p14:creationId xmlns:p14="http://schemas.microsoft.com/office/powerpoint/2010/main" xmlns="" val="426681555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1116042"/>
          </a:xfrm>
        </p:spPr>
        <p:txBody>
          <a:bodyPr>
            <a:normAutofit fontScale="90000"/>
          </a:bodyPr>
          <a:lstStyle/>
          <a:p>
            <a:r>
              <a:rPr lang="en-US" u="sng" dirty="0"/>
              <a:t/>
            </a:r>
            <a:br>
              <a:rPr lang="en-US" u="sng" dirty="0"/>
            </a:br>
            <a:r>
              <a:rPr lang="el-GR" dirty="0" smtClean="0">
                <a:solidFill>
                  <a:srgbClr val="FFFF00"/>
                </a:solidFill>
              </a:rPr>
              <a:t>Σερβική Επανάσταση 1894-1834</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sz="3200" dirty="0" smtClean="0"/>
              <a:t>Η </a:t>
            </a:r>
            <a:r>
              <a:rPr lang="el-GR" sz="3200" dirty="0"/>
              <a:t>Σερβική επανάσταση (1804- 1834) ήταν η πρώτη εξέγερση στην χερσόνησο του Αίμου που κατέληξε στην εθνική απελευθέρωση ενός τμήματος της Σερβίας.</a:t>
            </a:r>
          </a:p>
          <a:p>
            <a:r>
              <a:rPr lang="el-GR" sz="3200" dirty="0" smtClean="0"/>
              <a:t>. </a:t>
            </a:r>
            <a:r>
              <a:rPr lang="el-GR" sz="3200" dirty="0"/>
              <a:t>Όλες οι συνθήκες οδηγούν στην εκδήλωση της εξέγερσης το 1804 στη </a:t>
            </a:r>
            <a:r>
              <a:rPr lang="el-GR" sz="3200" dirty="0" err="1"/>
              <a:t>Σουμάδια</a:t>
            </a:r>
            <a:r>
              <a:rPr lang="el-GR" sz="3200" dirty="0"/>
              <a:t>.</a:t>
            </a:r>
          </a:p>
          <a:p>
            <a:r>
              <a:rPr lang="el-GR" sz="3200" dirty="0"/>
              <a:t>Πρώτη φάση επανάστασης: 1804- 1813. Αρχηγός ο </a:t>
            </a:r>
            <a:r>
              <a:rPr lang="el-GR" sz="3200" dirty="0" err="1"/>
              <a:t>Καραγιώργης</a:t>
            </a:r>
            <a:r>
              <a:rPr lang="el-GR" sz="3200" dirty="0"/>
              <a:t> (Γιώργος Πέτροβιτς). Απελευθέρωση Βελιγραδίου το 1807 </a:t>
            </a:r>
            <a:endParaRPr lang="en-US" sz="3200" dirty="0"/>
          </a:p>
          <a:p>
            <a:endParaRPr lang="el-GR" dirty="0"/>
          </a:p>
        </p:txBody>
      </p:sp>
    </p:spTree>
    <p:extLst>
      <p:ext uri="{BB962C8B-B14F-4D97-AF65-F5344CB8AC3E}">
        <p14:creationId xmlns:p14="http://schemas.microsoft.com/office/powerpoint/2010/main" xmlns="" val="3063770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FFFF00"/>
                </a:solidFill>
              </a:rPr>
              <a:t>ΓΡΑΜΜΑΤΕΙΑΚΕΣ ΠΗΓΕΣ</a:t>
            </a:r>
            <a:endParaRPr lang="el-GR" dirty="0">
              <a:solidFill>
                <a:srgbClr val="FFFF00"/>
              </a:solidFill>
            </a:endParaRPr>
          </a:p>
        </p:txBody>
      </p:sp>
      <p:sp>
        <p:nvSpPr>
          <p:cNvPr id="3" name="Θέση περιεχομένου 2"/>
          <p:cNvSpPr>
            <a:spLocks noGrp="1"/>
          </p:cNvSpPr>
          <p:nvPr>
            <p:ph idx="1"/>
          </p:nvPr>
        </p:nvSpPr>
        <p:spPr>
          <a:xfrm>
            <a:off x="0" y="1752600"/>
            <a:ext cx="8964488" cy="5105400"/>
          </a:xfrm>
        </p:spPr>
        <p:txBody>
          <a:bodyPr>
            <a:normAutofit/>
          </a:bodyPr>
          <a:lstStyle/>
          <a:p>
            <a:pPr algn="ctr">
              <a:buNone/>
            </a:pPr>
            <a:r>
              <a:rPr lang="el-GR" sz="3600" dirty="0">
                <a:latin typeface="Times New Roman" pitchFamily="18" charset="0"/>
                <a:cs typeface="Times New Roman" pitchFamily="18" charset="0"/>
              </a:rPr>
              <a:t>Το θέμα της «εθνικής» ταυτότητας των αρχαίων Μακεδόνων εξετάζεται  σε γραμματειακές μαρτυρίες μη Μακεδόνων συγγραφέων της κλασικής περιόδου (Ηρόδοτος </a:t>
            </a:r>
            <a:r>
              <a:rPr lang="el-GR" sz="3600" dirty="0" smtClean="0">
                <a:latin typeface="Times New Roman" pitchFamily="18" charset="0"/>
                <a:cs typeface="Times New Roman" pitchFamily="18" charset="0"/>
              </a:rPr>
              <a:t>Θουκυδίδης</a:t>
            </a:r>
            <a:r>
              <a:rPr lang="el-GR" sz="3600" dirty="0">
                <a:latin typeface="Times New Roman" pitchFamily="18" charset="0"/>
                <a:cs typeface="Times New Roman" pitchFamily="18" charset="0"/>
              </a:rPr>
              <a:t>) και των ελληνιστικών χρόνων.</a:t>
            </a:r>
          </a:p>
          <a:p>
            <a:pPr algn="ctr">
              <a:buNone/>
            </a:pPr>
            <a:r>
              <a:rPr lang="el-GR" dirty="0">
                <a:latin typeface="Times New Roman" pitchFamily="18" charset="0"/>
                <a:cs typeface="Times New Roman" pitchFamily="18" charset="0"/>
              </a:rPr>
              <a:t>	</a:t>
            </a:r>
            <a:endParaRPr lang="el-GR" dirty="0"/>
          </a:p>
        </p:txBody>
      </p:sp>
    </p:spTree>
    <p:extLst>
      <p:ext uri="{BB962C8B-B14F-4D97-AF65-F5344CB8AC3E}">
        <p14:creationId xmlns:p14="http://schemas.microsoft.com/office/powerpoint/2010/main" xmlns="" val="239213742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Α ΦΑΣΗ ΕΠΑΝΑΣΤΑΣΗΣ</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2800" dirty="0"/>
              <a:t>Στροφή για βοήθεια σε Αυστρία και Ρωσία χωρίς αποτέλεσμα- ανεπιτυχής έκβαση πρώτης επαναστατικής προσπάθειας και έξοδος πολλών Σέρβων από την χώρα.</a:t>
            </a:r>
          </a:p>
          <a:p>
            <a:r>
              <a:rPr lang="el-GR" sz="2800" dirty="0"/>
              <a:t> Το 1813 ο Σουλτάνος εδραιώνει την κυριαρχία του και οι Τούρκοι προβαίνουν σε ακραίες κατασταλτικές ενέργειες και ωμότητες</a:t>
            </a:r>
            <a:r>
              <a:rPr lang="el-GR" sz="2800" dirty="0" smtClean="0"/>
              <a:t>.</a:t>
            </a:r>
            <a:endParaRPr lang="el-GR" sz="2800" dirty="0"/>
          </a:p>
        </p:txBody>
      </p:sp>
    </p:spTree>
    <p:extLst>
      <p:ext uri="{BB962C8B-B14F-4D97-AF65-F5344CB8AC3E}">
        <p14:creationId xmlns:p14="http://schemas.microsoft.com/office/powerpoint/2010/main" xmlns="" val="246972906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Β ΦΑΣΗ 1813-1834</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3200" dirty="0"/>
              <a:t>Η καταπίεση οδηγεί στο ξέσπασμα της δεύτερης φάσης της</a:t>
            </a:r>
          </a:p>
          <a:p>
            <a:r>
              <a:rPr lang="el-GR" sz="3200" dirty="0" smtClean="0"/>
              <a:t>επανάστασης </a:t>
            </a:r>
            <a:r>
              <a:rPr lang="el-GR" sz="3200" dirty="0"/>
              <a:t>(1813- 1834) όπου αρχηγός αναφαίνεται ο </a:t>
            </a:r>
            <a:r>
              <a:rPr lang="el-GR" sz="3200" dirty="0" err="1"/>
              <a:t>Μίλος</a:t>
            </a:r>
            <a:r>
              <a:rPr lang="el-GR" sz="3200" dirty="0"/>
              <a:t> </a:t>
            </a:r>
            <a:r>
              <a:rPr lang="el-GR" sz="3200" dirty="0" err="1"/>
              <a:t>Οβρένοβιτς</a:t>
            </a:r>
            <a:r>
              <a:rPr lang="el-GR" sz="3200" dirty="0"/>
              <a:t> ο οποίος διέρχεται διπλωματικά μέσα αντί των πολεμικών. Σταδιακά αποσπώνται διάφορα προνόμια από την Υψηλή Πύλη</a:t>
            </a:r>
          </a:p>
          <a:p>
            <a:endParaRPr lang="el-GR" dirty="0"/>
          </a:p>
        </p:txBody>
      </p:sp>
    </p:spTree>
    <p:extLst>
      <p:ext uri="{BB962C8B-B14F-4D97-AF65-F5344CB8AC3E}">
        <p14:creationId xmlns:p14="http://schemas.microsoft.com/office/powerpoint/2010/main" xmlns="" val="257105549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1817: </a:t>
            </a:r>
            <a:r>
              <a:rPr lang="el-GR" dirty="0" err="1" smtClean="0">
                <a:solidFill>
                  <a:srgbClr val="FFFF00"/>
                </a:solidFill>
              </a:rPr>
              <a:t>Φιλικη</a:t>
            </a:r>
            <a:r>
              <a:rPr lang="el-GR" dirty="0" smtClean="0">
                <a:solidFill>
                  <a:srgbClr val="FFFF00"/>
                </a:solidFill>
              </a:rPr>
              <a:t> </a:t>
            </a:r>
            <a:r>
              <a:rPr lang="el-GR" dirty="0" err="1" smtClean="0">
                <a:solidFill>
                  <a:srgbClr val="FFFF00"/>
                </a:solidFill>
              </a:rPr>
              <a:t>Εταιρεια</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600" dirty="0"/>
              <a:t>Το 1817 η Φιλική εταιρία προσεταιρίστηκε τον εξόριστο  </a:t>
            </a:r>
            <a:r>
              <a:rPr lang="el-GR" sz="3600" dirty="0" err="1"/>
              <a:t>Καραγιώργη</a:t>
            </a:r>
            <a:r>
              <a:rPr lang="el-GR" sz="3600" dirty="0"/>
              <a:t> και του προτείνει να αναλάβει την αρχηγία των Σέρβων προς ένωση των δυνάμεων με τους Έλληνες. Αποτυχία </a:t>
            </a:r>
            <a:r>
              <a:rPr lang="el-GR" sz="3600" dirty="0" err="1"/>
              <a:t>Καραγιώργη</a:t>
            </a:r>
            <a:r>
              <a:rPr lang="el-GR" sz="3600" dirty="0"/>
              <a:t> και δολοφονία του από τον </a:t>
            </a:r>
            <a:r>
              <a:rPr lang="el-GR" sz="3600" dirty="0" err="1"/>
              <a:t>Οβρένοβιτς</a:t>
            </a:r>
            <a:r>
              <a:rPr lang="el-GR" sz="3600" dirty="0"/>
              <a:t>.</a:t>
            </a:r>
          </a:p>
          <a:p>
            <a:endParaRPr lang="el-GR" sz="3600" dirty="0"/>
          </a:p>
        </p:txBody>
      </p:sp>
    </p:spTree>
    <p:extLst>
      <p:ext uri="{BB962C8B-B14F-4D97-AF65-F5344CB8AC3E}">
        <p14:creationId xmlns:p14="http://schemas.microsoft.com/office/powerpoint/2010/main" xmlns="" val="111444283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ΜΕΓΑΛΗ ΙΔΕΑ</a:t>
            </a:r>
            <a:endParaRPr lang="el-GR" dirty="0">
              <a:solidFill>
                <a:srgbClr val="FFFF00"/>
              </a:solidFill>
            </a:endParaRPr>
          </a:p>
        </p:txBody>
      </p:sp>
      <p:sp>
        <p:nvSpPr>
          <p:cNvPr id="3" name="Θέση περιεχομένου 2"/>
          <p:cNvSpPr>
            <a:spLocks noGrp="1"/>
          </p:cNvSpPr>
          <p:nvPr>
            <p:ph idx="1"/>
          </p:nvPr>
        </p:nvSpPr>
        <p:spPr/>
        <p:txBody>
          <a:bodyPr/>
          <a:lstStyle/>
          <a:p>
            <a:r>
              <a:rPr lang="el-GR" sz="3200" dirty="0"/>
              <a:t>Η Γιουγκοσλαβική Μεγάλη Ιδέα έχει ρίζες στην Κροατική σκέψη και προσανατολισμό. Αρχικά περιελάμβανε Σέρβους, Κροάτες, Σλοβένους και Βουλγάρους. </a:t>
            </a:r>
          </a:p>
          <a:p>
            <a:r>
              <a:rPr lang="el-GR" sz="3200" dirty="0"/>
              <a:t>  •Ιωσήφ </a:t>
            </a:r>
            <a:r>
              <a:rPr lang="el-GR" sz="3200" dirty="0" err="1"/>
              <a:t>Γιουράι</a:t>
            </a:r>
            <a:r>
              <a:rPr lang="el-GR" sz="3200" dirty="0"/>
              <a:t> </a:t>
            </a:r>
            <a:r>
              <a:rPr lang="el-GR" sz="3200" dirty="0" err="1"/>
              <a:t>Στρόσμαγιερ</a:t>
            </a:r>
            <a:endParaRPr lang="el-GR" sz="3200" dirty="0"/>
          </a:p>
          <a:p>
            <a:r>
              <a:rPr lang="el-GR" sz="3200" dirty="0"/>
              <a:t>  •Ηλία </a:t>
            </a:r>
            <a:r>
              <a:rPr lang="el-GR" sz="3200" dirty="0" err="1"/>
              <a:t>Γκαράσανιν</a:t>
            </a:r>
            <a:r>
              <a:rPr lang="el-GR" sz="3200" dirty="0"/>
              <a:t> </a:t>
            </a:r>
          </a:p>
          <a:p>
            <a:endParaRPr lang="el-GR" dirty="0"/>
          </a:p>
        </p:txBody>
      </p:sp>
    </p:spTree>
    <p:extLst>
      <p:ext uri="{BB962C8B-B14F-4D97-AF65-F5344CB8AC3E}">
        <p14:creationId xmlns:p14="http://schemas.microsoft.com/office/powerpoint/2010/main" xmlns="" val="360255253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ΑΔΡΙΑΝΟΥΠΟΛΗ 1829</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600" dirty="0"/>
              <a:t>Νίκη των Ρώσων στον πόλεμο με τους Τούρκους και κατάληψη της </a:t>
            </a:r>
            <a:r>
              <a:rPr lang="el-GR" sz="3600" dirty="0" err="1"/>
              <a:t>Ανδριανούπολη</a:t>
            </a:r>
            <a:r>
              <a:rPr lang="el-GR" sz="3600" dirty="0"/>
              <a:t> με την υπογραφή της ομώνυμης Συνθήκης η οποία προβλέπει αυτονομία της Ελλάδας και την κατοπινή απελευθέρωση μεγάλου μέρους της Σερβίας (1834).</a:t>
            </a:r>
          </a:p>
          <a:p>
            <a:endParaRPr lang="el-GR" sz="3600" dirty="0"/>
          </a:p>
        </p:txBody>
      </p:sp>
    </p:spTree>
    <p:extLst>
      <p:ext uri="{BB962C8B-B14F-4D97-AF65-F5344CB8AC3E}">
        <p14:creationId xmlns:p14="http://schemas.microsoft.com/office/powerpoint/2010/main" xmlns="" val="69305334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sz="4000" dirty="0"/>
              <a:t>Η βαλκανική κρίση και η Συνθήκη του Βερολίνου (1875- 1878)</a:t>
            </a:r>
          </a:p>
          <a:p>
            <a:endParaRPr lang="el-GR" dirty="0"/>
          </a:p>
        </p:txBody>
      </p:sp>
    </p:spTree>
    <p:extLst>
      <p:ext uri="{BB962C8B-B14F-4D97-AF65-F5344CB8AC3E}">
        <p14:creationId xmlns:p14="http://schemas.microsoft.com/office/powerpoint/2010/main" xmlns="" val="420647619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1875: ΕΝΩΣΗ ΜΕ ΣΕΡΒΙΑ</a:t>
            </a:r>
            <a:endParaRPr lang="el-GR" dirty="0">
              <a:solidFill>
                <a:srgbClr val="FFFF00"/>
              </a:solidFill>
            </a:endParaRPr>
          </a:p>
        </p:txBody>
      </p:sp>
      <p:sp>
        <p:nvSpPr>
          <p:cNvPr id="3" name="Θέση περιεχομένου 2"/>
          <p:cNvSpPr>
            <a:spLocks noGrp="1"/>
          </p:cNvSpPr>
          <p:nvPr>
            <p:ph idx="1"/>
          </p:nvPr>
        </p:nvSpPr>
        <p:spPr/>
        <p:txBody>
          <a:bodyPr>
            <a:normAutofit lnSpcReduction="10000"/>
          </a:bodyPr>
          <a:lstStyle/>
          <a:p>
            <a:r>
              <a:rPr lang="el-GR" sz="2800" dirty="0"/>
              <a:t>Το 1875 ξεσπά εξέγερση στην Ερζεγοβίνη και τη Βοσνία με αίτημα την ένωση με τη Σερβία. </a:t>
            </a:r>
          </a:p>
          <a:p>
            <a:r>
              <a:rPr lang="el-GR" sz="2800" dirty="0"/>
              <a:t>Το Τουρκικό κράτος σε άθλια οικονομική κατάσταση ωθείται από τις Μεγάλες Δυνάμεις στην παραχώρηση μεταρρυθμίσεων προς εκτόνωση της κρίσης (Οι μεγάλες Δυνάμεις εναντιώνονται στην προοπτική της «Μεγάλης Σερβίας»). </a:t>
            </a:r>
          </a:p>
          <a:p>
            <a:r>
              <a:rPr lang="el-GR" sz="2800" dirty="0" smtClean="0"/>
              <a:t>.</a:t>
            </a:r>
            <a:endParaRPr lang="el-GR" sz="2800" dirty="0"/>
          </a:p>
          <a:p>
            <a:endParaRPr lang="el-GR" dirty="0"/>
          </a:p>
        </p:txBody>
      </p:sp>
    </p:spTree>
    <p:extLst>
      <p:ext uri="{BB962C8B-B14F-4D97-AF65-F5344CB8AC3E}">
        <p14:creationId xmlns:p14="http://schemas.microsoft.com/office/powerpoint/2010/main" xmlns="" val="166948069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539552" y="1772816"/>
            <a:ext cx="7620000" cy="4373563"/>
          </a:xfrm>
        </p:spPr>
        <p:txBody>
          <a:bodyPr>
            <a:noAutofit/>
          </a:bodyPr>
          <a:lstStyle/>
          <a:p>
            <a:r>
              <a:rPr lang="el-GR" sz="2800" dirty="0"/>
              <a:t>Οι Τούρκοι προβαίνουν σε βιαιοπραγίες και ωμότητες πυροδοτώντας την εξέγερση της Σερβίας το 1876 από κοινού με το Μαυροβούνιο. Οι υπέρτερες Τουρκικές δυνάμεις υποχρεώνουν σε αναδίπλωση.  </a:t>
            </a:r>
          </a:p>
          <a:p>
            <a:r>
              <a:rPr lang="el-GR" sz="2800" dirty="0"/>
              <a:t>Η Ρωσία και οι Μεγάλες Δυνάμεις αποτυγχάνουν να πείσουν τον </a:t>
            </a:r>
            <a:r>
              <a:rPr lang="el-GR" sz="2800" dirty="0" err="1"/>
              <a:t>Αβδούλ</a:t>
            </a:r>
            <a:r>
              <a:rPr lang="el-GR" sz="2800" dirty="0"/>
              <a:t> </a:t>
            </a:r>
            <a:r>
              <a:rPr lang="el-GR" sz="2800" dirty="0" err="1"/>
              <a:t>Χαμήτ</a:t>
            </a:r>
            <a:r>
              <a:rPr lang="el-GR" sz="2800" dirty="0"/>
              <a:t> να προβεί σε φιλελεύθερες μεταρρυθμίσεις και σύντομα ξεσπά ο </a:t>
            </a:r>
            <a:r>
              <a:rPr lang="el-GR" sz="2800" dirty="0" err="1"/>
              <a:t>ρωσσοτουρκικός</a:t>
            </a:r>
            <a:r>
              <a:rPr lang="el-GR" sz="2800" dirty="0"/>
              <a:t> πόλεμος του 1877</a:t>
            </a:r>
          </a:p>
        </p:txBody>
      </p:sp>
    </p:spTree>
    <p:extLst>
      <p:ext uri="{BB962C8B-B14F-4D97-AF65-F5344CB8AC3E}">
        <p14:creationId xmlns:p14="http://schemas.microsoft.com/office/powerpoint/2010/main" xmlns="" val="227226450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FFFF00"/>
                </a:solidFill>
              </a:rPr>
              <a:t>ΣΥΝΘΗΚΗ ΑΓΙΟΥ ΣΤΕΦΑΝΟΥ 1878</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200" dirty="0"/>
              <a:t>Η Ρωσία επιτυγχάνει συντριπτική νίκη.</a:t>
            </a:r>
          </a:p>
          <a:p>
            <a:r>
              <a:rPr lang="el-GR" sz="3200" dirty="0"/>
              <a:t>•Συνθήκη του Αγίου Στεφάνου 1877</a:t>
            </a:r>
          </a:p>
          <a:p>
            <a:r>
              <a:rPr lang="el-GR" sz="3200" dirty="0"/>
              <a:t>•Συνέδριο του Βερολίνου 1878</a:t>
            </a:r>
          </a:p>
          <a:p>
            <a:r>
              <a:rPr lang="el-GR" sz="3200" dirty="0"/>
              <a:t>Νέα σύνορα στα Βαλκάνια και ελαχιστοποίηση των οθωμανικών κτήσεων στην Ευρώπη. Η συνθήκη του Βερολίνου ωστόσο δεν έλυσε οριστικά τα Βαλκανικά προβλήματα.</a:t>
            </a:r>
          </a:p>
        </p:txBody>
      </p:sp>
    </p:spTree>
    <p:extLst>
      <p:ext uri="{BB962C8B-B14F-4D97-AF65-F5344CB8AC3E}">
        <p14:creationId xmlns:p14="http://schemas.microsoft.com/office/powerpoint/2010/main" xmlns="" val="236442556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el-GR" altLang="el-GR" smtClean="0"/>
          </a:p>
        </p:txBody>
      </p:sp>
      <p:sp>
        <p:nvSpPr>
          <p:cNvPr id="71683" name="Rectangle 3"/>
          <p:cNvSpPr>
            <a:spLocks noGrp="1" noChangeArrowheads="1"/>
          </p:cNvSpPr>
          <p:nvPr>
            <p:ph idx="1"/>
          </p:nvPr>
        </p:nvSpPr>
        <p:spPr>
          <a:xfrm>
            <a:off x="0" y="2209800"/>
            <a:ext cx="2590800" cy="3886200"/>
          </a:xfrm>
        </p:spPr>
        <p:txBody>
          <a:bodyPr/>
          <a:lstStyle/>
          <a:p>
            <a:pPr eaLnBrk="1" hangingPunct="1">
              <a:buFont typeface="Wingdings" pitchFamily="2" charset="2"/>
              <a:buNone/>
              <a:defRPr/>
            </a:pPr>
            <a:r>
              <a:rPr lang="el-GR" altLang="el-GR" sz="2400" b="1" smtClean="0">
                <a:latin typeface="Palatino Linotype" pitchFamily="18" charset="0"/>
              </a:rPr>
              <a:t>Η «Μεγάλη Βουλγαρία»,</a:t>
            </a:r>
          </a:p>
          <a:p>
            <a:pPr eaLnBrk="1" hangingPunct="1">
              <a:buFont typeface="Wingdings" pitchFamily="2" charset="2"/>
              <a:buNone/>
              <a:defRPr/>
            </a:pPr>
            <a:r>
              <a:rPr lang="el-GR" altLang="el-GR" sz="2400" b="1" smtClean="0">
                <a:latin typeface="Palatino Linotype" pitchFamily="18" charset="0"/>
              </a:rPr>
              <a:t>σύμφωνα με τις αποφάσεις της Συνθήκης του Αγίου Στεφάνου (1878)</a:t>
            </a:r>
          </a:p>
        </p:txBody>
      </p:sp>
      <p:pic>
        <p:nvPicPr>
          <p:cNvPr id="7172" name="Picture 4" descr="sans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4600" y="0"/>
            <a:ext cx="6629400" cy="531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42226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ΟΜΗΡΟΥ ΙΛΙΑΔΑ, η 106</a:t>
            </a:r>
            <a:endParaRPr lang="el-GR" dirty="0"/>
          </a:p>
        </p:txBody>
      </p:sp>
      <p:sp>
        <p:nvSpPr>
          <p:cNvPr id="3" name="Θέση περιεχομένου 2"/>
          <p:cNvSpPr>
            <a:spLocks noGrp="1"/>
          </p:cNvSpPr>
          <p:nvPr>
            <p:ph idx="1"/>
          </p:nvPr>
        </p:nvSpPr>
        <p:spPr/>
        <p:txBody>
          <a:bodyPr>
            <a:normAutofit/>
          </a:bodyPr>
          <a:lstStyle/>
          <a:p>
            <a:pPr algn="ctr"/>
            <a:r>
              <a:rPr lang="en-US" sz="4400" b="0" dirty="0" smtClean="0"/>
              <a:t>H,</a:t>
            </a:r>
            <a:r>
              <a:rPr lang="el-GR" sz="4400" b="0" dirty="0" smtClean="0"/>
              <a:t> </a:t>
            </a:r>
            <a:r>
              <a:rPr lang="el-GR" sz="4400" b="0" dirty="0"/>
              <a:t>106: «φύλλα </a:t>
            </a:r>
            <a:r>
              <a:rPr lang="el-GR" sz="4400" b="0" dirty="0" err="1"/>
              <a:t>μακεδνής</a:t>
            </a:r>
            <a:r>
              <a:rPr lang="el-GR" sz="4400" b="0" dirty="0"/>
              <a:t> </a:t>
            </a:r>
            <a:r>
              <a:rPr lang="el-GR" sz="4400" b="0" dirty="0" err="1"/>
              <a:t>αιγείροιο</a:t>
            </a:r>
            <a:r>
              <a:rPr lang="el-GR" sz="4400" b="0" dirty="0"/>
              <a:t>»)</a:t>
            </a:r>
            <a:endParaRPr lang="el-GR" sz="4400" dirty="0"/>
          </a:p>
        </p:txBody>
      </p:sp>
    </p:spTree>
    <p:extLst>
      <p:ext uri="{BB962C8B-B14F-4D97-AF65-F5344CB8AC3E}">
        <p14:creationId xmlns:p14="http://schemas.microsoft.com/office/powerpoint/2010/main" xmlns="" val="348689429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i="1" cap="none" dirty="0" smtClean="0"/>
              <a:t>Ο Μακεδονικός Αγώνας των Βουλγάρων</a:t>
            </a:r>
            <a:endParaRPr lang="el-GR" sz="2200" i="1" cap="none" dirty="0"/>
          </a:p>
        </p:txBody>
      </p:sp>
      <p:sp>
        <p:nvSpPr>
          <p:cNvPr id="16387" name="Θέση περιεχομένου 2"/>
          <p:cNvSpPr>
            <a:spLocks noGrp="1"/>
          </p:cNvSpPr>
          <p:nvPr>
            <p:ph idx="1"/>
          </p:nvPr>
        </p:nvSpPr>
        <p:spPr>
          <a:xfrm>
            <a:off x="250825" y="1125538"/>
            <a:ext cx="8759825" cy="5241925"/>
          </a:xfrm>
        </p:spPr>
        <p:txBody>
          <a:bodyPr/>
          <a:lstStyle/>
          <a:p>
            <a:pPr eaLnBrk="1" hangingPunct="1"/>
            <a:r>
              <a:rPr lang="el-GR" altLang="el-GR" sz="2400" smtClean="0"/>
              <a:t>Η Βουλγαρία της συνθήκης του Αγίου Στεφάνου</a:t>
            </a:r>
          </a:p>
          <a:p>
            <a:pPr eaLnBrk="1" hangingPunct="1"/>
            <a:endParaRPr lang="el-GR" altLang="el-GR" sz="2400" smtClean="0"/>
          </a:p>
        </p:txBody>
      </p:sp>
      <p:pic>
        <p:nvPicPr>
          <p:cNvPr id="16388" name="Εικόνα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350" y="1773238"/>
            <a:ext cx="5905500" cy="47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617085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i="1" cap="none" dirty="0" smtClean="0"/>
              <a:t>Ο Μακεδονικός Αγώνας των Βουλγάρων</a:t>
            </a:r>
            <a:endParaRPr lang="el-GR" sz="2200" i="1" cap="none" dirty="0"/>
          </a:p>
        </p:txBody>
      </p:sp>
      <p:sp>
        <p:nvSpPr>
          <p:cNvPr id="17411" name="Θέση περιεχομένου 2"/>
          <p:cNvSpPr>
            <a:spLocks noGrp="1"/>
          </p:cNvSpPr>
          <p:nvPr>
            <p:ph idx="1"/>
          </p:nvPr>
        </p:nvSpPr>
        <p:spPr>
          <a:xfrm>
            <a:off x="250825" y="1125538"/>
            <a:ext cx="8759825" cy="5241925"/>
          </a:xfrm>
        </p:spPr>
        <p:txBody>
          <a:bodyPr/>
          <a:lstStyle/>
          <a:p>
            <a:pPr eaLnBrk="1" hangingPunct="1"/>
            <a:r>
              <a:rPr lang="el-GR" altLang="el-GR" sz="2400" smtClean="0"/>
              <a:t>Η αυτονόμηση και η ένωση της Ανατολικής Ρωμυλίας με τη Βουλγαρία </a:t>
            </a:r>
          </a:p>
          <a:p>
            <a:pPr eaLnBrk="1" hangingPunct="1"/>
            <a:endParaRPr lang="el-GR" altLang="el-GR" sz="2400" smtClean="0"/>
          </a:p>
        </p:txBody>
      </p:sp>
      <p:pic>
        <p:nvPicPr>
          <p:cNvPr id="17412" name="Εικόνα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524125" y="1943100"/>
            <a:ext cx="4640263" cy="357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8531380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cap="none" dirty="0" smtClean="0"/>
              <a:t>, </a:t>
            </a:r>
            <a:r>
              <a:rPr lang="el-GR" sz="2200" i="1" cap="none" dirty="0" smtClean="0"/>
              <a:t>Ο Μακεδονικός Αγώνας των Βουλγάρων</a:t>
            </a:r>
            <a:endParaRPr lang="el-GR" sz="2200" i="1" cap="none" dirty="0"/>
          </a:p>
        </p:txBody>
      </p:sp>
      <p:sp>
        <p:nvSpPr>
          <p:cNvPr id="18435" name="Θέση περιεχομένου 2"/>
          <p:cNvSpPr>
            <a:spLocks noGrp="1"/>
          </p:cNvSpPr>
          <p:nvPr>
            <p:ph idx="1"/>
          </p:nvPr>
        </p:nvSpPr>
        <p:spPr>
          <a:xfrm>
            <a:off x="250825" y="1125538"/>
            <a:ext cx="8759825" cy="5241925"/>
          </a:xfrm>
        </p:spPr>
        <p:txBody>
          <a:bodyPr/>
          <a:lstStyle/>
          <a:p>
            <a:pPr eaLnBrk="1" hangingPunct="1"/>
            <a:r>
              <a:rPr lang="el-GR" altLang="el-GR" sz="2400" smtClean="0"/>
              <a:t>Στόχος η ενιαία και αυτόνομη Μακεδονία</a:t>
            </a:r>
          </a:p>
          <a:p>
            <a:pPr eaLnBrk="1" hangingPunct="1"/>
            <a:endParaRPr lang="el-GR" altLang="el-GR" sz="2400" smtClean="0"/>
          </a:p>
          <a:p>
            <a:pPr eaLnBrk="1" hangingPunct="1"/>
            <a:endParaRPr lang="el-GR" altLang="el-GR" sz="2400" smtClean="0"/>
          </a:p>
        </p:txBody>
      </p:sp>
      <p:pic>
        <p:nvPicPr>
          <p:cNvPr id="18436" name="Εικόνα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975" y="1700213"/>
            <a:ext cx="4924425" cy="5021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8295893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5400" dirty="0" smtClean="0"/>
              <a:t>ΒΟΥΛΓΑΡΟΙ ΣΤΟΝ ΜΑΚΕΔΟΝΙΚΟ ΑΓΩΝΑ</a:t>
            </a:r>
            <a:endParaRPr lang="el-GR" sz="5400" dirty="0"/>
          </a:p>
        </p:txBody>
      </p:sp>
    </p:spTree>
    <p:extLst>
      <p:ext uri="{BB962C8B-B14F-4D97-AF65-F5344CB8AC3E}">
        <p14:creationId xmlns:p14="http://schemas.microsoft.com/office/powerpoint/2010/main" xmlns="" val="130095827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eaLnBrk="1" fontAlgn="auto" hangingPunct="1">
              <a:spcAft>
                <a:spcPts val="0"/>
              </a:spcAft>
              <a:defRPr/>
            </a:pPr>
            <a:r>
              <a:rPr lang="el-GR" sz="3200" i="1" cap="none" dirty="0" smtClean="0">
                <a:solidFill>
                  <a:srgbClr val="FFFF00"/>
                </a:solidFill>
              </a:rPr>
              <a:t>Ο </a:t>
            </a:r>
            <a:r>
              <a:rPr lang="el-GR" sz="3200" i="1" cap="none" dirty="0">
                <a:solidFill>
                  <a:srgbClr val="FFFF00"/>
                </a:solidFill>
              </a:rPr>
              <a:t>Μακεδονικός Αγώνας των Βουλγάρων</a:t>
            </a:r>
            <a:endParaRPr lang="el-GR" sz="3200" dirty="0">
              <a:solidFill>
                <a:srgbClr val="FFFF00"/>
              </a:solidFill>
            </a:endParaRPr>
          </a:p>
        </p:txBody>
      </p:sp>
      <p:sp>
        <p:nvSpPr>
          <p:cNvPr id="3" name="Θέση περιεχομένου 2"/>
          <p:cNvSpPr>
            <a:spLocks noGrp="1"/>
          </p:cNvSpPr>
          <p:nvPr>
            <p:ph idx="1"/>
          </p:nvPr>
        </p:nvSpPr>
        <p:spPr/>
        <p:txBody>
          <a:bodyPr>
            <a:normAutofit fontScale="62500" lnSpcReduction="20000"/>
          </a:bodyPr>
          <a:lstStyle/>
          <a:p>
            <a:pPr eaLnBrk="1" fontAlgn="auto" hangingPunct="1">
              <a:spcAft>
                <a:spcPts val="0"/>
              </a:spcAft>
              <a:buFont typeface="Wingdings 2"/>
              <a:buChar char=""/>
              <a:defRPr/>
            </a:pPr>
            <a:r>
              <a:rPr lang="el-GR" dirty="0"/>
              <a:t>Οι Βούλγαροι δείχνουν ισχυροί στην αρχή του 20</a:t>
            </a:r>
            <a:r>
              <a:rPr lang="el-GR" baseline="30000" dirty="0"/>
              <a:t>ου</a:t>
            </a:r>
            <a:r>
              <a:rPr lang="el-GR" dirty="0"/>
              <a:t> αι. και </a:t>
            </a:r>
            <a:r>
              <a:rPr lang="el-GR" sz="3000" dirty="0"/>
              <a:t>κορυφώνουν τη δράση τους το 1903. </a:t>
            </a:r>
            <a:endParaRPr lang="el-GR" sz="3000" dirty="0" smtClean="0"/>
          </a:p>
          <a:p>
            <a:pPr eaLnBrk="1" fontAlgn="auto" hangingPunct="1">
              <a:spcAft>
                <a:spcPts val="0"/>
              </a:spcAft>
              <a:buFont typeface="Wingdings 2"/>
              <a:buChar char=""/>
              <a:defRPr/>
            </a:pPr>
            <a:endParaRPr lang="el-GR" sz="3000" dirty="0"/>
          </a:p>
          <a:p>
            <a:pPr eaLnBrk="1" fontAlgn="auto" hangingPunct="1">
              <a:spcAft>
                <a:spcPts val="0"/>
              </a:spcAft>
              <a:buFont typeface="Wingdings 2"/>
              <a:buChar char=""/>
              <a:defRPr/>
            </a:pPr>
            <a:r>
              <a:rPr lang="el-GR" sz="3000" dirty="0" smtClean="0"/>
              <a:t>Οι </a:t>
            </a:r>
            <a:r>
              <a:rPr lang="el-GR" sz="3000" dirty="0"/>
              <a:t>Έλληνες μέχρι τότε βρίσκονταν σε καθαρά αμυντική στάση και δραστηριοποιήθηκαν στα τέλη του 1904. Μετήλθαν τον ίδιο τρόπο δράσης και χρησιμοποίησαν τις ίδιες τεχνικές. </a:t>
            </a:r>
            <a:endParaRPr lang="el-GR" sz="3000" dirty="0" smtClean="0"/>
          </a:p>
          <a:p>
            <a:pPr eaLnBrk="1" fontAlgn="auto" hangingPunct="1">
              <a:spcAft>
                <a:spcPts val="0"/>
              </a:spcAft>
              <a:buFont typeface="Wingdings 2"/>
              <a:buChar char=""/>
              <a:defRPr/>
            </a:pPr>
            <a:endParaRPr lang="el-GR" sz="3000" dirty="0"/>
          </a:p>
          <a:p>
            <a:pPr eaLnBrk="1" fontAlgn="auto" hangingPunct="1">
              <a:spcAft>
                <a:spcPts val="0"/>
              </a:spcAft>
              <a:buFont typeface="Wingdings 2"/>
              <a:buChar char=""/>
              <a:defRPr/>
            </a:pPr>
            <a:r>
              <a:rPr lang="el-GR" sz="3000" dirty="0" smtClean="0"/>
              <a:t>Οι </a:t>
            </a:r>
            <a:r>
              <a:rPr lang="el-GR" sz="3000" dirty="0"/>
              <a:t>συνεχιστές του Παύλου Μελά δεν αποδείχθηκαν τόσο αλτρουιστές όσο εκείνος, αλλά πολύ πιο αποτελεσματικοί. </a:t>
            </a:r>
            <a:endParaRPr lang="el-GR" sz="3000" dirty="0" smtClean="0"/>
          </a:p>
          <a:p>
            <a:pPr eaLnBrk="1" fontAlgn="auto" hangingPunct="1">
              <a:spcAft>
                <a:spcPts val="0"/>
              </a:spcAft>
              <a:buFont typeface="Wingdings 2"/>
              <a:buChar char=""/>
              <a:defRPr/>
            </a:pPr>
            <a:endParaRPr lang="el-GR" sz="3000" dirty="0"/>
          </a:p>
          <a:p>
            <a:pPr eaLnBrk="1" fontAlgn="auto" hangingPunct="1">
              <a:spcAft>
                <a:spcPts val="0"/>
              </a:spcAft>
              <a:buFont typeface="Wingdings 2"/>
              <a:buChar char=""/>
              <a:defRPr/>
            </a:pPr>
            <a:r>
              <a:rPr lang="el-GR" sz="3000" dirty="0" smtClean="0"/>
              <a:t>Το </a:t>
            </a:r>
            <a:r>
              <a:rPr lang="el-GR" sz="3000" dirty="0"/>
              <a:t>αποτέλεσμα ήταν ο ελληνικός αγώνας να φθάσει στην κορύφωσή του το καλοκαίρι του 1908 λίγο πριν το κίνημα των Νεότουρκων που επισήμως τερμάτισε τις εθνικές αντιπαλότητες και συγκρούσεις άρα και τον μακεδονικό αγώνα. </a:t>
            </a:r>
          </a:p>
        </p:txBody>
      </p:sp>
    </p:spTree>
    <p:extLst>
      <p:ext uri="{BB962C8B-B14F-4D97-AF65-F5344CB8AC3E}">
        <p14:creationId xmlns:p14="http://schemas.microsoft.com/office/powerpoint/2010/main" xmlns="" val="385853895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endParaRPr lang="el-GR" sz="2200" dirty="0"/>
          </a:p>
        </p:txBody>
      </p:sp>
      <p:sp>
        <p:nvSpPr>
          <p:cNvPr id="25603" name="Θέση περιεχομένου 2"/>
          <p:cNvSpPr>
            <a:spLocks noGrp="1"/>
          </p:cNvSpPr>
          <p:nvPr>
            <p:ph idx="1"/>
          </p:nvPr>
        </p:nvSpPr>
        <p:spPr/>
        <p:txBody>
          <a:bodyPr>
            <a:normAutofit fontScale="92500" lnSpcReduction="10000"/>
          </a:bodyPr>
          <a:lstStyle/>
          <a:p>
            <a:pPr eaLnBrk="1" hangingPunct="1"/>
            <a:r>
              <a:rPr lang="el-GR" altLang="el-GR" sz="2000" dirty="0" smtClean="0"/>
              <a:t>Η ΕΜΕΟ διασπάσθηκε πολλές φορές </a:t>
            </a:r>
          </a:p>
          <a:p>
            <a:pPr eaLnBrk="1" hangingPunct="1"/>
            <a:endParaRPr lang="el-GR" altLang="el-GR" sz="2000" dirty="0" smtClean="0"/>
          </a:p>
          <a:p>
            <a:pPr eaLnBrk="1" hangingPunct="1"/>
            <a:r>
              <a:rPr lang="el-GR" altLang="el-GR" sz="2000" dirty="0" smtClean="0"/>
              <a:t>Η κύρια οργάνωση παρέμεινε ισχυρή και έπαιξε πολύ σημαντικό ρόλο στη Βουλγαρία του Μεσοπολέμου και δημιούργησε αρκετά προβλήματα στη Μεσοπολεμική Γιουγκοσλαβία</a:t>
            </a:r>
          </a:p>
          <a:p>
            <a:pPr eaLnBrk="1" hangingPunct="1"/>
            <a:endParaRPr lang="el-GR" altLang="el-GR" sz="2000" dirty="0" smtClean="0"/>
          </a:p>
          <a:p>
            <a:pPr eaLnBrk="1" hangingPunct="1"/>
            <a:r>
              <a:rPr lang="el-GR" altLang="el-GR" sz="2000" dirty="0" smtClean="0"/>
              <a:t>Δεν μπόρεσε να κάνει το ίδιο στην ελληνική Μακεδονία, διότι δεν είχε αρκετή στήριξη από το ντόπιο πληθυσμό και διότι εγκαταστάθηκαν πολλοί πρόσφυγες από τη Μικρά Ασία </a:t>
            </a:r>
          </a:p>
          <a:p>
            <a:pPr eaLnBrk="1" hangingPunct="1"/>
            <a:endParaRPr lang="el-GR" altLang="el-GR" sz="2000" dirty="0" smtClean="0"/>
          </a:p>
          <a:p>
            <a:pPr eaLnBrk="1" hangingPunct="1"/>
            <a:r>
              <a:rPr lang="el-GR" altLang="el-GR" sz="2000" dirty="0" smtClean="0"/>
              <a:t>Από τις διασπάσεις της οργάνωσης δημιουργήθηκαν τμήματα που επέλεξαν την απόσχιση από το βουλγαρικό εθνικό κορμό και τη δημιουργία μιας </a:t>
            </a:r>
            <a:r>
              <a:rPr lang="el-GR" altLang="el-GR" sz="2000" dirty="0" err="1" smtClean="0"/>
              <a:t>σλαβομακεδονικής</a:t>
            </a:r>
            <a:r>
              <a:rPr lang="el-GR" altLang="el-GR" sz="2000" dirty="0" smtClean="0"/>
              <a:t> εθνικής ταυτότητας στα τέλη της δεκαετίας του 1930</a:t>
            </a:r>
          </a:p>
        </p:txBody>
      </p:sp>
    </p:spTree>
    <p:extLst>
      <p:ext uri="{BB962C8B-B14F-4D97-AF65-F5344CB8AC3E}">
        <p14:creationId xmlns:p14="http://schemas.microsoft.com/office/powerpoint/2010/main" xmlns="" val="62650685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smtClean="0"/>
              <a:t>Ο ρόλος της βουλγαρικής διανόησης</a:t>
            </a:r>
          </a:p>
        </p:txBody>
      </p:sp>
      <p:sp>
        <p:nvSpPr>
          <p:cNvPr id="10243" name="2 - Θέση περιεχομένου"/>
          <p:cNvSpPr>
            <a:spLocks noGrp="1"/>
          </p:cNvSpPr>
          <p:nvPr>
            <p:ph idx="1"/>
          </p:nvPr>
        </p:nvSpPr>
        <p:spPr>
          <a:xfrm>
            <a:off x="612775" y="1600200"/>
            <a:ext cx="8153400" cy="4495800"/>
          </a:xfrm>
        </p:spPr>
        <p:txBody>
          <a:bodyPr/>
          <a:lstStyle/>
          <a:p>
            <a:pPr eaLnBrk="1" hangingPunct="1"/>
            <a:r>
              <a:rPr lang="el-GR" altLang="el-GR" smtClean="0"/>
              <a:t>Μετά τη συνθήκη της Αδριανούπολης (1829) έχουμε α) την ίδρυση του πρώτου βουλγαρικού σχολείου στο </a:t>
            </a:r>
            <a:r>
              <a:rPr lang="en-US" altLang="el-GR" smtClean="0"/>
              <a:t>Gabrovo </a:t>
            </a:r>
            <a:r>
              <a:rPr lang="el-GR" altLang="el-GR" smtClean="0"/>
              <a:t>(1835)</a:t>
            </a:r>
          </a:p>
          <a:p>
            <a:pPr eaLnBrk="1" hangingPunct="1"/>
            <a:r>
              <a:rPr lang="el-GR" altLang="el-GR" smtClean="0"/>
              <a:t>Φορείς απόφοιτοι ελληνικών Γυμνασίων και πανσλαβικών κύκλων </a:t>
            </a:r>
          </a:p>
          <a:p>
            <a:pPr eaLnBrk="1" hangingPunct="1"/>
            <a:r>
              <a:rPr lang="el-GR" altLang="el-GR" smtClean="0"/>
              <a:t>Εκπρόσωποι:  αδερφοί </a:t>
            </a:r>
            <a:r>
              <a:rPr lang="en-US" altLang="el-GR" smtClean="0"/>
              <a:t>Dimitar, Konstantin Miladinov, Grigor Parlicev, Raiko Zinzifov, Partenij Zografski, Kuzman Sapkarev.</a:t>
            </a:r>
            <a:endParaRPr lang="el-GR" altLang="el-GR" smtClean="0"/>
          </a:p>
        </p:txBody>
      </p:sp>
    </p:spTree>
    <p:extLst>
      <p:ext uri="{BB962C8B-B14F-4D97-AF65-F5344CB8AC3E}">
        <p14:creationId xmlns:p14="http://schemas.microsoft.com/office/powerpoint/2010/main" xmlns="" val="416937292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612775" y="228600"/>
            <a:ext cx="8153400" cy="990600"/>
          </a:xfrm>
        </p:spPr>
        <p:txBody>
          <a:bodyPr>
            <a:normAutofit/>
          </a:bodyPr>
          <a:lstStyle/>
          <a:p>
            <a:pPr eaLnBrk="1" hangingPunct="1"/>
            <a:r>
              <a:rPr lang="en-US" altLang="el-GR" smtClean="0"/>
              <a:t>Dimitar Miladinov (1810-1826)</a:t>
            </a:r>
            <a:endParaRPr lang="el-GR" altLang="el-GR" smtClean="0"/>
          </a:p>
        </p:txBody>
      </p:sp>
      <p:sp>
        <p:nvSpPr>
          <p:cNvPr id="11267" name="2 - Θέση περιεχομένου"/>
          <p:cNvSpPr>
            <a:spLocks noGrp="1"/>
          </p:cNvSpPr>
          <p:nvPr>
            <p:ph idx="1"/>
          </p:nvPr>
        </p:nvSpPr>
        <p:spPr>
          <a:xfrm>
            <a:off x="612775" y="1600200"/>
            <a:ext cx="8153400" cy="4495800"/>
          </a:xfrm>
        </p:spPr>
        <p:txBody>
          <a:bodyPr/>
          <a:lstStyle/>
          <a:p>
            <a:pPr eaLnBrk="1" hangingPunct="1"/>
            <a:r>
              <a:rPr lang="el-GR" altLang="el-GR" smtClean="0"/>
              <a:t>Καταγόταν από τη Στρούγγα, σπούδασε στο ελληνικό σχολείο Αχρίδας και στη Ζωσιμαία σχολή Ιωαννίνων. Δεν γνώριζε τη σλαβική γραφή.</a:t>
            </a:r>
          </a:p>
          <a:p>
            <a:pPr eaLnBrk="1" hangingPunct="1"/>
            <a:r>
              <a:rPr lang="el-GR" altLang="el-GR" smtClean="0"/>
              <a:t>Δίδαξε στο ελληνικό σχολείο Αχρίδος αρχαία, νέα, λατινικά, φιλοσοφία και στο Κιλκίς.</a:t>
            </a:r>
          </a:p>
          <a:p>
            <a:pPr eaLnBrk="1" hangingPunct="1"/>
            <a:r>
              <a:rPr lang="el-GR" altLang="el-GR" smtClean="0"/>
              <a:t>1845: γνωριμία με Ρώσο </a:t>
            </a:r>
            <a:r>
              <a:rPr lang="en-US" altLang="el-GR" smtClean="0"/>
              <a:t>Victor Grigorovic </a:t>
            </a:r>
            <a:r>
              <a:rPr lang="el-GR" altLang="el-GR" smtClean="0"/>
              <a:t>Καθηγητή στο </a:t>
            </a:r>
            <a:r>
              <a:rPr lang="en-US" altLang="el-GR" smtClean="0"/>
              <a:t>Kazan </a:t>
            </a:r>
            <a:endParaRPr lang="el-GR" altLang="el-GR" smtClean="0"/>
          </a:p>
        </p:txBody>
      </p:sp>
    </p:spTree>
    <p:extLst>
      <p:ext uri="{BB962C8B-B14F-4D97-AF65-F5344CB8AC3E}">
        <p14:creationId xmlns:p14="http://schemas.microsoft.com/office/powerpoint/2010/main" xmlns="" val="220130126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612775" y="228600"/>
            <a:ext cx="8153400" cy="990600"/>
          </a:xfrm>
        </p:spPr>
        <p:txBody>
          <a:bodyPr/>
          <a:lstStyle/>
          <a:p>
            <a:pPr eaLnBrk="1" hangingPunct="1"/>
            <a:endParaRPr lang="el-GR" altLang="el-GR" smtClean="0"/>
          </a:p>
        </p:txBody>
      </p:sp>
      <p:sp>
        <p:nvSpPr>
          <p:cNvPr id="12291" name="2 - Θέση περιεχομένου"/>
          <p:cNvSpPr>
            <a:spLocks noGrp="1"/>
          </p:cNvSpPr>
          <p:nvPr>
            <p:ph idx="1"/>
          </p:nvPr>
        </p:nvSpPr>
        <p:spPr>
          <a:xfrm>
            <a:off x="612775" y="1600200"/>
            <a:ext cx="8153400" cy="4495800"/>
          </a:xfrm>
        </p:spPr>
        <p:txBody>
          <a:bodyPr/>
          <a:lstStyle/>
          <a:p>
            <a:pPr eaLnBrk="1" hangingPunct="1"/>
            <a:r>
              <a:rPr lang="el-GR" altLang="el-GR" smtClean="0"/>
              <a:t>Με προτροπή του </a:t>
            </a:r>
            <a:r>
              <a:rPr lang="en-US" altLang="el-GR" smtClean="0"/>
              <a:t>Victor Grigorovic </a:t>
            </a:r>
            <a:r>
              <a:rPr lang="el-GR" altLang="el-GR" smtClean="0"/>
              <a:t>οι </a:t>
            </a:r>
            <a:r>
              <a:rPr lang="en-US" altLang="el-GR" smtClean="0"/>
              <a:t>Dimitar </a:t>
            </a:r>
            <a:r>
              <a:rPr lang="el-GR" altLang="el-GR" smtClean="0"/>
              <a:t>και </a:t>
            </a:r>
            <a:r>
              <a:rPr lang="en-US" altLang="el-GR" smtClean="0"/>
              <a:t>Konstantin Miladinov</a:t>
            </a:r>
            <a:r>
              <a:rPr lang="el-GR" altLang="el-GR" smtClean="0"/>
              <a:t> </a:t>
            </a:r>
            <a:r>
              <a:rPr lang="en-US" altLang="el-GR" smtClean="0"/>
              <a:t> </a:t>
            </a:r>
            <a:r>
              <a:rPr lang="el-GR" altLang="el-GR" smtClean="0"/>
              <a:t>συνέλεξαν σλάβικα δημοτικά τραγούδια και τα κατέγραψαν στα ελληνικά. </a:t>
            </a:r>
          </a:p>
          <a:p>
            <a:pPr eaLnBrk="1" hangingPunct="1"/>
            <a:r>
              <a:rPr lang="el-GR" altLang="el-GR" smtClean="0"/>
              <a:t>Το 1856 προσπάθησε να εισάγει τη βουλγαρική στο ελληνικό σχολείο του Πρίλεπ</a:t>
            </a:r>
          </a:p>
          <a:p>
            <a:pPr eaLnBrk="1" hangingPunct="1"/>
            <a:r>
              <a:rPr lang="el-GR" altLang="el-GR" smtClean="0"/>
              <a:t>Κινήθηκε για ίδρυση Αυτοκέφαλης Βουλγαρικής Εκκλησίας στην Αχρίδα, κατηγορήθηκε από τον Αχριδών μελέτιο και φυλακίστηκε ως πράκτορας Ρώσων</a:t>
            </a:r>
          </a:p>
        </p:txBody>
      </p:sp>
    </p:spTree>
    <p:extLst>
      <p:ext uri="{BB962C8B-B14F-4D97-AF65-F5344CB8AC3E}">
        <p14:creationId xmlns:p14="http://schemas.microsoft.com/office/powerpoint/2010/main" xmlns="" val="308326126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mtClean="0"/>
              <a:t>KONSTANTIN MILADINOV (1830-1862)</a:t>
            </a:r>
            <a:endParaRPr lang="el-GR" smtClean="0"/>
          </a:p>
        </p:txBody>
      </p:sp>
      <p:sp>
        <p:nvSpPr>
          <p:cNvPr id="13315" name="2 - Θέση περιεχομένου"/>
          <p:cNvSpPr>
            <a:spLocks noGrp="1"/>
          </p:cNvSpPr>
          <p:nvPr>
            <p:ph idx="1"/>
          </p:nvPr>
        </p:nvSpPr>
        <p:spPr>
          <a:xfrm>
            <a:off x="612775" y="1600200"/>
            <a:ext cx="8153400" cy="4495800"/>
          </a:xfrm>
        </p:spPr>
        <p:txBody>
          <a:bodyPr/>
          <a:lstStyle/>
          <a:p>
            <a:pPr eaLnBrk="1" hangingPunct="1"/>
            <a:r>
              <a:rPr lang="el-GR" altLang="el-GR" smtClean="0"/>
              <a:t>Σπούδασε στη Ζωσιμαία Σχολή και στο Πανεπιστήμιο Αθηνών και στη Ρωσία</a:t>
            </a:r>
          </a:p>
          <a:p>
            <a:pPr eaLnBrk="1" hangingPunct="1"/>
            <a:r>
              <a:rPr lang="el-GR" altLang="el-GR" smtClean="0"/>
              <a:t>Εξέδωσε τα «Βουλγαρικά δημοτικά άσματα» με προτροπή του </a:t>
            </a:r>
            <a:r>
              <a:rPr lang="en-US" altLang="el-GR" smtClean="0"/>
              <a:t>Strossmayer </a:t>
            </a:r>
            <a:r>
              <a:rPr lang="el-GR" altLang="el-GR" smtClean="0"/>
              <a:t>(καθολικού επισκόπου οπαδού του σλαβισμού)</a:t>
            </a:r>
          </a:p>
          <a:p>
            <a:pPr eaLnBrk="1" hangingPunct="1">
              <a:buFont typeface="Arial" charset="0"/>
              <a:buNone/>
            </a:pPr>
            <a:endParaRPr lang="el-GR" altLang="el-GR" smtClean="0"/>
          </a:p>
        </p:txBody>
      </p:sp>
    </p:spTree>
    <p:extLst>
      <p:ext uri="{BB962C8B-B14F-4D97-AF65-F5344CB8AC3E}">
        <p14:creationId xmlns:p14="http://schemas.microsoft.com/office/powerpoint/2010/main" xmlns="" val="2359464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8640"/>
            <a:ext cx="6248400" cy="1371600"/>
          </a:xfrm>
        </p:spPr>
        <p:txBody>
          <a:bodyPr>
            <a:noAutofit/>
          </a:bodyPr>
          <a:lstStyle/>
          <a:p>
            <a:r>
              <a:rPr lang="el-GR" sz="2400" b="1" dirty="0" err="1" smtClean="0">
                <a:solidFill>
                  <a:srgbClr val="FFFF00"/>
                </a:solidFill>
                <a:latin typeface="Times New Roman" pitchFamily="18" charset="0"/>
                <a:cs typeface="Times New Roman" pitchFamily="18" charset="0"/>
              </a:rPr>
              <a:t>ΗρόδοτοΣ</a:t>
            </a:r>
            <a:r>
              <a:rPr lang="en-US" sz="2400" b="1" dirty="0" smtClean="0">
                <a:solidFill>
                  <a:srgbClr val="FFFF00"/>
                </a:solidFill>
                <a:latin typeface="Times New Roman" pitchFamily="18" charset="0"/>
                <a:cs typeface="Times New Roman" pitchFamily="18" charset="0"/>
              </a:rPr>
              <a:t> </a:t>
            </a:r>
            <a:r>
              <a:rPr lang="en-US" sz="2400" dirty="0" smtClean="0">
                <a:solidFill>
                  <a:srgbClr val="FFFF00"/>
                </a:solidFill>
                <a:latin typeface="Times New Roman" panose="02020603050405020304" pitchFamily="18" charset="0"/>
                <a:cs typeface="Times New Roman" panose="02020603050405020304" pitchFamily="18" charset="0"/>
              </a:rPr>
              <a:t>VII 127,</a:t>
            </a:r>
            <a:r>
              <a:rPr lang="en-US" sz="2400" dirty="0" smtClean="0">
                <a:solidFill>
                  <a:srgbClr val="FFFF00"/>
                </a:solidFill>
              </a:rPr>
              <a:t> </a:t>
            </a:r>
            <a:r>
              <a:rPr lang="en-US" sz="2400" dirty="0">
                <a:solidFill>
                  <a:srgbClr val="FFFF00"/>
                </a:solidFill>
              </a:rPr>
              <a:t>VIII 137-138</a:t>
            </a:r>
            <a:r>
              <a:rPr lang="el-GR" sz="2400" dirty="0">
                <a:solidFill>
                  <a:srgbClr val="FFFF00"/>
                </a:solidFill>
                <a:latin typeface="Times New Roman" pitchFamily="18" charset="0"/>
                <a:cs typeface="Times New Roman" pitchFamily="18" charset="0"/>
              </a:rPr>
              <a:t/>
            </a:r>
            <a:br>
              <a:rPr lang="el-GR" sz="2400" dirty="0">
                <a:solidFill>
                  <a:srgbClr val="FFFF00"/>
                </a:solidFill>
                <a:latin typeface="Times New Roman" pitchFamily="18" charset="0"/>
                <a:cs typeface="Times New Roman" pitchFamily="18" charset="0"/>
              </a:rPr>
            </a:br>
            <a:r>
              <a:rPr lang="el-GR" sz="3200" b="1" dirty="0">
                <a:solidFill>
                  <a:srgbClr val="FFFF00"/>
                </a:solidFill>
                <a:latin typeface="Times New Roman" pitchFamily="18" charset="0"/>
                <a:cs typeface="Times New Roman" pitchFamily="18" charset="0"/>
              </a:rPr>
              <a:t/>
            </a:r>
            <a:br>
              <a:rPr lang="el-GR" sz="3200" b="1" dirty="0">
                <a:solidFill>
                  <a:srgbClr val="FFFF00"/>
                </a:solidFill>
                <a:latin typeface="Times New Roman" pitchFamily="18" charset="0"/>
                <a:cs typeface="Times New Roman" pitchFamily="18" charset="0"/>
              </a:rPr>
            </a:br>
            <a:endParaRPr lang="el-GR" sz="3200" dirty="0">
              <a:solidFill>
                <a:srgbClr val="FFFF0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0" y="980728"/>
            <a:ext cx="8964488" cy="5877272"/>
          </a:xfrm>
        </p:spPr>
        <p:txBody>
          <a:bodyPr>
            <a:normAutofit/>
          </a:bodyPr>
          <a:lstStyle/>
          <a:p>
            <a:pPr algn="ctr"/>
            <a:r>
              <a:rPr lang="el-GR" sz="3200" b="0" dirty="0"/>
              <a:t>Ηρόδοτος (</a:t>
            </a:r>
            <a:r>
              <a:rPr lang="en-US" sz="3200" b="0" dirty="0"/>
              <a:t>VIII 137-138</a:t>
            </a:r>
            <a:r>
              <a:rPr lang="en-US" sz="3200" b="0" dirty="0" smtClean="0"/>
              <a:t>) </a:t>
            </a:r>
            <a:r>
              <a:rPr lang="el-GR" sz="3200" dirty="0">
                <a:latin typeface="Times New Roman" pitchFamily="18" charset="0"/>
                <a:cs typeface="Times New Roman" pitchFamily="18" charset="0"/>
              </a:rPr>
              <a:t>	</a:t>
            </a:r>
            <a:r>
              <a:rPr lang="el-GR" sz="3200" i="1" dirty="0">
                <a:latin typeface="Times New Roman" pitchFamily="18" charset="0"/>
                <a:cs typeface="Times New Roman" pitchFamily="18" charset="0"/>
              </a:rPr>
              <a:t>  </a:t>
            </a:r>
            <a:r>
              <a:rPr lang="el-GR" sz="3200" i="1" dirty="0" smtClean="0">
                <a:latin typeface="Times New Roman" pitchFamily="18" charset="0"/>
                <a:cs typeface="Times New Roman" pitchFamily="18" charset="0"/>
              </a:rPr>
              <a:t>καταγωγή </a:t>
            </a:r>
          </a:p>
          <a:p>
            <a:pPr algn="ctr"/>
            <a:r>
              <a:rPr lang="el-GR" sz="3200" i="1" dirty="0" smtClean="0">
                <a:latin typeface="Times New Roman" pitchFamily="18" charset="0"/>
                <a:cs typeface="Times New Roman" pitchFamily="18" charset="0"/>
              </a:rPr>
              <a:t>από </a:t>
            </a:r>
            <a:r>
              <a:rPr lang="el-GR" sz="3200" i="1" dirty="0" err="1" smtClean="0">
                <a:latin typeface="Times New Roman" pitchFamily="18" charset="0"/>
                <a:cs typeface="Times New Roman" pitchFamily="18" charset="0"/>
              </a:rPr>
              <a:t>Αργεάδες</a:t>
            </a:r>
            <a:r>
              <a:rPr lang="el-GR" sz="3200" i="1" dirty="0" smtClean="0">
                <a:latin typeface="Times New Roman" pitchFamily="18" charset="0"/>
                <a:cs typeface="Times New Roman" pitchFamily="18" charset="0"/>
              </a:rPr>
              <a:t>  </a:t>
            </a:r>
          </a:p>
          <a:p>
            <a:pPr algn="ctr">
              <a:buFontTx/>
              <a:buChar char="-"/>
            </a:pPr>
            <a:r>
              <a:rPr lang="el-GR" sz="3200" i="1" dirty="0" smtClean="0">
                <a:latin typeface="Times New Roman" pitchFamily="18" charset="0"/>
                <a:cs typeface="Times New Roman" pitchFamily="18" charset="0"/>
              </a:rPr>
              <a:t> </a:t>
            </a:r>
            <a:r>
              <a:rPr lang="el-GR" sz="3200" i="1" dirty="0" err="1">
                <a:latin typeface="Times New Roman" pitchFamily="18" charset="0"/>
                <a:cs typeface="Times New Roman" pitchFamily="18" charset="0"/>
              </a:rPr>
              <a:t>Μακεδονίη</a:t>
            </a:r>
            <a:r>
              <a:rPr lang="el-GR" sz="3200" i="1" dirty="0">
                <a:latin typeface="Times New Roman" pitchFamily="18" charset="0"/>
                <a:cs typeface="Times New Roman" pitchFamily="18" charset="0"/>
              </a:rPr>
              <a:t> </a:t>
            </a:r>
            <a:r>
              <a:rPr lang="el-GR" sz="3200" dirty="0">
                <a:latin typeface="Times New Roman" pitchFamily="18" charset="0"/>
                <a:cs typeface="Times New Roman" pitchFamily="18" charset="0"/>
              </a:rPr>
              <a:t>= το βασίλειο που ήλεγχε ο Μακεδόνας μονάρχης από </a:t>
            </a:r>
            <a:r>
              <a:rPr lang="el-GR" sz="3200" dirty="0" smtClean="0">
                <a:latin typeface="Times New Roman" pitchFamily="18" charset="0"/>
                <a:cs typeface="Times New Roman" pitchFamily="18" charset="0"/>
              </a:rPr>
              <a:t>την </a:t>
            </a:r>
            <a:r>
              <a:rPr lang="el-GR" sz="3200" dirty="0">
                <a:latin typeface="Times New Roman" pitchFamily="18" charset="0"/>
                <a:cs typeface="Times New Roman" pitchFamily="18" charset="0"/>
              </a:rPr>
              <a:t>εποχή του Αμύντα και μετά περιλαμβάνει και περιοχές με  	</a:t>
            </a:r>
            <a:r>
              <a:rPr lang="el-GR" sz="3200" dirty="0" smtClean="0">
                <a:latin typeface="Times New Roman" pitchFamily="18" charset="0"/>
                <a:cs typeface="Times New Roman" pitchFamily="18" charset="0"/>
              </a:rPr>
              <a:t>μη </a:t>
            </a:r>
            <a:r>
              <a:rPr lang="el-GR" sz="3200" dirty="0">
                <a:latin typeface="Times New Roman" pitchFamily="18" charset="0"/>
                <a:cs typeface="Times New Roman" pitchFamily="18" charset="0"/>
              </a:rPr>
              <a:t>ελληνικά φύλα (</a:t>
            </a:r>
            <a:r>
              <a:rPr lang="en-US" sz="3200" dirty="0">
                <a:latin typeface="Times New Roman" pitchFamily="18" charset="0"/>
                <a:cs typeface="Times New Roman" pitchFamily="18" charset="0"/>
              </a:rPr>
              <a:t>B</a:t>
            </a:r>
            <a:r>
              <a:rPr lang="el-GR" sz="3200" dirty="0" err="1">
                <a:latin typeface="Times New Roman" pitchFamily="18" charset="0"/>
                <a:cs typeface="Times New Roman" pitchFamily="18" charset="0"/>
              </a:rPr>
              <a:t>ισαλτία</a:t>
            </a:r>
            <a:r>
              <a:rPr lang="el-GR" sz="3200" dirty="0">
                <a:latin typeface="Times New Roman" pitchFamily="18" charset="0"/>
                <a:cs typeface="Times New Roman" pitchFamily="18" charset="0"/>
              </a:rPr>
              <a:t>, </a:t>
            </a:r>
            <a:r>
              <a:rPr lang="el-GR" sz="3200" dirty="0" err="1">
                <a:latin typeface="Times New Roman" pitchFamily="18" charset="0"/>
                <a:cs typeface="Times New Roman" pitchFamily="18" charset="0"/>
              </a:rPr>
              <a:t>Μιγδονία</a:t>
            </a:r>
            <a:r>
              <a:rPr lang="el-GR" sz="3200" dirty="0" smtClean="0">
                <a:latin typeface="Times New Roman" pitchFamily="18" charset="0"/>
                <a:cs typeface="Times New Roman" pitchFamily="18" charset="0"/>
              </a:rPr>
              <a:t>).</a:t>
            </a:r>
            <a:endParaRPr lang="el-GR" sz="3200" dirty="0">
              <a:latin typeface="Times New Roman" pitchFamily="18" charset="0"/>
              <a:cs typeface="Times New Roman" pitchFamily="18" charset="0"/>
            </a:endParaRPr>
          </a:p>
          <a:p>
            <a:pPr algn="ctr"/>
            <a:r>
              <a:rPr lang="el-GR" sz="3200" dirty="0">
                <a:latin typeface="Times New Roman" pitchFamily="18" charset="0"/>
                <a:cs typeface="Times New Roman" pitchFamily="18" charset="0"/>
              </a:rPr>
              <a:t> </a:t>
            </a:r>
            <a:r>
              <a:rPr lang="el-GR" sz="3200" dirty="0" smtClean="0">
                <a:latin typeface="Times New Roman" pitchFamily="18" charset="0"/>
                <a:cs typeface="Times New Roman" pitchFamily="18" charset="0"/>
              </a:rPr>
              <a:t>-</a:t>
            </a:r>
            <a:r>
              <a:rPr lang="el-GR" sz="3200" i="1" dirty="0" err="1" smtClean="0">
                <a:latin typeface="Times New Roman" pitchFamily="18" charset="0"/>
                <a:cs typeface="Times New Roman" pitchFamily="18" charset="0"/>
              </a:rPr>
              <a:t>Μακεδονίς</a:t>
            </a:r>
            <a:r>
              <a:rPr lang="el-GR" sz="3200" dirty="0" smtClean="0">
                <a:latin typeface="Times New Roman" pitchFamily="18" charset="0"/>
                <a:cs typeface="Times New Roman" pitchFamily="18" charset="0"/>
              </a:rPr>
              <a:t> </a:t>
            </a:r>
            <a:r>
              <a:rPr lang="el-GR" sz="3200" dirty="0">
                <a:latin typeface="Times New Roman" pitchFamily="18" charset="0"/>
                <a:cs typeface="Times New Roman" pitchFamily="18" charset="0"/>
              </a:rPr>
              <a:t>= η περιοχή που ορίζεται από τους ποταμούς Λουδία και 	</a:t>
            </a:r>
            <a:r>
              <a:rPr lang="el-GR" sz="3200" dirty="0" smtClean="0">
                <a:latin typeface="Times New Roman" pitchFamily="18" charset="0"/>
                <a:cs typeface="Times New Roman" pitchFamily="18" charset="0"/>
              </a:rPr>
              <a:t>Αλιάκμονα.</a:t>
            </a:r>
            <a:r>
              <a:rPr lang="el-GR" sz="3200" b="0" dirty="0"/>
              <a:t> (</a:t>
            </a:r>
            <a:r>
              <a:rPr lang="el-GR" sz="3200" b="0" dirty="0" err="1"/>
              <a:t>Ηρόδ</a:t>
            </a:r>
            <a:r>
              <a:rPr lang="el-GR" sz="3200" b="0" dirty="0"/>
              <a:t>., </a:t>
            </a:r>
            <a:r>
              <a:rPr lang="en-US" sz="3200" b="0" dirty="0"/>
              <a:t>VII 127),</a:t>
            </a:r>
            <a:endParaRPr lang="el-GR" sz="3200" dirty="0">
              <a:solidFill>
                <a:srgbClr val="FFFF00"/>
              </a:solidFill>
              <a:latin typeface="Times New Roman" pitchFamily="18" charset="0"/>
              <a:cs typeface="Times New Roman" pitchFamily="18" charset="0"/>
            </a:endParaRPr>
          </a:p>
          <a:p>
            <a:endParaRPr lang="el-GR" dirty="0"/>
          </a:p>
          <a:p>
            <a:endParaRPr lang="el-GR" dirty="0"/>
          </a:p>
        </p:txBody>
      </p:sp>
    </p:spTree>
    <p:extLst>
      <p:ext uri="{BB962C8B-B14F-4D97-AF65-F5344CB8AC3E}">
        <p14:creationId xmlns:p14="http://schemas.microsoft.com/office/powerpoint/2010/main" xmlns="" val="387681574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smtClean="0"/>
              <a:t>Επιστολή</a:t>
            </a:r>
            <a:r>
              <a:rPr lang="en-US" smtClean="0"/>
              <a:t> K. Miladinov</a:t>
            </a:r>
            <a:r>
              <a:rPr lang="el-GR" smtClean="0"/>
              <a:t> στον</a:t>
            </a:r>
            <a:r>
              <a:rPr lang="en-US" smtClean="0"/>
              <a:t> G. Rakovski</a:t>
            </a:r>
            <a:r>
              <a:rPr lang="el-GR" smtClean="0"/>
              <a:t> </a:t>
            </a:r>
          </a:p>
        </p:txBody>
      </p:sp>
      <p:sp>
        <p:nvSpPr>
          <p:cNvPr id="7171" name="2 - Θέση περιεχομένου"/>
          <p:cNvSpPr>
            <a:spLocks noGrp="1"/>
          </p:cNvSpPr>
          <p:nvPr>
            <p:ph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l-GR" smtClean="0"/>
              <a:t>«Στο δελτίο παραγγελίας μου ονόμασα τη Μακεδονία Δυτική Βουλγαρία, όπως πρέπει να λέγεται, διότι οι Έλληνες στη Βιέννη μας διατάζουν σαν πρόβατα. Τη Μακεδονία τη θ΄λουν ελληνική γη και ακόμα δεν μπορούν να καταλάβουν πως δεν μπορεί να είναι ελληνική. Αλλά τι να κάνουμε με τα απάνω από 2.000.000 εκεί Βουλγάρους; </a:t>
            </a:r>
          </a:p>
          <a:p>
            <a:pPr marL="320040" indent="-320040" eaLnBrk="1" fontAlgn="auto" hangingPunct="1">
              <a:spcAft>
                <a:spcPts val="0"/>
              </a:spcAft>
              <a:buFont typeface="Wingdings"/>
              <a:buChar char=""/>
              <a:defRPr/>
            </a:pPr>
            <a:r>
              <a:rPr lang="en-US" smtClean="0"/>
              <a:t>A. E. Tahiaos (1990). The Bulgarian National Awakening and its Spread into Macedonia.</a:t>
            </a:r>
            <a:endParaRPr lang="el-GR" smtClean="0"/>
          </a:p>
        </p:txBody>
      </p:sp>
    </p:spTree>
    <p:extLst>
      <p:ext uri="{BB962C8B-B14F-4D97-AF65-F5344CB8AC3E}">
        <p14:creationId xmlns:p14="http://schemas.microsoft.com/office/powerpoint/2010/main" xmlns="" val="71838511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612775" y="228600"/>
            <a:ext cx="8153400" cy="990600"/>
          </a:xfrm>
        </p:spPr>
        <p:txBody>
          <a:bodyPr/>
          <a:lstStyle/>
          <a:p>
            <a:pPr eaLnBrk="1" hangingPunct="1"/>
            <a:r>
              <a:rPr lang="en-US" altLang="el-GR" smtClean="0"/>
              <a:t>Grigor Parlicev (1830-1893)</a:t>
            </a:r>
            <a:endParaRPr lang="el-GR" altLang="el-GR" smtClean="0"/>
          </a:p>
        </p:txBody>
      </p:sp>
      <p:sp>
        <p:nvSpPr>
          <p:cNvPr id="15363" name="2 - Θέση περιεχομένου"/>
          <p:cNvSpPr>
            <a:spLocks noGrp="1"/>
          </p:cNvSpPr>
          <p:nvPr>
            <p:ph idx="1"/>
          </p:nvPr>
        </p:nvSpPr>
        <p:spPr>
          <a:xfrm>
            <a:off x="612775" y="1600200"/>
            <a:ext cx="8153400" cy="4495800"/>
          </a:xfrm>
        </p:spPr>
        <p:txBody>
          <a:bodyPr/>
          <a:lstStyle/>
          <a:p>
            <a:pPr eaLnBrk="1" hangingPunct="1"/>
            <a:r>
              <a:rPr lang="el-GR" altLang="el-GR" smtClean="0"/>
              <a:t>Καταγόταν από την Αχρίδα, σπούδασε στο Πανεπιστήμιο Αθηνών, το 1860 βραβεύτηκε στο φιλολογικό διαγωνισμό του «Παρνασσού» με το ποίημα «Αρματωλός». </a:t>
            </a:r>
          </a:p>
          <a:p>
            <a:pPr eaLnBrk="1" hangingPunct="1"/>
            <a:r>
              <a:rPr lang="el-GR" altLang="el-GR" smtClean="0"/>
              <a:t>Ήρθε σε ρήξη με τον Μελέτιο Αχριδών μετά τη σύλληψη του </a:t>
            </a:r>
            <a:r>
              <a:rPr lang="en-US" altLang="el-GR" smtClean="0"/>
              <a:t>Miladinov </a:t>
            </a:r>
            <a:r>
              <a:rPr lang="el-GR" altLang="el-GR" smtClean="0"/>
              <a:t>και μετάφρασε την Ιλιάδα στα βουλγαρικά.  (Αυτοβιογραφία </a:t>
            </a:r>
            <a:r>
              <a:rPr lang="en-US" altLang="el-GR" smtClean="0"/>
              <a:t>Parlicev (2000). </a:t>
            </a:r>
            <a:r>
              <a:rPr lang="el-GR" altLang="el-GR" smtClean="0"/>
              <a:t>Μαύρη Λίστα</a:t>
            </a:r>
          </a:p>
        </p:txBody>
      </p:sp>
    </p:spTree>
    <p:extLst>
      <p:ext uri="{BB962C8B-B14F-4D97-AF65-F5344CB8AC3E}">
        <p14:creationId xmlns:p14="http://schemas.microsoft.com/office/powerpoint/2010/main" xmlns="" val="135817625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612775" y="228600"/>
            <a:ext cx="8153400" cy="990600"/>
          </a:xfrm>
        </p:spPr>
        <p:txBody>
          <a:bodyPr>
            <a:normAutofit/>
          </a:bodyPr>
          <a:lstStyle/>
          <a:p>
            <a:pPr eaLnBrk="1" hangingPunct="1"/>
            <a:r>
              <a:rPr lang="en-US" altLang="el-GR" smtClean="0"/>
              <a:t>Partenij Zografski (1818-1876)</a:t>
            </a:r>
            <a:endParaRPr lang="el-GR" altLang="el-GR" smtClean="0"/>
          </a:p>
        </p:txBody>
      </p:sp>
      <p:sp>
        <p:nvSpPr>
          <p:cNvPr id="16387" name="2 - Θέση περιεχομένου"/>
          <p:cNvSpPr>
            <a:spLocks noGrp="1"/>
          </p:cNvSpPr>
          <p:nvPr>
            <p:ph idx="1"/>
          </p:nvPr>
        </p:nvSpPr>
        <p:spPr>
          <a:xfrm>
            <a:off x="612775" y="1600200"/>
            <a:ext cx="8153400" cy="4495800"/>
          </a:xfrm>
        </p:spPr>
        <p:txBody>
          <a:bodyPr/>
          <a:lstStyle/>
          <a:p>
            <a:pPr eaLnBrk="1" hangingPunct="1"/>
            <a:r>
              <a:rPr lang="el-GR" altLang="el-GR" smtClean="0"/>
              <a:t>Καταγόταν από τη Δίβρα, σπούδασε στο ελληνικό σχολείο της Αχρίδας με δάσκαλο τον </a:t>
            </a:r>
            <a:r>
              <a:rPr lang="en-US" altLang="el-GR" smtClean="0"/>
              <a:t>Miladinov , </a:t>
            </a:r>
            <a:r>
              <a:rPr lang="el-GR" altLang="el-GR" smtClean="0"/>
              <a:t>στο κλασικό ελληνικό σχολείο Θεσσαλονίκης, στο Πανεπιστήμιο Αθηνών, στο Κίεβο, στη Θεολογική Ακαδημία της Οδησσού.</a:t>
            </a:r>
          </a:p>
          <a:p>
            <a:pPr eaLnBrk="1" hangingPunct="1"/>
            <a:r>
              <a:rPr lang="el-GR" altLang="el-GR" smtClean="0"/>
              <a:t>1859 χειροτονήθηκε Βούλγαρος Μητροπολίτης Πολυανής και Κιλκισίου</a:t>
            </a:r>
          </a:p>
          <a:p>
            <a:pPr eaLnBrk="1" hangingPunct="1"/>
            <a:r>
              <a:rPr lang="el-GR" altLang="el-GR" smtClean="0"/>
              <a:t>Έγραψε ιστορία γραμματική της βουγαρικής κα. </a:t>
            </a:r>
          </a:p>
        </p:txBody>
      </p:sp>
    </p:spTree>
    <p:extLst>
      <p:ext uri="{BB962C8B-B14F-4D97-AF65-F5344CB8AC3E}">
        <p14:creationId xmlns:p14="http://schemas.microsoft.com/office/powerpoint/2010/main" xmlns="" val="84573811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612775" y="228600"/>
            <a:ext cx="8153400" cy="990600"/>
          </a:xfrm>
        </p:spPr>
        <p:txBody>
          <a:bodyPr/>
          <a:lstStyle/>
          <a:p>
            <a:pPr eaLnBrk="1" hangingPunct="1"/>
            <a:r>
              <a:rPr lang="en-US" altLang="el-GR" smtClean="0"/>
              <a:t>RaJko Zinzifov (1839-1877)</a:t>
            </a:r>
            <a:endParaRPr lang="el-GR" altLang="el-GR" smtClean="0"/>
          </a:p>
        </p:txBody>
      </p:sp>
      <p:sp>
        <p:nvSpPr>
          <p:cNvPr id="17411" name="2 - Θέση περιεχομένου"/>
          <p:cNvSpPr>
            <a:spLocks noGrp="1"/>
          </p:cNvSpPr>
          <p:nvPr>
            <p:ph idx="1"/>
          </p:nvPr>
        </p:nvSpPr>
        <p:spPr>
          <a:xfrm>
            <a:off x="612775" y="1600200"/>
            <a:ext cx="8153400" cy="4495800"/>
          </a:xfrm>
        </p:spPr>
        <p:txBody>
          <a:bodyPr/>
          <a:lstStyle/>
          <a:p>
            <a:pPr eaLnBrk="1" hangingPunct="1"/>
            <a:r>
              <a:rPr lang="en-US" altLang="el-GR" smtClean="0"/>
              <a:t>K</a:t>
            </a:r>
            <a:r>
              <a:rPr lang="el-GR" altLang="el-GR" smtClean="0"/>
              <a:t>καταγόταν από τα Βελεσσά από οικογένεια Γραικομάνων , τον έλεγαν Ξενοφώντα και φοίτησε στο ελληνικό σχολείο βελεσσών. Επηρεασμένος απότ ον </a:t>
            </a:r>
            <a:r>
              <a:rPr lang="en-US" altLang="el-GR" smtClean="0"/>
              <a:t>Miladinov </a:t>
            </a:r>
            <a:r>
              <a:rPr lang="el-GR" altLang="el-GR" smtClean="0"/>
              <a:t> άλλαξε όνομα , δίδαξε μαζί του στο βουλγαρικό σχολείο Περλεπέ , φοίτησε στη Φιλολογική Σχολή της Μόσχας, πήρε μέρος στο πανσλαβικό συνέδριο του 1867.</a:t>
            </a:r>
          </a:p>
        </p:txBody>
      </p:sp>
    </p:spTree>
    <p:extLst>
      <p:ext uri="{BB962C8B-B14F-4D97-AF65-F5344CB8AC3E}">
        <p14:creationId xmlns:p14="http://schemas.microsoft.com/office/powerpoint/2010/main" xmlns="" val="220699829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ΝΕΟΕΛΛΗΝΙΚΟ ΚΡΑΤΟΣ ΚΑΙ Η ΜΑΚΕΔΟΝΙΑ</a:t>
            </a:r>
            <a:endParaRPr lang="el-GR" dirty="0"/>
          </a:p>
        </p:txBody>
      </p:sp>
      <p:sp>
        <p:nvSpPr>
          <p:cNvPr id="3" name="Θέση περιεχομένου 2"/>
          <p:cNvSpPr>
            <a:spLocks noGrp="1"/>
          </p:cNvSpPr>
          <p:nvPr>
            <p:ph idx="1"/>
          </p:nvPr>
        </p:nvSpPr>
        <p:spPr/>
        <p:txBody>
          <a:bodyPr/>
          <a:lstStyle/>
          <a:p>
            <a:pPr algn="just">
              <a:buFont typeface="Wingdings" pitchFamily="2" charset="2"/>
              <a:buChar char="q"/>
            </a:pPr>
            <a:r>
              <a:rPr lang="el-GR" dirty="0">
                <a:latin typeface="Times New Roman" pitchFamily="18" charset="0"/>
                <a:cs typeface="Times New Roman" pitchFamily="18" charset="0"/>
              </a:rPr>
              <a:t>Η Μακεδονία = αναγκαίος όρος νεοελληνικής </a:t>
            </a:r>
            <a:r>
              <a:rPr lang="el-GR" dirty="0" smtClean="0">
                <a:latin typeface="Times New Roman" pitchFamily="18" charset="0"/>
                <a:cs typeface="Times New Roman" pitchFamily="18" charset="0"/>
              </a:rPr>
              <a:t>ταυτότητας, αρχαίοι Μακεδόνες καταγόμενοι </a:t>
            </a:r>
            <a:r>
              <a:rPr lang="el-GR" dirty="0">
                <a:latin typeface="Times New Roman" pitchFamily="18" charset="0"/>
                <a:cs typeface="Times New Roman" pitchFamily="18" charset="0"/>
              </a:rPr>
              <a:t>από Μακεδονία                         </a:t>
            </a:r>
          </a:p>
          <a:p>
            <a:pPr algn="just">
              <a:buFont typeface="Wingdings" pitchFamily="2" charset="2"/>
              <a:buChar char="q"/>
            </a:pPr>
            <a:endParaRPr lang="el-GR"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xmlns="" val="412540954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	</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lstStyle/>
          <a:p>
            <a:r>
              <a:rPr lang="el-GR" dirty="0">
                <a:latin typeface="Times New Roman" pitchFamily="18" charset="0"/>
                <a:cs typeface="Times New Roman" pitchFamily="18" charset="0"/>
              </a:rPr>
              <a:t>Ποια η σχέση της Μακεδονίας  ως προς τη γεωγραφία της υπόλοιπης Ελλάδας στα τέλη του 18</a:t>
            </a:r>
            <a:r>
              <a:rPr lang="el-GR" baseline="30000" dirty="0">
                <a:latin typeface="Times New Roman" pitchFamily="18" charset="0"/>
                <a:cs typeface="Times New Roman" pitchFamily="18" charset="0"/>
              </a:rPr>
              <a:t>ου</a:t>
            </a:r>
            <a:r>
              <a:rPr lang="el-GR" dirty="0">
                <a:latin typeface="Times New Roman" pitchFamily="18" charset="0"/>
                <a:cs typeface="Times New Roman" pitchFamily="18" charset="0"/>
              </a:rPr>
              <a:t> και τις αρχές του 19</a:t>
            </a:r>
            <a:r>
              <a:rPr lang="el-GR" baseline="30000" dirty="0">
                <a:latin typeface="Times New Roman" pitchFamily="18" charset="0"/>
                <a:cs typeface="Times New Roman" pitchFamily="18" charset="0"/>
              </a:rPr>
              <a:t>ο</a:t>
            </a:r>
            <a:r>
              <a:rPr lang="el-GR" dirty="0">
                <a:latin typeface="Times New Roman" pitchFamily="18" charset="0"/>
                <a:cs typeface="Times New Roman" pitchFamily="18" charset="0"/>
              </a:rPr>
              <a:t> αι.;</a:t>
            </a:r>
            <a:br>
              <a:rPr lang="el-GR" dirty="0">
                <a:latin typeface="Times New Roman" pitchFamily="18" charset="0"/>
                <a:cs typeface="Times New Roman" pitchFamily="18" charset="0"/>
              </a:rPr>
            </a:br>
            <a:endParaRPr lang="el-GR" dirty="0"/>
          </a:p>
        </p:txBody>
      </p:sp>
    </p:spTree>
    <p:extLst>
      <p:ext uri="{BB962C8B-B14F-4D97-AF65-F5344CB8AC3E}">
        <p14:creationId xmlns:p14="http://schemas.microsoft.com/office/powerpoint/2010/main" xmlns="" val="171296140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0648"/>
            <a:ext cx="8229600" cy="1143000"/>
          </a:xfrm>
        </p:spPr>
        <p:txBody>
          <a:bodyPr>
            <a:normAutofit fontScale="90000"/>
          </a:bodyPr>
          <a:lstStyle/>
          <a:p>
            <a:r>
              <a:rPr lang="el-GR" sz="4000" b="1" dirty="0">
                <a:latin typeface="Times New Roman" pitchFamily="18" charset="0"/>
                <a:cs typeface="Times New Roman" pitchFamily="18" charset="0"/>
              </a:rPr>
              <a:t>Δεν συμφωνούν όλοι στην απάντηση, γιατί: </a:t>
            </a:r>
            <a:r>
              <a:rPr lang="el-GR" dirty="0">
                <a:latin typeface="Times New Roman" pitchFamily="18" charset="0"/>
                <a:cs typeface="Times New Roman" pitchFamily="18" charset="0"/>
              </a:rPr>
              <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normAutofit/>
          </a:bodyPr>
          <a:lstStyle/>
          <a:p>
            <a:pPr algn="just">
              <a:buFontTx/>
              <a:buChar char="-"/>
            </a:pPr>
            <a:r>
              <a:rPr lang="el-GR" dirty="0" smtClean="0">
                <a:latin typeface="Times New Roman" pitchFamily="18" charset="0"/>
                <a:cs typeface="Times New Roman" pitchFamily="18" charset="0"/>
              </a:rPr>
              <a:t>η </a:t>
            </a:r>
            <a:r>
              <a:rPr lang="el-GR" dirty="0">
                <a:latin typeface="Times New Roman" pitchFamily="18" charset="0"/>
                <a:cs typeface="Times New Roman" pitchFamily="18" charset="0"/>
              </a:rPr>
              <a:t>έννοια της κλασικής Ελλάδας </a:t>
            </a:r>
            <a:r>
              <a:rPr lang="el-GR" dirty="0" err="1">
                <a:latin typeface="Times New Roman" pitchFamily="18" charset="0"/>
                <a:cs typeface="Times New Roman" pitchFamily="18" charset="0"/>
              </a:rPr>
              <a:t>αντιπαρατίθονταν</a:t>
            </a:r>
            <a:r>
              <a:rPr lang="el-GR" dirty="0">
                <a:latin typeface="Times New Roman" pitchFamily="18" charset="0"/>
                <a:cs typeface="Times New Roman" pitchFamily="18" charset="0"/>
              </a:rPr>
              <a:t> σε αυτή της «Ευρωπαϊκής Τουρκίας»</a:t>
            </a:r>
          </a:p>
          <a:p>
            <a:pPr algn="just">
              <a:buFontTx/>
              <a:buChar char="-"/>
            </a:pPr>
            <a:r>
              <a:rPr lang="el-GR" dirty="0">
                <a:latin typeface="Times New Roman" pitchFamily="18" charset="0"/>
                <a:cs typeface="Times New Roman" pitchFamily="18" charset="0"/>
              </a:rPr>
              <a:t> η ταξινόμηση της Θράκης, της Μακεδονίας και της Ηπείρου στις ελληνικές επαρχίες δεν ήταν ομόφωνη, γιατί τα όρια τους και τα κριτήρια κατάταξής τους δεν ήταν σαφή.</a:t>
            </a:r>
          </a:p>
          <a:p>
            <a:pPr algn="just">
              <a:buFontTx/>
              <a:buChar char="-"/>
            </a:pPr>
            <a:r>
              <a:rPr lang="el-GR" dirty="0">
                <a:latin typeface="Times New Roman" pitchFamily="18" charset="0"/>
                <a:cs typeface="Times New Roman" pitchFamily="18" charset="0"/>
              </a:rPr>
              <a:t> η έννοια της «αρχαίας» Μακεδονίας έμενε εκτός της «αρχαίας» Ελλάδας, αλλά δεν μπορούσε παρά να ανήκει στη νέα Ελλάδα που βρίσκονταν υπό διάπλαση.</a:t>
            </a:r>
          </a:p>
          <a:p>
            <a:endParaRPr lang="el-GR" dirty="0"/>
          </a:p>
        </p:txBody>
      </p:sp>
    </p:spTree>
    <p:extLst>
      <p:ext uri="{BB962C8B-B14F-4D97-AF65-F5344CB8AC3E}">
        <p14:creationId xmlns:p14="http://schemas.microsoft.com/office/powerpoint/2010/main" xmlns="" val="308364455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dirty="0" smtClean="0"/>
              <a:t>Κοινά σημεία ταύτισης </a:t>
            </a:r>
            <a:r>
              <a:rPr lang="el-GR" dirty="0" err="1" smtClean="0"/>
              <a:t>σλαβοφώνων</a:t>
            </a:r>
            <a:r>
              <a:rPr lang="el-GR" dirty="0" smtClean="0"/>
              <a:t> </a:t>
            </a:r>
            <a:endParaRPr lang="el-GR" dirty="0"/>
          </a:p>
        </p:txBody>
      </p:sp>
      <p:sp>
        <p:nvSpPr>
          <p:cNvPr id="18435" name="2 - Θέση περιεχομένου"/>
          <p:cNvSpPr>
            <a:spLocks noGrp="1"/>
          </p:cNvSpPr>
          <p:nvPr>
            <p:ph idx="1"/>
          </p:nvPr>
        </p:nvSpPr>
        <p:spPr>
          <a:xfrm>
            <a:off x="612775" y="1600200"/>
            <a:ext cx="8153400" cy="4495800"/>
          </a:xfrm>
        </p:spPr>
        <p:txBody>
          <a:bodyPr/>
          <a:lstStyle/>
          <a:p>
            <a:pPr eaLnBrk="1" hangingPunct="1"/>
            <a:r>
              <a:rPr lang="el-GR" altLang="el-GR" smtClean="0"/>
              <a:t>Α) με τη βουλγαρική εθνική ιδέα: α) η σλαβική γλώσσα β) η σλαβική καταγωγή γ) το βουλγαρικό παρελθόν δ) ο δυνητικός απελευθερωτικός ρόλος των Βουλγάρων .</a:t>
            </a:r>
          </a:p>
          <a:p>
            <a:pPr eaLnBrk="1" hangingPunct="1"/>
            <a:r>
              <a:rPr lang="el-GR" altLang="el-GR" smtClean="0"/>
              <a:t>«Να αρνηθούμε την εθνικότητά μας και να κρυβόμαστε κάτω από ένα ξένο όνομα; Βούλγαροι όντας να ονομαζόμαστε Έλληνες;»</a:t>
            </a:r>
          </a:p>
          <a:p>
            <a:pPr eaLnBrk="1" hangingPunct="1"/>
            <a:r>
              <a:rPr lang="en-US" altLang="el-GR" smtClean="0"/>
              <a:t>(V. Colakov, 10.1.1858)</a:t>
            </a:r>
            <a:endParaRPr lang="el-GR" altLang="el-GR" smtClean="0"/>
          </a:p>
        </p:txBody>
      </p:sp>
    </p:spTree>
    <p:extLst>
      <p:ext uri="{BB962C8B-B14F-4D97-AF65-F5344CB8AC3E}">
        <p14:creationId xmlns:p14="http://schemas.microsoft.com/office/powerpoint/2010/main" xmlns="" val="368588773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612775" y="228600"/>
            <a:ext cx="8153400" cy="990600"/>
          </a:xfrm>
        </p:spPr>
        <p:txBody>
          <a:bodyPr/>
          <a:lstStyle/>
          <a:p>
            <a:pPr eaLnBrk="1" hangingPunct="1"/>
            <a:r>
              <a:rPr lang="en-US" altLang="el-GR" smtClean="0"/>
              <a:t>Verkovic 1860</a:t>
            </a:r>
            <a:endParaRPr lang="el-GR" altLang="el-GR" smtClean="0"/>
          </a:p>
        </p:txBody>
      </p:sp>
      <p:sp>
        <p:nvSpPr>
          <p:cNvPr id="19459" name="2 - Θέση περιεχομένου"/>
          <p:cNvSpPr>
            <a:spLocks noGrp="1"/>
          </p:cNvSpPr>
          <p:nvPr>
            <p:ph idx="1"/>
          </p:nvPr>
        </p:nvSpPr>
        <p:spPr>
          <a:xfrm>
            <a:off x="612775" y="1600200"/>
            <a:ext cx="8153400" cy="4495800"/>
          </a:xfrm>
        </p:spPr>
        <p:txBody>
          <a:bodyPr/>
          <a:lstStyle/>
          <a:p>
            <a:pPr eaLnBrk="1" hangingPunct="1"/>
            <a:r>
              <a:rPr lang="el-GR" altLang="el-GR" smtClean="0"/>
              <a:t>«Τα δημοτικά τραγούδια των Μακεδονο-Βουλγάρων»</a:t>
            </a:r>
          </a:p>
          <a:p>
            <a:pPr eaLnBrk="1" hangingPunct="1"/>
            <a:r>
              <a:rPr lang="el-GR" altLang="el-GR" smtClean="0"/>
              <a:t>«Όμως εγώ ονόμασα τα τραγούδια βουλγαρικά και όχι σλαβικά για το γεγονός ότι σήμερα αν θα ρωτούσα τον Μακεδόνα Σλάβο τι είσαι θα απαντούσε είμαι Βούλγαρος..»</a:t>
            </a:r>
          </a:p>
          <a:p>
            <a:pPr eaLnBrk="1" hangingPunct="1"/>
            <a:r>
              <a:rPr lang="el-GR" altLang="el-GR" smtClean="0"/>
              <a:t>(</a:t>
            </a:r>
            <a:r>
              <a:rPr lang="en-US" altLang="el-GR" smtClean="0"/>
              <a:t>Verkovic </a:t>
            </a:r>
            <a:r>
              <a:rPr lang="el-GR" altLang="el-GR" smtClean="0"/>
              <a:t>)</a:t>
            </a:r>
          </a:p>
        </p:txBody>
      </p:sp>
    </p:spTree>
    <p:extLst>
      <p:ext uri="{BB962C8B-B14F-4D97-AF65-F5344CB8AC3E}">
        <p14:creationId xmlns:p14="http://schemas.microsoft.com/office/powerpoint/2010/main" xmlns="" val="333264444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dirty="0" smtClean="0"/>
              <a:t>Διάσταση </a:t>
            </a:r>
            <a:r>
              <a:rPr lang="el-GR" dirty="0" err="1" smtClean="0"/>
              <a:t>Βουλγαρομακεδόνων</a:t>
            </a:r>
            <a:r>
              <a:rPr lang="el-GR" dirty="0" smtClean="0"/>
              <a:t>-</a:t>
            </a:r>
            <a:r>
              <a:rPr lang="el-GR" dirty="0" err="1" smtClean="0"/>
              <a:t>Βορειο</a:t>
            </a:r>
            <a:r>
              <a:rPr lang="el-GR" dirty="0" smtClean="0"/>
              <a:t>-Βουλγάρων</a:t>
            </a:r>
            <a:endParaRPr lang="el-GR" dirty="0"/>
          </a:p>
        </p:txBody>
      </p:sp>
      <p:sp>
        <p:nvSpPr>
          <p:cNvPr id="20483" name="2 - Θέση περιεχομένου"/>
          <p:cNvSpPr>
            <a:spLocks noGrp="1"/>
          </p:cNvSpPr>
          <p:nvPr>
            <p:ph idx="1"/>
          </p:nvPr>
        </p:nvSpPr>
        <p:spPr>
          <a:xfrm>
            <a:off x="612775" y="1600200"/>
            <a:ext cx="8153400" cy="4495800"/>
          </a:xfrm>
        </p:spPr>
        <p:txBody>
          <a:bodyPr/>
          <a:lstStyle/>
          <a:p>
            <a:pPr eaLnBrk="1" hangingPunct="1"/>
            <a:r>
              <a:rPr lang="el-GR" altLang="el-GR" smtClean="0"/>
              <a:t>Η λόγια βουλγαρική γλώσσα</a:t>
            </a:r>
          </a:p>
          <a:p>
            <a:pPr eaLnBrk="1" hangingPunct="1"/>
            <a:r>
              <a:rPr lang="el-GR" altLang="el-GR" smtClean="0"/>
              <a:t>Οι Βουλγαρομακεδόνες επιδίωκαν </a:t>
            </a:r>
          </a:p>
          <a:p>
            <a:pPr eaLnBrk="1" hangingPunct="1"/>
            <a:r>
              <a:rPr lang="el-GR" altLang="el-GR" smtClean="0"/>
              <a:t>α) πολυδιαλεκτική λόγια γλώσσα</a:t>
            </a:r>
          </a:p>
          <a:p>
            <a:pPr eaLnBrk="1" hangingPunct="1"/>
            <a:r>
              <a:rPr lang="el-GR" altLang="el-GR" smtClean="0"/>
              <a:t> β) συμπερίληψη των σλαβικών ιδιωμάτων της Μακεδονίας.</a:t>
            </a:r>
          </a:p>
          <a:p>
            <a:pPr eaLnBrk="1" hangingPunct="1"/>
            <a:r>
              <a:rPr lang="el-GR" altLang="el-GR" smtClean="0"/>
              <a:t>γ) άρση της αντίληψης ότι τα μακεδονικά ιδιώματα ήταν φτωχά.</a:t>
            </a:r>
          </a:p>
        </p:txBody>
      </p:sp>
    </p:spTree>
    <p:extLst>
      <p:ext uri="{BB962C8B-B14F-4D97-AF65-F5344CB8AC3E}">
        <p14:creationId xmlns:p14="http://schemas.microsoft.com/office/powerpoint/2010/main" xmlns="" val="3669992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ΗΡΟΔΟΤΟΣ Ι, 56, </a:t>
            </a:r>
            <a:r>
              <a:rPr lang="en-US" dirty="0" smtClean="0">
                <a:solidFill>
                  <a:srgbClr val="FFFF00"/>
                </a:solidFill>
              </a:rPr>
              <a:t>VIII, 43</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2800" b="0" i="1" dirty="0"/>
              <a:t>(Ι 56) γίνεται λόγος για το </a:t>
            </a:r>
            <a:r>
              <a:rPr lang="el-GR" sz="2800" b="0" i="1" dirty="0" err="1"/>
              <a:t>δωρικόν</a:t>
            </a:r>
            <a:r>
              <a:rPr lang="el-GR" sz="2800" b="0" i="1" dirty="0"/>
              <a:t> </a:t>
            </a:r>
            <a:r>
              <a:rPr lang="el-GR" sz="2800" b="0" i="1" dirty="0" smtClean="0"/>
              <a:t> έθνος</a:t>
            </a:r>
            <a:r>
              <a:rPr lang="el-GR" sz="2800" b="0" i="1" dirty="0"/>
              <a:t>, το οποίο «</a:t>
            </a:r>
            <a:r>
              <a:rPr lang="el-GR" sz="2800" b="0" i="1" dirty="0" err="1"/>
              <a:t>οίκεε</a:t>
            </a:r>
            <a:r>
              <a:rPr lang="el-GR" sz="2800" b="0" i="1" dirty="0"/>
              <a:t> εν </a:t>
            </a:r>
            <a:r>
              <a:rPr lang="el-GR" sz="2800" b="0" i="1" dirty="0" err="1"/>
              <a:t>Πίνδω</a:t>
            </a:r>
            <a:r>
              <a:rPr lang="el-GR" sz="2800" b="0" i="1" dirty="0"/>
              <a:t>, </a:t>
            </a:r>
            <a:r>
              <a:rPr lang="el-GR" sz="2800" b="0" i="1" dirty="0" err="1"/>
              <a:t>Μακεδνόν</a:t>
            </a:r>
            <a:r>
              <a:rPr lang="el-GR" sz="2800" b="0" i="1" dirty="0"/>
              <a:t> </a:t>
            </a:r>
            <a:r>
              <a:rPr lang="el-GR" sz="2800" b="0" i="1" dirty="0" err="1"/>
              <a:t>καλεόμενον</a:t>
            </a:r>
            <a:r>
              <a:rPr lang="el-GR" sz="2800" b="0" i="1" dirty="0"/>
              <a:t>». </a:t>
            </a:r>
            <a:endParaRPr lang="el-GR" sz="2800" b="0" i="1" dirty="0" smtClean="0"/>
          </a:p>
          <a:p>
            <a:r>
              <a:rPr lang="el-GR" sz="3200" b="0" dirty="0" smtClean="0"/>
              <a:t>(</a:t>
            </a:r>
            <a:r>
              <a:rPr lang="el-GR" sz="3200" b="0" dirty="0"/>
              <a:t>VIII 43) </a:t>
            </a:r>
            <a:r>
              <a:rPr lang="el-GR" sz="3200" b="0" dirty="0" smtClean="0"/>
              <a:t>«</a:t>
            </a:r>
            <a:r>
              <a:rPr lang="el-GR" sz="3200" b="0" i="1" dirty="0" err="1"/>
              <a:t>Δωρικόν</a:t>
            </a:r>
            <a:r>
              <a:rPr lang="el-GR" sz="3200" b="0" i="1" dirty="0"/>
              <a:t> και </a:t>
            </a:r>
            <a:r>
              <a:rPr lang="el-GR" sz="3200" b="0" i="1" dirty="0" err="1"/>
              <a:t>Μακεδνόν</a:t>
            </a:r>
            <a:r>
              <a:rPr lang="el-GR" sz="3200" b="0" i="1" dirty="0"/>
              <a:t> έθνος</a:t>
            </a:r>
            <a:r>
              <a:rPr lang="el-GR" sz="3200" b="0" dirty="0"/>
              <a:t>» χαρακτηρίζονται πόλεις της Πελοποννήσου (Λακεδαιμόνιοι, Κορίνθιοι, </a:t>
            </a:r>
            <a:r>
              <a:rPr lang="el-GR" sz="3200" b="0" dirty="0" err="1"/>
              <a:t>Σικυώνιοι</a:t>
            </a:r>
            <a:r>
              <a:rPr lang="el-GR" sz="3200" b="0" dirty="0"/>
              <a:t>, </a:t>
            </a:r>
            <a:r>
              <a:rPr lang="el-GR" sz="3200" b="0" dirty="0" err="1"/>
              <a:t>Επιδαύριοι</a:t>
            </a:r>
            <a:r>
              <a:rPr lang="el-GR" sz="3200" b="0" dirty="0"/>
              <a:t>, </a:t>
            </a:r>
            <a:r>
              <a:rPr lang="el-GR" sz="3200" b="0" dirty="0" err="1"/>
              <a:t>Τροιζήνιοι</a:t>
            </a:r>
            <a:r>
              <a:rPr lang="el-GR" sz="3200" b="0" dirty="0"/>
              <a:t>), που έλαβαν μέρος στη Ναυμαχία του Αρτεμισίου (480 </a:t>
            </a:r>
            <a:r>
              <a:rPr lang="el-GR" sz="3200" b="0" dirty="0" err="1"/>
              <a:t>π.Χ</a:t>
            </a:r>
            <a:r>
              <a:rPr lang="el-GR" sz="3200" b="0" dirty="0" err="1" smtClean="0"/>
              <a:t>.</a:t>
            </a:r>
            <a:r>
              <a:rPr lang="el-GR" sz="3200" b="0" dirty="0" smtClean="0"/>
              <a:t>).</a:t>
            </a:r>
            <a:endParaRPr lang="el-GR" dirty="0"/>
          </a:p>
        </p:txBody>
      </p:sp>
    </p:spTree>
    <p:extLst>
      <p:ext uri="{BB962C8B-B14F-4D97-AF65-F5344CB8AC3E}">
        <p14:creationId xmlns:p14="http://schemas.microsoft.com/office/powerpoint/2010/main" xmlns="" val="304568590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a:xfrm>
            <a:off x="612775" y="228600"/>
            <a:ext cx="8153400" cy="990600"/>
          </a:xfrm>
        </p:spPr>
        <p:txBody>
          <a:bodyPr/>
          <a:lstStyle/>
          <a:p>
            <a:pPr eaLnBrk="1" hangingPunct="1"/>
            <a:r>
              <a:rPr lang="el-GR" altLang="el-GR" smtClean="0"/>
              <a:t>Το γλωσσικό ζήτημα </a:t>
            </a:r>
          </a:p>
        </p:txBody>
      </p:sp>
      <p:sp>
        <p:nvSpPr>
          <p:cNvPr id="21507" name="2 - Θέση περιεχομένου"/>
          <p:cNvSpPr>
            <a:spLocks noGrp="1"/>
          </p:cNvSpPr>
          <p:nvPr>
            <p:ph idx="1"/>
          </p:nvPr>
        </p:nvSpPr>
        <p:spPr>
          <a:xfrm>
            <a:off x="612775" y="1600200"/>
            <a:ext cx="8153400" cy="4495800"/>
          </a:xfrm>
        </p:spPr>
        <p:txBody>
          <a:bodyPr/>
          <a:lstStyle/>
          <a:p>
            <a:pPr eaLnBrk="1" hangingPunct="1"/>
            <a:r>
              <a:rPr lang="en-US" altLang="el-GR" smtClean="0"/>
              <a:t>A) Kuzman Sapkarev</a:t>
            </a:r>
            <a:r>
              <a:rPr lang="el-GR" altLang="el-GR" smtClean="0"/>
              <a:t>:</a:t>
            </a:r>
          </a:p>
          <a:p>
            <a:pPr eaLnBrk="1" hangingPunct="1"/>
            <a:r>
              <a:rPr lang="el-GR" altLang="el-GR" smtClean="0"/>
              <a:t>Είναι ανάγκη να περιμένουμε ακόμα ή πρέπει οι λόγιοί μα σαν θέσουν τις βάσεις μιας υγιούς και σταθερής λόγιας γλώσσας;</a:t>
            </a:r>
          </a:p>
          <a:p>
            <a:pPr eaLnBrk="1" hangingPunct="1"/>
            <a:r>
              <a:rPr lang="el-GR" altLang="el-GR" smtClean="0"/>
              <a:t>Λύση: η ενοποίηση της Άνω Βουλγαρικής και της «Μακεδονικής» σε μια κοινή βουλγαρική γλώσσα.</a:t>
            </a:r>
          </a:p>
        </p:txBody>
      </p:sp>
    </p:spTree>
    <p:extLst>
      <p:ext uri="{BB962C8B-B14F-4D97-AF65-F5344CB8AC3E}">
        <p14:creationId xmlns:p14="http://schemas.microsoft.com/office/powerpoint/2010/main" xmlns="" val="83278389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dirty="0" smtClean="0"/>
              <a:t>Η σερβική παρέμβαση στο γλωσσικό</a:t>
            </a:r>
            <a:endParaRPr lang="el-GR" dirty="0"/>
          </a:p>
        </p:txBody>
      </p:sp>
      <p:sp>
        <p:nvSpPr>
          <p:cNvPr id="22531" name="2 - Θέση περιεχομένου"/>
          <p:cNvSpPr>
            <a:spLocks noGrp="1"/>
          </p:cNvSpPr>
          <p:nvPr>
            <p:ph idx="1"/>
          </p:nvPr>
        </p:nvSpPr>
        <p:spPr>
          <a:xfrm>
            <a:off x="612775" y="1600200"/>
            <a:ext cx="8153400" cy="4495800"/>
          </a:xfrm>
        </p:spPr>
        <p:txBody>
          <a:bodyPr/>
          <a:lstStyle/>
          <a:p>
            <a:pPr eaLnBrk="1" hangingPunct="1"/>
            <a:r>
              <a:rPr lang="en-US" altLang="el-GR" smtClean="0"/>
              <a:t>Milos Milosevic, Jovan Ristic (</a:t>
            </a:r>
            <a:r>
              <a:rPr lang="el-GR" altLang="el-GR" smtClean="0"/>
              <a:t>Πρωθυπουργός Σερβίας)</a:t>
            </a:r>
          </a:p>
          <a:p>
            <a:pPr eaLnBrk="1" hangingPunct="1"/>
            <a:r>
              <a:rPr lang="el-GR" altLang="el-GR" smtClean="0"/>
              <a:t>Εγκαινιάζουν μια εθνική σερβική πολιτική</a:t>
            </a:r>
          </a:p>
          <a:p>
            <a:pPr eaLnBrk="1" hangingPunct="1"/>
            <a:r>
              <a:rPr lang="el-GR" altLang="el-GR" smtClean="0"/>
              <a:t>Αύγουστος 1868 μετά τη δολοφονία του </a:t>
            </a:r>
            <a:r>
              <a:rPr lang="en-US" altLang="el-GR" smtClean="0"/>
              <a:t>Mihailo Obrenovic </a:t>
            </a:r>
            <a:r>
              <a:rPr lang="el-GR" altLang="el-GR" smtClean="0"/>
              <a:t> συγκροτείται «Επιτροπή για τα σερβικά σχολεία και για τους Σέρβους δασκάλους στην Παλιά Σερβία και Μακεδονία» με επικεφαλής τον </a:t>
            </a:r>
            <a:r>
              <a:rPr lang="en-US" altLang="el-GR" smtClean="0"/>
              <a:t>Nikifor Ducic, Milos Milojevic, Panta Srekovic</a:t>
            </a:r>
          </a:p>
          <a:p>
            <a:pPr eaLnBrk="1" hangingPunct="1"/>
            <a:endParaRPr lang="en-US" altLang="el-GR" smtClean="0"/>
          </a:p>
          <a:p>
            <a:pPr eaLnBrk="1" hangingPunct="1"/>
            <a:endParaRPr lang="el-GR" altLang="el-GR" smtClean="0"/>
          </a:p>
        </p:txBody>
      </p:sp>
    </p:spTree>
    <p:extLst>
      <p:ext uri="{BB962C8B-B14F-4D97-AF65-F5344CB8AC3E}">
        <p14:creationId xmlns:p14="http://schemas.microsoft.com/office/powerpoint/2010/main" xmlns="" val="97399662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Ποια τα ακριβή όρια της Μακεδονίας;</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normAutofit/>
          </a:bodyPr>
          <a:lstStyle/>
          <a:p>
            <a:pPr algn="just">
              <a:buNone/>
            </a:pPr>
            <a:r>
              <a:rPr lang="el-GR" dirty="0">
                <a:latin typeface="Times New Roman" pitchFamily="18" charset="0"/>
                <a:cs typeface="Times New Roman" pitchFamily="18" charset="0"/>
              </a:rPr>
              <a:t>Ως βασικά βόρεια σύνορα της Μακεδονίας και της Θράκης δηλώνονταν η Βουλγαρία και η Σερβία.</a:t>
            </a:r>
          </a:p>
          <a:p>
            <a:pPr algn="just">
              <a:buFontTx/>
              <a:buChar char="-"/>
            </a:pPr>
            <a:r>
              <a:rPr lang="el-GR" dirty="0">
                <a:latin typeface="Times New Roman" pitchFamily="18" charset="0"/>
                <a:cs typeface="Times New Roman" pitchFamily="18" charset="0"/>
              </a:rPr>
              <a:t>Η ασάφεια των ανατολικών ορίων της Αλβανίας σήμαινε ασάφεια και των δυτικών της Μακεδονίας.</a:t>
            </a:r>
          </a:p>
          <a:p>
            <a:pPr algn="just">
              <a:buFontTx/>
              <a:buChar char="-"/>
            </a:pPr>
            <a:r>
              <a:rPr lang="el-GR" dirty="0">
                <a:latin typeface="Times New Roman" pitchFamily="18" charset="0"/>
                <a:cs typeface="Times New Roman" pitchFamily="18" charset="0"/>
              </a:rPr>
              <a:t>Η χαρτογραφική απεικόνιση και η αντίστοιχη γεωγραφική καταγραφή ελάχιστα βοηθούσε τους Έλληνες στην συγκρότηση μιας οριστικής εικόνας των βαλκανικών περιοχών.</a:t>
            </a:r>
          </a:p>
          <a:p>
            <a:endParaRPr lang="el-GR" dirty="0"/>
          </a:p>
        </p:txBody>
      </p:sp>
    </p:spTree>
    <p:extLst>
      <p:ext uri="{BB962C8B-B14F-4D97-AF65-F5344CB8AC3E}">
        <p14:creationId xmlns:p14="http://schemas.microsoft.com/office/powerpoint/2010/main" xmlns="" val="252659876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algn="just">
              <a:buFontTx/>
              <a:buChar char="-"/>
            </a:pPr>
            <a:r>
              <a:rPr lang="el-GR" dirty="0">
                <a:latin typeface="Times New Roman" pitchFamily="18" charset="0"/>
                <a:cs typeface="Times New Roman" pitchFamily="18" charset="0"/>
              </a:rPr>
              <a:t>Γενικά όμως σχεδόν όλοι οι συγγραφείς του Διαφωτισμού συμφωνούσαν πως η  Μακεδονία ήταν ελληνική επαρχία.</a:t>
            </a:r>
          </a:p>
          <a:p>
            <a:pPr algn="just">
              <a:buFontTx/>
              <a:buChar char="-"/>
            </a:pPr>
            <a:r>
              <a:rPr lang="el-GR" dirty="0">
                <a:latin typeface="Times New Roman" pitchFamily="18" charset="0"/>
                <a:cs typeface="Times New Roman" pitchFamily="18" charset="0"/>
              </a:rPr>
              <a:t>Στην Επανάσταση η Μακεδονία αντιμετωπίστηκε ως ελληνική επαρχία.</a:t>
            </a:r>
          </a:p>
          <a:p>
            <a:pPr algn="just">
              <a:buFontTx/>
              <a:buChar char="-"/>
            </a:pPr>
            <a:r>
              <a:rPr lang="el-GR" dirty="0">
                <a:latin typeface="Times New Roman" pitchFamily="18" charset="0"/>
                <a:cs typeface="Times New Roman" pitchFamily="18" charset="0"/>
              </a:rPr>
              <a:t> Όμως προεπαναστατικά, επαναστατικά και </a:t>
            </a:r>
            <a:r>
              <a:rPr lang="el-GR" dirty="0" err="1">
                <a:latin typeface="Times New Roman" pitchFamily="18" charset="0"/>
                <a:cs typeface="Times New Roman" pitchFamily="18" charset="0"/>
              </a:rPr>
              <a:t>μετεπαναστικά</a:t>
            </a:r>
            <a:r>
              <a:rPr lang="el-GR" dirty="0">
                <a:latin typeface="Times New Roman" pitchFamily="18" charset="0"/>
                <a:cs typeface="Times New Roman" pitchFamily="18" charset="0"/>
              </a:rPr>
              <a:t>: δύο </a:t>
            </a:r>
            <a:r>
              <a:rPr lang="el-GR" dirty="0" err="1">
                <a:latin typeface="Times New Roman" pitchFamily="18" charset="0"/>
                <a:cs typeface="Times New Roman" pitchFamily="18" charset="0"/>
              </a:rPr>
              <a:t>Μακεδονίες</a:t>
            </a:r>
            <a:r>
              <a:rPr lang="el-GR" dirty="0">
                <a:latin typeface="Times New Roman" pitchFamily="18" charset="0"/>
                <a:cs typeface="Times New Roman" pitchFamily="18" charset="0"/>
              </a:rPr>
              <a:t>, με τη μία πάντα ελληνική. </a:t>
            </a:r>
          </a:p>
          <a:p>
            <a:endParaRPr lang="el-GR" dirty="0"/>
          </a:p>
        </p:txBody>
      </p:sp>
    </p:spTree>
    <p:extLst>
      <p:ext uri="{BB962C8B-B14F-4D97-AF65-F5344CB8AC3E}">
        <p14:creationId xmlns:p14="http://schemas.microsoft.com/office/powerpoint/2010/main" xmlns="" val="107879770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612775" y="228600"/>
            <a:ext cx="8153400" cy="990600"/>
          </a:xfrm>
        </p:spPr>
        <p:txBody>
          <a:bodyPr/>
          <a:lstStyle/>
          <a:p>
            <a:pPr eaLnBrk="1" hangingPunct="1"/>
            <a:r>
              <a:rPr lang="el-GR" altLang="el-GR" smtClean="0"/>
              <a:t>Σερβικό βιβλίο </a:t>
            </a:r>
            <a:r>
              <a:rPr lang="en-US" altLang="el-GR" smtClean="0"/>
              <a:t>1871</a:t>
            </a:r>
            <a:endParaRPr lang="el-GR" altLang="el-GR" smtClean="0"/>
          </a:p>
        </p:txBody>
      </p:sp>
      <p:sp>
        <p:nvSpPr>
          <p:cNvPr id="23555" name="2 - Θέση περιεχομένου"/>
          <p:cNvSpPr>
            <a:spLocks noGrp="1"/>
          </p:cNvSpPr>
          <p:nvPr>
            <p:ph idx="1"/>
          </p:nvPr>
        </p:nvSpPr>
        <p:spPr>
          <a:xfrm>
            <a:off x="612775" y="1600200"/>
            <a:ext cx="8153400" cy="4495800"/>
          </a:xfrm>
        </p:spPr>
        <p:txBody>
          <a:bodyPr/>
          <a:lstStyle/>
          <a:p>
            <a:pPr eaLnBrk="1" hangingPunct="1"/>
            <a:r>
              <a:rPr lang="el-GR" altLang="el-GR" smtClean="0"/>
              <a:t>«Οι Μακεδόνες είναι οι αρχαιότεροι Σλάβοι της Βαλκανικής.. Και παρά το γεγονός ότι στα έθιμά τους και στη γλώσσα τους μπορούν να βρεθούν ίχνη από όλους τους λαούς που εδώ και εκεί τους κυρίευαν αυτοί και σήμερα χαρακτηρίζονται από ιδιαιτερότητα και βρίσκονται μεταξύ Σέρβων και Βουλγάρων..»</a:t>
            </a:r>
          </a:p>
        </p:txBody>
      </p:sp>
    </p:spTree>
    <p:extLst>
      <p:ext uri="{BB962C8B-B14F-4D97-AF65-F5344CB8AC3E}">
        <p14:creationId xmlns:p14="http://schemas.microsoft.com/office/powerpoint/2010/main" xmlns="" val="392232463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612775" y="228600"/>
            <a:ext cx="8153400" cy="990600"/>
          </a:xfrm>
        </p:spPr>
        <p:txBody>
          <a:bodyPr/>
          <a:lstStyle/>
          <a:p>
            <a:pPr eaLnBrk="1" hangingPunct="1"/>
            <a:r>
              <a:rPr lang="el-GR" altLang="el-GR" smtClean="0"/>
              <a:t>Σερβικό βιβλίο </a:t>
            </a:r>
            <a:r>
              <a:rPr lang="en-US" altLang="el-GR" smtClean="0"/>
              <a:t>1871</a:t>
            </a:r>
            <a:endParaRPr lang="el-GR" altLang="el-GR" smtClean="0"/>
          </a:p>
        </p:txBody>
      </p:sp>
      <p:sp>
        <p:nvSpPr>
          <p:cNvPr id="23555" name="2 - Θέση περιεχομένου"/>
          <p:cNvSpPr>
            <a:spLocks noGrp="1"/>
          </p:cNvSpPr>
          <p:nvPr>
            <p:ph idx="1"/>
          </p:nvPr>
        </p:nvSpPr>
        <p:spPr>
          <a:xfrm>
            <a:off x="612775" y="1600200"/>
            <a:ext cx="8153400" cy="4495800"/>
          </a:xfrm>
        </p:spPr>
        <p:txBody>
          <a:bodyPr/>
          <a:lstStyle/>
          <a:p>
            <a:pPr eaLnBrk="1" hangingPunct="1"/>
            <a:r>
              <a:rPr lang="el-GR" altLang="el-GR" smtClean="0"/>
              <a:t>«Οι Μακεδόνες είναι οι αρχαιότεροι Σλάβοι της Βαλκανικής.. Και παρά το γεγονός ότι στα έθιμά τους και στη γλώσσα τους μπορούν να βρεθούν ίχνη από όλους τους λαούς που εδώ και εκεί τους κυρίευαν αυτοί και σήμερα χαρακτηρίζονται από ιδιαιτερότητα και βρίσκονται μεταξύ Σέρβων και Βουλγάρων..»</a:t>
            </a:r>
          </a:p>
        </p:txBody>
      </p:sp>
    </p:spTree>
    <p:extLst>
      <p:ext uri="{BB962C8B-B14F-4D97-AF65-F5344CB8AC3E}">
        <p14:creationId xmlns:p14="http://schemas.microsoft.com/office/powerpoint/2010/main" xmlns="" val="392232463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dirty="0" smtClean="0"/>
              <a:t>Ο «αυτοσχέδιος </a:t>
            </a:r>
            <a:r>
              <a:rPr lang="el-GR" dirty="0" err="1" smtClean="0"/>
              <a:t>σλαβομακεδονισμός</a:t>
            </a:r>
            <a:r>
              <a:rPr lang="el-GR" dirty="0" smtClean="0"/>
              <a:t>»</a:t>
            </a:r>
            <a:endParaRPr lang="el-GR" dirty="0"/>
          </a:p>
        </p:txBody>
      </p:sp>
      <p:sp>
        <p:nvSpPr>
          <p:cNvPr id="25603" name="2 - Θέση περιεχομένου"/>
          <p:cNvSpPr>
            <a:spLocks noGrp="1"/>
          </p:cNvSpPr>
          <p:nvPr>
            <p:ph idx="1"/>
          </p:nvPr>
        </p:nvSpPr>
        <p:spPr>
          <a:xfrm>
            <a:off x="612775" y="1600200"/>
            <a:ext cx="8153400" cy="4495800"/>
          </a:xfrm>
        </p:spPr>
        <p:txBody>
          <a:bodyPr/>
          <a:lstStyle/>
          <a:p>
            <a:pPr eaLnBrk="1" hangingPunct="1"/>
            <a:r>
              <a:rPr lang="el-GR" altLang="el-GR" smtClean="0"/>
              <a:t>Ο </a:t>
            </a:r>
            <a:r>
              <a:rPr lang="en-US" altLang="el-GR" smtClean="0"/>
              <a:t>G. Pulevski</a:t>
            </a:r>
            <a:r>
              <a:rPr lang="el-GR" altLang="el-GR" smtClean="0"/>
              <a:t> </a:t>
            </a:r>
            <a:r>
              <a:rPr lang="en-US" altLang="el-GR" smtClean="0"/>
              <a:t>(1873)</a:t>
            </a:r>
          </a:p>
          <a:p>
            <a:pPr eaLnBrk="1" hangingPunct="1"/>
            <a:r>
              <a:rPr lang="el-GR" altLang="el-GR" smtClean="0"/>
              <a:t>Συνέταξε 4γλωσσο λεξικό για να αποτρέψει τους ανθρώπους από τον γλωσσικό εκβουλγαρισμό τους. Την έκδοση ανέλαβε το σερβικό Υπουργείο Εξωτερικών στο Βελιγράδι.</a:t>
            </a:r>
          </a:p>
          <a:p>
            <a:pPr eaLnBrk="1" hangingPunct="1"/>
            <a:r>
              <a:rPr lang="el-GR" altLang="el-GR" smtClean="0"/>
              <a:t>Συνέχισε την κατήχηση στον σλαβομακεδονισμό Το λεξικό τυπώθηκε το 1875 στο κυριλλικό σερβικό αλφάβητο</a:t>
            </a:r>
            <a:r>
              <a:rPr lang="en-US" altLang="el-GR" smtClean="0"/>
              <a:t> </a:t>
            </a:r>
            <a:endParaRPr lang="el-GR" altLang="el-GR" smtClean="0"/>
          </a:p>
        </p:txBody>
      </p:sp>
    </p:spTree>
    <p:extLst>
      <p:ext uri="{BB962C8B-B14F-4D97-AF65-F5344CB8AC3E}">
        <p14:creationId xmlns:p14="http://schemas.microsoft.com/office/powerpoint/2010/main" xmlns="" val="47975118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a:xfrm>
            <a:off x="612775" y="228600"/>
            <a:ext cx="8153400" cy="990600"/>
          </a:xfrm>
        </p:spPr>
        <p:txBody>
          <a:bodyPr/>
          <a:lstStyle/>
          <a:p>
            <a:pPr eaLnBrk="1" hangingPunct="1"/>
            <a:endParaRPr lang="el-GR" altLang="el-GR" smtClean="0"/>
          </a:p>
        </p:txBody>
      </p:sp>
      <p:sp>
        <p:nvSpPr>
          <p:cNvPr id="26627" name="2 - Θέση περιεχομένου"/>
          <p:cNvSpPr>
            <a:spLocks noGrp="1"/>
          </p:cNvSpPr>
          <p:nvPr>
            <p:ph idx="1"/>
          </p:nvPr>
        </p:nvSpPr>
        <p:spPr>
          <a:xfrm>
            <a:off x="612775" y="1600200"/>
            <a:ext cx="8153400" cy="4495800"/>
          </a:xfrm>
        </p:spPr>
        <p:txBody>
          <a:bodyPr/>
          <a:lstStyle/>
          <a:p>
            <a:pPr eaLnBrk="1" hangingPunct="1"/>
            <a:r>
              <a:rPr lang="el-GR" altLang="el-GR" smtClean="0"/>
              <a:t>Η προσπάθεια του σερβικού κράτους είχε αντιβουλγαρικές αιχμές μετά τη σύσταση της εξαρχίας.</a:t>
            </a:r>
          </a:p>
          <a:p>
            <a:pPr eaLnBrk="1" hangingPunct="1"/>
            <a:r>
              <a:rPr lang="el-GR" altLang="el-GR" smtClean="0"/>
              <a:t> Μετά την ίδρυση του βουλγαρικού κράτους, τη στροφή της Σερβίας στη Μακεδονία με αυστριακή στήριξη (συνθήκη 1881), την προσα΄ρτηση της Θεσσαλίας στην Ελλάδα και τη γειτνίαση με τη Μακεδονία ο ανταγωνισμός εντάθηκε.</a:t>
            </a:r>
          </a:p>
        </p:txBody>
      </p:sp>
    </p:spTree>
    <p:extLst>
      <p:ext uri="{BB962C8B-B14F-4D97-AF65-F5344CB8AC3E}">
        <p14:creationId xmlns:p14="http://schemas.microsoft.com/office/powerpoint/2010/main" xmlns="" val="193202630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dirty="0" smtClean="0"/>
              <a:t>1878-1913: ανάδυση εθνικού </a:t>
            </a:r>
            <a:r>
              <a:rPr lang="el-GR" dirty="0" err="1" smtClean="0"/>
              <a:t>σλαβομακεδονισμού</a:t>
            </a:r>
            <a:endParaRPr lang="el-GR" dirty="0"/>
          </a:p>
        </p:txBody>
      </p:sp>
      <p:sp>
        <p:nvSpPr>
          <p:cNvPr id="27651" name="2 - Θέση περιεχομένου"/>
          <p:cNvSpPr>
            <a:spLocks noGrp="1"/>
          </p:cNvSpPr>
          <p:nvPr>
            <p:ph idx="1"/>
          </p:nvPr>
        </p:nvSpPr>
        <p:spPr>
          <a:xfrm>
            <a:off x="612775" y="1600200"/>
            <a:ext cx="8153400" cy="4495800"/>
          </a:xfrm>
        </p:spPr>
        <p:txBody>
          <a:bodyPr/>
          <a:lstStyle/>
          <a:p>
            <a:pPr eaLnBrk="1" hangingPunct="1"/>
            <a:r>
              <a:rPr lang="el-GR" altLang="el-GR" smtClean="0"/>
              <a:t>Μετά την ίδρυση της βουλγαρικής ηγεμονίας (1878) οι συντηρητικοί παρέμειναν ρωσόφιλοι με τον </a:t>
            </a:r>
            <a:r>
              <a:rPr lang="en-US" altLang="el-GR" smtClean="0"/>
              <a:t>Stojlov</a:t>
            </a:r>
            <a:r>
              <a:rPr lang="el-GR" altLang="el-GR" smtClean="0"/>
              <a:t>, οι φιλελεύθεροι ρωσόφιλοι με τον </a:t>
            </a:r>
            <a:r>
              <a:rPr lang="en-US" altLang="el-GR" smtClean="0"/>
              <a:t> Cankov, </a:t>
            </a:r>
            <a:r>
              <a:rPr lang="el-GR" altLang="el-GR" smtClean="0"/>
              <a:t>και φιλοδυτικοί με τον </a:t>
            </a:r>
            <a:r>
              <a:rPr lang="en-US" altLang="el-GR" smtClean="0"/>
              <a:t>Stanbulov</a:t>
            </a:r>
            <a:r>
              <a:rPr lang="el-GR" altLang="el-GR" smtClean="0"/>
              <a:t>. Στην προσάρτηση της Ανατολικής Ρωμυλίας το 1885-86 η Ρωσία κινήθηκε εναντίον του </a:t>
            </a:r>
            <a:r>
              <a:rPr lang="en-US" altLang="el-GR" smtClean="0"/>
              <a:t>Battenberg</a:t>
            </a:r>
            <a:r>
              <a:rPr lang="el-GR" altLang="el-GR" smtClean="0"/>
              <a:t>. Η εκλογή του Φερδινάρδου</a:t>
            </a:r>
            <a:r>
              <a:rPr lang="en-US" altLang="el-GR" smtClean="0"/>
              <a:t> </a:t>
            </a:r>
            <a:r>
              <a:rPr lang="el-GR" altLang="el-GR" smtClean="0"/>
              <a:t>το 1887 ως ηγεμόνα δεν άρεσε στη Ρωσία. </a:t>
            </a:r>
          </a:p>
        </p:txBody>
      </p:sp>
    </p:spTree>
    <p:extLst>
      <p:ext uri="{BB962C8B-B14F-4D97-AF65-F5344CB8AC3E}">
        <p14:creationId xmlns:p14="http://schemas.microsoft.com/office/powerpoint/2010/main" xmlns="" val="317385888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612775" y="228600"/>
            <a:ext cx="8153400" cy="990600"/>
          </a:xfrm>
        </p:spPr>
        <p:txBody>
          <a:bodyPr/>
          <a:lstStyle/>
          <a:p>
            <a:pPr eaLnBrk="1" hangingPunct="1"/>
            <a:r>
              <a:rPr lang="el-GR" altLang="el-GR" smtClean="0"/>
              <a:t>Οι εξαρχικοί επίσκοποι</a:t>
            </a:r>
          </a:p>
        </p:txBody>
      </p:sp>
      <p:sp>
        <p:nvSpPr>
          <p:cNvPr id="28675" name="2 - Θέση περιεχομένου"/>
          <p:cNvSpPr>
            <a:spLocks noGrp="1"/>
          </p:cNvSpPr>
          <p:nvPr>
            <p:ph idx="1"/>
          </p:nvPr>
        </p:nvSpPr>
        <p:spPr>
          <a:xfrm>
            <a:off x="612775" y="1600200"/>
            <a:ext cx="8153400" cy="4495800"/>
          </a:xfrm>
        </p:spPr>
        <p:txBody>
          <a:bodyPr/>
          <a:lstStyle/>
          <a:p>
            <a:pPr eaLnBrk="1" hangingPunct="1"/>
            <a:r>
              <a:rPr lang="el-GR" altLang="el-GR" smtClean="0"/>
              <a:t>Το 1890 η Αυστρία συνετέλεσε στην έκδοση φιρμανίων διορισμού εξαρχικών επισκόπων στη Μακεδονία (Σκόπια, Αχρίδα, Βελεσσά, Νευροκόπι)</a:t>
            </a:r>
          </a:p>
          <a:p>
            <a:pPr eaLnBrk="1" hangingPunct="1"/>
            <a:r>
              <a:rPr lang="el-GR" altLang="el-GR" smtClean="0"/>
              <a:t>Ο </a:t>
            </a:r>
            <a:r>
              <a:rPr lang="en-US" altLang="el-GR" smtClean="0"/>
              <a:t>Gogolanov </a:t>
            </a:r>
            <a:r>
              <a:rPr lang="el-GR" altLang="el-GR" smtClean="0"/>
              <a:t>στα Σκόπια ανακλήθηκε από τον Έξαρχο το 1892 γιατί ήθελε να ανασυστήσει την Αρχιεπισκοπή της Αχρίδας και να δώσει εθνικό-μακεδονοσλαβικό χαρακτήρα</a:t>
            </a:r>
            <a:r>
              <a:rPr lang="en-US" altLang="el-GR" smtClean="0"/>
              <a:t> </a:t>
            </a:r>
            <a:r>
              <a:rPr lang="el-GR" altLang="el-GR" smtClean="0"/>
              <a:t>(μακεδονοσλαβικός σεπαρατισμός σε αντιβουλγαρική βάση).</a:t>
            </a:r>
          </a:p>
        </p:txBody>
      </p:sp>
    </p:spTree>
    <p:extLst>
      <p:ext uri="{BB962C8B-B14F-4D97-AF65-F5344CB8AC3E}">
        <p14:creationId xmlns:p14="http://schemas.microsoft.com/office/powerpoint/2010/main" xmlns="" val="1003044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900018"/>
          </a:xfrm>
        </p:spPr>
        <p:txBody>
          <a:bodyPr>
            <a:normAutofit/>
          </a:bodyPr>
          <a:lstStyle/>
          <a:p>
            <a:r>
              <a:rPr lang="el-GR" dirty="0" smtClean="0">
                <a:solidFill>
                  <a:srgbClr val="FFFF00"/>
                </a:solidFill>
              </a:rPr>
              <a:t>ΜΑΚΕΔΩΝ</a:t>
            </a:r>
            <a:endParaRPr lang="el-GR" dirty="0">
              <a:solidFill>
                <a:srgbClr val="FFFF00"/>
              </a:solidFill>
            </a:endParaRPr>
          </a:p>
        </p:txBody>
      </p:sp>
      <p:sp>
        <p:nvSpPr>
          <p:cNvPr id="3" name="Θέση περιεχομένου 2"/>
          <p:cNvSpPr>
            <a:spLocks noGrp="1"/>
          </p:cNvSpPr>
          <p:nvPr>
            <p:ph idx="1"/>
          </p:nvPr>
        </p:nvSpPr>
        <p:spPr>
          <a:xfrm>
            <a:off x="179512" y="908720"/>
            <a:ext cx="8964488" cy="5688632"/>
          </a:xfrm>
        </p:spPr>
        <p:txBody>
          <a:bodyPr>
            <a:normAutofit/>
          </a:bodyPr>
          <a:lstStyle/>
          <a:p>
            <a:pPr algn="ctr">
              <a:buNone/>
            </a:pPr>
            <a:r>
              <a:rPr lang="el-GR" sz="2800" dirty="0">
                <a:latin typeface="Times New Roman" pitchFamily="18" charset="0"/>
                <a:cs typeface="Times New Roman" pitchFamily="18" charset="0"/>
              </a:rPr>
              <a:t>- </a:t>
            </a:r>
            <a:r>
              <a:rPr lang="el-GR" sz="3200" dirty="0" smtClean="0">
                <a:latin typeface="Times New Roman" pitchFamily="18" charset="0"/>
                <a:cs typeface="Times New Roman" pitchFamily="18" charset="0"/>
              </a:rPr>
              <a:t>καθορίζουν </a:t>
            </a:r>
            <a:r>
              <a:rPr lang="el-GR" sz="3200" dirty="0">
                <a:latin typeface="Times New Roman" pitchFamily="18" charset="0"/>
                <a:cs typeface="Times New Roman" pitchFamily="18" charset="0"/>
              </a:rPr>
              <a:t>το συγκεκριμένο φύλο αναλογικά με τα υπόλοιπα ελληνικά φύλα</a:t>
            </a:r>
          </a:p>
          <a:p>
            <a:pPr algn="ctr">
              <a:buFont typeface="Wingdings" pitchFamily="2" charset="2"/>
              <a:buChar char="§"/>
            </a:pPr>
            <a:r>
              <a:rPr lang="el-GR" sz="3200" dirty="0">
                <a:latin typeface="Times New Roman" pitchFamily="18" charset="0"/>
                <a:cs typeface="Times New Roman" pitchFamily="18" charset="0"/>
              </a:rPr>
              <a:t> πουθενά δεν αντιδιαστέλλονται  προς τον όρο </a:t>
            </a:r>
            <a:r>
              <a:rPr lang="el-GR" sz="3200" i="1" dirty="0">
                <a:latin typeface="Times New Roman" pitchFamily="18" charset="0"/>
                <a:cs typeface="Times New Roman" pitchFamily="18" charset="0"/>
              </a:rPr>
              <a:t>Έλλην</a:t>
            </a:r>
          </a:p>
          <a:p>
            <a:pPr algn="ctr">
              <a:buFont typeface="Wingdings" pitchFamily="2" charset="2"/>
              <a:buChar char="§"/>
            </a:pPr>
            <a:r>
              <a:rPr lang="el-GR" sz="3200" dirty="0">
                <a:latin typeface="Times New Roman" pitchFamily="18" charset="0"/>
                <a:cs typeface="Times New Roman" pitchFamily="18" charset="0"/>
              </a:rPr>
              <a:t>Χρησιμοποιούνται σε στενή συνάρτηση με το </a:t>
            </a:r>
            <a:r>
              <a:rPr lang="el-GR" sz="3200" i="1" dirty="0" err="1">
                <a:latin typeface="Times New Roman" pitchFamily="18" charset="0"/>
                <a:cs typeface="Times New Roman" pitchFamily="18" charset="0"/>
              </a:rPr>
              <a:t>δωρικόν</a:t>
            </a:r>
            <a:r>
              <a:rPr lang="el-GR" sz="3200" i="1" dirty="0">
                <a:latin typeface="Times New Roman" pitchFamily="18" charset="0"/>
                <a:cs typeface="Times New Roman" pitchFamily="18" charset="0"/>
              </a:rPr>
              <a:t> γένος</a:t>
            </a:r>
            <a:endParaRPr lang="el-GR" sz="3200" dirty="0">
              <a:latin typeface="Times New Roman" pitchFamily="18" charset="0"/>
              <a:cs typeface="Times New Roman" pitchFamily="18" charset="0"/>
            </a:endParaRPr>
          </a:p>
          <a:p>
            <a:pPr algn="ctr">
              <a:buNone/>
            </a:pPr>
            <a:r>
              <a:rPr lang="el-GR" sz="3200" dirty="0">
                <a:latin typeface="Times New Roman" pitchFamily="18" charset="0"/>
                <a:cs typeface="Times New Roman" pitchFamily="18" charset="0"/>
              </a:rPr>
              <a:t>- Η συμμετοχή των Μακεδόνων σε πανελλήνιους αγώνες, η παρουσία τους σε πανελλήνια ιερά και η προβολή τους από τον Ηρόδοτο ως ελληνικό φύλο οδηγούν στο συμπέρασμα ότι  θεωρούνται ομόφυλοι των </a:t>
            </a:r>
            <a:r>
              <a:rPr lang="el-GR" sz="2800" dirty="0">
                <a:latin typeface="Times New Roman" pitchFamily="18" charset="0"/>
                <a:cs typeface="Times New Roman" pitchFamily="18" charset="0"/>
              </a:rPr>
              <a:t>Ελλήνων.</a:t>
            </a:r>
          </a:p>
          <a:p>
            <a:pPr algn="just">
              <a:buNone/>
            </a:pPr>
            <a:endParaRPr lang="el-GR" i="1"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xmlns="" val="50857671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Η επίσημη βουλγαρική διάλεκτος</a:t>
            </a:r>
          </a:p>
        </p:txBody>
      </p:sp>
      <p:sp>
        <p:nvSpPr>
          <p:cNvPr id="29699" name="2 - Θέση περιεχομένου"/>
          <p:cNvSpPr>
            <a:spLocks noGrp="1"/>
          </p:cNvSpPr>
          <p:nvPr>
            <p:ph idx="1"/>
          </p:nvPr>
        </p:nvSpPr>
        <p:spPr>
          <a:xfrm>
            <a:off x="612775" y="1600200"/>
            <a:ext cx="8153400" cy="4495800"/>
          </a:xfrm>
        </p:spPr>
        <p:txBody>
          <a:bodyPr/>
          <a:lstStyle/>
          <a:p>
            <a:pPr eaLnBrk="1" hangingPunct="1"/>
            <a:r>
              <a:rPr lang="el-GR" altLang="el-GR" smtClean="0"/>
              <a:t>Επικράτηση (1878) της ανατολικής διαλέκτου ως βάσης της λόγιας νεοβουλγαρικής γλώσσας με το ορθογραφικό σύστημα του </a:t>
            </a:r>
            <a:r>
              <a:rPr lang="en-US" altLang="el-GR" smtClean="0"/>
              <a:t>Marin Drinov.</a:t>
            </a:r>
            <a:endParaRPr lang="el-GR" altLang="el-GR" smtClean="0"/>
          </a:p>
          <a:p>
            <a:pPr eaLnBrk="1" hangingPunct="1"/>
            <a:r>
              <a:rPr lang="el-GR" altLang="el-GR" smtClean="0"/>
              <a:t>1892: συγκρότηση του </a:t>
            </a:r>
            <a:r>
              <a:rPr lang="en-US" altLang="el-GR" smtClean="0"/>
              <a:t>LOZA-KLHMA </a:t>
            </a:r>
            <a:r>
              <a:rPr lang="el-GR" altLang="el-GR" smtClean="0"/>
              <a:t> στη Σόφια από αποφοίτους εξαρχικών σχολείων : στόχος η γλωσσική μεταρρύθμιση και η ενότητα του βουλγαρικού έθνους.</a:t>
            </a:r>
          </a:p>
          <a:p>
            <a:pPr eaLnBrk="1" hangingPunct="1"/>
            <a:r>
              <a:rPr lang="el-GR" altLang="el-GR" smtClean="0"/>
              <a:t>«η εθνικότητα των Μακεδόνων δεν μπορεί να είναι διαφορετική από τη Βουλγαρική..»</a:t>
            </a:r>
          </a:p>
        </p:txBody>
      </p:sp>
    </p:spTree>
    <p:extLst>
      <p:ext uri="{BB962C8B-B14F-4D97-AF65-F5344CB8AC3E}">
        <p14:creationId xmlns:p14="http://schemas.microsoft.com/office/powerpoint/2010/main" xmlns="" val="288371989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«Λοζαριστές» «Βουλγαρο-μακεδόνες»</a:t>
            </a:r>
          </a:p>
        </p:txBody>
      </p:sp>
      <p:sp>
        <p:nvSpPr>
          <p:cNvPr id="30723" name="2 - Θέση περιεχομένου"/>
          <p:cNvSpPr>
            <a:spLocks noGrp="1"/>
          </p:cNvSpPr>
          <p:nvPr>
            <p:ph idx="1"/>
          </p:nvPr>
        </p:nvSpPr>
        <p:spPr>
          <a:xfrm>
            <a:off x="612775" y="1600200"/>
            <a:ext cx="8153400" cy="4495800"/>
          </a:xfrm>
        </p:spPr>
        <p:txBody>
          <a:bodyPr/>
          <a:lstStyle/>
          <a:p>
            <a:pPr eaLnBrk="1" hangingPunct="1"/>
            <a:r>
              <a:rPr lang="el-GR" altLang="el-GR" smtClean="0"/>
              <a:t>«..γνωρίζουμε ότι η επιστημονική ενότητα της βουλγαρικής γλώσσας έχει αποκατασταθεί.. Όμως δεν πρέπει να σταματήσουμε εδώ, πρέπει να έχουμε υπόψη και την πρακτική σημασία της γλώσσας..»</a:t>
            </a:r>
          </a:p>
          <a:p>
            <a:pPr eaLnBrk="1" hangingPunct="1"/>
            <a:r>
              <a:rPr lang="en-US" altLang="el-GR" smtClean="0"/>
              <a:t>Dame Gruev, Petar Poparsov, Ivan Chadzinikolov</a:t>
            </a:r>
            <a:r>
              <a:rPr lang="el-GR" altLang="el-GR" smtClean="0"/>
              <a:t>: ιδρυτικά μέλη της </a:t>
            </a:r>
            <a:r>
              <a:rPr lang="en-US" altLang="el-GR" smtClean="0"/>
              <a:t>VMRO </a:t>
            </a:r>
            <a:r>
              <a:rPr lang="el-GR" altLang="el-GR" smtClean="0"/>
              <a:t>1893 </a:t>
            </a:r>
            <a:endParaRPr lang="en-US" altLang="el-GR" smtClean="0"/>
          </a:p>
          <a:p>
            <a:pPr eaLnBrk="1" hangingPunct="1"/>
            <a:r>
              <a:rPr lang="en-US" altLang="el-GR" smtClean="0"/>
              <a:t>Andrej Ljapcev</a:t>
            </a:r>
            <a:r>
              <a:rPr lang="el-GR" altLang="el-GR" smtClean="0"/>
              <a:t>: Πρωθυπουργός Βουλγαρίας (1926-1931)</a:t>
            </a:r>
          </a:p>
          <a:p>
            <a:pPr eaLnBrk="1" hangingPunct="1"/>
            <a:endParaRPr lang="el-GR" altLang="el-GR" smtClean="0"/>
          </a:p>
        </p:txBody>
      </p:sp>
    </p:spTree>
    <p:extLst>
      <p:ext uri="{BB962C8B-B14F-4D97-AF65-F5344CB8AC3E}">
        <p14:creationId xmlns:p14="http://schemas.microsoft.com/office/powerpoint/2010/main" xmlns="" val="237165101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a:xfrm>
            <a:off x="612775" y="228600"/>
            <a:ext cx="8153400" cy="990600"/>
          </a:xfrm>
        </p:spPr>
        <p:txBody>
          <a:bodyPr/>
          <a:lstStyle/>
          <a:p>
            <a:pPr eaLnBrk="1" hangingPunct="1"/>
            <a:r>
              <a:rPr lang="el-GR" altLang="el-GR" smtClean="0"/>
              <a:t>Ίδρυση της </a:t>
            </a:r>
            <a:r>
              <a:rPr lang="en-US" altLang="el-GR" smtClean="0"/>
              <a:t>VMRO </a:t>
            </a:r>
            <a:r>
              <a:rPr lang="el-GR" altLang="el-GR" smtClean="0"/>
              <a:t>1893</a:t>
            </a:r>
          </a:p>
        </p:txBody>
      </p:sp>
      <p:sp>
        <p:nvSpPr>
          <p:cNvPr id="31747" name="2 - Θέση περιεχομένου"/>
          <p:cNvSpPr>
            <a:spLocks noGrp="1"/>
          </p:cNvSpPr>
          <p:nvPr>
            <p:ph idx="1"/>
          </p:nvPr>
        </p:nvSpPr>
        <p:spPr>
          <a:xfrm>
            <a:off x="612775" y="1600200"/>
            <a:ext cx="8153400" cy="4495800"/>
          </a:xfrm>
        </p:spPr>
        <p:txBody>
          <a:bodyPr/>
          <a:lstStyle/>
          <a:p>
            <a:pPr eaLnBrk="1" hangingPunct="1"/>
            <a:r>
              <a:rPr lang="el-GR" altLang="el-GR" smtClean="0"/>
              <a:t>Ιδρύθηκε στη Θεσσαλονίκη από τους : </a:t>
            </a:r>
            <a:r>
              <a:rPr lang="en-US" altLang="el-GR" smtClean="0"/>
              <a:t>Dame Gruev, Petar Poparsov, Ivan Chadzinikolov, Christo Tatarcev</a:t>
            </a:r>
            <a:endParaRPr lang="el-GR" altLang="el-GR" smtClean="0"/>
          </a:p>
          <a:p>
            <a:pPr eaLnBrk="1" hangingPunct="1"/>
            <a:r>
              <a:rPr lang="el-GR" altLang="el-GR" smtClean="0"/>
              <a:t>1893: Ίδρυση Βουλγαρικο-Μακεδονικο-Θρακικό Κομιτάτου</a:t>
            </a:r>
            <a:endParaRPr lang="en-US" altLang="el-GR" smtClean="0"/>
          </a:p>
          <a:p>
            <a:pPr eaLnBrk="1" hangingPunct="1"/>
            <a:r>
              <a:rPr lang="en-US" altLang="el-GR" smtClean="0"/>
              <a:t>1895: </a:t>
            </a:r>
            <a:r>
              <a:rPr lang="el-GR" altLang="el-GR" smtClean="0"/>
              <a:t>Ίδρυση του Ανωτάτου Μακεδονικού Κομιτάτου της Σόφιας</a:t>
            </a:r>
          </a:p>
          <a:p>
            <a:pPr eaLnBrk="1" hangingPunct="1"/>
            <a:r>
              <a:rPr lang="el-GR" altLang="el-GR" smtClean="0"/>
              <a:t>1902: Μυστική Μακεδονο-Θρακική Οργάνωση</a:t>
            </a:r>
          </a:p>
          <a:p>
            <a:pPr eaLnBrk="1" hangingPunct="1"/>
            <a:r>
              <a:rPr lang="el-GR" altLang="el-GR" smtClean="0"/>
              <a:t>1905: Εσωτερική Μακεδονο-Θρακική Οργάνωση</a:t>
            </a:r>
          </a:p>
        </p:txBody>
      </p:sp>
    </p:spTree>
    <p:extLst>
      <p:ext uri="{BB962C8B-B14F-4D97-AF65-F5344CB8AC3E}">
        <p14:creationId xmlns:p14="http://schemas.microsoft.com/office/powerpoint/2010/main" xmlns="" val="170897012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i="1" cap="none" dirty="0" smtClean="0"/>
              <a:t>Ο Μακεδονικός Αγώνας των Βουλγάρων</a:t>
            </a:r>
            <a:endParaRPr lang="el-GR" sz="2200" i="1" cap="none" dirty="0"/>
          </a:p>
        </p:txBody>
      </p:sp>
      <p:sp>
        <p:nvSpPr>
          <p:cNvPr id="19459" name="Θέση περιεχομένου 2"/>
          <p:cNvSpPr>
            <a:spLocks noGrp="1"/>
          </p:cNvSpPr>
          <p:nvPr>
            <p:ph idx="1"/>
          </p:nvPr>
        </p:nvSpPr>
        <p:spPr>
          <a:xfrm>
            <a:off x="250825" y="1125538"/>
            <a:ext cx="8759825" cy="5241925"/>
          </a:xfrm>
        </p:spPr>
        <p:txBody>
          <a:bodyPr/>
          <a:lstStyle/>
          <a:p>
            <a:pPr eaLnBrk="1" hangingPunct="1"/>
            <a:r>
              <a:rPr lang="el-GR" altLang="el-GR" sz="1800" smtClean="0"/>
              <a:t>Ίδρυση της ΕΜΕΟ το 1893 στη Θεσσαλονίκη</a:t>
            </a:r>
          </a:p>
          <a:p>
            <a:pPr eaLnBrk="1" hangingPunct="1"/>
            <a:endParaRPr lang="el-GR" altLang="el-GR" sz="2400" smtClean="0"/>
          </a:p>
          <a:p>
            <a:pPr eaLnBrk="1" hangingPunct="1"/>
            <a:endParaRPr lang="el-GR" altLang="el-GR" sz="2400" smtClean="0"/>
          </a:p>
          <a:p>
            <a:pPr eaLnBrk="1" hangingPunct="1"/>
            <a:endParaRPr lang="el-GR" altLang="el-GR" sz="2400" smtClean="0"/>
          </a:p>
          <a:p>
            <a:pPr eaLnBrk="1" hangingPunct="1"/>
            <a:endParaRPr lang="el-GR" altLang="el-GR" sz="2400" smtClean="0"/>
          </a:p>
        </p:txBody>
      </p:sp>
      <p:pic>
        <p:nvPicPr>
          <p:cNvPr id="19460" name="Εικόνα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265238" y="1628775"/>
            <a:ext cx="6667500"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Θέση περιεχομένου 2"/>
          <p:cNvSpPr txBox="1">
            <a:spLocks/>
          </p:cNvSpPr>
          <p:nvPr/>
        </p:nvSpPr>
        <p:spPr>
          <a:xfrm>
            <a:off x="403225" y="1277938"/>
            <a:ext cx="8759825" cy="5241925"/>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l-GR" altLang="el-GR" sz="1800" smtClean="0"/>
              <a:t>ΕΜΕΟ 			Γκότσε Ντέλτσεφ</a:t>
            </a:r>
          </a:p>
          <a:p>
            <a:endParaRPr lang="el-GR" altLang="el-GR" sz="2400" smtClean="0"/>
          </a:p>
          <a:p>
            <a:endParaRPr lang="el-GR" altLang="el-GR" sz="2400" smtClean="0"/>
          </a:p>
          <a:p>
            <a:endParaRPr lang="el-GR" altLang="el-GR" sz="2400" smtClean="0"/>
          </a:p>
          <a:p>
            <a:endParaRPr lang="el-GR" altLang="el-GR" sz="2400" smtClean="0"/>
          </a:p>
        </p:txBody>
      </p:sp>
    </p:spTree>
    <p:extLst>
      <p:ext uri="{BB962C8B-B14F-4D97-AF65-F5344CB8AC3E}">
        <p14:creationId xmlns:p14="http://schemas.microsoft.com/office/powerpoint/2010/main" xmlns="" val="283356048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Τόντορ Αλεξάντρωφ"/>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825" y="0"/>
            <a:ext cx="3203575" cy="436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Picture 5" descr="Aleksandar Protogerov"/>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43213" y="1052513"/>
            <a:ext cx="3246437"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Picture 4" descr="Ivan Mihajlov"/>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51500" y="2276475"/>
            <a:ext cx="3130550" cy="396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3" name="Rectangle 7"/>
          <p:cNvSpPr>
            <a:spLocks noChangeArrowheads="1"/>
          </p:cNvSpPr>
          <p:nvPr/>
        </p:nvSpPr>
        <p:spPr bwMode="auto">
          <a:xfrm>
            <a:off x="323850" y="4365625"/>
            <a:ext cx="22383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t>Τόντορ Αλεξάντρωφ</a:t>
            </a:r>
          </a:p>
        </p:txBody>
      </p:sp>
      <p:sp>
        <p:nvSpPr>
          <p:cNvPr id="12294" name="Rectangle 8"/>
          <p:cNvSpPr>
            <a:spLocks noChangeArrowheads="1"/>
          </p:cNvSpPr>
          <p:nvPr/>
        </p:nvSpPr>
        <p:spPr bwMode="auto">
          <a:xfrm>
            <a:off x="2916238" y="4941888"/>
            <a:ext cx="2508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t>Aleksandar Protogerov</a:t>
            </a:r>
          </a:p>
        </p:txBody>
      </p:sp>
      <p:sp>
        <p:nvSpPr>
          <p:cNvPr id="12295" name="Rectangle 9"/>
          <p:cNvSpPr>
            <a:spLocks noChangeArrowheads="1"/>
          </p:cNvSpPr>
          <p:nvPr/>
        </p:nvSpPr>
        <p:spPr bwMode="auto">
          <a:xfrm>
            <a:off x="6588125" y="6308725"/>
            <a:ext cx="1517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t>Ivan Mihajlov</a:t>
            </a:r>
          </a:p>
        </p:txBody>
      </p:sp>
      <p:sp>
        <p:nvSpPr>
          <p:cNvPr id="21514" name="Rectangle 10"/>
          <p:cNvSpPr>
            <a:spLocks noChangeArrowheads="1"/>
          </p:cNvSpPr>
          <p:nvPr/>
        </p:nvSpPr>
        <p:spPr bwMode="auto">
          <a:xfrm>
            <a:off x="3995738" y="188913"/>
            <a:ext cx="1098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en-US" altLang="el-GR" sz="2400" b="1" i="1">
                <a:effectLst>
                  <a:outerShdw blurRad="38100" dist="38100" dir="2700000" algn="tl">
                    <a:srgbClr val="010199"/>
                  </a:outerShdw>
                </a:effectLst>
              </a:rPr>
              <a:t>VMRO</a:t>
            </a:r>
            <a:endParaRPr lang="el-GR" altLang="el-GR" sz="2400" b="1" i="1">
              <a:effectLst>
                <a:outerShdw blurRad="38100" dist="38100" dir="2700000" algn="tl">
                  <a:srgbClr val="010199"/>
                </a:outerShdw>
              </a:effectLst>
            </a:endParaRPr>
          </a:p>
        </p:txBody>
      </p:sp>
    </p:spTree>
    <p:extLst>
      <p:ext uri="{BB962C8B-B14F-4D97-AF65-F5344CB8AC3E}">
        <p14:creationId xmlns:p14="http://schemas.microsoft.com/office/powerpoint/2010/main" xmlns="" val="341036584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i="1" cap="none" dirty="0" smtClean="0"/>
              <a:t>Ο Μακεδονικός Αγώνας των Βουλγάρων</a:t>
            </a:r>
            <a:endParaRPr lang="el-GR" sz="2200" i="1" cap="none" dirty="0"/>
          </a:p>
        </p:txBody>
      </p:sp>
      <p:sp>
        <p:nvSpPr>
          <p:cNvPr id="21507" name="Θέση περιεχομένου 2"/>
          <p:cNvSpPr>
            <a:spLocks noGrp="1"/>
          </p:cNvSpPr>
          <p:nvPr>
            <p:ph idx="1"/>
          </p:nvPr>
        </p:nvSpPr>
        <p:spPr>
          <a:xfrm>
            <a:off x="250825" y="1125538"/>
            <a:ext cx="8759825" cy="5241925"/>
          </a:xfrm>
        </p:spPr>
        <p:txBody>
          <a:bodyPr/>
          <a:lstStyle/>
          <a:p>
            <a:pPr eaLnBrk="1" hangingPunct="1"/>
            <a:endParaRPr lang="el-GR" altLang="el-GR" sz="2400" smtClean="0"/>
          </a:p>
          <a:p>
            <a:pPr eaLnBrk="1" hangingPunct="1"/>
            <a:r>
              <a:rPr lang="el-GR" altLang="el-GR" sz="2400" b="1" i="1" smtClean="0"/>
              <a:t>ΕΜΕΟ ισχυρή ιεραρχικά οργάνωση</a:t>
            </a:r>
          </a:p>
          <a:p>
            <a:pPr eaLnBrk="1" hangingPunct="1"/>
            <a:endParaRPr lang="el-GR" altLang="el-GR" sz="2400" smtClean="0"/>
          </a:p>
          <a:p>
            <a:pPr eaLnBrk="1" hangingPunct="1"/>
            <a:r>
              <a:rPr lang="el-GR" altLang="el-GR" sz="2400" smtClean="0"/>
              <a:t>Κεντρική Επιτροπή</a:t>
            </a:r>
          </a:p>
          <a:p>
            <a:pPr eaLnBrk="1" hangingPunct="1"/>
            <a:endParaRPr lang="el-GR" altLang="el-GR" sz="2400" smtClean="0"/>
          </a:p>
          <a:p>
            <a:pPr eaLnBrk="1" hangingPunct="1"/>
            <a:r>
              <a:rPr lang="el-GR" altLang="el-GR" sz="2400" smtClean="0"/>
              <a:t>Περιφερειακές Επιτροπές – Περιφερειακοί Βοεβόδες</a:t>
            </a:r>
          </a:p>
          <a:p>
            <a:pPr eaLnBrk="1" hangingPunct="1"/>
            <a:endParaRPr lang="el-GR" altLang="el-GR" sz="2400" smtClean="0"/>
          </a:p>
          <a:p>
            <a:pPr eaLnBrk="1" hangingPunct="1"/>
            <a:r>
              <a:rPr lang="el-GR" altLang="el-GR" sz="2400" smtClean="0"/>
              <a:t>Επαρχιακές Επιτροπές – Βοεβόδες Επαρχίας</a:t>
            </a:r>
          </a:p>
          <a:p>
            <a:pPr eaLnBrk="1" hangingPunct="1"/>
            <a:endParaRPr lang="el-GR" altLang="el-GR" sz="2400" smtClean="0"/>
          </a:p>
          <a:p>
            <a:pPr eaLnBrk="1" hangingPunct="1"/>
            <a:r>
              <a:rPr lang="el-GR" altLang="el-GR" sz="2400" smtClean="0"/>
              <a:t>Τοπικές Επιτροπές – Τοπικοί Βοεβόδες  </a:t>
            </a:r>
          </a:p>
          <a:p>
            <a:pPr eaLnBrk="1" hangingPunct="1"/>
            <a:endParaRPr lang="el-GR" altLang="el-GR" sz="2400" smtClean="0"/>
          </a:p>
        </p:txBody>
      </p:sp>
    </p:spTree>
    <p:extLst>
      <p:ext uri="{BB962C8B-B14F-4D97-AF65-F5344CB8AC3E}">
        <p14:creationId xmlns:p14="http://schemas.microsoft.com/office/powerpoint/2010/main" xmlns="" val="346921877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i="1" cap="none" dirty="0" smtClean="0"/>
              <a:t>Ο Μακεδονικός Αγώνας των Βουλγάρων</a:t>
            </a:r>
            <a:endParaRPr lang="el-GR" sz="2200" i="1" cap="none" dirty="0"/>
          </a:p>
        </p:txBody>
      </p:sp>
      <p:sp>
        <p:nvSpPr>
          <p:cNvPr id="22531" name="Θέση περιεχομένου 2"/>
          <p:cNvSpPr>
            <a:spLocks noGrp="1"/>
          </p:cNvSpPr>
          <p:nvPr>
            <p:ph idx="1"/>
          </p:nvPr>
        </p:nvSpPr>
        <p:spPr>
          <a:xfrm>
            <a:off x="250825" y="1125538"/>
            <a:ext cx="8759825" cy="5241925"/>
          </a:xfrm>
        </p:spPr>
        <p:txBody>
          <a:bodyPr/>
          <a:lstStyle/>
          <a:p>
            <a:pPr eaLnBrk="1" hangingPunct="1"/>
            <a:r>
              <a:rPr lang="el-GR" altLang="el-GR" sz="2400" b="1" i="1" smtClean="0"/>
              <a:t>Αρχικά</a:t>
            </a:r>
          </a:p>
          <a:p>
            <a:pPr eaLnBrk="1" hangingPunct="1"/>
            <a:endParaRPr lang="el-GR" altLang="el-GR" sz="2400" smtClean="0"/>
          </a:p>
          <a:p>
            <a:pPr eaLnBrk="1" hangingPunct="1"/>
            <a:r>
              <a:rPr lang="el-GR" altLang="el-GR" sz="2400" smtClean="0"/>
              <a:t>Εκκλησιαστικός και εκπαιδευτικός αγώνας</a:t>
            </a:r>
          </a:p>
          <a:p>
            <a:pPr eaLnBrk="1" hangingPunct="1"/>
            <a:endParaRPr lang="el-GR" altLang="el-GR" sz="2400" smtClean="0"/>
          </a:p>
          <a:p>
            <a:pPr eaLnBrk="1" hangingPunct="1"/>
            <a:r>
              <a:rPr lang="el-GR" altLang="el-GR" sz="2400" smtClean="0"/>
              <a:t>Μετά το 1898 προσανατολισμός στην ένοπλη δράση</a:t>
            </a:r>
          </a:p>
          <a:p>
            <a:pPr eaLnBrk="1" hangingPunct="1"/>
            <a:endParaRPr lang="el-GR" altLang="el-GR" sz="2400" smtClean="0"/>
          </a:p>
          <a:p>
            <a:pPr eaLnBrk="1" hangingPunct="1"/>
            <a:r>
              <a:rPr lang="el-GR" altLang="el-GR" sz="2400" smtClean="0"/>
              <a:t>Αντιπαραθέσεις μεταξύ των δυο οργανώσεων</a:t>
            </a:r>
          </a:p>
          <a:p>
            <a:pPr eaLnBrk="1" hangingPunct="1"/>
            <a:endParaRPr lang="el-GR" altLang="el-GR" sz="2400" smtClean="0"/>
          </a:p>
          <a:p>
            <a:pPr eaLnBrk="1" hangingPunct="1"/>
            <a:r>
              <a:rPr lang="el-GR" altLang="el-GR" sz="2400" smtClean="0"/>
              <a:t>Εξέγερση στην Άνω Τζουμαγιά (1902) </a:t>
            </a:r>
          </a:p>
          <a:p>
            <a:pPr eaLnBrk="1" hangingPunct="1"/>
            <a:r>
              <a:rPr lang="el-GR" altLang="el-GR" sz="2400" smtClean="0"/>
              <a:t>Εξέγερση με κέντρο το Κρούσοβο (1903) Ίλιντεν</a:t>
            </a:r>
          </a:p>
        </p:txBody>
      </p:sp>
    </p:spTree>
    <p:extLst>
      <p:ext uri="{BB962C8B-B14F-4D97-AF65-F5344CB8AC3E}">
        <p14:creationId xmlns:p14="http://schemas.microsoft.com/office/powerpoint/2010/main" xmlns="" val="70684345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a:xfrm>
            <a:off x="612775" y="228600"/>
            <a:ext cx="8153400" cy="990600"/>
          </a:xfrm>
        </p:spPr>
        <p:txBody>
          <a:bodyPr/>
          <a:lstStyle/>
          <a:p>
            <a:pPr eaLnBrk="1" hangingPunct="1"/>
            <a:r>
              <a:rPr lang="el-GR" altLang="el-GR" smtClean="0"/>
              <a:t>Σκοποί</a:t>
            </a:r>
          </a:p>
        </p:txBody>
      </p:sp>
      <p:sp>
        <p:nvSpPr>
          <p:cNvPr id="32771" name="2 - Θέση περιεχομένου"/>
          <p:cNvSpPr>
            <a:spLocks noGrp="1"/>
          </p:cNvSpPr>
          <p:nvPr>
            <p:ph idx="1"/>
          </p:nvPr>
        </p:nvSpPr>
        <p:spPr>
          <a:xfrm>
            <a:off x="612775" y="1600200"/>
            <a:ext cx="8153400" cy="4495800"/>
          </a:xfrm>
        </p:spPr>
        <p:txBody>
          <a:bodyPr/>
          <a:lstStyle/>
          <a:p>
            <a:pPr eaLnBrk="1" hangingPunct="1"/>
            <a:r>
              <a:rPr lang="el-GR" altLang="el-GR" smtClean="0"/>
              <a:t>α) Η αυτονομία της Μακεδονίας</a:t>
            </a:r>
          </a:p>
          <a:p>
            <a:pPr eaLnBrk="1" hangingPunct="1"/>
            <a:r>
              <a:rPr lang="el-GR" altLang="el-GR" smtClean="0"/>
              <a:t>β) Η προσάρτησή της στη Βουλγαρία</a:t>
            </a:r>
          </a:p>
          <a:p>
            <a:pPr eaLnBrk="1" hangingPunct="1"/>
            <a:r>
              <a:rPr lang="el-GR" altLang="el-GR" smtClean="0"/>
              <a:t>γ) Η επανάσταση</a:t>
            </a:r>
          </a:p>
          <a:p>
            <a:pPr eaLnBrk="1" hangingPunct="1"/>
            <a:r>
              <a:rPr lang="el-GR" altLang="el-GR" smtClean="0"/>
              <a:t>Σύγκρουσηα) με την εξαρχία που απέρριπτε την επανάσταση και πρέσβευε την προώθηση του εκπαιδευτικού-θρησκευτικού έργου (Ι</a:t>
            </a:r>
            <a:r>
              <a:rPr lang="en-US" altLang="el-GR" smtClean="0"/>
              <a:t>osif I)</a:t>
            </a:r>
            <a:r>
              <a:rPr lang="el-GR" altLang="el-GR" smtClean="0"/>
              <a:t>Α</a:t>
            </a:r>
            <a:r>
              <a:rPr lang="en-US" altLang="el-GR" smtClean="0"/>
              <a:t>damir F(1979). Die Makedonische Frage. Ihre Entstehung und Entwicklung bis 1908, Wiesbaden</a:t>
            </a:r>
            <a:endParaRPr lang="el-GR" altLang="el-GR" smtClean="0"/>
          </a:p>
          <a:p>
            <a:pPr eaLnBrk="1" hangingPunct="1"/>
            <a:r>
              <a:rPr lang="el-GR" altLang="el-GR" smtClean="0"/>
              <a:t>β) με τον</a:t>
            </a:r>
            <a:r>
              <a:rPr lang="en-US" altLang="el-GR" smtClean="0"/>
              <a:t> Stefan Stabulov</a:t>
            </a:r>
            <a:r>
              <a:rPr lang="el-GR" altLang="el-GR" smtClean="0"/>
              <a:t> που ήθελε καλές σχέσεις με τους οθωμανούς</a:t>
            </a:r>
          </a:p>
          <a:p>
            <a:pPr eaLnBrk="1" hangingPunct="1"/>
            <a:endParaRPr lang="el-GR" altLang="el-GR" smtClean="0"/>
          </a:p>
        </p:txBody>
      </p:sp>
    </p:spTree>
    <p:extLst>
      <p:ext uri="{BB962C8B-B14F-4D97-AF65-F5344CB8AC3E}">
        <p14:creationId xmlns:p14="http://schemas.microsoft.com/office/powerpoint/2010/main" xmlns="" val="210249234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4400" b="1" dirty="0" smtClean="0"/>
              <a:t>ΜΑΚΕΔΟΝΙΚΟΣ ΑΓΩΝΑΣ</a:t>
            </a:r>
            <a:endParaRPr lang="el-GR" sz="4400" b="1" dirty="0"/>
          </a:p>
        </p:txBody>
      </p:sp>
    </p:spTree>
    <p:extLst>
      <p:ext uri="{BB962C8B-B14F-4D97-AF65-F5344CB8AC3E}">
        <p14:creationId xmlns:p14="http://schemas.microsoft.com/office/powerpoint/2010/main" xmlns="" val="104331324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idx="1"/>
          </p:nvPr>
        </p:nvSpPr>
        <p:spPr>
          <a:xfrm>
            <a:off x="468313" y="333375"/>
            <a:ext cx="8424862" cy="6524625"/>
          </a:xfrm>
        </p:spPr>
        <p:txBody>
          <a:bodyPr>
            <a:normAutofit/>
          </a:bodyPr>
          <a:lstStyle/>
          <a:p>
            <a:pPr>
              <a:lnSpc>
                <a:spcPct val="80000"/>
              </a:lnSpc>
              <a:buFont typeface="Wingdings" pitchFamily="2" charset="2"/>
              <a:buNone/>
            </a:pPr>
            <a:r>
              <a:rPr lang="el-GR" altLang="el-GR" sz="1200" dirty="0"/>
              <a:t>                                                             </a:t>
            </a:r>
            <a:r>
              <a:rPr lang="el-GR" altLang="el-GR" sz="1800" dirty="0"/>
              <a:t>Ιστορικό πλαίσιο</a:t>
            </a:r>
          </a:p>
          <a:p>
            <a:pPr>
              <a:lnSpc>
                <a:spcPct val="80000"/>
              </a:lnSpc>
              <a:buFont typeface="Wingdings" pitchFamily="2" charset="2"/>
              <a:buNone/>
            </a:pPr>
            <a:endParaRPr lang="el-GR" altLang="el-GR" sz="1800" dirty="0"/>
          </a:p>
          <a:p>
            <a:pPr>
              <a:lnSpc>
                <a:spcPct val="80000"/>
              </a:lnSpc>
              <a:buFont typeface="Wingdings" pitchFamily="2" charset="2"/>
              <a:buNone/>
            </a:pPr>
            <a:r>
              <a:rPr lang="el-GR" altLang="el-GR" sz="3200" dirty="0"/>
              <a:t>     Με τον όρο </a:t>
            </a:r>
            <a:r>
              <a:rPr lang="el-GR" altLang="el-GR" sz="3200" b="1" dirty="0"/>
              <a:t>«μακεδονικός αγώνας»</a:t>
            </a:r>
            <a:r>
              <a:rPr lang="el-GR" altLang="el-GR" sz="3200" dirty="0"/>
              <a:t> εννοούμε κυρίως την </a:t>
            </a:r>
            <a:r>
              <a:rPr lang="el-GR" altLang="el-GR" sz="3200" b="1" dirty="0"/>
              <a:t>ένοπλη αντιπαράθεση</a:t>
            </a:r>
            <a:r>
              <a:rPr lang="el-GR" altLang="el-GR" sz="3200" dirty="0"/>
              <a:t> των ετών </a:t>
            </a:r>
            <a:r>
              <a:rPr lang="el-GR" altLang="el-GR" sz="3200" b="1" dirty="0"/>
              <a:t>1904-1908</a:t>
            </a:r>
            <a:r>
              <a:rPr lang="el-GR" altLang="el-GR" sz="3200" dirty="0"/>
              <a:t> μεταξύ </a:t>
            </a:r>
            <a:r>
              <a:rPr lang="el-GR" altLang="el-GR" sz="3200" b="1" dirty="0"/>
              <a:t>Ελλήνων- Βουλγάρων- Τούρκων-</a:t>
            </a:r>
            <a:r>
              <a:rPr lang="el-GR" altLang="el-GR" sz="3200" dirty="0"/>
              <a:t> </a:t>
            </a:r>
            <a:r>
              <a:rPr lang="el-GR" altLang="el-GR" sz="3200" b="1" dirty="0"/>
              <a:t>Σέρβων και Ρουμάνων</a:t>
            </a:r>
            <a:r>
              <a:rPr lang="el-GR" altLang="el-GR" sz="3200" dirty="0"/>
              <a:t> στο χώρο της Μακεδονίας. Η αντιπαράθεση αυτή είχε ξεκινήσει με άλλους τρόπους</a:t>
            </a:r>
            <a:r>
              <a:rPr lang="en-US" altLang="el-GR" sz="3200" dirty="0"/>
              <a:t> </a:t>
            </a:r>
            <a:r>
              <a:rPr lang="el-GR" altLang="el-GR" sz="3200" dirty="0"/>
              <a:t>(θρησκευτικούς, πολιτικούς κ.α.) από τα μέσα του 19ου αιώνα, μετά τις ρυθμίσεις (</a:t>
            </a:r>
            <a:r>
              <a:rPr lang="el-GR" altLang="el-GR" sz="3200" b="1" dirty="0" err="1"/>
              <a:t>Τανζιμάτ</a:t>
            </a:r>
            <a:r>
              <a:rPr lang="el-GR" altLang="el-GR" sz="3200" dirty="0"/>
              <a:t>) που παραχώρησε ο σουλτάνος και αφορούσε το σύνολο των υπόδουλων λαών της Οθωμανικής Αυτοκρατορίας.</a:t>
            </a:r>
          </a:p>
          <a:p>
            <a:pPr>
              <a:lnSpc>
                <a:spcPct val="80000"/>
              </a:lnSpc>
              <a:buFont typeface="Wingdings" pitchFamily="2" charset="2"/>
              <a:buNone/>
            </a:pPr>
            <a:endParaRPr lang="el-GR" altLang="el-GR" sz="1800" dirty="0"/>
          </a:p>
        </p:txBody>
      </p:sp>
    </p:spTree>
    <p:extLst>
      <p:ext uri="{BB962C8B-B14F-4D97-AF65-F5344CB8AC3E}">
        <p14:creationId xmlns:p14="http://schemas.microsoft.com/office/powerpoint/2010/main" xmlns="" val="24910505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1620098"/>
          </a:xfrm>
        </p:spPr>
        <p:txBody>
          <a:bodyPr>
            <a:normAutofit/>
          </a:bodyPr>
          <a:lstStyle/>
          <a:p>
            <a:r>
              <a:rPr lang="en-US" sz="2000" dirty="0" err="1" smtClean="0">
                <a:solidFill>
                  <a:srgbClr val="FFFF00"/>
                </a:solidFill>
                <a:latin typeface="Times New Roman" pitchFamily="18" charset="0"/>
                <a:cs typeface="Times New Roman" pitchFamily="18" charset="0"/>
              </a:rPr>
              <a:t>Hall</a:t>
            </a:r>
            <a:r>
              <a:rPr lang="en-US" sz="2000" dirty="0" err="1">
                <a:solidFill>
                  <a:srgbClr val="FFFF00"/>
                </a:solidFill>
                <a:latin typeface="Times New Roman" panose="02020603050405020304" pitchFamily="18" charset="0"/>
                <a:cs typeface="Times New Roman" panose="02020603050405020304" pitchFamily="18" charset="0"/>
              </a:rPr>
              <a:t>E</a:t>
            </a:r>
            <a:r>
              <a:rPr lang="en-US" sz="2000" dirty="0">
                <a:solidFill>
                  <a:srgbClr val="FFFF00"/>
                </a:solidFill>
                <a:latin typeface="Times New Roman" panose="02020603050405020304" pitchFamily="18" charset="0"/>
                <a:cs typeface="Times New Roman" panose="02020603050405020304" pitchFamily="18" charset="0"/>
              </a:rPr>
              <a:t> . Malkin (</a:t>
            </a:r>
            <a:r>
              <a:rPr lang="en-US" sz="2000" dirty="0" err="1">
                <a:solidFill>
                  <a:srgbClr val="FFFF00"/>
                </a:solidFill>
                <a:latin typeface="Times New Roman" panose="02020603050405020304" pitchFamily="18" charset="0"/>
                <a:cs typeface="Times New Roman" panose="02020603050405020304" pitchFamily="18" charset="0"/>
              </a:rPr>
              <a:t>ed</a:t>
            </a:r>
            <a:r>
              <a:rPr lang="en-US" sz="2000" dirty="0">
                <a:solidFill>
                  <a:srgbClr val="FFFF00"/>
                </a:solidFill>
                <a:latin typeface="Times New Roman" panose="02020603050405020304" pitchFamily="18" charset="0"/>
                <a:cs typeface="Times New Roman" panose="02020603050405020304" pitchFamily="18" charset="0"/>
              </a:rPr>
              <a:t>). (2001). </a:t>
            </a:r>
            <a:r>
              <a:rPr lang="en-US" sz="2000" i="1" dirty="0">
                <a:solidFill>
                  <a:srgbClr val="FFFF00"/>
                </a:solidFill>
                <a:latin typeface="Times New Roman" panose="02020603050405020304" pitchFamily="18" charset="0"/>
                <a:cs typeface="Times New Roman" panose="02020603050405020304" pitchFamily="18" charset="0"/>
              </a:rPr>
              <a:t>Ancient Perceptions of Greek Ethnicity </a:t>
            </a:r>
            <a:r>
              <a:rPr lang="en-US" sz="2000" dirty="0">
                <a:solidFill>
                  <a:srgbClr val="FFFF00"/>
                </a:solidFill>
                <a:latin typeface="Times New Roman" panose="02020603050405020304" pitchFamily="18" charset="0"/>
                <a:cs typeface="Times New Roman" panose="02020603050405020304" pitchFamily="18" charset="0"/>
              </a:rPr>
              <a:t>London: Cambridge, Mass </a:t>
            </a:r>
            <a:br>
              <a:rPr lang="en-US" sz="2000" dirty="0">
                <a:solidFill>
                  <a:srgbClr val="FFFF00"/>
                </a:solidFill>
                <a:latin typeface="Times New Roman" panose="02020603050405020304" pitchFamily="18" charset="0"/>
                <a:cs typeface="Times New Roman" panose="02020603050405020304" pitchFamily="18" charset="0"/>
              </a:rPr>
            </a:br>
            <a:endParaRPr lang="el-GR" sz="2000" dirty="0">
              <a:solidFill>
                <a:srgbClr val="FFFF0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pPr algn="just">
              <a:buFont typeface="Wingdings" pitchFamily="2" charset="2"/>
              <a:buChar char="Ø"/>
            </a:pPr>
            <a:r>
              <a:rPr lang="el-GR" sz="3200" dirty="0" smtClean="0">
                <a:latin typeface="Times New Roman" pitchFamily="18" charset="0"/>
                <a:cs typeface="Times New Roman" pitchFamily="18" charset="0"/>
              </a:rPr>
              <a:t>καταλήγει  </a:t>
            </a:r>
            <a:r>
              <a:rPr lang="el-GR" sz="3200" dirty="0">
                <a:latin typeface="Times New Roman" pitchFamily="18" charset="0"/>
                <a:cs typeface="Times New Roman" pitchFamily="18" charset="0"/>
              </a:rPr>
              <a:t>στην παραπάνω κρίση: </a:t>
            </a:r>
          </a:p>
          <a:p>
            <a:pPr algn="just">
              <a:buFontTx/>
              <a:buChar char="-"/>
            </a:pPr>
            <a:r>
              <a:rPr lang="el-GR" sz="3200" dirty="0">
                <a:latin typeface="Times New Roman" pitchFamily="18" charset="0"/>
                <a:cs typeface="Times New Roman" pitchFamily="18" charset="0"/>
              </a:rPr>
              <a:t>λογικά και διαισθητικά. </a:t>
            </a:r>
          </a:p>
          <a:p>
            <a:pPr algn="just">
              <a:buFontTx/>
              <a:buChar char="-"/>
            </a:pPr>
            <a:r>
              <a:rPr lang="el-GR" sz="3200" dirty="0">
                <a:latin typeface="Times New Roman" pitchFamily="18" charset="0"/>
                <a:cs typeface="Times New Roman" pitchFamily="18" charset="0"/>
              </a:rPr>
              <a:t>αποδέχεται την άποψη του </a:t>
            </a:r>
            <a:r>
              <a:rPr lang="en-US" sz="3200" dirty="0">
                <a:latin typeface="Times New Roman" pitchFamily="18" charset="0"/>
                <a:cs typeface="Times New Roman" pitchFamily="18" charset="0"/>
              </a:rPr>
              <a:t>Malkin</a:t>
            </a:r>
            <a:r>
              <a:rPr lang="el-GR" sz="3200" dirty="0">
                <a:latin typeface="Times New Roman" pitchFamily="18" charset="0"/>
                <a:cs typeface="Times New Roman" pitchFamily="18" charset="0"/>
              </a:rPr>
              <a:t> για τη σημασία της θρησκείας και ιδίως των κοινών ιερών και θυσιών</a:t>
            </a:r>
          </a:p>
          <a:p>
            <a:pPr algn="just">
              <a:buFontTx/>
              <a:buChar char="-"/>
            </a:pPr>
            <a:r>
              <a:rPr lang="el-GR" sz="3200" dirty="0">
                <a:latin typeface="Times New Roman" pitchFamily="18" charset="0"/>
                <a:cs typeface="Times New Roman" pitchFamily="18" charset="0"/>
              </a:rPr>
              <a:t>δεν αξιοποιεί όμως τα στοιχεία των καταλόγων των </a:t>
            </a:r>
            <a:r>
              <a:rPr lang="el-GR" sz="3200" dirty="0" err="1">
                <a:latin typeface="Times New Roman" pitchFamily="18" charset="0"/>
                <a:cs typeface="Times New Roman" pitchFamily="18" charset="0"/>
              </a:rPr>
              <a:t>θεωροδόκων</a:t>
            </a:r>
            <a:endParaRPr lang="el-GR" sz="3200" dirty="0"/>
          </a:p>
        </p:txBody>
      </p:sp>
    </p:spTree>
    <p:extLst>
      <p:ext uri="{BB962C8B-B14F-4D97-AF65-F5344CB8AC3E}">
        <p14:creationId xmlns:p14="http://schemas.microsoft.com/office/powerpoint/2010/main" xmlns="" val="262189600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εισαγωγη</a:t>
            </a:r>
            <a:endParaRPr lang="el-GR" dirty="0"/>
          </a:p>
        </p:txBody>
      </p:sp>
      <p:sp>
        <p:nvSpPr>
          <p:cNvPr id="3" name="Θέση περιεχομένου 2"/>
          <p:cNvSpPr>
            <a:spLocks noGrp="1"/>
          </p:cNvSpPr>
          <p:nvPr>
            <p:ph idx="1"/>
          </p:nvPr>
        </p:nvSpPr>
        <p:spPr/>
        <p:txBody>
          <a:bodyPr>
            <a:normAutofit lnSpcReduction="10000"/>
          </a:bodyPr>
          <a:lstStyle/>
          <a:p>
            <a:pPr>
              <a:lnSpc>
                <a:spcPct val="80000"/>
              </a:lnSpc>
            </a:pPr>
            <a:r>
              <a:rPr lang="el-GR" altLang="el-GR" dirty="0"/>
              <a:t> </a:t>
            </a:r>
            <a:r>
              <a:rPr lang="el-GR" altLang="el-GR" sz="3200" dirty="0">
                <a:latin typeface="Times New Roman" panose="02020603050405020304" pitchFamily="18" charset="0"/>
                <a:cs typeface="Times New Roman" panose="02020603050405020304" pitchFamily="18" charset="0"/>
              </a:rPr>
              <a:t>Κάθε ένα από τα κράτη των Βαλκανίων προσπάθησε με διάφορους τρόπους</a:t>
            </a:r>
            <a:r>
              <a:rPr lang="en-US" altLang="el-GR" sz="3200" dirty="0">
                <a:latin typeface="Times New Roman" panose="02020603050405020304" pitchFamily="18" charset="0"/>
                <a:cs typeface="Times New Roman" panose="02020603050405020304" pitchFamily="18" charset="0"/>
              </a:rPr>
              <a:t> </a:t>
            </a:r>
            <a:r>
              <a:rPr lang="el-GR" altLang="el-GR" sz="3200" dirty="0">
                <a:latin typeface="Times New Roman" panose="02020603050405020304" pitchFamily="18" charset="0"/>
                <a:cs typeface="Times New Roman" panose="02020603050405020304" pitchFamily="18" charset="0"/>
              </a:rPr>
              <a:t>(θρησκευτικούς, πολιτικούς, εκπαιδευτικούς, στρατιωτικούς κ.α.) να εντάξει τους πληθυσμούς της Μακεδονίας στον αντίστοιχο εθνικό κορμό και να δημιουργήσει τις ευνοϊκότερες προϋποθέσεις για την διαφαινόμενη απελευθέρωση τους, λόγω της παρακμής της οθωμανικής αυτοκρατορίας.</a:t>
            </a:r>
          </a:p>
          <a:p>
            <a:pPr>
              <a:lnSpc>
                <a:spcPct val="80000"/>
              </a:lnSpc>
            </a:pPr>
            <a:r>
              <a:rPr lang="el-GR" altLang="el-GR" sz="3200" dirty="0">
                <a:latin typeface="Times New Roman" panose="02020603050405020304" pitchFamily="18" charset="0"/>
                <a:cs typeface="Times New Roman" panose="02020603050405020304" pitchFamily="18" charset="0"/>
              </a:rPr>
              <a:t>      </a:t>
            </a:r>
          </a:p>
          <a:p>
            <a:pPr>
              <a:lnSpc>
                <a:spcPct val="80000"/>
              </a:lnSpc>
            </a:pPr>
            <a:r>
              <a:rPr lang="el-GR" altLang="el-GR" dirty="0"/>
              <a:t>     </a:t>
            </a:r>
            <a:endParaRPr lang="el-GR" dirty="0"/>
          </a:p>
        </p:txBody>
      </p:sp>
    </p:spTree>
    <p:extLst>
      <p:ext uri="{BB962C8B-B14F-4D97-AF65-F5344CB8AC3E}">
        <p14:creationId xmlns:p14="http://schemas.microsoft.com/office/powerpoint/2010/main" xmlns="" val="276008825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ορισμοσ</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altLang="el-GR" dirty="0"/>
              <a:t>Η ένοπλη αντιπαράθεση (1904-1908) που αποτέλεσε την κορύφωση της διαφοράς μεταξύ των βαλκανικών λαών, τερματίστηκε με την Νεοτουρκική επανάσταση(1908). Η μη εφαρμογή των δεσμεύσεων που είχαν αναλάβει οι Νεότουρκοι  αξιωματικοί, οδήγησε σε συνεννόηση τα τότε αντιμαχόμενα κράτη. Ακολούθησε ο Α΄ Βαλκανικός πόλεμος, ως συνέχεια του μακεδονικού αγώνα, και ο οποίος κατέληξε σε ήττα της οθωμανικής Τουρκίας. Οι παλιές αντιθέσεις των βαλκανικών κρατών αναζωπυρώθηκαν με τον Β΄ Βαλκανικό πόλεμο. Την οριστική λύση του όλου ζητήματος έδωσε η συνθήκη του Βουκουρεστίου (1913) με την οποία καθορίστηκαν τα νέα σύνορα των βαλκανικών κρατών.</a:t>
            </a:r>
            <a:endParaRPr lang="el-GR" dirty="0"/>
          </a:p>
          <a:p>
            <a:endParaRPr lang="el-GR" dirty="0"/>
          </a:p>
        </p:txBody>
      </p:sp>
    </p:spTree>
    <p:extLst>
      <p:ext uri="{BB962C8B-B14F-4D97-AF65-F5344CB8AC3E}">
        <p14:creationId xmlns:p14="http://schemas.microsoft.com/office/powerpoint/2010/main" xmlns="" val="67895324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 ΓΛΩΣΣΑΡΙ</a:t>
            </a:r>
            <a:endParaRPr lang="el-GR" dirty="0"/>
          </a:p>
        </p:txBody>
      </p:sp>
      <p:sp>
        <p:nvSpPr>
          <p:cNvPr id="3" name="Θέση περιεχομένου 2"/>
          <p:cNvSpPr>
            <a:spLocks noGrp="1"/>
          </p:cNvSpPr>
          <p:nvPr>
            <p:ph idx="1"/>
          </p:nvPr>
        </p:nvSpPr>
        <p:spPr/>
        <p:txBody>
          <a:bodyPr/>
          <a:lstStyle/>
          <a:p>
            <a:pPr>
              <a:lnSpc>
                <a:spcPct val="80000"/>
              </a:lnSpc>
            </a:pPr>
            <a:r>
              <a:rPr lang="el-GR" altLang="el-GR" sz="2400" i="1" dirty="0"/>
              <a:t>Μακεδονικός αγώνας</a:t>
            </a:r>
            <a:r>
              <a:rPr lang="el-GR" altLang="el-GR" sz="2400" dirty="0"/>
              <a:t>: ένοπλη αντιπαράθεση Ελλήνων- Βουλγάρων- Τούρκων-Σέρβων και Ρουμάνων στο χώρο της Μακεδονίας, που την εποχή εκείνη αποτελούσε τμήμα της Οθωμανικής Αυτοκρατορίας. Η αντιπαράθεση αυτή είχε ξεκινήσει από τα μέσα του 19ου αιώνα με άλλους τρόπους (θρησκευτικούς, πολιτικούς, εκπαιδευτικούς, στρατιωτικούς κ.α.).</a:t>
            </a:r>
            <a:endParaRPr lang="el-GR" altLang="el-GR" sz="2400" i="1" dirty="0"/>
          </a:p>
          <a:p>
            <a:pPr>
              <a:lnSpc>
                <a:spcPct val="80000"/>
              </a:lnSpc>
            </a:pPr>
            <a:endParaRPr lang="el-GR" altLang="el-GR" sz="2400" i="1" dirty="0"/>
          </a:p>
          <a:p>
            <a:pPr>
              <a:lnSpc>
                <a:spcPct val="80000"/>
              </a:lnSpc>
            </a:pPr>
            <a:r>
              <a:rPr lang="el-GR" altLang="el-GR" sz="2400" i="1" dirty="0"/>
              <a:t>Μακεδονομάχοι</a:t>
            </a:r>
            <a:r>
              <a:rPr lang="el-GR" altLang="el-GR" sz="2400" dirty="0"/>
              <a:t>: οι Έλληνες μαχητές που αγωνίζονταν για την απελευθέρωση και ενσωμάτωση της Μακεδονίας στο ελληνικό κράτος</a:t>
            </a:r>
            <a:r>
              <a:rPr lang="el-GR" altLang="el-GR" dirty="0"/>
              <a:t>.</a:t>
            </a:r>
            <a:endParaRPr lang="el-GR" altLang="el-GR" i="1" dirty="0"/>
          </a:p>
          <a:p>
            <a:endParaRPr lang="el-GR" dirty="0"/>
          </a:p>
        </p:txBody>
      </p:sp>
    </p:spTree>
    <p:extLst>
      <p:ext uri="{BB962C8B-B14F-4D97-AF65-F5344CB8AC3E}">
        <p14:creationId xmlns:p14="http://schemas.microsoft.com/office/powerpoint/2010/main" xmlns="" val="337139726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 ΓΛΩΣΣΑΡΙ</a:t>
            </a:r>
            <a:endParaRPr lang="el-GR" dirty="0"/>
          </a:p>
        </p:txBody>
      </p:sp>
      <p:sp>
        <p:nvSpPr>
          <p:cNvPr id="3" name="Θέση περιεχομένου 2"/>
          <p:cNvSpPr>
            <a:spLocks noGrp="1"/>
          </p:cNvSpPr>
          <p:nvPr>
            <p:ph idx="1"/>
          </p:nvPr>
        </p:nvSpPr>
        <p:spPr/>
        <p:txBody>
          <a:bodyPr/>
          <a:lstStyle/>
          <a:p>
            <a:pPr>
              <a:lnSpc>
                <a:spcPct val="80000"/>
              </a:lnSpc>
            </a:pPr>
            <a:r>
              <a:rPr lang="el-GR" altLang="el-GR" sz="2800" i="1" dirty="0"/>
              <a:t>Κομιτατζήδες</a:t>
            </a:r>
            <a:r>
              <a:rPr lang="el-GR" altLang="el-GR" sz="2800" dirty="0"/>
              <a:t>: οι Βούλγαροι αντάρτες που αγωνίζονταν αντίστοιχα για την απελευθέρωση της Μακεδονίας και την ενσωμάτωση της στο βουλγαρικό κράτος</a:t>
            </a:r>
            <a:r>
              <a:rPr lang="el-GR" altLang="el-GR" sz="2800" dirty="0" smtClean="0"/>
              <a:t>.</a:t>
            </a:r>
            <a:endParaRPr lang="el-GR" altLang="el-GR" sz="2800" i="1" dirty="0"/>
          </a:p>
          <a:p>
            <a:pPr>
              <a:lnSpc>
                <a:spcPct val="80000"/>
              </a:lnSpc>
            </a:pPr>
            <a:r>
              <a:rPr lang="el-GR" altLang="el-GR" sz="2800" i="1" dirty="0"/>
              <a:t>Πατριαρχικοί</a:t>
            </a:r>
            <a:r>
              <a:rPr lang="el-GR" altLang="el-GR" sz="2800" dirty="0"/>
              <a:t>: οι σλαβόφωνοι κάτοικοι της Μακεδονίας που παρέμειναν πιστοί στο Πατριαρχείο μετά την ίδρυση της </a:t>
            </a:r>
            <a:r>
              <a:rPr lang="el-GR" altLang="el-GR" sz="2800" dirty="0" smtClean="0"/>
              <a:t>Εξαρχίας</a:t>
            </a:r>
            <a:endParaRPr lang="el-GR" altLang="el-GR" sz="2800" i="1" dirty="0"/>
          </a:p>
          <a:p>
            <a:pPr>
              <a:lnSpc>
                <a:spcPct val="80000"/>
              </a:lnSpc>
            </a:pPr>
            <a:r>
              <a:rPr lang="el-GR" altLang="el-GR" sz="2800" i="1" dirty="0"/>
              <a:t>Ουνίτες</a:t>
            </a:r>
            <a:r>
              <a:rPr lang="el-GR" altLang="el-GR" sz="2800" dirty="0"/>
              <a:t>: οι κάτοικοι της Μακεδονίας που προσχώρησαν στον καθολικισμό, αρνούμενοι να παραμείνουν στο Πατριαρχείο ή στην Εξαρχία</a:t>
            </a:r>
          </a:p>
          <a:p>
            <a:endParaRPr lang="el-GR" dirty="0"/>
          </a:p>
        </p:txBody>
      </p:sp>
    </p:spTree>
    <p:extLst>
      <p:ext uri="{BB962C8B-B14F-4D97-AF65-F5344CB8AC3E}">
        <p14:creationId xmlns:p14="http://schemas.microsoft.com/office/powerpoint/2010/main" xmlns="" val="334398824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 </a:t>
            </a:r>
            <a:r>
              <a:rPr lang="el-GR" dirty="0" err="1" smtClean="0"/>
              <a:t>γλωσσαρι</a:t>
            </a:r>
            <a:endParaRPr lang="el-GR" dirty="0"/>
          </a:p>
        </p:txBody>
      </p:sp>
      <p:sp>
        <p:nvSpPr>
          <p:cNvPr id="3" name="Θέση περιεχομένου 2"/>
          <p:cNvSpPr>
            <a:spLocks noGrp="1"/>
          </p:cNvSpPr>
          <p:nvPr>
            <p:ph idx="1"/>
          </p:nvPr>
        </p:nvSpPr>
        <p:spPr/>
        <p:txBody>
          <a:bodyPr>
            <a:normAutofit lnSpcReduction="10000"/>
          </a:bodyPr>
          <a:lstStyle/>
          <a:p>
            <a:pPr>
              <a:lnSpc>
                <a:spcPct val="90000"/>
              </a:lnSpc>
            </a:pPr>
            <a:r>
              <a:rPr lang="el-GR" altLang="el-GR" sz="2800" i="1" dirty="0" err="1">
                <a:latin typeface="Times New Roman" panose="02020603050405020304" pitchFamily="18" charset="0"/>
                <a:cs typeface="Times New Roman" panose="02020603050405020304" pitchFamily="18" charset="0"/>
              </a:rPr>
              <a:t>Μακεδορουμανικό</a:t>
            </a:r>
            <a:r>
              <a:rPr lang="el-GR" altLang="el-GR" sz="2800" i="1" dirty="0">
                <a:latin typeface="Times New Roman" panose="02020603050405020304" pitchFamily="18" charset="0"/>
                <a:cs typeface="Times New Roman" panose="02020603050405020304" pitchFamily="18" charset="0"/>
              </a:rPr>
              <a:t> κομιτάτο</a:t>
            </a:r>
            <a:r>
              <a:rPr lang="el-GR" altLang="el-GR" sz="2800" dirty="0">
                <a:latin typeface="Times New Roman" panose="02020603050405020304" pitchFamily="18" charset="0"/>
                <a:cs typeface="Times New Roman" panose="02020603050405020304" pitchFamily="18" charset="0"/>
              </a:rPr>
              <a:t>: Εθνικοαπελευθερωτική κίνηση εκ μέρους της Ρουμανίας για τον προσεταιρισμό των </a:t>
            </a:r>
            <a:r>
              <a:rPr lang="el-GR" altLang="el-GR" sz="2800" dirty="0" err="1">
                <a:latin typeface="Times New Roman" panose="02020603050405020304" pitchFamily="18" charset="0"/>
                <a:cs typeface="Times New Roman" panose="02020603050405020304" pitchFamily="18" charset="0"/>
              </a:rPr>
              <a:t>βλάχων</a:t>
            </a:r>
            <a:r>
              <a:rPr lang="el-GR" altLang="el-GR" sz="2800" dirty="0">
                <a:latin typeface="Times New Roman" panose="02020603050405020304" pitchFamily="18" charset="0"/>
                <a:cs typeface="Times New Roman" panose="02020603050405020304" pitchFamily="18" charset="0"/>
              </a:rPr>
              <a:t> κατοίκων της Μακεδονίας</a:t>
            </a:r>
            <a:r>
              <a:rPr lang="el-GR" altLang="el-GR" sz="2800" dirty="0" smtClean="0">
                <a:latin typeface="Times New Roman" panose="02020603050405020304" pitchFamily="18" charset="0"/>
                <a:cs typeface="Times New Roman" panose="02020603050405020304" pitchFamily="18" charset="0"/>
              </a:rPr>
              <a:t>.</a:t>
            </a:r>
            <a:endParaRPr lang="el-GR" altLang="el-GR" sz="2800" i="1" dirty="0">
              <a:latin typeface="Times New Roman" panose="02020603050405020304" pitchFamily="18" charset="0"/>
              <a:cs typeface="Times New Roman" panose="02020603050405020304" pitchFamily="18" charset="0"/>
            </a:endParaRPr>
          </a:p>
          <a:p>
            <a:pPr>
              <a:lnSpc>
                <a:spcPct val="90000"/>
              </a:lnSpc>
            </a:pPr>
            <a:r>
              <a:rPr lang="el-GR" altLang="el-GR" sz="2800" i="1" dirty="0">
                <a:latin typeface="Times New Roman" panose="02020603050405020304" pitchFamily="18" charset="0"/>
                <a:cs typeface="Times New Roman" panose="02020603050405020304" pitchFamily="18" charset="0"/>
              </a:rPr>
              <a:t> </a:t>
            </a:r>
            <a:r>
              <a:rPr lang="el-GR" altLang="el-GR" sz="2800" i="1" dirty="0" err="1">
                <a:latin typeface="Times New Roman" panose="02020603050405020304" pitchFamily="18" charset="0"/>
                <a:cs typeface="Times New Roman" panose="02020603050405020304" pitchFamily="18" charset="0"/>
              </a:rPr>
              <a:t>Εξαρχικοί</a:t>
            </a:r>
            <a:r>
              <a:rPr lang="el-GR" altLang="el-GR" sz="2800" dirty="0">
                <a:latin typeface="Times New Roman" panose="02020603050405020304" pitchFamily="18" charset="0"/>
                <a:cs typeface="Times New Roman" panose="02020603050405020304" pitchFamily="18" charset="0"/>
              </a:rPr>
              <a:t>: οι σλαβόφωνοι κάτοικοι της Μακεδονίας που προσχώρησαν στην θρησκευτική κίνηση των Βουλγάρων (Εξαρχία</a:t>
            </a:r>
            <a:r>
              <a:rPr lang="el-GR" altLang="el-GR" sz="2800" dirty="0" smtClean="0">
                <a:latin typeface="Times New Roman" panose="02020603050405020304" pitchFamily="18" charset="0"/>
                <a:cs typeface="Times New Roman" panose="02020603050405020304" pitchFamily="18" charset="0"/>
              </a:rPr>
              <a:t>)</a:t>
            </a:r>
            <a:endParaRPr lang="el-GR" altLang="el-GR" sz="2800" i="1" dirty="0">
              <a:latin typeface="Times New Roman" panose="02020603050405020304" pitchFamily="18" charset="0"/>
              <a:cs typeface="Times New Roman" panose="02020603050405020304" pitchFamily="18" charset="0"/>
            </a:endParaRPr>
          </a:p>
          <a:p>
            <a:pPr>
              <a:lnSpc>
                <a:spcPct val="90000"/>
              </a:lnSpc>
            </a:pPr>
            <a:r>
              <a:rPr lang="el-GR" altLang="el-GR" sz="2800" i="1" dirty="0">
                <a:latin typeface="Times New Roman" panose="02020603050405020304" pitchFamily="18" charset="0"/>
                <a:cs typeface="Times New Roman" panose="02020603050405020304" pitchFamily="18" charset="0"/>
              </a:rPr>
              <a:t> Συμμορίες</a:t>
            </a:r>
            <a:r>
              <a:rPr lang="el-GR" altLang="el-GR" sz="2800" dirty="0">
                <a:latin typeface="Times New Roman" panose="02020603050405020304" pitchFamily="18" charset="0"/>
                <a:cs typeface="Times New Roman" panose="02020603050405020304" pitchFamily="18" charset="0"/>
              </a:rPr>
              <a:t>: χαρακτηρισμός που χρησιμοποιούσαν οι Τουρκικές αρχές για τα ένοπλα σώματα τόσο των μακεδονομάχων όσο και των κομιτατζήδων.</a:t>
            </a:r>
            <a:endParaRPr lang="el-GR" altLang="el-GR" sz="2800" i="1"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1270910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4.ΓΛΩΣΣΑΡΙ</a:t>
            </a:r>
            <a:endParaRPr lang="el-GR" dirty="0"/>
          </a:p>
        </p:txBody>
      </p:sp>
      <p:sp>
        <p:nvSpPr>
          <p:cNvPr id="3" name="Θέση περιεχομένου 2"/>
          <p:cNvSpPr>
            <a:spLocks noGrp="1"/>
          </p:cNvSpPr>
          <p:nvPr>
            <p:ph idx="1"/>
          </p:nvPr>
        </p:nvSpPr>
        <p:spPr/>
        <p:txBody>
          <a:bodyPr>
            <a:noAutofit/>
          </a:bodyPr>
          <a:lstStyle/>
          <a:p>
            <a:pPr>
              <a:lnSpc>
                <a:spcPct val="90000"/>
              </a:lnSpc>
            </a:pPr>
            <a:r>
              <a:rPr lang="el-GR" altLang="el-GR" sz="3600" i="1" dirty="0" err="1">
                <a:latin typeface="Times New Roman" panose="02020603050405020304" pitchFamily="18" charset="0"/>
                <a:cs typeface="Times New Roman" panose="02020603050405020304" pitchFamily="18" charset="0"/>
              </a:rPr>
              <a:t>Τσέτες</a:t>
            </a:r>
            <a:r>
              <a:rPr lang="el-GR" altLang="el-GR" sz="3600" i="1" dirty="0">
                <a:latin typeface="Times New Roman" panose="02020603050405020304" pitchFamily="18" charset="0"/>
                <a:cs typeface="Times New Roman" panose="02020603050405020304" pitchFamily="18" charset="0"/>
              </a:rPr>
              <a:t>: </a:t>
            </a:r>
            <a:r>
              <a:rPr lang="el-GR" altLang="el-GR" sz="3600" dirty="0">
                <a:latin typeface="Times New Roman" panose="02020603050405020304" pitchFamily="18" charset="0"/>
                <a:cs typeface="Times New Roman" panose="02020603050405020304" pitchFamily="18" charset="0"/>
              </a:rPr>
              <a:t>ένοπλα τμήματα των κομιτατζήδων που έδρασαν στο χώρο της </a:t>
            </a:r>
            <a:r>
              <a:rPr lang="el-GR" altLang="el-GR" sz="3600" dirty="0" smtClean="0">
                <a:latin typeface="Times New Roman" panose="02020603050405020304" pitchFamily="18" charset="0"/>
                <a:cs typeface="Times New Roman" panose="02020603050405020304" pitchFamily="18" charset="0"/>
              </a:rPr>
              <a:t>Μακεδονίας</a:t>
            </a:r>
            <a:endParaRPr lang="en-US" altLang="el-GR" sz="3600" dirty="0">
              <a:latin typeface="Times New Roman" panose="02020603050405020304" pitchFamily="18" charset="0"/>
              <a:cs typeface="Times New Roman" panose="02020603050405020304" pitchFamily="18" charset="0"/>
            </a:endParaRPr>
          </a:p>
          <a:p>
            <a:pPr>
              <a:lnSpc>
                <a:spcPct val="90000"/>
              </a:lnSpc>
            </a:pPr>
            <a:r>
              <a:rPr lang="el-GR" altLang="el-GR" sz="3600" i="1" dirty="0">
                <a:latin typeface="Times New Roman" panose="02020603050405020304" pitchFamily="18" charset="0"/>
                <a:cs typeface="Times New Roman" panose="02020603050405020304" pitchFamily="18" charset="0"/>
              </a:rPr>
              <a:t> </a:t>
            </a:r>
            <a:r>
              <a:rPr lang="el-GR" altLang="el-GR" sz="3600" i="1" dirty="0" err="1">
                <a:latin typeface="Times New Roman" panose="02020603050405020304" pitchFamily="18" charset="0"/>
                <a:cs typeface="Times New Roman" panose="02020603050405020304" pitchFamily="18" charset="0"/>
              </a:rPr>
              <a:t>Μουχτάρης</a:t>
            </a:r>
            <a:r>
              <a:rPr lang="el-GR" altLang="el-GR" sz="3600" i="1" dirty="0">
                <a:latin typeface="Times New Roman" panose="02020603050405020304" pitchFamily="18" charset="0"/>
                <a:cs typeface="Times New Roman" panose="02020603050405020304" pitchFamily="18" charset="0"/>
              </a:rPr>
              <a:t> </a:t>
            </a:r>
            <a:r>
              <a:rPr lang="en-US" altLang="el-GR" sz="3600" i="1" dirty="0">
                <a:latin typeface="Times New Roman" panose="02020603050405020304" pitchFamily="18" charset="0"/>
                <a:cs typeface="Times New Roman" panose="02020603050405020304" pitchFamily="18" charset="0"/>
              </a:rPr>
              <a:t>:</a:t>
            </a:r>
            <a:r>
              <a:rPr lang="el-GR" altLang="el-GR" sz="3600" i="1" dirty="0">
                <a:latin typeface="Times New Roman" panose="02020603050405020304" pitchFamily="18" charset="0"/>
                <a:cs typeface="Times New Roman" panose="02020603050405020304" pitchFamily="18" charset="0"/>
              </a:rPr>
              <a:t> </a:t>
            </a:r>
            <a:r>
              <a:rPr lang="el-GR" altLang="el-GR" sz="3600" dirty="0">
                <a:latin typeface="Times New Roman" panose="02020603050405020304" pitchFamily="18" charset="0"/>
                <a:cs typeface="Times New Roman" panose="02020603050405020304" pitchFamily="18" charset="0"/>
              </a:rPr>
              <a:t>Πρόεδρος </a:t>
            </a:r>
            <a:r>
              <a:rPr lang="el-GR" altLang="el-GR" sz="3600" dirty="0" smtClean="0">
                <a:latin typeface="Times New Roman" panose="02020603050405020304" pitchFamily="18" charset="0"/>
                <a:cs typeface="Times New Roman" panose="02020603050405020304" pitchFamily="18" charset="0"/>
              </a:rPr>
              <a:t>χωριού</a:t>
            </a:r>
            <a:endParaRPr lang="el-GR" altLang="el-GR" sz="3600" dirty="0">
              <a:latin typeface="Times New Roman" panose="02020603050405020304" pitchFamily="18" charset="0"/>
              <a:cs typeface="Times New Roman" panose="02020603050405020304" pitchFamily="18" charset="0"/>
            </a:endParaRPr>
          </a:p>
          <a:p>
            <a:pPr>
              <a:lnSpc>
                <a:spcPct val="90000"/>
              </a:lnSpc>
            </a:pPr>
            <a:r>
              <a:rPr lang="el-GR" altLang="el-GR" sz="3600" i="1" dirty="0">
                <a:latin typeface="Times New Roman" panose="02020603050405020304" pitchFamily="18" charset="0"/>
                <a:cs typeface="Times New Roman" panose="02020603050405020304" pitchFamily="18" charset="0"/>
              </a:rPr>
              <a:t> </a:t>
            </a:r>
            <a:r>
              <a:rPr lang="el-GR" altLang="el-GR" sz="3600" i="1" dirty="0" err="1">
                <a:latin typeface="Times New Roman" panose="02020603050405020304" pitchFamily="18" charset="0"/>
                <a:cs typeface="Times New Roman" panose="02020603050405020304" pitchFamily="18" charset="0"/>
              </a:rPr>
              <a:t>Νατσάλνικ</a:t>
            </a:r>
            <a:r>
              <a:rPr lang="en-US" altLang="el-GR" sz="3600" i="1" dirty="0">
                <a:latin typeface="Times New Roman" panose="02020603050405020304" pitchFamily="18" charset="0"/>
                <a:cs typeface="Times New Roman" panose="02020603050405020304" pitchFamily="18" charset="0"/>
              </a:rPr>
              <a:t>:</a:t>
            </a:r>
            <a:r>
              <a:rPr lang="el-GR" altLang="el-GR" sz="3600" i="1" dirty="0">
                <a:latin typeface="Times New Roman" panose="02020603050405020304" pitchFamily="18" charset="0"/>
                <a:cs typeface="Times New Roman" panose="02020603050405020304" pitchFamily="18" charset="0"/>
              </a:rPr>
              <a:t> </a:t>
            </a:r>
            <a:r>
              <a:rPr lang="el-GR" altLang="el-GR" sz="3600" dirty="0">
                <a:latin typeface="Times New Roman" panose="02020603050405020304" pitchFamily="18" charset="0"/>
                <a:cs typeface="Times New Roman" panose="02020603050405020304" pitchFamily="18" charset="0"/>
              </a:rPr>
              <a:t>περιφερειακός αρχηγός των κομιτατζήδων της </a:t>
            </a:r>
            <a:r>
              <a:rPr lang="el-GR" altLang="el-GR" sz="3600" dirty="0" smtClean="0">
                <a:latin typeface="Times New Roman" panose="02020603050405020304" pitchFamily="18" charset="0"/>
                <a:cs typeface="Times New Roman" panose="02020603050405020304" pitchFamily="18" charset="0"/>
              </a:rPr>
              <a:t>ΕΜΕΟ</a:t>
            </a:r>
            <a:endParaRPr lang="el-GR" altLang="el-GR" sz="3600" dirty="0">
              <a:latin typeface="Times New Roman" panose="02020603050405020304" pitchFamily="18" charset="0"/>
              <a:cs typeface="Times New Roman" panose="02020603050405020304" pitchFamily="18" charset="0"/>
            </a:endParaRPr>
          </a:p>
          <a:p>
            <a:pPr>
              <a:lnSpc>
                <a:spcPct val="90000"/>
              </a:lnSpc>
            </a:pPr>
            <a:r>
              <a:rPr lang="el-GR" altLang="el-GR" sz="3600" i="1" dirty="0">
                <a:latin typeface="Times New Roman" panose="02020603050405020304" pitchFamily="18" charset="0"/>
                <a:cs typeface="Times New Roman" panose="02020603050405020304" pitchFamily="18" charset="0"/>
              </a:rPr>
              <a:t> </a:t>
            </a:r>
            <a:r>
              <a:rPr lang="el-GR" altLang="el-GR" sz="3600" i="1" dirty="0" err="1">
                <a:latin typeface="Times New Roman" panose="02020603050405020304" pitchFamily="18" charset="0"/>
                <a:cs typeface="Times New Roman" panose="02020603050405020304" pitchFamily="18" charset="0"/>
              </a:rPr>
              <a:t>Ρεντίφηδες</a:t>
            </a:r>
            <a:r>
              <a:rPr lang="en-US" altLang="el-GR" sz="3600" i="1" dirty="0">
                <a:latin typeface="Times New Roman" panose="02020603050405020304" pitchFamily="18" charset="0"/>
                <a:cs typeface="Times New Roman" panose="02020603050405020304" pitchFamily="18" charset="0"/>
              </a:rPr>
              <a:t>:</a:t>
            </a:r>
            <a:r>
              <a:rPr lang="el-GR" altLang="el-GR" sz="3600" i="1" dirty="0">
                <a:latin typeface="Times New Roman" panose="02020603050405020304" pitchFamily="18" charset="0"/>
                <a:cs typeface="Times New Roman" panose="02020603050405020304" pitchFamily="18" charset="0"/>
              </a:rPr>
              <a:t> </a:t>
            </a:r>
            <a:r>
              <a:rPr lang="el-GR" altLang="el-GR" sz="3600" dirty="0">
                <a:latin typeface="Times New Roman" panose="02020603050405020304" pitchFamily="18" charset="0"/>
                <a:cs typeface="Times New Roman" panose="02020603050405020304" pitchFamily="18" charset="0"/>
              </a:rPr>
              <a:t>έφεδροι, κυρίως  Αλβανοί, μέλη τουρκικών στρατιωτικών αποσπασμάτων</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5560048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altLang="el-GR" dirty="0"/>
              <a:t>X</a:t>
            </a:r>
            <a:r>
              <a:rPr lang="el-GR" altLang="el-GR" dirty="0" err="1"/>
              <a:t>ρονολόγιο</a:t>
            </a:r>
            <a:r>
              <a:rPr lang="el-GR" altLang="el-GR" dirty="0"/>
              <a:t> Μακεδονικού </a:t>
            </a:r>
            <a:r>
              <a:rPr lang="el-GR" altLang="el-GR" dirty="0" smtClean="0"/>
              <a:t>ΑΓΩΝΑ</a:t>
            </a:r>
            <a:endParaRPr lang="el-GR" dirty="0"/>
          </a:p>
        </p:txBody>
      </p:sp>
      <p:sp>
        <p:nvSpPr>
          <p:cNvPr id="3" name="Θέση περιεχομένου 2"/>
          <p:cNvSpPr>
            <a:spLocks noGrp="1"/>
          </p:cNvSpPr>
          <p:nvPr>
            <p:ph idx="1"/>
          </p:nvPr>
        </p:nvSpPr>
        <p:spPr>
          <a:xfrm>
            <a:off x="467544" y="1412776"/>
            <a:ext cx="7620000" cy="5445224"/>
          </a:xfrm>
        </p:spPr>
        <p:txBody>
          <a:bodyPr>
            <a:normAutofit fontScale="77500" lnSpcReduction="20000"/>
          </a:bodyPr>
          <a:lstStyle/>
          <a:p>
            <a:pPr>
              <a:lnSpc>
                <a:spcPct val="90000"/>
              </a:lnSpc>
            </a:pPr>
            <a:r>
              <a:rPr lang="el-GR" altLang="el-GR" sz="4000" dirty="0" smtClean="0">
                <a:latin typeface="Times New Roman" panose="02020603050405020304" pitchFamily="18" charset="0"/>
                <a:cs typeface="Times New Roman" panose="02020603050405020304" pitchFamily="18" charset="0"/>
              </a:rPr>
              <a:t>1856 :   Θρησκευτικές Μεταρρυθμίσεις (</a:t>
            </a:r>
            <a:r>
              <a:rPr lang="el-GR" altLang="el-GR" sz="4000" dirty="0" err="1" smtClean="0">
                <a:latin typeface="Times New Roman" panose="02020603050405020304" pitchFamily="18" charset="0"/>
                <a:cs typeface="Times New Roman" panose="02020603050405020304" pitchFamily="18" charset="0"/>
              </a:rPr>
              <a:t>Τανζιμάτ</a:t>
            </a:r>
            <a:r>
              <a:rPr lang="el-GR" altLang="el-GR" sz="4000" dirty="0">
                <a:latin typeface="Times New Roman" panose="02020603050405020304" pitchFamily="18" charset="0"/>
                <a:cs typeface="Times New Roman" panose="02020603050405020304" pitchFamily="18" charset="0"/>
              </a:rPr>
              <a:t>)</a:t>
            </a:r>
          </a:p>
          <a:p>
            <a:pPr>
              <a:lnSpc>
                <a:spcPct val="90000"/>
              </a:lnSpc>
            </a:pPr>
            <a:r>
              <a:rPr lang="el-GR" altLang="el-GR" sz="4000" dirty="0" smtClean="0">
                <a:latin typeface="Times New Roman" panose="02020603050405020304" pitchFamily="18" charset="0"/>
                <a:cs typeface="Times New Roman" panose="02020603050405020304" pitchFamily="18" charset="0"/>
              </a:rPr>
              <a:t>1859 : εμφάνιση </a:t>
            </a:r>
            <a:r>
              <a:rPr lang="el-GR" altLang="el-GR" sz="4000" dirty="0" err="1">
                <a:latin typeface="Times New Roman" panose="02020603050405020304" pitchFamily="18" charset="0"/>
                <a:cs typeface="Times New Roman" panose="02020603050405020304" pitchFamily="18" charset="0"/>
              </a:rPr>
              <a:t>Ουνίας</a:t>
            </a:r>
            <a:endParaRPr lang="el-GR" altLang="el-GR" sz="4000" dirty="0">
              <a:latin typeface="Times New Roman" panose="02020603050405020304" pitchFamily="18" charset="0"/>
              <a:cs typeface="Times New Roman" panose="02020603050405020304" pitchFamily="18" charset="0"/>
            </a:endParaRPr>
          </a:p>
          <a:p>
            <a:pPr>
              <a:lnSpc>
                <a:spcPct val="90000"/>
              </a:lnSpc>
            </a:pPr>
            <a:r>
              <a:rPr lang="el-GR" altLang="el-GR" sz="4000" dirty="0" smtClean="0">
                <a:latin typeface="Times New Roman" panose="02020603050405020304" pitchFamily="18" charset="0"/>
                <a:cs typeface="Times New Roman" panose="02020603050405020304" pitchFamily="18" charset="0"/>
              </a:rPr>
              <a:t>1870 : Ίδρυση </a:t>
            </a:r>
            <a:r>
              <a:rPr lang="el-GR" altLang="el-GR" sz="4000" dirty="0">
                <a:latin typeface="Times New Roman" panose="02020603050405020304" pitchFamily="18" charset="0"/>
                <a:cs typeface="Times New Roman" panose="02020603050405020304" pitchFamily="18" charset="0"/>
              </a:rPr>
              <a:t>Εξαρχίας</a:t>
            </a:r>
          </a:p>
          <a:p>
            <a:pPr>
              <a:lnSpc>
                <a:spcPct val="90000"/>
              </a:lnSpc>
            </a:pPr>
            <a:r>
              <a:rPr lang="el-GR" altLang="el-GR" sz="4000" dirty="0" smtClean="0">
                <a:latin typeface="Times New Roman" panose="02020603050405020304" pitchFamily="18" charset="0"/>
                <a:cs typeface="Times New Roman" panose="02020603050405020304" pitchFamily="18" charset="0"/>
              </a:rPr>
              <a:t>1878 : </a:t>
            </a:r>
            <a:r>
              <a:rPr lang="el-GR" altLang="zh-TW" sz="4000" dirty="0" smtClean="0">
                <a:latin typeface="Times New Roman" panose="02020603050405020304" pitchFamily="18" charset="0"/>
                <a:cs typeface="Times New Roman" panose="02020603050405020304" pitchFamily="18" charset="0"/>
              </a:rPr>
              <a:t>Συνθήκη </a:t>
            </a:r>
            <a:r>
              <a:rPr lang="el-GR" altLang="zh-TW" sz="4000" dirty="0">
                <a:latin typeface="Times New Roman" panose="02020603050405020304" pitchFamily="18" charset="0"/>
                <a:cs typeface="Times New Roman" panose="02020603050405020304" pitchFamily="18" charset="0"/>
              </a:rPr>
              <a:t>Αγίου </a:t>
            </a:r>
            <a:r>
              <a:rPr lang="el-GR" altLang="zh-TW" sz="4000" dirty="0" smtClean="0">
                <a:latin typeface="Times New Roman" panose="02020603050405020304" pitchFamily="18" charset="0"/>
                <a:cs typeface="Times New Roman" panose="02020603050405020304" pitchFamily="18" charset="0"/>
              </a:rPr>
              <a:t>Στεφάνου Συνθήκη Βερολίνου</a:t>
            </a:r>
          </a:p>
          <a:p>
            <a:pPr>
              <a:lnSpc>
                <a:spcPct val="80000"/>
              </a:lnSpc>
            </a:pPr>
            <a:r>
              <a:rPr lang="el-GR" altLang="el-GR" sz="4000" dirty="0" smtClean="0">
                <a:latin typeface="Times New Roman" panose="02020603050405020304" pitchFamily="18" charset="0"/>
                <a:cs typeface="Times New Roman" panose="02020603050405020304" pitchFamily="18" charset="0"/>
              </a:rPr>
              <a:t>1893 Ίδρυση οργάνωσης ΕΜΕΟ</a:t>
            </a:r>
          </a:p>
          <a:p>
            <a:pPr>
              <a:lnSpc>
                <a:spcPct val="80000"/>
              </a:lnSpc>
            </a:pPr>
            <a:r>
              <a:rPr lang="el-GR" altLang="el-GR" sz="4000" dirty="0" smtClean="0">
                <a:latin typeface="Times New Roman" panose="02020603050405020304" pitchFamily="18" charset="0"/>
                <a:cs typeface="Times New Roman" panose="02020603050405020304" pitchFamily="18" charset="0"/>
              </a:rPr>
              <a:t>1894 : Ίδρυση </a:t>
            </a:r>
            <a:r>
              <a:rPr lang="el-GR" altLang="el-GR" sz="4000" dirty="0">
                <a:latin typeface="Times New Roman" panose="02020603050405020304" pitchFamily="18" charset="0"/>
                <a:cs typeface="Times New Roman" panose="02020603050405020304" pitchFamily="18" charset="0"/>
              </a:rPr>
              <a:t>Ελληνικής Εθνικής </a:t>
            </a:r>
            <a:r>
              <a:rPr lang="el-GR" altLang="el-GR" sz="4000" dirty="0" smtClean="0">
                <a:latin typeface="Times New Roman" panose="02020603050405020304" pitchFamily="18" charset="0"/>
                <a:cs typeface="Times New Roman" panose="02020603050405020304" pitchFamily="18" charset="0"/>
              </a:rPr>
              <a:t> Εταιρείας</a:t>
            </a:r>
          </a:p>
          <a:p>
            <a:pPr>
              <a:lnSpc>
                <a:spcPct val="80000"/>
              </a:lnSpc>
            </a:pPr>
            <a:r>
              <a:rPr lang="el-GR" altLang="el-GR" sz="4000" dirty="0" smtClean="0">
                <a:latin typeface="Times New Roman" panose="02020603050405020304" pitchFamily="18" charset="0"/>
                <a:cs typeface="Times New Roman" panose="02020603050405020304" pitchFamily="18" charset="0"/>
              </a:rPr>
              <a:t>1904-1908 : ένοπλη </a:t>
            </a:r>
            <a:r>
              <a:rPr lang="el-GR" altLang="el-GR" sz="4000" dirty="0">
                <a:latin typeface="Times New Roman" panose="02020603050405020304" pitchFamily="18" charset="0"/>
                <a:cs typeface="Times New Roman" panose="02020603050405020304" pitchFamily="18" charset="0"/>
              </a:rPr>
              <a:t>φάση Μακεδονικού </a:t>
            </a:r>
          </a:p>
          <a:p>
            <a:pPr>
              <a:lnSpc>
                <a:spcPct val="80000"/>
              </a:lnSpc>
            </a:pPr>
            <a:r>
              <a:rPr lang="el-GR" altLang="el-GR" sz="4000" dirty="0">
                <a:latin typeface="Times New Roman" panose="02020603050405020304" pitchFamily="18" charset="0"/>
                <a:cs typeface="Times New Roman" panose="02020603050405020304" pitchFamily="18" charset="0"/>
              </a:rPr>
              <a:t>  </a:t>
            </a:r>
            <a:r>
              <a:rPr lang="el-GR" altLang="el-GR" sz="4000" dirty="0" smtClean="0">
                <a:latin typeface="Times New Roman" panose="02020603050405020304" pitchFamily="18" charset="0"/>
                <a:cs typeface="Times New Roman" panose="02020603050405020304" pitchFamily="18" charset="0"/>
              </a:rPr>
              <a:t>αγώνα</a:t>
            </a:r>
            <a:endParaRPr lang="el-GR" altLang="el-GR" sz="4000" dirty="0">
              <a:latin typeface="Times New Roman" panose="02020603050405020304" pitchFamily="18" charset="0"/>
              <a:cs typeface="Times New Roman" panose="02020603050405020304" pitchFamily="18" charset="0"/>
            </a:endParaRPr>
          </a:p>
          <a:p>
            <a:pPr>
              <a:lnSpc>
                <a:spcPct val="80000"/>
              </a:lnSpc>
            </a:pPr>
            <a:r>
              <a:rPr lang="el-GR" altLang="el-GR" sz="4000" dirty="0" smtClean="0">
                <a:latin typeface="Times New Roman" panose="02020603050405020304" pitchFamily="18" charset="0"/>
                <a:cs typeface="Times New Roman" panose="02020603050405020304" pitchFamily="18" charset="0"/>
              </a:rPr>
              <a:t>1908 :  </a:t>
            </a:r>
            <a:r>
              <a:rPr lang="el-GR" altLang="el-GR" sz="4000" dirty="0">
                <a:latin typeface="Times New Roman" panose="02020603050405020304" pitchFamily="18" charset="0"/>
                <a:cs typeface="Times New Roman" panose="02020603050405020304" pitchFamily="18" charset="0"/>
              </a:rPr>
              <a:t>Νεοτουρκική </a:t>
            </a:r>
            <a:r>
              <a:rPr lang="el-GR" altLang="el-GR" sz="4000" dirty="0" smtClean="0">
                <a:latin typeface="Times New Roman" panose="02020603050405020304" pitchFamily="18" charset="0"/>
                <a:cs typeface="Times New Roman" panose="02020603050405020304" pitchFamily="18" charset="0"/>
              </a:rPr>
              <a:t>Επανάσταση.  </a:t>
            </a:r>
            <a:r>
              <a:rPr lang="el-GR" altLang="el-GR" sz="4000" dirty="0">
                <a:latin typeface="Times New Roman" panose="02020603050405020304" pitchFamily="18" charset="0"/>
                <a:cs typeface="Times New Roman" panose="02020603050405020304" pitchFamily="18" charset="0"/>
              </a:rPr>
              <a:t>Τερματισμός της ένοπλης φάσης</a:t>
            </a:r>
          </a:p>
          <a:p>
            <a:pPr>
              <a:lnSpc>
                <a:spcPct val="80000"/>
              </a:lnSpc>
            </a:pPr>
            <a:r>
              <a:rPr lang="el-GR" altLang="el-GR" sz="4000" dirty="0">
                <a:latin typeface="Times New Roman" panose="02020603050405020304" pitchFamily="18" charset="0"/>
                <a:cs typeface="Times New Roman" panose="02020603050405020304" pitchFamily="18" charset="0"/>
              </a:rPr>
              <a:t>  του Μακεδονικού αγώνα</a:t>
            </a:r>
          </a:p>
          <a:p>
            <a:pPr>
              <a:lnSpc>
                <a:spcPct val="80000"/>
              </a:lnSpc>
            </a:pPr>
            <a:endParaRPr lang="el-GR" altLang="el-GR" sz="2400" dirty="0"/>
          </a:p>
          <a:p>
            <a:pPr>
              <a:lnSpc>
                <a:spcPct val="90000"/>
              </a:lnSpc>
            </a:pPr>
            <a:r>
              <a:rPr lang="el-GR" altLang="zh-TW" sz="2400" dirty="0" smtClean="0">
                <a:latin typeface="Times New Roman" panose="02020603050405020304" pitchFamily="18" charset="0"/>
                <a:cs typeface="Times New Roman" panose="02020603050405020304" pitchFamily="18" charset="0"/>
              </a:rPr>
              <a:t> </a:t>
            </a:r>
            <a:endParaRPr lang="el-GR" altLang="el-GR" sz="24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247422189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idx="1"/>
          </p:nvPr>
        </p:nvSpPr>
        <p:spPr>
          <a:xfrm>
            <a:off x="360363" y="1439863"/>
            <a:ext cx="8229600" cy="5762625"/>
          </a:xfrm>
        </p:spPr>
        <p:txBody>
          <a:bodyPr/>
          <a:lstStyle/>
          <a:p>
            <a:pPr marL="341313" indent="-341313" eaLnBrk="1" hangingPunct="1">
              <a:spcBef>
                <a:spcPts val="600"/>
              </a:spcBef>
              <a:buClr>
                <a:srgbClr val="FFCC00"/>
              </a:buClr>
              <a:buSzPct val="120000"/>
              <a:buFont typeface="Tahoma" pitchFamily="32"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400" smtClean="0"/>
          </a:p>
          <a:p>
            <a:pPr marL="341313" indent="-341313" eaLnBrk="1" hangingPunct="1">
              <a:spcBef>
                <a:spcPts val="600"/>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000" smtClean="0"/>
              <a:t>Τον Ιούλιο του 1903 οργανώθηκε εξέγερση στη Μακεδονία(Ιλιντεν), η οποία καταπνίγηκε απο τον Οθωμανικό στρατό.</a:t>
            </a:r>
          </a:p>
          <a:p>
            <a:pPr marL="341313" indent="-341313" eaLnBrk="1" hangingPunct="1">
              <a:spcBef>
                <a:spcPts val="600"/>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000" smtClean="0"/>
          </a:p>
          <a:p>
            <a:pPr marL="341313" indent="-341313" eaLnBrk="1" hangingPunct="1">
              <a:spcBef>
                <a:spcPts val="600"/>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000" smtClean="0"/>
              <a:t>H ελληνική κυβέρνηση μετά τα γεγονότα του 1903 αρχίζει να καταλαβαίνει πως μόνο με δυναμική και καλά οργανωμένη αντίδραση μπορεί να αναχαιτίσει τη βουλγαρική διείσδυση στη Mακεδονία. </a:t>
            </a:r>
          </a:p>
          <a:p>
            <a:pPr marL="341313" indent="-341313" eaLnBrk="1" hangingPunct="1">
              <a:spcBef>
                <a:spcPts val="575"/>
              </a:spcBef>
              <a:buClr>
                <a:srgbClr val="FFCC00"/>
              </a:buClr>
              <a:buSzPct val="120000"/>
              <a:buFont typeface="Tahoma" pitchFamily="32"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000" smtClean="0"/>
          </a:p>
          <a:p>
            <a:pPr marL="341313" indent="-341313" eaLnBrk="1" hangingPunct="1">
              <a:spcBef>
                <a:spcPts val="575"/>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000" smtClean="0"/>
              <a:t>H πρώτη ενέργεια ήταν η αποστολή στη Mακεδονία τεσσάρων νέων αξιωματικών, για να εκτιμήσουν επιτόπου την κατάσταση. Στις αρχές του 1904 οι Aλέξανδρος Kοντούλης, Παύλος Mελάς, Aναστάσιος Παπούλας και Γεώργιος Κολοκοτρώνης περιηγήθηκαν στη μακεδονική επαρχία. </a:t>
            </a:r>
          </a:p>
          <a:p>
            <a:pPr marL="341313" indent="-341313" eaLnBrk="1" hangingPunct="1">
              <a:buClr>
                <a:srgbClr val="FFCC00"/>
              </a:buClr>
              <a:buSzPct val="120000"/>
              <a:buFont typeface="Tahoma" pitchFamily="32"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mtClean="0"/>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0338" y="179388"/>
            <a:ext cx="3276600" cy="184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11891011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idx="1"/>
          </p:nvPr>
        </p:nvSpPr>
        <p:spPr>
          <a:xfrm>
            <a:off x="611188" y="2060575"/>
            <a:ext cx="8229600" cy="4559300"/>
          </a:xfrm>
        </p:spPr>
        <p:txBody>
          <a:bodyPr>
            <a:normAutofit/>
          </a:bodyPr>
          <a:lstStyle/>
          <a:p>
            <a:pPr marL="341313" indent="-341313" eaLnBrk="1" hangingPunct="1">
              <a:spcBef>
                <a:spcPts val="600"/>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smtClean="0"/>
              <a:t>Ήδη στην περιοχή δρούσαν κάποιες ένοπλες ομάδες πατριαρχικών όπως αυτή του καπετάν Kώτα. Aπό τον Aύγουστο του 1904 ο Παύλος Mελάς ανέλαβε γενικός αρχηγός των ελληνικών αντάρτικων σωμάτων της δυτικής Mακεδονίας. Tον ίδιο μήνα με το ψευδώνυμο Mίκης Ζέζας και με μια ομάδα κρητών ανταρτών πέρασε τα σύνορα. </a:t>
            </a:r>
          </a:p>
          <a:p>
            <a:pPr marL="341313" indent="-341313" eaLnBrk="1" hangingPunct="1">
              <a:spcBef>
                <a:spcPts val="600"/>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smtClean="0"/>
              <a:t>Aπό το τέλος του 1904 αυξήθηκαν τα σώματα ελλήνων ανταρτών, των Mακεδονομάχων, που αναπτύχθηκαν στη Mακεδονία, με αρχηγούς τον Kωνστανίνο Mαζαράκη Aινιάν, τον Tσόντο Bάρδα, τον Eυθύμιο Kαούδη, τον Σπύρο Σπυρομήλιο και άλλους. </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59113" y="188913"/>
            <a:ext cx="2089150"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24200876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idx="1"/>
          </p:nvPr>
        </p:nvSpPr>
        <p:spPr>
          <a:xfrm>
            <a:off x="539750" y="404813"/>
            <a:ext cx="8229600" cy="4525962"/>
          </a:xfrm>
        </p:spPr>
        <p:txBody>
          <a:bodyPr/>
          <a:lstStyle/>
          <a:p>
            <a:pPr marL="341313" indent="-341313" eaLnBrk="1" hangingPunct="1">
              <a:lnSpc>
                <a:spcPct val="80000"/>
              </a:lnSpc>
              <a:spcBef>
                <a:spcPts val="575"/>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300" smtClean="0"/>
              <a:t>Στα μεγάλα αστικά κέντρα και κυρίως στη Θεσσαλονίκη η αντιπαράθεση εξελισσόταν σε οικονομικό πόλεμο ανάμεσα σε βουλγάρους και έλληνες κατοίκους. Σε ό,τι αφορά τον ένοπλο αγώνα, το ενδιαφέρον κατά το 1906 εστιάστηκε στην περιοχή της λίμνης των Γιαννιτσών, στο "Bάλτο", δεδομένου ότι ο έλεγχός της σήμαινε και τον έλεγχο των δρόμων των επικοινωνιών και του εμπορίου της κεντρικής Mακεδονίας. Στον αγώνα αυτό από ελληνικής πλευράς ηγήθηκε ο Τέλος Aγαπηνός, ο καπετάν 'Αγρας, ο οποίος σκοτώθηκε σε ενέδρα στην Πέλλα.</a:t>
            </a:r>
          </a:p>
        </p:txBody>
      </p:sp>
      <p:sp>
        <p:nvSpPr>
          <p:cNvPr id="6147" name="AutoShape 2"/>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l-GR" altLang="el-GR"/>
          </a:p>
        </p:txBody>
      </p:sp>
      <p:sp>
        <p:nvSpPr>
          <p:cNvPr id="6148" name="AutoShape 3"/>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l-GR" altLang="el-GR"/>
          </a:p>
        </p:txBody>
      </p:sp>
      <p:pic>
        <p:nvPicPr>
          <p:cNvPr id="6149"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27313" y="3644900"/>
            <a:ext cx="4032250" cy="302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27637657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79512" y="0"/>
            <a:ext cx="896448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4667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5791200" cy="1556792"/>
          </a:xfrm>
        </p:spPr>
        <p:txBody>
          <a:bodyPr>
            <a:normAutofit fontScale="90000"/>
          </a:bodyPr>
          <a:lstStyle/>
          <a:p>
            <a:r>
              <a:rPr lang="el-GR" b="1" dirty="0" err="1" smtClean="0">
                <a:solidFill>
                  <a:srgbClr val="FFFF00"/>
                </a:solidFill>
                <a:latin typeface="Times New Roman" pitchFamily="18" charset="0"/>
                <a:cs typeface="Times New Roman" pitchFamily="18" charset="0"/>
              </a:rPr>
              <a:t>ΚατΑλογοΣ</a:t>
            </a:r>
            <a:r>
              <a:rPr lang="el-GR" b="1" dirty="0" smtClean="0">
                <a:solidFill>
                  <a:srgbClr val="FFFF00"/>
                </a:solidFill>
                <a:latin typeface="Times New Roman" pitchFamily="18" charset="0"/>
                <a:cs typeface="Times New Roman" pitchFamily="18" charset="0"/>
              </a:rPr>
              <a:t> </a:t>
            </a:r>
            <a:r>
              <a:rPr lang="el-GR" b="1" dirty="0" err="1" smtClean="0">
                <a:solidFill>
                  <a:srgbClr val="FFFF00"/>
                </a:solidFill>
                <a:latin typeface="Times New Roman" pitchFamily="18" charset="0"/>
                <a:cs typeface="Times New Roman" pitchFamily="18" charset="0"/>
              </a:rPr>
              <a:t>τηΣ</a:t>
            </a:r>
            <a:r>
              <a:rPr lang="el-GR" b="1" dirty="0" smtClean="0">
                <a:solidFill>
                  <a:srgbClr val="FFFF00"/>
                </a:solidFill>
                <a:latin typeface="Times New Roman" pitchFamily="18" charset="0"/>
                <a:cs typeface="Times New Roman" pitchFamily="18" charset="0"/>
              </a:rPr>
              <a:t> </a:t>
            </a:r>
            <a:r>
              <a:rPr lang="el-GR" b="1" dirty="0" err="1" smtClean="0">
                <a:solidFill>
                  <a:srgbClr val="FFFF00"/>
                </a:solidFill>
                <a:latin typeface="Times New Roman" pitchFamily="18" charset="0"/>
                <a:cs typeface="Times New Roman" pitchFamily="18" charset="0"/>
              </a:rPr>
              <a:t>ΕπιδαΥρου</a:t>
            </a:r>
            <a:r>
              <a:rPr lang="el-GR" b="1" dirty="0" smtClean="0">
                <a:solidFill>
                  <a:srgbClr val="FFFF00"/>
                </a:solidFill>
                <a:latin typeface="Times New Roman" pitchFamily="18" charset="0"/>
                <a:cs typeface="Times New Roman" pitchFamily="18" charset="0"/>
              </a:rPr>
              <a:t> </a:t>
            </a:r>
            <a:r>
              <a:rPr lang="el-GR" b="1" dirty="0">
                <a:solidFill>
                  <a:srgbClr val="FFFF00"/>
                </a:solidFill>
                <a:latin typeface="Times New Roman" pitchFamily="18" charset="0"/>
                <a:cs typeface="Times New Roman" pitchFamily="18" charset="0"/>
              </a:rPr>
              <a:t>(360π.Χ.)</a:t>
            </a:r>
            <a:br>
              <a:rPr lang="el-GR" b="1" dirty="0">
                <a:solidFill>
                  <a:srgbClr val="FFFF00"/>
                </a:solidFill>
                <a:latin typeface="Times New Roman" pitchFamily="18" charset="0"/>
                <a:cs typeface="Times New Roman" pitchFamily="18" charset="0"/>
              </a:rPr>
            </a:br>
            <a:endParaRPr lang="el-GR" dirty="0">
              <a:solidFill>
                <a:srgbClr val="FFFF00"/>
              </a:solidFill>
            </a:endParaRPr>
          </a:p>
        </p:txBody>
      </p:sp>
      <p:sp>
        <p:nvSpPr>
          <p:cNvPr id="3" name="Θέση περιεχομένου 2"/>
          <p:cNvSpPr>
            <a:spLocks noGrp="1"/>
          </p:cNvSpPr>
          <p:nvPr>
            <p:ph idx="1"/>
          </p:nvPr>
        </p:nvSpPr>
        <p:spPr/>
        <p:txBody>
          <a:bodyPr>
            <a:normAutofit lnSpcReduction="10000"/>
          </a:bodyPr>
          <a:lstStyle/>
          <a:p>
            <a:pPr algn="just">
              <a:buFont typeface="Wingdings" pitchFamily="2" charset="2"/>
              <a:buChar char="Ø"/>
            </a:pPr>
            <a:r>
              <a:rPr lang="el-GR" sz="2800" dirty="0" smtClean="0">
                <a:latin typeface="Times New Roman" pitchFamily="18" charset="0"/>
                <a:cs typeface="Times New Roman" pitchFamily="18" charset="0"/>
              </a:rPr>
              <a:t>Οι </a:t>
            </a:r>
            <a:r>
              <a:rPr lang="el-GR" sz="2800" dirty="0">
                <a:latin typeface="Times New Roman" pitchFamily="18" charset="0"/>
                <a:cs typeface="Times New Roman" pitchFamily="18" charset="0"/>
              </a:rPr>
              <a:t>θεωροί (= ιεροί απεσταλμένοι των πανελλήνιων ιερών) επισκέπτονταν μόνο κράτη και ανήγγειλαν στις αρχές τους την ιερή ανακωχή και τους επικείμενους αγώνες, στους οποίους συμμετείχαν μόνο </a:t>
            </a:r>
            <a:r>
              <a:rPr lang="el-GR" sz="2800" dirty="0" smtClean="0">
                <a:latin typeface="Times New Roman" pitchFamily="18" charset="0"/>
                <a:cs typeface="Times New Roman" pitchFamily="18" charset="0"/>
              </a:rPr>
              <a:t>Έλληνες</a:t>
            </a:r>
            <a:r>
              <a:rPr lang="el-GR" sz="2800" dirty="0">
                <a:latin typeface="Times New Roman" pitchFamily="18" charset="0"/>
                <a:cs typeface="Times New Roman" pitchFamily="18" charset="0"/>
              </a:rPr>
              <a:t>.</a:t>
            </a:r>
          </a:p>
          <a:p>
            <a:pPr algn="just">
              <a:buFont typeface="Wingdings" pitchFamily="2" charset="2"/>
              <a:buChar char="Ø"/>
            </a:pPr>
            <a:r>
              <a:rPr lang="el-GR" sz="2800" dirty="0">
                <a:latin typeface="Times New Roman" pitchFamily="18" charset="0"/>
                <a:cs typeface="Times New Roman" pitchFamily="18" charset="0"/>
              </a:rPr>
              <a:t>Το βασίλειο της Μακεδονίας δεν απουσιάζει από τον κατάλογο της Επιδαύρου. Οι </a:t>
            </a:r>
            <a:r>
              <a:rPr lang="el-GR" sz="2800" dirty="0" err="1">
                <a:latin typeface="Times New Roman" pitchFamily="18" charset="0"/>
                <a:cs typeface="Times New Roman" pitchFamily="18" charset="0"/>
              </a:rPr>
              <a:t>επιδαύριοι</a:t>
            </a:r>
            <a:r>
              <a:rPr lang="el-GR" sz="2800" dirty="0">
                <a:latin typeface="Times New Roman" pitchFamily="18" charset="0"/>
                <a:cs typeface="Times New Roman" pitchFamily="18" charset="0"/>
              </a:rPr>
              <a:t> </a:t>
            </a:r>
            <a:r>
              <a:rPr lang="el-GR" sz="2800" dirty="0" err="1">
                <a:latin typeface="Times New Roman" pitchFamily="18" charset="0"/>
                <a:cs typeface="Times New Roman" pitchFamily="18" charset="0"/>
              </a:rPr>
              <a:t>θεωροδόκοι</a:t>
            </a:r>
            <a:r>
              <a:rPr lang="el-GR" sz="2800" dirty="0">
                <a:latin typeface="Times New Roman" pitchFamily="18" charset="0"/>
                <a:cs typeface="Times New Roman" pitchFamily="18" charset="0"/>
              </a:rPr>
              <a:t> επισκέφτηκαν μόνο τη Μακεδονία  ως πρωτεύουσα του κράτους, επειδή ήταν η έδρα των αρχών στις οποίες έπρεπε να γίνει η επαγγελία.</a:t>
            </a:r>
          </a:p>
          <a:p>
            <a:endParaRPr lang="el-GR" dirty="0"/>
          </a:p>
        </p:txBody>
      </p:sp>
    </p:spTree>
    <p:extLst>
      <p:ext uri="{BB962C8B-B14F-4D97-AF65-F5344CB8AC3E}">
        <p14:creationId xmlns:p14="http://schemas.microsoft.com/office/powerpoint/2010/main" xmlns="" val="186474903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idx="1"/>
          </p:nvPr>
        </p:nvSpPr>
        <p:spPr>
          <a:xfrm>
            <a:off x="539750" y="333375"/>
            <a:ext cx="8229600" cy="4525963"/>
          </a:xfrm>
        </p:spPr>
        <p:txBody>
          <a:bodyPr>
            <a:normAutofit/>
          </a:bodyPr>
          <a:lstStyle/>
          <a:p>
            <a:pPr marL="341313" indent="-341313" eaLnBrk="1" hangingPunct="1">
              <a:lnSpc>
                <a:spcPct val="80000"/>
              </a:lnSpc>
              <a:spcBef>
                <a:spcPts val="700"/>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smtClean="0"/>
              <a:t>Tα επόμενα χρόνια οι αντιπαραθέσεις συντηρήθηκαν. Πάντως η έντονη βουλγαρική παρουσία και δράση των προηγούμενων ετών είχε αντιμετωπιστεί και τα πατριαρχικά χωριά είχαν προστατευθεί. Mε το ξέσπασμα του κινήματος των Nεοτούρκων το 1908 οι ελληνοβουλγαρικές συγκρούσεις στη Mακεδονία κατά βάση σταμάτησαν.  </a:t>
            </a:r>
          </a:p>
          <a:p>
            <a:pPr marL="341313" indent="-341313" eaLnBrk="1" hangingPunct="1">
              <a:lnSpc>
                <a:spcPct val="80000"/>
              </a:lnSpc>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smtClean="0"/>
              <a:t>Πάντως το όλο ζήτημα λύθηκε οριστικά λίγα χρόνια αργότερα στους Bαλκανικούς Πολέμους, οπότε και κρίθηκε οριστικά η τύχη των πληθυσμών και των εδαφών της Mακεδονίας.</a:t>
            </a:r>
            <a:r>
              <a:rPr lang="el-GR" smtClean="0"/>
              <a:t> </a:t>
            </a:r>
          </a:p>
        </p:txBody>
      </p:sp>
    </p:spTree>
    <p:extLst>
      <p:ext uri="{BB962C8B-B14F-4D97-AF65-F5344CB8AC3E}">
        <p14:creationId xmlns:p14="http://schemas.microsoft.com/office/powerpoint/2010/main" xmlns="" val="941659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68313" y="0"/>
            <a:ext cx="82296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l-GR" smtClean="0"/>
              <a:t>            </a:t>
            </a:r>
            <a:r>
              <a:rPr lang="el-GR" u="sng" smtClean="0"/>
              <a:t>Μακεδονομάχοι</a:t>
            </a:r>
          </a:p>
        </p:txBody>
      </p:sp>
      <p:sp>
        <p:nvSpPr>
          <p:cNvPr id="9218" name="Rectangle 2"/>
          <p:cNvSpPr>
            <a:spLocks noGrp="1" noChangeArrowheads="1"/>
          </p:cNvSpPr>
          <p:nvPr>
            <p:ph idx="1"/>
          </p:nvPr>
        </p:nvSpPr>
        <p:spPr>
          <a:xfrm>
            <a:off x="457200" y="1905000"/>
            <a:ext cx="8229600" cy="4532313"/>
          </a:xfrm>
        </p:spPr>
        <p:txBody>
          <a:bodyPr/>
          <a:lstStyle/>
          <a:p>
            <a:pPr marL="341313" indent="-341313" eaLnBrk="1" hangingPunct="1">
              <a:lnSpc>
                <a:spcPct val="80000"/>
              </a:lnSpc>
              <a:spcBef>
                <a:spcPts val="700"/>
              </a:spcBef>
              <a:buClr>
                <a:srgbClr val="FFCC00"/>
              </a:buClr>
              <a:buSzPct val="12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smtClean="0">
                <a:latin typeface="Arial" charset="0"/>
              </a:rPr>
              <a:t>καπετάν Kώτας</a:t>
            </a:r>
          </a:p>
          <a:p>
            <a:pPr marL="341313" indent="-341313" eaLnBrk="1" hangingPunct="1">
              <a:lnSpc>
                <a:spcPct val="80000"/>
              </a:lnSpc>
              <a:spcBef>
                <a:spcPts val="700"/>
              </a:spcBef>
              <a:buClr>
                <a:srgbClr val="FFCC00"/>
              </a:buClr>
              <a:buSzPct val="12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800" smtClean="0">
              <a:latin typeface="Arial" charset="0"/>
            </a:endParaRPr>
          </a:p>
          <a:p>
            <a:pPr marL="341313" indent="-341313" eaLnBrk="1" hangingPunct="1">
              <a:lnSpc>
                <a:spcPct val="80000"/>
              </a:lnSpc>
              <a:spcBef>
                <a:spcPts val="700"/>
              </a:spcBef>
              <a:buClr>
                <a:srgbClr val="FFCC00"/>
              </a:buClr>
              <a:buSzPct val="12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smtClean="0">
                <a:latin typeface="Arial" charset="0"/>
              </a:rPr>
              <a:t>Παύλος Mελάς </a:t>
            </a:r>
          </a:p>
          <a:p>
            <a:pPr marL="341313" indent="-341313" eaLnBrk="1" hangingPunct="1">
              <a:lnSpc>
                <a:spcPct val="80000"/>
              </a:lnSpc>
              <a:spcBef>
                <a:spcPts val="700"/>
              </a:spcBef>
              <a:buClr>
                <a:srgbClr val="FFCC00"/>
              </a:buClr>
              <a:buSzPct val="12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800" smtClean="0">
              <a:latin typeface="Arial" charset="0"/>
            </a:endParaRPr>
          </a:p>
          <a:p>
            <a:pPr marL="341313" indent="-341313" eaLnBrk="1" hangingPunct="1">
              <a:lnSpc>
                <a:spcPct val="80000"/>
              </a:lnSpc>
              <a:spcBef>
                <a:spcPts val="700"/>
              </a:spcBef>
              <a:buClr>
                <a:srgbClr val="FFCC00"/>
              </a:buClr>
              <a:buSzPct val="12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800" smtClean="0">
              <a:latin typeface="Arial" charset="0"/>
            </a:endParaRPr>
          </a:p>
          <a:p>
            <a:pPr marL="341313" indent="-341313" eaLnBrk="1" hangingPunct="1">
              <a:lnSpc>
                <a:spcPct val="80000"/>
              </a:lnSpc>
              <a:spcBef>
                <a:spcPts val="700"/>
              </a:spcBef>
              <a:buClr>
                <a:srgbClr val="FFCC00"/>
              </a:buClr>
              <a:buSzPct val="12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b="1" smtClean="0">
                <a:latin typeface="Arial" charset="0"/>
              </a:rPr>
              <a:t>Γερμανός Καραβαγγέλης</a:t>
            </a:r>
          </a:p>
          <a:p>
            <a:pPr marL="341313" indent="-341313" eaLnBrk="1" hangingPunct="1">
              <a:lnSpc>
                <a:spcPct val="80000"/>
              </a:lnSpc>
              <a:spcBef>
                <a:spcPts val="700"/>
              </a:spcBef>
              <a:buClr>
                <a:srgbClr val="FFCC00"/>
              </a:buClr>
              <a:buSzPct val="12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800" b="1" smtClean="0">
              <a:latin typeface="Arial" charset="0"/>
            </a:endParaRPr>
          </a:p>
          <a:p>
            <a:pPr marL="341313" indent="-341313" eaLnBrk="1" hangingPunct="1">
              <a:lnSpc>
                <a:spcPct val="80000"/>
              </a:lnSpc>
              <a:spcBef>
                <a:spcPts val="700"/>
              </a:spcBef>
              <a:buClr>
                <a:srgbClr val="FFCC00"/>
              </a:buClr>
              <a:buSzPct val="12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800" b="1" smtClean="0">
              <a:latin typeface="Arial" charset="0"/>
            </a:endParaRPr>
          </a:p>
          <a:p>
            <a:pPr marL="341313" indent="-341313" eaLnBrk="1" hangingPunct="1">
              <a:lnSpc>
                <a:spcPct val="80000"/>
              </a:lnSpc>
              <a:spcBef>
                <a:spcPts val="600"/>
              </a:spcBef>
              <a:buClr>
                <a:srgbClr val="FFCC00"/>
              </a:buClr>
              <a:buSzPct val="12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b="1" smtClean="0">
                <a:latin typeface="Arial" charset="0"/>
              </a:rPr>
              <a:t>Σαράντου Aγαπηνού</a:t>
            </a:r>
            <a:r>
              <a:rPr lang="el-GR" sz="2400" smtClean="0">
                <a:latin typeface="Arial" charset="0"/>
              </a:rPr>
              <a:t>  </a:t>
            </a:r>
          </a:p>
        </p:txBody>
      </p:sp>
      <p:pic>
        <p:nvPicPr>
          <p:cNvPr id="819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0363" y="1979613"/>
            <a:ext cx="163512" cy="22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819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19700" y="1125538"/>
            <a:ext cx="1028700"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8198"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92725" y="2420938"/>
            <a:ext cx="915988"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8199"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651500" y="3644900"/>
            <a:ext cx="647700"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8200" name="Picture 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292725" y="3644900"/>
            <a:ext cx="381000"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8201" name="Picture 8"/>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867400" y="5084763"/>
            <a:ext cx="433388"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8202" name="Picture 9"/>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292725" y="5084763"/>
            <a:ext cx="579438"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333336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92100"/>
            <a:ext cx="8229600" cy="13843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l-GR" dirty="0" smtClean="0"/>
              <a:t>           </a:t>
            </a:r>
            <a:r>
              <a:rPr lang="el-GR" u="sng" dirty="0" err="1" smtClean="0"/>
              <a:t>Δικτυογραφία</a:t>
            </a:r>
            <a:endParaRPr lang="el-GR" u="sng" dirty="0" smtClean="0"/>
          </a:p>
        </p:txBody>
      </p:sp>
      <p:sp>
        <p:nvSpPr>
          <p:cNvPr id="10242" name="Rectangle 2"/>
          <p:cNvSpPr>
            <a:spLocks noGrp="1" noChangeArrowheads="1"/>
          </p:cNvSpPr>
          <p:nvPr>
            <p:ph idx="1"/>
          </p:nvPr>
        </p:nvSpPr>
        <p:spPr>
          <a:xfrm>
            <a:off x="457200" y="1905000"/>
            <a:ext cx="8229600" cy="4114800"/>
          </a:xfrm>
        </p:spPr>
        <p:txBody>
          <a:bodyPr/>
          <a:lstStyle/>
          <a:p>
            <a:pPr marL="341313" indent="-341313" eaLnBrk="1" hangingPunct="1">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dirty="0" smtClean="0">
                <a:hlinkClick r:id="rId3"/>
              </a:rPr>
              <a:t>http://www.fhw.gr/chronos/13/gr/foreign_policy/facts/02.html</a:t>
            </a:r>
            <a:r>
              <a:rPr lang="el-GR" dirty="0" smtClean="0"/>
              <a:t> </a:t>
            </a:r>
          </a:p>
          <a:p>
            <a:pPr marL="341313" indent="-341313" eaLnBrk="1" hangingPunct="1">
              <a:buClr>
                <a:srgbClr val="FFCC00"/>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dirty="0" smtClean="0"/>
              <a:t>(ίδρυμα μείζονος ελληνισμού)</a:t>
            </a:r>
          </a:p>
          <a:p>
            <a:pPr marL="341313" indent="-341313" eaLnBrk="1" hangingPunct="1">
              <a:buClr>
                <a:srgbClr val="FFCC00"/>
              </a:buClr>
              <a:buSzPct val="120000"/>
              <a:buFont typeface="Tahoma" pitchFamily="32"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dirty="0" smtClean="0"/>
          </a:p>
        </p:txBody>
      </p:sp>
    </p:spTree>
    <p:extLst>
      <p:ext uri="{BB962C8B-B14F-4D97-AF65-F5344CB8AC3E}">
        <p14:creationId xmlns:p14="http://schemas.microsoft.com/office/powerpoint/2010/main" xmlns="" val="179116147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 presetClass="entr" fill="hold" nodeType="afterEffect">
                                  <p:stCondLst>
                                    <p:cond delay="0"/>
                                  </p:stCondLst>
                                  <p:childTnLst>
                                    <p:set>
                                      <p:cBhvr additive="repl">
                                        <p:cTn id="6" dur="1" fill="hold">
                                          <p:stCondLst>
                                            <p:cond delay="0"/>
                                          </p:stCondLst>
                                        </p:cTn>
                                        <p:tgtEl>
                                          <p:spTgt spid="10241"/>
                                        </p:tgtEl>
                                        <p:attrNameLst>
                                          <p:attrName>style.visibility</p:attrName>
                                        </p:attrNameLst>
                                      </p:cBhvr>
                                      <p:to>
                                        <p:strVal val="visible"/>
                                      </p:to>
                                    </p:set>
                                  </p:childTnLst>
                                </p:cTn>
                              </p:par>
                            </p:childTnLst>
                          </p:cTn>
                        </p:par>
                        <p:par>
                          <p:cTn id="7" fill="hold" nodeType="afterGroup">
                            <p:stCondLst>
                              <p:cond delay="1"/>
                            </p:stCondLst>
                            <p:childTnLst>
                              <p:par>
                                <p:cTn id="8" presetID="1" presetClass="entr" fill="hold" nodeType="afterEffect">
                                  <p:stCondLst>
                                    <p:cond delay="0"/>
                                  </p:stCondLst>
                                  <p:childTnLst>
                                    <p:set>
                                      <p:cBhvr additive="repl">
                                        <p:cTn id="9"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92100"/>
            <a:ext cx="8229600" cy="1408113"/>
          </a:xfrm>
        </p:spPr>
        <p:txBody>
          <a:bodyPr>
            <a:normAutofit fontScale="90000"/>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l-GR" sz="6000" dirty="0" smtClean="0"/>
              <a:t>Η ΟΜΑΔΑ ΜΑΣ «</a:t>
            </a:r>
            <a:r>
              <a:rPr lang="el-GR" sz="4800" dirty="0" smtClean="0"/>
              <a:t>Τσιροπούλια»</a:t>
            </a:r>
            <a:endParaRPr lang="el-GR" sz="6000" dirty="0" smtClean="0"/>
          </a:p>
        </p:txBody>
      </p:sp>
      <p:sp>
        <p:nvSpPr>
          <p:cNvPr id="11266" name="Rectangle 2"/>
          <p:cNvSpPr>
            <a:spLocks noGrp="1" noChangeArrowheads="1"/>
          </p:cNvSpPr>
          <p:nvPr>
            <p:ph idx="1"/>
          </p:nvPr>
        </p:nvSpPr>
        <p:spPr>
          <a:xfrm>
            <a:off x="1403648" y="2348880"/>
            <a:ext cx="7283152" cy="3670920"/>
          </a:xfrm>
        </p:spPr>
        <p:txBody>
          <a:bodyPr/>
          <a:lstStyle/>
          <a:p>
            <a:pPr marL="3884613" lvl="8" indent="-341313">
              <a:buClr>
                <a:srgbClr val="FFCC00"/>
              </a:buClr>
              <a:buSzPct val="120000"/>
              <a:buFont typeface="Wingdings"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dirty="0" smtClean="0"/>
              <a:t>Ελισάβετ </a:t>
            </a:r>
          </a:p>
          <a:p>
            <a:pPr marL="341313" indent="-341313" eaLnBrk="1" hangingPunct="1">
              <a:buClr>
                <a:srgbClr val="FFCC00"/>
              </a:buClr>
              <a:buSzPct val="120000"/>
              <a:buFont typeface="Wingdings"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dirty="0" smtClean="0"/>
          </a:p>
          <a:p>
            <a:pPr marL="3884613" lvl="8" indent="-341313">
              <a:buClr>
                <a:srgbClr val="FFCC00"/>
              </a:buClr>
              <a:buSzPct val="120000"/>
              <a:buFont typeface="Wingdings"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dirty="0" smtClean="0"/>
              <a:t>Αλέξανδρος </a:t>
            </a:r>
          </a:p>
          <a:p>
            <a:pPr marL="1141413" lvl="2" indent="-341313" eaLnBrk="1" hangingPunct="1">
              <a:buClr>
                <a:srgbClr val="FFCC00"/>
              </a:buClr>
              <a:buSzPct val="120000"/>
              <a:buFont typeface="Wingdings"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dirty="0" smtClean="0"/>
          </a:p>
          <a:p>
            <a:pPr marL="3884613" lvl="8" indent="-341313">
              <a:buClr>
                <a:srgbClr val="FFCC00"/>
              </a:buClr>
              <a:buSzPct val="120000"/>
              <a:buFont typeface="Wingdings"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dirty="0" smtClean="0"/>
              <a:t>Ευαγγελία</a:t>
            </a:r>
          </a:p>
          <a:p>
            <a:pPr marL="741363" lvl="1" indent="-341313" eaLnBrk="1" hangingPunct="1">
              <a:buClr>
                <a:srgbClr val="FFCC00"/>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000" dirty="0" smtClean="0"/>
              <a:t>	</a:t>
            </a:r>
          </a:p>
          <a:p>
            <a:pPr marL="3884613" lvl="8" indent="-341313">
              <a:buClr>
                <a:srgbClr val="FFCC00"/>
              </a:buClr>
              <a:buSzPct val="120000"/>
              <a:buFont typeface="Wingdings"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dirty="0" smtClean="0"/>
              <a:t>Γεωργία 				</a:t>
            </a:r>
          </a:p>
        </p:txBody>
      </p:sp>
    </p:spTree>
    <p:extLst>
      <p:ext uri="{BB962C8B-B14F-4D97-AF65-F5344CB8AC3E}">
        <p14:creationId xmlns:p14="http://schemas.microsoft.com/office/powerpoint/2010/main" xmlns="" val="119974361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 presetClass="entr" fill="hold" nodeType="afterEffect">
                                  <p:stCondLst>
                                    <p:cond delay="0"/>
                                  </p:stCondLst>
                                  <p:childTnLst>
                                    <p:set>
                                      <p:cBhvr additive="repl">
                                        <p:cTn id="6" dur="1" fill="hold">
                                          <p:stCondLst>
                                            <p:cond delay="0"/>
                                          </p:stCondLst>
                                        </p:cTn>
                                        <p:tgtEl>
                                          <p:spTgt spid="11265"/>
                                        </p:tgtEl>
                                        <p:attrNameLst>
                                          <p:attrName>style.visibility</p:attrName>
                                        </p:attrNameLst>
                                      </p:cBhvr>
                                      <p:to>
                                        <p:strVal val="visible"/>
                                      </p:to>
                                    </p:set>
                                  </p:childTnLst>
                                </p:cTn>
                              </p:par>
                            </p:childTnLst>
                          </p:cTn>
                        </p:par>
                        <p:par>
                          <p:cTn id="7" fill="hold" nodeType="afterGroup">
                            <p:stCondLst>
                              <p:cond delay="1"/>
                            </p:stCondLst>
                            <p:childTnLst>
                              <p:par>
                                <p:cTn id="8" presetID="1" presetClass="entr" fill="hold" nodeType="afterEffect">
                                  <p:stCondLst>
                                    <p:cond delay="0"/>
                                  </p:stCondLst>
                                  <p:childTnLst>
                                    <p:set>
                                      <p:cBhvr additive="repl">
                                        <p:cTn id="9"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6632"/>
            <a:ext cx="3923927"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291" name="Rectangle 3"/>
          <p:cNvSpPr>
            <a:spLocks noChangeArrowheads="1"/>
          </p:cNvSpPr>
          <p:nvPr/>
        </p:nvSpPr>
        <p:spPr bwMode="auto">
          <a:xfrm>
            <a:off x="25400" y="5337174"/>
            <a:ext cx="3673475" cy="11874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000000"/>
                  </a:outerShdw>
                </a:effectLst>
                <a:latin typeface="Tahoma" pitchFamily="34" charset="0"/>
              </a:defRPr>
            </a:lvl1pPr>
            <a:lvl2pPr algn="ctr">
              <a:spcBef>
                <a:spcPct val="20000"/>
              </a:spcBef>
              <a:buClr>
                <a:schemeClr val="fo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lgn="ctr">
              <a:spcBef>
                <a:spcPct val="20000"/>
              </a:spcBef>
              <a:buClr>
                <a:schemeClr va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3pPr>
            <a:lvl4pPr algn="ctr">
              <a:spcBef>
                <a:spcPct val="20000"/>
              </a:spcBef>
              <a:buClr>
                <a:schemeClr val="fo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4pPr>
            <a:lvl5pPr algn="ct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5pPr>
            <a:lvl6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6pPr>
            <a:lvl7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7pPr>
            <a:lvl8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8pPr>
            <a:lvl9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9pPr>
          </a:lstStyle>
          <a:p>
            <a:r>
              <a:rPr lang="el-GR" altLang="el-GR" sz="1800" i="1" u="sng" dirty="0"/>
              <a:t>Βούλγαροι κομιτατζήδες</a:t>
            </a:r>
            <a:r>
              <a:rPr lang="el-GR" altLang="el-GR" sz="1800" i="1" dirty="0"/>
              <a:t>, </a:t>
            </a:r>
          </a:p>
        </p:txBody>
      </p:sp>
      <p:sp>
        <p:nvSpPr>
          <p:cNvPr id="12292" name="Rectangle 4"/>
          <p:cNvSpPr>
            <a:spLocks noChangeArrowheads="1"/>
          </p:cNvSpPr>
          <p:nvPr/>
        </p:nvSpPr>
        <p:spPr bwMode="auto">
          <a:xfrm>
            <a:off x="4140200" y="5661248"/>
            <a:ext cx="4824413" cy="936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ctr">
              <a:spcBef>
                <a:spcPct val="20000"/>
              </a:spcBef>
              <a:buClr>
                <a:schemeClr val="hlink"/>
              </a:buClr>
              <a:buSzPct val="65000"/>
              <a:buFont typeface="Wingdings" pitchFamily="2" charset="2"/>
              <a:defRPr sz="3200">
                <a:solidFill>
                  <a:schemeClr val="tx1"/>
                </a:solidFill>
                <a:effectLst>
                  <a:outerShdw blurRad="38100" dist="38100" dir="2700000" algn="tl">
                    <a:srgbClr val="000000"/>
                  </a:outerShdw>
                </a:effectLst>
                <a:latin typeface="Tahoma" pitchFamily="34" charset="0"/>
              </a:defRPr>
            </a:lvl1pPr>
            <a:lvl2pPr marL="742950" indent="-285750" algn="ctr">
              <a:spcBef>
                <a:spcPct val="20000"/>
              </a:spcBef>
              <a:buClr>
                <a:schemeClr val="fo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marL="1143000" indent="-228600" algn="ctr">
              <a:spcBef>
                <a:spcPct val="20000"/>
              </a:spcBef>
              <a:buClr>
                <a:schemeClr va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3pPr>
            <a:lvl4pPr marL="1600200" indent="-228600" algn="ctr">
              <a:spcBef>
                <a:spcPct val="20000"/>
              </a:spcBef>
              <a:buClr>
                <a:schemeClr val="fo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4pPr>
            <a:lvl5pPr marL="2057400" indent="-228600" algn="ct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5pPr>
            <a:lvl6pPr marL="2514600" indent="-228600"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6pPr>
            <a:lvl7pPr marL="2971800" indent="-228600"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7pPr>
            <a:lvl8pPr marL="3429000" indent="-228600"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8pPr>
            <a:lvl9pPr marL="3886200" indent="-228600"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9pPr>
          </a:lstStyle>
          <a:p>
            <a:pPr>
              <a:lnSpc>
                <a:spcPct val="80000"/>
              </a:lnSpc>
            </a:pPr>
            <a:r>
              <a:rPr lang="el-GR" altLang="el-GR" sz="1800" i="1" u="sng" dirty="0"/>
              <a:t>Η άγνωστη φωτογραφία του σώματος Μελά της 26</a:t>
            </a:r>
            <a:r>
              <a:rPr lang="el-GR" altLang="el-GR" sz="1800" i="1" u="sng" baseline="30000" dirty="0"/>
              <a:t>ης</a:t>
            </a:r>
            <a:r>
              <a:rPr lang="el-GR" altLang="el-GR" sz="1800" i="1" u="sng" dirty="0"/>
              <a:t> Αυγούστου 1904. Ο Μελάς καθιστός στην πρώτη σειρά με παντελόνι</a:t>
            </a:r>
          </a:p>
          <a:p>
            <a:r>
              <a:rPr lang="el-GR" altLang="el-GR" sz="1800" i="1" dirty="0" smtClean="0"/>
              <a:t>), </a:t>
            </a:r>
            <a:endParaRPr lang="el-GR" altLang="el-GR" sz="1800" b="1" dirty="0"/>
          </a:p>
        </p:txBody>
      </p:sp>
      <p:sp>
        <p:nvSpPr>
          <p:cNvPr id="12293" name="Rectangle 5"/>
          <p:cNvSpPr>
            <a:spLocks noGrp="1" noChangeArrowheads="1"/>
          </p:cNvSpPr>
          <p:nvPr>
            <p:ph type="ctrTitle"/>
          </p:nvPr>
        </p:nvSpPr>
        <p:spPr>
          <a:xfrm>
            <a:off x="684213" y="0"/>
            <a:ext cx="7772400" cy="836613"/>
          </a:xfrm>
        </p:spPr>
        <p:txBody>
          <a:bodyPr/>
          <a:lstStyle/>
          <a:p>
            <a:r>
              <a:rPr lang="el-GR" altLang="el-GR" sz="2000"/>
              <a:t>ΜΑΘΗΤΕΙΑ ΣΤΗΝ ΙΣΤΟΡΙΑ</a:t>
            </a:r>
          </a:p>
        </p:txBody>
      </p:sp>
      <p:sp>
        <p:nvSpPr>
          <p:cNvPr id="12295" name="Rectangle 7"/>
          <p:cNvSpPr>
            <a:spLocks noGrp="1" noChangeArrowheads="1"/>
          </p:cNvSpPr>
          <p:nvPr>
            <p:ph type="subTitle" idx="1"/>
          </p:nvPr>
        </p:nvSpPr>
        <p:spPr>
          <a:xfrm>
            <a:off x="0" y="765175"/>
            <a:ext cx="1116013" cy="766763"/>
          </a:xfrm>
        </p:spPr>
        <p:txBody>
          <a:bodyPr/>
          <a:lstStyle/>
          <a:p>
            <a:r>
              <a:rPr lang="el-GR" altLang="el-GR" sz="2000" b="1"/>
              <a:t>1.</a:t>
            </a:r>
          </a:p>
        </p:txBody>
      </p:sp>
      <p:pic>
        <p:nvPicPr>
          <p:cNvPr id="12296"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23928" y="116632"/>
            <a:ext cx="4829548" cy="5220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29628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5229200"/>
            <a:ext cx="4176713" cy="1628800"/>
          </a:xfrm>
        </p:spPr>
        <p:txBody>
          <a:bodyPr/>
          <a:lstStyle/>
          <a:p>
            <a:r>
              <a:rPr lang="el-GR" altLang="el-GR" sz="1800" i="1" u="sng" dirty="0"/>
              <a:t>Σέρβοι οπλαρχηγοί στην «Παλαιά Σερβία» και τη Μακεδονία</a:t>
            </a:r>
            <a:br>
              <a:rPr lang="el-GR" altLang="el-GR" sz="1800" i="1" u="sng" dirty="0"/>
            </a:br>
            <a:r>
              <a:rPr lang="el-GR" altLang="el-GR" sz="2000" i="1" dirty="0"/>
              <a:t> </a:t>
            </a:r>
            <a:endParaRPr lang="el-GR" altLang="el-GR" sz="1800" dirty="0"/>
          </a:p>
        </p:txBody>
      </p:sp>
      <p:sp>
        <p:nvSpPr>
          <p:cNvPr id="16387" name="Rectangle 3"/>
          <p:cNvSpPr>
            <a:spLocks noGrp="1" noChangeArrowheads="1"/>
          </p:cNvSpPr>
          <p:nvPr>
            <p:ph type="subTitle" idx="1"/>
          </p:nvPr>
        </p:nvSpPr>
        <p:spPr>
          <a:xfrm>
            <a:off x="4500563" y="5373216"/>
            <a:ext cx="4643437" cy="1484784"/>
          </a:xfrm>
        </p:spPr>
        <p:txBody>
          <a:bodyPr>
            <a:normAutofit/>
          </a:bodyPr>
          <a:lstStyle/>
          <a:p>
            <a:r>
              <a:rPr lang="el-GR" altLang="el-GR" sz="1800" i="1" u="sng" dirty="0" err="1"/>
              <a:t>Εμβέρ</a:t>
            </a:r>
            <a:r>
              <a:rPr lang="el-GR" altLang="el-GR" sz="1800" i="1" u="sng" dirty="0"/>
              <a:t> και </a:t>
            </a:r>
            <a:r>
              <a:rPr lang="el-GR" altLang="el-GR" sz="1800" i="1" u="sng" dirty="0" err="1"/>
              <a:t>Ναζήμ</a:t>
            </a:r>
            <a:r>
              <a:rPr lang="el-GR" altLang="el-GR" sz="1800" i="1" u="sng" dirty="0"/>
              <a:t> </a:t>
            </a:r>
            <a:r>
              <a:rPr lang="el-GR" altLang="el-GR" sz="1800" i="1" u="sng" dirty="0" err="1"/>
              <a:t>Βέηδες</a:t>
            </a:r>
            <a:r>
              <a:rPr lang="el-GR" altLang="el-GR" sz="1800" i="1" u="sng" dirty="0"/>
              <a:t> οι πρώτοι που ύψωσαν τη σημαία της </a:t>
            </a:r>
            <a:r>
              <a:rPr lang="el-GR" altLang="el-GR" sz="1800" i="1" u="sng" dirty="0" smtClean="0"/>
              <a:t>ελευθερίας</a:t>
            </a:r>
            <a:endParaRPr lang="el-GR" altLang="el-GR" sz="1800" i="1" u="sng" dirty="0"/>
          </a:p>
        </p:txBody>
      </p:sp>
      <p:pic>
        <p:nvPicPr>
          <p:cNvPr id="16391"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6632"/>
            <a:ext cx="4117975" cy="525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92"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17975" y="116633"/>
            <a:ext cx="4786313" cy="525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90874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Rectangle 9"/>
          <p:cNvSpPr>
            <a:spLocks noGrp="1" noChangeArrowheads="1"/>
          </p:cNvSpPr>
          <p:nvPr>
            <p:ph type="title"/>
          </p:nvPr>
        </p:nvSpPr>
        <p:spPr>
          <a:xfrm>
            <a:off x="0" y="4724400"/>
            <a:ext cx="6659563" cy="1916113"/>
          </a:xfrm>
          <a:noFill/>
          <a:ln/>
        </p:spPr>
        <p:txBody>
          <a:bodyPr>
            <a:normAutofit fontScale="90000"/>
          </a:bodyPr>
          <a:lstStyle/>
          <a:p>
            <a:r>
              <a:rPr lang="en-US" altLang="el-GR" sz="2000">
                <a:cs typeface="Tahoma" pitchFamily="34" charset="0"/>
              </a:rPr>
              <a:t>~</a:t>
            </a:r>
            <a:r>
              <a:rPr lang="el-GR" altLang="el-GR" sz="2000"/>
              <a:t>Ποιος είναι ο δημιουργός της πηγής</a:t>
            </a:r>
            <a:r>
              <a:rPr lang="en-US" altLang="el-GR" sz="2000"/>
              <a:t>;</a:t>
            </a:r>
            <a:r>
              <a:rPr lang="el-GR" altLang="el-GR" sz="2000"/>
              <a:t/>
            </a:r>
            <a:br>
              <a:rPr lang="el-GR" altLang="el-GR" sz="2000"/>
            </a:br>
            <a:r>
              <a:rPr lang="el-GR" altLang="el-GR" sz="2000"/>
              <a:t>  Τι γνωρίζουμε γι’αυτόν</a:t>
            </a:r>
            <a:r>
              <a:rPr lang="en-US" altLang="el-GR" sz="2000"/>
              <a:t>;</a:t>
            </a:r>
            <a:r>
              <a:rPr lang="el-GR" altLang="el-GR" sz="2000"/>
              <a:t> </a:t>
            </a:r>
            <a:br>
              <a:rPr lang="el-GR" altLang="el-GR" sz="2000"/>
            </a:br>
            <a:r>
              <a:rPr lang="el-GR" altLang="el-GR" sz="2000"/>
              <a:t/>
            </a:r>
            <a:br>
              <a:rPr lang="el-GR" altLang="el-GR" sz="2000"/>
            </a:br>
            <a:r>
              <a:rPr lang="en-US" altLang="el-GR" sz="2000">
                <a:cs typeface="Tahoma" pitchFamily="34" charset="0"/>
              </a:rPr>
              <a:t>~</a:t>
            </a:r>
            <a:r>
              <a:rPr lang="el-GR" altLang="el-GR" sz="2000"/>
              <a:t>Πώς περιγράφεται ο ανταγωνισμός των βαλκανικών λαών κατά τη διάρκεια του μακεδονικού αγώνα;</a:t>
            </a:r>
            <a:r>
              <a:rPr lang="el-GR" altLang="el-GR"/>
              <a:t>  </a:t>
            </a:r>
          </a:p>
        </p:txBody>
      </p:sp>
      <p:sp>
        <p:nvSpPr>
          <p:cNvPr id="21506" name="Rectangle 2"/>
          <p:cNvSpPr>
            <a:spLocks noGrp="1" noChangeArrowheads="1"/>
          </p:cNvSpPr>
          <p:nvPr>
            <p:ph type="body" sz="half" idx="1"/>
          </p:nvPr>
        </p:nvSpPr>
        <p:spPr>
          <a:xfrm>
            <a:off x="0" y="333375"/>
            <a:ext cx="4356100" cy="4321175"/>
          </a:xfrm>
        </p:spPr>
        <p:txBody>
          <a:bodyPr/>
          <a:lstStyle/>
          <a:p>
            <a:pPr algn="ctr">
              <a:lnSpc>
                <a:spcPct val="90000"/>
              </a:lnSpc>
              <a:buFont typeface="Wingdings" pitchFamily="2" charset="2"/>
              <a:buNone/>
            </a:pPr>
            <a:r>
              <a:rPr lang="el-GR" altLang="el-GR" sz="2000" b="1" i="1"/>
              <a:t>2</a:t>
            </a:r>
            <a:r>
              <a:rPr lang="en-US" altLang="el-GR" sz="2000" b="1" i="1"/>
              <a:t>.</a:t>
            </a:r>
            <a:r>
              <a:rPr lang="el-GR" altLang="el-GR" sz="2000" i="1"/>
              <a:t>«Όλες οι εθνότητες και οι προπαγάνδες της βαλκανικής </a:t>
            </a:r>
            <a:endParaRPr lang="en-US" altLang="el-GR" sz="2000" i="1"/>
          </a:p>
          <a:p>
            <a:pPr algn="ctr">
              <a:lnSpc>
                <a:spcPct val="90000"/>
              </a:lnSpc>
              <a:buFont typeface="Wingdings" pitchFamily="2" charset="2"/>
              <a:buNone/>
            </a:pPr>
            <a:r>
              <a:rPr lang="el-GR" altLang="el-GR" sz="2000" i="1"/>
              <a:t>   Βαβέλ είχαν δώσει συνέντευξη </a:t>
            </a:r>
          </a:p>
          <a:p>
            <a:pPr algn="ctr">
              <a:lnSpc>
                <a:spcPct val="90000"/>
              </a:lnSpc>
              <a:buFont typeface="Wingdings" pitchFamily="2" charset="2"/>
              <a:buNone/>
            </a:pPr>
            <a:r>
              <a:rPr lang="el-GR" altLang="el-GR" sz="2000" i="1"/>
              <a:t>    κι αγωνίζονταν με κάθε θεμιτό και προπαντός αθέμιτο μέσο να κατακτήσουν έδαφος και να γίνουν πλουσιότερες κατά ένα χωριό, μια ενορία, ή απλώς ένα άτομο...»</a:t>
            </a:r>
            <a:endParaRPr lang="el-GR" altLang="el-GR" sz="2000"/>
          </a:p>
          <a:p>
            <a:pPr algn="ctr">
              <a:lnSpc>
                <a:spcPct val="90000"/>
              </a:lnSpc>
              <a:buFont typeface="Wingdings" pitchFamily="2" charset="2"/>
              <a:buNone/>
            </a:pPr>
            <a:r>
              <a:rPr lang="el-GR" altLang="el-GR" sz="2000"/>
              <a:t>     Γεώργιος Μόδης, </a:t>
            </a:r>
            <a:r>
              <a:rPr lang="el-GR" altLang="el-GR" sz="2000" i="1"/>
              <a:t>Στα Μακεδονικά βουνά, </a:t>
            </a:r>
            <a:r>
              <a:rPr lang="el-GR" altLang="el-GR" sz="2000"/>
              <a:t>Αθήνα</a:t>
            </a:r>
            <a:r>
              <a:rPr lang="en-US" altLang="el-GR" sz="2000"/>
              <a:t>,</a:t>
            </a:r>
            <a:r>
              <a:rPr lang="el-GR" altLang="el-GR" sz="2000"/>
              <a:t> Πάπυρος, [1900 και μετά]</a:t>
            </a:r>
            <a:r>
              <a:rPr lang="en-US" altLang="el-GR" sz="2000"/>
              <a:t>,</a:t>
            </a:r>
            <a:r>
              <a:rPr lang="el-GR" altLang="el-GR" sz="2000"/>
              <a:t> Πρόλογος</a:t>
            </a:r>
          </a:p>
        </p:txBody>
      </p:sp>
      <p:graphicFrame>
        <p:nvGraphicFramePr>
          <p:cNvPr id="21507" name="Group 3"/>
          <p:cNvGraphicFramePr>
            <a:graphicFrameLocks noGrp="1"/>
          </p:cNvGraphicFramePr>
          <p:nvPr>
            <p:ph sz="half" idx="2"/>
          </p:nvPr>
        </p:nvGraphicFramePr>
        <p:xfrm>
          <a:off x="6480175" y="404813"/>
          <a:ext cx="2663825" cy="5040313"/>
        </p:xfrm>
        <a:graphic>
          <a:graphicData uri="http://schemas.openxmlformats.org/drawingml/2006/table">
            <a:tbl>
              <a:tblPr/>
              <a:tblGrid>
                <a:gridCol w="2663825"/>
              </a:tblGrid>
              <a:tr h="504031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ΌΝΟΜΑ: Γεώργιος</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ΕΠΩΝΥΜΟ: Μόδης</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ΙΔΙΟΤΗΤΑ:</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μακεδονομάχος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συγγραφέας και πολιτευτής.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Πήρε ενεργά μέρος στο</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μακεδονικό</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αγώνα. Αργότερα</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ασχολήθηκε</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με τα πολιτικά, ενώ</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παράλληλα</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έγραψε την ιστορία του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μακεδονικού αγώνα,</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όπως την</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έζησε ο ίδιος ως</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μακεδονομάχος.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1514" name="Picture 10" descr="img02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27538" y="333375"/>
            <a:ext cx="1789112" cy="1892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3371793"/>
      </p:ext>
    </p:extLst>
  </p:cSld>
  <p:clrMapOvr>
    <a:masterClrMapping/>
  </p:clrMapOvr>
  <p:transition spd="med">
    <p:pull dir="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subTitle" idx="1"/>
          </p:nvPr>
        </p:nvSpPr>
        <p:spPr>
          <a:xfrm>
            <a:off x="0" y="188913"/>
            <a:ext cx="8531225" cy="4319587"/>
          </a:xfrm>
        </p:spPr>
        <p:txBody>
          <a:bodyPr>
            <a:normAutofit lnSpcReduction="10000"/>
          </a:bodyPr>
          <a:lstStyle/>
          <a:p>
            <a:pPr>
              <a:lnSpc>
                <a:spcPct val="80000"/>
              </a:lnSpc>
            </a:pPr>
            <a:r>
              <a:rPr lang="el-GR" altLang="el-GR" sz="2000" b="1"/>
              <a:t>3</a:t>
            </a:r>
            <a:r>
              <a:rPr lang="en-US" altLang="el-GR" sz="2000" b="1"/>
              <a:t>.</a:t>
            </a:r>
            <a:r>
              <a:rPr lang="en-US" altLang="el-GR" sz="2000"/>
              <a:t> </a:t>
            </a:r>
            <a:r>
              <a:rPr lang="el-GR" altLang="el-GR" sz="2000"/>
              <a:t>α)</a:t>
            </a:r>
            <a:r>
              <a:rPr lang="el-GR" altLang="el-GR" sz="2000" i="1"/>
              <a:t>« Αργότερα στις 23 Οκτωβρίου 1893 στο βιβλιοπωλείο του Ιβάν </a:t>
            </a:r>
            <a:endParaRPr lang="en-US" altLang="el-GR" sz="2000" i="1"/>
          </a:p>
          <a:p>
            <a:pPr>
              <a:lnSpc>
                <a:spcPct val="80000"/>
              </a:lnSpc>
            </a:pPr>
            <a:r>
              <a:rPr lang="el-GR" altLang="el-GR" sz="2000" i="1"/>
              <a:t>Νικολώφ στη Θες/νίκη μια παρέα διανοουμένων αποφάσισε την </a:t>
            </a:r>
            <a:endParaRPr lang="en-US" altLang="el-GR" sz="2000" i="1"/>
          </a:p>
          <a:p>
            <a:pPr>
              <a:lnSpc>
                <a:spcPct val="80000"/>
              </a:lnSpc>
            </a:pPr>
            <a:r>
              <a:rPr lang="el-GR" altLang="el-GR" sz="2000" i="1"/>
              <a:t>ίδρυση μιας επαναστατικής οργάνωσης που θα πολεμούσε την </a:t>
            </a:r>
            <a:endParaRPr lang="en-US" altLang="el-GR" sz="2000" i="1"/>
          </a:p>
          <a:p>
            <a:pPr>
              <a:lnSpc>
                <a:spcPct val="80000"/>
              </a:lnSpc>
            </a:pPr>
            <a:r>
              <a:rPr lang="el-GR" altLang="el-GR" sz="2000" i="1"/>
              <a:t>οθωμανική τυραννία. Ανάμεσα τους ξεχώριζαν ο Ντάμιαν Γκρούγιεφ, </a:t>
            </a:r>
            <a:endParaRPr lang="en-US" altLang="el-GR" sz="2000" i="1"/>
          </a:p>
          <a:p>
            <a:pPr>
              <a:lnSpc>
                <a:spcPct val="80000"/>
              </a:lnSpc>
            </a:pPr>
            <a:r>
              <a:rPr lang="el-GR" altLang="el-GR" sz="2000" i="1"/>
              <a:t>καθηγητής, ο Ιβάν Νικόλωφ, [βιβλιοπώλης], ο Χρήστος Τατάρτσιεφ, </a:t>
            </a:r>
            <a:endParaRPr lang="en-US" altLang="el-GR" sz="2000" i="1"/>
          </a:p>
          <a:p>
            <a:pPr>
              <a:lnSpc>
                <a:spcPct val="80000"/>
              </a:lnSpc>
            </a:pPr>
            <a:r>
              <a:rPr lang="el-GR" altLang="el-GR" sz="2000" i="1"/>
              <a:t>φυσικός και [γιατρός] κλπ.</a:t>
            </a:r>
            <a:r>
              <a:rPr lang="en-US" altLang="el-GR" sz="2000" i="1"/>
              <a:t> </a:t>
            </a:r>
            <a:r>
              <a:rPr lang="el-GR" altLang="el-GR" sz="2000" i="1"/>
              <a:t>Οι ιδέες που διακατείχαν αυτούς τους </a:t>
            </a:r>
            <a:endParaRPr lang="en-US" altLang="el-GR" sz="2000" i="1"/>
          </a:p>
          <a:p>
            <a:pPr>
              <a:lnSpc>
                <a:spcPct val="80000"/>
              </a:lnSpc>
            </a:pPr>
            <a:r>
              <a:rPr lang="el-GR" altLang="el-GR" sz="2000" i="1"/>
              <a:t>ανατρεπτικούς νέους είχαν οπωσδήποτε επηρεαστεί από την </a:t>
            </a:r>
            <a:endParaRPr lang="en-US" altLang="el-GR" sz="2000" i="1"/>
          </a:p>
          <a:p>
            <a:pPr>
              <a:lnSpc>
                <a:spcPct val="80000"/>
              </a:lnSpc>
            </a:pPr>
            <a:r>
              <a:rPr lang="el-GR" altLang="el-GR" sz="2000" i="1"/>
              <a:t>οικονομική και κοινωνική κατάσταση του Οθωμανικού Μακεδονικού </a:t>
            </a:r>
            <a:endParaRPr lang="en-US" altLang="el-GR" sz="2000" i="1"/>
          </a:p>
          <a:p>
            <a:pPr>
              <a:lnSpc>
                <a:spcPct val="80000"/>
              </a:lnSpc>
            </a:pPr>
            <a:r>
              <a:rPr lang="el-GR" altLang="el-GR" sz="2000" i="1"/>
              <a:t>χώρου, το ασφυκτικό αγροτικό ζήτημα δηλαδή. Η γη ήταν </a:t>
            </a:r>
            <a:endParaRPr lang="en-US" altLang="el-GR" sz="2000" i="1"/>
          </a:p>
          <a:p>
            <a:pPr>
              <a:lnSpc>
                <a:spcPct val="80000"/>
              </a:lnSpc>
            </a:pPr>
            <a:r>
              <a:rPr lang="el-GR" altLang="el-GR" sz="2000" i="1"/>
              <a:t>συγκεντρωμένη στα χέρια λίγων μπέηδων και σε πολλές περιοχές τα </a:t>
            </a:r>
            <a:endParaRPr lang="en-US" altLang="el-GR" sz="2000" i="1"/>
          </a:p>
          <a:p>
            <a:pPr>
              <a:lnSpc>
                <a:spcPct val="80000"/>
              </a:lnSpc>
            </a:pPr>
            <a:r>
              <a:rPr lang="el-GR" altLang="el-GR" sz="2000" i="1"/>
              <a:t>μισά ή και περισσότερα χωριά δεν είχαν παρά ελάχιστη γη δική τους.»</a:t>
            </a:r>
            <a:endParaRPr lang="en-US" altLang="el-GR" sz="2000" i="1"/>
          </a:p>
          <a:p>
            <a:pPr>
              <a:lnSpc>
                <a:spcPct val="80000"/>
              </a:lnSpc>
            </a:pPr>
            <a:endParaRPr lang="el-GR" altLang="el-GR" sz="2000"/>
          </a:p>
          <a:p>
            <a:pPr>
              <a:lnSpc>
                <a:spcPct val="80000"/>
              </a:lnSpc>
            </a:pPr>
            <a:r>
              <a:rPr lang="en-US" altLang="el-GR" sz="2000"/>
              <a:t> </a:t>
            </a:r>
            <a:r>
              <a:rPr lang="el-GR" altLang="el-GR" sz="2000"/>
              <a:t>Γιώργου Μαργαρίτη : «Και οι ‘‘άλλοι’’ έχουν ιστορία». Άρθρο στη μηνιαία επιθεώρηση </a:t>
            </a:r>
            <a:r>
              <a:rPr lang="el-GR" altLang="el-GR" sz="2000" i="1"/>
              <a:t>Ο ΠΟΛΙΤΗΣ</a:t>
            </a:r>
            <a:r>
              <a:rPr lang="el-GR" altLang="el-GR" sz="2000"/>
              <a:t>, τεύχος 121, Μάρτιος 1993</a:t>
            </a:r>
          </a:p>
        </p:txBody>
      </p:sp>
      <p:sp>
        <p:nvSpPr>
          <p:cNvPr id="23556" name="Rectangle 4"/>
          <p:cNvSpPr>
            <a:spLocks noChangeArrowheads="1"/>
          </p:cNvSpPr>
          <p:nvPr/>
        </p:nvSpPr>
        <p:spPr bwMode="auto">
          <a:xfrm>
            <a:off x="250825" y="5013325"/>
            <a:ext cx="8229600" cy="165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000000"/>
                  </a:outerShdw>
                </a:effectLst>
                <a:latin typeface="Tahoma" pitchFamily="34" charset="0"/>
              </a:defRPr>
            </a:lvl1pPr>
            <a:lvl2pPr algn="ctr">
              <a:spcBef>
                <a:spcPct val="20000"/>
              </a:spcBef>
              <a:buClr>
                <a:schemeClr val="fo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lgn="ctr">
              <a:spcBef>
                <a:spcPct val="20000"/>
              </a:spcBef>
              <a:buClr>
                <a:schemeClr va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3pPr>
            <a:lvl4pPr algn="ctr">
              <a:spcBef>
                <a:spcPct val="20000"/>
              </a:spcBef>
              <a:buClr>
                <a:schemeClr val="fo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4pPr>
            <a:lvl5pPr algn="ct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5pPr>
            <a:lvl6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6pPr>
            <a:lvl7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7pPr>
            <a:lvl8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8pPr>
            <a:lvl9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9pPr>
          </a:lstStyle>
          <a:p>
            <a:pPr>
              <a:lnSpc>
                <a:spcPct val="90000"/>
              </a:lnSpc>
            </a:pPr>
            <a:r>
              <a:rPr lang="en-US" altLang="el-GR" sz="2000" i="1"/>
              <a:t>   </a:t>
            </a:r>
            <a:r>
              <a:rPr lang="el-GR" altLang="el-GR" sz="2000" i="1"/>
              <a:t>β)«  Είχαν δε σκοπό να ελευθερώσουν από τα χέρια των Τούρκων την Μακεδονία και να μοιράσουν τα κτήματα τους.»</a:t>
            </a:r>
            <a:r>
              <a:rPr lang="el-GR" altLang="zh-TW" sz="2000"/>
              <a:t/>
            </a:r>
            <a:br>
              <a:rPr lang="el-GR" altLang="zh-TW" sz="2000"/>
            </a:br>
            <a:r>
              <a:rPr lang="el-GR" altLang="zh-TW" sz="2000"/>
              <a:t>   </a:t>
            </a:r>
          </a:p>
          <a:p>
            <a:pPr>
              <a:lnSpc>
                <a:spcPct val="90000"/>
              </a:lnSpc>
            </a:pPr>
            <a:r>
              <a:rPr lang="el-GR" altLang="zh-TW" sz="2000"/>
              <a:t> Αλεξάνδρου Ζάννα: </a:t>
            </a:r>
            <a:r>
              <a:rPr lang="el-GR" altLang="zh-TW" sz="2000" i="1"/>
              <a:t>Ο Μακεδονικός Αγών</a:t>
            </a:r>
            <a:r>
              <a:rPr lang="el-GR" altLang="zh-TW" sz="2000"/>
              <a:t>, Αναμνήσεις, Έκδοση ΙΜΧΑ 1984, σ. 65	 </a:t>
            </a:r>
            <a:endParaRPr lang="el-GR" altLang="el-GR" sz="2000"/>
          </a:p>
        </p:txBody>
      </p:sp>
    </p:spTree>
    <p:extLst>
      <p:ext uri="{BB962C8B-B14F-4D97-AF65-F5344CB8AC3E}">
        <p14:creationId xmlns:p14="http://schemas.microsoft.com/office/powerpoint/2010/main" xmlns="" val="37375651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539750" y="404813"/>
            <a:ext cx="7772400" cy="136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l-GR" altLang="el-GR" sz="2000"/>
              <a:t>~ Ποιοι ήταν οι ιδρυτές της επαναστατικής οργάνωσης ΕΜΕΟ; Ποιες ήταν οι ιδέες τους;</a:t>
            </a:r>
          </a:p>
        </p:txBody>
      </p:sp>
    </p:spTree>
    <p:extLst>
      <p:ext uri="{BB962C8B-B14F-4D97-AF65-F5344CB8AC3E}">
        <p14:creationId xmlns:p14="http://schemas.microsoft.com/office/powerpoint/2010/main" xmlns="" val="15122990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188" y="4868863"/>
            <a:ext cx="8229600" cy="1371600"/>
          </a:xfrm>
        </p:spPr>
        <p:txBody>
          <a:bodyPr>
            <a:normAutofit fontScale="90000"/>
          </a:bodyPr>
          <a:lstStyle/>
          <a:p>
            <a:r>
              <a:rPr lang="el-GR" altLang="el-GR" sz="2000"/>
              <a:t>~Βρίσκω το δημιουργό της πηγής</a:t>
            </a:r>
            <a:r>
              <a:rPr lang="el-GR" altLang="el-GR" sz="4000"/>
              <a:t/>
            </a:r>
            <a:br>
              <a:rPr lang="el-GR" altLang="el-GR" sz="4000"/>
            </a:br>
            <a:r>
              <a:rPr lang="el-GR" altLang="el-GR" sz="2000"/>
              <a:t>~Βρίσκω το χρόνο δημιουργίας της πηγής</a:t>
            </a:r>
            <a:br>
              <a:rPr lang="el-GR" altLang="el-GR" sz="2000"/>
            </a:br>
            <a:r>
              <a:rPr lang="el-GR" altLang="el-GR" sz="2000"/>
              <a:t>~Υπογραμμίζω στοιχεία που μαρτυρούν την εθνικότητα του δημιουργού της πηγής</a:t>
            </a:r>
            <a:br>
              <a:rPr lang="el-GR" altLang="el-GR" sz="2000"/>
            </a:br>
            <a:r>
              <a:rPr lang="el-GR" altLang="el-GR" sz="2000"/>
              <a:t>~Συσχετίζω το περιεχόμενο της μαρτυρίας με την ταυτότητα του δημιουργού της</a:t>
            </a:r>
          </a:p>
        </p:txBody>
      </p:sp>
      <p:sp>
        <p:nvSpPr>
          <p:cNvPr id="22531" name="Rectangle 3"/>
          <p:cNvSpPr>
            <a:spLocks noGrp="1" noChangeArrowheads="1"/>
          </p:cNvSpPr>
          <p:nvPr>
            <p:ph sz="half" idx="1"/>
          </p:nvPr>
        </p:nvSpPr>
        <p:spPr>
          <a:xfrm>
            <a:off x="0" y="476250"/>
            <a:ext cx="4038600" cy="4114800"/>
          </a:xfrm>
        </p:spPr>
        <p:txBody>
          <a:bodyPr>
            <a:normAutofit/>
          </a:bodyPr>
          <a:lstStyle/>
          <a:p>
            <a:pPr>
              <a:lnSpc>
                <a:spcPct val="90000"/>
              </a:lnSpc>
              <a:buFont typeface="Wingdings" pitchFamily="2" charset="2"/>
              <a:buNone/>
            </a:pPr>
            <a:r>
              <a:rPr lang="en-US" altLang="el-GR" sz="2000" b="1"/>
              <a:t>4.</a:t>
            </a:r>
            <a:r>
              <a:rPr lang="en-US" altLang="el-GR"/>
              <a:t> </a:t>
            </a:r>
            <a:r>
              <a:rPr lang="el-GR" altLang="el-GR" sz="2000" i="1"/>
              <a:t>«Πρόκειται περί του υπερτάτου αγώνος του</a:t>
            </a:r>
            <a:r>
              <a:rPr lang="en-US" altLang="el-GR" sz="2000" i="1"/>
              <a:t> </a:t>
            </a:r>
            <a:r>
              <a:rPr lang="el-GR" altLang="el-GR" sz="2000" i="1"/>
              <a:t>Ελληνισμού, πρόκειται περί αληθούς</a:t>
            </a:r>
            <a:r>
              <a:rPr lang="en-US" altLang="el-GR" sz="2000" i="1"/>
              <a:t> </a:t>
            </a:r>
            <a:r>
              <a:rPr lang="el-GR" altLang="el-GR" sz="2000" i="1"/>
              <a:t>θανάτου,</a:t>
            </a:r>
            <a:r>
              <a:rPr lang="en-US" altLang="el-GR" sz="2000" i="1"/>
              <a:t> </a:t>
            </a:r>
            <a:r>
              <a:rPr lang="el-GR" altLang="el-GR" sz="2000" i="1"/>
              <a:t>προ του οποίου δεν δυνάμεθα να σταυρώσωμεν τας χείρας κύπτοντες την κεφαλήν.»</a:t>
            </a:r>
            <a:endParaRPr lang="el-GR" altLang="el-GR" sz="2000"/>
          </a:p>
          <a:p>
            <a:pPr>
              <a:lnSpc>
                <a:spcPct val="90000"/>
              </a:lnSpc>
              <a:buFont typeface="Wingdings" pitchFamily="2" charset="2"/>
              <a:buNone/>
            </a:pPr>
            <a:r>
              <a:rPr lang="en-US" altLang="el-GR" sz="2000"/>
              <a:t>  </a:t>
            </a:r>
            <a:r>
              <a:rPr lang="el-GR" altLang="el-GR" sz="2000"/>
              <a:t>ΑΥΕ/ΚΥ 1905 ΑΑΚ/Β Κορομηλάς προς Υπ. Εξ. Θεσσαλονίκη</a:t>
            </a:r>
            <a:r>
              <a:rPr lang="en-US" altLang="el-GR" sz="2000"/>
              <a:t> </a:t>
            </a:r>
            <a:r>
              <a:rPr lang="el-GR" altLang="el-GR" sz="2000"/>
              <a:t>αρ. ιδ. πρωτ. 60</a:t>
            </a:r>
            <a:r>
              <a:rPr lang="en-US" altLang="el-GR" sz="2000"/>
              <a:t> </a:t>
            </a:r>
            <a:endParaRPr lang="el-GR" altLang="el-GR" sz="2000"/>
          </a:p>
        </p:txBody>
      </p:sp>
      <p:sp>
        <p:nvSpPr>
          <p:cNvPr id="22532" name="Rectangle 4"/>
          <p:cNvSpPr>
            <a:spLocks noGrp="1" noChangeArrowheads="1"/>
          </p:cNvSpPr>
          <p:nvPr>
            <p:ph sz="half" idx="2"/>
          </p:nvPr>
        </p:nvSpPr>
        <p:spPr>
          <a:xfrm>
            <a:off x="5292725" y="620713"/>
            <a:ext cx="3455988" cy="2455862"/>
          </a:xfrm>
        </p:spPr>
        <p:txBody>
          <a:bodyPr>
            <a:normAutofit/>
          </a:bodyPr>
          <a:lstStyle/>
          <a:p>
            <a:pPr>
              <a:lnSpc>
                <a:spcPct val="90000"/>
              </a:lnSpc>
              <a:buFont typeface="Wingdings" pitchFamily="2" charset="2"/>
              <a:buNone/>
            </a:pPr>
            <a:r>
              <a:rPr lang="en-US" altLang="el-GR" sz="2000"/>
              <a:t>   </a:t>
            </a:r>
            <a:r>
              <a:rPr lang="el-GR" altLang="el-GR" sz="2000"/>
              <a:t>ΌΝΟΜΑ: ΛΑΜΠΡΟΣ</a:t>
            </a:r>
            <a:endParaRPr lang="en-US" altLang="el-GR" sz="2000"/>
          </a:p>
          <a:p>
            <a:pPr>
              <a:lnSpc>
                <a:spcPct val="90000"/>
              </a:lnSpc>
              <a:buFont typeface="Wingdings" pitchFamily="2" charset="2"/>
              <a:buNone/>
            </a:pPr>
            <a:r>
              <a:rPr lang="en-US" altLang="el-GR" sz="2000"/>
              <a:t>   </a:t>
            </a:r>
            <a:r>
              <a:rPr lang="el-GR" altLang="el-GR" sz="2000"/>
              <a:t>ΕΠΩΝΥΜΟ:</a:t>
            </a:r>
            <a:r>
              <a:rPr lang="en-US" altLang="el-GR" sz="2000"/>
              <a:t> </a:t>
            </a:r>
            <a:r>
              <a:rPr lang="el-GR" altLang="el-GR" sz="2000"/>
              <a:t>ΚΟΡΟΜΗΛΑΣ</a:t>
            </a:r>
            <a:endParaRPr lang="en-US" altLang="el-GR" sz="2000"/>
          </a:p>
          <a:p>
            <a:pPr>
              <a:lnSpc>
                <a:spcPct val="90000"/>
              </a:lnSpc>
              <a:buFont typeface="Wingdings" pitchFamily="2" charset="2"/>
              <a:buNone/>
            </a:pPr>
            <a:r>
              <a:rPr lang="en-US" altLang="el-GR" sz="2000"/>
              <a:t>   </a:t>
            </a:r>
            <a:r>
              <a:rPr lang="el-GR" altLang="el-GR" sz="2000"/>
              <a:t>ΙΔΙΟΤΗΤΑ: Έλληνας</a:t>
            </a:r>
          </a:p>
          <a:p>
            <a:pPr>
              <a:lnSpc>
                <a:spcPct val="90000"/>
              </a:lnSpc>
              <a:buFont typeface="Wingdings" pitchFamily="2" charset="2"/>
              <a:buNone/>
            </a:pPr>
            <a:r>
              <a:rPr lang="el-GR" altLang="el-GR" sz="2000"/>
              <a:t>   πρόξενος</a:t>
            </a:r>
            <a:r>
              <a:rPr lang="en-US" altLang="el-GR" sz="2000"/>
              <a:t> </a:t>
            </a:r>
            <a:r>
              <a:rPr lang="el-GR" altLang="el-GR" sz="2000"/>
              <a:t>και διπλωμάτης.</a:t>
            </a:r>
          </a:p>
          <a:p>
            <a:pPr>
              <a:lnSpc>
                <a:spcPct val="90000"/>
              </a:lnSpc>
              <a:buFont typeface="Wingdings" pitchFamily="2" charset="2"/>
              <a:buNone/>
            </a:pPr>
            <a:r>
              <a:rPr lang="el-GR" altLang="el-GR" sz="2000"/>
              <a:t>   Συμμετείχε ενεργά στον</a:t>
            </a:r>
          </a:p>
          <a:p>
            <a:pPr>
              <a:lnSpc>
                <a:spcPct val="90000"/>
              </a:lnSpc>
              <a:buFont typeface="Wingdings" pitchFamily="2" charset="2"/>
              <a:buNone/>
            </a:pPr>
            <a:r>
              <a:rPr lang="el-GR" altLang="el-GR" sz="2000"/>
              <a:t>   Μακεδονικό αγώνα</a:t>
            </a:r>
          </a:p>
        </p:txBody>
      </p:sp>
      <p:graphicFrame>
        <p:nvGraphicFramePr>
          <p:cNvPr id="22540" name="Group 12"/>
          <p:cNvGraphicFramePr>
            <a:graphicFrameLocks noGrp="1"/>
          </p:cNvGraphicFramePr>
          <p:nvPr/>
        </p:nvGraphicFramePr>
        <p:xfrm>
          <a:off x="5435600" y="620713"/>
          <a:ext cx="3203575" cy="2087563"/>
        </p:xfrm>
        <a:graphic>
          <a:graphicData uri="http://schemas.openxmlformats.org/drawingml/2006/table">
            <a:tbl>
              <a:tblPr/>
              <a:tblGrid>
                <a:gridCol w="3203575"/>
              </a:tblGrid>
              <a:tr h="208756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2539" name="Picture 11" descr="img02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40200" y="620713"/>
            <a:ext cx="1222375" cy="1819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44218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tx1"/>
                </a:solidFill>
                <a:latin typeface="Times New Roman" pitchFamily="18" charset="0"/>
                <a:cs typeface="Times New Roman" pitchFamily="18" charset="0"/>
              </a:rPr>
              <a:t/>
            </a:r>
            <a:br>
              <a:rPr lang="el-GR" dirty="0">
                <a:solidFill>
                  <a:schemeClr val="tx1"/>
                </a:solidFill>
                <a:latin typeface="Times New Roman" pitchFamily="18" charset="0"/>
                <a:cs typeface="Times New Roman" pitchFamily="18" charset="0"/>
              </a:rPr>
            </a:br>
            <a:endParaRPr lang="el-GR" dirty="0">
              <a:solidFill>
                <a:schemeClr val="tx1"/>
              </a:solidFill>
            </a:endParaRPr>
          </a:p>
        </p:txBody>
      </p:sp>
      <p:sp>
        <p:nvSpPr>
          <p:cNvPr id="3" name="Θέση περιεχομένου 2"/>
          <p:cNvSpPr>
            <a:spLocks noGrp="1"/>
          </p:cNvSpPr>
          <p:nvPr>
            <p:ph idx="1"/>
          </p:nvPr>
        </p:nvSpPr>
        <p:spPr>
          <a:xfrm>
            <a:off x="457200" y="1052736"/>
            <a:ext cx="7620000" cy="5073427"/>
          </a:xfrm>
        </p:spPr>
        <p:txBody>
          <a:bodyPr>
            <a:normAutofit/>
          </a:bodyPr>
          <a:lstStyle/>
          <a:p>
            <a:pPr algn="just"/>
            <a:r>
              <a:rPr lang="el-GR" sz="3600" dirty="0" smtClean="0">
                <a:latin typeface="Times New Roman" pitchFamily="18" charset="0"/>
                <a:cs typeface="Times New Roman" pitchFamily="18" charset="0"/>
              </a:rPr>
              <a:t>Η </a:t>
            </a:r>
            <a:r>
              <a:rPr lang="el-GR" sz="3600" dirty="0">
                <a:latin typeface="Times New Roman" pitchFamily="18" charset="0"/>
                <a:cs typeface="Times New Roman" pitchFamily="18" charset="0"/>
              </a:rPr>
              <a:t>ίδια εικόνα προκύπτει και από τους </a:t>
            </a:r>
            <a:r>
              <a:rPr lang="el-GR" sz="3600" dirty="0" smtClean="0">
                <a:latin typeface="Times New Roman" pitchFamily="18" charset="0"/>
                <a:cs typeface="Times New Roman" pitchFamily="18" charset="0"/>
              </a:rPr>
              <a:t>μεταγενέστερους </a:t>
            </a:r>
            <a:r>
              <a:rPr lang="el-GR" sz="3600" dirty="0">
                <a:latin typeface="Times New Roman" pitchFamily="18" charset="0"/>
                <a:cs typeface="Times New Roman" pitchFamily="18" charset="0"/>
              </a:rPr>
              <a:t>καταλόγους του Άργους, της Νεμέας και των Δελφών. </a:t>
            </a:r>
          </a:p>
          <a:p>
            <a:endParaRPr lang="el-GR" dirty="0"/>
          </a:p>
        </p:txBody>
      </p:sp>
    </p:spTree>
    <p:extLst>
      <p:ext uri="{BB962C8B-B14F-4D97-AF65-F5344CB8AC3E}">
        <p14:creationId xmlns:p14="http://schemas.microsoft.com/office/powerpoint/2010/main" xmlns="" val="3418516389"/>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4797425"/>
            <a:ext cx="8229600" cy="1803400"/>
          </a:xfrm>
        </p:spPr>
        <p:txBody>
          <a:bodyPr/>
          <a:lstStyle/>
          <a:p>
            <a:r>
              <a:rPr lang="el-GR" altLang="el-GR" sz="2000"/>
              <a:t>~ Ποιες ήταν οι βασικές θέσεις του καταστατικού της ΕΜΕΟ, σύμφωνα με την πηγή;</a:t>
            </a:r>
          </a:p>
        </p:txBody>
      </p:sp>
      <p:sp>
        <p:nvSpPr>
          <p:cNvPr id="25603" name="Rectangle 3"/>
          <p:cNvSpPr>
            <a:spLocks noGrp="1" noChangeArrowheads="1"/>
          </p:cNvSpPr>
          <p:nvPr>
            <p:ph idx="1"/>
          </p:nvPr>
        </p:nvSpPr>
        <p:spPr>
          <a:xfrm>
            <a:off x="468313" y="549275"/>
            <a:ext cx="8229600" cy="4535488"/>
          </a:xfrm>
        </p:spPr>
        <p:txBody>
          <a:bodyPr>
            <a:normAutofit/>
          </a:bodyPr>
          <a:lstStyle/>
          <a:p>
            <a:pPr>
              <a:lnSpc>
                <a:spcPct val="80000"/>
              </a:lnSpc>
              <a:buFont typeface="Wingdings" pitchFamily="2" charset="2"/>
              <a:buNone/>
            </a:pPr>
            <a:r>
              <a:rPr lang="el-GR" altLang="el-GR" sz="1400"/>
              <a:t>      </a:t>
            </a:r>
            <a:r>
              <a:rPr lang="el-GR" altLang="el-GR" sz="2000" b="1"/>
              <a:t>5.</a:t>
            </a:r>
            <a:r>
              <a:rPr lang="el-GR" altLang="el-GR" sz="1400"/>
              <a:t> </a:t>
            </a:r>
            <a:r>
              <a:rPr lang="el-GR" altLang="el-GR" sz="2000" i="1"/>
              <a:t>« Διότι η Μακεδονία ήτο και θα είναι ουχί Τουρκία ευρωπαϊκή, </a:t>
            </a:r>
          </a:p>
          <a:p>
            <a:pPr>
              <a:lnSpc>
                <a:spcPct val="80000"/>
              </a:lnSpc>
              <a:buFont typeface="Wingdings" pitchFamily="2" charset="2"/>
              <a:buNone/>
            </a:pPr>
            <a:r>
              <a:rPr lang="el-GR" altLang="el-GR" sz="2000" i="1"/>
              <a:t>     καθώς την ονομάζωμεν σήμερον. Ας αφήσωμεν τον αναμεταξύ μας </a:t>
            </a:r>
          </a:p>
          <a:p>
            <a:pPr>
              <a:lnSpc>
                <a:spcPct val="80000"/>
              </a:lnSpc>
              <a:buFont typeface="Wingdings" pitchFamily="2" charset="2"/>
              <a:buNone/>
            </a:pPr>
            <a:r>
              <a:rPr lang="el-GR" altLang="el-GR" sz="2000" i="1"/>
              <a:t>   φθόνον και ας χειραγωγηθώμεν και Έλληνες και Αλβανοί και Βλάχοι </a:t>
            </a:r>
          </a:p>
          <a:p>
            <a:pPr>
              <a:lnSpc>
                <a:spcPct val="80000"/>
              </a:lnSpc>
              <a:buFont typeface="Wingdings" pitchFamily="2" charset="2"/>
              <a:buNone/>
            </a:pPr>
            <a:r>
              <a:rPr lang="el-GR" altLang="el-GR" sz="2000" i="1"/>
              <a:t>   και Βούλγαροι και Σέρβοι και ας λάβωμεν τα όπλα, διότι δια των </a:t>
            </a:r>
          </a:p>
          <a:p>
            <a:pPr>
              <a:lnSpc>
                <a:spcPct val="80000"/>
              </a:lnSpc>
              <a:buFont typeface="Wingdings" pitchFamily="2" charset="2"/>
              <a:buNone/>
            </a:pPr>
            <a:r>
              <a:rPr lang="el-GR" altLang="el-GR" sz="2000" i="1"/>
              <a:t>   όπλων αποκτάται η ελευθερία, δια να ελευθερώσωμεν την πατρίδα </a:t>
            </a:r>
          </a:p>
          <a:p>
            <a:pPr>
              <a:lnSpc>
                <a:spcPct val="80000"/>
              </a:lnSpc>
              <a:buFont typeface="Wingdings" pitchFamily="2" charset="2"/>
              <a:buNone/>
            </a:pPr>
            <a:r>
              <a:rPr lang="el-GR" altLang="el-GR" sz="2000" i="1"/>
              <a:t>    μας Μακεδονία, ήτις στενάζει εις τα δεσμά, διότι φθάνει η Τουρκία </a:t>
            </a:r>
          </a:p>
          <a:p>
            <a:pPr>
              <a:lnSpc>
                <a:spcPct val="80000"/>
              </a:lnSpc>
              <a:buFont typeface="Wingdings" pitchFamily="2" charset="2"/>
              <a:buNone/>
            </a:pPr>
            <a:r>
              <a:rPr lang="el-GR" altLang="el-GR" sz="2000" i="1"/>
              <a:t>   450 και περίπου χρόνια, όπου μας τυραννεί (...). Εμπρός για </a:t>
            </a:r>
          </a:p>
          <a:p>
            <a:pPr>
              <a:lnSpc>
                <a:spcPct val="80000"/>
              </a:lnSpc>
              <a:buFont typeface="Wingdings" pitchFamily="2" charset="2"/>
              <a:buNone/>
            </a:pPr>
            <a:r>
              <a:rPr lang="el-GR" altLang="el-GR" sz="2000" i="1"/>
              <a:t>   ελευθερίαν, να διώξουμεν την Τουρκίαν, να αναστηθεί η </a:t>
            </a:r>
          </a:p>
          <a:p>
            <a:pPr>
              <a:lnSpc>
                <a:spcPct val="80000"/>
              </a:lnSpc>
              <a:buFont typeface="Wingdings" pitchFamily="2" charset="2"/>
              <a:buNone/>
            </a:pPr>
            <a:r>
              <a:rPr lang="el-GR" altLang="el-GR" sz="2000" i="1"/>
              <a:t>   Μακεδονία(...). Τέλος, μου είπεν ότι να παύσης ό,τι έκαμες έως τώρα, </a:t>
            </a:r>
          </a:p>
          <a:p>
            <a:pPr>
              <a:lnSpc>
                <a:spcPct val="80000"/>
              </a:lnSpc>
              <a:buFont typeface="Wingdings" pitchFamily="2" charset="2"/>
              <a:buNone/>
            </a:pPr>
            <a:r>
              <a:rPr lang="el-GR" altLang="el-GR" sz="2000" i="1"/>
              <a:t>   διότι δεν πρόκειται περί έθνους αλλά περί ελευθερίας, διότι πάντες </a:t>
            </a:r>
          </a:p>
          <a:p>
            <a:pPr>
              <a:lnSpc>
                <a:spcPct val="80000"/>
              </a:lnSpc>
              <a:buFont typeface="Wingdings" pitchFamily="2" charset="2"/>
              <a:buNone/>
            </a:pPr>
            <a:r>
              <a:rPr lang="el-GR" altLang="el-GR" sz="2000" i="1"/>
              <a:t>   είμεθα αδέλφια.»</a:t>
            </a:r>
            <a:endParaRPr lang="el-GR" altLang="el-GR" sz="2000"/>
          </a:p>
          <a:p>
            <a:pPr>
              <a:lnSpc>
                <a:spcPct val="80000"/>
              </a:lnSpc>
              <a:buFont typeface="Wingdings" pitchFamily="2" charset="2"/>
              <a:buNone/>
            </a:pPr>
            <a:r>
              <a:rPr lang="el-GR" altLang="el-GR" sz="2000"/>
              <a:t>    Παπασταύρου Τσάμη: </a:t>
            </a:r>
            <a:r>
              <a:rPr lang="el-GR" altLang="el-GR" sz="2000" i="1"/>
              <a:t>Επιστολή προς τον Πρόξενο Στ. Κιουζέ-Πεζά</a:t>
            </a:r>
            <a:r>
              <a:rPr lang="el-GR" altLang="el-GR" sz="2000"/>
              <a:t> στις 29-3-1902. Φ. Μοναστηρίου 1902, Α.Υ.Ε</a:t>
            </a:r>
          </a:p>
        </p:txBody>
      </p:sp>
    </p:spTree>
    <p:extLst>
      <p:ext uri="{BB962C8B-B14F-4D97-AF65-F5344CB8AC3E}">
        <p14:creationId xmlns:p14="http://schemas.microsoft.com/office/powerpoint/2010/main" xmlns="" val="34133715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900113" y="3500438"/>
            <a:ext cx="8243887" cy="2233612"/>
          </a:xfrm>
        </p:spPr>
        <p:txBody>
          <a:bodyPr/>
          <a:lstStyle/>
          <a:p>
            <a:r>
              <a:rPr lang="el-GR" altLang="el-GR" sz="2000"/>
              <a:t>~Πώς παρουσιάζει ο Στέφανος Δραγούμης την κατάσταση στο χώρο</a:t>
            </a:r>
            <a:r>
              <a:rPr lang="en-US" altLang="el-GR" sz="2000"/>
              <a:t/>
            </a:r>
            <a:br>
              <a:rPr lang="en-US" altLang="el-GR" sz="2000"/>
            </a:br>
            <a:r>
              <a:rPr lang="en-US" altLang="el-GR" sz="2000"/>
              <a:t> </a:t>
            </a:r>
            <a:r>
              <a:rPr lang="el-GR" altLang="el-GR" sz="2000"/>
              <a:t>της Μακεδονίας;</a:t>
            </a:r>
            <a:r>
              <a:rPr lang="el-GR" altLang="el-GR"/>
              <a:t> </a:t>
            </a:r>
          </a:p>
        </p:txBody>
      </p:sp>
      <p:sp>
        <p:nvSpPr>
          <p:cNvPr id="26627" name="Rectangle 3"/>
          <p:cNvSpPr>
            <a:spLocks noGrp="1" noChangeArrowheads="1"/>
          </p:cNvSpPr>
          <p:nvPr>
            <p:ph type="body" idx="4294967295"/>
          </p:nvPr>
        </p:nvSpPr>
        <p:spPr>
          <a:xfrm>
            <a:off x="250825" y="549275"/>
            <a:ext cx="8893175" cy="4176713"/>
          </a:xfrm>
        </p:spPr>
        <p:txBody>
          <a:bodyPr/>
          <a:lstStyle/>
          <a:p>
            <a:pPr algn="ctr">
              <a:lnSpc>
                <a:spcPct val="80000"/>
              </a:lnSpc>
              <a:buFont typeface="Wingdings" pitchFamily="2" charset="2"/>
              <a:buNone/>
            </a:pPr>
            <a:r>
              <a:rPr lang="el-GR" altLang="el-GR" sz="2000" b="1"/>
              <a:t>6.</a:t>
            </a:r>
            <a:r>
              <a:rPr lang="el-GR" altLang="el-GR" b="1"/>
              <a:t>            </a:t>
            </a:r>
            <a:r>
              <a:rPr lang="el-GR" altLang="el-GR" sz="2000"/>
              <a:t>«</a:t>
            </a:r>
            <a:r>
              <a:rPr lang="el-GR" altLang="el-GR" sz="2000" i="1"/>
              <a:t> Το βουλγαρικό, όπως και το ρουμανικό πρόβλημα στο χώρο           </a:t>
            </a:r>
          </a:p>
          <a:p>
            <a:pPr algn="ctr">
              <a:lnSpc>
                <a:spcPct val="80000"/>
              </a:lnSpc>
              <a:buFont typeface="Wingdings" pitchFamily="2" charset="2"/>
              <a:buNone/>
            </a:pPr>
            <a:r>
              <a:rPr lang="el-GR" altLang="el-GR" sz="2000" i="1"/>
              <a:t>                     της  Μακεδονίας είναι τα εξανθήματα μίας και της ίδιας νόσου,       </a:t>
            </a:r>
          </a:p>
          <a:p>
            <a:pPr algn="ctr">
              <a:lnSpc>
                <a:spcPct val="80000"/>
              </a:lnSpc>
              <a:buFont typeface="Wingdings" pitchFamily="2" charset="2"/>
              <a:buNone/>
            </a:pPr>
            <a:r>
              <a:rPr lang="el-GR" altLang="el-GR" sz="2000" i="1"/>
              <a:t>                της  μακεδονικής[...]»</a:t>
            </a:r>
            <a:endParaRPr lang="el-GR" altLang="el-GR" sz="2000" b="1"/>
          </a:p>
          <a:p>
            <a:pPr algn="ctr">
              <a:lnSpc>
                <a:spcPct val="80000"/>
              </a:lnSpc>
              <a:buFont typeface="Wingdings" pitchFamily="2" charset="2"/>
              <a:buNone/>
            </a:pPr>
            <a:r>
              <a:rPr lang="el-GR" altLang="el-GR" sz="2000" b="1"/>
              <a:t>                </a:t>
            </a:r>
            <a:r>
              <a:rPr lang="el-GR" altLang="el-GR" sz="2000"/>
              <a:t>Απόσπασμα από την αγόρευση του Στέφανου </a:t>
            </a:r>
          </a:p>
          <a:p>
            <a:pPr algn="ctr">
              <a:lnSpc>
                <a:spcPct val="80000"/>
              </a:lnSpc>
              <a:buFont typeface="Wingdings" pitchFamily="2" charset="2"/>
              <a:buNone/>
            </a:pPr>
            <a:r>
              <a:rPr lang="el-GR" altLang="el-GR" sz="2000"/>
              <a:t>               Δραγούμη στη Βουλή των Ελλήνων, 7/12/1906</a:t>
            </a:r>
          </a:p>
          <a:p>
            <a:pPr algn="ctr">
              <a:lnSpc>
                <a:spcPct val="80000"/>
              </a:lnSpc>
              <a:buFont typeface="Wingdings" pitchFamily="2" charset="2"/>
              <a:buNone/>
            </a:pPr>
            <a:endParaRPr lang="el-GR" altLang="el-GR" b="1"/>
          </a:p>
          <a:p>
            <a:pPr algn="ctr">
              <a:lnSpc>
                <a:spcPct val="80000"/>
              </a:lnSpc>
              <a:buFont typeface="Wingdings" pitchFamily="2" charset="2"/>
              <a:buNone/>
            </a:pPr>
            <a:r>
              <a:rPr lang="el-GR" altLang="el-GR" b="1"/>
              <a:t>        </a:t>
            </a:r>
          </a:p>
          <a:p>
            <a:pPr algn="ctr">
              <a:lnSpc>
                <a:spcPct val="80000"/>
              </a:lnSpc>
              <a:buFont typeface="Wingdings" pitchFamily="2" charset="2"/>
              <a:buNone/>
            </a:pPr>
            <a:r>
              <a:rPr lang="el-GR" altLang="el-GR" b="1"/>
              <a:t>              </a:t>
            </a:r>
          </a:p>
        </p:txBody>
      </p:sp>
      <p:pic>
        <p:nvPicPr>
          <p:cNvPr id="26628" name="Picture 4" descr="img02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650" y="692150"/>
            <a:ext cx="1271588" cy="18780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32640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914400" y="5715000"/>
            <a:ext cx="8229600" cy="1143000"/>
          </a:xfrm>
        </p:spPr>
        <p:txBody>
          <a:bodyPr/>
          <a:lstStyle/>
          <a:p>
            <a:r>
              <a:rPr lang="en-US" altLang="el-GR" sz="2100" b="1"/>
              <a:t/>
            </a:r>
            <a:br>
              <a:rPr lang="en-US" altLang="el-GR" sz="2100" b="1"/>
            </a:br>
            <a:r>
              <a:rPr lang="el-GR" altLang="el-GR" sz="2000" b="1"/>
              <a:t>~</a:t>
            </a:r>
            <a:r>
              <a:rPr lang="el-GR" altLang="el-GR" sz="2000" b="1" i="1"/>
              <a:t> </a:t>
            </a:r>
            <a:r>
              <a:rPr lang="el-GR" altLang="el-GR" sz="2000"/>
              <a:t>Πώς παρουσιάζει η βουλγαρική ποίηση τον Βούλγαρο κομιτατζή Αποστόλ Πετκώφ;</a:t>
            </a:r>
          </a:p>
        </p:txBody>
      </p:sp>
      <p:sp>
        <p:nvSpPr>
          <p:cNvPr id="19459" name="Rectangle 3"/>
          <p:cNvSpPr>
            <a:spLocks noGrp="1" noChangeArrowheads="1"/>
          </p:cNvSpPr>
          <p:nvPr>
            <p:ph type="body" idx="4294967295"/>
          </p:nvPr>
        </p:nvSpPr>
        <p:spPr>
          <a:xfrm>
            <a:off x="0" y="0"/>
            <a:ext cx="8840788" cy="6165850"/>
          </a:xfrm>
        </p:spPr>
        <p:txBody>
          <a:bodyPr>
            <a:normAutofit/>
          </a:bodyPr>
          <a:lstStyle/>
          <a:p>
            <a:pPr>
              <a:lnSpc>
                <a:spcPct val="80000"/>
              </a:lnSpc>
              <a:buFont typeface="Wingdings" pitchFamily="2" charset="2"/>
              <a:buNone/>
            </a:pPr>
            <a:r>
              <a:rPr lang="el-GR" altLang="el-GR" sz="2000" b="1"/>
              <a:t>7.  </a:t>
            </a:r>
            <a:r>
              <a:rPr lang="el-GR" altLang="el-GR" sz="1600"/>
              <a:t> </a:t>
            </a:r>
            <a:r>
              <a:rPr lang="el-GR" altLang="el-GR" sz="1600" b="1"/>
              <a:t>Άσμα εις τον αρχηγό των ανταρτών της περιφέρειας Γενιτσέ            </a:t>
            </a:r>
          </a:p>
          <a:p>
            <a:pPr>
              <a:lnSpc>
                <a:spcPct val="80000"/>
              </a:lnSpc>
              <a:buFont typeface="Wingdings" pitchFamily="2" charset="2"/>
              <a:buNone/>
            </a:pPr>
            <a:r>
              <a:rPr lang="el-GR" altLang="el-GR" sz="1600" b="1"/>
              <a:t>           Βαρντάρ, Αποστόλ Πετκώφ</a:t>
            </a:r>
            <a:endParaRPr lang="el-GR" altLang="el-GR" sz="1600" i="1"/>
          </a:p>
          <a:p>
            <a:pPr>
              <a:lnSpc>
                <a:spcPct val="80000"/>
              </a:lnSpc>
              <a:buFont typeface="Wingdings" pitchFamily="2" charset="2"/>
              <a:buNone/>
            </a:pPr>
            <a:r>
              <a:rPr lang="el-GR" altLang="el-GR" sz="1800" i="1"/>
              <a:t>     Στην ελεύθερη τη χώρα </a:t>
            </a:r>
          </a:p>
          <a:p>
            <a:pPr>
              <a:lnSpc>
                <a:spcPct val="80000"/>
              </a:lnSpc>
              <a:buFont typeface="Wingdings" pitchFamily="2" charset="2"/>
              <a:buNone/>
            </a:pPr>
            <a:r>
              <a:rPr lang="el-GR" altLang="el-GR" sz="1800" i="1"/>
              <a:t>     ξαπόστασε για λίγο</a:t>
            </a:r>
          </a:p>
          <a:p>
            <a:pPr>
              <a:lnSpc>
                <a:spcPct val="80000"/>
              </a:lnSpc>
              <a:buFont typeface="Wingdings" pitchFamily="2" charset="2"/>
              <a:buNone/>
            </a:pPr>
            <a:r>
              <a:rPr lang="el-GR" altLang="el-GR" sz="1800" i="1"/>
              <a:t>     είδε και έμαθε πολλά</a:t>
            </a:r>
          </a:p>
          <a:p>
            <a:pPr>
              <a:lnSpc>
                <a:spcPct val="80000"/>
              </a:lnSpc>
              <a:buFont typeface="Wingdings" pitchFamily="2" charset="2"/>
              <a:buNone/>
            </a:pPr>
            <a:r>
              <a:rPr lang="el-GR" altLang="el-GR" sz="1800" i="1"/>
              <a:t>    για τη λευτεριά στη Σόφια</a:t>
            </a:r>
          </a:p>
          <a:p>
            <a:pPr>
              <a:lnSpc>
                <a:spcPct val="80000"/>
              </a:lnSpc>
              <a:buFont typeface="Wingdings" pitchFamily="2" charset="2"/>
              <a:buNone/>
            </a:pPr>
            <a:r>
              <a:rPr lang="el-GR" altLang="el-GR" sz="1800" i="1"/>
              <a:t>    ο Αποστόλ Πετκώφ</a:t>
            </a:r>
          </a:p>
          <a:p>
            <a:pPr>
              <a:lnSpc>
                <a:spcPct val="80000"/>
              </a:lnSpc>
              <a:buFont typeface="Wingdings" pitchFamily="2" charset="2"/>
              <a:buNone/>
            </a:pPr>
            <a:r>
              <a:rPr lang="el-GR" altLang="el-GR" sz="1800" i="1"/>
              <a:t>   και του έθνους η ντροπή</a:t>
            </a:r>
          </a:p>
          <a:p>
            <a:pPr>
              <a:lnSpc>
                <a:spcPct val="80000"/>
              </a:lnSpc>
              <a:buFont typeface="Wingdings" pitchFamily="2" charset="2"/>
              <a:buNone/>
            </a:pPr>
            <a:r>
              <a:rPr lang="el-GR" altLang="el-GR" sz="1800" i="1"/>
              <a:t>   που είναι σκλαβωμένο στον Τούρκο</a:t>
            </a:r>
          </a:p>
          <a:p>
            <a:pPr>
              <a:lnSpc>
                <a:spcPct val="80000"/>
              </a:lnSpc>
              <a:buFont typeface="Wingdings" pitchFamily="2" charset="2"/>
              <a:buNone/>
            </a:pPr>
            <a:r>
              <a:rPr lang="el-GR" altLang="el-GR" sz="1800" i="1"/>
              <a:t>   τον αναταράζει</a:t>
            </a:r>
          </a:p>
          <a:p>
            <a:pPr>
              <a:lnSpc>
                <a:spcPct val="80000"/>
              </a:lnSpc>
              <a:buFont typeface="Wingdings" pitchFamily="2" charset="2"/>
              <a:buNone/>
            </a:pPr>
            <a:r>
              <a:rPr lang="el-GR" altLang="el-GR" sz="1800" i="1"/>
              <a:t>   κι όρκο κάνει στο θεό</a:t>
            </a:r>
          </a:p>
          <a:p>
            <a:pPr>
              <a:lnSpc>
                <a:spcPct val="80000"/>
              </a:lnSpc>
              <a:buFont typeface="Wingdings" pitchFamily="2" charset="2"/>
              <a:buNone/>
            </a:pPr>
            <a:r>
              <a:rPr lang="el-GR" altLang="el-GR" sz="1800" i="1"/>
              <a:t>   με το ντουφέκι για φωνή</a:t>
            </a:r>
          </a:p>
          <a:p>
            <a:pPr>
              <a:lnSpc>
                <a:spcPct val="80000"/>
              </a:lnSpc>
              <a:buFont typeface="Wingdings" pitchFamily="2" charset="2"/>
              <a:buNone/>
            </a:pPr>
            <a:r>
              <a:rPr lang="el-GR" altLang="el-GR" sz="1800" i="1"/>
              <a:t>   και γλώσσα το μαχαίρι</a:t>
            </a:r>
          </a:p>
          <a:p>
            <a:pPr>
              <a:lnSpc>
                <a:spcPct val="80000"/>
              </a:lnSpc>
              <a:buFont typeface="Wingdings" pitchFamily="2" charset="2"/>
              <a:buNone/>
            </a:pPr>
            <a:r>
              <a:rPr lang="el-GR" altLang="el-GR" sz="1800" i="1"/>
              <a:t>   ετάραξε συθέμελα</a:t>
            </a:r>
          </a:p>
          <a:p>
            <a:pPr>
              <a:lnSpc>
                <a:spcPct val="80000"/>
              </a:lnSpc>
              <a:buFont typeface="Wingdings" pitchFamily="2" charset="2"/>
              <a:buNone/>
            </a:pPr>
            <a:r>
              <a:rPr lang="el-GR" altLang="el-GR" sz="1800" i="1"/>
              <a:t>   του Σουλτάνου το ασκέρι</a:t>
            </a:r>
            <a:endParaRPr lang="el-GR" altLang="el-GR" sz="1800" b="1"/>
          </a:p>
          <a:p>
            <a:pPr>
              <a:lnSpc>
                <a:spcPct val="80000"/>
              </a:lnSpc>
              <a:buFont typeface="Wingdings" pitchFamily="2" charset="2"/>
              <a:buNone/>
            </a:pPr>
            <a:r>
              <a:rPr lang="en-US" altLang="el-GR" sz="1600" b="1"/>
              <a:t>   </a:t>
            </a:r>
            <a:endParaRPr lang="el-GR" altLang="el-GR" sz="1600" b="1"/>
          </a:p>
          <a:p>
            <a:pPr>
              <a:lnSpc>
                <a:spcPct val="80000"/>
              </a:lnSpc>
              <a:buFont typeface="Wingdings" pitchFamily="2" charset="2"/>
              <a:buNone/>
            </a:pPr>
            <a:r>
              <a:rPr lang="en-US" altLang="el-GR" sz="1600" b="1"/>
              <a:t> </a:t>
            </a:r>
            <a:r>
              <a:rPr lang="el-GR" altLang="el-GR" sz="1600" b="1"/>
              <a:t>  </a:t>
            </a:r>
            <a:r>
              <a:rPr lang="el-GR" altLang="el-GR" sz="1600"/>
              <a:t>Μεταφρασμένο στα ελληνικά</a:t>
            </a:r>
          </a:p>
          <a:p>
            <a:pPr>
              <a:lnSpc>
                <a:spcPct val="80000"/>
              </a:lnSpc>
              <a:buFont typeface="Wingdings" pitchFamily="2" charset="2"/>
              <a:buNone/>
            </a:pPr>
            <a:r>
              <a:rPr lang="el-GR" altLang="el-GR" sz="1600"/>
              <a:t>  βουλγαρικό ποίημα που αναφέρεται στον </a:t>
            </a:r>
          </a:p>
          <a:p>
            <a:pPr>
              <a:lnSpc>
                <a:spcPct val="80000"/>
              </a:lnSpc>
              <a:buFont typeface="Wingdings" pitchFamily="2" charset="2"/>
              <a:buNone/>
            </a:pPr>
            <a:r>
              <a:rPr lang="el-GR" altLang="el-GR" sz="1600"/>
              <a:t> αρχικομιτατζή Αποστόλ Πετκώφ, από το</a:t>
            </a:r>
          </a:p>
          <a:p>
            <a:pPr>
              <a:lnSpc>
                <a:spcPct val="80000"/>
              </a:lnSpc>
              <a:buFont typeface="Wingdings" pitchFamily="2" charset="2"/>
              <a:buNone/>
            </a:pPr>
            <a:r>
              <a:rPr lang="el-GR" altLang="el-GR" sz="1600"/>
              <a:t> βιβλίο του Άλμπερτ Σόνισεν, </a:t>
            </a:r>
            <a:r>
              <a:rPr lang="el-GR" altLang="el-GR" sz="1600" i="1"/>
              <a:t>Αναμνήσεις ενός</a:t>
            </a:r>
            <a:r>
              <a:rPr lang="el-GR" altLang="el-GR" sz="1600"/>
              <a:t> </a:t>
            </a:r>
            <a:r>
              <a:rPr lang="el-GR" altLang="el-GR" sz="1600" i="1"/>
              <a:t>Μακεδόνα αντάρτη</a:t>
            </a:r>
            <a:r>
              <a:rPr lang="en-US" altLang="el-GR" sz="1600"/>
              <a:t>, </a:t>
            </a:r>
            <a:r>
              <a:rPr lang="el-GR" altLang="el-GR" sz="1600"/>
              <a:t>μτφρ. Νέλλη                  </a:t>
            </a:r>
          </a:p>
          <a:p>
            <a:pPr>
              <a:lnSpc>
                <a:spcPct val="80000"/>
              </a:lnSpc>
              <a:buFont typeface="Wingdings" pitchFamily="2" charset="2"/>
              <a:buNone/>
            </a:pPr>
            <a:r>
              <a:rPr lang="el-GR" altLang="el-GR" sz="1600"/>
              <a:t> Ρούτσου-Πονταζή, Εκδόσεις Πετσίβα,</a:t>
            </a:r>
            <a:r>
              <a:rPr lang="el-GR" altLang="el-GR" sz="1600" i="1"/>
              <a:t> </a:t>
            </a:r>
            <a:r>
              <a:rPr lang="el-GR" altLang="el-GR" sz="1600"/>
              <a:t>Αθήνα 2004, σ.σ. 305, 307</a:t>
            </a:r>
          </a:p>
        </p:txBody>
      </p:sp>
      <p:pic>
        <p:nvPicPr>
          <p:cNvPr id="19460" name="Picture 4" descr="img02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19700" y="476250"/>
            <a:ext cx="3636963" cy="4133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46567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1773238"/>
            <a:ext cx="6300788" cy="1608137"/>
          </a:xfrm>
        </p:spPr>
        <p:txBody>
          <a:bodyPr/>
          <a:lstStyle/>
          <a:p>
            <a:pPr algn="l"/>
            <a:r>
              <a:rPr lang="el-GR" altLang="el-GR" sz="2000" i="1"/>
              <a:t>                      Γιάννης Ράμναλης</a:t>
            </a:r>
            <a:r>
              <a:rPr lang="en-US" altLang="el-GR" sz="2000" i="1"/>
              <a:t/>
            </a:r>
            <a:br>
              <a:rPr lang="en-US" altLang="el-GR" sz="2000" i="1"/>
            </a:br>
            <a:r>
              <a:rPr lang="el-GR" altLang="el-GR" sz="2000" i="1"/>
              <a:t/>
            </a:r>
            <a:br>
              <a:rPr lang="el-GR" altLang="el-GR" sz="2000" i="1"/>
            </a:br>
            <a:r>
              <a:rPr lang="el-GR" altLang="el-GR" sz="2000" i="1"/>
              <a:t> « Νέος με γενναία ψυχή, υπερήφανος με πίστη στον αγώνα</a:t>
            </a:r>
            <a:br>
              <a:rPr lang="el-GR" altLang="el-GR" sz="2000" i="1"/>
            </a:br>
            <a:r>
              <a:rPr lang="el-GR" altLang="el-GR" sz="2000" i="1"/>
              <a:t>έδινες την αρωματισμένη πνοή της λευτεριάς</a:t>
            </a:r>
            <a:br>
              <a:rPr lang="el-GR" altLang="el-GR" sz="2000" i="1"/>
            </a:br>
            <a:r>
              <a:rPr lang="en-US" altLang="el-GR" sz="2000" i="1"/>
              <a:t/>
            </a:r>
            <a:br>
              <a:rPr lang="en-US" altLang="el-GR" sz="2000" i="1"/>
            </a:br>
            <a:r>
              <a:rPr lang="el-GR" altLang="el-GR" sz="2000" i="1"/>
              <a:t>που δυνάμωνε τις λεπτές χορδές της ψυχής</a:t>
            </a:r>
            <a:br>
              <a:rPr lang="el-GR" altLang="el-GR" sz="2000" i="1"/>
            </a:br>
            <a:r>
              <a:rPr lang="en-US" altLang="el-GR" sz="2000" i="1"/>
              <a:t/>
            </a:r>
            <a:br>
              <a:rPr lang="en-US" altLang="el-GR" sz="2000" i="1"/>
            </a:br>
            <a:r>
              <a:rPr lang="el-GR" altLang="el-GR" sz="2000" i="1"/>
              <a:t>Ορμούσες πελώριο κύμα, φλογισμένο, στο μουντό</a:t>
            </a:r>
            <a:br>
              <a:rPr lang="el-GR" altLang="el-GR" sz="2000" i="1"/>
            </a:br>
            <a:r>
              <a:rPr lang="en-US" altLang="el-GR" sz="2000" i="1"/>
              <a:t/>
            </a:r>
            <a:br>
              <a:rPr lang="en-US" altLang="el-GR" sz="2000" i="1"/>
            </a:br>
            <a:r>
              <a:rPr lang="el-GR" altLang="el-GR" sz="2000" i="1"/>
              <a:t>ουρανό με όνειρα για μια καλλίτερη αύριο </a:t>
            </a:r>
            <a:br>
              <a:rPr lang="el-GR" altLang="el-GR" sz="2000" i="1"/>
            </a:br>
            <a:r>
              <a:rPr lang="en-US" altLang="el-GR" sz="2000" i="1"/>
              <a:t/>
            </a:r>
            <a:br>
              <a:rPr lang="en-US" altLang="el-GR" sz="2000" i="1"/>
            </a:br>
            <a:r>
              <a:rPr lang="el-GR" altLang="el-GR" sz="2000" i="1"/>
              <a:t>στην αιματοβαμμένη σκλάβα γη»</a:t>
            </a:r>
            <a:br>
              <a:rPr lang="el-GR" altLang="el-GR" sz="2000" i="1"/>
            </a:br>
            <a:r>
              <a:rPr lang="en-US" altLang="el-GR" sz="2000" i="1"/>
              <a:t/>
            </a:r>
            <a:br>
              <a:rPr lang="en-US" altLang="el-GR" sz="2000" i="1"/>
            </a:br>
            <a:r>
              <a:rPr lang="el-GR" altLang="el-GR" sz="2000"/>
              <a:t>Ν.Π. Κοντού/Δάφνες της Μακεδονίας, Αθήνα 1969</a:t>
            </a:r>
          </a:p>
        </p:txBody>
      </p:sp>
      <p:sp>
        <p:nvSpPr>
          <p:cNvPr id="20483" name="Rectangle 3"/>
          <p:cNvSpPr>
            <a:spLocks noGrp="1" noChangeArrowheads="1"/>
          </p:cNvSpPr>
          <p:nvPr>
            <p:ph type="subTitle" idx="1"/>
          </p:nvPr>
        </p:nvSpPr>
        <p:spPr>
          <a:xfrm>
            <a:off x="179388" y="5516563"/>
            <a:ext cx="4897437" cy="936625"/>
          </a:xfrm>
        </p:spPr>
        <p:txBody>
          <a:bodyPr>
            <a:normAutofit/>
          </a:bodyPr>
          <a:lstStyle/>
          <a:p>
            <a:pPr>
              <a:lnSpc>
                <a:spcPct val="80000"/>
              </a:lnSpc>
            </a:pPr>
            <a:r>
              <a:rPr lang="el-GR" altLang="zh-TW" sz="2000"/>
              <a:t>~Πώς παρουσιάζει η ελληνική ποίηση τον </a:t>
            </a:r>
            <a:endParaRPr lang="en-US" altLang="zh-TW" sz="2000">
              <a:ea typeface="新細明體" charset="-120"/>
            </a:endParaRPr>
          </a:p>
          <a:p>
            <a:pPr>
              <a:lnSpc>
                <a:spcPct val="80000"/>
              </a:lnSpc>
            </a:pPr>
            <a:r>
              <a:rPr lang="el-GR" altLang="zh-TW" sz="2000"/>
              <a:t>Έλληνα </a:t>
            </a:r>
            <a:endParaRPr lang="en-US" altLang="zh-TW" sz="2000">
              <a:ea typeface="新細明體" charset="-120"/>
            </a:endParaRPr>
          </a:p>
          <a:p>
            <a:pPr>
              <a:lnSpc>
                <a:spcPct val="80000"/>
              </a:lnSpc>
            </a:pPr>
            <a:r>
              <a:rPr lang="el-GR" altLang="zh-TW" sz="2000"/>
              <a:t>Μακεδονομάχο Γιάννη Ράμναλη; </a:t>
            </a:r>
            <a:endParaRPr lang="el-GR" altLang="el-GR" sz="2000"/>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59563" y="981075"/>
            <a:ext cx="1831975" cy="3438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767838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3573463"/>
            <a:ext cx="8353425" cy="2092325"/>
          </a:xfrm>
        </p:spPr>
        <p:txBody>
          <a:bodyPr/>
          <a:lstStyle/>
          <a:p>
            <a:r>
              <a:rPr lang="en-US" altLang="el-GR" sz="2000">
                <a:cs typeface="Tahoma" pitchFamily="34" charset="0"/>
              </a:rPr>
              <a:t>~</a:t>
            </a:r>
            <a:r>
              <a:rPr lang="el-GR" altLang="el-GR" sz="2000">
                <a:cs typeface="Tahoma" pitchFamily="34" charset="0"/>
              </a:rPr>
              <a:t>Ποια είναι τα προβλήματα που αντιμετωπίζουν οι κάτοικοι της</a:t>
            </a:r>
            <a:r>
              <a:rPr lang="en-US" altLang="el-GR" sz="2000">
                <a:cs typeface="Tahoma" pitchFamily="34" charset="0"/>
              </a:rPr>
              <a:t/>
            </a:r>
            <a:br>
              <a:rPr lang="en-US" altLang="el-GR" sz="2000">
                <a:cs typeface="Tahoma" pitchFamily="34" charset="0"/>
              </a:rPr>
            </a:br>
            <a:r>
              <a:rPr lang="el-GR" altLang="el-GR" sz="2000">
                <a:cs typeface="Tahoma" pitchFamily="34" charset="0"/>
              </a:rPr>
              <a:t>Μακεδονίας κατά τη διάρκεια του Μακεδονικού αγώνα</a:t>
            </a:r>
            <a:r>
              <a:rPr lang="en-US" altLang="el-GR" sz="2000">
                <a:cs typeface="Tahoma" pitchFamily="34" charset="0"/>
              </a:rPr>
              <a:t>;</a:t>
            </a:r>
          </a:p>
        </p:txBody>
      </p:sp>
      <p:sp>
        <p:nvSpPr>
          <p:cNvPr id="34819" name="Rectangle 3"/>
          <p:cNvSpPr>
            <a:spLocks noGrp="1" noChangeArrowheads="1"/>
          </p:cNvSpPr>
          <p:nvPr>
            <p:ph idx="1"/>
          </p:nvPr>
        </p:nvSpPr>
        <p:spPr>
          <a:xfrm>
            <a:off x="395288" y="549275"/>
            <a:ext cx="8229600" cy="2663825"/>
          </a:xfrm>
        </p:spPr>
        <p:txBody>
          <a:bodyPr/>
          <a:lstStyle/>
          <a:p>
            <a:pPr>
              <a:lnSpc>
                <a:spcPct val="80000"/>
              </a:lnSpc>
              <a:buFont typeface="Wingdings" pitchFamily="2" charset="2"/>
              <a:buNone/>
            </a:pPr>
            <a:r>
              <a:rPr lang="el-GR" altLang="el-GR" sz="2000"/>
              <a:t>  </a:t>
            </a:r>
            <a:r>
              <a:rPr lang="el-GR" altLang="el-GR" sz="2000" b="1"/>
              <a:t>8. </a:t>
            </a:r>
            <a:r>
              <a:rPr lang="el-GR" altLang="el-GR" sz="2000"/>
              <a:t> Επιστολή κατοίκων της Αχρίδος προς τον Σουλτάνο</a:t>
            </a:r>
            <a:r>
              <a:rPr lang="en-US" altLang="el-GR" sz="2000"/>
              <a:t>:</a:t>
            </a:r>
            <a:endParaRPr lang="el-GR" altLang="el-GR" sz="2000"/>
          </a:p>
          <a:p>
            <a:pPr>
              <a:lnSpc>
                <a:spcPct val="80000"/>
              </a:lnSpc>
              <a:buFont typeface="Wingdings" pitchFamily="2" charset="2"/>
              <a:buNone/>
            </a:pPr>
            <a:r>
              <a:rPr lang="el-GR" altLang="el-GR" sz="2000" i="1"/>
              <a:t> </a:t>
            </a:r>
            <a:r>
              <a:rPr lang="en-US" altLang="el-GR" sz="2000" i="1"/>
              <a:t>   </a:t>
            </a:r>
            <a:r>
              <a:rPr lang="el-GR" altLang="el-GR" sz="2000" i="1"/>
              <a:t>«Μεγαλειότατε,</a:t>
            </a:r>
          </a:p>
          <a:p>
            <a:pPr>
              <a:lnSpc>
                <a:spcPct val="80000"/>
              </a:lnSpc>
              <a:buFont typeface="Wingdings" pitchFamily="2" charset="2"/>
              <a:buNone/>
            </a:pPr>
            <a:r>
              <a:rPr lang="en-US" altLang="el-GR" sz="2000" i="1"/>
              <a:t>    </a:t>
            </a:r>
            <a:r>
              <a:rPr lang="el-GR" altLang="el-GR" sz="2000" i="1"/>
              <a:t>Φοβερά κακουργήματα, ληστείαι, απαγωγαί και ανθρωποθυσίαι υπό των ληστών και  από χωριά μόλις το εν τέταρτον της ώρας απέχοντα της πόλεως είναι συντόμως τα υψηλότερα και ονομαστότερα ατυχήματα της αθλίας ημών τυραννουμένης ζωής.»</a:t>
            </a:r>
          </a:p>
          <a:p>
            <a:pPr>
              <a:lnSpc>
                <a:spcPct val="80000"/>
              </a:lnSpc>
              <a:buFont typeface="Wingdings" pitchFamily="2" charset="2"/>
              <a:buNone/>
            </a:pPr>
            <a:r>
              <a:rPr lang="en-US" altLang="el-GR" sz="2000"/>
              <a:t>  </a:t>
            </a:r>
            <a:r>
              <a:rPr lang="el-GR" altLang="el-GR" sz="2000"/>
              <a:t>  Χρήστος Νεράντζης, </a:t>
            </a:r>
            <a:r>
              <a:rPr lang="el-GR" altLang="el-GR" sz="2000" i="1"/>
              <a:t>Ο Μακεδονικός Αγών,</a:t>
            </a:r>
            <a:r>
              <a:rPr lang="el-GR" altLang="el-GR" sz="2000"/>
              <a:t> Εκδόσεις Αλέξανδρος, Θεσσαλονίκη, 1992, Τόμος Ά, σελ. 96</a:t>
            </a:r>
          </a:p>
        </p:txBody>
      </p:sp>
    </p:spTree>
    <p:extLst>
      <p:ext uri="{BB962C8B-B14F-4D97-AF65-F5344CB8AC3E}">
        <p14:creationId xmlns:p14="http://schemas.microsoft.com/office/powerpoint/2010/main" xmlns="" val="22701462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a:xfrm>
            <a:off x="179388" y="908050"/>
            <a:ext cx="7932737" cy="4464050"/>
          </a:xfrm>
        </p:spPr>
        <p:txBody>
          <a:bodyPr/>
          <a:lstStyle/>
          <a:p>
            <a:pPr>
              <a:buFont typeface="Wingdings" pitchFamily="2" charset="2"/>
              <a:buNone/>
            </a:pPr>
            <a:r>
              <a:rPr lang="el-GR" altLang="el-GR" sz="2000" b="1"/>
              <a:t>9.</a:t>
            </a:r>
            <a:r>
              <a:rPr lang="el-GR" altLang="el-GR"/>
              <a:t>  </a:t>
            </a:r>
            <a:r>
              <a:rPr lang="el-GR" altLang="el-GR" sz="2000"/>
              <a:t>Κατά τη διάρκεια του μακεδονικού αγώνα διενεργήθηκαν εκ </a:t>
            </a:r>
          </a:p>
          <a:p>
            <a:pPr>
              <a:buFont typeface="Wingdings" pitchFamily="2" charset="2"/>
              <a:buNone/>
            </a:pPr>
            <a:r>
              <a:rPr lang="el-GR" altLang="el-GR" sz="2000"/>
              <a:t>μέρους των Βαλκανικών λαών εθνολογικές στατιστικές, οι οποίες</a:t>
            </a:r>
          </a:p>
          <a:p>
            <a:pPr>
              <a:buFont typeface="Wingdings" pitchFamily="2" charset="2"/>
              <a:buNone/>
            </a:pPr>
            <a:r>
              <a:rPr lang="el-GR" altLang="el-GR" sz="2000"/>
              <a:t> διέφεραν μεταξύ τους. Κάθε λαός κατέγραφε περισσότερους </a:t>
            </a:r>
          </a:p>
          <a:p>
            <a:pPr>
              <a:buFont typeface="Wingdings" pitchFamily="2" charset="2"/>
              <a:buNone/>
            </a:pPr>
            <a:r>
              <a:rPr lang="el-GR" altLang="el-GR" sz="2000"/>
              <a:t>ομοεθνείς του στο χώρο της Μακεδονίας, ενώ παράλληλα μείωνε τον</a:t>
            </a:r>
          </a:p>
          <a:p>
            <a:pPr>
              <a:buFont typeface="Wingdings" pitchFamily="2" charset="2"/>
              <a:buNone/>
            </a:pPr>
            <a:r>
              <a:rPr lang="el-GR" altLang="el-GR" sz="2000"/>
              <a:t> αριθμό των αντιμαχόμενων λαών. Παρακάτω ακολουθούν οι εν </a:t>
            </a:r>
          </a:p>
          <a:p>
            <a:pPr>
              <a:buFont typeface="Wingdings" pitchFamily="2" charset="2"/>
              <a:buNone/>
            </a:pPr>
            <a:r>
              <a:rPr lang="el-GR" altLang="el-GR" sz="2000"/>
              <a:t>λόγω στατιστικές.</a:t>
            </a:r>
          </a:p>
        </p:txBody>
      </p:sp>
    </p:spTree>
    <p:extLst>
      <p:ext uri="{BB962C8B-B14F-4D97-AF65-F5344CB8AC3E}">
        <p14:creationId xmlns:p14="http://schemas.microsoft.com/office/powerpoint/2010/main" xmlns="" val="9513572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900113" y="188913"/>
            <a:ext cx="8243887" cy="863600"/>
          </a:xfrm>
        </p:spPr>
        <p:txBody>
          <a:bodyPr>
            <a:normAutofit fontScale="90000"/>
          </a:bodyPr>
          <a:lstStyle/>
          <a:p>
            <a:pPr algn="l"/>
            <a:r>
              <a:rPr lang="el-GR" altLang="el-GR" sz="4000"/>
              <a:t>         </a:t>
            </a:r>
            <a:r>
              <a:rPr lang="el-GR" altLang="el-GR" sz="1800" b="1"/>
              <a:t>ελληνική     τουρκική         βουλγάρικη        σέρβικη                                    </a:t>
            </a:r>
            <a:br>
              <a:rPr lang="el-GR" altLang="el-GR" sz="1800" b="1"/>
            </a:br>
            <a:r>
              <a:rPr lang="el-GR" altLang="el-GR" sz="1800" b="1"/>
              <a:t>                        1904         1905                 1900                    1899</a:t>
            </a:r>
            <a:endParaRPr lang="el-GR" altLang="el-GR" sz="4000" b="1"/>
          </a:p>
        </p:txBody>
      </p:sp>
      <p:graphicFrame>
        <p:nvGraphicFramePr>
          <p:cNvPr id="28675" name="Group 3"/>
          <p:cNvGraphicFramePr>
            <a:graphicFrameLocks noGrp="1"/>
          </p:cNvGraphicFramePr>
          <p:nvPr>
            <p:ph sz="half" idx="4294967295"/>
          </p:nvPr>
        </p:nvGraphicFramePr>
        <p:xfrm>
          <a:off x="1006475" y="1196975"/>
          <a:ext cx="8137525" cy="4608513"/>
        </p:xfrm>
        <a:graphic>
          <a:graphicData uri="http://schemas.openxmlformats.org/drawingml/2006/table">
            <a:tbl>
              <a:tblPr/>
              <a:tblGrid>
                <a:gridCol w="1628775"/>
                <a:gridCol w="1628775"/>
                <a:gridCol w="1622425"/>
                <a:gridCol w="1628775"/>
                <a:gridCol w="1628775"/>
              </a:tblGrid>
              <a:tr h="5143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Τούρκοι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634.017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748.155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494.664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231.400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Έλληνες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650.709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626.889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225.152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201.140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Βούλγαροι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332.162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352.788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1.179.036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57.600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Σέρβοι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13.048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700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2.048.320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Βλάχοι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12.053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26.042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77.267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74.465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Εβραίοι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53.147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57.854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67.840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Λοιποί</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16.471</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12.304</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76.367</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101.875</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8">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1.721.607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1.824.032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2.190.520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2.880.420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6752837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23850" y="476250"/>
            <a:ext cx="8820150" cy="1368425"/>
          </a:xfrm>
        </p:spPr>
        <p:txBody>
          <a:bodyPr/>
          <a:lstStyle/>
          <a:p>
            <a:r>
              <a:rPr lang="el-GR" altLang="el-GR" sz="2000"/>
              <a:t>~ Παρατηρώ τις παραπάνω στατιστικές και </a:t>
            </a:r>
            <a:br>
              <a:rPr lang="el-GR" altLang="el-GR" sz="2000"/>
            </a:br>
            <a:r>
              <a:rPr lang="el-GR" altLang="el-GR" sz="2000"/>
              <a:t> διατυπώνω τα</a:t>
            </a:r>
            <a:r>
              <a:rPr lang="en-US" altLang="el-GR" sz="2000"/>
              <a:t> </a:t>
            </a:r>
            <a:r>
              <a:rPr lang="el-GR" altLang="el-GR" sz="2000"/>
              <a:t>ανάλογα</a:t>
            </a:r>
            <a:r>
              <a:rPr lang="en-US" altLang="el-GR" sz="2000"/>
              <a:t> </a:t>
            </a:r>
            <a:r>
              <a:rPr lang="el-GR" altLang="el-GR" sz="2000"/>
              <a:t>συμπεράσματα.</a:t>
            </a:r>
            <a:endParaRPr lang="el-GR" altLang="el-GR" sz="6000"/>
          </a:p>
        </p:txBody>
      </p:sp>
    </p:spTree>
    <p:extLst>
      <p:ext uri="{BB962C8B-B14F-4D97-AF65-F5344CB8AC3E}">
        <p14:creationId xmlns:p14="http://schemas.microsoft.com/office/powerpoint/2010/main" xmlns="" val="17485792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9388" y="381000"/>
            <a:ext cx="5113337" cy="744538"/>
          </a:xfrm>
        </p:spPr>
        <p:txBody>
          <a:bodyPr>
            <a:normAutofit fontScale="90000"/>
          </a:bodyPr>
          <a:lstStyle/>
          <a:p>
            <a:r>
              <a:rPr lang="el-GR" altLang="el-GR" sz="2000" b="1"/>
              <a:t>10.</a:t>
            </a:r>
            <a:r>
              <a:rPr lang="el-GR" altLang="el-GR" sz="2000"/>
              <a:t> Στις φωτογραφίες διακρίνονται τα κτίρια στα οποία στεγάζονταν τα προξενεία της Ελλάδας και της Βουλγαρίας κατά τη διάρκεια του Μακεδονικού αγώνα.</a:t>
            </a:r>
          </a:p>
        </p:txBody>
      </p:sp>
      <p:sp>
        <p:nvSpPr>
          <p:cNvPr id="30723" name="Rectangle 3"/>
          <p:cNvSpPr>
            <a:spLocks noGrp="1" noChangeArrowheads="1"/>
          </p:cNvSpPr>
          <p:nvPr>
            <p:ph type="subTitle" idx="4294967295"/>
          </p:nvPr>
        </p:nvSpPr>
        <p:spPr>
          <a:xfrm>
            <a:off x="2743200" y="5707063"/>
            <a:ext cx="6400800" cy="1150937"/>
          </a:xfrm>
        </p:spPr>
        <p:txBody>
          <a:bodyPr/>
          <a:lstStyle/>
          <a:p>
            <a:pPr marL="0" indent="0" algn="ctr">
              <a:buFont typeface="Wingdings" pitchFamily="2" charset="2"/>
              <a:buNone/>
            </a:pPr>
            <a:r>
              <a:rPr lang="en-US" altLang="el-GR" sz="2000">
                <a:cs typeface="Tahoma" pitchFamily="34" charset="0"/>
              </a:rPr>
              <a:t>~</a:t>
            </a:r>
            <a:r>
              <a:rPr lang="el-GR" altLang="el-GR" sz="2000">
                <a:cs typeface="Tahoma" pitchFamily="34" charset="0"/>
              </a:rPr>
              <a:t>Ποιος ήταν ο ρόλος των προξενείων στην οργάνωση των ενεργειών του κάθε κράτους</a:t>
            </a:r>
            <a:r>
              <a:rPr lang="en-US" altLang="el-GR" sz="2000">
                <a:cs typeface="Tahoma" pitchFamily="34" charset="0"/>
              </a:rPr>
              <a:t>;</a:t>
            </a:r>
          </a:p>
        </p:txBody>
      </p:sp>
      <p:sp>
        <p:nvSpPr>
          <p:cNvPr id="30724" name="Rectangle 4"/>
          <p:cNvSpPr>
            <a:spLocks noChangeArrowheads="1"/>
          </p:cNvSpPr>
          <p:nvPr/>
        </p:nvSpPr>
        <p:spPr bwMode="auto">
          <a:xfrm>
            <a:off x="1476375" y="5084763"/>
            <a:ext cx="5256213"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l-GR" altLang="el-GR" sz="2000"/>
              <a:t>Φωτογραφίες του 2000</a:t>
            </a:r>
          </a:p>
        </p:txBody>
      </p:sp>
      <p:pic>
        <p:nvPicPr>
          <p:cNvPr id="30728"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850" y="1628775"/>
            <a:ext cx="5084763" cy="328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32"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51500" y="620713"/>
            <a:ext cx="3243263" cy="5132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81612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3789363"/>
            <a:ext cx="8589963" cy="2439987"/>
          </a:xfrm>
        </p:spPr>
        <p:txBody>
          <a:bodyPr/>
          <a:lstStyle/>
          <a:p>
            <a:r>
              <a:rPr lang="el-GR" altLang="el-GR" sz="2000"/>
              <a:t>~ Σε ποιες ενέργειες των Βουλγάρων αναφέρεται το  απόσπασμα από την αναφορά του ελληνικού προξενείου; </a:t>
            </a:r>
          </a:p>
        </p:txBody>
      </p:sp>
      <p:sp>
        <p:nvSpPr>
          <p:cNvPr id="31747" name="Rectangle 3"/>
          <p:cNvSpPr>
            <a:spLocks noGrp="1" noChangeArrowheads="1"/>
          </p:cNvSpPr>
          <p:nvPr>
            <p:ph type="body" idx="4294967295"/>
          </p:nvPr>
        </p:nvSpPr>
        <p:spPr>
          <a:xfrm>
            <a:off x="0" y="188913"/>
            <a:ext cx="8229600" cy="3816350"/>
          </a:xfrm>
        </p:spPr>
        <p:txBody>
          <a:bodyPr/>
          <a:lstStyle/>
          <a:p>
            <a:endParaRPr lang="el-GR" altLang="el-GR" b="1"/>
          </a:p>
          <a:p>
            <a:pPr>
              <a:buFont typeface="Wingdings" pitchFamily="2" charset="2"/>
              <a:buNone/>
            </a:pPr>
            <a:r>
              <a:rPr lang="el-GR" altLang="el-GR" b="1"/>
              <a:t> </a:t>
            </a:r>
            <a:r>
              <a:rPr lang="el-GR" altLang="el-GR" sz="2000" b="1"/>
              <a:t>   </a:t>
            </a:r>
            <a:r>
              <a:rPr lang="el-GR" altLang="el-GR" sz="2000"/>
              <a:t>« </a:t>
            </a:r>
            <a:r>
              <a:rPr lang="el-GR" altLang="el-GR" sz="2000" i="1"/>
              <a:t>ο Βουλγαρικός χείμαρρος ακατάσχετος εξηπλούτο* μέχρι των ακροτάτων σημείων.</a:t>
            </a:r>
            <a:r>
              <a:rPr lang="el-GR" altLang="el-GR" sz="2000"/>
              <a:t> [...] </a:t>
            </a:r>
            <a:r>
              <a:rPr lang="el-GR" altLang="el-GR" sz="2000" i="1"/>
              <a:t>Οι Έλληνες διδάσκαλοι απεδιώχθησαν εξ’όλων των χωρίων και πάσαι αι εν αυτοίς Ελληνικαί Εκκλησίαι εκλείσθησαν [...]»</a:t>
            </a:r>
            <a:endParaRPr lang="el-GR" altLang="el-GR" sz="2000" b="1"/>
          </a:p>
          <a:p>
            <a:pPr>
              <a:buFont typeface="Wingdings" pitchFamily="2" charset="2"/>
              <a:buNone/>
            </a:pPr>
            <a:r>
              <a:rPr lang="el-GR" altLang="el-GR" sz="2000" b="1"/>
              <a:t>  </a:t>
            </a:r>
            <a:r>
              <a:rPr lang="en-US" altLang="el-GR" sz="2000" b="1"/>
              <a:t> </a:t>
            </a:r>
            <a:r>
              <a:rPr lang="el-GR" altLang="el-GR" sz="2000" b="1"/>
              <a:t> </a:t>
            </a:r>
            <a:r>
              <a:rPr lang="el-GR" altLang="el-GR" sz="2000"/>
              <a:t>Αναφορά του ελληνικού προξενείου Θες/νίκης (16 Ιουνίου 1906)</a:t>
            </a:r>
          </a:p>
          <a:p>
            <a:pPr>
              <a:buFont typeface="Wingdings" pitchFamily="2" charset="2"/>
              <a:buNone/>
            </a:pPr>
            <a:r>
              <a:rPr lang="en-US" altLang="el-GR" sz="2000"/>
              <a:t>  </a:t>
            </a:r>
            <a:r>
              <a:rPr lang="el-GR" altLang="el-GR" sz="2000"/>
              <a:t>*</a:t>
            </a:r>
            <a:r>
              <a:rPr lang="el-GR" altLang="el-GR" sz="2000" i="1"/>
              <a:t>εξαπλωνόταν</a:t>
            </a:r>
            <a:r>
              <a:rPr lang="en-US" altLang="el-GR" sz="2000" i="1"/>
              <a:t> </a:t>
            </a:r>
            <a:endParaRPr lang="el-GR" altLang="el-GR" sz="2000" i="1"/>
          </a:p>
          <a:p>
            <a:pPr>
              <a:buFont typeface="Wingdings" pitchFamily="2" charset="2"/>
              <a:buNone/>
            </a:pP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Νέλλη Ρούτσου-Πονταζή, Εκδόσεις Πετσίβα,</a:t>
            </a:r>
            <a:r>
              <a:rPr lang="el-GR" altLang="el-GR" sz="1800" i="1"/>
              <a:t> </a:t>
            </a:r>
            <a:r>
              <a:rPr lang="el-GR" altLang="el-GR" sz="1800"/>
              <a:t>Αθήνα 2004, σ. 319, 320</a:t>
            </a:r>
          </a:p>
        </p:txBody>
      </p:sp>
    </p:spTree>
    <p:extLst>
      <p:ext uri="{BB962C8B-B14F-4D97-AF65-F5344CB8AC3E}">
        <p14:creationId xmlns:p14="http://schemas.microsoft.com/office/powerpoint/2010/main" xmlns="" val="5264241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900018"/>
          </a:xfrm>
        </p:spPr>
        <p:txBody>
          <a:bodyPr/>
          <a:lstStyle/>
          <a:p>
            <a:r>
              <a:rPr lang="el-GR" dirty="0">
                <a:solidFill>
                  <a:srgbClr val="FFFF00"/>
                </a:solidFill>
                <a:latin typeface="Times New Roman" pitchFamily="18" charset="0"/>
                <a:cs typeface="Times New Roman" pitchFamily="18" charset="0"/>
              </a:rPr>
              <a:t>Ο </a:t>
            </a:r>
            <a:r>
              <a:rPr lang="en-US" dirty="0">
                <a:solidFill>
                  <a:srgbClr val="FFFF00"/>
                </a:solidFill>
                <a:latin typeface="Times New Roman" pitchFamily="18" charset="0"/>
                <a:cs typeface="Times New Roman" pitchFamily="18" charset="0"/>
              </a:rPr>
              <a:t>Hall </a:t>
            </a:r>
            <a:r>
              <a:rPr lang="el-GR" dirty="0">
                <a:solidFill>
                  <a:srgbClr val="FFFF00"/>
                </a:solidFill>
                <a:latin typeface="Times New Roman" pitchFamily="18" charset="0"/>
                <a:cs typeface="Times New Roman" pitchFamily="18" charset="0"/>
              </a:rPr>
              <a:t>υποστηρίζει</a:t>
            </a:r>
            <a:endParaRPr lang="el-GR" dirty="0">
              <a:solidFill>
                <a:srgbClr val="FFFF00"/>
              </a:solidFill>
            </a:endParaRPr>
          </a:p>
        </p:txBody>
      </p:sp>
      <p:sp>
        <p:nvSpPr>
          <p:cNvPr id="3" name="Θέση περιεχομένου 2"/>
          <p:cNvSpPr>
            <a:spLocks noGrp="1"/>
          </p:cNvSpPr>
          <p:nvPr>
            <p:ph idx="1"/>
          </p:nvPr>
        </p:nvSpPr>
        <p:spPr>
          <a:xfrm>
            <a:off x="457200" y="980728"/>
            <a:ext cx="7620000" cy="5688632"/>
          </a:xfrm>
        </p:spPr>
        <p:txBody>
          <a:bodyPr>
            <a:noAutofit/>
          </a:bodyPr>
          <a:lstStyle/>
          <a:p>
            <a:pPr algn="just"/>
            <a:r>
              <a:rPr lang="el-GR" sz="3600" dirty="0" smtClean="0">
                <a:latin typeface="Times New Roman" pitchFamily="18" charset="0"/>
                <a:cs typeface="Times New Roman" pitchFamily="18" charset="0"/>
              </a:rPr>
              <a:t>ότι </a:t>
            </a:r>
            <a:r>
              <a:rPr lang="el-GR" sz="3600" dirty="0">
                <a:latin typeface="Times New Roman" pitchFamily="18" charset="0"/>
                <a:cs typeface="Times New Roman" pitchFamily="18" charset="0"/>
              </a:rPr>
              <a:t>η ρητορική αντίθεση Μακεδόνων και Ελλήνων την εποχή του Αλεξάνδρου</a:t>
            </a:r>
            <a:r>
              <a:rPr lang="el-GR" sz="3600" i="1" dirty="0">
                <a:latin typeface="Times New Roman" pitchFamily="18" charset="0"/>
                <a:cs typeface="Times New Roman" pitchFamily="18" charset="0"/>
              </a:rPr>
              <a:t> «έχει περισσότερο </a:t>
            </a:r>
            <a:r>
              <a:rPr lang="el-GR" sz="3600" i="1" dirty="0" err="1">
                <a:latin typeface="Times New Roman" pitchFamily="18" charset="0"/>
                <a:cs typeface="Times New Roman" pitchFamily="18" charset="0"/>
              </a:rPr>
              <a:t>στρατιωτικοπολιτικό</a:t>
            </a:r>
            <a:r>
              <a:rPr lang="el-GR" sz="3600" i="1" dirty="0">
                <a:latin typeface="Times New Roman" pitchFamily="18" charset="0"/>
                <a:cs typeface="Times New Roman" pitchFamily="18" charset="0"/>
              </a:rPr>
              <a:t> παρά </a:t>
            </a:r>
            <a:r>
              <a:rPr lang="el-GR" sz="3600" i="1" dirty="0" err="1">
                <a:latin typeface="Times New Roman" pitchFamily="18" charset="0"/>
                <a:cs typeface="Times New Roman" pitchFamily="18" charset="0"/>
              </a:rPr>
              <a:t>εθνοτικό</a:t>
            </a:r>
            <a:r>
              <a:rPr lang="el-GR" sz="3600" i="1" dirty="0">
                <a:latin typeface="Times New Roman" pitchFamily="18" charset="0"/>
                <a:cs typeface="Times New Roman" pitchFamily="18" charset="0"/>
              </a:rPr>
              <a:t> χαρακτήρα».</a:t>
            </a:r>
          </a:p>
          <a:p>
            <a:pPr algn="just">
              <a:buNone/>
            </a:pPr>
            <a:r>
              <a:rPr lang="el-GR" sz="3600" dirty="0" smtClean="0">
                <a:latin typeface="Times New Roman" pitchFamily="18" charset="0"/>
                <a:cs typeface="Times New Roman" pitchFamily="18" charset="0"/>
              </a:rPr>
              <a:t>Χαρακτηριστικός </a:t>
            </a:r>
            <a:r>
              <a:rPr lang="el-GR" sz="3600" dirty="0">
                <a:latin typeface="Times New Roman" pitchFamily="18" charset="0"/>
                <a:cs typeface="Times New Roman" pitchFamily="18" charset="0"/>
              </a:rPr>
              <a:t>ο κατάλογος των </a:t>
            </a:r>
            <a:r>
              <a:rPr lang="el-GR" sz="3600" dirty="0" err="1">
                <a:latin typeface="Times New Roman" pitchFamily="18" charset="0"/>
                <a:cs typeface="Times New Roman" pitchFamily="18" charset="0"/>
              </a:rPr>
              <a:t>τριηραρχών</a:t>
            </a:r>
            <a:r>
              <a:rPr lang="el-GR" sz="3600" dirty="0">
                <a:latin typeface="Times New Roman" pitchFamily="18" charset="0"/>
                <a:cs typeface="Times New Roman" pitchFamily="18" charset="0"/>
              </a:rPr>
              <a:t> του Μ. Αλεξάνδρου στην </a:t>
            </a:r>
            <a:r>
              <a:rPr lang="el-GR" sz="3600" i="1" dirty="0">
                <a:latin typeface="Times New Roman" pitchFamily="18" charset="0"/>
                <a:cs typeface="Times New Roman" pitchFamily="18" charset="0"/>
              </a:rPr>
              <a:t>Ινδική</a:t>
            </a:r>
            <a:r>
              <a:rPr lang="el-GR" sz="3600" dirty="0">
                <a:latin typeface="Times New Roman" pitchFamily="18" charset="0"/>
                <a:cs typeface="Times New Roman" pitchFamily="18" charset="0"/>
              </a:rPr>
              <a:t> του </a:t>
            </a:r>
            <a:r>
              <a:rPr lang="el-GR" sz="3600" dirty="0" err="1">
                <a:latin typeface="Times New Roman" pitchFamily="18" charset="0"/>
                <a:cs typeface="Times New Roman" pitchFamily="18" charset="0"/>
              </a:rPr>
              <a:t>Αρριανού</a:t>
            </a:r>
            <a:r>
              <a:rPr lang="el-GR" sz="3600" dirty="0">
                <a:latin typeface="Times New Roman" pitchFamily="18" charset="0"/>
                <a:cs typeface="Times New Roman" pitchFamily="18" charset="0"/>
              </a:rPr>
              <a:t>. </a:t>
            </a:r>
          </a:p>
          <a:p>
            <a:pPr algn="just"/>
            <a:r>
              <a:rPr lang="el-GR" sz="3600" dirty="0">
                <a:latin typeface="Times New Roman" pitchFamily="18" charset="0"/>
                <a:cs typeface="Times New Roman" pitchFamily="18" charset="0"/>
              </a:rPr>
              <a:t>	</a:t>
            </a:r>
            <a:endParaRPr lang="el-GR" sz="3600" dirty="0"/>
          </a:p>
        </p:txBody>
      </p:sp>
    </p:spTree>
    <p:extLst>
      <p:ext uri="{BB962C8B-B14F-4D97-AF65-F5344CB8AC3E}">
        <p14:creationId xmlns:p14="http://schemas.microsoft.com/office/powerpoint/2010/main" xmlns="" val="247781542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971550" y="5445125"/>
            <a:ext cx="7200900" cy="1152525"/>
          </a:xfrm>
        </p:spPr>
        <p:txBody>
          <a:bodyPr/>
          <a:lstStyle/>
          <a:p>
            <a:r>
              <a:rPr lang="el-GR" altLang="el-GR" sz="2000"/>
              <a:t>~Ποιες είναι οι χώρες που γελοιογραφούνται</a:t>
            </a:r>
            <a:r>
              <a:rPr lang="en-US" altLang="el-GR" sz="2000"/>
              <a:t>;</a:t>
            </a:r>
            <a:r>
              <a:rPr lang="el-GR" altLang="el-GR" sz="2000"/>
              <a:t/>
            </a:r>
            <a:br>
              <a:rPr lang="el-GR" altLang="el-GR" sz="2000"/>
            </a:br>
            <a:r>
              <a:rPr lang="el-GR" altLang="el-GR" sz="2000"/>
              <a:t/>
            </a:r>
            <a:br>
              <a:rPr lang="el-GR" altLang="el-GR" sz="2000"/>
            </a:br>
            <a:r>
              <a:rPr lang="el-GR" altLang="el-GR" sz="2000"/>
              <a:t>~Ποιο είναι το θέμα της γελοιογραφίας</a:t>
            </a:r>
            <a:r>
              <a:rPr lang="en-US" altLang="el-GR" sz="2000"/>
              <a:t>;</a:t>
            </a:r>
            <a:endParaRPr lang="el-GR" altLang="el-GR" sz="2000"/>
          </a:p>
        </p:txBody>
      </p:sp>
      <p:sp>
        <p:nvSpPr>
          <p:cNvPr id="92163" name="Rectangle 3"/>
          <p:cNvSpPr>
            <a:spLocks noGrp="1" noChangeArrowheads="1"/>
          </p:cNvSpPr>
          <p:nvPr>
            <p:ph type="subTitle" idx="1"/>
          </p:nvPr>
        </p:nvSpPr>
        <p:spPr>
          <a:xfrm>
            <a:off x="1619250" y="2781300"/>
            <a:ext cx="6400800" cy="2376488"/>
          </a:xfrm>
        </p:spPr>
        <p:txBody>
          <a:bodyPr>
            <a:normAutofit/>
          </a:bodyPr>
          <a:lstStyle/>
          <a:p>
            <a:pPr>
              <a:lnSpc>
                <a:spcPct val="80000"/>
              </a:lnSpc>
            </a:pPr>
            <a:r>
              <a:rPr lang="en-US" altLang="el-GR" sz="2000"/>
              <a:t>ΒΑΛΚΑΝΙΚΗ ΚΟΛΑΣΗ</a:t>
            </a:r>
            <a:endParaRPr lang="el-GR" altLang="el-GR" sz="2000"/>
          </a:p>
          <a:p>
            <a:pPr>
              <a:lnSpc>
                <a:spcPct val="80000"/>
              </a:lnSpc>
            </a:pPr>
            <a:r>
              <a:rPr lang="el-GR" altLang="el-GR" sz="2000"/>
              <a:t>Ο Έλληνας επιθυμεί να παραδώσει στην Νομιμότητα τη Μακεδονία, την οποία διεκδικούν Τουρκία, Αλβανία και Βουλγαρία (με τη μορφή του Κέρβερου).</a:t>
            </a:r>
            <a:br>
              <a:rPr lang="el-GR" altLang="el-GR" sz="2000"/>
            </a:br>
            <a:r>
              <a:rPr lang="el-GR" altLang="el-GR" sz="2000" u="sng"/>
              <a:t>Σχ. Α. Rossi, Περιοδικό Il Papagallo, 1907. Χρωμολιθογραφία, αρ.κατ. 4959/98</a:t>
            </a:r>
          </a:p>
          <a:p>
            <a:pPr>
              <a:lnSpc>
                <a:spcPct val="80000"/>
              </a:lnSpc>
            </a:pPr>
            <a:r>
              <a:rPr lang="en-US" altLang="el-GR" sz="2000" u="sng"/>
              <a:t>www</a:t>
            </a:r>
            <a:r>
              <a:rPr lang="el-GR" altLang="el-GR" sz="2000" u="sng"/>
              <a:t>.</a:t>
            </a:r>
            <a:r>
              <a:rPr lang="en-US" altLang="el-GR" sz="2000" u="sng"/>
              <a:t>nhmuseum</a:t>
            </a:r>
            <a:r>
              <a:rPr lang="el-GR" altLang="el-GR" sz="2000" u="sng"/>
              <a:t>.</a:t>
            </a:r>
            <a:r>
              <a:rPr lang="en-US" altLang="el-GR" sz="2000" u="sng"/>
              <a:t>gr</a:t>
            </a:r>
            <a:r>
              <a:rPr lang="el-GR" altLang="el-GR" sz="2000" u="sng"/>
              <a:t> - </a:t>
            </a:r>
            <a:r>
              <a:rPr lang="en-US" altLang="el-GR" sz="2000" u="sng"/>
              <a:t>T</a:t>
            </a:r>
            <a:r>
              <a:rPr lang="el-GR" altLang="el-GR" sz="2000" u="sng"/>
              <a:t>μήματα - Συλλογές - Χαρακτικών &amp; Γραφικών Τεχνών - Γελοιογραφίες</a:t>
            </a:r>
          </a:p>
        </p:txBody>
      </p:sp>
      <p:pic>
        <p:nvPicPr>
          <p:cNvPr id="9216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59113" y="333375"/>
            <a:ext cx="3333750" cy="2381250"/>
          </a:xfrm>
          <a:prstGeom prst="rect">
            <a:avLst/>
          </a:prstGeom>
          <a:noFill/>
          <a:extLst>
            <a:ext uri="{909E8E84-426E-40DD-AFC4-6F175D3DCCD1}">
              <a14:hiddenFill xmlns:a14="http://schemas.microsoft.com/office/drawing/2010/main" xmlns="">
                <a:solidFill>
                  <a:srgbClr val="FFFFFF"/>
                </a:solidFill>
              </a14:hiddenFill>
            </a:ext>
          </a:extLst>
        </p:spPr>
      </p:pic>
      <p:sp>
        <p:nvSpPr>
          <p:cNvPr id="92165" name="Rectangle 5"/>
          <p:cNvSpPr>
            <a:spLocks noChangeArrowheads="1"/>
          </p:cNvSpPr>
          <p:nvPr/>
        </p:nvSpPr>
        <p:spPr bwMode="auto">
          <a:xfrm>
            <a:off x="0" y="333375"/>
            <a:ext cx="1835150"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000000"/>
                  </a:outerShdw>
                </a:effectLst>
                <a:latin typeface="Tahoma" pitchFamily="34" charset="0"/>
              </a:defRPr>
            </a:lvl1pPr>
            <a:lvl2pPr algn="ctr">
              <a:spcBef>
                <a:spcPct val="20000"/>
              </a:spcBef>
              <a:buClr>
                <a:schemeClr val="fo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lgn="ctr">
              <a:spcBef>
                <a:spcPct val="20000"/>
              </a:spcBef>
              <a:buClr>
                <a:schemeClr va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3pPr>
            <a:lvl4pPr algn="ctr">
              <a:spcBef>
                <a:spcPct val="20000"/>
              </a:spcBef>
              <a:buClr>
                <a:schemeClr val="fo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4pPr>
            <a:lvl5pPr algn="ct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5pPr>
            <a:lvl6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6pPr>
            <a:lvl7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7pPr>
            <a:lvl8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8pPr>
            <a:lvl9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9pPr>
          </a:lstStyle>
          <a:p>
            <a:pPr>
              <a:lnSpc>
                <a:spcPct val="80000"/>
              </a:lnSpc>
            </a:pPr>
            <a:r>
              <a:rPr lang="el-GR" altLang="el-GR" sz="2000" b="1"/>
              <a:t>11.</a:t>
            </a:r>
          </a:p>
        </p:txBody>
      </p:sp>
    </p:spTree>
    <p:extLst>
      <p:ext uri="{BB962C8B-B14F-4D97-AF65-F5344CB8AC3E}">
        <p14:creationId xmlns:p14="http://schemas.microsoft.com/office/powerpoint/2010/main" xmlns="" val="35053573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4868863"/>
            <a:ext cx="8229600" cy="1143000"/>
          </a:xfrm>
        </p:spPr>
        <p:txBody>
          <a:bodyPr/>
          <a:lstStyle/>
          <a:p>
            <a:r>
              <a:rPr lang="el-GR" altLang="el-GR" sz="2000"/>
              <a:t>~ Ποιους λόγους επικαλείται ο εκ των ιδρυτών της κομιτατζήδικης οργάνωσης ΕΜΕΟ για την επιτυχία των ελληνικών ένοπλων σωμάτων;</a:t>
            </a:r>
          </a:p>
        </p:txBody>
      </p:sp>
      <p:sp>
        <p:nvSpPr>
          <p:cNvPr id="32771" name="Rectangle 3"/>
          <p:cNvSpPr>
            <a:spLocks noGrp="1" noChangeArrowheads="1"/>
          </p:cNvSpPr>
          <p:nvPr>
            <p:ph idx="1"/>
          </p:nvPr>
        </p:nvSpPr>
        <p:spPr>
          <a:xfrm>
            <a:off x="468313" y="260350"/>
            <a:ext cx="8229600" cy="4525963"/>
          </a:xfrm>
        </p:spPr>
        <p:txBody>
          <a:bodyPr>
            <a:normAutofit/>
          </a:bodyPr>
          <a:lstStyle/>
          <a:p>
            <a:pPr>
              <a:lnSpc>
                <a:spcPct val="80000"/>
              </a:lnSpc>
              <a:buFont typeface="Wingdings" pitchFamily="2" charset="2"/>
              <a:buNone/>
            </a:pPr>
            <a:r>
              <a:rPr lang="el-GR" altLang="el-GR" sz="3600" b="1"/>
              <a:t> </a:t>
            </a:r>
            <a:r>
              <a:rPr lang="el-GR" altLang="el-GR" sz="2000" b="1"/>
              <a:t>12.</a:t>
            </a:r>
            <a:r>
              <a:rPr lang="el-GR" altLang="el-GR" sz="3600" b="1"/>
              <a:t> </a:t>
            </a:r>
            <a:r>
              <a:rPr lang="el-GR" altLang="el-GR" sz="2000"/>
              <a:t>«</a:t>
            </a:r>
            <a:r>
              <a:rPr lang="el-GR" altLang="el-GR" sz="2000" i="1"/>
              <a:t>Παράγοντες επιτυχίας ελληνικών αντάρτικων σωμάτων</a:t>
            </a:r>
          </a:p>
          <a:p>
            <a:pPr>
              <a:lnSpc>
                <a:spcPct val="80000"/>
              </a:lnSpc>
              <a:buFont typeface="Wingdings" pitchFamily="2" charset="2"/>
              <a:buNone/>
            </a:pPr>
            <a:r>
              <a:rPr lang="el-GR" altLang="el-GR" sz="2000" i="1"/>
              <a:t>    1. Η ελληνική ένοπλη προπαγάνδα είναι αποτέλεσμα κυρίως της πολιτικής της Ελλάδας στο Μακεδονικό ζήτημα</a:t>
            </a:r>
          </a:p>
          <a:p>
            <a:pPr>
              <a:lnSpc>
                <a:spcPct val="80000"/>
              </a:lnSpc>
              <a:buFont typeface="Wingdings" pitchFamily="2" charset="2"/>
              <a:buNone/>
            </a:pPr>
            <a:r>
              <a:rPr lang="el-GR" altLang="el-GR" sz="2000" i="1"/>
              <a:t>    2. Τα ένοπλα σώματα οργανώνονται κυρίως, αν όχι αποκλειστικά, στο βασίλειο της Ελλάδας και από εκεί στέλνονται στη Μακεδονία.</a:t>
            </a:r>
          </a:p>
          <a:p>
            <a:pPr>
              <a:lnSpc>
                <a:spcPct val="80000"/>
              </a:lnSpc>
              <a:buFont typeface="Wingdings" pitchFamily="2" charset="2"/>
              <a:buNone/>
            </a:pPr>
            <a:r>
              <a:rPr lang="el-GR" altLang="el-GR" sz="2000" i="1"/>
              <a:t>    3. Στο εσωτερικό της Μακεδονίας, ιδιαίτερα στο νοτιοδυτικό τμήμα, οι Έλληνες και οι Γραικομάνοι τους φιλοξενούν και συνεργάζονται.</a:t>
            </a:r>
          </a:p>
          <a:p>
            <a:pPr>
              <a:lnSpc>
                <a:spcPct val="80000"/>
              </a:lnSpc>
              <a:buFont typeface="Wingdings" pitchFamily="2" charset="2"/>
              <a:buNone/>
            </a:pPr>
            <a:r>
              <a:rPr lang="el-GR" altLang="el-GR" sz="2000" i="1"/>
              <a:t>    4. Επιπλέον στο εσωτερικό της Μακεδονίας ο Τουρκικός πληθυσμός και η Τουρκική  κυβέρνηση, τους ανέχονται και τους υποστηρίζουν.»</a:t>
            </a:r>
          </a:p>
          <a:p>
            <a:pPr>
              <a:lnSpc>
                <a:spcPct val="80000"/>
              </a:lnSpc>
              <a:buFont typeface="Wingdings" pitchFamily="2" charset="2"/>
              <a:buNone/>
            </a:pPr>
            <a:r>
              <a:rPr lang="el-GR" altLang="el-GR" sz="2000"/>
              <a:t>    Απομνημονεύματα Χρ. Τατάρτσεφ, εκ των ηγετών της ΕΜΕΟ (Εσωτερικής Μακεδονικής Επαναστατικής Οργάνωσης) κομιτατζήδων, Σόφια 2001, σ. 199, ανατύπωση στο περιοδικό «Φίλιππος»/ Γιαννιτσά 2004/Τεύχος 45, σ. 28</a:t>
            </a:r>
          </a:p>
        </p:txBody>
      </p:sp>
    </p:spTree>
    <p:extLst>
      <p:ext uri="{BB962C8B-B14F-4D97-AF65-F5344CB8AC3E}">
        <p14:creationId xmlns:p14="http://schemas.microsoft.com/office/powerpoint/2010/main" xmlns="" val="13173078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img0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2988" y="476250"/>
            <a:ext cx="3127375" cy="1981200"/>
          </a:xfrm>
          <a:prstGeom prst="rect">
            <a:avLst/>
          </a:prstGeom>
          <a:noFill/>
          <a:extLst>
            <a:ext uri="{909E8E84-426E-40DD-AFC4-6F175D3DCCD1}">
              <a14:hiddenFill xmlns:a14="http://schemas.microsoft.com/office/drawing/2010/main" xmlns="">
                <a:solidFill>
                  <a:srgbClr val="FFFFFF"/>
                </a:solidFill>
              </a14:hiddenFill>
            </a:ext>
          </a:extLst>
        </p:spPr>
      </p:pic>
      <p:sp>
        <p:nvSpPr>
          <p:cNvPr id="59402" name="Rectangle 10"/>
          <p:cNvSpPr>
            <a:spLocks noGrp="1" noChangeArrowheads="1"/>
          </p:cNvSpPr>
          <p:nvPr>
            <p:ph type="title"/>
          </p:nvPr>
        </p:nvSpPr>
        <p:spPr>
          <a:xfrm>
            <a:off x="250825" y="188913"/>
            <a:ext cx="946150" cy="863600"/>
          </a:xfrm>
        </p:spPr>
        <p:txBody>
          <a:bodyPr/>
          <a:lstStyle/>
          <a:p>
            <a:r>
              <a:rPr lang="el-GR" altLang="el-GR" sz="2000" b="1"/>
              <a:t>13.</a:t>
            </a:r>
          </a:p>
        </p:txBody>
      </p:sp>
      <p:sp>
        <p:nvSpPr>
          <p:cNvPr id="59399" name="Rectangle 7"/>
          <p:cNvSpPr>
            <a:spLocks noGrp="1" noChangeArrowheads="1"/>
          </p:cNvSpPr>
          <p:nvPr>
            <p:ph type="subTitle" idx="4294967295"/>
          </p:nvPr>
        </p:nvSpPr>
        <p:spPr>
          <a:xfrm>
            <a:off x="0" y="2492375"/>
            <a:ext cx="3384550" cy="2232025"/>
          </a:xfrm>
        </p:spPr>
        <p:txBody>
          <a:bodyPr>
            <a:normAutofit/>
          </a:bodyPr>
          <a:lstStyle/>
          <a:p>
            <a:pPr marL="0" indent="0" algn="ctr">
              <a:buFont typeface="Wingdings" pitchFamily="2" charset="2"/>
              <a:buNone/>
            </a:pPr>
            <a:r>
              <a:rPr lang="el-GR" altLang="el-GR" sz="1800"/>
              <a:t>Βασίλης Γούναρης, </a:t>
            </a:r>
            <a:r>
              <a:rPr lang="el-GR" altLang="el-GR" sz="1800" i="1"/>
              <a:t>Ο Μακεδονικός αγώνας μέσα από τις φωτογραφίες του(1904-08), </a:t>
            </a:r>
            <a:r>
              <a:rPr lang="el-GR" altLang="el-GR" sz="1800"/>
              <a:t>ΈΦΕΣΟΣ (Αρχείο Σπυρίδωνος Μανουσάκη), Φωτογραφικό υλικό Κ.Ε.Μ.Ι.Τ, Εκδόσεις ΤΡΟΙΑ, Ά έκδοση</a:t>
            </a:r>
            <a:r>
              <a:rPr lang="en-US" altLang="el-GR" sz="1800"/>
              <a:t>:</a:t>
            </a:r>
            <a:r>
              <a:rPr lang="el-GR" altLang="el-GR" sz="1800"/>
              <a:t> 2000, σ. 11</a:t>
            </a:r>
          </a:p>
        </p:txBody>
      </p:sp>
      <p:sp>
        <p:nvSpPr>
          <p:cNvPr id="59400" name="Rectangle 8"/>
          <p:cNvSpPr>
            <a:spLocks noChangeArrowheads="1"/>
          </p:cNvSpPr>
          <p:nvPr/>
        </p:nvSpPr>
        <p:spPr bwMode="auto">
          <a:xfrm>
            <a:off x="4140200" y="6021388"/>
            <a:ext cx="4824413" cy="836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l-GR" altLang="el-GR" sz="2000"/>
              <a:t>       </a:t>
            </a:r>
            <a:br>
              <a:rPr lang="el-GR" altLang="el-GR" sz="2000"/>
            </a:br>
            <a:r>
              <a:rPr lang="el-GR" altLang="el-GR" sz="2000"/>
              <a:t> </a:t>
            </a:r>
            <a:r>
              <a:rPr lang="el-GR" altLang="el-GR" sz="1600"/>
              <a:t>Άλμπερτ Σόνισεν, </a:t>
            </a:r>
            <a:r>
              <a:rPr lang="el-GR" altLang="el-GR" sz="1600" i="1"/>
              <a:t>Αναμνήσεις ενός</a:t>
            </a:r>
            <a:r>
              <a:rPr lang="el-GR" altLang="el-GR" sz="1600"/>
              <a:t> </a:t>
            </a:r>
            <a:r>
              <a:rPr lang="el-GR" altLang="el-GR" sz="1600" i="1"/>
              <a:t>Μακεδόνα αντάρτη</a:t>
            </a:r>
            <a:r>
              <a:rPr lang="en-US" altLang="el-GR" sz="1600"/>
              <a:t>, </a:t>
            </a:r>
            <a:r>
              <a:rPr lang="el-GR" altLang="el-GR" sz="1600"/>
              <a:t>μτφρ. Νέλλη Ρούτσου-Πονταζή, Εκδόσεις Πετσίβα,</a:t>
            </a:r>
            <a:r>
              <a:rPr lang="el-GR" altLang="el-GR" sz="1600" i="1"/>
              <a:t> </a:t>
            </a:r>
            <a:r>
              <a:rPr lang="el-GR" altLang="el-GR" sz="1600"/>
              <a:t>Αθήνα 2004</a:t>
            </a:r>
            <a:r>
              <a:rPr lang="el-GR" altLang="el-GR" sz="1800"/>
              <a:t>, σ. 307</a:t>
            </a:r>
            <a:r>
              <a:rPr lang="el-GR" altLang="el-GR" sz="2000"/>
              <a:t/>
            </a:r>
            <a:br>
              <a:rPr lang="el-GR" altLang="el-GR" sz="2000"/>
            </a:br>
            <a:endParaRPr lang="el-GR" altLang="el-GR" sz="2000"/>
          </a:p>
        </p:txBody>
      </p:sp>
      <p:pic>
        <p:nvPicPr>
          <p:cNvPr id="59403"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6825" y="0"/>
            <a:ext cx="3779838" cy="6053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9404" name="Rectangle 12"/>
          <p:cNvSpPr>
            <a:spLocks noChangeArrowheads="1"/>
          </p:cNvSpPr>
          <p:nvPr/>
        </p:nvSpPr>
        <p:spPr bwMode="auto">
          <a:xfrm>
            <a:off x="0" y="5084763"/>
            <a:ext cx="4319588" cy="1412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l-GR" altLang="el-GR" sz="2000"/>
              <a:t>~Παρατηρώ και περιγράφω τις εικόνες.</a:t>
            </a:r>
            <a:br>
              <a:rPr lang="el-GR" altLang="el-GR" sz="2000"/>
            </a:br>
            <a:r>
              <a:rPr lang="el-GR" altLang="el-GR" sz="2000"/>
              <a:t>~Ποιες ιστορικές πληροφορίες παρέχουν</a:t>
            </a:r>
            <a:r>
              <a:rPr lang="en-US" altLang="el-GR" sz="2000"/>
              <a:t>;</a:t>
            </a:r>
            <a:r>
              <a:rPr lang="el-GR" altLang="el-GR" sz="2000"/>
              <a:t/>
            </a:r>
            <a:br>
              <a:rPr lang="el-GR" altLang="el-GR" sz="2000"/>
            </a:br>
            <a:r>
              <a:rPr lang="el-GR" altLang="el-GR" sz="2000"/>
              <a:t>~Ποιο είναι το είδος των πηγών</a:t>
            </a:r>
            <a:r>
              <a:rPr lang="en-US" altLang="el-GR" sz="2000"/>
              <a:t>;</a:t>
            </a:r>
            <a:endParaRPr lang="el-GR" altLang="el-GR" sz="2000"/>
          </a:p>
        </p:txBody>
      </p:sp>
    </p:spTree>
    <p:extLst>
      <p:ext uri="{BB962C8B-B14F-4D97-AF65-F5344CB8AC3E}">
        <p14:creationId xmlns:p14="http://schemas.microsoft.com/office/powerpoint/2010/main" xmlns="" val="30892927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7"/>
          <p:cNvSpPr>
            <a:spLocks noChangeArrowheads="1"/>
          </p:cNvSpPr>
          <p:nvPr/>
        </p:nvSpPr>
        <p:spPr bwMode="auto">
          <a:xfrm>
            <a:off x="250825" y="260350"/>
            <a:ext cx="8713788" cy="633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buChar char="n"/>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9pPr>
          </a:lstStyle>
          <a:p>
            <a:pPr>
              <a:lnSpc>
                <a:spcPct val="80000"/>
              </a:lnSpc>
              <a:buFont typeface="Wingdings" pitchFamily="2" charset="2"/>
              <a:buNone/>
            </a:pPr>
            <a:r>
              <a:rPr lang="el-GR" altLang="el-GR" sz="2000" b="1"/>
              <a:t>14.</a:t>
            </a:r>
            <a:r>
              <a:rPr lang="en-US" altLang="el-GR" sz="1400"/>
              <a:t> </a:t>
            </a:r>
            <a:r>
              <a:rPr lang="el-GR" altLang="el-GR" sz="2000"/>
              <a:t>α) Μοναστήρι, Μάρτιος 11, 1903</a:t>
            </a:r>
          </a:p>
          <a:p>
            <a:pPr>
              <a:lnSpc>
                <a:spcPct val="80000"/>
              </a:lnSpc>
              <a:buFont typeface="Wingdings" pitchFamily="2" charset="2"/>
              <a:buNone/>
            </a:pPr>
            <a:r>
              <a:rPr lang="en-US" altLang="el-GR" sz="2000"/>
              <a:t>  </a:t>
            </a:r>
            <a:r>
              <a:rPr lang="el-GR" altLang="el-GR" sz="2000"/>
              <a:t>  </a:t>
            </a:r>
            <a:r>
              <a:rPr lang="en-US" altLang="el-GR" sz="2000"/>
              <a:t> </a:t>
            </a:r>
            <a:r>
              <a:rPr lang="el-GR" altLang="el-GR" sz="2000"/>
              <a:t>Πηγή</a:t>
            </a:r>
            <a:r>
              <a:rPr lang="en-US" altLang="el-GR" sz="2000"/>
              <a:t>:</a:t>
            </a:r>
            <a:r>
              <a:rPr lang="el-GR" altLang="el-GR" sz="2000"/>
              <a:t> </a:t>
            </a:r>
            <a:r>
              <a:rPr lang="en-US" altLang="el-GR" sz="2000"/>
              <a:t>Austrian Foreign Office Archives, HHStA PA XXXVIII/Konsulat Monastir 1903, vol 392, prot.no 22</a:t>
            </a:r>
          </a:p>
          <a:p>
            <a:pPr>
              <a:lnSpc>
                <a:spcPct val="80000"/>
              </a:lnSpc>
              <a:buFont typeface="Wingdings" pitchFamily="2" charset="2"/>
              <a:buNone/>
            </a:pPr>
            <a:r>
              <a:rPr lang="el-GR" altLang="el-GR" sz="2000"/>
              <a:t>    </a:t>
            </a:r>
            <a:r>
              <a:rPr lang="en-US" altLang="el-GR" sz="2000"/>
              <a:t>O </a:t>
            </a:r>
            <a:r>
              <a:rPr lang="el-GR" altLang="el-GR" sz="2000"/>
              <a:t>Αυστριακός πρεσβευτής </a:t>
            </a:r>
            <a:r>
              <a:rPr lang="en-US" altLang="el-GR" sz="2000"/>
              <a:t>August Kral </a:t>
            </a:r>
            <a:r>
              <a:rPr lang="el-GR" altLang="el-GR" sz="2000"/>
              <a:t>προς τον επικεφαλής του Αυστριακού </a:t>
            </a:r>
            <a:r>
              <a:rPr lang="en-US" altLang="el-GR" sz="2000"/>
              <a:t>Foreign Office </a:t>
            </a:r>
            <a:r>
              <a:rPr lang="el-GR" altLang="el-GR" sz="2000"/>
              <a:t>Κόμη </a:t>
            </a:r>
            <a:r>
              <a:rPr lang="en-US" altLang="el-GR" sz="2000"/>
              <a:t>Agenor von Goluchowski</a:t>
            </a:r>
            <a:endParaRPr lang="el-GR" altLang="el-GR" sz="2000"/>
          </a:p>
          <a:p>
            <a:pPr>
              <a:lnSpc>
                <a:spcPct val="80000"/>
              </a:lnSpc>
              <a:buFont typeface="Wingdings" pitchFamily="2" charset="2"/>
              <a:buNone/>
            </a:pPr>
            <a:r>
              <a:rPr lang="el-GR" altLang="el-GR" sz="2000"/>
              <a:t>     Υψηλότατε Κόμη,</a:t>
            </a:r>
            <a:endParaRPr lang="en-US" altLang="el-GR" sz="2000"/>
          </a:p>
          <a:p>
            <a:pPr>
              <a:lnSpc>
                <a:spcPct val="80000"/>
              </a:lnSpc>
              <a:buFont typeface="Wingdings" pitchFamily="2" charset="2"/>
              <a:buNone/>
            </a:pPr>
            <a:r>
              <a:rPr lang="el-GR" altLang="el-GR" sz="2000" i="1"/>
              <a:t>   «Το Κομιτάτο με ανείπωτο θράσος εκβιάζει οικονομικά Έλληνες, Βλάχους, Χριστιανούς και Μουσουλμάνους. Σε περίπτωση άρνησης να πληρώσουν, οι χριστιανοί απειλούνται με φόνο και οι πλούσιοι, οπλισμένοι και φρουρούμενοι μουσουλμάνοι ιδιοκτήτες γης απειλούνται με κάψιμο των  χωραφιών τους. Στην συγκέντρωση των χρημάτων τα κομιτάτα δεν κάνουν διάκριση μεταξύ των χριστιανών, γιατί, όπως ισχυρίζονται, οι προσπάθειες τους στοχεύουν στην τροποποίηση της κατάστασης όλων των χριστιανών της Μακεδονίας[...] Φόβος κυριαρχεί παντού. Κανένας δεν τολμά να αντισταθεί. Σε αυτήν την κατάσταση τρόμου ο καθένας νιώθει την έλλειψη προστασίας στην οποία είναι εκτεθειμένος εξαιτίας της  ανικανότητας, της αδυναμίας και της διαφθοράς της τουρκικής διοίκησης.[...]</a:t>
            </a:r>
          </a:p>
          <a:p>
            <a:pPr>
              <a:lnSpc>
                <a:spcPct val="80000"/>
              </a:lnSpc>
              <a:buFont typeface="Wingdings" pitchFamily="2" charset="2"/>
              <a:buNone/>
            </a:pPr>
            <a:r>
              <a:rPr lang="en-US" altLang="el-GR" sz="2000" i="1"/>
              <a:t>       </a:t>
            </a:r>
            <a:r>
              <a:rPr lang="el-GR" altLang="el-GR" sz="2000" i="1"/>
              <a:t> Κ</a:t>
            </a:r>
            <a:r>
              <a:rPr lang="en-US" altLang="el-GR" sz="2000" i="1"/>
              <a:t>ral</a:t>
            </a:r>
            <a:endParaRPr lang="el-GR" altLang="el-GR" sz="2000" i="1"/>
          </a:p>
          <a:p>
            <a:pPr>
              <a:lnSpc>
                <a:spcPct val="80000"/>
              </a:lnSpc>
              <a:buFont typeface="Wingdings" pitchFamily="2" charset="2"/>
              <a:buNone/>
            </a:pPr>
            <a:r>
              <a:rPr lang="el-GR" altLang="el-GR" sz="2000" i="1"/>
              <a:t> http://historyofmacedonia.wordpress.com/2007/03/22/diplomatic-sources-on-ilinden-a-bulgarian-uprising/</a:t>
            </a:r>
          </a:p>
        </p:txBody>
      </p:sp>
    </p:spTree>
    <p:extLst>
      <p:ext uri="{BB962C8B-B14F-4D97-AF65-F5344CB8AC3E}">
        <p14:creationId xmlns:p14="http://schemas.microsoft.com/office/powerpoint/2010/main" xmlns="" val="3216542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Rectangle 8"/>
          <p:cNvSpPr>
            <a:spLocks noChangeArrowheads="1"/>
          </p:cNvSpPr>
          <p:nvPr/>
        </p:nvSpPr>
        <p:spPr bwMode="auto">
          <a:xfrm>
            <a:off x="611188" y="4149725"/>
            <a:ext cx="7556500" cy="158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l-GR" altLang="el-GR" sz="2000"/>
              <a:t>~Καταγράφω τα γεγονότα στα οποία αναφέρονται οι πηγές.</a:t>
            </a:r>
          </a:p>
        </p:txBody>
      </p:sp>
      <p:sp>
        <p:nvSpPr>
          <p:cNvPr id="47113" name="Rectangle 9"/>
          <p:cNvSpPr>
            <a:spLocks noChangeArrowheads="1"/>
          </p:cNvSpPr>
          <p:nvPr/>
        </p:nvSpPr>
        <p:spPr bwMode="auto">
          <a:xfrm>
            <a:off x="323850" y="549275"/>
            <a:ext cx="8316913" cy="3240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buChar char="n"/>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9pPr>
          </a:lstStyle>
          <a:p>
            <a:pPr>
              <a:lnSpc>
                <a:spcPct val="80000"/>
              </a:lnSpc>
              <a:buFont typeface="Wingdings" pitchFamily="2" charset="2"/>
              <a:buNone/>
            </a:pPr>
            <a:r>
              <a:rPr lang="el-GR" altLang="el-GR" sz="1400"/>
              <a:t> </a:t>
            </a:r>
            <a:r>
              <a:rPr lang="el-GR" altLang="el-GR" sz="2000"/>
              <a:t>β) </a:t>
            </a:r>
            <a:r>
              <a:rPr lang="el-GR" altLang="el-GR" sz="2000" i="1"/>
              <a:t>Σύμφωνα με τηλεγράφημα που στάλθηκε απόψε από τη Θες/νίκη, μια δύναμη από 150  Έλληνες συγκρούστηκε με βουλγαρική συμμορία τη Δευτέρα κοντά στο χωριό Ζαγοριτσάνη. Κατά τη σύγκρουση, η οποία διήρκησε αρκετές ώρες, οι κάτοικοι βοήθησαν τους Βουλγάρους και οι Έλληνες εξοργισμένοι από τη συμπεριφορά τους, έβαλαν φωτιά στο χωριό και το έκαψαν.</a:t>
            </a:r>
            <a:endParaRPr lang="el-GR" altLang="el-GR" sz="2000"/>
          </a:p>
          <a:p>
            <a:pPr>
              <a:lnSpc>
                <a:spcPct val="80000"/>
              </a:lnSpc>
              <a:buFont typeface="Wingdings" pitchFamily="2" charset="2"/>
              <a:buNone/>
            </a:pPr>
            <a:r>
              <a:rPr lang="el-GR" altLang="el-GR" sz="2000"/>
              <a:t>   </a:t>
            </a:r>
            <a:r>
              <a:rPr lang="en-US" altLang="el-GR" sz="2000"/>
              <a:t> </a:t>
            </a:r>
            <a:r>
              <a:rPr lang="el-GR" altLang="el-GR" sz="2000"/>
              <a:t>[</a:t>
            </a:r>
            <a:r>
              <a:rPr lang="en-US" altLang="el-GR" sz="2000"/>
              <a:t>LONDON TIMES]</a:t>
            </a:r>
          </a:p>
          <a:p>
            <a:pPr>
              <a:lnSpc>
                <a:spcPct val="80000"/>
              </a:lnSpc>
              <a:buFont typeface="Wingdings" pitchFamily="2" charset="2"/>
              <a:buNone/>
            </a:pPr>
            <a:endParaRPr lang="en-US" altLang="el-GR" sz="2000"/>
          </a:p>
          <a:p>
            <a:pPr>
              <a:lnSpc>
                <a:spcPct val="90000"/>
              </a:lnSpc>
              <a:buFont typeface="Wingdings" pitchFamily="2" charset="2"/>
              <a:buNone/>
            </a:pP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Νέλλη       </a:t>
            </a:r>
          </a:p>
          <a:p>
            <a:pPr>
              <a:lnSpc>
                <a:spcPct val="90000"/>
              </a:lnSpc>
              <a:buFont typeface="Wingdings" pitchFamily="2" charset="2"/>
              <a:buNone/>
            </a:pPr>
            <a:r>
              <a:rPr lang="el-GR" altLang="el-GR" sz="1800"/>
              <a:t>    Ρούτσου-Πονταζή, Εκδόσεις Πετσίβα,</a:t>
            </a:r>
            <a:r>
              <a:rPr lang="el-GR" altLang="el-GR" sz="1800" i="1"/>
              <a:t> </a:t>
            </a:r>
            <a:r>
              <a:rPr lang="el-GR" altLang="el-GR" sz="1800"/>
              <a:t>Αθήνα 2004, σ. 309</a:t>
            </a:r>
          </a:p>
        </p:txBody>
      </p:sp>
    </p:spTree>
    <p:extLst>
      <p:ext uri="{BB962C8B-B14F-4D97-AF65-F5344CB8AC3E}">
        <p14:creationId xmlns:p14="http://schemas.microsoft.com/office/powerpoint/2010/main" xmlns="" val="31915665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0" y="4292600"/>
            <a:ext cx="8532813" cy="503238"/>
          </a:xfrm>
        </p:spPr>
        <p:txBody>
          <a:bodyPr/>
          <a:lstStyle/>
          <a:p>
            <a:r>
              <a:rPr lang="el-GR" altLang="el-GR" sz="1800"/>
              <a:t>      «Κατασκευή βομβών»,  από </a:t>
            </a:r>
            <a:r>
              <a:rPr lang="en-US" altLang="el-GR" sz="1800" i="1"/>
              <a:t>HISTORIA MAGAZINE</a:t>
            </a:r>
            <a:r>
              <a:rPr lang="el-GR" altLang="el-GR" sz="1800"/>
              <a:t>,</a:t>
            </a:r>
            <a:br>
              <a:rPr lang="el-GR" altLang="el-GR" sz="1800"/>
            </a:br>
            <a:r>
              <a:rPr lang="el-GR" altLang="el-GR" sz="1800"/>
              <a:t>       </a:t>
            </a:r>
            <a:r>
              <a:rPr lang="en-US" altLang="el-GR" sz="1800"/>
              <a:t>n. 112, 1968, </a:t>
            </a:r>
            <a:r>
              <a:rPr lang="el-GR" altLang="el-GR" sz="1800"/>
              <a:t>σελ. 442</a:t>
            </a:r>
            <a:br>
              <a:rPr lang="el-GR" altLang="el-GR" sz="1800"/>
            </a:b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Νέλλη       </a:t>
            </a:r>
            <a:br>
              <a:rPr lang="el-GR" altLang="el-GR" sz="1800"/>
            </a:br>
            <a:r>
              <a:rPr lang="el-GR" altLang="el-GR" sz="1800"/>
              <a:t>         Ρούτσου-Πονταζή, Εκδόσεις Πετσίβα,</a:t>
            </a:r>
            <a:r>
              <a:rPr lang="el-GR" altLang="el-GR" sz="1800" i="1"/>
              <a:t> </a:t>
            </a:r>
            <a:r>
              <a:rPr lang="el-GR" altLang="el-GR" sz="1800"/>
              <a:t>Αθήνα 2004, σ.σ. 255, 363</a:t>
            </a:r>
          </a:p>
        </p:txBody>
      </p:sp>
      <p:sp>
        <p:nvSpPr>
          <p:cNvPr id="97283" name="Rectangle 3"/>
          <p:cNvSpPr>
            <a:spLocks noGrp="1" noChangeArrowheads="1"/>
          </p:cNvSpPr>
          <p:nvPr>
            <p:ph type="subTitle" idx="1"/>
          </p:nvPr>
        </p:nvSpPr>
        <p:spPr>
          <a:xfrm>
            <a:off x="1042988" y="5661025"/>
            <a:ext cx="7200900" cy="1033463"/>
          </a:xfrm>
        </p:spPr>
        <p:txBody>
          <a:bodyPr>
            <a:normAutofit/>
          </a:bodyPr>
          <a:lstStyle/>
          <a:p>
            <a:pPr>
              <a:lnSpc>
                <a:spcPct val="80000"/>
              </a:lnSpc>
            </a:pPr>
            <a:r>
              <a:rPr lang="en-US" altLang="el-GR" sz="2000">
                <a:cs typeface="Tahoma" pitchFamily="34" charset="0"/>
              </a:rPr>
              <a:t>~</a:t>
            </a:r>
            <a:r>
              <a:rPr lang="el-GR" altLang="el-GR" sz="2000">
                <a:cs typeface="Tahoma" pitchFamily="34" charset="0"/>
              </a:rPr>
              <a:t>Παρατηρώ και περιγράφω την εικόνα.</a:t>
            </a:r>
          </a:p>
          <a:p>
            <a:pPr algn="l">
              <a:lnSpc>
                <a:spcPct val="80000"/>
              </a:lnSpc>
            </a:pPr>
            <a:r>
              <a:rPr lang="el-GR" altLang="el-GR" sz="2000">
                <a:cs typeface="Tahoma" pitchFamily="34" charset="0"/>
              </a:rPr>
              <a:t>                ~Ποιο είναι το θέμα της</a:t>
            </a:r>
            <a:r>
              <a:rPr lang="en-US" altLang="el-GR" sz="2000">
                <a:cs typeface="Tahoma" pitchFamily="34" charset="0"/>
              </a:rPr>
              <a:t>;</a:t>
            </a:r>
            <a:r>
              <a:rPr lang="el-GR" altLang="el-GR" sz="2000">
                <a:cs typeface="Tahoma" pitchFamily="34" charset="0"/>
              </a:rPr>
              <a:t>         </a:t>
            </a:r>
          </a:p>
          <a:p>
            <a:pPr algn="l">
              <a:lnSpc>
                <a:spcPct val="80000"/>
              </a:lnSpc>
            </a:pPr>
            <a:r>
              <a:rPr lang="el-GR" altLang="el-GR" sz="2000">
                <a:cs typeface="Tahoma" pitchFamily="34" charset="0"/>
              </a:rPr>
              <a:t>             </a:t>
            </a:r>
            <a:endParaRPr lang="en-US" altLang="el-GR" sz="2000">
              <a:cs typeface="Tahoma" pitchFamily="34" charset="0"/>
            </a:endParaRPr>
          </a:p>
        </p:txBody>
      </p:sp>
      <p:sp>
        <p:nvSpPr>
          <p:cNvPr id="97284" name="Rectangle 4"/>
          <p:cNvSpPr>
            <a:spLocks noChangeArrowheads="1"/>
          </p:cNvSpPr>
          <p:nvPr/>
        </p:nvSpPr>
        <p:spPr bwMode="auto">
          <a:xfrm>
            <a:off x="0" y="0"/>
            <a:ext cx="1112838" cy="69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000000"/>
                  </a:outerShdw>
                </a:effectLst>
                <a:latin typeface="Tahoma" pitchFamily="34" charset="0"/>
              </a:defRPr>
            </a:lvl1pPr>
            <a:lvl2pPr algn="ctr">
              <a:spcBef>
                <a:spcPct val="20000"/>
              </a:spcBef>
              <a:buClr>
                <a:schemeClr val="fo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lgn="ctr">
              <a:spcBef>
                <a:spcPct val="20000"/>
              </a:spcBef>
              <a:buClr>
                <a:schemeClr va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3pPr>
            <a:lvl4pPr algn="ctr">
              <a:spcBef>
                <a:spcPct val="20000"/>
              </a:spcBef>
              <a:buClr>
                <a:schemeClr val="fo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4pPr>
            <a:lvl5pPr algn="ct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5pPr>
            <a:lvl6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6pPr>
            <a:lvl7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7pPr>
            <a:lvl8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8pPr>
            <a:lvl9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9pPr>
          </a:lstStyle>
          <a:p>
            <a:r>
              <a:rPr lang="el-GR" altLang="el-GR" sz="2000" b="1"/>
              <a:t>15.</a:t>
            </a:r>
          </a:p>
        </p:txBody>
      </p:sp>
      <p:pic>
        <p:nvPicPr>
          <p:cNvPr id="97285"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5513" y="188913"/>
            <a:ext cx="4578350" cy="3767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80067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3933825"/>
            <a:ext cx="8964613" cy="1657350"/>
          </a:xfrm>
        </p:spPr>
        <p:txBody>
          <a:bodyPr/>
          <a:lstStyle/>
          <a:p>
            <a:r>
              <a:rPr lang="en-US" altLang="el-GR" sz="2000">
                <a:cs typeface="Tahoma" pitchFamily="34" charset="0"/>
              </a:rPr>
              <a:t>~</a:t>
            </a:r>
            <a:r>
              <a:rPr lang="el-GR" altLang="el-GR" sz="2000">
                <a:cs typeface="Tahoma" pitchFamily="34" charset="0"/>
              </a:rPr>
              <a:t>Με ποιους τρόπους προσπαθούσαν οι Βούλγαροι να αποκτήσουν ερείσματα στο χώρο της Μακεδονίας</a:t>
            </a:r>
            <a:r>
              <a:rPr lang="en-US" altLang="el-GR" sz="2000">
                <a:cs typeface="Tahoma" pitchFamily="34" charset="0"/>
              </a:rPr>
              <a:t>;</a:t>
            </a:r>
          </a:p>
        </p:txBody>
      </p:sp>
      <p:sp>
        <p:nvSpPr>
          <p:cNvPr id="98307" name="Rectangle 3"/>
          <p:cNvSpPr>
            <a:spLocks noGrp="1" noChangeArrowheads="1"/>
          </p:cNvSpPr>
          <p:nvPr>
            <p:ph idx="1"/>
          </p:nvPr>
        </p:nvSpPr>
        <p:spPr>
          <a:xfrm>
            <a:off x="323850" y="333375"/>
            <a:ext cx="8229600" cy="2663825"/>
          </a:xfrm>
        </p:spPr>
        <p:txBody>
          <a:bodyPr>
            <a:normAutofit lnSpcReduction="10000"/>
          </a:bodyPr>
          <a:lstStyle/>
          <a:p>
            <a:pPr>
              <a:lnSpc>
                <a:spcPct val="80000"/>
              </a:lnSpc>
              <a:buFont typeface="Wingdings" pitchFamily="2" charset="2"/>
              <a:buNone/>
            </a:pPr>
            <a:r>
              <a:rPr lang="el-GR" altLang="el-GR" sz="2000"/>
              <a:t>   </a:t>
            </a:r>
            <a:r>
              <a:rPr lang="el-GR" altLang="el-GR" sz="2000" b="1"/>
              <a:t>16.</a:t>
            </a:r>
            <a:r>
              <a:rPr lang="el-GR" altLang="el-GR" sz="2000"/>
              <a:t> Επιστολή του αρχικομιτατζή Ριζώφ προς τον πρίγκηπα της Βουλγαρίας Φερδινάνδο.</a:t>
            </a:r>
          </a:p>
          <a:p>
            <a:pPr>
              <a:lnSpc>
                <a:spcPct val="80000"/>
              </a:lnSpc>
              <a:buFont typeface="Wingdings" pitchFamily="2" charset="2"/>
              <a:buNone/>
            </a:pPr>
            <a:r>
              <a:rPr lang="el-GR" altLang="el-GR" sz="2000" i="1"/>
              <a:t>  </a:t>
            </a:r>
            <a:r>
              <a:rPr lang="en-US" altLang="el-GR" sz="2000" i="1"/>
              <a:t> </a:t>
            </a:r>
            <a:r>
              <a:rPr lang="el-GR" altLang="el-GR" sz="2000" i="1"/>
              <a:t>«Η βουλγαρική δράση δεν επιτρέπεται άλλο πια να ακολουθήσει την εκπαιδευτική οδό. Τίποτε δεν κερδίζουμε πλέον χρησιμοποιώντας την Εκκλησία και το σχολείο. Όσοι μπορέσαμε πήγαμε στην Τουρκία αλλά χάσαμε έδαφος στο στάδιο αυτό αγωνιζόμενοι κατά του ελληνισμού. Κυριότατο σκοπό μας πρέπει να έχουμε σήμερα την απελευθέρωση της Μακεδονίας.»</a:t>
            </a:r>
          </a:p>
          <a:p>
            <a:pPr>
              <a:lnSpc>
                <a:spcPct val="80000"/>
              </a:lnSpc>
              <a:buFont typeface="Wingdings" pitchFamily="2" charset="2"/>
              <a:buNone/>
            </a:pPr>
            <a:r>
              <a:rPr lang="el-GR" altLang="el-GR" sz="2000"/>
              <a:t>   </a:t>
            </a:r>
            <a:r>
              <a:rPr lang="en-US" altLang="el-GR" sz="2000"/>
              <a:t> </a:t>
            </a:r>
            <a:r>
              <a:rPr lang="el-GR" altLang="el-GR" sz="2000"/>
              <a:t>Χρήστος Νεράντζης, </a:t>
            </a:r>
            <a:r>
              <a:rPr lang="el-GR" altLang="el-GR" sz="2000" i="1"/>
              <a:t>Ο Μακεδονικός Αγών,</a:t>
            </a:r>
            <a:r>
              <a:rPr lang="el-GR" altLang="el-GR" sz="2000"/>
              <a:t> Εκδόσεις Αλέξανδρος, Θεσσαλονίκη, 1992, Τόμος Β’, σελ. 305</a:t>
            </a:r>
          </a:p>
        </p:txBody>
      </p:sp>
    </p:spTree>
    <p:extLst>
      <p:ext uri="{BB962C8B-B14F-4D97-AF65-F5344CB8AC3E}">
        <p14:creationId xmlns:p14="http://schemas.microsoft.com/office/powerpoint/2010/main" xmlns="" val="25691339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Rectangle 7"/>
          <p:cNvSpPr>
            <a:spLocks noGrp="1" noChangeArrowheads="1"/>
          </p:cNvSpPr>
          <p:nvPr>
            <p:ph type="body" sz="half" idx="4294967295"/>
          </p:nvPr>
        </p:nvSpPr>
        <p:spPr>
          <a:xfrm>
            <a:off x="0" y="0"/>
            <a:ext cx="4932363" cy="6669088"/>
          </a:xfrm>
          <a:noFill/>
          <a:ln/>
        </p:spPr>
        <p:txBody>
          <a:bodyPr/>
          <a:lstStyle/>
          <a:p>
            <a:pPr>
              <a:lnSpc>
                <a:spcPct val="80000"/>
              </a:lnSpc>
              <a:buFont typeface="Wingdings" pitchFamily="2" charset="2"/>
              <a:buNone/>
            </a:pPr>
            <a:r>
              <a:rPr lang="el-GR" altLang="el-GR" sz="1800"/>
              <a:t> </a:t>
            </a:r>
            <a:r>
              <a:rPr lang="el-GR" altLang="el-GR" sz="2400" b="1"/>
              <a:t>17</a:t>
            </a:r>
            <a:r>
              <a:rPr lang="el-GR" altLang="el-GR" sz="2000" b="1"/>
              <a:t>.</a:t>
            </a:r>
            <a:r>
              <a:rPr lang="el-GR" altLang="el-GR" sz="1800"/>
              <a:t> </a:t>
            </a:r>
            <a:r>
              <a:rPr lang="el-GR" altLang="el-GR" sz="2000"/>
              <a:t>α)</a:t>
            </a:r>
            <a:r>
              <a:rPr lang="el-GR" altLang="el-GR" sz="2000" i="1"/>
              <a:t>« Στο χωριό Πισοδέρι ζούσε ένας Έλληνας παπάς, μόλις λίγο κάτω απ΄τον Αρχιεπίσκοπο στην ιεραρχία, αλλά πολύ ανώτερος στις ραδιουργίες. Αυτός ο παπά-Σταύρος ήταν ο οργανωτής ενός συστήματος κατασκοπείας που τροφοδοτούσε την Εκκλησία με πολύ ακριβείς πληροφορίες σχετικά με τους επαναστάτες. Καταρχάς είχε διακριθεί στην Εξέγερση για την άμεση βοήθεια που πρόσφερε στους Τούρκους όταν αυτοί έψαχναν τα μέλη των τοπικών επιτροπών. Δύο φορές έλαβε μέρος σε σφαγές, μια όταν ένας Τούρκος αξιωματικός αρνήθηκε να κάψει ένα συγκεκριμένο χωριό που αυτός του είχε προτείνει και τότε ο παπά-Σταύρος προσέλαβε κακούργους Αλβανούς να το κάνουν[...] Το αριστούργημα του θεωρείται όμως η σφαγή της Ζαγοριτσάνης [...].»</a:t>
            </a:r>
          </a:p>
          <a:p>
            <a:pPr>
              <a:lnSpc>
                <a:spcPct val="80000"/>
              </a:lnSpc>
              <a:buFont typeface="Wingdings" pitchFamily="2" charset="2"/>
              <a:buNone/>
            </a:pP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Νέλλη       </a:t>
            </a:r>
            <a:br>
              <a:rPr lang="el-GR" altLang="el-GR" sz="1800"/>
            </a:br>
            <a:r>
              <a:rPr lang="el-GR" altLang="el-GR" sz="1800"/>
              <a:t> Ρούτσου-Πονταζή, Εκδόσεις Πετσίβα,</a:t>
            </a:r>
            <a:r>
              <a:rPr lang="el-GR" altLang="el-GR" sz="1800" i="1"/>
              <a:t> </a:t>
            </a:r>
            <a:r>
              <a:rPr lang="el-GR" altLang="el-GR" sz="1800"/>
              <a:t>Αθήνα 2004, σ. 256</a:t>
            </a:r>
          </a:p>
        </p:txBody>
      </p:sp>
      <p:pic>
        <p:nvPicPr>
          <p:cNvPr id="54281"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8263" y="0"/>
            <a:ext cx="3763962" cy="615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97505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9" name="Rectangle 15"/>
          <p:cNvSpPr>
            <a:spLocks noGrp="1" noChangeArrowheads="1"/>
          </p:cNvSpPr>
          <p:nvPr>
            <p:ph type="title"/>
          </p:nvPr>
        </p:nvSpPr>
        <p:spPr>
          <a:xfrm>
            <a:off x="539750" y="5516563"/>
            <a:ext cx="8229600" cy="939800"/>
          </a:xfrm>
          <a:noFill/>
          <a:ln/>
        </p:spPr>
        <p:txBody>
          <a:bodyPr>
            <a:normAutofit/>
          </a:bodyPr>
          <a:lstStyle/>
          <a:p>
            <a:r>
              <a:rPr lang="el-GR" altLang="el-GR" sz="2000"/>
              <a:t>~Σε ποιο πρόσωπο αναφέρονται οι δύο πηγές</a:t>
            </a:r>
            <a:r>
              <a:rPr lang="en-US" altLang="el-GR" sz="2000"/>
              <a:t>;</a:t>
            </a:r>
            <a:r>
              <a:rPr lang="el-GR" altLang="el-GR" sz="2000"/>
              <a:t> Πώς παρουσιάζεται το πρόσωπο αυτό σε καθεμία από αυτές</a:t>
            </a:r>
            <a:r>
              <a:rPr lang="en-US" altLang="el-GR" sz="2000"/>
              <a:t>;</a:t>
            </a:r>
            <a:endParaRPr lang="el-GR" altLang="el-GR" sz="2000"/>
          </a:p>
        </p:txBody>
      </p:sp>
      <p:sp>
        <p:nvSpPr>
          <p:cNvPr id="41987" name="Rectangle 3"/>
          <p:cNvSpPr>
            <a:spLocks noGrp="1" noChangeArrowheads="1"/>
          </p:cNvSpPr>
          <p:nvPr>
            <p:ph type="body" sz="half" idx="4294967295"/>
          </p:nvPr>
        </p:nvSpPr>
        <p:spPr>
          <a:xfrm>
            <a:off x="0" y="1981200"/>
            <a:ext cx="4038600" cy="4114800"/>
          </a:xfrm>
        </p:spPr>
        <p:txBody>
          <a:bodyPr/>
          <a:lstStyle/>
          <a:p>
            <a:pPr>
              <a:buFont typeface="Wingdings" pitchFamily="2" charset="2"/>
              <a:buNone/>
            </a:pPr>
            <a:r>
              <a:rPr lang="en-US" altLang="el-GR" sz="3600"/>
              <a:t>   </a:t>
            </a:r>
            <a:r>
              <a:rPr lang="el-GR" altLang="el-GR" sz="3600"/>
              <a:t> </a:t>
            </a:r>
            <a:endParaRPr lang="el-GR" altLang="el-GR" sz="2800"/>
          </a:p>
        </p:txBody>
      </p:sp>
      <p:sp>
        <p:nvSpPr>
          <p:cNvPr id="41997" name="Rectangle 13"/>
          <p:cNvSpPr>
            <a:spLocks noChangeArrowheads="1"/>
          </p:cNvSpPr>
          <p:nvPr/>
        </p:nvSpPr>
        <p:spPr bwMode="auto">
          <a:xfrm>
            <a:off x="827088" y="188913"/>
            <a:ext cx="7416800" cy="5040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buChar char="n"/>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9pPr>
          </a:lstStyle>
          <a:p>
            <a:pPr algn="ctr">
              <a:lnSpc>
                <a:spcPct val="80000"/>
              </a:lnSpc>
              <a:buFont typeface="Wingdings" pitchFamily="2" charset="2"/>
              <a:buNone/>
            </a:pPr>
            <a:r>
              <a:rPr lang="el-GR" altLang="el-GR" sz="2000"/>
              <a:t>β)</a:t>
            </a:r>
            <a:r>
              <a:rPr lang="el-GR" altLang="el-GR" sz="1800"/>
              <a:t>      </a:t>
            </a:r>
            <a:r>
              <a:rPr lang="el-GR" altLang="el-GR" sz="2000" i="1"/>
              <a:t>5 Σεπτεμβρίου 1906</a:t>
            </a:r>
          </a:p>
          <a:p>
            <a:pPr algn="ctr">
              <a:lnSpc>
                <a:spcPct val="80000"/>
              </a:lnSpc>
              <a:buFont typeface="Wingdings" pitchFamily="2" charset="2"/>
              <a:buNone/>
            </a:pPr>
            <a:r>
              <a:rPr lang="el-GR" altLang="el-GR" sz="2000" i="1"/>
              <a:t>        «[...] Αλλά προσέξατε μη πέσητε εις καμμίαν παγίδα, διότι</a:t>
            </a:r>
          </a:p>
          <a:p>
            <a:pPr algn="ctr">
              <a:lnSpc>
                <a:spcPct val="80000"/>
              </a:lnSpc>
              <a:buFont typeface="Wingdings" pitchFamily="2" charset="2"/>
              <a:buNone/>
            </a:pPr>
            <a:r>
              <a:rPr lang="el-GR" altLang="el-GR" sz="2000" i="1"/>
              <a:t>    οι κομίται εφόρεσαν ανταρτικά φορέματα και κατήλθον με</a:t>
            </a:r>
          </a:p>
          <a:p>
            <a:pPr algn="ctr">
              <a:lnSpc>
                <a:spcPct val="80000"/>
              </a:lnSpc>
              <a:buFont typeface="Wingdings" pitchFamily="2" charset="2"/>
              <a:buNone/>
            </a:pPr>
            <a:r>
              <a:rPr lang="el-GR" altLang="el-GR" sz="2000" i="1"/>
              <a:t>   σκοπό να σας εξαπατήσωσι. Με αυτό το τέχνασμα εφόνευσαν</a:t>
            </a:r>
          </a:p>
          <a:p>
            <a:pPr algn="ctr">
              <a:lnSpc>
                <a:spcPct val="80000"/>
              </a:lnSpc>
              <a:buFont typeface="Wingdings" pitchFamily="2" charset="2"/>
              <a:buNone/>
            </a:pPr>
            <a:r>
              <a:rPr lang="el-GR" altLang="el-GR" sz="2000" i="1"/>
              <a:t>προ τινων ημερών τον δυστυχή παπά-Σταύρον Πισοδερίου, όστις μεθ’όλα τα μικρά σχετικώς ελαττώματα του ήτο ο ενθουσιωδέστερος ιερεύς , εργασθείς προ ετών μετά φανατισμού υπέρ της πατρίδος και δεξιός μου βραχίων. Την ζημίαν θεωρώ μεγίστην, τον ελυπήθην κατάκαρδα το δυστυχή νέον, θα τον κλαίω επί πολύ.»</a:t>
            </a:r>
          </a:p>
          <a:p>
            <a:pPr algn="ctr">
              <a:lnSpc>
                <a:spcPct val="80000"/>
              </a:lnSpc>
              <a:buFont typeface="Wingdings" pitchFamily="2" charset="2"/>
              <a:buNone/>
            </a:pPr>
            <a:r>
              <a:rPr lang="el-GR" altLang="zh-TW" sz="2000" i="1"/>
              <a:t>    [Βάρδα-Τσόντου Γεωργίου: Ο ΜΑΚΕΔΟΝΙΚΟΣ ΑΓΩΝ-ΗΜΕΡΟΛΟΓΙΟ 1904-1907]</a:t>
            </a:r>
            <a:r>
              <a:rPr lang="el-GR" altLang="zh-TW" sz="2000"/>
              <a:t> </a:t>
            </a:r>
          </a:p>
          <a:p>
            <a:pPr>
              <a:lnSpc>
                <a:spcPct val="80000"/>
              </a:lnSpc>
              <a:buFont typeface="Wingdings" pitchFamily="2" charset="2"/>
              <a:buNone/>
            </a:pPr>
            <a:r>
              <a:rPr lang="el-GR" altLang="el-GR" sz="2000"/>
              <a:t>    </a:t>
            </a:r>
          </a:p>
          <a:p>
            <a:pPr>
              <a:lnSpc>
                <a:spcPct val="80000"/>
              </a:lnSpc>
              <a:buFont typeface="Wingdings" pitchFamily="2" charset="2"/>
              <a:buNone/>
            </a:pP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a:t>
            </a:r>
          </a:p>
          <a:p>
            <a:pPr>
              <a:lnSpc>
                <a:spcPct val="80000"/>
              </a:lnSpc>
              <a:buFont typeface="Wingdings" pitchFamily="2" charset="2"/>
              <a:buNone/>
            </a:pPr>
            <a:r>
              <a:rPr lang="el-GR" altLang="el-GR" sz="1800"/>
              <a:t>       Νέλλη Ρούτσου-Πονταζή, Εκδόσεις Πετσίβα,</a:t>
            </a:r>
            <a:r>
              <a:rPr lang="el-GR" altLang="el-GR" sz="1800" i="1"/>
              <a:t> </a:t>
            </a:r>
            <a:r>
              <a:rPr lang="el-GR" altLang="el-GR" sz="1800"/>
              <a:t>Αθήνα 2004, σ. 331</a:t>
            </a:r>
          </a:p>
        </p:txBody>
      </p:sp>
    </p:spTree>
    <p:extLst>
      <p:ext uri="{BB962C8B-B14F-4D97-AF65-F5344CB8AC3E}">
        <p14:creationId xmlns:p14="http://schemas.microsoft.com/office/powerpoint/2010/main" xmlns="" val="41224205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95288" y="2997200"/>
            <a:ext cx="8229600" cy="2811463"/>
          </a:xfrm>
        </p:spPr>
        <p:txBody>
          <a:bodyPr/>
          <a:lstStyle/>
          <a:p>
            <a:r>
              <a:rPr lang="el-GR" altLang="el-GR" sz="2000"/>
              <a:t>~Με ποιον τρόπο θα λυθεί σύμφωνα με τον ανταποκριτή των </a:t>
            </a:r>
            <a:r>
              <a:rPr lang="en-US" altLang="el-GR" sz="2000"/>
              <a:t>TIMES </a:t>
            </a:r>
            <a:r>
              <a:rPr lang="el-GR" altLang="el-GR" sz="2000"/>
              <a:t>Μπάουτσερ το μακεδονικό ζήτημα</a:t>
            </a:r>
            <a:r>
              <a:rPr lang="en-US" altLang="el-GR" sz="2000"/>
              <a:t>;</a:t>
            </a:r>
            <a:endParaRPr lang="el-GR" altLang="el-GR" sz="2000"/>
          </a:p>
        </p:txBody>
      </p:sp>
      <p:sp>
        <p:nvSpPr>
          <p:cNvPr id="67587" name="Rectangle 3"/>
          <p:cNvSpPr>
            <a:spLocks noGrp="1" noChangeArrowheads="1"/>
          </p:cNvSpPr>
          <p:nvPr>
            <p:ph idx="1"/>
          </p:nvPr>
        </p:nvSpPr>
        <p:spPr>
          <a:xfrm>
            <a:off x="395288" y="836613"/>
            <a:ext cx="8229600" cy="3827462"/>
          </a:xfrm>
        </p:spPr>
        <p:txBody>
          <a:bodyPr/>
          <a:lstStyle/>
          <a:p>
            <a:pPr>
              <a:buFont typeface="Wingdings" pitchFamily="2" charset="2"/>
              <a:buNone/>
            </a:pPr>
            <a:r>
              <a:rPr lang="en-US" altLang="el-GR" sz="2000" b="1" i="1"/>
              <a:t>1</a:t>
            </a:r>
            <a:r>
              <a:rPr lang="el-GR" altLang="el-GR" sz="2000" b="1" i="1"/>
              <a:t>8</a:t>
            </a:r>
            <a:r>
              <a:rPr lang="en-US" altLang="el-GR" sz="2000" b="1" i="1"/>
              <a:t>.</a:t>
            </a:r>
            <a:r>
              <a:rPr lang="el-GR" altLang="el-GR" sz="2000" i="1"/>
              <a:t>«Το Μακεδονικό ζήτημα, αν λυθεί, θα λυθεί δια της ευρωπαϊκής ομοφωνίας...»</a:t>
            </a:r>
          </a:p>
          <a:p>
            <a:pPr>
              <a:buFont typeface="Wingdings" pitchFamily="2" charset="2"/>
              <a:buNone/>
            </a:pPr>
            <a:r>
              <a:rPr lang="el-GR" altLang="el-GR" sz="2000"/>
              <a:t>   Δήλωση του ανταποκριτή των </a:t>
            </a:r>
            <a:r>
              <a:rPr lang="en-US" altLang="el-GR" sz="2000"/>
              <a:t>TIMES </a:t>
            </a:r>
            <a:r>
              <a:rPr lang="el-GR" altLang="el-GR" sz="2000"/>
              <a:t>του Λονδίνου Μπάουτσερ το 1902</a:t>
            </a:r>
          </a:p>
        </p:txBody>
      </p:sp>
    </p:spTree>
    <p:extLst>
      <p:ext uri="{BB962C8B-B14F-4D97-AF65-F5344CB8AC3E}">
        <p14:creationId xmlns:p14="http://schemas.microsoft.com/office/powerpoint/2010/main" xmlns="" val="19035379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ΑΡΡΙΑΝΟΥ ΙΝΔΙΚΗ 1</a:t>
            </a:r>
            <a:endParaRPr lang="el-GR" dirty="0"/>
          </a:p>
        </p:txBody>
      </p:sp>
      <p:sp>
        <p:nvSpPr>
          <p:cNvPr id="3" name="Θέση περιεχομένου 2"/>
          <p:cNvSpPr>
            <a:spLocks noGrp="1"/>
          </p:cNvSpPr>
          <p:nvPr>
            <p:ph idx="1"/>
          </p:nvPr>
        </p:nvSpPr>
        <p:spPr/>
        <p:txBody>
          <a:bodyPr>
            <a:noAutofit/>
          </a:bodyPr>
          <a:lstStyle/>
          <a:p>
            <a:r>
              <a:rPr lang="el-GR" sz="2800" i="1" dirty="0">
                <a:latin typeface="Times New Roman" panose="02020603050405020304" pitchFamily="18" charset="0"/>
                <a:cs typeface="Times New Roman" panose="02020603050405020304" pitchFamily="18" charset="0"/>
              </a:rPr>
              <a:t>τριήραρχοι </a:t>
            </a:r>
            <a:r>
              <a:rPr lang="el-GR" sz="2800" i="1" dirty="0" err="1">
                <a:latin typeface="Times New Roman" panose="02020603050405020304" pitchFamily="18" charset="0"/>
                <a:cs typeface="Times New Roman" panose="02020603050405020304" pitchFamily="18" charset="0"/>
              </a:rPr>
              <a:t>δὲ</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αὐτοῖσιν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ἐπεστάθησαν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a:t>
            </a:r>
            <a:r>
              <a:rPr lang="el-GR" sz="2800" i="1" dirty="0">
                <a:latin typeface="Times New Roman" panose="02020603050405020304" pitchFamily="18" charset="0"/>
                <a:cs typeface="Times New Roman" panose="02020603050405020304" pitchFamily="18" charset="0"/>
              </a:rPr>
              <a:t> Μακεδόνων </a:t>
            </a:r>
            <a:r>
              <a:rPr lang="el-GR" sz="2800" i="1" dirty="0" err="1">
                <a:latin typeface="Times New Roman" panose="02020603050405020304" pitchFamily="18" charset="0"/>
                <a:cs typeface="Times New Roman" panose="02020603050405020304" pitchFamily="18" charset="0"/>
              </a:rPr>
              <a:t>μὲν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Ἡφαιστίων</a:t>
            </a:r>
            <a:r>
              <a:rPr lang="el-GR" sz="2800" i="1" dirty="0">
                <a:latin typeface="Times New Roman" panose="02020603050405020304" pitchFamily="18" charset="0"/>
                <a:cs typeface="Times New Roman" panose="02020603050405020304" pitchFamily="18" charset="0"/>
              </a:rPr>
              <a:t> τε ὁ </a:t>
            </a:r>
            <a:r>
              <a:rPr lang="el-GR" sz="2800" i="1" dirty="0" err="1">
                <a:latin typeface="Times New Roman" panose="02020603050405020304" pitchFamily="18" charset="0"/>
                <a:cs typeface="Times New Roman" panose="02020603050405020304" pitchFamily="18" charset="0"/>
              </a:rPr>
              <a:t>Ἀμύντορος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Λεόννατος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Ἀντέου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Λυσίμαχος ὁ </a:t>
            </a:r>
            <a:r>
              <a:rPr lang="el-GR" sz="2800" i="1" dirty="0" err="1">
                <a:latin typeface="Times New Roman" panose="02020603050405020304" pitchFamily="18" charset="0"/>
                <a:cs typeface="Times New Roman" panose="02020603050405020304" pitchFamily="18" charset="0"/>
              </a:rPr>
              <a:t>Ἀγαθοκλέος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Ἀσκληπιόδωρος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Τιμάνδρου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Ἄρχων</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Κλεινίεω</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Δημόνικος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Ἀθηναίου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Ἀρχίης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Ἀναξιδότεω</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Ὀφέλας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Σειληνοῦ</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Τιμάνθης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Παντιάδεω</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οὗτοι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μὲν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Πελλαῖοι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δὲ</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Ἀμφιπόλιος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ἦγον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οἵδε</a:t>
            </a:r>
            <a:r>
              <a:rPr lang="el-GR" sz="2800" i="1" dirty="0">
                <a:latin typeface="Times New Roman" panose="02020603050405020304" pitchFamily="18" charset="0"/>
                <a:cs typeface="Times New Roman" panose="02020603050405020304" pitchFamily="18" charset="0"/>
              </a:rPr>
              <a:t>: [4] Νέαρχος ὁ </a:t>
            </a:r>
            <a:r>
              <a:rPr lang="el-GR" sz="2800" i="1" dirty="0" err="1">
                <a:latin typeface="Times New Roman" panose="02020603050405020304" pitchFamily="18" charset="0"/>
                <a:cs typeface="Times New Roman" panose="02020603050405020304" pitchFamily="18" charset="0"/>
              </a:rPr>
              <a:t>Ἀνδροτίμου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ὃς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τὰ</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ἀμφὶ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παραπλόῳ</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ἀνέγραψε</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Λαομέδων</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Λαρίχου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Ἀνδροσθένης</a:t>
            </a:r>
            <a:r>
              <a:rPr lang="el-GR" sz="2800" i="1" dirty="0">
                <a:latin typeface="Times New Roman" panose="02020603050405020304" pitchFamily="18" charset="0"/>
                <a:cs typeface="Times New Roman" panose="02020603050405020304" pitchFamily="18" charset="0"/>
              </a:rPr>
              <a:t> ὁ Καλλιστράτου: [</a:t>
            </a:r>
            <a:r>
              <a:rPr lang="el-GR" sz="2800" i="1" dirty="0" smtClean="0">
                <a:latin typeface="Times New Roman" panose="02020603050405020304" pitchFamily="18" charset="0"/>
                <a:cs typeface="Times New Roman" panose="02020603050405020304" pitchFamily="18" charset="0"/>
              </a:rPr>
              <a:t>5</a:t>
            </a:r>
            <a:endParaRPr lang="el-GR"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2451414"/>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0" y="0"/>
            <a:ext cx="2373313" cy="4437063"/>
          </a:xfrm>
        </p:spPr>
        <p:txBody>
          <a:bodyPr/>
          <a:lstStyle/>
          <a:p>
            <a:r>
              <a:rPr lang="en-US" altLang="el-GR" sz="2000" b="1"/>
              <a:t>1</a:t>
            </a:r>
            <a:r>
              <a:rPr lang="el-GR" altLang="el-GR" sz="2000" b="1"/>
              <a:t>9</a:t>
            </a:r>
            <a:r>
              <a:rPr lang="en-US" altLang="el-GR" sz="2000" b="1"/>
              <a:t>.</a:t>
            </a:r>
            <a:r>
              <a:rPr lang="en-US" altLang="el-GR" sz="2000"/>
              <a:t> </a:t>
            </a:r>
            <a:r>
              <a:rPr lang="el-GR" altLang="el-GR" sz="2000"/>
              <a:t>Ο χάρτης </a:t>
            </a:r>
            <a:r>
              <a:rPr lang="en-US" altLang="el-GR" sz="2000"/>
              <a:t>Instituto Geografico de Agostini </a:t>
            </a:r>
            <a:r>
              <a:rPr lang="el-GR" altLang="el-GR" sz="2000"/>
              <a:t>περιλαμβάνει τα σχολεία των διάφορων εθνικοτήτων που λειτουργούσαν στο χώρο της Μακεδονίας στις αρχές του 20</a:t>
            </a:r>
            <a:r>
              <a:rPr lang="el-GR" altLang="el-GR" sz="2000" baseline="30000"/>
              <a:t>ου</a:t>
            </a:r>
            <a:r>
              <a:rPr lang="el-GR" altLang="el-GR" sz="2000"/>
              <a:t> αιώνα.</a:t>
            </a:r>
          </a:p>
        </p:txBody>
      </p:sp>
      <p:sp>
        <p:nvSpPr>
          <p:cNvPr id="43011" name="Rectangle 3"/>
          <p:cNvSpPr>
            <a:spLocks noGrp="1" noChangeArrowheads="1"/>
          </p:cNvSpPr>
          <p:nvPr>
            <p:ph type="subTitle" idx="1"/>
          </p:nvPr>
        </p:nvSpPr>
        <p:spPr>
          <a:xfrm>
            <a:off x="971550" y="5581650"/>
            <a:ext cx="6400800" cy="1276350"/>
          </a:xfrm>
        </p:spPr>
        <p:txBody>
          <a:bodyPr/>
          <a:lstStyle/>
          <a:p>
            <a:pPr>
              <a:lnSpc>
                <a:spcPct val="90000"/>
              </a:lnSpc>
            </a:pPr>
            <a:r>
              <a:rPr lang="en-US" altLang="el-GR" sz="2000">
                <a:cs typeface="Tahoma" pitchFamily="34" charset="0"/>
              </a:rPr>
              <a:t>~</a:t>
            </a:r>
            <a:r>
              <a:rPr lang="el-GR" altLang="el-GR" sz="2000">
                <a:cs typeface="Tahoma" pitchFamily="34" charset="0"/>
              </a:rPr>
              <a:t>Παρατηρώ τη θέση και τον αριθμό των σχολείων κάθε εθνικότητας και διατυπώνω τα ανάλογα συμπεράσματα.</a:t>
            </a:r>
            <a:endParaRPr lang="en-US" altLang="el-GR" sz="2000">
              <a:cs typeface="Tahoma" pitchFamily="34" charset="0"/>
            </a:endParaRPr>
          </a:p>
        </p:txBody>
      </p:sp>
      <p:pic>
        <p:nvPicPr>
          <p:cNvPr id="43012" name="Picture 4" descr="img00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975" y="260350"/>
            <a:ext cx="5794375" cy="52308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6313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1" name="Rectangle 13"/>
          <p:cNvSpPr>
            <a:spLocks noGrp="1" noChangeArrowheads="1"/>
          </p:cNvSpPr>
          <p:nvPr>
            <p:ph type="title"/>
          </p:nvPr>
        </p:nvSpPr>
        <p:spPr>
          <a:xfrm>
            <a:off x="0" y="0"/>
            <a:ext cx="971550" cy="1125538"/>
          </a:xfrm>
        </p:spPr>
        <p:txBody>
          <a:bodyPr/>
          <a:lstStyle/>
          <a:p>
            <a:r>
              <a:rPr lang="el-GR" altLang="el-GR" sz="2000" b="1"/>
              <a:t>20.</a:t>
            </a:r>
          </a:p>
        </p:txBody>
      </p:sp>
      <p:sp>
        <p:nvSpPr>
          <p:cNvPr id="73734" name="Rectangle 6"/>
          <p:cNvSpPr>
            <a:spLocks noGrp="1" noChangeArrowheads="1"/>
          </p:cNvSpPr>
          <p:nvPr>
            <p:ph type="body" sz="half" idx="4294967295"/>
          </p:nvPr>
        </p:nvSpPr>
        <p:spPr>
          <a:xfrm>
            <a:off x="4787900" y="404813"/>
            <a:ext cx="4356100" cy="6048375"/>
          </a:xfrm>
        </p:spPr>
        <p:txBody>
          <a:bodyPr/>
          <a:lstStyle/>
          <a:p>
            <a:pPr>
              <a:buFont typeface="Wingdings" pitchFamily="2" charset="2"/>
              <a:buNone/>
            </a:pPr>
            <a:r>
              <a:rPr lang="el-GR" altLang="el-GR" sz="2800"/>
              <a:t>   α</a:t>
            </a:r>
            <a:r>
              <a:rPr lang="el-GR" altLang="el-GR" sz="2000"/>
              <a:t>)</a:t>
            </a:r>
            <a:r>
              <a:rPr lang="el-GR" altLang="el-GR" sz="2000" i="1"/>
              <a:t>«</a:t>
            </a:r>
            <a:r>
              <a:rPr lang="en-US" altLang="el-GR" sz="2000" i="1"/>
              <a:t>{..} </a:t>
            </a:r>
            <a:r>
              <a:rPr lang="el-GR" altLang="el-GR" sz="2000" i="1"/>
              <a:t>και έτσι σφίξαμε τα χέρια με τον παλιό μου καλό φίλο από τη Σόφια, τον Λούκα Ιβάνοφ, τον Λούκα τον τρομερό, αυτόν από τον οποίο οι ευγενικοί Έλληνες είχαν την καλοσύνη να με προειδοποιήσουν πως πρέπει να φυλάγομαι. Οι περισσότεροι άνδρες της περιοχής ήταν μαζί του, στις διαταγές του.»</a:t>
            </a:r>
          </a:p>
          <a:p>
            <a:pPr>
              <a:buFont typeface="Wingdings" pitchFamily="2" charset="2"/>
              <a:buNone/>
            </a:pP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Νέλλη       </a:t>
            </a:r>
            <a:br>
              <a:rPr lang="el-GR" altLang="el-GR" sz="1800"/>
            </a:br>
            <a:r>
              <a:rPr lang="el-GR" altLang="el-GR" sz="1800"/>
              <a:t> Ρούτσου-Πονταζή, Εκδόσεις     </a:t>
            </a:r>
          </a:p>
          <a:p>
            <a:pPr>
              <a:buFont typeface="Wingdings" pitchFamily="2" charset="2"/>
              <a:buNone/>
            </a:pPr>
            <a:r>
              <a:rPr lang="el-GR" altLang="el-GR" sz="1800"/>
              <a:t>      Πετσίβα,</a:t>
            </a:r>
            <a:r>
              <a:rPr lang="el-GR" altLang="el-GR" sz="1800" i="1"/>
              <a:t> </a:t>
            </a:r>
            <a:r>
              <a:rPr lang="el-GR" altLang="el-GR" sz="1800"/>
              <a:t>Αθήνα 2004, σ.σ. κστ,     16-17</a:t>
            </a:r>
          </a:p>
          <a:p>
            <a:endParaRPr lang="el-GR" altLang="el-GR" sz="1800"/>
          </a:p>
        </p:txBody>
      </p:sp>
      <p:pic>
        <p:nvPicPr>
          <p:cNvPr id="73740"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088" y="476250"/>
            <a:ext cx="3752850" cy="6059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052027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11188" y="5013325"/>
            <a:ext cx="8229600" cy="1371600"/>
          </a:xfrm>
        </p:spPr>
        <p:txBody>
          <a:bodyPr/>
          <a:lstStyle/>
          <a:p>
            <a:pPr algn="l"/>
            <a:r>
              <a:rPr lang="el-GR" altLang="el-GR" sz="2000"/>
              <a:t>~Μελετώ τις πηγές και σημειώνω σε ποιο πρόσωπο αναφέρονται.</a:t>
            </a:r>
            <a:br>
              <a:rPr lang="el-GR" altLang="el-GR" sz="2000"/>
            </a:br>
            <a:r>
              <a:rPr lang="el-GR" altLang="el-GR" sz="2000"/>
              <a:t>~ Ποιο είναι το είδος της κάθε πηγής</a:t>
            </a:r>
            <a:r>
              <a:rPr lang="en-US" altLang="el-GR" sz="2000"/>
              <a:t>;</a:t>
            </a:r>
            <a:endParaRPr lang="el-GR" altLang="el-GR" sz="2000"/>
          </a:p>
        </p:txBody>
      </p:sp>
      <p:sp>
        <p:nvSpPr>
          <p:cNvPr id="75780" name="Rectangle 4"/>
          <p:cNvSpPr>
            <a:spLocks noGrp="1" noChangeArrowheads="1"/>
          </p:cNvSpPr>
          <p:nvPr>
            <p:ph idx="1"/>
          </p:nvPr>
        </p:nvSpPr>
        <p:spPr>
          <a:xfrm>
            <a:off x="468313" y="549275"/>
            <a:ext cx="8229600" cy="4032250"/>
          </a:xfrm>
          <a:noFill/>
          <a:ln/>
        </p:spPr>
        <p:txBody>
          <a:bodyPr/>
          <a:lstStyle/>
          <a:p>
            <a:pPr>
              <a:buFont typeface="Wingdings" pitchFamily="2" charset="2"/>
              <a:buNone/>
            </a:pPr>
            <a:r>
              <a:rPr lang="el-GR" altLang="el-GR" sz="2800" i="1"/>
              <a:t>     </a:t>
            </a:r>
            <a:r>
              <a:rPr lang="el-GR" altLang="el-GR" sz="2000" i="1"/>
              <a:t>β)«{...} ο Λούκα ήταν επηρεασμένος αρκετές μέρες μετά το συμβάν. Όλο αυτό το σχέδιο της πυρπόλησης και των σκοτωμών εφαρμοζόταν εδώ και ένα χρόνο από τους ‘Έλληνες. Μόνο στις περιοχές του Λούκα, σχεδόν δεκαπέντε χωριά είχαν δεχτεί πλήγματα επειδή είχαν υποστηρίξει το επαναστατικό κίνημα. Αλλά και σε άλλες περιοχές της Μακεδονίας είχε συμβεί το ίδιο.{...} ο Λούκα έδωσε τις τελικές διαταγές. Το σύνθημα ήταν οι λέξεις «Μακεδονία» και «Ελευθερία». Όποιος δεν απαντούσε το παρασύνθημα, ήταν εχθρός.»</a:t>
            </a:r>
          </a:p>
          <a:p>
            <a:pPr>
              <a:buFont typeface="Wingdings" pitchFamily="2" charset="2"/>
              <a:buNone/>
            </a:pP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Νέλλη       </a:t>
            </a:r>
            <a:br>
              <a:rPr lang="el-GR" altLang="el-GR" sz="1800"/>
            </a:br>
            <a:r>
              <a:rPr lang="el-GR" altLang="el-GR" sz="1800"/>
              <a:t>Ρούτσου-Πονταζή, Εκδόσεις Πετσίβα,</a:t>
            </a:r>
            <a:r>
              <a:rPr lang="el-GR" altLang="el-GR" sz="1800" i="1"/>
              <a:t> </a:t>
            </a:r>
            <a:r>
              <a:rPr lang="el-GR" altLang="el-GR" sz="1800"/>
              <a:t>Αθήνα 2004, σ. 46, 50</a:t>
            </a:r>
          </a:p>
        </p:txBody>
      </p:sp>
    </p:spTree>
    <p:extLst>
      <p:ext uri="{BB962C8B-B14F-4D97-AF65-F5344CB8AC3E}">
        <p14:creationId xmlns:p14="http://schemas.microsoft.com/office/powerpoint/2010/main" xmlns="" val="9938075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a:xfrm>
            <a:off x="323850" y="981075"/>
            <a:ext cx="8229600" cy="1371600"/>
          </a:xfrm>
        </p:spPr>
        <p:txBody>
          <a:bodyPr/>
          <a:lstStyle/>
          <a:p>
            <a:r>
              <a:rPr lang="el-GR" altLang="el-GR" sz="2000"/>
              <a:t>Απόσπασμα από την τηλεοπτική εκπομπή </a:t>
            </a:r>
            <a:r>
              <a:rPr lang="el-GR" altLang="el-GR" sz="2000" i="1">
                <a:hlinkClick r:id="rId2" action="ppaction://hlinkfile"/>
              </a:rPr>
              <a:t>Η Μηχανή του χρόνου</a:t>
            </a:r>
            <a:br>
              <a:rPr lang="el-GR" altLang="el-GR" sz="2000" i="1">
                <a:hlinkClick r:id="rId2" action="ppaction://hlinkfile"/>
              </a:rPr>
            </a:br>
            <a:r>
              <a:rPr lang="el-GR" altLang="el-GR" sz="2000">
                <a:hlinkClick r:id="rId2" action="ppaction://hlinkfile"/>
              </a:rPr>
              <a:t>«Μακεδονομάχοι»</a:t>
            </a:r>
            <a:r>
              <a:rPr lang="en-US" altLang="el-GR" sz="2000"/>
              <a:t/>
            </a:r>
            <a:br>
              <a:rPr lang="en-US" altLang="el-GR" sz="2000"/>
            </a:br>
            <a:r>
              <a:rPr lang="el-GR" altLang="el-GR" sz="2000"/>
              <a:t>http://www.youtube.com/watch?v=GgKWqphSPF4</a:t>
            </a:r>
          </a:p>
        </p:txBody>
      </p:sp>
      <p:sp>
        <p:nvSpPr>
          <p:cNvPr id="103437" name="Rectangle 13"/>
          <p:cNvSpPr>
            <a:spLocks noChangeArrowheads="1"/>
          </p:cNvSpPr>
          <p:nvPr/>
        </p:nvSpPr>
        <p:spPr bwMode="auto">
          <a:xfrm>
            <a:off x="395288" y="4292600"/>
            <a:ext cx="8507412"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l-GR" altLang="el-GR" sz="2000"/>
              <a:t/>
            </a:r>
            <a:br>
              <a:rPr lang="el-GR" altLang="el-GR" sz="2000"/>
            </a:br>
            <a:r>
              <a:rPr lang="el-GR" altLang="el-GR" sz="2000"/>
              <a:t/>
            </a:r>
            <a:br>
              <a:rPr lang="el-GR" altLang="el-GR" sz="2000"/>
            </a:br>
            <a:r>
              <a:rPr lang="el-GR" altLang="el-GR" sz="2000"/>
              <a:t>~Μελετώ την πηγή και σημειώνω τις ιστορικές πληροφορίες που παρέχει. </a:t>
            </a:r>
            <a:br>
              <a:rPr lang="el-GR" altLang="el-GR" sz="2000"/>
            </a:br>
            <a:r>
              <a:rPr lang="el-GR" altLang="el-GR" sz="2000"/>
              <a:t/>
            </a:r>
            <a:br>
              <a:rPr lang="el-GR" altLang="el-GR" sz="2000"/>
            </a:br>
            <a:r>
              <a:rPr lang="el-GR" altLang="el-GR" sz="2000"/>
              <a:t>~Ποιο είναι το είδος της </a:t>
            </a:r>
            <a:r>
              <a:rPr lang="en-US" altLang="el-GR" sz="2000"/>
              <a:t>;</a:t>
            </a:r>
            <a:r>
              <a:rPr lang="el-GR" altLang="el-GR" sz="2000"/>
              <a:t/>
            </a:r>
            <a:br>
              <a:rPr lang="el-GR" altLang="el-GR" sz="2000"/>
            </a:br>
            <a:r>
              <a:rPr lang="el-GR" altLang="el-GR" sz="2000"/>
              <a:t>~Είναι υποκειμενική</a:t>
            </a:r>
            <a:r>
              <a:rPr lang="en-US" altLang="el-GR" sz="2000"/>
              <a:t>;</a:t>
            </a:r>
            <a:r>
              <a:rPr lang="el-GR" altLang="el-GR" sz="4000"/>
              <a:t> </a:t>
            </a:r>
            <a:r>
              <a:rPr lang="en-US" altLang="el-GR" sz="4000"/>
              <a:t/>
            </a:r>
            <a:br>
              <a:rPr lang="en-US" altLang="el-GR" sz="4000"/>
            </a:br>
            <a:r>
              <a:rPr lang="el-GR" altLang="el-GR" sz="2000"/>
              <a:t>Μεροληπτική</a:t>
            </a:r>
            <a:r>
              <a:rPr lang="en-US" altLang="el-GR" sz="2000"/>
              <a:t>;</a:t>
            </a:r>
            <a:r>
              <a:rPr lang="el-GR" altLang="el-GR" sz="4000"/>
              <a:t/>
            </a:r>
            <a:br>
              <a:rPr lang="el-GR" altLang="el-GR" sz="4000"/>
            </a:br>
            <a:endParaRPr lang="el-GR" altLang="el-GR" sz="4000"/>
          </a:p>
        </p:txBody>
      </p:sp>
    </p:spTree>
    <p:extLst>
      <p:ext uri="{BB962C8B-B14F-4D97-AF65-F5344CB8AC3E}">
        <p14:creationId xmlns:p14="http://schemas.microsoft.com/office/powerpoint/2010/main" xmlns="" val="15288770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6" name="Rectangle 14"/>
          <p:cNvSpPr>
            <a:spLocks noGrp="1" noChangeArrowheads="1"/>
          </p:cNvSpPr>
          <p:nvPr>
            <p:ph type="title"/>
          </p:nvPr>
        </p:nvSpPr>
        <p:spPr>
          <a:xfrm>
            <a:off x="611188" y="5661025"/>
            <a:ext cx="8281987" cy="600075"/>
          </a:xfrm>
          <a:noFill/>
          <a:ln/>
        </p:spPr>
        <p:txBody>
          <a:bodyPr/>
          <a:lstStyle/>
          <a:p>
            <a:r>
              <a:rPr lang="el-GR" altLang="el-GR" sz="2000" i="1"/>
              <a:t>~ </a:t>
            </a:r>
            <a:r>
              <a:rPr lang="el-GR" altLang="el-GR" sz="2000"/>
              <a:t>Πώς παρουσιάζει ο συγγραφέας τους Βούλγαρους;</a:t>
            </a:r>
          </a:p>
        </p:txBody>
      </p:sp>
      <p:sp>
        <p:nvSpPr>
          <p:cNvPr id="84995" name="Rectangle 3"/>
          <p:cNvSpPr>
            <a:spLocks noGrp="1" noChangeArrowheads="1"/>
          </p:cNvSpPr>
          <p:nvPr>
            <p:ph type="body" sz="half" idx="4294967295"/>
          </p:nvPr>
        </p:nvSpPr>
        <p:spPr>
          <a:xfrm>
            <a:off x="0" y="0"/>
            <a:ext cx="3276600" cy="6453188"/>
          </a:xfrm>
        </p:spPr>
        <p:txBody>
          <a:bodyPr/>
          <a:lstStyle/>
          <a:p>
            <a:pPr marL="0" indent="0">
              <a:lnSpc>
                <a:spcPct val="80000"/>
              </a:lnSpc>
              <a:buFont typeface="Wingdings" pitchFamily="2" charset="2"/>
              <a:buNone/>
            </a:pPr>
            <a:r>
              <a:rPr lang="el-GR" altLang="el-GR" sz="1200"/>
              <a:t> </a:t>
            </a:r>
            <a:r>
              <a:rPr lang="el-GR" altLang="el-GR" sz="1800" b="1"/>
              <a:t>21.</a:t>
            </a:r>
            <a:r>
              <a:rPr lang="el-GR" altLang="el-GR" sz="1200"/>
              <a:t> </a:t>
            </a:r>
            <a:r>
              <a:rPr lang="en-US" altLang="el-GR" sz="1200"/>
              <a:t> </a:t>
            </a:r>
            <a:r>
              <a:rPr lang="el-GR" altLang="el-GR" sz="1200"/>
              <a:t>«</a:t>
            </a:r>
            <a:r>
              <a:rPr lang="el-GR" altLang="el-GR" sz="1600" i="1"/>
              <a:t>Αυτοί οι Βούλγαροι είναι όντως παράξενοι άνθρωποι.</a:t>
            </a:r>
          </a:p>
          <a:p>
            <a:pPr marL="0" indent="0">
              <a:lnSpc>
                <a:spcPct val="80000"/>
              </a:lnSpc>
              <a:buFont typeface="Wingdings" pitchFamily="2" charset="2"/>
              <a:buNone/>
            </a:pPr>
            <a:r>
              <a:rPr lang="el-GR" altLang="el-GR" sz="1600" i="1"/>
              <a:t>Έχουν μια παράξενη αίσθηση του χιούμορ και μπορεί να διακωμωδούν πράγματα που για άλλους είναι πολύ ιερά. Είναι άθεοι οι περισσότεροι και καθόλου σοβινιστές*, εμφανώς ανίκανοι για βίαια συναισθήματα και ξεσπάσματα. Μάταια θα ψάξει κανείς να βρει ίχνος φανατικού ή «μάρτυρα» σ’ αυτούς[...] Παρόλα αυτά, αυτοί οι ίδιοι νεαροί Βούλγαροι, που σε μένα φαίνονται αδιάφοροι για υψηλά ιδανικά και αμφισβητίες των πνευματικών ενασχολήσεων, έχουν αφιερώσει τη ζωή τους στον αγώνα, όμοια με εκείνους τους μάρτυρες των πρωτοχριστιανικών χρόνων...»</a:t>
            </a:r>
            <a:endParaRPr lang="el-GR" altLang="el-GR" sz="1600"/>
          </a:p>
          <a:p>
            <a:pPr marL="0" indent="0">
              <a:lnSpc>
                <a:spcPct val="80000"/>
              </a:lnSpc>
              <a:buFont typeface="Wingdings" pitchFamily="2" charset="2"/>
              <a:buNone/>
            </a:pPr>
            <a:r>
              <a:rPr lang="en-US" altLang="el-GR" sz="1600"/>
              <a:t> </a:t>
            </a:r>
            <a:endParaRPr lang="el-GR" altLang="el-GR" sz="1400"/>
          </a:p>
          <a:p>
            <a:pPr marL="0" indent="0">
              <a:lnSpc>
                <a:spcPct val="80000"/>
              </a:lnSpc>
              <a:buFont typeface="Wingdings" pitchFamily="2" charset="2"/>
              <a:buNone/>
            </a:pPr>
            <a:endParaRPr lang="en-US" altLang="el-GR" sz="1400"/>
          </a:p>
          <a:p>
            <a:pPr marL="0" indent="0">
              <a:lnSpc>
                <a:spcPct val="80000"/>
              </a:lnSpc>
              <a:buFont typeface="Wingdings" pitchFamily="2" charset="2"/>
              <a:buNone/>
            </a:pPr>
            <a:endParaRPr lang="en-US" altLang="el-GR" sz="1400"/>
          </a:p>
          <a:p>
            <a:pPr marL="0" indent="0">
              <a:lnSpc>
                <a:spcPct val="80000"/>
              </a:lnSpc>
              <a:buFont typeface="Wingdings" pitchFamily="2" charset="2"/>
              <a:buNone/>
            </a:pPr>
            <a:r>
              <a:rPr lang="el-GR" altLang="el-GR" sz="1600"/>
              <a:t>*σοβινιστής</a:t>
            </a:r>
            <a:r>
              <a:rPr lang="en-US" altLang="el-GR" sz="1600"/>
              <a:t>:</a:t>
            </a:r>
          </a:p>
          <a:p>
            <a:pPr marL="0" indent="0">
              <a:lnSpc>
                <a:spcPct val="80000"/>
              </a:lnSpc>
              <a:buFont typeface="Wingdings" pitchFamily="2" charset="2"/>
              <a:buNone/>
            </a:pPr>
            <a:r>
              <a:rPr lang="el-GR" altLang="el-GR" sz="1600"/>
              <a:t>εθνικιστής των άκρων</a:t>
            </a:r>
          </a:p>
        </p:txBody>
      </p:sp>
      <p:pic>
        <p:nvPicPr>
          <p:cNvPr id="85001"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73425" y="260350"/>
            <a:ext cx="5870575" cy="367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005" name="Rectangle 13"/>
          <p:cNvSpPr>
            <a:spLocks noChangeArrowheads="1"/>
          </p:cNvSpPr>
          <p:nvPr/>
        </p:nvSpPr>
        <p:spPr bwMode="auto">
          <a:xfrm>
            <a:off x="0" y="4149725"/>
            <a:ext cx="9217025"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000000"/>
                  </a:outerShdw>
                </a:effectLst>
                <a:latin typeface="Tahoma" pitchFamily="34" charset="0"/>
              </a:defRPr>
            </a:lvl1pPr>
            <a:lvl2pPr algn="ctr">
              <a:spcBef>
                <a:spcPct val="20000"/>
              </a:spcBef>
              <a:buClr>
                <a:schemeClr val="fo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lgn="ctr">
              <a:spcBef>
                <a:spcPct val="20000"/>
              </a:spcBef>
              <a:buClr>
                <a:schemeClr va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3pPr>
            <a:lvl4pPr algn="ctr">
              <a:spcBef>
                <a:spcPct val="20000"/>
              </a:spcBef>
              <a:buClr>
                <a:schemeClr val="fo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4pPr>
            <a:lvl5pPr algn="ct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5pPr>
            <a:lvl6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6pPr>
            <a:lvl7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7pPr>
            <a:lvl8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8pPr>
            <a:lvl9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9pPr>
          </a:lstStyle>
          <a:p>
            <a:pPr>
              <a:lnSpc>
                <a:spcPct val="90000"/>
              </a:lnSpc>
            </a:pP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Νέλλη       </a:t>
            </a:r>
          </a:p>
          <a:p>
            <a:pPr>
              <a:lnSpc>
                <a:spcPct val="90000"/>
              </a:lnSpc>
            </a:pPr>
            <a:r>
              <a:rPr lang="el-GR" altLang="el-GR" sz="1800"/>
              <a:t>                Ρούτσου-Πονταζή, Εκδόσεις Πετσίβα,</a:t>
            </a:r>
            <a:r>
              <a:rPr lang="el-GR" altLang="el-GR" sz="1800" i="1"/>
              <a:t> </a:t>
            </a:r>
            <a:r>
              <a:rPr lang="el-GR" altLang="el-GR" sz="1800"/>
              <a:t>Αθήνα 2004</a:t>
            </a:r>
            <a:r>
              <a:rPr lang="en-US" altLang="el-GR" sz="1800"/>
              <a:t>,</a:t>
            </a:r>
            <a:r>
              <a:rPr lang="el-GR" altLang="el-GR" sz="1800"/>
              <a:t> </a:t>
            </a:r>
            <a:r>
              <a:rPr lang="en-US" altLang="el-GR" sz="1800"/>
              <a:t> </a:t>
            </a:r>
            <a:r>
              <a:rPr lang="el-GR" altLang="el-GR" sz="1800"/>
              <a:t>σ.σ. κστ, 155</a:t>
            </a:r>
          </a:p>
        </p:txBody>
      </p:sp>
    </p:spTree>
    <p:extLst>
      <p:ext uri="{BB962C8B-B14F-4D97-AF65-F5344CB8AC3E}">
        <p14:creationId xmlns:p14="http://schemas.microsoft.com/office/powerpoint/2010/main" xmlns="" val="37094447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5"/>
          <p:cNvSpPr>
            <a:spLocks noGrp="1" noChangeArrowheads="1"/>
          </p:cNvSpPr>
          <p:nvPr>
            <p:ph type="title"/>
          </p:nvPr>
        </p:nvSpPr>
        <p:spPr>
          <a:xfrm>
            <a:off x="323850" y="4724400"/>
            <a:ext cx="8516938" cy="1371600"/>
          </a:xfrm>
          <a:noFill/>
          <a:ln/>
        </p:spPr>
        <p:txBody>
          <a:bodyPr/>
          <a:lstStyle/>
          <a:p>
            <a:r>
              <a:rPr lang="el-GR" altLang="el-GR" sz="2000"/>
              <a:t>~Ποια γεγονότα κατέγραψε προς το τέλος του 1907 ο Κ.Θ Τσώπρος</a:t>
            </a:r>
            <a:r>
              <a:rPr lang="en-US" altLang="el-GR" sz="2000"/>
              <a:t>,</a:t>
            </a:r>
            <a:r>
              <a:rPr lang="el-GR" altLang="el-GR" sz="2000"/>
              <a:t> διερμηνέας του απεσταλμένου της ρωσικής κυβέρνησης Κ. Σβίρτσκου</a:t>
            </a:r>
            <a:r>
              <a:rPr lang="en-US" altLang="el-GR" sz="2000"/>
              <a:t>;</a:t>
            </a:r>
            <a:r>
              <a:rPr lang="el-GR" altLang="el-GR"/>
              <a:t> </a:t>
            </a:r>
          </a:p>
        </p:txBody>
      </p:sp>
      <p:sp>
        <p:nvSpPr>
          <p:cNvPr id="82947" name="Rectangle 3"/>
          <p:cNvSpPr>
            <a:spLocks noGrp="1" noChangeArrowheads="1"/>
          </p:cNvSpPr>
          <p:nvPr>
            <p:ph idx="1"/>
          </p:nvPr>
        </p:nvSpPr>
        <p:spPr>
          <a:xfrm>
            <a:off x="323850" y="476250"/>
            <a:ext cx="8229600" cy="4114800"/>
          </a:xfrm>
        </p:spPr>
        <p:txBody>
          <a:bodyPr>
            <a:normAutofit/>
          </a:bodyPr>
          <a:lstStyle/>
          <a:p>
            <a:pPr>
              <a:lnSpc>
                <a:spcPct val="80000"/>
              </a:lnSpc>
              <a:buFont typeface="Wingdings" pitchFamily="2" charset="2"/>
              <a:buNone/>
            </a:pPr>
            <a:r>
              <a:rPr lang="en-US" altLang="el-GR" sz="2000" b="1"/>
              <a:t>2</a:t>
            </a:r>
            <a:r>
              <a:rPr lang="el-GR" altLang="el-GR" sz="2000" b="1"/>
              <a:t>2</a:t>
            </a:r>
            <a:r>
              <a:rPr lang="en-US" altLang="el-GR" sz="2000" b="1"/>
              <a:t>.</a:t>
            </a:r>
            <a:r>
              <a:rPr lang="el-GR" altLang="el-GR" sz="2000"/>
              <a:t>«</a:t>
            </a:r>
            <a:r>
              <a:rPr lang="el-GR" altLang="el-GR" sz="2000" i="1"/>
              <a:t>Οκτώ βουλγαρίζοντες από χωριά του Βέλες(</a:t>
            </a:r>
            <a:r>
              <a:rPr lang="en-US" altLang="el-GR" sz="2000" i="1"/>
              <a:t> </a:t>
            </a:r>
            <a:r>
              <a:rPr lang="el-GR" altLang="el-GR" sz="2000" i="1"/>
              <a:t>Κιοπρουλού) εργαζόμενοι στο πλινθοποιείο του Σιαμπάν Εφένδη, βορειοδυτικά της Θες/νίκης δολοφονήθηκαν στο πλαίσιο εθνικού ανταγωνισμού»</a:t>
            </a:r>
            <a:endParaRPr lang="el-GR" altLang="el-GR" sz="2000"/>
          </a:p>
          <a:p>
            <a:pPr>
              <a:lnSpc>
                <a:spcPct val="80000"/>
              </a:lnSpc>
              <a:buFont typeface="Wingdings" pitchFamily="2" charset="2"/>
              <a:buNone/>
            </a:pPr>
            <a:r>
              <a:rPr lang="en-US" altLang="el-GR" sz="2000"/>
              <a:t>    </a:t>
            </a:r>
            <a:r>
              <a:rPr lang="el-GR" altLang="el-GR" sz="2000"/>
              <a:t>23/11/1907</a:t>
            </a:r>
            <a:endParaRPr lang="en-US" altLang="el-GR" sz="2000"/>
          </a:p>
          <a:p>
            <a:pPr>
              <a:lnSpc>
                <a:spcPct val="80000"/>
              </a:lnSpc>
              <a:buFont typeface="Wingdings" pitchFamily="2" charset="2"/>
              <a:buNone/>
            </a:pPr>
            <a:endParaRPr lang="el-GR" altLang="el-GR" sz="2000" i="1"/>
          </a:p>
          <a:p>
            <a:pPr>
              <a:lnSpc>
                <a:spcPct val="80000"/>
              </a:lnSpc>
              <a:buFont typeface="Wingdings" pitchFamily="2" charset="2"/>
              <a:buNone/>
            </a:pPr>
            <a:r>
              <a:rPr lang="en-US" altLang="el-GR" sz="2000" i="1"/>
              <a:t>  </a:t>
            </a:r>
            <a:r>
              <a:rPr lang="el-GR" altLang="el-GR" sz="2000" i="1"/>
              <a:t>«Ο Ανδρέας Σάζδο Βέσσωφ τραυματίσθηκε από άγνωστο κοντά στο ξενοδοχείο ‘Παρθενών’.</a:t>
            </a:r>
            <a:endParaRPr lang="el-GR" altLang="el-GR" sz="2000"/>
          </a:p>
          <a:p>
            <a:pPr>
              <a:lnSpc>
                <a:spcPct val="80000"/>
              </a:lnSpc>
              <a:buFont typeface="Wingdings" pitchFamily="2" charset="2"/>
              <a:buNone/>
            </a:pPr>
            <a:r>
              <a:rPr lang="en-US" altLang="el-GR" sz="2000"/>
              <a:t>     </a:t>
            </a:r>
            <a:r>
              <a:rPr lang="el-GR" altLang="el-GR" sz="2000"/>
              <a:t>26/11/1907</a:t>
            </a:r>
            <a:endParaRPr lang="en-US" altLang="el-GR" sz="2000"/>
          </a:p>
          <a:p>
            <a:pPr>
              <a:lnSpc>
                <a:spcPct val="80000"/>
              </a:lnSpc>
              <a:buFont typeface="Wingdings" pitchFamily="2" charset="2"/>
              <a:buNone/>
            </a:pPr>
            <a:endParaRPr lang="el-GR" altLang="el-GR" sz="2000" i="1"/>
          </a:p>
          <a:p>
            <a:pPr>
              <a:lnSpc>
                <a:spcPct val="80000"/>
              </a:lnSpc>
              <a:buFont typeface="Wingdings" pitchFamily="2" charset="2"/>
              <a:buNone/>
            </a:pPr>
            <a:r>
              <a:rPr lang="en-US" altLang="el-GR" sz="2000" i="1"/>
              <a:t> </a:t>
            </a:r>
            <a:r>
              <a:rPr lang="el-GR" altLang="el-GR" sz="2000" i="1"/>
              <a:t>«Ο Νικόλαος Γεωργίου Κατσαρός, Έλλην υπήκοος τραυματίσθηκε παρ’ αγνώστου δια πυροβολισμού, ενώ βρισκόταν στην οδό Γιασή Γιολ</a:t>
            </a:r>
            <a:r>
              <a:rPr lang="en-US" altLang="el-GR" sz="2000" i="1"/>
              <a:t> </a:t>
            </a:r>
            <a:r>
              <a:rPr lang="el-GR" altLang="el-GR" sz="2000"/>
              <a:t>(σημερινή Ιπποδρομίου)</a:t>
            </a:r>
            <a:endParaRPr lang="el-GR" altLang="zh-TW" sz="2000"/>
          </a:p>
          <a:p>
            <a:pPr>
              <a:lnSpc>
                <a:spcPct val="80000"/>
              </a:lnSpc>
              <a:buFont typeface="Wingdings" pitchFamily="2" charset="2"/>
              <a:buNone/>
            </a:pPr>
            <a:r>
              <a:rPr lang="en-US" altLang="zh-TW" sz="2000">
                <a:ea typeface="新細明體" charset="-120"/>
              </a:rPr>
              <a:t>  </a:t>
            </a:r>
            <a:r>
              <a:rPr lang="el-GR" altLang="zh-TW" sz="2000"/>
              <a:t>Κ.Θ Τσώπρος, Αναμνήσεις (Μελένοικο Θες/νίκης) 28 Αυγούστου 1907 </a:t>
            </a:r>
            <a:endParaRPr lang="el-GR" altLang="el-GR" sz="2000"/>
          </a:p>
        </p:txBody>
      </p:sp>
    </p:spTree>
    <p:extLst>
      <p:ext uri="{BB962C8B-B14F-4D97-AF65-F5344CB8AC3E}">
        <p14:creationId xmlns:p14="http://schemas.microsoft.com/office/powerpoint/2010/main" xmlns="" val="36059834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55650" y="4221163"/>
            <a:ext cx="7772400" cy="792162"/>
          </a:xfrm>
        </p:spPr>
        <p:txBody>
          <a:bodyPr/>
          <a:lstStyle/>
          <a:p>
            <a:r>
              <a:rPr lang="el-GR" altLang="el-GR" sz="2400" u="sng"/>
              <a:t>Οι πρωτεργάτες της ανακηρύξεως του οθωμανικού συντάγματος της 11 Ιουλίου 1908</a:t>
            </a:r>
            <a:br>
              <a:rPr lang="el-GR" altLang="el-GR" sz="2400" u="sng"/>
            </a:br>
            <a:r>
              <a:rPr lang="el-GR" altLang="el-GR" sz="2400"/>
              <a:t> </a:t>
            </a:r>
            <a:r>
              <a:rPr lang="el-GR" altLang="el-GR" sz="2000"/>
              <a:t>Βασίλης Γούναρης, </a:t>
            </a:r>
            <a:r>
              <a:rPr lang="el-GR" altLang="el-GR" sz="2000" i="1"/>
              <a:t>Ο Μακεδονικός αγώνας μέσα από τις φωτογραφίες του(1904-08), </a:t>
            </a:r>
            <a:r>
              <a:rPr lang="el-GR" altLang="el-GR" sz="2000"/>
              <a:t>ΈΦΕΣΟΣ (Αρχείο Σπυρίδωνος Μανουσάκη), Φωτογραφικό υλικό Κ.Ε.Μ.Ι.Τ, Εκδόσεις ΤΡΟΙΑ, Ά έκδοση</a:t>
            </a:r>
            <a:r>
              <a:rPr lang="en-US" altLang="el-GR" sz="2000"/>
              <a:t>:</a:t>
            </a:r>
            <a:r>
              <a:rPr lang="el-GR" altLang="el-GR" sz="2000"/>
              <a:t> 2000, σ. 158</a:t>
            </a:r>
          </a:p>
        </p:txBody>
      </p:sp>
      <p:sp>
        <p:nvSpPr>
          <p:cNvPr id="37891" name="Rectangle 3"/>
          <p:cNvSpPr>
            <a:spLocks noGrp="1" noChangeArrowheads="1"/>
          </p:cNvSpPr>
          <p:nvPr>
            <p:ph type="subTitle" idx="1"/>
          </p:nvPr>
        </p:nvSpPr>
        <p:spPr>
          <a:xfrm>
            <a:off x="0" y="0"/>
            <a:ext cx="2411413" cy="1752600"/>
          </a:xfrm>
        </p:spPr>
        <p:txBody>
          <a:bodyPr/>
          <a:lstStyle/>
          <a:p>
            <a:r>
              <a:rPr lang="el-GR" altLang="el-GR"/>
              <a:t>  </a:t>
            </a:r>
            <a:r>
              <a:rPr lang="en-US" altLang="el-GR" sz="2000" b="1"/>
              <a:t>2</a:t>
            </a:r>
            <a:r>
              <a:rPr lang="el-GR" altLang="el-GR" sz="2000" b="1"/>
              <a:t>3</a:t>
            </a:r>
            <a:r>
              <a:rPr lang="en-US" altLang="el-GR" sz="2000" b="1"/>
              <a:t>.</a:t>
            </a:r>
            <a:r>
              <a:rPr lang="el-GR" altLang="el-GR"/>
              <a:t> </a:t>
            </a:r>
            <a:r>
              <a:rPr lang="en-US" altLang="el-GR"/>
              <a:t>  </a:t>
            </a:r>
            <a:r>
              <a:rPr lang="el-GR" altLang="el-GR" sz="2000"/>
              <a:t>α)</a:t>
            </a:r>
          </a:p>
        </p:txBody>
      </p:sp>
      <p:pic>
        <p:nvPicPr>
          <p:cNvPr id="37892" name="Picture 4" descr="img02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4438" y="549275"/>
            <a:ext cx="4197350" cy="3035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44979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948488" y="188913"/>
            <a:ext cx="2195512" cy="583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l-GR" altLang="el-GR" sz="2000" i="1" u="sng"/>
              <a:t>Νεοτουρκική συνθηματολογία.</a:t>
            </a:r>
            <a:br>
              <a:rPr lang="el-GR" altLang="el-GR" sz="2000" i="1" u="sng"/>
            </a:br>
            <a:r>
              <a:rPr lang="el-GR" altLang="el-GR" sz="2000" i="1" u="sng"/>
              <a:t>«Ζήτω ο στρατός-Ζήτω το έθνος-Ζήτω η ελευθερία»</a:t>
            </a:r>
            <a:br>
              <a:rPr lang="el-GR" altLang="el-GR" sz="2000" i="1" u="sng"/>
            </a:br>
            <a:r>
              <a:rPr lang="el-GR" altLang="el-GR" sz="2000" i="1"/>
              <a:t> </a:t>
            </a:r>
            <a:r>
              <a:rPr lang="el-GR" altLang="el-GR" sz="1800"/>
              <a:t>Βασίλης Γούναρης, </a:t>
            </a:r>
            <a:r>
              <a:rPr lang="el-GR" altLang="el-GR" sz="1800" i="1"/>
              <a:t>Ο Μακεδονικός αγώνας μέσα από τις φωτογραφίες του(1904-08), </a:t>
            </a:r>
            <a:r>
              <a:rPr lang="el-GR" altLang="el-GR" sz="1800"/>
              <a:t>ΈΦΕΣΟΣ (Αρχείο Σπυρίδωνος Μανουσάκη), Φωτογραφικό υλικό Κ.Ε.Μ.Ι.Τ, Εκδόσεις ΤΡΟΙΑ, Ά έκδοση</a:t>
            </a:r>
            <a:r>
              <a:rPr lang="en-US" altLang="el-GR" sz="1800"/>
              <a:t>:</a:t>
            </a:r>
            <a:r>
              <a:rPr lang="el-GR" altLang="el-GR" sz="1800"/>
              <a:t> 2000, σ. 121</a:t>
            </a:r>
          </a:p>
        </p:txBody>
      </p:sp>
      <p:sp>
        <p:nvSpPr>
          <p:cNvPr id="38915" name="Rectangle 3"/>
          <p:cNvSpPr>
            <a:spLocks noGrp="1" noChangeArrowheads="1"/>
          </p:cNvSpPr>
          <p:nvPr>
            <p:ph type="subTitle" idx="1"/>
          </p:nvPr>
        </p:nvSpPr>
        <p:spPr>
          <a:xfrm>
            <a:off x="0" y="0"/>
            <a:ext cx="684213" cy="1752600"/>
          </a:xfrm>
        </p:spPr>
        <p:txBody>
          <a:bodyPr/>
          <a:lstStyle/>
          <a:p>
            <a:r>
              <a:rPr lang="el-GR" altLang="el-GR" sz="2000"/>
              <a:t>β)</a:t>
            </a:r>
          </a:p>
        </p:txBody>
      </p:sp>
      <p:pic>
        <p:nvPicPr>
          <p:cNvPr id="38916" name="Picture 4" descr="img01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188" y="0"/>
            <a:ext cx="6267450" cy="3371850"/>
          </a:xfrm>
          <a:prstGeom prst="rect">
            <a:avLst/>
          </a:prstGeom>
          <a:noFill/>
          <a:extLst>
            <a:ext uri="{909E8E84-426E-40DD-AFC4-6F175D3DCCD1}">
              <a14:hiddenFill xmlns:a14="http://schemas.microsoft.com/office/drawing/2010/main" xmlns="">
                <a:solidFill>
                  <a:srgbClr val="FFFFFF"/>
                </a:solidFill>
              </a14:hiddenFill>
            </a:ext>
          </a:extLst>
        </p:spPr>
      </p:pic>
      <p:pic>
        <p:nvPicPr>
          <p:cNvPr id="38917" name="Picture 5" descr="img0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188" y="3481388"/>
            <a:ext cx="6248400" cy="33766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45300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971550" y="4076700"/>
            <a:ext cx="7772400" cy="1152525"/>
          </a:xfrm>
        </p:spPr>
        <p:txBody>
          <a:bodyPr/>
          <a:lstStyle/>
          <a:p>
            <a:r>
              <a:rPr lang="el-GR" altLang="el-GR" sz="2000" i="1" u="sng"/>
              <a:t>Νεοτουρκική συνθηματολογία.</a:t>
            </a:r>
            <a:br>
              <a:rPr lang="el-GR" altLang="el-GR" sz="2000" i="1" u="sng"/>
            </a:br>
            <a:r>
              <a:rPr lang="el-GR" altLang="el-GR" sz="2000" i="1" u="sng"/>
              <a:t>«Ζήτω η πατρίδα-Ζήτω το έθνος-Ζήτω η ελευθερία»</a:t>
            </a:r>
            <a:br>
              <a:rPr lang="el-GR" altLang="el-GR" sz="2000" i="1" u="sng"/>
            </a:br>
            <a:r>
              <a:rPr lang="el-GR" altLang="el-GR" sz="2000" i="1"/>
              <a:t> </a:t>
            </a:r>
            <a:r>
              <a:rPr lang="el-GR" altLang="el-GR" sz="1800"/>
              <a:t>Βασίλης Γούναρης, </a:t>
            </a:r>
            <a:r>
              <a:rPr lang="el-GR" altLang="el-GR" sz="1800" i="1"/>
              <a:t>Ο Μακεδονικός αγώνας μέσα από τις φωτογραφίες του(1904-08), </a:t>
            </a:r>
            <a:r>
              <a:rPr lang="el-GR" altLang="el-GR" sz="1800"/>
              <a:t>ΈΦΕΣΟΣ (Αρχείο Σπυρίδωνος Μανουσάκη), Φωτογραφικό υλικό Κ.Ε.Μ.Ι.Τ, Εκδόσεις ΤΡΟΙΑ, Ά έκδοση</a:t>
            </a:r>
            <a:r>
              <a:rPr lang="en-US" altLang="el-GR" sz="1800"/>
              <a:t>:</a:t>
            </a:r>
            <a:r>
              <a:rPr lang="el-GR" altLang="el-GR" sz="1800"/>
              <a:t> 2000, σ. 175</a:t>
            </a:r>
          </a:p>
        </p:txBody>
      </p:sp>
      <p:sp>
        <p:nvSpPr>
          <p:cNvPr id="39941" name="Rectangle 5"/>
          <p:cNvSpPr>
            <a:spLocks noGrp="1" noChangeArrowheads="1"/>
          </p:cNvSpPr>
          <p:nvPr>
            <p:ph type="subTitle" idx="1"/>
          </p:nvPr>
        </p:nvSpPr>
        <p:spPr>
          <a:xfrm>
            <a:off x="0" y="0"/>
            <a:ext cx="1547813" cy="1752600"/>
          </a:xfrm>
        </p:spPr>
        <p:txBody>
          <a:bodyPr/>
          <a:lstStyle/>
          <a:p>
            <a:r>
              <a:rPr lang="el-GR" altLang="el-GR"/>
              <a:t>       γ)</a:t>
            </a:r>
          </a:p>
        </p:txBody>
      </p:sp>
      <p:pic>
        <p:nvPicPr>
          <p:cNvPr id="39939" name="Picture 3" descr="img01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813" y="260350"/>
            <a:ext cx="6300787" cy="3721100"/>
          </a:xfrm>
          <a:prstGeom prst="rect">
            <a:avLst/>
          </a:prstGeom>
          <a:noFill/>
          <a:extLst>
            <a:ext uri="{909E8E84-426E-40DD-AFC4-6F175D3DCCD1}">
              <a14:hiddenFill xmlns:a14="http://schemas.microsoft.com/office/drawing/2010/main" xmlns="">
                <a:solidFill>
                  <a:srgbClr val="FFFFFF"/>
                </a:solidFill>
              </a14:hiddenFill>
            </a:ext>
          </a:extLst>
        </p:spPr>
      </p:pic>
      <p:sp>
        <p:nvSpPr>
          <p:cNvPr id="39940" name="Rectangle 4"/>
          <p:cNvSpPr>
            <a:spLocks noChangeArrowheads="1"/>
          </p:cNvSpPr>
          <p:nvPr/>
        </p:nvSpPr>
        <p:spPr bwMode="auto">
          <a:xfrm>
            <a:off x="611188" y="5805488"/>
            <a:ext cx="8229600" cy="655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000000"/>
                  </a:outerShdw>
                </a:effectLst>
                <a:latin typeface="Tahoma" pitchFamily="34" charset="0"/>
              </a:defRPr>
            </a:lvl1pPr>
            <a:lvl2pPr algn="ctr">
              <a:spcBef>
                <a:spcPct val="20000"/>
              </a:spcBef>
              <a:buClr>
                <a:schemeClr val="fo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lgn="ctr">
              <a:spcBef>
                <a:spcPct val="20000"/>
              </a:spcBef>
              <a:buClr>
                <a:schemeClr va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3pPr>
            <a:lvl4pPr algn="ctr">
              <a:spcBef>
                <a:spcPct val="20000"/>
              </a:spcBef>
              <a:buClr>
                <a:schemeClr val="fo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4pPr>
            <a:lvl5pPr algn="ct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5pPr>
            <a:lvl6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6pPr>
            <a:lvl7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7pPr>
            <a:lvl8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8pPr>
            <a:lvl9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9pPr>
          </a:lstStyle>
          <a:p>
            <a:r>
              <a:rPr lang="en-US" altLang="el-GR" sz="2000">
                <a:cs typeface="Tahoma" pitchFamily="34" charset="0"/>
              </a:rPr>
              <a:t>~</a:t>
            </a:r>
            <a:r>
              <a:rPr lang="el-GR" altLang="el-GR" sz="2000">
                <a:cs typeface="Tahoma" pitchFamily="34" charset="0"/>
              </a:rPr>
              <a:t>Ποιο είναι το είδος των πηγών</a:t>
            </a:r>
            <a:r>
              <a:rPr lang="en-US" altLang="el-GR" sz="2000">
                <a:cs typeface="Tahoma" pitchFamily="34" charset="0"/>
              </a:rPr>
              <a:t>;</a:t>
            </a:r>
            <a:r>
              <a:rPr lang="el-GR" altLang="el-GR" sz="2000">
                <a:cs typeface="Tahoma" pitchFamily="34" charset="0"/>
              </a:rPr>
              <a:t> Ποιες πληροφορίες παρέχουν</a:t>
            </a:r>
            <a:r>
              <a:rPr lang="en-US" altLang="el-GR" sz="2000">
                <a:cs typeface="Tahoma" pitchFamily="34" charset="0"/>
              </a:rPr>
              <a:t>;</a:t>
            </a:r>
          </a:p>
        </p:txBody>
      </p:sp>
    </p:spTree>
    <p:extLst>
      <p:ext uri="{BB962C8B-B14F-4D97-AF65-F5344CB8AC3E}">
        <p14:creationId xmlns:p14="http://schemas.microsoft.com/office/powerpoint/2010/main" xmlns="" val="11224164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Tree>
    <p:extLst>
      <p:ext uri="{BB962C8B-B14F-4D97-AF65-F5344CB8AC3E}">
        <p14:creationId xmlns:p14="http://schemas.microsoft.com/office/powerpoint/2010/main" xmlns="" val="4254230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Αρριανου</a:t>
            </a:r>
            <a:r>
              <a:rPr lang="el-GR" dirty="0" smtClean="0"/>
              <a:t> </a:t>
            </a:r>
            <a:r>
              <a:rPr lang="el-GR" dirty="0" err="1" smtClean="0"/>
              <a:t>ινδικη</a:t>
            </a:r>
            <a:r>
              <a:rPr lang="el-GR" dirty="0" smtClean="0"/>
              <a:t> 2</a:t>
            </a:r>
            <a:endParaRPr lang="el-GR" dirty="0"/>
          </a:p>
        </p:txBody>
      </p:sp>
      <p:sp>
        <p:nvSpPr>
          <p:cNvPr id="3" name="Θέση περιεχομένου 2"/>
          <p:cNvSpPr>
            <a:spLocks noGrp="1"/>
          </p:cNvSpPr>
          <p:nvPr>
            <p:ph idx="1"/>
          </p:nvPr>
        </p:nvSpPr>
        <p:spPr/>
        <p:txBody>
          <a:bodyPr>
            <a:normAutofit fontScale="92500"/>
          </a:bodyPr>
          <a:lstStyle/>
          <a:p>
            <a:r>
              <a:rPr lang="el-GR" i="1" dirty="0"/>
              <a:t>] </a:t>
            </a:r>
            <a:r>
              <a:rPr lang="el-GR" sz="3000" i="1" dirty="0" err="1">
                <a:latin typeface="Times New Roman" panose="02020603050405020304" pitchFamily="18" charset="0"/>
                <a:cs typeface="Times New Roman" panose="02020603050405020304" pitchFamily="18" charset="0"/>
              </a:rPr>
              <a:t>ἐκ</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δὲ</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τῆς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Ὀρεστίδος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Κράτερός</a:t>
            </a:r>
            <a:r>
              <a:rPr lang="el-GR" sz="3000" i="1" dirty="0">
                <a:latin typeface="Times New Roman" panose="02020603050405020304" pitchFamily="18" charset="0"/>
                <a:cs typeface="Times New Roman" panose="02020603050405020304" pitchFamily="18" charset="0"/>
              </a:rPr>
              <a:t> τε ὁ </a:t>
            </a:r>
            <a:r>
              <a:rPr lang="el-GR" sz="3000" i="1" dirty="0" err="1">
                <a:latin typeface="Times New Roman" panose="02020603050405020304" pitchFamily="18" charset="0"/>
                <a:cs typeface="Times New Roman" panose="02020603050405020304" pitchFamily="18" charset="0"/>
              </a:rPr>
              <a:t>Ἀλεξάνδρου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Περδίκκας ὁ </a:t>
            </a:r>
            <a:r>
              <a:rPr lang="el-GR" sz="3000" i="1" dirty="0" err="1">
                <a:latin typeface="Times New Roman" panose="02020603050405020304" pitchFamily="18" charset="0"/>
                <a:cs typeface="Times New Roman" panose="02020603050405020304" pitchFamily="18" charset="0"/>
              </a:rPr>
              <a:t>Ὀρόντεω</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Ἐορδαῖοι</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δὲ</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Πτολεμαῖός</a:t>
            </a:r>
            <a:r>
              <a:rPr lang="el-GR" sz="3000" i="1" dirty="0">
                <a:latin typeface="Times New Roman" panose="02020603050405020304" pitchFamily="18" charset="0"/>
                <a:cs typeface="Times New Roman" panose="02020603050405020304" pitchFamily="18" charset="0"/>
              </a:rPr>
              <a:t> τε ὁ </a:t>
            </a:r>
            <a:r>
              <a:rPr lang="el-GR" sz="3000" i="1" dirty="0" err="1">
                <a:latin typeface="Times New Roman" panose="02020603050405020304" pitchFamily="18" charset="0"/>
                <a:cs typeface="Times New Roman" panose="02020603050405020304" pitchFamily="18" charset="0"/>
              </a:rPr>
              <a:t>Λάγου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Ἀριστόνοος</a:t>
            </a:r>
            <a:r>
              <a:rPr lang="el-GR" sz="3000" i="1" dirty="0">
                <a:latin typeface="Times New Roman" panose="02020603050405020304" pitchFamily="18" charset="0"/>
                <a:cs typeface="Times New Roman" panose="02020603050405020304" pitchFamily="18" charset="0"/>
              </a:rPr>
              <a:t> ὁ </a:t>
            </a:r>
            <a:r>
              <a:rPr lang="el-GR" sz="3000" i="1" dirty="0" err="1">
                <a:latin typeface="Times New Roman" panose="02020603050405020304" pitchFamily="18" charset="0"/>
                <a:cs typeface="Times New Roman" panose="02020603050405020304" pitchFamily="18" charset="0"/>
              </a:rPr>
              <a:t>Πισαίου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ἐκ</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Πύδνης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δὲ</a:t>
            </a:r>
            <a:r>
              <a:rPr lang="el-GR" sz="3000" i="1" dirty="0">
                <a:latin typeface="Times New Roman" panose="02020603050405020304" pitchFamily="18" charset="0"/>
                <a:cs typeface="Times New Roman" panose="02020603050405020304" pitchFamily="18" charset="0"/>
              </a:rPr>
              <a:t> Μήτρων τε ὁ </a:t>
            </a:r>
            <a:r>
              <a:rPr lang="el-GR" sz="3000" i="1" dirty="0" err="1">
                <a:latin typeface="Times New Roman" panose="02020603050405020304" pitchFamily="18" charset="0"/>
                <a:cs typeface="Times New Roman" panose="02020603050405020304" pitchFamily="18" charset="0"/>
              </a:rPr>
              <a:t>Ἐπιχάρμου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Νικαρχίδης</a:t>
            </a:r>
            <a:r>
              <a:rPr lang="el-GR" sz="3000" i="1" dirty="0">
                <a:latin typeface="Times New Roman" panose="02020603050405020304" pitchFamily="18" charset="0"/>
                <a:cs typeface="Times New Roman" panose="02020603050405020304" pitchFamily="18" charset="0"/>
              </a:rPr>
              <a:t> ὁ Σίμου. [6] </a:t>
            </a:r>
            <a:r>
              <a:rPr lang="el-GR" sz="3000" i="1" dirty="0" err="1">
                <a:latin typeface="Times New Roman" panose="02020603050405020304" pitchFamily="18" charset="0"/>
                <a:cs typeface="Times New Roman" panose="02020603050405020304" pitchFamily="18" charset="0"/>
              </a:rPr>
              <a:t>ἐπὶ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δὲ</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Ἄτταλός</a:t>
            </a:r>
            <a:r>
              <a:rPr lang="el-GR" sz="3000" i="1" dirty="0">
                <a:latin typeface="Times New Roman" panose="02020603050405020304" pitchFamily="18" charset="0"/>
                <a:cs typeface="Times New Roman" panose="02020603050405020304" pitchFamily="18" charset="0"/>
              </a:rPr>
              <a:t> τε ὁ </a:t>
            </a:r>
            <a:r>
              <a:rPr lang="el-GR" sz="3000" i="1" dirty="0" err="1">
                <a:latin typeface="Times New Roman" panose="02020603050405020304" pitchFamily="18" charset="0"/>
                <a:cs typeface="Times New Roman" panose="02020603050405020304" pitchFamily="18" charset="0"/>
              </a:rPr>
              <a:t>Ἀνδρομένεος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Τυμφαῖος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Πευκέστας</a:t>
            </a:r>
            <a:r>
              <a:rPr lang="el-GR" sz="3000" i="1" dirty="0">
                <a:latin typeface="Times New Roman" panose="02020603050405020304" pitchFamily="18" charset="0"/>
                <a:cs typeface="Times New Roman" panose="02020603050405020304" pitchFamily="18" charset="0"/>
              </a:rPr>
              <a:t> ὁ </a:t>
            </a:r>
            <a:r>
              <a:rPr lang="el-GR" sz="3000" i="1" dirty="0" err="1">
                <a:latin typeface="Times New Roman" panose="02020603050405020304" pitchFamily="18" charset="0"/>
                <a:cs typeface="Times New Roman" panose="02020603050405020304" pitchFamily="18" charset="0"/>
              </a:rPr>
              <a:t>Ἀλεξάνδρου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Μιεζεύς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Πείθων ὁ </a:t>
            </a:r>
            <a:r>
              <a:rPr lang="el-GR" sz="3000" i="1" dirty="0" err="1">
                <a:latin typeface="Times New Roman" panose="02020603050405020304" pitchFamily="18" charset="0"/>
                <a:cs typeface="Times New Roman" panose="02020603050405020304" pitchFamily="18" charset="0"/>
              </a:rPr>
              <a:t>Κρατεύα</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Ἀλκομενεύς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Λεόννατος</a:t>
            </a:r>
            <a:r>
              <a:rPr lang="el-GR" sz="3000" i="1" dirty="0">
                <a:latin typeface="Times New Roman" panose="02020603050405020304" pitchFamily="18" charset="0"/>
                <a:cs typeface="Times New Roman" panose="02020603050405020304" pitchFamily="18" charset="0"/>
              </a:rPr>
              <a:t> ὁ </a:t>
            </a:r>
            <a:r>
              <a:rPr lang="el-GR" sz="3000" i="1" dirty="0" err="1">
                <a:latin typeface="Times New Roman" panose="02020603050405020304" pitchFamily="18" charset="0"/>
                <a:cs typeface="Times New Roman" panose="02020603050405020304" pitchFamily="18" charset="0"/>
              </a:rPr>
              <a:t>Ἀντιπάτρου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Αἰγαῖος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Πάνταυχος</a:t>
            </a:r>
            <a:r>
              <a:rPr lang="el-GR" sz="3000" i="1" dirty="0">
                <a:latin typeface="Times New Roman" panose="02020603050405020304" pitchFamily="18" charset="0"/>
                <a:cs typeface="Times New Roman" panose="02020603050405020304" pitchFamily="18" charset="0"/>
              </a:rPr>
              <a:t> ὁ Νικολάου </a:t>
            </a:r>
            <a:r>
              <a:rPr lang="el-GR" sz="3000" i="1" dirty="0" err="1">
                <a:latin typeface="Times New Roman" panose="02020603050405020304" pitchFamily="18" charset="0"/>
                <a:cs typeface="Times New Roman" panose="02020603050405020304" pitchFamily="18" charset="0"/>
              </a:rPr>
              <a:t>Ἀλωρίτης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Μυλλέας</a:t>
            </a:r>
            <a:r>
              <a:rPr lang="el-GR" sz="3000" i="1" dirty="0">
                <a:latin typeface="Times New Roman" panose="02020603050405020304" pitchFamily="18" charset="0"/>
                <a:cs typeface="Times New Roman" panose="02020603050405020304" pitchFamily="18" charset="0"/>
              </a:rPr>
              <a:t> ὁ </a:t>
            </a:r>
            <a:r>
              <a:rPr lang="el-GR" sz="3000" i="1" dirty="0" err="1">
                <a:latin typeface="Times New Roman" panose="02020603050405020304" pitchFamily="18" charset="0"/>
                <a:cs typeface="Times New Roman" panose="02020603050405020304" pitchFamily="18" charset="0"/>
              </a:rPr>
              <a:t>Ζωΐλου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Βεροιαῖος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οὗτοι</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μὲν</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οἱ</a:t>
            </a:r>
            <a:r>
              <a:rPr lang="el-GR" sz="3000" i="1" dirty="0">
                <a:latin typeface="Times New Roman" panose="02020603050405020304" pitchFamily="18" charset="0"/>
                <a:cs typeface="Times New Roman" panose="02020603050405020304" pitchFamily="18" charset="0"/>
              </a:rPr>
              <a:t> σύμπαντες Μακεδόνες: [7</a:t>
            </a:r>
            <a:r>
              <a:rPr lang="el-GR" sz="3000" i="1" dirty="0" smtClean="0">
                <a:latin typeface="Times New Roman" panose="02020603050405020304" pitchFamily="18" charset="0"/>
                <a:cs typeface="Times New Roman" panose="02020603050405020304" pitchFamily="18" charset="0"/>
              </a:rPr>
              <a:t>]</a:t>
            </a:r>
            <a:endParaRPr lang="el-GR"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7081533"/>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i="1" cap="none" dirty="0" smtClean="0"/>
              <a:t>Ο </a:t>
            </a:r>
            <a:r>
              <a:rPr lang="el-GR" sz="2200" i="1" cap="none" dirty="0"/>
              <a:t>Μακεδονικός Αγώνας των Βουλγάρων</a:t>
            </a:r>
            <a:endParaRPr lang="el-GR" sz="2200" dirty="0"/>
          </a:p>
        </p:txBody>
      </p:sp>
      <p:sp>
        <p:nvSpPr>
          <p:cNvPr id="23555" name="Θέση περιεχομένου 2"/>
          <p:cNvSpPr>
            <a:spLocks noGrp="1"/>
          </p:cNvSpPr>
          <p:nvPr>
            <p:ph sz="half" idx="1"/>
          </p:nvPr>
        </p:nvSpPr>
        <p:spPr>
          <a:xfrm>
            <a:off x="304800" y="1341438"/>
            <a:ext cx="4191000" cy="4983162"/>
          </a:xfrm>
        </p:spPr>
        <p:txBody>
          <a:bodyPr/>
          <a:lstStyle/>
          <a:p>
            <a:pPr lvl="1" eaLnBrk="1" hangingPunct="1"/>
            <a:r>
              <a:rPr lang="el-GR" altLang="el-GR" sz="1600" smtClean="0"/>
              <a:t>Βασίλ Τσακαλάρωφ</a:t>
            </a:r>
          </a:p>
          <a:p>
            <a:pPr eaLnBrk="1" hangingPunct="1"/>
            <a:endParaRPr lang="el-GR" altLang="el-GR" sz="2000" smtClean="0"/>
          </a:p>
          <a:p>
            <a:pPr eaLnBrk="1" hangingPunct="1"/>
            <a:endParaRPr lang="el-GR" altLang="el-GR" sz="2000" smtClean="0"/>
          </a:p>
        </p:txBody>
      </p:sp>
      <p:sp>
        <p:nvSpPr>
          <p:cNvPr id="23556" name="Θέση περιεχομένου 3"/>
          <p:cNvSpPr>
            <a:spLocks noGrp="1"/>
          </p:cNvSpPr>
          <p:nvPr>
            <p:ph sz="half" idx="2"/>
          </p:nvPr>
        </p:nvSpPr>
        <p:spPr>
          <a:xfrm>
            <a:off x="4648200" y="1412875"/>
            <a:ext cx="4343400" cy="4911725"/>
          </a:xfrm>
        </p:spPr>
        <p:txBody>
          <a:bodyPr/>
          <a:lstStyle/>
          <a:p>
            <a:pPr lvl="1" eaLnBrk="1" hangingPunct="1"/>
            <a:r>
              <a:rPr lang="el-GR" altLang="el-GR" sz="1400" smtClean="0"/>
              <a:t>Αποστόλ Πετκώφ</a:t>
            </a:r>
          </a:p>
        </p:txBody>
      </p:sp>
      <p:pic>
        <p:nvPicPr>
          <p:cNvPr id="23557" name="Εικόνα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2988" y="2095500"/>
            <a:ext cx="2592387" cy="370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Εικόνα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7400" y="2205038"/>
            <a:ext cx="2376488"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10892063"/>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Πατριαρχικοί-Εξαρχικοί στη Μακεδονία</a:t>
            </a:r>
          </a:p>
        </p:txBody>
      </p:sp>
      <p:sp>
        <p:nvSpPr>
          <p:cNvPr id="33795" name="2 - Θέση περιεχομένου"/>
          <p:cNvSpPr>
            <a:spLocks noGrp="1"/>
          </p:cNvSpPr>
          <p:nvPr>
            <p:ph idx="1"/>
          </p:nvPr>
        </p:nvSpPr>
        <p:spPr>
          <a:xfrm>
            <a:off x="612775" y="1600200"/>
            <a:ext cx="8153400" cy="4495800"/>
          </a:xfrm>
        </p:spPr>
        <p:txBody>
          <a:bodyPr/>
          <a:lstStyle/>
          <a:p>
            <a:pPr eaLnBrk="1" hangingPunct="1">
              <a:buFont typeface="Wingdings" pitchFamily="2" charset="2"/>
              <a:buNone/>
            </a:pPr>
            <a:r>
              <a:rPr lang="el-GR" altLang="el-GR" smtClean="0"/>
              <a:t>Συμφωνία Υ. Πύλης-Βουλγαρίας για ουδετερότητα στον ελληνοτουρκικό πόλεμο.</a:t>
            </a:r>
            <a:r>
              <a:rPr lang="en-US" altLang="el-GR" smtClean="0"/>
              <a:t> </a:t>
            </a:r>
            <a:r>
              <a:rPr lang="el-GR" altLang="el-GR" smtClean="0"/>
              <a:t>(</a:t>
            </a:r>
            <a:r>
              <a:rPr lang="en-US" altLang="el-GR" smtClean="0"/>
              <a:t>1897</a:t>
            </a:r>
            <a:r>
              <a:rPr lang="el-GR" altLang="el-GR" smtClean="0"/>
              <a:t>)</a:t>
            </a:r>
          </a:p>
          <a:p>
            <a:pPr eaLnBrk="1" hangingPunct="1">
              <a:buFont typeface="Wingdings" pitchFamily="2" charset="2"/>
              <a:buNone/>
            </a:pPr>
            <a:r>
              <a:rPr lang="el-GR" altLang="el-GR" smtClean="0"/>
              <a:t>Α) Βούλγαροι Μητροπολίτες Μοναστήρι, Δίβρα, Στρώμνιτσα</a:t>
            </a:r>
          </a:p>
          <a:p>
            <a:pPr eaLnBrk="1" hangingPunct="1">
              <a:buFont typeface="Wingdings" pitchFamily="2" charset="2"/>
              <a:buNone/>
            </a:pPr>
            <a:r>
              <a:rPr lang="el-GR" altLang="el-GR" smtClean="0"/>
              <a:t>Β) Βούλγαροι εμπορικοί πράκτορες Θεσσαλονίκη, Σκόπια, Μοναστήρι</a:t>
            </a:r>
          </a:p>
          <a:p>
            <a:pPr eaLnBrk="1" hangingPunct="1">
              <a:buFont typeface="Wingdings" pitchFamily="2" charset="2"/>
              <a:buNone/>
            </a:pPr>
            <a:r>
              <a:rPr lang="el-GR" altLang="el-GR" smtClean="0"/>
              <a:t>Διάσπαση ορθόδοξου μιλλέτ μετά το 1870: Ταυτότητες: Α) εξαρχικός-Βούλγαρος </a:t>
            </a:r>
          </a:p>
          <a:p>
            <a:pPr eaLnBrk="1" hangingPunct="1">
              <a:buFont typeface="Wingdings" pitchFamily="2" charset="2"/>
              <a:buNone/>
            </a:pPr>
            <a:r>
              <a:rPr lang="el-GR" altLang="el-GR" smtClean="0"/>
              <a:t>Β) Πατριαρχικός-Έλληνας</a:t>
            </a:r>
          </a:p>
        </p:txBody>
      </p:sp>
    </p:spTree>
    <p:extLst>
      <p:ext uri="{BB962C8B-B14F-4D97-AF65-F5344CB8AC3E}">
        <p14:creationId xmlns:p14="http://schemas.microsoft.com/office/powerpoint/2010/main" xmlns="" val="15707269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a:xfrm>
            <a:off x="612775" y="228600"/>
            <a:ext cx="8153400" cy="990600"/>
          </a:xfrm>
        </p:spPr>
        <p:txBody>
          <a:bodyPr>
            <a:normAutofit/>
          </a:bodyPr>
          <a:lstStyle/>
          <a:p>
            <a:pPr eaLnBrk="1" hangingPunct="1"/>
            <a:r>
              <a:rPr lang="el-GR" altLang="el-GR" smtClean="0"/>
              <a:t>Βουλγαρική- Ρωσική προσέγγιση</a:t>
            </a:r>
          </a:p>
        </p:txBody>
      </p:sp>
      <p:sp>
        <p:nvSpPr>
          <p:cNvPr id="34819" name="2 - Θέση περιεχομένου"/>
          <p:cNvSpPr>
            <a:spLocks noGrp="1"/>
          </p:cNvSpPr>
          <p:nvPr>
            <p:ph idx="1"/>
          </p:nvPr>
        </p:nvSpPr>
        <p:spPr>
          <a:xfrm>
            <a:off x="612775" y="1600200"/>
            <a:ext cx="8153400" cy="4495800"/>
          </a:xfrm>
        </p:spPr>
        <p:txBody>
          <a:bodyPr/>
          <a:lstStyle/>
          <a:p>
            <a:pPr eaLnBrk="1" hangingPunct="1"/>
            <a:r>
              <a:rPr lang="el-GR" altLang="el-GR" smtClean="0"/>
              <a:t>1894: πτώση κυβέρνησης </a:t>
            </a:r>
            <a:r>
              <a:rPr lang="en-US" altLang="el-GR" smtClean="0"/>
              <a:t>Stabulov</a:t>
            </a:r>
            <a:r>
              <a:rPr lang="el-GR" altLang="el-GR" smtClean="0"/>
              <a:t> πρόσδεση όχι στην Αυστοουγγαρία αλλά στη Ρωσία </a:t>
            </a:r>
          </a:p>
          <a:p>
            <a:pPr eaLnBrk="1" hangingPunct="1"/>
            <a:r>
              <a:rPr lang="el-GR" altLang="el-GR" smtClean="0"/>
              <a:t>1895: δολοφονία </a:t>
            </a:r>
            <a:r>
              <a:rPr lang="en-US" altLang="el-GR" smtClean="0"/>
              <a:t>Stabulov</a:t>
            </a:r>
            <a:r>
              <a:rPr lang="el-GR" altLang="el-GR" smtClean="0"/>
              <a:t> από Βουλγαρο-μακεδόνες</a:t>
            </a:r>
          </a:p>
          <a:p>
            <a:pPr eaLnBrk="1" hangingPunct="1"/>
            <a:r>
              <a:rPr lang="el-GR" altLang="el-GR" smtClean="0"/>
              <a:t>1896: </a:t>
            </a:r>
            <a:r>
              <a:rPr lang="en-US" altLang="el-GR" smtClean="0"/>
              <a:t>Konstantin Stojlov: </a:t>
            </a:r>
            <a:r>
              <a:rPr lang="el-GR" altLang="el-GR" smtClean="0"/>
              <a:t> φιλορώσος πρωθυπουργός</a:t>
            </a:r>
            <a:endParaRPr lang="en-US" altLang="el-GR" smtClean="0"/>
          </a:p>
          <a:p>
            <a:pPr eaLnBrk="1" hangingPunct="1"/>
            <a:r>
              <a:rPr lang="en-US" altLang="el-GR" smtClean="0"/>
              <a:t>Ferdinand: </a:t>
            </a:r>
            <a:r>
              <a:rPr lang="el-GR" altLang="el-GR" smtClean="0"/>
              <a:t> αναγνώριση διεθνής, διάδοχος ορθόδοξος</a:t>
            </a:r>
          </a:p>
          <a:p>
            <a:pPr eaLnBrk="1" hangingPunct="1"/>
            <a:endParaRPr lang="el-GR" altLang="el-GR" smtClean="0"/>
          </a:p>
        </p:txBody>
      </p:sp>
    </p:spTree>
    <p:extLst>
      <p:ext uri="{BB962C8B-B14F-4D97-AF65-F5344CB8AC3E}">
        <p14:creationId xmlns:p14="http://schemas.microsoft.com/office/powerpoint/2010/main" xmlns="" val="3628812178"/>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«Μακεδονική» πολιτική Ρωσίας-Βουλγαρίας 1897-1903</a:t>
            </a:r>
          </a:p>
        </p:txBody>
      </p:sp>
      <p:sp>
        <p:nvSpPr>
          <p:cNvPr id="35843" name="2 - Θέση περιεχομένου"/>
          <p:cNvSpPr>
            <a:spLocks noGrp="1"/>
          </p:cNvSpPr>
          <p:nvPr>
            <p:ph idx="1"/>
          </p:nvPr>
        </p:nvSpPr>
        <p:spPr>
          <a:xfrm>
            <a:off x="612775" y="1600200"/>
            <a:ext cx="8153400" cy="4495800"/>
          </a:xfrm>
        </p:spPr>
        <p:txBody>
          <a:bodyPr/>
          <a:lstStyle/>
          <a:p>
            <a:pPr eaLnBrk="1" hangingPunct="1"/>
            <a:r>
              <a:rPr lang="el-GR" altLang="el-GR" smtClean="0"/>
              <a:t>Διατήρηση του καθεστώτος (Συμφωνία με Αυστροουγγαρία 1897)</a:t>
            </a:r>
          </a:p>
          <a:p>
            <a:pPr eaLnBrk="1" hangingPunct="1"/>
            <a:r>
              <a:rPr lang="el-GR" altLang="el-GR" smtClean="0"/>
              <a:t>Θεραπεία σερβικών συμφερόντων στη Μακεδονία, στήριξη Σέρβου Φιρμιλιανού για τη Μητρόπολη Σκοπίων 1902</a:t>
            </a:r>
          </a:p>
          <a:p>
            <a:pPr eaLnBrk="1" hangingPunct="1"/>
            <a:r>
              <a:rPr lang="el-GR" altLang="el-GR" smtClean="0"/>
              <a:t>Ρωσο-βουλγαρική στρατιωτική σύμβαση 1902 με </a:t>
            </a:r>
            <a:r>
              <a:rPr lang="en-US" altLang="el-GR" smtClean="0"/>
              <a:t>Danev</a:t>
            </a:r>
          </a:p>
          <a:p>
            <a:pPr eaLnBrk="1" hangingPunct="1"/>
            <a:r>
              <a:rPr lang="en-US" altLang="el-GR" smtClean="0"/>
              <a:t>Race Petrov</a:t>
            </a:r>
            <a:r>
              <a:rPr lang="el-GR" altLang="el-GR" smtClean="0"/>
              <a:t>: επιφυλακτικός στο Ίλιντεν 1903, άνοιξε τα σύνορα στους πρόσφυγες, αμνηστία στους επαναστάτες</a:t>
            </a:r>
          </a:p>
        </p:txBody>
      </p:sp>
    </p:spTree>
    <p:extLst>
      <p:ext uri="{BB962C8B-B14F-4D97-AF65-F5344CB8AC3E}">
        <p14:creationId xmlns:p14="http://schemas.microsoft.com/office/powerpoint/2010/main" xmlns="" val="2298817684"/>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Διεθνείς συμφωνίες για Μακεδονικό</a:t>
            </a:r>
          </a:p>
        </p:txBody>
      </p:sp>
      <p:sp>
        <p:nvSpPr>
          <p:cNvPr id="36867" name="2 - Θέση περιεχομένου"/>
          <p:cNvSpPr>
            <a:spLocks noGrp="1"/>
          </p:cNvSpPr>
          <p:nvPr>
            <p:ph idx="1"/>
          </p:nvPr>
        </p:nvSpPr>
        <p:spPr>
          <a:xfrm>
            <a:off x="612775" y="1600200"/>
            <a:ext cx="8153400" cy="4495800"/>
          </a:xfrm>
        </p:spPr>
        <p:txBody>
          <a:bodyPr/>
          <a:lstStyle/>
          <a:p>
            <a:pPr eaLnBrk="1" hangingPunct="1"/>
            <a:r>
              <a:rPr lang="el-GR" altLang="el-GR" smtClean="0"/>
              <a:t>1907: Αγγλορωσική προσέγγιση: άρση επιφυλάξεων για διάλυση οθωμανικής αυτοκρατορίας</a:t>
            </a:r>
          </a:p>
          <a:p>
            <a:pPr eaLnBrk="1" hangingPunct="1"/>
            <a:r>
              <a:rPr lang="el-GR" altLang="el-GR" smtClean="0"/>
              <a:t>1907: με επιστασία Ρωσίας σερβο-βουλγαρική συμφωνία </a:t>
            </a:r>
          </a:p>
          <a:p>
            <a:pPr eaLnBrk="1" hangingPunct="1"/>
            <a:r>
              <a:rPr lang="el-GR" altLang="el-GR" smtClean="0"/>
              <a:t>Α) για διανομή Μακεδονίας μεταξύ Σερβίας-Βουλγαρίας</a:t>
            </a:r>
          </a:p>
          <a:p>
            <a:pPr eaLnBrk="1" hangingPunct="1"/>
            <a:r>
              <a:rPr lang="el-GR" altLang="el-GR" smtClean="0"/>
              <a:t>Β) για μη προσάρτηση της Μακεδονίας στη Βουλγαρία </a:t>
            </a:r>
          </a:p>
        </p:txBody>
      </p:sp>
    </p:spTree>
    <p:extLst>
      <p:ext uri="{BB962C8B-B14F-4D97-AF65-F5344CB8AC3E}">
        <p14:creationId xmlns:p14="http://schemas.microsoft.com/office/powerpoint/2010/main" xmlns="" val="1941199631"/>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a:xfrm>
            <a:off x="612775" y="228600"/>
            <a:ext cx="8153400" cy="990600"/>
          </a:xfrm>
        </p:spPr>
        <p:txBody>
          <a:bodyPr/>
          <a:lstStyle/>
          <a:p>
            <a:pPr eaLnBrk="1" hangingPunct="1"/>
            <a:r>
              <a:rPr lang="el-GR" altLang="el-GR" smtClean="0"/>
              <a:t>Σερβική πολιτική 1885 κε</a:t>
            </a:r>
          </a:p>
        </p:txBody>
      </p:sp>
      <p:sp>
        <p:nvSpPr>
          <p:cNvPr id="37891" name="2 - Θέση περιεχομένου"/>
          <p:cNvSpPr>
            <a:spLocks noGrp="1"/>
          </p:cNvSpPr>
          <p:nvPr>
            <p:ph idx="1"/>
          </p:nvPr>
        </p:nvSpPr>
        <p:spPr>
          <a:xfrm>
            <a:off x="612775" y="1600200"/>
            <a:ext cx="8153400" cy="4495800"/>
          </a:xfrm>
        </p:spPr>
        <p:txBody>
          <a:bodyPr/>
          <a:lstStyle/>
          <a:p>
            <a:pPr eaLnBrk="1" hangingPunct="1"/>
            <a:r>
              <a:rPr lang="el-GR" altLang="el-GR" smtClean="0"/>
              <a:t>1885: προσάρτηση Α. Ρωμυλίας στη Βουλγαρία</a:t>
            </a:r>
          </a:p>
          <a:p>
            <a:pPr eaLnBrk="1" hangingPunct="1"/>
            <a:r>
              <a:rPr lang="el-GR" altLang="el-GR" smtClean="0"/>
              <a:t>Σύμπλευση με Πατριαρχείο για διορισμό Μητροπολιτών (Πρισρένη-Σκόπια)</a:t>
            </a:r>
          </a:p>
          <a:p>
            <a:pPr eaLnBrk="1" hangingPunct="1"/>
            <a:r>
              <a:rPr lang="en-US" altLang="el-GR" smtClean="0"/>
              <a:t>De jure </a:t>
            </a:r>
            <a:r>
              <a:rPr lang="el-GR" altLang="el-GR" smtClean="0"/>
              <a:t> δεν υπήρχε αναγνωρισμένη σερβική εθνότητα.Διαπραγματεύσεις με την Ελλάδα για διανομή Μακεδονίας</a:t>
            </a:r>
          </a:p>
          <a:p>
            <a:pPr eaLnBrk="1" hangingPunct="1"/>
            <a:r>
              <a:rPr lang="el-GR" altLang="el-GR" smtClean="0"/>
              <a:t>1887: σερβικά προξενεία στα Σκόπια και στη Θεσσαλονίκη (σιδ. σύνδεση 1888 με Βελιγράδι)</a:t>
            </a:r>
          </a:p>
          <a:p>
            <a:pPr eaLnBrk="1" hangingPunct="1"/>
            <a:r>
              <a:rPr lang="el-GR" altLang="el-GR" smtClean="0"/>
              <a:t>1889 σερβικό προξενείο Μοναστηρίου</a:t>
            </a:r>
          </a:p>
        </p:txBody>
      </p:sp>
    </p:spTree>
    <p:extLst>
      <p:ext uri="{BB962C8B-B14F-4D97-AF65-F5344CB8AC3E}">
        <p14:creationId xmlns:p14="http://schemas.microsoft.com/office/powerpoint/2010/main" xmlns="" val="3072750030"/>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Πολιτιστική οργάνωση σερβο-μακεδονικής κίνησης</a:t>
            </a:r>
          </a:p>
        </p:txBody>
      </p:sp>
      <p:sp>
        <p:nvSpPr>
          <p:cNvPr id="38915" name="2 - Θέση περιεχομένου"/>
          <p:cNvSpPr>
            <a:spLocks noGrp="1"/>
          </p:cNvSpPr>
          <p:nvPr>
            <p:ph idx="1"/>
          </p:nvPr>
        </p:nvSpPr>
        <p:spPr>
          <a:xfrm>
            <a:off x="612775" y="1600200"/>
            <a:ext cx="8153400" cy="4495800"/>
          </a:xfrm>
        </p:spPr>
        <p:txBody>
          <a:bodyPr>
            <a:normAutofit lnSpcReduction="10000"/>
          </a:bodyPr>
          <a:lstStyle/>
          <a:p>
            <a:pPr eaLnBrk="1" hangingPunct="1"/>
            <a:r>
              <a:rPr lang="el-GR" altLang="el-GR" smtClean="0"/>
              <a:t>1886: ίδρυση Εταιρίας Άγιος Σάββας κι «Σερβο-μακεδονικού Συλλόγου Κωνσταντινούπολης</a:t>
            </a:r>
          </a:p>
          <a:p>
            <a:pPr eaLnBrk="1" hangingPunct="1"/>
            <a:r>
              <a:rPr lang="el-GR" altLang="el-GR" smtClean="0"/>
              <a:t>Στάση στο γλωσσικό: να δημιουργηθεί γλώσσα  με βάση τα σλαβομακεδονικά ιδιώματα και δάνεια από τη σερβική λόγια γλώσσα (</a:t>
            </a:r>
            <a:r>
              <a:rPr lang="en-US" altLang="el-GR" smtClean="0"/>
              <a:t>Stojan Novakovic</a:t>
            </a:r>
            <a:r>
              <a:rPr lang="el-GR" altLang="el-GR" smtClean="0"/>
              <a:t> πρέσβης Σερβίας σε Κων/λη στον ΥΠΕΠΘ Σερβίας</a:t>
            </a:r>
            <a:r>
              <a:rPr lang="en-US" altLang="el-GR" smtClean="0"/>
              <a:t> Vladan Djordjevic</a:t>
            </a:r>
            <a:r>
              <a:rPr lang="el-GR" altLang="el-GR" smtClean="0"/>
              <a:t>:«..τα αποτελέσματα της βουλγαρικής προπαγάνδας θα καταρρεύσουν με τον μακεδονισμό, τον διαχωρισμό της μακεδονικής εθνοτικής ομάδας από τον σερβισμό και βουλγαρισμό..»</a:t>
            </a:r>
          </a:p>
        </p:txBody>
      </p:sp>
    </p:spTree>
    <p:extLst>
      <p:ext uri="{BB962C8B-B14F-4D97-AF65-F5344CB8AC3E}">
        <p14:creationId xmlns:p14="http://schemas.microsoft.com/office/powerpoint/2010/main" xmlns="" val="3476752261"/>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a:xfrm>
            <a:off x="612775" y="228600"/>
            <a:ext cx="8153400" cy="990600"/>
          </a:xfrm>
        </p:spPr>
        <p:txBody>
          <a:bodyPr>
            <a:normAutofit fontScale="90000"/>
          </a:bodyPr>
          <a:lstStyle/>
          <a:p>
            <a:pPr eaLnBrk="1" hangingPunct="1"/>
            <a:r>
              <a:rPr lang="en-US" altLang="el-GR" smtClean="0"/>
              <a:t>Novakovic 1888</a:t>
            </a:r>
            <a:r>
              <a:rPr lang="el-GR" altLang="el-GR" smtClean="0"/>
              <a:t>, </a:t>
            </a:r>
            <a:r>
              <a:rPr lang="en-US" altLang="el-GR" smtClean="0"/>
              <a:t>Jovan Cjvijic 1903</a:t>
            </a:r>
            <a:endParaRPr lang="el-GR" altLang="el-GR" smtClean="0"/>
          </a:p>
        </p:txBody>
      </p:sp>
      <p:sp>
        <p:nvSpPr>
          <p:cNvPr id="39939" name="2 - Θέση περιεχομένου"/>
          <p:cNvSpPr>
            <a:spLocks noGrp="1"/>
          </p:cNvSpPr>
          <p:nvPr>
            <p:ph idx="1"/>
          </p:nvPr>
        </p:nvSpPr>
        <p:spPr>
          <a:xfrm>
            <a:off x="612775" y="1600200"/>
            <a:ext cx="8153400" cy="4495800"/>
          </a:xfrm>
        </p:spPr>
        <p:txBody>
          <a:bodyPr/>
          <a:lstStyle/>
          <a:p>
            <a:pPr eaLnBrk="1" hangingPunct="1"/>
            <a:r>
              <a:rPr lang="el-GR" altLang="el-GR" smtClean="0"/>
              <a:t>«Αν το ζήτημα διαχωριζόταν από τη σφαίρα της πολιτικής και έπρεπε να εξεταστεί επιστημονικά θα μπορούσε σύμφωνα με τους ξένους επιστήμονες να διαπιστωθεί ότι οι Μακεδόνες αποτελούν έναν μεταβατικό κρίκο μεταξύ Σέρβων και Βουλγάρων..»</a:t>
            </a:r>
            <a:endParaRPr lang="en-US" altLang="el-GR" smtClean="0"/>
          </a:p>
          <a:p>
            <a:pPr eaLnBrk="1" hangingPunct="1"/>
            <a:r>
              <a:rPr lang="el-GR" altLang="el-GR" smtClean="0"/>
              <a:t>«Οι Μακεδόνες Σλάβοι είναι μια αρχαϊκή σλαβική μάζα άμορφη μάζα χωρίς καθορισμένη εθνική συνείδηση.. Η μακεδονική γλώσσα αποτελείται από διαλέκτους.. Το κράτος που θα κρατήσει τη Μακεδονία θα δώσει στη γλώσσα μονιμότητα..»</a:t>
            </a:r>
          </a:p>
        </p:txBody>
      </p:sp>
    </p:spTree>
    <p:extLst>
      <p:ext uri="{BB962C8B-B14F-4D97-AF65-F5344CB8AC3E}">
        <p14:creationId xmlns:p14="http://schemas.microsoft.com/office/powerpoint/2010/main" xmlns="" val="434673291"/>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a:xfrm>
            <a:off x="612775" y="228600"/>
            <a:ext cx="8153400" cy="990600"/>
          </a:xfrm>
        </p:spPr>
        <p:txBody>
          <a:bodyPr>
            <a:normAutofit/>
          </a:bodyPr>
          <a:lstStyle/>
          <a:p>
            <a:pPr eaLnBrk="1" hangingPunct="1"/>
            <a:r>
              <a:rPr lang="el-GR" altLang="el-GR" smtClean="0"/>
              <a:t>Βιβλία στη «σλαβομακεδονική»</a:t>
            </a:r>
          </a:p>
        </p:txBody>
      </p:sp>
      <p:sp>
        <p:nvSpPr>
          <p:cNvPr id="40963" name="2 - Θέση περιεχομένου"/>
          <p:cNvSpPr>
            <a:spLocks noGrp="1"/>
          </p:cNvSpPr>
          <p:nvPr>
            <p:ph idx="1"/>
          </p:nvPr>
        </p:nvSpPr>
        <p:spPr>
          <a:xfrm>
            <a:off x="612775" y="1600200"/>
            <a:ext cx="8153400" cy="4495800"/>
          </a:xfrm>
        </p:spPr>
        <p:txBody>
          <a:bodyPr/>
          <a:lstStyle/>
          <a:p>
            <a:pPr eaLnBrk="1" hangingPunct="1"/>
            <a:r>
              <a:rPr lang="el-GR" altLang="el-GR" smtClean="0"/>
              <a:t>1889: </a:t>
            </a:r>
            <a:r>
              <a:rPr lang="en-US" altLang="el-GR" smtClean="0"/>
              <a:t>Novakovic, Evrovic, Crupcevic</a:t>
            </a:r>
            <a:r>
              <a:rPr lang="el-GR" altLang="el-GR" smtClean="0"/>
              <a:t>: έκδοση μακεδονικού αλφαβηταρίου με βάση το σερβικό αλφάβητο μεταφρασμένο κατά τα 2/3 στην σλαβομακεδονική διάλεκτο</a:t>
            </a:r>
          </a:p>
          <a:p>
            <a:pPr eaLnBrk="1" hangingPunct="1"/>
            <a:r>
              <a:rPr lang="el-GR" altLang="el-GR" smtClean="0"/>
              <a:t>1889: Ημερολόγιο (Περιστέρι) στη σερβική γλώσσα μεταφρασμένο στη σλαβομακεδονική</a:t>
            </a:r>
          </a:p>
          <a:p>
            <a:pPr eaLnBrk="1" hangingPunct="1"/>
            <a:r>
              <a:rPr lang="el-GR" altLang="el-GR" smtClean="0"/>
              <a:t>1890: πρώτο αναγνωστικό της «μακεδονικής» διαλέκτου</a:t>
            </a:r>
          </a:p>
        </p:txBody>
      </p:sp>
    </p:spTree>
    <p:extLst>
      <p:ext uri="{BB962C8B-B14F-4D97-AF65-F5344CB8AC3E}">
        <p14:creationId xmlns:p14="http://schemas.microsoft.com/office/powerpoint/2010/main" xmlns="" val="2684285401"/>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a:xfrm>
            <a:off x="612775" y="228600"/>
            <a:ext cx="8153400" cy="990600"/>
          </a:xfrm>
        </p:spPr>
        <p:txBody>
          <a:bodyPr>
            <a:normAutofit fontScale="90000"/>
          </a:bodyPr>
          <a:lstStyle/>
          <a:p>
            <a:pPr eaLnBrk="1" hangingPunct="1"/>
            <a:r>
              <a:rPr lang="en-US" altLang="el-GR" smtClean="0"/>
              <a:t>V. Kal </a:t>
            </a:r>
            <a:r>
              <a:rPr lang="el-GR" altLang="el-GR" smtClean="0"/>
              <a:t>Ρώσος πρόξενος στο Μοναστήρι 1906</a:t>
            </a:r>
          </a:p>
        </p:txBody>
      </p:sp>
      <p:sp>
        <p:nvSpPr>
          <p:cNvPr id="41987" name="2 - Θέση περιεχομένου"/>
          <p:cNvSpPr>
            <a:spLocks noGrp="1"/>
          </p:cNvSpPr>
          <p:nvPr>
            <p:ph idx="1"/>
          </p:nvPr>
        </p:nvSpPr>
        <p:spPr>
          <a:xfrm>
            <a:off x="612775" y="1600200"/>
            <a:ext cx="8153400" cy="4495800"/>
          </a:xfrm>
        </p:spPr>
        <p:txBody>
          <a:bodyPr/>
          <a:lstStyle/>
          <a:p>
            <a:pPr eaLnBrk="1" hangingPunct="1"/>
            <a:r>
              <a:rPr lang="el-GR" altLang="el-GR" smtClean="0"/>
              <a:t>«Ο αγροτικός πληθυσμός δεν έχει συνείδησητ ης εθνικότητάς του. Του είναι αδιάφορο αν θα ονομάζεται Σέρβος ή Βούλγαρος..Αντίθετα με τον αγροτικό πληθυσμό που δεν έχει καμιά σχέση με τη Βουλγαρία ο αστικός πληθυσμός διατηρεί με αυτήν σταθερή σχέση. Πολλοί προύχοντες σπούδασαν στη Βουλγαρία..Η Βουλγαρία πάντα με θέρμη χορηγεί υποτροφίες στους Μακεδόνες..»</a:t>
            </a:r>
          </a:p>
        </p:txBody>
      </p:sp>
    </p:spTree>
    <p:extLst>
      <p:ext uri="{BB962C8B-B14F-4D97-AF65-F5344CB8AC3E}">
        <p14:creationId xmlns:p14="http://schemas.microsoft.com/office/powerpoint/2010/main" xmlns="" val="2303692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Αρριανου</a:t>
            </a:r>
            <a:r>
              <a:rPr lang="el-GR" dirty="0" smtClean="0"/>
              <a:t> </a:t>
            </a:r>
            <a:r>
              <a:rPr lang="el-GR" dirty="0" err="1" smtClean="0"/>
              <a:t>ινδικη</a:t>
            </a:r>
            <a:r>
              <a:rPr lang="el-GR" dirty="0" smtClean="0"/>
              <a:t> 3</a:t>
            </a:r>
            <a:endParaRPr lang="el-GR" dirty="0"/>
          </a:p>
        </p:txBody>
      </p:sp>
      <p:sp>
        <p:nvSpPr>
          <p:cNvPr id="3" name="Θέση περιεχομένου 2"/>
          <p:cNvSpPr>
            <a:spLocks noGrp="1"/>
          </p:cNvSpPr>
          <p:nvPr>
            <p:ph idx="1"/>
          </p:nvPr>
        </p:nvSpPr>
        <p:spPr>
          <a:xfrm>
            <a:off x="395536" y="1844824"/>
            <a:ext cx="7620000" cy="4373563"/>
          </a:xfrm>
        </p:spPr>
        <p:txBody>
          <a:bodyPr>
            <a:noAutofit/>
          </a:bodyPr>
          <a:lstStyle/>
          <a:p>
            <a:r>
              <a:rPr lang="el-GR" sz="2400" i="1" dirty="0" err="1">
                <a:latin typeface="Times New Roman" panose="02020603050405020304" pitchFamily="18" charset="0"/>
                <a:cs typeface="Times New Roman" panose="02020603050405020304" pitchFamily="18" charset="0"/>
              </a:rPr>
              <a:t>Ἑλλήνων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Μήδιος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μὲν</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Ὀξυθέμιδος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Λαρισαῖος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Εὐμένης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p. 24] </a:t>
            </a:r>
            <a:r>
              <a:rPr lang="el-GR" sz="2400" i="1" dirty="0" smtClean="0">
                <a:latin typeface="Times New Roman" panose="02020603050405020304" pitchFamily="18" charset="0"/>
                <a:cs typeface="Times New Roman" panose="02020603050405020304" pitchFamily="18" charset="0"/>
              </a:rPr>
              <a:t>ὁ </a:t>
            </a:r>
            <a:r>
              <a:rPr lang="el-GR" sz="2400" i="1" dirty="0" err="1">
                <a:latin typeface="Times New Roman" panose="02020603050405020304" pitchFamily="18" charset="0"/>
                <a:cs typeface="Times New Roman" panose="02020603050405020304" pitchFamily="18" charset="0"/>
              </a:rPr>
              <a:t>Ἱερωνύμου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ἐκ</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Καρδίης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Κριτόβουλος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δ Πλάτωνος </a:t>
            </a:r>
            <a:r>
              <a:rPr lang="el-GR" sz="2400" i="1" dirty="0" err="1">
                <a:latin typeface="Times New Roman" panose="02020603050405020304" pitchFamily="18" charset="0"/>
                <a:cs typeface="Times New Roman" panose="02020603050405020304" pitchFamily="18" charset="0"/>
              </a:rPr>
              <a:t>Κῷος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Θόας</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Μηνοδώρου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Μαίανδρος ὁ </a:t>
            </a:r>
            <a:r>
              <a:rPr lang="el-GR" sz="2400" i="1" dirty="0" err="1">
                <a:latin typeface="Times New Roman" panose="02020603050405020304" pitchFamily="18" charset="0"/>
                <a:cs typeface="Times New Roman" panose="02020603050405020304" pitchFamily="18" charset="0"/>
              </a:rPr>
              <a:t>Μανδρογένεος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Μάγνητες</a:t>
            </a:r>
            <a:r>
              <a:rPr lang="el-GR" sz="2400" i="1" dirty="0">
                <a:latin typeface="Times New Roman" panose="02020603050405020304" pitchFamily="18" charset="0"/>
                <a:cs typeface="Times New Roman" panose="02020603050405020304" pitchFamily="18" charset="0"/>
              </a:rPr>
              <a:t>. [8] </a:t>
            </a:r>
            <a:r>
              <a:rPr lang="el-GR" sz="2400" i="1" dirty="0" err="1">
                <a:latin typeface="Times New Roman" panose="02020603050405020304" pitchFamily="18" charset="0"/>
                <a:cs typeface="Times New Roman" panose="02020603050405020304" pitchFamily="18" charset="0"/>
              </a:rPr>
              <a:t>Ἄνδρων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Καβήλεω</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Τήιος</a:t>
            </a:r>
            <a:r>
              <a:rPr lang="el-GR" sz="2400" i="1" dirty="0">
                <a:latin typeface="Times New Roman" panose="02020603050405020304" pitchFamily="18" charset="0"/>
                <a:cs typeface="Times New Roman" panose="02020603050405020304" pitchFamily="18" charset="0"/>
              </a:rPr>
              <a:t>, Κυπρίων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Νικοκλέης</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Πασικράτεος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Σόλιος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Νιθάφων</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Πνυταγόρεω</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Σαλαμίνιος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ἦν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δὴ</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Πέρσης </a:t>
            </a:r>
            <a:r>
              <a:rPr lang="el-GR" sz="2400" i="1" dirty="0" err="1">
                <a:latin typeface="Times New Roman" panose="02020603050405020304" pitchFamily="18" charset="0"/>
                <a:cs typeface="Times New Roman" panose="02020603050405020304" pitchFamily="18" charset="0"/>
              </a:rPr>
              <a:t>αὐτῷ</a:t>
            </a:r>
            <a:r>
              <a:rPr lang="el-GR" sz="2400" i="1" dirty="0">
                <a:latin typeface="Times New Roman" panose="02020603050405020304" pitchFamily="18" charset="0"/>
                <a:cs typeface="Times New Roman" panose="02020603050405020304" pitchFamily="18" charset="0"/>
              </a:rPr>
              <a:t> τριήραρχος, </a:t>
            </a:r>
            <a:r>
              <a:rPr lang="el-GR" sz="2400" i="1" dirty="0" err="1">
                <a:latin typeface="Times New Roman" panose="02020603050405020304" pitchFamily="18" charset="0"/>
                <a:cs typeface="Times New Roman" panose="02020603050405020304" pitchFamily="18" charset="0"/>
              </a:rPr>
              <a:t>Βαγώας</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Φαρνούχεω</a:t>
            </a:r>
            <a:r>
              <a:rPr lang="el-GR" sz="2400" i="1" dirty="0">
                <a:latin typeface="Times New Roman" panose="02020603050405020304" pitchFamily="18" charset="0"/>
                <a:cs typeface="Times New Roman" panose="02020603050405020304" pitchFamily="18" charset="0"/>
              </a:rPr>
              <a:t>. [9] </a:t>
            </a:r>
            <a:r>
              <a:rPr lang="el-GR" sz="2400" i="1" dirty="0" err="1">
                <a:latin typeface="Times New Roman" panose="02020603050405020304" pitchFamily="18" charset="0"/>
                <a:cs typeface="Times New Roman" panose="02020603050405020304" pitchFamily="18" charset="0"/>
              </a:rPr>
              <a:t>τῆς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αὐτοῦ</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Ἀλεξάνδρου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νεὸς</a:t>
            </a:r>
            <a:r>
              <a:rPr lang="el-GR" sz="2400" i="1" dirty="0">
                <a:latin typeface="Times New Roman" panose="02020603050405020304" pitchFamily="18" charset="0"/>
                <a:cs typeface="Times New Roman" panose="02020603050405020304" pitchFamily="18" charset="0"/>
              </a:rPr>
              <a:t> κυβερνήτης </a:t>
            </a:r>
            <a:r>
              <a:rPr lang="el-GR" sz="2400" i="1" dirty="0" err="1">
                <a:latin typeface="Times New Roman" panose="02020603050405020304" pitchFamily="18" charset="0"/>
                <a:cs typeface="Times New Roman" panose="02020603050405020304" pitchFamily="18" charset="0"/>
              </a:rPr>
              <a:t>ἦν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Ὀνησίκριτος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Ἀστυπαλαιεύς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γραμματεὺς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τοῦ</a:t>
            </a:r>
            <a:r>
              <a:rPr lang="el-GR" sz="2400" i="1" dirty="0">
                <a:latin typeface="Times New Roman" panose="02020603050405020304" pitchFamily="18" charset="0"/>
                <a:cs typeface="Times New Roman" panose="02020603050405020304" pitchFamily="18" charset="0"/>
              </a:rPr>
              <a:t> στόλου </a:t>
            </a:r>
            <a:r>
              <a:rPr lang="el-GR" sz="2400" i="1" dirty="0" err="1">
                <a:latin typeface="Times New Roman" panose="02020603050405020304" pitchFamily="18" charset="0"/>
                <a:cs typeface="Times New Roman" panose="02020603050405020304" pitchFamily="18" charset="0"/>
              </a:rPr>
              <a:t>παντὸς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Εὐαγόρας</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Εὐκλέωνος</a:t>
            </a:r>
            <a:r>
              <a:rPr lang="el-GR" sz="2400" i="1" dirty="0">
                <a:latin typeface="Times New Roman" panose="02020603050405020304" pitchFamily="18" charset="0"/>
                <a:cs typeface="Times New Roman" panose="02020603050405020304" pitchFamily="18" charset="0"/>
              </a:rPr>
              <a:t> Κορίνθιος. [10] ναύαρχος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αὐτοῖσιν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ἐπεστάθη</a:t>
            </a:r>
            <a:r>
              <a:rPr lang="el-GR" sz="2400" i="1" dirty="0">
                <a:latin typeface="Times New Roman" panose="02020603050405020304" pitchFamily="18" charset="0"/>
                <a:cs typeface="Times New Roman" panose="02020603050405020304" pitchFamily="18" charset="0"/>
              </a:rPr>
              <a:t> Νέαρχος ὁ </a:t>
            </a:r>
            <a:r>
              <a:rPr lang="el-GR" sz="2400" i="1" dirty="0" err="1">
                <a:latin typeface="Times New Roman" panose="02020603050405020304" pitchFamily="18" charset="0"/>
                <a:cs typeface="Times New Roman" panose="02020603050405020304" pitchFamily="18" charset="0"/>
              </a:rPr>
              <a:t>Ἀνδροτίμου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τὸ</a:t>
            </a:r>
            <a:r>
              <a:rPr lang="el-GR" sz="2400" i="1" dirty="0">
                <a:latin typeface="Times New Roman" panose="02020603050405020304" pitchFamily="18" charset="0"/>
                <a:cs typeface="Times New Roman" panose="02020603050405020304" pitchFamily="18" charset="0"/>
              </a:rPr>
              <a:t> γένος </a:t>
            </a:r>
            <a:r>
              <a:rPr lang="el-GR" sz="2400" i="1" dirty="0" err="1">
                <a:latin typeface="Times New Roman" panose="02020603050405020304" pitchFamily="18" charset="0"/>
                <a:cs typeface="Times New Roman" panose="02020603050405020304" pitchFamily="18" charset="0"/>
              </a:rPr>
              <a:t>μὲν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Κρὴς</a:t>
            </a:r>
            <a:r>
              <a:rPr lang="el-GR" sz="2400" i="1"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ὁ Νέαρχος, </a:t>
            </a:r>
            <a:r>
              <a:rPr lang="el-GR" sz="2400" dirty="0" err="1">
                <a:latin typeface="Times New Roman" panose="02020603050405020304" pitchFamily="18" charset="0"/>
                <a:cs typeface="Times New Roman" panose="02020603050405020304" pitchFamily="18" charset="0"/>
              </a:rPr>
              <a:t>ᾤκεε</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δὲ</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ἐν</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Ἀμφιπόλι</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τῇ</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ἐπὶ</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Στρυμόνι</a:t>
            </a:r>
            <a:r>
              <a:rPr lang="el-GR" sz="2400" dirty="0">
                <a:latin typeface="Times New Roman" panose="02020603050405020304" pitchFamily="18" charset="0"/>
                <a:cs typeface="Times New Roman" panose="02020603050405020304" pitchFamily="18" charset="0"/>
              </a:rPr>
              <a:t>. [11</a:t>
            </a:r>
            <a:r>
              <a:rPr lang="el-GR" sz="2400" dirty="0" smtClean="0">
                <a:latin typeface="Times New Roman" panose="02020603050405020304" pitchFamily="18" charset="0"/>
                <a:cs typeface="Times New Roman" panose="02020603050405020304" pitchFamily="18" charset="0"/>
              </a:rPr>
              <a:t>]</a:t>
            </a:r>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4073485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Σλαβομακεδονικός σεπαρατισμός</a:t>
            </a:r>
          </a:p>
        </p:txBody>
      </p:sp>
      <p:sp>
        <p:nvSpPr>
          <p:cNvPr id="43011" name="2 - Θέση περιεχομένου"/>
          <p:cNvSpPr>
            <a:spLocks noGrp="1"/>
          </p:cNvSpPr>
          <p:nvPr>
            <p:ph idx="1"/>
          </p:nvPr>
        </p:nvSpPr>
        <p:spPr>
          <a:xfrm>
            <a:off x="612775" y="1600200"/>
            <a:ext cx="8153400" cy="4495800"/>
          </a:xfrm>
        </p:spPr>
        <p:txBody>
          <a:bodyPr/>
          <a:lstStyle/>
          <a:p>
            <a:pPr eaLnBrk="1" hangingPunct="1"/>
            <a:r>
              <a:rPr lang="el-GR" altLang="el-GR" smtClean="0"/>
              <a:t>Χαρακτηριστικά των </a:t>
            </a:r>
            <a:r>
              <a:rPr lang="en-US" altLang="el-GR" smtClean="0"/>
              <a:t>Dedov</a:t>
            </a:r>
            <a:r>
              <a:rPr lang="el-GR" altLang="el-GR" smtClean="0"/>
              <a:t> </a:t>
            </a:r>
            <a:r>
              <a:rPr lang="en-US" altLang="el-GR" smtClean="0"/>
              <a:t>(Balkanski Glasnik), Misajkov, Misirkov, Cupovski</a:t>
            </a:r>
          </a:p>
          <a:p>
            <a:pPr eaLnBrk="1" hangingPunct="1"/>
            <a:r>
              <a:rPr lang="el-GR" altLang="el-GR" smtClean="0"/>
              <a:t>Α) φοίτηση σε σερβικά και βουλγαρικά σχολεία Μακεδονίας</a:t>
            </a:r>
          </a:p>
          <a:p>
            <a:pPr eaLnBrk="1" hangingPunct="1"/>
            <a:r>
              <a:rPr lang="el-GR" altLang="el-GR" smtClean="0"/>
              <a:t>Β) αμφισβήτηση του απελευθερωτικού ρόλου της Βουλγαρίας</a:t>
            </a:r>
          </a:p>
          <a:p>
            <a:pPr eaLnBrk="1" hangingPunct="1"/>
            <a:r>
              <a:rPr lang="el-GR" altLang="el-GR" smtClean="0"/>
              <a:t>Γ) απογοήτευση από τη ρωσική πολιτική που ευνοούσε τη διανομή της Μακεδονίας</a:t>
            </a:r>
          </a:p>
          <a:p>
            <a:pPr eaLnBrk="1" hangingPunct="1"/>
            <a:r>
              <a:rPr lang="el-GR" altLang="el-GR" smtClean="0"/>
              <a:t>Δ) θεώρηση της Μακεδονίας ως ιστορικο-οικονομικής ενότητας</a:t>
            </a:r>
          </a:p>
        </p:txBody>
      </p:sp>
    </p:spTree>
    <p:extLst>
      <p:ext uri="{BB962C8B-B14F-4D97-AF65-F5344CB8AC3E}">
        <p14:creationId xmlns:p14="http://schemas.microsoft.com/office/powerpoint/2010/main" xmlns="" val="2146032189"/>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1902-1903: σλαβομακεδονικός σεπαρατσμός</a:t>
            </a:r>
          </a:p>
        </p:txBody>
      </p:sp>
      <p:sp>
        <p:nvSpPr>
          <p:cNvPr id="44035" name="2 - Θέση περιεχομένου"/>
          <p:cNvSpPr>
            <a:spLocks noGrp="1"/>
          </p:cNvSpPr>
          <p:nvPr>
            <p:ph idx="1"/>
          </p:nvPr>
        </p:nvSpPr>
        <p:spPr>
          <a:xfrm>
            <a:off x="612775" y="1600200"/>
            <a:ext cx="8153400" cy="4495800"/>
          </a:xfrm>
        </p:spPr>
        <p:txBody>
          <a:bodyPr/>
          <a:lstStyle/>
          <a:p>
            <a:pPr eaLnBrk="1" hangingPunct="1"/>
            <a:r>
              <a:rPr lang="en-US" altLang="el-GR" smtClean="0"/>
              <a:t>Dedov Misajkov </a:t>
            </a:r>
            <a:r>
              <a:rPr lang="el-GR" altLang="el-GR" smtClean="0"/>
              <a:t>ζητάν από τη Ρωσία τη σύσταση σλαβομακεδονικού μιλλέτ.</a:t>
            </a:r>
          </a:p>
          <a:p>
            <a:pPr eaLnBrk="1" hangingPunct="1"/>
            <a:r>
              <a:rPr lang="en-US" altLang="el-GR" smtClean="0"/>
              <a:t>Krste Misirkov</a:t>
            </a:r>
            <a:r>
              <a:rPr lang="el-GR" altLang="el-GR" smtClean="0"/>
              <a:t> (1875-1926): δίδαξε στο κλασικό βουλγαρικό Γυμνάσιο Μοναστηρίου και σχετιζόταν με τον Ρώσο πρόξενο </a:t>
            </a:r>
            <a:r>
              <a:rPr lang="en-US" altLang="el-GR" smtClean="0"/>
              <a:t>Rostkovski</a:t>
            </a:r>
            <a:endParaRPr lang="el-GR" altLang="el-GR" smtClean="0"/>
          </a:p>
          <a:p>
            <a:pPr eaLnBrk="1" hangingPunct="1"/>
            <a:r>
              <a:rPr lang="el-GR" altLang="el-GR" smtClean="0"/>
              <a:t>1903: συνέδριο της </a:t>
            </a:r>
            <a:r>
              <a:rPr lang="en-US" altLang="el-GR" smtClean="0"/>
              <a:t>VMRO </a:t>
            </a:r>
            <a:r>
              <a:rPr lang="el-GR" altLang="el-GR" smtClean="0"/>
              <a:t>στη Θεσσαλονίκη για εξέγερση: έκδοση στη Σόφια του </a:t>
            </a:r>
            <a:r>
              <a:rPr lang="en-US" altLang="el-GR" smtClean="0"/>
              <a:t>Za makedonkite raboti</a:t>
            </a:r>
            <a:r>
              <a:rPr lang="el-GR" altLang="el-GR" smtClean="0"/>
              <a:t> γραμμένη στη σλαβομακεδονική του Μοναστηρίου. Μανιφέστο</a:t>
            </a:r>
          </a:p>
        </p:txBody>
      </p:sp>
    </p:spTree>
    <p:extLst>
      <p:ext uri="{BB962C8B-B14F-4D97-AF65-F5344CB8AC3E}">
        <p14:creationId xmlns:p14="http://schemas.microsoft.com/office/powerpoint/2010/main" xmlns="" val="4044063991"/>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Χαρακτηριστικά του μανιφέστου</a:t>
            </a:r>
            <a:r>
              <a:rPr lang="en-US" altLang="el-GR" smtClean="0"/>
              <a:t> Misirkov 1903</a:t>
            </a:r>
            <a:endParaRPr lang="el-GR" altLang="el-GR" smtClean="0"/>
          </a:p>
        </p:txBody>
      </p:sp>
      <p:sp>
        <p:nvSpPr>
          <p:cNvPr id="45059" name="2 - Θέση περιεχομένου"/>
          <p:cNvSpPr>
            <a:spLocks noGrp="1"/>
          </p:cNvSpPr>
          <p:nvPr>
            <p:ph idx="1"/>
          </p:nvPr>
        </p:nvSpPr>
        <p:spPr>
          <a:xfrm>
            <a:off x="612775" y="1600200"/>
            <a:ext cx="8153400" cy="4495800"/>
          </a:xfrm>
        </p:spPr>
        <p:txBody>
          <a:bodyPr/>
          <a:lstStyle/>
          <a:p>
            <a:pPr eaLnBrk="1" hangingPunct="1"/>
            <a:r>
              <a:rPr lang="el-GR" altLang="el-GR" smtClean="0"/>
              <a:t>Η τριχοτόμηση του σλαβικού πληθυσμού της Μακεδονίας σε Σερβομάνους, Βούλγαρους, Γκραικομάνους είναι αποτέλεσμα της εκπαιδευτικής πολιτικής των εθνών-κρατών</a:t>
            </a:r>
          </a:p>
          <a:p>
            <a:pPr eaLnBrk="1" hangingPunct="1"/>
            <a:r>
              <a:rPr lang="el-GR" altLang="el-GR" smtClean="0"/>
              <a:t>Η βουλγαρική προπαγάνδα για αυτονομία της Μακεδονίας δεν είναι ειλικρινής και θα βρει αντιμέτωπη τη Σερβία</a:t>
            </a:r>
          </a:p>
          <a:p>
            <a:pPr eaLnBrk="1" hangingPunct="1"/>
            <a:r>
              <a:rPr lang="el-GR" altLang="el-GR" smtClean="0"/>
              <a:t>Η δημιουργία σλαβομακεδονικής ταυτότητας θα διαφοροποιήσει τους Μακεδονοσλάβους </a:t>
            </a:r>
          </a:p>
        </p:txBody>
      </p:sp>
    </p:spTree>
    <p:extLst>
      <p:ext uri="{BB962C8B-B14F-4D97-AF65-F5344CB8AC3E}">
        <p14:creationId xmlns:p14="http://schemas.microsoft.com/office/powerpoint/2010/main" xmlns="" val="1623104366"/>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Προϋποθέσεις για μια σλαβομακεδονική ταυτότητα</a:t>
            </a:r>
            <a:r>
              <a:rPr lang="en-US" altLang="el-GR" smtClean="0"/>
              <a:t> Misirkov</a:t>
            </a:r>
            <a:r>
              <a:rPr lang="el-GR" altLang="el-GR" smtClean="0"/>
              <a:t> 1903</a:t>
            </a:r>
            <a:r>
              <a:rPr lang="en-US" altLang="el-GR" smtClean="0"/>
              <a:t> </a:t>
            </a:r>
            <a:endParaRPr lang="el-GR" altLang="el-GR" smtClean="0"/>
          </a:p>
        </p:txBody>
      </p:sp>
      <p:sp>
        <p:nvSpPr>
          <p:cNvPr id="46083" name="2 - Θέση περιεχομένου"/>
          <p:cNvSpPr>
            <a:spLocks noGrp="1"/>
          </p:cNvSpPr>
          <p:nvPr>
            <p:ph idx="1"/>
          </p:nvPr>
        </p:nvSpPr>
        <p:spPr>
          <a:xfrm>
            <a:off x="612775" y="1600200"/>
            <a:ext cx="8153400" cy="4495800"/>
          </a:xfrm>
        </p:spPr>
        <p:txBody>
          <a:bodyPr/>
          <a:lstStyle/>
          <a:p>
            <a:pPr eaLnBrk="1" hangingPunct="1"/>
            <a:r>
              <a:rPr lang="el-GR" altLang="el-GR" smtClean="0"/>
              <a:t>Η κωδικοποίηση σλαβομακεδονικής γλώσσας</a:t>
            </a:r>
          </a:p>
          <a:p>
            <a:pPr eaLnBrk="1" hangingPunct="1"/>
            <a:r>
              <a:rPr lang="el-GR" altLang="el-GR" smtClean="0"/>
              <a:t>Η εισαγωγή της στα σχολεία</a:t>
            </a:r>
          </a:p>
          <a:p>
            <a:pPr eaLnBrk="1" hangingPunct="1"/>
            <a:r>
              <a:rPr lang="el-GR" altLang="el-GR" smtClean="0"/>
              <a:t>Η ανασύσταση της Αρχιεπισκοπής Αχρίδας ως Αυτοκέφαλης με εκκλησιαστική τη σλαβική και ένα αυτόνομο πολιτικό καθεστώς</a:t>
            </a:r>
          </a:p>
          <a:p>
            <a:pPr eaLnBrk="1" hangingPunct="1"/>
            <a:r>
              <a:rPr lang="el-GR" altLang="el-GR" smtClean="0"/>
              <a:t>Η καλλιέργεια σχέσεων με Ρωσία-Οθ. Αυτοκρατορία</a:t>
            </a:r>
          </a:p>
          <a:p>
            <a:pPr eaLnBrk="1" hangingPunct="1"/>
            <a:r>
              <a:rPr lang="el-GR" altLang="el-GR" smtClean="0"/>
              <a:t>Η αποσόβηση κάθε ταύτισης με τα βουλγαρικά συμφέροντα</a:t>
            </a:r>
          </a:p>
        </p:txBody>
      </p:sp>
    </p:spTree>
    <p:extLst>
      <p:ext uri="{BB962C8B-B14F-4D97-AF65-F5344CB8AC3E}">
        <p14:creationId xmlns:p14="http://schemas.microsoft.com/office/powerpoint/2010/main" xmlns="" val="2614790965"/>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Περί δημιουργίας ταυτότητας</a:t>
            </a:r>
            <a:r>
              <a:rPr lang="en-US" altLang="el-GR" smtClean="0"/>
              <a:t> Misirkov </a:t>
            </a:r>
            <a:r>
              <a:rPr lang="el-GR" altLang="el-GR" smtClean="0"/>
              <a:t>1903</a:t>
            </a:r>
            <a:r>
              <a:rPr lang="en-US" altLang="el-GR" smtClean="0"/>
              <a:t> </a:t>
            </a:r>
            <a:endParaRPr lang="el-GR" altLang="el-GR" smtClean="0"/>
          </a:p>
        </p:txBody>
      </p:sp>
      <p:sp>
        <p:nvSpPr>
          <p:cNvPr id="47107" name="2 - Θέση περιεχομένου"/>
          <p:cNvSpPr>
            <a:spLocks noGrp="1"/>
          </p:cNvSpPr>
          <p:nvPr>
            <p:ph idx="1"/>
          </p:nvPr>
        </p:nvSpPr>
        <p:spPr>
          <a:xfrm>
            <a:off x="612775" y="1600200"/>
            <a:ext cx="8153400" cy="4495800"/>
          </a:xfrm>
        </p:spPr>
        <p:txBody>
          <a:bodyPr/>
          <a:lstStyle/>
          <a:p>
            <a:pPr eaLnBrk="1" hangingPunct="1"/>
            <a:r>
              <a:rPr lang="el-GR" altLang="el-GR" smtClean="0"/>
              <a:t>«..ότι δεν υπήρχε στο παρελθόν μπορεί να δημιουργηθεί αργότερα αρκεί να το απαιτούν οι διάφορες περιστάσεις..η διαμόρφωση των Μακεδόνων σε ξεχωριστή σλαβική εθνότητα είναι η πλέον συνηθισμένη ιστορική διαδικασία, παρόμοια με τη διαδικασία διαμόρφωσης του βουλγαρικού και σλαβοκροατικού λαού από τους νοτιοσλάβους..καθώς η διαμόρφωση της εθνότητας είναι διαδικασία πολιτικού μηχανισμού υπάρχουν όλες οι αναγκαίες προϋποθέσεις η Μακεδονία να αποτελέσει αυτόνομη εθνογραφική περιοχή..»</a:t>
            </a:r>
          </a:p>
        </p:txBody>
      </p:sp>
    </p:spTree>
    <p:extLst>
      <p:ext uri="{BB962C8B-B14F-4D97-AF65-F5344CB8AC3E}">
        <p14:creationId xmlns:p14="http://schemas.microsoft.com/office/powerpoint/2010/main" xmlns="" val="2562788000"/>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Τίτλος"/>
          <p:cNvSpPr>
            <a:spLocks noGrp="1"/>
          </p:cNvSpPr>
          <p:nvPr>
            <p:ph type="title"/>
          </p:nvPr>
        </p:nvSpPr>
        <p:spPr>
          <a:xfrm>
            <a:off x="612775" y="228600"/>
            <a:ext cx="8153400" cy="990600"/>
          </a:xfrm>
        </p:spPr>
        <p:txBody>
          <a:bodyPr/>
          <a:lstStyle/>
          <a:p>
            <a:pPr eaLnBrk="1" hangingPunct="1"/>
            <a:r>
              <a:rPr lang="en-US" altLang="el-GR" smtClean="0"/>
              <a:t>Dimitrija Cupovski 1913</a:t>
            </a:r>
            <a:endParaRPr lang="el-GR" altLang="el-GR" smtClean="0"/>
          </a:p>
        </p:txBody>
      </p:sp>
      <p:sp>
        <p:nvSpPr>
          <p:cNvPr id="48131" name="2 - Θέση περιεχομένου"/>
          <p:cNvSpPr>
            <a:spLocks noGrp="1"/>
          </p:cNvSpPr>
          <p:nvPr>
            <p:ph idx="1"/>
          </p:nvPr>
        </p:nvSpPr>
        <p:spPr>
          <a:xfrm>
            <a:off x="612775" y="1600200"/>
            <a:ext cx="8153400" cy="4495800"/>
          </a:xfrm>
        </p:spPr>
        <p:txBody>
          <a:bodyPr/>
          <a:lstStyle/>
          <a:p>
            <a:pPr eaLnBrk="1" hangingPunct="1"/>
            <a:r>
              <a:rPr lang="en-US" altLang="el-GR" smtClean="0"/>
              <a:t>E</a:t>
            </a:r>
            <a:r>
              <a:rPr lang="el-GR" altLang="el-GR" smtClean="0"/>
              <a:t>κδότης του περιοδικού Μ</a:t>
            </a:r>
            <a:r>
              <a:rPr lang="en-US" altLang="el-GR" smtClean="0"/>
              <a:t>akedoniski Golos</a:t>
            </a:r>
          </a:p>
          <a:p>
            <a:pPr eaLnBrk="1" hangingPunct="1"/>
            <a:r>
              <a:rPr lang="el-GR" altLang="el-GR" smtClean="0"/>
              <a:t>«Η Μακεδονία πρέπει να αποτελέσει ανεξάρτητο κράτος στα εθνογραφικά, γεωγραφικά και πολιτιστικο-ιστορικά σύνορα.. Να ανασυσταθεί η παλιά Αυτοκέφαλη Εκκλησία της Αχρίδος.. Εμείς δεν είμαστε αυτοί αλλά ιδιαίτερος λαός με το ιδιαίτερο όνομά του σλαβομακεδόνες..»</a:t>
            </a:r>
          </a:p>
        </p:txBody>
      </p:sp>
    </p:spTree>
    <p:extLst>
      <p:ext uri="{BB962C8B-B14F-4D97-AF65-F5344CB8AC3E}">
        <p14:creationId xmlns:p14="http://schemas.microsoft.com/office/powerpoint/2010/main" xmlns="" val="122865293"/>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0" y="333375"/>
            <a:ext cx="8964613" cy="6264275"/>
          </a:xfrm>
        </p:spPr>
        <p:txBody>
          <a:bodyPr>
            <a:normAutofit/>
          </a:bodyPr>
          <a:lstStyle/>
          <a:p>
            <a:pPr eaLnBrk="1" hangingPunct="1">
              <a:defRPr/>
            </a:pPr>
            <a:endParaRPr lang="el-GR" altLang="el-GR" sz="2600" dirty="0" smtClean="0"/>
          </a:p>
          <a:p>
            <a:pPr eaLnBrk="1" hangingPunct="1">
              <a:defRPr/>
            </a:pPr>
            <a:endParaRPr lang="el-GR" altLang="el-GR" sz="2600" dirty="0" smtClean="0"/>
          </a:p>
          <a:p>
            <a:pPr eaLnBrk="1" hangingPunct="1">
              <a:defRPr/>
            </a:pPr>
            <a:r>
              <a:rPr lang="el-GR" altLang="el-GR" sz="2600" dirty="0" smtClean="0"/>
              <a:t>Μνεία στο  «μακεδονικό έθνος» έγινε από Κ</a:t>
            </a:r>
            <a:r>
              <a:rPr lang="en-US" altLang="el-GR" sz="2600" dirty="0" err="1" smtClean="0"/>
              <a:t>omintern</a:t>
            </a:r>
            <a:r>
              <a:rPr lang="en-US" altLang="el-GR" sz="2600" dirty="0" smtClean="0"/>
              <a:t> </a:t>
            </a:r>
            <a:endParaRPr lang="el-GR" altLang="el-GR" sz="2600" dirty="0" smtClean="0"/>
          </a:p>
          <a:p>
            <a:pPr eaLnBrk="1" hangingPunct="1">
              <a:buFont typeface="Wingdings" pitchFamily="2" charset="2"/>
              <a:buNone/>
              <a:defRPr/>
            </a:pPr>
            <a:r>
              <a:rPr lang="el-GR" altLang="el-GR" sz="2600" dirty="0" smtClean="0"/>
              <a:t>και την </a:t>
            </a:r>
            <a:r>
              <a:rPr lang="el-GR" altLang="el-GR" sz="2600" dirty="0" err="1" smtClean="0"/>
              <a:t>Τιτοϊκή</a:t>
            </a:r>
            <a:r>
              <a:rPr lang="el-GR" altLang="el-GR" sz="2600" dirty="0" smtClean="0"/>
              <a:t> Γιουγκοσλαβία που απέβλεπε στον επεκτατισμό επί </a:t>
            </a:r>
          </a:p>
          <a:p>
            <a:pPr eaLnBrk="1" hangingPunct="1">
              <a:buFont typeface="Wingdings" pitchFamily="2" charset="2"/>
              <a:buNone/>
              <a:defRPr/>
            </a:pPr>
            <a:r>
              <a:rPr lang="el-GR" altLang="el-GR" sz="2600" dirty="0" smtClean="0"/>
              <a:t>ολόκληρης της γεωγραφικής Μακεδονίας</a:t>
            </a:r>
          </a:p>
          <a:p>
            <a:pPr eaLnBrk="1" hangingPunct="1">
              <a:defRPr/>
            </a:pPr>
            <a:endParaRPr lang="el-GR" altLang="el-GR" sz="2600" dirty="0" smtClean="0"/>
          </a:p>
          <a:p>
            <a:pPr eaLnBrk="1" hangingPunct="1">
              <a:defRPr/>
            </a:pPr>
            <a:r>
              <a:rPr lang="el-GR" altLang="el-GR" sz="2600" dirty="0" smtClean="0"/>
              <a:t>Δύσκολη η συμφωνία για τις ιστορικές πτυχές του Μακεδονικού Ζητήματος</a:t>
            </a:r>
          </a:p>
        </p:txBody>
      </p:sp>
    </p:spTree>
    <p:extLst>
      <p:ext uri="{BB962C8B-B14F-4D97-AF65-F5344CB8AC3E}">
        <p14:creationId xmlns:p14="http://schemas.microsoft.com/office/powerpoint/2010/main" xmlns="" val="4048058204"/>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sz="4000" b="1" dirty="0" smtClean="0">
                <a:latin typeface="Times New Roman" pitchFamily="18" charset="0"/>
                <a:cs typeface="Times New Roman" pitchFamily="18" charset="0"/>
              </a:rPr>
              <a:t>ΜΕΣΟΠΟΛΕΜΟΣ</a:t>
            </a:r>
            <a:endParaRPr lang="en-US"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EMEO</a:t>
            </a:r>
            <a:endParaRPr lang="en-US" dirty="0"/>
          </a:p>
        </p:txBody>
      </p:sp>
      <p:sp>
        <p:nvSpPr>
          <p:cNvPr id="3" name="2 - Θέση περιεχομένου"/>
          <p:cNvSpPr>
            <a:spLocks noGrp="1"/>
          </p:cNvSpPr>
          <p:nvPr>
            <p:ph idx="1"/>
          </p:nvPr>
        </p:nvSpPr>
        <p:spPr/>
        <p:txBody>
          <a:bodyPr>
            <a:normAutofit/>
          </a:bodyPr>
          <a:lstStyle/>
          <a:p>
            <a:r>
              <a:rPr lang="el-GR" dirty="0" smtClean="0"/>
              <a:t>Ιδρύεται 23 Οκτωβρίου 1895 στη Θεσσαλονίκη</a:t>
            </a:r>
          </a:p>
          <a:p>
            <a:r>
              <a:rPr lang="el-GR" dirty="0" smtClean="0"/>
              <a:t>Ιδρυτές </a:t>
            </a:r>
            <a:r>
              <a:rPr lang="el-GR" dirty="0" err="1" smtClean="0"/>
              <a:t>Ντάμε</a:t>
            </a:r>
            <a:r>
              <a:rPr lang="el-GR" dirty="0" smtClean="0"/>
              <a:t> </a:t>
            </a:r>
            <a:r>
              <a:rPr lang="el-GR" dirty="0" err="1" smtClean="0"/>
              <a:t>Γκρούεφ</a:t>
            </a:r>
            <a:r>
              <a:rPr lang="el-GR" dirty="0" smtClean="0"/>
              <a:t>, Χρήστος </a:t>
            </a:r>
            <a:r>
              <a:rPr lang="el-GR" dirty="0" err="1" smtClean="0"/>
              <a:t>Τατάρτσεφ</a:t>
            </a:r>
            <a:r>
              <a:rPr lang="el-GR" dirty="0" smtClean="0"/>
              <a:t>, </a:t>
            </a:r>
            <a:r>
              <a:rPr lang="el-GR" dirty="0" err="1" smtClean="0"/>
              <a:t>Πέρε</a:t>
            </a:r>
            <a:r>
              <a:rPr lang="el-GR" dirty="0" smtClean="0"/>
              <a:t> </a:t>
            </a:r>
            <a:r>
              <a:rPr lang="el-GR" dirty="0" err="1" smtClean="0"/>
              <a:t>Ποπάρτσοφ</a:t>
            </a:r>
            <a:r>
              <a:rPr lang="el-GR" dirty="0" smtClean="0"/>
              <a:t>, Ιβάν </a:t>
            </a:r>
            <a:r>
              <a:rPr lang="el-GR" dirty="0" err="1" smtClean="0"/>
              <a:t>Χατζηνικόλοφ</a:t>
            </a:r>
            <a:r>
              <a:rPr lang="el-GR" dirty="0" smtClean="0"/>
              <a:t>, </a:t>
            </a:r>
            <a:r>
              <a:rPr lang="el-GR" dirty="0" err="1" smtClean="0"/>
              <a:t>Αντόν</a:t>
            </a:r>
            <a:r>
              <a:rPr lang="el-GR" dirty="0" smtClean="0"/>
              <a:t> </a:t>
            </a:r>
            <a:r>
              <a:rPr lang="el-GR" dirty="0" err="1" smtClean="0"/>
              <a:t>Δημητρόφ</a:t>
            </a:r>
            <a:r>
              <a:rPr lang="el-GR" dirty="0" smtClean="0"/>
              <a:t>, Χρήστος </a:t>
            </a:r>
            <a:r>
              <a:rPr lang="el-GR" dirty="0" err="1" smtClean="0"/>
              <a:t>Μπαταντζίεφ</a:t>
            </a:r>
            <a:endParaRPr lang="el-GR" dirty="0" smtClean="0"/>
          </a:p>
          <a:p>
            <a:endParaRPr lang="el-GR" dirty="0" smtClean="0"/>
          </a:p>
          <a:p>
            <a:r>
              <a:rPr lang="el-GR" dirty="0" smtClean="0"/>
              <a:t>Στόχος: η ένωση των πληθυσμών με σκοπό την επανάσταση κατά των </a:t>
            </a:r>
            <a:r>
              <a:rPr lang="el-GR" dirty="0" err="1" smtClean="0"/>
              <a:t>οθωμανών</a:t>
            </a:r>
            <a:r>
              <a:rPr lang="el-GR" dirty="0" smtClean="0"/>
              <a:t> απώτερος στόχος η </a:t>
            </a:r>
            <a:r>
              <a:rPr lang="el-GR" dirty="0" err="1" smtClean="0"/>
              <a:t>αυτονόληση</a:t>
            </a:r>
            <a:r>
              <a:rPr lang="el-GR" dirty="0" smtClean="0"/>
              <a:t> (Βλ. </a:t>
            </a:r>
            <a:r>
              <a:rPr lang="el-GR" dirty="0" err="1" smtClean="0"/>
              <a:t>Βλασίδης</a:t>
            </a:r>
            <a:r>
              <a:rPr lang="el-GR" dirty="0" smtClean="0"/>
              <a:t> (1997) Η αυτονόμηση της Μακεδονίας, Ταυτότητες στη Μακεδονία)</a:t>
            </a:r>
            <a:endParaRPr lang="en-US" dirty="0"/>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smtClean="0"/>
              <a:t>1895: ένοπλες ομάδες Βουλγάρων στη Μακεδονία (καταπνίγεται η εξέγερση </a:t>
            </a:r>
            <a:r>
              <a:rPr lang="el-GR" dirty="0" err="1" smtClean="0"/>
              <a:t>απότ</a:t>
            </a:r>
            <a:r>
              <a:rPr lang="el-GR" dirty="0" smtClean="0"/>
              <a:t> ον τουρκικό στρατό)</a:t>
            </a:r>
          </a:p>
          <a:p>
            <a:r>
              <a:rPr lang="el-GR" dirty="0" err="1" smtClean="0"/>
              <a:t>Στοίλοφ</a:t>
            </a:r>
            <a:r>
              <a:rPr lang="el-GR" dirty="0" smtClean="0"/>
              <a:t> (1894-1899) ίδρυση της Ανωτάτης Μακεδονικής Επιτροπής (</a:t>
            </a:r>
            <a:r>
              <a:rPr lang="en-US" dirty="0" err="1" smtClean="0"/>
              <a:t>Verhoven</a:t>
            </a:r>
            <a:r>
              <a:rPr lang="en-US" dirty="0" smtClean="0"/>
              <a:t> </a:t>
            </a:r>
            <a:r>
              <a:rPr lang="en-US" dirty="0" err="1" smtClean="0"/>
              <a:t>Komitat</a:t>
            </a:r>
            <a:r>
              <a:rPr lang="en-US" dirty="0" smtClean="0"/>
              <a:t>)</a:t>
            </a:r>
            <a:r>
              <a:rPr lang="el-GR" dirty="0" smtClean="0"/>
              <a:t> στη Μόσχα</a:t>
            </a:r>
            <a:r>
              <a:rPr lang="en-US" dirty="0" smtClean="0"/>
              <a:t> </a:t>
            </a:r>
            <a:endParaRPr lang="el-GR" dirty="0" smtClean="0"/>
          </a:p>
          <a:p>
            <a:r>
              <a:rPr lang="el-GR" dirty="0" smtClean="0"/>
              <a:t>Πρωταγωνιστές στρατηγός </a:t>
            </a:r>
            <a:r>
              <a:rPr lang="el-GR" dirty="0" err="1" smtClean="0"/>
              <a:t>Τόντσεφ</a:t>
            </a:r>
            <a:r>
              <a:rPr lang="el-GR" dirty="0" smtClean="0"/>
              <a:t>, πρίγκιπας Φερδινάνδος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ΑΡΡΙΑΝΟΥ ΙΝΔΙΚΗ 4</a:t>
            </a:r>
            <a:endParaRPr lang="el-GR" dirty="0"/>
          </a:p>
        </p:txBody>
      </p:sp>
      <p:sp>
        <p:nvSpPr>
          <p:cNvPr id="3" name="Θέση περιεχομένου 2"/>
          <p:cNvSpPr>
            <a:spLocks noGrp="1"/>
          </p:cNvSpPr>
          <p:nvPr>
            <p:ph idx="1"/>
          </p:nvPr>
        </p:nvSpPr>
        <p:spPr/>
        <p:txBody>
          <a:bodyPr/>
          <a:lstStyle/>
          <a:p>
            <a:r>
              <a:rPr lang="el-GR" sz="2800" i="1" dirty="0" err="1">
                <a:latin typeface="Times New Roman" panose="02020603050405020304" pitchFamily="18" charset="0"/>
                <a:cs typeface="Times New Roman" panose="02020603050405020304" pitchFamily="18" charset="0"/>
              </a:rPr>
              <a:t>ὡς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δὲ</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ταῦτα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ἐκεκόσμητο</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Ἀλεξάνδρῳ</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ἔθυε</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τοῖσι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θεοῖσιν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ὅσοι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γε</a:t>
            </a:r>
            <a:r>
              <a:rPr lang="el-GR" sz="2800" i="1" dirty="0">
                <a:latin typeface="Times New Roman" panose="02020603050405020304" pitchFamily="18" charset="0"/>
                <a:cs typeface="Times New Roman" panose="02020603050405020304" pitchFamily="18" charset="0"/>
              </a:rPr>
              <a:t> πάτριοι ἢ </a:t>
            </a:r>
            <a:r>
              <a:rPr lang="el-GR" sz="2800" i="1" dirty="0" err="1">
                <a:latin typeface="Times New Roman" panose="02020603050405020304" pitchFamily="18" charset="0"/>
                <a:cs typeface="Times New Roman" panose="02020603050405020304" pitchFamily="18" charset="0"/>
              </a:rPr>
              <a:t>μαντευτοὶ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αὐτῷ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Ποσειδῶνι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Ἀμφιτρίτῃ</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Νηρηίσι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αὐτῷ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Ὠκεανῷ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Ὑδάσπῃ</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ποταμῷ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ἀπ᾽</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ὅτου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ὡρμᾶτο</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Ἀκεσίνῃ</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ὅντινα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ἐκδιδοῖ</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Ὑδάσπης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Ἰνδῷ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ὅντινα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ἄμφω</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ἐκδιδοῦσιν</a:t>
            </a:r>
            <a:r>
              <a:rPr lang="el-GR" sz="2800" i="1" dirty="0">
                <a:latin typeface="Times New Roman" panose="02020603050405020304" pitchFamily="18" charset="0"/>
                <a:cs typeface="Times New Roman" panose="02020603050405020304" pitchFamily="18" charset="0"/>
              </a:rPr>
              <a:t>: [12] </a:t>
            </a:r>
            <a:r>
              <a:rPr lang="el-GR" sz="2800" i="1" dirty="0" err="1">
                <a:latin typeface="Times New Roman" panose="02020603050405020304" pitchFamily="18" charset="0"/>
                <a:cs typeface="Times New Roman" panose="02020603050405020304" pitchFamily="18" charset="0"/>
              </a:rPr>
              <a:t>ἀγῶνές</a:t>
            </a:r>
            <a:r>
              <a:rPr lang="el-GR" sz="2800" i="1" dirty="0">
                <a:latin typeface="Times New Roman" panose="02020603050405020304" pitchFamily="18" charset="0"/>
                <a:cs typeface="Times New Roman" panose="02020603050405020304" pitchFamily="18" charset="0"/>
              </a:rPr>
              <a:t> τε </a:t>
            </a:r>
            <a:r>
              <a:rPr lang="el-GR" sz="2800" i="1" dirty="0" err="1">
                <a:latin typeface="Times New Roman" panose="02020603050405020304" pitchFamily="18" charset="0"/>
                <a:cs typeface="Times New Roman" panose="02020603050405020304" pitchFamily="18" charset="0"/>
              </a:rPr>
              <a:t>αὐτῷ</a:t>
            </a:r>
            <a:r>
              <a:rPr lang="el-GR" sz="2800" i="1" dirty="0">
                <a:latin typeface="Times New Roman" panose="02020603050405020304" pitchFamily="18" charset="0"/>
                <a:cs typeface="Times New Roman" panose="02020603050405020304" pitchFamily="18" charset="0"/>
              </a:rPr>
              <a:t> μουσικοί τε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γυμνικοὶ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ἐποιεῦντο</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ἱερήϊα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τῇ</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στρατιῇ</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πάσῃ</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κατὰ</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τέλεα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ἐδίδοτ</a:t>
            </a:r>
            <a:endParaRPr lang="el-GR" sz="2800" i="1"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3942461240"/>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Βερχοβιστές</a:t>
            </a:r>
            <a:r>
              <a:rPr lang="el-GR" dirty="0" smtClean="0"/>
              <a:t>-</a:t>
            </a:r>
            <a:r>
              <a:rPr lang="el-GR" dirty="0" err="1" smtClean="0"/>
              <a:t>Σεντραλιστές</a:t>
            </a:r>
            <a:endParaRPr lang="en-US" dirty="0"/>
          </a:p>
        </p:txBody>
      </p:sp>
      <p:sp>
        <p:nvSpPr>
          <p:cNvPr id="3" name="2 - Θέση περιεχομένου"/>
          <p:cNvSpPr>
            <a:spLocks noGrp="1"/>
          </p:cNvSpPr>
          <p:nvPr>
            <p:ph idx="1"/>
          </p:nvPr>
        </p:nvSpPr>
        <p:spPr/>
        <p:txBody>
          <a:bodyPr/>
          <a:lstStyle/>
          <a:p>
            <a:r>
              <a:rPr lang="el-GR" dirty="0" err="1" smtClean="0"/>
              <a:t>Βερχοβιστές</a:t>
            </a:r>
            <a:r>
              <a:rPr lang="el-GR" dirty="0" smtClean="0"/>
              <a:t>: ενσωμάτωση Μακεδονίας στη Βουλγαρία</a:t>
            </a:r>
          </a:p>
          <a:p>
            <a:r>
              <a:rPr lang="el-GR" dirty="0" err="1" smtClean="0"/>
              <a:t>Σεντραλιστές</a:t>
            </a:r>
            <a:r>
              <a:rPr lang="el-GR" dirty="0" smtClean="0"/>
              <a:t>: Δημιουργία αυτόνομου ή ανεξάρτητου κράτους της Μακεδονίας</a:t>
            </a:r>
          </a:p>
          <a:p>
            <a:r>
              <a:rPr lang="el-GR" dirty="0" smtClean="0"/>
              <a:t>1898: συνένωση των δύο τάσεων: αρχηγός Ανωτάτης Επιτροπής </a:t>
            </a:r>
            <a:r>
              <a:rPr lang="el-GR" dirty="0" err="1" smtClean="0"/>
              <a:t>Μπόρις</a:t>
            </a:r>
            <a:r>
              <a:rPr lang="el-GR" dirty="0" smtClean="0"/>
              <a:t> </a:t>
            </a:r>
            <a:r>
              <a:rPr lang="el-GR" dirty="0" err="1" smtClean="0"/>
              <a:t>Σαράφωφ</a:t>
            </a:r>
            <a:r>
              <a:rPr lang="el-GR" dirty="0" smtClean="0"/>
              <a:t>, Δ/</a:t>
            </a:r>
            <a:r>
              <a:rPr lang="el-GR" dirty="0" err="1" smtClean="0"/>
              <a:t>ντής</a:t>
            </a:r>
            <a:r>
              <a:rPr lang="el-GR" dirty="0" smtClean="0"/>
              <a:t> Βουλγαρικού Γυμνασίου Θεσσαλονίκης</a:t>
            </a:r>
            <a:endParaRPr lang="en-US" dirty="0"/>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1886-1897</a:t>
            </a:r>
            <a:endParaRPr lang="en-US" dirty="0"/>
          </a:p>
        </p:txBody>
      </p:sp>
      <p:sp>
        <p:nvSpPr>
          <p:cNvPr id="3" name="2 - Θέση περιεχομένου"/>
          <p:cNvSpPr>
            <a:spLocks noGrp="1"/>
          </p:cNvSpPr>
          <p:nvPr>
            <p:ph idx="1"/>
          </p:nvPr>
        </p:nvSpPr>
        <p:spPr/>
        <p:txBody>
          <a:bodyPr/>
          <a:lstStyle/>
          <a:p>
            <a:r>
              <a:rPr lang="el-GR" dirty="0" smtClean="0"/>
              <a:t>1886: Εταιρία Αγίου Σάββα, ίδρυση σερβικών σχολείων στη Μακεδονία</a:t>
            </a:r>
          </a:p>
          <a:p>
            <a:r>
              <a:rPr lang="el-GR" dirty="0" smtClean="0"/>
              <a:t>1894: Ίδρυση Εθνικής Εταιρείας στην Αθήνα</a:t>
            </a:r>
          </a:p>
          <a:p>
            <a:r>
              <a:rPr lang="el-GR" dirty="0" smtClean="0"/>
              <a:t>1897: αποστολή ένοπλων ομάδων στη Μακεδονία</a:t>
            </a:r>
          </a:p>
          <a:p>
            <a:endParaRPr lang="en-US" dirty="0"/>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1903: Δράσεις της ΕΜΕΟ στη Θεσσαλονίκη</a:t>
            </a:r>
            <a:endParaRPr lang="en-US" dirty="0"/>
          </a:p>
        </p:txBody>
      </p:sp>
      <p:sp>
        <p:nvSpPr>
          <p:cNvPr id="3" name="2 - Θέση περιεχομένου"/>
          <p:cNvSpPr>
            <a:spLocks noGrp="1"/>
          </p:cNvSpPr>
          <p:nvPr>
            <p:ph idx="1"/>
          </p:nvPr>
        </p:nvSpPr>
        <p:spPr/>
        <p:txBody>
          <a:bodyPr>
            <a:normAutofit/>
          </a:bodyPr>
          <a:lstStyle/>
          <a:p>
            <a:r>
              <a:rPr lang="el-GR" dirty="0" smtClean="0"/>
              <a:t>Ανατίναξη τον Απρίλιο του 1903 του γαλλικού ατμόπλοιου </a:t>
            </a:r>
            <a:r>
              <a:rPr lang="el-GR" dirty="0" err="1" smtClean="0"/>
              <a:t>Γουανταλκιβίρ</a:t>
            </a:r>
            <a:endParaRPr lang="el-GR" dirty="0" smtClean="0"/>
          </a:p>
          <a:p>
            <a:r>
              <a:rPr lang="el-GR" dirty="0" smtClean="0"/>
              <a:t>Βόμβες στη Μητρόπολη, στο Ταχυδρομείο, στην Οθωμανική Τράπεζα</a:t>
            </a:r>
          </a:p>
          <a:p>
            <a:r>
              <a:rPr lang="el-GR" dirty="0" smtClean="0"/>
              <a:t>Τρομοκρατία στο Μοναστήρι, εισβολή στο </a:t>
            </a:r>
            <a:r>
              <a:rPr lang="el-GR" dirty="0" err="1" smtClean="0"/>
              <a:t>Κρούσοβο</a:t>
            </a:r>
            <a:r>
              <a:rPr lang="el-GR" dirty="0" smtClean="0"/>
              <a:t> 20 Ιουλίου 1903/ως 2 Αυγούστου</a:t>
            </a:r>
          </a:p>
          <a:p>
            <a:r>
              <a:rPr lang="el-GR" dirty="0" smtClean="0"/>
              <a:t>Ανακήρυξη Δημοκρατίας του </a:t>
            </a:r>
            <a:r>
              <a:rPr lang="el-GR" dirty="0" err="1" smtClean="0"/>
              <a:t>Κρουσόβου</a:t>
            </a:r>
            <a:r>
              <a:rPr lang="el-GR" dirty="0" smtClean="0"/>
              <a:t> με επικεφαλής τον </a:t>
            </a:r>
            <a:r>
              <a:rPr lang="el-GR" dirty="0" err="1" smtClean="0"/>
              <a:t>Νίκολα</a:t>
            </a:r>
            <a:r>
              <a:rPr lang="el-GR" dirty="0" smtClean="0"/>
              <a:t> </a:t>
            </a:r>
            <a:r>
              <a:rPr lang="el-GR" dirty="0" err="1" smtClean="0"/>
              <a:t>Κάρεφ</a:t>
            </a:r>
            <a:r>
              <a:rPr lang="el-GR" dirty="0" smtClean="0"/>
              <a:t>. (Γ. </a:t>
            </a:r>
            <a:r>
              <a:rPr lang="el-GR" dirty="0" err="1" smtClean="0"/>
              <a:t>Μίντσης</a:t>
            </a:r>
            <a:r>
              <a:rPr lang="el-GR" dirty="0" smtClean="0"/>
              <a:t> Ιστορία του Μακεδονικού Ζητήματος, Θεσσαλονίκη 1990)</a:t>
            </a:r>
          </a:p>
          <a:p>
            <a:endParaRPr lang="en-US" dirty="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1904-1905</a:t>
            </a:r>
            <a:endParaRPr lang="en-US" dirty="0"/>
          </a:p>
        </p:txBody>
      </p:sp>
      <p:sp>
        <p:nvSpPr>
          <p:cNvPr id="3" name="2 - Θέση περιεχομένου"/>
          <p:cNvSpPr>
            <a:spLocks noGrp="1"/>
          </p:cNvSpPr>
          <p:nvPr>
            <p:ph idx="1"/>
          </p:nvPr>
        </p:nvSpPr>
        <p:spPr/>
        <p:txBody>
          <a:bodyPr/>
          <a:lstStyle/>
          <a:p>
            <a:r>
              <a:rPr lang="el-GR" dirty="0" smtClean="0"/>
              <a:t>Διαμάχη </a:t>
            </a:r>
            <a:r>
              <a:rPr lang="el-GR" dirty="0" err="1" smtClean="0"/>
              <a:t>Σεντραλιστών</a:t>
            </a:r>
            <a:r>
              <a:rPr lang="el-GR" dirty="0" smtClean="0"/>
              <a:t> (αρχηγός </a:t>
            </a:r>
            <a:r>
              <a:rPr lang="el-GR" dirty="0" err="1" smtClean="0"/>
              <a:t>Γιάνε</a:t>
            </a:r>
            <a:r>
              <a:rPr lang="el-GR" dirty="0" smtClean="0"/>
              <a:t> </a:t>
            </a:r>
            <a:r>
              <a:rPr lang="el-GR" dirty="0" err="1" smtClean="0"/>
              <a:t>Σαντάνσκι</a:t>
            </a:r>
            <a:r>
              <a:rPr lang="el-GR" dirty="0" smtClean="0"/>
              <a:t>) μετά το </a:t>
            </a:r>
            <a:r>
              <a:rPr lang="el-GR" dirty="0" err="1" smtClean="0"/>
              <a:t>Ίλιντεν</a:t>
            </a:r>
            <a:r>
              <a:rPr lang="el-GR" dirty="0" smtClean="0"/>
              <a:t>, με </a:t>
            </a:r>
            <a:r>
              <a:rPr lang="el-GR" dirty="0" err="1" smtClean="0"/>
              <a:t>Βερχοβιστές</a:t>
            </a:r>
            <a:r>
              <a:rPr lang="el-GR" dirty="0" smtClean="0"/>
              <a:t>. </a:t>
            </a:r>
            <a:r>
              <a:rPr lang="el-GR" dirty="0" err="1" smtClean="0"/>
              <a:t>Κατηγορίαή</a:t>
            </a:r>
            <a:r>
              <a:rPr lang="el-GR" dirty="0" smtClean="0"/>
              <a:t> άκαιρη επανάσταση</a:t>
            </a:r>
          </a:p>
          <a:p>
            <a:r>
              <a:rPr lang="el-GR" dirty="0" smtClean="0"/>
              <a:t>Σύσκεψη στο μοναστήρι της Ρίλα  Σεπτέμβριο του 1905: η διάσταση αγεφύρωτη</a:t>
            </a:r>
            <a:endParaRPr lang="en-US" dirty="0"/>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1904-1905</a:t>
            </a:r>
            <a:endParaRPr lang="en-US" dirty="0"/>
          </a:p>
        </p:txBody>
      </p:sp>
      <p:sp>
        <p:nvSpPr>
          <p:cNvPr id="3" name="2 - Θέση περιεχομένου"/>
          <p:cNvSpPr>
            <a:spLocks noGrp="1"/>
          </p:cNvSpPr>
          <p:nvPr>
            <p:ph idx="1"/>
          </p:nvPr>
        </p:nvSpPr>
        <p:spPr/>
        <p:txBody>
          <a:bodyPr>
            <a:normAutofit/>
          </a:bodyPr>
          <a:lstStyle/>
          <a:p>
            <a:r>
              <a:rPr lang="el-GR" dirty="0" smtClean="0"/>
              <a:t>1904: Ίδρυση Μακεδονικού Κομιτάτου από Δημήτρη </a:t>
            </a:r>
            <a:r>
              <a:rPr lang="el-GR" dirty="0" err="1" smtClean="0"/>
              <a:t>Καλαποθάκη</a:t>
            </a:r>
            <a:endParaRPr lang="el-GR" dirty="0" smtClean="0"/>
          </a:p>
          <a:p>
            <a:r>
              <a:rPr lang="el-GR" dirty="0" smtClean="0"/>
              <a:t>Στόχος η αποστολή ελληνικών σωμάτων στη Μακεδονία</a:t>
            </a:r>
          </a:p>
          <a:p>
            <a:r>
              <a:rPr lang="el-GR" dirty="0" smtClean="0"/>
              <a:t>Σεπτέμβριος 1904: είσοδος του Παύλου Μελά στη Μακεδονία </a:t>
            </a:r>
          </a:p>
          <a:p>
            <a:r>
              <a:rPr lang="el-GR" dirty="0" smtClean="0"/>
              <a:t>13 Οκτωβρίου 1904: ο Μελάς σκοτώνεται στη </a:t>
            </a:r>
            <a:r>
              <a:rPr lang="el-GR" dirty="0" err="1" smtClean="0"/>
              <a:t>Στάτιστα</a:t>
            </a:r>
            <a:r>
              <a:rPr lang="el-GR" dirty="0" smtClean="0"/>
              <a:t> Καστοριάς</a:t>
            </a:r>
          </a:p>
          <a:p>
            <a:r>
              <a:rPr lang="el-GR" dirty="0" smtClean="0"/>
              <a:t>27 Σεπτεμβρίου 1905 απαγχονισμός </a:t>
            </a:r>
            <a:r>
              <a:rPr lang="el-GR" dirty="0" err="1" smtClean="0"/>
              <a:t>Κώτα</a:t>
            </a:r>
            <a:r>
              <a:rPr lang="el-GR" dirty="0" smtClean="0"/>
              <a:t> στις φυλακές Μοναστηρίου</a:t>
            </a:r>
            <a:endParaRPr lang="en-US" dirty="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1908-1919</a:t>
            </a:r>
            <a:endParaRPr lang="en-US" dirty="0"/>
          </a:p>
        </p:txBody>
      </p:sp>
      <p:sp>
        <p:nvSpPr>
          <p:cNvPr id="3" name="2 - Θέση περιεχομένου"/>
          <p:cNvSpPr>
            <a:spLocks noGrp="1"/>
          </p:cNvSpPr>
          <p:nvPr>
            <p:ph idx="1"/>
          </p:nvPr>
        </p:nvSpPr>
        <p:spPr/>
        <p:txBody>
          <a:bodyPr>
            <a:normAutofit/>
          </a:bodyPr>
          <a:lstStyle/>
          <a:p>
            <a:r>
              <a:rPr lang="el-GR" dirty="0" smtClean="0"/>
              <a:t>1908: </a:t>
            </a:r>
            <a:r>
              <a:rPr lang="el-GR" dirty="0" err="1" smtClean="0"/>
              <a:t>Γιάνε</a:t>
            </a:r>
            <a:r>
              <a:rPr lang="el-GR" dirty="0" smtClean="0"/>
              <a:t> </a:t>
            </a:r>
            <a:r>
              <a:rPr lang="el-GR" dirty="0" err="1" smtClean="0"/>
              <a:t>Σαντάσκι</a:t>
            </a:r>
            <a:r>
              <a:rPr lang="el-GR" dirty="0" smtClean="0"/>
              <a:t> ηγέτης ΕΜΕΟ</a:t>
            </a:r>
          </a:p>
          <a:p>
            <a:r>
              <a:rPr lang="el-GR" dirty="0" err="1" smtClean="0"/>
              <a:t>Μπόρις</a:t>
            </a:r>
            <a:r>
              <a:rPr lang="el-GR" dirty="0" smtClean="0"/>
              <a:t> </a:t>
            </a:r>
            <a:r>
              <a:rPr lang="el-GR" dirty="0" err="1" smtClean="0"/>
              <a:t>Σαράφοφ</a:t>
            </a:r>
            <a:r>
              <a:rPr lang="el-GR" dirty="0" smtClean="0"/>
              <a:t> δολοφονείται</a:t>
            </a:r>
          </a:p>
          <a:p>
            <a:r>
              <a:rPr lang="el-GR" dirty="0" smtClean="0"/>
              <a:t>Δημιουργία αριστερής πτέρυγας Εθνικό Ομοσπονδιακό κόμμα, </a:t>
            </a:r>
            <a:r>
              <a:rPr lang="el-GR" dirty="0" err="1" smtClean="0"/>
              <a:t>Ντίμο</a:t>
            </a:r>
            <a:r>
              <a:rPr lang="el-GR" dirty="0" smtClean="0"/>
              <a:t> </a:t>
            </a:r>
            <a:r>
              <a:rPr lang="el-GR" dirty="0" err="1" smtClean="0"/>
              <a:t>Χατζιντίμοφ</a:t>
            </a:r>
            <a:r>
              <a:rPr lang="el-GR" dirty="0" smtClean="0"/>
              <a:t>, Ντ. </a:t>
            </a:r>
            <a:r>
              <a:rPr lang="el-GR" dirty="0" err="1" smtClean="0"/>
              <a:t>Ντασκάλοφ</a:t>
            </a:r>
            <a:r>
              <a:rPr lang="el-GR" dirty="0" smtClean="0"/>
              <a:t>, </a:t>
            </a:r>
            <a:r>
              <a:rPr lang="el-GR" dirty="0" err="1" smtClean="0"/>
              <a:t>Ντίμιταρ</a:t>
            </a:r>
            <a:r>
              <a:rPr lang="el-GR" dirty="0" smtClean="0"/>
              <a:t> </a:t>
            </a:r>
            <a:r>
              <a:rPr lang="el-GR" dirty="0" err="1" smtClean="0"/>
              <a:t>Βλάχοφ</a:t>
            </a:r>
            <a:r>
              <a:rPr lang="el-GR" dirty="0" smtClean="0"/>
              <a:t>.</a:t>
            </a:r>
          </a:p>
          <a:p>
            <a:r>
              <a:rPr lang="el-GR" dirty="0" smtClean="0"/>
              <a:t>1919: 27 Νοεμβρίου, Συνθήκη Νεϊγύ (Βλ. </a:t>
            </a:r>
            <a:r>
              <a:rPr lang="el-GR" dirty="0" err="1" smtClean="0"/>
              <a:t>Βλασίδης</a:t>
            </a:r>
            <a:r>
              <a:rPr lang="el-GR" dirty="0" smtClean="0"/>
              <a:t>, Η Εσωτερική Μακεδονική Επαναστατική </a:t>
            </a:r>
            <a:r>
              <a:rPr lang="el-GR" dirty="0" err="1" smtClean="0"/>
              <a:t>Οργάνωσηκαι</a:t>
            </a:r>
            <a:r>
              <a:rPr lang="el-GR" dirty="0" smtClean="0"/>
              <a:t> η δράση της στην Ελληνική Μακεδονία (1918-1929), 1997)</a:t>
            </a:r>
            <a:endParaRPr lang="en-US" dirty="0"/>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Συνθήκη Νεϊγύ 27Νοεμβρίου 1919</a:t>
            </a:r>
            <a:endParaRPr lang="en-US" dirty="0"/>
          </a:p>
        </p:txBody>
      </p:sp>
      <p:sp>
        <p:nvSpPr>
          <p:cNvPr id="3" name="2 - Θέση περιεχομένου"/>
          <p:cNvSpPr>
            <a:spLocks noGrp="1"/>
          </p:cNvSpPr>
          <p:nvPr>
            <p:ph idx="1"/>
          </p:nvPr>
        </p:nvSpPr>
        <p:spPr/>
        <p:txBody>
          <a:bodyPr>
            <a:normAutofit/>
          </a:bodyPr>
          <a:lstStyle/>
          <a:p>
            <a:r>
              <a:rPr lang="el-GR" dirty="0" smtClean="0"/>
              <a:t>Αμοιβαία, εθελούσια ανταλλαγή των πληθυσμών Ελλάδας-Βουλγαρίας. Ξεκινά 9.8.1920, ίσχυσε ως το 1924 και παρατάθηκε ως το 1932</a:t>
            </a:r>
          </a:p>
          <a:p>
            <a:r>
              <a:rPr lang="el-GR" dirty="0" smtClean="0"/>
              <a:t>Έφυγαν από ελλ. Μακεδονία 53000 Βούλγαροι, ήρθαν από Βουλγαρία 30.000 Έλληνες</a:t>
            </a:r>
          </a:p>
          <a:p>
            <a:r>
              <a:rPr lang="el-GR" dirty="0" err="1" smtClean="0"/>
              <a:t>Τούντα</a:t>
            </a:r>
            <a:r>
              <a:rPr lang="el-GR" dirty="0" smtClean="0"/>
              <a:t>-</a:t>
            </a:r>
            <a:r>
              <a:rPr lang="el-GR" dirty="0" err="1" smtClean="0"/>
              <a:t>Φρεγάδη</a:t>
            </a:r>
            <a:r>
              <a:rPr lang="el-GR" dirty="0" smtClean="0"/>
              <a:t> Αρετή (1996). Θέματα ελληνικής διπλωματικής Ιστορίας (1912-1940)</a:t>
            </a:r>
          </a:p>
          <a:p>
            <a:endParaRPr lang="en-US"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0"/>
            <a:ext cx="8229600" cy="1139825"/>
          </a:xfrm>
        </p:spPr>
        <p:txBody>
          <a:bodyPr>
            <a:normAutofit fontScale="90000"/>
          </a:bodyPr>
          <a:lstStyle/>
          <a:p>
            <a:pPr eaLnBrk="1" hangingPunct="1">
              <a:defRPr/>
            </a:pPr>
            <a:r>
              <a:rPr lang="el-GR" altLang="el-GR" sz="2800" b="1" smtClean="0"/>
              <a:t>Το Μακεδονικό υπό το φως της Κομμουνιστικής Διεθνούς κατά το Μεσοπόλεμο</a:t>
            </a:r>
          </a:p>
        </p:txBody>
      </p:sp>
      <p:sp>
        <p:nvSpPr>
          <p:cNvPr id="19459" name="Rectangle 3"/>
          <p:cNvSpPr>
            <a:spLocks noGrp="1" noChangeArrowheads="1"/>
          </p:cNvSpPr>
          <p:nvPr>
            <p:ph idx="1"/>
          </p:nvPr>
        </p:nvSpPr>
        <p:spPr>
          <a:xfrm>
            <a:off x="179388" y="1628775"/>
            <a:ext cx="8964612" cy="5040313"/>
          </a:xfrm>
        </p:spPr>
        <p:txBody>
          <a:bodyPr>
            <a:normAutofit fontScale="85000" lnSpcReduction="20000"/>
          </a:bodyPr>
          <a:lstStyle/>
          <a:p>
            <a:pPr marL="609600" indent="-609600" algn="ctr" eaLnBrk="1" hangingPunct="1">
              <a:lnSpc>
                <a:spcPct val="80000"/>
              </a:lnSpc>
              <a:buFont typeface="Wingdings" pitchFamily="2" charset="2"/>
              <a:buNone/>
              <a:defRPr/>
            </a:pPr>
            <a:r>
              <a:rPr lang="el-GR" altLang="el-GR" sz="2800" smtClean="0"/>
              <a:t>Ζήτημα τακτικής (βάσει στρατηγικής ΕΣΣΔ)</a:t>
            </a:r>
          </a:p>
          <a:p>
            <a:pPr marL="609600" indent="-609600" algn="ctr" eaLnBrk="1" hangingPunct="1">
              <a:lnSpc>
                <a:spcPct val="80000"/>
              </a:lnSpc>
              <a:buFont typeface="Wingdings" pitchFamily="2" charset="2"/>
              <a:buNone/>
              <a:defRPr/>
            </a:pPr>
            <a:r>
              <a:rPr lang="el-GR" altLang="el-GR" sz="2800" smtClean="0"/>
              <a:t> όχι ζήτημα Αρχής</a:t>
            </a:r>
          </a:p>
          <a:p>
            <a:pPr marL="609600" indent="-609600" algn="ctr" eaLnBrk="1" hangingPunct="1">
              <a:lnSpc>
                <a:spcPct val="80000"/>
              </a:lnSpc>
              <a:buFont typeface="Wingdings" pitchFamily="2" charset="2"/>
              <a:buNone/>
              <a:defRPr/>
            </a:pPr>
            <a:r>
              <a:rPr lang="el-GR" altLang="el-GR" sz="2800" smtClean="0"/>
              <a:t>Φάσεις:</a:t>
            </a:r>
          </a:p>
          <a:p>
            <a:pPr marL="609600" indent="-609600" algn="ctr" eaLnBrk="1" hangingPunct="1">
              <a:lnSpc>
                <a:spcPct val="80000"/>
              </a:lnSpc>
              <a:buFont typeface="Wingdings" pitchFamily="2" charset="2"/>
              <a:buNone/>
              <a:defRPr/>
            </a:pPr>
            <a:endParaRPr lang="el-GR" altLang="el-GR" sz="2800" smtClean="0"/>
          </a:p>
          <a:p>
            <a:pPr marL="609600" indent="-609600" eaLnBrk="1" hangingPunct="1">
              <a:lnSpc>
                <a:spcPct val="80000"/>
              </a:lnSpc>
              <a:buFont typeface="Wingdings" pitchFamily="2" charset="2"/>
              <a:buNone/>
              <a:defRPr/>
            </a:pPr>
            <a:r>
              <a:rPr lang="el-GR" altLang="el-GR" sz="2400" smtClean="0"/>
              <a:t>1.  1920-22 (θεωρείται βουλγαρικό θέμα-θέση ΚΚΒ)</a:t>
            </a:r>
          </a:p>
          <a:p>
            <a:pPr marL="609600" indent="-609600" eaLnBrk="1" hangingPunct="1">
              <a:lnSpc>
                <a:spcPct val="80000"/>
              </a:lnSpc>
              <a:buFont typeface="Wingdings" pitchFamily="2" charset="2"/>
              <a:buNone/>
              <a:defRPr/>
            </a:pPr>
            <a:r>
              <a:rPr lang="el-GR" altLang="el-GR" sz="2400" smtClean="0"/>
              <a:t>      </a:t>
            </a:r>
          </a:p>
          <a:p>
            <a:pPr marL="609600" indent="-609600" eaLnBrk="1" hangingPunct="1">
              <a:lnSpc>
                <a:spcPct val="80000"/>
              </a:lnSpc>
              <a:buFont typeface="Wingdings" pitchFamily="2" charset="2"/>
              <a:buNone/>
              <a:defRPr/>
            </a:pPr>
            <a:r>
              <a:rPr lang="el-GR" altLang="el-GR" sz="2400" smtClean="0"/>
              <a:t> 2. 1922-24(πολιτκή αποστεθεροποιήσης Βαλκανίων-</a:t>
            </a:r>
          </a:p>
          <a:p>
            <a:pPr marL="609600" indent="-609600" eaLnBrk="1" hangingPunct="1">
              <a:lnSpc>
                <a:spcPct val="80000"/>
              </a:lnSpc>
              <a:buFont typeface="Wingdings" pitchFamily="2" charset="2"/>
              <a:buNone/>
              <a:defRPr/>
            </a:pPr>
            <a:r>
              <a:rPr lang="el-GR" altLang="el-GR" sz="2400" smtClean="0"/>
              <a:t>προσεγγίσεις με </a:t>
            </a:r>
            <a:r>
              <a:rPr lang="en-US" altLang="el-GR" sz="2400" smtClean="0"/>
              <a:t>VMRO.5</a:t>
            </a:r>
            <a:r>
              <a:rPr lang="en-US" altLang="el-GR" sz="2400" baseline="30000" smtClean="0"/>
              <a:t>o </a:t>
            </a:r>
            <a:r>
              <a:rPr lang="el-GR" altLang="el-GR" sz="2400" smtClean="0"/>
              <a:t>Συνέδριο ΚΔ «</a:t>
            </a:r>
            <a:r>
              <a:rPr lang="el-GR" altLang="el-GR" sz="2400" b="1" smtClean="0"/>
              <a:t>Ενιαία &amp; </a:t>
            </a:r>
          </a:p>
          <a:p>
            <a:pPr marL="609600" indent="-609600" eaLnBrk="1" hangingPunct="1">
              <a:lnSpc>
                <a:spcPct val="80000"/>
              </a:lnSpc>
              <a:buFont typeface="Wingdings" pitchFamily="2" charset="2"/>
              <a:buNone/>
              <a:defRPr/>
            </a:pPr>
            <a:r>
              <a:rPr lang="el-GR" altLang="el-GR" sz="2400" b="1" smtClean="0"/>
              <a:t>Ανεξάρτητη Μακεδονία εντός Βαλκανικής Ομοσπονδίας</a:t>
            </a:r>
            <a:r>
              <a:rPr lang="el-GR" altLang="el-GR" sz="2400" smtClean="0"/>
              <a:t>»)</a:t>
            </a:r>
          </a:p>
          <a:p>
            <a:pPr marL="609600" indent="-609600" eaLnBrk="1" hangingPunct="1">
              <a:lnSpc>
                <a:spcPct val="80000"/>
              </a:lnSpc>
              <a:buFont typeface="Wingdings" pitchFamily="2" charset="2"/>
              <a:buNone/>
              <a:defRPr/>
            </a:pPr>
            <a:endParaRPr lang="el-GR" altLang="el-GR" sz="2400" smtClean="0"/>
          </a:p>
          <a:p>
            <a:pPr marL="609600" indent="-609600" eaLnBrk="1" hangingPunct="1">
              <a:lnSpc>
                <a:spcPct val="80000"/>
              </a:lnSpc>
              <a:buFont typeface="Wingdings" pitchFamily="2" charset="2"/>
              <a:buNone/>
              <a:defRPr/>
            </a:pPr>
            <a:r>
              <a:rPr lang="el-GR" altLang="el-GR" sz="2400" smtClean="0"/>
              <a:t>3. 1925-28(6</a:t>
            </a:r>
            <a:r>
              <a:rPr lang="el-GR" altLang="el-GR" sz="2400" baseline="30000" smtClean="0"/>
              <a:t>ο</a:t>
            </a:r>
            <a:r>
              <a:rPr lang="el-GR" altLang="el-GR" sz="2400" smtClean="0"/>
              <a:t> Συνέδριο ΚΔ): «</a:t>
            </a:r>
            <a:r>
              <a:rPr lang="el-GR" altLang="el-GR" sz="2400" i="1" smtClean="0"/>
              <a:t>προσωρινή σταθεροποίηση </a:t>
            </a:r>
          </a:p>
          <a:p>
            <a:pPr marL="609600" indent="-609600" eaLnBrk="1" hangingPunct="1">
              <a:lnSpc>
                <a:spcPct val="80000"/>
              </a:lnSpc>
              <a:buFont typeface="Wingdings" pitchFamily="2" charset="2"/>
              <a:buNone/>
              <a:defRPr/>
            </a:pPr>
            <a:r>
              <a:rPr lang="el-GR" altLang="el-GR" sz="2400" i="1" smtClean="0"/>
              <a:t>καπιταλισμού</a:t>
            </a:r>
            <a:r>
              <a:rPr lang="el-GR" altLang="el-GR" sz="2400" smtClean="0"/>
              <a:t>», περιφερειακό ενδιαφέρον για Μακεδονικό</a:t>
            </a:r>
          </a:p>
          <a:p>
            <a:pPr marL="609600" indent="-609600" eaLnBrk="1" hangingPunct="1">
              <a:lnSpc>
                <a:spcPct val="80000"/>
              </a:lnSpc>
              <a:buFont typeface="Wingdings" pitchFamily="2" charset="2"/>
              <a:buNone/>
              <a:defRPr/>
            </a:pPr>
            <a:endParaRPr lang="el-GR" altLang="el-GR" sz="2400" smtClean="0">
              <a:solidFill>
                <a:schemeClr val="folHlink"/>
              </a:solidFill>
              <a:effectLst>
                <a:outerShdw blurRad="38100" dist="38100" dir="2700000" algn="tl">
                  <a:srgbClr val="FFFFFF"/>
                </a:outerShdw>
              </a:effectLst>
            </a:endParaRPr>
          </a:p>
          <a:p>
            <a:pPr marL="609600" indent="-609600" eaLnBrk="1" hangingPunct="1">
              <a:lnSpc>
                <a:spcPct val="80000"/>
              </a:lnSpc>
              <a:buFont typeface="Wingdings" pitchFamily="2" charset="2"/>
              <a:buNone/>
              <a:defRPr/>
            </a:pPr>
            <a:endParaRPr lang="el-GR" altLang="el-GR" sz="1400" smtClean="0">
              <a:solidFill>
                <a:schemeClr val="folHlink"/>
              </a:solidFill>
              <a:effectLst>
                <a:outerShdw blurRad="38100" dist="38100" dir="2700000" algn="tl">
                  <a:srgbClr val="FFFFFF"/>
                </a:outerShdw>
              </a:effectLst>
            </a:endParaRPr>
          </a:p>
          <a:p>
            <a:pPr marL="609600" indent="-609600" eaLnBrk="1" hangingPunct="1">
              <a:lnSpc>
                <a:spcPct val="80000"/>
              </a:lnSpc>
              <a:buFont typeface="Wingdings" pitchFamily="2" charset="2"/>
              <a:buNone/>
              <a:defRPr/>
            </a:pPr>
            <a:endParaRPr lang="el-GR" altLang="el-GR" sz="1000" smtClean="0">
              <a:solidFill>
                <a:schemeClr val="folHlink"/>
              </a:solidFill>
              <a:effectLst>
                <a:outerShdw blurRad="38100" dist="38100" dir="2700000" algn="tl">
                  <a:srgbClr val="FFFFFF"/>
                </a:outerShdw>
              </a:effectLst>
            </a:endParaRPr>
          </a:p>
          <a:p>
            <a:pPr marL="609600" indent="-609600" eaLnBrk="1" hangingPunct="1">
              <a:lnSpc>
                <a:spcPct val="80000"/>
              </a:lnSpc>
              <a:buFont typeface="Wingdings" pitchFamily="2" charset="2"/>
              <a:buNone/>
              <a:defRPr/>
            </a:pPr>
            <a:endParaRPr lang="el-GR" altLang="el-GR" sz="1000" smtClean="0">
              <a:solidFill>
                <a:schemeClr val="folHlink"/>
              </a:solidFill>
              <a:effectLst>
                <a:outerShdw blurRad="38100" dist="38100" dir="2700000" algn="tl">
                  <a:srgbClr val="FFFFFF"/>
                </a:outerShdw>
              </a:effectLst>
            </a:endParaRPr>
          </a:p>
          <a:p>
            <a:pPr marL="609600" indent="-609600" eaLnBrk="1" hangingPunct="1">
              <a:lnSpc>
                <a:spcPct val="80000"/>
              </a:lnSpc>
              <a:buFont typeface="Wingdings" pitchFamily="2" charset="2"/>
              <a:buNone/>
              <a:defRPr/>
            </a:pPr>
            <a:endParaRPr lang="el-GR" altLang="el-GR" sz="1000" smtClean="0">
              <a:solidFill>
                <a:schemeClr val="folHlink"/>
              </a:solidFill>
              <a:effectLst>
                <a:outerShdw blurRad="38100" dist="38100" dir="2700000" algn="tl">
                  <a:srgbClr val="FFFFFF"/>
                </a:outerShdw>
              </a:effectLst>
            </a:endParaRPr>
          </a:p>
          <a:p>
            <a:pPr marL="609600" indent="-609600" eaLnBrk="1" hangingPunct="1">
              <a:lnSpc>
                <a:spcPct val="80000"/>
              </a:lnSpc>
              <a:buFont typeface="Wingdings" pitchFamily="2" charset="2"/>
              <a:buNone/>
              <a:defRPr/>
            </a:pPr>
            <a:endParaRPr lang="el-GR" altLang="el-GR" sz="1000" smtClean="0">
              <a:solidFill>
                <a:schemeClr val="folHlink"/>
              </a:solidFill>
              <a:effectLst>
                <a:outerShdw blurRad="38100" dist="38100" dir="2700000" algn="tl">
                  <a:srgbClr val="FFFFFF"/>
                </a:outerShdw>
              </a:effectLst>
            </a:endParaRPr>
          </a:p>
          <a:p>
            <a:pPr marL="609600" indent="-609600" eaLnBrk="1" hangingPunct="1">
              <a:lnSpc>
                <a:spcPct val="80000"/>
              </a:lnSpc>
              <a:defRPr/>
            </a:pPr>
            <a:endParaRPr lang="el-GR" altLang="el-GR" sz="700" smtClean="0"/>
          </a:p>
          <a:p>
            <a:pPr marL="609600" indent="-609600" eaLnBrk="1" hangingPunct="1">
              <a:lnSpc>
                <a:spcPct val="80000"/>
              </a:lnSpc>
              <a:buFont typeface="Wingdings" pitchFamily="2" charset="2"/>
              <a:buNone/>
              <a:defRPr/>
            </a:pPr>
            <a:r>
              <a:rPr lang="el-GR" altLang="el-GR" sz="700" smtClean="0"/>
              <a:t> </a:t>
            </a:r>
          </a:p>
          <a:p>
            <a:pPr marL="609600" indent="-609600" eaLnBrk="1" hangingPunct="1">
              <a:lnSpc>
                <a:spcPct val="80000"/>
              </a:lnSpc>
              <a:buFont typeface="Wingdings" pitchFamily="2" charset="2"/>
              <a:buNone/>
              <a:defRPr/>
            </a:pPr>
            <a:r>
              <a:rPr lang="el-GR" altLang="el-GR" sz="700" smtClean="0"/>
              <a:t> </a:t>
            </a:r>
          </a:p>
          <a:p>
            <a:pPr marL="609600" indent="-609600" eaLnBrk="1" hangingPunct="1">
              <a:lnSpc>
                <a:spcPct val="80000"/>
              </a:lnSpc>
              <a:buFont typeface="Wingdings" pitchFamily="2" charset="2"/>
              <a:buNone/>
              <a:defRPr/>
            </a:pPr>
            <a:r>
              <a:rPr lang="el-GR" altLang="el-GR" sz="700" smtClean="0"/>
              <a:t> </a:t>
            </a:r>
          </a:p>
          <a:p>
            <a:pPr marL="609600" indent="-609600" eaLnBrk="1" hangingPunct="1">
              <a:lnSpc>
                <a:spcPct val="80000"/>
              </a:lnSpc>
              <a:buFont typeface="Wingdings" pitchFamily="2" charset="2"/>
              <a:buNone/>
              <a:defRPr/>
            </a:pPr>
            <a:endParaRPr lang="el-GR" altLang="el-GR" sz="700" smtClean="0"/>
          </a:p>
        </p:txBody>
      </p:sp>
    </p:spTree>
    <p:extLst>
      <p:ext uri="{BB962C8B-B14F-4D97-AF65-F5344CB8AC3E}">
        <p14:creationId xmlns:p14="http://schemas.microsoft.com/office/powerpoint/2010/main" xmlns="" val="2231540602"/>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ΕΜΕΟ το 1919-1920</a:t>
            </a:r>
            <a:endParaRPr lang="en-US" dirty="0"/>
          </a:p>
        </p:txBody>
      </p:sp>
      <p:sp>
        <p:nvSpPr>
          <p:cNvPr id="3" name="2 - Θέση περιεχομένου"/>
          <p:cNvSpPr>
            <a:spLocks noGrp="1"/>
          </p:cNvSpPr>
          <p:nvPr>
            <p:ph idx="1"/>
          </p:nvPr>
        </p:nvSpPr>
        <p:spPr/>
        <p:txBody>
          <a:bodyPr>
            <a:normAutofit/>
          </a:bodyPr>
          <a:lstStyle/>
          <a:p>
            <a:r>
              <a:rPr lang="el-GR" dirty="0" smtClean="0"/>
              <a:t>Ιανουάριος 1919: </a:t>
            </a:r>
            <a:r>
              <a:rPr lang="el-GR" dirty="0" err="1" smtClean="0"/>
              <a:t>Τοντόρ</a:t>
            </a:r>
            <a:r>
              <a:rPr lang="el-GR" dirty="0" smtClean="0"/>
              <a:t> </a:t>
            </a:r>
            <a:r>
              <a:rPr lang="el-GR" dirty="0" err="1" smtClean="0"/>
              <a:t>Αλεξαντρόφ</a:t>
            </a:r>
            <a:r>
              <a:rPr lang="el-GR" dirty="0" smtClean="0"/>
              <a:t>, Αλεξάντερ </a:t>
            </a:r>
            <a:r>
              <a:rPr lang="el-GR" dirty="0" err="1" smtClean="0"/>
              <a:t>Πρωτογέροφ</a:t>
            </a:r>
            <a:r>
              <a:rPr lang="el-GR" dirty="0" smtClean="0"/>
              <a:t>, προκήρυξη για ενσωμάτωση στη Βουλγαρία της ελληνικής και γιουγκοσλαβικής Μακεδονίας</a:t>
            </a:r>
          </a:p>
          <a:p>
            <a:r>
              <a:rPr lang="el-GR" dirty="0" smtClean="0"/>
              <a:t>1920: ΕΜΕΟ α) αυτόνομη </a:t>
            </a:r>
            <a:r>
              <a:rPr lang="el-GR" dirty="0" err="1" smtClean="0"/>
              <a:t>Μακεοδονία</a:t>
            </a:r>
            <a:r>
              <a:rPr lang="el-GR" dirty="0" smtClean="0"/>
              <a:t> με εποπτεία ΚΤΕ β) είσοδος Μακεδονίας σε πιθανό ομόσπονδο γιουγκοσλαβικό κράτος</a:t>
            </a:r>
          </a:p>
          <a:p>
            <a:r>
              <a:rPr lang="el-GR" dirty="0" smtClean="0"/>
              <a:t>Η πρόταση απορρίπτεται από </a:t>
            </a:r>
            <a:r>
              <a:rPr lang="el-GR" dirty="0" err="1" smtClean="0"/>
              <a:t>Νίκολα</a:t>
            </a:r>
            <a:r>
              <a:rPr lang="el-GR" dirty="0" smtClean="0"/>
              <a:t> </a:t>
            </a:r>
            <a:r>
              <a:rPr lang="el-GR" dirty="0" err="1" smtClean="0"/>
              <a:t>Πάσιτς</a:t>
            </a:r>
            <a:r>
              <a:rPr lang="el-GR" dirty="0" smtClean="0"/>
              <a:t> Πρωθυπουργό Γιουγκοσλαβίας</a:t>
            </a:r>
            <a:endParaRPr lang="en-US" dirty="0"/>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pPr eaLnBrk="1" hangingPunct="1"/>
            <a:r>
              <a:rPr lang="el-GR" altLang="el-GR" smtClean="0"/>
              <a:t>Φεντεραλιστές 1920/21</a:t>
            </a:r>
          </a:p>
        </p:txBody>
      </p:sp>
      <p:sp>
        <p:nvSpPr>
          <p:cNvPr id="8195" name="2 - Θέση περιεχομένου"/>
          <p:cNvSpPr>
            <a:spLocks noGrp="1"/>
          </p:cNvSpPr>
          <p:nvPr>
            <p:ph idx="1"/>
          </p:nvPr>
        </p:nvSpPr>
        <p:spPr/>
        <p:txBody>
          <a:bodyPr/>
          <a:lstStyle/>
          <a:p>
            <a:pPr eaLnBrk="1" hangingPunct="1"/>
            <a:r>
              <a:rPr lang="en-US" altLang="el-GR" smtClean="0"/>
              <a:t>T. Panica, F. Atanasov, N. Jurukov: </a:t>
            </a:r>
            <a:r>
              <a:rPr lang="el-GR" altLang="el-GR" smtClean="0"/>
              <a:t>απόσχιση 1920/21 από </a:t>
            </a:r>
            <a:r>
              <a:rPr lang="en-US" altLang="el-GR" smtClean="0"/>
              <a:t>VMRO</a:t>
            </a:r>
            <a:endParaRPr lang="el-GR" altLang="el-GR" smtClean="0"/>
          </a:p>
          <a:p>
            <a:pPr eaLnBrk="1" hangingPunct="1"/>
            <a:r>
              <a:rPr lang="el-GR" altLang="el-GR" smtClean="0"/>
              <a:t>Στόχος η ίδρυση μιας ομοσπονδίας των Νοτίων Σλάβων ως τρόπος επίλυσης του Μακεδονικού Ζητήματος. </a:t>
            </a:r>
          </a:p>
        </p:txBody>
      </p:sp>
    </p:spTree>
    <p:extLst>
      <p:ext uri="{BB962C8B-B14F-4D97-AF65-F5344CB8AC3E}">
        <p14:creationId xmlns:p14="http://schemas.microsoft.com/office/powerpoint/2010/main" xmlns="" val="4002224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5791200" cy="1371600"/>
          </a:xfrm>
        </p:spPr>
        <p:txBody>
          <a:bodyPr>
            <a:normAutofit fontScale="90000"/>
          </a:bodyPr>
          <a:lstStyle/>
          <a:p>
            <a:r>
              <a:rPr lang="el-GR" b="1" dirty="0">
                <a:solidFill>
                  <a:srgbClr val="FFFF00"/>
                </a:solidFill>
                <a:latin typeface="Times New Roman" pitchFamily="18" charset="0"/>
                <a:cs typeface="Times New Roman" pitchFamily="18" charset="0"/>
              </a:rPr>
              <a:t>Ο </a:t>
            </a:r>
            <a:r>
              <a:rPr lang="en-US" b="1" dirty="0" err="1">
                <a:solidFill>
                  <a:srgbClr val="FFFF00"/>
                </a:solidFill>
                <a:latin typeface="Times New Roman" pitchFamily="18" charset="0"/>
                <a:cs typeface="Times New Roman" pitchFamily="18" charset="0"/>
              </a:rPr>
              <a:t>Borza</a:t>
            </a:r>
            <a:r>
              <a:rPr lang="el-GR" b="1" dirty="0">
                <a:solidFill>
                  <a:srgbClr val="FFFF00"/>
                </a:solidFill>
                <a:latin typeface="Times New Roman" pitchFamily="18" charset="0"/>
                <a:cs typeface="Times New Roman" pitchFamily="18" charset="0"/>
              </a:rPr>
              <a:t>, </a:t>
            </a:r>
            <a:r>
              <a:rPr lang="el-GR" b="1" dirty="0" smtClean="0">
                <a:solidFill>
                  <a:srgbClr val="FFFF00"/>
                </a:solidFill>
                <a:latin typeface="Times New Roman" pitchFamily="18" charset="0"/>
                <a:cs typeface="Times New Roman" pitchFamily="18" charset="0"/>
              </a:rPr>
              <a:t> </a:t>
            </a:r>
            <a:r>
              <a:rPr lang="el-GR" b="1" dirty="0" err="1" smtClean="0">
                <a:solidFill>
                  <a:srgbClr val="FFFF00"/>
                </a:solidFill>
                <a:latin typeface="Times New Roman" pitchFamily="18" charset="0"/>
                <a:cs typeface="Times New Roman" pitchFamily="18" charset="0"/>
              </a:rPr>
              <a:t>ΑμερικανόΣ</a:t>
            </a:r>
            <a:r>
              <a:rPr lang="el-GR" b="1" dirty="0" smtClean="0">
                <a:solidFill>
                  <a:srgbClr val="FFFF00"/>
                </a:solidFill>
                <a:latin typeface="Times New Roman" pitchFamily="18" charset="0"/>
                <a:cs typeface="Times New Roman" pitchFamily="18" charset="0"/>
              </a:rPr>
              <a:t> </a:t>
            </a:r>
            <a:r>
              <a:rPr lang="el-GR" b="1" dirty="0" err="1" smtClean="0">
                <a:solidFill>
                  <a:srgbClr val="FFFF00"/>
                </a:solidFill>
                <a:latin typeface="Times New Roman" pitchFamily="18" charset="0"/>
                <a:cs typeface="Times New Roman" pitchFamily="18" charset="0"/>
              </a:rPr>
              <a:t>ιστορικόΣ</a:t>
            </a:r>
            <a:endParaRPr lang="el-GR" b="1" dirty="0">
              <a:solidFill>
                <a:srgbClr val="FFFF00"/>
              </a:solidFill>
            </a:endParaRPr>
          </a:p>
        </p:txBody>
      </p:sp>
      <p:sp>
        <p:nvSpPr>
          <p:cNvPr id="3" name="Θέση περιεχομένου 2"/>
          <p:cNvSpPr>
            <a:spLocks noGrp="1"/>
          </p:cNvSpPr>
          <p:nvPr>
            <p:ph idx="1"/>
          </p:nvPr>
        </p:nvSpPr>
        <p:spPr/>
        <p:txBody>
          <a:bodyPr>
            <a:noAutofit/>
          </a:bodyPr>
          <a:lstStyle/>
          <a:p>
            <a:r>
              <a:rPr lang="el-GR" sz="3600" dirty="0" smtClean="0">
                <a:latin typeface="Times New Roman" pitchFamily="18" charset="0"/>
                <a:cs typeface="Times New Roman" pitchFamily="18" charset="0"/>
              </a:rPr>
              <a:t>χρησιμοποιεί </a:t>
            </a:r>
            <a:r>
              <a:rPr lang="el-GR" sz="3600" dirty="0">
                <a:latin typeface="Times New Roman" pitchFamily="18" charset="0"/>
                <a:cs typeface="Times New Roman" pitchFamily="18" charset="0"/>
              </a:rPr>
              <a:t>αυτόν, προκειμένου να αποδείξει τον μη ελληνικό χαρακτήρα των αρχαίων Μακεδόνων. Παρατηρεί τη διάκριση τριών ομάδων: των Μακεδόνων, των Ελλήνων, των Κυπρίων και ισχυρίζεται ότι αυτή σχετίζεται με την «εθνικότητα τους» (</a:t>
            </a:r>
            <a:r>
              <a:rPr lang="en-US" sz="3600" dirty="0">
                <a:latin typeface="Times New Roman" pitchFamily="18" charset="0"/>
                <a:cs typeface="Times New Roman" pitchFamily="18" charset="0"/>
              </a:rPr>
              <a:t>ethnicity</a:t>
            </a:r>
            <a:r>
              <a:rPr lang="el-GR" sz="3600" dirty="0">
                <a:latin typeface="Times New Roman" pitchFamily="18" charset="0"/>
                <a:cs typeface="Times New Roman" pitchFamily="18" charset="0"/>
              </a:rPr>
              <a:t>)</a:t>
            </a:r>
            <a:r>
              <a:rPr lang="en-US" sz="3600" dirty="0">
                <a:latin typeface="Times New Roman" pitchFamily="18" charset="0"/>
                <a:cs typeface="Times New Roman" pitchFamily="18" charset="0"/>
              </a:rPr>
              <a:t>.</a:t>
            </a:r>
            <a:endParaRPr lang="el-GR" sz="3600" dirty="0">
              <a:latin typeface="Times New Roman" panose="02020603050405020304" pitchFamily="18" charset="0"/>
              <a:cs typeface="Times New Roman" panose="02020603050405020304" pitchFamily="18" charset="0"/>
            </a:endParaRPr>
          </a:p>
          <a:p>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50909797"/>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smtClean="0"/>
              <a:t>Τα πρόσωπα</a:t>
            </a:r>
            <a:r>
              <a:rPr lang="en-US" dirty="0" smtClean="0"/>
              <a:t> </a:t>
            </a:r>
            <a:r>
              <a:rPr lang="el-GR" dirty="0" smtClean="0"/>
              <a:t>της «μακεδονικής πολιτικής της ΚΔ</a:t>
            </a:r>
            <a:endParaRPr lang="el-GR" dirty="0"/>
          </a:p>
        </p:txBody>
      </p:sp>
      <p:sp>
        <p:nvSpPr>
          <p:cNvPr id="9219" name="2 - Θέση περιεχομένου"/>
          <p:cNvSpPr>
            <a:spLocks noGrp="1"/>
          </p:cNvSpPr>
          <p:nvPr>
            <p:ph idx="1"/>
          </p:nvPr>
        </p:nvSpPr>
        <p:spPr/>
        <p:txBody>
          <a:bodyPr/>
          <a:lstStyle/>
          <a:p>
            <a:pPr eaLnBrk="1" hangingPunct="1"/>
            <a:r>
              <a:rPr lang="el-GR" altLang="el-GR" smtClean="0"/>
              <a:t>1920-1922: </a:t>
            </a:r>
            <a:r>
              <a:rPr lang="en-US" altLang="el-GR" smtClean="0"/>
              <a:t>Vasil Kolarov, Christo Kabakciev</a:t>
            </a:r>
            <a:r>
              <a:rPr lang="el-GR" altLang="el-GR" smtClean="0"/>
              <a:t>: Βούλγαροι Κομμουνιστές</a:t>
            </a:r>
            <a:endParaRPr lang="en-US" altLang="el-GR" smtClean="0"/>
          </a:p>
          <a:p>
            <a:pPr eaLnBrk="1" hangingPunct="1"/>
            <a:r>
              <a:rPr lang="en-US" altLang="el-GR" smtClean="0"/>
              <a:t>“</a:t>
            </a:r>
            <a:r>
              <a:rPr lang="el-GR" altLang="el-GR" smtClean="0"/>
              <a:t>5</a:t>
            </a:r>
            <a:r>
              <a:rPr lang="el-GR" altLang="el-GR" baseline="30000" smtClean="0"/>
              <a:t>η</a:t>
            </a:r>
            <a:r>
              <a:rPr lang="el-GR" altLang="el-GR" smtClean="0"/>
              <a:t> Συνδιάσκεψη της ΒΚΟ 8-12 Δεκεμβρίου 1922 στη Μόσχα πήρε θέση για την αυτονομία της Μακεδονίας</a:t>
            </a:r>
          </a:p>
          <a:p>
            <a:pPr eaLnBrk="1" hangingPunct="1"/>
            <a:r>
              <a:rPr lang="el-GR" altLang="el-GR" smtClean="0"/>
              <a:t>1923 τον </a:t>
            </a:r>
            <a:r>
              <a:rPr lang="en-US" altLang="el-GR" smtClean="0"/>
              <a:t>Stanbolijski </a:t>
            </a:r>
            <a:r>
              <a:rPr lang="el-GR" altLang="el-GR" smtClean="0"/>
              <a:t>διαδέχεται ο </a:t>
            </a:r>
            <a:r>
              <a:rPr lang="en-US" altLang="el-GR" smtClean="0"/>
              <a:t>Al. Cankov.</a:t>
            </a:r>
          </a:p>
          <a:p>
            <a:pPr eaLnBrk="1" hangingPunct="1"/>
            <a:r>
              <a:rPr lang="en-US" altLang="el-GR" smtClean="0"/>
              <a:t>O Radek </a:t>
            </a:r>
            <a:r>
              <a:rPr lang="el-GR" altLang="el-GR" smtClean="0"/>
              <a:t>στα μέσα του 1923 θέλοντας να απομακρύνει τον βουλγαρικό εθνικισμό μιλά εκ μέρους του ΒΚΚ για μακεδονικό λαό</a:t>
            </a:r>
          </a:p>
          <a:p>
            <a:pPr eaLnBrk="1" hangingPunct="1"/>
            <a:endParaRPr lang="el-GR" altLang="el-GR" smtClean="0"/>
          </a:p>
        </p:txBody>
      </p:sp>
    </p:spTree>
    <p:extLst>
      <p:ext uri="{BB962C8B-B14F-4D97-AF65-F5344CB8AC3E}">
        <p14:creationId xmlns:p14="http://schemas.microsoft.com/office/powerpoint/2010/main" xmlns="" val="2785936943"/>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err="1" smtClean="0"/>
              <a:t>Περιοδοποίηση</a:t>
            </a:r>
            <a:r>
              <a:rPr lang="el-GR" dirty="0" smtClean="0"/>
              <a:t> της πολιτικής της Κομουνιστικής Διεθνούς</a:t>
            </a:r>
            <a:endParaRPr lang="el-GR" dirty="0"/>
          </a:p>
        </p:txBody>
      </p:sp>
      <p:sp>
        <p:nvSpPr>
          <p:cNvPr id="6147" name="2 - Θέση περιεχομένου"/>
          <p:cNvSpPr>
            <a:spLocks noGrp="1"/>
          </p:cNvSpPr>
          <p:nvPr>
            <p:ph idx="1"/>
          </p:nvPr>
        </p:nvSpPr>
        <p:spPr/>
        <p:txBody>
          <a:bodyPr/>
          <a:lstStyle/>
          <a:p>
            <a:pPr eaLnBrk="1" hangingPunct="1"/>
            <a:r>
              <a:rPr lang="el-GR" altLang="el-GR" smtClean="0"/>
              <a:t>1920-1922: η ΚΔ δεν ενδιαφέρεται τόσο για το Μακεδονικό όσο για τον Κεμάλ</a:t>
            </a:r>
          </a:p>
          <a:p>
            <a:pPr eaLnBrk="1" hangingPunct="1"/>
            <a:r>
              <a:rPr lang="el-GR" altLang="el-GR" smtClean="0"/>
              <a:t>1923-1924: η ανάγκη προώθησης εργατοαγροτικής επανάστασης στη Βουλγαρία αυξάνει τη σημασία του Μακεδονικού.</a:t>
            </a:r>
          </a:p>
          <a:p>
            <a:pPr eaLnBrk="1" hangingPunct="1"/>
            <a:r>
              <a:rPr lang="el-GR" altLang="el-GR" smtClean="0"/>
              <a:t>Σταθμοί: Δεκέμβριος 1923: Συνδιάσκεψη της Βαλκανικής Κομμουνιστικής Ομοσπονδίας στη Μόσχα</a:t>
            </a:r>
          </a:p>
          <a:p>
            <a:pPr eaLnBrk="1" hangingPunct="1"/>
            <a:r>
              <a:rPr lang="el-GR" altLang="el-GR" smtClean="0"/>
              <a:t>17.6-8.7.1924: Συνέδριοτ ης ΚΔ στη Μόσχα</a:t>
            </a:r>
          </a:p>
        </p:txBody>
      </p:sp>
    </p:spTree>
    <p:extLst>
      <p:ext uri="{BB962C8B-B14F-4D97-AF65-F5344CB8AC3E}">
        <p14:creationId xmlns:p14="http://schemas.microsoft.com/office/powerpoint/2010/main" xmlns="" val="1897416474"/>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pPr eaLnBrk="1" hangingPunct="1"/>
            <a:endParaRPr lang="el-GR" altLang="el-GR" smtClean="0"/>
          </a:p>
        </p:txBody>
      </p:sp>
      <p:sp>
        <p:nvSpPr>
          <p:cNvPr id="3" name="2 - Θέση περιεχομένου"/>
          <p:cNvSpPr>
            <a:spLocks noGrp="1"/>
          </p:cNvSpPr>
          <p:nvPr>
            <p:ph idx="1"/>
          </p:nvPr>
        </p:nvSpPr>
        <p:spPr/>
        <p:txBody>
          <a:bodyPr>
            <a:normAutofit lnSpcReduction="10000"/>
          </a:bodyPr>
          <a:lstStyle/>
          <a:p>
            <a:pPr marL="365760" indent="-256032" eaLnBrk="1" fontAlgn="auto" hangingPunct="1">
              <a:spcAft>
                <a:spcPts val="0"/>
              </a:spcAft>
              <a:buClr>
                <a:schemeClr val="accent3"/>
              </a:buClr>
              <a:buFont typeface="Georgia"/>
              <a:buChar char="•"/>
              <a:defRPr/>
            </a:pPr>
            <a:r>
              <a:rPr lang="el-GR" dirty="0" smtClean="0"/>
              <a:t>1925-5</a:t>
            </a:r>
            <a:r>
              <a:rPr lang="el-GR" baseline="30000" dirty="0" smtClean="0"/>
              <a:t>ο</a:t>
            </a:r>
            <a:r>
              <a:rPr lang="el-GR" dirty="0" smtClean="0"/>
              <a:t> Συνέδριο της ΚΔ 17.8-1.9.1928: Το ενδιαφέρον για το Μακεδονικό είναι περιφερειακό</a:t>
            </a:r>
          </a:p>
          <a:p>
            <a:pPr marL="365760" indent="-256032" eaLnBrk="1" fontAlgn="auto" hangingPunct="1">
              <a:spcAft>
                <a:spcPts val="0"/>
              </a:spcAft>
              <a:buClr>
                <a:schemeClr val="accent3"/>
              </a:buClr>
              <a:buFont typeface="Georgia"/>
              <a:buChar char="•"/>
              <a:defRPr/>
            </a:pPr>
            <a:r>
              <a:rPr lang="el-GR" dirty="0" smtClean="0"/>
              <a:t>6</a:t>
            </a:r>
            <a:r>
              <a:rPr lang="el-GR" baseline="30000" dirty="0" smtClean="0"/>
              <a:t>ο</a:t>
            </a:r>
            <a:r>
              <a:rPr lang="el-GR" dirty="0" smtClean="0"/>
              <a:t> Συνέδριο της ΚΔ ως το 1933 (άνοδος Χίτλερ)</a:t>
            </a:r>
          </a:p>
          <a:p>
            <a:pPr marL="365760" indent="-256032" eaLnBrk="1" fontAlgn="auto" hangingPunct="1">
              <a:spcAft>
                <a:spcPts val="0"/>
              </a:spcAft>
              <a:buClr>
                <a:schemeClr val="accent3"/>
              </a:buClr>
              <a:buFont typeface="Georgia"/>
              <a:buChar char="•"/>
              <a:defRPr/>
            </a:pPr>
            <a:r>
              <a:rPr lang="el-GR" dirty="0" smtClean="0"/>
              <a:t>Επιβάλλεται η καθοδήγηση των </a:t>
            </a:r>
            <a:r>
              <a:rPr lang="el-GR" dirty="0" err="1" smtClean="0"/>
              <a:t>εθνικο</a:t>
            </a:r>
            <a:r>
              <a:rPr lang="el-GR" dirty="0" smtClean="0"/>
              <a:t>-απελευθερωτικών κινημάτων από τα ΚΚ. Το Μακεδονικό έρχεται στην επικαιρότητα</a:t>
            </a:r>
          </a:p>
          <a:p>
            <a:pPr marL="365760" indent="-256032" eaLnBrk="1" fontAlgn="auto" hangingPunct="1">
              <a:spcAft>
                <a:spcPts val="0"/>
              </a:spcAft>
              <a:buClr>
                <a:schemeClr val="accent3"/>
              </a:buClr>
              <a:buFont typeface="Georgia"/>
              <a:buChar char="•"/>
              <a:defRPr/>
            </a:pPr>
            <a:r>
              <a:rPr lang="el-GR" dirty="0" smtClean="0"/>
              <a:t>1933-1939: το μακεδονικό παρουσιάζει ενδιαφέρον για την ΚΔ στο </a:t>
            </a:r>
            <a:r>
              <a:rPr lang="el-GR" dirty="0" err="1" smtClean="0"/>
              <a:t>παλίσιο</a:t>
            </a:r>
            <a:r>
              <a:rPr lang="el-GR" dirty="0" smtClean="0"/>
              <a:t> συγκρότησης αντιφασιστικού μετώπου</a:t>
            </a:r>
          </a:p>
          <a:p>
            <a:pPr marL="365760" indent="-256032" eaLnBrk="1" fontAlgn="auto" hangingPunct="1">
              <a:spcAft>
                <a:spcPts val="0"/>
              </a:spcAft>
              <a:buClr>
                <a:schemeClr val="accent3"/>
              </a:buClr>
              <a:buFont typeface="Georgia"/>
              <a:buChar char="•"/>
              <a:defRPr/>
            </a:pPr>
            <a:r>
              <a:rPr lang="el-GR" dirty="0" smtClean="0"/>
              <a:t>25.7-20.8.1935: τελευταίο συνέδριο ΚΔ</a:t>
            </a:r>
            <a:endParaRPr lang="el-GR" dirty="0"/>
          </a:p>
        </p:txBody>
      </p:sp>
    </p:spTree>
    <p:extLst>
      <p:ext uri="{BB962C8B-B14F-4D97-AF65-F5344CB8AC3E}">
        <p14:creationId xmlns:p14="http://schemas.microsoft.com/office/powerpoint/2010/main" xmlns="" val="3314852925"/>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79388" y="333375"/>
            <a:ext cx="8964612" cy="5826125"/>
          </a:xfrm>
        </p:spPr>
        <p:txBody>
          <a:bodyPr>
            <a:normAutofit/>
          </a:bodyPr>
          <a:lstStyle/>
          <a:p>
            <a:pPr marL="609600" indent="-609600" eaLnBrk="1" hangingPunct="1">
              <a:buFont typeface="Wingdings" pitchFamily="2" charset="2"/>
              <a:buNone/>
              <a:defRPr/>
            </a:pPr>
            <a:r>
              <a:rPr lang="el-GR" altLang="el-GR" sz="2600" dirty="0" smtClean="0"/>
              <a:t>4. 1928(6</a:t>
            </a:r>
            <a:r>
              <a:rPr lang="el-GR" altLang="el-GR" sz="2600" baseline="30000" dirty="0" smtClean="0"/>
              <a:t>ο</a:t>
            </a:r>
            <a:r>
              <a:rPr lang="el-GR" altLang="el-GR" sz="2600" dirty="0" smtClean="0"/>
              <a:t> Συνέδριο ΚΔ)-1933:  ανανέωση ενδιαφέροντος,</a:t>
            </a:r>
          </a:p>
          <a:p>
            <a:pPr marL="609600" indent="-609600" eaLnBrk="1" hangingPunct="1">
              <a:buFont typeface="Wingdings" pitchFamily="2" charset="2"/>
              <a:buNone/>
              <a:defRPr/>
            </a:pPr>
            <a:r>
              <a:rPr lang="el-GR" altLang="el-GR" sz="2600" dirty="0" smtClean="0"/>
              <a:t>διάσπαση </a:t>
            </a:r>
            <a:r>
              <a:rPr lang="en-US" altLang="el-GR" sz="2600" dirty="0" smtClean="0"/>
              <a:t>VMRO</a:t>
            </a:r>
            <a:r>
              <a:rPr lang="el-GR" altLang="el-GR" sz="2600" dirty="0" smtClean="0"/>
              <a:t>, προσεταιρισμός εθνικοαπελευθερωτικών </a:t>
            </a:r>
          </a:p>
          <a:p>
            <a:pPr marL="609600" indent="-609600" eaLnBrk="1" hangingPunct="1">
              <a:buFont typeface="Wingdings" pitchFamily="2" charset="2"/>
              <a:buNone/>
              <a:defRPr/>
            </a:pPr>
            <a:r>
              <a:rPr lang="el-GR" altLang="el-GR" sz="2600" dirty="0" smtClean="0"/>
              <a:t>κινημάτων</a:t>
            </a:r>
          </a:p>
          <a:p>
            <a:pPr marL="609600" indent="-609600" eaLnBrk="1" hangingPunct="1">
              <a:buFont typeface="Wingdings" pitchFamily="2" charset="2"/>
              <a:buNone/>
              <a:defRPr/>
            </a:pPr>
            <a:endParaRPr lang="el-GR" altLang="el-GR" sz="2600" dirty="0" smtClean="0"/>
          </a:p>
          <a:p>
            <a:pPr marL="609600" indent="-609600" eaLnBrk="1" hangingPunct="1">
              <a:buFont typeface="Wingdings" pitchFamily="2" charset="2"/>
              <a:buNone/>
              <a:defRPr/>
            </a:pPr>
            <a:r>
              <a:rPr lang="el-GR" altLang="el-GR" sz="2600" dirty="0" smtClean="0"/>
              <a:t>5. 1933-1939: Ιδιαίτερο ενδιαφέρον. Τακτική συγκρότησης </a:t>
            </a:r>
          </a:p>
          <a:p>
            <a:pPr marL="609600" indent="-609600" eaLnBrk="1" hangingPunct="1">
              <a:buFont typeface="Wingdings" pitchFamily="2" charset="2"/>
              <a:buNone/>
              <a:defRPr/>
            </a:pPr>
            <a:r>
              <a:rPr lang="el-GR" altLang="el-GR" sz="2600" dirty="0" smtClean="0"/>
              <a:t>αντιναζιστικού μετώπου-προώθηση ιδέας «</a:t>
            </a:r>
            <a:r>
              <a:rPr lang="el-GR" altLang="el-GR" sz="2600" i="1" dirty="0" smtClean="0"/>
              <a:t>μακεδονικού </a:t>
            </a:r>
          </a:p>
          <a:p>
            <a:pPr marL="609600" indent="-609600" eaLnBrk="1" hangingPunct="1">
              <a:buFont typeface="Wingdings" pitchFamily="2" charset="2"/>
              <a:buNone/>
              <a:defRPr/>
            </a:pPr>
            <a:r>
              <a:rPr lang="el-GR" altLang="el-GR" sz="2600" i="1" dirty="0" smtClean="0"/>
              <a:t>έθνους</a:t>
            </a:r>
            <a:r>
              <a:rPr lang="el-GR" altLang="el-GR" sz="2600" dirty="0" smtClean="0"/>
              <a:t>»-στον αντίποδα </a:t>
            </a:r>
            <a:r>
              <a:rPr lang="el-GR" altLang="el-GR" sz="2600" dirty="0" err="1" smtClean="0"/>
              <a:t>φιλοχιτλεριής</a:t>
            </a:r>
            <a:r>
              <a:rPr lang="el-GR" altLang="el-GR" sz="2600" dirty="0" smtClean="0"/>
              <a:t> </a:t>
            </a:r>
            <a:r>
              <a:rPr lang="en-US" altLang="el-GR" sz="2600" dirty="0" smtClean="0"/>
              <a:t>VMRO</a:t>
            </a:r>
            <a:r>
              <a:rPr lang="el-GR" altLang="el-GR" sz="2600" b="1" i="1" dirty="0" smtClean="0"/>
              <a:t>(Ενιαία και </a:t>
            </a:r>
          </a:p>
          <a:p>
            <a:pPr marL="609600" indent="-609600" eaLnBrk="1" hangingPunct="1">
              <a:buFont typeface="Wingdings" pitchFamily="2" charset="2"/>
              <a:buNone/>
              <a:defRPr/>
            </a:pPr>
            <a:r>
              <a:rPr lang="el-GR" altLang="el-GR" sz="2600" b="1" i="1" dirty="0" smtClean="0"/>
              <a:t>Ανεξάρτητη Μακεδονία!</a:t>
            </a:r>
            <a:r>
              <a:rPr lang="el-GR" altLang="el-GR" sz="2600" b="1" dirty="0" smtClean="0"/>
              <a:t>)</a:t>
            </a:r>
          </a:p>
          <a:p>
            <a:pPr marL="609600" indent="-609600" eaLnBrk="1" hangingPunct="1">
              <a:buFont typeface="Wingdings" pitchFamily="2" charset="2"/>
              <a:buNone/>
              <a:defRPr/>
            </a:pPr>
            <a:endParaRPr lang="el-GR" altLang="el-GR" sz="2600" dirty="0" smtClean="0"/>
          </a:p>
          <a:p>
            <a:pPr marL="609600" indent="-609600" eaLnBrk="1" hangingPunct="1">
              <a:buFont typeface="Wingdings" pitchFamily="2" charset="2"/>
              <a:buNone/>
              <a:defRPr/>
            </a:pPr>
            <a:r>
              <a:rPr lang="el-GR" altLang="el-GR" sz="2600" b="1" dirty="0" smtClean="0"/>
              <a:t>4/1934</a:t>
            </a:r>
            <a:r>
              <a:rPr lang="el-GR" altLang="el-GR" sz="2600" dirty="0" smtClean="0"/>
              <a:t>-Μ</a:t>
            </a:r>
            <a:r>
              <a:rPr lang="en-US" altLang="el-GR" sz="2600" dirty="0" err="1" smtClean="0"/>
              <a:t>akedonsko</a:t>
            </a:r>
            <a:r>
              <a:rPr lang="en-US" altLang="el-GR" sz="2600" dirty="0" smtClean="0"/>
              <a:t> </a:t>
            </a:r>
            <a:r>
              <a:rPr lang="en-US" altLang="el-GR" sz="2600" dirty="0" err="1" smtClean="0"/>
              <a:t>Delo</a:t>
            </a:r>
            <a:r>
              <a:rPr lang="en-US" altLang="el-GR" sz="2600" dirty="0" smtClean="0"/>
              <a:t> (VMRO</a:t>
            </a:r>
            <a:r>
              <a:rPr lang="el-GR" altLang="el-GR" sz="2000" dirty="0" smtClean="0"/>
              <a:t>Ενωμένη</a:t>
            </a:r>
            <a:r>
              <a:rPr lang="en-US" altLang="el-GR" sz="2600" dirty="0" smtClean="0"/>
              <a:t>)</a:t>
            </a:r>
            <a:r>
              <a:rPr lang="el-GR" altLang="el-GR" sz="2600" dirty="0" smtClean="0"/>
              <a:t>: απόφαση για ύπαρξη «</a:t>
            </a:r>
            <a:r>
              <a:rPr lang="el-GR" altLang="el-GR" sz="2600" b="1" dirty="0" smtClean="0"/>
              <a:t>μακεδονικού έθνους</a:t>
            </a:r>
            <a:r>
              <a:rPr lang="el-GR" altLang="el-GR" sz="2600" dirty="0" smtClean="0"/>
              <a:t>». </a:t>
            </a:r>
          </a:p>
          <a:p>
            <a:pPr marL="609600" indent="-609600" eaLnBrk="1" hangingPunct="1">
              <a:buFont typeface="Wingdings" pitchFamily="2" charset="2"/>
              <a:buNone/>
              <a:defRPr/>
            </a:pPr>
            <a:endParaRPr lang="el-GR" altLang="el-GR" sz="2600" dirty="0" smtClean="0"/>
          </a:p>
        </p:txBody>
      </p:sp>
    </p:spTree>
    <p:extLst>
      <p:ext uri="{BB962C8B-B14F-4D97-AF65-F5344CB8AC3E}">
        <p14:creationId xmlns:p14="http://schemas.microsoft.com/office/powerpoint/2010/main" xmlns="" val="750368945"/>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BKO= </a:t>
            </a:r>
            <a:r>
              <a:rPr lang="el-GR" dirty="0" err="1" smtClean="0"/>
              <a:t>Βαλκανικη</a:t>
            </a:r>
            <a:r>
              <a:rPr lang="el-GR" dirty="0" smtClean="0"/>
              <a:t> </a:t>
            </a:r>
            <a:r>
              <a:rPr lang="el-GR" dirty="0" err="1" smtClean="0"/>
              <a:t>Κομουνιστικη</a:t>
            </a:r>
            <a:r>
              <a:rPr lang="el-GR" dirty="0" smtClean="0"/>
              <a:t> </a:t>
            </a:r>
            <a:r>
              <a:rPr lang="el-GR" dirty="0" err="1" smtClean="0"/>
              <a:t>διεθνησ</a:t>
            </a:r>
            <a:endParaRPr lang="en-US" dirty="0"/>
          </a:p>
        </p:txBody>
      </p:sp>
      <p:sp>
        <p:nvSpPr>
          <p:cNvPr id="3" name="2 - Θέση περιεχομένου"/>
          <p:cNvSpPr>
            <a:spLocks noGrp="1"/>
          </p:cNvSpPr>
          <p:nvPr>
            <p:ph idx="1"/>
          </p:nvPr>
        </p:nvSpPr>
        <p:spPr/>
        <p:txBody>
          <a:bodyPr/>
          <a:lstStyle/>
          <a:p>
            <a:r>
              <a:rPr lang="el-GR" dirty="0" smtClean="0"/>
              <a:t>Ιδρυτική συνέλευση: Σόφια 15.1.1920 Λύση η Βαλκανική Σοβιετική Δημοκρατία</a:t>
            </a:r>
          </a:p>
          <a:p>
            <a:r>
              <a:rPr lang="el-GR" dirty="0" smtClean="0"/>
              <a:t>2</a:t>
            </a:r>
            <a:r>
              <a:rPr lang="el-GR" baseline="30000" dirty="0" smtClean="0"/>
              <a:t>η</a:t>
            </a:r>
            <a:r>
              <a:rPr lang="el-GR" dirty="0" smtClean="0"/>
              <a:t> 4/6.5.1921, Σόφια</a:t>
            </a:r>
          </a:p>
          <a:p>
            <a:r>
              <a:rPr lang="el-GR" dirty="0" smtClean="0"/>
              <a:t>3</a:t>
            </a:r>
            <a:r>
              <a:rPr lang="el-GR" baseline="30000" dirty="0" smtClean="0"/>
              <a:t>η</a:t>
            </a:r>
            <a:r>
              <a:rPr lang="el-GR" dirty="0" smtClean="0"/>
              <a:t> 19/21.7.1921, Μόσχα</a:t>
            </a:r>
          </a:p>
          <a:p>
            <a:r>
              <a:rPr lang="el-GR" dirty="0" smtClean="0"/>
              <a:t>4</a:t>
            </a:r>
            <a:r>
              <a:rPr lang="el-GR" baseline="30000" dirty="0" smtClean="0"/>
              <a:t>η</a:t>
            </a:r>
            <a:r>
              <a:rPr lang="el-GR" dirty="0" smtClean="0"/>
              <a:t> 13.6.1922, Σόφια</a:t>
            </a:r>
          </a:p>
          <a:p>
            <a:endParaRPr lang="en-US" dirty="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1923 ΚΔ και ΒΚΟ</a:t>
            </a:r>
            <a:endParaRPr lang="en-US" dirty="0"/>
          </a:p>
        </p:txBody>
      </p:sp>
      <p:sp>
        <p:nvSpPr>
          <p:cNvPr id="3" name="2 - Θέση περιεχομένου"/>
          <p:cNvSpPr>
            <a:spLocks noGrp="1"/>
          </p:cNvSpPr>
          <p:nvPr>
            <p:ph idx="1"/>
          </p:nvPr>
        </p:nvSpPr>
        <p:spPr/>
        <p:txBody>
          <a:bodyPr/>
          <a:lstStyle/>
          <a:p>
            <a:r>
              <a:rPr lang="el-GR" dirty="0" smtClean="0"/>
              <a:t>3</a:t>
            </a:r>
            <a:r>
              <a:rPr lang="el-GR" baseline="30000" dirty="0" smtClean="0"/>
              <a:t>η</a:t>
            </a:r>
            <a:r>
              <a:rPr lang="el-GR" dirty="0" smtClean="0"/>
              <a:t> </a:t>
            </a:r>
            <a:r>
              <a:rPr lang="el-GR" dirty="0" smtClean="0"/>
              <a:t>Ολομέλεια ΚΔ 13.6.1923: Το ΚΚΒ δεν έπρεπε να αγνοήσει το «μακεδονικό απελευθερωτικό κίνημα»</a:t>
            </a:r>
          </a:p>
          <a:p>
            <a:r>
              <a:rPr lang="el-GR" dirty="0" smtClean="0"/>
              <a:t>ΒΚΟ 24.8.1923: Το ΚΚΓ και ΚΚΒ θα επεξεργαζόταν το Μακεδονικό. Η ΕΜΕΟ θα είχε κυρίαρχο ρόλο.</a:t>
            </a:r>
          </a:p>
          <a:p>
            <a:endParaRPr lang="el-GR" dirty="0" smtClean="0"/>
          </a:p>
          <a:p>
            <a:endParaRPr lang="en-US"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ΕΜΕΟ </a:t>
            </a:r>
            <a:r>
              <a:rPr lang="el-GR" dirty="0" smtClean="0"/>
              <a:t>1924</a:t>
            </a:r>
            <a:endParaRPr lang="en-US" dirty="0"/>
          </a:p>
        </p:txBody>
      </p:sp>
      <p:sp>
        <p:nvSpPr>
          <p:cNvPr id="3" name="2 - Θέση περιεχομένου"/>
          <p:cNvSpPr>
            <a:spLocks noGrp="1"/>
          </p:cNvSpPr>
          <p:nvPr>
            <p:ph idx="1"/>
          </p:nvPr>
        </p:nvSpPr>
        <p:spPr/>
        <p:txBody>
          <a:bodyPr>
            <a:normAutofit/>
          </a:bodyPr>
          <a:lstStyle/>
          <a:p>
            <a:r>
              <a:rPr lang="el-GR" dirty="0" smtClean="0"/>
              <a:t>Πραξικόπημα Α. </a:t>
            </a:r>
            <a:r>
              <a:rPr lang="en-US" dirty="0" err="1" smtClean="0"/>
              <a:t>Cankov</a:t>
            </a:r>
            <a:r>
              <a:rPr lang="en-US" dirty="0" smtClean="0"/>
              <a:t> </a:t>
            </a:r>
            <a:r>
              <a:rPr lang="el-GR" dirty="0" smtClean="0"/>
              <a:t>Ιούλιος 1923 με στήριξη ΕΜΕΟ. </a:t>
            </a:r>
            <a:r>
              <a:rPr lang="el-GR" dirty="0" smtClean="0"/>
              <a:t>Α</a:t>
            </a:r>
            <a:r>
              <a:rPr lang="el-GR" dirty="0" smtClean="0"/>
              <a:t>νατροπή </a:t>
            </a:r>
            <a:r>
              <a:rPr lang="el-GR" dirty="0" smtClean="0"/>
              <a:t>της αγροτικής κυβέρνησης </a:t>
            </a:r>
            <a:r>
              <a:rPr lang="el-GR" dirty="0" err="1" smtClean="0"/>
              <a:t>Σαμπολίνσκι</a:t>
            </a:r>
            <a:r>
              <a:rPr lang="el-GR" dirty="0" smtClean="0"/>
              <a:t> (1879-1923). Φασιστική κυβέρνηση Αλεξάντερ </a:t>
            </a:r>
            <a:r>
              <a:rPr lang="el-GR" dirty="0" err="1" smtClean="0"/>
              <a:t>Τσανκόφ</a:t>
            </a:r>
            <a:r>
              <a:rPr lang="el-GR" dirty="0" smtClean="0"/>
              <a:t> (1879-1859</a:t>
            </a:r>
            <a:r>
              <a:rPr lang="el-GR" dirty="0" smtClean="0"/>
              <a:t>)</a:t>
            </a:r>
          </a:p>
          <a:p>
            <a:r>
              <a:rPr lang="el-GR" dirty="0" smtClean="0"/>
              <a:t>Επανάσταση ΚΚΒ μόνο με συμμετοχή «</a:t>
            </a:r>
            <a:r>
              <a:rPr lang="el-GR" dirty="0" err="1" smtClean="0"/>
              <a:t>μακεδονιστών</a:t>
            </a:r>
            <a:r>
              <a:rPr lang="el-GR" dirty="0" smtClean="0"/>
              <a:t>» ΚΔ και ΒΚΟ : προτεραιότητα στο Μακεδονικό.</a:t>
            </a:r>
          </a:p>
          <a:p>
            <a:r>
              <a:rPr lang="el-GR" dirty="0" smtClean="0"/>
              <a:t>Σεπτέμβριος 1924: δολοφονία </a:t>
            </a:r>
            <a:r>
              <a:rPr lang="el-GR" dirty="0" err="1" smtClean="0"/>
              <a:t>Αλεξαντρόφ</a:t>
            </a:r>
            <a:r>
              <a:rPr lang="el-GR" dirty="0" smtClean="0"/>
              <a:t> και ηγεσία Αλεξάντερ </a:t>
            </a:r>
            <a:r>
              <a:rPr lang="el-GR" dirty="0" err="1" smtClean="0"/>
              <a:t>Πρωτογέροφ</a:t>
            </a:r>
            <a:endParaRPr lang="el-GR" dirty="0" smtClean="0"/>
          </a:p>
          <a:p>
            <a:r>
              <a:rPr lang="el-GR" dirty="0" smtClean="0"/>
              <a:t>Επαναφορά στην παλιά γραμμή της ΕΜΕΟ</a:t>
            </a:r>
            <a:endParaRPr lang="el-GR" dirty="0" smtClean="0"/>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pPr eaLnBrk="1" hangingPunct="1"/>
            <a:r>
              <a:rPr lang="en-US" altLang="el-GR" smtClean="0"/>
              <a:t>H </a:t>
            </a:r>
            <a:r>
              <a:rPr lang="el-GR" altLang="el-GR" smtClean="0"/>
              <a:t>δράση της </a:t>
            </a:r>
            <a:r>
              <a:rPr lang="en-US" altLang="el-GR" smtClean="0"/>
              <a:t>VMRO</a:t>
            </a:r>
            <a:r>
              <a:rPr lang="el-GR" altLang="el-GR" smtClean="0"/>
              <a:t> 1924</a:t>
            </a:r>
          </a:p>
        </p:txBody>
      </p:sp>
      <p:sp>
        <p:nvSpPr>
          <p:cNvPr id="11267" name="2 - Θέση περιεχομένου"/>
          <p:cNvSpPr>
            <a:spLocks noGrp="1"/>
          </p:cNvSpPr>
          <p:nvPr>
            <p:ph idx="1"/>
          </p:nvPr>
        </p:nvSpPr>
        <p:spPr/>
        <p:txBody>
          <a:bodyPr/>
          <a:lstStyle/>
          <a:p>
            <a:pPr eaLnBrk="1" hangingPunct="1"/>
            <a:r>
              <a:rPr lang="el-GR" altLang="el-GR" smtClean="0"/>
              <a:t>Ηγεσία: </a:t>
            </a:r>
            <a:r>
              <a:rPr lang="en-US" altLang="el-GR" smtClean="0"/>
              <a:t>Todor Alexandrov, Alexander Protogerov</a:t>
            </a:r>
            <a:r>
              <a:rPr lang="el-GR" altLang="el-GR" smtClean="0"/>
              <a:t>: Αποσκοπούν στην αυτονόμηση της σερβικής και ελληνικής Μακεδονίας για να προσαρτηθεί  στη Βουλγαρία</a:t>
            </a:r>
          </a:p>
          <a:p>
            <a:pPr eaLnBrk="1" hangingPunct="1"/>
            <a:r>
              <a:rPr lang="el-GR" altLang="el-GR" smtClean="0"/>
              <a:t>6 Μαΐου 1924 Μανιφέστο </a:t>
            </a:r>
            <a:r>
              <a:rPr lang="en-US" altLang="el-GR" smtClean="0"/>
              <a:t>VMRO</a:t>
            </a:r>
            <a:r>
              <a:rPr lang="el-GR" altLang="el-GR" smtClean="0"/>
              <a:t>, Φεντεραλιστές συνεργασία με σοβιετική Ρωσία στο όνομα του «μακεδονισμού» και της ανεξάρτητης Μακεδονίας</a:t>
            </a:r>
          </a:p>
          <a:p>
            <a:pPr eaLnBrk="1" hangingPunct="1"/>
            <a:r>
              <a:rPr lang="el-GR" altLang="el-GR" smtClean="0"/>
              <a:t>Στόχος η κυβέρνηση </a:t>
            </a:r>
            <a:r>
              <a:rPr lang="en-US" altLang="el-GR" smtClean="0"/>
              <a:t>Cancov</a:t>
            </a:r>
            <a:endParaRPr lang="el-GR" altLang="el-GR" smtClean="0"/>
          </a:p>
        </p:txBody>
      </p:sp>
    </p:spTree>
    <p:extLst>
      <p:ext uri="{BB962C8B-B14F-4D97-AF65-F5344CB8AC3E}">
        <p14:creationId xmlns:p14="http://schemas.microsoft.com/office/powerpoint/2010/main" xmlns="" val="1968220898"/>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normAutofit fontScale="90000"/>
          </a:bodyPr>
          <a:lstStyle/>
          <a:p>
            <a:pPr eaLnBrk="1" hangingPunct="1"/>
            <a:r>
              <a:rPr lang="el-GR" altLang="el-GR" smtClean="0"/>
              <a:t>Οκτώβριος 1925:ίδρυση </a:t>
            </a:r>
            <a:r>
              <a:rPr lang="en-US" altLang="el-GR" smtClean="0"/>
              <a:t> VMRO  </a:t>
            </a:r>
            <a:r>
              <a:rPr lang="el-GR" altLang="el-GR" smtClean="0"/>
              <a:t>(ενωμένη) </a:t>
            </a:r>
          </a:p>
        </p:txBody>
      </p:sp>
      <p:sp>
        <p:nvSpPr>
          <p:cNvPr id="14339" name="2 - Θέση περιεχομένου"/>
          <p:cNvSpPr>
            <a:spLocks noGrp="1"/>
          </p:cNvSpPr>
          <p:nvPr>
            <p:ph idx="1"/>
          </p:nvPr>
        </p:nvSpPr>
        <p:spPr/>
        <p:txBody>
          <a:bodyPr/>
          <a:lstStyle/>
          <a:p>
            <a:pPr eaLnBrk="1" hangingPunct="1"/>
            <a:r>
              <a:rPr lang="el-GR" altLang="el-GR" smtClean="0"/>
              <a:t>Εκτός από την </a:t>
            </a:r>
            <a:r>
              <a:rPr lang="en-US" altLang="el-GR" smtClean="0"/>
              <a:t>VMRO </a:t>
            </a:r>
            <a:r>
              <a:rPr lang="el-GR" altLang="el-GR" smtClean="0"/>
              <a:t>του </a:t>
            </a:r>
            <a:r>
              <a:rPr lang="en-US" altLang="el-GR" smtClean="0"/>
              <a:t>Ivan Mijailov</a:t>
            </a:r>
          </a:p>
          <a:p>
            <a:pPr eaLnBrk="1" hangingPunct="1"/>
            <a:r>
              <a:rPr lang="el-GR" altLang="el-GR" smtClean="0"/>
              <a:t>Ιδρύθηκε η </a:t>
            </a:r>
            <a:r>
              <a:rPr lang="en-US" altLang="el-GR" smtClean="0"/>
              <a:t> VMRO  </a:t>
            </a:r>
            <a:r>
              <a:rPr lang="el-GR" altLang="el-GR" smtClean="0"/>
              <a:t>(ενωμένη) με πλατφόρμα 1. τη σύσταση Ενιαίας, Ανεξάρτητης Μακεδονίας 2. στο πλαίσιο της Βαλκανικής ομοσπονδίας </a:t>
            </a:r>
            <a:r>
              <a:rPr lang="en-US" altLang="el-GR" smtClean="0"/>
              <a:t>3. </a:t>
            </a:r>
            <a:r>
              <a:rPr lang="el-GR" altLang="el-GR" smtClean="0"/>
              <a:t>με απελευθέρωση όλων των εθνοτήτων της Μακεδονίας</a:t>
            </a:r>
          </a:p>
          <a:p>
            <a:pPr eaLnBrk="1" hangingPunct="1"/>
            <a:r>
              <a:rPr lang="el-GR" altLang="el-GR" smtClean="0"/>
              <a:t>Με έδρα τη Βιέννη, με όργανα την εφημερίδα </a:t>
            </a:r>
            <a:r>
              <a:rPr lang="en-US" altLang="el-GR" smtClean="0"/>
              <a:t>La Federation Balkanique</a:t>
            </a:r>
            <a:r>
              <a:rPr lang="el-GR" altLang="el-GR" smtClean="0"/>
              <a:t>, Μ</a:t>
            </a:r>
            <a:r>
              <a:rPr lang="en-US" altLang="el-GR" smtClean="0"/>
              <a:t>akedonsko Delo</a:t>
            </a:r>
            <a:endParaRPr lang="el-GR" altLang="el-GR" smtClean="0"/>
          </a:p>
        </p:txBody>
      </p:sp>
    </p:spTree>
    <p:extLst>
      <p:ext uri="{BB962C8B-B14F-4D97-AF65-F5344CB8AC3E}">
        <p14:creationId xmlns:p14="http://schemas.microsoft.com/office/powerpoint/2010/main" xmlns="" val="217227316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pPr eaLnBrk="1" hangingPunct="1"/>
            <a:endParaRPr lang="el-GR" altLang="el-GR" smtClean="0"/>
          </a:p>
        </p:txBody>
      </p:sp>
      <p:sp>
        <p:nvSpPr>
          <p:cNvPr id="20483" name="2 - Θέση περιεχομένου"/>
          <p:cNvSpPr>
            <a:spLocks noGrp="1"/>
          </p:cNvSpPr>
          <p:nvPr>
            <p:ph idx="1"/>
          </p:nvPr>
        </p:nvSpPr>
        <p:spPr/>
        <p:txBody>
          <a:bodyPr/>
          <a:lstStyle/>
          <a:p>
            <a:pPr eaLnBrk="1" hangingPunct="1"/>
            <a:r>
              <a:rPr lang="el-GR" altLang="el-GR" smtClean="0"/>
              <a:t>«.. Κεντρικό σύνθημα της </a:t>
            </a:r>
            <a:r>
              <a:rPr lang="en-US" altLang="el-GR" smtClean="0"/>
              <a:t>VMRO </a:t>
            </a:r>
            <a:r>
              <a:rPr lang="el-GR" altLang="el-GR" smtClean="0"/>
              <a:t>Ενωμένης πρέπει να είναι το σύνθημα για το δικαίωμα του έθνους για αυτοδιάθεση μέχρι την απόσχιση και την κατάκτηση της ανεξάρτητης ενιαίας μακεδονικής δημοκρατίας των εργαζομένων..»</a:t>
            </a:r>
          </a:p>
          <a:p>
            <a:pPr eaLnBrk="1" hangingPunct="1"/>
            <a:r>
              <a:rPr lang="el-GR" altLang="el-GR" smtClean="0"/>
              <a:t>1933 ιδρύθηκε ηγετικός πυρήνας της Ενωμένης στην ελληνική Μακεδονία υπό τον Ανδρέα Τσίπα  </a:t>
            </a:r>
          </a:p>
        </p:txBody>
      </p:sp>
    </p:spTree>
    <p:extLst>
      <p:ext uri="{BB962C8B-B14F-4D97-AF65-F5344CB8AC3E}">
        <p14:creationId xmlns:p14="http://schemas.microsoft.com/office/powerpoint/2010/main" xmlns="" val="1057643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171400"/>
            <a:ext cx="5791200" cy="1371600"/>
          </a:xfrm>
        </p:spPr>
        <p:txBody>
          <a:bodyPr/>
          <a:lstStyle/>
          <a:p>
            <a:r>
              <a:rPr lang="el-GR" b="1" dirty="0" smtClean="0">
                <a:solidFill>
                  <a:srgbClr val="FFFF00"/>
                </a:solidFill>
                <a:latin typeface="Times New Roman" pitchFamily="18" charset="0"/>
                <a:cs typeface="Times New Roman" pitchFamily="18" charset="0"/>
              </a:rPr>
              <a:t>ΙΝΔΙΚΗ ΑΡΡΙΑΝΟΥ</a:t>
            </a:r>
            <a:endParaRPr lang="el-GR" b="1" dirty="0">
              <a:solidFill>
                <a:srgbClr val="FFFF00"/>
              </a:solidFill>
            </a:endParaRPr>
          </a:p>
        </p:txBody>
      </p:sp>
      <p:sp>
        <p:nvSpPr>
          <p:cNvPr id="3" name="Θέση περιεχομένου 2"/>
          <p:cNvSpPr>
            <a:spLocks noGrp="1"/>
          </p:cNvSpPr>
          <p:nvPr>
            <p:ph idx="1"/>
          </p:nvPr>
        </p:nvSpPr>
        <p:spPr>
          <a:xfrm>
            <a:off x="539552" y="1412776"/>
            <a:ext cx="7620000" cy="5256584"/>
          </a:xfrm>
        </p:spPr>
        <p:txBody>
          <a:bodyPr>
            <a:normAutofit/>
          </a:bodyPr>
          <a:lstStyle/>
          <a:p>
            <a:pPr algn="just">
              <a:buNone/>
            </a:pPr>
            <a:r>
              <a:rPr lang="el-GR" sz="3500" dirty="0">
                <a:latin typeface="Times New Roman" pitchFamily="18" charset="0"/>
                <a:cs typeface="Times New Roman" pitchFamily="18" charset="0"/>
              </a:rPr>
              <a:t>ο κατάλογος </a:t>
            </a:r>
            <a:r>
              <a:rPr lang="el-GR" sz="3500" dirty="0" smtClean="0">
                <a:latin typeface="Times New Roman" pitchFamily="18" charset="0"/>
                <a:cs typeface="Times New Roman" pitchFamily="18" charset="0"/>
              </a:rPr>
              <a:t>περιλαμβάνει τον </a:t>
            </a:r>
            <a:r>
              <a:rPr lang="el-GR" sz="3500" dirty="0">
                <a:latin typeface="Times New Roman" pitchFamily="18" charset="0"/>
                <a:cs typeface="Times New Roman" pitchFamily="18" charset="0"/>
              </a:rPr>
              <a:t>Νέαρχο, γιο του </a:t>
            </a:r>
            <a:r>
              <a:rPr lang="el-GR" sz="3500" dirty="0" err="1">
                <a:latin typeface="Times New Roman" pitchFamily="18" charset="0"/>
                <a:cs typeface="Times New Roman" pitchFamily="18" charset="0"/>
              </a:rPr>
              <a:t>Ανδρότιμου</a:t>
            </a:r>
            <a:r>
              <a:rPr lang="el-GR" sz="3500" dirty="0">
                <a:latin typeface="Times New Roman" pitchFamily="18" charset="0"/>
                <a:cs typeface="Times New Roman" pitchFamily="18" charset="0"/>
              </a:rPr>
              <a:t>, από την Λατώ της </a:t>
            </a:r>
            <a:r>
              <a:rPr lang="el-GR" sz="3500" dirty="0" smtClean="0">
                <a:latin typeface="Times New Roman" pitchFamily="18" charset="0"/>
                <a:cs typeface="Times New Roman" pitchFamily="18" charset="0"/>
              </a:rPr>
              <a:t>Κρήτης, τον </a:t>
            </a:r>
            <a:r>
              <a:rPr lang="el-GR" sz="3500" dirty="0" err="1">
                <a:latin typeface="Times New Roman" pitchFamily="18" charset="0"/>
                <a:cs typeface="Times New Roman" pitchFamily="18" charset="0"/>
              </a:rPr>
              <a:t>Λαομέδοντα</a:t>
            </a:r>
            <a:r>
              <a:rPr lang="el-GR" sz="3500" dirty="0">
                <a:latin typeface="Times New Roman" pitchFamily="18" charset="0"/>
                <a:cs typeface="Times New Roman" pitchFamily="18" charset="0"/>
              </a:rPr>
              <a:t>, γιο του </a:t>
            </a:r>
            <a:r>
              <a:rPr lang="el-GR" sz="3500" dirty="0" err="1">
                <a:latin typeface="Times New Roman" pitchFamily="18" charset="0"/>
                <a:cs typeface="Times New Roman" pitchFamily="18" charset="0"/>
              </a:rPr>
              <a:t>Λάριχου</a:t>
            </a:r>
            <a:r>
              <a:rPr lang="el-GR" sz="3500" dirty="0">
                <a:latin typeface="Times New Roman" pitchFamily="18" charset="0"/>
                <a:cs typeface="Times New Roman" pitchFamily="18" charset="0"/>
              </a:rPr>
              <a:t>, από τη Μυτιλήνη της Λέσβου. </a:t>
            </a:r>
          </a:p>
          <a:p>
            <a:pPr algn="just">
              <a:buNone/>
            </a:pPr>
            <a:r>
              <a:rPr lang="el-GR" sz="3500" dirty="0">
                <a:latin typeface="Times New Roman" pitchFamily="18" charset="0"/>
                <a:cs typeface="Times New Roman" pitchFamily="18" charset="0"/>
              </a:rPr>
              <a:t>    </a:t>
            </a:r>
            <a:r>
              <a:rPr lang="el-GR" sz="3900" dirty="0">
                <a:latin typeface="Times New Roman" pitchFamily="18" charset="0"/>
                <a:cs typeface="Times New Roman" pitchFamily="18" charset="0"/>
              </a:rPr>
              <a:t>Επομένως οι τριήραρχοι δεν ονομάζονται με την εθνικότητά τους, αλλά με πολιτικά κριτήρια</a:t>
            </a:r>
            <a:r>
              <a:rPr lang="el-GR" sz="3500" dirty="0">
                <a:latin typeface="Times New Roman" pitchFamily="18" charset="0"/>
                <a:cs typeface="Times New Roman" pitchFamily="18" charset="0"/>
              </a:rPr>
              <a:t>.</a:t>
            </a:r>
            <a:r>
              <a:rPr lang="el-GR" sz="3200" dirty="0">
                <a:latin typeface="Times New Roman" pitchFamily="18" charset="0"/>
                <a:cs typeface="Times New Roman" pitchFamily="18" charset="0"/>
              </a:rPr>
              <a:t> </a:t>
            </a:r>
          </a:p>
          <a:p>
            <a:pPr algn="just">
              <a:buNone/>
            </a:pPr>
            <a:r>
              <a:rPr lang="el-GR" sz="3200" dirty="0">
                <a:latin typeface="Times New Roman" pitchFamily="18" charset="0"/>
                <a:cs typeface="Times New Roman" pitchFamily="18" charset="0"/>
              </a:rPr>
              <a:t>	</a:t>
            </a:r>
          </a:p>
          <a:p>
            <a:pPr algn="just">
              <a:buFont typeface="Wingdings" pitchFamily="2" charset="2"/>
              <a:buChar char="§"/>
            </a:pPr>
            <a:endParaRPr lang="el-GR" dirty="0"/>
          </a:p>
        </p:txBody>
      </p:sp>
    </p:spTree>
    <p:extLst>
      <p:ext uri="{BB962C8B-B14F-4D97-AF65-F5344CB8AC3E}">
        <p14:creationId xmlns:p14="http://schemas.microsoft.com/office/powerpoint/2010/main" xmlns="" val="552857407"/>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Οκτώβριος 1925: ΕΜΕΟ-ενωμένη</a:t>
            </a:r>
            <a:endParaRPr lang="en-US" dirty="0"/>
          </a:p>
        </p:txBody>
      </p:sp>
      <p:sp>
        <p:nvSpPr>
          <p:cNvPr id="3" name="2 - Θέση περιεχομένου"/>
          <p:cNvSpPr>
            <a:spLocks noGrp="1"/>
          </p:cNvSpPr>
          <p:nvPr>
            <p:ph idx="1"/>
          </p:nvPr>
        </p:nvSpPr>
        <p:spPr/>
        <p:txBody>
          <a:bodyPr>
            <a:normAutofit/>
          </a:bodyPr>
          <a:lstStyle/>
          <a:p>
            <a:r>
              <a:rPr lang="el-GR" dirty="0" err="1" smtClean="0"/>
              <a:t>Πάβελ</a:t>
            </a:r>
            <a:r>
              <a:rPr lang="el-GR" dirty="0" smtClean="0"/>
              <a:t> </a:t>
            </a:r>
            <a:r>
              <a:rPr lang="el-GR" dirty="0" err="1" smtClean="0"/>
              <a:t>Σάτεφ</a:t>
            </a:r>
            <a:r>
              <a:rPr lang="el-GR" dirty="0" smtClean="0"/>
              <a:t>, </a:t>
            </a:r>
            <a:r>
              <a:rPr lang="el-GR" dirty="0" err="1" smtClean="0"/>
              <a:t>Ντίμιταρ</a:t>
            </a:r>
            <a:r>
              <a:rPr lang="el-GR" dirty="0" smtClean="0"/>
              <a:t> </a:t>
            </a:r>
            <a:r>
              <a:rPr lang="el-GR" dirty="0" err="1" smtClean="0"/>
              <a:t>Βλάχοφ</a:t>
            </a:r>
            <a:r>
              <a:rPr lang="el-GR" dirty="0" smtClean="0"/>
              <a:t>, </a:t>
            </a:r>
            <a:r>
              <a:rPr lang="el-GR" dirty="0" err="1" smtClean="0"/>
              <a:t>Γκ</a:t>
            </a:r>
            <a:r>
              <a:rPr lang="el-GR" dirty="0" smtClean="0"/>
              <a:t>. </a:t>
            </a:r>
            <a:r>
              <a:rPr lang="el-GR" dirty="0" err="1" smtClean="0"/>
              <a:t>Ζανκόφ</a:t>
            </a:r>
            <a:r>
              <a:rPr lang="el-GR" dirty="0" smtClean="0"/>
              <a:t>, Βλ. </a:t>
            </a:r>
            <a:r>
              <a:rPr lang="el-GR" dirty="0" err="1" smtClean="0"/>
              <a:t>Ποπτόμοφ</a:t>
            </a:r>
            <a:r>
              <a:rPr lang="el-GR" dirty="0" smtClean="0"/>
              <a:t>, ιδρύουν στη Βιέννη την ΕΜΕΟ ενωμένη.</a:t>
            </a:r>
          </a:p>
          <a:p>
            <a:r>
              <a:rPr lang="el-GR" dirty="0" smtClean="0"/>
              <a:t>Στόχος η δημιουργία ελεύθερης –ανεξάρτητης Μακεδονίας στα γεωγραφικά και οικονομικά όρια της που θα </a:t>
            </a:r>
            <a:r>
              <a:rPr lang="el-GR" dirty="0" err="1" smtClean="0"/>
              <a:t>μετέχεισ</a:t>
            </a:r>
            <a:r>
              <a:rPr lang="el-GR" dirty="0" smtClean="0"/>
              <a:t> ε μια Βαλκανική ο ομοσπονδία.</a:t>
            </a:r>
          </a:p>
          <a:p>
            <a:r>
              <a:rPr lang="el-GR" dirty="0" smtClean="0"/>
              <a:t>Προπαγάνδα: </a:t>
            </a:r>
            <a:r>
              <a:rPr lang="en-US" dirty="0" err="1" smtClean="0"/>
              <a:t>Makedontsko</a:t>
            </a:r>
            <a:r>
              <a:rPr lang="en-US" dirty="0" smtClean="0"/>
              <a:t> </a:t>
            </a:r>
            <a:r>
              <a:rPr lang="en-US" dirty="0" err="1" smtClean="0"/>
              <a:t>Delo</a:t>
            </a:r>
            <a:r>
              <a:rPr lang="en-US" dirty="0" smtClean="0"/>
              <a:t>, La Federation </a:t>
            </a:r>
            <a:r>
              <a:rPr lang="en-US" dirty="0" err="1" smtClean="0"/>
              <a:t>Balkanique</a:t>
            </a:r>
            <a:r>
              <a:rPr lang="el-GR" dirty="0" smtClean="0"/>
              <a:t> </a:t>
            </a:r>
            <a:endParaRPr lang="en-US" dirty="0"/>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normAutofit fontScale="90000"/>
          </a:bodyPr>
          <a:lstStyle/>
          <a:p>
            <a:pPr eaLnBrk="1" hangingPunct="1"/>
            <a:r>
              <a:rPr lang="el-GR" altLang="el-GR" smtClean="0"/>
              <a:t>Διάκριση στελεχών </a:t>
            </a:r>
            <a:r>
              <a:rPr lang="en-US" altLang="el-GR" smtClean="0"/>
              <a:t>VMRO </a:t>
            </a:r>
            <a:r>
              <a:rPr lang="el-GR" altLang="el-GR" smtClean="0"/>
              <a:t>ενωμένης</a:t>
            </a:r>
          </a:p>
        </p:txBody>
      </p:sp>
      <p:sp>
        <p:nvSpPr>
          <p:cNvPr id="15363" name="2 - Θέση περιεχομένου"/>
          <p:cNvSpPr>
            <a:spLocks noGrp="1"/>
          </p:cNvSpPr>
          <p:nvPr>
            <p:ph idx="1"/>
          </p:nvPr>
        </p:nvSpPr>
        <p:spPr/>
        <p:txBody>
          <a:bodyPr/>
          <a:lstStyle/>
          <a:p>
            <a:pPr eaLnBrk="1" hangingPunct="1"/>
            <a:r>
              <a:rPr lang="el-GR" altLang="el-GR" smtClean="0"/>
              <a:t>Α) κομμουνιστική πτέρυγα (</a:t>
            </a:r>
            <a:r>
              <a:rPr lang="en-US" altLang="el-GR" smtClean="0"/>
              <a:t>D. Vlahov, Vl. Poptomov) </a:t>
            </a:r>
          </a:p>
          <a:p>
            <a:pPr eaLnBrk="1" hangingPunct="1"/>
            <a:r>
              <a:rPr lang="en-US" altLang="el-GR" smtClean="0"/>
              <a:t>B)  </a:t>
            </a:r>
            <a:r>
              <a:rPr lang="el-GR" altLang="el-GR" smtClean="0"/>
              <a:t>εθνικο-επαναστατική (</a:t>
            </a:r>
            <a:r>
              <a:rPr lang="en-US" altLang="el-GR" smtClean="0"/>
              <a:t>G. Zankov, P. Satev</a:t>
            </a:r>
            <a:r>
              <a:rPr lang="el-GR" altLang="el-GR" smtClean="0"/>
              <a:t>)</a:t>
            </a:r>
          </a:p>
        </p:txBody>
      </p:sp>
    </p:spTree>
    <p:extLst>
      <p:ext uri="{BB962C8B-B14F-4D97-AF65-F5344CB8AC3E}">
        <p14:creationId xmlns:p14="http://schemas.microsoft.com/office/powerpoint/2010/main" xmlns="" val="1369833315"/>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pPr eaLnBrk="1" hangingPunct="1"/>
            <a:r>
              <a:rPr lang="el-GR" altLang="el-GR" smtClean="0"/>
              <a:t>Η σοβιετική πολιτική 1924</a:t>
            </a:r>
          </a:p>
        </p:txBody>
      </p:sp>
      <p:sp>
        <p:nvSpPr>
          <p:cNvPr id="10243" name="2 - Θέση περιεχομένου"/>
          <p:cNvSpPr>
            <a:spLocks noGrp="1"/>
          </p:cNvSpPr>
          <p:nvPr>
            <p:ph idx="1"/>
          </p:nvPr>
        </p:nvSpPr>
        <p:spPr/>
        <p:txBody>
          <a:bodyPr/>
          <a:lstStyle/>
          <a:p>
            <a:pPr eaLnBrk="1" hangingPunct="1"/>
            <a:r>
              <a:rPr lang="el-GR" altLang="el-GR" smtClean="0"/>
              <a:t>Στόχοι</a:t>
            </a:r>
          </a:p>
          <a:p>
            <a:pPr eaLnBrk="1" hangingPunct="1"/>
            <a:r>
              <a:rPr lang="el-GR" altLang="el-GR" smtClean="0"/>
              <a:t>Α) η αποξένωση των βουλγαρομακεδονικών οργανώσεων από τον βουλγάρικο εθνικισμό</a:t>
            </a:r>
          </a:p>
          <a:p>
            <a:pPr eaLnBrk="1" hangingPunct="1"/>
            <a:r>
              <a:rPr lang="el-GR" altLang="el-GR" smtClean="0"/>
              <a:t>Β) η αναφορά σε διαμελισμένο μακεδονικό λαό μεταξύ Ελλάδας, Σερβίας, Βουλγαρίας)</a:t>
            </a:r>
          </a:p>
          <a:p>
            <a:pPr eaLnBrk="1" hangingPunct="1"/>
            <a:r>
              <a:rPr lang="el-GR" altLang="el-GR" smtClean="0"/>
              <a:t>Γ) η ίδρυση Ενιαίας και Ανεξάρτητης Μακεδονίας στο πλαίσιο μιας Βαλκανικής Ομοσπονδίας</a:t>
            </a:r>
          </a:p>
        </p:txBody>
      </p:sp>
    </p:spTree>
    <p:extLst>
      <p:ext uri="{BB962C8B-B14F-4D97-AF65-F5344CB8AC3E}">
        <p14:creationId xmlns:p14="http://schemas.microsoft.com/office/powerpoint/2010/main" xmlns="" val="2130493536"/>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smtClean="0"/>
              <a:t> 5</a:t>
            </a:r>
            <a:r>
              <a:rPr lang="el-GR" baseline="30000" dirty="0" smtClean="0"/>
              <a:t>ο</a:t>
            </a:r>
            <a:r>
              <a:rPr lang="el-GR" dirty="0" smtClean="0"/>
              <a:t> Συνέδριο της ΒΚΟ για Μακεδονικό 17 Ιουνίου 1924</a:t>
            </a:r>
            <a:endParaRPr lang="el-GR" dirty="0"/>
          </a:p>
        </p:txBody>
      </p:sp>
      <p:sp>
        <p:nvSpPr>
          <p:cNvPr id="12291" name="2 - Θέση περιεχομένου"/>
          <p:cNvSpPr>
            <a:spLocks noGrp="1"/>
          </p:cNvSpPr>
          <p:nvPr>
            <p:ph idx="1"/>
          </p:nvPr>
        </p:nvSpPr>
        <p:spPr/>
        <p:txBody>
          <a:bodyPr/>
          <a:lstStyle/>
          <a:p>
            <a:pPr eaLnBrk="1" hangingPunct="1"/>
            <a:r>
              <a:rPr lang="el-GR" altLang="el-GR" smtClean="0"/>
              <a:t>Τάσσεται υπέρ μιας Ενιαίας και Ανεξάρτητης Μακεδονίας</a:t>
            </a:r>
          </a:p>
          <a:p>
            <a:pPr eaLnBrk="1" hangingPunct="1"/>
            <a:r>
              <a:rPr lang="el-GR" altLang="el-GR" smtClean="0"/>
              <a:t>Κατά της αυτονομίας εντός των ορίων των «τεχνητά ιδρυθέντων»  αστικών κρατών</a:t>
            </a:r>
          </a:p>
          <a:p>
            <a:pPr eaLnBrk="1" hangingPunct="1"/>
            <a:r>
              <a:rPr lang="el-GR" altLang="el-GR" smtClean="0"/>
              <a:t>Σκοπός η κομμουνιστοποίηση της Βουλγαρίας και η αποσταθεροποίηση της Βαλκανικής</a:t>
            </a:r>
          </a:p>
          <a:p>
            <a:pPr eaLnBrk="1" hangingPunct="1"/>
            <a:endParaRPr lang="el-GR" altLang="el-GR" smtClean="0"/>
          </a:p>
        </p:txBody>
      </p:sp>
    </p:spTree>
    <p:extLst>
      <p:ext uri="{BB962C8B-B14F-4D97-AF65-F5344CB8AC3E}">
        <p14:creationId xmlns:p14="http://schemas.microsoft.com/office/powerpoint/2010/main" xmlns="" val="930036332"/>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dirty="0"/>
          </a:p>
        </p:txBody>
      </p:sp>
      <p:sp>
        <p:nvSpPr>
          <p:cNvPr id="3" name="2 - Θέση περιεχομένου"/>
          <p:cNvSpPr>
            <a:spLocks noGrp="1"/>
          </p:cNvSpPr>
          <p:nvPr>
            <p:ph idx="1"/>
          </p:nvPr>
        </p:nvSpPr>
        <p:spPr/>
        <p:txBody>
          <a:bodyPr/>
          <a:lstStyle/>
          <a:p>
            <a:r>
              <a:rPr lang="el-GR" dirty="0" smtClean="0"/>
              <a:t>5</a:t>
            </a:r>
            <a:r>
              <a:rPr lang="el-GR" baseline="30000" dirty="0" smtClean="0"/>
              <a:t>ο</a:t>
            </a:r>
            <a:r>
              <a:rPr lang="el-GR" dirty="0" smtClean="0"/>
              <a:t> </a:t>
            </a:r>
            <a:r>
              <a:rPr lang="el-GR" dirty="0" err="1" smtClean="0"/>
              <a:t>συνεδριο</a:t>
            </a:r>
            <a:r>
              <a:rPr lang="el-GR" dirty="0" smtClean="0"/>
              <a:t> ΚΔ </a:t>
            </a:r>
            <a:r>
              <a:rPr lang="el-GR" dirty="0" smtClean="0"/>
              <a:t>Μόσχα: Μάξιμος </a:t>
            </a:r>
            <a:r>
              <a:rPr lang="el-GR" dirty="0" smtClean="0"/>
              <a:t>κ</a:t>
            </a:r>
            <a:r>
              <a:rPr lang="el-GR" dirty="0" smtClean="0"/>
              <a:t>αι </a:t>
            </a:r>
            <a:r>
              <a:rPr lang="el-GR" dirty="0" err="1" smtClean="0"/>
              <a:t>Πουλιόπουλος</a:t>
            </a:r>
            <a:r>
              <a:rPr lang="el-GR" dirty="0" smtClean="0"/>
              <a:t>. Άρνηση Κορδάτου να παραστεί. Απολογητικοί τόνοι για την κατηγορία της αδράνειας.</a:t>
            </a:r>
          </a:p>
          <a:p>
            <a:r>
              <a:rPr lang="el-GR" dirty="0" smtClean="0"/>
              <a:t>7</a:t>
            </a:r>
            <a:r>
              <a:rPr lang="el-GR" baseline="30000" dirty="0" smtClean="0"/>
              <a:t>η</a:t>
            </a:r>
            <a:r>
              <a:rPr lang="el-GR" dirty="0" smtClean="0"/>
              <a:t> συνδιάσκεψη ΒΚΟ στη Μόσχα.</a:t>
            </a:r>
            <a:endParaRPr lang="en-US" dirty="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6</a:t>
            </a:r>
            <a:r>
              <a:rPr lang="el-GR" baseline="30000" dirty="0" smtClean="0"/>
              <a:t>η</a:t>
            </a:r>
            <a:r>
              <a:rPr lang="el-GR" dirty="0" smtClean="0"/>
              <a:t> </a:t>
            </a:r>
            <a:r>
              <a:rPr lang="el-GR" dirty="0" err="1" smtClean="0"/>
              <a:t>συνδιασκεψη</a:t>
            </a:r>
            <a:r>
              <a:rPr lang="el-GR" dirty="0" smtClean="0"/>
              <a:t> ΚΔ 26.11.1923 ΜΟΣΧΑ</a:t>
            </a:r>
            <a:endParaRPr lang="en-US" dirty="0"/>
          </a:p>
        </p:txBody>
      </p:sp>
      <p:sp>
        <p:nvSpPr>
          <p:cNvPr id="3" name="2 - Θέση περιεχομένου"/>
          <p:cNvSpPr>
            <a:spLocks noGrp="1"/>
          </p:cNvSpPr>
          <p:nvPr>
            <p:ph idx="1"/>
          </p:nvPr>
        </p:nvSpPr>
        <p:spPr/>
        <p:txBody>
          <a:bodyPr/>
          <a:lstStyle/>
          <a:p>
            <a:r>
              <a:rPr lang="en-US" dirty="0" err="1" smtClean="0"/>
              <a:t>Kolarov</a:t>
            </a:r>
            <a:r>
              <a:rPr lang="en-US" dirty="0" smtClean="0"/>
              <a:t> V. </a:t>
            </a:r>
            <a:r>
              <a:rPr lang="el-GR" dirty="0" smtClean="0"/>
              <a:t>«Όλες οι εθνικές ομάδες στη Μακεδονία ζητούν ένα ανεξάρτητο έθνος»</a:t>
            </a:r>
          </a:p>
          <a:p>
            <a:r>
              <a:rPr lang="el-GR" dirty="0" smtClean="0"/>
              <a:t>Γραμματέας ΒΚΟ ο </a:t>
            </a:r>
            <a:r>
              <a:rPr lang="en-US" dirty="0" err="1" smtClean="0"/>
              <a:t>Dimitrov</a:t>
            </a:r>
            <a:endParaRPr lang="el-GR" dirty="0" smtClean="0"/>
          </a:p>
          <a:p>
            <a:r>
              <a:rPr lang="el-GR" dirty="0" smtClean="0"/>
              <a:t>Έδρα της ΒΚΟ η Βιέννη</a:t>
            </a:r>
            <a:endParaRPr lang="en-US"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a:t>
            </a:r>
            <a:r>
              <a:rPr lang="el-GR" dirty="0" err="1" smtClean="0"/>
              <a:t>Θεση</a:t>
            </a:r>
            <a:r>
              <a:rPr lang="el-GR" dirty="0" smtClean="0"/>
              <a:t> του </a:t>
            </a:r>
            <a:r>
              <a:rPr lang="el-GR" dirty="0" smtClean="0"/>
              <a:t>ΣΕΚΕ1924</a:t>
            </a:r>
            <a:endParaRPr lang="en-US" dirty="0"/>
          </a:p>
        </p:txBody>
      </p:sp>
      <p:sp>
        <p:nvSpPr>
          <p:cNvPr id="3" name="2 - Θέση περιεχομένου"/>
          <p:cNvSpPr>
            <a:spLocks noGrp="1"/>
          </p:cNvSpPr>
          <p:nvPr>
            <p:ph idx="1"/>
          </p:nvPr>
        </p:nvSpPr>
        <p:spPr/>
        <p:txBody>
          <a:bodyPr/>
          <a:lstStyle/>
          <a:p>
            <a:r>
              <a:rPr lang="el-GR" dirty="0" smtClean="0"/>
              <a:t>Η Κεντρική Επιτροπή του ΚΚΕ, Θωμάς Αποστολίδης (Γραμματέας), Γιάννης Κορδάτος, Σεραφείμ Μάξιμος  στο Εθνικό Συμβούλιο 3/8 Φεβρουαρίου 1924 ήρθε σε σύγκρουση με την απόφαση της ΒΚΟ. </a:t>
            </a:r>
            <a:endParaRPr lang="en-US"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3</a:t>
            </a:r>
            <a:r>
              <a:rPr lang="el-GR" baseline="30000" dirty="0" smtClean="0"/>
              <a:t>ο</a:t>
            </a:r>
            <a:r>
              <a:rPr lang="el-GR" dirty="0" smtClean="0"/>
              <a:t> έκτακτο συνέδριο26.11-3.12.1924</a:t>
            </a:r>
            <a:endParaRPr lang="en-US" dirty="0"/>
          </a:p>
        </p:txBody>
      </p:sp>
      <p:sp>
        <p:nvSpPr>
          <p:cNvPr id="3" name="2 - Θέση περιεχομένου"/>
          <p:cNvSpPr>
            <a:spLocks noGrp="1"/>
          </p:cNvSpPr>
          <p:nvPr>
            <p:ph idx="1"/>
          </p:nvPr>
        </p:nvSpPr>
        <p:spPr/>
        <p:txBody>
          <a:bodyPr/>
          <a:lstStyle/>
          <a:p>
            <a:r>
              <a:rPr lang="el-GR" dirty="0" smtClean="0"/>
              <a:t>Αλλαγή ονόματος από ΣΕΚΕ σε ΚΚΕ</a:t>
            </a:r>
          </a:p>
          <a:p>
            <a:r>
              <a:rPr lang="el-GR" dirty="0" smtClean="0"/>
              <a:t>Αντικατάσταση του Γραμματέα Θωμά Αποστολίδη από τον Παντελή </a:t>
            </a:r>
            <a:r>
              <a:rPr lang="el-GR" dirty="0" err="1" smtClean="0"/>
              <a:t>Πουλιόπουλο</a:t>
            </a:r>
            <a:endParaRPr lang="el-GR" dirty="0" smtClean="0"/>
          </a:p>
          <a:p>
            <a:r>
              <a:rPr lang="el-GR" dirty="0" smtClean="0"/>
              <a:t>Δυσμένεια για Γιάννη </a:t>
            </a:r>
            <a:r>
              <a:rPr lang="el-GR" dirty="0" smtClean="0"/>
              <a:t>Κορδάτο που φυγομάχησε</a:t>
            </a:r>
            <a:endParaRPr lang="el-GR" dirty="0" smtClean="0"/>
          </a:p>
          <a:p>
            <a:r>
              <a:rPr lang="el-GR" dirty="0" smtClean="0"/>
              <a:t>Στο συνέδριο ο Θ. Αποστολίδης αναφέρθηκε στην αλλαγή της δημογραφικής σύνθεσης στη Μακεδονία μετά την ανταλλαγή. Υπέρ ενιαίας ανεξάρτητης Μακεδονίας ο Παντελής </a:t>
            </a:r>
            <a:r>
              <a:rPr lang="el-GR" dirty="0" err="1" smtClean="0"/>
              <a:t>Πουλιόπουλος</a:t>
            </a:r>
            <a:endParaRPr lang="en-US" dirty="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Θεσεισ</a:t>
            </a:r>
            <a:r>
              <a:rPr lang="el-GR" dirty="0" smtClean="0"/>
              <a:t> Γ. </a:t>
            </a:r>
            <a:r>
              <a:rPr lang="el-GR" dirty="0" err="1" smtClean="0"/>
              <a:t>Κορδατου</a:t>
            </a:r>
            <a:r>
              <a:rPr lang="el-GR" dirty="0" smtClean="0"/>
              <a:t> στο </a:t>
            </a:r>
            <a:r>
              <a:rPr lang="el-GR" dirty="0" err="1" smtClean="0"/>
              <a:t>εκτακτο</a:t>
            </a:r>
            <a:r>
              <a:rPr lang="el-GR" dirty="0" smtClean="0"/>
              <a:t> </a:t>
            </a:r>
            <a:r>
              <a:rPr lang="el-GR" dirty="0" err="1" smtClean="0"/>
              <a:t>συνεδριο</a:t>
            </a:r>
            <a:endParaRPr lang="en-US" dirty="0"/>
          </a:p>
        </p:txBody>
      </p:sp>
      <p:sp>
        <p:nvSpPr>
          <p:cNvPr id="3" name="2 - Θέση περιεχομένου"/>
          <p:cNvSpPr>
            <a:spLocks noGrp="1"/>
          </p:cNvSpPr>
          <p:nvPr>
            <p:ph idx="1"/>
          </p:nvPr>
        </p:nvSpPr>
        <p:spPr/>
        <p:txBody>
          <a:bodyPr/>
          <a:lstStyle/>
          <a:p>
            <a:r>
              <a:rPr lang="el-GR" dirty="0" smtClean="0"/>
              <a:t>Αποστολίδης: α) αλλαγή δημογραφικής σύνθεσης Μακεδονίας β) αφορμή διώξεων γ) απουσία </a:t>
            </a:r>
            <a:r>
              <a:rPr lang="el-GR" dirty="0" err="1" smtClean="0"/>
              <a:t>εθνικο</a:t>
            </a:r>
            <a:r>
              <a:rPr lang="el-GR" dirty="0" smtClean="0"/>
              <a:t>-επαναστατικών οργανώσεων στην Ελλάδα.</a:t>
            </a:r>
          </a:p>
          <a:p>
            <a:r>
              <a:rPr lang="el-GR" dirty="0" smtClean="0"/>
              <a:t>Ο Κορδάτος είναι απών. Καλύπτεται από τον Αποστολίδη.</a:t>
            </a:r>
          </a:p>
          <a:p>
            <a:endParaRPr lang="en-US" dirty="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Μανιφέστο ΚΚΕ 1924</a:t>
            </a:r>
            <a:endParaRPr lang="en-US" dirty="0"/>
          </a:p>
        </p:txBody>
      </p:sp>
      <p:sp>
        <p:nvSpPr>
          <p:cNvPr id="3" name="2 - Θέση περιεχομένου"/>
          <p:cNvSpPr>
            <a:spLocks noGrp="1"/>
          </p:cNvSpPr>
          <p:nvPr>
            <p:ph idx="1"/>
          </p:nvPr>
        </p:nvSpPr>
        <p:spPr/>
        <p:txBody>
          <a:bodyPr/>
          <a:lstStyle/>
          <a:p>
            <a:r>
              <a:rPr lang="el-GR" dirty="0" smtClean="0"/>
              <a:t>Εκδόθηκε το μανιφέστο προς τον εργαζόμενο λαό (14.12. 1924) «οι Έλληνες κομμουνιστές αγωνίζονται για την ένωση των 3 τμημάτων της Μακεδονίας και Θράκης  και για την ενιαία και ανεξάρτητη κρατική τους υπόσταση»</a:t>
            </a:r>
          </a:p>
          <a:p>
            <a:r>
              <a:rPr lang="el-GR" dirty="0" smtClean="0"/>
              <a:t>Ριζοσπάστης 6.2.1925 «Απόφαση πάνω στο </a:t>
            </a:r>
            <a:r>
              <a:rPr lang="el-GR" dirty="0" err="1" smtClean="0"/>
              <a:t>εθνικό»»πολιτικό</a:t>
            </a:r>
            <a:r>
              <a:rPr lang="el-GR" dirty="0" smtClean="0"/>
              <a:t> σύνθημά μας το δικαίωμα των λαών Μακεδονίας και Θράκης για την αυτοδιάθεσή των μέχρι και του αποχωρισμού των από την Ελλάδα..»</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Θουκυδίδης (</a:t>
            </a:r>
            <a:r>
              <a:rPr lang="en-US" dirty="0"/>
              <a:t>II 99.2)</a:t>
            </a:r>
            <a:endParaRPr lang="el-GR" dirty="0"/>
          </a:p>
        </p:txBody>
      </p:sp>
      <p:sp>
        <p:nvSpPr>
          <p:cNvPr id="3" name="Θέση περιεχομένου 2"/>
          <p:cNvSpPr>
            <a:spLocks noGrp="1"/>
          </p:cNvSpPr>
          <p:nvPr>
            <p:ph idx="1"/>
          </p:nvPr>
        </p:nvSpPr>
        <p:spPr/>
        <p:txBody>
          <a:bodyPr>
            <a:normAutofit lnSpcReduction="10000"/>
          </a:bodyPr>
          <a:lstStyle/>
          <a:p>
            <a:r>
              <a:rPr lang="el-GR" sz="2400" i="1" dirty="0"/>
              <a:t>«Την δε παρά θάλασσαν νυν </a:t>
            </a:r>
            <a:r>
              <a:rPr lang="el-GR" sz="2400" i="1" dirty="0" err="1"/>
              <a:t>Μακεδονίαν</a:t>
            </a:r>
            <a:r>
              <a:rPr lang="el-GR" sz="2400" i="1" dirty="0"/>
              <a:t> Αλέξανδρος ό </a:t>
            </a:r>
            <a:r>
              <a:rPr lang="el-GR" sz="2400" i="1" dirty="0" err="1"/>
              <a:t>Περδίκκου</a:t>
            </a:r>
            <a:r>
              <a:rPr lang="el-GR" sz="2400" i="1" dirty="0"/>
              <a:t> πατήρ και οι πρόγονοι αυτού, </a:t>
            </a:r>
            <a:r>
              <a:rPr lang="el-GR" sz="2400" i="1" dirty="0" err="1"/>
              <a:t>Τημενίδαι</a:t>
            </a:r>
            <a:r>
              <a:rPr lang="el-GR" sz="2400" i="1" dirty="0"/>
              <a:t> το </a:t>
            </a:r>
            <a:r>
              <a:rPr lang="el-GR" sz="2400" i="1" dirty="0" err="1"/>
              <a:t>αρχαίον</a:t>
            </a:r>
            <a:r>
              <a:rPr lang="el-GR" sz="2400" i="1" dirty="0"/>
              <a:t> όντες εξ Άργους, πρώτοι </a:t>
            </a:r>
            <a:r>
              <a:rPr lang="el-GR" sz="2400" i="1" dirty="0" err="1"/>
              <a:t>εκτήσαντο</a:t>
            </a:r>
            <a:r>
              <a:rPr lang="el-GR" sz="2400" i="1" dirty="0"/>
              <a:t> και </a:t>
            </a:r>
            <a:r>
              <a:rPr lang="el-GR" sz="2400" i="1" dirty="0" err="1"/>
              <a:t>εβασίλευσαν</a:t>
            </a:r>
            <a:r>
              <a:rPr lang="el-GR" sz="2400" i="1" dirty="0"/>
              <a:t> αναστήσαντες μάχη εκ μεν Πιερίας τούς </a:t>
            </a:r>
            <a:r>
              <a:rPr lang="el-GR" sz="2400" i="1" dirty="0" err="1"/>
              <a:t>Πίερας</a:t>
            </a:r>
            <a:r>
              <a:rPr lang="el-GR" sz="2400" i="1" dirty="0"/>
              <a:t>...» (2, 99). (=Την σύγχρονη παραθαλάσσιά Μακεδονία ό Αλέξανδρος ό πατέρας τού Περδίκκα και οι πρόγονοι αυτού, πού ήσαν </a:t>
            </a:r>
            <a:r>
              <a:rPr lang="el-GR" sz="2400" i="1" dirty="0" err="1"/>
              <a:t>Τημενίδες</a:t>
            </a:r>
            <a:r>
              <a:rPr lang="el-GR" sz="2400" i="1" dirty="0"/>
              <a:t> και κατά την αρχαία εποχή ήλθαν από το Άργος, πρώτοι κατέκτησαν και ίδρυσαν βασίλειο, αφού με μάχη ξεσήκωσαν από την Πιερία τούς </a:t>
            </a:r>
            <a:r>
              <a:rPr lang="el-GR" sz="2400" i="1" dirty="0" err="1"/>
              <a:t>Πίερες</a:t>
            </a:r>
            <a:r>
              <a:rPr lang="el-GR" sz="2400" i="1" dirty="0"/>
              <a:t>...). </a:t>
            </a:r>
            <a:endParaRPr lang="el-GR" sz="2400" i="1" dirty="0" smtClean="0"/>
          </a:p>
          <a:p>
            <a:r>
              <a:rPr lang="el-GR" sz="2400" dirty="0" smtClean="0"/>
              <a:t>Ό </a:t>
            </a:r>
            <a:r>
              <a:rPr lang="el-GR" sz="2400" dirty="0"/>
              <a:t>Θουκυδίδης αποδέχεται την εκ τού Άργους καταγωγή τού βασιλικού οίκου </a:t>
            </a:r>
            <a:r>
              <a:rPr lang="el-GR" sz="2400" dirty="0" err="1"/>
              <a:t>τής</a:t>
            </a:r>
            <a:r>
              <a:rPr lang="el-GR" sz="2400" dirty="0"/>
              <a:t> Μακεδονίας</a:t>
            </a:r>
            <a:r>
              <a:rPr lang="el-GR" sz="2400" dirty="0" smtClean="0"/>
              <a:t>.</a:t>
            </a:r>
          </a:p>
          <a:p>
            <a:endParaRPr lang="el-GR" dirty="0"/>
          </a:p>
        </p:txBody>
      </p:sp>
    </p:spTree>
    <p:extLst>
      <p:ext uri="{BB962C8B-B14F-4D97-AF65-F5344CB8AC3E}">
        <p14:creationId xmlns:p14="http://schemas.microsoft.com/office/powerpoint/2010/main" xmlns="" val="3966338295"/>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eaLnBrk="1" hangingPunct="1"/>
            <a:r>
              <a:rPr lang="el-GR" altLang="el-GR" smtClean="0"/>
              <a:t>Η θέση του ΚΚΕ το 1924</a:t>
            </a:r>
          </a:p>
        </p:txBody>
      </p:sp>
      <p:sp>
        <p:nvSpPr>
          <p:cNvPr id="13315" name="2 - Θέση περιεχομένου"/>
          <p:cNvSpPr>
            <a:spLocks noGrp="1"/>
          </p:cNvSpPr>
          <p:nvPr>
            <p:ph idx="1"/>
          </p:nvPr>
        </p:nvSpPr>
        <p:spPr/>
        <p:txBody>
          <a:bodyPr/>
          <a:lstStyle/>
          <a:p>
            <a:pPr eaLnBrk="1" hangingPunct="1"/>
            <a:r>
              <a:rPr lang="el-GR" altLang="el-GR" smtClean="0"/>
              <a:t>Αποδοχή με πίεση του ΚΚΕ της απόφασης του 5</a:t>
            </a:r>
            <a:r>
              <a:rPr lang="el-GR" altLang="el-GR" baseline="30000" smtClean="0"/>
              <a:t>ου</a:t>
            </a:r>
            <a:r>
              <a:rPr lang="el-GR" altLang="el-GR" smtClean="0"/>
              <a:t> συνεδρίου της ΚΔ</a:t>
            </a:r>
          </a:p>
          <a:p>
            <a:pPr eaLnBrk="1" hangingPunct="1"/>
            <a:r>
              <a:rPr lang="el-GR" altLang="el-GR" smtClean="0"/>
              <a:t>«στο βαθμό που η απόφαση συμβάλλει στην επιτυχία της επανάστασης στη Βουλγαρία το ΚΚΕ ως κόμμα διεθνιστικό οφείλει να τη δεχτεί ακόμα και σε σύγκρουση με την ελληνική αστική τάξη</a:t>
            </a:r>
          </a:p>
        </p:txBody>
      </p:sp>
    </p:spTree>
    <p:extLst>
      <p:ext uri="{BB962C8B-B14F-4D97-AF65-F5344CB8AC3E}">
        <p14:creationId xmlns:p14="http://schemas.microsoft.com/office/powerpoint/2010/main" xmlns="" val="2075062899"/>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συμπερασματα</a:t>
            </a:r>
            <a:endParaRPr lang="en-US" dirty="0"/>
          </a:p>
        </p:txBody>
      </p:sp>
      <p:sp>
        <p:nvSpPr>
          <p:cNvPr id="3" name="2 - Θέση περιεχομένου"/>
          <p:cNvSpPr>
            <a:spLocks noGrp="1"/>
          </p:cNvSpPr>
          <p:nvPr>
            <p:ph idx="1"/>
          </p:nvPr>
        </p:nvSpPr>
        <p:spPr/>
        <p:txBody>
          <a:bodyPr>
            <a:normAutofit lnSpcReduction="10000"/>
          </a:bodyPr>
          <a:lstStyle/>
          <a:p>
            <a:r>
              <a:rPr lang="el-GR" dirty="0" smtClean="0"/>
              <a:t>Η επιμονή της ΒΚΟ και ΚΔ για ενιαία και ανεξάρτητη Μακεδονία εντασσόταν σε γενικότερους επαναστατικούς σχεδιασμούς στα Βαλκάνια.</a:t>
            </a:r>
          </a:p>
          <a:p>
            <a:r>
              <a:rPr lang="el-GR" dirty="0" smtClean="0"/>
              <a:t>Η πλειοψηφούσα άποψη των Αποστολίδη-Κορδάτου μεταφράστηκε σε παθητική αντίσταση και αδράνεια έναντι των ΒΚΟ και ΚΔ</a:t>
            </a:r>
          </a:p>
          <a:p>
            <a:r>
              <a:rPr lang="el-GR" dirty="0" smtClean="0"/>
              <a:t>Η αντίδραση απέρρεε και από την αντίληψη των κινδύνων</a:t>
            </a:r>
          </a:p>
          <a:p>
            <a:r>
              <a:rPr lang="el-GR" dirty="0" smtClean="0"/>
              <a:t>(Α. </a:t>
            </a:r>
            <a:r>
              <a:rPr lang="el-GR" dirty="0" err="1" smtClean="0"/>
              <a:t>Δάγκας</a:t>
            </a:r>
            <a:r>
              <a:rPr lang="el-GR" dirty="0" smtClean="0"/>
              <a:t>-Γ. </a:t>
            </a:r>
            <a:r>
              <a:rPr lang="el-GR" dirty="0" err="1" smtClean="0"/>
              <a:t>Λεοντίδης</a:t>
            </a:r>
            <a:r>
              <a:rPr lang="el-GR" dirty="0" smtClean="0"/>
              <a:t>, </a:t>
            </a:r>
            <a:r>
              <a:rPr lang="el-GR" dirty="0" err="1" smtClean="0"/>
              <a:t>Κομιντέρν</a:t>
            </a:r>
            <a:r>
              <a:rPr lang="el-GR" dirty="0" smtClean="0"/>
              <a:t> και Μακεδονικό Ζήτημα, Επίκεντρο: 1997)</a:t>
            </a:r>
            <a:endParaRPr lang="en-US"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r>
              <a:rPr lang="el-GR" sz="3200" b="1" dirty="0" smtClean="0">
                <a:latin typeface="Times New Roman" pitchFamily="18" charset="0"/>
                <a:cs typeface="Times New Roman" pitchFamily="18" charset="0"/>
              </a:rPr>
              <a:t>ΜΕΤΑ ΤΟ 1924</a:t>
            </a:r>
            <a:endParaRPr lang="en-US" sz="3200" b="1" dirty="0">
              <a:latin typeface="Times New Roman" pitchFamily="18" charset="0"/>
              <a:cs typeface="Times New Roman" pitchFamily="18" charset="0"/>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3</a:t>
            </a:r>
            <a:r>
              <a:rPr lang="el-GR" baseline="30000" dirty="0" smtClean="0"/>
              <a:t>ο</a:t>
            </a:r>
            <a:r>
              <a:rPr lang="el-GR" dirty="0" smtClean="0"/>
              <a:t> </a:t>
            </a:r>
            <a:r>
              <a:rPr lang="el-GR" dirty="0" err="1" smtClean="0"/>
              <a:t>τακτικο</a:t>
            </a:r>
            <a:r>
              <a:rPr lang="el-GR" dirty="0" smtClean="0"/>
              <a:t> </a:t>
            </a:r>
            <a:r>
              <a:rPr lang="el-GR" dirty="0" err="1" smtClean="0"/>
              <a:t>συνεδριο</a:t>
            </a:r>
            <a:r>
              <a:rPr lang="el-GR" dirty="0" smtClean="0"/>
              <a:t> ΚΚΕ 1927</a:t>
            </a:r>
            <a:endParaRPr lang="en-US" dirty="0"/>
          </a:p>
        </p:txBody>
      </p:sp>
      <p:sp>
        <p:nvSpPr>
          <p:cNvPr id="3" name="2 - Θέση περιεχομένου"/>
          <p:cNvSpPr>
            <a:spLocks noGrp="1"/>
          </p:cNvSpPr>
          <p:nvPr>
            <p:ph idx="1"/>
          </p:nvPr>
        </p:nvSpPr>
        <p:spPr/>
        <p:txBody>
          <a:bodyPr/>
          <a:lstStyle/>
          <a:p>
            <a:r>
              <a:rPr lang="el-GR" dirty="0" smtClean="0"/>
              <a:t>Αναθεώρηση των απόψεων από τον Γραμματέα Παντελή </a:t>
            </a:r>
            <a:r>
              <a:rPr lang="el-GR" dirty="0" err="1" smtClean="0"/>
              <a:t>Πουλιόπουλο</a:t>
            </a:r>
            <a:endParaRPr lang="el-GR" dirty="0" smtClean="0"/>
          </a:p>
          <a:p>
            <a:r>
              <a:rPr lang="el-GR" dirty="0" smtClean="0"/>
              <a:t>Η εισήγηση Χ. </a:t>
            </a:r>
            <a:r>
              <a:rPr lang="el-GR" dirty="0" err="1" smtClean="0"/>
              <a:t>Βάτη</a:t>
            </a:r>
            <a:r>
              <a:rPr lang="el-GR" dirty="0" smtClean="0"/>
              <a:t> αναφέρθηκε στο γεγονός ότι ενώ η ελληνική Μακεδονία το 1912 αποτελούνταν από 500.000 Έλληνες το 1927 αποτελείται από 1.300.000 Έλληνες.</a:t>
            </a:r>
          </a:p>
          <a:p>
            <a:r>
              <a:rPr lang="el-GR" dirty="0" smtClean="0"/>
              <a:t>Διάσπαση α) σταλινιστές β) τροτσκιστές (</a:t>
            </a:r>
            <a:r>
              <a:rPr lang="el-GR" dirty="0" err="1" smtClean="0"/>
              <a:t>Πουλιόπουλος</a:t>
            </a:r>
            <a:r>
              <a:rPr lang="el-GR" dirty="0" smtClean="0"/>
              <a:t>, </a:t>
            </a:r>
            <a:r>
              <a:rPr lang="el-GR" dirty="0" err="1" smtClean="0"/>
              <a:t>Γιατσόπουλος</a:t>
            </a:r>
            <a:r>
              <a:rPr lang="el-GR" dirty="0" smtClean="0"/>
              <a:t>), γ) </a:t>
            </a:r>
            <a:r>
              <a:rPr lang="el-GR" dirty="0" err="1" smtClean="0"/>
              <a:t>κεντριστές</a:t>
            </a:r>
            <a:r>
              <a:rPr lang="el-GR" dirty="0" smtClean="0"/>
              <a:t> (Μάξιμος, Σκλάβος, </a:t>
            </a:r>
            <a:r>
              <a:rPr lang="el-GR" dirty="0" err="1" smtClean="0"/>
              <a:t>Χαϊνογλου</a:t>
            </a:r>
            <a:r>
              <a:rPr lang="el-GR" dirty="0" smtClean="0"/>
              <a:t>)</a:t>
            </a:r>
            <a:endParaRPr lang="en-US"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normAutofit fontScale="90000"/>
          </a:bodyPr>
          <a:lstStyle/>
          <a:p>
            <a:pPr eaLnBrk="1" hangingPunct="1"/>
            <a:r>
              <a:rPr lang="en-US" altLang="el-GR" smtClean="0"/>
              <a:t>1928</a:t>
            </a:r>
            <a:r>
              <a:rPr lang="el-GR" altLang="el-GR" smtClean="0"/>
              <a:t>: διάσπαση της εθνικιστικής </a:t>
            </a:r>
            <a:r>
              <a:rPr lang="en-US" altLang="el-GR" smtClean="0"/>
              <a:t>VMRO</a:t>
            </a:r>
            <a:endParaRPr lang="el-GR" altLang="el-GR" smtClean="0"/>
          </a:p>
        </p:txBody>
      </p:sp>
      <p:sp>
        <p:nvSpPr>
          <p:cNvPr id="16387" name="2 - Θέση περιεχομένου"/>
          <p:cNvSpPr>
            <a:spLocks noGrp="1"/>
          </p:cNvSpPr>
          <p:nvPr>
            <p:ph idx="1"/>
          </p:nvPr>
        </p:nvSpPr>
        <p:spPr/>
        <p:txBody>
          <a:bodyPr/>
          <a:lstStyle/>
          <a:p>
            <a:pPr eaLnBrk="1" hangingPunct="1"/>
            <a:r>
              <a:rPr lang="en-US" altLang="el-GR" smtClean="0"/>
              <a:t>7.7.1928</a:t>
            </a:r>
            <a:r>
              <a:rPr lang="el-GR" altLang="el-GR" smtClean="0"/>
              <a:t>: δολοφονία με εντολή </a:t>
            </a:r>
            <a:r>
              <a:rPr lang="en-US" altLang="el-GR" smtClean="0"/>
              <a:t>Mihajlov </a:t>
            </a:r>
            <a:r>
              <a:rPr lang="el-GR" altLang="el-GR" smtClean="0"/>
              <a:t>του </a:t>
            </a:r>
            <a:r>
              <a:rPr lang="en-US" altLang="el-GR" smtClean="0"/>
              <a:t>Protogerov</a:t>
            </a:r>
            <a:r>
              <a:rPr lang="el-GR" altLang="el-GR" smtClean="0"/>
              <a:t>(βουλγαρο-μακεδονική κίνηση)</a:t>
            </a:r>
          </a:p>
          <a:p>
            <a:pPr eaLnBrk="1" hangingPunct="1"/>
            <a:r>
              <a:rPr lang="el-GR" altLang="el-GR" smtClean="0"/>
              <a:t>Οι Έλληνες κλήθηκαν να αντιταχθούν στη ανταλλαγή και στην αλλοίωση των δημογραφικών χαρακτηριστικών της Μακεδονίας</a:t>
            </a:r>
          </a:p>
          <a:p>
            <a:pPr eaLnBrk="1" hangingPunct="1"/>
            <a:endParaRPr lang="el-GR" altLang="el-GR" smtClean="0"/>
          </a:p>
        </p:txBody>
      </p:sp>
    </p:spTree>
    <p:extLst>
      <p:ext uri="{BB962C8B-B14F-4D97-AF65-F5344CB8AC3E}">
        <p14:creationId xmlns:p14="http://schemas.microsoft.com/office/powerpoint/2010/main" xmlns="" val="2995532278"/>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normAutofit fontScale="90000"/>
          </a:bodyPr>
          <a:lstStyle/>
          <a:p>
            <a:pPr eaLnBrk="1" hangingPunct="1"/>
            <a:r>
              <a:rPr lang="el-GR" altLang="el-GR" smtClean="0"/>
              <a:t>Συνέδριο ΚΔ 17.8-1.9. 1928 και συνδιάσκεψη της ΒΚΟ Αύγουστος 1928</a:t>
            </a:r>
          </a:p>
        </p:txBody>
      </p:sp>
      <p:sp>
        <p:nvSpPr>
          <p:cNvPr id="17411" name="2 - Θέση περιεχομένου"/>
          <p:cNvSpPr>
            <a:spLocks noGrp="1"/>
          </p:cNvSpPr>
          <p:nvPr>
            <p:ph idx="1"/>
          </p:nvPr>
        </p:nvSpPr>
        <p:spPr/>
        <p:txBody>
          <a:bodyPr/>
          <a:lstStyle/>
          <a:p>
            <a:pPr eaLnBrk="1" hangingPunct="1"/>
            <a:endParaRPr lang="el-GR" altLang="el-GR" smtClean="0"/>
          </a:p>
          <a:p>
            <a:pPr eaLnBrk="1" hangingPunct="1"/>
            <a:r>
              <a:rPr lang="el-GR" altLang="el-GR" smtClean="0"/>
              <a:t>Ενιαία και Ανεξάρτητη Μακεδονία, Βαλκανική Ομοσπονδία</a:t>
            </a:r>
          </a:p>
          <a:p>
            <a:pPr eaLnBrk="1" hangingPunct="1"/>
            <a:r>
              <a:rPr lang="el-GR" altLang="el-GR" smtClean="0"/>
              <a:t>Εξοβελισμός της εθνικο-επαναστατικής πτέρυγας της </a:t>
            </a:r>
            <a:r>
              <a:rPr lang="en-US" altLang="el-GR" smtClean="0"/>
              <a:t>VMRO</a:t>
            </a:r>
            <a:endParaRPr lang="el-GR" altLang="el-GR" smtClean="0"/>
          </a:p>
        </p:txBody>
      </p:sp>
    </p:spTree>
    <p:extLst>
      <p:ext uri="{BB962C8B-B14F-4D97-AF65-F5344CB8AC3E}">
        <p14:creationId xmlns:p14="http://schemas.microsoft.com/office/powerpoint/2010/main" xmlns="" val="1235079295"/>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normAutofit fontScale="90000"/>
          </a:bodyPr>
          <a:lstStyle/>
          <a:p>
            <a:pPr eaLnBrk="1" hangingPunct="1"/>
            <a:r>
              <a:rPr lang="el-GR" altLang="el-GR" smtClean="0"/>
              <a:t>Αλλαγές γραμμής στη </a:t>
            </a:r>
            <a:r>
              <a:rPr lang="en-US" altLang="el-GR" smtClean="0"/>
              <a:t>VMRO</a:t>
            </a:r>
            <a:r>
              <a:rPr lang="el-GR" altLang="el-GR" smtClean="0"/>
              <a:t> (1930)</a:t>
            </a:r>
          </a:p>
        </p:txBody>
      </p:sp>
      <p:sp>
        <p:nvSpPr>
          <p:cNvPr id="18435" name="2 - Θέση περιεχομένου"/>
          <p:cNvSpPr>
            <a:spLocks noGrp="1"/>
          </p:cNvSpPr>
          <p:nvPr>
            <p:ph idx="1"/>
          </p:nvPr>
        </p:nvSpPr>
        <p:spPr/>
        <p:txBody>
          <a:bodyPr/>
          <a:lstStyle/>
          <a:p>
            <a:pPr eaLnBrk="1" hangingPunct="1"/>
            <a:r>
              <a:rPr lang="el-GR" altLang="el-GR" smtClean="0"/>
              <a:t>1933: </a:t>
            </a:r>
            <a:r>
              <a:rPr lang="en-US" altLang="el-GR" smtClean="0"/>
              <a:t>VMRO Mihajlov </a:t>
            </a:r>
            <a:r>
              <a:rPr lang="el-GR" altLang="el-GR" smtClean="0"/>
              <a:t>είχε αποδεχτεί τη θέση για Ενιαία Ανεξάρτητη Μακεδονία (εθνική ταυτότητα Βούλγαρος, πολιτική ετικέτα Μακεδόνας) </a:t>
            </a:r>
            <a:r>
              <a:rPr lang="en-US" altLang="el-GR" smtClean="0"/>
              <a:t>P. Sandanov </a:t>
            </a:r>
            <a:r>
              <a:rPr lang="el-GR" altLang="el-GR" smtClean="0"/>
              <a:t>ίδρυση νοτιοσλαβικής ομοσπονδίας</a:t>
            </a:r>
          </a:p>
          <a:p>
            <a:pPr eaLnBrk="1" hangingPunct="1"/>
            <a:r>
              <a:rPr lang="el-GR" altLang="el-GR" smtClean="0"/>
              <a:t>1934: </a:t>
            </a:r>
            <a:r>
              <a:rPr lang="en-US" altLang="el-GR" smtClean="0"/>
              <a:t>Vladimir Poptomov </a:t>
            </a:r>
            <a:r>
              <a:rPr lang="el-GR" altLang="el-GR" smtClean="0"/>
              <a:t>Υπόμνημα στην Κομιτερν για σύσταση εθνικο-επαναστατικών οργανώσεων με καθοδήγηση των ΚΚ με σύνθημα την αυτοδιάθεση του Μακεδονικού λαού</a:t>
            </a:r>
          </a:p>
          <a:p>
            <a:pPr eaLnBrk="1" hangingPunct="1"/>
            <a:endParaRPr lang="el-GR" altLang="el-GR" smtClean="0"/>
          </a:p>
          <a:p>
            <a:pPr eaLnBrk="1" hangingPunct="1"/>
            <a:endParaRPr lang="el-GR" altLang="el-GR" smtClean="0"/>
          </a:p>
        </p:txBody>
      </p:sp>
    </p:spTree>
    <p:extLst>
      <p:ext uri="{BB962C8B-B14F-4D97-AF65-F5344CB8AC3E}">
        <p14:creationId xmlns:p14="http://schemas.microsoft.com/office/powerpoint/2010/main" xmlns="" val="1607022368"/>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ΕΜΕΟ 1931</a:t>
            </a:r>
            <a:endParaRPr lang="en-US" dirty="0"/>
          </a:p>
        </p:txBody>
      </p:sp>
      <p:sp>
        <p:nvSpPr>
          <p:cNvPr id="3" name="2 - Θέση περιεχομένου"/>
          <p:cNvSpPr>
            <a:spLocks noGrp="1"/>
          </p:cNvSpPr>
          <p:nvPr>
            <p:ph idx="1"/>
          </p:nvPr>
        </p:nvSpPr>
        <p:spPr/>
        <p:txBody>
          <a:bodyPr>
            <a:normAutofit/>
          </a:bodyPr>
          <a:lstStyle/>
          <a:p>
            <a:r>
              <a:rPr lang="el-GR" dirty="0" smtClean="0"/>
              <a:t>Κυριαρχία </a:t>
            </a:r>
            <a:r>
              <a:rPr lang="el-GR" dirty="0" err="1" smtClean="0"/>
              <a:t>φιλοκομουνιστικής</a:t>
            </a:r>
            <a:r>
              <a:rPr lang="el-GR" dirty="0" smtClean="0"/>
              <a:t> τάσης με αρχηγούς </a:t>
            </a:r>
            <a:r>
              <a:rPr lang="el-GR" dirty="0" err="1" smtClean="0"/>
              <a:t>Ντίμιταρ</a:t>
            </a:r>
            <a:r>
              <a:rPr lang="el-GR" dirty="0" smtClean="0"/>
              <a:t> </a:t>
            </a:r>
            <a:r>
              <a:rPr lang="el-GR" dirty="0" err="1" smtClean="0"/>
              <a:t>Βλάχοφ</a:t>
            </a:r>
            <a:r>
              <a:rPr lang="el-GR" dirty="0" smtClean="0"/>
              <a:t>, </a:t>
            </a:r>
            <a:r>
              <a:rPr lang="el-GR" dirty="0" err="1" smtClean="0"/>
              <a:t>Ποπτόμοφ</a:t>
            </a:r>
            <a:r>
              <a:rPr lang="el-GR" dirty="0" smtClean="0"/>
              <a:t>. Δορυφόρος της Σοβιετικής Ένωσης</a:t>
            </a:r>
          </a:p>
          <a:p>
            <a:r>
              <a:rPr lang="el-GR" dirty="0" smtClean="0"/>
              <a:t>1933: Προπαγάνδα </a:t>
            </a:r>
            <a:r>
              <a:rPr lang="el-GR" dirty="0" err="1" smtClean="0"/>
              <a:t>Μιχαήλοφ</a:t>
            </a:r>
            <a:r>
              <a:rPr lang="el-GR" dirty="0" smtClean="0"/>
              <a:t>, αυτοδιάθεση κατοίκων Μακεδονίας</a:t>
            </a:r>
          </a:p>
          <a:p>
            <a:r>
              <a:rPr lang="el-GR" dirty="0" smtClean="0"/>
              <a:t>1934: μεταστροφή πολιτικής ΕΣΣΔ: «μακεδονική εθνότητα», απόσχιση (Σ. </a:t>
            </a:r>
            <a:r>
              <a:rPr lang="el-GR" dirty="0" err="1" smtClean="0"/>
              <a:t>Σφέτας</a:t>
            </a:r>
            <a:r>
              <a:rPr lang="el-GR" dirty="0" smtClean="0"/>
              <a:t> Το Μακεδονικό υπό το φως της Κομουνιστικής Διεθνούς στον Μεσοπόλεμο», Το Μακεδονικό Ζήτημα: Όψεις και ιστορική εξέλιξη)</a:t>
            </a:r>
            <a:endParaRPr lang="en-US" dirty="0"/>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Πολιτική  Ιβάν </a:t>
            </a:r>
            <a:r>
              <a:rPr lang="el-GR" dirty="0" err="1" smtClean="0"/>
              <a:t>Μιχαήλοφ</a:t>
            </a:r>
            <a:r>
              <a:rPr lang="el-GR" dirty="0" smtClean="0"/>
              <a:t> 1928-1931</a:t>
            </a:r>
            <a:endParaRPr lang="en-US" dirty="0"/>
          </a:p>
        </p:txBody>
      </p:sp>
      <p:sp>
        <p:nvSpPr>
          <p:cNvPr id="3" name="2 - Θέση περιεχομένου"/>
          <p:cNvSpPr>
            <a:spLocks noGrp="1"/>
          </p:cNvSpPr>
          <p:nvPr>
            <p:ph idx="1"/>
          </p:nvPr>
        </p:nvSpPr>
        <p:spPr/>
        <p:txBody>
          <a:bodyPr/>
          <a:lstStyle/>
          <a:p>
            <a:r>
              <a:rPr lang="el-GR" dirty="0" smtClean="0"/>
              <a:t>Υπέρ ανεξάρτητου όχι αυτόνομου Μακεδονικού κράτους με βουλγαρικό χαρακτήρα που θα προωθούσε την πολιτική των Ιταλών</a:t>
            </a:r>
          </a:p>
          <a:p>
            <a:r>
              <a:rPr lang="el-GR" dirty="0" smtClean="0"/>
              <a:t>1934: διάλυση ΕΜΕΟ μιας τρομοκρατικής οργάνωσης, οργάνου της Μεγάλης Βουλγαρίας της κυρίαρχης τάξης</a:t>
            </a:r>
            <a:endParaRPr lang="en-US" dirty="0" smtClean="0"/>
          </a:p>
          <a:p>
            <a:r>
              <a:rPr lang="el-GR" dirty="0" smtClean="0"/>
              <a:t>Μέσο: τρομοκρατία</a:t>
            </a:r>
            <a:endParaRPr lang="en-US" dirty="0"/>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ΚΚΕ 1931</a:t>
            </a:r>
            <a:endParaRPr lang="en-US" dirty="0"/>
          </a:p>
        </p:txBody>
      </p:sp>
      <p:sp>
        <p:nvSpPr>
          <p:cNvPr id="3" name="2 - Θέση περιεχομένου"/>
          <p:cNvSpPr>
            <a:spLocks noGrp="1"/>
          </p:cNvSpPr>
          <p:nvPr>
            <p:ph idx="1"/>
          </p:nvPr>
        </p:nvSpPr>
        <p:spPr/>
        <p:txBody>
          <a:bodyPr/>
          <a:lstStyle/>
          <a:p>
            <a:r>
              <a:rPr lang="el-GR" dirty="0" smtClean="0"/>
              <a:t>Διορισμός από </a:t>
            </a:r>
            <a:r>
              <a:rPr lang="el-GR" dirty="0" err="1" smtClean="0"/>
              <a:t>Κομιντέρν</a:t>
            </a:r>
            <a:r>
              <a:rPr lang="el-GR" dirty="0" smtClean="0"/>
              <a:t> του Νίκου Ζαχαριάδη (1903-1973) ως ηγέτη του ΚΚΕ</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ΒΙΒΛΙΟΓΡΑΦΙΑ</a:t>
            </a:r>
            <a:endParaRPr lang="el-GR" dirty="0">
              <a:solidFill>
                <a:srgbClr val="FFFF00"/>
              </a:solidFill>
            </a:endParaRPr>
          </a:p>
        </p:txBody>
      </p:sp>
      <p:sp>
        <p:nvSpPr>
          <p:cNvPr id="3" name="Θέση περιεχομένου 2"/>
          <p:cNvSpPr>
            <a:spLocks noGrp="1"/>
          </p:cNvSpPr>
          <p:nvPr>
            <p:ph idx="1"/>
          </p:nvPr>
        </p:nvSpPr>
        <p:spPr>
          <a:xfrm>
            <a:off x="467544" y="1556792"/>
            <a:ext cx="7620000" cy="4373563"/>
          </a:xfrm>
        </p:spPr>
        <p:txBody>
          <a:bodyPr>
            <a:normAutofit fontScale="85000" lnSpcReduction="20000"/>
          </a:bodyPr>
          <a:lstStyle/>
          <a:p>
            <a:r>
              <a:rPr lang="en-US" dirty="0" smtClean="0"/>
              <a:t>Jonathan Hall</a:t>
            </a:r>
            <a:r>
              <a:rPr lang="en-US" i="1" dirty="0"/>
              <a:t> </a:t>
            </a:r>
            <a:r>
              <a:rPr lang="en-US" i="1" dirty="0" smtClean="0"/>
              <a:t>(1997).  Ethnic identity in Greek antiquity</a:t>
            </a:r>
            <a:r>
              <a:rPr lang="en-US" dirty="0" smtClean="0"/>
              <a:t>, Cambridge,.</a:t>
            </a:r>
          </a:p>
          <a:p>
            <a:r>
              <a:rPr lang="en-US" dirty="0"/>
              <a:t>E </a:t>
            </a:r>
            <a:r>
              <a:rPr lang="en-US" dirty="0" smtClean="0"/>
              <a:t>. Malkin (</a:t>
            </a:r>
            <a:r>
              <a:rPr lang="en-US" dirty="0" err="1" smtClean="0"/>
              <a:t>ed</a:t>
            </a:r>
            <a:r>
              <a:rPr lang="en-US" dirty="0" smtClean="0"/>
              <a:t>). (2001). </a:t>
            </a:r>
            <a:r>
              <a:rPr lang="en-US" i="1" dirty="0" smtClean="0"/>
              <a:t>Ancient </a:t>
            </a:r>
            <a:r>
              <a:rPr lang="en-US" i="1" dirty="0"/>
              <a:t>Perceptions of Greek Ethnicity </a:t>
            </a:r>
            <a:r>
              <a:rPr lang="en-US" dirty="0" smtClean="0"/>
              <a:t>London: Cambridge, Mass </a:t>
            </a:r>
          </a:p>
          <a:p>
            <a:r>
              <a:rPr lang="en-US" dirty="0" smtClean="0"/>
              <a:t>S. Said. (2001). </a:t>
            </a:r>
            <a:r>
              <a:rPr lang="en-US" i="1" dirty="0" smtClean="0"/>
              <a:t>The discourse of identity in Greek rhetoric from Isocrates to Aristides</a:t>
            </a:r>
            <a:r>
              <a:rPr lang="en-US" dirty="0" smtClean="0"/>
              <a:t>. In  </a:t>
            </a:r>
            <a:r>
              <a:rPr lang="en-US" dirty="0"/>
              <a:t>). </a:t>
            </a:r>
            <a:r>
              <a:rPr lang="en-US" i="1" dirty="0"/>
              <a:t>Ancient Perceptions of Greek Ethnicity </a:t>
            </a:r>
            <a:r>
              <a:rPr lang="en-US" dirty="0"/>
              <a:t>London: Cambridge, Mass </a:t>
            </a:r>
            <a:r>
              <a:rPr lang="en-US" dirty="0" smtClean="0"/>
              <a:t>, pp. 275-299</a:t>
            </a:r>
          </a:p>
          <a:p>
            <a:r>
              <a:rPr lang="en-US" dirty="0" smtClean="0"/>
              <a:t>E. Hall. (1987). </a:t>
            </a:r>
            <a:r>
              <a:rPr lang="en-US" i="1" dirty="0" smtClean="0"/>
              <a:t>Inventing the barbarian</a:t>
            </a:r>
            <a:r>
              <a:rPr lang="en-US" dirty="0" smtClean="0"/>
              <a:t>. </a:t>
            </a:r>
            <a:r>
              <a:rPr lang="en-US" i="1" dirty="0" smtClean="0"/>
              <a:t>Greek self definition through tragedy. Oxford.</a:t>
            </a:r>
          </a:p>
          <a:p>
            <a:r>
              <a:rPr lang="en-US" sz="18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Mark Cohen </a:t>
            </a:r>
            <a:r>
              <a:rPr lang="en-US" dirty="0" smtClean="0">
                <a:latin typeface="Times New Roman" panose="02020603050405020304" pitchFamily="18" charset="0"/>
                <a:cs typeface="Times New Roman" panose="02020603050405020304" pitchFamily="18" charset="0"/>
              </a:rPr>
              <a:t> (2006).- </a:t>
            </a:r>
            <a:r>
              <a:rPr lang="en-US" i="1" dirty="0">
                <a:latin typeface="Times New Roman" panose="02020603050405020304" pitchFamily="18" charset="0"/>
                <a:cs typeface="Times New Roman" panose="02020603050405020304" pitchFamily="18" charset="0"/>
              </a:rPr>
              <a:t>Readings in Ancient Greek Philosophy: From Thales to Aristotle:</a:t>
            </a:r>
            <a:r>
              <a:rPr lang="en-US" dirty="0">
                <a:latin typeface="Times New Roman" panose="02020603050405020304" pitchFamily="18" charset="0"/>
                <a:cs typeface="Times New Roman" panose="02020603050405020304" pitchFamily="18" charset="0"/>
              </a:rPr>
              <a:t> 3rd (third) </a:t>
            </a:r>
            <a:r>
              <a:rPr lang="en-US" dirty="0" smtClean="0">
                <a:latin typeface="Times New Roman" panose="02020603050405020304" pitchFamily="18" charset="0"/>
                <a:cs typeface="Times New Roman" panose="02020603050405020304" pitchFamily="18" charset="0"/>
              </a:rPr>
              <a:t>Paperback.</a:t>
            </a:r>
          </a:p>
          <a:p>
            <a:r>
              <a:rPr lang="en-US" dirty="0"/>
              <a:t>Lewis Henry </a:t>
            </a:r>
            <a:r>
              <a:rPr lang="en-US" dirty="0" smtClean="0"/>
              <a:t>Morgan (1877). </a:t>
            </a:r>
            <a:r>
              <a:rPr lang="en-US" i="1" dirty="0" smtClean="0"/>
              <a:t>Ancient Society</a:t>
            </a:r>
            <a:r>
              <a:rPr lang="en-US" dirty="0" smtClean="0"/>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i="1" dirty="0"/>
          </a:p>
        </p:txBody>
      </p:sp>
    </p:spTree>
    <p:extLst>
      <p:ext uri="{BB962C8B-B14F-4D97-AF65-F5344CB8AC3E}">
        <p14:creationId xmlns:p14="http://schemas.microsoft.com/office/powerpoint/2010/main" xmlns="" val="2259074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900018"/>
          </a:xfrm>
        </p:spPr>
        <p:txBody>
          <a:bodyPr>
            <a:normAutofit/>
          </a:bodyPr>
          <a:lstStyle/>
          <a:p>
            <a:r>
              <a:rPr lang="el-GR" dirty="0" smtClean="0">
                <a:solidFill>
                  <a:srgbClr val="FFFF00"/>
                </a:solidFill>
              </a:rPr>
              <a:t>ΘΟΥΚΥΔΙΔΗΣ </a:t>
            </a:r>
            <a:endParaRPr lang="el-GR" dirty="0">
              <a:solidFill>
                <a:srgbClr val="FFFF00"/>
              </a:solidFill>
            </a:endParaRPr>
          </a:p>
        </p:txBody>
      </p:sp>
      <p:sp>
        <p:nvSpPr>
          <p:cNvPr id="3" name="Θέση περιεχομένου 2"/>
          <p:cNvSpPr>
            <a:spLocks noGrp="1"/>
          </p:cNvSpPr>
          <p:nvPr>
            <p:ph idx="1"/>
          </p:nvPr>
        </p:nvSpPr>
        <p:spPr>
          <a:xfrm>
            <a:off x="467544" y="980729"/>
            <a:ext cx="7620000" cy="5862640"/>
          </a:xfrm>
        </p:spPr>
        <p:txBody>
          <a:bodyPr>
            <a:noAutofit/>
          </a:bodyPr>
          <a:lstStyle/>
          <a:p>
            <a:pPr algn="just">
              <a:buFont typeface="Wingdings" pitchFamily="2" charset="2"/>
              <a:buChar char="Ø"/>
            </a:pPr>
            <a:r>
              <a:rPr lang="el-GR" sz="3200" dirty="0" smtClean="0">
                <a:latin typeface="Times New Roman" pitchFamily="18" charset="0"/>
                <a:cs typeface="Times New Roman" pitchFamily="18" charset="0"/>
              </a:rPr>
              <a:t>αναφορά στη </a:t>
            </a:r>
            <a:r>
              <a:rPr lang="el-GR" sz="3200" dirty="0">
                <a:latin typeface="Times New Roman" pitchFamily="18" charset="0"/>
                <a:cs typeface="Times New Roman" pitchFamily="18" charset="0"/>
              </a:rPr>
              <a:t>δράση του Βρασίδα στη Χαλκιδική χερσόνησο και σε πόλεις, όπως στη </a:t>
            </a:r>
            <a:r>
              <a:rPr lang="el-GR" sz="3200" dirty="0" err="1">
                <a:latin typeface="Times New Roman" pitchFamily="18" charset="0"/>
                <a:cs typeface="Times New Roman" pitchFamily="18" charset="0"/>
              </a:rPr>
              <a:t>Σάνη</a:t>
            </a:r>
            <a:r>
              <a:rPr lang="el-GR" sz="3200" dirty="0">
                <a:latin typeface="Times New Roman" pitchFamily="18" charset="0"/>
                <a:cs typeface="Times New Roman" pitchFamily="18" charset="0"/>
              </a:rPr>
              <a:t>, στη </a:t>
            </a:r>
            <a:r>
              <a:rPr lang="el-GR" sz="3200" dirty="0" err="1">
                <a:latin typeface="Times New Roman" pitchFamily="18" charset="0"/>
                <a:cs typeface="Times New Roman" pitchFamily="18" charset="0"/>
              </a:rPr>
              <a:t>Θυσσό</a:t>
            </a:r>
            <a:r>
              <a:rPr lang="el-GR" sz="3200" dirty="0">
                <a:latin typeface="Times New Roman" pitchFamily="18" charset="0"/>
                <a:cs typeface="Times New Roman" pitchFamily="18" charset="0"/>
              </a:rPr>
              <a:t>, στις </a:t>
            </a:r>
            <a:r>
              <a:rPr lang="el-GR" sz="3200" dirty="0" err="1">
                <a:latin typeface="Times New Roman" pitchFamily="18" charset="0"/>
                <a:cs typeface="Times New Roman" pitchFamily="18" charset="0"/>
              </a:rPr>
              <a:t>Κλεωνές</a:t>
            </a:r>
            <a:r>
              <a:rPr lang="el-GR" sz="3200" dirty="0">
                <a:latin typeface="Times New Roman" pitchFamily="18" charset="0"/>
                <a:cs typeface="Times New Roman" pitchFamily="18" charset="0"/>
              </a:rPr>
              <a:t>, στην </a:t>
            </a:r>
            <a:r>
              <a:rPr lang="el-GR" sz="3200" dirty="0" err="1">
                <a:latin typeface="Times New Roman" pitchFamily="18" charset="0"/>
                <a:cs typeface="Times New Roman" pitchFamily="18" charset="0"/>
              </a:rPr>
              <a:t>Ολόφυξο</a:t>
            </a:r>
            <a:r>
              <a:rPr lang="el-GR" sz="3200" dirty="0">
                <a:latin typeface="Times New Roman" pitchFamily="18" charset="0"/>
                <a:cs typeface="Times New Roman" pitchFamily="18" charset="0"/>
              </a:rPr>
              <a:t> και το Δίον, όπου κατοικούν μικτοί πληθυσμοί βαρβάρων, οι οποίοι μιλούν την ελληνική και τη μητρική τους </a:t>
            </a:r>
            <a:r>
              <a:rPr lang="el-GR" sz="3200" dirty="0" smtClean="0">
                <a:latin typeface="Times New Roman" pitchFamily="18" charset="0"/>
                <a:cs typeface="Times New Roman" pitchFamily="18" charset="0"/>
              </a:rPr>
              <a:t>γλώσσα</a:t>
            </a:r>
            <a:endParaRPr lang="el-GR" sz="3200" dirty="0"/>
          </a:p>
        </p:txBody>
      </p:sp>
    </p:spTree>
    <p:extLst>
      <p:ext uri="{BB962C8B-B14F-4D97-AF65-F5344CB8AC3E}">
        <p14:creationId xmlns:p14="http://schemas.microsoft.com/office/powerpoint/2010/main" xmlns="" val="2564504615"/>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pPr eaLnBrk="1" hangingPunct="1"/>
            <a:r>
              <a:rPr lang="el-GR" altLang="el-GR" dirty="0" smtClean="0"/>
              <a:t>1933-1934</a:t>
            </a:r>
          </a:p>
        </p:txBody>
      </p:sp>
      <p:sp>
        <p:nvSpPr>
          <p:cNvPr id="19459" name="2 - Θέση περιεχομένου"/>
          <p:cNvSpPr>
            <a:spLocks noGrp="1"/>
          </p:cNvSpPr>
          <p:nvPr>
            <p:ph idx="1"/>
          </p:nvPr>
        </p:nvSpPr>
        <p:spPr/>
        <p:txBody>
          <a:bodyPr/>
          <a:lstStyle/>
          <a:p>
            <a:pPr eaLnBrk="1" hangingPunct="1"/>
            <a:r>
              <a:rPr lang="el-GR" altLang="el-GR" smtClean="0"/>
              <a:t> 20 Δεκεμβρίου 1933: συνεδρίαση </a:t>
            </a:r>
            <a:r>
              <a:rPr lang="en-US" altLang="el-GR" smtClean="0"/>
              <a:t>BLS </a:t>
            </a:r>
            <a:r>
              <a:rPr lang="el-GR" altLang="el-GR" smtClean="0"/>
              <a:t>της Κομιντερν εγκρίθηκε εισήγηση του </a:t>
            </a:r>
            <a:r>
              <a:rPr lang="en-US" altLang="el-GR" smtClean="0"/>
              <a:t>Rilski </a:t>
            </a:r>
            <a:r>
              <a:rPr lang="el-GR" altLang="el-GR" smtClean="0"/>
              <a:t>για Ενιαία Ανεξάρτητη Μακεδονία</a:t>
            </a:r>
            <a:r>
              <a:rPr lang="en-US" altLang="el-GR" smtClean="0"/>
              <a:t>, </a:t>
            </a:r>
            <a:r>
              <a:rPr lang="el-GR" altLang="el-GR" smtClean="0"/>
              <a:t>για Βαλκανική Ομοσπονδία εργαζομένων</a:t>
            </a:r>
          </a:p>
          <a:p>
            <a:pPr eaLnBrk="1" hangingPunct="1"/>
            <a:r>
              <a:rPr lang="el-GR" altLang="el-GR" smtClean="0"/>
              <a:t>Φεβρουάριος </a:t>
            </a:r>
            <a:r>
              <a:rPr lang="en-US" altLang="el-GR" smtClean="0"/>
              <a:t>1934</a:t>
            </a:r>
            <a:r>
              <a:rPr lang="el-GR" altLang="el-GR" smtClean="0"/>
              <a:t>: Συνέδριο Κομμουνιστικής Διεθνούς. Προώθηση της ύπαρξης σλαβομακεδονικού έθνους. Αιτία η προώθηση του ναζισμού </a:t>
            </a:r>
            <a:r>
              <a:rPr lang="en-US" altLang="el-GR" smtClean="0"/>
              <a:t>(Vlahov)</a:t>
            </a:r>
          </a:p>
          <a:p>
            <a:pPr eaLnBrk="1" hangingPunct="1"/>
            <a:endParaRPr lang="el-GR" altLang="el-GR" smtClean="0"/>
          </a:p>
        </p:txBody>
      </p:sp>
    </p:spTree>
    <p:extLst>
      <p:ext uri="{BB962C8B-B14F-4D97-AF65-F5344CB8AC3E}">
        <p14:creationId xmlns:p14="http://schemas.microsoft.com/office/powerpoint/2010/main" xmlns="" val="3081403583"/>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6</a:t>
            </a:r>
            <a:r>
              <a:rPr lang="el-GR" baseline="30000" dirty="0" smtClean="0"/>
              <a:t>η</a:t>
            </a:r>
            <a:r>
              <a:rPr lang="el-GR" dirty="0" smtClean="0"/>
              <a:t> </a:t>
            </a:r>
            <a:r>
              <a:rPr lang="el-GR" dirty="0" err="1" smtClean="0"/>
              <a:t>ολομελεια</a:t>
            </a:r>
            <a:r>
              <a:rPr lang="el-GR" dirty="0" smtClean="0"/>
              <a:t> ΚΚΕ </a:t>
            </a:r>
            <a:r>
              <a:rPr lang="el-GR" dirty="0" err="1" smtClean="0"/>
              <a:t>Ιανουαριοσ</a:t>
            </a:r>
            <a:r>
              <a:rPr lang="el-GR" dirty="0" smtClean="0"/>
              <a:t> 1934/7</a:t>
            </a:r>
            <a:r>
              <a:rPr lang="el-GR" baseline="30000" dirty="0" smtClean="0"/>
              <a:t>ο</a:t>
            </a:r>
            <a:r>
              <a:rPr lang="el-GR" dirty="0" smtClean="0"/>
              <a:t> </a:t>
            </a:r>
            <a:r>
              <a:rPr lang="el-GR" dirty="0" err="1" smtClean="0"/>
              <a:t>συνεδριο</a:t>
            </a:r>
            <a:r>
              <a:rPr lang="el-GR" dirty="0" smtClean="0"/>
              <a:t> Κδ</a:t>
            </a:r>
            <a:endParaRPr lang="en-US" dirty="0"/>
          </a:p>
        </p:txBody>
      </p:sp>
      <p:sp>
        <p:nvSpPr>
          <p:cNvPr id="3" name="2 - Θέση περιεχομένου"/>
          <p:cNvSpPr>
            <a:spLocks noGrp="1"/>
          </p:cNvSpPr>
          <p:nvPr>
            <p:ph idx="1"/>
          </p:nvPr>
        </p:nvSpPr>
        <p:spPr/>
        <p:txBody>
          <a:bodyPr/>
          <a:lstStyle/>
          <a:p>
            <a:r>
              <a:rPr lang="el-GR" dirty="0" smtClean="0"/>
              <a:t>«Εθνική αυτοδιάθεση μέχρι αποχωρισμού των καταπιεζόμενων Μακεδόνων και Θρακών..»</a:t>
            </a:r>
          </a:p>
          <a:p>
            <a:r>
              <a:rPr lang="el-GR" dirty="0" smtClean="0"/>
              <a:t>Καλοκαίρι 1934: Βασίλης </a:t>
            </a:r>
            <a:r>
              <a:rPr lang="el-GR" dirty="0" err="1" smtClean="0"/>
              <a:t>Νεφελούδης</a:t>
            </a:r>
            <a:r>
              <a:rPr lang="el-GR" dirty="0" smtClean="0"/>
              <a:t>, Γιάννης Ιωαννίδης, μετάβαση στη Μόσχα</a:t>
            </a:r>
            <a:endParaRPr lang="en-US" dirty="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normAutofit fontScale="90000"/>
          </a:bodyPr>
          <a:lstStyle/>
          <a:p>
            <a:pPr eaLnBrk="1" hangingPunct="1"/>
            <a:r>
              <a:rPr lang="el-GR" altLang="el-GR" dirty="0" smtClean="0"/>
              <a:t>Δεκέμβριος 1935: 6</a:t>
            </a:r>
            <a:r>
              <a:rPr lang="el-GR" altLang="el-GR" baseline="30000" dirty="0" smtClean="0"/>
              <a:t>ο</a:t>
            </a:r>
            <a:r>
              <a:rPr lang="el-GR" altLang="el-GR" dirty="0" smtClean="0"/>
              <a:t> ΣΥΝΕΔΡΙΟ ΚΚΕ,7</a:t>
            </a:r>
            <a:r>
              <a:rPr lang="el-GR" altLang="el-GR" baseline="30000" dirty="0" smtClean="0"/>
              <a:t>ο</a:t>
            </a:r>
            <a:r>
              <a:rPr lang="el-GR" altLang="el-GR" dirty="0" smtClean="0"/>
              <a:t> συνέδριο της ΚΔ</a:t>
            </a:r>
          </a:p>
        </p:txBody>
      </p:sp>
      <p:sp>
        <p:nvSpPr>
          <p:cNvPr id="22531" name="2 - Θέση περιεχομένου"/>
          <p:cNvSpPr>
            <a:spLocks noGrp="1"/>
          </p:cNvSpPr>
          <p:nvPr>
            <p:ph idx="1"/>
          </p:nvPr>
        </p:nvSpPr>
        <p:spPr/>
        <p:txBody>
          <a:bodyPr/>
          <a:lstStyle/>
          <a:p>
            <a:pPr eaLnBrk="1" hangingPunct="1"/>
            <a:r>
              <a:rPr lang="el-GR" altLang="el-GR" dirty="0" smtClean="0"/>
              <a:t>Από ΚΚΕ εγκαταλείφθηκε το σύνθημα Ενιαία και ανεξάρτητη Μακεδονία και υιοθετήθηκε η πλήρης ισοτιμία των μειονοτήτων εντός του ελληνικού κράτους.</a:t>
            </a:r>
          </a:p>
          <a:p>
            <a:pPr eaLnBrk="1" hangingPunct="1"/>
            <a:r>
              <a:rPr lang="el-GR" altLang="el-GR" dirty="0" smtClean="0"/>
              <a:t>Σύνθημα «Πλέρια ισοτιμία στις μειονότητες»</a:t>
            </a:r>
          </a:p>
          <a:p>
            <a:pPr eaLnBrk="1" hangingPunct="1"/>
            <a:r>
              <a:rPr lang="el-GR" altLang="el-GR" dirty="0" smtClean="0"/>
              <a:t>Δεν υπήρξε αντίδραση στην ΚΔ.</a:t>
            </a:r>
          </a:p>
        </p:txBody>
      </p:sp>
    </p:spTree>
    <p:extLst>
      <p:ext uri="{BB962C8B-B14F-4D97-AF65-F5344CB8AC3E}">
        <p14:creationId xmlns:p14="http://schemas.microsoft.com/office/powerpoint/2010/main" xmlns="" val="2410577633"/>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pPr eaLnBrk="1" hangingPunct="1"/>
            <a:r>
              <a:rPr lang="el-GR" altLang="el-GR" dirty="0" smtClean="0"/>
              <a:t>1935-1938</a:t>
            </a:r>
          </a:p>
        </p:txBody>
      </p:sp>
      <p:sp>
        <p:nvSpPr>
          <p:cNvPr id="3" name="2 - Θέση περιεχομένου"/>
          <p:cNvSpPr>
            <a:spLocks noGrp="1"/>
          </p:cNvSpPr>
          <p:nvPr>
            <p:ph idx="1"/>
          </p:nvPr>
        </p:nvSpPr>
        <p:spPr/>
        <p:txBody>
          <a:bodyPr>
            <a:normAutofit/>
          </a:bodyPr>
          <a:lstStyle/>
          <a:p>
            <a:pPr marL="365760" indent="-256032" eaLnBrk="1" fontAlgn="auto" hangingPunct="1">
              <a:spcAft>
                <a:spcPts val="0"/>
              </a:spcAft>
              <a:buClr>
                <a:schemeClr val="accent3"/>
              </a:buClr>
              <a:buFont typeface="Georgia"/>
              <a:buChar char="•"/>
              <a:defRPr/>
            </a:pPr>
            <a:r>
              <a:rPr lang="el-GR" dirty="0" smtClean="0"/>
              <a:t>Διώξεις και συλλήψεις των μελών της </a:t>
            </a:r>
            <a:r>
              <a:rPr lang="en-US" dirty="0" smtClean="0"/>
              <a:t>VMRO </a:t>
            </a:r>
            <a:r>
              <a:rPr lang="el-GR" dirty="0" smtClean="0"/>
              <a:t>ενωμένης με κατηγορία την άποψη ότι οι Μακεδόνες δεν είναι Βούλγαροι, αλλά ιδιαίτερο έθνος, κάτι που είχε δεχτεί και το ΒΚΚ τον Φεβρουάριο του 1935</a:t>
            </a:r>
          </a:p>
          <a:p>
            <a:pPr marL="365760" indent="-256032" eaLnBrk="1" fontAlgn="auto" hangingPunct="1">
              <a:spcAft>
                <a:spcPts val="0"/>
              </a:spcAft>
              <a:buClr>
                <a:schemeClr val="accent3"/>
              </a:buClr>
              <a:buFont typeface="Georgia"/>
              <a:buChar char="•"/>
              <a:defRPr/>
            </a:pPr>
            <a:r>
              <a:rPr lang="el-GR" dirty="0" smtClean="0"/>
              <a:t>Διάλυση της </a:t>
            </a:r>
            <a:r>
              <a:rPr lang="en-US" dirty="0" smtClean="0"/>
              <a:t>VMRO </a:t>
            </a:r>
            <a:r>
              <a:rPr lang="el-GR" dirty="0" smtClean="0"/>
              <a:t>ενωμένης, ανάληψη δράσης από το ΒΚΚ</a:t>
            </a:r>
          </a:p>
          <a:p>
            <a:pPr marL="365760" indent="-256032" eaLnBrk="1" fontAlgn="auto" hangingPunct="1">
              <a:spcAft>
                <a:spcPts val="0"/>
              </a:spcAft>
              <a:buClr>
                <a:schemeClr val="accent3"/>
              </a:buClr>
              <a:buFont typeface="Georgia"/>
              <a:buChar char="•"/>
              <a:defRPr/>
            </a:pPr>
            <a:r>
              <a:rPr lang="el-GR" dirty="0" smtClean="0"/>
              <a:t> 1938: ίδρυση Μακεδονικού Λογοτεχνικού Συλλόγου. Ο κύκλος διαλύθηκε με την είσοδο του βουλγαρικού στρατού το Μάιο του 1941</a:t>
            </a:r>
            <a:endParaRPr lang="el-GR" dirty="0"/>
          </a:p>
        </p:txBody>
      </p:sp>
    </p:spTree>
    <p:extLst>
      <p:ext uri="{BB962C8B-B14F-4D97-AF65-F5344CB8AC3E}">
        <p14:creationId xmlns:p14="http://schemas.microsoft.com/office/powerpoint/2010/main" xmlns="" val="1209612376"/>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dirty="0"/>
          </a:p>
        </p:txBody>
      </p:sp>
      <p:sp>
        <p:nvSpPr>
          <p:cNvPr id="3" name="2 - Θέση περιεχομένου"/>
          <p:cNvSpPr>
            <a:spLocks noGrp="1"/>
          </p:cNvSpPr>
          <p:nvPr>
            <p:ph idx="1"/>
          </p:nvPr>
        </p:nvSpPr>
        <p:spPr/>
        <p:txBody>
          <a:bodyPr/>
          <a:lstStyle/>
          <a:p>
            <a:r>
              <a:rPr lang="el-GR" b="1" dirty="0" smtClean="0"/>
              <a:t>ΔΕΚΑΕΤΙΑ ΤΟΥ 1940</a:t>
            </a:r>
            <a:endParaRPr lang="en-US" b="1" dirty="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930614" y="476409"/>
            <a:ext cx="5086350" cy="923330"/>
          </a:xfrm>
          <a:prstGeom prst="rect">
            <a:avLst/>
          </a:prstGeom>
        </p:spPr>
        <p:txBody>
          <a:bodyPr wrap="square">
            <a:spAutoFit/>
          </a:bodyPr>
          <a:lstStyle/>
          <a:p>
            <a:r>
              <a:rPr lang="el-GR" sz="5400" dirty="0" smtClean="0"/>
              <a:t> </a:t>
            </a:r>
            <a:endParaRPr lang="el-GR" sz="5400" dirty="0"/>
          </a:p>
        </p:txBody>
      </p:sp>
      <p:graphicFrame>
        <p:nvGraphicFramePr>
          <p:cNvPr id="7" name="Διάγραμμα 6"/>
          <p:cNvGraphicFramePr/>
          <p:nvPr>
            <p:extLst>
              <p:ext uri="{D42A27DB-BD31-4B8C-83A1-F6EECF244321}">
                <p14:modId xmlns="" xmlns:p14="http://schemas.microsoft.com/office/powerpoint/2010/main" val="95665300"/>
              </p:ext>
            </p:extLst>
          </p:nvPr>
        </p:nvGraphicFramePr>
        <p:xfrm>
          <a:off x="161926" y="101600"/>
          <a:ext cx="8658225" cy="650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24309173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4638675" y="3192964"/>
            <a:ext cx="4086225" cy="1754326"/>
          </a:xfrm>
          <a:prstGeom prst="rect">
            <a:avLst/>
          </a:prstGeom>
        </p:spPr>
        <p:txBody>
          <a:bodyPr wrap="square">
            <a:spAutoFit/>
          </a:bodyPr>
          <a:lstStyle/>
          <a:p>
            <a:r>
              <a:rPr lang="el-GR" sz="5400" dirty="0" smtClean="0"/>
              <a:t>ελληνοϊταλικός πόλεμος</a:t>
            </a:r>
          </a:p>
        </p:txBody>
      </p:sp>
      <p:sp>
        <p:nvSpPr>
          <p:cNvPr id="5" name="Ορθογώνιο 4"/>
          <p:cNvSpPr/>
          <p:nvPr/>
        </p:nvSpPr>
        <p:spPr>
          <a:xfrm>
            <a:off x="4638675" y="1497420"/>
            <a:ext cx="3795713"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l-GR" sz="5400" b="1" dirty="0" smtClean="0"/>
              <a:t>1940 -1941</a:t>
            </a:r>
            <a:endParaRPr lang="el-GR" sz="5400" b="1" dirty="0"/>
          </a:p>
        </p:txBody>
      </p:sp>
      <p:pic>
        <p:nvPicPr>
          <p:cNvPr id="8" name="Εικόνα 7"/>
          <p:cNvPicPr>
            <a:picLocks noChangeAspect="1"/>
          </p:cNvPicPr>
          <p:nvPr/>
        </p:nvPicPr>
        <p:blipFill rotWithShape="1">
          <a:blip r:embed="rId2">
            <a:extLst>
              <a:ext uri="{BEBA8EAE-BF5A-486C-A8C5-ECC9F3942E4B}">
                <a14:imgProps xmlns="" xmlns:a14="http://schemas.microsoft.com/office/drawing/2010/main">
                  <a14:imgLayer r:embed="">
                    <a14:imgEffect>
                      <a14:sharpenSoften amount="25000"/>
                    </a14:imgEffect>
                  </a14:imgLayer>
                </a14:imgProps>
              </a:ext>
              <a:ext uri="{28A0092B-C50C-407E-A947-70E740481C1C}">
                <a14:useLocalDpi xmlns="" xmlns:a14="http://schemas.microsoft.com/office/drawing/2010/main" val="0"/>
              </a:ext>
            </a:extLst>
          </a:blip>
          <a:srcRect l="9795" t="5625" r="10088" b="12917"/>
          <a:stretch/>
        </p:blipFill>
        <p:spPr>
          <a:xfrm>
            <a:off x="280436" y="214720"/>
            <a:ext cx="3409502" cy="6487178"/>
          </a:xfrm>
          <a:prstGeom prst="rect">
            <a:avLst/>
          </a:prstGeom>
          <a:ln>
            <a:noFill/>
          </a:ln>
          <a:effectLst>
            <a:outerShdw blurRad="292100" dist="139700" dir="2700000" algn="tl" rotWithShape="0">
              <a:srgbClr val="333333">
                <a:alpha val="65000"/>
              </a:srgbClr>
            </a:outerShdw>
          </a:effectLst>
        </p:spPr>
      </p:pic>
      <p:sp>
        <p:nvSpPr>
          <p:cNvPr id="9" name="Ορθογώνιο 8"/>
          <p:cNvSpPr/>
          <p:nvPr/>
        </p:nvSpPr>
        <p:spPr>
          <a:xfrm rot="16200000">
            <a:off x="-2159091" y="4133706"/>
            <a:ext cx="4687794" cy="338554"/>
          </a:xfrm>
          <a:prstGeom prst="rect">
            <a:avLst/>
          </a:prstGeom>
        </p:spPr>
        <p:txBody>
          <a:bodyPr wrap="square">
            <a:spAutoFit/>
          </a:bodyPr>
          <a:lstStyle/>
          <a:p>
            <a:r>
              <a:rPr lang="el-GR" sz="800" dirty="0" smtClean="0">
                <a:solidFill>
                  <a:schemeClr val="accent1"/>
                </a:solidFill>
              </a:rPr>
              <a:t>http://1.bp.blogspot.com/-CpyWuZ7L4Mw/UCTX-d3OefI/AAAAAAAACss/SRn7jKIPbG0/s640/17%CE%B1.jpg</a:t>
            </a:r>
            <a:endParaRPr lang="el-GR" sz="800" dirty="0">
              <a:solidFill>
                <a:schemeClr val="accent1"/>
              </a:solidFill>
            </a:endParaRPr>
          </a:p>
        </p:txBody>
      </p:sp>
    </p:spTree>
    <p:extLst>
      <p:ext uri="{BB962C8B-B14F-4D97-AF65-F5344CB8AC3E}">
        <p14:creationId xmlns="" xmlns:p14="http://schemas.microsoft.com/office/powerpoint/2010/main" val="2635777378"/>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930614" y="476409"/>
            <a:ext cx="5086350" cy="923330"/>
          </a:xfrm>
          <a:prstGeom prst="rect">
            <a:avLst/>
          </a:prstGeom>
        </p:spPr>
        <p:txBody>
          <a:bodyPr wrap="square">
            <a:spAutoFit/>
          </a:bodyPr>
          <a:lstStyle/>
          <a:p>
            <a:r>
              <a:rPr lang="el-GR" sz="5400" dirty="0" smtClean="0"/>
              <a:t> </a:t>
            </a:r>
            <a:endParaRPr lang="el-GR" sz="5400" dirty="0"/>
          </a:p>
        </p:txBody>
      </p:sp>
      <p:pic>
        <p:nvPicPr>
          <p:cNvPr id="2" name="Εικόνα 1"/>
          <p:cNvPicPr>
            <a:picLocks noChangeAspect="1"/>
          </p:cNvPicPr>
          <p:nvPr/>
        </p:nvPicPr>
        <p:blipFill>
          <a:blip r:embed="rId2">
            <a:extLst>
              <a:ext uri="{BEBA8EAE-BF5A-486C-A8C5-ECC9F3942E4B}">
                <a14:imgProps xmlns="" xmlns:a14="http://schemas.microsoft.com/office/drawing/2010/main">
                  <a14:imgLayer r:embed="">
                    <a14:imgEffect>
                      <a14:sharpenSoften amount="25000"/>
                    </a14:imgEffect>
                    <a14:imgEffect>
                      <a14:brightnessContrast bright="-20000" contrast="40000"/>
                    </a14:imgEffect>
                  </a14:imgLayer>
                </a14:imgProps>
              </a:ext>
            </a:extLst>
          </a:blip>
          <a:stretch>
            <a:fillRect/>
          </a:stretch>
        </p:blipFill>
        <p:spPr>
          <a:xfrm>
            <a:off x="520303" y="98624"/>
            <a:ext cx="8042672" cy="6530132"/>
          </a:xfrm>
          <a:prstGeom prst="rect">
            <a:avLst/>
          </a:prstGeom>
          <a:ln>
            <a:noFill/>
          </a:ln>
          <a:effectLst>
            <a:outerShdw blurRad="292100" dist="139700" dir="2700000" algn="tl" rotWithShape="0">
              <a:srgbClr val="333333">
                <a:alpha val="65000"/>
              </a:srgbClr>
            </a:outerShdw>
          </a:effectLst>
        </p:spPr>
      </p:pic>
      <p:sp>
        <p:nvSpPr>
          <p:cNvPr id="3" name="Ορθογώνιο 2"/>
          <p:cNvSpPr/>
          <p:nvPr/>
        </p:nvSpPr>
        <p:spPr>
          <a:xfrm rot="5400000">
            <a:off x="-2755717" y="3194412"/>
            <a:ext cx="6298123" cy="338554"/>
          </a:xfrm>
          <a:prstGeom prst="rect">
            <a:avLst/>
          </a:prstGeom>
        </p:spPr>
        <p:txBody>
          <a:bodyPr wrap="square">
            <a:spAutoFit/>
          </a:bodyPr>
          <a:lstStyle/>
          <a:p>
            <a:r>
              <a:rPr lang="el-GR" sz="800" dirty="0" smtClean="0">
                <a:solidFill>
                  <a:schemeClr val="accent1"/>
                </a:solidFill>
              </a:rPr>
              <a:t>https://www.google.gr/maps/search/%CE%9A%CE%9F%CE%9C%CE%99%CE%A4%CE%91%CE%A4%CE%96%CE%89%CE%94%CE%95%CE%A3/@42.9852138,22.2390828,6z</a:t>
            </a:r>
            <a:endParaRPr lang="el-GR" sz="800" dirty="0">
              <a:solidFill>
                <a:schemeClr val="accent1"/>
              </a:solidFill>
            </a:endParaRPr>
          </a:p>
        </p:txBody>
      </p:sp>
    </p:spTree>
    <p:extLst>
      <p:ext uri="{BB962C8B-B14F-4D97-AF65-F5344CB8AC3E}">
        <p14:creationId xmlns="" xmlns:p14="http://schemas.microsoft.com/office/powerpoint/2010/main" val="153233336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930614" y="476409"/>
            <a:ext cx="5086350" cy="923330"/>
          </a:xfrm>
          <a:prstGeom prst="rect">
            <a:avLst/>
          </a:prstGeom>
        </p:spPr>
        <p:txBody>
          <a:bodyPr wrap="square">
            <a:spAutoFit/>
          </a:bodyPr>
          <a:lstStyle/>
          <a:p>
            <a:r>
              <a:rPr lang="el-GR" sz="5400" dirty="0" smtClean="0"/>
              <a:t> </a:t>
            </a:r>
            <a:endParaRPr lang="el-GR" sz="5400" dirty="0"/>
          </a:p>
        </p:txBody>
      </p:sp>
      <p:pic>
        <p:nvPicPr>
          <p:cNvPr id="3" name="Εικόνα 2"/>
          <p:cNvPicPr>
            <a:picLocks noChangeAspect="1"/>
          </p:cNvPicPr>
          <p:nvPr/>
        </p:nvPicPr>
        <p:blipFill>
          <a:blip r:embed="rId2">
            <a:extLst>
              <a:ext uri="{BEBA8EAE-BF5A-486C-A8C5-ECC9F3942E4B}">
                <a14:imgProps xmlns="" xmlns:a14="http://schemas.microsoft.com/office/drawing/2010/main">
                  <a14:imgLayer r:embed="">
                    <a14:imgEffect>
                      <a14:sharpenSoften amount="25000"/>
                    </a14:imgEffect>
                    <a14:imgEffect>
                      <a14:brightnessContrast bright="-20000" contrast="40000"/>
                    </a14:imgEffect>
                  </a14:imgLayer>
                </a14:imgProps>
              </a:ext>
            </a:extLst>
          </a:blip>
          <a:stretch>
            <a:fillRect/>
          </a:stretch>
        </p:blipFill>
        <p:spPr>
          <a:xfrm>
            <a:off x="370284" y="256936"/>
            <a:ext cx="8240316" cy="6347226"/>
          </a:xfrm>
          <a:prstGeom prst="rect">
            <a:avLst/>
          </a:prstGeom>
          <a:ln>
            <a:noFill/>
          </a:ln>
          <a:effectLst>
            <a:outerShdw blurRad="292100" dist="139700" dir="2700000" algn="tl" rotWithShape="0">
              <a:srgbClr val="333333">
                <a:alpha val="65000"/>
              </a:srgbClr>
            </a:outerShdw>
          </a:effectLst>
        </p:spPr>
      </p:pic>
      <p:sp>
        <p:nvSpPr>
          <p:cNvPr id="8" name="Ορθογώνιο 7"/>
          <p:cNvSpPr/>
          <p:nvPr/>
        </p:nvSpPr>
        <p:spPr>
          <a:xfrm rot="5400000">
            <a:off x="-2887929" y="3218914"/>
            <a:ext cx="6262510" cy="338554"/>
          </a:xfrm>
          <a:prstGeom prst="rect">
            <a:avLst/>
          </a:prstGeom>
        </p:spPr>
        <p:txBody>
          <a:bodyPr wrap="square">
            <a:spAutoFit/>
          </a:bodyPr>
          <a:lstStyle/>
          <a:p>
            <a:r>
              <a:rPr lang="el-GR" sz="800" dirty="0" smtClean="0">
                <a:solidFill>
                  <a:schemeClr val="accent1"/>
                </a:solidFill>
              </a:rPr>
              <a:t>https://www.google.gr/maps/search/%CE%9A%CE%9F%CE%9C%CE%99%CE%A4%CE%91%CE%A4%CE%96%CE%89%CE%94%CE%95%CE%A3/@42.9852138,22.2390828,6z</a:t>
            </a:r>
            <a:endParaRPr lang="el-GR" sz="800" dirty="0">
              <a:solidFill>
                <a:schemeClr val="accent1"/>
              </a:solidFill>
            </a:endParaRPr>
          </a:p>
        </p:txBody>
      </p:sp>
    </p:spTree>
    <p:extLst>
      <p:ext uri="{BB962C8B-B14F-4D97-AF65-F5344CB8AC3E}">
        <p14:creationId xmlns="" xmlns:p14="http://schemas.microsoft.com/office/powerpoint/2010/main" val="415808204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25 ΙΟΥΝΙΟΥ 1943</a:t>
            </a:r>
            <a:endParaRPr lang="en-US" dirty="0"/>
          </a:p>
        </p:txBody>
      </p:sp>
      <p:sp>
        <p:nvSpPr>
          <p:cNvPr id="3" name="2 - Θέση περιεχομένου"/>
          <p:cNvSpPr>
            <a:spLocks noGrp="1"/>
          </p:cNvSpPr>
          <p:nvPr>
            <p:ph idx="1"/>
          </p:nvPr>
        </p:nvSpPr>
        <p:spPr/>
        <p:txBody>
          <a:bodyPr/>
          <a:lstStyle/>
          <a:p>
            <a:r>
              <a:rPr lang="el-GR" dirty="0" smtClean="0"/>
              <a:t>Συμφωνία </a:t>
            </a:r>
            <a:r>
              <a:rPr lang="el-GR" dirty="0" err="1" smtClean="0"/>
              <a:t>Τσοτυλίου</a:t>
            </a:r>
            <a:r>
              <a:rPr lang="el-GR" dirty="0" smtClean="0"/>
              <a:t>: Τέμπο (επικεφαλής αντάρτικου στη γιουγκοσλαβική Μακεδονία), Ανδρέας </a:t>
            </a:r>
            <a:r>
              <a:rPr lang="el-GR" dirty="0" err="1" smtClean="0"/>
              <a:t>Τζήμας</a:t>
            </a:r>
            <a:r>
              <a:rPr lang="el-GR" dirty="0" smtClean="0"/>
              <a:t> (</a:t>
            </a:r>
            <a:r>
              <a:rPr lang="el-GR" dirty="0" err="1" smtClean="0"/>
              <a:t>Σαμαρινιώτης</a:t>
            </a:r>
            <a:r>
              <a:rPr lang="el-GR" dirty="0" smtClean="0"/>
              <a:t>) μέλος ΚΕ ΚΚΕ, Κότσε </a:t>
            </a:r>
            <a:r>
              <a:rPr lang="el-GR" dirty="0" err="1" smtClean="0"/>
              <a:t>Τζότζιε</a:t>
            </a:r>
            <a:r>
              <a:rPr lang="el-GR" dirty="0" smtClean="0"/>
              <a:t> μέλος ΠΓ ΚΚΑ.</a:t>
            </a:r>
          </a:p>
          <a:p>
            <a:r>
              <a:rPr lang="el-GR" dirty="0" smtClean="0"/>
              <a:t>Ίδρυση κοινού βαλκανικού στρατηγείου ανταρτών,  διεξαγωγή κοινών επιχειρήσεων, πολιτική συνεργασία για να ξεσηκωθούν οι εθνικές μειονότητες.</a:t>
            </a:r>
          </a:p>
          <a:p>
            <a:r>
              <a:rPr lang="el-GR" dirty="0" smtClean="0"/>
              <a:t>9 Ιουλίου 1943: διαταγή ίδρυσης βαλκανικού στρατηγείου ανταρτών</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ό </a:t>
            </a:r>
            <a:r>
              <a:rPr lang="el-GR" dirty="0" err="1" smtClean="0"/>
              <a:t>ΘουκυδίδηΣ</a:t>
            </a:r>
            <a:r>
              <a:rPr lang="el-GR" dirty="0" smtClean="0"/>
              <a:t>, Β, </a:t>
            </a:r>
            <a:r>
              <a:rPr lang="el-GR" dirty="0"/>
              <a:t>80-82</a:t>
            </a:r>
          </a:p>
        </p:txBody>
      </p:sp>
      <p:sp>
        <p:nvSpPr>
          <p:cNvPr id="3" name="Θέση περιεχομένου 2"/>
          <p:cNvSpPr>
            <a:spLocks noGrp="1"/>
          </p:cNvSpPr>
          <p:nvPr>
            <p:ph idx="1"/>
          </p:nvPr>
        </p:nvSpPr>
        <p:spPr/>
        <p:txBody>
          <a:bodyPr>
            <a:normAutofit/>
          </a:bodyPr>
          <a:lstStyle/>
          <a:p>
            <a:r>
              <a:rPr lang="el-GR" sz="2800" dirty="0" smtClean="0">
                <a:latin typeface="Times New Roman" panose="02020603050405020304" pitchFamily="18" charset="0"/>
                <a:cs typeface="Times New Roman" panose="02020603050405020304" pitchFamily="18" charset="0"/>
              </a:rPr>
              <a:t>αναφέρεται </a:t>
            </a:r>
            <a:r>
              <a:rPr lang="el-GR" sz="2800" dirty="0">
                <a:latin typeface="Times New Roman" panose="02020603050405020304" pitchFamily="18" charset="0"/>
                <a:cs typeface="Times New Roman" panose="02020603050405020304" pitchFamily="18" charset="0"/>
              </a:rPr>
              <a:t>στην απόπειρα των Λακεδαιμονίων, οι οποίοι, κατά προτροπή των </a:t>
            </a:r>
            <a:r>
              <a:rPr lang="el-GR" sz="2800" dirty="0" err="1">
                <a:latin typeface="Times New Roman" panose="02020603050405020304" pitchFamily="18" charset="0"/>
                <a:cs typeface="Times New Roman" panose="02020603050405020304" pitchFamily="18" charset="0"/>
              </a:rPr>
              <a:t>Αμπρακιωτών</a:t>
            </a:r>
            <a:r>
              <a:rPr lang="el-GR" sz="2800" dirty="0">
                <a:latin typeface="Times New Roman" panose="02020603050405020304" pitchFamily="18" charset="0"/>
                <a:cs typeface="Times New Roman" panose="02020603050405020304" pitchFamily="18" charset="0"/>
              </a:rPr>
              <a:t> και Χαόνων, προσπάθησαν </a:t>
            </a:r>
            <a:r>
              <a:rPr lang="el-GR" sz="2800" dirty="0" smtClean="0">
                <a:latin typeface="Times New Roman" panose="02020603050405020304" pitchFamily="18" charset="0"/>
                <a:cs typeface="Times New Roman" panose="02020603050405020304" pitchFamily="18" charset="0"/>
              </a:rPr>
              <a:t>ν </a:t>
            </a:r>
            <a:r>
              <a:rPr lang="el-GR" sz="2800" dirty="0">
                <a:latin typeface="Times New Roman" panose="02020603050405020304" pitchFamily="18" charset="0"/>
                <a:cs typeface="Times New Roman" panose="02020603050405020304" pitchFamily="18" charset="0"/>
              </a:rPr>
              <a:t>ά υποτάξουν τη σύμμαχο των Αθηναίων Ακαρνανία και κυριεύσουν την πρωτεύουσά τους </a:t>
            </a:r>
            <a:r>
              <a:rPr lang="el-GR" sz="2800" dirty="0" err="1">
                <a:latin typeface="Times New Roman" panose="02020603050405020304" pitchFamily="18" charset="0"/>
                <a:cs typeface="Times New Roman" panose="02020603050405020304" pitchFamily="18" charset="0"/>
              </a:rPr>
              <a:t>Στράτον</a:t>
            </a:r>
            <a:r>
              <a:rPr lang="el-GR" sz="2800" dirty="0">
                <a:latin typeface="Times New Roman" panose="02020603050405020304" pitchFamily="18" charset="0"/>
                <a:cs typeface="Times New Roman" panose="02020603050405020304" pitchFamily="18" charset="0"/>
              </a:rPr>
              <a:t>. Όλους αυτούς πού </a:t>
            </a:r>
            <a:r>
              <a:rPr lang="el-GR" sz="2800" dirty="0" err="1" smtClean="0">
                <a:latin typeface="Times New Roman" panose="02020603050405020304" pitchFamily="18" charset="0"/>
                <a:cs typeface="Times New Roman" panose="02020603050405020304" pitchFamily="18" charset="0"/>
              </a:rPr>
              <a:t>συνεξεστράτευσαν</a:t>
            </a:r>
            <a:r>
              <a:rPr lang="el-GR" sz="2800" dirty="0" smtClean="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ό Θουκυδίδης αποκαλεί βαρβάρους</a:t>
            </a:r>
            <a:r>
              <a:rPr lang="el-GR" sz="2800" dirty="0" smtClean="0">
                <a:latin typeface="Times New Roman" panose="02020603050405020304" pitchFamily="18" charset="0"/>
                <a:cs typeface="Times New Roman" panose="02020603050405020304" pitchFamily="18" charset="0"/>
              </a:rPr>
              <a:t>.</a:t>
            </a:r>
          </a:p>
          <a:p>
            <a:r>
              <a:rPr lang="el-GR" sz="2800" dirty="0" smtClean="0">
                <a:latin typeface="Times New Roman" panose="02020603050405020304" pitchFamily="18" charset="0"/>
                <a:cs typeface="Times New Roman" panose="02020603050405020304" pitchFamily="18" charset="0"/>
              </a:rPr>
              <a:t> </a:t>
            </a:r>
            <a:r>
              <a:rPr lang="el-GR" dirty="0" smtClean="0"/>
              <a:t>(«</a:t>
            </a:r>
            <a:r>
              <a:rPr lang="el-GR" i="1" dirty="0" err="1"/>
              <a:t>Τροπαίον</a:t>
            </a:r>
            <a:r>
              <a:rPr lang="el-GR" i="1" dirty="0"/>
              <a:t> έστησαν </a:t>
            </a:r>
            <a:r>
              <a:rPr lang="el-GR" i="1" dirty="0" err="1"/>
              <a:t>τής</a:t>
            </a:r>
            <a:r>
              <a:rPr lang="el-GR" i="1" dirty="0"/>
              <a:t> μάχης </a:t>
            </a:r>
            <a:r>
              <a:rPr lang="el-GR" i="1" dirty="0" err="1"/>
              <a:t>τής</a:t>
            </a:r>
            <a:r>
              <a:rPr lang="el-GR" i="1" dirty="0"/>
              <a:t> προς τούς βαρβάρους»). </a:t>
            </a:r>
          </a:p>
        </p:txBody>
      </p:sp>
    </p:spTree>
    <p:extLst>
      <p:ext uri="{BB962C8B-B14F-4D97-AF65-F5344CB8AC3E}">
        <p14:creationId xmlns:p14="http://schemas.microsoft.com/office/powerpoint/2010/main" xmlns="" val="1122790764"/>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smtClean="0"/>
              <a:t>Με το πρωτόκολλο δινόταν η δυνατότητα εισαγωγής γιουγκοσλάβων σε ελληνικό έδαφος για να ξεσηκώνουν «τις μακεδονικές μάζες στην πάλη κατά των κατακτητών..»</a:t>
            </a:r>
          </a:p>
          <a:p>
            <a:r>
              <a:rPr lang="el-GR" dirty="0" smtClean="0"/>
              <a:t>Διαφωνία </a:t>
            </a:r>
            <a:r>
              <a:rPr lang="el-GR" dirty="0" err="1" smtClean="0"/>
              <a:t>Τζήμα</a:t>
            </a:r>
            <a:r>
              <a:rPr lang="el-GR" dirty="0" smtClean="0"/>
              <a:t>-</a:t>
            </a:r>
            <a:r>
              <a:rPr lang="el-GR" dirty="0" err="1" smtClean="0"/>
              <a:t>Σιάντου</a:t>
            </a:r>
            <a:endParaRPr lang="el-GR" dirty="0" smtClean="0"/>
          </a:p>
          <a:p>
            <a:r>
              <a:rPr lang="el-GR" dirty="0" smtClean="0"/>
              <a:t>Διαφωνία και στέφανου Σαράφη στρ/</a:t>
            </a:r>
            <a:r>
              <a:rPr lang="el-GR" dirty="0" err="1" smtClean="0"/>
              <a:t>κού</a:t>
            </a:r>
            <a:r>
              <a:rPr lang="el-GR" dirty="0" smtClean="0"/>
              <a:t> αρχηγού του ΕΛΑΣ</a:t>
            </a:r>
            <a:endParaRPr lang="en-US" dirty="0"/>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Αυγουστοσ</a:t>
            </a:r>
            <a:r>
              <a:rPr lang="el-GR" dirty="0" smtClean="0"/>
              <a:t> 1943</a:t>
            </a:r>
            <a:endParaRPr lang="en-US" dirty="0"/>
          </a:p>
        </p:txBody>
      </p:sp>
      <p:sp>
        <p:nvSpPr>
          <p:cNvPr id="3" name="2 - Θέση περιεχομένου"/>
          <p:cNvSpPr>
            <a:spLocks noGrp="1"/>
          </p:cNvSpPr>
          <p:nvPr>
            <p:ph idx="1"/>
          </p:nvPr>
        </p:nvSpPr>
        <p:spPr/>
        <p:txBody>
          <a:bodyPr/>
          <a:lstStyle/>
          <a:p>
            <a:r>
              <a:rPr lang="el-GR" dirty="0" smtClean="0"/>
              <a:t>Στο </a:t>
            </a:r>
            <a:r>
              <a:rPr lang="el-GR" dirty="0" err="1" smtClean="0"/>
              <a:t>Κονισκό</a:t>
            </a:r>
            <a:r>
              <a:rPr lang="el-GR" dirty="0" smtClean="0"/>
              <a:t> Καλαμπάκας συνάντηση ΓΓ ΚΚΕ του Γραμματέα Γιάννη </a:t>
            </a:r>
            <a:r>
              <a:rPr lang="el-GR" dirty="0" err="1" smtClean="0"/>
              <a:t>Σιάντου</a:t>
            </a:r>
            <a:r>
              <a:rPr lang="el-GR" dirty="0" smtClean="0"/>
              <a:t> Παντελή </a:t>
            </a:r>
            <a:r>
              <a:rPr lang="el-GR" dirty="0" err="1" smtClean="0"/>
              <a:t>Καραγκίτση</a:t>
            </a:r>
            <a:r>
              <a:rPr lang="el-GR" dirty="0" smtClean="0"/>
              <a:t>, Κώστα </a:t>
            </a:r>
            <a:r>
              <a:rPr lang="el-GR" dirty="0" err="1" smtClean="0"/>
              <a:t>Καραγιώργη</a:t>
            </a:r>
            <a:r>
              <a:rPr lang="el-GR" dirty="0" smtClean="0"/>
              <a:t> με Τέμπο. Άρνηση δημιουργίας Βαλκανικού Στρατηγείου από ΚΚΕ. </a:t>
            </a:r>
          </a:p>
          <a:p>
            <a:r>
              <a:rPr lang="el-GR" dirty="0" smtClean="0"/>
              <a:t>Ανταλλαγή συνδέσμων. Ο Ανδρέας </a:t>
            </a:r>
            <a:r>
              <a:rPr lang="el-GR" dirty="0" err="1" smtClean="0"/>
              <a:t>Τζήμας</a:t>
            </a:r>
            <a:r>
              <a:rPr lang="el-GR" dirty="0" smtClean="0"/>
              <a:t> στο στρατηγείο των Γιουγκοσλάβων παρτιζάνων.</a:t>
            </a:r>
          </a:p>
          <a:p>
            <a:r>
              <a:rPr lang="el-GR" dirty="0" smtClean="0"/>
              <a:t>Επακόλουθο: η δημιουργία των ΣΝΟΦ</a:t>
            </a:r>
            <a:endParaRPr lang="en-US" dirty="0"/>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88913"/>
            <a:ext cx="9144000" cy="1139825"/>
          </a:xfrm>
        </p:spPr>
        <p:txBody>
          <a:bodyPr>
            <a:normAutofit fontScale="90000"/>
          </a:bodyPr>
          <a:lstStyle/>
          <a:p>
            <a:pPr eaLnBrk="1" hangingPunct="1">
              <a:defRPr/>
            </a:pPr>
            <a:r>
              <a:rPr lang="el-GR" altLang="el-GR" sz="2800" smtClean="0"/>
              <a:t>Ίδρυση &amp; δράση της Οχράνας (1943-44) </a:t>
            </a:r>
            <a:br>
              <a:rPr lang="el-GR" altLang="el-GR" sz="2800" smtClean="0"/>
            </a:br>
            <a:r>
              <a:rPr lang="el-GR" altLang="el-GR" sz="2800" smtClean="0"/>
              <a:t>στη Δυτική Μακεδονία </a:t>
            </a:r>
            <a:br>
              <a:rPr lang="el-GR" altLang="el-GR" sz="2800" smtClean="0"/>
            </a:br>
            <a:endParaRPr lang="el-GR" altLang="el-GR" sz="4000" smtClean="0"/>
          </a:p>
        </p:txBody>
      </p:sp>
      <p:sp>
        <p:nvSpPr>
          <p:cNvPr id="22531" name="Rectangle 3"/>
          <p:cNvSpPr>
            <a:spLocks noGrp="1" noChangeArrowheads="1"/>
          </p:cNvSpPr>
          <p:nvPr>
            <p:ph idx="1"/>
          </p:nvPr>
        </p:nvSpPr>
        <p:spPr>
          <a:xfrm>
            <a:off x="0" y="1341438"/>
            <a:ext cx="9144000" cy="5516562"/>
          </a:xfrm>
        </p:spPr>
        <p:txBody>
          <a:bodyPr>
            <a:normAutofit/>
          </a:bodyPr>
          <a:lstStyle/>
          <a:p>
            <a:pPr eaLnBrk="1" hangingPunct="1">
              <a:lnSpc>
                <a:spcPct val="90000"/>
              </a:lnSpc>
              <a:buFont typeface="Wingdings" pitchFamily="2" charset="2"/>
              <a:buNone/>
              <a:defRPr/>
            </a:pPr>
            <a:r>
              <a:rPr lang="el-GR" altLang="el-GR" sz="2000" b="1" smtClean="0"/>
              <a:t>                                         </a:t>
            </a:r>
            <a:r>
              <a:rPr lang="el-GR" altLang="el-GR" sz="2400" b="1" smtClean="0"/>
              <a:t>Όχράνα = Άμυνα</a:t>
            </a:r>
          </a:p>
          <a:p>
            <a:pPr eaLnBrk="1" hangingPunct="1">
              <a:lnSpc>
                <a:spcPct val="90000"/>
              </a:lnSpc>
              <a:buFont typeface="Wingdings" pitchFamily="2" charset="2"/>
              <a:buNone/>
              <a:defRPr/>
            </a:pPr>
            <a:r>
              <a:rPr lang="el-GR" altLang="el-GR" sz="2400" i="1" u="sng" smtClean="0"/>
              <a:t>Ένοπλα σώματα βουλγαριζόντων εξοπλισμένα εναντίον ανταρτών</a:t>
            </a:r>
          </a:p>
          <a:p>
            <a:pPr eaLnBrk="1" hangingPunct="1">
              <a:lnSpc>
                <a:spcPct val="90000"/>
              </a:lnSpc>
              <a:buFont typeface="Wingdings" pitchFamily="2" charset="2"/>
              <a:buNone/>
              <a:defRPr/>
            </a:pPr>
            <a:endParaRPr lang="el-GR" altLang="el-GR" sz="2400" i="1" u="sng" smtClean="0"/>
          </a:p>
          <a:p>
            <a:pPr eaLnBrk="1" hangingPunct="1">
              <a:lnSpc>
                <a:spcPct val="90000"/>
              </a:lnSpc>
              <a:buFont typeface="Wingdings" pitchFamily="2" charset="2"/>
              <a:buNone/>
              <a:defRPr/>
            </a:pPr>
            <a:endParaRPr lang="el-GR" altLang="el-GR" sz="2400" i="1" u="sng" smtClean="0"/>
          </a:p>
          <a:p>
            <a:pPr eaLnBrk="1" hangingPunct="1">
              <a:lnSpc>
                <a:spcPct val="90000"/>
              </a:lnSpc>
              <a:buFont typeface="Wingdings" pitchFamily="2" charset="2"/>
              <a:buNone/>
              <a:defRPr/>
            </a:pPr>
            <a:r>
              <a:rPr lang="el-GR" altLang="el-GR" sz="2400" smtClean="0"/>
              <a:t>Β΄ΠΠ – αναζοπύρωση βουλγαρικού ενδιαφέροντος για Μ.Ζ.</a:t>
            </a:r>
          </a:p>
          <a:p>
            <a:pPr eaLnBrk="1" hangingPunct="1">
              <a:lnSpc>
                <a:spcPct val="90000"/>
              </a:lnSpc>
              <a:buFont typeface="Wingdings" pitchFamily="2" charset="2"/>
              <a:buNone/>
              <a:defRPr/>
            </a:pPr>
            <a:endParaRPr lang="el-GR" altLang="el-GR" sz="2400" smtClean="0"/>
          </a:p>
          <a:p>
            <a:pPr eaLnBrk="1" hangingPunct="1">
              <a:lnSpc>
                <a:spcPct val="90000"/>
              </a:lnSpc>
              <a:buFont typeface="Wingdings" pitchFamily="2" charset="2"/>
              <a:buNone/>
              <a:defRPr/>
            </a:pPr>
            <a:r>
              <a:rPr lang="el-GR" altLang="el-GR" sz="2400" smtClean="0"/>
              <a:t>-Ελληνική Μακεδονία υπό τριπλή  κατοχή </a:t>
            </a:r>
            <a:r>
              <a:rPr lang="el-GR" altLang="el-GR" sz="2400" b="1" smtClean="0"/>
              <a:t>ως κατοχική ζώνη</a:t>
            </a:r>
            <a:endParaRPr lang="el-GR" altLang="el-GR" sz="2400" smtClean="0"/>
          </a:p>
          <a:p>
            <a:pPr eaLnBrk="1" hangingPunct="1">
              <a:lnSpc>
                <a:spcPct val="90000"/>
              </a:lnSpc>
              <a:buFont typeface="Wingdings" pitchFamily="2" charset="2"/>
              <a:buNone/>
              <a:defRPr/>
            </a:pPr>
            <a:endParaRPr lang="el-GR" altLang="el-GR" sz="2400" smtClean="0"/>
          </a:p>
          <a:p>
            <a:pPr eaLnBrk="1" hangingPunct="1">
              <a:lnSpc>
                <a:spcPct val="90000"/>
              </a:lnSpc>
              <a:buFont typeface="Wingdings" pitchFamily="2" charset="2"/>
              <a:buNone/>
              <a:defRPr/>
            </a:pPr>
            <a:r>
              <a:rPr lang="el-GR" altLang="el-GR" sz="2400" smtClean="0"/>
              <a:t>    Βουλγαρία ασκεί πολιτική προσάρτησης &amp; αφομοίωσης </a:t>
            </a:r>
          </a:p>
          <a:p>
            <a:pPr eaLnBrk="1" hangingPunct="1">
              <a:lnSpc>
                <a:spcPct val="90000"/>
              </a:lnSpc>
              <a:buFont typeface="Wingdings" pitchFamily="2" charset="2"/>
              <a:buNone/>
              <a:defRPr/>
            </a:pPr>
            <a:endParaRPr lang="el-GR" altLang="el-GR" sz="2400" smtClean="0"/>
          </a:p>
          <a:p>
            <a:pPr eaLnBrk="1" hangingPunct="1">
              <a:lnSpc>
                <a:spcPct val="90000"/>
              </a:lnSpc>
              <a:buFont typeface="Wingdings" pitchFamily="2" charset="2"/>
              <a:buNone/>
              <a:defRPr/>
            </a:pPr>
            <a:r>
              <a:rPr lang="el-GR" altLang="el-GR" sz="2400" smtClean="0"/>
              <a:t>    Επανεμφάνιση </a:t>
            </a:r>
            <a:r>
              <a:rPr lang="en-US" altLang="el-GR" sz="2400" smtClean="0"/>
              <a:t>VMRO</a:t>
            </a:r>
            <a:r>
              <a:rPr lang="el-GR" altLang="el-GR" sz="2400" smtClean="0"/>
              <a:t> (</a:t>
            </a:r>
            <a:r>
              <a:rPr lang="el-GR" altLang="el-GR" sz="2400" u="sng" smtClean="0"/>
              <a:t>Μιχαήλωφ</a:t>
            </a:r>
            <a:r>
              <a:rPr lang="el-GR" altLang="el-GR" sz="2400" smtClean="0"/>
              <a:t>) </a:t>
            </a:r>
            <a:r>
              <a:rPr lang="el-GR" altLang="el-GR" sz="2400" b="1" smtClean="0">
                <a:sym typeface="Wingdings" pitchFamily="2" charset="2"/>
              </a:rPr>
              <a:t></a:t>
            </a:r>
            <a:r>
              <a:rPr lang="el-GR" altLang="el-GR" sz="2400" smtClean="0"/>
              <a:t> </a:t>
            </a:r>
            <a:r>
              <a:rPr lang="el-GR" altLang="el-GR" sz="2400" b="1" i="1" smtClean="0">
                <a:sym typeface="Wingdings" pitchFamily="2" charset="2"/>
              </a:rPr>
              <a:t>συνολική</a:t>
            </a:r>
            <a:r>
              <a:rPr lang="el-GR" altLang="el-GR" sz="2400" b="1" i="1" smtClean="0"/>
              <a:t> λύση</a:t>
            </a:r>
            <a:r>
              <a:rPr lang="el-GR" altLang="el-GR" sz="2400" smtClean="0"/>
              <a:t> Μ.Ζ. </a:t>
            </a:r>
          </a:p>
          <a:p>
            <a:pPr eaLnBrk="1" hangingPunct="1">
              <a:lnSpc>
                <a:spcPct val="90000"/>
              </a:lnSpc>
              <a:buFont typeface="Wingdings" pitchFamily="2" charset="2"/>
              <a:buNone/>
              <a:defRPr/>
            </a:pPr>
            <a:r>
              <a:rPr lang="el-GR" altLang="el-GR" sz="2400" smtClean="0"/>
              <a:t>Αίτημα προς ιταλικές αρχές για εξοπλισμό βουλαγαριζόντων.</a:t>
            </a:r>
          </a:p>
          <a:p>
            <a:pPr eaLnBrk="1" hangingPunct="1">
              <a:lnSpc>
                <a:spcPct val="90000"/>
              </a:lnSpc>
              <a:buFont typeface="Wingdings" pitchFamily="2" charset="2"/>
              <a:buNone/>
              <a:defRPr/>
            </a:pPr>
            <a:endParaRPr lang="el-GR" altLang="el-GR" sz="2400" smtClean="0"/>
          </a:p>
        </p:txBody>
      </p:sp>
    </p:spTree>
    <p:extLst>
      <p:ext uri="{BB962C8B-B14F-4D97-AF65-F5344CB8AC3E}">
        <p14:creationId xmlns:p14="http://schemas.microsoft.com/office/powerpoint/2010/main" xmlns="" val="3323818585"/>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0" y="0"/>
            <a:ext cx="9144000" cy="6858000"/>
          </a:xfrm>
        </p:spPr>
        <p:txBody>
          <a:bodyPr>
            <a:normAutofit/>
          </a:bodyPr>
          <a:lstStyle/>
          <a:p>
            <a:pPr eaLnBrk="1" hangingPunct="1">
              <a:lnSpc>
                <a:spcPct val="80000"/>
              </a:lnSpc>
              <a:buFont typeface="Wingdings" pitchFamily="2" charset="2"/>
              <a:buNone/>
              <a:defRPr/>
            </a:pPr>
            <a:r>
              <a:rPr lang="el-GR" altLang="el-GR" sz="2400" b="1" u="sng" dirty="0" smtClean="0"/>
              <a:t>1</a:t>
            </a:r>
            <a:r>
              <a:rPr lang="el-GR" altLang="el-GR" sz="2400" b="1" u="sng" baseline="30000" dirty="0" smtClean="0"/>
              <a:t>η</a:t>
            </a:r>
            <a:r>
              <a:rPr lang="el-GR" altLang="el-GR" sz="2400" b="1" u="sng" dirty="0" smtClean="0"/>
              <a:t> φάση</a:t>
            </a:r>
            <a:r>
              <a:rPr lang="el-GR" altLang="el-GR" sz="2400" b="1" dirty="0" smtClean="0"/>
              <a:t>: «</a:t>
            </a:r>
            <a:r>
              <a:rPr lang="el-GR" altLang="el-GR" sz="2400" b="1" dirty="0" err="1" smtClean="0"/>
              <a:t>Βουλγαρο</a:t>
            </a:r>
            <a:r>
              <a:rPr lang="el-GR" altLang="el-GR" sz="2400" b="1" dirty="0" smtClean="0"/>
              <a:t>-Μακεδονικό Επαναστατικό Κομιτάτο»                 </a:t>
            </a:r>
          </a:p>
          <a:p>
            <a:pPr eaLnBrk="1" hangingPunct="1">
              <a:lnSpc>
                <a:spcPct val="80000"/>
              </a:lnSpc>
              <a:buFont typeface="Wingdings" pitchFamily="2" charset="2"/>
              <a:buNone/>
              <a:defRPr/>
            </a:pPr>
            <a:r>
              <a:rPr lang="el-GR" altLang="el-GR" sz="2400" b="1" dirty="0" smtClean="0"/>
              <a:t>                                                                                                        5/3/</a:t>
            </a:r>
            <a:r>
              <a:rPr lang="el-GR" altLang="el-GR" sz="2400" dirty="0" smtClean="0"/>
              <a:t>1943,Καστοριά</a:t>
            </a:r>
          </a:p>
          <a:p>
            <a:pPr eaLnBrk="1" hangingPunct="1">
              <a:lnSpc>
                <a:spcPct val="80000"/>
              </a:lnSpc>
              <a:buFont typeface="Wingdings" pitchFamily="2" charset="2"/>
              <a:buNone/>
              <a:defRPr/>
            </a:pPr>
            <a:r>
              <a:rPr lang="el-GR" altLang="el-GR" sz="2400" dirty="0" smtClean="0"/>
              <a:t>Εξοπλισμός και οργάνωση από Ιταλικό στρατό (</a:t>
            </a:r>
            <a:r>
              <a:rPr lang="en-US" altLang="el-GR" sz="2400" dirty="0" err="1" smtClean="0"/>
              <a:t>Venier</a:t>
            </a:r>
            <a:r>
              <a:rPr lang="el-GR" altLang="el-GR" sz="2400" dirty="0" smtClean="0"/>
              <a:t>).</a:t>
            </a:r>
          </a:p>
          <a:p>
            <a:pPr eaLnBrk="1" hangingPunct="1">
              <a:lnSpc>
                <a:spcPct val="80000"/>
              </a:lnSpc>
              <a:buFont typeface="Wingdings" pitchFamily="2" charset="2"/>
              <a:buNone/>
              <a:defRPr/>
            </a:pPr>
            <a:r>
              <a:rPr lang="el-GR" altLang="el-GR" sz="2400" dirty="0" smtClean="0"/>
              <a:t>Κινητήριος δύναμη: </a:t>
            </a:r>
            <a:r>
              <a:rPr lang="en-US" altLang="el-GR" sz="2400" dirty="0" smtClean="0"/>
              <a:t>VMRO</a:t>
            </a:r>
            <a:r>
              <a:rPr lang="el-GR" altLang="el-GR" sz="2400" dirty="0" smtClean="0"/>
              <a:t>+</a:t>
            </a:r>
            <a:r>
              <a:rPr lang="en-US" altLang="el-GR" sz="2400" dirty="0" err="1" smtClean="0"/>
              <a:t>Kalcev</a:t>
            </a:r>
            <a:endParaRPr lang="el-GR" altLang="el-GR" sz="2400" dirty="0" smtClean="0"/>
          </a:p>
          <a:p>
            <a:pPr eaLnBrk="1" hangingPunct="1">
              <a:lnSpc>
                <a:spcPct val="80000"/>
              </a:lnSpc>
              <a:buFont typeface="Wingdings" pitchFamily="2" charset="2"/>
              <a:buNone/>
              <a:defRPr/>
            </a:pPr>
            <a:r>
              <a:rPr lang="el-GR" altLang="el-GR" sz="2400" dirty="0" smtClean="0"/>
              <a:t>Σκοπός: </a:t>
            </a:r>
            <a:r>
              <a:rPr lang="el-GR" altLang="el-GR" sz="2400" b="1" u="sng" dirty="0" smtClean="0"/>
              <a:t>ένοπλη δράση εναντίον ανταρτών</a:t>
            </a:r>
            <a:endParaRPr lang="en-US" altLang="el-GR" sz="2400" b="1" u="sng" dirty="0" smtClean="0"/>
          </a:p>
          <a:p>
            <a:pPr eaLnBrk="1" hangingPunct="1">
              <a:lnSpc>
                <a:spcPct val="80000"/>
              </a:lnSpc>
              <a:buFont typeface="Wingdings" pitchFamily="2" charset="2"/>
              <a:buNone/>
              <a:defRPr/>
            </a:pPr>
            <a:r>
              <a:rPr lang="el-GR" altLang="el-GR" sz="2400" dirty="0" smtClean="0"/>
              <a:t>Αφορμή: εμφάνιση ΕΛΑΣ</a:t>
            </a:r>
          </a:p>
          <a:p>
            <a:pPr eaLnBrk="1" hangingPunct="1">
              <a:lnSpc>
                <a:spcPct val="80000"/>
              </a:lnSpc>
              <a:buFont typeface="Wingdings" pitchFamily="2" charset="2"/>
              <a:buNone/>
              <a:defRPr/>
            </a:pPr>
            <a:endParaRPr lang="el-GR" altLang="el-GR" sz="2400" dirty="0" smtClean="0"/>
          </a:p>
          <a:p>
            <a:pPr eaLnBrk="1" hangingPunct="1">
              <a:lnSpc>
                <a:spcPct val="80000"/>
              </a:lnSpc>
              <a:buFont typeface="Wingdings" pitchFamily="2" charset="2"/>
              <a:buNone/>
              <a:defRPr/>
            </a:pPr>
            <a:r>
              <a:rPr lang="el-GR" altLang="el-GR" sz="2400" dirty="0" smtClean="0"/>
              <a:t>Ανεπιτυχής αντιμετώπιση ανταρτών</a:t>
            </a:r>
            <a:r>
              <a:rPr lang="en-US" altLang="el-GR" sz="2400" dirty="0" smtClean="0"/>
              <a:t>.</a:t>
            </a:r>
          </a:p>
          <a:p>
            <a:pPr eaLnBrk="1" hangingPunct="1">
              <a:lnSpc>
                <a:spcPct val="80000"/>
              </a:lnSpc>
              <a:buFont typeface="Wingdings" pitchFamily="2" charset="2"/>
              <a:buNone/>
              <a:defRPr/>
            </a:pPr>
            <a:r>
              <a:rPr lang="el-GR" altLang="el-GR" sz="2400" dirty="0" smtClean="0"/>
              <a:t>Ιταλοί κατηγορούν </a:t>
            </a:r>
            <a:r>
              <a:rPr lang="el-GR" altLang="el-GR" sz="2400" dirty="0" err="1" smtClean="0"/>
              <a:t>Οχράνα</a:t>
            </a:r>
            <a:endParaRPr lang="el-GR" altLang="el-GR" sz="2400" dirty="0" smtClean="0"/>
          </a:p>
          <a:p>
            <a:pPr eaLnBrk="1" hangingPunct="1">
              <a:lnSpc>
                <a:spcPct val="80000"/>
              </a:lnSpc>
              <a:buFont typeface="Wingdings" pitchFamily="2" charset="2"/>
              <a:buNone/>
              <a:defRPr/>
            </a:pPr>
            <a:r>
              <a:rPr lang="el-GR" altLang="el-GR" sz="2400" dirty="0" smtClean="0"/>
              <a:t>Αυξημένη προπαγανδιστική δράση ανταρτών-κατά  της </a:t>
            </a:r>
            <a:r>
              <a:rPr lang="el-GR" altLang="el-GR" sz="2400" dirty="0" err="1" smtClean="0"/>
              <a:t>Οχράνας</a:t>
            </a:r>
            <a:endParaRPr lang="el-GR" altLang="el-GR" sz="2400" dirty="0" smtClean="0"/>
          </a:p>
          <a:p>
            <a:pPr eaLnBrk="1" hangingPunct="1">
              <a:lnSpc>
                <a:spcPct val="80000"/>
              </a:lnSpc>
              <a:buFont typeface="Wingdings" pitchFamily="2" charset="2"/>
              <a:buNone/>
              <a:defRPr/>
            </a:pPr>
            <a:r>
              <a:rPr lang="el-GR" altLang="el-GR" sz="2400" dirty="0" smtClean="0"/>
              <a:t>Αδράνεια Ιταλών</a:t>
            </a:r>
            <a:r>
              <a:rPr lang="en-US" altLang="el-GR" sz="2400" dirty="0" smtClean="0"/>
              <a:t>.</a:t>
            </a:r>
            <a:r>
              <a:rPr lang="el-GR" altLang="el-GR" sz="2400" dirty="0" smtClean="0"/>
              <a:t> Ένταση δράσης ΕΛΑΣ. Προσχωρήσεις</a:t>
            </a:r>
            <a:r>
              <a:rPr lang="en-US" altLang="el-GR" sz="2400" dirty="0" smtClean="0"/>
              <a:t> </a:t>
            </a:r>
            <a:endParaRPr lang="el-GR" altLang="el-GR" sz="2400" dirty="0" smtClean="0"/>
          </a:p>
          <a:p>
            <a:pPr eaLnBrk="1" hangingPunct="1">
              <a:lnSpc>
                <a:spcPct val="80000"/>
              </a:lnSpc>
              <a:buFont typeface="Wingdings" pitchFamily="2" charset="2"/>
              <a:buNone/>
              <a:defRPr/>
            </a:pPr>
            <a:r>
              <a:rPr lang="el-GR" altLang="el-GR" sz="2400" dirty="0" smtClean="0"/>
              <a:t>8/1943 αποχώρηση Ιταλών </a:t>
            </a:r>
            <a:r>
              <a:rPr lang="el-GR" altLang="el-GR" sz="2400" dirty="0" smtClean="0">
                <a:sym typeface="Wingdings" pitchFamily="2" charset="2"/>
              </a:rPr>
              <a:t> </a:t>
            </a:r>
            <a:r>
              <a:rPr lang="el-GR" altLang="el-GR" sz="2400" dirty="0" err="1" smtClean="0">
                <a:sym typeface="Wingdings" pitchFamily="2" charset="2"/>
              </a:rPr>
              <a:t>Οχράνα</a:t>
            </a:r>
            <a:r>
              <a:rPr lang="el-GR" altLang="el-GR" sz="2400" dirty="0" smtClean="0">
                <a:sym typeface="Wingdings" pitchFamily="2" charset="2"/>
              </a:rPr>
              <a:t> στα πρόθυρα διάλυσης</a:t>
            </a:r>
          </a:p>
          <a:p>
            <a:pPr eaLnBrk="1" hangingPunct="1">
              <a:lnSpc>
                <a:spcPct val="80000"/>
              </a:lnSpc>
              <a:buFont typeface="Wingdings" pitchFamily="2" charset="2"/>
              <a:buNone/>
              <a:defRPr/>
            </a:pPr>
            <a:endParaRPr lang="el-GR" altLang="el-GR" sz="2400" dirty="0" smtClean="0">
              <a:sym typeface="Wingdings" pitchFamily="2" charset="2"/>
            </a:endParaRPr>
          </a:p>
          <a:p>
            <a:pPr eaLnBrk="1" hangingPunct="1">
              <a:lnSpc>
                <a:spcPct val="80000"/>
              </a:lnSpc>
              <a:buFont typeface="Wingdings" pitchFamily="2" charset="2"/>
              <a:buNone/>
              <a:defRPr/>
            </a:pPr>
            <a:endParaRPr lang="el-GR" altLang="el-GR" sz="1800" dirty="0" smtClean="0"/>
          </a:p>
        </p:txBody>
      </p:sp>
    </p:spTree>
    <p:extLst>
      <p:ext uri="{BB962C8B-B14F-4D97-AF65-F5344CB8AC3E}">
        <p14:creationId xmlns:p14="http://schemas.microsoft.com/office/powerpoint/2010/main" xmlns="" val="4031336155"/>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Υπότιτλος 2"/>
          <p:cNvSpPr txBox="1">
            <a:spLocks/>
          </p:cNvSpPr>
          <p:nvPr/>
        </p:nvSpPr>
        <p:spPr>
          <a:xfrm>
            <a:off x="1076325" y="6484938"/>
            <a:ext cx="6858000" cy="373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sz="1600" b="1" dirty="0"/>
          </a:p>
        </p:txBody>
      </p:sp>
      <p:sp>
        <p:nvSpPr>
          <p:cNvPr id="6" name="Ορθογώνιο 5"/>
          <p:cNvSpPr/>
          <p:nvPr/>
        </p:nvSpPr>
        <p:spPr>
          <a:xfrm>
            <a:off x="7444408" y="3406939"/>
            <a:ext cx="1518617" cy="830997"/>
          </a:xfrm>
          <a:prstGeom prst="rect">
            <a:avLst/>
          </a:prstGeom>
        </p:spPr>
        <p:txBody>
          <a:bodyPr wrap="square">
            <a:spAutoFit/>
          </a:bodyPr>
          <a:lstStyle/>
          <a:p>
            <a:r>
              <a:rPr lang="el-GR" sz="2400" dirty="0" smtClean="0"/>
              <a:t>προπαγάνδες</a:t>
            </a:r>
            <a:endParaRPr lang="el-GR" sz="2400" dirty="0"/>
          </a:p>
        </p:txBody>
      </p:sp>
      <p:sp>
        <p:nvSpPr>
          <p:cNvPr id="5" name="Ορθογώνιο 4"/>
          <p:cNvSpPr/>
          <p:nvPr/>
        </p:nvSpPr>
        <p:spPr>
          <a:xfrm>
            <a:off x="8968409" y="609600"/>
            <a:ext cx="175591" cy="6740307"/>
          </a:xfrm>
          <a:prstGeom prst="rect">
            <a:avLst/>
          </a:prstGeom>
          <a:solidFill>
            <a:schemeClr val="tx1"/>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l-GR" sz="5400" b="1" dirty="0" smtClean="0"/>
              <a:t>1941</a:t>
            </a:r>
          </a:p>
          <a:p>
            <a:pPr algn="ctr"/>
            <a:r>
              <a:rPr lang="el-GR" sz="5400" b="1" dirty="0" smtClean="0"/>
              <a:t>1942</a:t>
            </a:r>
            <a:endParaRPr lang="el-GR" sz="5400" b="1" dirty="0"/>
          </a:p>
        </p:txBody>
      </p:sp>
      <p:pic>
        <p:nvPicPr>
          <p:cNvPr id="1026" name="Picture 2" descr="http://ellinoistorin.gr/wp-content/uploads/2014/12/585858585858.jpg"/>
          <p:cNvPicPr>
            <a:picLocks noChangeAspect="1" noChangeArrowheads="1"/>
          </p:cNvPicPr>
          <p:nvPr/>
        </p:nvPicPr>
        <p:blipFill>
          <a:blip r:embed="rId2">
            <a:extLst>
              <a:ext uri="{BEBA8EAE-BF5A-486C-A8C5-ECC9F3942E4B}">
                <a14:imgProps xmlns="" xmlns:a14="http://schemas.microsoft.com/office/drawing/2010/main">
                  <a14:imgLayer r:embed="">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126895" y="265520"/>
            <a:ext cx="7168427" cy="565842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Ορθογώνιο 2"/>
          <p:cNvSpPr/>
          <p:nvPr/>
        </p:nvSpPr>
        <p:spPr>
          <a:xfrm>
            <a:off x="126896" y="5988999"/>
            <a:ext cx="2367920" cy="338554"/>
          </a:xfrm>
          <a:prstGeom prst="rect">
            <a:avLst/>
          </a:prstGeom>
        </p:spPr>
        <p:txBody>
          <a:bodyPr wrap="square">
            <a:spAutoFit/>
          </a:bodyPr>
          <a:lstStyle/>
          <a:p>
            <a:r>
              <a:rPr lang="el-GR" sz="800" dirty="0" smtClean="0">
                <a:solidFill>
                  <a:schemeClr val="accent1"/>
                </a:solidFill>
              </a:rPr>
              <a:t>http://ellinoistorin.gr/wp-content/uploads/2014/12/585858585858.jpg</a:t>
            </a:r>
            <a:endParaRPr lang="el-GR" sz="800" dirty="0">
              <a:solidFill>
                <a:schemeClr val="accent1"/>
              </a:solidFill>
            </a:endParaRPr>
          </a:p>
        </p:txBody>
      </p:sp>
    </p:spTree>
    <p:extLst>
      <p:ext uri="{BB962C8B-B14F-4D97-AF65-F5344CB8AC3E}">
        <p14:creationId xmlns="" xmlns:p14="http://schemas.microsoft.com/office/powerpoint/2010/main" val="1912525481"/>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0" y="260350"/>
            <a:ext cx="9144000" cy="7532688"/>
          </a:xfrm>
        </p:spPr>
        <p:txBody>
          <a:bodyPr>
            <a:normAutofit/>
          </a:bodyPr>
          <a:lstStyle/>
          <a:p>
            <a:pPr eaLnBrk="1" hangingPunct="1">
              <a:buFont typeface="Wingdings" pitchFamily="2" charset="2"/>
              <a:buNone/>
              <a:defRPr/>
            </a:pPr>
            <a:r>
              <a:rPr lang="el-GR" altLang="el-GR" sz="2400" smtClean="0"/>
              <a:t>1</a:t>
            </a:r>
            <a:r>
              <a:rPr lang="el-GR" altLang="el-GR" sz="2400" baseline="30000" smtClean="0"/>
              <a:t>ο</a:t>
            </a:r>
            <a:r>
              <a:rPr lang="el-GR" altLang="el-GR" sz="2400" smtClean="0"/>
              <a:t> Μακεδονικό Τάγμα – </a:t>
            </a:r>
            <a:r>
              <a:rPr lang="el-GR" altLang="el-GR" sz="2400" i="1" smtClean="0"/>
              <a:t>Καστοριά</a:t>
            </a:r>
          </a:p>
          <a:p>
            <a:pPr eaLnBrk="1" hangingPunct="1">
              <a:buFont typeface="Wingdings" pitchFamily="2" charset="2"/>
              <a:buNone/>
              <a:defRPr/>
            </a:pPr>
            <a:r>
              <a:rPr lang="el-GR" altLang="el-GR" sz="2400" smtClean="0"/>
              <a:t>2</a:t>
            </a:r>
            <a:r>
              <a:rPr lang="el-GR" altLang="el-GR" sz="2400" baseline="30000" smtClean="0"/>
              <a:t>ο</a:t>
            </a:r>
            <a:r>
              <a:rPr lang="el-GR" altLang="el-GR" sz="2400" smtClean="0"/>
              <a:t> Μακεδονικό Τάγμα – Ξινό Νερό</a:t>
            </a:r>
          </a:p>
          <a:p>
            <a:pPr eaLnBrk="1" hangingPunct="1">
              <a:buFont typeface="Wingdings" pitchFamily="2" charset="2"/>
              <a:buNone/>
              <a:defRPr/>
            </a:pPr>
            <a:r>
              <a:rPr lang="el-GR" altLang="el-GR" sz="2400" smtClean="0"/>
              <a:t>3</a:t>
            </a:r>
            <a:r>
              <a:rPr lang="el-GR" altLang="el-GR" sz="2400" baseline="30000" smtClean="0"/>
              <a:t>ο</a:t>
            </a:r>
            <a:r>
              <a:rPr lang="el-GR" altLang="el-GR" sz="2400" smtClean="0"/>
              <a:t> Μακεδονικό Τάγμα – Έδεσσα</a:t>
            </a:r>
          </a:p>
          <a:p>
            <a:pPr eaLnBrk="1" hangingPunct="1">
              <a:buFont typeface="Wingdings" pitchFamily="2" charset="2"/>
              <a:buNone/>
              <a:defRPr/>
            </a:pPr>
            <a:endParaRPr lang="el-GR" altLang="el-GR" sz="2400" smtClean="0"/>
          </a:p>
          <a:p>
            <a:pPr eaLnBrk="1" hangingPunct="1">
              <a:buFont typeface="Wingdings" pitchFamily="2" charset="2"/>
              <a:buNone/>
              <a:defRPr/>
            </a:pPr>
            <a:r>
              <a:rPr lang="el-GR" altLang="el-GR" sz="2400" smtClean="0"/>
              <a:t>Γρήγορη αύξηση στρατολογημένων</a:t>
            </a:r>
          </a:p>
          <a:p>
            <a:pPr eaLnBrk="1" hangingPunct="1">
              <a:buFont typeface="Wingdings" pitchFamily="2" charset="2"/>
              <a:buNone/>
              <a:defRPr/>
            </a:pPr>
            <a:r>
              <a:rPr lang="el-GR" altLang="el-GR" sz="2400" smtClean="0"/>
              <a:t>Πτώση δράσης Οχράνας (8/1944)</a:t>
            </a:r>
          </a:p>
          <a:p>
            <a:pPr eaLnBrk="1" hangingPunct="1">
              <a:buFont typeface="Wingdings" pitchFamily="2" charset="2"/>
              <a:buNone/>
              <a:defRPr/>
            </a:pPr>
            <a:r>
              <a:rPr lang="el-GR" altLang="el-GR" sz="2400" smtClean="0"/>
              <a:t>Διαφαινόμενη έκβαση πολέμου.</a:t>
            </a:r>
          </a:p>
          <a:p>
            <a:pPr eaLnBrk="1" hangingPunct="1">
              <a:buFont typeface="Wingdings" pitchFamily="2" charset="2"/>
              <a:buNone/>
              <a:defRPr/>
            </a:pPr>
            <a:r>
              <a:rPr lang="el-GR" altLang="el-GR" sz="2400" smtClean="0"/>
              <a:t>Ουδετεροποίηση Βουλγαρίας.</a:t>
            </a:r>
          </a:p>
          <a:p>
            <a:pPr eaLnBrk="1" hangingPunct="1">
              <a:buFont typeface="Wingdings" pitchFamily="2" charset="2"/>
              <a:buNone/>
              <a:defRPr/>
            </a:pPr>
            <a:r>
              <a:rPr lang="el-GR" altLang="el-GR" sz="2400" smtClean="0"/>
              <a:t>Ο </a:t>
            </a:r>
            <a:r>
              <a:rPr lang="en-US" altLang="el-GR" sz="2400" smtClean="0"/>
              <a:t>Dimcev </a:t>
            </a:r>
            <a:r>
              <a:rPr lang="el-GR" altLang="el-GR" sz="2400" smtClean="0"/>
              <a:t>προσεγγίζει Αντάρτες</a:t>
            </a:r>
          </a:p>
          <a:p>
            <a:pPr eaLnBrk="1" hangingPunct="1">
              <a:buFont typeface="Wingdings" pitchFamily="2" charset="2"/>
              <a:buNone/>
              <a:defRPr/>
            </a:pPr>
            <a:endParaRPr lang="el-GR" altLang="el-GR" sz="2400" smtClean="0"/>
          </a:p>
          <a:p>
            <a:pPr eaLnBrk="1" hangingPunct="1">
              <a:buFont typeface="Wingdings" pitchFamily="2" charset="2"/>
              <a:buNone/>
              <a:defRPr/>
            </a:pPr>
            <a:r>
              <a:rPr lang="el-GR" altLang="el-GR" sz="2400" smtClean="0"/>
              <a:t>Ραγδαίες εξελίξεις. Ο  Κόκκινος Στρατός μπαίνει στη Βουλγαρία, </a:t>
            </a:r>
          </a:p>
          <a:p>
            <a:pPr eaLnBrk="1" hangingPunct="1">
              <a:buFont typeface="Wingdings" pitchFamily="2" charset="2"/>
              <a:buNone/>
              <a:defRPr/>
            </a:pPr>
            <a:r>
              <a:rPr lang="el-GR" altLang="el-GR" sz="2400" smtClean="0"/>
              <a:t>Οι Γερμανοί διαλύουν την Οχράνα.Μέλη της διασκορπίζονται</a:t>
            </a:r>
          </a:p>
          <a:p>
            <a:pPr eaLnBrk="1" hangingPunct="1">
              <a:buFont typeface="Wingdings" pitchFamily="2" charset="2"/>
              <a:buNone/>
              <a:defRPr/>
            </a:pPr>
            <a:r>
              <a:rPr lang="el-GR" altLang="el-GR" sz="2400" smtClean="0"/>
              <a:t> </a:t>
            </a:r>
          </a:p>
          <a:p>
            <a:pPr eaLnBrk="1" hangingPunct="1">
              <a:buFont typeface="Wingdings" pitchFamily="2" charset="2"/>
              <a:buNone/>
              <a:defRPr/>
            </a:pPr>
            <a:endParaRPr lang="el-GR" altLang="el-GR" sz="2400" smtClean="0"/>
          </a:p>
          <a:p>
            <a:pPr eaLnBrk="1" hangingPunct="1">
              <a:buFont typeface="Wingdings" pitchFamily="2" charset="2"/>
              <a:buNone/>
              <a:defRPr/>
            </a:pPr>
            <a:r>
              <a:rPr lang="el-GR" altLang="el-GR" smtClean="0"/>
              <a:t> </a:t>
            </a:r>
          </a:p>
        </p:txBody>
      </p:sp>
      <p:pic>
        <p:nvPicPr>
          <p:cNvPr id="15363" name="Picture 5" descr="Kalcev"/>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6825" y="188913"/>
            <a:ext cx="2697163" cy="367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3" name="Rectangle 7"/>
          <p:cNvSpPr>
            <a:spLocks noChangeArrowheads="1"/>
          </p:cNvSpPr>
          <p:nvPr/>
        </p:nvSpPr>
        <p:spPr bwMode="auto">
          <a:xfrm>
            <a:off x="5580063" y="3860800"/>
            <a:ext cx="19986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5000"/>
              <a:buFont typeface="Wingdings" pitchFamily="2" charset="2"/>
              <a:buNone/>
              <a:defRPr/>
            </a:pPr>
            <a:r>
              <a:rPr lang="el-GR" altLang="el-GR" b="1">
                <a:effectLst>
                  <a:outerShdw blurRad="38100" dist="38100" dir="2700000" algn="tl">
                    <a:srgbClr val="010199"/>
                  </a:outerShdw>
                </a:effectLst>
              </a:rPr>
              <a:t>Άντον Κάλτσεφ</a:t>
            </a:r>
            <a:r>
              <a:rPr lang="el-GR" altLang="el-GR">
                <a:effectLst>
                  <a:outerShdw blurRad="38100" dist="38100" dir="2700000" algn="tl">
                    <a:srgbClr val="010199"/>
                  </a:outerShdw>
                </a:effectLst>
              </a:rPr>
              <a:t> </a:t>
            </a:r>
            <a:r>
              <a:rPr lang="el-GR" altLang="el-GR"/>
              <a:t> </a:t>
            </a:r>
          </a:p>
        </p:txBody>
      </p:sp>
    </p:spTree>
    <p:extLst>
      <p:ext uri="{BB962C8B-B14F-4D97-AF65-F5344CB8AC3E}">
        <p14:creationId xmlns:p14="http://schemas.microsoft.com/office/powerpoint/2010/main" xmlns="" val="955092667"/>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1944: ΒΑΛΚΑΝΙΑ</a:t>
            </a:r>
            <a:endParaRPr lang="en-US" dirty="0"/>
          </a:p>
        </p:txBody>
      </p:sp>
      <p:sp>
        <p:nvSpPr>
          <p:cNvPr id="3" name="2 - Θέση περιεχομένου"/>
          <p:cNvSpPr>
            <a:spLocks noGrp="1"/>
          </p:cNvSpPr>
          <p:nvPr>
            <p:ph idx="1"/>
          </p:nvPr>
        </p:nvSpPr>
        <p:spPr/>
        <p:txBody>
          <a:bodyPr/>
          <a:lstStyle/>
          <a:p>
            <a:r>
              <a:rPr lang="el-GR" dirty="0" smtClean="0"/>
              <a:t>31.8.1944: Κατάληψη Βουκουρεστίου από Κόκκινο στρατό</a:t>
            </a:r>
          </a:p>
          <a:p>
            <a:r>
              <a:rPr lang="el-GR" dirty="0" smtClean="0"/>
              <a:t>8.9.1944: εισβολή κόκκινου </a:t>
            </a:r>
            <a:r>
              <a:rPr lang="el-GR" dirty="0" err="1" smtClean="0"/>
              <a:t>στρατούσ</a:t>
            </a:r>
            <a:r>
              <a:rPr lang="el-GR" dirty="0" smtClean="0"/>
              <a:t> τη Βουλγαρία, αλλαγή κυβέρνησης</a:t>
            </a:r>
          </a:p>
          <a:p>
            <a:r>
              <a:rPr lang="el-GR" dirty="0" smtClean="0"/>
              <a:t>Οκτώβριος 1944: εισβολή Τίτο με βοήθεια Σοβιετικών στο Βελιγράδι.</a:t>
            </a:r>
          </a:p>
          <a:p>
            <a:r>
              <a:rPr lang="el-GR" dirty="0" smtClean="0"/>
              <a:t>9 Οκτωβρίου 1944: συμφωνία Σοβιετικών Βρετανών. Προνομιακή σχέση με Ελλάδα</a:t>
            </a:r>
          </a:p>
          <a:p>
            <a:r>
              <a:rPr lang="el-GR" dirty="0" smtClean="0"/>
              <a:t>Δεκεμβριανά </a:t>
            </a:r>
          </a:p>
          <a:p>
            <a:r>
              <a:rPr lang="el-GR" dirty="0" smtClean="0"/>
              <a:t>Βάρκιζα 12.2.1945, νίκη κεντροδεξιάς Ν. </a:t>
            </a:r>
            <a:r>
              <a:rPr lang="el-GR" dirty="0" smtClean="0"/>
              <a:t>Π</a:t>
            </a:r>
            <a:r>
              <a:rPr lang="el-GR" dirty="0" smtClean="0"/>
              <a:t>λαστήρα</a:t>
            </a:r>
          </a:p>
          <a:p>
            <a:endParaRPr lang="en-US" dirty="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Πολιτικό </a:t>
            </a:r>
            <a:r>
              <a:rPr lang="el-GR" dirty="0" err="1" smtClean="0"/>
              <a:t>πλαισιο</a:t>
            </a:r>
            <a:endParaRPr lang="en-US" dirty="0"/>
          </a:p>
        </p:txBody>
      </p:sp>
      <p:sp>
        <p:nvSpPr>
          <p:cNvPr id="3" name="2 - Θέση περιεχομένου"/>
          <p:cNvSpPr>
            <a:spLocks noGrp="1"/>
          </p:cNvSpPr>
          <p:nvPr>
            <p:ph idx="1"/>
          </p:nvPr>
        </p:nvSpPr>
        <p:spPr/>
        <p:txBody>
          <a:bodyPr/>
          <a:lstStyle/>
          <a:p>
            <a:r>
              <a:rPr lang="el-GR" dirty="0" smtClean="0"/>
              <a:t>12.2.1945 ως 8.4.1945 Πλαστήρας σύλληψη 11000 ατόμων</a:t>
            </a:r>
          </a:p>
          <a:p>
            <a:r>
              <a:rPr lang="el-GR" dirty="0" smtClean="0"/>
              <a:t>8 Απριλίου 1945: κυβέρνηση Π. </a:t>
            </a:r>
            <a:r>
              <a:rPr lang="el-GR" dirty="0" err="1" smtClean="0"/>
              <a:t>βούλγαρη</a:t>
            </a:r>
            <a:endParaRPr lang="el-GR" dirty="0" smtClean="0"/>
          </a:p>
          <a:p>
            <a:r>
              <a:rPr lang="el-GR" dirty="0" smtClean="0"/>
              <a:t>Μάιος 1945: επιστροφή Ν. Ζαχαριάδη από Νταχάου</a:t>
            </a:r>
          </a:p>
          <a:p>
            <a:r>
              <a:rPr lang="el-GR" dirty="0" smtClean="0"/>
              <a:t>17 Οκτωβρίου: παραίτηση Βούλγαρη</a:t>
            </a:r>
          </a:p>
          <a:p>
            <a:r>
              <a:rPr lang="el-GR" dirty="0" smtClean="0"/>
              <a:t>22 Νοεμβρίου 1945: Κυβέρνηση Π. Κανελλόπουλου και αμέσως </a:t>
            </a:r>
            <a:r>
              <a:rPr lang="el-GR" dirty="0" err="1" smtClean="0"/>
              <a:t>θεμιστοκλή</a:t>
            </a:r>
            <a:r>
              <a:rPr lang="el-GR" dirty="0" smtClean="0"/>
              <a:t> Σοφούλη</a:t>
            </a:r>
          </a:p>
          <a:p>
            <a:r>
              <a:rPr lang="el-GR" dirty="0" smtClean="0"/>
              <a:t>31.3.1946: Εκλογές αποχή ΚΚΕ</a:t>
            </a:r>
          </a:p>
          <a:p>
            <a:endParaRPr lang="en-US" dirty="0"/>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dirty="0"/>
          </a:p>
        </p:txBody>
      </p:sp>
      <p:sp>
        <p:nvSpPr>
          <p:cNvPr id="3" name="2 - Θέση περιεχομένου"/>
          <p:cNvSpPr>
            <a:spLocks noGrp="1"/>
          </p:cNvSpPr>
          <p:nvPr>
            <p:ph idx="1"/>
          </p:nvPr>
        </p:nvSpPr>
        <p:spPr/>
        <p:txBody>
          <a:bodyPr/>
          <a:lstStyle/>
          <a:p>
            <a:r>
              <a:rPr lang="el-GR" dirty="0" smtClean="0"/>
              <a:t>31.3.1946: Κυβέρνηση Λαϊκού κόμματος Π. Τσαλδάρη</a:t>
            </a:r>
          </a:p>
          <a:p>
            <a:r>
              <a:rPr lang="el-GR" dirty="0" smtClean="0"/>
              <a:t>1.9.1946: Δημοψήφισμα: </a:t>
            </a:r>
            <a:r>
              <a:rPr lang="el-GR" smtClean="0"/>
              <a:t>Επιστροφή </a:t>
            </a:r>
            <a:r>
              <a:rPr lang="el-GR" dirty="0" err="1" smtClean="0"/>
              <a:t>Γ</a:t>
            </a:r>
            <a:r>
              <a:rPr lang="el-GR" smtClean="0"/>
              <a:t>εωργίου </a:t>
            </a:r>
            <a:r>
              <a:rPr lang="el-GR" dirty="0" smtClean="0"/>
              <a:t>Β</a:t>
            </a:r>
            <a:endParaRPr lang="en-US" dirty="0"/>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6934200" y="2838140"/>
            <a:ext cx="2209800" cy="3785652"/>
          </a:xfrm>
          <a:prstGeom prst="rect">
            <a:avLst/>
          </a:prstGeom>
        </p:spPr>
        <p:txBody>
          <a:bodyPr wrap="square">
            <a:spAutoFit/>
          </a:bodyPr>
          <a:lstStyle/>
          <a:p>
            <a:r>
              <a:rPr lang="el-GR" sz="4800" dirty="0" smtClean="0"/>
              <a:t>ΕΛΑΣ</a:t>
            </a:r>
          </a:p>
          <a:p>
            <a:r>
              <a:rPr lang="el-GR" sz="4800" dirty="0" smtClean="0"/>
              <a:t>ΣΝΟΦ</a:t>
            </a:r>
          </a:p>
          <a:p>
            <a:endParaRPr lang="el-GR" sz="4800" dirty="0" smtClean="0"/>
          </a:p>
          <a:p>
            <a:r>
              <a:rPr lang="el-GR" sz="4800" dirty="0" smtClean="0"/>
              <a:t>ΚΟΜΙΤΑΤΟ</a:t>
            </a:r>
            <a:endParaRPr lang="el-GR" sz="4800" dirty="0"/>
          </a:p>
        </p:txBody>
      </p:sp>
      <p:sp>
        <p:nvSpPr>
          <p:cNvPr id="5" name="Ορθογώνιο 4"/>
          <p:cNvSpPr/>
          <p:nvPr/>
        </p:nvSpPr>
        <p:spPr>
          <a:xfrm>
            <a:off x="6969919" y="431800"/>
            <a:ext cx="1595438" cy="3416320"/>
          </a:xfrm>
          <a:prstGeom prst="rect">
            <a:avLst/>
          </a:prstGeom>
          <a:solidFill>
            <a:srgbClr val="DDD25D"/>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l-GR" sz="5400" b="1" dirty="0" smtClean="0">
                <a:solidFill>
                  <a:schemeClr val="tx1"/>
                </a:solidFill>
              </a:rPr>
              <a:t>1943</a:t>
            </a:r>
          </a:p>
          <a:p>
            <a:pPr algn="ctr"/>
            <a:r>
              <a:rPr lang="el-GR" sz="5400" b="1" dirty="0" smtClean="0">
                <a:solidFill>
                  <a:schemeClr val="tx1"/>
                </a:solidFill>
              </a:rPr>
              <a:t>1944</a:t>
            </a:r>
            <a:endParaRPr lang="el-GR" sz="5400" b="1" dirty="0">
              <a:solidFill>
                <a:schemeClr val="tx1"/>
              </a:solidFill>
            </a:endParaRPr>
          </a:p>
        </p:txBody>
      </p:sp>
      <p:pic>
        <p:nvPicPr>
          <p:cNvPr id="2050" name="Picture 2" descr="http://upload.wikimedia.org/wikipedia/commons/thumb/e/e4/IMARO-band-Dambeni-Atanas-Karshakov-head.jpg/800px-IMARO-band-Dambeni-Atanas-Karshakov-head.jpg"/>
          <p:cNvPicPr>
            <a:picLocks noChangeAspect="1" noChangeArrowheads="1"/>
          </p:cNvPicPr>
          <p:nvPr/>
        </p:nvPicPr>
        <p:blipFill>
          <a:blip r:embed="rId2">
            <a:duotone>
              <a:prstClr val="black"/>
              <a:schemeClr val="accent4">
                <a:tint val="45000"/>
                <a:satMod val="400000"/>
              </a:schemeClr>
            </a:duotone>
            <a:extLst>
              <a:ext uri="{BEBA8EAE-BF5A-486C-A8C5-ECC9F3942E4B}">
                <a14:imgProps xmlns="" xmlns:a14="http://schemas.microsoft.com/office/drawing/2010/main">
                  <a14:imgLayer r:embed="">
                    <a14:imgEffect>
                      <a14:sharpenSoften amount="25000"/>
                    </a14:imgEffect>
                    <a14:imgEffect>
                      <a14:brightnessContrast bright="20000"/>
                    </a14:imgEffect>
                  </a14:imgLayer>
                </a14:imgProps>
              </a:ext>
              <a:ext uri="{28A0092B-C50C-407E-A947-70E740481C1C}">
                <a14:useLocalDpi xmlns="" xmlns:a14="http://schemas.microsoft.com/office/drawing/2010/main" val="0"/>
              </a:ext>
            </a:extLst>
          </a:blip>
          <a:srcRect/>
          <a:stretch>
            <a:fillRect/>
          </a:stretch>
        </p:blipFill>
        <p:spPr bwMode="auto">
          <a:xfrm>
            <a:off x="192882" y="254000"/>
            <a:ext cx="6293644" cy="617826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Ορθογώνιο 1"/>
          <p:cNvSpPr/>
          <p:nvPr/>
        </p:nvSpPr>
        <p:spPr>
          <a:xfrm>
            <a:off x="192882" y="6432260"/>
            <a:ext cx="5931694" cy="338554"/>
          </a:xfrm>
          <a:prstGeom prst="rect">
            <a:avLst/>
          </a:prstGeom>
        </p:spPr>
        <p:txBody>
          <a:bodyPr wrap="square">
            <a:spAutoFit/>
          </a:bodyPr>
          <a:lstStyle/>
          <a:p>
            <a:r>
              <a:rPr lang="el-GR" sz="800" dirty="0" smtClean="0">
                <a:solidFill>
                  <a:schemeClr val="accent1"/>
                </a:solidFill>
              </a:rPr>
              <a:t>http://upload.wikimedia.org/wikipedia/commons/thumb/e/e4/IMARO-band-Dambeni-Atanas-Karshakov-head.jpg/800px-IMARO-band-Dambeni-Atanas-Karshakov-head.jpg</a:t>
            </a:r>
            <a:endParaRPr lang="el-GR" sz="800" dirty="0">
              <a:solidFill>
                <a:schemeClr val="accent1"/>
              </a:solidFill>
            </a:endParaRPr>
          </a:p>
        </p:txBody>
      </p:sp>
    </p:spTree>
    <p:extLst>
      <p:ext uri="{BB962C8B-B14F-4D97-AF65-F5344CB8AC3E}">
        <p14:creationId xmlns="" xmlns:p14="http://schemas.microsoft.com/office/powerpoint/2010/main" val="2708774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556792"/>
            <a:ext cx="7620000" cy="4968552"/>
          </a:xfrm>
        </p:spPr>
        <p:txBody>
          <a:bodyPr>
            <a:noAutofit/>
          </a:bodyPr>
          <a:lstStyle/>
          <a:p>
            <a:r>
              <a:rPr lang="el-GR" sz="2800" dirty="0"/>
              <a:t>Ανάμεσα στους επιδρομείς μνημονεύονται και οι Μακεδόνες</a:t>
            </a:r>
            <a:r>
              <a:rPr lang="el-GR" sz="2800" dirty="0" smtClean="0"/>
              <a:t>.. </a:t>
            </a:r>
            <a:r>
              <a:rPr lang="el-GR" sz="2800" dirty="0"/>
              <a:t>«</a:t>
            </a:r>
            <a:r>
              <a:rPr lang="el-GR" sz="2800" i="1" dirty="0"/>
              <a:t>Έπεμψε δε και Περδίκκας </a:t>
            </a:r>
            <a:r>
              <a:rPr lang="el-GR" sz="2800" i="1" dirty="0" err="1"/>
              <a:t>κρύφα</a:t>
            </a:r>
            <a:r>
              <a:rPr lang="el-GR" sz="2800" i="1" dirty="0"/>
              <a:t> των Αθηναίων χιλίους Μακεδόνων, οι ύστερον </a:t>
            </a:r>
            <a:r>
              <a:rPr lang="el-GR" sz="2800" i="1" dirty="0" err="1"/>
              <a:t>ήλθον</a:t>
            </a:r>
            <a:r>
              <a:rPr lang="el-GR" sz="2800" i="1" dirty="0"/>
              <a:t>» (2, 81). (=Έστειλε και ό Περδίκκας κρυφά από τούς Αθηναίους χίλιους Μακεδόνες, οι οποίοι ήλθαν αργότερα</a:t>
            </a:r>
            <a:r>
              <a:rPr lang="el-GR" sz="2800" i="1" dirty="0" smtClean="0"/>
              <a:t>).</a:t>
            </a:r>
          </a:p>
          <a:p>
            <a:r>
              <a:rPr lang="el-GR" sz="2800" dirty="0" smtClean="0"/>
              <a:t>Άρα</a:t>
            </a:r>
            <a:r>
              <a:rPr lang="el-GR" sz="2800" dirty="0"/>
              <a:t>, όταν ό Θουκυδίδης αναφέρεται στις επιχειρήσεις των «βαρβάρων», δεν λαμβάνει υπόψη τούς Μακεδόνες, οι οποίοι «ύστερον </a:t>
            </a:r>
            <a:r>
              <a:rPr lang="el-GR" sz="2800" dirty="0" err="1"/>
              <a:t>ήλθον</a:t>
            </a:r>
            <a:r>
              <a:rPr lang="el-GR" sz="2800" dirty="0"/>
              <a:t>»</a:t>
            </a:r>
          </a:p>
          <a:p>
            <a:endParaRPr lang="el-GR" sz="2800" dirty="0"/>
          </a:p>
        </p:txBody>
      </p:sp>
    </p:spTree>
    <p:extLst>
      <p:ext uri="{BB962C8B-B14F-4D97-AF65-F5344CB8AC3E}">
        <p14:creationId xmlns:p14="http://schemas.microsoft.com/office/powerpoint/2010/main" xmlns="" val="3394858773"/>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88913"/>
            <a:ext cx="9144000" cy="1139825"/>
          </a:xfrm>
        </p:spPr>
        <p:txBody>
          <a:bodyPr>
            <a:normAutofit/>
          </a:bodyPr>
          <a:lstStyle/>
          <a:p>
            <a:pPr eaLnBrk="1" hangingPunct="1">
              <a:defRPr/>
            </a:pPr>
            <a:r>
              <a:rPr lang="el-GR" altLang="el-GR" sz="2400" dirty="0" smtClean="0"/>
              <a:t>ΣΝΟΦ ΟΚΤΩΒΡΙΟΣ-ΝΟΕΜΒΡΙΟΣ 1943</a:t>
            </a:r>
          </a:p>
        </p:txBody>
      </p:sp>
      <p:sp>
        <p:nvSpPr>
          <p:cNvPr id="25603" name="Rectangle 3"/>
          <p:cNvSpPr>
            <a:spLocks noGrp="1" noChangeArrowheads="1"/>
          </p:cNvSpPr>
          <p:nvPr>
            <p:ph idx="1"/>
          </p:nvPr>
        </p:nvSpPr>
        <p:spPr>
          <a:xfrm>
            <a:off x="0" y="1600200"/>
            <a:ext cx="9144000" cy="5257800"/>
          </a:xfrm>
        </p:spPr>
        <p:txBody>
          <a:bodyPr>
            <a:normAutofit/>
          </a:bodyPr>
          <a:lstStyle/>
          <a:p>
            <a:pPr>
              <a:lnSpc>
                <a:spcPct val="80000"/>
              </a:lnSpc>
              <a:buNone/>
              <a:defRPr/>
            </a:pPr>
            <a:r>
              <a:rPr lang="el-GR" altLang="el-GR" sz="2800" dirty="0" smtClean="0">
                <a:sym typeface="Wingdings" pitchFamily="2" charset="2"/>
              </a:rPr>
              <a:t>Προτάσεις </a:t>
            </a:r>
            <a:r>
              <a:rPr lang="el-GR" altLang="el-GR" sz="2800" dirty="0" err="1" smtClean="0">
                <a:sym typeface="Wingdings" pitchFamily="2" charset="2"/>
              </a:rPr>
              <a:t>Μιχαήλωφ</a:t>
            </a:r>
            <a:r>
              <a:rPr lang="el-GR" altLang="el-GR" sz="2800" dirty="0" smtClean="0">
                <a:sym typeface="Wingdings" pitchFamily="2" charset="2"/>
              </a:rPr>
              <a:t> προς Γερμανούς. Γερμανικές επιφυλάξεις.</a:t>
            </a:r>
            <a:r>
              <a:rPr lang="el-GR" altLang="el-GR" sz="2000" b="1" dirty="0" smtClean="0"/>
              <a:t>                                                                          </a:t>
            </a:r>
          </a:p>
          <a:p>
            <a:pPr indent="0" eaLnBrk="1" hangingPunct="1">
              <a:buFont typeface="Wingdings" pitchFamily="2" charset="2"/>
              <a:buNone/>
              <a:defRPr/>
            </a:pPr>
            <a:r>
              <a:rPr lang="el-GR" altLang="el-GR" sz="2600" dirty="0" smtClean="0"/>
              <a:t>ΣΝΟΦ (</a:t>
            </a:r>
            <a:r>
              <a:rPr lang="el-GR" altLang="el-GR" sz="2600" dirty="0" err="1" smtClean="0"/>
              <a:t>Σλαβομακεδονικό</a:t>
            </a:r>
            <a:r>
              <a:rPr lang="el-GR" altLang="el-GR" sz="2600" dirty="0" smtClean="0"/>
              <a:t> Λαϊκό Απελευθερωτικό Μέτωπο)</a:t>
            </a:r>
            <a:r>
              <a:rPr lang="el-GR" altLang="el-GR" sz="2400" dirty="0" smtClean="0"/>
              <a:t>Οκτώβρης 43 – Καστοριά, Νοέμβρης 43 – Φλώρινα </a:t>
            </a:r>
          </a:p>
          <a:p>
            <a:pPr indent="0" eaLnBrk="1" hangingPunct="1">
              <a:buFont typeface="Wingdings" pitchFamily="2" charset="2"/>
              <a:buNone/>
              <a:defRPr/>
            </a:pPr>
            <a:r>
              <a:rPr lang="el-GR" altLang="el-GR" sz="2400" dirty="0" smtClean="0"/>
              <a:t>Ίδρυση ΣΝΟΦ συμπίπτει με απόφαση για </a:t>
            </a:r>
          </a:p>
          <a:p>
            <a:pPr indent="0" eaLnBrk="1" hangingPunct="1">
              <a:buFont typeface="Wingdings" pitchFamily="2" charset="2"/>
              <a:buNone/>
              <a:defRPr/>
            </a:pPr>
            <a:r>
              <a:rPr lang="el-GR" altLang="el-GR" sz="2400" dirty="0" err="1" smtClean="0"/>
              <a:t>ομοσπονδιοποίηση</a:t>
            </a:r>
            <a:r>
              <a:rPr lang="el-GR" altLang="el-GR" sz="2400" dirty="0" smtClean="0"/>
              <a:t>  Γιουγκοσλαβίας</a:t>
            </a:r>
          </a:p>
          <a:p>
            <a:pPr indent="0" eaLnBrk="1" hangingPunct="1">
              <a:buFont typeface="Wingdings" pitchFamily="2" charset="2"/>
              <a:buNone/>
              <a:defRPr/>
            </a:pPr>
            <a:r>
              <a:rPr lang="el-GR" altLang="el-GR" sz="2400" dirty="0" smtClean="0"/>
              <a:t>Απήχηση προπαγάνδας στην περιοχή Καστοριάς</a:t>
            </a:r>
          </a:p>
          <a:p>
            <a:pPr indent="0">
              <a:buNone/>
              <a:defRPr/>
            </a:pPr>
            <a:r>
              <a:rPr lang="el-GR" sz="2400" dirty="0" err="1" smtClean="0"/>
              <a:t>Γκότσε</a:t>
            </a:r>
            <a:r>
              <a:rPr lang="el-GR" sz="2400" dirty="0" smtClean="0"/>
              <a:t> (Ηλίας Δημάκης) αυτομολεί στον Τίτο με ένα τάγμα </a:t>
            </a:r>
            <a:endParaRPr lang="el-GR" altLang="el-GR" sz="2400" dirty="0" smtClean="0"/>
          </a:p>
          <a:p>
            <a:pPr indent="0" eaLnBrk="1" hangingPunct="1">
              <a:buFont typeface="Wingdings" pitchFamily="2" charset="2"/>
              <a:buNone/>
              <a:defRPr/>
            </a:pPr>
            <a:r>
              <a:rPr lang="el-GR" altLang="el-GR" sz="2400" dirty="0" smtClean="0"/>
              <a:t>Μάιος19</a:t>
            </a:r>
            <a:r>
              <a:rPr lang="en-US" altLang="el-GR" sz="2400" dirty="0" smtClean="0"/>
              <a:t>4</a:t>
            </a:r>
            <a:r>
              <a:rPr lang="el-GR" altLang="el-GR" sz="2400" dirty="0" smtClean="0"/>
              <a:t>4:Απόφαση για διάλυση ΣΝΟΦ &amp; υπαγωγή στον </a:t>
            </a:r>
          </a:p>
          <a:p>
            <a:pPr indent="0">
              <a:buNone/>
              <a:defRPr/>
            </a:pPr>
            <a:r>
              <a:rPr lang="el-GR" altLang="el-GR" sz="2400" dirty="0" smtClean="0"/>
              <a:t>ΕΛΑΣ. </a:t>
            </a:r>
            <a:r>
              <a:rPr lang="el-GR" altLang="el-GR" sz="2400" dirty="0" smtClean="0">
                <a:sym typeface="Wingdings" pitchFamily="2" charset="2"/>
              </a:rPr>
              <a:t>Μετά τη διάλυση ΣΝΟΦ, αποφασίζεται η συγκρότηση 3 ταγμάτων </a:t>
            </a:r>
            <a:endParaRPr lang="el-GR" altLang="el-GR" sz="2400" dirty="0" smtClean="0"/>
          </a:p>
          <a:p>
            <a:pPr indent="0" eaLnBrk="1" hangingPunct="1">
              <a:buFont typeface="Wingdings" pitchFamily="2" charset="2"/>
              <a:buNone/>
              <a:defRPr/>
            </a:pPr>
            <a:endParaRPr lang="el-GR" altLang="el-GR" sz="2400" dirty="0" smtClean="0"/>
          </a:p>
          <a:p>
            <a:pPr indent="0" eaLnBrk="1" hangingPunct="1">
              <a:buFont typeface="Wingdings" pitchFamily="2" charset="2"/>
              <a:buNone/>
              <a:defRPr/>
            </a:pPr>
            <a:endParaRPr lang="el-GR" altLang="el-GR" sz="2400" dirty="0" smtClean="0"/>
          </a:p>
        </p:txBody>
      </p:sp>
    </p:spTree>
    <p:extLst>
      <p:ext uri="{BB962C8B-B14F-4D97-AF65-F5344CB8AC3E}">
        <p14:creationId xmlns:p14="http://schemas.microsoft.com/office/powerpoint/2010/main" xmlns="" val="1233171035"/>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ΣΝΟΦ</a:t>
            </a:r>
            <a:endParaRPr lang="en-US" dirty="0"/>
          </a:p>
        </p:txBody>
      </p:sp>
      <p:sp>
        <p:nvSpPr>
          <p:cNvPr id="3" name="2 - Θέση περιεχομένου"/>
          <p:cNvSpPr>
            <a:spLocks noGrp="1"/>
          </p:cNvSpPr>
          <p:nvPr>
            <p:ph idx="1"/>
          </p:nvPr>
        </p:nvSpPr>
        <p:spPr/>
        <p:txBody>
          <a:bodyPr/>
          <a:lstStyle/>
          <a:p>
            <a:r>
              <a:rPr lang="el-GR" dirty="0" smtClean="0"/>
              <a:t>Μετά τις συμφωνίες με Τέμπο ίδρυση </a:t>
            </a:r>
            <a:r>
              <a:rPr lang="el-GR" dirty="0" err="1" smtClean="0"/>
              <a:t>Ναούμ</a:t>
            </a:r>
            <a:r>
              <a:rPr lang="el-GR" dirty="0" smtClean="0"/>
              <a:t> </a:t>
            </a:r>
            <a:r>
              <a:rPr lang="el-GR" dirty="0" err="1" smtClean="0"/>
              <a:t>Πέγιο</a:t>
            </a:r>
            <a:r>
              <a:rPr lang="el-GR" dirty="0" smtClean="0"/>
              <a:t> ένοπλο απόσπασμα, πεντάγωνο αστέρι και η διαφώτιση στα </a:t>
            </a:r>
            <a:r>
              <a:rPr lang="el-GR" dirty="0" err="1" smtClean="0"/>
              <a:t>σλαβομακεδονικά</a:t>
            </a:r>
            <a:r>
              <a:rPr lang="el-GR" dirty="0" smtClean="0"/>
              <a:t>.</a:t>
            </a:r>
          </a:p>
          <a:p>
            <a:r>
              <a:rPr lang="el-GR" dirty="0" smtClean="0"/>
              <a:t>Συζήτηση ΣΝΟΦ Φλώρινας-Καστοριάς Ιανουάριο 1944 για ομοσπονδία </a:t>
            </a:r>
            <a:r>
              <a:rPr lang="el-GR" dirty="0" err="1" smtClean="0"/>
              <a:t>Λαίκής</a:t>
            </a:r>
            <a:r>
              <a:rPr lang="el-GR" dirty="0" smtClean="0"/>
              <a:t> Δημοκρατίας Ελλάδος-</a:t>
            </a:r>
            <a:r>
              <a:rPr lang="el-GR" dirty="0" err="1" smtClean="0"/>
              <a:t>Αιγαιατικής</a:t>
            </a:r>
            <a:r>
              <a:rPr lang="el-GR" dirty="0" smtClean="0"/>
              <a:t> Δημοκρατίας.</a:t>
            </a:r>
          </a:p>
          <a:p>
            <a:r>
              <a:rPr lang="el-GR" dirty="0" smtClean="0"/>
              <a:t>Τα στελέχη της Φλώρινας τάχθηκαν κατά του </a:t>
            </a:r>
            <a:r>
              <a:rPr lang="el-GR" dirty="0" err="1" smtClean="0"/>
              <a:t>σεπαρατισμού</a:t>
            </a:r>
            <a:endParaRPr lang="el-GR" dirty="0" smtClean="0"/>
          </a:p>
          <a:p>
            <a:r>
              <a:rPr lang="el-GR" dirty="0" smtClean="0"/>
              <a:t>Λάζαρος </a:t>
            </a:r>
            <a:r>
              <a:rPr lang="el-GR" dirty="0" err="1" smtClean="0"/>
              <a:t>Ντάμος</a:t>
            </a:r>
            <a:r>
              <a:rPr lang="el-GR" dirty="0" smtClean="0"/>
              <a:t> Γραμματέας ΣΝΟΦ Καστοριάς </a:t>
            </a:r>
          </a:p>
          <a:p>
            <a:endParaRPr lang="en-US" dirty="0"/>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ΣΝΟΦ</a:t>
            </a:r>
            <a:endParaRPr lang="en-US" dirty="0"/>
          </a:p>
        </p:txBody>
      </p:sp>
      <p:sp>
        <p:nvSpPr>
          <p:cNvPr id="3" name="2 - Θέση περιεχομένου"/>
          <p:cNvSpPr>
            <a:spLocks noGrp="1"/>
          </p:cNvSpPr>
          <p:nvPr>
            <p:ph idx="1"/>
          </p:nvPr>
        </p:nvSpPr>
        <p:spPr/>
        <p:txBody>
          <a:bodyPr/>
          <a:lstStyle/>
          <a:p>
            <a:r>
              <a:rPr lang="el-GR" dirty="0" smtClean="0"/>
              <a:t>Απρίλιος 1944: α) συνδιάσκεψη Φλώρινας β) συνδιάσκεψη Καστοριάς</a:t>
            </a:r>
          </a:p>
          <a:p>
            <a:r>
              <a:rPr lang="el-GR" dirty="0" smtClean="0"/>
              <a:t>Ιδεολογική γραμμή: τα ΣΝΟΦ διάδοχοι της Εσωτερικής Μακεδονικής Επαναστατικής Οργάνωσης (ΕΜΕΟ)</a:t>
            </a:r>
          </a:p>
          <a:p>
            <a:r>
              <a:rPr lang="el-GR" dirty="0" smtClean="0"/>
              <a:t>16 Μαΐου 1944: αποφασίζεται η διάλυση των ΣΝΟΦ</a:t>
            </a:r>
          </a:p>
          <a:p>
            <a:r>
              <a:rPr lang="el-GR" dirty="0" smtClean="0"/>
              <a:t>23 Μαΐου 1944: εγκύκλιος Μακεδονικού Γραφείου ΚΚΕ</a:t>
            </a:r>
            <a:endParaRPr lang="en-US" dirty="0"/>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ΠΛΑΙΣΙΟ 1943-1944</a:t>
            </a:r>
            <a:endParaRPr lang="en-US" dirty="0"/>
          </a:p>
        </p:txBody>
      </p:sp>
      <p:sp>
        <p:nvSpPr>
          <p:cNvPr id="3" name="2 - Θέση περιεχομένου"/>
          <p:cNvSpPr>
            <a:spLocks noGrp="1"/>
          </p:cNvSpPr>
          <p:nvPr>
            <p:ph idx="1"/>
          </p:nvPr>
        </p:nvSpPr>
        <p:spPr/>
        <p:txBody>
          <a:bodyPr>
            <a:normAutofit lnSpcReduction="10000"/>
          </a:bodyPr>
          <a:lstStyle/>
          <a:p>
            <a:r>
              <a:rPr lang="el-GR" dirty="0" smtClean="0"/>
              <a:t>Μάρτιος 1943: Σύσταση από Τέμπο του ΚΚΜ</a:t>
            </a:r>
          </a:p>
          <a:p>
            <a:r>
              <a:rPr lang="el-GR" dirty="0" smtClean="0"/>
              <a:t>29 Νοεμβρίου 1943:Γιάιτσε  Αντιφασιστική Συνέλευση Λαϊκής απελευθέρωσης Γιουγκοσλαβίας» ομοσπονδιακό κράτος η Γιουγκοσλαβία</a:t>
            </a:r>
          </a:p>
          <a:p>
            <a:r>
              <a:rPr lang="el-GR" dirty="0" smtClean="0"/>
              <a:t>Ίδρυση 2 Αυγούστου 1944: Ομόσπονδης Λαϊκής Δημοκρατίας της Μακεδονίας από τον Τίτο</a:t>
            </a:r>
          </a:p>
          <a:p>
            <a:r>
              <a:rPr lang="el-GR" dirty="0" smtClean="0"/>
              <a:t>Ιούλιος-Αύγουστος 1944: σχηματισμός στον ΕΛΑΣ 2 </a:t>
            </a:r>
            <a:r>
              <a:rPr lang="el-GR" dirty="0" err="1" smtClean="0"/>
              <a:t>σλαβομακεδονικών</a:t>
            </a:r>
            <a:r>
              <a:rPr lang="el-GR" dirty="0" smtClean="0"/>
              <a:t> ταγμάτων</a:t>
            </a:r>
          </a:p>
          <a:p>
            <a:r>
              <a:rPr lang="el-GR" dirty="0" smtClean="0"/>
              <a:t>Οκτώβριος 1944: αποστασία των ταγμάτων στα Σκόπια.</a:t>
            </a:r>
          </a:p>
          <a:p>
            <a:endParaRPr lang="en-US" dirty="0"/>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ΔΙΑΔΟΧΙΚΕΣ ΑΠΟΣΤΑΣΙΕΣ</a:t>
            </a:r>
            <a:endParaRPr lang="en-US" dirty="0"/>
          </a:p>
        </p:txBody>
      </p:sp>
      <p:sp>
        <p:nvSpPr>
          <p:cNvPr id="3" name="2 - Θέση περιεχομένου"/>
          <p:cNvSpPr>
            <a:spLocks noGrp="1"/>
          </p:cNvSpPr>
          <p:nvPr>
            <p:ph idx="1"/>
          </p:nvPr>
        </p:nvSpPr>
        <p:spPr/>
        <p:txBody>
          <a:bodyPr/>
          <a:lstStyle/>
          <a:p>
            <a:r>
              <a:rPr lang="el-GR" dirty="0" err="1" smtClean="0"/>
              <a:t>Μάϊος</a:t>
            </a:r>
            <a:r>
              <a:rPr lang="el-GR" smtClean="0"/>
              <a:t> 1944: Ναούμ</a:t>
            </a:r>
            <a:r>
              <a:rPr lang="el-GR" dirty="0" smtClean="0"/>
              <a:t> </a:t>
            </a:r>
            <a:r>
              <a:rPr lang="el-GR" dirty="0" err="1" smtClean="0"/>
              <a:t>Πέγιο</a:t>
            </a:r>
            <a:r>
              <a:rPr lang="el-GR" dirty="0" smtClean="0"/>
              <a:t> με 80 </a:t>
            </a:r>
            <a:r>
              <a:rPr lang="el-GR" dirty="0" err="1" smtClean="0"/>
              <a:t>σνοφίτες</a:t>
            </a:r>
            <a:endParaRPr lang="el-GR" dirty="0" smtClean="0"/>
          </a:p>
          <a:p>
            <a:r>
              <a:rPr lang="el-GR" dirty="0" err="1" smtClean="0"/>
              <a:t>Γκότσε</a:t>
            </a:r>
            <a:r>
              <a:rPr lang="el-GR" dirty="0" smtClean="0"/>
              <a:t>, Ηλίας Δημάκης με τάγμα 500 ανδρών του 28</a:t>
            </a:r>
            <a:r>
              <a:rPr lang="el-GR" baseline="30000" dirty="0" smtClean="0"/>
              <a:t>ου</a:t>
            </a:r>
            <a:r>
              <a:rPr lang="el-GR" dirty="0" smtClean="0"/>
              <a:t> συντάγματος της 9</a:t>
            </a:r>
            <a:r>
              <a:rPr lang="el-GR" baseline="30000" dirty="0" smtClean="0"/>
              <a:t>ης</a:t>
            </a:r>
            <a:r>
              <a:rPr lang="el-GR" dirty="0" smtClean="0"/>
              <a:t> Μεραρχίας του ΕΛΑΣ συγκρούστηκε με ΕΛΑΣ πέρασε τα σύνορα</a:t>
            </a:r>
          </a:p>
          <a:p>
            <a:r>
              <a:rPr lang="el-GR" dirty="0" err="1" smtClean="0"/>
              <a:t>Πάβλε</a:t>
            </a:r>
            <a:r>
              <a:rPr lang="el-GR" dirty="0" smtClean="0"/>
              <a:t> </a:t>
            </a:r>
            <a:r>
              <a:rPr lang="el-GR" dirty="0" err="1" smtClean="0"/>
              <a:t>Ρακόφσκι</a:t>
            </a:r>
            <a:r>
              <a:rPr lang="el-GR" dirty="0" smtClean="0"/>
              <a:t>: πέρασε με το τάγμα του στον Τίτο </a:t>
            </a:r>
          </a:p>
          <a:p>
            <a:r>
              <a:rPr lang="el-GR" dirty="0" smtClean="0"/>
              <a:t>6 Οκτωβρίου 1944 ο υπολοχαγός Π. </a:t>
            </a:r>
            <a:r>
              <a:rPr lang="el-GR" dirty="0" err="1" smtClean="0"/>
              <a:t>Τσάμης</a:t>
            </a:r>
            <a:r>
              <a:rPr lang="el-GR" dirty="0" smtClean="0"/>
              <a:t> αιχμαλωτίζει </a:t>
            </a:r>
            <a:r>
              <a:rPr lang="el-GR" dirty="0" err="1" smtClean="0"/>
              <a:t>διλοχία</a:t>
            </a:r>
            <a:r>
              <a:rPr lang="el-GR" dirty="0" smtClean="0"/>
              <a:t> </a:t>
            </a:r>
            <a:r>
              <a:rPr lang="el-GR" dirty="0" err="1" smtClean="0"/>
              <a:t>Γκότσε</a:t>
            </a:r>
            <a:endParaRPr lang="el-GR" dirty="0" smtClean="0"/>
          </a:p>
          <a:p>
            <a:r>
              <a:rPr lang="el-GR" dirty="0" smtClean="0"/>
              <a:t>Ε. </a:t>
            </a:r>
            <a:r>
              <a:rPr lang="el-GR" dirty="0" err="1" smtClean="0"/>
              <a:t>Μιχαλέας</a:t>
            </a:r>
            <a:r>
              <a:rPr lang="el-GR" dirty="0" smtClean="0"/>
              <a:t> διέταξε να απελευθερωθούν</a:t>
            </a:r>
          </a:p>
          <a:p>
            <a:r>
              <a:rPr lang="el-GR" dirty="0" smtClean="0"/>
              <a:t>Απόφαση </a:t>
            </a:r>
            <a:r>
              <a:rPr lang="el-GR" dirty="0" err="1" smtClean="0"/>
              <a:t>Καλαμπαλίκη</a:t>
            </a:r>
            <a:r>
              <a:rPr lang="el-GR" dirty="0" smtClean="0"/>
              <a:t>: να διαλυθεί το τάγμα</a:t>
            </a:r>
            <a:endParaRPr lang="en-US" dirty="0"/>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smtClean="0"/>
              <a:t>8 Οκτωβρίου 1944: το τάγμα </a:t>
            </a:r>
            <a:r>
              <a:rPr lang="el-GR" dirty="0" err="1" smtClean="0"/>
              <a:t>Καϊμακτσαλάν</a:t>
            </a:r>
            <a:r>
              <a:rPr lang="el-GR" dirty="0" smtClean="0"/>
              <a:t> αποστατεί</a:t>
            </a:r>
            <a:endParaRPr lang="en-US" dirty="0"/>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ΝΟΦ: Αρχές 1945 </a:t>
            </a:r>
            <a:endParaRPr lang="en-US" dirty="0"/>
          </a:p>
        </p:txBody>
      </p:sp>
      <p:sp>
        <p:nvSpPr>
          <p:cNvPr id="3" name="2 - Θέση περιεχομένου"/>
          <p:cNvSpPr>
            <a:spLocks noGrp="1"/>
          </p:cNvSpPr>
          <p:nvPr>
            <p:ph idx="1"/>
          </p:nvPr>
        </p:nvSpPr>
        <p:spPr/>
        <p:txBody>
          <a:bodyPr/>
          <a:lstStyle/>
          <a:p>
            <a:r>
              <a:rPr lang="el-GR" altLang="el-GR" sz="2400" dirty="0" smtClean="0"/>
              <a:t>Αρχές του 1945 ιδρύονται  τα ΝΟΦ και από τον Απρίλιο δρουν σε όλη τη Μακεδονία.</a:t>
            </a:r>
          </a:p>
          <a:p>
            <a:r>
              <a:rPr lang="el-GR" altLang="el-GR" sz="2400" dirty="0" smtClean="0"/>
              <a:t>14 Οκτωβρίου 1946: συμφωνία ΚΚΕ-ΚΚΓ για ένταξη των ΝΟΦ στον Δημοκρατικό Στρατό.</a:t>
            </a:r>
          </a:p>
          <a:p>
            <a:r>
              <a:rPr lang="el-GR" altLang="el-GR" sz="2400" dirty="0" smtClean="0"/>
              <a:t>Οι </a:t>
            </a:r>
            <a:r>
              <a:rPr lang="el-GR" altLang="el-GR" sz="2400" dirty="0" err="1" smtClean="0"/>
              <a:t>ΝΟΦίτες</a:t>
            </a:r>
            <a:r>
              <a:rPr lang="el-GR" altLang="el-GR" sz="2400" dirty="0" smtClean="0"/>
              <a:t> του ΚΚΓ ήταν: α) Μιχαήλ </a:t>
            </a:r>
            <a:r>
              <a:rPr lang="el-GR" altLang="el-GR" sz="2400" dirty="0" err="1" smtClean="0"/>
              <a:t>Κεραμιτζήεφ</a:t>
            </a:r>
            <a:r>
              <a:rPr lang="el-GR" altLang="el-GR" sz="2400" dirty="0" smtClean="0"/>
              <a:t>, Βαγγέλης </a:t>
            </a:r>
            <a:r>
              <a:rPr lang="el-GR" altLang="el-GR" sz="2400" dirty="0" err="1" smtClean="0"/>
              <a:t>Αγιάνοφσκι</a:t>
            </a:r>
            <a:r>
              <a:rPr lang="el-GR" altLang="el-GR" sz="2400" dirty="0" smtClean="0"/>
              <a:t>-</a:t>
            </a:r>
            <a:r>
              <a:rPr lang="el-GR" altLang="el-GR" sz="2400" dirty="0" err="1" smtClean="0"/>
              <a:t>Ότσε</a:t>
            </a:r>
            <a:endParaRPr lang="el-GR" altLang="el-GR" sz="2400" dirty="0" smtClean="0"/>
          </a:p>
          <a:p>
            <a:endParaRPr lang="en-US" dirty="0"/>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342750" y="3479846"/>
            <a:ext cx="1566863" cy="830997"/>
          </a:xfrm>
          <a:prstGeom prst="rect">
            <a:avLst/>
          </a:prstGeom>
        </p:spPr>
        <p:txBody>
          <a:bodyPr wrap="square">
            <a:spAutoFit/>
          </a:bodyPr>
          <a:lstStyle/>
          <a:p>
            <a:r>
              <a:rPr lang="el-GR" sz="4800" dirty="0" smtClean="0"/>
              <a:t>ΝΟΦ</a:t>
            </a:r>
            <a:endParaRPr lang="el-GR" sz="4800" dirty="0" smtClean="0"/>
          </a:p>
        </p:txBody>
      </p:sp>
      <p:sp>
        <p:nvSpPr>
          <p:cNvPr id="5" name="Ορθογώνιο 4"/>
          <p:cNvSpPr/>
          <p:nvPr/>
        </p:nvSpPr>
        <p:spPr>
          <a:xfrm>
            <a:off x="381000" y="0"/>
            <a:ext cx="1542900" cy="3416320"/>
          </a:xfrm>
          <a:prstGeom prst="rect">
            <a:avLst/>
          </a:prstGeom>
          <a:solidFill>
            <a:srgbClr val="7D7264"/>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l-GR" sz="5400" b="1" dirty="0" smtClean="0">
                <a:solidFill>
                  <a:schemeClr val="bg1"/>
                </a:solidFill>
              </a:rPr>
              <a:t>1944</a:t>
            </a:r>
          </a:p>
          <a:p>
            <a:pPr algn="ctr"/>
            <a:r>
              <a:rPr lang="el-GR" sz="5400" b="1" dirty="0" smtClean="0">
                <a:solidFill>
                  <a:schemeClr val="bg1"/>
                </a:solidFill>
              </a:rPr>
              <a:t>1945</a:t>
            </a:r>
            <a:endParaRPr lang="el-GR" sz="5400" b="1" dirty="0">
              <a:solidFill>
                <a:schemeClr val="bg1"/>
              </a:solidFill>
            </a:endParaRPr>
          </a:p>
        </p:txBody>
      </p:sp>
      <p:pic>
        <p:nvPicPr>
          <p:cNvPr id="3" name="Εικόνα 2"/>
          <p:cNvPicPr>
            <a:picLocks noChangeAspect="1"/>
          </p:cNvPicPr>
          <p:nvPr/>
        </p:nvPicPr>
        <p:blipFill>
          <a:blip r:embed="rId2">
            <a:extLst>
              <a:ext uri="{BEBA8EAE-BF5A-486C-A8C5-ECC9F3942E4B}">
                <a14:imgProps xmlns="" xmlns:a14="http://schemas.microsoft.com/office/drawing/2010/main">
                  <a14:imgLayer r:embed="">
                    <a14:imgEffect>
                      <a14:sharpenSoften amount="25000"/>
                    </a14:imgEffect>
                    <a14:imgEffect>
                      <a14:colorTemperature colorTemp="8800"/>
                    </a14:imgEffect>
                  </a14:imgLayer>
                </a14:imgProps>
              </a:ext>
              <a:ext uri="{28A0092B-C50C-407E-A947-70E740481C1C}">
                <a14:useLocalDpi xmlns="" xmlns:a14="http://schemas.microsoft.com/office/drawing/2010/main" val="0"/>
              </a:ext>
            </a:extLst>
          </a:blip>
          <a:stretch>
            <a:fillRect/>
          </a:stretch>
        </p:blipFill>
        <p:spPr>
          <a:xfrm>
            <a:off x="1909612" y="262302"/>
            <a:ext cx="7072805" cy="6054088"/>
          </a:xfrm>
          <a:prstGeom prst="rect">
            <a:avLst/>
          </a:prstGeom>
          <a:ln>
            <a:noFill/>
          </a:ln>
          <a:effectLst>
            <a:outerShdw blurRad="292100" dist="139700" dir="2700000" algn="tl" rotWithShape="0">
              <a:srgbClr val="333333">
                <a:alpha val="65000"/>
              </a:srgbClr>
            </a:outerShdw>
          </a:effectLst>
        </p:spPr>
      </p:pic>
      <p:sp>
        <p:nvSpPr>
          <p:cNvPr id="4" name="Ορθογώνιο 3"/>
          <p:cNvSpPr/>
          <p:nvPr/>
        </p:nvSpPr>
        <p:spPr>
          <a:xfrm>
            <a:off x="7326675" y="6384774"/>
            <a:ext cx="2467342" cy="215444"/>
          </a:xfrm>
          <a:prstGeom prst="rect">
            <a:avLst/>
          </a:prstGeom>
        </p:spPr>
        <p:txBody>
          <a:bodyPr wrap="none">
            <a:spAutoFit/>
          </a:bodyPr>
          <a:lstStyle/>
          <a:p>
            <a:r>
              <a:rPr lang="el-GR" sz="800" dirty="0" smtClean="0">
                <a:solidFill>
                  <a:schemeClr val="accent1"/>
                </a:solidFill>
              </a:rPr>
              <a:t>http://comitoreal.blogspot.gr/2009/11/nof.html</a:t>
            </a:r>
            <a:endParaRPr lang="el-GR" sz="800" dirty="0">
              <a:solidFill>
                <a:schemeClr val="accent1"/>
              </a:solidFill>
            </a:endParaRPr>
          </a:p>
        </p:txBody>
      </p:sp>
    </p:spTree>
    <p:extLst>
      <p:ext uri="{BB962C8B-B14F-4D97-AF65-F5344CB8AC3E}">
        <p14:creationId xmlns="" xmlns:p14="http://schemas.microsoft.com/office/powerpoint/2010/main" val="45128685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5</a:t>
            </a:r>
            <a:r>
              <a:rPr lang="el-GR" baseline="30000" dirty="0" smtClean="0"/>
              <a:t>η</a:t>
            </a:r>
            <a:r>
              <a:rPr lang="el-GR" dirty="0" smtClean="0"/>
              <a:t> </a:t>
            </a:r>
            <a:r>
              <a:rPr lang="el-GR" dirty="0" err="1" smtClean="0"/>
              <a:t>ολομελεια</a:t>
            </a:r>
            <a:r>
              <a:rPr lang="el-GR" dirty="0" smtClean="0"/>
              <a:t> </a:t>
            </a:r>
            <a:r>
              <a:rPr lang="el-GR" dirty="0" err="1" smtClean="0"/>
              <a:t>κκε</a:t>
            </a:r>
            <a:r>
              <a:rPr lang="el-GR" dirty="0" smtClean="0"/>
              <a:t> 30-31 ιανουαριου1949</a:t>
            </a:r>
            <a:endParaRPr lang="en-US" dirty="0"/>
          </a:p>
        </p:txBody>
      </p:sp>
      <p:sp>
        <p:nvSpPr>
          <p:cNvPr id="3" name="2 - Θέση περιεχομένου"/>
          <p:cNvSpPr>
            <a:spLocks noGrp="1"/>
          </p:cNvSpPr>
          <p:nvPr>
            <p:ph idx="1"/>
          </p:nvPr>
        </p:nvSpPr>
        <p:spPr/>
        <p:txBody>
          <a:bodyPr/>
          <a:lstStyle/>
          <a:p>
            <a:r>
              <a:rPr lang="el-GR" dirty="0" smtClean="0"/>
              <a:t>Ν. Ζαχαριάδης «Μετά τη νίκη του ΔΣΕ ο μακεδονικός λαός θα βρει την πλήρη εθνική του αποκατάσταση»</a:t>
            </a:r>
          </a:p>
          <a:p>
            <a:r>
              <a:rPr lang="el-GR" u="sng" dirty="0" smtClean="0"/>
              <a:t>2</a:t>
            </a:r>
            <a:r>
              <a:rPr lang="el-GR" u="sng" baseline="30000" dirty="0" smtClean="0"/>
              <a:t>η</a:t>
            </a:r>
            <a:r>
              <a:rPr lang="el-GR" u="sng" dirty="0" smtClean="0"/>
              <a:t> Ολομέλεια ΚΣ του ΝΟΦ: </a:t>
            </a:r>
            <a:r>
              <a:rPr lang="el-GR" dirty="0" smtClean="0"/>
              <a:t>«..Θα διακηρύξουμε την ένωση της Μακεδονίας, σε ένα ενιαίο, ανεξάρτητο μακεδονικό κράτος μέσα στη </a:t>
            </a:r>
            <a:r>
              <a:rPr lang="el-GR" dirty="0" err="1" smtClean="0"/>
              <a:t>λαϊκοδημοκρατική</a:t>
            </a:r>
            <a:r>
              <a:rPr lang="el-GR" dirty="0" smtClean="0"/>
              <a:t> ομοσπονδία των βαλκανικών λαών..»</a:t>
            </a:r>
          </a:p>
          <a:p>
            <a:r>
              <a:rPr lang="el-GR" u="sng" dirty="0" smtClean="0"/>
              <a:t>27 Μαρτίου 1949: </a:t>
            </a:r>
            <a:r>
              <a:rPr lang="el-GR" dirty="0" smtClean="0"/>
              <a:t>Ίδρυση της Κομουνιστικής Οργάνωσης της Μακεδονίας του Αιγαίου υπαγόμενης στο ΚΚΕ</a:t>
            </a:r>
            <a:endParaRPr lang="en-US" dirty="0"/>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endParaRPr lang="el-GR" altLang="el-GR" smtClean="0"/>
          </a:p>
        </p:txBody>
      </p:sp>
      <p:sp>
        <p:nvSpPr>
          <p:cNvPr id="28675" name="Rectangle 3"/>
          <p:cNvSpPr>
            <a:spLocks noGrp="1" noChangeArrowheads="1"/>
          </p:cNvSpPr>
          <p:nvPr>
            <p:ph idx="1"/>
          </p:nvPr>
        </p:nvSpPr>
        <p:spPr/>
        <p:txBody>
          <a:bodyPr/>
          <a:lstStyle/>
          <a:p>
            <a:pPr eaLnBrk="1" hangingPunct="1">
              <a:defRPr/>
            </a:pPr>
            <a:endParaRPr lang="el-GR" altLang="el-GR" smtClean="0"/>
          </a:p>
        </p:txBody>
      </p:sp>
      <p:pic>
        <p:nvPicPr>
          <p:cNvPr id="18436" name="Picture 4" descr="metodija_andonov-cent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388" y="188913"/>
            <a:ext cx="2560637" cy="374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7" name="Rectangle 5"/>
          <p:cNvSpPr>
            <a:spLocks noChangeArrowheads="1"/>
          </p:cNvSpPr>
          <p:nvPr/>
        </p:nvSpPr>
        <p:spPr bwMode="auto">
          <a:xfrm>
            <a:off x="179388" y="4005263"/>
            <a:ext cx="26860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t>Metodija Andonov Cento</a:t>
            </a:r>
          </a:p>
        </p:txBody>
      </p:sp>
      <p:pic>
        <p:nvPicPr>
          <p:cNvPr id="18438" name="Picture 7" descr="Svetozar_Vukmanovic_Temp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08400" y="404813"/>
            <a:ext cx="4421188" cy="488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9" name="Rectangle 8"/>
          <p:cNvSpPr>
            <a:spLocks noChangeArrowheads="1"/>
          </p:cNvSpPr>
          <p:nvPr/>
        </p:nvSpPr>
        <p:spPr bwMode="auto">
          <a:xfrm>
            <a:off x="4067175" y="5445125"/>
            <a:ext cx="3295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t>Svetozar_Vukmanovic_Tempo</a:t>
            </a:r>
          </a:p>
        </p:txBody>
      </p:sp>
    </p:spTree>
    <p:extLst>
      <p:ext uri="{BB962C8B-B14F-4D97-AF65-F5344CB8AC3E}">
        <p14:creationId xmlns:p14="http://schemas.microsoft.com/office/powerpoint/2010/main" xmlns="" val="4289626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ΚΥΡΙΑ ΣΗΜΕΙΑ</a:t>
            </a:r>
            <a:endParaRPr lang="el-GR" dirty="0">
              <a:solidFill>
                <a:srgbClr val="FFFF00"/>
              </a:solidFill>
            </a:endParaRPr>
          </a:p>
        </p:txBody>
      </p:sp>
      <p:sp>
        <p:nvSpPr>
          <p:cNvPr id="3" name="Θέση περιεχομένου 2"/>
          <p:cNvSpPr>
            <a:spLocks noGrp="1"/>
          </p:cNvSpPr>
          <p:nvPr>
            <p:ph idx="1"/>
          </p:nvPr>
        </p:nvSpPr>
        <p:spPr>
          <a:xfrm>
            <a:off x="457200" y="1484784"/>
            <a:ext cx="7620000" cy="5373216"/>
          </a:xfrm>
        </p:spPr>
        <p:txBody>
          <a:bodyPr>
            <a:normAutofit/>
          </a:bodyPr>
          <a:lstStyle/>
          <a:p>
            <a:pPr algn="just">
              <a:buFont typeface="Wingdings" pitchFamily="2" charset="2"/>
              <a:buChar char="Ø"/>
            </a:pPr>
            <a:r>
              <a:rPr lang="el-GR" sz="3200" dirty="0">
                <a:latin typeface="Times New Roman" pitchFamily="18" charset="0"/>
                <a:cs typeface="Times New Roman" pitchFamily="18" charset="0"/>
              </a:rPr>
              <a:t>Υπήρχε μια «ελληνική» σκοπιά στον ιστορικό </a:t>
            </a:r>
            <a:r>
              <a:rPr lang="el-GR" sz="3200" dirty="0" smtClean="0">
                <a:latin typeface="Times New Roman" pitchFamily="18" charset="0"/>
                <a:cs typeface="Times New Roman" pitchFamily="18" charset="0"/>
              </a:rPr>
              <a:t>η </a:t>
            </a:r>
            <a:r>
              <a:rPr lang="el-GR" sz="3200" dirty="0">
                <a:latin typeface="Times New Roman" pitchFamily="18" charset="0"/>
                <a:cs typeface="Times New Roman" pitchFamily="18" charset="0"/>
              </a:rPr>
              <a:t>οποία είχε επηρεαστεί από: </a:t>
            </a:r>
          </a:p>
          <a:p>
            <a:pPr algn="just">
              <a:buFont typeface="Wingdings" pitchFamily="2" charset="2"/>
              <a:buChar char="§"/>
            </a:pPr>
            <a:r>
              <a:rPr lang="el-GR" sz="3200" dirty="0">
                <a:latin typeface="Times New Roman" pitchFamily="18" charset="0"/>
                <a:cs typeface="Times New Roman" pitchFamily="18" charset="0"/>
              </a:rPr>
              <a:t>τις αποικιακές βλέψεις των Αθηναίων προς τις περιοχές  </a:t>
            </a:r>
            <a:r>
              <a:rPr lang="el-GR" sz="3200" dirty="0" smtClean="0">
                <a:latin typeface="Times New Roman" pitchFamily="18" charset="0"/>
                <a:cs typeface="Times New Roman" pitchFamily="18" charset="0"/>
              </a:rPr>
              <a:t>αυτές</a:t>
            </a:r>
            <a:endParaRPr lang="el-GR" sz="3200" dirty="0">
              <a:latin typeface="Times New Roman" pitchFamily="18" charset="0"/>
              <a:cs typeface="Times New Roman" pitchFamily="18" charset="0"/>
            </a:endParaRPr>
          </a:p>
          <a:p>
            <a:pPr algn="just">
              <a:buFont typeface="Wingdings" pitchFamily="2" charset="2"/>
              <a:buChar char="§"/>
            </a:pPr>
            <a:r>
              <a:rPr lang="el-GR" sz="3200" dirty="0">
                <a:latin typeface="Times New Roman" pitchFamily="18" charset="0"/>
                <a:cs typeface="Times New Roman" pitchFamily="18" charset="0"/>
              </a:rPr>
              <a:t> τον γεωγραφικό </a:t>
            </a:r>
            <a:r>
              <a:rPr lang="el-GR" sz="3200" dirty="0" smtClean="0">
                <a:latin typeface="Times New Roman" pitchFamily="18" charset="0"/>
                <a:cs typeface="Times New Roman" pitchFamily="18" charset="0"/>
              </a:rPr>
              <a:t>παράγοντα</a:t>
            </a:r>
            <a:endParaRPr lang="el-GR" sz="3200" dirty="0">
              <a:latin typeface="Times New Roman" pitchFamily="18" charset="0"/>
              <a:cs typeface="Times New Roman" pitchFamily="18" charset="0"/>
            </a:endParaRPr>
          </a:p>
          <a:p>
            <a:pPr algn="just">
              <a:buFont typeface="Wingdings" pitchFamily="2" charset="2"/>
              <a:buChar char="§"/>
            </a:pPr>
            <a:r>
              <a:rPr lang="el-GR" sz="3200" dirty="0">
                <a:latin typeface="Times New Roman" pitchFamily="18" charset="0"/>
                <a:cs typeface="Times New Roman" pitchFamily="18" charset="0"/>
              </a:rPr>
              <a:t>το πολιτικό κριτήριο</a:t>
            </a:r>
          </a:p>
          <a:p>
            <a:endParaRPr lang="el-GR" dirty="0"/>
          </a:p>
        </p:txBody>
      </p:sp>
    </p:spTree>
    <p:extLst>
      <p:ext uri="{BB962C8B-B14F-4D97-AF65-F5344CB8AC3E}">
        <p14:creationId xmlns:p14="http://schemas.microsoft.com/office/powerpoint/2010/main" xmlns="" val="3484556639"/>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909637" y="4027260"/>
            <a:ext cx="1500188" cy="923330"/>
          </a:xfrm>
          <a:prstGeom prst="rect">
            <a:avLst/>
          </a:prstGeom>
        </p:spPr>
        <p:txBody>
          <a:bodyPr wrap="square">
            <a:spAutoFit/>
          </a:bodyPr>
          <a:lstStyle/>
          <a:p>
            <a:r>
              <a:rPr lang="el-GR" sz="5400" dirty="0" smtClean="0"/>
              <a:t>ΔΣΕ</a:t>
            </a:r>
            <a:endParaRPr lang="el-GR" sz="5400" dirty="0"/>
          </a:p>
        </p:txBody>
      </p:sp>
      <p:sp>
        <p:nvSpPr>
          <p:cNvPr id="5" name="Ορθογώνιο 4"/>
          <p:cNvSpPr/>
          <p:nvPr/>
        </p:nvSpPr>
        <p:spPr>
          <a:xfrm>
            <a:off x="577919" y="1466678"/>
            <a:ext cx="1604963" cy="3416320"/>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l-GR" sz="5400" b="1" dirty="0" smtClean="0">
                <a:solidFill>
                  <a:schemeClr val="bg1"/>
                </a:solidFill>
              </a:rPr>
              <a:t>1946</a:t>
            </a:r>
          </a:p>
          <a:p>
            <a:pPr algn="ctr"/>
            <a:r>
              <a:rPr lang="el-GR" sz="5400" b="1" dirty="0" smtClean="0">
                <a:solidFill>
                  <a:schemeClr val="bg1"/>
                </a:solidFill>
              </a:rPr>
              <a:t>1948</a:t>
            </a:r>
            <a:endParaRPr lang="el-GR" sz="5400" b="1" dirty="0">
              <a:solidFill>
                <a:schemeClr val="bg1"/>
              </a:solidFill>
            </a:endParaRPr>
          </a:p>
        </p:txBody>
      </p:sp>
      <p:pic>
        <p:nvPicPr>
          <p:cNvPr id="3074" name="Picture 2" descr="https://kokkinompaloni.files.wordpress.com/2010/01/dsegin.jpg"/>
          <p:cNvPicPr>
            <a:picLocks noChangeAspect="1" noChangeArrowheads="1"/>
          </p:cNvPicPr>
          <p:nvPr/>
        </p:nvPicPr>
        <p:blipFill>
          <a:blip r:embed="rId2">
            <a:extLst>
              <a:ext uri="{BEBA8EAE-BF5A-486C-A8C5-ECC9F3942E4B}">
                <a14:imgProps xmlns="" xmlns:a14="http://schemas.microsoft.com/office/drawing/2010/main">
                  <a14:imgLayer r:embed="">
                    <a14:imgEffect>
                      <a14:sharpenSoften amount="25000"/>
                    </a14:imgEffect>
                    <a14:imgEffect>
                      <a14:brightnessContrast bright="20000"/>
                    </a14:imgEffect>
                  </a14:imgLayer>
                </a14:imgProps>
              </a:ext>
              <a:ext uri="{28A0092B-C50C-407E-A947-70E740481C1C}">
                <a14:useLocalDpi xmlns="" xmlns:a14="http://schemas.microsoft.com/office/drawing/2010/main" val="0"/>
              </a:ext>
            </a:extLst>
          </a:blip>
          <a:srcRect/>
          <a:stretch>
            <a:fillRect/>
          </a:stretch>
        </p:blipFill>
        <p:spPr bwMode="auto">
          <a:xfrm>
            <a:off x="2771776" y="193918"/>
            <a:ext cx="6129338" cy="648688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Ορθογώνιο 1"/>
          <p:cNvSpPr/>
          <p:nvPr/>
        </p:nvSpPr>
        <p:spPr>
          <a:xfrm rot="5400000">
            <a:off x="7535111" y="4937130"/>
            <a:ext cx="2893588" cy="338554"/>
          </a:xfrm>
          <a:prstGeom prst="rect">
            <a:avLst/>
          </a:prstGeom>
        </p:spPr>
        <p:txBody>
          <a:bodyPr wrap="square">
            <a:spAutoFit/>
          </a:bodyPr>
          <a:lstStyle/>
          <a:p>
            <a:r>
              <a:rPr lang="el-GR" sz="800" dirty="0" smtClean="0">
                <a:solidFill>
                  <a:srgbClr val="0070C0"/>
                </a:solidFill>
              </a:rPr>
              <a:t>https://kokkinompaloni.files.wordpress.com/2010/01/dsegin.jpg</a:t>
            </a:r>
            <a:endParaRPr lang="el-GR" sz="800" dirty="0">
              <a:solidFill>
                <a:srgbClr val="0070C0"/>
              </a:solidFill>
            </a:endParaRPr>
          </a:p>
        </p:txBody>
      </p:sp>
    </p:spTree>
    <p:extLst>
      <p:ext uri="{BB962C8B-B14F-4D97-AF65-F5344CB8AC3E}">
        <p14:creationId xmlns="" xmlns:p14="http://schemas.microsoft.com/office/powerpoint/2010/main" val="1009016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6</a:t>
            </a:r>
            <a:r>
              <a:rPr lang="el-GR" baseline="30000" dirty="0" smtClean="0"/>
              <a:t>η</a:t>
            </a:r>
            <a:r>
              <a:rPr lang="el-GR" dirty="0" smtClean="0"/>
              <a:t> </a:t>
            </a:r>
            <a:r>
              <a:rPr lang="el-GR" dirty="0" err="1" smtClean="0"/>
              <a:t>ολομελεια</a:t>
            </a:r>
            <a:r>
              <a:rPr lang="el-GR" dirty="0" smtClean="0"/>
              <a:t> </a:t>
            </a:r>
            <a:r>
              <a:rPr lang="el-GR" dirty="0" smtClean="0"/>
              <a:t>ΚΚΕ 1949</a:t>
            </a:r>
            <a:endParaRPr lang="en-US" dirty="0"/>
          </a:p>
        </p:txBody>
      </p:sp>
      <p:sp>
        <p:nvSpPr>
          <p:cNvPr id="3" name="2 - Θέση περιεχομένου"/>
          <p:cNvSpPr>
            <a:spLocks noGrp="1"/>
          </p:cNvSpPr>
          <p:nvPr>
            <p:ph idx="1"/>
          </p:nvPr>
        </p:nvSpPr>
        <p:spPr/>
        <p:txBody>
          <a:bodyPr/>
          <a:lstStyle/>
          <a:p>
            <a:r>
              <a:rPr lang="el-GR" dirty="0" smtClean="0"/>
              <a:t>«Το κόμμα πρέπει να διαφυλάξει και να δυναμώσει τους δεσμούς ανάμεσα στον ελληνικό και </a:t>
            </a:r>
            <a:r>
              <a:rPr lang="el-GR" dirty="0" err="1" smtClean="0"/>
              <a:t>σλαβομακεδονικό</a:t>
            </a:r>
            <a:r>
              <a:rPr lang="el-GR" dirty="0" smtClean="0"/>
              <a:t> λαό..η πάλη τους εμποδίζει τα κατακτητικά σχέδια του Τίτο εναντίον της ελληνικής Μακεδονίας..»</a:t>
            </a:r>
            <a:endParaRPr lang="en-US" dirty="0"/>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990600"/>
            <a:ext cx="7772400" cy="3302000"/>
          </a:xfrm>
        </p:spPr>
        <p:txBody>
          <a:bodyPr/>
          <a:lstStyle/>
          <a:p>
            <a:pPr algn="ctr" eaLnBrk="1" hangingPunct="1"/>
            <a:r>
              <a:rPr lang="el-GR" b="1" u="sng" smtClean="0"/>
              <a:t> </a:t>
            </a:r>
            <a:r>
              <a:rPr lang="el-GR" sz="3600" b="1" u="sng" smtClean="0"/>
              <a:t>ΑΠΟ ΤΗ ΒΑΡΚΙΖΑ ΣΤΟ ΜΠΟΥΛΚΕΣ</a:t>
            </a:r>
            <a:br>
              <a:rPr lang="el-GR" sz="3600" b="1" u="sng" smtClean="0"/>
            </a:br>
            <a:endParaRPr lang="el-GR" sz="3600" b="1" u="sng" smtClean="0"/>
          </a:p>
        </p:txBody>
      </p:sp>
      <p:sp>
        <p:nvSpPr>
          <p:cNvPr id="7171" name="Rectangle 3"/>
          <p:cNvSpPr>
            <a:spLocks noGrp="1" noChangeArrowheads="1"/>
          </p:cNvSpPr>
          <p:nvPr>
            <p:ph type="subTitle" idx="1"/>
          </p:nvPr>
        </p:nvSpPr>
        <p:spPr>
          <a:xfrm>
            <a:off x="1447800" y="4149725"/>
            <a:ext cx="7010400" cy="2016125"/>
          </a:xfrm>
        </p:spPr>
        <p:txBody>
          <a:bodyPr/>
          <a:lstStyle/>
          <a:p>
            <a:pPr algn="ctr" eaLnBrk="1" hangingPunct="1">
              <a:lnSpc>
                <a:spcPct val="90000"/>
              </a:lnSpc>
            </a:pPr>
            <a:r>
              <a:rPr lang="el-GR" b="1" i="1" smtClean="0"/>
              <a:t>Διαδρομές ζωής ή θανάτου</a:t>
            </a:r>
            <a:r>
              <a:rPr lang="el-GR" smtClean="0"/>
              <a:t> </a:t>
            </a:r>
          </a:p>
          <a:p>
            <a:pPr algn="ctr" eaLnBrk="1" hangingPunct="1">
              <a:lnSpc>
                <a:spcPct val="90000"/>
              </a:lnSpc>
            </a:pPr>
            <a:endParaRPr lang="el-GR" smtClean="0"/>
          </a:p>
          <a:p>
            <a:pPr algn="ctr" eaLnBrk="1" hangingPunct="1">
              <a:lnSpc>
                <a:spcPct val="90000"/>
              </a:lnSpc>
            </a:pPr>
            <a:endParaRPr lang="el-GR" smtClean="0"/>
          </a:p>
          <a:p>
            <a:pPr algn="ctr" eaLnBrk="1" hangingPunct="1">
              <a:lnSpc>
                <a:spcPct val="90000"/>
              </a:lnSpc>
            </a:pPr>
            <a:r>
              <a:rPr lang="el-GR" smtClean="0"/>
              <a:t>Σοφία Ηλιάδου - Τάχου</a:t>
            </a:r>
          </a:p>
        </p:txBody>
      </p:sp>
      <p:pic>
        <p:nvPicPr>
          <p:cNvPr id="7172" name="Picture 1" descr="Από τη Βάρκιζα στο Μπούλκες "/>
          <p:cNvPicPr>
            <a:picLocks noChangeAspect="1" noChangeArrowheads="1"/>
          </p:cNvPicPr>
          <p:nvPr/>
        </p:nvPicPr>
        <p:blipFill>
          <a:blip r:embed="rId2"/>
          <a:srcRect/>
          <a:stretch>
            <a:fillRect/>
          </a:stretch>
        </p:blipFill>
        <p:spPr bwMode="auto">
          <a:xfrm>
            <a:off x="107950" y="71438"/>
            <a:ext cx="1547813" cy="2276475"/>
          </a:xfrm>
          <a:prstGeom prst="rect">
            <a:avLst/>
          </a:prstGeom>
          <a:noFill/>
          <a:ln w="9525">
            <a:noFill/>
            <a:miter lim="800000"/>
            <a:headEnd/>
            <a:tailEnd/>
          </a:ln>
        </p:spPr>
      </p:pic>
      <p:pic>
        <p:nvPicPr>
          <p:cNvPr id="7173" name="Picture 6" descr="0004191_130"/>
          <p:cNvPicPr>
            <a:picLocks noChangeAspect="1" noChangeArrowheads="1"/>
          </p:cNvPicPr>
          <p:nvPr/>
        </p:nvPicPr>
        <p:blipFill>
          <a:blip r:embed="rId3"/>
          <a:srcRect/>
          <a:stretch>
            <a:fillRect/>
          </a:stretch>
        </p:blipFill>
        <p:spPr bwMode="auto">
          <a:xfrm>
            <a:off x="7289800" y="71438"/>
            <a:ext cx="1674813" cy="220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566738" y="1752600"/>
            <a:ext cx="8001000" cy="4197350"/>
          </a:xfrm>
        </p:spPr>
        <p:txBody>
          <a:bodyPr>
            <a:normAutofit/>
          </a:bodyPr>
          <a:lstStyle/>
          <a:p>
            <a:pPr eaLnBrk="1" hangingPunct="1">
              <a:buFont typeface="Wingdings" pitchFamily="2" charset="2"/>
              <a:buNone/>
              <a:defRPr/>
            </a:pPr>
            <a:r>
              <a:rPr lang="el-GR" dirty="0" smtClean="0"/>
              <a:t>	</a:t>
            </a:r>
            <a:r>
              <a:rPr lang="el-GR" dirty="0" smtClean="0">
                <a:latin typeface="Calibri" pitchFamily="34" charset="0"/>
              </a:rPr>
              <a:t>Η φωτογραφία  που πλαισιώνει  το βιβλίο σχετίζεται με την Συμφωνία της Βάρκιζας, που υπογράφτηκε στις 12 Φεβρουαρίου 1945 από την  κυβέρνηση Πλαστήρα και αντιπροσώπους του Εθνικού Απελευθερωτικού Μετώπου (ΕΑΜ) μετά την ανακωχή των Δεκεμβριανών. Το έκτο άρθρο της Συμφωνίας προέβλεπε την αποστράτευση του ΕΛΑΣ και την παράδοση των όπλων.</a:t>
            </a:r>
          </a:p>
        </p:txBody>
      </p:sp>
      <p:pic>
        <p:nvPicPr>
          <p:cNvPr id="8195" name="Picture 1" descr="Από τη Βάρκιζα στο Μπούλκες "/>
          <p:cNvPicPr>
            <a:picLocks noGrp="1" noChangeAspect="1" noChangeArrowheads="1"/>
          </p:cNvPicPr>
          <p:nvPr>
            <p:ph type="title"/>
          </p:nvPr>
        </p:nvPicPr>
        <p:blipFill>
          <a:blip r:embed="rId2"/>
          <a:srcRect/>
          <a:stretch>
            <a:fillRect/>
          </a:stretch>
        </p:blipFill>
        <p:spPr>
          <a:xfrm>
            <a:off x="107950" y="115888"/>
            <a:ext cx="1079500" cy="1441450"/>
          </a:xfrm>
          <a:noFill/>
        </p:spPr>
      </p:pic>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7"/>
          <p:cNvSpPr>
            <a:spLocks noGrp="1" noChangeArrowheads="1"/>
          </p:cNvSpPr>
          <p:nvPr>
            <p:ph type="body" idx="1"/>
          </p:nvPr>
        </p:nvSpPr>
        <p:spPr/>
        <p:txBody>
          <a:bodyPr/>
          <a:lstStyle/>
          <a:p>
            <a:pPr algn="just" eaLnBrk="1" hangingPunct="1">
              <a:buFont typeface="Wingdings" pitchFamily="2" charset="2"/>
              <a:buNone/>
            </a:pPr>
            <a:r>
              <a:rPr lang="el-GR" sz="1800" smtClean="0"/>
              <a:t>	</a:t>
            </a:r>
            <a:r>
              <a:rPr lang="el-GR" sz="1800" i="1" smtClean="0"/>
              <a:t>«Τώρα θα μου πεις, με ρώτησε, ήταν τόσο μεγάλο το κακό που κοιμόμασταν πάνω από τους στάβλους, παρέα με τις αγελάδες και με τις πολλές ή λίγες μυρωδιές τους και τ' αναφέρω; Όχι αδερφέ, από τέτοια ήμασταν μαθημένοι, το</a:t>
            </a:r>
            <a:r>
              <a:rPr lang="el-GR" i="1" smtClean="0"/>
              <a:t> </a:t>
            </a:r>
            <a:r>
              <a:rPr lang="el-GR" sz="1800" i="1" smtClean="0"/>
              <a:t>κακό ήταν η συμπεριφορά αυτών που μας φύλαγαν ακόμα και αυτές τις ώρες της ανάπαυσης. Ήταν οι κλωτσιές, οι γροθιές, το βρίσιμο και η κάθε λίγο και λιγάκι υπενθύμιση πως ήμασταν οι "εχθροί του λαού" και φυσικά και του κόμματος, που μας κόστιζε.</a:t>
            </a:r>
            <a:br>
              <a:rPr lang="el-GR" sz="1800" i="1" smtClean="0"/>
            </a:br>
            <a:r>
              <a:rPr lang="el-GR" sz="1800" i="1" smtClean="0"/>
              <a:t>Τη σωματική βία την αντέχεις, την ψυχολογική δεν υποφέρεις. Η καθημερινή ταπείνωση, το τσαλαπάτημα του φιλότιμου, άλλοι το λένε εγωισμό, χωρίς να μπορείς να κάνεις κάτι να σταματήσει αυτή η συμπεριφορά ήταν που μας εξόργιζε, μας πονούσε όσο δεν φαντάζεσαι»</a:t>
            </a:r>
          </a:p>
          <a:p>
            <a:pPr algn="just" eaLnBrk="1" hangingPunct="1"/>
            <a:endParaRPr lang="el-GR" sz="1800" i="1" smtClean="0"/>
          </a:p>
        </p:txBody>
      </p:sp>
      <p:sp>
        <p:nvSpPr>
          <p:cNvPr id="9219" name="Title 1"/>
          <p:cNvSpPr>
            <a:spLocks noGrp="1"/>
          </p:cNvSpPr>
          <p:nvPr>
            <p:ph type="title"/>
          </p:nvPr>
        </p:nvSpPr>
        <p:spPr/>
        <p:txBody>
          <a:bodyPr/>
          <a:lstStyle/>
          <a:p>
            <a:pPr algn="r" eaLnBrk="1" hangingPunct="1"/>
            <a:r>
              <a:rPr lang="el-GR" sz="3200" smtClean="0"/>
              <a:t>Οπισθόφυλλο</a:t>
            </a:r>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566738" y="1752600"/>
            <a:ext cx="8001000" cy="3979863"/>
          </a:xfrm>
        </p:spPr>
        <p:txBody>
          <a:bodyPr/>
          <a:lstStyle/>
          <a:p>
            <a:pPr algn="just" eaLnBrk="1" hangingPunct="1">
              <a:lnSpc>
                <a:spcPct val="90000"/>
              </a:lnSpc>
              <a:buFont typeface="Wingdings" pitchFamily="2" charset="2"/>
              <a:buNone/>
            </a:pPr>
            <a:r>
              <a:rPr lang="el-GR" sz="2100" smtClean="0">
                <a:latin typeface="Calibri" pitchFamily="34" charset="0"/>
              </a:rPr>
              <a:t>	Τα αποσπάσματα  είναι από το τελευταίο κομμάτι του βιβλίου, που αναφέρεται στο νησί της ντροπής, στο οποίο στήθηκε το στρατόπεδο-κάτεργο</a:t>
            </a:r>
            <a:r>
              <a:rPr lang="el-GR" sz="2100" b="1" smtClean="0">
                <a:latin typeface="Calibri" pitchFamily="34" charset="0"/>
              </a:rPr>
              <a:t>. </a:t>
            </a:r>
            <a:r>
              <a:rPr lang="el-GR" sz="2100" smtClean="0">
                <a:latin typeface="Calibri" pitchFamily="34" charset="0"/>
              </a:rPr>
              <a:t>Πρόκειται για την συγκλονιστική μαρτυρία του συντρόφου Γιώργη Ζυμαρίτη, που είχε την ατυχία να σταλεί σ’ αυτό για «σωφρονισμό». Είναι από τους λίγους που επέζησαν και επέστρεψαν στο Μπούλκες. Με το χέρι στην καρδιά, με απόλυτη συνέπεια και σεβασμό στην αλήθεια θα περιγράψει ο Τσιρώνης το «νησί-κάτεργο», την ζωή πάνω σε αυτό των κρατουμένων συντρόφων, το μαρτύριο και την εξόντωση των πιο πολλών, βασισμένος στις ανατριχιαστικές αποκαλύψεις του Γιώργη Ζυμαρίτη, τον οποίο συνάντησε ύστερα από 40 χρόνια στη Ξάνθη.</a:t>
            </a:r>
          </a:p>
        </p:txBody>
      </p:sp>
      <p:sp>
        <p:nvSpPr>
          <p:cNvPr id="10243" name="Title 1"/>
          <p:cNvSpPr>
            <a:spLocks noGrp="1"/>
          </p:cNvSpPr>
          <p:nvPr>
            <p:ph type="title"/>
          </p:nvPr>
        </p:nvSpPr>
        <p:spPr/>
        <p:txBody>
          <a:bodyPr/>
          <a:lstStyle/>
          <a:p>
            <a:pPr algn="r" eaLnBrk="1" hangingPunct="1"/>
            <a:r>
              <a:rPr lang="el-GR" sz="4000" smtClean="0">
                <a:latin typeface="Calibri" pitchFamily="34" charset="0"/>
              </a:rPr>
              <a:t>Οπισθόφυλλο</a:t>
            </a:r>
            <a:endParaRPr lang="el-GR" smtClean="0"/>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type="body" sz="half" idx="1"/>
          </p:nvPr>
        </p:nvSpPr>
        <p:spPr>
          <a:xfrm>
            <a:off x="566738" y="1773238"/>
            <a:ext cx="3924300" cy="4246562"/>
          </a:xfrm>
        </p:spPr>
        <p:txBody>
          <a:bodyPr>
            <a:normAutofit fontScale="85000" lnSpcReduction="10000"/>
          </a:bodyPr>
          <a:lstStyle/>
          <a:p>
            <a:pPr eaLnBrk="1" hangingPunct="1">
              <a:lnSpc>
                <a:spcPct val="170000"/>
              </a:lnSpc>
              <a:buFont typeface="Wingdings" pitchFamily="2" charset="2"/>
              <a:buNone/>
              <a:defRPr/>
            </a:pPr>
            <a:r>
              <a:rPr lang="el-GR" sz="1500" b="1" u="sng" dirty="0" smtClean="0"/>
              <a:t>Τίτλος: ΑΠΟ ΤΗ ΒΑΡΚΙΖΑ ΣΤΟ ΜΠΟΥΛΚΕΣ</a:t>
            </a:r>
            <a:endParaRPr lang="el-GR" sz="1500" dirty="0" smtClean="0"/>
          </a:p>
          <a:p>
            <a:pPr eaLnBrk="1" hangingPunct="1">
              <a:lnSpc>
                <a:spcPct val="150000"/>
              </a:lnSpc>
              <a:buFont typeface="Wingdings" pitchFamily="2" charset="2"/>
              <a:buNone/>
              <a:defRPr/>
            </a:pPr>
            <a:r>
              <a:rPr lang="el-GR" sz="1500" dirty="0" smtClean="0"/>
              <a:t>       Συνολικά 4-6.000 αγωνιστές των οργανώσεων της ΕΑΜικής Αντίστασης  μετά την υπογραφή της Συμφωνίας της Βάρκιζας  το Φεβρουάριο του 1945 και την εκκένωση των μεγάλων πόλεων (στη συγκεκριμένη περίπτωση της Θεσσαλονίκης, πέρασαν οργανωμένα, με εντολή και φροντίδα του ΚΚΕ) στο γιουγκοσλαβικό έδαφος, για να καταλήξουν, μέσα σε διάστημα λίγων μηνών, στο Μπούλκες της Βοϊβοντίνας, ένα χωριό που ο γερμανόφωνος πληθυσμός του το εγκατέλειψε, ακολουθώντας τα κατοχικά στρατεύματα στην υποχώρησή τους. </a:t>
            </a:r>
          </a:p>
        </p:txBody>
      </p:sp>
      <p:sp>
        <p:nvSpPr>
          <p:cNvPr id="41990" name="Rectangle 6"/>
          <p:cNvSpPr>
            <a:spLocks noGrp="1" noChangeArrowheads="1"/>
          </p:cNvSpPr>
          <p:nvPr>
            <p:ph type="body" sz="half" idx="2"/>
          </p:nvPr>
        </p:nvSpPr>
        <p:spPr>
          <a:xfrm>
            <a:off x="4643438" y="1773238"/>
            <a:ext cx="3924300" cy="4246562"/>
          </a:xfrm>
        </p:spPr>
        <p:txBody>
          <a:bodyPr>
            <a:normAutofit fontScale="92500"/>
          </a:bodyPr>
          <a:lstStyle/>
          <a:p>
            <a:pPr eaLnBrk="1" hangingPunct="1">
              <a:lnSpc>
                <a:spcPct val="150000"/>
              </a:lnSpc>
              <a:buFont typeface="Wingdings" pitchFamily="2" charset="2"/>
              <a:buNone/>
              <a:defRPr/>
            </a:pPr>
            <a:r>
              <a:rPr lang="el-GR" sz="1500" b="1" u="sng" dirty="0" smtClean="0"/>
              <a:t>Υπότιτλος:Διαδρομές ζωής ή θανάτου</a:t>
            </a:r>
          </a:p>
          <a:p>
            <a:pPr eaLnBrk="1" hangingPunct="1">
              <a:lnSpc>
                <a:spcPct val="150000"/>
              </a:lnSpc>
              <a:buFont typeface="Wingdings" pitchFamily="2" charset="2"/>
              <a:buNone/>
              <a:defRPr/>
            </a:pPr>
            <a:r>
              <a:rPr lang="el-GR" sz="1500" dirty="0" smtClean="0"/>
              <a:t>[…]  η ανάγνωση της εμπειρίας του Τσιρώνη μπορεί να συμβάλλει καθοριστικά στην ανασύσταση της βιωμένης εμπειρίας των αγωνιστών που πορεύτηκαν από τη Βάρκιζα στο Μπούλκες και από εκεί στην Ελλάδα του εμφυλίου[…] αναφέρει στο τελευταίο κεφάλαιο της εισαγωγής η  Σοφία Ηλιάδου. Απάντηση στο κομβικό και καταλυτικό αυτό ερώτημα μπορεί να δοθεί με διαφορετικό τρόπο από τον καθένα από μας…</a:t>
            </a:r>
          </a:p>
        </p:txBody>
      </p:sp>
      <p:sp>
        <p:nvSpPr>
          <p:cNvPr id="11268" name="Title 1"/>
          <p:cNvSpPr>
            <a:spLocks noGrp="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6"/>
          <p:cNvSpPr>
            <a:spLocks noGrp="1" noChangeArrowheads="1"/>
          </p:cNvSpPr>
          <p:nvPr>
            <p:ph type="body" sz="half" idx="2"/>
          </p:nvPr>
        </p:nvSpPr>
        <p:spPr/>
        <p:txBody>
          <a:bodyPr>
            <a:normAutofit fontScale="77500" lnSpcReduction="20000"/>
          </a:bodyPr>
          <a:lstStyle/>
          <a:p>
            <a:pPr eaLnBrk="1" hangingPunct="1">
              <a:lnSpc>
                <a:spcPct val="150000"/>
              </a:lnSpc>
              <a:buFont typeface="Wingdings" pitchFamily="2" charset="2"/>
              <a:buNone/>
              <a:defRPr/>
            </a:pPr>
            <a:r>
              <a:rPr lang="el-GR" sz="1700" b="1" dirty="0" smtClean="0"/>
              <a:t>      </a:t>
            </a:r>
            <a:r>
              <a:rPr lang="el-GR" sz="2000" dirty="0" smtClean="0">
                <a:latin typeface="Calibri" pitchFamily="34" charset="0"/>
              </a:rPr>
              <a:t>Το Μαγκλίτς (σερβικά: Маглић) είναι χωριό της Σερβίας. Διοικητικά ανήκει στον δήμο Μπάτσκι Πέτροβατς (Бачки Петровац) στην περιφέρεια Νότιας Μπάτσκα. Σύμφωνα με την απογραφή του 2002 είχε 2.695 κατοίκους (σύμφωνα με την απογραφή του 1991 ήταν 2732 κάτοικοι). «Μπούλκες» ήταν η γερμανική και ουγγρική ονομασία του χωριού, ενώ οι Σέρβοι και πρώην Γιουγκοσλάβοι το ονόμαζαν «Μαγκλίτς»</a:t>
            </a:r>
          </a:p>
          <a:p>
            <a:pPr eaLnBrk="1" hangingPunct="1">
              <a:lnSpc>
                <a:spcPct val="80000"/>
              </a:lnSpc>
              <a:buFont typeface="Wingdings" pitchFamily="2" charset="2"/>
              <a:buNone/>
              <a:defRPr/>
            </a:pPr>
            <a:r>
              <a:rPr lang="el-GR" sz="1200" i="1" dirty="0" smtClean="0"/>
              <a:t>(</a:t>
            </a:r>
            <a:r>
              <a:rPr lang="en-US" sz="1200" i="1" dirty="0" smtClean="0"/>
              <a:t>Wikipedia</a:t>
            </a:r>
            <a:r>
              <a:rPr lang="el-GR" sz="1200" i="1" dirty="0" smtClean="0"/>
              <a:t>)</a:t>
            </a:r>
          </a:p>
        </p:txBody>
      </p:sp>
      <p:pic>
        <p:nvPicPr>
          <p:cNvPr id="12291" name="Picture 10" descr="marimap1 copy"/>
          <p:cNvPicPr>
            <a:picLocks noGrp="1" noChangeAspect="1" noChangeArrowheads="1"/>
          </p:cNvPicPr>
          <p:nvPr>
            <p:ph type="body" sz="half" idx="1"/>
          </p:nvPr>
        </p:nvPicPr>
        <p:blipFill>
          <a:blip r:embed="rId2"/>
          <a:srcRect/>
          <a:stretch>
            <a:fillRect/>
          </a:stretch>
        </p:blipFill>
        <p:spPr>
          <a:xfrm>
            <a:off x="566738" y="1771650"/>
            <a:ext cx="3924300" cy="4227513"/>
          </a:xfrm>
          <a:noFill/>
        </p:spPr>
      </p:pic>
      <p:sp>
        <p:nvSpPr>
          <p:cNvPr id="12292" name="Title 1"/>
          <p:cNvSpPr>
            <a:spLocks noGrp="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pPr algn="just" eaLnBrk="1" hangingPunct="1">
              <a:lnSpc>
                <a:spcPct val="80000"/>
              </a:lnSpc>
              <a:buFont typeface="Wingdings" pitchFamily="2" charset="2"/>
              <a:buNone/>
            </a:pPr>
            <a:r>
              <a:rPr lang="el-GR" sz="2100" smtClean="0"/>
              <a:t>	</a:t>
            </a:r>
            <a:r>
              <a:rPr lang="el-GR" sz="2100" smtClean="0">
                <a:latin typeface="Calibri" pitchFamily="34" charset="0"/>
              </a:rPr>
              <a:t>Η συγγραφέας Σοφία Ηλιάδου - Τάχου συνεχίζει την έρευνα από το σημείο που την άφησε στο προηγούμενό της βιβλίο «Μέρες της ΟΠΛΑ στην Θεσσαλονίκη», επιχειρώντας να απαντήσει σε ερωτήματα που σχετίζονται με τις διαδρομές που ακολούθησαν τα στελέχη της ΟΠΛΑ Θεσσαλονίκης μετά από τη Συνθήκη της Βάρκιζας το Φεβρουάριο του 1945 καθώς ένιωθαν πως η παραμονή τους στην μετακατοχική Ελλάδα θα εγκυμονούσε γι’ αυτούς τεράστιους κινδύνους.</a:t>
            </a:r>
          </a:p>
          <a:p>
            <a:pPr algn="just" eaLnBrk="1" hangingPunct="1">
              <a:lnSpc>
                <a:spcPct val="80000"/>
              </a:lnSpc>
              <a:buFont typeface="Wingdings" pitchFamily="2" charset="2"/>
              <a:buNone/>
            </a:pPr>
            <a:r>
              <a:rPr lang="el-GR" sz="2100" smtClean="0">
                <a:latin typeface="Calibri" pitchFamily="34" charset="0"/>
              </a:rPr>
              <a:t>	Η βιβλιογραφία σχετικά με το χωριό Μπούλκες στηρίχθηκε σε τρεις γενικές κατηγορίες:</a:t>
            </a:r>
          </a:p>
          <a:p>
            <a:pPr algn="just" eaLnBrk="1" hangingPunct="1">
              <a:lnSpc>
                <a:spcPct val="80000"/>
              </a:lnSpc>
              <a:buFont typeface="Wingdings" pitchFamily="2" charset="2"/>
              <a:buNone/>
            </a:pPr>
            <a:r>
              <a:rPr lang="el-GR" sz="2100" smtClean="0">
                <a:latin typeface="Calibri" pitchFamily="34" charset="0"/>
              </a:rPr>
              <a:t>	α) στις έρευνες των πηγών των βαλκανικών χωρών,</a:t>
            </a:r>
          </a:p>
          <a:p>
            <a:pPr algn="just" eaLnBrk="1" hangingPunct="1">
              <a:lnSpc>
                <a:spcPct val="80000"/>
              </a:lnSpc>
              <a:buFont typeface="Wingdings" pitchFamily="2" charset="2"/>
              <a:buNone/>
            </a:pPr>
            <a:r>
              <a:rPr lang="el-GR" sz="2100" smtClean="0">
                <a:latin typeface="Calibri" pitchFamily="34" charset="0"/>
              </a:rPr>
              <a:t> 	β) σε αυτοβιογραφικά κείμενα όπως είναι και το αρχείο του Ν. Τσιρώνη,</a:t>
            </a:r>
          </a:p>
          <a:p>
            <a:pPr algn="just" eaLnBrk="1" hangingPunct="1">
              <a:lnSpc>
                <a:spcPct val="80000"/>
              </a:lnSpc>
              <a:buFont typeface="Wingdings" pitchFamily="2" charset="2"/>
              <a:buNone/>
            </a:pPr>
            <a:r>
              <a:rPr lang="el-GR" sz="2100" smtClean="0">
                <a:latin typeface="Calibri" pitchFamily="34" charset="0"/>
              </a:rPr>
              <a:t>	γ) σε έμμεσα αυτοβιογραφικά κείμενα και</a:t>
            </a:r>
          </a:p>
          <a:p>
            <a:pPr algn="just" eaLnBrk="1" hangingPunct="1">
              <a:lnSpc>
                <a:spcPct val="80000"/>
              </a:lnSpc>
              <a:buFont typeface="Wingdings" pitchFamily="2" charset="2"/>
              <a:buNone/>
            </a:pPr>
            <a:r>
              <a:rPr lang="el-GR" sz="2100" smtClean="0">
                <a:latin typeface="Calibri" pitchFamily="34" charset="0"/>
              </a:rPr>
              <a:t> 	δ) σε γενικότερα σχετικά κείμενα.</a:t>
            </a:r>
          </a:p>
        </p:txBody>
      </p:sp>
      <p:sp>
        <p:nvSpPr>
          <p:cNvPr id="13315" name="Title 1"/>
          <p:cNvSpPr>
            <a:spLocks noGrp="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p:txBody>
          <a:bodyPr/>
          <a:lstStyle/>
          <a:p>
            <a:pPr eaLnBrk="1" hangingPunct="1">
              <a:lnSpc>
                <a:spcPct val="90000"/>
              </a:lnSpc>
              <a:buFont typeface="Wingdings" pitchFamily="2" charset="2"/>
              <a:buNone/>
            </a:pPr>
            <a:r>
              <a:rPr lang="el-GR" sz="2600" smtClean="0"/>
              <a:t>	</a:t>
            </a:r>
            <a:r>
              <a:rPr lang="el-GR" sz="2600" smtClean="0">
                <a:latin typeface="Calibri" pitchFamily="34" charset="0"/>
              </a:rPr>
              <a:t>Η πρωτοτυπία του βιβλίου εντοπίζεται σε τρία βασικά σημεία:</a:t>
            </a:r>
          </a:p>
          <a:p>
            <a:pPr eaLnBrk="1" hangingPunct="1">
              <a:lnSpc>
                <a:spcPct val="90000"/>
              </a:lnSpc>
              <a:buFont typeface="Wingdings" pitchFamily="2" charset="2"/>
              <a:buNone/>
            </a:pPr>
            <a:r>
              <a:rPr lang="el-GR" sz="2600" smtClean="0">
                <a:latin typeface="Calibri" pitchFamily="34" charset="0"/>
              </a:rPr>
              <a:t> 	α)στα σημαντικότατα στοιχεία που καταθέτει ο Ν. Τσιρώνης,</a:t>
            </a:r>
          </a:p>
          <a:p>
            <a:pPr eaLnBrk="1" hangingPunct="1">
              <a:lnSpc>
                <a:spcPct val="90000"/>
              </a:lnSpc>
              <a:buFont typeface="Wingdings" pitchFamily="2" charset="2"/>
              <a:buNone/>
            </a:pPr>
            <a:r>
              <a:rPr lang="el-GR" sz="2600" smtClean="0">
                <a:latin typeface="Calibri" pitchFamily="34" charset="0"/>
              </a:rPr>
              <a:t> 	β)στην αποδελτίωση τευχών της εφημερίδας </a:t>
            </a:r>
            <a:r>
              <a:rPr lang="el-GR" sz="2600" i="1" smtClean="0">
                <a:latin typeface="Calibri" pitchFamily="34" charset="0"/>
              </a:rPr>
              <a:t>Φωνή του Μπούλκες</a:t>
            </a:r>
            <a:r>
              <a:rPr lang="el-GR" sz="2600" smtClean="0">
                <a:latin typeface="Calibri" pitchFamily="34" charset="0"/>
              </a:rPr>
              <a:t> και βρίσκονται στο Αρχείο παράνομου τύπου του ΑΣΚΙ και </a:t>
            </a:r>
          </a:p>
          <a:p>
            <a:pPr eaLnBrk="1" hangingPunct="1">
              <a:lnSpc>
                <a:spcPct val="90000"/>
              </a:lnSpc>
              <a:buFont typeface="Wingdings" pitchFamily="2" charset="2"/>
              <a:buNone/>
            </a:pPr>
            <a:r>
              <a:rPr lang="el-GR" sz="2600" smtClean="0">
                <a:latin typeface="Calibri" pitchFamily="34" charset="0"/>
              </a:rPr>
              <a:t>	γ)στην προσεκτική συγκέντρωση όλων των βιβλιογραφικών αναφορών σχετικών με την πορεία που ακολούθησαν οι πολιτικοί πρόσφυγες στη Γιουγκοσλαβία και ειδικότερα στο Μπούλκες.</a:t>
            </a:r>
          </a:p>
        </p:txBody>
      </p:sp>
      <p:sp>
        <p:nvSpPr>
          <p:cNvPr id="14339" name="Title 1"/>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ΠΛΑΤΩΝ, ΓΟΡΓΙΑΣ</a:t>
            </a:r>
            <a:br>
              <a:rPr lang="el-GR" dirty="0"/>
            </a:br>
            <a:r>
              <a:rPr lang="el-GR" b="1" dirty="0"/>
              <a:t>ΠΛ </a:t>
            </a:r>
            <a:r>
              <a:rPr lang="el-GR" b="1" dirty="0" err="1"/>
              <a:t>Γοργ</a:t>
            </a:r>
            <a:r>
              <a:rPr lang="el-GR" b="1" dirty="0"/>
              <a:t> 471d–472d</a:t>
            </a:r>
            <a:br>
              <a:rPr lang="el-GR" b="1" dirty="0"/>
            </a:br>
            <a:endParaRPr lang="el-GR" dirty="0"/>
          </a:p>
        </p:txBody>
      </p:sp>
      <p:sp>
        <p:nvSpPr>
          <p:cNvPr id="3" name="Θέση περιεχομένου 2"/>
          <p:cNvSpPr>
            <a:spLocks noGrp="1"/>
          </p:cNvSpPr>
          <p:nvPr>
            <p:ph idx="1"/>
          </p:nvPr>
        </p:nvSpPr>
        <p:spPr/>
        <p:txBody>
          <a:bodyPr>
            <a:normAutofit/>
          </a:bodyPr>
          <a:lstStyle/>
          <a:p>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γὰρ</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τυγχάνει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περὶ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ὧν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ἀμφισβητοῦμεν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οὐ</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πάνυ</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σμικρὰ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ὄντα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ἀλλὰ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σχεδόν</a:t>
            </a:r>
            <a:r>
              <a:rPr lang="el-GR" sz="2400" i="1" dirty="0">
                <a:latin typeface="Times New Roman" panose="02020603050405020304" pitchFamily="18" charset="0"/>
                <a:cs typeface="Times New Roman" panose="02020603050405020304" pitchFamily="18" charset="0"/>
              </a:rPr>
              <a:t> τι </a:t>
            </a:r>
            <a:r>
              <a:rPr lang="el-GR" sz="2400" i="1" dirty="0" err="1">
                <a:latin typeface="Times New Roman" panose="02020603050405020304" pitchFamily="18" charset="0"/>
                <a:cs typeface="Times New Roman" panose="02020603050405020304" pitchFamily="18" charset="0"/>
              </a:rPr>
              <a:t>ταῦτα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περὶ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ὧν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εἰδέναι</a:t>
            </a:r>
            <a:r>
              <a:rPr lang="el-GR" sz="2400" i="1" dirty="0">
                <a:latin typeface="Times New Roman" panose="02020603050405020304" pitchFamily="18" charset="0"/>
                <a:cs typeface="Times New Roman" panose="02020603050405020304" pitchFamily="18" charset="0"/>
              </a:rPr>
              <a:t> τε</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κάλλιστον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μὴ</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εἰδέναι</a:t>
            </a:r>
            <a:r>
              <a:rPr lang="el-GR" sz="2400" i="1" dirty="0">
                <a:latin typeface="Times New Roman" panose="02020603050405020304" pitchFamily="18" charset="0"/>
                <a:cs typeface="Times New Roman" panose="02020603050405020304" pitchFamily="18" charset="0"/>
              </a:rPr>
              <a:t> τε </a:t>
            </a:r>
            <a:r>
              <a:rPr lang="el-GR" sz="2400" i="1" dirty="0" err="1">
                <a:latin typeface="Times New Roman" panose="02020603050405020304" pitchFamily="18" charset="0"/>
                <a:cs typeface="Times New Roman" panose="02020603050405020304" pitchFamily="18" charset="0"/>
              </a:rPr>
              <a:t>αἴσχιστον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τὸ</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γὰρ</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κεφάλαιον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αὐτῶν</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ἐστιν</a:t>
            </a:r>
            <a:r>
              <a:rPr lang="el-GR" sz="2400" i="1" dirty="0">
                <a:latin typeface="Times New Roman" panose="02020603050405020304" pitchFamily="18" charset="0"/>
                <a:cs typeface="Times New Roman" panose="02020603050405020304" pitchFamily="18" charset="0"/>
              </a:rPr>
              <a:t> ἢ </a:t>
            </a:r>
            <a:r>
              <a:rPr lang="el-GR" sz="2400" i="1" dirty="0" err="1">
                <a:latin typeface="Times New Roman" panose="02020603050405020304" pitchFamily="18" charset="0"/>
                <a:cs typeface="Times New Roman" panose="02020603050405020304" pitchFamily="18" charset="0"/>
              </a:rPr>
              <a:t>γιγνώσκειν</a:t>
            </a:r>
            <a:r>
              <a:rPr lang="el-GR" sz="2400" i="1" dirty="0">
                <a:latin typeface="Times New Roman" panose="02020603050405020304" pitchFamily="18" charset="0"/>
                <a:cs typeface="Times New Roman" panose="02020603050405020304" pitchFamily="18" charset="0"/>
              </a:rPr>
              <a:t> ἢ </a:t>
            </a:r>
            <a:r>
              <a:rPr lang="el-GR" sz="2400" i="1" dirty="0" err="1">
                <a:latin typeface="Times New Roman" panose="02020603050405020304" pitchFamily="18" charset="0"/>
                <a:cs typeface="Times New Roman" panose="02020603050405020304" pitchFamily="18" charset="0"/>
              </a:rPr>
              <a:t>ἀγνοεῖν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ὅστις</a:t>
            </a:r>
            <a:r>
              <a:rPr lang="el-GR" sz="2400" i="1" dirty="0">
                <a:latin typeface="Times New Roman" panose="02020603050405020304" pitchFamily="18" charset="0"/>
                <a:cs typeface="Times New Roman" panose="02020603050405020304" pitchFamily="18" charset="0"/>
              </a:rPr>
              <a:t> τε </a:t>
            </a:r>
            <a:r>
              <a:rPr lang="el-GR" sz="2400" i="1" dirty="0" err="1">
                <a:latin typeface="Times New Roman" panose="02020603050405020304" pitchFamily="18" charset="0"/>
                <a:cs typeface="Times New Roman" panose="02020603050405020304" pitchFamily="18" charset="0"/>
              </a:rPr>
              <a:t>εὐδαίμων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ἐστὶν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a:latin typeface="Times New Roman" panose="02020603050405020304" pitchFamily="18" charset="0"/>
                <a:cs typeface="Times New Roman" panose="02020603050405020304" pitchFamily="18" charset="0"/>
              </a:rPr>
              <a:t>[472</a:t>
            </a:r>
            <a:r>
              <a:rPr lang="en-US" sz="2400" i="1" dirty="0">
                <a:latin typeface="Times New Roman" panose="02020603050405020304" pitchFamily="18" charset="0"/>
                <a:cs typeface="Times New Roman" panose="02020603050405020304" pitchFamily="18" charset="0"/>
              </a:rPr>
              <a:t>d] </a:t>
            </a:r>
            <a:r>
              <a:rPr lang="el-GR" sz="2400" i="1" dirty="0" err="1">
                <a:latin typeface="Times New Roman" panose="02020603050405020304" pitchFamily="18" charset="0"/>
                <a:cs typeface="Times New Roman" panose="02020603050405020304" pitchFamily="18" charset="0"/>
              </a:rPr>
              <a:t>ὅστις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μή</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αὐτίκα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πρῶτον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περὶ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οὗ</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νῦν</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λόγος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ἐστίν</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σὺ</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ἡγῇ</a:t>
            </a:r>
            <a:r>
              <a:rPr lang="el-GR" sz="2400" i="1" dirty="0" smtClean="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οἷόν</a:t>
            </a:r>
            <a:r>
              <a:rPr lang="el-GR" sz="2400" i="1" dirty="0">
                <a:latin typeface="Times New Roman" panose="02020603050405020304" pitchFamily="18" charset="0"/>
                <a:cs typeface="Times New Roman" panose="02020603050405020304" pitchFamily="18" charset="0"/>
              </a:rPr>
              <a:t> τε </a:t>
            </a:r>
            <a:r>
              <a:rPr lang="el-GR" sz="2400" i="1" dirty="0" err="1">
                <a:latin typeface="Times New Roman" panose="02020603050405020304" pitchFamily="18" charset="0"/>
                <a:cs typeface="Times New Roman" panose="02020603050405020304" pitchFamily="18" charset="0"/>
              </a:rPr>
              <a:t>εἶναι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μακάριον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ἄνδρα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ἀδικοῦντά</a:t>
            </a:r>
            <a:r>
              <a:rPr lang="el-GR" sz="2400" i="1" dirty="0">
                <a:latin typeface="Times New Roman" panose="02020603050405020304" pitchFamily="18" charset="0"/>
                <a:cs typeface="Times New Roman" panose="02020603050405020304" pitchFamily="18" charset="0"/>
              </a:rPr>
              <a:t> τε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ἄδικον</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ὄντα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εἴπερ</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Ἀρχέλαον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ἄδικον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μὲν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ἡγῇ</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εἶναι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εὐδαίμονα</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δέ</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ἄλλο</a:t>
            </a:r>
            <a:r>
              <a:rPr lang="el-GR" sz="2400" i="1" dirty="0" smtClean="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τι </a:t>
            </a:r>
            <a:r>
              <a:rPr lang="el-GR" sz="2400" i="1" dirty="0" err="1">
                <a:latin typeface="Times New Roman" panose="02020603050405020304" pitchFamily="18" charset="0"/>
                <a:cs typeface="Times New Roman" panose="02020603050405020304" pitchFamily="18" charset="0"/>
              </a:rPr>
              <a:t>ὡς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οὕτω</a:t>
            </a:r>
            <a:r>
              <a:rPr lang="el-GR" sz="2400" i="1" dirty="0">
                <a:latin typeface="Times New Roman" panose="02020603050405020304" pitchFamily="18" charset="0"/>
                <a:cs typeface="Times New Roman" panose="02020603050405020304" pitchFamily="18" charset="0"/>
              </a:rPr>
              <a:t> σου </a:t>
            </a:r>
            <a:r>
              <a:rPr lang="el-GR" sz="2400" i="1" dirty="0" err="1">
                <a:latin typeface="Times New Roman" panose="02020603050405020304" pitchFamily="18" charset="0"/>
                <a:cs typeface="Times New Roman" panose="02020603050405020304" pitchFamily="18" charset="0"/>
              </a:rPr>
              <a:t>νομίζοντος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διανοώμεθα</a:t>
            </a:r>
            <a:r>
              <a:rPr lang="el-GR" sz="24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510342702"/>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lnSpc>
                <a:spcPct val="90000"/>
              </a:lnSpc>
              <a:buFont typeface="Wingdings" pitchFamily="2" charset="2"/>
              <a:buNone/>
            </a:pPr>
            <a:r>
              <a:rPr lang="el-GR" sz="2100" smtClean="0"/>
              <a:t>	</a:t>
            </a:r>
            <a:r>
              <a:rPr lang="el-GR" sz="2100" b="1" smtClean="0">
                <a:latin typeface="Calibri" pitchFamily="34" charset="0"/>
              </a:rPr>
              <a:t>Σκοποί της μελέτης</a:t>
            </a:r>
            <a:r>
              <a:rPr lang="el-GR" sz="2100" smtClean="0">
                <a:latin typeface="Calibri" pitchFamily="34" charset="0"/>
              </a:rPr>
              <a:t> είναι η περιγραφή:</a:t>
            </a:r>
          </a:p>
          <a:p>
            <a:pPr eaLnBrk="1" hangingPunct="1">
              <a:lnSpc>
                <a:spcPct val="90000"/>
              </a:lnSpc>
              <a:buFont typeface="Wingdings" pitchFamily="2" charset="2"/>
              <a:buNone/>
            </a:pPr>
            <a:r>
              <a:rPr lang="el-GR" sz="2100" smtClean="0">
                <a:latin typeface="Calibri" pitchFamily="34" charset="0"/>
              </a:rPr>
              <a:t>	α)των κοινοτικών δομών, β) της οικονομίας, γ) της εκπαίδευσης και του πολιτισμού στην κοινότητα Μπούλκες, δ) των σχέσεων Ελλήνων – «Σλαβομακεδόνων» ε) των σχέσεων ΚΚΕ και ΚΚΓ, στ)των διεθνών διαστάσεων που πήρε τη ζήτημα «Μπούλκες» ζ) των μεθόδων πειθαρχίας που επιβλήθηκαν κυρίως με κέντρο το νησί της ντροπής στο Δούναβη . </a:t>
            </a:r>
          </a:p>
          <a:p>
            <a:pPr eaLnBrk="1" hangingPunct="1">
              <a:lnSpc>
                <a:spcPct val="90000"/>
              </a:lnSpc>
              <a:buFont typeface="Wingdings" pitchFamily="2" charset="2"/>
              <a:buNone/>
            </a:pPr>
            <a:r>
              <a:rPr lang="el-GR" sz="2100" smtClean="0">
                <a:latin typeface="Calibri" pitchFamily="34" charset="0"/>
              </a:rPr>
              <a:t>	Σχετικά με το </a:t>
            </a:r>
            <a:r>
              <a:rPr lang="el-GR" sz="2100" i="1" smtClean="0">
                <a:latin typeface="Calibri" pitchFamily="34" charset="0"/>
              </a:rPr>
              <a:t>νησί της ντροπής </a:t>
            </a:r>
            <a:r>
              <a:rPr lang="el-GR" sz="2100" smtClean="0">
                <a:latin typeface="Calibri" pitchFamily="34" charset="0"/>
              </a:rPr>
              <a:t>δεν υπάρχουν δυστυχώς μαρτυρίες. Σώζονται ελάχιστες αναφορές από τον Σιαπέρα και την Χ. Χατζηβασιλείου καθώς και  μαρτυρίες από άρθρο της εφημερίδας «Καθημερινής». Τέλος σημαντικές μαρτυρίες διασώζονται από τον Κυργιαζόφσκι.</a:t>
            </a:r>
          </a:p>
        </p:txBody>
      </p:sp>
      <p:sp>
        <p:nvSpPr>
          <p:cNvPr id="15363" name="Title 1"/>
          <p:cNvSpPr>
            <a:spLocks noGrp="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algn="r" eaLnBrk="1" hangingPunct="1"/>
            <a:r>
              <a:rPr lang="el-GR" sz="2400" b="1" u="sng" smtClean="0"/>
              <a:t>ΕΓΚΑΤΑΣΤΑΣΗ ΣΤΟ ΜΠΟΥΛΚΕΣ</a:t>
            </a:r>
            <a:r>
              <a:rPr lang="el-GR" sz="2000" smtClean="0"/>
              <a:t/>
            </a:r>
            <a:br>
              <a:rPr lang="el-GR" sz="2000" smtClean="0"/>
            </a:br>
            <a:endParaRPr lang="el-GR" sz="1000" smtClean="0"/>
          </a:p>
        </p:txBody>
      </p:sp>
      <p:sp>
        <p:nvSpPr>
          <p:cNvPr id="51206" name="Rectangle 6"/>
          <p:cNvSpPr>
            <a:spLocks noGrp="1" noChangeArrowheads="1"/>
          </p:cNvSpPr>
          <p:nvPr>
            <p:ph type="body" sz="half" idx="2"/>
          </p:nvPr>
        </p:nvSpPr>
        <p:spPr>
          <a:xfrm>
            <a:off x="3924300" y="1752600"/>
            <a:ext cx="4968875" cy="4700588"/>
          </a:xfrm>
        </p:spPr>
        <p:txBody>
          <a:bodyPr>
            <a:normAutofit fontScale="92500"/>
          </a:bodyPr>
          <a:lstStyle/>
          <a:p>
            <a:pPr eaLnBrk="1" hangingPunct="1">
              <a:lnSpc>
                <a:spcPct val="150000"/>
              </a:lnSpc>
              <a:defRPr/>
            </a:pPr>
            <a:r>
              <a:rPr lang="el-GR" sz="1100" b="1" dirty="0" smtClean="0"/>
              <a:t>Η εγκατάσταση στο χωριό Μπούλκες έγινε για τους εξής λόγους:</a:t>
            </a:r>
          </a:p>
          <a:p>
            <a:pPr eaLnBrk="1" hangingPunct="1">
              <a:lnSpc>
                <a:spcPct val="150000"/>
              </a:lnSpc>
              <a:defRPr/>
            </a:pPr>
            <a:r>
              <a:rPr lang="el-GR" sz="1100" dirty="0" smtClean="0"/>
              <a:t>α) Είχε όλες τις προϋποθέσεις για εγκατάσταση, λόγω της εγκατάλειψης του από τους Γερμανούς καθώς και τις προϋποθέσεις για τη συντήρηση των προσφύγων λόγω της εύφορης γης.</a:t>
            </a:r>
          </a:p>
          <a:p>
            <a:pPr eaLnBrk="1" hangingPunct="1">
              <a:lnSpc>
                <a:spcPct val="150000"/>
              </a:lnSpc>
              <a:defRPr/>
            </a:pPr>
            <a:r>
              <a:rPr lang="el-GR" sz="1100" dirty="0" smtClean="0"/>
              <a:t>β) Είχε μεγάλη απόσταση από τα ελληνικά σύνορα, πράγμα που δυσχέραινε τον έλεγχο από κατασκοπικές αρχές.</a:t>
            </a:r>
          </a:p>
          <a:p>
            <a:pPr eaLnBrk="1" hangingPunct="1">
              <a:lnSpc>
                <a:spcPct val="150000"/>
              </a:lnSpc>
              <a:defRPr/>
            </a:pPr>
            <a:r>
              <a:rPr lang="el-GR" sz="1100" dirty="0" smtClean="0"/>
              <a:t>Σύμφωνα με τον </a:t>
            </a:r>
            <a:r>
              <a:rPr lang="en-US" sz="1100" dirty="0" err="1" smtClean="0"/>
              <a:t>Eudes</a:t>
            </a:r>
            <a:r>
              <a:rPr lang="el-GR" sz="1100" dirty="0" smtClean="0"/>
              <a:t> η επιλογή του χωριού οφείλεται στον Ανδρέα Τζίμα.</a:t>
            </a:r>
          </a:p>
          <a:p>
            <a:pPr eaLnBrk="1" hangingPunct="1">
              <a:lnSpc>
                <a:spcPct val="150000"/>
              </a:lnSpc>
              <a:defRPr/>
            </a:pPr>
            <a:r>
              <a:rPr lang="el-GR" sz="1100" dirty="0" smtClean="0"/>
              <a:t>Η εγκατάσταση των προσφύγων έγινε σταδιακά. Οι πρόσφυγες ήταν Έλληνες και «σλαβομακεδόνες».</a:t>
            </a:r>
          </a:p>
          <a:p>
            <a:pPr eaLnBrk="1" hangingPunct="1">
              <a:lnSpc>
                <a:spcPct val="150000"/>
              </a:lnSpc>
              <a:defRPr/>
            </a:pPr>
            <a:r>
              <a:rPr lang="el-GR" sz="1100" dirty="0" smtClean="0"/>
              <a:t>Ο Τσιρώνης προσδιορίζει την  εγκατάσταση στη Γιουγκοσλαβία στις 23-24 Φεβρουαρίου  του 1945 και μάλιστα καταγγέλλει ότι έγινε χωρίς να υπάρχει καμία ενημέρωση από το κόμμα. </a:t>
            </a:r>
          </a:p>
          <a:p>
            <a:pPr eaLnBrk="1" hangingPunct="1">
              <a:lnSpc>
                <a:spcPct val="150000"/>
              </a:lnSpc>
              <a:defRPr/>
            </a:pPr>
            <a:r>
              <a:rPr lang="el-GR" sz="1100" dirty="0" smtClean="0"/>
              <a:t>Ο Ρίστοβιτς μιλά για  πρώτο κύμα προσφύγων  στις 25 Μαϊου 1945, συνολικά περί τους 1454 και για δεύτερο κύμα αρχές Ιουνίου 1945 περί τους  2.702 σε 625 σπίτια στο Μπούλκες. Συνολικά μιλά για 4.000-4.500 πρόσφυγες. </a:t>
            </a:r>
          </a:p>
          <a:p>
            <a:pPr eaLnBrk="1" hangingPunct="1">
              <a:lnSpc>
                <a:spcPct val="150000"/>
              </a:lnSpc>
              <a:defRPr/>
            </a:pPr>
            <a:r>
              <a:rPr lang="el-GR" sz="1100" dirty="0" smtClean="0"/>
              <a:t>Ο Κιργιαζόφσκι συμφωνεί με τον αριθμό των προσφύγων του πρώτου κύματος αλλά συνολικά ισχυρίζεται ότι εγκαταστάθηκαν 6.000 πρόσφυγες.</a:t>
            </a:r>
          </a:p>
        </p:txBody>
      </p:sp>
      <p:pic>
        <p:nvPicPr>
          <p:cNvPr id="16388" name="Picture 7" descr="Symfonia_Varkizas-anamnistiki"/>
          <p:cNvPicPr>
            <a:picLocks noGrp="1" noChangeAspect="1" noChangeArrowheads="1"/>
          </p:cNvPicPr>
          <p:nvPr>
            <p:ph type="body" sz="half" idx="1"/>
          </p:nvPr>
        </p:nvPicPr>
        <p:blipFill>
          <a:blip r:embed="rId2"/>
          <a:srcRect/>
          <a:stretch>
            <a:fillRect/>
          </a:stretch>
        </p:blipFill>
        <p:spPr>
          <a:xfrm>
            <a:off x="566738" y="1844675"/>
            <a:ext cx="3244850" cy="2808288"/>
          </a:xfrm>
          <a:noFill/>
        </p:spPr>
      </p:pic>
      <p:sp>
        <p:nvSpPr>
          <p:cNvPr id="16389" name="Rectangle 8"/>
          <p:cNvSpPr>
            <a:spLocks noChangeArrowheads="1"/>
          </p:cNvSpPr>
          <p:nvPr/>
        </p:nvSpPr>
        <p:spPr bwMode="auto">
          <a:xfrm>
            <a:off x="395288" y="4724400"/>
            <a:ext cx="3529012" cy="401638"/>
          </a:xfrm>
          <a:prstGeom prst="rect">
            <a:avLst/>
          </a:prstGeom>
          <a:noFill/>
          <a:ln w="9525">
            <a:noFill/>
            <a:miter lim="800000"/>
            <a:headEnd/>
            <a:tailEnd/>
          </a:ln>
          <a:effectLst/>
        </p:spPr>
        <p:txBody>
          <a:bodyPr>
            <a:spAutoFit/>
          </a:bodyPr>
          <a:lstStyle/>
          <a:p>
            <a:pPr algn="ctr"/>
            <a:r>
              <a:rPr lang="el-GR" sz="1000">
                <a:solidFill>
                  <a:schemeClr val="tx2"/>
                </a:solidFill>
              </a:rPr>
              <a:t>Αναμνηστική φωτογραφία μετά τη συμφωνία της Βάρκιζας</a:t>
            </a:r>
          </a:p>
        </p:txBody>
      </p:sp>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p:txBody>
          <a:bodyPr/>
          <a:lstStyle/>
          <a:p>
            <a:pPr eaLnBrk="1" hangingPunct="1">
              <a:lnSpc>
                <a:spcPct val="80000"/>
              </a:lnSpc>
            </a:pPr>
            <a:r>
              <a:rPr lang="el-GR" sz="1800" smtClean="0">
                <a:latin typeface="Calibri" pitchFamily="34" charset="0"/>
              </a:rPr>
              <a:t>Από τη μελέτη ενός άρθρου τον Ιούνιο 1946 στη εφημερίδα  </a:t>
            </a:r>
            <a:r>
              <a:rPr lang="el-GR" sz="1800" i="1" smtClean="0">
                <a:latin typeface="Calibri" pitchFamily="34" charset="0"/>
              </a:rPr>
              <a:t>Φωνή του Μπούλκες</a:t>
            </a:r>
            <a:r>
              <a:rPr lang="el-GR" sz="1800" smtClean="0">
                <a:latin typeface="Calibri" pitchFamily="34" charset="0"/>
              </a:rPr>
              <a:t> με τίτλο: </a:t>
            </a:r>
            <a:r>
              <a:rPr lang="el-GR" sz="1800" i="1" smtClean="0">
                <a:latin typeface="Calibri" pitchFamily="34" charset="0"/>
              </a:rPr>
              <a:t>«Για την καινούργια μας κατάχτηση»</a:t>
            </a:r>
            <a:r>
              <a:rPr lang="el-GR" sz="1800" smtClean="0">
                <a:latin typeface="Calibri" pitchFamily="34" charset="0"/>
              </a:rPr>
              <a:t> εξάγονται τα εξής συμπέρασμα που αφορούν τις δομές της Κοινότητας  Μπούλκες  και πιο συγκεκριμένα:</a:t>
            </a:r>
          </a:p>
          <a:p>
            <a:pPr eaLnBrk="1" hangingPunct="1">
              <a:lnSpc>
                <a:spcPct val="80000"/>
              </a:lnSpc>
            </a:pPr>
            <a:r>
              <a:rPr lang="el-GR" sz="1800" smtClean="0">
                <a:latin typeface="Calibri" pitchFamily="34" charset="0"/>
              </a:rPr>
              <a:t>α)Προϋπήρχε Γραφείο της Ομάδας και </a:t>
            </a:r>
            <a:r>
              <a:rPr lang="el-GR" sz="1800" i="1" smtClean="0">
                <a:latin typeface="Calibri" pitchFamily="34" charset="0"/>
              </a:rPr>
              <a:t>εκλέχτηκε δημοκρατικότατα</a:t>
            </a:r>
            <a:r>
              <a:rPr lang="el-GR" sz="1800" smtClean="0">
                <a:latin typeface="Calibri" pitchFamily="34" charset="0"/>
              </a:rPr>
              <a:t>, σύμφωνα με την εφημερίδα.</a:t>
            </a:r>
          </a:p>
          <a:p>
            <a:pPr eaLnBrk="1" hangingPunct="1">
              <a:lnSpc>
                <a:spcPct val="80000"/>
              </a:lnSpc>
            </a:pPr>
            <a:r>
              <a:rPr lang="el-GR" sz="1800" smtClean="0">
                <a:latin typeface="Calibri" pitchFamily="34" charset="0"/>
              </a:rPr>
              <a:t>β)Το Σύνταγμα τις Γιουγκοσλαβίας αναγνώρισε στους κατοίκους του Μπούλκες όλα τα δικαιώματα του Γιουγκοσλάβου πολίτη. Το γεγονός αυτό έθεσε την ανάγκη επαναπροσδιορισμού των όρων λειτουργίας της Κοινότητας,</a:t>
            </a:r>
          </a:p>
          <a:p>
            <a:pPr eaLnBrk="1" hangingPunct="1">
              <a:lnSpc>
                <a:spcPct val="80000"/>
              </a:lnSpc>
            </a:pPr>
            <a:r>
              <a:rPr lang="el-GR" sz="1800" smtClean="0">
                <a:latin typeface="Calibri" pitchFamily="34" charset="0"/>
              </a:rPr>
              <a:t>γ) Η καθοδήγηση μετονόμασε την ομάδα σε «Κοινότητα Ελλήνων Λαϊκών Αγωνιστών Μπούλκες» και συνέστησε τη δημιουργία ενός κανονισμού που θα περιλάμβανε τα δικαιώματα και τις υποχρεώσεις των μελών της ομάδας,</a:t>
            </a:r>
          </a:p>
          <a:p>
            <a:pPr eaLnBrk="1" hangingPunct="1">
              <a:lnSpc>
                <a:spcPct val="80000"/>
              </a:lnSpc>
            </a:pPr>
            <a:r>
              <a:rPr lang="el-GR" sz="1800" smtClean="0">
                <a:latin typeface="Calibri" pitchFamily="34" charset="0"/>
              </a:rPr>
              <a:t>δ) Σχετικά με τον Κανονισμό αυτός θα προέκυπτε από συζήτηση με τις «γκρούπες» όπου όλοι θα είχαν την υποχρέωση να εκφράσουν άποψη.</a:t>
            </a:r>
          </a:p>
          <a:p>
            <a:pPr eaLnBrk="1" hangingPunct="1">
              <a:lnSpc>
                <a:spcPct val="80000"/>
              </a:lnSpc>
            </a:pPr>
            <a:r>
              <a:rPr lang="el-GR" sz="1800" smtClean="0">
                <a:latin typeface="Calibri" pitchFamily="34" charset="0"/>
              </a:rPr>
              <a:t>ε)Τον Κανονισμό θα τον ενέκρινε η Γ.Σ.  της ομάδας και θα αποτελούσε τον Κανονισμό της Κοινότητας.</a:t>
            </a:r>
          </a:p>
        </p:txBody>
      </p:sp>
      <p:sp>
        <p:nvSpPr>
          <p:cNvPr id="17411" name="Title 1"/>
          <p:cNvSpPr>
            <a:spLocks noGrp="1"/>
          </p:cNvSpPr>
          <p:nvPr>
            <p:ph type="title"/>
          </p:nvPr>
        </p:nvSpPr>
        <p:spPr/>
        <p:txBody>
          <a:bodyPr/>
          <a:lstStyle/>
          <a:p>
            <a:pPr algn="r" eaLnBrk="1" hangingPunct="1"/>
            <a:r>
              <a:rPr lang="el-GR" sz="4000" smtClean="0">
                <a:latin typeface="Calibri" pitchFamily="34" charset="0"/>
              </a:rPr>
              <a:t>Κοινοτικές δομές</a:t>
            </a:r>
            <a:endParaRPr lang="el-GR" smtClean="0"/>
          </a:p>
        </p:txBody>
      </p:sp>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p:txBody>
          <a:bodyPr/>
          <a:lstStyle/>
          <a:p>
            <a:pPr algn="just" eaLnBrk="1" hangingPunct="1">
              <a:lnSpc>
                <a:spcPct val="90000"/>
              </a:lnSpc>
            </a:pPr>
            <a:r>
              <a:rPr lang="el-GR" sz="2100" b="1" smtClean="0">
                <a:latin typeface="Calibri" pitchFamily="34" charset="0"/>
              </a:rPr>
              <a:t> </a:t>
            </a:r>
            <a:r>
              <a:rPr lang="el-GR" sz="2100" b="1" u="sng" smtClean="0">
                <a:latin typeface="Calibri" pitchFamily="34" charset="0"/>
              </a:rPr>
              <a:t>Κομματικό Γραφείο Μπούλκες</a:t>
            </a:r>
            <a:r>
              <a:rPr lang="el-GR" sz="2100" smtClean="0">
                <a:latin typeface="Calibri" pitchFamily="34" charset="0"/>
              </a:rPr>
              <a:t> ήταν καθοδηγούμενο από το ΚΚΕ είχε την αρμοδιότητα  να διορίζει τη Διοίκηση των εργατικών συλλόγων, τη Διεύθυνση Γεωργίας και τη Διεύθυνση του εργαστηρίου. Από τον Ιούλιο του 1946 έλεγχε απόλυτα το Μπούλκες. Μέσα στο κόμμα γρήγορα δημιουργήθηκε ταξικό σύστημα με υπηρεσίες που δεν ήταν για όλους ίδιες. Τα στελέχη είχαν περισσότερα προνόμια , σπίτια, υπηρεσίες κ.ά.</a:t>
            </a:r>
          </a:p>
          <a:p>
            <a:pPr algn="just" eaLnBrk="1" hangingPunct="1">
              <a:lnSpc>
                <a:spcPct val="90000"/>
              </a:lnSpc>
            </a:pPr>
            <a:r>
              <a:rPr lang="el-GR" sz="2100" smtClean="0">
                <a:latin typeface="Calibri" pitchFamily="34" charset="0"/>
              </a:rPr>
              <a:t> Η Κοινότητα ήταν υπό τον έλεγχο της  γιουγκοσλαβικής </a:t>
            </a:r>
            <a:r>
              <a:rPr lang="en-US" sz="2100" smtClean="0">
                <a:latin typeface="Calibri" pitchFamily="34" charset="0"/>
              </a:rPr>
              <a:t>UDB</a:t>
            </a:r>
            <a:r>
              <a:rPr lang="el-GR" sz="2100" smtClean="0">
                <a:latin typeface="Calibri" pitchFamily="34" charset="0"/>
              </a:rPr>
              <a:t> (Διοίκηση Κρατικής Ασφαλείας) με επικεφαλή τον Αλέξανδρο  Ράνκοβιτς. Η πιο σημαντική γιορτή της Κοινότητας ήταν η Πρωτομαγιά που γιορτάζονταν με ξεχωριστή μεγαλοπρέπεια, ιδιαίτερα το 1947, γιορτάστηκε στο γήπεδο του χωριού.</a:t>
            </a:r>
          </a:p>
        </p:txBody>
      </p:sp>
      <p:sp>
        <p:nvSpPr>
          <p:cNvPr id="18435" name="Title 1"/>
          <p:cNvSpPr>
            <a:spLocks noGrp="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p:txBody>
          <a:bodyPr/>
          <a:lstStyle/>
          <a:p>
            <a:pPr eaLnBrk="1" hangingPunct="1">
              <a:lnSpc>
                <a:spcPct val="90000"/>
              </a:lnSpc>
            </a:pPr>
            <a:r>
              <a:rPr lang="el-GR" sz="2100" smtClean="0">
                <a:latin typeface="Calibri" pitchFamily="34" charset="0"/>
              </a:rPr>
              <a:t>Τον Ιουνίο του 1948 ο ανταποκριτής της </a:t>
            </a:r>
            <a:r>
              <a:rPr lang="en-US" sz="2100" smtClean="0">
                <a:latin typeface="Calibri" pitchFamily="34" charset="0"/>
              </a:rPr>
              <a:t>New Herrald Tribune</a:t>
            </a:r>
            <a:r>
              <a:rPr lang="el-GR" sz="2100" smtClean="0">
                <a:latin typeface="Calibri" pitchFamily="34" charset="0"/>
              </a:rPr>
              <a:t>   απέδωσε εύσημα  στην πρόοδο που είχε  συντελεστεί στη Κοινότητα. Πράγματι η οικονομία ήταν ιδιαίτερα ανθηρή την περίοδο αυτή. Πιο συγκεκριμένα:</a:t>
            </a:r>
          </a:p>
          <a:p>
            <a:pPr eaLnBrk="1" hangingPunct="1">
              <a:lnSpc>
                <a:spcPct val="90000"/>
              </a:lnSpc>
            </a:pPr>
            <a:r>
              <a:rPr lang="el-GR" sz="2100" smtClean="0">
                <a:latin typeface="Calibri" pitchFamily="34" charset="0"/>
              </a:rPr>
              <a:t>Διανεμήθηκαν 3.500 στρέμματα. Συνέστησαν φάρμες εκτροφής ζώων. Υπήρχαν επαγγελματικά σωματεία, ομάδα μορφωμένων, γεωργική ομάδα και πολλά εργαστήρια. Ιδρύθηκε Νοσοκομείο, ορφανοτροφείο και βιομηχανία επεξεργασίας κάνναβης. Πρόκειται ουσιαστικά για ένα πείραμα κολεκτιβοποίησης της οικονομίας. Τον Ιούλιο του 1947 η Διεύθυνση Γεωργίας της Κοινότητας προκήρυξε διαγωνισμό και βράβευσε 20 πρωτοπόρους δουλευτές στην γεωργική παραγωγή. Αξιόλογη η συμβολή στην οργάνωση της αγροτικής παραγωγής του Πεχτακτσίδη.</a:t>
            </a:r>
          </a:p>
        </p:txBody>
      </p:sp>
      <p:sp>
        <p:nvSpPr>
          <p:cNvPr id="19459" name="Title 1"/>
          <p:cNvSpPr>
            <a:spLocks noGrp="1"/>
          </p:cNvSpPr>
          <p:nvPr>
            <p:ph type="title"/>
          </p:nvPr>
        </p:nvSpPr>
        <p:spPr/>
        <p:txBody>
          <a:bodyPr/>
          <a:lstStyle/>
          <a:p>
            <a:pPr algn="r" eaLnBrk="1" hangingPunct="1"/>
            <a:r>
              <a:rPr lang="el-GR" sz="4000" smtClean="0">
                <a:latin typeface="Calibri" pitchFamily="34" charset="0"/>
              </a:rPr>
              <a:t>Οικονομία</a:t>
            </a:r>
            <a:endParaRPr lang="el-GR" smtClean="0"/>
          </a:p>
        </p:txBody>
      </p:sp>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566738" y="1608138"/>
            <a:ext cx="8001000" cy="4700587"/>
          </a:xfrm>
        </p:spPr>
        <p:txBody>
          <a:bodyPr>
            <a:normAutofit fontScale="85000" lnSpcReduction="20000"/>
          </a:bodyPr>
          <a:lstStyle/>
          <a:p>
            <a:pPr eaLnBrk="1" hangingPunct="1">
              <a:lnSpc>
                <a:spcPct val="150000"/>
              </a:lnSpc>
              <a:buFont typeface="Wingdings" pitchFamily="2" charset="2"/>
              <a:buNone/>
              <a:defRPr/>
            </a:pPr>
            <a:r>
              <a:rPr lang="el-GR" sz="2400" dirty="0" smtClean="0">
                <a:latin typeface="Calibri" pitchFamily="34" charset="0"/>
              </a:rPr>
              <a:t>Στο στρατόπεδο λειτουργούσε Στρατιωτική Σχολή Αξιωματικών με τετράμηνη φοίτηση. Δίδασκαν μόνιμοι και έφεδροι αξιωματικοί. Διοικητής ήταν ο Γεράσιμος Μαλτέζος. Οι αξιωματικοί που φοιτούσαν έπρεπε να έχουν δύο βασικά προσόντα: </a:t>
            </a:r>
          </a:p>
          <a:p>
            <a:pPr eaLnBrk="1" hangingPunct="1">
              <a:lnSpc>
                <a:spcPct val="150000"/>
              </a:lnSpc>
              <a:buFont typeface="Wingdings" pitchFamily="2" charset="2"/>
              <a:buNone/>
              <a:defRPr/>
            </a:pPr>
            <a:r>
              <a:rPr lang="el-GR" sz="2400" dirty="0" smtClean="0">
                <a:latin typeface="Calibri" pitchFamily="34" charset="0"/>
              </a:rPr>
              <a:t>    α) Συμμετοχή στον ΕΛΑΣ , β) συμμετοχή στο ΚΚΕ. </a:t>
            </a:r>
          </a:p>
          <a:p>
            <a:pPr eaLnBrk="1" hangingPunct="1">
              <a:lnSpc>
                <a:spcPct val="150000"/>
              </a:lnSpc>
              <a:buFont typeface="Wingdings" pitchFamily="2" charset="2"/>
              <a:buNone/>
              <a:defRPr/>
            </a:pPr>
            <a:r>
              <a:rPr lang="el-GR" sz="2400" dirty="0" smtClean="0">
                <a:latin typeface="Calibri" pitchFamily="34" charset="0"/>
              </a:rPr>
              <a:t>       Κατά τον Ρίστοβιτς, ο οποίος μελέτησε τα αρχεία των στρατιωτικών υπηρεσιών της πρώην Γιουγκοσλαβίας το 1946 εκπαιδεύτηκαν 112 αξιωματικοί (μυστικά) και τη διετία 1946-1947 πάνω από 600. Στη Σχολή αναδείχθηκαν πολλοί από τους Καπετάνιους της περιοχής. Γίνονταν δεκτοί μόνο αντάρτες και η σχολή χαρακτηρίζονταν «απόρρητη» Η εκπαίδευση διαρκούσε 2-3 μήνες.</a:t>
            </a:r>
          </a:p>
        </p:txBody>
      </p:sp>
      <p:sp>
        <p:nvSpPr>
          <p:cNvPr id="20483" name="Title 1"/>
          <p:cNvSpPr>
            <a:spLocks noGrp="1"/>
          </p:cNvSpPr>
          <p:nvPr>
            <p:ph type="title"/>
          </p:nvPr>
        </p:nvSpPr>
        <p:spPr/>
        <p:txBody>
          <a:bodyPr/>
          <a:lstStyle/>
          <a:p>
            <a:pPr algn="r" eaLnBrk="1" hangingPunct="1"/>
            <a:r>
              <a:rPr lang="el-GR" sz="4000" smtClean="0">
                <a:latin typeface="Calibri" pitchFamily="34" charset="0"/>
              </a:rPr>
              <a:t>Η Εκπαίδευση</a:t>
            </a:r>
            <a:endParaRPr lang="el-GR" smtClean="0"/>
          </a:p>
        </p:txBody>
      </p:sp>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566738" y="1752600"/>
            <a:ext cx="8001000" cy="4916488"/>
          </a:xfrm>
        </p:spPr>
        <p:txBody>
          <a:bodyPr>
            <a:normAutofit fontScale="85000" lnSpcReduction="20000"/>
          </a:bodyPr>
          <a:lstStyle/>
          <a:p>
            <a:pPr eaLnBrk="1" hangingPunct="1">
              <a:lnSpc>
                <a:spcPct val="170000"/>
              </a:lnSpc>
              <a:defRPr/>
            </a:pPr>
            <a:r>
              <a:rPr lang="el-GR" sz="2000" dirty="0" smtClean="0">
                <a:latin typeface="Calibri" pitchFamily="34" charset="0"/>
              </a:rPr>
              <a:t>Στο Μπούλκες λειτουργούσε «πολιτική σχολή» που φοιτούσαν ορισμένα εξάμηνα 30-40 μέλη του ΚΚΕ και ανέρχονταν στους 2.800 (1.000 ανήκαν στην κομμουνιστική νεολαία) το διάστημα 1947-1948.</a:t>
            </a:r>
          </a:p>
          <a:p>
            <a:pPr eaLnBrk="1" hangingPunct="1">
              <a:lnSpc>
                <a:spcPct val="170000"/>
              </a:lnSpc>
              <a:defRPr/>
            </a:pPr>
            <a:r>
              <a:rPr lang="el-GR" sz="2000" dirty="0" smtClean="0">
                <a:latin typeface="Calibri" pitchFamily="34" charset="0"/>
              </a:rPr>
              <a:t>Τους δασκάλους και το προσωπικό των σχολείων τους επέλεγε το Περιφερειακό Λαϊκό Συμβούλιο του Μπούλκες. Αργότερα μετά από τη σύγκρουση Τίτο- Κομινφόρμ τη διαχείριση ανέλαβε η ομάδα Ζαχαριάδη.</a:t>
            </a:r>
          </a:p>
          <a:p>
            <a:pPr eaLnBrk="1" hangingPunct="1">
              <a:lnSpc>
                <a:spcPct val="170000"/>
              </a:lnSpc>
              <a:defRPr/>
            </a:pPr>
            <a:r>
              <a:rPr lang="el-GR" sz="2000" dirty="0" smtClean="0">
                <a:latin typeface="Calibri" pitchFamily="34" charset="0"/>
              </a:rPr>
              <a:t>Σε δημοσίευμα στην εφημερίδα Φωνή του Μπούλκες στις 9/1/1949 και φέρει τον τίτλο « Η σχολική άμιλλα των αετόπουλων» γίνεται μία λεπτομερής αναφορά σε γιορτή του σχολείου όπου βραβεύτηκε μία τάξη ύστερα από προκήρυξη διαγωνισμού αριστείας από την «Αετοπουλίστικη Οργάνωση» και από την «Οργάνωση Νεολαίας Μπούλκες».</a:t>
            </a:r>
          </a:p>
          <a:p>
            <a:pPr algn="just" eaLnBrk="1" hangingPunct="1">
              <a:lnSpc>
                <a:spcPct val="80000"/>
              </a:lnSpc>
              <a:buFont typeface="Wingdings" pitchFamily="2" charset="2"/>
              <a:buNone/>
              <a:defRPr/>
            </a:pPr>
            <a:r>
              <a:rPr lang="el-GR" sz="1900" dirty="0" smtClean="0"/>
              <a:t> </a:t>
            </a:r>
          </a:p>
        </p:txBody>
      </p:sp>
      <p:sp>
        <p:nvSpPr>
          <p:cNvPr id="21507" name="Title 1"/>
          <p:cNvSpPr>
            <a:spLocks noGrp="1"/>
          </p:cNvSpPr>
          <p:nvPr>
            <p:ph type="title"/>
          </p:nvPr>
        </p:nvSpPr>
        <p:spPr/>
        <p:txBody>
          <a:bodyPr/>
          <a:lstStyle/>
          <a:p>
            <a:pPr algn="r" eaLnBrk="1" hangingPunct="1"/>
            <a:r>
              <a:rPr lang="el-GR" sz="4000" smtClean="0">
                <a:latin typeface="Calibri" pitchFamily="34" charset="0"/>
              </a:rPr>
              <a:t>Πολιτική σχολή</a:t>
            </a:r>
            <a:endParaRPr lang="el-GR" smtClean="0"/>
          </a:p>
        </p:txBody>
      </p:sp>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p:txBody>
          <a:bodyPr/>
          <a:lstStyle/>
          <a:p>
            <a:pPr eaLnBrk="1" hangingPunct="1"/>
            <a:r>
              <a:rPr lang="el-GR" smtClean="0">
                <a:latin typeface="Calibri" pitchFamily="34" charset="0"/>
              </a:rPr>
              <a:t>Στο δημοτικό σχολείο του χωριού είχαν κατασκευάσει με προσωπική εργασία οι κάτοικοι μία αίθουσα θεάτρου όπου ανέβαζαν παραστάσεις επαγγελματίες ηθοποιοί , μέλη και συμπαθούντες του ΔΣΕ.</a:t>
            </a:r>
          </a:p>
        </p:txBody>
      </p:sp>
      <p:sp>
        <p:nvSpPr>
          <p:cNvPr id="22531" name="Title 1"/>
          <p:cNvSpPr>
            <a:spLocks noGrp="1"/>
          </p:cNvSpPr>
          <p:nvPr>
            <p:ph type="title"/>
          </p:nvPr>
        </p:nvSpPr>
        <p:spPr/>
        <p:txBody>
          <a:bodyPr/>
          <a:lstStyle/>
          <a:p>
            <a:pPr algn="r" eaLnBrk="1" hangingPunct="1"/>
            <a:r>
              <a:rPr lang="el-GR" smtClean="0">
                <a:latin typeface="Calibri" pitchFamily="34" charset="0"/>
              </a:rPr>
              <a:t>Ο Πολιτισμός</a:t>
            </a:r>
            <a:endParaRPr lang="el-GR" smtClean="0"/>
          </a:p>
        </p:txBody>
      </p:sp>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noChangeArrowheads="1"/>
          </p:cNvSpPr>
          <p:nvPr>
            <p:ph type="body" sz="half" idx="1"/>
          </p:nvPr>
        </p:nvSpPr>
        <p:spPr/>
        <p:txBody>
          <a:bodyPr>
            <a:normAutofit fontScale="85000" lnSpcReduction="20000"/>
          </a:bodyPr>
          <a:lstStyle/>
          <a:p>
            <a:pPr eaLnBrk="1" hangingPunct="1">
              <a:lnSpc>
                <a:spcPct val="150000"/>
              </a:lnSpc>
              <a:defRPr/>
            </a:pPr>
            <a:r>
              <a:rPr lang="el-GR" sz="1700" dirty="0" smtClean="0"/>
              <a:t>Το τυπογραφείο στο Μπούλκες εξέδιδε την εφημερίδα Φωνή του Μπούλκες. Αρχικά  3 φορές τη βδομάδα και μετέπειτα 2 φορές τη βδομάδα.</a:t>
            </a:r>
          </a:p>
          <a:p>
            <a:pPr eaLnBrk="1" hangingPunct="1">
              <a:lnSpc>
                <a:spcPct val="150000"/>
              </a:lnSpc>
              <a:defRPr/>
            </a:pPr>
            <a:r>
              <a:rPr lang="el-GR" sz="1700" dirty="0" smtClean="0"/>
              <a:t>Από τη μελέτη των άρθρων της εφημερίδας  που διασώθηκαν στο ΑΣΚΙ και αφορούσαν την περίοδο 1946-1949 υπάρχουν τέσσερις κατηγορίες δημοσιευμάτων: </a:t>
            </a:r>
          </a:p>
          <a:p>
            <a:pPr eaLnBrk="1" hangingPunct="1">
              <a:lnSpc>
                <a:spcPct val="150000"/>
              </a:lnSpc>
              <a:defRPr/>
            </a:pPr>
            <a:r>
              <a:rPr lang="el-GR" sz="1700" dirty="0" smtClean="0"/>
              <a:t>α) Κοινοτική ζωή</a:t>
            </a:r>
          </a:p>
          <a:p>
            <a:pPr eaLnBrk="1" hangingPunct="1">
              <a:lnSpc>
                <a:spcPct val="150000"/>
              </a:lnSpc>
              <a:defRPr/>
            </a:pPr>
            <a:r>
              <a:rPr lang="el-GR" sz="1700" dirty="0" smtClean="0"/>
              <a:t>β) Η κατάσταση στην  Ελλάδα</a:t>
            </a:r>
          </a:p>
          <a:p>
            <a:pPr eaLnBrk="1" hangingPunct="1">
              <a:lnSpc>
                <a:spcPct val="150000"/>
              </a:lnSpc>
              <a:defRPr/>
            </a:pPr>
            <a:r>
              <a:rPr lang="el-GR" sz="1700" dirty="0" smtClean="0"/>
              <a:t>γ) Διαφώτιση</a:t>
            </a:r>
          </a:p>
          <a:p>
            <a:pPr eaLnBrk="1" hangingPunct="1">
              <a:lnSpc>
                <a:spcPct val="150000"/>
              </a:lnSpc>
              <a:defRPr/>
            </a:pPr>
            <a:r>
              <a:rPr lang="el-GR" sz="1700" dirty="0" smtClean="0"/>
              <a:t>δ) Διεθνείς σχέσεις</a:t>
            </a:r>
          </a:p>
        </p:txBody>
      </p:sp>
      <p:sp>
        <p:nvSpPr>
          <p:cNvPr id="59398" name="Rectangle 6"/>
          <p:cNvSpPr>
            <a:spLocks noGrp="1" noChangeArrowheads="1"/>
          </p:cNvSpPr>
          <p:nvPr>
            <p:ph type="body" sz="half" idx="2"/>
          </p:nvPr>
        </p:nvSpPr>
        <p:spPr>
          <a:xfrm>
            <a:off x="4643438" y="1752600"/>
            <a:ext cx="3924300" cy="4700588"/>
          </a:xfrm>
        </p:spPr>
        <p:txBody>
          <a:bodyPr>
            <a:normAutofit fontScale="92500" lnSpcReduction="20000"/>
          </a:bodyPr>
          <a:lstStyle/>
          <a:p>
            <a:pPr eaLnBrk="1" hangingPunct="1">
              <a:lnSpc>
                <a:spcPct val="150000"/>
              </a:lnSpc>
              <a:buFont typeface="Wingdings" pitchFamily="2" charset="2"/>
              <a:buNone/>
              <a:defRPr/>
            </a:pPr>
            <a:r>
              <a:rPr lang="el-GR" sz="1700" dirty="0" smtClean="0"/>
              <a:t>Τέλος εκδίδονταν επίσης :</a:t>
            </a:r>
          </a:p>
          <a:p>
            <a:pPr eaLnBrk="1" hangingPunct="1">
              <a:lnSpc>
                <a:spcPct val="150000"/>
              </a:lnSpc>
              <a:defRPr/>
            </a:pPr>
            <a:r>
              <a:rPr lang="el-GR" sz="1700" dirty="0" smtClean="0"/>
              <a:t>α) Το παιδικό περιοδικό Αετόπουλα και </a:t>
            </a:r>
          </a:p>
          <a:p>
            <a:pPr eaLnBrk="1" hangingPunct="1">
              <a:lnSpc>
                <a:spcPct val="150000"/>
              </a:lnSpc>
              <a:defRPr/>
            </a:pPr>
            <a:r>
              <a:rPr lang="el-GR" sz="1700" dirty="0" smtClean="0"/>
              <a:t>β) Σχολικά βιβλία και εγχειρίδια ιδεολογικής καθοδήγησης</a:t>
            </a:r>
          </a:p>
          <a:p>
            <a:pPr eaLnBrk="1" hangingPunct="1">
              <a:lnSpc>
                <a:spcPct val="150000"/>
              </a:lnSpc>
              <a:defRPr/>
            </a:pPr>
            <a:r>
              <a:rPr lang="el-GR" sz="1700" dirty="0" smtClean="0"/>
              <a:t>Επίσης τυπώθηκαν νομίσματα και κόπηκε ελληνικό δηνάριο που κυκλοφορούσε μόνο  εντός της  Κοινότητας. Εκεί τυπώνονταν και το υλικό της προπαγάνδας για να χρησιμοποιηθεί σε Ελλάδα και εξωτερικό προκειμένου να υλοποιηθούν οι στόχοι του ΚΚΕ.</a:t>
            </a:r>
          </a:p>
        </p:txBody>
      </p:sp>
      <p:sp>
        <p:nvSpPr>
          <p:cNvPr id="23556" name="Title 1"/>
          <p:cNvSpPr>
            <a:spLocks noGrp="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CE%BC%CF%80%CE%BF%CF%85%CE%BB%CE%BA%CE%B5%CF%82"/>
          <p:cNvPicPr>
            <a:picLocks noGrp="1" noChangeAspect="1" noChangeArrowheads="1"/>
          </p:cNvPicPr>
          <p:nvPr>
            <p:ph type="body" sz="half" idx="1"/>
          </p:nvPr>
        </p:nvPicPr>
        <p:blipFill>
          <a:blip r:embed="rId2"/>
          <a:srcRect/>
          <a:stretch>
            <a:fillRect/>
          </a:stretch>
        </p:blipFill>
        <p:spPr>
          <a:xfrm>
            <a:off x="1038225" y="1752600"/>
            <a:ext cx="2981325" cy="4267200"/>
          </a:xfrm>
          <a:noFill/>
        </p:spPr>
      </p:pic>
      <p:pic>
        <p:nvPicPr>
          <p:cNvPr id="24579" name="Picture 12" descr="https://pbs.twimg.com/media/A8QPjDDCYAApdvH.jpg"/>
          <p:cNvPicPr>
            <a:picLocks noGrp="1" noChangeAspect="1" noChangeArrowheads="1"/>
          </p:cNvPicPr>
          <p:nvPr>
            <p:ph type="body" sz="half" idx="2"/>
          </p:nvPr>
        </p:nvPicPr>
        <p:blipFill>
          <a:blip r:embed="rId3"/>
          <a:srcRect/>
          <a:stretch>
            <a:fillRect/>
          </a:stretch>
        </p:blipFill>
        <p:spPr>
          <a:xfrm>
            <a:off x="5119688" y="1752600"/>
            <a:ext cx="2970212" cy="4267200"/>
          </a:xfrm>
          <a:noFill/>
        </p:spPr>
      </p:pic>
      <p:sp>
        <p:nvSpPr>
          <p:cNvPr id="24580" name="Title 1"/>
          <p:cNvSpPr>
            <a:spLocks noGrp="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ΠΛ </a:t>
            </a:r>
            <a:r>
              <a:rPr lang="el-GR" b="1" dirty="0" err="1"/>
              <a:t>Γοργ</a:t>
            </a:r>
            <a:r>
              <a:rPr lang="el-GR" b="1" dirty="0"/>
              <a:t> 523</a:t>
            </a:r>
            <a:r>
              <a:rPr lang="en-US" b="1" dirty="0"/>
              <a:t>a–526d</a:t>
            </a:r>
            <a:br>
              <a:rPr lang="en-US" b="1" dirty="0"/>
            </a:br>
            <a:endParaRPr lang="el-GR" dirty="0"/>
          </a:p>
        </p:txBody>
      </p:sp>
      <p:sp>
        <p:nvSpPr>
          <p:cNvPr id="3" name="Θέση περιεχομένου 2"/>
          <p:cNvSpPr>
            <a:spLocks noGrp="1"/>
          </p:cNvSpPr>
          <p:nvPr>
            <p:ph idx="1"/>
          </p:nvPr>
        </p:nvSpPr>
        <p:spPr/>
        <p:txBody>
          <a:bodyPr>
            <a:noAutofit/>
          </a:bodyPr>
          <a:lstStyle/>
          <a:p>
            <a:r>
              <a:rPr lang="el-GR" sz="2400" i="1" dirty="0" err="1" smtClean="0">
                <a:latin typeface="Times New Roman" panose="02020603050405020304" pitchFamily="18" charset="0"/>
                <a:cs typeface="Times New Roman" panose="02020603050405020304" pitchFamily="18" charset="0"/>
              </a:rPr>
              <a:t>οἳ</a:t>
            </a:r>
            <a:r>
              <a:rPr lang="el-GR" sz="2400" i="1" dirty="0" smtClean="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δ’ </a:t>
            </a:r>
            <a:r>
              <a:rPr lang="el-GR" sz="2400" i="1" dirty="0" err="1">
                <a:latin typeface="Times New Roman" panose="02020603050405020304" pitchFamily="18" charset="0"/>
                <a:cs typeface="Times New Roman" panose="02020603050405020304" pitchFamily="18" charset="0"/>
              </a:rPr>
              <a:t>ἂν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ἔσχατα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ἀδικήσωσι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διὰ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τὰ</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τοιαῦτα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ἀδικήματα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ἀνίατοι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γένωνται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ἐκ</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τούτων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παρα</a:t>
            </a:r>
            <a:r>
              <a:rPr lang="el-GR" sz="2400" i="1" dirty="0">
                <a:latin typeface="Times New Roman" panose="02020603050405020304" pitchFamily="18" charset="0"/>
                <a:cs typeface="Times New Roman" panose="02020603050405020304" pitchFamily="18" charset="0"/>
              </a:rPr>
              <a:t>-</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δείγματα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γίγνεται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οὗτοι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αὐτοὶ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μὲν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οὐκέτι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ὀνίνανται</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οὐδέν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ἅτε</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ἀνίατοι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ὄντες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ἄλλοι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ὀνίνανται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τούτους</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ὁρῶντες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διὰ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τὰς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ἁμαρτίας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μέγιστα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ὀδυνηρότατα</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καὶ</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φοβερώτατα</a:t>
            </a:r>
            <a:r>
              <a:rPr lang="el-GR" sz="2400" i="1" dirty="0" smtClean="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πάθη</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πάσχοντας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τὸν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ἀεὶ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χρόνον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ἀτεχνῶς</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παραδείγματα</a:t>
            </a:r>
            <a:r>
              <a:rPr lang="el-GR" sz="2400" i="1" dirty="0" smtClean="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ἀνηρτημένους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ἐκεῖ</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Ἅιδου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τῷ</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δεσμωτηρίῳ</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τοῖς</a:t>
            </a:r>
            <a:r>
              <a:rPr lang="el-GR" sz="2400" i="1" dirty="0" smtClean="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ἀεὶ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τῶν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ἀδίκων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ἀφικνουμένοις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θεάματα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νουθετήματα</a:t>
            </a:r>
            <a:r>
              <a:rPr lang="el-GR" sz="2400" i="1" dirty="0" smtClean="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525</a:t>
            </a:r>
            <a:r>
              <a:rPr lang="en-US" sz="2400" i="1" dirty="0">
                <a:latin typeface="Times New Roman" panose="02020603050405020304" pitchFamily="18" charset="0"/>
                <a:cs typeface="Times New Roman" panose="02020603050405020304" pitchFamily="18" charset="0"/>
              </a:rPr>
              <a:t>d] </a:t>
            </a:r>
            <a:r>
              <a:rPr lang="el-GR" sz="2400" i="1" dirty="0" err="1">
                <a:latin typeface="Times New Roman" panose="02020603050405020304" pitchFamily="18" charset="0"/>
                <a:cs typeface="Times New Roman" panose="02020603050405020304" pitchFamily="18" charset="0"/>
              </a:rPr>
              <a:t>ὧν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ἐγώ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φημι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ἕνα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Ἀρχέλαον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ἔσεσθαι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ἀληθῆ</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λέγει</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Πῶλος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ἄλλον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ὅστις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ἂν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τοιοῦτος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τύραννος</a:t>
            </a:r>
            <a:r>
              <a:rPr lang="el-G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787545507"/>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6" name="Rectangle 8"/>
          <p:cNvSpPr>
            <a:spLocks noGrp="1" noChangeArrowheads="1"/>
          </p:cNvSpPr>
          <p:nvPr>
            <p:ph type="body" idx="1"/>
          </p:nvPr>
        </p:nvSpPr>
        <p:spPr>
          <a:xfrm>
            <a:off x="539750" y="1773238"/>
            <a:ext cx="8001000" cy="4535487"/>
          </a:xfrm>
        </p:spPr>
        <p:txBody>
          <a:bodyPr>
            <a:normAutofit fontScale="92500"/>
          </a:bodyPr>
          <a:lstStyle/>
          <a:p>
            <a:pPr eaLnBrk="1" hangingPunct="1">
              <a:lnSpc>
                <a:spcPct val="150000"/>
              </a:lnSpc>
              <a:defRPr/>
            </a:pPr>
            <a:r>
              <a:rPr lang="el-GR" sz="2100" dirty="0" smtClean="0">
                <a:latin typeface="Calibri" pitchFamily="34" charset="0"/>
              </a:rPr>
              <a:t>ΥΤΟ (Υπηρεσία Τάξης Ομάδας)</a:t>
            </a:r>
          </a:p>
          <a:p>
            <a:pPr eaLnBrk="1" hangingPunct="1">
              <a:lnSpc>
                <a:spcPct val="150000"/>
              </a:lnSpc>
              <a:defRPr/>
            </a:pPr>
            <a:r>
              <a:rPr lang="el-GR" sz="2100" dirty="0" smtClean="0">
                <a:latin typeface="Calibri" pitchFamily="34" charset="0"/>
              </a:rPr>
              <a:t>Επαγρυπνητές</a:t>
            </a:r>
          </a:p>
          <a:p>
            <a:pPr eaLnBrk="1" hangingPunct="1">
              <a:lnSpc>
                <a:spcPct val="150000"/>
              </a:lnSpc>
              <a:defRPr/>
            </a:pPr>
            <a:r>
              <a:rPr lang="el-GR" sz="2100" dirty="0" smtClean="0">
                <a:latin typeface="Calibri" pitchFamily="34" charset="0"/>
              </a:rPr>
              <a:t>Εκτοπισμοί </a:t>
            </a:r>
          </a:p>
          <a:p>
            <a:pPr eaLnBrk="1" hangingPunct="1">
              <a:lnSpc>
                <a:spcPct val="150000"/>
              </a:lnSpc>
              <a:buFont typeface="Wingdings" pitchFamily="2" charset="2"/>
              <a:buNone/>
              <a:defRPr/>
            </a:pPr>
            <a:r>
              <a:rPr lang="el-GR" sz="2100" b="1" dirty="0" smtClean="0">
                <a:latin typeface="Calibri" pitchFamily="34" charset="0"/>
              </a:rPr>
              <a:t>    </a:t>
            </a:r>
            <a:r>
              <a:rPr lang="el-GR" sz="2100" dirty="0" smtClean="0">
                <a:latin typeface="Calibri" pitchFamily="34" charset="0"/>
              </a:rPr>
              <a:t>Οι  πολίτες χωρίζονταν σε τρεις κατηγορίες:</a:t>
            </a:r>
          </a:p>
          <a:p>
            <a:pPr marL="0" indent="0" eaLnBrk="1" hangingPunct="1">
              <a:lnSpc>
                <a:spcPct val="150000"/>
              </a:lnSpc>
              <a:buFont typeface="Wingdings" pitchFamily="2" charset="2"/>
              <a:buNone/>
              <a:defRPr/>
            </a:pPr>
            <a:r>
              <a:rPr lang="el-GR" sz="2100" dirty="0" smtClean="0">
                <a:latin typeface="Calibri" pitchFamily="34" charset="0"/>
              </a:rPr>
              <a:t>α) σε εκείνους που υπάκουαν τυφλά στις αποφάσεις του κομματικού γραφείου</a:t>
            </a:r>
          </a:p>
          <a:p>
            <a:pPr marL="0" indent="0" eaLnBrk="1" hangingPunct="1">
              <a:lnSpc>
                <a:spcPct val="150000"/>
              </a:lnSpc>
              <a:buFont typeface="Wingdings" pitchFamily="2" charset="2"/>
              <a:buNone/>
              <a:defRPr/>
            </a:pPr>
            <a:r>
              <a:rPr lang="el-GR" sz="2100" dirty="0" smtClean="0">
                <a:latin typeface="Calibri" pitchFamily="34" charset="0"/>
              </a:rPr>
              <a:t>β) στη μερίδα των αδιάφορων</a:t>
            </a:r>
          </a:p>
          <a:p>
            <a:pPr marL="0" indent="0" eaLnBrk="1" hangingPunct="1">
              <a:lnSpc>
                <a:spcPct val="150000"/>
              </a:lnSpc>
              <a:buFont typeface="Wingdings" pitchFamily="2" charset="2"/>
              <a:buNone/>
              <a:defRPr/>
            </a:pPr>
            <a:r>
              <a:rPr lang="el-GR" sz="2100" dirty="0" smtClean="0">
                <a:latin typeface="Calibri" pitchFamily="34" charset="0"/>
              </a:rPr>
              <a:t>γ) στην ομάδα των αντιφρονούντων</a:t>
            </a:r>
          </a:p>
          <a:p>
            <a:pPr eaLnBrk="1" hangingPunct="1">
              <a:lnSpc>
                <a:spcPct val="150000"/>
              </a:lnSpc>
              <a:buFont typeface="Wingdings" pitchFamily="2" charset="2"/>
              <a:buNone/>
              <a:defRPr/>
            </a:pPr>
            <a:r>
              <a:rPr lang="el-GR" sz="2100" b="1" dirty="0" smtClean="0">
                <a:latin typeface="Calibri" pitchFamily="34" charset="0"/>
              </a:rPr>
              <a:t>    Η αντιπολίτευση</a:t>
            </a:r>
            <a:r>
              <a:rPr lang="el-GR" sz="2100" dirty="0" smtClean="0">
                <a:latin typeface="Calibri" pitchFamily="34" charset="0"/>
              </a:rPr>
              <a:t> ήταν απρόσωπη: κανείς δεν ήθελε επώνυμα να παρουσιάσει σοβαρά και με θάρρος τις σκέψεις του στα προβλήματα τους. </a:t>
            </a:r>
          </a:p>
          <a:p>
            <a:pPr eaLnBrk="1" hangingPunct="1">
              <a:lnSpc>
                <a:spcPct val="90000"/>
              </a:lnSpc>
              <a:buFont typeface="Wingdings" pitchFamily="2" charset="2"/>
              <a:buNone/>
              <a:defRPr/>
            </a:pPr>
            <a:endParaRPr lang="el-GR" sz="2100" dirty="0" smtClean="0">
              <a:latin typeface="Calibri" pitchFamily="34" charset="0"/>
            </a:endParaRPr>
          </a:p>
        </p:txBody>
      </p:sp>
      <p:sp>
        <p:nvSpPr>
          <p:cNvPr id="25603" name="Title 1"/>
          <p:cNvSpPr>
            <a:spLocks noGrp="1"/>
          </p:cNvSpPr>
          <p:nvPr>
            <p:ph type="title"/>
          </p:nvPr>
        </p:nvSpPr>
        <p:spPr/>
        <p:txBody>
          <a:bodyPr/>
          <a:lstStyle/>
          <a:p>
            <a:pPr algn="r" eaLnBrk="1" hangingPunct="1"/>
            <a:r>
              <a:rPr lang="el-GR" sz="4000" smtClean="0">
                <a:latin typeface="Calibri" pitchFamily="34" charset="0"/>
              </a:rPr>
              <a:t>ΜΕΘΟΔΟΙ ΠΕΙΘΑΡΧΙΑΣ:</a:t>
            </a:r>
            <a:endParaRPr lang="el-GR" smtClean="0"/>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body" sz="half" idx="1"/>
          </p:nvPr>
        </p:nvSpPr>
        <p:spPr>
          <a:xfrm>
            <a:off x="566738" y="1752600"/>
            <a:ext cx="3924300" cy="4340225"/>
          </a:xfrm>
        </p:spPr>
        <p:txBody>
          <a:bodyPr>
            <a:normAutofit fontScale="92500" lnSpcReduction="20000"/>
          </a:bodyPr>
          <a:lstStyle/>
          <a:p>
            <a:pPr eaLnBrk="1" hangingPunct="1">
              <a:lnSpc>
                <a:spcPct val="150000"/>
              </a:lnSpc>
              <a:buFont typeface="Wingdings" pitchFamily="2" charset="2"/>
              <a:buNone/>
              <a:defRPr/>
            </a:pPr>
            <a:r>
              <a:rPr lang="el-GR" sz="1500" dirty="0" smtClean="0"/>
              <a:t>	</a:t>
            </a:r>
            <a:r>
              <a:rPr lang="el-GR" sz="1600" dirty="0" smtClean="0"/>
              <a:t>Για τη συμμετοχή του στην ΥΤΟ ο Τσιρώνης αναφέρει:</a:t>
            </a:r>
          </a:p>
          <a:p>
            <a:pPr eaLnBrk="1" hangingPunct="1">
              <a:lnSpc>
                <a:spcPct val="150000"/>
              </a:lnSpc>
              <a:defRPr/>
            </a:pPr>
            <a:r>
              <a:rPr lang="el-GR" sz="1600" dirty="0" smtClean="0"/>
              <a:t>[...] την εποχή εκείνη ήμουν υπεύθυνος μιας ομάδας της ΥΤΟ, κάτι σαν αστυνομία που είχε έργο την φύλαξη του σιδηροδρομικού σταθμού και της γύρω από αυτόν περιοχής. Έπρεπε να εμποδίζουμε με κάθε τρόπο την αποβίβαση ανεπιθύμητων, αλλά και την χρησιμοποίηση των τρένων που περνούν από τους συντρόφους που θα αποφάσιζαν να το σκάσουν. Γιατί πρέπει να ομολογήσω ότι ήδη είχαν γίνει κάποιες απόπειρες [...]</a:t>
            </a:r>
          </a:p>
        </p:txBody>
      </p:sp>
      <p:sp>
        <p:nvSpPr>
          <p:cNvPr id="66566" name="Rectangle 6"/>
          <p:cNvSpPr>
            <a:spLocks noGrp="1" noChangeArrowheads="1"/>
          </p:cNvSpPr>
          <p:nvPr>
            <p:ph type="body" sz="half" idx="2"/>
          </p:nvPr>
        </p:nvSpPr>
        <p:spPr>
          <a:xfrm>
            <a:off x="4643438" y="1752600"/>
            <a:ext cx="3924300" cy="4484688"/>
          </a:xfrm>
        </p:spPr>
        <p:txBody>
          <a:bodyPr>
            <a:normAutofit fontScale="92500"/>
          </a:bodyPr>
          <a:lstStyle/>
          <a:p>
            <a:pPr eaLnBrk="1" hangingPunct="1">
              <a:lnSpc>
                <a:spcPct val="150000"/>
              </a:lnSpc>
              <a:buFont typeface="Wingdings" pitchFamily="2" charset="2"/>
              <a:buNone/>
              <a:defRPr/>
            </a:pPr>
            <a:r>
              <a:rPr lang="el-GR" sz="1800" dirty="0" smtClean="0"/>
              <a:t>Ο Σιαπέρας συμπληρώνει:</a:t>
            </a:r>
          </a:p>
          <a:p>
            <a:pPr eaLnBrk="1" hangingPunct="1">
              <a:lnSpc>
                <a:spcPct val="150000"/>
              </a:lnSpc>
              <a:defRPr/>
            </a:pPr>
            <a:r>
              <a:rPr lang="el-GR" sz="1800" dirty="0" smtClean="0"/>
              <a:t>[...] την ευθύνη για την ΥΤΟ είχε προσωπικά ο Μιχάλης Πεχτακτσίδης με τον Οδυσσέα Μπάτση, κάτω από την άμεση καθοδήγηση του Πολιτικού Γραφείου που είχε την έδρα του στο Βελιγράδι. Η δουλειά της ΥΤΟ ήταν απόρρητη και για την δράση της δεν γίνονταν Έκθεση στις συνεδριάσεις του γραφείου[...]</a:t>
            </a:r>
          </a:p>
        </p:txBody>
      </p:sp>
      <p:sp>
        <p:nvSpPr>
          <p:cNvPr id="26628" name="Title 1"/>
          <p:cNvSpPr>
            <a:spLocks noGrp="1"/>
          </p:cNvSpPr>
          <p:nvPr>
            <p:ph type="title"/>
          </p:nvPr>
        </p:nvSpPr>
        <p:spPr/>
        <p:txBody>
          <a:bodyPr/>
          <a:lstStyle/>
          <a:p>
            <a:pPr algn="r" eaLnBrk="1" hangingPunct="1"/>
            <a:r>
              <a:rPr lang="el-GR" sz="3600" smtClean="0"/>
              <a:t>ΥΤΟ (Υπηρεσία Τάξης Ομάδας)</a:t>
            </a:r>
          </a:p>
        </p:txBody>
      </p:sp>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Grp="1" noChangeArrowheads="1"/>
          </p:cNvSpPr>
          <p:nvPr>
            <p:ph type="body" idx="1"/>
          </p:nvPr>
        </p:nvSpPr>
        <p:spPr>
          <a:xfrm>
            <a:off x="566738" y="1752600"/>
            <a:ext cx="8001000" cy="4772025"/>
          </a:xfrm>
        </p:spPr>
        <p:txBody>
          <a:bodyPr>
            <a:normAutofit fontScale="92500" lnSpcReduction="20000"/>
          </a:bodyPr>
          <a:lstStyle/>
          <a:p>
            <a:pPr eaLnBrk="1" hangingPunct="1">
              <a:lnSpc>
                <a:spcPct val="80000"/>
              </a:lnSpc>
              <a:buFont typeface="Wingdings" pitchFamily="2" charset="2"/>
              <a:buNone/>
              <a:defRPr/>
            </a:pPr>
            <a:endParaRPr lang="el-GR" sz="1600" b="1" u="sng" dirty="0" smtClean="0"/>
          </a:p>
          <a:p>
            <a:pPr eaLnBrk="1" hangingPunct="1">
              <a:lnSpc>
                <a:spcPct val="150000"/>
              </a:lnSpc>
              <a:defRPr/>
            </a:pPr>
            <a:r>
              <a:rPr lang="el-GR" sz="2000" dirty="0" smtClean="0">
                <a:latin typeface="Calibri" pitchFamily="34" charset="0"/>
              </a:rPr>
              <a:t>Ανέλαβαν τη διαδικασία απονομής της κομματικής δικαιοσύνης, καθώς προέβαιναν σε καταγγελίες στην ΥΤΟ όλων των αντικομματικών στοιχείων. </a:t>
            </a:r>
          </a:p>
          <a:p>
            <a:pPr eaLnBrk="1" hangingPunct="1">
              <a:lnSpc>
                <a:spcPct val="150000"/>
              </a:lnSpc>
              <a:defRPr/>
            </a:pPr>
            <a:r>
              <a:rPr lang="el-GR" sz="2000" dirty="0" smtClean="0">
                <a:latin typeface="Calibri" pitchFamily="34" charset="0"/>
              </a:rPr>
              <a:t>Η απομόνωση και η περιφρόνηση των απείθαρχων και ο κοινωνικός αποκλεισμός τους, ο στιγματισμός τους ως «σκουληκιών» αποσκοπούσε στη μη διάδοση του ιού. Η μη συμμόρφωση των υπολοίπων με τις εντολές του Κομματικού Γραφείου, επέσειε ποινές.</a:t>
            </a:r>
          </a:p>
          <a:p>
            <a:pPr eaLnBrk="1" hangingPunct="1">
              <a:lnSpc>
                <a:spcPct val="150000"/>
              </a:lnSpc>
              <a:defRPr/>
            </a:pPr>
            <a:r>
              <a:rPr lang="el-GR" sz="2000" dirty="0" smtClean="0">
                <a:latin typeface="Calibri" pitchFamily="34" charset="0"/>
              </a:rPr>
              <a:t> Οι επαγρυπνητές αναλάμβαναν την παρακολούθηση των «υπόπτων» για αντικομματική δράση, ασκούσαν μια ιδιότυπη εξουσία ως στελέχη μιας άνωθεν επιβεβλημένης τρομοκρατίας. Επρόκειτο για πεντάδες καταδοτών, οι οποίοι αναλάμβαναν το ρόλο της κομματικής επαγρύπνησης  [...] σύμφωνα με τον Ε</a:t>
            </a:r>
            <a:r>
              <a:rPr lang="en-US" sz="2000" dirty="0" err="1" smtClean="0">
                <a:latin typeface="Calibri" pitchFamily="34" charset="0"/>
              </a:rPr>
              <a:t>udes</a:t>
            </a:r>
            <a:r>
              <a:rPr lang="el-GR" sz="2000" dirty="0" smtClean="0">
                <a:latin typeface="Calibri" pitchFamily="34" charset="0"/>
              </a:rPr>
              <a:t>.</a:t>
            </a:r>
          </a:p>
        </p:txBody>
      </p:sp>
      <p:sp>
        <p:nvSpPr>
          <p:cNvPr id="27651" name="Title 1"/>
          <p:cNvSpPr>
            <a:spLocks noGrp="1"/>
          </p:cNvSpPr>
          <p:nvPr>
            <p:ph type="title"/>
          </p:nvPr>
        </p:nvSpPr>
        <p:spPr/>
        <p:txBody>
          <a:bodyPr/>
          <a:lstStyle/>
          <a:p>
            <a:pPr algn="r" eaLnBrk="1" hangingPunct="1"/>
            <a:r>
              <a:rPr lang="el-GR" sz="4000" smtClean="0"/>
              <a:t>Επαγρυπνητές</a:t>
            </a:r>
            <a:endParaRPr lang="el-GR" smtClean="0"/>
          </a:p>
        </p:txBody>
      </p:sp>
    </p:spTree>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566738" y="1700213"/>
            <a:ext cx="8001000" cy="4392612"/>
          </a:xfrm>
        </p:spPr>
        <p:txBody>
          <a:bodyPr>
            <a:normAutofit fontScale="55000" lnSpcReduction="20000"/>
          </a:bodyPr>
          <a:lstStyle/>
          <a:p>
            <a:pPr eaLnBrk="1" hangingPunct="1">
              <a:lnSpc>
                <a:spcPct val="150000"/>
              </a:lnSpc>
              <a:defRPr/>
            </a:pPr>
            <a:r>
              <a:rPr lang="el-GR" sz="2200" b="1" i="1" dirty="0" smtClean="0">
                <a:latin typeface="Calibri" pitchFamily="34" charset="0"/>
              </a:rPr>
              <a:t>«Η πιο διεστραμμένη επινόηση άκρατου ολοκληρωτισμού υπήρξε η πεντάδα, η οποία αποτέλεσε τον βασικό πυρήνα της κοινωνικής ζωής, κυρίως στις πιο κρίσιμες ώρες της κομματικής επαγρύπνισης. Πέντε προσεχτικά επιλεγμένα άτομα, δύο ύποπτα και τρία σίγουρα απαρτίζανε την πεντάδα, παρακολουθούσαν ο καθένας τους άλλους και όφειλαν κόντρα σε κάθε νόμο της ανθρώπινης φύσης να ζούνε και να κινούνται συνέχεια ομαδικά. Μαζί και οι πέντε πήγαιναν στη δουλειά, μαζί επέστρεφαν περπατώντας πάντοτε με την ίδια διάταξη στο πεζοδρόμιο, δηλαδή τα «ύποπτα» στοιχεία βάδιζαν ανάμεσα στα «σίγουρα» ώστε να αποφευχθεί η πιθανότητα κάποιος «ύποπτος» να μιλήσει σε κάποιον ανεπιθύμητο. Μαζί και οι πέντε πήγαιναν παντού, μαζί είχαν οποιαδήποτε κοινωνική επαφή, απαγορεύονταν κάποιος να συναντήσει κάποιον ατομικά, μαζί έτρωγαν και μαζί κοιμόντουσαν. Ακόμη και τη νύχτα αν κάποιος ήθελε να πάει στο μπάνιο έπρεπε να ξυπνήσει κάποιον από την πεντάδα για να τον συνοδεύσει. Δεν υπήρχε κανένα περιθώριο ατομικής ζωής. Το άτομο δεν ήταν πλέον ξεχωριστός άνθρωπος, γινόνταν μέλος μιας ομάδας, υποτάσσονταν απολύτως σε αυτήν και έχανε κάθε στοιχείο ατομικής ιδιαιτερότητας. Με αυτό τον τρόπο ο έλεγχος πάνω στα μέλη της ομάδας ήταν απόλυτως και συνεχής και τα «προβληματικά» μέλη της κοινότητας απομονώνονταν και αποκλείονταν από κάθε επαφή.» </a:t>
            </a:r>
          </a:p>
          <a:p>
            <a:pPr eaLnBrk="1" hangingPunct="1">
              <a:lnSpc>
                <a:spcPct val="150000"/>
              </a:lnSpc>
              <a:defRPr/>
            </a:pPr>
            <a:endParaRPr lang="el-GR" sz="1600" b="1" i="1" dirty="0" smtClean="0">
              <a:latin typeface="Calibri" pitchFamily="34" charset="0"/>
            </a:endParaRPr>
          </a:p>
          <a:p>
            <a:pPr eaLnBrk="1" hangingPunct="1">
              <a:lnSpc>
                <a:spcPct val="150000"/>
              </a:lnSpc>
              <a:buFont typeface="Wingdings" pitchFamily="2" charset="2"/>
              <a:buNone/>
              <a:defRPr/>
            </a:pPr>
            <a:r>
              <a:rPr lang="el-GR" sz="1600" b="1" i="1" dirty="0" smtClean="0">
                <a:latin typeface="Calibri" pitchFamily="34" charset="0"/>
              </a:rPr>
              <a:t>	</a:t>
            </a:r>
            <a:r>
              <a:rPr lang="el-GR" sz="1600" dirty="0" smtClean="0">
                <a:latin typeface="Calibri" pitchFamily="34" charset="0"/>
              </a:rPr>
              <a:t>Απόσπασμα από το βιβλίο του γάλλου δημοσιογράφου </a:t>
            </a:r>
            <a:r>
              <a:rPr lang="en-US" sz="1600" dirty="0" err="1" smtClean="0">
                <a:latin typeface="Calibri" pitchFamily="34" charset="0"/>
              </a:rPr>
              <a:t>Eudes</a:t>
            </a:r>
            <a:r>
              <a:rPr lang="en-US" sz="1600" dirty="0" smtClean="0">
                <a:latin typeface="Calibri" pitchFamily="34" charset="0"/>
              </a:rPr>
              <a:t> Dominique</a:t>
            </a:r>
            <a:r>
              <a:rPr lang="el-GR" sz="1600" dirty="0" smtClean="0">
                <a:latin typeface="Calibri" pitchFamily="34" charset="0"/>
              </a:rPr>
              <a:t>, ΟΙ ΚΑΠΕΤΑΝΙΟΙ, Ο ΕΛΛΗΝΙΚΟΣ ΕΜΦΥΛΙΟΣ ΠΟΛΕΜΟΣ</a:t>
            </a:r>
            <a:endParaRPr lang="el-GR" sz="1600" i="1" dirty="0" smtClean="0">
              <a:latin typeface="Calibri" pitchFamily="34" charset="0"/>
            </a:endParaRPr>
          </a:p>
          <a:p>
            <a:pPr eaLnBrk="1" hangingPunct="1">
              <a:lnSpc>
                <a:spcPct val="80000"/>
              </a:lnSpc>
              <a:defRPr/>
            </a:pPr>
            <a:endParaRPr lang="el-GR" sz="1400" dirty="0" smtClean="0"/>
          </a:p>
        </p:txBody>
      </p:sp>
      <p:sp>
        <p:nvSpPr>
          <p:cNvPr id="28675" name="Title 1"/>
          <p:cNvSpPr>
            <a:spLocks noGrp="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3" name="Rectangle 13"/>
          <p:cNvSpPr>
            <a:spLocks noGrp="1" noChangeArrowheads="1"/>
          </p:cNvSpPr>
          <p:nvPr>
            <p:ph type="body" sz="half" idx="1"/>
          </p:nvPr>
        </p:nvSpPr>
        <p:spPr>
          <a:xfrm>
            <a:off x="539750" y="1844675"/>
            <a:ext cx="3924300" cy="4464050"/>
          </a:xfrm>
        </p:spPr>
        <p:txBody>
          <a:bodyPr>
            <a:normAutofit fontScale="85000" lnSpcReduction="20000"/>
          </a:bodyPr>
          <a:lstStyle/>
          <a:p>
            <a:pPr eaLnBrk="1" hangingPunct="1">
              <a:lnSpc>
                <a:spcPct val="150000"/>
              </a:lnSpc>
              <a:defRPr/>
            </a:pPr>
            <a:r>
              <a:rPr lang="el-GR" sz="2000" dirty="0" smtClean="0">
                <a:latin typeface="Calibri" pitchFamily="34" charset="0"/>
              </a:rPr>
              <a:t>Μια ομάδα στελεχών έκανε πόλεμο στις αποφάσεις του Κομματικού Γραφείου.Κύριοι εκπρόσωποι:Περικλής (Χουλιάρας), Σμόλικας, Ραφτούδης, Καραντάου, Μαύρος. </a:t>
            </a:r>
          </a:p>
          <a:p>
            <a:pPr eaLnBrk="1" hangingPunct="1">
              <a:lnSpc>
                <a:spcPct val="150000"/>
              </a:lnSpc>
              <a:defRPr/>
            </a:pPr>
            <a:r>
              <a:rPr lang="el-GR" sz="2000" dirty="0" smtClean="0">
                <a:latin typeface="Calibri" pitchFamily="34" charset="0"/>
              </a:rPr>
              <a:t>Η κεφαλή της όλης κίνησης, ο  καπετάν Μαύρος σε μια ανοιχτή συγκέντρωση κατάφερε να εξασφαλίσει τη συναίνεση μιας  μερίδας στελεχών να διεκδικήσουν καλύτερη μεταχείριση από το Κομματικό Γραφείο.</a:t>
            </a:r>
          </a:p>
        </p:txBody>
      </p:sp>
      <p:pic>
        <p:nvPicPr>
          <p:cNvPr id="29699" name="Picture 14"/>
          <p:cNvPicPr>
            <a:picLocks noGrp="1" noChangeAspect="1" noChangeArrowheads="1"/>
          </p:cNvPicPr>
          <p:nvPr>
            <p:ph type="body" sz="half" idx="2"/>
          </p:nvPr>
        </p:nvPicPr>
        <p:blipFill>
          <a:blip r:embed="rId2"/>
          <a:srcRect/>
          <a:stretch>
            <a:fillRect/>
          </a:stretch>
        </p:blipFill>
        <p:spPr>
          <a:xfrm>
            <a:off x="4716463" y="2205038"/>
            <a:ext cx="3513137" cy="3365500"/>
          </a:xfrm>
        </p:spPr>
      </p:pic>
      <p:sp>
        <p:nvSpPr>
          <p:cNvPr id="29700" name="Rectangle 15"/>
          <p:cNvSpPr>
            <a:spLocks noChangeArrowheads="1"/>
          </p:cNvSpPr>
          <p:nvPr/>
        </p:nvSpPr>
        <p:spPr bwMode="auto">
          <a:xfrm>
            <a:off x="4787900" y="5589588"/>
            <a:ext cx="4176713" cy="517525"/>
          </a:xfrm>
          <a:prstGeom prst="rect">
            <a:avLst/>
          </a:prstGeom>
          <a:noFill/>
          <a:ln w="9525">
            <a:noFill/>
            <a:miter lim="800000"/>
            <a:headEnd/>
            <a:tailEnd/>
          </a:ln>
          <a:effectLst/>
        </p:spPr>
        <p:txBody>
          <a:bodyPr>
            <a:spAutoFit/>
          </a:bodyPr>
          <a:lstStyle/>
          <a:p>
            <a:r>
              <a:rPr lang="el-GR" sz="1400"/>
              <a:t>Ο καπετάν Μαύρος καθιστός  με το γερμανικό αυτόματο</a:t>
            </a:r>
          </a:p>
        </p:txBody>
      </p:sp>
      <p:sp>
        <p:nvSpPr>
          <p:cNvPr id="29701" name="Title 1"/>
          <p:cNvSpPr>
            <a:spLocks noGrp="1"/>
          </p:cNvSpPr>
          <p:nvPr>
            <p:ph type="title"/>
          </p:nvPr>
        </p:nvSpPr>
        <p:spPr/>
        <p:txBody>
          <a:bodyPr/>
          <a:lstStyle/>
          <a:p>
            <a:pPr algn="r" eaLnBrk="1" hangingPunct="1"/>
            <a:r>
              <a:rPr lang="el-GR" sz="4000" smtClean="0">
                <a:latin typeface="Calibri" pitchFamily="34" charset="0"/>
              </a:rPr>
              <a:t>Εκτοπισμοί</a:t>
            </a:r>
            <a:endParaRPr lang="el-GR" smtClean="0"/>
          </a:p>
        </p:txBody>
      </p:sp>
    </p:spTree>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type="body" sz="half" idx="1"/>
          </p:nvPr>
        </p:nvSpPr>
        <p:spPr/>
        <p:txBody>
          <a:bodyPr>
            <a:normAutofit lnSpcReduction="10000"/>
          </a:bodyPr>
          <a:lstStyle/>
          <a:p>
            <a:pPr eaLnBrk="1" hangingPunct="1">
              <a:lnSpc>
                <a:spcPct val="150000"/>
              </a:lnSpc>
              <a:defRPr/>
            </a:pPr>
            <a:r>
              <a:rPr lang="el-GR" sz="1400" dirty="0" smtClean="0"/>
              <a:t>Οργανώθηκε από το Κομματικό Γραφείο η αποπομπή του καπετάν Μαύρου και των άλλων, οι οποἰοι οδηγήθηκαν στα σύνορα, εγκαλούμενοι για απειθαρχία, αντικομματικές ενέργειες και προδοσία. Το γεγονός αυτό αποτελεί ουσιαστικά την πρώτη εκκαθάριση από τον Πεταχτσίδη, το καλοκαίρι του 1945.</a:t>
            </a:r>
          </a:p>
          <a:p>
            <a:pPr eaLnBrk="1" hangingPunct="1">
              <a:lnSpc>
                <a:spcPct val="150000"/>
              </a:lnSpc>
              <a:defRPr/>
            </a:pPr>
            <a:r>
              <a:rPr lang="el-GR" sz="1400" dirty="0" smtClean="0"/>
              <a:t>Στο Μπούλκες υπήρχαν γύρω στους 100 άνδρες που άνηκαν στην μυστική αστυνομία και υπήρχε φυλακή που μετά αμφισβητήθηκε.</a:t>
            </a:r>
          </a:p>
        </p:txBody>
      </p:sp>
      <p:sp>
        <p:nvSpPr>
          <p:cNvPr id="70662" name="Rectangle 6"/>
          <p:cNvSpPr>
            <a:spLocks noGrp="1" noChangeArrowheads="1"/>
          </p:cNvSpPr>
          <p:nvPr>
            <p:ph type="body" sz="half" idx="2"/>
          </p:nvPr>
        </p:nvSpPr>
        <p:spPr>
          <a:xfrm>
            <a:off x="4643438" y="1752600"/>
            <a:ext cx="3924300" cy="4989513"/>
          </a:xfrm>
        </p:spPr>
        <p:txBody>
          <a:bodyPr>
            <a:normAutofit fontScale="92500" lnSpcReduction="20000"/>
          </a:bodyPr>
          <a:lstStyle/>
          <a:p>
            <a:pPr eaLnBrk="1" hangingPunct="1">
              <a:lnSpc>
                <a:spcPct val="150000"/>
              </a:lnSpc>
              <a:buFont typeface="Wingdings" pitchFamily="2" charset="2"/>
              <a:buNone/>
              <a:defRPr/>
            </a:pPr>
            <a:r>
              <a:rPr lang="el-GR" sz="1200" b="1" dirty="0" smtClean="0"/>
              <a:t>Κατά τον Ε</a:t>
            </a:r>
            <a:r>
              <a:rPr lang="en-US" sz="1200" b="1" dirty="0" err="1" smtClean="0"/>
              <a:t>udes</a:t>
            </a:r>
            <a:r>
              <a:rPr lang="el-GR" sz="1200" b="1" dirty="0" smtClean="0"/>
              <a:t>:</a:t>
            </a:r>
          </a:p>
          <a:p>
            <a:pPr eaLnBrk="1" hangingPunct="1">
              <a:lnSpc>
                <a:spcPct val="150000"/>
              </a:lnSpc>
              <a:defRPr/>
            </a:pPr>
            <a:r>
              <a:rPr lang="el-GR" sz="1200" dirty="0" smtClean="0"/>
              <a:t>«Μετά την παράσταση της δημόσιας ανάγνωσης των κατηγοριών, με εξέδρα, μουσική και σκηνοθεσία κατάλληλη, ο Μαύρος και οι 20 αντάρτες οδηγούνται στο σταθμό ανάμεσα σε δύο σειρές αντρών που έχουν ψυχολογικά συνθηκολογήσει, σφυρίζουν περιφρονητικά και φτύνουν κατάμουτρα τους παρίες. Εκείνοι που δε συμμετέχουν, και είναι πολλοί, θα περιμένουν τη σειρά τους. Είναι τα σκουλήκια». </a:t>
            </a:r>
          </a:p>
          <a:p>
            <a:pPr eaLnBrk="1" hangingPunct="1">
              <a:lnSpc>
                <a:spcPct val="150000"/>
              </a:lnSpc>
              <a:buFont typeface="Wingdings" pitchFamily="2" charset="2"/>
              <a:buNone/>
              <a:defRPr/>
            </a:pPr>
            <a:r>
              <a:rPr lang="el-GR" sz="1200" b="1" dirty="0" smtClean="0"/>
              <a:t>Για το ίδιο θέμα ο Τσιρώνης αναφέρει:</a:t>
            </a:r>
          </a:p>
          <a:p>
            <a:pPr eaLnBrk="1" hangingPunct="1">
              <a:lnSpc>
                <a:spcPct val="150000"/>
              </a:lnSpc>
              <a:defRPr/>
            </a:pPr>
            <a:r>
              <a:rPr lang="el-GR" sz="1200" dirty="0" smtClean="0"/>
              <a:t>[…] το Κομματικό Γραφείο κινητοποίησε τους πιστούς  Εβρίτες  …αυτούς τους πιστούς κάλεσε σε βοήθεια ….και με χτυπήματα διέλυσαν τους αντικομματικούς. Ένας μάλιστα όρμησε πάνω στον Μαύρο και με μια δαγκωνιά του έκοψε το αυτί… Τόσο ήταν το μίσος τους  για τους πράκτορες του εχθρού[…] </a:t>
            </a:r>
          </a:p>
          <a:p>
            <a:pPr eaLnBrk="1" hangingPunct="1">
              <a:lnSpc>
                <a:spcPct val="150000"/>
              </a:lnSpc>
              <a:defRPr/>
            </a:pPr>
            <a:r>
              <a:rPr lang="el-GR" sz="1200" dirty="0" smtClean="0"/>
              <a:t>Ο Μαύρος, ο «προδότης», πεταγμένος από τους γραφειοκράτες, θα οργανώσει νέες αντάρτικες ομάδες και θα πεθάνει, δύο χρόνια αργότερα, σαν ήρωας στις γραμμές του Δημοκρατικού Στρατού.</a:t>
            </a:r>
          </a:p>
        </p:txBody>
      </p:sp>
      <p:sp>
        <p:nvSpPr>
          <p:cNvPr id="30724" name="Title 1"/>
          <p:cNvSpPr>
            <a:spLocks noGrp="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27088" y="304800"/>
            <a:ext cx="7748587" cy="1216025"/>
          </a:xfrm>
        </p:spPr>
        <p:txBody>
          <a:bodyPr/>
          <a:lstStyle/>
          <a:p>
            <a:pPr algn="r" eaLnBrk="1" hangingPunct="1"/>
            <a:r>
              <a:rPr lang="el-GR" sz="2000" smtClean="0"/>
              <a:t>Η περίπτωση του νησιού-κάτεργου στον Δούναβη</a:t>
            </a:r>
          </a:p>
        </p:txBody>
      </p:sp>
      <p:sp>
        <p:nvSpPr>
          <p:cNvPr id="76803" name="Rectangle 3"/>
          <p:cNvSpPr>
            <a:spLocks noGrp="1" noChangeArrowheads="1"/>
          </p:cNvSpPr>
          <p:nvPr>
            <p:ph type="body" idx="1"/>
          </p:nvPr>
        </p:nvSpPr>
        <p:spPr>
          <a:xfrm>
            <a:off x="566738" y="1628775"/>
            <a:ext cx="8001000" cy="4629150"/>
          </a:xfrm>
        </p:spPr>
        <p:txBody>
          <a:bodyPr>
            <a:normAutofit fontScale="70000" lnSpcReduction="20000"/>
          </a:bodyPr>
          <a:lstStyle/>
          <a:p>
            <a:pPr eaLnBrk="1" hangingPunct="1">
              <a:lnSpc>
                <a:spcPct val="150000"/>
              </a:lnSpc>
              <a:defRPr/>
            </a:pPr>
            <a:r>
              <a:rPr lang="el-GR" sz="1900" dirty="0" smtClean="0">
                <a:latin typeface="Calibri" pitchFamily="34" charset="0"/>
              </a:rPr>
              <a:t>Ο Μιχάλης Πεχτακτσίδης, πρόεδρος της κοινότητας του Μπούλκες εφάρμοσε μια τρομοκρατική εξουσία: «οι κομματικά απείθαρχοι εξοντώνονταν στο νησί του Δούναβη ή στα πηγάδια» σύμφωνα με τον </a:t>
            </a:r>
            <a:r>
              <a:rPr lang="de-DE" sz="1900" dirty="0" smtClean="0">
                <a:latin typeface="Calibri" pitchFamily="34" charset="0"/>
              </a:rPr>
              <a:t>Milan Ristovic </a:t>
            </a:r>
            <a:r>
              <a:rPr lang="el-GR" sz="1900" dirty="0" smtClean="0">
                <a:latin typeface="Calibri" pitchFamily="34" charset="0"/>
              </a:rPr>
              <a:t>στο βιβλίο του Πείραμα Μπούλκες. Οι «αντικομματικοί», οι «εχθροί του λαού», οι «πράκτορες της Ιντέλιτζενς Σέρβις»,οι «φραξιονιστές», οι σύντροφοι με «αντικοινωνικές» συμπεριφορές ή καλύτερα αρνητές ήταν αυτοί που μεταφέρθηκαν στο νησί-κάτεργο του Δούναβη, το Μπέλενε για «σωφρονισμό». </a:t>
            </a:r>
          </a:p>
          <a:p>
            <a:pPr eaLnBrk="1" hangingPunct="1">
              <a:lnSpc>
                <a:spcPct val="150000"/>
              </a:lnSpc>
              <a:defRPr/>
            </a:pPr>
            <a:r>
              <a:rPr lang="el-GR" sz="1900" dirty="0" smtClean="0">
                <a:latin typeface="Calibri" pitchFamily="34" charset="0"/>
              </a:rPr>
              <a:t>Η ηγεσία με δημοκρατικές διαδικασίες, ύστερα δηλαδή από αποφάσεις συνελεύσεων  έθεσε –κατά τον Τσιρώνη- σε εφαρμογή κάποια μέτρα:</a:t>
            </a:r>
          </a:p>
          <a:p>
            <a:pPr eaLnBrk="1" hangingPunct="1">
              <a:lnSpc>
                <a:spcPct val="150000"/>
              </a:lnSpc>
              <a:defRPr/>
            </a:pPr>
            <a:r>
              <a:rPr lang="el-GR" sz="1900" dirty="0" smtClean="0">
                <a:latin typeface="Calibri" pitchFamily="34" charset="0"/>
              </a:rPr>
              <a:t>-μέτρα νουθεσίας και διαφώτισης</a:t>
            </a:r>
          </a:p>
          <a:p>
            <a:pPr eaLnBrk="1" hangingPunct="1">
              <a:lnSpc>
                <a:spcPct val="150000"/>
              </a:lnSpc>
              <a:defRPr/>
            </a:pPr>
            <a:r>
              <a:rPr lang="el-GR" sz="1900" dirty="0" smtClean="0">
                <a:latin typeface="Calibri" pitchFamily="34" charset="0"/>
              </a:rPr>
              <a:t>-παραπομπή στις γενικές συνελεύσεις του Κ.Ο.Β.</a:t>
            </a:r>
          </a:p>
          <a:p>
            <a:pPr eaLnBrk="1" hangingPunct="1">
              <a:lnSpc>
                <a:spcPct val="150000"/>
              </a:lnSpc>
              <a:defRPr/>
            </a:pPr>
            <a:r>
              <a:rPr lang="el-GR" sz="1900" dirty="0" smtClean="0">
                <a:latin typeface="Calibri" pitchFamily="34" charset="0"/>
              </a:rPr>
              <a:t>-κομματικές τιμωρίες</a:t>
            </a:r>
          </a:p>
          <a:p>
            <a:pPr eaLnBrk="1" hangingPunct="1">
              <a:lnSpc>
                <a:spcPct val="150000"/>
              </a:lnSpc>
              <a:defRPr/>
            </a:pPr>
            <a:r>
              <a:rPr lang="el-GR" sz="1900" dirty="0" smtClean="0">
                <a:latin typeface="Calibri" pitchFamily="34" charset="0"/>
              </a:rPr>
              <a:t>-επίπληξη και διαγραφή από το κόμμα</a:t>
            </a:r>
          </a:p>
          <a:p>
            <a:pPr eaLnBrk="1" hangingPunct="1">
              <a:lnSpc>
                <a:spcPct val="150000"/>
              </a:lnSpc>
              <a:defRPr/>
            </a:pPr>
            <a:r>
              <a:rPr lang="el-GR" sz="1900" dirty="0" smtClean="0">
                <a:latin typeface="Calibri" pitchFamily="34" charset="0"/>
              </a:rPr>
              <a:t>-αστυνομικά μέτρα, στέρηση ελευθερίας (σε κρατητήριο)</a:t>
            </a:r>
          </a:p>
          <a:p>
            <a:pPr eaLnBrk="1" hangingPunct="1">
              <a:lnSpc>
                <a:spcPct val="150000"/>
              </a:lnSpc>
              <a:defRPr/>
            </a:pPr>
            <a:r>
              <a:rPr lang="el-GR" sz="1900" dirty="0" smtClean="0">
                <a:latin typeface="Calibri" pitchFamily="34" charset="0"/>
              </a:rPr>
              <a:t>-μεταφορά στο «νησί»</a:t>
            </a:r>
          </a:p>
        </p:txBody>
      </p:sp>
    </p:spTree>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type="body" sz="half" idx="1"/>
          </p:nvPr>
        </p:nvSpPr>
        <p:spPr>
          <a:xfrm>
            <a:off x="566738" y="1628775"/>
            <a:ext cx="3924300" cy="4629150"/>
          </a:xfrm>
        </p:spPr>
        <p:txBody>
          <a:bodyPr>
            <a:normAutofit fontScale="85000" lnSpcReduction="10000"/>
          </a:bodyPr>
          <a:lstStyle/>
          <a:p>
            <a:pPr eaLnBrk="1" hangingPunct="1">
              <a:lnSpc>
                <a:spcPct val="150000"/>
              </a:lnSpc>
              <a:buFont typeface="Wingdings" pitchFamily="2" charset="2"/>
              <a:buNone/>
              <a:defRPr/>
            </a:pPr>
            <a:r>
              <a:rPr lang="el-GR" sz="1700" dirty="0" smtClean="0"/>
              <a:t>	</a:t>
            </a:r>
            <a:r>
              <a:rPr lang="el-GR" sz="1700" dirty="0" smtClean="0">
                <a:latin typeface="Calibri" pitchFamily="34" charset="0"/>
              </a:rPr>
              <a:t>Για το καταραμένο νησί-κάτεργο ο Τσιρώνης γράφει: </a:t>
            </a:r>
          </a:p>
          <a:p>
            <a:pPr eaLnBrk="1" hangingPunct="1">
              <a:lnSpc>
                <a:spcPct val="150000"/>
              </a:lnSpc>
              <a:defRPr/>
            </a:pPr>
            <a:r>
              <a:rPr lang="el-GR" sz="1700" dirty="0" smtClean="0">
                <a:latin typeface="Calibri" pitchFamily="34" charset="0"/>
              </a:rPr>
              <a:t>[…]Μια φήμη για ξεκαθάρισμα ορισμένων αντικομματικών που κυκλοφόρησε μας κάνει να ανησυχούμε. Ψιθυριστά[…] κυκλοφορεί [….]η πληροφορία πως σε ένα νησάκι που βρισκόταν στη μέση του Δούναβη[…] η οργάνωσή μας έστησε ένα στρατόπεδο σωφρονισμού όπου έστελνε τους ζωηρούς συναγωνιστές μας. […]Όταν το Γραφείο κατάλαβε πως δεν μπορούσε άλλο να κρύψει την αλήθεια παραδέχτηκε την ύπαρξή του και την αποστολή σε αυτό συναγωνιστών[…] στα πλαίσια του πλάνου εργασίας για…ξήλευση. </a:t>
            </a:r>
          </a:p>
        </p:txBody>
      </p:sp>
      <p:pic>
        <p:nvPicPr>
          <p:cNvPr id="32771" name="Picture 18"/>
          <p:cNvPicPr>
            <a:picLocks noGrp="1" noChangeAspect="1" noChangeArrowheads="1"/>
          </p:cNvPicPr>
          <p:nvPr>
            <p:ph type="body" sz="half" idx="2"/>
          </p:nvPr>
        </p:nvPicPr>
        <p:blipFill>
          <a:blip r:embed="rId2"/>
          <a:srcRect/>
          <a:stretch>
            <a:fillRect/>
          </a:stretch>
        </p:blipFill>
        <p:spPr>
          <a:xfrm>
            <a:off x="5148263" y="1773238"/>
            <a:ext cx="3384550" cy="2232025"/>
          </a:xfrm>
          <a:noFill/>
        </p:spPr>
      </p:pic>
      <p:pic>
        <p:nvPicPr>
          <p:cNvPr id="32772" name="Picture 17"/>
          <p:cNvPicPr>
            <a:picLocks noChangeAspect="1" noChangeArrowheads="1"/>
          </p:cNvPicPr>
          <p:nvPr/>
        </p:nvPicPr>
        <p:blipFill>
          <a:blip r:embed="rId3"/>
          <a:srcRect/>
          <a:stretch>
            <a:fillRect/>
          </a:stretch>
        </p:blipFill>
        <p:spPr bwMode="auto">
          <a:xfrm>
            <a:off x="5148263" y="4221163"/>
            <a:ext cx="3384550" cy="1800225"/>
          </a:xfrm>
          <a:prstGeom prst="rect">
            <a:avLst/>
          </a:prstGeom>
          <a:noFill/>
          <a:ln w="9525">
            <a:noFill/>
            <a:miter lim="800000"/>
            <a:headEnd/>
            <a:tailEnd/>
          </a:ln>
        </p:spPr>
      </p:pic>
      <p:sp>
        <p:nvSpPr>
          <p:cNvPr id="32773" name="Title 1"/>
          <p:cNvSpPr>
            <a:spLocks noGrp="1"/>
          </p:cNvSpPr>
          <p:nvPr>
            <p:ph type="title"/>
          </p:nvPr>
        </p:nvSpPr>
        <p:spPr>
          <a:xfrm>
            <a:off x="611188" y="115888"/>
            <a:ext cx="8001000" cy="1216025"/>
          </a:xfrm>
        </p:spPr>
        <p:txBody>
          <a:bodyPr/>
          <a:lstStyle/>
          <a:p>
            <a:pPr algn="r" eaLnBrk="1" hangingPunct="1"/>
            <a:r>
              <a:rPr lang="el-GR" sz="3200" smtClean="0"/>
              <a:t>Η περίπτωση του νησιού-κάτεργου στον Δούναβη</a:t>
            </a:r>
          </a:p>
        </p:txBody>
      </p:sp>
    </p:spTree>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p:txBody>
          <a:bodyPr/>
          <a:lstStyle/>
          <a:p>
            <a:pPr eaLnBrk="1" hangingPunct="1">
              <a:lnSpc>
                <a:spcPct val="80000"/>
              </a:lnSpc>
              <a:buFont typeface="Wingdings" pitchFamily="2" charset="2"/>
              <a:buNone/>
            </a:pPr>
            <a:r>
              <a:rPr lang="el-GR" sz="1900" smtClean="0"/>
              <a:t>	</a:t>
            </a:r>
            <a:r>
              <a:rPr lang="el-GR" sz="1900" smtClean="0">
                <a:latin typeface="Calibri" pitchFamily="34" charset="0"/>
              </a:rPr>
              <a:t>Μονάχα όταν αναφέρεται στο νησί-κάτεργο του Δούναβη, στο οποίο στέλνονταν οι «απείθαρχοι» του Μπούλκες, και όπου, σύμφωνα με τη μαρτυρία συναγωνιστή του, έχασαν τη ζωή τους 106 κομμουνιστές, ο Τσιρώνης εξανίσταται για την έλλειψη δημοκρατίας στις γραμμές του ΚΚΕ. Αξίζει να σημειώσουμε ότι η αποκάλυψη των όσων συνέβαιναν στο «νησί της ντροπής» και η διάλυση του κάτεργου υπήρξε αποτέλεσμα της ρήξης των σχέσεων του γιουγκοσλαβικού καθεστώτος με την Κομινφόρμ και το ελληνικό κόμμα. Σύμφωνα με μαρτυρία του Κώστα Σιαπέρα οι Γιουγκοσλάβοι ξέθαψαν τα πτώματα των δολοφονημένων αγωνιστών και κατήγγειλαν τις πρακτικές του ΚΚΕ μέσα από τα πρωτοσέλιδα των εφημερίδων, που κοσμούσαν ανατριχιαστικές φωτογραφίες, δείχνοντας με αυτό τον τρόπο την ποιότητα των ανθρώπων που είχαν το θράσος να συκοφαντούν το κόμμα τους και τον άξιο ηγέτη τους. Αυτό ήταν μια πράξη αντίποινας για την συκοφαντική εκστρατεία κατά του κομμουνιστικού κόμματος της Γιουγκοσλαβίας και του Τίτο που εξαπέλυσε το Κ.Κ.Ε., ύστερα από την σύγκρουση Στάλιν-Τίτο το 1948, για να γίνουν αρεστοί στον «πατερούλη» Στάλιν. </a:t>
            </a:r>
          </a:p>
        </p:txBody>
      </p:sp>
      <p:sp>
        <p:nvSpPr>
          <p:cNvPr id="33795" name="Title 1"/>
          <p:cNvSpPr>
            <a:spLocks noGrp="1"/>
          </p:cNvSpPr>
          <p:nvPr>
            <p:ph type="title"/>
          </p:nvPr>
        </p:nvSpPr>
        <p:spPr>
          <a:xfrm>
            <a:off x="611188" y="188913"/>
            <a:ext cx="8001000" cy="1216025"/>
          </a:xfrm>
        </p:spPr>
        <p:txBody>
          <a:bodyPr/>
          <a:lstStyle/>
          <a:p>
            <a:pPr algn="r" eaLnBrk="1" hangingPunct="1"/>
            <a:r>
              <a:rPr lang="el-GR" sz="3200" smtClean="0"/>
              <a:t>Η περίπτωση του νησιού-κάτεργου στον Δούναβη</a:t>
            </a:r>
          </a:p>
        </p:txBody>
      </p:sp>
    </p:spTree>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5"/>
          <p:cNvSpPr>
            <a:spLocks noGrp="1" noChangeArrowheads="1"/>
          </p:cNvSpPr>
          <p:nvPr>
            <p:ph type="body" sz="half" idx="1"/>
          </p:nvPr>
        </p:nvSpPr>
        <p:spPr>
          <a:xfrm>
            <a:off x="566738" y="1628775"/>
            <a:ext cx="3924300" cy="4700588"/>
          </a:xfrm>
        </p:spPr>
        <p:txBody>
          <a:bodyPr>
            <a:normAutofit fontScale="85000" lnSpcReduction="10000"/>
          </a:bodyPr>
          <a:lstStyle/>
          <a:p>
            <a:pPr eaLnBrk="1" hangingPunct="1">
              <a:lnSpc>
                <a:spcPct val="150000"/>
              </a:lnSpc>
              <a:buFont typeface="Wingdings" pitchFamily="2" charset="2"/>
              <a:buNone/>
              <a:defRPr/>
            </a:pPr>
            <a:r>
              <a:rPr lang="el-GR" sz="1500" dirty="0" smtClean="0"/>
              <a:t>	</a:t>
            </a:r>
            <a:r>
              <a:rPr lang="el-GR" sz="1600" dirty="0" smtClean="0">
                <a:latin typeface="Calibri" pitchFamily="34" charset="0"/>
              </a:rPr>
              <a:t>Η εφημερίδα </a:t>
            </a:r>
            <a:r>
              <a:rPr lang="el-GR" sz="1600" b="1" dirty="0" smtClean="0">
                <a:latin typeface="Calibri" pitchFamily="34" charset="0"/>
              </a:rPr>
              <a:t>Καθημερινή,</a:t>
            </a:r>
            <a:r>
              <a:rPr lang="el-GR" sz="1600" dirty="0" smtClean="0">
                <a:latin typeface="Calibri" pitchFamily="34" charset="0"/>
              </a:rPr>
              <a:t> αναφέρει ὀτι:</a:t>
            </a:r>
          </a:p>
          <a:p>
            <a:pPr eaLnBrk="1" hangingPunct="1">
              <a:lnSpc>
                <a:spcPct val="150000"/>
              </a:lnSpc>
              <a:defRPr/>
            </a:pPr>
            <a:r>
              <a:rPr lang="el-GR" sz="1600" dirty="0" smtClean="0">
                <a:latin typeface="Calibri" pitchFamily="34" charset="0"/>
              </a:rPr>
              <a:t>Τον Μάιο του 1947, στο στρατόπεδο του ΔΣΕ στην Μπερκοβίτσα (Βουλγαρία), δημιουργήθηκε με «άνωθεν» εντολή μία λίστα 100 «λυγισμένων». Σύμφωνα με το πόρισμα, από τον κατάλογο των «100» ο Ζαχαριάδης προσωπικά διάλεξε 36 ανθρώπους οι οποίοι μεταφέρθηκαν στο περιβόητο νησί – κάτεργο στο Δούναβη, το Μπέλενε. Όποιος έμπαινε εκεί, δεν ξανάβγαινε ζωντανός. «Ούτε έμαθα ούτε άκουσα αν απόμεινε κανένας ζωντανός από κείνους τους “36”», καταλήγει στη γραπτή του μαρτυρία ο Κ. Σιαπέρας που είχε άμεση προσωπική αντίληψη της ανατριχιαστικής αυτής ιστορίας.</a:t>
            </a:r>
          </a:p>
        </p:txBody>
      </p:sp>
      <p:pic>
        <p:nvPicPr>
          <p:cNvPr id="34819" name="Picture 9" descr="http://www.grreporter.info/gr/sites/default/files/belene3_0.jpg"/>
          <p:cNvPicPr>
            <a:picLocks noGrp="1" noChangeAspect="1" noChangeArrowheads="1"/>
          </p:cNvPicPr>
          <p:nvPr>
            <p:ph type="body" sz="half" idx="2"/>
          </p:nvPr>
        </p:nvPicPr>
        <p:blipFill>
          <a:blip r:embed="rId2"/>
          <a:srcRect/>
          <a:stretch>
            <a:fillRect/>
          </a:stretch>
        </p:blipFill>
        <p:spPr>
          <a:xfrm>
            <a:off x="4787900" y="1916113"/>
            <a:ext cx="3902075" cy="3348037"/>
          </a:xfrm>
          <a:noFill/>
        </p:spPr>
      </p:pic>
      <p:sp>
        <p:nvSpPr>
          <p:cNvPr id="34820" name="Rectangle 8"/>
          <p:cNvSpPr>
            <a:spLocks noChangeArrowheads="1"/>
          </p:cNvSpPr>
          <p:nvPr/>
        </p:nvSpPr>
        <p:spPr bwMode="auto">
          <a:xfrm>
            <a:off x="4643438" y="5387975"/>
            <a:ext cx="3744912" cy="501650"/>
          </a:xfrm>
          <a:prstGeom prst="rect">
            <a:avLst/>
          </a:prstGeom>
          <a:noFill/>
          <a:ln w="9525">
            <a:noFill/>
            <a:miter lim="800000"/>
            <a:headEnd/>
            <a:tailEnd/>
          </a:ln>
          <a:effectLst/>
        </p:spPr>
        <p:txBody>
          <a:bodyPr anchor="ctr">
            <a:spAutoFit/>
          </a:bodyPr>
          <a:lstStyle/>
          <a:p>
            <a:pPr algn="just"/>
            <a:r>
              <a:rPr lang="el-GR" sz="900"/>
              <a:t>Πηγή: http://www.ekathimerini.gr/4Dcgi/4Dcgi/_w_articles_civ_11_13/04/2008_266348</a:t>
            </a:r>
          </a:p>
        </p:txBody>
      </p:sp>
      <p:sp>
        <p:nvSpPr>
          <p:cNvPr id="34821" name="Title 1"/>
          <p:cNvSpPr>
            <a:spLocks noGrp="1"/>
          </p:cNvSpPr>
          <p:nvPr>
            <p:ph type="title"/>
          </p:nvPr>
        </p:nvSpPr>
        <p:spPr>
          <a:xfrm>
            <a:off x="539750" y="260350"/>
            <a:ext cx="8001000" cy="1216025"/>
          </a:xfrm>
        </p:spPr>
        <p:txBody>
          <a:bodyPr/>
          <a:lstStyle/>
          <a:p>
            <a:pPr algn="r" eaLnBrk="1" hangingPunct="1"/>
            <a:r>
              <a:rPr lang="el-GR" sz="3200" smtClean="0"/>
              <a:t>Η περίπτωση του νησιού-κάτεργου στον Δούναβη</a:t>
            </a:r>
            <a:endParaRPr lang="el-GR"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solidFill>
                  <a:srgbClr val="FFFF00"/>
                </a:solidFill>
              </a:rPr>
              <a:t>πλατωνασ</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pPr algn="just">
              <a:buNone/>
            </a:pPr>
            <a:r>
              <a:rPr lang="el-GR" sz="3600" b="1" dirty="0">
                <a:latin typeface="Times New Roman" pitchFamily="18" charset="0"/>
                <a:cs typeface="Times New Roman" pitchFamily="18" charset="0"/>
              </a:rPr>
              <a:t>Θεωρεί τους Μακεδόνες Έλληνες </a:t>
            </a:r>
            <a:r>
              <a:rPr lang="el-GR" sz="3600" dirty="0">
                <a:latin typeface="Times New Roman" pitchFamily="18" charset="0"/>
                <a:cs typeface="Times New Roman" pitchFamily="18" charset="0"/>
              </a:rPr>
              <a:t>, όπως αποκαλύπτεται:</a:t>
            </a:r>
          </a:p>
          <a:p>
            <a:pPr algn="just">
              <a:buFontTx/>
              <a:buChar char="-"/>
            </a:pPr>
            <a:r>
              <a:rPr lang="el-GR" sz="3600" dirty="0">
                <a:latin typeface="Times New Roman" pitchFamily="18" charset="0"/>
                <a:cs typeface="Times New Roman" pitchFamily="18" charset="0"/>
              </a:rPr>
              <a:t>από την παρουσία του μαθητή του </a:t>
            </a:r>
            <a:r>
              <a:rPr lang="el-GR" sz="3600" dirty="0" err="1">
                <a:latin typeface="Times New Roman" pitchFamily="18" charset="0"/>
                <a:cs typeface="Times New Roman" pitchFamily="18" charset="0"/>
              </a:rPr>
              <a:t>Ευφραίου</a:t>
            </a:r>
            <a:r>
              <a:rPr lang="el-GR" sz="3600" dirty="0">
                <a:latin typeface="Times New Roman" pitchFamily="18" charset="0"/>
                <a:cs typeface="Times New Roman" pitchFamily="18" charset="0"/>
              </a:rPr>
              <a:t> στην αυλή του </a:t>
            </a:r>
            <a:r>
              <a:rPr lang="el-GR" sz="3600" dirty="0" err="1">
                <a:latin typeface="Times New Roman" pitchFamily="18" charset="0"/>
                <a:cs typeface="Times New Roman" pitchFamily="18" charset="0"/>
              </a:rPr>
              <a:t>Περδίκα</a:t>
            </a:r>
            <a:r>
              <a:rPr lang="el-GR" sz="3600" dirty="0">
                <a:latin typeface="Times New Roman" pitchFamily="18" charset="0"/>
                <a:cs typeface="Times New Roman" pitchFamily="18" charset="0"/>
              </a:rPr>
              <a:t> Γ΄,</a:t>
            </a:r>
          </a:p>
          <a:p>
            <a:pPr algn="just">
              <a:buFontTx/>
              <a:buChar char="-"/>
            </a:pPr>
            <a:r>
              <a:rPr lang="el-GR" sz="3600" dirty="0">
                <a:latin typeface="Times New Roman" pitchFamily="18" charset="0"/>
                <a:cs typeface="Times New Roman" pitchFamily="18" charset="0"/>
              </a:rPr>
              <a:t> από την επιστολή του ανιψιού του Σπεύσιππου προς τον Φίλιππο Β΄ </a:t>
            </a:r>
          </a:p>
          <a:p>
            <a:pPr algn="just">
              <a:buFontTx/>
              <a:buChar char="-"/>
            </a:pPr>
            <a:r>
              <a:rPr lang="el-GR" sz="3600" dirty="0">
                <a:latin typeface="Times New Roman" pitchFamily="18" charset="0"/>
                <a:cs typeface="Times New Roman" pitchFamily="18" charset="0"/>
              </a:rPr>
              <a:t> από εδάφια στον </a:t>
            </a:r>
            <a:r>
              <a:rPr lang="el-GR" sz="3600" i="1" dirty="0">
                <a:latin typeface="Times New Roman" pitchFamily="18" charset="0"/>
                <a:cs typeface="Times New Roman" pitchFamily="18" charset="0"/>
              </a:rPr>
              <a:t>Γοργία.</a:t>
            </a:r>
            <a:endParaRPr lang="el-GR" sz="3600" b="1" i="1" dirty="0">
              <a:latin typeface="Times New Roman" pitchFamily="18" charset="0"/>
              <a:cs typeface="Times New Roman" pitchFamily="18" charset="0"/>
            </a:endParaRPr>
          </a:p>
          <a:p>
            <a:endParaRPr lang="el-GR" sz="3600" dirty="0"/>
          </a:p>
        </p:txBody>
      </p:sp>
    </p:spTree>
    <p:extLst>
      <p:ext uri="{BB962C8B-B14F-4D97-AF65-F5344CB8AC3E}">
        <p14:creationId xmlns:p14="http://schemas.microsoft.com/office/powerpoint/2010/main" xmlns="" val="380535822"/>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1188" y="260350"/>
            <a:ext cx="8001000" cy="1216025"/>
          </a:xfrm>
        </p:spPr>
        <p:txBody>
          <a:bodyPr/>
          <a:lstStyle/>
          <a:p>
            <a:pPr algn="r" eaLnBrk="1" hangingPunct="1"/>
            <a:r>
              <a:rPr lang="el-GR" sz="2800" smtClean="0"/>
              <a:t>Η περίπτωση του νησιού-κάτεργου στον Δούναβη</a:t>
            </a:r>
            <a:endParaRPr lang="el-GR" sz="4800" smtClean="0"/>
          </a:p>
        </p:txBody>
      </p:sp>
      <p:sp>
        <p:nvSpPr>
          <p:cNvPr id="96259" name="Rectangle 3"/>
          <p:cNvSpPr>
            <a:spLocks noGrp="1" noChangeArrowheads="1"/>
          </p:cNvSpPr>
          <p:nvPr>
            <p:ph type="body" idx="1"/>
          </p:nvPr>
        </p:nvSpPr>
        <p:spPr/>
        <p:txBody>
          <a:bodyPr>
            <a:normAutofit fontScale="85000" lnSpcReduction="10000"/>
          </a:bodyPr>
          <a:lstStyle/>
          <a:p>
            <a:pPr eaLnBrk="1" hangingPunct="1">
              <a:lnSpc>
                <a:spcPct val="150000"/>
              </a:lnSpc>
              <a:defRPr/>
            </a:pPr>
            <a:r>
              <a:rPr lang="el-GR" sz="2600" dirty="0" smtClean="0">
                <a:latin typeface="Calibri" pitchFamily="34" charset="0"/>
              </a:rPr>
              <a:t>Το Μπέλενε ή Πέρσιν είναι νησί στον ποταμό Δούναβη. ‘Eχει μήκος 14,5 χιλιόμετρα (9,0 μίλια) και πλάτος 6 χιλιόμετρα (3.7 μίλια). Eίναι το τέταρτο μεγαλύτερο νησί του Δούναβη.</a:t>
            </a:r>
          </a:p>
          <a:p>
            <a:pPr eaLnBrk="1" hangingPunct="1">
              <a:lnSpc>
                <a:spcPct val="150000"/>
              </a:lnSpc>
              <a:defRPr/>
            </a:pPr>
            <a:r>
              <a:rPr lang="el-GR" sz="2600" dirty="0" smtClean="0">
                <a:latin typeface="Calibri" pitchFamily="34" charset="0"/>
              </a:rPr>
              <a:t>Το Μπέλενε φημίζεται για το στρατόπεδο συγκέντρωσης που λειτούργησε εκεί για την κράτηση των πολιτικών κρατουμένων μεταξύ 1949-1953 και 1956-1959. Σήμερα η φυλακή εξακολουθεί να λειτουργεί ως σωφρονιστικό ίδρυμα στο δυτικό τμήμα του νησιού.</a:t>
            </a:r>
          </a:p>
        </p:txBody>
      </p:sp>
    </p:spTree>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r" eaLnBrk="1" hangingPunct="1"/>
            <a:r>
              <a:rPr lang="el-GR" sz="2400" smtClean="0"/>
              <a:t>Οι σχέσεις Ελλήνων – «Σλαβομακεδόνων» στο Μπούλκες</a:t>
            </a:r>
          </a:p>
        </p:txBody>
      </p:sp>
      <p:sp>
        <p:nvSpPr>
          <p:cNvPr id="82947" name="Rectangle 3"/>
          <p:cNvSpPr>
            <a:spLocks noGrp="1" noChangeArrowheads="1"/>
          </p:cNvSpPr>
          <p:nvPr>
            <p:ph type="body" idx="1"/>
          </p:nvPr>
        </p:nvSpPr>
        <p:spPr>
          <a:xfrm>
            <a:off x="566738" y="1752600"/>
            <a:ext cx="8001000" cy="4484688"/>
          </a:xfrm>
        </p:spPr>
        <p:txBody>
          <a:bodyPr>
            <a:normAutofit fontScale="85000" lnSpcReduction="20000"/>
          </a:bodyPr>
          <a:lstStyle/>
          <a:p>
            <a:pPr eaLnBrk="1" hangingPunct="1">
              <a:lnSpc>
                <a:spcPct val="150000"/>
              </a:lnSpc>
              <a:defRPr/>
            </a:pPr>
            <a:r>
              <a:rPr lang="el-GR" sz="1800" dirty="0" smtClean="0">
                <a:latin typeface="Calibri" pitchFamily="34" charset="0"/>
              </a:rPr>
              <a:t>Η αναγνώριση από το 5ο Συνέδριο της Κομμουνιστικής Διεθνούς (1924) της Ενιαίας και Ανεξάρτητης Μακεδονίας</a:t>
            </a:r>
          </a:p>
          <a:p>
            <a:pPr eaLnBrk="1" hangingPunct="1">
              <a:lnSpc>
                <a:spcPct val="150000"/>
              </a:lnSpc>
              <a:defRPr/>
            </a:pPr>
            <a:r>
              <a:rPr lang="el-GR" sz="1800" dirty="0" smtClean="0">
                <a:latin typeface="Calibri" pitchFamily="34" charset="0"/>
              </a:rPr>
              <a:t>Η αναγνώριση του «Μακεδονικού Έθνους» το 1934 από το Συνέδριο της Κομμουνιστικής Διεθνούς</a:t>
            </a:r>
          </a:p>
          <a:p>
            <a:pPr eaLnBrk="1" hangingPunct="1">
              <a:lnSpc>
                <a:spcPct val="150000"/>
              </a:lnSpc>
              <a:defRPr/>
            </a:pPr>
            <a:r>
              <a:rPr lang="el-GR" sz="1800" dirty="0" smtClean="0">
                <a:latin typeface="Calibri" pitchFamily="34" charset="0"/>
              </a:rPr>
              <a:t>Η αναγνώριση των σλαβόφωνων από το ΚΚΕ ως σλαβομακεδονικής μειονότητας</a:t>
            </a:r>
          </a:p>
          <a:p>
            <a:pPr eaLnBrk="1" hangingPunct="1">
              <a:lnSpc>
                <a:spcPct val="150000"/>
              </a:lnSpc>
              <a:defRPr/>
            </a:pPr>
            <a:r>
              <a:rPr lang="el-GR" sz="1800" dirty="0" smtClean="0">
                <a:latin typeface="Calibri" pitchFamily="34" charset="0"/>
              </a:rPr>
              <a:t>Το 1946  η εξάρτηση του ΚΚΕ από τη Γιουγκοσλαβία δημιούργησε τις προϋποθέσεις για μια συμφωνία ανάμεσα στο ΚΚΕ και τι ΚΚΓ, σχετική με την ένταξη των ΝΟΦ στον ΔΣΕ. </a:t>
            </a:r>
          </a:p>
          <a:p>
            <a:pPr eaLnBrk="1" hangingPunct="1">
              <a:lnSpc>
                <a:spcPct val="150000"/>
              </a:lnSpc>
              <a:defRPr/>
            </a:pPr>
            <a:r>
              <a:rPr lang="el-GR" sz="1800" dirty="0" smtClean="0">
                <a:latin typeface="Calibri" pitchFamily="34" charset="0"/>
              </a:rPr>
              <a:t>Η συγκατοίκηση αποδείχτηκε δύσκολη. Μετά την εγκατάσταση Ελλήνων στο Μπούλκες η σχέση των Ελλήνων και των «Σλαβομακεδόνων» παρέμεινε τεταμένη. Υπήρχε ένα δίκτυο προπαγάνδας που λειτουργούσε υπέρ της εγκατάστασης προσφύγων που προέρχονταν από τη Μακεδονία στη Λαϊκή Δημοκρατία της Μακεδονίας του Τίτο και του Τέμπο. Για την επίτευξη του στόχου τους χρησιμοποιούσαν όλα τα μέσα: υποσχέσεις, απειλές… Οι Έλληνες κατηγορούσαν όσους ενέδιδαν ως «λιποτάκτες». </a:t>
            </a:r>
          </a:p>
        </p:txBody>
      </p:sp>
    </p:spTree>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algn="r" eaLnBrk="1" hangingPunct="1"/>
            <a:r>
              <a:rPr lang="el-GR" sz="2400" smtClean="0"/>
              <a:t>Οι σχέσεις Ελλήνων – «Σλαβομακεδόνων» στο Μπούλκες</a:t>
            </a:r>
          </a:p>
        </p:txBody>
      </p:sp>
      <p:sp>
        <p:nvSpPr>
          <p:cNvPr id="83973" name="Rectangle 5"/>
          <p:cNvSpPr>
            <a:spLocks noGrp="1" noChangeArrowheads="1"/>
          </p:cNvSpPr>
          <p:nvPr>
            <p:ph type="body" sz="half" idx="1"/>
          </p:nvPr>
        </p:nvSpPr>
        <p:spPr>
          <a:xfrm>
            <a:off x="179388" y="1628775"/>
            <a:ext cx="4311650" cy="4629150"/>
          </a:xfrm>
        </p:spPr>
        <p:txBody>
          <a:bodyPr>
            <a:normAutofit fontScale="92500" lnSpcReduction="20000"/>
          </a:bodyPr>
          <a:lstStyle/>
          <a:p>
            <a:pPr eaLnBrk="1" hangingPunct="1">
              <a:lnSpc>
                <a:spcPct val="150000"/>
              </a:lnSpc>
              <a:defRPr/>
            </a:pPr>
            <a:r>
              <a:rPr lang="el-GR" sz="1600" dirty="0" smtClean="0"/>
              <a:t>Ο Τσιρώνης αναφέρεται διεξοδικά στο ρόλο του Γκότσε (Ηλία  Δημάκη). Περιγράφει κάποια προκλητικά περιστατικά τα οποία αποτέλεσαν αφορμή για να εκφράσει και ο ίδιος  τις  θέσεις του για το Μακεδονικό. </a:t>
            </a:r>
          </a:p>
          <a:p>
            <a:pPr eaLnBrk="1" hangingPunct="1">
              <a:lnSpc>
                <a:spcPct val="150000"/>
              </a:lnSpc>
              <a:defRPr/>
            </a:pPr>
            <a:r>
              <a:rPr lang="el-GR" sz="1600" dirty="0" smtClean="0"/>
              <a:t>[…] Χρόνια πολλά το πρόβλημα της αυτονομίας της Μακεδονίας έκαιγε το ΚΚΕ που πραγματικά άλλαξε δύο και τρεις φορές θέση πάνω στο πρόβλημα. Η στάση του ΚΚΕ φυσικό ήταν να δημιουργήσει σε ορισμένα στελέχη της περιοχής σύγχυση και απορίες […] Την εποχή όμως αυτή στα χρόνια του απελευθερωτικού πολέμου το πρόβλημα γίνεται οξύτερο […]</a:t>
            </a:r>
          </a:p>
          <a:p>
            <a:pPr eaLnBrk="1" hangingPunct="1">
              <a:lnSpc>
                <a:spcPct val="80000"/>
              </a:lnSpc>
              <a:defRPr/>
            </a:pPr>
            <a:endParaRPr lang="el-GR" sz="1600" dirty="0" smtClean="0"/>
          </a:p>
        </p:txBody>
      </p:sp>
      <p:sp>
        <p:nvSpPr>
          <p:cNvPr id="83974" name="Rectangle 6"/>
          <p:cNvSpPr>
            <a:spLocks noGrp="1" noChangeArrowheads="1"/>
          </p:cNvSpPr>
          <p:nvPr>
            <p:ph type="body" sz="half" idx="2"/>
          </p:nvPr>
        </p:nvSpPr>
        <p:spPr>
          <a:xfrm>
            <a:off x="4500563" y="1628775"/>
            <a:ext cx="4464050" cy="5113338"/>
          </a:xfrm>
        </p:spPr>
        <p:txBody>
          <a:bodyPr>
            <a:normAutofit fontScale="92500"/>
          </a:bodyPr>
          <a:lstStyle/>
          <a:p>
            <a:pPr eaLnBrk="1" hangingPunct="1">
              <a:lnSpc>
                <a:spcPct val="150000"/>
              </a:lnSpc>
              <a:defRPr/>
            </a:pPr>
            <a:r>
              <a:rPr lang="el-GR" sz="1100" dirty="0" smtClean="0"/>
              <a:t>Αναφέρεται επίσης στην ενδοτικότητα απέναντι στη βουλγαρική προπαγάνδα, μερίδας των σλαβόφωνων της Φλώρινας και της Καστοριάς.  </a:t>
            </a:r>
          </a:p>
          <a:p>
            <a:pPr eaLnBrk="1" hangingPunct="1">
              <a:lnSpc>
                <a:spcPct val="150000"/>
              </a:lnSpc>
              <a:defRPr/>
            </a:pPr>
            <a:r>
              <a:rPr lang="el-GR" sz="1100" dirty="0" smtClean="0"/>
              <a:t>[…] πολλά χωριά, κυρίως αυτά που χαρακτηρίζονται σλαβόφωνα (πέρα για πέρα λαθεμένος και επικίνδυνος χαρακτηρισμός) έχουν δεχτεί από χρόνια την επίδραση της θεωρίας που η φασιστική Βουλγαρία με τους πράκτορές της καλλιέργησε ότι τάχα ήταν γνήσιοι Βούλγαροι, πως δεν έχουν σχέση με τους Έλληνες και πως πρέπει […] ν’ αποτελέσει αυτόνομο, χωριστό Μακεδονικό κράτος. Το πολύ χρήμα και τα’ άλλα μέσα που χρησιμοποίησαν οι πράκτορές τους, μα και η κακή πολιτική που εφάρμοσαν οι κυβερνήσεις, κυρίως του Μεταξά, βοηθούν να πιάσει σ’ ένα αριθμό χωρικών, η παραπάνω θεωρία.[…]</a:t>
            </a:r>
          </a:p>
          <a:p>
            <a:pPr eaLnBrk="1" hangingPunct="1">
              <a:lnSpc>
                <a:spcPct val="150000"/>
              </a:lnSpc>
              <a:defRPr/>
            </a:pPr>
            <a:r>
              <a:rPr lang="el-GR" sz="1100" dirty="0" smtClean="0"/>
              <a:t>Διακρίνει τρεις κατηγορίες ανθρώπων</a:t>
            </a:r>
          </a:p>
          <a:p>
            <a:pPr eaLnBrk="1" hangingPunct="1">
              <a:lnSpc>
                <a:spcPct val="150000"/>
              </a:lnSpc>
              <a:defRPr/>
            </a:pPr>
            <a:r>
              <a:rPr lang="el-GR" sz="1100" dirty="0" smtClean="0"/>
              <a:t>Α) αυτούς, που ευχάριστα δέχονται να συζητούν για την «αυτονομία»</a:t>
            </a:r>
          </a:p>
          <a:p>
            <a:pPr eaLnBrk="1" hangingPunct="1">
              <a:lnSpc>
                <a:spcPct val="150000"/>
              </a:lnSpc>
              <a:defRPr/>
            </a:pPr>
            <a:r>
              <a:rPr lang="el-GR" sz="1100" dirty="0" smtClean="0"/>
              <a:t>Β) εκείνους που δεν επηρεάστηκαν από την πλύση εγκεφάλου , ή τα χρήματα της εχθρικής προπαγάνδας, αλλά αντίθετα εξαγριώνονται και μόνο στο άκουσμα της λέξης </a:t>
            </a:r>
          </a:p>
          <a:p>
            <a:pPr eaLnBrk="1" hangingPunct="1">
              <a:lnSpc>
                <a:spcPct val="150000"/>
              </a:lnSpc>
              <a:defRPr/>
            </a:pPr>
            <a:r>
              <a:rPr lang="el-GR" sz="1100" dirty="0" smtClean="0"/>
              <a:t>Γ) τους πρόσφυγες, που εγκαταστάθηκαν μετά τον ξεριζωμό τους από τις σκλαβωμένες πατρίδες στην μάνα Ελλάδα και που αντιδρούν με πείσμα σε κάθε τι που την βλάπτει </a:t>
            </a:r>
          </a:p>
        </p:txBody>
      </p:sp>
    </p:spTree>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566738" y="1557338"/>
            <a:ext cx="8001000" cy="4751387"/>
          </a:xfrm>
        </p:spPr>
        <p:txBody>
          <a:bodyPr>
            <a:normAutofit fontScale="85000" lnSpcReduction="20000"/>
          </a:bodyPr>
          <a:lstStyle/>
          <a:p>
            <a:pPr marL="0" indent="0" eaLnBrk="1" hangingPunct="1">
              <a:lnSpc>
                <a:spcPct val="150000"/>
              </a:lnSpc>
              <a:buFont typeface="Wingdings" pitchFamily="2" charset="2"/>
              <a:buNone/>
              <a:defRPr/>
            </a:pPr>
            <a:r>
              <a:rPr lang="en-US" sz="1700" dirty="0" smtClean="0"/>
              <a:t>     </a:t>
            </a:r>
            <a:r>
              <a:rPr lang="el-GR" sz="1900" dirty="0" smtClean="0">
                <a:latin typeface="Calibri" pitchFamily="34" charset="0"/>
              </a:rPr>
              <a:t>Μετά τη ρήξη Τίτο-Στάλιν και την προσχώρηση του Ζαχαριάδη στη γραμμή της Κομιφόρμ,    η διάσταση απόψεων ανάμεσα στους Έλληνες κομουνιστές και τους «Σλαβομακεδόνες» έλαβε μεγάλες διαστάσεις.</a:t>
            </a:r>
          </a:p>
          <a:p>
            <a:pPr marL="0" indent="0" eaLnBrk="1" hangingPunct="1">
              <a:lnSpc>
                <a:spcPct val="150000"/>
              </a:lnSpc>
              <a:buFont typeface="Wingdings" pitchFamily="2" charset="2"/>
              <a:buNone/>
              <a:defRPr/>
            </a:pPr>
            <a:r>
              <a:rPr lang="en-US" sz="1900" dirty="0" smtClean="0">
                <a:latin typeface="Calibri" pitchFamily="34" charset="0"/>
              </a:rPr>
              <a:t>     </a:t>
            </a:r>
            <a:r>
              <a:rPr lang="el-GR" sz="1900" dirty="0" smtClean="0">
                <a:latin typeface="Calibri" pitchFamily="34" charset="0"/>
              </a:rPr>
              <a:t>Η φιλογιουγκοσλαβική μερίδα των σλαβόφωνων με αρχηγούς τους</a:t>
            </a:r>
          </a:p>
          <a:p>
            <a:pPr marL="0" indent="0" eaLnBrk="1" hangingPunct="1">
              <a:lnSpc>
                <a:spcPct val="150000"/>
              </a:lnSpc>
              <a:buFont typeface="Wingdings" pitchFamily="2" charset="2"/>
              <a:buNone/>
              <a:defRPr/>
            </a:pPr>
            <a:r>
              <a:rPr lang="en-US" sz="1900" dirty="0" smtClean="0">
                <a:latin typeface="Calibri" pitchFamily="34" charset="0"/>
              </a:rPr>
              <a:t>     </a:t>
            </a:r>
            <a:r>
              <a:rPr lang="el-GR" sz="1900" dirty="0" smtClean="0">
                <a:latin typeface="Calibri" pitchFamily="34" charset="0"/>
              </a:rPr>
              <a:t>- Γκότσε</a:t>
            </a:r>
          </a:p>
          <a:p>
            <a:pPr marL="0" indent="0" eaLnBrk="1" hangingPunct="1">
              <a:lnSpc>
                <a:spcPct val="150000"/>
              </a:lnSpc>
              <a:buFont typeface="Wingdings" pitchFamily="2" charset="2"/>
              <a:buNone/>
              <a:defRPr/>
            </a:pPr>
            <a:r>
              <a:rPr lang="en-US" sz="1900" dirty="0" smtClean="0">
                <a:latin typeface="Calibri" pitchFamily="34" charset="0"/>
              </a:rPr>
              <a:t>     </a:t>
            </a:r>
            <a:r>
              <a:rPr lang="el-GR" sz="1900" dirty="0" smtClean="0">
                <a:latin typeface="Calibri" pitchFamily="34" charset="0"/>
              </a:rPr>
              <a:t>- Κεραμιτζίεφ </a:t>
            </a:r>
          </a:p>
          <a:p>
            <a:pPr marL="0" indent="0" eaLnBrk="1" hangingPunct="1">
              <a:lnSpc>
                <a:spcPct val="150000"/>
              </a:lnSpc>
              <a:buFont typeface="Wingdings" pitchFamily="2" charset="2"/>
              <a:buNone/>
              <a:defRPr/>
            </a:pPr>
            <a:r>
              <a:rPr lang="en-US" sz="1900" dirty="0" smtClean="0">
                <a:latin typeface="Calibri" pitchFamily="34" charset="0"/>
              </a:rPr>
              <a:t>     </a:t>
            </a:r>
            <a:r>
              <a:rPr lang="el-GR" sz="1900" dirty="0" smtClean="0">
                <a:latin typeface="Calibri" pitchFamily="34" charset="0"/>
              </a:rPr>
              <a:t>- Αγιάνοφσκι-Ότσε </a:t>
            </a:r>
            <a:endParaRPr lang="en-US" sz="1900" dirty="0" smtClean="0">
              <a:latin typeface="Calibri" pitchFamily="34" charset="0"/>
            </a:endParaRPr>
          </a:p>
          <a:p>
            <a:pPr marL="0" indent="0" eaLnBrk="1" hangingPunct="1">
              <a:lnSpc>
                <a:spcPct val="150000"/>
              </a:lnSpc>
              <a:buFont typeface="Wingdings" pitchFamily="2" charset="2"/>
              <a:buNone/>
              <a:defRPr/>
            </a:pPr>
            <a:r>
              <a:rPr lang="en-US" sz="1900" dirty="0" smtClean="0">
                <a:latin typeface="Calibri" pitchFamily="34" charset="0"/>
              </a:rPr>
              <a:t>     </a:t>
            </a:r>
            <a:r>
              <a:rPr lang="el-GR" sz="1900" dirty="0" smtClean="0">
                <a:latin typeface="Calibri" pitchFamily="34" charset="0"/>
              </a:rPr>
              <a:t>ενθάρρυνε φανερά τις λιποταξίες από τον ΔΣΕ προς τη Γιουγκοσλαβική «Μακεδονία» καταγγέλλοντας το ΚΚΕ για προδοσία απέναντι στον «μακεδονικό λαό»</a:t>
            </a:r>
          </a:p>
          <a:p>
            <a:pPr marL="0" indent="0" eaLnBrk="1" hangingPunct="1">
              <a:lnSpc>
                <a:spcPct val="150000"/>
              </a:lnSpc>
              <a:buFont typeface="Wingdings" pitchFamily="2" charset="2"/>
              <a:buNone/>
              <a:defRPr/>
            </a:pPr>
            <a:r>
              <a:rPr lang="en-US" sz="1900" dirty="0" smtClean="0">
                <a:latin typeface="Calibri" pitchFamily="34" charset="0"/>
              </a:rPr>
              <a:t>     </a:t>
            </a:r>
            <a:r>
              <a:rPr lang="el-GR" sz="1900" dirty="0" smtClean="0">
                <a:latin typeface="Calibri" pitchFamily="34" charset="0"/>
              </a:rPr>
              <a:t>Η 5η ολομέλεια του ΚΚΕ αναγνώρισε το δικαίωμα αυτοδιάθεσης του «Μακεδονικού λαού», σε ένα ενιαίο, ανεξάρτητο «μακεδονικό κράτος» μέσα στη λαϊκοδημοκρατική ομοσπονδία των βαλκανικών κρατών, προκαλώντας ρήξη στις σχέσεις του ΚΚΕ με το ΚΚΓ και το ΚΚΒ</a:t>
            </a:r>
          </a:p>
        </p:txBody>
      </p:sp>
      <p:sp>
        <p:nvSpPr>
          <p:cNvPr id="38915" name="Title 1"/>
          <p:cNvSpPr>
            <a:spLocks noGrp="1"/>
          </p:cNvSpPr>
          <p:nvPr>
            <p:ph type="title"/>
          </p:nvPr>
        </p:nvSpPr>
        <p:spPr>
          <a:xfrm>
            <a:off x="611188" y="260350"/>
            <a:ext cx="8001000" cy="1216025"/>
          </a:xfrm>
        </p:spPr>
        <p:txBody>
          <a:bodyPr/>
          <a:lstStyle/>
          <a:p>
            <a:pPr algn="r" eaLnBrk="1" hangingPunct="1"/>
            <a:r>
              <a:rPr lang="el-GR" sz="2400" smtClean="0"/>
              <a:t>Οι σχέσεις Ελλήνων – «Σλαβομακεδόνων» στο Μπούλκες</a:t>
            </a:r>
            <a:endParaRPr lang="el-GR" sz="3200" smtClean="0"/>
          </a:p>
        </p:txBody>
      </p:sp>
    </p:spTree>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r" eaLnBrk="1" hangingPunct="1"/>
            <a:r>
              <a:rPr lang="el-GR" sz="2800" smtClean="0"/>
              <a:t>Οι σχέσεις ΚΚΕ και ΚΚΓ με αφορμή το Μπούλκες</a:t>
            </a:r>
          </a:p>
        </p:txBody>
      </p:sp>
      <p:sp>
        <p:nvSpPr>
          <p:cNvPr id="87043" name="Rectangle 3"/>
          <p:cNvSpPr>
            <a:spLocks noGrp="1" noChangeArrowheads="1"/>
          </p:cNvSpPr>
          <p:nvPr>
            <p:ph type="body" idx="1"/>
          </p:nvPr>
        </p:nvSpPr>
        <p:spPr>
          <a:xfrm>
            <a:off x="566738" y="1752600"/>
            <a:ext cx="8001000" cy="4916488"/>
          </a:xfrm>
        </p:spPr>
        <p:txBody>
          <a:bodyPr>
            <a:normAutofit fontScale="77500" lnSpcReduction="20000"/>
          </a:bodyPr>
          <a:lstStyle/>
          <a:p>
            <a:pPr marL="0" indent="360363" eaLnBrk="1" hangingPunct="1">
              <a:lnSpc>
                <a:spcPct val="150000"/>
              </a:lnSpc>
              <a:buFont typeface="Wingdings" pitchFamily="2" charset="2"/>
              <a:buNone/>
              <a:defRPr/>
            </a:pPr>
            <a:r>
              <a:rPr lang="el-GR" sz="2100" dirty="0" smtClean="0"/>
              <a:t>-</a:t>
            </a:r>
            <a:r>
              <a:rPr lang="el-GR" sz="2100" dirty="0" smtClean="0">
                <a:latin typeface="Calibri" pitchFamily="34" charset="0"/>
              </a:rPr>
              <a:t>Άνοιξη του 1946: πραγματοποίηση συνάντησης του Ζαχαριάδη με τους Τίτο και Στάλιν στο Βελιγράδι και στην Κριμαία αντίστοιχα</a:t>
            </a:r>
          </a:p>
          <a:p>
            <a:pPr marL="0" indent="360363" eaLnBrk="1" hangingPunct="1">
              <a:lnSpc>
                <a:spcPct val="150000"/>
              </a:lnSpc>
              <a:buFont typeface="Wingdings" pitchFamily="2" charset="2"/>
              <a:buNone/>
              <a:defRPr/>
            </a:pPr>
            <a:r>
              <a:rPr lang="el-GR" sz="2100" dirty="0" smtClean="0">
                <a:latin typeface="Calibri" pitchFamily="34" charset="0"/>
              </a:rPr>
              <a:t>Στα πλαίσια αυτών των συναντήσεων διασφαλίστηκε η υλική, πολιτική και στρατιωτική τους στήριξη για την επίτευξη του σκοπού της ένοπλης αναμέτρησης </a:t>
            </a:r>
          </a:p>
          <a:p>
            <a:pPr marL="0" indent="360363" eaLnBrk="1" hangingPunct="1">
              <a:lnSpc>
                <a:spcPct val="150000"/>
              </a:lnSpc>
              <a:buFont typeface="Wingdings" pitchFamily="2" charset="2"/>
              <a:buNone/>
              <a:defRPr/>
            </a:pPr>
            <a:r>
              <a:rPr lang="el-GR" sz="2100" dirty="0" smtClean="0">
                <a:latin typeface="Calibri" pitchFamily="34" charset="0"/>
              </a:rPr>
              <a:t>-Καλοκαίρι του 1948: η ρήξη Τίτο-Στάλιν καθοριστική για τις σχέσεις ανάμεσα στο ΚΚΕ και το ΚΚΓ</a:t>
            </a:r>
          </a:p>
          <a:p>
            <a:pPr marL="0" indent="360363" eaLnBrk="1" hangingPunct="1">
              <a:lnSpc>
                <a:spcPct val="150000"/>
              </a:lnSpc>
              <a:buFont typeface="Wingdings" pitchFamily="2" charset="2"/>
              <a:buNone/>
              <a:defRPr/>
            </a:pPr>
            <a:r>
              <a:rPr lang="el-GR" sz="2100" dirty="0" smtClean="0">
                <a:latin typeface="Calibri" pitchFamily="34" charset="0"/>
              </a:rPr>
              <a:t>Οι σχέσεις έχουν διαρραγεί, οι διαφορές τους στο μακεδονικό ζήτημα είναι πλέον σαφείς</a:t>
            </a:r>
          </a:p>
          <a:p>
            <a:pPr marL="0" indent="360363" eaLnBrk="1" hangingPunct="1">
              <a:lnSpc>
                <a:spcPct val="150000"/>
              </a:lnSpc>
              <a:buFont typeface="Wingdings" pitchFamily="2" charset="2"/>
              <a:buNone/>
              <a:defRPr/>
            </a:pPr>
            <a:r>
              <a:rPr lang="el-GR" sz="2100" dirty="0" smtClean="0">
                <a:latin typeface="Calibri" pitchFamily="34" charset="0"/>
              </a:rPr>
              <a:t>-Οι Έλληνες του Μπούλκες χωρίζονται σε δύο παρατάξεις: στους Τιτοϊκούς και στους Ζαχαριαδικούς (ο Πεχτακτσίδης ήταν με το μέρος των Τιτοϊκών</a:t>
            </a:r>
          </a:p>
          <a:p>
            <a:pPr marL="0" indent="360363" eaLnBrk="1" hangingPunct="1">
              <a:lnSpc>
                <a:spcPct val="150000"/>
              </a:lnSpc>
              <a:buFont typeface="Wingdings" pitchFamily="2" charset="2"/>
              <a:buNone/>
              <a:defRPr/>
            </a:pPr>
            <a:r>
              <a:rPr lang="el-GR" sz="2100" dirty="0" smtClean="0">
                <a:latin typeface="Calibri" pitchFamily="34" charset="0"/>
              </a:rPr>
              <a:t>-Στις 7 Ιουλίου του 1949 ο Αλεξάντερ Ράνκοβιτς, ο Γιουγκοσλάβος Υπουργός Εσωτερικών χορήγησε άδεια αποχώρησης στου Έλληνες που βρίσκονταν στο Μπούλκες, εφόσον οι ίδιοι το επιθυμούν</a:t>
            </a:r>
          </a:p>
        </p:txBody>
      </p:sp>
    </p:spTree>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r" eaLnBrk="1" hangingPunct="1"/>
            <a:r>
              <a:rPr lang="el-GR" sz="2800" smtClean="0"/>
              <a:t>Οι διεθνείς διαστάσεις του ζητήματος «Μπούλκες»</a:t>
            </a:r>
          </a:p>
        </p:txBody>
      </p:sp>
      <p:sp>
        <p:nvSpPr>
          <p:cNvPr id="88067" name="Rectangle 3"/>
          <p:cNvSpPr>
            <a:spLocks noGrp="1" noChangeArrowheads="1"/>
          </p:cNvSpPr>
          <p:nvPr>
            <p:ph type="body" idx="1"/>
          </p:nvPr>
        </p:nvSpPr>
        <p:spPr/>
        <p:txBody>
          <a:bodyPr>
            <a:normAutofit fontScale="92500"/>
          </a:bodyPr>
          <a:lstStyle/>
          <a:p>
            <a:pPr eaLnBrk="1" hangingPunct="1">
              <a:lnSpc>
                <a:spcPct val="150000"/>
              </a:lnSpc>
              <a:buFont typeface="Wingdings" pitchFamily="2" charset="2"/>
              <a:buNone/>
              <a:defRPr/>
            </a:pPr>
            <a:r>
              <a:rPr lang="el-GR" sz="2100" dirty="0" smtClean="0"/>
              <a:t>	</a:t>
            </a:r>
            <a:r>
              <a:rPr lang="el-GR" sz="2100" dirty="0" smtClean="0">
                <a:latin typeface="Calibri" pitchFamily="34" charset="0"/>
              </a:rPr>
              <a:t>-Μπούλκες:το μήλο της έριδος ανάμεσα στην Ελλάδα και στη Γιουγκοσλαβία</a:t>
            </a:r>
          </a:p>
          <a:p>
            <a:pPr eaLnBrk="1" hangingPunct="1">
              <a:lnSpc>
                <a:spcPct val="150000"/>
              </a:lnSpc>
              <a:buFont typeface="Wingdings" pitchFamily="2" charset="2"/>
              <a:buNone/>
              <a:defRPr/>
            </a:pPr>
            <a:r>
              <a:rPr lang="el-GR" sz="2100" dirty="0" smtClean="0">
                <a:latin typeface="Calibri" pitchFamily="34" charset="0"/>
              </a:rPr>
              <a:t>	-Διαφωνούσαν ως προς το αν το Μπούλκες αποτελούσε στρατόπεδο εκπαίδευσης των μελλοντικών ανταρτικών δυνάμεων που απειλούσαν το καθεστώς του ελλαδικού χώρου.</a:t>
            </a:r>
          </a:p>
          <a:p>
            <a:pPr eaLnBrk="1" hangingPunct="1">
              <a:lnSpc>
                <a:spcPct val="150000"/>
              </a:lnSpc>
              <a:buFont typeface="Wingdings" pitchFamily="2" charset="2"/>
              <a:buNone/>
              <a:defRPr/>
            </a:pPr>
            <a:r>
              <a:rPr lang="el-GR" sz="2100" dirty="0" smtClean="0">
                <a:latin typeface="Calibri" pitchFamily="34" charset="0"/>
              </a:rPr>
              <a:t>	-Η επιβεβαίωση των ισχυρισμών της ελληνικής πλευράς ήρθε από εκείνους που απέδρασαν από το Μπούλκες προς την Ελλάδα.</a:t>
            </a:r>
          </a:p>
          <a:p>
            <a:pPr eaLnBrk="1" hangingPunct="1">
              <a:lnSpc>
                <a:spcPct val="150000"/>
              </a:lnSpc>
              <a:buFont typeface="Wingdings" pitchFamily="2" charset="2"/>
              <a:buNone/>
              <a:defRPr/>
            </a:pPr>
            <a:r>
              <a:rPr lang="el-GR" sz="2100" dirty="0" smtClean="0">
                <a:latin typeface="Calibri" pitchFamily="34" charset="0"/>
              </a:rPr>
              <a:t>	-Η Διεθνής επιτροπή  του ΟΗΕ για τα Βαλκάνια εξετάζοντας την υπόθεση δεν βρίσκει κάτι που θα μπορούσε να επιβεβαιώσει τους ισχυρισμούς της Ελλάδας. (</a:t>
            </a:r>
            <a:r>
              <a:rPr lang="el-GR" sz="2100" i="1" dirty="0" smtClean="0">
                <a:latin typeface="Calibri" pitchFamily="34" charset="0"/>
              </a:rPr>
              <a:t>Ρίστοβιτς</a:t>
            </a:r>
            <a:r>
              <a:rPr lang="el-GR" sz="2100" dirty="0" smtClean="0">
                <a:latin typeface="Calibri" pitchFamily="34" charset="0"/>
              </a:rPr>
              <a:t>) </a:t>
            </a:r>
          </a:p>
        </p:txBody>
      </p:sp>
    </p:spTree>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5"/>
          <p:cNvSpPr>
            <a:spLocks noGrp="1" noChangeArrowheads="1"/>
          </p:cNvSpPr>
          <p:nvPr>
            <p:ph type="body" sz="half" idx="1"/>
          </p:nvPr>
        </p:nvSpPr>
        <p:spPr>
          <a:xfrm>
            <a:off x="179388" y="1752600"/>
            <a:ext cx="4311650" cy="4629150"/>
          </a:xfrm>
        </p:spPr>
        <p:txBody>
          <a:bodyPr>
            <a:normAutofit fontScale="92500" lnSpcReduction="20000"/>
          </a:bodyPr>
          <a:lstStyle/>
          <a:p>
            <a:pPr eaLnBrk="1" hangingPunct="1">
              <a:lnSpc>
                <a:spcPct val="150000"/>
              </a:lnSpc>
              <a:buFont typeface="Wingdings" pitchFamily="2" charset="2"/>
              <a:buNone/>
              <a:defRPr/>
            </a:pPr>
            <a:r>
              <a:rPr lang="el-GR" sz="1200" b="1" u="sng" dirty="0" smtClean="0"/>
              <a:t>Απόπειρα μιας συνολικής αποτίμησης</a:t>
            </a:r>
          </a:p>
          <a:p>
            <a:pPr eaLnBrk="1" hangingPunct="1">
              <a:lnSpc>
                <a:spcPct val="150000"/>
              </a:lnSpc>
              <a:buFont typeface="Wingdings" pitchFamily="2" charset="2"/>
              <a:buNone/>
              <a:defRPr/>
            </a:pPr>
            <a:r>
              <a:rPr lang="el-GR" sz="1200" b="1" u="sng" dirty="0" smtClean="0"/>
              <a:t>του εγχειρήματος</a:t>
            </a:r>
            <a:endParaRPr lang="el-GR" sz="1200" dirty="0" smtClean="0"/>
          </a:p>
          <a:p>
            <a:pPr eaLnBrk="1" hangingPunct="1">
              <a:lnSpc>
                <a:spcPct val="150000"/>
              </a:lnSpc>
              <a:defRPr/>
            </a:pPr>
            <a:r>
              <a:rPr lang="el-GR" sz="1200" dirty="0" smtClean="0"/>
              <a:t>Το κείμενο του Τσιρώνη αποτιμά το «πείραμα» Μπούλκες μέσα από δύο οπτικές γωνίες:</a:t>
            </a:r>
          </a:p>
          <a:p>
            <a:pPr eaLnBrk="1" hangingPunct="1">
              <a:lnSpc>
                <a:spcPct val="150000"/>
              </a:lnSpc>
              <a:defRPr/>
            </a:pPr>
            <a:r>
              <a:rPr lang="el-GR" sz="1200" dirty="0" smtClean="0"/>
              <a:t>α) Η πρώτη αφορά στη θεώρηση εκείνων που ο ίδιος προσδιορίζει ως «αντιδραστικούς» κύκλους της πατρίδας. Σε αυτούς συμπεριλαμβάνει τους Άγγλους, τους Αμερικανούς και τους συντηρητικούς</a:t>
            </a:r>
          </a:p>
          <a:p>
            <a:pPr eaLnBrk="1" hangingPunct="1">
              <a:lnSpc>
                <a:spcPct val="150000"/>
              </a:lnSpc>
              <a:defRPr/>
            </a:pPr>
            <a:r>
              <a:rPr lang="el-GR" sz="1200" dirty="0" smtClean="0"/>
              <a:t>β) Η δεύτερη αφορά στα σοσιαλιστικά κράτη </a:t>
            </a:r>
          </a:p>
          <a:p>
            <a:pPr eaLnBrk="1" hangingPunct="1">
              <a:lnSpc>
                <a:spcPct val="150000"/>
              </a:lnSpc>
              <a:defRPr/>
            </a:pPr>
            <a:r>
              <a:rPr lang="el-GR" sz="1200" dirty="0" smtClean="0"/>
              <a:t>Η μαρτυρία του Νίκου Τσιρώνη συγκαταλέγεται ανάμεσα στις ελάχιστες που έχουν δει το φως της δημοσιότητας για το Μπούλκες (έχουν προηγηθεί εκδοτικά, αν και αρκετές είναι μεταγενέστερες του Τσιρώνη, κυρίως οι μαρτυρίες των Καινούργιου, Σιαπέρα, Χείμαρου, Μαργαρίτας Λαζαρίδου). Αλλά και οι μελέτες ιστορικών είναι ελαχιστότατες – η μοναδική μονογραφία για το Μπούλκες είναι αυτή του Σέρβου ιστορικού Μίλαν Ρίστοβιτς, Το πείραμα Μπούλκες (Κυριακίδης 2006).</a:t>
            </a:r>
          </a:p>
        </p:txBody>
      </p:sp>
      <p:sp>
        <p:nvSpPr>
          <p:cNvPr id="89094" name="Rectangle 6"/>
          <p:cNvSpPr>
            <a:spLocks noGrp="1" noChangeArrowheads="1"/>
          </p:cNvSpPr>
          <p:nvPr>
            <p:ph type="body" sz="half" idx="2"/>
          </p:nvPr>
        </p:nvSpPr>
        <p:spPr>
          <a:xfrm>
            <a:off x="4643438" y="1752600"/>
            <a:ext cx="4249737" cy="4267200"/>
          </a:xfrm>
        </p:spPr>
        <p:txBody>
          <a:bodyPr>
            <a:normAutofit fontScale="92500"/>
          </a:bodyPr>
          <a:lstStyle/>
          <a:p>
            <a:pPr eaLnBrk="1" hangingPunct="1">
              <a:lnSpc>
                <a:spcPct val="150000"/>
              </a:lnSpc>
              <a:buFont typeface="Wingdings" pitchFamily="2" charset="2"/>
              <a:buNone/>
              <a:defRPr/>
            </a:pPr>
            <a:r>
              <a:rPr lang="el-GR" sz="1200" b="1" u="sng" dirty="0" smtClean="0"/>
              <a:t>Μεθοδολογικά και άλλα</a:t>
            </a:r>
            <a:endParaRPr lang="el-GR" sz="1200" dirty="0" smtClean="0"/>
          </a:p>
          <a:p>
            <a:pPr eaLnBrk="1" hangingPunct="1">
              <a:lnSpc>
                <a:spcPct val="150000"/>
              </a:lnSpc>
              <a:defRPr/>
            </a:pPr>
            <a:r>
              <a:rPr lang="el-GR" sz="1200" dirty="0" smtClean="0"/>
              <a:t>Η ποιότητα του λόγου του Τσιρώνη</a:t>
            </a:r>
          </a:p>
          <a:p>
            <a:pPr eaLnBrk="1" hangingPunct="1">
              <a:lnSpc>
                <a:spcPct val="150000"/>
              </a:lnSpc>
              <a:defRPr/>
            </a:pPr>
            <a:r>
              <a:rPr lang="el-GR" sz="1200" dirty="0" smtClean="0"/>
              <a:t>[…] χωρίς στερεοτυπικές ή ιδεολογικές ωραιοποιήσεις, επιστράτευσε την κριτική του ικανότητα, αξιολόγησε τις εμπειρίες του και αποτολμώντας μια εμβριθέστατη προσέγγιση της πορείας αυτής μας έδωσε τη δική του βιωμένη αντίληψη της ιστορίας[…]  </a:t>
            </a:r>
          </a:p>
          <a:p>
            <a:pPr eaLnBrk="1" hangingPunct="1">
              <a:lnSpc>
                <a:spcPct val="150000"/>
              </a:lnSpc>
              <a:defRPr/>
            </a:pPr>
            <a:r>
              <a:rPr lang="el-GR" sz="1200" dirty="0" smtClean="0"/>
              <a:t>Το κείμενο κινείται στο επιστημονικό πεδίο της προφορικής ιστορίας</a:t>
            </a:r>
          </a:p>
          <a:p>
            <a:pPr eaLnBrk="1" hangingPunct="1">
              <a:lnSpc>
                <a:spcPct val="150000"/>
              </a:lnSpc>
              <a:defRPr/>
            </a:pPr>
            <a:r>
              <a:rPr lang="el-GR" sz="1200" dirty="0" smtClean="0"/>
              <a:t>Η προφορική μνήμη του επαναδιαπραγματεύεται το παρελθόν με βάση τις μεταγενέστερες εμπειρίες της ζωής του, αφού ο χρόνος αποτύπωσής τους είναι πολύ μεταγενέστερος των γεγονότων στα οποία ο ίδιος αναφέρεται.</a:t>
            </a:r>
          </a:p>
          <a:p>
            <a:pPr eaLnBrk="1" hangingPunct="1">
              <a:lnSpc>
                <a:spcPct val="150000"/>
              </a:lnSpc>
              <a:defRPr/>
            </a:pPr>
            <a:r>
              <a:rPr lang="el-GR" sz="1200" dirty="0" smtClean="0"/>
              <a:t>Ιστορία από τα κἀτω</a:t>
            </a:r>
          </a:p>
        </p:txBody>
      </p:sp>
      <p:sp>
        <p:nvSpPr>
          <p:cNvPr id="41988" name="Title 1"/>
          <p:cNvSpPr>
            <a:spLocks noGrp="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eaLnBrk="1" hangingPunct="1"/>
            <a:r>
              <a:rPr lang="el-GR" sz="3200" smtClean="0"/>
              <a:t>Λίγα Λόγια</a:t>
            </a:r>
          </a:p>
        </p:txBody>
      </p:sp>
      <p:sp>
        <p:nvSpPr>
          <p:cNvPr id="91139" name="Rectangle 3"/>
          <p:cNvSpPr>
            <a:spLocks noGrp="1" noChangeArrowheads="1"/>
          </p:cNvSpPr>
          <p:nvPr>
            <p:ph type="body" sz="half" idx="1"/>
          </p:nvPr>
        </p:nvSpPr>
        <p:spPr>
          <a:xfrm>
            <a:off x="566738" y="1752600"/>
            <a:ext cx="3924300" cy="4413250"/>
          </a:xfrm>
        </p:spPr>
        <p:txBody>
          <a:bodyPr>
            <a:normAutofit fontScale="85000" lnSpcReduction="20000"/>
          </a:bodyPr>
          <a:lstStyle/>
          <a:p>
            <a:pPr marL="0" indent="360363" eaLnBrk="1" hangingPunct="1">
              <a:lnSpc>
                <a:spcPct val="150000"/>
              </a:lnSpc>
              <a:buFont typeface="Wingdings" pitchFamily="2" charset="2"/>
              <a:buNone/>
              <a:defRPr/>
            </a:pPr>
            <a:r>
              <a:rPr lang="el-GR" sz="1500" dirty="0" smtClean="0"/>
              <a:t>    </a:t>
            </a:r>
            <a:r>
              <a:rPr lang="el-GR" sz="1500" dirty="0" smtClean="0">
                <a:latin typeface="Calibri" pitchFamily="34" charset="0"/>
              </a:rPr>
              <a:t>Ο </a:t>
            </a:r>
            <a:r>
              <a:rPr lang="el-GR" sz="1500" b="1" dirty="0" smtClean="0">
                <a:latin typeface="Calibri" pitchFamily="34" charset="0"/>
              </a:rPr>
              <a:t>Μίλαν Ρίστοβιτς</a:t>
            </a:r>
            <a:r>
              <a:rPr lang="el-GR" sz="1500" dirty="0" smtClean="0">
                <a:latin typeface="Calibri" pitchFamily="34" charset="0"/>
              </a:rPr>
              <a:t> (σερβ. Milan Ristović και κυριλλικά Милан Ристовић) Πρίστινα Κοσσυφοπεδίου 1953, είναι Σέρβος ιστορικός και πανεπιστημιακός καθηγητής. Αποφοίτησε το 1980 από το Τμήμα Σύγχρονης Ιστορίας της Φιλοσοφικής Σχολής του Πανεπιστημίου του Βελιγραδίου. Το 1981 του απονεμήθηκε το μεταπτυχιακό του και το 1991 ολοκλήρωσε τις διδακτορικές του σπουδές στην ίδια σχολή. Το 1998 εξελέγη Αναπληρωτής Καθηγητής και το 2001, διορίστηκε ως τακτικός καθηγητής. Κύριο πεδίο της έρευνάς του είναι η ιστορία του 20ου αιώνα κυρίως στην Νοτιοανατολική Ευρώπη. Συνεργάτης του Ινστιτούτου Μελετών Χερσονήσου του Αίμου (IMXA) παρουσίασε και ανέλυσε το 2005 μέσα από τα γιουκοσλαβικά αρχεία τις συνθήκες του Στρατοπέδου Μπούλκες που αργότερα εκδόθηκε και σχετικό βιβλίο.</a:t>
            </a:r>
          </a:p>
        </p:txBody>
      </p:sp>
      <p:pic>
        <p:nvPicPr>
          <p:cNvPr id="43012" name="Picture 8" descr="Το πείραμα Μπούλκες "/>
          <p:cNvPicPr>
            <a:picLocks noGrp="1" noChangeAspect="1" noChangeArrowheads="1"/>
          </p:cNvPicPr>
          <p:nvPr>
            <p:ph type="body" sz="half" idx="2"/>
          </p:nvPr>
        </p:nvPicPr>
        <p:blipFill>
          <a:blip r:embed="rId2"/>
          <a:srcRect/>
          <a:stretch>
            <a:fillRect/>
          </a:stretch>
        </p:blipFill>
        <p:spPr>
          <a:xfrm>
            <a:off x="5580063" y="1916113"/>
            <a:ext cx="2808287" cy="3949700"/>
          </a:xfrm>
          <a:noFill/>
        </p:spPr>
      </p:pic>
    </p:spTree>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r" eaLnBrk="1" hangingPunct="1"/>
            <a:r>
              <a:rPr lang="el-GR" sz="3200" smtClean="0"/>
              <a:t>Λίγα</a:t>
            </a:r>
            <a:r>
              <a:rPr lang="el-GR" sz="1600" smtClean="0"/>
              <a:t> </a:t>
            </a:r>
            <a:r>
              <a:rPr lang="el-GR" sz="3200" smtClean="0"/>
              <a:t>λόγια</a:t>
            </a:r>
          </a:p>
        </p:txBody>
      </p:sp>
      <p:sp>
        <p:nvSpPr>
          <p:cNvPr id="92163" name="Rectangle 3"/>
          <p:cNvSpPr>
            <a:spLocks noGrp="1" noChangeArrowheads="1"/>
          </p:cNvSpPr>
          <p:nvPr>
            <p:ph type="body" sz="half" idx="1"/>
          </p:nvPr>
        </p:nvSpPr>
        <p:spPr/>
        <p:txBody>
          <a:bodyPr>
            <a:normAutofit fontScale="70000" lnSpcReduction="20000"/>
          </a:bodyPr>
          <a:lstStyle/>
          <a:p>
            <a:pPr algn="just" eaLnBrk="1" hangingPunct="1">
              <a:lnSpc>
                <a:spcPct val="150000"/>
              </a:lnSpc>
              <a:buFont typeface="Wingdings" pitchFamily="2" charset="2"/>
              <a:buNone/>
              <a:defRPr/>
            </a:pPr>
            <a:r>
              <a:rPr lang="el-GR" sz="2000" dirty="0" smtClean="0"/>
              <a:t>      </a:t>
            </a:r>
            <a:r>
              <a:rPr lang="el-GR" sz="2000" dirty="0" smtClean="0">
                <a:latin typeface="Calibri" pitchFamily="34" charset="0"/>
              </a:rPr>
              <a:t>Η Χρύσα Χατζηβασιλείου (1904 – 1950) ήταν ηγετικό στέλεχος του ΚΚΕ και μια από τις κορυφαίες γυναικείες μορφές της αριστεράς. Εντάχθηκε στο ΚΚΕ το 1924, έγινε μέλος της Κεντρικής Επιτροπής το 1935, του Πολιτικού Γραφείου το 1942 και μέχρι το τέλος της ζωής της το υπηρέτησε πιστά. Έκανε πρώτη πρόταση στο Π.Γ του ΚΚΕ για να επιτευχθεί συμβιβασμός με τις Βρετανικές και κυβερνητικές δυνάμεις, πράξη που οδήγησε στη συμφωνία της Βάρκιζας.</a:t>
            </a:r>
          </a:p>
        </p:txBody>
      </p:sp>
      <p:pic>
        <p:nvPicPr>
          <p:cNvPr id="44036" name="Picture 8" descr="img788"/>
          <p:cNvPicPr>
            <a:picLocks noGrp="1" noChangeAspect="1" noChangeArrowheads="1"/>
          </p:cNvPicPr>
          <p:nvPr>
            <p:ph type="body" sz="half" idx="2"/>
          </p:nvPr>
        </p:nvPicPr>
        <p:blipFill>
          <a:blip r:embed="rId2"/>
          <a:srcRect l="10138" t="12234"/>
          <a:stretch>
            <a:fillRect/>
          </a:stretch>
        </p:blipFill>
        <p:spPr>
          <a:xfrm>
            <a:off x="5076825" y="1773238"/>
            <a:ext cx="3536950" cy="4176712"/>
          </a:xfrm>
          <a:noFill/>
        </p:spPr>
      </p:pic>
    </p:spTree>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algn="r" eaLnBrk="1" hangingPunct="1"/>
            <a:r>
              <a:rPr lang="el-GR" smtClean="0"/>
              <a:t>Λίγα λόγια</a:t>
            </a:r>
          </a:p>
        </p:txBody>
      </p:sp>
      <p:sp>
        <p:nvSpPr>
          <p:cNvPr id="93189" name="Rectangle 5"/>
          <p:cNvSpPr>
            <a:spLocks noGrp="1" noChangeArrowheads="1"/>
          </p:cNvSpPr>
          <p:nvPr>
            <p:ph type="body" sz="half" idx="1"/>
          </p:nvPr>
        </p:nvSpPr>
        <p:spPr>
          <a:xfrm>
            <a:off x="250825" y="1557338"/>
            <a:ext cx="4500563" cy="5111750"/>
          </a:xfrm>
        </p:spPr>
        <p:txBody>
          <a:bodyPr>
            <a:normAutofit fontScale="92500" lnSpcReduction="20000"/>
          </a:bodyPr>
          <a:lstStyle/>
          <a:p>
            <a:pPr eaLnBrk="1" hangingPunct="1">
              <a:lnSpc>
                <a:spcPct val="150000"/>
              </a:lnSpc>
              <a:defRPr/>
            </a:pPr>
            <a:r>
              <a:rPr lang="el-GR" sz="1400" dirty="0" smtClean="0">
                <a:latin typeface="Calibri" pitchFamily="34" charset="0"/>
              </a:rPr>
              <a:t>O λόγος για τον Θανάση Κλάρα, που άφησε την άνετη ζωή του στη Λαμία και πήρε τα βουνά, γράφοντας το όνομα του, ή μάλλον το ψευδώνυμο του «Άρης Βελουχιώτης» στην ιστορία, σαν ίσως την πιο εμβληματική φιγούρα της Αντίστασης. Σήμερα συμπληρώνονται 65 χρόνια από το θάνατο του. Ιδρυτής του ΕΛΑΣ και ηγετική μορφή του αντάρτικου σώματος του ΕΑΜ, αλλά και ένα από τα σημαντικότερα στελέχη του ΚΚΕ. Ο Βελουχιώτης έρχεται σε ρήξη με το ΚΚΕ μετά τη Συμφωνία της Βάρκιζας, καθώς αρνείται να παραδώσει τα όπλα και επιλέγει τον δρόμο της ένοπλης δράσης. Ο δρόμος που διαλέγει τον οδηγεί τελικά στον θάνατο.</a:t>
            </a:r>
          </a:p>
          <a:p>
            <a:pPr eaLnBrk="1" hangingPunct="1">
              <a:lnSpc>
                <a:spcPct val="150000"/>
              </a:lnSpc>
              <a:defRPr/>
            </a:pPr>
            <a:r>
              <a:rPr lang="el-GR" sz="1400" dirty="0" smtClean="0">
                <a:latin typeface="Calibri" pitchFamily="34" charset="0"/>
              </a:rPr>
              <a:t>Ο καπετάνιος του ΕΛΑΣ, την ίδια μέρα που το ΚΚΕ τον διαγράφει από τις τάξεις του, βάζει τέλος στη ζωή του στις 16 Ιουνίου του 1945, καθώς είχε περικυκλωθεί από ομάδες της Εθνοφυλακής που είχαν σταλεί για να τον συλλάβουν, στη Μεσούντα του Αχελώου. Το πτώμα του αποκεφαλίζεται και την επομένη κρεμάται στην κεντρική πλατεία των Τρικάλων.</a:t>
            </a:r>
          </a:p>
        </p:txBody>
      </p:sp>
      <p:pic>
        <p:nvPicPr>
          <p:cNvPr id="45060" name="Picture 14" descr="http://giparakis.gr/wp-content/uploads/2012/10/%CE%95%CE%91%CE%9C-%CE%95%CE%9B%CE%9B%CE%91%CE%A3-C.jpg"/>
          <p:cNvPicPr>
            <a:picLocks noGrp="1" noChangeAspect="1" noChangeArrowheads="1"/>
          </p:cNvPicPr>
          <p:nvPr>
            <p:ph type="body" sz="half" idx="2"/>
          </p:nvPr>
        </p:nvPicPr>
        <p:blipFill>
          <a:blip r:embed="rId2"/>
          <a:srcRect/>
          <a:stretch>
            <a:fillRect/>
          </a:stretch>
        </p:blipFill>
        <p:spPr>
          <a:xfrm>
            <a:off x="5435600" y="1628775"/>
            <a:ext cx="2449513" cy="2160588"/>
          </a:xfrm>
          <a:noFill/>
        </p:spPr>
      </p:pic>
      <p:pic>
        <p:nvPicPr>
          <p:cNvPr id="45061" name="Picture 15" descr="http://www.thermopilai.org/sites/www.thermopilai.org/files/images/egklimata_kommoyniston.jpg"/>
          <p:cNvPicPr>
            <a:picLocks noChangeAspect="1" noChangeArrowheads="1"/>
          </p:cNvPicPr>
          <p:nvPr/>
        </p:nvPicPr>
        <p:blipFill>
          <a:blip r:embed="rId3"/>
          <a:srcRect/>
          <a:stretch>
            <a:fillRect/>
          </a:stretch>
        </p:blipFill>
        <p:spPr bwMode="auto">
          <a:xfrm>
            <a:off x="4859338" y="3933825"/>
            <a:ext cx="3600450"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Από τον/την </a:t>
            </a:r>
            <a:r>
              <a:rPr lang="en-US" dirty="0" err="1"/>
              <a:t>Athenaeus</a:t>
            </a:r>
            <a:r>
              <a:rPr lang="en-US" dirty="0"/>
              <a:t> (</a:t>
            </a:r>
            <a:r>
              <a:rPr lang="en-US" dirty="0" err="1"/>
              <a:t>Naucratites</a:t>
            </a:r>
            <a:r>
              <a:rPr lang="en-US" dirty="0"/>
              <a:t>),Wilhelm </a:t>
            </a:r>
            <a:r>
              <a:rPr lang="en-US" dirty="0" err="1"/>
              <a:t>Dindorf</a:t>
            </a:r>
            <a:endParaRPr lang="el-GR" dirty="0"/>
          </a:p>
        </p:txBody>
      </p:sp>
      <p:sp>
        <p:nvSpPr>
          <p:cNvPr id="3" name="Θέση περιεχομένου 2"/>
          <p:cNvSpPr>
            <a:spLocks noGrp="1"/>
          </p:cNvSpPr>
          <p:nvPr>
            <p:ph idx="1"/>
          </p:nvPr>
        </p:nvSpPr>
        <p:spPr/>
        <p:txBody>
          <a:bodyPr>
            <a:normAutofit/>
          </a:bodyPr>
          <a:lstStyle/>
          <a:p>
            <a:r>
              <a:rPr lang="el-GR" sz="3600" i="1" dirty="0" err="1">
                <a:latin typeface="Times New Roman" panose="02020603050405020304" pitchFamily="18" charset="0"/>
                <a:cs typeface="Times New Roman" panose="02020603050405020304" pitchFamily="18" charset="0"/>
              </a:rPr>
              <a:t>Ευφραϊος</a:t>
            </a:r>
            <a:r>
              <a:rPr lang="el-GR" sz="3600" b="0" i="1" dirty="0">
                <a:latin typeface="Times New Roman" panose="02020603050405020304" pitchFamily="18" charset="0"/>
                <a:cs typeface="Times New Roman" panose="02020603050405020304" pitchFamily="18" charset="0"/>
              </a:rPr>
              <a:t> μεν γάρ παρά </a:t>
            </a:r>
            <a:r>
              <a:rPr lang="el-GR" sz="3600" i="1" dirty="0">
                <a:latin typeface="Times New Roman" panose="02020603050405020304" pitchFamily="18" charset="0"/>
                <a:cs typeface="Times New Roman" panose="02020603050405020304" pitchFamily="18" charset="0"/>
              </a:rPr>
              <a:t>Περδίκκα</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τώ</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βασιλεϊ</a:t>
            </a:r>
            <a:r>
              <a:rPr lang="el-GR" sz="3600" b="0" i="1" dirty="0">
                <a:latin typeface="Times New Roman" panose="02020603050405020304" pitchFamily="18" charset="0"/>
                <a:cs typeface="Times New Roman" panose="02020603050405020304" pitchFamily="18" charset="0"/>
              </a:rPr>
              <a:t> διατρίβων </a:t>
            </a:r>
            <a:r>
              <a:rPr lang="el-GR" sz="3600" b="0" i="1" dirty="0" err="1">
                <a:latin typeface="Times New Roman" panose="02020603050405020304" pitchFamily="18" charset="0"/>
                <a:cs typeface="Times New Roman" panose="02020603050405020304" pitchFamily="18" charset="0"/>
              </a:rPr>
              <a:t>έν</a:t>
            </a:r>
            <a:r>
              <a:rPr lang="el-GR" sz="3600" b="0" i="1" dirty="0">
                <a:latin typeface="Times New Roman" panose="02020603050405020304" pitchFamily="18" charset="0"/>
                <a:cs typeface="Times New Roman" panose="02020603050405020304" pitchFamily="18" charset="0"/>
              </a:rPr>
              <a:t> Μακεδονία </a:t>
            </a:r>
            <a:r>
              <a:rPr lang="el-GR" sz="3600" b="0" i="1" dirty="0" smtClean="0">
                <a:latin typeface="Times New Roman" panose="02020603050405020304" pitchFamily="18" charset="0"/>
                <a:cs typeface="Times New Roman" panose="02020603050405020304" pitchFamily="18" charset="0"/>
              </a:rPr>
              <a:t> </a:t>
            </a:r>
            <a:r>
              <a:rPr lang="el-GR" sz="3600" b="0" i="1" dirty="0" err="1" smtClean="0">
                <a:latin typeface="Times New Roman" panose="02020603050405020304" pitchFamily="18" charset="0"/>
                <a:cs typeface="Times New Roman" panose="02020603050405020304" pitchFamily="18" charset="0"/>
              </a:rPr>
              <a:t>ουχ</a:t>
            </a:r>
            <a:r>
              <a:rPr lang="el-GR" sz="3600" b="0" i="1" dirty="0" smtClean="0">
                <a:latin typeface="Times New Roman" panose="02020603050405020304" pitchFamily="18" charset="0"/>
                <a:cs typeface="Times New Roman" panose="02020603050405020304" pitchFamily="18" charset="0"/>
              </a:rPr>
              <a:t> </a:t>
            </a:r>
            <a:r>
              <a:rPr lang="el-GR" sz="3600" b="0" i="1" dirty="0">
                <a:latin typeface="Times New Roman" panose="02020603050405020304" pitchFamily="18" charset="0"/>
                <a:cs typeface="Times New Roman" panose="02020603050405020304" pitchFamily="18" charset="0"/>
              </a:rPr>
              <a:t>ήττον </a:t>
            </a:r>
            <a:r>
              <a:rPr lang="el-GR" sz="3600" b="0" i="1" dirty="0" err="1">
                <a:latin typeface="Times New Roman" panose="02020603050405020304" pitchFamily="18" charset="0"/>
                <a:cs typeface="Times New Roman" panose="02020603050405020304" pitchFamily="18" charset="0"/>
              </a:rPr>
              <a:t>αυτου</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έβασίλευε</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φαυλος</a:t>
            </a:r>
            <a:r>
              <a:rPr lang="el-GR" sz="3600" b="0" i="1" dirty="0">
                <a:latin typeface="Times New Roman" panose="02020603050405020304" pitchFamily="18" charset="0"/>
                <a:cs typeface="Times New Roman" panose="02020603050405020304" pitchFamily="18" charset="0"/>
              </a:rPr>
              <a:t> ων ... ό </a:t>
            </a:r>
            <a:r>
              <a:rPr lang="el-GR" sz="3600" i="1" dirty="0" err="1">
                <a:latin typeface="Times New Roman" panose="02020603050405020304" pitchFamily="18" charset="0"/>
                <a:cs typeface="Times New Roman" panose="02020603050405020304" pitchFamily="18" charset="0"/>
              </a:rPr>
              <a:t>Αθηναϊος</a:t>
            </a:r>
            <a:r>
              <a:rPr lang="el-GR" sz="3600" b="0" i="1" dirty="0">
                <a:latin typeface="Times New Roman" panose="02020603050405020304" pitchFamily="18" charset="0"/>
                <a:cs typeface="Times New Roman" panose="02020603050405020304" pitchFamily="18" charset="0"/>
              </a:rPr>
              <a:t>, μαθητής και αυτός Πλάτωνος, </a:t>
            </a:r>
            <a:r>
              <a:rPr lang="el-GR" sz="3600" b="0" i="1" dirty="0" err="1">
                <a:latin typeface="Times New Roman" panose="02020603050405020304" pitchFamily="18" charset="0"/>
                <a:cs typeface="Times New Roman" panose="02020603050405020304" pitchFamily="18" charset="0"/>
              </a:rPr>
              <a:t>εταϊρος</a:t>
            </a:r>
            <a:r>
              <a:rPr lang="el-GR" sz="3600" b="0" i="1" dirty="0">
                <a:latin typeface="Times New Roman" panose="02020603050405020304" pitchFamily="18" charset="0"/>
                <a:cs typeface="Times New Roman" panose="02020603050405020304" pitchFamily="18" charset="0"/>
              </a:rPr>
              <a:t> </a:t>
            </a:r>
            <a:r>
              <a:rPr lang="el-GR" sz="3600" b="0" i="1" dirty="0" smtClean="0">
                <a:latin typeface="Times New Roman" panose="02020603050405020304" pitchFamily="18" charset="0"/>
                <a:cs typeface="Times New Roman" panose="02020603050405020304" pitchFamily="18" charset="0"/>
              </a:rPr>
              <a:t> Δίωνος </a:t>
            </a:r>
            <a:r>
              <a:rPr lang="el-GR" sz="3600" b="0" i="1" dirty="0">
                <a:latin typeface="Times New Roman" panose="02020603050405020304" pitchFamily="18" charset="0"/>
                <a:cs typeface="Times New Roman" panose="02020603050405020304" pitchFamily="18" charset="0"/>
              </a:rPr>
              <a:t>και συμμαθητής γενόμενος και </a:t>
            </a:r>
            <a:r>
              <a:rPr lang="el-GR" sz="3600" b="0" i="1" dirty="0" err="1">
                <a:latin typeface="Times New Roman" panose="02020603050405020304" pitchFamily="18" charset="0"/>
                <a:cs typeface="Times New Roman" panose="02020603050405020304" pitchFamily="18" charset="0"/>
              </a:rPr>
              <a:t>συναποδημήσας</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αυτω</a:t>
            </a:r>
            <a:r>
              <a:rPr lang="el-GR" sz="3600" b="0" i="1" dirty="0">
                <a:latin typeface="Times New Roman" panose="02020603050405020304" pitchFamily="18" charset="0"/>
                <a:cs typeface="Times New Roman" panose="02020603050405020304" pitchFamily="18" charset="0"/>
              </a:rPr>
              <a:t> εις ..</a:t>
            </a:r>
            <a:endParaRPr lang="el-GR"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71672101"/>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p:txBody>
          <a:bodyPr/>
          <a:lstStyle/>
          <a:p>
            <a:pPr algn="r" eaLnBrk="1" hangingPunct="1"/>
            <a:r>
              <a:rPr lang="el-GR" smtClean="0"/>
              <a:t>Λίγα λόγια</a:t>
            </a:r>
          </a:p>
        </p:txBody>
      </p:sp>
      <p:sp>
        <p:nvSpPr>
          <p:cNvPr id="95235" name="Rectangle 3"/>
          <p:cNvSpPr>
            <a:spLocks noGrp="1" noChangeArrowheads="1"/>
          </p:cNvSpPr>
          <p:nvPr>
            <p:ph type="body" sz="half" idx="1"/>
          </p:nvPr>
        </p:nvSpPr>
        <p:spPr>
          <a:xfrm>
            <a:off x="155575" y="1628775"/>
            <a:ext cx="4335463" cy="4629150"/>
          </a:xfrm>
        </p:spPr>
        <p:txBody>
          <a:bodyPr>
            <a:normAutofit fontScale="92500" lnSpcReduction="10000"/>
          </a:bodyPr>
          <a:lstStyle/>
          <a:p>
            <a:pPr eaLnBrk="1" hangingPunct="1">
              <a:lnSpc>
                <a:spcPct val="150000"/>
              </a:lnSpc>
              <a:defRPr/>
            </a:pPr>
            <a:r>
              <a:rPr lang="el-GR" sz="1700" dirty="0" smtClean="0">
                <a:latin typeface="Calibri" pitchFamily="34" charset="0"/>
              </a:rPr>
              <a:t>Ο ΕΛΑΣ αποτελούσε εθελοντικό αντάρτικο στρατό με τριμελή διοίκηση (Καπετάνιος, Στρατιωτικός, Πολιτικός). Ο "καπετάνιος" ήταν ο αρχηγός των ανταρτών, ενώ αναλάμβανε επίσης τις επαφές με τον πληθυσμό, την επιμελητεία και τη στρατολογία. Ο "στρατιωτικός" ήταν ο αρμόδιος για το σχεδιασμό και τη διεξαγωγή των στρατιωτικών επιχειρήσεων, ενώ ο "πολιτικός" ήταν ο αντιπρόσωπος του ΕΑΜ, ο οποίος ήταν επιφορτισμένος με τη τήρηση και τη διάδοση των σκοπών της οργάνωσης στους αντάρτες και στον πληθυσμό του χώρου δράσης.</a:t>
            </a:r>
          </a:p>
        </p:txBody>
      </p:sp>
      <p:sp>
        <p:nvSpPr>
          <p:cNvPr id="46084" name="Rectangle 7"/>
          <p:cNvSpPr>
            <a:spLocks noGrp="1" noChangeArrowheads="1"/>
          </p:cNvSpPr>
          <p:nvPr>
            <p:ph type="body" sz="half" idx="2"/>
          </p:nvPr>
        </p:nvSpPr>
        <p:spPr/>
        <p:txBody>
          <a:bodyPr/>
          <a:lstStyle/>
          <a:p>
            <a:pPr algn="just" eaLnBrk="1" hangingPunct="1">
              <a:lnSpc>
                <a:spcPct val="80000"/>
              </a:lnSpc>
              <a:buFont typeface="Wingdings" pitchFamily="2" charset="2"/>
              <a:buNone/>
            </a:pPr>
            <a:r>
              <a:rPr lang="el-GR" sz="1200" smtClean="0"/>
              <a:t>         </a:t>
            </a:r>
            <a:r>
              <a:rPr lang="el-GR" sz="1000" smtClean="0">
                <a:latin typeface="Calibri" pitchFamily="34" charset="0"/>
              </a:rPr>
              <a:t>Ο αντάρτης του φωτογράφου Μελεντζή. Ο άγνωστος αντάρτης του ΕΛΑΣ που έγινε σύμβολο της εθνικής αντίστασης. Η φωτογραφία σε βάζει να αναρωτηθείς : Τι απόγινε</a:t>
            </a:r>
            <a:r>
              <a:rPr lang="el-GR" sz="1200" smtClean="0">
                <a:latin typeface="Calibri" pitchFamily="34" charset="0"/>
              </a:rPr>
              <a:t> ... </a:t>
            </a:r>
          </a:p>
          <a:p>
            <a:pPr eaLnBrk="1" hangingPunct="1">
              <a:lnSpc>
                <a:spcPct val="80000"/>
              </a:lnSpc>
            </a:pPr>
            <a:endParaRPr lang="el-GR" sz="1700" smtClean="0">
              <a:latin typeface="Calibri" pitchFamily="34" charset="0"/>
            </a:endParaRPr>
          </a:p>
        </p:txBody>
      </p:sp>
      <p:sp>
        <p:nvSpPr>
          <p:cNvPr id="46085" name="AutoShape 9" descr="Image result for ελασ ανταρτικο"/>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46086" name="AutoShape 11" descr="Image result for ελασ ανταρτικο"/>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46087" name="Picture 13" descr="%25CE%2595%25CE%259B%25CE%2591%25CE%25A3"/>
          <p:cNvPicPr>
            <a:picLocks noChangeAspect="1" noChangeArrowheads="1"/>
          </p:cNvPicPr>
          <p:nvPr/>
        </p:nvPicPr>
        <p:blipFill>
          <a:blip r:embed="rId2"/>
          <a:srcRect/>
          <a:stretch>
            <a:fillRect/>
          </a:stretch>
        </p:blipFill>
        <p:spPr bwMode="auto">
          <a:xfrm>
            <a:off x="5003800" y="2349500"/>
            <a:ext cx="3384550"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pPr algn="r" eaLnBrk="1" hangingPunct="1"/>
            <a:r>
              <a:rPr lang="el-GR" sz="1400" smtClean="0"/>
              <a:t>Φωτογραφίες Μάρκου Βαφειάδη (αριστερά)- Νίκου Ζαχαριάδη-(δεξιά)</a:t>
            </a:r>
          </a:p>
        </p:txBody>
      </p:sp>
      <p:sp>
        <p:nvSpPr>
          <p:cNvPr id="47107" name="Rectangle 5"/>
          <p:cNvSpPr>
            <a:spLocks noGrp="1" noChangeArrowheads="1"/>
          </p:cNvSpPr>
          <p:nvPr>
            <p:ph type="body" sz="half" idx="1"/>
          </p:nvPr>
        </p:nvSpPr>
        <p:spPr/>
        <p:txBody>
          <a:bodyPr/>
          <a:lstStyle/>
          <a:p>
            <a:pPr eaLnBrk="1" hangingPunct="1"/>
            <a:endParaRPr lang="en-US" sz="2600" smtClean="0"/>
          </a:p>
        </p:txBody>
      </p:sp>
      <p:pic>
        <p:nvPicPr>
          <p:cNvPr id="47108" name="Picture 8" descr="%25CE%2592%25CE%25B1%25CF%2586%25CE%25B5%25CE%25B9%25CE%25AC%25CE%25B4%25CE%25B7%25CF%2582%25CE%259C%25CE%25AC%25CF%2581%25CE%25BA%25CE%25BF%25CF%2582"/>
          <p:cNvPicPr>
            <a:picLocks noChangeAspect="1" noChangeArrowheads="1"/>
          </p:cNvPicPr>
          <p:nvPr/>
        </p:nvPicPr>
        <p:blipFill>
          <a:blip r:embed="rId2"/>
          <a:srcRect/>
          <a:stretch>
            <a:fillRect/>
          </a:stretch>
        </p:blipFill>
        <p:spPr bwMode="auto">
          <a:xfrm>
            <a:off x="611188" y="1844675"/>
            <a:ext cx="3673475" cy="4105275"/>
          </a:xfrm>
          <a:prstGeom prst="rect">
            <a:avLst/>
          </a:prstGeom>
          <a:noFill/>
          <a:ln w="9525">
            <a:noFill/>
            <a:miter lim="800000"/>
            <a:headEnd/>
            <a:tailEnd/>
          </a:ln>
        </p:spPr>
      </p:pic>
      <p:pic>
        <p:nvPicPr>
          <p:cNvPr id="47109" name="Picture 15" descr="%25CE%2596%25CE%25B1%25CF%2587%25CE%25B1%25CF%2581%25CE%25B9%25CE%25AC%25CE%25B4%25CE%259D%25CE%25AF%25CE%25BA%25CE%25BF"/>
          <p:cNvPicPr>
            <a:picLocks noGrp="1" noChangeAspect="1" noChangeArrowheads="1"/>
          </p:cNvPicPr>
          <p:nvPr>
            <p:ph type="body" sz="half" idx="2"/>
          </p:nvPr>
        </p:nvPicPr>
        <p:blipFill>
          <a:blip r:embed="rId3"/>
          <a:srcRect/>
          <a:stretch>
            <a:fillRect/>
          </a:stretch>
        </p:blipFill>
        <p:spPr>
          <a:xfrm>
            <a:off x="4787900" y="1700213"/>
            <a:ext cx="3744913" cy="4321175"/>
          </a:xfrm>
          <a:noFill/>
        </p:spPr>
      </p:pic>
    </p:spTree>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algn="r" eaLnBrk="1" hangingPunct="1"/>
            <a:r>
              <a:rPr lang="el-GR" smtClean="0"/>
              <a:t>Λίγα λόγια</a:t>
            </a:r>
          </a:p>
        </p:txBody>
      </p:sp>
      <p:sp>
        <p:nvSpPr>
          <p:cNvPr id="108550" name="Rectangle 6"/>
          <p:cNvSpPr>
            <a:spLocks noGrp="1" noChangeArrowheads="1"/>
          </p:cNvSpPr>
          <p:nvPr>
            <p:ph type="body" sz="half" idx="2"/>
          </p:nvPr>
        </p:nvSpPr>
        <p:spPr>
          <a:xfrm>
            <a:off x="3851275" y="1752600"/>
            <a:ext cx="4716463" cy="4556125"/>
          </a:xfrm>
        </p:spPr>
        <p:txBody>
          <a:bodyPr>
            <a:normAutofit fontScale="92500" lnSpcReduction="20000"/>
          </a:bodyPr>
          <a:lstStyle/>
          <a:p>
            <a:pPr eaLnBrk="1" hangingPunct="1">
              <a:lnSpc>
                <a:spcPct val="150000"/>
              </a:lnSpc>
              <a:defRPr/>
            </a:pPr>
            <a:r>
              <a:rPr lang="el-GR" sz="1400" dirty="0" smtClean="0">
                <a:latin typeface="Calibri" pitchFamily="34" charset="0"/>
              </a:rPr>
              <a:t>Ο Κώστας Σιαπέρας γεννήθηκε το 1914 στην Αγόριανη Δομοκού. Τελείωσε τη Σχολή Νομικών και Οικονομικών Επιστημών στη Θεσσαλονίκη. Συμμετείχε ενεργά στους κοινωνικούς αγώνες από το 1932 και στην Εθνική Αντίσταση. Μετά τον Εμφύλιο βρέθηκε πολιτικός πρόσφυγας στη Βουλγαρία, όπου τελείωσε την Παιδαγωγική Σχολή στη Σόφια. Δούλεψε στο Ραδιοφωνικό Σταθμό Σόφιας και αργότερα ως εισαγγελέας Εφετών στο δικαστικό κλάδο. Μετά το 1980 έπεσε σε δυσμένεια και το 1983, όταν επαναπατρίστηκε, το Κρατικό Συμβούλιο της Λ.Δ. Βουλγαρίας του αφαίρεσε την ιδιότητα του πολιτικού πρόσφυγα και του έκοψε τη σύνταξη.</a:t>
            </a:r>
          </a:p>
          <a:p>
            <a:pPr eaLnBrk="1" hangingPunct="1">
              <a:lnSpc>
                <a:spcPct val="150000"/>
              </a:lnSpc>
              <a:defRPr/>
            </a:pPr>
            <a:r>
              <a:rPr lang="el-GR" sz="1400" dirty="0" smtClean="0">
                <a:latin typeface="Calibri" pitchFamily="34" charset="0"/>
              </a:rPr>
              <a:t>Ο Σιαπέρας είχε πάρει μέρος σε βασανιστήρια που διέτασσαν οι Ζαχαριάδης, Βλαντάς κ.ά. Αργότερα όμως αναγνώρισε ότι είχε παρασυρθεί από τις αθλιότητες της ηγεσίας. Στο βιβλίο του «Μυστικοί Δρόμοι του Δημοκρατικού Στρατού» (εκδ. Γλάρος, 1990) δίνει πολλά στοιχεία για τα παρασκήνια της περιόδου.</a:t>
            </a:r>
          </a:p>
        </p:txBody>
      </p:sp>
      <p:pic>
        <p:nvPicPr>
          <p:cNvPr id="48132" name="Picture 7" descr="Μυστικοί δρόμοι του δημοκρατικού στρατού"/>
          <p:cNvPicPr>
            <a:picLocks noGrp="1" noChangeAspect="1" noChangeArrowheads="1"/>
          </p:cNvPicPr>
          <p:nvPr>
            <p:ph type="body" sz="half" idx="1"/>
          </p:nvPr>
        </p:nvPicPr>
        <p:blipFill>
          <a:blip r:embed="rId2"/>
          <a:srcRect/>
          <a:stretch>
            <a:fillRect/>
          </a:stretch>
        </p:blipFill>
        <p:spPr>
          <a:xfrm>
            <a:off x="755650" y="1844675"/>
            <a:ext cx="2736850" cy="3889375"/>
          </a:xfrm>
          <a:noFill/>
        </p:spPr>
      </p:pic>
    </p:spTree>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139825"/>
          </a:xfrm>
        </p:spPr>
        <p:txBody>
          <a:bodyPr>
            <a:normAutofit fontScale="90000"/>
          </a:bodyPr>
          <a:lstStyle/>
          <a:p>
            <a:pPr eaLnBrk="1" hangingPunct="1">
              <a:defRPr/>
            </a:pPr>
            <a:r>
              <a:rPr lang="el-GR" altLang="el-GR" sz="2800" smtClean="0"/>
              <a:t>Ανεπιθύμητοι σύμμαχοι &amp; ανεξέλεγκτοι αντίπαλοι:</a:t>
            </a:r>
            <a:br>
              <a:rPr lang="el-GR" altLang="el-GR" sz="2800" smtClean="0"/>
            </a:br>
            <a:r>
              <a:rPr lang="el-GR" altLang="el-GR" sz="2800" smtClean="0"/>
              <a:t> </a:t>
            </a:r>
            <a:r>
              <a:rPr lang="el-GR" altLang="el-GR" sz="2400" smtClean="0"/>
              <a:t>Οι σχέσεις ΚΚΕ &amp; ΝΟ</a:t>
            </a:r>
            <a:r>
              <a:rPr lang="en-US" altLang="el-GR" sz="2400" smtClean="0"/>
              <a:t>F </a:t>
            </a:r>
            <a:r>
              <a:rPr lang="el-GR" altLang="el-GR" sz="2400" smtClean="0"/>
              <a:t>στη διάρκεια του εμφυλίου (1946-49)</a:t>
            </a:r>
            <a:br>
              <a:rPr lang="el-GR" altLang="el-GR" sz="2400" smtClean="0"/>
            </a:br>
            <a:endParaRPr lang="el-GR" altLang="el-GR" sz="2400" smtClean="0"/>
          </a:p>
        </p:txBody>
      </p:sp>
      <p:sp>
        <p:nvSpPr>
          <p:cNvPr id="27651" name="Rectangle 3"/>
          <p:cNvSpPr>
            <a:spLocks noGrp="1" noChangeArrowheads="1"/>
          </p:cNvSpPr>
          <p:nvPr>
            <p:ph idx="1"/>
          </p:nvPr>
        </p:nvSpPr>
        <p:spPr>
          <a:xfrm>
            <a:off x="0" y="1125538"/>
            <a:ext cx="9144000" cy="5949950"/>
          </a:xfrm>
        </p:spPr>
        <p:txBody>
          <a:bodyPr>
            <a:normAutofit lnSpcReduction="10000"/>
          </a:bodyPr>
          <a:lstStyle/>
          <a:p>
            <a:pPr eaLnBrk="1" hangingPunct="1">
              <a:buFont typeface="Wingdings" pitchFamily="2" charset="2"/>
              <a:buNone/>
              <a:defRPr/>
            </a:pPr>
            <a:r>
              <a:rPr lang="en-US" altLang="el-GR" sz="2000" smtClean="0"/>
              <a:t>23/4/1945 </a:t>
            </a:r>
            <a:r>
              <a:rPr lang="el-GR" altLang="el-GR" sz="2000" smtClean="0"/>
              <a:t>ίδρυση Ν</a:t>
            </a:r>
            <a:r>
              <a:rPr lang="en-US" altLang="el-GR" sz="2000" smtClean="0"/>
              <a:t>OF (</a:t>
            </a:r>
            <a:r>
              <a:rPr lang="el-GR" altLang="el-GR" sz="2000" smtClean="0"/>
              <a:t>Λαϊκό Απελευθερωτικό Μέτωπο) </a:t>
            </a:r>
          </a:p>
          <a:p>
            <a:pPr eaLnBrk="1" hangingPunct="1">
              <a:buFont typeface="Wingdings" pitchFamily="2" charset="2"/>
              <a:buNone/>
              <a:defRPr/>
            </a:pPr>
            <a:r>
              <a:rPr lang="el-GR" altLang="el-GR" sz="2000" smtClean="0"/>
              <a:t>                               πολλά ηγετικά μέλη του υπήρξαν Σνοφίτες</a:t>
            </a:r>
          </a:p>
          <a:p>
            <a:pPr eaLnBrk="1" hangingPunct="1">
              <a:buFont typeface="Wingdings" pitchFamily="2" charset="2"/>
              <a:buNone/>
              <a:defRPr/>
            </a:pPr>
            <a:r>
              <a:rPr lang="el-GR" altLang="el-GR" sz="2000" smtClean="0"/>
              <a:t>   Σύντομα αποκτά υποεπιτροπές σε Καστοριά, Φλώρινα και Έδεσσα (6/1945)</a:t>
            </a:r>
          </a:p>
          <a:p>
            <a:pPr eaLnBrk="1" hangingPunct="1">
              <a:buFont typeface="Wingdings" pitchFamily="2" charset="2"/>
              <a:buNone/>
              <a:defRPr/>
            </a:pPr>
            <a:endParaRPr lang="el-GR" altLang="el-GR" sz="2000" smtClean="0"/>
          </a:p>
          <a:p>
            <a:pPr eaLnBrk="1" hangingPunct="1">
              <a:buFont typeface="Wingdings" pitchFamily="2" charset="2"/>
              <a:buNone/>
              <a:defRPr/>
            </a:pPr>
            <a:r>
              <a:rPr lang="el-GR" altLang="el-GR" sz="2000" smtClean="0"/>
              <a:t>Τελικός στόχος η ενσωμάτωση της ελληνικής Μακεδονίας με τη Γιουγκοσλαβική</a:t>
            </a:r>
          </a:p>
          <a:p>
            <a:pPr eaLnBrk="1" hangingPunct="1">
              <a:buFont typeface="Wingdings" pitchFamily="2" charset="2"/>
              <a:buNone/>
              <a:defRPr/>
            </a:pPr>
            <a:r>
              <a:rPr lang="el-GR" altLang="el-GR" sz="2000" smtClean="0"/>
              <a:t>          Άμεση επιδίωξη: η καλλιέργεια μακεδονικής εθνικής ταυτότητας σε </a:t>
            </a:r>
          </a:p>
          <a:p>
            <a:pPr eaLnBrk="1" hangingPunct="1">
              <a:buFont typeface="Wingdings" pitchFamily="2" charset="2"/>
              <a:buNone/>
              <a:defRPr/>
            </a:pPr>
            <a:r>
              <a:rPr lang="el-GR" altLang="el-GR" sz="2000" smtClean="0"/>
              <a:t>                    Σλαβόφωνους &amp; η καταπολέμηση τόσο των Γραικομάνων </a:t>
            </a:r>
          </a:p>
          <a:p>
            <a:pPr eaLnBrk="1" hangingPunct="1">
              <a:buFont typeface="Wingdings" pitchFamily="2" charset="2"/>
              <a:buNone/>
              <a:defRPr/>
            </a:pPr>
            <a:r>
              <a:rPr lang="el-GR" altLang="el-GR" sz="2000" smtClean="0"/>
              <a:t>                                        όσο και των  φιοβούλγαρων</a:t>
            </a:r>
          </a:p>
          <a:p>
            <a:pPr eaLnBrk="1" hangingPunct="1">
              <a:buFont typeface="Wingdings" pitchFamily="2" charset="2"/>
              <a:buNone/>
              <a:defRPr/>
            </a:pPr>
            <a:r>
              <a:rPr lang="el-GR" altLang="el-GR" sz="2000" smtClean="0"/>
              <a:t>                              Εκμεταλεύτηκαν την μεταβαρκιζιανή κατάσταση</a:t>
            </a:r>
          </a:p>
          <a:p>
            <a:pPr eaLnBrk="1" hangingPunct="1">
              <a:buFont typeface="Wingdings" pitchFamily="2" charset="2"/>
              <a:buNone/>
              <a:defRPr/>
            </a:pPr>
            <a:endParaRPr lang="el-GR" altLang="el-GR" sz="2000" smtClean="0"/>
          </a:p>
          <a:p>
            <a:pPr eaLnBrk="1" hangingPunct="1">
              <a:buFont typeface="Wingdings" pitchFamily="2" charset="2"/>
              <a:buNone/>
              <a:defRPr/>
            </a:pPr>
            <a:r>
              <a:rPr lang="el-GR" altLang="el-GR" sz="2400" b="1" smtClean="0"/>
              <a:t>Θέση ΚΚΕ για Μ.Ζ. διαμορφώνεται ανάλογα με τις επιταγές  </a:t>
            </a:r>
          </a:p>
          <a:p>
            <a:pPr eaLnBrk="1" hangingPunct="1">
              <a:buFont typeface="Wingdings" pitchFamily="2" charset="2"/>
              <a:buNone/>
              <a:defRPr/>
            </a:pPr>
            <a:r>
              <a:rPr lang="el-GR" altLang="el-GR" sz="2400" b="1" smtClean="0"/>
              <a:t>           της τακτικής του ως προς το πολιτικό πρόβλημα</a:t>
            </a:r>
            <a:r>
              <a:rPr lang="el-GR" altLang="el-GR" sz="2000" smtClean="0"/>
              <a:t> </a:t>
            </a:r>
          </a:p>
          <a:p>
            <a:pPr eaLnBrk="1" hangingPunct="1">
              <a:buFont typeface="Wingdings" pitchFamily="2" charset="2"/>
              <a:buNone/>
              <a:defRPr/>
            </a:pPr>
            <a:r>
              <a:rPr lang="el-GR" altLang="el-GR" sz="2000" smtClean="0"/>
              <a:t>Αρχικά στρέφεται κατά του ΝΟΦ, υπερασπίζεται την ελληνικότητα της </a:t>
            </a:r>
          </a:p>
          <a:p>
            <a:pPr eaLnBrk="1" hangingPunct="1">
              <a:buFont typeface="Wingdings" pitchFamily="2" charset="2"/>
              <a:buNone/>
              <a:defRPr/>
            </a:pPr>
            <a:r>
              <a:rPr lang="el-GR" altLang="el-GR" sz="2000" smtClean="0"/>
              <a:t>Μακεδονίας, το απαραβίαστο των ελληνικών συνόρων, καλεί Σλαβόφωνους σε συστράτευση με ΕΑΜ/ΚΚΕ</a:t>
            </a:r>
          </a:p>
          <a:p>
            <a:pPr eaLnBrk="1" hangingPunct="1">
              <a:buFont typeface="Wingdings" pitchFamily="2" charset="2"/>
              <a:buNone/>
              <a:defRPr/>
            </a:pPr>
            <a:endParaRPr lang="el-GR" altLang="el-GR" sz="2000" smtClean="0"/>
          </a:p>
        </p:txBody>
      </p:sp>
    </p:spTree>
    <p:extLst>
      <p:ext uri="{BB962C8B-B14F-4D97-AF65-F5344CB8AC3E}">
        <p14:creationId xmlns:p14="http://schemas.microsoft.com/office/powerpoint/2010/main" xmlns="" val="1402912768"/>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0" y="0"/>
            <a:ext cx="9144000" cy="6858000"/>
          </a:xfrm>
        </p:spPr>
        <p:txBody>
          <a:bodyPr>
            <a:normAutofit/>
          </a:bodyPr>
          <a:lstStyle/>
          <a:p>
            <a:pPr eaLnBrk="1" hangingPunct="1">
              <a:buFont typeface="Wingdings" pitchFamily="2" charset="2"/>
              <a:buNone/>
              <a:defRPr/>
            </a:pPr>
            <a:r>
              <a:rPr lang="el-GR" altLang="el-GR" sz="2400" smtClean="0"/>
              <a:t>7</a:t>
            </a:r>
            <a:r>
              <a:rPr lang="el-GR" altLang="el-GR" sz="2400" baseline="30000" smtClean="0"/>
              <a:t>ο</a:t>
            </a:r>
            <a:r>
              <a:rPr lang="el-GR" altLang="el-GR" sz="2400" smtClean="0"/>
              <a:t> Συνέδριο ΚΚΕ(10/1945)</a:t>
            </a:r>
            <a:r>
              <a:rPr lang="el-GR" altLang="el-GR" sz="2400" smtClean="0">
                <a:sym typeface="Wingdings" pitchFamily="2" charset="2"/>
              </a:rPr>
              <a:t> </a:t>
            </a:r>
            <a:r>
              <a:rPr lang="el-GR" altLang="el-GR" sz="2000" smtClean="0">
                <a:sym typeface="Wingdings" pitchFamily="2" charset="2"/>
              </a:rPr>
              <a:t>εν όψει ένοπλης σύγκρουσης αλλαγή </a:t>
            </a:r>
          </a:p>
          <a:p>
            <a:pPr eaLnBrk="1" hangingPunct="1">
              <a:buFont typeface="Wingdings" pitchFamily="2" charset="2"/>
              <a:buNone/>
              <a:defRPr/>
            </a:pPr>
            <a:r>
              <a:rPr lang="el-GR" altLang="el-GR" sz="2000" smtClean="0">
                <a:sym typeface="Wingdings" pitchFamily="2" charset="2"/>
              </a:rPr>
              <a:t>στάσης, προσέγγιση με Τίτο, εξομάλυνση σχέσεων με ΝΟΦ.</a:t>
            </a:r>
          </a:p>
          <a:p>
            <a:pPr eaLnBrk="1" hangingPunct="1">
              <a:buFont typeface="Wingdings" pitchFamily="2" charset="2"/>
              <a:buNone/>
              <a:defRPr/>
            </a:pPr>
            <a:r>
              <a:rPr lang="el-GR" altLang="el-GR" sz="2000" smtClean="0">
                <a:sym typeface="Wingdings" pitchFamily="2" charset="2"/>
              </a:rPr>
              <a:t> </a:t>
            </a:r>
          </a:p>
          <a:p>
            <a:pPr eaLnBrk="1" hangingPunct="1">
              <a:buFont typeface="Wingdings" pitchFamily="2" charset="2"/>
              <a:buNone/>
              <a:defRPr/>
            </a:pPr>
            <a:r>
              <a:rPr lang="el-GR" altLang="el-GR" sz="2400" smtClean="0">
                <a:sym typeface="Wingdings" pitchFamily="2" charset="2"/>
              </a:rPr>
              <a:t>Ειδική συμφωνία για ενότητα μεταξύ ΚΚΕ &amp; ΝΟΦ</a:t>
            </a:r>
            <a:r>
              <a:rPr lang="el-GR" altLang="el-GR" sz="2000" smtClean="0">
                <a:sym typeface="Wingdings" pitchFamily="2" charset="2"/>
              </a:rPr>
              <a:t> </a:t>
            </a:r>
            <a:r>
              <a:rPr lang="el-GR" altLang="el-GR" sz="1800" smtClean="0">
                <a:sym typeface="Wingdings" pitchFamily="2" charset="2"/>
              </a:rPr>
              <a:t>14/10/1946 Βελιγράδι</a:t>
            </a:r>
          </a:p>
          <a:p>
            <a:pPr eaLnBrk="1" hangingPunct="1">
              <a:buFont typeface="Wingdings" pitchFamily="2" charset="2"/>
              <a:buNone/>
              <a:defRPr/>
            </a:pPr>
            <a:endParaRPr lang="el-GR" altLang="el-GR" sz="1800" smtClean="0">
              <a:sym typeface="Wingdings" pitchFamily="2" charset="2"/>
            </a:endParaRPr>
          </a:p>
          <a:p>
            <a:pPr eaLnBrk="1" hangingPunct="1">
              <a:buFont typeface="Wingdings" pitchFamily="2" charset="2"/>
              <a:buNone/>
              <a:defRPr/>
            </a:pPr>
            <a:r>
              <a:rPr lang="el-GR" altLang="el-GR" sz="2000" smtClean="0">
                <a:sym typeface="Wingdings" pitchFamily="2" charset="2"/>
              </a:rPr>
              <a:t>ΝΟΦ επιμένει για εφαρμογή ισοτιμίας για την οποία έκανε λόγο το ΚΚΕ.</a:t>
            </a:r>
          </a:p>
          <a:p>
            <a:pPr eaLnBrk="1" hangingPunct="1">
              <a:buFont typeface="Wingdings" pitchFamily="2" charset="2"/>
              <a:buNone/>
              <a:defRPr/>
            </a:pPr>
            <a:endParaRPr lang="el-GR" altLang="el-GR" sz="2000" smtClean="0">
              <a:sym typeface="Wingdings" pitchFamily="2" charset="2"/>
            </a:endParaRPr>
          </a:p>
          <a:p>
            <a:pPr eaLnBrk="1" hangingPunct="1">
              <a:buFont typeface="Wingdings" pitchFamily="2" charset="2"/>
              <a:buNone/>
              <a:defRPr/>
            </a:pPr>
            <a:r>
              <a:rPr lang="el-GR" altLang="el-GR" sz="2000" smtClean="0">
                <a:sym typeface="Wingdings" pitchFamily="2" charset="2"/>
              </a:rPr>
              <a:t>Το ΚΚΕ αποδίδει μεγαλύτερη σημασία στο ΝΟΦ (1</a:t>
            </a:r>
            <a:r>
              <a:rPr lang="el-GR" altLang="el-GR" sz="2000" baseline="30000" smtClean="0">
                <a:sym typeface="Wingdings" pitchFamily="2" charset="2"/>
              </a:rPr>
              <a:t>Ο</a:t>
            </a:r>
            <a:r>
              <a:rPr lang="el-GR" altLang="el-GR" sz="2000" smtClean="0">
                <a:sym typeface="Wingdings" pitchFamily="2" charset="2"/>
              </a:rPr>
              <a:t> Συνέδριο ΝΟΦ) </a:t>
            </a:r>
          </a:p>
          <a:p>
            <a:pPr eaLnBrk="1" hangingPunct="1">
              <a:buFont typeface="Wingdings" pitchFamily="2" charset="2"/>
              <a:buNone/>
              <a:defRPr/>
            </a:pPr>
            <a:r>
              <a:rPr lang="el-GR" altLang="el-GR" sz="2000" smtClean="0">
                <a:sym typeface="Wingdings" pitchFamily="2" charset="2"/>
              </a:rPr>
              <a:t>αποσκοπώντας να ενισχύσει τις τάξεις του ΔΣΕ από τους Σλαβόφωνους.</a:t>
            </a:r>
          </a:p>
          <a:p>
            <a:pPr eaLnBrk="1" hangingPunct="1">
              <a:buFont typeface="Wingdings" pitchFamily="2" charset="2"/>
              <a:buNone/>
              <a:defRPr/>
            </a:pPr>
            <a:endParaRPr lang="el-GR" altLang="el-GR" sz="2000" smtClean="0">
              <a:sym typeface="Wingdings" pitchFamily="2" charset="2"/>
            </a:endParaRPr>
          </a:p>
          <a:p>
            <a:pPr eaLnBrk="1" hangingPunct="1">
              <a:buFont typeface="Wingdings" pitchFamily="2" charset="2"/>
              <a:buNone/>
              <a:defRPr/>
            </a:pPr>
            <a:r>
              <a:rPr lang="el-GR" altLang="el-GR" sz="2000" b="1" smtClean="0">
                <a:sym typeface="Wingdings" pitchFamily="2" charset="2"/>
              </a:rPr>
              <a:t>Νέα τροπή: </a:t>
            </a:r>
            <a:r>
              <a:rPr lang="el-GR" altLang="el-GR" sz="2000" b="1" u="sng" smtClean="0">
                <a:sym typeface="Wingdings" pitchFamily="2" charset="2"/>
              </a:rPr>
              <a:t>ρήξη Τίτο-Στάλιν</a:t>
            </a:r>
            <a:r>
              <a:rPr lang="el-GR" altLang="el-GR" sz="2000" b="1" smtClean="0">
                <a:sym typeface="Wingdings" pitchFamily="2" charset="2"/>
              </a:rPr>
              <a:t> </a:t>
            </a:r>
            <a:r>
              <a:rPr lang="en-US" altLang="el-GR" sz="2000" smtClean="0">
                <a:sym typeface="Wingdings" pitchFamily="2" charset="2"/>
              </a:rPr>
              <a:t>&amp;</a:t>
            </a:r>
            <a:r>
              <a:rPr lang="el-GR" altLang="el-GR" sz="2000" smtClean="0">
                <a:sym typeface="Wingdings" pitchFamily="2" charset="2"/>
              </a:rPr>
              <a:t> αποπομπή Γιουγκοσλαβίας από Κ</a:t>
            </a:r>
            <a:r>
              <a:rPr lang="en-US" altLang="el-GR" sz="2000" smtClean="0">
                <a:sym typeface="Wingdings" pitchFamily="2" charset="2"/>
              </a:rPr>
              <a:t>ominform</a:t>
            </a:r>
          </a:p>
          <a:p>
            <a:pPr eaLnBrk="1" hangingPunct="1">
              <a:buFont typeface="Wingdings" pitchFamily="2" charset="2"/>
              <a:buNone/>
              <a:defRPr/>
            </a:pPr>
            <a:r>
              <a:rPr lang="en-US" altLang="el-GR" sz="2000" smtClean="0">
                <a:sym typeface="Wingdings" pitchFamily="2" charset="2"/>
              </a:rPr>
              <a:t>KKE </a:t>
            </a:r>
            <a:r>
              <a:rPr lang="el-GR" altLang="el-GR" sz="2000" smtClean="0">
                <a:sym typeface="Wingdings" pitchFamily="2" charset="2"/>
              </a:rPr>
              <a:t>ευθυγραμμίζεται με σοβιετική γραμμή, ελλάτωση βοήθειας από Τίτο.</a:t>
            </a:r>
          </a:p>
          <a:p>
            <a:pPr eaLnBrk="1" hangingPunct="1">
              <a:buFont typeface="Wingdings" pitchFamily="2" charset="2"/>
              <a:buNone/>
              <a:defRPr/>
            </a:pPr>
            <a:endParaRPr lang="el-GR" altLang="el-GR" sz="2000" smtClean="0">
              <a:sym typeface="Wingdings" pitchFamily="2" charset="2"/>
            </a:endParaRPr>
          </a:p>
          <a:p>
            <a:pPr eaLnBrk="1" hangingPunct="1">
              <a:buFont typeface="Wingdings" pitchFamily="2" charset="2"/>
              <a:buNone/>
              <a:defRPr/>
            </a:pPr>
            <a:r>
              <a:rPr lang="el-GR" altLang="el-GR" sz="2000" smtClean="0">
                <a:sym typeface="Wingdings" pitchFamily="2" charset="2"/>
              </a:rPr>
              <a:t>                                   </a:t>
            </a:r>
            <a:r>
              <a:rPr lang="en-US" altLang="el-GR" sz="2000" b="1" smtClean="0">
                <a:sym typeface="Wingdings" pitchFamily="2" charset="2"/>
              </a:rPr>
              <a:t>5</a:t>
            </a:r>
            <a:r>
              <a:rPr lang="el-GR" altLang="el-GR" sz="2000" b="1" baseline="30000" smtClean="0">
                <a:sym typeface="Wingdings" pitchFamily="2" charset="2"/>
              </a:rPr>
              <a:t>η</a:t>
            </a:r>
            <a:r>
              <a:rPr lang="el-GR" altLang="el-GR" sz="2000" b="1" smtClean="0">
                <a:sym typeface="Wingdings" pitchFamily="2" charset="2"/>
              </a:rPr>
              <a:t> Ολομέλεια Κ.Ε ΚΚΕ_</a:t>
            </a:r>
            <a:r>
              <a:rPr lang="el-GR" altLang="el-GR" sz="1800" smtClean="0">
                <a:sym typeface="Wingdings" pitchFamily="2" charset="2"/>
              </a:rPr>
              <a:t>30-1/1/1949</a:t>
            </a:r>
            <a:endParaRPr lang="el-GR" altLang="el-GR" sz="1800" i="1" u="sng" smtClean="0">
              <a:sym typeface="Wingdings" pitchFamily="2" charset="2"/>
            </a:endParaRPr>
          </a:p>
          <a:p>
            <a:pPr eaLnBrk="1" hangingPunct="1">
              <a:buFont typeface="Wingdings" pitchFamily="2" charset="2"/>
              <a:buNone/>
              <a:defRPr/>
            </a:pPr>
            <a:endParaRPr lang="el-GR" altLang="el-GR" sz="1800" smtClean="0">
              <a:sym typeface="Wingdings" pitchFamily="2" charset="2"/>
            </a:endParaRPr>
          </a:p>
          <a:p>
            <a:pPr eaLnBrk="1" hangingPunct="1">
              <a:buFont typeface="Wingdings" pitchFamily="2" charset="2"/>
              <a:buNone/>
              <a:defRPr/>
            </a:pPr>
            <a:r>
              <a:rPr lang="el-GR" altLang="el-GR" sz="2000" smtClean="0">
                <a:sym typeface="Wingdings" pitchFamily="2" charset="2"/>
              </a:rPr>
              <a:t>Ζαχαριάδης υιοθετεί θέση Βουλγαρίας ότι ο αγώνας του Μακεδονικού λαού </a:t>
            </a:r>
          </a:p>
          <a:p>
            <a:pPr eaLnBrk="1" hangingPunct="1">
              <a:buFont typeface="Wingdings" pitchFamily="2" charset="2"/>
              <a:buNone/>
              <a:defRPr/>
            </a:pPr>
            <a:r>
              <a:rPr lang="el-GR" altLang="el-GR" sz="2000" smtClean="0">
                <a:sym typeface="Wingdings" pitchFamily="2" charset="2"/>
              </a:rPr>
              <a:t>αποσκοπεί στην </a:t>
            </a:r>
            <a:r>
              <a:rPr lang="el-GR" altLang="el-GR" sz="2000" i="1" smtClean="0">
                <a:sym typeface="Wingdings" pitchFamily="2" charset="2"/>
              </a:rPr>
              <a:t>εθνική αποκατάσταση και αυτοδιάθεση </a:t>
            </a:r>
            <a:r>
              <a:rPr lang="el-GR" altLang="el-GR" sz="2000" smtClean="0">
                <a:sym typeface="Wingdings" pitchFamily="2" charset="2"/>
              </a:rPr>
              <a:t>(Πολυσημία Όρου.)</a:t>
            </a:r>
            <a:endParaRPr lang="el-GR" altLang="el-GR" sz="2000" i="1" smtClean="0">
              <a:sym typeface="Wingdings" pitchFamily="2" charset="2"/>
            </a:endParaRPr>
          </a:p>
          <a:p>
            <a:pPr eaLnBrk="1" hangingPunct="1">
              <a:buFont typeface="Wingdings" pitchFamily="2" charset="2"/>
              <a:buNone/>
              <a:defRPr/>
            </a:pPr>
            <a:endParaRPr lang="el-GR" altLang="el-GR" sz="2000" b="1" smtClean="0">
              <a:sym typeface="Wingdings" pitchFamily="2" charset="2"/>
            </a:endParaRPr>
          </a:p>
        </p:txBody>
      </p:sp>
    </p:spTree>
    <p:extLst>
      <p:ext uri="{BB962C8B-B14F-4D97-AF65-F5344CB8AC3E}">
        <p14:creationId xmlns:p14="http://schemas.microsoft.com/office/powerpoint/2010/main" xmlns="" val="3439770192"/>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0" y="188913"/>
            <a:ext cx="9144000" cy="6669087"/>
          </a:xfrm>
        </p:spPr>
        <p:txBody>
          <a:bodyPr/>
          <a:lstStyle/>
          <a:p>
            <a:pPr eaLnBrk="1" hangingPunct="1">
              <a:buFont typeface="Wingdings" pitchFamily="2" charset="2"/>
              <a:buNone/>
              <a:defRPr/>
            </a:pPr>
            <a:r>
              <a:rPr lang="el-GR" altLang="el-GR" sz="2400" smtClean="0"/>
              <a:t> Πολιτική λεπτών ισορροπιών.</a:t>
            </a:r>
          </a:p>
          <a:p>
            <a:pPr eaLnBrk="1" hangingPunct="1">
              <a:buFont typeface="Wingdings" pitchFamily="2" charset="2"/>
              <a:buNone/>
              <a:defRPr/>
            </a:pPr>
            <a:r>
              <a:rPr lang="el-GR" altLang="el-GR" sz="2400" smtClean="0"/>
              <a:t>Προσπάθειες Ζαχαριάδη να χρησιμοποιείσει ΝΟΦ σαν εργαλείο κατά της Γιουγκοσλαβίας </a:t>
            </a:r>
          </a:p>
          <a:p>
            <a:pPr eaLnBrk="1" hangingPunct="1">
              <a:buFont typeface="Wingdings" pitchFamily="2" charset="2"/>
              <a:buNone/>
              <a:defRPr/>
            </a:pPr>
            <a:r>
              <a:rPr lang="el-GR" altLang="el-GR" sz="2400" smtClean="0"/>
              <a:t>3/3/1</a:t>
            </a:r>
            <a:r>
              <a:rPr lang="en-US" altLang="el-GR" sz="2400" smtClean="0"/>
              <a:t>9</a:t>
            </a:r>
            <a:r>
              <a:rPr lang="el-GR" altLang="el-GR" sz="2400" smtClean="0"/>
              <a:t>49 το ΚΚΓ ζητά εξηγήσεις από ΚΚΕ </a:t>
            </a:r>
            <a:r>
              <a:rPr lang="el-GR" altLang="el-GR" sz="2400" smtClean="0">
                <a:sym typeface="Wingdings" pitchFamily="2" charset="2"/>
              </a:rPr>
              <a:t> επέμεινε σε θέση 5</a:t>
            </a:r>
            <a:r>
              <a:rPr lang="el-GR" altLang="el-GR" sz="2400" baseline="30000" smtClean="0">
                <a:sym typeface="Wingdings" pitchFamily="2" charset="2"/>
              </a:rPr>
              <a:t>ης</a:t>
            </a:r>
            <a:r>
              <a:rPr lang="el-GR" altLang="el-GR" sz="2400" smtClean="0">
                <a:sym typeface="Wingdings" pitchFamily="2" charset="2"/>
              </a:rPr>
              <a:t> Ολομέλειας</a:t>
            </a:r>
          </a:p>
          <a:p>
            <a:pPr eaLnBrk="1" hangingPunct="1">
              <a:buFont typeface="Wingdings" pitchFamily="2" charset="2"/>
              <a:buNone/>
              <a:defRPr/>
            </a:pPr>
            <a:r>
              <a:rPr lang="el-GR" altLang="el-GR" sz="2400" smtClean="0"/>
              <a:t>Το ΚΚΕ δέχεται πυρά από ελληνική κυβέρνηση-Γιουγκοσλαβία </a:t>
            </a:r>
          </a:p>
          <a:p>
            <a:pPr eaLnBrk="1" hangingPunct="1">
              <a:buFont typeface="Wingdings" pitchFamily="2" charset="2"/>
              <a:buNone/>
              <a:defRPr/>
            </a:pPr>
            <a:r>
              <a:rPr lang="el-GR" altLang="el-GR" sz="2400" smtClean="0"/>
              <a:t>Κλείσιμο ελληνογιουγκοσλαβικών συνόρων 10/7/1949</a:t>
            </a:r>
          </a:p>
          <a:p>
            <a:pPr eaLnBrk="1" hangingPunct="1">
              <a:buFont typeface="Wingdings" pitchFamily="2" charset="2"/>
              <a:buNone/>
              <a:defRPr/>
            </a:pPr>
            <a:r>
              <a:rPr lang="el-GR" altLang="el-GR" sz="2400" smtClean="0"/>
              <a:t>Ζαχαριάδης-ΕΣΣΔ απέδωσαν την ήττα του ΔΣΕ στην «προδοσία» του Τίτο.</a:t>
            </a:r>
          </a:p>
          <a:p>
            <a:pPr eaLnBrk="1" hangingPunct="1">
              <a:buFont typeface="Wingdings" pitchFamily="2" charset="2"/>
              <a:buNone/>
              <a:defRPr/>
            </a:pPr>
            <a:r>
              <a:rPr lang="el-GR" altLang="el-GR" sz="2400" smtClean="0"/>
              <a:t>Αναζήτηση εξιλαστήριων θυμάτων μέσα στο ΝΟΦ.</a:t>
            </a:r>
          </a:p>
          <a:p>
            <a:pPr eaLnBrk="1" hangingPunct="1">
              <a:buFont typeface="Wingdings" pitchFamily="2" charset="2"/>
              <a:buNone/>
              <a:defRPr/>
            </a:pPr>
            <a:endParaRPr lang="el-GR" altLang="el-GR" sz="2400" smtClean="0"/>
          </a:p>
          <a:p>
            <a:pPr eaLnBrk="1" hangingPunct="1">
              <a:buFont typeface="Wingdings" pitchFamily="2" charset="2"/>
              <a:buNone/>
              <a:defRPr/>
            </a:pPr>
            <a:endParaRPr lang="el-GR" altLang="el-GR" sz="2400" smtClean="0"/>
          </a:p>
          <a:p>
            <a:pPr eaLnBrk="1" hangingPunct="1">
              <a:buFont typeface="Wingdings" pitchFamily="2" charset="2"/>
              <a:buNone/>
              <a:defRPr/>
            </a:pPr>
            <a:endParaRPr lang="el-GR" altLang="el-GR" sz="2400" smtClean="0"/>
          </a:p>
        </p:txBody>
      </p:sp>
    </p:spTree>
    <p:extLst>
      <p:ext uri="{BB962C8B-B14F-4D97-AF65-F5344CB8AC3E}">
        <p14:creationId xmlns:p14="http://schemas.microsoft.com/office/powerpoint/2010/main" xmlns="" val="2568347625"/>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81000" y="4221089"/>
            <a:ext cx="8458200" cy="1854698"/>
          </a:xfrm>
        </p:spPr>
        <p:txBody>
          <a:bodyPr/>
          <a:lstStyle/>
          <a:p>
            <a:pPr eaLnBrk="1" fontAlgn="auto" hangingPunct="1">
              <a:spcAft>
                <a:spcPts val="0"/>
              </a:spcAft>
              <a:defRPr/>
            </a:pPr>
            <a:r>
              <a:rPr lang="el-GR" sz="4000" b="1" dirty="0" smtClean="0"/>
              <a:t>Το </a:t>
            </a:r>
            <a:r>
              <a:rPr lang="el-GR" sz="4000" b="1" dirty="0" err="1" smtClean="0"/>
              <a:t>μακεδονικο</a:t>
            </a:r>
            <a:r>
              <a:rPr lang="el-GR" sz="4000" b="1" dirty="0" smtClean="0"/>
              <a:t> </a:t>
            </a:r>
            <a:r>
              <a:rPr lang="el-GR" sz="4000" b="1" dirty="0" err="1" smtClean="0"/>
              <a:t>ζητημα</a:t>
            </a:r>
            <a:r>
              <a:rPr lang="el-GR" sz="4000" b="1" dirty="0" smtClean="0"/>
              <a:t> </a:t>
            </a:r>
            <a:br>
              <a:rPr lang="el-GR" sz="4000" b="1" dirty="0" smtClean="0"/>
            </a:br>
            <a:r>
              <a:rPr lang="el-GR" sz="4000" b="1" dirty="0" smtClean="0"/>
              <a:t>και η</a:t>
            </a:r>
            <a:r>
              <a:rPr lang="en-US" sz="4000" b="1" dirty="0" smtClean="0"/>
              <a:t> FYROM</a:t>
            </a:r>
            <a:endParaRPr lang="el-GR" sz="4000" b="1" dirty="0"/>
          </a:p>
        </p:txBody>
      </p:sp>
      <p:sp>
        <p:nvSpPr>
          <p:cNvPr id="3" name="Υπότιτλος 2"/>
          <p:cNvSpPr>
            <a:spLocks noGrp="1"/>
          </p:cNvSpPr>
          <p:nvPr>
            <p:ph type="subTitle" idx="1"/>
          </p:nvPr>
        </p:nvSpPr>
        <p:spPr>
          <a:xfrm>
            <a:off x="381000" y="3213100"/>
            <a:ext cx="8458200" cy="792163"/>
          </a:xfrm>
        </p:spPr>
        <p:txBody>
          <a:bodyPr>
            <a:normAutofit/>
          </a:bodyPr>
          <a:lstStyle/>
          <a:p>
            <a:pPr eaLnBrk="1" fontAlgn="auto" hangingPunct="1">
              <a:spcAft>
                <a:spcPts val="0"/>
              </a:spcAft>
              <a:buFont typeface="Wingdings 2"/>
              <a:buNone/>
              <a:defRPr/>
            </a:pPr>
            <a:endParaRPr lang="el-GR" dirty="0"/>
          </a:p>
        </p:txBody>
      </p:sp>
    </p:spTree>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04813"/>
            <a:ext cx="8686800" cy="838200"/>
          </a:xfrm>
        </p:spPr>
        <p:txBody>
          <a:bodyPr/>
          <a:lstStyle/>
          <a:p>
            <a:pPr eaLnBrk="1" fontAlgn="auto" hangingPunct="1">
              <a:spcAft>
                <a:spcPts val="0"/>
              </a:spcAft>
              <a:defRPr/>
            </a:pPr>
            <a:endParaRPr lang="el-GR" sz="2000" b="1" cap="none" dirty="0"/>
          </a:p>
        </p:txBody>
      </p:sp>
      <p:sp>
        <p:nvSpPr>
          <p:cNvPr id="3" name="Θέση περιεχομένου 2"/>
          <p:cNvSpPr>
            <a:spLocks noGrp="1"/>
          </p:cNvSpPr>
          <p:nvPr>
            <p:ph idx="1"/>
          </p:nvPr>
        </p:nvSpPr>
        <p:spPr/>
        <p:txBody>
          <a:bodyPr>
            <a:normAutofit fontScale="92500"/>
          </a:bodyPr>
          <a:lstStyle/>
          <a:p>
            <a:pPr eaLnBrk="1" fontAlgn="auto" hangingPunct="1">
              <a:spcAft>
                <a:spcPts val="0"/>
              </a:spcAft>
              <a:buFont typeface="Wingdings 2"/>
              <a:buChar char=""/>
              <a:defRPr/>
            </a:pPr>
            <a:r>
              <a:rPr lang="el-GR" sz="2800" dirty="0" smtClean="0"/>
              <a:t>Για την Ελλάδα το Μακεδονικό Ζήτημα είναι πρωτίστως ένα θέμα ασφάλειας</a:t>
            </a:r>
          </a:p>
          <a:p>
            <a:pPr eaLnBrk="1" fontAlgn="auto" hangingPunct="1">
              <a:spcAft>
                <a:spcPts val="0"/>
              </a:spcAft>
              <a:buFont typeface="Wingdings 2"/>
              <a:buChar char=""/>
              <a:defRPr/>
            </a:pPr>
            <a:r>
              <a:rPr lang="el-GR" sz="2800" dirty="0" smtClean="0"/>
              <a:t>Σκοπός η ενσωμάτωση των περιοχών και η αποτροπή της αλλαγής του καθεστώτος</a:t>
            </a:r>
          </a:p>
          <a:p>
            <a:pPr eaLnBrk="1" fontAlgn="auto" hangingPunct="1">
              <a:spcAft>
                <a:spcPts val="0"/>
              </a:spcAft>
              <a:buFont typeface="Wingdings 2"/>
              <a:buChar char=""/>
              <a:defRPr/>
            </a:pPr>
            <a:r>
              <a:rPr lang="el-GR" sz="2800" dirty="0" smtClean="0"/>
              <a:t>Για την κομμουνιστική Γιουγκοσλαβία έγινε ένα μέσο για την επικράτηση στα Βαλκάνια κι ενδεχομένως για έξοδο στο Αιγαίο Πέλαγος</a:t>
            </a:r>
          </a:p>
          <a:p>
            <a:pPr eaLnBrk="1" fontAlgn="auto" hangingPunct="1">
              <a:spcAft>
                <a:spcPts val="0"/>
              </a:spcAft>
              <a:buFont typeface="Wingdings 2"/>
              <a:buChar char=""/>
              <a:defRPr/>
            </a:pPr>
            <a:r>
              <a:rPr lang="el-GR" sz="2800" dirty="0" smtClean="0"/>
              <a:t>Η Βουλγαρία ήταν απόλυτα εξαρτημένη από τη Σοβιετική Ένωση επομένως άλλαζε πολιτική ανάλογα με την πολιτική της ΕΣΣΔ</a:t>
            </a:r>
          </a:p>
          <a:p>
            <a:pPr marL="0" indent="0" eaLnBrk="1" fontAlgn="auto" hangingPunct="1">
              <a:spcAft>
                <a:spcPts val="0"/>
              </a:spcAft>
              <a:buFont typeface="Wingdings 2"/>
              <a:buNone/>
              <a:defRPr/>
            </a:pPr>
            <a:endParaRPr lang="el-GR" sz="2800" dirty="0"/>
          </a:p>
        </p:txBody>
      </p:sp>
    </p:spTree>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lnSpcReduction="20000"/>
          </a:bodyPr>
          <a:lstStyle/>
          <a:p>
            <a:pPr marL="0" indent="0" eaLnBrk="1" fontAlgn="auto" hangingPunct="1">
              <a:spcAft>
                <a:spcPts val="0"/>
              </a:spcAft>
              <a:buFont typeface="Wingdings 2"/>
              <a:buNone/>
              <a:defRPr/>
            </a:pPr>
            <a:r>
              <a:rPr lang="el-GR" sz="2400" b="1" dirty="0" smtClean="0"/>
              <a:t>Πολιτικό και διπλωματικό πλαίσιο</a:t>
            </a:r>
          </a:p>
          <a:p>
            <a:pPr marL="0" indent="0" eaLnBrk="1" fontAlgn="auto" hangingPunct="1">
              <a:spcAft>
                <a:spcPts val="0"/>
              </a:spcAft>
              <a:buFont typeface="Wingdings 2"/>
              <a:buNone/>
              <a:defRPr/>
            </a:pPr>
            <a:endParaRPr lang="el-GR" sz="2400" dirty="0" smtClean="0"/>
          </a:p>
          <a:p>
            <a:pPr eaLnBrk="1" fontAlgn="auto" hangingPunct="1">
              <a:spcAft>
                <a:spcPts val="0"/>
              </a:spcAft>
              <a:buFont typeface="Wingdings 2"/>
              <a:buChar char=""/>
              <a:defRPr/>
            </a:pPr>
            <a:r>
              <a:rPr lang="el-GR" sz="2400" dirty="0" smtClean="0"/>
              <a:t>Η Βουλγαρία απέτυχε στη διάρκεια του Β’ Παγκόσμιου Πολέμου να εμφυσήσει βουλγαρική ταυτότητα στους Σλαβομακεδόνες</a:t>
            </a:r>
          </a:p>
          <a:p>
            <a:pPr eaLnBrk="1" fontAlgn="auto" hangingPunct="1">
              <a:spcAft>
                <a:spcPts val="0"/>
              </a:spcAft>
              <a:buFont typeface="Wingdings 2"/>
              <a:buChar char=""/>
              <a:defRPr/>
            </a:pPr>
            <a:r>
              <a:rPr lang="el-GR" sz="2400" dirty="0" smtClean="0"/>
              <a:t>Οι Σλαβομακεδόνες από την άλλη έγιναν απαραίτητοι στο ΚΚΕ για την ενδεχόμενη επικράτηση στον Εμφύλιο Πόλεμο</a:t>
            </a:r>
          </a:p>
          <a:p>
            <a:pPr eaLnBrk="1" fontAlgn="auto" hangingPunct="1">
              <a:spcAft>
                <a:spcPts val="0"/>
              </a:spcAft>
              <a:buFont typeface="Wingdings 2"/>
              <a:buChar char=""/>
              <a:defRPr/>
            </a:pPr>
            <a:r>
              <a:rPr lang="el-GR" sz="2400" dirty="0" smtClean="0"/>
              <a:t>Ο Τίτο επιζητά την κυριαρχία στη Βαλκανική</a:t>
            </a:r>
          </a:p>
          <a:p>
            <a:pPr eaLnBrk="1" fontAlgn="auto" hangingPunct="1">
              <a:spcAft>
                <a:spcPts val="0"/>
              </a:spcAft>
              <a:buFont typeface="Wingdings 2"/>
              <a:buChar char=""/>
              <a:defRPr/>
            </a:pPr>
            <a:r>
              <a:rPr lang="el-GR" sz="2400" dirty="0" smtClean="0"/>
              <a:t>Το ΚΚΕ αναγκάζεται να δεχθεί το σύνθημα της ενιαίας και ανεξάρτητης Μακεδονίας στο πλαίσιο μιας Βαλκανικής Κομμουνιστικής Ομοσπονδίας</a:t>
            </a:r>
          </a:p>
          <a:p>
            <a:pPr eaLnBrk="1" fontAlgn="auto" hangingPunct="1">
              <a:spcAft>
                <a:spcPts val="0"/>
              </a:spcAft>
              <a:buFont typeface="Wingdings 2"/>
              <a:buChar char=""/>
              <a:defRPr/>
            </a:pPr>
            <a:r>
              <a:rPr lang="el-GR" sz="2400" dirty="0" smtClean="0"/>
              <a:t>Η </a:t>
            </a:r>
            <a:r>
              <a:rPr lang="el-GR" sz="2400" dirty="0"/>
              <a:t>ρήξη του Τίτο με τον Στάλιν τον οδηγεί σε προσέγγιση με την Ελλάδα και στην υπογραφή συμφωνιών και συμμαχίας το 1953</a:t>
            </a:r>
          </a:p>
          <a:p>
            <a:pPr marL="0" indent="0" eaLnBrk="1" fontAlgn="auto" hangingPunct="1">
              <a:spcAft>
                <a:spcPts val="0"/>
              </a:spcAft>
              <a:buFont typeface="Wingdings 2"/>
              <a:buNone/>
              <a:defRPr/>
            </a:pPr>
            <a:endParaRPr lang="el-GR" sz="2400" dirty="0"/>
          </a:p>
        </p:txBody>
      </p:sp>
      <p:sp>
        <p:nvSpPr>
          <p:cNvPr id="4" name="Τίτλος 3"/>
          <p:cNvSpPr>
            <a:spLocks noGrp="1"/>
          </p:cNvSpPr>
          <p:nvPr>
            <p:ph type="title"/>
          </p:nvPr>
        </p:nvSpPr>
        <p:spPr/>
        <p:txBody>
          <a:bodyPr/>
          <a:lstStyle/>
          <a:p>
            <a:pPr>
              <a:defRPr/>
            </a:pPr>
            <a:endParaRPr lang="el-GR"/>
          </a:p>
        </p:txBody>
      </p:sp>
    </p:spTree>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endParaRPr lang="el-GR" sz="1800" dirty="0"/>
          </a:p>
        </p:txBody>
      </p:sp>
      <p:sp>
        <p:nvSpPr>
          <p:cNvPr id="3" name="Θέση περιεχομένου 2"/>
          <p:cNvSpPr>
            <a:spLocks noGrp="1"/>
          </p:cNvSpPr>
          <p:nvPr>
            <p:ph idx="1"/>
          </p:nvPr>
        </p:nvSpPr>
        <p:spPr>
          <a:xfrm>
            <a:off x="304800" y="1268413"/>
            <a:ext cx="8686800" cy="5184775"/>
          </a:xfrm>
        </p:spPr>
        <p:txBody>
          <a:bodyPr>
            <a:noAutofit/>
          </a:bodyPr>
          <a:lstStyle/>
          <a:p>
            <a:pPr marL="0" indent="0" eaLnBrk="1" fontAlgn="auto" hangingPunct="1">
              <a:spcAft>
                <a:spcPts val="0"/>
              </a:spcAft>
              <a:buFont typeface="Wingdings 2"/>
              <a:buNone/>
              <a:defRPr/>
            </a:pPr>
            <a:r>
              <a:rPr lang="el-GR" sz="2200" b="1" dirty="0"/>
              <a:t>Πολιτικό και διπλωματικό πλαίσιο</a:t>
            </a:r>
          </a:p>
          <a:p>
            <a:pPr marL="0" indent="0" eaLnBrk="1" fontAlgn="auto" hangingPunct="1">
              <a:spcAft>
                <a:spcPts val="0"/>
              </a:spcAft>
              <a:buFont typeface="Wingdings 2"/>
              <a:buNone/>
              <a:defRPr/>
            </a:pPr>
            <a:endParaRPr lang="el-GR" sz="2200" dirty="0" smtClean="0"/>
          </a:p>
          <a:p>
            <a:pPr eaLnBrk="1" fontAlgn="auto" hangingPunct="1">
              <a:spcAft>
                <a:spcPts val="0"/>
              </a:spcAft>
              <a:buFont typeface="Wingdings 2"/>
              <a:buChar char=""/>
              <a:defRPr/>
            </a:pPr>
            <a:r>
              <a:rPr lang="el-GR" sz="2200" dirty="0" smtClean="0"/>
              <a:t>Με </a:t>
            </a:r>
            <a:r>
              <a:rPr lang="el-GR" sz="2200" dirty="0"/>
              <a:t>το θάνατο του Στάλιν οι </a:t>
            </a:r>
            <a:r>
              <a:rPr lang="el-GR" sz="2200" dirty="0" err="1" smtClean="0"/>
              <a:t>σοβιετογιουγκοσλαβικές</a:t>
            </a:r>
            <a:r>
              <a:rPr lang="el-GR" sz="2200" dirty="0" smtClean="0"/>
              <a:t> </a:t>
            </a:r>
            <a:r>
              <a:rPr lang="el-GR" sz="2200" dirty="0"/>
              <a:t>σχέσεις αναθερμάνθηκαν και οι </a:t>
            </a:r>
            <a:r>
              <a:rPr lang="el-GR" sz="2200" dirty="0" smtClean="0"/>
              <a:t>Γιουγκοσλάβοι </a:t>
            </a:r>
            <a:r>
              <a:rPr lang="el-GR" sz="2200" dirty="0"/>
              <a:t>άρχισαν να προωθούν την ιδέα του </a:t>
            </a:r>
            <a:r>
              <a:rPr lang="el-GR" sz="2200" dirty="0" err="1"/>
              <a:t>μακεδονισμού</a:t>
            </a:r>
            <a:r>
              <a:rPr lang="el-GR" sz="2200" dirty="0"/>
              <a:t> και προς την Ελλάδα</a:t>
            </a:r>
          </a:p>
          <a:p>
            <a:pPr eaLnBrk="1" fontAlgn="auto" hangingPunct="1">
              <a:spcAft>
                <a:spcPts val="0"/>
              </a:spcAft>
              <a:buFont typeface="Wingdings 2"/>
              <a:buChar char=""/>
              <a:defRPr/>
            </a:pPr>
            <a:r>
              <a:rPr lang="el-GR" sz="2200" dirty="0"/>
              <a:t>Χειροτέρευση των διμερών σχέσεων. Σε οριακό σημείο το 1962</a:t>
            </a:r>
          </a:p>
          <a:p>
            <a:pPr eaLnBrk="1" fontAlgn="auto" hangingPunct="1">
              <a:spcAft>
                <a:spcPts val="0"/>
              </a:spcAft>
              <a:buFont typeface="Wingdings 2"/>
              <a:buChar char=""/>
              <a:defRPr/>
            </a:pPr>
            <a:r>
              <a:rPr lang="el-GR" sz="2200" dirty="0"/>
              <a:t>Βελτίωση των σχέσεων Ελλάδας-Γιουγκοσλαβίας λόγω της επέμβασης των Σοβιετικών στην Τσεχοσλοβακία</a:t>
            </a:r>
          </a:p>
          <a:p>
            <a:pPr eaLnBrk="1" fontAlgn="auto" hangingPunct="1">
              <a:spcAft>
                <a:spcPts val="0"/>
              </a:spcAft>
              <a:buFont typeface="Wingdings 2"/>
              <a:buChar char=""/>
              <a:defRPr/>
            </a:pPr>
            <a:r>
              <a:rPr lang="el-GR" sz="2200" dirty="0"/>
              <a:t>Ο Κωνσταντίνος Καραμανλής εγκαινιάζει τη βαλκανική πολιτική της Ελλάδας και την οποία ακολουθεί και ο Ανδρέας Παπανδρέου</a:t>
            </a:r>
          </a:p>
          <a:p>
            <a:pPr eaLnBrk="1" fontAlgn="auto" hangingPunct="1">
              <a:spcAft>
                <a:spcPts val="0"/>
              </a:spcAft>
              <a:buFont typeface="Wingdings 2"/>
              <a:buChar char=""/>
              <a:defRPr/>
            </a:pPr>
            <a:r>
              <a:rPr lang="el-GR" sz="2200" dirty="0"/>
              <a:t>Μετά το θάνατο του Τίτο την πρωτοβουλία αναλαμβάνουν τα Σκόπια ενώ μέχρι το 1990 ακολουθεί το Βελιγράδι</a:t>
            </a:r>
          </a:p>
          <a:p>
            <a:pPr eaLnBrk="1" fontAlgn="auto" hangingPunct="1">
              <a:spcAft>
                <a:spcPts val="0"/>
              </a:spcAft>
              <a:buFont typeface="Wingdings 2"/>
              <a:buChar char=""/>
              <a:defRPr/>
            </a:pPr>
            <a:r>
              <a:rPr lang="el-GR" sz="2200" dirty="0"/>
              <a:t>Πολλές μεταπτώσεις στις σχέσεις Βελιγραδίου-Σόφιας </a:t>
            </a:r>
          </a:p>
          <a:p>
            <a:pPr eaLnBrk="1" fontAlgn="auto" hangingPunct="1">
              <a:spcAft>
                <a:spcPts val="0"/>
              </a:spcAft>
              <a:buFont typeface="Wingdings 2"/>
              <a:buChar char=""/>
              <a:defRPr/>
            </a:pPr>
            <a:endParaRPr lang="el-GR" sz="2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err="1" smtClean="0">
                <a:solidFill>
                  <a:srgbClr val="FFFF00"/>
                </a:solidFill>
                <a:latin typeface="Times New Roman" panose="02020603050405020304" pitchFamily="18" charset="0"/>
                <a:cs typeface="Times New Roman" panose="02020603050405020304" pitchFamily="18" charset="0"/>
              </a:rPr>
              <a:t>Δημοσθενησ</a:t>
            </a:r>
            <a:r>
              <a:rPr lang="el-GR" sz="2800" b="1" dirty="0" smtClean="0">
                <a:solidFill>
                  <a:srgbClr val="FFFF00"/>
                </a:solidFill>
                <a:latin typeface="Times New Roman" panose="02020603050405020304" pitchFamily="18" charset="0"/>
                <a:cs typeface="Times New Roman" panose="02020603050405020304" pitchFamily="18" charset="0"/>
              </a:rPr>
              <a:t>, Γ</a:t>
            </a:r>
            <a:r>
              <a:rPr lang="el-GR" sz="2800" b="1" dirty="0">
                <a:solidFill>
                  <a:srgbClr val="FFFF00"/>
                </a:solidFill>
                <a:latin typeface="Times New Roman" panose="02020603050405020304" pitchFamily="18" charset="0"/>
                <a:cs typeface="Times New Roman" panose="02020603050405020304" pitchFamily="18" charset="0"/>
              </a:rPr>
              <a:t>΄ </a:t>
            </a:r>
            <a:r>
              <a:rPr lang="el-GR" sz="2800" b="1" dirty="0" err="1" smtClean="0">
                <a:solidFill>
                  <a:srgbClr val="FFFF00"/>
                </a:solidFill>
                <a:latin typeface="Times New Roman" panose="02020603050405020304" pitchFamily="18" charset="0"/>
                <a:cs typeface="Times New Roman" panose="02020603050405020304" pitchFamily="18" charset="0"/>
              </a:rPr>
              <a:t>ΦιλιππικόΣ</a:t>
            </a:r>
            <a:r>
              <a:rPr lang="el-GR" sz="2800" b="1" dirty="0" smtClean="0">
                <a:solidFill>
                  <a:srgbClr val="FFFF00"/>
                </a:solidFill>
                <a:latin typeface="Times New Roman" panose="02020603050405020304" pitchFamily="18" charset="0"/>
                <a:cs typeface="Times New Roman" panose="02020603050405020304" pitchFamily="18" charset="0"/>
              </a:rPr>
              <a:t> </a:t>
            </a:r>
            <a:r>
              <a:rPr lang="el-GR" sz="2800" b="1" dirty="0">
                <a:solidFill>
                  <a:srgbClr val="FFFF00"/>
                </a:solidFill>
                <a:latin typeface="Times New Roman" pitchFamily="18" charset="0"/>
                <a:cs typeface="Times New Roman" pitchFamily="18" charset="0"/>
              </a:rPr>
              <a:t>31, ΧΙΧ </a:t>
            </a:r>
            <a:r>
              <a:rPr lang="el-GR" sz="2800" b="1" dirty="0" smtClean="0">
                <a:solidFill>
                  <a:srgbClr val="FFFF00"/>
                </a:solidFill>
                <a:latin typeface="Times New Roman" pitchFamily="18" charset="0"/>
                <a:cs typeface="Times New Roman" pitchFamily="18" charset="0"/>
              </a:rPr>
              <a:t>327,</a:t>
            </a:r>
            <a:r>
              <a:rPr lang="el-GR" sz="2800" b="1" dirty="0">
                <a:solidFill>
                  <a:srgbClr val="FFFF00"/>
                </a:solidFill>
                <a:latin typeface="Times New Roman" pitchFamily="18" charset="0"/>
                <a:cs typeface="Times New Roman" pitchFamily="18" charset="0"/>
              </a:rPr>
              <a:t/>
            </a:r>
            <a:br>
              <a:rPr lang="el-GR" sz="2800" b="1" dirty="0">
                <a:solidFill>
                  <a:srgbClr val="FFFF00"/>
                </a:solidFill>
                <a:latin typeface="Times New Roman" pitchFamily="18" charset="0"/>
                <a:cs typeface="Times New Roman" pitchFamily="18" charset="0"/>
              </a:rPr>
            </a:br>
            <a:r>
              <a:rPr lang="el-GR" sz="2800" b="1" dirty="0" smtClean="0">
                <a:solidFill>
                  <a:srgbClr val="FFFF00"/>
                </a:solidFill>
                <a:latin typeface="Times New Roman" panose="02020603050405020304" pitchFamily="18" charset="0"/>
                <a:cs typeface="Times New Roman" panose="02020603050405020304" pitchFamily="18" charset="0"/>
              </a:rPr>
              <a:t>Περί </a:t>
            </a:r>
            <a:r>
              <a:rPr lang="el-GR" sz="2800" b="1" dirty="0">
                <a:solidFill>
                  <a:srgbClr val="FFFF00"/>
                </a:solidFill>
                <a:latin typeface="Times New Roman" panose="02020603050405020304" pitchFamily="18" charset="0"/>
                <a:cs typeface="Times New Roman" panose="02020603050405020304" pitchFamily="18" charset="0"/>
              </a:rPr>
              <a:t>του στεφάνου, </a:t>
            </a:r>
            <a:r>
              <a:rPr lang="el-GR" sz="2800" b="1" dirty="0" smtClean="0">
                <a:solidFill>
                  <a:srgbClr val="FFFF00"/>
                </a:solidFill>
                <a:latin typeface="Times New Roman" panose="02020603050405020304" pitchFamily="18" charset="0"/>
                <a:cs typeface="Times New Roman" panose="02020603050405020304" pitchFamily="18" charset="0"/>
              </a:rPr>
              <a:t>295.</a:t>
            </a:r>
            <a:endParaRPr lang="el-GR" sz="2800" b="1" dirty="0">
              <a:solidFill>
                <a:srgbClr val="FFFF0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pPr algn="just"/>
            <a:r>
              <a:rPr lang="el-GR" sz="3600" dirty="0" smtClean="0">
                <a:latin typeface="Times New Roman" pitchFamily="18" charset="0"/>
                <a:cs typeface="Times New Roman" pitchFamily="18" charset="0"/>
              </a:rPr>
              <a:t>Οι </a:t>
            </a:r>
            <a:r>
              <a:rPr lang="el-GR" sz="3600" dirty="0">
                <a:latin typeface="Times New Roman" pitchFamily="18" charset="0"/>
                <a:cs typeface="Times New Roman" pitchFamily="18" charset="0"/>
              </a:rPr>
              <a:t>Μακεδόνες και </a:t>
            </a:r>
            <a:r>
              <a:rPr lang="el-GR" sz="3600" b="1" dirty="0">
                <a:latin typeface="Times New Roman" pitchFamily="18" charset="0"/>
                <a:cs typeface="Times New Roman" pitchFamily="18" charset="0"/>
              </a:rPr>
              <a:t>η Μακεδονία </a:t>
            </a:r>
            <a:r>
              <a:rPr lang="el-GR" sz="3600" dirty="0">
                <a:latin typeface="Times New Roman" pitchFamily="18" charset="0"/>
                <a:cs typeface="Times New Roman" pitchFamily="18" charset="0"/>
              </a:rPr>
              <a:t>αποτελούν τον </a:t>
            </a:r>
            <a:r>
              <a:rPr lang="el-GR" sz="3600" b="1" dirty="0">
                <a:latin typeface="Times New Roman" pitchFamily="18" charset="0"/>
                <a:cs typeface="Times New Roman" pitchFamily="18" charset="0"/>
              </a:rPr>
              <a:t>κεντρικό άξονα </a:t>
            </a:r>
            <a:r>
              <a:rPr lang="el-GR" sz="3600" dirty="0">
                <a:latin typeface="Times New Roman" pitchFamily="18" charset="0"/>
                <a:cs typeface="Times New Roman" pitchFamily="18" charset="0"/>
              </a:rPr>
              <a:t>των λόγων του ρήτορα, μέσω των οποίων αντιπαρατίθεται </a:t>
            </a:r>
            <a:r>
              <a:rPr lang="el-GR" sz="3600" dirty="0" smtClean="0">
                <a:latin typeface="Times New Roman" pitchFamily="18" charset="0"/>
                <a:cs typeface="Times New Roman" pitchFamily="18" charset="0"/>
              </a:rPr>
              <a:t>πολιτικά</a:t>
            </a:r>
          </a:p>
          <a:p>
            <a:pPr algn="just"/>
            <a:r>
              <a:rPr lang="el-GR" sz="3600" dirty="0" smtClean="0">
                <a:latin typeface="Times New Roman" pitchFamily="18" charset="0"/>
                <a:cs typeface="Times New Roman" pitchFamily="18" charset="0"/>
              </a:rPr>
              <a:t>στον </a:t>
            </a:r>
            <a:r>
              <a:rPr lang="el-GR" sz="3600" dirty="0">
                <a:latin typeface="Times New Roman" pitchFamily="18" charset="0"/>
                <a:cs typeface="Times New Roman" pitchFamily="18" charset="0"/>
              </a:rPr>
              <a:t>βασιλιά Φίλιππο Β΄. </a:t>
            </a:r>
            <a:endParaRPr lang="el-GR" dirty="0"/>
          </a:p>
        </p:txBody>
      </p:sp>
    </p:spTree>
    <p:extLst>
      <p:ext uri="{BB962C8B-B14F-4D97-AF65-F5344CB8AC3E}">
        <p14:creationId xmlns:p14="http://schemas.microsoft.com/office/powerpoint/2010/main" xmlns="" val="3533263417"/>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p:cNvSpPr>
            <a:spLocks noGrp="1"/>
          </p:cNvSpPr>
          <p:nvPr>
            <p:ph idx="1"/>
          </p:nvPr>
        </p:nvSpPr>
        <p:spPr/>
        <p:txBody>
          <a:bodyPr>
            <a:normAutofit fontScale="92500"/>
          </a:bodyPr>
          <a:lstStyle/>
          <a:p>
            <a:pPr marL="0" indent="0" eaLnBrk="1" fontAlgn="auto" hangingPunct="1">
              <a:spcAft>
                <a:spcPts val="0"/>
              </a:spcAft>
              <a:buFont typeface="Wingdings 2"/>
              <a:buNone/>
              <a:defRPr/>
            </a:pPr>
            <a:r>
              <a:rPr lang="el-GR" sz="2400" b="1" dirty="0" smtClean="0"/>
              <a:t>Δημιουργία και λειτουργία του κράτους</a:t>
            </a:r>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smtClean="0"/>
              <a:t>Αρχές του </a:t>
            </a:r>
            <a:r>
              <a:rPr lang="el-GR" sz="2400" dirty="0" err="1" smtClean="0"/>
              <a:t>μακεδονισμού</a:t>
            </a:r>
            <a:r>
              <a:rPr lang="el-GR" sz="2400" dirty="0" smtClean="0"/>
              <a:t> στις διακηρύξεις του </a:t>
            </a:r>
            <a:r>
              <a:rPr lang="en-US" sz="2400" dirty="0" smtClean="0"/>
              <a:t>ASNOM </a:t>
            </a:r>
            <a:r>
              <a:rPr lang="el-GR" sz="2400" dirty="0" smtClean="0"/>
              <a:t>και του </a:t>
            </a:r>
            <a:r>
              <a:rPr lang="en-US" sz="2400" dirty="0" smtClean="0"/>
              <a:t>AVNOJ </a:t>
            </a:r>
            <a:r>
              <a:rPr lang="el-GR" sz="2400" dirty="0" smtClean="0"/>
              <a:t>(1943-1944) των Παρτιζάνων του Τίτο</a:t>
            </a:r>
          </a:p>
          <a:p>
            <a:pPr eaLnBrk="1" fontAlgn="auto" hangingPunct="1">
              <a:spcAft>
                <a:spcPts val="0"/>
              </a:spcAft>
              <a:buFont typeface="Wingdings 2"/>
              <a:buChar char=""/>
              <a:defRPr/>
            </a:pPr>
            <a:r>
              <a:rPr lang="el-GR" sz="2400" dirty="0" smtClean="0"/>
              <a:t>2 Αυγούστου 1944 ανακήρυξη ομόσπονδης δημοκρατίας της Μακεδονίας</a:t>
            </a:r>
          </a:p>
          <a:p>
            <a:pPr eaLnBrk="1" fontAlgn="auto" hangingPunct="1">
              <a:spcAft>
                <a:spcPts val="0"/>
              </a:spcAft>
              <a:buFont typeface="Wingdings 2"/>
              <a:buChar char=""/>
              <a:defRPr/>
            </a:pPr>
            <a:r>
              <a:rPr lang="el-GR" sz="2400" dirty="0" smtClean="0"/>
              <a:t>1945 </a:t>
            </a:r>
            <a:r>
              <a:rPr lang="el-GR" sz="2400" dirty="0" err="1" smtClean="0"/>
              <a:t>Λαική</a:t>
            </a:r>
            <a:r>
              <a:rPr lang="el-GR" sz="2400" dirty="0" smtClean="0"/>
              <a:t> Δημοκρατία της Μακεδονίας</a:t>
            </a:r>
          </a:p>
          <a:p>
            <a:pPr eaLnBrk="1" fontAlgn="auto" hangingPunct="1">
              <a:spcAft>
                <a:spcPts val="0"/>
              </a:spcAft>
              <a:buFont typeface="Wingdings 2"/>
              <a:buChar char=""/>
              <a:defRPr/>
            </a:pPr>
            <a:r>
              <a:rPr lang="el-GR" sz="2400" dirty="0" smtClean="0"/>
              <a:t>1963 Σοσιαλιστική Δημοκρατία της Μακεδονίας</a:t>
            </a:r>
          </a:p>
          <a:p>
            <a:pPr eaLnBrk="1" fontAlgn="auto" hangingPunct="1">
              <a:spcAft>
                <a:spcPts val="0"/>
              </a:spcAft>
              <a:buFont typeface="Wingdings 2"/>
              <a:buChar char=""/>
              <a:defRPr/>
            </a:pPr>
            <a:r>
              <a:rPr lang="el-GR" sz="2400" dirty="0" smtClean="0"/>
              <a:t>Την εξουσία ανέλαβαν οι κομμουνιστές συνοδοιπόροι του Τίτο (</a:t>
            </a:r>
            <a:r>
              <a:rPr lang="el-GR" sz="2400" dirty="0" err="1" smtClean="0"/>
              <a:t>Κολιζέφσκι</a:t>
            </a:r>
            <a:r>
              <a:rPr lang="el-GR" sz="2400" dirty="0" smtClean="0"/>
              <a:t>, Τέμπο, </a:t>
            </a:r>
            <a:r>
              <a:rPr lang="el-GR" sz="2400" dirty="0" err="1" smtClean="0"/>
              <a:t>Αρσώφ</a:t>
            </a:r>
            <a:r>
              <a:rPr lang="el-GR" sz="2400" dirty="0" smtClean="0"/>
              <a:t>)</a:t>
            </a:r>
          </a:p>
          <a:p>
            <a:pPr eaLnBrk="1" fontAlgn="auto" hangingPunct="1">
              <a:spcAft>
                <a:spcPts val="0"/>
              </a:spcAft>
              <a:buFont typeface="Wingdings 2"/>
              <a:buChar char=""/>
              <a:defRPr/>
            </a:pPr>
            <a:r>
              <a:rPr lang="el-GR" sz="2400" dirty="0" smtClean="0"/>
              <a:t> </a:t>
            </a:r>
          </a:p>
          <a:p>
            <a:pPr marL="0" indent="0" eaLnBrk="1" fontAlgn="auto" hangingPunct="1">
              <a:spcAft>
                <a:spcPts val="0"/>
              </a:spcAft>
              <a:buFont typeface="Wingdings 2"/>
              <a:buNone/>
              <a:defRPr/>
            </a:pPr>
            <a:endParaRPr lang="el-GR" sz="2400" dirty="0" smtClean="0"/>
          </a:p>
          <a:p>
            <a:pPr marL="0" indent="0" eaLnBrk="1" fontAlgn="auto" hangingPunct="1">
              <a:spcAft>
                <a:spcPts val="0"/>
              </a:spcAft>
              <a:buFont typeface="Wingdings 2"/>
              <a:buNone/>
              <a:defRPr/>
            </a:pPr>
            <a:endParaRPr lang="el-GR" sz="2400" dirty="0"/>
          </a:p>
        </p:txBody>
      </p:sp>
    </p:spTree>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p:cNvSpPr>
            <a:spLocks noGrp="1"/>
          </p:cNvSpPr>
          <p:nvPr>
            <p:ph idx="1"/>
          </p:nvPr>
        </p:nvSpPr>
        <p:spPr>
          <a:xfrm>
            <a:off x="304800" y="1554163"/>
            <a:ext cx="8686800" cy="4970462"/>
          </a:xfrm>
        </p:spPr>
        <p:txBody>
          <a:bodyPr>
            <a:normAutofit lnSpcReduction="10000"/>
          </a:bodyPr>
          <a:lstStyle/>
          <a:p>
            <a:pPr marL="0" indent="0" eaLnBrk="1" fontAlgn="auto" hangingPunct="1">
              <a:spcAft>
                <a:spcPts val="0"/>
              </a:spcAft>
              <a:buFont typeface="Wingdings 2"/>
              <a:buNone/>
              <a:defRPr/>
            </a:pPr>
            <a:r>
              <a:rPr lang="el-GR" sz="2400" b="1" dirty="0" smtClean="0"/>
              <a:t>Δημιουργία και λειτουργία του κράτους</a:t>
            </a:r>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smtClean="0"/>
              <a:t> </a:t>
            </a:r>
            <a:r>
              <a:rPr lang="el-GR" sz="2400" dirty="0"/>
              <a:t>Η χώρα υπό την καθοδήγηση των ντόπιων κομμουνιστών απέκτησε δικό της σύνταγμα, κυβέρνηση, τοπικό κοινοβούλιο, επίσημη γλώσσα, κρατικά σύμβολα, με λίγα λόγια τις δομές που χρειάζεται ένα κράτος που ασκεί κυριαρχία απόλυτη, ή περιορισμένη στα όρια μιας </a:t>
            </a:r>
            <a:r>
              <a:rPr lang="el-GR" sz="2400" dirty="0" smtClean="0"/>
              <a:t>ομοσπονδίας</a:t>
            </a:r>
          </a:p>
          <a:p>
            <a:pPr eaLnBrk="1" fontAlgn="auto" hangingPunct="1">
              <a:spcAft>
                <a:spcPts val="0"/>
              </a:spcAft>
              <a:buFont typeface="Wingdings 2"/>
              <a:buChar char=""/>
              <a:defRPr/>
            </a:pPr>
            <a:r>
              <a:rPr lang="el-GR" sz="2400" dirty="0" smtClean="0"/>
              <a:t>Το κράτος δημιούργησε το έθνος με </a:t>
            </a:r>
            <a:r>
              <a:rPr lang="el-GR" sz="2400" dirty="0"/>
              <a:t>τη δημιουργία μιας εθνικής μακεδονικής γλώσσας και την αποδοχή της από τον πληθυσμό, τη δημιουργία μιας ανεξάρτητης εθνικής εκκλησίας και τη δημιουργία ενός ιστορικού παρελθόντος, το οποίο θα απέτρεπε τους Σλαβομακεδόνες να νιώθουν μειονεκτικά απέναντι στους άλλους βαλκανικούς λαούς. </a:t>
            </a:r>
          </a:p>
          <a:p>
            <a:pPr eaLnBrk="1" fontAlgn="auto" hangingPunct="1">
              <a:spcAft>
                <a:spcPts val="0"/>
              </a:spcAft>
              <a:buFont typeface="Wingdings 2"/>
              <a:buChar char=""/>
              <a:defRPr/>
            </a:pPr>
            <a:endParaRPr lang="el-GR" sz="2400" dirty="0" smtClean="0"/>
          </a:p>
          <a:p>
            <a:pPr marL="0" indent="0" eaLnBrk="1" fontAlgn="auto" hangingPunct="1">
              <a:spcAft>
                <a:spcPts val="0"/>
              </a:spcAft>
              <a:buFont typeface="Wingdings 2"/>
              <a:buNone/>
              <a:defRPr/>
            </a:pPr>
            <a:endParaRPr lang="el-GR" sz="2400" dirty="0" smtClean="0"/>
          </a:p>
          <a:p>
            <a:pPr marL="0" indent="0" eaLnBrk="1" fontAlgn="auto" hangingPunct="1">
              <a:spcAft>
                <a:spcPts val="0"/>
              </a:spcAft>
              <a:buFont typeface="Wingdings 2"/>
              <a:buNone/>
              <a:defRPr/>
            </a:pPr>
            <a:endParaRPr lang="el-GR" sz="2400" dirty="0"/>
          </a:p>
        </p:txBody>
      </p:sp>
    </p:spTree>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p:cNvSpPr>
            <a:spLocks noGrp="1"/>
          </p:cNvSpPr>
          <p:nvPr>
            <p:ph idx="1"/>
          </p:nvPr>
        </p:nvSpPr>
        <p:spPr>
          <a:xfrm>
            <a:off x="304800" y="1554163"/>
            <a:ext cx="8686800" cy="4970462"/>
          </a:xfrm>
        </p:spPr>
        <p:txBody>
          <a:bodyPr>
            <a:normAutofit lnSpcReduction="10000"/>
          </a:bodyPr>
          <a:lstStyle/>
          <a:p>
            <a:pPr marL="0" indent="0" eaLnBrk="1" fontAlgn="auto" hangingPunct="1">
              <a:spcAft>
                <a:spcPts val="0"/>
              </a:spcAft>
              <a:buFont typeface="Wingdings 2"/>
              <a:buNone/>
              <a:defRPr/>
            </a:pPr>
            <a:r>
              <a:rPr lang="el-GR" sz="2400" b="1" dirty="0" smtClean="0"/>
              <a:t>Η γλώσσα</a:t>
            </a:r>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smtClean="0"/>
              <a:t>Επιλέχθηκε </a:t>
            </a:r>
            <a:r>
              <a:rPr lang="el-GR" sz="2400" dirty="0" smtClean="0"/>
              <a:t>ως επίσημη γλώσσα η διάλεκτος στις περιοχές ο Μοναστήρι (</a:t>
            </a:r>
            <a:r>
              <a:rPr lang="el-GR" sz="2400" dirty="0" err="1" smtClean="0"/>
              <a:t>Μπίτολα</a:t>
            </a:r>
            <a:r>
              <a:rPr lang="el-GR" sz="2400" dirty="0" smtClean="0"/>
              <a:t>) και </a:t>
            </a:r>
            <a:r>
              <a:rPr lang="el-GR" sz="2400" dirty="0" err="1" smtClean="0"/>
              <a:t>Περλεπέ</a:t>
            </a:r>
            <a:r>
              <a:rPr lang="el-GR" sz="2400" dirty="0"/>
              <a:t> </a:t>
            </a:r>
            <a:r>
              <a:rPr lang="el-GR" sz="2400" dirty="0" smtClean="0"/>
              <a:t>(Πρίλεπ)</a:t>
            </a:r>
          </a:p>
          <a:p>
            <a:pPr eaLnBrk="1" fontAlgn="auto" hangingPunct="1">
              <a:spcAft>
                <a:spcPts val="0"/>
              </a:spcAft>
              <a:buFont typeface="Wingdings 2"/>
              <a:buChar char=""/>
              <a:defRPr/>
            </a:pPr>
            <a:r>
              <a:rPr lang="el-GR" sz="2400" dirty="0" smtClean="0"/>
              <a:t>1945 ορισμός αλφαβήτου</a:t>
            </a:r>
          </a:p>
          <a:p>
            <a:pPr eaLnBrk="1" fontAlgn="auto" hangingPunct="1">
              <a:spcAft>
                <a:spcPts val="0"/>
              </a:spcAft>
              <a:buFont typeface="Wingdings 2"/>
              <a:buChar char=""/>
              <a:defRPr/>
            </a:pPr>
            <a:r>
              <a:rPr lang="el-GR" sz="2400" dirty="0" smtClean="0"/>
              <a:t>1950 το πρώτο αναγνωστικό</a:t>
            </a:r>
          </a:p>
          <a:p>
            <a:pPr eaLnBrk="1" fontAlgn="auto" hangingPunct="1">
              <a:spcAft>
                <a:spcPts val="0"/>
              </a:spcAft>
              <a:buFont typeface="Wingdings 2"/>
              <a:buChar char=""/>
              <a:defRPr/>
            </a:pPr>
            <a:r>
              <a:rPr lang="el-GR" sz="2400" dirty="0" smtClean="0"/>
              <a:t>1952 η πρώτη επίσημη γραμματική</a:t>
            </a:r>
          </a:p>
          <a:p>
            <a:pPr eaLnBrk="1" fontAlgn="auto" hangingPunct="1">
              <a:spcAft>
                <a:spcPts val="0"/>
              </a:spcAft>
              <a:buFont typeface="Wingdings 2"/>
              <a:buChar char=""/>
              <a:defRPr/>
            </a:pPr>
            <a:r>
              <a:rPr lang="el-GR" sz="2400" dirty="0" smtClean="0"/>
              <a:t>1952 άλλη γραμματική από τον </a:t>
            </a:r>
            <a:r>
              <a:rPr lang="en-US" sz="2400" dirty="0" smtClean="0"/>
              <a:t>Horace Lunt</a:t>
            </a:r>
          </a:p>
          <a:p>
            <a:pPr eaLnBrk="1" fontAlgn="auto" hangingPunct="1">
              <a:spcAft>
                <a:spcPts val="0"/>
              </a:spcAft>
              <a:buFont typeface="Wingdings 2"/>
              <a:buChar char=""/>
              <a:defRPr/>
            </a:pPr>
            <a:r>
              <a:rPr lang="el-GR" sz="2400" dirty="0" smtClean="0"/>
              <a:t>Κύρια μορφή ο </a:t>
            </a:r>
            <a:r>
              <a:rPr lang="en-US" sz="2400" dirty="0" err="1" smtClean="0"/>
              <a:t>Blazhe</a:t>
            </a:r>
            <a:r>
              <a:rPr lang="en-US" sz="2400" dirty="0" smtClean="0"/>
              <a:t> </a:t>
            </a:r>
            <a:r>
              <a:rPr lang="en-US" sz="2400" dirty="0" err="1" smtClean="0"/>
              <a:t>Konevski</a:t>
            </a:r>
            <a:endParaRPr lang="en-US" sz="2400" dirty="0" smtClean="0"/>
          </a:p>
          <a:p>
            <a:pPr eaLnBrk="1" fontAlgn="auto" hangingPunct="1">
              <a:spcAft>
                <a:spcPts val="0"/>
              </a:spcAft>
              <a:buFont typeface="Wingdings 2"/>
              <a:buChar char=""/>
              <a:defRPr/>
            </a:pPr>
            <a:r>
              <a:rPr lang="el-GR" sz="2400" dirty="0" smtClean="0"/>
              <a:t>1953 Κύριος φορέας προώθησης της νέας γλώσσας το Ινστιτούτο </a:t>
            </a:r>
            <a:r>
              <a:rPr lang="en-US" sz="2400" dirty="0" err="1" smtClean="0"/>
              <a:t>Krste</a:t>
            </a:r>
            <a:r>
              <a:rPr lang="en-US" sz="2400" dirty="0" smtClean="0"/>
              <a:t> </a:t>
            </a:r>
            <a:r>
              <a:rPr lang="en-US" sz="2400" dirty="0" err="1" smtClean="0"/>
              <a:t>Misirkov</a:t>
            </a:r>
            <a:r>
              <a:rPr lang="en-US" sz="2400" dirty="0" smtClean="0"/>
              <a:t> </a:t>
            </a:r>
            <a:r>
              <a:rPr lang="el-GR" sz="2400" dirty="0" smtClean="0"/>
              <a:t>που ίδρυσε το πανεπιστήμιο των Σκοπίων </a:t>
            </a:r>
          </a:p>
          <a:p>
            <a:pPr eaLnBrk="1" fontAlgn="auto" hangingPunct="1">
              <a:spcAft>
                <a:spcPts val="0"/>
              </a:spcAft>
              <a:buFont typeface="Wingdings 2"/>
              <a:buChar char=""/>
              <a:defRPr/>
            </a:pPr>
            <a:endParaRPr lang="el-GR" sz="2400" dirty="0" smtClean="0"/>
          </a:p>
          <a:p>
            <a:pPr marL="0" indent="0" eaLnBrk="1" fontAlgn="auto" hangingPunct="1">
              <a:spcAft>
                <a:spcPts val="0"/>
              </a:spcAft>
              <a:buFont typeface="Wingdings 2"/>
              <a:buNone/>
              <a:defRPr/>
            </a:pPr>
            <a:endParaRPr lang="el-GR" sz="2400" dirty="0" smtClean="0"/>
          </a:p>
          <a:p>
            <a:pPr marL="0" indent="0" eaLnBrk="1" fontAlgn="auto" hangingPunct="1">
              <a:spcAft>
                <a:spcPts val="0"/>
              </a:spcAft>
              <a:buFont typeface="Wingdings 2"/>
              <a:buNone/>
              <a:defRPr/>
            </a:pPr>
            <a:endParaRPr lang="el-GR" sz="2400" dirty="0"/>
          </a:p>
        </p:txBody>
      </p:sp>
    </p:spTree>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p:cNvSpPr>
            <a:spLocks noGrp="1"/>
          </p:cNvSpPr>
          <p:nvPr>
            <p:ph idx="1"/>
          </p:nvPr>
        </p:nvSpPr>
        <p:spPr>
          <a:xfrm>
            <a:off x="304800" y="1268413"/>
            <a:ext cx="8686800" cy="5473700"/>
          </a:xfrm>
        </p:spPr>
        <p:txBody>
          <a:bodyPr>
            <a:normAutofit fontScale="92500" lnSpcReduction="10000"/>
          </a:bodyPr>
          <a:lstStyle/>
          <a:p>
            <a:pPr marL="0" indent="0" eaLnBrk="1" fontAlgn="auto" hangingPunct="1">
              <a:spcAft>
                <a:spcPts val="0"/>
              </a:spcAft>
              <a:buFont typeface="Wingdings 2"/>
              <a:buNone/>
              <a:defRPr/>
            </a:pPr>
            <a:r>
              <a:rPr lang="el-GR" sz="2400" dirty="0" smtClean="0"/>
              <a:t> </a:t>
            </a:r>
            <a:r>
              <a:rPr lang="el-GR" sz="2400" b="1" dirty="0" smtClean="0"/>
              <a:t>Η θρησκεία</a:t>
            </a:r>
          </a:p>
          <a:p>
            <a:pPr marL="0" indent="0" eaLnBrk="1" fontAlgn="auto" hangingPunct="1">
              <a:spcAft>
                <a:spcPts val="0"/>
              </a:spcAft>
              <a:buFont typeface="Wingdings 2"/>
              <a:buNone/>
              <a:defRPr/>
            </a:pPr>
            <a:endParaRPr lang="el-GR" sz="2400" b="1" dirty="0" smtClean="0"/>
          </a:p>
          <a:p>
            <a:pPr eaLnBrk="1" fontAlgn="auto" hangingPunct="1">
              <a:spcAft>
                <a:spcPts val="0"/>
              </a:spcAft>
              <a:buFont typeface="Wingdings 2"/>
              <a:buChar char=""/>
              <a:defRPr/>
            </a:pPr>
            <a:r>
              <a:rPr lang="el-GR" sz="2600" dirty="0" smtClean="0"/>
              <a:t>1945 </a:t>
            </a:r>
            <a:r>
              <a:rPr lang="el-GR" sz="2600" dirty="0"/>
              <a:t>συγκλήθηκε στα Σκόπια </a:t>
            </a:r>
            <a:r>
              <a:rPr lang="el-GR" sz="2600" dirty="0" err="1" smtClean="0"/>
              <a:t>κληρικολαική</a:t>
            </a:r>
            <a:r>
              <a:rPr lang="el-GR" sz="2600" dirty="0" smtClean="0"/>
              <a:t> </a:t>
            </a:r>
            <a:r>
              <a:rPr lang="el-GR" sz="2600" dirty="0"/>
              <a:t>συνέλευση </a:t>
            </a:r>
            <a:r>
              <a:rPr lang="el-GR" sz="2600" dirty="0" smtClean="0"/>
              <a:t>για ίδρυση </a:t>
            </a:r>
            <a:r>
              <a:rPr lang="el-GR" sz="2600" dirty="0"/>
              <a:t>«της Αρχιεπισκοπής </a:t>
            </a:r>
            <a:r>
              <a:rPr lang="el-GR" sz="2600" dirty="0" err="1"/>
              <a:t>Αχρίδος</a:t>
            </a:r>
            <a:r>
              <a:rPr lang="el-GR" sz="2600" dirty="0"/>
              <a:t> ως ανεξάρτητης – μακεδονικής εκκλησίας, </a:t>
            </a:r>
            <a:r>
              <a:rPr lang="el-GR" sz="2600" dirty="0" smtClean="0"/>
              <a:t>ανεξάρτητη από άλλες τοπικές </a:t>
            </a:r>
            <a:r>
              <a:rPr lang="el-GR" sz="2600" dirty="0"/>
              <a:t>ή </a:t>
            </a:r>
            <a:r>
              <a:rPr lang="el-GR" sz="2600" dirty="0" smtClean="0"/>
              <a:t>εθνικές εκκλησίες</a:t>
            </a:r>
          </a:p>
          <a:p>
            <a:pPr eaLnBrk="1" fontAlgn="auto" hangingPunct="1">
              <a:spcAft>
                <a:spcPts val="0"/>
              </a:spcAft>
              <a:buFont typeface="Wingdings 2"/>
              <a:buChar char=""/>
              <a:defRPr/>
            </a:pPr>
            <a:r>
              <a:rPr lang="el-GR" sz="2600" dirty="0" smtClean="0"/>
              <a:t>Το Σερβικό Πατριαρχείο αρνείται την αναγνώριση ανεξάρτητης Εκκλησίας</a:t>
            </a:r>
          </a:p>
          <a:p>
            <a:pPr eaLnBrk="1" fontAlgn="auto" hangingPunct="1">
              <a:spcAft>
                <a:spcPts val="0"/>
              </a:spcAft>
              <a:buFont typeface="Wingdings 2"/>
              <a:buChar char=""/>
              <a:defRPr/>
            </a:pPr>
            <a:r>
              <a:rPr lang="el-GR" sz="2600" dirty="0" smtClean="0"/>
              <a:t>1967 </a:t>
            </a:r>
            <a:r>
              <a:rPr lang="el-GR" sz="2600" dirty="0"/>
              <a:t>συγκλήθηκε στην Αχρίδα σύνοδος 4 αρχιερέων και 34 κληρικών και </a:t>
            </a:r>
            <a:r>
              <a:rPr lang="el-GR" sz="2600" dirty="0" err="1"/>
              <a:t>λαικών</a:t>
            </a:r>
            <a:r>
              <a:rPr lang="el-GR" sz="2600" dirty="0"/>
              <a:t> και </a:t>
            </a:r>
            <a:r>
              <a:rPr lang="el-GR" sz="2600" dirty="0" smtClean="0"/>
              <a:t>ανακήρυξε </a:t>
            </a:r>
            <a:r>
              <a:rPr lang="el-GR" sz="2600" dirty="0"/>
              <a:t>τη δημιουργία </a:t>
            </a:r>
            <a:r>
              <a:rPr lang="el-GR" sz="2600" dirty="0" smtClean="0"/>
              <a:t>αυτοκέφαλης </a:t>
            </a:r>
            <a:r>
              <a:rPr lang="el-GR" sz="2600" dirty="0"/>
              <a:t>Μακεδονικής Εκκλησίας. </a:t>
            </a:r>
            <a:endParaRPr lang="el-GR" sz="2600" dirty="0" smtClean="0"/>
          </a:p>
          <a:p>
            <a:pPr eaLnBrk="1" fontAlgn="auto" hangingPunct="1">
              <a:spcAft>
                <a:spcPts val="0"/>
              </a:spcAft>
              <a:buFont typeface="Wingdings 2"/>
              <a:buChar char=""/>
              <a:defRPr/>
            </a:pPr>
            <a:r>
              <a:rPr lang="el-GR" sz="2600" dirty="0"/>
              <a:t>Το Σερβικό Πατριαρχείο δεν έμεινε αδρανές και τον Σεπτέμβριο του ίδιου έτους η Ιερά Σύνοδος κήρυξε την ενέργεια της απόσχισης αντικανονική και τη νέα του Εκκλησία σχισματική θρησκευτική οργάνωση</a:t>
            </a:r>
          </a:p>
          <a:p>
            <a:pPr eaLnBrk="1" fontAlgn="auto" hangingPunct="1">
              <a:spcAft>
                <a:spcPts val="0"/>
              </a:spcAft>
              <a:buFont typeface="Wingdings 2"/>
              <a:buChar char=""/>
              <a:defRPr/>
            </a:pPr>
            <a:endParaRPr lang="el-GR" sz="2400" dirty="0" smtClean="0"/>
          </a:p>
          <a:p>
            <a:pPr marL="0" indent="0" eaLnBrk="1" fontAlgn="auto" hangingPunct="1">
              <a:spcAft>
                <a:spcPts val="0"/>
              </a:spcAft>
              <a:buFont typeface="Wingdings 2"/>
              <a:buNone/>
              <a:defRPr/>
            </a:pPr>
            <a:endParaRPr lang="el-GR" sz="2400" b="1" dirty="0"/>
          </a:p>
          <a:p>
            <a:pPr marL="0" indent="0" eaLnBrk="1" fontAlgn="auto" hangingPunct="1">
              <a:spcAft>
                <a:spcPts val="0"/>
              </a:spcAft>
              <a:buFont typeface="Wingdings 2"/>
              <a:buNone/>
              <a:defRPr/>
            </a:pPr>
            <a:endParaRPr lang="el-GR" sz="2400" dirty="0"/>
          </a:p>
          <a:p>
            <a:pPr eaLnBrk="1" fontAlgn="auto" hangingPunct="1">
              <a:spcAft>
                <a:spcPts val="0"/>
              </a:spcAft>
              <a:buFont typeface="Wingdings 2"/>
              <a:buChar char=""/>
              <a:defRPr/>
            </a:pPr>
            <a:endParaRPr lang="el-GR" sz="2400" dirty="0" smtClean="0"/>
          </a:p>
          <a:p>
            <a:pPr marL="0" indent="0" eaLnBrk="1" fontAlgn="auto" hangingPunct="1">
              <a:spcAft>
                <a:spcPts val="0"/>
              </a:spcAft>
              <a:buFont typeface="Wingdings 2"/>
              <a:buNone/>
              <a:defRPr/>
            </a:pPr>
            <a:endParaRPr lang="el-GR" sz="2400" dirty="0" smtClean="0"/>
          </a:p>
          <a:p>
            <a:pPr marL="0" indent="0" eaLnBrk="1" fontAlgn="auto" hangingPunct="1">
              <a:spcAft>
                <a:spcPts val="0"/>
              </a:spcAft>
              <a:buFont typeface="Wingdings 2"/>
              <a:buNone/>
              <a:defRPr/>
            </a:pPr>
            <a:endParaRPr lang="el-GR" sz="2400" dirty="0"/>
          </a:p>
        </p:txBody>
      </p:sp>
    </p:spTree>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p:cNvSpPr>
            <a:spLocks noGrp="1"/>
          </p:cNvSpPr>
          <p:nvPr>
            <p:ph idx="1"/>
          </p:nvPr>
        </p:nvSpPr>
        <p:spPr>
          <a:xfrm>
            <a:off x="304800" y="1268413"/>
            <a:ext cx="8686800" cy="5473700"/>
          </a:xfrm>
        </p:spPr>
        <p:txBody>
          <a:bodyPr>
            <a:normAutofit fontScale="70000" lnSpcReduction="20000"/>
          </a:bodyPr>
          <a:lstStyle/>
          <a:p>
            <a:pPr marL="0" indent="0" eaLnBrk="1" fontAlgn="auto" hangingPunct="1">
              <a:spcAft>
                <a:spcPts val="0"/>
              </a:spcAft>
              <a:buFont typeface="Wingdings 2"/>
              <a:buNone/>
              <a:defRPr/>
            </a:pPr>
            <a:r>
              <a:rPr lang="el-GR" sz="2400" dirty="0" smtClean="0"/>
              <a:t> </a:t>
            </a:r>
            <a:r>
              <a:rPr lang="el-GR" sz="2400" b="1" dirty="0" smtClean="0"/>
              <a:t>Η εκπαίδευση</a:t>
            </a:r>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3500" dirty="0" smtClean="0"/>
              <a:t>Σύμφωνα </a:t>
            </a:r>
            <a:r>
              <a:rPr lang="el-GR" sz="3500" dirty="0"/>
              <a:t>με </a:t>
            </a:r>
            <a:r>
              <a:rPr lang="el-GR" sz="3500" dirty="0" smtClean="0"/>
              <a:t>Νόμο </a:t>
            </a:r>
            <a:r>
              <a:rPr lang="el-GR" sz="3500" dirty="0"/>
              <a:t>του 1958 το εκπαιδευτικό πρόγραμμα καθοριζόταν από το Παιδαγωγικό Συμβούλιο της Γιουγκοσλαβίας, αλλά το κάθε ομόσπονδο κράτος μπορούσε να το προσαρμόσει στους στόχους και τις επιδιώξεις </a:t>
            </a:r>
            <a:r>
              <a:rPr lang="el-GR" sz="3500" dirty="0" smtClean="0"/>
              <a:t>του</a:t>
            </a:r>
          </a:p>
          <a:p>
            <a:pPr eaLnBrk="1" fontAlgn="auto" hangingPunct="1">
              <a:spcAft>
                <a:spcPts val="0"/>
              </a:spcAft>
              <a:buFont typeface="Wingdings 2"/>
              <a:buChar char=""/>
              <a:defRPr/>
            </a:pPr>
            <a:r>
              <a:rPr lang="el-GR" sz="3500" dirty="0" smtClean="0"/>
              <a:t>Οι </a:t>
            </a:r>
            <a:r>
              <a:rPr lang="el-GR" sz="3500" dirty="0"/>
              <a:t>στόχοι που έθεσε η πολιτική ηγεσία της νέας χώρας ήταν η δημιουργία μας «μακεδονικής εθνικής συνείδησης» και η καλλιέργεια του «πατριωτικού σοσιαλιστικού </a:t>
            </a:r>
            <a:r>
              <a:rPr lang="el-GR" sz="3500" dirty="0" err="1"/>
              <a:t>γιουγκοσλαβισμού</a:t>
            </a:r>
            <a:r>
              <a:rPr lang="el-GR" sz="3500" dirty="0" smtClean="0"/>
              <a:t>»</a:t>
            </a:r>
          </a:p>
          <a:p>
            <a:pPr eaLnBrk="1" fontAlgn="auto" hangingPunct="1">
              <a:spcAft>
                <a:spcPts val="0"/>
              </a:spcAft>
              <a:buFont typeface="Wingdings 2"/>
              <a:buChar char=""/>
              <a:defRPr/>
            </a:pPr>
            <a:r>
              <a:rPr lang="el-GR" sz="3500" dirty="0" smtClean="0"/>
              <a:t>Με το Σύνταγμα του 1974 τα ομόσπονδα κράτη απέκτησαν μεγαλύτερη ελευθερία και προωθήθηκε ο </a:t>
            </a:r>
            <a:r>
              <a:rPr lang="el-GR" sz="3500" dirty="0" err="1" smtClean="0"/>
              <a:t>μακεδονισμός</a:t>
            </a:r>
            <a:r>
              <a:rPr lang="el-GR" sz="3500" dirty="0" smtClean="0"/>
              <a:t> σε βάρος του </a:t>
            </a:r>
            <a:r>
              <a:rPr lang="el-GR" sz="3500" dirty="0" err="1" smtClean="0"/>
              <a:t>γιουγκοσλαβισμού</a:t>
            </a:r>
            <a:endParaRPr lang="el-GR" sz="3500" dirty="0" smtClean="0"/>
          </a:p>
          <a:p>
            <a:pPr eaLnBrk="1" fontAlgn="auto" hangingPunct="1">
              <a:spcAft>
                <a:spcPts val="0"/>
              </a:spcAft>
              <a:buFont typeface="Wingdings 2"/>
              <a:buChar char=""/>
              <a:defRPr/>
            </a:pPr>
            <a:r>
              <a:rPr lang="el-GR" sz="3500" dirty="0" smtClean="0"/>
              <a:t>Το </a:t>
            </a:r>
            <a:r>
              <a:rPr lang="el-GR" sz="3500" dirty="0"/>
              <a:t>αποκεντρωτικό σύστημα βοήθησε τα πανεπιστήμια, </a:t>
            </a:r>
            <a:r>
              <a:rPr lang="el-GR" sz="3500" dirty="0" smtClean="0"/>
              <a:t>παράλληλα </a:t>
            </a:r>
            <a:r>
              <a:rPr lang="el-GR" sz="3500" dirty="0"/>
              <a:t>με τα σοσιαλιστικά ιδεώδη, να μεταβληθούν σε παράγοντες παραγωγής εθνικής ιδεολογίας </a:t>
            </a:r>
          </a:p>
          <a:p>
            <a:pPr marL="0" indent="0" eaLnBrk="1" fontAlgn="auto" hangingPunct="1">
              <a:spcAft>
                <a:spcPts val="0"/>
              </a:spcAft>
              <a:buFont typeface="Wingdings 2"/>
              <a:buNone/>
              <a:defRPr/>
            </a:pPr>
            <a:endParaRPr lang="el-GR" sz="2500" b="1" dirty="0" smtClean="0"/>
          </a:p>
          <a:p>
            <a:pPr marL="0" indent="0" eaLnBrk="1" fontAlgn="auto" hangingPunct="1">
              <a:spcAft>
                <a:spcPts val="0"/>
              </a:spcAft>
              <a:buFont typeface="Wingdings 2"/>
              <a:buNone/>
              <a:defRPr/>
            </a:pPr>
            <a:endParaRPr lang="el-GR" sz="2500" b="1" dirty="0" smtClean="0"/>
          </a:p>
          <a:p>
            <a:pPr eaLnBrk="1" fontAlgn="auto" hangingPunct="1">
              <a:spcAft>
                <a:spcPts val="0"/>
              </a:spcAft>
              <a:buFont typeface="Wingdings 2"/>
              <a:buChar char=""/>
              <a:defRPr/>
            </a:pPr>
            <a:endParaRPr lang="el-GR" sz="2400" dirty="0" smtClean="0"/>
          </a:p>
        </p:txBody>
      </p:sp>
    </p:spTree>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p:cNvSpPr>
            <a:spLocks noGrp="1"/>
          </p:cNvSpPr>
          <p:nvPr>
            <p:ph idx="1"/>
          </p:nvPr>
        </p:nvSpPr>
        <p:spPr>
          <a:xfrm>
            <a:off x="304800" y="1268413"/>
            <a:ext cx="8686800" cy="5473700"/>
          </a:xfrm>
        </p:spPr>
        <p:txBody>
          <a:bodyPr>
            <a:normAutofit fontScale="55000" lnSpcReduction="20000"/>
          </a:bodyPr>
          <a:lstStyle/>
          <a:p>
            <a:pPr marL="0" indent="0" eaLnBrk="1" fontAlgn="auto" hangingPunct="1">
              <a:spcAft>
                <a:spcPts val="0"/>
              </a:spcAft>
              <a:buFont typeface="Wingdings 2"/>
              <a:buNone/>
              <a:defRPr/>
            </a:pPr>
            <a:r>
              <a:rPr lang="el-GR" sz="2400" dirty="0" smtClean="0"/>
              <a:t> </a:t>
            </a:r>
            <a:r>
              <a:rPr lang="el-GR" sz="4000" b="1" dirty="0" smtClean="0"/>
              <a:t>Η δημιουργία του ιστορικού παρελθόντος</a:t>
            </a:r>
          </a:p>
          <a:p>
            <a:pPr marL="0" indent="0" eaLnBrk="1" fontAlgn="auto" hangingPunct="1">
              <a:spcAft>
                <a:spcPts val="0"/>
              </a:spcAft>
              <a:buFont typeface="Wingdings 2"/>
              <a:buNone/>
              <a:defRPr/>
            </a:pPr>
            <a:endParaRPr lang="el-GR" sz="4000" b="1" dirty="0"/>
          </a:p>
          <a:p>
            <a:pPr eaLnBrk="1" fontAlgn="auto" hangingPunct="1">
              <a:spcAft>
                <a:spcPts val="0"/>
              </a:spcAft>
              <a:buFont typeface="Wingdings 2"/>
              <a:buChar char=""/>
              <a:defRPr/>
            </a:pPr>
            <a:r>
              <a:rPr lang="el-GR" sz="4400" dirty="0" smtClean="0"/>
              <a:t>Δημιουργία ινστιτούτου εθνικής ιστορίας</a:t>
            </a:r>
          </a:p>
          <a:p>
            <a:pPr eaLnBrk="1" fontAlgn="auto" hangingPunct="1">
              <a:spcAft>
                <a:spcPts val="0"/>
              </a:spcAft>
              <a:buFont typeface="Wingdings 2"/>
              <a:buChar char=""/>
              <a:defRPr/>
            </a:pPr>
            <a:r>
              <a:rPr lang="el-GR" sz="4400" dirty="0"/>
              <a:t>Κ</a:t>
            </a:r>
            <a:r>
              <a:rPr lang="el-GR" sz="4400" dirty="0" smtClean="0"/>
              <a:t>αθήκον </a:t>
            </a:r>
            <a:r>
              <a:rPr lang="el-GR" sz="4400" dirty="0"/>
              <a:t>των ιστορικών ήταν να καταγράψουν με ακρίβεια την  εθνική ιστορία και παράλληλα να καταγγείλουν τις προσπάθειες «παραχάραξης» της ιστορίας από τους γειτονικούς </a:t>
            </a:r>
            <a:r>
              <a:rPr lang="el-GR" sz="4400" dirty="0" smtClean="0"/>
              <a:t>λαούς</a:t>
            </a:r>
          </a:p>
          <a:p>
            <a:pPr eaLnBrk="1" fontAlgn="auto" hangingPunct="1">
              <a:spcAft>
                <a:spcPts val="0"/>
              </a:spcAft>
              <a:buFont typeface="Wingdings 2"/>
              <a:buChar char=""/>
              <a:defRPr/>
            </a:pPr>
            <a:r>
              <a:rPr lang="el-GR" sz="4400" dirty="0"/>
              <a:t>Όσο η ΛΔΜ αποτελούσε μέρος της Γιουγκοσλαβίας η ιστορία παρέμενε πιστή στο πνεύμα της σλαβικής ταυτότητας των κατοίκων, της ύπαρξης ενός έθνους με σλαβικές ρίζες και της αλληλεγγύης των γιουγκοσλαβικών λαών. </a:t>
            </a:r>
            <a:endParaRPr lang="el-GR" sz="4400" dirty="0" smtClean="0"/>
          </a:p>
          <a:p>
            <a:pPr eaLnBrk="1" fontAlgn="auto" hangingPunct="1">
              <a:spcAft>
                <a:spcPts val="0"/>
              </a:spcAft>
              <a:buFont typeface="Wingdings 2"/>
              <a:buChar char=""/>
              <a:defRPr/>
            </a:pPr>
            <a:r>
              <a:rPr lang="el-GR" sz="4400" dirty="0" smtClean="0"/>
              <a:t>Όταν κατέρρευσε </a:t>
            </a:r>
            <a:r>
              <a:rPr lang="el-GR" sz="4400" dirty="0"/>
              <a:t>η Γιουγκοσλαβία </a:t>
            </a:r>
            <a:r>
              <a:rPr lang="el-GR" sz="4400" dirty="0" smtClean="0"/>
              <a:t>οι </a:t>
            </a:r>
            <a:r>
              <a:rPr lang="el-GR" sz="4400" dirty="0"/>
              <a:t>βασικές κατευθύνσεις άλλαξαν και οι απαρχές της ιστορίας του έθνους τοποθετήθηκαν στη δυναστεία του Φιλίππου και του Αλέξανδρου, διεκδικώντας το σύνολο του ιστορικού και πολιτιστικού παρελθόντος από την Ελλάδα </a:t>
            </a:r>
            <a:r>
              <a:rPr lang="el-GR" sz="4400" dirty="0" smtClean="0"/>
              <a:t>και τη </a:t>
            </a:r>
            <a:r>
              <a:rPr lang="el-GR" sz="4400" dirty="0"/>
              <a:t>Βουλγαρία</a:t>
            </a:r>
            <a:r>
              <a:rPr lang="el-GR" sz="4400" dirty="0" smtClean="0"/>
              <a:t>.</a:t>
            </a:r>
          </a:p>
        </p:txBody>
      </p:sp>
    </p:spTree>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p:cNvSpPr>
            <a:spLocks noGrp="1"/>
          </p:cNvSpPr>
          <p:nvPr>
            <p:ph idx="1"/>
          </p:nvPr>
        </p:nvSpPr>
        <p:spPr>
          <a:xfrm>
            <a:off x="304800" y="1268413"/>
            <a:ext cx="8686800" cy="5473700"/>
          </a:xfrm>
        </p:spPr>
        <p:txBody>
          <a:bodyPr>
            <a:normAutofit fontScale="92500" lnSpcReduction="10000"/>
          </a:bodyPr>
          <a:lstStyle/>
          <a:p>
            <a:pPr marL="0" indent="0" eaLnBrk="1" fontAlgn="auto" hangingPunct="1">
              <a:spcAft>
                <a:spcPts val="0"/>
              </a:spcAft>
              <a:buFont typeface="Wingdings 2"/>
              <a:buNone/>
              <a:defRPr/>
            </a:pPr>
            <a:r>
              <a:rPr lang="el-GR" sz="2400" b="1" dirty="0" smtClean="0"/>
              <a:t>Τα μέσα ενημέρωσης</a:t>
            </a:r>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a:t>1944 εκδόθηκε η πρώτη μεταπολεμική εφημερίδα στα Σκόπια, η </a:t>
            </a:r>
            <a:r>
              <a:rPr lang="en-US" sz="2400" i="1" dirty="0"/>
              <a:t>Nova </a:t>
            </a:r>
            <a:r>
              <a:rPr lang="en-US" sz="2400" i="1" dirty="0" err="1"/>
              <a:t>Makedonija</a:t>
            </a:r>
            <a:r>
              <a:rPr lang="el-GR" sz="2400" i="1" dirty="0"/>
              <a:t>, </a:t>
            </a:r>
            <a:r>
              <a:rPr lang="el-GR" sz="2400" dirty="0" smtClean="0"/>
              <a:t>ο </a:t>
            </a:r>
            <a:r>
              <a:rPr lang="el-GR" sz="2400" dirty="0"/>
              <a:t>τίτλος συμβόλιζε την προσπάθεια δημιουργίας του νέου κράτους και της νέας ταυτότητας του </a:t>
            </a:r>
            <a:r>
              <a:rPr lang="el-GR" sz="2400" dirty="0" smtClean="0"/>
              <a:t>λαού</a:t>
            </a:r>
          </a:p>
          <a:p>
            <a:pPr eaLnBrk="1" fontAlgn="auto" hangingPunct="1">
              <a:spcAft>
                <a:spcPts val="0"/>
              </a:spcAft>
              <a:buFont typeface="Wingdings 2"/>
              <a:buChar char=""/>
              <a:defRPr/>
            </a:pPr>
            <a:r>
              <a:rPr lang="el-GR" sz="2400" dirty="0" smtClean="0"/>
              <a:t>1945 </a:t>
            </a:r>
            <a:r>
              <a:rPr lang="en-US" sz="2400" dirty="0" smtClean="0"/>
              <a:t>Radio Skopje</a:t>
            </a:r>
          </a:p>
          <a:p>
            <a:pPr eaLnBrk="1" fontAlgn="auto" hangingPunct="1">
              <a:spcAft>
                <a:spcPts val="0"/>
              </a:spcAft>
              <a:buFont typeface="Wingdings 2"/>
              <a:buChar char=""/>
              <a:defRPr/>
            </a:pPr>
            <a:r>
              <a:rPr lang="en-US" sz="2400" dirty="0" smtClean="0"/>
              <a:t>1959 </a:t>
            </a:r>
            <a:r>
              <a:rPr lang="en-US" sz="2400" dirty="0" err="1" smtClean="0"/>
              <a:t>Televizija</a:t>
            </a:r>
            <a:r>
              <a:rPr lang="en-US" sz="2400" dirty="0" smtClean="0"/>
              <a:t> Skopje</a:t>
            </a:r>
          </a:p>
          <a:p>
            <a:pPr eaLnBrk="1" fontAlgn="auto" hangingPunct="1">
              <a:spcAft>
                <a:spcPts val="0"/>
              </a:spcAft>
              <a:buFont typeface="Wingdings 2"/>
              <a:buChar char=""/>
              <a:defRPr/>
            </a:pPr>
            <a:r>
              <a:rPr lang="en-US" sz="2400" dirty="0" smtClean="0"/>
              <a:t>1964 </a:t>
            </a:r>
            <a:r>
              <a:rPr lang="en-US" sz="2400" dirty="0" err="1" smtClean="0"/>
              <a:t>Makedonska</a:t>
            </a:r>
            <a:r>
              <a:rPr lang="en-US" sz="2400" dirty="0" smtClean="0"/>
              <a:t> Radio </a:t>
            </a:r>
            <a:r>
              <a:rPr lang="en-US" sz="2400" dirty="0" err="1" smtClean="0"/>
              <a:t>Televizija</a:t>
            </a:r>
            <a:r>
              <a:rPr lang="en-US" sz="2400" dirty="0" smtClean="0"/>
              <a:t> (MRTV)</a:t>
            </a:r>
          </a:p>
          <a:p>
            <a:pPr eaLnBrk="1" fontAlgn="auto" hangingPunct="1">
              <a:spcAft>
                <a:spcPts val="0"/>
              </a:spcAft>
              <a:buFont typeface="Wingdings 2"/>
              <a:buChar char=""/>
              <a:defRPr/>
            </a:pPr>
            <a:r>
              <a:rPr lang="en-US" sz="2400" dirty="0"/>
              <a:t>T</a:t>
            </a:r>
            <a:r>
              <a:rPr lang="el-GR" sz="2400" dirty="0" smtClean="0"/>
              <a:t>α </a:t>
            </a:r>
            <a:r>
              <a:rPr lang="el-GR" sz="2400" dirty="0"/>
              <a:t>μέσα ενημέρωσης </a:t>
            </a:r>
            <a:r>
              <a:rPr lang="el-GR" sz="2400" dirty="0" smtClean="0"/>
              <a:t>έπαιξαν </a:t>
            </a:r>
            <a:r>
              <a:rPr lang="el-GR" sz="2400" dirty="0"/>
              <a:t>πολύ σημαντικό ρόλο στη δημιουργία και προβολή της νέας εθνικότητας, καθώς πρόβαλλαν θέματα λαογραφίας και ιστορίας, την τοπική μουσική, το θέατρο, τη λογοτεχνία και γενικά τον πολιτισμό. Δ</a:t>
            </a:r>
            <a:r>
              <a:rPr lang="el-GR" sz="2400" dirty="0" smtClean="0"/>
              <a:t>εν </a:t>
            </a:r>
            <a:r>
              <a:rPr lang="el-GR" sz="2400" dirty="0"/>
              <a:t>είναι δύσκολο να υποστηρίξει κανείς ότι τα ηλεκτρονικά μέσα ενημέρωσης αποτέλεσαν μαζί με την εκπαίδευση τα πιο σημαντικά μέσα για τη μορφοποίηση της «</a:t>
            </a:r>
            <a:r>
              <a:rPr lang="el-GR" sz="2400" dirty="0" err="1"/>
              <a:t>μακεδονικότητας</a:t>
            </a:r>
            <a:r>
              <a:rPr lang="el-GR" sz="2400" dirty="0"/>
              <a:t>» και της προώθησης της ιδέας αυτής στον τοπικό πληθυσμό.</a:t>
            </a:r>
          </a:p>
        </p:txBody>
      </p:sp>
    </p:spTree>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p:cNvSpPr>
            <a:spLocks noGrp="1"/>
          </p:cNvSpPr>
          <p:nvPr>
            <p:ph idx="1"/>
          </p:nvPr>
        </p:nvSpPr>
        <p:spPr>
          <a:xfrm>
            <a:off x="304800" y="1268413"/>
            <a:ext cx="8686800" cy="5473700"/>
          </a:xfrm>
        </p:spPr>
        <p:txBody>
          <a:bodyPr>
            <a:normAutofit lnSpcReduction="10000"/>
          </a:bodyPr>
          <a:lstStyle/>
          <a:p>
            <a:pPr marL="0" indent="0" eaLnBrk="1" fontAlgn="auto" hangingPunct="1">
              <a:spcAft>
                <a:spcPts val="0"/>
              </a:spcAft>
              <a:buFont typeface="Wingdings 2"/>
              <a:buNone/>
              <a:defRPr/>
            </a:pPr>
            <a:r>
              <a:rPr lang="el-GR" sz="2400" b="1" dirty="0" smtClean="0"/>
              <a:t>Οι πρόσφυγες</a:t>
            </a:r>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smtClean="0"/>
              <a:t>1950: Παιδιά του παιδομαζώματος-</a:t>
            </a:r>
            <a:r>
              <a:rPr lang="el-GR" sz="2400" dirty="0" err="1" smtClean="0"/>
              <a:t>παιδοφυλάγματος</a:t>
            </a:r>
            <a:r>
              <a:rPr lang="el-GR" sz="2400" dirty="0" smtClean="0"/>
              <a:t> στα Σκόπια με τους γονείς τους ή χωρίς (17.000-20.000 άτομα) </a:t>
            </a:r>
          </a:p>
          <a:p>
            <a:pPr eaLnBrk="1" fontAlgn="auto" hangingPunct="1">
              <a:spcAft>
                <a:spcPts val="0"/>
              </a:spcAft>
              <a:buFont typeface="Wingdings 2"/>
              <a:buChar char=""/>
              <a:defRPr/>
            </a:pPr>
            <a:r>
              <a:rPr lang="el-GR" sz="2400" dirty="0" smtClean="0"/>
              <a:t>Οι αρχές στα Σκόπια τους καλοδέχθηκαν και τους ενέταξαν στην τοπική κοινωνία</a:t>
            </a:r>
          </a:p>
          <a:p>
            <a:pPr eaLnBrk="1" fontAlgn="auto" hangingPunct="1">
              <a:spcAft>
                <a:spcPts val="0"/>
              </a:spcAft>
              <a:buFont typeface="Wingdings 2"/>
              <a:buChar char=""/>
              <a:defRPr/>
            </a:pPr>
            <a:r>
              <a:rPr lang="el-GR" sz="2400" dirty="0" smtClean="0"/>
              <a:t>1950 αρχίζουν να δημιουργούνται οργανώσεις </a:t>
            </a:r>
            <a:r>
              <a:rPr lang="el-GR" sz="2400" dirty="0" err="1" smtClean="0"/>
              <a:t>Αιγαιατών</a:t>
            </a:r>
            <a:r>
              <a:rPr lang="el-GR" sz="2400" dirty="0" smtClean="0"/>
              <a:t> Προσφύγων με σκοπό την αποξένωση από το ΚΚΕ και την αντιπαράθεση με την Ελλάδα</a:t>
            </a:r>
          </a:p>
          <a:p>
            <a:pPr eaLnBrk="1" fontAlgn="auto" hangingPunct="1">
              <a:spcAft>
                <a:spcPts val="0"/>
              </a:spcAft>
              <a:buFont typeface="Wingdings 2"/>
              <a:buChar char=""/>
              <a:defRPr/>
            </a:pPr>
            <a:r>
              <a:rPr lang="el-GR" sz="2400" dirty="0" smtClean="0"/>
              <a:t>Αποκτούν σημαντικό ρόλο στο Ινστιτούτο Εθνικής Ιστορίας και ουσιαστικά είναι αυτοί που γράφουν την ιστορία και καλλιεργούν την εχθρότητα και τον αλυτρωτισμό</a:t>
            </a:r>
          </a:p>
          <a:p>
            <a:pPr eaLnBrk="1" fontAlgn="auto" hangingPunct="1">
              <a:spcAft>
                <a:spcPts val="0"/>
              </a:spcAft>
              <a:buFont typeface="Wingdings 2"/>
              <a:buChar char=""/>
              <a:defRPr/>
            </a:pPr>
            <a:r>
              <a:rPr lang="el-GR" sz="2400" dirty="0" smtClean="0"/>
              <a:t>1980:Δημιουργία οργανώσεων στον Καναδά. Πολύ μαχητικές</a:t>
            </a:r>
          </a:p>
          <a:p>
            <a:pPr marL="0" indent="0" eaLnBrk="1" fontAlgn="auto" hangingPunct="1">
              <a:spcAft>
                <a:spcPts val="0"/>
              </a:spcAft>
              <a:buFont typeface="Wingdings 2"/>
              <a:buNone/>
              <a:defRPr/>
            </a:pPr>
            <a:endParaRPr lang="el-GR" sz="2400" dirty="0"/>
          </a:p>
        </p:txBody>
      </p:sp>
    </p:spTree>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endParaRPr lang="el-GR" sz="2000" b="1" cap="none" dirty="0"/>
          </a:p>
        </p:txBody>
      </p:sp>
      <p:sp>
        <p:nvSpPr>
          <p:cNvPr id="3" name="Θέση περιεχομένου 2"/>
          <p:cNvSpPr>
            <a:spLocks noGrp="1"/>
          </p:cNvSpPr>
          <p:nvPr>
            <p:ph idx="1"/>
          </p:nvPr>
        </p:nvSpPr>
        <p:spPr>
          <a:xfrm>
            <a:off x="304800" y="1268413"/>
            <a:ext cx="8686800" cy="5473700"/>
          </a:xfrm>
        </p:spPr>
        <p:txBody>
          <a:bodyPr>
            <a:normAutofit fontScale="92500" lnSpcReduction="10000"/>
          </a:bodyPr>
          <a:lstStyle/>
          <a:p>
            <a:pPr marL="0" indent="0" eaLnBrk="1" fontAlgn="auto" hangingPunct="1">
              <a:spcAft>
                <a:spcPts val="0"/>
              </a:spcAft>
              <a:buFont typeface="Wingdings 2"/>
              <a:buNone/>
              <a:defRPr/>
            </a:pPr>
            <a:r>
              <a:rPr lang="el-GR" sz="2400" b="1" dirty="0" smtClean="0"/>
              <a:t>Οι υπερατλαντικοί μετανάστες</a:t>
            </a:r>
          </a:p>
          <a:p>
            <a:pPr marL="0" indent="0" eaLnBrk="1" fontAlgn="auto" hangingPunct="1">
              <a:spcAft>
                <a:spcPts val="0"/>
              </a:spcAft>
              <a:buFont typeface="Wingdings 2"/>
              <a:buNone/>
              <a:defRPr/>
            </a:pPr>
            <a:endParaRPr lang="el-GR" sz="2400" b="1" dirty="0"/>
          </a:p>
          <a:p>
            <a:pPr eaLnBrk="1" fontAlgn="auto" hangingPunct="1">
              <a:spcAft>
                <a:spcPts val="0"/>
              </a:spcAft>
              <a:buFont typeface="Wingdings 2"/>
              <a:buChar char=""/>
              <a:defRPr/>
            </a:pPr>
            <a:r>
              <a:rPr lang="el-GR" sz="2400" dirty="0" smtClean="0"/>
              <a:t>Μετανάστευση από τη Μακεδονία για το Νέο Κόσμο ήδη από τις αρχές του 20</a:t>
            </a:r>
            <a:r>
              <a:rPr lang="el-GR" sz="2400" baseline="30000" dirty="0" smtClean="0"/>
              <a:t>ου</a:t>
            </a:r>
            <a:r>
              <a:rPr lang="el-GR" sz="2400" dirty="0" smtClean="0"/>
              <a:t> αι. Κάποιοι από αυτούς ήταν </a:t>
            </a:r>
            <a:r>
              <a:rPr lang="el-GR" sz="2400" dirty="0" err="1" smtClean="0"/>
              <a:t>βουλγαρόφιλοι</a:t>
            </a:r>
            <a:r>
              <a:rPr lang="el-GR" sz="2400" dirty="0" smtClean="0"/>
              <a:t> </a:t>
            </a:r>
          </a:p>
          <a:p>
            <a:pPr eaLnBrk="1" fontAlgn="auto" hangingPunct="1">
              <a:spcAft>
                <a:spcPts val="0"/>
              </a:spcAft>
              <a:buFont typeface="Wingdings 2"/>
              <a:buChar char=""/>
              <a:defRPr/>
            </a:pPr>
            <a:r>
              <a:rPr lang="el-GR" sz="2400" dirty="0"/>
              <a:t>Μετά το Β’ Παγκόσμιο Πόλεμο, οι περισσότεροι μετανάστες, που κατάγονταν από το χώρο της ΛΔΜ, ήρθαν σε αντιπαράθεση με τους </a:t>
            </a:r>
            <a:r>
              <a:rPr lang="el-GR" sz="2400" dirty="0" err="1"/>
              <a:t>βουλγαρόφιλους</a:t>
            </a:r>
            <a:r>
              <a:rPr lang="el-GR" sz="2400" dirty="0"/>
              <a:t> μετανάστες του </a:t>
            </a:r>
            <a:r>
              <a:rPr lang="el-GR" sz="2400" dirty="0" smtClean="0"/>
              <a:t>Μεσοπολέμου. Επικράτησαν εύκολα και δημιούργησαν «μακεδονικές κοινότητες»</a:t>
            </a:r>
          </a:p>
          <a:p>
            <a:pPr eaLnBrk="1" fontAlgn="auto" hangingPunct="1">
              <a:spcAft>
                <a:spcPts val="0"/>
              </a:spcAft>
              <a:buFont typeface="Wingdings 2"/>
              <a:buChar char=""/>
              <a:defRPr/>
            </a:pPr>
            <a:r>
              <a:rPr lang="el-GR" sz="2400" dirty="0"/>
              <a:t>Οι κοινότητες των Σλαβομακεδόνων ήρθαν σε απευθείας αντιπαράθεση με τις οργανώσεις των </a:t>
            </a:r>
            <a:r>
              <a:rPr lang="el-GR" sz="2400" dirty="0" err="1"/>
              <a:t>Ελληνομακεδόνων</a:t>
            </a:r>
            <a:r>
              <a:rPr lang="el-GR" sz="2400" dirty="0"/>
              <a:t> και τις </a:t>
            </a:r>
            <a:r>
              <a:rPr lang="el-GR" sz="2400" dirty="0" err="1"/>
              <a:t>Παμμακεδονικές</a:t>
            </a:r>
            <a:r>
              <a:rPr lang="el-GR" sz="2400" dirty="0"/>
              <a:t>. Η αντιπαράθεση πέρασε γρήγορα σε θέματα εθνικά. </a:t>
            </a:r>
            <a:endParaRPr lang="el-GR" sz="2400" dirty="0" smtClean="0"/>
          </a:p>
          <a:p>
            <a:pPr eaLnBrk="1" fontAlgn="auto" hangingPunct="1">
              <a:spcAft>
                <a:spcPts val="0"/>
              </a:spcAft>
              <a:buFont typeface="Wingdings 2"/>
              <a:buChar char=""/>
              <a:defRPr/>
            </a:pPr>
            <a:r>
              <a:rPr lang="el-GR" sz="2400" dirty="0" smtClean="0"/>
              <a:t>Ήταν αυτοί οι πρώτοι που δημιούργησαν ένα ιστορικό παρελθόν με αφετηρία στο Φίλιππο και τον Αλέξανδρο σε διάσταση με την επίσημη ιστοριογραφία στα Σκόπια</a:t>
            </a:r>
            <a:endParaRPr lang="el-GR" sz="2400" dirty="0"/>
          </a:p>
        </p:txBody>
      </p:sp>
    </p:spTree>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endParaRPr lang="el-GR" sz="2000" b="1" cap="none" dirty="0"/>
          </a:p>
        </p:txBody>
      </p:sp>
      <p:sp>
        <p:nvSpPr>
          <p:cNvPr id="23555" name="Θέση περιεχομένου 2"/>
          <p:cNvSpPr>
            <a:spLocks noGrp="1"/>
          </p:cNvSpPr>
          <p:nvPr>
            <p:ph idx="1"/>
          </p:nvPr>
        </p:nvSpPr>
        <p:spPr>
          <a:xfrm>
            <a:off x="304800" y="1268413"/>
            <a:ext cx="8686800" cy="5473700"/>
          </a:xfrm>
        </p:spPr>
        <p:txBody>
          <a:bodyPr/>
          <a:lstStyle/>
          <a:p>
            <a:pPr marL="0" indent="0" eaLnBrk="1" hangingPunct="1">
              <a:buFont typeface="Wingdings 2" pitchFamily="18" charset="2"/>
              <a:buNone/>
            </a:pPr>
            <a:r>
              <a:rPr lang="el-GR" altLang="el-GR" sz="2400" b="1" smtClean="0"/>
              <a:t>Επίμετρο</a:t>
            </a:r>
          </a:p>
          <a:p>
            <a:pPr marL="0" indent="0" eaLnBrk="1" hangingPunct="1">
              <a:buFont typeface="Wingdings 2" pitchFamily="18" charset="2"/>
              <a:buNone/>
            </a:pPr>
            <a:endParaRPr lang="el-GR" altLang="el-GR" sz="2400" smtClean="0"/>
          </a:p>
          <a:p>
            <a:pPr marL="0" indent="0" eaLnBrk="1" hangingPunct="1">
              <a:buFont typeface="Wingdings 2" pitchFamily="18" charset="2"/>
              <a:buNone/>
            </a:pPr>
            <a:r>
              <a:rPr lang="el-GR" altLang="el-GR" sz="2400" smtClean="0"/>
              <a:t>1991: Ανεξαρτησία από τη Γιουγκοσλαβία</a:t>
            </a:r>
          </a:p>
          <a:p>
            <a:pPr marL="0" indent="0" eaLnBrk="1" hangingPunct="1">
              <a:buFont typeface="Wingdings 2" pitchFamily="18" charset="2"/>
              <a:buNone/>
            </a:pPr>
            <a:r>
              <a:rPr lang="el-GR" altLang="el-GR" sz="2400" smtClean="0"/>
              <a:t>1992: Ελληνική αντίδραση</a:t>
            </a:r>
          </a:p>
          <a:p>
            <a:pPr marL="0" indent="0" eaLnBrk="1" hangingPunct="1">
              <a:buFont typeface="Wingdings 2" pitchFamily="18" charset="2"/>
              <a:buNone/>
            </a:pPr>
            <a:r>
              <a:rPr lang="el-GR" altLang="el-GR" sz="2400" smtClean="0"/>
              <a:t>1995: Υπογραφή Ενδιάμεσης Συμφωνίας</a:t>
            </a:r>
          </a:p>
          <a:p>
            <a:pPr marL="0" indent="0" eaLnBrk="1" hangingPunct="1">
              <a:buFont typeface="Wingdings 2" pitchFamily="18" charset="2"/>
              <a:buNone/>
            </a:pPr>
            <a:r>
              <a:rPr lang="el-GR" altLang="el-GR" sz="2400" smtClean="0"/>
              <a:t>1996 κ.ε. Αμφιταλαντεύσεις στην ακολουθούμενη πολιτική</a:t>
            </a:r>
          </a:p>
          <a:p>
            <a:pPr marL="0" indent="0" eaLnBrk="1" hangingPunct="1">
              <a:buFont typeface="Wingdings 2" pitchFamily="18" charset="2"/>
              <a:buNone/>
            </a:pPr>
            <a:r>
              <a:rPr lang="el-GR" altLang="el-GR" sz="2400" smtClean="0"/>
              <a:t>2001: Συγκρούσεις, εμφύλιος πόλεμος με την αλβανική κοινότητα. Η Ελλάδα υποστηρίζει τους Σλαβομακεδόνες</a:t>
            </a:r>
          </a:p>
          <a:p>
            <a:pPr marL="0" indent="0" eaLnBrk="1" hangingPunct="1">
              <a:buFont typeface="Wingdings 2" pitchFamily="18" charset="2"/>
              <a:buNone/>
            </a:pPr>
            <a:r>
              <a:rPr lang="el-GR" altLang="el-GR" sz="2400" smtClean="0"/>
              <a:t>2004: Αναγνώριση ως Μακεδονία από τις ΗΠΑ</a:t>
            </a:r>
          </a:p>
          <a:p>
            <a:pPr marL="0" indent="0" eaLnBrk="1" hangingPunct="1">
              <a:buFont typeface="Wingdings 2" pitchFamily="18" charset="2"/>
              <a:buNone/>
            </a:pPr>
            <a:r>
              <a:rPr lang="el-GR" altLang="el-GR" sz="2400" smtClean="0"/>
              <a:t>2008: Ελληνικό βέτο στην ένταξη στο ΝΑΤΟ</a:t>
            </a:r>
          </a:p>
          <a:p>
            <a:pPr marL="0" indent="0" eaLnBrk="1" hangingPunct="1">
              <a:buFont typeface="Wingdings 2" pitchFamily="18" charset="2"/>
              <a:buNone/>
            </a:pPr>
            <a:r>
              <a:rPr lang="el-GR" altLang="el-GR" sz="2400" smtClean="0"/>
              <a:t>2008 κ.ε. : Αδιαλλαξία και μακεδονισμός</a:t>
            </a:r>
          </a:p>
          <a:p>
            <a:pPr marL="0" indent="0" eaLnBrk="1" hangingPunct="1">
              <a:buFont typeface="Wingdings 2" pitchFamily="18" charset="2"/>
              <a:buNone/>
            </a:pPr>
            <a:r>
              <a:rPr lang="el-GR" altLang="el-GR" sz="2400" smtClean="0"/>
              <a:t>2012: Βουλγαρικό βέτο στην ένταξη στην ΕΕ</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rot="20791965">
            <a:off x="708842" y="-106400"/>
            <a:ext cx="6331084" cy="2433875"/>
          </a:xfrm>
        </p:spPr>
        <p:txBody>
          <a:bodyPr>
            <a:normAutofit/>
          </a:bodyPr>
          <a:lstStyle/>
          <a:p>
            <a:r>
              <a:rPr lang="el-GR" dirty="0" smtClean="0"/>
              <a:t>(</a:t>
            </a:r>
            <a:r>
              <a:rPr lang="el-GR" dirty="0"/>
              <a:t/>
            </a:r>
            <a:br>
              <a:rPr lang="el-GR" dirty="0"/>
            </a:br>
            <a:endParaRPr lang="el-GR" dirty="0"/>
          </a:p>
        </p:txBody>
      </p:sp>
      <p:sp>
        <p:nvSpPr>
          <p:cNvPr id="3" name="Θέση περιεχομένου 2"/>
          <p:cNvSpPr>
            <a:spLocks noGrp="1"/>
          </p:cNvSpPr>
          <p:nvPr>
            <p:ph idx="1"/>
          </p:nvPr>
        </p:nvSpPr>
        <p:spPr>
          <a:xfrm>
            <a:off x="539552" y="476672"/>
            <a:ext cx="7620000" cy="7449691"/>
          </a:xfrm>
        </p:spPr>
        <p:txBody>
          <a:bodyPr>
            <a:normAutofit/>
          </a:bodyPr>
          <a:lstStyle/>
          <a:p>
            <a:endParaRPr lang="el-GR" sz="3600" b="0" dirty="0" smtClean="0">
              <a:latin typeface="Times New Roman" panose="02020603050405020304" pitchFamily="18" charset="0"/>
              <a:cs typeface="Times New Roman" panose="02020603050405020304" pitchFamily="18" charset="0"/>
            </a:endParaRPr>
          </a:p>
          <a:p>
            <a:r>
              <a:rPr lang="el-GR" sz="3600" dirty="0"/>
              <a:t>ΔΗΜΟΣΘΕΝΗΣ </a:t>
            </a:r>
            <a:r>
              <a:rPr lang="el-GR" sz="3600" dirty="0">
                <a:latin typeface="Times New Roman" panose="02020603050405020304" pitchFamily="18" charset="0"/>
                <a:cs typeface="Times New Roman" panose="02020603050405020304" pitchFamily="18" charset="0"/>
              </a:rPr>
              <a:t>Κατά Φιλίππου Γ’ 31</a:t>
            </a:r>
            <a:r>
              <a:rPr lang="el-GR" sz="3600" dirty="0" smtClean="0">
                <a:latin typeface="Times New Roman" panose="02020603050405020304" pitchFamily="18" charset="0"/>
                <a:cs typeface="Times New Roman" panose="02020603050405020304" pitchFamily="18" charset="0"/>
              </a:rPr>
              <a:t>),</a:t>
            </a:r>
            <a:endParaRPr lang="el-GR" sz="3600" b="0" dirty="0">
              <a:latin typeface="Times New Roman" panose="02020603050405020304" pitchFamily="18" charset="0"/>
              <a:cs typeface="Times New Roman" panose="02020603050405020304" pitchFamily="18" charset="0"/>
            </a:endParaRPr>
          </a:p>
          <a:p>
            <a:r>
              <a:rPr lang="el-GR" sz="3600" b="0" dirty="0" smtClean="0">
                <a:latin typeface="Times New Roman" panose="02020603050405020304" pitchFamily="18" charset="0"/>
                <a:cs typeface="Times New Roman" panose="02020603050405020304" pitchFamily="18" charset="0"/>
              </a:rPr>
              <a:t>«</a:t>
            </a:r>
            <a:r>
              <a:rPr lang="el-GR" sz="3600" b="1" i="1" dirty="0">
                <a:latin typeface="Times New Roman" panose="02020603050405020304" pitchFamily="18" charset="0"/>
                <a:cs typeface="Times New Roman" panose="02020603050405020304" pitchFamily="18" charset="0"/>
              </a:rPr>
              <a:t>Ου μόνον </a:t>
            </a:r>
            <a:r>
              <a:rPr lang="el-GR" sz="3600" b="1" i="1" dirty="0" err="1">
                <a:latin typeface="Times New Roman" panose="02020603050405020304" pitchFamily="18" charset="0"/>
                <a:cs typeface="Times New Roman" panose="02020603050405020304" pitchFamily="18" charset="0"/>
              </a:rPr>
              <a:t>ουχ</a:t>
            </a:r>
            <a:r>
              <a:rPr lang="el-GR" sz="3600" b="1" i="1" dirty="0">
                <a:latin typeface="Times New Roman" panose="02020603050405020304" pitchFamily="18" charset="0"/>
                <a:cs typeface="Times New Roman" panose="02020603050405020304" pitchFamily="18" charset="0"/>
              </a:rPr>
              <a:t> Έλληνος όντος ουδέ προσήκοντος ουδέν </a:t>
            </a:r>
            <a:r>
              <a:rPr lang="el-GR" sz="3600" b="1" i="1" dirty="0" smtClean="0">
                <a:latin typeface="Times New Roman" panose="02020603050405020304" pitchFamily="18" charset="0"/>
                <a:cs typeface="Times New Roman" panose="02020603050405020304" pitchFamily="18" charset="0"/>
              </a:rPr>
              <a:t>τοις </a:t>
            </a:r>
            <a:r>
              <a:rPr lang="el-GR" sz="3600" b="1" i="1" dirty="0" err="1" smtClean="0">
                <a:latin typeface="Times New Roman" panose="02020603050405020304" pitchFamily="18" charset="0"/>
                <a:cs typeface="Times New Roman" panose="02020603050405020304" pitchFamily="18" charset="0"/>
              </a:rPr>
              <a:t>Έλλησιν</a:t>
            </a:r>
            <a:r>
              <a:rPr lang="el-GR" sz="3600" b="1" i="1" dirty="0">
                <a:latin typeface="Times New Roman" panose="02020603050405020304" pitchFamily="18" charset="0"/>
                <a:cs typeface="Times New Roman" panose="02020603050405020304" pitchFamily="18" charset="0"/>
              </a:rPr>
              <a:t>, </a:t>
            </a:r>
            <a:r>
              <a:rPr lang="el-GR" sz="3600" b="1" i="1" dirty="0" err="1">
                <a:latin typeface="Times New Roman" panose="02020603050405020304" pitchFamily="18" charset="0"/>
                <a:cs typeface="Times New Roman" panose="02020603050405020304" pitchFamily="18" charset="0"/>
              </a:rPr>
              <a:t>αλλ</a:t>
            </a:r>
            <a:r>
              <a:rPr lang="el-GR" sz="3600" b="1" i="1" dirty="0">
                <a:latin typeface="Times New Roman" panose="02020603050405020304" pitchFamily="18" charset="0"/>
                <a:cs typeface="Times New Roman" panose="02020603050405020304" pitchFamily="18" charset="0"/>
              </a:rPr>
              <a:t>’ ουδέ βαρβάρου </a:t>
            </a:r>
            <a:r>
              <a:rPr lang="el-GR" sz="3600" b="1" i="1" dirty="0" err="1">
                <a:latin typeface="Times New Roman" panose="02020603050405020304" pitchFamily="18" charset="0"/>
                <a:cs typeface="Times New Roman" panose="02020603050405020304" pitchFamily="18" charset="0"/>
              </a:rPr>
              <a:t>εντευθεν</a:t>
            </a:r>
            <a:r>
              <a:rPr lang="el-GR" sz="3600" b="1" i="1" dirty="0">
                <a:latin typeface="Times New Roman" panose="02020603050405020304" pitchFamily="18" charset="0"/>
                <a:cs typeface="Times New Roman" panose="02020603050405020304" pitchFamily="18" charset="0"/>
              </a:rPr>
              <a:t> </a:t>
            </a:r>
            <a:r>
              <a:rPr lang="el-GR" sz="3600" b="1" i="1" dirty="0" err="1">
                <a:latin typeface="Times New Roman" panose="02020603050405020304" pitchFamily="18" charset="0"/>
                <a:cs typeface="Times New Roman" panose="02020603050405020304" pitchFamily="18" charset="0"/>
              </a:rPr>
              <a:t>οθεν</a:t>
            </a:r>
            <a:r>
              <a:rPr lang="el-GR" sz="3600" b="1" i="1" dirty="0">
                <a:latin typeface="Times New Roman" panose="02020603050405020304" pitchFamily="18" charset="0"/>
                <a:cs typeface="Times New Roman" panose="02020603050405020304" pitchFamily="18" charset="0"/>
              </a:rPr>
              <a:t> καλόν ειπείν, </a:t>
            </a:r>
            <a:r>
              <a:rPr lang="el-GR" sz="3600" b="1" i="1" dirty="0" err="1">
                <a:latin typeface="Times New Roman" panose="02020603050405020304" pitchFamily="18" charset="0"/>
                <a:cs typeface="Times New Roman" panose="02020603050405020304" pitchFamily="18" charset="0"/>
              </a:rPr>
              <a:t>αλλ</a:t>
            </a:r>
            <a:r>
              <a:rPr lang="el-GR" sz="3600" b="1" i="1" dirty="0">
                <a:latin typeface="Times New Roman" panose="02020603050405020304" pitchFamily="18" charset="0"/>
                <a:cs typeface="Times New Roman" panose="02020603050405020304" pitchFamily="18" charset="0"/>
              </a:rPr>
              <a:t>’ ολέθρου </a:t>
            </a:r>
            <a:r>
              <a:rPr lang="el-GR" sz="3600" b="1" i="1" dirty="0" err="1">
                <a:latin typeface="Times New Roman" panose="02020603050405020304" pitchFamily="18" charset="0"/>
                <a:cs typeface="Times New Roman" panose="02020603050405020304" pitchFamily="18" charset="0"/>
              </a:rPr>
              <a:t>Μακεδόνος</a:t>
            </a:r>
            <a:r>
              <a:rPr lang="el-GR" sz="3600" b="1" i="1" dirty="0">
                <a:latin typeface="Times New Roman" panose="02020603050405020304" pitchFamily="18" charset="0"/>
                <a:cs typeface="Times New Roman" panose="02020603050405020304" pitchFamily="18" charset="0"/>
              </a:rPr>
              <a:t>, όθεν </a:t>
            </a:r>
            <a:r>
              <a:rPr lang="el-GR" sz="3600" b="1" i="1" dirty="0" err="1">
                <a:latin typeface="Times New Roman" panose="02020603050405020304" pitchFamily="18" charset="0"/>
                <a:cs typeface="Times New Roman" panose="02020603050405020304" pitchFamily="18" charset="0"/>
              </a:rPr>
              <a:t>ουδ</a:t>
            </a:r>
            <a:r>
              <a:rPr lang="el-GR" sz="3600" b="1" i="1" dirty="0">
                <a:latin typeface="Times New Roman" panose="02020603050405020304" pitchFamily="18" charset="0"/>
                <a:cs typeface="Times New Roman" panose="02020603050405020304" pitchFamily="18" charset="0"/>
              </a:rPr>
              <a:t>’ </a:t>
            </a:r>
            <a:r>
              <a:rPr lang="el-GR" sz="3600" b="1" i="1" dirty="0" err="1">
                <a:latin typeface="Times New Roman" panose="02020603050405020304" pitchFamily="18" charset="0"/>
                <a:cs typeface="Times New Roman" panose="02020603050405020304" pitchFamily="18" charset="0"/>
              </a:rPr>
              <a:t>ανδράποδον</a:t>
            </a:r>
            <a:r>
              <a:rPr lang="el-GR" sz="3600" b="1" i="1" dirty="0">
                <a:latin typeface="Times New Roman" panose="02020603050405020304" pitchFamily="18" charset="0"/>
                <a:cs typeface="Times New Roman" panose="02020603050405020304" pitchFamily="18" charset="0"/>
              </a:rPr>
              <a:t> </a:t>
            </a:r>
            <a:r>
              <a:rPr lang="el-GR" sz="3600" b="1" i="1" dirty="0" err="1">
                <a:latin typeface="Times New Roman" panose="02020603050405020304" pitchFamily="18" charset="0"/>
                <a:cs typeface="Times New Roman" panose="02020603050405020304" pitchFamily="18" charset="0"/>
              </a:rPr>
              <a:t>πριετο</a:t>
            </a:r>
            <a:r>
              <a:rPr lang="el-GR" sz="3600" b="1" i="1" dirty="0">
                <a:latin typeface="Times New Roman" panose="02020603050405020304" pitchFamily="18" charset="0"/>
                <a:cs typeface="Times New Roman" panose="02020603050405020304" pitchFamily="18" charset="0"/>
              </a:rPr>
              <a:t> τις αν πότε</a:t>
            </a:r>
            <a:r>
              <a:rPr lang="el-GR" sz="3600" b="0" dirty="0" smtClean="0">
                <a:latin typeface="Times New Roman" panose="02020603050405020304" pitchFamily="18" charset="0"/>
                <a:cs typeface="Times New Roman" panose="02020603050405020304" pitchFamily="18" charset="0"/>
              </a:rPr>
              <a:t>»</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56046630"/>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lstStyle/>
          <a:p>
            <a:pPr algn="ctr"/>
            <a:endParaRPr lang="el-GR" dirty="0" smtClean="0"/>
          </a:p>
          <a:p>
            <a:pPr algn="ctr">
              <a:buNone/>
            </a:pPr>
            <a:r>
              <a:rPr lang="el-GR" sz="2800" dirty="0" smtClean="0"/>
              <a:t>Αναστάσιος </a:t>
            </a:r>
            <a:r>
              <a:rPr lang="el-GR" sz="2800" dirty="0" err="1" smtClean="0"/>
              <a:t>Τάμης</a:t>
            </a:r>
            <a:endParaRPr lang="el-GR" sz="2800" dirty="0" smtClean="0"/>
          </a:p>
          <a:p>
            <a:pPr algn="ctr">
              <a:buNone/>
            </a:pPr>
            <a:r>
              <a:rPr lang="el-GR" sz="1600" dirty="0" smtClean="0"/>
              <a:t>(Καθηγητής,</a:t>
            </a:r>
            <a:r>
              <a:rPr lang="en-US" sz="1600" dirty="0" smtClean="0"/>
              <a:t>Humanities and Social Studies, Latrobe University-A</a:t>
            </a:r>
            <a:r>
              <a:rPr lang="el-GR" sz="1600" dirty="0" err="1" smtClean="0"/>
              <a:t>υστραλία</a:t>
            </a:r>
            <a:r>
              <a:rPr lang="el-GR" sz="1400" dirty="0" smtClean="0"/>
              <a:t>)</a:t>
            </a:r>
          </a:p>
          <a:p>
            <a:pPr algn="ctr">
              <a:buNone/>
            </a:pPr>
            <a:endParaRPr lang="el-GR" dirty="0" smtClean="0"/>
          </a:p>
          <a:p>
            <a:pPr algn="ctr">
              <a:buNone/>
            </a:pPr>
            <a:endParaRPr lang="el-GR" dirty="0"/>
          </a:p>
        </p:txBody>
      </p:sp>
      <p:sp>
        <p:nvSpPr>
          <p:cNvPr id="4" name="3 - Διάγραμμα ροής: Διάτρητη ταινία"/>
          <p:cNvSpPr/>
          <p:nvPr/>
        </p:nvSpPr>
        <p:spPr>
          <a:xfrm>
            <a:off x="1571604" y="2000240"/>
            <a:ext cx="6143668" cy="207170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l-GR" dirty="0" smtClean="0"/>
              <a:t>« Ελληνικές Μακεδονικές Ταυτότητες και Οργανώσεις Απόδημων στην Αυστραλία και Ελληνική Πολιτική στο Μακεδονικό Ζήτημα»</a:t>
            </a:r>
          </a:p>
        </p:txBody>
      </p:sp>
    </p:spTree>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txBody>
          <a:bodyPr>
            <a:normAutofit/>
          </a:bodyPr>
          <a:lstStyle/>
          <a:p>
            <a:r>
              <a:rPr lang="el-GR" sz="2400" b="1" dirty="0" smtClean="0"/>
              <a:t>Η ΜΕΤΑΒΑΛΛΟΜΕΝΗ ΦΥΣΗ ΤΗΣ ΕΛΛΗΝΙΚΗΣ ΤΑΥΤΟΤΗΤΑΣ</a:t>
            </a:r>
            <a:br>
              <a:rPr lang="el-GR" sz="2400" b="1" dirty="0" smtClean="0"/>
            </a:br>
            <a:r>
              <a:rPr lang="el-GR" sz="2400" b="1" dirty="0" smtClean="0"/>
              <a:t> ΣΤΗ ΔΙΑΣΠΟΡΑ</a:t>
            </a:r>
            <a:endParaRPr lang="el-GR" sz="2400" b="1" dirty="0"/>
          </a:p>
        </p:txBody>
      </p:sp>
      <p:sp>
        <p:nvSpPr>
          <p:cNvPr id="3" name="2 - Θέση περιεχομένου"/>
          <p:cNvSpPr>
            <a:spLocks noGrp="1"/>
          </p:cNvSpPr>
          <p:nvPr>
            <p:ph idx="1"/>
          </p:nvPr>
        </p:nvSpPr>
        <p:spPr>
          <a:xfrm>
            <a:off x="428596" y="1285860"/>
            <a:ext cx="8229600" cy="5126055"/>
          </a:xfrm>
        </p:spPr>
        <p:style>
          <a:lnRef idx="0">
            <a:scrgbClr r="0" g="0" b="0"/>
          </a:lnRef>
          <a:fillRef idx="1003">
            <a:schemeClr val="lt2"/>
          </a:fillRef>
          <a:effectRef idx="0">
            <a:scrgbClr r="0" g="0" b="0"/>
          </a:effectRef>
          <a:fontRef idx="major"/>
        </p:style>
        <p:txBody>
          <a:bodyPr>
            <a:normAutofit/>
          </a:bodyPr>
          <a:lstStyle/>
          <a:p>
            <a:pPr algn="ctr">
              <a:buNone/>
            </a:pPr>
            <a:endParaRPr lang="el-GR" sz="2400" u="sng" dirty="0" smtClean="0"/>
          </a:p>
        </p:txBody>
      </p:sp>
      <p:sp>
        <p:nvSpPr>
          <p:cNvPr id="4" name="3 - Έλλειψη"/>
          <p:cNvSpPr/>
          <p:nvPr/>
        </p:nvSpPr>
        <p:spPr>
          <a:xfrm>
            <a:off x="3000364" y="2714620"/>
            <a:ext cx="2857520" cy="20717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Βασικά στοιχεία της </a:t>
            </a:r>
          </a:p>
          <a:p>
            <a:pPr algn="ctr"/>
            <a:r>
              <a:rPr lang="el-GR" sz="2800" dirty="0" smtClean="0"/>
              <a:t>Ελληνικής Ταυτότητας</a:t>
            </a:r>
            <a:endParaRPr lang="el-GR" sz="2800" dirty="0"/>
          </a:p>
        </p:txBody>
      </p:sp>
      <p:sp>
        <p:nvSpPr>
          <p:cNvPr id="10" name="9 - Διάγραμμα ροής: Διάτρητη ταινία"/>
          <p:cNvSpPr/>
          <p:nvPr/>
        </p:nvSpPr>
        <p:spPr>
          <a:xfrm>
            <a:off x="428596" y="4929198"/>
            <a:ext cx="2786082" cy="12333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Οι εξελληνισμένες αξίες της </a:t>
            </a:r>
          </a:p>
          <a:p>
            <a:pPr algn="ctr"/>
            <a:r>
              <a:rPr lang="el-GR" dirty="0" smtClean="0"/>
              <a:t>Ευρωπαϊκής κληρονομιάς</a:t>
            </a:r>
            <a:endParaRPr lang="el-GR" dirty="0"/>
          </a:p>
        </p:txBody>
      </p:sp>
      <p:sp>
        <p:nvSpPr>
          <p:cNvPr id="12" name="11 - Διάγραμμα ροής: Διάτρητη ταινία"/>
          <p:cNvSpPr/>
          <p:nvPr/>
        </p:nvSpPr>
        <p:spPr>
          <a:xfrm>
            <a:off x="5572132" y="4786322"/>
            <a:ext cx="3000396" cy="130473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Οι εμπλουτισμένες από το Βυζάντιο αξίες της Ανατολής</a:t>
            </a:r>
            <a:endParaRPr lang="el-GR" dirty="0"/>
          </a:p>
        </p:txBody>
      </p:sp>
      <p:cxnSp>
        <p:nvCxnSpPr>
          <p:cNvPr id="14" name="13 - Ευθύγραμμο βέλος σύνδεσης"/>
          <p:cNvCxnSpPr/>
          <p:nvPr/>
        </p:nvCxnSpPr>
        <p:spPr>
          <a:xfrm>
            <a:off x="5000628" y="4000504"/>
            <a:ext cx="1000132"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rot="10800000" flipV="1">
            <a:off x="2643174" y="4214818"/>
            <a:ext cx="714380"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 Διάγραμμα ροής: Διάτρητη ταινία"/>
          <p:cNvSpPr/>
          <p:nvPr/>
        </p:nvSpPr>
        <p:spPr>
          <a:xfrm>
            <a:off x="428596" y="1785926"/>
            <a:ext cx="2643206" cy="114300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 αρχαίος Ελληνικός </a:t>
            </a:r>
          </a:p>
          <a:p>
            <a:pPr algn="ctr"/>
            <a:r>
              <a:rPr lang="el-GR" dirty="0" smtClean="0"/>
              <a:t>Πολιτισμός</a:t>
            </a:r>
            <a:endParaRPr lang="el-GR" dirty="0"/>
          </a:p>
        </p:txBody>
      </p:sp>
      <p:sp>
        <p:nvSpPr>
          <p:cNvPr id="21" name="20 - Διάγραμμα ροής: Διάτρητη ταινία"/>
          <p:cNvSpPr/>
          <p:nvPr/>
        </p:nvSpPr>
        <p:spPr>
          <a:xfrm>
            <a:off x="5786446" y="1785926"/>
            <a:ext cx="2786082" cy="130473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κληρονομιά της Ορθόδοξης Πίστης</a:t>
            </a:r>
            <a:endParaRPr lang="el-GR" dirty="0"/>
          </a:p>
        </p:txBody>
      </p:sp>
      <p:cxnSp>
        <p:nvCxnSpPr>
          <p:cNvPr id="23" name="22 - Ευθύγραμμο βέλος σύνδεσης"/>
          <p:cNvCxnSpPr/>
          <p:nvPr/>
        </p:nvCxnSpPr>
        <p:spPr>
          <a:xfrm rot="10800000">
            <a:off x="2500298" y="3143248"/>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 Ευθύγραμμο βέλος σύνδεσης"/>
          <p:cNvCxnSpPr/>
          <p:nvPr/>
        </p:nvCxnSpPr>
        <p:spPr>
          <a:xfrm flipV="1">
            <a:off x="5857884" y="3214686"/>
            <a:ext cx="64294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357166"/>
            <a:ext cx="8515352" cy="5786478"/>
          </a:xfrm>
        </p:spPr>
        <p:txBody>
          <a:bodyPr>
            <a:normAutofit/>
          </a:bodyPr>
          <a:lstStyle/>
          <a:p>
            <a:pPr algn="just">
              <a:buNone/>
            </a:pPr>
            <a:r>
              <a:rPr lang="el-GR" sz="2400" dirty="0" smtClean="0"/>
              <a:t>       </a:t>
            </a:r>
          </a:p>
          <a:p>
            <a:pPr algn="just">
              <a:buNone/>
            </a:pPr>
            <a:r>
              <a:rPr lang="el-GR" sz="2400" b="1" dirty="0" smtClean="0">
                <a:solidFill>
                  <a:srgbClr val="FFC000"/>
                </a:solidFill>
              </a:rPr>
              <a:t>       Οι ελληνικές ταυτότητες αξιολογούνται βάσει :</a:t>
            </a:r>
          </a:p>
          <a:p>
            <a:pPr marL="514350" indent="-514350" algn="just">
              <a:buFont typeface="+mj-lt"/>
              <a:buAutoNum type="romanUcPeriod"/>
            </a:pPr>
            <a:r>
              <a:rPr lang="el-GR" sz="2400" b="1" i="1" dirty="0" smtClean="0"/>
              <a:t>Μιας προσέγγισης των ισχυρών σημείων </a:t>
            </a:r>
            <a:r>
              <a:rPr lang="el-GR" sz="2400" dirty="0" smtClean="0"/>
              <a:t>(αρχές 21</a:t>
            </a:r>
            <a:r>
              <a:rPr lang="el-GR" sz="2400" baseline="30000" dirty="0" smtClean="0"/>
              <a:t>ου</a:t>
            </a:r>
            <a:r>
              <a:rPr lang="el-GR" sz="2400" dirty="0" smtClean="0"/>
              <a:t> αιώνα)</a:t>
            </a:r>
            <a:endParaRPr lang="el-GR" sz="2400" b="1" i="1" dirty="0" smtClean="0"/>
          </a:p>
          <a:p>
            <a:pPr marL="514350" indent="-514350" algn="just">
              <a:buFont typeface="+mj-lt"/>
              <a:buAutoNum type="romanUcPeriod"/>
            </a:pPr>
            <a:r>
              <a:rPr lang="el-GR" sz="2400" b="1" i="1" dirty="0" smtClean="0"/>
              <a:t>Μιας προσέγγισης πολιτισμικής απώλειας ή αντίληψη περί ζημίας </a:t>
            </a:r>
            <a:r>
              <a:rPr lang="el-GR" sz="2400" dirty="0" smtClean="0"/>
              <a:t>(1950-1970)</a:t>
            </a:r>
            <a:endParaRPr lang="el-GR" sz="2400" b="1" i="1" dirty="0" smtClean="0"/>
          </a:p>
          <a:p>
            <a:pPr marL="514350" indent="-514350" algn="just">
              <a:buFont typeface="Wingdings" pitchFamily="2" charset="2"/>
              <a:buChar char="v"/>
            </a:pPr>
            <a:endParaRPr lang="el-GR" sz="2400" b="1" i="1" dirty="0" smtClean="0"/>
          </a:p>
          <a:p>
            <a:pPr marL="514350" indent="-514350" algn="just">
              <a:buFont typeface="Wingdings" pitchFamily="2" charset="2"/>
              <a:buChar char="v"/>
            </a:pPr>
            <a:r>
              <a:rPr lang="el-GR" sz="2400" dirty="0" smtClean="0"/>
              <a:t>Μετά το 1970 εξαιτίας </a:t>
            </a:r>
            <a:r>
              <a:rPr lang="el-GR" sz="2400" dirty="0" err="1" smtClean="0"/>
              <a:t>πολυπολιτισμικότητας</a:t>
            </a:r>
            <a:r>
              <a:rPr lang="el-GR" sz="2400" dirty="0" smtClean="0"/>
              <a:t>        αύξηση της προβολής ελληνικής ταυτότητας και αναστολή  στρατηγικών «αφομοίωσης-</a:t>
            </a:r>
            <a:r>
              <a:rPr lang="el-GR" sz="2400" dirty="0" err="1" smtClean="0"/>
              <a:t>χωνευτηρίο</a:t>
            </a:r>
            <a:r>
              <a:rPr lang="el-GR" sz="2400" dirty="0" smtClean="0"/>
              <a:t>υ»</a:t>
            </a:r>
          </a:p>
          <a:p>
            <a:pPr marL="514350" indent="-514350" algn="just">
              <a:buFont typeface="Wingdings" pitchFamily="2" charset="2"/>
              <a:buChar char="v"/>
            </a:pPr>
            <a:r>
              <a:rPr lang="el-GR" sz="2400" dirty="0" smtClean="0"/>
              <a:t>Η ιδέα της μεταφύτευσης της </a:t>
            </a:r>
            <a:r>
              <a:rPr lang="el-GR" sz="2400" dirty="0" err="1" smtClean="0"/>
              <a:t>εθνοτικής</a:t>
            </a:r>
            <a:r>
              <a:rPr lang="el-GR" sz="2400" dirty="0" smtClean="0"/>
              <a:t> ταυτότητας στη Διασπορά είχε θετικά αποτελέσματα στον κοινωνικό - δημόσιο τομέα  και στο πολιτικό πεδίο της Αυστραλίας</a:t>
            </a:r>
            <a:endParaRPr lang="el-GR" sz="2400" dirty="0"/>
          </a:p>
        </p:txBody>
      </p:sp>
      <p:sp>
        <p:nvSpPr>
          <p:cNvPr id="4" name="3 - Δεξιό βέλος"/>
          <p:cNvSpPr/>
          <p:nvPr/>
        </p:nvSpPr>
        <p:spPr>
          <a:xfrm>
            <a:off x="6858016" y="3143248"/>
            <a:ext cx="621218" cy="142876"/>
          </a:xfrm>
          <a:prstGeom prst="rightArrow">
            <a:avLst>
              <a:gd name="adj1" fmla="val 6818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b="1" dirty="0" smtClean="0"/>
              <a:t>Οι Ελληνικές Μακεδονικές Οργανώσεις στην Αυστραλία και το Μακεδονικό Ζήτημα</a:t>
            </a:r>
            <a:endParaRPr lang="el-GR" sz="2800" b="1" dirty="0"/>
          </a:p>
        </p:txBody>
      </p:sp>
      <p:sp>
        <p:nvSpPr>
          <p:cNvPr id="3" name="2 - Θέση περιεχομένου"/>
          <p:cNvSpPr>
            <a:spLocks noGrp="1"/>
          </p:cNvSpPr>
          <p:nvPr>
            <p:ph idx="1"/>
          </p:nvPr>
        </p:nvSpPr>
        <p:spPr>
          <a:xfrm>
            <a:off x="457200" y="1357298"/>
            <a:ext cx="8229600" cy="4768865"/>
          </a:xfrm>
        </p:spPr>
        <p:txBody>
          <a:bodyPr>
            <a:normAutofit fontScale="92500" lnSpcReduction="10000"/>
          </a:bodyPr>
          <a:lstStyle/>
          <a:p>
            <a:pPr algn="just">
              <a:buFont typeface="Wingdings" pitchFamily="2" charset="2"/>
              <a:buChar char="v"/>
            </a:pPr>
            <a:r>
              <a:rPr lang="el-GR" sz="2400" dirty="0" smtClean="0"/>
              <a:t>1904-1975           μεταναστεύουν 280.000 Έλληνες Μακεδόνες στις χώρες του Νέου Κόσμου</a:t>
            </a:r>
          </a:p>
          <a:p>
            <a:pPr algn="just">
              <a:buFont typeface="Wingdings" pitchFamily="2" charset="2"/>
              <a:buChar char="v"/>
            </a:pPr>
            <a:r>
              <a:rPr lang="el-GR" sz="2400" dirty="0" smtClean="0"/>
              <a:t>Οι </a:t>
            </a:r>
            <a:r>
              <a:rPr lang="el-GR" sz="2400" b="1" dirty="0" smtClean="0"/>
              <a:t>Ελληνικές Μακεδονικές οργανώσεις             </a:t>
            </a:r>
            <a:r>
              <a:rPr lang="el-GR" sz="2400" dirty="0" smtClean="0"/>
              <a:t> σε 4 στάδια:</a:t>
            </a:r>
          </a:p>
          <a:p>
            <a:pPr marL="457200" indent="-457200" algn="ctr">
              <a:buNone/>
            </a:pPr>
            <a:r>
              <a:rPr lang="el-GR" sz="2400" dirty="0" smtClean="0"/>
              <a:t>    </a:t>
            </a:r>
            <a:r>
              <a:rPr lang="el-GR" sz="2400" dirty="0" smtClean="0">
                <a:solidFill>
                  <a:srgbClr val="FFC000"/>
                </a:solidFill>
              </a:rPr>
              <a:t>1</a:t>
            </a:r>
            <a:r>
              <a:rPr lang="el-GR" sz="2400" baseline="30000" dirty="0" smtClean="0">
                <a:solidFill>
                  <a:srgbClr val="FFC000"/>
                </a:solidFill>
              </a:rPr>
              <a:t>ο</a:t>
            </a:r>
            <a:r>
              <a:rPr lang="el-GR" sz="2400" dirty="0" smtClean="0">
                <a:solidFill>
                  <a:srgbClr val="FFC000"/>
                </a:solidFill>
              </a:rPr>
              <a:t> στάδιο(1922-45)    </a:t>
            </a:r>
          </a:p>
          <a:p>
            <a:pPr marL="457200" indent="-457200" algn="just"/>
            <a:r>
              <a:rPr lang="el-GR" sz="2400" dirty="0" smtClean="0"/>
              <a:t> Μορφή κοινωνικών συλλόγων ή καφενείων, για ψυχαγωγικές  και κοινωνικές δραστηριότητες(χωρίς διακρίσεις για Βαλκάνιους μετανάστες)</a:t>
            </a:r>
          </a:p>
          <a:p>
            <a:pPr marL="457200" indent="-457200" algn="just"/>
            <a:r>
              <a:rPr lang="el-GR" sz="2400" dirty="0" smtClean="0"/>
              <a:t>Γιουγκοσλαβική μακεδονική μετανάστευση μετά το 1962(Αυστραλία- Καναδά)</a:t>
            </a:r>
          </a:p>
          <a:p>
            <a:pPr marL="457200" indent="-457200" algn="just"/>
            <a:r>
              <a:rPr lang="el-GR" sz="2400" dirty="0" smtClean="0"/>
              <a:t>Αργότερα διαμάχη για Μακεδονικό Ελλήνων-Βουλγάρων και δημιουργία ξεχωριστών συλλόγων (</a:t>
            </a:r>
            <a:r>
              <a:rPr lang="el-GR" sz="2400" dirty="0" err="1" smtClean="0"/>
              <a:t>π.χ</a:t>
            </a:r>
            <a:r>
              <a:rPr lang="el-GR" sz="2400" dirty="0" smtClean="0"/>
              <a:t> ίδρυση </a:t>
            </a:r>
            <a:r>
              <a:rPr lang="en-US" sz="2400" dirty="0" smtClean="0"/>
              <a:t>MPO </a:t>
            </a:r>
            <a:r>
              <a:rPr lang="el-GR" sz="2400" dirty="0" smtClean="0"/>
              <a:t>στη </a:t>
            </a:r>
            <a:r>
              <a:rPr lang="el-GR" sz="2400" dirty="0" err="1" smtClean="0"/>
              <a:t>Β.Αμερική</a:t>
            </a:r>
            <a:r>
              <a:rPr lang="el-GR" sz="2400" dirty="0" smtClean="0"/>
              <a:t> -Αυστραλία)</a:t>
            </a:r>
          </a:p>
          <a:p>
            <a:pPr marL="457200" indent="-457200">
              <a:buNone/>
            </a:pPr>
            <a:r>
              <a:rPr lang="el-GR" sz="2400" dirty="0" smtClean="0"/>
              <a:t>                                      </a:t>
            </a:r>
            <a:endParaRPr lang="el-GR" sz="2400" dirty="0"/>
          </a:p>
        </p:txBody>
      </p:sp>
      <p:sp>
        <p:nvSpPr>
          <p:cNvPr id="9" name="8 - Δεξιό βέλος"/>
          <p:cNvSpPr/>
          <p:nvPr/>
        </p:nvSpPr>
        <p:spPr>
          <a:xfrm>
            <a:off x="2571736" y="1428736"/>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Δεξιό βέλος"/>
          <p:cNvSpPr/>
          <p:nvPr/>
        </p:nvSpPr>
        <p:spPr>
          <a:xfrm>
            <a:off x="5786446" y="2071678"/>
            <a:ext cx="906970" cy="341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normAutofit fontScale="92500"/>
          </a:bodyPr>
          <a:lstStyle/>
          <a:p>
            <a:pPr algn="ctr">
              <a:buNone/>
            </a:pPr>
            <a:r>
              <a:rPr lang="el-GR" sz="2400" dirty="0" smtClean="0">
                <a:solidFill>
                  <a:srgbClr val="FFC000"/>
                </a:solidFill>
              </a:rPr>
              <a:t>2</a:t>
            </a:r>
            <a:r>
              <a:rPr lang="el-GR" sz="2400" baseline="30000" dirty="0" smtClean="0">
                <a:solidFill>
                  <a:srgbClr val="FFC000"/>
                </a:solidFill>
              </a:rPr>
              <a:t>ο</a:t>
            </a:r>
            <a:r>
              <a:rPr lang="el-GR" sz="2400" dirty="0" smtClean="0">
                <a:solidFill>
                  <a:srgbClr val="FFC000"/>
                </a:solidFill>
              </a:rPr>
              <a:t> στάδιο (1946-56)</a:t>
            </a:r>
          </a:p>
          <a:p>
            <a:pPr algn="just"/>
            <a:endParaRPr lang="el-GR" sz="2400" u="sng" dirty="0" smtClean="0"/>
          </a:p>
          <a:p>
            <a:pPr algn="just"/>
            <a:r>
              <a:rPr lang="el-GR" sz="2400" dirty="0" smtClean="0"/>
              <a:t>Ενδιάμεση περίοδος εθνικού ανταγωνισμού στη Διασπορά</a:t>
            </a:r>
          </a:p>
          <a:p>
            <a:pPr algn="just">
              <a:buNone/>
            </a:pPr>
            <a:r>
              <a:rPr lang="el-GR" sz="2400" dirty="0" smtClean="0"/>
              <a:t>     ( Ελλάδας, Γιουγκοσλαβίας, Βουλγαρίας)</a:t>
            </a:r>
          </a:p>
          <a:p>
            <a:pPr algn="just"/>
            <a:r>
              <a:rPr lang="el-GR" sz="2400" dirty="0" smtClean="0"/>
              <a:t>Συμπίπτει με τη διαδικασία «μακεδονικής» </a:t>
            </a:r>
            <a:r>
              <a:rPr lang="el-GR" sz="2400" dirty="0" err="1" smtClean="0"/>
              <a:t>εθνογένεσης</a:t>
            </a:r>
            <a:r>
              <a:rPr lang="el-GR" sz="2400" dirty="0" smtClean="0"/>
              <a:t> στη </a:t>
            </a:r>
          </a:p>
          <a:p>
            <a:pPr algn="just">
              <a:buNone/>
            </a:pPr>
            <a:r>
              <a:rPr lang="el-GR" sz="2400" dirty="0" smtClean="0"/>
              <a:t>     γιουγκοσλαβική ΣΔΜ</a:t>
            </a:r>
          </a:p>
          <a:p>
            <a:pPr algn="just"/>
            <a:r>
              <a:rPr lang="el-GR" sz="2400" dirty="0" smtClean="0"/>
              <a:t>Μείωση της βουλγαρικής επιρροής στις κοινότητες της Διασποράς</a:t>
            </a:r>
          </a:p>
          <a:p>
            <a:pPr algn="just"/>
            <a:r>
              <a:rPr lang="el-GR" sz="2400" dirty="0" smtClean="0"/>
              <a:t>Ανησυχία στις ελληνικές κοινότητες της Διασποράς για τις ονοματολογίες της Μακεδονίας και του Μακεδόνα</a:t>
            </a:r>
          </a:p>
          <a:p>
            <a:pPr algn="just"/>
            <a:r>
              <a:rPr lang="el-GR" sz="2400" dirty="0" smtClean="0"/>
              <a:t>1946 διαμάχες μεταξύ αριστερών </a:t>
            </a:r>
            <a:r>
              <a:rPr lang="el-GR" sz="2400" dirty="0" err="1" smtClean="0"/>
              <a:t>βουλγαρόφιλων</a:t>
            </a:r>
            <a:r>
              <a:rPr lang="el-GR" sz="2400" dirty="0" smtClean="0"/>
              <a:t> (ως Μακεδόνες) με τις ελληνικές μακεδονικές οργανώσεις- κοινότητες της Διασποράς</a:t>
            </a:r>
          </a:p>
          <a:p>
            <a:pPr algn="just">
              <a:buNone/>
            </a:pPr>
            <a:r>
              <a:rPr lang="el-GR" sz="2400" dirty="0" smtClean="0"/>
              <a:t> </a:t>
            </a:r>
          </a:p>
        </p:txBody>
      </p:sp>
    </p:spTree>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normAutofit/>
          </a:bodyPr>
          <a:lstStyle/>
          <a:p>
            <a:pPr algn="ctr">
              <a:buNone/>
            </a:pPr>
            <a:r>
              <a:rPr lang="el-GR" sz="2400" dirty="0" smtClean="0">
                <a:solidFill>
                  <a:srgbClr val="FFC000"/>
                </a:solidFill>
              </a:rPr>
              <a:t>3</a:t>
            </a:r>
            <a:r>
              <a:rPr lang="el-GR" sz="2400" baseline="30000" dirty="0" smtClean="0">
                <a:solidFill>
                  <a:srgbClr val="FFC000"/>
                </a:solidFill>
              </a:rPr>
              <a:t>ο</a:t>
            </a:r>
            <a:r>
              <a:rPr lang="el-GR" sz="2400" dirty="0" smtClean="0">
                <a:solidFill>
                  <a:srgbClr val="FFC000"/>
                </a:solidFill>
              </a:rPr>
              <a:t> στάδιο(1957-89)</a:t>
            </a:r>
            <a:endParaRPr lang="en-US" sz="2400" dirty="0" smtClean="0">
              <a:solidFill>
                <a:srgbClr val="FFC000"/>
              </a:solidFill>
            </a:endParaRPr>
          </a:p>
          <a:p>
            <a:pPr algn="just"/>
            <a:r>
              <a:rPr lang="el-GR" sz="2400" dirty="0" smtClean="0"/>
              <a:t>Περίοδος εισροής Ελλήνων – Σλαβομακεδόνων μεταναστών από τη Μακεδονία</a:t>
            </a:r>
          </a:p>
          <a:p>
            <a:pPr algn="just"/>
            <a:r>
              <a:rPr lang="el-GR" sz="2400" dirty="0" smtClean="0"/>
              <a:t>Έντονη προσπάθεια Γιουγκοσλαβίας να προωθήσει τη «μακεδονική» </a:t>
            </a:r>
            <a:r>
              <a:rPr lang="el-GR" sz="2400" dirty="0" err="1" smtClean="0"/>
              <a:t>εθνογένεση</a:t>
            </a:r>
            <a:r>
              <a:rPr lang="el-GR" sz="2400" dirty="0" smtClean="0"/>
              <a:t> στις σλαβόφωνες κοινότητες</a:t>
            </a:r>
          </a:p>
          <a:p>
            <a:pPr algn="just"/>
            <a:r>
              <a:rPr lang="el-GR" sz="2400" dirty="0" smtClean="0"/>
              <a:t>Μεγάλο κύμα μετανάστευσης Γιουγκοσλαβίας (αρχές 1960) και ίδρυση υπηρεσιών στη ΣΔΜ, με στόχο την προώθηση της «</a:t>
            </a:r>
            <a:r>
              <a:rPr lang="el-GR" sz="2400" dirty="0" err="1" smtClean="0"/>
              <a:t>μακεδονοποίησης</a:t>
            </a:r>
            <a:r>
              <a:rPr lang="el-GR" sz="2400" dirty="0" smtClean="0"/>
              <a:t>»</a:t>
            </a:r>
          </a:p>
          <a:p>
            <a:pPr algn="just"/>
            <a:r>
              <a:rPr lang="el-GR" sz="2400" dirty="0" smtClean="0"/>
              <a:t>Οι ελληνικές κυβερνήσεις αντιμετωπίζουν το Μακεδονικό Ζήτημα στη Διασπορά ως «ανύπαρκτο»</a:t>
            </a:r>
          </a:p>
          <a:p>
            <a:pPr algn="just"/>
            <a:r>
              <a:rPr lang="el-GR" sz="2400" dirty="0" smtClean="0"/>
              <a:t>Διαμάχη μεταξύ ελληνικών-βουλγάρικων-</a:t>
            </a:r>
            <a:r>
              <a:rPr lang="el-GR" sz="2400" dirty="0" err="1" smtClean="0"/>
              <a:t>σλαβομακεδονικών</a:t>
            </a:r>
            <a:r>
              <a:rPr lang="el-GR" sz="2400" dirty="0" smtClean="0"/>
              <a:t> κοινοτήτων</a:t>
            </a:r>
          </a:p>
          <a:p>
            <a:pPr algn="just"/>
            <a:r>
              <a:rPr lang="el-GR" sz="2400" dirty="0" smtClean="0"/>
              <a:t>Μετά το 1962 οι ενστάσεις-ισχυρισμοί κλιμακώνονται</a:t>
            </a:r>
          </a:p>
          <a:p>
            <a:pPr algn="just"/>
            <a:endParaRPr lang="en-US" sz="2400" dirty="0" smtClean="0"/>
          </a:p>
          <a:p>
            <a:pPr algn="just">
              <a:buNone/>
            </a:pPr>
            <a:endParaRPr lang="el-GR" sz="2400" dirty="0"/>
          </a:p>
        </p:txBody>
      </p:sp>
    </p:spTree>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768997"/>
          </a:xfrm>
        </p:spPr>
        <p:txBody>
          <a:bodyPr>
            <a:normAutofit/>
          </a:bodyPr>
          <a:lstStyle/>
          <a:p>
            <a:pPr algn="ctr">
              <a:buNone/>
            </a:pPr>
            <a:r>
              <a:rPr lang="el-GR" sz="2400" dirty="0" smtClean="0">
                <a:solidFill>
                  <a:srgbClr val="FFC000"/>
                </a:solidFill>
              </a:rPr>
              <a:t>4</a:t>
            </a:r>
            <a:r>
              <a:rPr lang="el-GR" sz="2400" baseline="30000" dirty="0" smtClean="0">
                <a:solidFill>
                  <a:srgbClr val="FFC000"/>
                </a:solidFill>
              </a:rPr>
              <a:t>ο</a:t>
            </a:r>
            <a:r>
              <a:rPr lang="el-GR" sz="2400" dirty="0" smtClean="0">
                <a:solidFill>
                  <a:srgbClr val="FFC000"/>
                </a:solidFill>
              </a:rPr>
              <a:t> στάδιο (1990-2007)</a:t>
            </a:r>
          </a:p>
          <a:p>
            <a:pPr algn="just"/>
            <a:r>
              <a:rPr lang="el-GR" sz="2400" dirty="0" smtClean="0"/>
              <a:t>Παρουσία της (</a:t>
            </a:r>
            <a:r>
              <a:rPr lang="el-GR" sz="2400" dirty="0" err="1" smtClean="0"/>
              <a:t>πΓΔΜ</a:t>
            </a:r>
            <a:r>
              <a:rPr lang="el-GR" sz="2400" dirty="0" smtClean="0"/>
              <a:t>) ως ανεξάρτητο κράτος(1991)</a:t>
            </a:r>
          </a:p>
          <a:p>
            <a:pPr algn="just"/>
            <a:endParaRPr lang="el-GR" sz="2400" dirty="0" smtClean="0"/>
          </a:p>
          <a:p>
            <a:pPr algn="just"/>
            <a:r>
              <a:rPr lang="el-GR" sz="2400" dirty="0" smtClean="0"/>
              <a:t>Δυναμική προσπάθεια της κυβέρνησης των Σκοπίων για την </a:t>
            </a:r>
            <a:r>
              <a:rPr lang="el-GR" sz="2400" dirty="0" err="1" smtClean="0"/>
              <a:t>εθνοπολιτισμική</a:t>
            </a:r>
            <a:r>
              <a:rPr lang="el-GR" sz="2400" dirty="0" smtClean="0"/>
              <a:t> και πολιτική αναγνώριση του συνταγματικού της ονόματος «Δημοκρατία της Μακεδονίας» και</a:t>
            </a:r>
            <a:r>
              <a:rPr lang="el-GR" sz="2400" dirty="0"/>
              <a:t> </a:t>
            </a:r>
            <a:r>
              <a:rPr lang="el-GR" sz="2400" dirty="0" smtClean="0"/>
              <a:t>για την αναγνώριση των αρχαίων μακεδονικών εμβλημάτων ως δικά τους</a:t>
            </a:r>
          </a:p>
          <a:p>
            <a:pPr algn="just"/>
            <a:endParaRPr lang="el-GR" sz="2400" dirty="0" smtClean="0"/>
          </a:p>
          <a:p>
            <a:pPr algn="just"/>
            <a:r>
              <a:rPr lang="el-GR" sz="2400" dirty="0" smtClean="0"/>
              <a:t>Παγκόσμια αντίδραση των Ελλήνων της Διασποράς</a:t>
            </a:r>
          </a:p>
        </p:txBody>
      </p:sp>
    </p:spTree>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Στάσεις-αντιλήψεις Σλαβομακεδόνων</a:t>
            </a:r>
            <a:br>
              <a:rPr lang="el-GR" sz="2800" dirty="0" smtClean="0"/>
            </a:br>
            <a:r>
              <a:rPr lang="el-GR" sz="2800" dirty="0" smtClean="0"/>
              <a:t>της Διασποράς</a:t>
            </a:r>
            <a:endParaRPr lang="el-GR" sz="2800" dirty="0"/>
          </a:p>
        </p:txBody>
      </p:sp>
      <p:sp>
        <p:nvSpPr>
          <p:cNvPr id="3" name="2 - Θέση περιεχομένου"/>
          <p:cNvSpPr>
            <a:spLocks noGrp="1"/>
          </p:cNvSpPr>
          <p:nvPr>
            <p:ph idx="1"/>
          </p:nvPr>
        </p:nvSpPr>
        <p:spPr/>
        <p:txBody>
          <a:bodyPr>
            <a:normAutofit fontScale="85000" lnSpcReduction="20000"/>
          </a:bodyPr>
          <a:lstStyle/>
          <a:p>
            <a:pPr algn="just">
              <a:buFont typeface="Wingdings" pitchFamily="2" charset="2"/>
              <a:buChar char="Ø"/>
            </a:pPr>
            <a:r>
              <a:rPr lang="el-GR" sz="2400" dirty="0" smtClean="0"/>
              <a:t>Ο ακραίος πολιτισμικός εθνικισμός και η </a:t>
            </a:r>
            <a:r>
              <a:rPr lang="el-GR" sz="2400" dirty="0" err="1" smtClean="0"/>
              <a:t>εθνοτική</a:t>
            </a:r>
            <a:r>
              <a:rPr lang="el-GR" sz="2400" dirty="0" smtClean="0"/>
              <a:t> επιθετικότητα  των Σλαβομακεδόνων εναντίον των ελληνικών οργανώσεων, έχουν ως αποτέλεσμα σοβαρές </a:t>
            </a:r>
            <a:r>
              <a:rPr lang="el-GR" sz="2400" dirty="0" err="1" smtClean="0"/>
              <a:t>εθνοτικές</a:t>
            </a:r>
            <a:r>
              <a:rPr lang="el-GR" sz="2400" dirty="0" smtClean="0"/>
              <a:t> διαμάχες</a:t>
            </a:r>
          </a:p>
          <a:p>
            <a:pPr algn="just">
              <a:buFont typeface="Wingdings" pitchFamily="2" charset="2"/>
              <a:buChar char="Ø"/>
            </a:pPr>
            <a:endParaRPr lang="el-GR" sz="2400" dirty="0" smtClean="0"/>
          </a:p>
          <a:p>
            <a:pPr algn="just">
              <a:buFont typeface="Wingdings" pitchFamily="2" charset="2"/>
              <a:buChar char="Ø"/>
            </a:pPr>
            <a:r>
              <a:rPr lang="el-GR" sz="2400" dirty="0" smtClean="0"/>
              <a:t>Οι Σλαβομακεδόνες ηγέτες της Διασποράς επέμεναν στις διεκδικήσεις τους για μια ευρύτερη Μακεδονία</a:t>
            </a:r>
          </a:p>
          <a:p>
            <a:pPr algn="just">
              <a:buFont typeface="Wingdings" pitchFamily="2" charset="2"/>
              <a:buChar char="Ø"/>
            </a:pPr>
            <a:endParaRPr lang="el-GR" sz="2400" dirty="0" smtClean="0"/>
          </a:p>
          <a:p>
            <a:pPr algn="just">
              <a:buFont typeface="Wingdings" pitchFamily="2" charset="2"/>
              <a:buChar char="Ø"/>
            </a:pPr>
            <a:r>
              <a:rPr lang="el-GR" sz="2400" dirty="0" smtClean="0"/>
              <a:t>Οι </a:t>
            </a:r>
            <a:r>
              <a:rPr lang="el-GR" sz="2400" dirty="0" err="1" smtClean="0"/>
              <a:t>Σλαβομακεδονικές</a:t>
            </a:r>
            <a:r>
              <a:rPr lang="el-GR" sz="2400" dirty="0" smtClean="0"/>
              <a:t> οργανώσεις υποστήριζαν οικονομικά την </a:t>
            </a:r>
            <a:r>
              <a:rPr lang="el-GR" sz="2400" dirty="0" err="1" smtClean="0"/>
              <a:t>πΓΔΜ</a:t>
            </a:r>
            <a:endParaRPr lang="el-GR" sz="2400" dirty="0" smtClean="0"/>
          </a:p>
          <a:p>
            <a:pPr algn="just">
              <a:buFont typeface="Wingdings" pitchFamily="2" charset="2"/>
              <a:buChar char="Ø"/>
            </a:pPr>
            <a:endParaRPr lang="el-GR" sz="2400" dirty="0" smtClean="0"/>
          </a:p>
          <a:p>
            <a:pPr algn="just">
              <a:buFont typeface="Wingdings" pitchFamily="2" charset="2"/>
              <a:buChar char="Ø"/>
            </a:pPr>
            <a:r>
              <a:rPr lang="el-GR" sz="2400" dirty="0" smtClean="0"/>
              <a:t>Οι αντιλήψεις τους για τη «</a:t>
            </a:r>
            <a:r>
              <a:rPr lang="el-GR" sz="2400" dirty="0" err="1" smtClean="0"/>
              <a:t>μακεδονοποιήση</a:t>
            </a:r>
            <a:r>
              <a:rPr lang="el-GR" sz="2400" dirty="0" smtClean="0"/>
              <a:t>» με στόχο «τη μεταλλαγή των σλαβικών και των μη σλαβικών τμημάτων  σε εθνικούς </a:t>
            </a:r>
            <a:r>
              <a:rPr lang="en-US" sz="2400" dirty="0" err="1" smtClean="0"/>
              <a:t>Macedonci</a:t>
            </a:r>
            <a:r>
              <a:rPr lang="el-GR" sz="2400" dirty="0" smtClean="0"/>
              <a:t>»</a:t>
            </a:r>
            <a:r>
              <a:rPr lang="en-US" sz="2400" dirty="0" smtClean="0"/>
              <a:t> </a:t>
            </a:r>
            <a:r>
              <a:rPr lang="el-GR" sz="2400" dirty="0" smtClean="0"/>
              <a:t>οδηγούν τους Έλληνες ηγέτες Διασποράς να υπερασπίζουν το δικό τους πολιτισμικό εθνικισμό</a:t>
            </a:r>
            <a:endParaRPr lang="el-GR" sz="2400" dirty="0"/>
          </a:p>
        </p:txBody>
      </p:sp>
    </p:spTree>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71546"/>
          </a:xfrm>
        </p:spPr>
        <p:txBody>
          <a:bodyPr>
            <a:normAutofit/>
          </a:bodyPr>
          <a:lstStyle/>
          <a:p>
            <a:r>
              <a:rPr lang="el-GR" sz="2800" dirty="0" smtClean="0"/>
              <a:t>Στάσεις-αντιλήψεις της Ελληνικής</a:t>
            </a:r>
            <a:br>
              <a:rPr lang="el-GR" sz="2800" dirty="0" smtClean="0"/>
            </a:br>
            <a:r>
              <a:rPr lang="el-GR" sz="2800" dirty="0" smtClean="0"/>
              <a:t>Μακεδονικής Διασποράς</a:t>
            </a:r>
            <a:endParaRPr lang="el-GR" sz="2800" dirty="0"/>
          </a:p>
        </p:txBody>
      </p:sp>
      <p:sp>
        <p:nvSpPr>
          <p:cNvPr id="3" name="2 - Θέση περιεχομένου"/>
          <p:cNvSpPr>
            <a:spLocks noGrp="1"/>
          </p:cNvSpPr>
          <p:nvPr>
            <p:ph idx="1"/>
          </p:nvPr>
        </p:nvSpPr>
        <p:spPr>
          <a:xfrm>
            <a:off x="457200" y="1285860"/>
            <a:ext cx="8229600" cy="4840303"/>
          </a:xfrm>
        </p:spPr>
        <p:txBody>
          <a:bodyPr>
            <a:normAutofit lnSpcReduction="10000"/>
          </a:bodyPr>
          <a:lstStyle/>
          <a:p>
            <a:pPr algn="just">
              <a:buFont typeface="Wingdings" pitchFamily="2" charset="2"/>
              <a:buChar char="Ø"/>
            </a:pPr>
            <a:r>
              <a:rPr lang="el-GR" sz="2400" dirty="0" smtClean="0"/>
              <a:t>Μετά το 1975 η ελληνική εθνότητα και οι τοπικές πολιτισμικές ταυτότητες αναβίωσαν στη Διασπορά, καλλιέργεια της ιδέας της «μεταφύτευσης» έναντι του «χωνευτηρίου»</a:t>
            </a:r>
          </a:p>
          <a:p>
            <a:pPr algn="just">
              <a:buFont typeface="Wingdings" pitchFamily="2" charset="2"/>
              <a:buChar char="Ø"/>
            </a:pPr>
            <a:r>
              <a:rPr lang="el-GR" sz="2400" dirty="0" smtClean="0"/>
              <a:t>Η έννοια της «μεταφύτευσης» επιτρέπει:</a:t>
            </a:r>
          </a:p>
          <a:p>
            <a:pPr algn="just"/>
            <a:r>
              <a:rPr lang="el-GR" sz="2400" dirty="0" smtClean="0"/>
              <a:t>Την εφαρμογή διαφόρων προσεγγίσεων για την κοινωνικοοικονομική προστασία των Ελλήνων</a:t>
            </a:r>
          </a:p>
          <a:p>
            <a:pPr algn="just"/>
            <a:r>
              <a:rPr lang="el-GR" sz="2400" dirty="0" smtClean="0"/>
              <a:t>Την ενθάρρυνση πολιτικών δραστηριοτήτων</a:t>
            </a:r>
          </a:p>
          <a:p>
            <a:pPr algn="just"/>
            <a:r>
              <a:rPr lang="el-GR" sz="2400" dirty="0" smtClean="0"/>
              <a:t>Τη διάδοση της αφοσίωσης προς την Ελλάδα</a:t>
            </a:r>
          </a:p>
          <a:p>
            <a:pPr algn="just">
              <a:buFont typeface="Wingdings" pitchFamily="2" charset="2"/>
              <a:buChar char="Ø"/>
            </a:pPr>
            <a:r>
              <a:rPr lang="el-GR" sz="2400" dirty="0" smtClean="0"/>
              <a:t>Η ελληνική Μακεδονική ταυτότητα οικοδομήθηκε ομαλά σε αντίθεση με τον επιθετικό </a:t>
            </a:r>
            <a:r>
              <a:rPr lang="el-GR" sz="2400" dirty="0" err="1" smtClean="0"/>
              <a:t>σλαβομακεδονικό</a:t>
            </a:r>
            <a:r>
              <a:rPr lang="el-GR" sz="2400" dirty="0" smtClean="0"/>
              <a:t> πολιτισμικό εθνικισμό </a:t>
            </a:r>
          </a:p>
          <a:p>
            <a:pPr algn="just"/>
            <a:endParaRPr lang="el-GR" sz="2400" dirty="0" smtClean="0"/>
          </a:p>
          <a:p>
            <a:pPr algn="just">
              <a:buFont typeface="Wingdings" pitchFamily="2" charset="2"/>
              <a:buChar char="Ø"/>
            </a:pPr>
            <a:endParaRPr lang="el-GR" sz="2400" dirty="0" smtClean="0"/>
          </a:p>
        </p:txBody>
      </p:sp>
    </p:spTree>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5840435"/>
          </a:xfrm>
        </p:spPr>
        <p:txBody>
          <a:bodyPr>
            <a:normAutofit fontScale="92500"/>
          </a:bodyPr>
          <a:lstStyle/>
          <a:p>
            <a:pPr>
              <a:buNone/>
            </a:pPr>
            <a:r>
              <a:rPr lang="el-GR" sz="2400" dirty="0" smtClean="0"/>
              <a:t>                         </a:t>
            </a:r>
            <a:r>
              <a:rPr lang="el-GR" sz="2400" b="1" dirty="0" smtClean="0">
                <a:solidFill>
                  <a:srgbClr val="FFC000"/>
                </a:solidFill>
              </a:rPr>
              <a:t>ΔΙΑΠΙΣΤΩΣΕΙΣ-ΣΥΜΠΕΡΑΣΜΑΤΑ</a:t>
            </a:r>
          </a:p>
          <a:p>
            <a:pPr algn="just">
              <a:buFont typeface="Wingdings" pitchFamily="2" charset="2"/>
              <a:buChar char="v"/>
            </a:pPr>
            <a:r>
              <a:rPr lang="el-GR" sz="2400" dirty="0" smtClean="0"/>
              <a:t>Οι Έλληνες Μακεδόνες της Διασποράς θεώρησαν την ελληνική εξωτερική πολιτική ανεπαρκή και συνένοχη για την υπονόμευση του εθνικού συμφέροντος(ανεπαρκείς γνώσεις για την ελληνική ιστορία)</a:t>
            </a:r>
          </a:p>
          <a:p>
            <a:pPr algn="just">
              <a:buFont typeface="Wingdings" pitchFamily="2" charset="2"/>
              <a:buChar char="v"/>
            </a:pPr>
            <a:endParaRPr lang="el-GR" sz="2400" dirty="0" smtClean="0"/>
          </a:p>
          <a:p>
            <a:pPr algn="just">
              <a:buFont typeface="Wingdings" pitchFamily="2" charset="2"/>
              <a:buChar char="v"/>
            </a:pPr>
            <a:r>
              <a:rPr lang="el-GR" sz="2400" dirty="0" smtClean="0"/>
              <a:t>Οι μακεδονικές οργανώσεις της Διασποράς δεν ευθυγράμμισαν τη στάση τους –τις μαξιμαλιστικές τους αντιλήψεις με την εξωτερική πολιτική της ελληνικής κυβέρνησης</a:t>
            </a:r>
          </a:p>
          <a:p>
            <a:pPr algn="just">
              <a:buFont typeface="Wingdings" pitchFamily="2" charset="2"/>
              <a:buChar char="v"/>
            </a:pPr>
            <a:endParaRPr lang="el-GR" sz="2400" dirty="0" smtClean="0"/>
          </a:p>
          <a:p>
            <a:pPr algn="just">
              <a:buFont typeface="Wingdings" pitchFamily="2" charset="2"/>
              <a:buChar char="v"/>
            </a:pPr>
            <a:r>
              <a:rPr lang="el-GR" sz="2400" dirty="0" smtClean="0"/>
              <a:t>Η προκλητική στάση των Σκοπίων και των Σλαβομακεδόνων της Διασποράς ευθύνονται για τον ακραίο-αφελή  </a:t>
            </a:r>
            <a:r>
              <a:rPr lang="el-GR" sz="2400" dirty="0" err="1" smtClean="0"/>
              <a:t>σλαβομακεδονικό</a:t>
            </a:r>
            <a:r>
              <a:rPr lang="el-GR" sz="2400" dirty="0" smtClean="0"/>
              <a:t> εθνικισμό</a:t>
            </a:r>
            <a:r>
              <a:rPr lang="en-US" sz="2400" dirty="0" smtClean="0"/>
              <a:t>, </a:t>
            </a:r>
            <a:r>
              <a:rPr lang="el-GR" sz="2400" dirty="0" smtClean="0"/>
              <a:t>για την επέκταση του μύθου για τον </a:t>
            </a:r>
            <a:r>
              <a:rPr lang="el-GR" sz="2400" dirty="0" err="1" smtClean="0"/>
              <a:t>Μ.Αλέξανδρο</a:t>
            </a:r>
            <a:r>
              <a:rPr lang="el-GR" sz="2400" dirty="0" smtClean="0"/>
              <a:t>, για τη </a:t>
            </a:r>
            <a:r>
              <a:rPr lang="el-GR" sz="2400" dirty="0" err="1" smtClean="0"/>
              <a:t>μακεδονοποίηση</a:t>
            </a:r>
            <a:r>
              <a:rPr lang="el-GR" sz="2400" dirty="0" smtClean="0"/>
              <a:t> και τη μονοπώληση της Μακεδονίας</a:t>
            </a:r>
          </a:p>
          <a:p>
            <a:pPr algn="just">
              <a:buFont typeface="Wingdings" pitchFamily="2" charset="2"/>
              <a:buChar char="v"/>
            </a:pPr>
            <a:endParaRPr lang="el-G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1800" dirty="0">
                <a:solidFill>
                  <a:srgbClr val="FFFF00"/>
                </a:solidFill>
              </a:rPr>
              <a:t>E . Malkin (</a:t>
            </a:r>
            <a:r>
              <a:rPr lang="en-US" sz="1800" dirty="0" err="1">
                <a:solidFill>
                  <a:srgbClr val="FFFF00"/>
                </a:solidFill>
              </a:rPr>
              <a:t>ed</a:t>
            </a:r>
            <a:r>
              <a:rPr lang="en-US" sz="1800" dirty="0">
                <a:solidFill>
                  <a:srgbClr val="FFFF00"/>
                </a:solidFill>
              </a:rPr>
              <a:t>). (2001). </a:t>
            </a:r>
            <a:r>
              <a:rPr lang="en-US" sz="1800" i="1" dirty="0">
                <a:solidFill>
                  <a:srgbClr val="FFFF00"/>
                </a:solidFill>
              </a:rPr>
              <a:t>Ancient Perceptions of Greek Ethnicity </a:t>
            </a:r>
            <a:r>
              <a:rPr lang="en-US" sz="1800" dirty="0">
                <a:solidFill>
                  <a:srgbClr val="FFFF00"/>
                </a:solidFill>
              </a:rPr>
              <a:t>London: Cambridge, Mass </a:t>
            </a:r>
            <a:endParaRPr lang="el-GR" sz="1800" b="1" dirty="0">
              <a:solidFill>
                <a:srgbClr val="FFFF00"/>
              </a:solidFill>
            </a:endParaRPr>
          </a:p>
        </p:txBody>
      </p:sp>
      <p:sp>
        <p:nvSpPr>
          <p:cNvPr id="3" name="Θέση περιεχομένου 2"/>
          <p:cNvSpPr>
            <a:spLocks noGrp="1"/>
          </p:cNvSpPr>
          <p:nvPr>
            <p:ph idx="1"/>
          </p:nvPr>
        </p:nvSpPr>
        <p:spPr>
          <a:xfrm>
            <a:off x="467544" y="1700808"/>
            <a:ext cx="7620000" cy="4968552"/>
          </a:xfrm>
        </p:spPr>
        <p:txBody>
          <a:bodyPr>
            <a:normAutofit fontScale="77500" lnSpcReduction="20000"/>
          </a:bodyPr>
          <a:lstStyle/>
          <a:p>
            <a:pPr algn="just"/>
            <a:r>
              <a:rPr lang="el-GR" sz="4000" i="1" dirty="0" smtClean="0">
                <a:solidFill>
                  <a:srgbClr val="FFFF00"/>
                </a:solidFill>
                <a:latin typeface="Times New Roman" pitchFamily="18" charset="0"/>
                <a:cs typeface="Times New Roman" pitchFamily="18" charset="0"/>
              </a:rPr>
              <a:t>«</a:t>
            </a:r>
            <a:r>
              <a:rPr lang="el-GR" sz="4600" i="1" dirty="0">
                <a:latin typeface="Times New Roman" pitchFamily="18" charset="0"/>
                <a:cs typeface="Times New Roman" pitchFamily="18" charset="0"/>
              </a:rPr>
              <a:t>Το ερώτημα κατά πόσον οι Μακεδόνες ‘ήταν πραγματικά’ Έλληνες ή όχι στην αρχαιότητα είναι περιττό </a:t>
            </a:r>
            <a:r>
              <a:rPr lang="el-GR" sz="4600" i="1" dirty="0" smtClean="0">
                <a:latin typeface="Times New Roman" pitchFamily="18" charset="0"/>
                <a:cs typeface="Times New Roman" pitchFamily="18" charset="0"/>
              </a:rPr>
              <a:t>δεν υφίσταται ένας </a:t>
            </a:r>
            <a:r>
              <a:rPr lang="el-GR" sz="4600" i="1" dirty="0" err="1" smtClean="0">
                <a:latin typeface="Times New Roman" pitchFamily="18" charset="0"/>
                <a:cs typeface="Times New Roman" pitchFamily="18" charset="0"/>
              </a:rPr>
              <a:t>διιστορικά</a:t>
            </a:r>
            <a:r>
              <a:rPr lang="el-GR" sz="4600" i="1" dirty="0" smtClean="0">
                <a:latin typeface="Times New Roman" pitchFamily="18" charset="0"/>
                <a:cs typeface="Times New Roman" pitchFamily="18" charset="0"/>
              </a:rPr>
              <a:t> στατικός ορισμός </a:t>
            </a:r>
            <a:r>
              <a:rPr lang="el-GR" sz="4600" i="1" dirty="0">
                <a:latin typeface="Times New Roman" pitchFamily="18" charset="0"/>
                <a:cs typeface="Times New Roman" pitchFamily="18" charset="0"/>
              </a:rPr>
              <a:t>της </a:t>
            </a:r>
            <a:r>
              <a:rPr lang="el-GR" sz="4600" i="1" dirty="0" smtClean="0">
                <a:latin typeface="Times New Roman" pitchFamily="18" charset="0"/>
                <a:cs typeface="Times New Roman" pitchFamily="18" charset="0"/>
              </a:rPr>
              <a:t>ελληνικότητας</a:t>
            </a:r>
            <a:endParaRPr lang="en-US" sz="4600" i="1" dirty="0" smtClean="0">
              <a:latin typeface="Times New Roman" pitchFamily="18" charset="0"/>
              <a:cs typeface="Times New Roman" pitchFamily="18" charset="0"/>
            </a:endParaRPr>
          </a:p>
          <a:p>
            <a:pPr algn="just"/>
            <a:r>
              <a:rPr lang="el-GR" sz="4600" i="1" dirty="0">
                <a:latin typeface="Times New Roman" pitchFamily="18" charset="0"/>
                <a:cs typeface="Times New Roman" pitchFamily="18" charset="0"/>
              </a:rPr>
              <a:t> </a:t>
            </a:r>
            <a:r>
              <a:rPr lang="el-GR" sz="4600" i="1" dirty="0" smtClean="0">
                <a:latin typeface="Times New Roman" pitchFamily="18" charset="0"/>
                <a:cs typeface="Times New Roman" pitchFamily="18" charset="0"/>
              </a:rPr>
              <a:t> υπάρχει μια μεταβαλλόμενη σημασία </a:t>
            </a:r>
            <a:r>
              <a:rPr lang="el-GR" sz="4600" i="1" dirty="0">
                <a:latin typeface="Times New Roman" pitchFamily="18" charset="0"/>
                <a:cs typeface="Times New Roman" pitchFamily="18" charset="0"/>
              </a:rPr>
              <a:t>της ελληνικότητας μεταξύ του 6</a:t>
            </a:r>
            <a:r>
              <a:rPr lang="el-GR" sz="4600" i="1" baseline="30000" dirty="0">
                <a:latin typeface="Times New Roman" pitchFamily="18" charset="0"/>
                <a:cs typeface="Times New Roman" pitchFamily="18" charset="0"/>
              </a:rPr>
              <a:t>ου</a:t>
            </a:r>
            <a:r>
              <a:rPr lang="el-GR" sz="4600" i="1" dirty="0">
                <a:latin typeface="Times New Roman" pitchFamily="18" charset="0"/>
                <a:cs typeface="Times New Roman" pitchFamily="18" charset="0"/>
              </a:rPr>
              <a:t> και του 4</a:t>
            </a:r>
            <a:r>
              <a:rPr lang="el-GR" sz="4600" i="1" baseline="30000" dirty="0">
                <a:latin typeface="Times New Roman" pitchFamily="18" charset="0"/>
                <a:cs typeface="Times New Roman" pitchFamily="18" charset="0"/>
              </a:rPr>
              <a:t>ου</a:t>
            </a:r>
            <a:r>
              <a:rPr lang="el-GR" sz="4600" i="1" dirty="0">
                <a:latin typeface="Times New Roman" pitchFamily="18" charset="0"/>
                <a:cs typeface="Times New Roman" pitchFamily="18" charset="0"/>
              </a:rPr>
              <a:t> αι. </a:t>
            </a:r>
            <a:r>
              <a:rPr lang="el-GR" sz="4600" i="1" dirty="0" err="1" smtClean="0">
                <a:latin typeface="Times New Roman" pitchFamily="18" charset="0"/>
                <a:cs typeface="Times New Roman" pitchFamily="18" charset="0"/>
              </a:rPr>
              <a:t>π.Χ</a:t>
            </a:r>
            <a:r>
              <a:rPr lang="el-GR" sz="4600" i="1" dirty="0" smtClean="0">
                <a:latin typeface="Times New Roman" pitchFamily="18" charset="0"/>
                <a:cs typeface="Times New Roman" pitchFamily="18" charset="0"/>
              </a:rPr>
              <a:t>….»</a:t>
            </a:r>
            <a:r>
              <a:rPr lang="el-GR" sz="4600" dirty="0" smtClean="0">
                <a:latin typeface="Times New Roman" pitchFamily="18" charset="0"/>
                <a:cs typeface="Times New Roman" pitchFamily="18" charset="0"/>
              </a:rPr>
              <a:t> </a:t>
            </a:r>
            <a:endParaRPr lang="el-GR" sz="4600" dirty="0">
              <a:latin typeface="Times New Roman" pitchFamily="18" charset="0"/>
              <a:cs typeface="Times New Roman" pitchFamily="18" charset="0"/>
            </a:endParaRPr>
          </a:p>
          <a:p>
            <a:pPr algn="just">
              <a:buNone/>
            </a:pPr>
            <a:r>
              <a:rPr lang="el-GR" sz="4600" dirty="0">
                <a:latin typeface="Times New Roman" pitchFamily="18" charset="0"/>
                <a:cs typeface="Times New Roman" pitchFamily="18" charset="0"/>
              </a:rPr>
              <a:t>	</a:t>
            </a:r>
          </a:p>
          <a:p>
            <a:endParaRPr lang="el-GR" dirty="0"/>
          </a:p>
        </p:txBody>
      </p:sp>
    </p:spTree>
    <p:extLst>
      <p:ext uri="{BB962C8B-B14F-4D97-AF65-F5344CB8AC3E}">
        <p14:creationId xmlns:p14="http://schemas.microsoft.com/office/powerpoint/2010/main" xmlns="" val="2112287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5791200" cy="1524318"/>
          </a:xfrm>
        </p:spPr>
        <p:txBody>
          <a:bodyPr>
            <a:normAutofit fontScale="90000"/>
          </a:bodyPr>
          <a:lstStyle/>
          <a:p>
            <a:r>
              <a:rPr lang="el-GR" b="1" dirty="0" smtClean="0"/>
              <a:t>Ολυνθιακό Σ Γ.16</a:t>
            </a:r>
            <a:r>
              <a:rPr lang="el-GR" dirty="0"/>
              <a:t>:</a:t>
            </a:r>
            <a:br>
              <a:rPr lang="el-GR" dirty="0"/>
            </a:br>
            <a:r>
              <a:rPr lang="el-GR" dirty="0" smtClean="0"/>
              <a:t>ΔΗΜΟΣΘΕΝΟΥΣ</a:t>
            </a:r>
            <a:r>
              <a:rPr lang="el-GR" dirty="0"/>
              <a:t/>
            </a:r>
            <a:br>
              <a:rPr lang="el-GR" dirty="0"/>
            </a:br>
            <a:endParaRPr lang="el-GR" dirty="0"/>
          </a:p>
        </p:txBody>
      </p:sp>
      <p:sp>
        <p:nvSpPr>
          <p:cNvPr id="3" name="Θέση περιεχομένου 2"/>
          <p:cNvSpPr>
            <a:spLocks noGrp="1"/>
          </p:cNvSpPr>
          <p:nvPr>
            <p:ph idx="1"/>
          </p:nvPr>
        </p:nvSpPr>
        <p:spPr/>
        <p:txBody>
          <a:bodyPr>
            <a:normAutofit fontScale="70000" lnSpcReduction="20000"/>
          </a:bodyPr>
          <a:lstStyle/>
          <a:p>
            <a:r>
              <a:rPr lang="el-GR" sz="4400" dirty="0">
                <a:latin typeface="Times New Roman" panose="02020603050405020304" pitchFamily="18" charset="0"/>
                <a:cs typeface="Times New Roman" panose="02020603050405020304" pitchFamily="18" charset="0"/>
              </a:rPr>
              <a:t>«</a:t>
            </a:r>
            <a:r>
              <a:rPr lang="el-GR" sz="4400" i="1" dirty="0">
                <a:latin typeface="Times New Roman" panose="02020603050405020304" pitchFamily="18" charset="0"/>
                <a:cs typeface="Times New Roman" panose="02020603050405020304" pitchFamily="18" charset="0"/>
              </a:rPr>
              <a:t>Ουκ εχθρός, ουκ έχω </a:t>
            </a:r>
            <a:r>
              <a:rPr lang="el-GR" sz="4400" i="1" dirty="0" err="1">
                <a:latin typeface="Times New Roman" panose="02020603050405020304" pitchFamily="18" charset="0"/>
                <a:cs typeface="Times New Roman" panose="02020603050405020304" pitchFamily="18" charset="0"/>
              </a:rPr>
              <a:t>τά</a:t>
            </a:r>
            <a:r>
              <a:rPr lang="el-GR" sz="4400" i="1" dirty="0">
                <a:latin typeface="Times New Roman" panose="02020603050405020304" pitchFamily="18" charset="0"/>
                <a:cs typeface="Times New Roman" panose="02020603050405020304" pitchFamily="18" charset="0"/>
              </a:rPr>
              <a:t> ημέτερα, ου βάρβαρος, </a:t>
            </a:r>
            <a:r>
              <a:rPr lang="el-GR" sz="4400" i="1" dirty="0" err="1">
                <a:latin typeface="Times New Roman" panose="02020603050405020304" pitchFamily="18" charset="0"/>
                <a:cs typeface="Times New Roman" panose="02020603050405020304" pitchFamily="18" charset="0"/>
              </a:rPr>
              <a:t>ουχ</a:t>
            </a:r>
            <a:r>
              <a:rPr lang="el-GR" sz="4400" i="1" dirty="0">
                <a:latin typeface="Times New Roman" panose="02020603050405020304" pitchFamily="18" charset="0"/>
                <a:cs typeface="Times New Roman" panose="02020603050405020304" pitchFamily="18" charset="0"/>
              </a:rPr>
              <a:t> </a:t>
            </a:r>
            <a:r>
              <a:rPr lang="el-GR" sz="4400" i="1" dirty="0" err="1">
                <a:latin typeface="Times New Roman" panose="02020603050405020304" pitchFamily="18" charset="0"/>
                <a:cs typeface="Times New Roman" panose="02020603050405020304" pitchFamily="18" charset="0"/>
              </a:rPr>
              <a:t>ο,τι</a:t>
            </a:r>
            <a:r>
              <a:rPr lang="el-GR" sz="4400" i="1" dirty="0">
                <a:latin typeface="Times New Roman" panose="02020603050405020304" pitchFamily="18" charset="0"/>
                <a:cs typeface="Times New Roman" panose="02020603050405020304" pitchFamily="18" charset="0"/>
              </a:rPr>
              <a:t> αν </a:t>
            </a:r>
            <a:r>
              <a:rPr lang="el-GR" sz="4400" i="1" dirty="0" err="1">
                <a:latin typeface="Times New Roman" panose="02020603050405020304" pitchFamily="18" charset="0"/>
                <a:cs typeface="Times New Roman" panose="02020603050405020304" pitchFamily="18" charset="0"/>
              </a:rPr>
              <a:t>ειποι</a:t>
            </a:r>
            <a:r>
              <a:rPr lang="el-GR" sz="4400" i="1" dirty="0">
                <a:latin typeface="Times New Roman" panose="02020603050405020304" pitchFamily="18" charset="0"/>
                <a:cs typeface="Times New Roman" panose="02020603050405020304" pitchFamily="18" charset="0"/>
              </a:rPr>
              <a:t> τις</a:t>
            </a:r>
            <a:r>
              <a:rPr lang="el-GR" sz="4400" dirty="0">
                <a:latin typeface="Times New Roman" panose="02020603050405020304" pitchFamily="18" charset="0"/>
                <a:cs typeface="Times New Roman" panose="02020603050405020304" pitchFamily="18" charset="0"/>
              </a:rPr>
              <a:t>» </a:t>
            </a:r>
            <a:br>
              <a:rPr lang="el-GR" sz="4400" dirty="0">
                <a:latin typeface="Times New Roman" panose="02020603050405020304" pitchFamily="18" charset="0"/>
                <a:cs typeface="Times New Roman" panose="02020603050405020304" pitchFamily="18" charset="0"/>
              </a:rPr>
            </a:br>
            <a:r>
              <a:rPr lang="el-GR" sz="4400" b="0" dirty="0" smtClean="0"/>
              <a:t>αρχαίος σχολιαστής </a:t>
            </a:r>
            <a:r>
              <a:rPr lang="el-GR" sz="4400" b="0" dirty="0"/>
              <a:t>του </a:t>
            </a:r>
            <a:r>
              <a:rPr lang="el-GR" sz="4400" b="0" dirty="0" smtClean="0"/>
              <a:t>Δημοσθένη: </a:t>
            </a:r>
            <a:r>
              <a:rPr lang="el-GR" sz="4400" b="0" i="1" dirty="0" err="1"/>
              <a:t>Υβρίσαι</a:t>
            </a:r>
            <a:r>
              <a:rPr lang="el-GR" sz="4400" b="0" i="1" dirty="0"/>
              <a:t> τούτον (</a:t>
            </a:r>
            <a:r>
              <a:rPr lang="el-GR" sz="4400" b="0" i="1" dirty="0" err="1"/>
              <a:t>Φίλιππον</a:t>
            </a:r>
            <a:r>
              <a:rPr lang="el-GR" sz="4400" b="0" i="1" dirty="0"/>
              <a:t>) βουλόμενος (Δημοσθένης) </a:t>
            </a:r>
            <a:r>
              <a:rPr lang="el-GR" sz="4400" b="0" i="1" dirty="0" err="1"/>
              <a:t>καλείν</a:t>
            </a:r>
            <a:r>
              <a:rPr lang="el-GR" sz="4400" b="0" i="1" dirty="0"/>
              <a:t> </a:t>
            </a:r>
            <a:r>
              <a:rPr lang="el-GR" sz="4400" b="0" i="1" dirty="0" err="1"/>
              <a:t>βάρβαρον</a:t>
            </a:r>
            <a:r>
              <a:rPr lang="el-GR" sz="4400" b="0" i="1" dirty="0"/>
              <a:t>, </a:t>
            </a:r>
            <a:r>
              <a:rPr lang="el-GR" sz="4400" b="0" i="1" dirty="0" err="1"/>
              <a:t>επεί</a:t>
            </a:r>
            <a:r>
              <a:rPr lang="el-GR" sz="4400" b="0" i="1" dirty="0"/>
              <a:t> , </a:t>
            </a:r>
            <a:r>
              <a:rPr lang="el-GR" sz="4400" b="0" i="1" dirty="0" err="1"/>
              <a:t>εί</a:t>
            </a:r>
            <a:r>
              <a:rPr lang="el-GR" sz="4400" b="0" i="1" dirty="0"/>
              <a:t> το αληθές σκοπήσει, </a:t>
            </a:r>
            <a:r>
              <a:rPr lang="el-GR" sz="4400" b="0" i="1" dirty="0" err="1"/>
              <a:t>ευρήσει</a:t>
            </a:r>
            <a:r>
              <a:rPr lang="el-GR" sz="4400" b="0" i="1" dirty="0"/>
              <a:t> αυτόν </a:t>
            </a:r>
            <a:r>
              <a:rPr lang="el-GR" sz="4400" b="0" i="1" dirty="0" err="1"/>
              <a:t>Ελληνα</a:t>
            </a:r>
            <a:r>
              <a:rPr lang="el-GR" sz="4400" b="0" i="1" dirty="0"/>
              <a:t> </a:t>
            </a:r>
            <a:r>
              <a:rPr lang="el-GR" sz="4400" b="0" i="1" dirty="0" err="1"/>
              <a:t>Αργείον</a:t>
            </a:r>
            <a:r>
              <a:rPr lang="el-GR" sz="4400" b="0" i="1" dirty="0"/>
              <a:t> και από Ηρακλέους το γένος </a:t>
            </a:r>
            <a:r>
              <a:rPr lang="el-GR" sz="4400" b="0" i="1" dirty="0" err="1"/>
              <a:t>καταγόμενον</a:t>
            </a:r>
            <a:r>
              <a:rPr lang="el-GR" sz="4400" b="0" i="1" dirty="0"/>
              <a:t>, ως πάντες οι ιστορικοί </a:t>
            </a:r>
            <a:r>
              <a:rPr lang="el-GR" sz="4400" b="0" i="1" dirty="0" err="1"/>
              <a:t>μαρτυρούσι</a:t>
            </a:r>
            <a:r>
              <a:rPr lang="el-GR" sz="4400" b="0" i="1" dirty="0"/>
              <a:t>”</a:t>
            </a:r>
            <a:br>
              <a:rPr lang="el-GR" sz="4400" b="0" i="1" dirty="0"/>
            </a:br>
            <a:r>
              <a:rPr lang="el-GR" sz="4400" b="0" dirty="0"/>
              <a:t/>
            </a:r>
            <a:br>
              <a:rPr lang="el-GR" sz="4400" b="0" dirty="0"/>
            </a:br>
            <a:r>
              <a:rPr lang="el-GR" sz="4400" b="0" dirty="0" smtClean="0">
                <a:hlinkClick r:id="rId2"/>
              </a:rPr>
              <a:t>/</a:t>
            </a:r>
            <a:endParaRPr lang="el-GR"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25971983"/>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768997"/>
          </a:xfrm>
        </p:spPr>
        <p:txBody>
          <a:bodyPr>
            <a:normAutofit/>
          </a:bodyPr>
          <a:lstStyle/>
          <a:p>
            <a:pPr algn="ctr">
              <a:buNone/>
            </a:pPr>
            <a:r>
              <a:rPr lang="el-GR" sz="2800" dirty="0" smtClean="0"/>
              <a:t>Βλάσης </a:t>
            </a:r>
            <a:r>
              <a:rPr lang="el-GR" sz="2800" dirty="0" err="1" smtClean="0"/>
              <a:t>Βλασίδης</a:t>
            </a:r>
            <a:endParaRPr lang="el-GR" sz="2800" dirty="0" smtClean="0"/>
          </a:p>
          <a:p>
            <a:pPr algn="ctr">
              <a:buNone/>
            </a:pPr>
            <a:r>
              <a:rPr lang="el-GR" sz="1600" i="1" dirty="0" smtClean="0"/>
              <a:t>(Λέκτορας Πολιτικής Επικοινωνίας και Μέσων Ενημέρωσης στα Βαλκάνια, Τμήμα</a:t>
            </a:r>
          </a:p>
          <a:p>
            <a:pPr algn="ctr">
              <a:buNone/>
            </a:pPr>
            <a:r>
              <a:rPr lang="el-GR" sz="1600" i="1" dirty="0" smtClean="0"/>
              <a:t> Βαλκανικών Σπουδών, Πανεπιστήμιο Δυτικής Μακεδονίας )</a:t>
            </a:r>
          </a:p>
          <a:p>
            <a:pPr algn="ctr">
              <a:buNone/>
            </a:pPr>
            <a:endParaRPr lang="el-GR" sz="1600" i="1" dirty="0" smtClean="0"/>
          </a:p>
          <a:p>
            <a:pPr algn="ctr">
              <a:buNone/>
            </a:pPr>
            <a:endParaRPr lang="el-GR" sz="1600" i="1" dirty="0" smtClean="0"/>
          </a:p>
          <a:p>
            <a:pPr algn="ctr">
              <a:buNone/>
            </a:pPr>
            <a:endParaRPr lang="el-GR" sz="1600" i="1" dirty="0" smtClean="0"/>
          </a:p>
          <a:p>
            <a:pPr algn="ctr">
              <a:buNone/>
            </a:pPr>
            <a:endParaRPr lang="el-GR" sz="1600" i="1" dirty="0" smtClean="0"/>
          </a:p>
        </p:txBody>
      </p:sp>
      <p:sp>
        <p:nvSpPr>
          <p:cNvPr id="4" name="3 - Διάγραμμα ροής: Διάτρητη ταινία"/>
          <p:cNvSpPr/>
          <p:nvPr/>
        </p:nvSpPr>
        <p:spPr>
          <a:xfrm>
            <a:off x="1643042" y="2285992"/>
            <a:ext cx="5786478" cy="200026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l-GR" b="1" dirty="0" smtClean="0"/>
              <a:t>Η ιστορία σε διατεταγμένη υπηρεσία:</a:t>
            </a:r>
          </a:p>
          <a:p>
            <a:pPr algn="ctr">
              <a:buNone/>
            </a:pPr>
            <a:r>
              <a:rPr lang="en-US" b="1" dirty="0" smtClean="0"/>
              <a:t>Internet </a:t>
            </a:r>
            <a:r>
              <a:rPr lang="el-GR" b="1" dirty="0" smtClean="0"/>
              <a:t>και Μακεδονικό Ζήτημα, 1990-2007</a:t>
            </a:r>
            <a:endParaRPr lang="el-GR" b="1" dirty="0"/>
          </a:p>
        </p:txBody>
      </p:sp>
    </p:spTree>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857232"/>
          </a:xfrm>
        </p:spPr>
        <p:txBody>
          <a:bodyPr>
            <a:normAutofit/>
          </a:bodyPr>
          <a:lstStyle/>
          <a:p>
            <a:r>
              <a:rPr lang="el-GR" sz="2800" b="1" dirty="0" smtClean="0"/>
              <a:t>Απαρχές Διένεξης για το Μακεδονικό στο Ι</a:t>
            </a:r>
            <a:r>
              <a:rPr lang="en-US" sz="2800" b="1" dirty="0" err="1" smtClean="0"/>
              <a:t>nternet</a:t>
            </a:r>
            <a:r>
              <a:rPr lang="en-US" sz="2800" b="1" dirty="0" smtClean="0"/>
              <a:t>(1990)</a:t>
            </a:r>
            <a:endParaRPr lang="el-GR" sz="2800" b="1" dirty="0"/>
          </a:p>
        </p:txBody>
      </p:sp>
      <p:sp>
        <p:nvSpPr>
          <p:cNvPr id="3" name="2 - Θέση περιεχομένου"/>
          <p:cNvSpPr>
            <a:spLocks noGrp="1"/>
          </p:cNvSpPr>
          <p:nvPr>
            <p:ph idx="1"/>
          </p:nvPr>
        </p:nvSpPr>
        <p:spPr>
          <a:xfrm>
            <a:off x="457200" y="857232"/>
            <a:ext cx="8229600" cy="5268931"/>
          </a:xfrm>
        </p:spPr>
        <p:txBody>
          <a:bodyPr>
            <a:normAutofit fontScale="92500" lnSpcReduction="10000"/>
          </a:bodyPr>
          <a:lstStyle/>
          <a:p>
            <a:pPr algn="just">
              <a:buFont typeface="Wingdings" pitchFamily="2" charset="2"/>
              <a:buChar char="v"/>
            </a:pPr>
            <a:r>
              <a:rPr lang="en-US" sz="2400" b="1" dirty="0" smtClean="0">
                <a:solidFill>
                  <a:srgbClr val="FFC000"/>
                </a:solidFill>
              </a:rPr>
              <a:t>1</a:t>
            </a:r>
            <a:r>
              <a:rPr lang="el-GR" sz="2400" b="1" baseline="30000" dirty="0" smtClean="0">
                <a:solidFill>
                  <a:srgbClr val="FFC000"/>
                </a:solidFill>
              </a:rPr>
              <a:t>η</a:t>
            </a:r>
            <a:r>
              <a:rPr lang="el-GR" sz="2400" b="1" dirty="0" smtClean="0">
                <a:solidFill>
                  <a:srgbClr val="FFC000"/>
                </a:solidFill>
              </a:rPr>
              <a:t> διένεξη         </a:t>
            </a:r>
            <a:r>
              <a:rPr lang="en-US" sz="2400" b="1" dirty="0" smtClean="0">
                <a:solidFill>
                  <a:srgbClr val="FFC000"/>
                </a:solidFill>
              </a:rPr>
              <a:t> </a:t>
            </a:r>
            <a:r>
              <a:rPr lang="el-GR" sz="2400" b="1" dirty="0" smtClean="0">
                <a:solidFill>
                  <a:srgbClr val="FFC000"/>
                </a:solidFill>
              </a:rPr>
              <a:t> </a:t>
            </a:r>
            <a:r>
              <a:rPr lang="en-US" sz="2400" dirty="0" smtClean="0"/>
              <a:t>Usenet- </a:t>
            </a:r>
            <a:r>
              <a:rPr lang="el-GR" sz="2400" dirty="0" smtClean="0"/>
              <a:t>εικονικά καφενεία: </a:t>
            </a:r>
            <a:r>
              <a:rPr lang="en-US" sz="1800" i="1" dirty="0" err="1" smtClean="0"/>
              <a:t>soc.culture.macedonia</a:t>
            </a:r>
            <a:r>
              <a:rPr lang="en-US" sz="1800" i="1" dirty="0" smtClean="0"/>
              <a:t>, </a:t>
            </a:r>
            <a:r>
              <a:rPr lang="en-US" sz="1800" i="1" dirty="0" err="1" smtClean="0"/>
              <a:t>newsgroup.alt.news.macedonia</a:t>
            </a:r>
            <a:r>
              <a:rPr lang="en-US" sz="1800" i="1" dirty="0" smtClean="0"/>
              <a:t> </a:t>
            </a:r>
            <a:r>
              <a:rPr lang="el-GR" sz="1800" i="1" dirty="0" smtClean="0"/>
              <a:t>κ.α. </a:t>
            </a:r>
            <a:r>
              <a:rPr lang="el-GR" sz="2400" dirty="0" smtClean="0"/>
              <a:t>Δημιουργήθηκαν </a:t>
            </a:r>
            <a:r>
              <a:rPr lang="en-US" sz="2400" dirty="0" smtClean="0"/>
              <a:t>2 </a:t>
            </a:r>
            <a:r>
              <a:rPr lang="el-GR" sz="2400" dirty="0" smtClean="0"/>
              <a:t>λίστες</a:t>
            </a:r>
            <a:r>
              <a:rPr lang="el-GR" sz="1800" dirty="0" smtClean="0"/>
              <a:t>:</a:t>
            </a:r>
          </a:p>
          <a:p>
            <a:pPr algn="just">
              <a:buFont typeface="Wingdings" pitchFamily="2" charset="2"/>
              <a:buChar char="ü"/>
            </a:pPr>
            <a:r>
              <a:rPr lang="el-GR" sz="2400" dirty="0" smtClean="0"/>
              <a:t>ελληνική </a:t>
            </a:r>
            <a:r>
              <a:rPr lang="en-US" sz="2400" dirty="0" smtClean="0"/>
              <a:t>Macedonia(</a:t>
            </a:r>
            <a:r>
              <a:rPr lang="en-US" sz="1800" i="1" dirty="0" smtClean="0">
                <a:hlinkClick r:id="rId2"/>
              </a:rPr>
              <a:t>macedonia@husc.harvard.edu</a:t>
            </a:r>
            <a:r>
              <a:rPr lang="en-US" sz="2400" dirty="0" smtClean="0"/>
              <a:t>) </a:t>
            </a:r>
            <a:r>
              <a:rPr lang="el-GR" sz="2400" dirty="0" smtClean="0"/>
              <a:t>και η</a:t>
            </a:r>
            <a:endParaRPr lang="en-US" sz="2400" dirty="0" smtClean="0"/>
          </a:p>
          <a:p>
            <a:pPr algn="just">
              <a:buFont typeface="Wingdings" pitchFamily="2" charset="2"/>
              <a:buChar char="ü"/>
            </a:pPr>
            <a:r>
              <a:rPr lang="el-GR" sz="2400" dirty="0" smtClean="0"/>
              <a:t> </a:t>
            </a:r>
            <a:r>
              <a:rPr lang="el-GR" sz="2400" dirty="0" err="1" smtClean="0"/>
              <a:t>σλαβομακεδονική</a:t>
            </a:r>
            <a:r>
              <a:rPr lang="en-US" sz="2400" dirty="0" smtClean="0"/>
              <a:t>Macedon </a:t>
            </a:r>
            <a:r>
              <a:rPr lang="en-US" sz="1800" i="1" dirty="0" smtClean="0"/>
              <a:t>(</a:t>
            </a:r>
            <a:r>
              <a:rPr lang="en-US" sz="1800" i="1" dirty="0" smtClean="0">
                <a:hlinkClick r:id="rId3"/>
              </a:rPr>
              <a:t>makedon@ubvm.cc.buffalo.edu</a:t>
            </a:r>
            <a:r>
              <a:rPr lang="en-US" sz="2400" dirty="0" smtClean="0"/>
              <a:t>)</a:t>
            </a:r>
            <a:r>
              <a:rPr lang="el-GR" sz="2400" dirty="0" smtClean="0"/>
              <a:t> </a:t>
            </a:r>
            <a:endParaRPr lang="en-US" sz="2400" dirty="0" smtClean="0"/>
          </a:p>
          <a:p>
            <a:pPr algn="just">
              <a:buFont typeface="Wingdings" pitchFamily="2" charset="2"/>
              <a:buChar char="ü"/>
            </a:pPr>
            <a:r>
              <a:rPr lang="el-GR" sz="2400" dirty="0" smtClean="0"/>
              <a:t>Μία μικρή ομάδα ατόμων από την «απέναντι» εθνική κοινότητα, για να παρακολουθούν τη λίστα ή για να λειτουργούν ως «</a:t>
            </a:r>
            <a:r>
              <a:rPr lang="en-US" sz="2400" dirty="0" smtClean="0"/>
              <a:t>trolls</a:t>
            </a:r>
            <a:r>
              <a:rPr lang="el-GR" sz="2400" dirty="0" smtClean="0"/>
              <a:t>»</a:t>
            </a:r>
          </a:p>
          <a:p>
            <a:pPr algn="just">
              <a:buFont typeface="Wingdings" pitchFamily="2" charset="2"/>
              <a:buChar char="Ø"/>
            </a:pPr>
            <a:endParaRPr lang="en-US" sz="2400" dirty="0" smtClean="0"/>
          </a:p>
          <a:p>
            <a:pPr algn="just">
              <a:buFont typeface="Wingdings" pitchFamily="2" charset="2"/>
              <a:buChar char="v"/>
            </a:pPr>
            <a:r>
              <a:rPr lang="en-US" sz="2400" b="1" dirty="0" smtClean="0">
                <a:solidFill>
                  <a:srgbClr val="FFC000"/>
                </a:solidFill>
              </a:rPr>
              <a:t>2</a:t>
            </a:r>
            <a:r>
              <a:rPr lang="el-GR" sz="2400" b="1" baseline="30000" dirty="0" smtClean="0">
                <a:solidFill>
                  <a:srgbClr val="FFC000"/>
                </a:solidFill>
              </a:rPr>
              <a:t>η</a:t>
            </a:r>
            <a:r>
              <a:rPr lang="el-GR" sz="2400" b="1" dirty="0" smtClean="0">
                <a:solidFill>
                  <a:srgbClr val="FFC000"/>
                </a:solidFill>
              </a:rPr>
              <a:t> διένεξη       </a:t>
            </a:r>
            <a:r>
              <a:rPr lang="el-GR" sz="2400" dirty="0" smtClean="0"/>
              <a:t>για την αποκλειστική χρήση των όρων Μ</a:t>
            </a:r>
            <a:r>
              <a:rPr lang="en-US" sz="2400" dirty="0" err="1" smtClean="0"/>
              <a:t>acedonia</a:t>
            </a:r>
            <a:r>
              <a:rPr lang="en-US" sz="2400" dirty="0" smtClean="0"/>
              <a:t>-Macedonian </a:t>
            </a:r>
            <a:r>
              <a:rPr lang="el-GR" sz="2400" dirty="0" smtClean="0"/>
              <a:t>στο </a:t>
            </a:r>
            <a:r>
              <a:rPr lang="en-US" sz="2400" dirty="0" smtClean="0"/>
              <a:t>internet </a:t>
            </a:r>
            <a:r>
              <a:rPr lang="el-GR" sz="2400" dirty="0" smtClean="0"/>
              <a:t>και για την ονομασία των </a:t>
            </a:r>
            <a:r>
              <a:rPr lang="en-US" sz="2400" dirty="0" smtClean="0"/>
              <a:t>sites, </a:t>
            </a:r>
            <a:r>
              <a:rPr lang="el-GR" sz="2400" dirty="0" smtClean="0"/>
              <a:t>ώστε να επικρατήσουν στις δικτυακές μηχανές αναζήτησης (Υ</a:t>
            </a:r>
            <a:r>
              <a:rPr lang="en-US" sz="2400" dirty="0" err="1" smtClean="0"/>
              <a:t>ahoo</a:t>
            </a:r>
            <a:r>
              <a:rPr lang="en-US" sz="2400" dirty="0" smtClean="0"/>
              <a:t>,</a:t>
            </a:r>
            <a:r>
              <a:rPr lang="el-GR" sz="2400" dirty="0" smtClean="0"/>
              <a:t> </a:t>
            </a:r>
            <a:r>
              <a:rPr lang="en-US" sz="2400" dirty="0" smtClean="0"/>
              <a:t>Google,</a:t>
            </a:r>
            <a:r>
              <a:rPr lang="el-GR" sz="2400" dirty="0" smtClean="0"/>
              <a:t> </a:t>
            </a:r>
            <a:r>
              <a:rPr lang="en-US" sz="2400" dirty="0" smtClean="0"/>
              <a:t>Lycos</a:t>
            </a:r>
            <a:r>
              <a:rPr lang="el-GR" sz="2400" dirty="0" smtClean="0"/>
              <a:t> </a:t>
            </a:r>
            <a:r>
              <a:rPr lang="en-US" sz="2400" dirty="0" smtClean="0"/>
              <a:t> </a:t>
            </a:r>
            <a:r>
              <a:rPr lang="el-GR" sz="2400" dirty="0" err="1" smtClean="0"/>
              <a:t>κ.α</a:t>
            </a:r>
            <a:r>
              <a:rPr lang="el-GR" sz="2400" dirty="0" smtClean="0"/>
              <a:t>)</a:t>
            </a:r>
            <a:endParaRPr lang="en-US" sz="2400" dirty="0" smtClean="0"/>
          </a:p>
          <a:p>
            <a:pPr algn="just">
              <a:buFont typeface="Wingdings" pitchFamily="2" charset="2"/>
              <a:buChar char="ü"/>
            </a:pPr>
            <a:r>
              <a:rPr lang="el-GR" sz="2400" dirty="0" err="1" smtClean="0"/>
              <a:t>Παμμακεδονική</a:t>
            </a:r>
            <a:r>
              <a:rPr lang="el-GR" sz="2400" dirty="0" smtClean="0"/>
              <a:t> Η.Π και Καναδά </a:t>
            </a:r>
            <a:r>
              <a:rPr lang="el-GR" sz="1800" i="1" dirty="0" smtClean="0"/>
              <a:t>: </a:t>
            </a:r>
            <a:r>
              <a:rPr lang="en-US" sz="1800" i="1" dirty="0" smtClean="0">
                <a:hlinkClick r:id="rId4"/>
              </a:rPr>
              <a:t>www.macedonia.com</a:t>
            </a:r>
            <a:r>
              <a:rPr lang="el-GR" sz="1800" i="1" dirty="0" smtClean="0"/>
              <a:t> </a:t>
            </a:r>
            <a:r>
              <a:rPr lang="el-GR" sz="2400" dirty="0" smtClean="0"/>
              <a:t>και </a:t>
            </a:r>
            <a:r>
              <a:rPr lang="en-US" sz="1800" i="1" dirty="0" smtClean="0">
                <a:hlinkClick r:id="rId5"/>
              </a:rPr>
              <a:t>www.macedonia.info</a:t>
            </a:r>
            <a:r>
              <a:rPr lang="en-US" sz="1800" i="1" dirty="0" smtClean="0"/>
              <a:t> </a:t>
            </a:r>
            <a:r>
              <a:rPr lang="en-US" sz="2400" dirty="0" smtClean="0"/>
              <a:t> .  </a:t>
            </a:r>
            <a:r>
              <a:rPr lang="el-GR" sz="2400" dirty="0" err="1" smtClean="0"/>
              <a:t>Σλαμομακεδόνες</a:t>
            </a:r>
            <a:r>
              <a:rPr lang="el-GR" sz="2400" dirty="0" smtClean="0"/>
              <a:t> </a:t>
            </a:r>
            <a:r>
              <a:rPr lang="el-GR" sz="1800" i="1" dirty="0" smtClean="0"/>
              <a:t>: </a:t>
            </a:r>
            <a:r>
              <a:rPr lang="en-US" sz="1800" i="1" dirty="0" smtClean="0">
                <a:hlinkClick r:id="rId6"/>
              </a:rPr>
              <a:t>www.macedonia.org</a:t>
            </a:r>
            <a:r>
              <a:rPr lang="en-US" sz="1800" i="1" dirty="0" smtClean="0"/>
              <a:t> (1996-2003)</a:t>
            </a:r>
            <a:endParaRPr lang="el-GR" sz="1800" i="1" dirty="0"/>
          </a:p>
        </p:txBody>
      </p:sp>
      <p:sp>
        <p:nvSpPr>
          <p:cNvPr id="4" name="3 - Δεξιό βέλος"/>
          <p:cNvSpPr/>
          <p:nvPr/>
        </p:nvSpPr>
        <p:spPr>
          <a:xfrm>
            <a:off x="2428860" y="1000108"/>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βέλος"/>
          <p:cNvSpPr/>
          <p:nvPr/>
        </p:nvSpPr>
        <p:spPr>
          <a:xfrm>
            <a:off x="2643174" y="3643314"/>
            <a:ext cx="714380" cy="260033"/>
          </a:xfrm>
          <a:prstGeom prst="rightArrow">
            <a:avLst>
              <a:gd name="adj1" fmla="val 50000"/>
              <a:gd name="adj2" fmla="val 24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5911873"/>
          </a:xfrm>
        </p:spPr>
        <p:txBody>
          <a:bodyPr>
            <a:normAutofit fontScale="85000" lnSpcReduction="20000"/>
          </a:bodyPr>
          <a:lstStyle/>
          <a:p>
            <a:pPr algn="just">
              <a:buFont typeface="Wingdings" pitchFamily="2" charset="2"/>
              <a:buChar char="v"/>
            </a:pPr>
            <a:r>
              <a:rPr lang="el-GR" sz="2400" dirty="0" smtClean="0"/>
              <a:t>Δραστηριοποιήθηκαν πολλοί </a:t>
            </a:r>
            <a:r>
              <a:rPr lang="el-GR" sz="2400" dirty="0" smtClean="0">
                <a:solidFill>
                  <a:srgbClr val="FFC000"/>
                </a:solidFill>
              </a:rPr>
              <a:t>Σλαβομακεδόνες ιδιώτες(</a:t>
            </a:r>
            <a:r>
              <a:rPr lang="en-US" sz="1800" dirty="0" err="1" smtClean="0"/>
              <a:t>Saragil</a:t>
            </a:r>
            <a:r>
              <a:rPr lang="en-US" sz="2400" dirty="0" smtClean="0"/>
              <a:t>-</a:t>
            </a:r>
            <a:r>
              <a:rPr lang="el-GR" sz="1800" dirty="0" smtClean="0"/>
              <a:t>Αγ. Γερμανό, ο </a:t>
            </a:r>
            <a:r>
              <a:rPr lang="en-US" sz="1800" dirty="0" err="1" smtClean="0"/>
              <a:t>Kiril</a:t>
            </a:r>
            <a:r>
              <a:rPr lang="en-US" sz="1800" dirty="0" smtClean="0"/>
              <a:t> </a:t>
            </a:r>
            <a:r>
              <a:rPr lang="en-US" sz="1800" dirty="0" err="1" smtClean="0"/>
              <a:t>Vidimce</a:t>
            </a:r>
            <a:r>
              <a:rPr lang="en-US" sz="1800" dirty="0" smtClean="0"/>
              <a:t>, o Boris </a:t>
            </a:r>
            <a:r>
              <a:rPr lang="en-US" sz="1800" dirty="0" err="1" smtClean="0"/>
              <a:t>Soposki</a:t>
            </a:r>
            <a:r>
              <a:rPr lang="el-GR" sz="1800" dirty="0" smtClean="0"/>
              <a:t>, </a:t>
            </a:r>
            <a:r>
              <a:rPr lang="en-US" sz="1800" dirty="0" smtClean="0"/>
              <a:t> </a:t>
            </a:r>
            <a:r>
              <a:rPr lang="el-GR" sz="1800" dirty="0" err="1" smtClean="0"/>
              <a:t>κ.α</a:t>
            </a:r>
            <a:r>
              <a:rPr lang="el-GR" sz="2400" dirty="0" smtClean="0"/>
              <a:t>) </a:t>
            </a:r>
          </a:p>
          <a:p>
            <a:pPr algn="just">
              <a:buFont typeface="Wingdings" pitchFamily="2" charset="2"/>
              <a:buChar char="v"/>
            </a:pPr>
            <a:r>
              <a:rPr lang="el-GR" sz="2400" dirty="0" smtClean="0"/>
              <a:t>  </a:t>
            </a:r>
            <a:r>
              <a:rPr lang="el-GR" sz="2400" dirty="0" smtClean="0">
                <a:solidFill>
                  <a:srgbClr val="FFC000"/>
                </a:solidFill>
              </a:rPr>
              <a:t>Έλληνες ιδιώτες </a:t>
            </a:r>
            <a:r>
              <a:rPr lang="el-GR" sz="2400" dirty="0" smtClean="0"/>
              <a:t>(</a:t>
            </a:r>
            <a:r>
              <a:rPr lang="el-GR" sz="1800" i="1" dirty="0" smtClean="0"/>
              <a:t>Μάριος </a:t>
            </a:r>
            <a:r>
              <a:rPr lang="el-GR" sz="1800" i="1" dirty="0" err="1" smtClean="0"/>
              <a:t>Δικαιάκος</a:t>
            </a:r>
            <a:r>
              <a:rPr lang="el-GR" sz="1800" i="1" dirty="0" smtClean="0"/>
              <a:t> και η </a:t>
            </a:r>
            <a:r>
              <a:rPr lang="el-GR" sz="1800" i="1" dirty="0" err="1" smtClean="0"/>
              <a:t>Μανουσάκη</a:t>
            </a:r>
            <a:r>
              <a:rPr lang="el-GR" sz="1800" i="1" dirty="0" smtClean="0"/>
              <a:t> Δάφνη με το </a:t>
            </a:r>
            <a:r>
              <a:rPr lang="el-GR" sz="1800" b="1" i="1" u="sng" dirty="0" smtClean="0"/>
              <a:t>«</a:t>
            </a:r>
            <a:r>
              <a:rPr lang="en-US" sz="1800" b="1" i="1" u="sng" dirty="0" smtClean="0"/>
              <a:t>Diaspora Newsletter</a:t>
            </a:r>
            <a:r>
              <a:rPr lang="el-GR" sz="1800" i="1" u="sng" dirty="0" smtClean="0"/>
              <a:t>»</a:t>
            </a:r>
            <a:r>
              <a:rPr lang="en-US" sz="1800" i="1" dirty="0" smtClean="0"/>
              <a:t>, o A</a:t>
            </a:r>
            <a:r>
              <a:rPr lang="el-GR" sz="1800" i="1" dirty="0" err="1" smtClean="0"/>
              <a:t>λέξανδρος</a:t>
            </a:r>
            <a:r>
              <a:rPr lang="el-GR" sz="1800" i="1" dirty="0" smtClean="0"/>
              <a:t> </a:t>
            </a:r>
            <a:r>
              <a:rPr lang="el-GR" sz="1800" i="1" dirty="0" err="1" smtClean="0"/>
              <a:t>Γκερμπεσιώτης</a:t>
            </a:r>
            <a:r>
              <a:rPr lang="el-GR" sz="1800" i="1" dirty="0" smtClean="0"/>
              <a:t> </a:t>
            </a:r>
            <a:r>
              <a:rPr lang="el-GR" sz="1800" i="1" u="sng" dirty="0" smtClean="0"/>
              <a:t>-</a:t>
            </a:r>
            <a:r>
              <a:rPr lang="el-GR" sz="1800" b="1" i="1" u="sng" dirty="0" smtClean="0"/>
              <a:t>ιστοσελίδα με 42 </a:t>
            </a:r>
            <a:r>
              <a:rPr lang="el-GR" sz="1800" b="1" i="1" u="sng" dirty="0" err="1" smtClean="0"/>
              <a:t>ερωταπαντήσεις</a:t>
            </a:r>
            <a:r>
              <a:rPr lang="el-GR" sz="1800" b="1" i="1" dirty="0" smtClean="0"/>
              <a:t>, </a:t>
            </a:r>
            <a:r>
              <a:rPr lang="el-GR" sz="1800" i="1" dirty="0" smtClean="0"/>
              <a:t>ο Λάμπρος Μακρής -ιστοσελίδες </a:t>
            </a:r>
            <a:r>
              <a:rPr lang="el-GR" sz="1800" b="1" i="1" u="sng" dirty="0" smtClean="0"/>
              <a:t>στο «</a:t>
            </a:r>
            <a:r>
              <a:rPr lang="en-US" sz="1800" b="1" i="1" u="sng" dirty="0" err="1" smtClean="0"/>
              <a:t>Vergina</a:t>
            </a:r>
            <a:r>
              <a:rPr lang="el-GR" sz="1800" b="1" i="1" u="sng" dirty="0" smtClean="0"/>
              <a:t>»</a:t>
            </a:r>
            <a:r>
              <a:rPr lang="en-US" sz="1800" b="1" i="1" u="sng" dirty="0" smtClean="0"/>
              <a:t> </a:t>
            </a:r>
            <a:r>
              <a:rPr lang="el-GR" sz="1800" i="1" dirty="0" smtClean="0"/>
              <a:t>του Α.Π.Θ</a:t>
            </a:r>
            <a:r>
              <a:rPr lang="el-GR" sz="2400" i="1" dirty="0" smtClean="0"/>
              <a:t>)</a:t>
            </a:r>
          </a:p>
          <a:p>
            <a:pPr algn="just">
              <a:buFont typeface="Wingdings" pitchFamily="2" charset="2"/>
              <a:buChar char="v"/>
            </a:pPr>
            <a:r>
              <a:rPr lang="el-GR" sz="2400" dirty="0" smtClean="0"/>
              <a:t>Από τις ατομικές προσπάθειες ξεχωρίζουν το </a:t>
            </a:r>
            <a:r>
              <a:rPr lang="en-US" sz="1800" b="1" i="1" u="sng" dirty="0" smtClean="0"/>
              <a:t>Macedon</a:t>
            </a:r>
            <a:r>
              <a:rPr lang="en-US" sz="2400" u="sng" dirty="0" smtClean="0"/>
              <a:t> </a:t>
            </a:r>
            <a:r>
              <a:rPr lang="el-GR" sz="2400" dirty="0" smtClean="0"/>
              <a:t>και το </a:t>
            </a:r>
            <a:r>
              <a:rPr lang="el-GR" sz="1800" b="1" i="1" u="sng" dirty="0" smtClean="0"/>
              <a:t>Η</a:t>
            </a:r>
            <a:r>
              <a:rPr lang="en-US" sz="1800" b="1" i="1" u="sng" dirty="0" smtClean="0"/>
              <a:t>R-Net</a:t>
            </a:r>
            <a:r>
              <a:rPr lang="en-US" sz="1800" i="1" dirty="0" smtClean="0"/>
              <a:t>, </a:t>
            </a:r>
            <a:r>
              <a:rPr lang="el-GR" sz="2400" dirty="0" smtClean="0"/>
              <a:t> εθελοντικές ενώσεις </a:t>
            </a:r>
          </a:p>
          <a:p>
            <a:pPr algn="just">
              <a:buFont typeface="Wingdings" pitchFamily="2" charset="2"/>
              <a:buChar char="v"/>
            </a:pPr>
            <a:endParaRPr lang="el-GR" sz="2400" dirty="0" smtClean="0"/>
          </a:p>
          <a:p>
            <a:pPr algn="just">
              <a:buFont typeface="Wingdings" pitchFamily="2" charset="2"/>
              <a:buChar char="v"/>
            </a:pPr>
            <a:r>
              <a:rPr lang="el-GR" sz="2400" dirty="0" smtClean="0">
                <a:solidFill>
                  <a:srgbClr val="FFC000"/>
                </a:solidFill>
              </a:rPr>
              <a:t> Παρουσία στο </a:t>
            </a:r>
            <a:r>
              <a:rPr lang="en-US" sz="2400" dirty="0" smtClean="0">
                <a:solidFill>
                  <a:srgbClr val="FFC000"/>
                </a:solidFill>
              </a:rPr>
              <a:t>internet </a:t>
            </a:r>
            <a:r>
              <a:rPr lang="el-GR" sz="2400" dirty="0" smtClean="0">
                <a:solidFill>
                  <a:srgbClr val="FFC000"/>
                </a:solidFill>
              </a:rPr>
              <a:t>της </a:t>
            </a:r>
            <a:r>
              <a:rPr lang="el-GR" sz="2400" dirty="0" err="1" smtClean="0">
                <a:solidFill>
                  <a:srgbClr val="FFC000"/>
                </a:solidFill>
              </a:rPr>
              <a:t>πΓΔΜ</a:t>
            </a:r>
            <a:r>
              <a:rPr lang="el-GR" sz="2400" dirty="0" smtClean="0"/>
              <a:t>( 1994-95). Η καθυστέρηση:</a:t>
            </a:r>
          </a:p>
          <a:p>
            <a:pPr algn="just">
              <a:buFont typeface="Wingdings" pitchFamily="2" charset="2"/>
              <a:buChar char="ü"/>
            </a:pPr>
            <a:r>
              <a:rPr lang="el-GR" sz="2400" dirty="0" smtClean="0"/>
              <a:t>Στην ανάπτυξη νέων υποδομών μετά την </a:t>
            </a:r>
            <a:r>
              <a:rPr lang="el-GR" sz="2400" dirty="0" err="1" smtClean="0"/>
              <a:t>ανεξαρτοποίηση</a:t>
            </a:r>
            <a:endParaRPr lang="el-GR" sz="2400" dirty="0" smtClean="0"/>
          </a:p>
          <a:p>
            <a:pPr algn="just">
              <a:buFont typeface="Wingdings" pitchFamily="2" charset="2"/>
              <a:buChar char="ü"/>
            </a:pPr>
            <a:r>
              <a:rPr lang="el-GR" sz="2400" dirty="0" smtClean="0"/>
              <a:t>Στο ελληνικό εμπάργκο</a:t>
            </a:r>
          </a:p>
          <a:p>
            <a:pPr algn="just">
              <a:buFont typeface="Wingdings" pitchFamily="2" charset="2"/>
              <a:buChar char="ü"/>
            </a:pPr>
            <a:r>
              <a:rPr lang="el-GR" sz="2400" dirty="0" smtClean="0"/>
              <a:t>Στις διαμαρτυρίες Ελλήνων χρηστών </a:t>
            </a:r>
            <a:r>
              <a:rPr lang="en-US" sz="2400" dirty="0" smtClean="0"/>
              <a:t>internet</a:t>
            </a:r>
            <a:r>
              <a:rPr lang="el-GR" sz="2400" dirty="0" smtClean="0"/>
              <a:t> για το όνομα</a:t>
            </a:r>
            <a:r>
              <a:rPr lang="en-US" sz="2400" dirty="0" smtClean="0"/>
              <a:t> </a:t>
            </a:r>
            <a:r>
              <a:rPr lang="el-GR" sz="2400" dirty="0" smtClean="0"/>
              <a:t>Μακεδονία, του δηλωτικού </a:t>
            </a:r>
            <a:r>
              <a:rPr lang="en-US" sz="2400" dirty="0" smtClean="0"/>
              <a:t>Mk</a:t>
            </a:r>
          </a:p>
          <a:p>
            <a:pPr algn="just">
              <a:buFont typeface="Wingdings" pitchFamily="2" charset="2"/>
              <a:buChar char="ü"/>
            </a:pPr>
            <a:r>
              <a:rPr lang="el-GR" sz="2400" dirty="0" smtClean="0"/>
              <a:t>Του εμπάργκο του ΟΗΕ στη Γιουγκοσλαβία</a:t>
            </a:r>
          </a:p>
          <a:p>
            <a:pPr algn="just">
              <a:buFont typeface="Wingdings" pitchFamily="2" charset="2"/>
              <a:buChar char="v"/>
            </a:pPr>
            <a:r>
              <a:rPr lang="en-US" sz="2400" b="1" dirty="0" smtClean="0"/>
              <a:t>Open Foundation(George Soros),</a:t>
            </a:r>
            <a:r>
              <a:rPr lang="el-GR" sz="2400" dirty="0" smtClean="0"/>
              <a:t>λειτούργησε ένα </a:t>
            </a:r>
            <a:r>
              <a:rPr lang="el-GR" sz="2400" dirty="0" err="1" smtClean="0"/>
              <a:t>διακομιστή</a:t>
            </a:r>
            <a:r>
              <a:rPr lang="el-GR" sz="2400" dirty="0" smtClean="0"/>
              <a:t> για τα μη κρατικά μέσα ενημέρωσης, δαπάνησε 25 εκατ. δολάρια για την ανάπτυξη ιδιωτικών μέσων ενημέρωσης στην </a:t>
            </a:r>
            <a:r>
              <a:rPr lang="el-GR" sz="2400" dirty="0" err="1" smtClean="0"/>
              <a:t>πΓΔΜ</a:t>
            </a:r>
            <a:r>
              <a:rPr lang="el-GR" sz="2400" dirty="0" smtClean="0"/>
              <a:t>, για τη δημιουργία ΜΚΟ και προώθησε το υλικό</a:t>
            </a:r>
            <a:r>
              <a:rPr lang="en-US" sz="2400" dirty="0" smtClean="0"/>
              <a:t> </a:t>
            </a:r>
            <a:r>
              <a:rPr lang="el-GR" sz="2400" dirty="0" smtClean="0"/>
              <a:t>του στην Ευρώπη, Η.Π και Αυστραλία</a:t>
            </a:r>
            <a:endParaRPr lang="en-US" sz="2400" b="1" dirty="0" smtClean="0"/>
          </a:p>
          <a:p>
            <a:pPr algn="just">
              <a:buFont typeface="Wingdings" pitchFamily="2" charset="2"/>
              <a:buChar char="ü"/>
            </a:pPr>
            <a:endParaRPr lang="el-GR" sz="1800" dirty="0"/>
          </a:p>
        </p:txBody>
      </p:sp>
    </p:spTree>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928670"/>
          </a:xfrm>
        </p:spPr>
        <p:txBody>
          <a:bodyPr>
            <a:normAutofit/>
          </a:bodyPr>
          <a:lstStyle/>
          <a:p>
            <a:r>
              <a:rPr lang="el-GR" sz="2800" b="1" dirty="0" smtClean="0"/>
              <a:t>Το </a:t>
            </a:r>
            <a:r>
              <a:rPr lang="el-GR" sz="2800" b="1" dirty="0" err="1" smtClean="0"/>
              <a:t>Σλαβομακεδονικό</a:t>
            </a:r>
            <a:r>
              <a:rPr lang="el-GR" sz="2800" b="1" dirty="0" smtClean="0"/>
              <a:t> </a:t>
            </a:r>
            <a:r>
              <a:rPr lang="en-US" sz="2800" b="1" dirty="0" smtClean="0"/>
              <a:t>internet</a:t>
            </a:r>
            <a:r>
              <a:rPr lang="el-GR" sz="2800" b="1" dirty="0" smtClean="0"/>
              <a:t> στον 21</a:t>
            </a:r>
            <a:r>
              <a:rPr lang="el-GR" sz="2800" b="1" baseline="30000" dirty="0" smtClean="0"/>
              <a:t>ο</a:t>
            </a:r>
            <a:r>
              <a:rPr lang="el-GR" sz="2800" b="1" dirty="0" smtClean="0"/>
              <a:t> αιώνα</a:t>
            </a:r>
            <a:endParaRPr lang="el-GR" sz="2800" b="1" dirty="0"/>
          </a:p>
        </p:txBody>
      </p:sp>
      <p:sp>
        <p:nvSpPr>
          <p:cNvPr id="3" name="2 - Θέση περιεχομένου"/>
          <p:cNvSpPr>
            <a:spLocks noGrp="1"/>
          </p:cNvSpPr>
          <p:nvPr>
            <p:ph idx="1"/>
          </p:nvPr>
        </p:nvSpPr>
        <p:spPr>
          <a:xfrm>
            <a:off x="457200" y="714356"/>
            <a:ext cx="8229600" cy="6143644"/>
          </a:xfrm>
        </p:spPr>
        <p:txBody>
          <a:bodyPr>
            <a:normAutofit/>
          </a:bodyPr>
          <a:lstStyle/>
          <a:p>
            <a:pPr algn="ctr">
              <a:buNone/>
            </a:pPr>
            <a:r>
              <a:rPr lang="el-GR" sz="2400" b="1" dirty="0" smtClean="0">
                <a:solidFill>
                  <a:srgbClr val="FFC000"/>
                </a:solidFill>
              </a:rPr>
              <a:t>Περιεχόμενα-χαρακτηριστικά κειμένων</a:t>
            </a:r>
          </a:p>
          <a:p>
            <a:pPr algn="just">
              <a:buFont typeface="Wingdings" pitchFamily="2" charset="2"/>
              <a:buChar char="§"/>
            </a:pPr>
            <a:r>
              <a:rPr lang="el-GR" sz="2400" dirty="0" smtClean="0"/>
              <a:t>Τα κείμενα αναφέρονται σε ιστορικές περιόδους, βασίζονται σε διηγήσεις και ελάχιστα ασχολούνται με αρχαιολογία, πολιτιστική κληρονομιά και σπάνια με την κοινωνική ανθρωπολογία. Είναι κυρίως αποσπάσματα από βιβλία, εφημερίδες και περιοδικά</a:t>
            </a:r>
          </a:p>
          <a:p>
            <a:pPr algn="just">
              <a:buFont typeface="Wingdings" pitchFamily="2" charset="2"/>
              <a:buChar char="§"/>
            </a:pPr>
            <a:endParaRPr lang="el-GR" sz="2400" dirty="0" smtClean="0"/>
          </a:p>
          <a:p>
            <a:pPr algn="just">
              <a:buFont typeface="Wingdings" pitchFamily="2" charset="2"/>
              <a:buChar char="§"/>
            </a:pPr>
            <a:r>
              <a:rPr lang="el-GR" sz="2400" dirty="0" smtClean="0"/>
              <a:t>Παλιότερα (1990) στηρίζονταν σε κείμενα ξένων συγγραφέων(ιστορικών, δημοσιογράφων). Ενώ σήμερα είναι  γραμμένα από απλούς ανθρώπους της </a:t>
            </a:r>
            <a:r>
              <a:rPr lang="el-GR" sz="2400" dirty="0" err="1" smtClean="0"/>
              <a:t>πΓΔΜ</a:t>
            </a:r>
            <a:r>
              <a:rPr lang="el-GR" sz="2400" dirty="0" smtClean="0"/>
              <a:t>  ή από τους </a:t>
            </a:r>
            <a:r>
              <a:rPr lang="el-GR" sz="2400" dirty="0" err="1" smtClean="0"/>
              <a:t>σλαβομακεδόνες</a:t>
            </a:r>
            <a:r>
              <a:rPr lang="el-GR" sz="2400" dirty="0" smtClean="0"/>
              <a:t> της Αυστραλίας .</a:t>
            </a:r>
          </a:p>
          <a:p>
            <a:pPr algn="just">
              <a:buFont typeface="Wingdings" pitchFamily="2" charset="2"/>
              <a:buChar char="ü"/>
            </a:pPr>
            <a:r>
              <a:rPr lang="en-US" sz="1800" i="1" dirty="0" smtClean="0"/>
              <a:t>History of the Macedonian People from the Ancient Times to </a:t>
            </a:r>
            <a:r>
              <a:rPr lang="en-US" sz="1800" dirty="0" smtClean="0"/>
              <a:t>the Present </a:t>
            </a:r>
          </a:p>
          <a:p>
            <a:pPr algn="just">
              <a:buFont typeface="Wingdings" pitchFamily="2" charset="2"/>
              <a:buChar char="ü"/>
            </a:pPr>
            <a:r>
              <a:rPr lang="el-GR" sz="2400" dirty="0" smtClean="0"/>
              <a:t> </a:t>
            </a:r>
            <a:r>
              <a:rPr lang="el-GR" sz="1800" dirty="0" smtClean="0"/>
              <a:t>Μ</a:t>
            </a:r>
            <a:r>
              <a:rPr lang="en-US" sz="1800" dirty="0" err="1" smtClean="0"/>
              <a:t>acedonia</a:t>
            </a:r>
            <a:r>
              <a:rPr lang="el-GR" sz="1800" dirty="0" smtClean="0"/>
              <a:t>:</a:t>
            </a:r>
            <a:r>
              <a:rPr lang="en-US" sz="1800" dirty="0" smtClean="0"/>
              <a:t>What went Wrong in the last 200 Years? (Christ </a:t>
            </a:r>
            <a:r>
              <a:rPr lang="en-US" sz="1800" dirty="0" err="1" smtClean="0"/>
              <a:t>Stefou</a:t>
            </a:r>
            <a:r>
              <a:rPr lang="en-US" sz="1800" dirty="0" smtClean="0"/>
              <a:t>, </a:t>
            </a:r>
            <a:r>
              <a:rPr lang="en-US" sz="1800" dirty="0" smtClean="0">
                <a:hlinkClick r:id="rId2"/>
              </a:rPr>
              <a:t>www.maknews.com</a:t>
            </a:r>
            <a:r>
              <a:rPr lang="en-US" sz="1800" dirty="0" smtClean="0"/>
              <a:t>, </a:t>
            </a:r>
            <a:r>
              <a:rPr lang="en-US" sz="1800" dirty="0" smtClean="0">
                <a:hlinkClick r:id="rId3"/>
              </a:rPr>
              <a:t>www.mymacedonia.net</a:t>
            </a:r>
            <a:r>
              <a:rPr lang="en-US" sz="1800" dirty="0" smtClean="0"/>
              <a:t>, </a:t>
            </a:r>
            <a:r>
              <a:rPr lang="en-US" sz="1800" dirty="0" smtClean="0">
                <a:hlinkClick r:id="rId4"/>
              </a:rPr>
              <a:t>www.unitedmacedonians.org</a:t>
            </a:r>
            <a:r>
              <a:rPr lang="en-US" sz="1800" dirty="0" smtClean="0"/>
              <a:t> )</a:t>
            </a:r>
          </a:p>
          <a:p>
            <a:pPr algn="just">
              <a:buFont typeface="Wingdings" pitchFamily="2" charset="2"/>
              <a:buChar char="ü"/>
            </a:pPr>
            <a:r>
              <a:rPr lang="en-US" sz="1800" dirty="0" smtClean="0"/>
              <a:t>The Descendants of Alexander the Great of Macedon (</a:t>
            </a:r>
            <a:r>
              <a:rPr lang="en-US" sz="1800" dirty="0" err="1" smtClean="0"/>
              <a:t>Aleksandar</a:t>
            </a:r>
            <a:r>
              <a:rPr lang="en-US" sz="1800" dirty="0" smtClean="0"/>
              <a:t> </a:t>
            </a:r>
            <a:r>
              <a:rPr lang="en-US" sz="1800" dirty="0" err="1" smtClean="0"/>
              <a:t>Donski</a:t>
            </a:r>
            <a:r>
              <a:rPr lang="en-US" sz="1800" dirty="0" smtClean="0"/>
              <a:t>)</a:t>
            </a:r>
          </a:p>
          <a:p>
            <a:pPr algn="just">
              <a:buFont typeface="Wingdings" pitchFamily="2" charset="2"/>
              <a:buChar char="ü"/>
            </a:pPr>
            <a:endParaRPr lang="el-GR" sz="1800" dirty="0" smtClean="0"/>
          </a:p>
          <a:p>
            <a:pPr algn="just">
              <a:buFont typeface="Wingdings" pitchFamily="2" charset="2"/>
              <a:buChar char="§"/>
            </a:pPr>
            <a:endParaRPr lang="el-GR" sz="2400" dirty="0"/>
          </a:p>
        </p:txBody>
      </p:sp>
    </p:spTree>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214290"/>
            <a:ext cx="8643998" cy="6286544"/>
          </a:xfrm>
        </p:spPr>
        <p:txBody>
          <a:bodyPr>
            <a:normAutofit fontScale="70000" lnSpcReduction="20000"/>
          </a:bodyPr>
          <a:lstStyle/>
          <a:p>
            <a:pPr algn="ctr">
              <a:buNone/>
            </a:pPr>
            <a:r>
              <a:rPr lang="el-GR" sz="2400" b="1" dirty="0" smtClean="0">
                <a:solidFill>
                  <a:srgbClr val="FFC000"/>
                </a:solidFill>
              </a:rPr>
              <a:t>Περιεχόμενα-χαρακτηριστικά κειμένων</a:t>
            </a:r>
          </a:p>
          <a:p>
            <a:pPr algn="ctr">
              <a:buNone/>
            </a:pPr>
            <a:endParaRPr lang="el-GR" sz="2400" b="1" dirty="0" smtClean="0">
              <a:solidFill>
                <a:srgbClr val="FFC000"/>
              </a:solidFill>
            </a:endParaRPr>
          </a:p>
          <a:p>
            <a:pPr algn="just">
              <a:buFont typeface="Wingdings" pitchFamily="2" charset="2"/>
              <a:buChar char="§"/>
            </a:pPr>
            <a:r>
              <a:rPr lang="el-GR" sz="2400" dirty="0" smtClean="0"/>
              <a:t>Παλαιότερα τα κείμενα ασχολούνταν με την </a:t>
            </a:r>
            <a:r>
              <a:rPr lang="el-GR" sz="2400" dirty="0" err="1" smtClean="0"/>
              <a:t>εθνογένεση</a:t>
            </a:r>
            <a:r>
              <a:rPr lang="el-GR" sz="2400" dirty="0" smtClean="0"/>
              <a:t> των Σλαβομακεδόνων( 19</a:t>
            </a:r>
            <a:r>
              <a:rPr lang="el-GR" sz="2400" baseline="30000" dirty="0" smtClean="0"/>
              <a:t>ο</a:t>
            </a:r>
            <a:r>
              <a:rPr lang="el-GR" sz="2400" dirty="0" smtClean="0"/>
              <a:t> αιώνα) και με την εξέγερση του </a:t>
            </a:r>
            <a:r>
              <a:rPr lang="el-GR" sz="2400" dirty="0" err="1" smtClean="0"/>
              <a:t>Ίλιντεν</a:t>
            </a:r>
            <a:r>
              <a:rPr lang="el-GR" sz="2400" dirty="0" smtClean="0"/>
              <a:t> ως το σημαντικότερο σταθμό για την παρουσία των Σλαβομακεδόνων στη σύγχρονή ιστορία. Σήμερα ελάχιστα κείμενα ασχολούνται με την περίοδο αυτή, διότι δεν θεωρείται σημαντική η υπογράμμιση της διαφοροποίησης των Σλαβομακεδόνων από τους Βούλγαρους ή</a:t>
            </a:r>
          </a:p>
          <a:p>
            <a:pPr algn="just">
              <a:buNone/>
            </a:pPr>
            <a:r>
              <a:rPr lang="el-GR" sz="2400" dirty="0" smtClean="0"/>
              <a:t>        θεωρείται δεδομένη</a:t>
            </a:r>
          </a:p>
          <a:p>
            <a:pPr algn="just">
              <a:buNone/>
            </a:pPr>
            <a:endParaRPr lang="el-GR" sz="2400" b="1" dirty="0" smtClean="0"/>
          </a:p>
          <a:p>
            <a:pPr algn="just">
              <a:buFont typeface="Wingdings" pitchFamily="2" charset="2"/>
              <a:buChar char="§"/>
            </a:pPr>
            <a:r>
              <a:rPr lang="el-GR" sz="2400" b="1" dirty="0" smtClean="0"/>
              <a:t>  </a:t>
            </a:r>
            <a:r>
              <a:rPr lang="en-US" sz="2400" dirty="0" smtClean="0"/>
              <a:t>O</a:t>
            </a:r>
            <a:r>
              <a:rPr lang="el-GR" sz="2400" dirty="0" smtClean="0"/>
              <a:t>ι δικτυακές ιστοσελίδες εστιάζουν στην αρχαιότητα, με σκοπό τη διαμόρφωση μιας ξεχωριστής μακεδονικής ταυτότητας και την αποδοχή τους ως απευθείας απόγονοι των αρχαίων Μακεδόνων</a:t>
            </a:r>
          </a:p>
          <a:p>
            <a:pPr algn="just">
              <a:buFont typeface="Wingdings" pitchFamily="2" charset="2"/>
              <a:buChar char="§"/>
            </a:pPr>
            <a:endParaRPr lang="el-GR" sz="2400" dirty="0" smtClean="0"/>
          </a:p>
          <a:p>
            <a:pPr algn="just">
              <a:buFont typeface="Wingdings" pitchFamily="2" charset="2"/>
              <a:buChar char="§"/>
            </a:pPr>
            <a:r>
              <a:rPr lang="el-GR" sz="2400" dirty="0" smtClean="0"/>
              <a:t>Έχουν  τη μορφή «απόδειξης», «αποκάλυψης» ή «απάντησης»</a:t>
            </a:r>
          </a:p>
          <a:p>
            <a:pPr algn="just">
              <a:buFont typeface="Wingdings" pitchFamily="2" charset="2"/>
              <a:buChar char="§"/>
            </a:pPr>
            <a:endParaRPr lang="el-GR" sz="2400" dirty="0" smtClean="0"/>
          </a:p>
          <a:p>
            <a:pPr algn="just">
              <a:buFont typeface="Wingdings" pitchFamily="2" charset="2"/>
              <a:buChar char="§"/>
            </a:pPr>
            <a:r>
              <a:rPr lang="el-GR" sz="2400" dirty="0" smtClean="0"/>
              <a:t>Αναφέρονται στην ταυτότητα της γλώσσας των αρχαίων Μακεδόνων(αποδεικτικά</a:t>
            </a:r>
            <a:r>
              <a:rPr lang="en-US" sz="2400" dirty="0" smtClean="0"/>
              <a:t> </a:t>
            </a:r>
            <a:r>
              <a:rPr lang="el-GR" sz="2400" dirty="0" smtClean="0"/>
              <a:t>στοιχεία</a:t>
            </a:r>
            <a:r>
              <a:rPr lang="en-US" sz="2400" dirty="0" smtClean="0"/>
              <a:t> </a:t>
            </a:r>
            <a:r>
              <a:rPr lang="el-GR" sz="2400" dirty="0" smtClean="0"/>
              <a:t>ελάχιστα</a:t>
            </a:r>
            <a:r>
              <a:rPr lang="en-US" sz="2400" dirty="0" smtClean="0"/>
              <a:t>, </a:t>
            </a:r>
            <a:r>
              <a:rPr lang="en-US" sz="2400" i="1" dirty="0" smtClean="0"/>
              <a:t>http</a:t>
            </a:r>
            <a:r>
              <a:rPr lang="el-GR" sz="2400" i="1" dirty="0" smtClean="0"/>
              <a:t>:</a:t>
            </a:r>
            <a:r>
              <a:rPr lang="en-US" sz="2400" i="1" dirty="0" smtClean="0"/>
              <a:t>//www.unet.com.mk/ancient-macedonians/</a:t>
            </a:r>
            <a:r>
              <a:rPr lang="en-US" sz="2400" dirty="0" smtClean="0"/>
              <a:t>  </a:t>
            </a:r>
            <a:r>
              <a:rPr lang="el-GR" sz="2400" dirty="0" smtClean="0"/>
              <a:t>του </a:t>
            </a:r>
            <a:r>
              <a:rPr lang="en-US" sz="2400" dirty="0" err="1" smtClean="0"/>
              <a:t>Vasil</a:t>
            </a:r>
            <a:r>
              <a:rPr lang="en-US" sz="2400" dirty="0" smtClean="0"/>
              <a:t> </a:t>
            </a:r>
            <a:r>
              <a:rPr lang="en-US" sz="2400" dirty="0" err="1" smtClean="0"/>
              <a:t>Ilyov</a:t>
            </a:r>
            <a:r>
              <a:rPr lang="en-US" sz="2400" dirty="0" smtClean="0"/>
              <a:t>)</a:t>
            </a:r>
            <a:endParaRPr lang="el-GR" sz="2400" dirty="0" smtClean="0"/>
          </a:p>
          <a:p>
            <a:pPr algn="just">
              <a:buFont typeface="Wingdings" pitchFamily="2" charset="2"/>
              <a:buChar char="§"/>
            </a:pPr>
            <a:endParaRPr lang="en-US" sz="2400" dirty="0" smtClean="0"/>
          </a:p>
          <a:p>
            <a:pPr algn="just">
              <a:buFont typeface="Wingdings" pitchFamily="2" charset="2"/>
              <a:buChar char="§"/>
            </a:pPr>
            <a:r>
              <a:rPr lang="el-GR" sz="2400" dirty="0" smtClean="0"/>
              <a:t>Κείμενα «</a:t>
            </a:r>
            <a:r>
              <a:rPr lang="el-GR" sz="2400" dirty="0" err="1" smtClean="0"/>
              <a:t>αποσλαβοποίησης</a:t>
            </a:r>
            <a:r>
              <a:rPr lang="el-GR" sz="2400" dirty="0" smtClean="0"/>
              <a:t>» της «μακεδονικής» ταυτότητας, απουσιάζουν οι  αναφορές στο σλαβικό </a:t>
            </a:r>
            <a:r>
              <a:rPr lang="el-GR" sz="2400" dirty="0" err="1" smtClean="0"/>
              <a:t>παρελθόν,ενώ</a:t>
            </a:r>
            <a:r>
              <a:rPr lang="el-GR" sz="2400" dirty="0" smtClean="0"/>
              <a:t> διεκδικούν το σύνολο της βουλγαρικής εθνικής αναγέννησης, η σχέση τους με Ρωσία και το κίνημα του Πανσλαβισμού απουσιάζουν πλήρως</a:t>
            </a:r>
          </a:p>
          <a:p>
            <a:pPr algn="just"/>
            <a:endParaRPr lang="en-US" sz="2400" dirty="0" smtClean="0"/>
          </a:p>
          <a:p>
            <a:pPr algn="just"/>
            <a:endParaRPr lang="el-GR" sz="2400" dirty="0" smtClean="0"/>
          </a:p>
          <a:p>
            <a:pPr algn="just"/>
            <a:endParaRPr lang="el-GR" sz="2400" dirty="0"/>
          </a:p>
        </p:txBody>
      </p:sp>
    </p:spTree>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5911873"/>
          </a:xfrm>
        </p:spPr>
        <p:txBody>
          <a:bodyPr/>
          <a:lstStyle/>
          <a:p>
            <a:pPr>
              <a:buNone/>
            </a:pPr>
            <a:r>
              <a:rPr lang="el-GR" b="1" dirty="0" smtClean="0">
                <a:solidFill>
                  <a:srgbClr val="FFC000"/>
                </a:solidFill>
              </a:rPr>
              <a:t>            </a:t>
            </a:r>
            <a:r>
              <a:rPr lang="el-GR" sz="2800" b="1" dirty="0" smtClean="0">
                <a:solidFill>
                  <a:srgbClr val="FFC000"/>
                </a:solidFill>
              </a:rPr>
              <a:t>Περιεχόμενα-χαρακτηριστικά κειμένων</a:t>
            </a:r>
          </a:p>
          <a:p>
            <a:pPr algn="just"/>
            <a:r>
              <a:rPr lang="el-GR" sz="2800" dirty="0" smtClean="0"/>
              <a:t> </a:t>
            </a:r>
            <a:r>
              <a:rPr lang="el-GR" sz="2400" dirty="0" smtClean="0"/>
              <a:t>Παράλληλα  με την «</a:t>
            </a:r>
            <a:r>
              <a:rPr lang="el-GR" sz="2400" dirty="0" err="1" smtClean="0"/>
              <a:t>αποσλαβοποίηση</a:t>
            </a:r>
            <a:r>
              <a:rPr lang="el-GR" sz="2400" dirty="0" smtClean="0"/>
              <a:t>» τίθεται και η αλλαγή των πιστεύω τους στο θέμα του εκχριστιανισμού </a:t>
            </a:r>
            <a:r>
              <a:rPr lang="el-GR" sz="2400" baseline="30000" dirty="0" smtClean="0"/>
              <a:t>        </a:t>
            </a:r>
          </a:p>
          <a:p>
            <a:pPr algn="just"/>
            <a:endParaRPr lang="el-GR" sz="2800" dirty="0" smtClean="0"/>
          </a:p>
          <a:p>
            <a:pPr algn="just"/>
            <a:r>
              <a:rPr lang="el-GR" sz="2400" dirty="0" smtClean="0"/>
              <a:t>Υποτίμηση ή απουσία άλλων εθνικών ομάδων στη Μακεδονία</a:t>
            </a:r>
          </a:p>
          <a:p>
            <a:pPr algn="just"/>
            <a:endParaRPr lang="el-GR" sz="2400" dirty="0" smtClean="0"/>
          </a:p>
          <a:p>
            <a:pPr algn="just"/>
            <a:r>
              <a:rPr lang="el-GR" sz="2400" dirty="0" smtClean="0"/>
              <a:t>Κείμενα με μαρτυρίες των παιδιών προσφύγων  του ελληνικού εμφυλίου πολέμου. Κοινό σημείο όλων ότι οι Σλαβομακεδόνες εκδιώχθηκαν από το ελληνικό κράτος, για να εκκαθαριστεί η </a:t>
            </a:r>
            <a:r>
              <a:rPr lang="el-GR" sz="2400" dirty="0" err="1" smtClean="0"/>
              <a:t>Δυτ</a:t>
            </a:r>
            <a:r>
              <a:rPr lang="el-GR" sz="2400" dirty="0" smtClean="0"/>
              <a:t>. Μακεδονία από τους μη ελληνικούς πληθυσμούς.</a:t>
            </a:r>
            <a:endParaRPr lang="el-GR" sz="2400" dirty="0"/>
          </a:p>
        </p:txBody>
      </p:sp>
    </p:spTree>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000108"/>
          </a:xfrm>
        </p:spPr>
        <p:txBody>
          <a:bodyPr>
            <a:noAutofit/>
          </a:bodyPr>
          <a:lstStyle/>
          <a:p>
            <a:r>
              <a:rPr lang="el-GR" sz="2400" b="1" dirty="0" err="1" smtClean="0"/>
              <a:t>Ελληνομακεδονικό</a:t>
            </a:r>
            <a:r>
              <a:rPr lang="el-GR" sz="2400" b="1" dirty="0" smtClean="0"/>
              <a:t> </a:t>
            </a:r>
            <a:r>
              <a:rPr lang="en-US" sz="2400" b="1" dirty="0" smtClean="0"/>
              <a:t>internet </a:t>
            </a:r>
            <a:r>
              <a:rPr lang="el-GR" sz="2400" b="1" dirty="0" smtClean="0"/>
              <a:t>στον 21</a:t>
            </a:r>
            <a:r>
              <a:rPr lang="el-GR" sz="2400" b="1" baseline="30000" dirty="0" smtClean="0"/>
              <a:t>ο</a:t>
            </a:r>
            <a:r>
              <a:rPr lang="el-GR" sz="2400" b="1" dirty="0" smtClean="0"/>
              <a:t> αιώνα</a:t>
            </a:r>
            <a:br>
              <a:rPr lang="el-GR" sz="2400" b="1" dirty="0" smtClean="0"/>
            </a:br>
            <a:r>
              <a:rPr lang="el-GR" sz="2400" b="1" dirty="0" smtClean="0"/>
              <a:t>Περιεχόμενα-χαρακτηριστικά κειμένων</a:t>
            </a:r>
            <a:br>
              <a:rPr lang="el-GR" sz="2400" b="1" dirty="0" smtClean="0"/>
            </a:br>
            <a:endParaRPr lang="el-GR" sz="2400" dirty="0"/>
          </a:p>
        </p:txBody>
      </p:sp>
      <p:sp>
        <p:nvSpPr>
          <p:cNvPr id="3" name="2 - Θέση περιεχομένου"/>
          <p:cNvSpPr>
            <a:spLocks noGrp="1"/>
          </p:cNvSpPr>
          <p:nvPr>
            <p:ph idx="1"/>
          </p:nvPr>
        </p:nvSpPr>
        <p:spPr>
          <a:xfrm>
            <a:off x="500034" y="714356"/>
            <a:ext cx="8229600" cy="6143644"/>
          </a:xfrm>
        </p:spPr>
        <p:txBody>
          <a:bodyPr>
            <a:normAutofit fontScale="92500"/>
          </a:bodyPr>
          <a:lstStyle/>
          <a:p>
            <a:pPr algn="just"/>
            <a:r>
              <a:rPr lang="el-GR" sz="2400" dirty="0" smtClean="0"/>
              <a:t>Μειωμένος αριθμός  κειμένων, συνήθως υπό μορφή καταλόγου με συχνές «ερωτήσεις-απαντήσεις»</a:t>
            </a:r>
          </a:p>
          <a:p>
            <a:pPr algn="just"/>
            <a:r>
              <a:rPr lang="el-GR" sz="2400" dirty="0" smtClean="0"/>
              <a:t>Μειωμένη επιστημονική έρευνα- βιβλιογραφική παραγωγή(1970-1980), εξαιτίας της ελληνικής πολιτικής.</a:t>
            </a:r>
          </a:p>
          <a:p>
            <a:pPr algn="just"/>
            <a:r>
              <a:rPr lang="el-GR" sz="2400" dirty="0" smtClean="0"/>
              <a:t>Τα πιο γνωστά κείμενα: </a:t>
            </a:r>
            <a:r>
              <a:rPr lang="el-GR" sz="1800" i="1" dirty="0" smtClean="0"/>
              <a:t>του Νικόλαου Μάρτη, το </a:t>
            </a:r>
            <a:r>
              <a:rPr lang="en-US" sz="1800" i="1" dirty="0" smtClean="0"/>
              <a:t>Macedonia</a:t>
            </a:r>
            <a:r>
              <a:rPr lang="el-GR" sz="1800" i="1" dirty="0" smtClean="0"/>
              <a:t>:</a:t>
            </a:r>
            <a:r>
              <a:rPr lang="en-US" sz="1800" i="1" dirty="0" smtClean="0"/>
              <a:t>the historical profile of northern Greece(</a:t>
            </a:r>
            <a:r>
              <a:rPr lang="el-GR" sz="1800" i="1" dirty="0" smtClean="0"/>
              <a:t>Αριστοτέλειο Παν/</a:t>
            </a:r>
            <a:r>
              <a:rPr lang="el-GR" sz="1800" i="1" dirty="0" err="1" smtClean="0"/>
              <a:t>μιο</a:t>
            </a:r>
            <a:r>
              <a:rPr lang="el-GR" sz="1800" i="1" dirty="0" smtClean="0"/>
              <a:t> </a:t>
            </a:r>
            <a:r>
              <a:rPr lang="en-US" sz="1800" i="1" dirty="0" smtClean="0"/>
              <a:t>1992)</a:t>
            </a:r>
            <a:r>
              <a:rPr lang="el-GR" sz="1800" i="1" dirty="0" smtClean="0"/>
              <a:t> και το </a:t>
            </a:r>
            <a:r>
              <a:rPr lang="en-US" sz="1800" i="1" dirty="0" smtClean="0"/>
              <a:t>Macedonia</a:t>
            </a:r>
            <a:r>
              <a:rPr lang="el-GR" sz="1800" i="1" dirty="0" smtClean="0"/>
              <a:t>:</a:t>
            </a:r>
            <a:r>
              <a:rPr lang="en-US" sz="1800" i="1" dirty="0" smtClean="0"/>
              <a:t>History and Politics (</a:t>
            </a:r>
            <a:r>
              <a:rPr lang="el-GR" sz="1800" i="1" dirty="0" smtClean="0"/>
              <a:t>Κ.Α.Μ </a:t>
            </a:r>
            <a:r>
              <a:rPr lang="el-GR" sz="1800" i="1" dirty="0" err="1" smtClean="0"/>
              <a:t>Θεσ</a:t>
            </a:r>
            <a:r>
              <a:rPr lang="el-GR" sz="1800" i="1" dirty="0" smtClean="0"/>
              <a:t>/</a:t>
            </a:r>
            <a:r>
              <a:rPr lang="el-GR" sz="1800" i="1" dirty="0" err="1" smtClean="0"/>
              <a:t>νικη</a:t>
            </a:r>
            <a:r>
              <a:rPr lang="en-US" sz="1800" i="1" dirty="0" smtClean="0"/>
              <a:t>)</a:t>
            </a:r>
            <a:endParaRPr lang="el-GR" sz="1800" i="1" dirty="0" smtClean="0"/>
          </a:p>
          <a:p>
            <a:pPr algn="just"/>
            <a:endParaRPr lang="el-GR" sz="1800" i="1" dirty="0" smtClean="0"/>
          </a:p>
          <a:p>
            <a:pPr algn="just"/>
            <a:r>
              <a:rPr lang="el-GR" sz="2400" dirty="0" smtClean="0"/>
              <a:t>Από 1990 αύξηση της βιβλιογραφικής παραγωγής:</a:t>
            </a:r>
          </a:p>
          <a:p>
            <a:pPr algn="just">
              <a:buFont typeface="Wingdings" pitchFamily="2" charset="2"/>
              <a:buChar char="ü"/>
            </a:pPr>
            <a:r>
              <a:rPr lang="en-US" sz="2400" dirty="0" smtClean="0"/>
              <a:t> </a:t>
            </a:r>
            <a:r>
              <a:rPr lang="el-GR" sz="2400" dirty="0" smtClean="0"/>
              <a:t>στο </a:t>
            </a:r>
            <a:r>
              <a:rPr lang="en-US" sz="1800" i="1" dirty="0" smtClean="0">
                <a:hlinkClick r:id="rId2"/>
              </a:rPr>
              <a:t>www.macedonian-heritage.gr</a:t>
            </a:r>
            <a:r>
              <a:rPr lang="el-GR" sz="2400" dirty="0" smtClean="0"/>
              <a:t> υπάρχουν πρωτοπόρα έργα </a:t>
            </a:r>
            <a:r>
              <a:rPr lang="el-GR" sz="1800" i="1" dirty="0" smtClean="0"/>
              <a:t>«</a:t>
            </a:r>
            <a:r>
              <a:rPr lang="en-US" sz="1800" i="1" dirty="0" smtClean="0"/>
              <a:t>Hellenic Macedonia</a:t>
            </a:r>
            <a:r>
              <a:rPr lang="el-GR" sz="1800" i="1" dirty="0" smtClean="0"/>
              <a:t>»</a:t>
            </a:r>
          </a:p>
          <a:p>
            <a:pPr algn="just">
              <a:buFont typeface="Wingdings" pitchFamily="2" charset="2"/>
              <a:buChar char="ü"/>
            </a:pPr>
            <a:r>
              <a:rPr lang="el-GR" sz="2400" dirty="0" smtClean="0"/>
              <a:t>το βιβλίο </a:t>
            </a:r>
            <a:r>
              <a:rPr lang="en-US" sz="2400" dirty="0" smtClean="0"/>
              <a:t> </a:t>
            </a:r>
            <a:r>
              <a:rPr lang="el-GR" sz="1800" i="1" dirty="0" smtClean="0"/>
              <a:t>Α</a:t>
            </a:r>
            <a:r>
              <a:rPr lang="en-US" sz="1800" i="1" dirty="0" err="1" smtClean="0"/>
              <a:t>thens</a:t>
            </a:r>
            <a:r>
              <a:rPr lang="en-US" sz="1800" i="1" dirty="0" smtClean="0"/>
              <a:t>-Skopje. An Uneasy Symbiosis(1995-2002</a:t>
            </a:r>
            <a:r>
              <a:rPr lang="en-US" sz="2400" dirty="0" smtClean="0"/>
              <a:t>)</a:t>
            </a:r>
          </a:p>
          <a:p>
            <a:pPr algn="just">
              <a:buFont typeface="Wingdings" pitchFamily="2" charset="2"/>
              <a:buChar char="ü"/>
            </a:pPr>
            <a:r>
              <a:rPr lang="el-GR" sz="2400" dirty="0" smtClean="0"/>
              <a:t>Εκδόσεις της Εταιρείας Μακεδονικών Σπουδών</a:t>
            </a:r>
          </a:p>
          <a:p>
            <a:pPr algn="just"/>
            <a:r>
              <a:rPr lang="el-GR" sz="2400" dirty="0" smtClean="0"/>
              <a:t>Χαρακτηριστικό όλων είναι η επικέντρωση τους στη Μακεδονία- πλήρης αδιαφορία για ισχυρισμούς Σλαβομακεδόνων, μόνο το </a:t>
            </a:r>
            <a:r>
              <a:rPr lang="en-US" sz="1800" i="1" dirty="0" smtClean="0">
                <a:hlinkClick r:id="rId2"/>
              </a:rPr>
              <a:t>www.macedonian-heritage.gr</a:t>
            </a:r>
            <a:r>
              <a:rPr lang="en-US" sz="1800" i="1" dirty="0" smtClean="0"/>
              <a:t>  </a:t>
            </a:r>
            <a:r>
              <a:rPr lang="el-GR" sz="2400" dirty="0" smtClean="0"/>
              <a:t>ασχολήθηκε</a:t>
            </a:r>
            <a:r>
              <a:rPr lang="el-GR" sz="1800" dirty="0" smtClean="0"/>
              <a:t> </a:t>
            </a:r>
            <a:r>
              <a:rPr lang="el-GR" sz="2400" dirty="0" smtClean="0"/>
              <a:t>εκτενώς με το Μακεδονικό Παρελθόν</a:t>
            </a:r>
          </a:p>
        </p:txBody>
      </p:sp>
    </p:spTree>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714356"/>
          </a:xfrm>
        </p:spPr>
        <p:txBody>
          <a:bodyPr>
            <a:normAutofit/>
          </a:bodyPr>
          <a:lstStyle/>
          <a:p>
            <a:r>
              <a:rPr lang="el-GR" sz="2800" b="1" dirty="0" smtClean="0"/>
              <a:t>Σύμβολα- Χάρτες</a:t>
            </a:r>
            <a:endParaRPr lang="el-GR" sz="2800" b="1" dirty="0"/>
          </a:p>
        </p:txBody>
      </p:sp>
      <p:sp>
        <p:nvSpPr>
          <p:cNvPr id="3" name="2 - Θέση περιεχομένου"/>
          <p:cNvSpPr>
            <a:spLocks noGrp="1"/>
          </p:cNvSpPr>
          <p:nvPr>
            <p:ph idx="1"/>
          </p:nvPr>
        </p:nvSpPr>
        <p:spPr>
          <a:xfrm>
            <a:off x="285720" y="642918"/>
            <a:ext cx="8229600" cy="5643602"/>
          </a:xfrm>
        </p:spPr>
        <p:txBody>
          <a:bodyPr>
            <a:normAutofit fontScale="92500" lnSpcReduction="20000"/>
          </a:bodyPr>
          <a:lstStyle/>
          <a:p>
            <a:pPr algn="just">
              <a:buFont typeface="Wingdings" pitchFamily="2" charset="2"/>
              <a:buChar char="v"/>
            </a:pPr>
            <a:r>
              <a:rPr lang="el-GR" sz="2400" b="1" dirty="0" smtClean="0">
                <a:solidFill>
                  <a:srgbClr val="FFC000"/>
                </a:solidFill>
              </a:rPr>
              <a:t>Οι </a:t>
            </a:r>
            <a:r>
              <a:rPr lang="el-GR" sz="2400" b="1" dirty="0" err="1" smtClean="0">
                <a:solidFill>
                  <a:srgbClr val="FFC000"/>
                </a:solidFill>
              </a:rPr>
              <a:t>Σλαβομακεδονικές</a:t>
            </a:r>
            <a:r>
              <a:rPr lang="el-GR" sz="2400" b="1" dirty="0" smtClean="0">
                <a:solidFill>
                  <a:srgbClr val="FFC000"/>
                </a:solidFill>
              </a:rPr>
              <a:t> ιστοσελίδες              </a:t>
            </a:r>
            <a:r>
              <a:rPr lang="el-GR" sz="2400" b="1" dirty="0" smtClean="0"/>
              <a:t>όλα τα </a:t>
            </a:r>
            <a:r>
              <a:rPr lang="el-GR" sz="2400" b="1" dirty="0" smtClean="0">
                <a:solidFill>
                  <a:srgbClr val="FFC000"/>
                </a:solidFill>
              </a:rPr>
              <a:t>σύμβολα</a:t>
            </a:r>
            <a:r>
              <a:rPr lang="el-GR" sz="2400" b="1" dirty="0" smtClean="0"/>
              <a:t> της </a:t>
            </a:r>
          </a:p>
          <a:p>
            <a:pPr algn="just">
              <a:buNone/>
            </a:pPr>
            <a:r>
              <a:rPr lang="el-GR" sz="2400" dirty="0" smtClean="0"/>
              <a:t>    μακεδονικής δυναστείας(βασιλείς Φίλιππο και Αλέξανδρο, το </a:t>
            </a:r>
            <a:r>
              <a:rPr lang="el-GR" sz="2400" dirty="0" err="1" smtClean="0"/>
              <a:t>δεκαεξάκτινο</a:t>
            </a:r>
            <a:r>
              <a:rPr lang="el-GR" sz="2400" dirty="0" smtClean="0"/>
              <a:t> αστέρι </a:t>
            </a:r>
            <a:r>
              <a:rPr lang="el-GR" sz="2400" dirty="0" err="1" smtClean="0"/>
              <a:t>κ.α</a:t>
            </a:r>
            <a:r>
              <a:rPr lang="el-GR" sz="2400" dirty="0" smtClean="0"/>
              <a:t>)</a:t>
            </a:r>
          </a:p>
          <a:p>
            <a:pPr algn="just">
              <a:buFont typeface="Wingdings" pitchFamily="2" charset="2"/>
              <a:buChar char="v"/>
            </a:pPr>
            <a:r>
              <a:rPr lang="el-GR" sz="2400" dirty="0" smtClean="0"/>
              <a:t>Απουσιάζουν οι παραλλαγές συμβόλων, διότι διεκδικούν το σύνολο της αρχαίας μακεδονικής κληρονομιάς και όχι μία παραλλαγή της</a:t>
            </a:r>
          </a:p>
          <a:p>
            <a:pPr algn="just">
              <a:buFont typeface="Wingdings" pitchFamily="2" charset="2"/>
              <a:buChar char="v"/>
            </a:pPr>
            <a:endParaRPr lang="el-GR" sz="2400" dirty="0" smtClean="0"/>
          </a:p>
          <a:p>
            <a:pPr algn="just">
              <a:buFont typeface="Wingdings" pitchFamily="2" charset="2"/>
              <a:buChar char="q"/>
            </a:pPr>
            <a:r>
              <a:rPr lang="el-GR" sz="2400" dirty="0" smtClean="0"/>
              <a:t>Όλοι οι </a:t>
            </a:r>
            <a:r>
              <a:rPr lang="el-GR" sz="2400" dirty="0" err="1" smtClean="0">
                <a:solidFill>
                  <a:srgbClr val="FFC000"/>
                </a:solidFill>
              </a:rPr>
              <a:t>σλαβομακεδόνες</a:t>
            </a:r>
            <a:r>
              <a:rPr lang="el-GR" sz="2400" dirty="0" smtClean="0">
                <a:solidFill>
                  <a:srgbClr val="FFC000"/>
                </a:solidFill>
              </a:rPr>
              <a:t> ιδιώτες-φορείς </a:t>
            </a:r>
            <a:r>
              <a:rPr lang="el-GR" sz="2400" dirty="0" smtClean="0"/>
              <a:t>χρησιμοποιούν </a:t>
            </a:r>
            <a:r>
              <a:rPr lang="el-GR" sz="2400" b="1" dirty="0" smtClean="0">
                <a:solidFill>
                  <a:srgbClr val="FFC000"/>
                </a:solidFill>
              </a:rPr>
              <a:t>χάρτες</a:t>
            </a:r>
            <a:r>
              <a:rPr lang="el-GR" sz="2400" dirty="0" smtClean="0"/>
              <a:t>,  ο πιο γνωστός απεικονίζει τη Μακεδονία  στα γεωγραφικά της όρια, όπως ορίζονταν 19</a:t>
            </a:r>
            <a:r>
              <a:rPr lang="el-GR" sz="2400" baseline="30000" dirty="0" smtClean="0"/>
              <a:t>ο</a:t>
            </a:r>
            <a:r>
              <a:rPr lang="el-GR" sz="2400" dirty="0" smtClean="0"/>
              <a:t> αιώνα, με στόχο να μεταδώσει στο κοινό του </a:t>
            </a:r>
            <a:r>
              <a:rPr lang="en-US" sz="2400" dirty="0" smtClean="0"/>
              <a:t>internet </a:t>
            </a:r>
            <a:r>
              <a:rPr lang="el-GR" sz="2400" dirty="0" smtClean="0"/>
              <a:t>,ότι υπάρχουν εδαφικές περιοχές αλύτρωτες</a:t>
            </a:r>
          </a:p>
          <a:p>
            <a:pPr algn="just">
              <a:buFont typeface="Wingdings" pitchFamily="2" charset="2"/>
              <a:buChar char="q"/>
            </a:pPr>
            <a:r>
              <a:rPr lang="el-GR" sz="2400" dirty="0" smtClean="0"/>
              <a:t>Χάρτες της αρχαίας Μακεδονίας-των εκστρατειών του Μεγάλου Αλεξάνδρου</a:t>
            </a:r>
          </a:p>
          <a:p>
            <a:pPr algn="just">
              <a:buFont typeface="Wingdings" pitchFamily="2" charset="2"/>
              <a:buChar char="q"/>
            </a:pPr>
            <a:r>
              <a:rPr lang="el-GR" sz="2400" dirty="0" smtClean="0"/>
              <a:t>Σε όλους τους χάρτες ΕΛΛΑΔΑ-ΜΑΚΕΔΟΝΙΑ       ως ξεχωριστά κράτη</a:t>
            </a:r>
          </a:p>
          <a:p>
            <a:pPr algn="just">
              <a:buNone/>
            </a:pPr>
            <a:r>
              <a:rPr lang="el-GR" sz="2400" dirty="0"/>
              <a:t> </a:t>
            </a:r>
          </a:p>
        </p:txBody>
      </p:sp>
      <p:sp>
        <p:nvSpPr>
          <p:cNvPr id="4" name="3 - Δεξιό βέλος"/>
          <p:cNvSpPr/>
          <p:nvPr/>
        </p:nvSpPr>
        <p:spPr>
          <a:xfrm>
            <a:off x="5143504" y="714356"/>
            <a:ext cx="71438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Δεξιό βέλος"/>
          <p:cNvSpPr/>
          <p:nvPr/>
        </p:nvSpPr>
        <p:spPr>
          <a:xfrm>
            <a:off x="5643570" y="5500702"/>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5840435"/>
          </a:xfrm>
        </p:spPr>
        <p:txBody>
          <a:bodyPr>
            <a:normAutofit fontScale="92500" lnSpcReduction="10000"/>
          </a:bodyPr>
          <a:lstStyle/>
          <a:p>
            <a:pPr algn="just">
              <a:buFont typeface="Wingdings" pitchFamily="2" charset="2"/>
              <a:buChar char="v"/>
            </a:pPr>
            <a:r>
              <a:rPr lang="el-GR" sz="2400" b="1" dirty="0" smtClean="0">
                <a:solidFill>
                  <a:srgbClr val="FFC000"/>
                </a:solidFill>
              </a:rPr>
              <a:t>Οι </a:t>
            </a:r>
            <a:r>
              <a:rPr lang="el-GR" sz="2400" b="1" dirty="0" err="1" smtClean="0">
                <a:solidFill>
                  <a:srgbClr val="FFC000"/>
                </a:solidFill>
              </a:rPr>
              <a:t>ελληνομακεδονικές</a:t>
            </a:r>
            <a:r>
              <a:rPr lang="el-GR" sz="2400" b="1" dirty="0" smtClean="0">
                <a:solidFill>
                  <a:srgbClr val="FFC000"/>
                </a:solidFill>
              </a:rPr>
              <a:t> ιστοσελίδες              σύμβολα</a:t>
            </a:r>
            <a:r>
              <a:rPr lang="el-GR" sz="2400" dirty="0" smtClean="0">
                <a:solidFill>
                  <a:srgbClr val="FFC000"/>
                </a:solidFill>
              </a:rPr>
              <a:t> </a:t>
            </a:r>
            <a:r>
              <a:rPr lang="el-GR" sz="2400" dirty="0" smtClean="0"/>
              <a:t>όλα από κλασική αρχαιότητα(μακεδονικό αστέρι, κεφαλή Φιλίππου, κεφαλή Αλέξανδρου, χρυσή λάρνακα Φιλίππου </a:t>
            </a:r>
            <a:r>
              <a:rPr lang="el-GR" sz="2400" dirty="0" err="1" smtClean="0"/>
              <a:t>κ.α</a:t>
            </a:r>
            <a:r>
              <a:rPr lang="el-GR" sz="2400" dirty="0" smtClean="0"/>
              <a:t>)</a:t>
            </a:r>
          </a:p>
          <a:p>
            <a:pPr algn="just">
              <a:buNone/>
            </a:pPr>
            <a:endParaRPr lang="el-GR" sz="2400" b="1" dirty="0" smtClean="0"/>
          </a:p>
          <a:p>
            <a:pPr algn="just">
              <a:buFont typeface="Wingdings" pitchFamily="2" charset="2"/>
              <a:buChar char="v"/>
            </a:pPr>
            <a:r>
              <a:rPr lang="el-GR" sz="2400" dirty="0" smtClean="0"/>
              <a:t>Έτσι η μακεδονική κληρονομιά ορίζεται από την ύστερη κλασική αρχαιότητα, χωρίς να ερμηνεύσει το υπόλοιπο ιστορικό παρελθόν (με εξαίρεση </a:t>
            </a:r>
            <a:r>
              <a:rPr lang="en-US" sz="2400" dirty="0" smtClean="0">
                <a:hlinkClick r:id="rId2"/>
              </a:rPr>
              <a:t>www.macedonian-heritage.gr</a:t>
            </a:r>
            <a:r>
              <a:rPr lang="en-US" sz="2400" dirty="0" smtClean="0"/>
              <a:t> </a:t>
            </a:r>
            <a:r>
              <a:rPr lang="el-GR" sz="2400" dirty="0" smtClean="0"/>
              <a:t>)</a:t>
            </a:r>
            <a:endParaRPr lang="en-US" sz="2400" dirty="0" smtClean="0"/>
          </a:p>
          <a:p>
            <a:pPr algn="just">
              <a:buNone/>
            </a:pPr>
            <a:endParaRPr lang="en-US" sz="2400" dirty="0" smtClean="0"/>
          </a:p>
          <a:p>
            <a:pPr algn="just">
              <a:buFont typeface="Wingdings" pitchFamily="2" charset="2"/>
              <a:buChar char="q"/>
            </a:pPr>
            <a:r>
              <a:rPr lang="el-GR" sz="2400" b="1" dirty="0" smtClean="0">
                <a:solidFill>
                  <a:srgbClr val="FFC000"/>
                </a:solidFill>
              </a:rPr>
              <a:t>Χάρτες </a:t>
            </a:r>
            <a:r>
              <a:rPr lang="el-GR" sz="2400" dirty="0" smtClean="0"/>
              <a:t>από διάφορες ιστορικές περιόδους:</a:t>
            </a:r>
          </a:p>
          <a:p>
            <a:pPr algn="just">
              <a:buFont typeface="Wingdings" pitchFamily="2" charset="2"/>
              <a:buChar char="ü"/>
            </a:pPr>
            <a:r>
              <a:rPr lang="en-US" sz="2400" dirty="0" smtClean="0">
                <a:hlinkClick r:id="rId3"/>
              </a:rPr>
              <a:t>www.macedonia.info</a:t>
            </a:r>
            <a:r>
              <a:rPr lang="en-US" sz="2400" dirty="0" smtClean="0"/>
              <a:t> (</a:t>
            </a:r>
            <a:r>
              <a:rPr lang="el-GR" sz="2400" dirty="0" smtClean="0"/>
              <a:t>από </a:t>
            </a:r>
            <a:r>
              <a:rPr lang="el-GR" sz="2400" dirty="0" err="1" smtClean="0"/>
              <a:t>προιστορία</a:t>
            </a:r>
            <a:r>
              <a:rPr lang="el-GR" sz="2400" dirty="0" smtClean="0"/>
              <a:t> –αρχαιότητα περιορίζεται η χρήση –αξιοπιστία του, εξαιτίας της έλλειψης επεξηγηματικού υπομνήματος</a:t>
            </a:r>
            <a:r>
              <a:rPr lang="en-US" sz="2400" dirty="0" smtClean="0"/>
              <a:t>)</a:t>
            </a:r>
            <a:endParaRPr lang="el-GR" sz="2400" dirty="0" smtClean="0"/>
          </a:p>
          <a:p>
            <a:pPr algn="just">
              <a:buFont typeface="Wingdings" pitchFamily="2" charset="2"/>
              <a:buChar char="ü"/>
            </a:pPr>
            <a:r>
              <a:rPr lang="el-GR" sz="2400" dirty="0" smtClean="0"/>
              <a:t>Από βιβλίο  Μακεδονία:</a:t>
            </a:r>
            <a:r>
              <a:rPr lang="en-US" sz="2400" dirty="0" smtClean="0"/>
              <a:t>  </a:t>
            </a:r>
            <a:r>
              <a:rPr lang="en-US" sz="2400" dirty="0" smtClean="0">
                <a:hlinkClick r:id="rId4"/>
              </a:rPr>
              <a:t>www.macedoniaontheweb.com</a:t>
            </a:r>
            <a:r>
              <a:rPr lang="en-US" sz="2400" dirty="0" smtClean="0"/>
              <a:t> </a:t>
            </a:r>
            <a:r>
              <a:rPr lang="el-GR" sz="2400" dirty="0" smtClean="0"/>
              <a:t>και </a:t>
            </a:r>
            <a:r>
              <a:rPr lang="en-US" sz="2400" dirty="0" smtClean="0">
                <a:hlinkClick r:id="rId2"/>
              </a:rPr>
              <a:t>www.macedonian-heritage.gr</a:t>
            </a:r>
            <a:r>
              <a:rPr lang="el-GR" sz="2400" dirty="0" smtClean="0"/>
              <a:t> (περισσότερο αξιόπιστοι, διαφορετικές πηγές-χρονικές περιόδους)</a:t>
            </a:r>
            <a:r>
              <a:rPr lang="en-US" sz="2400" dirty="0" smtClean="0"/>
              <a:t> </a:t>
            </a:r>
            <a:endParaRPr lang="el-GR" sz="2400" dirty="0" smtClean="0"/>
          </a:p>
          <a:p>
            <a:pPr algn="just">
              <a:buFont typeface="Wingdings" pitchFamily="2" charset="2"/>
              <a:buChar char="ü"/>
            </a:pPr>
            <a:endParaRPr lang="el-GR" sz="2400" dirty="0"/>
          </a:p>
        </p:txBody>
      </p:sp>
      <p:sp>
        <p:nvSpPr>
          <p:cNvPr id="4" name="3 - Δεξιό βέλος"/>
          <p:cNvSpPr/>
          <p:nvPr/>
        </p:nvSpPr>
        <p:spPr>
          <a:xfrm>
            <a:off x="5429256" y="428604"/>
            <a:ext cx="78581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42852"/>
            <a:ext cx="8229600" cy="785818"/>
          </a:xfrm>
        </p:spPr>
        <p:txBody>
          <a:bodyPr>
            <a:normAutofit/>
          </a:bodyPr>
          <a:lstStyle/>
          <a:p>
            <a:r>
              <a:rPr lang="el-GR" sz="2800" b="1" dirty="0" smtClean="0"/>
              <a:t>ΦΟΡΕΙΣ </a:t>
            </a:r>
            <a:r>
              <a:rPr lang="el-GR" sz="2800" b="1" dirty="0" err="1" smtClean="0"/>
              <a:t>πΓΔΜ</a:t>
            </a:r>
            <a:r>
              <a:rPr lang="el-GR" sz="2800" b="1" dirty="0" smtClean="0"/>
              <a:t> και ΕΛΛΑΔΑΣ</a:t>
            </a:r>
            <a:endParaRPr lang="el-GR" sz="2800" b="1" dirty="0"/>
          </a:p>
        </p:txBody>
      </p:sp>
      <p:sp>
        <p:nvSpPr>
          <p:cNvPr id="3" name="2 - Θέση περιεχομένου"/>
          <p:cNvSpPr>
            <a:spLocks noGrp="1"/>
          </p:cNvSpPr>
          <p:nvPr>
            <p:ph idx="1"/>
          </p:nvPr>
        </p:nvSpPr>
        <p:spPr>
          <a:xfrm>
            <a:off x="457200" y="785794"/>
            <a:ext cx="8229600" cy="5340369"/>
          </a:xfrm>
        </p:spPr>
        <p:txBody>
          <a:bodyPr>
            <a:normAutofit fontScale="92500"/>
          </a:bodyPr>
          <a:lstStyle/>
          <a:p>
            <a:pPr algn="just">
              <a:buFont typeface="Wingdings" pitchFamily="2" charset="2"/>
              <a:buChar char="v"/>
            </a:pPr>
            <a:r>
              <a:rPr lang="en-US" sz="2400" dirty="0" smtClean="0"/>
              <a:t> </a:t>
            </a:r>
            <a:r>
              <a:rPr lang="el-GR" sz="2400" dirty="0" smtClean="0"/>
              <a:t>Πρώτα  χρόνια Μακεδονικού Ζητήματος στο </a:t>
            </a:r>
            <a:r>
              <a:rPr lang="en-US" sz="2400" dirty="0" smtClean="0"/>
              <a:t>internet</a:t>
            </a:r>
            <a:r>
              <a:rPr lang="el-GR" sz="2400" dirty="0" smtClean="0"/>
              <a:t>             έλλειψη δραστηριοποίησης και από τις 2 μεριές</a:t>
            </a:r>
            <a:r>
              <a:rPr lang="en-US" sz="2400" dirty="0" smtClean="0"/>
              <a:t> </a:t>
            </a:r>
            <a:r>
              <a:rPr lang="el-GR" sz="2400" dirty="0" smtClean="0"/>
              <a:t>:</a:t>
            </a:r>
          </a:p>
          <a:p>
            <a:pPr algn="just">
              <a:buFont typeface="Wingdings" pitchFamily="2" charset="2"/>
              <a:buChar char="ü"/>
            </a:pPr>
            <a:r>
              <a:rPr lang="el-GR" sz="2400" dirty="0" err="1" smtClean="0"/>
              <a:t>πΓΔΜ</a:t>
            </a:r>
            <a:r>
              <a:rPr lang="el-GR" sz="2400" dirty="0" smtClean="0"/>
              <a:t>: Ακαδημία Επιστημών(ΜΑΝ</a:t>
            </a:r>
            <a:r>
              <a:rPr lang="en-US" sz="2400" dirty="0" smtClean="0"/>
              <a:t>U</a:t>
            </a:r>
            <a:r>
              <a:rPr lang="el-GR" sz="2400" dirty="0" smtClean="0"/>
              <a:t>)</a:t>
            </a:r>
            <a:r>
              <a:rPr lang="en-US" sz="2400" dirty="0" smtClean="0"/>
              <a:t> </a:t>
            </a:r>
            <a:r>
              <a:rPr lang="el-GR" sz="2400" dirty="0" smtClean="0"/>
              <a:t>και το Ιστορικό τμήμα Παν/</a:t>
            </a:r>
            <a:r>
              <a:rPr lang="el-GR" sz="2400" dirty="0" err="1" smtClean="0"/>
              <a:t>μιου</a:t>
            </a:r>
            <a:r>
              <a:rPr lang="el-GR" sz="2400" dirty="0" smtClean="0"/>
              <a:t> Σκοπίων «Άγιοι Κύριλλος και Μεθόδιος »</a:t>
            </a:r>
          </a:p>
          <a:p>
            <a:pPr algn="just">
              <a:buFont typeface="Wingdings" pitchFamily="2" charset="2"/>
              <a:buChar char="ü"/>
            </a:pPr>
            <a:r>
              <a:rPr lang="el-GR" sz="2400" dirty="0" smtClean="0"/>
              <a:t>Ελλάδα: Εταιρεία Μακεδονικών Σπουδών, τμήματα Α.Π.Θ, Ακαδημία Αθηνών, Εθνικό Ίδρυμα Ερευνών, Ίδρυμα Μελετών Χερσονήσου του Αίμου</a:t>
            </a:r>
          </a:p>
          <a:p>
            <a:pPr algn="just">
              <a:buFont typeface="Wingdings" pitchFamily="2" charset="2"/>
              <a:buChar char="v"/>
            </a:pPr>
            <a:r>
              <a:rPr lang="el-GR" sz="2400" dirty="0" smtClean="0"/>
              <a:t>Το κενό καλύπτεται από ιδιώτες και εθελοντικούς φορείς </a:t>
            </a:r>
          </a:p>
          <a:p>
            <a:pPr algn="just">
              <a:buFont typeface="Wingdings" pitchFamily="2" charset="2"/>
              <a:buChar char="v"/>
            </a:pPr>
            <a:r>
              <a:rPr lang="el-GR" sz="2400" dirty="0" smtClean="0"/>
              <a:t>και αργότερα από δημόσιους φορείς</a:t>
            </a:r>
          </a:p>
          <a:p>
            <a:pPr algn="just">
              <a:buFont typeface="Wingdings" pitchFamily="2" charset="2"/>
              <a:buChar char="v"/>
            </a:pPr>
            <a:r>
              <a:rPr lang="el-GR" sz="2400" dirty="0" smtClean="0"/>
              <a:t>Αξιοσημείωτοι φορείς είναι των ΜΚΟ(</a:t>
            </a:r>
            <a:r>
              <a:rPr lang="en-US" sz="2400" dirty="0" smtClean="0">
                <a:hlinkClick r:id="rId2"/>
              </a:rPr>
              <a:t>www.mhrmi.org</a:t>
            </a:r>
            <a:r>
              <a:rPr lang="el-GR" sz="2400" dirty="0" smtClean="0"/>
              <a:t>)</a:t>
            </a:r>
            <a:r>
              <a:rPr lang="en-US" sz="2400" dirty="0" smtClean="0"/>
              <a:t> </a:t>
            </a:r>
            <a:r>
              <a:rPr lang="el-GR" sz="2400" dirty="0" smtClean="0"/>
              <a:t> και οργανώσεις  αποδήμων Σλαβομακεδόνων: </a:t>
            </a:r>
            <a:r>
              <a:rPr lang="en-US" sz="2400" dirty="0" smtClean="0"/>
              <a:t>United Macedonian Diaspora(</a:t>
            </a:r>
            <a:r>
              <a:rPr lang="en-US" sz="2400" dirty="0" smtClean="0">
                <a:hlinkClick r:id="rId3"/>
              </a:rPr>
              <a:t>http</a:t>
            </a:r>
            <a:r>
              <a:rPr lang="el-GR" sz="2400" dirty="0" smtClean="0">
                <a:hlinkClick r:id="rId3"/>
              </a:rPr>
              <a:t>://</a:t>
            </a:r>
            <a:r>
              <a:rPr lang="en-US" sz="2400" dirty="0" smtClean="0">
                <a:hlinkClick r:id="rId3"/>
              </a:rPr>
              <a:t>www.umdiaspora.com</a:t>
            </a:r>
            <a:r>
              <a:rPr lang="en-US" sz="2400" dirty="0" smtClean="0"/>
              <a:t>) ,</a:t>
            </a:r>
            <a:r>
              <a:rPr lang="el-GR" sz="2400" dirty="0" smtClean="0"/>
              <a:t>το </a:t>
            </a:r>
            <a:r>
              <a:rPr lang="en-US" sz="2400" dirty="0" smtClean="0"/>
              <a:t>World Macedonian Congress </a:t>
            </a:r>
            <a:r>
              <a:rPr lang="el-GR" sz="2400" dirty="0" smtClean="0"/>
              <a:t>και η </a:t>
            </a:r>
            <a:r>
              <a:rPr lang="en-US" sz="2400" dirty="0" err="1" smtClean="0"/>
              <a:t>Unitted</a:t>
            </a:r>
            <a:r>
              <a:rPr lang="en-US" sz="2400" dirty="0" smtClean="0"/>
              <a:t> Macedonians </a:t>
            </a:r>
            <a:endParaRPr lang="el-GR"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ΔΗΜΟΣΘΕΝΟΥΣ ΠΕΡΙ ΠΑΡΑΠΡΕΣΒΕΙΑΣ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sz="3600" b="0" dirty="0">
                <a:latin typeface="Times New Roman" panose="02020603050405020304" pitchFamily="18" charset="0"/>
                <a:cs typeface="Times New Roman" panose="02020603050405020304" pitchFamily="18" charset="0"/>
              </a:rPr>
              <a:t>Συγκεκριμένα λέγει για τον Αισχίνη </a:t>
            </a:r>
            <a:r>
              <a:rPr lang="el-GR" sz="3600" dirty="0">
                <a:latin typeface="Times New Roman" panose="02020603050405020304" pitchFamily="18" charset="0"/>
                <a:cs typeface="Times New Roman" panose="02020603050405020304" pitchFamily="18" charset="0"/>
              </a:rPr>
              <a:t>(§ 305)</a:t>
            </a:r>
            <a:r>
              <a:rPr lang="el-GR" sz="3600" b="0"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Βάρβαρον</a:t>
            </a:r>
            <a:r>
              <a:rPr lang="el-GR" sz="3600" b="0" i="1" dirty="0">
                <a:latin typeface="Times New Roman" panose="02020603050405020304" pitchFamily="18" charset="0"/>
                <a:cs typeface="Times New Roman" panose="02020603050405020304" pitchFamily="18" charset="0"/>
              </a:rPr>
              <a:t> τε γάρ πολλάκις και </a:t>
            </a:r>
            <a:r>
              <a:rPr lang="el-GR" sz="3600" b="0" i="1" dirty="0" err="1">
                <a:latin typeface="Times New Roman" panose="02020603050405020304" pitchFamily="18" charset="0"/>
                <a:cs typeface="Times New Roman" panose="02020603050405020304" pitchFamily="18" charset="0"/>
              </a:rPr>
              <a:t>αλάστορα</a:t>
            </a:r>
            <a:r>
              <a:rPr lang="el-GR" sz="3600" b="0" i="1" dirty="0">
                <a:latin typeface="Times New Roman" panose="02020603050405020304" pitchFamily="18" charset="0"/>
                <a:cs typeface="Times New Roman" panose="02020603050405020304" pitchFamily="18" charset="0"/>
              </a:rPr>
              <a:t> τον </a:t>
            </a:r>
            <a:r>
              <a:rPr lang="el-GR" sz="3600" b="0" i="1" dirty="0" err="1">
                <a:latin typeface="Times New Roman" panose="02020603050405020304" pitchFamily="18" charset="0"/>
                <a:cs typeface="Times New Roman" panose="02020603050405020304" pitchFamily="18" charset="0"/>
              </a:rPr>
              <a:t>Φίλιππον</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αποκαλών</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εδημηγόρει</a:t>
            </a:r>
            <a:r>
              <a:rPr lang="el-GR" sz="3600" b="0" i="1" dirty="0">
                <a:latin typeface="Times New Roman" panose="02020603050405020304" pitchFamily="18" charset="0"/>
                <a:cs typeface="Times New Roman" panose="02020603050405020304" pitchFamily="18" charset="0"/>
              </a:rPr>
              <a:t> (=Αγόρευε ενώ­πιον του λαού αποκαλώντας τον Φίλιππο βάρβαρο και ολέθριο</a:t>
            </a:r>
            <a:r>
              <a:rPr lang="el-GR" sz="3600" b="0" dirty="0">
                <a:latin typeface="Times New Roman" panose="02020603050405020304" pitchFamily="18" charset="0"/>
                <a:cs typeface="Times New Roman" panose="02020603050405020304" pitchFamily="18" charset="0"/>
              </a:rPr>
              <a:t>». Τώρα όμως ο Αισχίνης τον αποκαλεί «</a:t>
            </a:r>
            <a:r>
              <a:rPr lang="el-GR" sz="3600" b="0" i="1" dirty="0" err="1">
                <a:latin typeface="Times New Roman" panose="02020603050405020304" pitchFamily="18" charset="0"/>
                <a:cs typeface="Times New Roman" panose="02020603050405020304" pitchFamily="18" charset="0"/>
              </a:rPr>
              <a:t>ελληνικώτατον</a:t>
            </a:r>
            <a:r>
              <a:rPr lang="el-GR" sz="3600" b="0" i="1" dirty="0">
                <a:latin typeface="Times New Roman" panose="02020603050405020304" pitchFamily="18" charset="0"/>
                <a:cs typeface="Times New Roman" panose="02020603050405020304" pitchFamily="18" charset="0"/>
              </a:rPr>
              <a:t> ανθρώπων» και «</a:t>
            </a:r>
            <a:r>
              <a:rPr lang="el-GR" sz="3600" b="0" i="1" dirty="0" err="1">
                <a:latin typeface="Times New Roman" panose="02020603050405020304" pitchFamily="18" charset="0"/>
                <a:cs typeface="Times New Roman" panose="02020603050405020304" pitchFamily="18" charset="0"/>
              </a:rPr>
              <a:t>Φιλαθηναιότατον</a:t>
            </a:r>
            <a:r>
              <a:rPr lang="el-GR" sz="3600" b="0" dirty="0">
                <a:latin typeface="Times New Roman" panose="02020603050405020304" pitchFamily="18" charset="0"/>
                <a:cs typeface="Times New Roman" panose="02020603050405020304" pitchFamily="18" charset="0"/>
              </a:rPr>
              <a:t>»! </a:t>
            </a:r>
            <a:r>
              <a:rPr lang="el-GR" sz="3600" dirty="0">
                <a:latin typeface="Times New Roman" panose="02020603050405020304" pitchFamily="18" charset="0"/>
                <a:cs typeface="Times New Roman" panose="02020603050405020304" pitchFamily="18" charset="0"/>
              </a:rPr>
              <a:t>(§ 308</a:t>
            </a:r>
            <a:r>
              <a:rPr lang="el-GR" sz="3600" b="0" dirty="0">
                <a:latin typeface="Times New Roman" panose="02020603050405020304" pitchFamily="18" charset="0"/>
                <a:cs typeface="Times New Roman" panose="02020603050405020304" pitchFamily="18" charset="0"/>
              </a:rPr>
              <a:t>). </a:t>
            </a:r>
            <a:br>
              <a:rPr lang="el-GR" sz="3600" b="0" dirty="0">
                <a:latin typeface="Times New Roman" panose="02020603050405020304" pitchFamily="18" charset="0"/>
                <a:cs typeface="Times New Roman" panose="02020603050405020304" pitchFamily="18" charset="0"/>
              </a:rPr>
            </a:br>
            <a:r>
              <a:rPr lang="el-GR" b="0" dirty="0"/>
              <a:t/>
            </a:r>
            <a:br>
              <a:rPr lang="el-GR" b="0" dirty="0"/>
            </a:br>
            <a:endParaRPr lang="el-GR" dirty="0"/>
          </a:p>
        </p:txBody>
      </p:sp>
    </p:spTree>
    <p:extLst>
      <p:ext uri="{BB962C8B-B14F-4D97-AF65-F5344CB8AC3E}">
        <p14:creationId xmlns:p14="http://schemas.microsoft.com/office/powerpoint/2010/main" xmlns="" val="3975304171"/>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768997"/>
          </a:xfrm>
        </p:spPr>
        <p:txBody>
          <a:bodyPr>
            <a:normAutofit/>
          </a:bodyPr>
          <a:lstStyle/>
          <a:p>
            <a:pPr>
              <a:buFont typeface="Wingdings" pitchFamily="2" charset="2"/>
              <a:buChar char="v"/>
            </a:pPr>
            <a:r>
              <a:rPr lang="el-GR" sz="2400" dirty="0" smtClean="0"/>
              <a:t>Στο </a:t>
            </a:r>
            <a:r>
              <a:rPr lang="el-GR" sz="2400" b="1" dirty="0" smtClean="0"/>
              <a:t>ελληνικό </a:t>
            </a:r>
            <a:r>
              <a:rPr lang="en-US" sz="2400" b="1" dirty="0" smtClean="0"/>
              <a:t>internet</a:t>
            </a:r>
            <a:r>
              <a:rPr lang="el-GR" sz="2400" b="1" dirty="0" smtClean="0"/>
              <a:t> οι επίσημοι φορείς </a:t>
            </a:r>
            <a:r>
              <a:rPr lang="el-GR" sz="2400" dirty="0" smtClean="0"/>
              <a:t>είναι</a:t>
            </a:r>
            <a:r>
              <a:rPr lang="el-GR" dirty="0" smtClean="0"/>
              <a:t>:</a:t>
            </a:r>
            <a:r>
              <a:rPr lang="en-US" dirty="0" smtClean="0"/>
              <a:t> </a:t>
            </a:r>
            <a:endParaRPr lang="el-GR" dirty="0" smtClean="0"/>
          </a:p>
          <a:p>
            <a:pPr>
              <a:buFont typeface="Wingdings" pitchFamily="2" charset="2"/>
              <a:buChar char="ü"/>
            </a:pPr>
            <a:r>
              <a:rPr lang="el-GR" dirty="0" smtClean="0"/>
              <a:t>Η </a:t>
            </a:r>
            <a:r>
              <a:rPr lang="el-GR" sz="2400" dirty="0" smtClean="0"/>
              <a:t>εταιρεία Μακεδονικών Σπουδών(</a:t>
            </a:r>
            <a:r>
              <a:rPr lang="en-US" sz="2400" dirty="0" smtClean="0">
                <a:hlinkClick r:id="rId2"/>
              </a:rPr>
              <a:t>www.ems.name</a:t>
            </a:r>
            <a:r>
              <a:rPr lang="el-GR" sz="2400" dirty="0" smtClean="0"/>
              <a:t>)</a:t>
            </a:r>
            <a:endParaRPr lang="en-US" sz="2400" dirty="0" smtClean="0"/>
          </a:p>
          <a:p>
            <a:pPr>
              <a:buFont typeface="Wingdings" pitchFamily="2" charset="2"/>
              <a:buChar char="ü"/>
            </a:pPr>
            <a:r>
              <a:rPr lang="en-US" sz="2400" dirty="0" smtClean="0"/>
              <a:t>To </a:t>
            </a:r>
            <a:r>
              <a:rPr lang="el-GR" sz="2400" dirty="0" smtClean="0"/>
              <a:t>Μακεδονικό πρακτορείο Ειδήσεων(</a:t>
            </a:r>
            <a:r>
              <a:rPr lang="en-US" sz="2400" dirty="0" smtClean="0">
                <a:hlinkClick r:id="rId3"/>
              </a:rPr>
              <a:t>www.ana-mpa.gr</a:t>
            </a:r>
            <a:r>
              <a:rPr lang="el-GR" sz="2400" dirty="0" smtClean="0"/>
              <a:t>)</a:t>
            </a:r>
            <a:endParaRPr lang="en-US" sz="2400" dirty="0" smtClean="0"/>
          </a:p>
          <a:p>
            <a:pPr>
              <a:buFont typeface="Wingdings" pitchFamily="2" charset="2"/>
              <a:buChar char="ü"/>
            </a:pPr>
            <a:r>
              <a:rPr lang="el-GR" sz="2400" dirty="0" smtClean="0"/>
              <a:t>Ίδρυμα Μουσείου Μακεδονικού Αγώνα (</a:t>
            </a:r>
            <a:r>
              <a:rPr lang="en-US" sz="2400" dirty="0" smtClean="0">
                <a:hlinkClick r:id="rId4"/>
              </a:rPr>
              <a:t>www.imma.edu.gr</a:t>
            </a:r>
            <a:r>
              <a:rPr lang="el-GR" sz="2400" dirty="0" smtClean="0"/>
              <a:t>)</a:t>
            </a:r>
            <a:r>
              <a:rPr lang="en-US" sz="2400" dirty="0" smtClean="0"/>
              <a:t> </a:t>
            </a:r>
          </a:p>
          <a:p>
            <a:pPr>
              <a:buFont typeface="Wingdings" pitchFamily="2" charset="2"/>
              <a:buChar char="ü"/>
            </a:pPr>
            <a:r>
              <a:rPr lang="el-GR" sz="2400" dirty="0" smtClean="0"/>
              <a:t>Από τις ΜΚΟ</a:t>
            </a:r>
            <a:r>
              <a:rPr lang="en-US" sz="2400" dirty="0" smtClean="0"/>
              <a:t> </a:t>
            </a:r>
            <a:r>
              <a:rPr lang="el-GR" sz="2400" dirty="0" smtClean="0"/>
              <a:t>σημαντική η δράση της </a:t>
            </a:r>
            <a:r>
              <a:rPr lang="el-GR" sz="2400" dirty="0" err="1" smtClean="0"/>
              <a:t>Παμμακεδονικής</a:t>
            </a:r>
            <a:r>
              <a:rPr lang="el-GR" sz="2400" dirty="0" smtClean="0"/>
              <a:t> Ένωσης  ΗΠΑ-Καναδά (</a:t>
            </a:r>
            <a:r>
              <a:rPr lang="en-US" sz="2400" dirty="0" smtClean="0">
                <a:hlinkClick r:id="rId5"/>
              </a:rPr>
              <a:t>www.macedonia.info</a:t>
            </a:r>
            <a:r>
              <a:rPr lang="el-GR" sz="2400" dirty="0" smtClean="0"/>
              <a:t>)</a:t>
            </a:r>
            <a:r>
              <a:rPr lang="en-US" sz="2400" dirty="0" smtClean="0"/>
              <a:t> </a:t>
            </a:r>
          </a:p>
          <a:p>
            <a:pPr>
              <a:buFont typeface="Wingdings" pitchFamily="2" charset="2"/>
              <a:buChar char="ü"/>
            </a:pPr>
            <a:endParaRPr lang="en-US" sz="2400" dirty="0" smtClean="0"/>
          </a:p>
          <a:p>
            <a:pPr>
              <a:buFont typeface="Wingdings" pitchFamily="2" charset="2"/>
              <a:buChar char="v"/>
            </a:pPr>
            <a:r>
              <a:rPr lang="el-GR" sz="2400" dirty="0" smtClean="0"/>
              <a:t>Από τους </a:t>
            </a:r>
            <a:r>
              <a:rPr lang="el-GR" sz="2400" b="1" dirty="0" smtClean="0"/>
              <a:t>μη θεσμοποιημένους φορείς </a:t>
            </a:r>
            <a:r>
              <a:rPr lang="el-GR" sz="2400" dirty="0" smtClean="0"/>
              <a:t>σημαντικοί:</a:t>
            </a:r>
          </a:p>
          <a:p>
            <a:pPr>
              <a:buFont typeface="Wingdings" pitchFamily="2" charset="2"/>
              <a:buChar char="ü"/>
            </a:pPr>
            <a:r>
              <a:rPr lang="en-US" sz="2400" dirty="0" smtClean="0">
                <a:hlinkClick r:id="rId6"/>
              </a:rPr>
              <a:t>www.macedonian-heritage.gr</a:t>
            </a:r>
            <a:r>
              <a:rPr lang="en-US" sz="2400" dirty="0" smtClean="0"/>
              <a:t> </a:t>
            </a:r>
          </a:p>
          <a:p>
            <a:pPr>
              <a:buFont typeface="Wingdings" pitchFamily="2" charset="2"/>
              <a:buChar char="ü"/>
            </a:pPr>
            <a:r>
              <a:rPr lang="en-US" sz="2400" dirty="0" smtClean="0">
                <a:hlinkClick r:id="rId7"/>
              </a:rPr>
              <a:t>www.macedoniaontheweb.com</a:t>
            </a:r>
            <a:endParaRPr lang="en-US" sz="2400" dirty="0" smtClean="0"/>
          </a:p>
          <a:p>
            <a:pPr>
              <a:buFont typeface="Wingdings" pitchFamily="2" charset="2"/>
              <a:buChar char="ü"/>
            </a:pPr>
            <a:r>
              <a:rPr lang="en-US" sz="2400" dirty="0" smtClean="0">
                <a:hlinkClick r:id="rId8"/>
              </a:rPr>
              <a:t>www.realmacedonia.gr</a:t>
            </a:r>
            <a:endParaRPr lang="en-US" sz="2400" dirty="0" smtClean="0"/>
          </a:p>
          <a:p>
            <a:pPr>
              <a:buFont typeface="Wingdings" pitchFamily="2" charset="2"/>
              <a:buChar char="ü"/>
            </a:pPr>
            <a:r>
              <a:rPr lang="el-GR" sz="2400" dirty="0" smtClean="0"/>
              <a:t> Η</a:t>
            </a:r>
            <a:r>
              <a:rPr lang="en-US" sz="2400" dirty="0" smtClean="0"/>
              <a:t>R-Net</a:t>
            </a:r>
            <a:endParaRPr lang="el-GR" dirty="0"/>
          </a:p>
        </p:txBody>
      </p:sp>
    </p:spTree>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714356"/>
          </a:xfrm>
        </p:spPr>
        <p:txBody>
          <a:bodyPr>
            <a:normAutofit/>
          </a:bodyPr>
          <a:lstStyle/>
          <a:p>
            <a:r>
              <a:rPr lang="el-GR" sz="2800" b="1" dirty="0" smtClean="0"/>
              <a:t>ΣΥΜΠΕΡΑΣΜΑΤΑ-ΔΙΑΦΟΡΕΣ</a:t>
            </a:r>
            <a:endParaRPr lang="el-GR" sz="2800" b="1" dirty="0"/>
          </a:p>
        </p:txBody>
      </p:sp>
      <p:sp>
        <p:nvSpPr>
          <p:cNvPr id="3" name="2 - Θέση περιεχομένου"/>
          <p:cNvSpPr>
            <a:spLocks noGrp="1"/>
          </p:cNvSpPr>
          <p:nvPr>
            <p:ph idx="1"/>
          </p:nvPr>
        </p:nvSpPr>
        <p:spPr>
          <a:xfrm>
            <a:off x="457200" y="714356"/>
            <a:ext cx="8229600" cy="5857916"/>
          </a:xfrm>
        </p:spPr>
        <p:txBody>
          <a:bodyPr>
            <a:normAutofit fontScale="92500" lnSpcReduction="10000"/>
          </a:bodyPr>
          <a:lstStyle/>
          <a:p>
            <a:pPr marL="457200" indent="-457200" algn="just">
              <a:buNone/>
            </a:pPr>
            <a:r>
              <a:rPr lang="el-GR" sz="2000" dirty="0" smtClean="0"/>
              <a:t>1.   Κοινό θέμα              η Μακεδονία, αλλά με διαφορετική προσέγγιση:</a:t>
            </a:r>
          </a:p>
          <a:p>
            <a:pPr algn="just">
              <a:buFont typeface="Wingdings" pitchFamily="2" charset="2"/>
              <a:buChar char="ü"/>
            </a:pPr>
            <a:r>
              <a:rPr lang="el-GR" sz="2000" dirty="0" smtClean="0"/>
              <a:t>Στόχος των Ελλήνων να αποδείξουν </a:t>
            </a:r>
            <a:r>
              <a:rPr lang="el-GR" sz="2000" dirty="0" err="1" smtClean="0"/>
              <a:t>οτι</a:t>
            </a:r>
            <a:r>
              <a:rPr lang="el-GR" sz="2000" dirty="0" smtClean="0"/>
              <a:t> το ιστορικό παρελθόν της Μακεδονίας συνδέεται με τον Ελληνισμό και οι Μακεδόνες αναπόσπαστο ΤΜΗΜΑ του ελληνικού έθνους ενώ</a:t>
            </a:r>
            <a:r>
              <a:rPr lang="el-GR" sz="2000" dirty="0"/>
              <a:t> </a:t>
            </a:r>
            <a:r>
              <a:rPr lang="el-GR" sz="2000" dirty="0" smtClean="0"/>
              <a:t>οι</a:t>
            </a:r>
          </a:p>
          <a:p>
            <a:pPr algn="just">
              <a:buFont typeface="Wingdings" pitchFamily="2" charset="2"/>
              <a:buChar char="ü"/>
            </a:pPr>
            <a:r>
              <a:rPr lang="el-GR" sz="2000" dirty="0" smtClean="0"/>
              <a:t>Σλαβομακεδόνες ενδιαφέρονται για την προβολή της νομιμοποίησης τους στη Μακεδονία και την </a:t>
            </a:r>
            <a:r>
              <a:rPr lang="el-GR" sz="2000" dirty="0" err="1" smtClean="0"/>
              <a:t>απονομιμοποιήση</a:t>
            </a:r>
            <a:r>
              <a:rPr lang="el-GR" sz="2000" dirty="0" smtClean="0"/>
              <a:t> της παρουσίας άλλων λαών</a:t>
            </a:r>
          </a:p>
          <a:p>
            <a:pPr algn="just">
              <a:buFont typeface="Wingdings" pitchFamily="2" charset="2"/>
              <a:buChar char="ü"/>
            </a:pPr>
            <a:endParaRPr lang="el-GR" sz="2000" dirty="0" smtClean="0"/>
          </a:p>
          <a:p>
            <a:pPr marL="457200" indent="-457200" algn="just">
              <a:buAutoNum type="arabicPeriod" startAt="2"/>
            </a:pPr>
            <a:r>
              <a:rPr lang="el-GR" sz="2000" dirty="0" smtClean="0"/>
              <a:t>Οι Σλαβομακεδόνες ασχολούνται με ευρύτερο γεωγραφικό χώρο της Μακεδονίας και σε όλες τις ιστορικές περιόδους, ενώ Έλληνες μονάχα με την σημερινή Μακεδονία ή για την ιστορική Μακεδονία- στην αρχαιότητα</a:t>
            </a:r>
          </a:p>
          <a:p>
            <a:pPr marL="457200" indent="-457200" algn="just">
              <a:buAutoNum type="arabicPeriod" startAt="2"/>
            </a:pPr>
            <a:endParaRPr lang="el-GR" sz="2000" dirty="0" smtClean="0"/>
          </a:p>
          <a:p>
            <a:pPr marL="457200" indent="-457200" algn="just">
              <a:buAutoNum type="arabicPeriod" startAt="2"/>
            </a:pPr>
            <a:r>
              <a:rPr lang="el-GR" sz="2000" dirty="0" smtClean="0"/>
              <a:t>Ερμηνεύουν και προσεγγίζουν διαφορετικά το παρελθόν</a:t>
            </a:r>
          </a:p>
          <a:p>
            <a:pPr marL="457200" indent="-457200" algn="just">
              <a:buFont typeface="Wingdings" pitchFamily="2" charset="2"/>
              <a:buChar char="ü"/>
            </a:pPr>
            <a:r>
              <a:rPr lang="el-GR" sz="2000" dirty="0" smtClean="0"/>
              <a:t> </a:t>
            </a:r>
            <a:r>
              <a:rPr lang="el-GR" sz="2000" dirty="0" err="1" smtClean="0"/>
              <a:t>σλαβομακεδόνες</a:t>
            </a:r>
            <a:r>
              <a:rPr lang="el-GR" sz="2000" dirty="0" smtClean="0"/>
              <a:t>  παλιότερα εστίαζαν στα γεγονότα </a:t>
            </a:r>
            <a:r>
              <a:rPr lang="el-GR" sz="2000" dirty="0" err="1" smtClean="0"/>
              <a:t>εθνογένεσης</a:t>
            </a:r>
            <a:r>
              <a:rPr lang="el-GR" sz="2000" dirty="0" smtClean="0"/>
              <a:t> </a:t>
            </a:r>
            <a:r>
              <a:rPr lang="el-GR" sz="2000" dirty="0" err="1" smtClean="0"/>
              <a:t>τους,ενώ</a:t>
            </a:r>
            <a:r>
              <a:rPr lang="el-GR" sz="2000" dirty="0" smtClean="0"/>
              <a:t> σήμερα ενδιαφέρονται για το σύνολο ιστορικού παρελθόντος.</a:t>
            </a:r>
          </a:p>
          <a:p>
            <a:pPr marL="457200" indent="-457200" algn="just">
              <a:buFont typeface="Wingdings" pitchFamily="2" charset="2"/>
              <a:buChar char="ü"/>
            </a:pPr>
            <a:r>
              <a:rPr lang="el-GR" sz="2000" dirty="0" smtClean="0"/>
              <a:t> Οι Έλληνες εστιάζουν στην αρχαιότητα – Μακεδονικό Αγώνα</a:t>
            </a:r>
          </a:p>
          <a:p>
            <a:pPr algn="just">
              <a:buFont typeface="Wingdings" pitchFamily="2" charset="2"/>
              <a:buChar char="ü"/>
            </a:pPr>
            <a:endParaRPr lang="el-GR" sz="2000" dirty="0" smtClean="0"/>
          </a:p>
        </p:txBody>
      </p:sp>
      <p:sp>
        <p:nvSpPr>
          <p:cNvPr id="4" name="3 - Δεξιό βέλος"/>
          <p:cNvSpPr/>
          <p:nvPr/>
        </p:nvSpPr>
        <p:spPr>
          <a:xfrm>
            <a:off x="2143108" y="785794"/>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42852"/>
            <a:ext cx="8229600" cy="6357982"/>
          </a:xfrm>
        </p:spPr>
        <p:txBody>
          <a:bodyPr>
            <a:normAutofit lnSpcReduction="10000"/>
          </a:bodyPr>
          <a:lstStyle/>
          <a:p>
            <a:pPr>
              <a:buNone/>
            </a:pPr>
            <a:r>
              <a:rPr lang="el-GR" sz="2400" dirty="0" smtClean="0"/>
              <a:t>     4. Στο τομέα της επικοινωνιακής πολιτικής:</a:t>
            </a:r>
          </a:p>
          <a:p>
            <a:pPr algn="just">
              <a:buFont typeface="Wingdings" pitchFamily="2" charset="2"/>
              <a:buChar char="ü"/>
            </a:pPr>
            <a:r>
              <a:rPr lang="el-GR" sz="2400" dirty="0" smtClean="0"/>
              <a:t>Κοινό                  «η Μακεδονία είναι μία και μοναδική»</a:t>
            </a:r>
          </a:p>
          <a:p>
            <a:pPr algn="just">
              <a:buFont typeface="Wingdings" pitchFamily="2" charset="2"/>
              <a:buChar char="ü"/>
            </a:pPr>
            <a:r>
              <a:rPr lang="el-GR" sz="2400" dirty="0" smtClean="0"/>
              <a:t>Αντίθεση                 </a:t>
            </a:r>
            <a:r>
              <a:rPr lang="el-GR" sz="2400" dirty="0" err="1" smtClean="0"/>
              <a:t>σλαβομακεδόνες</a:t>
            </a:r>
            <a:r>
              <a:rPr lang="el-GR" sz="2400" dirty="0" smtClean="0"/>
              <a:t> «είμαστε  Μακεδόνες»</a:t>
            </a:r>
          </a:p>
          <a:p>
            <a:pPr algn="just">
              <a:buFont typeface="Wingdings" pitchFamily="2" charset="2"/>
              <a:buChar char="ü"/>
            </a:pPr>
            <a:r>
              <a:rPr lang="el-GR" sz="2400" dirty="0" smtClean="0"/>
              <a:t>Έλληνες «δεν είναι Μακεδόνες»</a:t>
            </a:r>
          </a:p>
          <a:p>
            <a:pPr algn="just">
              <a:buFont typeface="Wingdings" pitchFamily="2" charset="2"/>
              <a:buChar char="ü"/>
            </a:pPr>
            <a:endParaRPr lang="el-GR" sz="2400" dirty="0" smtClean="0"/>
          </a:p>
          <a:p>
            <a:pPr algn="just">
              <a:buNone/>
            </a:pPr>
            <a:r>
              <a:rPr lang="el-GR" sz="2400" dirty="0" smtClean="0"/>
              <a:t>   5. </a:t>
            </a:r>
            <a:r>
              <a:rPr lang="el-GR" sz="2400" dirty="0" err="1" smtClean="0"/>
              <a:t>Σλαβομακεδονικός</a:t>
            </a:r>
            <a:r>
              <a:rPr lang="el-GR" sz="2400" dirty="0" smtClean="0"/>
              <a:t> λόγος           ενιαίος –συνεχής </a:t>
            </a:r>
          </a:p>
          <a:p>
            <a:pPr algn="just">
              <a:buNone/>
            </a:pPr>
            <a:r>
              <a:rPr lang="el-GR" sz="2400" dirty="0" smtClean="0"/>
              <a:t>      Ελληνικός λόγος              αποσπασματικός-συναισθηματικός</a:t>
            </a:r>
          </a:p>
          <a:p>
            <a:pPr algn="just">
              <a:buNone/>
            </a:pPr>
            <a:endParaRPr lang="el-GR" sz="2400" dirty="0" smtClean="0"/>
          </a:p>
          <a:p>
            <a:pPr algn="just">
              <a:buNone/>
            </a:pPr>
            <a:r>
              <a:rPr lang="el-GR" sz="2400" dirty="0" smtClean="0"/>
              <a:t>    6. Διαφορά στα κίνητρα:</a:t>
            </a:r>
          </a:p>
          <a:p>
            <a:pPr algn="just">
              <a:buFont typeface="Wingdings" pitchFamily="2" charset="2"/>
              <a:buChar char="ü"/>
            </a:pPr>
            <a:r>
              <a:rPr lang="el-GR" sz="2400" dirty="0" smtClean="0"/>
              <a:t> Σλαβομακεδόνες                δημιουργία ανεξάρτητου κράτους</a:t>
            </a:r>
          </a:p>
          <a:p>
            <a:pPr algn="just">
              <a:buFont typeface="Wingdings" pitchFamily="2" charset="2"/>
              <a:buChar char="ü"/>
            </a:pPr>
            <a:r>
              <a:rPr lang="el-GR" sz="2400" dirty="0" smtClean="0"/>
              <a:t>Έλληνες                υπεράσπιση της ιστορίας ενός παγιωμένου</a:t>
            </a:r>
          </a:p>
          <a:p>
            <a:pPr algn="just">
              <a:buNone/>
            </a:pPr>
            <a:r>
              <a:rPr lang="el-GR" sz="2400" dirty="0" smtClean="0"/>
              <a:t>      έθνους-κράτους</a:t>
            </a:r>
          </a:p>
          <a:p>
            <a:pPr algn="just">
              <a:buNone/>
            </a:pPr>
            <a:endParaRPr lang="el-GR" sz="2400" dirty="0" smtClean="0"/>
          </a:p>
        </p:txBody>
      </p:sp>
      <p:sp>
        <p:nvSpPr>
          <p:cNvPr id="4" name="3 - Δεξιό βέλος"/>
          <p:cNvSpPr/>
          <p:nvPr/>
        </p:nvSpPr>
        <p:spPr>
          <a:xfrm>
            <a:off x="2071670" y="785794"/>
            <a:ext cx="978408" cy="188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βέλος"/>
          <p:cNvSpPr/>
          <p:nvPr/>
        </p:nvSpPr>
        <p:spPr>
          <a:xfrm>
            <a:off x="2285984" y="1214422"/>
            <a:ext cx="978408" cy="204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Δεξιό βέλος"/>
          <p:cNvSpPr/>
          <p:nvPr/>
        </p:nvSpPr>
        <p:spPr>
          <a:xfrm>
            <a:off x="4429124" y="2500306"/>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 </a:t>
            </a:r>
            <a:endParaRPr lang="el-GR" dirty="0"/>
          </a:p>
        </p:txBody>
      </p:sp>
      <p:sp>
        <p:nvSpPr>
          <p:cNvPr id="9" name="8 - Δεξιό βέλος"/>
          <p:cNvSpPr/>
          <p:nvPr/>
        </p:nvSpPr>
        <p:spPr>
          <a:xfrm>
            <a:off x="3357554" y="2928934"/>
            <a:ext cx="71438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Δεξιό βέλος"/>
          <p:cNvSpPr/>
          <p:nvPr/>
        </p:nvSpPr>
        <p:spPr>
          <a:xfrm flipV="1">
            <a:off x="3500430" y="4286256"/>
            <a:ext cx="857256" cy="142876"/>
          </a:xfrm>
          <a:prstGeom prst="rightArrow">
            <a:avLst>
              <a:gd name="adj1" fmla="val 8084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Δεξιό βέλος"/>
          <p:cNvSpPr/>
          <p:nvPr/>
        </p:nvSpPr>
        <p:spPr>
          <a:xfrm flipV="1">
            <a:off x="2214546" y="4714884"/>
            <a:ext cx="1000132" cy="142876"/>
          </a:xfrm>
          <a:prstGeom prst="rightArrow">
            <a:avLst>
              <a:gd name="adj1" fmla="val 8084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703282"/>
          </a:xfrm>
        </p:spPr>
        <p:txBody>
          <a:bodyPr>
            <a:normAutofit fontScale="90000"/>
          </a:bodyPr>
          <a:lstStyle/>
          <a:p>
            <a:r>
              <a:rPr lang="el-GR" sz="2800" dirty="0" smtClean="0"/>
              <a:t>Νίκος </a:t>
            </a:r>
            <a:r>
              <a:rPr lang="el-GR" sz="2800" dirty="0" err="1" smtClean="0"/>
              <a:t>Ζάϊκος</a:t>
            </a:r>
            <a:r>
              <a:rPr lang="el-GR" sz="2800" dirty="0" smtClean="0"/>
              <a:t/>
            </a:r>
            <a:br>
              <a:rPr lang="el-GR" sz="2800" dirty="0" smtClean="0"/>
            </a:br>
            <a:r>
              <a:rPr lang="el-GR" sz="1800" dirty="0" smtClean="0"/>
              <a:t>(</a:t>
            </a:r>
            <a:r>
              <a:rPr lang="en-US" sz="1800" i="1" dirty="0" smtClean="0"/>
              <a:t>E</a:t>
            </a:r>
            <a:r>
              <a:rPr lang="el-GR" sz="1800" i="1" dirty="0" err="1" smtClean="0"/>
              <a:t>πίκουρος</a:t>
            </a:r>
            <a:r>
              <a:rPr lang="el-GR" sz="1800" i="1" dirty="0" smtClean="0"/>
              <a:t> καθηγητής Διεθνούς </a:t>
            </a:r>
            <a:r>
              <a:rPr lang="el-GR" sz="1800" i="1" dirty="0" err="1" smtClean="0"/>
              <a:t>Δικαίου,Τμήμα</a:t>
            </a:r>
            <a:r>
              <a:rPr lang="el-GR" sz="1800" i="1" dirty="0" smtClean="0"/>
              <a:t> Βαλκανικών </a:t>
            </a:r>
            <a:r>
              <a:rPr lang="el-GR" sz="1800" i="1" dirty="0" err="1" smtClean="0"/>
              <a:t>Σπουδών,Παν.Δυτ.Μακεδονίας</a:t>
            </a:r>
            <a:r>
              <a:rPr lang="el-GR" sz="2800" dirty="0" smtClean="0"/>
              <a:t>)</a:t>
            </a:r>
            <a:endParaRPr lang="el-GR" sz="2800" dirty="0"/>
          </a:p>
        </p:txBody>
      </p:sp>
      <p:sp>
        <p:nvSpPr>
          <p:cNvPr id="3" name="2 - Θέση περιεχομένου"/>
          <p:cNvSpPr>
            <a:spLocks noGrp="1"/>
          </p:cNvSpPr>
          <p:nvPr>
            <p:ph idx="1"/>
          </p:nvPr>
        </p:nvSpPr>
        <p:spPr>
          <a:xfrm>
            <a:off x="928662" y="1600201"/>
            <a:ext cx="7500990" cy="3900502"/>
          </a:xfrm>
        </p:spPr>
        <p:txBody>
          <a:bodyPr>
            <a:normAutofit/>
          </a:bodyPr>
          <a:lstStyle/>
          <a:p>
            <a:endParaRPr lang="el-GR" sz="1200" dirty="0"/>
          </a:p>
        </p:txBody>
      </p:sp>
      <p:sp>
        <p:nvSpPr>
          <p:cNvPr id="4" name="3 - Διάγραμμα ροής: Διάτρητη ταινία"/>
          <p:cNvSpPr/>
          <p:nvPr/>
        </p:nvSpPr>
        <p:spPr>
          <a:xfrm>
            <a:off x="1643042" y="2357430"/>
            <a:ext cx="5572164" cy="18573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a:t>
            </a:r>
            <a:r>
              <a:rPr lang="el-GR" dirty="0" err="1" smtClean="0"/>
              <a:t>Ονοματοδοσία</a:t>
            </a:r>
            <a:r>
              <a:rPr lang="el-GR" dirty="0" smtClean="0"/>
              <a:t> των κρατών στο Διεθνές Δίκαιο</a:t>
            </a:r>
          </a:p>
          <a:p>
            <a:pPr algn="ctr"/>
            <a:r>
              <a:rPr lang="el-GR" dirty="0" smtClean="0"/>
              <a:t>Η περίπτωση της πρώην Γιουγκοσλαβικής Δημοκρατίας της Μακεδονίας</a:t>
            </a:r>
            <a:endParaRPr lang="el-GR" dirty="0"/>
          </a:p>
        </p:txBody>
      </p:sp>
    </p:spTree>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626121"/>
          </a:xfrm>
        </p:spPr>
        <p:txBody>
          <a:bodyPr>
            <a:normAutofit/>
          </a:bodyPr>
          <a:lstStyle/>
          <a:p>
            <a:pPr algn="just">
              <a:buNone/>
            </a:pPr>
            <a:r>
              <a:rPr lang="el-GR" sz="2400" dirty="0" smtClean="0"/>
              <a:t>       </a:t>
            </a:r>
            <a:r>
              <a:rPr lang="el-GR" sz="2400" b="1" dirty="0" err="1" smtClean="0">
                <a:solidFill>
                  <a:srgbClr val="FFC000"/>
                </a:solidFill>
              </a:rPr>
              <a:t>Ονοματοδοσία</a:t>
            </a:r>
            <a:r>
              <a:rPr lang="el-GR" sz="2400" b="1" dirty="0" smtClean="0">
                <a:solidFill>
                  <a:srgbClr val="FFC000"/>
                </a:solidFill>
              </a:rPr>
              <a:t> των Κρατών στο Γενικό Διεθνές Δίκαιο</a:t>
            </a:r>
          </a:p>
          <a:p>
            <a:pPr algn="just">
              <a:buFont typeface="Wingdings" pitchFamily="2" charset="2"/>
              <a:buChar char="v"/>
            </a:pPr>
            <a:endParaRPr lang="el-GR" sz="2400" dirty="0" smtClean="0"/>
          </a:p>
          <a:p>
            <a:pPr algn="just">
              <a:buFont typeface="Wingdings" pitchFamily="2" charset="2"/>
              <a:buChar char="v"/>
            </a:pPr>
            <a:r>
              <a:rPr lang="en-US" sz="2400" dirty="0" smtClean="0"/>
              <a:t>To 1995       </a:t>
            </a:r>
            <a:r>
              <a:rPr lang="el-GR" sz="2400" dirty="0" smtClean="0"/>
              <a:t>   Ελλάδα και </a:t>
            </a:r>
            <a:r>
              <a:rPr lang="el-GR" sz="2400" dirty="0" err="1" smtClean="0"/>
              <a:t>πΓΔΜ</a:t>
            </a:r>
            <a:r>
              <a:rPr lang="el-GR" sz="2400" dirty="0" smtClean="0"/>
              <a:t> συνομολόγησαν μια Ενδιάμεση Συμφωνία (</a:t>
            </a:r>
            <a:r>
              <a:rPr lang="en-US" sz="2400" dirty="0" smtClean="0"/>
              <a:t>Interim Accord</a:t>
            </a:r>
            <a:r>
              <a:rPr lang="el-GR" sz="2400" dirty="0" smtClean="0"/>
              <a:t>)για την εξομάλυνση των διαφορών τους</a:t>
            </a:r>
          </a:p>
          <a:p>
            <a:pPr algn="just">
              <a:buFont typeface="Wingdings" pitchFamily="2" charset="2"/>
              <a:buChar char="v"/>
            </a:pPr>
            <a:endParaRPr lang="el-GR" sz="2400" dirty="0" smtClean="0"/>
          </a:p>
          <a:p>
            <a:pPr algn="just">
              <a:buFont typeface="Wingdings" pitchFamily="2" charset="2"/>
              <a:buChar char="v"/>
            </a:pPr>
            <a:r>
              <a:rPr lang="el-GR" sz="2400" dirty="0" smtClean="0"/>
              <a:t>Αιτία              το επίσημο όνομα «Δημοκρατία της Μακεδονίας» </a:t>
            </a:r>
          </a:p>
          <a:p>
            <a:pPr algn="just">
              <a:buFont typeface="Wingdings" pitchFamily="2" charset="2"/>
              <a:buChar char="v"/>
            </a:pPr>
            <a:endParaRPr lang="el-GR" sz="2400" dirty="0" smtClean="0"/>
          </a:p>
          <a:p>
            <a:pPr algn="just">
              <a:buFont typeface="Wingdings" pitchFamily="2" charset="2"/>
              <a:buChar char="v"/>
            </a:pPr>
            <a:r>
              <a:rPr lang="el-GR" sz="2400" dirty="0" smtClean="0"/>
              <a:t> Το κράτος                    πρωταρχικό υποκείμενο του Διεθνούς Δικαίου. Οποιαδήποτε αλλαγή στη δομή του κράτους δεν θίγει την ταυτότητα του στο διεθνές δίκαιο</a:t>
            </a:r>
          </a:p>
          <a:p>
            <a:pPr algn="just">
              <a:buFont typeface="Wingdings" pitchFamily="2" charset="2"/>
              <a:buChar char="v"/>
            </a:pPr>
            <a:endParaRPr lang="el-GR" sz="2400" dirty="0" smtClean="0"/>
          </a:p>
          <a:p>
            <a:pPr algn="just">
              <a:buFont typeface="Wingdings" pitchFamily="2" charset="2"/>
              <a:buChar char="v"/>
            </a:pPr>
            <a:endParaRPr lang="el-GR" sz="2400" dirty="0" smtClean="0"/>
          </a:p>
          <a:p>
            <a:pPr algn="just">
              <a:buFont typeface="Wingdings" pitchFamily="2" charset="2"/>
              <a:buChar char="v"/>
            </a:pPr>
            <a:endParaRPr lang="el-GR" sz="2400" dirty="0"/>
          </a:p>
        </p:txBody>
      </p:sp>
      <p:sp>
        <p:nvSpPr>
          <p:cNvPr id="4" name="3 - Δεξιό βέλος"/>
          <p:cNvSpPr/>
          <p:nvPr/>
        </p:nvSpPr>
        <p:spPr>
          <a:xfrm>
            <a:off x="2285984" y="1500174"/>
            <a:ext cx="119272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βέλος"/>
          <p:cNvSpPr/>
          <p:nvPr/>
        </p:nvSpPr>
        <p:spPr>
          <a:xfrm>
            <a:off x="2214546" y="3143248"/>
            <a:ext cx="1214446" cy="214314"/>
          </a:xfrm>
          <a:prstGeom prst="rightArrow">
            <a:avLst>
              <a:gd name="adj1" fmla="val 5771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           </a:t>
            </a:r>
            <a:endParaRPr lang="el-GR" dirty="0"/>
          </a:p>
        </p:txBody>
      </p:sp>
      <p:sp>
        <p:nvSpPr>
          <p:cNvPr id="7" name="6 - Δεξιό βέλος"/>
          <p:cNvSpPr/>
          <p:nvPr/>
        </p:nvSpPr>
        <p:spPr>
          <a:xfrm>
            <a:off x="2643174" y="4429132"/>
            <a:ext cx="1223970" cy="214314"/>
          </a:xfrm>
          <a:prstGeom prst="rightArrow">
            <a:avLst>
              <a:gd name="adj1" fmla="val 5771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           </a:t>
            </a:r>
            <a:endParaRPr lang="el-GR" dirty="0"/>
          </a:p>
        </p:txBody>
      </p:sp>
    </p:spTree>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txBody>
          <a:bodyPr>
            <a:normAutofit/>
          </a:bodyPr>
          <a:lstStyle/>
          <a:p>
            <a:r>
              <a:rPr lang="el-GR" sz="2400" b="1" dirty="0" smtClean="0"/>
              <a:t>Υπάρχει ένας παγκόσμιος επίσημος κατάλογος</a:t>
            </a:r>
            <a:br>
              <a:rPr lang="el-GR" sz="2400" b="1" dirty="0" smtClean="0"/>
            </a:br>
            <a:r>
              <a:rPr lang="el-GR" sz="2400" b="1" dirty="0" smtClean="0"/>
              <a:t> των ονομάτων των κρατών;</a:t>
            </a:r>
            <a:endParaRPr lang="el-GR" sz="2400" b="1" dirty="0"/>
          </a:p>
        </p:txBody>
      </p:sp>
      <p:sp>
        <p:nvSpPr>
          <p:cNvPr id="3" name="2 - Θέση περιεχομένου"/>
          <p:cNvSpPr>
            <a:spLocks noGrp="1"/>
          </p:cNvSpPr>
          <p:nvPr>
            <p:ph idx="1"/>
          </p:nvPr>
        </p:nvSpPr>
        <p:spPr>
          <a:xfrm>
            <a:off x="457200" y="1142984"/>
            <a:ext cx="8229600" cy="5357850"/>
          </a:xfrm>
        </p:spPr>
        <p:txBody>
          <a:bodyPr>
            <a:normAutofit/>
          </a:bodyPr>
          <a:lstStyle/>
          <a:p>
            <a:pPr algn="just">
              <a:buFont typeface="Wingdings" pitchFamily="2" charset="2"/>
              <a:buChar char="v"/>
            </a:pPr>
            <a:r>
              <a:rPr lang="el-GR" sz="2000" dirty="0" smtClean="0"/>
              <a:t>Στις διεθνείς σχέσεις υπάρχουν έγκυρες πηγές :</a:t>
            </a:r>
          </a:p>
          <a:p>
            <a:pPr algn="just">
              <a:buNone/>
            </a:pPr>
            <a:r>
              <a:rPr lang="el-GR" sz="2000" dirty="0" smtClean="0"/>
              <a:t>1. </a:t>
            </a:r>
            <a:r>
              <a:rPr lang="el-GR" sz="2000" b="1" dirty="0" smtClean="0">
                <a:solidFill>
                  <a:srgbClr val="FFC000"/>
                </a:solidFill>
              </a:rPr>
              <a:t>Το Δελτίο Ορολογίας των Ηνωμένων Εθνών-Ονόματα Χωρών</a:t>
            </a:r>
            <a:r>
              <a:rPr lang="el-GR" sz="2000" dirty="0" smtClean="0"/>
              <a:t>(κατάλογος   των κρατών μελών των Η.Ε – με ημερομηνία εισόδου και κώδικες των κρατών βάσει του </a:t>
            </a:r>
            <a:r>
              <a:rPr lang="en-US" sz="2000" dirty="0" smtClean="0"/>
              <a:t>ISO 3166-1</a:t>
            </a:r>
            <a:r>
              <a:rPr lang="el-GR" sz="2000" dirty="0" smtClean="0"/>
              <a:t>)</a:t>
            </a:r>
          </a:p>
          <a:p>
            <a:pPr marL="514350" indent="-514350" algn="just">
              <a:buNone/>
            </a:pPr>
            <a:r>
              <a:rPr lang="el-GR" sz="2000" dirty="0" smtClean="0"/>
              <a:t>2.  </a:t>
            </a:r>
            <a:r>
              <a:rPr lang="el-GR" sz="2000" b="1" dirty="0" smtClean="0">
                <a:solidFill>
                  <a:srgbClr val="FFC000"/>
                </a:solidFill>
              </a:rPr>
              <a:t>Ο Διεθνής Οργανισμός Τυποποίησης</a:t>
            </a:r>
            <a:r>
              <a:rPr lang="en-US" sz="2000" b="1" dirty="0" smtClean="0">
                <a:solidFill>
                  <a:srgbClr val="FFC000"/>
                </a:solidFill>
              </a:rPr>
              <a:t>-ISO</a:t>
            </a:r>
            <a:r>
              <a:rPr lang="el-GR" sz="2000" b="1" dirty="0" smtClean="0">
                <a:solidFill>
                  <a:srgbClr val="FFC000"/>
                </a:solidFill>
              </a:rPr>
              <a:t>-1974</a:t>
            </a:r>
            <a:r>
              <a:rPr lang="en-US" sz="2000" b="1" dirty="0" smtClean="0">
                <a:solidFill>
                  <a:srgbClr val="FFC000"/>
                </a:solidFill>
              </a:rPr>
              <a:t> </a:t>
            </a:r>
            <a:r>
              <a:rPr lang="el-GR" sz="2000" b="1" dirty="0" smtClean="0"/>
              <a:t>,</a:t>
            </a:r>
            <a:r>
              <a:rPr lang="el-GR" sz="2000" dirty="0" smtClean="0"/>
              <a:t>μετέχουν 157 κράτη, κατάλογος </a:t>
            </a:r>
            <a:r>
              <a:rPr lang="en-US" sz="2000" dirty="0" smtClean="0"/>
              <a:t>ISO</a:t>
            </a:r>
            <a:r>
              <a:rPr lang="el-GR" sz="2000" dirty="0" smtClean="0"/>
              <a:t> 3166-1 «κώδικες για την αντιπροσώπευση των ονομάτων των χωρών και των υποδιαιρέσεων τους» και περιλαμβάνει το όνομα κάθε χώρας ,το αντίστοιχο τριψήφιο αριθμητικό κώδικα και το σχετικό κώδικα με τρία γράμματα του </a:t>
            </a:r>
            <a:r>
              <a:rPr lang="en-US" sz="2000" dirty="0" smtClean="0"/>
              <a:t>ISO</a:t>
            </a:r>
            <a:r>
              <a:rPr lang="el-GR" sz="2000" dirty="0" smtClean="0"/>
              <a:t>. Χρησιμότητα διαδίκτυο-ένδειξη του κράτους(</a:t>
            </a:r>
            <a:r>
              <a:rPr lang="en-US" sz="2000" dirty="0" err="1" smtClean="0"/>
              <a:t>gr,uk,de,fr</a:t>
            </a:r>
            <a:r>
              <a:rPr lang="el-GR" sz="2000" dirty="0" smtClean="0"/>
              <a:t>)</a:t>
            </a:r>
          </a:p>
          <a:p>
            <a:pPr algn="just">
              <a:buNone/>
            </a:pPr>
            <a:r>
              <a:rPr lang="el-GR" sz="2000" dirty="0" smtClean="0"/>
              <a:t>3</a:t>
            </a:r>
            <a:r>
              <a:rPr lang="en-US" sz="2000" dirty="0" smtClean="0"/>
              <a:t> </a:t>
            </a:r>
            <a:r>
              <a:rPr lang="el-GR" sz="2000" dirty="0" smtClean="0"/>
              <a:t> </a:t>
            </a:r>
            <a:r>
              <a:rPr lang="en-US" sz="2000" dirty="0" smtClean="0">
                <a:solidFill>
                  <a:srgbClr val="FFC000"/>
                </a:solidFill>
              </a:rPr>
              <a:t>O </a:t>
            </a:r>
            <a:r>
              <a:rPr lang="el-GR" sz="2000" b="1" dirty="0" smtClean="0">
                <a:solidFill>
                  <a:srgbClr val="FFC000"/>
                </a:solidFill>
              </a:rPr>
              <a:t>«Κατάλογος των Ονομάτων των Χωρών και συναφούς πρακτικής πληροφόρησης</a:t>
            </a:r>
            <a:r>
              <a:rPr lang="el-GR" sz="2000" dirty="0" smtClean="0">
                <a:solidFill>
                  <a:srgbClr val="FFC000"/>
                </a:solidFill>
              </a:rPr>
              <a:t>»</a:t>
            </a:r>
            <a:r>
              <a:rPr lang="el-GR" sz="2000" dirty="0" smtClean="0"/>
              <a:t> ,περιλαμβάνει το όνομα κράτους, τον κωδικό του </a:t>
            </a:r>
            <a:r>
              <a:rPr lang="en-US" sz="2000" dirty="0" smtClean="0"/>
              <a:t>ISO</a:t>
            </a:r>
            <a:r>
              <a:rPr lang="el-GR" sz="2000" dirty="0" smtClean="0"/>
              <a:t>, την πρωτεύουσα και τον εναλλακτικό τύπο ονόματος της(εφόσον υπάρχει) καθώς και εδάφη που ανήκουν σε κράτη </a:t>
            </a:r>
          </a:p>
          <a:p>
            <a:pPr algn="just"/>
            <a:endParaRPr lang="el-GR" sz="2000" dirty="0" smtClean="0"/>
          </a:p>
          <a:p>
            <a:pPr algn="just">
              <a:buNone/>
            </a:pPr>
            <a:endParaRPr lang="en-US" sz="2000" dirty="0" smtClean="0"/>
          </a:p>
          <a:p>
            <a:pPr marL="514350" indent="-514350" algn="just">
              <a:buFont typeface="+mj-lt"/>
              <a:buAutoNum type="romanUcPeriod"/>
            </a:pPr>
            <a:endParaRPr lang="el-GR" sz="2000" dirty="0" smtClean="0"/>
          </a:p>
        </p:txBody>
      </p:sp>
    </p:spTree>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2852"/>
            <a:ext cx="8229600" cy="5983311"/>
          </a:xfrm>
        </p:spPr>
        <p:txBody>
          <a:bodyPr>
            <a:normAutofit fontScale="92500" lnSpcReduction="10000"/>
          </a:bodyPr>
          <a:lstStyle/>
          <a:p>
            <a:pPr marL="571500" indent="-571500" algn="ctr">
              <a:buNone/>
            </a:pPr>
            <a:r>
              <a:rPr lang="el-GR" sz="2400" b="1" dirty="0" smtClean="0">
                <a:solidFill>
                  <a:srgbClr val="FFC000"/>
                </a:solidFill>
              </a:rPr>
              <a:t>ΟΝΟΜΑ  ΚΡΑΤΟΥΣ ΚΑΙ ΑΛΛΑΓΕΣ</a:t>
            </a:r>
          </a:p>
          <a:p>
            <a:pPr marL="571500" indent="-571500" algn="just">
              <a:buFont typeface="Wingdings" pitchFamily="2" charset="2"/>
              <a:buChar char="v"/>
            </a:pPr>
            <a:r>
              <a:rPr lang="el-GR" sz="2400" dirty="0" smtClean="0"/>
              <a:t>Η ονοματοθεσία των κρατών αποτελεί έναν από τους λιγότερο ερευνημένους τομείς του διεθνούς δικαίου</a:t>
            </a:r>
          </a:p>
          <a:p>
            <a:pPr marL="571500" indent="-571500" algn="just">
              <a:buFont typeface="Wingdings" pitchFamily="2" charset="2"/>
              <a:buChar char="v"/>
            </a:pPr>
            <a:endParaRPr lang="el-GR" sz="2400" dirty="0" smtClean="0"/>
          </a:p>
          <a:p>
            <a:pPr marL="571500" indent="-571500" algn="just">
              <a:buFont typeface="Wingdings" pitchFamily="2" charset="2"/>
              <a:buChar char="v"/>
            </a:pPr>
            <a:r>
              <a:rPr lang="el-GR" sz="2400" dirty="0" smtClean="0"/>
              <a:t>Το όνομα κράτους μπορεί να είναι α)απλό, β)σύνθετο-</a:t>
            </a:r>
            <a:r>
              <a:rPr lang="el-GR" sz="2400" dirty="0" err="1" smtClean="0"/>
              <a:t>δύ</a:t>
            </a:r>
            <a:r>
              <a:rPr lang="el-GR" sz="2400" dirty="0" smtClean="0"/>
              <a:t>ο γεωπολιτικές οντότητες, γ) να συνοδεύεται η ονομασία του από ένα προσδιοριστικό στοιχείο, ώστε να γίνει διάκριση από άλλο κράτος ίδιου ονόματος και δ)βάσει της γεωγραφικής του τοποθεσίας-κράτη που έχουν κοινό όνομα</a:t>
            </a:r>
          </a:p>
          <a:p>
            <a:pPr marL="571500" indent="-571500" algn="just">
              <a:buFont typeface="Wingdings" pitchFamily="2" charset="2"/>
              <a:buChar char="v"/>
            </a:pPr>
            <a:endParaRPr lang="el-GR" sz="2400" dirty="0" smtClean="0"/>
          </a:p>
          <a:p>
            <a:pPr marL="571500" indent="-571500" algn="just">
              <a:buFont typeface="Wingdings" pitchFamily="2" charset="2"/>
              <a:buChar char="v"/>
            </a:pPr>
            <a:r>
              <a:rPr lang="el-GR" sz="2400" dirty="0" smtClean="0"/>
              <a:t>Το κράτος μπορεί να είναι διεθνώς γνωστό με περισσότερα ονόματα(επίσημο- συντομευμένο όνομα)</a:t>
            </a:r>
          </a:p>
          <a:p>
            <a:pPr marL="571500" indent="-571500" algn="just">
              <a:buFont typeface="Wingdings" pitchFamily="2" charset="2"/>
              <a:buChar char="v"/>
            </a:pPr>
            <a:endParaRPr lang="el-GR" sz="2400" dirty="0" smtClean="0"/>
          </a:p>
          <a:p>
            <a:pPr marL="571500" indent="-571500" algn="just">
              <a:buFont typeface="Wingdings" pitchFamily="2" charset="2"/>
              <a:buChar char="v"/>
            </a:pPr>
            <a:r>
              <a:rPr lang="el-GR" sz="2400" dirty="0" smtClean="0"/>
              <a:t>Κάθε κράτος ελεύθερο να επιλέγει αλλά και να αλλάζει το όνομα του όποτε το επιθυμεί (εξαιτίας ένωσης σε νέο ενιαίο κράτος ή ως φαινόμενο διάλυσης ενός κράτους)</a:t>
            </a:r>
          </a:p>
          <a:p>
            <a:pPr marL="571500" indent="-571500" algn="just">
              <a:buFont typeface="Wingdings" pitchFamily="2" charset="2"/>
              <a:buChar char="v"/>
            </a:pPr>
            <a:endParaRPr lang="el-GR" sz="2400" dirty="0" smtClean="0"/>
          </a:p>
          <a:p>
            <a:pPr marL="571500" indent="-571500" algn="just">
              <a:buFont typeface="Wingdings" pitchFamily="2" charset="2"/>
              <a:buChar char="v"/>
            </a:pPr>
            <a:endParaRPr lang="el-GR" sz="2400" dirty="0"/>
          </a:p>
        </p:txBody>
      </p:sp>
    </p:spTree>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725470"/>
          </a:xfrm>
        </p:spPr>
        <p:txBody>
          <a:bodyPr>
            <a:normAutofit/>
          </a:bodyPr>
          <a:lstStyle/>
          <a:p>
            <a:r>
              <a:rPr lang="el-GR" sz="2400" b="1" dirty="0" smtClean="0"/>
              <a:t>Το όνομα της </a:t>
            </a:r>
            <a:r>
              <a:rPr lang="el-GR" sz="2400" b="1" dirty="0" err="1" smtClean="0"/>
              <a:t>πΓΔΜ</a:t>
            </a:r>
            <a:endParaRPr lang="el-GR" sz="2400" b="1" dirty="0"/>
          </a:p>
        </p:txBody>
      </p:sp>
      <p:sp>
        <p:nvSpPr>
          <p:cNvPr id="3" name="2 - Θέση περιεχομένου"/>
          <p:cNvSpPr>
            <a:spLocks noGrp="1"/>
          </p:cNvSpPr>
          <p:nvPr>
            <p:ph idx="1"/>
          </p:nvPr>
        </p:nvSpPr>
        <p:spPr>
          <a:xfrm>
            <a:off x="457200" y="642918"/>
            <a:ext cx="8229600" cy="5483245"/>
          </a:xfrm>
        </p:spPr>
        <p:txBody>
          <a:bodyPr>
            <a:normAutofit fontScale="92500"/>
          </a:bodyPr>
          <a:lstStyle/>
          <a:p>
            <a:pPr algn="just">
              <a:buFont typeface="Wingdings" pitchFamily="2" charset="2"/>
              <a:buChar char="§"/>
            </a:pPr>
            <a:r>
              <a:rPr lang="el-GR" sz="2400" dirty="0" smtClean="0"/>
              <a:t>Η ιδέα συνένωσης των Νοτίων </a:t>
            </a:r>
            <a:r>
              <a:rPr lang="el-GR" sz="2400" dirty="0" err="1" smtClean="0"/>
              <a:t>Σλαβίων</a:t>
            </a:r>
            <a:r>
              <a:rPr lang="el-GR" sz="2400" dirty="0" smtClean="0"/>
              <a:t> σε ενιαίο κράτος εκφράστηκε με την ανακήρυξη κράτους των </a:t>
            </a:r>
            <a:r>
              <a:rPr lang="el-GR" sz="2400" dirty="0" err="1" smtClean="0"/>
              <a:t>Σερβών</a:t>
            </a:r>
            <a:r>
              <a:rPr lang="el-GR" sz="2400" dirty="0" smtClean="0"/>
              <a:t>, Κροατών και Σλοβένων</a:t>
            </a:r>
          </a:p>
          <a:p>
            <a:pPr algn="just">
              <a:buFont typeface="Wingdings" pitchFamily="2" charset="2"/>
              <a:buChar char="§"/>
            </a:pPr>
            <a:r>
              <a:rPr lang="el-GR" sz="2400" dirty="0" smtClean="0"/>
              <a:t>1929 διαμάχες Κροατών-Σλοβένων έναντι των </a:t>
            </a:r>
            <a:r>
              <a:rPr lang="el-GR" sz="2400" dirty="0" err="1" smtClean="0"/>
              <a:t>Σερβών</a:t>
            </a:r>
            <a:r>
              <a:rPr lang="el-GR" sz="2400" dirty="0" smtClean="0"/>
              <a:t> και ο βασιλιάς Αλέξανδρος μετονόμασε το κράτος σε Γιουγκοσλαβία(ή Νοτιοσλαυϊα-9 περιφέρειες)</a:t>
            </a:r>
          </a:p>
          <a:p>
            <a:pPr algn="just">
              <a:buFont typeface="Wingdings" pitchFamily="2" charset="2"/>
              <a:buChar char="§"/>
            </a:pPr>
            <a:r>
              <a:rPr lang="el-GR" sz="2400" dirty="0" smtClean="0"/>
              <a:t>Μετά το Β΄Π.Π μετονομάστηκε Σοσιαλιστική Ομοσπονδιακή Δημοκρατία της Γιουγκοσλαβίας (2 αυτόνομες περιφέρειες και 6 συστατικές μονάδες)</a:t>
            </a:r>
          </a:p>
          <a:p>
            <a:pPr algn="just">
              <a:buFont typeface="Wingdings" pitchFamily="2" charset="2"/>
              <a:buChar char="§"/>
            </a:pPr>
            <a:r>
              <a:rPr lang="el-GR" sz="2400" dirty="0" smtClean="0"/>
              <a:t>Μεταξύ Ελλάδας-Γιουγκοσλαβίας   κοινή εσωτερική υποδιαίρεση ,το όνομα ΜΑΚΕΔΟΝΙΑ</a:t>
            </a:r>
            <a:endParaRPr lang="en-US" sz="2400" dirty="0" smtClean="0"/>
          </a:p>
          <a:p>
            <a:pPr algn="just">
              <a:buFont typeface="Wingdings" pitchFamily="2" charset="2"/>
              <a:buChar char="§"/>
            </a:pPr>
            <a:r>
              <a:rPr lang="en-US" sz="2400" dirty="0" smtClean="0"/>
              <a:t>1918-19</a:t>
            </a:r>
            <a:r>
              <a:rPr lang="el-GR" sz="2400" smtClean="0"/>
              <a:t>9</a:t>
            </a:r>
            <a:r>
              <a:rPr lang="en-US" sz="2400" smtClean="0"/>
              <a:t>2 </a:t>
            </a:r>
            <a:r>
              <a:rPr lang="el-GR" sz="2400" dirty="0" smtClean="0"/>
              <a:t>η Γιουγκοσλαβία                   στις διεθνείς σχέσεις της 5 διαφορετικές παραλλαγές του ονόματος της</a:t>
            </a:r>
          </a:p>
          <a:p>
            <a:pPr algn="just">
              <a:buFont typeface="Wingdings" pitchFamily="2" charset="2"/>
              <a:buChar char="§"/>
            </a:pPr>
            <a:r>
              <a:rPr lang="el-GR" sz="2400" dirty="0" smtClean="0"/>
              <a:t>Σήμερα στη Γιουγκοσλαβία                 6 διαφορετικά κράτη</a:t>
            </a:r>
          </a:p>
          <a:p>
            <a:pPr algn="just">
              <a:buNone/>
            </a:pPr>
            <a:endParaRPr lang="el-GR" sz="2400" dirty="0"/>
          </a:p>
        </p:txBody>
      </p:sp>
      <p:sp>
        <p:nvSpPr>
          <p:cNvPr id="4" name="3 - Δεξιό βέλος"/>
          <p:cNvSpPr/>
          <p:nvPr/>
        </p:nvSpPr>
        <p:spPr>
          <a:xfrm>
            <a:off x="4786314" y="4643446"/>
            <a:ext cx="92869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Δεξιό βέλος"/>
          <p:cNvSpPr/>
          <p:nvPr/>
        </p:nvSpPr>
        <p:spPr>
          <a:xfrm>
            <a:off x="4643438" y="5429264"/>
            <a:ext cx="92869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βέλος"/>
          <p:cNvSpPr/>
          <p:nvPr/>
        </p:nvSpPr>
        <p:spPr>
          <a:xfrm>
            <a:off x="5500694" y="3929066"/>
            <a:ext cx="78581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I:\Εικόνα1χαρτηηηηηηηηηηηηηης.png"/>
          <p:cNvPicPr>
            <a:picLocks noGrp="1" noChangeAspect="1" noChangeArrowheads="1"/>
          </p:cNvPicPr>
          <p:nvPr>
            <p:ph idx="1"/>
          </p:nvPr>
        </p:nvPicPr>
        <p:blipFill>
          <a:blip r:embed="rId2"/>
          <a:srcRect/>
          <a:stretch>
            <a:fillRect/>
          </a:stretch>
        </p:blipFill>
        <p:spPr bwMode="auto">
          <a:xfrm>
            <a:off x="0" y="-642966"/>
            <a:ext cx="9358346" cy="7143776"/>
          </a:xfrm>
          <a:prstGeom prst="rect">
            <a:avLst/>
          </a:prstGeom>
          <a:noFill/>
        </p:spPr>
      </p:pic>
      <p:sp>
        <p:nvSpPr>
          <p:cNvPr id="4" name="3 - Ορθογώνιο"/>
          <p:cNvSpPr/>
          <p:nvPr/>
        </p:nvSpPr>
        <p:spPr>
          <a:xfrm>
            <a:off x="2428860" y="5657671"/>
            <a:ext cx="4572000" cy="1200329"/>
          </a:xfrm>
          <a:prstGeom prst="rect">
            <a:avLst/>
          </a:prstGeom>
        </p:spPr>
        <p:txBody>
          <a:bodyPr wrap="square">
            <a:spAutoFit/>
          </a:bodyPr>
          <a:lstStyle/>
          <a:p>
            <a:r>
              <a:rPr lang="en-US" dirty="0" smtClean="0">
                <a:solidFill>
                  <a:srgbClr val="FFFF00"/>
                </a:solidFill>
              </a:rPr>
              <a:t>http://el.wikipedia.org/wiki/%CE%93%CE%B9%CE%BF%CF%85%CE%B3%CE%BA%CE%BF%CF%83%CE%BB%CE%B1%CE%B2%CE%AF%CE%B1</a:t>
            </a:r>
            <a:endParaRPr lang="el-GR" dirty="0">
              <a:solidFill>
                <a:srgbClr val="FFFF00"/>
              </a:solidFill>
            </a:endParaRPr>
          </a:p>
        </p:txBody>
      </p:sp>
    </p:spTree>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5911873"/>
          </a:xfrm>
        </p:spPr>
        <p:txBody>
          <a:bodyPr>
            <a:normAutofit fontScale="92500" lnSpcReduction="10000"/>
          </a:bodyPr>
          <a:lstStyle/>
          <a:p>
            <a:pPr algn="ctr">
              <a:buNone/>
            </a:pPr>
            <a:r>
              <a:rPr lang="el-GR" sz="2800" b="1" dirty="0" smtClean="0">
                <a:solidFill>
                  <a:srgbClr val="FFC000"/>
                </a:solidFill>
              </a:rPr>
              <a:t>Το Ζήτημα του ονόματος της </a:t>
            </a:r>
            <a:r>
              <a:rPr lang="el-GR" sz="2800" b="1" dirty="0" err="1" smtClean="0">
                <a:solidFill>
                  <a:srgbClr val="FFC000"/>
                </a:solidFill>
              </a:rPr>
              <a:t>πΓΔΜ</a:t>
            </a:r>
            <a:endParaRPr lang="el-GR" sz="2800" b="1" dirty="0" smtClean="0">
              <a:solidFill>
                <a:srgbClr val="FFC000"/>
              </a:solidFill>
            </a:endParaRPr>
          </a:p>
          <a:p>
            <a:pPr algn="just">
              <a:buFont typeface="Wingdings" pitchFamily="2" charset="2"/>
              <a:buChar char="§"/>
            </a:pPr>
            <a:r>
              <a:rPr lang="el-GR" sz="2000" dirty="0" err="1" smtClean="0"/>
              <a:t>Αφετερία</a:t>
            </a:r>
            <a:r>
              <a:rPr lang="el-GR" sz="2000" dirty="0" smtClean="0"/>
              <a:t> της διαμάχης Ελλάδας – </a:t>
            </a:r>
            <a:r>
              <a:rPr lang="el-GR" sz="2000" dirty="0" err="1" smtClean="0"/>
              <a:t>πΓΔΜ</a:t>
            </a:r>
            <a:r>
              <a:rPr lang="el-GR" sz="2000" dirty="0" smtClean="0"/>
              <a:t> στο επίπεδο του διεθνούς δικαίου τοποθετείται ,όταν η </a:t>
            </a:r>
            <a:r>
              <a:rPr lang="el-GR" sz="2000" dirty="0" err="1" smtClean="0"/>
              <a:t>πΓΔΜ</a:t>
            </a:r>
            <a:r>
              <a:rPr lang="el-GR" sz="2000" dirty="0" smtClean="0"/>
              <a:t> παρουσιάζεται ως ανεξάρτητο κράτος με το όνομα «Δημοκρατία της Μακεδονίας»</a:t>
            </a:r>
          </a:p>
          <a:p>
            <a:pPr algn="just">
              <a:buFont typeface="Wingdings" pitchFamily="2" charset="2"/>
              <a:buChar char="§"/>
            </a:pPr>
            <a:endParaRPr lang="el-GR" sz="2000" dirty="0" smtClean="0"/>
          </a:p>
          <a:p>
            <a:pPr algn="just">
              <a:buFont typeface="Wingdings" pitchFamily="2" charset="2"/>
              <a:buChar char="§"/>
            </a:pPr>
            <a:r>
              <a:rPr lang="el-GR" sz="2000" dirty="0" smtClean="0"/>
              <a:t>1993 η </a:t>
            </a:r>
            <a:r>
              <a:rPr lang="el-GR" sz="2000" dirty="0" err="1" smtClean="0"/>
              <a:t>πΓΔΜ</a:t>
            </a:r>
            <a:r>
              <a:rPr lang="el-GR" sz="2000" dirty="0" smtClean="0"/>
              <a:t>  γίνεται δεκτή ως κράτος μέλος των Η.Ε όχι με το όνομα «Δημοκρατία της Μακεδονίας», αλλά ως </a:t>
            </a:r>
            <a:r>
              <a:rPr lang="el-GR" sz="2000" dirty="0" err="1" smtClean="0"/>
              <a:t>πΓΔΜ</a:t>
            </a:r>
            <a:r>
              <a:rPr lang="el-GR" sz="2000" dirty="0" smtClean="0"/>
              <a:t> μέχρι να επιλυθεί η διαφορά του ονόματος(αποφάσεις 845 και 817 του Συμβουλίου Ασφάλειας του ΟΗΕ και σύσταση του Προέδρου Συμβουλίου Ασφαλείας προς τα κράτη μέλη)</a:t>
            </a:r>
          </a:p>
          <a:p>
            <a:pPr algn="just">
              <a:buFont typeface="Wingdings" pitchFamily="2" charset="2"/>
              <a:buChar char="§"/>
            </a:pPr>
            <a:endParaRPr lang="el-GR" sz="2000" dirty="0" smtClean="0"/>
          </a:p>
          <a:p>
            <a:pPr algn="just">
              <a:buFont typeface="Wingdings" pitchFamily="2" charset="2"/>
              <a:buChar char="§"/>
            </a:pPr>
            <a:r>
              <a:rPr lang="el-GR" sz="2000" dirty="0" smtClean="0"/>
              <a:t>Κοινά αποδεκτό στις διεθνείς σχέσεις ότι με τον όρο ΜΑΚΕΔΟΝΙΑ αντιστοιχεί σε μια γεωγραφική περιοχή, που εκτείνεται στη Βουλγαρία, στην </a:t>
            </a:r>
            <a:r>
              <a:rPr lang="el-GR" sz="2000" dirty="0" err="1" smtClean="0"/>
              <a:t>πΓΔΜ</a:t>
            </a:r>
            <a:r>
              <a:rPr lang="el-GR" sz="2000" dirty="0" smtClean="0"/>
              <a:t> και το μεγαλύτερο τμήμα της στην Ελλάδα</a:t>
            </a:r>
          </a:p>
          <a:p>
            <a:pPr algn="just">
              <a:buFont typeface="Wingdings" pitchFamily="2" charset="2"/>
              <a:buChar char="§"/>
            </a:pPr>
            <a:endParaRPr lang="el-GR" sz="2000" dirty="0" smtClean="0"/>
          </a:p>
          <a:p>
            <a:pPr algn="just">
              <a:buFont typeface="Wingdings" pitchFamily="2" charset="2"/>
              <a:buChar char="§"/>
            </a:pPr>
            <a:r>
              <a:rPr lang="el-GR" sz="2000" dirty="0" smtClean="0"/>
              <a:t>Η </a:t>
            </a:r>
            <a:r>
              <a:rPr lang="el-GR" sz="2000" dirty="0" err="1" smtClean="0"/>
              <a:t>πΓΔΜ</a:t>
            </a:r>
            <a:r>
              <a:rPr lang="el-GR" sz="2000" dirty="0" smtClean="0"/>
              <a:t> διεκδικεί το όνομα της γεωγραφικής περιοχής ως όνομα κράτους, ενώ η Ελλάδα αντικρούει τη νομιμότητα της οικειοποίησης του ονόματος για να οριστεί ένας σλαβικός πληθυσμός στα Βαλκάνια  </a:t>
            </a:r>
            <a:endParaRPr lang="el-GR" sz="2400" dirty="0" smtClean="0"/>
          </a:p>
          <a:p>
            <a:pPr algn="just">
              <a:buFont typeface="Wingdings" pitchFamily="2" charset="2"/>
              <a:buChar char="§"/>
            </a:pPr>
            <a:endParaRPr lang="el-GR" sz="24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ΔΗΜΟΣΘΕΝΟΥΣ </a:t>
            </a:r>
            <a:r>
              <a:rPr lang="el-GR" dirty="0" err="1"/>
              <a:t>Φίλιπ</a:t>
            </a:r>
            <a:r>
              <a:rPr lang="el-GR" dirty="0"/>
              <a:t>. </a:t>
            </a:r>
            <a:r>
              <a:rPr lang="el-GR" dirty="0" smtClean="0"/>
              <a:t>Δ’3-34 </a:t>
            </a:r>
            <a:endParaRPr lang="el-GR" dirty="0"/>
          </a:p>
        </p:txBody>
      </p:sp>
      <p:sp>
        <p:nvSpPr>
          <p:cNvPr id="3" name="Θέση περιεχομένου 2"/>
          <p:cNvSpPr>
            <a:spLocks noGrp="1"/>
          </p:cNvSpPr>
          <p:nvPr>
            <p:ph idx="1"/>
          </p:nvPr>
        </p:nvSpPr>
        <p:spPr/>
        <p:txBody>
          <a:bodyPr/>
          <a:lstStyle/>
          <a:p>
            <a:r>
              <a:rPr lang="el-GR" sz="3600" b="0" i="1" dirty="0" err="1">
                <a:latin typeface="Times New Roman" panose="02020603050405020304" pitchFamily="18" charset="0"/>
                <a:cs typeface="Times New Roman" panose="02020603050405020304" pitchFamily="18" charset="0"/>
              </a:rPr>
              <a:t>Οίμαι</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δειν</a:t>
            </a:r>
            <a:r>
              <a:rPr lang="el-GR" sz="3600" b="0" i="1" dirty="0">
                <a:latin typeface="Times New Roman" panose="02020603050405020304" pitchFamily="18" charset="0"/>
                <a:cs typeface="Times New Roman" panose="02020603050405020304" pitchFamily="18" charset="0"/>
              </a:rPr>
              <a:t> υμάς </a:t>
            </a:r>
            <a:r>
              <a:rPr lang="el-GR" sz="3600" b="0" i="1" dirty="0" err="1">
                <a:latin typeface="Times New Roman" panose="02020603050405020304" pitchFamily="18" charset="0"/>
                <a:cs typeface="Times New Roman" panose="02020603050405020304" pitchFamily="18" charset="0"/>
              </a:rPr>
              <a:t>πρεσβείαν</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εκπέμπειν</a:t>
            </a:r>
            <a:r>
              <a:rPr lang="el-GR" sz="3600" b="0" i="1" dirty="0">
                <a:latin typeface="Times New Roman" panose="02020603050405020304" pitchFamily="18" charset="0"/>
                <a:cs typeface="Times New Roman" panose="02020603050405020304" pitchFamily="18" charset="0"/>
              </a:rPr>
              <a:t>, ήτις τω βασιλεί διαλέγεται και την </a:t>
            </a:r>
            <a:r>
              <a:rPr lang="el-GR" sz="3600" b="0" i="1" dirty="0" err="1">
                <a:latin typeface="Times New Roman" panose="02020603050405020304" pitchFamily="18" charset="0"/>
                <a:cs typeface="Times New Roman" panose="02020603050405020304" pitchFamily="18" charset="0"/>
              </a:rPr>
              <a:t>αβελτερίαν</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αποθέσθαι</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δι</a:t>
            </a:r>
            <a:r>
              <a:rPr lang="el-GR" sz="3600" b="0" i="1" dirty="0">
                <a:latin typeface="Times New Roman" panose="02020603050405020304" pitchFamily="18" charset="0"/>
                <a:cs typeface="Times New Roman" panose="02020603050405020304" pitchFamily="18" charset="0"/>
              </a:rPr>
              <a:t> ην πολλάκις </a:t>
            </a:r>
            <a:r>
              <a:rPr lang="el-GR" sz="3600" b="0" i="1" dirty="0" err="1">
                <a:latin typeface="Times New Roman" panose="02020603050405020304" pitchFamily="18" charset="0"/>
                <a:cs typeface="Times New Roman" panose="02020603050405020304" pitchFamily="18" charset="0"/>
              </a:rPr>
              <a:t>ηλαττώθητε</a:t>
            </a:r>
            <a:r>
              <a:rPr lang="el-GR" sz="3600" b="0" i="1" dirty="0">
                <a:latin typeface="Times New Roman" panose="02020603050405020304" pitchFamily="18" charset="0"/>
                <a:cs typeface="Times New Roman" panose="02020603050405020304" pitchFamily="18" charset="0"/>
              </a:rPr>
              <a:t>, “ο δε βάρβαρος </a:t>
            </a:r>
            <a:br>
              <a:rPr lang="el-GR" sz="3600" b="0" i="1" dirty="0">
                <a:latin typeface="Times New Roman" panose="02020603050405020304" pitchFamily="18" charset="0"/>
                <a:cs typeface="Times New Roman" panose="02020603050405020304" pitchFamily="18" charset="0"/>
              </a:rPr>
            </a:br>
            <a:r>
              <a:rPr lang="el-GR" b="0" dirty="0"/>
              <a:t/>
            </a:r>
            <a:br>
              <a:rPr lang="el-GR" b="0" dirty="0"/>
            </a:br>
            <a:endParaRPr lang="el-GR" dirty="0"/>
          </a:p>
        </p:txBody>
      </p:sp>
    </p:spTree>
    <p:extLst>
      <p:ext uri="{BB962C8B-B14F-4D97-AF65-F5344CB8AC3E}">
        <p14:creationId xmlns:p14="http://schemas.microsoft.com/office/powerpoint/2010/main" xmlns="" val="2661225713"/>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928670"/>
          </a:xfrm>
        </p:spPr>
        <p:txBody>
          <a:bodyPr>
            <a:normAutofit/>
          </a:bodyPr>
          <a:lstStyle/>
          <a:p>
            <a:r>
              <a:rPr lang="el-GR" sz="2800" dirty="0" smtClean="0"/>
              <a:t>Διαπιστώσεις - Συμπεράσματα</a:t>
            </a:r>
            <a:endParaRPr lang="el-GR" sz="2800" dirty="0"/>
          </a:p>
        </p:txBody>
      </p:sp>
      <p:sp>
        <p:nvSpPr>
          <p:cNvPr id="3" name="2 - Θέση περιεχομένου"/>
          <p:cNvSpPr>
            <a:spLocks noGrp="1"/>
          </p:cNvSpPr>
          <p:nvPr>
            <p:ph idx="1"/>
          </p:nvPr>
        </p:nvSpPr>
        <p:spPr>
          <a:xfrm>
            <a:off x="457200" y="714356"/>
            <a:ext cx="8229600" cy="5411807"/>
          </a:xfrm>
        </p:spPr>
        <p:txBody>
          <a:bodyPr>
            <a:normAutofit lnSpcReduction="10000"/>
          </a:bodyPr>
          <a:lstStyle/>
          <a:p>
            <a:pPr marL="514350" indent="-514350">
              <a:buFont typeface="+mj-lt"/>
              <a:buAutoNum type="arabicPeriod"/>
            </a:pPr>
            <a:r>
              <a:rPr lang="el-GR" sz="2400" dirty="0" smtClean="0"/>
              <a:t>Κάθε κράτος ελεύθερο να επιλέγει το όνομα  που επιθυμεί</a:t>
            </a:r>
          </a:p>
          <a:p>
            <a:pPr marL="514350" indent="-514350">
              <a:buFont typeface="+mj-lt"/>
              <a:buAutoNum type="arabicPeriod"/>
            </a:pPr>
            <a:r>
              <a:rPr lang="el-GR" sz="2400" dirty="0" smtClean="0"/>
              <a:t>Το δικαίωμα των κρατών να επιλέγουν ονόματα-σύμβολα μπορεί να περιοριστεί, όταν απειλείται η διεθνής ειρήνη</a:t>
            </a:r>
          </a:p>
          <a:p>
            <a:pPr marL="514350" indent="-514350">
              <a:buFont typeface="+mj-lt"/>
              <a:buAutoNum type="arabicPeriod"/>
            </a:pPr>
            <a:r>
              <a:rPr lang="el-GR" sz="2400" dirty="0" smtClean="0"/>
              <a:t>Τα Η</a:t>
            </a:r>
            <a:r>
              <a:rPr lang="en-US" sz="2400" dirty="0" smtClean="0"/>
              <a:t>.E</a:t>
            </a:r>
            <a:r>
              <a:rPr lang="el-GR" sz="2400" dirty="0" smtClean="0"/>
              <a:t> και η Ε</a:t>
            </a:r>
            <a:r>
              <a:rPr lang="en-US" sz="2400" dirty="0" smtClean="0"/>
              <a:t>.E</a:t>
            </a:r>
            <a:r>
              <a:rPr lang="el-GR" sz="2400" dirty="0" smtClean="0"/>
              <a:t> συμφωνούν με τον ισχυρισμό της Ελλάδας, πως η επιλογή του ονόματος ενός κράτους φανερώνει εχθρική προπαγάνδα, εφόσον υποβόσκουν εδαφικές διεκδικήσεις</a:t>
            </a:r>
          </a:p>
          <a:p>
            <a:pPr marL="514350" indent="-514350">
              <a:buFont typeface="+mj-lt"/>
              <a:buAutoNum type="arabicPeriod"/>
            </a:pPr>
            <a:r>
              <a:rPr lang="el-GR" sz="2400" dirty="0" smtClean="0"/>
              <a:t>Είναι εμφανής η «χαρτογραφική επίθεση»  της </a:t>
            </a:r>
            <a:r>
              <a:rPr lang="el-GR" sz="2400" dirty="0" err="1" smtClean="0"/>
              <a:t>πΓΔΜ</a:t>
            </a:r>
            <a:endParaRPr lang="el-GR" sz="2400" dirty="0" smtClean="0"/>
          </a:p>
          <a:p>
            <a:pPr marL="514350" indent="-514350">
              <a:buFont typeface="+mj-lt"/>
              <a:buAutoNum type="arabicPeriod"/>
            </a:pPr>
            <a:r>
              <a:rPr lang="el-GR" sz="2400" dirty="0" smtClean="0"/>
              <a:t>Ο ισχυρισμός της </a:t>
            </a:r>
            <a:r>
              <a:rPr lang="el-GR" sz="2400" dirty="0" err="1" smtClean="0"/>
              <a:t>πΓΔΜ</a:t>
            </a:r>
            <a:r>
              <a:rPr lang="el-GR" sz="2400" dirty="0" smtClean="0"/>
              <a:t>  στις διεθνείς διασκέψεις ότι το όνομα </a:t>
            </a:r>
            <a:r>
              <a:rPr lang="el-GR" sz="2400" dirty="0" err="1" smtClean="0"/>
              <a:t>πΓΔΜ</a:t>
            </a:r>
            <a:r>
              <a:rPr lang="el-GR" sz="2400" dirty="0" smtClean="0"/>
              <a:t>  «είναι το αποτέλεσμα του ψηφίσματος 817 του Συμβουλίου Ασφαλείας και ότι δεν είναι το αληθινό όνομα της χώρας» ΔΕΝ γίνεται αποδεκτός από τα Διεθνή Όργανα </a:t>
            </a:r>
          </a:p>
        </p:txBody>
      </p:sp>
    </p:spTree>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785794"/>
            <a:ext cx="8229600" cy="4709160"/>
          </a:xfrm>
        </p:spPr>
        <p:txBody>
          <a:bodyPr/>
          <a:lstStyle/>
          <a:p>
            <a:pPr algn="ctr"/>
            <a:endParaRPr lang="el-GR" dirty="0" smtClean="0"/>
          </a:p>
          <a:p>
            <a:pPr algn="ctr"/>
            <a:endParaRPr lang="el-GR" dirty="0" smtClean="0"/>
          </a:p>
          <a:p>
            <a:pPr algn="ctr"/>
            <a:endParaRPr lang="el-GR" dirty="0" smtClean="0"/>
          </a:p>
        </p:txBody>
      </p:sp>
      <p:sp>
        <p:nvSpPr>
          <p:cNvPr id="6" name="5 - Σύννεφο"/>
          <p:cNvSpPr/>
          <p:nvPr/>
        </p:nvSpPr>
        <p:spPr>
          <a:xfrm>
            <a:off x="1357290" y="1643050"/>
            <a:ext cx="6072230" cy="35004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noAutofit/>
          </a:bodyPr>
          <a:lstStyle/>
          <a:p>
            <a:r>
              <a:rPr lang="el-GR" sz="4000" dirty="0">
                <a:latin typeface="Times New Roman" pitchFamily="18" charset="0"/>
                <a:cs typeface="Times New Roman" pitchFamily="18" charset="0"/>
              </a:rPr>
              <a:t>Βασίλης  Κ. Γούναρης, </a:t>
            </a:r>
            <a:r>
              <a:rPr lang="el-GR" sz="4000" i="1" dirty="0">
                <a:latin typeface="Times New Roman" pitchFamily="18" charset="0"/>
                <a:cs typeface="Times New Roman" pitchFamily="18" charset="0"/>
              </a:rPr>
              <a:t>Η Μακεδονία των Ελλήνων: από τον Διαφωτισμό ως τον Α΄ Παγκόσμιο πόλεμο. </a:t>
            </a:r>
            <a:r>
              <a:rPr lang="el-GR" sz="4000" dirty="0">
                <a:latin typeface="Times New Roman" pitchFamily="18" charset="0"/>
                <a:cs typeface="Times New Roman" pitchFamily="18" charset="0"/>
              </a:rPr>
              <a:t/>
            </a:r>
            <a:br>
              <a:rPr lang="el-GR" sz="4000" dirty="0">
                <a:latin typeface="Times New Roman" pitchFamily="18" charset="0"/>
                <a:cs typeface="Times New Roman" pitchFamily="18" charset="0"/>
              </a:rPr>
            </a:br>
            <a:r>
              <a:rPr lang="el-GR" sz="4000" baseline="30000" dirty="0">
                <a:latin typeface="Times New Roman" pitchFamily="18" charset="0"/>
                <a:cs typeface="Times New Roman" pitchFamily="18" charset="0"/>
              </a:rPr>
              <a:t/>
            </a:r>
            <a:br>
              <a:rPr lang="el-GR" sz="4000" baseline="30000" dirty="0">
                <a:latin typeface="Times New Roman" pitchFamily="18" charset="0"/>
                <a:cs typeface="Times New Roman" pitchFamily="18" charset="0"/>
              </a:rPr>
            </a:br>
            <a:r>
              <a:rPr lang="el-GR" sz="4000" dirty="0">
                <a:latin typeface="Times New Roman" pitchFamily="18" charset="0"/>
                <a:cs typeface="Times New Roman" pitchFamily="18" charset="0"/>
              </a:rPr>
              <a:t/>
            </a:r>
            <a:br>
              <a:rPr lang="el-GR" sz="4000" dirty="0">
                <a:latin typeface="Times New Roman" pitchFamily="18" charset="0"/>
                <a:cs typeface="Times New Roman" pitchFamily="18" charset="0"/>
              </a:rPr>
            </a:br>
            <a:endParaRPr lang="el-GR" sz="4000" dirty="0"/>
          </a:p>
        </p:txBody>
      </p:sp>
    </p:spTree>
    <p:extLst>
      <p:ext uri="{BB962C8B-B14F-4D97-AF65-F5344CB8AC3E}">
        <p14:creationId xmlns:p14="http://schemas.microsoft.com/office/powerpoint/2010/main" xmlns="" val="1292890948"/>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Times New Roman" pitchFamily="18" charset="0"/>
                <a:cs typeface="Times New Roman" pitchFamily="18" charset="0"/>
              </a:rPr>
              <a:t>Η </a:t>
            </a:r>
            <a:r>
              <a:rPr lang="el-GR" dirty="0" err="1">
                <a:latin typeface="Times New Roman" pitchFamily="18" charset="0"/>
                <a:cs typeface="Times New Roman" pitchFamily="18" charset="0"/>
              </a:rPr>
              <a:t>σλαβοφωνία</a:t>
            </a:r>
            <a:r>
              <a:rPr lang="el-GR" dirty="0">
                <a:latin typeface="Times New Roman" pitchFamily="18" charset="0"/>
                <a:cs typeface="Times New Roman" pitchFamily="18" charset="0"/>
              </a:rPr>
              <a:t>: </a:t>
            </a:r>
            <a:endParaRPr lang="el-GR" dirty="0"/>
          </a:p>
        </p:txBody>
      </p:sp>
      <p:sp>
        <p:nvSpPr>
          <p:cNvPr id="3" name="Θέση περιεχομένου 2"/>
          <p:cNvSpPr>
            <a:spLocks noGrp="1"/>
          </p:cNvSpPr>
          <p:nvPr>
            <p:ph idx="1"/>
          </p:nvPr>
        </p:nvSpPr>
        <p:spPr/>
        <p:txBody>
          <a:bodyPr>
            <a:normAutofit/>
          </a:bodyPr>
          <a:lstStyle/>
          <a:p>
            <a:pPr algn="just">
              <a:buFont typeface="Wingdings" pitchFamily="2" charset="2"/>
              <a:buChar char="q"/>
            </a:pPr>
            <a:r>
              <a:rPr lang="el-GR" dirty="0" smtClean="0">
                <a:latin typeface="Times New Roman" pitchFamily="18" charset="0"/>
                <a:cs typeface="Times New Roman" pitchFamily="18" charset="0"/>
              </a:rPr>
              <a:t>όχι </a:t>
            </a:r>
            <a:r>
              <a:rPr lang="el-GR" dirty="0">
                <a:latin typeface="Times New Roman" pitchFamily="18" charset="0"/>
                <a:cs typeface="Times New Roman" pitchFamily="18" charset="0"/>
              </a:rPr>
              <a:t>ανασταλτικός παράγοντας (Επανάσταση)             </a:t>
            </a:r>
            <a:r>
              <a:rPr lang="el-GR" dirty="0" smtClean="0">
                <a:latin typeface="Times New Roman" pitchFamily="18" charset="0"/>
                <a:cs typeface="Times New Roman" pitchFamily="18" charset="0"/>
              </a:rPr>
              <a:t>- </a:t>
            </a:r>
            <a:r>
              <a:rPr lang="el-GR" dirty="0">
                <a:latin typeface="Times New Roman" pitchFamily="18" charset="0"/>
                <a:cs typeface="Times New Roman" pitchFamily="18" charset="0"/>
              </a:rPr>
              <a:t>αντικείμενο καχυποψίας και ειρωνείας. </a:t>
            </a:r>
          </a:p>
          <a:p>
            <a:pPr algn="just">
              <a:buFont typeface="Wingdings" pitchFamily="2" charset="2"/>
              <a:buChar char="q"/>
            </a:pPr>
            <a:r>
              <a:rPr lang="el-GR" dirty="0">
                <a:latin typeface="Times New Roman" pitchFamily="18" charset="0"/>
                <a:cs typeface="Times New Roman" pitchFamily="18" charset="0"/>
              </a:rPr>
              <a:t>Ο διαχωρισμός των σλαβόφωνων ελληνιζόντων Μακεδόνων και </a:t>
            </a:r>
            <a:r>
              <a:rPr lang="el-GR" dirty="0" err="1">
                <a:latin typeface="Times New Roman" pitchFamily="18" charset="0"/>
                <a:cs typeface="Times New Roman" pitchFamily="18" charset="0"/>
              </a:rPr>
              <a:t>Βουλγαρομακεδόνων</a:t>
            </a:r>
            <a:r>
              <a:rPr lang="el-GR" dirty="0">
                <a:latin typeface="Times New Roman" pitchFamily="18" charset="0"/>
                <a:cs typeface="Times New Roman" pitchFamily="18" charset="0"/>
              </a:rPr>
              <a:t> δεν ήταν εύκολη υπόθεση. Διακόπηκαν οι σχέσεις των δύο: </a:t>
            </a:r>
            <a:endParaRPr lang="el-GR" dirty="0" smtClean="0">
              <a:latin typeface="Times New Roman" pitchFamily="18" charset="0"/>
              <a:cs typeface="Times New Roman" pitchFamily="18" charset="0"/>
            </a:endParaRPr>
          </a:p>
          <a:p>
            <a:pPr algn="just">
              <a:buFont typeface="Wingdings" pitchFamily="2" charset="2"/>
              <a:buChar char="q"/>
            </a:pPr>
            <a:r>
              <a:rPr lang="el-GR" dirty="0" smtClean="0">
                <a:latin typeface="Times New Roman" pitchFamily="18" charset="0"/>
                <a:cs typeface="Times New Roman" pitchFamily="18" charset="0"/>
              </a:rPr>
              <a:t>- </a:t>
            </a:r>
            <a:r>
              <a:rPr lang="el-GR" dirty="0">
                <a:latin typeface="Times New Roman" pitchFamily="18" charset="0"/>
                <a:cs typeface="Times New Roman" pitchFamily="18" charset="0"/>
              </a:rPr>
              <a:t>με το Σχίσμα</a:t>
            </a:r>
          </a:p>
          <a:p>
            <a:pPr algn="just">
              <a:buNone/>
            </a:pPr>
            <a:r>
              <a:rPr lang="el-GR" dirty="0">
                <a:latin typeface="Times New Roman" pitchFamily="18" charset="0"/>
                <a:cs typeface="Times New Roman" pitchFamily="18" charset="0"/>
              </a:rPr>
              <a:t>   </a:t>
            </a:r>
            <a:r>
              <a:rPr lang="el-GR" dirty="0" smtClean="0">
                <a:latin typeface="Times New Roman" pitchFamily="18" charset="0"/>
                <a:cs typeface="Times New Roman" pitchFamily="18" charset="0"/>
              </a:rPr>
              <a:t>- </a:t>
            </a:r>
            <a:r>
              <a:rPr lang="el-GR" dirty="0">
                <a:latin typeface="Times New Roman" pitchFamily="18" charset="0"/>
                <a:cs typeface="Times New Roman" pitchFamily="18" charset="0"/>
              </a:rPr>
              <a:t>την ίδρυση της βουλγαρικής Ηγεμονίας </a:t>
            </a:r>
          </a:p>
          <a:p>
            <a:pPr algn="just">
              <a:buNone/>
            </a:pPr>
            <a:r>
              <a:rPr lang="el-GR" dirty="0">
                <a:latin typeface="Times New Roman" pitchFamily="18" charset="0"/>
                <a:cs typeface="Times New Roman" pitchFamily="18" charset="0"/>
              </a:rPr>
              <a:t>    </a:t>
            </a:r>
            <a:r>
              <a:rPr lang="el-GR" dirty="0" smtClean="0">
                <a:latin typeface="Times New Roman" pitchFamily="18" charset="0"/>
                <a:cs typeface="Times New Roman" pitchFamily="18" charset="0"/>
              </a:rPr>
              <a:t>-την </a:t>
            </a:r>
            <a:r>
              <a:rPr lang="el-GR" dirty="0">
                <a:latin typeface="Times New Roman" pitchFamily="18" charset="0"/>
                <a:cs typeface="Times New Roman" pitchFamily="18" charset="0"/>
              </a:rPr>
              <a:t>προσάρτηση της Ανατολικής Ρωμυλίας</a:t>
            </a:r>
            <a:endParaRPr lang="el-GR" dirty="0"/>
          </a:p>
        </p:txBody>
      </p:sp>
    </p:spTree>
    <p:extLst>
      <p:ext uri="{BB962C8B-B14F-4D97-AF65-F5344CB8AC3E}">
        <p14:creationId xmlns:p14="http://schemas.microsoft.com/office/powerpoint/2010/main" xmlns="" val="2646495232"/>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Η Ανατολική Κρίση και το συνέδριο του Βερολίνου</a:t>
            </a:r>
            <a:endParaRPr lang="el-GR" dirty="0"/>
          </a:p>
        </p:txBody>
      </p:sp>
      <p:sp>
        <p:nvSpPr>
          <p:cNvPr id="3" name="Θέση περιεχομένου 2"/>
          <p:cNvSpPr>
            <a:spLocks noGrp="1"/>
          </p:cNvSpPr>
          <p:nvPr>
            <p:ph idx="1"/>
          </p:nvPr>
        </p:nvSpPr>
        <p:spPr/>
        <p:txBody>
          <a:bodyPr>
            <a:normAutofit/>
          </a:bodyPr>
          <a:lstStyle/>
          <a:p>
            <a:pPr algn="just">
              <a:buFont typeface="Wingdings" pitchFamily="2" charset="2"/>
              <a:buChar char="q"/>
            </a:pPr>
            <a:r>
              <a:rPr lang="el-GR" dirty="0" smtClean="0">
                <a:latin typeface="Times New Roman" pitchFamily="18" charset="0"/>
                <a:cs typeface="Times New Roman" pitchFamily="18" charset="0"/>
              </a:rPr>
              <a:t>είχαν </a:t>
            </a:r>
            <a:r>
              <a:rPr lang="el-GR" dirty="0">
                <a:latin typeface="Times New Roman" pitchFamily="18" charset="0"/>
                <a:cs typeface="Times New Roman" pitchFamily="18" charset="0"/>
              </a:rPr>
              <a:t>δύο συνέπειες:</a:t>
            </a:r>
          </a:p>
          <a:p>
            <a:pPr algn="just">
              <a:buNone/>
            </a:pPr>
            <a:r>
              <a:rPr lang="el-GR" dirty="0">
                <a:latin typeface="Times New Roman" pitchFamily="18" charset="0"/>
                <a:cs typeface="Times New Roman" pitchFamily="18" charset="0"/>
              </a:rPr>
              <a:t> - προσδιορίστηκε με μεγαλύτερη σαφήνεια η Μακεδονία = όρια της Ευρωπαϊκής Τουρκίας</a:t>
            </a:r>
          </a:p>
          <a:p>
            <a:pPr algn="just">
              <a:buNone/>
            </a:pPr>
            <a:r>
              <a:rPr lang="el-GR" dirty="0">
                <a:latin typeface="Times New Roman" pitchFamily="18" charset="0"/>
                <a:cs typeface="Times New Roman" pitchFamily="18" charset="0"/>
              </a:rPr>
              <a:t>  - η εθνογραφική χαρτογράφηση της Μακεδονίας προαπαιτούμενο για την επίλυση των εδαφικών διεκδικήσεων επί αυτής. </a:t>
            </a:r>
          </a:p>
          <a:p>
            <a:pPr algn="just">
              <a:buNone/>
            </a:pPr>
            <a:r>
              <a:rPr lang="el-GR" dirty="0">
                <a:latin typeface="Times New Roman" pitchFamily="18" charset="0"/>
                <a:cs typeface="Times New Roman" pitchFamily="18" charset="0"/>
              </a:rPr>
              <a:t>  - Για την Ελλάδα </a:t>
            </a:r>
            <a:r>
              <a:rPr lang="el-GR" dirty="0" smtClean="0">
                <a:latin typeface="Times New Roman" pitchFamily="18" charset="0"/>
                <a:cs typeface="Times New Roman" pitchFamily="18" charset="0"/>
              </a:rPr>
              <a:t>τέθηκε </a:t>
            </a:r>
            <a:r>
              <a:rPr lang="el-GR" dirty="0">
                <a:latin typeface="Times New Roman" pitchFamily="18" charset="0"/>
                <a:cs typeface="Times New Roman" pitchFamily="18" charset="0"/>
              </a:rPr>
              <a:t>ζήτημα οριοθέτησης των προς βορρά  διεκδικήσεών της.</a:t>
            </a:r>
          </a:p>
          <a:p>
            <a:endParaRPr lang="el-GR" dirty="0"/>
          </a:p>
        </p:txBody>
      </p:sp>
    </p:spTree>
    <p:extLst>
      <p:ext uri="{BB962C8B-B14F-4D97-AF65-F5344CB8AC3E}">
        <p14:creationId xmlns:p14="http://schemas.microsoft.com/office/powerpoint/2010/main" xmlns="" val="21225481"/>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pPr algn="just">
              <a:buFont typeface="Wingdings" pitchFamily="2" charset="2"/>
              <a:buChar char="q"/>
            </a:pPr>
            <a:r>
              <a:rPr lang="el-GR" dirty="0">
                <a:latin typeface="Times New Roman" pitchFamily="18" charset="0"/>
                <a:cs typeface="Times New Roman" pitchFamily="18" charset="0"/>
              </a:rPr>
              <a:t>Οι </a:t>
            </a:r>
            <a:r>
              <a:rPr lang="el-GR" b="1" dirty="0">
                <a:latin typeface="Times New Roman" pitchFamily="18" charset="0"/>
                <a:cs typeface="Times New Roman" pitchFamily="18" charset="0"/>
              </a:rPr>
              <a:t>Βούλγαροι</a:t>
            </a:r>
            <a:r>
              <a:rPr lang="el-GR" dirty="0">
                <a:latin typeface="Times New Roman" pitchFamily="18" charset="0"/>
                <a:cs typeface="Times New Roman" pitchFamily="18" charset="0"/>
              </a:rPr>
              <a:t> σε καμιά περίπτωση δεν έπρεπε να υποτιμηθούν, αλλά απαιτούνταν ρεαλισμός. </a:t>
            </a:r>
          </a:p>
          <a:p>
            <a:pPr algn="just">
              <a:buFont typeface="Wingdings" pitchFamily="2" charset="2"/>
              <a:buChar char="q"/>
            </a:pPr>
            <a:r>
              <a:rPr lang="el-GR" dirty="0">
                <a:latin typeface="Times New Roman" pitchFamily="18" charset="0"/>
                <a:cs typeface="Times New Roman" pitchFamily="18" charset="0"/>
              </a:rPr>
              <a:t>Παράλληλα η </a:t>
            </a:r>
            <a:r>
              <a:rPr lang="el-GR" b="1" dirty="0">
                <a:latin typeface="Times New Roman" pitchFamily="18" charset="0"/>
                <a:cs typeface="Times New Roman" pitchFamily="18" charset="0"/>
              </a:rPr>
              <a:t>ρουμανική </a:t>
            </a:r>
            <a:r>
              <a:rPr lang="el-GR" dirty="0">
                <a:latin typeface="Times New Roman" pitchFamily="18" charset="0"/>
                <a:cs typeface="Times New Roman" pitchFamily="18" charset="0"/>
              </a:rPr>
              <a:t>απειλή εμφανίζονταν αλληλένδετη με τη βουλγαρική. </a:t>
            </a:r>
          </a:p>
          <a:p>
            <a:pPr algn="just">
              <a:buFont typeface="Wingdings" pitchFamily="2" charset="2"/>
              <a:buChar char="Ø"/>
            </a:pPr>
            <a:r>
              <a:rPr lang="el-GR" dirty="0">
                <a:latin typeface="Times New Roman" pitchFamily="18" charset="0"/>
                <a:cs typeface="Times New Roman" pitchFamily="18" charset="0"/>
              </a:rPr>
              <a:t> 1905: διακοπή των σχέσεων Ελλάδας – Ρουμανίας και αλλαγή ελληνικής </a:t>
            </a:r>
            <a:r>
              <a:rPr lang="el-GR" dirty="0" smtClean="0">
                <a:latin typeface="Times New Roman" pitchFamily="18" charset="0"/>
                <a:cs typeface="Times New Roman" pitchFamily="18" charset="0"/>
              </a:rPr>
              <a:t>στάσης</a:t>
            </a:r>
            <a:endParaRPr lang="el-GR" dirty="0">
              <a:latin typeface="Times New Roman" pitchFamily="18" charset="0"/>
              <a:cs typeface="Times New Roman" pitchFamily="18" charset="0"/>
            </a:endParaRPr>
          </a:p>
          <a:p>
            <a:pPr algn="just">
              <a:buFont typeface="Wingdings" pitchFamily="2" charset="2"/>
              <a:buChar char="q"/>
            </a:pPr>
            <a:r>
              <a:rPr lang="el-GR" dirty="0">
                <a:latin typeface="Times New Roman" pitchFamily="18" charset="0"/>
                <a:cs typeface="Times New Roman" pitchFamily="18" charset="0"/>
              </a:rPr>
              <a:t> Οι </a:t>
            </a:r>
            <a:r>
              <a:rPr lang="el-GR" b="1" dirty="0">
                <a:latin typeface="Times New Roman" pitchFamily="18" charset="0"/>
                <a:cs typeface="Times New Roman" pitchFamily="18" charset="0"/>
              </a:rPr>
              <a:t>σέρβικες</a:t>
            </a:r>
            <a:r>
              <a:rPr lang="el-GR" dirty="0">
                <a:latin typeface="Times New Roman" pitchFamily="18" charset="0"/>
                <a:cs typeface="Times New Roman" pitchFamily="18" charset="0"/>
              </a:rPr>
              <a:t> αξιώσεις για τη Μακεδονία (δεκαετίες 1880-1890) δεν έπρεπε να παραγνωρίζονται: </a:t>
            </a:r>
          </a:p>
          <a:p>
            <a:pPr algn="just">
              <a:buFontTx/>
              <a:buChar char="-"/>
            </a:pPr>
            <a:r>
              <a:rPr lang="el-GR" dirty="0">
                <a:latin typeface="Times New Roman" pitchFamily="18" charset="0"/>
                <a:cs typeface="Times New Roman" pitchFamily="18" charset="0"/>
              </a:rPr>
              <a:t>επιθυμούσαν επέκταση στη Βοσνία, Ερζεγοβίνη, Κροατία, Μαυροβούνιο, Ουγγαρία, Αλβανία, Μακεδονία.</a:t>
            </a:r>
          </a:p>
          <a:p>
            <a:endParaRPr lang="el-GR" dirty="0"/>
          </a:p>
        </p:txBody>
      </p:sp>
    </p:spTree>
    <p:extLst>
      <p:ext uri="{BB962C8B-B14F-4D97-AF65-F5344CB8AC3E}">
        <p14:creationId xmlns:p14="http://schemas.microsoft.com/office/powerpoint/2010/main" xmlns="" val="57786617"/>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ωστόσο, αναγνώριζαν πως:</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normAutofit/>
          </a:bodyPr>
          <a:lstStyle/>
          <a:p>
            <a:pPr algn="just">
              <a:buFontTx/>
              <a:buChar char="-"/>
            </a:pPr>
            <a:r>
              <a:rPr lang="el-GR" dirty="0">
                <a:latin typeface="Times New Roman" pitchFamily="18" charset="0"/>
                <a:cs typeface="Times New Roman" pitchFamily="18" charset="0"/>
              </a:rPr>
              <a:t> </a:t>
            </a:r>
            <a:r>
              <a:rPr lang="el-GR" dirty="0" smtClean="0">
                <a:latin typeface="Times New Roman" pitchFamily="18" charset="0"/>
                <a:cs typeface="Times New Roman" pitchFamily="18" charset="0"/>
              </a:rPr>
              <a:t>  </a:t>
            </a:r>
            <a:r>
              <a:rPr lang="el-GR" dirty="0">
                <a:latin typeface="Times New Roman" pitchFamily="18" charset="0"/>
                <a:cs typeface="Times New Roman" pitchFamily="18" charset="0"/>
              </a:rPr>
              <a:t>«μέγα μέρος» της Μακεδονίας  ήταν ελληνικό </a:t>
            </a:r>
          </a:p>
          <a:p>
            <a:pPr algn="just">
              <a:buFont typeface="Wingdings" pitchFamily="2" charset="2"/>
              <a:buChar char="§"/>
            </a:pPr>
            <a:r>
              <a:rPr lang="el-GR" dirty="0">
                <a:latin typeface="Times New Roman" pitchFamily="18" charset="0"/>
                <a:cs typeface="Times New Roman" pitchFamily="18" charset="0"/>
              </a:rPr>
              <a:t> το λιμάνι της Θεσσαλονίκης δεν τους ενδιαφέρει περισσότερο από του </a:t>
            </a:r>
            <a:r>
              <a:rPr lang="el-GR" dirty="0" err="1">
                <a:latin typeface="Times New Roman" pitchFamily="18" charset="0"/>
                <a:cs typeface="Times New Roman" pitchFamily="18" charset="0"/>
              </a:rPr>
              <a:t>Δουλτσίνου</a:t>
            </a:r>
            <a:endParaRPr lang="el-GR" dirty="0">
              <a:latin typeface="Times New Roman" pitchFamily="18" charset="0"/>
              <a:cs typeface="Times New Roman" pitchFamily="18" charset="0"/>
            </a:endParaRPr>
          </a:p>
          <a:p>
            <a:pPr algn="just">
              <a:buFont typeface="Wingdings" pitchFamily="2" charset="2"/>
              <a:buChar char="§"/>
            </a:pPr>
            <a:r>
              <a:rPr lang="el-GR" dirty="0">
                <a:latin typeface="Times New Roman" pitchFamily="18" charset="0"/>
                <a:cs typeface="Times New Roman" pitchFamily="18" charset="0"/>
              </a:rPr>
              <a:t> ο κοινός εχθρός των δύο χωρών είναι η Βουλγαρία          δυνατή μια μέση λύση </a:t>
            </a:r>
          </a:p>
          <a:p>
            <a:pPr algn="just">
              <a:buFont typeface="Wingdings" pitchFamily="2" charset="2"/>
              <a:buChar char="Ø"/>
            </a:pPr>
            <a:r>
              <a:rPr lang="el-GR" dirty="0">
                <a:latin typeface="Times New Roman" pitchFamily="18" charset="0"/>
                <a:cs typeface="Times New Roman" pitchFamily="18" charset="0"/>
              </a:rPr>
              <a:t>Η στάση των Ελλήνων απέναντι στις σερβικές θέσεις ήταν θετικότερη έναντι των βουλγαρικών, γιατί: </a:t>
            </a:r>
          </a:p>
          <a:p>
            <a:pPr algn="just">
              <a:buFontTx/>
              <a:buChar char="-"/>
            </a:pPr>
            <a:r>
              <a:rPr lang="el-GR" dirty="0">
                <a:latin typeface="Times New Roman" pitchFamily="18" charset="0"/>
                <a:cs typeface="Times New Roman" pitchFamily="18" charset="0"/>
              </a:rPr>
              <a:t>ήταν πιο ελκυστικές , συγκρινόμενες με την απειλή της βίαιης βουλγαρικής </a:t>
            </a:r>
            <a:r>
              <a:rPr lang="el-GR" dirty="0" err="1">
                <a:latin typeface="Times New Roman" pitchFamily="18" charset="0"/>
                <a:cs typeface="Times New Roman" pitchFamily="18" charset="0"/>
              </a:rPr>
              <a:t>προσάρτισης</a:t>
            </a:r>
            <a:endParaRPr lang="el-GR" dirty="0">
              <a:latin typeface="Times New Roman" pitchFamily="18" charset="0"/>
              <a:cs typeface="Times New Roman" pitchFamily="18" charset="0"/>
            </a:endParaRPr>
          </a:p>
          <a:p>
            <a:pPr algn="just">
              <a:buFontTx/>
              <a:buChar char="-"/>
            </a:pPr>
            <a:r>
              <a:rPr lang="el-GR" dirty="0">
                <a:latin typeface="Times New Roman" pitchFamily="18" charset="0"/>
                <a:cs typeface="Times New Roman" pitchFamily="18" charset="0"/>
              </a:rPr>
              <a:t> ήταν πιο μετριοπαθείς και έξυπνα διατυπωμένες</a:t>
            </a:r>
            <a:endParaRPr lang="el-GR" sz="2800"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xmlns="" val="777801102"/>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Στις αρχές της δεκαετίας 1880</a:t>
            </a:r>
            <a:endParaRPr lang="el-GR" dirty="0"/>
          </a:p>
        </p:txBody>
      </p:sp>
      <p:sp>
        <p:nvSpPr>
          <p:cNvPr id="3" name="Θέση περιεχομένου 2"/>
          <p:cNvSpPr>
            <a:spLocks noGrp="1"/>
          </p:cNvSpPr>
          <p:nvPr>
            <p:ph idx="1"/>
          </p:nvPr>
        </p:nvSpPr>
        <p:spPr/>
        <p:txBody>
          <a:bodyPr>
            <a:normAutofit/>
          </a:bodyPr>
          <a:lstStyle/>
          <a:p>
            <a:pPr algn="just">
              <a:buFont typeface="Wingdings" pitchFamily="2" charset="2"/>
              <a:buChar char="q"/>
            </a:pPr>
            <a:r>
              <a:rPr lang="el-GR" dirty="0" smtClean="0">
                <a:latin typeface="Times New Roman" pitchFamily="18" charset="0"/>
                <a:cs typeface="Times New Roman" pitchFamily="18" charset="0"/>
              </a:rPr>
              <a:t>η </a:t>
            </a:r>
            <a:r>
              <a:rPr lang="el-GR" dirty="0">
                <a:latin typeface="Times New Roman" pitchFamily="18" charset="0"/>
                <a:cs typeface="Times New Roman" pitchFamily="18" charset="0"/>
              </a:rPr>
              <a:t>ελληνική κυβέρνηση:</a:t>
            </a:r>
          </a:p>
          <a:p>
            <a:pPr algn="just">
              <a:buFontTx/>
              <a:buChar char="-"/>
            </a:pPr>
            <a:r>
              <a:rPr lang="el-GR" dirty="0">
                <a:latin typeface="Times New Roman" pitchFamily="18" charset="0"/>
                <a:cs typeface="Times New Roman" pitchFamily="18" charset="0"/>
              </a:rPr>
              <a:t>είχε δεχτεί την ιδέα  του διαγώνιου διαμελισμού και της Μακεδονίας </a:t>
            </a:r>
          </a:p>
          <a:p>
            <a:pPr algn="just">
              <a:buFontTx/>
              <a:buChar char="-"/>
            </a:pPr>
            <a:r>
              <a:rPr lang="el-GR" dirty="0">
                <a:latin typeface="Times New Roman" pitchFamily="18" charset="0"/>
                <a:cs typeface="Times New Roman" pitchFamily="18" charset="0"/>
              </a:rPr>
              <a:t>διεκδικούσε ως βόρεια σύνορά της την περιοχή νοτίως του Μοναστηρίου και της Δράμας, ενώ η πρόοδος της Εξαρχίας ήταν αισθητή πλέον στην Αθήνα.</a:t>
            </a:r>
          </a:p>
          <a:p>
            <a:pPr algn="just">
              <a:buNone/>
            </a:pPr>
            <a:endParaRPr lang="el-GR" dirty="0">
              <a:latin typeface="Times New Roman" pitchFamily="18" charset="0"/>
              <a:cs typeface="Times New Roman" pitchFamily="18" charset="0"/>
            </a:endParaRPr>
          </a:p>
          <a:p>
            <a:pPr algn="just">
              <a:buFont typeface="Wingdings" pitchFamily="2" charset="2"/>
              <a:buChar char="Ø"/>
            </a:pPr>
            <a:r>
              <a:rPr lang="el-GR" dirty="0">
                <a:latin typeface="Times New Roman" pitchFamily="18" charset="0"/>
                <a:cs typeface="Times New Roman" pitchFamily="18" charset="0"/>
              </a:rPr>
              <a:t>Οι Έλληνες χρειάζονταν καθοδήγηση και γνώση</a:t>
            </a:r>
            <a:endParaRPr lang="el-GR" dirty="0"/>
          </a:p>
        </p:txBody>
      </p:sp>
    </p:spTree>
    <p:extLst>
      <p:ext uri="{BB962C8B-B14F-4D97-AF65-F5344CB8AC3E}">
        <p14:creationId xmlns:p14="http://schemas.microsoft.com/office/powerpoint/2010/main" xmlns="" val="4084676795"/>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προς αυτήν την κατεύθυνση κινούνταν:</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a:xfrm>
            <a:off x="457200" y="980728"/>
            <a:ext cx="8229600" cy="5145435"/>
          </a:xfrm>
        </p:spPr>
        <p:txBody>
          <a:bodyPr>
            <a:noAutofit/>
          </a:bodyPr>
          <a:lstStyle/>
          <a:p>
            <a:pPr algn="just">
              <a:buFont typeface="Wingdings" pitchFamily="2" charset="2"/>
              <a:buChar char="Ø"/>
            </a:pPr>
            <a:r>
              <a:rPr lang="el-GR" sz="2400" b="1" dirty="0" smtClean="0">
                <a:latin typeface="Times New Roman" pitchFamily="18" charset="0"/>
                <a:cs typeface="Times New Roman" pitchFamily="18" charset="0"/>
              </a:rPr>
              <a:t>η </a:t>
            </a:r>
            <a:r>
              <a:rPr lang="el-GR" sz="2400" b="1" dirty="0">
                <a:latin typeface="Times New Roman" pitchFamily="18" charset="0"/>
                <a:cs typeface="Times New Roman" pitchFamily="18" charset="0"/>
              </a:rPr>
              <a:t>μελέτη του Ευταξία </a:t>
            </a:r>
            <a:r>
              <a:rPr lang="el-GR" sz="2400" b="1" i="1" dirty="0">
                <a:latin typeface="Times New Roman" pitchFamily="18" charset="0"/>
                <a:cs typeface="Times New Roman" pitchFamily="18" charset="0"/>
              </a:rPr>
              <a:t>Το έργον του Ελληνισμού εν Μακεδονία </a:t>
            </a:r>
            <a:r>
              <a:rPr lang="el-GR" sz="2400" b="1" dirty="0">
                <a:latin typeface="Times New Roman" pitchFamily="18" charset="0"/>
                <a:cs typeface="Times New Roman" pitchFamily="18" charset="0"/>
              </a:rPr>
              <a:t>(1880) </a:t>
            </a:r>
          </a:p>
          <a:p>
            <a:pPr algn="just">
              <a:buFont typeface="Wingdings" pitchFamily="2" charset="2"/>
              <a:buChar char="ü"/>
            </a:pPr>
            <a:r>
              <a:rPr lang="el-GR" sz="2400" b="1" dirty="0">
                <a:latin typeface="Times New Roman" pitchFamily="18" charset="0"/>
                <a:cs typeface="Times New Roman" pitchFamily="18" charset="0"/>
              </a:rPr>
              <a:t> η εφημερίδα </a:t>
            </a:r>
            <a:r>
              <a:rPr lang="el-GR" sz="2400" b="1" i="1" dirty="0">
                <a:latin typeface="Times New Roman" pitchFamily="18" charset="0"/>
                <a:cs typeface="Times New Roman" pitchFamily="18" charset="0"/>
              </a:rPr>
              <a:t>Σφαίρα</a:t>
            </a:r>
            <a:r>
              <a:rPr lang="el-GR" sz="2400" b="1" dirty="0">
                <a:latin typeface="Times New Roman" pitchFamily="18" charset="0"/>
                <a:cs typeface="Times New Roman" pitchFamily="18" charset="0"/>
              </a:rPr>
              <a:t> του </a:t>
            </a:r>
            <a:r>
              <a:rPr lang="el-GR" sz="2400" b="1" dirty="0" err="1">
                <a:latin typeface="Times New Roman" pitchFamily="18" charset="0"/>
                <a:cs typeface="Times New Roman" pitchFamily="18" charset="0"/>
              </a:rPr>
              <a:t>Καλοστύπη</a:t>
            </a:r>
            <a:endParaRPr lang="el-GR" sz="2400" b="1" dirty="0">
              <a:latin typeface="Times New Roman" pitchFamily="18" charset="0"/>
              <a:cs typeface="Times New Roman" pitchFamily="18" charset="0"/>
            </a:endParaRPr>
          </a:p>
          <a:p>
            <a:pPr algn="just">
              <a:buFont typeface="Wingdings" pitchFamily="2" charset="2"/>
              <a:buChar char="ü"/>
            </a:pPr>
            <a:r>
              <a:rPr lang="el-GR" sz="2400" b="1" dirty="0">
                <a:latin typeface="Times New Roman" pitchFamily="18" charset="0"/>
                <a:cs typeface="Times New Roman" pitchFamily="18" charset="0"/>
              </a:rPr>
              <a:t> η επανέκδοση του Γ΄ και Δ΄ τόμου της Ιστορίας του </a:t>
            </a:r>
            <a:r>
              <a:rPr lang="el-GR" sz="2400" b="1" dirty="0" err="1">
                <a:latin typeface="Times New Roman" pitchFamily="18" charset="0"/>
                <a:cs typeface="Times New Roman" pitchFamily="18" charset="0"/>
              </a:rPr>
              <a:t>Παπαρρηγόπουλου</a:t>
            </a:r>
            <a:endParaRPr lang="el-GR" sz="2400" b="1" dirty="0">
              <a:latin typeface="Times New Roman" pitchFamily="18" charset="0"/>
              <a:cs typeface="Times New Roman" pitchFamily="18" charset="0"/>
            </a:endParaRPr>
          </a:p>
          <a:p>
            <a:pPr algn="just">
              <a:buFont typeface="Wingdings" pitchFamily="2" charset="2"/>
              <a:buChar char="ü"/>
            </a:pPr>
            <a:r>
              <a:rPr lang="el-GR" sz="2400" b="1" dirty="0">
                <a:latin typeface="Times New Roman" pitchFamily="18" charset="0"/>
                <a:cs typeface="Times New Roman" pitchFamily="18" charset="0"/>
              </a:rPr>
              <a:t>τα κείμενα του </a:t>
            </a:r>
            <a:r>
              <a:rPr lang="el-GR" sz="2400" b="1" dirty="0" err="1">
                <a:latin typeface="Times New Roman" pitchFamily="18" charset="0"/>
                <a:cs typeface="Times New Roman" pitchFamily="18" charset="0"/>
              </a:rPr>
              <a:t>Ίωνα</a:t>
            </a:r>
            <a:r>
              <a:rPr lang="el-GR" sz="2400" b="1" dirty="0">
                <a:latin typeface="Times New Roman" pitchFamily="18" charset="0"/>
                <a:cs typeface="Times New Roman" pitchFamily="18" charset="0"/>
              </a:rPr>
              <a:t> Δραγούμη</a:t>
            </a:r>
          </a:p>
          <a:p>
            <a:pPr algn="just">
              <a:buFont typeface="Wingdings" pitchFamily="2" charset="2"/>
              <a:buChar char="ü"/>
            </a:pPr>
            <a:r>
              <a:rPr lang="el-GR" sz="2400" b="1" dirty="0">
                <a:latin typeface="Times New Roman" pitchFamily="18" charset="0"/>
                <a:cs typeface="Times New Roman" pitchFamily="18" charset="0"/>
              </a:rPr>
              <a:t>1894: η εταιρεία «Ελληνισμός» διαμαρτύρεται για τα νέα </a:t>
            </a:r>
            <a:r>
              <a:rPr lang="el-GR" sz="2400" b="1" dirty="0" err="1">
                <a:latin typeface="Times New Roman" pitchFamily="18" charset="0"/>
                <a:cs typeface="Times New Roman" pitchFamily="18" charset="0"/>
              </a:rPr>
              <a:t>βεράτια</a:t>
            </a:r>
            <a:endParaRPr lang="el-GR" sz="2400" b="1" dirty="0">
              <a:latin typeface="Times New Roman" pitchFamily="18" charset="0"/>
              <a:cs typeface="Times New Roman" pitchFamily="18" charset="0"/>
            </a:endParaRPr>
          </a:p>
          <a:p>
            <a:pPr algn="just">
              <a:buFont typeface="Wingdings" pitchFamily="2" charset="2"/>
              <a:buChar char="ü"/>
            </a:pPr>
            <a:r>
              <a:rPr lang="el-GR" sz="2400" b="1" dirty="0">
                <a:latin typeface="Times New Roman" pitchFamily="18" charset="0"/>
                <a:cs typeface="Times New Roman" pitchFamily="18" charset="0"/>
              </a:rPr>
              <a:t>1895: «Μέγα Συλλαλητήριο» στο Σύνταγμα Μακεδόνων, Θρακιωτών, Ηπειρωτών, πανελλήνιος έρανος για την αγορά όπλων, διάλεξη Γ. Χατζηδάκη με τίτλο «Βούλγαροι οι Μακεδόνες;», μελέτη για τα «Δίκαια του Ελληνισμού»</a:t>
            </a:r>
          </a:p>
          <a:p>
            <a:pPr algn="just">
              <a:buFont typeface="Wingdings" pitchFamily="2" charset="2"/>
              <a:buChar char="ü"/>
            </a:pPr>
            <a:r>
              <a:rPr lang="el-GR" sz="2400" b="1" dirty="0">
                <a:latin typeface="Times New Roman" pitchFamily="18" charset="0"/>
                <a:cs typeface="Times New Roman" pitchFamily="18" charset="0"/>
              </a:rPr>
              <a:t>1896: σχολική Γεωγραφία της Ευρώπης του </a:t>
            </a:r>
            <a:r>
              <a:rPr lang="el-GR" sz="2400" b="1" dirty="0" err="1">
                <a:latin typeface="Times New Roman" pitchFamily="18" charset="0"/>
                <a:cs typeface="Times New Roman" pitchFamily="18" charset="0"/>
              </a:rPr>
              <a:t>Μητσόπουλου</a:t>
            </a:r>
            <a:r>
              <a:rPr lang="el-GR" sz="2400" b="1" dirty="0">
                <a:latin typeface="Times New Roman" pitchFamily="18" charset="0"/>
                <a:cs typeface="Times New Roman" pitchFamily="18" charset="0"/>
              </a:rPr>
              <a:t> «Βούλγαροι </a:t>
            </a:r>
            <a:r>
              <a:rPr lang="el-GR" sz="2400" b="1" dirty="0" err="1">
                <a:latin typeface="Times New Roman" pitchFamily="18" charset="0"/>
                <a:cs typeface="Times New Roman" pitchFamily="18" charset="0"/>
              </a:rPr>
              <a:t>χείρονες</a:t>
            </a:r>
            <a:r>
              <a:rPr lang="el-GR" sz="2400" b="1" dirty="0">
                <a:latin typeface="Times New Roman" pitchFamily="18" charset="0"/>
                <a:cs typeface="Times New Roman" pitchFamily="18" charset="0"/>
              </a:rPr>
              <a:t> και αυτών των Τούρκων»</a:t>
            </a:r>
          </a:p>
          <a:p>
            <a:endParaRPr lang="el-GR" sz="2400" b="1" dirty="0"/>
          </a:p>
        </p:txBody>
      </p:sp>
    </p:spTree>
    <p:extLst>
      <p:ext uri="{BB962C8B-B14F-4D97-AF65-F5344CB8AC3E}">
        <p14:creationId xmlns:p14="http://schemas.microsoft.com/office/powerpoint/2010/main" xmlns="" val="4101267729"/>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Times New Roman" pitchFamily="18" charset="0"/>
                <a:cs typeface="Times New Roman" pitchFamily="18" charset="0"/>
              </a:rPr>
              <a:t>Σε θεωρητικό επίπεδο</a:t>
            </a:r>
            <a:endParaRPr lang="el-GR" dirty="0"/>
          </a:p>
        </p:txBody>
      </p:sp>
      <p:sp>
        <p:nvSpPr>
          <p:cNvPr id="3" name="Θέση περιεχομένου 2"/>
          <p:cNvSpPr>
            <a:spLocks noGrp="1"/>
          </p:cNvSpPr>
          <p:nvPr>
            <p:ph idx="1"/>
          </p:nvPr>
        </p:nvSpPr>
        <p:spPr/>
        <p:txBody>
          <a:bodyPr/>
          <a:lstStyle/>
          <a:p>
            <a:pPr algn="just">
              <a:buFont typeface="Wingdings" pitchFamily="2" charset="2"/>
              <a:buChar char="Ø"/>
            </a:pPr>
            <a:r>
              <a:rPr lang="el-GR" dirty="0" smtClean="0">
                <a:latin typeface="Times New Roman" pitchFamily="18" charset="0"/>
                <a:cs typeface="Times New Roman" pitchFamily="18" charset="0"/>
              </a:rPr>
              <a:t>η </a:t>
            </a:r>
            <a:r>
              <a:rPr lang="el-GR" dirty="0">
                <a:latin typeface="Times New Roman" pitchFamily="18" charset="0"/>
                <a:cs typeface="Times New Roman" pitchFamily="18" charset="0"/>
              </a:rPr>
              <a:t>άμυνα της Μακεδονίας ήταν εύκολη: η δόξα των αρχαίων Μακεδόνων αποδείκνυε τη σαθρότητα των ιστορικών θέσεων των Βουλγάρων και το ανορθόδοξο της παρουσίας του Αριστοτέλη και του Αλεξάνδρου στα βουλγαρικά εγχειρίδια.</a:t>
            </a:r>
          </a:p>
          <a:p>
            <a:pPr algn="just">
              <a:buNone/>
            </a:pPr>
            <a:endParaRPr lang="el-GR"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xmlns="" val="26548420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1116042"/>
          </a:xfrm>
        </p:spPr>
        <p:txBody>
          <a:bodyPr>
            <a:normAutofit fontScale="90000"/>
          </a:bodyPr>
          <a:lstStyle/>
          <a:p>
            <a:r>
              <a:rPr lang="el-GR" dirty="0" err="1" smtClean="0">
                <a:solidFill>
                  <a:srgbClr val="FFFF00"/>
                </a:solidFill>
              </a:rPr>
              <a:t>Ισοκρατη</a:t>
            </a:r>
            <a:r>
              <a:rPr lang="el-GR" dirty="0" smtClean="0">
                <a:solidFill>
                  <a:srgbClr val="FFFF00"/>
                </a:solidFill>
              </a:rPr>
              <a:t> ΦΙΛΙΠΠΟΣ, 113-114</a:t>
            </a:r>
            <a:endParaRPr lang="el-GR" dirty="0">
              <a:solidFill>
                <a:srgbClr val="FFFF00"/>
              </a:solidFill>
            </a:endParaRPr>
          </a:p>
        </p:txBody>
      </p:sp>
      <p:sp>
        <p:nvSpPr>
          <p:cNvPr id="3" name="Θέση περιεχομένου 2"/>
          <p:cNvSpPr>
            <a:spLocks noGrp="1"/>
          </p:cNvSpPr>
          <p:nvPr>
            <p:ph idx="1"/>
          </p:nvPr>
        </p:nvSpPr>
        <p:spPr>
          <a:xfrm>
            <a:off x="395536" y="1484784"/>
            <a:ext cx="7620000" cy="5165651"/>
          </a:xfrm>
        </p:spPr>
        <p:txBody>
          <a:bodyPr>
            <a:normAutofit/>
          </a:bodyPr>
          <a:lstStyle/>
          <a:p>
            <a:pPr algn="just">
              <a:buFont typeface="Wingdings" pitchFamily="2" charset="2"/>
              <a:buChar char="Ø"/>
            </a:pPr>
            <a:r>
              <a:rPr lang="el-GR" sz="2800" dirty="0">
                <a:latin typeface="Times New Roman" pitchFamily="18" charset="0"/>
                <a:cs typeface="Times New Roman" pitchFamily="18" charset="0"/>
              </a:rPr>
              <a:t>Η επιστολή του προς τον Φίλιππο </a:t>
            </a:r>
            <a:r>
              <a:rPr lang="el-GR" sz="2800" dirty="0" smtClean="0">
                <a:latin typeface="Times New Roman" pitchFamily="18" charset="0"/>
                <a:cs typeface="Times New Roman" pitchFamily="18" charset="0"/>
              </a:rPr>
              <a:t>Β </a:t>
            </a:r>
            <a:r>
              <a:rPr lang="el-GR" sz="2800" b="0" dirty="0" smtClean="0"/>
              <a:t>(</a:t>
            </a:r>
            <a:r>
              <a:rPr lang="el-GR" sz="2800" b="0" dirty="0"/>
              <a:t>Φίλιππος, 107-108</a:t>
            </a:r>
            <a:r>
              <a:rPr lang="el-GR" sz="2800" b="0" dirty="0" smtClean="0"/>
              <a:t>) αναφέρεται</a:t>
            </a:r>
          </a:p>
          <a:p>
            <a:pPr algn="just">
              <a:buFont typeface="Wingdings" pitchFamily="2" charset="2"/>
              <a:buChar char="Ø"/>
            </a:pPr>
            <a:r>
              <a:rPr lang="el-GR" sz="2800" dirty="0" smtClean="0">
                <a:latin typeface="Times New Roman" pitchFamily="18" charset="0"/>
                <a:cs typeface="Times New Roman" pitchFamily="18" charset="0"/>
              </a:rPr>
              <a:t> στις </a:t>
            </a:r>
            <a:r>
              <a:rPr lang="el-GR" sz="2800" dirty="0">
                <a:latin typeface="Times New Roman" pitchFamily="18" charset="0"/>
                <a:cs typeface="Times New Roman" pitchFamily="18" charset="0"/>
              </a:rPr>
              <a:t>συγκρούσεις των ελληνικών πόλεων-κρατών ως μείζον πανελλήνιο ζήτημα</a:t>
            </a:r>
          </a:p>
          <a:p>
            <a:pPr algn="just">
              <a:buFontTx/>
              <a:buChar char="-"/>
            </a:pPr>
            <a:r>
              <a:rPr lang="el-GR" sz="2800" dirty="0">
                <a:latin typeface="Times New Roman" pitchFamily="18" charset="0"/>
                <a:cs typeface="Times New Roman" pitchFamily="18" charset="0"/>
              </a:rPr>
              <a:t>ο Φίλιππος, ως Έλληνας καταγόμενος από το Άργος, είναι ο καταλληλότερος να ηγηθεί στην εκστρατεία των Ελλήνων κατά των Περσών. </a:t>
            </a:r>
          </a:p>
          <a:p>
            <a:pPr algn="just">
              <a:buNone/>
            </a:pPr>
            <a:r>
              <a:rPr lang="el-GR" sz="2800" dirty="0">
                <a:latin typeface="Times New Roman" pitchFamily="18" charset="0"/>
                <a:cs typeface="Times New Roman" pitchFamily="18" charset="0"/>
              </a:rPr>
              <a:t> </a:t>
            </a:r>
            <a:endParaRPr lang="el-GR" dirty="0"/>
          </a:p>
        </p:txBody>
      </p:sp>
    </p:spTree>
    <p:extLst>
      <p:ext uri="{BB962C8B-B14F-4D97-AF65-F5344CB8AC3E}">
        <p14:creationId xmlns:p14="http://schemas.microsoft.com/office/powerpoint/2010/main" xmlns="" val="3415522756"/>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latin typeface="Times New Roman" pitchFamily="18" charset="0"/>
                <a:cs typeface="Times New Roman" pitchFamily="18" charset="0"/>
              </a:rPr>
              <a:t>Το </a:t>
            </a:r>
            <a:r>
              <a:rPr lang="el-GR" b="1" dirty="0" smtClean="0">
                <a:latin typeface="Times New Roman" pitchFamily="18" charset="0"/>
                <a:cs typeface="Times New Roman" pitchFamily="18" charset="0"/>
              </a:rPr>
              <a:t>γλωσσικό</a:t>
            </a:r>
            <a:r>
              <a:rPr lang="el-GR" b="1" dirty="0">
                <a:latin typeface="Times New Roman" pitchFamily="18" charset="0"/>
                <a:cs typeface="Times New Roman" pitchFamily="18" charset="0"/>
              </a:rPr>
              <a:t>:</a:t>
            </a:r>
            <a:br>
              <a:rPr lang="el-GR" b="1" dirty="0">
                <a:latin typeface="Times New Roman" pitchFamily="18" charset="0"/>
                <a:cs typeface="Times New Roman" pitchFamily="18" charset="0"/>
              </a:rPr>
            </a:br>
            <a:endParaRPr lang="el-GR" b="1" dirty="0"/>
          </a:p>
        </p:txBody>
      </p:sp>
      <p:sp>
        <p:nvSpPr>
          <p:cNvPr id="3" name="Θέση περιεχομένου 2"/>
          <p:cNvSpPr>
            <a:spLocks noGrp="1"/>
          </p:cNvSpPr>
          <p:nvPr>
            <p:ph idx="1"/>
          </p:nvPr>
        </p:nvSpPr>
        <p:spPr/>
        <p:txBody>
          <a:bodyPr>
            <a:normAutofit/>
          </a:bodyPr>
          <a:lstStyle/>
          <a:p>
            <a:pPr algn="just">
              <a:buFontTx/>
              <a:buChar char="-"/>
            </a:pPr>
            <a:r>
              <a:rPr lang="el-GR" dirty="0" smtClean="0">
                <a:latin typeface="Times New Roman" pitchFamily="18" charset="0"/>
                <a:cs typeface="Times New Roman" pitchFamily="18" charset="0"/>
              </a:rPr>
              <a:t>Ευταξίας</a:t>
            </a:r>
            <a:r>
              <a:rPr lang="el-GR" dirty="0">
                <a:latin typeface="Times New Roman" pitchFamily="18" charset="0"/>
                <a:cs typeface="Times New Roman" pitchFamily="18" charset="0"/>
              </a:rPr>
              <a:t>: θεωρία της «γλώσσας χωρίς λαό»</a:t>
            </a:r>
          </a:p>
          <a:p>
            <a:pPr algn="just">
              <a:buFontTx/>
              <a:buChar char="-"/>
            </a:pP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Καλοστύπης</a:t>
            </a:r>
            <a:r>
              <a:rPr lang="el-GR" dirty="0">
                <a:latin typeface="Times New Roman" pitchFamily="18" charset="0"/>
                <a:cs typeface="Times New Roman" pitchFamily="18" charset="0"/>
              </a:rPr>
              <a:t>: η σλαβική γλώσσα είναι βουλγαρικό και σερβικό ιδίωμα</a:t>
            </a:r>
          </a:p>
          <a:p>
            <a:pPr algn="just">
              <a:buFontTx/>
              <a:buChar char="-"/>
            </a:pPr>
            <a:r>
              <a:rPr lang="el-GR" dirty="0">
                <a:latin typeface="Times New Roman" pitchFamily="18" charset="0"/>
                <a:cs typeface="Times New Roman" pitchFamily="18" charset="0"/>
              </a:rPr>
              <a:t> η γλώσσα των «</a:t>
            </a:r>
            <a:r>
              <a:rPr lang="el-GR" dirty="0" err="1">
                <a:latin typeface="Times New Roman" pitchFamily="18" charset="0"/>
                <a:cs typeface="Times New Roman" pitchFamily="18" charset="0"/>
              </a:rPr>
              <a:t>Ελληνοσλάβων</a:t>
            </a:r>
            <a:r>
              <a:rPr lang="el-GR" dirty="0">
                <a:latin typeface="Times New Roman" pitchFamily="18" charset="0"/>
                <a:cs typeface="Times New Roman" pitchFamily="18" charset="0"/>
              </a:rPr>
              <a:t>» ή «Σλαβομακεδόνων» (</a:t>
            </a:r>
            <a:r>
              <a:rPr lang="el-GR" dirty="0" err="1">
                <a:latin typeface="Times New Roman" pitchFamily="18" charset="0"/>
                <a:cs typeface="Times New Roman" pitchFamily="18" charset="0"/>
              </a:rPr>
              <a:t>Καζάζης</a:t>
            </a:r>
            <a:r>
              <a:rPr lang="el-GR" dirty="0">
                <a:latin typeface="Times New Roman" pitchFamily="18" charset="0"/>
                <a:cs typeface="Times New Roman" pitchFamily="18" charset="0"/>
              </a:rPr>
              <a:t>) ήταν μικτού λεξιλογίου με ελληνικές ρίζες.</a:t>
            </a:r>
          </a:p>
          <a:p>
            <a:pPr algn="just">
              <a:buNone/>
            </a:pPr>
            <a:endParaRPr lang="el-GR" dirty="0">
              <a:latin typeface="Times New Roman" pitchFamily="18" charset="0"/>
              <a:cs typeface="Times New Roman" pitchFamily="18" charset="0"/>
            </a:endParaRPr>
          </a:p>
          <a:p>
            <a:pPr algn="just">
              <a:buFont typeface="Wingdings" pitchFamily="2" charset="2"/>
              <a:buChar char="Ø"/>
            </a:pPr>
            <a:endParaRPr lang="el-GR"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xmlns="" val="3574770469"/>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Τρία αξιώματα ελληνικής κοινής γνώμης για τα Βαλκάνια:</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normAutofit/>
          </a:bodyPr>
          <a:lstStyle/>
          <a:p>
            <a:pPr algn="just">
              <a:buFontTx/>
              <a:buChar char="-"/>
            </a:pPr>
            <a:r>
              <a:rPr lang="el-GR" dirty="0" smtClean="0">
                <a:latin typeface="Times New Roman" pitchFamily="18" charset="0"/>
                <a:cs typeface="Times New Roman" pitchFamily="18" charset="0"/>
              </a:rPr>
              <a:t>Η </a:t>
            </a:r>
            <a:r>
              <a:rPr lang="el-GR" dirty="0">
                <a:latin typeface="Times New Roman" pitchFamily="18" charset="0"/>
                <a:cs typeface="Times New Roman" pitchFamily="18" charset="0"/>
              </a:rPr>
              <a:t>Μακεδονία απειλούνταν από το απόλυτο, μεγάλο και τρισυπόστατο κακό: </a:t>
            </a:r>
          </a:p>
          <a:p>
            <a:pPr algn="just">
              <a:buFont typeface="Wingdings" pitchFamily="2" charset="2"/>
              <a:buChar char="§"/>
            </a:pPr>
            <a:r>
              <a:rPr lang="el-GR" dirty="0">
                <a:latin typeface="Times New Roman" pitchFamily="18" charset="0"/>
                <a:cs typeface="Times New Roman" pitchFamily="18" charset="0"/>
              </a:rPr>
              <a:t>     Βούλγαροι = η μεγαλύτερη απειλή</a:t>
            </a:r>
          </a:p>
          <a:p>
            <a:pPr algn="just">
              <a:buFont typeface="Wingdings" pitchFamily="2" charset="2"/>
              <a:buChar char="§"/>
            </a:pPr>
            <a:r>
              <a:rPr lang="el-GR" dirty="0">
                <a:latin typeface="Times New Roman" pitchFamily="18" charset="0"/>
                <a:cs typeface="Times New Roman" pitchFamily="18" charset="0"/>
              </a:rPr>
              <a:t>     Ρουμάνοι = ήταν τα συμπτώματα, όπως και οι Βούλγαροι, της ίδιας νόσου, της μακεδονικής</a:t>
            </a:r>
          </a:p>
          <a:p>
            <a:pPr algn="just">
              <a:buFont typeface="Wingdings" pitchFamily="2" charset="2"/>
              <a:buChar char="§"/>
            </a:pPr>
            <a:r>
              <a:rPr lang="el-GR" dirty="0">
                <a:latin typeface="Times New Roman" pitchFamily="18" charset="0"/>
                <a:cs typeface="Times New Roman" pitchFamily="18" charset="0"/>
              </a:rPr>
              <a:t>     Σέρβοι: οργανώνουν μια εξελισσόμενη προπαγάνδα</a:t>
            </a:r>
          </a:p>
          <a:p>
            <a:endParaRPr lang="el-GR" dirty="0"/>
          </a:p>
        </p:txBody>
      </p:sp>
    </p:spTree>
    <p:extLst>
      <p:ext uri="{BB962C8B-B14F-4D97-AF65-F5344CB8AC3E}">
        <p14:creationId xmlns:p14="http://schemas.microsoft.com/office/powerpoint/2010/main" xmlns="" val="3845039752"/>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Η απειλή, για να εξουδετερωθεί, χρειαζόταν βία και μίσος: </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normAutofit/>
          </a:bodyPr>
          <a:lstStyle/>
          <a:p>
            <a:pPr algn="just">
              <a:buFontTx/>
              <a:buChar char="-"/>
            </a:pPr>
            <a:r>
              <a:rPr lang="el-GR" i="1" dirty="0" smtClean="0">
                <a:latin typeface="Times New Roman" pitchFamily="18" charset="0"/>
                <a:cs typeface="Times New Roman" pitchFamily="18" charset="0"/>
              </a:rPr>
              <a:t>τη </a:t>
            </a:r>
            <a:r>
              <a:rPr lang="el-GR" i="1" dirty="0">
                <a:latin typeface="Times New Roman" pitchFamily="18" charset="0"/>
                <a:cs typeface="Times New Roman" pitchFamily="18" charset="0"/>
              </a:rPr>
              <a:t>νίκη δε θα την έφερνε η εθνολογική πλειοψηφία, ο πολιτισμός και η γλώσσα (Γ. Θεοτόκης) αλλά «τη νίκη θα </a:t>
            </a:r>
            <a:r>
              <a:rPr lang="el-GR" i="1" dirty="0" err="1">
                <a:latin typeface="Times New Roman" pitchFamily="18" charset="0"/>
                <a:cs typeface="Times New Roman" pitchFamily="18" charset="0"/>
              </a:rPr>
              <a:t>εξασφαλίση</a:t>
            </a:r>
            <a:r>
              <a:rPr lang="el-GR" i="1" dirty="0">
                <a:latin typeface="Times New Roman" pitchFamily="18" charset="0"/>
                <a:cs typeface="Times New Roman" pitchFamily="18" charset="0"/>
              </a:rPr>
              <a:t> </a:t>
            </a:r>
            <a:r>
              <a:rPr lang="el-GR" i="1" dirty="0" err="1">
                <a:latin typeface="Times New Roman" pitchFamily="18" charset="0"/>
                <a:cs typeface="Times New Roman" pitchFamily="18" charset="0"/>
              </a:rPr>
              <a:t>ημίν</a:t>
            </a:r>
            <a:r>
              <a:rPr lang="el-GR" i="1" dirty="0">
                <a:latin typeface="Times New Roman" pitchFamily="18" charset="0"/>
                <a:cs typeface="Times New Roman" pitchFamily="18" charset="0"/>
              </a:rPr>
              <a:t> μόνον το μίσος, το μίσος το </a:t>
            </a:r>
            <a:r>
              <a:rPr lang="el-GR" i="1" dirty="0" err="1">
                <a:latin typeface="Times New Roman" pitchFamily="18" charset="0"/>
                <a:cs typeface="Times New Roman" pitchFamily="18" charset="0"/>
              </a:rPr>
              <a:t>άγριον</a:t>
            </a:r>
            <a:r>
              <a:rPr lang="el-GR" i="1" dirty="0">
                <a:latin typeface="Times New Roman" pitchFamily="18" charset="0"/>
                <a:cs typeface="Times New Roman" pitchFamily="18" charset="0"/>
              </a:rPr>
              <a:t>, το μίσος το </a:t>
            </a:r>
            <a:r>
              <a:rPr lang="el-GR" i="1" dirty="0" err="1">
                <a:latin typeface="Times New Roman" pitchFamily="18" charset="0"/>
                <a:cs typeface="Times New Roman" pitchFamily="18" charset="0"/>
              </a:rPr>
              <a:t>αιώνιον,το</a:t>
            </a:r>
            <a:r>
              <a:rPr lang="el-GR" i="1" dirty="0">
                <a:latin typeface="Times New Roman" pitchFamily="18" charset="0"/>
                <a:cs typeface="Times New Roman" pitchFamily="18" charset="0"/>
              </a:rPr>
              <a:t> μίσος το επαναστατούν την </a:t>
            </a:r>
            <a:r>
              <a:rPr lang="el-GR" i="1" dirty="0" err="1">
                <a:latin typeface="Times New Roman" pitchFamily="18" charset="0"/>
                <a:cs typeface="Times New Roman" pitchFamily="18" charset="0"/>
              </a:rPr>
              <a:t>εθνικήν</a:t>
            </a:r>
            <a:r>
              <a:rPr lang="el-GR" i="1" dirty="0">
                <a:latin typeface="Times New Roman" pitchFamily="18" charset="0"/>
                <a:cs typeface="Times New Roman" pitchFamily="18" charset="0"/>
              </a:rPr>
              <a:t> </a:t>
            </a:r>
            <a:r>
              <a:rPr lang="el-GR" i="1" dirty="0" err="1">
                <a:latin typeface="Times New Roman" pitchFamily="18" charset="0"/>
                <a:cs typeface="Times New Roman" pitchFamily="18" charset="0"/>
              </a:rPr>
              <a:t>ψυχήν</a:t>
            </a:r>
            <a:r>
              <a:rPr lang="el-GR" i="1" dirty="0">
                <a:latin typeface="Times New Roman" pitchFamily="18" charset="0"/>
                <a:cs typeface="Times New Roman" pitchFamily="18" charset="0"/>
              </a:rPr>
              <a:t> και γεννών τας </a:t>
            </a:r>
            <a:r>
              <a:rPr lang="el-GR" i="1" dirty="0" err="1">
                <a:latin typeface="Times New Roman" pitchFamily="18" charset="0"/>
                <a:cs typeface="Times New Roman" pitchFamily="18" charset="0"/>
              </a:rPr>
              <a:t>πυρκαϊάς</a:t>
            </a:r>
            <a:r>
              <a:rPr lang="el-GR" i="1" dirty="0">
                <a:latin typeface="Times New Roman" pitchFamily="18" charset="0"/>
                <a:cs typeface="Times New Roman" pitchFamily="18" charset="0"/>
              </a:rPr>
              <a:t> των μεγάλων θριάμβων». </a:t>
            </a:r>
          </a:p>
          <a:p>
            <a:pPr algn="just">
              <a:buNone/>
            </a:pPr>
            <a:endParaRPr lang="el-GR" dirty="0">
              <a:latin typeface="Times New Roman" pitchFamily="18" charset="0"/>
              <a:cs typeface="Times New Roman" pitchFamily="18" charset="0"/>
            </a:endParaRPr>
          </a:p>
          <a:p>
            <a:pPr algn="just">
              <a:buNone/>
            </a:pPr>
            <a:r>
              <a:rPr lang="el-GR" dirty="0">
                <a:latin typeface="Times New Roman" pitchFamily="18" charset="0"/>
                <a:cs typeface="Times New Roman" pitchFamily="18" charset="0"/>
              </a:rPr>
              <a:t>-  Η δημόσια αποδοχή της θέσης πως η Μακεδονία δεν ανήκει ολόκληρη στους Έλληνες: </a:t>
            </a:r>
            <a:r>
              <a:rPr lang="el-GR" i="1" dirty="0">
                <a:latin typeface="Times New Roman" pitchFamily="18" charset="0"/>
                <a:cs typeface="Times New Roman" pitchFamily="18" charset="0"/>
              </a:rPr>
              <a:t>δεν υπήρχε ομοφωνία περί του τι ανήκε ή όχι σε αυτήν.</a:t>
            </a:r>
            <a:endParaRPr lang="el-GR" i="1" dirty="0"/>
          </a:p>
          <a:p>
            <a:endParaRPr lang="el-GR" dirty="0"/>
          </a:p>
        </p:txBody>
      </p:sp>
    </p:spTree>
    <p:extLst>
      <p:ext uri="{BB962C8B-B14F-4D97-AF65-F5344CB8AC3E}">
        <p14:creationId xmlns:p14="http://schemas.microsoft.com/office/powerpoint/2010/main" xmlns="" val="2906774093"/>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Διαπιστώσεις</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lstStyle/>
          <a:p>
            <a:pPr algn="just">
              <a:buFont typeface="Wingdings" pitchFamily="2" charset="2"/>
              <a:buChar char="v"/>
            </a:pPr>
            <a:r>
              <a:rPr lang="el-GR" dirty="0">
                <a:latin typeface="Times New Roman" pitchFamily="18" charset="0"/>
                <a:cs typeface="Times New Roman" pitchFamily="18" charset="0"/>
              </a:rPr>
              <a:t>Ελλάδα του 19</a:t>
            </a:r>
            <a:r>
              <a:rPr lang="el-GR" baseline="30000" dirty="0">
                <a:latin typeface="Times New Roman" pitchFamily="18" charset="0"/>
                <a:cs typeface="Times New Roman" pitchFamily="18" charset="0"/>
              </a:rPr>
              <a:t>ου</a:t>
            </a:r>
            <a:r>
              <a:rPr lang="el-GR" dirty="0">
                <a:latin typeface="Times New Roman" pitchFamily="18" charset="0"/>
                <a:cs typeface="Times New Roman" pitchFamily="18" charset="0"/>
              </a:rPr>
              <a:t> αι.: η προβολή της αρχαίας Μακεδονίας σε βάρος της νεότερης πραγματοποιήθηκε στα πλαίσια ανάδειξης της αρχαίας ιστορίας ως σημείου αναφοράς του έθνους και ως σημαντικού </a:t>
            </a:r>
            <a:r>
              <a:rPr lang="el-GR" dirty="0" err="1">
                <a:latin typeface="Times New Roman" pitchFamily="18" charset="0"/>
                <a:cs typeface="Times New Roman" pitchFamily="18" charset="0"/>
              </a:rPr>
              <a:t>αλυτρωτικού</a:t>
            </a:r>
            <a:r>
              <a:rPr lang="el-GR" dirty="0">
                <a:latin typeface="Times New Roman" pitchFamily="18" charset="0"/>
                <a:cs typeface="Times New Roman" pitchFamily="18" charset="0"/>
              </a:rPr>
              <a:t> επιχειρήματος.</a:t>
            </a:r>
          </a:p>
          <a:p>
            <a:pPr algn="just">
              <a:buNone/>
            </a:pPr>
            <a:endParaRPr lang="el-GR"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xmlns="" val="1300272901"/>
      </p:ext>
    </p:extLst>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 Ελλάδα στις αρχές 20</a:t>
            </a:r>
            <a:r>
              <a:rPr lang="el-GR" baseline="30000" dirty="0">
                <a:latin typeface="Times New Roman" pitchFamily="18" charset="0"/>
                <a:cs typeface="Times New Roman" pitchFamily="18" charset="0"/>
              </a:rPr>
              <a:t>ου</a:t>
            </a:r>
            <a:r>
              <a:rPr lang="el-GR" dirty="0">
                <a:latin typeface="Times New Roman" pitchFamily="18" charset="0"/>
                <a:cs typeface="Times New Roman" pitchFamily="18" charset="0"/>
              </a:rPr>
              <a:t> αι.: </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normAutofit fontScale="92500"/>
          </a:bodyPr>
          <a:lstStyle/>
          <a:p>
            <a:pPr algn="just">
              <a:buFont typeface="Wingdings" pitchFamily="2" charset="2"/>
              <a:buChar char="v"/>
            </a:pPr>
            <a:r>
              <a:rPr lang="el-GR" dirty="0" smtClean="0">
                <a:latin typeface="Times New Roman" pitchFamily="18" charset="0"/>
                <a:cs typeface="Times New Roman" pitchFamily="18" charset="0"/>
              </a:rPr>
              <a:t>- </a:t>
            </a:r>
            <a:r>
              <a:rPr lang="el-GR" dirty="0">
                <a:latin typeface="Times New Roman" pitchFamily="18" charset="0"/>
                <a:cs typeface="Times New Roman" pitchFamily="18" charset="0"/>
              </a:rPr>
              <a:t>η έννοια του εχθρού Σλάβου στη Μακεδονία ταυτίστηκε με τον Βούλγαρο</a:t>
            </a:r>
          </a:p>
          <a:p>
            <a:pPr algn="just">
              <a:buNone/>
            </a:pPr>
            <a:r>
              <a:rPr lang="el-GR" dirty="0">
                <a:latin typeface="Times New Roman" pitchFamily="18" charset="0"/>
                <a:cs typeface="Times New Roman" pitchFamily="18" charset="0"/>
              </a:rPr>
              <a:t>  - οι όροι «Μακεδόνας» και «Μακεδονία» ως σύμβολα του ελληνισμού  αντιδιαστέλλονται  με τον </a:t>
            </a:r>
            <a:r>
              <a:rPr lang="el-GR" dirty="0" err="1">
                <a:latin typeface="Times New Roman" pitchFamily="18" charset="0"/>
                <a:cs typeface="Times New Roman" pitchFamily="18" charset="0"/>
              </a:rPr>
              <a:t>βουλγαρισμό</a:t>
            </a:r>
            <a:endParaRPr lang="el-GR" dirty="0">
              <a:latin typeface="Times New Roman" pitchFamily="18" charset="0"/>
              <a:cs typeface="Times New Roman" pitchFamily="18" charset="0"/>
            </a:endParaRPr>
          </a:p>
          <a:p>
            <a:pPr algn="just">
              <a:buNone/>
            </a:pPr>
            <a:r>
              <a:rPr lang="el-GR" dirty="0">
                <a:latin typeface="Times New Roman" pitchFamily="18" charset="0"/>
                <a:cs typeface="Times New Roman" pitchFamily="18" charset="0"/>
              </a:rPr>
              <a:t> - ως το 1925 ο όρος «μακεδονικός λαός» ορίζονταν από το σύνολο των μικτού πληθυσμού της Μακεδονίας, συμπεριλαμβανομένων και των αλβανόφωνων, ελληνόφωνων και τουρκόφωνων μουσουλμάνων</a:t>
            </a:r>
          </a:p>
          <a:p>
            <a:pPr algn="just">
              <a:buNone/>
            </a:pPr>
            <a:r>
              <a:rPr lang="el-GR" dirty="0">
                <a:latin typeface="Times New Roman" pitchFamily="18" charset="0"/>
                <a:cs typeface="Times New Roman" pitchFamily="18" charset="0"/>
              </a:rPr>
              <a:t>-  η Ελλάδα χρησιμοποιούσε τον όρο «Μακεδονία» για έναν πληθυσμό που δεν μπορούσε να αγνοήσει και δυσκολευόταν  να </a:t>
            </a:r>
            <a:r>
              <a:rPr lang="el-GR" dirty="0" smtClean="0">
                <a:latin typeface="Times New Roman" pitchFamily="18" charset="0"/>
                <a:cs typeface="Times New Roman" pitchFamily="18" charset="0"/>
              </a:rPr>
              <a:t>αφομοιώσει</a:t>
            </a:r>
            <a:endParaRPr lang="el-GR" dirty="0"/>
          </a:p>
        </p:txBody>
      </p:sp>
    </p:spTree>
    <p:extLst>
      <p:ext uri="{BB962C8B-B14F-4D97-AF65-F5344CB8AC3E}">
        <p14:creationId xmlns:p14="http://schemas.microsoft.com/office/powerpoint/2010/main" xmlns="" val="1861710730"/>
      </p:ext>
    </p:extLst>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Βιβλιογραφια</a:t>
            </a:r>
            <a:r>
              <a:rPr lang="el-GR" dirty="0" smtClean="0"/>
              <a:t> </a:t>
            </a:r>
            <a:r>
              <a:rPr lang="el-GR" dirty="0" err="1" smtClean="0"/>
              <a:t>ενδεικτικη</a:t>
            </a:r>
            <a:endParaRPr lang="el-GR" dirty="0"/>
          </a:p>
        </p:txBody>
      </p:sp>
      <p:sp>
        <p:nvSpPr>
          <p:cNvPr id="3" name="Θέση περιεχομένου 2"/>
          <p:cNvSpPr>
            <a:spLocks noGrp="1"/>
          </p:cNvSpPr>
          <p:nvPr>
            <p:ph idx="1"/>
          </p:nvPr>
        </p:nvSpPr>
        <p:spPr/>
        <p:txBody>
          <a:bodyPr>
            <a:normAutofit fontScale="92500"/>
          </a:bodyPr>
          <a:lstStyle/>
          <a:p>
            <a:r>
              <a:rPr lang="el-GR" sz="4000" dirty="0">
                <a:latin typeface="Times New Roman" pitchFamily="18" charset="0"/>
                <a:cs typeface="Times New Roman" pitchFamily="18" charset="0"/>
              </a:rPr>
              <a:t>Γιάννης </a:t>
            </a:r>
            <a:r>
              <a:rPr lang="el-GR" sz="4000" dirty="0" err="1">
                <a:latin typeface="Times New Roman" pitchFamily="18" charset="0"/>
                <a:cs typeface="Times New Roman" pitchFamily="18" charset="0"/>
              </a:rPr>
              <a:t>Ξυδόπουλος</a:t>
            </a:r>
            <a:r>
              <a:rPr lang="el-GR" sz="4000" dirty="0">
                <a:latin typeface="Times New Roman" pitchFamily="18" charset="0"/>
                <a:cs typeface="Times New Roman" pitchFamily="18" charset="0"/>
              </a:rPr>
              <a:t>,  </a:t>
            </a:r>
            <a:r>
              <a:rPr lang="el-GR" sz="4000" i="1" dirty="0">
                <a:latin typeface="Times New Roman" pitchFamily="18" charset="0"/>
                <a:cs typeface="Times New Roman" pitchFamily="18" charset="0"/>
              </a:rPr>
              <a:t>Μακεδόνες και Νότιοι Έλληνες: Ταυτότητα και ετερότητα, από τα κλασικά χρόνια ως τη ρωμαϊκή </a:t>
            </a:r>
            <a:r>
              <a:rPr lang="el-GR" sz="4000" i="1" dirty="0" smtClean="0">
                <a:latin typeface="Times New Roman" pitchFamily="18" charset="0"/>
                <a:cs typeface="Times New Roman" pitchFamily="18" charset="0"/>
              </a:rPr>
              <a:t>κατάκτηση</a:t>
            </a:r>
          </a:p>
          <a:p>
            <a:r>
              <a:rPr lang="el-GR" sz="4000" dirty="0">
                <a:latin typeface="Times New Roman" pitchFamily="18" charset="0"/>
                <a:cs typeface="Times New Roman" pitchFamily="18" charset="0"/>
              </a:rPr>
              <a:t>Μιλτιάδης Β. Χατζόπουλος, </a:t>
            </a:r>
            <a:r>
              <a:rPr lang="el-GR" sz="4000" i="1" dirty="0">
                <a:latin typeface="Times New Roman" pitchFamily="18" charset="0"/>
                <a:cs typeface="Times New Roman" pitchFamily="18" charset="0"/>
              </a:rPr>
              <a:t>Η αντίληψη του εαυτού και του άλλου: Η περίπτωση της Μακεδονία</a:t>
            </a:r>
            <a:endParaRPr lang="el-GR" sz="4000" dirty="0">
              <a:latin typeface="Times New Roman" pitchFamily="18" charset="0"/>
              <a:cs typeface="Times New Roman" pitchFamily="18" charset="0"/>
            </a:endParaRPr>
          </a:p>
        </p:txBody>
      </p:sp>
    </p:spTree>
    <p:extLst>
      <p:ext uri="{BB962C8B-B14F-4D97-AF65-F5344CB8AC3E}">
        <p14:creationId xmlns:p14="http://schemas.microsoft.com/office/powerpoint/2010/main" xmlns="" val="71128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FFFF00"/>
                </a:solidFill>
              </a:rPr>
              <a:t>ΙΣΟΚΡΑΤΟΥΣ ΦΙΛΙΠΠΟΣ 113-114</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2400" i="1" dirty="0">
                <a:latin typeface="Times New Roman" panose="02020603050405020304" pitchFamily="18" charset="0"/>
                <a:cs typeface="Times New Roman" panose="02020603050405020304" pitchFamily="18" charset="0"/>
              </a:rPr>
              <a:t> [113] </a:t>
            </a:r>
            <a:r>
              <a:rPr lang="el-GR" sz="2400" i="1" dirty="0" err="1">
                <a:latin typeface="Times New Roman" panose="02020603050405020304" pitchFamily="18" charset="0"/>
                <a:cs typeface="Times New Roman" panose="02020603050405020304" pitchFamily="18" charset="0"/>
              </a:rPr>
              <a:t>Τούτου</a:t>
            </a:r>
            <a:r>
              <a:rPr lang="el-GR" sz="2400" i="1" dirty="0">
                <a:latin typeface="Times New Roman" panose="02020603050405020304" pitchFamily="18" charset="0"/>
                <a:cs typeface="Times New Roman" panose="02020603050405020304" pitchFamily="18" charset="0"/>
              </a:rPr>
              <a:t> δ’ </a:t>
            </a:r>
            <a:r>
              <a:rPr lang="el-GR" sz="2400" i="1" dirty="0" err="1">
                <a:latin typeface="Times New Roman" panose="02020603050405020304" pitchFamily="18" charset="0"/>
                <a:cs typeface="Times New Roman" panose="02020603050405020304" pitchFamily="18" charset="0"/>
              </a:rPr>
              <a:t>ἕνεκά</a:t>
            </a:r>
            <a:r>
              <a:rPr lang="el-GR" sz="2400" i="1" dirty="0">
                <a:latin typeface="Times New Roman" panose="02020603050405020304" pitchFamily="18" charset="0"/>
                <a:cs typeface="Times New Roman" panose="02020603050405020304" pitchFamily="18" charset="0"/>
              </a:rPr>
              <a:t> σοι </a:t>
            </a:r>
            <a:r>
              <a:rPr lang="el-GR" sz="2400" i="1" dirty="0" err="1">
                <a:latin typeface="Times New Roman" panose="02020603050405020304" pitchFamily="18" charset="0"/>
                <a:cs typeface="Times New Roman" panose="02020603050405020304" pitchFamily="18" charset="0"/>
              </a:rPr>
              <a:t>περὶ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τούτων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διῆλθον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ἵνα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γνῷς</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ὅτι</a:t>
            </a:r>
            <a:r>
              <a:rPr lang="el-GR" sz="2400" i="1" dirty="0">
                <a:latin typeface="Times New Roman" panose="02020603050405020304" pitchFamily="18" charset="0"/>
                <a:cs typeface="Times New Roman" panose="02020603050405020304" pitchFamily="18" charset="0"/>
              </a:rPr>
              <a:t> σε </a:t>
            </a:r>
            <a:r>
              <a:rPr lang="el-GR" sz="2400" i="1" dirty="0" err="1">
                <a:latin typeface="Times New Roman" panose="02020603050405020304" pitchFamily="18" charset="0"/>
                <a:cs typeface="Times New Roman" panose="02020603050405020304" pitchFamily="18" charset="0"/>
              </a:rPr>
              <a:t>τυγχάνω</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τῷ</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λόγῳ</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παρακαλῶν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ἐπὶ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τοιαύτας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πράξεις</a:t>
            </a:r>
            <a:r>
              <a:rPr lang="el-GR" sz="2400" i="1" dirty="0">
                <a:latin typeface="Times New Roman" panose="02020603050405020304" pitchFamily="18" charset="0"/>
                <a:cs typeface="Times New Roman" panose="02020603050405020304" pitchFamily="18" charset="0"/>
              </a:rPr>
              <a:t>,</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ἃς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ἐπὶ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τῶν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ἔργων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πρόγονοί</a:t>
            </a:r>
            <a:r>
              <a:rPr lang="el-GR" sz="2400" i="1" dirty="0">
                <a:latin typeface="Times New Roman" panose="02020603050405020304" pitchFamily="18" charset="0"/>
                <a:cs typeface="Times New Roman" panose="02020603050405020304" pitchFamily="18" charset="0"/>
              </a:rPr>
              <a:t> σου </a:t>
            </a:r>
            <a:r>
              <a:rPr lang="el-GR" sz="2400" i="1" dirty="0" err="1">
                <a:latin typeface="Times New Roman" panose="02020603050405020304" pitchFamily="18" charset="0"/>
                <a:cs typeface="Times New Roman" panose="02020603050405020304" pitchFamily="18" charset="0"/>
              </a:rPr>
              <a:t>φαίνονται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καλλίστας</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προκρίναντες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ἅπαντας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μὲν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οὖν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χρὴ</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τοὺς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νοῦν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ἔχοντας</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τὸν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κράτιστον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ὑποστησαμένους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πειρᾶσθαι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γίγνεσθαι</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τοιούτους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μάλιστα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σοὶ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προσήκει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τὸ</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γὰρ</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μὴ</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δεῖν</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ἀλλοτρίοις</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χρῆσθαι</a:t>
            </a:r>
            <a:r>
              <a:rPr lang="el-GR" sz="2400" i="1" dirty="0" smtClean="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παραδείγμασιν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ἀλλ</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οἰκεῖον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ὑπάρχειν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πῶς</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οὐκ</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εἰκὸς</a:t>
            </a:r>
            <a:r>
              <a:rPr lang="el-GR" sz="2400" i="1" dirty="0" smtClean="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ὑπ</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αὐτοῦ</a:t>
            </a:r>
            <a:r>
              <a:rPr lang="el-GR" sz="2400" i="1" dirty="0">
                <a:latin typeface="Times New Roman" panose="02020603050405020304" pitchFamily="18" charset="0"/>
                <a:cs typeface="Times New Roman" panose="02020603050405020304" pitchFamily="18" charset="0"/>
              </a:rPr>
              <a:t> σε </a:t>
            </a:r>
            <a:r>
              <a:rPr lang="el-GR" sz="2400" i="1" dirty="0" err="1">
                <a:latin typeface="Times New Roman" panose="02020603050405020304" pitchFamily="18" charset="0"/>
                <a:cs typeface="Times New Roman" panose="02020603050405020304" pitchFamily="18" charset="0"/>
              </a:rPr>
              <a:t>παροξύνεσθαι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φιλονικεῖν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ὅπως</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τῷ</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προγόνῳ</a:t>
            </a:r>
            <a:r>
              <a:rPr lang="el-GR" sz="2400" i="1" dirty="0" smtClean="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σαυτὸν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ὅμοιον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παρασκευάσεις</a:t>
            </a:r>
            <a:r>
              <a:rPr lang="el-GR" sz="2400" i="1" dirty="0">
                <a:latin typeface="Times New Roman" panose="02020603050405020304" pitchFamily="18" charset="0"/>
                <a:cs typeface="Times New Roman" panose="02020603050405020304" pitchFamily="18" charset="0"/>
              </a:rPr>
              <a:t>; [114</a:t>
            </a:r>
            <a:r>
              <a:rPr lang="el-GR" sz="2400" i="1" dirty="0" smtClean="0">
                <a:latin typeface="Times New Roman" panose="02020603050405020304" pitchFamily="18" charset="0"/>
                <a:cs typeface="Times New Roman" panose="02020603050405020304" pitchFamily="18" charset="0"/>
              </a:rPr>
              <a:t>]</a:t>
            </a:r>
            <a:endParaRPr lang="el-GR"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494313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ΙΣΟΚΡΑΤΟΥΣ ΦΙΛΙΠΠΟΣ 113-114</a:t>
            </a:r>
            <a:endParaRPr lang="el-GR" dirty="0"/>
          </a:p>
        </p:txBody>
      </p:sp>
      <p:sp>
        <p:nvSpPr>
          <p:cNvPr id="3" name="Θέση περιεχομένου 2"/>
          <p:cNvSpPr>
            <a:spLocks noGrp="1"/>
          </p:cNvSpPr>
          <p:nvPr>
            <p:ph idx="1"/>
          </p:nvPr>
        </p:nvSpPr>
        <p:spPr/>
        <p:txBody>
          <a:bodyPr>
            <a:noAutofit/>
          </a:bodyPr>
          <a:lstStyle/>
          <a:p>
            <a:r>
              <a:rPr lang="el-GR" sz="3200" i="1" dirty="0" err="1">
                <a:latin typeface="Times New Roman" panose="02020603050405020304" pitchFamily="18" charset="0"/>
                <a:cs typeface="Times New Roman" panose="02020603050405020304" pitchFamily="18" charset="0"/>
              </a:rPr>
              <a:t>Λέγω</a:t>
            </a:r>
            <a:r>
              <a:rPr lang="el-GR" sz="3200" i="1" dirty="0">
                <a:latin typeface="Times New Roman" panose="02020603050405020304" pitchFamily="18" charset="0"/>
                <a:cs typeface="Times New Roman" panose="02020603050405020304" pitchFamily="18" charset="0"/>
              </a:rPr>
              <a:t> </a:t>
            </a:r>
            <a:r>
              <a:rPr lang="el-GR" sz="3200" i="1" dirty="0" smtClean="0">
                <a:latin typeface="Times New Roman" panose="02020603050405020304" pitchFamily="18" charset="0"/>
                <a:cs typeface="Times New Roman" panose="02020603050405020304" pitchFamily="18" charset="0"/>
              </a:rPr>
              <a:t>δ’ </a:t>
            </a:r>
            <a:r>
              <a:rPr lang="el-GR" sz="3200" i="1" dirty="0" err="1" smtClean="0">
                <a:latin typeface="Times New Roman" panose="02020603050405020304" pitchFamily="18" charset="0"/>
                <a:cs typeface="Times New Roman" panose="02020603050405020304" pitchFamily="18" charset="0"/>
              </a:rPr>
              <a:t>οὐχ</a:t>
            </a:r>
            <a:r>
              <a:rPr lang="el-GR" sz="3200" i="1" dirty="0" smtClean="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ὡς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δυνησόμενον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ἁπάσας</a:t>
            </a:r>
            <a:r>
              <a:rPr lang="el-GR" sz="3200" i="1" dirty="0">
                <a:latin typeface="Times New Roman" panose="02020603050405020304" pitchFamily="18" charset="0"/>
                <a:cs typeface="Times New Roman" panose="02020603050405020304" pitchFamily="18" charset="0"/>
              </a:rPr>
              <a:t> σε </a:t>
            </a:r>
            <a:r>
              <a:rPr lang="el-GR" sz="3200" i="1" dirty="0" err="1">
                <a:latin typeface="Times New Roman" panose="02020603050405020304" pitchFamily="18" charset="0"/>
                <a:cs typeface="Times New Roman" panose="02020603050405020304" pitchFamily="18" charset="0"/>
              </a:rPr>
              <a:t>μιμήσασθαι</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τὰς</a:t>
            </a:r>
            <a:r>
              <a:rPr lang="el-GR" sz="3200" i="1" dirty="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Ἡρακλέους</a:t>
            </a:r>
            <a:r>
              <a:rPr lang="el-GR" sz="3200" i="1" dirty="0" smtClean="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πράξεις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οὐδὲ</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γὰρ</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ἂν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τῶν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θεῶν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ἔνιοι</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δυνηθεῖεν</a:t>
            </a:r>
            <a:r>
              <a:rPr lang="el-GR" sz="3200" i="1" dirty="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ἀλλὰ</a:t>
            </a:r>
            <a:r>
              <a:rPr lang="el-GR" sz="3200" i="1" dirty="0" smtClean="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κατά</a:t>
            </a:r>
            <a:r>
              <a:rPr lang="el-GR" sz="3200" i="1" dirty="0" smtClean="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γε</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τὸ</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τῆς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ψυχῆς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ἦθος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καὶ</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τὴν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φιλανθρωπίαν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καὶ</a:t>
            </a:r>
            <a:r>
              <a:rPr lang="el-GR" sz="3200" i="1" dirty="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τὴν</a:t>
            </a:r>
            <a:r>
              <a:rPr lang="el-GR" sz="3200" i="1" dirty="0" smtClean="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εὔνοιαν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ἣν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εἶχεν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εἰς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τοὺς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Ἕλληνας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δύναι</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ἂν</a:t>
            </a:r>
            <a:r>
              <a:rPr lang="el-GR" sz="3200" i="1" dirty="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ὁμοιωθῆναι</a:t>
            </a:r>
            <a:r>
              <a:rPr lang="el-GR" sz="3200" i="1" dirty="0" smtClean="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τοῖς</a:t>
            </a:r>
            <a:r>
              <a:rPr lang="el-GR" sz="3200" i="1" dirty="0" smtClean="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ἐκείνου</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βουλήμασιν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ἔστι</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δέ</a:t>
            </a:r>
            <a:r>
              <a:rPr lang="el-GR" sz="3200" i="1" dirty="0">
                <a:latin typeface="Times New Roman" panose="02020603050405020304" pitchFamily="18" charset="0"/>
                <a:cs typeface="Times New Roman" panose="02020603050405020304" pitchFamily="18" charset="0"/>
              </a:rPr>
              <a:t> σοι </a:t>
            </a:r>
            <a:r>
              <a:rPr lang="el-GR" sz="3200" i="1" dirty="0" err="1">
                <a:latin typeface="Times New Roman" panose="02020603050405020304" pitchFamily="18" charset="0"/>
                <a:cs typeface="Times New Roman" panose="02020603050405020304" pitchFamily="18" charset="0"/>
              </a:rPr>
              <a:t>πεισθέντι</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τοῖς</a:t>
            </a:r>
            <a:r>
              <a:rPr lang="el-GR" sz="3200" i="1" dirty="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ὑπ</a:t>
            </a:r>
            <a:r>
              <a:rPr lang="el-GR" sz="3200" i="1" dirty="0" smtClean="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ἐμοῦ</a:t>
            </a:r>
            <a:r>
              <a:rPr lang="el-GR" sz="3200" i="1" dirty="0" smtClean="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λεγομένοις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τυχεῖν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δόξης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οἵας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ἂν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αὐτὸς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βουληθῇς</a:t>
            </a:r>
            <a:r>
              <a:rPr lang="el-GR" sz="3200" i="1" dirty="0">
                <a:latin typeface="Times New Roman" panose="02020603050405020304" pitchFamily="18" charset="0"/>
                <a:cs typeface="Times New Roman" panose="02020603050405020304" pitchFamily="18" charset="0"/>
              </a:rPr>
              <a:t>·</a:t>
            </a:r>
            <a:br>
              <a:rPr lang="el-GR" sz="3200" i="1" dirty="0">
                <a:latin typeface="Times New Roman" panose="02020603050405020304" pitchFamily="18" charset="0"/>
                <a:cs typeface="Times New Roman" panose="02020603050405020304" pitchFamily="18" charset="0"/>
              </a:rPr>
            </a:br>
            <a:r>
              <a:rPr lang="el-GR" sz="3200" i="1" dirty="0" smtClean="0">
                <a:latin typeface="Times New Roman" panose="02020603050405020304" pitchFamily="18" charset="0"/>
                <a:cs typeface="Times New Roman" panose="02020603050405020304" pitchFamily="18" charset="0"/>
              </a:rPr>
              <a:t>[</a:t>
            </a:r>
            <a:endParaRPr lang="el-GR"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813306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ΙΣΟΚΡΑΤΟΥΣ ΦΙΛΙΠΠΟΣ 113-114</a:t>
            </a:r>
            <a:endParaRPr lang="el-GR" dirty="0"/>
          </a:p>
        </p:txBody>
      </p:sp>
      <p:sp>
        <p:nvSpPr>
          <p:cNvPr id="3" name="Θέση περιεχομένου 2"/>
          <p:cNvSpPr>
            <a:spLocks noGrp="1"/>
          </p:cNvSpPr>
          <p:nvPr>
            <p:ph idx="1"/>
          </p:nvPr>
        </p:nvSpPr>
        <p:spPr>
          <a:xfrm>
            <a:off x="457200" y="1052736"/>
            <a:ext cx="7620000" cy="5544616"/>
          </a:xfrm>
        </p:spPr>
        <p:txBody>
          <a:bodyPr>
            <a:noAutofit/>
          </a:bodyPr>
          <a:lstStyle/>
          <a:p>
            <a:endParaRPr lang="el-GR" sz="2800" i="1" dirty="0" smtClean="0">
              <a:latin typeface="Times New Roman" panose="02020603050405020304" pitchFamily="18" charset="0"/>
              <a:cs typeface="Times New Roman" panose="02020603050405020304" pitchFamily="18" charset="0"/>
            </a:endParaRPr>
          </a:p>
          <a:p>
            <a:endParaRPr lang="el-GR" sz="2800" i="1" dirty="0">
              <a:latin typeface="Times New Roman" panose="02020603050405020304" pitchFamily="18" charset="0"/>
              <a:cs typeface="Times New Roman" panose="02020603050405020304" pitchFamily="18" charset="0"/>
            </a:endParaRPr>
          </a:p>
          <a:p>
            <a:r>
              <a:rPr lang="el-GR" sz="2800" i="1" dirty="0" smtClean="0">
                <a:latin typeface="Times New Roman" panose="02020603050405020304" pitchFamily="18" charset="0"/>
                <a:cs typeface="Times New Roman" panose="02020603050405020304" pitchFamily="18" charset="0"/>
              </a:rPr>
              <a:t>115</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ῥᾴδιον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γάρ</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ἐστιν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τῶν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παρόντων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κτήσασθαι</a:t>
            </a:r>
            <a:r>
              <a:rPr lang="el-GR" sz="2800" i="1" dirty="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τὴν</a:t>
            </a:r>
            <a:r>
              <a:rPr lang="el-GR" sz="2800" i="1" dirty="0" smtClean="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καλλίστην</a:t>
            </a:r>
            <a:r>
              <a:rPr lang="el-GR" sz="2800" i="1" dirty="0">
                <a:latin typeface="Times New Roman" panose="02020603050405020304" pitchFamily="18" charset="0"/>
                <a:cs typeface="Times New Roman" panose="02020603050405020304" pitchFamily="18" charset="0"/>
              </a:rPr>
              <a:t>, ἢ </a:t>
            </a:r>
            <a:r>
              <a:rPr lang="el-GR" sz="2800" i="1" dirty="0" err="1">
                <a:latin typeface="Times New Roman" panose="02020603050405020304" pitchFamily="18" charset="0"/>
                <a:cs typeface="Times New Roman" panose="02020603050405020304" pitchFamily="18" charset="0"/>
              </a:rPr>
              <a:t>ἐξ</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ὧν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παρέλαβες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ἐπὶ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τὴν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νῦν</a:t>
            </a:r>
            <a:r>
              <a:rPr lang="el-GR" sz="2800" i="1" dirty="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ὑπάρχουσαν</a:t>
            </a:r>
            <a:r>
              <a:rPr lang="el-GR" sz="2800" i="1" dirty="0" smtClean="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προελθεῖν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σκέψαι</a:t>
            </a:r>
            <a:r>
              <a:rPr lang="el-GR" sz="2800" i="1" dirty="0">
                <a:latin typeface="Times New Roman" panose="02020603050405020304" pitchFamily="18" charset="0"/>
                <a:cs typeface="Times New Roman" panose="02020603050405020304" pitchFamily="18" charset="0"/>
              </a:rPr>
              <a:t> δ’ </a:t>
            </a:r>
            <a:r>
              <a:rPr lang="el-GR" sz="2800" i="1" dirty="0" err="1">
                <a:latin typeface="Times New Roman" panose="02020603050405020304" pitchFamily="18" charset="0"/>
                <a:cs typeface="Times New Roman" panose="02020603050405020304" pitchFamily="18" charset="0"/>
              </a:rPr>
              <a:t>ὅτι</a:t>
            </a:r>
            <a:r>
              <a:rPr lang="el-GR" sz="2800" i="1" dirty="0">
                <a:latin typeface="Times New Roman" panose="02020603050405020304" pitchFamily="18" charset="0"/>
                <a:cs typeface="Times New Roman" panose="02020603050405020304" pitchFamily="18" charset="0"/>
              </a:rPr>
              <a:t> σε </a:t>
            </a:r>
            <a:r>
              <a:rPr lang="el-GR" sz="2800" i="1" dirty="0" err="1">
                <a:latin typeface="Times New Roman" panose="02020603050405020304" pitchFamily="18" charset="0"/>
                <a:cs typeface="Times New Roman" panose="02020603050405020304" pitchFamily="18" charset="0"/>
              </a:rPr>
              <a:t>τυγχάνω</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παρακαλῶν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ἐξ</a:t>
            </a:r>
            <a:r>
              <a:rPr lang="el-GR" sz="2800" i="1" dirty="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ὧν</a:t>
            </a:r>
            <a:r>
              <a:rPr lang="el-GR" sz="2800" i="1" dirty="0" smtClean="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ποιήσει</a:t>
            </a:r>
            <a:r>
              <a:rPr lang="el-GR" sz="2800" i="1" dirty="0" smtClean="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τὰς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στρατείας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οὐ</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μετὰ</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τῶν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βαρβάρων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ἐφ</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οὓς</a:t>
            </a:r>
            <a:r>
              <a:rPr lang="el-GR" sz="2800" i="1" dirty="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οὐ</a:t>
            </a:r>
            <a:r>
              <a:rPr lang="el-GR" sz="2800" i="1" dirty="0" smtClean="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δίκαιόν</a:t>
            </a:r>
            <a:r>
              <a:rPr lang="el-GR" sz="2800" i="1" dirty="0" smtClean="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ἐστιν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ἀλλὰ</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μετὰ</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τῶν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Ἑλλήνων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ἐπὶ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τούτους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πρὸς</a:t>
            </a:r>
            <a:r>
              <a:rPr lang="el-GR" sz="2800" i="1" dirty="0">
                <a:latin typeface="Times New Roman" panose="02020603050405020304" pitchFamily="18" charset="0"/>
                <a:cs typeface="Times New Roman" panose="02020603050405020304" pitchFamily="18" charset="0"/>
              </a:rPr>
              <a:t/>
            </a:r>
            <a:br>
              <a:rPr lang="el-GR" sz="2800" i="1" dirty="0">
                <a:latin typeface="Times New Roman" panose="02020603050405020304" pitchFamily="18" charset="0"/>
                <a:cs typeface="Times New Roman" panose="02020603050405020304" pitchFamily="18" charset="0"/>
              </a:rPr>
            </a:br>
            <a:r>
              <a:rPr lang="el-GR" sz="2800" i="1" dirty="0" err="1">
                <a:latin typeface="Times New Roman" panose="02020603050405020304" pitchFamily="18" charset="0"/>
                <a:cs typeface="Times New Roman" panose="02020603050405020304" pitchFamily="18" charset="0"/>
              </a:rPr>
              <a:t>οὓς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προσήκει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τοὺς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ἀφ</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Ἡρακλέους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γεγονότας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πολεμεῖν</a:t>
            </a:r>
            <a:r>
              <a:rPr lang="el-GR" sz="2800" i="1" dirty="0">
                <a:latin typeface="Times New Roman" panose="02020603050405020304" pitchFamily="18" charset="0"/>
                <a:cs typeface="Times New Roman" panose="02020603050405020304" pitchFamily="18" charset="0"/>
              </a:rPr>
              <a:t>.</a:t>
            </a:r>
          </a:p>
          <a:p>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46068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tx1"/>
                </a:solidFill>
                <a:latin typeface="Times New Roman" pitchFamily="18" charset="0"/>
                <a:cs typeface="Times New Roman" pitchFamily="18" charset="0"/>
              </a:rPr>
              <a:t/>
            </a:r>
            <a:br>
              <a:rPr lang="el-GR" b="1" dirty="0">
                <a:solidFill>
                  <a:schemeClr val="tx1"/>
                </a:solidFill>
                <a:latin typeface="Times New Roman" pitchFamily="18" charset="0"/>
                <a:cs typeface="Times New Roman" pitchFamily="18" charset="0"/>
              </a:rPr>
            </a:br>
            <a:r>
              <a:rPr lang="el-GR" b="1" dirty="0" smtClean="0">
                <a:solidFill>
                  <a:srgbClr val="FFFF00"/>
                </a:solidFill>
                <a:latin typeface="Times New Roman" pitchFamily="18" charset="0"/>
                <a:cs typeface="Times New Roman" pitchFamily="18" charset="0"/>
              </a:rPr>
              <a:t>ΕΛΛΗΝΙΣΤΙΚΗ ΙΣΤΟΡΙΟΓΡΑΦΙΑ</a:t>
            </a:r>
            <a:endParaRPr lang="el-GR" dirty="0">
              <a:solidFill>
                <a:srgbClr val="FFFF00"/>
              </a:solidFill>
            </a:endParaRPr>
          </a:p>
        </p:txBody>
      </p:sp>
      <p:sp>
        <p:nvSpPr>
          <p:cNvPr id="3" name="Θέση περιεχομένου 2"/>
          <p:cNvSpPr>
            <a:spLocks noGrp="1"/>
          </p:cNvSpPr>
          <p:nvPr>
            <p:ph idx="1"/>
          </p:nvPr>
        </p:nvSpPr>
        <p:spPr>
          <a:xfrm>
            <a:off x="457200" y="1484784"/>
            <a:ext cx="8219256" cy="5373216"/>
          </a:xfrm>
        </p:spPr>
        <p:txBody>
          <a:bodyPr>
            <a:normAutofit fontScale="85000" lnSpcReduction="20000"/>
          </a:bodyPr>
          <a:lstStyle/>
          <a:p>
            <a:pPr algn="just">
              <a:buFont typeface="Wingdings" pitchFamily="2" charset="2"/>
              <a:buChar char="Ø"/>
            </a:pPr>
            <a:r>
              <a:rPr lang="el-GR" sz="4000" dirty="0" smtClean="0">
                <a:latin typeface="Times New Roman" pitchFamily="18" charset="0"/>
                <a:cs typeface="Times New Roman" pitchFamily="18" charset="0"/>
              </a:rPr>
              <a:t>Η </a:t>
            </a:r>
            <a:r>
              <a:rPr lang="el-GR" sz="4000" dirty="0">
                <a:latin typeface="Times New Roman" pitchFamily="18" charset="0"/>
                <a:cs typeface="Times New Roman" pitchFamily="18" charset="0"/>
              </a:rPr>
              <a:t>εκστρατεία στη Μικρά Ασία, η κατάλυση της περσικής </a:t>
            </a:r>
            <a:r>
              <a:rPr lang="el-GR" sz="4000" dirty="0" err="1">
                <a:latin typeface="Times New Roman" pitchFamily="18" charset="0"/>
                <a:cs typeface="Times New Roman" pitchFamily="18" charset="0"/>
              </a:rPr>
              <a:t>αυτ</a:t>
            </a:r>
            <a:r>
              <a:rPr lang="el-GR" sz="4000" dirty="0">
                <a:latin typeface="Times New Roman" pitchFamily="18" charset="0"/>
                <a:cs typeface="Times New Roman" pitchFamily="18" charset="0"/>
              </a:rPr>
              <a:t>/</a:t>
            </a:r>
            <a:r>
              <a:rPr lang="el-GR" sz="4000" dirty="0" err="1">
                <a:latin typeface="Times New Roman" pitchFamily="18" charset="0"/>
                <a:cs typeface="Times New Roman" pitchFamily="18" charset="0"/>
              </a:rPr>
              <a:t>ρίας</a:t>
            </a:r>
            <a:r>
              <a:rPr lang="el-GR" sz="4000" dirty="0">
                <a:latin typeface="Times New Roman" pitchFamily="18" charset="0"/>
                <a:cs typeface="Times New Roman" pitchFamily="18" charset="0"/>
              </a:rPr>
              <a:t> ήταν «ελληνικό» επίτευγμα και οι νίκες του Αλεξάνδρου «ελληνικές» επιτυχίες (3</a:t>
            </a:r>
            <a:r>
              <a:rPr lang="el-GR" sz="4000" baseline="30000" dirty="0">
                <a:latin typeface="Times New Roman" pitchFamily="18" charset="0"/>
                <a:cs typeface="Times New Roman" pitchFamily="18" charset="0"/>
              </a:rPr>
              <a:t>ος</a:t>
            </a:r>
            <a:r>
              <a:rPr lang="el-GR" sz="4000" dirty="0">
                <a:latin typeface="Times New Roman" pitchFamily="18" charset="0"/>
                <a:cs typeface="Times New Roman" pitchFamily="18" charset="0"/>
              </a:rPr>
              <a:t> αι.)      </a:t>
            </a:r>
          </a:p>
          <a:p>
            <a:pPr marL="36000" indent="0" algn="just">
              <a:buNone/>
            </a:pPr>
            <a:r>
              <a:rPr lang="el-GR" sz="4000" dirty="0" smtClean="0">
                <a:latin typeface="Times New Roman" pitchFamily="18" charset="0"/>
                <a:cs typeface="Times New Roman" pitchFamily="18" charset="0"/>
              </a:rPr>
              <a:t>  Οι </a:t>
            </a:r>
            <a:r>
              <a:rPr lang="el-GR" sz="4000" dirty="0">
                <a:latin typeface="Times New Roman" pitchFamily="18" charset="0"/>
                <a:cs typeface="Times New Roman" pitchFamily="18" charset="0"/>
              </a:rPr>
              <a:t>Μακεδόνες θεωρούν αυτονόητη την ελληνική τους ταυτότητα. (4</a:t>
            </a:r>
            <a:r>
              <a:rPr lang="el-GR" sz="4000" baseline="30000" dirty="0">
                <a:latin typeface="Times New Roman" pitchFamily="18" charset="0"/>
                <a:cs typeface="Times New Roman" pitchFamily="18" charset="0"/>
              </a:rPr>
              <a:t>ος</a:t>
            </a:r>
            <a:r>
              <a:rPr lang="el-GR" sz="4000" dirty="0">
                <a:latin typeface="Times New Roman" pitchFamily="18" charset="0"/>
                <a:cs typeface="Times New Roman" pitchFamily="18" charset="0"/>
              </a:rPr>
              <a:t> -2</a:t>
            </a:r>
            <a:r>
              <a:rPr lang="el-GR" sz="4000" baseline="30000" dirty="0">
                <a:latin typeface="Times New Roman" pitchFamily="18" charset="0"/>
                <a:cs typeface="Times New Roman" pitchFamily="18" charset="0"/>
              </a:rPr>
              <a:t>ος</a:t>
            </a:r>
            <a:r>
              <a:rPr lang="el-GR" sz="4000" dirty="0">
                <a:latin typeface="Times New Roman" pitchFamily="18" charset="0"/>
                <a:cs typeface="Times New Roman" pitchFamily="18" charset="0"/>
              </a:rPr>
              <a:t> αι.)</a:t>
            </a:r>
          </a:p>
          <a:p>
            <a:pPr marL="36000" indent="0" algn="just">
              <a:buNone/>
            </a:pPr>
            <a:r>
              <a:rPr lang="el-GR" sz="4000" dirty="0" smtClean="0">
                <a:latin typeface="Times New Roman" pitchFamily="18" charset="0"/>
                <a:cs typeface="Times New Roman" pitchFamily="18" charset="0"/>
              </a:rPr>
              <a:t> </a:t>
            </a:r>
            <a:r>
              <a:rPr lang="el-GR" sz="4000" dirty="0">
                <a:latin typeface="Times New Roman" pitchFamily="18" charset="0"/>
                <a:cs typeface="Times New Roman" pitchFamily="18" charset="0"/>
              </a:rPr>
              <a:t>Οι Μακεδόνες θεωρούνται ομόφυλοι και προστάτες της ελευθερίας των Ελλήνων, αφού είχε προηγηθεί η Ελληνική Συμμαχία, στην οποία για πρώτη φορά οι Μακεδόνες ήταν σύμμαχοι με τους Έλληνες της νότιας Ελλάδας. (3</a:t>
            </a:r>
            <a:r>
              <a:rPr lang="el-GR" sz="4000" baseline="30000" dirty="0">
                <a:latin typeface="Times New Roman" pitchFamily="18" charset="0"/>
                <a:cs typeface="Times New Roman" pitchFamily="18" charset="0"/>
              </a:rPr>
              <a:t>ος</a:t>
            </a:r>
            <a:r>
              <a:rPr lang="el-GR" sz="4000" dirty="0">
                <a:latin typeface="Times New Roman" pitchFamily="18" charset="0"/>
                <a:cs typeface="Times New Roman" pitchFamily="18" charset="0"/>
              </a:rPr>
              <a:t> αι.)</a:t>
            </a:r>
          </a:p>
          <a:p>
            <a:endParaRPr lang="el-GR" dirty="0"/>
          </a:p>
        </p:txBody>
      </p:sp>
    </p:spTree>
    <p:extLst>
      <p:ext uri="{BB962C8B-B14F-4D97-AF65-F5344CB8AC3E}">
        <p14:creationId xmlns:p14="http://schemas.microsoft.com/office/powerpoint/2010/main" xmlns="" val="305248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2400" dirty="0" err="1">
                <a:solidFill>
                  <a:srgbClr val="FFFF00"/>
                </a:solidFill>
              </a:rPr>
              <a:t>Αρρ</a:t>
            </a:r>
            <a:r>
              <a:rPr lang="el-GR" sz="2400" dirty="0">
                <a:solidFill>
                  <a:srgbClr val="FFFF00"/>
                </a:solidFill>
              </a:rPr>
              <a:t>. </a:t>
            </a:r>
            <a:r>
              <a:rPr lang="el-GR" sz="2400" dirty="0" smtClean="0">
                <a:solidFill>
                  <a:srgbClr val="FFFF00"/>
                </a:solidFill>
              </a:rPr>
              <a:t>ΑΛΕΞΑΝΔΡΟΥ </a:t>
            </a:r>
            <a:r>
              <a:rPr lang="el-GR" sz="2400" dirty="0" err="1" smtClean="0">
                <a:solidFill>
                  <a:srgbClr val="FFFF00"/>
                </a:solidFill>
              </a:rPr>
              <a:t>ΑνάβασιΣ</a:t>
            </a:r>
            <a:r>
              <a:rPr lang="el-GR" sz="2400" dirty="0" smtClean="0">
                <a:solidFill>
                  <a:srgbClr val="FFFF00"/>
                </a:solidFill>
              </a:rPr>
              <a:t> </a:t>
            </a:r>
            <a:r>
              <a:rPr lang="el-GR" sz="2400" dirty="0">
                <a:solidFill>
                  <a:srgbClr val="FFFF00"/>
                </a:solidFill>
              </a:rPr>
              <a:t>Ι.16.7, </a:t>
            </a:r>
            <a:r>
              <a:rPr lang="el-GR" sz="2400" dirty="0" smtClean="0">
                <a:solidFill>
                  <a:srgbClr val="FFFF00"/>
                </a:solidFill>
              </a:rPr>
              <a:t/>
            </a:r>
            <a:br>
              <a:rPr lang="el-GR" sz="2400" dirty="0" smtClean="0">
                <a:solidFill>
                  <a:srgbClr val="FFFF00"/>
                </a:solidFill>
              </a:rPr>
            </a:br>
            <a:r>
              <a:rPr lang="el-GR" sz="2400" dirty="0" err="1" smtClean="0">
                <a:solidFill>
                  <a:srgbClr val="FFFF00"/>
                </a:solidFill>
              </a:rPr>
              <a:t>ΠλούταρχοΥ</a:t>
            </a:r>
            <a:r>
              <a:rPr lang="el-GR" sz="2400" dirty="0" smtClean="0">
                <a:solidFill>
                  <a:srgbClr val="FFFF00"/>
                </a:solidFill>
              </a:rPr>
              <a:t> </a:t>
            </a:r>
            <a:r>
              <a:rPr lang="el-GR" sz="2400" dirty="0" err="1" smtClean="0">
                <a:solidFill>
                  <a:srgbClr val="FFFF00"/>
                </a:solidFill>
              </a:rPr>
              <a:t>ΑλέξανδροΣ</a:t>
            </a:r>
            <a:r>
              <a:rPr lang="el-GR" sz="2400" dirty="0" smtClean="0">
                <a:solidFill>
                  <a:srgbClr val="FFFF00"/>
                </a:solidFill>
              </a:rPr>
              <a:t>, </a:t>
            </a:r>
            <a:r>
              <a:rPr lang="el-GR" sz="2400" dirty="0">
                <a:solidFill>
                  <a:srgbClr val="FFFF00"/>
                </a:solidFill>
              </a:rPr>
              <a:t>16.18</a:t>
            </a:r>
            <a:r>
              <a:rPr lang="el-GR" sz="2000" dirty="0">
                <a:solidFill>
                  <a:srgbClr val="FFFF00"/>
                </a:solidFill>
              </a:rPr>
              <a:t>).</a:t>
            </a:r>
          </a:p>
        </p:txBody>
      </p:sp>
      <p:sp>
        <p:nvSpPr>
          <p:cNvPr id="3" name="Θέση περιεχομένου 2"/>
          <p:cNvSpPr>
            <a:spLocks noGrp="1"/>
          </p:cNvSpPr>
          <p:nvPr>
            <p:ph idx="1"/>
          </p:nvPr>
        </p:nvSpPr>
        <p:spPr/>
        <p:txBody>
          <a:bodyPr>
            <a:normAutofit/>
          </a:bodyPr>
          <a:lstStyle/>
          <a:p>
            <a:r>
              <a:rPr lang="el-GR" sz="2800" dirty="0"/>
              <a:t>Στο </a:t>
            </a:r>
            <a:r>
              <a:rPr lang="el-GR" sz="2800" dirty="0" smtClean="0"/>
              <a:t>επίγραμμα </a:t>
            </a:r>
            <a:r>
              <a:rPr lang="el-GR" sz="2800" dirty="0"/>
              <a:t>που συνόδευε την αφιέρωση των περσικών ασπίδων, λάφυρα από τη νίκη του Αλεξάνδρου στον </a:t>
            </a:r>
            <a:r>
              <a:rPr lang="el-GR" sz="2800" dirty="0" err="1"/>
              <a:t>Γρανικό</a:t>
            </a:r>
            <a:r>
              <a:rPr lang="el-GR" sz="2800" dirty="0"/>
              <a:t> ποταμό (324 </a:t>
            </a:r>
            <a:r>
              <a:rPr lang="el-GR" sz="2800" dirty="0" err="1"/>
              <a:t>π.Χ.</a:t>
            </a:r>
            <a:r>
              <a:rPr lang="el-GR" sz="2800" dirty="0"/>
              <a:t>), ο Μακεδόνας βασιλιάς κάνει αναφορά στον εαυτό του και στους άλλους Έλληνες, εκτός από τους Λακεδαιμονίους </a:t>
            </a:r>
            <a:r>
              <a:rPr lang="el-GR" sz="2800" i="1" dirty="0">
                <a:solidFill>
                  <a:srgbClr val="FFFF00"/>
                </a:solidFill>
              </a:rPr>
              <a:t>(</a:t>
            </a:r>
            <a:r>
              <a:rPr lang="el-GR" sz="3600" b="1" i="1" dirty="0">
                <a:latin typeface="Times New Roman" panose="02020603050405020304" pitchFamily="18" charset="0"/>
                <a:cs typeface="Times New Roman" panose="02020603050405020304" pitchFamily="18" charset="0"/>
              </a:rPr>
              <a:t>Αλέξανδρος Φιλίππου </a:t>
            </a:r>
            <a:r>
              <a:rPr lang="el-GR" sz="3600" b="1" i="1" dirty="0" err="1">
                <a:latin typeface="Times New Roman" panose="02020603050405020304" pitchFamily="18" charset="0"/>
                <a:cs typeface="Times New Roman" panose="02020603050405020304" pitchFamily="18" charset="0"/>
              </a:rPr>
              <a:t>καί</a:t>
            </a:r>
            <a:r>
              <a:rPr lang="el-GR" sz="3600" b="1" i="1" dirty="0">
                <a:latin typeface="Times New Roman" panose="02020603050405020304" pitchFamily="18" charset="0"/>
                <a:cs typeface="Times New Roman" panose="02020603050405020304" pitchFamily="18" charset="0"/>
              </a:rPr>
              <a:t> οι Έλληνες </a:t>
            </a:r>
            <a:r>
              <a:rPr lang="el-GR" sz="3600" b="1" i="1" dirty="0" err="1">
                <a:latin typeface="Times New Roman" panose="02020603050405020304" pitchFamily="18" charset="0"/>
                <a:cs typeface="Times New Roman" panose="02020603050405020304" pitchFamily="18" charset="0"/>
              </a:rPr>
              <a:t>πλήν</a:t>
            </a:r>
            <a:r>
              <a:rPr lang="el-GR" sz="3600" b="1" i="1" dirty="0">
                <a:latin typeface="Times New Roman" panose="02020603050405020304" pitchFamily="18" charset="0"/>
                <a:cs typeface="Times New Roman" panose="02020603050405020304" pitchFamily="18" charset="0"/>
              </a:rPr>
              <a:t> Λακεδαιμονίων από των βαρβάρων των </a:t>
            </a:r>
            <a:r>
              <a:rPr lang="el-GR" sz="3600" b="1" i="1" dirty="0" err="1">
                <a:latin typeface="Times New Roman" panose="02020603050405020304" pitchFamily="18" charset="0"/>
                <a:cs typeface="Times New Roman" panose="02020603050405020304" pitchFamily="18" charset="0"/>
              </a:rPr>
              <a:t>τήν</a:t>
            </a:r>
            <a:r>
              <a:rPr lang="el-GR" sz="3600" b="1" i="1" dirty="0">
                <a:latin typeface="Times New Roman" panose="02020603050405020304" pitchFamily="18" charset="0"/>
                <a:cs typeface="Times New Roman" panose="02020603050405020304" pitchFamily="18" charset="0"/>
              </a:rPr>
              <a:t> </a:t>
            </a:r>
            <a:r>
              <a:rPr lang="el-GR" sz="3600" b="1" i="1" dirty="0" err="1">
                <a:latin typeface="Times New Roman" panose="02020603050405020304" pitchFamily="18" charset="0"/>
                <a:cs typeface="Times New Roman" panose="02020603050405020304" pitchFamily="18" charset="0"/>
              </a:rPr>
              <a:t>Ασίαν</a:t>
            </a:r>
            <a:r>
              <a:rPr lang="el-GR" sz="3600" b="1" i="1" dirty="0">
                <a:latin typeface="Times New Roman" panose="02020603050405020304" pitchFamily="18" charset="0"/>
                <a:cs typeface="Times New Roman" panose="02020603050405020304" pitchFamily="18" charset="0"/>
              </a:rPr>
              <a:t> </a:t>
            </a:r>
            <a:r>
              <a:rPr lang="el-GR" sz="3600" b="1" i="1" dirty="0" err="1" smtClean="0">
                <a:latin typeface="Times New Roman" panose="02020603050405020304" pitchFamily="18" charset="0"/>
                <a:cs typeface="Times New Roman" panose="02020603050405020304" pitchFamily="18" charset="0"/>
              </a:rPr>
              <a:t>κατοικούντω</a:t>
            </a:r>
            <a:r>
              <a:rPr lang="el-GR" sz="2800" b="1" i="1" dirty="0" err="1" smtClean="0"/>
              <a:t>ν</a:t>
            </a:r>
            <a:r>
              <a:rPr lang="el-GR" sz="2800" b="1" dirty="0"/>
              <a:t>)</a:t>
            </a:r>
          </a:p>
        </p:txBody>
      </p:sp>
    </p:spTree>
    <p:extLst>
      <p:ext uri="{BB962C8B-B14F-4D97-AF65-F5344CB8AC3E}">
        <p14:creationId xmlns:p14="http://schemas.microsoft.com/office/powerpoint/2010/main" xmlns="" val="4048038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a:t>
            </a:r>
            <a:r>
              <a:rPr lang="el-GR" dirty="0" err="1">
                <a:solidFill>
                  <a:srgbClr val="FFFF00"/>
                </a:solidFill>
              </a:rPr>
              <a:t>Αρρ</a:t>
            </a:r>
            <a:r>
              <a:rPr lang="el-GR" dirty="0">
                <a:solidFill>
                  <a:srgbClr val="FFFF00"/>
                </a:solidFill>
              </a:rPr>
              <a:t>., </a:t>
            </a:r>
            <a:r>
              <a:rPr lang="el-GR" dirty="0" smtClean="0">
                <a:solidFill>
                  <a:srgbClr val="FFFF00"/>
                </a:solidFill>
              </a:rPr>
              <a:t>ΑΛΕΞΑΝΔΡΟΥ </a:t>
            </a:r>
            <a:r>
              <a:rPr lang="el-GR" dirty="0" err="1" smtClean="0">
                <a:solidFill>
                  <a:srgbClr val="FFFF00"/>
                </a:solidFill>
              </a:rPr>
              <a:t>ΑνάβασιΣ</a:t>
            </a:r>
            <a:r>
              <a:rPr lang="el-GR" dirty="0" smtClean="0">
                <a:solidFill>
                  <a:srgbClr val="FFFF00"/>
                </a:solidFill>
              </a:rPr>
              <a:t>, </a:t>
            </a:r>
            <a:r>
              <a:rPr lang="el-GR" dirty="0">
                <a:solidFill>
                  <a:srgbClr val="FFFF00"/>
                </a:solidFill>
              </a:rPr>
              <a:t>ΙΙ.14). </a:t>
            </a:r>
            <a:r>
              <a:rPr lang="el-GR" dirty="0"/>
              <a:t/>
            </a:r>
            <a:br>
              <a:rPr lang="el-GR" dirty="0"/>
            </a:br>
            <a:endParaRPr lang="el-GR" dirty="0"/>
          </a:p>
        </p:txBody>
      </p:sp>
      <p:sp>
        <p:nvSpPr>
          <p:cNvPr id="3" name="Θέση περιεχομένου 2"/>
          <p:cNvSpPr>
            <a:spLocks noGrp="1"/>
          </p:cNvSpPr>
          <p:nvPr>
            <p:ph idx="1"/>
          </p:nvPr>
        </p:nvSpPr>
        <p:spPr/>
        <p:txBody>
          <a:bodyPr>
            <a:normAutofit lnSpcReduction="10000"/>
          </a:bodyPr>
          <a:lstStyle/>
          <a:p>
            <a:r>
              <a:rPr lang="el-GR" sz="2800" dirty="0"/>
              <a:t>Η επιστολή που έστειλε στον Δαρείο μετά τη μάχη της Ισσού, </a:t>
            </a:r>
            <a:endParaRPr lang="el-GR" sz="2800" dirty="0" smtClean="0"/>
          </a:p>
          <a:p>
            <a:r>
              <a:rPr lang="el-GR" sz="2800" b="0" dirty="0" smtClean="0"/>
              <a:t>“</a:t>
            </a:r>
            <a:r>
              <a:rPr lang="el-GR" sz="2800" i="1" dirty="0" err="1"/>
              <a:t>Oι</a:t>
            </a:r>
            <a:r>
              <a:rPr lang="el-GR" sz="2800" i="1" dirty="0"/>
              <a:t> υμέτεροι πρόγονοι </a:t>
            </a:r>
            <a:r>
              <a:rPr lang="el-GR" sz="2800" i="1" dirty="0" smtClean="0"/>
              <a:t>ελθόντες  εις </a:t>
            </a:r>
            <a:r>
              <a:rPr lang="el-GR" sz="2800" i="1" dirty="0" err="1"/>
              <a:t>Μακεδονίαν</a:t>
            </a:r>
            <a:r>
              <a:rPr lang="el-GR" sz="2800" i="1" dirty="0"/>
              <a:t> και εις την άλλην Ελλάδα κακώς εποίησαν ημάς ουδέν </a:t>
            </a:r>
            <a:r>
              <a:rPr lang="el-GR" sz="2800" i="1" dirty="0" err="1"/>
              <a:t>προηδικημένοι</a:t>
            </a:r>
            <a:r>
              <a:rPr lang="el-GR" sz="2800" i="1" dirty="0"/>
              <a:t>. Εγώ δε των Ελλήνων ηγεμών κατασταθείς και </a:t>
            </a:r>
            <a:r>
              <a:rPr lang="el-GR" sz="2800" i="1" dirty="0" err="1"/>
              <a:t>τιμωρήσασθαι</a:t>
            </a:r>
            <a:r>
              <a:rPr lang="el-GR" sz="2800" i="1" dirty="0"/>
              <a:t> βουλόμενος Πέρσας </a:t>
            </a:r>
            <a:r>
              <a:rPr lang="el-GR" sz="2800" i="1" dirty="0" err="1"/>
              <a:t>διέβην</a:t>
            </a:r>
            <a:r>
              <a:rPr lang="el-GR" sz="2800" i="1" dirty="0"/>
              <a:t> ες την </a:t>
            </a:r>
            <a:r>
              <a:rPr lang="el-GR" sz="2800" i="1" dirty="0" err="1"/>
              <a:t>Ασίαν</a:t>
            </a:r>
            <a:r>
              <a:rPr lang="el-GR" sz="2800" i="1" dirty="0"/>
              <a:t> … και παρά των σου </a:t>
            </a:r>
            <a:r>
              <a:rPr lang="el-GR" sz="2800" i="1" dirty="0" err="1"/>
              <a:t>πεμφθέντων</a:t>
            </a:r>
            <a:r>
              <a:rPr lang="el-GR" sz="2800" i="1" dirty="0"/>
              <a:t> … την </a:t>
            </a:r>
            <a:r>
              <a:rPr lang="el-GR" sz="2800" i="1" dirty="0" err="1"/>
              <a:t>ειρήνην</a:t>
            </a:r>
            <a:r>
              <a:rPr lang="el-GR" sz="2800" i="1" dirty="0"/>
              <a:t>, ην τοις </a:t>
            </a:r>
            <a:r>
              <a:rPr lang="el-GR" sz="2800" i="1" dirty="0" err="1"/>
              <a:t>Έλλησι</a:t>
            </a:r>
            <a:r>
              <a:rPr lang="el-GR" sz="2800" i="1" dirty="0"/>
              <a:t> </a:t>
            </a:r>
            <a:r>
              <a:rPr lang="el-GR" sz="2800" i="1" dirty="0" err="1"/>
              <a:t>κατεσκεύασα</a:t>
            </a:r>
            <a:r>
              <a:rPr lang="el-GR" sz="2800" i="1" dirty="0"/>
              <a:t>, </a:t>
            </a:r>
            <a:r>
              <a:rPr lang="el-GR" sz="2800" i="1" dirty="0" err="1"/>
              <a:t>διαλύειν</a:t>
            </a:r>
            <a:r>
              <a:rPr lang="el-GR" sz="2800" i="1" dirty="0"/>
              <a:t> </a:t>
            </a:r>
            <a:r>
              <a:rPr lang="el-GR" sz="2800" i="1" dirty="0" err="1"/>
              <a:t>επιχειρούντων</a:t>
            </a:r>
            <a:r>
              <a:rPr lang="el-GR" sz="2800" i="1" dirty="0"/>
              <a:t> – </a:t>
            </a:r>
            <a:r>
              <a:rPr lang="el-GR" sz="2800" i="1" dirty="0" err="1"/>
              <a:t>εστράτευσα</a:t>
            </a:r>
            <a:r>
              <a:rPr lang="el-GR" sz="2800" i="1" dirty="0"/>
              <a:t> επί </a:t>
            </a:r>
            <a:r>
              <a:rPr lang="el-GR" sz="2800" i="1" dirty="0">
                <a:solidFill>
                  <a:srgbClr val="FFFF00"/>
                </a:solidFill>
              </a:rPr>
              <a:t>σ</a:t>
            </a:r>
            <a:r>
              <a:rPr lang="el-GR" sz="2800" b="0" dirty="0">
                <a:solidFill>
                  <a:srgbClr val="FFFF00"/>
                </a:solidFill>
              </a:rPr>
              <a:t>ε </a:t>
            </a:r>
            <a:r>
              <a:rPr lang="el-GR" sz="2800" b="0" dirty="0" smtClean="0"/>
              <a:t>»</a:t>
            </a:r>
            <a:endParaRPr lang="el-GR" i="1" dirty="0"/>
          </a:p>
        </p:txBody>
      </p:sp>
    </p:spTree>
    <p:extLst>
      <p:ext uri="{BB962C8B-B14F-4D97-AF65-F5344CB8AC3E}">
        <p14:creationId xmlns:p14="http://schemas.microsoft.com/office/powerpoint/2010/main" xmlns="" val="3680004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rgbClr val="FFFF00"/>
                </a:solidFill>
              </a:rPr>
              <a:t>Η ΜΑΚΕΔΟΝΙΚΗ ΤΑΥΤΟΤΗΤΑ ΣΤΗΝ ΑΡΧΑΙΑ ΓΡΑΜΜΑΤΕΙΑ</a:t>
            </a:r>
            <a:endParaRPr lang="el-GR" b="1" dirty="0">
              <a:solidFill>
                <a:srgbClr val="FFFF00"/>
              </a:solidFill>
            </a:endParaRPr>
          </a:p>
        </p:txBody>
      </p:sp>
      <p:sp>
        <p:nvSpPr>
          <p:cNvPr id="3" name="Θέση περιεχομένου 2"/>
          <p:cNvSpPr>
            <a:spLocks noGrp="1"/>
          </p:cNvSpPr>
          <p:nvPr>
            <p:ph idx="1"/>
          </p:nvPr>
        </p:nvSpPr>
        <p:spPr>
          <a:xfrm>
            <a:off x="0" y="1484784"/>
            <a:ext cx="9144000" cy="5373216"/>
          </a:xfrm>
        </p:spPr>
        <p:txBody>
          <a:bodyPr>
            <a:normAutofit/>
          </a:bodyPr>
          <a:lstStyle/>
          <a:p>
            <a:pPr algn="just">
              <a:buNone/>
            </a:pPr>
            <a:endParaRPr lang="el-GR" sz="2800" dirty="0">
              <a:latin typeface="Times New Roman" pitchFamily="18" charset="0"/>
              <a:cs typeface="Times New Roman" pitchFamily="18" charset="0"/>
            </a:endParaRPr>
          </a:p>
          <a:p>
            <a:pPr marL="36000" algn="ctr">
              <a:buFont typeface="Wingdings" pitchFamily="2" charset="2"/>
              <a:buChar char="Ø"/>
            </a:pPr>
            <a:r>
              <a:rPr lang="en-US" sz="3200" dirty="0" smtClean="0">
                <a:latin typeface="Times New Roman" pitchFamily="18" charset="0"/>
                <a:cs typeface="Times New Roman" pitchFamily="18" charset="0"/>
              </a:rPr>
              <a:t>Hall</a:t>
            </a:r>
            <a:r>
              <a:rPr lang="el-G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Ancient </a:t>
            </a:r>
            <a:r>
              <a:rPr lang="en-US" sz="3200" i="1" dirty="0">
                <a:latin typeface="Times New Roman" pitchFamily="18" charset="0"/>
                <a:cs typeface="Times New Roman" pitchFamily="18" charset="0"/>
              </a:rPr>
              <a:t>Perceptions of Greek </a:t>
            </a:r>
            <a:r>
              <a:rPr lang="en-US" sz="3200" i="1" dirty="0" smtClean="0">
                <a:latin typeface="Times New Roman" pitchFamily="18" charset="0"/>
                <a:cs typeface="Times New Roman" pitchFamily="18" charset="0"/>
              </a:rPr>
              <a:t>Ethnicity</a:t>
            </a:r>
            <a:endParaRPr lang="el-GR" sz="3200" dirty="0">
              <a:latin typeface="Times New Roman" pitchFamily="18" charset="0"/>
              <a:cs typeface="Times New Roman" pitchFamily="18" charset="0"/>
            </a:endParaRPr>
          </a:p>
          <a:p>
            <a:pPr marL="36000" algn="ctr">
              <a:buNone/>
            </a:pPr>
            <a:r>
              <a:rPr lang="el-GR" sz="3200" i="1" dirty="0" smtClean="0">
                <a:latin typeface="Times New Roman" pitchFamily="18" charset="0"/>
                <a:cs typeface="Times New Roman" pitchFamily="18" charset="0"/>
              </a:rPr>
              <a:t>«‘</a:t>
            </a:r>
            <a:r>
              <a:rPr lang="el-GR" sz="3200" i="1" dirty="0">
                <a:latin typeface="Times New Roman" pitchFamily="18" charset="0"/>
                <a:cs typeface="Times New Roman" pitchFamily="18" charset="0"/>
              </a:rPr>
              <a:t>η ελληνικότητα’ συγκροτείται από το σύνολο των </a:t>
            </a:r>
            <a:r>
              <a:rPr lang="el-GR" sz="3200" i="1" dirty="0" err="1">
                <a:latin typeface="Times New Roman" pitchFamily="18" charset="0"/>
                <a:cs typeface="Times New Roman" pitchFamily="18" charset="0"/>
              </a:rPr>
              <a:t>πολυεστιακών</a:t>
            </a:r>
            <a:r>
              <a:rPr lang="el-GR" sz="3200" i="1" dirty="0">
                <a:latin typeface="Times New Roman" pitchFamily="18" charset="0"/>
                <a:cs typeface="Times New Roman" pitchFamily="18" charset="0"/>
              </a:rPr>
              <a:t>, καταστατικά περιορισμένων και ενσυνείδητων διαπραγματεύσεων της ταυτότητας, όχι μόνο μεταξύ πόλεων και εθνών, αλλά και στο εσωτερικό αυτών»  </a:t>
            </a:r>
          </a:p>
          <a:p>
            <a:pPr marL="36000" algn="just"/>
            <a:r>
              <a:rPr lang="el-GR" sz="3200" i="1" dirty="0" smtClean="0">
                <a:latin typeface="Times New Roman" pitchFamily="18" charset="0"/>
                <a:cs typeface="Times New Roman" pitchFamily="18" charset="0"/>
              </a:rPr>
              <a:t>.</a:t>
            </a:r>
            <a:endParaRPr lang="el-GR" sz="3200" i="1"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xmlns="" val="1561982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FFFF00"/>
                </a:solidFill>
              </a:rPr>
              <a:t>ΠΟΛΥΒΙΟΣ </a:t>
            </a:r>
            <a:r>
              <a:rPr lang="en-US" dirty="0" smtClean="0">
                <a:solidFill>
                  <a:srgbClr val="FFFF00"/>
                </a:solidFill>
              </a:rPr>
              <a:t>VII.9</a:t>
            </a:r>
            <a:endParaRPr lang="el-GR" dirty="0">
              <a:solidFill>
                <a:srgbClr val="FFFF00"/>
              </a:solidFill>
            </a:endParaRPr>
          </a:p>
        </p:txBody>
      </p:sp>
      <p:sp>
        <p:nvSpPr>
          <p:cNvPr id="3" name="Θέση περιεχομένου 2"/>
          <p:cNvSpPr>
            <a:spLocks noGrp="1"/>
          </p:cNvSpPr>
          <p:nvPr>
            <p:ph idx="1"/>
          </p:nvPr>
        </p:nvSpPr>
        <p:spPr/>
        <p:txBody>
          <a:bodyPr>
            <a:normAutofit fontScale="92500"/>
          </a:bodyPr>
          <a:lstStyle/>
          <a:p>
            <a:r>
              <a:rPr lang="el-GR" sz="3200" dirty="0">
                <a:latin typeface="Times New Roman" panose="02020603050405020304" pitchFamily="18" charset="0"/>
                <a:cs typeface="Times New Roman" panose="02020603050405020304" pitchFamily="18" charset="0"/>
              </a:rPr>
              <a:t>Στο Σύμφωνο του Βασιλιά της Μακεδονίας Φιλίππου του Ε΄ με τον Αννίβα (215 </a:t>
            </a:r>
            <a:r>
              <a:rPr lang="el-GR" sz="3200" dirty="0" err="1">
                <a:latin typeface="Times New Roman" panose="02020603050405020304" pitchFamily="18" charset="0"/>
                <a:cs typeface="Times New Roman" panose="02020603050405020304" pitchFamily="18" charset="0"/>
              </a:rPr>
              <a:t>π.Χ.</a:t>
            </a:r>
            <a:r>
              <a:rPr lang="el-GR" sz="3200" dirty="0">
                <a:latin typeface="Times New Roman" panose="02020603050405020304" pitchFamily="18" charset="0"/>
                <a:cs typeface="Times New Roman" panose="02020603050405020304" pitchFamily="18" charset="0"/>
              </a:rPr>
              <a:t>) που παραθέτει ο Πολύβιος (VII.9), η Μακεδονία αναφέρεται εμφατικά ως μέρος της Ελλάδος· γίνεται αναφορά στους θεούς «</a:t>
            </a:r>
            <a:r>
              <a:rPr lang="el-GR" sz="3200" i="1" dirty="0">
                <a:latin typeface="Times New Roman" panose="02020603050405020304" pitchFamily="18" charset="0"/>
                <a:cs typeface="Times New Roman" panose="02020603050405020304" pitchFamily="18" charset="0"/>
              </a:rPr>
              <a:t>που κατέχουν την Μακεδονία και την άλλη Ελλάδ</a:t>
            </a:r>
            <a:r>
              <a:rPr lang="el-GR" sz="3200" dirty="0">
                <a:latin typeface="Times New Roman" panose="02020603050405020304" pitchFamily="18" charset="0"/>
                <a:cs typeface="Times New Roman" panose="02020603050405020304" pitchFamily="18" charset="0"/>
              </a:rPr>
              <a:t>α», ενώ ως σύμμαχοι των Καρχηδονίων προβάλλονται ο Βασιλεύς Φίλιππος, οι Μακεδόνες και οι άλλοι Έλληνες. </a:t>
            </a:r>
          </a:p>
        </p:txBody>
      </p:sp>
    </p:spTree>
    <p:extLst>
      <p:ext uri="{BB962C8B-B14F-4D97-AF65-F5344CB8AC3E}">
        <p14:creationId xmlns:p14="http://schemas.microsoft.com/office/powerpoint/2010/main" xmlns="" val="13102596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dirty="0">
                <a:solidFill>
                  <a:srgbClr val="FFFF00"/>
                </a:solidFill>
              </a:rPr>
              <a:t>Σύμφωνο του βασιλέως Φιλίππου του Ε΄ με τον Αννίβα, 215 </a:t>
            </a:r>
            <a:r>
              <a:rPr lang="el-GR" sz="2000" dirty="0" err="1">
                <a:solidFill>
                  <a:srgbClr val="FFFF00"/>
                </a:solidFill>
              </a:rPr>
              <a:t>π.Χ.</a:t>
            </a:r>
            <a:r>
              <a:rPr lang="el-GR" sz="2000" dirty="0">
                <a:solidFill>
                  <a:srgbClr val="FFFF00"/>
                </a:solidFill>
              </a:rPr>
              <a:t> (</a:t>
            </a:r>
            <a:r>
              <a:rPr lang="el-GR" sz="2000" dirty="0" smtClean="0">
                <a:solidFill>
                  <a:srgbClr val="FFFF00"/>
                </a:solidFill>
              </a:rPr>
              <a:t>Πολύβιος </a:t>
            </a:r>
            <a:r>
              <a:rPr lang="en-US" sz="2000" dirty="0" smtClean="0">
                <a:solidFill>
                  <a:srgbClr val="FFFF00"/>
                </a:solidFill>
              </a:rPr>
              <a:t>VII.9</a:t>
            </a:r>
            <a:endParaRPr lang="el-GR" sz="2000" dirty="0">
              <a:solidFill>
                <a:srgbClr val="FFFF00"/>
              </a:solidFill>
            </a:endParaRPr>
          </a:p>
        </p:txBody>
      </p:sp>
      <p:sp>
        <p:nvSpPr>
          <p:cNvPr id="3" name="Θέση περιεχομένου 2"/>
          <p:cNvSpPr>
            <a:spLocks noGrp="1"/>
          </p:cNvSpPr>
          <p:nvPr>
            <p:ph idx="1"/>
          </p:nvPr>
        </p:nvSpPr>
        <p:spPr>
          <a:xfrm>
            <a:off x="395536" y="1752600"/>
            <a:ext cx="7681664" cy="4373563"/>
          </a:xfrm>
        </p:spPr>
        <p:txBody>
          <a:bodyPr>
            <a:normAutofit/>
          </a:bodyPr>
          <a:lstStyle/>
          <a:p>
            <a:r>
              <a:rPr lang="el-GR" sz="2400" i="1" dirty="0">
                <a:latin typeface="Times New Roman" panose="02020603050405020304" pitchFamily="18" charset="0"/>
                <a:cs typeface="Times New Roman" panose="02020603050405020304" pitchFamily="18" charset="0"/>
              </a:rPr>
              <a:t>Στο όνομα του Δία και της </a:t>
            </a:r>
            <a:r>
              <a:rPr lang="el-GR" sz="2400" i="1" dirty="0" err="1">
                <a:latin typeface="Times New Roman" panose="02020603050405020304" pitchFamily="18" charset="0"/>
                <a:cs typeface="Times New Roman" panose="02020603050405020304" pitchFamily="18" charset="0"/>
              </a:rPr>
              <a:t>΄Ηρας</a:t>
            </a:r>
            <a:r>
              <a:rPr lang="el-GR" sz="2400" i="1" dirty="0">
                <a:latin typeface="Times New Roman" panose="02020603050405020304" pitchFamily="18" charset="0"/>
                <a:cs typeface="Times New Roman" panose="02020603050405020304" pitchFamily="18" charset="0"/>
              </a:rPr>
              <a:t> και του Απόλλωνα και του θεού των Καρχηδονίων και του Ηρακλή και του Ιόλαου, στο όνομα του Άρη, του Τρίτωνα, του Ποσειδώνα, στο όνομα των θεών που </a:t>
            </a:r>
            <a:r>
              <a:rPr lang="el-GR" sz="2400" i="1" dirty="0" err="1">
                <a:latin typeface="Times New Roman" panose="02020603050405020304" pitchFamily="18" charset="0"/>
                <a:cs typeface="Times New Roman" panose="02020603050405020304" pitchFamily="18" charset="0"/>
              </a:rPr>
              <a:t>συνεκστρατεύουν</a:t>
            </a:r>
            <a:r>
              <a:rPr lang="el-GR" sz="2400" i="1" dirty="0">
                <a:latin typeface="Times New Roman" panose="02020603050405020304" pitchFamily="18" charset="0"/>
                <a:cs typeface="Times New Roman" panose="02020603050405020304" pitchFamily="18" charset="0"/>
              </a:rPr>
              <a:t> και του Ήλιου και της Σελήνης και της Γης, στο όνομα των ποταμών, των λιμανιών και των πηγών, στο όνομα όλων των θεών, που κατέχουν/προστατεύουν την Καρχηδόνα, στο όνομα όλων των θεών, που κατέχουν τη Μακεδονία και την υπόλοιπη Ελλάδα, στο όνομα </a:t>
            </a:r>
            <a:r>
              <a:rPr lang="el-GR" sz="3200" b="0" i="1" dirty="0">
                <a:latin typeface="Times New Roman" panose="02020603050405020304" pitchFamily="18" charset="0"/>
                <a:cs typeface="Times New Roman" panose="02020603050405020304" pitchFamily="18" charset="0"/>
              </a:rPr>
              <a:t>όλων των θεών του στρατού, που είναι παρόντες σ' αυτόν τον </a:t>
            </a:r>
            <a:r>
              <a:rPr lang="el-GR" sz="3200" b="0" i="1" dirty="0" smtClean="0">
                <a:latin typeface="Times New Roman" panose="02020603050405020304" pitchFamily="18" charset="0"/>
                <a:cs typeface="Times New Roman" panose="02020603050405020304" pitchFamily="18" charset="0"/>
              </a:rPr>
              <a:t>όρκο</a:t>
            </a:r>
            <a:endParaRPr lang="el-GR" sz="32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736603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200" dirty="0">
                <a:solidFill>
                  <a:srgbClr val="FFFF00"/>
                </a:solidFill>
                <a:latin typeface="Times New Roman" panose="02020603050405020304" pitchFamily="18" charset="0"/>
                <a:cs typeface="Times New Roman" panose="02020603050405020304" pitchFamily="18" charset="0"/>
              </a:rPr>
              <a:t>Σύμφωνο του βασιλέως Φιλίππου του Ε΄ με τον Αννίβα, 215 </a:t>
            </a:r>
            <a:r>
              <a:rPr lang="el-GR" sz="2200" dirty="0" err="1">
                <a:solidFill>
                  <a:srgbClr val="FFFF00"/>
                </a:solidFill>
                <a:latin typeface="Times New Roman" panose="02020603050405020304" pitchFamily="18" charset="0"/>
                <a:cs typeface="Times New Roman" panose="02020603050405020304" pitchFamily="18" charset="0"/>
              </a:rPr>
              <a:t>π.Χ.</a:t>
            </a:r>
            <a:r>
              <a:rPr lang="el-GR" sz="2200" dirty="0">
                <a:solidFill>
                  <a:srgbClr val="FFFF00"/>
                </a:solidFill>
                <a:latin typeface="Times New Roman" panose="02020603050405020304" pitchFamily="18" charset="0"/>
                <a:cs typeface="Times New Roman" panose="02020603050405020304" pitchFamily="18" charset="0"/>
              </a:rPr>
              <a:t> (</a:t>
            </a:r>
            <a:r>
              <a:rPr lang="el-GR" sz="2200" dirty="0" smtClean="0">
                <a:solidFill>
                  <a:srgbClr val="FFFF00"/>
                </a:solidFill>
                <a:latin typeface="Times New Roman" panose="02020603050405020304" pitchFamily="18" charset="0"/>
                <a:cs typeface="Times New Roman" panose="02020603050405020304" pitchFamily="18" charset="0"/>
              </a:rPr>
              <a:t>Πολύβιος </a:t>
            </a:r>
            <a:r>
              <a:rPr lang="en-US" sz="2200" dirty="0" smtClean="0">
                <a:solidFill>
                  <a:srgbClr val="FFFF00"/>
                </a:solidFill>
                <a:latin typeface="Times New Roman" panose="02020603050405020304" pitchFamily="18" charset="0"/>
                <a:cs typeface="Times New Roman" panose="02020603050405020304" pitchFamily="18" charset="0"/>
              </a:rPr>
              <a:t>VIII, 9</a:t>
            </a:r>
            <a:endParaRPr lang="el-GR" dirty="0"/>
          </a:p>
        </p:txBody>
      </p:sp>
      <p:sp>
        <p:nvSpPr>
          <p:cNvPr id="3" name="Θέση περιεχομένου 2"/>
          <p:cNvSpPr>
            <a:spLocks noGrp="1"/>
          </p:cNvSpPr>
          <p:nvPr>
            <p:ph idx="1"/>
          </p:nvPr>
        </p:nvSpPr>
        <p:spPr/>
        <p:txBody>
          <a:bodyPr/>
          <a:lstStyle/>
          <a:p>
            <a:r>
              <a:rPr lang="el-GR" sz="2800" dirty="0">
                <a:latin typeface="Times New Roman" panose="02020603050405020304" pitchFamily="18" charset="0"/>
                <a:cs typeface="Times New Roman" panose="02020603050405020304" pitchFamily="18" charset="0"/>
              </a:rPr>
              <a:t>Ο στρατηγός Αννίβας είπε και όλοι οι Καρχηδόνιοι γερουσιαστές που είναι μαζί του και όλοι οι Καρχηδόνιοι που εκστρατεύουν μαζί του, εάν συμφωνούμε σε κάτι, τούτο τον όρκο φιλίας και καλής διάθεσης να δώσουμε, δηλαδή να είμαστε φίλοι και συγγενείς και αδελφοί με τον όρο ο βασιλιάς Φίλιππος και οι Μακεδόνες και οι άλλοι Έλληνες, όσοι είναι σύμμαχοί τους, θα προστατεύουν την εξουσία των Καρχηδονίων και το στρατηγ</a:t>
            </a:r>
            <a:r>
              <a:rPr lang="el-GR" sz="2800" b="0" dirty="0">
                <a:latin typeface="Times New Roman" panose="02020603050405020304" pitchFamily="18" charset="0"/>
                <a:cs typeface="Times New Roman" panose="02020603050405020304" pitchFamily="18" charset="0"/>
              </a:rPr>
              <a:t>ό Αννίβα </a:t>
            </a:r>
            <a:r>
              <a:rPr lang="el-GR" b="0" dirty="0"/>
              <a:t>-</a:t>
            </a:r>
            <a:endParaRPr lang="el-GR" dirty="0"/>
          </a:p>
        </p:txBody>
      </p:sp>
    </p:spTree>
    <p:extLst>
      <p:ext uri="{BB962C8B-B14F-4D97-AF65-F5344CB8AC3E}">
        <p14:creationId xmlns:p14="http://schemas.microsoft.com/office/powerpoint/2010/main" xmlns="" val="3835143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(Πολύβιος ΙΧ.37)</a:t>
            </a:r>
            <a:br>
              <a:rPr lang="el-GR" dirty="0"/>
            </a:b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Απόσπασμα </a:t>
            </a:r>
            <a:r>
              <a:rPr lang="el-GR" dirty="0"/>
              <a:t>από τον λόγο του </a:t>
            </a:r>
            <a:r>
              <a:rPr lang="el-GR" dirty="0" err="1"/>
              <a:t>Ακαρνάνα</a:t>
            </a:r>
            <a:r>
              <a:rPr lang="el-GR" dirty="0"/>
              <a:t> πολιτικού Λυκίσκου στη Σπάρτη, το 211 </a:t>
            </a:r>
            <a:r>
              <a:rPr lang="el-GR" dirty="0" err="1"/>
              <a:t>μ.Χ</a:t>
            </a:r>
            <a:r>
              <a:rPr lang="el-GR" dirty="0"/>
              <a:t>. </a:t>
            </a:r>
            <a:endParaRPr lang="el-GR" dirty="0" smtClean="0"/>
          </a:p>
          <a:p>
            <a:r>
              <a:rPr lang="el-GR" sz="3200" b="0" i="1" dirty="0" smtClean="0"/>
              <a:t>Σας </a:t>
            </a:r>
            <a:r>
              <a:rPr lang="el-GR" sz="3200" b="0" i="1" dirty="0"/>
              <a:t>ρωτώ λοιπόν, Κλεόνικε και </a:t>
            </a:r>
            <a:r>
              <a:rPr lang="el-GR" sz="3200" b="0" i="1" dirty="0" err="1"/>
              <a:t>Χλαινέα</a:t>
            </a:r>
            <a:r>
              <a:rPr lang="el-GR" sz="3200" b="0" i="1" dirty="0"/>
              <a:t>, ποιούς είχατε συμμάχους τότε, όταν καλούσατε αυτούς εδώ να συμπράξουν μαζί σας; Δεν ήταν τάχα όλοι οι </a:t>
            </a:r>
            <a:r>
              <a:rPr lang="el-GR" sz="3200" b="0" i="1" dirty="0" err="1"/>
              <a:t>΄Ελληνες</a:t>
            </a:r>
            <a:r>
              <a:rPr lang="el-GR" sz="3200" b="0" i="1" dirty="0"/>
              <a:t>; Με ποιούς όμως τώρα μοιράζεστε τις ελπίδες σας, ή σε ποιά συμμαχία καλείτε αυτούς εδώ; </a:t>
            </a:r>
            <a:endParaRPr lang="el-GR" dirty="0"/>
          </a:p>
        </p:txBody>
      </p:sp>
    </p:spTree>
    <p:extLst>
      <p:ext uri="{BB962C8B-B14F-4D97-AF65-F5344CB8AC3E}">
        <p14:creationId xmlns:p14="http://schemas.microsoft.com/office/powerpoint/2010/main" xmlns="" val="810332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85000" lnSpcReduction="20000"/>
          </a:bodyPr>
          <a:lstStyle/>
          <a:p>
            <a:r>
              <a:rPr lang="el-GR" sz="3900" b="0" i="1" dirty="0"/>
              <a:t>Δεν είναι τάχα βαρβαρική; Φαντάζομαι πως η τωρινή κατάσταση σας φαίνεται όμοια με την προηγούμενη, καθόλου αντίθετη! Τότε όμως διεκδικούσατε την υπεροχή και τη δόξα από τους ομόφυλους Αχαιούς και Μακεδόνες και τον βασιλιά τους Φίλιππο· τώρα όμως ξεκινά πόλεμος με αλλοφύλους, οι οποίοι θέλουν να υποδουλώσουν τους </a:t>
            </a:r>
            <a:r>
              <a:rPr lang="el-GR" sz="3900" b="0" i="1" dirty="0" smtClean="0"/>
              <a:t>Έλληνες….</a:t>
            </a:r>
            <a:endParaRPr lang="el-GR" sz="3900" b="0" i="1" dirty="0"/>
          </a:p>
          <a:p>
            <a:endParaRPr lang="el-GR" sz="3900" dirty="0"/>
          </a:p>
          <a:p>
            <a:endParaRPr lang="el-GR" dirty="0"/>
          </a:p>
        </p:txBody>
      </p:sp>
    </p:spTree>
    <p:extLst>
      <p:ext uri="{BB962C8B-B14F-4D97-AF65-F5344CB8AC3E}">
        <p14:creationId xmlns:p14="http://schemas.microsoft.com/office/powerpoint/2010/main" xmlns="" val="41368969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2800" dirty="0" smtClean="0">
                <a:latin typeface="Times New Roman" panose="02020603050405020304" pitchFamily="18" charset="0"/>
                <a:cs typeface="Times New Roman" panose="02020603050405020304" pitchFamily="18" charset="0"/>
              </a:rPr>
              <a:t>αφιέρωσή </a:t>
            </a:r>
            <a:r>
              <a:rPr lang="el-GR" sz="2800" dirty="0">
                <a:latin typeface="Times New Roman" panose="02020603050405020304" pitchFamily="18" charset="0"/>
                <a:cs typeface="Times New Roman" panose="02020603050405020304" pitchFamily="18" charset="0"/>
              </a:rPr>
              <a:t>σ</a:t>
            </a:r>
            <a:r>
              <a:rPr lang="el-GR" sz="2800" dirty="0" smtClean="0">
                <a:latin typeface="Times New Roman" panose="02020603050405020304" pitchFamily="18" charset="0"/>
                <a:cs typeface="Times New Roman" panose="02020603050405020304" pitchFamily="18" charset="0"/>
              </a:rPr>
              <a:t>τον </a:t>
            </a:r>
            <a:r>
              <a:rPr lang="el-GR" sz="2800" dirty="0">
                <a:latin typeface="Times New Roman" panose="02020603050405020304" pitchFamily="18" charset="0"/>
                <a:cs typeface="Times New Roman" panose="02020603050405020304" pitchFamily="18" charset="0"/>
              </a:rPr>
              <a:t>Ρωμαίο Στρατηγό </a:t>
            </a:r>
            <a:r>
              <a:rPr lang="el-GR" sz="2800" dirty="0" err="1">
                <a:latin typeface="Times New Roman" panose="02020603050405020304" pitchFamily="18" charset="0"/>
                <a:cs typeface="Times New Roman" panose="02020603050405020304" pitchFamily="18" charset="0"/>
              </a:rPr>
              <a:t>Κόιντο</a:t>
            </a:r>
            <a:r>
              <a:rPr lang="el-GR" sz="2800" dirty="0">
                <a:latin typeface="Times New Roman" panose="02020603050405020304" pitchFamily="18" charset="0"/>
                <a:cs typeface="Times New Roman" panose="02020603050405020304" pitchFamily="18" charset="0"/>
              </a:rPr>
              <a:t> </a:t>
            </a:r>
            <a:r>
              <a:rPr lang="el-GR" sz="2800" dirty="0" err="1">
                <a:latin typeface="Times New Roman" panose="02020603050405020304" pitchFamily="18" charset="0"/>
                <a:cs typeface="Times New Roman" panose="02020603050405020304" pitchFamily="18" charset="0"/>
              </a:rPr>
              <a:t>Καικίλιο</a:t>
            </a:r>
            <a:r>
              <a:rPr lang="el-GR" sz="2800" dirty="0">
                <a:latin typeface="Times New Roman" panose="02020603050405020304" pitchFamily="18" charset="0"/>
                <a:cs typeface="Times New Roman" panose="02020603050405020304" pitchFamily="18" charset="0"/>
              </a:rPr>
              <a:t> </a:t>
            </a:r>
            <a:r>
              <a:rPr lang="el-GR" sz="2800" dirty="0" err="1">
                <a:latin typeface="Times New Roman" panose="02020603050405020304" pitchFamily="18" charset="0"/>
                <a:cs typeface="Times New Roman" panose="02020603050405020304" pitchFamily="18" charset="0"/>
              </a:rPr>
              <a:t>Μέτελλο</a:t>
            </a:r>
            <a:r>
              <a:rPr lang="el-GR" sz="2800" dirty="0">
                <a:latin typeface="Times New Roman" panose="02020603050405020304" pitchFamily="18" charset="0"/>
                <a:cs typeface="Times New Roman" panose="02020603050405020304" pitchFamily="18" charset="0"/>
              </a:rPr>
              <a:t>, </a:t>
            </a:r>
            <a:endParaRPr lang="el-GR" sz="2800" dirty="0" smtClean="0">
              <a:latin typeface="Times New Roman" panose="02020603050405020304" pitchFamily="18" charset="0"/>
              <a:cs typeface="Times New Roman" panose="02020603050405020304" pitchFamily="18" charset="0"/>
            </a:endParaRPr>
          </a:p>
          <a:p>
            <a:r>
              <a:rPr lang="el-GR" sz="2800" dirty="0" smtClean="0">
                <a:latin typeface="Times New Roman" panose="02020603050405020304" pitchFamily="18" charset="0"/>
                <a:cs typeface="Times New Roman" panose="02020603050405020304" pitchFamily="18" charset="0"/>
              </a:rPr>
              <a:t>«</a:t>
            </a:r>
            <a:r>
              <a:rPr lang="el-GR" sz="3000" i="1" dirty="0">
                <a:latin typeface="Times New Roman" panose="02020603050405020304" pitchFamily="18" charset="0"/>
                <a:cs typeface="Times New Roman" panose="02020603050405020304" pitchFamily="18" charset="0"/>
              </a:rPr>
              <a:t>αρετής ένεκεν </a:t>
            </a:r>
            <a:r>
              <a:rPr lang="el-GR" sz="3000" i="1" dirty="0" err="1">
                <a:latin typeface="Times New Roman" panose="02020603050405020304" pitchFamily="18" charset="0"/>
                <a:cs typeface="Times New Roman" panose="02020603050405020304" pitchFamily="18" charset="0"/>
              </a:rPr>
              <a:t>καί</a:t>
            </a:r>
            <a:r>
              <a:rPr lang="el-GR" sz="3000" i="1" dirty="0">
                <a:latin typeface="Times New Roman" panose="02020603050405020304" pitchFamily="18" charset="0"/>
                <a:cs typeface="Times New Roman" panose="02020603050405020304" pitchFamily="18" charset="0"/>
              </a:rPr>
              <a:t> ευνοίας </a:t>
            </a:r>
            <a:r>
              <a:rPr lang="el-GR" sz="3000" i="1" dirty="0" err="1">
                <a:latin typeface="Times New Roman" panose="02020603050405020304" pitchFamily="18" charset="0"/>
                <a:cs typeface="Times New Roman" panose="02020603050405020304" pitchFamily="18" charset="0"/>
              </a:rPr>
              <a:t>ής</a:t>
            </a:r>
            <a:r>
              <a:rPr lang="el-GR" sz="3000" i="1" dirty="0">
                <a:latin typeface="Times New Roman" panose="02020603050405020304" pitchFamily="18" charset="0"/>
                <a:cs typeface="Times New Roman" panose="02020603050405020304" pitchFamily="18" charset="0"/>
              </a:rPr>
              <a:t> έχων διατελεί εις τε αυτόν </a:t>
            </a:r>
            <a:r>
              <a:rPr lang="el-GR" sz="3000" i="1" dirty="0" err="1">
                <a:latin typeface="Times New Roman" panose="02020603050405020304" pitchFamily="18" charset="0"/>
                <a:cs typeface="Times New Roman" panose="02020603050405020304" pitchFamily="18" charset="0"/>
              </a:rPr>
              <a:t>καί</a:t>
            </a:r>
            <a:r>
              <a:rPr lang="el-GR" sz="3000" i="1" dirty="0">
                <a:latin typeface="Times New Roman" panose="02020603050405020304" pitchFamily="18" charset="0"/>
                <a:cs typeface="Times New Roman" panose="02020603050405020304" pitchFamily="18" charset="0"/>
              </a:rPr>
              <a:t> την πατρίδα </a:t>
            </a:r>
            <a:r>
              <a:rPr lang="el-GR" sz="3000" i="1" dirty="0" err="1">
                <a:latin typeface="Times New Roman" panose="02020603050405020304" pitchFamily="18" charset="0"/>
                <a:cs typeface="Times New Roman" panose="02020603050405020304" pitchFamily="18" charset="0"/>
              </a:rPr>
              <a:t>καί</a:t>
            </a:r>
            <a:r>
              <a:rPr lang="el-GR" sz="3000" i="1" dirty="0">
                <a:latin typeface="Times New Roman" panose="02020603050405020304" pitchFamily="18" charset="0"/>
                <a:cs typeface="Times New Roman" panose="02020603050405020304" pitchFamily="18" charset="0"/>
              </a:rPr>
              <a:t> τούς λοιπούς Μακεδόνας </a:t>
            </a:r>
            <a:r>
              <a:rPr lang="el-GR" sz="3000" i="1" dirty="0" err="1">
                <a:latin typeface="Times New Roman" panose="02020603050405020304" pitchFamily="18" charset="0"/>
                <a:cs typeface="Times New Roman" panose="02020603050405020304" pitchFamily="18" charset="0"/>
              </a:rPr>
              <a:t>καί</a:t>
            </a:r>
            <a:r>
              <a:rPr lang="el-GR" sz="3000" i="1" dirty="0">
                <a:latin typeface="Times New Roman" panose="02020603050405020304" pitchFamily="18" charset="0"/>
                <a:cs typeface="Times New Roman" panose="02020603050405020304" pitchFamily="18" charset="0"/>
              </a:rPr>
              <a:t> τούς άλλους Έλληνας» (IG X 2.1, 1031</a:t>
            </a:r>
            <a:r>
              <a:rPr lang="el-GR" sz="2800" dirty="0">
                <a:latin typeface="Times New Roman" panose="02020603050405020304" pitchFamily="18" charset="0"/>
                <a:cs typeface="Times New Roman" panose="02020603050405020304" pitchFamily="18" charset="0"/>
              </a:rPr>
              <a:t>). </a:t>
            </a:r>
            <a:endParaRPr lang="el-GR" dirty="0"/>
          </a:p>
        </p:txBody>
      </p:sp>
    </p:spTree>
    <p:extLst>
      <p:ext uri="{BB962C8B-B14F-4D97-AF65-F5344CB8AC3E}">
        <p14:creationId xmlns:p14="http://schemas.microsoft.com/office/powerpoint/2010/main" xmlns="" val="38944858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ΓΛΩΣΣΙΚΑ ΚΑΤΑΛΟΙΠΑ</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2800" b="0" dirty="0" smtClean="0">
                <a:latin typeface="Times New Roman" panose="02020603050405020304" pitchFamily="18" charset="0"/>
                <a:cs typeface="Times New Roman" panose="02020603050405020304" pitchFamily="18" charset="0"/>
              </a:rPr>
              <a:t>τα </a:t>
            </a:r>
            <a:r>
              <a:rPr lang="el-GR" sz="2800" b="0" dirty="0">
                <a:latin typeface="Times New Roman" panose="02020603050405020304" pitchFamily="18" charset="0"/>
                <a:cs typeface="Times New Roman" panose="02020603050405020304" pitchFamily="18" charset="0"/>
              </a:rPr>
              <a:t>ονόματα των μακεδονικών μηνών, </a:t>
            </a:r>
            <a:r>
              <a:rPr lang="el-GR" sz="2800" b="0" dirty="0" err="1" smtClean="0">
                <a:latin typeface="Times New Roman" panose="02020603050405020304" pitchFamily="18" charset="0"/>
                <a:cs typeface="Times New Roman" panose="02020603050405020304" pitchFamily="18" charset="0"/>
              </a:rPr>
              <a:t>Ξανδικός</a:t>
            </a:r>
            <a:r>
              <a:rPr lang="el-GR" sz="2800" b="0" dirty="0">
                <a:latin typeface="Times New Roman" panose="02020603050405020304" pitchFamily="18" charset="0"/>
                <a:cs typeface="Times New Roman" panose="02020603050405020304" pitchFamily="18" charset="0"/>
              </a:rPr>
              <a:t>, </a:t>
            </a:r>
            <a:r>
              <a:rPr lang="el-GR" sz="2800" b="0" dirty="0" err="1">
                <a:latin typeface="Times New Roman" panose="02020603050405020304" pitchFamily="18" charset="0"/>
                <a:cs typeface="Times New Roman" panose="02020603050405020304" pitchFamily="18" charset="0"/>
              </a:rPr>
              <a:t>Δίος</a:t>
            </a:r>
            <a:r>
              <a:rPr lang="el-GR" sz="2800" b="0" dirty="0">
                <a:latin typeface="Times New Roman" panose="02020603050405020304" pitchFamily="18" charset="0"/>
                <a:cs typeface="Times New Roman" panose="02020603050405020304" pitchFamily="18" charset="0"/>
              </a:rPr>
              <a:t>, </a:t>
            </a:r>
            <a:r>
              <a:rPr lang="el-GR" sz="2800" b="0" dirty="0" err="1">
                <a:latin typeface="Times New Roman" panose="02020603050405020304" pitchFamily="18" charset="0"/>
                <a:cs typeface="Times New Roman" panose="02020603050405020304" pitchFamily="18" charset="0"/>
              </a:rPr>
              <a:t>Αρτεμίσιος</a:t>
            </a:r>
            <a:r>
              <a:rPr lang="el-GR" sz="2800" b="0" dirty="0">
                <a:latin typeface="Times New Roman" panose="02020603050405020304" pitchFamily="18" charset="0"/>
                <a:cs typeface="Times New Roman" panose="02020603050405020304" pitchFamily="18" charset="0"/>
              </a:rPr>
              <a:t>, </a:t>
            </a:r>
            <a:r>
              <a:rPr lang="el-GR" sz="2800" b="0" dirty="0" err="1">
                <a:latin typeface="Times New Roman" panose="02020603050405020304" pitchFamily="18" charset="0"/>
                <a:cs typeface="Times New Roman" panose="02020603050405020304" pitchFamily="18" charset="0"/>
              </a:rPr>
              <a:t>Υπερβερεταίος</a:t>
            </a:r>
            <a:r>
              <a:rPr lang="el-GR" sz="2800" b="0" dirty="0">
                <a:latin typeface="Times New Roman" panose="02020603050405020304" pitchFamily="18" charset="0"/>
                <a:cs typeface="Times New Roman" panose="02020603050405020304" pitchFamily="18" charset="0"/>
              </a:rPr>
              <a:t>, </a:t>
            </a:r>
            <a:r>
              <a:rPr lang="el-GR" sz="2800" b="0" dirty="0" err="1">
                <a:latin typeface="Times New Roman" panose="02020603050405020304" pitchFamily="18" charset="0"/>
                <a:cs typeface="Times New Roman" panose="02020603050405020304" pitchFamily="18" charset="0"/>
              </a:rPr>
              <a:t>Περίτιος</a:t>
            </a:r>
            <a:r>
              <a:rPr lang="el-GR" sz="2800" b="0" dirty="0">
                <a:latin typeface="Times New Roman" panose="02020603050405020304" pitchFamily="18" charset="0"/>
                <a:cs typeface="Times New Roman" panose="02020603050405020304" pitchFamily="18" charset="0"/>
              </a:rPr>
              <a:t>  </a:t>
            </a:r>
            <a:r>
              <a:rPr lang="el-GR" sz="2800" b="0" dirty="0" smtClean="0">
                <a:latin typeface="Times New Roman" panose="02020603050405020304" pitchFamily="18" charset="0"/>
                <a:cs typeface="Times New Roman" panose="02020603050405020304" pitchFamily="18" charset="0"/>
              </a:rPr>
              <a:t>είναι ελληνικά</a:t>
            </a:r>
          </a:p>
          <a:p>
            <a:r>
              <a:rPr lang="el-GR" sz="2800" b="0" dirty="0" smtClean="0">
                <a:latin typeface="Times New Roman" panose="02020603050405020304" pitchFamily="18" charset="0"/>
                <a:cs typeface="Times New Roman" panose="02020603050405020304" pitchFamily="18" charset="0"/>
              </a:rPr>
              <a:t>Τα </a:t>
            </a:r>
            <a:r>
              <a:rPr lang="el-GR" sz="2800" b="0" dirty="0">
                <a:latin typeface="Times New Roman" panose="02020603050405020304" pitchFamily="18" charset="0"/>
                <a:cs typeface="Times New Roman" panose="02020603050405020304" pitchFamily="18" charset="0"/>
              </a:rPr>
              <a:t>ονόματα των προσώπων (και μάλιστα όχι μόνον εκείνων που ανήκουν στο ανώτερο κοινωνικό στρώμα αλλά και εκείνων που ανήκουν στα κατώτερα στρώματα) είναι, εκτός από ελάχιστα, επίσης ελληνικά. </a:t>
            </a:r>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31125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200" dirty="0" smtClean="0">
                <a:solidFill>
                  <a:srgbClr val="FFFF00"/>
                </a:solidFill>
              </a:rPr>
              <a:t>j</a:t>
            </a:r>
            <a:r>
              <a:rPr lang="el-GR" sz="2200" dirty="0" smtClean="0">
                <a:solidFill>
                  <a:srgbClr val="FFFF00"/>
                </a:solidFill>
              </a:rPr>
              <a:t>. </a:t>
            </a:r>
            <a:r>
              <a:rPr lang="el-GR" sz="2200" dirty="0">
                <a:solidFill>
                  <a:srgbClr val="FFFF00"/>
                </a:solidFill>
              </a:rPr>
              <a:t>M. </a:t>
            </a:r>
            <a:r>
              <a:rPr lang="el-GR" sz="2200" dirty="0" err="1">
                <a:solidFill>
                  <a:srgbClr val="FFFF00"/>
                </a:solidFill>
              </a:rPr>
              <a:t>Edmonds</a:t>
            </a:r>
            <a:r>
              <a:rPr lang="el-GR" sz="2200" dirty="0">
                <a:solidFill>
                  <a:srgbClr val="FFFF00"/>
                </a:solidFill>
              </a:rPr>
              <a:t>, </a:t>
            </a:r>
            <a:r>
              <a:rPr lang="el-GR" sz="2200" dirty="0" err="1" smtClean="0">
                <a:solidFill>
                  <a:srgbClr val="FFFF00"/>
                </a:solidFill>
              </a:rPr>
              <a:t>The</a:t>
            </a:r>
            <a:r>
              <a:rPr lang="en-US" sz="2200" dirty="0" smtClean="0">
                <a:solidFill>
                  <a:srgbClr val="FFFF00"/>
                </a:solidFill>
              </a:rPr>
              <a:t> </a:t>
            </a:r>
            <a:r>
              <a:rPr lang="el-GR" sz="2200" dirty="0" err="1" smtClean="0">
                <a:solidFill>
                  <a:srgbClr val="FFFF00"/>
                </a:solidFill>
              </a:rPr>
              <a:t>Fragments</a:t>
            </a:r>
            <a:r>
              <a:rPr lang="en-US" sz="2200" dirty="0" smtClean="0">
                <a:solidFill>
                  <a:srgbClr val="FFFF00"/>
                </a:solidFill>
              </a:rPr>
              <a:t> </a:t>
            </a:r>
            <a:r>
              <a:rPr lang="el-GR" sz="2200" dirty="0" err="1" smtClean="0">
                <a:solidFill>
                  <a:srgbClr val="FFFF00"/>
                </a:solidFill>
              </a:rPr>
              <a:t>of</a:t>
            </a:r>
            <a:r>
              <a:rPr lang="en-US" sz="2200" dirty="0" smtClean="0">
                <a:solidFill>
                  <a:srgbClr val="FFFF00"/>
                </a:solidFill>
              </a:rPr>
              <a:t> </a:t>
            </a:r>
            <a:r>
              <a:rPr lang="el-GR" sz="2200" dirty="0" err="1" smtClean="0">
                <a:solidFill>
                  <a:srgbClr val="FFFF00"/>
                </a:solidFill>
              </a:rPr>
              <a:t>Attic</a:t>
            </a:r>
            <a:r>
              <a:rPr lang="en-US" sz="2200" dirty="0" smtClean="0">
                <a:solidFill>
                  <a:srgbClr val="FFFF00"/>
                </a:solidFill>
              </a:rPr>
              <a:t> </a:t>
            </a:r>
            <a:r>
              <a:rPr lang="el-GR" sz="2200" dirty="0" err="1" smtClean="0">
                <a:solidFill>
                  <a:srgbClr val="FFFF00"/>
                </a:solidFill>
              </a:rPr>
              <a:t>Comedy</a:t>
            </a:r>
            <a:r>
              <a:rPr lang="el-GR" sz="2200" dirty="0">
                <a:solidFill>
                  <a:srgbClr val="FFFF00"/>
                </a:solidFill>
              </a:rPr>
              <a:t>, </a:t>
            </a:r>
            <a:r>
              <a:rPr lang="en-US" sz="2200" dirty="0" smtClean="0">
                <a:solidFill>
                  <a:srgbClr val="FFFF00"/>
                </a:solidFill>
              </a:rPr>
              <a:t>V. </a:t>
            </a:r>
            <a:r>
              <a:rPr lang="el-GR" sz="2200" dirty="0" smtClean="0">
                <a:solidFill>
                  <a:srgbClr val="FFFF00"/>
                </a:solidFill>
              </a:rPr>
              <a:t>1 </a:t>
            </a:r>
            <a:r>
              <a:rPr lang="el-GR" sz="2200" dirty="0" err="1">
                <a:solidFill>
                  <a:srgbClr val="FFFF00"/>
                </a:solidFill>
              </a:rPr>
              <a:t>Leiden</a:t>
            </a:r>
            <a:r>
              <a:rPr lang="el-GR" sz="2200" dirty="0">
                <a:solidFill>
                  <a:srgbClr val="FFFF00"/>
                </a:solidFill>
              </a:rPr>
              <a:t> 1957, απ. </a:t>
            </a:r>
            <a:r>
              <a:rPr lang="el-GR" sz="2200" dirty="0" smtClean="0">
                <a:solidFill>
                  <a:srgbClr val="FFFF00"/>
                </a:solidFill>
              </a:rPr>
              <a:t>28</a:t>
            </a:r>
            <a:endParaRPr lang="el-GR" sz="2200" dirty="0">
              <a:solidFill>
                <a:srgbClr val="FFFF00"/>
              </a:solidFill>
            </a:endParaRPr>
          </a:p>
        </p:txBody>
      </p:sp>
      <p:sp>
        <p:nvSpPr>
          <p:cNvPr id="3" name="Θέση περιεχομένου 2"/>
          <p:cNvSpPr>
            <a:spLocks noGrp="1"/>
          </p:cNvSpPr>
          <p:nvPr>
            <p:ph idx="1"/>
          </p:nvPr>
        </p:nvSpPr>
        <p:spPr/>
        <p:txBody>
          <a:bodyPr>
            <a:normAutofit/>
          </a:bodyPr>
          <a:lstStyle/>
          <a:p>
            <a:r>
              <a:rPr lang="el-GR" sz="3600" dirty="0" err="1" smtClean="0">
                <a:latin typeface="Times New Roman" panose="02020603050405020304" pitchFamily="18" charset="0"/>
                <a:cs typeface="Times New Roman" panose="02020603050405020304" pitchFamily="18" charset="0"/>
              </a:rPr>
              <a:t>Στράττις</a:t>
            </a:r>
            <a:r>
              <a:rPr lang="el-GR" sz="3600" dirty="0" smtClean="0">
                <a:latin typeface="Times New Roman" panose="02020603050405020304" pitchFamily="18" charset="0"/>
                <a:cs typeface="Times New Roman" panose="02020603050405020304" pitchFamily="18" charset="0"/>
              </a:rPr>
              <a:t> Ε</a:t>
            </a:r>
            <a:r>
              <a:rPr lang="el-GR" sz="3600" dirty="0">
                <a:latin typeface="Times New Roman" panose="02020603050405020304" pitchFamily="18" charset="0"/>
                <a:cs typeface="Times New Roman" panose="02020603050405020304" pitchFamily="18" charset="0"/>
              </a:rPr>
              <a:t>΄ αιώνα, </a:t>
            </a:r>
            <a:r>
              <a:rPr lang="el-GR" sz="3600" dirty="0" smtClean="0">
                <a:latin typeface="Times New Roman" panose="02020603050405020304" pitchFamily="18" charset="0"/>
                <a:cs typeface="Times New Roman" panose="02020603050405020304" pitchFamily="18" charset="0"/>
              </a:rPr>
              <a:t>κωμωδία </a:t>
            </a:r>
            <a:r>
              <a:rPr lang="el-GR" sz="3600" i="1" dirty="0" smtClean="0">
                <a:latin typeface="Times New Roman" panose="02020603050405020304" pitchFamily="18" charset="0"/>
                <a:cs typeface="Times New Roman" panose="02020603050405020304" pitchFamily="18" charset="0"/>
              </a:rPr>
              <a:t>Μακεδόνες</a:t>
            </a:r>
            <a:r>
              <a:rPr lang="el-GR" sz="3600" dirty="0" smtClean="0">
                <a:latin typeface="Times New Roman" panose="02020603050405020304" pitchFamily="18" charset="0"/>
                <a:cs typeface="Times New Roman" panose="02020603050405020304" pitchFamily="18" charset="0"/>
              </a:rPr>
              <a:t> </a:t>
            </a:r>
          </a:p>
          <a:p>
            <a:r>
              <a:rPr lang="el-GR" sz="3600" dirty="0" smtClean="0">
                <a:latin typeface="Times New Roman" panose="02020603050405020304" pitchFamily="18" charset="0"/>
                <a:cs typeface="Times New Roman" panose="02020603050405020304" pitchFamily="18" charset="0"/>
              </a:rPr>
              <a:t>«</a:t>
            </a:r>
            <a:r>
              <a:rPr lang="el-GR" sz="3600" i="1" dirty="0" err="1">
                <a:latin typeface="Times New Roman" panose="02020603050405020304" pitchFamily="18" charset="0"/>
                <a:cs typeface="Times New Roman" panose="02020603050405020304" pitchFamily="18" charset="0"/>
              </a:rPr>
              <a:t>κέστραν</a:t>
            </a:r>
            <a:r>
              <a:rPr lang="el-GR" sz="3600" i="1" dirty="0">
                <a:latin typeface="Times New Roman" panose="02020603050405020304" pitchFamily="18" charset="0"/>
                <a:cs typeface="Times New Roman" panose="02020603050405020304" pitchFamily="18" charset="0"/>
              </a:rPr>
              <a:t> </a:t>
            </a:r>
            <a:r>
              <a:rPr lang="el-GR" sz="3600" i="1" dirty="0" err="1">
                <a:latin typeface="Times New Roman" panose="02020603050405020304" pitchFamily="18" charset="0"/>
                <a:cs typeface="Times New Roman" panose="02020603050405020304" pitchFamily="18" charset="0"/>
              </a:rPr>
              <a:t>μέν</a:t>
            </a:r>
            <a:r>
              <a:rPr lang="el-GR" sz="3600" i="1" dirty="0">
                <a:latin typeface="Times New Roman" panose="02020603050405020304" pitchFamily="18" charset="0"/>
                <a:cs typeface="Times New Roman" panose="02020603050405020304" pitchFamily="18" charset="0"/>
              </a:rPr>
              <a:t> </a:t>
            </a:r>
            <a:r>
              <a:rPr lang="el-GR" sz="3600" i="1" dirty="0" err="1">
                <a:latin typeface="Times New Roman" panose="02020603050405020304" pitchFamily="18" charset="0"/>
                <a:cs typeface="Times New Roman" panose="02020603050405020304" pitchFamily="18" charset="0"/>
              </a:rPr>
              <a:t>ύμμες</a:t>
            </a:r>
            <a:r>
              <a:rPr lang="el-GR" sz="3600" i="1" dirty="0">
                <a:latin typeface="Times New Roman" panose="02020603050405020304" pitchFamily="18" charset="0"/>
                <a:cs typeface="Times New Roman" panose="02020603050405020304" pitchFamily="18" charset="0"/>
              </a:rPr>
              <a:t> </a:t>
            </a:r>
            <a:r>
              <a:rPr lang="el-GR" sz="3600" i="1" dirty="0" err="1">
                <a:latin typeface="Times New Roman" panose="02020603050405020304" pitchFamily="18" charset="0"/>
                <a:cs typeface="Times New Roman" panose="02020603050405020304" pitchFamily="18" charset="0"/>
              </a:rPr>
              <a:t>ωττικοί</a:t>
            </a:r>
            <a:r>
              <a:rPr lang="el-GR" sz="3600" i="1" dirty="0">
                <a:latin typeface="Times New Roman" panose="02020603050405020304" pitchFamily="18" charset="0"/>
                <a:cs typeface="Times New Roman" panose="02020603050405020304" pitchFamily="18" charset="0"/>
              </a:rPr>
              <a:t> </a:t>
            </a:r>
            <a:r>
              <a:rPr lang="el-GR" sz="3600" i="1" dirty="0" err="1">
                <a:latin typeface="Times New Roman" panose="02020603050405020304" pitchFamily="18" charset="0"/>
                <a:cs typeface="Times New Roman" panose="02020603050405020304" pitchFamily="18" charset="0"/>
              </a:rPr>
              <a:t>κικλήσκετε</a:t>
            </a:r>
            <a:r>
              <a:rPr lang="el-GR" sz="3600" dirty="0" smtClean="0">
                <a:latin typeface="Times New Roman" panose="02020603050405020304" pitchFamily="18" charset="0"/>
                <a:cs typeface="Times New Roman" panose="02020603050405020304" pitchFamily="18" charset="0"/>
              </a:rPr>
              <a:t>»</a:t>
            </a:r>
          </a:p>
          <a:p>
            <a:r>
              <a:rPr lang="el-GR" sz="3600" dirty="0" smtClean="0">
                <a:latin typeface="Times New Roman" panose="02020603050405020304" pitchFamily="18" charset="0"/>
                <a:cs typeface="Times New Roman" panose="02020603050405020304" pitchFamily="18" charset="0"/>
              </a:rPr>
              <a:t> </a:t>
            </a:r>
            <a:r>
              <a:rPr lang="el-GR" sz="3600" dirty="0">
                <a:latin typeface="Times New Roman" panose="02020603050405020304" pitchFamily="18" charset="0"/>
                <a:cs typeface="Times New Roman" panose="02020603050405020304" pitchFamily="18" charset="0"/>
              </a:rPr>
              <a:t>=</a:t>
            </a:r>
            <a:r>
              <a:rPr lang="el-GR" sz="3600" dirty="0" smtClean="0">
                <a:latin typeface="Times New Roman" panose="02020603050405020304" pitchFamily="18" charset="0"/>
                <a:cs typeface="Times New Roman" panose="02020603050405020304" pitchFamily="18" charset="0"/>
              </a:rPr>
              <a:t>«</a:t>
            </a:r>
            <a:r>
              <a:rPr lang="el-GR" sz="3600" dirty="0">
                <a:latin typeface="Times New Roman" panose="02020603050405020304" pitchFamily="18" charset="0"/>
                <a:cs typeface="Times New Roman" panose="02020603050405020304" pitchFamily="18" charset="0"/>
              </a:rPr>
              <a:t>αυτό που εσείς οι Αθηναίοι ονομάζετε </a:t>
            </a:r>
            <a:r>
              <a:rPr lang="el-GR" sz="3600" dirty="0" err="1">
                <a:latin typeface="Times New Roman" panose="02020603050405020304" pitchFamily="18" charset="0"/>
                <a:cs typeface="Times New Roman" panose="02020603050405020304" pitchFamily="18" charset="0"/>
              </a:rPr>
              <a:t>κέστρα</a:t>
            </a:r>
            <a:r>
              <a:rPr lang="el-GR" sz="3600" dirty="0" smtClean="0">
                <a:latin typeface="Times New Roman" panose="02020603050405020304" pitchFamily="18" charset="0"/>
                <a:cs typeface="Times New Roman" panose="02020603050405020304" pitchFamily="18" charset="0"/>
              </a:rPr>
              <a:t>»</a:t>
            </a:r>
            <a:endParaRPr lang="el-GR" sz="3600" dirty="0"/>
          </a:p>
        </p:txBody>
      </p:sp>
    </p:spTree>
    <p:extLst>
      <p:ext uri="{BB962C8B-B14F-4D97-AF65-F5344CB8AC3E}">
        <p14:creationId xmlns:p14="http://schemas.microsoft.com/office/powerpoint/2010/main" xmlns="" val="23412363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rgbClr val="FFFF00"/>
                </a:solidFill>
              </a:rPr>
              <a:t>ΕΠΙΓΡΑΦΕΣ</a:t>
            </a:r>
            <a:r>
              <a:rPr lang="el-GR" b="1" dirty="0">
                <a:solidFill>
                  <a:srgbClr val="FFFF00"/>
                </a:solidFill>
              </a:rPr>
              <a:t/>
            </a:r>
            <a:br>
              <a:rPr lang="el-GR" b="1" dirty="0">
                <a:solidFill>
                  <a:srgbClr val="FFFF00"/>
                </a:solidFill>
              </a:rPr>
            </a:br>
            <a:endParaRPr lang="el-GR" dirty="0">
              <a:solidFill>
                <a:srgbClr val="FFFF00"/>
              </a:solidFill>
            </a:endParaRPr>
          </a:p>
        </p:txBody>
      </p:sp>
      <p:sp>
        <p:nvSpPr>
          <p:cNvPr id="3" name="Θέση περιεχομένου 2"/>
          <p:cNvSpPr>
            <a:spLocks noGrp="1"/>
          </p:cNvSpPr>
          <p:nvPr>
            <p:ph idx="1"/>
          </p:nvPr>
        </p:nvSpPr>
        <p:spPr>
          <a:xfrm>
            <a:off x="457200" y="836712"/>
            <a:ext cx="7620000" cy="5289451"/>
          </a:xfrm>
        </p:spPr>
        <p:txBody>
          <a:bodyPr/>
          <a:lstStyle/>
          <a:p>
            <a:endParaRPr lang="el-GR" sz="3600" b="1" dirty="0" smtClean="0">
              <a:latin typeface="Times New Roman" pitchFamily="18" charset="0"/>
              <a:cs typeface="Times New Roman" pitchFamily="18" charset="0"/>
            </a:endParaRPr>
          </a:p>
          <a:p>
            <a:r>
              <a:rPr lang="el-GR" sz="3600" b="1" dirty="0" smtClean="0">
                <a:latin typeface="Times New Roman" pitchFamily="18" charset="0"/>
                <a:cs typeface="Times New Roman" pitchFamily="18" charset="0"/>
              </a:rPr>
              <a:t>Η γλώσσα</a:t>
            </a:r>
            <a:r>
              <a:rPr lang="el-GR" sz="3600" dirty="0">
                <a:latin typeface="Times New Roman" pitchFamily="18" charset="0"/>
                <a:cs typeface="Times New Roman" pitchFamily="18" charset="0"/>
              </a:rPr>
              <a:t> </a:t>
            </a:r>
            <a:r>
              <a:rPr lang="el-GR" sz="3600" dirty="0" smtClean="0">
                <a:latin typeface="Times New Roman" pitchFamily="18" charset="0"/>
                <a:cs typeface="Times New Roman" pitchFamily="18" charset="0"/>
              </a:rPr>
              <a:t>είναι</a:t>
            </a:r>
            <a:r>
              <a:rPr lang="el-GR" sz="3600" dirty="0">
                <a:latin typeface="Times New Roman" pitchFamily="18" charset="0"/>
                <a:cs typeface="Times New Roman" pitchFamily="18" charset="0"/>
              </a:rPr>
              <a:t> </a:t>
            </a:r>
            <a:r>
              <a:rPr lang="el-GR" sz="3600" dirty="0" smtClean="0">
                <a:latin typeface="Times New Roman" pitchFamily="18" charset="0"/>
                <a:cs typeface="Times New Roman" pitchFamily="18" charset="0"/>
              </a:rPr>
              <a:t>διάλεκτος </a:t>
            </a:r>
            <a:r>
              <a:rPr lang="el-GR" sz="3600" dirty="0">
                <a:latin typeface="Times New Roman" pitchFamily="18" charset="0"/>
                <a:cs typeface="Times New Roman" pitchFamily="18" charset="0"/>
              </a:rPr>
              <a:t>ελληνική</a:t>
            </a:r>
          </a:p>
          <a:p>
            <a:pPr>
              <a:buNone/>
            </a:pPr>
            <a:r>
              <a:rPr lang="el-GR" sz="3600" dirty="0">
                <a:latin typeface="Times New Roman" pitchFamily="18" charset="0"/>
                <a:cs typeface="Times New Roman" pitchFamily="18" charset="0"/>
              </a:rPr>
              <a:t> </a:t>
            </a:r>
            <a:r>
              <a:rPr lang="el-GR" sz="3600" dirty="0" smtClean="0">
                <a:latin typeface="Times New Roman" pitchFamily="18" charset="0"/>
                <a:cs typeface="Times New Roman" pitchFamily="18" charset="0"/>
              </a:rPr>
              <a:t>ενδιάμεση </a:t>
            </a:r>
            <a:r>
              <a:rPr lang="el-GR" sz="3600" dirty="0">
                <a:latin typeface="Times New Roman" pitchFamily="18" charset="0"/>
                <a:cs typeface="Times New Roman" pitchFamily="18" charset="0"/>
              </a:rPr>
              <a:t>μεταξύ της θεσσαλικής και των </a:t>
            </a:r>
            <a:r>
              <a:rPr lang="el-GR" sz="3600" dirty="0" smtClean="0">
                <a:latin typeface="Times New Roman" pitchFamily="18" charset="0"/>
                <a:cs typeface="Times New Roman" pitchFamily="18" charset="0"/>
              </a:rPr>
              <a:t>βορειοδυτικών διαλέκτων</a:t>
            </a:r>
          </a:p>
          <a:p>
            <a:pPr>
              <a:buNone/>
            </a:pPr>
            <a:r>
              <a:rPr lang="el-GR" sz="3600" dirty="0" smtClean="0">
                <a:latin typeface="Times New Roman" pitchFamily="18" charset="0"/>
                <a:cs typeface="Times New Roman" pitchFamily="18" charset="0"/>
              </a:rPr>
              <a:t>η </a:t>
            </a:r>
            <a:r>
              <a:rPr lang="el-GR" sz="3600" dirty="0">
                <a:latin typeface="Times New Roman" pitchFamily="18" charset="0"/>
                <a:cs typeface="Times New Roman" pitchFamily="18" charset="0"/>
              </a:rPr>
              <a:t>φωνολογία έχει δεχτεί περιορισμένη επιρροή από τις 	</a:t>
            </a:r>
            <a:r>
              <a:rPr lang="el-GR" sz="3600" dirty="0" smtClean="0">
                <a:latin typeface="Times New Roman" pitchFamily="18" charset="0"/>
                <a:cs typeface="Times New Roman" pitchFamily="18" charset="0"/>
              </a:rPr>
              <a:t>γλώσσες </a:t>
            </a:r>
            <a:r>
              <a:rPr lang="el-GR" sz="3600" dirty="0">
                <a:latin typeface="Times New Roman" pitchFamily="18" charset="0"/>
                <a:cs typeface="Times New Roman" pitchFamily="18" charset="0"/>
              </a:rPr>
              <a:t>των κατακτημένων λαών</a:t>
            </a:r>
          </a:p>
          <a:p>
            <a:endParaRPr lang="el-GR" dirty="0"/>
          </a:p>
        </p:txBody>
      </p:sp>
    </p:spTree>
    <p:extLst>
      <p:ext uri="{BB962C8B-B14F-4D97-AF65-F5344CB8AC3E}">
        <p14:creationId xmlns:p14="http://schemas.microsoft.com/office/powerpoint/2010/main" xmlns="" val="17280069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1116042"/>
          </a:xfrm>
        </p:spPr>
        <p:txBody>
          <a:bodyPr/>
          <a:lstStyle/>
          <a:p>
            <a:r>
              <a:rPr lang="el-GR" dirty="0" smtClean="0">
                <a:solidFill>
                  <a:srgbClr val="FFFF00"/>
                </a:solidFill>
              </a:rPr>
              <a:t>ΘΕΟΙ</a:t>
            </a:r>
            <a:endParaRPr lang="el-GR" dirty="0">
              <a:solidFill>
                <a:srgbClr val="FFFF00"/>
              </a:solidFill>
            </a:endParaRPr>
          </a:p>
        </p:txBody>
      </p:sp>
      <p:sp>
        <p:nvSpPr>
          <p:cNvPr id="3" name="Θέση περιεχομένου 2"/>
          <p:cNvSpPr>
            <a:spLocks noGrp="1"/>
          </p:cNvSpPr>
          <p:nvPr>
            <p:ph idx="1"/>
          </p:nvPr>
        </p:nvSpPr>
        <p:spPr>
          <a:xfrm>
            <a:off x="457200" y="1268760"/>
            <a:ext cx="7620000" cy="4857403"/>
          </a:xfrm>
        </p:spPr>
        <p:txBody>
          <a:bodyPr>
            <a:normAutofit fontScale="32500" lnSpcReduction="20000"/>
          </a:bodyPr>
          <a:lstStyle/>
          <a:p>
            <a:pPr marL="0" indent="0" algn="just">
              <a:buNone/>
            </a:pPr>
            <a:endParaRPr lang="el-GR" sz="7600" dirty="0">
              <a:latin typeface="Times New Roman" pitchFamily="18" charset="0"/>
              <a:cs typeface="Times New Roman" pitchFamily="18" charset="0"/>
            </a:endParaRPr>
          </a:p>
          <a:p>
            <a:pPr marL="0" indent="0" algn="just">
              <a:buNone/>
            </a:pPr>
            <a:r>
              <a:rPr lang="el-GR" sz="9800" dirty="0" smtClean="0">
                <a:latin typeface="Times New Roman" pitchFamily="18" charset="0"/>
                <a:cs typeface="Times New Roman" pitchFamily="18" charset="0"/>
              </a:rPr>
              <a:t>θεότητες </a:t>
            </a:r>
            <a:r>
              <a:rPr lang="el-GR" sz="9800" dirty="0">
                <a:latin typeface="Times New Roman" pitchFamily="18" charset="0"/>
                <a:cs typeface="Times New Roman" pitchFamily="18" charset="0"/>
              </a:rPr>
              <a:t>ξένες προς το ελληνικό </a:t>
            </a:r>
            <a:r>
              <a:rPr lang="el-GR" sz="9800" dirty="0" smtClean="0">
                <a:latin typeface="Times New Roman" pitchFamily="18" charset="0"/>
                <a:cs typeface="Times New Roman" pitchFamily="18" charset="0"/>
              </a:rPr>
              <a:t>έθος (</a:t>
            </a:r>
            <a:r>
              <a:rPr lang="en-US" sz="9800" dirty="0">
                <a:latin typeface="Times New Roman" pitchFamily="18" charset="0"/>
                <a:cs typeface="Times New Roman" pitchFamily="18" charset="0"/>
              </a:rPr>
              <a:t>W. W. Tarn</a:t>
            </a:r>
            <a:r>
              <a:rPr lang="el-GR" sz="9800" dirty="0">
                <a:latin typeface="Times New Roman" pitchFamily="18" charset="0"/>
                <a:cs typeface="Times New Roman" pitchFamily="18" charset="0"/>
              </a:rPr>
              <a:t>) </a:t>
            </a:r>
            <a:r>
              <a:rPr lang="el-GR" sz="9800" dirty="0" smtClean="0">
                <a:latin typeface="Times New Roman" pitchFamily="18" charset="0"/>
                <a:cs typeface="Times New Roman" pitchFamily="18" charset="0"/>
              </a:rPr>
              <a:t>δεν υπάρχουν αλλά </a:t>
            </a:r>
          </a:p>
          <a:p>
            <a:pPr marL="0" indent="0" algn="just">
              <a:buNone/>
            </a:pPr>
            <a:r>
              <a:rPr lang="el-GR" sz="9800" dirty="0" smtClean="0">
                <a:latin typeface="Times New Roman" pitchFamily="18" charset="0"/>
                <a:cs typeface="Times New Roman" pitchFamily="18" charset="0"/>
              </a:rPr>
              <a:t>ιερά </a:t>
            </a:r>
            <a:r>
              <a:rPr lang="el-GR" sz="9800" dirty="0">
                <a:latin typeface="Times New Roman" pitchFamily="18" charset="0"/>
                <a:cs typeface="Times New Roman" pitchFamily="18" charset="0"/>
              </a:rPr>
              <a:t>και επιγραφές αφιερωμένες στους Ολύμπιους </a:t>
            </a:r>
            <a:r>
              <a:rPr lang="el-GR" sz="9800" dirty="0" smtClean="0">
                <a:latin typeface="Times New Roman" pitchFamily="18" charset="0"/>
                <a:cs typeface="Times New Roman" pitchFamily="18" charset="0"/>
              </a:rPr>
              <a:t>θεούς, </a:t>
            </a:r>
          </a:p>
          <a:p>
            <a:pPr marL="0" indent="0" algn="just">
              <a:buNone/>
            </a:pPr>
            <a:r>
              <a:rPr lang="el-GR" sz="9800" dirty="0" smtClean="0">
                <a:latin typeface="Times New Roman" pitchFamily="18" charset="0"/>
                <a:cs typeface="Times New Roman" pitchFamily="18" charset="0"/>
              </a:rPr>
              <a:t>αναθηματικές </a:t>
            </a:r>
            <a:r>
              <a:rPr lang="el-GR" sz="9800" dirty="0">
                <a:latin typeface="Times New Roman" pitchFamily="18" charset="0"/>
                <a:cs typeface="Times New Roman" pitchFamily="18" charset="0"/>
              </a:rPr>
              <a:t>επιγραφές </a:t>
            </a:r>
            <a:r>
              <a:rPr lang="el-GR" sz="9800" dirty="0" smtClean="0">
                <a:latin typeface="Times New Roman" pitchFamily="18" charset="0"/>
                <a:cs typeface="Times New Roman" pitchFamily="18" charset="0"/>
              </a:rPr>
              <a:t>του Δία</a:t>
            </a:r>
            <a:r>
              <a:rPr lang="el-GR" sz="9800" dirty="0">
                <a:latin typeface="Times New Roman" pitchFamily="18" charset="0"/>
                <a:cs typeface="Times New Roman" pitchFamily="18" charset="0"/>
              </a:rPr>
              <a:t>, του Ηρακλή, του Ασκληπιού, του Διονύσου , της Μητέρας των </a:t>
            </a:r>
            <a:r>
              <a:rPr lang="el-GR" sz="9800" dirty="0" err="1">
                <a:latin typeface="Times New Roman" pitchFamily="18" charset="0"/>
                <a:cs typeface="Times New Roman" pitchFamily="18" charset="0"/>
              </a:rPr>
              <a:t>θεών~Δήμητρα</a:t>
            </a:r>
            <a:r>
              <a:rPr lang="el-GR" sz="9800" dirty="0">
                <a:latin typeface="Times New Roman" pitchFamily="18" charset="0"/>
                <a:cs typeface="Times New Roman" pitchFamily="18" charset="0"/>
              </a:rPr>
              <a:t>, της Άρτεμης και της Αθηνάς.</a:t>
            </a:r>
          </a:p>
          <a:p>
            <a:pPr algn="just">
              <a:buNone/>
            </a:pPr>
            <a:r>
              <a:rPr lang="el-GR" sz="7600" dirty="0">
                <a:latin typeface="Times New Roman" pitchFamily="18" charset="0"/>
                <a:cs typeface="Times New Roman" pitchFamily="18" charset="0"/>
              </a:rPr>
              <a:t>	</a:t>
            </a:r>
          </a:p>
          <a:p>
            <a:pPr algn="just">
              <a:buNone/>
            </a:pPr>
            <a:r>
              <a:rPr lang="el-GR" dirty="0">
                <a:latin typeface="Times New Roman" pitchFamily="18" charset="0"/>
                <a:cs typeface="Times New Roman" pitchFamily="18" charset="0"/>
              </a:rPr>
              <a:t>	</a:t>
            </a:r>
            <a:endParaRPr lang="el-GR" dirty="0"/>
          </a:p>
        </p:txBody>
      </p:sp>
    </p:spTree>
    <p:extLst>
      <p:ext uri="{BB962C8B-B14F-4D97-AF65-F5344CB8AC3E}">
        <p14:creationId xmlns:p14="http://schemas.microsoft.com/office/powerpoint/2010/main" xmlns="" val="1447068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854" y="332656"/>
            <a:ext cx="8229600" cy="845288"/>
          </a:xfrm>
        </p:spPr>
        <p:txBody>
          <a:bodyPr>
            <a:noAutofit/>
          </a:bodyPr>
          <a:lstStyle/>
          <a:p>
            <a:r>
              <a:rPr lang="el-GR" sz="3600" b="1" dirty="0">
                <a:latin typeface="Times New Roman" pitchFamily="18" charset="0"/>
                <a:cs typeface="Times New Roman" pitchFamily="18" charset="0"/>
              </a:rPr>
              <a:t/>
            </a:r>
            <a:br>
              <a:rPr lang="el-GR" sz="3600" b="1" dirty="0">
                <a:latin typeface="Times New Roman" pitchFamily="18" charset="0"/>
                <a:cs typeface="Times New Roman" pitchFamily="18" charset="0"/>
              </a:rPr>
            </a:br>
            <a:r>
              <a:rPr lang="en-US" b="1" dirty="0" smtClean="0">
                <a:solidFill>
                  <a:srgbClr val="FFFF00"/>
                </a:solidFill>
                <a:latin typeface="Times New Roman" pitchFamily="18" charset="0"/>
                <a:cs typeface="Times New Roman" pitchFamily="18" charset="0"/>
              </a:rPr>
              <a:t>a</a:t>
            </a:r>
            <a:r>
              <a:rPr lang="el-GR" b="1" dirty="0" err="1" smtClean="0">
                <a:solidFill>
                  <a:srgbClr val="FFFF00"/>
                </a:solidFill>
                <a:latin typeface="Times New Roman" pitchFamily="18" charset="0"/>
                <a:cs typeface="Times New Roman" pitchFamily="18" charset="0"/>
              </a:rPr>
              <a:t>ρχαικη</a:t>
            </a:r>
            <a:r>
              <a:rPr lang="el-GR" b="1" dirty="0" smtClean="0">
                <a:solidFill>
                  <a:srgbClr val="FFFF00"/>
                </a:solidFill>
                <a:latin typeface="Times New Roman" pitchFamily="18" charset="0"/>
                <a:cs typeface="Times New Roman" pitchFamily="18" charset="0"/>
              </a:rPr>
              <a:t> </a:t>
            </a:r>
            <a:r>
              <a:rPr lang="el-GR" b="1" dirty="0" err="1" smtClean="0">
                <a:solidFill>
                  <a:srgbClr val="FFFF00"/>
                </a:solidFill>
                <a:latin typeface="Times New Roman" pitchFamily="18" charset="0"/>
                <a:cs typeface="Times New Roman" pitchFamily="18" charset="0"/>
              </a:rPr>
              <a:t>περιοδοσ</a:t>
            </a:r>
            <a:r>
              <a:rPr lang="el-GR" b="1" dirty="0" smtClean="0">
                <a:solidFill>
                  <a:srgbClr val="FFFF00"/>
                </a:solidFill>
                <a:latin typeface="Times New Roman" pitchFamily="18" charset="0"/>
                <a:cs typeface="Times New Roman" pitchFamily="18" charset="0"/>
              </a:rPr>
              <a:t> 750-479 </a:t>
            </a:r>
            <a:r>
              <a:rPr lang="el-GR" b="1" dirty="0" err="1" smtClean="0">
                <a:solidFill>
                  <a:srgbClr val="FFFF00"/>
                </a:solidFill>
                <a:latin typeface="Times New Roman" pitchFamily="18" charset="0"/>
                <a:cs typeface="Times New Roman" pitchFamily="18" charset="0"/>
              </a:rPr>
              <a:t>π.Χ</a:t>
            </a:r>
            <a:endParaRPr lang="el-GR" sz="3600" dirty="0">
              <a:solidFill>
                <a:srgbClr val="FFFF00"/>
              </a:solidFill>
            </a:endParaRPr>
          </a:p>
        </p:txBody>
      </p:sp>
      <p:sp>
        <p:nvSpPr>
          <p:cNvPr id="3" name="Θέση περιεχομένου 2"/>
          <p:cNvSpPr>
            <a:spLocks noGrp="1"/>
          </p:cNvSpPr>
          <p:nvPr>
            <p:ph idx="1"/>
          </p:nvPr>
        </p:nvSpPr>
        <p:spPr>
          <a:xfrm>
            <a:off x="0" y="1196752"/>
            <a:ext cx="8892480" cy="5661248"/>
          </a:xfrm>
        </p:spPr>
        <p:txBody>
          <a:bodyPr>
            <a:normAutofit/>
          </a:bodyPr>
          <a:lstStyle/>
          <a:p>
            <a:pPr marL="0" lvl="1" indent="0" algn="just">
              <a:lnSpc>
                <a:spcPct val="110000"/>
              </a:lnSpc>
              <a:buNone/>
            </a:pPr>
            <a:r>
              <a:rPr lang="el-GR" sz="3500" dirty="0" smtClean="0">
                <a:solidFill>
                  <a:srgbClr val="FFFF00"/>
                </a:solidFill>
                <a:latin typeface="Times New Roman" pitchFamily="18" charset="0"/>
                <a:cs typeface="Times New Roman" pitchFamily="18" charset="0"/>
              </a:rPr>
              <a:t> </a:t>
            </a:r>
            <a:endParaRPr lang="en-US" sz="3500" dirty="0" smtClean="0">
              <a:solidFill>
                <a:srgbClr val="FFFF00"/>
              </a:solidFill>
              <a:latin typeface="Times New Roman" pitchFamily="18" charset="0"/>
              <a:cs typeface="Times New Roman" pitchFamily="18" charset="0"/>
            </a:endParaRPr>
          </a:p>
          <a:p>
            <a:pPr marL="36000" lvl="1" indent="0" algn="ctr">
              <a:lnSpc>
                <a:spcPct val="110000"/>
              </a:lnSpc>
              <a:buNone/>
            </a:pPr>
            <a:r>
              <a:rPr lang="el-GR" sz="3500" dirty="0">
                <a:solidFill>
                  <a:schemeClr val="tx1"/>
                </a:solidFill>
                <a:latin typeface="Times New Roman" pitchFamily="18" charset="0"/>
                <a:cs typeface="Times New Roman" pitchFamily="18" charset="0"/>
              </a:rPr>
              <a:t>Υ</a:t>
            </a:r>
            <a:r>
              <a:rPr lang="el-GR" sz="3500" dirty="0" smtClean="0">
                <a:solidFill>
                  <a:schemeClr val="tx1"/>
                </a:solidFill>
                <a:latin typeface="Times New Roman" pitchFamily="18" charset="0"/>
                <a:cs typeface="Times New Roman" pitchFamily="18" charset="0"/>
              </a:rPr>
              <a:t>πάρχει </a:t>
            </a:r>
            <a:r>
              <a:rPr lang="el-GR" sz="3500" dirty="0">
                <a:solidFill>
                  <a:schemeClr val="tx1"/>
                </a:solidFill>
                <a:latin typeface="Times New Roman" pitchFamily="18" charset="0"/>
                <a:cs typeface="Times New Roman" pitchFamily="18" charset="0"/>
              </a:rPr>
              <a:t>μια αίσθηση «εθνικότητας» κατά </a:t>
            </a:r>
            <a:r>
              <a:rPr lang="el-GR" sz="3500" b="1" dirty="0">
                <a:solidFill>
                  <a:schemeClr val="tx1"/>
                </a:solidFill>
                <a:latin typeface="Times New Roman" pitchFamily="18" charset="0"/>
                <a:cs typeface="Times New Roman" pitchFamily="18" charset="0"/>
              </a:rPr>
              <a:t>την αρχαϊκή περίοδο </a:t>
            </a:r>
            <a:r>
              <a:rPr lang="el-GR" sz="3500" dirty="0">
                <a:solidFill>
                  <a:schemeClr val="tx1"/>
                </a:solidFill>
                <a:latin typeface="Times New Roman" pitchFamily="18" charset="0"/>
                <a:cs typeface="Times New Roman" pitchFamily="18" charset="0"/>
              </a:rPr>
              <a:t>με βάση το γλωσσικό κριτήριο (ελληνόφωνοι - αλλόγλωσσοι). </a:t>
            </a:r>
          </a:p>
          <a:p>
            <a:pPr algn="ctr"/>
            <a:endParaRPr lang="el-GR" dirty="0"/>
          </a:p>
        </p:txBody>
      </p:sp>
    </p:spTree>
    <p:extLst>
      <p:ext uri="{BB962C8B-B14F-4D97-AF65-F5344CB8AC3E}">
        <p14:creationId xmlns:p14="http://schemas.microsoft.com/office/powerpoint/2010/main" xmlns="" val="39091358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latin typeface="Times New Roman" pitchFamily="18" charset="0"/>
                <a:cs typeface="Times New Roman" pitchFamily="18" charset="0"/>
              </a:rPr>
              <a:t> </a:t>
            </a:r>
            <a:r>
              <a:rPr lang="el-GR" dirty="0" smtClean="0">
                <a:solidFill>
                  <a:srgbClr val="FFFF00"/>
                </a:solidFill>
                <a:latin typeface="Times New Roman" pitchFamily="18" charset="0"/>
                <a:cs typeface="Times New Roman" pitchFamily="18" charset="0"/>
              </a:rPr>
              <a:t>ΨΗΦΙΣΜΑΤΑ-</a:t>
            </a:r>
            <a:r>
              <a:rPr lang="el-GR" dirty="0" err="1" smtClean="0">
                <a:solidFill>
                  <a:srgbClr val="FFFF00"/>
                </a:solidFill>
                <a:latin typeface="Times New Roman" pitchFamily="18" charset="0"/>
                <a:cs typeface="Times New Roman" pitchFamily="18" charset="0"/>
              </a:rPr>
              <a:t>ιερα</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pPr algn="just">
              <a:buNone/>
            </a:pPr>
            <a:r>
              <a:rPr lang="en-US" dirty="0" smtClean="0">
                <a:latin typeface="Times New Roman" pitchFamily="18" charset="0"/>
                <a:cs typeface="Times New Roman" pitchFamily="18" charset="0"/>
              </a:rPr>
              <a:t>- </a:t>
            </a:r>
            <a:r>
              <a:rPr lang="el-GR" sz="3200" dirty="0" smtClean="0">
                <a:latin typeface="Times New Roman" pitchFamily="18" charset="0"/>
                <a:cs typeface="Times New Roman" pitchFamily="18" charset="0"/>
              </a:rPr>
              <a:t>πολλά </a:t>
            </a:r>
            <a:r>
              <a:rPr lang="el-GR" sz="3200" dirty="0">
                <a:latin typeface="Times New Roman" pitchFamily="18" charset="0"/>
                <a:cs typeface="Times New Roman" pitchFamily="18" charset="0"/>
              </a:rPr>
              <a:t>ψηφίσματα πόλεων της νότιας Ελλάδας για τους Μακεδόνες που ήταν εγκαταστημένοι σε αυτές</a:t>
            </a:r>
          </a:p>
          <a:p>
            <a:pPr algn="just">
              <a:buFontTx/>
              <a:buChar char="-"/>
            </a:pPr>
            <a:r>
              <a:rPr lang="el-GR" sz="3200" dirty="0">
                <a:latin typeface="Times New Roman" pitchFamily="18" charset="0"/>
                <a:cs typeface="Times New Roman" pitchFamily="18" charset="0"/>
              </a:rPr>
              <a:t> </a:t>
            </a:r>
            <a:r>
              <a:rPr lang="el-GR" sz="3200" dirty="0" smtClean="0">
                <a:latin typeface="Times New Roman" pitchFamily="18" charset="0"/>
                <a:cs typeface="Times New Roman" pitchFamily="18" charset="0"/>
              </a:rPr>
              <a:t> </a:t>
            </a:r>
            <a:r>
              <a:rPr lang="el-GR" sz="3200" dirty="0">
                <a:latin typeface="Times New Roman" pitchFamily="18" charset="0"/>
                <a:cs typeface="Times New Roman" pitchFamily="18" charset="0"/>
              </a:rPr>
              <a:t>συμμετοχή βασιλιάδων και απλών ανθρώπων στους Ολυμπιακούς και σε άλλους πανελλήνιους αγώνες</a:t>
            </a:r>
          </a:p>
          <a:p>
            <a:pPr algn="just">
              <a:buFontTx/>
              <a:buChar char="-"/>
            </a:pPr>
            <a:r>
              <a:rPr lang="el-GR" sz="3200" dirty="0">
                <a:latin typeface="Times New Roman" pitchFamily="18" charset="0"/>
                <a:cs typeface="Times New Roman" pitchFamily="18" charset="0"/>
              </a:rPr>
              <a:t> </a:t>
            </a:r>
            <a:r>
              <a:rPr lang="el-GR" sz="3200" dirty="0" smtClean="0">
                <a:latin typeface="Times New Roman" pitchFamily="18" charset="0"/>
                <a:cs typeface="Times New Roman" pitchFamily="18" charset="0"/>
              </a:rPr>
              <a:t>συμμετοχή σε </a:t>
            </a:r>
            <a:r>
              <a:rPr lang="el-GR" sz="3200" dirty="0">
                <a:latin typeface="Times New Roman" pitchFamily="18" charset="0"/>
                <a:cs typeface="Times New Roman" pitchFamily="18" charset="0"/>
              </a:rPr>
              <a:t>δράσεις των πανελλήνιας σημασίας ιερών</a:t>
            </a:r>
            <a:endParaRPr lang="el-GR" sz="3200" dirty="0"/>
          </a:p>
        </p:txBody>
      </p:sp>
    </p:spTree>
    <p:extLst>
      <p:ext uri="{BB962C8B-B14F-4D97-AF65-F5344CB8AC3E}">
        <p14:creationId xmlns:p14="http://schemas.microsoft.com/office/powerpoint/2010/main" xmlns="" val="17291866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ΑΥΤΟΠΡΟΣΔΙΟΡΙΣΜΟΙ</a:t>
            </a:r>
            <a:endParaRPr lang="el-GR" dirty="0">
              <a:solidFill>
                <a:srgbClr val="FFFF00"/>
              </a:solidFill>
            </a:endParaRPr>
          </a:p>
        </p:txBody>
      </p:sp>
      <p:sp>
        <p:nvSpPr>
          <p:cNvPr id="3" name="Θέση περιεχομένου 2"/>
          <p:cNvSpPr>
            <a:spLocks noGrp="1"/>
          </p:cNvSpPr>
          <p:nvPr>
            <p:ph idx="1"/>
          </p:nvPr>
        </p:nvSpPr>
        <p:spPr>
          <a:xfrm>
            <a:off x="323528" y="1196752"/>
            <a:ext cx="7620000" cy="4641379"/>
          </a:xfrm>
        </p:spPr>
        <p:txBody>
          <a:bodyPr>
            <a:noAutofit/>
          </a:bodyPr>
          <a:lstStyle/>
          <a:p>
            <a:pPr marL="360000" indent="0" algn="just">
              <a:lnSpc>
                <a:spcPct val="120000"/>
              </a:lnSpc>
              <a:buNone/>
            </a:pPr>
            <a:r>
              <a:rPr lang="el-GR" sz="2800" b="1" dirty="0" smtClean="0">
                <a:latin typeface="Times New Roman" pitchFamily="18" charset="0"/>
                <a:cs typeface="Times New Roman" pitchFamily="18" charset="0"/>
              </a:rPr>
              <a:t>ο </a:t>
            </a:r>
            <a:r>
              <a:rPr lang="el-GR" sz="2800" b="1" dirty="0">
                <a:latin typeface="Times New Roman" pitchFamily="18" charset="0"/>
                <a:cs typeface="Times New Roman" pitchFamily="18" charset="0"/>
              </a:rPr>
              <a:t>Περδίκκας ο Γ΄ </a:t>
            </a:r>
            <a:r>
              <a:rPr lang="el-GR" sz="2800" b="1" dirty="0" smtClean="0">
                <a:latin typeface="Times New Roman" pitchFamily="18" charset="0"/>
                <a:cs typeface="Times New Roman" pitchFamily="18" charset="0"/>
              </a:rPr>
              <a:t>: </a:t>
            </a:r>
            <a:r>
              <a:rPr lang="el-GR" sz="2800" b="1" dirty="0" err="1" smtClean="0">
                <a:latin typeface="Times New Roman" pitchFamily="18" charset="0"/>
                <a:cs typeface="Times New Roman" pitchFamily="18" charset="0"/>
              </a:rPr>
              <a:t>θεωροδόκος</a:t>
            </a:r>
            <a:r>
              <a:rPr lang="el-GR" sz="2800" b="1" dirty="0" smtClean="0">
                <a:latin typeface="Times New Roman" pitchFamily="18" charset="0"/>
                <a:cs typeface="Times New Roman" pitchFamily="18" charset="0"/>
              </a:rPr>
              <a:t> </a:t>
            </a:r>
            <a:r>
              <a:rPr lang="el-GR" sz="2800" b="1" dirty="0">
                <a:latin typeface="Times New Roman" pitchFamily="18" charset="0"/>
                <a:cs typeface="Times New Roman" pitchFamily="18" charset="0"/>
              </a:rPr>
              <a:t>του </a:t>
            </a:r>
            <a:r>
              <a:rPr lang="el-GR" sz="2800" b="1" dirty="0" smtClean="0">
                <a:latin typeface="Times New Roman" pitchFamily="18" charset="0"/>
                <a:cs typeface="Times New Roman" pitchFamily="18" charset="0"/>
              </a:rPr>
              <a:t>Ασκληπιείου, άλλοι </a:t>
            </a:r>
            <a:r>
              <a:rPr lang="el-GR" sz="2800" b="1" dirty="0">
                <a:latin typeface="Times New Roman" pitchFamily="18" charset="0"/>
                <a:cs typeface="Times New Roman" pitchFamily="18" charset="0"/>
              </a:rPr>
              <a:t>από τις πόλεις της </a:t>
            </a:r>
            <a:r>
              <a:rPr lang="el-GR" sz="2800" b="1" dirty="0" err="1">
                <a:latin typeface="Times New Roman" pitchFamily="18" charset="0"/>
                <a:cs typeface="Times New Roman" pitchFamily="18" charset="0"/>
              </a:rPr>
              <a:t>Λητής</a:t>
            </a:r>
            <a:r>
              <a:rPr lang="el-GR" sz="2800" b="1" dirty="0">
                <a:latin typeface="Times New Roman" pitchFamily="18" charset="0"/>
                <a:cs typeface="Times New Roman" pitchFamily="18" charset="0"/>
              </a:rPr>
              <a:t>, και της Αμφίπολης υπήρξαν  </a:t>
            </a:r>
            <a:r>
              <a:rPr lang="el-GR" sz="2800" b="1" dirty="0" err="1" smtClean="0">
                <a:latin typeface="Times New Roman" pitchFamily="18" charset="0"/>
                <a:cs typeface="Times New Roman" pitchFamily="18" charset="0"/>
              </a:rPr>
              <a:t>θεωροδόκοι</a:t>
            </a:r>
            <a:r>
              <a:rPr lang="el-GR" sz="2800" b="1" dirty="0" smtClean="0">
                <a:latin typeface="Times New Roman" pitchFamily="18" charset="0"/>
                <a:cs typeface="Times New Roman" pitchFamily="18" charset="0"/>
              </a:rPr>
              <a:t> </a:t>
            </a:r>
            <a:r>
              <a:rPr lang="el-GR" sz="2800" b="1" dirty="0">
                <a:latin typeface="Times New Roman" pitchFamily="18" charset="0"/>
                <a:cs typeface="Times New Roman" pitchFamily="18" charset="0"/>
              </a:rPr>
              <a:t>στη γιορτή των </a:t>
            </a:r>
            <a:r>
              <a:rPr lang="el-GR" sz="2800" b="1" dirty="0" err="1" smtClean="0">
                <a:latin typeface="Times New Roman" pitchFamily="18" charset="0"/>
                <a:cs typeface="Times New Roman" pitchFamily="18" charset="0"/>
              </a:rPr>
              <a:t>Νεμέων</a:t>
            </a:r>
            <a:r>
              <a:rPr lang="el-GR" sz="2800" dirty="0">
                <a:latin typeface="Times New Roman" pitchFamily="18" charset="0"/>
                <a:cs typeface="Times New Roman" pitchFamily="18" charset="0"/>
              </a:rPr>
              <a:t>,</a:t>
            </a:r>
            <a:r>
              <a:rPr lang="el-GR" sz="2800" b="1" dirty="0" smtClean="0">
                <a:latin typeface="Times New Roman" pitchFamily="18" charset="0"/>
                <a:cs typeface="Times New Roman" pitchFamily="18" charset="0"/>
              </a:rPr>
              <a:t> </a:t>
            </a:r>
            <a:r>
              <a:rPr lang="el-GR" sz="2800" b="1" dirty="0">
                <a:latin typeface="Times New Roman" pitchFamily="18" charset="0"/>
                <a:cs typeface="Times New Roman" pitchFamily="18" charset="0"/>
              </a:rPr>
              <a:t>οι </a:t>
            </a:r>
            <a:r>
              <a:rPr lang="el-GR" sz="2800" b="1" dirty="0" err="1">
                <a:latin typeface="Times New Roman" pitchFamily="18" charset="0"/>
                <a:cs typeface="Times New Roman" pitchFamily="18" charset="0"/>
              </a:rPr>
              <a:t>ιερομνήμονες</a:t>
            </a:r>
            <a:r>
              <a:rPr lang="el-GR" sz="2800" b="1" dirty="0">
                <a:latin typeface="Times New Roman" pitchFamily="18" charset="0"/>
                <a:cs typeface="Times New Roman" pitchFamily="18" charset="0"/>
              </a:rPr>
              <a:t> άλλων ελληνικών φύλων μετά το 346π.Χ. στη </a:t>
            </a:r>
            <a:r>
              <a:rPr lang="el-GR" sz="2800" b="1" dirty="0" smtClean="0">
                <a:latin typeface="Times New Roman" pitchFamily="18" charset="0"/>
                <a:cs typeface="Times New Roman" pitchFamily="18" charset="0"/>
              </a:rPr>
              <a:t>Δελφική Αμφικτιονία, οι </a:t>
            </a:r>
            <a:r>
              <a:rPr lang="el-GR" sz="2800" b="1" dirty="0" err="1">
                <a:latin typeface="Times New Roman" pitchFamily="18" charset="0"/>
                <a:cs typeface="Times New Roman" pitchFamily="18" charset="0"/>
              </a:rPr>
              <a:t>ναοποιοί</a:t>
            </a:r>
            <a:r>
              <a:rPr lang="el-GR" sz="2800" b="1" dirty="0">
                <a:latin typeface="Times New Roman" pitchFamily="18" charset="0"/>
                <a:cs typeface="Times New Roman" pitchFamily="18" charset="0"/>
              </a:rPr>
              <a:t> Φίλιππος , </a:t>
            </a:r>
            <a:r>
              <a:rPr lang="el-GR" sz="2800" b="1" dirty="0" err="1">
                <a:latin typeface="Times New Roman" pitchFamily="18" charset="0"/>
                <a:cs typeface="Times New Roman" pitchFamily="18" charset="0"/>
              </a:rPr>
              <a:t>Τιμανορίδας</a:t>
            </a:r>
            <a:r>
              <a:rPr lang="el-GR" sz="2800" b="1" dirty="0">
                <a:latin typeface="Times New Roman" pitchFamily="18" charset="0"/>
                <a:cs typeface="Times New Roman" pitchFamily="18" charset="0"/>
              </a:rPr>
              <a:t> και ο </a:t>
            </a:r>
            <a:r>
              <a:rPr lang="el-GR" sz="2800" b="1" dirty="0" err="1" smtClean="0">
                <a:latin typeface="Times New Roman" pitchFamily="18" charset="0"/>
                <a:cs typeface="Times New Roman" pitchFamily="18" charset="0"/>
              </a:rPr>
              <a:t>Λέωνας</a:t>
            </a:r>
            <a:r>
              <a:rPr lang="el-GR" sz="2800" dirty="0" smtClean="0">
                <a:latin typeface="Times New Roman" pitchFamily="18" charset="0"/>
                <a:cs typeface="Times New Roman" pitchFamily="18" charset="0"/>
              </a:rPr>
              <a:t>, </a:t>
            </a:r>
            <a:r>
              <a:rPr lang="el-GR" sz="2800" b="1" dirty="0" smtClean="0">
                <a:latin typeface="Times New Roman" pitchFamily="18" charset="0"/>
                <a:cs typeface="Times New Roman" pitchFamily="18" charset="0"/>
              </a:rPr>
              <a:t>οι </a:t>
            </a:r>
            <a:r>
              <a:rPr lang="el-GR" sz="2800" b="1" dirty="0">
                <a:latin typeface="Times New Roman" pitchFamily="18" charset="0"/>
                <a:cs typeface="Times New Roman" pitchFamily="18" charset="0"/>
              </a:rPr>
              <a:t>Μακεδόνες πρόξενοι στο μαντείο των </a:t>
            </a:r>
            <a:r>
              <a:rPr lang="el-GR" sz="2800" b="1" dirty="0" smtClean="0">
                <a:latin typeface="Times New Roman" pitchFamily="18" charset="0"/>
                <a:cs typeface="Times New Roman" pitchFamily="18" charset="0"/>
              </a:rPr>
              <a:t>Δελφών</a:t>
            </a:r>
            <a:endParaRPr lang="el-GR"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1494924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88640"/>
            <a:ext cx="5791200" cy="1371600"/>
          </a:xfrm>
        </p:spPr>
        <p:txBody>
          <a:bodyPr>
            <a:normAutofit/>
          </a:bodyPr>
          <a:lstStyle/>
          <a:p>
            <a:r>
              <a:rPr lang="el-GR" dirty="0" smtClean="0">
                <a:solidFill>
                  <a:srgbClr val="FFFF00"/>
                </a:solidFill>
              </a:rPr>
              <a:t>ΕΠΙΓΡΑΦΕΣ</a:t>
            </a:r>
            <a:endParaRPr lang="el-GR" dirty="0">
              <a:solidFill>
                <a:srgbClr val="FFFF00"/>
              </a:solidFill>
            </a:endParaRPr>
          </a:p>
        </p:txBody>
      </p:sp>
      <p:sp>
        <p:nvSpPr>
          <p:cNvPr id="3" name="Θέση περιεχομένου 2"/>
          <p:cNvSpPr>
            <a:spLocks noGrp="1"/>
          </p:cNvSpPr>
          <p:nvPr>
            <p:ph idx="1"/>
          </p:nvPr>
        </p:nvSpPr>
        <p:spPr>
          <a:xfrm>
            <a:off x="457200" y="1412776"/>
            <a:ext cx="7620000" cy="5445224"/>
          </a:xfrm>
        </p:spPr>
        <p:txBody>
          <a:bodyPr>
            <a:normAutofit/>
          </a:bodyPr>
          <a:lstStyle/>
          <a:p>
            <a:pPr algn="just">
              <a:buFont typeface="Wingdings" pitchFamily="2" charset="2"/>
              <a:buChar char="Ø"/>
            </a:pPr>
            <a:r>
              <a:rPr lang="el-GR"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συμμετοχή  </a:t>
            </a:r>
            <a:r>
              <a:rPr lang="el-GR" sz="2800" dirty="0">
                <a:latin typeface="Times New Roman" pitchFamily="18" charset="0"/>
                <a:cs typeface="Times New Roman" pitchFamily="18" charset="0"/>
              </a:rPr>
              <a:t>σε πανελλήνιους αγώνες,</a:t>
            </a:r>
          </a:p>
          <a:p>
            <a:pPr algn="just">
              <a:buFont typeface="Wingdings" pitchFamily="2" charset="2"/>
              <a:buChar char="ü"/>
            </a:pPr>
            <a:r>
              <a:rPr lang="el-GR" sz="2800"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δράση </a:t>
            </a:r>
            <a:r>
              <a:rPr lang="el-GR" sz="2800" dirty="0">
                <a:latin typeface="Times New Roman" pitchFamily="18" charset="0"/>
                <a:cs typeface="Times New Roman" pitchFamily="18" charset="0"/>
              </a:rPr>
              <a:t>ως πρόξενοι στις πόλεις της ηπειρωτικής και νησιωτικής Ελλάδας </a:t>
            </a:r>
          </a:p>
          <a:p>
            <a:pPr algn="just">
              <a:buFont typeface="Wingdings" pitchFamily="2" charset="2"/>
              <a:buChar char="ü"/>
            </a:pPr>
            <a:r>
              <a:rPr lang="el-GR" sz="2800" dirty="0" smtClean="0">
                <a:latin typeface="Times New Roman" pitchFamily="18" charset="0"/>
                <a:cs typeface="Times New Roman" pitchFamily="18" charset="0"/>
              </a:rPr>
              <a:t>παρουσίαση  </a:t>
            </a:r>
            <a:r>
              <a:rPr lang="el-GR" sz="2800" dirty="0">
                <a:latin typeface="Times New Roman" pitchFamily="18" charset="0"/>
                <a:cs typeface="Times New Roman" pitchFamily="18" charset="0"/>
              </a:rPr>
              <a:t>ως </a:t>
            </a:r>
            <a:r>
              <a:rPr lang="el-GR" sz="2800" dirty="0" err="1" smtClean="0">
                <a:latin typeface="Times New Roman" pitchFamily="18" charset="0"/>
                <a:cs typeface="Times New Roman" pitchFamily="18" charset="0"/>
              </a:rPr>
              <a:t>θεωροδόκων</a:t>
            </a:r>
            <a:r>
              <a:rPr lang="el-GR" sz="2800" dirty="0" smtClean="0">
                <a:latin typeface="Times New Roman" pitchFamily="18" charset="0"/>
                <a:cs typeface="Times New Roman" pitchFamily="18" charset="0"/>
              </a:rPr>
              <a:t> στους </a:t>
            </a:r>
            <a:r>
              <a:rPr lang="el-GR" sz="2800" dirty="0">
                <a:latin typeface="Times New Roman" pitchFamily="18" charset="0"/>
                <a:cs typeface="Times New Roman" pitchFamily="18" charset="0"/>
              </a:rPr>
              <a:t>καταλόγους του Άργους , της Επιδαύρου και των Δελφών.</a:t>
            </a:r>
          </a:p>
          <a:p>
            <a:pPr algn="just">
              <a:buFont typeface="Wingdings" pitchFamily="2" charset="2"/>
              <a:buChar char="ü"/>
            </a:pPr>
            <a:r>
              <a:rPr lang="el-GR" sz="2800"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 ανάπτυξης της </a:t>
            </a:r>
            <a:r>
              <a:rPr lang="el-GR" sz="2800" i="1" dirty="0" smtClean="0">
                <a:latin typeface="Times New Roman" pitchFamily="18" charset="0"/>
                <a:cs typeface="Times New Roman" pitchFamily="18" charset="0"/>
              </a:rPr>
              <a:t>πόλεως </a:t>
            </a:r>
            <a:r>
              <a:rPr lang="el-GR" sz="2800" dirty="0">
                <a:latin typeface="Times New Roman" pitchFamily="18" charset="0"/>
                <a:cs typeface="Times New Roman" pitchFamily="18" charset="0"/>
              </a:rPr>
              <a:t>στο μακεδονικό βασίλειο</a:t>
            </a:r>
          </a:p>
          <a:p>
            <a:pPr algn="just">
              <a:buFont typeface="Wingdings" pitchFamily="2" charset="2"/>
              <a:buChar char="ü"/>
            </a:pPr>
            <a:r>
              <a:rPr lang="el-GR" sz="2800" i="1"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 ίδρυση </a:t>
            </a:r>
            <a:r>
              <a:rPr lang="el-GR" sz="2800" dirty="0">
                <a:latin typeface="Times New Roman" pitchFamily="18" charset="0"/>
                <a:cs typeface="Times New Roman" pitchFamily="18" charset="0"/>
              </a:rPr>
              <a:t>της Ελληνικής Συμμαχίας το </a:t>
            </a:r>
            <a:r>
              <a:rPr lang="el-GR" sz="2800" dirty="0" smtClean="0">
                <a:latin typeface="Times New Roman" pitchFamily="18" charset="0"/>
                <a:cs typeface="Times New Roman" pitchFamily="18" charset="0"/>
              </a:rPr>
              <a:t>224 </a:t>
            </a:r>
            <a:r>
              <a:rPr lang="el-GR" sz="2800" dirty="0" err="1" smtClean="0">
                <a:latin typeface="Times New Roman" pitchFamily="18" charset="0"/>
                <a:cs typeface="Times New Roman" pitchFamily="18" charset="0"/>
              </a:rPr>
              <a:t>π.Χ</a:t>
            </a:r>
            <a:r>
              <a:rPr lang="el-GR" sz="2800" dirty="0" err="1">
                <a:latin typeface="Times New Roman" pitchFamily="18" charset="0"/>
                <a:cs typeface="Times New Roman" pitchFamily="18" charset="0"/>
              </a:rPr>
              <a:t>.</a:t>
            </a:r>
            <a:r>
              <a:rPr lang="el-GR" sz="2800" dirty="0">
                <a:latin typeface="Times New Roman" pitchFamily="18" charset="0"/>
                <a:cs typeface="Times New Roman" pitchFamily="18" charset="0"/>
              </a:rPr>
              <a:t>, στην οποία συμμετέχουν όπως και άλλα ελληνικά φύλα</a:t>
            </a:r>
          </a:p>
          <a:p>
            <a:endParaRPr lang="el-GR" dirty="0"/>
          </a:p>
        </p:txBody>
      </p:sp>
    </p:spTree>
    <p:extLst>
      <p:ext uri="{BB962C8B-B14F-4D97-AF65-F5344CB8AC3E}">
        <p14:creationId xmlns:p14="http://schemas.microsoft.com/office/powerpoint/2010/main" xmlns="" val="21462415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rgbClr val="FFFF00"/>
                </a:solidFill>
                <a:latin typeface="Times New Roman" pitchFamily="18" charset="0"/>
                <a:cs typeface="Times New Roman" pitchFamily="18" charset="0"/>
              </a:rPr>
              <a:t>Για την ελληνιστική εποχή</a:t>
            </a:r>
            <a:endParaRPr lang="el-GR" b="1" dirty="0">
              <a:solidFill>
                <a:srgbClr val="FFFF00"/>
              </a:solidFill>
            </a:endParaRPr>
          </a:p>
        </p:txBody>
      </p:sp>
      <p:sp>
        <p:nvSpPr>
          <p:cNvPr id="3" name="Θέση περιεχομένου 2"/>
          <p:cNvSpPr>
            <a:spLocks noGrp="1"/>
          </p:cNvSpPr>
          <p:nvPr>
            <p:ph idx="1"/>
          </p:nvPr>
        </p:nvSpPr>
        <p:spPr/>
        <p:txBody>
          <a:bodyPr>
            <a:normAutofit/>
          </a:bodyPr>
          <a:lstStyle/>
          <a:p>
            <a:pPr algn="just">
              <a:buFontTx/>
              <a:buChar char="-"/>
            </a:pPr>
            <a:r>
              <a:rPr lang="el-GR" sz="2800" b="1" dirty="0">
                <a:latin typeface="Times New Roman" pitchFamily="18" charset="0"/>
                <a:cs typeface="Times New Roman" pitchFamily="18" charset="0"/>
              </a:rPr>
              <a:t>οι γραμματειακές πηγές </a:t>
            </a:r>
            <a:r>
              <a:rPr lang="el-GR" sz="2800" dirty="0">
                <a:latin typeface="Times New Roman" pitchFamily="18" charset="0"/>
                <a:cs typeface="Times New Roman" pitchFamily="18" charset="0"/>
              </a:rPr>
              <a:t>είναι λίγες και τα έργα των Μακεδόνων ιστορικών δεν έχουν σωθεί</a:t>
            </a:r>
          </a:p>
          <a:p>
            <a:pPr algn="just">
              <a:buFontTx/>
              <a:buChar char="-"/>
            </a:pPr>
            <a:r>
              <a:rPr lang="el-GR" sz="2800" b="1" dirty="0" smtClean="0">
                <a:latin typeface="Times New Roman" pitchFamily="18" charset="0"/>
                <a:cs typeface="Times New Roman" pitchFamily="18" charset="0"/>
              </a:rPr>
              <a:t>οι </a:t>
            </a:r>
            <a:r>
              <a:rPr lang="el-GR" sz="2800" b="1" dirty="0">
                <a:latin typeface="Times New Roman" pitchFamily="18" charset="0"/>
                <a:cs typeface="Times New Roman" pitchFamily="18" charset="0"/>
              </a:rPr>
              <a:t>επιγραφικές μαρτυρίες </a:t>
            </a:r>
            <a:r>
              <a:rPr lang="el-GR" sz="2800" dirty="0">
                <a:latin typeface="Times New Roman" pitchFamily="18" charset="0"/>
                <a:cs typeface="Times New Roman" pitchFamily="18" charset="0"/>
              </a:rPr>
              <a:t>του 3</a:t>
            </a:r>
            <a:r>
              <a:rPr lang="el-GR" sz="2800" baseline="30000" dirty="0">
                <a:latin typeface="Times New Roman" pitchFamily="18" charset="0"/>
                <a:cs typeface="Times New Roman" pitchFamily="18" charset="0"/>
              </a:rPr>
              <a:t>ου</a:t>
            </a:r>
            <a:r>
              <a:rPr lang="el-GR" sz="2800" dirty="0">
                <a:latin typeface="Times New Roman" pitchFamily="18" charset="0"/>
                <a:cs typeface="Times New Roman" pitchFamily="18" charset="0"/>
              </a:rPr>
              <a:t> αι. είναι περισσότερες και ενδεικτικότερες: οι Μακεδόνες  δηλώνουν την ελληνική τους ταυτότητα και οι υπόλοιποι Έλληνες τους αποδέχονται ως τέτοιους.</a:t>
            </a:r>
          </a:p>
          <a:p>
            <a:pPr algn="just">
              <a:buNone/>
            </a:pPr>
            <a:endParaRPr lang="el-GR" sz="2800"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xmlns="" val="30900952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FFFF00"/>
                </a:solidFill>
              </a:rPr>
              <a:t>ΡΩΜΑΙΚΗ ΠΕΡΙΟΔΟΣ</a:t>
            </a:r>
            <a:r>
              <a:rPr lang="el-GR" dirty="0">
                <a:latin typeface="Times New Roman" panose="02020603050405020304" pitchFamily="18" charset="0"/>
                <a:cs typeface="Times New Roman" panose="02020603050405020304" pitchFamily="18" charset="0"/>
              </a:rPr>
              <a:t> ). </a:t>
            </a:r>
            <a:r>
              <a:rPr lang="el-GR" b="1" dirty="0">
                <a:solidFill>
                  <a:srgbClr val="FFFF00"/>
                </a:solidFill>
                <a:latin typeface="Times New Roman" panose="02020603050405020304" pitchFamily="18" charset="0"/>
                <a:cs typeface="Times New Roman" panose="02020603050405020304" pitchFamily="18" charset="0"/>
              </a:rPr>
              <a:t>(</a:t>
            </a:r>
            <a:r>
              <a:rPr lang="el-GR" b="1" dirty="0" err="1">
                <a:solidFill>
                  <a:srgbClr val="FFFF00"/>
                </a:solidFill>
                <a:latin typeface="Times New Roman" panose="02020603050405020304" pitchFamily="18" charset="0"/>
                <a:cs typeface="Times New Roman" panose="02020603050405020304" pitchFamily="18" charset="0"/>
              </a:rPr>
              <a:t>Λίβιος</a:t>
            </a:r>
            <a:r>
              <a:rPr lang="el-GR" b="1" dirty="0">
                <a:solidFill>
                  <a:srgbClr val="FFFF00"/>
                </a:solidFill>
                <a:latin typeface="Times New Roman" panose="02020603050405020304" pitchFamily="18" charset="0"/>
                <a:cs typeface="Times New Roman" panose="02020603050405020304" pitchFamily="18" charset="0"/>
              </a:rPr>
              <a:t> 45, 32)</a:t>
            </a:r>
            <a:endParaRPr lang="el-GR" b="1" dirty="0">
              <a:solidFill>
                <a:srgbClr val="FFFF00"/>
              </a:solidFill>
            </a:endParaRPr>
          </a:p>
        </p:txBody>
      </p:sp>
      <p:sp>
        <p:nvSpPr>
          <p:cNvPr id="3" name="Θέση περιεχομένου 2"/>
          <p:cNvSpPr>
            <a:spLocks noGrp="1"/>
          </p:cNvSpPr>
          <p:nvPr>
            <p:ph idx="1"/>
          </p:nvPr>
        </p:nvSpPr>
        <p:spPr/>
        <p:txBody>
          <a:bodyPr>
            <a:normAutofit/>
          </a:bodyPr>
          <a:lstStyle/>
          <a:p>
            <a:r>
              <a:rPr lang="el-GR" sz="2400" dirty="0">
                <a:solidFill>
                  <a:srgbClr val="FFFF00"/>
                </a:solidFill>
                <a:latin typeface="Times New Roman" panose="02020603050405020304" pitchFamily="18" charset="0"/>
                <a:cs typeface="Times New Roman" panose="02020603050405020304" pitchFamily="18" charset="0"/>
              </a:rPr>
              <a:t>H </a:t>
            </a:r>
            <a:r>
              <a:rPr lang="el-GR" sz="2400" dirty="0" err="1" smtClean="0">
                <a:solidFill>
                  <a:srgbClr val="FFFF00"/>
                </a:solidFill>
                <a:latin typeface="Times New Roman" panose="02020603050405020304" pitchFamily="18" charset="0"/>
                <a:cs typeface="Times New Roman" panose="02020603050405020304" pitchFamily="18" charset="0"/>
              </a:rPr>
              <a:t>Mακεδονία</a:t>
            </a:r>
            <a:r>
              <a:rPr lang="el-GR" sz="2400" dirty="0" smtClean="0">
                <a:solidFill>
                  <a:srgbClr val="FFFF00"/>
                </a:solidFill>
                <a:latin typeface="Times New Roman" panose="02020603050405020304" pitchFamily="18" charset="0"/>
                <a:cs typeface="Times New Roman" panose="02020603050405020304" pitchFamily="18" charset="0"/>
              </a:rPr>
              <a:t> </a:t>
            </a:r>
            <a:r>
              <a:rPr lang="el-GR" sz="2400" dirty="0">
                <a:solidFill>
                  <a:srgbClr val="FFFF00"/>
                </a:solidFill>
                <a:latin typeface="Times New Roman" panose="02020603050405020304" pitchFamily="18" charset="0"/>
                <a:cs typeface="Times New Roman" panose="02020603050405020304" pitchFamily="18" charset="0"/>
              </a:rPr>
              <a:t>ρωμαϊκό προτεκτοράτο (168 - 148 </a:t>
            </a:r>
            <a:r>
              <a:rPr lang="el-GR" sz="2400" dirty="0" err="1">
                <a:solidFill>
                  <a:srgbClr val="FFFF00"/>
                </a:solidFill>
                <a:latin typeface="Times New Roman" panose="02020603050405020304" pitchFamily="18" charset="0"/>
                <a:cs typeface="Times New Roman" panose="02020603050405020304" pitchFamily="18" charset="0"/>
              </a:rPr>
              <a:t>π.X</a:t>
            </a:r>
            <a:r>
              <a:rPr lang="el-GR" sz="2400" dirty="0" smtClean="0">
                <a:solidFill>
                  <a:srgbClr val="FFFF00"/>
                </a:solidFill>
                <a:latin typeface="Times New Roman" panose="02020603050405020304" pitchFamily="18" charset="0"/>
                <a:cs typeface="Times New Roman" panose="02020603050405020304" pitchFamily="18" charset="0"/>
              </a:rPr>
              <a:t>.)</a:t>
            </a:r>
          </a:p>
          <a:p>
            <a:r>
              <a:rPr lang="el-GR" sz="2400" dirty="0" smtClean="0">
                <a:latin typeface="Times New Roman" panose="02020603050405020304" pitchFamily="18" charset="0"/>
                <a:cs typeface="Times New Roman" panose="02020603050405020304" pitchFamily="18" charset="0"/>
              </a:rPr>
              <a:t>Μετά τη νίκη </a:t>
            </a:r>
            <a:r>
              <a:rPr lang="el-GR" sz="2400" dirty="0">
                <a:latin typeface="Times New Roman" panose="02020603050405020304" pitchFamily="18" charset="0"/>
                <a:cs typeface="Times New Roman" panose="02020603050405020304" pitchFamily="18" charset="0"/>
              </a:rPr>
              <a:t>τους στην Πύδνα (168 </a:t>
            </a:r>
            <a:r>
              <a:rPr lang="el-GR" sz="2400" dirty="0" err="1">
                <a:latin typeface="Times New Roman" panose="02020603050405020304" pitchFamily="18" charset="0"/>
                <a:cs typeface="Times New Roman" panose="02020603050405020304" pitchFamily="18" charset="0"/>
              </a:rPr>
              <a:t>π.X</a:t>
            </a:r>
            <a:r>
              <a:rPr lang="el-GR" sz="2400" dirty="0">
                <a:latin typeface="Times New Roman" panose="02020603050405020304" pitchFamily="18" charset="0"/>
                <a:cs typeface="Times New Roman" panose="02020603050405020304" pitchFamily="18" charset="0"/>
              </a:rPr>
              <a:t>.) σε βάρος του Περσέα </a:t>
            </a:r>
            <a:r>
              <a:rPr lang="el-GR" sz="2400" dirty="0" smtClean="0">
                <a:latin typeface="Times New Roman" panose="02020603050405020304" pitchFamily="18" charset="0"/>
                <a:cs typeface="Times New Roman" panose="02020603050405020304" pitchFamily="18" charset="0"/>
              </a:rPr>
              <a:t> δημιουργία  από τους Ρωμαίους τεσσάρων </a:t>
            </a:r>
            <a:r>
              <a:rPr lang="el-GR" sz="2400" dirty="0">
                <a:latin typeface="Times New Roman" panose="02020603050405020304" pitchFamily="18" charset="0"/>
                <a:cs typeface="Times New Roman" panose="02020603050405020304" pitchFamily="18" charset="0"/>
              </a:rPr>
              <a:t>αυτοδιοικούμενων περιφερειών, των «μερίδων» (</a:t>
            </a:r>
            <a:r>
              <a:rPr lang="el-GR" sz="2400" dirty="0" err="1">
                <a:latin typeface="Times New Roman" panose="02020603050405020304" pitchFamily="18" charset="0"/>
                <a:cs typeface="Times New Roman" panose="02020603050405020304" pitchFamily="18" charset="0"/>
              </a:rPr>
              <a:t>regiones</a:t>
            </a:r>
            <a:r>
              <a:rPr lang="el-GR" sz="2400" dirty="0">
                <a:latin typeface="Times New Roman" panose="02020603050405020304" pitchFamily="18" charset="0"/>
                <a:cs typeface="Times New Roman" panose="02020603050405020304" pitchFamily="18" charset="0"/>
              </a:rPr>
              <a:t>), </a:t>
            </a:r>
            <a:endParaRPr lang="el-GR" sz="2400" dirty="0" smtClean="0">
              <a:latin typeface="Times New Roman" panose="02020603050405020304" pitchFamily="18" charset="0"/>
              <a:cs typeface="Times New Roman" panose="02020603050405020304" pitchFamily="18" charset="0"/>
            </a:endParaRPr>
          </a:p>
          <a:p>
            <a:r>
              <a:rPr lang="el-GR" sz="2400" dirty="0" smtClean="0">
                <a:latin typeface="Times New Roman" panose="02020603050405020304" pitchFamily="18" charset="0"/>
                <a:cs typeface="Times New Roman" panose="02020603050405020304" pitchFamily="18" charset="0"/>
              </a:rPr>
              <a:t>στις </a:t>
            </a:r>
            <a:r>
              <a:rPr lang="el-GR" sz="2400" dirty="0">
                <a:latin typeface="Times New Roman" panose="02020603050405020304" pitchFamily="18" charset="0"/>
                <a:cs typeface="Times New Roman" panose="02020603050405020304" pitchFamily="18" charset="0"/>
              </a:rPr>
              <a:t>πρωτεύουσές τους (</a:t>
            </a:r>
            <a:r>
              <a:rPr lang="el-GR" sz="2400" dirty="0" err="1">
                <a:latin typeface="Times New Roman" panose="02020603050405020304" pitchFamily="18" charset="0"/>
                <a:cs typeface="Times New Roman" panose="02020603050405020304" pitchFamily="18" charset="0"/>
              </a:rPr>
              <a:t>Aμφίπολη</a:t>
            </a:r>
            <a:r>
              <a:rPr lang="el-GR" sz="2400" dirty="0">
                <a:latin typeface="Times New Roman" panose="02020603050405020304" pitchFamily="18" charset="0"/>
                <a:cs typeface="Times New Roman" panose="02020603050405020304" pitchFamily="18" charset="0"/>
              </a:rPr>
              <a:t>, Θεσσαλονίκη, Πέλλα και </a:t>
            </a:r>
            <a:r>
              <a:rPr lang="el-GR" sz="2400" dirty="0" err="1">
                <a:latin typeface="Times New Roman" panose="02020603050405020304" pitchFamily="18" charset="0"/>
                <a:cs typeface="Times New Roman" panose="02020603050405020304" pitchFamily="18" charset="0"/>
              </a:rPr>
              <a:t>Πελαγονία</a:t>
            </a:r>
            <a:r>
              <a:rPr lang="el-GR" sz="2400" dirty="0">
                <a:latin typeface="Times New Roman" panose="02020603050405020304" pitchFamily="18" charset="0"/>
                <a:cs typeface="Times New Roman" panose="02020603050405020304" pitchFamily="18" charset="0"/>
              </a:rPr>
              <a:t>) συνέρχονταν συνελεύσεις, συγκεντρώνονταν οι φόροι και εκλέγονταν οι άρχοντές τους </a:t>
            </a:r>
            <a:r>
              <a:rPr lang="el-GR" sz="2400" dirty="0" smtClean="0">
                <a:latin typeface="Times New Roman" panose="02020603050405020304" pitchFamily="18" charset="0"/>
                <a:cs typeface="Times New Roman" panose="02020603050405020304" pitchFamily="18" charset="0"/>
              </a:rPr>
              <a:t>Η  σύγκλητος </a:t>
            </a:r>
            <a:r>
              <a:rPr lang="el-GR" sz="2400" dirty="0">
                <a:latin typeface="Times New Roman" panose="02020603050405020304" pitchFamily="18" charset="0"/>
                <a:cs typeface="Times New Roman" panose="02020603050405020304" pitchFamily="18" charset="0"/>
              </a:rPr>
              <a:t>επέτρεψε στους </a:t>
            </a:r>
            <a:r>
              <a:rPr lang="el-GR" sz="2400" dirty="0" err="1">
                <a:latin typeface="Times New Roman" panose="02020603050405020304" pitchFamily="18" charset="0"/>
                <a:cs typeface="Times New Roman" panose="02020603050405020304" pitchFamily="18" charset="0"/>
              </a:rPr>
              <a:t>Mακεδόνες</a:t>
            </a:r>
            <a:r>
              <a:rPr lang="el-GR" sz="2400" dirty="0">
                <a:latin typeface="Times New Roman" panose="02020603050405020304" pitchFamily="18" charset="0"/>
                <a:cs typeface="Times New Roman" panose="02020603050405020304" pitchFamily="18" charset="0"/>
              </a:rPr>
              <a:t> να συστήσουν ένα κοινό συμβούλιο (</a:t>
            </a:r>
            <a:r>
              <a:rPr lang="el-GR" sz="2400" dirty="0" smtClean="0">
                <a:latin typeface="Times New Roman" panose="02020603050405020304" pitchFamily="18" charset="0"/>
                <a:cs typeface="Times New Roman" panose="02020603050405020304" pitchFamily="18" charset="0"/>
              </a:rPr>
              <a:t>συνέδριο</a:t>
            </a:r>
            <a:endParaRPr lang="el-GR"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927185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ΥΠΟΤΕΛΕΙΣ ΜΕΡΙΔΕΣ</a:t>
            </a:r>
            <a:endParaRPr lang="el-GR" dirty="0">
              <a:solidFill>
                <a:srgbClr val="FFFF00"/>
              </a:solidFill>
            </a:endParaRPr>
          </a:p>
        </p:txBody>
      </p:sp>
      <p:sp>
        <p:nvSpPr>
          <p:cNvPr id="3" name="Θέση περιεχομένου 2"/>
          <p:cNvSpPr>
            <a:spLocks noGrp="1"/>
          </p:cNvSpPr>
          <p:nvPr>
            <p:ph idx="1"/>
          </p:nvPr>
        </p:nvSpPr>
        <p:spPr/>
        <p:txBody>
          <a:bodyPr>
            <a:normAutofit fontScale="85000" lnSpcReduction="10000"/>
          </a:bodyPr>
          <a:lstStyle/>
          <a:p>
            <a:r>
              <a:rPr lang="el-GR" sz="3100" dirty="0"/>
              <a:t>Η πρώτη περιοχή περιελάμβανε τα εδάφη μεταξύ των ποταμών Στρυμόνα και Νέστου και όλα τα οχυρά και πόλεις ανατολικά του Νέστου μέχρι </a:t>
            </a:r>
            <a:r>
              <a:rPr lang="el-GR" sz="3100" dirty="0" smtClean="0"/>
              <a:t>τον</a:t>
            </a:r>
            <a:endParaRPr lang="el-GR" sz="3100" dirty="0"/>
          </a:p>
          <a:p>
            <a:r>
              <a:rPr lang="el-GR" sz="3100" dirty="0"/>
              <a:t>-   Η δεύτερη περιοχή περιελάμβανε ία εδάφη μετα­ξύ του Στρυμόνα και του Αξιού και σ’ αυτά περι­λαμβάνονταν και οι Παίονες που κατοικούσαν ανα­τολικά του Αξιού</a:t>
            </a:r>
            <a:r>
              <a:rPr lang="el-GR" sz="3100" dirty="0" smtClean="0"/>
              <a:t>.</a:t>
            </a:r>
          </a:p>
          <a:p>
            <a:r>
              <a:rPr lang="el-GR" sz="3100" dirty="0" smtClean="0"/>
              <a:t/>
            </a:r>
            <a:br>
              <a:rPr lang="el-GR" sz="3100" dirty="0" smtClean="0"/>
            </a:br>
            <a:endParaRPr lang="el-GR" sz="3100" dirty="0" smtClean="0"/>
          </a:p>
          <a:p>
            <a:r>
              <a:rPr lang="el-GR" dirty="0"/>
              <a:t/>
            </a:r>
            <a:br>
              <a:rPr lang="el-GR" dirty="0"/>
            </a:br>
            <a:r>
              <a:rPr lang="el-GR" dirty="0"/>
              <a:t/>
            </a:r>
            <a:br>
              <a:rPr lang="el-GR" dirty="0"/>
            </a:br>
            <a:endParaRPr lang="el-GR" dirty="0"/>
          </a:p>
        </p:txBody>
      </p:sp>
    </p:spTree>
    <p:extLst>
      <p:ext uri="{BB962C8B-B14F-4D97-AF65-F5344CB8AC3E}">
        <p14:creationId xmlns:p14="http://schemas.microsoft.com/office/powerpoint/2010/main" xmlns="" val="35215466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4 ΥΠΟΤΕΛΕΙΣ ΜΕΡΙΔΕΣ</a:t>
            </a:r>
            <a:endParaRPr lang="el-GR" dirty="0">
              <a:solidFill>
                <a:srgbClr val="FFFF00"/>
              </a:solidFill>
            </a:endParaRPr>
          </a:p>
        </p:txBody>
      </p:sp>
      <p:sp>
        <p:nvSpPr>
          <p:cNvPr id="3" name="Θέση περιεχομένου 2"/>
          <p:cNvSpPr>
            <a:spLocks noGrp="1"/>
          </p:cNvSpPr>
          <p:nvPr>
            <p:ph idx="1"/>
          </p:nvPr>
        </p:nvSpPr>
        <p:spPr/>
        <p:txBody>
          <a:bodyPr/>
          <a:lstStyle/>
          <a:p>
            <a:r>
              <a:rPr lang="el-GR" dirty="0"/>
              <a:t> </a:t>
            </a:r>
            <a:r>
              <a:rPr lang="el-GR" sz="2400" dirty="0">
                <a:latin typeface="Times New Roman" panose="02020603050405020304" pitchFamily="18" charset="0"/>
                <a:cs typeface="Times New Roman" panose="02020603050405020304" pitchFamily="18" charset="0"/>
              </a:rPr>
              <a:t>Η τρίτη περιοχή, κατά τον Τ. </a:t>
            </a:r>
            <a:r>
              <a:rPr lang="el-GR" sz="2400" dirty="0" err="1">
                <a:latin typeface="Times New Roman" panose="02020603050405020304" pitchFamily="18" charset="0"/>
                <a:cs typeface="Times New Roman" panose="02020603050405020304" pitchFamily="18" charset="0"/>
              </a:rPr>
              <a:t>Λίβιο</a:t>
            </a:r>
            <a:r>
              <a:rPr lang="el-GR" sz="2400" dirty="0">
                <a:latin typeface="Times New Roman" panose="02020603050405020304" pitchFamily="18" charset="0"/>
                <a:cs typeface="Times New Roman" panose="02020603050405020304" pitchFamily="18" charset="0"/>
              </a:rPr>
              <a:t>, περιελάμβανε τα εδάφη από τον Αξιό μέχρι τον Πηνειό και προς Β. το όρος </a:t>
            </a:r>
            <a:r>
              <a:rPr lang="el-GR" sz="2400" dirty="0" err="1">
                <a:latin typeface="Times New Roman" panose="02020603050405020304" pitchFamily="18" charset="0"/>
                <a:cs typeface="Times New Roman" panose="02020603050405020304" pitchFamily="18" charset="0"/>
              </a:rPr>
              <a:t>Βόρα</a:t>
            </a:r>
            <a:r>
              <a:rPr lang="el-GR" sz="2400" dirty="0">
                <a:latin typeface="Times New Roman" panose="02020603050405020304" pitchFamily="18" charset="0"/>
                <a:cs typeface="Times New Roman" panose="02020603050405020304" pitchFamily="18" charset="0"/>
              </a:rPr>
              <a:t>. Και σ’ αυτήν προσαρτήθηκε η </a:t>
            </a:r>
            <a:r>
              <a:rPr lang="el-GR" sz="2400" dirty="0" err="1">
                <a:latin typeface="Times New Roman" panose="02020603050405020304" pitchFamily="18" charset="0"/>
                <a:cs typeface="Times New Roman" panose="02020603050405020304" pitchFamily="18" charset="0"/>
              </a:rPr>
              <a:t>Παιονία</a:t>
            </a:r>
            <a:r>
              <a:rPr lang="el-GR" sz="2400" dirty="0" smtClean="0">
                <a:latin typeface="Times New Roman" panose="02020603050405020304" pitchFamily="18" charset="0"/>
                <a:cs typeface="Times New Roman" panose="02020603050405020304" pitchFamily="18" charset="0"/>
              </a:rPr>
              <a:t>.</a:t>
            </a:r>
            <a:endParaRPr lang="el-GR" sz="24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   Η τέταρτη περιοχή εκτεινόταν από το όρος </a:t>
            </a:r>
            <a:r>
              <a:rPr lang="el-GR" sz="2400" dirty="0" err="1">
                <a:latin typeface="Times New Roman" panose="02020603050405020304" pitchFamily="18" charset="0"/>
                <a:cs typeface="Times New Roman" panose="02020603050405020304" pitchFamily="18" charset="0"/>
              </a:rPr>
              <a:t>Βόρα</a:t>
            </a:r>
            <a:r>
              <a:rPr lang="el-GR" sz="2400" dirty="0">
                <a:latin typeface="Times New Roman" panose="02020603050405020304" pitchFamily="18" charset="0"/>
                <a:cs typeface="Times New Roman" panose="02020603050405020304" pitchFamily="18" charset="0"/>
              </a:rPr>
              <a:t> μέχρι τα σύνορα της Ηπείρου και της Ιλλυρίας. Στην τέταρτη αυτή περιοχή περιλαμβάνονταν οι </a:t>
            </a:r>
            <a:r>
              <a:rPr lang="el-GR" sz="2400" dirty="0" err="1">
                <a:latin typeface="Times New Roman" panose="02020603050405020304" pitchFamily="18" charset="0"/>
                <a:cs typeface="Times New Roman" panose="02020603050405020304" pitchFamily="18" charset="0"/>
              </a:rPr>
              <a:t>Εορδαΐοι</a:t>
            </a:r>
            <a:r>
              <a:rPr lang="el-GR" sz="2400" dirty="0">
                <a:latin typeface="Times New Roman" panose="02020603050405020304" pitchFamily="18" charset="0"/>
                <a:cs typeface="Times New Roman" panose="02020603050405020304" pitchFamily="18" charset="0"/>
              </a:rPr>
              <a:t>, οι </a:t>
            </a:r>
            <a:r>
              <a:rPr lang="el-GR" sz="2400" dirty="0" err="1">
                <a:latin typeface="Times New Roman" panose="02020603050405020304" pitchFamily="18" charset="0"/>
                <a:cs typeface="Times New Roman" panose="02020603050405020304" pitchFamily="18" charset="0"/>
              </a:rPr>
              <a:t>Λυγκηστές</a:t>
            </a:r>
            <a:r>
              <a:rPr lang="el-GR" sz="2400" dirty="0">
                <a:latin typeface="Times New Roman" panose="02020603050405020304" pitchFamily="18" charset="0"/>
                <a:cs typeface="Times New Roman" panose="02020603050405020304" pitchFamily="18" charset="0"/>
              </a:rPr>
              <a:t> και οι </a:t>
            </a:r>
            <a:r>
              <a:rPr lang="el-GR" sz="2400" dirty="0" err="1">
                <a:latin typeface="Times New Roman" panose="02020603050405020304" pitchFamily="18" charset="0"/>
                <a:cs typeface="Times New Roman" panose="02020603050405020304" pitchFamily="18" charset="0"/>
              </a:rPr>
              <a:t>Πελαγόνες</a:t>
            </a:r>
            <a:r>
              <a:rPr lang="el-GR" sz="2400" dirty="0">
                <a:latin typeface="Times New Roman" panose="02020603050405020304" pitchFamily="18" charset="0"/>
                <a:cs typeface="Times New Roman" panose="02020603050405020304" pitchFamily="18" charset="0"/>
              </a:rPr>
              <a:t> και οι περιφέρειες </a:t>
            </a:r>
            <a:r>
              <a:rPr lang="el-GR" sz="2400" dirty="0" err="1">
                <a:latin typeface="Times New Roman" panose="02020603050405020304" pitchFamily="18" charset="0"/>
                <a:cs typeface="Times New Roman" panose="02020603050405020304" pitchFamily="18" charset="0"/>
              </a:rPr>
              <a:t>Τυμφαίας</a:t>
            </a:r>
            <a:r>
              <a:rPr lang="el-GR" sz="2400" dirty="0">
                <a:latin typeface="Times New Roman" panose="02020603050405020304" pitchFamily="18" charset="0"/>
                <a:cs typeface="Times New Roman" panose="02020603050405020304" pitchFamily="18" charset="0"/>
              </a:rPr>
              <a:t> και Ελίμειας, καθώς και η Ιλλυρική περιο­χή της </a:t>
            </a:r>
            <a:r>
              <a:rPr lang="el-GR" sz="2400" dirty="0" err="1">
                <a:latin typeface="Times New Roman" panose="02020603050405020304" pitchFamily="18" charset="0"/>
                <a:cs typeface="Times New Roman" panose="02020603050405020304" pitchFamily="18" charset="0"/>
              </a:rPr>
              <a:t>Ατιντάνειας</a:t>
            </a:r>
            <a:r>
              <a:rPr lang="el-GR" sz="2400" dirty="0">
                <a:latin typeface="Times New Roman" panose="02020603050405020304" pitchFamily="18" charset="0"/>
                <a:cs typeface="Times New Roman" panose="02020603050405020304" pitchFamily="18" charset="0"/>
              </a:rPr>
              <a:t>. Στην τέταρτη μερίδα υπήχθη και η Β. </a:t>
            </a:r>
            <a:r>
              <a:rPr lang="el-GR" sz="2400" dirty="0" err="1">
                <a:latin typeface="Times New Roman" panose="02020603050405020304" pitchFamily="18" charset="0"/>
                <a:cs typeface="Times New Roman" panose="02020603050405020304" pitchFamily="18" charset="0"/>
              </a:rPr>
              <a:t>Παιονία</a:t>
            </a:r>
            <a:r>
              <a:rPr lang="el-GR" sz="2400" dirty="0">
                <a:latin typeface="Times New Roman" panose="02020603050405020304" pitchFamily="18" charset="0"/>
                <a:cs typeface="Times New Roman" panose="02020603050405020304" pitchFamily="18" charset="0"/>
              </a:rPr>
              <a:t> και συνεπώς συνόρευε με τη Δαρ­δανία. Η </a:t>
            </a:r>
            <a:r>
              <a:rPr lang="el-GR" sz="2400" dirty="0" err="1">
                <a:latin typeface="Times New Roman" panose="02020603050405020304" pitchFamily="18" charset="0"/>
                <a:cs typeface="Times New Roman" panose="02020603050405020304" pitchFamily="18" charset="0"/>
              </a:rPr>
              <a:t>Παιονία</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δηλα</a:t>
            </a:r>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907793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2050" name="Picture 2" descr="D:\User\Pictures\Macedonia_SPQR.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332656"/>
            <a:ext cx="8892480" cy="6525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11170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Η </a:t>
            </a:r>
            <a:r>
              <a:rPr lang="el-GR" dirty="0" smtClean="0">
                <a:solidFill>
                  <a:srgbClr val="FFFF00"/>
                </a:solidFill>
              </a:rPr>
              <a:t>ΡΩΜΑΙΚΗ ΕΠΑΡΧΙΑ ΜΑΚΕΔΟΝΙΑ</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600" dirty="0" smtClean="0">
                <a:latin typeface="Times New Roman" panose="02020603050405020304" pitchFamily="18" charset="0"/>
                <a:cs typeface="Times New Roman" panose="02020603050405020304" pitchFamily="18" charset="0"/>
              </a:rPr>
              <a:t>ιδρύθηκε </a:t>
            </a:r>
            <a:r>
              <a:rPr lang="el-GR" sz="3600" dirty="0">
                <a:latin typeface="Times New Roman" panose="02020603050405020304" pitchFamily="18" charset="0"/>
                <a:cs typeface="Times New Roman" panose="02020603050405020304" pitchFamily="18" charset="0"/>
              </a:rPr>
              <a:t>επίσημα </a:t>
            </a:r>
            <a:r>
              <a:rPr lang="el-GR" sz="3600" dirty="0" smtClean="0">
                <a:latin typeface="Times New Roman" panose="02020603050405020304" pitchFamily="18" charset="0"/>
                <a:cs typeface="Times New Roman" panose="02020603050405020304" pitchFamily="18" charset="0"/>
              </a:rPr>
              <a:t>το146 </a:t>
            </a:r>
            <a:r>
              <a:rPr lang="el-GR" sz="3600" dirty="0" err="1" smtClean="0">
                <a:latin typeface="Times New Roman" panose="02020603050405020304" pitchFamily="18" charset="0"/>
                <a:cs typeface="Times New Roman" panose="02020603050405020304" pitchFamily="18" charset="0"/>
              </a:rPr>
              <a:t>π.Χ</a:t>
            </a:r>
            <a:r>
              <a:rPr lang="el-GR" sz="3600" dirty="0" err="1" smtClean="0">
                <a:latin typeface="Times New Roman" panose="02020603050405020304" pitchFamily="18" charset="0"/>
                <a:cs typeface="Times New Roman" panose="02020603050405020304" pitchFamily="18" charset="0"/>
                <a:hlinkClick r:id="rId2" tooltip="146 π.Χ."/>
              </a:rPr>
              <a:t>.</a:t>
            </a:r>
            <a:r>
              <a:rPr lang="el-GR" sz="3600" dirty="0" smtClean="0">
                <a:latin typeface="Times New Roman" panose="02020603050405020304" pitchFamily="18" charset="0"/>
                <a:cs typeface="Times New Roman" panose="02020603050405020304" pitchFamily="18" charset="0"/>
              </a:rPr>
              <a:t>, </a:t>
            </a:r>
            <a:r>
              <a:rPr lang="el-GR" sz="3600" dirty="0">
                <a:latin typeface="Times New Roman" panose="02020603050405020304" pitchFamily="18" charset="0"/>
                <a:cs typeface="Times New Roman" panose="02020603050405020304" pitchFamily="18" charset="0"/>
              </a:rPr>
              <a:t>αφότου ο Ρωμαίος </a:t>
            </a:r>
            <a:r>
              <a:rPr lang="el-GR" sz="3600" dirty="0" err="1" smtClean="0">
                <a:latin typeface="Times New Roman" panose="02020603050405020304" pitchFamily="18" charset="0"/>
                <a:cs typeface="Times New Roman" panose="02020603050405020304" pitchFamily="18" charset="0"/>
              </a:rPr>
              <a:t>Μέτελλος</a:t>
            </a:r>
            <a:r>
              <a:rPr lang="el-GR" sz="3600" dirty="0" smtClean="0">
                <a:latin typeface="Times New Roman" panose="02020603050405020304" pitchFamily="18" charset="0"/>
                <a:cs typeface="Times New Roman" panose="02020603050405020304" pitchFamily="18" charset="0"/>
              </a:rPr>
              <a:t> νίκησε τον </a:t>
            </a:r>
            <a:r>
              <a:rPr lang="el-GR" sz="3600" dirty="0" err="1" smtClean="0">
                <a:latin typeface="Times New Roman" panose="02020603050405020304" pitchFamily="18" charset="0"/>
                <a:cs typeface="Times New Roman" panose="02020603050405020304" pitchFamily="18" charset="0"/>
              </a:rPr>
              <a:t>Ανδρίσκο</a:t>
            </a:r>
            <a:r>
              <a:rPr lang="el-GR" sz="3600" dirty="0" smtClean="0">
                <a:latin typeface="Times New Roman" panose="02020603050405020304" pitchFamily="18" charset="0"/>
                <a:cs typeface="Times New Roman" panose="02020603050405020304" pitchFamily="18" charset="0"/>
              </a:rPr>
              <a:t> το 148 </a:t>
            </a:r>
            <a:r>
              <a:rPr lang="el-GR" sz="3600" dirty="0" err="1" smtClean="0">
                <a:latin typeface="Times New Roman" panose="02020603050405020304" pitchFamily="18" charset="0"/>
                <a:cs typeface="Times New Roman" panose="02020603050405020304" pitchFamily="18" charset="0"/>
              </a:rPr>
              <a:t>π.Χ</a:t>
            </a:r>
            <a:endParaRPr lang="el-GR" sz="3600" dirty="0" smtClean="0">
              <a:latin typeface="Times New Roman" panose="02020603050405020304" pitchFamily="18" charset="0"/>
              <a:cs typeface="Times New Roman" panose="02020603050405020304" pitchFamily="18" charset="0"/>
            </a:endParaRPr>
          </a:p>
          <a:p>
            <a:r>
              <a:rPr lang="el-GR" sz="3600" dirty="0" smtClean="0">
                <a:latin typeface="Times New Roman" panose="02020603050405020304" pitchFamily="18" charset="0"/>
                <a:cs typeface="Times New Roman" panose="02020603050405020304" pitchFamily="18" charset="0"/>
              </a:rPr>
              <a:t>και </a:t>
            </a:r>
            <a:r>
              <a:rPr lang="el-GR" sz="3600" dirty="0">
                <a:latin typeface="Times New Roman" panose="02020603050405020304" pitchFamily="18" charset="0"/>
                <a:cs typeface="Times New Roman" panose="02020603050405020304" pitchFamily="18" charset="0"/>
              </a:rPr>
              <a:t>οι τέσσερεις αυτόνομες υποτελείς </a:t>
            </a:r>
            <a:r>
              <a:rPr lang="el-GR" sz="3600" dirty="0" smtClean="0">
                <a:latin typeface="Times New Roman" panose="02020603050405020304" pitchFamily="18" charset="0"/>
                <a:cs typeface="Times New Roman" panose="02020603050405020304" pitchFamily="18" charset="0"/>
              </a:rPr>
              <a:t>μερίδες, </a:t>
            </a:r>
            <a:r>
              <a:rPr lang="el-GR" sz="3600" dirty="0">
                <a:latin typeface="Times New Roman" panose="02020603050405020304" pitchFamily="18" charset="0"/>
                <a:cs typeface="Times New Roman" panose="02020603050405020304" pitchFamily="18" charset="0"/>
              </a:rPr>
              <a:t>διαλύθηκαν. </a:t>
            </a:r>
            <a:endParaRPr lang="el-GR" sz="3600" dirty="0" smtClean="0">
              <a:latin typeface="Times New Roman" panose="02020603050405020304" pitchFamily="18" charset="0"/>
              <a:cs typeface="Times New Roman" panose="02020603050405020304" pitchFamily="18" charset="0"/>
            </a:endParaRPr>
          </a:p>
          <a:p>
            <a:r>
              <a:rPr lang="el-GR" sz="3600" dirty="0" smtClean="0">
                <a:latin typeface="Times New Roman" panose="02020603050405020304" pitchFamily="18" charset="0"/>
                <a:cs typeface="Times New Roman" panose="02020603050405020304" pitchFamily="18" charset="0"/>
              </a:rPr>
              <a:t>Η </a:t>
            </a:r>
            <a:r>
              <a:rPr lang="el-GR" sz="3600" dirty="0">
                <a:latin typeface="Times New Roman" panose="02020603050405020304" pitchFamily="18" charset="0"/>
                <a:cs typeface="Times New Roman" panose="02020603050405020304" pitchFamily="18" charset="0"/>
              </a:rPr>
              <a:t>επαρχία περιελάμβανε τμήματα της </a:t>
            </a:r>
            <a:r>
              <a:rPr lang="el-GR" sz="3600" dirty="0" smtClean="0">
                <a:latin typeface="Times New Roman" panose="02020603050405020304" pitchFamily="18" charset="0"/>
                <a:cs typeface="Times New Roman" panose="02020603050405020304" pitchFamily="18" charset="0"/>
              </a:rPr>
              <a:t> Ηπείρου, </a:t>
            </a:r>
            <a:r>
              <a:rPr lang="el-GR" sz="3600" dirty="0" err="1" smtClean="0">
                <a:latin typeface="Times New Roman" panose="02020603050405020304" pitchFamily="18" charset="0"/>
                <a:cs typeface="Times New Roman" panose="02020603050405020304" pitchFamily="18" charset="0"/>
              </a:rPr>
              <a:t>Ιλυρρίας</a:t>
            </a:r>
            <a:r>
              <a:rPr lang="el-GR" sz="3600" dirty="0" smtClean="0">
                <a:latin typeface="Times New Roman" panose="02020603050405020304" pitchFamily="18" charset="0"/>
                <a:cs typeface="Times New Roman" panose="02020603050405020304" pitchFamily="18" charset="0"/>
              </a:rPr>
              <a:t>, Θράκης, Θεσσαλίας</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360820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Η ΡΩΜΑΙΚΗ ΕΠΑΡΧΙΑ ΜΑΚΕΔΟΝΙΑ</a:t>
            </a:r>
            <a:endParaRPr lang="el-GR" dirty="0"/>
          </a:p>
        </p:txBody>
      </p:sp>
      <p:sp>
        <p:nvSpPr>
          <p:cNvPr id="3" name="Θέση περιεχομένου 2"/>
          <p:cNvSpPr>
            <a:spLocks noGrp="1"/>
          </p:cNvSpPr>
          <p:nvPr>
            <p:ph idx="1"/>
          </p:nvPr>
        </p:nvSpPr>
        <p:spPr/>
        <p:txBody>
          <a:bodyPr>
            <a:noAutofit/>
          </a:bodyPr>
          <a:lstStyle/>
          <a:p>
            <a:r>
              <a:rPr lang="el-GR" sz="2400" dirty="0"/>
              <a:t>Τα όρια της μεγάλης ρωμαϊκής </a:t>
            </a:r>
            <a:r>
              <a:rPr lang="el-GR" sz="2400" dirty="0" err="1"/>
              <a:t>Provincia</a:t>
            </a:r>
            <a:r>
              <a:rPr lang="el-GR" sz="2400" dirty="0"/>
              <a:t> </a:t>
            </a:r>
            <a:r>
              <a:rPr lang="el-GR" sz="2400" dirty="0" err="1"/>
              <a:t>Macedonia</a:t>
            </a:r>
            <a:r>
              <a:rPr lang="el-GR" sz="2400" dirty="0"/>
              <a:t> της αυτοκρατορικής εποχής υπερέβαιναν κατά </a:t>
            </a:r>
            <a:r>
              <a:rPr lang="el-GR" sz="2400" dirty="0" smtClean="0"/>
              <a:t>πολ</a:t>
            </a:r>
            <a:r>
              <a:rPr lang="el-GR" sz="2400" dirty="0"/>
              <a:t>ύ</a:t>
            </a:r>
            <a:r>
              <a:rPr lang="el-GR" sz="2400" dirty="0" smtClean="0"/>
              <a:t> </a:t>
            </a:r>
            <a:r>
              <a:rPr lang="el-GR" sz="2400" dirty="0"/>
              <a:t>τα ιστορικά όρια της </a:t>
            </a:r>
            <a:r>
              <a:rPr lang="el-GR" sz="2400" dirty="0" smtClean="0"/>
              <a:t>Μακεδονίας</a:t>
            </a:r>
            <a:r>
              <a:rPr lang="el-GR" sz="2400" dirty="0"/>
              <a:t>, </a:t>
            </a:r>
            <a:r>
              <a:rPr lang="el-GR" sz="2400" dirty="0" smtClean="0"/>
              <a:t>( </a:t>
            </a:r>
            <a:r>
              <a:rPr lang="el-GR" sz="2400" dirty="0"/>
              <a:t>από της Αδριατικής μέχρι του Νέστου και από της περιοχής των Σκοπίων μέχρι της ‘</a:t>
            </a:r>
            <a:r>
              <a:rPr lang="el-GR" sz="2400" dirty="0" err="1"/>
              <a:t>Οθρυος</a:t>
            </a:r>
            <a:r>
              <a:rPr lang="el-GR" sz="2400" dirty="0"/>
              <a:t> και του Σπερχειού και περιελάμβαναν τη Θεσσαλία, την Ήπειρο και το νότιο τμήμα του </a:t>
            </a:r>
            <a:r>
              <a:rPr lang="el-GR" sz="2400" dirty="0" smtClean="0"/>
              <a:t>Ιλλυρικού) </a:t>
            </a:r>
          </a:p>
          <a:p>
            <a:r>
              <a:rPr lang="el-GR" sz="2400" dirty="0" smtClean="0"/>
              <a:t>Η κατά­τμηση των περιοχών επέτεινε τη γενικότερη σύγχυση που επικρα­τούσε τότε ως προς τον προσδιορισμό </a:t>
            </a:r>
            <a:r>
              <a:rPr lang="el-GR" sz="2400" dirty="0"/>
              <a:t>των </a:t>
            </a:r>
            <a:r>
              <a:rPr lang="el-GR" sz="2400" dirty="0" smtClean="0"/>
              <a:t>ορίων</a:t>
            </a:r>
            <a:r>
              <a:rPr lang="el-GR" sz="2400" dirty="0"/>
              <a:t>.</a:t>
            </a:r>
          </a:p>
        </p:txBody>
      </p:sp>
    </p:spTree>
    <p:extLst>
      <p:ext uri="{BB962C8B-B14F-4D97-AF65-F5344CB8AC3E}">
        <p14:creationId xmlns:p14="http://schemas.microsoft.com/office/powerpoint/2010/main" xmlns="" val="2346447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smtClean="0">
                <a:solidFill>
                  <a:srgbClr val="FFFF00"/>
                </a:solidFill>
              </a:rPr>
              <a:t>ΚΛΑΣΙΚΗ 499-323 </a:t>
            </a:r>
            <a:r>
              <a:rPr lang="el-GR" sz="4000" b="1" dirty="0" err="1" smtClean="0">
                <a:solidFill>
                  <a:srgbClr val="FFFF00"/>
                </a:solidFill>
              </a:rPr>
              <a:t>π.Χ</a:t>
            </a:r>
            <a:endParaRPr lang="el-GR" sz="4000" b="1" dirty="0">
              <a:solidFill>
                <a:srgbClr val="FFFF00"/>
              </a:solidFill>
            </a:endParaRPr>
          </a:p>
        </p:txBody>
      </p:sp>
      <p:sp>
        <p:nvSpPr>
          <p:cNvPr id="3" name="Θέση περιεχομένου 2"/>
          <p:cNvSpPr>
            <a:spLocks noGrp="1"/>
          </p:cNvSpPr>
          <p:nvPr>
            <p:ph idx="1"/>
          </p:nvPr>
        </p:nvSpPr>
        <p:spPr>
          <a:xfrm>
            <a:off x="0" y="1412776"/>
            <a:ext cx="8964488" cy="5445224"/>
          </a:xfrm>
        </p:spPr>
        <p:txBody>
          <a:bodyPr>
            <a:normAutofit/>
          </a:bodyPr>
          <a:lstStyle/>
          <a:p>
            <a:pPr marL="457200" indent="-457200" algn="ctr">
              <a:buFontTx/>
              <a:buChar char="-"/>
            </a:pPr>
            <a:r>
              <a:rPr lang="el-GR" sz="3200" dirty="0" smtClean="0">
                <a:latin typeface="Times New Roman" pitchFamily="18" charset="0"/>
                <a:cs typeface="Times New Roman" pitchFamily="18" charset="0"/>
              </a:rPr>
              <a:t>έντονη </a:t>
            </a:r>
            <a:r>
              <a:rPr lang="el-GR" sz="3200" dirty="0">
                <a:latin typeface="Times New Roman" pitchFamily="18" charset="0"/>
                <a:cs typeface="Times New Roman" pitchFamily="18" charset="0"/>
              </a:rPr>
              <a:t>πόλωση μεταξύ Ελλήνων και βαρβάρων κυρίως μετά τους Περσικούς Πολέμους. </a:t>
            </a:r>
            <a:r>
              <a:rPr lang="el-GR" sz="3200" dirty="0" smtClean="0">
                <a:latin typeface="Times New Roman" pitchFamily="18" charset="0"/>
                <a:cs typeface="Times New Roman" pitchFamily="18" charset="0"/>
              </a:rPr>
              <a:t>- κριτήρια </a:t>
            </a:r>
            <a:r>
              <a:rPr lang="el-GR" sz="3200" dirty="0">
                <a:latin typeface="Times New Roman" pitchFamily="18" charset="0"/>
                <a:cs typeface="Times New Roman" pitchFamily="18" charset="0"/>
              </a:rPr>
              <a:t>διαφοροποίησης: η γλώσσα, η λατρεία, οι θεσμοί, τα ήθη και τα έθιμα (Ηρόδοτος, 8.144.2).      </a:t>
            </a:r>
            <a:endParaRPr lang="el-GR" sz="3200" dirty="0" smtClean="0">
              <a:latin typeface="Times New Roman" pitchFamily="18" charset="0"/>
              <a:cs typeface="Times New Roman" pitchFamily="18" charset="0"/>
            </a:endParaRPr>
          </a:p>
          <a:p>
            <a:pPr marL="457200" indent="-457200" algn="ctr">
              <a:buFontTx/>
              <a:buChar char="-"/>
            </a:pPr>
            <a:r>
              <a:rPr lang="el-GR" sz="3200" dirty="0" smtClean="0">
                <a:latin typeface="Times New Roman" pitchFamily="18" charset="0"/>
                <a:cs typeface="Times New Roman" pitchFamily="18" charset="0"/>
              </a:rPr>
              <a:t>Αλλαγή </a:t>
            </a:r>
            <a:r>
              <a:rPr lang="el-GR" sz="3200" dirty="0">
                <a:latin typeface="Times New Roman" pitchFamily="18" charset="0"/>
                <a:cs typeface="Times New Roman" pitchFamily="18" charset="0"/>
              </a:rPr>
              <a:t>του μηχανισμού της ελληνικής αυτοσυνείδησης  μέσα από τον καθορισμό της αντίθεσής της προς την εικόνα της ετερότητας.</a:t>
            </a:r>
          </a:p>
          <a:p>
            <a:endParaRPr lang="el-GR" dirty="0"/>
          </a:p>
        </p:txBody>
      </p:sp>
    </p:spTree>
    <p:extLst>
      <p:ext uri="{BB962C8B-B14F-4D97-AF65-F5344CB8AC3E}">
        <p14:creationId xmlns:p14="http://schemas.microsoft.com/office/powerpoint/2010/main" xmlns="" val="15811314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148 π.Χ-297 </a:t>
            </a:r>
            <a:r>
              <a:rPr lang="el-GR" dirty="0" err="1" smtClean="0"/>
              <a:t>μΧ</a:t>
            </a:r>
            <a:endParaRPr lang="el-GR" dirty="0"/>
          </a:p>
        </p:txBody>
      </p:sp>
      <p:sp>
        <p:nvSpPr>
          <p:cNvPr id="3" name="Θέση περιεχομένου 2"/>
          <p:cNvSpPr>
            <a:spLocks noGrp="1"/>
          </p:cNvSpPr>
          <p:nvPr>
            <p:ph idx="1"/>
          </p:nvPr>
        </p:nvSpPr>
        <p:spPr/>
        <p:txBody>
          <a:bodyPr>
            <a:normAutofit/>
          </a:bodyPr>
          <a:lstStyle/>
          <a:p>
            <a:r>
              <a:rPr lang="el-GR" sz="2800" dirty="0">
                <a:latin typeface="Times New Roman" panose="02020603050405020304" pitchFamily="18" charset="0"/>
                <a:cs typeface="Times New Roman" panose="02020603050405020304" pitchFamily="18" charset="0"/>
              </a:rPr>
              <a:t>Τα όρια της Μακεδονίας </a:t>
            </a:r>
            <a:r>
              <a:rPr lang="el-GR" sz="2800" dirty="0" smtClean="0">
                <a:latin typeface="Times New Roman" panose="02020603050405020304" pitchFamily="18" charset="0"/>
                <a:cs typeface="Times New Roman" panose="02020603050405020304" pitchFamily="18" charset="0"/>
              </a:rPr>
              <a:t> ως ρωμαϊκής επαρχίας από </a:t>
            </a:r>
            <a:r>
              <a:rPr lang="el-GR" sz="2800" dirty="0">
                <a:latin typeface="Times New Roman" panose="02020603050405020304" pitchFamily="18" charset="0"/>
                <a:cs typeface="Times New Roman" panose="02020603050405020304" pitchFamily="18" charset="0"/>
              </a:rPr>
              <a:t>το 148 </a:t>
            </a:r>
            <a:r>
              <a:rPr lang="el-GR" sz="2800" dirty="0" err="1">
                <a:latin typeface="Times New Roman" panose="02020603050405020304" pitchFamily="18" charset="0"/>
                <a:cs typeface="Times New Roman" panose="02020603050405020304" pitchFamily="18" charset="0"/>
              </a:rPr>
              <a:t>π.Χ.</a:t>
            </a:r>
            <a:r>
              <a:rPr lang="el-GR" sz="2800" dirty="0">
                <a:latin typeface="Times New Roman" panose="02020603050405020304" pitchFamily="18" charset="0"/>
                <a:cs typeface="Times New Roman" panose="02020603050405020304" pitchFamily="18" charset="0"/>
              </a:rPr>
              <a:t> (μέχρι το 297 </a:t>
            </a:r>
            <a:r>
              <a:rPr lang="el-GR" sz="2800" dirty="0" err="1">
                <a:latin typeface="Times New Roman" panose="02020603050405020304" pitchFamily="18" charset="0"/>
                <a:cs typeface="Times New Roman" panose="02020603050405020304" pitchFamily="18" charset="0"/>
              </a:rPr>
              <a:t>μ.Χ</a:t>
            </a:r>
            <a:r>
              <a:rPr lang="el-GR" sz="2800" dirty="0">
                <a:latin typeface="Times New Roman" panose="02020603050405020304" pitchFamily="18" charset="0"/>
                <a:cs typeface="Times New Roman" panose="02020603050405020304" pitchFamily="18" charset="0"/>
              </a:rPr>
              <a:t>.) τροποποιούνται. Δυτικά φθάνουν στην Αδριατική (Δυρράχιο και Απολλωνία). Πολλά εδά­φη της Ν. Ιλλυρίας υπήχθησαν τότε στη δικαιοδο­σία του ανθυπάτου Μακεδονίας. Είναι η εποχή όπου τα σύνορα της Μακεδονίας </a:t>
            </a:r>
            <a:r>
              <a:rPr lang="el-GR" sz="2800" dirty="0" smtClean="0">
                <a:latin typeface="Times New Roman" panose="02020603050405020304" pitchFamily="18" charset="0"/>
                <a:cs typeface="Times New Roman" panose="02020603050405020304" pitchFamily="18" charset="0"/>
              </a:rPr>
              <a:t>φθάνουν </a:t>
            </a:r>
            <a:r>
              <a:rPr lang="el-GR" sz="2800" dirty="0">
                <a:latin typeface="Times New Roman" panose="02020603050405020304" pitchFamily="18" charset="0"/>
                <a:cs typeface="Times New Roman" panose="02020603050405020304" pitchFamily="18" charset="0"/>
              </a:rPr>
              <a:t>εκεί όπου ήταν αισθητή η ισχύς των ρω­μαϊκών όπλων.</a:t>
            </a:r>
            <a:br>
              <a:rPr lang="el-GR" sz="2800" dirty="0">
                <a:latin typeface="Times New Roman" panose="02020603050405020304" pitchFamily="18" charset="0"/>
                <a:cs typeface="Times New Roman" panose="02020603050405020304" pitchFamily="18" charset="0"/>
              </a:rPr>
            </a:br>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642440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ΒΙΒΛΙΟΓΡΑΦΙΑ</a:t>
            </a:r>
            <a:endParaRPr lang="el-GR" dirty="0"/>
          </a:p>
        </p:txBody>
      </p:sp>
      <p:sp>
        <p:nvSpPr>
          <p:cNvPr id="3" name="Θέση περιεχομένου 2"/>
          <p:cNvSpPr>
            <a:spLocks noGrp="1"/>
          </p:cNvSpPr>
          <p:nvPr>
            <p:ph idx="1"/>
          </p:nvPr>
        </p:nvSpPr>
        <p:spPr/>
        <p:txBody>
          <a:bodyPr>
            <a:normAutofit fontScale="92500"/>
          </a:bodyPr>
          <a:lstStyle/>
          <a:p>
            <a:r>
              <a:rPr lang="en-US" sz="2800" b="0" dirty="0" smtClean="0"/>
              <a:t>FANI. </a:t>
            </a:r>
            <a:r>
              <a:rPr lang="en-US" sz="2800" b="0" dirty="0" err="1"/>
              <a:t>Papazoglou</a:t>
            </a:r>
            <a:r>
              <a:rPr lang="en-US" sz="2800" b="0" dirty="0"/>
              <a:t>, "Structures </a:t>
            </a:r>
            <a:r>
              <a:rPr lang="en-US" sz="2800" b="0" dirty="0" err="1"/>
              <a:t>ethnique</a:t>
            </a:r>
            <a:r>
              <a:rPr lang="en-US" sz="2800" b="0" dirty="0"/>
              <a:t> et </a:t>
            </a:r>
            <a:r>
              <a:rPr lang="en-US" sz="2800" b="0" dirty="0" err="1"/>
              <a:t>sociales</a:t>
            </a:r>
            <a:r>
              <a:rPr lang="en-US" sz="2800" b="0" dirty="0"/>
              <a:t> </a:t>
            </a:r>
            <a:r>
              <a:rPr lang="en-US" sz="2800" b="0" dirty="0" err="1"/>
              <a:t>dans</a:t>
            </a:r>
            <a:r>
              <a:rPr lang="en-US" sz="2800" b="0" dirty="0"/>
              <a:t> les </a:t>
            </a:r>
            <a:r>
              <a:rPr lang="en-US" sz="2800" b="0" dirty="0" err="1"/>
              <a:t>régions</a:t>
            </a:r>
            <a:r>
              <a:rPr lang="en-US" sz="2800" b="0" dirty="0"/>
              <a:t> </a:t>
            </a:r>
            <a:r>
              <a:rPr lang="en-US" sz="2800" b="0" dirty="0" err="1"/>
              <a:t>centrales</a:t>
            </a:r>
            <a:r>
              <a:rPr lang="en-US" sz="2800" b="0" dirty="0"/>
              <a:t> des Balkans à la lumière des </a:t>
            </a:r>
            <a:r>
              <a:rPr lang="en-US" sz="2800" b="0" dirty="0" err="1"/>
              <a:t>études</a:t>
            </a:r>
            <a:r>
              <a:rPr lang="en-US" sz="2800" b="0" dirty="0"/>
              <a:t> </a:t>
            </a:r>
            <a:r>
              <a:rPr lang="en-US" sz="2800" b="0" dirty="0" err="1"/>
              <a:t>onomastiques</a:t>
            </a:r>
            <a:r>
              <a:rPr lang="en-US" sz="2800" b="0" dirty="0"/>
              <a:t>" </a:t>
            </a:r>
            <a:r>
              <a:rPr lang="el-GR" sz="2800" b="0" dirty="0"/>
              <a:t>στα </a:t>
            </a:r>
            <a:r>
              <a:rPr lang="en-US" sz="2800" b="0" i="1" dirty="0" err="1"/>
              <a:t>Actes</a:t>
            </a:r>
            <a:r>
              <a:rPr lang="en-US" sz="2800" b="0" i="1" dirty="0"/>
              <a:t> du </a:t>
            </a:r>
            <a:r>
              <a:rPr lang="en-US" sz="2800" b="0" i="1" dirty="0" err="1"/>
              <a:t>VIIe</a:t>
            </a:r>
            <a:r>
              <a:rPr lang="en-US" sz="2800" b="0" i="1" dirty="0"/>
              <a:t> </a:t>
            </a:r>
            <a:r>
              <a:rPr lang="en-US" sz="2800" b="0" i="1" dirty="0" err="1"/>
              <a:t>congrès</a:t>
            </a:r>
            <a:r>
              <a:rPr lang="en-US" sz="2800" b="0" i="1" dirty="0"/>
              <a:t> international d' </a:t>
            </a:r>
            <a:r>
              <a:rPr lang="en-US" sz="2800" b="0" i="1" dirty="0" err="1"/>
              <a:t>épigraphie</a:t>
            </a:r>
            <a:r>
              <a:rPr lang="en-US" sz="2800" b="0" i="1" dirty="0"/>
              <a:t> </a:t>
            </a:r>
            <a:r>
              <a:rPr lang="en-US" sz="2800" b="0" i="1" dirty="0" err="1"/>
              <a:t>crecque</a:t>
            </a:r>
            <a:r>
              <a:rPr lang="en-US" sz="2800" b="0" i="1" dirty="0"/>
              <a:t> et </a:t>
            </a:r>
            <a:r>
              <a:rPr lang="en-US" sz="2800" b="0" i="1" dirty="0" err="1"/>
              <a:t>latine</a:t>
            </a:r>
            <a:r>
              <a:rPr lang="en-US" sz="2800" b="0" i="1" dirty="0"/>
              <a:t> </a:t>
            </a:r>
            <a:r>
              <a:rPr lang="en-US" sz="2800" b="0" dirty="0" err="1"/>
              <a:t>Constanza</a:t>
            </a:r>
            <a:r>
              <a:rPr lang="en-US" sz="2800" b="0" dirty="0"/>
              <a:t> 9-15 Sept. 1977, </a:t>
            </a:r>
            <a:r>
              <a:rPr lang="el-GR" sz="2800" b="0" dirty="0"/>
              <a:t>Βουκουρέστι - Παρίσι 1979, </a:t>
            </a:r>
            <a:r>
              <a:rPr lang="el-GR" sz="2800" b="0" dirty="0" err="1"/>
              <a:t>σσ</a:t>
            </a:r>
            <a:r>
              <a:rPr lang="el-GR" sz="2800" b="0" dirty="0"/>
              <a:t>. </a:t>
            </a:r>
            <a:r>
              <a:rPr lang="el-GR" sz="2800" b="0" dirty="0" smtClean="0"/>
              <a:t>153-169</a:t>
            </a:r>
            <a:r>
              <a:rPr lang="en-US" sz="2800" b="0" dirty="0"/>
              <a:t>.</a:t>
            </a:r>
            <a:endParaRPr lang="el-GR" sz="2800" b="0" dirty="0" smtClean="0"/>
          </a:p>
          <a:p>
            <a:r>
              <a:rPr lang="en-US" sz="2800" b="0" dirty="0" err="1" smtClean="0"/>
              <a:t>Hatzopoulos</a:t>
            </a:r>
            <a:r>
              <a:rPr lang="en-US" sz="2800" b="0" dirty="0" smtClean="0"/>
              <a:t> </a:t>
            </a:r>
            <a:r>
              <a:rPr lang="en-US" sz="2800" b="0" dirty="0"/>
              <a:t>- </a:t>
            </a:r>
            <a:r>
              <a:rPr lang="en-US" sz="2800" b="0" dirty="0" err="1"/>
              <a:t>Loukopoulou</a:t>
            </a:r>
            <a:r>
              <a:rPr lang="en-US" sz="2800" b="0" dirty="0"/>
              <a:t>, «</a:t>
            </a:r>
            <a:r>
              <a:rPr lang="en-US" sz="2800" b="0" dirty="0" err="1"/>
              <a:t>Recherches</a:t>
            </a:r>
            <a:r>
              <a:rPr lang="en-US" sz="2800" b="0" dirty="0"/>
              <a:t> sur les marches </a:t>
            </a:r>
            <a:r>
              <a:rPr lang="en-US" sz="2800" b="0" dirty="0" err="1"/>
              <a:t>orientales</a:t>
            </a:r>
            <a:r>
              <a:rPr lang="en-US" sz="2800" b="0" dirty="0"/>
              <a:t> des </a:t>
            </a:r>
            <a:r>
              <a:rPr lang="en-US" sz="2800" b="0" dirty="0" err="1"/>
              <a:t>Téménides</a:t>
            </a:r>
            <a:r>
              <a:rPr lang="en-US" sz="2800" b="0" dirty="0"/>
              <a:t>» </a:t>
            </a:r>
            <a:endParaRPr lang="en-US" sz="2800" b="0" dirty="0" smtClean="0"/>
          </a:p>
          <a:p>
            <a:r>
              <a:rPr lang="en-US" sz="2800" b="0" dirty="0" smtClean="0"/>
              <a:t>H</a:t>
            </a:r>
            <a:r>
              <a:rPr lang="el-GR" sz="2800" b="0" dirty="0" err="1" smtClean="0"/>
              <a:t>λίας</a:t>
            </a:r>
            <a:r>
              <a:rPr lang="el-GR" sz="2800" b="0" dirty="0" smtClean="0"/>
              <a:t> </a:t>
            </a:r>
            <a:r>
              <a:rPr lang="el-GR" sz="2800" b="0" dirty="0"/>
              <a:t>Σβέρκος, </a:t>
            </a:r>
            <a:r>
              <a:rPr lang="el-GR" sz="2800" b="0" i="1" dirty="0"/>
              <a:t>Συμβολή στην </a:t>
            </a:r>
            <a:r>
              <a:rPr lang="en-US" sz="2800" b="0" i="1" dirty="0"/>
              <a:t>I</a:t>
            </a:r>
            <a:r>
              <a:rPr lang="el-GR" sz="2800" b="0" i="1" dirty="0" err="1"/>
              <a:t>στορία</a:t>
            </a:r>
            <a:r>
              <a:rPr lang="el-GR" sz="2800" b="0" i="1" dirty="0"/>
              <a:t> της </a:t>
            </a:r>
            <a:r>
              <a:rPr lang="en-US" sz="2800" b="0" i="1" dirty="0"/>
              <a:t>A</a:t>
            </a:r>
            <a:r>
              <a:rPr lang="el-GR" sz="2800" b="0" i="1" dirty="0" err="1"/>
              <a:t>νω</a:t>
            </a:r>
            <a:r>
              <a:rPr lang="el-GR" sz="2800" b="0" i="1" dirty="0"/>
              <a:t> </a:t>
            </a:r>
            <a:r>
              <a:rPr lang="en-US" sz="2800" b="0" i="1" dirty="0"/>
              <a:t>M</a:t>
            </a:r>
            <a:r>
              <a:rPr lang="el-GR" sz="2800" b="0" i="1" dirty="0" err="1" smtClean="0"/>
              <a:t>ακεδονίας</a:t>
            </a:r>
            <a:endParaRPr lang="el-GR" sz="2800" i="1" dirty="0"/>
          </a:p>
        </p:txBody>
      </p:sp>
    </p:spTree>
    <p:extLst>
      <p:ext uri="{BB962C8B-B14F-4D97-AF65-F5344CB8AC3E}">
        <p14:creationId xmlns:p14="http://schemas.microsoft.com/office/powerpoint/2010/main" xmlns="" val="37027716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ΔΗΜΟΓΡΑΦΙΚΑ</a:t>
            </a:r>
            <a:endParaRPr lang="el-GR" dirty="0"/>
          </a:p>
        </p:txBody>
      </p:sp>
      <p:sp>
        <p:nvSpPr>
          <p:cNvPr id="3" name="Θέση περιεχομένου 2"/>
          <p:cNvSpPr>
            <a:spLocks noGrp="1"/>
          </p:cNvSpPr>
          <p:nvPr>
            <p:ph idx="1"/>
          </p:nvPr>
        </p:nvSpPr>
        <p:spPr/>
        <p:txBody>
          <a:bodyPr>
            <a:normAutofit/>
          </a:bodyPr>
          <a:lstStyle/>
          <a:p>
            <a:r>
              <a:rPr lang="el-GR" b="0" dirty="0"/>
              <a:t>Στις επιγραφές της Άνω </a:t>
            </a:r>
            <a:r>
              <a:rPr lang="el-GR" b="0" dirty="0" err="1"/>
              <a:t>Mακεδονίας</a:t>
            </a:r>
            <a:r>
              <a:rPr lang="el-GR" b="0" dirty="0"/>
              <a:t> π.χ. παραδίδονται θρακικά ονόματα -ιστορικά ή μη- όπως τα: </a:t>
            </a:r>
            <a:r>
              <a:rPr lang="el-GR" b="0" dirty="0" err="1"/>
              <a:t>Bίθυς</a:t>
            </a:r>
            <a:r>
              <a:rPr lang="el-GR" b="0" dirty="0"/>
              <a:t> (πρόκειται για το όνομα του μυθικού γενάρχη των Θρακών), </a:t>
            </a:r>
            <a:r>
              <a:rPr lang="el-GR" b="0" dirty="0" err="1"/>
              <a:t>Kότυς</a:t>
            </a:r>
            <a:r>
              <a:rPr lang="el-GR" b="0" dirty="0"/>
              <a:t> (το όνομα ενός δυνάστη), </a:t>
            </a:r>
            <a:r>
              <a:rPr lang="el-GR" b="0" dirty="0" err="1"/>
              <a:t>Pοιμητάλκης</a:t>
            </a:r>
            <a:r>
              <a:rPr lang="el-GR" b="0" dirty="0"/>
              <a:t>, Δούλης, </a:t>
            </a:r>
            <a:r>
              <a:rPr lang="el-GR" b="0" dirty="0" err="1"/>
              <a:t>Δέντις</a:t>
            </a:r>
            <a:r>
              <a:rPr lang="el-GR" b="0" dirty="0"/>
              <a:t>, </a:t>
            </a:r>
            <a:r>
              <a:rPr lang="el-GR" b="0" dirty="0" err="1"/>
              <a:t>Tόρκος</a:t>
            </a:r>
            <a:r>
              <a:rPr lang="el-GR" b="0" dirty="0"/>
              <a:t> ή ιλλυρικά όπως τα </a:t>
            </a:r>
            <a:r>
              <a:rPr lang="el-GR" b="0" dirty="0" err="1"/>
              <a:t>Eπίκαδος</a:t>
            </a:r>
            <a:r>
              <a:rPr lang="el-GR" b="0" dirty="0"/>
              <a:t>, </a:t>
            </a:r>
            <a:r>
              <a:rPr lang="el-GR" b="0" dirty="0" err="1"/>
              <a:t>Πλευράτος</a:t>
            </a:r>
            <a:r>
              <a:rPr lang="el-GR" b="0" dirty="0"/>
              <a:t> και </a:t>
            </a:r>
            <a:r>
              <a:rPr lang="el-GR" b="0" dirty="0" err="1"/>
              <a:t>Bρεύκος</a:t>
            </a:r>
            <a:r>
              <a:rPr lang="el-GR" b="0" dirty="0"/>
              <a:t>. </a:t>
            </a:r>
            <a:endParaRPr lang="el-GR" dirty="0"/>
          </a:p>
        </p:txBody>
      </p:sp>
    </p:spTree>
    <p:extLst>
      <p:ext uri="{BB962C8B-B14F-4D97-AF65-F5344CB8AC3E}">
        <p14:creationId xmlns:p14="http://schemas.microsoft.com/office/powerpoint/2010/main" xmlns="" val="39862556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sz="2400" dirty="0">
                <a:latin typeface="Times New Roman" panose="02020603050405020304" pitchFamily="18" charset="0"/>
                <a:cs typeface="Times New Roman" panose="02020603050405020304" pitchFamily="18" charset="0"/>
              </a:rPr>
              <a:t>Τα ονόματα αυτά εμφανίζονται είτε ως προσωπικά είτε ως πατρωνυμικά σε συνδυασμό με ελληνικά είτε και τα δύο. H επιλογή ονομάτων ιστορικών προσώπων στο πλαίσιο της ιδίας οικογενείας (στατιστικά πρόκειται για ένα μικρό δείγμα) παραπέμπει ενδεχομένως στην πιθανή ύπαρξη τοπικής ιστορικής συνειδήσεως, πράγμα που ανεχόταν άλλωστε η ρωμαϊκή διοίκηση. </a:t>
            </a:r>
            <a:r>
              <a:rPr lang="el-GR" sz="2400" dirty="0" err="1">
                <a:latin typeface="Times New Roman" panose="02020603050405020304" pitchFamily="18" charset="0"/>
                <a:cs typeface="Times New Roman" panose="02020603050405020304" pitchFamily="18" charset="0"/>
              </a:rPr>
              <a:t>Tο</a:t>
            </a:r>
            <a:r>
              <a:rPr lang="el-GR" sz="2400" dirty="0">
                <a:latin typeface="Times New Roman" panose="02020603050405020304" pitchFamily="18" charset="0"/>
                <a:cs typeface="Times New Roman" panose="02020603050405020304" pitchFamily="18" charset="0"/>
              </a:rPr>
              <a:t> ίδιο παρατηρείται λ.χ. και με την χρήση ονομάτων Παιόνων βασιλέων, όπως </a:t>
            </a:r>
            <a:r>
              <a:rPr lang="el-GR" sz="2400" dirty="0" err="1">
                <a:latin typeface="Times New Roman" panose="02020603050405020304" pitchFamily="18" charset="0"/>
                <a:cs typeface="Times New Roman" panose="02020603050405020304" pitchFamily="18" charset="0"/>
              </a:rPr>
              <a:t>Πατράος</a:t>
            </a:r>
            <a:r>
              <a:rPr lang="el-GR" sz="2400" dirty="0">
                <a:latin typeface="Times New Roman" panose="02020603050405020304" pitchFamily="18" charset="0"/>
                <a:cs typeface="Times New Roman" panose="02020603050405020304" pitchFamily="18" charset="0"/>
              </a:rPr>
              <a:t> ή</a:t>
            </a:r>
          </a:p>
          <a:p>
            <a:endParaRPr lang="el-GR" dirty="0"/>
          </a:p>
        </p:txBody>
      </p:sp>
    </p:spTree>
    <p:extLst>
      <p:ext uri="{BB962C8B-B14F-4D97-AF65-F5344CB8AC3E}">
        <p14:creationId xmlns:p14="http://schemas.microsoft.com/office/powerpoint/2010/main" xmlns="" val="8472078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2400" dirty="0" err="1">
                <a:latin typeface="Times New Roman" panose="02020603050405020304" pitchFamily="18" charset="0"/>
                <a:cs typeface="Times New Roman" panose="02020603050405020304" pitchFamily="18" charset="0"/>
              </a:rPr>
              <a:t>Aυδολέων</a:t>
            </a:r>
            <a:r>
              <a:rPr lang="el-GR" sz="2400" dirty="0">
                <a:latin typeface="Times New Roman" panose="02020603050405020304" pitchFamily="18" charset="0"/>
                <a:cs typeface="Times New Roman" panose="02020603050405020304" pitchFamily="18" charset="0"/>
              </a:rPr>
              <a:t>, στις επιγραφές περιοχών που ανήκαν στο παλαιό, εξελληνισμένο ήδη από τον Ε΄ αιώνα </a:t>
            </a:r>
            <a:r>
              <a:rPr lang="el-GR" sz="2400" dirty="0" err="1">
                <a:latin typeface="Times New Roman" panose="02020603050405020304" pitchFamily="18" charset="0"/>
                <a:cs typeface="Times New Roman" panose="02020603050405020304" pitchFamily="18" charset="0"/>
              </a:rPr>
              <a:t>π.X</a:t>
            </a:r>
            <a:r>
              <a:rPr lang="el-GR" sz="2400" dirty="0">
                <a:latin typeface="Times New Roman" panose="02020603050405020304" pitchFamily="18" charset="0"/>
                <a:cs typeface="Times New Roman" panose="02020603050405020304" pitchFamily="18" charset="0"/>
              </a:rPr>
              <a:t>., Βασίλειο της </a:t>
            </a:r>
            <a:r>
              <a:rPr lang="el-GR" sz="2400" dirty="0" err="1">
                <a:latin typeface="Times New Roman" panose="02020603050405020304" pitchFamily="18" charset="0"/>
                <a:cs typeface="Times New Roman" panose="02020603050405020304" pitchFamily="18" charset="0"/>
              </a:rPr>
              <a:t>Παιονίας</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Xρήση</a:t>
            </a:r>
            <a:r>
              <a:rPr lang="el-GR" sz="2400" dirty="0">
                <a:latin typeface="Times New Roman" panose="02020603050405020304" pitchFamily="18" charset="0"/>
                <a:cs typeface="Times New Roman" panose="02020603050405020304" pitchFamily="18" charset="0"/>
              </a:rPr>
              <a:t> ονομάτων που κατ' άλλους ήσαν θρακικά ενώ κατ' άλλους ανήκαν στο λεγόμενο «προελληνικό υπόστρωμα» που υπέταξαν οι </a:t>
            </a:r>
            <a:r>
              <a:rPr lang="el-GR" sz="2400" dirty="0" err="1">
                <a:latin typeface="Times New Roman" panose="02020603050405020304" pitchFamily="18" charset="0"/>
                <a:cs typeface="Times New Roman" panose="02020603050405020304" pitchFamily="18" charset="0"/>
              </a:rPr>
              <a:t>Mακεδόνες</a:t>
            </a:r>
            <a:r>
              <a:rPr lang="el-GR" sz="2400" dirty="0">
                <a:latin typeface="Times New Roman" panose="02020603050405020304" pitchFamily="18" charset="0"/>
                <a:cs typeface="Times New Roman" panose="02020603050405020304" pitchFamily="18" charset="0"/>
              </a:rPr>
              <a:t> κατά την εξάπλωσή τους προς ανατολάς, όπως λ.χ. </a:t>
            </a:r>
            <a:r>
              <a:rPr lang="el-GR" sz="2400" dirty="0" err="1">
                <a:latin typeface="Times New Roman" panose="02020603050405020304" pitchFamily="18" charset="0"/>
                <a:cs typeface="Times New Roman" panose="02020603050405020304" pitchFamily="18" charset="0"/>
              </a:rPr>
              <a:t>Άλυς</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Mαντά</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Nανώ</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κ.ο.κ</a:t>
            </a:r>
            <a:r>
              <a:rPr lang="el-GR" sz="2400" dirty="0">
                <a:latin typeface="Times New Roman" panose="02020603050405020304" pitchFamily="18" charset="0"/>
                <a:cs typeface="Times New Roman" panose="02020603050405020304" pitchFamily="18" charset="0"/>
              </a:rPr>
              <a:t>., διαπιστώνεται εξάλλου σε επιγραφές όχι μόνον της Άνω </a:t>
            </a:r>
            <a:r>
              <a:rPr lang="el-GR" sz="2400" dirty="0" err="1">
                <a:latin typeface="Times New Roman" panose="02020603050405020304" pitchFamily="18" charset="0"/>
                <a:cs typeface="Times New Roman" panose="02020603050405020304" pitchFamily="18" charset="0"/>
              </a:rPr>
              <a:t>Mακεδονίας</a:t>
            </a:r>
            <a:r>
              <a:rPr lang="el-GR" sz="2400" dirty="0">
                <a:latin typeface="Times New Roman" panose="02020603050405020304" pitchFamily="18" charset="0"/>
                <a:cs typeface="Times New Roman" panose="02020603050405020304" pitchFamily="18" charset="0"/>
              </a:rPr>
              <a:t> αλλά και της </a:t>
            </a:r>
            <a:r>
              <a:rPr lang="el-GR" sz="2400" dirty="0" err="1">
                <a:latin typeface="Times New Roman" panose="02020603050405020304" pitchFamily="18" charset="0"/>
                <a:cs typeface="Times New Roman" panose="02020603050405020304" pitchFamily="18" charset="0"/>
              </a:rPr>
              <a:t>Kάτω</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Mακεδονίας</a:t>
            </a:r>
            <a:r>
              <a:rPr lang="el-GR" sz="2400" dirty="0">
                <a:latin typeface="Times New Roman" panose="02020603050405020304" pitchFamily="18" charset="0"/>
                <a:cs typeface="Times New Roman" panose="02020603050405020304" pitchFamily="18" charset="0"/>
              </a:rPr>
              <a:t>, όπως της </a:t>
            </a:r>
            <a:r>
              <a:rPr lang="el-GR" sz="2400" dirty="0" err="1">
                <a:latin typeface="Times New Roman" panose="02020603050405020304" pitchFamily="18" charset="0"/>
                <a:cs typeface="Times New Roman" panose="02020603050405020304" pitchFamily="18" charset="0"/>
              </a:rPr>
              <a:t>Mυγδονίας</a:t>
            </a:r>
            <a:r>
              <a:rPr lang="el-GR" sz="2400" dirty="0">
                <a:latin typeface="Times New Roman" panose="02020603050405020304" pitchFamily="18" charset="0"/>
                <a:cs typeface="Times New Roman" panose="02020603050405020304" pitchFamily="18" charset="0"/>
              </a:rPr>
              <a:t>, της </a:t>
            </a:r>
            <a:r>
              <a:rPr lang="el-GR" sz="2400" dirty="0" err="1">
                <a:latin typeface="Times New Roman" panose="02020603050405020304" pitchFamily="18" charset="0"/>
                <a:cs typeface="Times New Roman" panose="02020603050405020304" pitchFamily="18" charset="0"/>
              </a:rPr>
              <a:t>Bισαλτίας</a:t>
            </a:r>
            <a:r>
              <a:rPr lang="el-GR" sz="2400" dirty="0">
                <a:latin typeface="Times New Roman" panose="02020603050405020304" pitchFamily="18" charset="0"/>
                <a:cs typeface="Times New Roman" panose="02020603050405020304" pitchFamily="18" charset="0"/>
              </a:rPr>
              <a:t> και της </a:t>
            </a:r>
            <a:r>
              <a:rPr lang="el-GR" sz="2400" dirty="0" err="1">
                <a:latin typeface="Times New Roman" panose="02020603050405020304" pitchFamily="18" charset="0"/>
                <a:cs typeface="Times New Roman" panose="02020603050405020304" pitchFamily="18" charset="0"/>
              </a:rPr>
              <a:t>Hδωνίδας</a:t>
            </a:r>
            <a:r>
              <a:rPr lang="el-GR" sz="2400" b="0" dirty="0">
                <a:latin typeface="Times New Roman" panose="02020603050405020304" pitchFamily="18" charset="0"/>
                <a:cs typeface="Times New Roman" panose="02020603050405020304" pitchFamily="18" charset="0"/>
              </a:rPr>
              <a:t>. </a:t>
            </a:r>
            <a:endParaRPr lang="el-GR" dirty="0"/>
          </a:p>
        </p:txBody>
      </p:sp>
    </p:spTree>
    <p:extLst>
      <p:ext uri="{BB962C8B-B14F-4D97-AF65-F5344CB8AC3E}">
        <p14:creationId xmlns:p14="http://schemas.microsoft.com/office/powerpoint/2010/main" xmlns="" val="39352145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2800" dirty="0" err="1">
                <a:latin typeface="Times New Roman" panose="02020603050405020304" pitchFamily="18" charset="0"/>
                <a:cs typeface="Times New Roman" panose="02020603050405020304" pitchFamily="18" charset="0"/>
              </a:rPr>
              <a:t>Aλλά</a:t>
            </a:r>
            <a:r>
              <a:rPr lang="el-GR" sz="2800" dirty="0">
                <a:latin typeface="Times New Roman" panose="02020603050405020304" pitchFamily="18" charset="0"/>
                <a:cs typeface="Times New Roman" panose="02020603050405020304" pitchFamily="18" charset="0"/>
              </a:rPr>
              <a:t>, τόσο για τις περιπτώσεις αυτές όσο και για τους φορείς των θρακικών ή ιλλυρικών ονομάτων, μπορεί να λεχθεί με βεβαιότητα ότι από κοινωνική άποψη είχαν ενσωματωθεί στο ελληνικό περιβάλλον, μέσα στο οποίο ζούσαν. </a:t>
            </a:r>
            <a:r>
              <a:rPr lang="el-GR" sz="2800" dirty="0" err="1">
                <a:latin typeface="Times New Roman" panose="02020603050405020304" pitchFamily="18" charset="0"/>
                <a:cs typeface="Times New Roman" panose="02020603050405020304" pitchFamily="18" charset="0"/>
              </a:rPr>
              <a:t>Kαι</a:t>
            </a:r>
            <a:r>
              <a:rPr lang="el-GR" sz="2800" dirty="0">
                <a:latin typeface="Times New Roman" panose="02020603050405020304" pitchFamily="18" charset="0"/>
                <a:cs typeface="Times New Roman" panose="02020603050405020304" pitchFamily="18" charset="0"/>
              </a:rPr>
              <a:t> τούτο ανεξάρτητα από το γεγονός ότι συγκρινόμενα με τα ελληνικά ονόματα που παραδίδουν οι επιγραφές, </a:t>
            </a:r>
            <a:r>
              <a:rPr lang="el-GR" sz="3200" dirty="0">
                <a:latin typeface="Times New Roman" panose="02020603050405020304" pitchFamily="18" charset="0"/>
                <a:cs typeface="Times New Roman" panose="02020603050405020304" pitchFamily="18" charset="0"/>
              </a:rPr>
              <a:t>τα ονόματα αυτού του είδους συνιστούν </a:t>
            </a:r>
            <a:r>
              <a:rPr lang="el-GR" sz="3200" dirty="0" smtClean="0">
                <a:latin typeface="Times New Roman" panose="02020603050405020304" pitchFamily="18" charset="0"/>
                <a:cs typeface="Times New Roman" panose="02020603050405020304" pitchFamily="18" charset="0"/>
              </a:rPr>
              <a:t>μειοψηφία.</a:t>
            </a:r>
            <a:endParaRPr lang="el-G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249625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Autofit/>
          </a:bodyPr>
          <a:lstStyle/>
          <a:p>
            <a:r>
              <a:rPr lang="el-GR" sz="3200" dirty="0">
                <a:latin typeface="Times New Roman" panose="02020603050405020304" pitchFamily="18" charset="0"/>
                <a:cs typeface="Times New Roman" panose="02020603050405020304" pitchFamily="18" charset="0"/>
              </a:rPr>
              <a:t>Πολυπληθέστερο ποσοτικά και με σαφέστερη πολιτιστική συνείδηση εμφανίζεται, αντίθετα, στην Ανατολική </a:t>
            </a:r>
            <a:r>
              <a:rPr lang="el-GR" sz="3200" dirty="0" err="1">
                <a:latin typeface="Times New Roman" panose="02020603050405020304" pitchFamily="18" charset="0"/>
                <a:cs typeface="Times New Roman" panose="02020603050405020304" pitchFamily="18" charset="0"/>
              </a:rPr>
              <a:t>Mακεδονία</a:t>
            </a:r>
            <a:r>
              <a:rPr lang="el-GR" sz="3200" dirty="0">
                <a:latin typeface="Times New Roman" panose="02020603050405020304" pitchFamily="18" charset="0"/>
                <a:cs typeface="Times New Roman" panose="02020603050405020304" pitchFamily="18" charset="0"/>
              </a:rPr>
              <a:t> το θρακικό στοιχείο, το οποίο, ωστόσο, προσαρμόζεται με την πάροδο του χρόνου στα ισχυρότερα πολιτιστικά περιβάλλοντα που το περιστοιχίζουν, δηλαδή </a:t>
            </a:r>
            <a:r>
              <a:rPr lang="el-GR" sz="3200" dirty="0" err="1" smtClean="0">
                <a:latin typeface="Times New Roman" panose="02020603050405020304" pitchFamily="18" charset="0"/>
                <a:cs typeface="Times New Roman" panose="02020603050405020304" pitchFamily="18" charset="0"/>
              </a:rPr>
              <a:t>το</a:t>
            </a:r>
            <a:r>
              <a:rPr lang="el-GR" sz="3200" dirty="0" err="1">
                <a:latin typeface="Times New Roman" panose="02020603050405020304" pitchFamily="18" charset="0"/>
                <a:cs typeface="Times New Roman" panose="02020603050405020304" pitchFamily="18" charset="0"/>
              </a:rPr>
              <a:t>ελληνικό</a:t>
            </a:r>
            <a:r>
              <a:rPr lang="el-GR" sz="3200" dirty="0">
                <a:latin typeface="Times New Roman" panose="02020603050405020304" pitchFamily="18" charset="0"/>
                <a:cs typeface="Times New Roman" panose="02020603050405020304" pitchFamily="18" charset="0"/>
              </a:rPr>
              <a:t> και το ρωμαϊκό, μετά την ίδρυση της αποικίας των Φιλίππων.</a:t>
            </a:r>
          </a:p>
          <a:p>
            <a:endParaRPr lang="el-G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78840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pPr eaLnBrk="1" hangingPunct="1"/>
            <a:r>
              <a:rPr lang="el-GR" altLang="el-GR" dirty="0" smtClean="0">
                <a:solidFill>
                  <a:srgbClr val="FFFF00"/>
                </a:solidFill>
              </a:rPr>
              <a:t>Βυζαντινή </a:t>
            </a:r>
            <a:r>
              <a:rPr lang="el-GR" altLang="el-GR" dirty="0" err="1" smtClean="0">
                <a:solidFill>
                  <a:srgbClr val="FFFF00"/>
                </a:solidFill>
              </a:rPr>
              <a:t>περίοδοΣ</a:t>
            </a:r>
            <a:endParaRPr lang="el-GR" altLang="el-GR" dirty="0" smtClean="0">
              <a:solidFill>
                <a:srgbClr val="FFFF00"/>
              </a:solidFill>
            </a:endParaRPr>
          </a:p>
        </p:txBody>
      </p:sp>
      <p:sp>
        <p:nvSpPr>
          <p:cNvPr id="7171" name="2 - Θέση περιεχομένου"/>
          <p:cNvSpPr>
            <a:spLocks noGrp="1"/>
          </p:cNvSpPr>
          <p:nvPr>
            <p:ph idx="1"/>
          </p:nvPr>
        </p:nvSpPr>
        <p:spPr/>
        <p:txBody>
          <a:bodyPr/>
          <a:lstStyle/>
          <a:p>
            <a:pPr eaLnBrk="1" hangingPunct="1">
              <a:buFont typeface="Arial" charset="0"/>
              <a:buNone/>
            </a:pPr>
            <a:r>
              <a:rPr lang="el-GR" altLang="el-GR" sz="3600" dirty="0" smtClean="0"/>
              <a:t>Ή Μακεδονία ήταν τμήμα του θέματος «</a:t>
            </a:r>
            <a:r>
              <a:rPr lang="el-GR" altLang="el-GR" sz="3600" dirty="0" err="1" smtClean="0"/>
              <a:t>Ιλυρρικού</a:t>
            </a:r>
            <a:r>
              <a:rPr lang="el-GR" altLang="el-GR" sz="3600" dirty="0" smtClean="0"/>
              <a:t>»</a:t>
            </a:r>
          </a:p>
          <a:p>
            <a:pPr eaLnBrk="1" hangingPunct="1"/>
            <a:r>
              <a:rPr lang="el-GR" altLang="el-GR" sz="3600" dirty="0" smtClean="0"/>
              <a:t>Οι </a:t>
            </a:r>
            <a:r>
              <a:rPr lang="el-GR" altLang="el-GR" sz="3600" dirty="0" err="1" smtClean="0"/>
              <a:t>Αβαροσλάβοι</a:t>
            </a:r>
            <a:r>
              <a:rPr lang="el-GR" altLang="el-GR" sz="3600" dirty="0" smtClean="0"/>
              <a:t> προσπαθούν να καταλάβουν τη </a:t>
            </a:r>
            <a:r>
              <a:rPr lang="el-GR" altLang="el-GR" sz="3600" dirty="0" err="1" smtClean="0"/>
              <a:t>θεσσαλονίκη</a:t>
            </a:r>
            <a:r>
              <a:rPr lang="el-GR" altLang="el-GR" sz="3600" dirty="0" smtClean="0"/>
              <a:t> 586 μ. Χ, 614-615, 618 μ. Χ (Θαύματα Αγ. Δημητρίου)</a:t>
            </a:r>
          </a:p>
          <a:p>
            <a:pPr eaLnBrk="1" hangingPunct="1"/>
            <a:endParaRPr lang="el-GR" altLang="el-GR" dirty="0" smtClean="0"/>
          </a:p>
        </p:txBody>
      </p:sp>
    </p:spTree>
    <p:extLst>
      <p:ext uri="{BB962C8B-B14F-4D97-AF65-F5344CB8AC3E}">
        <p14:creationId xmlns:p14="http://schemas.microsoft.com/office/powerpoint/2010/main" xmlns="" val="18729450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t>ΣυνέκδημοΣ</a:t>
            </a:r>
            <a:r>
              <a:rPr lang="el-GR" dirty="0" smtClean="0"/>
              <a:t> </a:t>
            </a:r>
            <a:r>
              <a:rPr lang="el-GR" dirty="0"/>
              <a:t>του </a:t>
            </a:r>
            <a:r>
              <a:rPr lang="el-GR" dirty="0" err="1" smtClean="0"/>
              <a:t>ΙεροκλέοΥΣ</a:t>
            </a:r>
            <a:r>
              <a:rPr lang="el-GR" dirty="0" smtClean="0"/>
              <a:t>  527 </a:t>
            </a:r>
            <a:r>
              <a:rPr lang="el-GR" dirty="0" err="1" smtClean="0"/>
              <a:t>μ.Χ</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sz="3500" dirty="0">
                <a:latin typeface="Times New Roman" panose="02020603050405020304" pitchFamily="18" charset="0"/>
                <a:cs typeface="Times New Roman" panose="02020603050405020304" pitchFamily="18" charset="0"/>
              </a:rPr>
              <a:t>Κατά το Συνέκδημο του Ιεροκλέους, ο οποίος συνεγράφη μεταξύ </a:t>
            </a:r>
            <a:r>
              <a:rPr lang="el-GR" sz="3100" dirty="0"/>
              <a:t>Αυγούστου 527 και φθινοπώ­ρου 528, πριν ανέβει ο </a:t>
            </a:r>
            <a:r>
              <a:rPr lang="el-GR" sz="3100" dirty="0" err="1"/>
              <a:t>Ιουστιανιανός</a:t>
            </a:r>
            <a:r>
              <a:rPr lang="el-GR" sz="3100" dirty="0"/>
              <a:t> στο θρόνο (1 Αυγούστου 527), η </a:t>
            </a:r>
            <a:r>
              <a:rPr lang="el-GR" sz="3100" dirty="0" smtClean="0"/>
              <a:t>επαρχία του  </a:t>
            </a:r>
            <a:r>
              <a:rPr lang="el-GR" sz="3100" dirty="0"/>
              <a:t>Ιλλυρικού </a:t>
            </a:r>
            <a:r>
              <a:rPr lang="el-GR" sz="3100" dirty="0" err="1"/>
              <a:t>περιελάμβανει</a:t>
            </a:r>
            <a:r>
              <a:rPr lang="el-GR" sz="3100" dirty="0"/>
              <a:t> 13 επαρχίες. Η Μακεδονία Πρώτη είχε πρωτεύουσα τη </a:t>
            </a:r>
            <a:r>
              <a:rPr lang="el-GR" sz="3100" dirty="0" err="1"/>
              <a:t>θεσσαλονίκη</a:t>
            </a:r>
            <a:r>
              <a:rPr lang="el-GR" sz="3100" dirty="0"/>
              <a:t> και η Μακεδονία Δευτέρα τους </a:t>
            </a:r>
            <a:r>
              <a:rPr lang="el-GR" sz="3100" dirty="0" err="1" smtClean="0"/>
              <a:t>Στόβους</a:t>
            </a:r>
            <a:r>
              <a:rPr lang="el-GR" sz="3100" dirty="0" smtClean="0"/>
              <a:t>.  </a:t>
            </a:r>
            <a:endParaRPr lang="el-GR" sz="2400" dirty="0"/>
          </a:p>
          <a:p>
            <a:r>
              <a:rPr lang="el-GR" dirty="0"/>
              <a:t/>
            </a:r>
            <a:br>
              <a:rPr lang="el-GR" dirty="0"/>
            </a:br>
            <a:r>
              <a:rPr lang="el-GR" dirty="0"/>
              <a:t/>
            </a:r>
            <a:br>
              <a:rPr lang="el-GR" dirty="0"/>
            </a:br>
            <a:r>
              <a:rPr lang="el-GR" dirty="0" smtClean="0">
                <a:hlinkClick r:id="rId2"/>
              </a:rPr>
              <a:t>/</a:t>
            </a:r>
            <a:endParaRPr lang="el-GR" dirty="0"/>
          </a:p>
          <a:p>
            <a:endParaRPr lang="el-GR" dirty="0"/>
          </a:p>
        </p:txBody>
      </p:sp>
    </p:spTree>
    <p:extLst>
      <p:ext uri="{BB962C8B-B14F-4D97-AF65-F5344CB8AC3E}">
        <p14:creationId xmlns:p14="http://schemas.microsoft.com/office/powerpoint/2010/main" xmlns="" val="4304749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ΣΥΝΕΚΔΗΜΟΣ</a:t>
            </a:r>
            <a:endParaRPr lang="el-GR" dirty="0"/>
          </a:p>
        </p:txBody>
      </p:sp>
      <p:sp>
        <p:nvSpPr>
          <p:cNvPr id="3" name="Θέση περιεχομένου 2"/>
          <p:cNvSpPr>
            <a:spLocks noGrp="1"/>
          </p:cNvSpPr>
          <p:nvPr>
            <p:ph idx="1"/>
          </p:nvPr>
        </p:nvSpPr>
        <p:spPr/>
        <p:txBody>
          <a:bodyPr>
            <a:normAutofit/>
          </a:bodyPr>
          <a:lstStyle/>
          <a:p>
            <a:r>
              <a:rPr lang="el-GR" sz="2400" dirty="0">
                <a:latin typeface="Times New Roman" panose="02020603050405020304" pitchFamily="18" charset="0"/>
                <a:cs typeface="Times New Roman" panose="02020603050405020304" pitchFamily="18" charset="0"/>
              </a:rPr>
              <a:t>Επαρχία Ιλλυρικού, α’ Μακεδονία </a:t>
            </a:r>
            <a:r>
              <a:rPr lang="el-GR" sz="2400" dirty="0" err="1">
                <a:latin typeface="Times New Roman" panose="02020603050405020304" pitchFamily="18" charset="0"/>
                <a:cs typeface="Times New Roman" panose="02020603050405020304" pitchFamily="18" charset="0"/>
              </a:rPr>
              <a:t>υπο</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κονσουλάριον</a:t>
            </a:r>
            <a:r>
              <a:rPr lang="el-GR" sz="2400" dirty="0">
                <a:latin typeface="Times New Roman" panose="02020603050405020304" pitchFamily="18" charset="0"/>
                <a:cs typeface="Times New Roman" panose="02020603050405020304" pitchFamily="18" charset="0"/>
              </a:rPr>
              <a:t> πόλεις λβ’ (32): (</a:t>
            </a:r>
            <a:r>
              <a:rPr lang="el-GR" sz="2400" dirty="0" err="1">
                <a:latin typeface="Times New Roman" panose="02020603050405020304" pitchFamily="18" charset="0"/>
                <a:cs typeface="Times New Roman" panose="02020603050405020304" pitchFamily="18" charset="0"/>
              </a:rPr>
              <a:t>θεσσαλονίκη</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Πέλλη</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Εύρωπος</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Δϊος</a:t>
            </a:r>
            <a:r>
              <a:rPr lang="el-GR" sz="2400" dirty="0">
                <a:latin typeface="Times New Roman" panose="02020603050405020304" pitchFamily="18" charset="0"/>
                <a:cs typeface="Times New Roman" panose="02020603050405020304" pitchFamily="18" charset="0"/>
              </a:rPr>
              <a:t>, Βέροια, Εορδαία. </a:t>
            </a:r>
            <a:r>
              <a:rPr lang="el-GR" sz="2400" dirty="0" err="1">
                <a:latin typeface="Times New Roman" panose="02020603050405020304" pitchFamily="18" charset="0"/>
                <a:cs typeface="Times New Roman" panose="02020603050405020304" pitchFamily="18" charset="0"/>
              </a:rPr>
              <a:t>Έδεοοα</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Κελλη</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Άλμοπία</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Λάρισσα</a:t>
            </a:r>
            <a:r>
              <a:rPr lang="el-GR" sz="2400" dirty="0">
                <a:latin typeface="Times New Roman" panose="02020603050405020304" pitchFamily="18" charset="0"/>
                <a:cs typeface="Times New Roman" panose="02020603050405020304" pitchFamily="18" charset="0"/>
              </a:rPr>
              <a:t>, Ηράκλεια, Λάκκου, </a:t>
            </a:r>
            <a:r>
              <a:rPr lang="el-GR" sz="2400" dirty="0" err="1">
                <a:latin typeface="Times New Roman" panose="02020603050405020304" pitchFamily="18" charset="0"/>
                <a:cs typeface="Times New Roman" panose="02020603050405020304" pitchFamily="18" charset="0"/>
              </a:rPr>
              <a:t>Ανταγνία</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Γεμίνδου</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Νικέδης</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Δόβηρος</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Ιδομένη</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Βράγυλος</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Πριμουλα</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Παρθικόπολις</a:t>
            </a:r>
            <a:r>
              <a:rPr lang="el-GR" sz="2400" dirty="0">
                <a:latin typeface="Times New Roman" panose="02020603050405020304" pitchFamily="18" charset="0"/>
                <a:cs typeface="Times New Roman" panose="02020603050405020304" pitchFamily="18" charset="0"/>
              </a:rPr>
              <a:t>. Ηράκλεια </a:t>
            </a:r>
            <a:r>
              <a:rPr lang="el-GR" sz="2400" dirty="0" err="1">
                <a:latin typeface="Times New Roman" panose="02020603050405020304" pitchFamily="18" charset="0"/>
                <a:cs typeface="Times New Roman" panose="02020603050405020304" pitchFamily="18" charset="0"/>
              </a:rPr>
              <a:t>Στρύμου</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ΣΪρραι</a:t>
            </a:r>
            <a:r>
              <a:rPr lang="el-GR" sz="2400" dirty="0">
                <a:latin typeface="Times New Roman" panose="02020603050405020304" pitchFamily="18" charset="0"/>
                <a:cs typeface="Times New Roman" panose="02020603050405020304" pitchFamily="18" charset="0"/>
              </a:rPr>
              <a:t>, Φίλιπποι, </a:t>
            </a:r>
            <a:r>
              <a:rPr lang="el-GR" sz="2400" dirty="0" err="1">
                <a:latin typeface="Times New Roman" panose="02020603050405020304" pitchFamily="18" charset="0"/>
                <a:cs typeface="Times New Roman" panose="02020603050405020304" pitchFamily="18" charset="0"/>
              </a:rPr>
              <a:t>Αμφίπολις</a:t>
            </a:r>
            <a:r>
              <a:rPr lang="el-GR" sz="2400" dirty="0">
                <a:latin typeface="Times New Roman" panose="02020603050405020304" pitchFamily="18" charset="0"/>
                <a:cs typeface="Times New Roman" panose="02020603050405020304" pitchFamily="18" charset="0"/>
              </a:rPr>
              <a:t>, Απολλωνία, </a:t>
            </a:r>
            <a:r>
              <a:rPr lang="el-GR" sz="2400" dirty="0" err="1">
                <a:latin typeface="Times New Roman" panose="02020603050405020304" pitchFamily="18" charset="0"/>
                <a:cs typeface="Times New Roman" panose="02020603050405020304" pitchFamily="18" charset="0"/>
              </a:rPr>
              <a:t>Νεαττολις</a:t>
            </a:r>
            <a:r>
              <a:rPr lang="el-GR" sz="2400" dirty="0">
                <a:latin typeface="Times New Roman" panose="02020603050405020304" pitchFamily="18" charset="0"/>
                <a:cs typeface="Times New Roman" panose="02020603050405020304" pitchFamily="18" charset="0"/>
              </a:rPr>
              <a:t>. Άκανθος, </a:t>
            </a:r>
            <a:r>
              <a:rPr lang="el-GR" sz="2400" dirty="0" err="1">
                <a:latin typeface="Times New Roman" panose="02020603050405020304" pitchFamily="18" charset="0"/>
                <a:cs typeface="Times New Roman" panose="02020603050405020304" pitchFamily="18" charset="0"/>
              </a:rPr>
              <a:t>Βέργη</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Άραυρος</a:t>
            </a:r>
            <a:r>
              <a:rPr lang="el-GR" sz="2400" dirty="0">
                <a:latin typeface="Times New Roman" panose="02020603050405020304" pitchFamily="18" charset="0"/>
                <a:cs typeface="Times New Roman" panose="02020603050405020304" pitchFamily="18" charset="0"/>
              </a:rPr>
              <a:t>, Κλίμα </a:t>
            </a:r>
            <a:r>
              <a:rPr lang="el-GR" sz="2400" dirty="0" err="1">
                <a:latin typeface="Times New Roman" panose="02020603050405020304" pitchFamily="18" charset="0"/>
                <a:cs typeface="Times New Roman" panose="02020603050405020304" pitchFamily="18" charset="0"/>
              </a:rPr>
              <a:t>Μεστικόν</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καί</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Ακόντισμα</a:t>
            </a:r>
            <a:r>
              <a:rPr lang="el-GR" sz="2400" dirty="0">
                <a:latin typeface="Times New Roman" panose="02020603050405020304" pitchFamily="18" charset="0"/>
                <a:cs typeface="Times New Roman" panose="02020603050405020304" pitchFamily="18" charset="0"/>
              </a:rPr>
              <a:t>, νήσος Θάσος, νήσος Σαμοθράκη Επαρχία Μακεδονίας β’, υπό ηγεμόνα, πόλεις  (</a:t>
            </a:r>
            <a:r>
              <a:rPr lang="el-GR" sz="2400" dirty="0" err="1">
                <a:latin typeface="Times New Roman" panose="02020603050405020304" pitchFamily="18" charset="0"/>
                <a:cs typeface="Times New Roman" panose="02020603050405020304" pitchFamily="18" charset="0"/>
              </a:rPr>
              <a:t>Στοβοι</a:t>
            </a:r>
            <a:r>
              <a:rPr lang="el-GR" sz="2400" dirty="0">
                <a:latin typeface="Times New Roman" panose="02020603050405020304" pitchFamily="18" charset="0"/>
                <a:cs typeface="Times New Roman" panose="02020603050405020304" pitchFamily="18" charset="0"/>
              </a:rPr>
              <a:t>, Αργος, </a:t>
            </a:r>
            <a:r>
              <a:rPr lang="el-GR" sz="2400" dirty="0" err="1">
                <a:latin typeface="Times New Roman" panose="02020603050405020304" pitchFamily="18" charset="0"/>
                <a:cs typeface="Times New Roman" panose="02020603050405020304" pitchFamily="18" charset="0"/>
              </a:rPr>
              <a:t>Εύστραίον</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Πελαγονία</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Βάργα­λα</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Κελενίδιν</a:t>
            </a:r>
            <a:r>
              <a:rPr lang="el-GR" sz="2400" dirty="0">
                <a:latin typeface="Times New Roman" panose="02020603050405020304" pitchFamily="18" charset="0"/>
                <a:cs typeface="Times New Roman" panose="02020603050405020304" pitchFamily="18" charset="0"/>
              </a:rPr>
              <a:t>, Αρμονία. </a:t>
            </a:r>
            <a:r>
              <a:rPr lang="el-GR" sz="2400" dirty="0" err="1">
                <a:latin typeface="Times New Roman" panose="02020603050405020304" pitchFamily="18" charset="0"/>
                <a:cs typeface="Times New Roman" panose="02020603050405020304" pitchFamily="18" charset="0"/>
              </a:rPr>
              <a:t>Ζαπαρα</a:t>
            </a:r>
            <a:r>
              <a:rPr lang="el-GR"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133998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solidFill>
                  <a:srgbClr val="FFFF00"/>
                </a:solidFill>
              </a:rPr>
              <a:t>Ελ. ΤΑΥΤΟΤΗΤΑ 6</a:t>
            </a:r>
            <a:r>
              <a:rPr lang="el-GR" sz="3600" baseline="30000" dirty="0" smtClean="0">
                <a:solidFill>
                  <a:srgbClr val="FFFF00"/>
                </a:solidFill>
              </a:rPr>
              <a:t>ος</a:t>
            </a:r>
            <a:r>
              <a:rPr lang="el-GR" sz="3600" dirty="0" smtClean="0">
                <a:solidFill>
                  <a:srgbClr val="FFFF00"/>
                </a:solidFill>
              </a:rPr>
              <a:t>-4</a:t>
            </a:r>
            <a:r>
              <a:rPr lang="el-GR" sz="3600" baseline="30000" dirty="0" smtClean="0">
                <a:solidFill>
                  <a:srgbClr val="FFFF00"/>
                </a:solidFill>
              </a:rPr>
              <a:t>ος</a:t>
            </a:r>
            <a:r>
              <a:rPr lang="el-GR" sz="3600" dirty="0" smtClean="0">
                <a:solidFill>
                  <a:srgbClr val="FFFF00"/>
                </a:solidFill>
              </a:rPr>
              <a:t> </a:t>
            </a:r>
            <a:r>
              <a:rPr lang="el-GR" sz="3600" dirty="0" err="1" smtClean="0">
                <a:solidFill>
                  <a:srgbClr val="FFFF00"/>
                </a:solidFill>
              </a:rPr>
              <a:t>αιωνασ</a:t>
            </a:r>
            <a:endParaRPr lang="el-GR" sz="3600" dirty="0">
              <a:solidFill>
                <a:srgbClr val="FFFF00"/>
              </a:solidFill>
            </a:endParaRPr>
          </a:p>
        </p:txBody>
      </p:sp>
      <p:sp>
        <p:nvSpPr>
          <p:cNvPr id="3" name="Θέση περιεχομένου 2"/>
          <p:cNvSpPr>
            <a:spLocks noGrp="1"/>
          </p:cNvSpPr>
          <p:nvPr>
            <p:ph idx="1"/>
          </p:nvPr>
        </p:nvSpPr>
        <p:spPr/>
        <p:txBody>
          <a:bodyPr>
            <a:normAutofit/>
          </a:bodyPr>
          <a:lstStyle/>
          <a:p>
            <a:r>
              <a:rPr lang="el-GR" sz="4000" dirty="0" smtClean="0">
                <a:latin typeface="Times New Roman" pitchFamily="18" charset="0"/>
                <a:cs typeface="Times New Roman" pitchFamily="18" charset="0"/>
              </a:rPr>
              <a:t>Η ελλ. </a:t>
            </a:r>
            <a:r>
              <a:rPr lang="el-GR" sz="4000" dirty="0">
                <a:latin typeface="Times New Roman" pitchFamily="18" charset="0"/>
                <a:cs typeface="Times New Roman" pitchFamily="18" charset="0"/>
              </a:rPr>
              <a:t>τ</a:t>
            </a:r>
            <a:r>
              <a:rPr lang="el-GR" sz="4000" dirty="0" smtClean="0">
                <a:latin typeface="Times New Roman" pitchFamily="18" charset="0"/>
                <a:cs typeface="Times New Roman" pitchFamily="18" charset="0"/>
              </a:rPr>
              <a:t>αυτότητα από </a:t>
            </a:r>
            <a:r>
              <a:rPr lang="el-GR" sz="4000" dirty="0">
                <a:latin typeface="Times New Roman" pitchFamily="18" charset="0"/>
                <a:cs typeface="Times New Roman" pitchFamily="18" charset="0"/>
              </a:rPr>
              <a:t>«αθροιστική» επινόηση βάσει της πλασματικής καταγωγής από το επώνυμο Έλληνα  και των </a:t>
            </a:r>
            <a:r>
              <a:rPr lang="el-GR" sz="4000" dirty="0" smtClean="0">
                <a:latin typeface="Times New Roman" pitchFamily="18" charset="0"/>
                <a:cs typeface="Times New Roman" pitchFamily="18" charset="0"/>
              </a:rPr>
              <a:t>γενεαλογιών γίνεται </a:t>
            </a:r>
            <a:r>
              <a:rPr lang="el-GR" sz="4000" dirty="0">
                <a:latin typeface="Times New Roman" pitchFamily="18" charset="0"/>
                <a:cs typeface="Times New Roman" pitchFamily="18" charset="0"/>
              </a:rPr>
              <a:t>μία «αντιθετική» επινόηση κατά των εξωτερικών ομάδων</a:t>
            </a:r>
          </a:p>
          <a:p>
            <a:endParaRPr lang="el-GR" dirty="0"/>
          </a:p>
        </p:txBody>
      </p:sp>
    </p:spTree>
    <p:extLst>
      <p:ext uri="{BB962C8B-B14F-4D97-AF65-F5344CB8AC3E}">
        <p14:creationId xmlns:p14="http://schemas.microsoft.com/office/powerpoint/2010/main" xmlns="" val="15936654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περί Κτισμάτων </a:t>
            </a:r>
            <a:r>
              <a:rPr lang="el-GR" dirty="0" smtClean="0">
                <a:solidFill>
                  <a:srgbClr val="FFFF00"/>
                </a:solidFill>
              </a:rPr>
              <a:t>του Προ­κοπίου (500-565 </a:t>
            </a:r>
            <a:r>
              <a:rPr lang="el-GR" dirty="0" err="1" smtClean="0">
                <a:solidFill>
                  <a:srgbClr val="FFFF00"/>
                </a:solidFill>
              </a:rPr>
              <a:t>μΧ</a:t>
            </a:r>
            <a:r>
              <a:rPr lang="el-GR" dirty="0" smtClean="0">
                <a:solidFill>
                  <a:srgbClr val="FFFF00"/>
                </a:solidFill>
              </a:rPr>
              <a:t>)</a:t>
            </a:r>
            <a:endParaRPr lang="el-GR" dirty="0">
              <a:solidFill>
                <a:srgbClr val="FFFF00"/>
              </a:solidFill>
            </a:endParaRPr>
          </a:p>
        </p:txBody>
      </p:sp>
      <p:sp>
        <p:nvSpPr>
          <p:cNvPr id="3" name="Θέση περιεχομένου 2"/>
          <p:cNvSpPr>
            <a:spLocks noGrp="1"/>
          </p:cNvSpPr>
          <p:nvPr>
            <p:ph idx="1"/>
          </p:nvPr>
        </p:nvSpPr>
        <p:spPr/>
        <p:txBody>
          <a:bodyPr>
            <a:normAutofit fontScale="92500" lnSpcReduction="10000"/>
          </a:bodyPr>
          <a:lstStyle/>
          <a:p>
            <a:r>
              <a:rPr lang="el-GR" sz="2800" dirty="0"/>
              <a:t>Το Ιλλυρικό, στο </a:t>
            </a:r>
            <a:r>
              <a:rPr lang="el-GR" sz="2800" dirty="0" smtClean="0"/>
              <a:t>το </a:t>
            </a:r>
            <a:r>
              <a:rPr lang="el-GR" sz="2800" dirty="0"/>
              <a:t>οποίο αντιγράφει το Συνέκδημο του Ιε­ροκλέους, περιλαμβάνει: 1) Την Επαρχία Μακεδο­νίας α’ υπό </a:t>
            </a:r>
            <a:r>
              <a:rPr lang="el-GR" sz="2800" dirty="0" err="1"/>
              <a:t>κονσουλάριον</a:t>
            </a:r>
            <a:r>
              <a:rPr lang="el-GR" sz="2800" dirty="0"/>
              <a:t> με πόλεις τριάκοντα δύο μεταξύ των οποίων η Ηράκλεια Λάκκου (</a:t>
            </a:r>
            <a:r>
              <a:rPr lang="el-GR" sz="2800" dirty="0" err="1"/>
              <a:t>Λύγκου</a:t>
            </a:r>
            <a:r>
              <a:rPr lang="el-GR" sz="2800" dirty="0"/>
              <a:t>), η </a:t>
            </a:r>
            <a:r>
              <a:rPr lang="el-GR" sz="2800" dirty="0" err="1"/>
              <a:t>Ιδομένη</a:t>
            </a:r>
            <a:r>
              <a:rPr lang="el-GR" sz="2800" dirty="0"/>
              <a:t>. η Ηράκλεια </a:t>
            </a:r>
            <a:r>
              <a:rPr lang="el-GR" sz="2800" dirty="0" err="1"/>
              <a:t>Στρύμου</a:t>
            </a:r>
            <a:r>
              <a:rPr lang="el-GR" sz="2800" dirty="0"/>
              <a:t> (</a:t>
            </a:r>
            <a:r>
              <a:rPr lang="el-GR" sz="2800" dirty="0" err="1"/>
              <a:t>Σιντική</a:t>
            </a:r>
            <a:r>
              <a:rPr lang="el-GR" sz="2800" dirty="0"/>
              <a:t>), οι Σέρρες (</a:t>
            </a:r>
            <a:r>
              <a:rPr lang="el-GR" sz="2800" dirty="0" err="1"/>
              <a:t>Σίρρα</a:t>
            </a:r>
            <a:r>
              <a:rPr lang="el-GR" sz="2800" dirty="0"/>
              <a:t>), οι Φίλιπποι, η </a:t>
            </a:r>
            <a:r>
              <a:rPr lang="el-GR" sz="2800" dirty="0" err="1"/>
              <a:t>Αμφίπολις</a:t>
            </a:r>
            <a:r>
              <a:rPr lang="el-GR" sz="2800" dirty="0"/>
              <a:t>, η Νεάπολη και το </a:t>
            </a:r>
            <a:r>
              <a:rPr lang="el-GR" sz="2800" dirty="0" err="1"/>
              <a:t>Μεστικόν</a:t>
            </a:r>
            <a:r>
              <a:rPr lang="el-GR" sz="2800" dirty="0"/>
              <a:t> κλίμα με το </a:t>
            </a:r>
            <a:r>
              <a:rPr lang="el-GR" sz="2800" dirty="0" err="1"/>
              <a:t>Ακόντισμα</a:t>
            </a:r>
            <a:r>
              <a:rPr lang="el-GR" sz="2800" dirty="0"/>
              <a:t> και τα νησιά Θάσος και Σαμοθράκη. </a:t>
            </a:r>
            <a:r>
              <a:rPr lang="el-GR" sz="2800" dirty="0" smtClean="0"/>
              <a:t>ν</a:t>
            </a:r>
            <a:r>
              <a:rPr lang="el-GR" sz="2800" dirty="0"/>
              <a:t>.</a:t>
            </a:r>
          </a:p>
          <a:p>
            <a:r>
              <a:rPr lang="el-GR" dirty="0"/>
              <a:t/>
            </a:r>
            <a:br>
              <a:rPr lang="el-GR" dirty="0"/>
            </a:br>
            <a:r>
              <a:rPr lang="el-GR" dirty="0"/>
              <a:t/>
            </a:r>
            <a:br>
              <a:rPr lang="el-GR" dirty="0"/>
            </a:br>
            <a:endParaRPr lang="el-GR" dirty="0"/>
          </a:p>
        </p:txBody>
      </p:sp>
    </p:spTree>
    <p:extLst>
      <p:ext uri="{BB962C8B-B14F-4D97-AF65-F5344CB8AC3E}">
        <p14:creationId xmlns:p14="http://schemas.microsoft.com/office/powerpoint/2010/main" xmlns="" val="5966663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περί Κτισμάτων του Προ­κοπίου (500-565 </a:t>
            </a:r>
            <a:r>
              <a:rPr lang="el-GR" dirty="0" err="1">
                <a:solidFill>
                  <a:srgbClr val="FFFF00"/>
                </a:solidFill>
              </a:rPr>
              <a:t>μΧ</a:t>
            </a:r>
            <a:r>
              <a:rPr lang="el-GR" dirty="0">
                <a:solidFill>
                  <a:srgbClr val="FFFF00"/>
                </a:solidFill>
              </a:rPr>
              <a:t>)</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2</a:t>
            </a:r>
            <a:r>
              <a:rPr lang="el-GR" i="1" dirty="0"/>
              <a:t>) Την επαρχία Μακεδονίας β* υπό ηγεμόνα με οκτώ πόλεις μεταξύ των οποίων οι </a:t>
            </a:r>
            <a:r>
              <a:rPr lang="el-GR" i="1" dirty="0" err="1"/>
              <a:t>Στόβοι</a:t>
            </a:r>
            <a:r>
              <a:rPr lang="el-GR" i="1" dirty="0"/>
              <a:t>, το Αργος, η </a:t>
            </a:r>
            <a:r>
              <a:rPr lang="el-GR" i="1" dirty="0" err="1"/>
              <a:t>Πελαγονία</a:t>
            </a:r>
            <a:r>
              <a:rPr lang="el-GR" i="1" dirty="0"/>
              <a:t>. 3) Την επαρχία Θεσσαλίας. 4) Την επαρχία Ελλάδος της Αχαΐας. 5) Την Κρήτη, 61 Την επαρχία Παλαιάς Ηπείρου. 7) Την επαρχία Νέας Ηπείρου, με εννέα πόλεις, και μεταξύ τους το Δυρράχιο και η Αυλών. 8 ) Την επαρχία Δακίας μεσογείου, με πέντε πόλεις και μεταξύ τους η </a:t>
            </a:r>
            <a:r>
              <a:rPr lang="el-GR" i="1" dirty="0" err="1"/>
              <a:t>Σαρδική</a:t>
            </a:r>
            <a:r>
              <a:rPr lang="el-GR" i="1" dirty="0"/>
              <a:t> (Σόφια) και η </a:t>
            </a:r>
            <a:r>
              <a:rPr lang="el-GR" i="1" dirty="0" err="1"/>
              <a:t>Ναϊσός</a:t>
            </a:r>
            <a:r>
              <a:rPr lang="el-GR" i="1" dirty="0"/>
              <a:t>. 9) Την επαρχία Δακίας παραποτάμιου. 10) Την επαρχία Δαρδανίας με μητρόπολη τους </a:t>
            </a:r>
            <a:r>
              <a:rPr lang="el-GR" i="1" dirty="0" err="1"/>
              <a:t>Σκοΰπους</a:t>
            </a:r>
            <a:r>
              <a:rPr lang="el-GR" i="1" dirty="0"/>
              <a:t> (Σκόπια). 11) Την επαρχία </a:t>
            </a:r>
            <a:r>
              <a:rPr lang="el-GR" i="1" dirty="0" err="1"/>
              <a:t>Πρεβάλεως</a:t>
            </a:r>
            <a:r>
              <a:rPr lang="el-GR" i="1" dirty="0"/>
              <a:t>, με πέντε πόλεις και μεταξύ τους η Σκόδρα. 12) Την επαρχία </a:t>
            </a:r>
            <a:r>
              <a:rPr lang="el-GR" i="1" dirty="0" err="1"/>
              <a:t>Μυσίας</a:t>
            </a:r>
            <a:r>
              <a:rPr lang="el-GR" i="1" dirty="0"/>
              <a:t>, με πέντε  πόλεις μεταξύ τους το </a:t>
            </a:r>
            <a:r>
              <a:rPr lang="el-GR" i="1" dirty="0" err="1"/>
              <a:t>Βιμινάκιον</a:t>
            </a:r>
            <a:r>
              <a:rPr lang="el-GR" i="1" dirty="0"/>
              <a:t> και η </a:t>
            </a:r>
            <a:r>
              <a:rPr lang="el-GR" i="1" dirty="0" err="1"/>
              <a:t>Σιγγιδόνα</a:t>
            </a:r>
            <a:r>
              <a:rPr lang="el-GR" i="1" dirty="0"/>
              <a:t>. 13) Την επαρχία </a:t>
            </a:r>
            <a:r>
              <a:rPr lang="el-GR" i="1" dirty="0" err="1"/>
              <a:t>Παιονίας</a:t>
            </a:r>
            <a:r>
              <a:rPr lang="el-GR" i="1" dirty="0"/>
              <a:t> με δύο πόλεις από τις οποίες η μία είναι το Σίρμιο</a:t>
            </a:r>
          </a:p>
        </p:txBody>
      </p:sp>
    </p:spTree>
    <p:extLst>
      <p:ext uri="{BB962C8B-B14F-4D97-AF65-F5344CB8AC3E}">
        <p14:creationId xmlns:p14="http://schemas.microsoft.com/office/powerpoint/2010/main" xmlns="" val="37131722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dirty="0">
                <a:solidFill>
                  <a:srgbClr val="FFFF00"/>
                </a:solidFill>
              </a:rPr>
              <a:t/>
            </a:r>
            <a:br>
              <a:rPr lang="el-GR" dirty="0">
                <a:solidFill>
                  <a:srgbClr val="FFFF00"/>
                </a:solidFill>
              </a:rPr>
            </a:br>
            <a:r>
              <a:rPr lang="el-GR" dirty="0" smtClean="0">
                <a:solidFill>
                  <a:srgbClr val="FFFF00"/>
                </a:solidFill>
              </a:rPr>
              <a:t>Αυτοκέφαλη </a:t>
            </a:r>
            <a:r>
              <a:rPr lang="el-GR" dirty="0" err="1" smtClean="0">
                <a:solidFill>
                  <a:srgbClr val="FFFF00"/>
                </a:solidFill>
              </a:rPr>
              <a:t>Αχρίδος</a:t>
            </a:r>
            <a:r>
              <a:rPr lang="el-GR" dirty="0" smtClean="0">
                <a:solidFill>
                  <a:srgbClr val="FFFF00"/>
                </a:solidFill>
              </a:rPr>
              <a:t> 536 μ. Χ</a:t>
            </a:r>
            <a:endParaRPr lang="el-GR" dirty="0">
              <a:solidFill>
                <a:srgbClr val="FFFF00"/>
              </a:solidFill>
            </a:endParaRPr>
          </a:p>
        </p:txBody>
      </p:sp>
      <p:sp>
        <p:nvSpPr>
          <p:cNvPr id="8195" name="2 - Θέση περιεχομένου"/>
          <p:cNvSpPr>
            <a:spLocks noGrp="1"/>
          </p:cNvSpPr>
          <p:nvPr>
            <p:ph idx="1"/>
          </p:nvPr>
        </p:nvSpPr>
        <p:spPr/>
        <p:txBody>
          <a:bodyPr>
            <a:normAutofit/>
          </a:bodyPr>
          <a:lstStyle/>
          <a:p>
            <a:pPr eaLnBrk="1" hangingPunct="1"/>
            <a:r>
              <a:rPr lang="en-US" altLang="el-GR" sz="3200" dirty="0" err="1" smtClean="0"/>
              <a:t>Το</a:t>
            </a:r>
            <a:r>
              <a:rPr lang="en-US" altLang="el-GR" sz="3200" dirty="0" smtClean="0"/>
              <a:t> </a:t>
            </a:r>
            <a:r>
              <a:rPr lang="en-US" altLang="el-GR" sz="3200" dirty="0" err="1" smtClean="0"/>
              <a:t>χρονικό</a:t>
            </a:r>
            <a:r>
              <a:rPr lang="en-US" altLang="el-GR" sz="3200" dirty="0" smtClean="0"/>
              <a:t> </a:t>
            </a:r>
            <a:r>
              <a:rPr lang="en-US" altLang="el-GR" sz="3200" dirty="0" err="1" smtClean="0"/>
              <a:t>σημείο</a:t>
            </a:r>
            <a:r>
              <a:rPr lang="en-US" altLang="el-GR" sz="3200" dirty="0" smtClean="0"/>
              <a:t>, </a:t>
            </a:r>
            <a:r>
              <a:rPr lang="en-US" altLang="el-GR" sz="3200" dirty="0" err="1" smtClean="0"/>
              <a:t>το</a:t>
            </a:r>
            <a:r>
              <a:rPr lang="en-US" altLang="el-GR" sz="3200" dirty="0" smtClean="0"/>
              <a:t> οπ</a:t>
            </a:r>
            <a:r>
              <a:rPr lang="en-US" altLang="el-GR" sz="3200" dirty="0" err="1" smtClean="0"/>
              <a:t>οίο</a:t>
            </a:r>
            <a:r>
              <a:rPr lang="en-US" altLang="el-GR" sz="3200" dirty="0" smtClean="0"/>
              <a:t> απ</a:t>
            </a:r>
            <a:r>
              <a:rPr lang="en-US" altLang="el-GR" sz="3200" dirty="0" err="1" smtClean="0"/>
              <a:t>οτελεί</a:t>
            </a:r>
            <a:r>
              <a:rPr lang="en-US" altLang="el-GR" sz="3200" dirty="0" smtClean="0"/>
              <a:t> και </a:t>
            </a:r>
            <a:r>
              <a:rPr lang="en-US" altLang="el-GR" sz="3200" dirty="0" err="1" smtClean="0"/>
              <a:t>την</a:t>
            </a:r>
            <a:r>
              <a:rPr lang="en-US" altLang="el-GR" sz="3200" dirty="0" smtClean="0"/>
              <a:t> α</a:t>
            </a:r>
            <a:r>
              <a:rPr lang="en-US" altLang="el-GR" sz="3200" dirty="0" err="1" smtClean="0"/>
              <a:t>φετηρί</a:t>
            </a:r>
            <a:r>
              <a:rPr lang="en-US" altLang="el-GR" sz="3200" dirty="0" smtClean="0"/>
              <a:t>α του «βίου» της Αρχιεπισκοπής Αχρίδος ως αυτοκέφαλης, είναι το έτος 536, όταν ο αυτοκράτορας Ιουστινιανός θεσπίζει τη Νεαρά ΙΑ' «Περί Προνομίων του Αρχιεπισκόπου της Πρώτης Ιουστινιανής»</a:t>
            </a:r>
            <a:endParaRPr lang="el-GR" altLang="el-GR" sz="3200" dirty="0" smtClean="0"/>
          </a:p>
        </p:txBody>
      </p:sp>
    </p:spTree>
    <p:extLst>
      <p:ext uri="{BB962C8B-B14F-4D97-AF65-F5344CB8AC3E}">
        <p14:creationId xmlns:p14="http://schemas.microsoft.com/office/powerpoint/2010/main" xmlns="" val="38347650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smtClean="0">
                <a:solidFill>
                  <a:srgbClr val="FFFF00"/>
                </a:solidFill>
              </a:rPr>
              <a:t>Το ζήτημα της </a:t>
            </a:r>
            <a:r>
              <a:rPr lang="en-US" dirty="0" err="1" smtClean="0">
                <a:solidFill>
                  <a:srgbClr val="FFFF00"/>
                </a:solidFill>
              </a:rPr>
              <a:t>αρχιεπισκοπή</a:t>
            </a:r>
            <a:r>
              <a:rPr lang="el-GR" dirty="0" smtClean="0">
                <a:solidFill>
                  <a:srgbClr val="FFFF00"/>
                </a:solidFill>
              </a:rPr>
              <a:t>ς</a:t>
            </a:r>
            <a:r>
              <a:rPr lang="en-US" dirty="0" smtClean="0">
                <a:solidFill>
                  <a:srgbClr val="FFFF00"/>
                </a:solidFill>
              </a:rPr>
              <a:t> </a:t>
            </a:r>
            <a:r>
              <a:rPr lang="en-US" dirty="0" err="1" smtClean="0">
                <a:solidFill>
                  <a:srgbClr val="FFFF00"/>
                </a:solidFill>
              </a:rPr>
              <a:t>Αχριδών</a:t>
            </a:r>
            <a:endParaRPr lang="el-GR" dirty="0">
              <a:solidFill>
                <a:srgbClr val="FFFF00"/>
              </a:solidFill>
            </a:endParaRPr>
          </a:p>
        </p:txBody>
      </p:sp>
      <p:sp>
        <p:nvSpPr>
          <p:cNvPr id="9219" name="2 - Θέση περιεχομένου"/>
          <p:cNvSpPr>
            <a:spLocks noGrp="1"/>
          </p:cNvSpPr>
          <p:nvPr>
            <p:ph idx="1"/>
          </p:nvPr>
        </p:nvSpPr>
        <p:spPr/>
        <p:txBody>
          <a:bodyPr/>
          <a:lstStyle/>
          <a:p>
            <a:pPr eaLnBrk="1" hangingPunct="1"/>
            <a:r>
              <a:rPr lang="en-US" altLang="el-GR" sz="3200" dirty="0" smtClean="0"/>
              <a:t>Η α</a:t>
            </a:r>
            <a:r>
              <a:rPr lang="en-US" altLang="el-GR" sz="3200" dirty="0" err="1" smtClean="0"/>
              <a:t>ρχιε</a:t>
            </a:r>
            <a:r>
              <a:rPr lang="en-US" altLang="el-GR" sz="3200" dirty="0" smtClean="0"/>
              <a:t>πισκοπή Αχριδών ήταν στο επίκεντρο διεκδικήσεων ανάμεσα στη Βυζαντινή, τη Βουλγαρική και τη Σερβική Εκκλησία.</a:t>
            </a:r>
          </a:p>
          <a:p>
            <a:pPr eaLnBrk="1" hangingPunct="1"/>
            <a:r>
              <a:rPr lang="el-GR" altLang="el-GR" sz="3200" dirty="0" smtClean="0"/>
              <a:t>Σε διάφορες περιόδους ολόκληρη η Αρχιεπισκοπή  ή </a:t>
            </a:r>
            <a:r>
              <a:rPr lang="en-US" altLang="el-GR" sz="3200" dirty="0" err="1" smtClean="0"/>
              <a:t>μεμονωμένες</a:t>
            </a:r>
            <a:r>
              <a:rPr lang="en-US" altLang="el-GR" sz="3200" dirty="0" smtClean="0"/>
              <a:t> επ</a:t>
            </a:r>
            <a:r>
              <a:rPr lang="en-US" altLang="el-GR" sz="3200" dirty="0" err="1" smtClean="0"/>
              <a:t>ισκο</a:t>
            </a:r>
            <a:r>
              <a:rPr lang="en-US" altLang="el-GR" sz="3200" dirty="0" smtClean="0"/>
              <a:t>πές της βρέθηκαν εκτός των ορίων του βυζαντινού κράτους.</a:t>
            </a:r>
            <a:endParaRPr lang="el-GR" altLang="el-GR" sz="3200" dirty="0" smtClean="0"/>
          </a:p>
          <a:p>
            <a:pPr eaLnBrk="1" hangingPunct="1"/>
            <a:endParaRPr lang="el-GR" altLang="el-GR" dirty="0" smtClean="0"/>
          </a:p>
        </p:txBody>
      </p:sp>
    </p:spTree>
    <p:extLst>
      <p:ext uri="{BB962C8B-B14F-4D97-AF65-F5344CB8AC3E}">
        <p14:creationId xmlns:p14="http://schemas.microsoft.com/office/powerpoint/2010/main" xmlns="" val="34702851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n-US" dirty="0" err="1" smtClean="0">
                <a:solidFill>
                  <a:srgbClr val="FFFF00"/>
                </a:solidFill>
              </a:rPr>
              <a:t>ρόλο</a:t>
            </a:r>
            <a:r>
              <a:rPr lang="el-GR" dirty="0" smtClean="0">
                <a:solidFill>
                  <a:srgbClr val="FFFF00"/>
                </a:solidFill>
              </a:rPr>
              <a:t>Σ </a:t>
            </a:r>
            <a:r>
              <a:rPr lang="en-US" dirty="0" smtClean="0">
                <a:solidFill>
                  <a:srgbClr val="FFFF00"/>
                </a:solidFill>
              </a:rPr>
              <a:t>α</a:t>
            </a:r>
            <a:r>
              <a:rPr lang="en-US" dirty="0" err="1" smtClean="0">
                <a:solidFill>
                  <a:srgbClr val="FFFF00"/>
                </a:solidFill>
              </a:rPr>
              <a:t>ρχιε</a:t>
            </a:r>
            <a:r>
              <a:rPr lang="en-US" dirty="0" smtClean="0">
                <a:solidFill>
                  <a:srgbClr val="FFFF00"/>
                </a:solidFill>
              </a:rPr>
              <a:t>πισκοπής</a:t>
            </a:r>
            <a:r>
              <a:rPr lang="el-GR" dirty="0" smtClean="0">
                <a:solidFill>
                  <a:srgbClr val="FFFF00"/>
                </a:solidFill>
              </a:rPr>
              <a:t> </a:t>
            </a:r>
            <a:r>
              <a:rPr lang="el-GR" dirty="0" err="1" smtClean="0">
                <a:solidFill>
                  <a:srgbClr val="FFFF00"/>
                </a:solidFill>
              </a:rPr>
              <a:t>Αχριδών</a:t>
            </a:r>
            <a:endParaRPr lang="el-GR" dirty="0">
              <a:solidFill>
                <a:srgbClr val="FFFF00"/>
              </a:solidFill>
            </a:endParaRPr>
          </a:p>
        </p:txBody>
      </p:sp>
      <p:sp>
        <p:nvSpPr>
          <p:cNvPr id="10243" name="2 - Θέση περιεχομένου"/>
          <p:cNvSpPr>
            <a:spLocks noGrp="1"/>
          </p:cNvSpPr>
          <p:nvPr>
            <p:ph idx="1"/>
          </p:nvPr>
        </p:nvSpPr>
        <p:spPr/>
        <p:txBody>
          <a:bodyPr>
            <a:normAutofit fontScale="92500" lnSpcReduction="10000"/>
          </a:bodyPr>
          <a:lstStyle/>
          <a:p>
            <a:pPr eaLnBrk="1" hangingPunct="1"/>
            <a:r>
              <a:rPr lang="el-GR" altLang="el-GR" sz="3600" dirty="0" smtClean="0"/>
              <a:t>Ή</a:t>
            </a:r>
            <a:r>
              <a:rPr lang="en-US" altLang="el-GR" sz="3600" dirty="0" smtClean="0"/>
              <a:t>ταν</a:t>
            </a:r>
            <a:r>
              <a:rPr lang="el-GR" altLang="el-GR" sz="3600" dirty="0" smtClean="0"/>
              <a:t> δισυπόστατος</a:t>
            </a:r>
            <a:r>
              <a:rPr lang="en-US" altLang="el-GR" sz="3600" dirty="0" smtClean="0"/>
              <a:t>, </a:t>
            </a:r>
            <a:r>
              <a:rPr lang="el-GR" altLang="el-GR" sz="3600" dirty="0" smtClean="0"/>
              <a:t> μαζί θρησκευτικός </a:t>
            </a:r>
            <a:r>
              <a:rPr lang="en-US" altLang="el-GR" sz="3600" dirty="0" smtClean="0"/>
              <a:t>α</a:t>
            </a:r>
            <a:r>
              <a:rPr lang="en-US" altLang="el-GR" sz="3600" dirty="0" err="1" smtClean="0"/>
              <a:t>λλά</a:t>
            </a:r>
            <a:r>
              <a:rPr lang="en-US" altLang="el-GR" sz="3600" dirty="0" smtClean="0"/>
              <a:t> και π</a:t>
            </a:r>
            <a:r>
              <a:rPr lang="en-US" altLang="el-GR" sz="3600" dirty="0" err="1" smtClean="0"/>
              <a:t>ολιτικός</a:t>
            </a:r>
            <a:r>
              <a:rPr lang="en-US" altLang="el-GR" sz="3600" dirty="0" smtClean="0"/>
              <a:t>, α</a:t>
            </a:r>
            <a:r>
              <a:rPr lang="en-US" altLang="el-GR" sz="3600" dirty="0" err="1" smtClean="0"/>
              <a:t>φού</a:t>
            </a:r>
            <a:r>
              <a:rPr lang="en-US" altLang="el-GR" sz="3600" dirty="0" smtClean="0"/>
              <a:t> </a:t>
            </a:r>
            <a:r>
              <a:rPr lang="el-GR" altLang="el-GR" sz="3600" dirty="0" smtClean="0"/>
              <a:t>δεν </a:t>
            </a:r>
            <a:r>
              <a:rPr lang="en-US" altLang="el-GR" sz="3600" dirty="0" err="1" smtClean="0"/>
              <a:t>λειτούργησε</a:t>
            </a:r>
            <a:r>
              <a:rPr lang="en-US" altLang="el-GR" sz="3600" dirty="0" smtClean="0"/>
              <a:t> </a:t>
            </a:r>
            <a:r>
              <a:rPr lang="el-GR" altLang="el-GR" sz="3600" dirty="0" smtClean="0"/>
              <a:t>απλά </a:t>
            </a:r>
            <a:r>
              <a:rPr lang="en-US" altLang="el-GR" sz="3600" dirty="0" err="1" smtClean="0"/>
              <a:t>ως</a:t>
            </a:r>
            <a:r>
              <a:rPr lang="en-US" altLang="el-GR" sz="3600" dirty="0" smtClean="0"/>
              <a:t> α</a:t>
            </a:r>
            <a:r>
              <a:rPr lang="en-US" altLang="el-GR" sz="3600" dirty="0" err="1" smtClean="0"/>
              <a:t>υτοκέφ</a:t>
            </a:r>
            <a:r>
              <a:rPr lang="en-US" altLang="el-GR" sz="3600" dirty="0" smtClean="0"/>
              <a:t>αλος </a:t>
            </a:r>
            <a:r>
              <a:rPr lang="el-GR" altLang="el-GR" sz="3600" dirty="0" smtClean="0"/>
              <a:t> θρησκευτικός φορέας </a:t>
            </a:r>
            <a:r>
              <a:rPr lang="en-US" altLang="el-GR" sz="3600" dirty="0" smtClean="0"/>
              <a:t>π</a:t>
            </a:r>
            <a:r>
              <a:rPr lang="en-US" altLang="el-GR" sz="3600" dirty="0" err="1" smtClean="0"/>
              <a:t>ου</a:t>
            </a:r>
            <a:r>
              <a:rPr lang="en-US" altLang="el-GR" sz="3600" dirty="0" smtClean="0"/>
              <a:t> π</a:t>
            </a:r>
            <a:r>
              <a:rPr lang="en-US" altLang="el-GR" sz="3600" dirty="0" err="1" smtClean="0"/>
              <a:t>οίμ</a:t>
            </a:r>
            <a:r>
              <a:rPr lang="en-US" altLang="el-GR" sz="3600" dirty="0" smtClean="0"/>
              <a:t>αινε ένα μεγάλο </a:t>
            </a:r>
            <a:r>
              <a:rPr lang="el-GR" altLang="el-GR" sz="3600" dirty="0" smtClean="0"/>
              <a:t> μέρος των </a:t>
            </a:r>
            <a:r>
              <a:rPr lang="el-GR" altLang="el-GR" sz="3600" dirty="0" err="1" smtClean="0"/>
              <a:t>ακροτάτων</a:t>
            </a:r>
            <a:r>
              <a:rPr lang="el-GR" altLang="el-GR" sz="3600" dirty="0" smtClean="0"/>
              <a:t> συνόρων της βυζαντινής αυτοκρατορίας </a:t>
            </a:r>
            <a:r>
              <a:rPr lang="en-US" altLang="el-GR" sz="3600" dirty="0" smtClean="0"/>
              <a:t>α</a:t>
            </a:r>
            <a:r>
              <a:rPr lang="en-US" altLang="el-GR" sz="3600" dirty="0" err="1" smtClean="0"/>
              <a:t>λλά</a:t>
            </a:r>
            <a:r>
              <a:rPr lang="en-US" altLang="el-GR" sz="3600" dirty="0" smtClean="0"/>
              <a:t> και </a:t>
            </a:r>
            <a:r>
              <a:rPr lang="en-US" altLang="el-GR" sz="3600" dirty="0" err="1" smtClean="0"/>
              <a:t>ως</a:t>
            </a:r>
            <a:r>
              <a:rPr lang="en-US" altLang="el-GR" sz="3600" dirty="0" smtClean="0"/>
              <a:t> </a:t>
            </a:r>
            <a:r>
              <a:rPr lang="en-US" altLang="el-GR" sz="3600" dirty="0" err="1" smtClean="0"/>
              <a:t>φορέ</a:t>
            </a:r>
            <a:r>
              <a:rPr lang="en-US" altLang="el-GR" sz="3600" dirty="0" smtClean="0"/>
              <a:t>ας στήριξης </a:t>
            </a:r>
            <a:r>
              <a:rPr lang="en-US" altLang="el-GR" sz="3900" dirty="0" smtClean="0"/>
              <a:t>πολιτικών δομών που δια</a:t>
            </a:r>
            <a:r>
              <a:rPr lang="el-GR" altLang="el-GR" sz="3900" dirty="0" smtClean="0"/>
              <a:t>μ</a:t>
            </a:r>
            <a:r>
              <a:rPr lang="en-US" altLang="el-GR" sz="3900" dirty="0" err="1" smtClean="0"/>
              <a:t>ορφώθηκ</a:t>
            </a:r>
            <a:r>
              <a:rPr lang="en-US" altLang="el-GR" sz="3900" dirty="0" smtClean="0"/>
              <a:t>αν</a:t>
            </a:r>
            <a:r>
              <a:rPr lang="el-GR" altLang="el-GR" sz="3900" dirty="0" smtClean="0"/>
              <a:t> στην περιοχή</a:t>
            </a:r>
            <a:r>
              <a:rPr lang="en-US" altLang="el-GR" sz="3900" dirty="0" smtClean="0"/>
              <a:t>.</a:t>
            </a:r>
            <a:endParaRPr lang="el-GR" altLang="el-GR" sz="3900" dirty="0" smtClean="0"/>
          </a:p>
          <a:p>
            <a:pPr eaLnBrk="1" hangingPunct="1"/>
            <a:endParaRPr lang="el-GR" altLang="el-GR" dirty="0" smtClean="0"/>
          </a:p>
        </p:txBody>
      </p:sp>
    </p:spTree>
    <p:extLst>
      <p:ext uri="{BB962C8B-B14F-4D97-AF65-F5344CB8AC3E}">
        <p14:creationId xmlns:p14="http://schemas.microsoft.com/office/powerpoint/2010/main" xmlns="" val="37659951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normAutofit fontScale="90000"/>
          </a:bodyPr>
          <a:lstStyle/>
          <a:p>
            <a:pPr eaLnBrk="1" hangingPunct="1"/>
            <a:r>
              <a:rPr lang="el-GR" altLang="el-GR" dirty="0" smtClean="0">
                <a:solidFill>
                  <a:srgbClr val="FFFF00"/>
                </a:solidFill>
              </a:rPr>
              <a:t>Η</a:t>
            </a:r>
            <a:r>
              <a:rPr lang="en-US" altLang="el-GR" dirty="0" smtClean="0">
                <a:solidFill>
                  <a:srgbClr val="FFFF00"/>
                </a:solidFill>
              </a:rPr>
              <a:t> επ</a:t>
            </a:r>
            <a:r>
              <a:rPr lang="en-US" altLang="el-GR" dirty="0" err="1" smtClean="0">
                <a:solidFill>
                  <a:srgbClr val="FFFF00"/>
                </a:solidFill>
              </a:rPr>
              <a:t>ιλογή</a:t>
            </a:r>
            <a:r>
              <a:rPr lang="en-US" altLang="el-GR" dirty="0" smtClean="0">
                <a:solidFill>
                  <a:srgbClr val="FFFF00"/>
                </a:solidFill>
              </a:rPr>
              <a:t> </a:t>
            </a:r>
            <a:r>
              <a:rPr lang="en-US" altLang="el-GR" dirty="0" err="1" smtClean="0">
                <a:solidFill>
                  <a:srgbClr val="FFFF00"/>
                </a:solidFill>
              </a:rPr>
              <a:t>των</a:t>
            </a:r>
            <a:r>
              <a:rPr lang="en-US" altLang="el-GR" dirty="0" smtClean="0">
                <a:solidFill>
                  <a:srgbClr val="FFFF00"/>
                </a:solidFill>
              </a:rPr>
              <a:t> α</a:t>
            </a:r>
            <a:r>
              <a:rPr lang="en-US" altLang="el-GR" dirty="0" err="1" smtClean="0">
                <a:solidFill>
                  <a:srgbClr val="FFFF00"/>
                </a:solidFill>
              </a:rPr>
              <a:t>ρχιε</a:t>
            </a:r>
            <a:r>
              <a:rPr lang="en-US" altLang="el-GR" dirty="0" smtClean="0">
                <a:solidFill>
                  <a:srgbClr val="FFFF00"/>
                </a:solidFill>
              </a:rPr>
              <a:t>πισκόπων</a:t>
            </a:r>
            <a:endParaRPr lang="el-GR" altLang="el-GR" dirty="0" smtClean="0">
              <a:solidFill>
                <a:srgbClr val="FFFF00"/>
              </a:solidFill>
            </a:endParaRPr>
          </a:p>
        </p:txBody>
      </p:sp>
      <p:sp>
        <p:nvSpPr>
          <p:cNvPr id="20483" name="2 - Θέση περιεχομένου"/>
          <p:cNvSpPr>
            <a:spLocks noGrp="1"/>
          </p:cNvSpPr>
          <p:nvPr>
            <p:ph idx="1"/>
          </p:nvPr>
        </p:nvSpPr>
        <p:spPr/>
        <p:txBody>
          <a:bodyPr>
            <a:normAutofit/>
          </a:bodyPr>
          <a:lstStyle/>
          <a:p>
            <a:pPr eaLnBrk="1" hangingPunct="1"/>
            <a:r>
              <a:rPr lang="el-GR" altLang="el-GR" sz="3200" dirty="0" smtClean="0"/>
              <a:t>Καθοριζόταν από το Πατριαρχείο και ήταν </a:t>
            </a:r>
            <a:r>
              <a:rPr lang="en-US" altLang="el-GR" sz="3200" dirty="0" smtClean="0"/>
              <a:t>καθα</a:t>
            </a:r>
            <a:r>
              <a:rPr lang="en-US" altLang="el-GR" sz="3200" dirty="0" err="1" smtClean="0"/>
              <a:t>ρά</a:t>
            </a:r>
            <a:r>
              <a:rPr lang="en-US" altLang="el-GR" sz="3200" dirty="0" smtClean="0"/>
              <a:t> π</a:t>
            </a:r>
            <a:r>
              <a:rPr lang="en-US" altLang="el-GR" sz="3200" dirty="0" err="1" smtClean="0"/>
              <a:t>ολιτικό</a:t>
            </a:r>
            <a:r>
              <a:rPr lang="en-US" altLang="el-GR" sz="3200" dirty="0" smtClean="0"/>
              <a:t> </a:t>
            </a:r>
            <a:r>
              <a:rPr lang="en-US" altLang="el-GR" sz="3200" dirty="0" err="1" smtClean="0"/>
              <a:t>ζήτημ</a:t>
            </a:r>
            <a:r>
              <a:rPr lang="en-US" altLang="el-GR" sz="3200" dirty="0" smtClean="0"/>
              <a:t>α</a:t>
            </a:r>
            <a:r>
              <a:rPr lang="el-GR" altLang="el-GR" sz="3200" dirty="0" smtClean="0"/>
              <a:t>. </a:t>
            </a:r>
          </a:p>
          <a:p>
            <a:pPr eaLnBrk="1" hangingPunct="1"/>
            <a:r>
              <a:rPr lang="el-GR" altLang="el-GR" sz="3200" dirty="0" smtClean="0"/>
              <a:t>Σ</a:t>
            </a:r>
            <a:r>
              <a:rPr lang="en-US" altLang="el-GR" sz="3200" dirty="0" err="1" smtClean="0"/>
              <a:t>τον</a:t>
            </a:r>
            <a:r>
              <a:rPr lang="en-US" altLang="el-GR" sz="3200" dirty="0" smtClean="0"/>
              <a:t> α</a:t>
            </a:r>
            <a:r>
              <a:rPr lang="en-US" altLang="el-GR" sz="3200" dirty="0" err="1" smtClean="0"/>
              <a:t>ρχιε</a:t>
            </a:r>
            <a:r>
              <a:rPr lang="en-US" altLang="el-GR" sz="3200" dirty="0" smtClean="0"/>
              <a:t>πισκοπικό θρόνο ανήλθαν σημαντικά πρόσωπα της εποχής το συγγραφικό, νομοκανονικό αλλά και πολιτισμικό έργο </a:t>
            </a:r>
            <a:r>
              <a:rPr lang="el-GR" altLang="el-GR" sz="3200" dirty="0" smtClean="0"/>
              <a:t>των οποίων </a:t>
            </a:r>
            <a:r>
              <a:rPr lang="en-US" altLang="el-GR" sz="3200" dirty="0" smtClean="0"/>
              <a:t>απ</a:t>
            </a:r>
            <a:r>
              <a:rPr lang="en-US" altLang="el-GR" sz="3200" dirty="0" err="1" smtClean="0"/>
              <a:t>οσ</a:t>
            </a:r>
            <a:r>
              <a:rPr lang="en-US" altLang="el-GR" sz="3200" dirty="0" smtClean="0"/>
              <a:t>πούσε το ενδιαφέρον όχι μόνο της Ανατολικής αλλά και της Δυτικής Εκκλησίας  </a:t>
            </a:r>
            <a:endParaRPr lang="el-GR" altLang="el-GR" sz="3200" dirty="0" smtClean="0"/>
          </a:p>
          <a:p>
            <a:pPr eaLnBrk="1" hangingPunct="1"/>
            <a:endParaRPr lang="el-GR" altLang="el-GR" dirty="0" smtClean="0"/>
          </a:p>
        </p:txBody>
      </p:sp>
    </p:spTree>
    <p:extLst>
      <p:ext uri="{BB962C8B-B14F-4D97-AF65-F5344CB8AC3E}">
        <p14:creationId xmlns:p14="http://schemas.microsoft.com/office/powerpoint/2010/main" xmlns="" val="35757792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θέμα </a:t>
            </a:r>
            <a:r>
              <a:rPr lang="el-GR" dirty="0" err="1">
                <a:solidFill>
                  <a:srgbClr val="FFFF00"/>
                </a:solidFill>
              </a:rPr>
              <a:t>Μακεδόνιας</a:t>
            </a:r>
            <a:r>
              <a:rPr lang="el-GR" dirty="0">
                <a:solidFill>
                  <a:srgbClr val="FFFF00"/>
                </a:solidFill>
              </a:rPr>
              <a:t> (789 – 802)</a:t>
            </a:r>
          </a:p>
        </p:txBody>
      </p:sp>
      <p:sp>
        <p:nvSpPr>
          <p:cNvPr id="3" name="Θέση περιεχομένου 2"/>
          <p:cNvSpPr>
            <a:spLocks noGrp="1"/>
          </p:cNvSpPr>
          <p:nvPr>
            <p:ph idx="1"/>
          </p:nvPr>
        </p:nvSpPr>
        <p:spPr/>
        <p:txBody>
          <a:bodyPr>
            <a:normAutofit lnSpcReduction="10000"/>
          </a:bodyPr>
          <a:lstStyle/>
          <a:p>
            <a:r>
              <a:rPr lang="el-GR" sz="2400" dirty="0" smtClean="0">
                <a:latin typeface="Times New Roman" panose="02020603050405020304" pitchFamily="18" charset="0"/>
                <a:cs typeface="Times New Roman" panose="02020603050405020304" pitchFamily="18" charset="0"/>
              </a:rPr>
              <a:t>αποτελούσε </a:t>
            </a:r>
            <a:r>
              <a:rPr lang="el-GR" sz="2400" dirty="0">
                <a:latin typeface="Times New Roman" panose="02020603050405020304" pitchFamily="18" charset="0"/>
                <a:cs typeface="Times New Roman" panose="02020603050405020304" pitchFamily="18" charset="0"/>
              </a:rPr>
              <a:t>πριν τμήμα της παλαιάς «διοικήσεως» Θράκης από την οποία και αποσπάσθηκε. Δεν πρέπει να συγχέεται με την ιστορική Μακεδονία της οποίας τα γεωγρα­φικά όρια εκτείνονταν από την Πίνδο μέχρι το Νέ­στο. </a:t>
            </a:r>
            <a:endParaRPr lang="el-GR" sz="2400" dirty="0" smtClean="0">
              <a:latin typeface="Times New Roman" panose="02020603050405020304" pitchFamily="18" charset="0"/>
              <a:cs typeface="Times New Roman" panose="02020603050405020304" pitchFamily="18" charset="0"/>
            </a:endParaRPr>
          </a:p>
          <a:p>
            <a:r>
              <a:rPr lang="el-GR" sz="2400" dirty="0" smtClean="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«…το όνομα Μακεδονία μετετέθη… εις το </a:t>
            </a:r>
            <a:r>
              <a:rPr lang="el-GR" sz="2400" i="1" dirty="0" err="1">
                <a:latin typeface="Times New Roman" panose="02020603050405020304" pitchFamily="18" charset="0"/>
                <a:cs typeface="Times New Roman" panose="02020603050405020304" pitchFamily="18" charset="0"/>
              </a:rPr>
              <a:t>δυτικόν</a:t>
            </a:r>
            <a:r>
              <a:rPr lang="el-GR" sz="2400" i="1" dirty="0">
                <a:latin typeface="Times New Roman" panose="02020603050405020304" pitchFamily="18" charset="0"/>
                <a:cs typeface="Times New Roman" panose="02020603050405020304" pitchFamily="18" charset="0"/>
              </a:rPr>
              <a:t> τούτο τμήμα της Θράκης εκ του δυτικότερου </a:t>
            </a:r>
            <a:r>
              <a:rPr lang="el-GR" sz="2400" i="1" dirty="0" err="1">
                <a:latin typeface="Times New Roman" panose="02020603050405020304" pitchFamily="18" charset="0"/>
                <a:cs typeface="Times New Roman" panose="02020603050405020304" pitchFamily="18" charset="0"/>
              </a:rPr>
              <a:t>γείτονος</a:t>
            </a:r>
            <a:r>
              <a:rPr lang="el-GR" sz="2400" i="1" dirty="0">
                <a:latin typeface="Times New Roman" panose="02020603050405020304" pitchFamily="18" charset="0"/>
                <a:cs typeface="Times New Roman" panose="02020603050405020304" pitchFamily="18" charset="0"/>
              </a:rPr>
              <a:t> αυτής, της επαρχίας Α. Μακεδονίας, ήτις κατά τους χρόνους τούτους ένε­κα της έκρυθμου εκ των σλαβικών επιδρομών κατα­στάσεως και της υπερίσχυσε ως τούτο μεν του ονό­ματος του Ιλλυρικού, τούτο δε του των </a:t>
            </a:r>
            <a:r>
              <a:rPr lang="el-GR" sz="2400" i="1" dirty="0" err="1">
                <a:latin typeface="Times New Roman" panose="02020603050405020304" pitchFamily="18" charset="0"/>
                <a:cs typeface="Times New Roman" panose="02020603050405020304" pitchFamily="18" charset="0"/>
              </a:rPr>
              <a:t>Σκλαβηνιών</a:t>
            </a:r>
            <a:r>
              <a:rPr lang="el-GR" sz="2400" i="1" dirty="0">
                <a:latin typeface="Times New Roman" panose="02020603050405020304" pitchFamily="18" charset="0"/>
                <a:cs typeface="Times New Roman" panose="02020603050405020304" pitchFamily="18" charset="0"/>
              </a:rPr>
              <a:t>, είχε χάσει το όνομα </a:t>
            </a:r>
            <a:r>
              <a:rPr lang="el-GR" sz="2400" dirty="0">
                <a:latin typeface="Times New Roman" panose="02020603050405020304" pitchFamily="18" charset="0"/>
                <a:cs typeface="Times New Roman" panose="02020603050405020304" pitchFamily="18" charset="0"/>
              </a:rPr>
              <a:t>της</a:t>
            </a:r>
            <a:r>
              <a:rPr lang="el-GR" dirty="0"/>
              <a:t/>
            </a:r>
            <a:br>
              <a:rPr lang="el-GR" dirty="0"/>
            </a:br>
            <a:endParaRPr lang="el-GR" dirty="0"/>
          </a:p>
        </p:txBody>
      </p:sp>
    </p:spTree>
    <p:extLst>
      <p:ext uri="{BB962C8B-B14F-4D97-AF65-F5344CB8AC3E}">
        <p14:creationId xmlns:p14="http://schemas.microsoft.com/office/powerpoint/2010/main" xmlns="" val="8919297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3074" name="Picture 2" descr="D:\User\Pictures\715px-Macedonia_Byzantine_sat-map.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896448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18775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Autofit/>
          </a:bodyPr>
          <a:lstStyle/>
          <a:p>
            <a:r>
              <a:rPr lang="el-GR" sz="3200" dirty="0"/>
              <a:t>Εξαιτίας. άλλωστε της μεταφοράς του ονόματος της Μακεδονίας στις θρακικές περιοχές ονομάσθηκε και </a:t>
            </a:r>
            <a:r>
              <a:rPr lang="el-GR" sz="3200" dirty="0" err="1"/>
              <a:t>Μακεδόνικη</a:t>
            </a:r>
            <a:r>
              <a:rPr lang="el-GR" sz="3200" dirty="0"/>
              <a:t> η μακρά δυναστεία του θρακικού οίκου που </a:t>
            </a:r>
            <a:r>
              <a:rPr lang="el-GR" sz="3200" dirty="0" err="1"/>
              <a:t>εθεμελίωσε</a:t>
            </a:r>
            <a:r>
              <a:rPr lang="el-GR" sz="3200" dirty="0"/>
              <a:t> ο Βασίλειος Α’, ο λεγόμενος Μακεδών (867 – 1056). </a:t>
            </a:r>
            <a:br>
              <a:rPr lang="el-GR" sz="3200" dirty="0"/>
            </a:br>
            <a:r>
              <a:rPr lang="el-GR" sz="3200" dirty="0"/>
              <a:t/>
            </a:r>
            <a:br>
              <a:rPr lang="el-GR" sz="3200" dirty="0"/>
            </a:br>
            <a:endParaRPr lang="el-GR" sz="3200" dirty="0"/>
          </a:p>
        </p:txBody>
      </p:sp>
    </p:spTree>
    <p:extLst>
      <p:ext uri="{BB962C8B-B14F-4D97-AF65-F5344CB8AC3E}">
        <p14:creationId xmlns:p14="http://schemas.microsoft.com/office/powerpoint/2010/main" xmlns="" val="28862687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noAutofit/>
          </a:bodyPr>
          <a:lstStyle/>
          <a:p>
            <a:r>
              <a:rPr lang="el-GR" sz="3200" dirty="0"/>
              <a:t>Η μετακίνηση αυτή του ονόματος της Μακεδο­νίας στη Θράκη συνετέλεσε ώστε αργότερα να με­τακινηθεί ΒΑ και το όνομα της Θεσσαλίας, το οποίο αποδόθηκε στη </a:t>
            </a:r>
            <a:r>
              <a:rPr lang="el-GR" sz="3200" dirty="0" err="1"/>
              <a:t>νύρω</a:t>
            </a:r>
            <a:r>
              <a:rPr lang="el-GR" sz="3200" dirty="0"/>
              <a:t> από τη Θεσσαλονίκη περιο­χή. Γι αυτό το λόγο ακριβώς και ο μητροπολίτης </a:t>
            </a:r>
            <a:r>
              <a:rPr lang="el-GR" sz="3200" dirty="0" err="1"/>
              <a:t>θεσσαλονίκης</a:t>
            </a:r>
            <a:r>
              <a:rPr lang="el-GR" sz="3200" dirty="0"/>
              <a:t> ονομάζεται στη φήμη του «Έπαρχος πάσης Θεσσαλίας».</a:t>
            </a:r>
            <a:br>
              <a:rPr lang="el-GR" sz="3200" dirty="0"/>
            </a:br>
            <a:r>
              <a:rPr lang="el-GR" sz="3200" dirty="0"/>
              <a:t/>
            </a:r>
            <a:br>
              <a:rPr lang="el-GR" sz="3200" dirty="0"/>
            </a:br>
            <a:endParaRPr lang="el-GR" sz="3200" dirty="0"/>
          </a:p>
        </p:txBody>
      </p:sp>
    </p:spTree>
    <p:extLst>
      <p:ext uri="{BB962C8B-B14F-4D97-AF65-F5344CB8AC3E}">
        <p14:creationId xmlns:p14="http://schemas.microsoft.com/office/powerpoint/2010/main" xmlns="" val="693000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rgbClr val="FFFF00"/>
                </a:solidFill>
                <a:latin typeface="Times New Roman" pitchFamily="18" charset="0"/>
                <a:cs typeface="Times New Roman" pitchFamily="18" charset="0"/>
              </a:rPr>
              <a:t>Θεωρητικό πλαίσιο</a:t>
            </a:r>
            <a:endParaRPr lang="el-GR" b="1" dirty="0">
              <a:solidFill>
                <a:srgbClr val="FFFF00"/>
              </a:solidFill>
            </a:endParaRPr>
          </a:p>
        </p:txBody>
      </p:sp>
      <p:sp>
        <p:nvSpPr>
          <p:cNvPr id="3" name="Θέση περιεχομένου 2"/>
          <p:cNvSpPr>
            <a:spLocks noGrp="1"/>
          </p:cNvSpPr>
          <p:nvPr>
            <p:ph idx="1"/>
          </p:nvPr>
        </p:nvSpPr>
        <p:spPr/>
        <p:txBody>
          <a:bodyPr>
            <a:noAutofit/>
          </a:bodyPr>
          <a:lstStyle/>
          <a:p>
            <a:pPr>
              <a:buNone/>
            </a:pPr>
            <a:r>
              <a:rPr lang="el-GR" sz="3600" b="1" dirty="0">
                <a:latin typeface="Times New Roman" pitchFamily="18" charset="0"/>
                <a:cs typeface="Times New Roman" pitchFamily="18" charset="0"/>
              </a:rPr>
              <a:t>Τι είναι κοινότητα;          </a:t>
            </a:r>
            <a:endParaRPr lang="el-GR" sz="3600" b="1" dirty="0" smtClean="0">
              <a:latin typeface="Times New Roman" pitchFamily="18" charset="0"/>
              <a:cs typeface="Times New Roman" pitchFamily="18" charset="0"/>
            </a:endParaRPr>
          </a:p>
          <a:p>
            <a:pPr>
              <a:buNone/>
            </a:pPr>
            <a:r>
              <a:rPr lang="el-GR" sz="3600" dirty="0" smtClean="0">
                <a:latin typeface="Times New Roman" pitchFamily="18" charset="0"/>
                <a:cs typeface="Times New Roman" pitchFamily="18" charset="0"/>
              </a:rPr>
              <a:t>τα </a:t>
            </a:r>
            <a:r>
              <a:rPr lang="el-GR" sz="3600" dirty="0">
                <a:latin typeface="Times New Roman" pitchFamily="18" charset="0"/>
                <a:cs typeface="Times New Roman" pitchFamily="18" charset="0"/>
              </a:rPr>
              <a:t>κοινά ενδιαφέροντα μιας ομάδας </a:t>
            </a:r>
            <a:r>
              <a:rPr lang="el-GR" sz="3600" dirty="0" smtClean="0">
                <a:latin typeface="Times New Roman" pitchFamily="18" charset="0"/>
                <a:cs typeface="Times New Roman" pitchFamily="18" charset="0"/>
              </a:rPr>
              <a:t>ανθρώπων</a:t>
            </a:r>
            <a:r>
              <a:rPr lang="el-GR" sz="3600" dirty="0">
                <a:latin typeface="Times New Roman" pitchFamily="18" charset="0"/>
                <a:cs typeface="Times New Roman" pitchFamily="18" charset="0"/>
              </a:rPr>
              <a:t>/</a:t>
            </a:r>
            <a:r>
              <a:rPr lang="el-GR" sz="3600" dirty="0" smtClean="0">
                <a:latin typeface="Times New Roman" pitchFamily="18" charset="0"/>
                <a:cs typeface="Times New Roman" pitchFamily="18" charset="0"/>
              </a:rPr>
              <a:t>εμπειρικός κοινω</a:t>
            </a:r>
            <a:r>
              <a:rPr lang="el-GR" sz="3600" dirty="0">
                <a:latin typeface="Times New Roman" pitchFamily="18" charset="0"/>
                <a:cs typeface="Times New Roman" pitchFamily="18" charset="0"/>
              </a:rPr>
              <a:t>νικός </a:t>
            </a:r>
            <a:r>
              <a:rPr lang="el-GR" sz="3600" dirty="0" smtClean="0">
                <a:latin typeface="Times New Roman" pitchFamily="18" charset="0"/>
                <a:cs typeface="Times New Roman" pitchFamily="18" charset="0"/>
              </a:rPr>
              <a:t>οργανισμός</a:t>
            </a:r>
            <a:endParaRPr lang="el-GR" sz="3200" dirty="0">
              <a:latin typeface="Times New Roman" pitchFamily="18" charset="0"/>
              <a:cs typeface="Times New Roman" pitchFamily="18" charset="0"/>
            </a:endParaRPr>
          </a:p>
          <a:p>
            <a:pPr>
              <a:buNone/>
            </a:pPr>
            <a:r>
              <a:rPr lang="el-GR" sz="3200" dirty="0" smtClean="0">
                <a:latin typeface="Times New Roman" pitchFamily="18" charset="0"/>
                <a:cs typeface="Times New Roman" pitchFamily="18" charset="0"/>
              </a:rPr>
              <a:t>Ο </a:t>
            </a:r>
            <a:r>
              <a:rPr lang="el-GR" sz="3200" dirty="0">
                <a:latin typeface="Times New Roman" pitchFamily="18" charset="0"/>
                <a:cs typeface="Times New Roman" pitchFamily="18" charset="0"/>
              </a:rPr>
              <a:t>όρος καθορίζεται από </a:t>
            </a:r>
            <a:r>
              <a:rPr lang="el-GR" sz="3200" dirty="0" smtClean="0">
                <a:latin typeface="Times New Roman" pitchFamily="18" charset="0"/>
                <a:cs typeface="Times New Roman" pitchFamily="18" charset="0"/>
              </a:rPr>
              <a:t>την </a:t>
            </a:r>
            <a:r>
              <a:rPr lang="el-GR" sz="3200" dirty="0">
                <a:latin typeface="Times New Roman" pitchFamily="18" charset="0"/>
                <a:cs typeface="Times New Roman" pitchFamily="18" charset="0"/>
              </a:rPr>
              <a:t>κοινή οικολογία και εντοπιότητα   που διαφέρει </a:t>
            </a:r>
            <a:r>
              <a:rPr lang="el-GR" sz="3200" dirty="0" smtClean="0">
                <a:latin typeface="Times New Roman" pitchFamily="18" charset="0"/>
                <a:cs typeface="Times New Roman" pitchFamily="18" charset="0"/>
              </a:rPr>
              <a:t>από </a:t>
            </a:r>
            <a:r>
              <a:rPr lang="el-GR" sz="3200" dirty="0">
                <a:latin typeface="Times New Roman" pitchFamily="18" charset="0"/>
                <a:cs typeface="Times New Roman" pitchFamily="18" charset="0"/>
              </a:rPr>
              <a:t> ένα κοινό κοινωνικό </a:t>
            </a:r>
            <a:r>
              <a:rPr lang="el-GR" sz="3200" dirty="0" smtClean="0">
                <a:latin typeface="Times New Roman" pitchFamily="18" charset="0"/>
                <a:cs typeface="Times New Roman" pitchFamily="18" charset="0"/>
              </a:rPr>
              <a:t>σύστημα</a:t>
            </a:r>
            <a:endParaRPr lang="el-GR"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309793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400" dirty="0" smtClean="0">
                <a:solidFill>
                  <a:srgbClr val="FFFF00"/>
                </a:solidFill>
              </a:rPr>
              <a:t>ΒΥΖΑΝΤΙΝΗ ΠΕΡΙΟΔΟΣ</a:t>
            </a:r>
            <a:endParaRPr lang="el-GR" sz="4400" dirty="0">
              <a:solidFill>
                <a:srgbClr val="FFFF00"/>
              </a:solidFill>
            </a:endParaRPr>
          </a:p>
        </p:txBody>
      </p:sp>
      <p:sp>
        <p:nvSpPr>
          <p:cNvPr id="3" name="Θέση περιεχομένου 2"/>
          <p:cNvSpPr>
            <a:spLocks noGrp="1"/>
          </p:cNvSpPr>
          <p:nvPr>
            <p:ph idx="1"/>
          </p:nvPr>
        </p:nvSpPr>
        <p:spPr/>
        <p:txBody>
          <a:bodyPr>
            <a:normAutofit fontScale="32500" lnSpcReduction="20000"/>
          </a:bodyPr>
          <a:lstStyle/>
          <a:p>
            <a:r>
              <a:rPr lang="el-GR" dirty="0"/>
              <a:t/>
            </a:r>
            <a:br>
              <a:rPr lang="el-GR" dirty="0"/>
            </a:br>
            <a:r>
              <a:rPr lang="el-GR" dirty="0"/>
              <a:t/>
            </a:r>
            <a:br>
              <a:rPr lang="el-GR" dirty="0"/>
            </a:br>
            <a:r>
              <a:rPr lang="el-GR" sz="7600" dirty="0" smtClean="0">
                <a:latin typeface="Times New Roman" panose="02020603050405020304" pitchFamily="18" charset="0"/>
                <a:cs typeface="Times New Roman" panose="02020603050405020304" pitchFamily="18" charset="0"/>
              </a:rPr>
              <a:t>Η Βυζαντινή</a:t>
            </a:r>
            <a:r>
              <a:rPr lang="el-GR" sz="7600" dirty="0">
                <a:latin typeface="Times New Roman" panose="02020603050405020304" pitchFamily="18" charset="0"/>
                <a:cs typeface="Times New Roman" panose="02020603050405020304" pitchFamily="18" charset="0"/>
              </a:rPr>
              <a:t>  διοίκηση κατανόησε </a:t>
            </a:r>
            <a:r>
              <a:rPr lang="el-GR" sz="7600" dirty="0" smtClean="0">
                <a:latin typeface="Times New Roman" panose="02020603050405020304" pitchFamily="18" charset="0"/>
                <a:cs typeface="Times New Roman" panose="02020603050405020304" pitchFamily="18" charset="0"/>
              </a:rPr>
              <a:t>το </a:t>
            </a:r>
            <a:r>
              <a:rPr lang="en-US" sz="7600" dirty="0" smtClean="0">
                <a:latin typeface="Times New Roman" panose="02020603050405020304" pitchFamily="18" charset="0"/>
                <a:cs typeface="Times New Roman" panose="02020603050405020304" pitchFamily="18" charset="0"/>
              </a:rPr>
              <a:t> 789</a:t>
            </a:r>
            <a:r>
              <a:rPr lang="el-GR" sz="7600" dirty="0">
                <a:latin typeface="Times New Roman" panose="02020603050405020304" pitchFamily="18" charset="0"/>
                <a:cs typeface="Times New Roman" panose="02020603050405020304" pitchFamily="18" charset="0"/>
              </a:rPr>
              <a:t> </a:t>
            </a:r>
            <a:r>
              <a:rPr lang="el-GR" sz="7600" dirty="0" err="1" smtClean="0">
                <a:latin typeface="Times New Roman" panose="02020603050405020304" pitchFamily="18" charset="0"/>
                <a:cs typeface="Times New Roman" panose="02020603050405020304" pitchFamily="18" charset="0"/>
              </a:rPr>
              <a:t>μ.Χ</a:t>
            </a:r>
            <a:r>
              <a:rPr lang="el-GR" sz="7600" dirty="0" smtClean="0">
                <a:latin typeface="Times New Roman" panose="02020603050405020304" pitchFamily="18" charset="0"/>
                <a:cs typeface="Times New Roman" panose="02020603050405020304" pitchFamily="18" charset="0"/>
              </a:rPr>
              <a:t> την </a:t>
            </a:r>
            <a:r>
              <a:rPr lang="el-GR" sz="7600" dirty="0">
                <a:latin typeface="Times New Roman" panose="02020603050405020304" pitchFamily="18" charset="0"/>
                <a:cs typeface="Times New Roman" panose="02020603050405020304" pitchFamily="18" charset="0"/>
              </a:rPr>
              <a:t>ανάγκη να λάβει κατάλληλα διοικητι­κά μέτρα, ώστε να αντιμετωπίσει τον μεγάλο κίνδυ­νο της </a:t>
            </a:r>
            <a:r>
              <a:rPr lang="el-GR" sz="7600" dirty="0" err="1">
                <a:latin typeface="Times New Roman" panose="02020603050405020304" pitchFamily="18" charset="0"/>
                <a:cs typeface="Times New Roman" panose="02020603050405020304" pitchFamily="18" charset="0"/>
              </a:rPr>
              <a:t>αφανίσεως</a:t>
            </a:r>
            <a:r>
              <a:rPr lang="el-GR" sz="7600" dirty="0">
                <a:latin typeface="Times New Roman" panose="02020603050405020304" pitchFamily="18" charset="0"/>
                <a:cs typeface="Times New Roman" panose="02020603050405020304" pitchFamily="18" charset="0"/>
              </a:rPr>
              <a:t> του ελληνισμού. Σύμφωνα με αυτό το σκεπτικό δημιουργήθηκαν διαδοχικά δυο θέματα και μία «</a:t>
            </a:r>
            <a:r>
              <a:rPr lang="el-GR" sz="7600" dirty="0" err="1">
                <a:latin typeface="Times New Roman" panose="02020603050405020304" pitchFamily="18" charset="0"/>
                <a:cs typeface="Times New Roman" panose="02020603050405020304" pitchFamily="18" charset="0"/>
              </a:rPr>
              <a:t>τούρμα</a:t>
            </a:r>
            <a:r>
              <a:rPr lang="el-GR" sz="7600" dirty="0">
                <a:latin typeface="Times New Roman" panose="02020603050405020304" pitchFamily="18" charset="0"/>
                <a:cs typeface="Times New Roman" panose="02020603050405020304" pitchFamily="18" charset="0"/>
              </a:rPr>
              <a:t>» </a:t>
            </a:r>
          </a:p>
          <a:p>
            <a:r>
              <a:rPr lang="el-GR" sz="7600" dirty="0" smtClean="0">
                <a:latin typeface="Times New Roman" panose="02020603050405020304" pitchFamily="18" charset="0"/>
                <a:cs typeface="Times New Roman" panose="02020603050405020304" pitchFamily="18" charset="0"/>
              </a:rPr>
              <a:t>1) Το θέμα Θεσσαλονί­κης, </a:t>
            </a:r>
          </a:p>
          <a:p>
            <a:r>
              <a:rPr lang="el-GR" sz="7600" dirty="0" smtClean="0">
                <a:latin typeface="Times New Roman" panose="02020603050405020304" pitchFamily="18" charset="0"/>
                <a:cs typeface="Times New Roman" panose="02020603050405020304" pitchFamily="18" charset="0"/>
              </a:rPr>
              <a:t>2</a:t>
            </a:r>
            <a:r>
              <a:rPr lang="el-GR" sz="7600" dirty="0">
                <a:latin typeface="Times New Roman" panose="02020603050405020304" pitchFamily="18" charset="0"/>
                <a:cs typeface="Times New Roman" panose="02020603050405020304" pitchFamily="18" charset="0"/>
              </a:rPr>
              <a:t>) Το </a:t>
            </a:r>
            <a:r>
              <a:rPr lang="el-GR" sz="7600" dirty="0" err="1">
                <a:latin typeface="Times New Roman" panose="02020603050405020304" pitchFamily="18" charset="0"/>
                <a:cs typeface="Times New Roman" panose="02020603050405020304" pitchFamily="18" charset="0"/>
              </a:rPr>
              <a:t>θεμα</a:t>
            </a:r>
            <a:r>
              <a:rPr lang="el-GR" sz="7600" dirty="0">
                <a:latin typeface="Times New Roman" panose="02020603050405020304" pitchFamily="18" charset="0"/>
                <a:cs typeface="Times New Roman" panose="02020603050405020304" pitchFamily="18" charset="0"/>
              </a:rPr>
              <a:t> Στρυμόνος και </a:t>
            </a:r>
          </a:p>
          <a:p>
            <a:r>
              <a:rPr lang="el-GR" sz="7600" dirty="0">
                <a:latin typeface="Times New Roman" panose="02020603050405020304" pitchFamily="18" charset="0"/>
                <a:cs typeface="Times New Roman" panose="02020603050405020304" pitchFamily="18" charset="0"/>
              </a:rPr>
              <a:t>3) η “</a:t>
            </a:r>
            <a:r>
              <a:rPr lang="el-GR" sz="7600" dirty="0" err="1">
                <a:latin typeface="Times New Roman" panose="02020603050405020304" pitchFamily="18" charset="0"/>
                <a:cs typeface="Times New Roman" panose="02020603050405020304" pitchFamily="18" charset="0"/>
              </a:rPr>
              <a:t>Τούρμα</a:t>
            </a:r>
            <a:r>
              <a:rPr lang="el-GR" sz="7600" dirty="0">
                <a:latin typeface="Times New Roman" panose="02020603050405020304" pitchFamily="18" charset="0"/>
                <a:cs typeface="Times New Roman" panose="02020603050405020304" pitchFamily="18" charset="0"/>
              </a:rPr>
              <a:t>” του </a:t>
            </a:r>
            <a:r>
              <a:rPr lang="el-GR" sz="7600" dirty="0" err="1">
                <a:latin typeface="Times New Roman" panose="02020603050405020304" pitchFamily="18" charset="0"/>
                <a:cs typeface="Times New Roman" panose="02020603050405020304" pitchFamily="18" charset="0"/>
              </a:rPr>
              <a:t>Βολερού</a:t>
            </a:r>
            <a:r>
              <a:rPr lang="el-GR" sz="7600" dirty="0">
                <a:latin typeface="Times New Roman" panose="02020603050405020304" pitchFamily="18" charset="0"/>
                <a:cs typeface="Times New Roman" panose="02020603050405020304" pitchFamily="18" charset="0"/>
              </a:rPr>
              <a:t>. </a:t>
            </a:r>
          </a:p>
          <a:p>
            <a:r>
              <a:rPr lang="el-GR" dirty="0"/>
              <a:t/>
            </a:r>
            <a:br>
              <a:rPr lang="el-GR" dirty="0"/>
            </a:br>
            <a:endParaRPr lang="el-GR" dirty="0"/>
          </a:p>
          <a:p>
            <a:r>
              <a:rPr lang="el-GR" dirty="0"/>
              <a:t/>
            </a:r>
            <a:br>
              <a:rPr lang="el-GR" dirty="0"/>
            </a:br>
            <a:r>
              <a:rPr lang="el-GR" dirty="0"/>
              <a:t/>
            </a:r>
            <a:br>
              <a:rPr lang="el-GR" dirty="0"/>
            </a:br>
            <a:endParaRPr lang="el-GR" dirty="0"/>
          </a:p>
        </p:txBody>
      </p:sp>
    </p:spTree>
    <p:extLst>
      <p:ext uri="{BB962C8B-B14F-4D97-AF65-F5344CB8AC3E}">
        <p14:creationId xmlns:p14="http://schemas.microsoft.com/office/powerpoint/2010/main" xmlns="" val="37995501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FFFF00"/>
                </a:solidFill>
              </a:rPr>
              <a:t>ΘΕΜΑ ΘΕΣΣΑΛΟΝΙΚΗΣ 789-802 μ. Χ</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200" dirty="0"/>
              <a:t>Το θέμα </a:t>
            </a:r>
            <a:r>
              <a:rPr lang="el-GR" sz="3200" dirty="0" err="1"/>
              <a:t>θεσσαλονίκης</a:t>
            </a:r>
            <a:r>
              <a:rPr lang="el-GR" sz="3200" dirty="0"/>
              <a:t>, που ήταν διάδοχο της Διοικήσεως Μακεδονίας της </a:t>
            </a:r>
            <a:r>
              <a:rPr lang="el-GR" sz="3200" dirty="0" smtClean="0"/>
              <a:t>επαρχίας  </a:t>
            </a:r>
            <a:r>
              <a:rPr lang="el-GR" sz="3200" dirty="0"/>
              <a:t>Ιλλυρι­κού, είχε ανατολικό όριο το Στρυμόνα, Ν.Δ τον Αλιάκμονα και περιελάμβανε τη </a:t>
            </a:r>
            <a:r>
              <a:rPr lang="el-GR" sz="3200" dirty="0" err="1"/>
              <a:t>θεσσαλονίκη</a:t>
            </a:r>
            <a:r>
              <a:rPr lang="el-GR" sz="3200" dirty="0"/>
              <a:t>. Ιδρύθηκε μεταξύ 789 και 802 </a:t>
            </a:r>
            <a:r>
              <a:rPr lang="el-GR" sz="3200" dirty="0" err="1"/>
              <a:t>μ.Χ</a:t>
            </a:r>
            <a:r>
              <a:rPr lang="el-GR" sz="3200" dirty="0"/>
              <a:t>. </a:t>
            </a:r>
            <a:br>
              <a:rPr lang="el-GR" sz="3200" dirty="0"/>
            </a:br>
            <a:r>
              <a:rPr lang="el-GR" sz="3200" dirty="0"/>
              <a:t/>
            </a:r>
            <a:br>
              <a:rPr lang="el-GR" sz="3200" dirty="0"/>
            </a:br>
            <a:endParaRPr lang="el-GR" sz="3200" dirty="0"/>
          </a:p>
        </p:txBody>
      </p:sp>
    </p:spTree>
    <p:extLst>
      <p:ext uri="{BB962C8B-B14F-4D97-AF65-F5344CB8AC3E}">
        <p14:creationId xmlns:p14="http://schemas.microsoft.com/office/powerpoint/2010/main" xmlns="" val="6755560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ΘΕΜΑ ΘΕΣΣΑΛΟΝΙΚΗΣ</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200" dirty="0"/>
              <a:t>Το θέμα </a:t>
            </a:r>
            <a:r>
              <a:rPr lang="el-GR" sz="3200" dirty="0" err="1"/>
              <a:t>θεσσαλονίκης</a:t>
            </a:r>
            <a:r>
              <a:rPr lang="el-GR" sz="3200" dirty="0"/>
              <a:t>, που ήταν διάδοχο της Διοικήσεως Μακεδονίας της </a:t>
            </a:r>
            <a:r>
              <a:rPr lang="el-GR" sz="3200" dirty="0" err="1"/>
              <a:t>επαρχότητας</a:t>
            </a:r>
            <a:r>
              <a:rPr lang="el-GR" sz="3200" dirty="0"/>
              <a:t> Ιλλυρι­κού, είχε ανατολικό όριο το Στρυμόνα, Ν.Δ τον Αλιάκμονα και περιελάμβανε τη </a:t>
            </a:r>
            <a:r>
              <a:rPr lang="el-GR" sz="3200" dirty="0" err="1"/>
              <a:t>θεσσαλονίκη</a:t>
            </a:r>
            <a:r>
              <a:rPr lang="el-GR" sz="3200" dirty="0"/>
              <a:t>. Ιδρύθηκε μεταξύ 789 και 802 </a:t>
            </a:r>
            <a:r>
              <a:rPr lang="el-GR" sz="3200" dirty="0" err="1"/>
              <a:t>μ.Χ</a:t>
            </a:r>
            <a:r>
              <a:rPr lang="el-GR" sz="3200" dirty="0"/>
              <a:t>. . </a:t>
            </a:r>
            <a:br>
              <a:rPr lang="el-GR" sz="3200" dirty="0"/>
            </a:br>
            <a:r>
              <a:rPr lang="el-GR" sz="3200" dirty="0"/>
              <a:t/>
            </a:r>
            <a:br>
              <a:rPr lang="el-GR" sz="3200" dirty="0"/>
            </a:br>
            <a:endParaRPr lang="el-GR" sz="3200" dirty="0"/>
          </a:p>
        </p:txBody>
      </p:sp>
    </p:spTree>
    <p:extLst>
      <p:ext uri="{BB962C8B-B14F-4D97-AF65-F5344CB8AC3E}">
        <p14:creationId xmlns:p14="http://schemas.microsoft.com/office/powerpoint/2010/main" xmlns="" val="81304542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ΘΕΜΑ </a:t>
            </a:r>
            <a:r>
              <a:rPr lang="el-GR" dirty="0" smtClean="0">
                <a:solidFill>
                  <a:srgbClr val="FFFF00"/>
                </a:solidFill>
              </a:rPr>
              <a:t>ΘΕΣΣΑΛΟΝΙΚΗΣ 2</a:t>
            </a:r>
            <a:endParaRPr lang="el-GR" dirty="0"/>
          </a:p>
        </p:txBody>
      </p:sp>
      <p:sp>
        <p:nvSpPr>
          <p:cNvPr id="3" name="Θέση περιεχομένου 2"/>
          <p:cNvSpPr>
            <a:spLocks noGrp="1"/>
          </p:cNvSpPr>
          <p:nvPr>
            <p:ph idx="1"/>
          </p:nvPr>
        </p:nvSpPr>
        <p:spPr/>
        <p:txBody>
          <a:bodyPr>
            <a:noAutofit/>
          </a:bodyPr>
          <a:lstStyle/>
          <a:p>
            <a:r>
              <a:rPr lang="el-GR" sz="4400" dirty="0">
                <a:latin typeface="Times New Roman" panose="02020603050405020304" pitchFamily="18" charset="0"/>
                <a:cs typeface="Times New Roman" panose="02020603050405020304" pitchFamily="18" charset="0"/>
              </a:rPr>
              <a:t>Τα δυτικά όρια του θέματος </a:t>
            </a:r>
            <a:r>
              <a:rPr lang="el-GR" sz="4400" dirty="0" err="1">
                <a:latin typeface="Times New Roman" panose="02020603050405020304" pitchFamily="18" charset="0"/>
                <a:cs typeface="Times New Roman" panose="02020603050405020304" pitchFamily="18" charset="0"/>
              </a:rPr>
              <a:t>θεσσαλονίκης</a:t>
            </a:r>
            <a:r>
              <a:rPr lang="el-GR" sz="4400" dirty="0">
                <a:latin typeface="Times New Roman" panose="02020603050405020304" pitchFamily="18" charset="0"/>
                <a:cs typeface="Times New Roman" panose="02020603050405020304" pitchFamily="18" charset="0"/>
              </a:rPr>
              <a:t> κατε­λάμβαναν αρκετό τμήμα της Κεντρικής και πιθανό­τατα και της Δυτικής Μακεδονίας. Ήσαν όμως αρκετά απροσδιόριστα</a:t>
            </a:r>
            <a:r>
              <a:rPr lang="el-GR" sz="4400" dirty="0" smtClean="0">
                <a:latin typeface="Times New Roman" panose="02020603050405020304" pitchFamily="18" charset="0"/>
                <a:cs typeface="Times New Roman" panose="02020603050405020304" pitchFamily="18" charset="0"/>
              </a:rPr>
              <a:t>., </a:t>
            </a:r>
            <a:r>
              <a:rPr lang="el-GR" sz="4400" dirty="0">
                <a:latin typeface="Times New Roman" panose="02020603050405020304" pitchFamily="18" charset="0"/>
                <a:cs typeface="Times New Roman" panose="02020603050405020304" pitchFamily="18" charset="0"/>
              </a:rPr>
              <a:t/>
            </a:r>
            <a:br>
              <a:rPr lang="el-GR" sz="4400" dirty="0">
                <a:latin typeface="Times New Roman" panose="02020603050405020304" pitchFamily="18" charset="0"/>
                <a:cs typeface="Times New Roman" panose="02020603050405020304" pitchFamily="18" charset="0"/>
              </a:rPr>
            </a:br>
            <a:endParaRPr lang="el-GR"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1870371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400" b="1" dirty="0" smtClean="0">
                <a:solidFill>
                  <a:srgbClr val="FFFF00"/>
                </a:solidFill>
                <a:latin typeface="Times New Roman" panose="02020603050405020304" pitchFamily="18" charset="0"/>
                <a:cs typeface="Times New Roman" panose="02020603050405020304" pitchFamily="18" charset="0"/>
              </a:rPr>
              <a:t>976 </a:t>
            </a:r>
            <a:r>
              <a:rPr lang="el-GR" sz="4400" b="1" dirty="0">
                <a:solidFill>
                  <a:srgbClr val="FFFF00"/>
                </a:solidFill>
                <a:latin typeface="Times New Roman" panose="02020603050405020304" pitchFamily="18" charset="0"/>
                <a:cs typeface="Times New Roman" panose="02020603050405020304" pitchFamily="18" charset="0"/>
              </a:rPr>
              <a:t>-1014 </a:t>
            </a:r>
            <a:r>
              <a:rPr lang="el-GR" sz="4400" b="1" dirty="0" smtClean="0">
                <a:solidFill>
                  <a:srgbClr val="FFFF00"/>
                </a:solidFill>
                <a:latin typeface="Times New Roman" panose="02020603050405020304" pitchFamily="18" charset="0"/>
                <a:cs typeface="Times New Roman" panose="02020603050405020304" pitchFamily="18" charset="0"/>
              </a:rPr>
              <a:t>976-1014 </a:t>
            </a:r>
            <a:r>
              <a:rPr lang="el-GR" sz="4400" b="1" dirty="0" err="1" smtClean="0">
                <a:solidFill>
                  <a:srgbClr val="FFFF00"/>
                </a:solidFill>
                <a:latin typeface="Times New Roman" panose="02020603050405020304" pitchFamily="18" charset="0"/>
                <a:cs typeface="Times New Roman" panose="02020603050405020304" pitchFamily="18" charset="0"/>
              </a:rPr>
              <a:t>μ.Χ</a:t>
            </a:r>
            <a:r>
              <a:rPr lang="el-GR" sz="4400" b="1" dirty="0" smtClean="0">
                <a:solidFill>
                  <a:srgbClr val="FFFF00"/>
                </a:solidFill>
                <a:latin typeface="Times New Roman" panose="02020603050405020304" pitchFamily="18" charset="0"/>
                <a:cs typeface="Times New Roman" panose="02020603050405020304" pitchFamily="18" charset="0"/>
              </a:rPr>
              <a:t>. </a:t>
            </a:r>
            <a:r>
              <a:rPr lang="el-GR" sz="4400" b="1" dirty="0" err="1" smtClean="0">
                <a:solidFill>
                  <a:srgbClr val="FFFF00"/>
                </a:solidFill>
                <a:latin typeface="Times New Roman" panose="02020603050405020304" pitchFamily="18" charset="0"/>
                <a:cs typeface="Times New Roman" panose="02020603050405020304" pitchFamily="18" charset="0"/>
              </a:rPr>
              <a:t>Σαμουηλ</a:t>
            </a:r>
            <a:endParaRPr lang="el-GR" sz="4400" b="1" dirty="0">
              <a:solidFill>
                <a:srgbClr val="FFFF00"/>
              </a:solidFill>
            </a:endParaRPr>
          </a:p>
        </p:txBody>
      </p:sp>
      <p:sp>
        <p:nvSpPr>
          <p:cNvPr id="3" name="Θέση περιεχομένου 2"/>
          <p:cNvSpPr>
            <a:spLocks noGrp="1"/>
          </p:cNvSpPr>
          <p:nvPr>
            <p:ph idx="1"/>
          </p:nvPr>
        </p:nvSpPr>
        <p:spPr/>
        <p:txBody>
          <a:bodyPr>
            <a:normAutofit/>
          </a:bodyPr>
          <a:lstStyle/>
          <a:p>
            <a:r>
              <a:rPr lang="el-GR" sz="4000" dirty="0">
                <a:latin typeface="Times New Roman" panose="02020603050405020304" pitchFamily="18" charset="0"/>
                <a:cs typeface="Times New Roman" panose="02020603050405020304" pitchFamily="18" charset="0"/>
              </a:rPr>
              <a:t>Ένα μεγάλο μέρος των εδαφών </a:t>
            </a:r>
            <a:r>
              <a:rPr lang="el-GR" sz="4000" dirty="0" smtClean="0">
                <a:latin typeface="Times New Roman" panose="02020603050405020304" pitchFamily="18" charset="0"/>
                <a:cs typeface="Times New Roman" panose="02020603050405020304" pitchFamily="18" charset="0"/>
              </a:rPr>
              <a:t>του θέματος Θεσσαλονίκης κατέλαβε </a:t>
            </a:r>
            <a:r>
              <a:rPr lang="el-GR" sz="4000" dirty="0">
                <a:latin typeface="Times New Roman" panose="02020603050405020304" pitchFamily="18" charset="0"/>
                <a:cs typeface="Times New Roman" panose="02020603050405020304" pitchFamily="18" charset="0"/>
              </a:rPr>
              <a:t>σταδιακά μεταξύ 976 -1014 ο επαναστάτης Σαμουήλ, ένας από τους τέσ­σερις </a:t>
            </a:r>
            <a:r>
              <a:rPr lang="el-GR" sz="4000" dirty="0" err="1">
                <a:latin typeface="Times New Roman" panose="02020603050405020304" pitchFamily="18" charset="0"/>
                <a:cs typeface="Times New Roman" panose="02020603050405020304" pitchFamily="18" charset="0"/>
              </a:rPr>
              <a:t>Κομητόπουλους</a:t>
            </a:r>
            <a:endParaRPr lang="el-GR" sz="4000" dirty="0"/>
          </a:p>
        </p:txBody>
      </p:sp>
    </p:spTree>
    <p:extLst>
      <p:ext uri="{BB962C8B-B14F-4D97-AF65-F5344CB8AC3E}">
        <p14:creationId xmlns:p14="http://schemas.microsoft.com/office/powerpoint/2010/main" xmlns="" val="38356157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r>
              <a:rPr lang="el-GR" altLang="el-GR" dirty="0" smtClean="0">
                <a:solidFill>
                  <a:srgbClr val="FFFF00"/>
                </a:solidFill>
              </a:rPr>
              <a:t>9</a:t>
            </a:r>
            <a:r>
              <a:rPr lang="el-GR" altLang="el-GR" baseline="30000" dirty="0" smtClean="0">
                <a:solidFill>
                  <a:srgbClr val="FFFF00"/>
                </a:solidFill>
              </a:rPr>
              <a:t>ος</a:t>
            </a:r>
            <a:r>
              <a:rPr lang="el-GR" altLang="el-GR" dirty="0" smtClean="0">
                <a:solidFill>
                  <a:srgbClr val="FFFF00"/>
                </a:solidFill>
              </a:rPr>
              <a:t> </a:t>
            </a:r>
            <a:r>
              <a:rPr lang="el-GR" altLang="el-GR" dirty="0" err="1" smtClean="0">
                <a:solidFill>
                  <a:srgbClr val="FFFF00"/>
                </a:solidFill>
              </a:rPr>
              <a:t>αιώνασ</a:t>
            </a:r>
            <a:endParaRPr lang="el-GR" altLang="el-GR" dirty="0" smtClean="0">
              <a:solidFill>
                <a:srgbClr val="FFFF00"/>
              </a:solidFill>
            </a:endParaRPr>
          </a:p>
        </p:txBody>
      </p:sp>
      <p:sp>
        <p:nvSpPr>
          <p:cNvPr id="12291" name="2 - Θέση περιεχομένου"/>
          <p:cNvSpPr>
            <a:spLocks noGrp="1"/>
          </p:cNvSpPr>
          <p:nvPr>
            <p:ph idx="1"/>
          </p:nvPr>
        </p:nvSpPr>
        <p:spPr/>
        <p:txBody>
          <a:bodyPr>
            <a:noAutofit/>
          </a:bodyPr>
          <a:lstStyle/>
          <a:p>
            <a:pPr eaLnBrk="1" hangingPunct="1"/>
            <a:r>
              <a:rPr lang="el-GR" altLang="el-GR" sz="3600" dirty="0"/>
              <a:t>Α</a:t>
            </a:r>
            <a:r>
              <a:rPr lang="el-GR" altLang="el-GR" sz="3600" dirty="0" smtClean="0"/>
              <a:t>πό τον 9</a:t>
            </a:r>
            <a:r>
              <a:rPr lang="el-GR" altLang="el-GR" sz="3600" baseline="30000" dirty="0" smtClean="0"/>
              <a:t>ο</a:t>
            </a:r>
            <a:r>
              <a:rPr lang="el-GR" altLang="el-GR" sz="3600" dirty="0" smtClean="0"/>
              <a:t> αιώνα ο</a:t>
            </a:r>
            <a:r>
              <a:rPr lang="en-US" altLang="el-GR" sz="3600" dirty="0" smtClean="0"/>
              <a:t> </a:t>
            </a:r>
            <a:r>
              <a:rPr lang="en-US" altLang="el-GR" sz="3600" dirty="0" err="1" smtClean="0"/>
              <a:t>εκχριστι</a:t>
            </a:r>
            <a:r>
              <a:rPr lang="en-US" altLang="el-GR" sz="3600" dirty="0" smtClean="0"/>
              <a:t>ανισμός και η ένταξη των Σλάβων στην Ανατολική ή τη Δυτική Εκκλησία </a:t>
            </a:r>
            <a:r>
              <a:rPr lang="el-GR" altLang="el-GR" sz="3600" dirty="0" smtClean="0"/>
              <a:t>έπαιξε καθοριστικό ρόλο στη διαμόρφωση της φυσιογνωμίας της Αρχιεπισκοπής.  </a:t>
            </a:r>
          </a:p>
        </p:txBody>
      </p:sp>
    </p:spTree>
    <p:extLst>
      <p:ext uri="{BB962C8B-B14F-4D97-AF65-F5344CB8AC3E}">
        <p14:creationId xmlns:p14="http://schemas.microsoft.com/office/powerpoint/2010/main" xmlns="" val="16896682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normAutofit fontScale="90000"/>
          </a:bodyPr>
          <a:lstStyle/>
          <a:p>
            <a:pPr eaLnBrk="1" hangingPunct="1"/>
            <a:r>
              <a:rPr lang="el-GR" altLang="el-GR" dirty="0" smtClean="0">
                <a:solidFill>
                  <a:srgbClr val="FFFF00"/>
                </a:solidFill>
              </a:rPr>
              <a:t>9</a:t>
            </a:r>
            <a:r>
              <a:rPr lang="el-GR" altLang="el-GR" baseline="30000" dirty="0" smtClean="0">
                <a:solidFill>
                  <a:srgbClr val="FFFF00"/>
                </a:solidFill>
              </a:rPr>
              <a:t>ος</a:t>
            </a:r>
            <a:r>
              <a:rPr lang="el-GR" altLang="el-GR" dirty="0" smtClean="0">
                <a:solidFill>
                  <a:srgbClr val="FFFF00"/>
                </a:solidFill>
              </a:rPr>
              <a:t> </a:t>
            </a:r>
            <a:r>
              <a:rPr lang="el-GR" altLang="el-GR" dirty="0" err="1" smtClean="0">
                <a:solidFill>
                  <a:srgbClr val="FFFF00"/>
                </a:solidFill>
              </a:rPr>
              <a:t>αιώναΣ</a:t>
            </a:r>
            <a:r>
              <a:rPr lang="el-GR" altLang="el-GR" dirty="0" smtClean="0">
                <a:solidFill>
                  <a:srgbClr val="FFFF00"/>
                </a:solidFill>
              </a:rPr>
              <a:t> : το κράτος του Σαμουήλ</a:t>
            </a:r>
          </a:p>
        </p:txBody>
      </p:sp>
      <p:sp>
        <p:nvSpPr>
          <p:cNvPr id="11267" name="2 - Θέση περιεχομένου"/>
          <p:cNvSpPr>
            <a:spLocks noGrp="1"/>
          </p:cNvSpPr>
          <p:nvPr>
            <p:ph idx="1"/>
          </p:nvPr>
        </p:nvSpPr>
        <p:spPr/>
        <p:txBody>
          <a:bodyPr>
            <a:noAutofit/>
          </a:bodyPr>
          <a:lstStyle/>
          <a:p>
            <a:pPr eaLnBrk="1" hangingPunct="1">
              <a:buFont typeface="Arial" charset="0"/>
              <a:buChar char="•"/>
            </a:pPr>
            <a:r>
              <a:rPr lang="el-GR" altLang="el-GR" sz="3600" dirty="0" err="1" smtClean="0"/>
              <a:t>Πρωτοβουλγαρικό</a:t>
            </a:r>
            <a:r>
              <a:rPr lang="el-GR" altLang="el-GR" sz="3600" dirty="0" smtClean="0"/>
              <a:t> κράτος Σαμουήλ :  β μισό 9</a:t>
            </a:r>
            <a:r>
              <a:rPr lang="el-GR" altLang="el-GR" sz="3600" baseline="30000" dirty="0" smtClean="0"/>
              <a:t>ου</a:t>
            </a:r>
            <a:r>
              <a:rPr lang="el-GR" altLang="el-GR" sz="3600" dirty="0" smtClean="0"/>
              <a:t> αιώνα</a:t>
            </a:r>
          </a:p>
          <a:p>
            <a:pPr eaLnBrk="1" hangingPunct="1">
              <a:buFont typeface="Arial" charset="0"/>
              <a:buChar char="•"/>
            </a:pPr>
            <a:r>
              <a:rPr lang="el-GR" altLang="el-GR" sz="3600" dirty="0" smtClean="0"/>
              <a:t>Κέντρο η Αχρίδα : οι μαθητές του </a:t>
            </a:r>
            <a:r>
              <a:rPr lang="el-GR" altLang="el-GR" sz="3600" dirty="0" err="1" smtClean="0"/>
              <a:t>Κυρίλλλου</a:t>
            </a:r>
            <a:r>
              <a:rPr lang="el-GR" altLang="el-GR" sz="3600" dirty="0" smtClean="0"/>
              <a:t> και Μεθοδίου μετάφρασαν στην εκκλησιαστική σλαβονική με το </a:t>
            </a:r>
            <a:r>
              <a:rPr lang="el-GR" altLang="el-GR" sz="3600" dirty="0" err="1" smtClean="0"/>
              <a:t>γλαγολιτικό</a:t>
            </a:r>
            <a:r>
              <a:rPr lang="el-GR" altLang="el-GR" sz="3600" dirty="0" smtClean="0"/>
              <a:t> αλφάβητο ελληνικά εκκλησιαστικά κείμενα</a:t>
            </a:r>
          </a:p>
        </p:txBody>
      </p:sp>
    </p:spTree>
    <p:extLst>
      <p:ext uri="{BB962C8B-B14F-4D97-AF65-F5344CB8AC3E}">
        <p14:creationId xmlns:p14="http://schemas.microsoft.com/office/powerpoint/2010/main" xmlns="" val="36963565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a:t>
            </a:r>
            <a:r>
              <a:rPr lang="el-GR" sz="2700" dirty="0">
                <a:solidFill>
                  <a:srgbClr val="FFFF00"/>
                </a:solidFill>
              </a:rPr>
              <a:t>Περί θεμάτων» έργο του Κωνσταντίνου Πορφυρογέννητου (Γ. 49. 50</a:t>
            </a:r>
            <a:r>
              <a:rPr lang="el-GR" sz="2700" dirty="0" smtClean="0">
                <a:solidFill>
                  <a:srgbClr val="FFFF00"/>
                </a:solidFill>
              </a:rPr>
              <a:t>), 905-959 </a:t>
            </a:r>
            <a:r>
              <a:rPr lang="el-GR" sz="2700" dirty="0" err="1" smtClean="0">
                <a:solidFill>
                  <a:srgbClr val="FFFF00"/>
                </a:solidFill>
              </a:rPr>
              <a:t>μ.Χ</a:t>
            </a:r>
            <a:endParaRPr lang="el-GR" sz="2700" dirty="0">
              <a:solidFill>
                <a:srgbClr val="FFFF00"/>
              </a:solidFill>
            </a:endParaRPr>
          </a:p>
        </p:txBody>
      </p:sp>
      <p:sp>
        <p:nvSpPr>
          <p:cNvPr id="3" name="Θέση περιεχομένου 2"/>
          <p:cNvSpPr>
            <a:spLocks noGrp="1"/>
          </p:cNvSpPr>
          <p:nvPr>
            <p:ph idx="1"/>
          </p:nvPr>
        </p:nvSpPr>
        <p:spPr/>
        <p:txBody>
          <a:bodyPr>
            <a:normAutofit fontScale="92500" lnSpcReduction="10000"/>
          </a:bodyPr>
          <a:lstStyle/>
          <a:p>
            <a:r>
              <a:rPr lang="el-GR" dirty="0" smtClean="0"/>
              <a:t>« </a:t>
            </a:r>
            <a:r>
              <a:rPr lang="el-GR" sz="2800" i="1" dirty="0">
                <a:latin typeface="Times New Roman" panose="02020603050405020304" pitchFamily="18" charset="0"/>
                <a:cs typeface="Times New Roman" panose="02020603050405020304" pitchFamily="18" charset="0"/>
              </a:rPr>
              <a:t>Επαρ­χία Μακεδονίας (α) υπό </a:t>
            </a:r>
            <a:r>
              <a:rPr lang="el-GR" sz="2800" i="1" dirty="0" err="1">
                <a:latin typeface="Times New Roman" panose="02020603050405020304" pitchFamily="18" charset="0"/>
                <a:cs typeface="Times New Roman" panose="02020603050405020304" pitchFamily="18" charset="0"/>
              </a:rPr>
              <a:t>κονσιλάριον</a:t>
            </a:r>
            <a:r>
              <a:rPr lang="el-GR" sz="2800" i="1" dirty="0">
                <a:latin typeface="Times New Roman" panose="02020603050405020304" pitchFamily="18" charset="0"/>
                <a:cs typeface="Times New Roman" panose="02020603050405020304" pitchFamily="18" charset="0"/>
              </a:rPr>
              <a:t>, πόλεις </a:t>
            </a:r>
            <a:r>
              <a:rPr lang="el-GR" sz="2800" i="1" dirty="0" err="1">
                <a:latin typeface="Times New Roman" panose="02020603050405020304" pitchFamily="18" charset="0"/>
                <a:cs typeface="Times New Roman" panose="02020603050405020304" pitchFamily="18" charset="0"/>
              </a:rPr>
              <a:t>λ(β</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θεσσαλονίκη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Πέλλη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Εύρωπος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Δίος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Βέρροια</a:t>
            </a:r>
            <a:r>
              <a:rPr lang="el-GR" sz="2800" i="1" dirty="0">
                <a:latin typeface="Times New Roman" panose="02020603050405020304" pitchFamily="18" charset="0"/>
                <a:cs typeface="Times New Roman" panose="02020603050405020304" pitchFamily="18" charset="0"/>
              </a:rPr>
              <a:t>, Εορδαία, </a:t>
            </a:r>
            <a:r>
              <a:rPr lang="el-GR" sz="2800" i="1" dirty="0" err="1">
                <a:latin typeface="Times New Roman" panose="02020603050405020304" pitchFamily="18" charset="0"/>
                <a:cs typeface="Times New Roman" panose="02020603050405020304" pitchFamily="18" charset="0"/>
              </a:rPr>
              <a:t>Έδεσοα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Κελλη</a:t>
            </a:r>
            <a:r>
              <a:rPr lang="el-GR" sz="2800" i="1" dirty="0">
                <a:latin typeface="Times New Roman" panose="02020603050405020304" pitchFamily="18" charset="0"/>
                <a:cs typeface="Times New Roman" panose="02020603050405020304" pitchFamily="18" charset="0"/>
              </a:rPr>
              <a:t>,  Αλμωπία, Ηράκλεια Λάκκου, </a:t>
            </a:r>
            <a:r>
              <a:rPr lang="el-GR" sz="2800" i="1" dirty="0" err="1">
                <a:latin typeface="Times New Roman" panose="02020603050405020304" pitchFamily="18" charset="0"/>
                <a:cs typeface="Times New Roman" panose="02020603050405020304" pitchFamily="18" charset="0"/>
              </a:rPr>
              <a:t>Aντανία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Γεμινδός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Νικεδης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Διόβουρος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Ίδομένη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Βράγυλος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Πρίμανα</a:t>
            </a:r>
            <a:r>
              <a:rPr lang="el-GR" sz="2800" i="1" dirty="0">
                <a:latin typeface="Times New Roman" panose="02020603050405020304" pitchFamily="18" charset="0"/>
                <a:cs typeface="Times New Roman" panose="02020603050405020304" pitchFamily="18" charset="0"/>
              </a:rPr>
              <a:t>, Μαρώνεια, Αμφί­πολη, </a:t>
            </a:r>
            <a:r>
              <a:rPr lang="el-GR" sz="2800" i="1" dirty="0" err="1">
                <a:latin typeface="Times New Roman" panose="02020603050405020304" pitchFamily="18" charset="0"/>
                <a:cs typeface="Times New Roman" panose="02020603050405020304" pitchFamily="18" charset="0"/>
              </a:rPr>
              <a:t>Νεάπολις</a:t>
            </a:r>
            <a:r>
              <a:rPr lang="el-GR" sz="2800" i="1" dirty="0">
                <a:latin typeface="Times New Roman" panose="02020603050405020304" pitchFamily="18" charset="0"/>
                <a:cs typeface="Times New Roman" panose="02020603050405020304" pitchFamily="18" charset="0"/>
              </a:rPr>
              <a:t>, Απολλωνία, </a:t>
            </a:r>
            <a:r>
              <a:rPr lang="el-GR" sz="2800" i="1" dirty="0" err="1">
                <a:latin typeface="Times New Roman" panose="02020603050405020304" pitchFamily="18" charset="0"/>
                <a:cs typeface="Times New Roman" panose="02020603050405020304" pitchFamily="18" charset="0"/>
              </a:rPr>
              <a:t>Τόπειρος</a:t>
            </a:r>
            <a:r>
              <a:rPr lang="el-GR" sz="2800" i="1" dirty="0">
                <a:latin typeface="Times New Roman" panose="02020603050405020304" pitchFamily="18" charset="0"/>
                <a:cs typeface="Times New Roman" panose="02020603050405020304" pitchFamily="18" charset="0"/>
              </a:rPr>
              <a:t> το </a:t>
            </a:r>
            <a:r>
              <a:rPr lang="el-GR" sz="2800" i="1" dirty="0" err="1">
                <a:latin typeface="Times New Roman" panose="02020603050405020304" pitchFamily="18" charset="0"/>
                <a:cs typeface="Times New Roman" panose="02020603050405020304" pitchFamily="18" charset="0"/>
              </a:rPr>
              <a:t>νύν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Ρούσιον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Νικόπολις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Ίθάπολις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Ακανθος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Κερεόπυργος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Βέρπη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Αραλος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Διοκλητιανούπολις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Σεβαστόπολις</a:t>
            </a:r>
            <a:r>
              <a:rPr lang="el-GR" sz="2800" i="1" dirty="0">
                <a:latin typeface="Times New Roman" panose="02020603050405020304" pitchFamily="18" charset="0"/>
                <a:cs typeface="Times New Roman" panose="02020603050405020304" pitchFamily="18" charset="0"/>
              </a:rPr>
              <a:t>. Επαρχία Μακεδονίας (β’), </a:t>
            </a:r>
            <a:r>
              <a:rPr lang="el-GR" sz="2800" i="1" dirty="0" err="1">
                <a:latin typeface="Times New Roman" panose="02020603050405020304" pitchFamily="18" charset="0"/>
                <a:cs typeface="Times New Roman" panose="02020603050405020304" pitchFamily="18" charset="0"/>
              </a:rPr>
              <a:t>ύφ</a:t>
            </a:r>
            <a:r>
              <a:rPr lang="el-GR" sz="2800" i="1" dirty="0">
                <a:latin typeface="Times New Roman" panose="02020603050405020304" pitchFamily="18" charset="0"/>
                <a:cs typeface="Times New Roman" panose="02020603050405020304" pitchFamily="18" charset="0"/>
              </a:rPr>
              <a:t> ηγεμόνα πό­λεις η’ : Στόλοι, Αργός, </a:t>
            </a:r>
            <a:r>
              <a:rPr lang="el-GR" sz="2800" i="1" dirty="0" err="1">
                <a:latin typeface="Times New Roman" panose="02020603050405020304" pitchFamily="18" charset="0"/>
                <a:cs typeface="Times New Roman" panose="02020603050405020304" pitchFamily="18" charset="0"/>
              </a:rPr>
              <a:t>Εύστραιον</a:t>
            </a:r>
            <a:r>
              <a:rPr lang="el-GR" sz="2800" i="1" dirty="0">
                <a:latin typeface="Times New Roman" panose="02020603050405020304" pitchFamily="18" charset="0"/>
                <a:cs typeface="Times New Roman" panose="02020603050405020304" pitchFamily="18" charset="0"/>
              </a:rPr>
              <a:t>, </a:t>
            </a:r>
            <a:r>
              <a:rPr lang="el-GR" sz="3500" i="1" dirty="0" err="1">
                <a:latin typeface="Times New Roman" panose="02020603050405020304" pitchFamily="18" charset="0"/>
                <a:cs typeface="Times New Roman" panose="02020603050405020304" pitchFamily="18" charset="0"/>
              </a:rPr>
              <a:t>Πελαγονία</a:t>
            </a:r>
            <a:r>
              <a:rPr lang="el-GR" sz="3500" i="1" dirty="0">
                <a:latin typeface="Times New Roman" panose="02020603050405020304" pitchFamily="18" charset="0"/>
                <a:cs typeface="Times New Roman" panose="02020603050405020304" pitchFamily="18" charset="0"/>
              </a:rPr>
              <a:t>. </a:t>
            </a:r>
            <a:r>
              <a:rPr lang="el-GR" sz="3500" i="1" dirty="0" err="1">
                <a:latin typeface="Times New Roman" panose="02020603050405020304" pitchFamily="18" charset="0"/>
                <a:cs typeface="Times New Roman" panose="02020603050405020304" pitchFamily="18" charset="0"/>
              </a:rPr>
              <a:t>Βαργαλα</a:t>
            </a:r>
            <a:r>
              <a:rPr lang="el-GR" sz="3500" i="1" dirty="0">
                <a:latin typeface="Times New Roman" panose="02020603050405020304" pitchFamily="18" charset="0"/>
                <a:cs typeface="Times New Roman" panose="02020603050405020304" pitchFamily="18" charset="0"/>
              </a:rPr>
              <a:t>, </a:t>
            </a:r>
            <a:r>
              <a:rPr lang="el-GR" sz="3500" i="1" dirty="0" err="1">
                <a:latin typeface="Times New Roman" panose="02020603050405020304" pitchFamily="18" charset="0"/>
                <a:cs typeface="Times New Roman" panose="02020603050405020304" pitchFamily="18" charset="0"/>
              </a:rPr>
              <a:t>Κελαινίδιον</a:t>
            </a:r>
            <a:r>
              <a:rPr lang="el-GR" sz="3500" i="1" dirty="0">
                <a:latin typeface="Times New Roman" panose="02020603050405020304" pitchFamily="18" charset="0"/>
                <a:cs typeface="Times New Roman" panose="02020603050405020304" pitchFamily="18" charset="0"/>
              </a:rPr>
              <a:t>, Αρμονία, </a:t>
            </a:r>
            <a:r>
              <a:rPr lang="el-GR" sz="3500" i="1" dirty="0" err="1">
                <a:latin typeface="Times New Roman" panose="02020603050405020304" pitchFamily="18" charset="0"/>
                <a:cs typeface="Times New Roman" panose="02020603050405020304" pitchFamily="18" charset="0"/>
              </a:rPr>
              <a:t>Ζάπαρα</a:t>
            </a:r>
            <a:endParaRPr lang="el-GR" sz="35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267541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400" dirty="0" err="1">
                <a:solidFill>
                  <a:srgbClr val="FFFF00"/>
                </a:solidFill>
              </a:rPr>
              <a:t>Tafel</a:t>
            </a:r>
            <a:r>
              <a:rPr lang="el-GR" sz="2400" dirty="0">
                <a:solidFill>
                  <a:srgbClr val="FFFF00"/>
                </a:solidFill>
              </a:rPr>
              <a:t>, στη μελέτη του </a:t>
            </a:r>
            <a:r>
              <a:rPr lang="el-GR" sz="2400" dirty="0" err="1">
                <a:solidFill>
                  <a:srgbClr val="FFFF00"/>
                </a:solidFill>
              </a:rPr>
              <a:t>Constantini</a:t>
            </a:r>
            <a:r>
              <a:rPr lang="el-GR" sz="2400" dirty="0">
                <a:solidFill>
                  <a:srgbClr val="FFFF00"/>
                </a:solidFill>
              </a:rPr>
              <a:t> </a:t>
            </a:r>
            <a:r>
              <a:rPr lang="el-GR" sz="2400" dirty="0" err="1">
                <a:solidFill>
                  <a:srgbClr val="FFFF00"/>
                </a:solidFill>
              </a:rPr>
              <a:t>Porphyrogeni</a:t>
            </a:r>
            <a:r>
              <a:rPr lang="el-GR" sz="2400" dirty="0">
                <a:solidFill>
                  <a:srgbClr val="FFFF00"/>
                </a:solidFill>
              </a:rPr>
              <a:t>- </a:t>
            </a:r>
            <a:r>
              <a:rPr lang="el-GR" sz="2400" dirty="0" err="1">
                <a:solidFill>
                  <a:srgbClr val="FFFF00"/>
                </a:solidFill>
              </a:rPr>
              <a:t>de</a:t>
            </a:r>
            <a:r>
              <a:rPr lang="el-GR" sz="2400" dirty="0">
                <a:solidFill>
                  <a:srgbClr val="FFFF00"/>
                </a:solidFill>
              </a:rPr>
              <a:t> </a:t>
            </a:r>
            <a:r>
              <a:rPr lang="el-GR" sz="2400" dirty="0" err="1">
                <a:solidFill>
                  <a:srgbClr val="FFFF00"/>
                </a:solidFill>
              </a:rPr>
              <a:t>Provincibus</a:t>
            </a:r>
            <a:r>
              <a:rPr lang="el-GR" sz="2400" dirty="0">
                <a:solidFill>
                  <a:srgbClr val="FFFF00"/>
                </a:solidFill>
              </a:rPr>
              <a:t> </a:t>
            </a:r>
            <a:r>
              <a:rPr lang="el-GR" sz="2400" dirty="0" err="1">
                <a:solidFill>
                  <a:srgbClr val="FFFF00"/>
                </a:solidFill>
              </a:rPr>
              <a:t>regni</a:t>
            </a:r>
            <a:r>
              <a:rPr lang="el-GR" sz="2400" dirty="0">
                <a:solidFill>
                  <a:srgbClr val="FFFF00"/>
                </a:solidFill>
              </a:rPr>
              <a:t> </a:t>
            </a:r>
            <a:r>
              <a:rPr lang="el-GR" sz="2400" dirty="0" err="1" smtClean="0">
                <a:solidFill>
                  <a:srgbClr val="FFFF00"/>
                </a:solidFill>
              </a:rPr>
              <a:t>ByzantiΝΙ</a:t>
            </a:r>
            <a:r>
              <a:rPr lang="el-GR" sz="2400" dirty="0" smtClean="0">
                <a:solidFill>
                  <a:srgbClr val="FFFF00"/>
                </a:solidFill>
              </a:rPr>
              <a:t> (1846, </a:t>
            </a:r>
            <a:r>
              <a:rPr lang="en-US" sz="2400" dirty="0" smtClean="0">
                <a:solidFill>
                  <a:srgbClr val="FFFF00"/>
                </a:solidFill>
              </a:rPr>
              <a:t>XVI)</a:t>
            </a:r>
            <a:endParaRPr lang="el-GR" sz="2400" dirty="0">
              <a:solidFill>
                <a:srgbClr val="FFFF00"/>
              </a:solidFill>
            </a:endParaRPr>
          </a:p>
        </p:txBody>
      </p:sp>
      <p:sp>
        <p:nvSpPr>
          <p:cNvPr id="3" name="Θέση περιεχομένου 2"/>
          <p:cNvSpPr>
            <a:spLocks noGrp="1"/>
          </p:cNvSpPr>
          <p:nvPr>
            <p:ph idx="1"/>
          </p:nvPr>
        </p:nvSpPr>
        <p:spPr/>
        <p:txBody>
          <a:bodyPr>
            <a:normAutofit/>
          </a:bodyPr>
          <a:lstStyle/>
          <a:p>
            <a:r>
              <a:rPr lang="el-GR" sz="3200" dirty="0" smtClean="0"/>
              <a:t>Συνέλεξε </a:t>
            </a:r>
            <a:r>
              <a:rPr lang="el-GR" sz="3200" dirty="0"/>
              <a:t>τα χωρία τα σχετικά με το όνομα Μακεδονία και έδειξε ότι εις τους Βυζαντινούς συγγραφείς, Μακεδονία ήταν η Ανατολική Ρωμυλία, πολλές φορές και η σημερινή Θράκη. </a:t>
            </a:r>
          </a:p>
          <a:p>
            <a:endParaRPr lang="el-GR" sz="3200" dirty="0"/>
          </a:p>
          <a:p>
            <a:r>
              <a:rPr lang="el-GR" dirty="0"/>
              <a:t/>
            </a:r>
            <a:br>
              <a:rPr lang="el-GR" dirty="0"/>
            </a:br>
            <a:r>
              <a:rPr lang="el-GR" dirty="0"/>
              <a:t/>
            </a:r>
            <a:br>
              <a:rPr lang="el-GR" dirty="0"/>
            </a:br>
            <a:endParaRPr lang="el-GR" dirty="0"/>
          </a:p>
          <a:p>
            <a:endParaRPr lang="el-GR" dirty="0"/>
          </a:p>
        </p:txBody>
      </p:sp>
    </p:spTree>
    <p:extLst>
      <p:ext uri="{BB962C8B-B14F-4D97-AF65-F5344CB8AC3E}">
        <p14:creationId xmlns:p14="http://schemas.microsoft.com/office/powerpoint/2010/main" xmlns="" val="4637362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pPr eaLnBrk="1" hangingPunct="1"/>
            <a:r>
              <a:rPr lang="el-GR" altLang="el-GR" dirty="0" smtClean="0"/>
              <a:t> </a:t>
            </a:r>
            <a:r>
              <a:rPr lang="el-GR" altLang="el-GR" dirty="0" err="1" smtClean="0">
                <a:solidFill>
                  <a:srgbClr val="FFFF00"/>
                </a:solidFill>
              </a:rPr>
              <a:t>ΤσιμισκήΣ</a:t>
            </a:r>
            <a:r>
              <a:rPr lang="el-GR" altLang="el-GR" dirty="0" smtClean="0">
                <a:solidFill>
                  <a:srgbClr val="FFFF00"/>
                </a:solidFill>
              </a:rPr>
              <a:t> 971 </a:t>
            </a:r>
            <a:r>
              <a:rPr lang="el-GR" altLang="el-GR" dirty="0" err="1" smtClean="0">
                <a:solidFill>
                  <a:srgbClr val="FFFF00"/>
                </a:solidFill>
              </a:rPr>
              <a:t>μ.Χ</a:t>
            </a:r>
            <a:endParaRPr lang="el-GR" altLang="el-GR" dirty="0" smtClean="0">
              <a:solidFill>
                <a:srgbClr val="FFFF00"/>
              </a:solidFill>
            </a:endParaRPr>
          </a:p>
        </p:txBody>
      </p:sp>
      <p:sp>
        <p:nvSpPr>
          <p:cNvPr id="16387" name="2 - Θέση περιεχομένου"/>
          <p:cNvSpPr>
            <a:spLocks noGrp="1"/>
          </p:cNvSpPr>
          <p:nvPr>
            <p:ph idx="1"/>
          </p:nvPr>
        </p:nvSpPr>
        <p:spPr/>
        <p:txBody>
          <a:bodyPr>
            <a:noAutofit/>
          </a:bodyPr>
          <a:lstStyle/>
          <a:p>
            <a:pPr eaLnBrk="1" hangingPunct="1">
              <a:buFont typeface="Arial" charset="0"/>
              <a:buChar char="•"/>
            </a:pPr>
            <a:r>
              <a:rPr lang="el-GR" altLang="el-GR" sz="3200" dirty="0" smtClean="0"/>
              <a:t>κατάλυση </a:t>
            </a:r>
            <a:r>
              <a:rPr lang="el-GR" altLang="el-GR" sz="3200" dirty="0" err="1" smtClean="0"/>
              <a:t>πρωτοβουλγαρικού</a:t>
            </a:r>
            <a:r>
              <a:rPr lang="el-GR" altLang="el-GR" sz="3200" dirty="0" smtClean="0"/>
              <a:t> κράτους του Σαμουήλ (</a:t>
            </a:r>
            <a:r>
              <a:rPr lang="el-GR" altLang="el-GR" sz="3200" dirty="0" err="1" smtClean="0"/>
              <a:t>Πρεσλάβα</a:t>
            </a:r>
            <a:r>
              <a:rPr lang="el-GR" altLang="el-GR" sz="3200" dirty="0" smtClean="0"/>
              <a:t>-Δορύστολο) το 971 μ. Χ. Βλ. </a:t>
            </a:r>
            <a:r>
              <a:rPr lang="en-US" altLang="el-GR" sz="3200" dirty="0" smtClean="0"/>
              <a:t>G. </a:t>
            </a:r>
            <a:r>
              <a:rPr lang="en-US" altLang="el-GR" sz="3200" dirty="0" err="1" smtClean="0"/>
              <a:t>Ostrogorsky</a:t>
            </a:r>
            <a:r>
              <a:rPr lang="en-US" altLang="el-GR" sz="3200" dirty="0" smtClean="0"/>
              <a:t> (1979). </a:t>
            </a:r>
            <a:r>
              <a:rPr lang="el-GR" altLang="el-GR" sz="3200" dirty="0" smtClean="0"/>
              <a:t>Ιστορία του Βυζαντινού Κράτους.</a:t>
            </a:r>
          </a:p>
          <a:p>
            <a:pPr eaLnBrk="1" hangingPunct="1">
              <a:buFont typeface="Arial" charset="0"/>
              <a:buChar char="•"/>
            </a:pPr>
            <a:r>
              <a:rPr lang="el-GR" altLang="el-GR" sz="3200" dirty="0" smtClean="0"/>
              <a:t>Βλ. </a:t>
            </a:r>
            <a:r>
              <a:rPr lang="el-GR" altLang="el-GR" sz="3200" dirty="0" err="1" smtClean="0"/>
              <a:t>Αιμ</a:t>
            </a:r>
            <a:r>
              <a:rPr lang="el-GR" altLang="el-GR" sz="3200" dirty="0" smtClean="0"/>
              <a:t>. </a:t>
            </a:r>
            <a:r>
              <a:rPr lang="el-GR" altLang="el-GR" sz="3200" dirty="0" err="1" smtClean="0"/>
              <a:t>Ταχιάος</a:t>
            </a:r>
            <a:r>
              <a:rPr lang="el-GR" altLang="el-GR" sz="3200" dirty="0" smtClean="0"/>
              <a:t> (1990). </a:t>
            </a:r>
            <a:r>
              <a:rPr lang="el-GR" altLang="el-GR" sz="3200" i="1" dirty="0" smtClean="0"/>
              <a:t>Το εφήμερο κράτος του Σαμουήλ (976-1018). </a:t>
            </a:r>
            <a:r>
              <a:rPr lang="el-GR" altLang="el-GR" sz="3200" dirty="0" smtClean="0"/>
              <a:t>Θεσσαλονίκη:  Ελληνική Εταιρεία Σλαβικών Μελετών</a:t>
            </a:r>
          </a:p>
        </p:txBody>
      </p:sp>
    </p:spTree>
    <p:extLst>
      <p:ext uri="{BB962C8B-B14F-4D97-AF65-F5344CB8AC3E}">
        <p14:creationId xmlns:p14="http://schemas.microsoft.com/office/powerpoint/2010/main" xmlns="" val="36356048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6588</TotalTime>
  <Words>24210</Words>
  <Application>Microsoft Office PowerPoint</Application>
  <PresentationFormat>Προβολή στην οθόνη (4:3)</PresentationFormat>
  <Paragraphs>1938</Paragraphs>
  <Slides>435</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435</vt:i4>
      </vt:variant>
    </vt:vector>
  </HeadingPairs>
  <TitlesOfParts>
    <vt:vector size="436" baseType="lpstr">
      <vt:lpstr>Αφθονία</vt:lpstr>
      <vt:lpstr>Μακεδονικο ζητημα</vt:lpstr>
      <vt:lpstr>Διαφάνεια 2</vt:lpstr>
      <vt:lpstr>ΒΙΒΛΙΟΓΡΑΦΙΑ</vt:lpstr>
      <vt:lpstr>E . Malkin (ed). (2001). Ancient Perceptions of Greek Ethnicity London: Cambridge, Mass </vt:lpstr>
      <vt:lpstr>Η ΜΑΚΕΔΟΝΙΚΗ ΤΑΥΤΟΤΗΤΑ ΣΤΗΝ ΑΡΧΑΙΑ ΓΡΑΜΜΑΤΕΙΑ</vt:lpstr>
      <vt:lpstr> aρχαικη περιοδοσ 750-479 π.Χ</vt:lpstr>
      <vt:lpstr>ΚΛΑΣΙΚΗ 499-323 π.Χ</vt:lpstr>
      <vt:lpstr>Ελ. ΤΑΥΤΟΤΗΤΑ 6ος-4ος αιωνασ</vt:lpstr>
      <vt:lpstr>Θεωρητικό πλαίσιο</vt:lpstr>
      <vt:lpstr>COHEN S. Mark Cohen  (2006).- Readings in Ancient Greek Philosophy: From Thales to Aristotle: 3rd (third) Paperback</vt:lpstr>
      <vt:lpstr> Lewis Henry Morgan (1877). Ancient Society.</vt:lpstr>
      <vt:lpstr>ΣΧΕΣΗ ΚΟΙΝΟΤΗΤΑΣ ΜΕ </vt:lpstr>
      <vt:lpstr>έθνος</vt:lpstr>
      <vt:lpstr>ΓΡΑΜΜΑΤΕΙΑΚΕΣ ΠΗΓΕΣ</vt:lpstr>
      <vt:lpstr>ΟΜΗΡΟΥ ΙΛΙΑΔΑ, η 106</vt:lpstr>
      <vt:lpstr>ΗρόδοτοΣ VII 127, VIII 137-138  </vt:lpstr>
      <vt:lpstr>ΗΡΟΔΟΤΟΣ Ι, 56, VIII, 43</vt:lpstr>
      <vt:lpstr>ΜΑΚΕΔΩΝ</vt:lpstr>
      <vt:lpstr>HallE . Malkin (ed). (2001). Ancient Perceptions of Greek Ethnicity London: Cambridge, Mass  </vt:lpstr>
      <vt:lpstr>ΚατΑλογοΣ τηΣ ΕπιδαΥρου (360π.Χ.) </vt:lpstr>
      <vt:lpstr> </vt:lpstr>
      <vt:lpstr>Ο Hall υποστηρίζει</vt:lpstr>
      <vt:lpstr>ΑΡΡΙΑΝΟΥ ΙΝΔΙΚΗ 1</vt:lpstr>
      <vt:lpstr>Αρριανου ινδικη 2</vt:lpstr>
      <vt:lpstr>Αρριανου ινδικη 3</vt:lpstr>
      <vt:lpstr>ΑΡΡΙΑΝΟΥ ΙΝΔΙΚΗ 4</vt:lpstr>
      <vt:lpstr>Ο Borza,  ΑμερικανόΣ ιστορικόΣ</vt:lpstr>
      <vt:lpstr>ΙΝΔΙΚΗ ΑΡΡΙΑΝΟΥ</vt:lpstr>
      <vt:lpstr>Θουκυδίδης (II 99.2)</vt:lpstr>
      <vt:lpstr>ΘΟΥΚΥΔΙΔΗΣ </vt:lpstr>
      <vt:lpstr>ό ΘουκυδίδηΣ, Β, 80-82</vt:lpstr>
      <vt:lpstr>Διαφάνεια 32</vt:lpstr>
      <vt:lpstr>ΚΥΡΙΑ ΣΗΜΕΙΑ</vt:lpstr>
      <vt:lpstr>ΠΛΑΤΩΝ, ΓΟΡΓΙΑΣ ΠΛ Γοργ 471d–472d </vt:lpstr>
      <vt:lpstr>ΠΛ Γοργ 523a–526d </vt:lpstr>
      <vt:lpstr>πλατωνασ</vt:lpstr>
      <vt:lpstr>Από τον/την Athenaeus (Naucratites),Wilhelm Dindorf</vt:lpstr>
      <vt:lpstr>Δημοσθενησ, Γ΄ ΦιλιππικόΣ 31, ΧΙΧ 327, Περί του στεφάνου, 295.</vt:lpstr>
      <vt:lpstr>( </vt:lpstr>
      <vt:lpstr>Ολυνθιακό Σ Γ.16: ΔΗΜΟΣΘΕΝΟΥΣ </vt:lpstr>
      <vt:lpstr>ΔΗΜΟΣΘΕΝΟΥΣ ΠΕΡΙ ΠΑΡΑΠΡΕΣΒΕΙΑΣ</vt:lpstr>
      <vt:lpstr>ΔΗΜΟΣΘΕΝΟΥΣ Φίλιπ. Δ’3-34 </vt:lpstr>
      <vt:lpstr>Ισοκρατη ΦΙΛΙΠΠΟΣ, 113-114</vt:lpstr>
      <vt:lpstr>ΙΣΟΚΡΑΤΟΥΣ ΦΙΛΙΠΠΟΣ 113-114</vt:lpstr>
      <vt:lpstr>ΙΣΟΚΡΑΤΟΥΣ ΦΙΛΙΠΠΟΣ 113-114</vt:lpstr>
      <vt:lpstr>ΙΣΟΚΡΑΤΟΥΣ ΦΙΛΙΠΠΟΣ 113-114</vt:lpstr>
      <vt:lpstr> ΕΛΛΗΝΙΣΤΙΚΗ ΙΣΤΟΡΙΟΓΡΑΦΙΑ</vt:lpstr>
      <vt:lpstr>Αρρ. ΑΛΕΞΑΝΔΡΟΥ ΑνάβασιΣ Ι.16.7,  ΠλούταρχοΥ ΑλέξανδροΣ, 16.18).</vt:lpstr>
      <vt:lpstr>(Αρρ., ΑΛΕΞΑΝΔΡΟΥ ΑνάβασιΣ, ΙΙ.14).  </vt:lpstr>
      <vt:lpstr>ΠΟΛΥΒΙΟΣ VII.9</vt:lpstr>
      <vt:lpstr>Σύμφωνο του βασιλέως Φιλίππου του Ε΄ με τον Αννίβα, 215 π.Χ. (Πολύβιος VII.9</vt:lpstr>
      <vt:lpstr>Σύμφωνο του βασιλέως Φιλίππου του Ε΄ με τον Αννίβα, 215 π.Χ. (Πολύβιος VIII, 9</vt:lpstr>
      <vt:lpstr>(Πολύβιος ΙΧ.37) </vt:lpstr>
      <vt:lpstr>Διαφάνεια 54</vt:lpstr>
      <vt:lpstr>Διαφάνεια 55</vt:lpstr>
      <vt:lpstr>ΓΛΩΣΣΙΚΑ ΚΑΤΑΛΟΙΠΑ</vt:lpstr>
      <vt:lpstr>j. M. Edmonds, The Fragments of Attic Comedy, V. 1 Leiden 1957, απ. 28</vt:lpstr>
      <vt:lpstr>ΕΠΙΓΡΑΦΕΣ </vt:lpstr>
      <vt:lpstr>ΘΕΟΙ</vt:lpstr>
      <vt:lpstr> ΨΗΦΙΣΜΑΤΑ-ιερα</vt:lpstr>
      <vt:lpstr>ΑΥΤΟΠΡΟΣΔΙΟΡΙΣΜΟΙ</vt:lpstr>
      <vt:lpstr>ΕΠΙΓΡΑΦΕΣ</vt:lpstr>
      <vt:lpstr>Για την ελληνιστική εποχή</vt:lpstr>
      <vt:lpstr>ΡΩΜΑΙΚΗ ΠΕΡΙΟΔΟΣ ). (Λίβιος 45, 32)</vt:lpstr>
      <vt:lpstr>ΥΠΟΤΕΛΕΙΣ ΜΕΡΙΔΕΣ</vt:lpstr>
      <vt:lpstr>4 ΥΠΟΤΕΛΕΙΣ ΜΕΡΙΔΕΣ</vt:lpstr>
      <vt:lpstr>Διαφάνεια 67</vt:lpstr>
      <vt:lpstr>Η ΡΩΜΑΙΚΗ ΕΠΑΡΧΙΑ ΜΑΚΕΔΟΝΙΑ</vt:lpstr>
      <vt:lpstr>Η ΡΩΜΑΙΚΗ ΕΠΑΡΧΙΑ ΜΑΚΕΔΟΝΙΑ</vt:lpstr>
      <vt:lpstr>148 π.Χ-297 μΧ</vt:lpstr>
      <vt:lpstr>ΒΙΒΛΙΟΓΡΑΦΙΑ</vt:lpstr>
      <vt:lpstr>ΔΗΜΟΓΡΑΦΙΚΑ</vt:lpstr>
      <vt:lpstr>Διαφάνεια 73</vt:lpstr>
      <vt:lpstr>Διαφάνεια 74</vt:lpstr>
      <vt:lpstr>Διαφάνεια 75</vt:lpstr>
      <vt:lpstr>Διαφάνεια 76</vt:lpstr>
      <vt:lpstr>Βυζαντινή περίοδοΣ</vt:lpstr>
      <vt:lpstr>ΣυνέκδημοΣ του ΙεροκλέοΥΣ  527 μ.Χ</vt:lpstr>
      <vt:lpstr>ΣΥΝΕΚΔΗΜΟΣ</vt:lpstr>
      <vt:lpstr>περί Κτισμάτων του Προ­κοπίου (500-565 μΧ)</vt:lpstr>
      <vt:lpstr>περί Κτισμάτων του Προ­κοπίου (500-565 μΧ)</vt:lpstr>
      <vt:lpstr> Αυτοκέφαλη Αχρίδος 536 μ. Χ</vt:lpstr>
      <vt:lpstr>Το ζήτημα της αρχιεπισκοπής Αχριδών</vt:lpstr>
      <vt:lpstr>ρόλοΣ αρχιεπισκοπής Αχριδών</vt:lpstr>
      <vt:lpstr>Η επιλογή των αρχιεπισκόπων</vt:lpstr>
      <vt:lpstr>θέμα Μακεδόνιας (789 – 802)</vt:lpstr>
      <vt:lpstr>Διαφάνεια 87</vt:lpstr>
      <vt:lpstr>Διαφάνεια 88</vt:lpstr>
      <vt:lpstr>Διαφάνεια 89</vt:lpstr>
      <vt:lpstr>ΒΥΖΑΝΤΙΝΗ ΠΕΡΙΟΔΟΣ</vt:lpstr>
      <vt:lpstr>ΘΕΜΑ ΘΕΣΣΑΛΟΝΙΚΗΣ 789-802 μ. Χ</vt:lpstr>
      <vt:lpstr>ΘΕΜΑ ΘΕΣΣΑΛΟΝΙΚΗΣ</vt:lpstr>
      <vt:lpstr>ΘΕΜΑ ΘΕΣΣΑΛΟΝΙΚΗΣ 2</vt:lpstr>
      <vt:lpstr>976 -1014 976-1014 μ.Χ. Σαμουηλ</vt:lpstr>
      <vt:lpstr>9ος αιώνασ</vt:lpstr>
      <vt:lpstr>9ος αιώναΣ : το κράτος του Σαμουήλ</vt:lpstr>
      <vt:lpstr>«Περί θεμάτων» έργο του Κωνσταντίνου Πορφυρογέννητου (Γ. 49. 50), 905-959 μ.Χ</vt:lpstr>
      <vt:lpstr>Tafel, στη μελέτη του Constantini Porphyrogeni- de Provincibus regni ByzantiΝΙ (1846, XVI)</vt:lpstr>
      <vt:lpstr> ΤσιμισκήΣ 971 μ.Χ</vt:lpstr>
      <vt:lpstr>Βυζαντινή κυριαρχία 1020-1334</vt:lpstr>
      <vt:lpstr>11ος-15ος αιώναΣ</vt:lpstr>
      <vt:lpstr>Διαφάνεια 102</vt:lpstr>
      <vt:lpstr>1018 μ.Χ ΒασίλειοΣ Μακεδων</vt:lpstr>
      <vt:lpstr>1018/1019: ΒασίλειοΣ Β΄ ΒουλγαροκτόνοΣ </vt:lpstr>
      <vt:lpstr>Η Αρχιεπισκοπή στα χρονια βασιλειου β</vt:lpstr>
      <vt:lpstr>1088/9 Θεοφύλακτος Αχριδών</vt:lpstr>
      <vt:lpstr>χρυσόβουλλο του Αλεξίου Γ’ (1198)</vt:lpstr>
      <vt:lpstr>Ιωάννου του Καντακουζηνού Αποβασιλέως Ιστοριών Βιβλία Δ' = Joannis Cantacuzeni Eximperatoris Historiarum Libri IV: / Jacobus</vt:lpstr>
      <vt:lpstr>Γεγονότα 1204 </vt:lpstr>
      <vt:lpstr>Γεωγραφικά όρια ΜΕΤΑ ΤΟ 1204</vt:lpstr>
      <vt:lpstr>1204</vt:lpstr>
      <vt:lpstr>Η δημιουργία εθνικών εκκλησιών 1219, 1235 Μ.χ </vt:lpstr>
      <vt:lpstr>1334-1395: σερβική κυριαρχία</vt:lpstr>
      <vt:lpstr>Διαφάνεια 114</vt:lpstr>
      <vt:lpstr>Η Τουρκική κατάκτηση (1354)</vt:lpstr>
      <vt:lpstr>ΑΙΤΙΑ ΚΑΤΑΚΤΗΣΗΣ</vt:lpstr>
      <vt:lpstr>Μαχη εβρου 1371 μ.Χ</vt:lpstr>
      <vt:lpstr>μΑΧΗ ΚΟΣΣΥΦΟΠΕΔΙΟΥ 1389 μ. Χ</vt:lpstr>
      <vt:lpstr>1393  μ. Χ</vt:lpstr>
      <vt:lpstr>Μαχη νικοπολεωσ 1396 μΧ</vt:lpstr>
      <vt:lpstr>Μαχη βαρνασ 1444 μ. Χ</vt:lpstr>
      <vt:lpstr>Γ. Καστριωτησ ωΣ 1468 μ. Χ</vt:lpstr>
      <vt:lpstr>Διαλυση αρχιεπισκοπησ 1767</vt:lpstr>
      <vt:lpstr>1767: άρση του αυτοκέφαλου</vt:lpstr>
      <vt:lpstr>Διαφάνεια 125</vt:lpstr>
      <vt:lpstr>Η Γιουγκοσλαβική μεγάλη ΙδέΑ</vt:lpstr>
      <vt:lpstr>Διαφάνεια 127</vt:lpstr>
      <vt:lpstr>Διαφάνεια 128</vt:lpstr>
      <vt:lpstr>Διαφάνεια 129</vt:lpstr>
      <vt:lpstr>ΕΞΑΡΧΙΑ 1870</vt:lpstr>
      <vt:lpstr>Διαφάνεια 131</vt:lpstr>
      <vt:lpstr>Ημιαυτονομια 1513</vt:lpstr>
      <vt:lpstr>Φαναριωτικη περιοδοσ 1711</vt:lpstr>
      <vt:lpstr>ΦΙΛΙΚΗ ΕΤΑΙΡΙΑ</vt:lpstr>
      <vt:lpstr>1828/1829 ρωσικη κηδεμονια στις παραδουναβιεσ</vt:lpstr>
      <vt:lpstr>1861: ΡΟΥΜΑΝΙκη ηγεμονια</vt:lpstr>
      <vt:lpstr>1865  Εωσ 1877: Ανεξαρτητη ρουμανικη εκκλησια</vt:lpstr>
      <vt:lpstr>ΚΑΤΑΣΤΑΣΗ ΣΕΡΒΙΑΣ ΩΣ ΤΟ 1804</vt:lpstr>
      <vt:lpstr> Σερβική Επανάσταση 1894-1834</vt:lpstr>
      <vt:lpstr>Α ΦΑΣΗ ΕΠΑΝΑΣΤΑΣΗΣ</vt:lpstr>
      <vt:lpstr>Β ΦΑΣΗ 1813-1834</vt:lpstr>
      <vt:lpstr>1817: Φιλικη Εταιρεια</vt:lpstr>
      <vt:lpstr>ΜΕΓΑΛΗ ΙΔΕΑ</vt:lpstr>
      <vt:lpstr>ΑΔΡΙΑΝΟΥΠΟΛΗ 1829</vt:lpstr>
      <vt:lpstr>Διαφάνεια 145</vt:lpstr>
      <vt:lpstr>1875: ΕΝΩΣΗ ΜΕ ΣΕΡΒΙΑ</vt:lpstr>
      <vt:lpstr>Διαφάνεια 147</vt:lpstr>
      <vt:lpstr>ΣΥΝΘΗΚΗ ΑΓΙΟΥ ΣΤΕΦΑΝΟΥ 1878</vt:lpstr>
      <vt:lpstr>Διαφάνεια 149</vt:lpstr>
      <vt:lpstr>Ο Μακεδονικός Αγώνας των Βουλγάρων</vt:lpstr>
      <vt:lpstr>Ο Μακεδονικός Αγώνας των Βουλγάρων</vt:lpstr>
      <vt:lpstr>, Ο Μακεδονικός Αγώνας των Βουλγάρων</vt:lpstr>
      <vt:lpstr>Διαφάνεια 153</vt:lpstr>
      <vt:lpstr>Ο Μακεδονικός Αγώνας των Βουλγάρων</vt:lpstr>
      <vt:lpstr>Διαφάνεια 155</vt:lpstr>
      <vt:lpstr>Ο ρόλος της βουλγαρικής διανόησης</vt:lpstr>
      <vt:lpstr>Dimitar Miladinov (1810-1826)</vt:lpstr>
      <vt:lpstr>Διαφάνεια 158</vt:lpstr>
      <vt:lpstr>KONSTANTIN MILADINOV (1830-1862)</vt:lpstr>
      <vt:lpstr>Επιστολή K. Miladinov στον G. Rakovski </vt:lpstr>
      <vt:lpstr>Grigor Parlicev (1830-1893)</vt:lpstr>
      <vt:lpstr>Partenij Zografski (1818-1876)</vt:lpstr>
      <vt:lpstr>RaJko Zinzifov (1839-1877)</vt:lpstr>
      <vt:lpstr>ΤΟ ΝΕΟΕΛΛΗΝΙΚΟ ΚΡΑΤΟΣ ΚΑΙ Η ΜΑΚΕΔΟΝΙΑ</vt:lpstr>
      <vt:lpstr>  </vt:lpstr>
      <vt:lpstr>Δεν συμφωνούν όλοι στην απάντηση, γιατί:  </vt:lpstr>
      <vt:lpstr>Κοινά σημεία ταύτισης σλαβοφώνων </vt:lpstr>
      <vt:lpstr>Verkovic 1860</vt:lpstr>
      <vt:lpstr>Διάσταση Βουλγαρομακεδόνων-Βορειο-Βουλγάρων</vt:lpstr>
      <vt:lpstr>Το γλωσσικό ζήτημα </vt:lpstr>
      <vt:lpstr>Η σερβική παρέμβαση στο γλωσσικό</vt:lpstr>
      <vt:lpstr>Ποια τα ακριβή όρια της Μακεδονίας; </vt:lpstr>
      <vt:lpstr>Διαφάνεια 173</vt:lpstr>
      <vt:lpstr>Σερβικό βιβλίο 1871</vt:lpstr>
      <vt:lpstr>Σερβικό βιβλίο 1871</vt:lpstr>
      <vt:lpstr>Ο «αυτοσχέδιος σλαβομακεδονισμός»</vt:lpstr>
      <vt:lpstr>Διαφάνεια 177</vt:lpstr>
      <vt:lpstr>1878-1913: ανάδυση εθνικού σλαβομακεδονισμού</vt:lpstr>
      <vt:lpstr>Οι εξαρχικοί επίσκοποι</vt:lpstr>
      <vt:lpstr>Η επίσημη βουλγαρική διάλεκτος</vt:lpstr>
      <vt:lpstr>«Λοζαριστές» «Βουλγαρο-μακεδόνες»</vt:lpstr>
      <vt:lpstr>Ίδρυση της VMRO 1893</vt:lpstr>
      <vt:lpstr>Ο Μακεδονικός Αγώνας των Βουλγάρων</vt:lpstr>
      <vt:lpstr>Διαφάνεια 184</vt:lpstr>
      <vt:lpstr>Ο Μακεδονικός Αγώνας των Βουλγάρων</vt:lpstr>
      <vt:lpstr>Ο Μακεδονικός Αγώνας των Βουλγάρων</vt:lpstr>
      <vt:lpstr>Σκοποί</vt:lpstr>
      <vt:lpstr>Διαφάνεια 188</vt:lpstr>
      <vt:lpstr>Διαφάνεια 189</vt:lpstr>
      <vt:lpstr>εισαγωγη</vt:lpstr>
      <vt:lpstr>ορισμοσ</vt:lpstr>
      <vt:lpstr>1. ΓΛΩΣΣΑΡΙ</vt:lpstr>
      <vt:lpstr>2. ΓΛΩΣΣΑΡΙ</vt:lpstr>
      <vt:lpstr>3. γλωσσαρι</vt:lpstr>
      <vt:lpstr>4.ΓΛΩΣΣΑΡΙ</vt:lpstr>
      <vt:lpstr>Xρονολόγιο Μακεδονικού ΑΓΩΝΑ</vt:lpstr>
      <vt:lpstr>Διαφάνεια 197</vt:lpstr>
      <vt:lpstr>Διαφάνεια 198</vt:lpstr>
      <vt:lpstr>Διαφάνεια 199</vt:lpstr>
      <vt:lpstr>Διαφάνεια 200</vt:lpstr>
      <vt:lpstr>            Μακεδονομάχοι</vt:lpstr>
      <vt:lpstr>           Δικτυογραφία</vt:lpstr>
      <vt:lpstr>Η ΟΜΑΔΑ ΜΑΣ «Τσιροπούλια»</vt:lpstr>
      <vt:lpstr>ΜΑΘΗΤΕΙΑ ΣΤΗΝ ΙΣΤΟΡΙΑ</vt:lpstr>
      <vt:lpstr>Σέρβοι οπλαρχηγοί στην «Παλαιά Σερβία» και τη Μακεδονία  </vt:lpstr>
      <vt:lpstr>~Ποιος είναι ο δημιουργός της πηγής;   Τι γνωρίζουμε γι’αυτόν;   ~Πώς περιγράφεται ο ανταγωνισμός των βαλκανικών λαών κατά τη διάρκεια του μακεδονικού αγώνα;  </vt:lpstr>
      <vt:lpstr>Διαφάνεια 207</vt:lpstr>
      <vt:lpstr>Διαφάνεια 208</vt:lpstr>
      <vt:lpstr>~Βρίσκω το δημιουργό της πηγής ~Βρίσκω το χρόνο δημιουργίας της πηγής ~Υπογραμμίζω στοιχεία που μαρτυρούν την εθνικότητα του δημιουργού της πηγής ~Συσχετίζω το περιεχόμενο της μαρτυρίας με την ταυτότητα του δημιουργού της</vt:lpstr>
      <vt:lpstr>~ Ποιες ήταν οι βασικές θέσεις του καταστατικού της ΕΜΕΟ, σύμφωνα με την πηγή;</vt:lpstr>
      <vt:lpstr>~Πώς παρουσιάζει ο Στέφανος Δραγούμης την κατάσταση στο χώρο  της Μακεδονίας; </vt:lpstr>
      <vt:lpstr> ~ Πώς παρουσιάζει η βουλγαρική ποίηση τον Βούλγαρο κομιτατζή Αποστόλ Πετκώφ;</vt:lpstr>
      <vt:lpstr>                      Γιάννης Ράμναλης   « Νέος με γενναία ψυχή, υπερήφανος με πίστη στον αγώνα έδινες την αρωματισμένη πνοή της λευτεριάς  που δυνάμωνε τις λεπτές χορδές της ψυχής  Ορμούσες πελώριο κύμα, φλογισμένο, στο μουντό  ουρανό με όνειρα για μια καλλίτερη αύριο   στην αιματοβαμμένη σκλάβα γη»  Ν.Π. Κοντού/Δάφνες της Μακεδονίας, Αθήνα 1969</vt:lpstr>
      <vt:lpstr>~Ποια είναι τα προβλήματα που αντιμετωπίζουν οι κάτοικοι της Μακεδονίας κατά τη διάρκεια του Μακεδονικού αγώνα;</vt:lpstr>
      <vt:lpstr>Διαφάνεια 215</vt:lpstr>
      <vt:lpstr>         ελληνική     τουρκική         βουλγάρικη        σέρβικη                                                             1904         1905                 1900                    1899</vt:lpstr>
      <vt:lpstr>~ Παρατηρώ τις παραπάνω στατιστικές και   διατυπώνω τα ανάλογα συμπεράσματα.</vt:lpstr>
      <vt:lpstr>10. Στις φωτογραφίες διακρίνονται τα κτίρια στα οποία στεγάζονταν τα προξενεία της Ελλάδας και της Βουλγαρίας κατά τη διάρκεια του Μακεδονικού αγώνα.</vt:lpstr>
      <vt:lpstr>~ Σε ποιες ενέργειες των Βουλγάρων αναφέρεται το  απόσπασμα από την αναφορά του ελληνικού προξενείου; </vt:lpstr>
      <vt:lpstr>~Ποιες είναι οι χώρες που γελοιογραφούνται;  ~Ποιο είναι το θέμα της γελοιογραφίας;</vt:lpstr>
      <vt:lpstr>~ Ποιους λόγους επικαλείται ο εκ των ιδρυτών της κομιτατζήδικης οργάνωσης ΕΜΕΟ για την επιτυχία των ελληνικών ένοπλων σωμάτων;</vt:lpstr>
      <vt:lpstr>13.</vt:lpstr>
      <vt:lpstr>Διαφάνεια 223</vt:lpstr>
      <vt:lpstr>Διαφάνεια 224</vt:lpstr>
      <vt:lpstr>      «Κατασκευή βομβών»,  από HISTORIA MAGAZINE,        n. 112, 1968, σελ. 442               Άλμπερτ Σόνισεν, Αναμνήσεις ενός Μακεδόνα αντάρτη, μτφρ. Νέλλη                 Ρούτσου-Πονταζή, Εκδόσεις Πετσίβα, Αθήνα 2004, σ.σ. 255, 363</vt:lpstr>
      <vt:lpstr>~Με ποιους τρόπους προσπαθούσαν οι Βούλγαροι να αποκτήσουν ερείσματα στο χώρο της Μακεδονίας;</vt:lpstr>
      <vt:lpstr>Διαφάνεια 227</vt:lpstr>
      <vt:lpstr>~Σε ποιο πρόσωπο αναφέρονται οι δύο πηγές; Πώς παρουσιάζεται το πρόσωπο αυτό σε καθεμία από αυτές;</vt:lpstr>
      <vt:lpstr>~Με ποιον τρόπο θα λυθεί σύμφωνα με τον ανταποκριτή των TIMES Μπάουτσερ το μακεδονικό ζήτημα;</vt:lpstr>
      <vt:lpstr>19. Ο χάρτης Instituto Geografico de Agostini περιλαμβάνει τα σχολεία των διάφορων εθνικοτήτων που λειτουργούσαν στο χώρο της Μακεδονίας στις αρχές του 20ου αιώνα.</vt:lpstr>
      <vt:lpstr>20.</vt:lpstr>
      <vt:lpstr>~Μελετώ τις πηγές και σημειώνω σε ποιο πρόσωπο αναφέρονται. ~ Ποιο είναι το είδος της κάθε πηγής;</vt:lpstr>
      <vt:lpstr>Απόσπασμα από την τηλεοπτική εκπομπή Η Μηχανή του χρόνου «Μακεδονομάχοι» http://www.youtube.com/watch?v=GgKWqphSPF4</vt:lpstr>
      <vt:lpstr>~ Πώς παρουσιάζει ο συγγραφέας τους Βούλγαρους;</vt:lpstr>
      <vt:lpstr>~Ποια γεγονότα κατέγραψε προς το τέλος του 1907 ο Κ.Θ Τσώπρος, διερμηνέας του απεσταλμένου της ρωσικής κυβέρνησης Κ. Σβίρτσκου; </vt:lpstr>
      <vt:lpstr>Οι πρωτεργάτες της ανακηρύξεως του οθωμανικού συντάγματος της 11 Ιουλίου 1908  Βασίλης Γούναρης, Ο Μακεδονικός αγώνας μέσα από τις φωτογραφίες του(1904-08), ΈΦΕΣΟΣ (Αρχείο Σπυρίδωνος Μανουσάκη), Φωτογραφικό υλικό Κ.Ε.Μ.Ι.Τ, Εκδόσεις ΤΡΟΙΑ, Ά έκδοση: 2000, σ. 158</vt:lpstr>
      <vt:lpstr>Διαφάνεια 237</vt:lpstr>
      <vt:lpstr>Νεοτουρκική συνθηματολογία. «Ζήτω η πατρίδα-Ζήτω το έθνος-Ζήτω η ελευθερία»  Βασίλης Γούναρης, Ο Μακεδονικός αγώνας μέσα από τις φωτογραφίες του(1904-08), ΈΦΕΣΟΣ (Αρχείο Σπυρίδωνος Μανουσάκη), Φωτογραφικό υλικό Κ.Ε.Μ.Ι.Τ, Εκδόσεις ΤΡΟΙΑ, Ά έκδοση: 2000, σ. 175</vt:lpstr>
      <vt:lpstr>Διαφάνεια 239</vt:lpstr>
      <vt:lpstr>Ο Μακεδονικός Αγώνας των Βουλγάρων</vt:lpstr>
      <vt:lpstr>Πατριαρχικοί-Εξαρχικοί στη Μακεδονία</vt:lpstr>
      <vt:lpstr>Βουλγαρική- Ρωσική προσέγγιση</vt:lpstr>
      <vt:lpstr>«Μακεδονική» πολιτική Ρωσίας-Βουλγαρίας 1897-1903</vt:lpstr>
      <vt:lpstr>Διεθνείς συμφωνίες για Μακεδονικό</vt:lpstr>
      <vt:lpstr>Σερβική πολιτική 1885 κε</vt:lpstr>
      <vt:lpstr>Πολιτιστική οργάνωση σερβο-μακεδονικής κίνησης</vt:lpstr>
      <vt:lpstr>Novakovic 1888, Jovan Cjvijic 1903</vt:lpstr>
      <vt:lpstr>Βιβλία στη «σλαβομακεδονική»</vt:lpstr>
      <vt:lpstr>V. Kal Ρώσος πρόξενος στο Μοναστήρι 1906</vt:lpstr>
      <vt:lpstr>Σλαβομακεδονικός σεπαρατισμός</vt:lpstr>
      <vt:lpstr>1902-1903: σλαβομακεδονικός σεπαρατσμός</vt:lpstr>
      <vt:lpstr>Χαρακτηριστικά του μανιφέστου Misirkov 1903</vt:lpstr>
      <vt:lpstr>Προϋποθέσεις για μια σλαβομακεδονική ταυτότητα Misirkov 1903 </vt:lpstr>
      <vt:lpstr>Περί δημιουργίας ταυτότητας Misirkov 1903 </vt:lpstr>
      <vt:lpstr>Dimitrija Cupovski 1913</vt:lpstr>
      <vt:lpstr>Διαφάνεια 256</vt:lpstr>
      <vt:lpstr>Διαφάνεια 257</vt:lpstr>
      <vt:lpstr>EMEO</vt:lpstr>
      <vt:lpstr>Διαφάνεια 259</vt:lpstr>
      <vt:lpstr>Βερχοβιστές-Σεντραλιστές</vt:lpstr>
      <vt:lpstr>1886-1897</vt:lpstr>
      <vt:lpstr>1903: Δράσεις της ΕΜΕΟ στη Θεσσαλονίκη</vt:lpstr>
      <vt:lpstr>1904-1905</vt:lpstr>
      <vt:lpstr>1904-1905</vt:lpstr>
      <vt:lpstr>1908-1919</vt:lpstr>
      <vt:lpstr>Συνθήκη Νεϊγύ 27Νοεμβρίου 1919</vt:lpstr>
      <vt:lpstr>Το Μακεδονικό υπό το φως της Κομμουνιστικής Διεθνούς κατά το Μεσοπόλεμο</vt:lpstr>
      <vt:lpstr>Η ΕΜΕΟ το 1919-1920</vt:lpstr>
      <vt:lpstr>Φεντεραλιστές 1920/21</vt:lpstr>
      <vt:lpstr>Τα πρόσωπα της «μακεδονικής πολιτικής της ΚΔ</vt:lpstr>
      <vt:lpstr>Περιοδοποίηση της πολιτικής της Κομουνιστικής Διεθνούς</vt:lpstr>
      <vt:lpstr>Διαφάνεια 272</vt:lpstr>
      <vt:lpstr>Διαφάνεια 273</vt:lpstr>
      <vt:lpstr>BKO= Βαλκανικη Κομουνιστικη διεθνησ</vt:lpstr>
      <vt:lpstr>1923 ΚΔ και ΒΚΟ</vt:lpstr>
      <vt:lpstr>ΕΜΕΟ 1924</vt:lpstr>
      <vt:lpstr>H δράση της VMRO 1924</vt:lpstr>
      <vt:lpstr>Οκτώβριος 1925:ίδρυση  VMRO  (ενωμένη) </vt:lpstr>
      <vt:lpstr>Διαφάνεια 279</vt:lpstr>
      <vt:lpstr>Οκτώβριος 1925: ΕΜΕΟ-ενωμένη</vt:lpstr>
      <vt:lpstr>Διάκριση στελεχών VMRO ενωμένης</vt:lpstr>
      <vt:lpstr>Η σοβιετική πολιτική 1924</vt:lpstr>
      <vt:lpstr> 5ο Συνέδριο της ΒΚΟ για Μακεδονικό 17 Ιουνίου 1924</vt:lpstr>
      <vt:lpstr>Διαφάνεια 284</vt:lpstr>
      <vt:lpstr>6η συνδιασκεψη ΚΔ 26.11.1923 ΜΟΣΧΑ</vt:lpstr>
      <vt:lpstr>Η Θεση του ΣΕΚΕ1924</vt:lpstr>
      <vt:lpstr>3ο έκτακτο συνέδριο26.11-3.12.1924</vt:lpstr>
      <vt:lpstr>Θεσεισ Γ. Κορδατου στο εκτακτο συνεδριο</vt:lpstr>
      <vt:lpstr>Μανιφέστο ΚΚΕ 1924</vt:lpstr>
      <vt:lpstr>Η θέση του ΚΚΕ το 1924</vt:lpstr>
      <vt:lpstr>συμπερασματα</vt:lpstr>
      <vt:lpstr>Διαφάνεια 292</vt:lpstr>
      <vt:lpstr>3ο τακτικο συνεδριο ΚΚΕ 1927</vt:lpstr>
      <vt:lpstr>1928: διάσπαση της εθνικιστικής VMRO</vt:lpstr>
      <vt:lpstr>Συνέδριο ΚΔ 17.8-1.9. 1928 και συνδιάσκεψη της ΒΚΟ Αύγουστος 1928</vt:lpstr>
      <vt:lpstr>Αλλαγές γραμμής στη VMRO (1930)</vt:lpstr>
      <vt:lpstr>ΕΜΕΟ 1931</vt:lpstr>
      <vt:lpstr>Πολιτική  Ιβάν Μιχαήλοφ 1928-1931</vt:lpstr>
      <vt:lpstr>ΚΚΕ 1931</vt:lpstr>
      <vt:lpstr>1933-1934</vt:lpstr>
      <vt:lpstr>6η ολομελεια ΚΚΕ Ιανουαριοσ 1934/7ο συνεδριο Κδ</vt:lpstr>
      <vt:lpstr>Δεκέμβριος 1935: 6ο ΣΥΝΕΔΡΙΟ ΚΚΕ,7ο συνέδριο της ΚΔ</vt:lpstr>
      <vt:lpstr>1935-1938</vt:lpstr>
      <vt:lpstr>Διαφάνεια 304</vt:lpstr>
      <vt:lpstr>Διαφάνεια 305</vt:lpstr>
      <vt:lpstr>Διαφάνεια 306</vt:lpstr>
      <vt:lpstr>Διαφάνεια 307</vt:lpstr>
      <vt:lpstr>Διαφάνεια 308</vt:lpstr>
      <vt:lpstr>25 ΙΟΥΝΙΟΥ 1943</vt:lpstr>
      <vt:lpstr>Διαφάνεια 310</vt:lpstr>
      <vt:lpstr>Αυγουστοσ 1943</vt:lpstr>
      <vt:lpstr>Ίδρυση &amp; δράση της Οχράνας (1943-44)  στη Δυτική Μακεδονία  </vt:lpstr>
      <vt:lpstr>Διαφάνεια 313</vt:lpstr>
      <vt:lpstr>Διαφάνεια 314</vt:lpstr>
      <vt:lpstr>Διαφάνεια 315</vt:lpstr>
      <vt:lpstr>1944: ΒΑΛΚΑΝΙΑ</vt:lpstr>
      <vt:lpstr>Πολιτικό πλαισιο</vt:lpstr>
      <vt:lpstr>Διαφάνεια 318</vt:lpstr>
      <vt:lpstr>Διαφάνεια 319</vt:lpstr>
      <vt:lpstr>ΣΝΟΦ ΟΚΤΩΒΡΙΟΣ-ΝΟΕΜΒΡΙΟΣ 1943</vt:lpstr>
      <vt:lpstr>ΣΝΟΦ</vt:lpstr>
      <vt:lpstr>ΣΝΟΦ</vt:lpstr>
      <vt:lpstr>ΠΛΑΙΣΙΟ 1943-1944</vt:lpstr>
      <vt:lpstr>ΔΙΑΔΟΧΙΚΕΣ ΑΠΟΣΤΑΣΙΕΣ</vt:lpstr>
      <vt:lpstr>Διαφάνεια 325</vt:lpstr>
      <vt:lpstr>ΝΟΦ: Αρχές 1945 </vt:lpstr>
      <vt:lpstr>Διαφάνεια 327</vt:lpstr>
      <vt:lpstr>5η ολομελεια κκε 30-31 ιανουαριου1949</vt:lpstr>
      <vt:lpstr>Διαφάνεια 329</vt:lpstr>
      <vt:lpstr>Διαφάνεια 330</vt:lpstr>
      <vt:lpstr>6η ολομελεια ΚΚΕ 1949</vt:lpstr>
      <vt:lpstr> ΑΠΟ ΤΗ ΒΑΡΚΙΖΑ ΣΤΟ ΜΠΟΥΛΚΕΣ </vt:lpstr>
      <vt:lpstr>Διαφάνεια 333</vt:lpstr>
      <vt:lpstr>Οπισθόφυλλο</vt:lpstr>
      <vt:lpstr>Οπισθόφυλλο</vt:lpstr>
      <vt:lpstr>Διαφάνεια 336</vt:lpstr>
      <vt:lpstr>Διαφάνεια 337</vt:lpstr>
      <vt:lpstr>Διαφάνεια 338</vt:lpstr>
      <vt:lpstr>Διαφάνεια 339</vt:lpstr>
      <vt:lpstr>Διαφάνεια 340</vt:lpstr>
      <vt:lpstr>ΕΓΚΑΤΑΣΤΑΣΗ ΣΤΟ ΜΠΟΥΛΚΕΣ </vt:lpstr>
      <vt:lpstr>Κοινοτικές δομές</vt:lpstr>
      <vt:lpstr>Διαφάνεια 343</vt:lpstr>
      <vt:lpstr>Οικονομία</vt:lpstr>
      <vt:lpstr>Η Εκπαίδευση</vt:lpstr>
      <vt:lpstr>Πολιτική σχολή</vt:lpstr>
      <vt:lpstr>Ο Πολιτισμός</vt:lpstr>
      <vt:lpstr>Διαφάνεια 348</vt:lpstr>
      <vt:lpstr>Διαφάνεια 349</vt:lpstr>
      <vt:lpstr>ΜΕΘΟΔΟΙ ΠΕΙΘΑΡΧΙΑΣ:</vt:lpstr>
      <vt:lpstr>ΥΤΟ (Υπηρεσία Τάξης Ομάδας)</vt:lpstr>
      <vt:lpstr>Επαγρυπνητές</vt:lpstr>
      <vt:lpstr>Διαφάνεια 353</vt:lpstr>
      <vt:lpstr>Εκτοπισμοί</vt:lpstr>
      <vt:lpstr>Διαφάνεια 355</vt:lpstr>
      <vt:lpstr>Η περίπτωση του νησιού-κάτεργου στον Δούναβη</vt:lpstr>
      <vt:lpstr>Η περίπτωση του νησιού-κάτεργου στον Δούναβη</vt:lpstr>
      <vt:lpstr>Η περίπτωση του νησιού-κάτεργου στον Δούναβη</vt:lpstr>
      <vt:lpstr>Η περίπτωση του νησιού-κάτεργου στον Δούναβη</vt:lpstr>
      <vt:lpstr>Η περίπτωση του νησιού-κάτεργου στον Δούναβη</vt:lpstr>
      <vt:lpstr>Οι σχέσεις Ελλήνων – «Σλαβομακεδόνων» στο Μπούλκες</vt:lpstr>
      <vt:lpstr>Οι σχέσεις Ελλήνων – «Σλαβομακεδόνων» στο Μπούλκες</vt:lpstr>
      <vt:lpstr>Οι σχέσεις Ελλήνων – «Σλαβομακεδόνων» στο Μπούλκες</vt:lpstr>
      <vt:lpstr>Οι σχέσεις ΚΚΕ και ΚΚΓ με αφορμή το Μπούλκες</vt:lpstr>
      <vt:lpstr>Οι διεθνείς διαστάσεις του ζητήματος «Μπούλκες»</vt:lpstr>
      <vt:lpstr>Διαφάνεια 366</vt:lpstr>
      <vt:lpstr>Λίγα Λόγια</vt:lpstr>
      <vt:lpstr>Λίγα λόγια</vt:lpstr>
      <vt:lpstr>Λίγα λόγια</vt:lpstr>
      <vt:lpstr>Λίγα λόγια</vt:lpstr>
      <vt:lpstr>Φωτογραφίες Μάρκου Βαφειάδη (αριστερά)- Νίκου Ζαχαριάδη-(δεξιά)</vt:lpstr>
      <vt:lpstr>Λίγα λόγια</vt:lpstr>
      <vt:lpstr>Ανεπιθύμητοι σύμμαχοι &amp; ανεξέλεγκτοι αντίπαλοι:  Οι σχέσεις ΚΚΕ &amp; ΝΟF στη διάρκεια του εμφυλίου (1946-49) </vt:lpstr>
      <vt:lpstr>Διαφάνεια 374</vt:lpstr>
      <vt:lpstr>Διαφάνεια 375</vt:lpstr>
      <vt:lpstr>Το μακεδονικο ζητημα  και η FYROM</vt:lpstr>
      <vt:lpstr>Διαφάνεια 377</vt:lpstr>
      <vt:lpstr>Διαφάνεια 378</vt:lpstr>
      <vt:lpstr>Διαφάνεια 379</vt:lpstr>
      <vt:lpstr>Διαφάνεια 380</vt:lpstr>
      <vt:lpstr>Διαφάνεια 381</vt:lpstr>
      <vt:lpstr>Διαφάνεια 382</vt:lpstr>
      <vt:lpstr>Διαφάνεια 383</vt:lpstr>
      <vt:lpstr>Διαφάνεια 384</vt:lpstr>
      <vt:lpstr>Διαφάνεια 385</vt:lpstr>
      <vt:lpstr>Διαφάνεια 386</vt:lpstr>
      <vt:lpstr>Διαφάνεια 387</vt:lpstr>
      <vt:lpstr>Διαφάνεια 388</vt:lpstr>
      <vt:lpstr>Διαφάνεια 389</vt:lpstr>
      <vt:lpstr>Διαφάνεια 390</vt:lpstr>
      <vt:lpstr>Η ΜΕΤΑΒΑΛΛΟΜΕΝΗ ΦΥΣΗ ΤΗΣ ΕΛΛΗΝΙΚΗΣ ΤΑΥΤΟΤΗΤΑΣ  ΣΤΗ ΔΙΑΣΠΟΡΑ</vt:lpstr>
      <vt:lpstr>Διαφάνεια 392</vt:lpstr>
      <vt:lpstr>Οι Ελληνικές Μακεδονικές Οργανώσεις στην Αυστραλία και το Μακεδονικό Ζήτημα</vt:lpstr>
      <vt:lpstr>Διαφάνεια 394</vt:lpstr>
      <vt:lpstr>Διαφάνεια 395</vt:lpstr>
      <vt:lpstr>Διαφάνεια 396</vt:lpstr>
      <vt:lpstr>Στάσεις-αντιλήψεις Σλαβομακεδόνων της Διασποράς</vt:lpstr>
      <vt:lpstr>Στάσεις-αντιλήψεις της Ελληνικής Μακεδονικής Διασποράς</vt:lpstr>
      <vt:lpstr>Διαφάνεια 399</vt:lpstr>
      <vt:lpstr>Διαφάνεια 400</vt:lpstr>
      <vt:lpstr>Απαρχές Διένεξης για το Μακεδονικό στο Ιnternet(1990)</vt:lpstr>
      <vt:lpstr>Διαφάνεια 402</vt:lpstr>
      <vt:lpstr>Το Σλαβομακεδονικό internet στον 21ο αιώνα</vt:lpstr>
      <vt:lpstr>Διαφάνεια 404</vt:lpstr>
      <vt:lpstr>Διαφάνεια 405</vt:lpstr>
      <vt:lpstr>Ελληνομακεδονικό internet στον 21ο αιώνα Περιεχόμενα-χαρακτηριστικά κειμένων </vt:lpstr>
      <vt:lpstr>Σύμβολα- Χάρτες</vt:lpstr>
      <vt:lpstr>Διαφάνεια 408</vt:lpstr>
      <vt:lpstr>ΦΟΡΕΙΣ πΓΔΜ και ΕΛΛΑΔΑΣ</vt:lpstr>
      <vt:lpstr>Διαφάνεια 410</vt:lpstr>
      <vt:lpstr>ΣΥΜΠΕΡΑΣΜΑΤΑ-ΔΙΑΦΟΡΕΣ</vt:lpstr>
      <vt:lpstr>Διαφάνεια 412</vt:lpstr>
      <vt:lpstr>Νίκος Ζάϊκος (Eπίκουρος καθηγητής Διεθνούς Δικαίου,Τμήμα Βαλκανικών Σπουδών,Παν.Δυτ.Μακεδονίας)</vt:lpstr>
      <vt:lpstr>Διαφάνεια 414</vt:lpstr>
      <vt:lpstr>Υπάρχει ένας παγκόσμιος επίσημος κατάλογος  των ονομάτων των κρατών;</vt:lpstr>
      <vt:lpstr>Διαφάνεια 416</vt:lpstr>
      <vt:lpstr>Το όνομα της πΓΔΜ</vt:lpstr>
      <vt:lpstr>Διαφάνεια 418</vt:lpstr>
      <vt:lpstr>Διαφάνεια 419</vt:lpstr>
      <vt:lpstr>Διαπιστώσεις - Συμπεράσματα</vt:lpstr>
      <vt:lpstr>Διαφάνεια 421</vt:lpstr>
      <vt:lpstr>Διαφάνεια 422</vt:lpstr>
      <vt:lpstr>Η σλαβοφωνία: </vt:lpstr>
      <vt:lpstr>Η Ανατολική Κρίση και το συνέδριο του Βερολίνου</vt:lpstr>
      <vt:lpstr>Διαφάνεια 425</vt:lpstr>
      <vt:lpstr>ωστόσο, αναγνώριζαν πως: </vt:lpstr>
      <vt:lpstr>Στις αρχές της δεκαετίας 1880</vt:lpstr>
      <vt:lpstr>προς αυτήν την κατεύθυνση κινούνταν: </vt:lpstr>
      <vt:lpstr>Σε θεωρητικό επίπεδο</vt:lpstr>
      <vt:lpstr>Το γλωσσικό: </vt:lpstr>
      <vt:lpstr>Τρία αξιώματα ελληνικής κοινής γνώμης για τα Βαλκάνια: </vt:lpstr>
      <vt:lpstr>Η απειλή, για να εξουδετερωθεί, χρειαζόταν βία και μίσος:  </vt:lpstr>
      <vt:lpstr>Διαπιστώσεις </vt:lpstr>
      <vt:lpstr> Ελλάδα στις αρχές 20ου αι.:  </vt:lpstr>
      <vt:lpstr>Βιβλιογραφια ενδεικτικη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AΡΧΑΙΟΤΗΤΑ</dc:title>
  <dc:creator>User</dc:creator>
  <cp:lastModifiedBy>sofia</cp:lastModifiedBy>
  <cp:revision>737</cp:revision>
  <dcterms:created xsi:type="dcterms:W3CDTF">2015-10-02T08:47:48Z</dcterms:created>
  <dcterms:modified xsi:type="dcterms:W3CDTF">2015-11-09T20:09:01Z</dcterms:modified>
</cp:coreProperties>
</file>