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2" r:id="rId14"/>
    <p:sldId id="268" r:id="rId15"/>
    <p:sldId id="269"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9544D3-B5FC-437F-8D6E-751074D56F0F}" type="doc">
      <dgm:prSet loTypeId="urn:microsoft.com/office/officeart/2005/8/layout/hProcess3" loCatId="process" qsTypeId="urn:microsoft.com/office/officeart/2005/8/quickstyle/simple1" qsCatId="simple" csTypeId="urn:microsoft.com/office/officeart/2005/8/colors/accent1_2" csCatId="accent1"/>
      <dgm:spPr/>
      <dgm:t>
        <a:bodyPr/>
        <a:lstStyle/>
        <a:p>
          <a:endParaRPr lang="el-GR"/>
        </a:p>
      </dgm:t>
    </dgm:pt>
    <dgm:pt modelId="{9C5915CF-28E7-4C9A-B093-CA608216AA19}">
      <dgm:prSet/>
      <dgm:spPr/>
      <dgm:t>
        <a:bodyPr/>
        <a:lstStyle/>
        <a:p>
          <a:pPr rtl="0"/>
          <a:r>
            <a:rPr lang="el-GR" dirty="0" smtClean="0"/>
            <a:t>Τα ευρήματα μιας ποιοτικής έρευνας μπορεί να έχουν τη μορφή</a:t>
          </a:r>
          <a:endParaRPr lang="el-GR" dirty="0"/>
        </a:p>
      </dgm:t>
    </dgm:pt>
    <dgm:pt modelId="{28390DEA-98F2-414F-8DC9-F17927A607DC}" type="parTrans" cxnId="{1B8F5477-220F-4648-BBE1-9BB1F1A7F0FC}">
      <dgm:prSet/>
      <dgm:spPr/>
      <dgm:t>
        <a:bodyPr/>
        <a:lstStyle/>
        <a:p>
          <a:endParaRPr lang="el-GR"/>
        </a:p>
      </dgm:t>
    </dgm:pt>
    <dgm:pt modelId="{BA3EF0D8-8CED-4C0C-85B5-5B4977D7734D}" type="sibTrans" cxnId="{1B8F5477-220F-4648-BBE1-9BB1F1A7F0FC}">
      <dgm:prSet/>
      <dgm:spPr/>
      <dgm:t>
        <a:bodyPr/>
        <a:lstStyle/>
        <a:p>
          <a:endParaRPr lang="el-GR"/>
        </a:p>
      </dgm:t>
    </dgm:pt>
    <dgm:pt modelId="{301AAB1A-DE02-48D3-8F28-F10BA2E314BC}">
      <dgm:prSet/>
      <dgm:spPr/>
      <dgm:t>
        <a:bodyPr/>
        <a:lstStyle/>
        <a:p>
          <a:pPr rtl="0"/>
          <a:endParaRPr lang="el-GR" dirty="0"/>
        </a:p>
      </dgm:t>
    </dgm:pt>
    <dgm:pt modelId="{5500D9BD-5485-4282-A725-EFD7B7665980}" type="parTrans" cxnId="{6DAA6F63-1BBC-4F1C-A315-1DB2A952EAAC}">
      <dgm:prSet/>
      <dgm:spPr/>
      <dgm:t>
        <a:bodyPr/>
        <a:lstStyle/>
        <a:p>
          <a:endParaRPr lang="el-GR"/>
        </a:p>
      </dgm:t>
    </dgm:pt>
    <dgm:pt modelId="{690AA639-7F9F-42A1-BCB5-6F237D721A01}" type="sibTrans" cxnId="{6DAA6F63-1BBC-4F1C-A315-1DB2A952EAAC}">
      <dgm:prSet/>
      <dgm:spPr/>
      <dgm:t>
        <a:bodyPr/>
        <a:lstStyle/>
        <a:p>
          <a:endParaRPr lang="el-GR"/>
        </a:p>
      </dgm:t>
    </dgm:pt>
    <dgm:pt modelId="{CB99EC63-75F8-4344-9A9E-1024C31D9334}" type="pres">
      <dgm:prSet presAssocID="{439544D3-B5FC-437F-8D6E-751074D56F0F}" presName="Name0" presStyleCnt="0">
        <dgm:presLayoutVars>
          <dgm:dir/>
          <dgm:animLvl val="lvl"/>
          <dgm:resizeHandles val="exact"/>
        </dgm:presLayoutVars>
      </dgm:prSet>
      <dgm:spPr/>
      <dgm:t>
        <a:bodyPr/>
        <a:lstStyle/>
        <a:p>
          <a:endParaRPr lang="el-GR"/>
        </a:p>
      </dgm:t>
    </dgm:pt>
    <dgm:pt modelId="{4F9A3824-B9D0-4EB6-8AD1-702B04CEBC40}" type="pres">
      <dgm:prSet presAssocID="{439544D3-B5FC-437F-8D6E-751074D56F0F}" presName="dummy" presStyleCnt="0"/>
      <dgm:spPr/>
    </dgm:pt>
    <dgm:pt modelId="{17EE07D1-D002-419F-BF06-E9DEE363188B}" type="pres">
      <dgm:prSet presAssocID="{439544D3-B5FC-437F-8D6E-751074D56F0F}" presName="linH" presStyleCnt="0"/>
      <dgm:spPr/>
    </dgm:pt>
    <dgm:pt modelId="{4B224F60-0C27-46C5-8AC4-13F899962F1E}" type="pres">
      <dgm:prSet presAssocID="{439544D3-B5FC-437F-8D6E-751074D56F0F}" presName="padding1" presStyleCnt="0"/>
      <dgm:spPr/>
    </dgm:pt>
    <dgm:pt modelId="{2242A0DC-B200-4F8F-A1B4-D14C2CFAE960}" type="pres">
      <dgm:prSet presAssocID="{9C5915CF-28E7-4C9A-B093-CA608216AA19}" presName="linV" presStyleCnt="0"/>
      <dgm:spPr/>
    </dgm:pt>
    <dgm:pt modelId="{7B66C374-FA40-462E-A19B-FF6AC158A0D0}" type="pres">
      <dgm:prSet presAssocID="{9C5915CF-28E7-4C9A-B093-CA608216AA19}" presName="spVertical1" presStyleCnt="0"/>
      <dgm:spPr/>
    </dgm:pt>
    <dgm:pt modelId="{33513213-2749-462B-9751-A6F4F1720E8E}" type="pres">
      <dgm:prSet presAssocID="{9C5915CF-28E7-4C9A-B093-CA608216AA19}" presName="parTx" presStyleLbl="revTx" presStyleIdx="0" presStyleCnt="2">
        <dgm:presLayoutVars>
          <dgm:chMax val="0"/>
          <dgm:chPref val="0"/>
          <dgm:bulletEnabled val="1"/>
        </dgm:presLayoutVars>
      </dgm:prSet>
      <dgm:spPr/>
      <dgm:t>
        <a:bodyPr/>
        <a:lstStyle/>
        <a:p>
          <a:endParaRPr lang="el-GR"/>
        </a:p>
      </dgm:t>
    </dgm:pt>
    <dgm:pt modelId="{8A5E4C32-E685-40F3-A42C-937DE9FC85F6}" type="pres">
      <dgm:prSet presAssocID="{9C5915CF-28E7-4C9A-B093-CA608216AA19}" presName="spVertical2" presStyleCnt="0"/>
      <dgm:spPr/>
    </dgm:pt>
    <dgm:pt modelId="{0F04D20B-04E8-4B8F-953C-E8EDFFF1699B}" type="pres">
      <dgm:prSet presAssocID="{9C5915CF-28E7-4C9A-B093-CA608216AA19}" presName="spVertical3" presStyleCnt="0"/>
      <dgm:spPr/>
    </dgm:pt>
    <dgm:pt modelId="{945700A0-FD9B-44B2-A916-20953138F40A}" type="pres">
      <dgm:prSet presAssocID="{9C5915CF-28E7-4C9A-B093-CA608216AA19}" presName="desTx" presStyleLbl="revTx" presStyleIdx="1" presStyleCnt="2">
        <dgm:presLayoutVars>
          <dgm:bulletEnabled val="1"/>
        </dgm:presLayoutVars>
      </dgm:prSet>
      <dgm:spPr/>
      <dgm:t>
        <a:bodyPr/>
        <a:lstStyle/>
        <a:p>
          <a:endParaRPr lang="el-GR"/>
        </a:p>
      </dgm:t>
    </dgm:pt>
    <dgm:pt modelId="{79A6A07B-4900-4461-9B83-E337E04997DF}" type="pres">
      <dgm:prSet presAssocID="{439544D3-B5FC-437F-8D6E-751074D56F0F}" presName="padding2" presStyleCnt="0"/>
      <dgm:spPr/>
    </dgm:pt>
    <dgm:pt modelId="{EB71B284-746A-4D1C-AB67-0ACE0631605F}" type="pres">
      <dgm:prSet presAssocID="{439544D3-B5FC-437F-8D6E-751074D56F0F}" presName="negArrow" presStyleCnt="0"/>
      <dgm:spPr/>
    </dgm:pt>
    <dgm:pt modelId="{135B879B-F2F2-47CE-AA7F-A71679119676}" type="pres">
      <dgm:prSet presAssocID="{439544D3-B5FC-437F-8D6E-751074D56F0F}" presName="backgroundArrow" presStyleLbl="node1" presStyleIdx="0" presStyleCnt="1"/>
      <dgm:spPr/>
    </dgm:pt>
  </dgm:ptLst>
  <dgm:cxnLst>
    <dgm:cxn modelId="{6DAA6F63-1BBC-4F1C-A315-1DB2A952EAAC}" srcId="{9C5915CF-28E7-4C9A-B093-CA608216AA19}" destId="{301AAB1A-DE02-48D3-8F28-F10BA2E314BC}" srcOrd="0" destOrd="0" parTransId="{5500D9BD-5485-4282-A725-EFD7B7665980}" sibTransId="{690AA639-7F9F-42A1-BCB5-6F237D721A01}"/>
    <dgm:cxn modelId="{A7E304FC-EF38-410C-B2DF-60C1FB0EB2D8}" type="presOf" srcId="{439544D3-B5FC-437F-8D6E-751074D56F0F}" destId="{CB99EC63-75F8-4344-9A9E-1024C31D9334}" srcOrd="0" destOrd="0" presId="urn:microsoft.com/office/officeart/2005/8/layout/hProcess3"/>
    <dgm:cxn modelId="{EB25D6C1-0388-4E20-B7D2-904F9C726DDD}" type="presOf" srcId="{301AAB1A-DE02-48D3-8F28-F10BA2E314BC}" destId="{945700A0-FD9B-44B2-A916-20953138F40A}" srcOrd="0" destOrd="0" presId="urn:microsoft.com/office/officeart/2005/8/layout/hProcess3"/>
    <dgm:cxn modelId="{1B8F5477-220F-4648-BBE1-9BB1F1A7F0FC}" srcId="{439544D3-B5FC-437F-8D6E-751074D56F0F}" destId="{9C5915CF-28E7-4C9A-B093-CA608216AA19}" srcOrd="0" destOrd="0" parTransId="{28390DEA-98F2-414F-8DC9-F17927A607DC}" sibTransId="{BA3EF0D8-8CED-4C0C-85B5-5B4977D7734D}"/>
    <dgm:cxn modelId="{FEBD9FD1-402E-40D7-A781-ADCA1E9597B9}" type="presOf" srcId="{9C5915CF-28E7-4C9A-B093-CA608216AA19}" destId="{33513213-2749-462B-9751-A6F4F1720E8E}" srcOrd="0" destOrd="0" presId="urn:microsoft.com/office/officeart/2005/8/layout/hProcess3"/>
    <dgm:cxn modelId="{17904F5D-A62F-4010-87EC-0A8D158149D9}" type="presParOf" srcId="{CB99EC63-75F8-4344-9A9E-1024C31D9334}" destId="{4F9A3824-B9D0-4EB6-8AD1-702B04CEBC40}" srcOrd="0" destOrd="0" presId="urn:microsoft.com/office/officeart/2005/8/layout/hProcess3"/>
    <dgm:cxn modelId="{CBC4E1EE-884F-4B2F-94AB-B5C377EB6C17}" type="presParOf" srcId="{CB99EC63-75F8-4344-9A9E-1024C31D9334}" destId="{17EE07D1-D002-419F-BF06-E9DEE363188B}" srcOrd="1" destOrd="0" presId="urn:microsoft.com/office/officeart/2005/8/layout/hProcess3"/>
    <dgm:cxn modelId="{15B6CDF3-AFAE-489D-A2A5-6B36A85AE204}" type="presParOf" srcId="{17EE07D1-D002-419F-BF06-E9DEE363188B}" destId="{4B224F60-0C27-46C5-8AC4-13F899962F1E}" srcOrd="0" destOrd="0" presId="urn:microsoft.com/office/officeart/2005/8/layout/hProcess3"/>
    <dgm:cxn modelId="{3699EE36-191D-4B64-923A-759BA391DD47}" type="presParOf" srcId="{17EE07D1-D002-419F-BF06-E9DEE363188B}" destId="{2242A0DC-B200-4F8F-A1B4-D14C2CFAE960}" srcOrd="1" destOrd="0" presId="urn:microsoft.com/office/officeart/2005/8/layout/hProcess3"/>
    <dgm:cxn modelId="{C034CE80-1CD5-489F-B575-C37427BEC942}" type="presParOf" srcId="{2242A0DC-B200-4F8F-A1B4-D14C2CFAE960}" destId="{7B66C374-FA40-462E-A19B-FF6AC158A0D0}" srcOrd="0" destOrd="0" presId="urn:microsoft.com/office/officeart/2005/8/layout/hProcess3"/>
    <dgm:cxn modelId="{424D5195-EFFD-4BD4-960D-3DF72CCD53B2}" type="presParOf" srcId="{2242A0DC-B200-4F8F-A1B4-D14C2CFAE960}" destId="{33513213-2749-462B-9751-A6F4F1720E8E}" srcOrd="1" destOrd="0" presId="urn:microsoft.com/office/officeart/2005/8/layout/hProcess3"/>
    <dgm:cxn modelId="{15D06DB2-5177-4482-971A-EA382C68EDAE}" type="presParOf" srcId="{2242A0DC-B200-4F8F-A1B4-D14C2CFAE960}" destId="{8A5E4C32-E685-40F3-A42C-937DE9FC85F6}" srcOrd="2" destOrd="0" presId="urn:microsoft.com/office/officeart/2005/8/layout/hProcess3"/>
    <dgm:cxn modelId="{BDB82DFB-CED1-459A-AF08-B1A34CA09CB8}" type="presParOf" srcId="{2242A0DC-B200-4F8F-A1B4-D14C2CFAE960}" destId="{0F04D20B-04E8-4B8F-953C-E8EDFFF1699B}" srcOrd="3" destOrd="0" presId="urn:microsoft.com/office/officeart/2005/8/layout/hProcess3"/>
    <dgm:cxn modelId="{A1C3DB7B-E27E-4B2B-A1B4-455787FF9482}" type="presParOf" srcId="{2242A0DC-B200-4F8F-A1B4-D14C2CFAE960}" destId="{945700A0-FD9B-44B2-A916-20953138F40A}" srcOrd="4" destOrd="0" presId="urn:microsoft.com/office/officeart/2005/8/layout/hProcess3"/>
    <dgm:cxn modelId="{982EE843-4618-4FCB-88C6-0760DFAA5AE2}" type="presParOf" srcId="{17EE07D1-D002-419F-BF06-E9DEE363188B}" destId="{79A6A07B-4900-4461-9B83-E337E04997DF}" srcOrd="2" destOrd="0" presId="urn:microsoft.com/office/officeart/2005/8/layout/hProcess3"/>
    <dgm:cxn modelId="{831E5B9F-5DAE-4E8C-984A-6B025285FFFC}" type="presParOf" srcId="{17EE07D1-D002-419F-BF06-E9DEE363188B}" destId="{EB71B284-746A-4D1C-AB67-0ACE0631605F}" srcOrd="3" destOrd="0" presId="urn:microsoft.com/office/officeart/2005/8/layout/hProcess3"/>
    <dgm:cxn modelId="{C1DF3C16-8511-476B-84B9-5C4134A88155}" type="presParOf" srcId="{17EE07D1-D002-419F-BF06-E9DEE363188B}" destId="{135B879B-F2F2-47CE-AA7F-A71679119676}" srcOrd="4" destOrd="0" presId="urn:microsoft.com/office/officeart/2005/8/layout/h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35B879B-F2F2-47CE-AA7F-A71679119676}">
      <dsp:nvSpPr>
        <dsp:cNvPr id="0" name=""/>
        <dsp:cNvSpPr/>
      </dsp:nvSpPr>
      <dsp:spPr>
        <a:xfrm>
          <a:off x="0" y="582561"/>
          <a:ext cx="8229600" cy="3159989"/>
        </a:xfrm>
        <a:prstGeom prst="rightArrow">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5700A0-FD9B-44B2-A916-20953138F40A}">
      <dsp:nvSpPr>
        <dsp:cNvPr id="0" name=""/>
        <dsp:cNvSpPr/>
      </dsp:nvSpPr>
      <dsp:spPr>
        <a:xfrm>
          <a:off x="663832" y="3110552"/>
          <a:ext cx="6742807" cy="61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28600" lvl="1" indent="-228600" algn="l" defTabSz="1200150" rtl="0">
            <a:lnSpc>
              <a:spcPct val="90000"/>
            </a:lnSpc>
            <a:spcBef>
              <a:spcPct val="0"/>
            </a:spcBef>
            <a:spcAft>
              <a:spcPct val="15000"/>
            </a:spcAft>
            <a:buChar char="••"/>
          </a:pPr>
          <a:endParaRPr lang="el-GR" sz="2700" kern="1200" dirty="0"/>
        </a:p>
      </dsp:txBody>
      <dsp:txXfrm>
        <a:off x="663832" y="3110552"/>
        <a:ext cx="6742807" cy="612000"/>
      </dsp:txXfrm>
    </dsp:sp>
    <dsp:sp modelId="{33513213-2749-462B-9751-A6F4F1720E8E}">
      <dsp:nvSpPr>
        <dsp:cNvPr id="0" name=""/>
        <dsp:cNvSpPr/>
      </dsp:nvSpPr>
      <dsp:spPr>
        <a:xfrm>
          <a:off x="663832" y="1372558"/>
          <a:ext cx="6742807" cy="1579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45440" rIns="0" bIns="345440" numCol="1" spcCol="1270" anchor="ctr" anchorCtr="0">
          <a:noAutofit/>
        </a:bodyPr>
        <a:lstStyle/>
        <a:p>
          <a:pPr lvl="0" algn="l" defTabSz="1511300" rtl="0">
            <a:lnSpc>
              <a:spcPct val="90000"/>
            </a:lnSpc>
            <a:spcBef>
              <a:spcPct val="0"/>
            </a:spcBef>
            <a:spcAft>
              <a:spcPct val="35000"/>
            </a:spcAft>
          </a:pPr>
          <a:r>
            <a:rPr lang="el-GR" sz="3400" kern="1200" dirty="0" smtClean="0"/>
            <a:t>Τα ευρήματα μιας ποιοτικής έρευνας μπορεί να έχουν τη μορφή</a:t>
          </a:r>
          <a:endParaRPr lang="el-GR" sz="3400" kern="1200" dirty="0"/>
        </a:p>
      </dsp:txBody>
      <dsp:txXfrm>
        <a:off x="663832" y="1372558"/>
        <a:ext cx="6742807" cy="157999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5469FE8B-A1A0-4169-B08D-C232FF4FFFFD}" type="datetimeFigureOut">
              <a:rPr lang="el-GR" smtClean="0"/>
              <a:pPr/>
              <a:t>23/10/2015</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C8EDD0CE-513D-4D7B-83DF-C299EE34D41C}"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5469FE8B-A1A0-4169-B08D-C232FF4FFFFD}" type="datetimeFigureOut">
              <a:rPr lang="el-GR" smtClean="0"/>
              <a:pPr/>
              <a:t>23/10/2015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8EDD0CE-513D-4D7B-83DF-C299EE34D41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5469FE8B-A1A0-4169-B08D-C232FF4FFFFD}" type="datetimeFigureOut">
              <a:rPr lang="el-GR" smtClean="0"/>
              <a:pPr/>
              <a:t>23/10/2015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8EDD0CE-513D-4D7B-83DF-C299EE34D41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5469FE8B-A1A0-4169-B08D-C232FF4FFFFD}" type="datetimeFigureOut">
              <a:rPr lang="el-GR" smtClean="0"/>
              <a:pPr/>
              <a:t>23/10/2015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8EDD0CE-513D-4D7B-83DF-C299EE34D41C}"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5469FE8B-A1A0-4169-B08D-C232FF4FFFFD}" type="datetimeFigureOut">
              <a:rPr lang="el-GR" smtClean="0"/>
              <a:pPr/>
              <a:t>23/10/2015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8EDD0CE-513D-4D7B-83DF-C299EE34D41C}"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5469FE8B-A1A0-4169-B08D-C232FF4FFFFD}" type="datetimeFigureOut">
              <a:rPr lang="el-GR" smtClean="0"/>
              <a:pPr/>
              <a:t>23/10/2015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8EDD0CE-513D-4D7B-83DF-C299EE34D41C}"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5469FE8B-A1A0-4169-B08D-C232FF4FFFFD}" type="datetimeFigureOut">
              <a:rPr lang="el-GR" smtClean="0"/>
              <a:pPr/>
              <a:t>23/10/2015</a:t>
            </a:fld>
            <a:endParaRPr lang="el-GR"/>
          </a:p>
        </p:txBody>
      </p:sp>
      <p:sp>
        <p:nvSpPr>
          <p:cNvPr id="27" name="26 - Θέση αριθμού διαφάνειας"/>
          <p:cNvSpPr>
            <a:spLocks noGrp="1"/>
          </p:cNvSpPr>
          <p:nvPr>
            <p:ph type="sldNum" sz="quarter" idx="11"/>
          </p:nvPr>
        </p:nvSpPr>
        <p:spPr/>
        <p:txBody>
          <a:bodyPr rtlCol="0"/>
          <a:lstStyle/>
          <a:p>
            <a:fld id="{C8EDD0CE-513D-4D7B-83DF-C299EE34D41C}" type="slidenum">
              <a:rPr lang="el-GR" smtClean="0"/>
              <a:pPr/>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5469FE8B-A1A0-4169-B08D-C232FF4FFFFD}" type="datetimeFigureOut">
              <a:rPr lang="el-GR" smtClean="0"/>
              <a:pPr/>
              <a:t>23/10/2015</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C8EDD0CE-513D-4D7B-83DF-C299EE34D41C}"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5469FE8B-A1A0-4169-B08D-C232FF4FFFFD}" type="datetimeFigureOut">
              <a:rPr lang="el-GR" smtClean="0"/>
              <a:pPr/>
              <a:t>23/10/2015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C8EDD0CE-513D-4D7B-83DF-C299EE34D41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5469FE8B-A1A0-4169-B08D-C232FF4FFFFD}" type="datetimeFigureOut">
              <a:rPr lang="el-GR" smtClean="0"/>
              <a:pPr/>
              <a:t>23/10/2015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8EDD0CE-513D-4D7B-83DF-C299EE34D41C}"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469FE8B-A1A0-4169-B08D-C232FF4FFFFD}" type="datetimeFigureOut">
              <a:rPr lang="el-GR" smtClean="0"/>
              <a:pPr/>
              <a:t>23/10/2015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8EDD0CE-513D-4D7B-83DF-C299EE34D41C}"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469FE8B-A1A0-4169-B08D-C232FF4FFFFD}" type="datetimeFigureOut">
              <a:rPr lang="el-GR" smtClean="0"/>
              <a:pPr/>
              <a:t>23/10/2015</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C8EDD0CE-513D-4D7B-83DF-C299EE34D41C}"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dirty="0" smtClean="0"/>
              <a:t>ΜΕΘΟΔΟΛΟΓΙΑ ΠΟΙΟΤΙΚΗΣ ΕΡΕΥΝΑΣ</a:t>
            </a:r>
            <a:br>
              <a:rPr lang="el-GR" dirty="0" smtClean="0"/>
            </a:br>
            <a:r>
              <a:rPr lang="el-GR" dirty="0" smtClean="0"/>
              <a:t>Μέρος 1</a:t>
            </a:r>
            <a:endParaRPr lang="el-GR" dirty="0"/>
          </a:p>
        </p:txBody>
      </p:sp>
      <p:sp>
        <p:nvSpPr>
          <p:cNvPr id="3" name="2 - Υπότιτλος"/>
          <p:cNvSpPr>
            <a:spLocks noGrp="1"/>
          </p:cNvSpPr>
          <p:nvPr>
            <p:ph type="subTitle" idx="1"/>
          </p:nvPr>
        </p:nvSpPr>
        <p:spPr/>
        <p:txBody>
          <a:bodyPr>
            <a:normAutofit fontScale="85000" lnSpcReduction="10000"/>
          </a:bodyPr>
          <a:lstStyle/>
          <a:p>
            <a:r>
              <a:rPr lang="el-GR" dirty="0" smtClean="0"/>
              <a:t>Μέθοδοι και τεχνικές ανάλυσης στην ποιοτική κοινωνική έρευνα</a:t>
            </a:r>
          </a:p>
          <a:p>
            <a:endParaRPr lang="el-GR" dirty="0" smtClean="0"/>
          </a:p>
          <a:p>
            <a:r>
              <a:rPr lang="el-GR" dirty="0" smtClean="0"/>
              <a:t>Δόμνα Μιχαήλ –</a:t>
            </a:r>
          </a:p>
          <a:p>
            <a:r>
              <a:rPr lang="el-GR" dirty="0" smtClean="0"/>
              <a:t>Αναπληρώτρια Καθηγήτρια ΠΤΝ-ΠΔΜ</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Προβληματισμός…</a:t>
            </a:r>
            <a:endParaRPr lang="el-GR" dirty="0"/>
          </a:p>
        </p:txBody>
      </p:sp>
      <p:sp>
        <p:nvSpPr>
          <p:cNvPr id="3" name="2 - Θέση περιεχομένου"/>
          <p:cNvSpPr>
            <a:spLocks noGrp="1"/>
          </p:cNvSpPr>
          <p:nvPr>
            <p:ph idx="1"/>
          </p:nvPr>
        </p:nvSpPr>
        <p:spPr/>
        <p:txBody>
          <a:bodyPr/>
          <a:lstStyle/>
          <a:p>
            <a:pPr>
              <a:buNone/>
            </a:pPr>
            <a:endParaRPr lang="el-GR" b="1" dirty="0" smtClean="0"/>
          </a:p>
          <a:p>
            <a:pPr>
              <a:buNone/>
            </a:pPr>
            <a:r>
              <a:rPr lang="el-GR" b="1" dirty="0" smtClean="0"/>
              <a:t>Κατά πόσον μπορεί να υπάρξει ερευνητικός σχεδιασμός στην ποιοτική έρευνα στο βαθμό που αυτή αποτελεί μια ανοικτή, ευέλικτη και μετασχηματιζόμενη διαδικασία;</a:t>
            </a:r>
            <a:endParaRPr lang="el-GR"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42918"/>
            <a:ext cx="8229600" cy="1285884"/>
          </a:xfrm>
        </p:spPr>
        <p:txBody>
          <a:bodyPr>
            <a:normAutofit fontScale="90000"/>
          </a:bodyPr>
          <a:lstStyle/>
          <a:p>
            <a:r>
              <a:rPr lang="el-GR" sz="3100" dirty="0" smtClean="0"/>
              <a:t/>
            </a:r>
            <a:br>
              <a:rPr lang="el-GR" sz="3100" dirty="0" smtClean="0"/>
            </a:br>
            <a:r>
              <a:rPr lang="el-GR" sz="3100" dirty="0" smtClean="0"/>
              <a:t>Απαραίτητος ο σχεδιασμός της έρευνας! Πρόκειται για την τεκμηρίωση της ερευνητικής διαδικασίας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77500" lnSpcReduction="20000"/>
          </a:bodyPr>
          <a:lstStyle/>
          <a:p>
            <a:pPr>
              <a:buNone/>
            </a:pPr>
            <a:r>
              <a:rPr lang="el-GR" dirty="0" smtClean="0"/>
              <a:t>Για λόγους:</a:t>
            </a:r>
          </a:p>
          <a:p>
            <a:pPr>
              <a:buNone/>
            </a:pPr>
            <a:r>
              <a:rPr lang="el-GR" dirty="0" smtClean="0"/>
              <a:t>Α) </a:t>
            </a:r>
            <a:r>
              <a:rPr lang="el-GR" b="1" u="sng" dirty="0" smtClean="0"/>
              <a:t>ενδογενείς: </a:t>
            </a:r>
            <a:r>
              <a:rPr lang="el-GR" dirty="0" smtClean="0"/>
              <a:t>σχετίζονται με την ανάγκη να:</a:t>
            </a:r>
          </a:p>
          <a:p>
            <a:pPr>
              <a:buNone/>
            </a:pPr>
            <a:endParaRPr lang="el-GR" dirty="0" smtClean="0"/>
          </a:p>
          <a:p>
            <a:r>
              <a:rPr lang="el-GR" dirty="0" smtClean="0"/>
              <a:t>Προετοιμάσει ο ερευνητής/η ερευνητική ομάδα αναγκαίες προκαταρκτικές ενέργειες</a:t>
            </a:r>
          </a:p>
          <a:p>
            <a:endParaRPr lang="el-GR" dirty="0" smtClean="0"/>
          </a:p>
          <a:p>
            <a:r>
              <a:rPr lang="el-GR" dirty="0" smtClean="0"/>
              <a:t>Να λάβει σημαντικές αποφάσεις</a:t>
            </a:r>
          </a:p>
          <a:p>
            <a:endParaRPr lang="el-GR" dirty="0" smtClean="0"/>
          </a:p>
          <a:p>
            <a:r>
              <a:rPr lang="el-GR" dirty="0" smtClean="0"/>
              <a:t>Να εντοπίσει κινδύνους που μπορούν να αναστείλουν ή να ματαιώσουν την έρευνα</a:t>
            </a:r>
          </a:p>
          <a:p>
            <a:endParaRPr lang="el-GR" dirty="0" smtClean="0"/>
          </a:p>
          <a:p>
            <a:r>
              <a:rPr lang="el-GR" dirty="0" smtClean="0"/>
              <a:t>Να αποκτήσει μια βάση για την παρακολούθηση της εξέλιξης της ερευνητικής διαδικασίας και των μεταβολών στους αρχικούς σχεδιασμούς</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a:t>
            </a:r>
            <a:endParaRPr lang="el-GR" dirty="0"/>
          </a:p>
        </p:txBody>
      </p:sp>
      <p:sp>
        <p:nvSpPr>
          <p:cNvPr id="3" name="2 - Θέση περιεχομένου"/>
          <p:cNvSpPr>
            <a:spLocks noGrp="1"/>
          </p:cNvSpPr>
          <p:nvPr>
            <p:ph idx="1"/>
          </p:nvPr>
        </p:nvSpPr>
        <p:spPr/>
        <p:txBody>
          <a:bodyPr/>
          <a:lstStyle/>
          <a:p>
            <a:r>
              <a:rPr lang="el-GR" dirty="0" smtClean="0"/>
              <a:t>Για λόγους:</a:t>
            </a:r>
          </a:p>
          <a:p>
            <a:r>
              <a:rPr lang="el-GR" dirty="0" smtClean="0"/>
              <a:t>Β) Εξωγενείς: σχετίζονται με την υποχρέωση του ερευνητή να παρουσιάσει με αναλυτικό τρόπο την ερευνητική του στρατηγική σε επιτροπές έγκρισης της πρότασης ή πιθανούς χρηματοδότες </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a:t>
            </a:r>
            <a:endParaRPr lang="el-GR" dirty="0"/>
          </a:p>
        </p:txBody>
      </p:sp>
      <p:sp>
        <p:nvSpPr>
          <p:cNvPr id="3" name="2 - Θέση περιεχομένου"/>
          <p:cNvSpPr>
            <a:spLocks noGrp="1"/>
          </p:cNvSpPr>
          <p:nvPr>
            <p:ph idx="1"/>
          </p:nvPr>
        </p:nvSpPr>
        <p:spPr/>
        <p:txBody>
          <a:bodyPr>
            <a:normAutofit/>
          </a:bodyPr>
          <a:lstStyle/>
          <a:p>
            <a:r>
              <a:rPr lang="el-GR" sz="5400" dirty="0" smtClean="0"/>
              <a:t>Ερευνητικός σχεδιασμός-βήματα</a:t>
            </a:r>
            <a:endParaRPr lang="el-GR" sz="5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t>
            </a:r>
            <a:br>
              <a:rPr lang="el-GR" dirty="0" smtClean="0"/>
            </a:br>
            <a:r>
              <a:rPr lang="el-GR" dirty="0" smtClean="0"/>
              <a:t> Α) Προσδιορισμός της </a:t>
            </a:r>
            <a:r>
              <a:rPr lang="el-GR" b="1" dirty="0" smtClean="0"/>
              <a:t>ερευνητικής περιοχής</a:t>
            </a:r>
            <a:br>
              <a:rPr lang="el-GR" b="1" dirty="0" smtClean="0"/>
            </a:br>
            <a:endParaRPr lang="el-GR" dirty="0"/>
          </a:p>
        </p:txBody>
      </p:sp>
      <p:sp>
        <p:nvSpPr>
          <p:cNvPr id="3" name="2 - Θέση περιεχομένου"/>
          <p:cNvSpPr>
            <a:spLocks noGrp="1"/>
          </p:cNvSpPr>
          <p:nvPr>
            <p:ph idx="1"/>
          </p:nvPr>
        </p:nvSpPr>
        <p:spPr/>
        <p:style>
          <a:lnRef idx="1">
            <a:schemeClr val="dk1"/>
          </a:lnRef>
          <a:fillRef idx="2">
            <a:schemeClr val="dk1"/>
          </a:fillRef>
          <a:effectRef idx="1">
            <a:schemeClr val="dk1"/>
          </a:effectRef>
          <a:fontRef idx="minor">
            <a:schemeClr val="dk1"/>
          </a:fontRef>
        </p:style>
        <p:txBody>
          <a:bodyPr/>
          <a:lstStyle/>
          <a:p>
            <a:r>
              <a:rPr lang="el-GR" dirty="0" smtClean="0"/>
              <a:t>2. προσδιορισμός του γνωστικού ενδιαφέροντος και της θεματικής της έρευνας, δηλ. τον </a:t>
            </a:r>
            <a:r>
              <a:rPr lang="el-GR" b="1" i="1" dirty="0" smtClean="0"/>
              <a:t>σκοπό</a:t>
            </a:r>
          </a:p>
          <a:p>
            <a:r>
              <a:rPr lang="el-GR" i="1" dirty="0" smtClean="0"/>
              <a:t>3.</a:t>
            </a:r>
            <a:r>
              <a:rPr lang="el-GR" dirty="0" smtClean="0"/>
              <a:t> τους </a:t>
            </a:r>
            <a:r>
              <a:rPr lang="el-GR" b="1" dirty="0" smtClean="0"/>
              <a:t>στόχους </a:t>
            </a:r>
            <a:r>
              <a:rPr lang="el-GR" dirty="0" smtClean="0"/>
              <a:t>και ειδικότερα να προσδιορίσει εάν το δικό του ερευνητικό εγχείρημα ανήκει στην κατηγορία της </a:t>
            </a:r>
            <a:r>
              <a:rPr lang="el-GR" u="sng" dirty="0" smtClean="0"/>
              <a:t>βασικής </a:t>
            </a:r>
            <a:r>
              <a:rPr lang="el-GR" dirty="0" smtClean="0"/>
              <a:t>ή κάποιου τύπου </a:t>
            </a:r>
            <a:r>
              <a:rPr lang="el-GR" u="sng" dirty="0" smtClean="0"/>
              <a:t>εφαρμοσμένης έρευνας</a:t>
            </a:r>
            <a:endParaRPr lang="el-GR" i="1" u="sng"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Διευκρίνιση:</a:t>
            </a:r>
            <a:endParaRPr lang="el-GR" dirty="0"/>
          </a:p>
        </p:txBody>
      </p:sp>
      <p:sp>
        <p:nvSpPr>
          <p:cNvPr id="3" name="2 - Θέση περιεχομένου"/>
          <p:cNvSpPr>
            <a:spLocks noGrp="1"/>
          </p:cNvSpPr>
          <p:nvPr>
            <p:ph idx="1"/>
          </p:nvPr>
        </p:nvSpPr>
        <p:spPr/>
        <p:txBody>
          <a:bodyPr/>
          <a:lstStyle/>
          <a:p>
            <a:r>
              <a:rPr lang="el-GR" dirty="0" smtClean="0"/>
              <a:t>Βασική έρευνα: σκοπεύει στην παραγωγή επιστημονικής γνώσης γύρω από τη θεμελιακή φύση της κοινωνικής πραγματικότητας</a:t>
            </a:r>
          </a:p>
          <a:p>
            <a:endParaRPr lang="el-GR" dirty="0" smtClean="0"/>
          </a:p>
          <a:p>
            <a:r>
              <a:rPr lang="el-GR" dirty="0" smtClean="0"/>
              <a:t>Εφαρμοσμένη έρευνα: αποσκοπεί στην κοινωνική παρέμβαση ή στην επίλυση συγκεκριμένων προβλημάτων.</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 Βιβλιογραφική επισκόπηση</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1. επισκόπηση του επίκαιρου επιστημονικού διαλόγου γύρω από τη συγκεκριμένη θεματική</a:t>
            </a:r>
          </a:p>
          <a:p>
            <a:endParaRPr lang="el-GR" dirty="0" smtClean="0"/>
          </a:p>
          <a:p>
            <a:r>
              <a:rPr lang="el-GR" dirty="0" smtClean="0"/>
              <a:t>2. ιστορική αναδρομή στους τρόπους θεωρητικής προσέγγισης και εμπειρικής διερεύνησης του εξεταζόμενου αντικειμένου</a:t>
            </a:r>
          </a:p>
          <a:p>
            <a:endParaRPr lang="el-GR" dirty="0" smtClean="0"/>
          </a:p>
          <a:p>
            <a:r>
              <a:rPr lang="el-GR" dirty="0" smtClean="0"/>
              <a:t>3. επισκόπηση των διαφορετικών προσεγγίσεων που αξιοποιούνται για την εμπειρική διερεύνηση του εξεταζόμενου αντικειμένου</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Γ) Επιλογή και επεξεργασία του θεωρητικού πλαισίου</a:t>
            </a:r>
            <a:endParaRPr lang="el-GR" dirty="0"/>
          </a:p>
        </p:txBody>
      </p:sp>
      <p:sp>
        <p:nvSpPr>
          <p:cNvPr id="3" name="2 - Θέση περιεχομένου"/>
          <p:cNvSpPr>
            <a:spLocks noGrp="1"/>
          </p:cNvSpPr>
          <p:nvPr>
            <p:ph idx="1"/>
          </p:nvPr>
        </p:nvSpPr>
        <p:spPr/>
        <p:txBody>
          <a:bodyPr/>
          <a:lstStyle/>
          <a:p>
            <a:r>
              <a:rPr lang="el-GR" dirty="0" smtClean="0"/>
              <a:t>Κάθε εμπειρική διαδικασία είναι </a:t>
            </a:r>
            <a:r>
              <a:rPr lang="en-US" dirty="0" smtClean="0"/>
              <a:t>theory-laden (</a:t>
            </a:r>
            <a:r>
              <a:rPr lang="el-GR" dirty="0" err="1" smtClean="0"/>
              <a:t>έμφορτη</a:t>
            </a:r>
            <a:r>
              <a:rPr lang="el-GR" dirty="0" smtClean="0"/>
              <a:t> θεωρίας)</a:t>
            </a:r>
          </a:p>
          <a:p>
            <a:r>
              <a:rPr lang="el-GR" dirty="0" smtClean="0"/>
              <a:t>Η θεωρητική προεργασία έχει σκοπό να εφοδιάσει τον ερευνητή με έννοιες και σχήματα θεωρητικής ευαισθητοποίησης τα οποία οξύνουν την ερευνητική του ματιά κατά την παραγωγή και ανάλυση δεδομένων.</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Δ) Διατύπωση ερευνητικών ερωτημάτων</a:t>
            </a:r>
            <a:endParaRPr lang="el-GR" dirty="0"/>
          </a:p>
        </p:txBody>
      </p:sp>
      <p:sp>
        <p:nvSpPr>
          <p:cNvPr id="3" name="2 - Θέση περιεχομένου"/>
          <p:cNvSpPr>
            <a:spLocks noGrp="1"/>
          </p:cNvSpPr>
          <p:nvPr>
            <p:ph idx="1"/>
          </p:nvPr>
        </p:nvSpPr>
        <p:spPr/>
        <p:txBody>
          <a:bodyPr>
            <a:normAutofit fontScale="92500"/>
          </a:bodyPr>
          <a:lstStyle/>
          <a:p>
            <a:r>
              <a:rPr lang="el-GR" dirty="0" smtClean="0"/>
              <a:t>Χαρακτηριστικά των ερωτημάτων:</a:t>
            </a:r>
          </a:p>
          <a:p>
            <a:r>
              <a:rPr lang="el-GR" dirty="0" smtClean="0"/>
              <a:t>1. Ξεκάθαρα, κατανοητά και σαφή</a:t>
            </a:r>
          </a:p>
          <a:p>
            <a:r>
              <a:rPr lang="el-GR" dirty="0" smtClean="0"/>
              <a:t>2. εστιασμένα αλλά όχι περιοριστικά</a:t>
            </a:r>
          </a:p>
          <a:p>
            <a:r>
              <a:rPr lang="el-GR" dirty="0" smtClean="0"/>
              <a:t>3. ικανά να διευρυνθούν μέσω της παραγωγής και ανάλυσης εμπειρικών δεδομένων )όχι αφηρημένα)</a:t>
            </a:r>
          </a:p>
          <a:p>
            <a:r>
              <a:rPr lang="el-GR" dirty="0" smtClean="0"/>
              <a:t>4. Συνδεδεμένα με την επίκαιρη θεωρητική συζήτηση και έρευνα, ικανά να αναπτύξουν παραπέρα ή να καλύψουν διαγνωσμένα κενά</a:t>
            </a:r>
          </a:p>
          <a:p>
            <a:r>
              <a:rPr lang="el-GR" dirty="0" smtClean="0"/>
              <a:t>5. Κατορθωτά με βάση τις συνθήκες και τους πόρους </a:t>
            </a:r>
          </a:p>
          <a:p>
            <a:r>
              <a:rPr lang="el-GR" dirty="0" smtClean="0"/>
              <a:t>Συμβατά με τα ενδιαφέροντα του ερευνητή </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ΣΤ) Επιλογή μεθόδου/ων παραγωγής δεδομένων</a:t>
            </a:r>
            <a:endParaRPr lang="el-GR" dirty="0"/>
          </a:p>
        </p:txBody>
      </p:sp>
      <p:sp>
        <p:nvSpPr>
          <p:cNvPr id="3" name="2 - Θέση περιεχομένου"/>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r>
              <a:rPr lang="el-GR" dirty="0" smtClean="0"/>
              <a:t>Μέθοδοι παραγωγής ποιοτικών δεδομένων:</a:t>
            </a:r>
          </a:p>
          <a:p>
            <a:r>
              <a:rPr lang="el-GR" dirty="0" smtClean="0"/>
              <a:t>Α. Διάφοροι τύποι παρατήρησης:</a:t>
            </a:r>
          </a:p>
          <a:p>
            <a:pPr>
              <a:buNone/>
            </a:pPr>
            <a:r>
              <a:rPr lang="el-GR" dirty="0" smtClean="0"/>
              <a:t>		- ανάλογα με τον βαθμό συμμετοχής του 	παρατηρητή</a:t>
            </a:r>
          </a:p>
          <a:p>
            <a:pPr>
              <a:buNone/>
            </a:pPr>
            <a:r>
              <a:rPr lang="el-GR" dirty="0" smtClean="0"/>
              <a:t>		-ανάλογα με το βαθμό δόμησης της 	διαδικασίας παρατήρησης (κατηγορίες 	παρατήρησης)</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 Ποιοτική έρευνα-Οπτική</a:t>
            </a:r>
            <a:endParaRPr lang="el-GR" dirty="0"/>
          </a:p>
        </p:txBody>
      </p:sp>
      <p:sp>
        <p:nvSpPr>
          <p:cNvPr id="3" name="2 - Θέση περιεχομένου"/>
          <p:cNvSpPr>
            <a:spLocks noGrp="1"/>
          </p:cNvSpPr>
          <p:nvPr>
            <p:ph idx="1"/>
          </p:nvPr>
        </p:nvSpPr>
        <p:spPr/>
        <p:txBody>
          <a:bodyPr>
            <a:normAutofit fontScale="92500"/>
          </a:bodyPr>
          <a:lstStyle/>
          <a:p>
            <a:r>
              <a:rPr lang="el-GR" dirty="0" smtClean="0"/>
              <a:t>Μελετά κοινωνικά φαινόμενα μέσα από την οπτική των δρώντων υποκειμένων</a:t>
            </a:r>
          </a:p>
          <a:p>
            <a:r>
              <a:rPr lang="el-GR" dirty="0" smtClean="0"/>
              <a:t>Εξετάζει την κοινωνική ζωή ως δυναμική διαδικασία κι όχι ως στατική κατάσταση</a:t>
            </a:r>
          </a:p>
          <a:p>
            <a:r>
              <a:rPr lang="el-GR" dirty="0" smtClean="0"/>
              <a:t>Υιοθετεί ολιστική προσέγγιση των φαινομένων, ενταγμένων μέσα σε ιστορικά, κοινωνικά και πολιτισμικά πλαίσια</a:t>
            </a:r>
          </a:p>
          <a:p>
            <a:r>
              <a:rPr lang="el-GR" dirty="0" smtClean="0"/>
              <a:t>Μελέτα τα κοινωνικά φαινόμενα στην πολλαπλότητά τους και εστιάζει στη διαφοροποίηση και την ποικιλία της κοινωνικής ζωής</a:t>
            </a:r>
          </a:p>
          <a:p>
            <a:pPr>
              <a:buNone/>
            </a:pP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Μέθοδοι παραγωγής ποιοτικών δεδομένων:</a:t>
            </a:r>
            <a:br>
              <a:rPr lang="el-GR" dirty="0" smtClean="0"/>
            </a:br>
            <a:endParaRPr lang="el-GR" dirty="0"/>
          </a:p>
        </p:txBody>
      </p:sp>
      <p:sp>
        <p:nvSpPr>
          <p:cNvPr id="3" name="2 - Θέση περιεχομένου"/>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lnSpcReduction="10000"/>
          </a:bodyPr>
          <a:lstStyle/>
          <a:p>
            <a:r>
              <a:rPr lang="el-GR" dirty="0" smtClean="0"/>
              <a:t>Β) Διάφοροι τύποι συνέντευξης:</a:t>
            </a:r>
          </a:p>
          <a:p>
            <a:pPr lvl="2"/>
            <a:r>
              <a:rPr lang="el-GR" dirty="0" smtClean="0"/>
              <a:t>- Ανάλογα με τον βαθμό δόμησης: π.χ. δομημένη, </a:t>
            </a:r>
            <a:r>
              <a:rPr lang="el-GR" dirty="0" err="1" smtClean="0"/>
              <a:t>ημιδομημένη</a:t>
            </a:r>
            <a:r>
              <a:rPr lang="el-GR" dirty="0" smtClean="0"/>
              <a:t>, ανοικτή</a:t>
            </a:r>
          </a:p>
          <a:p>
            <a:pPr lvl="2"/>
            <a:endParaRPr lang="el-GR" dirty="0" smtClean="0"/>
          </a:p>
          <a:p>
            <a:pPr lvl="2"/>
            <a:r>
              <a:rPr lang="el-GR" dirty="0" smtClean="0"/>
              <a:t>- Ανάλογα με τη θεματική εστίαση: π.χ. θεματικά εστιασμένη συνέντευξη, βιογραφική συνέντευξη</a:t>
            </a:r>
          </a:p>
          <a:p>
            <a:pPr lvl="2"/>
            <a:endParaRPr lang="el-GR" dirty="0" smtClean="0"/>
          </a:p>
          <a:p>
            <a:pPr lvl="2"/>
            <a:r>
              <a:rPr lang="el-GR" dirty="0" smtClean="0"/>
              <a:t>-Ανάλογα με το είδος του λόγου που ενεργοποιείται: π.χ. αφηγηματική συνέντευξη</a:t>
            </a:r>
          </a:p>
          <a:p>
            <a:pPr lvl="2"/>
            <a:endParaRPr lang="el-GR" dirty="0" smtClean="0"/>
          </a:p>
          <a:p>
            <a:pPr lvl="2">
              <a:buNone/>
            </a:pPr>
            <a:r>
              <a:rPr lang="el-GR" dirty="0" smtClean="0"/>
              <a:t>Γ)  Ομάδα εστίασης</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Μέθοδοι παραγωγής ποιοτικών δεδομένων:</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Δ) Καταγραφή συνομιλιών </a:t>
            </a:r>
            <a:r>
              <a:rPr lang="en-US" dirty="0" smtClean="0"/>
              <a:t>(conversation analysis)</a:t>
            </a:r>
            <a:endParaRPr lang="el-GR" dirty="0" smtClean="0"/>
          </a:p>
          <a:p>
            <a:endParaRPr lang="el-GR" dirty="0" smtClean="0"/>
          </a:p>
          <a:p>
            <a:r>
              <a:rPr lang="el-GR" dirty="0" smtClean="0"/>
              <a:t>Ε) Συλλογή και ανάλυση τεκμηρίων που έχουν παραχθεί από άλλους</a:t>
            </a:r>
            <a:r>
              <a:rPr lang="en-US" dirty="0" smtClean="0"/>
              <a:t> (</a:t>
            </a:r>
            <a:r>
              <a:rPr lang="el-GR" dirty="0" smtClean="0"/>
              <a:t>αυτοβιογραφίες, ημερολόγια, επιστολές, φωτογραφίες, κινηματογραφικές ταινίες, τηλεοπτικές σειρές, δημοσιεύματα στον τύπο, καταγραφές σε </a:t>
            </a:r>
            <a:r>
              <a:rPr lang="el-GR" dirty="0" err="1" smtClean="0"/>
              <a:t>ιστολόγια</a:t>
            </a:r>
            <a:r>
              <a:rPr lang="el-GR" dirty="0" smtClean="0"/>
              <a:t>, πρακτικά συνεδριάσεων, κείμενα ομιλιών, δημόσια έγγραφα) </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Ζ) Προετοιμασία για την πρόσβαση στο πεδίο</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a:t>
            </a:r>
            <a:r>
              <a:rPr lang="el-GR" dirty="0" err="1" smtClean="0"/>
              <a:t>θηροφύλακες</a:t>
            </a:r>
            <a:r>
              <a:rPr lang="el-GR" dirty="0" smtClean="0"/>
              <a:t>» </a:t>
            </a:r>
            <a:r>
              <a:rPr lang="en-US" dirty="0" smtClean="0"/>
              <a:t>gate-keepers</a:t>
            </a:r>
            <a:endParaRPr lang="el-GR" dirty="0" smtClean="0"/>
          </a:p>
          <a:p>
            <a:r>
              <a:rPr lang="el-GR" dirty="0" smtClean="0"/>
              <a:t>«άνθρωποι κλειδιά»</a:t>
            </a:r>
            <a:r>
              <a:rPr lang="en-US" dirty="0" smtClean="0"/>
              <a:t> key-persons</a:t>
            </a:r>
          </a:p>
          <a:p>
            <a:endParaRPr lang="en-US" dirty="0" smtClean="0"/>
          </a:p>
          <a:p>
            <a:r>
              <a:rPr lang="el-GR" dirty="0" smtClean="0"/>
              <a:t>Ο ερευνητής θα πρέπει ήδη από το στάδιο του σχεδιασμού να προβλέψει τις δυναμικές που μπορεί να ενεργοποιήσει η είσοδός του στο πεδίο αλλά και την ενδεχόμενη αναστάτωση που μπορεί να προκαλέσει. Να σκεφτεί δε, τους τρόπους με τους οποίους τα παραπάνω μπορεί να επηρεάσουν την έρευνά του.</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Επιλογή στρατηγικής δειγματοληψίας</a:t>
            </a:r>
            <a:endParaRPr lang="el-GR" dirty="0"/>
          </a:p>
        </p:txBody>
      </p:sp>
      <p:sp>
        <p:nvSpPr>
          <p:cNvPr id="3" name="2 - Θέση περιεχομένου"/>
          <p:cNvSpPr>
            <a:spLocks noGrp="1"/>
          </p:cNvSpPr>
          <p:nvPr>
            <p:ph idx="1"/>
          </p:nvPr>
        </p:nvSpPr>
        <p:spPr/>
        <p:txBody>
          <a:bodyPr/>
          <a:lstStyle/>
          <a:p>
            <a:r>
              <a:rPr lang="el-GR" dirty="0" smtClean="0"/>
              <a:t>1. ακραίες ή αποκλίνουσες περιπτώσεις</a:t>
            </a:r>
          </a:p>
          <a:p>
            <a:r>
              <a:rPr lang="el-GR" dirty="0" smtClean="0"/>
              <a:t>2. δειγματοληψία έντασης</a:t>
            </a:r>
          </a:p>
          <a:p>
            <a:r>
              <a:rPr lang="el-GR" dirty="0" smtClean="0"/>
              <a:t>3.δειγματοληψία μέγιστης απόκλισης</a:t>
            </a:r>
          </a:p>
          <a:p>
            <a:r>
              <a:rPr lang="el-GR" dirty="0" smtClean="0"/>
              <a:t>4. στρατηγική ομοιογενών δειγμάτων</a:t>
            </a:r>
          </a:p>
          <a:p>
            <a:r>
              <a:rPr lang="el-GR" dirty="0" smtClean="0"/>
              <a:t>5. δειγματοληψία τυπικής περίπτωσης (μέσος όρος)</a:t>
            </a:r>
          </a:p>
          <a:p>
            <a:r>
              <a:rPr lang="el-GR" dirty="0" smtClean="0"/>
              <a:t>6. δειγματοληψία κρίσιμης περίπτωσης</a:t>
            </a:r>
          </a:p>
          <a:p>
            <a:r>
              <a:rPr lang="el-GR" dirty="0" smtClean="0"/>
              <a:t>7. δειγματοληψία χιονοστιβάδας ή αλυσιδωτή (ξεκινά από άτομα-κλειδιά)</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8. δειγματοληψία κριτηρίου (επιλέγεται από τον ερευνητή και βάσει αυτού εντοπίζει περιπτώσεις που ανταποκρίνονται στο κριτήριο αυτό.</a:t>
            </a:r>
          </a:p>
          <a:p>
            <a:r>
              <a:rPr lang="el-GR" dirty="0" smtClean="0"/>
              <a:t>9. θεωρητική δειγματοληψία (επιλέγει περιπτώσεις όπου εικάζει ότι θα συνεισφέρουν)</a:t>
            </a:r>
          </a:p>
          <a:p>
            <a:r>
              <a:rPr lang="el-GR" dirty="0" smtClean="0"/>
              <a:t>10. σκόπιμη </a:t>
            </a:r>
            <a:r>
              <a:rPr lang="el-GR" dirty="0" err="1" smtClean="0"/>
              <a:t>στρωματοποιημένη</a:t>
            </a:r>
            <a:r>
              <a:rPr lang="el-GR" dirty="0" smtClean="0"/>
              <a:t> δειγματοληψία (κατηγορίες – υποκατηγορίες με σκοπό τη σύγκριση)</a:t>
            </a:r>
          </a:p>
          <a:p>
            <a:r>
              <a:rPr lang="el-GR" dirty="0" smtClean="0"/>
              <a:t>11. δειγματοληψία ευκολίας (επιλογή άμεσα διαθέσιμων περιπτώσεων) </a:t>
            </a: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Θ) Διευθέτηση ενδεχόμενων δεοντολογικών ζητημάτων</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1. Προσωπικά οφέλη</a:t>
            </a:r>
          </a:p>
          <a:p>
            <a:r>
              <a:rPr lang="el-GR" dirty="0" smtClean="0"/>
              <a:t>2. πολιτικές συνέπειες σε κοινωνικές ομάδες, οργανωμένους φορείς, πρόσωπα που εμπλέκονται ή επηρεάζονται από την έρευνα</a:t>
            </a:r>
          </a:p>
          <a:p>
            <a:r>
              <a:rPr lang="el-GR" dirty="0" smtClean="0"/>
              <a:t>3. ιδιαίτερη μέριμνα αν πρόκειται να ερευνήσει ευαίσθητα κοινωνικά θέματα και κοινωνικά ευάλωτες ομάδες</a:t>
            </a:r>
          </a:p>
          <a:p>
            <a:r>
              <a:rPr lang="el-GR" dirty="0" smtClean="0"/>
              <a:t>4. ζητήματα ηθικής και δεοντολογίας που μπορεί ν’ ανακύψουν τόσο σε σχέση με την παραγωγή δεδομένων, με την ανάλυση και ερμηνεία τους, καθώς και με τη  δημοσιοποίηση των ευρημάτων</a:t>
            </a: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Πως αντιμετωπίζονται τα δεοντολογικά ζητήματα;</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Αντλούμε από την επιστημονική δεοντολογία που ισχύει για την επιστημονική έρευνα</a:t>
            </a:r>
          </a:p>
          <a:p>
            <a:endParaRPr lang="el-GR" dirty="0" smtClean="0"/>
          </a:p>
          <a:p>
            <a:r>
              <a:rPr lang="el-GR" dirty="0" smtClean="0"/>
              <a:t>Από κώδικες και αρχές δεοντολογικής πρακτικής που αναπτύσσονται στο πλαίσιο μιας συγκεκριμένης επαγγελματικής κουλτούρας (π.χ. κώδικας ηθικής της Διεθνούς Κοινωνιολογικής Ένωσης)  </a:t>
            </a:r>
          </a:p>
          <a:p>
            <a:pPr>
              <a:buNone/>
            </a:pPr>
            <a:r>
              <a:rPr lang="el-GR" dirty="0" smtClean="0"/>
              <a:t> </a:t>
            </a:r>
          </a:p>
          <a:p>
            <a:r>
              <a:rPr lang="el-GR" dirty="0" smtClean="0"/>
              <a:t>από τις προσωπικές αξίες και πεποιθήσεις</a:t>
            </a:r>
          </a:p>
          <a:p>
            <a:endParaRPr lang="el-GR" dirty="0" smtClean="0"/>
          </a:p>
          <a:p>
            <a:r>
              <a:rPr lang="el-GR" dirty="0" smtClean="0"/>
              <a:t>Από ένα σύστημα ηθικής που εδράζεται σε μια ευρύτερη κοσμοθεωρία (π.χ. φεμινιστική)</a:t>
            </a:r>
          </a:p>
          <a:p>
            <a:r>
              <a:rPr lang="el-GR" dirty="0" smtClean="0"/>
              <a:t>Από τη νομοθεσία που προασπίζεται το δικαίωμα στην ιδιωτική ζωή και τα ευαίσθητα προσωπικά δεδομένα. </a:t>
            </a:r>
          </a:p>
          <a:p>
            <a:endParaRPr lang="el-GR" dirty="0" smtClean="0"/>
          </a:p>
          <a:p>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Ι) Εκτίμηση πρακτικών ζητημάτων</a:t>
            </a:r>
            <a:endParaRPr lang="el-GR" dirty="0"/>
          </a:p>
        </p:txBody>
      </p:sp>
      <p:sp>
        <p:nvSpPr>
          <p:cNvPr id="3" name="2 - Θέση περιεχομένου"/>
          <p:cNvSpPr>
            <a:spLocks noGrp="1"/>
          </p:cNvSpPr>
          <p:nvPr>
            <p:ph idx="1"/>
          </p:nvPr>
        </p:nvSpPr>
        <p:spPr/>
        <p:txBody>
          <a:bodyPr/>
          <a:lstStyle/>
          <a:p>
            <a:r>
              <a:rPr lang="el-GR" dirty="0" smtClean="0"/>
              <a:t>Οικονομικά μέσα</a:t>
            </a:r>
          </a:p>
          <a:p>
            <a:r>
              <a:rPr lang="el-GR" dirty="0" smtClean="0"/>
              <a:t>Υλικοτεχνική υποδομή</a:t>
            </a:r>
          </a:p>
          <a:p>
            <a:r>
              <a:rPr lang="el-GR" dirty="0" smtClean="0"/>
              <a:t>Ανθρώπινο δυναμικό</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Κ) Επιλογή των τρόπων ανάλυσης δεδομένων</a:t>
            </a:r>
            <a:endParaRPr lang="el-GR" dirty="0"/>
          </a:p>
        </p:txBody>
      </p:sp>
      <p:sp>
        <p:nvSpPr>
          <p:cNvPr id="3" name="2 - Θέση περιεχομένου"/>
          <p:cNvSpPr>
            <a:spLocks noGrp="1"/>
          </p:cNvSpPr>
          <p:nvPr>
            <p:ph idx="1"/>
          </p:nvPr>
        </p:nvSpPr>
        <p:spPr/>
        <p:txBody>
          <a:bodyPr/>
          <a:lstStyle/>
          <a:p>
            <a:r>
              <a:rPr lang="el-GR" dirty="0" smtClean="0"/>
              <a:t>1. Φαινομενολογική ανάλυση (</a:t>
            </a:r>
            <a:r>
              <a:rPr lang="en-US" dirty="0" smtClean="0"/>
              <a:t>phenomenological analysis)</a:t>
            </a:r>
            <a:endParaRPr lang="el-GR" dirty="0" smtClean="0"/>
          </a:p>
          <a:p>
            <a:r>
              <a:rPr lang="el-GR" dirty="0" smtClean="0"/>
              <a:t>2. Αφηγηματική ανάλυση</a:t>
            </a:r>
            <a:r>
              <a:rPr lang="en-US" dirty="0" smtClean="0"/>
              <a:t> (narrative analysis)</a:t>
            </a:r>
            <a:endParaRPr lang="el-GR" dirty="0" smtClean="0"/>
          </a:p>
          <a:p>
            <a:r>
              <a:rPr lang="el-GR" dirty="0" smtClean="0"/>
              <a:t>3. Ανάλυση συνομιλίας</a:t>
            </a:r>
            <a:r>
              <a:rPr lang="en-US" dirty="0" smtClean="0"/>
              <a:t> (conversation analysis)</a:t>
            </a:r>
            <a:r>
              <a:rPr lang="el-GR" dirty="0" smtClean="0"/>
              <a:t> «</a:t>
            </a:r>
            <a:r>
              <a:rPr lang="el-GR" dirty="0" err="1" smtClean="0"/>
              <a:t>εθνομεθοδολογία</a:t>
            </a:r>
            <a:r>
              <a:rPr lang="el-GR" dirty="0" smtClean="0"/>
              <a:t>»</a:t>
            </a:r>
          </a:p>
          <a:p>
            <a:r>
              <a:rPr lang="el-GR" dirty="0" smtClean="0"/>
              <a:t>4. Ανάλυση λόγου (</a:t>
            </a:r>
            <a:r>
              <a:rPr lang="en-US" dirty="0" smtClean="0"/>
              <a:t>discourse analysis)</a:t>
            </a:r>
          </a:p>
          <a:p>
            <a:r>
              <a:rPr lang="en-US" dirty="0" smtClean="0"/>
              <a:t>5. </a:t>
            </a:r>
            <a:r>
              <a:rPr lang="el-GR" dirty="0" smtClean="0"/>
              <a:t>Ανάλυση περιεχομένου (</a:t>
            </a:r>
            <a:r>
              <a:rPr lang="en-US" dirty="0" smtClean="0"/>
              <a:t>content analysis)</a:t>
            </a:r>
          </a:p>
          <a:p>
            <a:r>
              <a:rPr lang="en-US" dirty="0" smtClean="0"/>
              <a:t>6. </a:t>
            </a:r>
            <a:r>
              <a:rPr lang="el-GR" dirty="0" smtClean="0"/>
              <a:t>Εμπειρικά θεμελιωμένη θεωρία (</a:t>
            </a:r>
            <a:r>
              <a:rPr lang="en-US" dirty="0" smtClean="0"/>
              <a:t>grounded theory)</a:t>
            </a: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Λ) Σκέψεις για το είδος της θεωρητικής μορφής που θα λάβουν τα ευρήματα</a:t>
            </a:r>
            <a:endParaRPr lang="el-GR" dirty="0"/>
          </a:p>
        </p:txBody>
      </p:sp>
      <p:sp>
        <p:nvSpPr>
          <p:cNvPr id="3" name="2 - Θέση περιεχομένου"/>
          <p:cNvSpPr>
            <a:spLocks noGrp="1"/>
          </p:cNvSpPr>
          <p:nvPr>
            <p:ph idx="1"/>
          </p:nvPr>
        </p:nvSpPr>
        <p:spPr/>
        <p:txBody>
          <a:bodyPr/>
          <a:lstStyle/>
          <a:p>
            <a:r>
              <a:rPr lang="el-GR" dirty="0" smtClean="0"/>
              <a:t>1. πυκνή περιγραφή</a:t>
            </a:r>
          </a:p>
          <a:p>
            <a:r>
              <a:rPr lang="el-GR" dirty="0" smtClean="0"/>
              <a:t>2. τυπολογία</a:t>
            </a:r>
          </a:p>
          <a:p>
            <a:r>
              <a:rPr lang="el-GR" dirty="0" smtClean="0"/>
              <a:t>3. Εμπειρικά θεμελιωμένη θεωρία</a:t>
            </a:r>
          </a:p>
          <a:p>
            <a:r>
              <a:rPr lang="el-GR" dirty="0" smtClean="0"/>
              <a:t>4. αναπτυξιακή εξήγηση</a:t>
            </a:r>
          </a:p>
          <a:p>
            <a:r>
              <a:rPr lang="el-GR" dirty="0" smtClean="0"/>
              <a:t>5. συνδυασμός</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Β. Ποιοτική έρευνα- χαρακτήρας ερευνητικού σχεδίου</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Υιοθετεί ευέλικτα ερευνητικά σχέδια τα οποία μπορούν να επαναπροσδιοριστούν σε όλες τις πτυχές κατά τη διάρκεια της ερευνητικής διαδικασίας και βάσει ευρημάτων που προκύπτουν ήδη από τα αρχικά στάδια της έρευνας</a:t>
            </a:r>
          </a:p>
          <a:p>
            <a:r>
              <a:rPr lang="el-GR" dirty="0" smtClean="0"/>
              <a:t>Η έρευνα πραγματοποιείται στον «πραγματικό» κόσμο (κι όχι σε πειραματικά περιβάλλοντα) </a:t>
            </a:r>
          </a:p>
          <a:p>
            <a:r>
              <a:rPr lang="el-GR" dirty="0" smtClean="0"/>
              <a:t>Αποσκοπεί στην ανακάλυψη νέων πτυχών του εξεταζόμενου φαινομένου μέσω της διατύπωσης υποθέσεων θεμελιωμένων στην ανάλυση των εμπειρικών δεδομένων</a:t>
            </a:r>
          </a:p>
          <a:p>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dirty="0" smtClean="0"/>
              <a:t>Μ) σκέψεις για τους τρόπους δημοσιοποίησης των ερευνητικών ευρημάτων</a:t>
            </a:r>
            <a:endParaRPr lang="el-GR" sz="2800" dirty="0"/>
          </a:p>
        </p:txBody>
      </p:sp>
      <p:sp>
        <p:nvSpPr>
          <p:cNvPr id="3" name="2 - Θέση περιεχομένου"/>
          <p:cNvSpPr>
            <a:spLocks noGrp="1"/>
          </p:cNvSpPr>
          <p:nvPr>
            <p:ph idx="1"/>
          </p:nvPr>
        </p:nvSpPr>
        <p:spPr/>
        <p:txBody>
          <a:bodyPr/>
          <a:lstStyle/>
          <a:p>
            <a:r>
              <a:rPr lang="el-GR" dirty="0" smtClean="0"/>
              <a:t>1. άρθρο</a:t>
            </a:r>
          </a:p>
          <a:p>
            <a:r>
              <a:rPr lang="el-GR" dirty="0" smtClean="0"/>
              <a:t>2. μονογραφία</a:t>
            </a:r>
          </a:p>
          <a:p>
            <a:r>
              <a:rPr lang="el-GR" dirty="0" smtClean="0"/>
              <a:t>3. ερευνητική έκθεση</a:t>
            </a:r>
          </a:p>
          <a:p>
            <a:r>
              <a:rPr lang="el-GR" dirty="0" smtClean="0"/>
              <a:t>4. ανακοίνωση σε συνέδριο</a:t>
            </a: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ΣΥΝΟΠΤΙΚΑ ΤΑ ΒΗΜΑΤΑ</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1. προσδιορισμός ερευνητικής περιοχής</a:t>
            </a:r>
          </a:p>
          <a:p>
            <a:r>
              <a:rPr lang="el-GR" dirty="0" smtClean="0"/>
              <a:t>2. βιβλιογραφική επισκόπηση (</a:t>
            </a:r>
            <a:r>
              <a:rPr lang="en-US" dirty="0" smtClean="0"/>
              <a:t>literature review)</a:t>
            </a:r>
          </a:p>
          <a:p>
            <a:r>
              <a:rPr lang="en-US" dirty="0" smtClean="0"/>
              <a:t>3. </a:t>
            </a:r>
            <a:r>
              <a:rPr lang="el-GR" dirty="0" smtClean="0"/>
              <a:t>επιλογή &amp; επεξεργασία θεωρητικού πλαισίου</a:t>
            </a:r>
          </a:p>
          <a:p>
            <a:r>
              <a:rPr lang="el-GR" dirty="0" smtClean="0"/>
              <a:t>4. διατύπωση ερευνητικών ερωτημάτων</a:t>
            </a:r>
          </a:p>
          <a:p>
            <a:r>
              <a:rPr lang="el-GR" dirty="0" smtClean="0"/>
              <a:t>5. επιλογή μεθόδου/ων παραγωγής δεδομένων</a:t>
            </a:r>
          </a:p>
          <a:p>
            <a:r>
              <a:rPr lang="el-GR" dirty="0" smtClean="0"/>
              <a:t>6. προετοιμασία για πρόσβαση στο πεδίο</a:t>
            </a:r>
          </a:p>
          <a:p>
            <a:r>
              <a:rPr lang="el-GR" dirty="0" smtClean="0"/>
              <a:t>7. επιλογή στρατηγικής δειγματοληψίας</a:t>
            </a:r>
          </a:p>
          <a:p>
            <a:r>
              <a:rPr lang="el-GR" dirty="0" smtClean="0"/>
              <a:t>8. διευθέτηση ενδεχόμενων δεοντολογικών ζητημάτων</a:t>
            </a:r>
          </a:p>
          <a:p>
            <a:r>
              <a:rPr lang="el-GR" dirty="0" smtClean="0"/>
              <a:t>9. εκτίμηση πρακτικών ζητημάτων</a:t>
            </a:r>
          </a:p>
          <a:p>
            <a:r>
              <a:rPr lang="el-GR" dirty="0" smtClean="0"/>
              <a:t>10. επιλογή τρόπων ανάλυσης δεδομένων</a:t>
            </a:r>
          </a:p>
          <a:p>
            <a:r>
              <a:rPr lang="el-GR" dirty="0" smtClean="0"/>
              <a:t>11.σκέψεις για το είδος της θεωρητικής μορφής των ευρημάτων</a:t>
            </a:r>
          </a:p>
          <a:p>
            <a:r>
              <a:rPr lang="el-GR" dirty="0" smtClean="0"/>
              <a:t>12. σκέψεις για τους τρόπους δημοσιοποίησης των ευρημάτων </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Γ. Ποιοτική Έρευνα- Παραγωγή δεδομένων</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Χρησιμοποιεί Ευέλικτες μεθόδους παραγωγής δεδομένων</a:t>
            </a:r>
          </a:p>
          <a:p>
            <a:endParaRPr lang="el-GR" dirty="0" smtClean="0"/>
          </a:p>
          <a:p>
            <a:r>
              <a:rPr lang="el-GR" dirty="0" smtClean="0"/>
              <a:t>Αξιοποιεί μεθόδους που εγκαθιδρύουν κατά κανόνα στενές επικοινωνιακές σχέσεις μεταξύ του ερευνητή και των συμμετεχόντων στην έρευνα</a:t>
            </a:r>
          </a:p>
          <a:p>
            <a:endParaRPr lang="el-GR" dirty="0" smtClean="0"/>
          </a:p>
          <a:p>
            <a:r>
              <a:rPr lang="el-GR" dirty="0" smtClean="0"/>
              <a:t>Χρησιμοποιεί διαφορετικά είδη παρατήρησης και συλλογής δεδομένων: Επιτόπια συμμετοχική παρατήρηση (ανθρωπολογία), συνέντευξη, βιογραφικές αφηγήσεις, ομάδες εστίασης, συλλογή κι ανάλυση τεκμηρίων (φωτογραφιών, ημερολογίων, επιστολών, δημοσίων εγγράφων, φιλμ, δημοσιευμάτων στον τύπο, καταγραφών και διαλόγων σε ομάδες κοινωνικής δικτύωσης κλπ)</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Ποιοτική Έρευνα- Ανάλυση και ερμηνεία δεδομένων</a:t>
            </a:r>
            <a:endParaRPr lang="el-GR" dirty="0"/>
          </a:p>
        </p:txBody>
      </p:sp>
      <p:sp>
        <p:nvSpPr>
          <p:cNvPr id="3" name="2 - Θέση περιεχομένου"/>
          <p:cNvSpPr>
            <a:spLocks noGrp="1"/>
          </p:cNvSpPr>
          <p:nvPr>
            <p:ph idx="1"/>
          </p:nvPr>
        </p:nvSpPr>
        <p:spPr/>
        <p:txBody>
          <a:bodyPr>
            <a:normAutofit fontScale="92500"/>
          </a:bodyPr>
          <a:lstStyle/>
          <a:p>
            <a:r>
              <a:rPr lang="el-GR" dirty="0" smtClean="0"/>
              <a:t>Αξιοποιεί μεθόδους και διαδικασίες που λαμβάνουν υπόψη την περιπλοκότητα, την λεπτομέρεια και το πλαίσιο παραγωγής δεδομένων</a:t>
            </a:r>
          </a:p>
          <a:p>
            <a:endParaRPr lang="el-GR" dirty="0" smtClean="0"/>
          </a:p>
          <a:p>
            <a:r>
              <a:rPr lang="el-GR" dirty="0" smtClean="0"/>
              <a:t>Αξιοποιεί μεθόδους που παρέχουν τη δυνατότητα σχηματισμού θεωρητικών κατηγοριών που θεμελιώνονται στα εμπειρικά δεδομένα, ΕΝΩ αποφεύγει την υπαγωγή των δεδομένων σε ένα προκαθορισμένο σύστημα ταξινομήσεων και εννοιών </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a:t>
            </a:r>
            <a:endParaRPr lang="el-GR" dirty="0"/>
          </a:p>
        </p:txBody>
      </p:sp>
      <p:sp>
        <p:nvSpPr>
          <p:cNvPr id="3" name="2 - Θέση περιεχομένου"/>
          <p:cNvSpPr>
            <a:spLocks noGrp="1"/>
          </p:cNvSpPr>
          <p:nvPr>
            <p:ph idx="1"/>
          </p:nvPr>
        </p:nvSpPr>
        <p:spPr/>
        <p:txBody>
          <a:bodyPr/>
          <a:lstStyle/>
          <a:p>
            <a:r>
              <a:rPr lang="el-GR" dirty="0" smtClean="0"/>
              <a:t>Υιοθετεί, κατά κανόνα, την ολιστική ανάλυση περίπτωσης</a:t>
            </a:r>
          </a:p>
          <a:p>
            <a:r>
              <a:rPr lang="el-GR" dirty="0" smtClean="0"/>
              <a:t>Αναπτύσσει εξηγήσεις στο επίπεδο της κατανόησης του νοήματος και λιγότερο σε εκείνο της αποκάλυψης αιτιών.</a:t>
            </a:r>
          </a:p>
          <a:p>
            <a:pPr>
              <a:buNone/>
            </a:pPr>
            <a:r>
              <a:rPr lang="el-GR" dirty="0" smtClean="0"/>
              <a:t>  </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Ποιοτική Έρευνα- ως προς τη φύση των αποτελεσμάτων</a:t>
            </a:r>
            <a:endParaRPr lang="el-GR" dirty="0"/>
          </a:p>
        </p:txBody>
      </p:sp>
      <p:graphicFrame>
        <p:nvGraphicFramePr>
          <p:cNvPr id="4" name="3 - Θέση περιεχομένου"/>
          <p:cNvGraphicFramePr>
            <a:graphicFrameLocks noGrp="1"/>
          </p:cNvGraphicFramePr>
          <p:nvPr>
            <p:ph idx="1"/>
          </p:nvPr>
        </p:nvGraphicFramePr>
        <p:xfrm>
          <a:off x="457200" y="2249424"/>
          <a:ext cx="8229600" cy="4325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lnSpcReduction="10000"/>
          </a:bodyPr>
          <a:lstStyle/>
          <a:p>
            <a:pPr marL="624078" indent="-514350">
              <a:buNone/>
            </a:pPr>
            <a:r>
              <a:rPr lang="el-GR" dirty="0" smtClean="0">
                <a:solidFill>
                  <a:schemeClr val="accent1">
                    <a:lumMod val="75000"/>
                  </a:schemeClr>
                </a:solidFill>
              </a:rPr>
              <a:t>1. Εμπειρικά θεμελιωμένης θεωρίας</a:t>
            </a:r>
          </a:p>
          <a:p>
            <a:pPr marL="624078" indent="-514350">
              <a:buNone/>
            </a:pPr>
            <a:r>
              <a:rPr lang="el-GR" dirty="0" smtClean="0">
                <a:solidFill>
                  <a:schemeClr val="accent1">
                    <a:lumMod val="75000"/>
                  </a:schemeClr>
                </a:solidFill>
              </a:rPr>
              <a:t>2. Τυπολογίας</a:t>
            </a:r>
          </a:p>
          <a:p>
            <a:pPr marL="624078" indent="-514350">
              <a:buNone/>
            </a:pPr>
            <a:r>
              <a:rPr lang="el-GR" dirty="0" smtClean="0">
                <a:solidFill>
                  <a:schemeClr val="accent1">
                    <a:lumMod val="75000"/>
                  </a:schemeClr>
                </a:solidFill>
              </a:rPr>
              <a:t>3. Πυκνής περιγραφής*</a:t>
            </a:r>
          </a:p>
          <a:p>
            <a:pPr marL="624078" indent="-514350">
              <a:buNone/>
            </a:pPr>
            <a:r>
              <a:rPr lang="el-GR" dirty="0" smtClean="0">
                <a:solidFill>
                  <a:schemeClr val="accent1">
                    <a:lumMod val="75000"/>
                  </a:schemeClr>
                </a:solidFill>
              </a:rPr>
              <a:t>4. Αναπτυξιακής εξήγησης**</a:t>
            </a:r>
          </a:p>
          <a:p>
            <a:pPr marL="624078" indent="-514350">
              <a:buNone/>
            </a:pPr>
            <a:endParaRPr lang="el-GR" dirty="0" smtClean="0">
              <a:solidFill>
                <a:schemeClr val="accent1">
                  <a:lumMod val="75000"/>
                </a:schemeClr>
              </a:solidFill>
            </a:endParaRPr>
          </a:p>
          <a:p>
            <a:pPr marL="624078" indent="-514350">
              <a:buNone/>
            </a:pPr>
            <a:endParaRPr lang="el-GR" dirty="0" smtClean="0">
              <a:solidFill>
                <a:schemeClr val="accent1">
                  <a:lumMod val="75000"/>
                </a:schemeClr>
              </a:solidFill>
            </a:endParaRPr>
          </a:p>
          <a:p>
            <a:pPr marL="0" indent="-514350">
              <a:spcBef>
                <a:spcPts val="0"/>
              </a:spcBef>
              <a:buNone/>
            </a:pPr>
            <a:r>
              <a:rPr lang="el-GR" sz="2200" dirty="0" smtClean="0">
                <a:solidFill>
                  <a:schemeClr val="accent1">
                    <a:lumMod val="75000"/>
                  </a:schemeClr>
                </a:solidFill>
              </a:rPr>
              <a:t>*Η έννοια της «πυκνής περιγραφής» έχει προταθεί από τον ανθρωπολόγο </a:t>
            </a:r>
            <a:r>
              <a:rPr lang="en-US" sz="2200" dirty="0" smtClean="0">
                <a:solidFill>
                  <a:schemeClr val="accent1">
                    <a:lumMod val="75000"/>
                  </a:schemeClr>
                </a:solidFill>
              </a:rPr>
              <a:t>Clifford </a:t>
            </a:r>
            <a:r>
              <a:rPr lang="en-US" sz="2200" dirty="0" err="1" smtClean="0">
                <a:solidFill>
                  <a:schemeClr val="accent1">
                    <a:lumMod val="75000"/>
                  </a:schemeClr>
                </a:solidFill>
              </a:rPr>
              <a:t>Geertz</a:t>
            </a:r>
            <a:r>
              <a:rPr lang="el-GR" sz="2200" dirty="0" smtClean="0">
                <a:solidFill>
                  <a:schemeClr val="accent1">
                    <a:lumMod val="75000"/>
                  </a:schemeClr>
                </a:solidFill>
              </a:rPr>
              <a:t> και αναφέρεται στη λεπτομερή αναφορά των υποδειγμάτων πολιτισμικών και κοινωνικών σχέσεων που έχει ανιχνεύσει ο ερευνητής στο πεδίο της έρευνάς του και τα παρουσιάζει εντός των πλαισίων στα οποία ανήκουν</a:t>
            </a:r>
            <a:r>
              <a:rPr lang="el-GR" dirty="0" smtClean="0">
                <a:solidFill>
                  <a:schemeClr val="accent1">
                    <a:lumMod val="75000"/>
                  </a:schemeClr>
                </a:solidFill>
              </a:rPr>
              <a:t>. </a:t>
            </a:r>
          </a:p>
          <a:p>
            <a:pPr marL="624078" indent="-514350">
              <a:buNone/>
            </a:pPr>
            <a:endParaRPr lang="el-GR" dirty="0" smtClean="0">
              <a:solidFill>
                <a:schemeClr val="accent1">
                  <a:lumMod val="75000"/>
                </a:schemeClr>
              </a:solidFill>
            </a:endParaRPr>
          </a:p>
          <a:p>
            <a:pPr marL="624078" indent="-514350">
              <a:buNone/>
            </a:pPr>
            <a:endParaRPr lang="el-GR" dirty="0">
              <a:solidFill>
                <a:schemeClr val="accent1">
                  <a:lumMod val="7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a:bodyPr>
          <a:lstStyle/>
          <a:p>
            <a:pPr>
              <a:buNone/>
            </a:pPr>
            <a:endParaRPr lang="el-GR" sz="3200" dirty="0" smtClean="0"/>
          </a:p>
          <a:p>
            <a:pPr algn="ctr">
              <a:buNone/>
            </a:pPr>
            <a:r>
              <a:rPr lang="el-GR" sz="4800" dirty="0" smtClean="0"/>
              <a:t>ΕΡΕΥΝΗΤΙΚΟΣ ΣΧΕΔΙΑΣΜΟΣ </a:t>
            </a:r>
          </a:p>
          <a:p>
            <a:pPr algn="ctr">
              <a:buNone/>
            </a:pPr>
            <a:r>
              <a:rPr lang="el-GR" sz="4800" dirty="0" smtClean="0"/>
              <a:t>ΣΤΗΝ ΠΟΙΟΤΙΚΗ ΕΡΕΥΝΑ</a:t>
            </a:r>
            <a:endParaRPr lang="el-GR" sz="4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265</TotalTime>
  <Words>1411</Words>
  <Application>Microsoft Office PowerPoint</Application>
  <PresentationFormat>Προβολή στην οθόνη (4:3)</PresentationFormat>
  <Paragraphs>168</Paragraphs>
  <Slides>31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31</vt:i4>
      </vt:variant>
    </vt:vector>
  </HeadingPairs>
  <TitlesOfParts>
    <vt:vector size="32" baseType="lpstr">
      <vt:lpstr>Αστικό</vt:lpstr>
      <vt:lpstr>ΜΕΘΟΔΟΛΟΓΙΑ ΠΟΙΟΤΙΚΗΣ ΕΡΕΥΝΑΣ Μέρος 1</vt:lpstr>
      <vt:lpstr>Α. Ποιοτική έρευνα-Οπτική</vt:lpstr>
      <vt:lpstr>Β. Ποιοτική έρευνα- χαρακτήρας ερευνητικού σχεδίου</vt:lpstr>
      <vt:lpstr>Γ. Ποιοτική Έρευνα- Παραγωγή δεδομένων</vt:lpstr>
      <vt:lpstr>Ποιοτική Έρευνα- Ανάλυση και ερμηνεία δεδομένων</vt:lpstr>
      <vt:lpstr>….</vt:lpstr>
      <vt:lpstr>Ποιοτική Έρευνα- ως προς τη φύση των αποτελεσμάτων</vt:lpstr>
      <vt:lpstr>Διαφάνεια 8</vt:lpstr>
      <vt:lpstr>Διαφάνεια 9</vt:lpstr>
      <vt:lpstr>Προβληματισμός…</vt:lpstr>
      <vt:lpstr> Απαραίτητος ο σχεδιασμός της έρευνας! Πρόκειται για την τεκμηρίωση της ερευνητικής διαδικασίας </vt:lpstr>
      <vt:lpstr>….</vt:lpstr>
      <vt:lpstr>…</vt:lpstr>
      <vt:lpstr>.   Α) Προσδιορισμός της ερευνητικής περιοχής </vt:lpstr>
      <vt:lpstr>Διευκρίνιση:</vt:lpstr>
      <vt:lpstr>Β) Βιβλιογραφική επισκόπηση</vt:lpstr>
      <vt:lpstr>Γ) Επιλογή και επεξεργασία του θεωρητικού πλαισίου</vt:lpstr>
      <vt:lpstr>Δ) Διατύπωση ερευνητικών ερωτημάτων</vt:lpstr>
      <vt:lpstr>ΣΤ) Επιλογή μεθόδου/ων παραγωγής δεδομένων</vt:lpstr>
      <vt:lpstr>Μέθοδοι παραγωγής ποιοτικών δεδομένων: </vt:lpstr>
      <vt:lpstr>Μέθοδοι παραγωγής ποιοτικών δεδομένων:</vt:lpstr>
      <vt:lpstr>Ζ) Προετοιμασία για την πρόσβαση στο πεδίο</vt:lpstr>
      <vt:lpstr>Η) Επιλογή στρατηγικής δειγματοληψίας</vt:lpstr>
      <vt:lpstr>…</vt:lpstr>
      <vt:lpstr>Θ) Διευθέτηση ενδεχόμενων δεοντολογικών ζητημάτων</vt:lpstr>
      <vt:lpstr>Πως αντιμετωπίζονται τα δεοντολογικά ζητήματα;</vt:lpstr>
      <vt:lpstr>Ι) Εκτίμηση πρακτικών ζητημάτων</vt:lpstr>
      <vt:lpstr>Κ) Επιλογή των τρόπων ανάλυσης δεδομένων</vt:lpstr>
      <vt:lpstr>Λ) Σκέψεις για το είδος της θεωρητικής μορφής που θα λάβουν τα ευρήματα</vt:lpstr>
      <vt:lpstr>Μ) σκέψεις για τους τρόπους δημοσιοποίησης των ερευνητικών ευρημάτων</vt:lpstr>
      <vt:lpstr>ΣΥΝΟΠΤΙΚΑ ΤΑ ΒΗΜΑΤΑ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ΜΕΘΟΔΟΛΟΓΙΑ ΠΟΙΟΤΙΚΗΣ ΕΡΕΥΝΑΣ</dc:title>
  <dc:creator>Domna Michail</dc:creator>
  <cp:lastModifiedBy>Domna Michail</cp:lastModifiedBy>
  <cp:revision>11</cp:revision>
  <dcterms:created xsi:type="dcterms:W3CDTF">2015-03-26T07:38:27Z</dcterms:created>
  <dcterms:modified xsi:type="dcterms:W3CDTF">2015-10-23T09:03:21Z</dcterms:modified>
</cp:coreProperties>
</file>