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7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5FA5"/>
    <a:srgbClr val="F57024"/>
    <a:srgbClr val="F50C24"/>
    <a:srgbClr val="AF3D92"/>
    <a:srgbClr val="C74C2D"/>
    <a:srgbClr val="4D92BC"/>
    <a:srgbClr val="6A733D"/>
    <a:srgbClr val="4E6273"/>
    <a:srgbClr val="E3E709"/>
    <a:srgbClr val="BE2A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3907" autoAdjust="0"/>
  </p:normalViewPr>
  <p:slideViewPr>
    <p:cSldViewPr snapToGrid="0">
      <p:cViewPr varScale="1">
        <p:scale>
          <a:sx n="68" d="100"/>
          <a:sy n="68" d="100"/>
        </p:scale>
        <p:origin x="-1344" y="-108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9036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E4EF5B-D8D8-AA4E-8735-D5137CED416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2EF6B-38EE-FD49-9491-D789F53D5F52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3C8FA7-2C64-F845-8DBC-4C60196F0D7F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B56417-ABB9-FC40-9DC5-9F23DFD2FC63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750A99-1932-D94E-AD9B-9DA92D145D6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5770C0-ACE4-6E47-83A1-227A07E336E2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21B522-C460-BB4A-9C4F-C0E30559E67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4826AD-46E8-2F47-906B-8EB9A960A74E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5177A-D5AC-F74E-B5FB-08DECF4C87C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5C05C5-E925-4142-87B0-C3A452EDC5F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B84E1-441F-E84E-8AD8-D75FBDFEAE47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98B86D-249D-F044-959C-44D971BEF4A2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106414A-9335-4F6B-B3B3-AE883B2A4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6C34F1DF-3FD1-44BB-9B91-7DF7EAF33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98BE333-B247-4B06-B9E3-3AB2692D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6E8B-4856-4585-A21C-F69EBD74760D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6E951AD-F824-4055-A7A9-82535376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A45054F-048F-4B75-AAE3-4996D6C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31B-4EF5-4305-A6DC-6E92AE621F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9752317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DDB14B8-7858-4345-A019-837E798D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325B7B2-E216-4BA6-9100-8D3FA557B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D293149-1188-4C22-825C-107F6D1E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6E8B-4856-4585-A21C-F69EBD74760D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65DED59-6310-45B7-A984-3483918A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8E59A45-CE27-44EA-9034-D291EA0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31B-4EF5-4305-A6DC-6E92AE621F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781376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6D697CBA-4F38-4931-AF1B-1624F67B6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08223D7E-3D33-4CDD-960F-900F4F2E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924CEE8-AC8E-4A98-A113-DC2C49A5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6E8B-4856-4585-A21C-F69EBD74760D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1AD86E6-08F4-4F90-823F-A559AA5D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A43EBD6-A22E-454E-A17D-6B066C33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31B-4EF5-4305-A6DC-6E92AE621F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135078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A0ECD8C-C977-41B8-A645-A10A51EF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6DE0E46-460C-490C-A953-D8171FA51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78ECCAF-908A-49CA-A584-75E4A78A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6E8B-4856-4585-A21C-F69EBD74760D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FA38CF6-2140-4B7C-B9D1-00FA10D1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155CC0D-8CFC-4259-9C69-684265E4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31B-4EF5-4305-A6DC-6E92AE621F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2210940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0183E69-4728-4FAE-98F0-7587EC8A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334B5512-1730-4FFB-9428-748B47A44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B056D2E-F790-4145-812E-F279617F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6E8B-4856-4585-A21C-F69EBD74760D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0E760A1-F9F9-40F0-83B1-04768314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19C9337-F040-4744-82E9-8CAF196F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31B-4EF5-4305-A6DC-6E92AE621F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427154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F79C1D0-4DD9-4F3D-9BD9-9DACF46C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B097D72-8444-4EFE-9083-418F32E66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1B676AD7-6461-43B4-B436-61481187E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BC272CFD-8C7C-438A-BE3C-D98C2F8C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6E8B-4856-4585-A21C-F69EBD74760D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ACDD3F6D-0B33-4237-B0EC-62908D5B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883F7B55-2427-4C35-A93F-0F5D0A1A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31B-4EF5-4305-A6DC-6E92AE621F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8540297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88A505D-FE30-4B26-B19B-1D631C89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DE35711-B07A-49BA-BF8A-D73670A60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BED22276-B3E2-47FE-9C49-CBBB99305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1FB67A9D-ABB0-4706-9F82-3999F89A5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30ABA4E6-66E4-4736-BE61-A1CF74771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30FF620E-8293-4C7A-9A47-21E49AAD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6E8B-4856-4585-A21C-F69EBD74760D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6AC24266-AA1C-424F-BF6C-BC52940F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B07B3247-76D9-4AE5-BCB0-6841CE2F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31B-4EF5-4305-A6DC-6E92AE621F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670526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FB25212-C9B1-4A3A-A09F-FE5664BE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81FFFF6E-E0B5-49C9-B44C-F67313D0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6E8B-4856-4585-A21C-F69EBD74760D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C0A714BD-0CF2-4104-93D3-248C0428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1027DC53-D9D9-4625-A914-81C850E1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31B-4EF5-4305-A6DC-6E92AE621F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7705371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CC9617ED-E3F9-4930-85BE-A0EE76D9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6E8B-4856-4585-A21C-F69EBD74760D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AC160163-1A99-4DCE-874A-A33B109F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927B0722-EF0D-4529-8D22-D2E4D22B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31B-4EF5-4305-A6DC-6E92AE621F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1938363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8CDB941-F38C-4340-BB29-7F0312AB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0F89DE8-69F1-4A41-898E-57AFE1235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AE566168-D171-4180-91CD-8639BD459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7977E239-E917-4875-B33E-34C22F745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6E8B-4856-4585-A21C-F69EBD74760D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1D36BDBF-1E12-4059-9D84-9BACE648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87A69D4-45B9-48F9-BEED-8B7332EB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31B-4EF5-4305-A6DC-6E92AE621F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152763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3B90E66-6EDC-4996-9B30-2793159E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F6D44D6A-AF35-4EA7-937B-0159293D3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7062D05-88E3-4F9A-9E3A-2CEEC6019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0BCFC364-C36C-46B7-9D15-DC0BEEE7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6E8B-4856-4585-A21C-F69EBD74760D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BC2B70E-07C9-4F8E-86BB-8651E06E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9CAA0331-DB31-45FC-AD12-29D48696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31B-4EF5-4305-A6DC-6E92AE621F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9993601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8789A0FE-8CE1-470D-93C2-C4CDAD33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B0F3856-4118-4C3A-9725-36DB7ACC9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F4BBF4D-D314-4342-B50E-C8C202E41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A6E8B-4856-4585-A21C-F69EBD74760D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0136EA4-93A0-4C0C-8E7F-D490EB6F6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4ABF541-08DF-4816-A7EB-9206479E5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F331B-4EF5-4305-A6DC-6E92AE621F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31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966B3739-74C3-4F28-A167-1AA4CDBC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" y="1081841"/>
            <a:ext cx="351771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D3B9E79-418C-4DBB-A16E-F10C917E5D8C}"/>
              </a:ext>
            </a:extLst>
          </p:cNvPr>
          <p:cNvSpPr txBox="1">
            <a:spLocks noChangeArrowheads="1"/>
          </p:cNvSpPr>
          <p:nvPr/>
        </p:nvSpPr>
        <p:spPr>
          <a:xfrm>
            <a:off x="4533900" y="2047874"/>
            <a:ext cx="4441825" cy="233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Richard Wolfson</a:t>
            </a:r>
            <a:endParaRPr lang="el-GR" altLang="el-GR" sz="2900" dirty="0">
              <a:solidFill>
                <a:srgbClr val="002060"/>
              </a:solidFill>
            </a:endParaRPr>
          </a:p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 </a:t>
            </a:r>
            <a:r>
              <a:rPr lang="en-US" altLang="el-GR" sz="3900" dirty="0">
                <a:solidFill>
                  <a:srgbClr val="002060"/>
                </a:solidFill>
              </a:rPr>
              <a:t/>
            </a:r>
            <a:br>
              <a:rPr lang="en-US" altLang="el-GR" sz="3900" dirty="0">
                <a:solidFill>
                  <a:srgbClr val="002060"/>
                </a:solidFill>
              </a:rPr>
            </a:br>
            <a:r>
              <a:rPr lang="el-GR" altLang="el-GR" sz="4000" dirty="0">
                <a:solidFill>
                  <a:srgbClr val="002060"/>
                </a:solidFill>
              </a:rPr>
              <a:t>ΘΕΜΕΛΙΩΔΗΣ ΠΑΝΕΠΙΣΤΗΜΙΑΚΗ ΦΥΣΙΚΗ </a:t>
            </a:r>
            <a:endParaRPr lang="en-US" altLang="el-GR" sz="3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571C1617-A855-4020-85DD-ECB37D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5941841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7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15874"/>
            <a:ext cx="7886700" cy="1325563"/>
          </a:xfrm>
        </p:spPr>
        <p:txBody>
          <a:bodyPr/>
          <a:lstStyle/>
          <a:p>
            <a:r>
              <a:rPr lang="el-GR" dirty="0"/>
              <a:t>Το κατανοήσατε;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1073150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2200" dirty="0"/>
              <a:t>Τι θα συμβεί στην περιστροφική αδράνεια του </a:t>
            </a:r>
            <a:r>
              <a:rPr lang="el-GR" sz="2200" dirty="0" smtClean="0"/>
              <a:t>σώματος </a:t>
            </a:r>
            <a:r>
              <a:rPr lang="el-GR" sz="2200" dirty="0"/>
              <a:t>που αποτελείται από δύο μάζες στα άκρα μιας </a:t>
            </a:r>
            <a:r>
              <a:rPr lang="el-GR" sz="2200" dirty="0" err="1"/>
              <a:t>άμαζης</a:t>
            </a:r>
            <a:r>
              <a:rPr lang="el-GR" sz="2200" dirty="0"/>
              <a:t> ράβδου αν ο άξονας περιστροφής μεταφερθεί στο μέσο της ράβδου;</a:t>
            </a:r>
            <a:r>
              <a:rPr lang="en-US" sz="22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(</a:t>
            </a:r>
            <a:r>
              <a:rPr lang="el-GR" sz="2200" dirty="0"/>
              <a:t>α</a:t>
            </a:r>
            <a:r>
              <a:rPr lang="en-US" sz="2200" dirty="0"/>
              <a:t>) </a:t>
            </a:r>
            <a:r>
              <a:rPr lang="el-GR" sz="2200" dirty="0"/>
              <a:t>θα αυξηθεί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(</a:t>
            </a:r>
            <a:r>
              <a:rPr lang="el-GR" sz="2200" dirty="0"/>
              <a:t>β</a:t>
            </a:r>
            <a:r>
              <a:rPr lang="en-US" sz="2200" dirty="0"/>
              <a:t>) </a:t>
            </a:r>
            <a:r>
              <a:rPr lang="el-GR" sz="2200" dirty="0"/>
              <a:t>θα μειωθεί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(</a:t>
            </a:r>
            <a:r>
              <a:rPr lang="el-GR" sz="2200" dirty="0"/>
              <a:t>γ</a:t>
            </a:r>
            <a:r>
              <a:rPr lang="en-US" sz="2200" dirty="0"/>
              <a:t>) </a:t>
            </a:r>
            <a:r>
              <a:rPr lang="el-GR" sz="2200" dirty="0"/>
              <a:t>θα παραμείνει ίδια</a:t>
            </a:r>
            <a:endParaRPr lang="en-US" sz="2200" dirty="0"/>
          </a:p>
          <a:p>
            <a:pPr>
              <a:lnSpc>
                <a:spcPct val="100000"/>
              </a:lnSpc>
            </a:pPr>
            <a:r>
              <a:rPr lang="el-GR" sz="2200" dirty="0"/>
              <a:t>Τι θα συνέβαινε αν ο άξονας περιστροφής βρισκόταν στο ένα άκρο της ράβδου;</a:t>
            </a:r>
            <a:endParaRPr lang="en-US" sz="22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E9EF"/>
              </a:clrFrom>
              <a:clrTo>
                <a:srgbClr val="DFE9EF">
                  <a:alpha val="0"/>
                </a:srgbClr>
              </a:clrTo>
            </a:clrChange>
          </a:blip>
          <a:srcRect l="50756" t="44643" r="21690" b="37897"/>
          <a:stretch>
            <a:fillRect/>
          </a:stretch>
        </p:blipFill>
        <p:spPr bwMode="auto">
          <a:xfrm>
            <a:off x="1750618" y="4278582"/>
            <a:ext cx="5658537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272" y="0"/>
            <a:ext cx="7886700" cy="1325563"/>
          </a:xfrm>
        </p:spPr>
        <p:txBody>
          <a:bodyPr/>
          <a:lstStyle/>
          <a:p>
            <a:r>
              <a:rPr lang="el-GR" dirty="0"/>
              <a:t>Περιστροφικές αδράνειες κοινών </a:t>
            </a:r>
            <a:r>
              <a:rPr lang="el-GR" dirty="0" smtClean="0"/>
              <a:t>σωμάτων</a:t>
            </a:r>
            <a:endParaRPr lang="en-U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 l="23315" t="38690" r="23475" b="6250"/>
          <a:stretch>
            <a:fillRect/>
          </a:stretch>
        </p:blipFill>
        <p:spPr bwMode="auto">
          <a:xfrm>
            <a:off x="501280" y="1310961"/>
            <a:ext cx="8230182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80298"/>
            <a:ext cx="7886700" cy="1325563"/>
          </a:xfrm>
        </p:spPr>
        <p:txBody>
          <a:bodyPr/>
          <a:lstStyle/>
          <a:p>
            <a:r>
              <a:rPr lang="el-GR" altLang="zh-TW" dirty="0"/>
              <a:t>Θεώρημα παράλληλων αξόνων</a:t>
            </a:r>
            <a:endParaRPr lang="en-US" altLang="zh-TW" dirty="0"/>
          </a:p>
        </p:txBody>
      </p:sp>
      <p:sp>
        <p:nvSpPr>
          <p:cNvPr id="61952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41989"/>
            <a:ext cx="5962650" cy="492442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dirty="0"/>
              <a:t>Αν γνωρίζουμε την περιστροφική αδράνεια</a:t>
            </a:r>
            <a:r>
              <a:rPr lang="en-US" dirty="0"/>
              <a:t> </a:t>
            </a:r>
            <a:r>
              <a:rPr lang="en-US" altLang="zh-TW" i="1" dirty="0" err="1"/>
              <a:t>I</a:t>
            </a:r>
            <a:r>
              <a:rPr lang="en-US" altLang="zh-TW" baseline="-25000" dirty="0" err="1"/>
              <a:t>cm</a:t>
            </a:r>
            <a:r>
              <a:rPr lang="en-US" altLang="zh-TW" dirty="0"/>
              <a:t> </a:t>
            </a:r>
            <a:r>
              <a:rPr lang="el-GR" altLang="zh-TW" dirty="0"/>
              <a:t>γύρω από έναν άξονα</a:t>
            </a:r>
            <a:r>
              <a:rPr lang="en-US" dirty="0"/>
              <a:t> </a:t>
            </a:r>
            <a:r>
              <a:rPr lang="el-GR" dirty="0"/>
              <a:t>διερχόμενο από το κέντρο μάζας ενός σώματος</a:t>
            </a:r>
            <a:r>
              <a:rPr lang="en-US" dirty="0"/>
              <a:t>,</a:t>
            </a:r>
            <a:r>
              <a:rPr lang="en-US" altLang="zh-TW" dirty="0"/>
              <a:t> </a:t>
            </a:r>
            <a:r>
              <a:rPr lang="el-GR" altLang="zh-TW" dirty="0"/>
              <a:t>το</a:t>
            </a:r>
            <a:r>
              <a:rPr lang="en-US" dirty="0"/>
              <a:t> </a:t>
            </a:r>
            <a:r>
              <a:rPr lang="el-GR" b="1" dirty="0"/>
              <a:t>θεώρημα των παράλληλων αξόνων </a:t>
            </a:r>
            <a:r>
              <a:rPr lang="el-GR" dirty="0"/>
              <a:t>επιτρέπει τον υπολογισμό</a:t>
            </a:r>
            <a:r>
              <a:rPr lang="en-US" dirty="0"/>
              <a:t> </a:t>
            </a:r>
            <a:r>
              <a:rPr lang="el-GR" dirty="0"/>
              <a:t>της περιστροφικής αδράνειας</a:t>
            </a:r>
            <a:r>
              <a:rPr lang="en-US" altLang="zh-TW" dirty="0"/>
              <a:t> 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l-GR" dirty="0"/>
              <a:t>ως προς οποιονδήποτε παράλληλο άξονα</a:t>
            </a:r>
            <a:r>
              <a:rPr lang="en-US" dirty="0"/>
              <a:t> </a:t>
            </a:r>
            <a:endParaRPr lang="en-US" altLang="zh-TW" dirty="0"/>
          </a:p>
          <a:p>
            <a:pPr>
              <a:lnSpc>
                <a:spcPct val="110000"/>
              </a:lnSpc>
            </a:pPr>
            <a:r>
              <a:rPr lang="el-GR" altLang="zh-TW" dirty="0"/>
              <a:t>Το θεώρημα των παράλληλων αξόνων διατυπώνεται ως </a:t>
            </a:r>
            <a:endParaRPr lang="en-US" altLang="zh-TW" dirty="0"/>
          </a:p>
          <a:p>
            <a:pPr>
              <a:lnSpc>
                <a:spcPct val="110000"/>
              </a:lnSpc>
            </a:pPr>
            <a:endParaRPr lang="en-US" altLang="zh-TW" dirty="0"/>
          </a:p>
          <a:p>
            <a:pPr marL="346075" indent="-7938">
              <a:lnSpc>
                <a:spcPct val="110000"/>
              </a:lnSpc>
              <a:buNone/>
            </a:pPr>
            <a:r>
              <a:rPr lang="el-GR" dirty="0"/>
              <a:t>όπου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l-GR" dirty="0"/>
              <a:t>είναι η απόσταση μεταξύ του 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άξονα που περνά από το κέντρο μάζας</a:t>
            </a:r>
            <a:r>
              <a:rPr lang="en-US" dirty="0"/>
              <a:t> </a:t>
            </a:r>
            <a:br>
              <a:rPr lang="en-US" dirty="0"/>
            </a:br>
            <a:r>
              <a:rPr lang="el-GR" dirty="0"/>
              <a:t>και του παράλληλου άξονα και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altLang="zh-TW" dirty="0"/>
              <a:t> </a:t>
            </a:r>
            <a:r>
              <a:rPr lang="el-GR" altLang="zh-TW" dirty="0" smtClean="0"/>
              <a:t>η</a:t>
            </a:r>
          </a:p>
          <a:p>
            <a:pPr marL="346075" indent="-7938">
              <a:lnSpc>
                <a:spcPct val="110000"/>
              </a:lnSpc>
              <a:buNone/>
            </a:pPr>
            <a:r>
              <a:rPr lang="el-GR" altLang="zh-TW" dirty="0" smtClean="0"/>
              <a:t>συνολική </a:t>
            </a:r>
            <a:r>
              <a:rPr lang="el-GR" altLang="zh-TW" dirty="0"/>
              <a:t>μ</a:t>
            </a:r>
            <a:r>
              <a:rPr lang="el-GR" dirty="0"/>
              <a:t>άζα του σώματος</a:t>
            </a:r>
            <a:endParaRPr lang="en-US" dirty="0"/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214313" y="700088"/>
            <a:ext cx="87407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zh-TW" sz="2600" i="0" dirty="0"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22" name="Picture 21" descr="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3710" y="4500414"/>
            <a:ext cx="1511808" cy="329184"/>
          </a:xfrm>
          <a:prstGeom prst="rect">
            <a:avLst/>
          </a:prstGeom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 l="13609" t="38492" r="55491" b="8654"/>
          <a:stretch>
            <a:fillRect/>
          </a:stretch>
        </p:blipFill>
        <p:spPr bwMode="auto">
          <a:xfrm>
            <a:off x="5376771" y="2984587"/>
            <a:ext cx="3668586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-56761"/>
            <a:ext cx="7886700" cy="1325563"/>
          </a:xfrm>
        </p:spPr>
        <p:txBody>
          <a:bodyPr/>
          <a:lstStyle/>
          <a:p>
            <a:r>
              <a:rPr lang="el-GR" dirty="0" smtClean="0"/>
              <a:t>Περιστροφική και γραμμική δυναμική</a:t>
            </a:r>
            <a:endParaRPr lang="en-US" dirty="0"/>
          </a:p>
        </p:txBody>
      </p:sp>
      <p:sp>
        <p:nvSpPr>
          <p:cNvPr id="596995" name="Rectangle 3"/>
          <p:cNvSpPr>
            <a:spLocks noGrp="1" noChangeArrowheads="1"/>
          </p:cNvSpPr>
          <p:nvPr>
            <p:ph idx="1"/>
          </p:nvPr>
        </p:nvSpPr>
        <p:spPr>
          <a:xfrm>
            <a:off x="276908" y="942535"/>
            <a:ext cx="8229600" cy="5449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000" dirty="0" smtClean="0"/>
              <a:t>Σε προβλήματα που περιλαμβάνουν περιστροφική και γραμμική δυναμική</a:t>
            </a:r>
            <a:r>
              <a:rPr lang="en-US" sz="2000" dirty="0" smtClean="0"/>
              <a:t>: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l-GR" sz="2000" b="1" dirty="0" smtClean="0"/>
              <a:t>ΠΡΟΣΔΙΟΡΙΣΤΕ</a:t>
            </a:r>
            <a:r>
              <a:rPr lang="en-US" sz="2000" dirty="0" smtClean="0"/>
              <a:t> </a:t>
            </a:r>
            <a:r>
              <a:rPr lang="el-GR" sz="2000" dirty="0" smtClean="0"/>
              <a:t>τα σώματα και τις δυνάμεις ή τις ροπές που επενεργούν</a:t>
            </a:r>
            <a:r>
              <a:rPr lang="en-US" sz="2000" dirty="0" smtClean="0"/>
              <a:t>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l-GR" sz="2000" b="1" dirty="0" smtClean="0"/>
              <a:t>ΑΝΑΠΤΥΞΤΕ</a:t>
            </a:r>
            <a:r>
              <a:rPr lang="en-US" sz="2000" dirty="0" smtClean="0"/>
              <a:t> </a:t>
            </a:r>
            <a:r>
              <a:rPr lang="el-GR" sz="2000" dirty="0" smtClean="0"/>
              <a:t>τη λύση σας με σχεδιαγράμματα και γράφοντας τον νόμο του Νεύτωνα και το περιστροφικό του ανάλογο</a:t>
            </a:r>
            <a:r>
              <a:rPr lang="en-US" sz="2000" dirty="0" smtClean="0"/>
              <a:t>. </a:t>
            </a:r>
            <a:r>
              <a:rPr lang="el-GR" sz="2000" dirty="0" smtClean="0"/>
              <a:t>Σημειώστε φυσικές συσχετίσεις μεταξύ των σωμάτων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l-GR" sz="2000" b="1" dirty="0" smtClean="0"/>
              <a:t>ΥΠΟΛΟΓΙΣΤΕ</a:t>
            </a:r>
            <a:r>
              <a:rPr lang="en-US" sz="2000" dirty="0" smtClean="0"/>
              <a:t> </a:t>
            </a:r>
            <a:r>
              <a:rPr lang="el-GR" sz="2000" dirty="0" smtClean="0"/>
              <a:t>για να βρείτε τη λύση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l-GR" sz="2000" b="1" dirty="0" smtClean="0"/>
              <a:t>ΑΞΙΟΛΟΓΗΣΤΕ</a:t>
            </a:r>
            <a:r>
              <a:rPr lang="en-US" sz="2000" dirty="0" smtClean="0"/>
              <a:t> </a:t>
            </a:r>
            <a:r>
              <a:rPr lang="el-GR" sz="2000" dirty="0" smtClean="0"/>
              <a:t>για να βεβαιωθείτε ότι η απάντηση είναι λογική</a:t>
            </a:r>
            <a:endParaRPr lang="en-US" sz="2000" dirty="0"/>
          </a:p>
        </p:txBody>
      </p:sp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117475" y="3064197"/>
            <a:ext cx="2943225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dirty="0" smtClean="0"/>
              <a:t>Ένας κουβάς μάζας</a:t>
            </a:r>
            <a:r>
              <a:rPr lang="en-US" sz="1800" i="0" dirty="0" smtClean="0">
                <a:cs typeface="+mn-cs"/>
              </a:rPr>
              <a:t> </a:t>
            </a:r>
            <a:r>
              <a:rPr lang="en-US" sz="1800" i="1" dirty="0">
                <a:cs typeface="+mn-cs"/>
              </a:rPr>
              <a:t>m</a:t>
            </a:r>
            <a:r>
              <a:rPr lang="en-US" sz="1800" i="0" dirty="0">
                <a:cs typeface="+mn-cs"/>
              </a:rPr>
              <a:t> </a:t>
            </a:r>
            <a:r>
              <a:rPr lang="el-GR" dirty="0" smtClean="0"/>
              <a:t>πέφτει σε ένα πηγάδι</a:t>
            </a:r>
            <a:r>
              <a:rPr lang="en-US" sz="1800" i="0" dirty="0" smtClean="0">
                <a:cs typeface="+mn-cs"/>
              </a:rPr>
              <a:t>, </a:t>
            </a:r>
            <a:r>
              <a:rPr lang="el-GR" dirty="0" smtClean="0"/>
              <a:t>με το σκοινί του να ξετυλίγεται</a:t>
            </a:r>
            <a:r>
              <a:rPr lang="en-US" sz="1800" i="0" dirty="0" smtClean="0">
                <a:cs typeface="+mn-cs"/>
              </a:rPr>
              <a:t> </a:t>
            </a:r>
            <a:r>
              <a:rPr lang="el-GR" sz="1800" i="0" dirty="0" smtClean="0">
                <a:cs typeface="+mn-cs"/>
              </a:rPr>
              <a:t>από έναν κύλινδρο μάζας</a:t>
            </a:r>
            <a:r>
              <a:rPr lang="en-US" sz="1800" i="0" dirty="0" smtClean="0">
                <a:cs typeface="+mn-cs"/>
              </a:rPr>
              <a:t> </a:t>
            </a:r>
            <a:r>
              <a:rPr lang="en-US" sz="1800" i="1" dirty="0">
                <a:cs typeface="+mn-cs"/>
              </a:rPr>
              <a:t>M</a:t>
            </a:r>
            <a:r>
              <a:rPr lang="en-US" sz="1800" i="0" dirty="0">
                <a:cs typeface="+mn-cs"/>
              </a:rPr>
              <a:t> </a:t>
            </a:r>
            <a:r>
              <a:rPr lang="el-GR" dirty="0" smtClean="0"/>
              <a:t>και ακτίνας</a:t>
            </a:r>
            <a:r>
              <a:rPr lang="en-US" sz="1800" i="0" dirty="0" smtClean="0">
                <a:cs typeface="+mn-cs"/>
              </a:rPr>
              <a:t> </a:t>
            </a:r>
            <a:r>
              <a:rPr lang="en-US" sz="1800" i="1" dirty="0" smtClean="0">
                <a:cs typeface="+mn-cs"/>
              </a:rPr>
              <a:t>R</a:t>
            </a:r>
            <a:r>
              <a:rPr lang="en-US" sz="1800" dirty="0">
                <a:cs typeface="+mn-cs"/>
              </a:rPr>
              <a:t/>
            </a:r>
            <a:br>
              <a:rPr lang="en-US" sz="1800" dirty="0">
                <a:cs typeface="+mn-cs"/>
              </a:rPr>
            </a:br>
            <a:endParaRPr lang="en-US" sz="180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l-GR" dirty="0" smtClean="0"/>
              <a:t>Ποια είναι η επιτάχυνσή του;</a:t>
            </a:r>
            <a:endParaRPr lang="en-US" sz="1800" i="0" dirty="0">
              <a:cs typeface="+mn-cs"/>
            </a:endParaRPr>
          </a:p>
        </p:txBody>
      </p:sp>
      <p:sp>
        <p:nvSpPr>
          <p:cNvPr id="597000" name="Text Box 8"/>
          <p:cNvSpPr txBox="1">
            <a:spLocks noChangeArrowheads="1"/>
          </p:cNvSpPr>
          <p:nvPr/>
        </p:nvSpPr>
        <p:spPr bwMode="auto">
          <a:xfrm>
            <a:off x="3146425" y="3138151"/>
            <a:ext cx="2943225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dirty="0" smtClean="0"/>
              <a:t>Τα διαγράμματα ελεύθερου</a:t>
            </a:r>
            <a:r>
              <a:rPr lang="en-US" sz="1800" i="0" dirty="0">
                <a:cs typeface="+mn-cs"/>
              </a:rPr>
              <a:t/>
            </a:r>
            <a:br>
              <a:rPr lang="en-US" sz="1800" i="0" dirty="0">
                <a:cs typeface="+mn-cs"/>
              </a:rPr>
            </a:br>
            <a:r>
              <a:rPr lang="el-GR" dirty="0" smtClean="0"/>
              <a:t>σώματος </a:t>
            </a:r>
            <a:r>
              <a:rPr lang="el-GR" dirty="0" smtClean="0"/>
              <a:t>για</a:t>
            </a:r>
            <a:r>
              <a:rPr lang="el-GR" dirty="0" smtClean="0"/>
              <a:t> </a:t>
            </a:r>
            <a:r>
              <a:rPr lang="el-GR" dirty="0" smtClean="0"/>
              <a:t>τον κουβά και τον κύλινδρο</a:t>
            </a:r>
            <a:r>
              <a:rPr lang="en-US" sz="1800" i="0" dirty="0">
                <a:cs typeface="+mn-cs"/>
              </a:rPr>
              <a:t/>
            </a:r>
            <a:br>
              <a:rPr lang="en-US" sz="1800" i="0" dirty="0">
                <a:cs typeface="+mn-cs"/>
              </a:rPr>
            </a:br>
            <a:r>
              <a:rPr lang="en-US" sz="1800" i="0" dirty="0">
                <a:cs typeface="+mn-cs"/>
              </a:rPr>
              <a:t/>
            </a:r>
            <a:br>
              <a:rPr lang="en-US" sz="1800" i="0" dirty="0">
                <a:cs typeface="+mn-cs"/>
              </a:rPr>
            </a:br>
            <a:r>
              <a:rPr lang="el-GR" dirty="0" smtClean="0"/>
              <a:t>Η τάση του σκοινιού</a:t>
            </a:r>
            <a:r>
              <a:rPr lang="en-US" sz="1800" i="0" dirty="0" smtClean="0">
                <a:cs typeface="+mn-cs"/>
              </a:rPr>
              <a:t>    </a:t>
            </a:r>
            <a:r>
              <a:rPr lang="el-GR" sz="1800" i="0" dirty="0" smtClean="0">
                <a:cs typeface="+mn-cs"/>
              </a:rPr>
              <a:t>παρέχει τη σύνδεση</a:t>
            </a:r>
            <a:endParaRPr lang="en-US" sz="1800" i="0" dirty="0">
              <a:cs typeface="+mn-cs"/>
            </a:endParaRPr>
          </a:p>
        </p:txBody>
      </p:sp>
      <p:sp>
        <p:nvSpPr>
          <p:cNvPr id="597002" name="Text Box 10"/>
          <p:cNvSpPr txBox="1">
            <a:spLocks noChangeArrowheads="1"/>
          </p:cNvSpPr>
          <p:nvPr/>
        </p:nvSpPr>
        <p:spPr bwMode="auto">
          <a:xfrm>
            <a:off x="6073775" y="3140616"/>
            <a:ext cx="2943225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dirty="0" smtClean="0"/>
              <a:t>Νόμος του Νεύτωνα</a:t>
            </a:r>
            <a:r>
              <a:rPr lang="en-US" sz="1800" i="0" dirty="0" smtClean="0">
                <a:cs typeface="+mn-cs"/>
              </a:rPr>
              <a:t>, </a:t>
            </a:r>
            <a:r>
              <a:rPr lang="el-GR" sz="1800" i="0" dirty="0" smtClean="0">
                <a:cs typeface="+mn-cs"/>
              </a:rPr>
              <a:t>κουβάς</a:t>
            </a:r>
            <a:r>
              <a:rPr lang="en-US" sz="1800" i="0" dirty="0" smtClean="0">
                <a:cs typeface="+mn-cs"/>
              </a:rPr>
              <a:t>:</a:t>
            </a:r>
            <a:endParaRPr lang="en-US" altLang="zh-TW" sz="1800" i="0" dirty="0">
              <a:ea typeface="新細明體" charset="0"/>
              <a:cs typeface="新細明體" charset="0"/>
            </a:endParaRPr>
          </a:p>
          <a:p>
            <a:pPr>
              <a:lnSpc>
                <a:spcPct val="80000"/>
              </a:lnSpc>
              <a:defRPr/>
            </a:pPr>
            <a:endParaRPr lang="en-US" sz="1800" i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1800" i="0" dirty="0">
                <a:cs typeface="+mn-cs"/>
              </a:rPr>
              <a:t/>
            </a:r>
            <a:br>
              <a:rPr lang="en-US" sz="1800" i="0" dirty="0">
                <a:cs typeface="+mn-cs"/>
              </a:rPr>
            </a:br>
            <a:r>
              <a:rPr lang="en-US" sz="1800" i="0" dirty="0">
                <a:cs typeface="+mn-cs"/>
              </a:rPr>
              <a:t/>
            </a:r>
            <a:br>
              <a:rPr lang="en-US" sz="1800" i="0" dirty="0">
                <a:cs typeface="+mn-cs"/>
              </a:rPr>
            </a:br>
            <a:r>
              <a:rPr lang="el-GR" dirty="0" smtClean="0"/>
              <a:t>Περιστροφικό ανάλογο του</a:t>
            </a:r>
            <a:r>
              <a:rPr lang="en-US" sz="1800" i="0" dirty="0" smtClean="0">
                <a:cs typeface="+mn-cs"/>
              </a:rPr>
              <a:t> </a:t>
            </a:r>
            <a:r>
              <a:rPr lang="el-GR" dirty="0" smtClean="0"/>
              <a:t>ν</a:t>
            </a:r>
            <a:r>
              <a:rPr lang="el-GR" sz="1800" i="0" dirty="0" smtClean="0">
                <a:cs typeface="+mn-cs"/>
              </a:rPr>
              <a:t>όμου του Νεύτωνα</a:t>
            </a:r>
            <a:r>
              <a:rPr lang="en-US" sz="1800" i="0" dirty="0" smtClean="0">
                <a:cs typeface="+mn-cs"/>
              </a:rPr>
              <a:t>,</a:t>
            </a:r>
            <a:r>
              <a:rPr lang="el-GR" sz="1800" i="0" dirty="0" smtClean="0">
                <a:cs typeface="+mn-cs"/>
              </a:rPr>
              <a:t> κύλινδρος</a:t>
            </a:r>
            <a:r>
              <a:rPr lang="en-US" sz="1800" i="0" dirty="0" smtClean="0">
                <a:cs typeface="+mn-cs"/>
              </a:rPr>
              <a:t>:</a:t>
            </a:r>
            <a:endParaRPr lang="en-US" altLang="zh-TW" sz="1800" i="0" dirty="0">
              <a:ea typeface="新細明體" charset="0"/>
              <a:cs typeface="新細明體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800" dirty="0">
                <a:cs typeface="+mn-cs"/>
              </a:rPr>
              <a:t/>
            </a:r>
            <a:br>
              <a:rPr lang="en-US" sz="1800" dirty="0">
                <a:cs typeface="+mn-cs"/>
              </a:rPr>
            </a:br>
            <a:r>
              <a:rPr lang="en-US" sz="1800" dirty="0">
                <a:cs typeface="+mn-cs"/>
              </a:rPr>
              <a:t/>
            </a:r>
            <a:br>
              <a:rPr lang="en-US" sz="1800" dirty="0">
                <a:cs typeface="+mn-cs"/>
              </a:rPr>
            </a:br>
            <a:r>
              <a:rPr lang="el-GR" dirty="0" smtClean="0"/>
              <a:t>Εδώ</a:t>
            </a:r>
            <a:r>
              <a:rPr lang="en-US" sz="1800" i="0" dirty="0" smtClean="0">
                <a:cs typeface="+mn-cs"/>
              </a:rPr>
              <a:t> </a:t>
            </a:r>
            <a:endParaRPr lang="en-US" sz="1800" i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1800" i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l-GR" dirty="0" smtClean="0"/>
              <a:t>Επιλύουμε τις δύο εξισώσεις και παίρνουμε</a:t>
            </a:r>
            <a:endParaRPr lang="en-US" sz="1800" i="0" dirty="0">
              <a:cs typeface="+mn-cs"/>
            </a:endParaRPr>
          </a:p>
        </p:txBody>
      </p:sp>
      <p:sp>
        <p:nvSpPr>
          <p:cNvPr id="597005" name="Line 13"/>
          <p:cNvSpPr>
            <a:spLocks noChangeShapeType="1"/>
          </p:cNvSpPr>
          <p:nvPr/>
        </p:nvSpPr>
        <p:spPr bwMode="auto">
          <a:xfrm>
            <a:off x="3036888" y="2976563"/>
            <a:ext cx="0" cy="357822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cs typeface="+mn-cs"/>
            </a:endParaRPr>
          </a:p>
        </p:txBody>
      </p:sp>
      <p:sp>
        <p:nvSpPr>
          <p:cNvPr id="597006" name="Line 14"/>
          <p:cNvSpPr>
            <a:spLocks noChangeShapeType="1"/>
          </p:cNvSpPr>
          <p:nvPr/>
        </p:nvSpPr>
        <p:spPr bwMode="auto">
          <a:xfrm>
            <a:off x="5972175" y="2976563"/>
            <a:ext cx="0" cy="364172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cs typeface="+mn-cs"/>
            </a:endParaRPr>
          </a:p>
        </p:txBody>
      </p:sp>
      <p:graphicFrame>
        <p:nvGraphicFramePr>
          <p:cNvPr id="24587" name="Object 1"/>
          <p:cNvGraphicFramePr>
            <a:graphicFrameLocks noChangeAspect="1"/>
          </p:cNvGraphicFramePr>
          <p:nvPr/>
        </p:nvGraphicFramePr>
        <p:xfrm>
          <a:off x="5435600" y="4152900"/>
          <a:ext cx="165100" cy="266700"/>
        </p:xfrm>
        <a:graphic>
          <a:graphicData uri="http://schemas.openxmlformats.org/presentationml/2006/ole">
            <p:oleObj spid="_x0000_s21589" name="Equation" r:id="rId4" imgW="155160" imgH="255960" progId="Equation.3">
              <p:embed/>
            </p:oleObj>
          </a:graphicData>
        </a:graphic>
      </p:graphicFrame>
      <p:pic>
        <p:nvPicPr>
          <p:cNvPr id="31" name="Picture 30" descr="2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482" y="4014882"/>
            <a:ext cx="134112" cy="210312"/>
          </a:xfrm>
          <a:prstGeom prst="rect">
            <a:avLst/>
          </a:prstGeom>
        </p:spPr>
      </p:pic>
      <p:pic>
        <p:nvPicPr>
          <p:cNvPr id="32" name="Picture 31" descr="2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4351" y="3565434"/>
            <a:ext cx="1889760" cy="252984"/>
          </a:xfrm>
          <a:prstGeom prst="rect">
            <a:avLst/>
          </a:prstGeom>
        </p:spPr>
      </p:pic>
      <p:pic>
        <p:nvPicPr>
          <p:cNvPr id="33" name="Picture 32" descr="3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0840" y="4794321"/>
            <a:ext cx="1261872" cy="198120"/>
          </a:xfrm>
          <a:prstGeom prst="rect">
            <a:avLst/>
          </a:prstGeom>
        </p:spPr>
      </p:pic>
      <p:pic>
        <p:nvPicPr>
          <p:cNvPr id="34" name="Picture 33" descr="3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9071" y="5124066"/>
            <a:ext cx="935736" cy="283464"/>
          </a:xfrm>
          <a:prstGeom prst="rect">
            <a:avLst/>
          </a:prstGeom>
        </p:spPr>
      </p:pic>
      <p:pic>
        <p:nvPicPr>
          <p:cNvPr id="35" name="Picture 34" descr="3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557" y="6060501"/>
            <a:ext cx="1347216" cy="569976"/>
          </a:xfrm>
          <a:prstGeom prst="rect">
            <a:avLst/>
          </a:prstGeom>
        </p:spPr>
      </p:pic>
      <p:pic>
        <p:nvPicPr>
          <p:cNvPr id="37" name="Picture 36" descr="10_19_Figure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26"/>
          <a:stretch/>
        </p:blipFill>
        <p:spPr>
          <a:xfrm>
            <a:off x="417588" y="4748395"/>
            <a:ext cx="2286000" cy="2041292"/>
          </a:xfrm>
          <a:prstGeom prst="rect">
            <a:avLst/>
          </a:prstGeom>
        </p:spPr>
      </p:pic>
      <p:pic>
        <p:nvPicPr>
          <p:cNvPr id="16" name="Picture 15" descr="10_20_Figure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71"/>
          <a:stretch/>
        </p:blipFill>
        <p:spPr>
          <a:xfrm>
            <a:off x="3141495" y="4740315"/>
            <a:ext cx="2743200" cy="20037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902" y="-14710"/>
            <a:ext cx="7886700" cy="1325563"/>
          </a:xfrm>
        </p:spPr>
        <p:txBody>
          <a:bodyPr/>
          <a:lstStyle/>
          <a:p>
            <a:r>
              <a:rPr lang="el-GR" dirty="0" smtClean="0"/>
              <a:t>Κύλιση</a:t>
            </a:r>
            <a:endParaRPr lang="en-US" dirty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864515"/>
            <a:ext cx="8229600" cy="5106987"/>
          </a:xfrm>
        </p:spPr>
        <p:txBody>
          <a:bodyPr/>
          <a:lstStyle/>
          <a:p>
            <a:r>
              <a:rPr lang="el-GR" sz="2000" dirty="0" smtClean="0"/>
              <a:t>Η κύλιση συνδυάζει τη μεταφορική (γραμμική) κίνηση και την περιστροφική κίνηση</a:t>
            </a:r>
            <a:endParaRPr lang="en-US" altLang="zh-TW" sz="2000" dirty="0"/>
          </a:p>
          <a:p>
            <a:pPr lvl="1"/>
            <a:r>
              <a:rPr lang="el-GR" sz="2000" dirty="0" smtClean="0"/>
              <a:t>Το κέντρο μάζας ενός σώματος σε κύλιση βρίσκεται σε μεταφορική κίνηση</a:t>
            </a:r>
            <a:endParaRPr lang="en-US" sz="2000" dirty="0"/>
          </a:p>
          <a:p>
            <a:pPr lvl="1"/>
            <a:r>
              <a:rPr lang="el-GR" sz="2000" dirty="0" smtClean="0"/>
              <a:t>Το ίδιο το σώμα περιστρέφεται γύρω από το κέντρο μάζας του</a:t>
            </a:r>
            <a:endParaRPr lang="en-US" sz="2000" dirty="0"/>
          </a:p>
          <a:p>
            <a:pPr lvl="1"/>
            <a:r>
              <a:rPr lang="el-GR" sz="2000" dirty="0" smtClean="0"/>
              <a:t>Στην πραγματική κύλιση</a:t>
            </a:r>
            <a:r>
              <a:rPr lang="en-US" sz="2000" dirty="0" smtClean="0"/>
              <a:t>, </a:t>
            </a:r>
            <a:r>
              <a:rPr lang="el-GR" sz="2000" dirty="0" smtClean="0"/>
              <a:t>το σώμα κινείται χωρίς να ολισθαίνει και το σημείο επαφής του με το έδαφος βρίσκεται στιγμιαία σε ηρεμία</a:t>
            </a:r>
            <a:endParaRPr lang="en-US" sz="2000" dirty="0"/>
          </a:p>
          <a:p>
            <a:pPr lvl="1"/>
            <a:r>
              <a:rPr lang="el-GR" sz="2000" dirty="0" smtClean="0"/>
              <a:t>Τότε η περιστροφική ταχύτητα</a:t>
            </a:r>
            <a:r>
              <a:rPr lang="en-US" sz="2000" dirty="0" smtClean="0"/>
              <a:t> </a:t>
            </a:r>
            <a:r>
              <a:rPr lang="en-US" sz="2000" i="1" dirty="0"/>
              <a:t>ω</a:t>
            </a:r>
            <a:r>
              <a:rPr lang="en-US" sz="2000" dirty="0"/>
              <a:t> </a:t>
            </a:r>
            <a:r>
              <a:rPr lang="el-GR" sz="2000" dirty="0" smtClean="0"/>
              <a:t>και η γραμμική ταχύτητα</a:t>
            </a:r>
            <a:r>
              <a:rPr lang="en-US" sz="2000" dirty="0" smtClean="0"/>
              <a:t> </a:t>
            </a:r>
            <a:r>
              <a:rPr lang="en-US" sz="2000" i="1" dirty="0"/>
              <a:t>v</a:t>
            </a:r>
            <a:r>
              <a:rPr lang="en-US" sz="2000" dirty="0"/>
              <a:t> </a:t>
            </a:r>
            <a:r>
              <a:rPr lang="el-GR" sz="2000" dirty="0" smtClean="0"/>
              <a:t>συνδέονται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 smtClean="0"/>
              <a:t>με τη σχέση </a:t>
            </a:r>
            <a:r>
              <a:rPr lang="en-US" sz="2000" i="1" dirty="0" smtClean="0"/>
              <a:t>v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i="1" dirty="0"/>
              <a:t>ωR</a:t>
            </a:r>
            <a:r>
              <a:rPr lang="en-US" sz="2000" dirty="0"/>
              <a:t>, </a:t>
            </a:r>
            <a:r>
              <a:rPr lang="el-GR" sz="2000" dirty="0" smtClean="0"/>
              <a:t>όπου</a:t>
            </a:r>
            <a:r>
              <a:rPr lang="en-US" sz="2000" dirty="0" smtClean="0"/>
              <a:t> </a:t>
            </a:r>
            <a:r>
              <a:rPr lang="en-US" sz="2000" i="1" dirty="0"/>
              <a:t>R</a:t>
            </a:r>
            <a:r>
              <a:rPr lang="en-US" sz="2000" dirty="0"/>
              <a:t> </a:t>
            </a:r>
            <a:r>
              <a:rPr lang="el-GR" sz="2000" dirty="0" smtClean="0"/>
              <a:t>είναι η ακτίνα του σώματος</a:t>
            </a:r>
            <a:endParaRPr lang="en-US" sz="20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 l="19522" t="46032" r="28272" b="24405"/>
          <a:stretch>
            <a:fillRect/>
          </a:stretch>
        </p:blipFill>
        <p:spPr bwMode="auto">
          <a:xfrm>
            <a:off x="1231706" y="3859683"/>
            <a:ext cx="6792686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E9EF"/>
              </a:clrFrom>
              <a:clrTo>
                <a:srgbClr val="DFE9EF">
                  <a:alpha val="0"/>
                </a:srgbClr>
              </a:clrTo>
            </a:clrChange>
          </a:blip>
          <a:srcRect l="24876" t="53373" r="53817" b="15769"/>
          <a:stretch>
            <a:fillRect/>
          </a:stretch>
        </p:blipFill>
        <p:spPr bwMode="auto">
          <a:xfrm>
            <a:off x="2280075" y="4551460"/>
            <a:ext cx="2772228" cy="22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14710"/>
            <a:ext cx="7886700" cy="1325563"/>
          </a:xfrm>
        </p:spPr>
        <p:txBody>
          <a:bodyPr/>
          <a:lstStyle/>
          <a:p>
            <a:r>
              <a:rPr lang="el-GR" dirty="0" smtClean="0"/>
              <a:t>Περιστροφική ενέργεια</a:t>
            </a:r>
            <a:endParaRPr lang="en-US" dirty="0"/>
          </a:p>
        </p:txBody>
      </p:sp>
      <p:sp>
        <p:nvSpPr>
          <p:cNvPr id="60006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023749"/>
            <a:ext cx="7886700" cy="4351338"/>
          </a:xfrm>
        </p:spPr>
        <p:txBody>
          <a:bodyPr/>
          <a:lstStyle/>
          <a:p>
            <a:r>
              <a:rPr lang="el-GR" sz="2200" dirty="0" smtClean="0"/>
              <a:t>Ένα περιστρεφόμενο σώμα έχει κινητική ενέργεια</a:t>
            </a:r>
            <a:r>
              <a:rPr lang="en-US" sz="2200" dirty="0" smtClean="0"/>
              <a:t>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l-GR" sz="2200" dirty="0" smtClean="0"/>
              <a:t>η οποία σχετίζεται</a:t>
            </a:r>
            <a:r>
              <a:rPr lang="en-US" sz="2200" dirty="0" smtClean="0"/>
              <a:t> </a:t>
            </a:r>
            <a:r>
              <a:rPr lang="el-GR" sz="2200" dirty="0" smtClean="0"/>
              <a:t>μόνο με την περιστροφική του κίνηση</a:t>
            </a:r>
            <a:endParaRPr lang="en-US" sz="2200" dirty="0"/>
          </a:p>
          <a:p>
            <a:pPr lvl="1"/>
            <a:r>
              <a:rPr lang="el-GR" sz="2200" dirty="0" smtClean="0"/>
              <a:t>Μπορεί, επίσης, να έχει μεταφορική κινητική ενέργεια</a:t>
            </a:r>
            <a:r>
              <a:rPr lang="en-US" sz="2200" dirty="0" smtClean="0"/>
              <a:t>:</a:t>
            </a:r>
            <a:r>
              <a:rPr lang="en-US" altLang="zh-TW" sz="2200" dirty="0" smtClean="0"/>
              <a:t> </a:t>
            </a:r>
            <a:endParaRPr lang="en-US" sz="2200" dirty="0"/>
          </a:p>
          <a:p>
            <a:r>
              <a:rPr lang="el-GR" sz="2200" dirty="0" smtClean="0"/>
              <a:t>Σε προβλήματα που σχετίζονται με τη διατήρηση της ενέργειας σε περιστρεφόμενα σώματα</a:t>
            </a:r>
            <a:r>
              <a:rPr lang="en-US" sz="2200" dirty="0" smtClean="0"/>
              <a:t>, </a:t>
            </a:r>
            <a:r>
              <a:rPr lang="el-GR" sz="2200" dirty="0" smtClean="0"/>
              <a:t>και οι δύο μορφές κινητικής ενέργειας πρέπει να λαμβάνονται υπόψη</a:t>
            </a:r>
            <a:endParaRPr lang="en-US" sz="2200" dirty="0"/>
          </a:p>
          <a:p>
            <a:pPr lvl="1"/>
            <a:r>
              <a:rPr lang="el-GR" sz="2200" dirty="0" smtClean="0"/>
              <a:t>Για κυλιόμενα σώματα</a:t>
            </a:r>
            <a:r>
              <a:rPr lang="en-US" sz="2200" dirty="0" smtClean="0"/>
              <a:t>, </a:t>
            </a:r>
            <a:r>
              <a:rPr lang="el-GR" sz="2200" dirty="0" smtClean="0"/>
              <a:t>οι δύο μορφές σχετίζονται</a:t>
            </a:r>
            <a:r>
              <a:rPr lang="en-US" sz="2200" dirty="0" smtClean="0"/>
              <a:t>:</a:t>
            </a:r>
            <a:endParaRPr lang="en-US" sz="2200" dirty="0"/>
          </a:p>
          <a:p>
            <a:pPr lvl="2"/>
            <a:r>
              <a:rPr lang="el-GR" sz="2200" dirty="0" smtClean="0"/>
              <a:t>Η σχέση εξαρτάται από την περιστροφική αδράνεια</a:t>
            </a:r>
            <a:endParaRPr lang="en-US" sz="2200" dirty="0"/>
          </a:p>
        </p:txBody>
      </p:sp>
      <p:sp>
        <p:nvSpPr>
          <p:cNvPr id="600070" name="Text Box 6"/>
          <p:cNvSpPr txBox="1">
            <a:spLocks noChangeArrowheads="1"/>
          </p:cNvSpPr>
          <p:nvPr/>
        </p:nvSpPr>
        <p:spPr bwMode="auto">
          <a:xfrm>
            <a:off x="271463" y="3786188"/>
            <a:ext cx="46910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altLang="zh-TW" dirty="0" smtClean="0">
                <a:ea typeface="新細明體" charset="0"/>
                <a:cs typeface="新細明體" charset="0"/>
              </a:rPr>
              <a:t>Παράδειγμα</a:t>
            </a:r>
            <a:r>
              <a:rPr lang="en-US" altLang="zh-TW" sz="1800" i="0" dirty="0" smtClean="0">
                <a:ea typeface="新細明體" charset="0"/>
                <a:cs typeface="新細明體" charset="0"/>
              </a:rPr>
              <a:t>: </a:t>
            </a:r>
            <a:r>
              <a:rPr lang="el-GR" altLang="zh-TW" dirty="0" smtClean="0"/>
              <a:t>Μια συμπαγής μπάλα κυλάει προς τα κάτω σε μια πλαγιά</a:t>
            </a:r>
            <a:r>
              <a:rPr lang="en-US" sz="1800" i="0" dirty="0" smtClean="0">
                <a:cs typeface="+mn-cs"/>
              </a:rPr>
              <a:t>.</a:t>
            </a:r>
            <a:r>
              <a:rPr lang="en-US" altLang="zh-TW" sz="1800" i="0" dirty="0" smtClean="0">
                <a:ea typeface="新細明體" charset="0"/>
                <a:cs typeface="新細明體" charset="0"/>
              </a:rPr>
              <a:t> </a:t>
            </a:r>
            <a:r>
              <a:rPr lang="el-GR" altLang="zh-TW" sz="1800" i="0" dirty="0" smtClean="0">
                <a:ea typeface="新細明體" charset="0"/>
                <a:cs typeface="新細明體" charset="0"/>
              </a:rPr>
              <a:t>Πόσο γρήγορα κινείται στη βάση της πλαγιάς;</a:t>
            </a:r>
            <a:endParaRPr lang="en-US" sz="1800" i="0" dirty="0">
              <a:cs typeface="+mn-cs"/>
            </a:endParaRPr>
          </a:p>
        </p:txBody>
      </p:sp>
      <p:sp>
        <p:nvSpPr>
          <p:cNvPr id="600075" name="Text Box 11"/>
          <p:cNvSpPr txBox="1">
            <a:spLocks noChangeArrowheads="1"/>
          </p:cNvSpPr>
          <p:nvPr/>
        </p:nvSpPr>
        <p:spPr bwMode="auto">
          <a:xfrm>
            <a:off x="5165725" y="3837983"/>
            <a:ext cx="3748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dirty="0" smtClean="0"/>
              <a:t>Εξίσωση για τη διατήρηση της ενέργειας</a:t>
            </a:r>
            <a:endParaRPr lang="en-US" sz="1800" i="0" dirty="0">
              <a:cs typeface="+mn-cs"/>
            </a:endParaRPr>
          </a:p>
        </p:txBody>
      </p:sp>
      <p:sp>
        <p:nvSpPr>
          <p:cNvPr id="600072" name="Text Box 8"/>
          <p:cNvSpPr txBox="1">
            <a:spLocks noChangeArrowheads="1"/>
          </p:cNvSpPr>
          <p:nvPr/>
        </p:nvSpPr>
        <p:spPr bwMode="auto">
          <a:xfrm>
            <a:off x="154749" y="4829226"/>
            <a:ext cx="18710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dirty="0" err="1" smtClean="0"/>
              <a:t>Ραβδογράμματα</a:t>
            </a:r>
            <a:r>
              <a:rPr lang="el-GR" dirty="0" smtClean="0"/>
              <a:t> ενέργειας</a:t>
            </a:r>
            <a:endParaRPr lang="en-US" sz="1800" i="0" dirty="0">
              <a:cs typeface="+mn-cs"/>
            </a:endParaRPr>
          </a:p>
        </p:txBody>
      </p:sp>
      <p:sp>
        <p:nvSpPr>
          <p:cNvPr id="600084" name="Text Box 20"/>
          <p:cNvSpPr txBox="1">
            <a:spLocks noChangeArrowheads="1"/>
          </p:cNvSpPr>
          <p:nvPr/>
        </p:nvSpPr>
        <p:spPr bwMode="auto">
          <a:xfrm>
            <a:off x="5165725" y="5624513"/>
            <a:ext cx="1139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altLang="zh-TW" dirty="0" smtClean="0"/>
              <a:t>Λύση</a:t>
            </a:r>
            <a:r>
              <a:rPr lang="en-US" altLang="zh-TW" sz="1800" i="0" dirty="0" smtClean="0">
                <a:ea typeface="新細明體" charset="0"/>
                <a:cs typeface="新細明體" charset="0"/>
              </a:rPr>
              <a:t>:</a:t>
            </a:r>
            <a:endParaRPr lang="en-US" sz="1800" i="0" dirty="0">
              <a:cs typeface="+mn-cs"/>
            </a:endParaRPr>
          </a:p>
        </p:txBody>
      </p:sp>
      <p:sp>
        <p:nvSpPr>
          <p:cNvPr id="600087" name="Line 23"/>
          <p:cNvSpPr>
            <a:spLocks noChangeShapeType="1"/>
          </p:cNvSpPr>
          <p:nvPr/>
        </p:nvSpPr>
        <p:spPr bwMode="auto">
          <a:xfrm>
            <a:off x="4989513" y="4184650"/>
            <a:ext cx="0" cy="252253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cs typeface="+mn-cs"/>
            </a:endParaRPr>
          </a:p>
        </p:txBody>
      </p:sp>
      <p:pic>
        <p:nvPicPr>
          <p:cNvPr id="28" name="Picture 27" descr="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483" y="1042042"/>
            <a:ext cx="1283208" cy="329184"/>
          </a:xfrm>
          <a:prstGeom prst="rect">
            <a:avLst/>
          </a:prstGeom>
        </p:spPr>
      </p:pic>
      <p:pic>
        <p:nvPicPr>
          <p:cNvPr id="29" name="Picture 28" descr="3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0693" y="1711461"/>
            <a:ext cx="1346667" cy="288000"/>
          </a:xfrm>
          <a:prstGeom prst="rect">
            <a:avLst/>
          </a:prstGeom>
        </p:spPr>
      </p:pic>
      <p:pic>
        <p:nvPicPr>
          <p:cNvPr id="30" name="Picture 29" descr="3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590" y="4553587"/>
            <a:ext cx="3169600" cy="1008000"/>
          </a:xfrm>
          <a:prstGeom prst="rect">
            <a:avLst/>
          </a:prstGeom>
        </p:spPr>
      </p:pic>
      <p:pic>
        <p:nvPicPr>
          <p:cNvPr id="31" name="Picture 30" descr="3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8932" y="5746305"/>
            <a:ext cx="1197864" cy="7863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42" y="55630"/>
            <a:ext cx="7886700" cy="1325563"/>
          </a:xfrm>
        </p:spPr>
        <p:txBody>
          <a:bodyPr/>
          <a:lstStyle/>
          <a:p>
            <a:r>
              <a:rPr lang="el-GR" dirty="0" smtClean="0"/>
              <a:t>Σύνοψη</a:t>
            </a:r>
            <a:endParaRPr lang="en-US" dirty="0"/>
          </a:p>
        </p:txBody>
      </p:sp>
      <p:sp>
        <p:nvSpPr>
          <p:cNvPr id="412680" name="Rectangle 8"/>
          <p:cNvSpPr>
            <a:spLocks noGrp="1" noChangeArrowheads="1"/>
          </p:cNvSpPr>
          <p:nvPr>
            <p:ph idx="1"/>
          </p:nvPr>
        </p:nvSpPr>
        <p:spPr>
          <a:xfrm>
            <a:off x="365125" y="1157908"/>
            <a:ext cx="8229600" cy="5106987"/>
          </a:xfrm>
        </p:spPr>
        <p:txBody>
          <a:bodyPr/>
          <a:lstStyle/>
          <a:p>
            <a:r>
              <a:rPr lang="el-GR" sz="2200" dirty="0" smtClean="0"/>
              <a:t>Η περιστροφική κίνηση σε μία διάσταση</a:t>
            </a:r>
            <a:r>
              <a:rPr lang="en-US" sz="2200" dirty="0" smtClean="0"/>
              <a:t> </a:t>
            </a:r>
            <a:r>
              <a:rPr lang="el-GR" sz="2200" dirty="0" smtClean="0"/>
              <a:t>είναι ανάλογη με τη γραμμική κίνηση σε μία διάσταση</a:t>
            </a:r>
            <a:endParaRPr lang="en-US" sz="2200" dirty="0"/>
          </a:p>
        </p:txBody>
      </p:sp>
      <p:sp>
        <p:nvSpPr>
          <p:cNvPr id="30727" name="TextBox 5"/>
          <p:cNvSpPr txBox="1">
            <a:spLocks noChangeArrowheads="1"/>
          </p:cNvSpPr>
          <p:nvPr/>
        </p:nvSpPr>
        <p:spPr bwMode="auto">
          <a:xfrm>
            <a:off x="4643438" y="1825625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pic>
        <p:nvPicPr>
          <p:cNvPr id="9" name="Picture 8" descr="10_Pg179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2292" y="1543337"/>
            <a:ext cx="2267107" cy="1572996"/>
          </a:xfrm>
          <a:prstGeom prst="rect">
            <a:avLst/>
          </a:prstGeom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/>
          <a:srcRect l="47856" t="45635" r="32288" b="38492"/>
          <a:stretch>
            <a:fillRect/>
          </a:stretch>
        </p:blipFill>
        <p:spPr bwMode="auto">
          <a:xfrm>
            <a:off x="6142221" y="3296081"/>
            <a:ext cx="2883599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/>
          <a:srcRect l="68056" t="47356" r="13347" b="21875"/>
          <a:stretch>
            <a:fillRect/>
          </a:stretch>
        </p:blipFill>
        <p:spPr bwMode="auto">
          <a:xfrm>
            <a:off x="6457061" y="4600165"/>
            <a:ext cx="239940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6"/>
          <a:srcRect l="37147" t="37698" r="19794" b="6250"/>
          <a:stretch>
            <a:fillRect/>
          </a:stretch>
        </p:blipFill>
        <p:spPr bwMode="auto">
          <a:xfrm>
            <a:off x="500408" y="2054326"/>
            <a:ext cx="5602514" cy="410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TextBox">
            <a:extLst>
              <a:ext uri="{FF2B5EF4-FFF2-40B4-BE49-F238E27FC236}">
                <a16:creationId xmlns:a16="http://schemas.microsoft.com/office/drawing/2014/main" xmlns="" id="{76506D9A-56FB-4ADE-954C-A4F3F0E7E17E}"/>
              </a:ext>
            </a:extLst>
          </p:cNvPr>
          <p:cNvSpPr txBox="1"/>
          <p:nvPr/>
        </p:nvSpPr>
        <p:spPr>
          <a:xfrm>
            <a:off x="1027113" y="2362200"/>
            <a:ext cx="7010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cs typeface="Arial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000" dirty="0">
                <a:cs typeface="Arial" charset="0"/>
              </a:rPr>
              <a:t>(που έχει κυρωθεί με τον Ν. 100/1975)</a:t>
            </a:r>
          </a:p>
        </p:txBody>
      </p:sp>
    </p:spTree>
    <p:extLst>
      <p:ext uri="{BB962C8B-B14F-4D97-AF65-F5344CB8AC3E}">
        <p14:creationId xmlns:p14="http://schemas.microsoft.com/office/powerpoint/2010/main" xmlns="" val="1294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pPr algn="l"/>
            <a:r>
              <a:rPr lang="el-GR" sz="5700" dirty="0">
                <a:solidFill>
                  <a:srgbClr val="FFFFFF"/>
                </a:solidFill>
              </a:rPr>
              <a:t>Κεφάλαιο</a:t>
            </a:r>
            <a:r>
              <a:rPr lang="en-US" sz="5700" dirty="0">
                <a:solidFill>
                  <a:srgbClr val="FFFFFF"/>
                </a:solidFill>
              </a:rPr>
              <a:t> 10: </a:t>
            </a:r>
            <a:br>
              <a:rPr lang="en-US" sz="5700" dirty="0">
                <a:solidFill>
                  <a:srgbClr val="FFFFFF"/>
                </a:solidFill>
              </a:rPr>
            </a:br>
            <a:r>
              <a:rPr lang="el-GR" sz="5700" dirty="0">
                <a:solidFill>
                  <a:srgbClr val="FFFFFF"/>
                </a:solidFill>
              </a:rPr>
              <a:t>Περιστροφική κίνηση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90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l-GR" sz="4000" dirty="0"/>
              <a:t>Τι μαθαίνετε</a:t>
            </a:r>
            <a:endParaRPr lang="en-US" sz="4000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1490" y="2363372"/>
            <a:ext cx="3840085" cy="449462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110000"/>
              </a:lnSpc>
            </a:pPr>
            <a:r>
              <a:rPr lang="el-GR" sz="1500" dirty="0"/>
              <a:t>Να περιγράφετε την περιστροφική κίνηση στερεών σωμάτων</a:t>
            </a:r>
            <a:endParaRPr lang="en-US" sz="1500" dirty="0"/>
          </a:p>
          <a:p>
            <a:pPr lvl="1" indent="-228600" defTabSz="914400">
              <a:lnSpc>
                <a:spcPct val="110000"/>
              </a:lnSpc>
            </a:pPr>
            <a:r>
              <a:rPr lang="el-GR" sz="1500" dirty="0"/>
              <a:t>Θα εντοπίσετε την αναλογία που υπάρχει ανάμεσα στις νέες ποσότητες που περιγράφουν την περιστροφική κίνηση και τις γνωστές ποσότητες από τη μονοδιάστατη γραμμική κίνηση</a:t>
            </a:r>
            <a:endParaRPr lang="en-US" sz="1500" dirty="0"/>
          </a:p>
          <a:p>
            <a:pPr indent="-228600" defTabSz="914400">
              <a:lnSpc>
                <a:spcPct val="110000"/>
              </a:lnSpc>
            </a:pPr>
            <a:r>
              <a:rPr lang="el-GR" sz="1500" dirty="0"/>
              <a:t>Να υπολογίζετε τις περιστροφικές </a:t>
            </a:r>
            <a:r>
              <a:rPr lang="el-GR" sz="1500" dirty="0" smtClean="0"/>
              <a:t>αδράνειες σωμάτων </a:t>
            </a:r>
            <a:r>
              <a:rPr lang="el-GR" sz="1500" dirty="0"/>
              <a:t>που συγκροτούνται από διακριτές και συνεχείς κατανομές της ύλης</a:t>
            </a:r>
            <a:endParaRPr lang="en-US" sz="1500" dirty="0"/>
          </a:p>
          <a:p>
            <a:pPr lvl="1" indent="-228600" defTabSz="914400">
              <a:lnSpc>
                <a:spcPct val="110000"/>
              </a:lnSpc>
            </a:pPr>
            <a:r>
              <a:rPr lang="el-GR" sz="1500" dirty="0"/>
              <a:t>Η περιστροφική αδράνεια είναι το περιστροφικό ανάλογο της μάζας</a:t>
            </a:r>
            <a:endParaRPr lang="en-US" sz="1500" dirty="0"/>
          </a:p>
          <a:p>
            <a:pPr indent="-228600" defTabSz="914400">
              <a:lnSpc>
                <a:spcPct val="110000"/>
              </a:lnSpc>
            </a:pPr>
            <a:r>
              <a:rPr lang="el-GR" sz="1500" dirty="0"/>
              <a:t>Να </a:t>
            </a:r>
            <a:r>
              <a:rPr lang="el-GR" sz="1500" dirty="0" smtClean="0"/>
              <a:t>λύνετε </a:t>
            </a:r>
            <a:r>
              <a:rPr lang="el-GR" sz="1500" dirty="0"/>
              <a:t>προβλήματα που περιλαμβάνουν τόσο γραμμική όσο και περιστροφική κίνηση </a:t>
            </a:r>
            <a:endParaRPr lang="en-US" sz="1500" dirty="0"/>
          </a:p>
          <a:p>
            <a:pPr indent="-228600" defTabSz="914400">
              <a:lnSpc>
                <a:spcPct val="110000"/>
              </a:lnSpc>
            </a:pPr>
            <a:r>
              <a:rPr lang="el-GR" sz="1500" dirty="0"/>
              <a:t>Να περιγράφετε την κύλιση</a:t>
            </a:r>
            <a:endParaRPr lang="en-US" sz="1500" dirty="0"/>
          </a:p>
        </p:txBody>
      </p:sp>
      <p:pic>
        <p:nvPicPr>
          <p:cNvPr id="10" name="Picture 9" descr="10_0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32" r="22337" b="-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 l="13563" t="47740" r="62542" b="17067"/>
          <a:stretch>
            <a:fillRect/>
          </a:stretch>
        </p:blipFill>
        <p:spPr bwMode="auto">
          <a:xfrm>
            <a:off x="6035040" y="787791"/>
            <a:ext cx="3108960" cy="257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25399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Γωνιακή ταχύτητα</a:t>
            </a:r>
            <a:endParaRPr lang="en-US" sz="4000" dirty="0"/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1038225"/>
            <a:ext cx="6155483" cy="5295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2000" dirty="0"/>
              <a:t>Γωνιακή ταχύτητα</a:t>
            </a:r>
            <a:r>
              <a:rPr lang="en-US" sz="2000" dirty="0"/>
              <a:t> </a:t>
            </a:r>
            <a:r>
              <a:rPr lang="en-US" sz="2000" i="1" dirty="0"/>
              <a:t>ω</a:t>
            </a:r>
            <a:r>
              <a:rPr lang="en-US" sz="2000" dirty="0"/>
              <a:t> </a:t>
            </a:r>
            <a:r>
              <a:rPr lang="el-GR" sz="2000" dirty="0"/>
              <a:t>είναι ο ρυθμός μεταβολής της γωνιακής θέσης</a:t>
            </a:r>
            <a:r>
              <a:rPr lang="en-US" sz="20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l-GR" sz="2000" dirty="0"/>
              <a:t>Γωνιακή και γραμμική ταχύτητα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l-GR" sz="2000" dirty="0"/>
              <a:t>Η γραμμική ταχύτητα ενός σημείου σε κάποιο περιστρεφόμενο σώμα είναι ανάλογη με την απόστασή του από τον άξονα περιστροφής</a:t>
            </a:r>
            <a:r>
              <a:rPr lang="en-US" sz="2000" dirty="0"/>
              <a:t>:</a:t>
            </a:r>
          </a:p>
        </p:txBody>
      </p:sp>
      <p:pic>
        <p:nvPicPr>
          <p:cNvPr id="14" name="Picture 13" descr="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156" y="4412721"/>
            <a:ext cx="1877568" cy="536448"/>
          </a:xfrm>
          <a:prstGeom prst="rect">
            <a:avLst/>
          </a:prstGeom>
        </p:spPr>
      </p:pic>
      <p:pic>
        <p:nvPicPr>
          <p:cNvPr id="15" name="Picture 14" descr="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5654" y="5168295"/>
            <a:ext cx="658368" cy="13106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0A1FC8D8-9D20-415F-B5DB-B34EBACE08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347" t="12310" r="56790" b="73186"/>
          <a:stretch/>
        </p:blipFill>
        <p:spPr>
          <a:xfrm>
            <a:off x="2390776" y="1753323"/>
            <a:ext cx="1596725" cy="64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F9F8735E-4244-4133-A7FB-2892753B36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347" t="10788" r="51494" b="74029"/>
          <a:stretch/>
        </p:blipFill>
        <p:spPr>
          <a:xfrm>
            <a:off x="2261854" y="2350050"/>
            <a:ext cx="1953086" cy="684000"/>
          </a:xfrm>
          <a:prstGeom prst="rect">
            <a:avLst/>
          </a:prstGeom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8"/>
          <a:srcRect l="58230" t="38095" r="19348" b="25000"/>
          <a:stretch>
            <a:fillRect/>
          </a:stretch>
        </p:blipFill>
        <p:spPr bwMode="auto">
          <a:xfrm>
            <a:off x="6001538" y="3813684"/>
            <a:ext cx="3073355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9"/>
          <a:srcRect l="14502" t="40278" r="63299" b="16731"/>
          <a:stretch>
            <a:fillRect/>
          </a:stretch>
        </p:blipFill>
        <p:spPr bwMode="auto">
          <a:xfrm>
            <a:off x="705181" y="4265564"/>
            <a:ext cx="2347477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4130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Γωνιακή επιτάχυνση</a:t>
            </a:r>
            <a:endParaRPr lang="en-US" sz="4000" dirty="0"/>
          </a:p>
        </p:txBody>
      </p:sp>
      <p:sp>
        <p:nvSpPr>
          <p:cNvPr id="58470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397000"/>
            <a:ext cx="5226521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Γωνιακή επιτάχυνση</a:t>
            </a:r>
            <a:r>
              <a:rPr lang="en-US" dirty="0"/>
              <a:t> </a:t>
            </a:r>
            <a:r>
              <a:rPr lang="en-US" i="1" dirty="0"/>
              <a:t>α</a:t>
            </a:r>
            <a:r>
              <a:rPr lang="en-US" dirty="0"/>
              <a:t> </a:t>
            </a:r>
            <a:r>
              <a:rPr lang="el-GR" dirty="0"/>
              <a:t>είναι ο ρυθμός μεταβολής της γωνιακής</a:t>
            </a:r>
            <a:r>
              <a:rPr lang="en-US" dirty="0"/>
              <a:t> </a:t>
            </a:r>
            <a:r>
              <a:rPr lang="el-GR" dirty="0"/>
              <a:t>ταχύτητας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l-GR" dirty="0"/>
              <a:t>Γωνιακή και </a:t>
            </a:r>
            <a:r>
              <a:rPr lang="el-GR" dirty="0" err="1"/>
              <a:t>εφαπτομενική</a:t>
            </a:r>
            <a:r>
              <a:rPr lang="el-GR" dirty="0"/>
              <a:t> επιτάχυνση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el-GR" sz="2100" dirty="0"/>
              <a:t>Η γραμμική επιτάχυνση ενός σημείου σε ένα περιστρεφόμενο σώμα είναι ανάλογη με την απόστασή του από τον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l-GR" sz="2100" dirty="0"/>
              <a:t>άξονα </a:t>
            </a:r>
            <a:r>
              <a:rPr lang="el-GR" sz="2100" dirty="0" smtClean="0"/>
              <a:t>περιστροφής</a:t>
            </a:r>
            <a:r>
              <a:rPr lang="en-US" sz="2100" dirty="0" smtClean="0"/>
              <a:t>:</a:t>
            </a:r>
            <a:endParaRPr lang="en-US" sz="2100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2100" dirty="0"/>
          </a:p>
          <a:p>
            <a:pPr lvl="1">
              <a:lnSpc>
                <a:spcPct val="100000"/>
              </a:lnSpc>
            </a:pPr>
            <a:r>
              <a:rPr lang="el-GR" sz="2100" dirty="0"/>
              <a:t>Ένα σημείο σε ένα περιστρεφόμενο σώμα έχει επίσης ακτινική επιτάχυνση</a:t>
            </a:r>
            <a:r>
              <a:rPr lang="en-US" sz="2100" dirty="0"/>
              <a:t>:</a:t>
            </a:r>
          </a:p>
        </p:txBody>
      </p:sp>
      <p:pic>
        <p:nvPicPr>
          <p:cNvPr id="22" name="Picture 21" descr="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0390" y="5880596"/>
            <a:ext cx="1463040" cy="627888"/>
          </a:xfrm>
          <a:prstGeom prst="rect">
            <a:avLst/>
          </a:prstGeom>
        </p:spPr>
      </p:pic>
      <p:pic>
        <p:nvPicPr>
          <p:cNvPr id="23" name="Picture 22" descr="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7482" y="4768154"/>
            <a:ext cx="826008" cy="234696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55BD15DC-7335-4820-9890-2245AC50B7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94" t="18426" r="18769" b="64553"/>
          <a:stretch/>
        </p:blipFill>
        <p:spPr>
          <a:xfrm>
            <a:off x="965033" y="2166673"/>
            <a:ext cx="4027826" cy="720000"/>
          </a:xfrm>
          <a:prstGeom prst="rect">
            <a:avLst/>
          </a:prstGeom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6"/>
          <a:srcRect l="12829" t="31548" r="62183" b="10000"/>
          <a:stretch>
            <a:fillRect/>
          </a:stretch>
        </p:blipFill>
        <p:spPr bwMode="auto">
          <a:xfrm>
            <a:off x="5636232" y="197617"/>
            <a:ext cx="3251200" cy="427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940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Σταθερή γωνιακή </a:t>
            </a:r>
            <a:r>
              <a:rPr lang="el-GR" sz="4000" dirty="0" smtClean="0"/>
              <a:t>επιτάχυνση</a:t>
            </a:r>
            <a:endParaRPr lang="en-US" sz="4000" dirty="0"/>
          </a:p>
        </p:txBody>
      </p:sp>
      <p:sp>
        <p:nvSpPr>
          <p:cNvPr id="59904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3684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Τα προβλήματα με σταθερή γωνιακή επιτάχυνση είναι ανάλογα με τα αντίστοιχα προβλήματα που σχετίζονται με τη γραμμική κίνηση σε μία διάσταση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l-GR" sz="2100" dirty="0"/>
              <a:t>Ισχύουν οι ίδιες εξισώσεις</a:t>
            </a:r>
            <a:r>
              <a:rPr lang="en-US" sz="2100" dirty="0"/>
              <a:t>, </a:t>
            </a:r>
            <a:r>
              <a:rPr lang="el-GR" sz="2100" dirty="0"/>
              <a:t>με τις παρακάτω αντικαταστάσεις</a:t>
            </a:r>
            <a:endParaRPr lang="en-US" sz="2100" dirty="0"/>
          </a:p>
        </p:txBody>
      </p:sp>
      <p:pic>
        <p:nvPicPr>
          <p:cNvPr id="14" name="Picture 13" descr="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636" y="2878384"/>
            <a:ext cx="2459736" cy="198120"/>
          </a:xfrm>
          <a:prstGeom prst="rect">
            <a:avLst/>
          </a:prstGeom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/>
          <a:srcRect l="18629" t="45437" r="31730" b="9325"/>
          <a:stretch>
            <a:fillRect/>
          </a:stretch>
        </p:blipFill>
        <p:spPr bwMode="auto">
          <a:xfrm>
            <a:off x="1298468" y="3225297"/>
            <a:ext cx="6815524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title"/>
          </p:nvPr>
        </p:nvSpPr>
        <p:spPr>
          <a:xfrm>
            <a:off x="371625" y="-4836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Ροπή</a:t>
            </a:r>
            <a:endParaRPr lang="en-US" sz="4000" dirty="0"/>
          </a:p>
        </p:txBody>
      </p:sp>
      <p:sp>
        <p:nvSpPr>
          <p:cNvPr id="5867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65124" y="1027113"/>
            <a:ext cx="6097765" cy="51069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2000" dirty="0"/>
              <a:t>Η ροπή</a:t>
            </a:r>
            <a:r>
              <a:rPr lang="en-US" sz="2000" dirty="0"/>
              <a:t>      </a:t>
            </a:r>
            <a:r>
              <a:rPr lang="el-GR" sz="2000" dirty="0"/>
              <a:t>είναι το περιστροφικό ανάλογο της δύναμης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l-GR" sz="2000" dirty="0"/>
              <a:t>Η ροπή εξαρτάται από</a:t>
            </a:r>
            <a:r>
              <a:rPr lang="en-US" altLang="zh-TW" sz="2000" dirty="0"/>
              <a:t>:</a:t>
            </a:r>
          </a:p>
          <a:p>
            <a:pPr lvl="1">
              <a:lnSpc>
                <a:spcPct val="100000"/>
              </a:lnSpc>
            </a:pPr>
            <a:r>
              <a:rPr lang="el-GR" altLang="zh-TW" sz="2000" dirty="0"/>
              <a:t>το μέτρο της εφαρμοζόμενης δύναμης</a:t>
            </a:r>
            <a:endParaRPr lang="en-US" altLang="zh-TW" sz="2000" dirty="0"/>
          </a:p>
          <a:p>
            <a:pPr lvl="1">
              <a:lnSpc>
                <a:spcPct val="100000"/>
              </a:lnSpc>
            </a:pPr>
            <a:r>
              <a:rPr lang="el-GR" altLang="zh-TW" sz="2000" dirty="0" smtClean="0"/>
              <a:t>την </a:t>
            </a:r>
            <a:r>
              <a:rPr lang="el-GR" altLang="zh-TW" sz="2000" dirty="0"/>
              <a:t>απόσταση μεταξύ του άξονα περιστροφής και του σημείου στο οποίο εφαρμόζεται</a:t>
            </a:r>
            <a:r>
              <a:rPr lang="en-US" altLang="zh-TW" sz="2000" dirty="0"/>
              <a:t> </a:t>
            </a:r>
            <a:r>
              <a:rPr lang="el-GR" altLang="zh-TW" sz="2000" dirty="0"/>
              <a:t>η δύναμη</a:t>
            </a:r>
            <a:endParaRPr lang="en-US" altLang="zh-TW" sz="2000" dirty="0"/>
          </a:p>
          <a:p>
            <a:pPr lvl="1">
              <a:lnSpc>
                <a:spcPct val="100000"/>
              </a:lnSpc>
            </a:pPr>
            <a:r>
              <a:rPr lang="el-GR" altLang="zh-TW" sz="2000" dirty="0"/>
              <a:t>τη γωνία</a:t>
            </a:r>
            <a:r>
              <a:rPr lang="en-US" altLang="zh-TW" sz="2000" dirty="0"/>
              <a:t>    </a:t>
            </a:r>
            <a:r>
              <a:rPr lang="el-GR" altLang="zh-TW" sz="2000" dirty="0"/>
              <a:t>μεταξύ του διανύσματος της δύναμης</a:t>
            </a:r>
            <a:r>
              <a:rPr lang="en-US" altLang="zh-TW" sz="2000" dirty="0"/>
              <a:t>    </a:t>
            </a:r>
            <a:r>
              <a:rPr lang="el-GR" altLang="zh-TW" sz="2000" dirty="0"/>
              <a:t>και του διανύσματος της μετατόπισης     με</a:t>
            </a:r>
            <a:r>
              <a:rPr lang="en-US" altLang="zh-TW" sz="2000" dirty="0"/>
              <a:t>  </a:t>
            </a:r>
            <a:r>
              <a:rPr lang="el-GR" altLang="zh-TW" sz="2000" dirty="0"/>
              <a:t>κατεύθυνση από τον άξονα περιστροφής προς το σημείο στο οποίο εφαρμόζεται η δύναμη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 </a:t>
            </a:r>
            <a:r>
              <a:rPr lang="el-GR" sz="2000" dirty="0"/>
              <a:t>Ορίζουμε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l-GR" altLang="zh-TW" sz="2000" dirty="0"/>
              <a:t>Η ροπή μετριέται σε</a:t>
            </a:r>
            <a:r>
              <a:rPr lang="en-US" altLang="zh-TW" sz="2000" dirty="0"/>
              <a:t> newton-meters</a:t>
            </a:r>
          </a:p>
        </p:txBody>
      </p:sp>
      <p:pic>
        <p:nvPicPr>
          <p:cNvPr id="24" name="Picture 23" descr="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7819" y="1131699"/>
            <a:ext cx="283464" cy="219456"/>
          </a:xfrm>
          <a:prstGeom prst="rect">
            <a:avLst/>
          </a:prstGeom>
        </p:spPr>
      </p:pic>
      <p:pic>
        <p:nvPicPr>
          <p:cNvPr id="25" name="Picture 24" descr="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2399" y="2909517"/>
            <a:ext cx="124968" cy="179832"/>
          </a:xfrm>
          <a:prstGeom prst="rect">
            <a:avLst/>
          </a:prstGeom>
        </p:spPr>
      </p:pic>
      <p:pic>
        <p:nvPicPr>
          <p:cNvPr id="26" name="Picture 25" descr="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5031" y="2894658"/>
            <a:ext cx="179832" cy="228600"/>
          </a:xfrm>
          <a:prstGeom prst="rect">
            <a:avLst/>
          </a:prstGeom>
        </p:spPr>
      </p:pic>
      <p:pic>
        <p:nvPicPr>
          <p:cNvPr id="27" name="Picture 26" descr="2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432" y="3197292"/>
            <a:ext cx="130756" cy="206679"/>
          </a:xfrm>
          <a:prstGeom prst="rect">
            <a:avLst/>
          </a:prstGeom>
        </p:spPr>
      </p:pic>
      <p:pic>
        <p:nvPicPr>
          <p:cNvPr id="28" name="Picture 27" descr="2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939" y="4237810"/>
            <a:ext cx="1121664" cy="179833"/>
          </a:xfrm>
          <a:prstGeom prst="rect">
            <a:avLst/>
          </a:prstGeom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8"/>
          <a:srcRect l="55999" t="40873" r="31630" b="16438"/>
          <a:stretch>
            <a:fillRect/>
          </a:stretch>
        </p:blipFill>
        <p:spPr bwMode="auto">
          <a:xfrm>
            <a:off x="6399883" y="865385"/>
            <a:ext cx="2504966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admin\Desktop\Χωρίς τίτλο.png"/>
          <p:cNvPicPr>
            <a:picLocks noChangeAspect="1" noChangeArrowheads="1"/>
          </p:cNvPicPr>
          <p:nvPr/>
        </p:nvPicPr>
        <p:blipFill>
          <a:blip r:embed="rId9"/>
          <a:srcRect l="3778" t="3880" r="59027" b="64299"/>
          <a:stretch>
            <a:fillRect/>
          </a:stretch>
        </p:blipFill>
        <p:spPr bwMode="auto">
          <a:xfrm>
            <a:off x="1012877" y="4951822"/>
            <a:ext cx="4811151" cy="1667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998" y="84847"/>
            <a:ext cx="8667750" cy="1077218"/>
          </a:xfrm>
        </p:spPr>
        <p:txBody>
          <a:bodyPr>
            <a:normAutofit/>
          </a:bodyPr>
          <a:lstStyle/>
          <a:p>
            <a:r>
              <a:rPr lang="el-GR" dirty="0"/>
              <a:t>Περιστροφική αδράνεια και το ανάλογο </a:t>
            </a:r>
            <a:br>
              <a:rPr lang="el-GR" dirty="0"/>
            </a:br>
            <a:r>
              <a:rPr lang="el-GR" dirty="0"/>
              <a:t>του νόμου του Νεύτωνα</a:t>
            </a:r>
            <a:endParaRPr lang="en-US" altLang="zh-TW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1057" y="1376194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Η περιστροφική αδράνεια</a:t>
            </a:r>
            <a:r>
              <a:rPr lang="en-US" dirty="0"/>
              <a:t> 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l-GR" dirty="0"/>
              <a:t>είναι το περιστροφικό ανάλογο της μάζας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l-GR" sz="2100" dirty="0"/>
              <a:t>Η περιστροφική αδράνεια εξαρτάται από τη μάζα και την απόστασή της από </a:t>
            </a:r>
            <a:r>
              <a:rPr lang="el-GR" sz="2100" dirty="0" smtClean="0"/>
              <a:t>τον </a:t>
            </a:r>
            <a:r>
              <a:rPr lang="el-GR" sz="2100" dirty="0"/>
              <a:t>άξονα περιστροφής</a:t>
            </a:r>
            <a:endParaRPr lang="en-US" altLang="zh-TW" sz="2100" dirty="0"/>
          </a:p>
          <a:p>
            <a:pPr>
              <a:lnSpc>
                <a:spcPct val="100000"/>
              </a:lnSpc>
            </a:pPr>
            <a:r>
              <a:rPr lang="el-GR" dirty="0"/>
              <a:t>Η περιστροφική επιτάχυνση</a:t>
            </a:r>
            <a:r>
              <a:rPr lang="en-US" dirty="0"/>
              <a:t>, </a:t>
            </a:r>
            <a:r>
              <a:rPr lang="el-GR" dirty="0"/>
              <a:t>η ροπή και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η περιστροφική αδράνεια συνδυάζονται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για να δώσουν το περιστροφικό ανάλογο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του δεύτερου νόμου του Νεύτωνα</a:t>
            </a:r>
            <a:r>
              <a:rPr lang="en-US" dirty="0"/>
              <a:t>:</a:t>
            </a:r>
          </a:p>
        </p:txBody>
      </p:sp>
      <p:pic>
        <p:nvPicPr>
          <p:cNvPr id="20" name="Picture 19" descr="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7385" y="4297614"/>
            <a:ext cx="789432" cy="210312"/>
          </a:xfrm>
          <a:prstGeom prst="rect">
            <a:avLst/>
          </a:prstGeom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 l="60127" t="45635" r="19124" b="10516"/>
          <a:stretch>
            <a:fillRect/>
          </a:stretch>
        </p:blipFill>
        <p:spPr bwMode="auto">
          <a:xfrm>
            <a:off x="5648727" y="2498010"/>
            <a:ext cx="3181364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-130174"/>
            <a:ext cx="7886700" cy="1325563"/>
          </a:xfrm>
        </p:spPr>
        <p:txBody>
          <a:bodyPr/>
          <a:lstStyle/>
          <a:p>
            <a:r>
              <a:rPr lang="el-GR" dirty="0"/>
              <a:t>Υπολογίζοντας την περιστροφική αδράνεια</a:t>
            </a:r>
            <a:endParaRPr lang="en-US" dirty="0"/>
          </a:p>
        </p:txBody>
      </p:sp>
      <p:sp>
        <p:nvSpPr>
          <p:cNvPr id="58880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229600" cy="52462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2200" dirty="0"/>
              <a:t>Για </a:t>
            </a:r>
            <a:r>
              <a:rPr lang="el-GR" sz="2200" dirty="0" smtClean="0"/>
              <a:t>μια </a:t>
            </a:r>
            <a:r>
              <a:rPr lang="el-GR" sz="2200" dirty="0"/>
              <a:t>σημειακή μάζα</a:t>
            </a:r>
            <a:r>
              <a:rPr lang="en-US" sz="2200" dirty="0"/>
              <a:t> 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l-GR" sz="2200" dirty="0"/>
              <a:t>η περιστροφική αδράνεια είναι το γινόμενο της μάζας επί το τετράγωνο της απόστασης </a:t>
            </a:r>
            <a:r>
              <a:rPr lang="en-US" sz="2200" i="1" dirty="0"/>
              <a:t>R</a:t>
            </a:r>
            <a:r>
              <a:rPr lang="en-US" sz="2200" dirty="0"/>
              <a:t> </a:t>
            </a:r>
            <a:r>
              <a:rPr lang="el-GR" sz="2200" dirty="0"/>
              <a:t>από τον άξονα </a:t>
            </a:r>
            <a:r>
              <a:rPr lang="el-GR" sz="2200" dirty="0" smtClean="0"/>
              <a:t>περιστροφής</a:t>
            </a:r>
            <a:r>
              <a:rPr lang="en-US" sz="2200" dirty="0" smtClean="0"/>
              <a:t>:</a:t>
            </a:r>
            <a:endParaRPr lang="en-US" sz="2200" dirty="0"/>
          </a:p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l-GR" sz="2200" dirty="0"/>
              <a:t>Σε ένα σύστημα διακριτών μαζών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η περιστροφική αδράνεια</a:t>
            </a:r>
            <a:r>
              <a:rPr lang="en-US" sz="2200" dirty="0"/>
              <a:t> </a:t>
            </a:r>
            <a:r>
              <a:rPr lang="el-GR" sz="2200" dirty="0"/>
              <a:t>είναι το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άθροισμα των περιστροφικών αδρανειών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l-GR" sz="2200" dirty="0"/>
              <a:t>των επιμέρους μαζών</a:t>
            </a:r>
            <a:r>
              <a:rPr lang="en-US" sz="22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l-GR" sz="2200" dirty="0"/>
              <a:t>Σε συνεχή ύλη</a:t>
            </a:r>
            <a:r>
              <a:rPr lang="en-US" sz="2200" dirty="0"/>
              <a:t>, </a:t>
            </a:r>
            <a:r>
              <a:rPr lang="el-GR" sz="2200" dirty="0"/>
              <a:t>η περιστροφική αδράνεια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δίνεται από ένα ολοκλήρωμα σε όλη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την κατανομή της ύλης</a:t>
            </a:r>
            <a:r>
              <a:rPr lang="en-US" sz="2200" dirty="0"/>
              <a:t>:</a:t>
            </a:r>
          </a:p>
        </p:txBody>
      </p:sp>
      <p:sp>
        <p:nvSpPr>
          <p:cNvPr id="588832" name="Text Box 32"/>
          <p:cNvSpPr txBox="1">
            <a:spLocks noChangeArrowheads="1"/>
          </p:cNvSpPr>
          <p:nvPr/>
        </p:nvSpPr>
        <p:spPr bwMode="auto">
          <a:xfrm>
            <a:off x="7642225" y="1962150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000" i="0" dirty="0">
              <a:cs typeface="+mn-cs"/>
            </a:endParaRPr>
          </a:p>
        </p:txBody>
      </p:sp>
      <p:pic>
        <p:nvPicPr>
          <p:cNvPr id="26" name="Picture 25" descr="2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91"/>
          <a:stretch/>
        </p:blipFill>
        <p:spPr>
          <a:xfrm>
            <a:off x="2420578" y="2327783"/>
            <a:ext cx="865547" cy="240792"/>
          </a:xfrm>
          <a:prstGeom prst="rect">
            <a:avLst/>
          </a:prstGeom>
        </p:spPr>
      </p:pic>
      <p:pic>
        <p:nvPicPr>
          <p:cNvPr id="27" name="Picture 26" descr="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8286" y="4171316"/>
            <a:ext cx="1197864" cy="365760"/>
          </a:xfrm>
          <a:prstGeom prst="rect">
            <a:avLst/>
          </a:prstGeom>
        </p:spPr>
      </p:pic>
      <p:pic>
        <p:nvPicPr>
          <p:cNvPr id="28" name="Picture 27" descr="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8991" y="5684204"/>
            <a:ext cx="1188720" cy="429768"/>
          </a:xfrm>
          <a:prstGeom prst="rect">
            <a:avLst/>
          </a:prstGeom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6"/>
          <a:srcRect l="7251" t="56151" r="68096" b="6250"/>
          <a:stretch>
            <a:fillRect/>
          </a:stretch>
        </p:blipFill>
        <p:spPr bwMode="auto">
          <a:xfrm>
            <a:off x="5642038" y="2081795"/>
            <a:ext cx="3207657" cy="275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706</Words>
  <Application>Microsoft Office PowerPoint</Application>
  <PresentationFormat>Προβολή στην οθόνη (4:3)</PresentationFormat>
  <Paragraphs>107</Paragraphs>
  <Slides>17</Slides>
  <Notes>13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Θέμα του Office</vt:lpstr>
      <vt:lpstr>Equation</vt:lpstr>
      <vt:lpstr>Διαφάνεια 1</vt:lpstr>
      <vt:lpstr>Κεφάλαιο 10:  Περιστροφική κίνηση</vt:lpstr>
      <vt:lpstr>Τι μαθαίνετε</vt:lpstr>
      <vt:lpstr>Γωνιακή ταχύτητα</vt:lpstr>
      <vt:lpstr>Γωνιακή επιτάχυνση</vt:lpstr>
      <vt:lpstr>Σταθερή γωνιακή επιτάχυνση</vt:lpstr>
      <vt:lpstr>Ροπή</vt:lpstr>
      <vt:lpstr>Περιστροφική αδράνεια και το ανάλογο  του νόμου του Νεύτωνα</vt:lpstr>
      <vt:lpstr>Υπολογίζοντας την περιστροφική αδράνεια</vt:lpstr>
      <vt:lpstr>Το κατανοήσατε;</vt:lpstr>
      <vt:lpstr>Περιστροφικές αδράνειες κοινών σωμάτων</vt:lpstr>
      <vt:lpstr>Θεώρημα παράλληλων αξόνων</vt:lpstr>
      <vt:lpstr>Περιστροφική και γραμμική δυναμική</vt:lpstr>
      <vt:lpstr>Κύλιση</vt:lpstr>
      <vt:lpstr>Περιστροφική ενέργεια</vt:lpstr>
      <vt:lpstr>Σύνοψη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ΜΑΓΔΑ ΚΑΡΑΒΙΩΤΗ</dc:creator>
  <cp:lastModifiedBy>admin</cp:lastModifiedBy>
  <cp:revision>50</cp:revision>
  <dcterms:created xsi:type="dcterms:W3CDTF">2019-03-06T13:59:50Z</dcterms:created>
  <dcterms:modified xsi:type="dcterms:W3CDTF">2019-09-01T20:48:06Z</dcterms:modified>
</cp:coreProperties>
</file>