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77" r:id="rId2"/>
    <p:sldId id="832" r:id="rId3"/>
    <p:sldId id="841" r:id="rId4"/>
    <p:sldId id="795" r:id="rId5"/>
    <p:sldId id="833" r:id="rId6"/>
    <p:sldId id="834" r:id="rId7"/>
    <p:sldId id="835" r:id="rId8"/>
    <p:sldId id="836" r:id="rId9"/>
    <p:sldId id="837" r:id="rId10"/>
    <p:sldId id="790" r:id="rId11"/>
    <p:sldId id="785" r:id="rId12"/>
    <p:sldId id="839" r:id="rId13"/>
    <p:sldId id="804" r:id="rId14"/>
    <p:sldId id="786" r:id="rId15"/>
    <p:sldId id="842" r:id="rId16"/>
    <p:sldId id="780" r:id="rId17"/>
    <p:sldId id="776" r:id="rId18"/>
    <p:sldId id="792" r:id="rId19"/>
    <p:sldId id="808" r:id="rId20"/>
    <p:sldId id="809" r:id="rId21"/>
    <p:sldId id="810" r:id="rId22"/>
    <p:sldId id="811" r:id="rId23"/>
    <p:sldId id="812" r:id="rId24"/>
    <p:sldId id="813" r:id="rId25"/>
    <p:sldId id="793" r:id="rId26"/>
    <p:sldId id="796" r:id="rId27"/>
    <p:sldId id="797" r:id="rId28"/>
    <p:sldId id="798" r:id="rId29"/>
    <p:sldId id="814" r:id="rId30"/>
    <p:sldId id="815" r:id="rId31"/>
    <p:sldId id="816" r:id="rId32"/>
    <p:sldId id="799" r:id="rId33"/>
    <p:sldId id="817" r:id="rId34"/>
    <p:sldId id="819" r:id="rId35"/>
    <p:sldId id="803" r:id="rId36"/>
    <p:sldId id="820" r:id="rId37"/>
    <p:sldId id="806" r:id="rId38"/>
    <p:sldId id="821" r:id="rId39"/>
    <p:sldId id="822" r:id="rId40"/>
    <p:sldId id="823" r:id="rId41"/>
    <p:sldId id="824" r:id="rId42"/>
    <p:sldId id="825" r:id="rId43"/>
    <p:sldId id="826" r:id="rId44"/>
    <p:sldId id="827" r:id="rId45"/>
    <p:sldId id="828" r:id="rId46"/>
    <p:sldId id="829" r:id="rId47"/>
    <p:sldId id="830" r:id="rId48"/>
    <p:sldId id="831" r:id="rId49"/>
    <p:sldId id="789" r:id="rId5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A002A"/>
    <a:srgbClr val="831107"/>
    <a:srgbClr val="941100"/>
    <a:srgbClr val="35104A"/>
    <a:srgbClr val="331674"/>
    <a:srgbClr val="527E16"/>
    <a:srgbClr val="E4B22D"/>
    <a:srgbClr val="AD3054"/>
    <a:srgbClr val="D3D4D6"/>
    <a:srgbClr val="44CBC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Φωτεινό στυλ 3 - Έμφαση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63"/>
    <p:restoredTop sz="94509"/>
  </p:normalViewPr>
  <p:slideViewPr>
    <p:cSldViewPr snapToGrid="0" snapToObjects="1">
      <p:cViewPr varScale="1">
        <p:scale>
          <a:sx n="72" d="100"/>
          <a:sy n="72" d="100"/>
        </p:scale>
        <p:origin x="216" y="4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E629948-714A-B74E-9D3B-18E56EC1E86B}"/>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7EB907B1-E436-CC42-83AF-4F3A94EA2E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20458C39-83D4-6949-9B4D-4416036FEB7B}"/>
              </a:ext>
            </a:extLst>
          </p:cNvPr>
          <p:cNvSpPr>
            <a:spLocks noGrp="1"/>
          </p:cNvSpPr>
          <p:nvPr>
            <p:ph type="dt" sz="half" idx="10"/>
          </p:nvPr>
        </p:nvSpPr>
        <p:spPr/>
        <p:txBody>
          <a:bodyPr/>
          <a:lstStyle/>
          <a:p>
            <a:fld id="{E91C3D7D-4998-394F-9A28-3741526A3E02}" type="datetimeFigureOut">
              <a:rPr lang="el-GR" smtClean="0"/>
              <a:t>28/3/23</a:t>
            </a:fld>
            <a:endParaRPr lang="el-GR"/>
          </a:p>
        </p:txBody>
      </p:sp>
      <p:sp>
        <p:nvSpPr>
          <p:cNvPr id="5" name="Θέση υποσέλιδου 4">
            <a:extLst>
              <a:ext uri="{FF2B5EF4-FFF2-40B4-BE49-F238E27FC236}">
                <a16:creationId xmlns:a16="http://schemas.microsoft.com/office/drawing/2014/main" id="{5B0D3B85-E4A4-2A42-B4B9-094929FE27C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658A4B0-6D23-C545-8C12-984B064DE5C2}"/>
              </a:ext>
            </a:extLst>
          </p:cNvPr>
          <p:cNvSpPr>
            <a:spLocks noGrp="1"/>
          </p:cNvSpPr>
          <p:nvPr>
            <p:ph type="sldNum" sz="quarter" idx="12"/>
          </p:nvPr>
        </p:nvSpPr>
        <p:spPr/>
        <p:txBody>
          <a:bodyPr/>
          <a:lstStyle/>
          <a:p>
            <a:fld id="{4A9C9590-3847-F747-9741-BA293A4F1512}" type="slidenum">
              <a:rPr lang="el-GR" smtClean="0"/>
              <a:t>‹#›</a:t>
            </a:fld>
            <a:endParaRPr lang="el-GR"/>
          </a:p>
        </p:txBody>
      </p:sp>
    </p:spTree>
    <p:extLst>
      <p:ext uri="{BB962C8B-B14F-4D97-AF65-F5344CB8AC3E}">
        <p14:creationId xmlns:p14="http://schemas.microsoft.com/office/powerpoint/2010/main" val="1761400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257F0F5-6494-6F4F-B620-E456FCD59FA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9BDBC017-5D2C-7B4C-8E54-B1290FB89D5C}"/>
              </a:ext>
            </a:extLst>
          </p:cNvPr>
          <p:cNvSpPr>
            <a:spLocks noGrp="1"/>
          </p:cNvSpPr>
          <p:nvPr>
            <p:ph type="body" orient="vert" idx="1"/>
          </p:nvPr>
        </p:nvSpPr>
        <p:spPr/>
        <p:txBody>
          <a:bodyPr vert="eaVert"/>
          <a:lstStyle/>
          <a:p>
            <a:r>
              <a:rPr lang="el-GR"/>
              <a:t>Επεξεργασία στυλ υποδείγματος κειμένου
Δεύτερου επιπέδου
Τρίτου επιπέδου
Τέταρτου επιπέδου
Πέμπτου επιπέδου</a:t>
            </a:r>
          </a:p>
        </p:txBody>
      </p:sp>
      <p:sp>
        <p:nvSpPr>
          <p:cNvPr id="4" name="Θέση ημερομηνίας 3">
            <a:extLst>
              <a:ext uri="{FF2B5EF4-FFF2-40B4-BE49-F238E27FC236}">
                <a16:creationId xmlns:a16="http://schemas.microsoft.com/office/drawing/2014/main" id="{9FB6ADCC-8167-A549-93F8-E80CAF6E05DC}"/>
              </a:ext>
            </a:extLst>
          </p:cNvPr>
          <p:cNvSpPr>
            <a:spLocks noGrp="1"/>
          </p:cNvSpPr>
          <p:nvPr>
            <p:ph type="dt" sz="half" idx="10"/>
          </p:nvPr>
        </p:nvSpPr>
        <p:spPr/>
        <p:txBody>
          <a:bodyPr/>
          <a:lstStyle/>
          <a:p>
            <a:fld id="{E91C3D7D-4998-394F-9A28-3741526A3E02}" type="datetimeFigureOut">
              <a:rPr lang="el-GR" smtClean="0"/>
              <a:t>28/3/23</a:t>
            </a:fld>
            <a:endParaRPr lang="el-GR"/>
          </a:p>
        </p:txBody>
      </p:sp>
      <p:sp>
        <p:nvSpPr>
          <p:cNvPr id="5" name="Θέση υποσέλιδου 4">
            <a:extLst>
              <a:ext uri="{FF2B5EF4-FFF2-40B4-BE49-F238E27FC236}">
                <a16:creationId xmlns:a16="http://schemas.microsoft.com/office/drawing/2014/main" id="{1548506D-7116-CF42-9535-8B4F6B04DAB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ABBFD64-F107-754B-915A-CFA6BC8B846E}"/>
              </a:ext>
            </a:extLst>
          </p:cNvPr>
          <p:cNvSpPr>
            <a:spLocks noGrp="1"/>
          </p:cNvSpPr>
          <p:nvPr>
            <p:ph type="sldNum" sz="quarter" idx="12"/>
          </p:nvPr>
        </p:nvSpPr>
        <p:spPr/>
        <p:txBody>
          <a:bodyPr/>
          <a:lstStyle/>
          <a:p>
            <a:fld id="{4A9C9590-3847-F747-9741-BA293A4F1512}" type="slidenum">
              <a:rPr lang="el-GR" smtClean="0"/>
              <a:t>‹#›</a:t>
            </a:fld>
            <a:endParaRPr lang="el-GR"/>
          </a:p>
        </p:txBody>
      </p:sp>
    </p:spTree>
    <p:extLst>
      <p:ext uri="{BB962C8B-B14F-4D97-AF65-F5344CB8AC3E}">
        <p14:creationId xmlns:p14="http://schemas.microsoft.com/office/powerpoint/2010/main" val="2267594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4EAF6CDF-E2BB-EC45-8A9C-5C66C0735C63}"/>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04138670-A410-2342-B6B1-47B742ABD303}"/>
              </a:ext>
            </a:extLst>
          </p:cNvPr>
          <p:cNvSpPr>
            <a:spLocks noGrp="1"/>
          </p:cNvSpPr>
          <p:nvPr>
            <p:ph type="body" orient="vert" idx="1"/>
          </p:nvPr>
        </p:nvSpPr>
        <p:spPr>
          <a:xfrm>
            <a:off x="838200" y="365125"/>
            <a:ext cx="7734300" cy="5811838"/>
          </a:xfrm>
        </p:spPr>
        <p:txBody>
          <a:bodyPr vert="eaVert"/>
          <a:lstStyle/>
          <a:p>
            <a:r>
              <a:rPr lang="el-GR"/>
              <a:t>Επεξεργασία στυλ υποδείγματος κειμένου
Δεύτερου επιπέδου
Τρίτου επιπέδου
Τέταρτου επιπέδου
Πέμπτου επιπέδου</a:t>
            </a:r>
          </a:p>
        </p:txBody>
      </p:sp>
      <p:sp>
        <p:nvSpPr>
          <p:cNvPr id="4" name="Θέση ημερομηνίας 3">
            <a:extLst>
              <a:ext uri="{FF2B5EF4-FFF2-40B4-BE49-F238E27FC236}">
                <a16:creationId xmlns:a16="http://schemas.microsoft.com/office/drawing/2014/main" id="{7FFBA9A9-DB72-CE45-AC43-30C7591733FA}"/>
              </a:ext>
            </a:extLst>
          </p:cNvPr>
          <p:cNvSpPr>
            <a:spLocks noGrp="1"/>
          </p:cNvSpPr>
          <p:nvPr>
            <p:ph type="dt" sz="half" idx="10"/>
          </p:nvPr>
        </p:nvSpPr>
        <p:spPr/>
        <p:txBody>
          <a:bodyPr/>
          <a:lstStyle/>
          <a:p>
            <a:fld id="{E91C3D7D-4998-394F-9A28-3741526A3E02}" type="datetimeFigureOut">
              <a:rPr lang="el-GR" smtClean="0"/>
              <a:t>28/3/23</a:t>
            </a:fld>
            <a:endParaRPr lang="el-GR"/>
          </a:p>
        </p:txBody>
      </p:sp>
      <p:sp>
        <p:nvSpPr>
          <p:cNvPr id="5" name="Θέση υποσέλιδου 4">
            <a:extLst>
              <a:ext uri="{FF2B5EF4-FFF2-40B4-BE49-F238E27FC236}">
                <a16:creationId xmlns:a16="http://schemas.microsoft.com/office/drawing/2014/main" id="{36BB4519-A31E-8D4F-A150-FE56CE27E22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C12A589-4B05-8E49-9058-31B1E119AB03}"/>
              </a:ext>
            </a:extLst>
          </p:cNvPr>
          <p:cNvSpPr>
            <a:spLocks noGrp="1"/>
          </p:cNvSpPr>
          <p:nvPr>
            <p:ph type="sldNum" sz="quarter" idx="12"/>
          </p:nvPr>
        </p:nvSpPr>
        <p:spPr/>
        <p:txBody>
          <a:bodyPr/>
          <a:lstStyle/>
          <a:p>
            <a:fld id="{4A9C9590-3847-F747-9741-BA293A4F1512}" type="slidenum">
              <a:rPr lang="el-GR" smtClean="0"/>
              <a:t>‹#›</a:t>
            </a:fld>
            <a:endParaRPr lang="el-GR"/>
          </a:p>
        </p:txBody>
      </p:sp>
    </p:spTree>
    <p:extLst>
      <p:ext uri="{BB962C8B-B14F-4D97-AF65-F5344CB8AC3E}">
        <p14:creationId xmlns:p14="http://schemas.microsoft.com/office/powerpoint/2010/main" val="1074168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B3D10B1-EA69-E245-85D2-8F44CAC8843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DAEB11F-351D-5545-8923-E7AAF2CBBA39}"/>
              </a:ext>
            </a:extLst>
          </p:cNvPr>
          <p:cNvSpPr>
            <a:spLocks noGrp="1"/>
          </p:cNvSpPr>
          <p:nvPr>
            <p:ph idx="1"/>
          </p:nvPr>
        </p:nvSpPr>
        <p:spPr/>
        <p:txBody>
          <a:bodyPr/>
          <a:lstStyle/>
          <a:p>
            <a:r>
              <a:rPr lang="el-GR"/>
              <a:t>Επεξεργασία στυλ υποδείγματος κειμένου
Δεύτερου επιπέδου
Τρίτου επιπέδου
Τέταρτου επιπέδου
Πέμπτου επιπέδου</a:t>
            </a:r>
          </a:p>
        </p:txBody>
      </p:sp>
      <p:sp>
        <p:nvSpPr>
          <p:cNvPr id="4" name="Θέση ημερομηνίας 3">
            <a:extLst>
              <a:ext uri="{FF2B5EF4-FFF2-40B4-BE49-F238E27FC236}">
                <a16:creationId xmlns:a16="http://schemas.microsoft.com/office/drawing/2014/main" id="{A8AB796F-D360-FB47-9267-78A902722F48}"/>
              </a:ext>
            </a:extLst>
          </p:cNvPr>
          <p:cNvSpPr>
            <a:spLocks noGrp="1"/>
          </p:cNvSpPr>
          <p:nvPr>
            <p:ph type="dt" sz="half" idx="10"/>
          </p:nvPr>
        </p:nvSpPr>
        <p:spPr/>
        <p:txBody>
          <a:bodyPr/>
          <a:lstStyle/>
          <a:p>
            <a:fld id="{E91C3D7D-4998-394F-9A28-3741526A3E02}" type="datetimeFigureOut">
              <a:rPr lang="el-GR" smtClean="0"/>
              <a:t>28/3/23</a:t>
            </a:fld>
            <a:endParaRPr lang="el-GR"/>
          </a:p>
        </p:txBody>
      </p:sp>
      <p:sp>
        <p:nvSpPr>
          <p:cNvPr id="5" name="Θέση υποσέλιδου 4">
            <a:extLst>
              <a:ext uri="{FF2B5EF4-FFF2-40B4-BE49-F238E27FC236}">
                <a16:creationId xmlns:a16="http://schemas.microsoft.com/office/drawing/2014/main" id="{87D15BD6-6169-5744-9DEA-EFF81B9E948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9693B1A-66BF-7440-B540-C73E7FBBE602}"/>
              </a:ext>
            </a:extLst>
          </p:cNvPr>
          <p:cNvSpPr>
            <a:spLocks noGrp="1"/>
          </p:cNvSpPr>
          <p:nvPr>
            <p:ph type="sldNum" sz="quarter" idx="12"/>
          </p:nvPr>
        </p:nvSpPr>
        <p:spPr/>
        <p:txBody>
          <a:bodyPr/>
          <a:lstStyle/>
          <a:p>
            <a:fld id="{4A9C9590-3847-F747-9741-BA293A4F1512}" type="slidenum">
              <a:rPr lang="el-GR" smtClean="0"/>
              <a:t>‹#›</a:t>
            </a:fld>
            <a:endParaRPr lang="el-GR"/>
          </a:p>
        </p:txBody>
      </p:sp>
    </p:spTree>
    <p:extLst>
      <p:ext uri="{BB962C8B-B14F-4D97-AF65-F5344CB8AC3E}">
        <p14:creationId xmlns:p14="http://schemas.microsoft.com/office/powerpoint/2010/main" val="29897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E91200E-BD6A-8B4E-ADCB-99E05A7B4E9E}"/>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DCD26551-16D0-7548-A607-D5ADEEC8D4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el-GR"/>
              <a:t>Επεξεργασία στυλ υποδείγματος κειμένου
Δεύτερου επιπέδου
Τρίτου επιπέδου
Τέταρτου επιπέδου
Πέμπτου επιπέδου</a:t>
            </a:r>
          </a:p>
        </p:txBody>
      </p:sp>
      <p:sp>
        <p:nvSpPr>
          <p:cNvPr id="4" name="Θέση ημερομηνίας 3">
            <a:extLst>
              <a:ext uri="{FF2B5EF4-FFF2-40B4-BE49-F238E27FC236}">
                <a16:creationId xmlns:a16="http://schemas.microsoft.com/office/drawing/2014/main" id="{C079CE42-2AC1-9D45-9EAA-F5292DB74E13}"/>
              </a:ext>
            </a:extLst>
          </p:cNvPr>
          <p:cNvSpPr>
            <a:spLocks noGrp="1"/>
          </p:cNvSpPr>
          <p:nvPr>
            <p:ph type="dt" sz="half" idx="10"/>
          </p:nvPr>
        </p:nvSpPr>
        <p:spPr/>
        <p:txBody>
          <a:bodyPr/>
          <a:lstStyle/>
          <a:p>
            <a:fld id="{E91C3D7D-4998-394F-9A28-3741526A3E02}" type="datetimeFigureOut">
              <a:rPr lang="el-GR" smtClean="0"/>
              <a:t>28/3/23</a:t>
            </a:fld>
            <a:endParaRPr lang="el-GR"/>
          </a:p>
        </p:txBody>
      </p:sp>
      <p:sp>
        <p:nvSpPr>
          <p:cNvPr id="5" name="Θέση υποσέλιδου 4">
            <a:extLst>
              <a:ext uri="{FF2B5EF4-FFF2-40B4-BE49-F238E27FC236}">
                <a16:creationId xmlns:a16="http://schemas.microsoft.com/office/drawing/2014/main" id="{030C1471-BE4D-A247-9E5D-6BE8CCFEDBC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4C14D2B-85D8-E74A-8211-5B4D9A4798CE}"/>
              </a:ext>
            </a:extLst>
          </p:cNvPr>
          <p:cNvSpPr>
            <a:spLocks noGrp="1"/>
          </p:cNvSpPr>
          <p:nvPr>
            <p:ph type="sldNum" sz="quarter" idx="12"/>
          </p:nvPr>
        </p:nvSpPr>
        <p:spPr/>
        <p:txBody>
          <a:bodyPr/>
          <a:lstStyle/>
          <a:p>
            <a:fld id="{4A9C9590-3847-F747-9741-BA293A4F1512}" type="slidenum">
              <a:rPr lang="el-GR" smtClean="0"/>
              <a:t>‹#›</a:t>
            </a:fld>
            <a:endParaRPr lang="el-GR"/>
          </a:p>
        </p:txBody>
      </p:sp>
    </p:spTree>
    <p:extLst>
      <p:ext uri="{BB962C8B-B14F-4D97-AF65-F5344CB8AC3E}">
        <p14:creationId xmlns:p14="http://schemas.microsoft.com/office/powerpoint/2010/main" val="1424051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ABB172-40D0-E544-B207-9E93DE5B253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D5EE0AC-522E-434F-AD3A-D19DEF5744A9}"/>
              </a:ext>
            </a:extLst>
          </p:cNvPr>
          <p:cNvSpPr>
            <a:spLocks noGrp="1"/>
          </p:cNvSpPr>
          <p:nvPr>
            <p:ph sz="half" idx="1"/>
          </p:nvPr>
        </p:nvSpPr>
        <p:spPr>
          <a:xfrm>
            <a:off x="838200" y="1825625"/>
            <a:ext cx="5181600" cy="4351338"/>
          </a:xfrm>
        </p:spPr>
        <p:txBody>
          <a:bodyPr/>
          <a:lstStyle/>
          <a:p>
            <a:r>
              <a:rPr lang="el-GR"/>
              <a:t>Επεξεργασία στυλ υποδείγματος κειμένου
Δεύτερου επιπέδου
Τρίτου επιπέδου
Τέταρτου επιπέδου
Πέμπτου επιπέδου</a:t>
            </a:r>
          </a:p>
        </p:txBody>
      </p:sp>
      <p:sp>
        <p:nvSpPr>
          <p:cNvPr id="4" name="Θέση περιεχομένου 3">
            <a:extLst>
              <a:ext uri="{FF2B5EF4-FFF2-40B4-BE49-F238E27FC236}">
                <a16:creationId xmlns:a16="http://schemas.microsoft.com/office/drawing/2014/main" id="{44D7B9E5-84CA-564E-A8B8-61E5C86F329F}"/>
              </a:ext>
            </a:extLst>
          </p:cNvPr>
          <p:cNvSpPr>
            <a:spLocks noGrp="1"/>
          </p:cNvSpPr>
          <p:nvPr>
            <p:ph sz="half" idx="2"/>
          </p:nvPr>
        </p:nvSpPr>
        <p:spPr>
          <a:xfrm>
            <a:off x="6172200" y="1825625"/>
            <a:ext cx="5181600" cy="4351338"/>
          </a:xfrm>
        </p:spPr>
        <p:txBody>
          <a:bodyPr/>
          <a:lstStyle/>
          <a:p>
            <a:r>
              <a:rPr lang="el-GR"/>
              <a:t>Επεξεργασία στυλ υποδείγματος κειμένου
Δεύτερου επιπέδου
Τρίτου επιπέδου
Τέταρτου επιπέδου
Πέμπτου επιπέδου</a:t>
            </a:r>
          </a:p>
        </p:txBody>
      </p:sp>
      <p:sp>
        <p:nvSpPr>
          <p:cNvPr id="5" name="Θέση ημερομηνίας 4">
            <a:extLst>
              <a:ext uri="{FF2B5EF4-FFF2-40B4-BE49-F238E27FC236}">
                <a16:creationId xmlns:a16="http://schemas.microsoft.com/office/drawing/2014/main" id="{22129775-F62D-0340-A0F5-E0D745C0CDA7}"/>
              </a:ext>
            </a:extLst>
          </p:cNvPr>
          <p:cNvSpPr>
            <a:spLocks noGrp="1"/>
          </p:cNvSpPr>
          <p:nvPr>
            <p:ph type="dt" sz="half" idx="10"/>
          </p:nvPr>
        </p:nvSpPr>
        <p:spPr/>
        <p:txBody>
          <a:bodyPr/>
          <a:lstStyle/>
          <a:p>
            <a:fld id="{E91C3D7D-4998-394F-9A28-3741526A3E02}" type="datetimeFigureOut">
              <a:rPr lang="el-GR" smtClean="0"/>
              <a:t>28/3/23</a:t>
            </a:fld>
            <a:endParaRPr lang="el-GR"/>
          </a:p>
        </p:txBody>
      </p:sp>
      <p:sp>
        <p:nvSpPr>
          <p:cNvPr id="6" name="Θέση υποσέλιδου 5">
            <a:extLst>
              <a:ext uri="{FF2B5EF4-FFF2-40B4-BE49-F238E27FC236}">
                <a16:creationId xmlns:a16="http://schemas.microsoft.com/office/drawing/2014/main" id="{89E80517-A241-6D42-BA85-C06CA49300C6}"/>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7C89B22A-E11B-6A46-B87D-4B7F4E9524E8}"/>
              </a:ext>
            </a:extLst>
          </p:cNvPr>
          <p:cNvSpPr>
            <a:spLocks noGrp="1"/>
          </p:cNvSpPr>
          <p:nvPr>
            <p:ph type="sldNum" sz="quarter" idx="12"/>
          </p:nvPr>
        </p:nvSpPr>
        <p:spPr/>
        <p:txBody>
          <a:bodyPr/>
          <a:lstStyle/>
          <a:p>
            <a:fld id="{4A9C9590-3847-F747-9741-BA293A4F1512}" type="slidenum">
              <a:rPr lang="el-GR" smtClean="0"/>
              <a:t>‹#›</a:t>
            </a:fld>
            <a:endParaRPr lang="el-GR"/>
          </a:p>
        </p:txBody>
      </p:sp>
    </p:spTree>
    <p:extLst>
      <p:ext uri="{BB962C8B-B14F-4D97-AF65-F5344CB8AC3E}">
        <p14:creationId xmlns:p14="http://schemas.microsoft.com/office/powerpoint/2010/main" val="4004033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9980E3E-4A1F-B445-8692-A1B164E5A3E4}"/>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A037F46C-88DF-F14E-A10C-19BA3FE44A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l-GR"/>
              <a:t>Επεξεργασία στυλ υποδείγματος κειμένου
Δεύτερου επιπέδου
Τρίτου επιπέδου
Τέταρτου επιπέδου
Πέμπτου επιπέδου</a:t>
            </a:r>
          </a:p>
        </p:txBody>
      </p:sp>
      <p:sp>
        <p:nvSpPr>
          <p:cNvPr id="4" name="Θέση περιεχομένου 3">
            <a:extLst>
              <a:ext uri="{FF2B5EF4-FFF2-40B4-BE49-F238E27FC236}">
                <a16:creationId xmlns:a16="http://schemas.microsoft.com/office/drawing/2014/main" id="{0B0194A4-0CF2-E643-8E9F-FA78B6890F7A}"/>
              </a:ext>
            </a:extLst>
          </p:cNvPr>
          <p:cNvSpPr>
            <a:spLocks noGrp="1"/>
          </p:cNvSpPr>
          <p:nvPr>
            <p:ph sz="half" idx="2"/>
          </p:nvPr>
        </p:nvSpPr>
        <p:spPr>
          <a:xfrm>
            <a:off x="839788" y="2505075"/>
            <a:ext cx="5157787" cy="3684588"/>
          </a:xfrm>
        </p:spPr>
        <p:txBody>
          <a:bodyPr/>
          <a:lstStyle/>
          <a:p>
            <a:r>
              <a:rPr lang="el-GR"/>
              <a:t>Επεξεργασία στυλ υποδείγματος κειμένου
Δεύτερου επιπέδου
Τρίτου επιπέδου
Τέταρτου επιπέδου
Πέμπτου επιπέδου</a:t>
            </a:r>
          </a:p>
        </p:txBody>
      </p:sp>
      <p:sp>
        <p:nvSpPr>
          <p:cNvPr id="5" name="Θέση κειμένου 4">
            <a:extLst>
              <a:ext uri="{FF2B5EF4-FFF2-40B4-BE49-F238E27FC236}">
                <a16:creationId xmlns:a16="http://schemas.microsoft.com/office/drawing/2014/main" id="{3EC2ADC4-77DD-C143-9CAE-00EE923DAC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l-GR"/>
              <a:t>Επεξεργασία στυλ υποδείγματος κειμένου
Δεύτερου επιπέδου
Τρίτου επιπέδου
Τέταρτου επιπέδου
Πέμπτου επιπέδου</a:t>
            </a:r>
          </a:p>
        </p:txBody>
      </p:sp>
      <p:sp>
        <p:nvSpPr>
          <p:cNvPr id="6" name="Θέση περιεχομένου 5">
            <a:extLst>
              <a:ext uri="{FF2B5EF4-FFF2-40B4-BE49-F238E27FC236}">
                <a16:creationId xmlns:a16="http://schemas.microsoft.com/office/drawing/2014/main" id="{6E9F2C9D-D50A-DD48-9347-DEEF63A9A008}"/>
              </a:ext>
            </a:extLst>
          </p:cNvPr>
          <p:cNvSpPr>
            <a:spLocks noGrp="1"/>
          </p:cNvSpPr>
          <p:nvPr>
            <p:ph sz="quarter" idx="4"/>
          </p:nvPr>
        </p:nvSpPr>
        <p:spPr>
          <a:xfrm>
            <a:off x="6172200" y="2505075"/>
            <a:ext cx="5183188" cy="3684588"/>
          </a:xfrm>
        </p:spPr>
        <p:txBody>
          <a:bodyPr/>
          <a:lstStyle/>
          <a:p>
            <a:r>
              <a:rPr lang="el-GR"/>
              <a:t>Επεξεργασία στυλ υποδείγματος κειμένου
Δεύτερου επιπέδου
Τρίτου επιπέδου
Τέταρτου επιπέδου
Πέμπτου επιπέδου</a:t>
            </a:r>
          </a:p>
        </p:txBody>
      </p:sp>
      <p:sp>
        <p:nvSpPr>
          <p:cNvPr id="7" name="Θέση ημερομηνίας 6">
            <a:extLst>
              <a:ext uri="{FF2B5EF4-FFF2-40B4-BE49-F238E27FC236}">
                <a16:creationId xmlns:a16="http://schemas.microsoft.com/office/drawing/2014/main" id="{DDDF5E92-CF37-AA4B-AABB-7A063D0C8E6D}"/>
              </a:ext>
            </a:extLst>
          </p:cNvPr>
          <p:cNvSpPr>
            <a:spLocks noGrp="1"/>
          </p:cNvSpPr>
          <p:nvPr>
            <p:ph type="dt" sz="half" idx="10"/>
          </p:nvPr>
        </p:nvSpPr>
        <p:spPr/>
        <p:txBody>
          <a:bodyPr/>
          <a:lstStyle/>
          <a:p>
            <a:fld id="{E91C3D7D-4998-394F-9A28-3741526A3E02}" type="datetimeFigureOut">
              <a:rPr lang="el-GR" smtClean="0"/>
              <a:t>28/3/23</a:t>
            </a:fld>
            <a:endParaRPr lang="el-GR"/>
          </a:p>
        </p:txBody>
      </p:sp>
      <p:sp>
        <p:nvSpPr>
          <p:cNvPr id="8" name="Θέση υποσέλιδου 7">
            <a:extLst>
              <a:ext uri="{FF2B5EF4-FFF2-40B4-BE49-F238E27FC236}">
                <a16:creationId xmlns:a16="http://schemas.microsoft.com/office/drawing/2014/main" id="{4945FA26-3FBD-944F-970F-72497117719B}"/>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0049A1B9-E5BA-2342-B7C4-9681B0FC157A}"/>
              </a:ext>
            </a:extLst>
          </p:cNvPr>
          <p:cNvSpPr>
            <a:spLocks noGrp="1"/>
          </p:cNvSpPr>
          <p:nvPr>
            <p:ph type="sldNum" sz="quarter" idx="12"/>
          </p:nvPr>
        </p:nvSpPr>
        <p:spPr/>
        <p:txBody>
          <a:bodyPr/>
          <a:lstStyle/>
          <a:p>
            <a:fld id="{4A9C9590-3847-F747-9741-BA293A4F1512}" type="slidenum">
              <a:rPr lang="el-GR" smtClean="0"/>
              <a:t>‹#›</a:t>
            </a:fld>
            <a:endParaRPr lang="el-GR"/>
          </a:p>
        </p:txBody>
      </p:sp>
    </p:spTree>
    <p:extLst>
      <p:ext uri="{BB962C8B-B14F-4D97-AF65-F5344CB8AC3E}">
        <p14:creationId xmlns:p14="http://schemas.microsoft.com/office/powerpoint/2010/main" val="3926681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8DD55EC-BBCC-DA47-BF95-360BF83154B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377883AC-F2D1-C744-A4C9-6BF92C39487E}"/>
              </a:ext>
            </a:extLst>
          </p:cNvPr>
          <p:cNvSpPr>
            <a:spLocks noGrp="1"/>
          </p:cNvSpPr>
          <p:nvPr>
            <p:ph type="dt" sz="half" idx="10"/>
          </p:nvPr>
        </p:nvSpPr>
        <p:spPr/>
        <p:txBody>
          <a:bodyPr/>
          <a:lstStyle/>
          <a:p>
            <a:fld id="{E91C3D7D-4998-394F-9A28-3741526A3E02}" type="datetimeFigureOut">
              <a:rPr lang="el-GR" smtClean="0"/>
              <a:t>28/3/23</a:t>
            </a:fld>
            <a:endParaRPr lang="el-GR"/>
          </a:p>
        </p:txBody>
      </p:sp>
      <p:sp>
        <p:nvSpPr>
          <p:cNvPr id="4" name="Θέση υποσέλιδου 3">
            <a:extLst>
              <a:ext uri="{FF2B5EF4-FFF2-40B4-BE49-F238E27FC236}">
                <a16:creationId xmlns:a16="http://schemas.microsoft.com/office/drawing/2014/main" id="{3689DC81-87AA-F549-91E8-153D5EC46550}"/>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32194641-62AA-304C-8EEE-C97DC37431F3}"/>
              </a:ext>
            </a:extLst>
          </p:cNvPr>
          <p:cNvSpPr>
            <a:spLocks noGrp="1"/>
          </p:cNvSpPr>
          <p:nvPr>
            <p:ph type="sldNum" sz="quarter" idx="12"/>
          </p:nvPr>
        </p:nvSpPr>
        <p:spPr/>
        <p:txBody>
          <a:bodyPr/>
          <a:lstStyle/>
          <a:p>
            <a:fld id="{4A9C9590-3847-F747-9741-BA293A4F1512}" type="slidenum">
              <a:rPr lang="el-GR" smtClean="0"/>
              <a:t>‹#›</a:t>
            </a:fld>
            <a:endParaRPr lang="el-GR"/>
          </a:p>
        </p:txBody>
      </p:sp>
    </p:spTree>
    <p:extLst>
      <p:ext uri="{BB962C8B-B14F-4D97-AF65-F5344CB8AC3E}">
        <p14:creationId xmlns:p14="http://schemas.microsoft.com/office/powerpoint/2010/main" val="4170113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37745D3D-ACEB-C74B-BF21-E9C8B34A43AF}"/>
              </a:ext>
            </a:extLst>
          </p:cNvPr>
          <p:cNvSpPr>
            <a:spLocks noGrp="1"/>
          </p:cNvSpPr>
          <p:nvPr>
            <p:ph type="dt" sz="half" idx="10"/>
          </p:nvPr>
        </p:nvSpPr>
        <p:spPr/>
        <p:txBody>
          <a:bodyPr/>
          <a:lstStyle/>
          <a:p>
            <a:fld id="{E91C3D7D-4998-394F-9A28-3741526A3E02}" type="datetimeFigureOut">
              <a:rPr lang="el-GR" smtClean="0"/>
              <a:t>28/3/23</a:t>
            </a:fld>
            <a:endParaRPr lang="el-GR"/>
          </a:p>
        </p:txBody>
      </p:sp>
      <p:sp>
        <p:nvSpPr>
          <p:cNvPr id="3" name="Θέση υποσέλιδου 2">
            <a:extLst>
              <a:ext uri="{FF2B5EF4-FFF2-40B4-BE49-F238E27FC236}">
                <a16:creationId xmlns:a16="http://schemas.microsoft.com/office/drawing/2014/main" id="{6B0D7E72-00DB-C343-BD2B-4E8D85A5F214}"/>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72C54AED-C89D-9746-A242-149254BB7302}"/>
              </a:ext>
            </a:extLst>
          </p:cNvPr>
          <p:cNvSpPr>
            <a:spLocks noGrp="1"/>
          </p:cNvSpPr>
          <p:nvPr>
            <p:ph type="sldNum" sz="quarter" idx="12"/>
          </p:nvPr>
        </p:nvSpPr>
        <p:spPr/>
        <p:txBody>
          <a:bodyPr/>
          <a:lstStyle/>
          <a:p>
            <a:fld id="{4A9C9590-3847-F747-9741-BA293A4F1512}" type="slidenum">
              <a:rPr lang="el-GR" smtClean="0"/>
              <a:t>‹#›</a:t>
            </a:fld>
            <a:endParaRPr lang="el-GR"/>
          </a:p>
        </p:txBody>
      </p:sp>
    </p:spTree>
    <p:extLst>
      <p:ext uri="{BB962C8B-B14F-4D97-AF65-F5344CB8AC3E}">
        <p14:creationId xmlns:p14="http://schemas.microsoft.com/office/powerpoint/2010/main" val="726974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482C537-05EF-5140-A442-3715609B1593}"/>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E108CC50-1B9D-4240-BEC2-8D333E9A80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el-GR"/>
              <a:t>Επεξεργασία στυλ υποδείγματος κειμένου
Δεύτερου επιπέδου
Τρίτου επιπέδου
Τέταρτου επιπέδου
Πέμπτου επιπέδου</a:t>
            </a:r>
          </a:p>
        </p:txBody>
      </p:sp>
      <p:sp>
        <p:nvSpPr>
          <p:cNvPr id="4" name="Θέση κειμένου 3">
            <a:extLst>
              <a:ext uri="{FF2B5EF4-FFF2-40B4-BE49-F238E27FC236}">
                <a16:creationId xmlns:a16="http://schemas.microsoft.com/office/drawing/2014/main" id="{08F9B970-FD2A-6446-BD17-0AD096EC18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el-GR"/>
              <a:t>Επεξεργασία στυλ υποδείγματος κειμένου
Δεύτερου επιπέδου
Τρίτου επιπέδου
Τέταρτου επιπέδου
Πέμπτου επιπέδου</a:t>
            </a:r>
          </a:p>
        </p:txBody>
      </p:sp>
      <p:sp>
        <p:nvSpPr>
          <p:cNvPr id="5" name="Θέση ημερομηνίας 4">
            <a:extLst>
              <a:ext uri="{FF2B5EF4-FFF2-40B4-BE49-F238E27FC236}">
                <a16:creationId xmlns:a16="http://schemas.microsoft.com/office/drawing/2014/main" id="{44E98A16-673A-2349-B2B9-55DF1ECE0D47}"/>
              </a:ext>
            </a:extLst>
          </p:cNvPr>
          <p:cNvSpPr>
            <a:spLocks noGrp="1"/>
          </p:cNvSpPr>
          <p:nvPr>
            <p:ph type="dt" sz="half" idx="10"/>
          </p:nvPr>
        </p:nvSpPr>
        <p:spPr/>
        <p:txBody>
          <a:bodyPr/>
          <a:lstStyle/>
          <a:p>
            <a:fld id="{E91C3D7D-4998-394F-9A28-3741526A3E02}" type="datetimeFigureOut">
              <a:rPr lang="el-GR" smtClean="0"/>
              <a:t>28/3/23</a:t>
            </a:fld>
            <a:endParaRPr lang="el-GR"/>
          </a:p>
        </p:txBody>
      </p:sp>
      <p:sp>
        <p:nvSpPr>
          <p:cNvPr id="6" name="Θέση υποσέλιδου 5">
            <a:extLst>
              <a:ext uri="{FF2B5EF4-FFF2-40B4-BE49-F238E27FC236}">
                <a16:creationId xmlns:a16="http://schemas.microsoft.com/office/drawing/2014/main" id="{8A6D46B5-9963-9840-AA40-5DF3D6BC153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57893761-A673-4142-AE39-27175F97A91D}"/>
              </a:ext>
            </a:extLst>
          </p:cNvPr>
          <p:cNvSpPr>
            <a:spLocks noGrp="1"/>
          </p:cNvSpPr>
          <p:nvPr>
            <p:ph type="sldNum" sz="quarter" idx="12"/>
          </p:nvPr>
        </p:nvSpPr>
        <p:spPr/>
        <p:txBody>
          <a:bodyPr/>
          <a:lstStyle/>
          <a:p>
            <a:fld id="{4A9C9590-3847-F747-9741-BA293A4F1512}" type="slidenum">
              <a:rPr lang="el-GR" smtClean="0"/>
              <a:t>‹#›</a:t>
            </a:fld>
            <a:endParaRPr lang="el-GR"/>
          </a:p>
        </p:txBody>
      </p:sp>
    </p:spTree>
    <p:extLst>
      <p:ext uri="{BB962C8B-B14F-4D97-AF65-F5344CB8AC3E}">
        <p14:creationId xmlns:p14="http://schemas.microsoft.com/office/powerpoint/2010/main" val="1936580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FC9742E-00ED-E845-A9AD-7BFAEA6CF59A}"/>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462A71FB-913D-5246-AA75-16F901BB389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AC5483AD-B213-F747-BD3C-323478FFFE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el-GR"/>
              <a:t>Επεξεργασία στυλ υποδείγματος κειμένου
Δεύτερου επιπέδου
Τρίτου επιπέδου
Τέταρτου επιπέδου
Πέμπτου επιπέδου</a:t>
            </a:r>
          </a:p>
        </p:txBody>
      </p:sp>
      <p:sp>
        <p:nvSpPr>
          <p:cNvPr id="5" name="Θέση ημερομηνίας 4">
            <a:extLst>
              <a:ext uri="{FF2B5EF4-FFF2-40B4-BE49-F238E27FC236}">
                <a16:creationId xmlns:a16="http://schemas.microsoft.com/office/drawing/2014/main" id="{240C10FD-4B0C-6249-B435-B75E47D47440}"/>
              </a:ext>
            </a:extLst>
          </p:cNvPr>
          <p:cNvSpPr>
            <a:spLocks noGrp="1"/>
          </p:cNvSpPr>
          <p:nvPr>
            <p:ph type="dt" sz="half" idx="10"/>
          </p:nvPr>
        </p:nvSpPr>
        <p:spPr/>
        <p:txBody>
          <a:bodyPr/>
          <a:lstStyle/>
          <a:p>
            <a:fld id="{E91C3D7D-4998-394F-9A28-3741526A3E02}" type="datetimeFigureOut">
              <a:rPr lang="el-GR" smtClean="0"/>
              <a:t>28/3/23</a:t>
            </a:fld>
            <a:endParaRPr lang="el-GR"/>
          </a:p>
        </p:txBody>
      </p:sp>
      <p:sp>
        <p:nvSpPr>
          <p:cNvPr id="6" name="Θέση υποσέλιδου 5">
            <a:extLst>
              <a:ext uri="{FF2B5EF4-FFF2-40B4-BE49-F238E27FC236}">
                <a16:creationId xmlns:a16="http://schemas.microsoft.com/office/drawing/2014/main" id="{3017BD79-5502-BF4B-AABF-4557103E94F8}"/>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4A675495-F142-D844-8651-F146CBE1D53E}"/>
              </a:ext>
            </a:extLst>
          </p:cNvPr>
          <p:cNvSpPr>
            <a:spLocks noGrp="1"/>
          </p:cNvSpPr>
          <p:nvPr>
            <p:ph type="sldNum" sz="quarter" idx="12"/>
          </p:nvPr>
        </p:nvSpPr>
        <p:spPr/>
        <p:txBody>
          <a:bodyPr/>
          <a:lstStyle/>
          <a:p>
            <a:fld id="{4A9C9590-3847-F747-9741-BA293A4F1512}" type="slidenum">
              <a:rPr lang="el-GR" smtClean="0"/>
              <a:t>‹#›</a:t>
            </a:fld>
            <a:endParaRPr lang="el-GR"/>
          </a:p>
        </p:txBody>
      </p:sp>
    </p:spTree>
    <p:extLst>
      <p:ext uri="{BB962C8B-B14F-4D97-AF65-F5344CB8AC3E}">
        <p14:creationId xmlns:p14="http://schemas.microsoft.com/office/powerpoint/2010/main" val="2755034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AAF13F9E-B352-3F4C-8E9C-B6C2FD72BE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88E46FF-7910-364A-8075-809DE8D662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el-GR"/>
              <a:t>Επεξεργασία στυλ υποδείγματος κειμένου
Δεύτερου επιπέδου
Τρίτου επιπέδου
Τέταρτου επιπέδου
Πέμπτου επιπέδου</a:t>
            </a:r>
          </a:p>
        </p:txBody>
      </p:sp>
      <p:sp>
        <p:nvSpPr>
          <p:cNvPr id="4" name="Θέση ημερομηνίας 3">
            <a:extLst>
              <a:ext uri="{FF2B5EF4-FFF2-40B4-BE49-F238E27FC236}">
                <a16:creationId xmlns:a16="http://schemas.microsoft.com/office/drawing/2014/main" id="{368544E9-30D6-DF45-92CE-4BA7FDBF66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1C3D7D-4998-394F-9A28-3741526A3E02}" type="datetimeFigureOut">
              <a:rPr lang="el-GR" smtClean="0"/>
              <a:t>28/3/23</a:t>
            </a:fld>
            <a:endParaRPr lang="el-GR"/>
          </a:p>
        </p:txBody>
      </p:sp>
      <p:sp>
        <p:nvSpPr>
          <p:cNvPr id="5" name="Θέση υποσέλιδου 4">
            <a:extLst>
              <a:ext uri="{FF2B5EF4-FFF2-40B4-BE49-F238E27FC236}">
                <a16:creationId xmlns:a16="http://schemas.microsoft.com/office/drawing/2014/main" id="{D7BC4F10-8305-3D48-B25D-1F7F37F5F74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89BB7788-F022-944C-8A87-1B615170A8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9C9590-3847-F747-9741-BA293A4F1512}" type="slidenum">
              <a:rPr lang="el-GR" smtClean="0"/>
              <a:t>‹#›</a:t>
            </a:fld>
            <a:endParaRPr lang="el-GR"/>
          </a:p>
        </p:txBody>
      </p:sp>
    </p:spTree>
    <p:extLst>
      <p:ext uri="{BB962C8B-B14F-4D97-AF65-F5344CB8AC3E}">
        <p14:creationId xmlns:p14="http://schemas.microsoft.com/office/powerpoint/2010/main" val="8026473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A002A"/>
        </a:solidFill>
        <a:effectLst/>
      </p:bgPr>
    </p:bg>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1385A031-8843-6B4C-92DE-5FC35DACDE64}"/>
              </a:ext>
            </a:extLst>
          </p:cNvPr>
          <p:cNvPicPr>
            <a:picLocks noChangeAspect="1"/>
          </p:cNvPicPr>
          <p:nvPr/>
        </p:nvPicPr>
        <p:blipFill rotWithShape="1">
          <a:blip r:embed="rId2"/>
          <a:srcRect b="15146"/>
          <a:stretch/>
        </p:blipFill>
        <p:spPr>
          <a:xfrm>
            <a:off x="9993662" y="6388950"/>
            <a:ext cx="1391514" cy="497552"/>
          </a:xfrm>
          <a:prstGeom prst="rect">
            <a:avLst/>
          </a:prstGeom>
        </p:spPr>
      </p:pic>
      <p:pic>
        <p:nvPicPr>
          <p:cNvPr id="5" name="Εικόνα 4">
            <a:extLst>
              <a:ext uri="{FF2B5EF4-FFF2-40B4-BE49-F238E27FC236}">
                <a16:creationId xmlns:a16="http://schemas.microsoft.com/office/drawing/2014/main" id="{8AA668C3-BCFD-F847-88F2-E431FD86B158}"/>
              </a:ext>
            </a:extLst>
          </p:cNvPr>
          <p:cNvPicPr>
            <a:picLocks noChangeAspect="1"/>
          </p:cNvPicPr>
          <p:nvPr/>
        </p:nvPicPr>
        <p:blipFill rotWithShape="1">
          <a:blip r:embed="rId3"/>
          <a:srcRect t="23965" b="17900"/>
          <a:stretch/>
        </p:blipFill>
        <p:spPr>
          <a:xfrm>
            <a:off x="11385176" y="6388950"/>
            <a:ext cx="806824" cy="469050"/>
          </a:xfrm>
          <a:prstGeom prst="rect">
            <a:avLst/>
          </a:prstGeom>
        </p:spPr>
      </p:pic>
      <p:sp>
        <p:nvSpPr>
          <p:cNvPr id="6" name="Ορθογώνιο 5">
            <a:extLst>
              <a:ext uri="{FF2B5EF4-FFF2-40B4-BE49-F238E27FC236}">
                <a16:creationId xmlns:a16="http://schemas.microsoft.com/office/drawing/2014/main" id="{6DB489BF-55B7-4442-9A7E-C73E0A32D180}"/>
              </a:ext>
            </a:extLst>
          </p:cNvPr>
          <p:cNvSpPr/>
          <p:nvPr/>
        </p:nvSpPr>
        <p:spPr>
          <a:xfrm>
            <a:off x="508103" y="778710"/>
            <a:ext cx="11443370" cy="1754326"/>
          </a:xfrm>
          <a:prstGeom prst="rect">
            <a:avLst/>
          </a:prstGeom>
        </p:spPr>
        <p:txBody>
          <a:bodyPr wrap="square">
            <a:spAutoFit/>
          </a:bodyPr>
          <a:lstStyle/>
          <a:p>
            <a:pPr algn="ctr"/>
            <a:r>
              <a:rPr lang="el-GR" sz="5400" b="1" dirty="0">
                <a:solidFill>
                  <a:srgbClr val="E4B22D"/>
                </a:solidFill>
                <a:latin typeface="Times New Roman" panose="02020603050405020304" pitchFamily="18" charset="0"/>
                <a:cs typeface="Times New Roman" panose="02020603050405020304" pitchFamily="18" charset="0"/>
              </a:rPr>
              <a:t>ΣΧΕΣΕΙΣ ΜΕ ΜΜΕ</a:t>
            </a:r>
          </a:p>
          <a:p>
            <a:pPr algn="ctr"/>
            <a:r>
              <a:rPr lang="el-GR" sz="5400" b="1" dirty="0">
                <a:solidFill>
                  <a:srgbClr val="E4B22D"/>
                </a:solidFill>
                <a:latin typeface="Times New Roman" panose="02020603050405020304" pitchFamily="18" charset="0"/>
                <a:cs typeface="Times New Roman" panose="02020603050405020304" pitchFamily="18" charset="0"/>
              </a:rPr>
              <a:t>ΣΤΗΝ ΨΗΦΙΑΚΗ ΕΠΟΧΗ</a:t>
            </a:r>
          </a:p>
        </p:txBody>
      </p:sp>
      <p:sp>
        <p:nvSpPr>
          <p:cNvPr id="7" name="Ορθογώνιο 6">
            <a:extLst>
              <a:ext uri="{FF2B5EF4-FFF2-40B4-BE49-F238E27FC236}">
                <a16:creationId xmlns:a16="http://schemas.microsoft.com/office/drawing/2014/main" id="{3F1BFCCE-3817-CA48-B285-E1ECDB3E01BD}"/>
              </a:ext>
            </a:extLst>
          </p:cNvPr>
          <p:cNvSpPr/>
          <p:nvPr/>
        </p:nvSpPr>
        <p:spPr>
          <a:xfrm>
            <a:off x="4799544" y="2788008"/>
            <a:ext cx="3203121" cy="646331"/>
          </a:xfrm>
          <a:prstGeom prst="rect">
            <a:avLst/>
          </a:prstGeom>
        </p:spPr>
        <p:txBody>
          <a:bodyPr wrap="none">
            <a:spAutoFit/>
          </a:bodyPr>
          <a:lstStyle/>
          <a:p>
            <a:r>
              <a:rPr lang="el-GR" sz="3600" b="1" dirty="0">
                <a:solidFill>
                  <a:srgbClr val="E4B22D"/>
                </a:solidFill>
                <a:latin typeface="Times New Roman" panose="02020603050405020304" pitchFamily="18" charset="0"/>
                <a:cs typeface="Times New Roman" panose="02020603050405020304" pitchFamily="18" charset="0"/>
              </a:rPr>
              <a:t>6ο ΕΞΑΜΗΝΟ</a:t>
            </a:r>
          </a:p>
        </p:txBody>
      </p:sp>
      <p:pic>
        <p:nvPicPr>
          <p:cNvPr id="8" name="Εικόνα 7">
            <a:extLst>
              <a:ext uri="{FF2B5EF4-FFF2-40B4-BE49-F238E27FC236}">
                <a16:creationId xmlns:a16="http://schemas.microsoft.com/office/drawing/2014/main" id="{25F0AF23-0741-B547-B4BB-AC4D7A26A3EE}"/>
              </a:ext>
            </a:extLst>
          </p:cNvPr>
          <p:cNvPicPr>
            <a:picLocks noChangeAspect="1"/>
          </p:cNvPicPr>
          <p:nvPr/>
        </p:nvPicPr>
        <p:blipFill>
          <a:blip r:embed="rId4"/>
          <a:stretch>
            <a:fillRect/>
          </a:stretch>
        </p:blipFill>
        <p:spPr>
          <a:xfrm>
            <a:off x="201478" y="-112433"/>
            <a:ext cx="229134" cy="7082866"/>
          </a:xfrm>
          <a:prstGeom prst="rect">
            <a:avLst/>
          </a:prstGeom>
        </p:spPr>
      </p:pic>
      <p:sp>
        <p:nvSpPr>
          <p:cNvPr id="10" name="Ορθογώνιο 9">
            <a:extLst>
              <a:ext uri="{FF2B5EF4-FFF2-40B4-BE49-F238E27FC236}">
                <a16:creationId xmlns:a16="http://schemas.microsoft.com/office/drawing/2014/main" id="{74EC32C4-E0D9-3541-8A4A-11FB8BB6E6B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Ορθογώνιο 10">
            <a:extLst>
              <a:ext uri="{FF2B5EF4-FFF2-40B4-BE49-F238E27FC236}">
                <a16:creationId xmlns:a16="http://schemas.microsoft.com/office/drawing/2014/main" id="{061C22F5-DC6D-4749-8F52-03F6C3574044}"/>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 name="Ορθογώνιο 11">
            <a:extLst>
              <a:ext uri="{FF2B5EF4-FFF2-40B4-BE49-F238E27FC236}">
                <a16:creationId xmlns:a16="http://schemas.microsoft.com/office/drawing/2014/main" id="{4498F46F-1378-0D45-BDB3-517B6A2937E7}"/>
              </a:ext>
            </a:extLst>
          </p:cNvPr>
          <p:cNvSpPr/>
          <p:nvPr/>
        </p:nvSpPr>
        <p:spPr>
          <a:xfrm>
            <a:off x="430612" y="6334780"/>
            <a:ext cx="5970493" cy="523220"/>
          </a:xfrm>
          <a:prstGeom prst="rect">
            <a:avLst/>
          </a:prstGeom>
        </p:spPr>
        <p:txBody>
          <a:bodyPr wrap="square">
            <a:spAutoFit/>
          </a:bodyPr>
          <a:lstStyle/>
          <a:p>
            <a:r>
              <a:rPr lang="el-GR" sz="2800" b="1" dirty="0">
                <a:solidFill>
                  <a:srgbClr val="E4B22D"/>
                </a:solidFill>
                <a:latin typeface="Times New Roman" panose="02020603050405020304" pitchFamily="18" charset="0"/>
                <a:cs typeface="Times New Roman" panose="02020603050405020304" pitchFamily="18" charset="0"/>
              </a:rPr>
              <a:t>ΔΙΔΑΣΚΩΝ: Δρ. Αγγέλου Γιάννης</a:t>
            </a:r>
          </a:p>
        </p:txBody>
      </p:sp>
    </p:spTree>
    <p:extLst>
      <p:ext uri="{BB962C8B-B14F-4D97-AF65-F5344CB8AC3E}">
        <p14:creationId xmlns:p14="http://schemas.microsoft.com/office/powerpoint/2010/main" val="41367997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6A002A"/>
        </a:solidFill>
        <a:effectLst/>
      </p:bgPr>
    </p:bg>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1385A031-8843-6B4C-92DE-5FC35DACDE64}"/>
              </a:ext>
            </a:extLst>
          </p:cNvPr>
          <p:cNvPicPr>
            <a:picLocks noChangeAspect="1"/>
          </p:cNvPicPr>
          <p:nvPr/>
        </p:nvPicPr>
        <p:blipFill rotWithShape="1">
          <a:blip r:embed="rId2"/>
          <a:srcRect b="15146"/>
          <a:stretch/>
        </p:blipFill>
        <p:spPr>
          <a:xfrm>
            <a:off x="9993662" y="6388950"/>
            <a:ext cx="1391514" cy="497552"/>
          </a:xfrm>
          <a:prstGeom prst="rect">
            <a:avLst/>
          </a:prstGeom>
        </p:spPr>
      </p:pic>
      <p:pic>
        <p:nvPicPr>
          <p:cNvPr id="5" name="Εικόνα 4">
            <a:extLst>
              <a:ext uri="{FF2B5EF4-FFF2-40B4-BE49-F238E27FC236}">
                <a16:creationId xmlns:a16="http://schemas.microsoft.com/office/drawing/2014/main" id="{8AA668C3-BCFD-F847-88F2-E431FD86B158}"/>
              </a:ext>
            </a:extLst>
          </p:cNvPr>
          <p:cNvPicPr>
            <a:picLocks noChangeAspect="1"/>
          </p:cNvPicPr>
          <p:nvPr/>
        </p:nvPicPr>
        <p:blipFill rotWithShape="1">
          <a:blip r:embed="rId3"/>
          <a:srcRect t="23965" b="17900"/>
          <a:stretch/>
        </p:blipFill>
        <p:spPr>
          <a:xfrm>
            <a:off x="11385176" y="6388950"/>
            <a:ext cx="806824" cy="469050"/>
          </a:xfrm>
          <a:prstGeom prst="rect">
            <a:avLst/>
          </a:prstGeom>
        </p:spPr>
      </p:pic>
      <p:sp>
        <p:nvSpPr>
          <p:cNvPr id="6" name="Ορθογώνιο 5">
            <a:extLst>
              <a:ext uri="{FF2B5EF4-FFF2-40B4-BE49-F238E27FC236}">
                <a16:creationId xmlns:a16="http://schemas.microsoft.com/office/drawing/2014/main" id="{6DB489BF-55B7-4442-9A7E-C73E0A32D180}"/>
              </a:ext>
            </a:extLst>
          </p:cNvPr>
          <p:cNvSpPr/>
          <p:nvPr/>
        </p:nvSpPr>
        <p:spPr>
          <a:xfrm>
            <a:off x="508103" y="1720840"/>
            <a:ext cx="11443370" cy="1754326"/>
          </a:xfrm>
          <a:prstGeom prst="rect">
            <a:avLst/>
          </a:prstGeom>
        </p:spPr>
        <p:txBody>
          <a:bodyPr wrap="square">
            <a:spAutoFit/>
          </a:bodyPr>
          <a:lstStyle/>
          <a:p>
            <a:pPr algn="ctr"/>
            <a:r>
              <a:rPr lang="el-GR" sz="5400" b="1" dirty="0">
                <a:solidFill>
                  <a:srgbClr val="E4B22D"/>
                </a:solidFill>
                <a:latin typeface="Times New Roman" panose="02020603050405020304" pitchFamily="18" charset="0"/>
                <a:cs typeface="Times New Roman" panose="02020603050405020304" pitchFamily="18" charset="0"/>
              </a:rPr>
              <a:t>ΤΙ ΑΦΟΡΟΥΝ ΟΙ ΔΗΜΟΣΙΕΣ ΣΧΕΣΕΙΣ</a:t>
            </a:r>
          </a:p>
        </p:txBody>
      </p:sp>
      <p:pic>
        <p:nvPicPr>
          <p:cNvPr id="8" name="Εικόνα 7">
            <a:extLst>
              <a:ext uri="{FF2B5EF4-FFF2-40B4-BE49-F238E27FC236}">
                <a16:creationId xmlns:a16="http://schemas.microsoft.com/office/drawing/2014/main" id="{25F0AF23-0741-B547-B4BB-AC4D7A26A3EE}"/>
              </a:ext>
            </a:extLst>
          </p:cNvPr>
          <p:cNvPicPr>
            <a:picLocks noChangeAspect="1"/>
          </p:cNvPicPr>
          <p:nvPr/>
        </p:nvPicPr>
        <p:blipFill>
          <a:blip r:embed="rId4"/>
          <a:stretch>
            <a:fillRect/>
          </a:stretch>
        </p:blipFill>
        <p:spPr>
          <a:xfrm>
            <a:off x="201478" y="-112433"/>
            <a:ext cx="229134" cy="7082866"/>
          </a:xfrm>
          <a:prstGeom prst="rect">
            <a:avLst/>
          </a:prstGeom>
        </p:spPr>
      </p:pic>
      <p:sp>
        <p:nvSpPr>
          <p:cNvPr id="10" name="Ορθογώνιο 9">
            <a:extLst>
              <a:ext uri="{FF2B5EF4-FFF2-40B4-BE49-F238E27FC236}">
                <a16:creationId xmlns:a16="http://schemas.microsoft.com/office/drawing/2014/main" id="{74EC32C4-E0D9-3541-8A4A-11FB8BB6E6B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Ορθογώνιο 10">
            <a:extLst>
              <a:ext uri="{FF2B5EF4-FFF2-40B4-BE49-F238E27FC236}">
                <a16:creationId xmlns:a16="http://schemas.microsoft.com/office/drawing/2014/main" id="{061C22F5-DC6D-4749-8F52-03F6C3574044}"/>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19976878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410763" y="0"/>
            <a:ext cx="4009595" cy="6858000"/>
          </a:xfrm>
          <a:prstGeom prst="rect">
            <a:avLst/>
          </a:prstGeom>
          <a:solidFill>
            <a:srgbClr val="6A0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ΔΗΜΟΣΙΕΣ ΣΧΕΣΕΙΣ</a:t>
            </a:r>
          </a:p>
        </p:txBody>
      </p:sp>
      <p:sp>
        <p:nvSpPr>
          <p:cNvPr id="2" name="TextBox 1">
            <a:extLst>
              <a:ext uri="{FF2B5EF4-FFF2-40B4-BE49-F238E27FC236}">
                <a16:creationId xmlns:a16="http://schemas.microsoft.com/office/drawing/2014/main" id="{1A699794-011C-EA4E-BF5F-BBF7841B9DAE}"/>
              </a:ext>
            </a:extLst>
          </p:cNvPr>
          <p:cNvSpPr txBox="1"/>
          <p:nvPr/>
        </p:nvSpPr>
        <p:spPr>
          <a:xfrm>
            <a:off x="4567649" y="674400"/>
            <a:ext cx="6865749" cy="5509200"/>
          </a:xfrm>
          <a:prstGeom prst="rect">
            <a:avLst/>
          </a:prstGeom>
          <a:noFill/>
        </p:spPr>
        <p:txBody>
          <a:bodyPr wrap="square" rtlCol="0">
            <a:spAutoFit/>
          </a:bodyPr>
          <a:lstStyle/>
          <a:p>
            <a:r>
              <a:rPr lang="el-GR" sz="3200" b="1" dirty="0">
                <a:solidFill>
                  <a:srgbClr val="831107"/>
                </a:solidFill>
              </a:rPr>
              <a:t>Στον πυρήνα τους, οι δημόσιες σχέσεις αφορούν: </a:t>
            </a:r>
          </a:p>
          <a:p>
            <a:pPr marL="457200" indent="-457200">
              <a:buFont typeface="Wingdings" pitchFamily="2" charset="2"/>
              <a:buChar char="q"/>
            </a:pPr>
            <a:endParaRPr lang="el-GR" sz="3200" b="1" dirty="0">
              <a:solidFill>
                <a:srgbClr val="831107"/>
              </a:solidFill>
            </a:endParaRPr>
          </a:p>
          <a:p>
            <a:pPr marL="457200" indent="-457200">
              <a:buFont typeface="Wingdings" pitchFamily="2" charset="2"/>
              <a:buChar char="q"/>
            </a:pPr>
            <a:r>
              <a:rPr lang="el-GR" sz="3200" b="1" dirty="0">
                <a:solidFill>
                  <a:srgbClr val="831107"/>
                </a:solidFill>
              </a:rPr>
              <a:t>τον επηρεασμό</a:t>
            </a:r>
          </a:p>
          <a:p>
            <a:pPr marL="457200" indent="-457200">
              <a:buFont typeface="Wingdings" pitchFamily="2" charset="2"/>
              <a:buChar char="q"/>
            </a:pPr>
            <a:r>
              <a:rPr lang="el-GR" sz="3200" b="1" dirty="0">
                <a:solidFill>
                  <a:srgbClr val="831107"/>
                </a:solidFill>
              </a:rPr>
              <a:t>τη δέσμευση και </a:t>
            </a:r>
          </a:p>
          <a:p>
            <a:pPr marL="457200" indent="-457200">
              <a:buFont typeface="Wingdings" pitchFamily="2" charset="2"/>
              <a:buChar char="q"/>
            </a:pPr>
            <a:r>
              <a:rPr lang="el-GR" sz="3200" b="1" dirty="0">
                <a:solidFill>
                  <a:srgbClr val="831107"/>
                </a:solidFill>
              </a:rPr>
              <a:t>την οικοδόμηση μιας σχέσης με βασικούς ενδιαφερόμενους φορείς </a:t>
            </a:r>
          </a:p>
          <a:p>
            <a:pPr marL="457200" indent="-457200">
              <a:buFont typeface="Wingdings" pitchFamily="2" charset="2"/>
              <a:buChar char="q"/>
            </a:pPr>
            <a:r>
              <a:rPr lang="el-GR" sz="3200" b="1" dirty="0">
                <a:solidFill>
                  <a:srgbClr val="831107"/>
                </a:solidFill>
              </a:rPr>
              <a:t>σε πολλές πλατφόρμες</a:t>
            </a:r>
          </a:p>
          <a:p>
            <a:pPr marL="457200" indent="-457200">
              <a:buFont typeface="Wingdings" pitchFamily="2" charset="2"/>
              <a:buChar char="q"/>
            </a:pPr>
            <a:r>
              <a:rPr lang="el-GR" sz="3200" b="1" dirty="0">
                <a:solidFill>
                  <a:srgbClr val="831107"/>
                </a:solidFill>
              </a:rPr>
              <a:t>με στόχο να διαμορφωθεί και να πλαισιωθεί η δημόσια εικόνα ενός οργανισμού</a:t>
            </a: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Tree>
    <p:extLst>
      <p:ext uri="{BB962C8B-B14F-4D97-AF65-F5344CB8AC3E}">
        <p14:creationId xmlns:p14="http://schemas.microsoft.com/office/powerpoint/2010/main" val="29381376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731562" y="0"/>
            <a:ext cx="8460438" cy="6858000"/>
          </a:xfrm>
          <a:prstGeom prst="rect">
            <a:avLst/>
          </a:prstGeom>
          <a:solidFill>
            <a:srgbClr val="6A002A"/>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Πρόβλεψη, ανάλυση και ερμηνεία της κοινής γνώμης, στάσεων και ζητημάτων που μπορεί να έχουν αντίκτυπο, για καλό ή κακό, στις λειτουργίες και τα σχέδια του οργανισμού.</a:t>
            </a:r>
          </a:p>
          <a:p>
            <a:pPr marL="457200" lvl="0" indent="-457200">
              <a:buFont typeface="Wingdings" pitchFamily="2" charset="2"/>
              <a:buChar char="q"/>
            </a:pPr>
            <a:endParaRPr lang="el-GR" sz="32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Συμβουλευτική διαχείριση σε όλα τα επίπεδα του οργανισμού όσον αφορά τις αποφάσεις πολιτικής, την εξέλιξη των δράσεων και τις επικοινωνίες — συμπεριλαμβανομένων των επικοινωνιών κρίσεων — λαμβάνοντας υπόψη τις δημόσιες προεκτάσεις τους και τις κοινωνικές ευθύνες</a:t>
            </a:r>
          </a:p>
        </p:txBody>
      </p:sp>
      <p:sp>
        <p:nvSpPr>
          <p:cNvPr id="2" name="TextBox 1">
            <a:extLst>
              <a:ext uri="{FF2B5EF4-FFF2-40B4-BE49-F238E27FC236}">
                <a16:creationId xmlns:a16="http://schemas.microsoft.com/office/drawing/2014/main" id="{1A699794-011C-EA4E-BF5F-BBF7841B9DAE}"/>
              </a:ext>
            </a:extLst>
          </p:cNvPr>
          <p:cNvSpPr txBox="1"/>
          <p:nvPr/>
        </p:nvSpPr>
        <p:spPr>
          <a:xfrm>
            <a:off x="263472" y="2951946"/>
            <a:ext cx="3502617" cy="954107"/>
          </a:xfrm>
          <a:prstGeom prst="rect">
            <a:avLst/>
          </a:prstGeom>
          <a:noFill/>
        </p:spPr>
        <p:txBody>
          <a:bodyPr wrap="square" rtlCol="0">
            <a:spAutoFit/>
          </a:bodyPr>
          <a:lstStyle/>
          <a:p>
            <a:pPr algn="ctr"/>
            <a:r>
              <a:rPr lang="el-GR" sz="2800" b="1" dirty="0">
                <a:solidFill>
                  <a:srgbClr val="831107"/>
                </a:solidFill>
                <a:latin typeface="Times New Roman" panose="02020603050405020304" pitchFamily="18" charset="0"/>
                <a:cs typeface="Times New Roman" panose="02020603050405020304" pitchFamily="18" charset="0"/>
              </a:rPr>
              <a:t>ΔΗΜΟΣΙΕΣ ΣΧΕΣΕΙΣ</a:t>
            </a: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Tree>
    <p:extLst>
      <p:ext uri="{BB962C8B-B14F-4D97-AF65-F5344CB8AC3E}">
        <p14:creationId xmlns:p14="http://schemas.microsoft.com/office/powerpoint/2010/main" val="6007888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731562" y="0"/>
            <a:ext cx="8460438" cy="6858000"/>
          </a:xfrm>
          <a:prstGeom prst="rect">
            <a:avLst/>
          </a:prstGeom>
          <a:solidFill>
            <a:srgbClr val="6A002A"/>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Προστασία της φήμης ενός οργανισμού.</a:t>
            </a:r>
          </a:p>
          <a:p>
            <a:pPr marL="457200" lvl="0" indent="-457200">
              <a:buFont typeface="Wingdings" pitchFamily="2" charset="2"/>
              <a:buChar char="q"/>
            </a:pPr>
            <a:endParaRPr lang="el-GR" sz="32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Έρευνα, διεξαγωγή και αξιολόγηση, σε συνεχή βάση, προγραμμάτων δράσης και επικοινωνιών για την επίτευξη της ενημερωμένης κοινής γνώμης που είναι απαραίτητη για την επιτυχία των στόχων ενός οργανισμού. </a:t>
            </a:r>
          </a:p>
          <a:p>
            <a:pPr marL="457200" lvl="0" indent="-457200">
              <a:buFont typeface="Wingdings" pitchFamily="2" charset="2"/>
              <a:buChar char="q"/>
            </a:pPr>
            <a:endParaRPr lang="el-GR" sz="3200" b="1" dirty="0">
              <a:solidFill>
                <a:srgbClr val="E4B22D"/>
              </a:solidFill>
              <a:latin typeface="Times New Roman" panose="02020603050405020304" pitchFamily="18" charset="0"/>
              <a:cs typeface="Times New Roman" panose="02020603050405020304" pitchFamily="18" charset="0"/>
            </a:endParaRPr>
          </a:p>
          <a:p>
            <a:pPr marL="45720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Σχεδιασμός και εφαρμογή των προσπαθειών του οργανισμού να επηρεάσει ή να αλλάξει τη δημόσια πολιτική.</a:t>
            </a:r>
          </a:p>
        </p:txBody>
      </p:sp>
      <p:sp>
        <p:nvSpPr>
          <p:cNvPr id="2" name="TextBox 1">
            <a:extLst>
              <a:ext uri="{FF2B5EF4-FFF2-40B4-BE49-F238E27FC236}">
                <a16:creationId xmlns:a16="http://schemas.microsoft.com/office/drawing/2014/main" id="{1A699794-011C-EA4E-BF5F-BBF7841B9DAE}"/>
              </a:ext>
            </a:extLst>
          </p:cNvPr>
          <p:cNvSpPr txBox="1"/>
          <p:nvPr/>
        </p:nvSpPr>
        <p:spPr>
          <a:xfrm>
            <a:off x="263472" y="2951946"/>
            <a:ext cx="3502617" cy="954107"/>
          </a:xfrm>
          <a:prstGeom prst="rect">
            <a:avLst/>
          </a:prstGeom>
          <a:noFill/>
        </p:spPr>
        <p:txBody>
          <a:bodyPr wrap="square" rtlCol="0">
            <a:spAutoFit/>
          </a:bodyPr>
          <a:lstStyle/>
          <a:p>
            <a:pPr algn="ctr"/>
            <a:r>
              <a:rPr lang="el-GR" sz="2800" b="1" dirty="0">
                <a:solidFill>
                  <a:srgbClr val="831107"/>
                </a:solidFill>
                <a:latin typeface="Times New Roman" panose="02020603050405020304" pitchFamily="18" charset="0"/>
                <a:cs typeface="Times New Roman" panose="02020603050405020304" pitchFamily="18" charset="0"/>
              </a:rPr>
              <a:t>ΔΗΜΟΣΙΕΣ ΣΧΕΣΕΙΣ</a:t>
            </a: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Tree>
    <p:extLst>
      <p:ext uri="{BB962C8B-B14F-4D97-AF65-F5344CB8AC3E}">
        <p14:creationId xmlns:p14="http://schemas.microsoft.com/office/powerpoint/2010/main" val="3436217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731562" y="0"/>
            <a:ext cx="8460438" cy="6858000"/>
          </a:xfrm>
          <a:prstGeom prst="rect">
            <a:avLst/>
          </a:prstGeom>
          <a:solidFill>
            <a:srgbClr val="6A002A"/>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Καθορισμός στόχων, προγραμματισμός, κατάρτιση προϋπολογισμού, πρόσληψη και εκπαίδευση προσωπικού, ανάπτυξη εγκαταστάσεων ή συνοπτικά: διαχείριση των πόρων που απαιτούνται για την εκτέλεση όλων των παραπάνω.</a:t>
            </a:r>
          </a:p>
          <a:p>
            <a:pPr marL="457200" lvl="0" indent="-457200">
              <a:buFont typeface="Wingdings" pitchFamily="2" charset="2"/>
              <a:buChar char="q"/>
            </a:pPr>
            <a:endParaRPr lang="el-GR" sz="32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Επίβλεψη της δημιουργίας περιεχομένου για την προώθηση της αφοσίωσης των πελατών και τη δημιουργία δυνητικών πελατών</a:t>
            </a:r>
          </a:p>
        </p:txBody>
      </p:sp>
      <p:sp>
        <p:nvSpPr>
          <p:cNvPr id="2" name="TextBox 1">
            <a:extLst>
              <a:ext uri="{FF2B5EF4-FFF2-40B4-BE49-F238E27FC236}">
                <a16:creationId xmlns:a16="http://schemas.microsoft.com/office/drawing/2014/main" id="{1A699794-011C-EA4E-BF5F-BBF7841B9DAE}"/>
              </a:ext>
            </a:extLst>
          </p:cNvPr>
          <p:cNvSpPr txBox="1"/>
          <p:nvPr/>
        </p:nvSpPr>
        <p:spPr>
          <a:xfrm>
            <a:off x="263472" y="2951946"/>
            <a:ext cx="3502617" cy="954107"/>
          </a:xfrm>
          <a:prstGeom prst="rect">
            <a:avLst/>
          </a:prstGeom>
          <a:noFill/>
        </p:spPr>
        <p:txBody>
          <a:bodyPr wrap="square" rtlCol="0">
            <a:spAutoFit/>
          </a:bodyPr>
          <a:lstStyle/>
          <a:p>
            <a:pPr algn="ctr"/>
            <a:r>
              <a:rPr lang="el-GR" sz="2800" b="1" dirty="0">
                <a:solidFill>
                  <a:srgbClr val="831107"/>
                </a:solidFill>
                <a:latin typeface="Times New Roman" panose="02020603050405020304" pitchFamily="18" charset="0"/>
                <a:cs typeface="Times New Roman" panose="02020603050405020304" pitchFamily="18" charset="0"/>
              </a:rPr>
              <a:t>ΔΗΜΟΣΙΕΣ ΣΧΕΣΕΙΣ</a:t>
            </a: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Tree>
    <p:extLst>
      <p:ext uri="{BB962C8B-B14F-4D97-AF65-F5344CB8AC3E}">
        <p14:creationId xmlns:p14="http://schemas.microsoft.com/office/powerpoint/2010/main" val="42130487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6A002A"/>
        </a:solidFill>
        <a:effectLst/>
      </p:bgPr>
    </p:bg>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1385A031-8843-6B4C-92DE-5FC35DACDE64}"/>
              </a:ext>
            </a:extLst>
          </p:cNvPr>
          <p:cNvPicPr>
            <a:picLocks noChangeAspect="1"/>
          </p:cNvPicPr>
          <p:nvPr/>
        </p:nvPicPr>
        <p:blipFill rotWithShape="1">
          <a:blip r:embed="rId2"/>
          <a:srcRect b="15146"/>
          <a:stretch/>
        </p:blipFill>
        <p:spPr>
          <a:xfrm>
            <a:off x="9993662" y="6388950"/>
            <a:ext cx="1391514" cy="497552"/>
          </a:xfrm>
          <a:prstGeom prst="rect">
            <a:avLst/>
          </a:prstGeom>
        </p:spPr>
      </p:pic>
      <p:pic>
        <p:nvPicPr>
          <p:cNvPr id="5" name="Εικόνα 4">
            <a:extLst>
              <a:ext uri="{FF2B5EF4-FFF2-40B4-BE49-F238E27FC236}">
                <a16:creationId xmlns:a16="http://schemas.microsoft.com/office/drawing/2014/main" id="{8AA668C3-BCFD-F847-88F2-E431FD86B158}"/>
              </a:ext>
            </a:extLst>
          </p:cNvPr>
          <p:cNvPicPr>
            <a:picLocks noChangeAspect="1"/>
          </p:cNvPicPr>
          <p:nvPr/>
        </p:nvPicPr>
        <p:blipFill rotWithShape="1">
          <a:blip r:embed="rId3"/>
          <a:srcRect t="23965" b="17900"/>
          <a:stretch/>
        </p:blipFill>
        <p:spPr>
          <a:xfrm>
            <a:off x="11385176" y="6388950"/>
            <a:ext cx="806824" cy="469050"/>
          </a:xfrm>
          <a:prstGeom prst="rect">
            <a:avLst/>
          </a:prstGeom>
        </p:spPr>
      </p:pic>
      <p:sp>
        <p:nvSpPr>
          <p:cNvPr id="6" name="Ορθογώνιο 5">
            <a:extLst>
              <a:ext uri="{FF2B5EF4-FFF2-40B4-BE49-F238E27FC236}">
                <a16:creationId xmlns:a16="http://schemas.microsoft.com/office/drawing/2014/main" id="{6DB489BF-55B7-4442-9A7E-C73E0A32D180}"/>
              </a:ext>
            </a:extLst>
          </p:cNvPr>
          <p:cNvSpPr/>
          <p:nvPr/>
        </p:nvSpPr>
        <p:spPr>
          <a:xfrm>
            <a:off x="508103" y="778710"/>
            <a:ext cx="11443370" cy="1754326"/>
          </a:xfrm>
          <a:prstGeom prst="rect">
            <a:avLst/>
          </a:prstGeom>
        </p:spPr>
        <p:txBody>
          <a:bodyPr wrap="square">
            <a:spAutoFit/>
          </a:bodyPr>
          <a:lstStyle/>
          <a:p>
            <a:pPr algn="ctr"/>
            <a:r>
              <a:rPr lang="el-GR" sz="5400" b="1" dirty="0">
                <a:solidFill>
                  <a:srgbClr val="E4B22D"/>
                </a:solidFill>
                <a:latin typeface="Times New Roman" panose="02020603050405020304" pitchFamily="18" charset="0"/>
                <a:cs typeface="Times New Roman" panose="02020603050405020304" pitchFamily="18" charset="0"/>
              </a:rPr>
              <a:t>ΣΧΕΣΕΙΣ ΜΕ ΜΜΕ</a:t>
            </a:r>
          </a:p>
          <a:p>
            <a:pPr algn="ctr"/>
            <a:r>
              <a:rPr lang="el-GR" sz="5400" b="1" dirty="0">
                <a:solidFill>
                  <a:srgbClr val="E4B22D"/>
                </a:solidFill>
                <a:latin typeface="Times New Roman" panose="02020603050405020304" pitchFamily="18" charset="0"/>
                <a:cs typeface="Times New Roman" panose="02020603050405020304" pitchFamily="18" charset="0"/>
              </a:rPr>
              <a:t>ΣΤΗΝ ΨΗΦΙΑΚΗ ΕΠΟΧΗ</a:t>
            </a:r>
          </a:p>
        </p:txBody>
      </p:sp>
      <p:sp>
        <p:nvSpPr>
          <p:cNvPr id="7" name="Ορθογώνιο 6">
            <a:extLst>
              <a:ext uri="{FF2B5EF4-FFF2-40B4-BE49-F238E27FC236}">
                <a16:creationId xmlns:a16="http://schemas.microsoft.com/office/drawing/2014/main" id="{3F1BFCCE-3817-CA48-B285-E1ECDB3E01BD}"/>
              </a:ext>
            </a:extLst>
          </p:cNvPr>
          <p:cNvSpPr/>
          <p:nvPr/>
        </p:nvSpPr>
        <p:spPr>
          <a:xfrm>
            <a:off x="4799544" y="2788008"/>
            <a:ext cx="3203121" cy="646331"/>
          </a:xfrm>
          <a:prstGeom prst="rect">
            <a:avLst/>
          </a:prstGeom>
        </p:spPr>
        <p:txBody>
          <a:bodyPr wrap="none">
            <a:spAutoFit/>
          </a:bodyPr>
          <a:lstStyle/>
          <a:p>
            <a:r>
              <a:rPr lang="el-GR" sz="3600" b="1" dirty="0">
                <a:solidFill>
                  <a:srgbClr val="E4B22D"/>
                </a:solidFill>
                <a:latin typeface="Times New Roman" panose="02020603050405020304" pitchFamily="18" charset="0"/>
                <a:cs typeface="Times New Roman" panose="02020603050405020304" pitchFamily="18" charset="0"/>
              </a:rPr>
              <a:t>6ο ΕΞΑΜΗΝΟ</a:t>
            </a:r>
          </a:p>
        </p:txBody>
      </p:sp>
      <p:pic>
        <p:nvPicPr>
          <p:cNvPr id="8" name="Εικόνα 7">
            <a:extLst>
              <a:ext uri="{FF2B5EF4-FFF2-40B4-BE49-F238E27FC236}">
                <a16:creationId xmlns:a16="http://schemas.microsoft.com/office/drawing/2014/main" id="{25F0AF23-0741-B547-B4BB-AC4D7A26A3EE}"/>
              </a:ext>
            </a:extLst>
          </p:cNvPr>
          <p:cNvPicPr>
            <a:picLocks noChangeAspect="1"/>
          </p:cNvPicPr>
          <p:nvPr/>
        </p:nvPicPr>
        <p:blipFill>
          <a:blip r:embed="rId4"/>
          <a:stretch>
            <a:fillRect/>
          </a:stretch>
        </p:blipFill>
        <p:spPr>
          <a:xfrm>
            <a:off x="201478" y="-112433"/>
            <a:ext cx="229134" cy="7082866"/>
          </a:xfrm>
          <a:prstGeom prst="rect">
            <a:avLst/>
          </a:prstGeom>
        </p:spPr>
      </p:pic>
      <p:sp>
        <p:nvSpPr>
          <p:cNvPr id="10" name="Ορθογώνιο 9">
            <a:extLst>
              <a:ext uri="{FF2B5EF4-FFF2-40B4-BE49-F238E27FC236}">
                <a16:creationId xmlns:a16="http://schemas.microsoft.com/office/drawing/2014/main" id="{74EC32C4-E0D9-3541-8A4A-11FB8BB6E6B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Ορθογώνιο 10">
            <a:extLst>
              <a:ext uri="{FF2B5EF4-FFF2-40B4-BE49-F238E27FC236}">
                <a16:creationId xmlns:a16="http://schemas.microsoft.com/office/drawing/2014/main" id="{061C22F5-DC6D-4749-8F52-03F6C3574044}"/>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 name="Ορθογώνιο 11">
            <a:extLst>
              <a:ext uri="{FF2B5EF4-FFF2-40B4-BE49-F238E27FC236}">
                <a16:creationId xmlns:a16="http://schemas.microsoft.com/office/drawing/2014/main" id="{4498F46F-1378-0D45-BDB3-517B6A2937E7}"/>
              </a:ext>
            </a:extLst>
          </p:cNvPr>
          <p:cNvSpPr/>
          <p:nvPr/>
        </p:nvSpPr>
        <p:spPr>
          <a:xfrm>
            <a:off x="430612" y="6334780"/>
            <a:ext cx="5970493" cy="523220"/>
          </a:xfrm>
          <a:prstGeom prst="rect">
            <a:avLst/>
          </a:prstGeom>
        </p:spPr>
        <p:txBody>
          <a:bodyPr wrap="square">
            <a:spAutoFit/>
          </a:bodyPr>
          <a:lstStyle/>
          <a:p>
            <a:r>
              <a:rPr lang="el-GR" sz="2800" b="1" dirty="0">
                <a:solidFill>
                  <a:srgbClr val="E4B22D"/>
                </a:solidFill>
                <a:latin typeface="Times New Roman" panose="02020603050405020304" pitchFamily="18" charset="0"/>
                <a:cs typeface="Times New Roman" panose="02020603050405020304" pitchFamily="18" charset="0"/>
              </a:rPr>
              <a:t>ΔΙΔΑΣΚΩΝ: Δρ. Αγγέλου Γιάννης</a:t>
            </a:r>
          </a:p>
        </p:txBody>
      </p:sp>
    </p:spTree>
    <p:extLst>
      <p:ext uri="{BB962C8B-B14F-4D97-AF65-F5344CB8AC3E}">
        <p14:creationId xmlns:p14="http://schemas.microsoft.com/office/powerpoint/2010/main" val="33260391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6A002A"/>
        </a:solidFill>
        <a:effectLst/>
      </p:bgPr>
    </p:bg>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1385A031-8843-6B4C-92DE-5FC35DACDE64}"/>
              </a:ext>
            </a:extLst>
          </p:cNvPr>
          <p:cNvPicPr>
            <a:picLocks noChangeAspect="1"/>
          </p:cNvPicPr>
          <p:nvPr/>
        </p:nvPicPr>
        <p:blipFill rotWithShape="1">
          <a:blip r:embed="rId2"/>
          <a:srcRect b="15146"/>
          <a:stretch/>
        </p:blipFill>
        <p:spPr>
          <a:xfrm>
            <a:off x="9993662" y="6388950"/>
            <a:ext cx="1391514" cy="497552"/>
          </a:xfrm>
          <a:prstGeom prst="rect">
            <a:avLst/>
          </a:prstGeom>
        </p:spPr>
      </p:pic>
      <p:pic>
        <p:nvPicPr>
          <p:cNvPr id="5" name="Εικόνα 4">
            <a:extLst>
              <a:ext uri="{FF2B5EF4-FFF2-40B4-BE49-F238E27FC236}">
                <a16:creationId xmlns:a16="http://schemas.microsoft.com/office/drawing/2014/main" id="{8AA668C3-BCFD-F847-88F2-E431FD86B158}"/>
              </a:ext>
            </a:extLst>
          </p:cNvPr>
          <p:cNvPicPr>
            <a:picLocks noChangeAspect="1"/>
          </p:cNvPicPr>
          <p:nvPr/>
        </p:nvPicPr>
        <p:blipFill rotWithShape="1">
          <a:blip r:embed="rId3"/>
          <a:srcRect t="23965" b="17900"/>
          <a:stretch/>
        </p:blipFill>
        <p:spPr>
          <a:xfrm>
            <a:off x="11385176" y="6388950"/>
            <a:ext cx="806824" cy="469050"/>
          </a:xfrm>
          <a:prstGeom prst="rect">
            <a:avLst/>
          </a:prstGeom>
        </p:spPr>
      </p:pic>
      <p:sp>
        <p:nvSpPr>
          <p:cNvPr id="6" name="Ορθογώνιο 5">
            <a:extLst>
              <a:ext uri="{FF2B5EF4-FFF2-40B4-BE49-F238E27FC236}">
                <a16:creationId xmlns:a16="http://schemas.microsoft.com/office/drawing/2014/main" id="{6DB489BF-55B7-4442-9A7E-C73E0A32D180}"/>
              </a:ext>
            </a:extLst>
          </p:cNvPr>
          <p:cNvSpPr/>
          <p:nvPr/>
        </p:nvSpPr>
        <p:spPr>
          <a:xfrm>
            <a:off x="430612" y="2136338"/>
            <a:ext cx="11443370" cy="1754326"/>
          </a:xfrm>
          <a:prstGeom prst="rect">
            <a:avLst/>
          </a:prstGeom>
        </p:spPr>
        <p:txBody>
          <a:bodyPr wrap="square">
            <a:spAutoFit/>
          </a:bodyPr>
          <a:lstStyle/>
          <a:p>
            <a:pPr algn="ctr"/>
            <a:r>
              <a:rPr lang="el-GR" sz="5400" b="1" dirty="0">
                <a:solidFill>
                  <a:srgbClr val="E4B22D"/>
                </a:solidFill>
                <a:latin typeface="Times New Roman" panose="02020603050405020304" pitchFamily="18" charset="0"/>
                <a:cs typeface="Times New Roman" panose="02020603050405020304" pitchFamily="18" charset="0"/>
              </a:rPr>
              <a:t>ΣΧΕΣΕΙΣ ΜΕ ΜΜΕ – ΑΠΟΣΑΦΗΜΙΣΗ ΕΝΝΟΙΩΝ</a:t>
            </a:r>
          </a:p>
        </p:txBody>
      </p:sp>
      <p:pic>
        <p:nvPicPr>
          <p:cNvPr id="8" name="Εικόνα 7">
            <a:extLst>
              <a:ext uri="{FF2B5EF4-FFF2-40B4-BE49-F238E27FC236}">
                <a16:creationId xmlns:a16="http://schemas.microsoft.com/office/drawing/2014/main" id="{25F0AF23-0741-B547-B4BB-AC4D7A26A3EE}"/>
              </a:ext>
            </a:extLst>
          </p:cNvPr>
          <p:cNvPicPr>
            <a:picLocks noChangeAspect="1"/>
          </p:cNvPicPr>
          <p:nvPr/>
        </p:nvPicPr>
        <p:blipFill>
          <a:blip r:embed="rId4"/>
          <a:stretch>
            <a:fillRect/>
          </a:stretch>
        </p:blipFill>
        <p:spPr>
          <a:xfrm>
            <a:off x="201478" y="-112433"/>
            <a:ext cx="229134" cy="7082866"/>
          </a:xfrm>
          <a:prstGeom prst="rect">
            <a:avLst/>
          </a:prstGeom>
        </p:spPr>
      </p:pic>
      <p:sp>
        <p:nvSpPr>
          <p:cNvPr id="10" name="Ορθογώνιο 9">
            <a:extLst>
              <a:ext uri="{FF2B5EF4-FFF2-40B4-BE49-F238E27FC236}">
                <a16:creationId xmlns:a16="http://schemas.microsoft.com/office/drawing/2014/main" id="{74EC32C4-E0D9-3541-8A4A-11FB8BB6E6B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Ορθογώνιο 10">
            <a:extLst>
              <a:ext uri="{FF2B5EF4-FFF2-40B4-BE49-F238E27FC236}">
                <a16:creationId xmlns:a16="http://schemas.microsoft.com/office/drawing/2014/main" id="{061C22F5-DC6D-4749-8F52-03F6C3574044}"/>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9799917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Ορθογώνιο 14">
            <a:extLst>
              <a:ext uri="{FF2B5EF4-FFF2-40B4-BE49-F238E27FC236}">
                <a16:creationId xmlns:a16="http://schemas.microsoft.com/office/drawing/2014/main" id="{BA5ABB88-0817-4849-BE1A-562EDE84934C}"/>
              </a:ext>
            </a:extLst>
          </p:cNvPr>
          <p:cNvSpPr/>
          <p:nvPr/>
        </p:nvSpPr>
        <p:spPr>
          <a:xfrm>
            <a:off x="410764" y="-1"/>
            <a:ext cx="11781235" cy="775157"/>
          </a:xfrm>
          <a:prstGeom prst="rect">
            <a:avLst/>
          </a:prstGeom>
          <a:solidFill>
            <a:srgbClr val="6A002A"/>
          </a:solidFill>
          <a:ln>
            <a:solidFill>
              <a:srgbClr val="D3D4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600" b="1" dirty="0">
                <a:solidFill>
                  <a:srgbClr val="E4B22D"/>
                </a:solidFill>
                <a:latin typeface="Times New Roman" panose="02020603050405020304" pitchFamily="18" charset="0"/>
                <a:cs typeface="Times New Roman" panose="02020603050405020304" pitchFamily="18" charset="0"/>
              </a:rPr>
              <a:t>ΔΗΜΟΣΙΕΣ ΣΧΕΣΕΙΣ </a:t>
            </a:r>
          </a:p>
        </p:txBody>
      </p:sp>
      <p:sp>
        <p:nvSpPr>
          <p:cNvPr id="2" name="Ορθογώνιο 1">
            <a:extLst>
              <a:ext uri="{FF2B5EF4-FFF2-40B4-BE49-F238E27FC236}">
                <a16:creationId xmlns:a16="http://schemas.microsoft.com/office/drawing/2014/main" id="{109DEA70-749E-364A-AB2E-E0C13073B09B}"/>
              </a:ext>
            </a:extLst>
          </p:cNvPr>
          <p:cNvSpPr/>
          <p:nvPr/>
        </p:nvSpPr>
        <p:spPr>
          <a:xfrm>
            <a:off x="1306645" y="2828835"/>
            <a:ext cx="10009321" cy="1200329"/>
          </a:xfrm>
          <a:prstGeom prst="rect">
            <a:avLst/>
          </a:prstGeom>
        </p:spPr>
        <p:txBody>
          <a:bodyPr wrap="square">
            <a:spAutoFit/>
          </a:bodyPr>
          <a:lstStyle/>
          <a:p>
            <a:pPr lvl="0" algn="ctr">
              <a:spcAft>
                <a:spcPts val="0"/>
              </a:spcAft>
            </a:pPr>
            <a:r>
              <a:rPr lang="el-GR" sz="3600" b="1" dirty="0">
                <a:solidFill>
                  <a:srgbClr val="831107"/>
                </a:solidFill>
                <a:latin typeface="Times New Roman" panose="02020603050405020304" pitchFamily="18" charset="0"/>
                <a:ea typeface="Calibri" panose="020F0502020204030204" pitchFamily="34" charset="0"/>
                <a:cs typeface="Times New Roman" panose="02020603050405020304" pitchFamily="18" charset="0"/>
              </a:rPr>
              <a:t>Για πολλά χρόνια οι δημόσιες σχέσεις ταυτίζονταν με τη δημοσιότητα στα ΜΜΕ</a:t>
            </a:r>
          </a:p>
        </p:txBody>
      </p:sp>
      <p:pic>
        <p:nvPicPr>
          <p:cNvPr id="9" name="Εικόνα 8">
            <a:extLst>
              <a:ext uri="{FF2B5EF4-FFF2-40B4-BE49-F238E27FC236}">
                <a16:creationId xmlns:a16="http://schemas.microsoft.com/office/drawing/2014/main" id="{D4E038F6-9200-3A42-BA6E-15EBEF199CD1}"/>
              </a:ext>
            </a:extLst>
          </p:cNvPr>
          <p:cNvPicPr>
            <a:picLocks noChangeAspect="1"/>
          </p:cNvPicPr>
          <p:nvPr/>
        </p:nvPicPr>
        <p:blipFill>
          <a:blip r:embed="rId2"/>
          <a:stretch>
            <a:fillRect/>
          </a:stretch>
        </p:blipFill>
        <p:spPr>
          <a:xfrm>
            <a:off x="201478" y="-112433"/>
            <a:ext cx="229134" cy="7082866"/>
          </a:xfrm>
          <a:prstGeom prst="rect">
            <a:avLst/>
          </a:prstGeom>
        </p:spPr>
      </p:pic>
      <p:sp>
        <p:nvSpPr>
          <p:cNvPr id="12" name="Ορθογώνιο 11">
            <a:extLst>
              <a:ext uri="{FF2B5EF4-FFF2-40B4-BE49-F238E27FC236}">
                <a16:creationId xmlns:a16="http://schemas.microsoft.com/office/drawing/2014/main" id="{A28BDD3D-134E-0841-9DD9-79D7DB1E51CA}"/>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Ορθογώνιο 15">
            <a:extLst>
              <a:ext uri="{FF2B5EF4-FFF2-40B4-BE49-F238E27FC236}">
                <a16:creationId xmlns:a16="http://schemas.microsoft.com/office/drawing/2014/main" id="{4885B475-544C-894E-96BE-3F8BF3B6AC78}"/>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9" name="Εικόνα 18">
            <a:extLst>
              <a:ext uri="{FF2B5EF4-FFF2-40B4-BE49-F238E27FC236}">
                <a16:creationId xmlns:a16="http://schemas.microsoft.com/office/drawing/2014/main" id="{ED2161DD-8D1E-414E-937C-4B47547B9D0F}"/>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20" name="Εικόνα 19">
            <a:extLst>
              <a:ext uri="{FF2B5EF4-FFF2-40B4-BE49-F238E27FC236}">
                <a16:creationId xmlns:a16="http://schemas.microsoft.com/office/drawing/2014/main" id="{9DA0BE93-175E-DB4A-B5AB-C431FAAD10A0}"/>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Tree>
    <p:extLst>
      <p:ext uri="{BB962C8B-B14F-4D97-AF65-F5344CB8AC3E}">
        <p14:creationId xmlns:p14="http://schemas.microsoft.com/office/powerpoint/2010/main" val="39124133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410763" y="0"/>
            <a:ext cx="4009595" cy="6858000"/>
          </a:xfrm>
          <a:prstGeom prst="rect">
            <a:avLst/>
          </a:prstGeom>
          <a:solidFill>
            <a:srgbClr val="6A0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ΔΗΜΟΣΙΟΓΡΑΦΟΙ</a:t>
            </a:r>
          </a:p>
        </p:txBody>
      </p:sp>
      <p:sp>
        <p:nvSpPr>
          <p:cNvPr id="2" name="TextBox 1">
            <a:extLst>
              <a:ext uri="{FF2B5EF4-FFF2-40B4-BE49-F238E27FC236}">
                <a16:creationId xmlns:a16="http://schemas.microsoft.com/office/drawing/2014/main" id="{1A699794-011C-EA4E-BF5F-BBF7841B9DAE}"/>
              </a:ext>
            </a:extLst>
          </p:cNvPr>
          <p:cNvSpPr txBox="1"/>
          <p:nvPr/>
        </p:nvSpPr>
        <p:spPr>
          <a:xfrm>
            <a:off x="4567649" y="2890391"/>
            <a:ext cx="6865749" cy="1077218"/>
          </a:xfrm>
          <a:prstGeom prst="rect">
            <a:avLst/>
          </a:prstGeom>
          <a:noFill/>
        </p:spPr>
        <p:txBody>
          <a:bodyPr wrap="square" rtlCol="0">
            <a:spAutoFit/>
          </a:bodyPr>
          <a:lstStyle/>
          <a:p>
            <a:pPr marL="457200" indent="-457200">
              <a:buFont typeface="Wingdings" pitchFamily="2" charset="2"/>
              <a:buChar char="q"/>
            </a:pPr>
            <a:r>
              <a:rPr lang="el-GR" sz="3200" b="1" dirty="0">
                <a:solidFill>
                  <a:srgbClr val="831107"/>
                </a:solidFill>
              </a:rPr>
              <a:t>Ύψιστης προτεραιότητας εξωτερικό κοινό των δημοσίων σχέσεων</a:t>
            </a: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Tree>
    <p:extLst>
      <p:ext uri="{BB962C8B-B14F-4D97-AF65-F5344CB8AC3E}">
        <p14:creationId xmlns:p14="http://schemas.microsoft.com/office/powerpoint/2010/main" val="8939099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6A002A"/>
        </a:solidFill>
        <a:effectLst/>
      </p:bgPr>
    </p:bg>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1385A031-8843-6B4C-92DE-5FC35DACDE64}"/>
              </a:ext>
            </a:extLst>
          </p:cNvPr>
          <p:cNvPicPr>
            <a:picLocks noChangeAspect="1"/>
          </p:cNvPicPr>
          <p:nvPr/>
        </p:nvPicPr>
        <p:blipFill rotWithShape="1">
          <a:blip r:embed="rId2"/>
          <a:srcRect b="15146"/>
          <a:stretch/>
        </p:blipFill>
        <p:spPr>
          <a:xfrm>
            <a:off x="9993662" y="6388950"/>
            <a:ext cx="1391514" cy="497552"/>
          </a:xfrm>
          <a:prstGeom prst="rect">
            <a:avLst/>
          </a:prstGeom>
        </p:spPr>
      </p:pic>
      <p:pic>
        <p:nvPicPr>
          <p:cNvPr id="5" name="Εικόνα 4">
            <a:extLst>
              <a:ext uri="{FF2B5EF4-FFF2-40B4-BE49-F238E27FC236}">
                <a16:creationId xmlns:a16="http://schemas.microsoft.com/office/drawing/2014/main" id="{8AA668C3-BCFD-F847-88F2-E431FD86B158}"/>
              </a:ext>
            </a:extLst>
          </p:cNvPr>
          <p:cNvPicPr>
            <a:picLocks noChangeAspect="1"/>
          </p:cNvPicPr>
          <p:nvPr/>
        </p:nvPicPr>
        <p:blipFill rotWithShape="1">
          <a:blip r:embed="rId3"/>
          <a:srcRect t="23965" b="17900"/>
          <a:stretch/>
        </p:blipFill>
        <p:spPr>
          <a:xfrm>
            <a:off x="11385176" y="6388950"/>
            <a:ext cx="806824" cy="469050"/>
          </a:xfrm>
          <a:prstGeom prst="rect">
            <a:avLst/>
          </a:prstGeom>
        </p:spPr>
      </p:pic>
      <p:sp>
        <p:nvSpPr>
          <p:cNvPr id="6" name="Ορθογώνιο 5">
            <a:extLst>
              <a:ext uri="{FF2B5EF4-FFF2-40B4-BE49-F238E27FC236}">
                <a16:creationId xmlns:a16="http://schemas.microsoft.com/office/drawing/2014/main" id="{6DB489BF-55B7-4442-9A7E-C73E0A32D180}"/>
              </a:ext>
            </a:extLst>
          </p:cNvPr>
          <p:cNvSpPr/>
          <p:nvPr/>
        </p:nvSpPr>
        <p:spPr>
          <a:xfrm>
            <a:off x="430612" y="2136338"/>
            <a:ext cx="11443370" cy="1754326"/>
          </a:xfrm>
          <a:prstGeom prst="rect">
            <a:avLst/>
          </a:prstGeom>
        </p:spPr>
        <p:txBody>
          <a:bodyPr wrap="square">
            <a:spAutoFit/>
          </a:bodyPr>
          <a:lstStyle/>
          <a:p>
            <a:pPr algn="ctr"/>
            <a:r>
              <a:rPr lang="el-GR" sz="5400" b="1" dirty="0">
                <a:solidFill>
                  <a:srgbClr val="E4B22D"/>
                </a:solidFill>
                <a:latin typeface="Times New Roman" panose="02020603050405020304" pitchFamily="18" charset="0"/>
                <a:cs typeface="Times New Roman" panose="02020603050405020304" pitchFamily="18" charset="0"/>
              </a:rPr>
              <a:t>ΠΟΙΟΣ ΕΙΝΑΙ Ο ΣΤΟΧΟΣ ΤΩΝ ΣΧΕΣΕΩΝ ΜΕ ΤΑ ΜΜΕ;</a:t>
            </a:r>
          </a:p>
        </p:txBody>
      </p:sp>
      <p:pic>
        <p:nvPicPr>
          <p:cNvPr id="8" name="Εικόνα 7">
            <a:extLst>
              <a:ext uri="{FF2B5EF4-FFF2-40B4-BE49-F238E27FC236}">
                <a16:creationId xmlns:a16="http://schemas.microsoft.com/office/drawing/2014/main" id="{25F0AF23-0741-B547-B4BB-AC4D7A26A3EE}"/>
              </a:ext>
            </a:extLst>
          </p:cNvPr>
          <p:cNvPicPr>
            <a:picLocks noChangeAspect="1"/>
          </p:cNvPicPr>
          <p:nvPr/>
        </p:nvPicPr>
        <p:blipFill>
          <a:blip r:embed="rId4"/>
          <a:stretch>
            <a:fillRect/>
          </a:stretch>
        </p:blipFill>
        <p:spPr>
          <a:xfrm>
            <a:off x="201478" y="-112433"/>
            <a:ext cx="229134" cy="7082866"/>
          </a:xfrm>
          <a:prstGeom prst="rect">
            <a:avLst/>
          </a:prstGeom>
        </p:spPr>
      </p:pic>
      <p:sp>
        <p:nvSpPr>
          <p:cNvPr id="10" name="Ορθογώνιο 9">
            <a:extLst>
              <a:ext uri="{FF2B5EF4-FFF2-40B4-BE49-F238E27FC236}">
                <a16:creationId xmlns:a16="http://schemas.microsoft.com/office/drawing/2014/main" id="{74EC32C4-E0D9-3541-8A4A-11FB8BB6E6B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Ορθογώνιο 10">
            <a:extLst>
              <a:ext uri="{FF2B5EF4-FFF2-40B4-BE49-F238E27FC236}">
                <a16:creationId xmlns:a16="http://schemas.microsoft.com/office/drawing/2014/main" id="{061C22F5-DC6D-4749-8F52-03F6C3574044}"/>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1858645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6A002A"/>
        </a:solidFill>
        <a:effectLst/>
      </p:bgPr>
    </p:bg>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1385A031-8843-6B4C-92DE-5FC35DACDE64}"/>
              </a:ext>
            </a:extLst>
          </p:cNvPr>
          <p:cNvPicPr>
            <a:picLocks noChangeAspect="1"/>
          </p:cNvPicPr>
          <p:nvPr/>
        </p:nvPicPr>
        <p:blipFill rotWithShape="1">
          <a:blip r:embed="rId2"/>
          <a:srcRect b="15146"/>
          <a:stretch/>
        </p:blipFill>
        <p:spPr>
          <a:xfrm>
            <a:off x="9993662" y="6388950"/>
            <a:ext cx="1391514" cy="497552"/>
          </a:xfrm>
          <a:prstGeom prst="rect">
            <a:avLst/>
          </a:prstGeom>
        </p:spPr>
      </p:pic>
      <p:pic>
        <p:nvPicPr>
          <p:cNvPr id="5" name="Εικόνα 4">
            <a:extLst>
              <a:ext uri="{FF2B5EF4-FFF2-40B4-BE49-F238E27FC236}">
                <a16:creationId xmlns:a16="http://schemas.microsoft.com/office/drawing/2014/main" id="{8AA668C3-BCFD-F847-88F2-E431FD86B158}"/>
              </a:ext>
            </a:extLst>
          </p:cNvPr>
          <p:cNvPicPr>
            <a:picLocks noChangeAspect="1"/>
          </p:cNvPicPr>
          <p:nvPr/>
        </p:nvPicPr>
        <p:blipFill rotWithShape="1">
          <a:blip r:embed="rId3"/>
          <a:srcRect t="23965" b="17900"/>
          <a:stretch/>
        </p:blipFill>
        <p:spPr>
          <a:xfrm>
            <a:off x="11385176" y="6388950"/>
            <a:ext cx="806824" cy="469050"/>
          </a:xfrm>
          <a:prstGeom prst="rect">
            <a:avLst/>
          </a:prstGeom>
        </p:spPr>
      </p:pic>
      <p:sp>
        <p:nvSpPr>
          <p:cNvPr id="6" name="Ορθογώνιο 5">
            <a:extLst>
              <a:ext uri="{FF2B5EF4-FFF2-40B4-BE49-F238E27FC236}">
                <a16:creationId xmlns:a16="http://schemas.microsoft.com/office/drawing/2014/main" id="{6DB489BF-55B7-4442-9A7E-C73E0A32D180}"/>
              </a:ext>
            </a:extLst>
          </p:cNvPr>
          <p:cNvSpPr/>
          <p:nvPr/>
        </p:nvSpPr>
        <p:spPr>
          <a:xfrm>
            <a:off x="410764" y="2967335"/>
            <a:ext cx="11443370" cy="923330"/>
          </a:xfrm>
          <a:prstGeom prst="rect">
            <a:avLst/>
          </a:prstGeom>
        </p:spPr>
        <p:txBody>
          <a:bodyPr wrap="square">
            <a:spAutoFit/>
          </a:bodyPr>
          <a:lstStyle/>
          <a:p>
            <a:pPr algn="ctr"/>
            <a:r>
              <a:rPr lang="en-US" sz="5400" b="1" dirty="0">
                <a:solidFill>
                  <a:srgbClr val="E4B22D"/>
                </a:solidFill>
                <a:latin typeface="Times New Roman" panose="02020603050405020304" pitchFamily="18" charset="0"/>
                <a:cs typeface="Times New Roman" panose="02020603050405020304" pitchFamily="18" charset="0"/>
              </a:rPr>
              <a:t>PREVIOUSLY…</a:t>
            </a:r>
            <a:endParaRPr lang="el-GR" sz="5400" b="1" dirty="0">
              <a:solidFill>
                <a:srgbClr val="E4B22D"/>
              </a:solidFill>
              <a:latin typeface="Times New Roman" panose="02020603050405020304" pitchFamily="18" charset="0"/>
              <a:cs typeface="Times New Roman" panose="02020603050405020304" pitchFamily="18" charset="0"/>
            </a:endParaRPr>
          </a:p>
        </p:txBody>
      </p:sp>
      <p:pic>
        <p:nvPicPr>
          <p:cNvPr id="8" name="Εικόνα 7">
            <a:extLst>
              <a:ext uri="{FF2B5EF4-FFF2-40B4-BE49-F238E27FC236}">
                <a16:creationId xmlns:a16="http://schemas.microsoft.com/office/drawing/2014/main" id="{25F0AF23-0741-B547-B4BB-AC4D7A26A3EE}"/>
              </a:ext>
            </a:extLst>
          </p:cNvPr>
          <p:cNvPicPr>
            <a:picLocks noChangeAspect="1"/>
          </p:cNvPicPr>
          <p:nvPr/>
        </p:nvPicPr>
        <p:blipFill>
          <a:blip r:embed="rId4"/>
          <a:stretch>
            <a:fillRect/>
          </a:stretch>
        </p:blipFill>
        <p:spPr>
          <a:xfrm>
            <a:off x="201478" y="-112433"/>
            <a:ext cx="229134" cy="7082866"/>
          </a:xfrm>
          <a:prstGeom prst="rect">
            <a:avLst/>
          </a:prstGeom>
        </p:spPr>
      </p:pic>
      <p:sp>
        <p:nvSpPr>
          <p:cNvPr id="10" name="Ορθογώνιο 9">
            <a:extLst>
              <a:ext uri="{FF2B5EF4-FFF2-40B4-BE49-F238E27FC236}">
                <a16:creationId xmlns:a16="http://schemas.microsoft.com/office/drawing/2014/main" id="{74EC32C4-E0D9-3541-8A4A-11FB8BB6E6B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Ορθογώνιο 10">
            <a:extLst>
              <a:ext uri="{FF2B5EF4-FFF2-40B4-BE49-F238E27FC236}">
                <a16:creationId xmlns:a16="http://schemas.microsoft.com/office/drawing/2014/main" id="{061C22F5-DC6D-4749-8F52-03F6C3574044}"/>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5451811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Ορθογώνιο 14">
            <a:extLst>
              <a:ext uri="{FF2B5EF4-FFF2-40B4-BE49-F238E27FC236}">
                <a16:creationId xmlns:a16="http://schemas.microsoft.com/office/drawing/2014/main" id="{BA5ABB88-0817-4849-BE1A-562EDE84934C}"/>
              </a:ext>
            </a:extLst>
          </p:cNvPr>
          <p:cNvSpPr/>
          <p:nvPr/>
        </p:nvSpPr>
        <p:spPr>
          <a:xfrm>
            <a:off x="410764" y="-1"/>
            <a:ext cx="11781235" cy="775157"/>
          </a:xfrm>
          <a:prstGeom prst="rect">
            <a:avLst/>
          </a:prstGeom>
          <a:solidFill>
            <a:srgbClr val="6A002A"/>
          </a:solidFill>
          <a:ln>
            <a:solidFill>
              <a:srgbClr val="D3D4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600" b="1" dirty="0">
                <a:solidFill>
                  <a:srgbClr val="E4B22D"/>
                </a:solidFill>
                <a:latin typeface="Times New Roman" panose="02020603050405020304" pitchFamily="18" charset="0"/>
                <a:cs typeface="Times New Roman" panose="02020603050405020304" pitchFamily="18" charset="0"/>
              </a:rPr>
              <a:t>ΔΗΜΟΣΙΕΣ ΣΧΕΣΕΙΣ </a:t>
            </a:r>
          </a:p>
        </p:txBody>
      </p:sp>
      <p:sp>
        <p:nvSpPr>
          <p:cNvPr id="2" name="Ορθογώνιο 1">
            <a:extLst>
              <a:ext uri="{FF2B5EF4-FFF2-40B4-BE49-F238E27FC236}">
                <a16:creationId xmlns:a16="http://schemas.microsoft.com/office/drawing/2014/main" id="{109DEA70-749E-364A-AB2E-E0C13073B09B}"/>
              </a:ext>
            </a:extLst>
          </p:cNvPr>
          <p:cNvSpPr/>
          <p:nvPr/>
        </p:nvSpPr>
        <p:spPr>
          <a:xfrm>
            <a:off x="1306645" y="1997839"/>
            <a:ext cx="10009321" cy="2862322"/>
          </a:xfrm>
          <a:prstGeom prst="rect">
            <a:avLst/>
          </a:prstGeom>
        </p:spPr>
        <p:txBody>
          <a:bodyPr wrap="square">
            <a:spAutoFit/>
          </a:bodyPr>
          <a:lstStyle/>
          <a:p>
            <a:pPr lvl="0" algn="ctr">
              <a:spcAft>
                <a:spcPts val="0"/>
              </a:spcAft>
            </a:pPr>
            <a:r>
              <a:rPr lang="el-GR" sz="3600" b="1" dirty="0">
                <a:solidFill>
                  <a:srgbClr val="831107"/>
                </a:solidFill>
                <a:latin typeface="Times New Roman" panose="02020603050405020304" pitchFamily="18" charset="0"/>
                <a:ea typeface="Calibri" panose="020F0502020204030204" pitchFamily="34" charset="0"/>
                <a:cs typeface="Times New Roman" panose="02020603050405020304" pitchFamily="18" charset="0"/>
              </a:rPr>
              <a:t>Οι σχέσεις με τα ΜΜΕ έχουν ως στόχο την δημοσιότητα/ κάλυψη στα ΜΜΕ των δραστηριοτήτων του πελάτη ή του οργανισμού για τον οποίο εργάζεται ο επαγγελματίας των δημοσίων σχέσεων</a:t>
            </a:r>
          </a:p>
        </p:txBody>
      </p:sp>
      <p:pic>
        <p:nvPicPr>
          <p:cNvPr id="9" name="Εικόνα 8">
            <a:extLst>
              <a:ext uri="{FF2B5EF4-FFF2-40B4-BE49-F238E27FC236}">
                <a16:creationId xmlns:a16="http://schemas.microsoft.com/office/drawing/2014/main" id="{D4E038F6-9200-3A42-BA6E-15EBEF199CD1}"/>
              </a:ext>
            </a:extLst>
          </p:cNvPr>
          <p:cNvPicPr>
            <a:picLocks noChangeAspect="1"/>
          </p:cNvPicPr>
          <p:nvPr/>
        </p:nvPicPr>
        <p:blipFill>
          <a:blip r:embed="rId2"/>
          <a:stretch>
            <a:fillRect/>
          </a:stretch>
        </p:blipFill>
        <p:spPr>
          <a:xfrm>
            <a:off x="201478" y="-112433"/>
            <a:ext cx="229134" cy="7082866"/>
          </a:xfrm>
          <a:prstGeom prst="rect">
            <a:avLst/>
          </a:prstGeom>
        </p:spPr>
      </p:pic>
      <p:sp>
        <p:nvSpPr>
          <p:cNvPr id="12" name="Ορθογώνιο 11">
            <a:extLst>
              <a:ext uri="{FF2B5EF4-FFF2-40B4-BE49-F238E27FC236}">
                <a16:creationId xmlns:a16="http://schemas.microsoft.com/office/drawing/2014/main" id="{A28BDD3D-134E-0841-9DD9-79D7DB1E51CA}"/>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Ορθογώνιο 15">
            <a:extLst>
              <a:ext uri="{FF2B5EF4-FFF2-40B4-BE49-F238E27FC236}">
                <a16:creationId xmlns:a16="http://schemas.microsoft.com/office/drawing/2014/main" id="{4885B475-544C-894E-96BE-3F8BF3B6AC78}"/>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9" name="Εικόνα 18">
            <a:extLst>
              <a:ext uri="{FF2B5EF4-FFF2-40B4-BE49-F238E27FC236}">
                <a16:creationId xmlns:a16="http://schemas.microsoft.com/office/drawing/2014/main" id="{ED2161DD-8D1E-414E-937C-4B47547B9D0F}"/>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20" name="Εικόνα 19">
            <a:extLst>
              <a:ext uri="{FF2B5EF4-FFF2-40B4-BE49-F238E27FC236}">
                <a16:creationId xmlns:a16="http://schemas.microsoft.com/office/drawing/2014/main" id="{9DA0BE93-175E-DB4A-B5AB-C431FAAD10A0}"/>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Tree>
    <p:extLst>
      <p:ext uri="{BB962C8B-B14F-4D97-AF65-F5344CB8AC3E}">
        <p14:creationId xmlns:p14="http://schemas.microsoft.com/office/powerpoint/2010/main" val="29449724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6A002A"/>
        </a:solidFill>
        <a:effectLst/>
      </p:bgPr>
    </p:bg>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1385A031-8843-6B4C-92DE-5FC35DACDE64}"/>
              </a:ext>
            </a:extLst>
          </p:cNvPr>
          <p:cNvPicPr>
            <a:picLocks noChangeAspect="1"/>
          </p:cNvPicPr>
          <p:nvPr/>
        </p:nvPicPr>
        <p:blipFill rotWithShape="1">
          <a:blip r:embed="rId2"/>
          <a:srcRect b="15146"/>
          <a:stretch/>
        </p:blipFill>
        <p:spPr>
          <a:xfrm>
            <a:off x="9993662" y="6388950"/>
            <a:ext cx="1391514" cy="497552"/>
          </a:xfrm>
          <a:prstGeom prst="rect">
            <a:avLst/>
          </a:prstGeom>
        </p:spPr>
      </p:pic>
      <p:pic>
        <p:nvPicPr>
          <p:cNvPr id="5" name="Εικόνα 4">
            <a:extLst>
              <a:ext uri="{FF2B5EF4-FFF2-40B4-BE49-F238E27FC236}">
                <a16:creationId xmlns:a16="http://schemas.microsoft.com/office/drawing/2014/main" id="{8AA668C3-BCFD-F847-88F2-E431FD86B158}"/>
              </a:ext>
            </a:extLst>
          </p:cNvPr>
          <p:cNvPicPr>
            <a:picLocks noChangeAspect="1"/>
          </p:cNvPicPr>
          <p:nvPr/>
        </p:nvPicPr>
        <p:blipFill rotWithShape="1">
          <a:blip r:embed="rId3"/>
          <a:srcRect t="23965" b="17900"/>
          <a:stretch/>
        </p:blipFill>
        <p:spPr>
          <a:xfrm>
            <a:off x="11385176" y="6388950"/>
            <a:ext cx="806824" cy="469050"/>
          </a:xfrm>
          <a:prstGeom prst="rect">
            <a:avLst/>
          </a:prstGeom>
        </p:spPr>
      </p:pic>
      <p:sp>
        <p:nvSpPr>
          <p:cNvPr id="6" name="Ορθογώνιο 5">
            <a:extLst>
              <a:ext uri="{FF2B5EF4-FFF2-40B4-BE49-F238E27FC236}">
                <a16:creationId xmlns:a16="http://schemas.microsoft.com/office/drawing/2014/main" id="{6DB489BF-55B7-4442-9A7E-C73E0A32D180}"/>
              </a:ext>
            </a:extLst>
          </p:cNvPr>
          <p:cNvSpPr/>
          <p:nvPr/>
        </p:nvSpPr>
        <p:spPr>
          <a:xfrm>
            <a:off x="430612" y="2136338"/>
            <a:ext cx="11443370" cy="1754326"/>
          </a:xfrm>
          <a:prstGeom prst="rect">
            <a:avLst/>
          </a:prstGeom>
        </p:spPr>
        <p:txBody>
          <a:bodyPr wrap="square">
            <a:spAutoFit/>
          </a:bodyPr>
          <a:lstStyle/>
          <a:p>
            <a:pPr algn="ctr"/>
            <a:r>
              <a:rPr lang="el-GR" sz="5400" b="1" dirty="0">
                <a:solidFill>
                  <a:srgbClr val="E4B22D"/>
                </a:solidFill>
                <a:latin typeface="Times New Roman" panose="02020603050405020304" pitchFamily="18" charset="0"/>
                <a:cs typeface="Times New Roman" panose="02020603050405020304" pitchFamily="18" charset="0"/>
              </a:rPr>
              <a:t>ΟΙ ΔΗΜΟΣΙΕΣ ΣΧΕΣΕΙΣ ΑΠΕΥΘΥΝΟΝΤΑΙ ΣΤΑ ΜΜΕ;</a:t>
            </a:r>
          </a:p>
        </p:txBody>
      </p:sp>
      <p:pic>
        <p:nvPicPr>
          <p:cNvPr id="8" name="Εικόνα 7">
            <a:extLst>
              <a:ext uri="{FF2B5EF4-FFF2-40B4-BE49-F238E27FC236}">
                <a16:creationId xmlns:a16="http://schemas.microsoft.com/office/drawing/2014/main" id="{25F0AF23-0741-B547-B4BB-AC4D7A26A3EE}"/>
              </a:ext>
            </a:extLst>
          </p:cNvPr>
          <p:cNvPicPr>
            <a:picLocks noChangeAspect="1"/>
          </p:cNvPicPr>
          <p:nvPr/>
        </p:nvPicPr>
        <p:blipFill>
          <a:blip r:embed="rId4"/>
          <a:stretch>
            <a:fillRect/>
          </a:stretch>
        </p:blipFill>
        <p:spPr>
          <a:xfrm>
            <a:off x="201478" y="-112433"/>
            <a:ext cx="229134" cy="7082866"/>
          </a:xfrm>
          <a:prstGeom prst="rect">
            <a:avLst/>
          </a:prstGeom>
        </p:spPr>
      </p:pic>
      <p:sp>
        <p:nvSpPr>
          <p:cNvPr id="10" name="Ορθογώνιο 9">
            <a:extLst>
              <a:ext uri="{FF2B5EF4-FFF2-40B4-BE49-F238E27FC236}">
                <a16:creationId xmlns:a16="http://schemas.microsoft.com/office/drawing/2014/main" id="{74EC32C4-E0D9-3541-8A4A-11FB8BB6E6B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Ορθογώνιο 10">
            <a:extLst>
              <a:ext uri="{FF2B5EF4-FFF2-40B4-BE49-F238E27FC236}">
                <a16:creationId xmlns:a16="http://schemas.microsoft.com/office/drawing/2014/main" id="{061C22F5-DC6D-4749-8F52-03F6C3574044}"/>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8286892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Ορθογώνιο 14">
            <a:extLst>
              <a:ext uri="{FF2B5EF4-FFF2-40B4-BE49-F238E27FC236}">
                <a16:creationId xmlns:a16="http://schemas.microsoft.com/office/drawing/2014/main" id="{BA5ABB88-0817-4849-BE1A-562EDE84934C}"/>
              </a:ext>
            </a:extLst>
          </p:cNvPr>
          <p:cNvSpPr/>
          <p:nvPr/>
        </p:nvSpPr>
        <p:spPr>
          <a:xfrm>
            <a:off x="410764" y="-1"/>
            <a:ext cx="11781235" cy="775157"/>
          </a:xfrm>
          <a:prstGeom prst="rect">
            <a:avLst/>
          </a:prstGeom>
          <a:solidFill>
            <a:srgbClr val="6A002A"/>
          </a:solidFill>
          <a:ln>
            <a:solidFill>
              <a:srgbClr val="D3D4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600" b="1" dirty="0">
                <a:solidFill>
                  <a:srgbClr val="E4B22D"/>
                </a:solidFill>
                <a:latin typeface="Times New Roman" panose="02020603050405020304" pitchFamily="18" charset="0"/>
                <a:cs typeface="Times New Roman" panose="02020603050405020304" pitchFamily="18" charset="0"/>
              </a:rPr>
              <a:t>ΔΗΜΟΣΙΕΣ ΣΧΕΣΕΙΣ </a:t>
            </a:r>
          </a:p>
        </p:txBody>
      </p:sp>
      <p:sp>
        <p:nvSpPr>
          <p:cNvPr id="2" name="Ορθογώνιο 1">
            <a:extLst>
              <a:ext uri="{FF2B5EF4-FFF2-40B4-BE49-F238E27FC236}">
                <a16:creationId xmlns:a16="http://schemas.microsoft.com/office/drawing/2014/main" id="{109DEA70-749E-364A-AB2E-E0C13073B09B}"/>
              </a:ext>
            </a:extLst>
          </p:cNvPr>
          <p:cNvSpPr/>
          <p:nvPr/>
        </p:nvSpPr>
        <p:spPr>
          <a:xfrm>
            <a:off x="1296720" y="2274838"/>
            <a:ext cx="10009321" cy="2308324"/>
          </a:xfrm>
          <a:prstGeom prst="rect">
            <a:avLst/>
          </a:prstGeom>
        </p:spPr>
        <p:txBody>
          <a:bodyPr wrap="square">
            <a:spAutoFit/>
          </a:bodyPr>
          <a:lstStyle/>
          <a:p>
            <a:pPr marL="571500" lvl="0" indent="-571500">
              <a:spcAft>
                <a:spcPts val="0"/>
              </a:spcAft>
              <a:buFont typeface="Wingdings" pitchFamily="2" charset="2"/>
              <a:buChar char="q"/>
            </a:pPr>
            <a:r>
              <a:rPr lang="el-GR" sz="3600" b="1" dirty="0">
                <a:solidFill>
                  <a:srgbClr val="831107"/>
                </a:solidFill>
                <a:latin typeface="Times New Roman" panose="02020603050405020304" pitchFamily="18" charset="0"/>
                <a:ea typeface="Calibri" panose="020F0502020204030204" pitchFamily="34" charset="0"/>
                <a:cs typeface="Times New Roman" panose="02020603050405020304" pitchFamily="18" charset="0"/>
              </a:rPr>
              <a:t>Τα ΜΜΕ αποτελούν διαμεσολαβητές </a:t>
            </a:r>
          </a:p>
          <a:p>
            <a:pPr marL="571500" lvl="0" indent="-571500">
              <a:spcAft>
                <a:spcPts val="0"/>
              </a:spcAft>
              <a:buFont typeface="Wingdings" pitchFamily="2" charset="2"/>
              <a:buChar char="q"/>
            </a:pPr>
            <a:endParaRPr lang="el-GR" sz="3600" b="1" dirty="0">
              <a:solidFill>
                <a:srgbClr val="831107"/>
              </a:solidFill>
              <a:latin typeface="Times New Roman" panose="02020603050405020304" pitchFamily="18" charset="0"/>
              <a:ea typeface="Calibri" panose="020F0502020204030204" pitchFamily="34" charset="0"/>
              <a:cs typeface="Times New Roman" panose="02020603050405020304" pitchFamily="18" charset="0"/>
            </a:endParaRPr>
          </a:p>
          <a:p>
            <a:pPr marL="571500" lvl="0" indent="-571500">
              <a:spcAft>
                <a:spcPts val="0"/>
              </a:spcAft>
              <a:buFont typeface="Wingdings" pitchFamily="2" charset="2"/>
              <a:buChar char="q"/>
            </a:pPr>
            <a:r>
              <a:rPr lang="el-GR" sz="3600" b="1" dirty="0">
                <a:solidFill>
                  <a:srgbClr val="831107"/>
                </a:solidFill>
                <a:latin typeface="Times New Roman" panose="02020603050405020304" pitchFamily="18" charset="0"/>
                <a:ea typeface="Calibri" panose="020F0502020204030204" pitchFamily="34" charset="0"/>
                <a:cs typeface="Times New Roman" panose="02020603050405020304" pitchFamily="18" charset="0"/>
              </a:rPr>
              <a:t>Τελικές ομάδες κοινού στις σχέσεις με τα ΜΜΕ είναι οι ίδιοι οι καταναλωτές των ΜΜΕ</a:t>
            </a:r>
          </a:p>
        </p:txBody>
      </p:sp>
      <p:pic>
        <p:nvPicPr>
          <p:cNvPr id="9" name="Εικόνα 8">
            <a:extLst>
              <a:ext uri="{FF2B5EF4-FFF2-40B4-BE49-F238E27FC236}">
                <a16:creationId xmlns:a16="http://schemas.microsoft.com/office/drawing/2014/main" id="{D4E038F6-9200-3A42-BA6E-15EBEF199CD1}"/>
              </a:ext>
            </a:extLst>
          </p:cNvPr>
          <p:cNvPicPr>
            <a:picLocks noChangeAspect="1"/>
          </p:cNvPicPr>
          <p:nvPr/>
        </p:nvPicPr>
        <p:blipFill>
          <a:blip r:embed="rId2"/>
          <a:stretch>
            <a:fillRect/>
          </a:stretch>
        </p:blipFill>
        <p:spPr>
          <a:xfrm>
            <a:off x="201478" y="-112433"/>
            <a:ext cx="229134" cy="7082866"/>
          </a:xfrm>
          <a:prstGeom prst="rect">
            <a:avLst/>
          </a:prstGeom>
        </p:spPr>
      </p:pic>
      <p:sp>
        <p:nvSpPr>
          <p:cNvPr id="12" name="Ορθογώνιο 11">
            <a:extLst>
              <a:ext uri="{FF2B5EF4-FFF2-40B4-BE49-F238E27FC236}">
                <a16:creationId xmlns:a16="http://schemas.microsoft.com/office/drawing/2014/main" id="{A28BDD3D-134E-0841-9DD9-79D7DB1E51CA}"/>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Ορθογώνιο 15">
            <a:extLst>
              <a:ext uri="{FF2B5EF4-FFF2-40B4-BE49-F238E27FC236}">
                <a16:creationId xmlns:a16="http://schemas.microsoft.com/office/drawing/2014/main" id="{4885B475-544C-894E-96BE-3F8BF3B6AC78}"/>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9" name="Εικόνα 18">
            <a:extLst>
              <a:ext uri="{FF2B5EF4-FFF2-40B4-BE49-F238E27FC236}">
                <a16:creationId xmlns:a16="http://schemas.microsoft.com/office/drawing/2014/main" id="{ED2161DD-8D1E-414E-937C-4B47547B9D0F}"/>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20" name="Εικόνα 19">
            <a:extLst>
              <a:ext uri="{FF2B5EF4-FFF2-40B4-BE49-F238E27FC236}">
                <a16:creationId xmlns:a16="http://schemas.microsoft.com/office/drawing/2014/main" id="{9DA0BE93-175E-DB4A-B5AB-C431FAAD10A0}"/>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Tree>
    <p:extLst>
      <p:ext uri="{BB962C8B-B14F-4D97-AF65-F5344CB8AC3E}">
        <p14:creationId xmlns:p14="http://schemas.microsoft.com/office/powerpoint/2010/main" val="4019725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6A002A"/>
        </a:solidFill>
        <a:effectLst/>
      </p:bgPr>
    </p:bg>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1385A031-8843-6B4C-92DE-5FC35DACDE64}"/>
              </a:ext>
            </a:extLst>
          </p:cNvPr>
          <p:cNvPicPr>
            <a:picLocks noChangeAspect="1"/>
          </p:cNvPicPr>
          <p:nvPr/>
        </p:nvPicPr>
        <p:blipFill rotWithShape="1">
          <a:blip r:embed="rId2"/>
          <a:srcRect b="15146"/>
          <a:stretch/>
        </p:blipFill>
        <p:spPr>
          <a:xfrm>
            <a:off x="9993662" y="6388950"/>
            <a:ext cx="1391514" cy="497552"/>
          </a:xfrm>
          <a:prstGeom prst="rect">
            <a:avLst/>
          </a:prstGeom>
        </p:spPr>
      </p:pic>
      <p:pic>
        <p:nvPicPr>
          <p:cNvPr id="5" name="Εικόνα 4">
            <a:extLst>
              <a:ext uri="{FF2B5EF4-FFF2-40B4-BE49-F238E27FC236}">
                <a16:creationId xmlns:a16="http://schemas.microsoft.com/office/drawing/2014/main" id="{8AA668C3-BCFD-F847-88F2-E431FD86B158}"/>
              </a:ext>
            </a:extLst>
          </p:cNvPr>
          <p:cNvPicPr>
            <a:picLocks noChangeAspect="1"/>
          </p:cNvPicPr>
          <p:nvPr/>
        </p:nvPicPr>
        <p:blipFill rotWithShape="1">
          <a:blip r:embed="rId3"/>
          <a:srcRect t="23965" b="17900"/>
          <a:stretch/>
        </p:blipFill>
        <p:spPr>
          <a:xfrm>
            <a:off x="11385176" y="6388950"/>
            <a:ext cx="806824" cy="469050"/>
          </a:xfrm>
          <a:prstGeom prst="rect">
            <a:avLst/>
          </a:prstGeom>
        </p:spPr>
      </p:pic>
      <p:sp>
        <p:nvSpPr>
          <p:cNvPr id="6" name="Ορθογώνιο 5">
            <a:extLst>
              <a:ext uri="{FF2B5EF4-FFF2-40B4-BE49-F238E27FC236}">
                <a16:creationId xmlns:a16="http://schemas.microsoft.com/office/drawing/2014/main" id="{6DB489BF-55B7-4442-9A7E-C73E0A32D180}"/>
              </a:ext>
            </a:extLst>
          </p:cNvPr>
          <p:cNvSpPr/>
          <p:nvPr/>
        </p:nvSpPr>
        <p:spPr>
          <a:xfrm>
            <a:off x="430612" y="2136338"/>
            <a:ext cx="11443370" cy="923330"/>
          </a:xfrm>
          <a:prstGeom prst="rect">
            <a:avLst/>
          </a:prstGeom>
        </p:spPr>
        <p:txBody>
          <a:bodyPr wrap="square">
            <a:spAutoFit/>
          </a:bodyPr>
          <a:lstStyle/>
          <a:p>
            <a:pPr algn="ctr"/>
            <a:r>
              <a:rPr lang="el-GR" sz="5400" b="1" dirty="0">
                <a:solidFill>
                  <a:srgbClr val="E4B22D"/>
                </a:solidFill>
                <a:latin typeface="Times New Roman" panose="02020603050405020304" pitchFamily="18" charset="0"/>
                <a:cs typeface="Times New Roman" panose="02020603050405020304" pitchFamily="18" charset="0"/>
              </a:rPr>
              <a:t>ΒΗΜΑΤΑ ΣΧΕΣΕΩΝ ΜΕ ΤΑ ΜΜΕ</a:t>
            </a:r>
          </a:p>
        </p:txBody>
      </p:sp>
      <p:pic>
        <p:nvPicPr>
          <p:cNvPr id="8" name="Εικόνα 7">
            <a:extLst>
              <a:ext uri="{FF2B5EF4-FFF2-40B4-BE49-F238E27FC236}">
                <a16:creationId xmlns:a16="http://schemas.microsoft.com/office/drawing/2014/main" id="{25F0AF23-0741-B547-B4BB-AC4D7A26A3EE}"/>
              </a:ext>
            </a:extLst>
          </p:cNvPr>
          <p:cNvPicPr>
            <a:picLocks noChangeAspect="1"/>
          </p:cNvPicPr>
          <p:nvPr/>
        </p:nvPicPr>
        <p:blipFill>
          <a:blip r:embed="rId4"/>
          <a:stretch>
            <a:fillRect/>
          </a:stretch>
        </p:blipFill>
        <p:spPr>
          <a:xfrm>
            <a:off x="201478" y="-112433"/>
            <a:ext cx="229134" cy="7082866"/>
          </a:xfrm>
          <a:prstGeom prst="rect">
            <a:avLst/>
          </a:prstGeom>
        </p:spPr>
      </p:pic>
      <p:sp>
        <p:nvSpPr>
          <p:cNvPr id="10" name="Ορθογώνιο 9">
            <a:extLst>
              <a:ext uri="{FF2B5EF4-FFF2-40B4-BE49-F238E27FC236}">
                <a16:creationId xmlns:a16="http://schemas.microsoft.com/office/drawing/2014/main" id="{74EC32C4-E0D9-3541-8A4A-11FB8BB6E6B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Ορθογώνιο 10">
            <a:extLst>
              <a:ext uri="{FF2B5EF4-FFF2-40B4-BE49-F238E27FC236}">
                <a16:creationId xmlns:a16="http://schemas.microsoft.com/office/drawing/2014/main" id="{061C22F5-DC6D-4749-8F52-03F6C3574044}"/>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17638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Ορθογώνιο 14">
            <a:extLst>
              <a:ext uri="{FF2B5EF4-FFF2-40B4-BE49-F238E27FC236}">
                <a16:creationId xmlns:a16="http://schemas.microsoft.com/office/drawing/2014/main" id="{BA5ABB88-0817-4849-BE1A-562EDE84934C}"/>
              </a:ext>
            </a:extLst>
          </p:cNvPr>
          <p:cNvSpPr/>
          <p:nvPr/>
        </p:nvSpPr>
        <p:spPr>
          <a:xfrm>
            <a:off x="410764" y="-1"/>
            <a:ext cx="11781235" cy="775157"/>
          </a:xfrm>
          <a:prstGeom prst="rect">
            <a:avLst/>
          </a:prstGeom>
          <a:solidFill>
            <a:srgbClr val="6A002A"/>
          </a:solidFill>
          <a:ln>
            <a:solidFill>
              <a:srgbClr val="D3D4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600" b="1" dirty="0">
                <a:solidFill>
                  <a:srgbClr val="E4B22D"/>
                </a:solidFill>
                <a:latin typeface="Times New Roman" panose="02020603050405020304" pitchFamily="18" charset="0"/>
                <a:cs typeface="Times New Roman" panose="02020603050405020304" pitchFamily="18" charset="0"/>
              </a:rPr>
              <a:t>ΒΗΜΑΤΑ ΣΧΕΣΕΩΝ ΜΕ ΤΑ ΜΜΕ</a:t>
            </a:r>
          </a:p>
        </p:txBody>
      </p:sp>
      <p:sp>
        <p:nvSpPr>
          <p:cNvPr id="2" name="Ορθογώνιο 1">
            <a:extLst>
              <a:ext uri="{FF2B5EF4-FFF2-40B4-BE49-F238E27FC236}">
                <a16:creationId xmlns:a16="http://schemas.microsoft.com/office/drawing/2014/main" id="{109DEA70-749E-364A-AB2E-E0C13073B09B}"/>
              </a:ext>
            </a:extLst>
          </p:cNvPr>
          <p:cNvSpPr/>
          <p:nvPr/>
        </p:nvSpPr>
        <p:spPr>
          <a:xfrm>
            <a:off x="1306645" y="1596894"/>
            <a:ext cx="10009321" cy="3970318"/>
          </a:xfrm>
          <a:prstGeom prst="rect">
            <a:avLst/>
          </a:prstGeom>
        </p:spPr>
        <p:txBody>
          <a:bodyPr wrap="square">
            <a:spAutoFit/>
          </a:bodyPr>
          <a:lstStyle/>
          <a:p>
            <a:pPr marL="571500" lvl="0" indent="-571500">
              <a:spcAft>
                <a:spcPts val="0"/>
              </a:spcAft>
              <a:buFont typeface="Wingdings" pitchFamily="2" charset="2"/>
              <a:buChar char="q"/>
            </a:pPr>
            <a:r>
              <a:rPr lang="el-GR" sz="3600" b="1" dirty="0">
                <a:solidFill>
                  <a:srgbClr val="831107"/>
                </a:solidFill>
                <a:latin typeface="Times New Roman" panose="02020603050405020304" pitchFamily="18" charset="0"/>
                <a:ea typeface="Calibri" panose="020F0502020204030204" pitchFamily="34" charset="0"/>
                <a:cs typeface="Times New Roman" panose="02020603050405020304" pitchFamily="18" charset="0"/>
              </a:rPr>
              <a:t>Έρευνα</a:t>
            </a:r>
          </a:p>
          <a:p>
            <a:pPr marL="571500" lvl="0" indent="-571500">
              <a:spcAft>
                <a:spcPts val="0"/>
              </a:spcAft>
              <a:buFont typeface="Wingdings" pitchFamily="2" charset="2"/>
              <a:buChar char="q"/>
            </a:pPr>
            <a:endParaRPr lang="el-GR" sz="3600" b="1" dirty="0">
              <a:solidFill>
                <a:srgbClr val="831107"/>
              </a:solidFill>
              <a:latin typeface="Times New Roman" panose="02020603050405020304" pitchFamily="18" charset="0"/>
              <a:ea typeface="Calibri" panose="020F0502020204030204" pitchFamily="34" charset="0"/>
              <a:cs typeface="Times New Roman" panose="02020603050405020304" pitchFamily="18" charset="0"/>
            </a:endParaRPr>
          </a:p>
          <a:p>
            <a:pPr marL="571500" lvl="0" indent="-571500">
              <a:spcAft>
                <a:spcPts val="0"/>
              </a:spcAft>
              <a:buFont typeface="Wingdings" pitchFamily="2" charset="2"/>
              <a:buChar char="q"/>
            </a:pPr>
            <a:r>
              <a:rPr lang="el-GR" sz="3600" b="1" dirty="0">
                <a:solidFill>
                  <a:srgbClr val="831107"/>
                </a:solidFill>
                <a:latin typeface="Times New Roman" panose="02020603050405020304" pitchFamily="18" charset="0"/>
                <a:ea typeface="Calibri" panose="020F0502020204030204" pitchFamily="34" charset="0"/>
                <a:cs typeface="Times New Roman" panose="02020603050405020304" pitchFamily="18" charset="0"/>
              </a:rPr>
              <a:t>Στόχοι</a:t>
            </a:r>
          </a:p>
          <a:p>
            <a:pPr marL="571500" lvl="0" indent="-571500">
              <a:spcAft>
                <a:spcPts val="0"/>
              </a:spcAft>
              <a:buFont typeface="Wingdings" pitchFamily="2" charset="2"/>
              <a:buChar char="q"/>
            </a:pPr>
            <a:endParaRPr lang="el-GR" sz="3600" b="1" dirty="0">
              <a:solidFill>
                <a:srgbClr val="831107"/>
              </a:solidFill>
              <a:latin typeface="Times New Roman" panose="02020603050405020304" pitchFamily="18" charset="0"/>
              <a:ea typeface="Calibri" panose="020F0502020204030204" pitchFamily="34" charset="0"/>
              <a:cs typeface="Times New Roman" panose="02020603050405020304" pitchFamily="18" charset="0"/>
            </a:endParaRPr>
          </a:p>
          <a:p>
            <a:pPr marL="571500" lvl="0" indent="-571500">
              <a:spcAft>
                <a:spcPts val="0"/>
              </a:spcAft>
              <a:buFont typeface="Wingdings" pitchFamily="2" charset="2"/>
              <a:buChar char="q"/>
            </a:pPr>
            <a:r>
              <a:rPr lang="el-GR" sz="3600" b="1" dirty="0">
                <a:solidFill>
                  <a:srgbClr val="831107"/>
                </a:solidFill>
                <a:latin typeface="Times New Roman" panose="02020603050405020304" pitchFamily="18" charset="0"/>
                <a:ea typeface="Calibri" panose="020F0502020204030204" pitchFamily="34" charset="0"/>
                <a:cs typeface="Times New Roman" panose="02020603050405020304" pitchFamily="18" charset="0"/>
              </a:rPr>
              <a:t>Προγραμματισμός</a:t>
            </a:r>
          </a:p>
          <a:p>
            <a:pPr marL="571500" lvl="0" indent="-571500">
              <a:spcAft>
                <a:spcPts val="0"/>
              </a:spcAft>
              <a:buFont typeface="Wingdings" pitchFamily="2" charset="2"/>
              <a:buChar char="q"/>
            </a:pPr>
            <a:endParaRPr lang="el-GR" sz="3600" b="1" dirty="0">
              <a:solidFill>
                <a:srgbClr val="831107"/>
              </a:solidFill>
              <a:latin typeface="Times New Roman" panose="02020603050405020304" pitchFamily="18" charset="0"/>
              <a:ea typeface="Calibri" panose="020F0502020204030204" pitchFamily="34" charset="0"/>
              <a:cs typeface="Times New Roman" panose="02020603050405020304" pitchFamily="18" charset="0"/>
            </a:endParaRPr>
          </a:p>
          <a:p>
            <a:pPr marL="571500" lvl="0" indent="-571500">
              <a:spcAft>
                <a:spcPts val="0"/>
              </a:spcAft>
              <a:buFont typeface="Wingdings" pitchFamily="2" charset="2"/>
              <a:buChar char="q"/>
            </a:pPr>
            <a:r>
              <a:rPr lang="el-GR" sz="3600" b="1" dirty="0">
                <a:solidFill>
                  <a:srgbClr val="831107"/>
                </a:solidFill>
                <a:latin typeface="Times New Roman" panose="02020603050405020304" pitchFamily="18" charset="0"/>
                <a:ea typeface="Calibri" panose="020F0502020204030204" pitchFamily="34" charset="0"/>
                <a:cs typeface="Times New Roman" panose="02020603050405020304" pitchFamily="18" charset="0"/>
              </a:rPr>
              <a:t>Αξιολόγηση</a:t>
            </a:r>
          </a:p>
        </p:txBody>
      </p:sp>
      <p:pic>
        <p:nvPicPr>
          <p:cNvPr id="9" name="Εικόνα 8">
            <a:extLst>
              <a:ext uri="{FF2B5EF4-FFF2-40B4-BE49-F238E27FC236}">
                <a16:creationId xmlns:a16="http://schemas.microsoft.com/office/drawing/2014/main" id="{D4E038F6-9200-3A42-BA6E-15EBEF199CD1}"/>
              </a:ext>
            </a:extLst>
          </p:cNvPr>
          <p:cNvPicPr>
            <a:picLocks noChangeAspect="1"/>
          </p:cNvPicPr>
          <p:nvPr/>
        </p:nvPicPr>
        <p:blipFill>
          <a:blip r:embed="rId2"/>
          <a:stretch>
            <a:fillRect/>
          </a:stretch>
        </p:blipFill>
        <p:spPr>
          <a:xfrm>
            <a:off x="201478" y="-112433"/>
            <a:ext cx="229134" cy="7082866"/>
          </a:xfrm>
          <a:prstGeom prst="rect">
            <a:avLst/>
          </a:prstGeom>
        </p:spPr>
      </p:pic>
      <p:sp>
        <p:nvSpPr>
          <p:cNvPr id="12" name="Ορθογώνιο 11">
            <a:extLst>
              <a:ext uri="{FF2B5EF4-FFF2-40B4-BE49-F238E27FC236}">
                <a16:creationId xmlns:a16="http://schemas.microsoft.com/office/drawing/2014/main" id="{A28BDD3D-134E-0841-9DD9-79D7DB1E51CA}"/>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Ορθογώνιο 15">
            <a:extLst>
              <a:ext uri="{FF2B5EF4-FFF2-40B4-BE49-F238E27FC236}">
                <a16:creationId xmlns:a16="http://schemas.microsoft.com/office/drawing/2014/main" id="{4885B475-544C-894E-96BE-3F8BF3B6AC78}"/>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9" name="Εικόνα 18">
            <a:extLst>
              <a:ext uri="{FF2B5EF4-FFF2-40B4-BE49-F238E27FC236}">
                <a16:creationId xmlns:a16="http://schemas.microsoft.com/office/drawing/2014/main" id="{ED2161DD-8D1E-414E-937C-4B47547B9D0F}"/>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20" name="Εικόνα 19">
            <a:extLst>
              <a:ext uri="{FF2B5EF4-FFF2-40B4-BE49-F238E27FC236}">
                <a16:creationId xmlns:a16="http://schemas.microsoft.com/office/drawing/2014/main" id="{9DA0BE93-175E-DB4A-B5AB-C431FAAD10A0}"/>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Tree>
    <p:extLst>
      <p:ext uri="{BB962C8B-B14F-4D97-AF65-F5344CB8AC3E}">
        <p14:creationId xmlns:p14="http://schemas.microsoft.com/office/powerpoint/2010/main" val="21015235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731562" y="0"/>
            <a:ext cx="8460438" cy="6858000"/>
          </a:xfrm>
          <a:prstGeom prst="rect">
            <a:avLst/>
          </a:prstGeom>
          <a:solidFill>
            <a:srgbClr val="6A002A"/>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Έρευνα για τον πελάτη/οργανισμό</a:t>
            </a:r>
          </a:p>
          <a:p>
            <a:pPr marL="457200" lvl="0" indent="-457200">
              <a:buFont typeface="Wingdings" pitchFamily="2" charset="2"/>
              <a:buChar char="q"/>
            </a:pPr>
            <a:endParaRPr lang="el-GR" sz="32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Έρευνα για την αξιοποίηση ευκαιρίας ή τον εντοπισμό προβλήματος</a:t>
            </a:r>
          </a:p>
          <a:p>
            <a:pPr marL="457200" lvl="0" indent="-457200">
              <a:buFont typeface="Wingdings" pitchFamily="2" charset="2"/>
              <a:buChar char="q"/>
            </a:pPr>
            <a:endParaRPr lang="el-GR" sz="32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Έρευνα κοινού</a:t>
            </a:r>
          </a:p>
          <a:p>
            <a:pPr lvl="0"/>
            <a:endParaRPr lang="el-GR" sz="3200" b="1" dirty="0">
              <a:solidFill>
                <a:srgbClr val="E4B22D"/>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1A699794-011C-EA4E-BF5F-BBF7841B9DAE}"/>
              </a:ext>
            </a:extLst>
          </p:cNvPr>
          <p:cNvSpPr txBox="1"/>
          <p:nvPr/>
        </p:nvSpPr>
        <p:spPr>
          <a:xfrm>
            <a:off x="316045" y="2951946"/>
            <a:ext cx="3502617" cy="523220"/>
          </a:xfrm>
          <a:prstGeom prst="rect">
            <a:avLst/>
          </a:prstGeom>
          <a:noFill/>
        </p:spPr>
        <p:txBody>
          <a:bodyPr wrap="square" rtlCol="0">
            <a:spAutoFit/>
          </a:bodyPr>
          <a:lstStyle/>
          <a:p>
            <a:pPr algn="ctr"/>
            <a:r>
              <a:rPr lang="el-GR" sz="2800" b="1" dirty="0">
                <a:solidFill>
                  <a:srgbClr val="831107"/>
                </a:solidFill>
                <a:latin typeface="Times New Roman" panose="02020603050405020304" pitchFamily="18" charset="0"/>
                <a:cs typeface="Times New Roman" panose="02020603050405020304" pitchFamily="18" charset="0"/>
              </a:rPr>
              <a:t>ΕΡΕΥΝΑ</a:t>
            </a: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Tree>
    <p:extLst>
      <p:ext uri="{BB962C8B-B14F-4D97-AF65-F5344CB8AC3E}">
        <p14:creationId xmlns:p14="http://schemas.microsoft.com/office/powerpoint/2010/main" val="41350680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410763" y="0"/>
            <a:ext cx="4009595" cy="6858000"/>
          </a:xfrm>
          <a:prstGeom prst="rect">
            <a:avLst/>
          </a:prstGeom>
          <a:solidFill>
            <a:srgbClr val="6A0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ΣΤΟΧΟΙ</a:t>
            </a:r>
          </a:p>
        </p:txBody>
      </p:sp>
      <p:sp>
        <p:nvSpPr>
          <p:cNvPr id="2" name="TextBox 1">
            <a:extLst>
              <a:ext uri="{FF2B5EF4-FFF2-40B4-BE49-F238E27FC236}">
                <a16:creationId xmlns:a16="http://schemas.microsoft.com/office/drawing/2014/main" id="{1A699794-011C-EA4E-BF5F-BBF7841B9DAE}"/>
              </a:ext>
            </a:extLst>
          </p:cNvPr>
          <p:cNvSpPr txBox="1"/>
          <p:nvPr/>
        </p:nvSpPr>
        <p:spPr>
          <a:xfrm>
            <a:off x="4567649" y="2644170"/>
            <a:ext cx="7722108" cy="1569660"/>
          </a:xfrm>
          <a:prstGeom prst="rect">
            <a:avLst/>
          </a:prstGeom>
          <a:noFill/>
        </p:spPr>
        <p:txBody>
          <a:bodyPr wrap="square" rtlCol="0">
            <a:spAutoFit/>
          </a:bodyPr>
          <a:lstStyle/>
          <a:p>
            <a:pPr marL="457200" indent="-457200">
              <a:buFont typeface="Wingdings" pitchFamily="2" charset="2"/>
              <a:buChar char="q"/>
            </a:pPr>
            <a:r>
              <a:rPr lang="el-GR" sz="3200" b="1" dirty="0">
                <a:solidFill>
                  <a:srgbClr val="831107"/>
                </a:solidFill>
              </a:rPr>
              <a:t>Στόχοι επίδρασης</a:t>
            </a:r>
          </a:p>
          <a:p>
            <a:pPr marL="457200" indent="-457200">
              <a:buFont typeface="Wingdings" pitchFamily="2" charset="2"/>
              <a:buChar char="q"/>
            </a:pPr>
            <a:endParaRPr lang="el-GR" sz="3200" b="1" dirty="0">
              <a:solidFill>
                <a:srgbClr val="831107"/>
              </a:solidFill>
            </a:endParaRPr>
          </a:p>
          <a:p>
            <a:pPr marL="457200" indent="-457200">
              <a:buFont typeface="Wingdings" pitchFamily="2" charset="2"/>
              <a:buChar char="q"/>
            </a:pPr>
            <a:r>
              <a:rPr lang="el-GR" sz="3200" b="1" dirty="0">
                <a:solidFill>
                  <a:srgbClr val="831107"/>
                </a:solidFill>
              </a:rPr>
              <a:t>Στόχοι αποτελέσματος</a:t>
            </a: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Tree>
    <p:extLst>
      <p:ext uri="{BB962C8B-B14F-4D97-AF65-F5344CB8AC3E}">
        <p14:creationId xmlns:p14="http://schemas.microsoft.com/office/powerpoint/2010/main" val="19660229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731562" y="0"/>
            <a:ext cx="8460438" cy="6858000"/>
          </a:xfrm>
          <a:prstGeom prst="rect">
            <a:avLst/>
          </a:prstGeom>
          <a:solidFill>
            <a:srgbClr val="6A002A"/>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Κεντρική ιδέα και μηνύματα</a:t>
            </a:r>
          </a:p>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Ενέργεια / Ειδικό γεγονός</a:t>
            </a:r>
          </a:p>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Μη ελεγχόμενα μέσα</a:t>
            </a:r>
          </a:p>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Δελτία τύπου (έντυπα / βίντεο)</a:t>
            </a:r>
          </a:p>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Φωτογραφίες και ευκαιρίες φωτογράφησης</a:t>
            </a:r>
          </a:p>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Συνεντεύξεις τύπου</a:t>
            </a:r>
          </a:p>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Συνεντεύξεις στα ΜΜΕ</a:t>
            </a:r>
          </a:p>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Ελεγχόμενα μέσα</a:t>
            </a:r>
          </a:p>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Αποτελεσματική επικοινωνία</a:t>
            </a:r>
          </a:p>
        </p:txBody>
      </p:sp>
      <p:sp>
        <p:nvSpPr>
          <p:cNvPr id="2" name="TextBox 1">
            <a:extLst>
              <a:ext uri="{FF2B5EF4-FFF2-40B4-BE49-F238E27FC236}">
                <a16:creationId xmlns:a16="http://schemas.microsoft.com/office/drawing/2014/main" id="{1A699794-011C-EA4E-BF5F-BBF7841B9DAE}"/>
              </a:ext>
            </a:extLst>
          </p:cNvPr>
          <p:cNvSpPr txBox="1"/>
          <p:nvPr/>
        </p:nvSpPr>
        <p:spPr>
          <a:xfrm>
            <a:off x="316045" y="2951946"/>
            <a:ext cx="3502617" cy="461665"/>
          </a:xfrm>
          <a:prstGeom prst="rect">
            <a:avLst/>
          </a:prstGeom>
          <a:noFill/>
        </p:spPr>
        <p:txBody>
          <a:bodyPr wrap="square" rtlCol="0">
            <a:spAutoFit/>
          </a:bodyPr>
          <a:lstStyle/>
          <a:p>
            <a:pPr algn="ctr"/>
            <a:r>
              <a:rPr lang="el-GR" sz="2400" b="1" dirty="0">
                <a:solidFill>
                  <a:srgbClr val="831107"/>
                </a:solidFill>
                <a:latin typeface="Times New Roman" panose="02020603050405020304" pitchFamily="18" charset="0"/>
                <a:cs typeface="Times New Roman" panose="02020603050405020304" pitchFamily="18" charset="0"/>
              </a:rPr>
              <a:t>ΠΡΟΓΡΑΜΜΑΤΙΣΜΟΣ</a:t>
            </a: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Tree>
    <p:extLst>
      <p:ext uri="{BB962C8B-B14F-4D97-AF65-F5344CB8AC3E}">
        <p14:creationId xmlns:p14="http://schemas.microsoft.com/office/powerpoint/2010/main" val="33095020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410763" y="0"/>
            <a:ext cx="4009595" cy="6858000"/>
          </a:xfrm>
          <a:prstGeom prst="rect">
            <a:avLst/>
          </a:prstGeom>
          <a:solidFill>
            <a:srgbClr val="6A0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ΑΞΙΟΛΟΓΗΣΗ</a:t>
            </a:r>
          </a:p>
        </p:txBody>
      </p:sp>
      <p:sp>
        <p:nvSpPr>
          <p:cNvPr id="2" name="TextBox 1">
            <a:extLst>
              <a:ext uri="{FF2B5EF4-FFF2-40B4-BE49-F238E27FC236}">
                <a16:creationId xmlns:a16="http://schemas.microsoft.com/office/drawing/2014/main" id="{1A699794-011C-EA4E-BF5F-BBF7841B9DAE}"/>
              </a:ext>
            </a:extLst>
          </p:cNvPr>
          <p:cNvSpPr txBox="1"/>
          <p:nvPr/>
        </p:nvSpPr>
        <p:spPr>
          <a:xfrm>
            <a:off x="4469892" y="2644170"/>
            <a:ext cx="7722108" cy="1569660"/>
          </a:xfrm>
          <a:prstGeom prst="rect">
            <a:avLst/>
          </a:prstGeom>
          <a:noFill/>
        </p:spPr>
        <p:txBody>
          <a:bodyPr wrap="square" rtlCol="0">
            <a:spAutoFit/>
          </a:bodyPr>
          <a:lstStyle/>
          <a:p>
            <a:pPr marL="457200" indent="-457200">
              <a:buFont typeface="Wingdings" pitchFamily="2" charset="2"/>
              <a:buChar char="q"/>
            </a:pPr>
            <a:r>
              <a:rPr lang="el-GR" sz="3200" b="1" dirty="0">
                <a:solidFill>
                  <a:srgbClr val="831107"/>
                </a:solidFill>
              </a:rPr>
              <a:t>Αξιολόγηση των στόχων επίδρασης</a:t>
            </a:r>
          </a:p>
          <a:p>
            <a:pPr marL="457200" indent="-457200">
              <a:buFont typeface="Wingdings" pitchFamily="2" charset="2"/>
              <a:buChar char="q"/>
            </a:pPr>
            <a:endParaRPr lang="el-GR" sz="3200" b="1" dirty="0">
              <a:solidFill>
                <a:srgbClr val="831107"/>
              </a:solidFill>
            </a:endParaRPr>
          </a:p>
          <a:p>
            <a:pPr marL="457200" indent="-457200">
              <a:buFont typeface="Wingdings" pitchFamily="2" charset="2"/>
              <a:buChar char="q"/>
            </a:pPr>
            <a:r>
              <a:rPr lang="el-GR" sz="3200" b="1" dirty="0">
                <a:solidFill>
                  <a:srgbClr val="831107"/>
                </a:solidFill>
              </a:rPr>
              <a:t>Αξιολόγηση των στόχων αποτελέσματος</a:t>
            </a: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Tree>
    <p:extLst>
      <p:ext uri="{BB962C8B-B14F-4D97-AF65-F5344CB8AC3E}">
        <p14:creationId xmlns:p14="http://schemas.microsoft.com/office/powerpoint/2010/main" val="11266142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6A002A"/>
        </a:solidFill>
        <a:effectLst/>
      </p:bgPr>
    </p:bg>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1385A031-8843-6B4C-92DE-5FC35DACDE64}"/>
              </a:ext>
            </a:extLst>
          </p:cNvPr>
          <p:cNvPicPr>
            <a:picLocks noChangeAspect="1"/>
          </p:cNvPicPr>
          <p:nvPr/>
        </p:nvPicPr>
        <p:blipFill rotWithShape="1">
          <a:blip r:embed="rId2"/>
          <a:srcRect b="15146"/>
          <a:stretch/>
        </p:blipFill>
        <p:spPr>
          <a:xfrm>
            <a:off x="9993662" y="6388950"/>
            <a:ext cx="1391514" cy="497552"/>
          </a:xfrm>
          <a:prstGeom prst="rect">
            <a:avLst/>
          </a:prstGeom>
        </p:spPr>
      </p:pic>
      <p:pic>
        <p:nvPicPr>
          <p:cNvPr id="5" name="Εικόνα 4">
            <a:extLst>
              <a:ext uri="{FF2B5EF4-FFF2-40B4-BE49-F238E27FC236}">
                <a16:creationId xmlns:a16="http://schemas.microsoft.com/office/drawing/2014/main" id="{8AA668C3-BCFD-F847-88F2-E431FD86B158}"/>
              </a:ext>
            </a:extLst>
          </p:cNvPr>
          <p:cNvPicPr>
            <a:picLocks noChangeAspect="1"/>
          </p:cNvPicPr>
          <p:nvPr/>
        </p:nvPicPr>
        <p:blipFill rotWithShape="1">
          <a:blip r:embed="rId3"/>
          <a:srcRect t="23965" b="17900"/>
          <a:stretch/>
        </p:blipFill>
        <p:spPr>
          <a:xfrm>
            <a:off x="11385176" y="6388950"/>
            <a:ext cx="806824" cy="469050"/>
          </a:xfrm>
          <a:prstGeom prst="rect">
            <a:avLst/>
          </a:prstGeom>
        </p:spPr>
      </p:pic>
      <p:sp>
        <p:nvSpPr>
          <p:cNvPr id="6" name="Ορθογώνιο 5">
            <a:extLst>
              <a:ext uri="{FF2B5EF4-FFF2-40B4-BE49-F238E27FC236}">
                <a16:creationId xmlns:a16="http://schemas.microsoft.com/office/drawing/2014/main" id="{6DB489BF-55B7-4442-9A7E-C73E0A32D180}"/>
              </a:ext>
            </a:extLst>
          </p:cNvPr>
          <p:cNvSpPr/>
          <p:nvPr/>
        </p:nvSpPr>
        <p:spPr>
          <a:xfrm>
            <a:off x="430612" y="2674221"/>
            <a:ext cx="11443370" cy="923330"/>
          </a:xfrm>
          <a:prstGeom prst="rect">
            <a:avLst/>
          </a:prstGeom>
        </p:spPr>
        <p:txBody>
          <a:bodyPr wrap="square">
            <a:spAutoFit/>
          </a:bodyPr>
          <a:lstStyle/>
          <a:p>
            <a:pPr algn="ctr"/>
            <a:r>
              <a:rPr lang="el-GR" sz="5400" b="1" dirty="0">
                <a:solidFill>
                  <a:srgbClr val="E4B22D"/>
                </a:solidFill>
                <a:latin typeface="Times New Roman" panose="02020603050405020304" pitchFamily="18" charset="0"/>
                <a:cs typeface="Times New Roman" panose="02020603050405020304" pitchFamily="18" charset="0"/>
              </a:rPr>
              <a:t>ΕΡΕΥΝΑ</a:t>
            </a:r>
          </a:p>
        </p:txBody>
      </p:sp>
      <p:pic>
        <p:nvPicPr>
          <p:cNvPr id="8" name="Εικόνα 7">
            <a:extLst>
              <a:ext uri="{FF2B5EF4-FFF2-40B4-BE49-F238E27FC236}">
                <a16:creationId xmlns:a16="http://schemas.microsoft.com/office/drawing/2014/main" id="{25F0AF23-0741-B547-B4BB-AC4D7A26A3EE}"/>
              </a:ext>
            </a:extLst>
          </p:cNvPr>
          <p:cNvPicPr>
            <a:picLocks noChangeAspect="1"/>
          </p:cNvPicPr>
          <p:nvPr/>
        </p:nvPicPr>
        <p:blipFill>
          <a:blip r:embed="rId4"/>
          <a:stretch>
            <a:fillRect/>
          </a:stretch>
        </p:blipFill>
        <p:spPr>
          <a:xfrm>
            <a:off x="201478" y="-112433"/>
            <a:ext cx="229134" cy="7082866"/>
          </a:xfrm>
          <a:prstGeom prst="rect">
            <a:avLst/>
          </a:prstGeom>
        </p:spPr>
      </p:pic>
      <p:sp>
        <p:nvSpPr>
          <p:cNvPr id="10" name="Ορθογώνιο 9">
            <a:extLst>
              <a:ext uri="{FF2B5EF4-FFF2-40B4-BE49-F238E27FC236}">
                <a16:creationId xmlns:a16="http://schemas.microsoft.com/office/drawing/2014/main" id="{74EC32C4-E0D9-3541-8A4A-11FB8BB6E6B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Ορθογώνιο 10">
            <a:extLst>
              <a:ext uri="{FF2B5EF4-FFF2-40B4-BE49-F238E27FC236}">
                <a16:creationId xmlns:a16="http://schemas.microsoft.com/office/drawing/2014/main" id="{061C22F5-DC6D-4749-8F52-03F6C3574044}"/>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704131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6A002A"/>
        </a:solidFill>
        <a:effectLst/>
      </p:bgPr>
    </p:bg>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1385A031-8843-6B4C-92DE-5FC35DACDE64}"/>
              </a:ext>
            </a:extLst>
          </p:cNvPr>
          <p:cNvPicPr>
            <a:picLocks noChangeAspect="1"/>
          </p:cNvPicPr>
          <p:nvPr/>
        </p:nvPicPr>
        <p:blipFill rotWithShape="1">
          <a:blip r:embed="rId2"/>
          <a:srcRect b="15146"/>
          <a:stretch/>
        </p:blipFill>
        <p:spPr>
          <a:xfrm>
            <a:off x="9993662" y="6388950"/>
            <a:ext cx="1391514" cy="497552"/>
          </a:xfrm>
          <a:prstGeom prst="rect">
            <a:avLst/>
          </a:prstGeom>
        </p:spPr>
      </p:pic>
      <p:pic>
        <p:nvPicPr>
          <p:cNvPr id="5" name="Εικόνα 4">
            <a:extLst>
              <a:ext uri="{FF2B5EF4-FFF2-40B4-BE49-F238E27FC236}">
                <a16:creationId xmlns:a16="http://schemas.microsoft.com/office/drawing/2014/main" id="{8AA668C3-BCFD-F847-88F2-E431FD86B158}"/>
              </a:ext>
            </a:extLst>
          </p:cNvPr>
          <p:cNvPicPr>
            <a:picLocks noChangeAspect="1"/>
          </p:cNvPicPr>
          <p:nvPr/>
        </p:nvPicPr>
        <p:blipFill rotWithShape="1">
          <a:blip r:embed="rId3"/>
          <a:srcRect t="23965" b="17900"/>
          <a:stretch/>
        </p:blipFill>
        <p:spPr>
          <a:xfrm>
            <a:off x="11385176" y="6388950"/>
            <a:ext cx="806824" cy="469050"/>
          </a:xfrm>
          <a:prstGeom prst="rect">
            <a:avLst/>
          </a:prstGeom>
        </p:spPr>
      </p:pic>
      <p:sp>
        <p:nvSpPr>
          <p:cNvPr id="6" name="Ορθογώνιο 5">
            <a:extLst>
              <a:ext uri="{FF2B5EF4-FFF2-40B4-BE49-F238E27FC236}">
                <a16:creationId xmlns:a16="http://schemas.microsoft.com/office/drawing/2014/main" id="{6DB489BF-55B7-4442-9A7E-C73E0A32D180}"/>
              </a:ext>
            </a:extLst>
          </p:cNvPr>
          <p:cNvSpPr/>
          <p:nvPr/>
        </p:nvSpPr>
        <p:spPr>
          <a:xfrm>
            <a:off x="430612" y="2136338"/>
            <a:ext cx="11443370" cy="1754326"/>
          </a:xfrm>
          <a:prstGeom prst="rect">
            <a:avLst/>
          </a:prstGeom>
        </p:spPr>
        <p:txBody>
          <a:bodyPr wrap="square">
            <a:spAutoFit/>
          </a:bodyPr>
          <a:lstStyle/>
          <a:p>
            <a:pPr algn="ctr"/>
            <a:r>
              <a:rPr lang="el-GR" sz="5400" b="1" dirty="0">
                <a:solidFill>
                  <a:srgbClr val="E4B22D"/>
                </a:solidFill>
                <a:latin typeface="Times New Roman" panose="02020603050405020304" pitchFamily="18" charset="0"/>
                <a:cs typeface="Times New Roman" panose="02020603050405020304" pitchFamily="18" charset="0"/>
              </a:rPr>
              <a:t>ΣΧΕΣΕΙΣ ΜΕ ΜΜΕ – ΑΠΟΣΑΦΗΜΙΣΗ ΕΝΝΟΙΩΝ</a:t>
            </a:r>
          </a:p>
        </p:txBody>
      </p:sp>
      <p:pic>
        <p:nvPicPr>
          <p:cNvPr id="8" name="Εικόνα 7">
            <a:extLst>
              <a:ext uri="{FF2B5EF4-FFF2-40B4-BE49-F238E27FC236}">
                <a16:creationId xmlns:a16="http://schemas.microsoft.com/office/drawing/2014/main" id="{25F0AF23-0741-B547-B4BB-AC4D7A26A3EE}"/>
              </a:ext>
            </a:extLst>
          </p:cNvPr>
          <p:cNvPicPr>
            <a:picLocks noChangeAspect="1"/>
          </p:cNvPicPr>
          <p:nvPr/>
        </p:nvPicPr>
        <p:blipFill>
          <a:blip r:embed="rId4"/>
          <a:stretch>
            <a:fillRect/>
          </a:stretch>
        </p:blipFill>
        <p:spPr>
          <a:xfrm>
            <a:off x="201478" y="-112433"/>
            <a:ext cx="229134" cy="7082866"/>
          </a:xfrm>
          <a:prstGeom prst="rect">
            <a:avLst/>
          </a:prstGeom>
        </p:spPr>
      </p:pic>
      <p:sp>
        <p:nvSpPr>
          <p:cNvPr id="10" name="Ορθογώνιο 9">
            <a:extLst>
              <a:ext uri="{FF2B5EF4-FFF2-40B4-BE49-F238E27FC236}">
                <a16:creationId xmlns:a16="http://schemas.microsoft.com/office/drawing/2014/main" id="{74EC32C4-E0D9-3541-8A4A-11FB8BB6E6B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Ορθογώνιο 10">
            <a:extLst>
              <a:ext uri="{FF2B5EF4-FFF2-40B4-BE49-F238E27FC236}">
                <a16:creationId xmlns:a16="http://schemas.microsoft.com/office/drawing/2014/main" id="{061C22F5-DC6D-4749-8F52-03F6C3574044}"/>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4270470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Ορθογώνιο 14">
            <a:extLst>
              <a:ext uri="{FF2B5EF4-FFF2-40B4-BE49-F238E27FC236}">
                <a16:creationId xmlns:a16="http://schemas.microsoft.com/office/drawing/2014/main" id="{BA5ABB88-0817-4849-BE1A-562EDE84934C}"/>
              </a:ext>
            </a:extLst>
          </p:cNvPr>
          <p:cNvSpPr/>
          <p:nvPr/>
        </p:nvSpPr>
        <p:spPr>
          <a:xfrm>
            <a:off x="410764" y="-1"/>
            <a:ext cx="11781235" cy="775157"/>
          </a:xfrm>
          <a:prstGeom prst="rect">
            <a:avLst/>
          </a:prstGeom>
          <a:solidFill>
            <a:srgbClr val="6A002A"/>
          </a:solidFill>
          <a:ln>
            <a:solidFill>
              <a:srgbClr val="D3D4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600" b="1" dirty="0">
                <a:solidFill>
                  <a:srgbClr val="E4B22D"/>
                </a:solidFill>
                <a:latin typeface="Times New Roman" panose="02020603050405020304" pitchFamily="18" charset="0"/>
                <a:cs typeface="Times New Roman" panose="02020603050405020304" pitchFamily="18" charset="0"/>
              </a:rPr>
              <a:t>ΕΡΕΥΝΑ</a:t>
            </a:r>
          </a:p>
        </p:txBody>
      </p:sp>
      <p:sp>
        <p:nvSpPr>
          <p:cNvPr id="2" name="Ορθογώνιο 1">
            <a:extLst>
              <a:ext uri="{FF2B5EF4-FFF2-40B4-BE49-F238E27FC236}">
                <a16:creationId xmlns:a16="http://schemas.microsoft.com/office/drawing/2014/main" id="{109DEA70-749E-364A-AB2E-E0C13073B09B}"/>
              </a:ext>
            </a:extLst>
          </p:cNvPr>
          <p:cNvSpPr/>
          <p:nvPr/>
        </p:nvSpPr>
        <p:spPr>
          <a:xfrm>
            <a:off x="759278" y="1582340"/>
            <a:ext cx="11029310" cy="3693319"/>
          </a:xfrm>
          <a:prstGeom prst="rect">
            <a:avLst/>
          </a:prstGeom>
        </p:spPr>
        <p:txBody>
          <a:bodyPr wrap="square">
            <a:spAutoFit/>
          </a:bodyPr>
          <a:lstStyle/>
          <a:p>
            <a:pPr marL="571500" lvl="0" indent="-571500">
              <a:spcAft>
                <a:spcPts val="0"/>
              </a:spcAft>
              <a:buFont typeface="Wingdings" pitchFamily="2" charset="2"/>
              <a:buChar char="q"/>
            </a:pPr>
            <a:r>
              <a:rPr lang="el-GR" sz="5400" b="1" dirty="0">
                <a:solidFill>
                  <a:srgbClr val="831107"/>
                </a:solidFill>
                <a:latin typeface="Times New Roman" panose="02020603050405020304" pitchFamily="18" charset="0"/>
                <a:ea typeface="Calibri" panose="020F0502020204030204" pitchFamily="34" charset="0"/>
                <a:cs typeface="Times New Roman" panose="02020603050405020304" pitchFamily="18" charset="0"/>
              </a:rPr>
              <a:t>Έρευνα για τον πελάτη/οργανισμό</a:t>
            </a:r>
          </a:p>
          <a:p>
            <a:pPr marL="571500" lvl="0" indent="-571500">
              <a:spcAft>
                <a:spcPts val="0"/>
              </a:spcAft>
              <a:buFont typeface="Wingdings" pitchFamily="2" charset="2"/>
              <a:buChar char="q"/>
            </a:pPr>
            <a:endParaRPr lang="el-GR" sz="3600" b="1" dirty="0">
              <a:solidFill>
                <a:srgbClr val="831107"/>
              </a:solidFill>
              <a:latin typeface="Times New Roman" panose="02020603050405020304" pitchFamily="18" charset="0"/>
              <a:ea typeface="Calibri" panose="020F0502020204030204" pitchFamily="34" charset="0"/>
              <a:cs typeface="Times New Roman" panose="02020603050405020304" pitchFamily="18" charset="0"/>
            </a:endParaRPr>
          </a:p>
          <a:p>
            <a:pPr marL="571500" lvl="0" indent="-571500">
              <a:spcAft>
                <a:spcPts val="0"/>
              </a:spcAft>
              <a:buFont typeface="Wingdings" pitchFamily="2" charset="2"/>
              <a:buChar char="q"/>
            </a:pPr>
            <a:r>
              <a:rPr lang="el-GR" sz="3600" b="1" dirty="0">
                <a:solidFill>
                  <a:srgbClr val="831107"/>
                </a:solidFill>
                <a:latin typeface="Times New Roman" panose="02020603050405020304" pitchFamily="18" charset="0"/>
                <a:ea typeface="Calibri" panose="020F0502020204030204" pitchFamily="34" charset="0"/>
                <a:cs typeface="Times New Roman" panose="02020603050405020304" pitchFamily="18" charset="0"/>
              </a:rPr>
              <a:t>Έρευνα για την αξιοποίηση ευκαιρίας ή τον εντοπισμό προβλήματος</a:t>
            </a:r>
          </a:p>
          <a:p>
            <a:pPr marL="571500" lvl="0" indent="-571500">
              <a:spcAft>
                <a:spcPts val="0"/>
              </a:spcAft>
              <a:buFont typeface="Wingdings" pitchFamily="2" charset="2"/>
              <a:buChar char="q"/>
            </a:pPr>
            <a:endParaRPr lang="el-GR" sz="3600" b="1" dirty="0">
              <a:solidFill>
                <a:srgbClr val="831107"/>
              </a:solidFill>
              <a:latin typeface="Times New Roman" panose="02020603050405020304" pitchFamily="18" charset="0"/>
              <a:ea typeface="Calibri" panose="020F0502020204030204" pitchFamily="34" charset="0"/>
              <a:cs typeface="Times New Roman" panose="02020603050405020304" pitchFamily="18" charset="0"/>
            </a:endParaRPr>
          </a:p>
          <a:p>
            <a:pPr marL="571500" lvl="0" indent="-571500">
              <a:spcAft>
                <a:spcPts val="0"/>
              </a:spcAft>
              <a:buFont typeface="Wingdings" pitchFamily="2" charset="2"/>
              <a:buChar char="q"/>
            </a:pPr>
            <a:r>
              <a:rPr lang="el-GR" sz="3600" b="1" dirty="0">
                <a:solidFill>
                  <a:srgbClr val="831107"/>
                </a:solidFill>
                <a:latin typeface="Times New Roman" panose="02020603050405020304" pitchFamily="18" charset="0"/>
                <a:ea typeface="Calibri" panose="020F0502020204030204" pitchFamily="34" charset="0"/>
                <a:cs typeface="Times New Roman" panose="02020603050405020304" pitchFamily="18" charset="0"/>
              </a:rPr>
              <a:t>Έρευνα κοινού</a:t>
            </a:r>
          </a:p>
        </p:txBody>
      </p:sp>
      <p:pic>
        <p:nvPicPr>
          <p:cNvPr id="9" name="Εικόνα 8">
            <a:extLst>
              <a:ext uri="{FF2B5EF4-FFF2-40B4-BE49-F238E27FC236}">
                <a16:creationId xmlns:a16="http://schemas.microsoft.com/office/drawing/2014/main" id="{D4E038F6-9200-3A42-BA6E-15EBEF199CD1}"/>
              </a:ext>
            </a:extLst>
          </p:cNvPr>
          <p:cNvPicPr>
            <a:picLocks noChangeAspect="1"/>
          </p:cNvPicPr>
          <p:nvPr/>
        </p:nvPicPr>
        <p:blipFill>
          <a:blip r:embed="rId2"/>
          <a:stretch>
            <a:fillRect/>
          </a:stretch>
        </p:blipFill>
        <p:spPr>
          <a:xfrm>
            <a:off x="201478" y="-112433"/>
            <a:ext cx="229134" cy="7082866"/>
          </a:xfrm>
          <a:prstGeom prst="rect">
            <a:avLst/>
          </a:prstGeom>
        </p:spPr>
      </p:pic>
      <p:sp>
        <p:nvSpPr>
          <p:cNvPr id="12" name="Ορθογώνιο 11">
            <a:extLst>
              <a:ext uri="{FF2B5EF4-FFF2-40B4-BE49-F238E27FC236}">
                <a16:creationId xmlns:a16="http://schemas.microsoft.com/office/drawing/2014/main" id="{A28BDD3D-134E-0841-9DD9-79D7DB1E51CA}"/>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Ορθογώνιο 15">
            <a:extLst>
              <a:ext uri="{FF2B5EF4-FFF2-40B4-BE49-F238E27FC236}">
                <a16:creationId xmlns:a16="http://schemas.microsoft.com/office/drawing/2014/main" id="{4885B475-544C-894E-96BE-3F8BF3B6AC78}"/>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9" name="Εικόνα 18">
            <a:extLst>
              <a:ext uri="{FF2B5EF4-FFF2-40B4-BE49-F238E27FC236}">
                <a16:creationId xmlns:a16="http://schemas.microsoft.com/office/drawing/2014/main" id="{ED2161DD-8D1E-414E-937C-4B47547B9D0F}"/>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20" name="Εικόνα 19">
            <a:extLst>
              <a:ext uri="{FF2B5EF4-FFF2-40B4-BE49-F238E27FC236}">
                <a16:creationId xmlns:a16="http://schemas.microsoft.com/office/drawing/2014/main" id="{9DA0BE93-175E-DB4A-B5AB-C431FAAD10A0}"/>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Tree>
    <p:extLst>
      <p:ext uri="{BB962C8B-B14F-4D97-AF65-F5344CB8AC3E}">
        <p14:creationId xmlns:p14="http://schemas.microsoft.com/office/powerpoint/2010/main" val="11673253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410763" y="0"/>
            <a:ext cx="4009595" cy="6858000"/>
          </a:xfrm>
          <a:prstGeom prst="rect">
            <a:avLst/>
          </a:prstGeom>
          <a:solidFill>
            <a:srgbClr val="6A0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ΕΡΕΥΝΑ ΓΙΑ ΤΟΝ ΠΕΛΑΤΗ / ΟΡΓΑΝΙΣΜΟ</a:t>
            </a:r>
          </a:p>
        </p:txBody>
      </p:sp>
      <p:sp>
        <p:nvSpPr>
          <p:cNvPr id="2" name="TextBox 1">
            <a:extLst>
              <a:ext uri="{FF2B5EF4-FFF2-40B4-BE49-F238E27FC236}">
                <a16:creationId xmlns:a16="http://schemas.microsoft.com/office/drawing/2014/main" id="{1A699794-011C-EA4E-BF5F-BBF7841B9DAE}"/>
              </a:ext>
            </a:extLst>
          </p:cNvPr>
          <p:cNvSpPr txBox="1"/>
          <p:nvPr/>
        </p:nvSpPr>
        <p:spPr>
          <a:xfrm>
            <a:off x="4420358" y="1424933"/>
            <a:ext cx="7722108" cy="3539430"/>
          </a:xfrm>
          <a:prstGeom prst="rect">
            <a:avLst/>
          </a:prstGeom>
          <a:noFill/>
        </p:spPr>
        <p:txBody>
          <a:bodyPr wrap="square" rtlCol="0">
            <a:spAutoFit/>
          </a:bodyPr>
          <a:lstStyle/>
          <a:p>
            <a:pPr marL="457200" indent="-457200">
              <a:buFont typeface="Wingdings" pitchFamily="2" charset="2"/>
              <a:buChar char="q"/>
            </a:pPr>
            <a:r>
              <a:rPr lang="el-GR" sz="3200" b="1" dirty="0">
                <a:solidFill>
                  <a:srgbClr val="831107"/>
                </a:solidFill>
              </a:rPr>
              <a:t>Ιστορικό πελάτη</a:t>
            </a:r>
          </a:p>
          <a:p>
            <a:pPr marL="457200" indent="-457200">
              <a:buFont typeface="Wingdings" pitchFamily="2" charset="2"/>
              <a:buChar char="q"/>
            </a:pPr>
            <a:endParaRPr lang="el-GR" sz="3200" b="1" dirty="0">
              <a:solidFill>
                <a:srgbClr val="831107"/>
              </a:solidFill>
            </a:endParaRPr>
          </a:p>
          <a:p>
            <a:pPr marL="914400" lvl="1" indent="-457200">
              <a:buFont typeface="Wingdings" pitchFamily="2" charset="2"/>
              <a:buChar char="§"/>
            </a:pPr>
            <a:r>
              <a:rPr lang="el-GR" sz="3200" b="1" dirty="0">
                <a:solidFill>
                  <a:srgbClr val="831107"/>
                </a:solidFill>
              </a:rPr>
              <a:t>Προσωπικό</a:t>
            </a:r>
          </a:p>
          <a:p>
            <a:pPr marL="914400" lvl="1" indent="-457200">
              <a:buFont typeface="Wingdings" pitchFamily="2" charset="2"/>
              <a:buChar char="§"/>
            </a:pPr>
            <a:endParaRPr lang="el-GR" sz="3200" b="1" dirty="0">
              <a:solidFill>
                <a:srgbClr val="831107"/>
              </a:solidFill>
            </a:endParaRPr>
          </a:p>
          <a:p>
            <a:pPr marL="914400" lvl="1" indent="-457200">
              <a:buFont typeface="Wingdings" pitchFamily="2" charset="2"/>
              <a:buChar char="§"/>
            </a:pPr>
            <a:r>
              <a:rPr lang="el-GR" sz="3200" b="1" dirty="0">
                <a:solidFill>
                  <a:srgbClr val="831107"/>
                </a:solidFill>
              </a:rPr>
              <a:t>Χρηματοοικονομική κατάσταση</a:t>
            </a:r>
          </a:p>
          <a:p>
            <a:pPr marL="914400" lvl="1" indent="-457200">
              <a:buFont typeface="Wingdings" pitchFamily="2" charset="2"/>
              <a:buChar char="§"/>
            </a:pPr>
            <a:endParaRPr lang="el-GR" sz="3200" b="1" dirty="0">
              <a:solidFill>
                <a:srgbClr val="831107"/>
              </a:solidFill>
            </a:endParaRPr>
          </a:p>
          <a:p>
            <a:pPr marL="914400" lvl="1" indent="-457200">
              <a:buFont typeface="Wingdings" pitchFamily="2" charset="2"/>
              <a:buChar char="§"/>
            </a:pPr>
            <a:r>
              <a:rPr lang="el-GR" sz="3200" b="1" dirty="0">
                <a:solidFill>
                  <a:srgbClr val="831107"/>
                </a:solidFill>
              </a:rPr>
              <a:t>Φήμη</a:t>
            </a: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Tree>
    <p:extLst>
      <p:ext uri="{BB962C8B-B14F-4D97-AF65-F5344CB8AC3E}">
        <p14:creationId xmlns:p14="http://schemas.microsoft.com/office/powerpoint/2010/main" val="32896664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410763" y="0"/>
            <a:ext cx="4009595" cy="6858000"/>
          </a:xfrm>
          <a:prstGeom prst="rect">
            <a:avLst/>
          </a:prstGeom>
          <a:solidFill>
            <a:srgbClr val="6A0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ΕΡΕΥΝΑ ΓΙΑ ΤΟΝ ΠΕΛΑΤΗ / ΟΡΓΑΝΙΣΜΟ</a:t>
            </a:r>
          </a:p>
        </p:txBody>
      </p:sp>
      <p:sp>
        <p:nvSpPr>
          <p:cNvPr id="2" name="TextBox 1">
            <a:extLst>
              <a:ext uri="{FF2B5EF4-FFF2-40B4-BE49-F238E27FC236}">
                <a16:creationId xmlns:a16="http://schemas.microsoft.com/office/drawing/2014/main" id="{1A699794-011C-EA4E-BF5F-BBF7841B9DAE}"/>
              </a:ext>
            </a:extLst>
          </p:cNvPr>
          <p:cNvSpPr txBox="1"/>
          <p:nvPr/>
        </p:nvSpPr>
        <p:spPr>
          <a:xfrm>
            <a:off x="4420358" y="1460792"/>
            <a:ext cx="8004724" cy="3046988"/>
          </a:xfrm>
          <a:prstGeom prst="rect">
            <a:avLst/>
          </a:prstGeom>
          <a:noFill/>
        </p:spPr>
        <p:txBody>
          <a:bodyPr wrap="square" rtlCol="0">
            <a:spAutoFit/>
          </a:bodyPr>
          <a:lstStyle/>
          <a:p>
            <a:pPr marL="457200" indent="-457200">
              <a:buFont typeface="Wingdings" pitchFamily="2" charset="2"/>
              <a:buChar char="q"/>
            </a:pPr>
            <a:r>
              <a:rPr lang="el-GR" sz="3200" b="1" dirty="0">
                <a:solidFill>
                  <a:srgbClr val="831107"/>
                </a:solidFill>
              </a:rPr>
              <a:t>Σχέσεις με ΜΜΕ (Προηγούμενες / Τρέχουσες)</a:t>
            </a:r>
          </a:p>
          <a:p>
            <a:pPr marL="457200" indent="-457200">
              <a:buFont typeface="Wingdings" pitchFamily="2" charset="2"/>
              <a:buChar char="q"/>
            </a:pPr>
            <a:endParaRPr lang="el-GR" sz="3200" b="1" dirty="0">
              <a:solidFill>
                <a:srgbClr val="831107"/>
              </a:solidFill>
            </a:endParaRPr>
          </a:p>
          <a:p>
            <a:pPr marL="457200" indent="-457200">
              <a:buFont typeface="Wingdings" pitchFamily="2" charset="2"/>
              <a:buChar char="q"/>
            </a:pPr>
            <a:r>
              <a:rPr lang="el-GR" sz="3200" b="1" dirty="0">
                <a:solidFill>
                  <a:srgbClr val="831107"/>
                </a:solidFill>
              </a:rPr>
              <a:t>Ειδησεογραφική κάλυψη:</a:t>
            </a:r>
          </a:p>
          <a:p>
            <a:pPr marL="914400" lvl="1" indent="-457200">
              <a:buFont typeface="Wingdings" pitchFamily="2" charset="2"/>
              <a:buChar char="§"/>
            </a:pPr>
            <a:r>
              <a:rPr lang="el-GR" sz="3200" b="1" dirty="0">
                <a:solidFill>
                  <a:srgbClr val="831107"/>
                </a:solidFill>
              </a:rPr>
              <a:t>Θετική / Αρνητική</a:t>
            </a:r>
          </a:p>
          <a:p>
            <a:pPr marL="914400" lvl="1" indent="-457200">
              <a:buFont typeface="Wingdings" pitchFamily="2" charset="2"/>
              <a:buChar char="§"/>
            </a:pPr>
            <a:r>
              <a:rPr lang="el-GR" sz="3200" b="1" dirty="0">
                <a:solidFill>
                  <a:srgbClr val="831107"/>
                </a:solidFill>
              </a:rPr>
              <a:t>Μηδενική / Περιορισμένη / Εκτεταμένη</a:t>
            </a: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Tree>
    <p:extLst>
      <p:ext uri="{BB962C8B-B14F-4D97-AF65-F5344CB8AC3E}">
        <p14:creationId xmlns:p14="http://schemas.microsoft.com/office/powerpoint/2010/main" val="5091982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410763" y="0"/>
            <a:ext cx="4009595" cy="6858000"/>
          </a:xfrm>
          <a:prstGeom prst="rect">
            <a:avLst/>
          </a:prstGeom>
          <a:solidFill>
            <a:srgbClr val="6A0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ΕΡΕΥΝΑ ΓΙΑ ΤΟΝ ΠΕΛΑΤΗ / ΟΡΓΑΝΙΣΜΟ</a:t>
            </a:r>
          </a:p>
        </p:txBody>
      </p:sp>
      <p:sp>
        <p:nvSpPr>
          <p:cNvPr id="2" name="TextBox 1">
            <a:extLst>
              <a:ext uri="{FF2B5EF4-FFF2-40B4-BE49-F238E27FC236}">
                <a16:creationId xmlns:a16="http://schemas.microsoft.com/office/drawing/2014/main" id="{1A699794-011C-EA4E-BF5F-BBF7841B9DAE}"/>
              </a:ext>
            </a:extLst>
          </p:cNvPr>
          <p:cNvSpPr txBox="1"/>
          <p:nvPr/>
        </p:nvSpPr>
        <p:spPr>
          <a:xfrm>
            <a:off x="4420358" y="349169"/>
            <a:ext cx="8004724" cy="5509200"/>
          </a:xfrm>
          <a:prstGeom prst="rect">
            <a:avLst/>
          </a:prstGeom>
          <a:noFill/>
        </p:spPr>
        <p:txBody>
          <a:bodyPr wrap="square" rtlCol="0">
            <a:spAutoFit/>
          </a:bodyPr>
          <a:lstStyle/>
          <a:p>
            <a:pPr marL="457200" indent="-457200">
              <a:buFont typeface="Wingdings" pitchFamily="2" charset="2"/>
              <a:buChar char="q"/>
            </a:pPr>
            <a:r>
              <a:rPr lang="el-GR" sz="3200" b="1" dirty="0">
                <a:solidFill>
                  <a:srgbClr val="831107"/>
                </a:solidFill>
              </a:rPr>
              <a:t>Δυνατά σημεία </a:t>
            </a:r>
          </a:p>
          <a:p>
            <a:pPr marL="914400" lvl="1" indent="-457200">
              <a:buFont typeface="Wingdings" pitchFamily="2" charset="2"/>
              <a:buChar char="§"/>
            </a:pPr>
            <a:r>
              <a:rPr lang="el-GR" sz="3200" b="1" dirty="0">
                <a:solidFill>
                  <a:srgbClr val="831107"/>
                </a:solidFill>
              </a:rPr>
              <a:t>Προϊόντα ή Υπηρεσίες / Στελέχη</a:t>
            </a:r>
          </a:p>
          <a:p>
            <a:pPr marL="457200" indent="-457200">
              <a:buFont typeface="Wingdings" pitchFamily="2" charset="2"/>
              <a:buChar char="q"/>
            </a:pPr>
            <a:endParaRPr lang="el-GR" sz="3200" b="1" dirty="0">
              <a:solidFill>
                <a:srgbClr val="831107"/>
              </a:solidFill>
            </a:endParaRPr>
          </a:p>
          <a:p>
            <a:pPr marL="457200" indent="-457200">
              <a:buFont typeface="Wingdings" pitchFamily="2" charset="2"/>
              <a:buChar char="q"/>
            </a:pPr>
            <a:r>
              <a:rPr lang="el-GR" sz="3200" b="1" dirty="0">
                <a:solidFill>
                  <a:srgbClr val="831107"/>
                </a:solidFill>
              </a:rPr>
              <a:t>Αδύναμα σημεία</a:t>
            </a:r>
          </a:p>
          <a:p>
            <a:pPr marL="914400" lvl="1" indent="-457200">
              <a:buFont typeface="Wingdings" pitchFamily="2" charset="2"/>
              <a:buChar char="§"/>
            </a:pPr>
            <a:r>
              <a:rPr lang="el-GR" sz="3200" b="1" dirty="0">
                <a:solidFill>
                  <a:srgbClr val="831107"/>
                </a:solidFill>
              </a:rPr>
              <a:t>Σημεία που είναι ευάλωτος</a:t>
            </a:r>
          </a:p>
          <a:p>
            <a:pPr marL="457200" indent="-457200">
              <a:buFont typeface="Wingdings" pitchFamily="2" charset="2"/>
              <a:buChar char="q"/>
            </a:pPr>
            <a:endParaRPr lang="el-GR" sz="3200" b="1" dirty="0">
              <a:solidFill>
                <a:srgbClr val="831107"/>
              </a:solidFill>
            </a:endParaRPr>
          </a:p>
          <a:p>
            <a:pPr marL="457200" indent="-457200">
              <a:buFont typeface="Wingdings" pitchFamily="2" charset="2"/>
              <a:buChar char="q"/>
            </a:pPr>
            <a:r>
              <a:rPr lang="el-GR" sz="3200" b="1" dirty="0">
                <a:solidFill>
                  <a:srgbClr val="831107"/>
                </a:solidFill>
              </a:rPr>
              <a:t>Ευκαιρίες </a:t>
            </a:r>
          </a:p>
          <a:p>
            <a:pPr marL="914400" lvl="1" indent="-457200">
              <a:buFont typeface="Wingdings" pitchFamily="2" charset="2"/>
              <a:buChar char="§"/>
            </a:pPr>
            <a:r>
              <a:rPr lang="el-GR" sz="3200" b="1" dirty="0">
                <a:solidFill>
                  <a:srgbClr val="831107"/>
                </a:solidFill>
              </a:rPr>
              <a:t>Πιθανά ειδικά γεγονότα με το μέγιστο δυνατό κέρδος</a:t>
            </a:r>
          </a:p>
          <a:p>
            <a:pPr marL="914400" lvl="1" indent="-457200">
              <a:buFont typeface="Wingdings" pitchFamily="2" charset="2"/>
              <a:buChar char="§"/>
            </a:pPr>
            <a:r>
              <a:rPr lang="el-GR" sz="3200" b="1" dirty="0">
                <a:solidFill>
                  <a:srgbClr val="831107"/>
                </a:solidFill>
              </a:rPr>
              <a:t>Συνδυασμός ειδικών γεγονότων με τα γεγονότα της κοινότητας ή της χώρας</a:t>
            </a: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Tree>
    <p:extLst>
      <p:ext uri="{BB962C8B-B14F-4D97-AF65-F5344CB8AC3E}">
        <p14:creationId xmlns:p14="http://schemas.microsoft.com/office/powerpoint/2010/main" val="31289306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Ορθογώνιο 14">
            <a:extLst>
              <a:ext uri="{FF2B5EF4-FFF2-40B4-BE49-F238E27FC236}">
                <a16:creationId xmlns:a16="http://schemas.microsoft.com/office/drawing/2014/main" id="{BA5ABB88-0817-4849-BE1A-562EDE84934C}"/>
              </a:ext>
            </a:extLst>
          </p:cNvPr>
          <p:cNvSpPr/>
          <p:nvPr/>
        </p:nvSpPr>
        <p:spPr>
          <a:xfrm>
            <a:off x="410764" y="-1"/>
            <a:ext cx="11781235" cy="775157"/>
          </a:xfrm>
          <a:prstGeom prst="rect">
            <a:avLst/>
          </a:prstGeom>
          <a:solidFill>
            <a:srgbClr val="6A002A"/>
          </a:solidFill>
          <a:ln>
            <a:solidFill>
              <a:srgbClr val="D3D4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600" b="1" dirty="0">
                <a:solidFill>
                  <a:srgbClr val="E4B22D"/>
                </a:solidFill>
                <a:latin typeface="Times New Roman" panose="02020603050405020304" pitchFamily="18" charset="0"/>
                <a:cs typeface="Times New Roman" panose="02020603050405020304" pitchFamily="18" charset="0"/>
              </a:rPr>
              <a:t>ΕΡΕΥΝΑ</a:t>
            </a:r>
          </a:p>
        </p:txBody>
      </p:sp>
      <p:sp>
        <p:nvSpPr>
          <p:cNvPr id="2" name="Ορθογώνιο 1">
            <a:extLst>
              <a:ext uri="{FF2B5EF4-FFF2-40B4-BE49-F238E27FC236}">
                <a16:creationId xmlns:a16="http://schemas.microsoft.com/office/drawing/2014/main" id="{109DEA70-749E-364A-AB2E-E0C13073B09B}"/>
              </a:ext>
            </a:extLst>
          </p:cNvPr>
          <p:cNvSpPr/>
          <p:nvPr/>
        </p:nvSpPr>
        <p:spPr>
          <a:xfrm>
            <a:off x="759278" y="1582340"/>
            <a:ext cx="11199640" cy="4801314"/>
          </a:xfrm>
          <a:prstGeom prst="rect">
            <a:avLst/>
          </a:prstGeom>
        </p:spPr>
        <p:txBody>
          <a:bodyPr wrap="square">
            <a:spAutoFit/>
          </a:bodyPr>
          <a:lstStyle/>
          <a:p>
            <a:pPr marL="571500" lvl="0" indent="-571500">
              <a:spcAft>
                <a:spcPts val="0"/>
              </a:spcAft>
              <a:buFont typeface="Wingdings" pitchFamily="2" charset="2"/>
              <a:buChar char="q"/>
            </a:pPr>
            <a:r>
              <a:rPr lang="el-GR" sz="3600" b="1" dirty="0">
                <a:solidFill>
                  <a:srgbClr val="831107"/>
                </a:solidFill>
                <a:latin typeface="Times New Roman" panose="02020603050405020304" pitchFamily="18" charset="0"/>
                <a:ea typeface="Calibri" panose="020F0502020204030204" pitchFamily="34" charset="0"/>
                <a:cs typeface="Times New Roman" panose="02020603050405020304" pitchFamily="18" charset="0"/>
              </a:rPr>
              <a:t>Έρευνα για τον πελάτη/οργανισμό</a:t>
            </a:r>
          </a:p>
          <a:p>
            <a:pPr marL="571500" lvl="0" indent="-571500">
              <a:spcAft>
                <a:spcPts val="0"/>
              </a:spcAft>
              <a:buFont typeface="Wingdings" pitchFamily="2" charset="2"/>
              <a:buChar char="q"/>
            </a:pPr>
            <a:endParaRPr lang="el-GR" sz="3600" b="1" dirty="0">
              <a:solidFill>
                <a:srgbClr val="831107"/>
              </a:solidFill>
              <a:latin typeface="Times New Roman" panose="02020603050405020304" pitchFamily="18" charset="0"/>
              <a:ea typeface="Calibri" panose="020F0502020204030204" pitchFamily="34" charset="0"/>
              <a:cs typeface="Times New Roman" panose="02020603050405020304" pitchFamily="18" charset="0"/>
            </a:endParaRPr>
          </a:p>
          <a:p>
            <a:pPr marL="571500" lvl="0" indent="-571500">
              <a:spcAft>
                <a:spcPts val="0"/>
              </a:spcAft>
              <a:buFont typeface="Wingdings" pitchFamily="2" charset="2"/>
              <a:buChar char="q"/>
            </a:pPr>
            <a:r>
              <a:rPr lang="el-GR" sz="5400" b="1" dirty="0">
                <a:solidFill>
                  <a:srgbClr val="831107"/>
                </a:solidFill>
                <a:latin typeface="Times New Roman" panose="02020603050405020304" pitchFamily="18" charset="0"/>
                <a:ea typeface="Calibri" panose="020F0502020204030204" pitchFamily="34" charset="0"/>
                <a:cs typeface="Times New Roman" panose="02020603050405020304" pitchFamily="18" charset="0"/>
              </a:rPr>
              <a:t>Έρευνα για την αξιοποίηση ευκαιρίας ή τον εντοπισμό προβλήματος</a:t>
            </a:r>
          </a:p>
          <a:p>
            <a:pPr marL="571500" lvl="0" indent="-571500">
              <a:spcAft>
                <a:spcPts val="0"/>
              </a:spcAft>
              <a:buFont typeface="Wingdings" pitchFamily="2" charset="2"/>
              <a:buChar char="q"/>
            </a:pPr>
            <a:endParaRPr lang="el-GR" sz="3600" b="1" dirty="0">
              <a:solidFill>
                <a:srgbClr val="831107"/>
              </a:solidFill>
              <a:latin typeface="Times New Roman" panose="02020603050405020304" pitchFamily="18" charset="0"/>
              <a:ea typeface="Calibri" panose="020F0502020204030204" pitchFamily="34" charset="0"/>
              <a:cs typeface="Times New Roman" panose="02020603050405020304" pitchFamily="18" charset="0"/>
            </a:endParaRPr>
          </a:p>
          <a:p>
            <a:pPr marL="571500" lvl="0" indent="-571500">
              <a:spcAft>
                <a:spcPts val="0"/>
              </a:spcAft>
              <a:buFont typeface="Wingdings" pitchFamily="2" charset="2"/>
              <a:buChar char="q"/>
            </a:pPr>
            <a:r>
              <a:rPr lang="el-GR" sz="3600" b="1" dirty="0">
                <a:solidFill>
                  <a:srgbClr val="831107"/>
                </a:solidFill>
                <a:latin typeface="Times New Roman" panose="02020603050405020304" pitchFamily="18" charset="0"/>
                <a:ea typeface="Calibri" panose="020F0502020204030204" pitchFamily="34" charset="0"/>
                <a:cs typeface="Times New Roman" panose="02020603050405020304" pitchFamily="18" charset="0"/>
              </a:rPr>
              <a:t>Έρευνα κοινού</a:t>
            </a:r>
          </a:p>
        </p:txBody>
      </p:sp>
      <p:pic>
        <p:nvPicPr>
          <p:cNvPr id="9" name="Εικόνα 8">
            <a:extLst>
              <a:ext uri="{FF2B5EF4-FFF2-40B4-BE49-F238E27FC236}">
                <a16:creationId xmlns:a16="http://schemas.microsoft.com/office/drawing/2014/main" id="{D4E038F6-9200-3A42-BA6E-15EBEF199CD1}"/>
              </a:ext>
            </a:extLst>
          </p:cNvPr>
          <p:cNvPicPr>
            <a:picLocks noChangeAspect="1"/>
          </p:cNvPicPr>
          <p:nvPr/>
        </p:nvPicPr>
        <p:blipFill>
          <a:blip r:embed="rId2"/>
          <a:stretch>
            <a:fillRect/>
          </a:stretch>
        </p:blipFill>
        <p:spPr>
          <a:xfrm>
            <a:off x="201478" y="-112433"/>
            <a:ext cx="229134" cy="7082866"/>
          </a:xfrm>
          <a:prstGeom prst="rect">
            <a:avLst/>
          </a:prstGeom>
        </p:spPr>
      </p:pic>
      <p:sp>
        <p:nvSpPr>
          <p:cNvPr id="12" name="Ορθογώνιο 11">
            <a:extLst>
              <a:ext uri="{FF2B5EF4-FFF2-40B4-BE49-F238E27FC236}">
                <a16:creationId xmlns:a16="http://schemas.microsoft.com/office/drawing/2014/main" id="{A28BDD3D-134E-0841-9DD9-79D7DB1E51CA}"/>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Ορθογώνιο 15">
            <a:extLst>
              <a:ext uri="{FF2B5EF4-FFF2-40B4-BE49-F238E27FC236}">
                <a16:creationId xmlns:a16="http://schemas.microsoft.com/office/drawing/2014/main" id="{4885B475-544C-894E-96BE-3F8BF3B6AC78}"/>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9" name="Εικόνα 18">
            <a:extLst>
              <a:ext uri="{FF2B5EF4-FFF2-40B4-BE49-F238E27FC236}">
                <a16:creationId xmlns:a16="http://schemas.microsoft.com/office/drawing/2014/main" id="{ED2161DD-8D1E-414E-937C-4B47547B9D0F}"/>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20" name="Εικόνα 19">
            <a:extLst>
              <a:ext uri="{FF2B5EF4-FFF2-40B4-BE49-F238E27FC236}">
                <a16:creationId xmlns:a16="http://schemas.microsoft.com/office/drawing/2014/main" id="{9DA0BE93-175E-DB4A-B5AB-C431FAAD10A0}"/>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Tree>
    <p:extLst>
      <p:ext uri="{BB962C8B-B14F-4D97-AF65-F5344CB8AC3E}">
        <p14:creationId xmlns:p14="http://schemas.microsoft.com/office/powerpoint/2010/main" val="6372238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731562" y="0"/>
            <a:ext cx="8460438" cy="6858000"/>
          </a:xfrm>
          <a:prstGeom prst="rect">
            <a:avLst/>
          </a:prstGeom>
          <a:solidFill>
            <a:srgbClr val="6A002A"/>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Για ποιον λόγο καταρτίζουμε το πρόγραμμα;</a:t>
            </a:r>
          </a:p>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Με ποια αφορμή;</a:t>
            </a:r>
          </a:p>
          <a:p>
            <a:pPr lvl="0"/>
            <a:endParaRPr lang="el-GR" sz="32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endParaRPr lang="el-GR" sz="32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Ευκαιρία για θετική ειδησεογραφική κάλυψη</a:t>
            </a:r>
          </a:p>
          <a:p>
            <a:pPr marL="457200" lvl="0" indent="-457200">
              <a:buFont typeface="Wingdings" pitchFamily="2" charset="2"/>
              <a:buChar char="q"/>
            </a:pPr>
            <a:endParaRPr lang="el-GR" sz="32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Πρόβλημα που προκαλεί το ενδιαφέρον των ΜΜΕ</a:t>
            </a:r>
          </a:p>
          <a:p>
            <a:pPr marL="457200" lvl="0" indent="-457200">
              <a:buFont typeface="Wingdings" pitchFamily="2" charset="2"/>
              <a:buChar char="q"/>
            </a:pPr>
            <a:endParaRPr lang="el-GR" sz="3200" b="1" dirty="0">
              <a:solidFill>
                <a:srgbClr val="E4B22D"/>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1A699794-011C-EA4E-BF5F-BBF7841B9DAE}"/>
              </a:ext>
            </a:extLst>
          </p:cNvPr>
          <p:cNvSpPr txBox="1"/>
          <p:nvPr/>
        </p:nvSpPr>
        <p:spPr>
          <a:xfrm>
            <a:off x="316045" y="2305615"/>
            <a:ext cx="3502617" cy="2246769"/>
          </a:xfrm>
          <a:prstGeom prst="rect">
            <a:avLst/>
          </a:prstGeom>
          <a:noFill/>
        </p:spPr>
        <p:txBody>
          <a:bodyPr wrap="square" rtlCol="0">
            <a:spAutoFit/>
          </a:bodyPr>
          <a:lstStyle/>
          <a:p>
            <a:pPr algn="ctr"/>
            <a:r>
              <a:rPr lang="el-GR" sz="2800" b="1" dirty="0">
                <a:solidFill>
                  <a:srgbClr val="831107"/>
                </a:solidFill>
                <a:latin typeface="Times New Roman" panose="02020603050405020304" pitchFamily="18" charset="0"/>
                <a:cs typeface="Times New Roman" panose="02020603050405020304" pitchFamily="18" charset="0"/>
              </a:rPr>
              <a:t>ΕΡΕΥΝΑ ΓΙΑ ΤΗΝ ΑΞΙΟΠΟΙΗΣΗ ΕΥΚΑΙΡΙΑΣ Ή ΤΟΝ ΕΝΤΟΠΙΣΜΟ ΠΡΟΒΛΗΜΑΤΟΣ</a:t>
            </a: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Tree>
    <p:extLst>
      <p:ext uri="{BB962C8B-B14F-4D97-AF65-F5344CB8AC3E}">
        <p14:creationId xmlns:p14="http://schemas.microsoft.com/office/powerpoint/2010/main" val="37177714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Ορθογώνιο 14">
            <a:extLst>
              <a:ext uri="{FF2B5EF4-FFF2-40B4-BE49-F238E27FC236}">
                <a16:creationId xmlns:a16="http://schemas.microsoft.com/office/drawing/2014/main" id="{BA5ABB88-0817-4849-BE1A-562EDE84934C}"/>
              </a:ext>
            </a:extLst>
          </p:cNvPr>
          <p:cNvSpPr/>
          <p:nvPr/>
        </p:nvSpPr>
        <p:spPr>
          <a:xfrm>
            <a:off x="410764" y="-1"/>
            <a:ext cx="11781235" cy="775157"/>
          </a:xfrm>
          <a:prstGeom prst="rect">
            <a:avLst/>
          </a:prstGeom>
          <a:solidFill>
            <a:srgbClr val="6A002A"/>
          </a:solidFill>
          <a:ln>
            <a:solidFill>
              <a:srgbClr val="D3D4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600" b="1" dirty="0">
                <a:solidFill>
                  <a:srgbClr val="E4B22D"/>
                </a:solidFill>
                <a:latin typeface="Times New Roman" panose="02020603050405020304" pitchFamily="18" charset="0"/>
                <a:cs typeface="Times New Roman" panose="02020603050405020304" pitchFamily="18" charset="0"/>
              </a:rPr>
              <a:t>ΕΡΕΥΝΑ</a:t>
            </a:r>
          </a:p>
        </p:txBody>
      </p:sp>
      <p:sp>
        <p:nvSpPr>
          <p:cNvPr id="2" name="Ορθογώνιο 1">
            <a:extLst>
              <a:ext uri="{FF2B5EF4-FFF2-40B4-BE49-F238E27FC236}">
                <a16:creationId xmlns:a16="http://schemas.microsoft.com/office/drawing/2014/main" id="{109DEA70-749E-364A-AB2E-E0C13073B09B}"/>
              </a:ext>
            </a:extLst>
          </p:cNvPr>
          <p:cNvSpPr/>
          <p:nvPr/>
        </p:nvSpPr>
        <p:spPr>
          <a:xfrm>
            <a:off x="759278" y="1582340"/>
            <a:ext cx="11199640" cy="3693319"/>
          </a:xfrm>
          <a:prstGeom prst="rect">
            <a:avLst/>
          </a:prstGeom>
        </p:spPr>
        <p:txBody>
          <a:bodyPr wrap="square">
            <a:spAutoFit/>
          </a:bodyPr>
          <a:lstStyle/>
          <a:p>
            <a:pPr marL="571500" lvl="0" indent="-571500">
              <a:spcAft>
                <a:spcPts val="0"/>
              </a:spcAft>
              <a:buFont typeface="Wingdings" pitchFamily="2" charset="2"/>
              <a:buChar char="q"/>
            </a:pPr>
            <a:r>
              <a:rPr lang="el-GR" sz="3600" b="1" dirty="0">
                <a:solidFill>
                  <a:srgbClr val="831107"/>
                </a:solidFill>
                <a:latin typeface="Times New Roman" panose="02020603050405020304" pitchFamily="18" charset="0"/>
                <a:ea typeface="Calibri" panose="020F0502020204030204" pitchFamily="34" charset="0"/>
                <a:cs typeface="Times New Roman" panose="02020603050405020304" pitchFamily="18" charset="0"/>
              </a:rPr>
              <a:t>Έρευνα για τον πελάτη/οργανισμό</a:t>
            </a:r>
          </a:p>
          <a:p>
            <a:pPr marL="571500" lvl="0" indent="-571500">
              <a:spcAft>
                <a:spcPts val="0"/>
              </a:spcAft>
              <a:buFont typeface="Wingdings" pitchFamily="2" charset="2"/>
              <a:buChar char="q"/>
            </a:pPr>
            <a:endParaRPr lang="el-GR" sz="3600" b="1" dirty="0">
              <a:solidFill>
                <a:srgbClr val="831107"/>
              </a:solidFill>
              <a:latin typeface="Times New Roman" panose="02020603050405020304" pitchFamily="18" charset="0"/>
              <a:ea typeface="Calibri" panose="020F0502020204030204" pitchFamily="34" charset="0"/>
              <a:cs typeface="Times New Roman" panose="02020603050405020304" pitchFamily="18" charset="0"/>
            </a:endParaRPr>
          </a:p>
          <a:p>
            <a:pPr marL="571500" lvl="0" indent="-571500">
              <a:spcAft>
                <a:spcPts val="0"/>
              </a:spcAft>
              <a:buFont typeface="Wingdings" pitchFamily="2" charset="2"/>
              <a:buChar char="q"/>
            </a:pPr>
            <a:r>
              <a:rPr lang="el-GR" sz="3600" b="1" dirty="0">
                <a:solidFill>
                  <a:srgbClr val="831107"/>
                </a:solidFill>
                <a:latin typeface="Times New Roman" panose="02020603050405020304" pitchFamily="18" charset="0"/>
                <a:ea typeface="Calibri" panose="020F0502020204030204" pitchFamily="34" charset="0"/>
                <a:cs typeface="Times New Roman" panose="02020603050405020304" pitchFamily="18" charset="0"/>
              </a:rPr>
              <a:t>Έρευνα για την αξιοποίηση ευκαιρίας ή τον εντοπισμό προβλήματος</a:t>
            </a:r>
          </a:p>
          <a:p>
            <a:pPr marL="571500" lvl="0" indent="-571500">
              <a:spcAft>
                <a:spcPts val="0"/>
              </a:spcAft>
              <a:buFont typeface="Wingdings" pitchFamily="2" charset="2"/>
              <a:buChar char="q"/>
            </a:pPr>
            <a:endParaRPr lang="el-GR" sz="3600" b="1" dirty="0">
              <a:solidFill>
                <a:srgbClr val="831107"/>
              </a:solidFill>
              <a:latin typeface="Times New Roman" panose="02020603050405020304" pitchFamily="18" charset="0"/>
              <a:ea typeface="Calibri" panose="020F0502020204030204" pitchFamily="34" charset="0"/>
              <a:cs typeface="Times New Roman" panose="02020603050405020304" pitchFamily="18" charset="0"/>
            </a:endParaRPr>
          </a:p>
          <a:p>
            <a:pPr marL="571500" lvl="0" indent="-571500">
              <a:spcAft>
                <a:spcPts val="0"/>
              </a:spcAft>
              <a:buFont typeface="Wingdings" pitchFamily="2" charset="2"/>
              <a:buChar char="q"/>
            </a:pPr>
            <a:r>
              <a:rPr lang="el-GR" sz="5400" b="1" dirty="0">
                <a:solidFill>
                  <a:srgbClr val="831107"/>
                </a:solidFill>
                <a:latin typeface="Times New Roman" panose="02020603050405020304" pitchFamily="18" charset="0"/>
                <a:ea typeface="Calibri" panose="020F0502020204030204" pitchFamily="34" charset="0"/>
                <a:cs typeface="Times New Roman" panose="02020603050405020304" pitchFamily="18" charset="0"/>
              </a:rPr>
              <a:t>Έρευνα κοινού</a:t>
            </a:r>
          </a:p>
        </p:txBody>
      </p:sp>
      <p:pic>
        <p:nvPicPr>
          <p:cNvPr id="9" name="Εικόνα 8">
            <a:extLst>
              <a:ext uri="{FF2B5EF4-FFF2-40B4-BE49-F238E27FC236}">
                <a16:creationId xmlns:a16="http://schemas.microsoft.com/office/drawing/2014/main" id="{D4E038F6-9200-3A42-BA6E-15EBEF199CD1}"/>
              </a:ext>
            </a:extLst>
          </p:cNvPr>
          <p:cNvPicPr>
            <a:picLocks noChangeAspect="1"/>
          </p:cNvPicPr>
          <p:nvPr/>
        </p:nvPicPr>
        <p:blipFill>
          <a:blip r:embed="rId2"/>
          <a:stretch>
            <a:fillRect/>
          </a:stretch>
        </p:blipFill>
        <p:spPr>
          <a:xfrm>
            <a:off x="201478" y="-112433"/>
            <a:ext cx="229134" cy="7082866"/>
          </a:xfrm>
          <a:prstGeom prst="rect">
            <a:avLst/>
          </a:prstGeom>
        </p:spPr>
      </p:pic>
      <p:sp>
        <p:nvSpPr>
          <p:cNvPr id="12" name="Ορθογώνιο 11">
            <a:extLst>
              <a:ext uri="{FF2B5EF4-FFF2-40B4-BE49-F238E27FC236}">
                <a16:creationId xmlns:a16="http://schemas.microsoft.com/office/drawing/2014/main" id="{A28BDD3D-134E-0841-9DD9-79D7DB1E51CA}"/>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Ορθογώνιο 15">
            <a:extLst>
              <a:ext uri="{FF2B5EF4-FFF2-40B4-BE49-F238E27FC236}">
                <a16:creationId xmlns:a16="http://schemas.microsoft.com/office/drawing/2014/main" id="{4885B475-544C-894E-96BE-3F8BF3B6AC78}"/>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9" name="Εικόνα 18">
            <a:extLst>
              <a:ext uri="{FF2B5EF4-FFF2-40B4-BE49-F238E27FC236}">
                <a16:creationId xmlns:a16="http://schemas.microsoft.com/office/drawing/2014/main" id="{ED2161DD-8D1E-414E-937C-4B47547B9D0F}"/>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20" name="Εικόνα 19">
            <a:extLst>
              <a:ext uri="{FF2B5EF4-FFF2-40B4-BE49-F238E27FC236}">
                <a16:creationId xmlns:a16="http://schemas.microsoft.com/office/drawing/2014/main" id="{9DA0BE93-175E-DB4A-B5AB-C431FAAD10A0}"/>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Tree>
    <p:extLst>
      <p:ext uri="{BB962C8B-B14F-4D97-AF65-F5344CB8AC3E}">
        <p14:creationId xmlns:p14="http://schemas.microsoft.com/office/powerpoint/2010/main" val="27516427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410763" y="0"/>
            <a:ext cx="4009595" cy="6858000"/>
          </a:xfrm>
          <a:prstGeom prst="rect">
            <a:avLst/>
          </a:prstGeom>
          <a:solidFill>
            <a:srgbClr val="6A0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ΕΡΕΥΝΑ ΚΟΙΝΟΥ</a:t>
            </a:r>
          </a:p>
          <a:p>
            <a:pPr algn="ctr"/>
            <a:endParaRPr lang="el-GR" sz="3200" b="1" dirty="0">
              <a:solidFill>
                <a:srgbClr val="E4B22D"/>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1A699794-011C-EA4E-BF5F-BBF7841B9DAE}"/>
              </a:ext>
            </a:extLst>
          </p:cNvPr>
          <p:cNvSpPr txBox="1"/>
          <p:nvPr/>
        </p:nvSpPr>
        <p:spPr>
          <a:xfrm>
            <a:off x="4567649" y="2151727"/>
            <a:ext cx="6865749" cy="2554545"/>
          </a:xfrm>
          <a:prstGeom prst="rect">
            <a:avLst/>
          </a:prstGeom>
          <a:noFill/>
        </p:spPr>
        <p:txBody>
          <a:bodyPr wrap="square" rtlCol="0">
            <a:spAutoFit/>
          </a:bodyPr>
          <a:lstStyle/>
          <a:p>
            <a:pPr marL="457200" indent="-457200">
              <a:buFont typeface="Wingdings" pitchFamily="2" charset="2"/>
              <a:buChar char="q"/>
            </a:pPr>
            <a:r>
              <a:rPr lang="el-GR" sz="3200" b="1" dirty="0">
                <a:solidFill>
                  <a:srgbClr val="831107"/>
                </a:solidFill>
              </a:rPr>
              <a:t>Το πιο σημαντικό στοιχείο της έρευνας</a:t>
            </a:r>
          </a:p>
          <a:p>
            <a:pPr marL="457200" indent="-457200">
              <a:buFont typeface="Wingdings" pitchFamily="2" charset="2"/>
              <a:buChar char="q"/>
            </a:pPr>
            <a:endParaRPr lang="el-GR" sz="3200" b="1" dirty="0">
              <a:solidFill>
                <a:srgbClr val="831107"/>
              </a:solidFill>
            </a:endParaRPr>
          </a:p>
          <a:p>
            <a:pPr marL="457200" indent="-457200">
              <a:buFont typeface="Wingdings" pitchFamily="2" charset="2"/>
              <a:buChar char="q"/>
            </a:pPr>
            <a:r>
              <a:rPr lang="el-GR" sz="3200" b="1" dirty="0">
                <a:solidFill>
                  <a:srgbClr val="831107"/>
                </a:solidFill>
              </a:rPr>
              <a:t>Εντοπισμός των κατάλληλων ΜΜΕ και των ομάδων κοινού τους</a:t>
            </a: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Tree>
    <p:extLst>
      <p:ext uri="{BB962C8B-B14F-4D97-AF65-F5344CB8AC3E}">
        <p14:creationId xmlns:p14="http://schemas.microsoft.com/office/powerpoint/2010/main" val="41101700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410763" y="0"/>
            <a:ext cx="4009595" cy="6858000"/>
          </a:xfrm>
          <a:prstGeom prst="rect">
            <a:avLst/>
          </a:prstGeom>
          <a:solidFill>
            <a:srgbClr val="6A0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ΕΡΕΥΝΑ ΚΟΙΝΟΥ</a:t>
            </a:r>
          </a:p>
          <a:p>
            <a:pPr algn="ctr"/>
            <a:endParaRPr lang="el-GR" sz="3200" b="1" dirty="0">
              <a:solidFill>
                <a:srgbClr val="E4B22D"/>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1A699794-011C-EA4E-BF5F-BBF7841B9DAE}"/>
              </a:ext>
            </a:extLst>
          </p:cNvPr>
          <p:cNvSpPr txBox="1"/>
          <p:nvPr/>
        </p:nvSpPr>
        <p:spPr>
          <a:xfrm>
            <a:off x="4567649" y="2151727"/>
            <a:ext cx="6865749" cy="2062103"/>
          </a:xfrm>
          <a:prstGeom prst="rect">
            <a:avLst/>
          </a:prstGeom>
          <a:noFill/>
        </p:spPr>
        <p:txBody>
          <a:bodyPr wrap="square" rtlCol="0">
            <a:spAutoFit/>
          </a:bodyPr>
          <a:lstStyle/>
          <a:p>
            <a:r>
              <a:rPr lang="el-GR" sz="3200" b="1" dirty="0">
                <a:solidFill>
                  <a:srgbClr val="831107"/>
                </a:solidFill>
              </a:rPr>
              <a:t>Ομάδες κοινού ΜΜΕ</a:t>
            </a:r>
          </a:p>
          <a:p>
            <a:pPr marL="457200" indent="-457200">
              <a:buFont typeface="Wingdings" pitchFamily="2" charset="2"/>
              <a:buChar char="q"/>
            </a:pPr>
            <a:endParaRPr lang="el-GR" sz="3200" b="1" dirty="0">
              <a:solidFill>
                <a:srgbClr val="831107"/>
              </a:solidFill>
            </a:endParaRPr>
          </a:p>
          <a:p>
            <a:pPr marL="457200" indent="-457200">
              <a:buFont typeface="Wingdings" pitchFamily="2" charset="2"/>
              <a:buChar char="q"/>
            </a:pPr>
            <a:r>
              <a:rPr lang="el-GR" sz="3200" b="1" dirty="0">
                <a:solidFill>
                  <a:srgbClr val="831107"/>
                </a:solidFill>
              </a:rPr>
              <a:t>Μαζικά και ειδικά μέσα ενημέρωσης </a:t>
            </a: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Tree>
    <p:extLst>
      <p:ext uri="{BB962C8B-B14F-4D97-AF65-F5344CB8AC3E}">
        <p14:creationId xmlns:p14="http://schemas.microsoft.com/office/powerpoint/2010/main" val="27866761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410763" y="0"/>
            <a:ext cx="4009595" cy="6858000"/>
          </a:xfrm>
          <a:prstGeom prst="rect">
            <a:avLst/>
          </a:prstGeom>
          <a:solidFill>
            <a:srgbClr val="6A0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ΕΡΕΥΝΑ ΚΟΙΝΟΥ</a:t>
            </a:r>
          </a:p>
          <a:p>
            <a:pPr algn="ctr"/>
            <a:endParaRPr lang="el-GR" sz="3200" b="1" dirty="0">
              <a:solidFill>
                <a:srgbClr val="E4B22D"/>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1A699794-011C-EA4E-BF5F-BBF7841B9DAE}"/>
              </a:ext>
            </a:extLst>
          </p:cNvPr>
          <p:cNvSpPr txBox="1"/>
          <p:nvPr/>
        </p:nvSpPr>
        <p:spPr>
          <a:xfrm>
            <a:off x="4567649" y="0"/>
            <a:ext cx="6865749" cy="6986528"/>
          </a:xfrm>
          <a:prstGeom prst="rect">
            <a:avLst/>
          </a:prstGeom>
          <a:noFill/>
        </p:spPr>
        <p:txBody>
          <a:bodyPr wrap="square" rtlCol="0">
            <a:spAutoFit/>
          </a:bodyPr>
          <a:lstStyle/>
          <a:p>
            <a:r>
              <a:rPr lang="el-GR" sz="3200" b="1" dirty="0">
                <a:solidFill>
                  <a:srgbClr val="831107"/>
                </a:solidFill>
              </a:rPr>
              <a:t>Μαζικά Μέσα Ενημέρωσης</a:t>
            </a:r>
          </a:p>
          <a:p>
            <a:endParaRPr lang="el-GR" sz="3200" b="1" dirty="0">
              <a:solidFill>
                <a:srgbClr val="831107"/>
              </a:solidFill>
            </a:endParaRPr>
          </a:p>
          <a:p>
            <a:pPr marL="457200" indent="-457200">
              <a:buFont typeface="Wingdings" pitchFamily="2" charset="2"/>
              <a:buChar char="q"/>
            </a:pPr>
            <a:r>
              <a:rPr lang="el-GR" sz="3200" b="1" dirty="0">
                <a:solidFill>
                  <a:srgbClr val="831107"/>
                </a:solidFill>
              </a:rPr>
              <a:t>Τοπικά</a:t>
            </a:r>
          </a:p>
          <a:p>
            <a:pPr marL="914400" lvl="1" indent="-457200">
              <a:buFont typeface="Wingdings" pitchFamily="2" charset="2"/>
              <a:buChar char="§"/>
            </a:pPr>
            <a:r>
              <a:rPr lang="el-GR" sz="3200" b="1" dirty="0">
                <a:solidFill>
                  <a:srgbClr val="831107"/>
                </a:solidFill>
              </a:rPr>
              <a:t>Έντυπα</a:t>
            </a:r>
          </a:p>
          <a:p>
            <a:pPr marL="1371600" lvl="2" indent="-457200">
              <a:buFont typeface="Courier New" panose="02070309020205020404" pitchFamily="49" charset="0"/>
              <a:buChar char="o"/>
            </a:pPr>
            <a:r>
              <a:rPr lang="el-GR" sz="3200" b="1" dirty="0">
                <a:solidFill>
                  <a:srgbClr val="831107"/>
                </a:solidFill>
              </a:rPr>
              <a:t>Εφημερίδες </a:t>
            </a:r>
          </a:p>
          <a:p>
            <a:pPr marL="1371600" lvl="2" indent="-457200">
              <a:buFont typeface="Courier New" panose="02070309020205020404" pitchFamily="49" charset="0"/>
              <a:buChar char="o"/>
            </a:pPr>
            <a:r>
              <a:rPr lang="el-GR" sz="3200" b="1" dirty="0">
                <a:solidFill>
                  <a:srgbClr val="831107"/>
                </a:solidFill>
              </a:rPr>
              <a:t>Περιοδικά</a:t>
            </a:r>
          </a:p>
          <a:p>
            <a:pPr marL="914400" lvl="1" indent="-457200">
              <a:buFont typeface="Wingdings" pitchFamily="2" charset="2"/>
              <a:buChar char="§"/>
            </a:pPr>
            <a:r>
              <a:rPr lang="el-GR" sz="3200" b="1" dirty="0">
                <a:solidFill>
                  <a:srgbClr val="831107"/>
                </a:solidFill>
              </a:rPr>
              <a:t>Τηλεοπτικοί σταθμοί</a:t>
            </a:r>
          </a:p>
          <a:p>
            <a:pPr marL="914400" lvl="1" indent="-457200">
              <a:buFont typeface="Wingdings" pitchFamily="2" charset="2"/>
              <a:buChar char="§"/>
            </a:pPr>
            <a:r>
              <a:rPr lang="el-GR" sz="3200" b="1" dirty="0">
                <a:solidFill>
                  <a:srgbClr val="831107"/>
                </a:solidFill>
              </a:rPr>
              <a:t>Ραδιοφωνικοί σταθμοί</a:t>
            </a:r>
          </a:p>
          <a:p>
            <a:pPr marL="914400" lvl="1" indent="-457200">
              <a:buFont typeface="Wingdings" pitchFamily="2" charset="2"/>
              <a:buChar char="§"/>
            </a:pPr>
            <a:r>
              <a:rPr lang="el-GR" sz="3200" b="1" dirty="0">
                <a:solidFill>
                  <a:srgbClr val="831107"/>
                </a:solidFill>
              </a:rPr>
              <a:t>Διαδικτυακά μέσα ενημέρωσης</a:t>
            </a:r>
          </a:p>
          <a:p>
            <a:endParaRPr lang="el-GR" sz="3200" b="1" dirty="0">
              <a:solidFill>
                <a:srgbClr val="831107"/>
              </a:solidFill>
            </a:endParaRPr>
          </a:p>
          <a:p>
            <a:pPr marL="457200" indent="-457200">
              <a:buFont typeface="Wingdings" pitchFamily="2" charset="2"/>
              <a:buChar char="q"/>
            </a:pPr>
            <a:r>
              <a:rPr lang="el-GR" sz="3200" b="1" dirty="0">
                <a:solidFill>
                  <a:srgbClr val="831107"/>
                </a:solidFill>
              </a:rPr>
              <a:t>Εθνικά</a:t>
            </a:r>
          </a:p>
          <a:p>
            <a:pPr marL="914400" lvl="1" indent="-457200">
              <a:buFont typeface="Wingdings" pitchFamily="2" charset="2"/>
              <a:buChar char="§"/>
            </a:pPr>
            <a:r>
              <a:rPr lang="el-GR" sz="3200" b="1" dirty="0">
                <a:solidFill>
                  <a:srgbClr val="831107"/>
                </a:solidFill>
              </a:rPr>
              <a:t>Έντυπες εκδόσεις</a:t>
            </a:r>
          </a:p>
          <a:p>
            <a:pPr marL="914400" lvl="1" indent="-457200">
              <a:buFont typeface="Wingdings" pitchFamily="2" charset="2"/>
              <a:buChar char="§"/>
            </a:pPr>
            <a:r>
              <a:rPr lang="el-GR" sz="3200" b="1" dirty="0">
                <a:solidFill>
                  <a:srgbClr val="831107"/>
                </a:solidFill>
              </a:rPr>
              <a:t>Ραδιοτηλεοπτικά δίκτυα</a:t>
            </a:r>
          </a:p>
          <a:p>
            <a:pPr marL="914400" lvl="1" indent="-457200">
              <a:buFont typeface="Wingdings" pitchFamily="2" charset="2"/>
              <a:buChar char="§"/>
            </a:pPr>
            <a:r>
              <a:rPr lang="el-GR" sz="3200" b="1" dirty="0">
                <a:solidFill>
                  <a:srgbClr val="831107"/>
                </a:solidFill>
              </a:rPr>
              <a:t>Διαδικτυακά μέσα ενημέρωσης</a:t>
            </a: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3174213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6A002A"/>
        </a:solidFill>
        <a:effectLst/>
      </p:bgPr>
    </p:bg>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1385A031-8843-6B4C-92DE-5FC35DACDE64}"/>
              </a:ext>
            </a:extLst>
          </p:cNvPr>
          <p:cNvPicPr>
            <a:picLocks noChangeAspect="1"/>
          </p:cNvPicPr>
          <p:nvPr/>
        </p:nvPicPr>
        <p:blipFill rotWithShape="1">
          <a:blip r:embed="rId2"/>
          <a:srcRect b="15146"/>
          <a:stretch/>
        </p:blipFill>
        <p:spPr>
          <a:xfrm>
            <a:off x="9993662" y="6388950"/>
            <a:ext cx="1391514" cy="497552"/>
          </a:xfrm>
          <a:prstGeom prst="rect">
            <a:avLst/>
          </a:prstGeom>
        </p:spPr>
      </p:pic>
      <p:pic>
        <p:nvPicPr>
          <p:cNvPr id="5" name="Εικόνα 4">
            <a:extLst>
              <a:ext uri="{FF2B5EF4-FFF2-40B4-BE49-F238E27FC236}">
                <a16:creationId xmlns:a16="http://schemas.microsoft.com/office/drawing/2014/main" id="{8AA668C3-BCFD-F847-88F2-E431FD86B158}"/>
              </a:ext>
            </a:extLst>
          </p:cNvPr>
          <p:cNvPicPr>
            <a:picLocks noChangeAspect="1"/>
          </p:cNvPicPr>
          <p:nvPr/>
        </p:nvPicPr>
        <p:blipFill rotWithShape="1">
          <a:blip r:embed="rId3"/>
          <a:srcRect t="23965" b="17900"/>
          <a:stretch/>
        </p:blipFill>
        <p:spPr>
          <a:xfrm>
            <a:off x="11385176" y="6388950"/>
            <a:ext cx="806824" cy="469050"/>
          </a:xfrm>
          <a:prstGeom prst="rect">
            <a:avLst/>
          </a:prstGeom>
        </p:spPr>
      </p:pic>
      <p:sp>
        <p:nvSpPr>
          <p:cNvPr id="6" name="Ορθογώνιο 5">
            <a:extLst>
              <a:ext uri="{FF2B5EF4-FFF2-40B4-BE49-F238E27FC236}">
                <a16:creationId xmlns:a16="http://schemas.microsoft.com/office/drawing/2014/main" id="{6DB489BF-55B7-4442-9A7E-C73E0A32D180}"/>
              </a:ext>
            </a:extLst>
          </p:cNvPr>
          <p:cNvSpPr/>
          <p:nvPr/>
        </p:nvSpPr>
        <p:spPr>
          <a:xfrm>
            <a:off x="508103" y="2505670"/>
            <a:ext cx="11443370" cy="923330"/>
          </a:xfrm>
          <a:prstGeom prst="rect">
            <a:avLst/>
          </a:prstGeom>
        </p:spPr>
        <p:txBody>
          <a:bodyPr wrap="square">
            <a:spAutoFit/>
          </a:bodyPr>
          <a:lstStyle/>
          <a:p>
            <a:pPr algn="ctr"/>
            <a:r>
              <a:rPr lang="el-GR" sz="5400" b="1" dirty="0">
                <a:solidFill>
                  <a:srgbClr val="E4B22D"/>
                </a:solidFill>
                <a:latin typeface="Times New Roman" panose="02020603050405020304" pitchFamily="18" charset="0"/>
                <a:cs typeface="Times New Roman" panose="02020603050405020304" pitchFamily="18" charset="0"/>
              </a:rPr>
              <a:t>ΤΙ ΕΙΝΑΙ ΟΙ ΔΗΜΟΣΙΕΣ ΣΧΕΣΕΙΣ;</a:t>
            </a:r>
          </a:p>
        </p:txBody>
      </p:sp>
      <p:pic>
        <p:nvPicPr>
          <p:cNvPr id="8" name="Εικόνα 7">
            <a:extLst>
              <a:ext uri="{FF2B5EF4-FFF2-40B4-BE49-F238E27FC236}">
                <a16:creationId xmlns:a16="http://schemas.microsoft.com/office/drawing/2014/main" id="{25F0AF23-0741-B547-B4BB-AC4D7A26A3EE}"/>
              </a:ext>
            </a:extLst>
          </p:cNvPr>
          <p:cNvPicPr>
            <a:picLocks noChangeAspect="1"/>
          </p:cNvPicPr>
          <p:nvPr/>
        </p:nvPicPr>
        <p:blipFill>
          <a:blip r:embed="rId4"/>
          <a:stretch>
            <a:fillRect/>
          </a:stretch>
        </p:blipFill>
        <p:spPr>
          <a:xfrm>
            <a:off x="201478" y="-112433"/>
            <a:ext cx="229134" cy="7082866"/>
          </a:xfrm>
          <a:prstGeom prst="rect">
            <a:avLst/>
          </a:prstGeom>
        </p:spPr>
      </p:pic>
      <p:sp>
        <p:nvSpPr>
          <p:cNvPr id="10" name="Ορθογώνιο 9">
            <a:extLst>
              <a:ext uri="{FF2B5EF4-FFF2-40B4-BE49-F238E27FC236}">
                <a16:creationId xmlns:a16="http://schemas.microsoft.com/office/drawing/2014/main" id="{74EC32C4-E0D9-3541-8A4A-11FB8BB6E6B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Ορθογώνιο 10">
            <a:extLst>
              <a:ext uri="{FF2B5EF4-FFF2-40B4-BE49-F238E27FC236}">
                <a16:creationId xmlns:a16="http://schemas.microsoft.com/office/drawing/2014/main" id="{061C22F5-DC6D-4749-8F52-03F6C3574044}"/>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75589212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410763" y="0"/>
            <a:ext cx="4009595" cy="6858000"/>
          </a:xfrm>
          <a:prstGeom prst="rect">
            <a:avLst/>
          </a:prstGeom>
          <a:solidFill>
            <a:srgbClr val="6A0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ΕΡΕΥΝΑ ΚΟΙΝΟΥ</a:t>
            </a:r>
          </a:p>
          <a:p>
            <a:pPr algn="ctr"/>
            <a:endParaRPr lang="el-GR" sz="3200" b="1" dirty="0">
              <a:solidFill>
                <a:srgbClr val="E4B22D"/>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1A699794-011C-EA4E-BF5F-BBF7841B9DAE}"/>
              </a:ext>
            </a:extLst>
          </p:cNvPr>
          <p:cNvSpPr txBox="1"/>
          <p:nvPr/>
        </p:nvSpPr>
        <p:spPr>
          <a:xfrm>
            <a:off x="4567649" y="428178"/>
            <a:ext cx="6865749" cy="6001643"/>
          </a:xfrm>
          <a:prstGeom prst="rect">
            <a:avLst/>
          </a:prstGeom>
          <a:noFill/>
        </p:spPr>
        <p:txBody>
          <a:bodyPr wrap="square" rtlCol="0">
            <a:spAutoFit/>
          </a:bodyPr>
          <a:lstStyle/>
          <a:p>
            <a:r>
              <a:rPr lang="el-GR" sz="3200" b="1" dirty="0">
                <a:solidFill>
                  <a:srgbClr val="831107"/>
                </a:solidFill>
              </a:rPr>
              <a:t>Ειδικά Μέσα Ενημέρωσης</a:t>
            </a:r>
          </a:p>
          <a:p>
            <a:endParaRPr lang="el-GR" sz="3200" b="1" dirty="0">
              <a:solidFill>
                <a:srgbClr val="831107"/>
              </a:solidFill>
            </a:endParaRPr>
          </a:p>
          <a:p>
            <a:pPr marL="457200" indent="-457200">
              <a:buFont typeface="Wingdings" pitchFamily="2" charset="2"/>
              <a:buChar char="q"/>
            </a:pPr>
            <a:r>
              <a:rPr lang="el-GR" sz="3200" b="1" dirty="0">
                <a:solidFill>
                  <a:srgbClr val="831107"/>
                </a:solidFill>
              </a:rPr>
              <a:t>Τοπικά</a:t>
            </a:r>
          </a:p>
          <a:p>
            <a:pPr marL="914400" lvl="1" indent="-457200">
              <a:buFont typeface="Wingdings" pitchFamily="2" charset="2"/>
              <a:buChar char="§"/>
            </a:pPr>
            <a:r>
              <a:rPr lang="el-GR" sz="3200" b="1" dirty="0">
                <a:solidFill>
                  <a:srgbClr val="831107"/>
                </a:solidFill>
              </a:rPr>
              <a:t>Εκδόσεις ενώσεων και επιμελητηρίων</a:t>
            </a:r>
          </a:p>
          <a:p>
            <a:pPr marL="914400" lvl="1" indent="-457200">
              <a:buFont typeface="Wingdings" pitchFamily="2" charset="2"/>
              <a:buChar char="§"/>
            </a:pPr>
            <a:r>
              <a:rPr lang="el-GR" sz="3200" b="1" dirty="0">
                <a:solidFill>
                  <a:srgbClr val="831107"/>
                </a:solidFill>
              </a:rPr>
              <a:t>Ειδικά ραδιοτηλεοπτικά μέσα</a:t>
            </a:r>
          </a:p>
          <a:p>
            <a:endParaRPr lang="el-GR" sz="3200" b="1" dirty="0">
              <a:solidFill>
                <a:srgbClr val="831107"/>
              </a:solidFill>
            </a:endParaRPr>
          </a:p>
          <a:p>
            <a:pPr marL="457200" indent="-457200">
              <a:buFont typeface="Wingdings" pitchFamily="2" charset="2"/>
              <a:buChar char="q"/>
            </a:pPr>
            <a:r>
              <a:rPr lang="el-GR" sz="3200" b="1" dirty="0">
                <a:solidFill>
                  <a:srgbClr val="831107"/>
                </a:solidFill>
              </a:rPr>
              <a:t>Εθνικά</a:t>
            </a:r>
          </a:p>
          <a:p>
            <a:pPr marL="914400" lvl="1" indent="-457200">
              <a:buFont typeface="Wingdings" pitchFamily="2" charset="2"/>
              <a:buChar char="§"/>
            </a:pPr>
            <a:r>
              <a:rPr lang="el-GR" sz="3200" b="1" dirty="0">
                <a:solidFill>
                  <a:srgbClr val="831107"/>
                </a:solidFill>
              </a:rPr>
              <a:t>Εκδόσεις συνδέσμων και ενώσεων</a:t>
            </a:r>
          </a:p>
          <a:p>
            <a:pPr marL="914400" lvl="1" indent="-457200">
              <a:buFont typeface="Wingdings" pitchFamily="2" charset="2"/>
              <a:buChar char="§"/>
            </a:pPr>
            <a:r>
              <a:rPr lang="el-GR" sz="3200" b="1" dirty="0">
                <a:solidFill>
                  <a:srgbClr val="831107"/>
                </a:solidFill>
              </a:rPr>
              <a:t>Κλασικά έντυπα</a:t>
            </a:r>
          </a:p>
          <a:p>
            <a:pPr marL="914400" lvl="1" indent="-457200">
              <a:buFont typeface="Wingdings" pitchFamily="2" charset="2"/>
              <a:buChar char="§"/>
            </a:pPr>
            <a:r>
              <a:rPr lang="el-GR" sz="3200" b="1" dirty="0">
                <a:solidFill>
                  <a:srgbClr val="831107"/>
                </a:solidFill>
              </a:rPr>
              <a:t>Ειδικά ραδιοτηλεοπτικά μέσα</a:t>
            </a: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9469048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Ορθογώνιο 14">
            <a:extLst>
              <a:ext uri="{FF2B5EF4-FFF2-40B4-BE49-F238E27FC236}">
                <a16:creationId xmlns:a16="http://schemas.microsoft.com/office/drawing/2014/main" id="{BA5ABB88-0817-4849-BE1A-562EDE84934C}"/>
              </a:ext>
            </a:extLst>
          </p:cNvPr>
          <p:cNvSpPr/>
          <p:nvPr/>
        </p:nvSpPr>
        <p:spPr>
          <a:xfrm>
            <a:off x="410764" y="-1"/>
            <a:ext cx="11781235" cy="775157"/>
          </a:xfrm>
          <a:prstGeom prst="rect">
            <a:avLst/>
          </a:prstGeom>
          <a:solidFill>
            <a:srgbClr val="6A002A"/>
          </a:solidFill>
          <a:ln>
            <a:solidFill>
              <a:srgbClr val="D3D4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600" b="1" dirty="0">
                <a:solidFill>
                  <a:srgbClr val="E4B22D"/>
                </a:solidFill>
                <a:latin typeface="Times New Roman" panose="02020603050405020304" pitchFamily="18" charset="0"/>
                <a:cs typeface="Times New Roman" panose="02020603050405020304" pitchFamily="18" charset="0"/>
              </a:rPr>
              <a:t>ΠΡΟΕΤΟΙΜΑΣΙΑ ΟΛΟΚΛΗΡΩΜΕΝΗΣ ΛΙΣΤΑΣ</a:t>
            </a:r>
          </a:p>
        </p:txBody>
      </p:sp>
      <p:sp>
        <p:nvSpPr>
          <p:cNvPr id="2" name="Ορθογώνιο 1">
            <a:extLst>
              <a:ext uri="{FF2B5EF4-FFF2-40B4-BE49-F238E27FC236}">
                <a16:creationId xmlns:a16="http://schemas.microsoft.com/office/drawing/2014/main" id="{109DEA70-749E-364A-AB2E-E0C13073B09B}"/>
              </a:ext>
            </a:extLst>
          </p:cNvPr>
          <p:cNvSpPr/>
          <p:nvPr/>
        </p:nvSpPr>
        <p:spPr>
          <a:xfrm>
            <a:off x="711485" y="1282135"/>
            <a:ext cx="11199640" cy="5078313"/>
          </a:xfrm>
          <a:prstGeom prst="rect">
            <a:avLst/>
          </a:prstGeom>
        </p:spPr>
        <p:txBody>
          <a:bodyPr wrap="square">
            <a:spAutoFit/>
          </a:bodyPr>
          <a:lstStyle/>
          <a:p>
            <a:pPr marL="571500" lvl="0" indent="-571500">
              <a:spcAft>
                <a:spcPts val="0"/>
              </a:spcAft>
              <a:buFont typeface="Wingdings" pitchFamily="2" charset="2"/>
              <a:buChar char="q"/>
            </a:pPr>
            <a:r>
              <a:rPr lang="el-GR" sz="3600" b="1" dirty="0">
                <a:solidFill>
                  <a:srgbClr val="831107"/>
                </a:solidFill>
                <a:latin typeface="Times New Roman" panose="02020603050405020304" pitchFamily="18" charset="0"/>
                <a:ea typeface="Calibri" panose="020F0502020204030204" pitchFamily="34" charset="0"/>
                <a:cs typeface="Times New Roman" panose="02020603050405020304" pitchFamily="18" charset="0"/>
              </a:rPr>
              <a:t>Είδος και μέγεθος κοινού που προσεγγίζεται από κάθε μέσο ενημέρωσης</a:t>
            </a:r>
          </a:p>
          <a:p>
            <a:pPr marL="571500" lvl="0" indent="-571500">
              <a:spcAft>
                <a:spcPts val="0"/>
              </a:spcAft>
              <a:buFont typeface="Wingdings" pitchFamily="2" charset="2"/>
              <a:buChar char="q"/>
            </a:pPr>
            <a:endParaRPr lang="el-GR" sz="3600" b="1" dirty="0">
              <a:solidFill>
                <a:srgbClr val="831107"/>
              </a:solidFill>
              <a:latin typeface="Times New Roman" panose="02020603050405020304" pitchFamily="18" charset="0"/>
              <a:ea typeface="Calibri" panose="020F0502020204030204" pitchFamily="34" charset="0"/>
              <a:cs typeface="Times New Roman" panose="02020603050405020304" pitchFamily="18" charset="0"/>
            </a:endParaRPr>
          </a:p>
          <a:p>
            <a:pPr marL="571500" lvl="0" indent="-571500">
              <a:spcAft>
                <a:spcPts val="0"/>
              </a:spcAft>
              <a:buFont typeface="Wingdings" pitchFamily="2" charset="2"/>
              <a:buChar char="q"/>
            </a:pPr>
            <a:r>
              <a:rPr lang="el-GR" sz="3600" b="1" dirty="0">
                <a:solidFill>
                  <a:srgbClr val="831107"/>
                </a:solidFill>
                <a:latin typeface="Times New Roman" panose="02020603050405020304" pitchFamily="18" charset="0"/>
                <a:ea typeface="Calibri" panose="020F0502020204030204" pitchFamily="34" charset="0"/>
                <a:cs typeface="Times New Roman" panose="02020603050405020304" pitchFamily="18" charset="0"/>
              </a:rPr>
              <a:t>Είδος περιεχομένου που χρησιμοποιεί το κάθε μέσο</a:t>
            </a:r>
          </a:p>
          <a:p>
            <a:pPr marL="1485900" lvl="2" indent="-571500">
              <a:buFont typeface="Wingdings" pitchFamily="2" charset="2"/>
              <a:buChar char="§"/>
            </a:pPr>
            <a:r>
              <a:rPr lang="el-GR" sz="3600" b="1" dirty="0">
                <a:solidFill>
                  <a:srgbClr val="831107"/>
                </a:solidFill>
                <a:latin typeface="Times New Roman" panose="02020603050405020304" pitchFamily="18" charset="0"/>
                <a:ea typeface="Calibri" panose="020F0502020204030204" pitchFamily="34" charset="0"/>
                <a:cs typeface="Times New Roman" panose="02020603050405020304" pitchFamily="18" charset="0"/>
              </a:rPr>
              <a:t>Σύντομες ειδήσεις</a:t>
            </a:r>
          </a:p>
          <a:p>
            <a:pPr marL="1485900" lvl="2" indent="-571500">
              <a:buFont typeface="Wingdings" pitchFamily="2" charset="2"/>
              <a:buChar char="§"/>
            </a:pPr>
            <a:r>
              <a:rPr lang="el-GR" sz="3600" b="1" dirty="0">
                <a:solidFill>
                  <a:srgbClr val="831107"/>
                </a:solidFill>
                <a:latin typeface="Times New Roman" panose="02020603050405020304" pitchFamily="18" charset="0"/>
                <a:ea typeface="Calibri" panose="020F0502020204030204" pitchFamily="34" charset="0"/>
                <a:cs typeface="Times New Roman" panose="02020603050405020304" pitchFamily="18" charset="0"/>
              </a:rPr>
              <a:t>Άρθρα</a:t>
            </a:r>
          </a:p>
          <a:p>
            <a:pPr marL="1485900" lvl="2" indent="-571500">
              <a:buFont typeface="Wingdings" pitchFamily="2" charset="2"/>
              <a:buChar char="§"/>
            </a:pPr>
            <a:r>
              <a:rPr lang="el-GR" sz="3600" b="1" dirty="0">
                <a:solidFill>
                  <a:srgbClr val="831107"/>
                </a:solidFill>
                <a:latin typeface="Times New Roman" panose="02020603050405020304" pitchFamily="18" charset="0"/>
                <a:ea typeface="Calibri" panose="020F0502020204030204" pitchFamily="34" charset="0"/>
                <a:cs typeface="Times New Roman" panose="02020603050405020304" pitchFamily="18" charset="0"/>
              </a:rPr>
              <a:t>Συνεντεύξεις</a:t>
            </a:r>
          </a:p>
          <a:p>
            <a:pPr marL="1485900" lvl="2" indent="-571500">
              <a:buFont typeface="Wingdings" pitchFamily="2" charset="2"/>
              <a:buChar char="§"/>
            </a:pPr>
            <a:r>
              <a:rPr lang="el-GR" sz="3600" b="1" dirty="0">
                <a:solidFill>
                  <a:srgbClr val="831107"/>
                </a:solidFill>
                <a:latin typeface="Times New Roman" panose="02020603050405020304" pitchFamily="18" charset="0"/>
                <a:ea typeface="Calibri" panose="020F0502020204030204" pitchFamily="34" charset="0"/>
                <a:cs typeface="Times New Roman" panose="02020603050405020304" pitchFamily="18" charset="0"/>
              </a:rPr>
              <a:t>Φωτογραφίες</a:t>
            </a:r>
          </a:p>
          <a:p>
            <a:pPr marL="1485900" lvl="2" indent="-571500">
              <a:buFont typeface="Wingdings" pitchFamily="2" charset="2"/>
              <a:buChar char="§"/>
            </a:pPr>
            <a:r>
              <a:rPr lang="el-GR" sz="3600" b="1" dirty="0">
                <a:solidFill>
                  <a:srgbClr val="831107"/>
                </a:solidFill>
                <a:latin typeface="Times New Roman" panose="02020603050405020304" pitchFamily="18" charset="0"/>
                <a:ea typeface="Calibri" panose="020F0502020204030204" pitchFamily="34" charset="0"/>
                <a:cs typeface="Times New Roman" panose="02020603050405020304" pitchFamily="18" charset="0"/>
              </a:rPr>
              <a:t>Βίντεο</a:t>
            </a:r>
          </a:p>
        </p:txBody>
      </p:sp>
      <p:pic>
        <p:nvPicPr>
          <p:cNvPr id="9" name="Εικόνα 8">
            <a:extLst>
              <a:ext uri="{FF2B5EF4-FFF2-40B4-BE49-F238E27FC236}">
                <a16:creationId xmlns:a16="http://schemas.microsoft.com/office/drawing/2014/main" id="{D4E038F6-9200-3A42-BA6E-15EBEF199CD1}"/>
              </a:ext>
            </a:extLst>
          </p:cNvPr>
          <p:cNvPicPr>
            <a:picLocks noChangeAspect="1"/>
          </p:cNvPicPr>
          <p:nvPr/>
        </p:nvPicPr>
        <p:blipFill>
          <a:blip r:embed="rId2"/>
          <a:stretch>
            <a:fillRect/>
          </a:stretch>
        </p:blipFill>
        <p:spPr>
          <a:xfrm>
            <a:off x="201478" y="-112433"/>
            <a:ext cx="229134" cy="7082866"/>
          </a:xfrm>
          <a:prstGeom prst="rect">
            <a:avLst/>
          </a:prstGeom>
        </p:spPr>
      </p:pic>
      <p:sp>
        <p:nvSpPr>
          <p:cNvPr id="12" name="Ορθογώνιο 11">
            <a:extLst>
              <a:ext uri="{FF2B5EF4-FFF2-40B4-BE49-F238E27FC236}">
                <a16:creationId xmlns:a16="http://schemas.microsoft.com/office/drawing/2014/main" id="{A28BDD3D-134E-0841-9DD9-79D7DB1E51CA}"/>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Ορθογώνιο 15">
            <a:extLst>
              <a:ext uri="{FF2B5EF4-FFF2-40B4-BE49-F238E27FC236}">
                <a16:creationId xmlns:a16="http://schemas.microsoft.com/office/drawing/2014/main" id="{4885B475-544C-894E-96BE-3F8BF3B6AC78}"/>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9" name="Εικόνα 18">
            <a:extLst>
              <a:ext uri="{FF2B5EF4-FFF2-40B4-BE49-F238E27FC236}">
                <a16:creationId xmlns:a16="http://schemas.microsoft.com/office/drawing/2014/main" id="{ED2161DD-8D1E-414E-937C-4B47547B9D0F}"/>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20" name="Εικόνα 19">
            <a:extLst>
              <a:ext uri="{FF2B5EF4-FFF2-40B4-BE49-F238E27FC236}">
                <a16:creationId xmlns:a16="http://schemas.microsoft.com/office/drawing/2014/main" id="{9DA0BE93-175E-DB4A-B5AB-C431FAAD10A0}"/>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Tree>
    <p:extLst>
      <p:ext uri="{BB962C8B-B14F-4D97-AF65-F5344CB8AC3E}">
        <p14:creationId xmlns:p14="http://schemas.microsoft.com/office/powerpoint/2010/main" val="19154883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Ορθογώνιο 14">
            <a:extLst>
              <a:ext uri="{FF2B5EF4-FFF2-40B4-BE49-F238E27FC236}">
                <a16:creationId xmlns:a16="http://schemas.microsoft.com/office/drawing/2014/main" id="{BA5ABB88-0817-4849-BE1A-562EDE84934C}"/>
              </a:ext>
            </a:extLst>
          </p:cNvPr>
          <p:cNvSpPr/>
          <p:nvPr/>
        </p:nvSpPr>
        <p:spPr>
          <a:xfrm>
            <a:off x="410764" y="-1"/>
            <a:ext cx="11781235" cy="775157"/>
          </a:xfrm>
          <a:prstGeom prst="rect">
            <a:avLst/>
          </a:prstGeom>
          <a:solidFill>
            <a:srgbClr val="6A002A"/>
          </a:solidFill>
          <a:ln>
            <a:solidFill>
              <a:srgbClr val="D3D4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600" b="1" dirty="0">
                <a:solidFill>
                  <a:srgbClr val="E4B22D"/>
                </a:solidFill>
                <a:latin typeface="Times New Roman" panose="02020603050405020304" pitchFamily="18" charset="0"/>
                <a:cs typeface="Times New Roman" panose="02020603050405020304" pitchFamily="18" charset="0"/>
              </a:rPr>
              <a:t>ΠΡΟΕΤΟΙΜΑΣΙΑ ΟΛΟΚΛΗΡΩΜΕΝΗΣ ΛΙΣΤΑΣ</a:t>
            </a:r>
          </a:p>
        </p:txBody>
      </p:sp>
      <p:sp>
        <p:nvSpPr>
          <p:cNvPr id="2" name="Ορθογώνιο 1">
            <a:extLst>
              <a:ext uri="{FF2B5EF4-FFF2-40B4-BE49-F238E27FC236}">
                <a16:creationId xmlns:a16="http://schemas.microsoft.com/office/drawing/2014/main" id="{109DEA70-749E-364A-AB2E-E0C13073B09B}"/>
              </a:ext>
            </a:extLst>
          </p:cNvPr>
          <p:cNvSpPr/>
          <p:nvPr/>
        </p:nvSpPr>
        <p:spPr>
          <a:xfrm>
            <a:off x="891762" y="1776273"/>
            <a:ext cx="11199640" cy="3416320"/>
          </a:xfrm>
          <a:prstGeom prst="rect">
            <a:avLst/>
          </a:prstGeom>
        </p:spPr>
        <p:txBody>
          <a:bodyPr wrap="square">
            <a:spAutoFit/>
          </a:bodyPr>
          <a:lstStyle/>
          <a:p>
            <a:pPr marL="571500" lvl="0" indent="-571500">
              <a:spcAft>
                <a:spcPts val="0"/>
              </a:spcAft>
              <a:buFont typeface="Wingdings" pitchFamily="2" charset="2"/>
              <a:buChar char="q"/>
            </a:pPr>
            <a:r>
              <a:rPr lang="el-GR" sz="3600" b="1" dirty="0">
                <a:solidFill>
                  <a:srgbClr val="831107"/>
                </a:solidFill>
                <a:latin typeface="Times New Roman" panose="02020603050405020304" pitchFamily="18" charset="0"/>
                <a:ea typeface="Calibri" panose="020F0502020204030204" pitchFamily="34" charset="0"/>
                <a:cs typeface="Times New Roman" panose="02020603050405020304" pitchFamily="18" charset="0"/>
              </a:rPr>
              <a:t>Στοιχεία των επαφών στο μέσο που ασχολούνται με τέτοιους οργανισμούς/πελάτες</a:t>
            </a:r>
          </a:p>
          <a:p>
            <a:pPr marL="571500" lvl="0" indent="-571500">
              <a:spcAft>
                <a:spcPts val="0"/>
              </a:spcAft>
              <a:buFont typeface="Wingdings" pitchFamily="2" charset="2"/>
              <a:buChar char="q"/>
            </a:pPr>
            <a:endParaRPr lang="el-GR" sz="3600" b="1" dirty="0">
              <a:solidFill>
                <a:srgbClr val="831107"/>
              </a:solidFill>
              <a:latin typeface="Times New Roman" panose="02020603050405020304" pitchFamily="18" charset="0"/>
              <a:ea typeface="Calibri" panose="020F0502020204030204" pitchFamily="34" charset="0"/>
              <a:cs typeface="Times New Roman" panose="02020603050405020304" pitchFamily="18" charset="0"/>
            </a:endParaRPr>
          </a:p>
          <a:p>
            <a:pPr marL="1028700" lvl="1" indent="-571500">
              <a:buFont typeface="Wingdings" pitchFamily="2" charset="2"/>
              <a:buChar char="§"/>
            </a:pPr>
            <a:r>
              <a:rPr lang="el-GR" sz="3600" b="1" dirty="0">
                <a:solidFill>
                  <a:srgbClr val="831107"/>
                </a:solidFill>
                <a:latin typeface="Times New Roman" panose="02020603050405020304" pitchFamily="18" charset="0"/>
                <a:ea typeface="Calibri" panose="020F0502020204030204" pitchFamily="34" charset="0"/>
                <a:cs typeface="Times New Roman" panose="02020603050405020304" pitchFamily="18" charset="0"/>
              </a:rPr>
              <a:t>Διευθυντής σύνταξης</a:t>
            </a:r>
          </a:p>
          <a:p>
            <a:pPr marL="1028700" lvl="1" indent="-571500">
              <a:buFont typeface="Wingdings" pitchFamily="2" charset="2"/>
              <a:buChar char="§"/>
            </a:pPr>
            <a:r>
              <a:rPr lang="el-GR" sz="3600" b="1" dirty="0">
                <a:solidFill>
                  <a:srgbClr val="831107"/>
                </a:solidFill>
                <a:latin typeface="Times New Roman" panose="02020603050405020304" pitchFamily="18" charset="0"/>
                <a:ea typeface="Calibri" panose="020F0502020204030204" pitchFamily="34" charset="0"/>
                <a:cs typeface="Times New Roman" panose="02020603050405020304" pitchFamily="18" charset="0"/>
              </a:rPr>
              <a:t>Αρχισυντάκτης</a:t>
            </a:r>
          </a:p>
          <a:p>
            <a:pPr marL="1028700" lvl="1" indent="-571500">
              <a:buFont typeface="Wingdings" pitchFamily="2" charset="2"/>
              <a:buChar char="§"/>
            </a:pPr>
            <a:r>
              <a:rPr lang="el-GR" sz="3600" b="1" dirty="0">
                <a:solidFill>
                  <a:srgbClr val="831107"/>
                </a:solidFill>
                <a:latin typeface="Times New Roman" panose="02020603050405020304" pitchFamily="18" charset="0"/>
                <a:ea typeface="Calibri" panose="020F0502020204030204" pitchFamily="34" charset="0"/>
                <a:cs typeface="Times New Roman" panose="02020603050405020304" pitchFamily="18" charset="0"/>
              </a:rPr>
              <a:t>Ρεπόρτερ/ Συντάκτης</a:t>
            </a:r>
          </a:p>
        </p:txBody>
      </p:sp>
      <p:pic>
        <p:nvPicPr>
          <p:cNvPr id="9" name="Εικόνα 8">
            <a:extLst>
              <a:ext uri="{FF2B5EF4-FFF2-40B4-BE49-F238E27FC236}">
                <a16:creationId xmlns:a16="http://schemas.microsoft.com/office/drawing/2014/main" id="{D4E038F6-9200-3A42-BA6E-15EBEF199CD1}"/>
              </a:ext>
            </a:extLst>
          </p:cNvPr>
          <p:cNvPicPr>
            <a:picLocks noChangeAspect="1"/>
          </p:cNvPicPr>
          <p:nvPr/>
        </p:nvPicPr>
        <p:blipFill>
          <a:blip r:embed="rId2"/>
          <a:stretch>
            <a:fillRect/>
          </a:stretch>
        </p:blipFill>
        <p:spPr>
          <a:xfrm>
            <a:off x="201478" y="-112433"/>
            <a:ext cx="229134" cy="7082866"/>
          </a:xfrm>
          <a:prstGeom prst="rect">
            <a:avLst/>
          </a:prstGeom>
        </p:spPr>
      </p:pic>
      <p:sp>
        <p:nvSpPr>
          <p:cNvPr id="12" name="Ορθογώνιο 11">
            <a:extLst>
              <a:ext uri="{FF2B5EF4-FFF2-40B4-BE49-F238E27FC236}">
                <a16:creationId xmlns:a16="http://schemas.microsoft.com/office/drawing/2014/main" id="{A28BDD3D-134E-0841-9DD9-79D7DB1E51CA}"/>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Ορθογώνιο 15">
            <a:extLst>
              <a:ext uri="{FF2B5EF4-FFF2-40B4-BE49-F238E27FC236}">
                <a16:creationId xmlns:a16="http://schemas.microsoft.com/office/drawing/2014/main" id="{4885B475-544C-894E-96BE-3F8BF3B6AC78}"/>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9" name="Εικόνα 18">
            <a:extLst>
              <a:ext uri="{FF2B5EF4-FFF2-40B4-BE49-F238E27FC236}">
                <a16:creationId xmlns:a16="http://schemas.microsoft.com/office/drawing/2014/main" id="{ED2161DD-8D1E-414E-937C-4B47547B9D0F}"/>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20" name="Εικόνα 19">
            <a:extLst>
              <a:ext uri="{FF2B5EF4-FFF2-40B4-BE49-F238E27FC236}">
                <a16:creationId xmlns:a16="http://schemas.microsoft.com/office/drawing/2014/main" id="{9DA0BE93-175E-DB4A-B5AB-C431FAAD10A0}"/>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Tree>
    <p:extLst>
      <p:ext uri="{BB962C8B-B14F-4D97-AF65-F5344CB8AC3E}">
        <p14:creationId xmlns:p14="http://schemas.microsoft.com/office/powerpoint/2010/main" val="103763430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Ορθογώνιο 14">
            <a:extLst>
              <a:ext uri="{FF2B5EF4-FFF2-40B4-BE49-F238E27FC236}">
                <a16:creationId xmlns:a16="http://schemas.microsoft.com/office/drawing/2014/main" id="{BA5ABB88-0817-4849-BE1A-562EDE84934C}"/>
              </a:ext>
            </a:extLst>
          </p:cNvPr>
          <p:cNvSpPr/>
          <p:nvPr/>
        </p:nvSpPr>
        <p:spPr>
          <a:xfrm>
            <a:off x="410764" y="-1"/>
            <a:ext cx="11781235" cy="775157"/>
          </a:xfrm>
          <a:prstGeom prst="rect">
            <a:avLst/>
          </a:prstGeom>
          <a:solidFill>
            <a:srgbClr val="6A002A"/>
          </a:solidFill>
          <a:ln>
            <a:solidFill>
              <a:srgbClr val="D3D4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600" b="1" dirty="0">
                <a:solidFill>
                  <a:srgbClr val="E4B22D"/>
                </a:solidFill>
                <a:latin typeface="Times New Roman" panose="02020603050405020304" pitchFamily="18" charset="0"/>
                <a:cs typeface="Times New Roman" panose="02020603050405020304" pitchFamily="18" charset="0"/>
              </a:rPr>
              <a:t>ΠΡΟΕΤΟΙΜΑΣΙΑ ΟΛΟΚΛΗΡΩΜΕΝΗΣ ΛΙΣΤΑΣ</a:t>
            </a:r>
          </a:p>
        </p:txBody>
      </p:sp>
      <p:sp>
        <p:nvSpPr>
          <p:cNvPr id="2" name="Ορθογώνιο 1">
            <a:extLst>
              <a:ext uri="{FF2B5EF4-FFF2-40B4-BE49-F238E27FC236}">
                <a16:creationId xmlns:a16="http://schemas.microsoft.com/office/drawing/2014/main" id="{109DEA70-749E-364A-AB2E-E0C13073B09B}"/>
              </a:ext>
            </a:extLst>
          </p:cNvPr>
          <p:cNvSpPr/>
          <p:nvPr/>
        </p:nvSpPr>
        <p:spPr>
          <a:xfrm>
            <a:off x="711485" y="1596894"/>
            <a:ext cx="11199640" cy="3970318"/>
          </a:xfrm>
          <a:prstGeom prst="rect">
            <a:avLst/>
          </a:prstGeom>
        </p:spPr>
        <p:txBody>
          <a:bodyPr wrap="square">
            <a:spAutoFit/>
          </a:bodyPr>
          <a:lstStyle/>
          <a:p>
            <a:pPr marL="571500" lvl="0" indent="-571500">
              <a:spcAft>
                <a:spcPts val="0"/>
              </a:spcAft>
              <a:buFont typeface="Wingdings" pitchFamily="2" charset="2"/>
              <a:buChar char="q"/>
            </a:pPr>
            <a:r>
              <a:rPr lang="el-GR" sz="3600" b="1" dirty="0">
                <a:solidFill>
                  <a:srgbClr val="831107"/>
                </a:solidFill>
                <a:latin typeface="Times New Roman" panose="02020603050405020304" pitchFamily="18" charset="0"/>
                <a:ea typeface="Calibri" panose="020F0502020204030204" pitchFamily="34" charset="0"/>
                <a:cs typeface="Times New Roman" panose="02020603050405020304" pitchFamily="18" charset="0"/>
              </a:rPr>
              <a:t>Προθεσμίες επαφής με το κάθε μέσο </a:t>
            </a:r>
          </a:p>
          <a:p>
            <a:pPr marL="571500" lvl="0" indent="-571500">
              <a:spcAft>
                <a:spcPts val="0"/>
              </a:spcAft>
              <a:buFont typeface="Wingdings" pitchFamily="2" charset="2"/>
              <a:buChar char="q"/>
            </a:pPr>
            <a:endParaRPr lang="el-GR" sz="3600" b="1" dirty="0">
              <a:solidFill>
                <a:srgbClr val="831107"/>
              </a:solidFill>
              <a:latin typeface="Times New Roman" panose="02020603050405020304" pitchFamily="18" charset="0"/>
              <a:ea typeface="Calibri" panose="020F0502020204030204" pitchFamily="34" charset="0"/>
              <a:cs typeface="Times New Roman" panose="02020603050405020304" pitchFamily="18" charset="0"/>
            </a:endParaRPr>
          </a:p>
          <a:p>
            <a:pPr marL="1485900" lvl="2" indent="-571500">
              <a:buFont typeface="Wingdings" pitchFamily="2" charset="2"/>
              <a:buChar char="§"/>
            </a:pPr>
            <a:r>
              <a:rPr lang="el-GR" sz="3600" b="1" dirty="0">
                <a:solidFill>
                  <a:srgbClr val="831107"/>
                </a:solidFill>
                <a:latin typeface="Times New Roman" panose="02020603050405020304" pitchFamily="18" charset="0"/>
                <a:ea typeface="Calibri" panose="020F0502020204030204" pitchFamily="34" charset="0"/>
                <a:cs typeface="Times New Roman" panose="02020603050405020304" pitchFamily="18" charset="0"/>
              </a:rPr>
              <a:t>Τριμηνιαία</a:t>
            </a:r>
          </a:p>
          <a:p>
            <a:pPr marL="1485900" lvl="2" indent="-571500">
              <a:buFont typeface="Wingdings" pitchFamily="2" charset="2"/>
              <a:buChar char="§"/>
            </a:pPr>
            <a:r>
              <a:rPr lang="el-GR" sz="3600" b="1" dirty="0">
                <a:solidFill>
                  <a:srgbClr val="831107"/>
                </a:solidFill>
                <a:latin typeface="Times New Roman" panose="02020603050405020304" pitchFamily="18" charset="0"/>
                <a:ea typeface="Calibri" panose="020F0502020204030204" pitchFamily="34" charset="0"/>
                <a:cs typeface="Times New Roman" panose="02020603050405020304" pitchFamily="18" charset="0"/>
              </a:rPr>
              <a:t>Μηνιαία</a:t>
            </a:r>
          </a:p>
          <a:p>
            <a:pPr marL="1485900" lvl="2" indent="-571500">
              <a:buFont typeface="Wingdings" pitchFamily="2" charset="2"/>
              <a:buChar char="§"/>
            </a:pPr>
            <a:r>
              <a:rPr lang="el-GR" sz="3600" b="1" dirty="0">
                <a:solidFill>
                  <a:srgbClr val="831107"/>
                </a:solidFill>
                <a:latin typeface="Times New Roman" panose="02020603050405020304" pitchFamily="18" charset="0"/>
                <a:ea typeface="Calibri" panose="020F0502020204030204" pitchFamily="34" charset="0"/>
                <a:cs typeface="Times New Roman" panose="02020603050405020304" pitchFamily="18" charset="0"/>
              </a:rPr>
              <a:t>Εβδομαδιαία</a:t>
            </a:r>
          </a:p>
          <a:p>
            <a:pPr marL="1485900" lvl="2" indent="-571500">
              <a:buFont typeface="Wingdings" pitchFamily="2" charset="2"/>
              <a:buChar char="§"/>
            </a:pPr>
            <a:r>
              <a:rPr lang="el-GR" sz="3600" b="1" dirty="0">
                <a:solidFill>
                  <a:srgbClr val="831107"/>
                </a:solidFill>
                <a:latin typeface="Times New Roman" panose="02020603050405020304" pitchFamily="18" charset="0"/>
                <a:ea typeface="Calibri" panose="020F0502020204030204" pitchFamily="34" charset="0"/>
                <a:cs typeface="Times New Roman" panose="02020603050405020304" pitchFamily="18" charset="0"/>
              </a:rPr>
              <a:t>Καθημερινή: Πρωί / Απόγευμα &amp; Ώρες</a:t>
            </a:r>
          </a:p>
          <a:p>
            <a:pPr marL="571500" lvl="0" indent="-571500">
              <a:spcAft>
                <a:spcPts val="0"/>
              </a:spcAft>
              <a:buFont typeface="Wingdings" pitchFamily="2" charset="2"/>
              <a:buChar char="q"/>
            </a:pPr>
            <a:endParaRPr lang="el-GR" sz="3600" b="1" dirty="0">
              <a:solidFill>
                <a:srgbClr val="831107"/>
              </a:solidFill>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9" name="Εικόνα 8">
            <a:extLst>
              <a:ext uri="{FF2B5EF4-FFF2-40B4-BE49-F238E27FC236}">
                <a16:creationId xmlns:a16="http://schemas.microsoft.com/office/drawing/2014/main" id="{D4E038F6-9200-3A42-BA6E-15EBEF199CD1}"/>
              </a:ext>
            </a:extLst>
          </p:cNvPr>
          <p:cNvPicPr>
            <a:picLocks noChangeAspect="1"/>
          </p:cNvPicPr>
          <p:nvPr/>
        </p:nvPicPr>
        <p:blipFill>
          <a:blip r:embed="rId2"/>
          <a:stretch>
            <a:fillRect/>
          </a:stretch>
        </p:blipFill>
        <p:spPr>
          <a:xfrm>
            <a:off x="201478" y="-112433"/>
            <a:ext cx="229134" cy="7082866"/>
          </a:xfrm>
          <a:prstGeom prst="rect">
            <a:avLst/>
          </a:prstGeom>
        </p:spPr>
      </p:pic>
      <p:sp>
        <p:nvSpPr>
          <p:cNvPr id="12" name="Ορθογώνιο 11">
            <a:extLst>
              <a:ext uri="{FF2B5EF4-FFF2-40B4-BE49-F238E27FC236}">
                <a16:creationId xmlns:a16="http://schemas.microsoft.com/office/drawing/2014/main" id="{A28BDD3D-134E-0841-9DD9-79D7DB1E51CA}"/>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Ορθογώνιο 15">
            <a:extLst>
              <a:ext uri="{FF2B5EF4-FFF2-40B4-BE49-F238E27FC236}">
                <a16:creationId xmlns:a16="http://schemas.microsoft.com/office/drawing/2014/main" id="{4885B475-544C-894E-96BE-3F8BF3B6AC78}"/>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9" name="Εικόνα 18">
            <a:extLst>
              <a:ext uri="{FF2B5EF4-FFF2-40B4-BE49-F238E27FC236}">
                <a16:creationId xmlns:a16="http://schemas.microsoft.com/office/drawing/2014/main" id="{ED2161DD-8D1E-414E-937C-4B47547B9D0F}"/>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20" name="Εικόνα 19">
            <a:extLst>
              <a:ext uri="{FF2B5EF4-FFF2-40B4-BE49-F238E27FC236}">
                <a16:creationId xmlns:a16="http://schemas.microsoft.com/office/drawing/2014/main" id="{9DA0BE93-175E-DB4A-B5AB-C431FAAD10A0}"/>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Tree>
    <p:extLst>
      <p:ext uri="{BB962C8B-B14F-4D97-AF65-F5344CB8AC3E}">
        <p14:creationId xmlns:p14="http://schemas.microsoft.com/office/powerpoint/2010/main" val="255903380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Ορθογώνιο 14">
            <a:extLst>
              <a:ext uri="{FF2B5EF4-FFF2-40B4-BE49-F238E27FC236}">
                <a16:creationId xmlns:a16="http://schemas.microsoft.com/office/drawing/2014/main" id="{BA5ABB88-0817-4849-BE1A-562EDE84934C}"/>
              </a:ext>
            </a:extLst>
          </p:cNvPr>
          <p:cNvSpPr/>
          <p:nvPr/>
        </p:nvSpPr>
        <p:spPr>
          <a:xfrm>
            <a:off x="410764" y="-1"/>
            <a:ext cx="11781235" cy="775157"/>
          </a:xfrm>
          <a:prstGeom prst="rect">
            <a:avLst/>
          </a:prstGeom>
          <a:solidFill>
            <a:srgbClr val="6A002A"/>
          </a:solidFill>
          <a:ln>
            <a:solidFill>
              <a:srgbClr val="D3D4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600" b="1" dirty="0">
                <a:solidFill>
                  <a:srgbClr val="E4B22D"/>
                </a:solidFill>
                <a:latin typeface="Times New Roman" panose="02020603050405020304" pitchFamily="18" charset="0"/>
                <a:cs typeface="Times New Roman" panose="02020603050405020304" pitchFamily="18" charset="0"/>
              </a:rPr>
              <a:t>ΠΡΟΕΤΟΙΜΑΣΙΑ ΟΛΟΚΛΗΡΩΜΕΝΗΣ ΛΙΣΤΑΣ</a:t>
            </a:r>
          </a:p>
        </p:txBody>
      </p:sp>
      <p:sp>
        <p:nvSpPr>
          <p:cNvPr id="2" name="Ορθογώνιο 1">
            <a:extLst>
              <a:ext uri="{FF2B5EF4-FFF2-40B4-BE49-F238E27FC236}">
                <a16:creationId xmlns:a16="http://schemas.microsoft.com/office/drawing/2014/main" id="{109DEA70-749E-364A-AB2E-E0C13073B09B}"/>
              </a:ext>
            </a:extLst>
          </p:cNvPr>
          <p:cNvSpPr/>
          <p:nvPr/>
        </p:nvSpPr>
        <p:spPr>
          <a:xfrm>
            <a:off x="701561" y="1596894"/>
            <a:ext cx="11199640" cy="3970318"/>
          </a:xfrm>
          <a:prstGeom prst="rect">
            <a:avLst/>
          </a:prstGeom>
        </p:spPr>
        <p:txBody>
          <a:bodyPr wrap="square">
            <a:spAutoFit/>
          </a:bodyPr>
          <a:lstStyle/>
          <a:p>
            <a:pPr marL="571500" lvl="0" indent="-571500">
              <a:spcAft>
                <a:spcPts val="0"/>
              </a:spcAft>
              <a:buFont typeface="Wingdings" pitchFamily="2" charset="2"/>
              <a:buChar char="q"/>
            </a:pPr>
            <a:r>
              <a:rPr lang="el-GR" sz="3600" b="1" dirty="0">
                <a:solidFill>
                  <a:srgbClr val="831107"/>
                </a:solidFill>
                <a:latin typeface="Times New Roman" panose="02020603050405020304" pitchFamily="18" charset="0"/>
                <a:ea typeface="Calibri" panose="020F0502020204030204" pitchFamily="34" charset="0"/>
                <a:cs typeface="Times New Roman" panose="02020603050405020304" pitchFamily="18" charset="0"/>
              </a:rPr>
              <a:t>Ο επαγγελματίας των δημοσίων σχέσεων γνωρίζει καλά τα ΜΜΕ με τα οποία αναπτύσσει σχέση</a:t>
            </a:r>
          </a:p>
          <a:p>
            <a:pPr marL="571500" lvl="0" indent="-571500">
              <a:spcAft>
                <a:spcPts val="0"/>
              </a:spcAft>
              <a:buFont typeface="Wingdings" pitchFamily="2" charset="2"/>
              <a:buChar char="q"/>
            </a:pPr>
            <a:endParaRPr lang="el-GR" sz="3600" b="1" dirty="0">
              <a:solidFill>
                <a:srgbClr val="831107"/>
              </a:solidFill>
              <a:latin typeface="Times New Roman" panose="02020603050405020304" pitchFamily="18" charset="0"/>
              <a:ea typeface="Calibri" panose="020F0502020204030204" pitchFamily="34" charset="0"/>
              <a:cs typeface="Times New Roman" panose="02020603050405020304" pitchFamily="18" charset="0"/>
            </a:endParaRPr>
          </a:p>
          <a:p>
            <a:pPr marL="571500" lvl="0" indent="-571500">
              <a:spcAft>
                <a:spcPts val="0"/>
              </a:spcAft>
              <a:buFont typeface="Wingdings" pitchFamily="2" charset="2"/>
              <a:buChar char="q"/>
            </a:pPr>
            <a:r>
              <a:rPr lang="el-GR" sz="3600" b="1" dirty="0">
                <a:solidFill>
                  <a:srgbClr val="831107"/>
                </a:solidFill>
                <a:latin typeface="Times New Roman" panose="02020603050405020304" pitchFamily="18" charset="0"/>
                <a:ea typeface="Calibri" panose="020F0502020204030204" pitchFamily="34" charset="0"/>
                <a:cs typeface="Times New Roman" panose="02020603050405020304" pitchFamily="18" charset="0"/>
              </a:rPr>
              <a:t>Ομάδα </a:t>
            </a:r>
          </a:p>
          <a:p>
            <a:pPr marL="571500" lvl="0" indent="-571500">
              <a:spcAft>
                <a:spcPts val="0"/>
              </a:spcAft>
              <a:buFont typeface="Wingdings" pitchFamily="2" charset="2"/>
              <a:buChar char="q"/>
            </a:pPr>
            <a:r>
              <a:rPr lang="el-GR" sz="3600" b="1" dirty="0">
                <a:solidFill>
                  <a:srgbClr val="831107"/>
                </a:solidFill>
                <a:latin typeface="Times New Roman" panose="02020603050405020304" pitchFamily="18" charset="0"/>
                <a:ea typeface="Calibri" panose="020F0502020204030204" pitchFamily="34" charset="0"/>
                <a:cs typeface="Times New Roman" panose="02020603050405020304" pitchFamily="18" charset="0"/>
              </a:rPr>
              <a:t>Συνθήκες και λειτουργίες </a:t>
            </a:r>
          </a:p>
          <a:p>
            <a:pPr marL="571500" lvl="0" indent="-571500">
              <a:spcAft>
                <a:spcPts val="0"/>
              </a:spcAft>
              <a:buFont typeface="Wingdings" pitchFamily="2" charset="2"/>
              <a:buChar char="q"/>
            </a:pPr>
            <a:r>
              <a:rPr lang="el-GR" sz="3600" b="1" dirty="0">
                <a:solidFill>
                  <a:srgbClr val="831107"/>
                </a:solidFill>
                <a:latin typeface="Times New Roman" panose="02020603050405020304" pitchFamily="18" charset="0"/>
                <a:ea typeface="Calibri" panose="020F0502020204030204" pitchFamily="34" charset="0"/>
                <a:cs typeface="Times New Roman" panose="02020603050405020304" pitchFamily="18" charset="0"/>
              </a:rPr>
              <a:t>Περιεχόμενο </a:t>
            </a:r>
          </a:p>
          <a:p>
            <a:pPr marL="571500" lvl="0" indent="-571500">
              <a:spcAft>
                <a:spcPts val="0"/>
              </a:spcAft>
              <a:buFont typeface="Wingdings" pitchFamily="2" charset="2"/>
              <a:buChar char="q"/>
            </a:pPr>
            <a:r>
              <a:rPr lang="el-GR" sz="3600" b="1" dirty="0">
                <a:solidFill>
                  <a:srgbClr val="831107"/>
                </a:solidFill>
                <a:latin typeface="Times New Roman" panose="02020603050405020304" pitchFamily="18" charset="0"/>
                <a:ea typeface="Calibri" panose="020F0502020204030204" pitchFamily="34" charset="0"/>
                <a:cs typeface="Times New Roman" panose="02020603050405020304" pitchFamily="18" charset="0"/>
              </a:rPr>
              <a:t>Κοινό</a:t>
            </a:r>
          </a:p>
        </p:txBody>
      </p:sp>
      <p:pic>
        <p:nvPicPr>
          <p:cNvPr id="9" name="Εικόνα 8">
            <a:extLst>
              <a:ext uri="{FF2B5EF4-FFF2-40B4-BE49-F238E27FC236}">
                <a16:creationId xmlns:a16="http://schemas.microsoft.com/office/drawing/2014/main" id="{D4E038F6-9200-3A42-BA6E-15EBEF199CD1}"/>
              </a:ext>
            </a:extLst>
          </p:cNvPr>
          <p:cNvPicPr>
            <a:picLocks noChangeAspect="1"/>
          </p:cNvPicPr>
          <p:nvPr/>
        </p:nvPicPr>
        <p:blipFill>
          <a:blip r:embed="rId2"/>
          <a:stretch>
            <a:fillRect/>
          </a:stretch>
        </p:blipFill>
        <p:spPr>
          <a:xfrm>
            <a:off x="201478" y="-112433"/>
            <a:ext cx="229134" cy="7082866"/>
          </a:xfrm>
          <a:prstGeom prst="rect">
            <a:avLst/>
          </a:prstGeom>
        </p:spPr>
      </p:pic>
      <p:sp>
        <p:nvSpPr>
          <p:cNvPr id="12" name="Ορθογώνιο 11">
            <a:extLst>
              <a:ext uri="{FF2B5EF4-FFF2-40B4-BE49-F238E27FC236}">
                <a16:creationId xmlns:a16="http://schemas.microsoft.com/office/drawing/2014/main" id="{A28BDD3D-134E-0841-9DD9-79D7DB1E51CA}"/>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Ορθογώνιο 15">
            <a:extLst>
              <a:ext uri="{FF2B5EF4-FFF2-40B4-BE49-F238E27FC236}">
                <a16:creationId xmlns:a16="http://schemas.microsoft.com/office/drawing/2014/main" id="{4885B475-544C-894E-96BE-3F8BF3B6AC78}"/>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9" name="Εικόνα 18">
            <a:extLst>
              <a:ext uri="{FF2B5EF4-FFF2-40B4-BE49-F238E27FC236}">
                <a16:creationId xmlns:a16="http://schemas.microsoft.com/office/drawing/2014/main" id="{ED2161DD-8D1E-414E-937C-4B47547B9D0F}"/>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20" name="Εικόνα 19">
            <a:extLst>
              <a:ext uri="{FF2B5EF4-FFF2-40B4-BE49-F238E27FC236}">
                <a16:creationId xmlns:a16="http://schemas.microsoft.com/office/drawing/2014/main" id="{9DA0BE93-175E-DB4A-B5AB-C431FAAD10A0}"/>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Tree>
    <p:extLst>
      <p:ext uri="{BB962C8B-B14F-4D97-AF65-F5344CB8AC3E}">
        <p14:creationId xmlns:p14="http://schemas.microsoft.com/office/powerpoint/2010/main" val="29447861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rgbClr val="6A002A"/>
        </a:solidFill>
        <a:effectLst/>
      </p:bgPr>
    </p:bg>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1385A031-8843-6B4C-92DE-5FC35DACDE64}"/>
              </a:ext>
            </a:extLst>
          </p:cNvPr>
          <p:cNvPicPr>
            <a:picLocks noChangeAspect="1"/>
          </p:cNvPicPr>
          <p:nvPr/>
        </p:nvPicPr>
        <p:blipFill rotWithShape="1">
          <a:blip r:embed="rId2"/>
          <a:srcRect b="15146"/>
          <a:stretch/>
        </p:blipFill>
        <p:spPr>
          <a:xfrm>
            <a:off x="9993662" y="6388950"/>
            <a:ext cx="1391514" cy="497552"/>
          </a:xfrm>
          <a:prstGeom prst="rect">
            <a:avLst/>
          </a:prstGeom>
        </p:spPr>
      </p:pic>
      <p:pic>
        <p:nvPicPr>
          <p:cNvPr id="5" name="Εικόνα 4">
            <a:extLst>
              <a:ext uri="{FF2B5EF4-FFF2-40B4-BE49-F238E27FC236}">
                <a16:creationId xmlns:a16="http://schemas.microsoft.com/office/drawing/2014/main" id="{8AA668C3-BCFD-F847-88F2-E431FD86B158}"/>
              </a:ext>
            </a:extLst>
          </p:cNvPr>
          <p:cNvPicPr>
            <a:picLocks noChangeAspect="1"/>
          </p:cNvPicPr>
          <p:nvPr/>
        </p:nvPicPr>
        <p:blipFill rotWithShape="1">
          <a:blip r:embed="rId3"/>
          <a:srcRect t="23965" b="17900"/>
          <a:stretch/>
        </p:blipFill>
        <p:spPr>
          <a:xfrm>
            <a:off x="11385176" y="6388950"/>
            <a:ext cx="806824" cy="469050"/>
          </a:xfrm>
          <a:prstGeom prst="rect">
            <a:avLst/>
          </a:prstGeom>
        </p:spPr>
      </p:pic>
      <p:sp>
        <p:nvSpPr>
          <p:cNvPr id="6" name="Ορθογώνιο 5">
            <a:extLst>
              <a:ext uri="{FF2B5EF4-FFF2-40B4-BE49-F238E27FC236}">
                <a16:creationId xmlns:a16="http://schemas.microsoft.com/office/drawing/2014/main" id="{6DB489BF-55B7-4442-9A7E-C73E0A32D180}"/>
              </a:ext>
            </a:extLst>
          </p:cNvPr>
          <p:cNvSpPr/>
          <p:nvPr/>
        </p:nvSpPr>
        <p:spPr>
          <a:xfrm>
            <a:off x="430612" y="2674221"/>
            <a:ext cx="11443370" cy="923330"/>
          </a:xfrm>
          <a:prstGeom prst="rect">
            <a:avLst/>
          </a:prstGeom>
        </p:spPr>
        <p:txBody>
          <a:bodyPr wrap="square">
            <a:spAutoFit/>
          </a:bodyPr>
          <a:lstStyle/>
          <a:p>
            <a:pPr algn="ctr"/>
            <a:r>
              <a:rPr lang="el-GR" sz="5400" b="1" dirty="0">
                <a:solidFill>
                  <a:srgbClr val="E4B22D"/>
                </a:solidFill>
                <a:latin typeface="Times New Roman" panose="02020603050405020304" pitchFamily="18" charset="0"/>
                <a:cs typeface="Times New Roman" panose="02020603050405020304" pitchFamily="18" charset="0"/>
              </a:rPr>
              <a:t>ΕΡΕΥΝΑ</a:t>
            </a:r>
          </a:p>
        </p:txBody>
      </p:sp>
      <p:pic>
        <p:nvPicPr>
          <p:cNvPr id="8" name="Εικόνα 7">
            <a:extLst>
              <a:ext uri="{FF2B5EF4-FFF2-40B4-BE49-F238E27FC236}">
                <a16:creationId xmlns:a16="http://schemas.microsoft.com/office/drawing/2014/main" id="{25F0AF23-0741-B547-B4BB-AC4D7A26A3EE}"/>
              </a:ext>
            </a:extLst>
          </p:cNvPr>
          <p:cNvPicPr>
            <a:picLocks noChangeAspect="1"/>
          </p:cNvPicPr>
          <p:nvPr/>
        </p:nvPicPr>
        <p:blipFill>
          <a:blip r:embed="rId4"/>
          <a:stretch>
            <a:fillRect/>
          </a:stretch>
        </p:blipFill>
        <p:spPr>
          <a:xfrm>
            <a:off x="201478" y="-112433"/>
            <a:ext cx="229134" cy="7082866"/>
          </a:xfrm>
          <a:prstGeom prst="rect">
            <a:avLst/>
          </a:prstGeom>
        </p:spPr>
      </p:pic>
      <p:sp>
        <p:nvSpPr>
          <p:cNvPr id="10" name="Ορθογώνιο 9">
            <a:extLst>
              <a:ext uri="{FF2B5EF4-FFF2-40B4-BE49-F238E27FC236}">
                <a16:creationId xmlns:a16="http://schemas.microsoft.com/office/drawing/2014/main" id="{74EC32C4-E0D9-3541-8A4A-11FB8BB6E6B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Ορθογώνιο 10">
            <a:extLst>
              <a:ext uri="{FF2B5EF4-FFF2-40B4-BE49-F238E27FC236}">
                <a16:creationId xmlns:a16="http://schemas.microsoft.com/office/drawing/2014/main" id="{061C22F5-DC6D-4749-8F52-03F6C3574044}"/>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5409736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731562" y="0"/>
            <a:ext cx="8460438" cy="6858000"/>
          </a:xfrm>
          <a:prstGeom prst="rect">
            <a:avLst/>
          </a:prstGeom>
          <a:solidFill>
            <a:srgbClr val="6A002A"/>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Πλήρης κατανόηση του πελάτη ή οργανισμού που εκπροσωπεί ο επαγγελματίας των δημοσίων σχέσεων</a:t>
            </a:r>
          </a:p>
        </p:txBody>
      </p:sp>
      <p:sp>
        <p:nvSpPr>
          <p:cNvPr id="2" name="TextBox 1">
            <a:extLst>
              <a:ext uri="{FF2B5EF4-FFF2-40B4-BE49-F238E27FC236}">
                <a16:creationId xmlns:a16="http://schemas.microsoft.com/office/drawing/2014/main" id="{1A699794-011C-EA4E-BF5F-BBF7841B9DAE}"/>
              </a:ext>
            </a:extLst>
          </p:cNvPr>
          <p:cNvSpPr txBox="1"/>
          <p:nvPr/>
        </p:nvSpPr>
        <p:spPr>
          <a:xfrm>
            <a:off x="316045" y="2736502"/>
            <a:ext cx="3502617" cy="1384995"/>
          </a:xfrm>
          <a:prstGeom prst="rect">
            <a:avLst/>
          </a:prstGeom>
          <a:noFill/>
        </p:spPr>
        <p:txBody>
          <a:bodyPr wrap="square" rtlCol="0">
            <a:spAutoFit/>
          </a:bodyPr>
          <a:lstStyle/>
          <a:p>
            <a:pPr algn="ctr"/>
            <a:r>
              <a:rPr lang="el-GR" sz="2800" b="1" dirty="0">
                <a:solidFill>
                  <a:srgbClr val="831107"/>
                </a:solidFill>
                <a:latin typeface="Times New Roman" panose="02020603050405020304" pitchFamily="18" charset="0"/>
                <a:cs typeface="Times New Roman" panose="02020603050405020304" pitchFamily="18" charset="0"/>
              </a:rPr>
              <a:t>ΕΡΕΥΝΑ ΓΙΑ ΤΟΝ ΠΕΛΑΤΗ / ΟΡΓΑΝΙΣΜΟ</a:t>
            </a: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Tree>
    <p:extLst>
      <p:ext uri="{BB962C8B-B14F-4D97-AF65-F5344CB8AC3E}">
        <p14:creationId xmlns:p14="http://schemas.microsoft.com/office/powerpoint/2010/main" val="350565811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410763" y="0"/>
            <a:ext cx="4009595" cy="6858000"/>
          </a:xfrm>
          <a:prstGeom prst="rect">
            <a:avLst/>
          </a:prstGeom>
          <a:solidFill>
            <a:srgbClr val="6A0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ΕΡΕΥΝΑ ΓΙΑ ΤΗΝ ΑΞΙΟΠΟΙΗΣΗ ΕΥΚΑΙΡΙΑΣ Ή ΤΟΝ ΕΝΤΟΠΙΣΜΟ ΠΡΟΒΛΗΜΑΤΟΣ</a:t>
            </a:r>
          </a:p>
        </p:txBody>
      </p:sp>
      <p:sp>
        <p:nvSpPr>
          <p:cNvPr id="2" name="TextBox 1">
            <a:extLst>
              <a:ext uri="{FF2B5EF4-FFF2-40B4-BE49-F238E27FC236}">
                <a16:creationId xmlns:a16="http://schemas.microsoft.com/office/drawing/2014/main" id="{1A699794-011C-EA4E-BF5F-BBF7841B9DAE}"/>
              </a:ext>
            </a:extLst>
          </p:cNvPr>
          <p:cNvSpPr txBox="1"/>
          <p:nvPr/>
        </p:nvSpPr>
        <p:spPr>
          <a:xfrm>
            <a:off x="4469892" y="2644170"/>
            <a:ext cx="7722108" cy="1569660"/>
          </a:xfrm>
          <a:prstGeom prst="rect">
            <a:avLst/>
          </a:prstGeom>
          <a:noFill/>
        </p:spPr>
        <p:txBody>
          <a:bodyPr wrap="square" rtlCol="0">
            <a:spAutoFit/>
          </a:bodyPr>
          <a:lstStyle/>
          <a:p>
            <a:pPr marL="457200" indent="-457200">
              <a:buFont typeface="Wingdings" pitchFamily="2" charset="2"/>
              <a:buChar char="q"/>
            </a:pPr>
            <a:r>
              <a:rPr lang="el-GR" sz="3200" b="1" dirty="0">
                <a:solidFill>
                  <a:srgbClr val="831107"/>
                </a:solidFill>
              </a:rPr>
              <a:t>Πλήρης αντίληψη της ευκαιρίας ή του προβλήματος που αποτελεί την αφορμή για την επικοινωνία με τα ΜΜΕ</a:t>
            </a: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Tree>
    <p:extLst>
      <p:ext uri="{BB962C8B-B14F-4D97-AF65-F5344CB8AC3E}">
        <p14:creationId xmlns:p14="http://schemas.microsoft.com/office/powerpoint/2010/main" val="38676039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731562" y="0"/>
            <a:ext cx="8460438" cy="6858000"/>
          </a:xfrm>
          <a:prstGeom prst="rect">
            <a:avLst/>
          </a:prstGeom>
          <a:solidFill>
            <a:srgbClr val="6A002A"/>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Πλήρης κατανόηση των ίδιων των ΜΜΕ στα οποία στοχεύει: Φύση, ομάδες κοινού που προσεγγίζουν, περιεχόμενο, επαφές και τίτλοι εργαζομένων, προθεσμίες επαφής</a:t>
            </a:r>
          </a:p>
        </p:txBody>
      </p:sp>
      <p:sp>
        <p:nvSpPr>
          <p:cNvPr id="2" name="TextBox 1">
            <a:extLst>
              <a:ext uri="{FF2B5EF4-FFF2-40B4-BE49-F238E27FC236}">
                <a16:creationId xmlns:a16="http://schemas.microsoft.com/office/drawing/2014/main" id="{1A699794-011C-EA4E-BF5F-BBF7841B9DAE}"/>
              </a:ext>
            </a:extLst>
          </p:cNvPr>
          <p:cNvSpPr txBox="1"/>
          <p:nvPr/>
        </p:nvSpPr>
        <p:spPr>
          <a:xfrm>
            <a:off x="316045" y="2890391"/>
            <a:ext cx="3502617" cy="1077218"/>
          </a:xfrm>
          <a:prstGeom prst="rect">
            <a:avLst/>
          </a:prstGeom>
          <a:noFill/>
        </p:spPr>
        <p:txBody>
          <a:bodyPr wrap="square" rtlCol="0">
            <a:spAutoFit/>
          </a:bodyPr>
          <a:lstStyle/>
          <a:p>
            <a:pPr algn="ctr"/>
            <a:r>
              <a:rPr lang="el-GR" sz="3200" b="1" dirty="0">
                <a:solidFill>
                  <a:srgbClr val="831107"/>
                </a:solidFill>
                <a:latin typeface="Times New Roman" panose="02020603050405020304" pitchFamily="18" charset="0"/>
                <a:cs typeface="Times New Roman" panose="02020603050405020304" pitchFamily="18" charset="0"/>
              </a:rPr>
              <a:t>ΕΡΕΥΝΑ ΚΟΙΝΟΥ</a:t>
            </a: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Tree>
    <p:extLst>
      <p:ext uri="{BB962C8B-B14F-4D97-AF65-F5344CB8AC3E}">
        <p14:creationId xmlns:p14="http://schemas.microsoft.com/office/powerpoint/2010/main" val="360820774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rgbClr val="6A002A"/>
        </a:solidFill>
        <a:effectLst/>
      </p:bgPr>
    </p:bg>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1385A031-8843-6B4C-92DE-5FC35DACDE64}"/>
              </a:ext>
            </a:extLst>
          </p:cNvPr>
          <p:cNvPicPr>
            <a:picLocks noChangeAspect="1"/>
          </p:cNvPicPr>
          <p:nvPr/>
        </p:nvPicPr>
        <p:blipFill rotWithShape="1">
          <a:blip r:embed="rId2"/>
          <a:srcRect b="15146"/>
          <a:stretch/>
        </p:blipFill>
        <p:spPr>
          <a:xfrm>
            <a:off x="9993662" y="6388950"/>
            <a:ext cx="1391514" cy="497552"/>
          </a:xfrm>
          <a:prstGeom prst="rect">
            <a:avLst/>
          </a:prstGeom>
        </p:spPr>
      </p:pic>
      <p:pic>
        <p:nvPicPr>
          <p:cNvPr id="5" name="Εικόνα 4">
            <a:extLst>
              <a:ext uri="{FF2B5EF4-FFF2-40B4-BE49-F238E27FC236}">
                <a16:creationId xmlns:a16="http://schemas.microsoft.com/office/drawing/2014/main" id="{8AA668C3-BCFD-F847-88F2-E431FD86B158}"/>
              </a:ext>
            </a:extLst>
          </p:cNvPr>
          <p:cNvPicPr>
            <a:picLocks noChangeAspect="1"/>
          </p:cNvPicPr>
          <p:nvPr/>
        </p:nvPicPr>
        <p:blipFill rotWithShape="1">
          <a:blip r:embed="rId3"/>
          <a:srcRect t="23965" b="17900"/>
          <a:stretch/>
        </p:blipFill>
        <p:spPr>
          <a:xfrm>
            <a:off x="11385176" y="6388950"/>
            <a:ext cx="806824" cy="469050"/>
          </a:xfrm>
          <a:prstGeom prst="rect">
            <a:avLst/>
          </a:prstGeom>
        </p:spPr>
      </p:pic>
      <p:sp>
        <p:nvSpPr>
          <p:cNvPr id="6" name="Ορθογώνιο 5">
            <a:extLst>
              <a:ext uri="{FF2B5EF4-FFF2-40B4-BE49-F238E27FC236}">
                <a16:creationId xmlns:a16="http://schemas.microsoft.com/office/drawing/2014/main" id="{6DB489BF-55B7-4442-9A7E-C73E0A32D180}"/>
              </a:ext>
            </a:extLst>
          </p:cNvPr>
          <p:cNvSpPr/>
          <p:nvPr/>
        </p:nvSpPr>
        <p:spPr>
          <a:xfrm>
            <a:off x="508103" y="778710"/>
            <a:ext cx="11443370" cy="1754326"/>
          </a:xfrm>
          <a:prstGeom prst="rect">
            <a:avLst/>
          </a:prstGeom>
        </p:spPr>
        <p:txBody>
          <a:bodyPr wrap="square">
            <a:spAutoFit/>
          </a:bodyPr>
          <a:lstStyle/>
          <a:p>
            <a:pPr algn="ctr"/>
            <a:r>
              <a:rPr lang="el-GR" sz="5400" b="1" dirty="0">
                <a:solidFill>
                  <a:srgbClr val="E4B22D"/>
                </a:solidFill>
                <a:latin typeface="Times New Roman" panose="02020603050405020304" pitchFamily="18" charset="0"/>
                <a:cs typeface="Times New Roman" panose="02020603050405020304" pitchFamily="18" charset="0"/>
              </a:rPr>
              <a:t>ΣΧΕΣΕΙΣ ΜΕ ΜΜΕ</a:t>
            </a:r>
          </a:p>
          <a:p>
            <a:pPr algn="ctr"/>
            <a:r>
              <a:rPr lang="el-GR" sz="5400" b="1" dirty="0">
                <a:solidFill>
                  <a:srgbClr val="E4B22D"/>
                </a:solidFill>
                <a:latin typeface="Times New Roman" panose="02020603050405020304" pitchFamily="18" charset="0"/>
                <a:cs typeface="Times New Roman" panose="02020603050405020304" pitchFamily="18" charset="0"/>
              </a:rPr>
              <a:t>ΣΤΗΝ ΨΗΦΙΑΚΗ ΕΠΟΧΗ</a:t>
            </a:r>
          </a:p>
        </p:txBody>
      </p:sp>
      <p:sp>
        <p:nvSpPr>
          <p:cNvPr id="7" name="Ορθογώνιο 6">
            <a:extLst>
              <a:ext uri="{FF2B5EF4-FFF2-40B4-BE49-F238E27FC236}">
                <a16:creationId xmlns:a16="http://schemas.microsoft.com/office/drawing/2014/main" id="{3F1BFCCE-3817-CA48-B285-E1ECDB3E01BD}"/>
              </a:ext>
            </a:extLst>
          </p:cNvPr>
          <p:cNvSpPr/>
          <p:nvPr/>
        </p:nvSpPr>
        <p:spPr>
          <a:xfrm>
            <a:off x="4799544" y="2788008"/>
            <a:ext cx="3203121" cy="646331"/>
          </a:xfrm>
          <a:prstGeom prst="rect">
            <a:avLst/>
          </a:prstGeom>
        </p:spPr>
        <p:txBody>
          <a:bodyPr wrap="none">
            <a:spAutoFit/>
          </a:bodyPr>
          <a:lstStyle/>
          <a:p>
            <a:r>
              <a:rPr lang="el-GR" sz="3600" b="1" dirty="0">
                <a:solidFill>
                  <a:srgbClr val="E4B22D"/>
                </a:solidFill>
                <a:latin typeface="Times New Roman" panose="02020603050405020304" pitchFamily="18" charset="0"/>
                <a:cs typeface="Times New Roman" panose="02020603050405020304" pitchFamily="18" charset="0"/>
              </a:rPr>
              <a:t>6ο ΕΞΑΜΗΝΟ</a:t>
            </a:r>
          </a:p>
        </p:txBody>
      </p:sp>
      <p:pic>
        <p:nvPicPr>
          <p:cNvPr id="8" name="Εικόνα 7">
            <a:extLst>
              <a:ext uri="{FF2B5EF4-FFF2-40B4-BE49-F238E27FC236}">
                <a16:creationId xmlns:a16="http://schemas.microsoft.com/office/drawing/2014/main" id="{25F0AF23-0741-B547-B4BB-AC4D7A26A3EE}"/>
              </a:ext>
            </a:extLst>
          </p:cNvPr>
          <p:cNvPicPr>
            <a:picLocks noChangeAspect="1"/>
          </p:cNvPicPr>
          <p:nvPr/>
        </p:nvPicPr>
        <p:blipFill>
          <a:blip r:embed="rId4"/>
          <a:stretch>
            <a:fillRect/>
          </a:stretch>
        </p:blipFill>
        <p:spPr>
          <a:xfrm>
            <a:off x="201478" y="-112433"/>
            <a:ext cx="229134" cy="7082866"/>
          </a:xfrm>
          <a:prstGeom prst="rect">
            <a:avLst/>
          </a:prstGeom>
        </p:spPr>
      </p:pic>
      <p:sp>
        <p:nvSpPr>
          <p:cNvPr id="10" name="Ορθογώνιο 9">
            <a:extLst>
              <a:ext uri="{FF2B5EF4-FFF2-40B4-BE49-F238E27FC236}">
                <a16:creationId xmlns:a16="http://schemas.microsoft.com/office/drawing/2014/main" id="{74EC32C4-E0D9-3541-8A4A-11FB8BB6E6B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Ορθογώνιο 10">
            <a:extLst>
              <a:ext uri="{FF2B5EF4-FFF2-40B4-BE49-F238E27FC236}">
                <a16:creationId xmlns:a16="http://schemas.microsoft.com/office/drawing/2014/main" id="{061C22F5-DC6D-4749-8F52-03F6C3574044}"/>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 name="Ορθογώνιο 11">
            <a:extLst>
              <a:ext uri="{FF2B5EF4-FFF2-40B4-BE49-F238E27FC236}">
                <a16:creationId xmlns:a16="http://schemas.microsoft.com/office/drawing/2014/main" id="{4498F46F-1378-0D45-BDB3-517B6A2937E7}"/>
              </a:ext>
            </a:extLst>
          </p:cNvPr>
          <p:cNvSpPr/>
          <p:nvPr/>
        </p:nvSpPr>
        <p:spPr>
          <a:xfrm>
            <a:off x="430612" y="6334780"/>
            <a:ext cx="5970493" cy="523220"/>
          </a:xfrm>
          <a:prstGeom prst="rect">
            <a:avLst/>
          </a:prstGeom>
        </p:spPr>
        <p:txBody>
          <a:bodyPr wrap="square">
            <a:spAutoFit/>
          </a:bodyPr>
          <a:lstStyle/>
          <a:p>
            <a:r>
              <a:rPr lang="el-GR" sz="2800" b="1" dirty="0">
                <a:solidFill>
                  <a:srgbClr val="E4B22D"/>
                </a:solidFill>
                <a:latin typeface="Times New Roman" panose="02020603050405020304" pitchFamily="18" charset="0"/>
                <a:cs typeface="Times New Roman" panose="02020603050405020304" pitchFamily="18" charset="0"/>
              </a:rPr>
              <a:t>ΔΙΔΑΣΚΩΝ: Δρ. Αγγέλου Γιάννης</a:t>
            </a:r>
          </a:p>
        </p:txBody>
      </p:sp>
    </p:spTree>
    <p:extLst>
      <p:ext uri="{BB962C8B-B14F-4D97-AF65-F5344CB8AC3E}">
        <p14:creationId xmlns:p14="http://schemas.microsoft.com/office/powerpoint/2010/main" val="3606668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410763" y="0"/>
            <a:ext cx="4009595" cy="6858000"/>
          </a:xfrm>
          <a:prstGeom prst="rect">
            <a:avLst/>
          </a:prstGeom>
          <a:solidFill>
            <a:srgbClr val="6A0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ΔΗΜΟΣΙΕΣ ΣΧΕΣΕΙΣ</a:t>
            </a:r>
          </a:p>
        </p:txBody>
      </p:sp>
      <p:sp>
        <p:nvSpPr>
          <p:cNvPr id="2" name="TextBox 1">
            <a:extLst>
              <a:ext uri="{FF2B5EF4-FFF2-40B4-BE49-F238E27FC236}">
                <a16:creationId xmlns:a16="http://schemas.microsoft.com/office/drawing/2014/main" id="{1A699794-011C-EA4E-BF5F-BBF7841B9DAE}"/>
              </a:ext>
            </a:extLst>
          </p:cNvPr>
          <p:cNvSpPr txBox="1"/>
          <p:nvPr/>
        </p:nvSpPr>
        <p:spPr>
          <a:xfrm>
            <a:off x="4469892" y="1166842"/>
            <a:ext cx="6865749" cy="4524315"/>
          </a:xfrm>
          <a:prstGeom prst="rect">
            <a:avLst/>
          </a:prstGeom>
          <a:noFill/>
        </p:spPr>
        <p:txBody>
          <a:bodyPr wrap="square" rtlCol="0">
            <a:spAutoFit/>
          </a:bodyPr>
          <a:lstStyle/>
          <a:p>
            <a:pPr marL="457200" indent="-457200">
              <a:buFont typeface="Wingdings" pitchFamily="2" charset="2"/>
              <a:buChar char="q"/>
            </a:pPr>
            <a:r>
              <a:rPr lang="el-GR" sz="3200" b="1" dirty="0">
                <a:solidFill>
                  <a:srgbClr val="831107"/>
                </a:solidFill>
              </a:rPr>
              <a:t>Η επίσημη πρακτική αυτού που σήμερα αναφέρεται συνήθως ως «δημόσιες σχέσεις» χρονολογείται στις αρχές του 20ου αιώνα. </a:t>
            </a:r>
          </a:p>
          <a:p>
            <a:pPr marL="457200" indent="-457200">
              <a:buFont typeface="Wingdings" pitchFamily="2" charset="2"/>
              <a:buChar char="q"/>
            </a:pPr>
            <a:endParaRPr lang="el-GR" sz="3200" b="1" dirty="0">
              <a:solidFill>
                <a:srgbClr val="831107"/>
              </a:solidFill>
            </a:endParaRPr>
          </a:p>
          <a:p>
            <a:pPr marL="457200" indent="-457200">
              <a:buFont typeface="Wingdings" pitchFamily="2" charset="2"/>
              <a:buChar char="q"/>
            </a:pPr>
            <a:r>
              <a:rPr lang="el-GR" sz="3200" b="1" dirty="0">
                <a:solidFill>
                  <a:srgbClr val="831107"/>
                </a:solidFill>
              </a:rPr>
              <a:t>Από τότε, ο ορισμός των δημοσίων σχέσεων εξελίσσεται παράλληλα με τους μεταβαλλόμενους ρόλους τους και τις εξελίξεις στην τεχνολογία.</a:t>
            </a: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Tree>
    <p:extLst>
      <p:ext uri="{BB962C8B-B14F-4D97-AF65-F5344CB8AC3E}">
        <p14:creationId xmlns:p14="http://schemas.microsoft.com/office/powerpoint/2010/main" val="265765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731562" y="0"/>
            <a:ext cx="8460438" cy="6858000"/>
          </a:xfrm>
          <a:prstGeom prst="rect">
            <a:avLst/>
          </a:prstGeom>
          <a:solidFill>
            <a:srgbClr val="6A002A"/>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Οι πρώτοι ορισμοί έδιναν έμφαση στον Τύπο και τη δημοσιότητα</a:t>
            </a:r>
          </a:p>
          <a:p>
            <a:pPr marL="457200" lvl="0" indent="-457200">
              <a:buFont typeface="Wingdings" pitchFamily="2" charset="2"/>
              <a:buChar char="q"/>
            </a:pPr>
            <a:endParaRPr lang="el-GR" sz="32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Οι πιο σύγχρονοι ορισμοί ενσωματώνουν τις έννοιες της «δέσμευσης» και της «οικοδόμησης σχέσεων» </a:t>
            </a:r>
          </a:p>
          <a:p>
            <a:pPr marL="457200" lvl="0" indent="-457200">
              <a:buFont typeface="Wingdings" pitchFamily="2" charset="2"/>
              <a:buChar char="q"/>
            </a:pPr>
            <a:endParaRPr lang="el-GR" sz="3200" b="1" dirty="0">
              <a:solidFill>
                <a:srgbClr val="E4B22D"/>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1A699794-011C-EA4E-BF5F-BBF7841B9DAE}"/>
              </a:ext>
            </a:extLst>
          </p:cNvPr>
          <p:cNvSpPr txBox="1"/>
          <p:nvPr/>
        </p:nvSpPr>
        <p:spPr>
          <a:xfrm>
            <a:off x="316045" y="2951946"/>
            <a:ext cx="3502617" cy="954107"/>
          </a:xfrm>
          <a:prstGeom prst="rect">
            <a:avLst/>
          </a:prstGeom>
          <a:noFill/>
        </p:spPr>
        <p:txBody>
          <a:bodyPr wrap="square" rtlCol="0">
            <a:spAutoFit/>
          </a:bodyPr>
          <a:lstStyle/>
          <a:p>
            <a:pPr algn="ctr"/>
            <a:r>
              <a:rPr lang="el-GR" sz="2800" b="1" dirty="0">
                <a:solidFill>
                  <a:srgbClr val="831107"/>
                </a:solidFill>
                <a:latin typeface="Times New Roman" panose="02020603050405020304" pitchFamily="18" charset="0"/>
                <a:cs typeface="Times New Roman" panose="02020603050405020304" pitchFamily="18" charset="0"/>
              </a:rPr>
              <a:t>ΔΗΜΟΣΙΕΣ ΣΧΕΣΕΙΣ</a:t>
            </a: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Tree>
    <p:extLst>
      <p:ext uri="{BB962C8B-B14F-4D97-AF65-F5344CB8AC3E}">
        <p14:creationId xmlns:p14="http://schemas.microsoft.com/office/powerpoint/2010/main" val="3879285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410763" y="0"/>
            <a:ext cx="4009595" cy="6858000"/>
          </a:xfrm>
          <a:prstGeom prst="rect">
            <a:avLst/>
          </a:prstGeom>
          <a:solidFill>
            <a:srgbClr val="6A0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ΔΗΜΟΣΙΕΣ ΣΧΕΣΕΙΣ</a:t>
            </a:r>
          </a:p>
        </p:txBody>
      </p:sp>
      <p:sp>
        <p:nvSpPr>
          <p:cNvPr id="2" name="TextBox 1">
            <a:extLst>
              <a:ext uri="{FF2B5EF4-FFF2-40B4-BE49-F238E27FC236}">
                <a16:creationId xmlns:a16="http://schemas.microsoft.com/office/drawing/2014/main" id="{1A699794-011C-EA4E-BF5F-BBF7841B9DAE}"/>
              </a:ext>
            </a:extLst>
          </p:cNvPr>
          <p:cNvSpPr txBox="1"/>
          <p:nvPr/>
        </p:nvSpPr>
        <p:spPr>
          <a:xfrm>
            <a:off x="4469892" y="1166842"/>
            <a:ext cx="7722108" cy="4770537"/>
          </a:xfrm>
          <a:prstGeom prst="rect">
            <a:avLst/>
          </a:prstGeom>
          <a:noFill/>
        </p:spPr>
        <p:txBody>
          <a:bodyPr wrap="square" rtlCol="0">
            <a:spAutoFit/>
          </a:bodyPr>
          <a:lstStyle/>
          <a:p>
            <a:pPr marL="457200" indent="-457200">
              <a:buFont typeface="Wingdings" pitchFamily="2" charset="2"/>
              <a:buChar char="q"/>
            </a:pPr>
            <a:r>
              <a:rPr lang="el-GR" sz="3200" b="1" dirty="0">
                <a:solidFill>
                  <a:srgbClr val="831107"/>
                </a:solidFill>
              </a:rPr>
              <a:t>Το 1982, η </a:t>
            </a:r>
            <a:r>
              <a:rPr lang="en-US" sz="3200" b="1" dirty="0">
                <a:solidFill>
                  <a:srgbClr val="831107"/>
                </a:solidFill>
              </a:rPr>
              <a:t>Public Relations Society of America </a:t>
            </a:r>
            <a:r>
              <a:rPr lang="el-GR" sz="3200" b="1" dirty="0">
                <a:solidFill>
                  <a:srgbClr val="831107"/>
                </a:solidFill>
              </a:rPr>
              <a:t>υιοθέτησε τον ακόλουθο ορισμό: </a:t>
            </a:r>
          </a:p>
          <a:p>
            <a:pPr marL="457200" indent="-457200">
              <a:buFont typeface="Wingdings" pitchFamily="2" charset="2"/>
              <a:buChar char="q"/>
            </a:pPr>
            <a:endParaRPr lang="el-GR" sz="3200" b="1" dirty="0">
              <a:solidFill>
                <a:srgbClr val="831107"/>
              </a:solidFill>
            </a:endParaRPr>
          </a:p>
          <a:p>
            <a:r>
              <a:rPr lang="el-GR" sz="3600" b="1" dirty="0">
                <a:solidFill>
                  <a:srgbClr val="831107"/>
                </a:solidFill>
              </a:rPr>
              <a:t>‘Οι δημόσιες σχέσεις βοηθούν έναν οργανισμό και το κοινό του να προσαρμοστούν αμοιβαία μεταξύ τους’</a:t>
            </a:r>
          </a:p>
          <a:p>
            <a:pPr marL="457200" indent="-457200">
              <a:buFont typeface="Wingdings" pitchFamily="2" charset="2"/>
              <a:buChar char="q"/>
            </a:pPr>
            <a:endParaRPr lang="el-GR" sz="3200" b="1" dirty="0">
              <a:solidFill>
                <a:srgbClr val="831107"/>
              </a:solidFill>
            </a:endParaRP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Tree>
    <p:extLst>
      <p:ext uri="{BB962C8B-B14F-4D97-AF65-F5344CB8AC3E}">
        <p14:creationId xmlns:p14="http://schemas.microsoft.com/office/powerpoint/2010/main" val="3090821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731562" y="0"/>
            <a:ext cx="8460438" cy="6858000"/>
          </a:xfrm>
          <a:prstGeom prst="rect">
            <a:avLst/>
          </a:prstGeom>
          <a:solidFill>
            <a:srgbClr val="6A002A"/>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lvl="0" indent="-457200">
              <a:buFont typeface="Wingdings" pitchFamily="2" charset="2"/>
              <a:buChar char="q"/>
            </a:pPr>
            <a:r>
              <a:rPr lang="en-US" sz="3200" b="1" dirty="0">
                <a:solidFill>
                  <a:srgbClr val="E4B22D"/>
                </a:solidFill>
                <a:latin typeface="Times New Roman" panose="02020603050405020304" pitchFamily="18" charset="0"/>
                <a:cs typeface="Times New Roman" panose="02020603050405020304" pitchFamily="18" charset="0"/>
              </a:rPr>
              <a:t>To 2012 </a:t>
            </a:r>
            <a:r>
              <a:rPr lang="el-GR" sz="3200" b="1" dirty="0">
                <a:solidFill>
                  <a:srgbClr val="E4B22D"/>
                </a:solidFill>
                <a:latin typeface="Times New Roman" panose="02020603050405020304" pitchFamily="18" charset="0"/>
                <a:cs typeface="Times New Roman" panose="02020603050405020304" pitchFamily="18" charset="0"/>
              </a:rPr>
              <a:t>Επιχειρώντας να προσδιορίσει σε έναν κοινώς αποδεκτό ορισμό, η </a:t>
            </a:r>
            <a:r>
              <a:rPr lang="en-US" sz="3200" b="1" dirty="0">
                <a:solidFill>
                  <a:srgbClr val="E4B22D"/>
                </a:solidFill>
                <a:latin typeface="Times New Roman" panose="02020603050405020304" pitchFamily="18" charset="0"/>
                <a:cs typeface="Times New Roman" panose="02020603050405020304" pitchFamily="18" charset="0"/>
              </a:rPr>
              <a:t>Public Relations Society of America (PRSA), </a:t>
            </a:r>
            <a:r>
              <a:rPr lang="el-GR" sz="3200" b="1" dirty="0">
                <a:solidFill>
                  <a:srgbClr val="E4B22D"/>
                </a:solidFill>
                <a:latin typeface="Times New Roman" panose="02020603050405020304" pitchFamily="18" charset="0"/>
                <a:cs typeface="Times New Roman" panose="02020603050405020304" pitchFamily="18" charset="0"/>
              </a:rPr>
              <a:t>αφού έλαβε 927 προτεινόμενους ορισμούς από επαγγελματίες, ακαδημαϊκούς, φοιτητές και απλούς πολίτες, κατέληξε ότι:</a:t>
            </a:r>
          </a:p>
          <a:p>
            <a:pPr marL="457200" lvl="0" indent="-457200">
              <a:buFont typeface="Wingdings" pitchFamily="2" charset="2"/>
              <a:buChar char="q"/>
            </a:pPr>
            <a:endParaRPr lang="el-GR" sz="3200" b="1" dirty="0">
              <a:solidFill>
                <a:srgbClr val="E4B22D"/>
              </a:solidFill>
              <a:latin typeface="Times New Roman" panose="02020603050405020304" pitchFamily="18" charset="0"/>
              <a:cs typeface="Times New Roman" panose="02020603050405020304" pitchFamily="18" charset="0"/>
            </a:endParaRPr>
          </a:p>
          <a:p>
            <a:pPr lvl="0"/>
            <a:r>
              <a:rPr lang="el-GR" sz="3600" b="1" dirty="0">
                <a:solidFill>
                  <a:srgbClr val="E4B22D"/>
                </a:solidFill>
                <a:latin typeface="Times New Roman" panose="02020603050405020304" pitchFamily="18" charset="0"/>
                <a:cs typeface="Times New Roman" panose="02020603050405020304" pitchFamily="18" charset="0"/>
              </a:rPr>
              <a:t>‘Οι δημόσιες σχέσεις είναι μια διαδικασία στρατηγικής επικοινωνίας που χτίζει αμοιβαίως επωφελείς σχέσεις ανάμεσα στους οργανισμούς και το κοινό τους’</a:t>
            </a:r>
            <a:endParaRPr lang="el-GR" sz="3200" b="1" dirty="0">
              <a:solidFill>
                <a:srgbClr val="E4B22D"/>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1A699794-011C-EA4E-BF5F-BBF7841B9DAE}"/>
              </a:ext>
            </a:extLst>
          </p:cNvPr>
          <p:cNvSpPr txBox="1"/>
          <p:nvPr/>
        </p:nvSpPr>
        <p:spPr>
          <a:xfrm>
            <a:off x="316045" y="2951946"/>
            <a:ext cx="3502617" cy="954107"/>
          </a:xfrm>
          <a:prstGeom prst="rect">
            <a:avLst/>
          </a:prstGeom>
          <a:noFill/>
        </p:spPr>
        <p:txBody>
          <a:bodyPr wrap="square" rtlCol="0">
            <a:spAutoFit/>
          </a:bodyPr>
          <a:lstStyle/>
          <a:p>
            <a:pPr algn="ctr"/>
            <a:r>
              <a:rPr lang="el-GR" sz="2800" b="1" dirty="0">
                <a:solidFill>
                  <a:srgbClr val="831107"/>
                </a:solidFill>
                <a:latin typeface="Times New Roman" panose="02020603050405020304" pitchFamily="18" charset="0"/>
                <a:cs typeface="Times New Roman" panose="02020603050405020304" pitchFamily="18" charset="0"/>
              </a:rPr>
              <a:t>ΔΗΜΟΣΙΕΣ ΣΧΕΣΕΙΣ</a:t>
            </a: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Tree>
    <p:extLst>
      <p:ext uri="{BB962C8B-B14F-4D97-AF65-F5344CB8AC3E}">
        <p14:creationId xmlns:p14="http://schemas.microsoft.com/office/powerpoint/2010/main" val="1859449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410763" y="0"/>
            <a:ext cx="4009595" cy="6858000"/>
          </a:xfrm>
          <a:prstGeom prst="rect">
            <a:avLst/>
          </a:prstGeom>
          <a:solidFill>
            <a:srgbClr val="6A0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ΔΗΜΟΣΙΕΣ ΣΧΕΣΕΙΣ</a:t>
            </a:r>
          </a:p>
        </p:txBody>
      </p:sp>
      <p:sp>
        <p:nvSpPr>
          <p:cNvPr id="2" name="TextBox 1">
            <a:extLst>
              <a:ext uri="{FF2B5EF4-FFF2-40B4-BE49-F238E27FC236}">
                <a16:creationId xmlns:a16="http://schemas.microsoft.com/office/drawing/2014/main" id="{1A699794-011C-EA4E-BF5F-BBF7841B9DAE}"/>
              </a:ext>
            </a:extLst>
          </p:cNvPr>
          <p:cNvSpPr txBox="1"/>
          <p:nvPr/>
        </p:nvSpPr>
        <p:spPr>
          <a:xfrm>
            <a:off x="4420358" y="0"/>
            <a:ext cx="7722108" cy="6494085"/>
          </a:xfrm>
          <a:prstGeom prst="rect">
            <a:avLst/>
          </a:prstGeom>
          <a:noFill/>
        </p:spPr>
        <p:txBody>
          <a:bodyPr wrap="square" rtlCol="0">
            <a:spAutoFit/>
          </a:bodyPr>
          <a:lstStyle/>
          <a:p>
            <a:pPr marL="457200" indent="-457200">
              <a:buFont typeface="Wingdings" pitchFamily="2" charset="2"/>
              <a:buChar char="q"/>
            </a:pPr>
            <a:r>
              <a:rPr lang="el-GR" sz="3200" b="1" dirty="0">
                <a:solidFill>
                  <a:srgbClr val="831107"/>
                </a:solidFill>
              </a:rPr>
              <a:t>Η </a:t>
            </a:r>
            <a:r>
              <a:rPr lang="en-US" sz="3200" b="1" dirty="0">
                <a:solidFill>
                  <a:srgbClr val="831107"/>
                </a:solidFill>
              </a:rPr>
              <a:t>International Public Relations Association (IPRA) </a:t>
            </a:r>
            <a:r>
              <a:rPr lang="el-GR" sz="3200" b="1" dirty="0">
                <a:solidFill>
                  <a:srgbClr val="831107"/>
                </a:solidFill>
              </a:rPr>
              <a:t>ορίζει τις δημόσιες σχέσεις ως εξής:</a:t>
            </a:r>
          </a:p>
          <a:p>
            <a:pPr marL="457200" indent="-457200">
              <a:buFont typeface="Wingdings" pitchFamily="2" charset="2"/>
              <a:buChar char="q"/>
            </a:pPr>
            <a:endParaRPr lang="el-GR" sz="3200" b="1" dirty="0">
              <a:solidFill>
                <a:srgbClr val="831107"/>
              </a:solidFill>
            </a:endParaRPr>
          </a:p>
          <a:p>
            <a:r>
              <a:rPr lang="el-GR" sz="3600" b="1" dirty="0">
                <a:solidFill>
                  <a:srgbClr val="831107"/>
                </a:solidFill>
              </a:rPr>
              <a:t>‘Οι δημόσιες σχέσεις είναι μια πρακτική διαχείρισης λήψης αποφάσεων που έχει ως αποστολή τη δημιουργία σχέσεων και συμφερόντων μεταξύ των οργανισμών και του κοινού τους με βάση την παροχή πληροφοριών μέσω αξιόπιστων και ηθικών μεθόδων επικοινωνίας’</a:t>
            </a: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Tree>
    <p:extLst>
      <p:ext uri="{BB962C8B-B14F-4D97-AF65-F5344CB8AC3E}">
        <p14:creationId xmlns:p14="http://schemas.microsoft.com/office/powerpoint/2010/main" val="2762346767"/>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15697</TotalTime>
  <Words>1072</Words>
  <Application>Microsoft Macintosh PowerPoint</Application>
  <PresentationFormat>Ευρεία οθόνη</PresentationFormat>
  <Paragraphs>225</Paragraphs>
  <Slides>49</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49</vt:i4>
      </vt:variant>
    </vt:vector>
  </HeadingPairs>
  <TitlesOfParts>
    <vt:vector size="56" baseType="lpstr">
      <vt:lpstr>Arial</vt:lpstr>
      <vt:lpstr>Calibri</vt:lpstr>
      <vt:lpstr>Calibri Light</vt:lpstr>
      <vt:lpstr>Courier New</vt:lpstr>
      <vt:lpstr>Times New Roman</vt:lpstr>
      <vt:lpstr>Wingdings</vt:lpstr>
      <vt:lpstr>Θέμα του Office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YANNIS A</dc:creator>
  <cp:lastModifiedBy>YANNIS A</cp:lastModifiedBy>
  <cp:revision>212</cp:revision>
  <dcterms:created xsi:type="dcterms:W3CDTF">2022-02-27T18:25:10Z</dcterms:created>
  <dcterms:modified xsi:type="dcterms:W3CDTF">2023-03-28T14:51:03Z</dcterms:modified>
</cp:coreProperties>
</file>