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3" r:id="rId1"/>
  </p:sldMasterIdLst>
  <p:sldIdLst>
    <p:sldId id="256" r:id="rId2"/>
    <p:sldId id="257" r:id="rId3"/>
    <p:sldId id="258" r:id="rId4"/>
    <p:sldId id="260" r:id="rId5"/>
    <p:sldId id="262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E2ED658-1E31-4F04-BEAC-9748A914BC8E}" v="10" dt="2022-12-21T19:26:59.1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w Kalfa" userId="766f4aed66d438f1" providerId="LiveId" clId="{EE2ED658-1E31-4F04-BEAC-9748A914BC8E}"/>
    <pc:docChg chg="undo custSel addSld delSld modSld sldOrd">
      <pc:chgData name="Marw Kalfa" userId="766f4aed66d438f1" providerId="LiveId" clId="{EE2ED658-1E31-4F04-BEAC-9748A914BC8E}" dt="2022-12-21T19:50:23.189" v="416" actId="255"/>
      <pc:docMkLst>
        <pc:docMk/>
      </pc:docMkLst>
      <pc:sldChg chg="modSp new mod">
        <pc:chgData name="Marw Kalfa" userId="766f4aed66d438f1" providerId="LiveId" clId="{EE2ED658-1E31-4F04-BEAC-9748A914BC8E}" dt="2022-12-21T19:27:22.170" v="76" actId="27636"/>
        <pc:sldMkLst>
          <pc:docMk/>
          <pc:sldMk cId="3230089968" sldId="256"/>
        </pc:sldMkLst>
        <pc:spChg chg="mod">
          <ac:chgData name="Marw Kalfa" userId="766f4aed66d438f1" providerId="LiveId" clId="{EE2ED658-1E31-4F04-BEAC-9748A914BC8E}" dt="2022-12-21T19:27:14.458" v="74" actId="113"/>
          <ac:spMkLst>
            <pc:docMk/>
            <pc:sldMk cId="3230089968" sldId="256"/>
            <ac:spMk id="2" creationId="{795F1761-9E57-0FBA-0D2E-C9EB3F36526F}"/>
          </ac:spMkLst>
        </pc:spChg>
        <pc:spChg chg="mod">
          <ac:chgData name="Marw Kalfa" userId="766f4aed66d438f1" providerId="LiveId" clId="{EE2ED658-1E31-4F04-BEAC-9748A914BC8E}" dt="2022-12-21T19:27:22.170" v="76" actId="27636"/>
          <ac:spMkLst>
            <pc:docMk/>
            <pc:sldMk cId="3230089968" sldId="256"/>
            <ac:spMk id="3" creationId="{E78A19A8-838F-7057-E11F-FFDB77314189}"/>
          </ac:spMkLst>
        </pc:spChg>
      </pc:sldChg>
      <pc:sldChg chg="addSp delSp modSp new mod">
        <pc:chgData name="Marw Kalfa" userId="766f4aed66d438f1" providerId="LiveId" clId="{EE2ED658-1E31-4F04-BEAC-9748A914BC8E}" dt="2022-12-21T19:30:58.887" v="109" actId="5793"/>
        <pc:sldMkLst>
          <pc:docMk/>
          <pc:sldMk cId="1292694918" sldId="257"/>
        </pc:sldMkLst>
        <pc:spChg chg="del">
          <ac:chgData name="Marw Kalfa" userId="766f4aed66d438f1" providerId="LiveId" clId="{EE2ED658-1E31-4F04-BEAC-9748A914BC8E}" dt="2022-12-21T19:28:26.387" v="86" actId="478"/>
          <ac:spMkLst>
            <pc:docMk/>
            <pc:sldMk cId="1292694918" sldId="257"/>
            <ac:spMk id="2" creationId="{BEAD0AF5-85FE-6891-A84B-BE11A74BAF90}"/>
          </ac:spMkLst>
        </pc:spChg>
        <pc:spChg chg="mod">
          <ac:chgData name="Marw Kalfa" userId="766f4aed66d438f1" providerId="LiveId" clId="{EE2ED658-1E31-4F04-BEAC-9748A914BC8E}" dt="2022-12-21T19:30:58.887" v="109" actId="5793"/>
          <ac:spMkLst>
            <pc:docMk/>
            <pc:sldMk cId="1292694918" sldId="257"/>
            <ac:spMk id="3" creationId="{81F2B20D-93A9-07C4-D30C-96F37B094015}"/>
          </ac:spMkLst>
        </pc:spChg>
        <pc:spChg chg="add">
          <ac:chgData name="Marw Kalfa" userId="766f4aed66d438f1" providerId="LiveId" clId="{EE2ED658-1E31-4F04-BEAC-9748A914BC8E}" dt="2022-12-21T19:30:33.547" v="99" actId="11529"/>
          <ac:spMkLst>
            <pc:docMk/>
            <pc:sldMk cId="1292694918" sldId="257"/>
            <ac:spMk id="4" creationId="{CBBE8097-C66F-FB78-C16E-6135216B066E}"/>
          </ac:spMkLst>
        </pc:spChg>
      </pc:sldChg>
      <pc:sldChg chg="addSp delSp modSp new del mod setBg setClrOvrMap">
        <pc:chgData name="Marw Kalfa" userId="766f4aed66d438f1" providerId="LiveId" clId="{EE2ED658-1E31-4F04-BEAC-9748A914BC8E}" dt="2022-12-21T19:28:18.008" v="83" actId="680"/>
        <pc:sldMkLst>
          <pc:docMk/>
          <pc:sldMk cId="2159492530" sldId="257"/>
        </pc:sldMkLst>
        <pc:spChg chg="mod">
          <ac:chgData name="Marw Kalfa" userId="766f4aed66d438f1" providerId="LiveId" clId="{EE2ED658-1E31-4F04-BEAC-9748A914BC8E}" dt="2022-12-21T19:28:16.272" v="82" actId="26606"/>
          <ac:spMkLst>
            <pc:docMk/>
            <pc:sldMk cId="2159492530" sldId="257"/>
            <ac:spMk id="2" creationId="{685C370C-F386-BF57-9FBC-0BC2C172F004}"/>
          </ac:spMkLst>
        </pc:spChg>
        <pc:spChg chg="add del">
          <ac:chgData name="Marw Kalfa" userId="766f4aed66d438f1" providerId="LiveId" clId="{EE2ED658-1E31-4F04-BEAC-9748A914BC8E}" dt="2022-12-21T19:28:16.272" v="82" actId="26606"/>
          <ac:spMkLst>
            <pc:docMk/>
            <pc:sldMk cId="2159492530" sldId="257"/>
            <ac:spMk id="3" creationId="{0EB9F1B9-F45E-4D83-54AC-B493D82F5523}"/>
          </ac:spMkLst>
        </pc:spChg>
        <pc:spChg chg="add del">
          <ac:chgData name="Marw Kalfa" userId="766f4aed66d438f1" providerId="LiveId" clId="{EE2ED658-1E31-4F04-BEAC-9748A914BC8E}" dt="2022-12-21T19:28:16.272" v="82" actId="26606"/>
          <ac:spMkLst>
            <pc:docMk/>
            <pc:sldMk cId="2159492530" sldId="257"/>
            <ac:spMk id="12" creationId="{5ABA7F3F-D56F-4C06-84AC-03FC83B0642E}"/>
          </ac:spMkLst>
        </pc:spChg>
        <pc:grpChg chg="add del">
          <ac:chgData name="Marw Kalfa" userId="766f4aed66d438f1" providerId="LiveId" clId="{EE2ED658-1E31-4F04-BEAC-9748A914BC8E}" dt="2022-12-21T19:28:16.272" v="82" actId="26606"/>
          <ac:grpSpMkLst>
            <pc:docMk/>
            <pc:sldMk cId="2159492530" sldId="257"/>
            <ac:grpSpMk id="8" creationId="{8C89EA62-F38E-4285-A105-C5E1BD360093}"/>
          </ac:grpSpMkLst>
        </pc:grpChg>
        <pc:grpChg chg="add del">
          <ac:chgData name="Marw Kalfa" userId="766f4aed66d438f1" providerId="LiveId" clId="{EE2ED658-1E31-4F04-BEAC-9748A914BC8E}" dt="2022-12-21T19:28:16.272" v="82" actId="26606"/>
          <ac:grpSpMkLst>
            <pc:docMk/>
            <pc:sldMk cId="2159492530" sldId="257"/>
            <ac:grpSpMk id="14" creationId="{715374B5-D7C8-4AA9-BE65-DB7A0CA9B420}"/>
          </ac:grpSpMkLst>
        </pc:grpChg>
      </pc:sldChg>
      <pc:sldChg chg="delSp modSp new mod">
        <pc:chgData name="Marw Kalfa" userId="766f4aed66d438f1" providerId="LiveId" clId="{EE2ED658-1E31-4F04-BEAC-9748A914BC8E}" dt="2022-12-21T19:30:14.594" v="97" actId="14100"/>
        <pc:sldMkLst>
          <pc:docMk/>
          <pc:sldMk cId="3027139237" sldId="258"/>
        </pc:sldMkLst>
        <pc:spChg chg="del">
          <ac:chgData name="Marw Kalfa" userId="766f4aed66d438f1" providerId="LiveId" clId="{EE2ED658-1E31-4F04-BEAC-9748A914BC8E}" dt="2022-12-21T19:30:10.995" v="94" actId="478"/>
          <ac:spMkLst>
            <pc:docMk/>
            <pc:sldMk cId="3027139237" sldId="258"/>
            <ac:spMk id="2" creationId="{51F41C8B-B273-66B5-108F-3D0230F403F1}"/>
          </ac:spMkLst>
        </pc:spChg>
        <pc:spChg chg="mod">
          <ac:chgData name="Marw Kalfa" userId="766f4aed66d438f1" providerId="LiveId" clId="{EE2ED658-1E31-4F04-BEAC-9748A914BC8E}" dt="2022-12-21T19:30:14.594" v="97" actId="14100"/>
          <ac:spMkLst>
            <pc:docMk/>
            <pc:sldMk cId="3027139237" sldId="258"/>
            <ac:spMk id="3" creationId="{1644376A-212D-6C66-D509-A9EC19D640B3}"/>
          </ac:spMkLst>
        </pc:spChg>
      </pc:sldChg>
      <pc:sldChg chg="new del">
        <pc:chgData name="Marw Kalfa" userId="766f4aed66d438f1" providerId="LiveId" clId="{EE2ED658-1E31-4F04-BEAC-9748A914BC8E}" dt="2022-12-21T19:33:12.042" v="125" actId="47"/>
        <pc:sldMkLst>
          <pc:docMk/>
          <pc:sldMk cId="2968859074" sldId="259"/>
        </pc:sldMkLst>
      </pc:sldChg>
      <pc:sldChg chg="modSp new mod">
        <pc:chgData name="Marw Kalfa" userId="766f4aed66d438f1" providerId="LiveId" clId="{EE2ED658-1E31-4F04-BEAC-9748A914BC8E}" dt="2022-12-21T19:33:04.861" v="123" actId="27636"/>
        <pc:sldMkLst>
          <pc:docMk/>
          <pc:sldMk cId="404788075" sldId="260"/>
        </pc:sldMkLst>
        <pc:spChg chg="mod">
          <ac:chgData name="Marw Kalfa" userId="766f4aed66d438f1" providerId="LiveId" clId="{EE2ED658-1E31-4F04-BEAC-9748A914BC8E}" dt="2022-12-21T19:32:29.166" v="114" actId="27636"/>
          <ac:spMkLst>
            <pc:docMk/>
            <pc:sldMk cId="404788075" sldId="260"/>
            <ac:spMk id="2" creationId="{0AFCE5BD-B01A-F9C8-9E14-4DE24213D91F}"/>
          </ac:spMkLst>
        </pc:spChg>
        <pc:spChg chg="mod">
          <ac:chgData name="Marw Kalfa" userId="766f4aed66d438f1" providerId="LiveId" clId="{EE2ED658-1E31-4F04-BEAC-9748A914BC8E}" dt="2022-12-21T19:33:04.861" v="123" actId="27636"/>
          <ac:spMkLst>
            <pc:docMk/>
            <pc:sldMk cId="404788075" sldId="260"/>
            <ac:spMk id="3" creationId="{6B8B72AA-04D2-56D0-7360-6AA5B78E998F}"/>
          </ac:spMkLst>
        </pc:spChg>
      </pc:sldChg>
      <pc:sldChg chg="delSp modSp new mod ord">
        <pc:chgData name="Marw Kalfa" userId="766f4aed66d438f1" providerId="LiveId" clId="{EE2ED658-1E31-4F04-BEAC-9748A914BC8E}" dt="2022-12-21T19:34:56.555" v="161" actId="255"/>
        <pc:sldMkLst>
          <pc:docMk/>
          <pc:sldMk cId="1913315412" sldId="261"/>
        </pc:sldMkLst>
        <pc:spChg chg="del">
          <ac:chgData name="Marw Kalfa" userId="766f4aed66d438f1" providerId="LiveId" clId="{EE2ED658-1E31-4F04-BEAC-9748A914BC8E}" dt="2022-12-21T19:34:48.870" v="158" actId="478"/>
          <ac:spMkLst>
            <pc:docMk/>
            <pc:sldMk cId="1913315412" sldId="261"/>
            <ac:spMk id="2" creationId="{6CD12947-6F97-E4C1-BC3A-46C238A715F6}"/>
          </ac:spMkLst>
        </pc:spChg>
        <pc:spChg chg="mod">
          <ac:chgData name="Marw Kalfa" userId="766f4aed66d438f1" providerId="LiveId" clId="{EE2ED658-1E31-4F04-BEAC-9748A914BC8E}" dt="2022-12-21T19:34:56.555" v="161" actId="255"/>
          <ac:spMkLst>
            <pc:docMk/>
            <pc:sldMk cId="1913315412" sldId="261"/>
            <ac:spMk id="3" creationId="{529A8EEB-59C3-E982-E29D-032A87C6FA4F}"/>
          </ac:spMkLst>
        </pc:spChg>
      </pc:sldChg>
      <pc:sldChg chg="modSp new mod">
        <pc:chgData name="Marw Kalfa" userId="766f4aed66d438f1" providerId="LiveId" clId="{EE2ED658-1E31-4F04-BEAC-9748A914BC8E}" dt="2022-12-21T19:34:37.271" v="155" actId="255"/>
        <pc:sldMkLst>
          <pc:docMk/>
          <pc:sldMk cId="438636065" sldId="262"/>
        </pc:sldMkLst>
        <pc:spChg chg="mod">
          <ac:chgData name="Marw Kalfa" userId="766f4aed66d438f1" providerId="LiveId" clId="{EE2ED658-1E31-4F04-BEAC-9748A914BC8E}" dt="2022-12-21T19:34:17.878" v="150" actId="113"/>
          <ac:spMkLst>
            <pc:docMk/>
            <pc:sldMk cId="438636065" sldId="262"/>
            <ac:spMk id="2" creationId="{2A8AECC8-471F-A434-C138-88900170D7F8}"/>
          </ac:spMkLst>
        </pc:spChg>
        <pc:spChg chg="mod">
          <ac:chgData name="Marw Kalfa" userId="766f4aed66d438f1" providerId="LiveId" clId="{EE2ED658-1E31-4F04-BEAC-9748A914BC8E}" dt="2022-12-21T19:34:37.271" v="155" actId="255"/>
          <ac:spMkLst>
            <pc:docMk/>
            <pc:sldMk cId="438636065" sldId="262"/>
            <ac:spMk id="3" creationId="{4190B5E2-737D-05A2-0EF7-B0E3B84CBFFB}"/>
          </ac:spMkLst>
        </pc:spChg>
      </pc:sldChg>
      <pc:sldChg chg="delSp modSp new mod">
        <pc:chgData name="Marw Kalfa" userId="766f4aed66d438f1" providerId="LiveId" clId="{EE2ED658-1E31-4F04-BEAC-9748A914BC8E}" dt="2022-12-21T19:36:48.515" v="194" actId="12"/>
        <pc:sldMkLst>
          <pc:docMk/>
          <pc:sldMk cId="1616717143" sldId="263"/>
        </pc:sldMkLst>
        <pc:spChg chg="del">
          <ac:chgData name="Marw Kalfa" userId="766f4aed66d438f1" providerId="LiveId" clId="{EE2ED658-1E31-4F04-BEAC-9748A914BC8E}" dt="2022-12-21T19:35:38.537" v="168" actId="478"/>
          <ac:spMkLst>
            <pc:docMk/>
            <pc:sldMk cId="1616717143" sldId="263"/>
            <ac:spMk id="2" creationId="{6C61B2C8-AD57-4619-7DD1-23EC4F5E7596}"/>
          </ac:spMkLst>
        </pc:spChg>
        <pc:spChg chg="mod">
          <ac:chgData name="Marw Kalfa" userId="766f4aed66d438f1" providerId="LiveId" clId="{EE2ED658-1E31-4F04-BEAC-9748A914BC8E}" dt="2022-12-21T19:36:48.515" v="194" actId="12"/>
          <ac:spMkLst>
            <pc:docMk/>
            <pc:sldMk cId="1616717143" sldId="263"/>
            <ac:spMk id="3" creationId="{F17BBDDB-39B4-F4BC-8CA4-E14F6739D9B5}"/>
          </ac:spMkLst>
        </pc:spChg>
      </pc:sldChg>
      <pc:sldChg chg="modSp new mod">
        <pc:chgData name="Marw Kalfa" userId="766f4aed66d438f1" providerId="LiveId" clId="{EE2ED658-1E31-4F04-BEAC-9748A914BC8E}" dt="2022-12-21T19:39:10.913" v="264" actId="14100"/>
        <pc:sldMkLst>
          <pc:docMk/>
          <pc:sldMk cId="1692052181" sldId="264"/>
        </pc:sldMkLst>
        <pc:spChg chg="mod">
          <ac:chgData name="Marw Kalfa" userId="766f4aed66d438f1" providerId="LiveId" clId="{EE2ED658-1E31-4F04-BEAC-9748A914BC8E}" dt="2022-12-21T19:38:37.698" v="243" actId="113"/>
          <ac:spMkLst>
            <pc:docMk/>
            <pc:sldMk cId="1692052181" sldId="264"/>
            <ac:spMk id="2" creationId="{9C5CA8BE-4CA0-45A3-1798-2AD030F4C040}"/>
          </ac:spMkLst>
        </pc:spChg>
        <pc:spChg chg="mod">
          <ac:chgData name="Marw Kalfa" userId="766f4aed66d438f1" providerId="LiveId" clId="{EE2ED658-1E31-4F04-BEAC-9748A914BC8E}" dt="2022-12-21T19:39:10.913" v="264" actId="14100"/>
          <ac:spMkLst>
            <pc:docMk/>
            <pc:sldMk cId="1692052181" sldId="264"/>
            <ac:spMk id="3" creationId="{5852D42B-AB7A-9924-702C-EC8BD54E8D48}"/>
          </ac:spMkLst>
        </pc:spChg>
      </pc:sldChg>
      <pc:sldChg chg="delSp modSp new mod">
        <pc:chgData name="Marw Kalfa" userId="766f4aed66d438f1" providerId="LiveId" clId="{EE2ED658-1E31-4F04-BEAC-9748A914BC8E}" dt="2022-12-21T19:39:43.231" v="273" actId="255"/>
        <pc:sldMkLst>
          <pc:docMk/>
          <pc:sldMk cId="1703469815" sldId="265"/>
        </pc:sldMkLst>
        <pc:spChg chg="del">
          <ac:chgData name="Marw Kalfa" userId="766f4aed66d438f1" providerId="LiveId" clId="{EE2ED658-1E31-4F04-BEAC-9748A914BC8E}" dt="2022-12-21T19:39:31.836" v="267" actId="478"/>
          <ac:spMkLst>
            <pc:docMk/>
            <pc:sldMk cId="1703469815" sldId="265"/>
            <ac:spMk id="2" creationId="{137EC375-E803-B492-0C7B-5AAE71EF33D4}"/>
          </ac:spMkLst>
        </pc:spChg>
        <pc:spChg chg="mod">
          <ac:chgData name="Marw Kalfa" userId="766f4aed66d438f1" providerId="LiveId" clId="{EE2ED658-1E31-4F04-BEAC-9748A914BC8E}" dt="2022-12-21T19:39:43.231" v="273" actId="255"/>
          <ac:spMkLst>
            <pc:docMk/>
            <pc:sldMk cId="1703469815" sldId="265"/>
            <ac:spMk id="3" creationId="{E1E75269-8E90-D8BE-375C-0582C9958F04}"/>
          </ac:spMkLst>
        </pc:spChg>
      </pc:sldChg>
      <pc:sldChg chg="modSp new mod">
        <pc:chgData name="Marw Kalfa" userId="766f4aed66d438f1" providerId="LiveId" clId="{EE2ED658-1E31-4F04-BEAC-9748A914BC8E}" dt="2022-12-21T19:42:11.433" v="314" actId="14100"/>
        <pc:sldMkLst>
          <pc:docMk/>
          <pc:sldMk cId="4078886034" sldId="266"/>
        </pc:sldMkLst>
        <pc:spChg chg="mod">
          <ac:chgData name="Marw Kalfa" userId="766f4aed66d438f1" providerId="LiveId" clId="{EE2ED658-1E31-4F04-BEAC-9748A914BC8E}" dt="2022-12-21T19:40:20.625" v="277" actId="113"/>
          <ac:spMkLst>
            <pc:docMk/>
            <pc:sldMk cId="4078886034" sldId="266"/>
            <ac:spMk id="2" creationId="{3C789A34-A699-53F1-0679-BFCB1FD01737}"/>
          </ac:spMkLst>
        </pc:spChg>
        <pc:spChg chg="mod">
          <ac:chgData name="Marw Kalfa" userId="766f4aed66d438f1" providerId="LiveId" clId="{EE2ED658-1E31-4F04-BEAC-9748A914BC8E}" dt="2022-12-21T19:42:11.433" v="314" actId="14100"/>
          <ac:spMkLst>
            <pc:docMk/>
            <pc:sldMk cId="4078886034" sldId="266"/>
            <ac:spMk id="3" creationId="{BA1D25A5-F524-2EEA-7C9F-988B043CBAB1}"/>
          </ac:spMkLst>
        </pc:spChg>
      </pc:sldChg>
      <pc:sldChg chg="addSp delSp modSp new mod">
        <pc:chgData name="Marw Kalfa" userId="766f4aed66d438f1" providerId="LiveId" clId="{EE2ED658-1E31-4F04-BEAC-9748A914BC8E}" dt="2022-12-21T19:41:31.948" v="291" actId="11529"/>
        <pc:sldMkLst>
          <pc:docMk/>
          <pc:sldMk cId="2174728257" sldId="267"/>
        </pc:sldMkLst>
        <pc:spChg chg="del">
          <ac:chgData name="Marw Kalfa" userId="766f4aed66d438f1" providerId="LiveId" clId="{EE2ED658-1E31-4F04-BEAC-9748A914BC8E}" dt="2022-12-21T19:41:18.305" v="288" actId="478"/>
          <ac:spMkLst>
            <pc:docMk/>
            <pc:sldMk cId="2174728257" sldId="267"/>
            <ac:spMk id="2" creationId="{CFEB94B4-F1A6-D7B9-6A96-72EC2FFB3163}"/>
          </ac:spMkLst>
        </pc:spChg>
        <pc:spChg chg="mod">
          <ac:chgData name="Marw Kalfa" userId="766f4aed66d438f1" providerId="LiveId" clId="{EE2ED658-1E31-4F04-BEAC-9748A914BC8E}" dt="2022-12-21T19:41:23.904" v="290" actId="255"/>
          <ac:spMkLst>
            <pc:docMk/>
            <pc:sldMk cId="2174728257" sldId="267"/>
            <ac:spMk id="3" creationId="{A39A7799-0BFC-5E49-E2F6-ECA179CAE8FD}"/>
          </ac:spMkLst>
        </pc:spChg>
        <pc:spChg chg="add">
          <ac:chgData name="Marw Kalfa" userId="766f4aed66d438f1" providerId="LiveId" clId="{EE2ED658-1E31-4F04-BEAC-9748A914BC8E}" dt="2022-12-21T19:41:31.948" v="291" actId="11529"/>
          <ac:spMkLst>
            <pc:docMk/>
            <pc:sldMk cId="2174728257" sldId="267"/>
            <ac:spMk id="4" creationId="{1F10807D-EC94-E5C7-64C0-1E32B3CF455D}"/>
          </ac:spMkLst>
        </pc:spChg>
      </pc:sldChg>
      <pc:sldChg chg="delSp modSp new mod">
        <pc:chgData name="Marw Kalfa" userId="766f4aed66d438f1" providerId="LiveId" clId="{EE2ED658-1E31-4F04-BEAC-9748A914BC8E}" dt="2022-12-21T19:43:56.828" v="322" actId="255"/>
        <pc:sldMkLst>
          <pc:docMk/>
          <pc:sldMk cId="3762504376" sldId="268"/>
        </pc:sldMkLst>
        <pc:spChg chg="del">
          <ac:chgData name="Marw Kalfa" userId="766f4aed66d438f1" providerId="LiveId" clId="{EE2ED658-1E31-4F04-BEAC-9748A914BC8E}" dt="2022-12-21T19:43:43.313" v="317" actId="478"/>
          <ac:spMkLst>
            <pc:docMk/>
            <pc:sldMk cId="3762504376" sldId="268"/>
            <ac:spMk id="2" creationId="{2B5F67C8-05CA-2B9B-5412-77C85280BCB1}"/>
          </ac:spMkLst>
        </pc:spChg>
        <pc:spChg chg="mod">
          <ac:chgData name="Marw Kalfa" userId="766f4aed66d438f1" providerId="LiveId" clId="{EE2ED658-1E31-4F04-BEAC-9748A914BC8E}" dt="2022-12-21T19:43:56.828" v="322" actId="255"/>
          <ac:spMkLst>
            <pc:docMk/>
            <pc:sldMk cId="3762504376" sldId="268"/>
            <ac:spMk id="3" creationId="{ECD76E05-7ACE-BCE7-3F58-A0F313562E49}"/>
          </ac:spMkLst>
        </pc:spChg>
      </pc:sldChg>
      <pc:sldChg chg="delSp modSp new mod">
        <pc:chgData name="Marw Kalfa" userId="766f4aed66d438f1" providerId="LiveId" clId="{EE2ED658-1E31-4F04-BEAC-9748A914BC8E}" dt="2022-12-21T19:45:12.620" v="329" actId="113"/>
        <pc:sldMkLst>
          <pc:docMk/>
          <pc:sldMk cId="746721288" sldId="269"/>
        </pc:sldMkLst>
        <pc:spChg chg="del">
          <ac:chgData name="Marw Kalfa" userId="766f4aed66d438f1" providerId="LiveId" clId="{EE2ED658-1E31-4F04-BEAC-9748A914BC8E}" dt="2022-12-21T19:44:58.963" v="325" actId="478"/>
          <ac:spMkLst>
            <pc:docMk/>
            <pc:sldMk cId="746721288" sldId="269"/>
            <ac:spMk id="2" creationId="{60A1174E-9F3B-892B-F28C-0DA6BD2B9FB6}"/>
          </ac:spMkLst>
        </pc:spChg>
        <pc:spChg chg="mod">
          <ac:chgData name="Marw Kalfa" userId="766f4aed66d438f1" providerId="LiveId" clId="{EE2ED658-1E31-4F04-BEAC-9748A914BC8E}" dt="2022-12-21T19:45:12.620" v="329" actId="113"/>
          <ac:spMkLst>
            <pc:docMk/>
            <pc:sldMk cId="746721288" sldId="269"/>
            <ac:spMk id="3" creationId="{B5A50C4A-B735-9977-D918-68734EF063EC}"/>
          </ac:spMkLst>
        </pc:spChg>
      </pc:sldChg>
      <pc:sldChg chg="modSp new mod">
        <pc:chgData name="Marw Kalfa" userId="766f4aed66d438f1" providerId="LiveId" clId="{EE2ED658-1E31-4F04-BEAC-9748A914BC8E}" dt="2022-12-21T19:46:09.037" v="338" actId="255"/>
        <pc:sldMkLst>
          <pc:docMk/>
          <pc:sldMk cId="2379006598" sldId="270"/>
        </pc:sldMkLst>
        <pc:spChg chg="mod">
          <ac:chgData name="Marw Kalfa" userId="766f4aed66d438f1" providerId="LiveId" clId="{EE2ED658-1E31-4F04-BEAC-9748A914BC8E}" dt="2022-12-21T19:45:46.800" v="335" actId="14100"/>
          <ac:spMkLst>
            <pc:docMk/>
            <pc:sldMk cId="2379006598" sldId="270"/>
            <ac:spMk id="2" creationId="{9717BF29-FF0D-B4AD-E0CB-A6D1CC126484}"/>
          </ac:spMkLst>
        </pc:spChg>
        <pc:spChg chg="mod">
          <ac:chgData name="Marw Kalfa" userId="766f4aed66d438f1" providerId="LiveId" clId="{EE2ED658-1E31-4F04-BEAC-9748A914BC8E}" dt="2022-12-21T19:46:09.037" v="338" actId="255"/>
          <ac:spMkLst>
            <pc:docMk/>
            <pc:sldMk cId="2379006598" sldId="270"/>
            <ac:spMk id="3" creationId="{CB93AC39-2265-4E1F-4124-5807B6361F5D}"/>
          </ac:spMkLst>
        </pc:spChg>
      </pc:sldChg>
      <pc:sldChg chg="delSp modSp new mod">
        <pc:chgData name="Marw Kalfa" userId="766f4aed66d438f1" providerId="LiveId" clId="{EE2ED658-1E31-4F04-BEAC-9748A914BC8E}" dt="2022-12-21T19:46:39.678" v="343" actId="255"/>
        <pc:sldMkLst>
          <pc:docMk/>
          <pc:sldMk cId="3747689592" sldId="271"/>
        </pc:sldMkLst>
        <pc:spChg chg="del">
          <ac:chgData name="Marw Kalfa" userId="766f4aed66d438f1" providerId="LiveId" clId="{EE2ED658-1E31-4F04-BEAC-9748A914BC8E}" dt="2022-12-21T19:46:32.912" v="341" actId="478"/>
          <ac:spMkLst>
            <pc:docMk/>
            <pc:sldMk cId="3747689592" sldId="271"/>
            <ac:spMk id="2" creationId="{01FD65F0-491C-9771-AB21-B59947469FDC}"/>
          </ac:spMkLst>
        </pc:spChg>
        <pc:spChg chg="mod">
          <ac:chgData name="Marw Kalfa" userId="766f4aed66d438f1" providerId="LiveId" clId="{EE2ED658-1E31-4F04-BEAC-9748A914BC8E}" dt="2022-12-21T19:46:39.678" v="343" actId="255"/>
          <ac:spMkLst>
            <pc:docMk/>
            <pc:sldMk cId="3747689592" sldId="271"/>
            <ac:spMk id="3" creationId="{36F2E83C-3116-7FA1-5162-B0B717149DA1}"/>
          </ac:spMkLst>
        </pc:spChg>
      </pc:sldChg>
      <pc:sldChg chg="modSp new mod">
        <pc:chgData name="Marw Kalfa" userId="766f4aed66d438f1" providerId="LiveId" clId="{EE2ED658-1E31-4F04-BEAC-9748A914BC8E}" dt="2022-12-21T19:47:27.220" v="355" actId="20577"/>
        <pc:sldMkLst>
          <pc:docMk/>
          <pc:sldMk cId="2735552693" sldId="272"/>
        </pc:sldMkLst>
        <pc:spChg chg="mod">
          <ac:chgData name="Marw Kalfa" userId="766f4aed66d438f1" providerId="LiveId" clId="{EE2ED658-1E31-4F04-BEAC-9748A914BC8E}" dt="2022-12-21T19:46:59.601" v="347" actId="113"/>
          <ac:spMkLst>
            <pc:docMk/>
            <pc:sldMk cId="2735552693" sldId="272"/>
            <ac:spMk id="2" creationId="{29F47360-A791-125A-14B5-0D54FDCD9308}"/>
          </ac:spMkLst>
        </pc:spChg>
        <pc:spChg chg="mod">
          <ac:chgData name="Marw Kalfa" userId="766f4aed66d438f1" providerId="LiveId" clId="{EE2ED658-1E31-4F04-BEAC-9748A914BC8E}" dt="2022-12-21T19:47:27.220" v="355" actId="20577"/>
          <ac:spMkLst>
            <pc:docMk/>
            <pc:sldMk cId="2735552693" sldId="272"/>
            <ac:spMk id="3" creationId="{7CC0BEB0-49A7-8327-D691-C46055F5A220}"/>
          </ac:spMkLst>
        </pc:spChg>
      </pc:sldChg>
      <pc:sldChg chg="modSp new mod">
        <pc:chgData name="Marw Kalfa" userId="766f4aed66d438f1" providerId="LiveId" clId="{EE2ED658-1E31-4F04-BEAC-9748A914BC8E}" dt="2022-12-21T19:48:54.475" v="396" actId="20577"/>
        <pc:sldMkLst>
          <pc:docMk/>
          <pc:sldMk cId="3724642178" sldId="273"/>
        </pc:sldMkLst>
        <pc:spChg chg="mod">
          <ac:chgData name="Marw Kalfa" userId="766f4aed66d438f1" providerId="LiveId" clId="{EE2ED658-1E31-4F04-BEAC-9748A914BC8E}" dt="2022-12-21T19:47:58.839" v="364" actId="14100"/>
          <ac:spMkLst>
            <pc:docMk/>
            <pc:sldMk cId="3724642178" sldId="273"/>
            <ac:spMk id="2" creationId="{588D842F-9230-5A2E-0B77-2E48174B3C06}"/>
          </ac:spMkLst>
        </pc:spChg>
        <pc:spChg chg="mod">
          <ac:chgData name="Marw Kalfa" userId="766f4aed66d438f1" providerId="LiveId" clId="{EE2ED658-1E31-4F04-BEAC-9748A914BC8E}" dt="2022-12-21T19:48:54.475" v="396" actId="20577"/>
          <ac:spMkLst>
            <pc:docMk/>
            <pc:sldMk cId="3724642178" sldId="273"/>
            <ac:spMk id="3" creationId="{5ED4C109-5ED8-61AB-270D-3AC4916A3E5A}"/>
          </ac:spMkLst>
        </pc:spChg>
      </pc:sldChg>
      <pc:sldChg chg="delSp modSp new mod">
        <pc:chgData name="Marw Kalfa" userId="766f4aed66d438f1" providerId="LiveId" clId="{EE2ED658-1E31-4F04-BEAC-9748A914BC8E}" dt="2022-12-21T19:49:30.100" v="404" actId="113"/>
        <pc:sldMkLst>
          <pc:docMk/>
          <pc:sldMk cId="566153432" sldId="274"/>
        </pc:sldMkLst>
        <pc:spChg chg="del">
          <ac:chgData name="Marw Kalfa" userId="766f4aed66d438f1" providerId="LiveId" clId="{EE2ED658-1E31-4F04-BEAC-9748A914BC8E}" dt="2022-12-21T19:49:19.320" v="399" actId="478"/>
          <ac:spMkLst>
            <pc:docMk/>
            <pc:sldMk cId="566153432" sldId="274"/>
            <ac:spMk id="2" creationId="{93643200-DFED-9D13-B0DC-B20AA227D9EE}"/>
          </ac:spMkLst>
        </pc:spChg>
        <pc:spChg chg="mod">
          <ac:chgData name="Marw Kalfa" userId="766f4aed66d438f1" providerId="LiveId" clId="{EE2ED658-1E31-4F04-BEAC-9748A914BC8E}" dt="2022-12-21T19:49:30.100" v="404" actId="113"/>
          <ac:spMkLst>
            <pc:docMk/>
            <pc:sldMk cId="566153432" sldId="274"/>
            <ac:spMk id="3" creationId="{3F590FA0-29AE-7EDF-10F7-D5387769019B}"/>
          </ac:spMkLst>
        </pc:spChg>
      </pc:sldChg>
      <pc:sldChg chg="modSp new mod">
        <pc:chgData name="Marw Kalfa" userId="766f4aed66d438f1" providerId="LiveId" clId="{EE2ED658-1E31-4F04-BEAC-9748A914BC8E}" dt="2022-12-21T19:50:23.189" v="416" actId="255"/>
        <pc:sldMkLst>
          <pc:docMk/>
          <pc:sldMk cId="1253103747" sldId="275"/>
        </pc:sldMkLst>
        <pc:spChg chg="mod">
          <ac:chgData name="Marw Kalfa" userId="766f4aed66d438f1" providerId="LiveId" clId="{EE2ED658-1E31-4F04-BEAC-9748A914BC8E}" dt="2022-12-21T19:49:58.004" v="408" actId="113"/>
          <ac:spMkLst>
            <pc:docMk/>
            <pc:sldMk cId="1253103747" sldId="275"/>
            <ac:spMk id="2" creationId="{3773884A-E924-E530-6F04-FF3C8D75519F}"/>
          </ac:spMkLst>
        </pc:spChg>
        <pc:spChg chg="mod">
          <ac:chgData name="Marw Kalfa" userId="766f4aed66d438f1" providerId="LiveId" clId="{EE2ED658-1E31-4F04-BEAC-9748A914BC8E}" dt="2022-12-21T19:50:23.189" v="416" actId="255"/>
          <ac:spMkLst>
            <pc:docMk/>
            <pc:sldMk cId="1253103747" sldId="275"/>
            <ac:spMk id="3" creationId="{94F4C51F-2EB1-474B-0DB1-E191E82FCA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9688453-1093-49AF-AE4F-4AD84AA1DE12}" type="datetimeFigureOut">
              <a:rPr lang="el-GR" smtClean="0"/>
              <a:t>21/12/2022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7C45EC-9FC4-4316-A65A-CEBFA92EEE01}" type="slidenum">
              <a:rPr lang="el-GR" smtClean="0"/>
              <a:t>‹#›</a:t>
            </a:fld>
            <a:endParaRPr lang="el-GR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3879181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88453-1093-49AF-AE4F-4AD84AA1DE12}" type="datetimeFigureOut">
              <a:rPr lang="el-GR" smtClean="0"/>
              <a:t>21/12/2022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C45EC-9FC4-4316-A65A-CEBFA92EEE0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23048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88453-1093-49AF-AE4F-4AD84AA1DE12}" type="datetimeFigureOut">
              <a:rPr lang="el-GR" smtClean="0"/>
              <a:t>21/12/2022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C45EC-9FC4-4316-A65A-CEBFA92EEE0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19991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88453-1093-49AF-AE4F-4AD84AA1DE12}" type="datetimeFigureOut">
              <a:rPr lang="el-GR" smtClean="0"/>
              <a:t>21/12/2022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C45EC-9FC4-4316-A65A-CEBFA92EEE0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53762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9688453-1093-49AF-AE4F-4AD84AA1DE12}" type="datetimeFigureOut">
              <a:rPr lang="el-GR" smtClean="0"/>
              <a:t>21/12/2022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7C45EC-9FC4-4316-A65A-CEBFA92EEE01}" type="slidenum">
              <a:rPr lang="el-GR" smtClean="0"/>
              <a:t>‹#›</a:t>
            </a:fld>
            <a:endParaRPr lang="el-GR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0748454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88453-1093-49AF-AE4F-4AD84AA1DE12}" type="datetimeFigureOut">
              <a:rPr lang="el-GR" smtClean="0"/>
              <a:t>21/12/2022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C45EC-9FC4-4316-A65A-CEBFA92EEE0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08460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88453-1093-49AF-AE4F-4AD84AA1DE12}" type="datetimeFigureOut">
              <a:rPr lang="el-GR" smtClean="0"/>
              <a:t>21/12/2022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C45EC-9FC4-4316-A65A-CEBFA92EEE0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806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88453-1093-49AF-AE4F-4AD84AA1DE12}" type="datetimeFigureOut">
              <a:rPr lang="el-GR" smtClean="0"/>
              <a:t>21/12/2022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C45EC-9FC4-4316-A65A-CEBFA92EEE0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74095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88453-1093-49AF-AE4F-4AD84AA1DE12}" type="datetimeFigureOut">
              <a:rPr lang="el-GR" smtClean="0"/>
              <a:t>21/12/2022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C45EC-9FC4-4316-A65A-CEBFA92EEE0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81249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9688453-1093-49AF-AE4F-4AD84AA1DE12}" type="datetimeFigureOut">
              <a:rPr lang="el-GR" smtClean="0"/>
              <a:t>21/12/2022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7C45EC-9FC4-4316-A65A-CEBFA92EEE01}" type="slidenum">
              <a:rPr lang="el-GR" smtClean="0"/>
              <a:t>‹#›</a:t>
            </a:fld>
            <a:endParaRPr lang="el-G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695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9688453-1093-49AF-AE4F-4AD84AA1DE12}" type="datetimeFigureOut">
              <a:rPr lang="el-GR" smtClean="0"/>
              <a:t>21/12/2022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7C45EC-9FC4-4316-A65A-CEBFA92EEE01}" type="slidenum">
              <a:rPr lang="el-GR" smtClean="0"/>
              <a:t>‹#›</a:t>
            </a:fld>
            <a:endParaRPr lang="el-G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53543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39688453-1093-49AF-AE4F-4AD84AA1DE12}" type="datetimeFigureOut">
              <a:rPr lang="el-GR" smtClean="0"/>
              <a:t>21/12/2022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7C45EC-9FC4-4316-A65A-CEBFA92EEE01}" type="slidenum">
              <a:rPr lang="el-GR" smtClean="0"/>
              <a:t>‹#›</a:t>
            </a:fld>
            <a:endParaRPr lang="el-GR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567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95F1761-9E57-0FBA-0D2E-C9EB3F3652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8" y="2281084"/>
            <a:ext cx="8769290" cy="1147916"/>
          </a:xfrm>
        </p:spPr>
        <p:txBody>
          <a:bodyPr/>
          <a:lstStyle/>
          <a:p>
            <a:r>
              <a:rPr lang="el-GR" sz="2800" b="1" dirty="0"/>
              <a:t>Πολιτισμός και Υγεία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E78A19A8-838F-7057-E11F-FFDB773141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050834"/>
            <a:ext cx="7981062" cy="1533890"/>
          </a:xfrm>
        </p:spPr>
        <p:txBody>
          <a:bodyPr>
            <a:normAutofit/>
          </a:bodyPr>
          <a:lstStyle/>
          <a:p>
            <a:r>
              <a:rPr lang="el-GR" sz="1600" dirty="0"/>
              <a:t>Ενότητα 4</a:t>
            </a:r>
          </a:p>
          <a:p>
            <a:r>
              <a:rPr lang="el-GR" sz="1600" dirty="0"/>
              <a:t>Μάθημα: Ψυχολογία της Υγείας</a:t>
            </a:r>
          </a:p>
          <a:p>
            <a:r>
              <a:rPr lang="el-GR" sz="1600" dirty="0"/>
              <a:t>Διδάσκουσα: Δρ. Μαρία Κάλφα</a:t>
            </a:r>
          </a:p>
          <a:p>
            <a:r>
              <a:rPr lang="el-GR" sz="1600" dirty="0"/>
              <a:t>2022-2023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300899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C789A34-A699-53F1-0679-BFCB1FD01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b="1" dirty="0"/>
              <a:t>∆</a:t>
            </a:r>
            <a:r>
              <a:rPr lang="el-GR" sz="2800" b="1" dirty="0" err="1"/>
              <a:t>ιαπολιτισµική</a:t>
            </a:r>
            <a:r>
              <a:rPr lang="el-GR" sz="2800" b="1" dirty="0"/>
              <a:t> προσέγγιση οικογενειών µε διαφορετική κουλτούρα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A1D25A5-F524-2EEA-7C9F-988B043CBA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1759974"/>
            <a:ext cx="9753600" cy="41074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b="1" dirty="0" err="1"/>
              <a:t>Διαχωρισµός</a:t>
            </a:r>
            <a:r>
              <a:rPr lang="el-GR" sz="2400" b="1" dirty="0"/>
              <a:t> σε «καλές» και «</a:t>
            </a:r>
            <a:r>
              <a:rPr lang="el-GR" sz="2400" b="1" dirty="0" err="1"/>
              <a:t>προβληµατικές</a:t>
            </a:r>
            <a:r>
              <a:rPr lang="el-GR" sz="2400" b="1" dirty="0"/>
              <a:t>» οικογένειες</a:t>
            </a:r>
            <a:r>
              <a:rPr lang="el-GR" sz="2400" dirty="0"/>
              <a:t>. </a:t>
            </a:r>
          </a:p>
          <a:p>
            <a:pPr marL="0" indent="0">
              <a:buNone/>
            </a:pPr>
            <a:r>
              <a:rPr lang="el-GR" sz="2400" dirty="0"/>
              <a:t>«</a:t>
            </a:r>
            <a:r>
              <a:rPr lang="el-GR" sz="2400" b="1" dirty="0"/>
              <a:t>Καλή</a:t>
            </a:r>
            <a:r>
              <a:rPr lang="el-GR" sz="2400" dirty="0"/>
              <a:t>» οικογένεια είναι εκείνη που κατά κανόνα ανταποκρίνεται και συµµ</a:t>
            </a:r>
            <a:r>
              <a:rPr lang="el-GR" sz="2400" dirty="0" err="1"/>
              <a:t>ορφώνεται</a:t>
            </a:r>
            <a:r>
              <a:rPr lang="el-GR" sz="2400" dirty="0"/>
              <a:t> στις οδηγίες των γιατρών και των </a:t>
            </a:r>
            <a:r>
              <a:rPr lang="el-GR" sz="2400" dirty="0" err="1"/>
              <a:t>επαγγελµατιών</a:t>
            </a:r>
            <a:r>
              <a:rPr lang="el-GR" sz="2400" dirty="0"/>
              <a:t> υγείας και διευκολύνει έτσι τη θεραπευτική σχέση. </a:t>
            </a:r>
          </a:p>
          <a:p>
            <a:pPr marL="0" indent="0">
              <a:buNone/>
            </a:pPr>
            <a:r>
              <a:rPr lang="el-GR" sz="2400" dirty="0"/>
              <a:t>«</a:t>
            </a:r>
            <a:r>
              <a:rPr lang="el-GR" sz="2400" b="1" dirty="0" err="1"/>
              <a:t>Προβληµατική</a:t>
            </a:r>
            <a:r>
              <a:rPr lang="el-GR" sz="2400" dirty="0"/>
              <a:t>» οικογένεια είναι αυτή που αποτυγχάνει να ανταποκριθεί και να ακολουθήσει το θεραπευτικό πλαίσιο </a:t>
            </a:r>
            <a:r>
              <a:rPr lang="el-GR" sz="2400" dirty="0" err="1"/>
              <a:t>δηµιουργώντας</a:t>
            </a:r>
            <a:r>
              <a:rPr lang="el-GR" sz="2400" dirty="0"/>
              <a:t> διάφορα </a:t>
            </a:r>
            <a:r>
              <a:rPr lang="el-GR" sz="2400" dirty="0" err="1"/>
              <a:t>προβλήµατα</a:t>
            </a:r>
            <a:r>
              <a:rPr lang="el-GR" sz="2400" dirty="0"/>
              <a:t> σε αυτή τη σχέση. </a:t>
            </a:r>
          </a:p>
        </p:txBody>
      </p:sp>
    </p:spTree>
    <p:extLst>
      <p:ext uri="{BB962C8B-B14F-4D97-AF65-F5344CB8AC3E}">
        <p14:creationId xmlns:p14="http://schemas.microsoft.com/office/powerpoint/2010/main" val="40788860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39A7799-0BFC-5E49-E2F6-ECA179CAE8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3224980"/>
            <a:ext cx="9601200" cy="264241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sz="2400" dirty="0"/>
              <a:t>	Ο </a:t>
            </a:r>
            <a:r>
              <a:rPr lang="el-GR" sz="2400" dirty="0" err="1"/>
              <a:t>χαρακτηρισµός</a:t>
            </a:r>
            <a:r>
              <a:rPr lang="el-GR" sz="2400" dirty="0"/>
              <a:t> της οικογένειας σε </a:t>
            </a:r>
            <a:r>
              <a:rPr lang="el-GR" sz="2400" dirty="0" err="1"/>
              <a:t>προβληµατική</a:t>
            </a:r>
            <a:r>
              <a:rPr lang="el-GR" sz="2400" dirty="0"/>
              <a:t> ή µη, ενδέχεται να άπτεται της µ</a:t>
            </a:r>
            <a:r>
              <a:rPr lang="el-GR" sz="2400" dirty="0" err="1"/>
              <a:t>εροληπτικής</a:t>
            </a:r>
            <a:r>
              <a:rPr lang="el-GR" sz="2400" dirty="0"/>
              <a:t> στάσης απέναντι στο </a:t>
            </a:r>
            <a:r>
              <a:rPr lang="el-GR" sz="2400" dirty="0" err="1"/>
              <a:t>πολιτισµικό</a:t>
            </a:r>
            <a:r>
              <a:rPr lang="el-GR" sz="2400" dirty="0"/>
              <a:t> υπόβαθρο ή στην κακή </a:t>
            </a:r>
            <a:r>
              <a:rPr lang="el-GR" sz="2400" dirty="0" err="1"/>
              <a:t>κοινωνικοοικονοµική</a:t>
            </a:r>
            <a:r>
              <a:rPr lang="el-GR" sz="2400" dirty="0"/>
              <a:t> κατάσταση, αγνοώντας πολλές φορές το γεγονός ότι οι οικογένειες αυτές ίσως να προσπαθούν να </a:t>
            </a:r>
            <a:r>
              <a:rPr lang="el-GR" sz="2400" dirty="0" err="1"/>
              <a:t>αντιµετωπίσουν</a:t>
            </a:r>
            <a:r>
              <a:rPr lang="el-GR" sz="2400" dirty="0"/>
              <a:t> την κατάσταση </a:t>
            </a:r>
            <a:r>
              <a:rPr lang="el-GR" sz="2400" dirty="0" err="1"/>
              <a:t>βασισµένη</a:t>
            </a:r>
            <a:r>
              <a:rPr lang="el-GR" sz="2400" dirty="0"/>
              <a:t> σε ένα δικό τους πλαίσιο αναφοράς που ανταποκρίνεται στην κουλτούρα τους.</a:t>
            </a:r>
          </a:p>
        </p:txBody>
      </p:sp>
      <p:sp>
        <p:nvSpPr>
          <p:cNvPr id="4" name="Βέλος: Κάτω 3">
            <a:extLst>
              <a:ext uri="{FF2B5EF4-FFF2-40B4-BE49-F238E27FC236}">
                <a16:creationId xmlns:a16="http://schemas.microsoft.com/office/drawing/2014/main" id="{1F10807D-EC94-E5C7-64C0-1E32B3CF455D}"/>
              </a:ext>
            </a:extLst>
          </p:cNvPr>
          <p:cNvSpPr/>
          <p:nvPr/>
        </p:nvSpPr>
        <p:spPr>
          <a:xfrm>
            <a:off x="5673213" y="983226"/>
            <a:ext cx="1533832" cy="157316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747282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CD76E05-7ACE-BCE7-3F58-A0F313562E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7187" y="786581"/>
            <a:ext cx="9635613" cy="5080819"/>
          </a:xfrm>
        </p:spPr>
        <p:txBody>
          <a:bodyPr>
            <a:normAutofit/>
          </a:bodyPr>
          <a:lstStyle/>
          <a:p>
            <a:r>
              <a:rPr lang="el-GR" sz="2400" dirty="0"/>
              <a:t>Οικογένειες από διαφορετικούς </a:t>
            </a:r>
            <a:r>
              <a:rPr lang="el-GR" sz="2400" dirty="0" err="1"/>
              <a:t>πολιτισµούς</a:t>
            </a:r>
            <a:r>
              <a:rPr lang="el-GR" sz="2400" dirty="0"/>
              <a:t> µ</a:t>
            </a:r>
            <a:r>
              <a:rPr lang="el-GR" sz="2400" dirty="0" err="1"/>
              <a:t>πορεί</a:t>
            </a:r>
            <a:r>
              <a:rPr lang="el-GR" sz="2400" dirty="0"/>
              <a:t> να αγνοούν τι </a:t>
            </a:r>
            <a:r>
              <a:rPr lang="el-GR" sz="2400" dirty="0" err="1"/>
              <a:t>σηµαίνει</a:t>
            </a:r>
            <a:r>
              <a:rPr lang="el-GR" sz="2400" dirty="0"/>
              <a:t> κατάλληλη </a:t>
            </a:r>
            <a:r>
              <a:rPr lang="el-GR" sz="2400" dirty="0" err="1"/>
              <a:t>συµπεριφορά</a:t>
            </a:r>
            <a:r>
              <a:rPr lang="el-GR" sz="2400" dirty="0"/>
              <a:t> στον </a:t>
            </a:r>
            <a:r>
              <a:rPr lang="el-GR" sz="2400" dirty="0" err="1"/>
              <a:t>τοµέα</a:t>
            </a:r>
            <a:r>
              <a:rPr lang="el-GR" sz="2400" dirty="0"/>
              <a:t> της </a:t>
            </a:r>
            <a:r>
              <a:rPr lang="el-GR" sz="2400" dirty="0" err="1"/>
              <a:t>υγειονοµικής</a:t>
            </a:r>
            <a:r>
              <a:rPr lang="el-GR" sz="2400" dirty="0"/>
              <a:t> φροντίδας και των αλληλεπιδράσεων της, µε </a:t>
            </a:r>
            <a:r>
              <a:rPr lang="el-GR" sz="2400" dirty="0" err="1"/>
              <a:t>αποτέλεσµα</a:t>
            </a:r>
            <a:r>
              <a:rPr lang="el-GR" sz="2400" dirty="0"/>
              <a:t> αυτό να οδηγεί σε παρεξηγήσεις και συγκρούσεις.</a:t>
            </a:r>
          </a:p>
          <a:p>
            <a:endParaRPr lang="el-GR" sz="2400" dirty="0"/>
          </a:p>
          <a:p>
            <a:r>
              <a:rPr lang="el-GR" sz="2400" dirty="0"/>
              <a:t> Μαθαίνοντας να </a:t>
            </a:r>
            <a:r>
              <a:rPr lang="el-GR" sz="2400" dirty="0" err="1"/>
              <a:t>διαπραγµατεύονται</a:t>
            </a:r>
            <a:r>
              <a:rPr lang="el-GR" sz="2400" dirty="0"/>
              <a:t> σε µ</a:t>
            </a:r>
            <a:r>
              <a:rPr lang="el-GR" sz="2400" dirty="0" err="1"/>
              <a:t>ια</a:t>
            </a:r>
            <a:r>
              <a:rPr lang="el-GR" sz="2400" dirty="0"/>
              <a:t> κουλτούρα που έχει διαφορετικά πρότυπα και αξίες δεν είναι εύκολο για αυτούς, όταν αισθάνονται ευάλωτοι και άρρωστοι. </a:t>
            </a:r>
          </a:p>
        </p:txBody>
      </p:sp>
    </p:spTree>
    <p:extLst>
      <p:ext uri="{BB962C8B-B14F-4D97-AF65-F5344CB8AC3E}">
        <p14:creationId xmlns:p14="http://schemas.microsoft.com/office/powerpoint/2010/main" val="37625043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5A50C4A-B735-9977-D918-68734EF063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8026" y="1268361"/>
            <a:ext cx="9684774" cy="4599039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l-GR" altLang="el-GR" sz="2400" dirty="0"/>
              <a:t>Η φύση και η ιδιομορφία του αγαθού υγεία συνέβαλε στο να αποτέλεσε πεδίο έντονης πολιτικής αντιπαράθεσης τις τελευταίες δεκαετίες.</a:t>
            </a:r>
          </a:p>
          <a:p>
            <a:pPr eaLnBrk="1" hangingPunct="1">
              <a:lnSpc>
                <a:spcPct val="90000"/>
              </a:lnSpc>
            </a:pPr>
            <a:endParaRPr lang="el-GR" altLang="el-GR" sz="2400" dirty="0"/>
          </a:p>
          <a:p>
            <a:pPr eaLnBrk="1" hangingPunct="1">
              <a:lnSpc>
                <a:spcPct val="90000"/>
              </a:lnSpc>
            </a:pPr>
            <a:r>
              <a:rPr lang="el-GR" altLang="el-GR" sz="2400" dirty="0"/>
              <a:t>Δυο είναι οι κυρίαρχες τάσεις στην θεωρητική διαμάχη για την υγεία (οικονομική προσέγγιση):</a:t>
            </a:r>
          </a:p>
          <a:p>
            <a:pPr lvl="1" eaLnBrk="1" hangingPunct="1">
              <a:lnSpc>
                <a:spcPct val="90000"/>
              </a:lnSpc>
            </a:pPr>
            <a:r>
              <a:rPr lang="el-GR" altLang="el-GR" sz="2400" b="1" dirty="0"/>
              <a:t>Φιλελεύθερη προσέγγιση</a:t>
            </a:r>
            <a:r>
              <a:rPr lang="el-GR" altLang="el-GR" sz="2400" dirty="0"/>
              <a:t>: θεωρεί την υγεία ιδιωτικό αγαθό και ιδιαίτερα σημαντικό το ρόλο της αγοράς και του ελεύθερου ανταγωνισμού.</a:t>
            </a:r>
          </a:p>
          <a:p>
            <a:pPr lvl="1" eaLnBrk="1" hangingPunct="1">
              <a:lnSpc>
                <a:spcPct val="90000"/>
              </a:lnSpc>
            </a:pPr>
            <a:r>
              <a:rPr lang="el-GR" altLang="el-GR" sz="2400" b="1" dirty="0"/>
              <a:t>Σοσιαλδημοκρατική προσέγγιση</a:t>
            </a:r>
            <a:r>
              <a:rPr lang="el-GR" altLang="el-GR" sz="2400" dirty="0"/>
              <a:t>: εντάσσει την υγεία στο πλέγμα των κοινωνικών αγαθών.</a:t>
            </a:r>
          </a:p>
          <a:p>
            <a:pPr eaLnBrk="1" hangingPunct="1">
              <a:lnSpc>
                <a:spcPct val="90000"/>
              </a:lnSpc>
            </a:pPr>
            <a:endParaRPr lang="el-GR" altLang="el-GR" sz="1600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467212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717BF29-FF0D-B4AD-E0CB-A6D1CC1264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621890"/>
          </a:xfrm>
        </p:spPr>
        <p:txBody>
          <a:bodyPr>
            <a:normAutofit/>
          </a:bodyPr>
          <a:lstStyle/>
          <a:p>
            <a:r>
              <a:rPr lang="el-GR" altLang="el-GR" sz="2800" b="1" dirty="0"/>
              <a:t>Η υγεία ως ιδιωτικό αγαθό: Η φιλελεύθερη προσέγγιση</a:t>
            </a:r>
            <a:endParaRPr lang="el-GR" sz="2800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B93AC39-2265-4E1F-4124-5807B6361F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22323"/>
            <a:ext cx="9601200" cy="424507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l-GR" altLang="el-GR" sz="2400" dirty="0"/>
              <a:t>Η υγεία αντιλαμβάνεται ως ιδιωτικό αγαθό που υπόκεινται στους νόμους της αγοράς με μηχανισμούς και φορείς προσφοράς και ζήτησης (νοσοκομεία, γιατροί και καταναλωτές αντίστοιχα).</a:t>
            </a:r>
          </a:p>
          <a:p>
            <a:pPr eaLnBrk="1" hangingPunct="1">
              <a:lnSpc>
                <a:spcPct val="80000"/>
              </a:lnSpc>
            </a:pPr>
            <a:endParaRPr lang="el-GR" altLang="el-GR" sz="2400" dirty="0"/>
          </a:p>
          <a:p>
            <a:pPr eaLnBrk="1" hangingPunct="1">
              <a:lnSpc>
                <a:spcPct val="80000"/>
              </a:lnSpc>
            </a:pPr>
            <a:r>
              <a:rPr lang="el-GR" altLang="el-GR" sz="2400" dirty="0"/>
              <a:t>Η φιλελεύθερη προσέγγιση θεωρεί ότι οι καταναλωτές είναι σε θέση να γνωρίζουν:</a:t>
            </a:r>
          </a:p>
          <a:p>
            <a:pPr lvl="1" eaLnBrk="1" hangingPunct="1">
              <a:lnSpc>
                <a:spcPct val="80000"/>
              </a:lnSpc>
            </a:pPr>
            <a:r>
              <a:rPr lang="el-GR" altLang="el-GR" sz="2400" dirty="0"/>
              <a:t>Τα υγειονομικά τους προβλήματα και τις υπηρεσίες που πρέπει να καταναλώσουν.</a:t>
            </a:r>
          </a:p>
          <a:p>
            <a:pPr lvl="1" eaLnBrk="1" hangingPunct="1">
              <a:lnSpc>
                <a:spcPct val="80000"/>
              </a:lnSpc>
            </a:pPr>
            <a:r>
              <a:rPr lang="el-GR" altLang="el-GR" sz="2400" dirty="0"/>
              <a:t>Την αγορά των υπηρεσιών, ώστε να επιλέξουν την ποσότητα που απαιτείται και να αξιολογήσουν την ποιότητα των υπηρεσιών υγείας που διατίθενται στην αγορά.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790065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6F2E83C-3116-7FA1-5162-B0B717149D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0374" y="442452"/>
            <a:ext cx="9822426" cy="542494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l-GR" altLang="el-GR" sz="2400" dirty="0"/>
              <a:t>Συνεπώς ο καταναλωτής εκδηλώνει την ζήτηση για υπηρεσίες υγείας και πληρώνει μια τιμή η οποία διαμορφώνεται στην ελεύθερη αγορά χωρίς καμία κρατική παρέμβαση.</a:t>
            </a:r>
          </a:p>
          <a:p>
            <a:pPr eaLnBrk="1" hangingPunct="1">
              <a:lnSpc>
                <a:spcPct val="80000"/>
              </a:lnSpc>
            </a:pPr>
            <a:endParaRPr lang="el-GR" altLang="el-GR" sz="2400" dirty="0"/>
          </a:p>
          <a:p>
            <a:pPr eaLnBrk="1" hangingPunct="1">
              <a:lnSpc>
                <a:spcPct val="80000"/>
              </a:lnSpc>
            </a:pPr>
            <a:r>
              <a:rPr lang="el-GR" altLang="el-GR" sz="2400" dirty="0"/>
              <a:t>Οι απόψεις αυτές ευδοκίμησαν έπειτα από την κρίση του κοινωνικού κράτους κατά τα μέσα της δεκαετίας του ’70.</a:t>
            </a:r>
          </a:p>
          <a:p>
            <a:pPr eaLnBrk="1" hangingPunct="1">
              <a:lnSpc>
                <a:spcPct val="80000"/>
              </a:lnSpc>
            </a:pPr>
            <a:endParaRPr lang="el-GR" altLang="el-GR" sz="2400" dirty="0"/>
          </a:p>
          <a:p>
            <a:pPr eaLnBrk="1" hangingPunct="1">
              <a:lnSpc>
                <a:spcPct val="80000"/>
              </a:lnSpc>
            </a:pPr>
            <a:r>
              <a:rPr lang="el-GR" altLang="el-GR" sz="2400" dirty="0"/>
              <a:t>Υποστηρίχθηκε από τους νεοφιλελεύθερους ότι σε ένα ιδιωτικό σύστημα υγείας θα μπορούσε να επιτευχθεί η μείωση του κόστους των υπηρεσιών υγείας και θα μπορούσαν να ελαχιστοποιηθούν οι γραφειοκρατικές διαδικασίες και τα χρηματοδοτικά προβλήματα.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476895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9F47360-A791-125A-14B5-0D54FDCD9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sz="2800" b="1" dirty="0"/>
              <a:t>Κριτική στην νεοφιλελεύθερη αντίληψη για το αγαθό «υγεία»</a:t>
            </a:r>
            <a:endParaRPr lang="el-GR" sz="2800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CC0BEB0-49A7-8327-D691-C46055F5A2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50142"/>
            <a:ext cx="9601200" cy="4117258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el-GR" altLang="el-GR" sz="2400" dirty="0"/>
              <a:t>Περιορίζει την έννοια του κράτους πρόνοιας ταυτίζοντάς το με τις δημόσιες δαπάνες οι οποίες όμως αποτελούν μια μόνο παράμετρο του κοινωνικού κράτους: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l-GR" altLang="el-GR" sz="2400" dirty="0"/>
          </a:p>
          <a:p>
            <a:pPr lvl="1" eaLnBrk="1" hangingPunct="1">
              <a:lnSpc>
                <a:spcPct val="80000"/>
              </a:lnSpc>
            </a:pPr>
            <a:r>
              <a:rPr lang="el-GR" altLang="el-GR" sz="2400" dirty="0"/>
              <a:t>Μεταθέτει το πεδίο προβληματισμού στις οικονομικές διαστάσεις αγνοώντας τις καταστάσεις της κοινωνικής πολιτικής.</a:t>
            </a:r>
          </a:p>
          <a:p>
            <a:pPr lvl="1" eaLnBrk="1" hangingPunct="1">
              <a:lnSpc>
                <a:spcPct val="80000"/>
              </a:lnSpc>
            </a:pPr>
            <a:endParaRPr lang="el-GR" altLang="el-GR" sz="2400" dirty="0"/>
          </a:p>
          <a:p>
            <a:pPr lvl="1" eaLnBrk="1" hangingPunct="1">
              <a:lnSpc>
                <a:spcPct val="80000"/>
              </a:lnSpc>
            </a:pPr>
            <a:r>
              <a:rPr lang="el-GR" altLang="el-GR" sz="2400" dirty="0"/>
              <a:t>Η παρουσίαση της ιδιωτικοποίησης ως λύση για την εξασφάλιση της οικονομικής ανάπτυξης είναι ιδιαίτερα απλοϊκή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27355526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88D842F-9230-5A2E-0B77-2E48174B3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661219"/>
          </a:xfrm>
        </p:spPr>
        <p:txBody>
          <a:bodyPr>
            <a:normAutofit/>
          </a:bodyPr>
          <a:lstStyle/>
          <a:p>
            <a:r>
              <a:rPr lang="el-GR" altLang="el-GR" sz="2800" b="1" dirty="0"/>
              <a:t>Η υγεία ως δημόσιο αγαθό: Η σοσιαλδημοκρατική προσέγγιση</a:t>
            </a:r>
            <a:endParaRPr lang="el-GR" sz="2800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ED4C109-5ED8-61AB-270D-3AC4916A3E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6915" y="1347019"/>
            <a:ext cx="10923639" cy="5004620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l-GR" altLang="el-GR" sz="2400" dirty="0"/>
              <a:t>Εμπνευστής της άποψης ότι η υγεία είναι δημόσιο αγαθό ο </a:t>
            </a:r>
            <a:r>
              <a:rPr lang="en-US" altLang="el-GR" sz="2400" dirty="0"/>
              <a:t>K. Arrow </a:t>
            </a:r>
            <a:r>
              <a:rPr lang="el-GR" altLang="el-GR" sz="2400" dirty="0"/>
              <a:t> που παρατήρησε ότι:</a:t>
            </a:r>
          </a:p>
          <a:p>
            <a:pPr lvl="1" eaLnBrk="1" hangingPunct="1">
              <a:lnSpc>
                <a:spcPct val="90000"/>
              </a:lnSpc>
            </a:pPr>
            <a:r>
              <a:rPr lang="el-GR" altLang="el-GR" sz="2400" dirty="0"/>
              <a:t>Στις υπηρεσίες υγείας δεν ισχύει η αρχή του αποκλεισμού, δηλαδή η παροχή υπηρεσιών σε ένα άτομο δεν αποκλείει κάποιο άλλο από τις ίδιες υπηρεσίες.</a:t>
            </a:r>
          </a:p>
          <a:p>
            <a:pPr lvl="1" eaLnBrk="1" hangingPunct="1">
              <a:lnSpc>
                <a:spcPct val="90000"/>
              </a:lnSpc>
            </a:pPr>
            <a:r>
              <a:rPr lang="el-GR" altLang="el-GR" sz="2400" dirty="0"/>
              <a:t>Η φύση ορισμένων ασθενειών δημιουργεί τον κίνδυνο μετάδοσής τους από ένα άτομο σε άλλα μέλη του κοινωνικού συνόλου.</a:t>
            </a:r>
          </a:p>
          <a:p>
            <a:pPr lvl="1" eaLnBrk="1" hangingPunct="1">
              <a:lnSpc>
                <a:spcPct val="90000"/>
              </a:lnSpc>
            </a:pPr>
            <a:r>
              <a:rPr lang="el-GR" altLang="el-GR" sz="2400" dirty="0"/>
              <a:t>Λόγω του μονοπωλίου της πληροφόρησης από το ιατρικό σώμα ο χρήστης υπηρεσιών υγείας δεν είναι σε θέση να διαπραγματευτεί τις τιμές και να αξιολογεί το προϊόν.</a:t>
            </a:r>
          </a:p>
          <a:p>
            <a:pPr lvl="1" eaLnBrk="1" hangingPunct="1">
              <a:lnSpc>
                <a:spcPct val="90000"/>
              </a:lnSpc>
            </a:pPr>
            <a:r>
              <a:rPr lang="el-GR" altLang="el-GR" sz="2400" dirty="0"/>
              <a:t>Σε ειδικές περιπτώσεις αίρεται το δικαίωμα της ελεύθερης επιλογής όσο και σε περιπτώσεις </a:t>
            </a:r>
            <a:r>
              <a:rPr lang="el-GR" altLang="el-GR" sz="2400" dirty="0" err="1"/>
              <a:t>έκτατης</a:t>
            </a:r>
            <a:r>
              <a:rPr lang="el-GR" altLang="el-GR" sz="2400" dirty="0"/>
              <a:t> ιατρικής βοήθειας (βλ. </a:t>
            </a:r>
            <a:r>
              <a:rPr lang="en-US" altLang="el-GR" sz="2400" dirty="0"/>
              <a:t>Covid).</a:t>
            </a:r>
            <a:endParaRPr lang="el-GR" altLang="el-GR" sz="2400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246421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F590FA0-29AE-7EDF-10F7-D538776901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160206"/>
            <a:ext cx="9601200" cy="4707194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l-GR" altLang="el-GR" sz="2400" b="1" dirty="0"/>
              <a:t>Συνεπώς επιβάλλεται κρατικός έλεγχος στους εξής τομείς:</a:t>
            </a:r>
            <a:endParaRPr lang="en-US" altLang="el-GR" sz="2400" b="1" dirty="0"/>
          </a:p>
          <a:p>
            <a:pPr marL="0" indent="0" eaLnBrk="1" hangingPunct="1">
              <a:lnSpc>
                <a:spcPct val="90000"/>
              </a:lnSpc>
              <a:buNone/>
            </a:pPr>
            <a:endParaRPr lang="el-GR" altLang="el-GR" sz="2400" dirty="0"/>
          </a:p>
          <a:p>
            <a:pPr lvl="1" eaLnBrk="1" hangingPunct="1">
              <a:lnSpc>
                <a:spcPct val="90000"/>
              </a:lnSpc>
            </a:pPr>
            <a:r>
              <a:rPr lang="el-GR" altLang="el-GR" sz="2400" dirty="0"/>
              <a:t>Στην κατανομή των πόρων.</a:t>
            </a:r>
          </a:p>
          <a:p>
            <a:pPr lvl="1" eaLnBrk="1" hangingPunct="1">
              <a:lnSpc>
                <a:spcPct val="90000"/>
              </a:lnSpc>
            </a:pPr>
            <a:r>
              <a:rPr lang="el-GR" altLang="el-GR" sz="2400" dirty="0"/>
              <a:t>Στην χρηματοδότησης των υπηρεσιών.</a:t>
            </a:r>
          </a:p>
          <a:p>
            <a:pPr lvl="1" eaLnBrk="1" hangingPunct="1">
              <a:lnSpc>
                <a:spcPct val="90000"/>
              </a:lnSpc>
            </a:pPr>
            <a:r>
              <a:rPr lang="el-GR" altLang="el-GR" sz="2400" dirty="0"/>
              <a:t>Στην προσφορά των υπηρεσιών.</a:t>
            </a:r>
          </a:p>
          <a:p>
            <a:pPr lvl="1" eaLnBrk="1" hangingPunct="1">
              <a:lnSpc>
                <a:spcPct val="90000"/>
              </a:lnSpc>
            </a:pPr>
            <a:r>
              <a:rPr lang="el-GR" altLang="el-GR" sz="2400" dirty="0"/>
              <a:t>Στο συνολικό σχεδιασμό της κοινωνικής πολιτικής με στόχο την εξασφάλιση της αποτελεσματικότητας και αποδοτικότητας των υπηρεσιών.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661534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773884A-E924-E530-6F04-FF3C8D755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sz="2800" b="1" dirty="0"/>
              <a:t>Κριτική στην σοσιαλδημοκρατική προσέγγιση για το αγαθό «υγεία»</a:t>
            </a:r>
            <a:endParaRPr lang="el-GR" sz="2800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4F4C51F-2EB1-474B-0DB1-E191E82FC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el-GR" altLang="el-GR" sz="2400" dirty="0"/>
              <a:t>Μαρξιστική προσέγγιση: το κράτος αδυνατεί να καλύψει τις ανάγκες στο πλαίσιο της καπιταλιστικής κοινωνίας.</a:t>
            </a:r>
          </a:p>
          <a:p>
            <a:pPr eaLnBrk="1" hangingPunct="1">
              <a:lnSpc>
                <a:spcPct val="80000"/>
              </a:lnSpc>
            </a:pPr>
            <a:endParaRPr lang="el-GR" altLang="el-GR" sz="2400" dirty="0"/>
          </a:p>
          <a:p>
            <a:pPr eaLnBrk="1" hangingPunct="1">
              <a:lnSpc>
                <a:spcPct val="80000"/>
              </a:lnSpc>
            </a:pPr>
            <a:r>
              <a:rPr lang="el-GR" altLang="el-GR" sz="2400" dirty="0"/>
              <a:t>Φεμινιστική προσέγγιση: το κράτος πρόνοιας ενισχύει την γυναικεία εξάρτηση και τον καταμερισμό της εργασίας με βάση το φύλο.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l-GR" altLang="el-GR" sz="2400" dirty="0"/>
          </a:p>
          <a:p>
            <a:pPr eaLnBrk="1" hangingPunct="1">
              <a:lnSpc>
                <a:spcPct val="80000"/>
              </a:lnSpc>
            </a:pPr>
            <a:r>
              <a:rPr lang="el-GR" altLang="el-GR" sz="2400" dirty="0"/>
              <a:t>Σύγχρονη αντίληψη (</a:t>
            </a:r>
            <a:r>
              <a:rPr lang="el-GR" altLang="el-GR" sz="2400" dirty="0" err="1"/>
              <a:t>ατομοκεντρική</a:t>
            </a:r>
            <a:r>
              <a:rPr lang="el-GR" altLang="el-GR" sz="2400" dirty="0"/>
              <a:t> θεωρία) :η κοινωνία δεν θεωρείται αποκλειστικά υπεύθυνη απέναντι στο άτομο αφού το ίδιο με επιβλαβές συμπεριφορές δυσχεραίνει την ίδια του την κατάσταση. Υποστηρίζει ότι η υγεία είναι ζήτημα ατομικής συμπεριφοράς</a:t>
            </a:r>
            <a:r>
              <a:rPr lang="en-US" altLang="el-GR" sz="2400" dirty="0"/>
              <a:t>.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1253103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1F2B20D-93A9-07C4-D30C-96F37B0940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8529" y="3224980"/>
            <a:ext cx="9714271" cy="2642419"/>
          </a:xfrm>
        </p:spPr>
        <p:txBody>
          <a:bodyPr/>
          <a:lstStyle/>
          <a:p>
            <a:pPr marL="0" indent="0" algn="ctr">
              <a:lnSpc>
                <a:spcPct val="80000"/>
              </a:lnSpc>
              <a:buNone/>
            </a:pPr>
            <a:r>
              <a:rPr lang="el-GR" altLang="el-GR" sz="2400" dirty="0">
                <a:latin typeface="Times New Roman" panose="02020603050405020304" pitchFamily="18" charset="0"/>
              </a:rPr>
              <a:t>Ο κοινωνικός στοχασμός για το σώμα, την υγεία και τις παθήσεις του, τον πόνο και το θάνατο, είναι καθολικός, εμφανίζεται σε όλες τις κοινωνίες, όλες τις εποχές.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l-GR" altLang="el-GR" sz="2000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4" name="Βέλος: Κάτω 3">
            <a:extLst>
              <a:ext uri="{FF2B5EF4-FFF2-40B4-BE49-F238E27FC236}">
                <a16:creationId xmlns:a16="http://schemas.microsoft.com/office/drawing/2014/main" id="{CBBE8097-C66F-FB78-C16E-6135216B066E}"/>
              </a:ext>
            </a:extLst>
          </p:cNvPr>
          <p:cNvSpPr/>
          <p:nvPr/>
        </p:nvSpPr>
        <p:spPr>
          <a:xfrm>
            <a:off x="5506065" y="865239"/>
            <a:ext cx="1337187" cy="14256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926949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644376A-212D-6C66-D509-A9EC19D640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6852" y="835742"/>
            <a:ext cx="9615948" cy="54864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l-GR" altLang="el-GR" sz="2000" dirty="0">
                <a:latin typeface="Times New Roman" panose="02020603050405020304" pitchFamily="18" charset="0"/>
              </a:rPr>
              <a:t>Η «κοινωνιολογία της υγείας» συγκροτείται ως αυτόνομο πεδίο μετά τη δεκαετία του 1950, όταν αυξάνονται οι επιστήμονες που ασχολούνται με πεδία τα οποία έως τότε θεωρούνταν ότι αφορούν αποκλειστικά, ή κυρίως, την ιατρική. Παράλληλα αναπτύσσεται η «ιατρική ανθρωπολογία» (</a:t>
            </a:r>
            <a:r>
              <a:rPr lang="en-US" altLang="el-GR" sz="2000" dirty="0">
                <a:latin typeface="Times New Roman" panose="02020603050405020304" pitchFamily="18" charset="0"/>
              </a:rPr>
              <a:t>medical anthropology</a:t>
            </a:r>
            <a:r>
              <a:rPr lang="el-GR" altLang="el-GR" sz="2000" dirty="0">
                <a:latin typeface="Times New Roman" panose="02020603050405020304" pitchFamily="18" charset="0"/>
              </a:rPr>
              <a:t>).</a:t>
            </a:r>
          </a:p>
          <a:p>
            <a:pPr>
              <a:lnSpc>
                <a:spcPct val="80000"/>
              </a:lnSpc>
            </a:pPr>
            <a:endParaRPr lang="el-GR" altLang="el-GR" sz="2000" dirty="0"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el-GR" altLang="el-GR" sz="2000" dirty="0">
                <a:latin typeface="Times New Roman" panose="02020603050405020304" pitchFamily="18" charset="0"/>
              </a:rPr>
              <a:t>Α’ Φάση: </a:t>
            </a:r>
            <a:r>
              <a:rPr lang="el-GR" altLang="el-GR" sz="2000" b="1" dirty="0">
                <a:latin typeface="Times New Roman" panose="02020603050405020304" pitchFamily="18" charset="0"/>
              </a:rPr>
              <a:t>ιατρική κοινωνιολογία</a:t>
            </a:r>
            <a:r>
              <a:rPr lang="el-GR" altLang="el-GR" sz="2000" dirty="0">
                <a:latin typeface="Times New Roman" panose="02020603050405020304" pitchFamily="18" charset="0"/>
              </a:rPr>
              <a:t> (“</a:t>
            </a:r>
            <a:r>
              <a:rPr lang="en-US" altLang="el-GR" sz="2000" dirty="0">
                <a:latin typeface="Times New Roman" panose="02020603050405020304" pitchFamily="18" charset="0"/>
              </a:rPr>
              <a:t>sociology in medicine</a:t>
            </a:r>
            <a:r>
              <a:rPr lang="el-GR" altLang="el-GR" sz="2000" dirty="0">
                <a:latin typeface="Times New Roman" panose="02020603050405020304" pitchFamily="18" charset="0"/>
              </a:rPr>
              <a:t>”). Η ιατρική γνώση δεν τίθεται υπό αμφισβήτηση.</a:t>
            </a:r>
          </a:p>
          <a:p>
            <a:pPr>
              <a:lnSpc>
                <a:spcPct val="80000"/>
              </a:lnSpc>
            </a:pPr>
            <a:endParaRPr lang="el-GR" altLang="el-GR" sz="2000" dirty="0"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el-GR" altLang="el-GR" sz="2000" dirty="0">
                <a:latin typeface="Times New Roman" panose="02020603050405020304" pitchFamily="18" charset="0"/>
              </a:rPr>
              <a:t>Β’ Φάση: </a:t>
            </a:r>
            <a:r>
              <a:rPr lang="el-GR" altLang="el-GR" sz="2000" b="1" dirty="0">
                <a:latin typeface="Times New Roman" panose="02020603050405020304" pitchFamily="18" charset="0"/>
              </a:rPr>
              <a:t>κοινωνιολογία της ιατρικής</a:t>
            </a:r>
            <a:r>
              <a:rPr lang="el-GR" altLang="el-GR" sz="2000" dirty="0">
                <a:latin typeface="Times New Roman" panose="02020603050405020304" pitchFamily="18" charset="0"/>
              </a:rPr>
              <a:t> (“</a:t>
            </a:r>
            <a:r>
              <a:rPr lang="en-US" altLang="el-GR" sz="2000" dirty="0">
                <a:latin typeface="Times New Roman" panose="02020603050405020304" pitchFamily="18" charset="0"/>
              </a:rPr>
              <a:t>sociology of medicine</a:t>
            </a:r>
            <a:r>
              <a:rPr lang="el-GR" altLang="el-GR" sz="2000" dirty="0">
                <a:latin typeface="Times New Roman" panose="02020603050405020304" pitchFamily="18" charset="0"/>
              </a:rPr>
              <a:t>”). Στο επίκεντρο τίθεται η διαδικασία συγκρότησης της ιατρικής γνώσης,</a:t>
            </a:r>
            <a:r>
              <a:rPr lang="en-US" altLang="el-GR" sz="2000" dirty="0">
                <a:latin typeface="Times New Roman" panose="02020603050405020304" pitchFamily="18" charset="0"/>
              </a:rPr>
              <a:t> </a:t>
            </a:r>
            <a:r>
              <a:rPr lang="el-GR" altLang="el-GR" sz="2000" dirty="0">
                <a:latin typeface="Times New Roman" panose="02020603050405020304" pitchFamily="18" charset="0"/>
              </a:rPr>
              <a:t>η ιατρική εξουσία και τα κοινωνικά και ιστορικά </a:t>
            </a:r>
            <a:r>
              <a:rPr lang="el-GR" altLang="el-GR" sz="2000" dirty="0" err="1">
                <a:latin typeface="Times New Roman" panose="02020603050405020304" pitchFamily="18" charset="0"/>
              </a:rPr>
              <a:t>συμφραζόμενα</a:t>
            </a:r>
            <a:r>
              <a:rPr lang="el-GR" altLang="el-GR" sz="2000" dirty="0">
                <a:latin typeface="Times New Roman" panose="02020603050405020304" pitchFamily="18" charset="0"/>
              </a:rPr>
              <a:t> της κλινικής πρακτικής.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l-GR" altLang="el-GR" sz="2000" dirty="0"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el-GR" altLang="el-GR" sz="2000" dirty="0">
                <a:latin typeface="Times New Roman" panose="02020603050405020304" pitchFamily="18" charset="0"/>
              </a:rPr>
              <a:t>Εμβληματική μορφή της αλλαγής οπτικής αποτελεί ο </a:t>
            </a:r>
            <a:r>
              <a:rPr lang="en-US" altLang="el-GR" sz="2000" dirty="0">
                <a:latin typeface="Times New Roman" panose="02020603050405020304" pitchFamily="18" charset="0"/>
              </a:rPr>
              <a:t>Michel Foucault</a:t>
            </a:r>
            <a:r>
              <a:rPr lang="el-GR" altLang="el-GR" sz="2000" dirty="0">
                <a:latin typeface="Times New Roman" panose="02020603050405020304" pitchFamily="18" charset="0"/>
              </a:rPr>
              <a:t>, το έργο του οποίου θέτει στο επίκεντρο του ερευνητικού ενδιαφέροντος την προβληματική της «</a:t>
            </a:r>
            <a:r>
              <a:rPr lang="el-GR" altLang="el-GR" sz="2000" dirty="0" err="1">
                <a:latin typeface="Times New Roman" panose="02020603050405020304" pitchFamily="18" charset="0"/>
              </a:rPr>
              <a:t>βιοπολιτικής</a:t>
            </a:r>
            <a:r>
              <a:rPr lang="el-GR" altLang="el-GR" sz="2000" dirty="0">
                <a:latin typeface="Times New Roman" panose="02020603050405020304" pitchFamily="18" charset="0"/>
              </a:rPr>
              <a:t>» και της «</a:t>
            </a:r>
            <a:r>
              <a:rPr lang="el-GR" altLang="el-GR" sz="2000" dirty="0" err="1">
                <a:latin typeface="Times New Roman" panose="02020603050405020304" pitchFamily="18" charset="0"/>
              </a:rPr>
              <a:t>βιοεξουσίας</a:t>
            </a:r>
            <a:r>
              <a:rPr lang="el-GR" altLang="el-GR" sz="2000" dirty="0">
                <a:latin typeface="Times New Roman" panose="02020603050405020304" pitchFamily="18" charset="0"/>
              </a:rPr>
              <a:t>».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271392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AFCE5BD-B01A-F9C8-9E14-4DE24213D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sz="2800" b="1" dirty="0"/>
              <a:t>ΑΙΤΙΑ ΑΝΑΔΥΣΗΣ ΤΟΥ ΚΟΙΝΩΝΙΟΛΟΓΙΚΟΥ ΠΡΟΒΛΗΜΑΤΙΣΜΟΥ ΓΙΑ ΤΗΝ ΥΓΕΙΑ ΚΑΙ ΤΗΝ ΑΣΘΕΝΕΙΑ</a:t>
            </a:r>
            <a:endParaRPr lang="el-GR" sz="28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B8B72AA-04D2-56D0-7360-6AA5B78E99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0374" y="1641987"/>
            <a:ext cx="9822426" cy="4788309"/>
          </a:xfrm>
        </p:spPr>
        <p:txBody>
          <a:bodyPr>
            <a:normAutofit fontScale="92500"/>
          </a:bodyPr>
          <a:lstStyle/>
          <a:p>
            <a:pPr>
              <a:lnSpc>
                <a:spcPct val="80000"/>
              </a:lnSpc>
            </a:pPr>
            <a:r>
              <a:rPr lang="el-GR" altLang="el-GR" sz="2400" dirty="0"/>
              <a:t>Ανάδειξη του ζητήματος των ανισοτήτων στο χώρο της υγείας (ταξικών, χωροταξικών, </a:t>
            </a:r>
            <a:r>
              <a:rPr lang="el-GR" altLang="el-GR" sz="2400" dirty="0" err="1"/>
              <a:t>εθνοτικών</a:t>
            </a:r>
            <a:r>
              <a:rPr lang="el-GR" altLang="el-GR" sz="2400" dirty="0"/>
              <a:t> κ.ά.).</a:t>
            </a:r>
            <a:endParaRPr lang="en-US" altLang="el-GR" sz="2400" dirty="0"/>
          </a:p>
          <a:p>
            <a:pPr>
              <a:lnSpc>
                <a:spcPct val="80000"/>
              </a:lnSpc>
            </a:pPr>
            <a:endParaRPr lang="el-GR" altLang="el-GR" sz="2400" dirty="0"/>
          </a:p>
          <a:p>
            <a:pPr>
              <a:lnSpc>
                <a:spcPct val="80000"/>
              </a:lnSpc>
            </a:pPr>
            <a:r>
              <a:rPr lang="el-GR" altLang="el-GR" sz="2400" dirty="0"/>
              <a:t>Συγκέντρωση της φροντίδας υγείας σε οργανώσεις μεγάλου μεγέθους, και συνακόλουθη μεταβολή της δομής της θεραπευτικής σχέσης.</a:t>
            </a:r>
            <a:endParaRPr lang="en-US" altLang="el-GR" sz="2400" dirty="0"/>
          </a:p>
          <a:p>
            <a:pPr>
              <a:lnSpc>
                <a:spcPct val="80000"/>
              </a:lnSpc>
            </a:pPr>
            <a:endParaRPr lang="el-GR" altLang="el-GR" sz="2400" dirty="0"/>
          </a:p>
          <a:p>
            <a:pPr>
              <a:lnSpc>
                <a:spcPct val="80000"/>
              </a:lnSpc>
            </a:pPr>
            <a:r>
              <a:rPr lang="el-GR" altLang="el-GR" sz="2400" dirty="0"/>
              <a:t>Μεταβολή του επιδημιολογικού προτύπου των δυτικών κοινωνιών: μείωση των λιμωδών νοσημάτων (με την εφαρμογή πολιτικών δημόσιας υγείας) και αύξηση των </a:t>
            </a:r>
            <a:r>
              <a:rPr lang="el-GR" altLang="el-GR" sz="2400" dirty="0">
                <a:latin typeface="Times New Roman" panose="02020603050405020304" pitchFamily="18" charset="0"/>
              </a:rPr>
              <a:t>«</a:t>
            </a:r>
            <a:r>
              <a:rPr lang="el-GR" altLang="el-GR" sz="2400" dirty="0"/>
              <a:t>ασθενειών του πολιτισμού</a:t>
            </a:r>
            <a:r>
              <a:rPr lang="el-GR" altLang="el-GR" sz="2400" dirty="0">
                <a:latin typeface="Times New Roman" panose="02020603050405020304" pitchFamily="18" charset="0"/>
              </a:rPr>
              <a:t>»</a:t>
            </a:r>
            <a:r>
              <a:rPr lang="el-GR" altLang="el-GR" sz="2400" dirty="0"/>
              <a:t>, οι οποίες θεωρούνται ως πολύ-παραγοντικής αιτιότητας (βιολογικής, οικονομικής, κοινωνικής, πολιτιστικής, πολιτικής κ.ά.).</a:t>
            </a:r>
            <a:endParaRPr lang="en-US" altLang="el-GR" sz="2400" dirty="0"/>
          </a:p>
          <a:p>
            <a:pPr>
              <a:lnSpc>
                <a:spcPct val="80000"/>
              </a:lnSpc>
            </a:pPr>
            <a:endParaRPr lang="el-GR" altLang="el-GR" sz="2400" dirty="0"/>
          </a:p>
          <a:p>
            <a:pPr>
              <a:lnSpc>
                <a:spcPct val="80000"/>
              </a:lnSpc>
            </a:pPr>
            <a:r>
              <a:rPr lang="el-GR" altLang="el-GR" sz="2400" dirty="0"/>
              <a:t>Κριτική του </a:t>
            </a:r>
            <a:r>
              <a:rPr lang="el-GR" altLang="el-GR" sz="2400" dirty="0" err="1"/>
              <a:t>βιοϊατρικού</a:t>
            </a:r>
            <a:r>
              <a:rPr lang="el-GR" altLang="el-GR" sz="2400" dirty="0"/>
              <a:t> μοντέλου θεραπευτικής παρέμβασης, προς όφελος ενός «</a:t>
            </a:r>
            <a:r>
              <a:rPr lang="el-GR" altLang="el-GR" sz="2400" dirty="0" err="1"/>
              <a:t>βιοψυχοκοινωνικού</a:t>
            </a:r>
            <a:r>
              <a:rPr lang="el-GR" altLang="el-GR" sz="2400" dirty="0"/>
              <a:t> μοντέλου» εξήγησης και αντιμετώπισης των ασθενειών.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4788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A8AECC8-471F-A434-C138-88900170D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err="1"/>
              <a:t>Talcot</a:t>
            </a:r>
            <a:r>
              <a:rPr lang="en-US" sz="2800" b="1" dirty="0"/>
              <a:t> Parsons</a:t>
            </a:r>
            <a:endParaRPr lang="el-GR" sz="2800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190B5E2-737D-05A2-0EF7-B0E3B84CBF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2052" y="1455174"/>
            <a:ext cx="9920748" cy="4412226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l-GR" altLang="el-GR" sz="2400" dirty="0">
                <a:latin typeface="Times New Roman" panose="02020603050405020304" pitchFamily="18" charset="0"/>
              </a:rPr>
              <a:t>Εστίασε την ανάλυσή του στη σχέση γιατρού-ασθενούς, την οποία εξέτασε ως κοινωνικό σύστημα.</a:t>
            </a:r>
          </a:p>
          <a:p>
            <a:pPr marL="609600" indent="-609600">
              <a:lnSpc>
                <a:spcPct val="90000"/>
              </a:lnSpc>
            </a:pPr>
            <a:r>
              <a:rPr lang="el-GR" altLang="el-GR" sz="2400" dirty="0">
                <a:latin typeface="Times New Roman" panose="02020603050405020304" pitchFamily="18" charset="0"/>
              </a:rPr>
              <a:t>Ο ρόλος του ασθενή είναι συμπληρωματικός εκείνου του γιατρού. Και οι δύο υπόκεινται στα συστημικά πρότυπα/</a:t>
            </a:r>
            <a:r>
              <a:rPr lang="el-GR" altLang="el-GR" sz="2400" dirty="0" err="1">
                <a:latin typeface="Times New Roman" panose="02020603050405020304" pitchFamily="18" charset="0"/>
              </a:rPr>
              <a:t>προαπαιτούμενα</a:t>
            </a:r>
            <a:r>
              <a:rPr lang="el-GR" altLang="el-GR" sz="2400" dirty="0">
                <a:latin typeface="Times New Roman" panose="02020603050405020304" pitchFamily="18" charset="0"/>
              </a:rPr>
              <a:t>, τα οποία συνεισφέρουν στη βελτίωση της λειτουργικότητας των σύγχρονων κοινωνιών.</a:t>
            </a:r>
          </a:p>
          <a:p>
            <a:pPr marL="609600" indent="-609600">
              <a:lnSpc>
                <a:spcPct val="90000"/>
              </a:lnSpc>
            </a:pPr>
            <a:r>
              <a:rPr lang="el-GR" altLang="el-GR" sz="2400" dirty="0">
                <a:latin typeface="Times New Roman" panose="02020603050405020304" pitchFamily="18" charset="0"/>
              </a:rPr>
              <a:t>Ο ασθενής, εκ της θέσης του, έχει συγκεκριμένα δικαιώματα και υποχρεώσεις (απαλλαγή καθηκόντων &amp; υπευθυνότητας, αποδοχή θεραπείας), το ίδιο και ο γιατρός (αλτρουιστική παρέμβαση προς όφελος του ασθενούς, αναγνώριση επαγγέλματος &amp; επιστημοσύνης, ανεξαρτησία και πρόσβαση σε απαγορευμένες περιοχές).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38636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29A8EEB-59C3-E982-E29D-032A87C6FA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8529" y="678426"/>
            <a:ext cx="9714271" cy="5188974"/>
          </a:xfrm>
        </p:spPr>
        <p:txBody>
          <a:bodyPr>
            <a:normAutofit/>
          </a:bodyPr>
          <a:lstStyle/>
          <a:p>
            <a:pPr marL="609600" indent="-609600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l-GR" altLang="el-GR" sz="2400" b="1" dirty="0">
                <a:latin typeface="Times New Roman" panose="02020603050405020304" pitchFamily="18" charset="0"/>
              </a:rPr>
              <a:t>Κριτική:</a:t>
            </a:r>
            <a:endParaRPr lang="en-US" altLang="el-GR" sz="2400" b="1" dirty="0">
              <a:latin typeface="Times New Roman" panose="02020603050405020304" pitchFamily="18" charset="0"/>
            </a:endParaRPr>
          </a:p>
          <a:p>
            <a:pPr marL="609600" indent="-609600">
              <a:lnSpc>
                <a:spcPct val="90000"/>
              </a:lnSpc>
              <a:buFont typeface="Wingdings" panose="05000000000000000000" pitchFamily="2" charset="2"/>
              <a:buNone/>
            </a:pPr>
            <a:endParaRPr lang="el-GR" altLang="el-GR" sz="2400" b="1" dirty="0">
              <a:latin typeface="Times New Roman" panose="02020603050405020304" pitchFamily="18" charset="0"/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l-GR" altLang="el-GR" sz="2400" dirty="0">
                <a:latin typeface="Times New Roman" panose="02020603050405020304" pitchFamily="18" charset="0"/>
              </a:rPr>
              <a:t>Πρώτη ολοκληρωμένη κοινωνιολογική θεωρία για την ασθένεια και τη θεραπεία.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l-GR" altLang="el-GR" sz="2400" dirty="0">
                <a:latin typeface="Times New Roman" panose="02020603050405020304" pitchFamily="18" charset="0"/>
              </a:rPr>
              <a:t>Μονομερής έμφαση στη λειτουργικότητα και τον «εξισορροπητικό» ρόλο της ιατρικής πρακτικής.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l-GR" altLang="el-GR" sz="2400" dirty="0">
                <a:latin typeface="Times New Roman" panose="02020603050405020304" pitchFamily="18" charset="0"/>
              </a:rPr>
              <a:t>Μονομερής έμφαση στη σχέση γιατρού-ασθενούς.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l-GR" altLang="el-GR" sz="2400" dirty="0">
                <a:latin typeface="Times New Roman" panose="02020603050405020304" pitchFamily="18" charset="0"/>
              </a:rPr>
              <a:t>Δεν υπολογίζονται ανισότητες και ανταγωνισμοί.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l-GR" altLang="el-GR" sz="2400" dirty="0">
                <a:latin typeface="Times New Roman" panose="02020603050405020304" pitchFamily="18" charset="0"/>
              </a:rPr>
              <a:t>Δεν αναδεικνύεται η πολυπλοκότητα του φαινομένου της εμφάνισης &amp; ερμηνείας της ασθένειας και της θεραπευτικής πρακτικής, η οποία δεν περιορίζεται στην ιατρική πρακτική.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133154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17BBDDB-39B4-F4BC-8CA4-E14F6739D9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3561" y="540773"/>
            <a:ext cx="10815484" cy="6184491"/>
          </a:xfrm>
        </p:spPr>
        <p:txBody>
          <a:bodyPr>
            <a:normAutofit lnSpcReduction="10000"/>
          </a:bodyPr>
          <a:lstStyle/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None/>
            </a:pPr>
            <a:endParaRPr lang="el-GR" altLang="el-GR" sz="2800" b="1" dirty="0"/>
          </a:p>
          <a:p>
            <a:pPr marL="0" indent="0">
              <a:lnSpc>
                <a:spcPct val="80000"/>
              </a:lnSpc>
              <a:buNone/>
            </a:pPr>
            <a:r>
              <a:rPr lang="el-GR" altLang="el-GR" sz="2600" b="1" dirty="0"/>
              <a:t>Μαρξιστικές προσεγγίσεις: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l-GR" altLang="el-GR" sz="2400" dirty="0"/>
              <a:t>Ανέδειξαν το ζήτημα των ανισοτήτων, τη σημασία του </a:t>
            </a:r>
            <a:r>
              <a:rPr lang="el-GR" altLang="el-GR" sz="2400" dirty="0" err="1"/>
              <a:t>ιατροβιομηχανικού</a:t>
            </a:r>
            <a:r>
              <a:rPr lang="el-GR" altLang="el-GR" sz="2400" dirty="0"/>
              <a:t> συμπλέγματος των φαρμακοβιομηχανιών και της μορφοποίησης του </a:t>
            </a:r>
            <a:r>
              <a:rPr lang="el-GR" altLang="el-GR" sz="2400" dirty="0">
                <a:latin typeface="Times New Roman" panose="02020603050405020304" pitchFamily="18" charset="0"/>
              </a:rPr>
              <a:t>«</a:t>
            </a:r>
            <a:r>
              <a:rPr lang="el-GR" altLang="el-GR" sz="2400" dirty="0"/>
              <a:t>εργατικού σώματος</a:t>
            </a:r>
            <a:r>
              <a:rPr lang="el-GR" altLang="el-GR" sz="2400" dirty="0">
                <a:latin typeface="Times New Roman" panose="02020603050405020304" pitchFamily="18" charset="0"/>
              </a:rPr>
              <a:t>»</a:t>
            </a:r>
            <a:r>
              <a:rPr lang="el-GR" altLang="el-GR" sz="2400" dirty="0"/>
              <a:t>.</a:t>
            </a:r>
          </a:p>
          <a:p>
            <a:pPr marL="0" indent="0">
              <a:lnSpc>
                <a:spcPct val="80000"/>
              </a:lnSpc>
              <a:buNone/>
            </a:pPr>
            <a:endParaRPr lang="el-GR" altLang="el-GR" sz="2400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l-GR" altLang="el-GR" sz="2600" b="1" dirty="0" err="1"/>
              <a:t>Κονστρουβιστικές</a:t>
            </a:r>
            <a:r>
              <a:rPr lang="el-GR" altLang="el-GR" sz="2600" b="1" dirty="0"/>
              <a:t> προσεγγίσεις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l-GR" altLang="el-GR" sz="2400" dirty="0"/>
              <a:t>Πολυπληθείς έρευνες, σε επιμέρους πεδία τα οποία σχετίζονται με την κοινωνική λειτουργικότητα της </a:t>
            </a:r>
            <a:r>
              <a:rPr lang="el-GR" altLang="el-GR" sz="2400" dirty="0" err="1"/>
              <a:t>βιοϊατρικής</a:t>
            </a:r>
            <a:r>
              <a:rPr lang="el-GR" altLang="el-GR" sz="2400" dirty="0"/>
              <a:t>, </a:t>
            </a:r>
            <a:r>
              <a:rPr lang="el-GR" altLang="el-GR" sz="2400" dirty="0">
                <a:latin typeface="Times New Roman" panose="02020603050405020304" pitchFamily="18" charset="0"/>
              </a:rPr>
              <a:t>«</a:t>
            </a:r>
            <a:r>
              <a:rPr lang="el-GR" altLang="el-GR" sz="2400" dirty="0" err="1"/>
              <a:t>αποδόμησαν</a:t>
            </a:r>
            <a:r>
              <a:rPr lang="el-GR" altLang="el-GR" sz="2400" dirty="0">
                <a:latin typeface="Times New Roman" panose="02020603050405020304" pitchFamily="18" charset="0"/>
              </a:rPr>
              <a:t>»</a:t>
            </a:r>
            <a:r>
              <a:rPr lang="el-GR" altLang="el-GR" sz="2400" dirty="0"/>
              <a:t> τις βασικές της παραδοχές και ανέδειξαν την κοινωνική μορφοποίηση της ασθένειας αλλά και της ίδιας της ιατρικής γνώσης και πρακτικής.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endParaRPr lang="el-GR" altLang="el-GR" sz="2400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l-GR" altLang="el-GR" sz="2400" dirty="0"/>
              <a:t>Η </a:t>
            </a:r>
            <a:r>
              <a:rPr lang="el-GR" altLang="el-GR" sz="2400" dirty="0" err="1"/>
              <a:t>κονστρουκτιβιστική</a:t>
            </a:r>
            <a:r>
              <a:rPr lang="el-GR" altLang="el-GR" sz="2400" dirty="0"/>
              <a:t> προσέγγιση, η οποία εδράζεται σε ποικίλες φιλοσοφικές παραδόσεις και δεν συνιστά ενιαίο θεωρητικό σύστημα, προώθησε περισσότερο από κάθε άλλη κοινωνιολογική οπτική την ιδέα ότι η ασθένεια είναι </a:t>
            </a:r>
            <a:r>
              <a:rPr lang="el-GR" altLang="el-GR" sz="2400" dirty="0">
                <a:latin typeface="Times New Roman" panose="02020603050405020304" pitchFamily="18" charset="0"/>
              </a:rPr>
              <a:t>«</a:t>
            </a:r>
            <a:r>
              <a:rPr lang="el-GR" altLang="el-GR" sz="2400" dirty="0"/>
              <a:t>κοινωνική κατασκευή</a:t>
            </a:r>
            <a:r>
              <a:rPr lang="el-GR" altLang="el-GR" sz="2400" dirty="0">
                <a:latin typeface="Times New Roman" panose="02020603050405020304" pitchFamily="18" charset="0"/>
              </a:rPr>
              <a:t>»</a:t>
            </a:r>
            <a:r>
              <a:rPr lang="el-GR" altLang="el-GR" sz="2400" dirty="0"/>
              <a:t> και η </a:t>
            </a:r>
            <a:r>
              <a:rPr lang="el-GR" altLang="el-GR" sz="2400" dirty="0" err="1"/>
              <a:t>βιοϊατρική</a:t>
            </a:r>
            <a:r>
              <a:rPr lang="el-GR" altLang="el-GR" sz="2400" dirty="0"/>
              <a:t> ένα ιστορικό δημιούργημα.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167171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C5CA8BE-4CA0-45A3-1798-2AD030F4C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66019"/>
          </a:xfrm>
        </p:spPr>
        <p:txBody>
          <a:bodyPr>
            <a:normAutofit/>
          </a:bodyPr>
          <a:lstStyle/>
          <a:p>
            <a:r>
              <a:rPr lang="el-GR" sz="2800" b="1" dirty="0"/>
              <a:t>Είναι η υγεία για όλους;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852D42B-AB7A-9924-702C-EC8BD54E8D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3561" y="1170039"/>
            <a:ext cx="11228439" cy="5319251"/>
          </a:xfrm>
        </p:spPr>
        <p:txBody>
          <a:bodyPr>
            <a:noAutofit/>
          </a:bodyPr>
          <a:lstStyle/>
          <a:p>
            <a:r>
              <a:rPr lang="el-GR" sz="2400" dirty="0"/>
              <a:t>Οι οικογένειες που προέρχονται από διαφορετικές χώρες µε </a:t>
            </a:r>
            <a:r>
              <a:rPr lang="el-GR" sz="2400" dirty="0" err="1"/>
              <a:t>χαµηλό</a:t>
            </a:r>
            <a:r>
              <a:rPr lang="el-GR" sz="2400" dirty="0"/>
              <a:t> </a:t>
            </a:r>
            <a:r>
              <a:rPr lang="el-GR" sz="2400" dirty="0" err="1"/>
              <a:t>κοινωνικοοικονοµικό</a:t>
            </a:r>
            <a:r>
              <a:rPr lang="el-GR" sz="2400" dirty="0"/>
              <a:t> υπόβαθρο, έχουν συνήθως υψηλότερα ποσοστά ασθενειών, </a:t>
            </a:r>
            <a:r>
              <a:rPr lang="el-GR" sz="2400" dirty="0" err="1"/>
              <a:t>χαµηλό</a:t>
            </a:r>
            <a:r>
              <a:rPr lang="el-GR" sz="2400" dirty="0"/>
              <a:t> επίπεδο προληπτικής </a:t>
            </a:r>
            <a:r>
              <a:rPr lang="el-GR" sz="2400" dirty="0" err="1"/>
              <a:t>υγειονοµικής</a:t>
            </a:r>
            <a:r>
              <a:rPr lang="el-GR" sz="2400" dirty="0"/>
              <a:t> φροντίδας, </a:t>
            </a:r>
            <a:r>
              <a:rPr lang="el-GR" sz="2400" dirty="0" err="1"/>
              <a:t>αδυναµία</a:t>
            </a:r>
            <a:r>
              <a:rPr lang="el-GR" sz="2400" dirty="0"/>
              <a:t> διατήρησης καλού επιπέδου υγείας, καθώς και </a:t>
            </a:r>
            <a:r>
              <a:rPr lang="el-GR" sz="2400" dirty="0" err="1"/>
              <a:t>περιορισµένη</a:t>
            </a:r>
            <a:r>
              <a:rPr lang="el-GR" sz="2400" dirty="0"/>
              <a:t> </a:t>
            </a:r>
            <a:r>
              <a:rPr lang="el-GR" sz="2400" dirty="0" err="1"/>
              <a:t>προσβασιµότητα</a:t>
            </a:r>
            <a:r>
              <a:rPr lang="el-GR" sz="2400" dirty="0"/>
              <a:t> σε υπηρεσίες υγείας. </a:t>
            </a:r>
          </a:p>
          <a:p>
            <a:endParaRPr lang="el-GR" sz="2400" dirty="0"/>
          </a:p>
          <a:p>
            <a:r>
              <a:rPr lang="el-GR" sz="2400" dirty="0"/>
              <a:t>Ο κοινωνικός </a:t>
            </a:r>
            <a:r>
              <a:rPr lang="el-GR" sz="2400" dirty="0" err="1"/>
              <a:t>αποκλεισµός</a:t>
            </a:r>
            <a:r>
              <a:rPr lang="el-GR" sz="2400" dirty="0"/>
              <a:t> αποθαρρύνει </a:t>
            </a:r>
            <a:r>
              <a:rPr lang="el-GR" sz="2400" dirty="0" err="1"/>
              <a:t>ορισµένα</a:t>
            </a:r>
            <a:r>
              <a:rPr lang="el-GR" sz="2400" dirty="0"/>
              <a:t> µέλη των οικογενειών αυτών να αναζητήσουν έγκαιρα και </a:t>
            </a:r>
            <a:r>
              <a:rPr lang="el-GR" sz="2400" dirty="0" err="1"/>
              <a:t>άµεσα</a:t>
            </a:r>
            <a:r>
              <a:rPr lang="el-GR" sz="2400" dirty="0"/>
              <a:t> ιατρονοσηλευτική φροντίδα για οποιαδήποτε σοβαρή ασθένεια ή </a:t>
            </a:r>
            <a:r>
              <a:rPr lang="el-GR" sz="2400" dirty="0" err="1"/>
              <a:t>τραυµατισµό</a:t>
            </a:r>
            <a:r>
              <a:rPr lang="el-GR" sz="2400" dirty="0"/>
              <a:t> (Καψάλης 2003). </a:t>
            </a:r>
          </a:p>
          <a:p>
            <a:endParaRPr lang="el-GR" sz="2400" dirty="0"/>
          </a:p>
          <a:p>
            <a:r>
              <a:rPr lang="el-GR" sz="2400" dirty="0"/>
              <a:t>Υποφέρουν τόσο από χρόνιες ασθένειες όσο και από οξέα </a:t>
            </a:r>
            <a:r>
              <a:rPr lang="el-GR" sz="2400" dirty="0" err="1"/>
              <a:t>συµπτώµατα</a:t>
            </a:r>
            <a:r>
              <a:rPr lang="el-GR" sz="2400" dirty="0"/>
              <a:t>, σε µ</a:t>
            </a:r>
            <a:r>
              <a:rPr lang="el-GR" sz="2400" dirty="0" err="1"/>
              <a:t>εγαλύτερο</a:t>
            </a:r>
            <a:r>
              <a:rPr lang="el-GR" sz="2400" dirty="0"/>
              <a:t> ποσοστό από ό,τι ο υπόλοιπος γηγενής </a:t>
            </a:r>
            <a:r>
              <a:rPr lang="el-GR" sz="2400" dirty="0" err="1"/>
              <a:t>πληθυσµός</a:t>
            </a:r>
            <a:r>
              <a:rPr lang="el-GR" sz="2400" dirty="0"/>
              <a:t> εξαιτίας των ανθυγιεινών συνθηκών διαβίωσης, της φτώχειας, της ανεπαρκούς </a:t>
            </a:r>
            <a:r>
              <a:rPr lang="el-GR" sz="2400" dirty="0" err="1"/>
              <a:t>ιατροφαρµακευτικής</a:t>
            </a:r>
            <a:r>
              <a:rPr lang="el-GR" sz="2400" dirty="0"/>
              <a:t> περίθαλψης και της συχνά </a:t>
            </a:r>
            <a:r>
              <a:rPr lang="el-GR" sz="2400" dirty="0" err="1"/>
              <a:t>δυσµενούς</a:t>
            </a:r>
            <a:r>
              <a:rPr lang="el-GR" sz="2400" dirty="0"/>
              <a:t> </a:t>
            </a:r>
            <a:r>
              <a:rPr lang="el-GR" sz="2400" dirty="0" err="1"/>
              <a:t>κοινωνικοοικονοµικής</a:t>
            </a:r>
            <a:r>
              <a:rPr lang="el-GR" sz="2400" dirty="0"/>
              <a:t> τους κατάστασης.</a:t>
            </a:r>
          </a:p>
        </p:txBody>
      </p:sp>
    </p:spTree>
    <p:extLst>
      <p:ext uri="{BB962C8B-B14F-4D97-AF65-F5344CB8AC3E}">
        <p14:creationId xmlns:p14="http://schemas.microsoft.com/office/powerpoint/2010/main" val="16920521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1E75269-8E90-D8BE-375C-0582C9958F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8529" y="648929"/>
            <a:ext cx="9714271" cy="5218471"/>
          </a:xfrm>
        </p:spPr>
        <p:txBody>
          <a:bodyPr>
            <a:normAutofit/>
          </a:bodyPr>
          <a:lstStyle/>
          <a:p>
            <a:r>
              <a:rPr lang="el-GR" sz="2400" dirty="0"/>
              <a:t>Οι απόψεις και οι πεποιθήσεις που έχουν </a:t>
            </a:r>
            <a:r>
              <a:rPr lang="el-GR" sz="2400" dirty="0" err="1"/>
              <a:t>ορισµένες</a:t>
            </a:r>
            <a:r>
              <a:rPr lang="el-GR" sz="2400" dirty="0"/>
              <a:t> οικογένειες µε διαφορετικό </a:t>
            </a:r>
            <a:r>
              <a:rPr lang="el-GR" sz="2400" dirty="0" err="1"/>
              <a:t>πολιτισµικό</a:t>
            </a:r>
            <a:r>
              <a:rPr lang="el-GR" sz="2400" dirty="0"/>
              <a:t> υπόβαθρο σχετικά µε τις εναλλακτικές και παραδοσιακές µ</a:t>
            </a:r>
            <a:r>
              <a:rPr lang="el-GR" sz="2400" dirty="0" err="1"/>
              <a:t>ορφές</a:t>
            </a:r>
            <a:r>
              <a:rPr lang="el-GR" sz="2400" dirty="0"/>
              <a:t> θεραπείας ενδέχεται να τους αποθαρρύνει για την αναζήτηση </a:t>
            </a:r>
            <a:r>
              <a:rPr lang="el-GR" sz="2400" dirty="0" err="1"/>
              <a:t>συµβατικής</a:t>
            </a:r>
            <a:r>
              <a:rPr lang="el-GR" sz="2400" dirty="0"/>
              <a:t> ιατρικής βοήθειας. </a:t>
            </a:r>
          </a:p>
          <a:p>
            <a:endParaRPr lang="el-GR" sz="2400" dirty="0"/>
          </a:p>
          <a:p>
            <a:r>
              <a:rPr lang="el-GR" sz="2400" dirty="0"/>
              <a:t>Το πιο πιθανό είναι η αναζήτηση ιατρικής βοήθειας να γίνει µόνο σε ασθένειες µε οξέα </a:t>
            </a:r>
            <a:r>
              <a:rPr lang="el-GR" sz="2400" dirty="0" err="1"/>
              <a:t>συµπτώµατα</a:t>
            </a:r>
            <a:r>
              <a:rPr lang="el-GR" sz="2400" dirty="0"/>
              <a:t> και απειλητικές για τη ζωή καταστάσεις.</a:t>
            </a:r>
          </a:p>
          <a:p>
            <a:endParaRPr lang="el-GR" sz="2400" dirty="0"/>
          </a:p>
          <a:p>
            <a:r>
              <a:rPr lang="el-GR" sz="2400" dirty="0"/>
              <a:t> Κυρίως το </a:t>
            </a:r>
            <a:r>
              <a:rPr lang="el-GR" sz="2400" dirty="0" err="1"/>
              <a:t>πρόβληµα</a:t>
            </a:r>
            <a:r>
              <a:rPr lang="el-GR" sz="2400" dirty="0"/>
              <a:t> της γλώσσας και της επικοινωνίας ή πιθανές αρνητικές </a:t>
            </a:r>
            <a:r>
              <a:rPr lang="el-GR" sz="2400" dirty="0" err="1"/>
              <a:t>εµπειρίες</a:t>
            </a:r>
            <a:r>
              <a:rPr lang="el-GR" sz="2400" dirty="0"/>
              <a:t> µη εξυπηρέτησής τους στις υπηρεσίες υγείας των ίδιων ή </a:t>
            </a:r>
            <a:r>
              <a:rPr lang="el-GR" sz="2400" dirty="0" err="1"/>
              <a:t>οµοεθνών</a:t>
            </a:r>
            <a:r>
              <a:rPr lang="el-GR" sz="2400" dirty="0"/>
              <a:t> τους, καθιστά τις </a:t>
            </a:r>
            <a:r>
              <a:rPr lang="el-GR" sz="2400" dirty="0" err="1"/>
              <a:t>οµάδες</a:t>
            </a:r>
            <a:r>
              <a:rPr lang="el-GR" sz="2400" dirty="0"/>
              <a:t> αυτές του </a:t>
            </a:r>
            <a:r>
              <a:rPr lang="el-GR" sz="2400" dirty="0" err="1"/>
              <a:t>πληθυσµού</a:t>
            </a:r>
            <a:r>
              <a:rPr lang="el-GR" sz="2400" dirty="0"/>
              <a:t> </a:t>
            </a:r>
            <a:r>
              <a:rPr lang="el-GR" sz="2400" dirty="0" err="1"/>
              <a:t>αποκλεισµένες</a:t>
            </a:r>
            <a:r>
              <a:rPr lang="el-GR" sz="2400" dirty="0"/>
              <a:t> </a:t>
            </a:r>
            <a:r>
              <a:rPr lang="el-GR" sz="2400" dirty="0" err="1"/>
              <a:t>απο</a:t>
            </a:r>
            <a:r>
              <a:rPr lang="el-GR" sz="2400" dirty="0"/>
              <a:t> το κοινωνικό </a:t>
            </a:r>
            <a:r>
              <a:rPr lang="el-GR" sz="2400" dirty="0" err="1"/>
              <a:t>σύστηµα</a:t>
            </a:r>
            <a:r>
              <a:rPr lang="el-GR" sz="2400" dirty="0"/>
              <a:t> υγείας (</a:t>
            </a:r>
            <a:r>
              <a:rPr lang="el-GR" sz="2400" dirty="0" err="1"/>
              <a:t>Papadopoulos</a:t>
            </a:r>
            <a:r>
              <a:rPr lang="el-GR" sz="2400" dirty="0"/>
              <a:t> κ.ά., 2010)</a:t>
            </a:r>
          </a:p>
        </p:txBody>
      </p:sp>
    </p:spTree>
    <p:extLst>
      <p:ext uri="{BB962C8B-B14F-4D97-AF65-F5344CB8AC3E}">
        <p14:creationId xmlns:p14="http://schemas.microsoft.com/office/powerpoint/2010/main" val="1703469815"/>
      </p:ext>
    </p:extLst>
  </p:cSld>
  <p:clrMapOvr>
    <a:masterClrMapping/>
  </p:clrMapOvr>
</p:sld>
</file>

<file path=ppt/theme/theme1.xml><?xml version="1.0" encoding="utf-8"?>
<a:theme xmlns:a="http://schemas.openxmlformats.org/drawingml/2006/main" name="Περικοπή">
  <a:themeElements>
    <a:clrScheme name="Περικοπή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Περικοπή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Περικοπή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TM10001105[[fn=Περικοπή]]</Template>
  <TotalTime>30</TotalTime>
  <Words>1496</Words>
  <Application>Microsoft Office PowerPoint</Application>
  <PresentationFormat>Ευρεία οθόνη</PresentationFormat>
  <Paragraphs>99</Paragraphs>
  <Slides>19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19</vt:i4>
      </vt:variant>
    </vt:vector>
  </HeadingPairs>
  <TitlesOfParts>
    <vt:vector size="23" baseType="lpstr">
      <vt:lpstr>Franklin Gothic Book</vt:lpstr>
      <vt:lpstr>Times New Roman</vt:lpstr>
      <vt:lpstr>Wingdings</vt:lpstr>
      <vt:lpstr>Περικοπή</vt:lpstr>
      <vt:lpstr>Πολιτισμός και Υγεία</vt:lpstr>
      <vt:lpstr>Παρουσίαση του PowerPoint</vt:lpstr>
      <vt:lpstr>Παρουσίαση του PowerPoint</vt:lpstr>
      <vt:lpstr>ΑΙΤΙΑ ΑΝΑΔΥΣΗΣ ΤΟΥ ΚΟΙΝΩΝΙΟΛΟΓΙΚΟΥ ΠΡΟΒΛΗΜΑΤΙΣΜΟΥ ΓΙΑ ΤΗΝ ΥΓΕΙΑ ΚΑΙ ΤΗΝ ΑΣΘΕΝΕΙΑ</vt:lpstr>
      <vt:lpstr>Talcot Parsons</vt:lpstr>
      <vt:lpstr>Παρουσίαση του PowerPoint</vt:lpstr>
      <vt:lpstr>Παρουσίαση του PowerPoint</vt:lpstr>
      <vt:lpstr>Είναι η υγεία για όλους;</vt:lpstr>
      <vt:lpstr>Παρουσίαση του PowerPoint</vt:lpstr>
      <vt:lpstr>∆ιαπολιτισµική προσέγγιση οικογενειών µε διαφορετική κουλτούρα</vt:lpstr>
      <vt:lpstr>Παρουσίαση του PowerPoint</vt:lpstr>
      <vt:lpstr>Παρουσίαση του PowerPoint</vt:lpstr>
      <vt:lpstr>Παρουσίαση του PowerPoint</vt:lpstr>
      <vt:lpstr>Η υγεία ως ιδιωτικό αγαθό: Η φιλελεύθερη προσέγγιση</vt:lpstr>
      <vt:lpstr>Παρουσίαση του PowerPoint</vt:lpstr>
      <vt:lpstr>Κριτική στην νεοφιλελεύθερη αντίληψη για το αγαθό «υγεία»</vt:lpstr>
      <vt:lpstr>Η υγεία ως δημόσιο αγαθό: Η σοσιαλδημοκρατική προσέγγιση</vt:lpstr>
      <vt:lpstr>Παρουσίαση του PowerPoint</vt:lpstr>
      <vt:lpstr>Κριτική στην σοσιαλδημοκρατική προσέγγιση για το αγαθό «υγεία»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Πολιτισμός και Υγεία</dc:title>
  <dc:creator>Marw Kalfa</dc:creator>
  <cp:lastModifiedBy>Marw Kalfa</cp:lastModifiedBy>
  <cp:revision>1</cp:revision>
  <dcterms:created xsi:type="dcterms:W3CDTF">2022-12-21T19:20:21Z</dcterms:created>
  <dcterms:modified xsi:type="dcterms:W3CDTF">2022-12-21T19:50:30Z</dcterms:modified>
</cp:coreProperties>
</file>