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538" r:id="rId2"/>
    <p:sldId id="539" r:id="rId3"/>
    <p:sldId id="540" r:id="rId4"/>
    <p:sldId id="541" r:id="rId5"/>
    <p:sldId id="542" r:id="rId6"/>
    <p:sldId id="543" r:id="rId7"/>
    <p:sldId id="544" r:id="rId8"/>
    <p:sldId id="545" r:id="rId9"/>
    <p:sldId id="546" r:id="rId10"/>
    <p:sldId id="547" r:id="rId11"/>
    <p:sldId id="548" r:id="rId12"/>
    <p:sldId id="54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08">
          <p15:clr>
            <a:srgbClr val="A4A3A4"/>
          </p15:clr>
        </p15:guide>
        <p15:guide id="2" orient="horz" pos="2163">
          <p15:clr>
            <a:srgbClr val="A4A3A4"/>
          </p15:clr>
        </p15:guide>
        <p15:guide id="3" orient="horz" pos="859">
          <p15:clr>
            <a:srgbClr val="A4A3A4"/>
          </p15:clr>
        </p15:guide>
        <p15:guide id="4" orient="horz" pos="1824">
          <p15:clr>
            <a:srgbClr val="A4A3A4"/>
          </p15:clr>
        </p15:guide>
        <p15:guide id="5" pos="749">
          <p15:clr>
            <a:srgbClr val="A4A3A4"/>
          </p15:clr>
        </p15:guide>
        <p15:guide id="6" pos="5456">
          <p15:clr>
            <a:srgbClr val="A4A3A4"/>
          </p15:clr>
        </p15:guide>
        <p15:guide id="7" pos="5463">
          <p15:clr>
            <a:srgbClr val="A4A3A4"/>
          </p15:clr>
        </p15:guide>
        <p15:guide id="8" pos="1937">
          <p15:clr>
            <a:srgbClr val="A4A3A4"/>
          </p15:clr>
        </p15:guide>
        <p15:guide id="9" pos="5183">
          <p15:clr>
            <a:srgbClr val="A4A3A4"/>
          </p15:clr>
        </p15:guide>
        <p15:guide id="10" pos="3039">
          <p15:clr>
            <a:srgbClr val="A4A3A4"/>
          </p15:clr>
        </p15:guide>
        <p15:guide id="11" pos="271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828"/>
    <a:srgbClr val="E444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8693" autoAdjust="0"/>
    <p:restoredTop sz="99412" autoAdjust="0"/>
  </p:normalViewPr>
  <p:slideViewPr>
    <p:cSldViewPr snapToGrid="0" snapToObjects="1">
      <p:cViewPr varScale="1">
        <p:scale>
          <a:sx n="87" d="100"/>
          <a:sy n="87" d="100"/>
        </p:scale>
        <p:origin x="942" y="96"/>
      </p:cViewPr>
      <p:guideLst>
        <p:guide orient="horz" pos="3708"/>
        <p:guide orient="horz" pos="2163"/>
        <p:guide orient="horz" pos="859"/>
        <p:guide orient="horz" pos="1824"/>
        <p:guide pos="749"/>
        <p:guide pos="5456"/>
        <p:guide pos="5463"/>
        <p:guide pos="1937"/>
        <p:guide pos="5183"/>
        <p:guide pos="3039"/>
        <p:guide pos="27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88E3EE-FD28-459D-BE38-B2DD61AE2220}" type="datetimeFigureOut">
              <a:rPr lang="el-GR" smtClean="0"/>
              <a:pPr/>
              <a:t>6/10/2023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898A49-7B7E-4058-B07A-A895DA6B485C}" type="slidenum">
              <a:rPr lang="el-GR" smtClean="0"/>
              <a:pPr/>
              <a:t>‹#›</a:t>
            </a:fld>
            <a:endParaRPr lang="el-GR"/>
          </a:p>
        </p:txBody>
      </p:sp>
    </p:spTree>
    <p:extLst>
      <p:ext uri="{BB962C8B-B14F-4D97-AF65-F5344CB8AC3E}">
        <p14:creationId xmlns:p14="http://schemas.microsoft.com/office/powerpoint/2010/main" val="3663236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0226"/>
            <a:ext cx="7772400" cy="1470025"/>
          </a:xfrm>
        </p:spPr>
        <p:txBody>
          <a:bodyPr anchor="ctr"/>
          <a:lstStyle>
            <a:lvl1pPr algn="ctr">
              <a:defRPr spc="-40" baseline="0">
                <a:solidFill>
                  <a:srgbClr val="5E5E5E"/>
                </a:solidFill>
              </a:defRPr>
            </a:lvl1pPr>
          </a:lstStyle>
          <a:p>
            <a:r>
              <a:rPr lang="en-US" dirty="0"/>
              <a:t>Click to edit Master title style</a:t>
            </a:r>
          </a:p>
        </p:txBody>
      </p:sp>
      <p:sp>
        <p:nvSpPr>
          <p:cNvPr id="3" name="Subtitle 2"/>
          <p:cNvSpPr>
            <a:spLocks noGrp="1"/>
          </p:cNvSpPr>
          <p:nvPr>
            <p:ph type="subTitle" idx="1"/>
          </p:nvPr>
        </p:nvSpPr>
        <p:spPr>
          <a:xfrm>
            <a:off x="1371600" y="3958761"/>
            <a:ext cx="6400800" cy="1752600"/>
          </a:xfrm>
        </p:spPr>
        <p:txBody>
          <a:bodyPr/>
          <a:lstStyle>
            <a:lvl1pPr marL="0" indent="0" algn="ctr">
              <a:buNone/>
              <a:defRPr spc="-40" baseline="0">
                <a:solidFill>
                  <a:srgbClr val="5E5E5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3962401" y="14"/>
            <a:ext cx="1219200" cy="21303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3962401" y="1560836"/>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4000" smtClean="0">
                <a:solidFill>
                  <a:schemeClr val="bg1"/>
                </a:solidFill>
                <a:latin typeface="Helvetica Light"/>
                <a:cs typeface="Helvetica Light"/>
              </a:rPr>
              <a:pPr algn="ctr">
                <a:lnSpc>
                  <a:spcPct val="90000"/>
                </a:lnSpc>
                <a:spcBef>
                  <a:spcPts val="0"/>
                </a:spcBef>
              </a:pPr>
              <a:t>‹#›</a:t>
            </a:fld>
            <a:endParaRPr lang="en-US" sz="4000" dirty="0">
              <a:solidFill>
                <a:schemeClr val="bg1"/>
              </a:solidFill>
              <a:latin typeface="Helvetica Light"/>
              <a:cs typeface="Helvetica Light"/>
            </a:endParaRPr>
          </a:p>
        </p:txBody>
      </p:sp>
      <p:sp>
        <p:nvSpPr>
          <p:cNvPr id="9" name="Rectangle 8"/>
          <p:cNvSpPr/>
          <p:nvPr userDrawn="1"/>
        </p:nvSpPr>
        <p:spPr>
          <a:xfrm>
            <a:off x="0" y="1"/>
            <a:ext cx="1371600" cy="14272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608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5053255" y="1335618"/>
            <a:ext cx="3581400" cy="4726516"/>
          </a:xfrm>
        </p:spPr>
        <p:txBody>
          <a:bodyPr>
            <a:normAutofit/>
          </a:bodyPr>
          <a:lstStyle>
            <a:lvl1pPr>
              <a:buClrTx/>
              <a:defRPr sz="2000">
                <a:solidFill>
                  <a:srgbClr val="FFFFFF"/>
                </a:solidFill>
              </a:defRPr>
            </a:lvl1pPr>
            <a:lvl2pPr>
              <a:buClrTx/>
              <a:defRPr sz="1800">
                <a:solidFill>
                  <a:srgbClr val="FFFFFF"/>
                </a:solidFill>
              </a:defRPr>
            </a:lvl2pPr>
            <a:lvl3pPr>
              <a:buClrTx/>
              <a:defRPr sz="1600">
                <a:solidFill>
                  <a:srgbClr val="FFFFFF"/>
                </a:solidFill>
              </a:defRPr>
            </a:lvl3pPr>
            <a:lvl4pPr>
              <a:buClrTx/>
              <a:defRPr sz="1400">
                <a:solidFill>
                  <a:srgbClr val="FFFFFF"/>
                </a:solidFill>
              </a:defRPr>
            </a:lvl4pPr>
            <a:lvl5pPr>
              <a:buClrTx/>
              <a:defRPr sz="14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206502" y="1335618"/>
            <a:ext cx="3581400" cy="4726516"/>
          </a:xfrm>
        </p:spPr>
        <p:txBody>
          <a:bodyPr>
            <a:normAutofit/>
          </a:bodyPr>
          <a:lstStyle>
            <a:lvl1pPr>
              <a:buClrTx/>
              <a:defRPr sz="2000">
                <a:solidFill>
                  <a:srgbClr val="FFFFFF"/>
                </a:solidFill>
              </a:defRPr>
            </a:lvl1pPr>
            <a:lvl2pPr>
              <a:buClrTx/>
              <a:defRPr sz="1800">
                <a:solidFill>
                  <a:srgbClr val="FFFFFF"/>
                </a:solidFill>
              </a:defRPr>
            </a:lvl2pPr>
            <a:lvl3pPr>
              <a:buClrTx/>
              <a:defRPr sz="1600">
                <a:solidFill>
                  <a:srgbClr val="FFFFFF"/>
                </a:solidFill>
              </a:defRPr>
            </a:lvl3pPr>
            <a:lvl4pPr>
              <a:buClrTx/>
              <a:defRPr sz="1400">
                <a:solidFill>
                  <a:srgbClr val="FFFFFF"/>
                </a:solidFill>
              </a:defRPr>
            </a:lvl4pPr>
            <a:lvl5pPr>
              <a:buClrTx/>
              <a:defRPr sz="14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64448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p>
            <a:r>
              <a:rPr lang="en-US" dirty="0"/>
              <a:t>Click to edit Master title style</a:t>
            </a:r>
          </a:p>
        </p:txBody>
      </p:sp>
      <p:sp>
        <p:nvSpPr>
          <p:cNvPr id="3" name="Content Placeholder 2"/>
          <p:cNvSpPr>
            <a:spLocks noGrp="1"/>
          </p:cNvSpPr>
          <p:nvPr>
            <p:ph sz="half" idx="1"/>
          </p:nvPr>
        </p:nvSpPr>
        <p:spPr>
          <a:xfrm>
            <a:off x="3718216"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2"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5" name="Content Placeholder 2"/>
          <p:cNvSpPr>
            <a:spLocks noGrp="1"/>
          </p:cNvSpPr>
          <p:nvPr>
            <p:ph sz="half" idx="10"/>
          </p:nvPr>
        </p:nvSpPr>
        <p:spPr>
          <a:xfrm>
            <a:off x="6229930"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680331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3_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3718216"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2"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5" name="Content Placeholder 2"/>
          <p:cNvSpPr>
            <a:spLocks noGrp="1"/>
          </p:cNvSpPr>
          <p:nvPr>
            <p:ph sz="half" idx="10"/>
          </p:nvPr>
        </p:nvSpPr>
        <p:spPr>
          <a:xfrm>
            <a:off x="6229930"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058993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47894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3_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415600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6073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Picture Placeholder 7"/>
          <p:cNvSpPr>
            <a:spLocks noGrp="1"/>
          </p:cNvSpPr>
          <p:nvPr>
            <p:ph type="pic" sz="quarter" idx="10"/>
          </p:nvPr>
        </p:nvSpPr>
        <p:spPr>
          <a:xfrm>
            <a:off x="1189042"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4" name="Picture Placeholder 7"/>
          <p:cNvSpPr>
            <a:spLocks noGrp="1"/>
          </p:cNvSpPr>
          <p:nvPr>
            <p:ph type="pic" sz="quarter" idx="11"/>
          </p:nvPr>
        </p:nvSpPr>
        <p:spPr>
          <a:xfrm>
            <a:off x="3085574"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5" name="Picture Placeholder 7"/>
          <p:cNvSpPr>
            <a:spLocks noGrp="1"/>
          </p:cNvSpPr>
          <p:nvPr>
            <p:ph type="pic" sz="quarter" idx="12"/>
          </p:nvPr>
        </p:nvSpPr>
        <p:spPr>
          <a:xfrm>
            <a:off x="4982107"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6" name="Picture Placeholder 7"/>
          <p:cNvSpPr>
            <a:spLocks noGrp="1"/>
          </p:cNvSpPr>
          <p:nvPr>
            <p:ph type="pic" sz="quarter" idx="13"/>
          </p:nvPr>
        </p:nvSpPr>
        <p:spPr>
          <a:xfrm>
            <a:off x="6878641"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7" name="Text Placeholder 13"/>
          <p:cNvSpPr>
            <a:spLocks noGrp="1"/>
          </p:cNvSpPr>
          <p:nvPr>
            <p:ph type="body" sz="quarter" idx="14"/>
          </p:nvPr>
        </p:nvSpPr>
        <p:spPr>
          <a:xfrm>
            <a:off x="1189042"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8" name="Text Placeholder 13"/>
          <p:cNvSpPr>
            <a:spLocks noGrp="1"/>
          </p:cNvSpPr>
          <p:nvPr>
            <p:ph type="body" sz="quarter" idx="15"/>
          </p:nvPr>
        </p:nvSpPr>
        <p:spPr>
          <a:xfrm>
            <a:off x="3085574"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9" name="Text Placeholder 13"/>
          <p:cNvSpPr>
            <a:spLocks noGrp="1"/>
          </p:cNvSpPr>
          <p:nvPr>
            <p:ph type="body" sz="quarter" idx="16"/>
          </p:nvPr>
        </p:nvSpPr>
        <p:spPr>
          <a:xfrm>
            <a:off x="4982107"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Text Placeholder 13"/>
          <p:cNvSpPr>
            <a:spLocks noGrp="1"/>
          </p:cNvSpPr>
          <p:nvPr>
            <p:ph type="body" sz="quarter" idx="17"/>
          </p:nvPr>
        </p:nvSpPr>
        <p:spPr>
          <a:xfrm>
            <a:off x="6878641"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219506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Picture Placeholder 7"/>
          <p:cNvSpPr>
            <a:spLocks noGrp="1"/>
          </p:cNvSpPr>
          <p:nvPr>
            <p:ph type="pic" sz="quarter" idx="10"/>
          </p:nvPr>
        </p:nvSpPr>
        <p:spPr>
          <a:xfrm>
            <a:off x="1189042"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4" name="Picture Placeholder 7"/>
          <p:cNvSpPr>
            <a:spLocks noGrp="1"/>
          </p:cNvSpPr>
          <p:nvPr>
            <p:ph type="pic" sz="quarter" idx="11"/>
          </p:nvPr>
        </p:nvSpPr>
        <p:spPr>
          <a:xfrm>
            <a:off x="3085574"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5" name="Picture Placeholder 7"/>
          <p:cNvSpPr>
            <a:spLocks noGrp="1"/>
          </p:cNvSpPr>
          <p:nvPr>
            <p:ph type="pic" sz="quarter" idx="12"/>
          </p:nvPr>
        </p:nvSpPr>
        <p:spPr>
          <a:xfrm>
            <a:off x="4982107"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6" name="Picture Placeholder 7"/>
          <p:cNvSpPr>
            <a:spLocks noGrp="1"/>
          </p:cNvSpPr>
          <p:nvPr>
            <p:ph type="pic" sz="quarter" idx="13"/>
          </p:nvPr>
        </p:nvSpPr>
        <p:spPr>
          <a:xfrm>
            <a:off x="6878641"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7" name="Text Placeholder 13"/>
          <p:cNvSpPr>
            <a:spLocks noGrp="1"/>
          </p:cNvSpPr>
          <p:nvPr>
            <p:ph type="body" sz="quarter" idx="14"/>
          </p:nvPr>
        </p:nvSpPr>
        <p:spPr>
          <a:xfrm>
            <a:off x="1189042"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8" name="Text Placeholder 13"/>
          <p:cNvSpPr>
            <a:spLocks noGrp="1"/>
          </p:cNvSpPr>
          <p:nvPr>
            <p:ph type="body" sz="quarter" idx="15"/>
          </p:nvPr>
        </p:nvSpPr>
        <p:spPr>
          <a:xfrm>
            <a:off x="3085574"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9" name="Text Placeholder 13"/>
          <p:cNvSpPr>
            <a:spLocks noGrp="1"/>
          </p:cNvSpPr>
          <p:nvPr>
            <p:ph type="body" sz="quarter" idx="16"/>
          </p:nvPr>
        </p:nvSpPr>
        <p:spPr>
          <a:xfrm>
            <a:off x="4982107"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Text Placeholder 13"/>
          <p:cNvSpPr>
            <a:spLocks noGrp="1"/>
          </p:cNvSpPr>
          <p:nvPr>
            <p:ph type="body" sz="quarter" idx="17"/>
          </p:nvPr>
        </p:nvSpPr>
        <p:spPr>
          <a:xfrm>
            <a:off x="6878641"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860185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84893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Rectangle 1"/>
          <p:cNvSpPr/>
          <p:nvPr userDrawn="1"/>
        </p:nvSpPr>
        <p:spPr>
          <a:xfrm>
            <a:off x="0" y="1"/>
            <a:ext cx="1371600" cy="14272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230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2360226"/>
            <a:ext cx="8128000" cy="1470025"/>
          </a:xfrm>
        </p:spPr>
        <p:txBody>
          <a:bodyPr anchor="ctr"/>
          <a:lstStyle>
            <a:lvl1pPr algn="ctr">
              <a:defRPr spc="-4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508000" y="3958761"/>
            <a:ext cx="8128000" cy="1752600"/>
          </a:xfrm>
        </p:spPr>
        <p:txBody>
          <a:bodyPr/>
          <a:lstStyle>
            <a:lvl1pPr marL="0" indent="0" algn="ctr">
              <a:buNone/>
              <a:defRPr spc="-4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3962401" y="14"/>
            <a:ext cx="1219200" cy="21303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3962401" y="1560836"/>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4000" smtClean="0">
                <a:solidFill>
                  <a:schemeClr val="bg1"/>
                </a:solidFill>
                <a:latin typeface="Helvetica Light"/>
                <a:cs typeface="Helvetica Light"/>
              </a:rPr>
              <a:pPr algn="ctr">
                <a:lnSpc>
                  <a:spcPct val="90000"/>
                </a:lnSpc>
                <a:spcBef>
                  <a:spcPts val="0"/>
                </a:spcBef>
              </a:pPr>
              <a:t>‹#›</a:t>
            </a:fld>
            <a:endParaRPr lang="en-US" sz="4000" dirty="0">
              <a:solidFill>
                <a:schemeClr val="bg1"/>
              </a:solidFill>
              <a:latin typeface="Helvetica Light"/>
              <a:cs typeface="Helvetica Light"/>
            </a:endParaRPr>
          </a:p>
        </p:txBody>
      </p:sp>
      <p:sp>
        <p:nvSpPr>
          <p:cNvPr id="9" name="Rectangle 8"/>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96943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accent2"/>
        </a:solidFill>
        <a:effectLst/>
      </p:bgPr>
    </p:bg>
    <p:spTree>
      <p:nvGrpSpPr>
        <p:cNvPr id="1" name=""/>
        <p:cNvGrpSpPr/>
        <p:nvPr/>
      </p:nvGrpSpPr>
      <p:grpSpPr>
        <a:xfrm>
          <a:off x="0" y="0"/>
          <a:ext cx="0" cy="0"/>
          <a:chOff x="0" y="0"/>
          <a:chExt cx="0" cy="0"/>
        </a:xfrm>
      </p:grpSpPr>
      <p:sp>
        <p:nvSpPr>
          <p:cNvPr id="2" name="Rectangle 1"/>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63785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Centered Title">
    <p:bg>
      <p:bgPr>
        <a:solidFill>
          <a:schemeClr val="accent2"/>
        </a:solidFill>
        <a:effectLst/>
      </p:bgPr>
    </p:bg>
    <p:spTree>
      <p:nvGrpSpPr>
        <p:cNvPr id="1" name=""/>
        <p:cNvGrpSpPr/>
        <p:nvPr/>
      </p:nvGrpSpPr>
      <p:grpSpPr>
        <a:xfrm>
          <a:off x="0" y="0"/>
          <a:ext cx="0" cy="0"/>
          <a:chOff x="0" y="0"/>
          <a:chExt cx="0" cy="0"/>
        </a:xfrm>
      </p:grpSpPr>
      <p:sp>
        <p:nvSpPr>
          <p:cNvPr id="3" name="Rectangle 2"/>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09588" y="0"/>
            <a:ext cx="8124826" cy="972900"/>
          </a:xfrm>
        </p:spPr>
        <p:txBody>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145931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18765" y="0"/>
            <a:ext cx="7546543"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23" name="Picture Placeholder 8"/>
          <p:cNvSpPr>
            <a:spLocks noGrp="1"/>
          </p:cNvSpPr>
          <p:nvPr>
            <p:ph type="pic" sz="quarter" idx="14" hasCustomPrompt="1"/>
          </p:nvPr>
        </p:nvSpPr>
        <p:spPr>
          <a:xfrm>
            <a:off x="1465595"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24" name="Text Placeholder 10"/>
          <p:cNvSpPr>
            <a:spLocks noGrp="1"/>
          </p:cNvSpPr>
          <p:nvPr>
            <p:ph type="body" sz="quarter" idx="15" hasCustomPrompt="1"/>
          </p:nvPr>
        </p:nvSpPr>
        <p:spPr>
          <a:xfrm>
            <a:off x="1218763"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5" name="Text Placeholder 10"/>
          <p:cNvSpPr>
            <a:spLocks noGrp="1"/>
          </p:cNvSpPr>
          <p:nvPr>
            <p:ph type="body" sz="quarter" idx="16" hasCustomPrompt="1"/>
          </p:nvPr>
        </p:nvSpPr>
        <p:spPr>
          <a:xfrm>
            <a:off x="1218763"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26" name="Picture Placeholder 8"/>
          <p:cNvSpPr>
            <a:spLocks noGrp="1"/>
          </p:cNvSpPr>
          <p:nvPr>
            <p:ph type="pic" sz="quarter" idx="17" hasCustomPrompt="1"/>
          </p:nvPr>
        </p:nvSpPr>
        <p:spPr>
          <a:xfrm>
            <a:off x="3376764"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27" name="Text Placeholder 10"/>
          <p:cNvSpPr>
            <a:spLocks noGrp="1"/>
          </p:cNvSpPr>
          <p:nvPr>
            <p:ph type="body" sz="quarter" idx="18" hasCustomPrompt="1"/>
          </p:nvPr>
        </p:nvSpPr>
        <p:spPr>
          <a:xfrm>
            <a:off x="3129932"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8" name="Text Placeholder 10"/>
          <p:cNvSpPr>
            <a:spLocks noGrp="1"/>
          </p:cNvSpPr>
          <p:nvPr>
            <p:ph type="body" sz="quarter" idx="19" hasCustomPrompt="1"/>
          </p:nvPr>
        </p:nvSpPr>
        <p:spPr>
          <a:xfrm>
            <a:off x="3129932" y="3384535"/>
            <a:ext cx="1682384"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
        <p:nvSpPr>
          <p:cNvPr id="29" name="Picture Placeholder 8"/>
          <p:cNvSpPr>
            <a:spLocks noGrp="1"/>
          </p:cNvSpPr>
          <p:nvPr>
            <p:ph type="pic" sz="quarter" idx="20" hasCustomPrompt="1"/>
          </p:nvPr>
        </p:nvSpPr>
        <p:spPr>
          <a:xfrm>
            <a:off x="5287932"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30" name="Text Placeholder 10"/>
          <p:cNvSpPr>
            <a:spLocks noGrp="1"/>
          </p:cNvSpPr>
          <p:nvPr>
            <p:ph type="body" sz="quarter" idx="21" hasCustomPrompt="1"/>
          </p:nvPr>
        </p:nvSpPr>
        <p:spPr>
          <a:xfrm>
            <a:off x="5041100"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31" name="Text Placeholder 10"/>
          <p:cNvSpPr>
            <a:spLocks noGrp="1"/>
          </p:cNvSpPr>
          <p:nvPr>
            <p:ph type="body" sz="quarter" idx="22" hasCustomPrompt="1"/>
          </p:nvPr>
        </p:nvSpPr>
        <p:spPr>
          <a:xfrm>
            <a:off x="5041100"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32" name="Picture Placeholder 8"/>
          <p:cNvSpPr>
            <a:spLocks noGrp="1"/>
          </p:cNvSpPr>
          <p:nvPr>
            <p:ph type="pic" sz="quarter" idx="23" hasCustomPrompt="1"/>
          </p:nvPr>
        </p:nvSpPr>
        <p:spPr>
          <a:xfrm>
            <a:off x="7199102"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33" name="Text Placeholder 10"/>
          <p:cNvSpPr>
            <a:spLocks noGrp="1"/>
          </p:cNvSpPr>
          <p:nvPr>
            <p:ph type="body" sz="quarter" idx="24" hasCustomPrompt="1"/>
          </p:nvPr>
        </p:nvSpPr>
        <p:spPr>
          <a:xfrm>
            <a:off x="6952270"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34" name="Text Placeholder 10"/>
          <p:cNvSpPr>
            <a:spLocks noGrp="1"/>
          </p:cNvSpPr>
          <p:nvPr>
            <p:ph type="body" sz="quarter" idx="25" hasCustomPrompt="1"/>
          </p:nvPr>
        </p:nvSpPr>
        <p:spPr>
          <a:xfrm>
            <a:off x="6952270"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34018189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Pictures Light">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179991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1" name="Text Placeholder 10"/>
          <p:cNvSpPr>
            <a:spLocks noGrp="1"/>
          </p:cNvSpPr>
          <p:nvPr>
            <p:ph type="body" sz="quarter" idx="15" hasCustomPrompt="1"/>
          </p:nvPr>
        </p:nvSpPr>
        <p:spPr>
          <a:xfrm>
            <a:off x="1206501"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2" name="Text Placeholder 10"/>
          <p:cNvSpPr>
            <a:spLocks noGrp="1"/>
          </p:cNvSpPr>
          <p:nvPr>
            <p:ph type="body" sz="quarter" idx="16" hasCustomPrompt="1"/>
          </p:nvPr>
        </p:nvSpPr>
        <p:spPr>
          <a:xfrm>
            <a:off x="120650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13" name="Picture Placeholder 8"/>
          <p:cNvSpPr>
            <a:spLocks noGrp="1"/>
          </p:cNvSpPr>
          <p:nvPr>
            <p:ph type="pic" sz="quarter" idx="17" hasCustomPrompt="1"/>
          </p:nvPr>
        </p:nvSpPr>
        <p:spPr>
          <a:xfrm>
            <a:off x="432609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4" name="Text Placeholder 10"/>
          <p:cNvSpPr>
            <a:spLocks noGrp="1"/>
          </p:cNvSpPr>
          <p:nvPr>
            <p:ph type="body" sz="quarter" idx="18" hasCustomPrompt="1"/>
          </p:nvPr>
        </p:nvSpPr>
        <p:spPr>
          <a:xfrm>
            <a:off x="3732683"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5" name="Text Placeholder 10"/>
          <p:cNvSpPr>
            <a:spLocks noGrp="1"/>
          </p:cNvSpPr>
          <p:nvPr>
            <p:ph type="body" sz="quarter" idx="19" hasCustomPrompt="1"/>
          </p:nvPr>
        </p:nvSpPr>
        <p:spPr>
          <a:xfrm>
            <a:off x="3732683" y="3393413"/>
            <a:ext cx="2375553"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tx2"/>
                </a:solidFill>
                <a:latin typeface="Helvetica Light"/>
                <a:cs typeface="Helvetica Light"/>
              </a:defRPr>
            </a:lvl1pPr>
          </a:lstStyle>
          <a:p>
            <a:pPr lvl="0"/>
            <a:r>
              <a:rPr lang="en-US" dirty="0"/>
              <a:t>Body copy goes here</a:t>
            </a:r>
          </a:p>
        </p:txBody>
      </p:sp>
      <p:sp>
        <p:nvSpPr>
          <p:cNvPr id="16" name="Picture Placeholder 8"/>
          <p:cNvSpPr>
            <a:spLocks noGrp="1"/>
          </p:cNvSpPr>
          <p:nvPr>
            <p:ph type="pic" sz="quarter" idx="20" hasCustomPrompt="1"/>
          </p:nvPr>
        </p:nvSpPr>
        <p:spPr>
          <a:xfrm>
            <a:off x="685227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7" name="Text Placeholder 10"/>
          <p:cNvSpPr>
            <a:spLocks noGrp="1"/>
          </p:cNvSpPr>
          <p:nvPr>
            <p:ph type="body" sz="quarter" idx="21" hasCustomPrompt="1"/>
          </p:nvPr>
        </p:nvSpPr>
        <p:spPr>
          <a:xfrm>
            <a:off x="6258861"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18" name="Text Placeholder 10"/>
          <p:cNvSpPr>
            <a:spLocks noGrp="1"/>
          </p:cNvSpPr>
          <p:nvPr>
            <p:ph type="body" sz="quarter" idx="22" hasCustomPrompt="1"/>
          </p:nvPr>
        </p:nvSpPr>
        <p:spPr>
          <a:xfrm>
            <a:off x="625886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p>
            <a:r>
              <a:rPr lang="en-US" dirty="0"/>
              <a:t>Click to edit Master title style</a:t>
            </a:r>
          </a:p>
        </p:txBody>
      </p:sp>
    </p:spTree>
    <p:extLst>
      <p:ext uri="{BB962C8B-B14F-4D97-AF65-F5344CB8AC3E}">
        <p14:creationId xmlns:p14="http://schemas.microsoft.com/office/powerpoint/2010/main" val="20823701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19" name="Picture Placeholder 8"/>
          <p:cNvSpPr>
            <a:spLocks noGrp="1"/>
          </p:cNvSpPr>
          <p:nvPr>
            <p:ph type="pic" sz="quarter" idx="14" hasCustomPrompt="1"/>
          </p:nvPr>
        </p:nvSpPr>
        <p:spPr>
          <a:xfrm>
            <a:off x="179991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0" name="Text Placeholder 10"/>
          <p:cNvSpPr>
            <a:spLocks noGrp="1"/>
          </p:cNvSpPr>
          <p:nvPr>
            <p:ph type="body" sz="quarter" idx="15" hasCustomPrompt="1"/>
          </p:nvPr>
        </p:nvSpPr>
        <p:spPr>
          <a:xfrm>
            <a:off x="1206501"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1" name="Text Placeholder 10"/>
          <p:cNvSpPr>
            <a:spLocks noGrp="1"/>
          </p:cNvSpPr>
          <p:nvPr>
            <p:ph type="body" sz="quarter" idx="16" hasCustomPrompt="1"/>
          </p:nvPr>
        </p:nvSpPr>
        <p:spPr>
          <a:xfrm>
            <a:off x="120650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23" name="Picture Placeholder 8"/>
          <p:cNvSpPr>
            <a:spLocks noGrp="1"/>
          </p:cNvSpPr>
          <p:nvPr>
            <p:ph type="pic" sz="quarter" idx="17" hasCustomPrompt="1"/>
          </p:nvPr>
        </p:nvSpPr>
        <p:spPr>
          <a:xfrm>
            <a:off x="432609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4" name="Text Placeholder 10"/>
          <p:cNvSpPr>
            <a:spLocks noGrp="1"/>
          </p:cNvSpPr>
          <p:nvPr>
            <p:ph type="body" sz="quarter" idx="18" hasCustomPrompt="1"/>
          </p:nvPr>
        </p:nvSpPr>
        <p:spPr>
          <a:xfrm>
            <a:off x="3732683"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5" name="Text Placeholder 10"/>
          <p:cNvSpPr>
            <a:spLocks noGrp="1"/>
          </p:cNvSpPr>
          <p:nvPr>
            <p:ph type="body" sz="quarter" idx="19" hasCustomPrompt="1"/>
          </p:nvPr>
        </p:nvSpPr>
        <p:spPr>
          <a:xfrm>
            <a:off x="3732683" y="3393413"/>
            <a:ext cx="2375553"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
        <p:nvSpPr>
          <p:cNvPr id="26" name="Picture Placeholder 8"/>
          <p:cNvSpPr>
            <a:spLocks noGrp="1"/>
          </p:cNvSpPr>
          <p:nvPr>
            <p:ph type="pic" sz="quarter" idx="20" hasCustomPrompt="1"/>
          </p:nvPr>
        </p:nvSpPr>
        <p:spPr>
          <a:xfrm>
            <a:off x="685227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7" name="Text Placeholder 10"/>
          <p:cNvSpPr>
            <a:spLocks noGrp="1"/>
          </p:cNvSpPr>
          <p:nvPr>
            <p:ph type="body" sz="quarter" idx="21" hasCustomPrompt="1"/>
          </p:nvPr>
        </p:nvSpPr>
        <p:spPr>
          <a:xfrm>
            <a:off x="6258861"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28" name="Text Placeholder 10"/>
          <p:cNvSpPr>
            <a:spLocks noGrp="1"/>
          </p:cNvSpPr>
          <p:nvPr>
            <p:ph type="body" sz="quarter" idx="22" hasCustomPrompt="1"/>
          </p:nvPr>
        </p:nvSpPr>
        <p:spPr>
          <a:xfrm>
            <a:off x="625886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14564701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Pictures Light">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2349500" y="1628903"/>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1" name="Text Placeholder 10"/>
          <p:cNvSpPr>
            <a:spLocks noGrp="1"/>
          </p:cNvSpPr>
          <p:nvPr>
            <p:ph type="body" sz="quarter" idx="15" hasCustomPrompt="1"/>
          </p:nvPr>
        </p:nvSpPr>
        <p:spPr>
          <a:xfrm>
            <a:off x="1206500" y="3046425"/>
            <a:ext cx="3474720"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2" name="Text Placeholder 10"/>
          <p:cNvSpPr>
            <a:spLocks noGrp="1"/>
          </p:cNvSpPr>
          <p:nvPr>
            <p:ph type="body" sz="quarter" idx="16" hasCustomPrompt="1"/>
          </p:nvPr>
        </p:nvSpPr>
        <p:spPr>
          <a:xfrm>
            <a:off x="1206500" y="3411169"/>
            <a:ext cx="3474720"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13" name="Picture Placeholder 8"/>
          <p:cNvSpPr>
            <a:spLocks noGrp="1"/>
          </p:cNvSpPr>
          <p:nvPr>
            <p:ph type="pic" sz="quarter" idx="17" hasCustomPrompt="1"/>
          </p:nvPr>
        </p:nvSpPr>
        <p:spPr>
          <a:xfrm>
            <a:off x="6302693" y="1628903"/>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4" name="Text Placeholder 10"/>
          <p:cNvSpPr>
            <a:spLocks noGrp="1"/>
          </p:cNvSpPr>
          <p:nvPr>
            <p:ph type="body" sz="quarter" idx="18" hasCustomPrompt="1"/>
          </p:nvPr>
        </p:nvSpPr>
        <p:spPr>
          <a:xfrm>
            <a:off x="5159693" y="3046425"/>
            <a:ext cx="3474720"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5" name="Text Placeholder 10"/>
          <p:cNvSpPr>
            <a:spLocks noGrp="1"/>
          </p:cNvSpPr>
          <p:nvPr>
            <p:ph type="body" sz="quarter" idx="19" hasCustomPrompt="1"/>
          </p:nvPr>
        </p:nvSpPr>
        <p:spPr>
          <a:xfrm>
            <a:off x="5159693" y="3411169"/>
            <a:ext cx="3474720"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tx2"/>
                </a:solidFill>
                <a:latin typeface="Helvetica Light"/>
                <a:cs typeface="Helvetica Light"/>
              </a:defRPr>
            </a:lvl1pPr>
          </a:lstStyle>
          <a:p>
            <a:pPr lvl="0"/>
            <a:r>
              <a:rPr lang="en-US" dirty="0"/>
              <a:t>Body copy goes here</a:t>
            </a:r>
          </a:p>
        </p:txBody>
      </p:sp>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p>
            <a:r>
              <a:rPr lang="en-US" dirty="0"/>
              <a:t>Click to edit Master title style</a:t>
            </a:r>
          </a:p>
        </p:txBody>
      </p:sp>
    </p:spTree>
    <p:extLst>
      <p:ext uri="{BB962C8B-B14F-4D97-AF65-F5344CB8AC3E}">
        <p14:creationId xmlns:p14="http://schemas.microsoft.com/office/powerpoint/2010/main" val="23511302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10" name="Picture Placeholder 8"/>
          <p:cNvSpPr>
            <a:spLocks noGrp="1"/>
          </p:cNvSpPr>
          <p:nvPr>
            <p:ph type="pic" sz="quarter" idx="14" hasCustomPrompt="1"/>
          </p:nvPr>
        </p:nvSpPr>
        <p:spPr>
          <a:xfrm>
            <a:off x="2349500" y="1628903"/>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16" name="Text Placeholder 10"/>
          <p:cNvSpPr>
            <a:spLocks noGrp="1"/>
          </p:cNvSpPr>
          <p:nvPr>
            <p:ph type="body" sz="quarter" idx="15" hasCustomPrompt="1"/>
          </p:nvPr>
        </p:nvSpPr>
        <p:spPr>
          <a:xfrm>
            <a:off x="1206500" y="3046425"/>
            <a:ext cx="3474720"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17" name="Text Placeholder 10"/>
          <p:cNvSpPr>
            <a:spLocks noGrp="1"/>
          </p:cNvSpPr>
          <p:nvPr>
            <p:ph type="body" sz="quarter" idx="16" hasCustomPrompt="1"/>
          </p:nvPr>
        </p:nvSpPr>
        <p:spPr>
          <a:xfrm>
            <a:off x="1206500" y="3411169"/>
            <a:ext cx="34747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18" name="Picture Placeholder 8"/>
          <p:cNvSpPr>
            <a:spLocks noGrp="1"/>
          </p:cNvSpPr>
          <p:nvPr>
            <p:ph type="pic" sz="quarter" idx="17" hasCustomPrompt="1"/>
          </p:nvPr>
        </p:nvSpPr>
        <p:spPr>
          <a:xfrm>
            <a:off x="6302693" y="1628903"/>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19" name="Text Placeholder 10"/>
          <p:cNvSpPr>
            <a:spLocks noGrp="1"/>
          </p:cNvSpPr>
          <p:nvPr>
            <p:ph type="body" sz="quarter" idx="18" hasCustomPrompt="1"/>
          </p:nvPr>
        </p:nvSpPr>
        <p:spPr>
          <a:xfrm>
            <a:off x="5159693" y="3046425"/>
            <a:ext cx="3474720"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0" name="Text Placeholder 10"/>
          <p:cNvSpPr>
            <a:spLocks noGrp="1"/>
          </p:cNvSpPr>
          <p:nvPr>
            <p:ph type="body" sz="quarter" idx="19" hasCustomPrompt="1"/>
          </p:nvPr>
        </p:nvSpPr>
        <p:spPr>
          <a:xfrm>
            <a:off x="5159693" y="3411169"/>
            <a:ext cx="3474720"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23095329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Plain Text Light">
    <p:spTree>
      <p:nvGrpSpPr>
        <p:cNvPr id="1" name=""/>
        <p:cNvGrpSpPr/>
        <p:nvPr/>
      </p:nvGrpSpPr>
      <p:grpSpPr>
        <a:xfrm>
          <a:off x="0" y="0"/>
          <a:ext cx="0" cy="0"/>
          <a:chOff x="0" y="0"/>
          <a:chExt cx="0" cy="0"/>
        </a:xfrm>
      </p:grpSpPr>
      <p:sp>
        <p:nvSpPr>
          <p:cNvPr id="2" name="Title 1"/>
          <p:cNvSpPr>
            <a:spLocks noGrp="1"/>
          </p:cNvSpPr>
          <p:nvPr>
            <p:ph type="title"/>
          </p:nvPr>
        </p:nvSpPr>
        <p:spPr>
          <a:xfrm>
            <a:off x="1208330" y="0"/>
            <a:ext cx="7427670" cy="972900"/>
          </a:xfrm>
        </p:spPr>
        <p:txBody>
          <a:bodyPr/>
          <a:lstStyle/>
          <a:p>
            <a:r>
              <a:rPr lang="en-US" dirty="0"/>
              <a:t>Click to edit Master title style</a:t>
            </a:r>
          </a:p>
        </p:txBody>
      </p:sp>
      <p:sp>
        <p:nvSpPr>
          <p:cNvPr id="3" name="Content Placeholder 2"/>
          <p:cNvSpPr>
            <a:spLocks noGrp="1"/>
          </p:cNvSpPr>
          <p:nvPr>
            <p:ph sz="half" idx="1"/>
          </p:nvPr>
        </p:nvSpPr>
        <p:spPr>
          <a:xfrm>
            <a:off x="5067258" y="1346201"/>
            <a:ext cx="3568743" cy="4726516"/>
          </a:xfrm>
        </p:spPr>
        <p:txBody>
          <a:bodyPr>
            <a:normAutofit/>
          </a:bodyPr>
          <a:lstStyle>
            <a:lvl1pPr marL="0" indent="0">
              <a:lnSpc>
                <a:spcPct val="90000"/>
              </a:lnSpc>
              <a:spcBef>
                <a:spcPts val="1000"/>
              </a:spcBef>
              <a:buNone/>
              <a:defRPr sz="1800" b="1" i="0">
                <a:solidFill>
                  <a:schemeClr val="accent2"/>
                </a:solidFill>
                <a:latin typeface="Helvetica"/>
                <a:cs typeface="Helvetica"/>
              </a:defRPr>
            </a:lvl1pPr>
            <a:lvl2pPr marL="0" indent="0">
              <a:lnSpc>
                <a:spcPct val="104000"/>
              </a:lnSpc>
              <a:spcBef>
                <a:spcPts val="1000"/>
              </a:spcBef>
              <a:buNone/>
              <a:defRPr sz="1800"/>
            </a:lvl2pPr>
            <a:lvl3pPr marL="169863" indent="-169863">
              <a:lnSpc>
                <a:spcPct val="104000"/>
              </a:lnSpc>
              <a:spcBef>
                <a:spcPts val="1000"/>
              </a:spcBef>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8331" y="1346201"/>
            <a:ext cx="3568743" cy="4726516"/>
          </a:xfrm>
        </p:spPr>
        <p:txBody>
          <a:bodyPr>
            <a:normAutofit/>
          </a:bodyPr>
          <a:lstStyle>
            <a:lvl1pPr marL="0" indent="0">
              <a:lnSpc>
                <a:spcPct val="90000"/>
              </a:lnSpc>
              <a:spcBef>
                <a:spcPts val="1000"/>
              </a:spcBef>
              <a:buNone/>
              <a:defRPr sz="1800" b="1" i="0">
                <a:solidFill>
                  <a:schemeClr val="accent2"/>
                </a:solidFill>
                <a:latin typeface="Helvetica"/>
                <a:cs typeface="Helvetica"/>
              </a:defRPr>
            </a:lvl1pPr>
            <a:lvl2pPr marL="0" indent="0">
              <a:lnSpc>
                <a:spcPct val="104000"/>
              </a:lnSpc>
              <a:spcBef>
                <a:spcPts val="1000"/>
              </a:spcBef>
              <a:buNone/>
              <a:defRPr sz="1800"/>
            </a:lvl2pPr>
            <a:lvl3pPr marL="169863" indent="-169863">
              <a:lnSpc>
                <a:spcPct val="104000"/>
              </a:lnSpc>
              <a:spcBef>
                <a:spcPts val="1000"/>
              </a:spcBef>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887807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Plain Text Dar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5054602" y="1335618"/>
            <a:ext cx="3581400" cy="4726516"/>
          </a:xfrm>
        </p:spPr>
        <p:txBody>
          <a:bodyPr>
            <a:normAutofit/>
          </a:bodyPr>
          <a:lstStyle>
            <a:lvl1pPr marL="0" indent="0">
              <a:lnSpc>
                <a:spcPct val="90000"/>
              </a:lnSpc>
              <a:spcBef>
                <a:spcPts val="1000"/>
              </a:spcBef>
              <a:buNone/>
              <a:defRPr sz="1800" b="1" i="0">
                <a:solidFill>
                  <a:srgbClr val="FFFFFF"/>
                </a:solidFill>
                <a:latin typeface="Helvetica"/>
                <a:cs typeface="Helvetica"/>
              </a:defRPr>
            </a:lvl1pPr>
            <a:lvl2pPr marL="0" indent="0">
              <a:lnSpc>
                <a:spcPct val="104000"/>
              </a:lnSpc>
              <a:spcBef>
                <a:spcPts val="1000"/>
              </a:spcBef>
              <a:buNone/>
              <a:defRPr sz="1800">
                <a:solidFill>
                  <a:srgbClr val="FFFFFF"/>
                </a:solidFill>
              </a:defRPr>
            </a:lvl2pPr>
            <a:lvl3pPr marL="169863" indent="-169863">
              <a:lnSpc>
                <a:spcPct val="104000"/>
              </a:lnSpc>
              <a:spcBef>
                <a:spcPts val="1000"/>
              </a:spcBef>
              <a:buClrTx/>
              <a:defRPr sz="18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3" y="1335618"/>
            <a:ext cx="3581400" cy="4726516"/>
          </a:xfrm>
        </p:spPr>
        <p:txBody>
          <a:bodyPr>
            <a:normAutofit/>
          </a:bodyPr>
          <a:lstStyle>
            <a:lvl1pPr marL="0" indent="0">
              <a:lnSpc>
                <a:spcPct val="90000"/>
              </a:lnSpc>
              <a:spcBef>
                <a:spcPts val="1000"/>
              </a:spcBef>
              <a:buNone/>
              <a:defRPr sz="1800" b="1" i="0">
                <a:solidFill>
                  <a:srgbClr val="FFFFFF"/>
                </a:solidFill>
                <a:latin typeface="Helvetica"/>
                <a:cs typeface="Helvetica"/>
              </a:defRPr>
            </a:lvl1pPr>
            <a:lvl2pPr marL="0" indent="0">
              <a:lnSpc>
                <a:spcPct val="104000"/>
              </a:lnSpc>
              <a:spcBef>
                <a:spcPts val="1000"/>
              </a:spcBef>
              <a:buNone/>
              <a:defRPr sz="1800">
                <a:solidFill>
                  <a:srgbClr val="FFFFFF"/>
                </a:solidFill>
              </a:defRPr>
            </a:lvl2pPr>
            <a:lvl3pPr marL="169863" indent="-169863">
              <a:lnSpc>
                <a:spcPct val="104000"/>
              </a:lnSpc>
              <a:spcBef>
                <a:spcPts val="1000"/>
              </a:spcBef>
              <a:buClrTx/>
              <a:defRPr sz="18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92429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98320" y="1510243"/>
            <a:ext cx="6659880" cy="1470025"/>
          </a:xfrm>
        </p:spPr>
        <p:txBody>
          <a:bodyPr anchor="b" anchorCtr="0"/>
          <a:lstStyle>
            <a:lvl1pPr algn="l">
              <a:defRPr>
                <a:solidFill>
                  <a:srgbClr val="5E5E5E"/>
                </a:solidFill>
              </a:defRPr>
            </a:lvl1pPr>
          </a:lstStyle>
          <a:p>
            <a:r>
              <a:rPr lang="en-US" dirty="0"/>
              <a:t>Click to edit Master title style</a:t>
            </a:r>
          </a:p>
        </p:txBody>
      </p:sp>
      <p:sp>
        <p:nvSpPr>
          <p:cNvPr id="3" name="Subtitle 2"/>
          <p:cNvSpPr>
            <a:spLocks noGrp="1"/>
          </p:cNvSpPr>
          <p:nvPr>
            <p:ph type="subTitle" idx="1"/>
          </p:nvPr>
        </p:nvSpPr>
        <p:spPr>
          <a:xfrm>
            <a:off x="1798320" y="3048000"/>
            <a:ext cx="6400800" cy="1752600"/>
          </a:xfrm>
        </p:spPr>
        <p:txBody>
          <a:bodyPr/>
          <a:lstStyle>
            <a:lvl1pPr marL="0" indent="0" algn="l">
              <a:buNone/>
              <a:defRPr>
                <a:solidFill>
                  <a:srgbClr val="5E5E5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247402" y="13"/>
            <a:ext cx="1219200" cy="30886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247402" y="2615144"/>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2700" smtClean="0">
                <a:solidFill>
                  <a:schemeClr val="bg1"/>
                </a:solidFill>
                <a:latin typeface="Helvetica Light"/>
                <a:cs typeface="Helvetica Light"/>
              </a:rPr>
              <a:pPr algn="ctr">
                <a:lnSpc>
                  <a:spcPct val="90000"/>
                </a:lnSpc>
                <a:spcBef>
                  <a:spcPts val="0"/>
                </a:spcBef>
              </a:pPr>
              <a:t>‹#›</a:t>
            </a:fld>
            <a:endParaRPr lang="en-US" sz="2700" dirty="0">
              <a:solidFill>
                <a:schemeClr val="bg1"/>
              </a:solidFill>
              <a:latin typeface="Helvetica Light"/>
              <a:cs typeface="Helvetica Light"/>
            </a:endParaRPr>
          </a:p>
        </p:txBody>
      </p:sp>
    </p:spTree>
    <p:extLst>
      <p:ext uri="{BB962C8B-B14F-4D97-AF65-F5344CB8AC3E}">
        <p14:creationId xmlns:p14="http://schemas.microsoft.com/office/powerpoint/2010/main" val="1984258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98320" y="1510243"/>
            <a:ext cx="6659880" cy="1470025"/>
          </a:xfrm>
        </p:spPr>
        <p:txBody>
          <a:bodyPr anchor="b" anchorCtr="0"/>
          <a:lstStyle>
            <a:lvl1pPr algn="l">
              <a:defRPr>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798320" y="30480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247402" y="13"/>
            <a:ext cx="1219200" cy="30886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247402" y="2615144"/>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endParaRPr lang="en-US" sz="2700" dirty="0">
              <a:solidFill>
                <a:schemeClr val="bg1"/>
              </a:solidFill>
              <a:latin typeface="Helvetica Light"/>
              <a:cs typeface="Helvetica Light"/>
            </a:endParaRPr>
          </a:p>
        </p:txBody>
      </p:sp>
    </p:spTree>
    <p:extLst>
      <p:ext uri="{BB962C8B-B14F-4D97-AF65-F5344CB8AC3E}">
        <p14:creationId xmlns:p14="http://schemas.microsoft.com/office/powerpoint/2010/main" val="1928935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5953" y="2093953"/>
            <a:ext cx="5483013" cy="1024191"/>
          </a:xfrm>
        </p:spPr>
        <p:txBody>
          <a:bodyPr anchor="b" anchorCtr="0"/>
          <a:lstStyle>
            <a:lvl1pPr algn="l">
              <a:defRPr spc="-40" baseline="0">
                <a:solidFill>
                  <a:schemeClr val="bg2"/>
                </a:solidFill>
              </a:defRPr>
            </a:lvl1pPr>
          </a:lstStyle>
          <a:p>
            <a:r>
              <a:rPr lang="en-US" dirty="0"/>
              <a:t>Place Your Logo on the Left</a:t>
            </a:r>
          </a:p>
        </p:txBody>
      </p:sp>
      <p:sp>
        <p:nvSpPr>
          <p:cNvPr id="3" name="Subtitle 2"/>
          <p:cNvSpPr>
            <a:spLocks noGrp="1"/>
          </p:cNvSpPr>
          <p:nvPr>
            <p:ph type="subTitle" idx="1" hasCustomPrompt="1"/>
          </p:nvPr>
        </p:nvSpPr>
        <p:spPr>
          <a:xfrm>
            <a:off x="3105953" y="3173333"/>
            <a:ext cx="5483013" cy="840495"/>
          </a:xfrm>
        </p:spPr>
        <p:txBody>
          <a:bodyPr>
            <a:normAutofit/>
          </a:bodyPr>
          <a:lstStyle>
            <a:lvl1pPr marL="0" indent="0" algn="l">
              <a:lnSpc>
                <a:spcPct val="90000"/>
              </a:lnSpc>
              <a:spcBef>
                <a:spcPts val="0"/>
              </a:spcBef>
              <a:buNone/>
              <a:defRPr sz="2000" spc="-4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This is the subtitle of your cover page</a:t>
            </a:r>
          </a:p>
        </p:txBody>
      </p:sp>
      <p:sp>
        <p:nvSpPr>
          <p:cNvPr id="7" name="Rectangle 6"/>
          <p:cNvSpPr/>
          <p:nvPr userDrawn="1"/>
        </p:nvSpPr>
        <p:spPr>
          <a:xfrm>
            <a:off x="260586" y="16"/>
            <a:ext cx="2254014" cy="435892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0"/>
          </p:nvPr>
        </p:nvSpPr>
        <p:spPr>
          <a:xfrm>
            <a:off x="3106741" y="5490628"/>
            <a:ext cx="5481637" cy="982133"/>
          </a:xfrm>
        </p:spPr>
        <p:txBody>
          <a:bodyPr anchor="b" anchorCtr="0">
            <a:normAutofit/>
          </a:bodyPr>
          <a:lstStyle>
            <a:lvl1pPr marL="0" indent="0" algn="l">
              <a:lnSpc>
                <a:spcPct val="92000"/>
              </a:lnSpc>
              <a:spcBef>
                <a:spcPts val="600"/>
              </a:spcBef>
              <a:buNone/>
              <a:defRPr sz="1400">
                <a:solidFill>
                  <a:srgbClr val="5E5E5E"/>
                </a:solidFill>
              </a:defRPr>
            </a:lvl1pPr>
          </a:lstStyle>
          <a:p>
            <a:pPr lvl="0"/>
            <a:r>
              <a:rPr lang="en-US" dirty="0"/>
              <a:t>Click to edit Master text styles</a:t>
            </a:r>
          </a:p>
        </p:txBody>
      </p:sp>
      <p:sp>
        <p:nvSpPr>
          <p:cNvPr id="13" name="Text Placeholder 4"/>
          <p:cNvSpPr>
            <a:spLocks noGrp="1"/>
          </p:cNvSpPr>
          <p:nvPr>
            <p:ph type="body" sz="quarter" idx="11" hasCustomPrompt="1"/>
          </p:nvPr>
        </p:nvSpPr>
        <p:spPr>
          <a:xfrm>
            <a:off x="304802" y="5490628"/>
            <a:ext cx="2209800" cy="982133"/>
          </a:xfrm>
        </p:spPr>
        <p:txBody>
          <a:bodyPr anchor="b" anchorCtr="0">
            <a:normAutofit/>
          </a:bodyPr>
          <a:lstStyle>
            <a:lvl1pPr marL="0" indent="0" algn="r">
              <a:lnSpc>
                <a:spcPct val="92000"/>
              </a:lnSpc>
              <a:spcBef>
                <a:spcPts val="600"/>
              </a:spcBef>
              <a:buNone/>
              <a:defRPr sz="1400">
                <a:solidFill>
                  <a:srgbClr val="5E5E5E"/>
                </a:solidFill>
              </a:defRPr>
            </a:lvl1pPr>
          </a:lstStyle>
          <a:p>
            <a:pPr lvl="0"/>
            <a:r>
              <a:rPr lang="en-US" dirty="0"/>
              <a:t>Enter the Date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876" y="3568700"/>
            <a:ext cx="613434" cy="595392"/>
          </a:xfrm>
          <a:prstGeom prst="rect">
            <a:avLst/>
          </a:prstGeom>
        </p:spPr>
      </p:pic>
    </p:spTree>
    <p:extLst>
      <p:ext uri="{BB962C8B-B14F-4D97-AF65-F5344CB8AC3E}">
        <p14:creationId xmlns:p14="http://schemas.microsoft.com/office/powerpoint/2010/main" val="332051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49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a:t>
            </a:r>
            <a:r>
              <a:rPr lang="en-US" dirty="0" err="1"/>
              <a:t>Msafgsddfs</a:t>
            </a:r>
            <a:r>
              <a:rPr lang="en-US" dirty="0"/>
              <a:t> </a:t>
            </a:r>
            <a:r>
              <a:rPr lang="en-US" dirty="0" err="1"/>
              <a:t>df</a:t>
            </a:r>
            <a:r>
              <a:rPr lang="en-US" dirty="0"/>
              <a:t> </a:t>
            </a:r>
            <a:r>
              <a:rPr lang="en-US" dirty="0" err="1"/>
              <a:t>aaster</a:t>
            </a:r>
            <a:r>
              <a:rPr lang="en-US" dirty="0"/>
              <a:t> title style</a:t>
            </a:r>
          </a:p>
        </p:txBody>
      </p:sp>
      <p:sp>
        <p:nvSpPr>
          <p:cNvPr id="3" name="Content Placeholder 2"/>
          <p:cNvSpPr>
            <a:spLocks noGrp="1"/>
          </p:cNvSpPr>
          <p:nvPr>
            <p:ph idx="1"/>
          </p:nvPr>
        </p:nvSpPr>
        <p:spPr/>
        <p:txBody>
          <a:bodyPr/>
          <a:lstStyle>
            <a:lvl1pPr marL="0" indent="0">
              <a:buNone/>
              <a:defRPr sz="1800" b="1" i="0">
                <a:solidFill>
                  <a:srgbClr val="EF7E5E"/>
                </a:solidFill>
                <a:latin typeface="Helvetica"/>
                <a:cs typeface="Helvetica"/>
              </a:defRPr>
            </a:lvl1pPr>
            <a:lvl2pPr marL="0" indent="0">
              <a:buFont typeface="Arial"/>
              <a:buNone/>
              <a:defRPr/>
            </a:lvl2pPr>
            <a:lvl3pPr marL="169863" indent="-169863">
              <a:defRPr/>
            </a:lvl3pPr>
            <a:lvl4pPr marL="400050" indent="-230188">
              <a:defRPr/>
            </a:lvl4pPr>
            <a:lvl5pPr marL="631825" indent="-231775">
              <a:defRPr/>
            </a:lvl5p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09933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Tx/>
              <a:defRPr>
                <a:solidFill>
                  <a:srgbClr val="FFFFFF"/>
                </a:solidFill>
              </a:defRPr>
            </a:lvl1pPr>
            <a:lvl2pPr>
              <a:buClrTx/>
              <a:defRPr>
                <a:solidFill>
                  <a:srgbClr val="FFFFFF"/>
                </a:solidFill>
              </a:defRPr>
            </a:lvl2pPr>
            <a:lvl3pPr>
              <a:buClrTx/>
              <a:defRPr>
                <a:solidFill>
                  <a:srgbClr val="FFFFFF"/>
                </a:solidFill>
              </a:defRPr>
            </a:lvl3pPr>
            <a:lvl4pPr>
              <a:buClrTx/>
              <a:defRPr>
                <a:solidFill>
                  <a:srgbClr val="FFFFFF"/>
                </a:solidFill>
              </a:defRPr>
            </a:lvl4pPr>
            <a:lvl5pPr>
              <a:buClrTx/>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4082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p>
            <a:r>
              <a:rPr lang="en-US" dirty="0"/>
              <a:t>Click to edit Master title style</a:t>
            </a:r>
          </a:p>
        </p:txBody>
      </p:sp>
      <p:sp>
        <p:nvSpPr>
          <p:cNvPr id="3" name="Content Placeholder 2"/>
          <p:cNvSpPr>
            <a:spLocks noGrp="1"/>
          </p:cNvSpPr>
          <p:nvPr>
            <p:ph sz="half" idx="1"/>
          </p:nvPr>
        </p:nvSpPr>
        <p:spPr>
          <a:xfrm>
            <a:off x="5053641" y="1335618"/>
            <a:ext cx="3582361" cy="472651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206503" y="1335618"/>
            <a:ext cx="3582361" cy="472651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345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4697" y="0"/>
            <a:ext cx="7428153" cy="972900"/>
          </a:xfrm>
          <a:prstGeom prst="rect">
            <a:avLst/>
          </a:prstGeom>
        </p:spPr>
        <p:txBody>
          <a:bodyPr vert="horz" lIns="0" tIns="0" rIns="0" bIns="0" rtlCol="0" anchor="b" anchorCtr="0">
            <a:normAutofit/>
          </a:bodyPr>
          <a:lstStyle/>
          <a:p>
            <a:r>
              <a:rPr lang="en-US" dirty="0"/>
              <a:t>Click to edit Master title style</a:t>
            </a:r>
          </a:p>
        </p:txBody>
      </p:sp>
      <p:sp>
        <p:nvSpPr>
          <p:cNvPr id="3" name="Text Placeholder 2"/>
          <p:cNvSpPr>
            <a:spLocks noGrp="1"/>
          </p:cNvSpPr>
          <p:nvPr>
            <p:ph type="body" idx="1"/>
          </p:nvPr>
        </p:nvSpPr>
        <p:spPr>
          <a:xfrm>
            <a:off x="1214697" y="1355361"/>
            <a:ext cx="7428153" cy="469225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250952" y="0"/>
            <a:ext cx="745390" cy="108175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p:nvSpPr>
        <p:spPr>
          <a:xfrm>
            <a:off x="250952" y="607777"/>
            <a:ext cx="74539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2700" smtClean="0">
                <a:solidFill>
                  <a:schemeClr val="bg1"/>
                </a:solidFill>
                <a:latin typeface="Helvetica Light"/>
                <a:cs typeface="Helvetica Light"/>
              </a:rPr>
              <a:pPr algn="ctr">
                <a:lnSpc>
                  <a:spcPct val="90000"/>
                </a:lnSpc>
                <a:spcBef>
                  <a:spcPts val="0"/>
                </a:spcBef>
              </a:pPr>
              <a:t>‹#›</a:t>
            </a:fld>
            <a:endParaRPr lang="en-US" sz="2700" dirty="0">
              <a:solidFill>
                <a:schemeClr val="bg1"/>
              </a:solidFill>
              <a:latin typeface="Helvetica Light"/>
              <a:cs typeface="Helvetica Light"/>
            </a:endParaRPr>
          </a:p>
        </p:txBody>
      </p:sp>
      <p:sp>
        <p:nvSpPr>
          <p:cNvPr id="9" name="Rectangle 8"/>
          <p:cNvSpPr/>
          <p:nvPr/>
        </p:nvSpPr>
        <p:spPr>
          <a:xfrm>
            <a:off x="0" y="6523863"/>
            <a:ext cx="9144000" cy="3341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25247" y="6613716"/>
            <a:ext cx="6068142" cy="184666"/>
          </a:xfrm>
          <a:prstGeom prst="rect">
            <a:avLst/>
          </a:prstGeom>
        </p:spPr>
        <p:txBody>
          <a:bodyPr wrap="square" lIns="0" tIns="0" rIns="0" bIns="0">
            <a:spAutoFit/>
          </a:bodyPr>
          <a:lstStyle/>
          <a:p>
            <a:r>
              <a:rPr lang="el-GR" sz="1200" b="0" i="0" dirty="0">
                <a:solidFill>
                  <a:schemeClr val="bg1"/>
                </a:solidFill>
                <a:latin typeface="Helvetica"/>
                <a:cs typeface="Helvetica"/>
              </a:rPr>
              <a:t>Παιδαγωγικό</a:t>
            </a:r>
            <a:r>
              <a:rPr lang="el-GR" sz="1200" b="0" i="0" baseline="0" dirty="0">
                <a:solidFill>
                  <a:schemeClr val="bg1"/>
                </a:solidFill>
                <a:latin typeface="Helvetica"/>
                <a:cs typeface="Helvetica"/>
              </a:rPr>
              <a:t> Τμήμα Δημοτικής Εκπαίδευσης, Πανεπιστήμιο Δυτικής Μακεδονίας</a:t>
            </a:r>
            <a:endParaRPr lang="en-US" sz="1200" b="1" i="0" dirty="0">
              <a:solidFill>
                <a:schemeClr val="bg1"/>
              </a:solidFill>
              <a:latin typeface="Helvetica"/>
              <a:cs typeface="Helvetica"/>
            </a:endParaRPr>
          </a:p>
        </p:txBody>
      </p:sp>
      <p:sp>
        <p:nvSpPr>
          <p:cNvPr id="16" name="Oval 15"/>
          <p:cNvSpPr/>
          <p:nvPr/>
        </p:nvSpPr>
        <p:spPr>
          <a:xfrm>
            <a:off x="7968615"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8349663"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Freeform 19"/>
          <p:cNvSpPr/>
          <p:nvPr/>
        </p:nvSpPr>
        <p:spPr>
          <a:xfrm rot="5400000">
            <a:off x="8453493" y="6460522"/>
            <a:ext cx="136228" cy="123144"/>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Freeform 20"/>
          <p:cNvSpPr/>
          <p:nvPr/>
        </p:nvSpPr>
        <p:spPr>
          <a:xfrm rot="16200000">
            <a:off x="8050903" y="6460521"/>
            <a:ext cx="136230" cy="123147"/>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Action Button: Custom 21">
            <a:hlinkClick r:id="" action="ppaction://hlinkshowjump?jump=previousslide" highlightClick="1"/>
          </p:cNvPr>
          <p:cNvSpPr/>
          <p:nvPr/>
        </p:nvSpPr>
        <p:spPr>
          <a:xfrm>
            <a:off x="7930926"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Action Button: Custom 22">
            <a:hlinkClick r:id="" action="ppaction://hlinkshowjump?jump=nextslide" highlightClick="1"/>
          </p:cNvPr>
          <p:cNvSpPr/>
          <p:nvPr/>
        </p:nvSpPr>
        <p:spPr>
          <a:xfrm>
            <a:off x="8329834"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0">
            <a:extLst>
              <a:ext uri="{28A0092B-C50C-407E-A947-70E740481C1C}">
                <a14:useLocalDpi xmlns:a14="http://schemas.microsoft.com/office/drawing/2010/main" val="0"/>
              </a:ext>
            </a:extLst>
          </a:blip>
          <a:stretch>
            <a:fillRect/>
          </a:stretch>
        </p:blipFill>
        <p:spPr>
          <a:xfrm>
            <a:off x="53133" y="6314304"/>
            <a:ext cx="570512" cy="553733"/>
          </a:xfrm>
          <a:prstGeom prst="rect">
            <a:avLst/>
          </a:prstGeom>
        </p:spPr>
      </p:pic>
    </p:spTree>
    <p:extLst>
      <p:ext uri="{BB962C8B-B14F-4D97-AF65-F5344CB8AC3E}">
        <p14:creationId xmlns:p14="http://schemas.microsoft.com/office/powerpoint/2010/main" val="260394488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71" r:id="rId3"/>
    <p:sldLayoutId id="2147483672" r:id="rId4"/>
    <p:sldLayoutId id="2147483682" r:id="rId5"/>
    <p:sldLayoutId id="2147483650" r:id="rId6"/>
    <p:sldLayoutId id="2147483675" r:id="rId7"/>
    <p:sldLayoutId id="2147483663" r:id="rId8"/>
    <p:sldLayoutId id="2147483652" r:id="rId9"/>
    <p:sldLayoutId id="2147483667" r:id="rId10"/>
    <p:sldLayoutId id="2147483673" r:id="rId11"/>
    <p:sldLayoutId id="2147483674" r:id="rId12"/>
    <p:sldLayoutId id="2147483654" r:id="rId13"/>
    <p:sldLayoutId id="2147483684" r:id="rId14"/>
    <p:sldLayoutId id="2147483655" r:id="rId15"/>
    <p:sldLayoutId id="2147483660" r:id="rId16"/>
    <p:sldLayoutId id="2147483683" r:id="rId17"/>
    <p:sldLayoutId id="2147483661" r:id="rId18"/>
    <p:sldLayoutId id="2147483665" r:id="rId19"/>
    <p:sldLayoutId id="2147483664" r:id="rId20"/>
    <p:sldLayoutId id="2147483666" r:id="rId21"/>
    <p:sldLayoutId id="2147483679" r:id="rId22"/>
    <p:sldLayoutId id="2147483669" r:id="rId23"/>
    <p:sldLayoutId id="2147483680" r:id="rId24"/>
    <p:sldLayoutId id="2147483670" r:id="rId25"/>
    <p:sldLayoutId id="2147483681" r:id="rId26"/>
    <p:sldLayoutId id="2147483677" r:id="rId27"/>
    <p:sldLayoutId id="2147483678" r:id="rId28"/>
  </p:sldLayoutIdLst>
  <p:hf sldNum="0" hdr="0"/>
  <p:txStyles>
    <p:titleStyle>
      <a:lvl1pPr algn="l" defTabSz="457200" rtl="0" eaLnBrk="1" latinLnBrk="0" hangingPunct="1">
        <a:lnSpc>
          <a:spcPct val="90000"/>
        </a:lnSpc>
        <a:spcBef>
          <a:spcPts val="0"/>
        </a:spcBef>
        <a:buNone/>
        <a:defRPr sz="2700" b="0" i="0" kern="1200" spc="-40" baseline="0">
          <a:solidFill>
            <a:schemeClr val="bg2"/>
          </a:solidFill>
          <a:latin typeface="Helvetica Light"/>
          <a:ea typeface="+mj-ea"/>
          <a:cs typeface="Helvetica Light"/>
        </a:defRPr>
      </a:lvl1pPr>
    </p:titleStyle>
    <p:body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Ο τρόπος με τον οποίο οι μαθηματικοί «κατασκευάζουν» τα Μαθηματικά</a:t>
            </a:r>
            <a:endParaRPr lang="en-US" sz="3100" dirty="0">
              <a:solidFill>
                <a:srgbClr val="FF0000"/>
              </a:solidFill>
              <a:latin typeface="Helvetica"/>
              <a:cs typeface="Helvetica"/>
            </a:endParaRPr>
          </a:p>
        </p:txBody>
      </p:sp>
      <p:sp>
        <p:nvSpPr>
          <p:cNvPr id="7" name="Subtitle 3"/>
          <p:cNvSpPr txBox="1">
            <a:spLocks/>
          </p:cNvSpPr>
          <p:nvPr/>
        </p:nvSpPr>
        <p:spPr>
          <a:xfrm>
            <a:off x="314324" y="1905001"/>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492122"/>
          </a:xfrm>
          <a:prstGeom prst="rect">
            <a:avLst/>
          </a:prstGeom>
        </p:spPr>
        <p:txBody>
          <a:bodyPr wrap="square">
            <a:spAutoFit/>
          </a:bodyPr>
          <a:lstStyle/>
          <a:p>
            <a:pPr marL="450215" marR="233680" algn="just">
              <a:lnSpc>
                <a:spcPct val="115000"/>
              </a:lnSpc>
              <a:spcAft>
                <a:spcPts val="1000"/>
              </a:spcAft>
            </a:pPr>
            <a:endParaRPr lang="el-GR" sz="2400" dirty="0">
              <a:effectLst/>
              <a:latin typeface="Calibri"/>
              <a:ea typeface="Calibri"/>
              <a:cs typeface="Times New Roman"/>
            </a:endParaRPr>
          </a:p>
        </p:txBody>
      </p:sp>
      <p:sp>
        <p:nvSpPr>
          <p:cNvPr id="6" name="Ορθογώνιο 5"/>
          <p:cNvSpPr/>
          <p:nvPr/>
        </p:nvSpPr>
        <p:spPr>
          <a:xfrm>
            <a:off x="365124" y="1499397"/>
            <a:ext cx="8537576" cy="4216539"/>
          </a:xfrm>
          <a:prstGeom prst="rect">
            <a:avLst/>
          </a:prstGeom>
        </p:spPr>
        <p:txBody>
          <a:bodyPr wrap="square">
            <a:spAutoFit/>
          </a:bodyPr>
          <a:lstStyle/>
          <a:p>
            <a:pPr marL="449263" algn="just">
              <a:lnSpc>
                <a:spcPct val="150000"/>
              </a:lnSpc>
              <a:spcBef>
                <a:spcPts val="600"/>
              </a:spcBef>
              <a:spcAft>
                <a:spcPts val="600"/>
              </a:spcAft>
            </a:pPr>
            <a:r>
              <a:rPr lang="en-US" sz="2400" b="1" dirty="0">
                <a:latin typeface="Calibri"/>
                <a:ea typeface="Calibri"/>
                <a:cs typeface="Times New Roman"/>
              </a:rPr>
              <a:t>George </a:t>
            </a:r>
            <a:r>
              <a:rPr lang="en-US" sz="2400" b="1" dirty="0" err="1">
                <a:latin typeface="Calibri"/>
                <a:ea typeface="Calibri"/>
                <a:cs typeface="Times New Roman"/>
              </a:rPr>
              <a:t>Polya</a:t>
            </a:r>
            <a:r>
              <a:rPr lang="en-US" sz="2400" b="1" dirty="0">
                <a:latin typeface="Calibri"/>
                <a:ea typeface="Calibri"/>
                <a:cs typeface="Times New Roman"/>
              </a:rPr>
              <a:t> (1887-1985)</a:t>
            </a:r>
          </a:p>
          <a:p>
            <a:pPr marL="449263" algn="just">
              <a:spcBef>
                <a:spcPts val="600"/>
              </a:spcBef>
              <a:spcAft>
                <a:spcPts val="600"/>
              </a:spcAft>
            </a:pPr>
            <a:endParaRPr lang="en-US" sz="2400" dirty="0">
              <a:latin typeface="Calibri"/>
              <a:ea typeface="Calibri"/>
              <a:cs typeface="Times New Roman"/>
            </a:endParaRPr>
          </a:p>
          <a:p>
            <a:pPr marL="449263" algn="just">
              <a:spcBef>
                <a:spcPts val="600"/>
              </a:spcBef>
              <a:spcAft>
                <a:spcPts val="600"/>
              </a:spcAft>
            </a:pPr>
            <a:endParaRPr lang="en-US" sz="2400" dirty="0">
              <a:latin typeface="Calibri"/>
              <a:ea typeface="Calibri"/>
              <a:cs typeface="Times New Roman"/>
            </a:endParaRPr>
          </a:p>
          <a:p>
            <a:pPr marL="449263" algn="just">
              <a:spcBef>
                <a:spcPts val="600"/>
              </a:spcBef>
              <a:spcAft>
                <a:spcPts val="600"/>
              </a:spcAft>
            </a:pPr>
            <a:endParaRPr lang="el-GR" sz="2400" dirty="0">
              <a:latin typeface="Calibri"/>
              <a:ea typeface="Calibri"/>
              <a:cs typeface="Times New Roman"/>
            </a:endParaRPr>
          </a:p>
          <a:p>
            <a:pPr marL="449263" algn="just">
              <a:spcBef>
                <a:spcPts val="600"/>
              </a:spcBef>
              <a:spcAft>
                <a:spcPts val="600"/>
              </a:spcAft>
            </a:pPr>
            <a:r>
              <a:rPr lang="el-GR" sz="2400" dirty="0">
                <a:latin typeface="Calibri"/>
                <a:ea typeface="Calibri"/>
                <a:cs typeface="Times New Roman"/>
              </a:rPr>
              <a:t>ήταν Ούγγρος μαθηματικός και καθηγητής των μαθηματικών στο ETH </a:t>
            </a:r>
            <a:r>
              <a:rPr lang="el-GR" sz="2400" dirty="0" err="1">
                <a:latin typeface="Calibri"/>
                <a:ea typeface="Calibri"/>
                <a:cs typeface="Times New Roman"/>
              </a:rPr>
              <a:t>Zürich</a:t>
            </a:r>
            <a:r>
              <a:rPr lang="el-GR" sz="2400" dirty="0">
                <a:latin typeface="Calibri"/>
                <a:ea typeface="Calibri"/>
                <a:cs typeface="Times New Roman"/>
              </a:rPr>
              <a:t> και στο Πανεπιστήμιο του Στάνφορντ. Το έργο του για την </a:t>
            </a:r>
            <a:r>
              <a:rPr lang="el-GR" sz="2400" dirty="0" err="1">
                <a:latin typeface="Calibri"/>
                <a:ea typeface="Calibri"/>
                <a:cs typeface="Times New Roman"/>
              </a:rPr>
              <a:t>ευρετική</a:t>
            </a:r>
            <a:r>
              <a:rPr lang="el-GR" sz="2400" dirty="0">
                <a:latin typeface="Calibri"/>
                <a:ea typeface="Calibri"/>
                <a:cs typeface="Times New Roman"/>
              </a:rPr>
              <a:t> και παιδαγωγική έχει σημαντική και διαρκή επιρροή στη μαθηματική εκπαίδευση και έχει επίσης επηρεάσει την τεχνητή νοημοσύνη.</a:t>
            </a:r>
            <a:endParaRPr lang="en-US" sz="2400" dirty="0">
              <a:latin typeface="Calibri"/>
              <a:ea typeface="Calibri"/>
              <a:cs typeface="Times New Roman"/>
            </a:endParaRPr>
          </a:p>
        </p:txBody>
      </p:sp>
      <p:pic>
        <p:nvPicPr>
          <p:cNvPr id="2" name="Εικόνα 1">
            <a:extLst>
              <a:ext uri="{FF2B5EF4-FFF2-40B4-BE49-F238E27FC236}">
                <a16:creationId xmlns:a16="http://schemas.microsoft.com/office/drawing/2014/main" id="{7AC6B259-BD42-44FF-921B-A3408C756D70}"/>
              </a:ext>
            </a:extLst>
          </p:cNvPr>
          <p:cNvPicPr>
            <a:picLocks noChangeAspect="1"/>
          </p:cNvPicPr>
          <p:nvPr/>
        </p:nvPicPr>
        <p:blipFill>
          <a:blip r:embed="rId2"/>
          <a:stretch>
            <a:fillRect/>
          </a:stretch>
        </p:blipFill>
        <p:spPr>
          <a:xfrm>
            <a:off x="6772275" y="1659469"/>
            <a:ext cx="1571625" cy="1809750"/>
          </a:xfrm>
          <a:prstGeom prst="rect">
            <a:avLst/>
          </a:prstGeom>
        </p:spPr>
      </p:pic>
    </p:spTree>
    <p:extLst>
      <p:ext uri="{BB962C8B-B14F-4D97-AF65-F5344CB8AC3E}">
        <p14:creationId xmlns:p14="http://schemas.microsoft.com/office/powerpoint/2010/main" val="3546356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Imre Lakatos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482571"/>
            <a:ext cx="8588376" cy="519763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269781" y="1582257"/>
            <a:ext cx="8524876" cy="2615781"/>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Ο </a:t>
            </a:r>
            <a:r>
              <a:rPr lang="el-GR" sz="2400" dirty="0" err="1">
                <a:latin typeface="Calibri"/>
                <a:ea typeface="Calibri"/>
                <a:cs typeface="Times New Roman"/>
              </a:rPr>
              <a:t>Lakatos</a:t>
            </a:r>
            <a:r>
              <a:rPr lang="el-GR" sz="2400" dirty="0">
                <a:latin typeface="Calibri"/>
                <a:ea typeface="Calibri"/>
                <a:cs typeface="Times New Roman"/>
              </a:rPr>
              <a:t> δεν αντιτίθεται στην ορθολογικότητα των Μαθηματικών, αλλά στον δογματισμό και τη </a:t>
            </a:r>
            <a:r>
              <a:rPr lang="el-GR" sz="2400" dirty="0" err="1">
                <a:latin typeface="Calibri"/>
                <a:ea typeface="Calibri"/>
                <a:cs typeface="Times New Roman"/>
              </a:rPr>
              <a:t>στατικότητά</a:t>
            </a:r>
            <a:r>
              <a:rPr lang="el-GR" sz="2400" dirty="0">
                <a:latin typeface="Calibri"/>
                <a:ea typeface="Calibri"/>
                <a:cs typeface="Times New Roman"/>
              </a:rPr>
              <a:t> τους. Και μάλιστα, δεν αρκείται στο να δείξει απλά ότι η γνώση στα Μαθηματικά είναι δυναμική και όχι στατική, αλλά τονίζει και ότι δεν μπορεί να υπάρξει χωρίς κριτική (δηλαδή διαλεκτική).</a:t>
            </a:r>
            <a:endParaRPr lang="el-GR" sz="2400" dirty="0">
              <a:effectLst/>
              <a:latin typeface="Calibri"/>
              <a:ea typeface="Calibri"/>
              <a:cs typeface="Times New Roman"/>
            </a:endParaRPr>
          </a:p>
        </p:txBody>
      </p:sp>
    </p:spTree>
    <p:extLst>
      <p:ext uri="{BB962C8B-B14F-4D97-AF65-F5344CB8AC3E}">
        <p14:creationId xmlns:p14="http://schemas.microsoft.com/office/powerpoint/2010/main" val="843856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Imre Lakatos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482571"/>
            <a:ext cx="8588376" cy="519763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269781" y="1582257"/>
            <a:ext cx="8524876" cy="4314707"/>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Οι ιδέες του </a:t>
            </a:r>
            <a:r>
              <a:rPr lang="el-GR" sz="2400" dirty="0" err="1">
                <a:latin typeface="Calibri"/>
                <a:ea typeface="Calibri"/>
                <a:cs typeface="Times New Roman"/>
              </a:rPr>
              <a:t>Polya</a:t>
            </a:r>
            <a:r>
              <a:rPr lang="el-GR" sz="2400" dirty="0">
                <a:latin typeface="Calibri"/>
                <a:ea typeface="Calibri"/>
                <a:cs typeface="Times New Roman"/>
              </a:rPr>
              <a:t> και του </a:t>
            </a:r>
            <a:r>
              <a:rPr lang="el-GR" sz="2400" dirty="0" err="1">
                <a:latin typeface="Calibri"/>
                <a:ea typeface="Calibri"/>
                <a:cs typeface="Times New Roman"/>
              </a:rPr>
              <a:t>Lakatos</a:t>
            </a:r>
            <a:r>
              <a:rPr lang="el-GR" sz="2400" dirty="0">
                <a:latin typeface="Calibri"/>
                <a:ea typeface="Calibri"/>
                <a:cs typeface="Times New Roman"/>
              </a:rPr>
              <a:t> έστρεψαν τη Μαθηματική Εκπαίδευση σε έναν πιο πραγματιστικό στόχο: την απόκτηση από τους μαθητές της ικανότητας για «επίλυση προβλημάτων». Τα Μαθηματικά θεωρήθηκαν ως εργαλείο για την επίλυση προβλημάτων. Επιπλέον για πολλούς, το βιβλίο του </a:t>
            </a:r>
            <a:r>
              <a:rPr lang="el-GR" sz="2400" dirty="0" err="1">
                <a:latin typeface="Calibri"/>
                <a:ea typeface="Calibri"/>
                <a:cs typeface="Times New Roman"/>
              </a:rPr>
              <a:t>Lakatos</a:t>
            </a:r>
            <a:r>
              <a:rPr lang="el-GR" sz="2400" dirty="0">
                <a:latin typeface="Calibri"/>
                <a:ea typeface="Calibri"/>
                <a:cs typeface="Times New Roman"/>
              </a:rPr>
              <a:t> «</a:t>
            </a:r>
            <a:r>
              <a:rPr lang="el-GR" sz="2400" i="1" dirty="0">
                <a:latin typeface="Calibri"/>
                <a:ea typeface="Calibri"/>
                <a:cs typeface="Times New Roman"/>
              </a:rPr>
              <a:t>Αποδείξεις και Ανασκευές</a:t>
            </a:r>
            <a:r>
              <a:rPr lang="el-GR" sz="2400" dirty="0">
                <a:latin typeface="Calibri"/>
                <a:ea typeface="Calibri"/>
                <a:cs typeface="Times New Roman"/>
              </a:rPr>
              <a:t>» (1976) αποτέλεσε μια σημαντική πηγή επιχειρημάτων ενάντια στην άποψη ότι τα Μαθηματικά εκφράζουν απόλυτες αλήθειες και υπέρ της αντίληψης ότι τα Μαθηματικά «κατασκευάζονται» από το ίδιο το υποκείμενο που μαθαίνει.</a:t>
            </a:r>
            <a:endParaRPr lang="el-GR" sz="2400" dirty="0">
              <a:effectLst/>
              <a:latin typeface="Calibri"/>
              <a:ea typeface="Calibri"/>
              <a:cs typeface="Times New Roman"/>
            </a:endParaRPr>
          </a:p>
        </p:txBody>
      </p:sp>
    </p:spTree>
    <p:extLst>
      <p:ext uri="{BB962C8B-B14F-4D97-AF65-F5344CB8AC3E}">
        <p14:creationId xmlns:p14="http://schemas.microsoft.com/office/powerpoint/2010/main" val="1493408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Βιβλιογραφία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482571"/>
            <a:ext cx="8588376" cy="519763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3" name="Ορθογώνιο 2">
            <a:extLst>
              <a:ext uri="{FF2B5EF4-FFF2-40B4-BE49-F238E27FC236}">
                <a16:creationId xmlns:a16="http://schemas.microsoft.com/office/drawing/2014/main" id="{EFAFF54C-F876-FAEE-90E6-2971B9397A96}"/>
              </a:ext>
            </a:extLst>
          </p:cNvPr>
          <p:cNvSpPr/>
          <p:nvPr/>
        </p:nvSpPr>
        <p:spPr>
          <a:xfrm>
            <a:off x="377824" y="1924032"/>
            <a:ext cx="8524876" cy="2575770"/>
          </a:xfrm>
          <a:prstGeom prst="rect">
            <a:avLst/>
          </a:prstGeom>
        </p:spPr>
        <p:txBody>
          <a:bodyPr wrap="square">
            <a:spAutoFit/>
          </a:bodyPr>
          <a:lstStyle/>
          <a:p>
            <a:pPr marL="450215" marR="233680" algn="just">
              <a:lnSpc>
                <a:spcPct val="115000"/>
              </a:lnSpc>
              <a:spcAft>
                <a:spcPts val="1000"/>
              </a:spcAft>
            </a:pPr>
            <a:r>
              <a:rPr lang="en-GB" sz="2400" dirty="0" err="1">
                <a:latin typeface="Calibri"/>
                <a:ea typeface="Calibri"/>
                <a:cs typeface="Times New Roman"/>
              </a:rPr>
              <a:t>Imvre</a:t>
            </a:r>
            <a:r>
              <a:rPr lang="en-GB" sz="2400" dirty="0">
                <a:latin typeface="Calibri"/>
                <a:ea typeface="Calibri"/>
                <a:cs typeface="Times New Roman"/>
              </a:rPr>
              <a:t> </a:t>
            </a:r>
            <a:r>
              <a:rPr lang="el-GR" sz="2400" dirty="0" err="1">
                <a:latin typeface="Calibri"/>
                <a:ea typeface="Calibri"/>
                <a:cs typeface="Times New Roman"/>
              </a:rPr>
              <a:t>Lakatos</a:t>
            </a:r>
            <a:r>
              <a:rPr lang="el-GR" sz="2400" dirty="0">
                <a:latin typeface="Calibri"/>
                <a:ea typeface="Calibri"/>
                <a:cs typeface="Times New Roman"/>
              </a:rPr>
              <a:t> (1996). Αποδείξεις και Ανασκευές</a:t>
            </a:r>
            <a:r>
              <a:rPr lang="en-GB" sz="2400" dirty="0">
                <a:latin typeface="Calibri"/>
                <a:ea typeface="Calibri"/>
                <a:cs typeface="Times New Roman"/>
              </a:rPr>
              <a:t>. </a:t>
            </a:r>
            <a:r>
              <a:rPr lang="el-GR" sz="2400" dirty="0">
                <a:latin typeface="Calibri"/>
                <a:ea typeface="Calibri"/>
                <a:cs typeface="Times New Roman"/>
              </a:rPr>
              <a:t>Η λογική της μαθηματικής ανακάλυψης. Εκδόσεις Τροχαλία.</a:t>
            </a:r>
          </a:p>
          <a:p>
            <a:pPr marL="450215" marR="233680" algn="just">
              <a:lnSpc>
                <a:spcPct val="115000"/>
              </a:lnSpc>
              <a:spcAft>
                <a:spcPts val="1000"/>
              </a:spcAft>
            </a:pPr>
            <a:endParaRPr lang="el-GR" sz="2400">
              <a:latin typeface="Calibri"/>
              <a:ea typeface="Calibri"/>
              <a:cs typeface="Times New Roman"/>
            </a:endParaRPr>
          </a:p>
          <a:p>
            <a:pPr marL="450215" marR="233680" algn="just">
              <a:lnSpc>
                <a:spcPct val="115000"/>
              </a:lnSpc>
              <a:spcAft>
                <a:spcPts val="1000"/>
              </a:spcAft>
            </a:pPr>
            <a:r>
              <a:rPr lang="sq-AL" sz="2400">
                <a:latin typeface="Calibri"/>
                <a:ea typeface="Calibri"/>
                <a:cs typeface="Times New Roman"/>
              </a:rPr>
              <a:t>George </a:t>
            </a:r>
            <a:r>
              <a:rPr lang="sq-AL" sz="2400" dirty="0">
                <a:latin typeface="Calibri"/>
                <a:ea typeface="Calibri"/>
                <a:cs typeface="Times New Roman"/>
              </a:rPr>
              <a:t>Polya</a:t>
            </a:r>
            <a:r>
              <a:rPr lang="en-GB" sz="2400" dirty="0">
                <a:latin typeface="Calibri"/>
                <a:ea typeface="Calibri"/>
                <a:cs typeface="Times New Roman"/>
              </a:rPr>
              <a:t> (1998). </a:t>
            </a:r>
            <a:r>
              <a:rPr lang="el-GR" sz="2400" i="1" dirty="0">
                <a:latin typeface="Calibri"/>
                <a:ea typeface="Calibri"/>
                <a:cs typeface="Times New Roman"/>
              </a:rPr>
              <a:t>Πώς να το λύσω</a:t>
            </a:r>
            <a:r>
              <a:rPr lang="en-GB" sz="2400" dirty="0">
                <a:latin typeface="Calibri"/>
                <a:ea typeface="Calibri"/>
                <a:cs typeface="Times New Roman"/>
              </a:rPr>
              <a:t>. </a:t>
            </a:r>
            <a:r>
              <a:rPr lang="el-GR" sz="2400" dirty="0" err="1">
                <a:latin typeface="Calibri"/>
                <a:ea typeface="Calibri"/>
                <a:cs typeface="Times New Roman"/>
              </a:rPr>
              <a:t>Εκδ</a:t>
            </a:r>
            <a:r>
              <a:rPr lang="el-GR" sz="2400" dirty="0">
                <a:latin typeface="Calibri"/>
                <a:ea typeface="Calibri"/>
                <a:cs typeface="Times New Roman"/>
              </a:rPr>
              <a:t>. </a:t>
            </a:r>
            <a:r>
              <a:rPr lang="el-GR" sz="2400" dirty="0" err="1">
                <a:latin typeface="Calibri"/>
                <a:ea typeface="Calibri"/>
                <a:cs typeface="Times New Roman"/>
              </a:rPr>
              <a:t>Καρδαμίτσα</a:t>
            </a:r>
            <a:r>
              <a:rPr lang="el-GR" sz="2400" dirty="0">
                <a:latin typeface="Calibri"/>
                <a:ea typeface="Calibri"/>
                <a:cs typeface="Times New Roman"/>
              </a:rPr>
              <a:t>. </a:t>
            </a:r>
          </a:p>
          <a:p>
            <a:pPr marL="450215" marR="233680" algn="just">
              <a:lnSpc>
                <a:spcPct val="115000"/>
              </a:lnSpc>
              <a:spcAft>
                <a:spcPts val="1000"/>
              </a:spcAft>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346355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George Polya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905001"/>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492122"/>
          </a:xfrm>
          <a:prstGeom prst="rect">
            <a:avLst/>
          </a:prstGeom>
        </p:spPr>
        <p:txBody>
          <a:bodyPr wrap="square">
            <a:spAutoFit/>
          </a:bodyPr>
          <a:lstStyle/>
          <a:p>
            <a:pPr marL="450215" marR="233680" algn="just">
              <a:lnSpc>
                <a:spcPct val="115000"/>
              </a:lnSpc>
              <a:spcAft>
                <a:spcPts val="1000"/>
              </a:spcAft>
            </a:pPr>
            <a:endParaRPr lang="el-GR" sz="2400" dirty="0">
              <a:effectLst/>
              <a:latin typeface="Calibri"/>
              <a:ea typeface="Calibri"/>
              <a:cs typeface="Times New Roman"/>
            </a:endParaRPr>
          </a:p>
        </p:txBody>
      </p:sp>
      <p:sp>
        <p:nvSpPr>
          <p:cNvPr id="6" name="Ορθογώνιο 5"/>
          <p:cNvSpPr/>
          <p:nvPr/>
        </p:nvSpPr>
        <p:spPr>
          <a:xfrm>
            <a:off x="346074" y="1329267"/>
            <a:ext cx="8524876" cy="6190605"/>
          </a:xfrm>
          <a:prstGeom prst="rect">
            <a:avLst/>
          </a:prstGeom>
        </p:spPr>
        <p:txBody>
          <a:bodyPr wrap="square">
            <a:spAutoFit/>
          </a:bodyPr>
          <a:lstStyle/>
          <a:p>
            <a:pPr marL="449263" algn="just">
              <a:lnSpc>
                <a:spcPct val="150000"/>
              </a:lnSpc>
              <a:spcBef>
                <a:spcPts val="600"/>
              </a:spcBef>
              <a:spcAft>
                <a:spcPts val="600"/>
              </a:spcAft>
            </a:pPr>
            <a:r>
              <a:rPr lang="el-GR" sz="2400" dirty="0">
                <a:latin typeface="Calibri"/>
                <a:ea typeface="Calibri"/>
                <a:cs typeface="Times New Roman"/>
              </a:rPr>
              <a:t>Υποστήριζε ότι η ικανότητα επίλυσης προβλήματος δεν είναι ένα εγγενές χαρακτηριστικό, αλλά κάτι που θα μπορούσε να διδαχθεί. Το 1945 δημοσίευσε το βιβλίο του </a:t>
            </a:r>
            <a:r>
              <a:rPr lang="en-US" sz="2400" dirty="0">
                <a:latin typeface="Calibri"/>
                <a:ea typeface="Calibri"/>
                <a:cs typeface="Times New Roman"/>
              </a:rPr>
              <a:t>“</a:t>
            </a:r>
            <a:r>
              <a:rPr lang="el-GR" sz="2400" dirty="0">
                <a:latin typeface="Calibri"/>
                <a:ea typeface="Calibri"/>
                <a:cs typeface="Times New Roman"/>
              </a:rPr>
              <a:t>Πώς να το Λύσω</a:t>
            </a:r>
            <a:r>
              <a:rPr lang="en-US" sz="2400" dirty="0">
                <a:latin typeface="Calibri"/>
                <a:ea typeface="Calibri"/>
                <a:cs typeface="Times New Roman"/>
              </a:rPr>
              <a:t>”</a:t>
            </a:r>
            <a:r>
              <a:rPr lang="el-GR" sz="2400" dirty="0">
                <a:latin typeface="Calibri"/>
                <a:ea typeface="Calibri"/>
                <a:cs typeface="Times New Roman"/>
              </a:rPr>
              <a:t> (</a:t>
            </a:r>
            <a:r>
              <a:rPr lang="el-GR" sz="2400" dirty="0" err="1">
                <a:latin typeface="Calibri"/>
                <a:ea typeface="Calibri"/>
                <a:cs typeface="Times New Roman"/>
              </a:rPr>
              <a:t>How</a:t>
            </a:r>
            <a:r>
              <a:rPr lang="el-GR" sz="2400" dirty="0">
                <a:latin typeface="Calibri"/>
                <a:ea typeface="Calibri"/>
                <a:cs typeface="Times New Roman"/>
              </a:rPr>
              <a:t> </a:t>
            </a:r>
            <a:r>
              <a:rPr lang="el-GR" sz="2400" dirty="0" err="1">
                <a:latin typeface="Calibri"/>
                <a:ea typeface="Calibri"/>
                <a:cs typeface="Times New Roman"/>
              </a:rPr>
              <a:t>to</a:t>
            </a:r>
            <a:r>
              <a:rPr lang="el-GR" sz="2400" dirty="0">
                <a:latin typeface="Calibri"/>
                <a:ea typeface="Calibri"/>
                <a:cs typeface="Times New Roman"/>
              </a:rPr>
              <a:t> </a:t>
            </a:r>
            <a:r>
              <a:rPr lang="el-GR" sz="2400" dirty="0" err="1">
                <a:latin typeface="Calibri"/>
                <a:ea typeface="Calibri"/>
                <a:cs typeface="Times New Roman"/>
              </a:rPr>
              <a:t>Solve</a:t>
            </a:r>
            <a:r>
              <a:rPr lang="el-GR" sz="2400" dirty="0">
                <a:latin typeface="Calibri"/>
                <a:ea typeface="Calibri"/>
                <a:cs typeface="Times New Roman"/>
              </a:rPr>
              <a:t>) που πούλησε πολύ περισσότερα από ένα εκατομμύριο αντίτυπα και έχει μεταφραστεί σε 17 γλώσσες. Σε αυτό τρία είναι τα βασικά Βήματα στη διαδικασία επίλυσης ενός προβλήματος: </a:t>
            </a:r>
            <a:endParaRPr lang="en-US" sz="2400" dirty="0">
              <a:latin typeface="Calibri"/>
              <a:ea typeface="Calibri"/>
              <a:cs typeface="Times New Roman"/>
            </a:endParaRPr>
          </a:p>
          <a:p>
            <a:pPr marL="449263" algn="just">
              <a:spcBef>
                <a:spcPts val="600"/>
              </a:spcBef>
              <a:spcAft>
                <a:spcPts val="600"/>
              </a:spcAft>
            </a:pPr>
            <a:r>
              <a:rPr lang="el-GR" sz="2400" dirty="0">
                <a:latin typeface="Calibri"/>
                <a:ea typeface="Calibri"/>
                <a:cs typeface="Times New Roman"/>
              </a:rPr>
              <a:t>Κατανόησε το πρόβλημα.</a:t>
            </a:r>
          </a:p>
          <a:p>
            <a:pPr marL="449263" algn="just">
              <a:spcBef>
                <a:spcPts val="600"/>
              </a:spcBef>
              <a:spcAft>
                <a:spcPts val="600"/>
              </a:spcAft>
            </a:pPr>
            <a:r>
              <a:rPr lang="el-GR" sz="2400" dirty="0">
                <a:latin typeface="Calibri"/>
                <a:ea typeface="Calibri"/>
                <a:cs typeface="Times New Roman"/>
              </a:rPr>
              <a:t>Εφάρμοσε το σχέδιο.</a:t>
            </a:r>
          </a:p>
          <a:p>
            <a:pPr marL="449263" algn="just">
              <a:spcBef>
                <a:spcPts val="600"/>
              </a:spcBef>
              <a:spcAft>
                <a:spcPts val="600"/>
              </a:spcAft>
            </a:pPr>
            <a:r>
              <a:rPr lang="el-GR" sz="2400" dirty="0">
                <a:latin typeface="Calibri"/>
                <a:ea typeface="Calibri"/>
                <a:cs typeface="Times New Roman"/>
              </a:rPr>
              <a:t>Ξανακοίταξε την όλη διαδικασία.</a:t>
            </a:r>
          </a:p>
          <a:p>
            <a:pPr marL="449263" algn="just">
              <a:lnSpc>
                <a:spcPct val="150000"/>
              </a:lnSpc>
              <a:spcBef>
                <a:spcPts val="600"/>
              </a:spcBef>
              <a:spcAft>
                <a:spcPts val="600"/>
              </a:spcAft>
            </a:pPr>
            <a:endParaRPr lang="en-US" sz="2400" b="1" dirty="0">
              <a:latin typeface="Calibri"/>
              <a:ea typeface="Calibri"/>
              <a:cs typeface="Times New Roman"/>
            </a:endParaRPr>
          </a:p>
        </p:txBody>
      </p:sp>
    </p:spTree>
    <p:extLst>
      <p:ext uri="{BB962C8B-B14F-4D97-AF65-F5344CB8AC3E}">
        <p14:creationId xmlns:p14="http://schemas.microsoft.com/office/powerpoint/2010/main" val="1953745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George Polya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905001"/>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492122"/>
          </a:xfrm>
          <a:prstGeom prst="rect">
            <a:avLst/>
          </a:prstGeom>
        </p:spPr>
        <p:txBody>
          <a:bodyPr wrap="square">
            <a:spAutoFit/>
          </a:bodyPr>
          <a:lstStyle/>
          <a:p>
            <a:pPr marL="450215" marR="233680" algn="just">
              <a:lnSpc>
                <a:spcPct val="115000"/>
              </a:lnSpc>
              <a:spcAft>
                <a:spcPts val="1000"/>
              </a:spcAft>
            </a:pPr>
            <a:endParaRPr lang="el-GR" sz="2400" dirty="0">
              <a:effectLst/>
              <a:latin typeface="Calibri"/>
              <a:ea typeface="Calibri"/>
              <a:cs typeface="Times New Roman"/>
            </a:endParaRPr>
          </a:p>
        </p:txBody>
      </p:sp>
      <p:sp>
        <p:nvSpPr>
          <p:cNvPr id="6" name="Ορθογώνιο 5"/>
          <p:cNvSpPr/>
          <p:nvPr/>
        </p:nvSpPr>
        <p:spPr>
          <a:xfrm>
            <a:off x="219074" y="1905001"/>
            <a:ext cx="8778876" cy="3359061"/>
          </a:xfrm>
          <a:prstGeom prst="rect">
            <a:avLst/>
          </a:prstGeom>
        </p:spPr>
        <p:txBody>
          <a:bodyPr wrap="square">
            <a:spAutoFit/>
          </a:bodyPr>
          <a:lstStyle/>
          <a:p>
            <a:pPr marL="449263" algn="just">
              <a:lnSpc>
                <a:spcPct val="150000"/>
              </a:lnSpc>
              <a:spcBef>
                <a:spcPts val="600"/>
              </a:spcBef>
              <a:spcAft>
                <a:spcPts val="600"/>
              </a:spcAft>
            </a:pPr>
            <a:r>
              <a:rPr lang="el-GR" sz="2400" dirty="0">
                <a:latin typeface="Calibri"/>
                <a:ea typeface="Calibri"/>
                <a:cs typeface="Times New Roman"/>
              </a:rPr>
              <a:t>Μελετώντας τον τρόπο δημιουργίας των Μαθηματικών, ο </a:t>
            </a:r>
            <a:r>
              <a:rPr lang="el-GR" sz="2400" dirty="0" err="1">
                <a:latin typeface="Calibri"/>
                <a:ea typeface="Calibri"/>
                <a:cs typeface="Times New Roman"/>
              </a:rPr>
              <a:t>Polya</a:t>
            </a:r>
            <a:r>
              <a:rPr lang="el-GR" sz="2400" dirty="0">
                <a:latin typeface="Calibri"/>
                <a:ea typeface="Calibri"/>
                <a:cs typeface="Times New Roman"/>
              </a:rPr>
              <a:t> (1945) αναφέρθηκε σε αυτά ως μια πειραματική (</a:t>
            </a:r>
            <a:r>
              <a:rPr lang="el-GR" sz="2400" dirty="0" err="1">
                <a:latin typeface="Calibri"/>
                <a:ea typeface="Calibri"/>
                <a:cs typeface="Times New Roman"/>
              </a:rPr>
              <a:t>ημι</a:t>
            </a:r>
            <a:r>
              <a:rPr lang="el-GR" sz="2400" dirty="0">
                <a:latin typeface="Calibri"/>
                <a:ea typeface="Calibri"/>
                <a:cs typeface="Times New Roman"/>
              </a:rPr>
              <a:t>-εμπειρική) επιστήμη. Γράφει ότι, αναλύοντας τη διαδικασία επίλυσης ενός μαθηματικού προβλήματος από κάποιον, αντιλαμβανόμαστε πως τα Μαθηματικά έχουν δύο πρόσωπα: είναι μεν η αυστηρή ευκλείδεια επιστήμη, αλλά είναι επίσης και κάτι άλλο. </a:t>
            </a:r>
            <a:endParaRPr lang="en-US" sz="2400" b="1" dirty="0">
              <a:latin typeface="Calibri"/>
              <a:ea typeface="Calibri"/>
              <a:cs typeface="Times New Roman"/>
            </a:endParaRPr>
          </a:p>
        </p:txBody>
      </p:sp>
    </p:spTree>
    <p:extLst>
      <p:ext uri="{BB962C8B-B14F-4D97-AF65-F5344CB8AC3E}">
        <p14:creationId xmlns:p14="http://schemas.microsoft.com/office/powerpoint/2010/main" val="3034586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George Polya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905001"/>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492122"/>
          </a:xfrm>
          <a:prstGeom prst="rect">
            <a:avLst/>
          </a:prstGeom>
        </p:spPr>
        <p:txBody>
          <a:bodyPr wrap="square">
            <a:spAutoFit/>
          </a:bodyPr>
          <a:lstStyle/>
          <a:p>
            <a:pPr marL="450215" marR="233680" algn="just">
              <a:lnSpc>
                <a:spcPct val="115000"/>
              </a:lnSpc>
              <a:spcAft>
                <a:spcPts val="1000"/>
              </a:spcAft>
            </a:pPr>
            <a:endParaRPr lang="el-GR" sz="2400" dirty="0">
              <a:effectLst/>
              <a:latin typeface="Calibri"/>
              <a:ea typeface="Calibri"/>
              <a:cs typeface="Times New Roman"/>
            </a:endParaRPr>
          </a:p>
        </p:txBody>
      </p:sp>
      <p:sp>
        <p:nvSpPr>
          <p:cNvPr id="6" name="Ορθογώνιο 5"/>
          <p:cNvSpPr/>
          <p:nvPr/>
        </p:nvSpPr>
        <p:spPr>
          <a:xfrm>
            <a:off x="219074" y="1905001"/>
            <a:ext cx="8778876" cy="3512949"/>
          </a:xfrm>
          <a:prstGeom prst="rect">
            <a:avLst/>
          </a:prstGeom>
        </p:spPr>
        <p:txBody>
          <a:bodyPr wrap="square">
            <a:spAutoFit/>
          </a:bodyPr>
          <a:lstStyle/>
          <a:p>
            <a:pPr marL="449263" algn="just">
              <a:lnSpc>
                <a:spcPct val="150000"/>
              </a:lnSpc>
              <a:spcBef>
                <a:spcPts val="600"/>
              </a:spcBef>
              <a:spcAft>
                <a:spcPts val="600"/>
              </a:spcAft>
            </a:pPr>
            <a:r>
              <a:rPr lang="el-GR" sz="2400" dirty="0">
                <a:latin typeface="Calibri"/>
                <a:ea typeface="Calibri"/>
                <a:cs typeface="Times New Roman"/>
              </a:rPr>
              <a:t>Τα Μαθηματικά που παρουσιάζονται με τον ευκλείδειο τρόπο εμφανίζονται ως συστηματική, παραγωγική επιστήμη, αλλά τα Μαθηματικά εν τη γενέσει εμφανίζονται ως μια πειραματική, επαγωγική επιστήμη.</a:t>
            </a:r>
            <a:endParaRPr lang="en-US" sz="2400" dirty="0">
              <a:latin typeface="Calibri"/>
              <a:ea typeface="Calibri"/>
              <a:cs typeface="Times New Roman"/>
            </a:endParaRPr>
          </a:p>
          <a:p>
            <a:pPr marL="449263" algn="just">
              <a:lnSpc>
                <a:spcPct val="150000"/>
              </a:lnSpc>
              <a:spcBef>
                <a:spcPts val="600"/>
              </a:spcBef>
              <a:spcAft>
                <a:spcPts val="600"/>
              </a:spcAft>
            </a:pPr>
            <a:r>
              <a:rPr lang="el-GR" sz="2400" dirty="0">
                <a:latin typeface="Calibri" panose="020F0502020204030204" pitchFamily="34" charset="0"/>
                <a:ea typeface="Calibri" panose="020F0502020204030204" pitchFamily="34" charset="0"/>
                <a:cs typeface="Times New Roman" panose="02020603050405020304" pitchFamily="18" charset="0"/>
              </a:rPr>
              <a:t>Με άλλα λόγια, τα Μαθηματικά, κατά τη διαδικασία κατασκευής τους, εκφράζονται σπάνια ως τυπικές αξιωματικές θεωρίες. </a:t>
            </a:r>
            <a:endParaRPr lang="en-US" sz="2400" b="1" dirty="0">
              <a:latin typeface="Calibri"/>
              <a:ea typeface="Calibri"/>
              <a:cs typeface="Times New Roman"/>
            </a:endParaRPr>
          </a:p>
        </p:txBody>
      </p:sp>
    </p:spTree>
    <p:extLst>
      <p:ext uri="{BB962C8B-B14F-4D97-AF65-F5344CB8AC3E}">
        <p14:creationId xmlns:p14="http://schemas.microsoft.com/office/powerpoint/2010/main" val="3837662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George Polya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905001"/>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492122"/>
          </a:xfrm>
          <a:prstGeom prst="rect">
            <a:avLst/>
          </a:prstGeom>
        </p:spPr>
        <p:txBody>
          <a:bodyPr wrap="square">
            <a:spAutoFit/>
          </a:bodyPr>
          <a:lstStyle/>
          <a:p>
            <a:pPr marL="450215" marR="233680" algn="just">
              <a:lnSpc>
                <a:spcPct val="115000"/>
              </a:lnSpc>
              <a:spcAft>
                <a:spcPts val="1000"/>
              </a:spcAft>
            </a:pPr>
            <a:endParaRPr lang="el-GR" sz="2400" dirty="0">
              <a:effectLst/>
              <a:latin typeface="Calibri"/>
              <a:ea typeface="Calibri"/>
              <a:cs typeface="Times New Roman"/>
            </a:endParaRPr>
          </a:p>
        </p:txBody>
      </p:sp>
      <p:sp>
        <p:nvSpPr>
          <p:cNvPr id="6" name="Ορθογώνιο 5"/>
          <p:cNvSpPr/>
          <p:nvPr/>
        </p:nvSpPr>
        <p:spPr>
          <a:xfrm>
            <a:off x="219074" y="1905001"/>
            <a:ext cx="8778876" cy="4018216"/>
          </a:xfrm>
          <a:prstGeom prst="rect">
            <a:avLst/>
          </a:prstGeom>
        </p:spPr>
        <p:txBody>
          <a:bodyPr wrap="square">
            <a:spAutoFit/>
          </a:bodyPr>
          <a:lstStyle/>
          <a:p>
            <a:pPr algn="just">
              <a:lnSpc>
                <a:spcPct val="115000"/>
              </a:lnSpc>
              <a:spcAft>
                <a:spcPts val="1000"/>
              </a:spcAft>
            </a:pPr>
            <a:r>
              <a:rPr lang="el-GR" sz="2400" dirty="0">
                <a:latin typeface="Calibri" panose="020F0502020204030204" pitchFamily="34" charset="0"/>
                <a:ea typeface="Calibri" panose="020F0502020204030204" pitchFamily="34" charset="0"/>
                <a:cs typeface="Times New Roman" panose="02020603050405020304" pitchFamily="18" charset="0"/>
              </a:rPr>
              <a:t>Αντίθετα, οι μαθηματικοί προχωρούν μέσω υποθέσεων, πειραμάτων και διαψεύσεων. Ο </a:t>
            </a:r>
            <a:r>
              <a:rPr lang="el-GR" sz="2400" dirty="0" err="1">
                <a:latin typeface="Calibri" panose="020F0502020204030204" pitchFamily="34" charset="0"/>
                <a:ea typeface="Calibri" panose="020F0502020204030204" pitchFamily="34" charset="0"/>
                <a:cs typeface="Times New Roman" panose="02020603050405020304" pitchFamily="18" charset="0"/>
              </a:rPr>
              <a:t>Polya</a:t>
            </a:r>
            <a:r>
              <a:rPr lang="el-GR" sz="2400" dirty="0">
                <a:latin typeface="Calibri" panose="020F0502020204030204" pitchFamily="34" charset="0"/>
                <a:ea typeface="Calibri" panose="020F0502020204030204" pitchFamily="34" charset="0"/>
                <a:cs typeface="Times New Roman" panose="02020603050405020304" pitchFamily="18" charset="0"/>
              </a:rPr>
              <a:t> θέλησε να παρουσιάσει τον παραγωγικό συλλογισμό ως αναπόφευκτο εργαλείο των Μαθηματικών, παρά ως τον πυρήνα αυτής της επιστήμης.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l-GR" sz="2400" dirty="0">
                <a:latin typeface="Calibri" panose="020F0502020204030204" pitchFamily="34" charset="0"/>
                <a:ea typeface="Calibri" panose="020F0502020204030204" pitchFamily="34" charset="0"/>
                <a:cs typeface="Times New Roman" panose="02020603050405020304" pitchFamily="18" charset="0"/>
              </a:rPr>
              <a:t>Σύμφωνα με την άποψή του, υπάρχει ένας σημαντικός αριθμός μαθηματικών ερευνών που δεν θα είχαν διεξαχθεί, εάν ο παραγωγικός συλλογισμός και η αξιωματική προσέγγιση δεν ήταν διαθέσιμα. Αλλά η χρήση της τυπικής αφαίρεσης δεν συνιστά μαθηματική δημιουργικότητα</a:t>
            </a:r>
            <a:r>
              <a:rPr lang="el-GR" sz="20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700675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Imre Lakatos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482571"/>
            <a:ext cx="8588376" cy="519763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269781" y="1582257"/>
            <a:ext cx="8524876" cy="3040512"/>
          </a:xfrm>
          <a:prstGeom prst="rect">
            <a:avLst/>
          </a:prstGeom>
        </p:spPr>
        <p:txBody>
          <a:bodyPr wrap="square">
            <a:spAutoFit/>
          </a:bodyPr>
          <a:lstStyle/>
          <a:p>
            <a:pPr marL="450215" marR="233680" algn="just">
              <a:lnSpc>
                <a:spcPct val="115000"/>
              </a:lnSpc>
              <a:spcAft>
                <a:spcPts val="1000"/>
              </a:spcAft>
            </a:pPr>
            <a:r>
              <a:rPr lang="sq-AL" sz="2400" dirty="0">
                <a:latin typeface="Calibri"/>
                <a:ea typeface="Calibri"/>
                <a:cs typeface="Times New Roman"/>
              </a:rPr>
              <a:t>Imre Lakatos (1922 -1974)</a:t>
            </a:r>
            <a:r>
              <a:rPr lang="el-GR" sz="2400" dirty="0">
                <a:latin typeface="Calibri"/>
                <a:ea typeface="Calibri"/>
                <a:cs typeface="Times New Roman"/>
              </a:rPr>
              <a:t> Ούγγρος φιλόσοφος των μαθηματικών και της επιστήμης, γνωστός για την εργασία του πάνω στο μη αλάθητο των μαθηματικών και για τη «μεθοδολογία των αποδείξεων και των ανασκευών» στα προ-αξιωματικά στάδια αναπτύξεως, καθώς και για την εισαγωγή της έννοιας του «ερευνητικού προγράμματος» στη μεθοδολογία της επιστημονικής έρευνας.</a:t>
            </a:r>
            <a:endParaRPr lang="el-GR" sz="2400" dirty="0">
              <a:effectLst/>
              <a:latin typeface="Calibri"/>
              <a:ea typeface="Calibri"/>
              <a:cs typeface="Times New Roman"/>
            </a:endParaRPr>
          </a:p>
        </p:txBody>
      </p:sp>
      <p:pic>
        <p:nvPicPr>
          <p:cNvPr id="2" name="Εικόνα 1">
            <a:extLst>
              <a:ext uri="{FF2B5EF4-FFF2-40B4-BE49-F238E27FC236}">
                <a16:creationId xmlns:a16="http://schemas.microsoft.com/office/drawing/2014/main" id="{8C028980-0750-4EAE-9873-9D447B9AE7AF}"/>
              </a:ext>
            </a:extLst>
          </p:cNvPr>
          <p:cNvPicPr>
            <a:picLocks noChangeAspect="1"/>
          </p:cNvPicPr>
          <p:nvPr/>
        </p:nvPicPr>
        <p:blipFill>
          <a:blip r:embed="rId2"/>
          <a:stretch>
            <a:fillRect/>
          </a:stretch>
        </p:blipFill>
        <p:spPr>
          <a:xfrm>
            <a:off x="6809173" y="4162254"/>
            <a:ext cx="1740484" cy="2617633"/>
          </a:xfrm>
          <a:prstGeom prst="rect">
            <a:avLst/>
          </a:prstGeom>
        </p:spPr>
      </p:pic>
    </p:spTree>
    <p:extLst>
      <p:ext uri="{BB962C8B-B14F-4D97-AF65-F5344CB8AC3E}">
        <p14:creationId xmlns:p14="http://schemas.microsoft.com/office/powerpoint/2010/main" val="1985109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Imre Lakatos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482571"/>
            <a:ext cx="8588376" cy="519763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269781" y="1582257"/>
            <a:ext cx="8524876" cy="3465244"/>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Τις ιδέες του </a:t>
            </a:r>
            <a:r>
              <a:rPr lang="el-GR" sz="2400" dirty="0" err="1">
                <a:latin typeface="Calibri"/>
                <a:ea typeface="Calibri"/>
                <a:cs typeface="Times New Roman"/>
              </a:rPr>
              <a:t>Polya</a:t>
            </a:r>
            <a:r>
              <a:rPr lang="el-GR" sz="2400" dirty="0">
                <a:latin typeface="Calibri"/>
                <a:ea typeface="Calibri"/>
                <a:cs typeface="Times New Roman"/>
              </a:rPr>
              <a:t> προώθησε και ανέπτυξε περισσότερο ο </a:t>
            </a:r>
            <a:r>
              <a:rPr lang="el-GR" sz="2400" dirty="0" err="1">
                <a:latin typeface="Calibri"/>
                <a:ea typeface="Calibri"/>
                <a:cs typeface="Times New Roman"/>
              </a:rPr>
              <a:t>Imre</a:t>
            </a:r>
            <a:r>
              <a:rPr lang="el-GR" sz="2400" dirty="0">
                <a:latin typeface="Calibri"/>
                <a:ea typeface="Calibri"/>
                <a:cs typeface="Times New Roman"/>
              </a:rPr>
              <a:t> </a:t>
            </a:r>
            <a:r>
              <a:rPr lang="el-GR" sz="2400" dirty="0" err="1">
                <a:latin typeface="Calibri"/>
                <a:ea typeface="Calibri"/>
                <a:cs typeface="Times New Roman"/>
              </a:rPr>
              <a:t>Lakatos</a:t>
            </a:r>
            <a:r>
              <a:rPr lang="el-GR" sz="2400" dirty="0">
                <a:latin typeface="Calibri"/>
                <a:ea typeface="Calibri"/>
                <a:cs typeface="Times New Roman"/>
              </a:rPr>
              <a:t> (1976), ο οποίος ηγήθηκε ενός νέου κινήματος στη φιλοσοφία των Μαθηματικών. Αντί να περιορίσει τη φιλοσοφία των Μαθηματικών στην τυπική Λογική και τη </a:t>
            </a:r>
            <a:r>
              <a:rPr lang="el-GR" sz="2400" dirty="0" err="1">
                <a:latin typeface="Calibri"/>
                <a:ea typeface="Calibri"/>
                <a:cs typeface="Times New Roman"/>
              </a:rPr>
              <a:t>συνολοθεωρία</a:t>
            </a:r>
            <a:r>
              <a:rPr lang="el-GR" sz="2400" dirty="0">
                <a:latin typeface="Calibri"/>
                <a:ea typeface="Calibri"/>
                <a:cs typeface="Times New Roman"/>
              </a:rPr>
              <a:t> (των </a:t>
            </a:r>
            <a:r>
              <a:rPr lang="el-GR" sz="2400" dirty="0" err="1">
                <a:latin typeface="Calibri"/>
                <a:ea typeface="Calibri"/>
                <a:cs typeface="Times New Roman"/>
              </a:rPr>
              <a:t>Bourbaki</a:t>
            </a:r>
            <a:r>
              <a:rPr lang="el-GR" sz="2400" dirty="0">
                <a:latin typeface="Calibri"/>
                <a:ea typeface="Calibri"/>
                <a:cs typeface="Times New Roman"/>
              </a:rPr>
              <a:t>), έστρεφε την προσοχή των φιλοσόφων σε ερωτήματα σχετικά με τον τρόπο ανάπτυξης της μαθηματικής γνώσης, τη φύση της μαθηματικής εξήγησης και την επίλυση προβλήματος. </a:t>
            </a:r>
            <a:endParaRPr lang="el-GR" sz="2400" dirty="0">
              <a:effectLst/>
              <a:latin typeface="Calibri"/>
              <a:ea typeface="Calibri"/>
              <a:cs typeface="Times New Roman"/>
            </a:endParaRPr>
          </a:p>
        </p:txBody>
      </p:sp>
    </p:spTree>
    <p:extLst>
      <p:ext uri="{BB962C8B-B14F-4D97-AF65-F5344CB8AC3E}">
        <p14:creationId xmlns:p14="http://schemas.microsoft.com/office/powerpoint/2010/main" val="1728405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Imre Lakatos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482571"/>
            <a:ext cx="8588376" cy="519763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269781" y="1582257"/>
            <a:ext cx="8524876" cy="2615781"/>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Υποστήριξε ότι η ανάπτυξη των Μαθηματικών επιτυγχάνεται μέσω της διαδοχικής βελτίωσης των εικασιών (ή δημιουργικών υποθέσεων), μέσα από θεωρητικές προσπάθειες να βελτιωθούν αυτές οι εικασίες και μέσα από την κριτική των εν λόγω προσπαθειών με βάση αυτό που αποκάλεσε λογική των αποδείξεων και ανασκευών. </a:t>
            </a:r>
            <a:endParaRPr lang="el-GR" sz="2400" dirty="0">
              <a:effectLst/>
              <a:latin typeface="Calibri"/>
              <a:ea typeface="Calibri"/>
              <a:cs typeface="Times New Roman"/>
            </a:endParaRPr>
          </a:p>
        </p:txBody>
      </p:sp>
    </p:spTree>
    <p:extLst>
      <p:ext uri="{BB962C8B-B14F-4D97-AF65-F5344CB8AC3E}">
        <p14:creationId xmlns:p14="http://schemas.microsoft.com/office/powerpoint/2010/main" val="2485784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sq-AL" dirty="0">
                <a:solidFill>
                  <a:srgbClr val="FF0000"/>
                </a:solidFill>
              </a:rPr>
              <a:t>Imre Lakatos </a:t>
            </a:r>
            <a:br>
              <a:rPr lang="en-US"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14324" y="1482571"/>
            <a:ext cx="8588376" cy="519763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269781" y="1582257"/>
            <a:ext cx="8524876" cy="3465244"/>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Ο </a:t>
            </a:r>
            <a:r>
              <a:rPr lang="el-GR" sz="2400" dirty="0" err="1">
                <a:latin typeface="Calibri"/>
                <a:ea typeface="Calibri"/>
                <a:cs typeface="Times New Roman"/>
              </a:rPr>
              <a:t>Lakatos</a:t>
            </a:r>
            <a:r>
              <a:rPr lang="el-GR" sz="2400" dirty="0">
                <a:latin typeface="Calibri"/>
                <a:ea typeface="Calibri"/>
                <a:cs typeface="Times New Roman"/>
              </a:rPr>
              <a:t> αντιτάσσει στη δογματική άποψη της παραδοσιακής φιλοσοφίας των Μαθηματικών (σύμφωνα με την οποία τα Μαθηματικά είναι ένα αδιάψευστο σώμα αληθειών, που στηρίζεται σε βέβαια και καλώς ορισμένα θεμέλια) μια εναλλακτική εικόνα των Μαθηματικών, βάσει της οποίας τα Μαθηματικά δεν είναι σώμα βέβαιων και σαφώς ορισμένων αληθειών, αλλά είναι </a:t>
            </a:r>
            <a:r>
              <a:rPr lang="el-GR" sz="2400" dirty="0" err="1">
                <a:latin typeface="Calibri"/>
                <a:ea typeface="Calibri"/>
                <a:cs typeface="Times New Roman"/>
              </a:rPr>
              <a:t>διαψεύσιμα</a:t>
            </a:r>
            <a:r>
              <a:rPr lang="el-GR" sz="2400" dirty="0">
                <a:latin typeface="Calibri"/>
                <a:ea typeface="Calibri"/>
                <a:cs typeface="Times New Roman"/>
              </a:rPr>
              <a:t> και </a:t>
            </a:r>
            <a:r>
              <a:rPr lang="el-GR" sz="2400" dirty="0" err="1">
                <a:latin typeface="Calibri"/>
                <a:ea typeface="Calibri"/>
                <a:cs typeface="Times New Roman"/>
              </a:rPr>
              <a:t>ανασκευάσιμα</a:t>
            </a:r>
            <a:r>
              <a:rPr lang="el-GR" sz="2400" dirty="0">
                <a:latin typeface="Calibri"/>
                <a:ea typeface="Calibri"/>
                <a:cs typeface="Times New Roman"/>
              </a:rPr>
              <a:t>.</a:t>
            </a:r>
            <a:endParaRPr lang="el-GR" sz="2400" dirty="0">
              <a:effectLst/>
              <a:latin typeface="Calibri"/>
              <a:ea typeface="Calibri"/>
              <a:cs typeface="Times New Roman"/>
            </a:endParaRPr>
          </a:p>
        </p:txBody>
      </p:sp>
    </p:spTree>
    <p:extLst>
      <p:ext uri="{BB962C8B-B14F-4D97-AF65-F5344CB8AC3E}">
        <p14:creationId xmlns:p14="http://schemas.microsoft.com/office/powerpoint/2010/main" val="2713085333"/>
      </p:ext>
    </p:extLst>
  </p:cSld>
  <p:clrMapOvr>
    <a:masterClrMapping/>
  </p:clrMapOvr>
</p:sld>
</file>

<file path=ppt/theme/theme1.xml><?xml version="1.0" encoding="utf-8"?>
<a:theme xmlns:a="http://schemas.openxmlformats.org/drawingml/2006/main" name="Office Theme">
  <a:themeElements>
    <a:clrScheme name="Intl_Forest">
      <a:dk1>
        <a:srgbClr val="282828"/>
      </a:dk1>
      <a:lt1>
        <a:sysClr val="window" lastClr="FFFFFF"/>
      </a:lt1>
      <a:dk2>
        <a:srgbClr val="898B90"/>
      </a:dk2>
      <a:lt2>
        <a:srgbClr val="5E5E5E"/>
      </a:lt2>
      <a:accent1>
        <a:srgbClr val="4E8871"/>
      </a:accent1>
      <a:accent2>
        <a:srgbClr val="5A9E82"/>
      </a:accent2>
      <a:accent3>
        <a:srgbClr val="72AE96"/>
      </a:accent3>
      <a:accent4>
        <a:srgbClr val="94C2A6"/>
      </a:accent4>
      <a:accent5>
        <a:srgbClr val="3B6755"/>
      </a:accent5>
      <a:accent6>
        <a:srgbClr val="2E5042"/>
      </a:accent6>
      <a:hlink>
        <a:srgbClr val="994691"/>
      </a:hlink>
      <a:folHlink>
        <a:srgbClr val="9F6D99"/>
      </a:folHlink>
    </a:clrScheme>
    <a:fontScheme name="Custom 11">
      <a:majorFont>
        <a:latin typeface="Helvetica Light"/>
        <a:ea typeface=""/>
        <a:cs typeface=""/>
      </a:majorFont>
      <a:minorFont>
        <a:latin typeface="Helvetica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lgn="ctr">
          <a:defRPr sz="1600" dirty="0" smtClean="0">
            <a:solidFill>
              <a:schemeClr val="tx1">
                <a:lumMod val="75000"/>
                <a:lumOff val="25000"/>
              </a:schemeClr>
            </a:solidFill>
            <a:latin typeface="Helvetica Light"/>
            <a:cs typeface="Helvetica Ligh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32464</TotalTime>
  <Words>849</Words>
  <Application>Microsoft Office PowerPoint</Application>
  <PresentationFormat>Προβολή στην οθόνη (4:3)</PresentationFormat>
  <Paragraphs>35</Paragraphs>
  <Slides>12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Arial</vt:lpstr>
      <vt:lpstr>Calibri</vt:lpstr>
      <vt:lpstr>Helvetica</vt:lpstr>
      <vt:lpstr>Helvetica Light</vt:lpstr>
      <vt:lpstr>Office Theme</vt:lpstr>
      <vt:lpstr>        Ο τρόπος με τον οποίο οι μαθηματικοί «κατασκευάζουν» τα Μαθηματικά</vt:lpstr>
      <vt:lpstr>        George Polya  </vt:lpstr>
      <vt:lpstr>        George Polya  </vt:lpstr>
      <vt:lpstr>        George Polya  </vt:lpstr>
      <vt:lpstr>        George Polya  </vt:lpstr>
      <vt:lpstr>        Imre Lakatos  </vt:lpstr>
      <vt:lpstr>        Imre Lakatos  </vt:lpstr>
      <vt:lpstr>        Imre Lakatos  </vt:lpstr>
      <vt:lpstr>        Imre Lakatos  </vt:lpstr>
      <vt:lpstr>        Imre Lakatos  </vt:lpstr>
      <vt:lpstr>        Imre Lakatos  </vt:lpstr>
      <vt:lpstr>        Βιβλιογραφία  </vt:lpstr>
    </vt:vector>
  </TitlesOfParts>
  <Company>Grey Healthcare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Kneile</dc:creator>
  <cp:lastModifiedBy>ΛΕΜΟΝΙΔΗΣ ΧΑΡΑΛΑΜΠΟΣ</cp:lastModifiedBy>
  <cp:revision>816</cp:revision>
  <dcterms:created xsi:type="dcterms:W3CDTF">2013-09-16T04:02:48Z</dcterms:created>
  <dcterms:modified xsi:type="dcterms:W3CDTF">2023-10-06T09:57:50Z</dcterms:modified>
</cp:coreProperties>
</file>