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57" r:id="rId3"/>
    <p:sldId id="258" r:id="rId4"/>
    <p:sldId id="259" r:id="rId5"/>
    <p:sldId id="309" r:id="rId6"/>
    <p:sldId id="310" r:id="rId7"/>
    <p:sldId id="311" r:id="rId8"/>
    <p:sldId id="312" r:id="rId9"/>
    <p:sldId id="260" r:id="rId10"/>
    <p:sldId id="313" r:id="rId11"/>
    <p:sldId id="314" r:id="rId12"/>
    <p:sldId id="299" r:id="rId13"/>
    <p:sldId id="265" r:id="rId14"/>
    <p:sldId id="273" r:id="rId15"/>
    <p:sldId id="274" r:id="rId16"/>
    <p:sldId id="275" r:id="rId17"/>
    <p:sldId id="277" r:id="rId18"/>
    <p:sldId id="280" r:id="rId19"/>
    <p:sldId id="282" r:id="rId20"/>
    <p:sldId id="284" r:id="rId21"/>
    <p:sldId id="285" r:id="rId22"/>
    <p:sldId id="287" r:id="rId23"/>
    <p:sldId id="288" r:id="rId24"/>
    <p:sldId id="289" r:id="rId25"/>
    <p:sldId id="300" r:id="rId26"/>
    <p:sldId id="302" r:id="rId27"/>
    <p:sldId id="308" r:id="rId28"/>
    <p:sldId id="30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57"/>
    <a:srgbClr val="FF3300"/>
    <a:srgbClr val="A8F3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4" autoAdjust="0"/>
  </p:normalViewPr>
  <p:slideViewPr>
    <p:cSldViewPr snapToGrid="0" showGuides="1">
      <p:cViewPr varScale="1">
        <p:scale>
          <a:sx n="65" d="100"/>
          <a:sy n="65" d="100"/>
        </p:scale>
        <p:origin x="-8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9145588" cy="3200400"/>
          </a:xfrm>
          <a:prstGeom prst="rect">
            <a:avLst/>
          </a:prstGeom>
          <a:noFill/>
          <a:ln w="9525">
            <a:noFill/>
            <a:miter lim="800000"/>
            <a:headEnd/>
            <a:tailEnd/>
          </a:ln>
        </p:spPr>
      </p:pic>
      <p:sp>
        <p:nvSpPr>
          <p:cNvPr id="5" name="Rectangle 10"/>
          <p:cNvSpPr>
            <a:spLocks noChangeArrowheads="1"/>
          </p:cNvSpPr>
          <p:nvPr/>
        </p:nvSpPr>
        <p:spPr bwMode="gray">
          <a:xfrm>
            <a:off x="0" y="3200400"/>
            <a:ext cx="9144000" cy="914400"/>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sp>
        <p:nvSpPr>
          <p:cNvPr id="6" name="Rectangle 11"/>
          <p:cNvSpPr>
            <a:spLocks noChangeArrowheads="1"/>
          </p:cNvSpPr>
          <p:nvPr/>
        </p:nvSpPr>
        <p:spPr bwMode="gray">
          <a:xfrm>
            <a:off x="0" y="6629400"/>
            <a:ext cx="9144000" cy="228600"/>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pic>
        <p:nvPicPr>
          <p:cNvPr id="7" name="Picture 12" descr="CL_Logo_RGB_PNG"/>
          <p:cNvPicPr>
            <a:picLocks noChangeAspect="1" noChangeArrowheads="1"/>
          </p:cNvPicPr>
          <p:nvPr/>
        </p:nvPicPr>
        <p:blipFill>
          <a:blip r:embed="rId3" cstate="print"/>
          <a:srcRect/>
          <a:stretch>
            <a:fillRect/>
          </a:stretch>
        </p:blipFill>
        <p:spPr bwMode="gray">
          <a:xfrm>
            <a:off x="6013450" y="5002213"/>
            <a:ext cx="2697163" cy="1179512"/>
          </a:xfrm>
          <a:prstGeom prst="rect">
            <a:avLst/>
          </a:prstGeom>
          <a:noFill/>
          <a:ln w="9525">
            <a:noFill/>
            <a:miter lim="800000"/>
            <a:headEnd/>
            <a:tailEnd/>
          </a:ln>
        </p:spPr>
      </p:pic>
      <p:sp>
        <p:nvSpPr>
          <p:cNvPr id="8" name="Line 13"/>
          <p:cNvSpPr>
            <a:spLocks noChangeShapeType="1"/>
          </p:cNvSpPr>
          <p:nvPr/>
        </p:nvSpPr>
        <p:spPr bwMode="gray">
          <a:xfrm>
            <a:off x="0" y="3200400"/>
            <a:ext cx="9144000" cy="0"/>
          </a:xfrm>
          <a:prstGeom prst="line">
            <a:avLst/>
          </a:prstGeom>
          <a:noFill/>
          <a:ln w="63500">
            <a:solidFill>
              <a:schemeClr val="bg1"/>
            </a:solidFill>
            <a:round/>
            <a:headEnd/>
            <a:tailEnd/>
          </a:ln>
          <a:effectLst/>
        </p:spPr>
        <p:txBody>
          <a:bodyPr wrap="none" anchor="ctr"/>
          <a:lstStyle/>
          <a:p>
            <a:pPr>
              <a:defRPr/>
            </a:pPr>
            <a:endParaRPr lang="en-US">
              <a:ea typeface="+mn-ea"/>
              <a:cs typeface="+mn-cs"/>
            </a:endParaRPr>
          </a:p>
        </p:txBody>
      </p:sp>
      <p:sp>
        <p:nvSpPr>
          <p:cNvPr id="4098" name="Rectangle 2"/>
          <p:cNvSpPr>
            <a:spLocks noGrp="1" noChangeArrowheads="1"/>
          </p:cNvSpPr>
          <p:nvPr>
            <p:ph type="ctrTitle"/>
          </p:nvPr>
        </p:nvSpPr>
        <p:spPr>
          <a:xfrm>
            <a:off x="457200" y="1371600"/>
            <a:ext cx="8153400" cy="1600200"/>
          </a:xfrm>
        </p:spPr>
        <p:txBody>
          <a:bodyPr anchor="b"/>
          <a:lstStyle>
            <a:lvl1pPr>
              <a:defRPr sz="36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457200" y="3352800"/>
            <a:ext cx="8153400" cy="304800"/>
          </a:xfrm>
        </p:spPr>
        <p:txBody>
          <a:bodyPr/>
          <a:lstStyle>
            <a:lvl1pPr>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31D61B-319A-4253-9C23-832DA5F5E6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0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0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A325D3-CF37-4C09-9BD1-CDE97B57FB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297FA4BE-C800-415D-9A80-630A866781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F2D148EA-A992-4765-BCFD-43F3ADF4AD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0A74D-04DE-41B9-9268-284171C861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97932E-F311-4094-B1CF-F71B6D38C8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5448A-5502-4980-AE2F-F8224F0076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DA708E-9F8B-4F46-BAB8-4A8573C4C0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540AE8-5500-4066-A854-5D923FA668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EE8143-3EAC-4379-AE13-87A03E06AC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390509-576A-4338-8CE0-89B349841E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E3AE2-BE14-41F0-8551-314667A384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914400"/>
            <a:ext cx="82296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76400"/>
            <a:ext cx="8229600" cy="4438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562600" y="6413500"/>
            <a:ext cx="1066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8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685800" y="6413500"/>
            <a:ext cx="4876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8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457200" y="6413500"/>
            <a:ext cx="2286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800">
                <a:latin typeface="Arial" charset="0"/>
                <a:ea typeface="+mn-ea"/>
                <a:cs typeface="+mn-cs"/>
              </a:defRPr>
            </a:lvl1pPr>
          </a:lstStyle>
          <a:p>
            <a:pPr>
              <a:defRPr/>
            </a:pPr>
            <a:fld id="{FEF24F6B-1A0E-47EC-AE02-617BD26B5109}" type="slidenum">
              <a:rPr lang="en-US"/>
              <a:pPr>
                <a:defRPr/>
              </a:pPr>
              <a:t>‹#›</a:t>
            </a:fld>
            <a:endParaRPr lang="en-US"/>
          </a:p>
        </p:txBody>
      </p:sp>
      <p:pic>
        <p:nvPicPr>
          <p:cNvPr id="16391" name="Picture 7"/>
          <p:cNvPicPr>
            <a:picLocks noChangeAspect="1" noChangeArrowheads="1"/>
          </p:cNvPicPr>
          <p:nvPr/>
        </p:nvPicPr>
        <p:blipFill>
          <a:blip r:embed="rId15" cstate="print"/>
          <a:srcRect t="26190" b="52380"/>
          <a:stretch>
            <a:fillRect/>
          </a:stretch>
        </p:blipFill>
        <p:spPr bwMode="gray">
          <a:xfrm>
            <a:off x="0" y="0"/>
            <a:ext cx="9145588" cy="685800"/>
          </a:xfrm>
          <a:prstGeom prst="rect">
            <a:avLst/>
          </a:prstGeom>
          <a:noFill/>
          <a:ln w="9525">
            <a:noFill/>
            <a:miter lim="800000"/>
            <a:headEnd/>
            <a:tailEnd/>
          </a:ln>
        </p:spPr>
      </p:pic>
      <p:sp>
        <p:nvSpPr>
          <p:cNvPr id="1032" name="Rectangle 8"/>
          <p:cNvSpPr>
            <a:spLocks noChangeArrowheads="1"/>
          </p:cNvSpPr>
          <p:nvPr/>
        </p:nvSpPr>
        <p:spPr bwMode="gray">
          <a:xfrm>
            <a:off x="0" y="684213"/>
            <a:ext cx="9144000" cy="109537"/>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pic>
        <p:nvPicPr>
          <p:cNvPr id="16393" name="Picture 9" descr="CL_Logo_RGB_PNG"/>
          <p:cNvPicPr preferRelativeResize="0">
            <a:picLocks noChangeAspect="1" noChangeArrowheads="1"/>
          </p:cNvPicPr>
          <p:nvPr/>
        </p:nvPicPr>
        <p:blipFill>
          <a:blip r:embed="rId16" cstate="print"/>
          <a:srcRect/>
          <a:stretch>
            <a:fillRect/>
          </a:stretch>
        </p:blipFill>
        <p:spPr bwMode="auto">
          <a:xfrm>
            <a:off x="7289800" y="6035675"/>
            <a:ext cx="1544638" cy="676275"/>
          </a:xfrm>
          <a:prstGeom prst="rect">
            <a:avLst/>
          </a:prstGeom>
          <a:noFill/>
          <a:ln w="9525">
            <a:noFill/>
            <a:miter lim="800000"/>
            <a:headEnd/>
            <a:tailEnd/>
          </a:ln>
        </p:spPr>
      </p:pic>
      <p:sp>
        <p:nvSpPr>
          <p:cNvPr id="1034" name="Rectangle 10"/>
          <p:cNvSpPr>
            <a:spLocks noChangeArrowheads="1"/>
          </p:cNvSpPr>
          <p:nvPr/>
        </p:nvSpPr>
        <p:spPr bwMode="gray">
          <a:xfrm>
            <a:off x="0" y="6721475"/>
            <a:ext cx="9144000" cy="136525"/>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40" r:id="rId12"/>
    <p:sldLayoutId id="2147483842" r:id="rId13"/>
  </p:sldLayoutIdLst>
  <p:txStyles>
    <p:titleStyle>
      <a:lvl1pPr algn="l" rtl="0" eaLnBrk="0" fontAlgn="base" hangingPunct="0">
        <a:spcBef>
          <a:spcPct val="0"/>
        </a:spcBef>
        <a:spcAft>
          <a:spcPct val="0"/>
        </a:spcAft>
        <a:defRPr sz="2200">
          <a:solidFill>
            <a:schemeClr val="accent1"/>
          </a:solidFill>
          <a:latin typeface="+mj-lt"/>
          <a:ea typeface="Arial Unicode MS" pitchFamily="34" charset="-128"/>
          <a:cs typeface="Arial Unicode MS" pitchFamily="34" charset="-128"/>
        </a:defRPr>
      </a:lvl1pPr>
      <a:lvl2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2200">
          <a:solidFill>
            <a:schemeClr val="accent1"/>
          </a:solidFill>
          <a:latin typeface="Arial" charset="0"/>
          <a:ea typeface="ＭＳ Ｐゴシック" pitchFamily="112" charset="-128"/>
        </a:defRPr>
      </a:lvl6pPr>
      <a:lvl7pPr marL="914400" algn="l" rtl="0" eaLnBrk="1" fontAlgn="base" hangingPunct="1">
        <a:spcBef>
          <a:spcPct val="0"/>
        </a:spcBef>
        <a:spcAft>
          <a:spcPct val="0"/>
        </a:spcAft>
        <a:defRPr sz="2200">
          <a:solidFill>
            <a:schemeClr val="accent1"/>
          </a:solidFill>
          <a:latin typeface="Arial" charset="0"/>
          <a:ea typeface="ＭＳ Ｐゴシック" pitchFamily="112" charset="-128"/>
        </a:defRPr>
      </a:lvl7pPr>
      <a:lvl8pPr marL="1371600" algn="l" rtl="0" eaLnBrk="1" fontAlgn="base" hangingPunct="1">
        <a:spcBef>
          <a:spcPct val="0"/>
        </a:spcBef>
        <a:spcAft>
          <a:spcPct val="0"/>
        </a:spcAft>
        <a:defRPr sz="2200">
          <a:solidFill>
            <a:schemeClr val="accent1"/>
          </a:solidFill>
          <a:latin typeface="Arial" charset="0"/>
          <a:ea typeface="ＭＳ Ｐゴシック" pitchFamily="112" charset="-128"/>
        </a:defRPr>
      </a:lvl8pPr>
      <a:lvl9pPr marL="1828800" algn="l" rtl="0" eaLnBrk="1" fontAlgn="base" hangingPunct="1">
        <a:spcBef>
          <a:spcPct val="0"/>
        </a:spcBef>
        <a:spcAft>
          <a:spcPct val="0"/>
        </a:spcAft>
        <a:defRPr sz="2200">
          <a:solidFill>
            <a:schemeClr val="accent1"/>
          </a:solidFill>
          <a:latin typeface="Arial" charset="0"/>
          <a:ea typeface="ＭＳ Ｐゴシック" pitchFamily="112" charset="-128"/>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Arial Unicode MS" pitchFamily="34" charset="-128"/>
          <a:cs typeface="Arial Unicode MS" pitchFamily="34" charset="-128"/>
        </a:defRPr>
      </a:lvl1pPr>
      <a:lvl2pPr marL="452438" indent="-223838" algn="l" rtl="0" eaLnBrk="0" fontAlgn="base" hangingPunct="0">
        <a:spcBef>
          <a:spcPct val="50000"/>
        </a:spcBef>
        <a:spcAft>
          <a:spcPct val="0"/>
        </a:spcAft>
        <a:buClr>
          <a:schemeClr val="hlink"/>
        </a:buClr>
        <a:buFont typeface="Wingdings" pitchFamily="2" charset="2"/>
        <a:buChar char="§"/>
        <a:defRPr>
          <a:solidFill>
            <a:schemeClr val="tx1"/>
          </a:solidFill>
          <a:latin typeface="+mn-lt"/>
          <a:ea typeface="Arial Unicode MS" pitchFamily="34" charset="-128"/>
          <a:cs typeface="Arial Unicode MS" pitchFamily="34" charset="-128"/>
        </a:defRPr>
      </a:lvl2pPr>
      <a:lvl3pPr marL="741363" indent="-174625" algn="l" rtl="0" eaLnBrk="0" fontAlgn="base" hangingPunct="0">
        <a:spcBef>
          <a:spcPct val="30000"/>
        </a:spcBef>
        <a:spcAft>
          <a:spcPct val="0"/>
        </a:spcAft>
        <a:buClr>
          <a:schemeClr val="hlink"/>
        </a:buClr>
        <a:buFont typeface="Wingdings" pitchFamily="2" charset="2"/>
        <a:buChar char="§"/>
        <a:defRPr sz="1600">
          <a:solidFill>
            <a:schemeClr val="tx1"/>
          </a:solidFill>
          <a:latin typeface="+mn-lt"/>
          <a:ea typeface="Arial Unicode MS" pitchFamily="34" charset="-128"/>
          <a:cs typeface="Arial Unicode MS" pitchFamily="34" charset="-128"/>
        </a:defRPr>
      </a:lvl3pPr>
      <a:lvl4pPr marL="1028700" indent="-173038" algn="l" rtl="0" eaLnBrk="0" fontAlgn="base" hangingPunct="0">
        <a:spcBef>
          <a:spcPct val="30000"/>
        </a:spcBef>
        <a:spcAft>
          <a:spcPct val="0"/>
        </a:spcAft>
        <a:buClr>
          <a:schemeClr val="hlink"/>
        </a:buClr>
        <a:buFont typeface="Wingdings" pitchFamily="2" charset="2"/>
        <a:buChar char="§"/>
        <a:defRPr sz="1600">
          <a:solidFill>
            <a:schemeClr val="tx1"/>
          </a:solidFill>
          <a:latin typeface="+mn-lt"/>
          <a:ea typeface="Arial Unicode MS" pitchFamily="34" charset="-128"/>
          <a:cs typeface="Arial Unicode MS" pitchFamily="34" charset="-128"/>
        </a:defRPr>
      </a:lvl4pPr>
      <a:lvl5pPr marL="1314450" indent="-171450" algn="l" rtl="0" eaLnBrk="0" fontAlgn="base" hangingPunct="0">
        <a:spcBef>
          <a:spcPct val="30000"/>
        </a:spcBef>
        <a:spcAft>
          <a:spcPct val="0"/>
        </a:spcAft>
        <a:buClr>
          <a:schemeClr val="hlink"/>
        </a:buClr>
        <a:buFont typeface="Wingdings" pitchFamily="2" charset="2"/>
        <a:buChar char="§"/>
        <a:defRPr sz="1400">
          <a:solidFill>
            <a:schemeClr val="tx1"/>
          </a:solidFill>
          <a:latin typeface="+mn-lt"/>
          <a:ea typeface="Arial Unicode MS" pitchFamily="34" charset="-128"/>
          <a:cs typeface="Arial Unicode MS" pitchFamily="34" charset="-128"/>
        </a:defRPr>
      </a:lvl5pPr>
      <a:lvl6pPr marL="17716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6pPr>
      <a:lvl7pPr marL="22288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7pPr>
      <a:lvl8pPr marL="26860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8pPr>
      <a:lvl9pPr marL="31432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6.png"/><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oleObject" Target="../embeddings/oleObject22.bin"/><Relationship Id="rId10" Type="http://schemas.openxmlformats.org/officeDocument/2006/relationships/oleObject" Target="../embeddings/oleObject27.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png"/><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4.png"/><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smtClean="0">
                <a:solidFill>
                  <a:srgbClr val="FFFFFF"/>
                </a:solidFill>
              </a:rPr>
              <a:t>Κεφάλαιο Η2</a:t>
            </a:r>
          </a:p>
        </p:txBody>
      </p:sp>
      <p:sp>
        <p:nvSpPr>
          <p:cNvPr id="21507" name="Rectangle 3"/>
          <p:cNvSpPr>
            <a:spLocks noGrp="1" noChangeArrowheads="1"/>
          </p:cNvSpPr>
          <p:nvPr>
            <p:ph type="subTitle" idx="1"/>
          </p:nvPr>
        </p:nvSpPr>
        <p:spPr/>
        <p:txBody>
          <a:bodyPr/>
          <a:lstStyle/>
          <a:p>
            <a:pPr marL="0" indent="0"/>
            <a:r>
              <a:rPr lang="en-US" sz="2400" dirty="0" smtClean="0">
                <a:solidFill>
                  <a:srgbClr val="FFFFFF"/>
                </a:solidFill>
              </a:rPr>
              <a:t>Ο </a:t>
            </a:r>
            <a:r>
              <a:rPr lang="en-US" sz="2400" dirty="0" err="1" smtClean="0">
                <a:solidFill>
                  <a:srgbClr val="FFFFFF"/>
                </a:solidFill>
              </a:rPr>
              <a:t>νόμος</a:t>
            </a:r>
            <a:r>
              <a:rPr lang="en-US" sz="2400" dirty="0" smtClean="0">
                <a:solidFill>
                  <a:srgbClr val="FFFFFF"/>
                </a:solidFill>
              </a:rPr>
              <a:t> </a:t>
            </a:r>
            <a:r>
              <a:rPr lang="en-US" sz="2400" dirty="0" err="1" smtClean="0">
                <a:solidFill>
                  <a:srgbClr val="FFFFFF"/>
                </a:solidFill>
              </a:rPr>
              <a:t>του</a:t>
            </a:r>
            <a:r>
              <a:rPr lang="en-US" sz="2400" dirty="0" smtClean="0">
                <a:solidFill>
                  <a:srgbClr val="FFFFFF"/>
                </a:solidFill>
              </a:rPr>
              <a:t> Gauss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l-GR" dirty="0" smtClean="0">
                <a:solidFill>
                  <a:srgbClr val="0D3857"/>
                </a:solidFill>
              </a:rPr>
              <a:t>Η</a:t>
            </a:r>
            <a:r>
              <a:rPr lang="en-US" dirty="0" err="1" smtClean="0">
                <a:solidFill>
                  <a:srgbClr val="0D3857"/>
                </a:solidFill>
              </a:rPr>
              <a:t>λεκτρική</a:t>
            </a:r>
            <a:r>
              <a:rPr lang="en-US" dirty="0" smtClean="0">
                <a:solidFill>
                  <a:srgbClr val="0D3857"/>
                </a:solidFill>
              </a:rPr>
              <a:t> </a:t>
            </a:r>
            <a:r>
              <a:rPr lang="en-US" dirty="0" err="1" smtClean="0">
                <a:solidFill>
                  <a:srgbClr val="0D3857"/>
                </a:solidFill>
              </a:rPr>
              <a:t>ροή</a:t>
            </a:r>
            <a:r>
              <a:rPr lang="el-GR" dirty="0" smtClean="0">
                <a:solidFill>
                  <a:srgbClr val="0D3857"/>
                </a:solidFill>
              </a:rPr>
              <a:t> </a:t>
            </a:r>
            <a:r>
              <a:rPr lang="en-US" dirty="0" smtClean="0">
                <a:solidFill>
                  <a:srgbClr val="0D3857"/>
                </a:solidFill>
              </a:rPr>
              <a:t>–</a:t>
            </a:r>
            <a:r>
              <a:rPr lang="el-GR" dirty="0" smtClean="0">
                <a:solidFill>
                  <a:srgbClr val="0D3857"/>
                </a:solidFill>
              </a:rPr>
              <a:t> Γενικά</a:t>
            </a:r>
            <a:r>
              <a:rPr lang="en-US" dirty="0" smtClean="0">
                <a:solidFill>
                  <a:srgbClr val="0D3857"/>
                </a:solidFill>
              </a:rPr>
              <a:t>: </a:t>
            </a:r>
            <a:r>
              <a:rPr lang="el-GR" dirty="0" smtClean="0">
                <a:solidFill>
                  <a:srgbClr val="0D3857"/>
                </a:solidFill>
              </a:rPr>
              <a:t> Από το άθροισμα στο ολοκλήρωμα</a:t>
            </a:r>
            <a:endParaRPr lang="en-US" dirty="0" smtClean="0">
              <a:solidFill>
                <a:srgbClr val="0D3857"/>
              </a:solidFill>
            </a:endParaRPr>
          </a:p>
        </p:txBody>
      </p:sp>
      <p:sp>
        <p:nvSpPr>
          <p:cNvPr id="103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Η2.1</a:t>
            </a:r>
          </a:p>
        </p:txBody>
      </p:sp>
      <p:sp>
        <p:nvSpPr>
          <p:cNvPr id="14" name="Rectangle 3"/>
          <p:cNvSpPr>
            <a:spLocks noGrp="1" noChangeArrowheads="1"/>
          </p:cNvSpPr>
          <p:nvPr>
            <p:ph sz="half" idx="1"/>
          </p:nvPr>
        </p:nvSpPr>
        <p:spPr>
          <a:xfrm>
            <a:off x="422275" y="1745556"/>
            <a:ext cx="4665919" cy="2077492"/>
          </a:xfrm>
        </p:spPr>
        <p:txBody>
          <a:bodyPr wrap="square">
            <a:spAutoFit/>
          </a:bodyPr>
          <a:lstStyle/>
          <a:p>
            <a:pPr marL="0" indent="0">
              <a:lnSpc>
                <a:spcPct val="150000"/>
              </a:lnSpc>
            </a:pPr>
            <a:r>
              <a:rPr lang="el-GR" sz="1800" dirty="0" smtClean="0">
                <a:solidFill>
                  <a:srgbClr val="000000"/>
                </a:solidFill>
              </a:rPr>
              <a:t>Παίρνοντας</a:t>
            </a:r>
            <a:r>
              <a:rPr lang="en-US" sz="1800" dirty="0" smtClean="0">
                <a:solidFill>
                  <a:srgbClr val="000000"/>
                </a:solidFill>
              </a:rPr>
              <a:t> </a:t>
            </a:r>
            <a:r>
              <a:rPr lang="el-GR" sz="1800" dirty="0" smtClean="0">
                <a:solidFill>
                  <a:srgbClr val="000000"/>
                </a:solidFill>
              </a:rPr>
              <a:t>το όριο, όπου το Δ</a:t>
            </a:r>
            <a:r>
              <a:rPr lang="en-US" sz="1800" dirty="0" smtClean="0">
                <a:solidFill>
                  <a:srgbClr val="000000"/>
                </a:solidFill>
              </a:rPr>
              <a:t>A </a:t>
            </a:r>
            <a:r>
              <a:rPr lang="el-GR" sz="1800" dirty="0" smtClean="0">
                <a:solidFill>
                  <a:srgbClr val="000000"/>
                </a:solidFill>
              </a:rPr>
              <a:t>γίνεται απειροστά μικρό, </a:t>
            </a:r>
            <a:r>
              <a:rPr lang="en-US" sz="1800" dirty="0" err="1" smtClean="0">
                <a:solidFill>
                  <a:srgbClr val="000000"/>
                </a:solidFill>
              </a:rPr>
              <a:t>dA</a:t>
            </a:r>
            <a:r>
              <a:rPr lang="el-GR" sz="1800" dirty="0" smtClean="0">
                <a:solidFill>
                  <a:srgbClr val="000000"/>
                </a:solidFill>
              </a:rPr>
              <a:t>, έχουμε το</a:t>
            </a:r>
            <a:r>
              <a:rPr lang="en-US" sz="1800" dirty="0" smtClean="0">
                <a:solidFill>
                  <a:srgbClr val="000000"/>
                </a:solidFill>
              </a:rPr>
              <a:t> </a:t>
            </a:r>
            <a:r>
              <a:rPr lang="el-GR" sz="1800" dirty="0" smtClean="0">
                <a:solidFill>
                  <a:srgbClr val="000000"/>
                </a:solidFill>
              </a:rPr>
              <a:t>γενικό ορισμό της ηλεκτρικής ροής ενός τυχαίου πεδίου (ομογενούς ή μη) που διέρχεται μέσα από μια τυχαία επιφάνεια</a:t>
            </a:r>
            <a:r>
              <a:rPr lang="en-US" sz="1800" dirty="0" smtClean="0">
                <a:solidFill>
                  <a:srgbClr val="000000"/>
                </a:solidFill>
              </a:rPr>
              <a:t> </a:t>
            </a:r>
          </a:p>
        </p:txBody>
      </p:sp>
      <p:graphicFrame>
        <p:nvGraphicFramePr>
          <p:cNvPr id="1037" name="Object 13"/>
          <p:cNvGraphicFramePr>
            <a:graphicFrameLocks noChangeAspect="1"/>
          </p:cNvGraphicFramePr>
          <p:nvPr/>
        </p:nvGraphicFramePr>
        <p:xfrm>
          <a:off x="1516319" y="4222290"/>
          <a:ext cx="2300288" cy="779462"/>
        </p:xfrm>
        <a:graphic>
          <a:graphicData uri="http://schemas.openxmlformats.org/presentationml/2006/ole">
            <p:oleObj spid="_x0000_s60421" name="Equation" r:id="rId3" imgW="1307880" imgH="444240" progId="Equation.3">
              <p:embed/>
            </p:oleObj>
          </a:graphicData>
        </a:graphic>
      </p:graphicFrame>
      <p:grpSp>
        <p:nvGrpSpPr>
          <p:cNvPr id="22" name="Group 21"/>
          <p:cNvGrpSpPr/>
          <p:nvPr/>
        </p:nvGrpSpPr>
        <p:grpSpPr>
          <a:xfrm>
            <a:off x="5109605" y="2137223"/>
            <a:ext cx="3600450" cy="2583553"/>
            <a:chOff x="5109605" y="2137223"/>
            <a:chExt cx="3600450" cy="2583553"/>
          </a:xfrm>
        </p:grpSpPr>
        <p:pic>
          <p:nvPicPr>
            <p:cNvPr id="1031" name="Picture 9" descr="27819_2403"/>
            <p:cNvPicPr>
              <a:picLocks noChangeAspect="1" noChangeArrowheads="1"/>
            </p:cNvPicPr>
            <p:nvPr/>
          </p:nvPicPr>
          <p:blipFill>
            <a:blip r:embed="rId4" cstate="print"/>
            <a:srcRect t="39662"/>
            <a:stretch>
              <a:fillRect/>
            </a:stretch>
          </p:blipFill>
          <p:spPr bwMode="auto">
            <a:xfrm>
              <a:off x="5109605" y="2181468"/>
              <a:ext cx="3600450" cy="2539308"/>
            </a:xfrm>
            <a:prstGeom prst="rect">
              <a:avLst/>
            </a:prstGeom>
            <a:noFill/>
            <a:ln w="9525">
              <a:noFill/>
              <a:miter lim="800000"/>
              <a:headEnd/>
              <a:tailEnd/>
            </a:ln>
          </p:spPr>
        </p:pic>
        <p:sp>
          <p:nvSpPr>
            <p:cNvPr id="15" name="Rectangle 14"/>
            <p:cNvSpPr/>
            <p:nvPr/>
          </p:nvSpPr>
          <p:spPr bwMode="auto">
            <a:xfrm>
              <a:off x="7079238" y="2417438"/>
              <a:ext cx="88490" cy="1917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Rectangle 15"/>
            <p:cNvSpPr/>
            <p:nvPr/>
          </p:nvSpPr>
          <p:spPr bwMode="auto">
            <a:xfrm>
              <a:off x="7452858" y="2938538"/>
              <a:ext cx="88490" cy="1917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7" name="Rectangle 16"/>
            <p:cNvSpPr/>
            <p:nvPr/>
          </p:nvSpPr>
          <p:spPr bwMode="auto">
            <a:xfrm flipV="1">
              <a:off x="7511856" y="2137223"/>
              <a:ext cx="467021" cy="7521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8" name="Rectangle 17"/>
            <p:cNvSpPr/>
            <p:nvPr/>
          </p:nvSpPr>
          <p:spPr bwMode="auto">
            <a:xfrm>
              <a:off x="7910046" y="3189253"/>
              <a:ext cx="18288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9" name="TextBox 18"/>
            <p:cNvSpPr txBox="1"/>
            <p:nvPr/>
          </p:nvSpPr>
          <p:spPr>
            <a:xfrm>
              <a:off x="7875639" y="3095867"/>
              <a:ext cx="300082" cy="369332"/>
            </a:xfrm>
            <a:prstGeom prst="rect">
              <a:avLst/>
            </a:prstGeom>
            <a:noFill/>
          </p:spPr>
          <p:txBody>
            <a:bodyPr wrap="none" rtlCol="0">
              <a:spAutoFit/>
            </a:bodyPr>
            <a:lstStyle/>
            <a:p>
              <a:r>
                <a:rPr lang="en-US" dirty="0" smtClean="0">
                  <a:solidFill>
                    <a:schemeClr val="tx1">
                      <a:lumMod val="75000"/>
                      <a:lumOff val="25000"/>
                    </a:schemeClr>
                  </a:solidFill>
                  <a:latin typeface="Times New Roman" pitchFamily="18" charset="0"/>
                  <a:cs typeface="Times New Roman" pitchFamily="18" charset="0"/>
                </a:rPr>
                <a:t>d</a:t>
              </a:r>
              <a:endParaRPr lang="el-GR" dirty="0">
                <a:solidFill>
                  <a:schemeClr val="tx1">
                    <a:lumMod val="75000"/>
                    <a:lumOff val="25000"/>
                  </a:schemeClr>
                </a:solidFill>
                <a:latin typeface="Times New Roman" pitchFamily="18" charset="0"/>
                <a:cs typeface="Times New Roman" pitchFamily="18" charset="0"/>
              </a:endParaRPr>
            </a:p>
          </p:txBody>
        </p:sp>
        <p:sp>
          <p:nvSpPr>
            <p:cNvPr id="21" name="Rectangle 20"/>
            <p:cNvSpPr/>
            <p:nvPr/>
          </p:nvSpPr>
          <p:spPr bwMode="auto">
            <a:xfrm>
              <a:off x="8254170" y="3253166"/>
              <a:ext cx="88490" cy="1917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8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1728" y="195835"/>
            <a:ext cx="8716297" cy="1692771"/>
          </a:xfrm>
        </p:spPr>
        <p:txBody>
          <a:bodyPr wrap="square">
            <a:spAutoFit/>
          </a:bodyPr>
          <a:lstStyle/>
          <a:p>
            <a:pPr marL="574675" indent="-574675"/>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Η2.1</a:t>
            </a:r>
            <a:r>
              <a:rPr lang="el-GR" sz="1800" dirty="0" smtClean="0">
                <a:solidFill>
                  <a:srgbClr val="0D3857"/>
                </a:solidFill>
              </a:rPr>
              <a:t> Ρ</a:t>
            </a:r>
            <a:r>
              <a:rPr lang="en-US" sz="1800" dirty="0" err="1" smtClean="0">
                <a:solidFill>
                  <a:srgbClr val="0D3857"/>
                </a:solidFill>
              </a:rPr>
              <a:t>οή</a:t>
            </a:r>
            <a:r>
              <a:rPr lang="en-US" sz="1800" dirty="0" smtClean="0">
                <a:solidFill>
                  <a:srgbClr val="0D3857"/>
                </a:solidFill>
              </a:rPr>
              <a:t> </a:t>
            </a:r>
            <a:r>
              <a:rPr lang="en-US" sz="1800" dirty="0" err="1" smtClean="0">
                <a:solidFill>
                  <a:srgbClr val="0D3857"/>
                </a:solidFill>
              </a:rPr>
              <a:t>που</a:t>
            </a:r>
            <a:r>
              <a:rPr lang="en-US" sz="1800" dirty="0" smtClean="0">
                <a:solidFill>
                  <a:srgbClr val="0D3857"/>
                </a:solidFill>
              </a:rPr>
              <a:t> </a:t>
            </a:r>
            <a:r>
              <a:rPr lang="el-GR" sz="1800" dirty="0" smtClean="0">
                <a:solidFill>
                  <a:srgbClr val="0D3857"/>
                </a:solidFill>
              </a:rPr>
              <a:t>διέρχεται από</a:t>
            </a:r>
            <a:r>
              <a:rPr lang="en-US" sz="1800" dirty="0" smtClean="0">
                <a:solidFill>
                  <a:srgbClr val="0D3857"/>
                </a:solidFill>
              </a:rPr>
              <a:t> </a:t>
            </a:r>
            <a:r>
              <a:rPr lang="en-US" sz="1800" dirty="0" err="1" smtClean="0">
                <a:solidFill>
                  <a:srgbClr val="0D3857"/>
                </a:solidFill>
              </a:rPr>
              <a:t>κύβο</a:t>
            </a:r>
            <a:r>
              <a:rPr lang="el-GR" sz="1800" dirty="0" smtClean="0">
                <a:solidFill>
                  <a:srgbClr val="0D3857"/>
                </a:solidFill>
              </a:rPr>
              <a:t/>
            </a:r>
            <a:br>
              <a:rPr lang="el-GR" sz="1800" dirty="0" smtClean="0">
                <a:solidFill>
                  <a:srgbClr val="0D3857"/>
                </a:solidFill>
              </a:rPr>
            </a:br>
            <a:r>
              <a:rPr lang="el-GR" sz="1800" dirty="0" smtClean="0">
                <a:solidFill>
                  <a:schemeClr val="tx1"/>
                </a:solidFill>
                <a:latin typeface="Arial Unicode MS" pitchFamily="34" charset="-128"/>
              </a:rPr>
              <a:t>Θεωρήστε ένα ομογενές ηλεκτρικό πεδίο Ε σε έναν κενό χώρο, προσανατολισμένο προς τη θετική κατεύθυνση του άξονα </a:t>
            </a:r>
            <a:r>
              <a:rPr lang="en-US" sz="1800" dirty="0" smtClean="0">
                <a:solidFill>
                  <a:schemeClr val="tx1"/>
                </a:solidFill>
                <a:latin typeface="Arial Unicode MS" pitchFamily="34" charset="-128"/>
              </a:rPr>
              <a:t>x. </a:t>
            </a:r>
            <a:r>
              <a:rPr lang="el-GR" sz="1800" dirty="0" smtClean="0">
                <a:solidFill>
                  <a:schemeClr val="tx1"/>
                </a:solidFill>
                <a:latin typeface="Arial Unicode MS" pitchFamily="34" charset="-128"/>
              </a:rPr>
              <a:t>Στο πεδίο εισάγεται ένας κύβος με μήκος ακμής </a:t>
            </a:r>
            <a:r>
              <a:rPr lang="en-US" sz="1800" i="1" dirty="0" smtClean="0">
                <a:solidFill>
                  <a:schemeClr val="tx1"/>
                </a:solidFill>
                <a:latin typeface="Times New Roman" pitchFamily="18" charset="0"/>
                <a:cs typeface="Times New Roman" pitchFamily="18" charset="0"/>
              </a:rPr>
              <a:t>l</a:t>
            </a:r>
            <a:r>
              <a:rPr lang="en-US" sz="1800" dirty="0" smtClean="0">
                <a:solidFill>
                  <a:schemeClr val="tx1"/>
                </a:solidFill>
                <a:latin typeface="Times New Roman" pitchFamily="18" charset="0"/>
                <a:cs typeface="Times New Roman" pitchFamily="18" charset="0"/>
              </a:rPr>
              <a:t> </a:t>
            </a:r>
            <a:r>
              <a:rPr lang="el-GR" sz="1800" dirty="0" smtClean="0">
                <a:solidFill>
                  <a:schemeClr val="tx1"/>
                </a:solidFill>
                <a:latin typeface="Times New Roman" pitchFamily="18" charset="0"/>
                <a:cs typeface="Times New Roman" pitchFamily="18" charset="0"/>
              </a:rPr>
              <a:t> </a:t>
            </a:r>
            <a:r>
              <a:rPr lang="el-GR" sz="1800" dirty="0" smtClean="0">
                <a:solidFill>
                  <a:schemeClr val="tx1"/>
                </a:solidFill>
                <a:latin typeface="Arial Unicode MS" pitchFamily="34" charset="-128"/>
              </a:rPr>
              <a:t>και τον προσανατολισμό που φαίνεται στην Εικόνα Η2.5. βρείτε τη συνολική ηλεκτρική ροή που διέρχεται από την επιφάνεια του κύβου.</a:t>
            </a:r>
            <a:endParaRPr lang="en-US" sz="1800"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265471" y="2089355"/>
            <a:ext cx="4038600" cy="3765133"/>
          </a:xfrm>
        </p:spPr>
        <p:txBody>
          <a:bodyPr>
            <a:spAutoFit/>
          </a:bodyPr>
          <a:lstStyle/>
          <a:p>
            <a:pPr marL="0" indent="0"/>
            <a:r>
              <a:rPr lang="el-GR" sz="1800" dirty="0" smtClean="0">
                <a:solidFill>
                  <a:srgbClr val="FF0000"/>
                </a:solidFill>
              </a:rPr>
              <a:t>ΛΥΣΗ</a:t>
            </a:r>
          </a:p>
          <a:p>
            <a:pPr marL="0" indent="0"/>
            <a:r>
              <a:rPr lang="en-US" sz="1800" dirty="0" err="1" smtClean="0">
                <a:solidFill>
                  <a:srgbClr val="000000"/>
                </a:solidFill>
              </a:rPr>
              <a:t>Οι</a:t>
            </a:r>
            <a:r>
              <a:rPr lang="en-US" sz="1800" dirty="0" smtClean="0">
                <a:solidFill>
                  <a:srgbClr val="000000"/>
                </a:solidFill>
              </a:rPr>
              <a:t> </a:t>
            </a:r>
            <a:r>
              <a:rPr lang="en-US" sz="1800" dirty="0" err="1" smtClean="0">
                <a:solidFill>
                  <a:srgbClr val="000000"/>
                </a:solidFill>
              </a:rPr>
              <a:t>γραμμές</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l-GR" sz="1800" dirty="0" smtClean="0">
                <a:solidFill>
                  <a:srgbClr val="000000"/>
                </a:solidFill>
              </a:rPr>
              <a:t>ηλεκτρικού </a:t>
            </a:r>
            <a:r>
              <a:rPr lang="en-US" sz="1800" dirty="0" err="1" smtClean="0">
                <a:solidFill>
                  <a:srgbClr val="000000"/>
                </a:solidFill>
              </a:rPr>
              <a:t>πεδίου</a:t>
            </a:r>
            <a:r>
              <a:rPr lang="en-US" sz="1800" dirty="0" smtClean="0">
                <a:solidFill>
                  <a:srgbClr val="000000"/>
                </a:solidFill>
              </a:rPr>
              <a:t> </a:t>
            </a:r>
            <a:r>
              <a:rPr lang="el-GR" sz="1800" dirty="0" smtClean="0">
                <a:solidFill>
                  <a:srgbClr val="000000"/>
                </a:solidFill>
              </a:rPr>
              <a:t>διέρχονται</a:t>
            </a:r>
            <a:r>
              <a:rPr lang="en-US" sz="1800" dirty="0" smtClean="0">
                <a:solidFill>
                  <a:srgbClr val="000000"/>
                </a:solidFill>
              </a:rPr>
              <a:t> </a:t>
            </a:r>
            <a:r>
              <a:rPr lang="en-US" sz="1800" dirty="0" err="1" smtClean="0">
                <a:solidFill>
                  <a:srgbClr val="000000"/>
                </a:solidFill>
              </a:rPr>
              <a:t>κάθετα</a:t>
            </a:r>
            <a:r>
              <a:rPr lang="en-US" sz="1800" dirty="0" smtClean="0">
                <a:solidFill>
                  <a:srgbClr val="000000"/>
                </a:solidFill>
              </a:rPr>
              <a:t> </a:t>
            </a:r>
            <a:r>
              <a:rPr lang="el-GR" sz="1800" dirty="0" smtClean="0">
                <a:solidFill>
                  <a:srgbClr val="000000"/>
                </a:solidFill>
              </a:rPr>
              <a:t>από </a:t>
            </a:r>
            <a:r>
              <a:rPr lang="en-US" sz="1800" dirty="0" err="1" smtClean="0">
                <a:solidFill>
                  <a:srgbClr val="000000"/>
                </a:solidFill>
              </a:rPr>
              <a:t>δύο</a:t>
            </a:r>
            <a:r>
              <a:rPr lang="en-US" sz="1800" dirty="0" smtClean="0">
                <a:solidFill>
                  <a:srgbClr val="000000"/>
                </a:solidFill>
              </a:rPr>
              <a:t> </a:t>
            </a:r>
            <a:r>
              <a:rPr lang="en-US" sz="1800" dirty="0" err="1" smtClean="0">
                <a:solidFill>
                  <a:srgbClr val="000000"/>
                </a:solidFill>
              </a:rPr>
              <a:t>έδρες</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κύβου</a:t>
            </a:r>
            <a:r>
              <a:rPr lang="en-US" sz="1800" dirty="0" smtClean="0">
                <a:solidFill>
                  <a:srgbClr val="000000"/>
                </a:solidFill>
              </a:rPr>
              <a:t> </a:t>
            </a:r>
            <a:r>
              <a:rPr lang="en-US" sz="1800" dirty="0" err="1" smtClean="0">
                <a:solidFill>
                  <a:srgbClr val="000000"/>
                </a:solidFill>
              </a:rPr>
              <a:t>και</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παράλληλες</a:t>
            </a:r>
            <a:r>
              <a:rPr lang="en-US" sz="1800" dirty="0" smtClean="0">
                <a:solidFill>
                  <a:srgbClr val="000000"/>
                </a:solidFill>
              </a:rPr>
              <a:t> </a:t>
            </a:r>
            <a:r>
              <a:rPr lang="en-US" sz="1800" dirty="0" err="1" smtClean="0">
                <a:solidFill>
                  <a:srgbClr val="000000"/>
                </a:solidFill>
              </a:rPr>
              <a:t>στις</a:t>
            </a:r>
            <a:r>
              <a:rPr lang="en-US" sz="1800" dirty="0" smtClean="0">
                <a:solidFill>
                  <a:srgbClr val="000000"/>
                </a:solidFill>
              </a:rPr>
              <a:t> </a:t>
            </a:r>
            <a:r>
              <a:rPr lang="en-US" sz="1800" dirty="0" err="1" smtClean="0">
                <a:solidFill>
                  <a:srgbClr val="000000"/>
                </a:solidFill>
              </a:rPr>
              <a:t>άλλες</a:t>
            </a:r>
            <a:r>
              <a:rPr lang="en-US" sz="1800" dirty="0" smtClean="0">
                <a:solidFill>
                  <a:srgbClr val="000000"/>
                </a:solidFill>
              </a:rPr>
              <a:t> </a:t>
            </a:r>
            <a:r>
              <a:rPr lang="en-US" sz="1800" dirty="0" err="1" smtClean="0">
                <a:solidFill>
                  <a:srgbClr val="000000"/>
                </a:solidFill>
              </a:rPr>
              <a:t>τέσσερις</a:t>
            </a:r>
            <a:r>
              <a:rPr lang="en-US" sz="1800" dirty="0" smtClean="0">
                <a:solidFill>
                  <a:srgbClr val="000000"/>
                </a:solidFill>
              </a:rPr>
              <a:t>.</a:t>
            </a:r>
          </a:p>
          <a:p>
            <a:pPr marL="0" indent="0">
              <a:lnSpc>
                <a:spcPct val="150000"/>
              </a:lnSpc>
            </a:pPr>
            <a:r>
              <a:rPr lang="en-US" sz="1800" dirty="0" err="1" smtClean="0">
                <a:solidFill>
                  <a:srgbClr val="000000"/>
                </a:solidFill>
              </a:rPr>
              <a:t>Για</a:t>
            </a:r>
            <a:r>
              <a:rPr lang="en-US" sz="1800" dirty="0" smtClean="0">
                <a:solidFill>
                  <a:srgbClr val="000000"/>
                </a:solidFill>
              </a:rPr>
              <a:t> </a:t>
            </a:r>
            <a:r>
              <a:rPr lang="en-US" sz="1800" dirty="0" err="1" smtClean="0">
                <a:solidFill>
                  <a:srgbClr val="000000"/>
                </a:solidFill>
              </a:rPr>
              <a:t>την</a:t>
            </a:r>
            <a:r>
              <a:rPr lang="en-US" sz="1800" dirty="0" smtClean="0">
                <a:solidFill>
                  <a:srgbClr val="000000"/>
                </a:solidFill>
              </a:rPr>
              <a:t> </a:t>
            </a:r>
            <a:r>
              <a:rPr lang="en-US" sz="1800" dirty="0" err="1" smtClean="0">
                <a:solidFill>
                  <a:srgbClr val="000000"/>
                </a:solidFill>
              </a:rPr>
              <a:t>έδρα</a:t>
            </a:r>
            <a:r>
              <a:rPr lang="en-US" sz="1800" dirty="0" smtClean="0">
                <a:solidFill>
                  <a:srgbClr val="000000"/>
                </a:solidFill>
              </a:rPr>
              <a:t> 1, </a:t>
            </a:r>
            <a:r>
              <a:rPr lang="en-US" sz="1800" i="1" dirty="0" smtClean="0">
                <a:solidFill>
                  <a:srgbClr val="000000"/>
                </a:solidFill>
                <a:sym typeface="Symbol"/>
              </a:rPr>
              <a:t></a:t>
            </a:r>
            <a:r>
              <a:rPr lang="el-GR" sz="1800" i="1" dirty="0" smtClean="0">
                <a:solidFill>
                  <a:srgbClr val="000000"/>
                </a:solidFill>
                <a:sym typeface="Symbol"/>
              </a:rPr>
              <a:t> </a:t>
            </a:r>
            <a:r>
              <a:rPr lang="el-GR" sz="1800" baseline="-25000" dirty="0" smtClean="0">
                <a:solidFill>
                  <a:srgbClr val="000000"/>
                </a:solidFill>
                <a:sym typeface="Symbol"/>
              </a:rPr>
              <a:t>Ε</a:t>
            </a:r>
            <a:r>
              <a:rPr lang="el-GR" sz="1800" dirty="0" smtClean="0">
                <a:solidFill>
                  <a:srgbClr val="000000"/>
                </a:solidFill>
                <a:sym typeface="Symbol"/>
              </a:rPr>
              <a:t> </a:t>
            </a:r>
            <a:r>
              <a:rPr lang="en-US" sz="1800" i="1" dirty="0" smtClean="0">
                <a:solidFill>
                  <a:srgbClr val="000000"/>
                </a:solidFill>
              </a:rPr>
              <a:t>= </a:t>
            </a:r>
            <a:r>
              <a:rPr lang="en-US" sz="1800" dirty="0" smtClean="0">
                <a:solidFill>
                  <a:srgbClr val="0D3857"/>
                </a:solidFill>
              </a:rPr>
              <a:t>–</a:t>
            </a:r>
            <a:r>
              <a:rPr lang="en-US" sz="1800" i="1" dirty="0" smtClean="0">
                <a:solidFill>
                  <a:srgbClr val="000000"/>
                </a:solidFill>
              </a:rPr>
              <a:t>E </a:t>
            </a:r>
            <a:r>
              <a:rPr lang="en-US" sz="1800" i="1" dirty="0" smtClean="0">
                <a:solidFill>
                  <a:srgbClr val="000000"/>
                </a:solidFill>
                <a:latin typeface="Times New Roman" pitchFamily="18" charset="0"/>
                <a:cs typeface="Times New Roman" pitchFamily="18" charset="0"/>
              </a:rPr>
              <a:t>l </a:t>
            </a:r>
            <a:r>
              <a:rPr lang="en-US" sz="1800" baseline="30000" dirty="0" smtClean="0">
                <a:solidFill>
                  <a:srgbClr val="000000"/>
                </a:solidFill>
                <a:latin typeface="Times New Roman" pitchFamily="18" charset="0"/>
                <a:cs typeface="Times New Roman" pitchFamily="18" charset="0"/>
              </a:rPr>
              <a:t>2</a:t>
            </a:r>
            <a:endParaRPr lang="el-GR" sz="1800" dirty="0" smtClean="0">
              <a:solidFill>
                <a:srgbClr val="000000"/>
              </a:solidFill>
              <a:latin typeface="Times New Roman" pitchFamily="18" charset="0"/>
              <a:cs typeface="Times New Roman" pitchFamily="18" charset="0"/>
            </a:endParaRPr>
          </a:p>
          <a:p>
            <a:pPr marL="0" indent="0">
              <a:lnSpc>
                <a:spcPct val="150000"/>
              </a:lnSpc>
            </a:pPr>
            <a:r>
              <a:rPr lang="en-US" sz="1800" dirty="0" err="1" smtClean="0">
                <a:solidFill>
                  <a:srgbClr val="000000"/>
                </a:solidFill>
              </a:rPr>
              <a:t>Για</a:t>
            </a:r>
            <a:r>
              <a:rPr lang="en-US" sz="1800" dirty="0" smtClean="0">
                <a:solidFill>
                  <a:srgbClr val="000000"/>
                </a:solidFill>
              </a:rPr>
              <a:t> </a:t>
            </a:r>
            <a:r>
              <a:rPr lang="en-US" sz="1800" dirty="0" err="1" smtClean="0">
                <a:solidFill>
                  <a:srgbClr val="000000"/>
                </a:solidFill>
              </a:rPr>
              <a:t>την</a:t>
            </a:r>
            <a:r>
              <a:rPr lang="en-US" sz="1800" dirty="0" smtClean="0">
                <a:solidFill>
                  <a:srgbClr val="000000"/>
                </a:solidFill>
              </a:rPr>
              <a:t> </a:t>
            </a:r>
            <a:r>
              <a:rPr lang="en-US" sz="1800" dirty="0" err="1" smtClean="0">
                <a:solidFill>
                  <a:srgbClr val="000000"/>
                </a:solidFill>
              </a:rPr>
              <a:t>έδρα</a:t>
            </a:r>
            <a:r>
              <a:rPr lang="en-US" sz="1800" dirty="0" smtClean="0">
                <a:solidFill>
                  <a:srgbClr val="000000"/>
                </a:solidFill>
              </a:rPr>
              <a:t> 2, </a:t>
            </a:r>
            <a:r>
              <a:rPr lang="en-US" sz="1800" i="1" dirty="0" smtClean="0">
                <a:solidFill>
                  <a:srgbClr val="000000"/>
                </a:solidFill>
                <a:sym typeface="Symbol"/>
              </a:rPr>
              <a:t></a:t>
            </a:r>
            <a:r>
              <a:rPr lang="el-GR" sz="1800" i="1" dirty="0" smtClean="0">
                <a:solidFill>
                  <a:srgbClr val="000000"/>
                </a:solidFill>
                <a:sym typeface="Symbol"/>
              </a:rPr>
              <a:t> </a:t>
            </a:r>
            <a:r>
              <a:rPr lang="el-GR" sz="1800" baseline="-25000" dirty="0" smtClean="0">
                <a:solidFill>
                  <a:srgbClr val="000000"/>
                </a:solidFill>
                <a:sym typeface="Symbol"/>
              </a:rPr>
              <a:t>Ε</a:t>
            </a:r>
            <a:r>
              <a:rPr lang="en-US" sz="1800" i="1" dirty="0" smtClean="0">
                <a:solidFill>
                  <a:srgbClr val="000000"/>
                </a:solidFill>
              </a:rPr>
              <a:t> </a:t>
            </a:r>
            <a:r>
              <a:rPr lang="en-US" sz="1800" i="1" dirty="0" smtClean="0">
                <a:solidFill>
                  <a:srgbClr val="000000"/>
                </a:solidFill>
              </a:rPr>
              <a:t>= E</a:t>
            </a:r>
            <a:r>
              <a:rPr lang="en-US" sz="1800" i="1" dirty="0" smtClean="0">
                <a:solidFill>
                  <a:srgbClr val="000000"/>
                </a:solidFill>
                <a:latin typeface="Times New Roman" pitchFamily="18" charset="0"/>
                <a:cs typeface="Times New Roman" pitchFamily="18" charset="0"/>
              </a:rPr>
              <a:t> l </a:t>
            </a:r>
            <a:r>
              <a:rPr lang="en-US" sz="1800" baseline="30000" dirty="0" smtClean="0">
                <a:solidFill>
                  <a:srgbClr val="000000"/>
                </a:solidFill>
                <a:latin typeface="Times New Roman" pitchFamily="18" charset="0"/>
                <a:cs typeface="Times New Roman" pitchFamily="18" charset="0"/>
              </a:rPr>
              <a:t>2</a:t>
            </a:r>
            <a:endParaRPr lang="en-US" sz="1800" b="1" baseline="30000" dirty="0" smtClean="0">
              <a:solidFill>
                <a:srgbClr val="000000"/>
              </a:solidFill>
            </a:endParaRPr>
          </a:p>
          <a:p>
            <a:pPr marL="0" indent="0">
              <a:lnSpc>
                <a:spcPct val="150000"/>
              </a:lnSpc>
            </a:pPr>
            <a:r>
              <a:rPr lang="el-GR" sz="1800" dirty="0" smtClean="0">
                <a:solidFill>
                  <a:srgbClr val="000000"/>
                </a:solidFill>
              </a:rPr>
              <a:t>Για </a:t>
            </a:r>
            <a:r>
              <a:rPr lang="en-US" sz="1800" dirty="0" err="1" smtClean="0">
                <a:solidFill>
                  <a:srgbClr val="000000"/>
                </a:solidFill>
              </a:rPr>
              <a:t>τις</a:t>
            </a:r>
            <a:r>
              <a:rPr lang="en-US" sz="1800" dirty="0" smtClean="0">
                <a:solidFill>
                  <a:srgbClr val="000000"/>
                </a:solidFill>
              </a:rPr>
              <a:t> </a:t>
            </a:r>
            <a:r>
              <a:rPr lang="en-US" sz="1800" dirty="0" err="1" smtClean="0">
                <a:solidFill>
                  <a:srgbClr val="000000"/>
                </a:solidFill>
              </a:rPr>
              <a:t>υπόλοιπες</a:t>
            </a:r>
            <a:r>
              <a:rPr lang="en-US" sz="1800" dirty="0" smtClean="0">
                <a:solidFill>
                  <a:srgbClr val="000000"/>
                </a:solidFill>
              </a:rPr>
              <a:t> </a:t>
            </a:r>
            <a:r>
              <a:rPr lang="en-US" sz="1800" dirty="0" err="1" smtClean="0">
                <a:solidFill>
                  <a:srgbClr val="000000"/>
                </a:solidFill>
              </a:rPr>
              <a:t>έδρες</a:t>
            </a:r>
            <a:r>
              <a:rPr lang="en-US" sz="1800" dirty="0" smtClean="0">
                <a:solidFill>
                  <a:srgbClr val="000000"/>
                </a:solidFill>
              </a:rPr>
              <a:t>, </a:t>
            </a:r>
            <a:r>
              <a:rPr lang="en-US" sz="1800" i="1" dirty="0" smtClean="0">
                <a:solidFill>
                  <a:srgbClr val="000000"/>
                </a:solidFill>
                <a:sym typeface="Symbol"/>
              </a:rPr>
              <a:t></a:t>
            </a:r>
            <a:r>
              <a:rPr lang="el-GR" sz="1800" i="1" dirty="0" smtClean="0">
                <a:solidFill>
                  <a:srgbClr val="000000"/>
                </a:solidFill>
                <a:sym typeface="Symbol"/>
              </a:rPr>
              <a:t> </a:t>
            </a:r>
            <a:r>
              <a:rPr lang="el-GR" sz="1800" baseline="-25000" dirty="0" smtClean="0">
                <a:solidFill>
                  <a:srgbClr val="000000"/>
                </a:solidFill>
                <a:sym typeface="Symbol"/>
              </a:rPr>
              <a:t>Ε</a:t>
            </a:r>
            <a:r>
              <a:rPr lang="el-GR" sz="1800" dirty="0" smtClean="0">
                <a:solidFill>
                  <a:srgbClr val="000000"/>
                </a:solidFill>
                <a:sym typeface="Symbol"/>
              </a:rPr>
              <a:t> </a:t>
            </a:r>
            <a:r>
              <a:rPr lang="en-US" sz="1800" dirty="0" smtClean="0">
                <a:solidFill>
                  <a:srgbClr val="000000"/>
                </a:solidFill>
              </a:rPr>
              <a:t>= </a:t>
            </a:r>
            <a:r>
              <a:rPr lang="en-US" sz="1800" dirty="0" smtClean="0">
                <a:solidFill>
                  <a:srgbClr val="000000"/>
                </a:solidFill>
              </a:rPr>
              <a:t>0</a:t>
            </a:r>
            <a:endParaRPr lang="el-GR" sz="1800" dirty="0" smtClean="0">
              <a:solidFill>
                <a:srgbClr val="000000"/>
              </a:solidFill>
            </a:endParaRPr>
          </a:p>
          <a:p>
            <a:pPr marL="0" indent="0">
              <a:lnSpc>
                <a:spcPct val="150000"/>
              </a:lnSpc>
            </a:pPr>
            <a:r>
              <a:rPr lang="en-US" sz="1800" dirty="0" err="1" smtClean="0">
                <a:solidFill>
                  <a:srgbClr val="000000"/>
                </a:solidFill>
              </a:rPr>
              <a:t>Επομένως</a:t>
            </a:r>
            <a:r>
              <a:rPr lang="en-US" sz="1800" dirty="0" smtClean="0">
                <a:solidFill>
                  <a:srgbClr val="000000"/>
                </a:solidFill>
              </a:rPr>
              <a:t>, </a:t>
            </a:r>
            <a:r>
              <a:rPr lang="en-US" sz="1800" i="1" dirty="0" smtClean="0">
                <a:solidFill>
                  <a:srgbClr val="000000"/>
                </a:solidFill>
                <a:sym typeface="Symbol"/>
              </a:rPr>
              <a:t></a:t>
            </a:r>
            <a:r>
              <a:rPr lang="el-GR" sz="1800" i="1" dirty="0" smtClean="0">
                <a:solidFill>
                  <a:srgbClr val="000000"/>
                </a:solidFill>
                <a:sym typeface="Symbol"/>
              </a:rPr>
              <a:t> </a:t>
            </a:r>
            <a:r>
              <a:rPr lang="el-GR" sz="1800" baseline="-25000" dirty="0" smtClean="0">
                <a:solidFill>
                  <a:srgbClr val="000000"/>
                </a:solidFill>
                <a:sym typeface="Symbol"/>
              </a:rPr>
              <a:t>Ε,συν </a:t>
            </a:r>
            <a:r>
              <a:rPr lang="en-US" sz="1800" i="1" dirty="0" smtClean="0">
                <a:solidFill>
                  <a:srgbClr val="000000"/>
                </a:solidFill>
              </a:rPr>
              <a:t>=</a:t>
            </a:r>
            <a:r>
              <a:rPr lang="el-GR" sz="1800" i="1" dirty="0" smtClean="0">
                <a:solidFill>
                  <a:srgbClr val="000000"/>
                </a:solidFill>
              </a:rPr>
              <a:t> </a:t>
            </a:r>
            <a:r>
              <a:rPr lang="en-US" sz="1800" dirty="0" smtClean="0">
                <a:solidFill>
                  <a:srgbClr val="0D3857"/>
                </a:solidFill>
              </a:rPr>
              <a:t>–</a:t>
            </a:r>
            <a:r>
              <a:rPr lang="en-US" sz="1800" i="1" dirty="0" smtClean="0">
                <a:solidFill>
                  <a:srgbClr val="000000"/>
                </a:solidFill>
              </a:rPr>
              <a:t>E </a:t>
            </a:r>
            <a:r>
              <a:rPr lang="en-US" sz="1800" i="1" dirty="0" smtClean="0">
                <a:solidFill>
                  <a:srgbClr val="000000"/>
                </a:solidFill>
                <a:latin typeface="Times New Roman" pitchFamily="18" charset="0"/>
                <a:cs typeface="Times New Roman" pitchFamily="18" charset="0"/>
              </a:rPr>
              <a:t>l </a:t>
            </a:r>
            <a:r>
              <a:rPr lang="en-US" sz="1800" baseline="30000" dirty="0" smtClean="0">
                <a:solidFill>
                  <a:srgbClr val="000000"/>
                </a:solidFill>
                <a:latin typeface="Times New Roman" pitchFamily="18" charset="0"/>
                <a:cs typeface="Times New Roman" pitchFamily="18" charset="0"/>
              </a:rPr>
              <a:t>2</a:t>
            </a:r>
            <a:r>
              <a:rPr lang="en-US" sz="1800" i="1" dirty="0" smtClean="0">
                <a:solidFill>
                  <a:srgbClr val="000000"/>
                </a:solidFill>
              </a:rPr>
              <a:t> </a:t>
            </a:r>
            <a:r>
              <a:rPr lang="el-GR" sz="1800" i="1" dirty="0" smtClean="0">
                <a:solidFill>
                  <a:srgbClr val="000000"/>
                </a:solidFill>
              </a:rPr>
              <a:t>+</a:t>
            </a:r>
            <a:r>
              <a:rPr lang="en-US" sz="1800" i="1" dirty="0" smtClean="0">
                <a:solidFill>
                  <a:srgbClr val="000000"/>
                </a:solidFill>
              </a:rPr>
              <a:t> </a:t>
            </a:r>
            <a:r>
              <a:rPr lang="en-US" sz="1800" i="1" dirty="0" smtClean="0">
                <a:solidFill>
                  <a:srgbClr val="000000"/>
                </a:solidFill>
              </a:rPr>
              <a:t>E </a:t>
            </a:r>
            <a:r>
              <a:rPr lang="en-US" sz="1800" i="1" dirty="0" smtClean="0">
                <a:solidFill>
                  <a:srgbClr val="000000"/>
                </a:solidFill>
                <a:latin typeface="Times New Roman" pitchFamily="18" charset="0"/>
                <a:cs typeface="Times New Roman" pitchFamily="18" charset="0"/>
              </a:rPr>
              <a:t>l </a:t>
            </a:r>
            <a:r>
              <a:rPr lang="en-US" sz="1800" baseline="30000" dirty="0" smtClean="0">
                <a:solidFill>
                  <a:srgbClr val="000000"/>
                </a:solidFill>
                <a:latin typeface="Times New Roman" pitchFamily="18" charset="0"/>
                <a:cs typeface="Times New Roman" pitchFamily="18" charset="0"/>
              </a:rPr>
              <a:t>2 </a:t>
            </a:r>
            <a:r>
              <a:rPr lang="el-GR" sz="1800" dirty="0" smtClean="0">
                <a:solidFill>
                  <a:srgbClr val="000000"/>
                </a:solidFill>
                <a:latin typeface="Times New Roman" pitchFamily="18" charset="0"/>
                <a:cs typeface="Times New Roman" pitchFamily="18" charset="0"/>
              </a:rPr>
              <a:t> = </a:t>
            </a:r>
            <a:r>
              <a:rPr lang="en-US" sz="1800" dirty="0" smtClean="0">
                <a:solidFill>
                  <a:srgbClr val="000000"/>
                </a:solidFill>
              </a:rPr>
              <a:t>0</a:t>
            </a:r>
            <a:endParaRPr lang="en-US" sz="1800" dirty="0" smtClean="0">
              <a:solidFill>
                <a:srgbClr val="000000"/>
              </a:solidFill>
            </a:endParaRPr>
          </a:p>
        </p:txBody>
      </p:sp>
      <p:sp>
        <p:nvSpPr>
          <p:cNvPr id="2765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Η2.1</a:t>
            </a:r>
          </a:p>
        </p:txBody>
      </p:sp>
      <p:pic>
        <p:nvPicPr>
          <p:cNvPr id="27653" name="Picture 7" descr="27819_2405"/>
          <p:cNvPicPr>
            <a:picLocks noChangeAspect="1" noChangeArrowheads="1"/>
          </p:cNvPicPr>
          <p:nvPr/>
        </p:nvPicPr>
        <p:blipFill>
          <a:blip r:embed="rId2" cstate="print"/>
          <a:srcRect/>
          <a:stretch>
            <a:fillRect/>
          </a:stretch>
        </p:blipFill>
        <p:spPr bwMode="auto">
          <a:xfrm>
            <a:off x="4277815" y="2058987"/>
            <a:ext cx="4562999" cy="3633889"/>
          </a:xfrm>
          <a:prstGeom prst="rect">
            <a:avLst/>
          </a:prstGeom>
          <a:noFill/>
          <a:ln w="9525">
            <a:noFill/>
            <a:miter lim="800000"/>
            <a:headEnd/>
            <a:tailEnd/>
          </a:ln>
        </p:spPr>
      </p:pic>
      <p:sp>
        <p:nvSpPr>
          <p:cNvPr id="6" name="Rectangle 3"/>
          <p:cNvSpPr txBox="1">
            <a:spLocks noChangeArrowheads="1"/>
          </p:cNvSpPr>
          <p:nvPr/>
        </p:nvSpPr>
        <p:spPr bwMode="auto">
          <a:xfrm>
            <a:off x="7227940" y="2075932"/>
            <a:ext cx="116378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Η2.5</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1" dur="500"/>
                                        <p:tgtEl>
                                          <p:spTgt spid="276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6" dur="500"/>
                                        <p:tgtEl>
                                          <p:spTgt spid="27651">
                                            <p:txEl>
                                              <p:pRg st="2" end="2"/>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20" dur="500"/>
                                        <p:tgtEl>
                                          <p:spTgt spid="27651">
                                            <p:txEl>
                                              <p:pRg st="3" end="3"/>
                                            </p:txEl>
                                          </p:spTgt>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24" dur="500"/>
                                        <p:tgtEl>
                                          <p:spTgt spid="27651">
                                            <p:txEl>
                                              <p:pRg st="4" end="4"/>
                                            </p:txEl>
                                          </p:spTgt>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28"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solidFill>
                  <a:srgbClr val="0D3857"/>
                </a:solidFill>
              </a:rPr>
              <a:t>Karl Friedrich Gauss</a:t>
            </a:r>
          </a:p>
        </p:txBody>
      </p:sp>
      <p:sp>
        <p:nvSpPr>
          <p:cNvPr id="28675" name="Rectangle 4"/>
          <p:cNvSpPr>
            <a:spLocks noGrp="1" noChangeArrowheads="1"/>
          </p:cNvSpPr>
          <p:nvPr>
            <p:ph sz="half" idx="1"/>
          </p:nvPr>
        </p:nvSpPr>
        <p:spPr/>
        <p:txBody>
          <a:bodyPr/>
          <a:lstStyle/>
          <a:p>
            <a:pPr marL="0" indent="0">
              <a:lnSpc>
                <a:spcPct val="100000"/>
              </a:lnSpc>
            </a:pPr>
            <a:r>
              <a:rPr lang="en-US" sz="1800" smtClean="0">
                <a:solidFill>
                  <a:srgbClr val="000000"/>
                </a:solidFill>
              </a:rPr>
              <a:t>1777–1855</a:t>
            </a:r>
          </a:p>
          <a:p>
            <a:pPr marL="0" indent="0">
              <a:lnSpc>
                <a:spcPct val="100000"/>
              </a:lnSpc>
            </a:pPr>
            <a:r>
              <a:rPr lang="el-GR" sz="1800" smtClean="0">
                <a:solidFill>
                  <a:srgbClr val="000000"/>
                </a:solidFill>
              </a:rPr>
              <a:t>Συνεισέφερε</a:t>
            </a:r>
            <a:r>
              <a:rPr lang="en-US" sz="1800" smtClean="0">
                <a:solidFill>
                  <a:srgbClr val="000000"/>
                </a:solidFill>
              </a:rPr>
              <a:t> </a:t>
            </a:r>
            <a:r>
              <a:rPr lang="el-GR" sz="1800" smtClean="0">
                <a:solidFill>
                  <a:srgbClr val="000000"/>
                </a:solidFill>
              </a:rPr>
              <a:t>σ</a:t>
            </a:r>
            <a:r>
              <a:rPr lang="en-US" sz="1800" smtClean="0">
                <a:solidFill>
                  <a:srgbClr val="000000"/>
                </a:solidFill>
              </a:rPr>
              <a:t>τους παρακάτω τομείς:</a:t>
            </a:r>
          </a:p>
          <a:p>
            <a:pPr lvl="1">
              <a:buClr>
                <a:srgbClr val="2187BA"/>
              </a:buClr>
            </a:pPr>
            <a:r>
              <a:rPr lang="en-US" sz="1700" smtClean="0">
                <a:solidFill>
                  <a:srgbClr val="000000"/>
                </a:solidFill>
              </a:rPr>
              <a:t>Ηλεκτρομαγνητισμό</a:t>
            </a:r>
          </a:p>
          <a:p>
            <a:pPr lvl="1">
              <a:buClr>
                <a:srgbClr val="2187BA"/>
              </a:buClr>
            </a:pPr>
            <a:r>
              <a:rPr lang="en-US" sz="1700" smtClean="0">
                <a:solidFill>
                  <a:srgbClr val="000000"/>
                </a:solidFill>
              </a:rPr>
              <a:t>Θεωρία αριθμών</a:t>
            </a:r>
          </a:p>
          <a:p>
            <a:pPr lvl="1">
              <a:buClr>
                <a:srgbClr val="2187BA"/>
              </a:buClr>
            </a:pPr>
            <a:r>
              <a:rPr lang="en-US" sz="1700" smtClean="0">
                <a:solidFill>
                  <a:srgbClr val="000000"/>
                </a:solidFill>
              </a:rPr>
              <a:t>Στατιστική</a:t>
            </a:r>
          </a:p>
          <a:p>
            <a:pPr lvl="1">
              <a:buClr>
                <a:srgbClr val="2187BA"/>
              </a:buClr>
            </a:pPr>
            <a:r>
              <a:rPr lang="en-US" sz="1700" smtClean="0">
                <a:solidFill>
                  <a:srgbClr val="000000"/>
                </a:solidFill>
              </a:rPr>
              <a:t>Μη ευκλείδεια γεωμετρία</a:t>
            </a:r>
          </a:p>
          <a:p>
            <a:pPr lvl="1">
              <a:buClr>
                <a:srgbClr val="2187BA"/>
              </a:buClr>
            </a:pPr>
            <a:r>
              <a:rPr lang="el-GR" sz="1700" smtClean="0">
                <a:solidFill>
                  <a:srgbClr val="000000"/>
                </a:solidFill>
              </a:rPr>
              <a:t>Μ</a:t>
            </a:r>
            <a:r>
              <a:rPr lang="en-US" sz="1700" smtClean="0">
                <a:solidFill>
                  <a:srgbClr val="000000"/>
                </a:solidFill>
              </a:rPr>
              <a:t>ηχανική των </a:t>
            </a:r>
            <a:r>
              <a:rPr lang="el-GR" sz="1700" smtClean="0">
                <a:solidFill>
                  <a:srgbClr val="000000"/>
                </a:solidFill>
              </a:rPr>
              <a:t>τροχιών των </a:t>
            </a:r>
            <a:r>
              <a:rPr lang="en-US" sz="1700" smtClean="0">
                <a:solidFill>
                  <a:srgbClr val="000000"/>
                </a:solidFill>
              </a:rPr>
              <a:t>κομητών</a:t>
            </a:r>
          </a:p>
          <a:p>
            <a:pPr lvl="1">
              <a:buClr>
                <a:srgbClr val="2187BA"/>
              </a:buClr>
            </a:pPr>
            <a:r>
              <a:rPr lang="el-GR" sz="1700" smtClean="0">
                <a:solidFill>
                  <a:srgbClr val="000000"/>
                </a:solidFill>
              </a:rPr>
              <a:t>Ήταν ένας από τους ιδρυτές</a:t>
            </a:r>
            <a:r>
              <a:rPr lang="en-US" sz="1700" smtClean="0">
                <a:solidFill>
                  <a:srgbClr val="000000"/>
                </a:solidFill>
              </a:rPr>
              <a:t> της Γερμανικής Ένωσης</a:t>
            </a:r>
            <a:r>
              <a:rPr lang="el-GR" sz="1700" smtClean="0">
                <a:solidFill>
                  <a:srgbClr val="000000"/>
                </a:solidFill>
              </a:rPr>
              <a:t> Μαγνητισμού.</a:t>
            </a:r>
            <a:endParaRPr lang="en-US" sz="1700" smtClean="0">
              <a:solidFill>
                <a:srgbClr val="000000"/>
              </a:solidFill>
            </a:endParaRPr>
          </a:p>
          <a:p>
            <a:pPr lvl="2">
              <a:buClr>
                <a:srgbClr val="2187BA"/>
              </a:buClr>
            </a:pPr>
            <a:r>
              <a:rPr lang="en-US" sz="1700" smtClean="0">
                <a:solidFill>
                  <a:srgbClr val="000000"/>
                </a:solidFill>
              </a:rPr>
              <a:t>Η Γ</a:t>
            </a:r>
            <a:r>
              <a:rPr lang="el-GR" sz="1700" smtClean="0">
                <a:solidFill>
                  <a:srgbClr val="000000"/>
                </a:solidFill>
              </a:rPr>
              <a:t>.</a:t>
            </a:r>
            <a:r>
              <a:rPr lang="en-US" sz="1700" smtClean="0">
                <a:solidFill>
                  <a:srgbClr val="000000"/>
                </a:solidFill>
              </a:rPr>
              <a:t>Ε</a:t>
            </a:r>
            <a:r>
              <a:rPr lang="el-GR" sz="1700" smtClean="0">
                <a:solidFill>
                  <a:srgbClr val="000000"/>
                </a:solidFill>
              </a:rPr>
              <a:t>.Μ.</a:t>
            </a:r>
            <a:r>
              <a:rPr lang="en-US" sz="1700" smtClean="0">
                <a:solidFill>
                  <a:srgbClr val="000000"/>
                </a:solidFill>
              </a:rPr>
              <a:t> μελετά το μαγνητικό πεδίο της Γης</a:t>
            </a:r>
            <a:r>
              <a:rPr lang="el-GR" sz="1700" smtClean="0">
                <a:solidFill>
                  <a:srgbClr val="000000"/>
                </a:solidFill>
              </a:rPr>
              <a:t>.</a:t>
            </a:r>
            <a:endParaRPr lang="en-US" sz="1700" smtClean="0">
              <a:solidFill>
                <a:srgbClr val="000000"/>
              </a:solidFill>
            </a:endParaRPr>
          </a:p>
          <a:p>
            <a:pPr lvl="1">
              <a:lnSpc>
                <a:spcPct val="90000"/>
              </a:lnSpc>
              <a:buClr>
                <a:srgbClr val="2187BA"/>
              </a:buClr>
            </a:pPr>
            <a:endParaRPr lang="en-US" sz="1800" smtClean="0">
              <a:solidFill>
                <a:srgbClr val="000000"/>
              </a:solidFill>
            </a:endParaRPr>
          </a:p>
        </p:txBody>
      </p:sp>
      <p:sp>
        <p:nvSpPr>
          <p:cNvPr id="2867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Η2.2</a:t>
            </a:r>
          </a:p>
        </p:txBody>
      </p:sp>
      <p:pic>
        <p:nvPicPr>
          <p:cNvPr id="28677" name="Picture 6" descr="24p694"/>
          <p:cNvPicPr>
            <a:picLocks noGrp="1" noChangeAspect="1" noChangeArrowheads="1"/>
          </p:cNvPicPr>
          <p:nvPr>
            <p:ph sz="half" idx="4294967295"/>
          </p:nvPr>
        </p:nvPicPr>
        <p:blipFill>
          <a:blip r:embed="rId2" cstate="print"/>
          <a:srcRect/>
          <a:stretch>
            <a:fillRect/>
          </a:stretch>
        </p:blipFill>
        <p:spPr>
          <a:xfrm>
            <a:off x="4927600" y="1328738"/>
            <a:ext cx="3924300" cy="44386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solidFill>
                  <a:srgbClr val="0D3857"/>
                </a:solidFill>
              </a:rPr>
              <a:t>Ο </a:t>
            </a:r>
            <a:r>
              <a:rPr lang="en-US" dirty="0" err="1" smtClean="0">
                <a:solidFill>
                  <a:srgbClr val="0D3857"/>
                </a:solidFill>
              </a:rPr>
              <a:t>νόμος</a:t>
            </a:r>
            <a:r>
              <a:rPr lang="en-US" dirty="0" smtClean="0">
                <a:solidFill>
                  <a:srgbClr val="0D3857"/>
                </a:solidFill>
              </a:rPr>
              <a:t> </a:t>
            </a:r>
            <a:r>
              <a:rPr lang="en-US" dirty="0" err="1" smtClean="0">
                <a:solidFill>
                  <a:srgbClr val="0D3857"/>
                </a:solidFill>
              </a:rPr>
              <a:t>του</a:t>
            </a:r>
            <a:r>
              <a:rPr lang="en-US" dirty="0" smtClean="0">
                <a:solidFill>
                  <a:srgbClr val="0D3857"/>
                </a:solidFill>
              </a:rPr>
              <a:t> Gauss</a:t>
            </a:r>
          </a:p>
        </p:txBody>
      </p:sp>
      <p:sp>
        <p:nvSpPr>
          <p:cNvPr id="29699" name="Rectangle 3"/>
          <p:cNvSpPr>
            <a:spLocks noGrp="1" noChangeArrowheads="1"/>
          </p:cNvSpPr>
          <p:nvPr>
            <p:ph idx="1"/>
          </p:nvPr>
        </p:nvSpPr>
        <p:spPr>
          <a:xfrm>
            <a:off x="457200" y="1676400"/>
            <a:ext cx="8229600" cy="1056700"/>
          </a:xfrm>
        </p:spPr>
        <p:txBody>
          <a:bodyPr>
            <a:spAutoFit/>
          </a:bodyPr>
          <a:lstStyle/>
          <a:p>
            <a:pPr marL="0" indent="0">
              <a:spcBef>
                <a:spcPts val="1800"/>
              </a:spcBef>
            </a:pPr>
            <a:r>
              <a:rPr lang="en-US" dirty="0" smtClean="0">
                <a:solidFill>
                  <a:srgbClr val="000000"/>
                </a:solidFill>
              </a:rPr>
              <a:t>Ο </a:t>
            </a:r>
            <a:r>
              <a:rPr lang="en-US" dirty="0" err="1" smtClean="0">
                <a:solidFill>
                  <a:srgbClr val="000000"/>
                </a:solidFill>
              </a:rPr>
              <a:t>νόμος</a:t>
            </a:r>
            <a:r>
              <a:rPr lang="en-US" dirty="0" smtClean="0">
                <a:solidFill>
                  <a:srgbClr val="000000"/>
                </a:solidFill>
              </a:rPr>
              <a:t> </a:t>
            </a:r>
            <a:r>
              <a:rPr lang="en-US" dirty="0" err="1" smtClean="0">
                <a:solidFill>
                  <a:srgbClr val="000000"/>
                </a:solidFill>
              </a:rPr>
              <a:t>του</a:t>
            </a:r>
            <a:r>
              <a:rPr lang="en-US" dirty="0" smtClean="0">
                <a:solidFill>
                  <a:srgbClr val="000000"/>
                </a:solidFill>
              </a:rPr>
              <a:t> Gauss </a:t>
            </a:r>
            <a:r>
              <a:rPr lang="en-US" dirty="0" err="1" smtClean="0">
                <a:solidFill>
                  <a:srgbClr val="000000"/>
                </a:solidFill>
              </a:rPr>
              <a:t>εκφράζει</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γενική</a:t>
            </a:r>
            <a:r>
              <a:rPr lang="en-US" dirty="0" smtClean="0">
                <a:solidFill>
                  <a:srgbClr val="000000"/>
                </a:solidFill>
              </a:rPr>
              <a:t> </a:t>
            </a:r>
            <a:r>
              <a:rPr lang="en-US" dirty="0" err="1" smtClean="0">
                <a:solidFill>
                  <a:srgbClr val="000000"/>
                </a:solidFill>
              </a:rPr>
              <a:t>σχέση</a:t>
            </a:r>
            <a:r>
              <a:rPr lang="en-US" dirty="0" smtClean="0">
                <a:solidFill>
                  <a:srgbClr val="000000"/>
                </a:solidFill>
              </a:rPr>
              <a:t> </a:t>
            </a:r>
            <a:r>
              <a:rPr lang="en-US" dirty="0" err="1" smtClean="0">
                <a:solidFill>
                  <a:srgbClr val="000000"/>
                </a:solidFill>
              </a:rPr>
              <a:t>μεταξύ</a:t>
            </a:r>
            <a:r>
              <a:rPr lang="en-US" dirty="0" smtClean="0">
                <a:solidFill>
                  <a:srgbClr val="000000"/>
                </a:solidFill>
              </a:rPr>
              <a:t> </a:t>
            </a:r>
            <a:r>
              <a:rPr lang="en-US" dirty="0" err="1" smtClean="0">
                <a:solidFill>
                  <a:srgbClr val="000000"/>
                </a:solidFill>
              </a:rPr>
              <a:t>της</a:t>
            </a:r>
            <a:r>
              <a:rPr lang="en-US" dirty="0" smtClean="0">
                <a:solidFill>
                  <a:srgbClr val="000000"/>
                </a:solidFill>
              </a:rPr>
              <a:t> </a:t>
            </a:r>
            <a:r>
              <a:rPr lang="el-GR" dirty="0" smtClean="0">
                <a:solidFill>
                  <a:srgbClr val="000000"/>
                </a:solidFill>
              </a:rPr>
              <a:t>συν</a:t>
            </a:r>
            <a:r>
              <a:rPr lang="en-US" dirty="0" err="1" smtClean="0">
                <a:solidFill>
                  <a:srgbClr val="000000"/>
                </a:solidFill>
              </a:rPr>
              <a:t>ολικής</a:t>
            </a:r>
            <a:r>
              <a:rPr lang="en-US" dirty="0" smtClean="0">
                <a:solidFill>
                  <a:srgbClr val="000000"/>
                </a:solidFill>
              </a:rPr>
              <a:t> </a:t>
            </a:r>
            <a:r>
              <a:rPr lang="en-US" dirty="0" err="1" smtClean="0">
                <a:solidFill>
                  <a:srgbClr val="000000"/>
                </a:solidFill>
              </a:rPr>
              <a:t>ηλεκτρικής</a:t>
            </a:r>
            <a:r>
              <a:rPr lang="en-US" dirty="0" smtClean="0">
                <a:solidFill>
                  <a:srgbClr val="000000"/>
                </a:solidFill>
              </a:rPr>
              <a:t> </a:t>
            </a:r>
            <a:r>
              <a:rPr lang="en-US" dirty="0" err="1" smtClean="0">
                <a:solidFill>
                  <a:srgbClr val="000000"/>
                </a:solidFill>
              </a:rPr>
              <a:t>ροής</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l-GR" dirty="0" smtClean="0">
                <a:solidFill>
                  <a:srgbClr val="000000"/>
                </a:solidFill>
              </a:rPr>
              <a:t>διέρχεται από</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u="sng" dirty="0" err="1" smtClean="0">
                <a:solidFill>
                  <a:srgbClr val="000000"/>
                </a:solidFill>
              </a:rPr>
              <a:t>κλειστή</a:t>
            </a:r>
            <a:r>
              <a:rPr lang="en-US" u="sng" dirty="0" smtClean="0">
                <a:solidFill>
                  <a:srgbClr val="000000"/>
                </a:solidFill>
              </a:rPr>
              <a:t> </a:t>
            </a:r>
            <a:r>
              <a:rPr lang="en-US" u="sng" dirty="0" err="1" smtClean="0">
                <a:solidFill>
                  <a:srgbClr val="000000"/>
                </a:solidFill>
              </a:rPr>
              <a:t>επιφάνεια</a:t>
            </a:r>
            <a:r>
              <a:rPr lang="en-US" u="sng"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u="sng" dirty="0" err="1" smtClean="0">
                <a:solidFill>
                  <a:srgbClr val="000000"/>
                </a:solidFill>
              </a:rPr>
              <a:t>που</a:t>
            </a:r>
            <a:r>
              <a:rPr lang="en-US" u="sng" dirty="0" smtClean="0">
                <a:solidFill>
                  <a:srgbClr val="000000"/>
                </a:solidFill>
              </a:rPr>
              <a:t> </a:t>
            </a:r>
            <a:r>
              <a:rPr lang="el-GR" u="sng" dirty="0" smtClean="0">
                <a:solidFill>
                  <a:srgbClr val="000000"/>
                </a:solidFill>
              </a:rPr>
              <a:t>αυτή περιέχει</a:t>
            </a:r>
            <a:r>
              <a:rPr lang="en-US" dirty="0" smtClean="0">
                <a:solidFill>
                  <a:srgbClr val="000000"/>
                </a:solidFill>
              </a:rPr>
              <a:t>.</a:t>
            </a:r>
          </a:p>
          <a:p>
            <a:pPr lvl="1">
              <a:spcBef>
                <a:spcPts val="1800"/>
              </a:spcBef>
              <a:buClr>
                <a:srgbClr val="2187BA"/>
              </a:buClr>
            </a:pPr>
            <a:r>
              <a:rPr lang="en-US" sz="1700" dirty="0" smtClean="0">
                <a:solidFill>
                  <a:srgbClr val="000000"/>
                </a:solidFill>
              </a:rPr>
              <a:t>Η </a:t>
            </a:r>
            <a:r>
              <a:rPr lang="en-US" sz="1700" dirty="0" err="1" smtClean="0">
                <a:solidFill>
                  <a:srgbClr val="000000"/>
                </a:solidFill>
              </a:rPr>
              <a:t>κλειστή</a:t>
            </a:r>
            <a:r>
              <a:rPr lang="en-US" sz="1700" dirty="0" smtClean="0">
                <a:solidFill>
                  <a:srgbClr val="000000"/>
                </a:solidFill>
              </a:rPr>
              <a:t> </a:t>
            </a:r>
            <a:r>
              <a:rPr lang="en-US" sz="1700" dirty="0" err="1" smtClean="0">
                <a:solidFill>
                  <a:srgbClr val="000000"/>
                </a:solidFill>
              </a:rPr>
              <a:t>επιφάνεια</a:t>
            </a:r>
            <a:r>
              <a:rPr lang="en-US" sz="1700" dirty="0" smtClean="0">
                <a:solidFill>
                  <a:srgbClr val="000000"/>
                </a:solidFill>
              </a:rPr>
              <a:t> </a:t>
            </a:r>
            <a:r>
              <a:rPr lang="en-US" sz="1700" dirty="0" err="1" smtClean="0">
                <a:solidFill>
                  <a:srgbClr val="000000"/>
                </a:solidFill>
              </a:rPr>
              <a:t>συχνά</a:t>
            </a:r>
            <a:r>
              <a:rPr lang="en-US" sz="1700" dirty="0" smtClean="0">
                <a:solidFill>
                  <a:srgbClr val="000000"/>
                </a:solidFill>
              </a:rPr>
              <a:t> </a:t>
            </a:r>
            <a:r>
              <a:rPr lang="en-US" sz="1700" dirty="0" err="1" smtClean="0">
                <a:solidFill>
                  <a:srgbClr val="000000"/>
                </a:solidFill>
              </a:rPr>
              <a:t>λέγεται</a:t>
            </a:r>
            <a:r>
              <a:rPr lang="en-US" sz="1700" dirty="0" smtClean="0">
                <a:solidFill>
                  <a:srgbClr val="000000"/>
                </a:solidFill>
              </a:rPr>
              <a:t> </a:t>
            </a:r>
            <a:r>
              <a:rPr lang="en-US" sz="1700" dirty="0" err="1" smtClean="0">
                <a:solidFill>
                  <a:srgbClr val="000000"/>
                </a:solidFill>
              </a:rPr>
              <a:t>και</a:t>
            </a:r>
            <a:r>
              <a:rPr lang="en-US" sz="1700" dirty="0" smtClean="0">
                <a:solidFill>
                  <a:srgbClr val="000000"/>
                </a:solidFill>
              </a:rPr>
              <a:t> </a:t>
            </a:r>
            <a:r>
              <a:rPr lang="en-US" sz="1700" i="1" dirty="0" err="1" smtClean="0">
                <a:solidFill>
                  <a:srgbClr val="000000"/>
                </a:solidFill>
              </a:rPr>
              <a:t>επιφάνεια</a:t>
            </a:r>
            <a:r>
              <a:rPr lang="el-GR" sz="1700" i="1" dirty="0" smtClean="0">
                <a:solidFill>
                  <a:srgbClr val="000000"/>
                </a:solidFill>
              </a:rPr>
              <a:t> </a:t>
            </a:r>
            <a:r>
              <a:rPr lang="en-US" sz="1700" i="1" dirty="0" smtClean="0">
                <a:solidFill>
                  <a:srgbClr val="000000"/>
                </a:solidFill>
              </a:rPr>
              <a:t>Gauss</a:t>
            </a:r>
            <a:r>
              <a:rPr lang="en-US" sz="1700" dirty="0" smtClean="0">
                <a:solidFill>
                  <a:srgbClr val="000000"/>
                </a:solidFill>
              </a:rPr>
              <a:t>.</a:t>
            </a:r>
          </a:p>
        </p:txBody>
      </p:sp>
      <p:sp>
        <p:nvSpPr>
          <p:cNvPr id="2970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Η2.2</a:t>
            </a:r>
          </a:p>
        </p:txBody>
      </p:sp>
      <p:sp>
        <p:nvSpPr>
          <p:cNvPr id="5" name="Rectangle 3"/>
          <p:cNvSpPr txBox="1">
            <a:spLocks noChangeArrowheads="1"/>
          </p:cNvSpPr>
          <p:nvPr/>
        </p:nvSpPr>
        <p:spPr bwMode="auto">
          <a:xfrm>
            <a:off x="376084" y="3172303"/>
            <a:ext cx="8391832" cy="23288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200"/>
              </a:lnSpc>
              <a:spcBef>
                <a:spcPct val="500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Η </a:t>
            </a:r>
            <a:r>
              <a:rPr kumimoji="0" lang="en-US" sz="18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μαθηματική</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8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μορφή</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8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του</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8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νόμου</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8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του</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Gauss</a:t>
            </a: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είναι</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a:t>
            </a:r>
            <a:endPar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a:p>
            <a:pPr marL="0" marR="0" lvl="0" indent="0" algn="l" defTabSz="914400" rtl="0" eaLnBrk="0" fontAlgn="base" latinLnBrk="0" hangingPunct="0">
              <a:lnSpc>
                <a:spcPts val="2200"/>
              </a:lnSpc>
              <a:spcBef>
                <a:spcPct val="50000"/>
              </a:spcBef>
              <a:spcAft>
                <a:spcPct val="0"/>
              </a:spcAft>
              <a:buClrTx/>
              <a:buSzTx/>
              <a:buFontTx/>
              <a:buNone/>
              <a:tabLst/>
              <a:defRPr/>
            </a:pPr>
            <a:endParaRPr lang="el-GR" kern="0" dirty="0">
              <a:solidFill>
                <a:srgbClr val="000000"/>
              </a:solidFill>
              <a:latin typeface="+mn-lt"/>
            </a:endParaRPr>
          </a:p>
          <a:p>
            <a:pPr marL="0" marR="0" lvl="0" indent="0" algn="l" defTabSz="914400" rtl="0" eaLnBrk="0" fontAlgn="base" latinLnBrk="0" hangingPunct="0">
              <a:lnSpc>
                <a:spcPts val="22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a:p>
            <a:pPr marL="0" marR="0" lvl="0" indent="0" algn="l" defTabSz="914400" rtl="0" eaLnBrk="0" fontAlgn="base" latinLnBrk="0" hangingPunct="0">
              <a:lnSpc>
                <a:spcPts val="22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a:p>
            <a:pPr marL="452438" marR="0" lvl="1" indent="-223838" algn="l" defTabSz="914400" rtl="0" eaLnBrk="0" fontAlgn="base" latinLnBrk="0" hangingPunct="0">
              <a:lnSpc>
                <a:spcPct val="100000"/>
              </a:lnSpc>
              <a:spcBef>
                <a:spcPct val="50000"/>
              </a:spcBef>
              <a:spcAft>
                <a:spcPct val="0"/>
              </a:spcAft>
              <a:buClr>
                <a:srgbClr val="2187BA"/>
              </a:buClr>
              <a:buSzTx/>
              <a:buFont typeface="Wingdings" pitchFamily="2" charset="2"/>
              <a:buChar char="§"/>
              <a:tabLst/>
              <a:defRPr/>
            </a:pPr>
            <a:r>
              <a:rPr lang="el-GR" sz="1700" kern="0" dirty="0" smtClean="0">
                <a:solidFill>
                  <a:srgbClr val="000000"/>
                </a:solidFill>
                <a:latin typeface="+mn-lt"/>
              </a:rPr>
              <a:t>ό</a:t>
            </a:r>
            <a:r>
              <a:rPr kumimoji="0" lang="el-GR" sz="17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που </a:t>
            </a:r>
            <a:r>
              <a:rPr kumimoji="0" lang="en-US" sz="1700" b="0" i="1"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q</a:t>
            </a:r>
            <a:r>
              <a:rPr kumimoji="0" lang="el-GR" sz="1700" b="0" i="0" u="none" strike="noStrike" kern="0" cap="none" spc="0" normalizeH="0" baseline="-25000" noProof="0" dirty="0" smtClean="0">
                <a:ln>
                  <a:noFill/>
                </a:ln>
                <a:solidFill>
                  <a:srgbClr val="000000"/>
                </a:solidFill>
                <a:effectLst/>
                <a:uLnTx/>
                <a:uFillTx/>
                <a:latin typeface="+mn-lt"/>
                <a:ea typeface="Arial Unicode MS" pitchFamily="34" charset="-128"/>
                <a:cs typeface="Arial Unicode MS" pitchFamily="34" charset="-128"/>
              </a:rPr>
              <a:t>εντός</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είναι</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το</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l-GR"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συν</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ολικό</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φορτίο</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εντός</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της</a:t>
            </a:r>
            <a:r>
              <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700" b="0" i="0" u="none" strike="noStrike" kern="0" cap="none" spc="0" normalizeH="0" baseline="0" noProof="0" dirty="0" err="1" smtClean="0">
                <a:ln>
                  <a:noFill/>
                </a:ln>
                <a:solidFill>
                  <a:srgbClr val="000000"/>
                </a:solidFill>
                <a:effectLst/>
                <a:uLnTx/>
                <a:uFillTx/>
                <a:latin typeface="+mn-lt"/>
                <a:ea typeface="Arial Unicode MS" pitchFamily="34" charset="-128"/>
                <a:cs typeface="Arial Unicode MS" pitchFamily="34" charset="-128"/>
              </a:rPr>
              <a:t>επιφάνειας</a:t>
            </a:r>
            <a:r>
              <a:rPr lang="el-GR" sz="1700" kern="0" dirty="0">
                <a:solidFill>
                  <a:srgbClr val="000000"/>
                </a:solidFill>
                <a:latin typeface="+mn-lt"/>
              </a:rPr>
              <a:t> </a:t>
            </a:r>
            <a:r>
              <a:rPr lang="el-GR" sz="1700" kern="0" dirty="0" smtClean="0">
                <a:solidFill>
                  <a:srgbClr val="000000"/>
                </a:solidFill>
                <a:latin typeface="+mn-lt"/>
              </a:rPr>
              <a:t>και</a:t>
            </a:r>
          </a:p>
          <a:p>
            <a:pPr marL="452438" marR="0" lvl="1" indent="-223838" algn="l" defTabSz="914400" rtl="0" eaLnBrk="0" fontAlgn="base" latinLnBrk="0" hangingPunct="0">
              <a:lnSpc>
                <a:spcPct val="100000"/>
              </a:lnSpc>
              <a:spcBef>
                <a:spcPct val="50000"/>
              </a:spcBef>
              <a:spcAft>
                <a:spcPct val="0"/>
              </a:spcAft>
              <a:buClr>
                <a:srgbClr val="2187BA"/>
              </a:buClr>
              <a:buSzTx/>
              <a:buFont typeface="Wingdings" pitchFamily="2" charset="2"/>
              <a:buChar char="§"/>
              <a:tabLst/>
              <a:defRPr/>
            </a:pPr>
            <a:r>
              <a:rPr lang="en-US" sz="1700" b="1" i="1" kern="0" dirty="0" smtClean="0">
                <a:solidFill>
                  <a:srgbClr val="000000"/>
                </a:solidFill>
                <a:latin typeface="+mn-lt"/>
              </a:rPr>
              <a:t>   </a:t>
            </a:r>
            <a:r>
              <a:rPr kumimoji="0" lang="en-US" sz="17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kumimoji="0" lang="el-GR" sz="17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το ηλεκτρικό πεδίο σε κάθε σημείο της επιφάνειας.</a:t>
            </a:r>
            <a:endParaRPr kumimoji="0" lang="en-US" sz="17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graphicFrame>
        <p:nvGraphicFramePr>
          <p:cNvPr id="7" name="Object 6"/>
          <p:cNvGraphicFramePr>
            <a:graphicFrameLocks noChangeAspect="1"/>
          </p:cNvGraphicFramePr>
          <p:nvPr/>
        </p:nvGraphicFramePr>
        <p:xfrm>
          <a:off x="4514850" y="3327400"/>
          <a:ext cx="114300" cy="203200"/>
        </p:xfrm>
        <a:graphic>
          <a:graphicData uri="http://schemas.openxmlformats.org/presentationml/2006/ole">
            <p:oleObj spid="_x0000_s29702" name="Equation" r:id="rId3" imgW="114120" imgH="203040" progId="Equation.3">
              <p:embed/>
            </p:oleObj>
          </a:graphicData>
        </a:graphic>
      </p:graphicFrame>
      <p:graphicFrame>
        <p:nvGraphicFramePr>
          <p:cNvPr id="29703" name="Object 7"/>
          <p:cNvGraphicFramePr>
            <a:graphicFrameLocks noChangeAspect="1"/>
          </p:cNvGraphicFramePr>
          <p:nvPr/>
        </p:nvGraphicFramePr>
        <p:xfrm>
          <a:off x="3109119" y="3819881"/>
          <a:ext cx="2925762" cy="757237"/>
        </p:xfrm>
        <a:graphic>
          <a:graphicData uri="http://schemas.openxmlformats.org/presentationml/2006/ole">
            <p:oleObj spid="_x0000_s29703" name="Equation" r:id="rId4" imgW="1663560" imgH="431640" progId="Equation.3">
              <p:embed/>
            </p:oleObj>
          </a:graphicData>
        </a:graphic>
      </p:graphicFrame>
      <p:graphicFrame>
        <p:nvGraphicFramePr>
          <p:cNvPr id="29704" name="Object 8"/>
          <p:cNvGraphicFramePr>
            <a:graphicFrameLocks noChangeAspect="1"/>
          </p:cNvGraphicFramePr>
          <p:nvPr/>
        </p:nvGraphicFramePr>
        <p:xfrm>
          <a:off x="790423" y="5035140"/>
          <a:ext cx="247650" cy="450850"/>
        </p:xfrm>
        <a:graphic>
          <a:graphicData uri="http://schemas.openxmlformats.org/presentationml/2006/ole">
            <p:oleObj spid="_x0000_s29704" name="Equation" r:id="rId5" imgW="13968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9703"/>
                                        </p:tgtEl>
                                        <p:attrNameLst>
                                          <p:attrName>style.visibility</p:attrName>
                                        </p:attrNameLst>
                                      </p:cBhvr>
                                      <p:to>
                                        <p:strVal val="visible"/>
                                      </p:to>
                                    </p:set>
                                    <p:animEffect transition="in" filter="blinds(horizontal)">
                                      <p:cBhvr>
                                        <p:cTn id="10" dur="500"/>
                                        <p:tgtEl>
                                          <p:spTgt spid="29703"/>
                                        </p:tgtEl>
                                      </p:cBhvr>
                                    </p:animEffect>
                                  </p:childTnLst>
                                </p:cTn>
                              </p:par>
                              <p:par>
                                <p:cTn id="11" presetID="3" presetClass="entr" presetSubtype="10" fill="hold" nodeType="with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blinds(horizontal)">
                                      <p:cBhvr>
                                        <p:cTn id="13"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8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43348" y="198379"/>
            <a:ext cx="8657303" cy="861774"/>
          </a:xfrm>
        </p:spPr>
        <p:txBody>
          <a:bodyPr wrap="square">
            <a:spAutoFit/>
          </a:bodyPr>
          <a:lstStyle/>
          <a:p>
            <a:pPr marL="574675" indent="-574675">
              <a:spcBef>
                <a:spcPts val="1200"/>
              </a:spcBef>
            </a:pPr>
            <a:r>
              <a:rPr lang="el-GR" sz="2000" i="1" dirty="0" smtClean="0">
                <a:solidFill>
                  <a:srgbClr val="0D3857"/>
                </a:solidFill>
                <a:latin typeface="Times New Roman" pitchFamily="18" charset="0"/>
                <a:cs typeface="Times New Roman" pitchFamily="18" charset="0"/>
              </a:rPr>
              <a:t>Παράδειγμα</a:t>
            </a:r>
            <a:r>
              <a:rPr lang="el-GR" sz="2000" dirty="0" smtClean="0">
                <a:solidFill>
                  <a:srgbClr val="0D3857"/>
                </a:solidFill>
              </a:rPr>
              <a:t> </a:t>
            </a:r>
            <a:r>
              <a:rPr lang="el-GR" sz="1800" b="1" dirty="0" smtClean="0">
                <a:solidFill>
                  <a:srgbClr val="FF0000"/>
                </a:solidFill>
              </a:rPr>
              <a:t>Η2.</a:t>
            </a:r>
            <a:r>
              <a:rPr lang="en-US" sz="1800" b="1" dirty="0" smtClean="0">
                <a:solidFill>
                  <a:srgbClr val="FF0000"/>
                </a:solidFill>
              </a:rPr>
              <a:t>3</a:t>
            </a:r>
            <a:r>
              <a:rPr lang="el-GR" sz="2000" dirty="0" smtClean="0">
                <a:solidFill>
                  <a:srgbClr val="0D3857"/>
                </a:solidFill>
              </a:rPr>
              <a:t>  </a:t>
            </a:r>
            <a:r>
              <a:rPr lang="el-GR" sz="1800" dirty="0" smtClean="0">
                <a:solidFill>
                  <a:srgbClr val="0D3857"/>
                </a:solidFill>
                <a:latin typeface="+mn-lt"/>
              </a:rPr>
              <a:t>Σφαιρικά συμμετρική κατανομή φορτίου</a:t>
            </a:r>
            <a:r>
              <a:rPr lang="el-GR" sz="2000" dirty="0" smtClean="0">
                <a:solidFill>
                  <a:srgbClr val="0D3857"/>
                </a:solidFill>
                <a:latin typeface="Arial Unicode MS" pitchFamily="34" charset="-128"/>
              </a:rPr>
              <a:t/>
            </a:r>
            <a:br>
              <a:rPr lang="el-GR" sz="2000" dirty="0" smtClean="0">
                <a:solidFill>
                  <a:srgbClr val="0D3857"/>
                </a:solidFill>
                <a:latin typeface="Arial Unicode MS" pitchFamily="34" charset="-128"/>
              </a:rPr>
            </a:br>
            <a:r>
              <a:rPr lang="el-GR" sz="1800" dirty="0" smtClean="0">
                <a:solidFill>
                  <a:schemeClr val="tx1"/>
                </a:solidFill>
                <a:latin typeface="Arial Unicode MS" pitchFamily="34" charset="-128"/>
              </a:rPr>
              <a:t>Μια μονωτική συμπαγής σφαίρα ακτίνας </a:t>
            </a:r>
            <a:r>
              <a:rPr lang="el-GR" sz="1800" i="1" dirty="0" smtClean="0">
                <a:solidFill>
                  <a:schemeClr val="tx1"/>
                </a:solidFill>
                <a:latin typeface="Arial Unicode MS" pitchFamily="34" charset="-128"/>
                <a:sym typeface="Symbol"/>
              </a:rPr>
              <a:t></a:t>
            </a:r>
            <a:r>
              <a:rPr lang="el-GR" sz="1800" dirty="0" smtClean="0">
                <a:solidFill>
                  <a:schemeClr val="tx1"/>
                </a:solidFill>
                <a:latin typeface="Arial Unicode MS" pitchFamily="34" charset="-128"/>
              </a:rPr>
              <a:t>  είναι έχει ομοιόμορφη χωρική πυκνότητα φορτίου </a:t>
            </a:r>
            <a:r>
              <a:rPr lang="el-GR" sz="1800" i="1" dirty="0" smtClean="0">
                <a:solidFill>
                  <a:schemeClr val="tx1"/>
                </a:solidFill>
                <a:latin typeface="Arial Unicode MS" pitchFamily="34" charset="-128"/>
                <a:sym typeface="Symbol"/>
              </a:rPr>
              <a:t> </a:t>
            </a:r>
            <a:r>
              <a:rPr lang="el-GR" sz="1800" dirty="0" smtClean="0">
                <a:solidFill>
                  <a:schemeClr val="tx1"/>
                </a:solidFill>
                <a:latin typeface="Arial Unicode MS" pitchFamily="34" charset="-128"/>
                <a:sym typeface="Symbol"/>
              </a:rPr>
              <a:t> και φέρει συνολικό θετικό φορτίο </a:t>
            </a:r>
            <a:r>
              <a:rPr lang="en-US" sz="1800" dirty="0" smtClean="0">
                <a:solidFill>
                  <a:schemeClr val="tx1"/>
                </a:solidFill>
                <a:latin typeface="Arial Unicode MS" pitchFamily="34" charset="-128"/>
                <a:sym typeface="Symbol"/>
              </a:rPr>
              <a:t>Q  (</a:t>
            </a:r>
            <a:r>
              <a:rPr lang="el-GR" sz="1800" dirty="0" smtClean="0">
                <a:solidFill>
                  <a:schemeClr val="tx1"/>
                </a:solidFill>
                <a:latin typeface="Arial Unicode MS" pitchFamily="34" charset="-128"/>
                <a:sym typeface="Symbol"/>
              </a:rPr>
              <a:t>Εικ. Η2.10).</a:t>
            </a:r>
            <a:endParaRPr lang="en-US" sz="1800" dirty="0" smtClean="0">
              <a:solidFill>
                <a:schemeClr val="tx1"/>
              </a:solidFill>
              <a:latin typeface="Arial Unicode MS" pitchFamily="34" charset="-128"/>
            </a:endParaRPr>
          </a:p>
        </p:txBody>
      </p:sp>
      <p:sp>
        <p:nvSpPr>
          <p:cNvPr id="8196" name="Rectangle 3"/>
          <p:cNvSpPr>
            <a:spLocks noGrp="1" noChangeArrowheads="1"/>
          </p:cNvSpPr>
          <p:nvPr>
            <p:ph sz="half" idx="1"/>
          </p:nvPr>
        </p:nvSpPr>
        <p:spPr>
          <a:xfrm>
            <a:off x="250722" y="1868130"/>
            <a:ext cx="4627563" cy="1405513"/>
          </a:xfrm>
        </p:spPr>
        <p:txBody>
          <a:bodyPr>
            <a:spAutoFit/>
          </a:bodyPr>
          <a:lstStyle/>
          <a:p>
            <a:pPr marL="0" indent="0"/>
            <a:r>
              <a:rPr lang="el-GR" sz="1800" dirty="0" smtClean="0">
                <a:solidFill>
                  <a:srgbClr val="FF0000"/>
                </a:solidFill>
              </a:rPr>
              <a:t>ΛΥΣΗ</a:t>
            </a:r>
            <a:endParaRPr lang="el-GR" sz="1800" dirty="0" smtClean="0">
              <a:solidFill>
                <a:srgbClr val="000000"/>
              </a:solidFill>
            </a:endParaRPr>
          </a:p>
          <a:p>
            <a:pPr marL="0" indent="0"/>
            <a:r>
              <a:rPr lang="en-US" sz="1800" dirty="0" err="1" smtClean="0">
                <a:solidFill>
                  <a:srgbClr val="000000"/>
                </a:solidFill>
              </a:rPr>
              <a:t>Επιλέγουμε</a:t>
            </a:r>
            <a:r>
              <a:rPr lang="en-US" sz="1800" dirty="0" smtClean="0">
                <a:solidFill>
                  <a:srgbClr val="000000"/>
                </a:solidFill>
              </a:rPr>
              <a:t> </a:t>
            </a:r>
            <a:r>
              <a:rPr lang="en-US" sz="1800" dirty="0" err="1" smtClean="0">
                <a:solidFill>
                  <a:srgbClr val="000000"/>
                </a:solidFill>
              </a:rPr>
              <a:t>ως</a:t>
            </a:r>
            <a:r>
              <a:rPr lang="en-US" sz="1800" dirty="0" smtClean="0">
                <a:solidFill>
                  <a:srgbClr val="000000"/>
                </a:solidFill>
              </a:rPr>
              <a:t> </a:t>
            </a:r>
            <a:r>
              <a:rPr lang="en-US" sz="1800" dirty="0" err="1" smtClean="0">
                <a:solidFill>
                  <a:srgbClr val="000000"/>
                </a:solidFill>
              </a:rPr>
              <a:t>επιφάνεια</a:t>
            </a:r>
            <a:r>
              <a:rPr lang="en-US" sz="1800" dirty="0" smtClean="0">
                <a:solidFill>
                  <a:srgbClr val="000000"/>
                </a:solidFill>
              </a:rPr>
              <a:t> Gauss </a:t>
            </a:r>
            <a:r>
              <a:rPr lang="en-US" sz="1800" dirty="0" err="1" smtClean="0">
                <a:solidFill>
                  <a:srgbClr val="000000"/>
                </a:solidFill>
              </a:rPr>
              <a:t>μια</a:t>
            </a:r>
            <a:r>
              <a:rPr lang="en-US" sz="1800" dirty="0" smtClean="0">
                <a:solidFill>
                  <a:srgbClr val="000000"/>
                </a:solidFill>
              </a:rPr>
              <a:t> </a:t>
            </a:r>
            <a:r>
              <a:rPr lang="en-US" sz="1800" dirty="0" err="1" smtClean="0">
                <a:solidFill>
                  <a:srgbClr val="000000"/>
                </a:solidFill>
              </a:rPr>
              <a:t>σφαίρα</a:t>
            </a:r>
            <a:r>
              <a:rPr lang="el-GR" sz="1800" dirty="0" smtClean="0">
                <a:solidFill>
                  <a:srgbClr val="000000"/>
                </a:solidFill>
              </a:rPr>
              <a:t> με  </a:t>
            </a:r>
            <a:r>
              <a:rPr lang="en-US" sz="1800" i="1" dirty="0" smtClean="0">
                <a:solidFill>
                  <a:srgbClr val="000000"/>
                </a:solidFill>
              </a:rPr>
              <a:t>r </a:t>
            </a:r>
            <a:r>
              <a:rPr lang="en-US" sz="1800" dirty="0" smtClean="0">
                <a:solidFill>
                  <a:srgbClr val="000000"/>
                </a:solidFill>
              </a:rPr>
              <a:t>&gt; </a:t>
            </a:r>
            <a:r>
              <a:rPr lang="el-GR" sz="1800" i="1" dirty="0" smtClean="0">
                <a:solidFill>
                  <a:srgbClr val="000000"/>
                </a:solidFill>
              </a:rPr>
              <a:t>α  </a:t>
            </a:r>
            <a:r>
              <a:rPr lang="en-US" sz="1800" dirty="0" smtClean="0">
                <a:latin typeface="Arial Unicode MS" pitchFamily="34" charset="-128"/>
                <a:sym typeface="Symbol"/>
              </a:rPr>
              <a:t>(</a:t>
            </a:r>
            <a:r>
              <a:rPr lang="el-GR" sz="1800" dirty="0" smtClean="0">
                <a:latin typeface="Arial Unicode MS" pitchFamily="34" charset="-128"/>
                <a:sym typeface="Symbol"/>
              </a:rPr>
              <a:t>Εικ. </a:t>
            </a:r>
            <a:r>
              <a:rPr lang="el-GR" sz="1800" dirty="0" smtClean="0">
                <a:latin typeface="Arial Unicode MS" pitchFamily="34" charset="-128"/>
                <a:sym typeface="Symbol"/>
              </a:rPr>
              <a:t>Η2.10 α).</a:t>
            </a:r>
            <a:endParaRPr lang="el-GR" sz="1800" dirty="0" smtClean="0">
              <a:solidFill>
                <a:srgbClr val="000000"/>
              </a:solidFill>
              <a:sym typeface="Symbol"/>
            </a:endParaRPr>
          </a:p>
          <a:p>
            <a:pPr marL="0" indent="0"/>
            <a:r>
              <a:rPr lang="el-GR" sz="1800" dirty="0" smtClean="0">
                <a:latin typeface="Arial Unicode MS" pitchFamily="34" charset="-128"/>
                <a:sym typeface="Symbol"/>
              </a:rPr>
              <a:t>Θεωρούμε ένα στοιχειώδες τμήμα της </a:t>
            </a:r>
            <a:endParaRPr lang="en-US" sz="1800" dirty="0" smtClean="0">
              <a:latin typeface="Arial Unicode MS" pitchFamily="34" charset="-128"/>
              <a:sym typeface="Symbol"/>
            </a:endParaRPr>
          </a:p>
        </p:txBody>
      </p:sp>
      <p:pic>
        <p:nvPicPr>
          <p:cNvPr id="8198" name="Picture 8" descr="27819_2410"/>
          <p:cNvPicPr>
            <a:picLocks noChangeAspect="1" noChangeArrowheads="1"/>
          </p:cNvPicPr>
          <p:nvPr/>
        </p:nvPicPr>
        <p:blipFill>
          <a:blip r:embed="rId3" cstate="print">
            <a:lum bright="-27000" contrast="37000"/>
          </a:blip>
          <a:srcRect r="47293" b="-1370"/>
          <a:stretch>
            <a:fillRect/>
          </a:stretch>
        </p:blipFill>
        <p:spPr bwMode="auto">
          <a:xfrm>
            <a:off x="5702658" y="2127968"/>
            <a:ext cx="3152775" cy="4435065"/>
          </a:xfrm>
          <a:prstGeom prst="rect">
            <a:avLst/>
          </a:prstGeom>
          <a:noFill/>
          <a:ln w="9525">
            <a:noFill/>
            <a:miter lim="800000"/>
            <a:headEnd/>
            <a:tailEnd/>
          </a:ln>
        </p:spPr>
      </p:pic>
      <p:graphicFrame>
        <p:nvGraphicFramePr>
          <p:cNvPr id="8199" name="Object 7"/>
          <p:cNvGraphicFramePr>
            <a:graphicFrameLocks noChangeAspect="1"/>
          </p:cNvGraphicFramePr>
          <p:nvPr/>
        </p:nvGraphicFramePr>
        <p:xfrm>
          <a:off x="891626" y="3350377"/>
          <a:ext cx="2544763" cy="712787"/>
        </p:xfrm>
        <a:graphic>
          <a:graphicData uri="http://schemas.openxmlformats.org/presentationml/2006/ole">
            <p:oleObj spid="_x0000_s8199" name="Equation" r:id="rId4" imgW="1447560" imgH="406080" progId="Equation.3">
              <p:embed/>
            </p:oleObj>
          </a:graphicData>
        </a:graphic>
      </p:graphicFrame>
      <p:graphicFrame>
        <p:nvGraphicFramePr>
          <p:cNvPr id="8203" name="Object 11"/>
          <p:cNvGraphicFramePr>
            <a:graphicFrameLocks noChangeAspect="1"/>
          </p:cNvGraphicFramePr>
          <p:nvPr/>
        </p:nvGraphicFramePr>
        <p:xfrm>
          <a:off x="1514715" y="4168866"/>
          <a:ext cx="1854200" cy="712788"/>
        </p:xfrm>
        <a:graphic>
          <a:graphicData uri="http://schemas.openxmlformats.org/presentationml/2006/ole">
            <p:oleObj spid="_x0000_s8203" name="Equation" r:id="rId5" imgW="1054080" imgH="406080" progId="Equation.3">
              <p:embed/>
            </p:oleObj>
          </a:graphicData>
        </a:graphic>
      </p:graphicFrame>
      <p:graphicFrame>
        <p:nvGraphicFramePr>
          <p:cNvPr id="8204" name="Object 12"/>
          <p:cNvGraphicFramePr>
            <a:graphicFrameLocks noChangeAspect="1"/>
          </p:cNvGraphicFramePr>
          <p:nvPr/>
        </p:nvGraphicFramePr>
        <p:xfrm>
          <a:off x="1302991" y="4959952"/>
          <a:ext cx="1854200" cy="712788"/>
        </p:xfrm>
        <a:graphic>
          <a:graphicData uri="http://schemas.openxmlformats.org/presentationml/2006/ole">
            <p:oleObj spid="_x0000_s8204" name="Equation" r:id="rId6" imgW="1054080" imgH="406080" progId="Equation.3">
              <p:embed/>
            </p:oleObj>
          </a:graphicData>
        </a:graphic>
      </p:graphicFrame>
      <p:graphicFrame>
        <p:nvGraphicFramePr>
          <p:cNvPr id="8205" name="Object 10"/>
          <p:cNvGraphicFramePr>
            <a:graphicFrameLocks noChangeAspect="1"/>
          </p:cNvGraphicFramePr>
          <p:nvPr/>
        </p:nvGraphicFramePr>
        <p:xfrm>
          <a:off x="383990" y="5743515"/>
          <a:ext cx="1941513" cy="712787"/>
        </p:xfrm>
        <a:graphic>
          <a:graphicData uri="http://schemas.openxmlformats.org/presentationml/2006/ole">
            <p:oleObj spid="_x0000_s8205" name="Equation" r:id="rId7" imgW="1104840" imgH="406080" progId="Equation.3">
              <p:embed/>
            </p:oleObj>
          </a:graphicData>
        </a:graphic>
      </p:graphicFrame>
      <p:graphicFrame>
        <p:nvGraphicFramePr>
          <p:cNvPr id="8207" name="Object 10"/>
          <p:cNvGraphicFramePr>
            <a:graphicFrameLocks noChangeAspect="1"/>
          </p:cNvGraphicFramePr>
          <p:nvPr/>
        </p:nvGraphicFramePr>
        <p:xfrm>
          <a:off x="2343505" y="5752988"/>
          <a:ext cx="1985963" cy="712788"/>
        </p:xfrm>
        <a:graphic>
          <a:graphicData uri="http://schemas.openxmlformats.org/presentationml/2006/ole">
            <p:oleObj spid="_x0000_s8207" name="Equation" r:id="rId8" imgW="1130040" imgH="406080" progId="Equation.3">
              <p:embed/>
            </p:oleObj>
          </a:graphicData>
        </a:graphic>
      </p:graphicFrame>
      <p:graphicFrame>
        <p:nvGraphicFramePr>
          <p:cNvPr id="8209" name="Object 17"/>
          <p:cNvGraphicFramePr>
            <a:graphicFrameLocks noChangeAspect="1"/>
          </p:cNvGraphicFramePr>
          <p:nvPr/>
        </p:nvGraphicFramePr>
        <p:xfrm>
          <a:off x="4424520" y="5745054"/>
          <a:ext cx="1160463" cy="668337"/>
        </p:xfrm>
        <a:graphic>
          <a:graphicData uri="http://schemas.openxmlformats.org/presentationml/2006/ole">
            <p:oleObj spid="_x0000_s8209" name="Equation" r:id="rId9" imgW="660240" imgH="380880" progId="Equation.3">
              <p:embed/>
            </p:oleObj>
          </a:graphicData>
        </a:graphic>
      </p:graphicFrame>
      <p:sp>
        <p:nvSpPr>
          <p:cNvPr id="13" name="Rectangle 3"/>
          <p:cNvSpPr txBox="1">
            <a:spLocks noChangeArrowheads="1"/>
          </p:cNvSpPr>
          <p:nvPr/>
        </p:nvSpPr>
        <p:spPr bwMode="auto">
          <a:xfrm>
            <a:off x="7463914" y="6238568"/>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Η2.10</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14" name="Rectangle 13"/>
          <p:cNvSpPr/>
          <p:nvPr/>
        </p:nvSpPr>
        <p:spPr>
          <a:xfrm>
            <a:off x="235975" y="1094289"/>
            <a:ext cx="8672050" cy="646331"/>
          </a:xfrm>
          <a:prstGeom prst="rect">
            <a:avLst/>
          </a:prstGeom>
        </p:spPr>
        <p:txBody>
          <a:bodyPr wrap="square">
            <a:spAutoFit/>
          </a:bodyPr>
          <a:lstStyle/>
          <a:p>
            <a:pPr marL="914400" indent="-457200"/>
            <a:r>
              <a:rPr lang="el-GR" dirty="0" smtClean="0">
                <a:latin typeface="Arial Unicode MS" pitchFamily="34" charset="-128"/>
                <a:sym typeface="Symbol"/>
              </a:rPr>
              <a:t>(Α)	Υπολογίστε το μέτρο του ηλεκτρικού πεδίου σε ένα σημείο εκτός της σφαίρας.</a:t>
            </a:r>
            <a:endParaRPr lang="el-GR" dirty="0"/>
          </a:p>
        </p:txBody>
      </p:sp>
      <p:sp>
        <p:nvSpPr>
          <p:cNvPr id="21" name="Trapezoid 20"/>
          <p:cNvSpPr/>
          <p:nvPr/>
        </p:nvSpPr>
        <p:spPr bwMode="auto">
          <a:xfrm rot="4200000">
            <a:off x="7615439" y="4368903"/>
            <a:ext cx="345102" cy="209937"/>
          </a:xfrm>
          <a:prstGeom prst="trapezoid">
            <a:avLst>
              <a:gd name="adj" fmla="val 18020"/>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nvGrpSpPr>
          <p:cNvPr id="50" name="Group 49"/>
          <p:cNvGrpSpPr/>
          <p:nvPr/>
        </p:nvGrpSpPr>
        <p:grpSpPr>
          <a:xfrm>
            <a:off x="7772903" y="4291801"/>
            <a:ext cx="864497" cy="369332"/>
            <a:chOff x="7772903" y="4291801"/>
            <a:chExt cx="864497" cy="369332"/>
          </a:xfrm>
        </p:grpSpPr>
        <p:cxnSp>
          <p:nvCxnSpPr>
            <p:cNvPr id="23" name="Straight Arrow Connector 22"/>
            <p:cNvCxnSpPr/>
            <p:nvPr/>
          </p:nvCxnSpPr>
          <p:spPr bwMode="auto">
            <a:xfrm flipV="1">
              <a:off x="7772903" y="4336026"/>
              <a:ext cx="545187" cy="192919"/>
            </a:xfrm>
            <a:prstGeom prst="straightConnector1">
              <a:avLst/>
            </a:prstGeom>
            <a:solidFill>
              <a:schemeClr val="accent1"/>
            </a:solidFill>
            <a:ln w="28575" cap="flat" cmpd="sng" algn="ctr">
              <a:solidFill>
                <a:schemeClr val="tx1"/>
              </a:solidFill>
              <a:prstDash val="solid"/>
              <a:round/>
              <a:headEnd type="none" w="med" len="med"/>
              <a:tailEnd type="triangle" w="med" len="lg"/>
            </a:ln>
            <a:effectLst/>
          </p:spPr>
        </p:cxnSp>
        <p:sp>
          <p:nvSpPr>
            <p:cNvPr id="32" name="TextBox 31"/>
            <p:cNvSpPr txBox="1"/>
            <p:nvPr/>
          </p:nvSpPr>
          <p:spPr>
            <a:xfrm>
              <a:off x="8170606" y="4291801"/>
              <a:ext cx="466794"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d</a:t>
              </a:r>
              <a:r>
                <a:rPr lang="en-US" b="1" dirty="0" err="1" smtClean="0">
                  <a:latin typeface="Times New Roman" pitchFamily="18" charset="0"/>
                  <a:cs typeface="Times New Roman" pitchFamily="18" charset="0"/>
                </a:rPr>
                <a:t>A</a:t>
              </a:r>
              <a:endParaRPr lang="el-GR" b="1" dirty="0">
                <a:latin typeface="Times New Roman" pitchFamily="18" charset="0"/>
                <a:cs typeface="Times New Roman" pitchFamily="18" charset="0"/>
              </a:endParaRPr>
            </a:p>
          </p:txBody>
        </p:sp>
        <p:cxnSp>
          <p:nvCxnSpPr>
            <p:cNvPr id="34" name="Straight Arrow Connector 33"/>
            <p:cNvCxnSpPr/>
            <p:nvPr/>
          </p:nvCxnSpPr>
          <p:spPr bwMode="auto">
            <a:xfrm>
              <a:off x="8377085" y="4321298"/>
              <a:ext cx="182880"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grpSp>
        <p:nvGrpSpPr>
          <p:cNvPr id="49" name="Group 48"/>
          <p:cNvGrpSpPr/>
          <p:nvPr/>
        </p:nvGrpSpPr>
        <p:grpSpPr>
          <a:xfrm>
            <a:off x="7777794" y="3780541"/>
            <a:ext cx="1014574" cy="650103"/>
            <a:chOff x="7777794" y="3780541"/>
            <a:chExt cx="1014574" cy="650103"/>
          </a:xfrm>
        </p:grpSpPr>
        <p:cxnSp>
          <p:nvCxnSpPr>
            <p:cNvPr id="30" name="Straight Arrow Connector 29"/>
            <p:cNvCxnSpPr/>
            <p:nvPr/>
          </p:nvCxnSpPr>
          <p:spPr bwMode="auto">
            <a:xfrm flipV="1">
              <a:off x="7777794" y="4100062"/>
              <a:ext cx="894234" cy="330582"/>
            </a:xfrm>
            <a:prstGeom prst="straightConnector1">
              <a:avLst/>
            </a:prstGeom>
            <a:solidFill>
              <a:schemeClr val="accent1"/>
            </a:solidFill>
            <a:ln w="25400" cap="flat" cmpd="sng" algn="ctr">
              <a:solidFill>
                <a:srgbClr val="FF3300"/>
              </a:solidFill>
              <a:prstDash val="solid"/>
              <a:round/>
              <a:headEnd type="none" w="med" len="med"/>
              <a:tailEnd type="triangle" w="med" len="lg"/>
            </a:ln>
            <a:effectLst/>
          </p:spPr>
        </p:cxnSp>
        <p:sp>
          <p:nvSpPr>
            <p:cNvPr id="42" name="TextBox 41"/>
            <p:cNvSpPr txBox="1"/>
            <p:nvPr/>
          </p:nvSpPr>
          <p:spPr>
            <a:xfrm>
              <a:off x="8440990" y="3780541"/>
              <a:ext cx="35137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E</a:t>
              </a:r>
              <a:endParaRPr lang="el-GR" b="1" dirty="0">
                <a:latin typeface="Times New Roman" pitchFamily="18" charset="0"/>
                <a:cs typeface="Times New Roman" pitchFamily="18" charset="0"/>
              </a:endParaRPr>
            </a:p>
          </p:txBody>
        </p:sp>
        <p:cxnSp>
          <p:nvCxnSpPr>
            <p:cNvPr id="43" name="Straight Arrow Connector 42"/>
            <p:cNvCxnSpPr/>
            <p:nvPr/>
          </p:nvCxnSpPr>
          <p:spPr bwMode="auto">
            <a:xfrm>
              <a:off x="8544233" y="3810038"/>
              <a:ext cx="182880"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graphicFrame>
        <p:nvGraphicFramePr>
          <p:cNvPr id="44" name="Object 43"/>
          <p:cNvGraphicFramePr>
            <a:graphicFrameLocks noChangeAspect="1"/>
          </p:cNvGraphicFramePr>
          <p:nvPr/>
        </p:nvGraphicFramePr>
        <p:xfrm>
          <a:off x="4142248" y="2818019"/>
          <a:ext cx="393700" cy="434975"/>
        </p:xfrm>
        <a:graphic>
          <a:graphicData uri="http://schemas.openxmlformats.org/presentationml/2006/ole">
            <p:oleObj spid="_x0000_s8210" name="Equation" r:id="rId10" imgW="241200" imgH="26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500"/>
                                        <p:tgtEl>
                                          <p:spTgt spid="819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6">
                                            <p:txEl>
                                              <p:pRg st="1" end="1"/>
                                            </p:txEl>
                                          </p:spTgt>
                                        </p:tgtEl>
                                        <p:attrNameLst>
                                          <p:attrName>style.visibility</p:attrName>
                                        </p:attrNameLst>
                                      </p:cBhvr>
                                      <p:to>
                                        <p:strVal val="visible"/>
                                      </p:to>
                                    </p:set>
                                    <p:animEffect transition="in" filter="blinds(horizontal)">
                                      <p:cBhvr>
                                        <p:cTn id="10" dur="500"/>
                                        <p:tgtEl>
                                          <p:spTgt spid="819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animEffect transition="in" filter="blinds(horizontal)">
                                      <p:cBhvr>
                                        <p:cTn id="15" dur="500"/>
                                        <p:tgtEl>
                                          <p:spTgt spid="819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par>
                          <p:cTn id="23" fill="hold">
                            <p:stCondLst>
                              <p:cond delay="1000"/>
                            </p:stCondLst>
                            <p:childTnLst>
                              <p:par>
                                <p:cTn id="24" presetID="3" presetClass="entr" presetSubtype="10"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linds(horizontal)">
                                      <p:cBhvr>
                                        <p:cTn id="26" dur="500"/>
                                        <p:tgtEl>
                                          <p:spTgt spid="50"/>
                                        </p:tgtEl>
                                      </p:cBhvr>
                                    </p:animEffect>
                                  </p:childTnLst>
                                </p:cTn>
                              </p:par>
                            </p:childTnLst>
                          </p:cTn>
                        </p:par>
                        <p:par>
                          <p:cTn id="27" fill="hold">
                            <p:stCondLst>
                              <p:cond delay="1500"/>
                            </p:stCondLst>
                            <p:childTnLst>
                              <p:par>
                                <p:cTn id="28" presetID="3" presetClass="entr" presetSubtype="1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199"/>
                                        </p:tgtEl>
                                        <p:attrNameLst>
                                          <p:attrName>style.visibility</p:attrName>
                                        </p:attrNameLst>
                                      </p:cBhvr>
                                      <p:to>
                                        <p:strVal val="visible"/>
                                      </p:to>
                                    </p:set>
                                    <p:animEffect transition="in" filter="blinds(horizontal)">
                                      <p:cBhvr>
                                        <p:cTn id="35" dur="500"/>
                                        <p:tgtEl>
                                          <p:spTgt spid="819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203"/>
                                        </p:tgtEl>
                                        <p:attrNameLst>
                                          <p:attrName>style.visibility</p:attrName>
                                        </p:attrNameLst>
                                      </p:cBhvr>
                                      <p:to>
                                        <p:strVal val="visible"/>
                                      </p:to>
                                    </p:set>
                                    <p:animEffect transition="in" filter="blinds(horizontal)">
                                      <p:cBhvr>
                                        <p:cTn id="40" dur="500"/>
                                        <p:tgtEl>
                                          <p:spTgt spid="820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204"/>
                                        </p:tgtEl>
                                        <p:attrNameLst>
                                          <p:attrName>style.visibility</p:attrName>
                                        </p:attrNameLst>
                                      </p:cBhvr>
                                      <p:to>
                                        <p:strVal val="visible"/>
                                      </p:to>
                                    </p:set>
                                    <p:animEffect transition="in" filter="blinds(horizontal)">
                                      <p:cBhvr>
                                        <p:cTn id="45" dur="500"/>
                                        <p:tgtEl>
                                          <p:spTgt spid="820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205"/>
                                        </p:tgtEl>
                                        <p:attrNameLst>
                                          <p:attrName>style.visibility</p:attrName>
                                        </p:attrNameLst>
                                      </p:cBhvr>
                                      <p:to>
                                        <p:strVal val="visible"/>
                                      </p:to>
                                    </p:set>
                                    <p:animEffect transition="in" filter="blinds(horizontal)">
                                      <p:cBhvr>
                                        <p:cTn id="50" dur="500"/>
                                        <p:tgtEl>
                                          <p:spTgt spid="820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8207"/>
                                        </p:tgtEl>
                                        <p:attrNameLst>
                                          <p:attrName>style.visibility</p:attrName>
                                        </p:attrNameLst>
                                      </p:cBhvr>
                                      <p:to>
                                        <p:strVal val="visible"/>
                                      </p:to>
                                    </p:set>
                                    <p:animEffect transition="in" filter="blinds(horizontal)">
                                      <p:cBhvr>
                                        <p:cTn id="55" dur="500"/>
                                        <p:tgtEl>
                                          <p:spTgt spid="8207"/>
                                        </p:tgtEl>
                                      </p:cBhvr>
                                    </p:animEffect>
                                  </p:childTnLst>
                                </p:cTn>
                              </p:par>
                              <p:par>
                                <p:cTn id="56" presetID="3" presetClass="entr" presetSubtype="10" fill="hold" nodeType="withEffect">
                                  <p:stCondLst>
                                    <p:cond delay="0"/>
                                  </p:stCondLst>
                                  <p:childTnLst>
                                    <p:set>
                                      <p:cBhvr>
                                        <p:cTn id="57" dur="1" fill="hold">
                                          <p:stCondLst>
                                            <p:cond delay="0"/>
                                          </p:stCondLst>
                                        </p:cTn>
                                        <p:tgtEl>
                                          <p:spTgt spid="8209"/>
                                        </p:tgtEl>
                                        <p:attrNameLst>
                                          <p:attrName>style.visibility</p:attrName>
                                        </p:attrNameLst>
                                      </p:cBhvr>
                                      <p:to>
                                        <p:strVal val="visible"/>
                                      </p:to>
                                    </p:set>
                                    <p:animEffect transition="in" filter="blinds(horizontal)">
                                      <p:cBhvr>
                                        <p:cTn id="58"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8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9220" name="Rectangle 3"/>
          <p:cNvSpPr>
            <a:spLocks noGrp="1" noChangeArrowheads="1"/>
          </p:cNvSpPr>
          <p:nvPr>
            <p:ph sz="half" idx="1"/>
          </p:nvPr>
        </p:nvSpPr>
        <p:spPr>
          <a:xfrm>
            <a:off x="398206" y="1398888"/>
            <a:ext cx="4689987" cy="2246769"/>
          </a:xfrm>
        </p:spPr>
        <p:txBody>
          <a:bodyPr wrap="square">
            <a:spAutoFit/>
          </a:bodyPr>
          <a:lstStyle/>
          <a:p>
            <a:pPr marL="0" indent="0"/>
            <a:r>
              <a:rPr lang="el-GR" sz="1800" dirty="0" smtClean="0">
                <a:solidFill>
                  <a:srgbClr val="FF0000"/>
                </a:solidFill>
              </a:rPr>
              <a:t>ΛΥΣΗ</a:t>
            </a:r>
            <a:endParaRPr lang="el-GR" sz="1800" dirty="0" smtClean="0">
              <a:solidFill>
                <a:srgbClr val="000000"/>
              </a:solidFill>
            </a:endParaRPr>
          </a:p>
          <a:p>
            <a:pPr marL="0" indent="0"/>
            <a:r>
              <a:rPr lang="en-US" sz="1800" dirty="0" err="1" smtClean="0">
                <a:solidFill>
                  <a:srgbClr val="000000"/>
                </a:solidFill>
              </a:rPr>
              <a:t>Επιλέγουμε</a:t>
            </a:r>
            <a:r>
              <a:rPr lang="en-US" sz="1800" dirty="0" smtClean="0">
                <a:solidFill>
                  <a:srgbClr val="000000"/>
                </a:solidFill>
              </a:rPr>
              <a:t> </a:t>
            </a:r>
            <a:r>
              <a:rPr lang="en-US" sz="1800" dirty="0" err="1" smtClean="0">
                <a:solidFill>
                  <a:srgbClr val="000000"/>
                </a:solidFill>
              </a:rPr>
              <a:t>ως</a:t>
            </a:r>
            <a:r>
              <a:rPr lang="en-US" sz="1800" dirty="0" smtClean="0">
                <a:solidFill>
                  <a:srgbClr val="000000"/>
                </a:solidFill>
              </a:rPr>
              <a:t> </a:t>
            </a:r>
            <a:r>
              <a:rPr lang="en-US" sz="1800" dirty="0" err="1" smtClean="0">
                <a:solidFill>
                  <a:srgbClr val="000000"/>
                </a:solidFill>
              </a:rPr>
              <a:t>επιφάνεια</a:t>
            </a:r>
            <a:r>
              <a:rPr lang="en-US" sz="1800" dirty="0" smtClean="0">
                <a:solidFill>
                  <a:srgbClr val="000000"/>
                </a:solidFill>
              </a:rPr>
              <a:t> Gauss </a:t>
            </a:r>
            <a:r>
              <a:rPr lang="en-US" sz="1800" dirty="0" err="1" smtClean="0">
                <a:solidFill>
                  <a:srgbClr val="000000"/>
                </a:solidFill>
              </a:rPr>
              <a:t>μια</a:t>
            </a:r>
            <a:r>
              <a:rPr lang="en-US" sz="1800" dirty="0" smtClean="0">
                <a:solidFill>
                  <a:srgbClr val="000000"/>
                </a:solidFill>
              </a:rPr>
              <a:t> </a:t>
            </a:r>
            <a:r>
              <a:rPr lang="en-US" sz="1800" dirty="0" err="1" smtClean="0">
                <a:solidFill>
                  <a:srgbClr val="000000"/>
                </a:solidFill>
              </a:rPr>
              <a:t>σφαίρα</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n-US" sz="1800" i="1" dirty="0" smtClean="0">
                <a:solidFill>
                  <a:srgbClr val="000000"/>
                </a:solidFill>
              </a:rPr>
              <a:t>r</a:t>
            </a:r>
            <a:r>
              <a:rPr lang="en-US" sz="1800" dirty="0" smtClean="0">
                <a:solidFill>
                  <a:srgbClr val="000000"/>
                </a:solidFill>
              </a:rPr>
              <a:t> &lt; </a:t>
            </a:r>
            <a:r>
              <a:rPr lang="el-GR" sz="1800" i="1" dirty="0" smtClean="0">
                <a:solidFill>
                  <a:srgbClr val="000000"/>
                </a:solidFill>
              </a:rPr>
              <a:t>α</a:t>
            </a:r>
            <a:r>
              <a:rPr lang="en-US" sz="1800" dirty="0" smtClean="0">
                <a:solidFill>
                  <a:srgbClr val="000000"/>
                </a:solidFill>
              </a:rPr>
              <a:t>.</a:t>
            </a:r>
            <a:r>
              <a:rPr lang="el-GR" sz="1800" dirty="0" smtClean="0">
                <a:solidFill>
                  <a:srgbClr val="000000"/>
                </a:solidFill>
              </a:rPr>
              <a:t> </a:t>
            </a:r>
            <a:r>
              <a:rPr lang="en-US" sz="1800" dirty="0" smtClean="0">
                <a:latin typeface="Arial Unicode MS" pitchFamily="34" charset="-128"/>
                <a:sym typeface="Symbol"/>
              </a:rPr>
              <a:t>(</a:t>
            </a:r>
            <a:r>
              <a:rPr lang="el-GR" sz="1800" dirty="0" smtClean="0">
                <a:latin typeface="Arial Unicode MS" pitchFamily="34" charset="-128"/>
                <a:sym typeface="Symbol"/>
              </a:rPr>
              <a:t>Εικ. Η2.10 α</a:t>
            </a:r>
            <a:r>
              <a:rPr lang="el-GR" sz="1800" dirty="0" smtClean="0">
                <a:latin typeface="Arial Unicode MS" pitchFamily="34" charset="-128"/>
                <a:sym typeface="Symbol"/>
              </a:rPr>
              <a:t>).</a:t>
            </a:r>
          </a:p>
          <a:p>
            <a:pPr marL="0" indent="0"/>
            <a:r>
              <a:rPr lang="el-GR" sz="1800" dirty="0" smtClean="0">
                <a:solidFill>
                  <a:srgbClr val="000000"/>
                </a:solidFill>
              </a:rPr>
              <a:t> </a:t>
            </a:r>
            <a:r>
              <a:rPr lang="el-GR" sz="1800" dirty="0" smtClean="0">
                <a:solidFill>
                  <a:srgbClr val="000000"/>
                </a:solidFill>
              </a:rPr>
              <a:t>Έχουμε </a:t>
            </a:r>
            <a:endParaRPr lang="en-US" sz="1800" dirty="0" smtClean="0">
              <a:solidFill>
                <a:srgbClr val="000000"/>
              </a:solidFill>
            </a:endParaRPr>
          </a:p>
          <a:p>
            <a:pPr marL="339725" indent="-176213">
              <a:buFont typeface="Arial" pitchFamily="34" charset="0"/>
              <a:buChar char="•"/>
            </a:pPr>
            <a:r>
              <a:rPr lang="en-US" sz="1800" i="1" dirty="0" smtClean="0">
                <a:solidFill>
                  <a:srgbClr val="000000"/>
                </a:solidFill>
              </a:rPr>
              <a:t>q</a:t>
            </a:r>
            <a:r>
              <a:rPr lang="el-GR" sz="1800" baseline="-25000" dirty="0" smtClean="0">
                <a:solidFill>
                  <a:srgbClr val="000000"/>
                </a:solidFill>
              </a:rPr>
              <a:t>εντός</a:t>
            </a:r>
            <a:r>
              <a:rPr lang="en-US" sz="1800" dirty="0" smtClean="0">
                <a:solidFill>
                  <a:srgbClr val="000000"/>
                </a:solidFill>
              </a:rPr>
              <a:t> &lt; </a:t>
            </a:r>
            <a:r>
              <a:rPr lang="en-US" sz="1800" i="1" dirty="0" smtClean="0">
                <a:solidFill>
                  <a:srgbClr val="000000"/>
                </a:solidFill>
              </a:rPr>
              <a:t>Q</a:t>
            </a:r>
          </a:p>
          <a:p>
            <a:pPr marL="339725" indent="-176213">
              <a:buFont typeface="Arial" pitchFamily="34" charset="0"/>
              <a:buChar char="•"/>
            </a:pPr>
            <a:r>
              <a:rPr lang="en-US" sz="1800" i="1" dirty="0" smtClean="0">
                <a:solidFill>
                  <a:srgbClr val="000000"/>
                </a:solidFill>
              </a:rPr>
              <a:t>q</a:t>
            </a:r>
            <a:r>
              <a:rPr lang="el-GR" sz="1800" baseline="-25000" dirty="0" smtClean="0">
                <a:solidFill>
                  <a:srgbClr val="000000"/>
                </a:solidFill>
              </a:rPr>
              <a:t>εντός</a:t>
            </a:r>
            <a:r>
              <a:rPr lang="en-US" sz="1800" dirty="0" smtClean="0">
                <a:solidFill>
                  <a:srgbClr val="000000"/>
                </a:solidFill>
              </a:rPr>
              <a:t> = </a:t>
            </a:r>
            <a:r>
              <a:rPr lang="el-GR" sz="1800" i="1" dirty="0" smtClean="0">
                <a:solidFill>
                  <a:srgbClr val="000000"/>
                </a:solidFill>
              </a:rPr>
              <a:t>ρ</a:t>
            </a:r>
            <a:r>
              <a:rPr lang="en-US" sz="1800" dirty="0" smtClean="0">
                <a:solidFill>
                  <a:srgbClr val="000000"/>
                </a:solidFill>
              </a:rPr>
              <a:t> (4/3</a:t>
            </a:r>
            <a:r>
              <a:rPr lang="en-US" sz="1800" i="1" dirty="0" smtClean="0">
                <a:solidFill>
                  <a:srgbClr val="000000"/>
                </a:solidFill>
                <a:cs typeface="Arial" charset="0"/>
              </a:rPr>
              <a:t>π</a:t>
            </a:r>
            <a:r>
              <a:rPr lang="en-US" sz="1800" i="1" dirty="0" smtClean="0">
                <a:solidFill>
                  <a:srgbClr val="000000"/>
                </a:solidFill>
              </a:rPr>
              <a:t>r</a:t>
            </a:r>
            <a:r>
              <a:rPr lang="el-GR" sz="1800" i="1" dirty="0" smtClean="0">
                <a:solidFill>
                  <a:srgbClr val="000000"/>
                </a:solidFill>
              </a:rPr>
              <a:t> </a:t>
            </a:r>
            <a:r>
              <a:rPr lang="en-US" sz="1800" baseline="30000" dirty="0" smtClean="0">
                <a:solidFill>
                  <a:srgbClr val="000000"/>
                </a:solidFill>
              </a:rPr>
              <a:t>3</a:t>
            </a:r>
            <a:r>
              <a:rPr lang="en-US" sz="1800" dirty="0" smtClean="0">
                <a:solidFill>
                  <a:srgbClr val="000000"/>
                </a:solidFill>
              </a:rPr>
              <a:t>)</a:t>
            </a:r>
            <a:r>
              <a:rPr lang="el-GR" sz="1800" dirty="0" smtClean="0">
                <a:solidFill>
                  <a:srgbClr val="000000"/>
                </a:solidFill>
              </a:rPr>
              <a:t>  (γιατί </a:t>
            </a:r>
            <a:r>
              <a:rPr lang="en-US" sz="1800" dirty="0" smtClean="0">
                <a:solidFill>
                  <a:srgbClr val="000000"/>
                </a:solidFill>
              </a:rPr>
              <a:t>;)</a:t>
            </a:r>
            <a:endParaRPr lang="en-US" sz="1800" dirty="0" smtClean="0">
              <a:solidFill>
                <a:srgbClr val="000000"/>
              </a:solidFill>
            </a:endParaRPr>
          </a:p>
        </p:txBody>
      </p:sp>
      <p:sp>
        <p:nvSpPr>
          <p:cNvPr id="9221"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Η2.3</a:t>
            </a:r>
          </a:p>
        </p:txBody>
      </p:sp>
      <p:pic>
        <p:nvPicPr>
          <p:cNvPr id="9222" name="Picture 8" descr="27819_2410"/>
          <p:cNvPicPr>
            <a:picLocks noChangeAspect="1" noChangeArrowheads="1"/>
          </p:cNvPicPr>
          <p:nvPr/>
        </p:nvPicPr>
        <p:blipFill>
          <a:blip r:embed="rId3" cstate="print">
            <a:lum bright="-27000" contrast="37000"/>
          </a:blip>
          <a:srcRect l="52248" b="-116"/>
          <a:stretch>
            <a:fillRect/>
          </a:stretch>
        </p:blipFill>
        <p:spPr bwMode="auto">
          <a:xfrm>
            <a:off x="5414552" y="1134007"/>
            <a:ext cx="3338512" cy="5119309"/>
          </a:xfrm>
          <a:prstGeom prst="rect">
            <a:avLst/>
          </a:prstGeom>
          <a:noFill/>
          <a:ln w="9525">
            <a:noFill/>
            <a:miter lim="800000"/>
            <a:headEnd/>
            <a:tailEnd/>
          </a:ln>
        </p:spPr>
      </p:pic>
      <p:graphicFrame>
        <p:nvGraphicFramePr>
          <p:cNvPr id="2" name="Object 3"/>
          <p:cNvGraphicFramePr>
            <a:graphicFrameLocks noChangeAspect="1"/>
          </p:cNvGraphicFramePr>
          <p:nvPr/>
        </p:nvGraphicFramePr>
        <p:xfrm>
          <a:off x="321142" y="3930437"/>
          <a:ext cx="4265613" cy="757237"/>
        </p:xfrm>
        <a:graphic>
          <a:graphicData uri="http://schemas.openxmlformats.org/presentationml/2006/ole">
            <p:oleObj spid="_x0000_s9219" name="Equation" r:id="rId4" imgW="2425680" imgH="431640" progId="Equation.3">
              <p:embed/>
            </p:oleObj>
          </a:graphicData>
        </a:graphic>
      </p:graphicFrame>
      <p:graphicFrame>
        <p:nvGraphicFramePr>
          <p:cNvPr id="4" name="Object 10"/>
          <p:cNvGraphicFramePr>
            <a:graphicFrameLocks noChangeAspect="1"/>
          </p:cNvGraphicFramePr>
          <p:nvPr/>
        </p:nvGraphicFramePr>
        <p:xfrm>
          <a:off x="346536" y="4862227"/>
          <a:ext cx="2343150" cy="1003300"/>
        </p:xfrm>
        <a:graphic>
          <a:graphicData uri="http://schemas.openxmlformats.org/presentationml/2006/ole">
            <p:oleObj spid="_x0000_s9221" name="Equation" r:id="rId5" imgW="1333440" imgH="571320" progId="Equation.3">
              <p:embed/>
            </p:oleObj>
          </a:graphicData>
        </a:graphic>
      </p:graphicFrame>
      <p:graphicFrame>
        <p:nvGraphicFramePr>
          <p:cNvPr id="5" name="Object 6"/>
          <p:cNvGraphicFramePr>
            <a:graphicFrameLocks noChangeAspect="1"/>
          </p:cNvGraphicFramePr>
          <p:nvPr/>
        </p:nvGraphicFramePr>
        <p:xfrm>
          <a:off x="2814638" y="5155219"/>
          <a:ext cx="1338262" cy="668337"/>
        </p:xfrm>
        <a:graphic>
          <a:graphicData uri="http://schemas.openxmlformats.org/presentationml/2006/ole">
            <p:oleObj spid="_x0000_s9222" name="Equation" r:id="rId6" imgW="761760" imgH="380880" progId="Equation.3">
              <p:embed/>
            </p:oleObj>
          </a:graphicData>
        </a:graphic>
      </p:graphicFrame>
      <p:sp>
        <p:nvSpPr>
          <p:cNvPr id="10" name="Rectangle 9"/>
          <p:cNvSpPr/>
          <p:nvPr/>
        </p:nvSpPr>
        <p:spPr>
          <a:xfrm>
            <a:off x="235975" y="179890"/>
            <a:ext cx="8672050" cy="400110"/>
          </a:xfrm>
          <a:prstGeom prst="rect">
            <a:avLst/>
          </a:prstGeom>
        </p:spPr>
        <p:txBody>
          <a:bodyPr wrap="square">
            <a:spAutoFit/>
          </a:bodyPr>
          <a:lstStyle/>
          <a:p>
            <a:pPr marL="457200" indent="-457200"/>
            <a:r>
              <a:rPr lang="el-GR" sz="2000" i="1" dirty="0" smtClean="0">
                <a:solidFill>
                  <a:srgbClr val="0D3857"/>
                </a:solidFill>
                <a:latin typeface="Times New Roman" pitchFamily="18" charset="0"/>
                <a:cs typeface="Times New Roman" pitchFamily="18" charset="0"/>
              </a:rPr>
              <a:t>Παράδειγμα</a:t>
            </a:r>
            <a:r>
              <a:rPr lang="el-GR" dirty="0" smtClean="0">
                <a:solidFill>
                  <a:srgbClr val="0D3857"/>
                </a:solidFill>
              </a:rPr>
              <a:t> </a:t>
            </a:r>
            <a:r>
              <a:rPr lang="el-GR" b="1" dirty="0" smtClean="0">
                <a:solidFill>
                  <a:srgbClr val="FF0000"/>
                </a:solidFill>
              </a:rPr>
              <a:t>Η2.</a:t>
            </a:r>
            <a:r>
              <a:rPr lang="en-US" b="1" dirty="0" smtClean="0">
                <a:solidFill>
                  <a:srgbClr val="FF0000"/>
                </a:solidFill>
              </a:rPr>
              <a:t>3</a:t>
            </a:r>
            <a:r>
              <a:rPr lang="en-US" sz="1600" b="1" dirty="0" smtClean="0">
                <a:solidFill>
                  <a:srgbClr val="FF0000"/>
                </a:solidFill>
              </a:rPr>
              <a:t> </a:t>
            </a:r>
            <a:r>
              <a:rPr lang="en-US" sz="1600" dirty="0" smtClean="0">
                <a:solidFill>
                  <a:srgbClr val="FF0000"/>
                </a:solidFill>
              </a:rPr>
              <a:t> </a:t>
            </a:r>
            <a:r>
              <a:rPr lang="en-US"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lang="en-US" dirty="0" smtClean="0">
              <a:solidFill>
                <a:srgbClr val="0D3857"/>
              </a:solidFill>
              <a:latin typeface="Arial Unicode MS" pitchFamily="34" charset="-128"/>
              <a:sym typeface="Symbol"/>
            </a:endParaRPr>
          </a:p>
        </p:txBody>
      </p:sp>
      <p:sp>
        <p:nvSpPr>
          <p:cNvPr id="12" name="Rectangle 3"/>
          <p:cNvSpPr txBox="1">
            <a:spLocks noChangeArrowheads="1"/>
          </p:cNvSpPr>
          <p:nvPr/>
        </p:nvSpPr>
        <p:spPr bwMode="auto">
          <a:xfrm>
            <a:off x="7360675" y="5899351"/>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Η2.10</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13" name="Rectangle 12"/>
          <p:cNvSpPr/>
          <p:nvPr/>
        </p:nvSpPr>
        <p:spPr>
          <a:xfrm>
            <a:off x="265470" y="519102"/>
            <a:ext cx="8568813" cy="646331"/>
          </a:xfrm>
          <a:prstGeom prst="rect">
            <a:avLst/>
          </a:prstGeom>
        </p:spPr>
        <p:txBody>
          <a:bodyPr wrap="square">
            <a:spAutoFit/>
          </a:bodyPr>
          <a:lstStyle/>
          <a:p>
            <a:pPr marL="914400" indent="-457200">
              <a:spcBef>
                <a:spcPts val="600"/>
              </a:spcBef>
            </a:pPr>
            <a:r>
              <a:rPr lang="el-GR" dirty="0" smtClean="0">
                <a:latin typeface="Arial Unicode MS" pitchFamily="34" charset="-128"/>
                <a:sym typeface="Symbol"/>
              </a:rPr>
              <a:t>(</a:t>
            </a:r>
            <a:r>
              <a:rPr lang="el-GR" dirty="0" smtClean="0">
                <a:latin typeface="Arial Unicode MS" pitchFamily="34" charset="-128"/>
                <a:sym typeface="Symbol"/>
              </a:rPr>
              <a:t>Β)	Βρείτε το μέτρο του ηλεκτρικού πεδίου σε ένα σημείο που βρίσκεται εντός της σφαίρας.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500"/>
                                        <p:tgtEl>
                                          <p:spTgt spid="9220">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animEffect transition="in" filter="blinds(horizontal)">
                                      <p:cBhvr>
                                        <p:cTn id="11" dur="500"/>
                                        <p:tgtEl>
                                          <p:spTgt spid="9220">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220">
                                            <p:txEl>
                                              <p:pRg st="2" end="2"/>
                                            </p:txEl>
                                          </p:spTgt>
                                        </p:tgtEl>
                                        <p:attrNameLst>
                                          <p:attrName>style.visibility</p:attrName>
                                        </p:attrNameLst>
                                      </p:cBhvr>
                                      <p:to>
                                        <p:strVal val="visible"/>
                                      </p:to>
                                    </p:set>
                                    <p:animEffect transition="in" filter="blinds(horizontal)">
                                      <p:cBhvr>
                                        <p:cTn id="14" dur="500"/>
                                        <p:tgtEl>
                                          <p:spTgt spid="9220">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220">
                                            <p:txEl>
                                              <p:pRg st="3" end="3"/>
                                            </p:txEl>
                                          </p:spTgt>
                                        </p:tgtEl>
                                        <p:attrNameLst>
                                          <p:attrName>style.visibility</p:attrName>
                                        </p:attrNameLst>
                                      </p:cBhvr>
                                      <p:to>
                                        <p:strVal val="visible"/>
                                      </p:to>
                                    </p:set>
                                    <p:animEffect transition="in" filter="blinds(horizontal)">
                                      <p:cBhvr>
                                        <p:cTn id="17" dur="500"/>
                                        <p:tgtEl>
                                          <p:spTgt spid="9220">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220">
                                            <p:txEl>
                                              <p:pRg st="4" end="4"/>
                                            </p:txEl>
                                          </p:spTgt>
                                        </p:tgtEl>
                                        <p:attrNameLst>
                                          <p:attrName>style.visibility</p:attrName>
                                        </p:attrNameLst>
                                      </p:cBhvr>
                                      <p:to>
                                        <p:strVal val="visible"/>
                                      </p:to>
                                    </p:set>
                                    <p:animEffect transition="in" filter="blinds(horizontal)">
                                      <p:cBhvr>
                                        <p:cTn id="20" dur="500"/>
                                        <p:tgtEl>
                                          <p:spTgt spid="922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par>
                                <p:cTn id="31" presetID="3"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sz="half" idx="1"/>
          </p:nvPr>
        </p:nvSpPr>
        <p:spPr>
          <a:xfrm>
            <a:off x="368710" y="1166842"/>
            <a:ext cx="4542503" cy="2277547"/>
          </a:xfrm>
        </p:spPr>
        <p:txBody>
          <a:bodyPr wrap="square">
            <a:spAutoFit/>
          </a:bodyPr>
          <a:lstStyle/>
          <a:p>
            <a:pPr marL="0" indent="0">
              <a:lnSpc>
                <a:spcPct val="100000"/>
              </a:lnSpc>
              <a:spcBef>
                <a:spcPts val="2400"/>
              </a:spcBef>
            </a:pP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εσωτερικό</a:t>
            </a:r>
            <a:r>
              <a:rPr lang="en-US" sz="1800" dirty="0" smtClean="0">
                <a:solidFill>
                  <a:srgbClr val="000000"/>
                </a:solidFill>
              </a:rPr>
              <a:t> </a:t>
            </a:r>
            <a:r>
              <a:rPr lang="en-US" sz="1800" dirty="0" err="1" smtClean="0">
                <a:solidFill>
                  <a:srgbClr val="000000"/>
                </a:solidFill>
              </a:rPr>
              <a:t>της</a:t>
            </a:r>
            <a:r>
              <a:rPr lang="en-US" sz="1800" dirty="0" smtClean="0">
                <a:solidFill>
                  <a:srgbClr val="000000"/>
                </a:solidFill>
              </a:rPr>
              <a:t> </a:t>
            </a:r>
            <a:r>
              <a:rPr lang="en-US" sz="1800" dirty="0" err="1" smtClean="0">
                <a:solidFill>
                  <a:srgbClr val="000000"/>
                </a:solidFill>
              </a:rPr>
              <a:t>σφαίρας</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i="1" dirty="0" smtClean="0">
                <a:solidFill>
                  <a:srgbClr val="000000"/>
                </a:solidFill>
              </a:rPr>
              <a:t>E</a:t>
            </a:r>
            <a:r>
              <a:rPr lang="en-US" sz="1800" dirty="0" smtClean="0">
                <a:solidFill>
                  <a:srgbClr val="000000"/>
                </a:solidFill>
              </a:rPr>
              <a:t> </a:t>
            </a:r>
            <a:r>
              <a:rPr lang="el-GR" sz="1800" dirty="0" smtClean="0">
                <a:solidFill>
                  <a:srgbClr val="000000"/>
                </a:solidFill>
              </a:rPr>
              <a:t>μεταβάλλεται</a:t>
            </a:r>
            <a:r>
              <a:rPr lang="en-US" sz="1800" dirty="0" smtClean="0">
                <a:solidFill>
                  <a:srgbClr val="000000"/>
                </a:solidFill>
              </a:rPr>
              <a:t> </a:t>
            </a:r>
            <a:r>
              <a:rPr lang="en-US" sz="1800" dirty="0" err="1" smtClean="0">
                <a:solidFill>
                  <a:srgbClr val="000000"/>
                </a:solidFill>
              </a:rPr>
              <a:t>γραμμικά</a:t>
            </a:r>
            <a:r>
              <a:rPr lang="en-US" sz="1800" dirty="0" smtClean="0">
                <a:solidFill>
                  <a:srgbClr val="000000"/>
                </a:solidFill>
              </a:rPr>
              <a:t> </a:t>
            </a:r>
            <a:r>
              <a:rPr lang="el-GR" sz="1800" dirty="0" smtClean="0">
                <a:solidFill>
                  <a:srgbClr val="000000"/>
                </a:solidFill>
              </a:rPr>
              <a:t>συναρτήσει</a:t>
            </a:r>
            <a:r>
              <a:rPr lang="en-US" sz="1800" dirty="0" smtClean="0">
                <a:solidFill>
                  <a:srgbClr val="000000"/>
                </a:solidFill>
              </a:rPr>
              <a:t> </a:t>
            </a:r>
            <a:r>
              <a:rPr lang="en-US" sz="1800" dirty="0" err="1" smtClean="0">
                <a:solidFill>
                  <a:srgbClr val="000000"/>
                </a:solidFill>
              </a:rPr>
              <a:t>το</a:t>
            </a:r>
            <a:r>
              <a:rPr lang="el-GR" sz="1800" dirty="0" smtClean="0">
                <a:solidFill>
                  <a:srgbClr val="000000"/>
                </a:solidFill>
              </a:rPr>
              <a:t>υ</a:t>
            </a:r>
            <a:r>
              <a:rPr lang="en-US" sz="1800" dirty="0" smtClean="0">
                <a:solidFill>
                  <a:srgbClr val="000000"/>
                </a:solidFill>
              </a:rPr>
              <a:t> </a:t>
            </a:r>
            <a:r>
              <a:rPr lang="en-US" sz="1800" i="1" dirty="0" smtClean="0">
                <a:solidFill>
                  <a:srgbClr val="000000"/>
                </a:solidFill>
              </a:rPr>
              <a:t>r</a:t>
            </a:r>
            <a:r>
              <a:rPr lang="el-GR" sz="1800" i="1" dirty="0" smtClean="0">
                <a:solidFill>
                  <a:srgbClr val="000000"/>
                </a:solidFill>
              </a:rPr>
              <a:t>.</a:t>
            </a:r>
            <a:endParaRPr lang="en-US" sz="1800" i="1" dirty="0" smtClean="0">
              <a:solidFill>
                <a:srgbClr val="000000"/>
              </a:solidFill>
            </a:endParaRPr>
          </a:p>
          <a:p>
            <a:pPr lvl="1">
              <a:spcBef>
                <a:spcPts val="2400"/>
              </a:spcBef>
              <a:buClr>
                <a:srgbClr val="2187BA"/>
              </a:buClr>
            </a:pPr>
            <a:r>
              <a:rPr lang="el-GR" sz="1800" dirty="0" smtClean="0">
                <a:solidFill>
                  <a:srgbClr val="000000"/>
                </a:solidFill>
              </a:rPr>
              <a:t>Καθώς η ακτίνα </a:t>
            </a:r>
            <a:r>
              <a:rPr lang="en-US" sz="1800" i="1" dirty="0" smtClean="0">
                <a:solidFill>
                  <a:srgbClr val="000000"/>
                </a:solidFill>
              </a:rPr>
              <a:t>r</a:t>
            </a:r>
            <a:r>
              <a:rPr lang="en-US" sz="1800" dirty="0" smtClean="0">
                <a:solidFill>
                  <a:srgbClr val="000000"/>
                </a:solidFill>
              </a:rPr>
              <a:t> → 0, </a:t>
            </a:r>
            <a:r>
              <a:rPr lang="el-GR" sz="1800" dirty="0" smtClean="0">
                <a:solidFill>
                  <a:srgbClr val="000000"/>
                </a:solidFill>
              </a:rPr>
              <a:t>το πεδίο</a:t>
            </a:r>
            <a:r>
              <a:rPr lang="en-US" sz="1800" dirty="0" smtClean="0">
                <a:solidFill>
                  <a:srgbClr val="000000"/>
                </a:solidFill>
              </a:rPr>
              <a:t> </a:t>
            </a:r>
            <a:r>
              <a:rPr lang="en-US" sz="1800" i="1" dirty="0" smtClean="0">
                <a:solidFill>
                  <a:srgbClr val="000000"/>
                </a:solidFill>
              </a:rPr>
              <a:t>E</a:t>
            </a:r>
            <a:r>
              <a:rPr lang="en-US" sz="1800" dirty="0" smtClean="0">
                <a:solidFill>
                  <a:srgbClr val="000000"/>
                </a:solidFill>
              </a:rPr>
              <a:t> → 0</a:t>
            </a:r>
            <a:r>
              <a:rPr lang="el-GR" sz="1800" dirty="0" smtClean="0">
                <a:solidFill>
                  <a:srgbClr val="000000"/>
                </a:solidFill>
              </a:rPr>
              <a:t>.</a:t>
            </a:r>
            <a:endParaRPr lang="en-US" sz="1800" dirty="0" smtClean="0">
              <a:solidFill>
                <a:srgbClr val="000000"/>
              </a:solidFill>
            </a:endParaRPr>
          </a:p>
          <a:p>
            <a:pPr marL="0" indent="0">
              <a:lnSpc>
                <a:spcPct val="100000"/>
              </a:lnSpc>
              <a:spcBef>
                <a:spcPts val="2400"/>
              </a:spcBef>
            </a:pPr>
            <a:r>
              <a:rPr lang="el-GR" sz="1800" dirty="0" smtClean="0">
                <a:solidFill>
                  <a:srgbClr val="000000"/>
                </a:solidFill>
              </a:rPr>
              <a:t>Στο εξωτερικό</a:t>
            </a:r>
            <a:r>
              <a:rPr lang="en-US" sz="1800" dirty="0" smtClean="0">
                <a:solidFill>
                  <a:srgbClr val="000000"/>
                </a:solidFill>
              </a:rPr>
              <a:t> </a:t>
            </a:r>
            <a:r>
              <a:rPr lang="en-US" sz="1800" dirty="0" err="1" smtClean="0">
                <a:solidFill>
                  <a:srgbClr val="000000"/>
                </a:solidFill>
              </a:rPr>
              <a:t>της</a:t>
            </a:r>
            <a:r>
              <a:rPr lang="en-US" sz="1800" dirty="0" smtClean="0">
                <a:solidFill>
                  <a:srgbClr val="000000"/>
                </a:solidFill>
              </a:rPr>
              <a:t> </a:t>
            </a:r>
            <a:r>
              <a:rPr lang="en-US" sz="1800" dirty="0" err="1" smtClean="0">
                <a:solidFill>
                  <a:srgbClr val="000000"/>
                </a:solidFill>
              </a:rPr>
              <a:t>σφαίρας</a:t>
            </a:r>
            <a:r>
              <a:rPr lang="en-US" sz="1800" dirty="0" smtClean="0">
                <a:solidFill>
                  <a:srgbClr val="000000"/>
                </a:solidFill>
              </a:rPr>
              <a:t> </a:t>
            </a:r>
            <a:r>
              <a:rPr lang="el-GR" sz="1800" dirty="0" smtClean="0">
                <a:solidFill>
                  <a:srgbClr val="000000"/>
                </a:solidFill>
              </a:rPr>
              <a:t>τ</a:t>
            </a:r>
            <a:r>
              <a:rPr lang="en-US" sz="1800" dirty="0" smtClean="0">
                <a:solidFill>
                  <a:srgbClr val="000000"/>
                </a:solidFill>
              </a:rPr>
              <a:t>ο </a:t>
            </a:r>
            <a:r>
              <a:rPr lang="en-US" sz="1800" dirty="0" err="1" smtClean="0">
                <a:solidFill>
                  <a:srgbClr val="000000"/>
                </a:solidFill>
              </a:rPr>
              <a:t>πεδίο</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l-GR" sz="1800" dirty="0" smtClean="0">
                <a:solidFill>
                  <a:srgbClr val="000000"/>
                </a:solidFill>
              </a:rPr>
              <a:t>το ίδιο</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l-GR" sz="1800" dirty="0" smtClean="0">
                <a:solidFill>
                  <a:srgbClr val="000000"/>
                </a:solidFill>
              </a:rPr>
              <a:t>εκείνο </a:t>
            </a:r>
            <a:r>
              <a:rPr lang="en-US" sz="1800" dirty="0" err="1" smtClean="0">
                <a:solidFill>
                  <a:srgbClr val="000000"/>
                </a:solidFill>
              </a:rPr>
              <a:t>ενός</a:t>
            </a:r>
            <a:r>
              <a:rPr lang="en-US" sz="1800" dirty="0" smtClean="0">
                <a:solidFill>
                  <a:srgbClr val="000000"/>
                </a:solidFill>
              </a:rPr>
              <a:t> </a:t>
            </a:r>
            <a:r>
              <a:rPr lang="en-US" sz="1800" dirty="0" err="1" smtClean="0">
                <a:solidFill>
                  <a:srgbClr val="000000"/>
                </a:solidFill>
              </a:rPr>
              <a:t>σημειακού</a:t>
            </a:r>
            <a:r>
              <a:rPr lang="en-US" sz="1800" dirty="0" smtClean="0">
                <a:solidFill>
                  <a:srgbClr val="000000"/>
                </a:solidFill>
              </a:rPr>
              <a:t> </a:t>
            </a:r>
            <a:r>
              <a:rPr lang="en-US" sz="1800" dirty="0" err="1" smtClean="0">
                <a:solidFill>
                  <a:srgbClr val="000000"/>
                </a:solidFill>
              </a:rPr>
              <a:t>φορτίου</a:t>
            </a:r>
            <a:r>
              <a:rPr lang="en-US" sz="1800" dirty="0" smtClean="0">
                <a:solidFill>
                  <a:srgbClr val="000000"/>
                </a:solidFill>
              </a:rPr>
              <a:t> </a:t>
            </a:r>
            <a:r>
              <a:rPr lang="en-US" sz="1800" dirty="0" err="1" smtClean="0">
                <a:solidFill>
                  <a:srgbClr val="000000"/>
                </a:solidFill>
              </a:rPr>
              <a:t>που</a:t>
            </a:r>
            <a:r>
              <a:rPr lang="en-US" sz="1800" dirty="0" smtClean="0">
                <a:solidFill>
                  <a:srgbClr val="000000"/>
                </a:solidFill>
              </a:rPr>
              <a:t> </a:t>
            </a:r>
            <a:r>
              <a:rPr lang="en-US" sz="1800" dirty="0" err="1" smtClean="0">
                <a:solidFill>
                  <a:srgbClr val="000000"/>
                </a:solidFill>
              </a:rPr>
              <a:t>βρίσκεται</a:t>
            </a:r>
            <a:r>
              <a:rPr lang="en-US" sz="1800" dirty="0" smtClean="0">
                <a:solidFill>
                  <a:srgbClr val="000000"/>
                </a:solidFill>
              </a:rPr>
              <a:t> </a:t>
            </a: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κέντρο</a:t>
            </a:r>
            <a:r>
              <a:rPr lang="en-US" sz="1800" dirty="0" smtClean="0">
                <a:solidFill>
                  <a:srgbClr val="000000"/>
                </a:solidFill>
              </a:rPr>
              <a:t> </a:t>
            </a:r>
            <a:r>
              <a:rPr lang="en-US" sz="1800" dirty="0" err="1" smtClean="0">
                <a:solidFill>
                  <a:srgbClr val="000000"/>
                </a:solidFill>
              </a:rPr>
              <a:t>της</a:t>
            </a:r>
            <a:r>
              <a:rPr lang="en-US" sz="1800" dirty="0" smtClean="0">
                <a:solidFill>
                  <a:srgbClr val="000000"/>
                </a:solidFill>
              </a:rPr>
              <a:t> </a:t>
            </a:r>
            <a:r>
              <a:rPr lang="en-US" sz="1800" dirty="0" err="1" smtClean="0">
                <a:solidFill>
                  <a:srgbClr val="000000"/>
                </a:solidFill>
              </a:rPr>
              <a:t>σφαίρας</a:t>
            </a:r>
            <a:r>
              <a:rPr lang="en-US" sz="1800" dirty="0" smtClean="0">
                <a:solidFill>
                  <a:srgbClr val="000000"/>
                </a:solidFill>
              </a:rPr>
              <a:t>.</a:t>
            </a:r>
            <a:r>
              <a:rPr lang="el-GR" sz="1800" dirty="0" smtClean="0">
                <a:solidFill>
                  <a:srgbClr val="000000"/>
                </a:solidFill>
              </a:rPr>
              <a:t> </a:t>
            </a:r>
            <a:endParaRPr lang="en-US" sz="1800" dirty="0" smtClean="0">
              <a:solidFill>
                <a:srgbClr val="000000"/>
              </a:solidFill>
            </a:endParaRPr>
          </a:p>
        </p:txBody>
      </p:sp>
      <p:sp>
        <p:nvSpPr>
          <p:cNvPr id="3482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Η2.3</a:t>
            </a:r>
          </a:p>
        </p:txBody>
      </p:sp>
      <p:pic>
        <p:nvPicPr>
          <p:cNvPr id="34821" name="Picture 7" descr="27819_2411"/>
          <p:cNvPicPr>
            <a:picLocks noChangeAspect="1" noChangeArrowheads="1"/>
          </p:cNvPicPr>
          <p:nvPr/>
        </p:nvPicPr>
        <p:blipFill>
          <a:blip r:embed="rId2" cstate="print">
            <a:lum bright="-27000" contrast="37000"/>
          </a:blip>
          <a:srcRect/>
          <a:stretch>
            <a:fillRect/>
          </a:stretch>
        </p:blipFill>
        <p:spPr bwMode="auto">
          <a:xfrm>
            <a:off x="5163728" y="2045981"/>
            <a:ext cx="3406775" cy="3911600"/>
          </a:xfrm>
          <a:prstGeom prst="rect">
            <a:avLst/>
          </a:prstGeom>
          <a:noFill/>
          <a:ln w="9525">
            <a:noFill/>
            <a:miter lim="800000"/>
            <a:headEnd/>
            <a:tailEnd/>
          </a:ln>
        </p:spPr>
      </p:pic>
      <p:sp>
        <p:nvSpPr>
          <p:cNvPr id="6" name="Rectangle 5"/>
          <p:cNvSpPr/>
          <p:nvPr/>
        </p:nvSpPr>
        <p:spPr>
          <a:xfrm>
            <a:off x="309714" y="642855"/>
            <a:ext cx="4483509" cy="369332"/>
          </a:xfrm>
          <a:prstGeom prst="rect">
            <a:avLst/>
          </a:prstGeom>
        </p:spPr>
        <p:txBody>
          <a:bodyPr wrap="square">
            <a:spAutoFit/>
          </a:bodyPr>
          <a:lstStyle/>
          <a:p>
            <a:r>
              <a:rPr lang="el-GR" dirty="0" smtClean="0">
                <a:solidFill>
                  <a:srgbClr val="0D3857"/>
                </a:solidFill>
              </a:rPr>
              <a:t>Συνολική εικόνα</a:t>
            </a:r>
            <a:endParaRPr lang="el-GR" dirty="0"/>
          </a:p>
        </p:txBody>
      </p:sp>
      <p:sp>
        <p:nvSpPr>
          <p:cNvPr id="7" name="Rectangle 6"/>
          <p:cNvSpPr/>
          <p:nvPr/>
        </p:nvSpPr>
        <p:spPr>
          <a:xfrm>
            <a:off x="235975" y="179890"/>
            <a:ext cx="8672050" cy="400110"/>
          </a:xfrm>
          <a:prstGeom prst="rect">
            <a:avLst/>
          </a:prstGeom>
        </p:spPr>
        <p:txBody>
          <a:bodyPr wrap="square">
            <a:spAutoFit/>
          </a:bodyPr>
          <a:lstStyle/>
          <a:p>
            <a:pPr marL="457200" indent="-457200"/>
            <a:r>
              <a:rPr lang="el-GR" sz="2000" i="1" dirty="0" smtClean="0">
                <a:solidFill>
                  <a:srgbClr val="0D3857"/>
                </a:solidFill>
                <a:latin typeface="Times New Roman" pitchFamily="18" charset="0"/>
                <a:cs typeface="Times New Roman" pitchFamily="18" charset="0"/>
              </a:rPr>
              <a:t>Παράδειγμα</a:t>
            </a:r>
            <a:r>
              <a:rPr lang="el-GR" dirty="0" smtClean="0">
                <a:solidFill>
                  <a:srgbClr val="0D3857"/>
                </a:solidFill>
              </a:rPr>
              <a:t> </a:t>
            </a:r>
            <a:r>
              <a:rPr lang="el-GR" b="1" dirty="0" smtClean="0">
                <a:solidFill>
                  <a:srgbClr val="FF0000"/>
                </a:solidFill>
              </a:rPr>
              <a:t>Η2.</a:t>
            </a:r>
            <a:r>
              <a:rPr lang="en-US" b="1" dirty="0" smtClean="0">
                <a:solidFill>
                  <a:srgbClr val="FF0000"/>
                </a:solidFill>
              </a:rPr>
              <a:t>3</a:t>
            </a:r>
            <a:r>
              <a:rPr lang="en-US" sz="1600" b="1" dirty="0" smtClean="0">
                <a:solidFill>
                  <a:srgbClr val="FF0000"/>
                </a:solidFill>
              </a:rPr>
              <a:t> </a:t>
            </a:r>
            <a:r>
              <a:rPr lang="en-US" sz="1600" dirty="0" smtClean="0">
                <a:solidFill>
                  <a:srgbClr val="FF0000"/>
                </a:solidFill>
              </a:rPr>
              <a:t> </a:t>
            </a:r>
            <a:r>
              <a:rPr lang="en-US"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lang="en-US" dirty="0" smtClean="0">
              <a:solidFill>
                <a:srgbClr val="0D3857"/>
              </a:solidFill>
              <a:latin typeface="Arial Unicode MS" pitchFamily="34" charset="-128"/>
              <a:sym typeface="Symbo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0245" name="Rectangle 3"/>
          <p:cNvSpPr>
            <a:spLocks noGrp="1" noChangeArrowheads="1"/>
          </p:cNvSpPr>
          <p:nvPr>
            <p:ph sz="half" idx="1"/>
          </p:nvPr>
        </p:nvSpPr>
        <p:spPr>
          <a:xfrm>
            <a:off x="324465" y="1587910"/>
            <a:ext cx="4820623" cy="2409890"/>
          </a:xfrm>
        </p:spPr>
        <p:txBody>
          <a:bodyPr wrap="square">
            <a:spAutoFit/>
          </a:bodyPr>
          <a:lstStyle/>
          <a:p>
            <a:pPr marL="0" indent="0">
              <a:lnSpc>
                <a:spcPct val="90000"/>
              </a:lnSpc>
              <a:defRPr/>
            </a:pPr>
            <a:r>
              <a:rPr lang="el-GR" sz="1800" dirty="0" smtClean="0">
                <a:solidFill>
                  <a:srgbClr val="FF0000"/>
                </a:solidFill>
              </a:rPr>
              <a:t>ΛΥΣΗ</a:t>
            </a:r>
          </a:p>
          <a:p>
            <a:pPr marL="0" indent="0">
              <a:lnSpc>
                <a:spcPct val="90000"/>
              </a:lnSpc>
              <a:defRPr/>
            </a:pPr>
            <a:r>
              <a:rPr lang="en-US" sz="1800" dirty="0" err="1" smtClean="0">
                <a:solidFill>
                  <a:srgbClr val="000000"/>
                </a:solidFill>
              </a:rPr>
              <a:t>Επιλέγουμε</a:t>
            </a:r>
            <a:r>
              <a:rPr lang="en-US" sz="1800" dirty="0" smtClean="0">
                <a:solidFill>
                  <a:srgbClr val="000000"/>
                </a:solidFill>
              </a:rPr>
              <a:t> </a:t>
            </a:r>
            <a:r>
              <a:rPr lang="en-US" sz="1800" dirty="0" err="1" smtClean="0">
                <a:solidFill>
                  <a:srgbClr val="000000"/>
                </a:solidFill>
              </a:rPr>
              <a:t>μια</a:t>
            </a:r>
            <a:r>
              <a:rPr lang="en-US" sz="1800" dirty="0" smtClean="0">
                <a:solidFill>
                  <a:srgbClr val="000000"/>
                </a:solidFill>
              </a:rPr>
              <a:t> </a:t>
            </a:r>
            <a:r>
              <a:rPr lang="en-US" sz="1800" dirty="0" err="1" smtClean="0">
                <a:solidFill>
                  <a:srgbClr val="000000"/>
                </a:solidFill>
              </a:rPr>
              <a:t>κυλινδρικ</a:t>
            </a:r>
            <a:r>
              <a:rPr lang="el-GR" sz="1800" dirty="0" smtClean="0">
                <a:solidFill>
                  <a:srgbClr val="000000"/>
                </a:solidFill>
              </a:rPr>
              <a:t>ή</a:t>
            </a:r>
            <a:r>
              <a:rPr lang="en-US" sz="1800" dirty="0" smtClean="0">
                <a:solidFill>
                  <a:srgbClr val="000000"/>
                </a:solidFill>
              </a:rPr>
              <a:t> </a:t>
            </a:r>
            <a:r>
              <a:rPr lang="el-GR" sz="1800" dirty="0" smtClean="0">
                <a:solidFill>
                  <a:srgbClr val="000000"/>
                </a:solidFill>
              </a:rPr>
              <a:t>επιφάνεια </a:t>
            </a:r>
            <a:r>
              <a:rPr lang="en-US" sz="1800" dirty="0" smtClean="0">
                <a:solidFill>
                  <a:srgbClr val="000000"/>
                </a:solidFill>
              </a:rPr>
              <a:t>Gauss </a:t>
            </a:r>
            <a:r>
              <a:rPr lang="el-GR" sz="1800" dirty="0" smtClean="0">
                <a:solidFill>
                  <a:srgbClr val="000000"/>
                </a:solidFill>
              </a:rPr>
              <a:t>με </a:t>
            </a:r>
            <a:r>
              <a:rPr lang="en-US" sz="1800" dirty="0" err="1" smtClean="0">
                <a:solidFill>
                  <a:srgbClr val="000000"/>
                </a:solidFill>
              </a:rPr>
              <a:t>ακτίνα</a:t>
            </a:r>
            <a:r>
              <a:rPr lang="en-US" sz="1800" dirty="0" smtClean="0">
                <a:solidFill>
                  <a:srgbClr val="000000"/>
                </a:solidFill>
              </a:rPr>
              <a:t> </a:t>
            </a:r>
            <a:r>
              <a:rPr lang="en-US" sz="1800" i="1" dirty="0" smtClean="0">
                <a:solidFill>
                  <a:srgbClr val="000000"/>
                </a:solidFill>
              </a:rPr>
              <a:t>r</a:t>
            </a:r>
            <a:r>
              <a:rPr lang="en-US" sz="1800" dirty="0" smtClean="0">
                <a:solidFill>
                  <a:srgbClr val="000000"/>
                </a:solidFill>
              </a:rPr>
              <a:t> </a:t>
            </a:r>
            <a:r>
              <a:rPr lang="en-US" sz="1800" dirty="0" err="1" smtClean="0">
                <a:solidFill>
                  <a:srgbClr val="000000"/>
                </a:solidFill>
              </a:rPr>
              <a:t>και</a:t>
            </a:r>
            <a:r>
              <a:rPr lang="en-US" sz="1800" dirty="0" smtClean="0">
                <a:solidFill>
                  <a:srgbClr val="000000"/>
                </a:solidFill>
              </a:rPr>
              <a:t> </a:t>
            </a:r>
            <a:r>
              <a:rPr lang="en-US" sz="1800" dirty="0" err="1" smtClean="0">
                <a:solidFill>
                  <a:srgbClr val="000000"/>
                </a:solidFill>
              </a:rPr>
              <a:t>μήκος</a:t>
            </a:r>
            <a:r>
              <a:rPr lang="en-US" sz="1800" dirty="0" smtClean="0">
                <a:solidFill>
                  <a:srgbClr val="000000"/>
                </a:solidFill>
              </a:rPr>
              <a:t> </a:t>
            </a:r>
            <a:r>
              <a:rPr lang="en-US" sz="1800" i="1" dirty="0" smtClean="0">
                <a:solidFill>
                  <a:srgbClr val="000000"/>
                </a:solidFill>
                <a:ea typeface="ヒラギノ角ゴ Pro W3" pitchFamily="80" charset="-128"/>
              </a:rPr>
              <a:t>ℓ</a:t>
            </a:r>
            <a:r>
              <a:rPr lang="el-GR" sz="1800" i="1" dirty="0" smtClean="0">
                <a:solidFill>
                  <a:srgbClr val="000000"/>
                </a:solidFill>
                <a:ea typeface="ヒラギノ角ゴ Pro W3" pitchFamily="80" charset="-128"/>
              </a:rPr>
              <a:t> </a:t>
            </a:r>
            <a:r>
              <a:rPr lang="el-GR" sz="1800" dirty="0" smtClean="0">
                <a:solidFill>
                  <a:srgbClr val="000000"/>
                </a:solidFill>
                <a:ea typeface="ヒラギノ角ゴ Pro W3" pitchFamily="80" charset="-128"/>
              </a:rPr>
              <a:t> (Εικ. Η2.12)</a:t>
            </a:r>
            <a:r>
              <a:rPr lang="en-US" sz="1800" i="1" dirty="0" smtClean="0">
                <a:solidFill>
                  <a:srgbClr val="000000"/>
                </a:solidFill>
                <a:ea typeface="ヒラギノ角ゴ Pro W3" pitchFamily="80" charset="-128"/>
              </a:rPr>
              <a:t>.</a:t>
            </a:r>
            <a:endParaRPr lang="en-US" sz="1800" i="1" dirty="0" smtClean="0">
              <a:solidFill>
                <a:srgbClr val="000000"/>
              </a:solidFill>
              <a:ea typeface="ヒラギノ角ゴ Pro W3" pitchFamily="80" charset="-128"/>
            </a:endParaRPr>
          </a:p>
          <a:p>
            <a:pPr marL="0" indent="0">
              <a:lnSpc>
                <a:spcPct val="90000"/>
              </a:lnSpc>
              <a:defRPr/>
            </a:pPr>
            <a:r>
              <a:rPr lang="el-GR" sz="1800" dirty="0" smtClean="0"/>
              <a:t>Στο καμπύλο τμήμα της επιφάνειας, το </a:t>
            </a:r>
            <a:r>
              <a:rPr lang="el-GR" sz="1800" dirty="0" smtClean="0"/>
              <a:t>πεδίο</a:t>
            </a:r>
            <a:r>
              <a:rPr lang="en-US" sz="1800" dirty="0" smtClean="0"/>
              <a:t> </a:t>
            </a:r>
            <a:r>
              <a:rPr lang="el-GR" sz="1800" dirty="0" smtClean="0"/>
              <a:t>έχει </a:t>
            </a:r>
            <a:r>
              <a:rPr lang="el-GR" sz="1800" dirty="0" smtClean="0"/>
              <a:t>σταθερό </a:t>
            </a:r>
            <a:r>
              <a:rPr lang="en-US" sz="1800" dirty="0" err="1" smtClean="0"/>
              <a:t>μέτρο</a:t>
            </a:r>
            <a:r>
              <a:rPr lang="en-US" sz="1800" dirty="0" smtClean="0"/>
              <a:t> </a:t>
            </a:r>
            <a:r>
              <a:rPr lang="en-US" sz="1800" dirty="0" err="1" smtClean="0"/>
              <a:t>και</a:t>
            </a:r>
            <a:r>
              <a:rPr lang="en-US" sz="1800" dirty="0" smtClean="0"/>
              <a:t> </a:t>
            </a:r>
            <a:r>
              <a:rPr lang="el-GR" sz="1800" dirty="0" smtClean="0"/>
              <a:t>είναι </a:t>
            </a:r>
            <a:r>
              <a:rPr lang="en-US" sz="1800" dirty="0" err="1" smtClean="0"/>
              <a:t>κάθετο</a:t>
            </a:r>
            <a:r>
              <a:rPr lang="en-US" sz="1800" dirty="0" smtClean="0"/>
              <a:t> </a:t>
            </a:r>
            <a:r>
              <a:rPr lang="el-GR" sz="1800" dirty="0" smtClean="0"/>
              <a:t>στην επιφάνεια </a:t>
            </a:r>
            <a:r>
              <a:rPr lang="en-US" sz="1800" dirty="0" err="1" smtClean="0"/>
              <a:t>σε</a:t>
            </a:r>
            <a:r>
              <a:rPr lang="en-US" sz="1800" dirty="0" smtClean="0"/>
              <a:t> </a:t>
            </a:r>
            <a:r>
              <a:rPr lang="en-US" sz="1800" dirty="0" err="1" smtClean="0"/>
              <a:t>κάθε</a:t>
            </a:r>
            <a:r>
              <a:rPr lang="en-US" sz="1800" dirty="0" smtClean="0"/>
              <a:t> </a:t>
            </a:r>
            <a:r>
              <a:rPr lang="en-US" sz="1800" dirty="0" err="1" smtClean="0"/>
              <a:t>σημείο</a:t>
            </a:r>
            <a:r>
              <a:rPr lang="en-US" sz="1800" dirty="0" smtClean="0"/>
              <a:t> </a:t>
            </a:r>
            <a:r>
              <a:rPr lang="en-US" sz="1800" dirty="0" err="1" smtClean="0"/>
              <a:t>της</a:t>
            </a:r>
            <a:r>
              <a:rPr lang="en-US" sz="1800" dirty="0" smtClean="0"/>
              <a:t>.</a:t>
            </a:r>
          </a:p>
          <a:p>
            <a:pPr marL="0" indent="0">
              <a:lnSpc>
                <a:spcPct val="90000"/>
              </a:lnSpc>
              <a:defRPr/>
            </a:pPr>
            <a:r>
              <a:rPr lang="el-GR" sz="1800" dirty="0" smtClean="0"/>
              <a:t>Υπολογίζουμε</a:t>
            </a:r>
            <a:r>
              <a:rPr lang="en-US" sz="1800" dirty="0" smtClean="0"/>
              <a:t> </a:t>
            </a:r>
            <a:r>
              <a:rPr lang="en-US" sz="1800" dirty="0" err="1" smtClean="0"/>
              <a:t>το</a:t>
            </a:r>
            <a:r>
              <a:rPr lang="en-US" sz="1800" dirty="0" smtClean="0"/>
              <a:t> </a:t>
            </a:r>
            <a:r>
              <a:rPr lang="en-US" sz="1800" dirty="0" err="1" smtClean="0"/>
              <a:t>πεδίο</a:t>
            </a:r>
            <a:r>
              <a:rPr lang="en-US" sz="1800" dirty="0" smtClean="0"/>
              <a:t> </a:t>
            </a:r>
            <a:r>
              <a:rPr lang="en-US" sz="1800" dirty="0" err="1" smtClean="0"/>
              <a:t>χρησιμοποιώντας</a:t>
            </a:r>
            <a:r>
              <a:rPr lang="en-US" sz="1800" dirty="0" smtClean="0"/>
              <a:t> </a:t>
            </a:r>
            <a:r>
              <a:rPr lang="en-US" sz="1800" dirty="0" err="1" smtClean="0"/>
              <a:t>τον</a:t>
            </a:r>
            <a:r>
              <a:rPr lang="en-US" sz="1800" dirty="0" smtClean="0"/>
              <a:t> </a:t>
            </a:r>
            <a:r>
              <a:rPr lang="en-US" sz="1800" dirty="0" err="1" smtClean="0"/>
              <a:t>νόμο</a:t>
            </a:r>
            <a:r>
              <a:rPr lang="en-US" sz="1800" dirty="0" smtClean="0"/>
              <a:t> </a:t>
            </a:r>
            <a:r>
              <a:rPr lang="en-US" sz="1800" dirty="0" err="1" smtClean="0"/>
              <a:t>του</a:t>
            </a:r>
            <a:r>
              <a:rPr lang="en-US" sz="1800" dirty="0" smtClean="0"/>
              <a:t> Gauss.</a:t>
            </a:r>
          </a:p>
        </p:txBody>
      </p:sp>
      <p:sp>
        <p:nvSpPr>
          <p:cNvPr id="1024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Η2.3</a:t>
            </a:r>
          </a:p>
        </p:txBody>
      </p:sp>
      <p:pic>
        <p:nvPicPr>
          <p:cNvPr id="10247" name="Picture 9" descr="27819_2412"/>
          <p:cNvPicPr>
            <a:picLocks noChangeAspect="1" noChangeArrowheads="1"/>
          </p:cNvPicPr>
          <p:nvPr/>
        </p:nvPicPr>
        <p:blipFill>
          <a:blip r:embed="rId3" cstate="print">
            <a:lum bright="-24000" contrast="33000"/>
          </a:blip>
          <a:srcRect r="43312" b="4406"/>
          <a:stretch>
            <a:fillRect/>
          </a:stretch>
        </p:blipFill>
        <p:spPr bwMode="auto">
          <a:xfrm>
            <a:off x="5488039" y="1807754"/>
            <a:ext cx="3275013" cy="3944117"/>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306388" y="4181153"/>
          <a:ext cx="4265612" cy="757238"/>
        </p:xfrm>
        <a:graphic>
          <a:graphicData uri="http://schemas.openxmlformats.org/presentationml/2006/ole">
            <p:oleObj spid="_x0000_s10244" name="Equation" r:id="rId4" imgW="2425680" imgH="431640" progId="Equation.3">
              <p:embed/>
            </p:oleObj>
          </a:graphicData>
        </a:graphic>
      </p:graphicFrame>
      <p:graphicFrame>
        <p:nvGraphicFramePr>
          <p:cNvPr id="3" name="Object 10"/>
          <p:cNvGraphicFramePr>
            <a:graphicFrameLocks noChangeAspect="1"/>
          </p:cNvGraphicFramePr>
          <p:nvPr/>
        </p:nvGraphicFramePr>
        <p:xfrm>
          <a:off x="387710" y="4977211"/>
          <a:ext cx="1963737" cy="712787"/>
        </p:xfrm>
        <a:graphic>
          <a:graphicData uri="http://schemas.openxmlformats.org/presentationml/2006/ole">
            <p:oleObj spid="_x0000_s10245" name="Equation" r:id="rId5" imgW="1117440" imgH="406080" progId="Equation.3">
              <p:embed/>
            </p:oleObj>
          </a:graphicData>
        </a:graphic>
      </p:graphicFrame>
      <p:graphicFrame>
        <p:nvGraphicFramePr>
          <p:cNvPr id="4" name="Object 10"/>
          <p:cNvGraphicFramePr>
            <a:graphicFrameLocks noChangeAspect="1"/>
          </p:cNvGraphicFramePr>
          <p:nvPr/>
        </p:nvGraphicFramePr>
        <p:xfrm>
          <a:off x="360516" y="5724065"/>
          <a:ext cx="3011488" cy="712787"/>
        </p:xfrm>
        <a:graphic>
          <a:graphicData uri="http://schemas.openxmlformats.org/presentationml/2006/ole">
            <p:oleObj spid="_x0000_s10246" name="Equation" r:id="rId6" imgW="1714320" imgH="406080" progId="Equation.3">
              <p:embed/>
            </p:oleObj>
          </a:graphicData>
        </a:graphic>
      </p:graphicFrame>
      <p:sp>
        <p:nvSpPr>
          <p:cNvPr id="10" name="Rectangle 2"/>
          <p:cNvSpPr txBox="1">
            <a:spLocks noChangeArrowheads="1"/>
          </p:cNvSpPr>
          <p:nvPr/>
        </p:nvSpPr>
        <p:spPr bwMode="auto">
          <a:xfrm>
            <a:off x="243348" y="196371"/>
            <a:ext cx="8657303" cy="121571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574675" marR="0" lvl="0" indent="-574675" algn="l" defTabSz="914400" rtl="0" eaLnBrk="0" fontAlgn="base" latinLnBrk="0" hangingPunct="0">
              <a:lnSpc>
                <a:spcPct val="100000"/>
              </a:lnSpc>
              <a:spcBef>
                <a:spcPts val="0"/>
              </a:spcBef>
              <a:spcAft>
                <a:spcPts val="0"/>
              </a:spcAft>
              <a:buClrTx/>
              <a:buSzTx/>
              <a:buFontTx/>
              <a:buNone/>
              <a:tabLst/>
              <a:defRPr/>
            </a:pPr>
            <a:r>
              <a:rPr kumimoji="0" lang="el-GR" sz="2000" b="0" i="1" u="none" strike="noStrike" kern="0" cap="none" spc="0" normalizeH="0" baseline="0" noProof="0" dirty="0" smtClean="0">
                <a:ln>
                  <a:noFill/>
                </a:ln>
                <a:solidFill>
                  <a:srgbClr val="0D3857"/>
                </a:solidFill>
                <a:effectLst/>
                <a:uLnTx/>
                <a:uFillTx/>
                <a:latin typeface="Times New Roman" pitchFamily="18" charset="0"/>
                <a:ea typeface="Arial Unicode MS" pitchFamily="34" charset="-128"/>
                <a:cs typeface="Times New Roman" pitchFamily="18" charset="0"/>
              </a:rPr>
              <a:t>Παράδειγμα</a:t>
            </a:r>
            <a:r>
              <a:rPr kumimoji="0" lang="el-GR" sz="2000" b="0" i="0" u="none" strike="noStrike" kern="0" cap="none" spc="0" normalizeH="0" baseline="0" noProof="0" dirty="0" smtClean="0">
                <a:ln>
                  <a:noFill/>
                </a:ln>
                <a:solidFill>
                  <a:srgbClr val="0D3857"/>
                </a:solidFill>
                <a:effectLst/>
                <a:uLnTx/>
                <a:uFillTx/>
                <a:latin typeface="+mj-lt"/>
                <a:ea typeface="Arial Unicode MS" pitchFamily="34" charset="-128"/>
                <a:cs typeface="Arial Unicode MS" pitchFamily="34" charset="-128"/>
              </a:rPr>
              <a:t> </a:t>
            </a:r>
            <a:r>
              <a:rPr kumimoji="0" lang="el-GR" sz="1800" b="1" i="0" u="none" strike="noStrike" kern="0" cap="none" spc="0" normalizeH="0" baseline="0" noProof="0" dirty="0" smtClean="0">
                <a:ln>
                  <a:noFill/>
                </a:ln>
                <a:solidFill>
                  <a:srgbClr val="FF0000"/>
                </a:solidFill>
                <a:effectLst/>
                <a:uLnTx/>
                <a:uFillTx/>
                <a:latin typeface="+mj-lt"/>
                <a:ea typeface="Arial Unicode MS" pitchFamily="34" charset="-128"/>
                <a:cs typeface="Arial Unicode MS" pitchFamily="34" charset="-128"/>
              </a:rPr>
              <a:t>Η2.4</a:t>
            </a:r>
            <a:r>
              <a:rPr kumimoji="0" lang="el-GR" sz="2000" b="0" i="0" u="none" strike="noStrike" kern="0" cap="none" spc="0" normalizeH="0" baseline="0" noProof="0" dirty="0" smtClean="0">
                <a:ln>
                  <a:noFill/>
                </a:ln>
                <a:solidFill>
                  <a:srgbClr val="0D3857"/>
                </a:solidFill>
                <a:effectLst/>
                <a:uLnTx/>
                <a:uFillTx/>
                <a:latin typeface="+mj-lt"/>
                <a:ea typeface="Arial Unicode MS" pitchFamily="34" charset="-128"/>
                <a:cs typeface="Arial Unicode MS" pitchFamily="34" charset="-128"/>
              </a:rPr>
              <a:t>  </a:t>
            </a:r>
            <a:r>
              <a:rPr kumimoji="0" lang="el-GR" sz="1800" b="0" i="0" u="none" strike="noStrike" kern="0" cap="none" spc="0" normalizeH="0" baseline="0" noProof="0" dirty="0" smtClean="0">
                <a:ln>
                  <a:noFill/>
                </a:ln>
                <a:solidFill>
                  <a:srgbClr val="0D3857"/>
                </a:solidFill>
                <a:effectLst/>
                <a:uLnTx/>
                <a:uFillTx/>
                <a:latin typeface="+mn-lt"/>
                <a:ea typeface="Arial Unicode MS" pitchFamily="34" charset="-128"/>
                <a:cs typeface="Arial Unicode MS" pitchFamily="34" charset="-128"/>
              </a:rPr>
              <a:t>Κυλινδρικά συμμετρική κατανομή φορτίου</a:t>
            </a:r>
            <a:endParaRPr lang="el-GR" sz="2000" kern="0" dirty="0" smtClean="0">
              <a:solidFill>
                <a:srgbClr val="0D3857"/>
              </a:solidFill>
              <a:latin typeface="Arial Unicode MS" pitchFamily="34" charset="-128"/>
            </a:endParaRPr>
          </a:p>
          <a:p>
            <a:pPr marL="574675" marR="0" lvl="0" indent="-574675" algn="l" defTabSz="914400" rtl="0" eaLnBrk="0" fontAlgn="base" latinLnBrk="0" hangingPunct="0">
              <a:lnSpc>
                <a:spcPct val="100000"/>
              </a:lnSpc>
              <a:spcBef>
                <a:spcPts val="600"/>
              </a:spcBef>
              <a:spcAft>
                <a:spcPts val="0"/>
              </a:spcAft>
              <a:buClrTx/>
              <a:buSzTx/>
              <a:buFontTx/>
              <a:buNone/>
              <a:tabLst/>
              <a:defRPr/>
            </a:pPr>
            <a:r>
              <a:rPr kumimoji="0" lang="el-GR" sz="1800" b="0"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Βρείτε το ηλεκτρικό πεδίο σε απόσταση </a:t>
            </a:r>
            <a:r>
              <a:rPr kumimoji="0" lang="en-US" sz="1800" b="0" i="1"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r</a:t>
            </a:r>
            <a:r>
              <a:rPr kumimoji="0" lang="el-GR" sz="1800" b="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από ένα θετικά</a:t>
            </a:r>
            <a:r>
              <a:rPr kumimoji="0" lang="el-GR" sz="1800" b="0" u="none" strike="noStrike" kern="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φορτισμένο ευθύγραμμο αγωγό απείρου μήκους και σταθερής γραμμικής πυκνότητας φορτίου </a:t>
            </a:r>
            <a:r>
              <a:rPr kumimoji="0" lang="el-GR" sz="1800" b="0" i="1" u="none" strike="noStrike" kern="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Symbol"/>
              </a:rPr>
              <a:t></a:t>
            </a:r>
            <a:r>
              <a:rPr kumimoji="0" lang="el-GR" sz="1800" b="0" u="none" strike="noStrike" kern="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Symbol"/>
              </a:rPr>
              <a:t>.</a:t>
            </a:r>
            <a:endParaRPr kumimoji="0" lang="en-US" sz="1800" b="0"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12" name="Rectangle 3"/>
          <p:cNvSpPr txBox="1">
            <a:spLocks noChangeArrowheads="1"/>
          </p:cNvSpPr>
          <p:nvPr/>
        </p:nvSpPr>
        <p:spPr bwMode="auto">
          <a:xfrm>
            <a:off x="7375424" y="5397910"/>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a:t>
            </a:r>
            <a:r>
              <a:rPr lang="el-GR" sz="1600" b="1" kern="0" dirty="0" smtClean="0">
                <a:solidFill>
                  <a:schemeClr val="tx1">
                    <a:lumMod val="65000"/>
                    <a:lumOff val="35000"/>
                  </a:schemeClr>
                </a:solidFill>
                <a:latin typeface="+mn-lt"/>
              </a:rPr>
              <a:t>Η2.12</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graphicFrame>
        <p:nvGraphicFramePr>
          <p:cNvPr id="5" name="Object 7"/>
          <p:cNvGraphicFramePr>
            <a:graphicFrameLocks noChangeAspect="1"/>
          </p:cNvGraphicFramePr>
          <p:nvPr/>
        </p:nvGraphicFramePr>
        <p:xfrm>
          <a:off x="5028534" y="2413921"/>
          <a:ext cx="238125" cy="433388"/>
        </p:xfrm>
        <a:graphic>
          <a:graphicData uri="http://schemas.openxmlformats.org/presentationml/2006/ole">
            <p:oleObj spid="_x0000_s10247" name="Equation" r:id="rId7" imgW="13968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500"/>
                                        <p:tgtEl>
                                          <p:spTgt spid="1024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animEffect transition="in" filter="blinds(horizontal)">
                                      <p:cBhvr>
                                        <p:cTn id="11" dur="500"/>
                                        <p:tgtEl>
                                          <p:spTgt spid="1024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blinds(horizontal)">
                                      <p:cBhvr>
                                        <p:cTn id="15" dur="500"/>
                                        <p:tgtEl>
                                          <p:spTgt spid="1024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45">
                                            <p:txEl>
                                              <p:pRg st="3" end="3"/>
                                            </p:txEl>
                                          </p:spTgt>
                                        </p:tgtEl>
                                        <p:attrNameLst>
                                          <p:attrName>style.visibility</p:attrName>
                                        </p:attrNameLst>
                                      </p:cBhvr>
                                      <p:to>
                                        <p:strVal val="visible"/>
                                      </p:to>
                                    </p:set>
                                    <p:animEffect transition="in" filter="blinds(horizontal)">
                                      <p:cBhvr>
                                        <p:cTn id="23" dur="500"/>
                                        <p:tgtEl>
                                          <p:spTgt spid="10245">
                                            <p:txEl>
                                              <p:pRg st="3" end="3"/>
                                            </p:txEl>
                                          </p:spTgt>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12955" y="193026"/>
            <a:ext cx="8318090" cy="984885"/>
          </a:xfrm>
        </p:spPr>
        <p:txBody>
          <a:bodyPr wrap="square">
            <a:spAutoFit/>
          </a:bodyPr>
          <a:lstStyle/>
          <a:p>
            <a:pPr marL="574675" lvl="0" indent="-574675" defTabSz="1031875">
              <a:spcBef>
                <a:spcPts val="0"/>
              </a:spcBef>
              <a:spcAft>
                <a:spcPts val="0"/>
              </a:spcAft>
              <a:defRPr/>
            </a:pPr>
            <a:r>
              <a:rPr lang="el-GR" sz="2000" i="1" dirty="0" smtClean="0">
                <a:solidFill>
                  <a:srgbClr val="0D3857"/>
                </a:solidFill>
                <a:latin typeface="Times New Roman" pitchFamily="18" charset="0"/>
                <a:cs typeface="Times New Roman" pitchFamily="18" charset="0"/>
              </a:rPr>
              <a:t>Παράδειγμα</a:t>
            </a:r>
            <a:r>
              <a:rPr lang="el-GR" sz="2800" dirty="0" smtClean="0">
                <a:solidFill>
                  <a:srgbClr val="0D3857"/>
                </a:solidFill>
              </a:rPr>
              <a:t> </a:t>
            </a:r>
            <a:r>
              <a:rPr lang="el-GR" sz="1800" b="1" dirty="0" smtClean="0">
                <a:solidFill>
                  <a:srgbClr val="FF0000"/>
                </a:solidFill>
              </a:rPr>
              <a:t>Η2.4</a:t>
            </a:r>
            <a:r>
              <a:rPr lang="en-US" sz="2800" dirty="0" smtClean="0">
                <a:solidFill>
                  <a:srgbClr val="0D3857"/>
                </a:solidFill>
              </a:rPr>
              <a:t>	</a:t>
            </a:r>
            <a:r>
              <a:rPr lang="el-GR" sz="1800" dirty="0" smtClean="0">
                <a:solidFill>
                  <a:srgbClr val="0D3857"/>
                </a:solidFill>
              </a:rPr>
              <a:t>Φορτισμένο επίπεδο</a:t>
            </a:r>
            <a:r>
              <a:rPr lang="el-GR" sz="2800" dirty="0" smtClean="0">
                <a:solidFill>
                  <a:srgbClr val="0D3857"/>
                </a:solidFill>
                <a:latin typeface="Arial Unicode MS" pitchFamily="34" charset="-128"/>
              </a:rPr>
              <a:t/>
            </a:r>
            <a:br>
              <a:rPr lang="el-GR" sz="2800" dirty="0" smtClean="0">
                <a:solidFill>
                  <a:srgbClr val="0D3857"/>
                </a:solidFill>
                <a:latin typeface="Arial Unicode MS" pitchFamily="34" charset="-128"/>
              </a:rPr>
            </a:br>
            <a:r>
              <a:rPr lang="el-GR" sz="1800" dirty="0" smtClean="0">
                <a:solidFill>
                  <a:schemeClr val="tx1"/>
                </a:solidFill>
                <a:latin typeface="Arial Unicode MS" pitchFamily="34" charset="-128"/>
              </a:rPr>
              <a:t>Βρείτε </a:t>
            </a:r>
            <a:r>
              <a:rPr lang="el-GR" sz="1800" dirty="0" smtClean="0">
                <a:solidFill>
                  <a:schemeClr val="tx1"/>
                </a:solidFill>
                <a:latin typeface="Arial Unicode MS" pitchFamily="34" charset="-128"/>
              </a:rPr>
              <a:t>το ηλεκτρικό πεδίο </a:t>
            </a:r>
            <a:r>
              <a:rPr lang="el-GR" sz="1800" dirty="0" smtClean="0">
                <a:solidFill>
                  <a:schemeClr val="tx1"/>
                </a:solidFill>
                <a:latin typeface="Arial Unicode MS" pitchFamily="34" charset="-128"/>
              </a:rPr>
              <a:t>που δημιουργεί ένα </a:t>
            </a:r>
            <a:r>
              <a:rPr lang="el-GR" sz="1800" dirty="0" smtClean="0">
                <a:solidFill>
                  <a:schemeClr val="tx1"/>
                </a:solidFill>
                <a:latin typeface="Arial Unicode MS" pitchFamily="34" charset="-128"/>
              </a:rPr>
              <a:t>θετικά φορτισμένο </a:t>
            </a:r>
            <a:r>
              <a:rPr lang="el-GR" sz="1800" dirty="0" smtClean="0">
                <a:solidFill>
                  <a:schemeClr val="tx1"/>
                </a:solidFill>
                <a:latin typeface="Arial Unicode MS" pitchFamily="34" charset="-128"/>
              </a:rPr>
              <a:t>επίπεδο απείρων διαστάσεων με ομοιόμορφη επιφανειακή πυκνότητα </a:t>
            </a:r>
            <a:r>
              <a:rPr lang="el-GR" sz="1800" dirty="0" smtClean="0">
                <a:solidFill>
                  <a:schemeClr val="tx1"/>
                </a:solidFill>
                <a:latin typeface="Arial Unicode MS" pitchFamily="34" charset="-128"/>
              </a:rPr>
              <a:t>φορτίου </a:t>
            </a:r>
            <a:r>
              <a:rPr lang="el-GR" sz="1800" i="1" dirty="0" smtClean="0">
                <a:solidFill>
                  <a:schemeClr val="tx1"/>
                </a:solidFill>
                <a:latin typeface="Arial Unicode MS" pitchFamily="34" charset="-128"/>
                <a:sym typeface="Symbol"/>
              </a:rPr>
              <a:t></a:t>
            </a:r>
            <a:r>
              <a:rPr lang="el-GR" sz="1800" dirty="0" smtClean="0">
                <a:solidFill>
                  <a:schemeClr val="tx1"/>
                </a:solidFill>
                <a:latin typeface="Arial Unicode MS" pitchFamily="34" charset="-128"/>
                <a:sym typeface="Symbol"/>
              </a:rPr>
              <a:t>.</a:t>
            </a:r>
            <a:endParaRPr lang="en-US" sz="1800" dirty="0" smtClean="0">
              <a:solidFill>
                <a:schemeClr val="tx1"/>
              </a:solidFill>
              <a:latin typeface="Arial Unicode MS" pitchFamily="34" charset="-128"/>
            </a:endParaRPr>
          </a:p>
        </p:txBody>
      </p:sp>
      <p:sp>
        <p:nvSpPr>
          <p:cNvPr id="11269" name="Rectangle 3"/>
          <p:cNvSpPr>
            <a:spLocks noGrp="1" noChangeArrowheads="1"/>
          </p:cNvSpPr>
          <p:nvPr>
            <p:ph type="body" sz="half" idx="1"/>
          </p:nvPr>
        </p:nvSpPr>
        <p:spPr>
          <a:xfrm>
            <a:off x="339213" y="1424295"/>
            <a:ext cx="4572000" cy="5078313"/>
          </a:xfrm>
        </p:spPr>
        <p:txBody>
          <a:bodyPr wrap="square">
            <a:spAutoFit/>
          </a:bodyPr>
          <a:lstStyle/>
          <a:p>
            <a:pPr marL="0" indent="0">
              <a:lnSpc>
                <a:spcPct val="100000"/>
              </a:lnSpc>
              <a:spcBef>
                <a:spcPts val="1800"/>
              </a:spcBef>
            </a:pPr>
            <a:r>
              <a:rPr lang="el-GR" dirty="0" smtClean="0">
                <a:solidFill>
                  <a:srgbClr val="FF0000"/>
                </a:solidFill>
              </a:rPr>
              <a:t>ΛΥΣΗ</a:t>
            </a:r>
          </a:p>
          <a:p>
            <a:pPr marL="0" indent="0">
              <a:lnSpc>
                <a:spcPct val="100000"/>
              </a:lnSpc>
              <a:spcBef>
                <a:spcPts val="1800"/>
              </a:spcBef>
            </a:pPr>
            <a:r>
              <a:rPr lang="el-GR" dirty="0" smtClean="0">
                <a:solidFill>
                  <a:srgbClr val="000000"/>
                </a:solidFill>
              </a:rPr>
              <a:t>Το πεδίο     </a:t>
            </a:r>
            <a:r>
              <a:rPr lang="en-US" dirty="0" err="1" smtClean="0">
                <a:solidFill>
                  <a:srgbClr val="000000"/>
                </a:solidFill>
              </a:rPr>
              <a:t>πρέπει</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κάθετο</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επίπεδο</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έχει</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ίδιο</a:t>
            </a:r>
            <a:r>
              <a:rPr lang="en-US" dirty="0" smtClean="0">
                <a:solidFill>
                  <a:srgbClr val="000000"/>
                </a:solidFill>
              </a:rPr>
              <a:t> </a:t>
            </a:r>
            <a:r>
              <a:rPr lang="en-US" dirty="0" err="1" smtClean="0">
                <a:solidFill>
                  <a:srgbClr val="000000"/>
                </a:solidFill>
              </a:rPr>
              <a:t>μέτρο</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όλα</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σημεία</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ισαπέχουν</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επίπεδο</a:t>
            </a:r>
            <a:r>
              <a:rPr lang="en-US" dirty="0" smtClean="0">
                <a:solidFill>
                  <a:srgbClr val="000000"/>
                </a:solidFill>
              </a:rPr>
              <a:t>.</a:t>
            </a:r>
          </a:p>
          <a:p>
            <a:pPr marL="0" indent="0">
              <a:lnSpc>
                <a:spcPct val="100000"/>
              </a:lnSpc>
              <a:spcBef>
                <a:spcPts val="1800"/>
              </a:spcBef>
            </a:pPr>
            <a:r>
              <a:rPr lang="en-US" dirty="0" err="1" smtClean="0">
                <a:solidFill>
                  <a:srgbClr val="000000"/>
                </a:solidFill>
              </a:rPr>
              <a:t>Επιλέγουμε</a:t>
            </a:r>
            <a:r>
              <a:rPr lang="en-US" dirty="0" smtClean="0">
                <a:solidFill>
                  <a:srgbClr val="000000"/>
                </a:solidFill>
              </a:rPr>
              <a:t> </a:t>
            </a:r>
            <a:r>
              <a:rPr lang="en-US" dirty="0" err="1" smtClean="0">
                <a:solidFill>
                  <a:srgbClr val="000000"/>
                </a:solidFill>
              </a:rPr>
              <a:t>ως</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Gauss </a:t>
            </a:r>
            <a:r>
              <a:rPr lang="en-US" dirty="0" err="1" smtClean="0">
                <a:solidFill>
                  <a:srgbClr val="000000"/>
                </a:solidFill>
              </a:rPr>
              <a:t>έναν</a:t>
            </a:r>
            <a:r>
              <a:rPr lang="en-US" dirty="0" smtClean="0">
                <a:solidFill>
                  <a:srgbClr val="000000"/>
                </a:solidFill>
              </a:rPr>
              <a:t> </a:t>
            </a:r>
            <a:r>
              <a:rPr lang="el-GR" dirty="0" smtClean="0">
                <a:solidFill>
                  <a:srgbClr val="000000"/>
                </a:solidFill>
              </a:rPr>
              <a:t>μικρό </a:t>
            </a:r>
            <a:r>
              <a:rPr lang="en-US" dirty="0" err="1" smtClean="0">
                <a:solidFill>
                  <a:srgbClr val="000000"/>
                </a:solidFill>
              </a:rPr>
              <a:t>κύλινδρο</a:t>
            </a:r>
            <a:r>
              <a:rPr lang="en-US" dirty="0" smtClean="0">
                <a:solidFill>
                  <a:srgbClr val="000000"/>
                </a:solidFill>
              </a:rPr>
              <a:t> </a:t>
            </a:r>
            <a:r>
              <a:rPr lang="en-US" dirty="0" err="1" smtClean="0">
                <a:solidFill>
                  <a:srgbClr val="000000"/>
                </a:solidFill>
              </a:rPr>
              <a:t>με</a:t>
            </a:r>
            <a:r>
              <a:rPr lang="el-GR" dirty="0" smtClean="0">
                <a:solidFill>
                  <a:srgbClr val="000000"/>
                </a:solidFill>
              </a:rPr>
              <a:t> δύο βάσεις εμβαδού </a:t>
            </a:r>
            <a:r>
              <a:rPr lang="el-GR" i="1" dirty="0" smtClean="0">
                <a:solidFill>
                  <a:srgbClr val="000000"/>
                </a:solidFill>
              </a:rPr>
              <a:t>Α</a:t>
            </a:r>
            <a:r>
              <a:rPr lang="en-US" dirty="0" smtClean="0">
                <a:solidFill>
                  <a:srgbClr val="000000"/>
                </a:solidFill>
              </a:rPr>
              <a:t> </a:t>
            </a:r>
            <a:r>
              <a:rPr lang="el-GR" dirty="0" smtClean="0">
                <a:solidFill>
                  <a:srgbClr val="000000"/>
                </a:solidFill>
              </a:rPr>
              <a:t>και </a:t>
            </a:r>
            <a:r>
              <a:rPr lang="en-US" dirty="0" err="1" smtClean="0">
                <a:solidFill>
                  <a:srgbClr val="000000"/>
                </a:solidFill>
              </a:rPr>
              <a:t>άξονα</a:t>
            </a:r>
            <a:r>
              <a:rPr lang="en-US" dirty="0" smtClean="0">
                <a:solidFill>
                  <a:srgbClr val="000000"/>
                </a:solidFill>
              </a:rPr>
              <a:t> </a:t>
            </a:r>
            <a:r>
              <a:rPr lang="en-US" dirty="0" err="1" smtClean="0">
                <a:solidFill>
                  <a:srgbClr val="000000"/>
                </a:solidFill>
              </a:rPr>
              <a:t>κάθετο</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φορτισμένο</a:t>
            </a:r>
            <a:r>
              <a:rPr lang="en-US" dirty="0" smtClean="0">
                <a:solidFill>
                  <a:srgbClr val="000000"/>
                </a:solidFill>
              </a:rPr>
              <a:t> </a:t>
            </a:r>
            <a:r>
              <a:rPr lang="en-US" dirty="0" err="1" smtClean="0">
                <a:solidFill>
                  <a:srgbClr val="000000"/>
                </a:solidFill>
              </a:rPr>
              <a:t>επίπεδο</a:t>
            </a:r>
            <a:r>
              <a:rPr lang="en-US" dirty="0" smtClean="0">
                <a:solidFill>
                  <a:srgbClr val="000000"/>
                </a:solidFill>
              </a:rPr>
              <a:t>.</a:t>
            </a:r>
          </a:p>
          <a:p>
            <a:pPr marL="0" indent="0">
              <a:lnSpc>
                <a:spcPct val="100000"/>
              </a:lnSpc>
              <a:spcBef>
                <a:spcPts val="1800"/>
              </a:spcBef>
            </a:pPr>
            <a:r>
              <a:rPr lang="el-GR" dirty="0" smtClean="0">
                <a:solidFill>
                  <a:srgbClr val="000000"/>
                </a:solidFill>
              </a:rPr>
              <a:t>Επειδή το πεδίο </a:t>
            </a:r>
            <a:r>
              <a:rPr lang="el-GR" b="1" dirty="0" smtClean="0">
                <a:solidFill>
                  <a:srgbClr val="000000"/>
                </a:solidFill>
              </a:rPr>
              <a:t>    </a:t>
            </a:r>
            <a:r>
              <a:rPr lang="el-GR" dirty="0" smtClean="0">
                <a:solidFill>
                  <a:srgbClr val="000000"/>
                </a:solidFill>
              </a:rPr>
              <a:t> </a:t>
            </a:r>
            <a:r>
              <a:rPr lang="el-GR" dirty="0" smtClean="0">
                <a:solidFill>
                  <a:srgbClr val="000000"/>
                </a:solidFill>
              </a:rPr>
              <a:t>ε</a:t>
            </a:r>
            <a:r>
              <a:rPr lang="en-US" dirty="0" err="1" smtClean="0">
                <a:solidFill>
                  <a:srgbClr val="000000"/>
                </a:solidFill>
              </a:rPr>
              <a:t>ίναι</a:t>
            </a:r>
            <a:r>
              <a:rPr lang="en-US" dirty="0" smtClean="0">
                <a:solidFill>
                  <a:srgbClr val="000000"/>
                </a:solidFill>
              </a:rPr>
              <a:t> </a:t>
            </a:r>
            <a:r>
              <a:rPr lang="en-US" dirty="0" err="1" smtClean="0">
                <a:solidFill>
                  <a:srgbClr val="000000"/>
                </a:solidFill>
              </a:rPr>
              <a:t>παράλληλο</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l-GR" dirty="0" smtClean="0">
                <a:solidFill>
                  <a:srgbClr val="000000"/>
                </a:solidFill>
              </a:rPr>
              <a:t>καμπύλη</a:t>
            </a:r>
            <a:r>
              <a:rPr lang="en-US" dirty="0" smtClean="0">
                <a:solidFill>
                  <a:srgbClr val="000000"/>
                </a:solidFill>
              </a:rPr>
              <a:t> </a:t>
            </a:r>
            <a:r>
              <a:rPr lang="en-US" dirty="0" err="1" smtClean="0">
                <a:solidFill>
                  <a:srgbClr val="000000"/>
                </a:solidFill>
              </a:rPr>
              <a:t>επιφάνεια</a:t>
            </a:r>
            <a:r>
              <a:rPr lang="el-GR" dirty="0" smtClean="0">
                <a:solidFill>
                  <a:srgbClr val="000000"/>
                </a:solidFill>
              </a:rPr>
              <a:t> του κυλίνδρου</a:t>
            </a:r>
            <a:r>
              <a:rPr lang="en-US" dirty="0" smtClean="0">
                <a:solidFill>
                  <a:srgbClr val="000000"/>
                </a:solidFill>
              </a:rPr>
              <a:t>,</a:t>
            </a:r>
            <a:r>
              <a:rPr lang="el-GR" dirty="0" smtClean="0">
                <a:solidFill>
                  <a:srgbClr val="000000"/>
                </a:solidFill>
              </a:rPr>
              <a:t> το εμβαδόν αυτής της επιφάνειας</a:t>
            </a:r>
            <a:r>
              <a:rPr lang="en-US" dirty="0" smtClean="0">
                <a:solidFill>
                  <a:srgbClr val="000000"/>
                </a:solidFill>
              </a:rPr>
              <a:t> </a:t>
            </a:r>
            <a:r>
              <a:rPr lang="en-US" dirty="0" err="1" smtClean="0">
                <a:solidFill>
                  <a:srgbClr val="000000"/>
                </a:solidFill>
              </a:rPr>
              <a:t>δεν</a:t>
            </a:r>
            <a:r>
              <a:rPr lang="en-US" dirty="0" smtClean="0">
                <a:solidFill>
                  <a:srgbClr val="000000"/>
                </a:solidFill>
              </a:rPr>
              <a:t> </a:t>
            </a:r>
            <a:r>
              <a:rPr lang="en-US" dirty="0" err="1" smtClean="0">
                <a:solidFill>
                  <a:srgbClr val="000000"/>
                </a:solidFill>
              </a:rPr>
              <a:t>λαμβάνεται</a:t>
            </a:r>
            <a:r>
              <a:rPr lang="en-US" dirty="0" smtClean="0">
                <a:solidFill>
                  <a:srgbClr val="000000"/>
                </a:solidFill>
              </a:rPr>
              <a:t> </a:t>
            </a:r>
            <a:r>
              <a:rPr lang="en-US" dirty="0" err="1" smtClean="0">
                <a:solidFill>
                  <a:srgbClr val="000000"/>
                </a:solidFill>
              </a:rPr>
              <a:t>υπόψη</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l-GR" dirty="0" smtClean="0">
                <a:solidFill>
                  <a:srgbClr val="000000"/>
                </a:solidFill>
              </a:rPr>
              <a:t>επιφανειακό ολοκλήρωμα</a:t>
            </a:r>
            <a:r>
              <a:rPr lang="en-US" dirty="0" smtClean="0">
                <a:solidFill>
                  <a:srgbClr val="000000"/>
                </a:solidFill>
              </a:rPr>
              <a:t>.</a:t>
            </a:r>
          </a:p>
          <a:p>
            <a:pPr marL="0" indent="0">
              <a:lnSpc>
                <a:spcPct val="100000"/>
              </a:lnSpc>
              <a:spcBef>
                <a:spcPts val="1800"/>
              </a:spcBef>
            </a:pPr>
            <a:r>
              <a:rPr lang="en-US" dirty="0" smtClean="0">
                <a:solidFill>
                  <a:srgbClr val="000000"/>
                </a:solidFill>
              </a:rPr>
              <a:t>Η </a:t>
            </a:r>
            <a:r>
              <a:rPr lang="en-US" dirty="0" err="1" smtClean="0">
                <a:solidFill>
                  <a:srgbClr val="000000"/>
                </a:solidFill>
              </a:rPr>
              <a:t>ροή</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l-GR" dirty="0" smtClean="0">
                <a:solidFill>
                  <a:srgbClr val="000000"/>
                </a:solidFill>
              </a:rPr>
              <a:t>διέρχεται από</a:t>
            </a:r>
            <a:r>
              <a:rPr lang="en-US" dirty="0" smtClean="0">
                <a:solidFill>
                  <a:srgbClr val="000000"/>
                </a:solidFill>
              </a:rPr>
              <a:t> </a:t>
            </a:r>
            <a:r>
              <a:rPr lang="en-US" dirty="0" err="1" smtClean="0">
                <a:solidFill>
                  <a:srgbClr val="000000"/>
                </a:solidFill>
              </a:rPr>
              <a:t>κάθε</a:t>
            </a:r>
            <a:r>
              <a:rPr lang="en-US" dirty="0" smtClean="0">
                <a:solidFill>
                  <a:srgbClr val="000000"/>
                </a:solidFill>
              </a:rPr>
              <a:t> </a:t>
            </a:r>
            <a:r>
              <a:rPr lang="el-GR" dirty="0" smtClean="0">
                <a:solidFill>
                  <a:srgbClr val="000000"/>
                </a:solidFill>
              </a:rPr>
              <a:t>βάση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κυλίνδρου</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i="1" dirty="0" smtClean="0">
                <a:solidFill>
                  <a:srgbClr val="000000"/>
                </a:solidFill>
              </a:rPr>
              <a:t>EA</a:t>
            </a:r>
            <a:r>
              <a:rPr lang="en-US" dirty="0" smtClean="0">
                <a:solidFill>
                  <a:srgbClr val="000000"/>
                </a:solidFill>
              </a:rPr>
              <a:t> </a:t>
            </a:r>
            <a:r>
              <a:rPr lang="el-GR" dirty="0" smtClean="0">
                <a:solidFill>
                  <a:srgbClr val="000000"/>
                </a:solidFill>
              </a:rPr>
              <a:t>οπότε</a:t>
            </a:r>
            <a:r>
              <a:rPr lang="en-US" dirty="0" smtClean="0">
                <a:solidFill>
                  <a:srgbClr val="000000"/>
                </a:solidFill>
              </a:rPr>
              <a:t> η </a:t>
            </a:r>
            <a:r>
              <a:rPr lang="en-US" dirty="0" err="1" smtClean="0">
                <a:solidFill>
                  <a:srgbClr val="000000"/>
                </a:solidFill>
              </a:rPr>
              <a:t>συνολική</a:t>
            </a:r>
            <a:r>
              <a:rPr lang="en-US" dirty="0" smtClean="0">
                <a:solidFill>
                  <a:srgbClr val="000000"/>
                </a:solidFill>
              </a:rPr>
              <a:t> </a:t>
            </a:r>
            <a:r>
              <a:rPr lang="en-US" dirty="0" err="1" smtClean="0">
                <a:solidFill>
                  <a:srgbClr val="000000"/>
                </a:solidFill>
              </a:rPr>
              <a:t>ροή</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2</a:t>
            </a:r>
            <a:r>
              <a:rPr lang="en-US" i="1" dirty="0" smtClean="0">
                <a:solidFill>
                  <a:srgbClr val="000000"/>
                </a:solidFill>
              </a:rPr>
              <a:t>EA.</a:t>
            </a:r>
          </a:p>
        </p:txBody>
      </p:sp>
      <p:pic>
        <p:nvPicPr>
          <p:cNvPr id="11271" name="Picture 9" descr="27819_2413"/>
          <p:cNvPicPr>
            <a:picLocks noChangeAspect="1" noChangeArrowheads="1"/>
          </p:cNvPicPr>
          <p:nvPr/>
        </p:nvPicPr>
        <p:blipFill>
          <a:blip r:embed="rId3" cstate="print">
            <a:lum bright="-25000" contrast="34000"/>
          </a:blip>
          <a:srcRect/>
          <a:stretch>
            <a:fillRect/>
          </a:stretch>
        </p:blipFill>
        <p:spPr bwMode="auto">
          <a:xfrm>
            <a:off x="5381971" y="1604860"/>
            <a:ext cx="3472080" cy="3648280"/>
          </a:xfrm>
          <a:prstGeom prst="rect">
            <a:avLst/>
          </a:prstGeom>
          <a:noFill/>
          <a:ln w="9525">
            <a:noFill/>
            <a:miter lim="800000"/>
            <a:headEnd/>
            <a:tailEnd/>
          </a:ln>
        </p:spPr>
      </p:pic>
      <p:graphicFrame>
        <p:nvGraphicFramePr>
          <p:cNvPr id="67585" name="Object 1"/>
          <p:cNvGraphicFramePr>
            <a:graphicFrameLocks noChangeAspect="1"/>
          </p:cNvGraphicFramePr>
          <p:nvPr/>
        </p:nvGraphicFramePr>
        <p:xfrm>
          <a:off x="1269026" y="1741321"/>
          <a:ext cx="246062" cy="446088"/>
        </p:xfrm>
        <a:graphic>
          <a:graphicData uri="http://schemas.openxmlformats.org/presentationml/2006/ole">
            <p:oleObj spid="_x0000_s67585" name="Equation" r:id="rId4" imgW="139680" imgH="253800" progId="Equation.3">
              <p:embed/>
            </p:oleObj>
          </a:graphicData>
        </a:graphic>
      </p:graphicFrame>
      <p:graphicFrame>
        <p:nvGraphicFramePr>
          <p:cNvPr id="67586" name="Object 2"/>
          <p:cNvGraphicFramePr>
            <a:graphicFrameLocks noChangeAspect="1"/>
          </p:cNvGraphicFramePr>
          <p:nvPr/>
        </p:nvGraphicFramePr>
        <p:xfrm>
          <a:off x="2030001" y="3825372"/>
          <a:ext cx="246062" cy="446087"/>
        </p:xfrm>
        <a:graphic>
          <a:graphicData uri="http://schemas.openxmlformats.org/presentationml/2006/ole">
            <p:oleObj spid="_x0000_s67586" name="Equation" r:id="rId5" imgW="13968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7" dur="500"/>
                                        <p:tgtEl>
                                          <p:spTgt spid="11269">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11" dur="500"/>
                                        <p:tgtEl>
                                          <p:spTgt spid="11269">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67585"/>
                                        </p:tgtEl>
                                        <p:attrNameLst>
                                          <p:attrName>style.visibility</p:attrName>
                                        </p:attrNameLst>
                                      </p:cBhvr>
                                      <p:to>
                                        <p:strVal val="visible"/>
                                      </p:to>
                                    </p:set>
                                    <p:animEffect transition="in" filter="blinds(horizontal)">
                                      <p:cBhvr>
                                        <p:cTn id="14" dur="500"/>
                                        <p:tgtEl>
                                          <p:spTgt spid="6758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Effect transition="in" filter="blinds(horizontal)">
                                      <p:cBhvr>
                                        <p:cTn id="19" dur="500"/>
                                        <p:tgtEl>
                                          <p:spTgt spid="1126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269">
                                            <p:txEl>
                                              <p:pRg st="3" end="3"/>
                                            </p:txEl>
                                          </p:spTgt>
                                        </p:tgtEl>
                                        <p:attrNameLst>
                                          <p:attrName>style.visibility</p:attrName>
                                        </p:attrNameLst>
                                      </p:cBhvr>
                                      <p:to>
                                        <p:strVal val="visible"/>
                                      </p:to>
                                    </p:set>
                                    <p:animEffect transition="in" filter="blinds(horizontal)">
                                      <p:cBhvr>
                                        <p:cTn id="24" dur="500"/>
                                        <p:tgtEl>
                                          <p:spTgt spid="11269">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7586"/>
                                        </p:tgtEl>
                                        <p:attrNameLst>
                                          <p:attrName>style.visibility</p:attrName>
                                        </p:attrNameLst>
                                      </p:cBhvr>
                                      <p:to>
                                        <p:strVal val="visible"/>
                                      </p:to>
                                    </p:set>
                                    <p:animEffect transition="in" filter="blinds(horizontal)">
                                      <p:cBhvr>
                                        <p:cTn id="27" dur="500"/>
                                        <p:tgtEl>
                                          <p:spTgt spid="675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9">
                                            <p:txEl>
                                              <p:pRg st="4" end="4"/>
                                            </p:txEl>
                                          </p:spTgt>
                                        </p:tgtEl>
                                        <p:attrNameLst>
                                          <p:attrName>style.visibility</p:attrName>
                                        </p:attrNameLst>
                                      </p:cBhvr>
                                      <p:to>
                                        <p:strVal val="visible"/>
                                      </p:to>
                                    </p:set>
                                    <p:animEffect transition="in" filter="blinds(horizontal)">
                                      <p:cBhvr>
                                        <p:cTn id="32" dur="500"/>
                                        <p:tgtEl>
                                          <p:spTgt spid="11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06478"/>
            <a:ext cx="8229600" cy="609600"/>
          </a:xfrm>
        </p:spPr>
        <p:txBody>
          <a:bodyPr/>
          <a:lstStyle/>
          <a:p>
            <a:r>
              <a:rPr lang="el-GR" sz="1800" dirty="0" smtClean="0">
                <a:solidFill>
                  <a:srgbClr val="FF0000"/>
                </a:solidFill>
              </a:rPr>
              <a:t>ΛΥΣΗ</a:t>
            </a:r>
            <a:r>
              <a:rPr lang="en-US" sz="2000" dirty="0" smtClean="0">
                <a:solidFill>
                  <a:srgbClr val="0D3857"/>
                </a:solidFill>
              </a:rPr>
              <a:t> </a:t>
            </a:r>
            <a:r>
              <a:rPr lang="en-US" sz="1800" dirty="0" smtClean="0">
                <a:solidFill>
                  <a:srgbClr val="0D3857"/>
                </a:solidFill>
              </a:rPr>
              <a:t>(</a:t>
            </a:r>
            <a:r>
              <a:rPr lang="en-US" sz="1800" i="1" dirty="0" err="1" smtClean="0">
                <a:solidFill>
                  <a:srgbClr val="0D3857"/>
                </a:solidFill>
              </a:rPr>
              <a:t>συνέχεια</a:t>
            </a:r>
            <a:r>
              <a:rPr lang="en-US" sz="1800" dirty="0" smtClean="0">
                <a:solidFill>
                  <a:srgbClr val="0D3857"/>
                </a:solidFill>
              </a:rPr>
              <a:t>)</a:t>
            </a:r>
          </a:p>
        </p:txBody>
      </p:sp>
      <p:sp>
        <p:nvSpPr>
          <p:cNvPr id="12292" name="Rectangle 3"/>
          <p:cNvSpPr>
            <a:spLocks noGrp="1" noChangeArrowheads="1"/>
          </p:cNvSpPr>
          <p:nvPr>
            <p:ph idx="1"/>
          </p:nvPr>
        </p:nvSpPr>
        <p:spPr>
          <a:xfrm>
            <a:off x="324465" y="909472"/>
            <a:ext cx="8362335" cy="702756"/>
          </a:xfrm>
        </p:spPr>
        <p:txBody>
          <a:bodyPr wrap="square">
            <a:spAutoFit/>
          </a:bodyPr>
          <a:lstStyle/>
          <a:p>
            <a:pPr marL="0" indent="0"/>
            <a:r>
              <a:rPr lang="en-US" dirty="0" err="1" smtClean="0">
                <a:solidFill>
                  <a:srgbClr val="000000"/>
                </a:solidFill>
              </a:rPr>
              <a:t>Το</a:t>
            </a:r>
            <a:r>
              <a:rPr lang="en-US" dirty="0" smtClean="0">
                <a:solidFill>
                  <a:srgbClr val="000000"/>
                </a:solidFill>
              </a:rPr>
              <a:t> </a:t>
            </a:r>
            <a:r>
              <a:rPr lang="en-US" dirty="0" err="1" smtClean="0">
                <a:solidFill>
                  <a:srgbClr val="000000"/>
                </a:solidFill>
              </a:rPr>
              <a:t>φορτίο</a:t>
            </a:r>
            <a:r>
              <a:rPr lang="el-GR" dirty="0" smtClean="0">
                <a:solidFill>
                  <a:srgbClr val="000000"/>
                </a:solidFill>
              </a:rPr>
              <a:t> του επιπέδου που περιέχεται μέσα στον κύλινδρο </a:t>
            </a:r>
            <a:r>
              <a:rPr lang="en-US" dirty="0" err="1" smtClean="0">
                <a:solidFill>
                  <a:srgbClr val="000000"/>
                </a:solidFill>
              </a:rPr>
              <a:t>είναι</a:t>
            </a:r>
            <a:r>
              <a:rPr lang="en-US" dirty="0" smtClean="0">
                <a:solidFill>
                  <a:srgbClr val="000000"/>
                </a:solidFill>
              </a:rPr>
              <a:t> </a:t>
            </a:r>
            <a:r>
              <a:rPr lang="en-US" i="1" dirty="0" smtClean="0">
                <a:solidFill>
                  <a:srgbClr val="000000"/>
                </a:solidFill>
                <a:latin typeface="Lucida Grande" pitchFamily="80" charset="0"/>
                <a:cs typeface="Arial" charset="0"/>
                <a:sym typeface="Symbol"/>
              </a:rPr>
              <a:t></a:t>
            </a:r>
            <a:r>
              <a:rPr lang="en-US" i="1" dirty="0" smtClean="0">
                <a:solidFill>
                  <a:srgbClr val="000000"/>
                </a:solidFill>
              </a:rPr>
              <a:t>A</a:t>
            </a:r>
            <a:r>
              <a:rPr lang="en-US" i="1" dirty="0" smtClean="0">
                <a:solidFill>
                  <a:srgbClr val="000000"/>
                </a:solidFill>
              </a:rPr>
              <a:t>.</a:t>
            </a:r>
          </a:p>
          <a:p>
            <a:pPr marL="0" indent="0"/>
            <a:r>
              <a:rPr lang="el-GR" dirty="0" smtClean="0">
                <a:solidFill>
                  <a:srgbClr val="000000"/>
                </a:solidFill>
              </a:rPr>
              <a:t>Εφαρμόζουμε </a:t>
            </a:r>
            <a:r>
              <a:rPr lang="en-US" dirty="0" err="1" smtClean="0">
                <a:solidFill>
                  <a:srgbClr val="000000"/>
                </a:solidFill>
              </a:rPr>
              <a:t>το</a:t>
            </a:r>
            <a:r>
              <a:rPr lang="el-GR" dirty="0" smtClean="0">
                <a:solidFill>
                  <a:srgbClr val="000000"/>
                </a:solidFill>
              </a:rPr>
              <a:t>ν</a:t>
            </a:r>
            <a:r>
              <a:rPr lang="en-US" dirty="0" smtClean="0">
                <a:solidFill>
                  <a:srgbClr val="000000"/>
                </a:solidFill>
              </a:rPr>
              <a:t> </a:t>
            </a:r>
            <a:r>
              <a:rPr lang="en-US" dirty="0" err="1" smtClean="0">
                <a:solidFill>
                  <a:srgbClr val="000000"/>
                </a:solidFill>
              </a:rPr>
              <a:t>νόμο</a:t>
            </a:r>
            <a:r>
              <a:rPr lang="en-US" dirty="0" smtClean="0">
                <a:solidFill>
                  <a:srgbClr val="000000"/>
                </a:solidFill>
              </a:rPr>
              <a:t> </a:t>
            </a:r>
            <a:r>
              <a:rPr lang="en-US" dirty="0" err="1" smtClean="0">
                <a:solidFill>
                  <a:srgbClr val="000000"/>
                </a:solidFill>
              </a:rPr>
              <a:t>του</a:t>
            </a:r>
            <a:r>
              <a:rPr lang="en-US" dirty="0" smtClean="0">
                <a:solidFill>
                  <a:srgbClr val="000000"/>
                </a:solidFill>
              </a:rPr>
              <a:t> Gauss:</a:t>
            </a:r>
          </a:p>
        </p:txBody>
      </p:sp>
      <p:sp>
        <p:nvSpPr>
          <p:cNvPr id="12293"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Η2.3</a:t>
            </a:r>
          </a:p>
        </p:txBody>
      </p:sp>
      <p:graphicFrame>
        <p:nvGraphicFramePr>
          <p:cNvPr id="7" name="Object 6"/>
          <p:cNvGraphicFramePr>
            <a:graphicFrameLocks noChangeAspect="1"/>
          </p:cNvGraphicFramePr>
          <p:nvPr/>
        </p:nvGraphicFramePr>
        <p:xfrm>
          <a:off x="4514850" y="3327400"/>
          <a:ext cx="114300" cy="203200"/>
        </p:xfrm>
        <a:graphic>
          <a:graphicData uri="http://schemas.openxmlformats.org/presentationml/2006/ole">
            <p:oleObj spid="_x0000_s12292" name="Equation" r:id="rId3" imgW="114120" imgH="203040" progId="Equation.3">
              <p:embed/>
            </p:oleObj>
          </a:graphicData>
        </a:graphic>
      </p:graphicFrame>
      <p:graphicFrame>
        <p:nvGraphicFramePr>
          <p:cNvPr id="3" name="Object 5"/>
          <p:cNvGraphicFramePr>
            <a:graphicFrameLocks noChangeAspect="1"/>
          </p:cNvGraphicFramePr>
          <p:nvPr/>
        </p:nvGraphicFramePr>
        <p:xfrm>
          <a:off x="1071563" y="1783938"/>
          <a:ext cx="1987550" cy="712788"/>
        </p:xfrm>
        <a:graphic>
          <a:graphicData uri="http://schemas.openxmlformats.org/presentationml/2006/ole">
            <p:oleObj spid="_x0000_s12293" name="Equation" r:id="rId4" imgW="1130040" imgH="406080" progId="Equation.3">
              <p:embed/>
            </p:oleObj>
          </a:graphicData>
        </a:graphic>
      </p:graphicFrame>
      <p:graphicFrame>
        <p:nvGraphicFramePr>
          <p:cNvPr id="12294" name="Object 6"/>
          <p:cNvGraphicFramePr>
            <a:graphicFrameLocks noChangeAspect="1"/>
          </p:cNvGraphicFramePr>
          <p:nvPr/>
        </p:nvGraphicFramePr>
        <p:xfrm>
          <a:off x="1267799" y="2455912"/>
          <a:ext cx="1004887" cy="712788"/>
        </p:xfrm>
        <a:graphic>
          <a:graphicData uri="http://schemas.openxmlformats.org/presentationml/2006/ole">
            <p:oleObj spid="_x0000_s12294" name="Equation" r:id="rId5" imgW="571320" imgH="406080" progId="Equation.3">
              <p:embed/>
            </p:oleObj>
          </a:graphicData>
        </a:graphic>
      </p:graphicFrame>
      <p:sp>
        <p:nvSpPr>
          <p:cNvPr id="10" name="Rectangle 9"/>
          <p:cNvSpPr/>
          <p:nvPr/>
        </p:nvSpPr>
        <p:spPr>
          <a:xfrm>
            <a:off x="213853" y="3429000"/>
            <a:ext cx="4800599" cy="923330"/>
          </a:xfrm>
          <a:prstGeom prst="rect">
            <a:avLst/>
          </a:prstGeom>
        </p:spPr>
        <p:txBody>
          <a:bodyPr wrap="square">
            <a:spAutoFit/>
          </a:bodyPr>
          <a:lstStyle/>
          <a:p>
            <a:pPr marL="0" indent="0"/>
            <a:r>
              <a:rPr lang="en-US" dirty="0" err="1" smtClean="0">
                <a:solidFill>
                  <a:srgbClr val="000000"/>
                </a:solidFill>
              </a:rPr>
              <a:t>Παρατηρ</a:t>
            </a:r>
            <a:r>
              <a:rPr lang="el-GR" dirty="0" smtClean="0">
                <a:solidFill>
                  <a:srgbClr val="000000"/>
                </a:solidFill>
              </a:rPr>
              <a:t>ήστε</a:t>
            </a:r>
            <a:r>
              <a:rPr lang="en-US" dirty="0" smtClean="0">
                <a:solidFill>
                  <a:srgbClr val="000000"/>
                </a:solidFill>
              </a:rPr>
              <a:t> </a:t>
            </a:r>
            <a:r>
              <a:rPr lang="en-US" dirty="0" err="1" smtClean="0">
                <a:solidFill>
                  <a:srgbClr val="000000"/>
                </a:solidFill>
              </a:rPr>
              <a:t>ότι</a:t>
            </a:r>
            <a:r>
              <a:rPr lang="en-US" dirty="0" smtClean="0">
                <a:solidFill>
                  <a:srgbClr val="000000"/>
                </a:solidFill>
              </a:rPr>
              <a:t> </a:t>
            </a:r>
            <a:r>
              <a:rPr lang="el-GR" dirty="0" smtClean="0">
                <a:solidFill>
                  <a:srgbClr val="000000"/>
                </a:solidFill>
              </a:rPr>
              <a:t>το πεδίο </a:t>
            </a:r>
            <a:r>
              <a:rPr lang="en-US" dirty="0" err="1" smtClean="0">
                <a:solidFill>
                  <a:srgbClr val="000000"/>
                </a:solidFill>
              </a:rPr>
              <a:t>δεν</a:t>
            </a:r>
            <a:r>
              <a:rPr lang="en-US" dirty="0" smtClean="0">
                <a:solidFill>
                  <a:srgbClr val="000000"/>
                </a:solidFill>
              </a:rPr>
              <a:t> </a:t>
            </a:r>
            <a:r>
              <a:rPr lang="en-US" dirty="0" err="1" smtClean="0">
                <a:solidFill>
                  <a:srgbClr val="000000"/>
                </a:solidFill>
              </a:rPr>
              <a:t>εξαρτάται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τ</a:t>
            </a:r>
            <a:r>
              <a:rPr lang="el-GR" dirty="0" smtClean="0">
                <a:solidFill>
                  <a:srgbClr val="000000"/>
                </a:solidFill>
              </a:rPr>
              <a:t>ην απόσταση </a:t>
            </a:r>
            <a:r>
              <a:rPr lang="en-US" i="1" dirty="0" smtClean="0">
                <a:solidFill>
                  <a:srgbClr val="000000"/>
                </a:solidFill>
              </a:rPr>
              <a:t>r</a:t>
            </a:r>
            <a:r>
              <a:rPr lang="el-GR" i="1" dirty="0" smtClean="0">
                <a:solidFill>
                  <a:srgbClr val="000000"/>
                </a:solidFill>
              </a:rPr>
              <a:t>  </a:t>
            </a:r>
            <a:r>
              <a:rPr lang="el-GR" dirty="0" smtClean="0">
                <a:solidFill>
                  <a:srgbClr val="000000"/>
                </a:solidFill>
              </a:rPr>
              <a:t>από την πλάκα, επομένως, </a:t>
            </a:r>
            <a:r>
              <a:rPr lang="en-US" b="1" dirty="0" err="1" smtClean="0">
                <a:solidFill>
                  <a:srgbClr val="000000"/>
                </a:solidFill>
              </a:rPr>
              <a:t>το</a:t>
            </a:r>
            <a:r>
              <a:rPr lang="en-US" b="1" dirty="0" smtClean="0">
                <a:solidFill>
                  <a:srgbClr val="000000"/>
                </a:solidFill>
              </a:rPr>
              <a:t> </a:t>
            </a:r>
            <a:r>
              <a:rPr lang="en-US" b="1" dirty="0" err="1" smtClean="0">
                <a:solidFill>
                  <a:srgbClr val="000000"/>
                </a:solidFill>
              </a:rPr>
              <a:t>πεδίο</a:t>
            </a:r>
            <a:r>
              <a:rPr lang="en-US" b="1" dirty="0" smtClean="0">
                <a:solidFill>
                  <a:srgbClr val="000000"/>
                </a:solidFill>
              </a:rPr>
              <a:t> </a:t>
            </a:r>
            <a:r>
              <a:rPr lang="en-US" b="1" dirty="0" err="1" smtClean="0">
                <a:solidFill>
                  <a:srgbClr val="000000"/>
                </a:solidFill>
              </a:rPr>
              <a:t>είναι</a:t>
            </a:r>
            <a:r>
              <a:rPr lang="en-US" b="1" dirty="0" smtClean="0">
                <a:solidFill>
                  <a:srgbClr val="000000"/>
                </a:solidFill>
              </a:rPr>
              <a:t> </a:t>
            </a:r>
            <a:r>
              <a:rPr lang="en-US" b="1" dirty="0" err="1" smtClean="0">
                <a:solidFill>
                  <a:srgbClr val="000000"/>
                </a:solidFill>
              </a:rPr>
              <a:t>παντού</a:t>
            </a:r>
            <a:r>
              <a:rPr lang="en-US" b="1" dirty="0" smtClean="0">
                <a:solidFill>
                  <a:srgbClr val="000000"/>
                </a:solidFill>
              </a:rPr>
              <a:t> </a:t>
            </a:r>
            <a:r>
              <a:rPr lang="en-US" b="1" dirty="0" err="1" smtClean="0">
                <a:solidFill>
                  <a:srgbClr val="000000"/>
                </a:solidFill>
              </a:rPr>
              <a:t>ομογενές</a:t>
            </a:r>
            <a:r>
              <a:rPr lang="en-US" dirty="0" smtClean="0">
                <a:solidFill>
                  <a:srgbClr val="000000"/>
                </a:solidFill>
              </a:rPr>
              <a:t>.</a:t>
            </a:r>
          </a:p>
        </p:txBody>
      </p:sp>
      <p:pic>
        <p:nvPicPr>
          <p:cNvPr id="9" name="Picture 9" descr="27819_2413"/>
          <p:cNvPicPr>
            <a:picLocks noChangeAspect="1" noChangeArrowheads="1"/>
          </p:cNvPicPr>
          <p:nvPr/>
        </p:nvPicPr>
        <p:blipFill>
          <a:blip r:embed="rId6" cstate="print">
            <a:lum bright="-25000" contrast="34000"/>
          </a:blip>
          <a:srcRect/>
          <a:stretch>
            <a:fillRect/>
          </a:stretch>
        </p:blipFill>
        <p:spPr bwMode="auto">
          <a:xfrm>
            <a:off x="5381971" y="1604860"/>
            <a:ext cx="3472080" cy="3648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blinds(horizontal)">
                                      <p:cBhvr>
                                        <p:cTn id="7" dur="500"/>
                                        <p:tgtEl>
                                          <p:spTgt spid="1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blinds(horizontal)">
                                      <p:cBhvr>
                                        <p:cTn id="12" dur="500"/>
                                        <p:tgtEl>
                                          <p:spTgt spid="12292">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blinds(horizontal)">
                                      <p:cBhvr>
                                        <p:cTn id="20" dur="500"/>
                                        <p:tgtEl>
                                          <p:spTgt spid="1229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uiExpand="1"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mtClean="0">
                <a:solidFill>
                  <a:srgbClr val="0D3857"/>
                </a:solidFill>
              </a:rPr>
              <a:t>Η</a:t>
            </a:r>
            <a:r>
              <a:rPr lang="en-US" smtClean="0">
                <a:solidFill>
                  <a:srgbClr val="0D3857"/>
                </a:solidFill>
              </a:rPr>
              <a:t>λεκτρική ροή</a:t>
            </a:r>
          </a:p>
        </p:txBody>
      </p:sp>
      <p:sp>
        <p:nvSpPr>
          <p:cNvPr id="23555" name="Rectangle 3"/>
          <p:cNvSpPr>
            <a:spLocks noGrp="1" noChangeArrowheads="1"/>
          </p:cNvSpPr>
          <p:nvPr>
            <p:ph sz="half" idx="1"/>
          </p:nvPr>
        </p:nvSpPr>
        <p:spPr>
          <a:xfrm>
            <a:off x="457200" y="1676400"/>
            <a:ext cx="4038600" cy="1392689"/>
          </a:xfrm>
        </p:spPr>
        <p:txBody>
          <a:bodyPr>
            <a:spAutoFit/>
          </a:bodyPr>
          <a:lstStyle/>
          <a:p>
            <a:pPr marL="0" indent="0"/>
            <a:r>
              <a:rPr lang="en-US" sz="1800" dirty="0" smtClean="0">
                <a:solidFill>
                  <a:srgbClr val="000000"/>
                </a:solidFill>
              </a:rPr>
              <a:t>Η </a:t>
            </a:r>
            <a:r>
              <a:rPr lang="en-US" sz="1800" b="1" dirty="0" err="1" smtClean="0">
                <a:solidFill>
                  <a:srgbClr val="000000"/>
                </a:solidFill>
              </a:rPr>
              <a:t>ηλεκτρική</a:t>
            </a:r>
            <a:r>
              <a:rPr lang="en-US" sz="1800" b="1" dirty="0" smtClean="0">
                <a:solidFill>
                  <a:srgbClr val="000000"/>
                </a:solidFill>
              </a:rPr>
              <a:t> </a:t>
            </a:r>
            <a:r>
              <a:rPr lang="en-US" sz="1800" b="1" dirty="0" err="1" smtClean="0">
                <a:solidFill>
                  <a:srgbClr val="000000"/>
                </a:solidFill>
              </a:rPr>
              <a:t>ροή</a:t>
            </a:r>
            <a:r>
              <a:rPr lang="en-US" sz="1800" dirty="0" smtClean="0">
                <a:solidFill>
                  <a:srgbClr val="000000"/>
                </a:solidFill>
              </a:rPr>
              <a:t> </a:t>
            </a:r>
            <a:r>
              <a:rPr lang="el-GR" sz="1800" dirty="0" smtClean="0">
                <a:solidFill>
                  <a:srgbClr val="000000"/>
                </a:solidFill>
              </a:rPr>
              <a:t>ορίζεται ως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γινόμενο</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μέτρου</a:t>
            </a:r>
            <a:r>
              <a:rPr lang="en-US" sz="1800" dirty="0" smtClean="0">
                <a:solidFill>
                  <a:srgbClr val="000000"/>
                </a:solidFill>
              </a:rPr>
              <a:t> </a:t>
            </a:r>
            <a:r>
              <a:rPr lang="en-US" sz="1800" i="1" dirty="0" smtClean="0">
                <a:solidFill>
                  <a:srgbClr val="000000"/>
                </a:solidFill>
              </a:rPr>
              <a:t>E</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ηλεκτρικού</a:t>
            </a:r>
            <a:r>
              <a:rPr lang="en-US" sz="1800" dirty="0" smtClean="0">
                <a:solidFill>
                  <a:srgbClr val="000000"/>
                </a:solidFill>
              </a:rPr>
              <a:t> </a:t>
            </a:r>
            <a:r>
              <a:rPr lang="en-US" sz="1800" dirty="0" err="1" smtClean="0">
                <a:solidFill>
                  <a:srgbClr val="000000"/>
                </a:solidFill>
              </a:rPr>
              <a:t>πεδίου</a:t>
            </a:r>
            <a:r>
              <a:rPr lang="en-US" sz="1800" dirty="0" smtClean="0">
                <a:solidFill>
                  <a:srgbClr val="000000"/>
                </a:solidFill>
              </a:rPr>
              <a:t> </a:t>
            </a:r>
            <a:r>
              <a:rPr lang="en-US" sz="1800" dirty="0" err="1" smtClean="0">
                <a:solidFill>
                  <a:srgbClr val="000000"/>
                </a:solidFill>
              </a:rPr>
              <a:t>επί</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εμβαδόν</a:t>
            </a:r>
            <a:r>
              <a:rPr lang="en-US" sz="1800" dirty="0" smtClean="0">
                <a:solidFill>
                  <a:srgbClr val="000000"/>
                </a:solidFill>
              </a:rPr>
              <a:t> </a:t>
            </a:r>
            <a:r>
              <a:rPr lang="en-US" sz="1800" i="1" dirty="0" smtClean="0">
                <a:solidFill>
                  <a:srgbClr val="000000"/>
                </a:solidFill>
              </a:rPr>
              <a:t>A</a:t>
            </a:r>
            <a:r>
              <a:rPr lang="en-US" sz="1800" dirty="0" smtClean="0">
                <a:solidFill>
                  <a:srgbClr val="000000"/>
                </a:solidFill>
              </a:rPr>
              <a:t> </a:t>
            </a:r>
            <a:r>
              <a:rPr lang="en-US" sz="1800" dirty="0" err="1" smtClean="0">
                <a:solidFill>
                  <a:srgbClr val="000000"/>
                </a:solidFill>
              </a:rPr>
              <a:t>της</a:t>
            </a:r>
            <a:r>
              <a:rPr lang="en-US" sz="1800" dirty="0" smtClean="0">
                <a:solidFill>
                  <a:srgbClr val="000000"/>
                </a:solidFill>
              </a:rPr>
              <a:t> </a:t>
            </a:r>
            <a:r>
              <a:rPr lang="en-US" sz="1800" dirty="0" err="1" smtClean="0">
                <a:solidFill>
                  <a:srgbClr val="000000"/>
                </a:solidFill>
              </a:rPr>
              <a:t>επιφάνειας</a:t>
            </a:r>
            <a:r>
              <a:rPr lang="en-US" sz="1800" dirty="0" smtClean="0">
                <a:solidFill>
                  <a:srgbClr val="000000"/>
                </a:solidFill>
              </a:rPr>
              <a:t> </a:t>
            </a:r>
            <a:r>
              <a:rPr lang="en-US" sz="1800" dirty="0" err="1" smtClean="0">
                <a:solidFill>
                  <a:srgbClr val="000000"/>
                </a:solidFill>
              </a:rPr>
              <a:t>που</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κάθετη</a:t>
            </a:r>
            <a:r>
              <a:rPr lang="en-US" sz="1800" dirty="0" smtClean="0">
                <a:solidFill>
                  <a:srgbClr val="000000"/>
                </a:solidFill>
              </a:rPr>
              <a:t> </a:t>
            </a:r>
            <a:r>
              <a:rPr lang="en-US" sz="1800" dirty="0" err="1" smtClean="0">
                <a:solidFill>
                  <a:srgbClr val="000000"/>
                </a:solidFill>
              </a:rPr>
              <a:t>στις</a:t>
            </a:r>
            <a:r>
              <a:rPr lang="en-US" sz="1800" dirty="0" smtClean="0">
                <a:solidFill>
                  <a:srgbClr val="000000"/>
                </a:solidFill>
              </a:rPr>
              <a:t> </a:t>
            </a:r>
            <a:r>
              <a:rPr lang="en-US" sz="1800" dirty="0" err="1" smtClean="0">
                <a:solidFill>
                  <a:srgbClr val="000000"/>
                </a:solidFill>
              </a:rPr>
              <a:t>γραμμές</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πεδίου</a:t>
            </a:r>
            <a:r>
              <a:rPr lang="en-US" sz="1800" dirty="0" smtClean="0">
                <a:solidFill>
                  <a:srgbClr val="000000"/>
                </a:solidFill>
              </a:rPr>
              <a:t>.</a:t>
            </a:r>
          </a:p>
        </p:txBody>
      </p:sp>
      <p:sp>
        <p:nvSpPr>
          <p:cNvPr id="2355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Η2.1</a:t>
            </a:r>
          </a:p>
        </p:txBody>
      </p:sp>
      <p:pic>
        <p:nvPicPr>
          <p:cNvPr id="23557" name="Picture 7" descr="27819_2401"/>
          <p:cNvPicPr>
            <a:picLocks noChangeAspect="1" noChangeArrowheads="1"/>
          </p:cNvPicPr>
          <p:nvPr/>
        </p:nvPicPr>
        <p:blipFill>
          <a:blip r:embed="rId3" cstate="print"/>
          <a:srcRect/>
          <a:stretch>
            <a:fillRect/>
          </a:stretch>
        </p:blipFill>
        <p:spPr bwMode="auto">
          <a:xfrm>
            <a:off x="4683125" y="1836738"/>
            <a:ext cx="3975100" cy="3878262"/>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1241425" y="3249613"/>
          <a:ext cx="1652588" cy="357187"/>
        </p:xfrm>
        <a:graphic>
          <a:graphicData uri="http://schemas.openxmlformats.org/presentationml/2006/ole">
            <p:oleObj spid="_x0000_s23558" name="Equation" r:id="rId4" imgW="939600" imgH="203040" progId="Equation.3">
              <p:embed/>
            </p:oleObj>
          </a:graphicData>
        </a:graphic>
      </p:graphicFrame>
      <p:sp>
        <p:nvSpPr>
          <p:cNvPr id="7" name="Rectangle 6"/>
          <p:cNvSpPr/>
          <p:nvPr/>
        </p:nvSpPr>
        <p:spPr>
          <a:xfrm>
            <a:off x="421582" y="3899426"/>
            <a:ext cx="2876108" cy="369332"/>
          </a:xfrm>
          <a:prstGeom prst="rect">
            <a:avLst/>
          </a:prstGeom>
        </p:spPr>
        <p:txBody>
          <a:bodyPr wrap="none">
            <a:spAutoFit/>
          </a:bodyPr>
          <a:lstStyle/>
          <a:p>
            <a:pPr marL="0" indent="0"/>
            <a:r>
              <a:rPr lang="en-US" dirty="0" err="1" smtClean="0">
                <a:solidFill>
                  <a:srgbClr val="000000"/>
                </a:solidFill>
              </a:rPr>
              <a:t>Μονάδες</a:t>
            </a:r>
            <a:r>
              <a:rPr lang="en-US" dirty="0">
                <a:solidFill>
                  <a:srgbClr val="000000"/>
                </a:solidFill>
              </a:rPr>
              <a:t> </a:t>
            </a:r>
            <a:r>
              <a:rPr lang="el-GR" dirty="0" smtClean="0">
                <a:solidFill>
                  <a:srgbClr val="000000"/>
                </a:solidFill>
              </a:rPr>
              <a:t>ηλεκτρικής ροής</a:t>
            </a:r>
            <a:r>
              <a:rPr lang="en-US" dirty="0" smtClean="0">
                <a:solidFill>
                  <a:srgbClr val="000000"/>
                </a:solidFill>
              </a:rPr>
              <a:t>:</a:t>
            </a:r>
            <a:endParaRPr lang="en-US" dirty="0">
              <a:solidFill>
                <a:srgbClr val="000000"/>
              </a:solidFill>
            </a:endParaRPr>
          </a:p>
        </p:txBody>
      </p:sp>
      <p:graphicFrame>
        <p:nvGraphicFramePr>
          <p:cNvPr id="23559" name="Object 7"/>
          <p:cNvGraphicFramePr>
            <a:graphicFrameLocks noChangeAspect="1"/>
          </p:cNvGraphicFramePr>
          <p:nvPr/>
        </p:nvGraphicFramePr>
        <p:xfrm>
          <a:off x="3314700" y="3708400"/>
          <a:ext cx="690563" cy="690563"/>
        </p:xfrm>
        <a:graphic>
          <a:graphicData uri="http://schemas.openxmlformats.org/presentationml/2006/ole">
            <p:oleObj spid="_x0000_s23559" name="Equation" r:id="rId5" imgW="393480" imgH="393480" progId="Equation.3">
              <p:embed/>
            </p:oleObj>
          </a:graphicData>
        </a:graphic>
      </p:graphicFrame>
      <p:sp>
        <p:nvSpPr>
          <p:cNvPr id="9" name="Rectangle 3"/>
          <p:cNvSpPr>
            <a:spLocks noGrp="1" noChangeArrowheads="1"/>
          </p:cNvSpPr>
          <p:nvPr>
            <p:ph sz="half" idx="1"/>
          </p:nvPr>
        </p:nvSpPr>
        <p:spPr>
          <a:xfrm>
            <a:off x="519752" y="4790380"/>
            <a:ext cx="4038600" cy="1128514"/>
          </a:xfrm>
        </p:spPr>
        <p:txBody>
          <a:bodyPr>
            <a:spAutoFit/>
          </a:bodyPr>
          <a:lstStyle/>
          <a:p>
            <a:pPr marL="0" indent="0"/>
            <a:r>
              <a:rPr lang="en-US" sz="1800" dirty="0" smtClean="0">
                <a:solidFill>
                  <a:srgbClr val="000000"/>
                </a:solidFill>
              </a:rPr>
              <a:t>Η </a:t>
            </a:r>
            <a:r>
              <a:rPr lang="en-US" sz="1800" dirty="0" err="1" smtClean="0">
                <a:solidFill>
                  <a:srgbClr val="000000"/>
                </a:solidFill>
              </a:rPr>
              <a:t>ηλεκτρική</a:t>
            </a:r>
            <a:r>
              <a:rPr lang="en-US" sz="1800" dirty="0" smtClean="0">
                <a:solidFill>
                  <a:srgbClr val="000000"/>
                </a:solidFill>
              </a:rPr>
              <a:t> </a:t>
            </a:r>
            <a:r>
              <a:rPr lang="en-US" sz="1800" dirty="0" err="1" smtClean="0">
                <a:solidFill>
                  <a:srgbClr val="000000"/>
                </a:solidFill>
              </a:rPr>
              <a:t>ροή</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ανάλογη</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πλήθους</a:t>
            </a:r>
            <a:r>
              <a:rPr lang="en-US" sz="1800" dirty="0" smtClean="0">
                <a:solidFill>
                  <a:srgbClr val="000000"/>
                </a:solidFill>
              </a:rPr>
              <a:t> </a:t>
            </a:r>
            <a:r>
              <a:rPr lang="en-US" sz="1800" dirty="0" err="1" smtClean="0">
                <a:solidFill>
                  <a:srgbClr val="000000"/>
                </a:solidFill>
              </a:rPr>
              <a:t>των</a:t>
            </a:r>
            <a:r>
              <a:rPr lang="en-US" sz="1800" dirty="0" smtClean="0">
                <a:solidFill>
                  <a:srgbClr val="000000"/>
                </a:solidFill>
              </a:rPr>
              <a:t> </a:t>
            </a:r>
            <a:r>
              <a:rPr lang="en-US" sz="1800" dirty="0" err="1" smtClean="0">
                <a:solidFill>
                  <a:srgbClr val="000000"/>
                </a:solidFill>
              </a:rPr>
              <a:t>γραμμών</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ηλεκτρικού</a:t>
            </a:r>
            <a:r>
              <a:rPr lang="en-US" sz="1800" dirty="0" smtClean="0">
                <a:solidFill>
                  <a:srgbClr val="000000"/>
                </a:solidFill>
              </a:rPr>
              <a:t> </a:t>
            </a:r>
            <a:r>
              <a:rPr lang="en-US" sz="1800" dirty="0" err="1" smtClean="0">
                <a:solidFill>
                  <a:srgbClr val="000000"/>
                </a:solidFill>
              </a:rPr>
              <a:t>πεδίου</a:t>
            </a:r>
            <a:r>
              <a:rPr lang="en-US" sz="1800" dirty="0" smtClean="0">
                <a:solidFill>
                  <a:srgbClr val="000000"/>
                </a:solidFill>
              </a:rPr>
              <a:t> </a:t>
            </a:r>
            <a:r>
              <a:rPr lang="en-US" sz="1800" dirty="0" err="1" smtClean="0">
                <a:solidFill>
                  <a:srgbClr val="000000"/>
                </a:solidFill>
              </a:rPr>
              <a:t>που</a:t>
            </a:r>
            <a:r>
              <a:rPr lang="en-US" sz="1800" dirty="0" smtClean="0">
                <a:solidFill>
                  <a:srgbClr val="000000"/>
                </a:solidFill>
              </a:rPr>
              <a:t> </a:t>
            </a:r>
            <a:r>
              <a:rPr lang="en-US" sz="1800" dirty="0" err="1" smtClean="0">
                <a:solidFill>
                  <a:srgbClr val="000000"/>
                </a:solidFill>
              </a:rPr>
              <a:t>διαπερνούν</a:t>
            </a:r>
            <a:r>
              <a:rPr lang="en-US" sz="1800" dirty="0" smtClean="0">
                <a:solidFill>
                  <a:srgbClr val="000000"/>
                </a:solidFill>
              </a:rPr>
              <a:t> </a:t>
            </a:r>
            <a:r>
              <a:rPr lang="el-GR" sz="1800" dirty="0" smtClean="0">
                <a:solidFill>
                  <a:srgbClr val="000000"/>
                </a:solidFill>
              </a:rPr>
              <a:t>την</a:t>
            </a:r>
            <a:r>
              <a:rPr lang="en-US" sz="1800" dirty="0" smtClean="0">
                <a:solidFill>
                  <a:srgbClr val="000000"/>
                </a:solidFill>
              </a:rPr>
              <a:t> </a:t>
            </a:r>
            <a:r>
              <a:rPr lang="en-US" sz="1800" dirty="0" err="1" smtClean="0">
                <a:solidFill>
                  <a:srgbClr val="000000"/>
                </a:solidFill>
              </a:rPr>
              <a:t>επιφάνεια</a:t>
            </a:r>
            <a:r>
              <a:rPr lang="el-GR" sz="1800" dirty="0" smtClean="0">
                <a:solidFill>
                  <a:srgbClr val="000000"/>
                </a:solidFill>
              </a:rPr>
              <a:t> </a:t>
            </a:r>
            <a:r>
              <a:rPr lang="el-GR" sz="1800" i="1" dirty="0" smtClean="0">
                <a:solidFill>
                  <a:srgbClr val="000000"/>
                </a:solidFill>
              </a:rPr>
              <a:t>Α</a:t>
            </a:r>
            <a:r>
              <a:rPr lang="en-US" sz="1800" dirty="0" smtClean="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3559"/>
                                        </p:tgtEl>
                                        <p:attrNameLst>
                                          <p:attrName>style.visibility</p:attrName>
                                        </p:attrNameLst>
                                      </p:cBhvr>
                                      <p:to>
                                        <p:strVal val="visible"/>
                                      </p:to>
                                    </p:set>
                                    <p:animEffect transition="in" filter="blinds(horizontal)">
                                      <p:cBhvr>
                                        <p:cTn id="10" dur="500"/>
                                        <p:tgtEl>
                                          <p:spTgt spid="235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2100" smtClean="0">
                <a:solidFill>
                  <a:srgbClr val="0D3857"/>
                </a:solidFill>
              </a:rPr>
              <a:t>Οι ιδιότητες ενός αγωγού που βρίσκεται σε ηλεκτροστατική ισορροπία</a:t>
            </a:r>
          </a:p>
        </p:txBody>
      </p:sp>
      <p:sp>
        <p:nvSpPr>
          <p:cNvPr id="36867" name="Rectangle 3"/>
          <p:cNvSpPr>
            <a:spLocks noGrp="1" noChangeArrowheads="1"/>
          </p:cNvSpPr>
          <p:nvPr>
            <p:ph idx="1"/>
          </p:nvPr>
        </p:nvSpPr>
        <p:spPr>
          <a:xfrm>
            <a:off x="457200" y="1528916"/>
            <a:ext cx="8229600" cy="4909036"/>
          </a:xfrm>
        </p:spPr>
        <p:txBody>
          <a:bodyPr>
            <a:spAutoFit/>
          </a:bodyPr>
          <a:lstStyle/>
          <a:p>
            <a:pPr marL="0" indent="0">
              <a:lnSpc>
                <a:spcPct val="100000"/>
              </a:lnSpc>
            </a:pPr>
            <a:r>
              <a:rPr lang="en-US" dirty="0" err="1" smtClean="0">
                <a:solidFill>
                  <a:srgbClr val="000000"/>
                </a:solidFill>
              </a:rPr>
              <a:t>Όταν</a:t>
            </a:r>
            <a:r>
              <a:rPr lang="en-US" dirty="0" smtClean="0">
                <a:solidFill>
                  <a:srgbClr val="000000"/>
                </a:solidFill>
              </a:rPr>
              <a:t> </a:t>
            </a:r>
            <a:r>
              <a:rPr lang="en-US" dirty="0" err="1" smtClean="0">
                <a:solidFill>
                  <a:srgbClr val="000000"/>
                </a:solidFill>
              </a:rPr>
              <a:t>δεν</a:t>
            </a:r>
            <a:r>
              <a:rPr lang="en-US" dirty="0" smtClean="0">
                <a:solidFill>
                  <a:srgbClr val="000000"/>
                </a:solidFill>
              </a:rPr>
              <a:t> </a:t>
            </a:r>
            <a:r>
              <a:rPr lang="en-US" dirty="0" err="1" smtClean="0">
                <a:solidFill>
                  <a:srgbClr val="000000"/>
                </a:solidFill>
              </a:rPr>
              <a:t>υπάρχει</a:t>
            </a:r>
            <a:r>
              <a:rPr lang="en-US" dirty="0" smtClean="0">
                <a:solidFill>
                  <a:srgbClr val="000000"/>
                </a:solidFill>
              </a:rPr>
              <a:t> </a:t>
            </a:r>
            <a:r>
              <a:rPr lang="en-US" dirty="0" err="1" smtClean="0">
                <a:solidFill>
                  <a:srgbClr val="000000"/>
                </a:solidFill>
              </a:rPr>
              <a:t>κίνηση</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έναν</a:t>
            </a:r>
            <a:r>
              <a:rPr lang="en-US" dirty="0" smtClean="0">
                <a:solidFill>
                  <a:srgbClr val="000000"/>
                </a:solidFill>
              </a:rPr>
              <a:t> </a:t>
            </a:r>
            <a:r>
              <a:rPr lang="en-US" dirty="0" err="1" smtClean="0">
                <a:solidFill>
                  <a:srgbClr val="000000"/>
                </a:solidFill>
              </a:rPr>
              <a:t>αγωγό</a:t>
            </a:r>
            <a:r>
              <a:rPr lang="en-US" dirty="0" smtClean="0">
                <a:solidFill>
                  <a:srgbClr val="000000"/>
                </a:solidFill>
              </a:rPr>
              <a:t>, </a:t>
            </a:r>
            <a:r>
              <a:rPr lang="en-US" dirty="0" err="1" smtClean="0">
                <a:solidFill>
                  <a:srgbClr val="000000"/>
                </a:solidFill>
              </a:rPr>
              <a:t>τότε</a:t>
            </a:r>
            <a:r>
              <a:rPr lang="en-US" dirty="0" smtClean="0">
                <a:solidFill>
                  <a:srgbClr val="000000"/>
                </a:solidFill>
              </a:rPr>
              <a:t> </a:t>
            </a:r>
            <a:r>
              <a:rPr lang="en-US" dirty="0" err="1" smtClean="0">
                <a:solidFill>
                  <a:srgbClr val="000000"/>
                </a:solidFill>
              </a:rPr>
              <a:t>λέμε</a:t>
            </a:r>
            <a:r>
              <a:rPr lang="en-US" dirty="0" smtClean="0">
                <a:solidFill>
                  <a:srgbClr val="000000"/>
                </a:solidFill>
              </a:rPr>
              <a:t> </a:t>
            </a:r>
            <a:r>
              <a:rPr lang="en-US" dirty="0" err="1" smtClean="0">
                <a:solidFill>
                  <a:srgbClr val="000000"/>
                </a:solidFill>
              </a:rPr>
              <a:t>ότι</a:t>
            </a:r>
            <a:r>
              <a:rPr lang="en-US" dirty="0" smtClean="0">
                <a:solidFill>
                  <a:srgbClr val="000000"/>
                </a:solidFill>
              </a:rPr>
              <a:t> ο </a:t>
            </a:r>
            <a:r>
              <a:rPr lang="en-US" dirty="0" err="1" smtClean="0">
                <a:solidFill>
                  <a:srgbClr val="000000"/>
                </a:solidFill>
              </a:rPr>
              <a:t>αγωγός</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b="1" dirty="0" err="1" smtClean="0">
                <a:solidFill>
                  <a:srgbClr val="000000"/>
                </a:solidFill>
              </a:rPr>
              <a:t>ηλεκτροστατική</a:t>
            </a:r>
            <a:r>
              <a:rPr lang="en-US" b="1" dirty="0" smtClean="0">
                <a:solidFill>
                  <a:srgbClr val="000000"/>
                </a:solidFill>
              </a:rPr>
              <a:t> </a:t>
            </a:r>
            <a:r>
              <a:rPr lang="en-US" b="1" dirty="0" err="1" smtClean="0">
                <a:solidFill>
                  <a:srgbClr val="000000"/>
                </a:solidFill>
              </a:rPr>
              <a:t>ισορροπία</a:t>
            </a:r>
            <a:r>
              <a:rPr lang="en-US" dirty="0" smtClean="0">
                <a:solidFill>
                  <a:srgbClr val="000000"/>
                </a:solidFill>
              </a:rPr>
              <a:t>.</a:t>
            </a:r>
            <a:endParaRPr lang="el-GR" dirty="0" smtClean="0">
              <a:solidFill>
                <a:srgbClr val="000000"/>
              </a:solidFill>
            </a:endParaRPr>
          </a:p>
          <a:p>
            <a:pPr marL="0" indent="0">
              <a:lnSpc>
                <a:spcPct val="100000"/>
              </a:lnSpc>
            </a:pPr>
            <a:r>
              <a:rPr lang="el-GR" dirty="0" smtClean="0">
                <a:solidFill>
                  <a:srgbClr val="000000"/>
                </a:solidFill>
              </a:rPr>
              <a:t>Ένας αγωγός που βρίσκεται σε ηλεκτροστατική ισορροπία έχει τις παρακάτω ιδιότητες</a:t>
            </a:r>
            <a:r>
              <a:rPr lang="en-US" dirty="0" smtClean="0">
                <a:solidFill>
                  <a:srgbClr val="000000"/>
                </a:solidFill>
              </a:rPr>
              <a:t>:</a:t>
            </a:r>
          </a:p>
          <a:p>
            <a:pPr>
              <a:lnSpc>
                <a:spcPct val="100000"/>
              </a:lnSpc>
              <a:spcBef>
                <a:spcPts val="1200"/>
              </a:spcBef>
              <a:buFont typeface="+mj-lt"/>
              <a:buAutoNum type="arabicPeriod"/>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ίσο</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μηδέν</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κάθε</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εσωτερικού</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αγωγού</a:t>
            </a:r>
            <a:r>
              <a:rPr lang="en-US" dirty="0" smtClean="0">
                <a:solidFill>
                  <a:srgbClr val="000000"/>
                </a:solidFill>
              </a:rPr>
              <a:t>, </a:t>
            </a:r>
            <a:r>
              <a:rPr lang="el-GR" dirty="0" smtClean="0">
                <a:solidFill>
                  <a:srgbClr val="000000"/>
                </a:solidFill>
              </a:rPr>
              <a:t>ε</a:t>
            </a:r>
            <a:r>
              <a:rPr lang="en-US" dirty="0" err="1" smtClean="0">
                <a:solidFill>
                  <a:srgbClr val="000000"/>
                </a:solidFill>
              </a:rPr>
              <a:t>ίτε</a:t>
            </a:r>
            <a:r>
              <a:rPr lang="en-US" dirty="0" smtClean="0">
                <a:solidFill>
                  <a:srgbClr val="000000"/>
                </a:solidFill>
              </a:rPr>
              <a:t> </a:t>
            </a:r>
            <a:r>
              <a:rPr lang="el-GR" dirty="0" smtClean="0">
                <a:solidFill>
                  <a:srgbClr val="000000"/>
                </a:solidFill>
              </a:rPr>
              <a:t>ο αγωγός είναι</a:t>
            </a:r>
            <a:r>
              <a:rPr lang="en-US" dirty="0" smtClean="0">
                <a:solidFill>
                  <a:srgbClr val="000000"/>
                </a:solidFill>
              </a:rPr>
              <a:t> </a:t>
            </a:r>
            <a:r>
              <a:rPr lang="en-US" dirty="0" err="1" smtClean="0">
                <a:solidFill>
                  <a:srgbClr val="000000"/>
                </a:solidFill>
              </a:rPr>
              <a:t>συμπαγή</a:t>
            </a:r>
            <a:r>
              <a:rPr lang="el-GR" dirty="0" smtClean="0">
                <a:solidFill>
                  <a:srgbClr val="000000"/>
                </a:solidFill>
              </a:rPr>
              <a:t>ς</a:t>
            </a:r>
            <a:r>
              <a:rPr lang="en-US" dirty="0" smtClean="0">
                <a:solidFill>
                  <a:srgbClr val="000000"/>
                </a:solidFill>
              </a:rPr>
              <a:t> </a:t>
            </a:r>
            <a:r>
              <a:rPr lang="en-US" dirty="0" err="1" smtClean="0">
                <a:solidFill>
                  <a:srgbClr val="000000"/>
                </a:solidFill>
              </a:rPr>
              <a:t>είτε</a:t>
            </a:r>
            <a:r>
              <a:rPr lang="el-GR" dirty="0" smtClean="0">
                <a:solidFill>
                  <a:srgbClr val="000000"/>
                </a:solidFill>
              </a:rPr>
              <a:t> </a:t>
            </a:r>
            <a:r>
              <a:rPr lang="en-US" dirty="0" err="1" smtClean="0">
                <a:solidFill>
                  <a:srgbClr val="000000"/>
                </a:solidFill>
              </a:rPr>
              <a:t>κοίλο</a:t>
            </a:r>
            <a:r>
              <a:rPr lang="el-GR" dirty="0" smtClean="0">
                <a:solidFill>
                  <a:srgbClr val="000000"/>
                </a:solidFill>
              </a:rPr>
              <a:t>ς.</a:t>
            </a:r>
            <a:endParaRPr lang="en-US" dirty="0" smtClean="0">
              <a:solidFill>
                <a:srgbClr val="000000"/>
              </a:solidFill>
            </a:endParaRPr>
          </a:p>
          <a:p>
            <a:pPr>
              <a:lnSpc>
                <a:spcPct val="100000"/>
              </a:lnSpc>
              <a:spcBef>
                <a:spcPts val="1200"/>
              </a:spcBef>
              <a:buFont typeface="+mj-lt"/>
              <a:buAutoNum type="arabicPeriod"/>
            </a:pPr>
            <a:r>
              <a:rPr lang="en-US" dirty="0" err="1" smtClean="0">
                <a:solidFill>
                  <a:srgbClr val="000000"/>
                </a:solidFill>
              </a:rPr>
              <a:t>Αν</a:t>
            </a:r>
            <a:r>
              <a:rPr lang="en-US" dirty="0" smtClean="0">
                <a:solidFill>
                  <a:srgbClr val="000000"/>
                </a:solidFill>
              </a:rPr>
              <a:t> ο </a:t>
            </a:r>
            <a:r>
              <a:rPr lang="en-US" dirty="0" err="1" smtClean="0">
                <a:solidFill>
                  <a:srgbClr val="000000"/>
                </a:solidFill>
              </a:rPr>
              <a:t>αγωγός</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μονωμένος</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φέρει</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a:t>
            </a:r>
            <a:r>
              <a:rPr lang="en-US" dirty="0" err="1" smtClean="0">
                <a:solidFill>
                  <a:srgbClr val="000000"/>
                </a:solidFill>
              </a:rPr>
              <a:t>τότε</a:t>
            </a:r>
            <a:r>
              <a:rPr lang="en-US" dirty="0" smtClean="0">
                <a:solidFill>
                  <a:srgbClr val="000000"/>
                </a:solidFill>
              </a:rPr>
              <a:t> </a:t>
            </a:r>
            <a:r>
              <a:rPr lang="en-US" dirty="0" err="1" smtClean="0">
                <a:solidFill>
                  <a:srgbClr val="000000"/>
                </a:solidFill>
              </a:rPr>
              <a:t>αυτό</a:t>
            </a:r>
            <a:r>
              <a:rPr lang="en-US" dirty="0" smtClean="0">
                <a:solidFill>
                  <a:srgbClr val="000000"/>
                </a:solidFill>
              </a:rPr>
              <a:t> </a:t>
            </a:r>
            <a:r>
              <a:rPr lang="en-US" dirty="0" err="1" smtClean="0">
                <a:solidFill>
                  <a:srgbClr val="000000"/>
                </a:solidFill>
              </a:rPr>
              <a:t>βρίσκεται</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επιφάνειά</a:t>
            </a:r>
            <a:r>
              <a:rPr lang="en-US" dirty="0" smtClean="0">
                <a:solidFill>
                  <a:srgbClr val="000000"/>
                </a:solidFill>
              </a:rPr>
              <a:t> </a:t>
            </a:r>
            <a:r>
              <a:rPr lang="en-US" dirty="0" err="1" smtClean="0">
                <a:solidFill>
                  <a:srgbClr val="000000"/>
                </a:solidFill>
              </a:rPr>
              <a:t>του</a:t>
            </a:r>
            <a:r>
              <a:rPr lang="en-US" dirty="0" smtClean="0">
                <a:solidFill>
                  <a:srgbClr val="000000"/>
                </a:solidFill>
              </a:rPr>
              <a:t>.</a:t>
            </a:r>
          </a:p>
          <a:p>
            <a:pPr>
              <a:lnSpc>
                <a:spcPct val="100000"/>
              </a:lnSpc>
              <a:spcBef>
                <a:spcPts val="1200"/>
              </a:spcBef>
              <a:buFont typeface="+mj-lt"/>
              <a:buAutoNum type="arabicPeriod"/>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βρίσκεται</a:t>
            </a:r>
            <a:r>
              <a:rPr lang="en-US" dirty="0" smtClean="0">
                <a:solidFill>
                  <a:srgbClr val="000000"/>
                </a:solidFill>
              </a:rPr>
              <a:t> </a:t>
            </a:r>
            <a:r>
              <a:rPr lang="en-US" dirty="0" err="1" smtClean="0">
                <a:solidFill>
                  <a:srgbClr val="000000"/>
                </a:solidFill>
              </a:rPr>
              <a:t>ακριβώς</a:t>
            </a:r>
            <a:r>
              <a:rPr lang="en-US" dirty="0" smtClean="0">
                <a:solidFill>
                  <a:srgbClr val="000000"/>
                </a:solidFill>
              </a:rPr>
              <a:t> </a:t>
            </a:r>
            <a:r>
              <a:rPr lang="en-US" dirty="0" err="1" smtClean="0">
                <a:solidFill>
                  <a:srgbClr val="000000"/>
                </a:solidFill>
              </a:rPr>
              <a:t>έξω</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έναν</a:t>
            </a:r>
            <a:r>
              <a:rPr lang="en-US" dirty="0" smtClean="0">
                <a:solidFill>
                  <a:srgbClr val="000000"/>
                </a:solidFill>
              </a:rPr>
              <a:t> </a:t>
            </a:r>
            <a:r>
              <a:rPr lang="en-US" dirty="0" err="1" smtClean="0">
                <a:solidFill>
                  <a:srgbClr val="000000"/>
                </a:solidFill>
              </a:rPr>
              <a:t>φορτισμένο</a:t>
            </a:r>
            <a:r>
              <a:rPr lang="en-US" dirty="0" smtClean="0">
                <a:solidFill>
                  <a:srgbClr val="000000"/>
                </a:solidFill>
              </a:rPr>
              <a:t> </a:t>
            </a:r>
            <a:r>
              <a:rPr lang="en-US" dirty="0" err="1" smtClean="0">
                <a:solidFill>
                  <a:srgbClr val="000000"/>
                </a:solidFill>
              </a:rPr>
              <a:t>αγωγό</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κάθετο</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επιφάνει</a:t>
            </a:r>
            <a:r>
              <a:rPr lang="el-GR" dirty="0" smtClean="0">
                <a:solidFill>
                  <a:srgbClr val="000000"/>
                </a:solidFill>
              </a:rPr>
              <a:t>α</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l-GR" dirty="0" smtClean="0">
                <a:solidFill>
                  <a:srgbClr val="000000"/>
                </a:solidFill>
              </a:rPr>
              <a:t>αγωγού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έχει</a:t>
            </a:r>
            <a:r>
              <a:rPr lang="en-US" dirty="0" smtClean="0">
                <a:solidFill>
                  <a:srgbClr val="000000"/>
                </a:solidFill>
              </a:rPr>
              <a:t> </a:t>
            </a:r>
            <a:r>
              <a:rPr lang="en-US" dirty="0" err="1" smtClean="0">
                <a:solidFill>
                  <a:srgbClr val="000000"/>
                </a:solidFill>
              </a:rPr>
              <a:t>μέτρο</a:t>
            </a:r>
            <a:r>
              <a:rPr lang="en-US" dirty="0" smtClean="0">
                <a:solidFill>
                  <a:srgbClr val="000000"/>
                </a:solidFill>
              </a:rPr>
              <a:t> </a:t>
            </a:r>
            <a:r>
              <a:rPr lang="en-US" i="1" dirty="0" smtClean="0">
                <a:solidFill>
                  <a:srgbClr val="000000"/>
                </a:solidFill>
                <a:latin typeface="Lucida Grande" pitchFamily="80" charset="0"/>
                <a:cs typeface="Arial" charset="0"/>
                <a:sym typeface="Symbol"/>
              </a:rPr>
              <a:t></a:t>
            </a:r>
            <a:r>
              <a:rPr lang="en-US" dirty="0" smtClean="0">
                <a:solidFill>
                  <a:srgbClr val="000000"/>
                </a:solidFill>
              </a:rPr>
              <a:t>/</a:t>
            </a:r>
            <a:r>
              <a:rPr lang="ru-RU" dirty="0" smtClean="0">
                <a:solidFill>
                  <a:srgbClr val="000000"/>
                </a:solidFill>
                <a:latin typeface="Times New Roman Greek" pitchFamily="18" charset="0"/>
                <a:cs typeface="Arial" charset="0"/>
              </a:rPr>
              <a:t>є</a:t>
            </a:r>
            <a:r>
              <a:rPr lang="en-US" baseline="-25000" dirty="0" smtClean="0">
                <a:solidFill>
                  <a:srgbClr val="000000"/>
                </a:solidFill>
              </a:rPr>
              <a:t>o</a:t>
            </a:r>
            <a:r>
              <a:rPr lang="el-GR" dirty="0" smtClean="0">
                <a:solidFill>
                  <a:srgbClr val="000000"/>
                </a:solidFill>
              </a:rPr>
              <a:t>, όπου</a:t>
            </a:r>
            <a:r>
              <a:rPr lang="en-US" dirty="0" smtClean="0">
                <a:solidFill>
                  <a:srgbClr val="000000"/>
                </a:solidFill>
              </a:rPr>
              <a:t> </a:t>
            </a:r>
            <a:r>
              <a:rPr lang="en-US" i="1" dirty="0" smtClean="0">
                <a:solidFill>
                  <a:srgbClr val="000000"/>
                </a:solidFill>
                <a:sym typeface="Symbol"/>
              </a:rPr>
              <a:t></a:t>
            </a:r>
            <a:r>
              <a:rPr lang="el-GR" dirty="0" smtClean="0">
                <a:solidFill>
                  <a:srgbClr val="000000"/>
                </a:solidFill>
                <a:sym typeface="Symbol"/>
              </a:rPr>
              <a:t> </a:t>
            </a:r>
            <a:r>
              <a:rPr lang="en-US" dirty="0" err="1" smtClean="0">
                <a:solidFill>
                  <a:srgbClr val="000000"/>
                </a:solidFill>
              </a:rPr>
              <a:t>είναι</a:t>
            </a:r>
            <a:r>
              <a:rPr lang="en-US" dirty="0" smtClean="0">
                <a:solidFill>
                  <a:srgbClr val="000000"/>
                </a:solidFill>
              </a:rPr>
              <a:t> η </a:t>
            </a:r>
            <a:r>
              <a:rPr lang="en-US" dirty="0" err="1" smtClean="0">
                <a:solidFill>
                  <a:srgbClr val="000000"/>
                </a:solidFill>
              </a:rPr>
              <a:t>επιφανειακή</a:t>
            </a:r>
            <a:r>
              <a:rPr lang="en-US" dirty="0" smtClean="0">
                <a:solidFill>
                  <a:srgbClr val="000000"/>
                </a:solidFill>
              </a:rPr>
              <a:t> </a:t>
            </a:r>
            <a:r>
              <a:rPr lang="en-US" dirty="0" err="1" smtClean="0">
                <a:solidFill>
                  <a:srgbClr val="000000"/>
                </a:solidFill>
              </a:rPr>
              <a:t>πυκνότητα</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συγκεκριμένο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a:t>
            </a:r>
          </a:p>
          <a:p>
            <a:pPr>
              <a:lnSpc>
                <a:spcPct val="100000"/>
              </a:lnSpc>
              <a:spcBef>
                <a:spcPts val="1200"/>
              </a:spcBef>
              <a:buFont typeface="+mj-lt"/>
              <a:buAutoNum type="arabicPeriod"/>
            </a:pPr>
            <a:r>
              <a:rPr lang="en-US" dirty="0" err="1" smtClean="0">
                <a:solidFill>
                  <a:srgbClr val="000000"/>
                </a:solidFill>
              </a:rPr>
              <a:t>Σε</a:t>
            </a:r>
            <a:r>
              <a:rPr lang="en-US" dirty="0" smtClean="0">
                <a:solidFill>
                  <a:srgbClr val="000000"/>
                </a:solidFill>
              </a:rPr>
              <a:t> </a:t>
            </a:r>
            <a:r>
              <a:rPr lang="el-GR" dirty="0" smtClean="0">
                <a:solidFill>
                  <a:srgbClr val="000000"/>
                </a:solidFill>
              </a:rPr>
              <a:t>έναν </a:t>
            </a:r>
            <a:r>
              <a:rPr lang="en-US" dirty="0" err="1" smtClean="0">
                <a:solidFill>
                  <a:srgbClr val="000000"/>
                </a:solidFill>
              </a:rPr>
              <a:t>αγωγό</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ακανόνιστο</a:t>
            </a:r>
            <a:r>
              <a:rPr lang="en-US" dirty="0" smtClean="0">
                <a:solidFill>
                  <a:srgbClr val="000000"/>
                </a:solidFill>
              </a:rPr>
              <a:t> </a:t>
            </a:r>
            <a:r>
              <a:rPr lang="en-US" dirty="0" err="1" smtClean="0">
                <a:solidFill>
                  <a:srgbClr val="000000"/>
                </a:solidFill>
              </a:rPr>
              <a:t>σχήμα</a:t>
            </a:r>
            <a:r>
              <a:rPr lang="en-US" dirty="0" smtClean="0">
                <a:solidFill>
                  <a:srgbClr val="000000"/>
                </a:solidFill>
              </a:rPr>
              <a:t>, η </a:t>
            </a:r>
            <a:r>
              <a:rPr lang="en-US" dirty="0" err="1" smtClean="0">
                <a:solidFill>
                  <a:srgbClr val="000000"/>
                </a:solidFill>
              </a:rPr>
              <a:t>επιφανειακή</a:t>
            </a:r>
            <a:r>
              <a:rPr lang="en-US" dirty="0" smtClean="0">
                <a:solidFill>
                  <a:srgbClr val="000000"/>
                </a:solidFill>
              </a:rPr>
              <a:t> </a:t>
            </a:r>
            <a:r>
              <a:rPr lang="en-US" dirty="0" err="1" smtClean="0">
                <a:solidFill>
                  <a:srgbClr val="000000"/>
                </a:solidFill>
              </a:rPr>
              <a:t>πυκνότητα</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dirty="0" err="1" smtClean="0">
                <a:solidFill>
                  <a:srgbClr val="000000"/>
                </a:solidFill>
              </a:rPr>
              <a:t>παίρνει</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μεγαλύτερη</a:t>
            </a:r>
            <a:r>
              <a:rPr lang="en-US" dirty="0" smtClean="0">
                <a:solidFill>
                  <a:srgbClr val="000000"/>
                </a:solidFill>
              </a:rPr>
              <a:t> </a:t>
            </a:r>
            <a:r>
              <a:rPr lang="en-US" dirty="0" err="1" smtClean="0">
                <a:solidFill>
                  <a:srgbClr val="000000"/>
                </a:solidFill>
              </a:rPr>
              <a:t>τιμή</a:t>
            </a:r>
            <a:r>
              <a:rPr lang="en-US" dirty="0" smtClean="0">
                <a:solidFill>
                  <a:srgbClr val="000000"/>
                </a:solidFill>
              </a:rPr>
              <a:t> </a:t>
            </a:r>
            <a:r>
              <a:rPr lang="en-US" dirty="0" err="1" smtClean="0">
                <a:solidFill>
                  <a:srgbClr val="000000"/>
                </a:solidFill>
              </a:rPr>
              <a:t>της</a:t>
            </a:r>
            <a:r>
              <a:rPr lang="en-US" dirty="0" smtClean="0">
                <a:solidFill>
                  <a:srgbClr val="000000"/>
                </a:solidFill>
              </a:rPr>
              <a:t> </a:t>
            </a:r>
            <a:r>
              <a:rPr lang="el-GR" dirty="0" smtClean="0">
                <a:solidFill>
                  <a:srgbClr val="000000"/>
                </a:solidFill>
              </a:rPr>
              <a:t>σε θέσεις</a:t>
            </a:r>
            <a:r>
              <a:rPr lang="en-US" dirty="0" smtClean="0">
                <a:solidFill>
                  <a:srgbClr val="000000"/>
                </a:solidFill>
              </a:rPr>
              <a:t> </a:t>
            </a:r>
            <a:r>
              <a:rPr lang="en-US" dirty="0" err="1" smtClean="0">
                <a:solidFill>
                  <a:srgbClr val="000000"/>
                </a:solidFill>
              </a:rPr>
              <a:t>όπου</a:t>
            </a:r>
            <a:r>
              <a:rPr lang="en-US" dirty="0" smtClean="0">
                <a:solidFill>
                  <a:srgbClr val="000000"/>
                </a:solidFill>
              </a:rPr>
              <a:t> η </a:t>
            </a:r>
            <a:r>
              <a:rPr lang="en-US" dirty="0" err="1" smtClean="0">
                <a:solidFill>
                  <a:srgbClr val="000000"/>
                </a:solidFill>
              </a:rPr>
              <a:t>ακτίνα</a:t>
            </a:r>
            <a:r>
              <a:rPr lang="en-US" dirty="0" smtClean="0">
                <a:solidFill>
                  <a:srgbClr val="000000"/>
                </a:solidFill>
              </a:rPr>
              <a:t> </a:t>
            </a:r>
            <a:r>
              <a:rPr lang="en-US" dirty="0" err="1" smtClean="0">
                <a:solidFill>
                  <a:srgbClr val="000000"/>
                </a:solidFill>
              </a:rPr>
              <a:t>καμπυλότητας</a:t>
            </a:r>
            <a:r>
              <a:rPr lang="en-US" dirty="0" smtClean="0">
                <a:solidFill>
                  <a:srgbClr val="000000"/>
                </a:solidFill>
              </a:rPr>
              <a:t> </a:t>
            </a:r>
            <a:r>
              <a:rPr lang="en-US" dirty="0" err="1" smtClean="0">
                <a:solidFill>
                  <a:srgbClr val="000000"/>
                </a:solidFill>
              </a:rPr>
              <a:t>της</a:t>
            </a:r>
            <a:r>
              <a:rPr lang="en-US" dirty="0" smtClean="0">
                <a:solidFill>
                  <a:srgbClr val="000000"/>
                </a:solidFill>
              </a:rPr>
              <a:t> </a:t>
            </a:r>
            <a:r>
              <a:rPr lang="en-US" dirty="0" err="1" smtClean="0">
                <a:solidFill>
                  <a:srgbClr val="000000"/>
                </a:solidFill>
              </a:rPr>
              <a:t>επιφάνειας</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ελάχιστη</a:t>
            </a:r>
            <a:r>
              <a:rPr lang="en-US" dirty="0" smtClean="0">
                <a:solidFill>
                  <a:srgbClr val="000000"/>
                </a:solidFill>
              </a:rPr>
              <a:t>.</a:t>
            </a:r>
          </a:p>
        </p:txBody>
      </p:sp>
      <p:sp>
        <p:nvSpPr>
          <p:cNvPr id="36868"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0" dur="500"/>
                                        <p:tgtEl>
                                          <p:spTgt spid="368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5" dur="500"/>
                                        <p:tgtEl>
                                          <p:spTgt spid="368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0" dur="500"/>
                                        <p:tgtEl>
                                          <p:spTgt spid="368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5" dur="500"/>
                                        <p:tgtEl>
                                          <p:spTgt spid="368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6867">
                                            <p:txEl>
                                              <p:pRg st="5" end="5"/>
                                            </p:txEl>
                                          </p:spTgt>
                                        </p:tgtEl>
                                        <p:attrNameLst>
                                          <p:attrName>style.visibility</p:attrName>
                                        </p:attrNameLst>
                                      </p:cBhvr>
                                      <p:to>
                                        <p:strVal val="visible"/>
                                      </p:to>
                                    </p:set>
                                    <p:animEffect transition="in" filter="blinds(horizontal)">
                                      <p:cBhvr>
                                        <p:cTn id="30"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199" y="838200"/>
            <a:ext cx="8421330" cy="579438"/>
          </a:xfrm>
        </p:spPr>
        <p:txBody>
          <a:bodyPr/>
          <a:lstStyle/>
          <a:p>
            <a:pPr marL="1371600" indent="-1371600" defTabSz="339725"/>
            <a:r>
              <a:rPr lang="en-US" dirty="0" err="1" smtClean="0">
                <a:solidFill>
                  <a:srgbClr val="0D3857"/>
                </a:solidFill>
              </a:rPr>
              <a:t>Ιδιότητα</a:t>
            </a:r>
            <a:r>
              <a:rPr lang="en-US" dirty="0" smtClean="0">
                <a:solidFill>
                  <a:srgbClr val="0D3857"/>
                </a:solidFill>
              </a:rPr>
              <a:t> 1:</a:t>
            </a:r>
            <a:r>
              <a:rPr lang="el-GR" dirty="0" smtClean="0">
                <a:solidFill>
                  <a:srgbClr val="0D3857"/>
                </a:solidFill>
              </a:rPr>
              <a:t>	Σ</a:t>
            </a:r>
            <a:r>
              <a:rPr lang="en-US" dirty="0" err="1" smtClean="0">
                <a:solidFill>
                  <a:srgbClr val="0D3857"/>
                </a:solidFill>
              </a:rPr>
              <a:t>το</a:t>
            </a:r>
            <a:r>
              <a:rPr lang="en-US" dirty="0" smtClean="0">
                <a:solidFill>
                  <a:srgbClr val="0D3857"/>
                </a:solidFill>
              </a:rPr>
              <a:t> </a:t>
            </a:r>
            <a:r>
              <a:rPr lang="en-US" dirty="0" err="1" smtClean="0">
                <a:solidFill>
                  <a:srgbClr val="0D3857"/>
                </a:solidFill>
              </a:rPr>
              <a:t>εσωτερικό</a:t>
            </a:r>
            <a:r>
              <a:rPr lang="en-US" dirty="0" smtClean="0">
                <a:solidFill>
                  <a:srgbClr val="0D3857"/>
                </a:solidFill>
              </a:rPr>
              <a:t> </a:t>
            </a:r>
            <a:r>
              <a:rPr lang="el-GR" dirty="0" smtClean="0">
                <a:solidFill>
                  <a:srgbClr val="0D3857"/>
                </a:solidFill>
              </a:rPr>
              <a:t>ενός</a:t>
            </a:r>
            <a:r>
              <a:rPr lang="en-US" dirty="0" smtClean="0">
                <a:solidFill>
                  <a:srgbClr val="0D3857"/>
                </a:solidFill>
              </a:rPr>
              <a:t> </a:t>
            </a:r>
            <a:r>
              <a:rPr lang="en-US" dirty="0" err="1" smtClean="0">
                <a:solidFill>
                  <a:srgbClr val="0D3857"/>
                </a:solidFill>
              </a:rPr>
              <a:t>αγωγού</a:t>
            </a:r>
            <a:r>
              <a:rPr lang="el-GR" dirty="0" smtClean="0">
                <a:solidFill>
                  <a:srgbClr val="0D3857"/>
                </a:solidFill>
              </a:rPr>
              <a:t> δεν υπάρχει ηλεκτρικό  πεδίο</a:t>
            </a:r>
            <a:endParaRPr lang="en-US" dirty="0" smtClean="0">
              <a:solidFill>
                <a:srgbClr val="0D3857"/>
              </a:solidFill>
            </a:endParaRPr>
          </a:p>
        </p:txBody>
      </p:sp>
      <p:sp>
        <p:nvSpPr>
          <p:cNvPr id="37891" name="Rectangle 3"/>
          <p:cNvSpPr>
            <a:spLocks noGrp="1" noChangeArrowheads="1"/>
          </p:cNvSpPr>
          <p:nvPr>
            <p:ph type="body" sz="half" idx="1"/>
          </p:nvPr>
        </p:nvSpPr>
        <p:spPr>
          <a:xfrm>
            <a:off x="457199" y="1630772"/>
            <a:ext cx="4527756" cy="4857740"/>
          </a:xfrm>
        </p:spPr>
        <p:txBody>
          <a:bodyPr wrap="square">
            <a:spAutoFit/>
          </a:bodyPr>
          <a:lstStyle/>
          <a:p>
            <a:pPr marL="0" indent="0"/>
            <a:r>
              <a:rPr lang="en-US" dirty="0" err="1" smtClean="0">
                <a:solidFill>
                  <a:srgbClr val="000000"/>
                </a:solidFill>
              </a:rPr>
              <a:t>Θεωρούμε</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dirty="0" err="1" smtClean="0">
                <a:solidFill>
                  <a:srgbClr val="000000"/>
                </a:solidFill>
              </a:rPr>
              <a:t>αγώγιμη</a:t>
            </a:r>
            <a:r>
              <a:rPr lang="en-US" dirty="0" smtClean="0">
                <a:solidFill>
                  <a:srgbClr val="000000"/>
                </a:solidFill>
              </a:rPr>
              <a:t> </a:t>
            </a:r>
            <a:r>
              <a:rPr lang="en-US" dirty="0" err="1" smtClean="0">
                <a:solidFill>
                  <a:srgbClr val="000000"/>
                </a:solidFill>
              </a:rPr>
              <a:t>πλάκα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a:p>
            <a:pPr marL="0" indent="0">
              <a:lnSpc>
                <a:spcPct val="100000"/>
              </a:lnSpc>
            </a:pPr>
            <a:r>
              <a:rPr lang="en-US" dirty="0" err="1" smtClean="0">
                <a:solidFill>
                  <a:srgbClr val="000000"/>
                </a:solidFill>
              </a:rPr>
              <a:t>Πριν</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εφαρμογή</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εξωτερικού</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ελεύθερα</a:t>
            </a:r>
            <a:r>
              <a:rPr lang="en-US" dirty="0" smtClean="0">
                <a:solidFill>
                  <a:srgbClr val="000000"/>
                </a:solidFill>
              </a:rPr>
              <a:t> </a:t>
            </a:r>
            <a:r>
              <a:rPr lang="en-US" dirty="0" err="1" smtClean="0">
                <a:solidFill>
                  <a:srgbClr val="000000"/>
                </a:solidFill>
              </a:rPr>
              <a:t>ηλεκτρόνια</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κατανεμημένα</a:t>
            </a:r>
            <a:r>
              <a:rPr lang="en-US" dirty="0" smtClean="0">
                <a:solidFill>
                  <a:srgbClr val="000000"/>
                </a:solidFill>
              </a:rPr>
              <a:t> </a:t>
            </a:r>
            <a:r>
              <a:rPr lang="en-US" dirty="0" err="1" smtClean="0">
                <a:solidFill>
                  <a:srgbClr val="000000"/>
                </a:solidFill>
              </a:rPr>
              <a:t>ομοιόμορφα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ολόκληρο</a:t>
            </a:r>
            <a:r>
              <a:rPr lang="en-US" dirty="0" smtClean="0">
                <a:solidFill>
                  <a:srgbClr val="000000"/>
                </a:solidFill>
              </a:rPr>
              <a:t> </a:t>
            </a:r>
            <a:r>
              <a:rPr lang="en-US" dirty="0" err="1" smtClean="0">
                <a:solidFill>
                  <a:srgbClr val="000000"/>
                </a:solidFill>
              </a:rPr>
              <a:t>τον</a:t>
            </a:r>
            <a:r>
              <a:rPr lang="en-US" dirty="0" smtClean="0">
                <a:solidFill>
                  <a:srgbClr val="000000"/>
                </a:solidFill>
              </a:rPr>
              <a:t> </a:t>
            </a:r>
            <a:r>
              <a:rPr lang="en-US" dirty="0" err="1" smtClean="0">
                <a:solidFill>
                  <a:srgbClr val="000000"/>
                </a:solidFill>
              </a:rPr>
              <a:t>αγωγό</a:t>
            </a:r>
            <a:r>
              <a:rPr lang="en-US" dirty="0" smtClean="0">
                <a:solidFill>
                  <a:srgbClr val="000000"/>
                </a:solidFill>
              </a:rPr>
              <a:t>.</a:t>
            </a:r>
          </a:p>
          <a:p>
            <a:pPr marL="0" indent="0">
              <a:lnSpc>
                <a:spcPct val="100000"/>
              </a:lnSpc>
            </a:pPr>
            <a:r>
              <a:rPr lang="el-GR" dirty="0" smtClean="0">
                <a:solidFill>
                  <a:srgbClr val="000000"/>
                </a:solidFill>
              </a:rPr>
              <a:t>Όταν εφαρμοστεί</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εξωτερικ</a:t>
            </a:r>
            <a:r>
              <a:rPr lang="el-GR" dirty="0" smtClean="0">
                <a:solidFill>
                  <a:srgbClr val="000000"/>
                </a:solidFill>
              </a:rPr>
              <a:t>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l-GR" dirty="0" smtClean="0">
                <a:solidFill>
                  <a:srgbClr val="000000"/>
                </a:solidFill>
              </a:rPr>
              <a:t>ελεύθερα </a:t>
            </a:r>
            <a:r>
              <a:rPr lang="en-US" dirty="0" err="1" smtClean="0">
                <a:solidFill>
                  <a:srgbClr val="000000"/>
                </a:solidFill>
              </a:rPr>
              <a:t>ηλεκτρόνια</a:t>
            </a:r>
            <a:r>
              <a:rPr lang="en-US" dirty="0" smtClean="0">
                <a:solidFill>
                  <a:srgbClr val="000000"/>
                </a:solidFill>
              </a:rPr>
              <a:t> </a:t>
            </a:r>
            <a:r>
              <a:rPr lang="en-US" dirty="0" err="1" smtClean="0">
                <a:solidFill>
                  <a:srgbClr val="000000"/>
                </a:solidFill>
              </a:rPr>
              <a:t>ανακατανέμονται</a:t>
            </a:r>
            <a:r>
              <a:rPr lang="el-GR" dirty="0" smtClean="0">
                <a:solidFill>
                  <a:srgbClr val="000000"/>
                </a:solidFill>
              </a:rPr>
              <a:t> (στη εικόνα δίπλα, μαζεύονται στην αριστερή πλευρά)</a:t>
            </a:r>
            <a:r>
              <a:rPr lang="en-US" dirty="0" smtClean="0">
                <a:solidFill>
                  <a:srgbClr val="000000"/>
                </a:solidFill>
              </a:rPr>
              <a:t> </a:t>
            </a:r>
            <a:r>
              <a:rPr lang="en-US" dirty="0" err="1" smtClean="0">
                <a:solidFill>
                  <a:srgbClr val="000000"/>
                </a:solidFill>
              </a:rPr>
              <a:t>μέχρι</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μέτρο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l-GR" dirty="0" smtClean="0">
                <a:solidFill>
                  <a:srgbClr val="000000"/>
                </a:solidFill>
              </a:rPr>
              <a:t>του πεδίου που δημιουργούν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ίσο</a:t>
            </a:r>
            <a:r>
              <a:rPr lang="en-US" dirty="0" smtClean="0">
                <a:solidFill>
                  <a:srgbClr val="000000"/>
                </a:solidFill>
              </a:rPr>
              <a:t> </a:t>
            </a:r>
            <a:r>
              <a:rPr lang="el-GR" dirty="0" smtClean="0">
                <a:solidFill>
                  <a:srgbClr val="000000"/>
                </a:solidFill>
              </a:rPr>
              <a:t>και αντίθετο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μέτρο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εξωτερικού</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a:t>
            </a:r>
            <a:r>
              <a:rPr lang="el-GR" dirty="0" smtClean="0">
                <a:solidFill>
                  <a:srgbClr val="000000"/>
                </a:solidFill>
              </a:rPr>
              <a:t> Στο εσωτερικό</a:t>
            </a:r>
            <a:r>
              <a:rPr lang="en-US" dirty="0" smtClean="0">
                <a:solidFill>
                  <a:srgbClr val="000000"/>
                </a:solidFill>
              </a:rPr>
              <a:t> </a:t>
            </a:r>
            <a:r>
              <a:rPr lang="el-GR" dirty="0" smtClean="0">
                <a:solidFill>
                  <a:srgbClr val="000000"/>
                </a:solidFill>
              </a:rPr>
              <a:t>του </a:t>
            </a:r>
            <a:r>
              <a:rPr lang="en-US" dirty="0" err="1" smtClean="0">
                <a:solidFill>
                  <a:srgbClr val="000000"/>
                </a:solidFill>
              </a:rPr>
              <a:t>αγωγ</a:t>
            </a:r>
            <a:r>
              <a:rPr lang="el-GR" dirty="0" smtClean="0">
                <a:solidFill>
                  <a:srgbClr val="000000"/>
                </a:solidFill>
              </a:rPr>
              <a:t>ού</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l-GR" dirty="0" smtClean="0">
                <a:solidFill>
                  <a:srgbClr val="000000"/>
                </a:solidFill>
              </a:rPr>
              <a:t>συν</a:t>
            </a:r>
            <a:r>
              <a:rPr lang="en-US" dirty="0" err="1" smtClean="0">
                <a:solidFill>
                  <a:srgbClr val="000000"/>
                </a:solidFill>
              </a:rPr>
              <a:t>ολικό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ίσο</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μηδέν</a:t>
            </a:r>
            <a:r>
              <a:rPr lang="en-US" dirty="0" smtClean="0">
                <a:solidFill>
                  <a:srgbClr val="000000"/>
                </a:solidFill>
              </a:rPr>
              <a:t>.</a:t>
            </a:r>
          </a:p>
          <a:p>
            <a:pPr marL="0" indent="0">
              <a:lnSpc>
                <a:spcPct val="100000"/>
              </a:lnSpc>
            </a:pPr>
            <a:r>
              <a:rPr lang="en-US" dirty="0" smtClean="0">
                <a:solidFill>
                  <a:srgbClr val="000000"/>
                </a:solidFill>
              </a:rPr>
              <a:t>Η </a:t>
            </a:r>
            <a:r>
              <a:rPr lang="en-US" dirty="0" err="1" smtClean="0">
                <a:solidFill>
                  <a:srgbClr val="000000"/>
                </a:solidFill>
              </a:rPr>
              <a:t>ανακατανομή</a:t>
            </a:r>
            <a:r>
              <a:rPr lang="en-US" dirty="0" smtClean="0">
                <a:solidFill>
                  <a:srgbClr val="000000"/>
                </a:solidFill>
              </a:rPr>
              <a:t> </a:t>
            </a:r>
            <a:r>
              <a:rPr lang="en-US" dirty="0" err="1" smtClean="0">
                <a:solidFill>
                  <a:srgbClr val="000000"/>
                </a:solidFill>
              </a:rPr>
              <a:t>γίνεται</a:t>
            </a:r>
            <a:r>
              <a:rPr lang="en-US" dirty="0" smtClean="0">
                <a:solidFill>
                  <a:srgbClr val="000000"/>
                </a:solidFill>
              </a:rPr>
              <a:t>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σε</a:t>
            </a:r>
            <a:r>
              <a:rPr lang="en-US" dirty="0" smtClean="0">
                <a:solidFill>
                  <a:srgbClr val="000000"/>
                </a:solidFill>
              </a:rPr>
              <a:t> 10</a:t>
            </a:r>
            <a:r>
              <a:rPr lang="en-US" baseline="30000" dirty="0" smtClean="0">
                <a:solidFill>
                  <a:srgbClr val="0D3857"/>
                </a:solidFill>
              </a:rPr>
              <a:t>–</a:t>
            </a:r>
            <a:r>
              <a:rPr lang="en-US" baseline="30000" dirty="0" smtClean="0">
                <a:solidFill>
                  <a:srgbClr val="000000"/>
                </a:solidFill>
              </a:rPr>
              <a:t>16 </a:t>
            </a:r>
            <a:r>
              <a:rPr lang="en-US" dirty="0" smtClean="0">
                <a:solidFill>
                  <a:srgbClr val="000000"/>
                </a:solidFill>
              </a:rPr>
              <a:t>s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μπορεί</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θεωρηθεί</a:t>
            </a:r>
            <a:r>
              <a:rPr lang="en-US" dirty="0" smtClean="0">
                <a:solidFill>
                  <a:srgbClr val="000000"/>
                </a:solidFill>
              </a:rPr>
              <a:t> </a:t>
            </a:r>
            <a:r>
              <a:rPr lang="en-US" dirty="0" err="1" smtClean="0">
                <a:solidFill>
                  <a:srgbClr val="000000"/>
                </a:solidFill>
              </a:rPr>
              <a:t>ακαριαία</a:t>
            </a:r>
            <a:r>
              <a:rPr lang="en-US" dirty="0" smtClean="0">
                <a:solidFill>
                  <a:srgbClr val="000000"/>
                </a:solidFill>
              </a:rPr>
              <a:t>.</a:t>
            </a:r>
          </a:p>
        </p:txBody>
      </p:sp>
      <p:sp>
        <p:nvSpPr>
          <p:cNvPr id="3789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pic>
        <p:nvPicPr>
          <p:cNvPr id="37893" name="Picture 6" descr="2414"/>
          <p:cNvPicPr>
            <a:picLocks noGrp="1" noChangeAspect="1" noChangeArrowheads="1"/>
          </p:cNvPicPr>
          <p:nvPr>
            <p:ph sz="half" idx="4294967295"/>
          </p:nvPr>
        </p:nvPicPr>
        <p:blipFill>
          <a:blip r:embed="rId2" cstate="print"/>
          <a:srcRect/>
          <a:stretch>
            <a:fillRect/>
          </a:stretch>
        </p:blipFill>
        <p:spPr>
          <a:xfrm>
            <a:off x="5265481" y="2020529"/>
            <a:ext cx="3453069" cy="390560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solidFill>
                  <a:srgbClr val="0D3857"/>
                </a:solidFill>
              </a:rPr>
              <a:t>Ιδιότητα 2: Το φορτίο βρίσκεται στην επιφάνεια του αγωγού</a:t>
            </a:r>
          </a:p>
        </p:txBody>
      </p:sp>
      <p:sp>
        <p:nvSpPr>
          <p:cNvPr id="39939" name="Rectangle 3"/>
          <p:cNvSpPr>
            <a:spLocks noGrp="1" noChangeArrowheads="1"/>
          </p:cNvSpPr>
          <p:nvPr>
            <p:ph sz="half" idx="1"/>
          </p:nvPr>
        </p:nvSpPr>
        <p:spPr/>
        <p:txBody>
          <a:bodyPr/>
          <a:lstStyle/>
          <a:p>
            <a:pPr marL="0" indent="0"/>
            <a:r>
              <a:rPr lang="en-US" sz="1800" smtClean="0">
                <a:solidFill>
                  <a:srgbClr val="000000"/>
                </a:solidFill>
              </a:rPr>
              <a:t>Επιλέγουμε μια επιφάνεια Gauss που βρίσκεται στο εσωτερικό του αγωγού, αλλά κοντά στην πραγματική επιφάνεια.</a:t>
            </a:r>
          </a:p>
          <a:p>
            <a:pPr marL="0" indent="0"/>
            <a:r>
              <a:rPr lang="en-US" sz="1800" smtClean="0">
                <a:solidFill>
                  <a:srgbClr val="000000"/>
                </a:solidFill>
              </a:rPr>
              <a:t>Το ηλεκτρικό πεδίο στο εσωτερικό </a:t>
            </a:r>
            <a:r>
              <a:rPr lang="el-GR" sz="1800" smtClean="0">
                <a:solidFill>
                  <a:srgbClr val="000000"/>
                </a:solidFill>
              </a:rPr>
              <a:t>του αγωγού </a:t>
            </a:r>
            <a:r>
              <a:rPr lang="en-US" sz="1800" smtClean="0">
                <a:solidFill>
                  <a:srgbClr val="000000"/>
                </a:solidFill>
              </a:rPr>
              <a:t>είναι </a:t>
            </a:r>
            <a:r>
              <a:rPr lang="el-GR" sz="1800" smtClean="0">
                <a:solidFill>
                  <a:srgbClr val="000000"/>
                </a:solidFill>
              </a:rPr>
              <a:t>ίσο με </a:t>
            </a:r>
            <a:r>
              <a:rPr lang="en-US" sz="1800" smtClean="0">
                <a:solidFill>
                  <a:srgbClr val="000000"/>
                </a:solidFill>
              </a:rPr>
              <a:t>μηδέν (ιδιότητα 1).</a:t>
            </a:r>
          </a:p>
          <a:p>
            <a:pPr marL="0" indent="0"/>
            <a:r>
              <a:rPr lang="el-GR" sz="1800" smtClean="0">
                <a:solidFill>
                  <a:srgbClr val="000000"/>
                </a:solidFill>
              </a:rPr>
              <a:t>Η συνολική ροή που διέρχεται από</a:t>
            </a:r>
            <a:r>
              <a:rPr lang="en-US" sz="1800" smtClean="0">
                <a:solidFill>
                  <a:srgbClr val="000000"/>
                </a:solidFill>
              </a:rPr>
              <a:t> τη</a:t>
            </a:r>
            <a:r>
              <a:rPr lang="el-GR" sz="1800" smtClean="0">
                <a:solidFill>
                  <a:srgbClr val="000000"/>
                </a:solidFill>
              </a:rPr>
              <a:t>ν</a:t>
            </a:r>
            <a:r>
              <a:rPr lang="en-US" sz="1800" smtClean="0">
                <a:solidFill>
                  <a:srgbClr val="000000"/>
                </a:solidFill>
              </a:rPr>
              <a:t> επιφάνεια Gauss </a:t>
            </a:r>
            <a:r>
              <a:rPr lang="el-GR" sz="1800" smtClean="0">
                <a:solidFill>
                  <a:srgbClr val="000000"/>
                </a:solidFill>
              </a:rPr>
              <a:t>είναι ίση με μηδέν</a:t>
            </a:r>
            <a:r>
              <a:rPr lang="en-US" sz="1800" smtClean="0">
                <a:solidFill>
                  <a:srgbClr val="000000"/>
                </a:solidFill>
              </a:rPr>
              <a:t>.</a:t>
            </a:r>
          </a:p>
          <a:p>
            <a:pPr marL="0" indent="0"/>
            <a:r>
              <a:rPr lang="el-GR" sz="1800" smtClean="0">
                <a:solidFill>
                  <a:srgbClr val="000000"/>
                </a:solidFill>
              </a:rPr>
              <a:t>Εφόσον</a:t>
            </a:r>
            <a:r>
              <a:rPr lang="en-US" sz="1800" smtClean="0">
                <a:solidFill>
                  <a:srgbClr val="000000"/>
                </a:solidFill>
              </a:rPr>
              <a:t> </a:t>
            </a:r>
            <a:r>
              <a:rPr lang="el-GR" sz="1800" smtClean="0">
                <a:solidFill>
                  <a:srgbClr val="000000"/>
                </a:solidFill>
              </a:rPr>
              <a:t>μπορούμε να θεωρήσουμε ότι </a:t>
            </a:r>
            <a:r>
              <a:rPr lang="en-US" sz="1800" smtClean="0">
                <a:solidFill>
                  <a:srgbClr val="000000"/>
                </a:solidFill>
              </a:rPr>
              <a:t>η επιφάνεια Gauss βρίσκεται οσοδήποτε κοντά στην πραγματική επιφάνεια, </a:t>
            </a:r>
            <a:r>
              <a:rPr lang="el-GR" sz="1800" smtClean="0">
                <a:solidFill>
                  <a:srgbClr val="000000"/>
                </a:solidFill>
              </a:rPr>
              <a:t>συνεπάγεται</a:t>
            </a:r>
            <a:r>
              <a:rPr lang="en-US" sz="1800" smtClean="0">
                <a:solidFill>
                  <a:srgbClr val="000000"/>
                </a:solidFill>
              </a:rPr>
              <a:t> ότι στο εσωτερικό της επιφάνειας δεν μπορεί να υπάρχει φορτίο.</a:t>
            </a:r>
          </a:p>
        </p:txBody>
      </p:sp>
      <p:sp>
        <p:nvSpPr>
          <p:cNvPr id="3994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pic>
        <p:nvPicPr>
          <p:cNvPr id="39941" name="Picture 7" descr="27819_2415"/>
          <p:cNvPicPr>
            <a:picLocks noChangeAspect="1" noChangeArrowheads="1"/>
          </p:cNvPicPr>
          <p:nvPr/>
        </p:nvPicPr>
        <p:blipFill>
          <a:blip r:embed="rId2" cstate="print">
            <a:lum bright="-25000" contrast="41000"/>
          </a:blip>
          <a:srcRect/>
          <a:stretch>
            <a:fillRect/>
          </a:stretch>
        </p:blipFill>
        <p:spPr bwMode="auto">
          <a:xfrm>
            <a:off x="4940300" y="1597025"/>
            <a:ext cx="3719513" cy="43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2000" smtClean="0">
                <a:solidFill>
                  <a:srgbClr val="0D3857"/>
                </a:solidFill>
              </a:rPr>
              <a:t>Ιδιότητα 2: Το φορτίο βρίσκεται στην επιφάνεια του αγωγού (</a:t>
            </a:r>
            <a:r>
              <a:rPr lang="en-US" sz="2000" i="1" smtClean="0">
                <a:solidFill>
                  <a:srgbClr val="0D3857"/>
                </a:solidFill>
              </a:rPr>
              <a:t>συνέχεια</a:t>
            </a:r>
            <a:r>
              <a:rPr lang="en-US" sz="2000" smtClean="0">
                <a:solidFill>
                  <a:srgbClr val="0D3857"/>
                </a:solidFill>
              </a:rPr>
              <a:t>)</a:t>
            </a:r>
          </a:p>
        </p:txBody>
      </p:sp>
      <p:sp>
        <p:nvSpPr>
          <p:cNvPr id="40963" name="Rectangle 3"/>
          <p:cNvSpPr>
            <a:spLocks noGrp="1" noChangeArrowheads="1"/>
          </p:cNvSpPr>
          <p:nvPr>
            <p:ph idx="1"/>
          </p:nvPr>
        </p:nvSpPr>
        <p:spPr/>
        <p:txBody>
          <a:bodyPr/>
          <a:lstStyle/>
          <a:p>
            <a:pPr marL="0" indent="0"/>
            <a:r>
              <a:rPr lang="el-GR" smtClean="0">
                <a:solidFill>
                  <a:srgbClr val="000000"/>
                </a:solidFill>
              </a:rPr>
              <a:t>Εφόσον</a:t>
            </a:r>
            <a:r>
              <a:rPr lang="en-US" smtClean="0">
                <a:solidFill>
                  <a:srgbClr val="000000"/>
                </a:solidFill>
              </a:rPr>
              <a:t> λοιπόν δεν μπορεί να υπάρχει φορτίο στο εσωτερικό της επιφάνειας, το όποιο συνολικό φορτίο </a:t>
            </a:r>
            <a:r>
              <a:rPr lang="el-GR" smtClean="0">
                <a:solidFill>
                  <a:srgbClr val="000000"/>
                </a:solidFill>
              </a:rPr>
              <a:t>φέρει ο αγωγός πρέπει να</a:t>
            </a:r>
            <a:r>
              <a:rPr lang="en-US" smtClean="0">
                <a:solidFill>
                  <a:srgbClr val="000000"/>
                </a:solidFill>
              </a:rPr>
              <a:t> βρίσκεται </a:t>
            </a:r>
            <a:r>
              <a:rPr lang="en-US" b="1" smtClean="0">
                <a:solidFill>
                  <a:srgbClr val="000000"/>
                </a:solidFill>
              </a:rPr>
              <a:t>επάνω</a:t>
            </a:r>
            <a:r>
              <a:rPr lang="en-US" b="1" i="1" smtClean="0">
                <a:solidFill>
                  <a:srgbClr val="000000"/>
                </a:solidFill>
              </a:rPr>
              <a:t> </a:t>
            </a:r>
            <a:r>
              <a:rPr lang="en-US" smtClean="0">
                <a:solidFill>
                  <a:srgbClr val="000000"/>
                </a:solidFill>
              </a:rPr>
              <a:t>στην επιφάνει</a:t>
            </a:r>
            <a:r>
              <a:rPr lang="el-GR" smtClean="0">
                <a:solidFill>
                  <a:srgbClr val="000000"/>
                </a:solidFill>
              </a:rPr>
              <a:t>ά του</a:t>
            </a:r>
            <a:r>
              <a:rPr lang="en-US" smtClean="0">
                <a:solidFill>
                  <a:srgbClr val="000000"/>
                </a:solidFill>
              </a:rPr>
              <a:t>.</a:t>
            </a:r>
          </a:p>
          <a:p>
            <a:pPr marL="0" indent="0"/>
            <a:r>
              <a:rPr lang="en-US" smtClean="0">
                <a:solidFill>
                  <a:srgbClr val="000000"/>
                </a:solidFill>
              </a:rPr>
              <a:t>Ο νόμος του Gauss δεν </a:t>
            </a:r>
            <a:r>
              <a:rPr lang="el-GR" smtClean="0">
                <a:solidFill>
                  <a:srgbClr val="000000"/>
                </a:solidFill>
              </a:rPr>
              <a:t>επισημαίνει πώς κατανέμεται αυτό</a:t>
            </a:r>
            <a:r>
              <a:rPr lang="en-US" smtClean="0">
                <a:solidFill>
                  <a:srgbClr val="000000"/>
                </a:solidFill>
              </a:rPr>
              <a:t> το φορτίο, αλλά </a:t>
            </a:r>
            <a:r>
              <a:rPr lang="el-GR" smtClean="0">
                <a:solidFill>
                  <a:srgbClr val="000000"/>
                </a:solidFill>
              </a:rPr>
              <a:t>μόνο </a:t>
            </a:r>
            <a:r>
              <a:rPr lang="en-US" smtClean="0">
                <a:solidFill>
                  <a:srgbClr val="000000"/>
                </a:solidFill>
              </a:rPr>
              <a:t>ότι </a:t>
            </a:r>
            <a:r>
              <a:rPr lang="el-GR" smtClean="0">
                <a:solidFill>
                  <a:srgbClr val="000000"/>
                </a:solidFill>
              </a:rPr>
              <a:t>πρέπει ν</a:t>
            </a:r>
            <a:r>
              <a:rPr lang="en-US" smtClean="0">
                <a:solidFill>
                  <a:srgbClr val="000000"/>
                </a:solidFill>
              </a:rPr>
              <a:t>α βρίσκεται στην επιφάνεια του αγωγού.</a:t>
            </a:r>
          </a:p>
        </p:txBody>
      </p:sp>
      <p:sp>
        <p:nvSpPr>
          <p:cNvPr id="4096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838200"/>
            <a:ext cx="7543800" cy="579438"/>
          </a:xfrm>
        </p:spPr>
        <p:txBody>
          <a:bodyPr/>
          <a:lstStyle/>
          <a:p>
            <a:r>
              <a:rPr lang="en-US" smtClean="0">
                <a:solidFill>
                  <a:srgbClr val="0D3857"/>
                </a:solidFill>
              </a:rPr>
              <a:t>Ιδιότητα 3: Το μέτρο και η κατεύθυνση του πεδίου</a:t>
            </a:r>
          </a:p>
        </p:txBody>
      </p:sp>
      <p:sp>
        <p:nvSpPr>
          <p:cNvPr id="13316" name="Rectangle 3"/>
          <p:cNvSpPr>
            <a:spLocks noGrp="1" noChangeArrowheads="1"/>
          </p:cNvSpPr>
          <p:nvPr>
            <p:ph type="body" sz="half" idx="1"/>
          </p:nvPr>
        </p:nvSpPr>
        <p:spPr>
          <a:xfrm>
            <a:off x="457200" y="1533832"/>
            <a:ext cx="5191432" cy="4154984"/>
          </a:xfrm>
        </p:spPr>
        <p:txBody>
          <a:bodyPr>
            <a:spAutoFit/>
          </a:bodyPr>
          <a:lstStyle/>
          <a:p>
            <a:pPr marL="0" indent="0">
              <a:lnSpc>
                <a:spcPct val="100000"/>
              </a:lnSpc>
            </a:pPr>
            <a:r>
              <a:rPr lang="en-US" dirty="0" err="1" smtClean="0">
                <a:solidFill>
                  <a:srgbClr val="000000"/>
                </a:solidFill>
              </a:rPr>
              <a:t>Επιλέγουμε</a:t>
            </a:r>
            <a:r>
              <a:rPr lang="en-US" dirty="0" smtClean="0">
                <a:solidFill>
                  <a:srgbClr val="000000"/>
                </a:solidFill>
              </a:rPr>
              <a:t> </a:t>
            </a:r>
            <a:r>
              <a:rPr lang="en-US" dirty="0" err="1" smtClean="0">
                <a:solidFill>
                  <a:srgbClr val="000000"/>
                </a:solidFill>
              </a:rPr>
              <a:t>ως</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a:t>
            </a:r>
            <a:r>
              <a:rPr lang="en-US" dirty="0" err="1" smtClean="0">
                <a:solidFill>
                  <a:srgbClr val="000000"/>
                </a:solidFill>
              </a:rPr>
              <a:t>Gausss</a:t>
            </a:r>
            <a:r>
              <a:rPr lang="en-US" dirty="0" smtClean="0">
                <a:solidFill>
                  <a:srgbClr val="000000"/>
                </a:solidFill>
              </a:rPr>
              <a:t> </a:t>
            </a:r>
            <a:r>
              <a:rPr lang="en-US" dirty="0" err="1" smtClean="0">
                <a:solidFill>
                  <a:srgbClr val="000000"/>
                </a:solidFill>
              </a:rPr>
              <a:t>έναν</a:t>
            </a:r>
            <a:r>
              <a:rPr lang="en-US" dirty="0" smtClean="0">
                <a:solidFill>
                  <a:srgbClr val="000000"/>
                </a:solidFill>
              </a:rPr>
              <a:t> </a:t>
            </a:r>
            <a:r>
              <a:rPr lang="en-US" dirty="0" err="1" smtClean="0">
                <a:solidFill>
                  <a:srgbClr val="000000"/>
                </a:solidFill>
              </a:rPr>
              <a:t>κύλινδρο</a:t>
            </a:r>
            <a:r>
              <a:rPr lang="en-US" dirty="0" smtClean="0">
                <a:solidFill>
                  <a:srgbClr val="000000"/>
                </a:solidFill>
              </a:rPr>
              <a:t>.</a:t>
            </a:r>
          </a:p>
          <a:p>
            <a:pPr marL="0" indent="0">
              <a:lnSpc>
                <a:spcPct val="100000"/>
              </a:lnSpc>
            </a:pPr>
            <a:r>
              <a:rPr lang="el-GR" dirty="0" smtClean="0">
                <a:solidFill>
                  <a:srgbClr val="000000"/>
                </a:solidFill>
              </a:rPr>
              <a:t>Τ</a:t>
            </a:r>
            <a:r>
              <a:rPr lang="en-US" dirty="0" smtClean="0">
                <a:solidFill>
                  <a:srgbClr val="000000"/>
                </a:solidFill>
              </a:rPr>
              <a:t>ο </a:t>
            </a:r>
            <a:r>
              <a:rPr lang="en-US" dirty="0" err="1" smtClean="0">
                <a:solidFill>
                  <a:srgbClr val="000000"/>
                </a:solidFill>
              </a:rPr>
              <a:t>πεδίο</a:t>
            </a:r>
            <a:r>
              <a:rPr lang="en-US" dirty="0" smtClean="0">
                <a:solidFill>
                  <a:srgbClr val="000000"/>
                </a:solidFill>
              </a:rPr>
              <a:t> </a:t>
            </a:r>
            <a:r>
              <a:rPr lang="en-US" b="1" dirty="0" smtClean="0">
                <a:solidFill>
                  <a:srgbClr val="000000"/>
                </a:solidFill>
              </a:rPr>
              <a:t>E</a:t>
            </a:r>
            <a:r>
              <a:rPr lang="el-GR" b="1" dirty="0" smtClean="0">
                <a:solidFill>
                  <a:srgbClr val="000000"/>
                </a:solidFill>
              </a:rPr>
              <a:t> </a:t>
            </a:r>
            <a:r>
              <a:rPr lang="en-US" dirty="0" err="1" smtClean="0">
                <a:solidFill>
                  <a:srgbClr val="000000"/>
                </a:solidFill>
              </a:rPr>
              <a:t>πρέπει</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κάθετο</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a:t>
            </a:r>
            <a:r>
              <a:rPr lang="el-GR" dirty="0" smtClean="0">
                <a:solidFill>
                  <a:srgbClr val="000000"/>
                </a:solidFill>
              </a:rPr>
              <a:t> </a:t>
            </a:r>
            <a:r>
              <a:rPr lang="en-US" dirty="0" err="1" smtClean="0">
                <a:solidFill>
                  <a:srgbClr val="000000"/>
                </a:solidFill>
              </a:rPr>
              <a:t>Αν</a:t>
            </a:r>
            <a:r>
              <a:rPr lang="en-US" dirty="0" smtClean="0">
                <a:solidFill>
                  <a:srgbClr val="000000"/>
                </a:solidFill>
              </a:rPr>
              <a:t> </a:t>
            </a:r>
            <a:r>
              <a:rPr lang="en-US" dirty="0" err="1" smtClean="0">
                <a:solidFill>
                  <a:srgbClr val="000000"/>
                </a:solidFill>
              </a:rPr>
              <a:t>είχε</a:t>
            </a:r>
            <a:r>
              <a:rPr lang="en-US" dirty="0" smtClean="0">
                <a:solidFill>
                  <a:srgbClr val="000000"/>
                </a:solidFill>
              </a:rPr>
              <a:t> </a:t>
            </a:r>
            <a:r>
              <a:rPr lang="en-US" dirty="0" err="1" smtClean="0">
                <a:solidFill>
                  <a:srgbClr val="000000"/>
                </a:solidFill>
              </a:rPr>
              <a:t>συνιστώσα</a:t>
            </a:r>
            <a:r>
              <a:rPr lang="en-US" dirty="0" smtClean="0">
                <a:solidFill>
                  <a:srgbClr val="000000"/>
                </a:solidFill>
              </a:rPr>
              <a:t> </a:t>
            </a:r>
            <a:r>
              <a:rPr lang="en-US" dirty="0" err="1" smtClean="0">
                <a:solidFill>
                  <a:srgbClr val="000000"/>
                </a:solidFill>
              </a:rPr>
              <a:t>παράλληλη</a:t>
            </a:r>
            <a:r>
              <a:rPr lang="en-US" dirty="0" smtClean="0">
                <a:solidFill>
                  <a:srgbClr val="000000"/>
                </a:solidFill>
              </a:rPr>
              <a:t> </a:t>
            </a:r>
            <a:r>
              <a:rPr lang="el-GR" dirty="0" smtClean="0">
                <a:solidFill>
                  <a:srgbClr val="000000"/>
                </a:solidFill>
              </a:rPr>
              <a:t>προς την επιφάνεια</a:t>
            </a:r>
            <a:r>
              <a:rPr lang="en-US" dirty="0" smtClean="0">
                <a:solidFill>
                  <a:srgbClr val="000000"/>
                </a:solidFill>
              </a:rPr>
              <a:t>, </a:t>
            </a:r>
            <a:r>
              <a:rPr lang="en-US" dirty="0" err="1" smtClean="0">
                <a:solidFill>
                  <a:srgbClr val="000000"/>
                </a:solidFill>
              </a:rPr>
              <a:t>τότε</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φορτία</a:t>
            </a:r>
            <a:r>
              <a:rPr lang="en-US" dirty="0" smtClean="0">
                <a:solidFill>
                  <a:srgbClr val="000000"/>
                </a:solidFill>
              </a:rPr>
              <a:t> </a:t>
            </a:r>
            <a:r>
              <a:rPr lang="el-GR" dirty="0" smtClean="0">
                <a:solidFill>
                  <a:srgbClr val="000000"/>
                </a:solidFill>
              </a:rPr>
              <a:t>στην επιφάνεια </a:t>
            </a:r>
            <a:r>
              <a:rPr lang="en-US" dirty="0" err="1" smtClean="0">
                <a:solidFill>
                  <a:srgbClr val="000000"/>
                </a:solidFill>
              </a:rPr>
              <a:t>θα</a:t>
            </a:r>
            <a:r>
              <a:rPr lang="en-US" dirty="0" smtClean="0">
                <a:solidFill>
                  <a:srgbClr val="000000"/>
                </a:solidFill>
              </a:rPr>
              <a:t> </a:t>
            </a:r>
            <a:r>
              <a:rPr lang="en-US" dirty="0" err="1" smtClean="0">
                <a:solidFill>
                  <a:srgbClr val="000000"/>
                </a:solidFill>
              </a:rPr>
              <a:t>δέχονταν</a:t>
            </a:r>
            <a:r>
              <a:rPr lang="en-US" dirty="0" smtClean="0">
                <a:solidFill>
                  <a:srgbClr val="000000"/>
                </a:solidFill>
              </a:rPr>
              <a:t> </a:t>
            </a:r>
            <a:r>
              <a:rPr lang="el-GR" dirty="0" smtClean="0">
                <a:solidFill>
                  <a:srgbClr val="000000"/>
                </a:solidFill>
              </a:rPr>
              <a:t>μια </a:t>
            </a:r>
            <a:r>
              <a:rPr lang="en-US" dirty="0" err="1" smtClean="0">
                <a:solidFill>
                  <a:srgbClr val="000000"/>
                </a:solidFill>
              </a:rPr>
              <a:t>δύναμη</a:t>
            </a:r>
            <a:r>
              <a:rPr lang="en-US" dirty="0" smtClean="0">
                <a:solidFill>
                  <a:srgbClr val="000000"/>
                </a:solidFill>
              </a:rPr>
              <a:t>, </a:t>
            </a:r>
            <a:r>
              <a:rPr lang="en-US" dirty="0" err="1" smtClean="0">
                <a:solidFill>
                  <a:srgbClr val="000000"/>
                </a:solidFill>
              </a:rPr>
              <a:t>θα</a:t>
            </a:r>
            <a:r>
              <a:rPr lang="en-US" dirty="0" smtClean="0">
                <a:solidFill>
                  <a:srgbClr val="000000"/>
                </a:solidFill>
              </a:rPr>
              <a:t> </a:t>
            </a:r>
            <a:r>
              <a:rPr lang="en-US" dirty="0" err="1" smtClean="0">
                <a:solidFill>
                  <a:srgbClr val="000000"/>
                </a:solidFill>
              </a:rPr>
              <a:t>επιταχύνονταν</a:t>
            </a:r>
            <a:r>
              <a:rPr lang="en-US" dirty="0" smtClean="0">
                <a:solidFill>
                  <a:srgbClr val="000000"/>
                </a:solidFill>
              </a:rPr>
              <a:t> </a:t>
            </a:r>
            <a:r>
              <a:rPr lang="el-GR" dirty="0" smtClean="0">
                <a:solidFill>
                  <a:srgbClr val="000000"/>
                </a:solidFill>
              </a:rPr>
              <a:t>επί της</a:t>
            </a:r>
            <a:r>
              <a:rPr lang="en-US" dirty="0" smtClean="0">
                <a:solidFill>
                  <a:srgbClr val="000000"/>
                </a:solidFill>
              </a:rPr>
              <a:t> </a:t>
            </a:r>
            <a:r>
              <a:rPr lang="en-US" dirty="0" err="1" smtClean="0">
                <a:solidFill>
                  <a:srgbClr val="000000"/>
                </a:solidFill>
              </a:rPr>
              <a:t>επιφάνειας</a:t>
            </a:r>
            <a:r>
              <a:rPr lang="en-US" dirty="0" smtClean="0">
                <a:solidFill>
                  <a:srgbClr val="000000"/>
                </a:solidFill>
              </a:rPr>
              <a:t> </a:t>
            </a:r>
            <a:r>
              <a:rPr lang="en-US" dirty="0" err="1" smtClean="0">
                <a:solidFill>
                  <a:srgbClr val="000000"/>
                </a:solidFill>
              </a:rPr>
              <a:t>και</a:t>
            </a:r>
            <a:r>
              <a:rPr lang="el-GR" dirty="0" smtClean="0">
                <a:solidFill>
                  <a:srgbClr val="000000"/>
                </a:solidFill>
              </a:rPr>
              <a:t>,</a:t>
            </a:r>
            <a:r>
              <a:rPr lang="en-US" dirty="0" smtClean="0">
                <a:solidFill>
                  <a:srgbClr val="000000"/>
                </a:solidFill>
              </a:rPr>
              <a:t> </a:t>
            </a:r>
            <a:r>
              <a:rPr lang="en-US" dirty="0" err="1" smtClean="0">
                <a:solidFill>
                  <a:srgbClr val="000000"/>
                </a:solidFill>
              </a:rPr>
              <a:t>επομένως</a:t>
            </a:r>
            <a:r>
              <a:rPr lang="el-GR" dirty="0" smtClean="0">
                <a:solidFill>
                  <a:srgbClr val="000000"/>
                </a:solidFill>
              </a:rPr>
              <a:t>,</a:t>
            </a:r>
            <a:r>
              <a:rPr lang="en-US" dirty="0" smtClean="0">
                <a:solidFill>
                  <a:srgbClr val="000000"/>
                </a:solidFill>
              </a:rPr>
              <a:t> </a:t>
            </a:r>
            <a:r>
              <a:rPr lang="en-US" dirty="0" err="1" smtClean="0">
                <a:solidFill>
                  <a:srgbClr val="000000"/>
                </a:solidFill>
              </a:rPr>
              <a:t>δεν</a:t>
            </a:r>
            <a:r>
              <a:rPr lang="en-US" dirty="0" smtClean="0">
                <a:solidFill>
                  <a:srgbClr val="000000"/>
                </a:solidFill>
              </a:rPr>
              <a:t> </a:t>
            </a:r>
            <a:r>
              <a:rPr lang="en-US" dirty="0" err="1" smtClean="0">
                <a:solidFill>
                  <a:srgbClr val="000000"/>
                </a:solidFill>
              </a:rPr>
              <a:t>θα</a:t>
            </a:r>
            <a:r>
              <a:rPr lang="en-US" dirty="0" smtClean="0">
                <a:solidFill>
                  <a:srgbClr val="000000"/>
                </a:solidFill>
              </a:rPr>
              <a:t> </a:t>
            </a:r>
            <a:r>
              <a:rPr lang="el-GR" dirty="0" smtClean="0">
                <a:solidFill>
                  <a:srgbClr val="000000"/>
                </a:solidFill>
              </a:rPr>
              <a:t>βρίσκονταν</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ισορροπία</a:t>
            </a:r>
            <a:r>
              <a:rPr lang="en-US" dirty="0" smtClean="0">
                <a:solidFill>
                  <a:srgbClr val="000000"/>
                </a:solidFill>
              </a:rPr>
              <a:t>.</a:t>
            </a:r>
            <a:endParaRPr lang="el-GR" dirty="0" smtClean="0">
              <a:solidFill>
                <a:srgbClr val="000000"/>
              </a:solidFill>
            </a:endParaRPr>
          </a:p>
          <a:p>
            <a:pPr marL="0" indent="0">
              <a:lnSpc>
                <a:spcPct val="100000"/>
              </a:lnSpc>
            </a:pPr>
            <a:r>
              <a:rPr lang="el-GR" dirty="0" smtClean="0">
                <a:solidFill>
                  <a:srgbClr val="000000"/>
                </a:solidFill>
              </a:rPr>
              <a:t>Η</a:t>
            </a:r>
            <a:r>
              <a:rPr lang="en-US" dirty="0" smtClean="0">
                <a:solidFill>
                  <a:srgbClr val="000000"/>
                </a:solidFill>
              </a:rPr>
              <a:t> </a:t>
            </a:r>
            <a:r>
              <a:rPr lang="el-GR" dirty="0" smtClean="0">
                <a:solidFill>
                  <a:srgbClr val="000000"/>
                </a:solidFill>
              </a:rPr>
              <a:t>συν</a:t>
            </a:r>
            <a:r>
              <a:rPr lang="en-US" dirty="0" err="1" smtClean="0">
                <a:solidFill>
                  <a:srgbClr val="000000"/>
                </a:solidFill>
              </a:rPr>
              <a:t>ολική</a:t>
            </a:r>
            <a:r>
              <a:rPr lang="en-US" dirty="0" smtClean="0">
                <a:solidFill>
                  <a:srgbClr val="000000"/>
                </a:solidFill>
              </a:rPr>
              <a:t> </a:t>
            </a:r>
            <a:r>
              <a:rPr lang="en-US" dirty="0" err="1" smtClean="0">
                <a:solidFill>
                  <a:srgbClr val="000000"/>
                </a:solidFill>
              </a:rPr>
              <a:t>ροή</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l-GR" dirty="0" smtClean="0">
                <a:solidFill>
                  <a:srgbClr val="000000"/>
                </a:solidFill>
              </a:rPr>
              <a:t>διέρχεται</a:t>
            </a:r>
            <a:r>
              <a:rPr lang="en-US" dirty="0" smtClean="0">
                <a:solidFill>
                  <a:srgbClr val="000000"/>
                </a:solidFill>
              </a:rPr>
              <a:t> </a:t>
            </a:r>
            <a:r>
              <a:rPr lang="el-GR" dirty="0" smtClean="0">
                <a:solidFill>
                  <a:srgbClr val="000000"/>
                </a:solidFill>
              </a:rPr>
              <a:t>από την </a:t>
            </a:r>
            <a:r>
              <a:rPr lang="en-US" dirty="0" err="1" smtClean="0">
                <a:solidFill>
                  <a:srgbClr val="000000"/>
                </a:solidFill>
              </a:rPr>
              <a:t>επιφάνεια</a:t>
            </a:r>
            <a:r>
              <a:rPr lang="en-US" dirty="0" smtClean="0">
                <a:solidFill>
                  <a:srgbClr val="000000"/>
                </a:solidFill>
              </a:rPr>
              <a:t> Gauss </a:t>
            </a:r>
            <a:r>
              <a:rPr lang="en-US" dirty="0" err="1" smtClean="0">
                <a:solidFill>
                  <a:srgbClr val="000000"/>
                </a:solidFill>
              </a:rPr>
              <a:t>είναι</a:t>
            </a:r>
            <a:r>
              <a:rPr lang="en-US" dirty="0" smtClean="0">
                <a:solidFill>
                  <a:srgbClr val="000000"/>
                </a:solidFill>
              </a:rPr>
              <a:t> </a:t>
            </a:r>
            <a:r>
              <a:rPr lang="el-GR" dirty="0" smtClean="0">
                <a:solidFill>
                  <a:srgbClr val="000000"/>
                </a:solidFill>
              </a:rPr>
              <a:t>ίση με εκείνη</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l-GR" dirty="0" smtClean="0">
                <a:solidFill>
                  <a:srgbClr val="000000"/>
                </a:solidFill>
              </a:rPr>
              <a:t>διέρχεται</a:t>
            </a:r>
            <a:r>
              <a:rPr lang="en-US" dirty="0" smtClean="0">
                <a:solidFill>
                  <a:srgbClr val="000000"/>
                </a:solidFill>
              </a:rPr>
              <a:t> </a:t>
            </a:r>
            <a:r>
              <a:rPr lang="en-US" dirty="0" err="1" smtClean="0">
                <a:solidFill>
                  <a:srgbClr val="000000"/>
                </a:solidFill>
              </a:rPr>
              <a:t>μόνο</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επίπεδη</a:t>
            </a:r>
            <a:r>
              <a:rPr lang="en-US" dirty="0" smtClean="0">
                <a:solidFill>
                  <a:srgbClr val="000000"/>
                </a:solidFill>
              </a:rPr>
              <a:t> </a:t>
            </a:r>
            <a:r>
              <a:rPr lang="el-GR" dirty="0" smtClean="0">
                <a:solidFill>
                  <a:srgbClr val="000000"/>
                </a:solidFill>
              </a:rPr>
              <a:t>βάση</a:t>
            </a:r>
            <a:r>
              <a:rPr lang="en-US" dirty="0" smtClean="0">
                <a:solidFill>
                  <a:srgbClr val="000000"/>
                </a:solidFill>
              </a:rPr>
              <a:t> </a:t>
            </a:r>
            <a:r>
              <a:rPr lang="el-GR" dirty="0" smtClean="0">
                <a:solidFill>
                  <a:srgbClr val="000000"/>
                </a:solidFill>
              </a:rPr>
              <a:t>που βρίσκεται εκτός</a:t>
            </a:r>
            <a:r>
              <a:rPr lang="en-US" dirty="0" smtClean="0">
                <a:solidFill>
                  <a:srgbClr val="000000"/>
                </a:solidFill>
              </a:rPr>
              <a:t> </a:t>
            </a:r>
            <a:r>
              <a:rPr lang="en-US" dirty="0" err="1" smtClean="0">
                <a:solidFill>
                  <a:srgbClr val="000000"/>
                </a:solidFill>
              </a:rPr>
              <a:t>το</a:t>
            </a:r>
            <a:r>
              <a:rPr lang="el-GR" dirty="0" smtClean="0">
                <a:solidFill>
                  <a:srgbClr val="000000"/>
                </a:solidFill>
              </a:rPr>
              <a:t>υ</a:t>
            </a:r>
            <a:r>
              <a:rPr lang="en-US" dirty="0" smtClean="0">
                <a:solidFill>
                  <a:srgbClr val="000000"/>
                </a:solidFill>
              </a:rPr>
              <a:t> </a:t>
            </a:r>
            <a:r>
              <a:rPr lang="en-US" dirty="0" err="1" smtClean="0">
                <a:solidFill>
                  <a:srgbClr val="000000"/>
                </a:solidFill>
              </a:rPr>
              <a:t>αγωγ</a:t>
            </a:r>
            <a:r>
              <a:rPr lang="el-GR" dirty="0" smtClean="0">
                <a:solidFill>
                  <a:srgbClr val="000000"/>
                </a:solidFill>
              </a:rPr>
              <a:t>ού δηλαδή είναι </a:t>
            </a:r>
            <a:r>
              <a:rPr lang="el-GR" i="1" dirty="0" smtClean="0">
                <a:solidFill>
                  <a:srgbClr val="000000"/>
                </a:solidFill>
              </a:rPr>
              <a:t>ΕΑ</a:t>
            </a:r>
            <a:r>
              <a:rPr lang="en-US" dirty="0" smtClean="0">
                <a:solidFill>
                  <a:srgbClr val="000000"/>
                </a:solidFill>
              </a:rPr>
              <a:t>.</a:t>
            </a:r>
            <a:endParaRPr lang="el-GR" dirty="0" smtClean="0">
              <a:solidFill>
                <a:srgbClr val="000000"/>
              </a:solidFill>
            </a:endParaRPr>
          </a:p>
          <a:p>
            <a:pPr marL="0" indent="0">
              <a:lnSpc>
                <a:spcPct val="100000"/>
              </a:lnSpc>
            </a:pPr>
            <a:r>
              <a:rPr lang="el-GR" dirty="0" smtClean="0">
                <a:solidFill>
                  <a:srgbClr val="000000"/>
                </a:solidFill>
              </a:rPr>
              <a:t>Το φορτίο της επιφάνειας του αγωγού που ‘κόβει’ η επιφάνεια </a:t>
            </a:r>
            <a:r>
              <a:rPr lang="en-US" dirty="0" smtClean="0">
                <a:solidFill>
                  <a:srgbClr val="000000"/>
                </a:solidFill>
              </a:rPr>
              <a:t>Gauss </a:t>
            </a:r>
            <a:r>
              <a:rPr lang="el-GR" dirty="0" smtClean="0">
                <a:solidFill>
                  <a:srgbClr val="000000"/>
                </a:solidFill>
              </a:rPr>
              <a:t>είνα </a:t>
            </a:r>
            <a:r>
              <a:rPr lang="el-GR" i="1" dirty="0" smtClean="0">
                <a:solidFill>
                  <a:srgbClr val="000000"/>
                </a:solidFill>
                <a:sym typeface="Symbol"/>
              </a:rPr>
              <a:t>Α</a:t>
            </a:r>
            <a:endParaRPr lang="el-GR" i="1" dirty="0" smtClean="0">
              <a:solidFill>
                <a:srgbClr val="000000"/>
              </a:solidFill>
            </a:endParaRPr>
          </a:p>
          <a:p>
            <a:pPr marL="0" indent="0">
              <a:lnSpc>
                <a:spcPct val="100000"/>
              </a:lnSpc>
            </a:pPr>
            <a:r>
              <a:rPr lang="el-GR" dirty="0" smtClean="0">
                <a:solidFill>
                  <a:srgbClr val="000000"/>
                </a:solidFill>
              </a:rPr>
              <a:t>Εφαρμόζοντας</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νόμο</a:t>
            </a:r>
            <a:r>
              <a:rPr lang="en-US" dirty="0" smtClean="0">
                <a:solidFill>
                  <a:srgbClr val="000000"/>
                </a:solidFill>
              </a:rPr>
              <a:t> </a:t>
            </a:r>
            <a:r>
              <a:rPr lang="en-US" dirty="0" err="1" smtClean="0">
                <a:solidFill>
                  <a:srgbClr val="000000"/>
                </a:solidFill>
              </a:rPr>
              <a:t>του</a:t>
            </a:r>
            <a:r>
              <a:rPr lang="en-US" dirty="0" smtClean="0">
                <a:solidFill>
                  <a:srgbClr val="000000"/>
                </a:solidFill>
              </a:rPr>
              <a:t> Gauss</a:t>
            </a:r>
            <a:r>
              <a:rPr lang="el-GR" dirty="0" smtClean="0">
                <a:solidFill>
                  <a:srgbClr val="000000"/>
                </a:solidFill>
              </a:rPr>
              <a:t>, έχουμε</a:t>
            </a:r>
            <a:r>
              <a:rPr lang="en-US" dirty="0" smtClean="0">
                <a:solidFill>
                  <a:srgbClr val="000000"/>
                </a:solidFill>
              </a:rPr>
              <a:t>:</a:t>
            </a:r>
          </a:p>
        </p:txBody>
      </p:sp>
      <p:sp>
        <p:nvSpPr>
          <p:cNvPr id="13317"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pic>
        <p:nvPicPr>
          <p:cNvPr id="13318" name="Picture 8" descr="27819_2416"/>
          <p:cNvPicPr>
            <a:picLocks noChangeAspect="1" noChangeArrowheads="1"/>
          </p:cNvPicPr>
          <p:nvPr/>
        </p:nvPicPr>
        <p:blipFill>
          <a:blip r:embed="rId3" cstate="print"/>
          <a:srcRect/>
          <a:stretch>
            <a:fillRect/>
          </a:stretch>
        </p:blipFill>
        <p:spPr bwMode="auto">
          <a:xfrm>
            <a:off x="6353073" y="1475198"/>
            <a:ext cx="2514600" cy="4478337"/>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1453639" y="5734665"/>
          <a:ext cx="2724150" cy="658813"/>
        </p:xfrm>
        <a:graphic>
          <a:graphicData uri="http://schemas.openxmlformats.org/presentationml/2006/ole">
            <p:oleObj spid="_x0000_s13315" name="Equation" r:id="rId4" imgW="1790640" imgH="43164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348" y="227911"/>
            <a:ext cx="8657303" cy="2277547"/>
          </a:xfrm>
        </p:spPr>
        <p:txBody>
          <a:bodyPr>
            <a:noAutofit/>
          </a:bodyPr>
          <a:lstStyle/>
          <a:p>
            <a:pPr marL="574675" indent="-574675" defTabSz="1031875">
              <a:spcBef>
                <a:spcPts val="1200"/>
              </a:spcBef>
              <a:spcAft>
                <a:spcPts val="0"/>
              </a:spcAft>
            </a:pPr>
            <a:r>
              <a:rPr lang="en-US" sz="2000" i="1" dirty="0" err="1" smtClean="0">
                <a:solidFill>
                  <a:srgbClr val="0D3857"/>
                </a:solidFill>
                <a:latin typeface="Times New Roman" pitchFamily="18" charset="0"/>
                <a:cs typeface="Times New Roman" pitchFamily="18" charset="0"/>
              </a:rPr>
              <a:t>Παράδειγμα</a:t>
            </a:r>
            <a:r>
              <a:rPr lang="el-GR" dirty="0" smtClean="0">
                <a:solidFill>
                  <a:srgbClr val="0D3857"/>
                </a:solidFill>
              </a:rPr>
              <a:t> </a:t>
            </a:r>
            <a:r>
              <a:rPr lang="el-GR" sz="1800" b="1" dirty="0" smtClean="0">
                <a:solidFill>
                  <a:srgbClr val="FF0000"/>
                </a:solidFill>
              </a:rPr>
              <a:t>Η2.7</a:t>
            </a:r>
            <a:r>
              <a:rPr lang="el-GR" dirty="0" smtClean="0">
                <a:solidFill>
                  <a:srgbClr val="0D3857"/>
                </a:solidFill>
              </a:rPr>
              <a:t>	</a:t>
            </a:r>
            <a:r>
              <a:rPr lang="el-GR" sz="1800" dirty="0" smtClean="0">
                <a:solidFill>
                  <a:srgbClr val="0D3857"/>
                </a:solidFill>
              </a:rPr>
              <a:t>Σφαίρα </a:t>
            </a:r>
            <a:r>
              <a:rPr lang="el-GR" sz="1800" dirty="0" smtClean="0">
                <a:solidFill>
                  <a:srgbClr val="0D3857"/>
                </a:solidFill>
              </a:rPr>
              <a:t>μέσα σε σφαιρικό </a:t>
            </a:r>
            <a:r>
              <a:rPr lang="el-GR" sz="1800" dirty="0" smtClean="0">
                <a:solidFill>
                  <a:srgbClr val="0D3857"/>
                </a:solidFill>
              </a:rPr>
              <a:t>κέλυφος</a:t>
            </a:r>
            <a:br>
              <a:rPr lang="el-GR" sz="1800" dirty="0" smtClean="0">
                <a:solidFill>
                  <a:srgbClr val="0D3857"/>
                </a:solidFill>
              </a:rPr>
            </a:br>
            <a:r>
              <a:rPr lang="el-GR" sz="1800" dirty="0" smtClean="0">
                <a:solidFill>
                  <a:srgbClr val="000000"/>
                </a:solidFill>
                <a:latin typeface="Arial Unicode MS" pitchFamily="34" charset="-128"/>
              </a:rPr>
              <a:t>Μια </a:t>
            </a:r>
            <a:r>
              <a:rPr lang="el-GR" sz="1800" dirty="0" smtClean="0">
                <a:solidFill>
                  <a:srgbClr val="000000"/>
                </a:solidFill>
                <a:latin typeface="Arial Unicode MS" pitchFamily="34" charset="-128"/>
              </a:rPr>
              <a:t>συμπαγής μονωτική σφαίρα ακτίνας </a:t>
            </a:r>
            <a:r>
              <a:rPr lang="el-GR" sz="1800" i="1" dirty="0" smtClean="0">
                <a:solidFill>
                  <a:srgbClr val="000000"/>
                </a:solidFill>
                <a:latin typeface="Arial Unicode MS" pitchFamily="34" charset="-128"/>
                <a:sym typeface="Symbol"/>
              </a:rPr>
              <a:t> </a:t>
            </a:r>
            <a:r>
              <a:rPr lang="el-GR" sz="1800" dirty="0" smtClean="0">
                <a:solidFill>
                  <a:srgbClr val="000000"/>
                </a:solidFill>
                <a:latin typeface="Arial Unicode MS" pitchFamily="34" charset="-128"/>
                <a:sym typeface="Symbol"/>
              </a:rPr>
              <a:t> </a:t>
            </a:r>
            <a:r>
              <a:rPr lang="el-GR" sz="1800" dirty="0" smtClean="0">
                <a:solidFill>
                  <a:srgbClr val="000000"/>
                </a:solidFill>
                <a:latin typeface="Arial Unicode MS" pitchFamily="34" charset="-128"/>
                <a:sym typeface="Symbol"/>
              </a:rPr>
              <a:t>φέρει θετικό συνολικό φορτίο </a:t>
            </a:r>
            <a:r>
              <a:rPr lang="en-US" sz="1800" dirty="0" smtClean="0">
                <a:solidFill>
                  <a:srgbClr val="000000"/>
                </a:solidFill>
                <a:latin typeface="Arial Unicode MS" pitchFamily="34" charset="-128"/>
                <a:sym typeface="Symbol"/>
              </a:rPr>
              <a:t>Q </a:t>
            </a:r>
            <a:r>
              <a:rPr lang="el-GR" sz="1800" dirty="0" smtClean="0">
                <a:solidFill>
                  <a:srgbClr val="000000"/>
                </a:solidFill>
                <a:latin typeface="Arial Unicode MS" pitchFamily="34" charset="-128"/>
                <a:sym typeface="Symbol"/>
              </a:rPr>
              <a:t>κατανεμημένο ομοιόμορφα στον όγκο της. Ένα αγώγιμο σφαιρικό κέλυφος εσωτερικής ακτίνας </a:t>
            </a:r>
            <a:r>
              <a:rPr lang="en-US" sz="1800" i="1" dirty="0" smtClean="0">
                <a:solidFill>
                  <a:srgbClr val="000000"/>
                </a:solidFill>
                <a:latin typeface="Arial Unicode MS" pitchFamily="34" charset="-128"/>
                <a:sym typeface="Symbol"/>
              </a:rPr>
              <a:t>b</a:t>
            </a:r>
            <a:r>
              <a:rPr lang="el-GR" sz="1800" dirty="0" smtClean="0">
                <a:solidFill>
                  <a:srgbClr val="000000"/>
                </a:solidFill>
                <a:latin typeface="Arial Unicode MS" pitchFamily="34" charset="-128"/>
                <a:sym typeface="Symbol"/>
              </a:rPr>
              <a:t> και εξωτερικής ακτίνας </a:t>
            </a:r>
            <a:r>
              <a:rPr lang="en-US" sz="1800" i="1" dirty="0" smtClean="0">
                <a:solidFill>
                  <a:srgbClr val="000000"/>
                </a:solidFill>
                <a:latin typeface="Arial Unicode MS" pitchFamily="34" charset="-128"/>
                <a:sym typeface="Symbol"/>
              </a:rPr>
              <a:t>c</a:t>
            </a:r>
            <a:r>
              <a:rPr lang="en-US" sz="1800" dirty="0" smtClean="0">
                <a:solidFill>
                  <a:srgbClr val="000000"/>
                </a:solidFill>
                <a:latin typeface="Arial Unicode MS" pitchFamily="34" charset="-128"/>
                <a:sym typeface="Symbol"/>
              </a:rPr>
              <a:t> </a:t>
            </a:r>
            <a:r>
              <a:rPr lang="el-GR" sz="1800" dirty="0" smtClean="0">
                <a:solidFill>
                  <a:srgbClr val="000000"/>
                </a:solidFill>
                <a:latin typeface="Arial Unicode MS" pitchFamily="34" charset="-128"/>
                <a:sym typeface="Symbol"/>
              </a:rPr>
              <a:t> είναι ομόκεντρο με τη συμπαγή σφαίρα και φέρει συνολικό φορτίο 2</a:t>
            </a:r>
            <a:r>
              <a:rPr lang="en-US" sz="1800" dirty="0" smtClean="0">
                <a:solidFill>
                  <a:srgbClr val="000000"/>
                </a:solidFill>
                <a:latin typeface="Arial Unicode MS" pitchFamily="34" charset="-128"/>
                <a:sym typeface="Symbol"/>
              </a:rPr>
              <a:t>Q. </a:t>
            </a:r>
            <a:r>
              <a:rPr lang="el-GR" sz="1800" dirty="0" smtClean="0">
                <a:solidFill>
                  <a:srgbClr val="000000"/>
                </a:solidFill>
                <a:latin typeface="Arial Unicode MS" pitchFamily="34" charset="-128"/>
                <a:sym typeface="Symbol"/>
              </a:rPr>
              <a:t>Χρησιμοποιήστε το νόμο του </a:t>
            </a:r>
            <a:r>
              <a:rPr lang="en-US" sz="1800" dirty="0" smtClean="0">
                <a:solidFill>
                  <a:srgbClr val="000000"/>
                </a:solidFill>
                <a:latin typeface="Arial Unicode MS" pitchFamily="34" charset="-128"/>
                <a:sym typeface="Symbol"/>
              </a:rPr>
              <a:t>Gauss </a:t>
            </a:r>
            <a:r>
              <a:rPr lang="el-GR" sz="1800" dirty="0" smtClean="0">
                <a:solidFill>
                  <a:srgbClr val="000000"/>
                </a:solidFill>
                <a:latin typeface="Arial Unicode MS" pitchFamily="34" charset="-128"/>
                <a:sym typeface="Symbol"/>
              </a:rPr>
              <a:t>για να βρείτε το ηλεκτρικό πεδίο στις περιοχές (1), (2), (3) και (4), καθώς και την κατανομή φορτίου στο κέλυφος όταν ολόκληρο το σύστημα είναι σε ηλεκτροστατική ισορροπία</a:t>
            </a:r>
            <a:r>
              <a:rPr lang="el-GR" sz="1800" dirty="0" smtClean="0">
                <a:solidFill>
                  <a:srgbClr val="000000"/>
                </a:solidFill>
                <a:latin typeface="Arial Unicode MS" pitchFamily="34" charset="-128"/>
                <a:sym typeface="Symbol"/>
              </a:rPr>
              <a:t>.</a:t>
            </a:r>
            <a:endParaRPr lang="en-US" sz="1800" dirty="0" smtClean="0">
              <a:solidFill>
                <a:srgbClr val="0D3857"/>
              </a:solidFill>
              <a:latin typeface="Arial Unicode MS" pitchFamily="34" charset="-128"/>
            </a:endParaRPr>
          </a:p>
        </p:txBody>
      </p:sp>
      <p:sp>
        <p:nvSpPr>
          <p:cNvPr id="41988"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pic>
        <p:nvPicPr>
          <p:cNvPr id="41989" name="Picture 7" descr="27819_2417"/>
          <p:cNvPicPr>
            <a:picLocks noChangeAspect="1" noChangeArrowheads="1"/>
          </p:cNvPicPr>
          <p:nvPr/>
        </p:nvPicPr>
        <p:blipFill>
          <a:blip r:embed="rId2" cstate="print">
            <a:lum bright="-25000" contrast="44000"/>
          </a:blip>
          <a:srcRect/>
          <a:stretch>
            <a:fillRect/>
          </a:stretch>
        </p:blipFill>
        <p:spPr bwMode="auto">
          <a:xfrm>
            <a:off x="5704554" y="2354501"/>
            <a:ext cx="3113539" cy="3387859"/>
          </a:xfrm>
          <a:prstGeom prst="rect">
            <a:avLst/>
          </a:prstGeom>
          <a:noFill/>
          <a:ln w="9525">
            <a:noFill/>
            <a:miter lim="800000"/>
            <a:headEnd/>
            <a:tailEnd/>
          </a:ln>
        </p:spPr>
      </p:pic>
      <p:sp>
        <p:nvSpPr>
          <p:cNvPr id="6" name="Rectangle 5"/>
          <p:cNvSpPr/>
          <p:nvPr/>
        </p:nvSpPr>
        <p:spPr>
          <a:xfrm>
            <a:off x="309716" y="4068372"/>
            <a:ext cx="5161936" cy="1754326"/>
          </a:xfrm>
          <a:prstGeom prst="rect">
            <a:avLst/>
          </a:prstGeom>
        </p:spPr>
        <p:txBody>
          <a:bodyPr wrap="square">
            <a:spAutoFit/>
          </a:bodyPr>
          <a:lstStyle/>
          <a:p>
            <a:pPr marL="0" indent="0">
              <a:lnSpc>
                <a:spcPct val="100000"/>
              </a:lnSpc>
            </a:pPr>
            <a:r>
              <a:rPr lang="en-US" dirty="0" err="1" smtClean="0">
                <a:solidFill>
                  <a:srgbClr val="000000"/>
                </a:solidFill>
              </a:rPr>
              <a:t>Το</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a:t>
            </a:r>
            <a:r>
              <a:rPr lang="el-GR" dirty="0" smtClean="0">
                <a:solidFill>
                  <a:srgbClr val="000000"/>
                </a:solidFill>
              </a:rPr>
              <a:t>του αγώγιμου κελύφους δημιουργεί μηδενικό πεδίο στην περιοχή </a:t>
            </a:r>
            <a:r>
              <a:rPr lang="en-US" i="1" dirty="0" smtClean="0">
                <a:solidFill>
                  <a:srgbClr val="000000"/>
                </a:solidFill>
              </a:rPr>
              <a:t>r</a:t>
            </a:r>
            <a:r>
              <a:rPr lang="en-US" dirty="0" smtClean="0">
                <a:solidFill>
                  <a:srgbClr val="000000"/>
                </a:solidFill>
              </a:rPr>
              <a:t> &lt; </a:t>
            </a:r>
            <a:r>
              <a:rPr lang="en-US" i="1" dirty="0" smtClean="0">
                <a:solidFill>
                  <a:srgbClr val="000000"/>
                </a:solidFill>
              </a:rPr>
              <a:t>b</a:t>
            </a:r>
            <a:r>
              <a:rPr lang="el-GR" i="1" dirty="0" smtClean="0">
                <a:solidFill>
                  <a:srgbClr val="000000"/>
                </a:solidFill>
              </a:rPr>
              <a:t>, </a:t>
            </a:r>
            <a:r>
              <a:rPr lang="el-GR" dirty="0" smtClean="0">
                <a:solidFill>
                  <a:srgbClr val="000000"/>
                </a:solidFill>
              </a:rPr>
              <a:t>οπότε στο εσωτερικό του κελύφους (περιοχές (1) και (2)) υπάρχει μόνο το πεδίο που δημιουργεί η συμπαγής μονωτική ομοιόμορφα φορτισμένη σφαίρα. </a:t>
            </a:r>
            <a:endParaRPr lang="en-US" dirty="0" smtClean="0">
              <a:solidFill>
                <a:srgbClr val="000000"/>
              </a:solidFill>
            </a:endParaRPr>
          </a:p>
        </p:txBody>
      </p:sp>
      <p:sp>
        <p:nvSpPr>
          <p:cNvPr id="7" name="Rectangle 6"/>
          <p:cNvSpPr/>
          <p:nvPr/>
        </p:nvSpPr>
        <p:spPr>
          <a:xfrm>
            <a:off x="284929" y="2713390"/>
            <a:ext cx="1081963" cy="369332"/>
          </a:xfrm>
          <a:prstGeom prst="rect">
            <a:avLst/>
          </a:prstGeom>
        </p:spPr>
        <p:txBody>
          <a:bodyPr wrap="none">
            <a:spAutoFit/>
          </a:bodyPr>
          <a:lstStyle/>
          <a:p>
            <a:pPr marL="0" indent="0">
              <a:lnSpc>
                <a:spcPct val="100000"/>
              </a:lnSpc>
            </a:pPr>
            <a:r>
              <a:rPr lang="en-US" i="1" dirty="0" err="1" smtClean="0">
                <a:solidFill>
                  <a:srgbClr val="FF0000"/>
                </a:solidFill>
              </a:rPr>
              <a:t>Ανάλυση</a:t>
            </a:r>
            <a:endParaRPr lang="el-GR" i="1" dirty="0" smtClean="0">
              <a:solidFill>
                <a:srgbClr val="FF0000"/>
              </a:solidFill>
            </a:endParaRPr>
          </a:p>
        </p:txBody>
      </p:sp>
      <p:sp>
        <p:nvSpPr>
          <p:cNvPr id="8" name="Rectangle 7"/>
          <p:cNvSpPr/>
          <p:nvPr/>
        </p:nvSpPr>
        <p:spPr>
          <a:xfrm>
            <a:off x="309716" y="3209070"/>
            <a:ext cx="5294671" cy="646331"/>
          </a:xfrm>
          <a:prstGeom prst="rect">
            <a:avLst/>
          </a:prstGeom>
        </p:spPr>
        <p:txBody>
          <a:bodyPr wrap="square">
            <a:spAutoFit/>
          </a:bodyPr>
          <a:lstStyle/>
          <a:p>
            <a:pPr marL="0" indent="0">
              <a:lnSpc>
                <a:spcPct val="100000"/>
              </a:lnSpc>
            </a:pPr>
            <a:r>
              <a:rPr lang="el-GR" dirty="0" smtClean="0"/>
              <a:t>Στην περιοχή </a:t>
            </a:r>
            <a:r>
              <a:rPr lang="en-US" dirty="0" smtClean="0">
                <a:solidFill>
                  <a:srgbClr val="000000"/>
                </a:solidFill>
              </a:rPr>
              <a:t>(2)</a:t>
            </a:r>
            <a:r>
              <a:rPr lang="el-GR" dirty="0" smtClean="0">
                <a:solidFill>
                  <a:srgbClr val="000000"/>
                </a:solidFill>
              </a:rPr>
              <a:t>, σχεδιάζουμε</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dirty="0" err="1" smtClean="0">
                <a:solidFill>
                  <a:srgbClr val="000000"/>
                </a:solidFill>
              </a:rPr>
              <a:t>σφα</a:t>
            </a:r>
            <a:r>
              <a:rPr lang="el-GR" dirty="0" smtClean="0">
                <a:solidFill>
                  <a:srgbClr val="000000"/>
                </a:solidFill>
              </a:rPr>
              <a:t>ιρική επιφάνεια </a:t>
            </a:r>
            <a:r>
              <a:rPr lang="en-US" dirty="0" smtClean="0">
                <a:solidFill>
                  <a:srgbClr val="000000"/>
                </a:solidFill>
              </a:rPr>
              <a:t>Gauss </a:t>
            </a:r>
            <a:r>
              <a:rPr lang="el-GR" dirty="0" smtClean="0">
                <a:solidFill>
                  <a:srgbClr val="000000"/>
                </a:solidFill>
              </a:rPr>
              <a:t>ακτίνας </a:t>
            </a:r>
            <a:r>
              <a:rPr lang="en-US" i="1" dirty="0" smtClean="0">
                <a:solidFill>
                  <a:srgbClr val="000000"/>
                </a:solidFill>
              </a:rPr>
              <a:t>r</a:t>
            </a:r>
            <a:r>
              <a:rPr lang="en-US" dirty="0" smtClean="0">
                <a:solidFill>
                  <a:srgbClr val="000000"/>
                </a:solidFill>
              </a:rPr>
              <a:t>, </a:t>
            </a:r>
            <a:r>
              <a:rPr lang="el-GR" dirty="0" smtClean="0">
                <a:solidFill>
                  <a:srgbClr val="000000"/>
                </a:solidFill>
              </a:rPr>
              <a:t>όπου </a:t>
            </a:r>
            <a:r>
              <a:rPr lang="el-GR" i="1" dirty="0" smtClean="0">
                <a:solidFill>
                  <a:srgbClr val="000000"/>
                </a:solidFill>
              </a:rPr>
              <a:t>α</a:t>
            </a:r>
            <a:r>
              <a:rPr lang="en-US" dirty="0" smtClean="0">
                <a:solidFill>
                  <a:srgbClr val="000000"/>
                </a:solidFill>
              </a:rPr>
              <a:t> &lt; </a:t>
            </a:r>
            <a:r>
              <a:rPr lang="en-US" i="1" dirty="0" smtClean="0">
                <a:solidFill>
                  <a:srgbClr val="000000"/>
                </a:solidFill>
              </a:rPr>
              <a:t>r</a:t>
            </a:r>
            <a:r>
              <a:rPr lang="en-US" dirty="0" smtClean="0">
                <a:solidFill>
                  <a:srgbClr val="000000"/>
                </a:solidFill>
              </a:rPr>
              <a:t> &lt; </a:t>
            </a:r>
            <a:r>
              <a:rPr lang="en-US" i="1" dirty="0" smtClean="0">
                <a:solidFill>
                  <a:srgbClr val="000000"/>
                </a:solidFill>
              </a:rPr>
              <a:t>b</a:t>
            </a:r>
            <a:r>
              <a:rPr lang="el-GR" i="1" dirty="0" smtClean="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80219" y="176981"/>
            <a:ext cx="8229600" cy="609600"/>
          </a:xfrm>
        </p:spPr>
        <p:txBody>
          <a:bodyPr/>
          <a:lstStyle/>
          <a:p>
            <a:pPr marL="0" indent="0"/>
            <a:r>
              <a:rPr lang="en-US" sz="1800" i="1" dirty="0" err="1" smtClean="0">
                <a:solidFill>
                  <a:srgbClr val="FF0000"/>
                </a:solidFill>
              </a:rPr>
              <a:t>Ανάλυση</a:t>
            </a:r>
            <a:r>
              <a:rPr lang="en-US" i="1" dirty="0" smtClean="0">
                <a:solidFill>
                  <a:srgbClr val="FF0000"/>
                </a:solidFill>
              </a:rPr>
              <a:t> </a:t>
            </a:r>
            <a:r>
              <a:rPr lang="el-GR" i="1" dirty="0" smtClean="0">
                <a:solidFill>
                  <a:srgbClr val="FF0000"/>
                </a:solidFill>
              </a:rPr>
              <a:t> </a:t>
            </a:r>
            <a:r>
              <a:rPr lang="en-US" sz="1600" i="1" dirty="0" smtClean="0">
                <a:solidFill>
                  <a:srgbClr val="0D3857"/>
                </a:solidFill>
              </a:rPr>
              <a:t>(</a:t>
            </a:r>
            <a:r>
              <a:rPr lang="en-US" sz="1600" i="1" dirty="0" err="1" smtClean="0">
                <a:solidFill>
                  <a:srgbClr val="0D3857"/>
                </a:solidFill>
              </a:rPr>
              <a:t>συνέχεια</a:t>
            </a:r>
            <a:r>
              <a:rPr lang="en-US" sz="1600" i="1" dirty="0" smtClean="0">
                <a:solidFill>
                  <a:srgbClr val="0D3857"/>
                </a:solidFill>
              </a:rPr>
              <a:t>)</a:t>
            </a:r>
          </a:p>
        </p:txBody>
      </p:sp>
      <p:sp>
        <p:nvSpPr>
          <p:cNvPr id="15364" name="Rectangle 3"/>
          <p:cNvSpPr>
            <a:spLocks noGrp="1" noChangeArrowheads="1"/>
          </p:cNvSpPr>
          <p:nvPr>
            <p:ph idx="1"/>
          </p:nvPr>
        </p:nvSpPr>
        <p:spPr>
          <a:xfrm>
            <a:off x="221226" y="850490"/>
            <a:ext cx="8229600" cy="553998"/>
          </a:xfrm>
        </p:spPr>
        <p:txBody>
          <a:bodyPr>
            <a:spAutoFit/>
          </a:bodyPr>
          <a:lstStyle/>
          <a:p>
            <a:pPr marL="0" lvl="1" indent="0">
              <a:buClr>
                <a:srgbClr val="2187BA"/>
              </a:buClr>
              <a:buNone/>
            </a:pPr>
            <a:r>
              <a:rPr lang="el-GR" dirty="0" smtClean="0">
                <a:solidFill>
                  <a:srgbClr val="000000"/>
                </a:solidFill>
              </a:rPr>
              <a:t>Έχουμε (από το πρόβλημα της συμπαγούς ομοιόμορφα φορτισμένης σφαίρας) στις </a:t>
            </a:r>
            <a:r>
              <a:rPr lang="el-GR" b="1" dirty="0" smtClean="0">
                <a:solidFill>
                  <a:srgbClr val="0D3857"/>
                </a:solidFill>
              </a:rPr>
              <a:t>περιοχές (1) και (2)</a:t>
            </a:r>
            <a:endParaRPr lang="en-US" b="1" dirty="0" smtClean="0">
              <a:solidFill>
                <a:srgbClr val="0D3857"/>
              </a:solidFill>
            </a:endParaRPr>
          </a:p>
        </p:txBody>
      </p:sp>
      <p:sp>
        <p:nvSpPr>
          <p:cNvPr id="15365"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graphicFrame>
        <p:nvGraphicFramePr>
          <p:cNvPr id="2" name="Object 3"/>
          <p:cNvGraphicFramePr>
            <a:graphicFrameLocks noChangeAspect="1"/>
          </p:cNvGraphicFramePr>
          <p:nvPr/>
        </p:nvGraphicFramePr>
        <p:xfrm>
          <a:off x="651699" y="2404602"/>
          <a:ext cx="1271588" cy="668338"/>
        </p:xfrm>
        <a:graphic>
          <a:graphicData uri="http://schemas.openxmlformats.org/presentationml/2006/ole">
            <p:oleObj spid="_x0000_s15363" name="Equation" r:id="rId3" imgW="723600" imgH="380880" progId="Equation.3">
              <p:embed/>
            </p:oleObj>
          </a:graphicData>
        </a:graphic>
      </p:graphicFrame>
      <p:graphicFrame>
        <p:nvGraphicFramePr>
          <p:cNvPr id="3" name="Object 4"/>
          <p:cNvGraphicFramePr>
            <a:graphicFrameLocks noChangeAspect="1"/>
          </p:cNvGraphicFramePr>
          <p:nvPr/>
        </p:nvGraphicFramePr>
        <p:xfrm>
          <a:off x="646222" y="1571686"/>
          <a:ext cx="1427162" cy="668337"/>
        </p:xfrm>
        <a:graphic>
          <a:graphicData uri="http://schemas.openxmlformats.org/presentationml/2006/ole">
            <p:oleObj spid="_x0000_s15364" name="Equation" r:id="rId4" imgW="812520" imgH="380880" progId="Equation.3">
              <p:embed/>
            </p:oleObj>
          </a:graphicData>
        </a:graphic>
      </p:graphicFrame>
      <p:sp>
        <p:nvSpPr>
          <p:cNvPr id="8" name="Rectangle 3"/>
          <p:cNvSpPr txBox="1">
            <a:spLocks noChangeArrowheads="1"/>
          </p:cNvSpPr>
          <p:nvPr/>
        </p:nvSpPr>
        <p:spPr bwMode="auto">
          <a:xfrm>
            <a:off x="2246673" y="1755067"/>
            <a:ext cx="118141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lvl="1" eaLnBrk="0" hangingPunct="0">
              <a:spcBef>
                <a:spcPct val="50000"/>
              </a:spcBef>
              <a:buClr>
                <a:srgbClr val="2187BA"/>
              </a:buCl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(για</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lang="en-US" dirty="0" smtClean="0">
                <a:solidFill>
                  <a:srgbClr val="000000"/>
                </a:solidFill>
              </a:rPr>
              <a:t> </a:t>
            </a:r>
            <a:r>
              <a:rPr lang="en-US" i="1" dirty="0" smtClean="0">
                <a:solidFill>
                  <a:srgbClr val="000000"/>
                </a:solidFill>
              </a:rPr>
              <a:t>r</a:t>
            </a:r>
            <a:r>
              <a:rPr lang="en-US" dirty="0" smtClean="0">
                <a:solidFill>
                  <a:srgbClr val="000000"/>
                </a:solidFill>
              </a:rPr>
              <a:t> &lt; </a:t>
            </a:r>
            <a:r>
              <a:rPr lang="el-GR" i="1" dirty="0" smtClean="0">
                <a:solidFill>
                  <a:srgbClr val="000000"/>
                </a:solidFill>
              </a:rPr>
              <a:t>α</a:t>
            </a:r>
            <a:r>
              <a:rPr lang="el-GR" dirty="0" smtClean="0">
                <a:solidFill>
                  <a:srgbClr val="000000"/>
                </a:solidFill>
              </a:rPr>
              <a:t> )</a:t>
            </a:r>
            <a:r>
              <a:rPr kumimoji="0" lang="el-GR"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endParaRPr kumimoji="0" lang="en-US"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sp>
        <p:nvSpPr>
          <p:cNvPr id="9" name="Rectangle 3"/>
          <p:cNvSpPr txBox="1">
            <a:spLocks noChangeArrowheads="1"/>
          </p:cNvSpPr>
          <p:nvPr/>
        </p:nvSpPr>
        <p:spPr bwMode="auto">
          <a:xfrm>
            <a:off x="2266312" y="2576829"/>
            <a:ext cx="144430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lvl="1" eaLnBrk="0" hangingPunct="0">
              <a:spcBef>
                <a:spcPct val="50000"/>
              </a:spcBef>
              <a:buClr>
                <a:srgbClr val="2187BA"/>
              </a:buCl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(για</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lang="el-GR" i="1" dirty="0" smtClean="0">
                <a:solidFill>
                  <a:srgbClr val="000000"/>
                </a:solidFill>
              </a:rPr>
              <a:t>α</a:t>
            </a:r>
            <a:r>
              <a:rPr lang="en-US" dirty="0" smtClean="0">
                <a:solidFill>
                  <a:srgbClr val="000000"/>
                </a:solidFill>
              </a:rPr>
              <a:t> &lt; </a:t>
            </a:r>
            <a:r>
              <a:rPr lang="en-US" i="1" dirty="0" smtClean="0">
                <a:solidFill>
                  <a:srgbClr val="000000"/>
                </a:solidFill>
              </a:rPr>
              <a:t>r</a:t>
            </a:r>
            <a:r>
              <a:rPr lang="en-US" dirty="0" smtClean="0">
                <a:solidFill>
                  <a:srgbClr val="000000"/>
                </a:solidFill>
              </a:rPr>
              <a:t> &lt; </a:t>
            </a:r>
            <a:r>
              <a:rPr lang="en-US" i="1" dirty="0" smtClean="0">
                <a:solidFill>
                  <a:srgbClr val="000000"/>
                </a:solidFill>
              </a:rPr>
              <a:t>b</a:t>
            </a:r>
            <a:r>
              <a:rPr lang="el-GR" dirty="0" smtClean="0">
                <a:solidFill>
                  <a:srgbClr val="000000"/>
                </a:solidFill>
              </a:rPr>
              <a:t>)</a:t>
            </a:r>
            <a:r>
              <a:rPr kumimoji="0" lang="el-GR"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endParaRPr kumimoji="0" lang="en-US"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sp>
        <p:nvSpPr>
          <p:cNvPr id="10" name="Rectangle 3"/>
          <p:cNvSpPr txBox="1">
            <a:spLocks noChangeArrowheads="1"/>
          </p:cNvSpPr>
          <p:nvPr/>
        </p:nvSpPr>
        <p:spPr bwMode="auto">
          <a:xfrm>
            <a:off x="309716" y="3429000"/>
            <a:ext cx="5486400" cy="11951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1" indent="0" algn="l" defTabSz="914400" rtl="0" eaLnBrk="0" fontAlgn="base" latinLnBrk="0" hangingPunct="0">
              <a:lnSpc>
                <a:spcPct val="150000"/>
              </a:lnSpc>
              <a:spcBef>
                <a:spcPct val="50000"/>
              </a:spcBef>
              <a:spcAft>
                <a:spcPct val="0"/>
              </a:spcAft>
              <a:buClr>
                <a:srgbClr val="2187BA"/>
              </a:buClr>
              <a:buSzTx/>
              <a:buFont typeface="Wingdings" pitchFamily="2" charset="2"/>
              <a:buNone/>
              <a:tabLst/>
              <a:defRP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Στην </a:t>
            </a:r>
            <a:r>
              <a:rPr kumimoji="0" lang="el-GR" b="1" i="0" u="none" strike="noStrike" kern="0" cap="none" spc="0" normalizeH="0" baseline="0" noProof="0" dirty="0" smtClean="0">
                <a:ln>
                  <a:noFill/>
                </a:ln>
                <a:solidFill>
                  <a:srgbClr val="0D3857"/>
                </a:solidFill>
                <a:effectLst/>
                <a:uLnTx/>
                <a:uFillTx/>
                <a:latin typeface="+mn-lt"/>
                <a:ea typeface="Arial Unicode MS" pitchFamily="34" charset="-128"/>
                <a:cs typeface="Arial Unicode MS" pitchFamily="34" charset="-128"/>
              </a:rPr>
              <a:t>περιοχή (3)</a:t>
            </a: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το ηλεκτρικό πεδίο είναι μηδέν</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επειδή το σφαιρικό κέλυφος είναι αγωγός σε ισορροπία, </a:t>
            </a:r>
            <a:r>
              <a:rPr lang="el-GR" kern="0" dirty="0" smtClean="0">
                <a:solidFill>
                  <a:srgbClr val="000000"/>
                </a:solidFill>
                <a:latin typeface="+mn-lt"/>
              </a:rPr>
              <a:t>επομένως</a:t>
            </a:r>
            <a:r>
              <a:rPr lang="en-US" kern="0" dirty="0" smtClean="0">
                <a:solidFill>
                  <a:srgbClr val="000000"/>
                </a:solidFill>
                <a:latin typeface="+mn-lt"/>
              </a:rPr>
              <a:t>:</a:t>
            </a:r>
            <a:endPar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graphicFrame>
        <p:nvGraphicFramePr>
          <p:cNvPr id="11" name="Object 3"/>
          <p:cNvGraphicFramePr>
            <a:graphicFrameLocks noChangeAspect="1"/>
          </p:cNvGraphicFramePr>
          <p:nvPr/>
        </p:nvGraphicFramePr>
        <p:xfrm>
          <a:off x="801536" y="4954443"/>
          <a:ext cx="803275" cy="357187"/>
        </p:xfrm>
        <a:graphic>
          <a:graphicData uri="http://schemas.openxmlformats.org/presentationml/2006/ole">
            <p:oleObj spid="_x0000_s15365" name="Equation" r:id="rId5" imgW="457200" imgH="203040" progId="Equation.3">
              <p:embed/>
            </p:oleObj>
          </a:graphicData>
        </a:graphic>
      </p:graphicFrame>
      <p:sp>
        <p:nvSpPr>
          <p:cNvPr id="12" name="Rectangle 3"/>
          <p:cNvSpPr txBox="1">
            <a:spLocks noChangeArrowheads="1"/>
          </p:cNvSpPr>
          <p:nvPr/>
        </p:nvSpPr>
        <p:spPr bwMode="auto">
          <a:xfrm>
            <a:off x="2403964" y="4985673"/>
            <a:ext cx="142827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lvl="1" eaLnBrk="0" hangingPunct="0">
              <a:spcBef>
                <a:spcPct val="50000"/>
              </a:spcBef>
              <a:buClr>
                <a:srgbClr val="2187BA"/>
              </a:buCl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(για</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lang="en-US" i="1" dirty="0" smtClean="0">
                <a:solidFill>
                  <a:srgbClr val="000000"/>
                </a:solidFill>
              </a:rPr>
              <a:t>b</a:t>
            </a:r>
            <a:r>
              <a:rPr lang="en-US" dirty="0" smtClean="0">
                <a:solidFill>
                  <a:srgbClr val="000000"/>
                </a:solidFill>
              </a:rPr>
              <a:t> &lt; </a:t>
            </a:r>
            <a:r>
              <a:rPr lang="en-US" i="1" dirty="0" smtClean="0">
                <a:solidFill>
                  <a:srgbClr val="000000"/>
                </a:solidFill>
              </a:rPr>
              <a:t>r</a:t>
            </a:r>
            <a:r>
              <a:rPr lang="en-US" dirty="0" smtClean="0">
                <a:solidFill>
                  <a:srgbClr val="000000"/>
                </a:solidFill>
              </a:rPr>
              <a:t> &lt; </a:t>
            </a:r>
            <a:r>
              <a:rPr lang="en-US" i="1" dirty="0" smtClean="0">
                <a:solidFill>
                  <a:srgbClr val="000000"/>
                </a:solidFill>
              </a:rPr>
              <a:t>c</a:t>
            </a:r>
            <a:r>
              <a:rPr lang="el-GR" dirty="0" smtClean="0">
                <a:solidFill>
                  <a:srgbClr val="000000"/>
                </a:solidFill>
              </a:rPr>
              <a:t>)</a:t>
            </a:r>
            <a:r>
              <a:rPr kumimoji="0" lang="el-GR"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endParaRPr kumimoji="0" lang="en-US"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pic>
        <p:nvPicPr>
          <p:cNvPr id="17" name="Picture 7" descr="27819_2417"/>
          <p:cNvPicPr>
            <a:picLocks noChangeAspect="1" noChangeArrowheads="1"/>
          </p:cNvPicPr>
          <p:nvPr/>
        </p:nvPicPr>
        <p:blipFill>
          <a:blip r:embed="rId6" cstate="print">
            <a:lum bright="-25000" contrast="41000"/>
          </a:blip>
          <a:srcRect/>
          <a:stretch>
            <a:fillRect/>
          </a:stretch>
        </p:blipFill>
        <p:spPr bwMode="auto">
          <a:xfrm>
            <a:off x="6088013" y="2047406"/>
            <a:ext cx="2539449" cy="2763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65471" y="191729"/>
            <a:ext cx="8229600" cy="609600"/>
          </a:xfrm>
        </p:spPr>
        <p:txBody>
          <a:bodyPr/>
          <a:lstStyle/>
          <a:p>
            <a:pPr marL="0" indent="0"/>
            <a:r>
              <a:rPr lang="en-US" sz="2000" i="1" dirty="0" err="1" smtClean="0">
                <a:solidFill>
                  <a:srgbClr val="FF0000"/>
                </a:solidFill>
              </a:rPr>
              <a:t>Ανάλυση</a:t>
            </a:r>
            <a:r>
              <a:rPr lang="en-US" i="1" dirty="0" smtClean="0">
                <a:solidFill>
                  <a:srgbClr val="FF0000"/>
                </a:solidFill>
              </a:rPr>
              <a:t> </a:t>
            </a:r>
            <a:r>
              <a:rPr lang="en-US" sz="1600" i="1" dirty="0" smtClean="0">
                <a:solidFill>
                  <a:srgbClr val="0D3857"/>
                </a:solidFill>
              </a:rPr>
              <a:t>(</a:t>
            </a:r>
            <a:r>
              <a:rPr lang="en-US" sz="1600" i="1" dirty="0" err="1" smtClean="0">
                <a:solidFill>
                  <a:srgbClr val="0D3857"/>
                </a:solidFill>
              </a:rPr>
              <a:t>συνέχεια</a:t>
            </a:r>
            <a:r>
              <a:rPr lang="en-US" sz="1600" i="1" dirty="0" smtClean="0">
                <a:solidFill>
                  <a:srgbClr val="0D3857"/>
                </a:solidFill>
              </a:rPr>
              <a:t>)</a:t>
            </a:r>
          </a:p>
        </p:txBody>
      </p:sp>
      <p:sp>
        <p:nvSpPr>
          <p:cNvPr id="13" name="Rectangle 3"/>
          <p:cNvSpPr txBox="1">
            <a:spLocks noChangeArrowheads="1"/>
          </p:cNvSpPr>
          <p:nvPr/>
        </p:nvSpPr>
        <p:spPr bwMode="auto">
          <a:xfrm>
            <a:off x="324464" y="867663"/>
            <a:ext cx="5397910" cy="17486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1" indent="0" algn="l" defTabSz="914400" rtl="0" eaLnBrk="0" fontAlgn="base" latinLnBrk="0" hangingPunct="0">
              <a:lnSpc>
                <a:spcPct val="150000"/>
              </a:lnSpc>
              <a:spcBef>
                <a:spcPct val="50000"/>
              </a:spcBef>
              <a:spcAft>
                <a:spcPct val="0"/>
              </a:spcAft>
              <a:buClr>
                <a:srgbClr val="2187BA"/>
              </a:buClr>
              <a:buSzTx/>
              <a:buFont typeface="Wingdings" pitchFamily="2" charset="2"/>
              <a:buNone/>
              <a:tabLst/>
              <a:defRP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Στην </a:t>
            </a:r>
            <a:r>
              <a:rPr kumimoji="0" lang="el-GR" sz="1800" b="1"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περιοχή (</a:t>
            </a:r>
            <a:r>
              <a:rPr kumimoji="0" lang="en-US" sz="1800" b="1"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4</a:t>
            </a:r>
            <a:r>
              <a:rPr kumimoji="0" lang="el-GR" sz="1800" b="1"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a:t>
            </a:r>
            <a:r>
              <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a:t>
            </a:r>
            <a:r>
              <a:rPr kumimoji="0" lang="en-US"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δημιουργούμε μια σφαιρική επιφάνεια </a:t>
            </a:r>
            <a:r>
              <a:rPr kumimoji="0" lang="en-US"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Gauss</a:t>
            </a: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endPar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a:p>
            <a:pPr marL="0" marR="0" lvl="1" indent="0" algn="l" defTabSz="914400" rtl="0" eaLnBrk="0" fontAlgn="base" latinLnBrk="0" hangingPunct="0">
              <a:lnSpc>
                <a:spcPct val="150000"/>
              </a:lnSpc>
              <a:spcBef>
                <a:spcPct val="50000"/>
              </a:spcBef>
              <a:spcAft>
                <a:spcPct val="0"/>
              </a:spcAft>
              <a:buClr>
                <a:srgbClr val="2187BA"/>
              </a:buClr>
              <a:buSzTx/>
              <a:buFont typeface="Wingdings" pitchFamily="2" charset="2"/>
              <a:buNone/>
              <a:tabLst/>
              <a:defRP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Η </a:t>
            </a: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επιφάνεια αυτή περιέχει συνολικό φορτίο</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kumimoji="0" lang="en-US" sz="1800" b="0" i="1"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q</a:t>
            </a:r>
            <a:r>
              <a:rPr kumimoji="0" lang="el-GR" sz="1800" b="0" u="none" strike="noStrike" kern="0" cap="none" spc="0" normalizeH="0" baseline="-25000" noProof="0" dirty="0" smtClean="0">
                <a:ln>
                  <a:noFill/>
                </a:ln>
                <a:solidFill>
                  <a:srgbClr val="000000"/>
                </a:solidFill>
                <a:effectLst/>
                <a:uLnTx/>
                <a:uFillTx/>
                <a:latin typeface="+mn-lt"/>
                <a:ea typeface="Arial Unicode MS" pitchFamily="34" charset="-128"/>
                <a:cs typeface="Arial Unicode MS" pitchFamily="34" charset="-128"/>
              </a:rPr>
              <a:t>εντός</a:t>
            </a:r>
            <a:r>
              <a:rPr kumimoji="0" lang="el-GR" sz="1800" b="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 </a:t>
            </a:r>
            <a:r>
              <a:rPr kumimoji="0" lang="en-US" sz="1800" b="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Q + (</a:t>
            </a:r>
            <a:r>
              <a:rPr kumimoji="0" lang="en-US" sz="1800" b="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sym typeface="Symbol"/>
              </a:rPr>
              <a:t>2Q) = Q, </a:t>
            </a:r>
            <a:r>
              <a:rPr lang="el-GR" kern="0" dirty="0" smtClean="0">
                <a:solidFill>
                  <a:srgbClr val="000000"/>
                </a:solidFill>
                <a:latin typeface="+mn-lt"/>
              </a:rPr>
              <a:t>επομένως</a:t>
            </a:r>
            <a:r>
              <a:rPr lang="en-US" kern="0" dirty="0" smtClean="0">
                <a:solidFill>
                  <a:srgbClr val="000000"/>
                </a:solidFill>
                <a:latin typeface="+mn-lt"/>
              </a:rPr>
              <a:t>:</a:t>
            </a:r>
            <a:endPar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sp>
        <p:nvSpPr>
          <p:cNvPr id="15" name="Rectangle 3"/>
          <p:cNvSpPr txBox="1">
            <a:spLocks noChangeArrowheads="1"/>
          </p:cNvSpPr>
          <p:nvPr/>
        </p:nvSpPr>
        <p:spPr bwMode="auto">
          <a:xfrm>
            <a:off x="2482622" y="2911134"/>
            <a:ext cx="110126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lvl="1" eaLnBrk="0" hangingPunct="0">
              <a:spcBef>
                <a:spcPct val="50000"/>
              </a:spcBef>
              <a:buClr>
                <a:srgbClr val="2187BA"/>
              </a:buCl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(για</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lang="en-US" i="1" dirty="0" smtClean="0">
                <a:solidFill>
                  <a:srgbClr val="000000"/>
                </a:solidFill>
              </a:rPr>
              <a:t>r</a:t>
            </a:r>
            <a:r>
              <a:rPr lang="en-US" dirty="0" smtClean="0">
                <a:solidFill>
                  <a:srgbClr val="000000"/>
                </a:solidFill>
              </a:rPr>
              <a:t>  &gt; </a:t>
            </a:r>
            <a:r>
              <a:rPr lang="en-US" i="1" dirty="0" smtClean="0">
                <a:solidFill>
                  <a:srgbClr val="000000"/>
                </a:solidFill>
              </a:rPr>
              <a:t>c</a:t>
            </a:r>
            <a:r>
              <a:rPr lang="el-GR" dirty="0" smtClean="0">
                <a:solidFill>
                  <a:srgbClr val="000000"/>
                </a:solidFill>
              </a:rPr>
              <a:t>)</a:t>
            </a:r>
            <a:r>
              <a:rPr kumimoji="0" lang="el-GR"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endParaRPr kumimoji="0" lang="en-US" sz="1800" b="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graphicFrame>
        <p:nvGraphicFramePr>
          <p:cNvPr id="15367" name="Object 7"/>
          <p:cNvGraphicFramePr>
            <a:graphicFrameLocks noChangeAspect="1"/>
          </p:cNvGraphicFramePr>
          <p:nvPr/>
        </p:nvGraphicFramePr>
        <p:xfrm>
          <a:off x="740389" y="2760662"/>
          <a:ext cx="1450975" cy="668338"/>
        </p:xfrm>
        <a:graphic>
          <a:graphicData uri="http://schemas.openxmlformats.org/presentationml/2006/ole">
            <p:oleObj spid="_x0000_s55301" name="Equation" r:id="rId3" imgW="825480" imgH="380880" progId="Equation.3">
              <p:embed/>
            </p:oleObj>
          </a:graphicData>
        </a:graphic>
      </p:graphicFrame>
      <p:pic>
        <p:nvPicPr>
          <p:cNvPr id="16" name="Picture 7" descr="27819_2417"/>
          <p:cNvPicPr>
            <a:picLocks noChangeAspect="1" noChangeArrowheads="1"/>
          </p:cNvPicPr>
          <p:nvPr/>
        </p:nvPicPr>
        <p:blipFill>
          <a:blip r:embed="rId4" cstate="print"/>
          <a:srcRect/>
          <a:stretch>
            <a:fillRect/>
          </a:stretch>
        </p:blipFill>
        <p:spPr bwMode="auto">
          <a:xfrm>
            <a:off x="6264993" y="665812"/>
            <a:ext cx="2539449" cy="2763188"/>
          </a:xfrm>
          <a:prstGeom prst="rect">
            <a:avLst/>
          </a:prstGeom>
          <a:noFill/>
          <a:ln w="9525">
            <a:noFill/>
            <a:miter lim="800000"/>
            <a:headEnd/>
            <a:tailEnd/>
          </a:ln>
        </p:spPr>
      </p:pic>
      <p:sp>
        <p:nvSpPr>
          <p:cNvPr id="18" name="Oval 17"/>
          <p:cNvSpPr/>
          <p:nvPr/>
        </p:nvSpPr>
        <p:spPr bwMode="auto">
          <a:xfrm>
            <a:off x="6209074" y="815917"/>
            <a:ext cx="2651760" cy="2651760"/>
          </a:xfrm>
          <a:prstGeom prst="ellipse">
            <a:avLst/>
          </a:prstGeom>
          <a:noFill/>
          <a:ln w="19050"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9" name="Rectangle 3"/>
          <p:cNvSpPr txBox="1">
            <a:spLocks noChangeArrowheads="1"/>
          </p:cNvSpPr>
          <p:nvPr/>
        </p:nvSpPr>
        <p:spPr bwMode="auto">
          <a:xfrm>
            <a:off x="353962" y="3819832"/>
            <a:ext cx="825909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lvl="1" eaLnBrk="0" hangingPunct="0">
              <a:spcBef>
                <a:spcPct val="50000"/>
              </a:spcBef>
              <a:buClr>
                <a:srgbClr val="2187BA"/>
              </a:buCl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Τέλος, για να βρούμε την</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a:t>
            </a:r>
            <a:r>
              <a:rPr kumimoji="0" lang="el-GR" sz="1800" b="1" i="0" u="none" strike="noStrike" kern="0" cap="none" spc="0" normalizeH="0" noProof="0" dirty="0" smtClean="0">
                <a:ln>
                  <a:noFill/>
                </a:ln>
                <a:solidFill>
                  <a:srgbClr val="0D3857"/>
                </a:solidFill>
                <a:effectLst/>
                <a:uLnTx/>
                <a:uFillTx/>
                <a:latin typeface="+mn-lt"/>
                <a:ea typeface="Arial Unicode MS" pitchFamily="34" charset="-128"/>
                <a:cs typeface="Arial Unicode MS" pitchFamily="34" charset="-128"/>
              </a:rPr>
              <a:t>κατανομή φορτίου στο κέλυφος</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δημιουργούμε μια σφαιρική επιφάνεια </a:t>
            </a:r>
            <a:r>
              <a:rPr kumimoji="0" lang="en-US"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Gauss</a:t>
            </a:r>
            <a:r>
              <a:rPr kumimoji="0" lang="el-GR" sz="1800" b="0" i="0" u="none" strike="noStrike" kern="0" cap="none" spc="0" normalizeH="0" noProof="0" dirty="0" smtClean="0">
                <a:ln>
                  <a:noFill/>
                </a:ln>
                <a:solidFill>
                  <a:srgbClr val="000000"/>
                </a:solidFill>
                <a:effectLst/>
                <a:uLnTx/>
                <a:uFillTx/>
                <a:latin typeface="+mn-lt"/>
                <a:ea typeface="Arial Unicode MS" pitchFamily="34" charset="-128"/>
                <a:cs typeface="Arial Unicode MS" pitchFamily="34" charset="-128"/>
              </a:rPr>
              <a:t> εντός του κελύφους με </a:t>
            </a:r>
            <a:r>
              <a:rPr lang="en-US" i="1" dirty="0" smtClean="0">
                <a:solidFill>
                  <a:srgbClr val="000000"/>
                </a:solidFill>
              </a:rPr>
              <a:t>b</a:t>
            </a:r>
            <a:r>
              <a:rPr lang="en-US" dirty="0" smtClean="0">
                <a:solidFill>
                  <a:srgbClr val="000000"/>
                </a:solidFill>
              </a:rPr>
              <a:t> &lt; </a:t>
            </a:r>
            <a:r>
              <a:rPr lang="en-US" i="1" dirty="0" smtClean="0">
                <a:solidFill>
                  <a:srgbClr val="000000"/>
                </a:solidFill>
              </a:rPr>
              <a:t>r</a:t>
            </a:r>
            <a:r>
              <a:rPr lang="en-US" dirty="0" smtClean="0">
                <a:solidFill>
                  <a:srgbClr val="000000"/>
                </a:solidFill>
              </a:rPr>
              <a:t> &lt; </a:t>
            </a:r>
            <a:r>
              <a:rPr lang="en-US" i="1" dirty="0" smtClean="0">
                <a:solidFill>
                  <a:srgbClr val="000000"/>
                </a:solidFill>
              </a:rPr>
              <a:t>c</a:t>
            </a: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 </a:t>
            </a:r>
          </a:p>
        </p:txBody>
      </p:sp>
      <p:sp>
        <p:nvSpPr>
          <p:cNvPr id="20" name="Oval 19"/>
          <p:cNvSpPr/>
          <p:nvPr/>
        </p:nvSpPr>
        <p:spPr bwMode="auto">
          <a:xfrm>
            <a:off x="6449962" y="1056805"/>
            <a:ext cx="2194560" cy="2194560"/>
          </a:xfrm>
          <a:prstGeom prst="ellipse">
            <a:avLst/>
          </a:prstGeom>
          <a:noFill/>
          <a:ln w="19050"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1" name="Rectangle 20"/>
          <p:cNvSpPr/>
          <p:nvPr/>
        </p:nvSpPr>
        <p:spPr>
          <a:xfrm>
            <a:off x="346587" y="4787151"/>
            <a:ext cx="8450826" cy="784830"/>
          </a:xfrm>
          <a:prstGeom prst="rect">
            <a:avLst/>
          </a:prstGeom>
        </p:spPr>
        <p:txBody>
          <a:bodyPr wrap="square">
            <a:spAutoFit/>
          </a:bodyPr>
          <a:lstStyle/>
          <a:p>
            <a:pPr marL="0" lvl="1" eaLnBrk="0" hangingPunct="0">
              <a:spcBef>
                <a:spcPct val="50000"/>
              </a:spcBef>
              <a:buClr>
                <a:srgbClr val="2187BA"/>
              </a:buClr>
            </a:pPr>
            <a:r>
              <a:rPr lang="el-GR" kern="0" dirty="0" smtClean="0">
                <a:solidFill>
                  <a:srgbClr val="000000"/>
                </a:solidFill>
              </a:rPr>
              <a:t>Σημειώνουμε ότι το </a:t>
            </a:r>
            <a:r>
              <a:rPr lang="en-US" i="1" kern="0" dirty="0" smtClean="0">
                <a:solidFill>
                  <a:srgbClr val="000000"/>
                </a:solidFill>
              </a:rPr>
              <a:t>q</a:t>
            </a:r>
            <a:r>
              <a:rPr lang="el-GR" kern="0" baseline="-25000" dirty="0" smtClean="0">
                <a:solidFill>
                  <a:srgbClr val="000000"/>
                </a:solidFill>
              </a:rPr>
              <a:t>εντός</a:t>
            </a:r>
            <a:r>
              <a:rPr lang="el-GR" kern="0" dirty="0" smtClean="0">
                <a:solidFill>
                  <a:srgbClr val="000000"/>
                </a:solidFill>
              </a:rPr>
              <a:t> είναι μηδέν επειδή </a:t>
            </a:r>
            <a:r>
              <a:rPr lang="en-US" i="1" kern="0" dirty="0" smtClean="0">
                <a:solidFill>
                  <a:srgbClr val="000000"/>
                </a:solidFill>
              </a:rPr>
              <a:t>E</a:t>
            </a:r>
            <a:r>
              <a:rPr lang="en-US" kern="0" baseline="-25000" dirty="0" smtClean="0">
                <a:solidFill>
                  <a:srgbClr val="000000"/>
                </a:solidFill>
              </a:rPr>
              <a:t>3</a:t>
            </a:r>
            <a:r>
              <a:rPr lang="en-US" kern="0" dirty="0" smtClean="0">
                <a:solidFill>
                  <a:srgbClr val="000000"/>
                </a:solidFill>
              </a:rPr>
              <a:t> = 0.</a:t>
            </a:r>
          </a:p>
          <a:p>
            <a:pPr marL="0" lvl="1" eaLnBrk="0" hangingPunct="0">
              <a:spcBef>
                <a:spcPct val="50000"/>
              </a:spcBef>
              <a:buClr>
                <a:srgbClr val="2187BA"/>
              </a:buClr>
            </a:pPr>
            <a:r>
              <a:rPr lang="el-GR" kern="0" dirty="0" smtClean="0">
                <a:solidFill>
                  <a:srgbClr val="000000"/>
                </a:solidFill>
              </a:rPr>
              <a:t>Απ’αυτό βρίσκουμε το φορτίο </a:t>
            </a:r>
            <a:r>
              <a:rPr lang="en-US" i="1" kern="0" dirty="0" smtClean="0">
                <a:solidFill>
                  <a:srgbClr val="000000"/>
                </a:solidFill>
              </a:rPr>
              <a:t>q</a:t>
            </a:r>
            <a:r>
              <a:rPr lang="el-GR" kern="0" baseline="-25000" dirty="0" smtClean="0">
                <a:solidFill>
                  <a:srgbClr val="000000"/>
                </a:solidFill>
              </a:rPr>
              <a:t>εσωτερικό</a:t>
            </a:r>
            <a:r>
              <a:rPr lang="el-GR" kern="0" dirty="0" smtClean="0">
                <a:solidFill>
                  <a:srgbClr val="000000"/>
                </a:solidFill>
              </a:rPr>
              <a:t> στην εσωτερική επιφάνεια του κελύφους</a:t>
            </a:r>
            <a:r>
              <a:rPr lang="en-US" kern="0" dirty="0" smtClean="0">
                <a:solidFill>
                  <a:srgbClr val="000000"/>
                </a:solidFill>
              </a:rPr>
              <a:t>:</a:t>
            </a:r>
            <a:r>
              <a:rPr lang="el-GR" kern="0" dirty="0" smtClean="0">
                <a:solidFill>
                  <a:srgbClr val="000000"/>
                </a:solidFill>
              </a:rPr>
              <a:t> </a:t>
            </a:r>
            <a:endParaRPr lang="en-US" kern="0" dirty="0" smtClean="0">
              <a:solidFill>
                <a:srgbClr val="000000"/>
              </a:solidFill>
            </a:endParaRPr>
          </a:p>
        </p:txBody>
      </p:sp>
      <p:sp>
        <p:nvSpPr>
          <p:cNvPr id="22" name="Rectangle 21"/>
          <p:cNvSpPr/>
          <p:nvPr/>
        </p:nvSpPr>
        <p:spPr>
          <a:xfrm>
            <a:off x="496529" y="5676970"/>
            <a:ext cx="8150942" cy="784830"/>
          </a:xfrm>
          <a:prstGeom prst="rect">
            <a:avLst/>
          </a:prstGeom>
        </p:spPr>
        <p:txBody>
          <a:bodyPr wrap="square">
            <a:spAutoFit/>
          </a:bodyPr>
          <a:lstStyle/>
          <a:p>
            <a:pPr marL="0" lvl="1" eaLnBrk="0" hangingPunct="0">
              <a:spcBef>
                <a:spcPct val="50000"/>
              </a:spcBef>
              <a:buClr>
                <a:srgbClr val="2187BA"/>
              </a:buClr>
            </a:pPr>
            <a:r>
              <a:rPr lang="en-US" i="1" kern="0" dirty="0" smtClean="0">
                <a:solidFill>
                  <a:srgbClr val="000000"/>
                </a:solidFill>
              </a:rPr>
              <a:t>q</a:t>
            </a:r>
            <a:r>
              <a:rPr lang="el-GR" kern="0" baseline="-25000" dirty="0" smtClean="0">
                <a:solidFill>
                  <a:srgbClr val="000000"/>
                </a:solidFill>
              </a:rPr>
              <a:t>εντός</a:t>
            </a:r>
            <a:r>
              <a:rPr lang="el-GR" kern="0" dirty="0" smtClean="0">
                <a:solidFill>
                  <a:srgbClr val="000000"/>
                </a:solidFill>
              </a:rPr>
              <a:t> </a:t>
            </a:r>
            <a:r>
              <a:rPr lang="en-US" kern="0" dirty="0" smtClean="0">
                <a:solidFill>
                  <a:srgbClr val="000000"/>
                </a:solidFill>
              </a:rPr>
              <a:t>= </a:t>
            </a:r>
            <a:r>
              <a:rPr lang="en-US" i="1" kern="0" dirty="0" smtClean="0">
                <a:solidFill>
                  <a:srgbClr val="000000"/>
                </a:solidFill>
              </a:rPr>
              <a:t>q</a:t>
            </a:r>
            <a:r>
              <a:rPr lang="el-GR" kern="0" baseline="-25000" dirty="0" smtClean="0">
                <a:solidFill>
                  <a:srgbClr val="000000"/>
                </a:solidFill>
              </a:rPr>
              <a:t>σφαίρας</a:t>
            </a:r>
            <a:r>
              <a:rPr lang="el-GR" kern="0" dirty="0" smtClean="0">
                <a:solidFill>
                  <a:srgbClr val="000000"/>
                </a:solidFill>
              </a:rPr>
              <a:t> </a:t>
            </a:r>
            <a:r>
              <a:rPr lang="el-GR" kern="0" dirty="0" smtClean="0">
                <a:solidFill>
                  <a:srgbClr val="000000"/>
                </a:solidFill>
                <a:sym typeface="Symbol"/>
              </a:rPr>
              <a:t></a:t>
            </a:r>
            <a:r>
              <a:rPr lang="en-US" kern="0" dirty="0" smtClean="0">
                <a:solidFill>
                  <a:srgbClr val="000000"/>
                </a:solidFill>
                <a:sym typeface="Symbol"/>
              </a:rPr>
              <a:t> </a:t>
            </a:r>
            <a:r>
              <a:rPr lang="en-US" i="1" kern="0" dirty="0" smtClean="0">
                <a:solidFill>
                  <a:srgbClr val="000000"/>
                </a:solidFill>
              </a:rPr>
              <a:t>q</a:t>
            </a:r>
            <a:r>
              <a:rPr lang="el-GR" kern="0" baseline="-25000" dirty="0" smtClean="0">
                <a:solidFill>
                  <a:srgbClr val="000000"/>
                </a:solidFill>
              </a:rPr>
              <a:t>εσωτερικό</a:t>
            </a:r>
            <a:r>
              <a:rPr lang="en-US" kern="0" dirty="0" smtClean="0">
                <a:solidFill>
                  <a:srgbClr val="000000"/>
                </a:solidFill>
              </a:rPr>
              <a:t>.</a:t>
            </a:r>
          </a:p>
          <a:p>
            <a:pPr marL="0" lvl="1" eaLnBrk="0" hangingPunct="0">
              <a:spcBef>
                <a:spcPct val="50000"/>
              </a:spcBef>
              <a:buClr>
                <a:srgbClr val="2187BA"/>
              </a:buClr>
            </a:pPr>
            <a:r>
              <a:rPr lang="en-US" i="1" kern="0" dirty="0" smtClean="0">
                <a:solidFill>
                  <a:srgbClr val="000000"/>
                </a:solidFill>
              </a:rPr>
              <a:t>q</a:t>
            </a:r>
            <a:r>
              <a:rPr lang="el-GR" kern="0" baseline="-25000" dirty="0" smtClean="0">
                <a:solidFill>
                  <a:srgbClr val="000000"/>
                </a:solidFill>
              </a:rPr>
              <a:t>εσωτερικό</a:t>
            </a:r>
            <a:r>
              <a:rPr lang="en-US" kern="0" dirty="0" smtClean="0">
                <a:solidFill>
                  <a:srgbClr val="000000"/>
                </a:solidFill>
              </a:rPr>
              <a:t> = </a:t>
            </a:r>
            <a:r>
              <a:rPr lang="en-US" i="1" kern="0" dirty="0" smtClean="0">
                <a:solidFill>
                  <a:srgbClr val="000000"/>
                </a:solidFill>
              </a:rPr>
              <a:t>q</a:t>
            </a:r>
            <a:r>
              <a:rPr lang="el-GR" kern="0" baseline="-25000" dirty="0" smtClean="0">
                <a:solidFill>
                  <a:srgbClr val="000000"/>
                </a:solidFill>
              </a:rPr>
              <a:t>εντός</a:t>
            </a:r>
            <a:r>
              <a:rPr lang="el-GR" kern="0" dirty="0" smtClean="0">
                <a:solidFill>
                  <a:srgbClr val="000000"/>
                </a:solidFill>
              </a:rPr>
              <a:t> </a:t>
            </a:r>
            <a:r>
              <a:rPr lang="el-GR" kern="0" dirty="0" smtClean="0">
                <a:solidFill>
                  <a:srgbClr val="000000"/>
                </a:solidFill>
                <a:sym typeface="Symbol"/>
              </a:rPr>
              <a:t> </a:t>
            </a:r>
            <a:r>
              <a:rPr lang="en-US" i="1" kern="0" dirty="0" smtClean="0">
                <a:solidFill>
                  <a:srgbClr val="000000"/>
                </a:solidFill>
              </a:rPr>
              <a:t>q</a:t>
            </a:r>
            <a:r>
              <a:rPr lang="el-GR" kern="0" baseline="-25000" dirty="0" smtClean="0">
                <a:solidFill>
                  <a:srgbClr val="000000"/>
                </a:solidFill>
              </a:rPr>
              <a:t> σφαίρας</a:t>
            </a:r>
            <a:r>
              <a:rPr lang="el-GR" kern="0" dirty="0" smtClean="0">
                <a:solidFill>
                  <a:srgbClr val="000000"/>
                </a:solidFill>
              </a:rPr>
              <a:t> = 0 </a:t>
            </a:r>
            <a:r>
              <a:rPr lang="el-GR" kern="0" dirty="0" smtClean="0">
                <a:solidFill>
                  <a:srgbClr val="000000"/>
                </a:solidFill>
                <a:sym typeface="Symbol"/>
              </a:rPr>
              <a:t> </a:t>
            </a:r>
            <a:r>
              <a:rPr lang="en-US" kern="0" dirty="0" smtClean="0">
                <a:solidFill>
                  <a:srgbClr val="000000"/>
                </a:solidFill>
                <a:sym typeface="Symbol"/>
              </a:rPr>
              <a:t>Q =</a:t>
            </a:r>
            <a:r>
              <a:rPr lang="el-GR" kern="0" dirty="0" smtClean="0">
                <a:solidFill>
                  <a:srgbClr val="000000"/>
                </a:solidFill>
                <a:sym typeface="Symbol"/>
              </a:rPr>
              <a:t>  </a:t>
            </a:r>
            <a:r>
              <a:rPr lang="en-US" kern="0" dirty="0" smtClean="0">
                <a:solidFill>
                  <a:srgbClr val="000000"/>
                </a:solidFill>
                <a:sym typeface="Symbol"/>
              </a:rPr>
              <a:t>Q </a:t>
            </a:r>
            <a:endParaRPr lang="en-US" kern="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5367"/>
                                        </p:tgtEl>
                                        <p:attrNameLst>
                                          <p:attrName>style.visibility</p:attrName>
                                        </p:attrNameLst>
                                      </p:cBhvr>
                                      <p:to>
                                        <p:strVal val="visible"/>
                                      </p:to>
                                    </p:set>
                                    <p:animEffect transition="in" filter="blinds(horizontal)">
                                      <p:cBhvr>
                                        <p:cTn id="16" dur="500"/>
                                        <p:tgtEl>
                                          <p:spTgt spid="153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par>
                          <p:cTn id="25" fill="hold">
                            <p:stCondLst>
                              <p:cond delay="500"/>
                            </p:stCondLst>
                            <p:childTnLst>
                              <p:par>
                                <p:cTn id="26" presetID="3" presetClass="exit" presetSubtype="10" fill="hold" grpId="1" nodeType="afterEffect">
                                  <p:stCondLst>
                                    <p:cond delay="0"/>
                                  </p:stCondLst>
                                  <p:childTnLst>
                                    <p:animEffect transition="out" filter="blinds(horizontal)">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par>
                          <p:cTn id="29" fill="hold">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animBg="1"/>
      <p:bldP spid="18" grpId="1" animBg="1"/>
      <p:bldP spid="19" grpId="0"/>
      <p:bldP spid="20" grpId="0" animBg="1"/>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9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80220"/>
            <a:ext cx="8229600" cy="609600"/>
          </a:xfrm>
        </p:spPr>
        <p:txBody>
          <a:bodyPr/>
          <a:lstStyle/>
          <a:p>
            <a:r>
              <a:rPr lang="el-GR" dirty="0" smtClean="0">
                <a:solidFill>
                  <a:srgbClr val="0D3857"/>
                </a:solidFill>
              </a:rPr>
              <a:t>Σφαίρα και σφαιρικό κέλυφος </a:t>
            </a:r>
            <a:r>
              <a:rPr lang="en-US" dirty="0" smtClean="0">
                <a:solidFill>
                  <a:srgbClr val="0D3857"/>
                </a:solidFill>
              </a:rPr>
              <a:t> (</a:t>
            </a:r>
            <a:r>
              <a:rPr lang="el-GR" sz="2000" i="1" dirty="0" smtClean="0">
                <a:solidFill>
                  <a:srgbClr val="0D3857"/>
                </a:solidFill>
              </a:rPr>
              <a:t>συνέχεια</a:t>
            </a:r>
            <a:r>
              <a:rPr lang="el-GR" dirty="0" smtClean="0">
                <a:solidFill>
                  <a:srgbClr val="0D3857"/>
                </a:solidFill>
              </a:rPr>
              <a:t>)</a:t>
            </a:r>
            <a:endParaRPr lang="en-US" dirty="0" smtClean="0">
              <a:solidFill>
                <a:srgbClr val="0D3857"/>
              </a:solidFill>
            </a:endParaRPr>
          </a:p>
        </p:txBody>
      </p:sp>
      <p:sp>
        <p:nvSpPr>
          <p:cNvPr id="44035" name="Rectangle 3"/>
          <p:cNvSpPr>
            <a:spLocks noGrp="1" noChangeArrowheads="1"/>
          </p:cNvSpPr>
          <p:nvPr>
            <p:ph idx="1"/>
          </p:nvPr>
        </p:nvSpPr>
        <p:spPr>
          <a:xfrm>
            <a:off x="457200" y="1027471"/>
            <a:ext cx="8229600" cy="1468094"/>
          </a:xfrm>
        </p:spPr>
        <p:txBody>
          <a:bodyPr>
            <a:spAutoFit/>
          </a:bodyPr>
          <a:lstStyle/>
          <a:p>
            <a:pPr marL="0" indent="0">
              <a:lnSpc>
                <a:spcPct val="100000"/>
              </a:lnSpc>
            </a:pPr>
            <a:r>
              <a:rPr lang="en-US" i="1" dirty="0" err="1" smtClean="0">
                <a:solidFill>
                  <a:srgbClr val="000000"/>
                </a:solidFill>
              </a:rPr>
              <a:t>Ολοκλήρωση</a:t>
            </a:r>
            <a:endParaRPr lang="en-US" i="1" dirty="0" smtClean="0">
              <a:solidFill>
                <a:srgbClr val="000000"/>
              </a:solidFill>
            </a:endParaRPr>
          </a:p>
          <a:p>
            <a:pPr lvl="1">
              <a:buClr>
                <a:srgbClr val="2187BA"/>
              </a:buClr>
            </a:pPr>
            <a:r>
              <a:rPr lang="el-GR" dirty="0" smtClean="0">
                <a:solidFill>
                  <a:srgbClr val="000000"/>
                </a:solidFill>
              </a:rPr>
              <a:t>Ελέγξτε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l-GR" dirty="0" smtClean="0">
                <a:solidFill>
                  <a:srgbClr val="000000"/>
                </a:solidFill>
              </a:rPr>
              <a:t>συν</a:t>
            </a:r>
            <a:r>
              <a:rPr lang="en-US" dirty="0" err="1" smtClean="0">
                <a:solidFill>
                  <a:srgbClr val="000000"/>
                </a:solidFill>
              </a:rPr>
              <a:t>ολικό</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a:t>
            </a:r>
          </a:p>
          <a:p>
            <a:pPr lvl="1">
              <a:buClr>
                <a:srgbClr val="2187BA"/>
              </a:buClr>
            </a:pPr>
            <a:r>
              <a:rPr lang="el-GR" dirty="0" smtClean="0">
                <a:solidFill>
                  <a:srgbClr val="000000"/>
                </a:solidFill>
              </a:rPr>
              <a:t>Σκεφτείτε</a:t>
            </a:r>
            <a:r>
              <a:rPr lang="en-US" dirty="0" smtClean="0">
                <a:solidFill>
                  <a:srgbClr val="000000"/>
                </a:solidFill>
              </a:rPr>
              <a:t> </a:t>
            </a:r>
            <a:r>
              <a:rPr lang="en-US" dirty="0" err="1" smtClean="0">
                <a:solidFill>
                  <a:srgbClr val="000000"/>
                </a:solidFill>
              </a:rPr>
              <a:t>άλλους</a:t>
            </a:r>
            <a:r>
              <a:rPr lang="en-US" dirty="0" smtClean="0">
                <a:solidFill>
                  <a:srgbClr val="000000"/>
                </a:solidFill>
              </a:rPr>
              <a:t> </a:t>
            </a:r>
            <a:r>
              <a:rPr lang="en-US" dirty="0" err="1" smtClean="0">
                <a:solidFill>
                  <a:srgbClr val="000000"/>
                </a:solidFill>
              </a:rPr>
              <a:t>πιθανούς</a:t>
            </a:r>
            <a:r>
              <a:rPr lang="en-US" dirty="0" smtClean="0">
                <a:solidFill>
                  <a:srgbClr val="000000"/>
                </a:solidFill>
              </a:rPr>
              <a:t> </a:t>
            </a:r>
            <a:r>
              <a:rPr lang="en-US" dirty="0" err="1" smtClean="0">
                <a:solidFill>
                  <a:srgbClr val="000000"/>
                </a:solidFill>
              </a:rPr>
              <a:t>συνδυασμούς</a:t>
            </a:r>
            <a:r>
              <a:rPr lang="en-US" dirty="0" smtClean="0">
                <a:solidFill>
                  <a:srgbClr val="000000"/>
                </a:solidFill>
              </a:rPr>
              <a:t>.</a:t>
            </a:r>
          </a:p>
          <a:p>
            <a:pPr lvl="2">
              <a:buClr>
                <a:srgbClr val="2187BA"/>
              </a:buClr>
            </a:pPr>
            <a:r>
              <a:rPr lang="en-US" sz="1800" dirty="0" err="1" smtClean="0">
                <a:solidFill>
                  <a:srgbClr val="000000"/>
                </a:solidFill>
              </a:rPr>
              <a:t>Τι</a:t>
            </a:r>
            <a:r>
              <a:rPr lang="en-US" sz="1800" dirty="0" smtClean="0">
                <a:solidFill>
                  <a:srgbClr val="000000"/>
                </a:solidFill>
              </a:rPr>
              <a:t> </a:t>
            </a:r>
            <a:r>
              <a:rPr lang="en-US" sz="1800" dirty="0" err="1" smtClean="0">
                <a:solidFill>
                  <a:srgbClr val="000000"/>
                </a:solidFill>
              </a:rPr>
              <a:t>θα</a:t>
            </a:r>
            <a:r>
              <a:rPr lang="en-US" sz="1800" dirty="0" smtClean="0">
                <a:solidFill>
                  <a:srgbClr val="000000"/>
                </a:solidFill>
              </a:rPr>
              <a:t> </a:t>
            </a:r>
            <a:r>
              <a:rPr lang="en-US" sz="1800" dirty="0" err="1" smtClean="0">
                <a:solidFill>
                  <a:srgbClr val="000000"/>
                </a:solidFill>
              </a:rPr>
              <a:t>συνέβαινε</a:t>
            </a:r>
            <a:r>
              <a:rPr lang="en-US" sz="1800" dirty="0" smtClean="0">
                <a:solidFill>
                  <a:srgbClr val="000000"/>
                </a:solidFill>
              </a:rPr>
              <a:t> </a:t>
            </a:r>
            <a:r>
              <a:rPr lang="en-US" sz="1800" dirty="0" err="1" smtClean="0">
                <a:solidFill>
                  <a:srgbClr val="000000"/>
                </a:solidFill>
              </a:rPr>
              <a:t>αν</a:t>
            </a:r>
            <a:r>
              <a:rPr lang="en-US" sz="1800" dirty="0" smtClean="0">
                <a:solidFill>
                  <a:srgbClr val="000000"/>
                </a:solidFill>
              </a:rPr>
              <a:t> η </a:t>
            </a:r>
            <a:r>
              <a:rPr lang="en-US" sz="1800" dirty="0" err="1" smtClean="0">
                <a:solidFill>
                  <a:srgbClr val="000000"/>
                </a:solidFill>
              </a:rPr>
              <a:t>σφαίρα</a:t>
            </a:r>
            <a:r>
              <a:rPr lang="en-US" sz="1800" dirty="0" smtClean="0">
                <a:solidFill>
                  <a:srgbClr val="000000"/>
                </a:solidFill>
              </a:rPr>
              <a:t> </a:t>
            </a:r>
            <a:r>
              <a:rPr lang="en-US" sz="1800" dirty="0" err="1" smtClean="0">
                <a:solidFill>
                  <a:srgbClr val="000000"/>
                </a:solidFill>
              </a:rPr>
              <a:t>ήταν</a:t>
            </a:r>
            <a:r>
              <a:rPr lang="en-US" sz="1800" dirty="0" smtClean="0">
                <a:solidFill>
                  <a:srgbClr val="000000"/>
                </a:solidFill>
              </a:rPr>
              <a:t> </a:t>
            </a:r>
            <a:r>
              <a:rPr lang="en-US" sz="1800" dirty="0" err="1" smtClean="0">
                <a:solidFill>
                  <a:srgbClr val="000000"/>
                </a:solidFill>
              </a:rPr>
              <a:t>αγώγιμη</a:t>
            </a:r>
            <a:r>
              <a:rPr lang="en-US" sz="1800" dirty="0" smtClean="0">
                <a:solidFill>
                  <a:srgbClr val="000000"/>
                </a:solidFill>
              </a:rPr>
              <a:t> </a:t>
            </a:r>
            <a:r>
              <a:rPr lang="el-GR" sz="1800" dirty="0" smtClean="0">
                <a:solidFill>
                  <a:srgbClr val="000000"/>
                </a:solidFill>
              </a:rPr>
              <a:t>αντί για</a:t>
            </a:r>
            <a:r>
              <a:rPr lang="en-US" sz="1800" dirty="0" smtClean="0">
                <a:solidFill>
                  <a:srgbClr val="000000"/>
                </a:solidFill>
              </a:rPr>
              <a:t> </a:t>
            </a:r>
            <a:r>
              <a:rPr lang="en-US" sz="1800" dirty="0" err="1" smtClean="0">
                <a:solidFill>
                  <a:srgbClr val="000000"/>
                </a:solidFill>
              </a:rPr>
              <a:t>μονωτ</a:t>
            </a:r>
            <a:r>
              <a:rPr lang="el-GR" sz="1800" dirty="0" smtClean="0">
                <a:solidFill>
                  <a:srgbClr val="000000"/>
                </a:solidFill>
              </a:rPr>
              <a:t>ική</a:t>
            </a:r>
            <a:r>
              <a:rPr lang="en-US" sz="1800" dirty="0" smtClean="0">
                <a:solidFill>
                  <a:srgbClr val="000000"/>
                </a:solidFill>
              </a:rPr>
              <a:t>;</a:t>
            </a:r>
          </a:p>
        </p:txBody>
      </p:sp>
      <p:sp>
        <p:nvSpPr>
          <p:cNvPr id="4403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Η2.4</a:t>
            </a:r>
          </a:p>
        </p:txBody>
      </p:sp>
      <p:sp>
        <p:nvSpPr>
          <p:cNvPr id="5" name="TextBox 4"/>
          <p:cNvSpPr txBox="1"/>
          <p:nvPr/>
        </p:nvSpPr>
        <p:spPr>
          <a:xfrm>
            <a:off x="3008671" y="5250425"/>
            <a:ext cx="3126658" cy="338554"/>
          </a:xfrm>
          <a:prstGeom prst="rect">
            <a:avLst/>
          </a:prstGeom>
          <a:noFill/>
        </p:spPr>
        <p:txBody>
          <a:bodyPr wrap="square" rtlCol="0">
            <a:spAutoFit/>
          </a:bodyPr>
          <a:lstStyle/>
          <a:p>
            <a:pPr algn="ctr"/>
            <a:r>
              <a:rPr lang="el-GR" sz="1600" i="1" dirty="0" smtClean="0">
                <a:solidFill>
                  <a:srgbClr val="C00000"/>
                </a:solidFill>
              </a:rPr>
              <a:t>Τέλος του κεφαλαίου</a:t>
            </a:r>
            <a:endParaRPr lang="el-GR" sz="1600" i="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199" y="914400"/>
            <a:ext cx="8427493" cy="609600"/>
          </a:xfrm>
        </p:spPr>
        <p:txBody>
          <a:bodyPr/>
          <a:lstStyle/>
          <a:p>
            <a:r>
              <a:rPr lang="en-US" dirty="0" smtClean="0">
                <a:solidFill>
                  <a:srgbClr val="0D3857"/>
                </a:solidFill>
              </a:rPr>
              <a:t>Η </a:t>
            </a:r>
            <a:r>
              <a:rPr lang="en-US" dirty="0" err="1" smtClean="0">
                <a:solidFill>
                  <a:srgbClr val="0D3857"/>
                </a:solidFill>
              </a:rPr>
              <a:t>ηλεκτρική</a:t>
            </a:r>
            <a:r>
              <a:rPr lang="en-US" dirty="0" smtClean="0">
                <a:solidFill>
                  <a:srgbClr val="0D3857"/>
                </a:solidFill>
              </a:rPr>
              <a:t> </a:t>
            </a:r>
            <a:r>
              <a:rPr lang="en-US" dirty="0" err="1" smtClean="0">
                <a:solidFill>
                  <a:srgbClr val="0D3857"/>
                </a:solidFill>
              </a:rPr>
              <a:t>ροή</a:t>
            </a:r>
            <a:r>
              <a:rPr lang="en-US" dirty="0" smtClean="0">
                <a:solidFill>
                  <a:srgbClr val="0D3857"/>
                </a:solidFill>
              </a:rPr>
              <a:t> </a:t>
            </a:r>
            <a:r>
              <a:rPr lang="en-US" dirty="0" err="1" smtClean="0">
                <a:solidFill>
                  <a:srgbClr val="0D3857"/>
                </a:solidFill>
              </a:rPr>
              <a:t>που</a:t>
            </a:r>
            <a:r>
              <a:rPr lang="en-US" dirty="0" smtClean="0">
                <a:solidFill>
                  <a:srgbClr val="0D3857"/>
                </a:solidFill>
              </a:rPr>
              <a:t> </a:t>
            </a:r>
            <a:r>
              <a:rPr lang="en-US" dirty="0" err="1" smtClean="0">
                <a:solidFill>
                  <a:srgbClr val="0D3857"/>
                </a:solidFill>
              </a:rPr>
              <a:t>διέρχεται</a:t>
            </a:r>
            <a:r>
              <a:rPr lang="en-US" dirty="0" smtClean="0">
                <a:solidFill>
                  <a:srgbClr val="0D3857"/>
                </a:solidFill>
              </a:rPr>
              <a:t> </a:t>
            </a:r>
            <a:r>
              <a:rPr lang="en-US" dirty="0" err="1" smtClean="0">
                <a:solidFill>
                  <a:srgbClr val="0D3857"/>
                </a:solidFill>
              </a:rPr>
              <a:t>από</a:t>
            </a:r>
            <a:r>
              <a:rPr lang="en-US" dirty="0" smtClean="0">
                <a:solidFill>
                  <a:srgbClr val="0D3857"/>
                </a:solidFill>
              </a:rPr>
              <a:t> </a:t>
            </a:r>
            <a:r>
              <a:rPr lang="en-US" dirty="0" err="1" smtClean="0">
                <a:solidFill>
                  <a:srgbClr val="0D3857"/>
                </a:solidFill>
              </a:rPr>
              <a:t>μια</a:t>
            </a:r>
            <a:r>
              <a:rPr lang="en-US" dirty="0" smtClean="0">
                <a:solidFill>
                  <a:srgbClr val="0D3857"/>
                </a:solidFill>
              </a:rPr>
              <a:t> </a:t>
            </a:r>
            <a:r>
              <a:rPr lang="en-US" dirty="0" err="1" smtClean="0">
                <a:solidFill>
                  <a:srgbClr val="0D3857"/>
                </a:solidFill>
              </a:rPr>
              <a:t>τυχαία</a:t>
            </a:r>
            <a:r>
              <a:rPr lang="en-US" dirty="0" smtClean="0">
                <a:solidFill>
                  <a:srgbClr val="0D3857"/>
                </a:solidFill>
              </a:rPr>
              <a:t> </a:t>
            </a:r>
            <a:r>
              <a:rPr lang="en-US" dirty="0" err="1" smtClean="0">
                <a:solidFill>
                  <a:srgbClr val="0D3857"/>
                </a:solidFill>
              </a:rPr>
              <a:t>επιφάνεια</a:t>
            </a:r>
            <a:r>
              <a:rPr lang="el-GR" dirty="0" smtClean="0">
                <a:solidFill>
                  <a:srgbClr val="0D3857"/>
                </a:solidFill>
              </a:rPr>
              <a:t> υπό γωνία</a:t>
            </a:r>
            <a:endParaRPr lang="en-US" dirty="0" smtClean="0">
              <a:solidFill>
                <a:srgbClr val="0D3857"/>
              </a:solidFill>
            </a:endParaRPr>
          </a:p>
        </p:txBody>
      </p:sp>
      <p:sp>
        <p:nvSpPr>
          <p:cNvPr id="24579" name="Rectangle 3"/>
          <p:cNvSpPr>
            <a:spLocks noGrp="1" noChangeArrowheads="1"/>
          </p:cNvSpPr>
          <p:nvPr>
            <p:ph sz="half" idx="1"/>
          </p:nvPr>
        </p:nvSpPr>
        <p:spPr>
          <a:xfrm>
            <a:off x="457200" y="1676400"/>
            <a:ext cx="4038600" cy="1615827"/>
          </a:xfrm>
        </p:spPr>
        <p:txBody>
          <a:bodyPr>
            <a:spAutoFit/>
          </a:bodyPr>
          <a:lstStyle/>
          <a:p>
            <a:pPr marL="0" indent="0">
              <a:lnSpc>
                <a:spcPct val="100000"/>
              </a:lnSpc>
              <a:spcBef>
                <a:spcPts val="1800"/>
              </a:spcBef>
            </a:pPr>
            <a:r>
              <a:rPr lang="en-US" sz="1800" dirty="0" err="1" smtClean="0">
                <a:solidFill>
                  <a:srgbClr val="000000"/>
                </a:solidFill>
              </a:rPr>
              <a:t>Οι</a:t>
            </a:r>
            <a:r>
              <a:rPr lang="en-US" sz="1800" dirty="0" smtClean="0">
                <a:solidFill>
                  <a:srgbClr val="000000"/>
                </a:solidFill>
              </a:rPr>
              <a:t> </a:t>
            </a:r>
            <a:r>
              <a:rPr lang="en-US" sz="1800" dirty="0" err="1" smtClean="0">
                <a:solidFill>
                  <a:srgbClr val="000000"/>
                </a:solidFill>
              </a:rPr>
              <a:t>γραμμές</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πεδίου</a:t>
            </a:r>
            <a:r>
              <a:rPr lang="en-US" sz="1800" dirty="0" smtClean="0">
                <a:solidFill>
                  <a:srgbClr val="000000"/>
                </a:solidFill>
              </a:rPr>
              <a:t> </a:t>
            </a:r>
            <a:r>
              <a:rPr lang="el-GR" sz="1800" dirty="0" smtClean="0">
                <a:solidFill>
                  <a:srgbClr val="000000"/>
                </a:solidFill>
              </a:rPr>
              <a:t>μπορεί</a:t>
            </a:r>
            <a:r>
              <a:rPr lang="en-US" sz="1800" dirty="0" smtClean="0">
                <a:solidFill>
                  <a:srgbClr val="000000"/>
                </a:solidFill>
              </a:rPr>
              <a:t> </a:t>
            </a:r>
            <a:r>
              <a:rPr lang="en-US" sz="1800" dirty="0" err="1" smtClean="0">
                <a:solidFill>
                  <a:srgbClr val="000000"/>
                </a:solidFill>
              </a:rPr>
              <a:t>να</a:t>
            </a:r>
            <a:r>
              <a:rPr lang="en-US" sz="1800" dirty="0" smtClean="0">
                <a:solidFill>
                  <a:srgbClr val="000000"/>
                </a:solidFill>
              </a:rPr>
              <a:t> </a:t>
            </a:r>
            <a:r>
              <a:rPr lang="en-US" sz="1800" dirty="0" err="1" smtClean="0">
                <a:solidFill>
                  <a:srgbClr val="000000"/>
                </a:solidFill>
              </a:rPr>
              <a:t>σχηματίζουν</a:t>
            </a:r>
            <a:r>
              <a:rPr lang="en-US" sz="1800" dirty="0" smtClean="0">
                <a:solidFill>
                  <a:srgbClr val="000000"/>
                </a:solidFill>
              </a:rPr>
              <a:t> </a:t>
            </a:r>
            <a:r>
              <a:rPr lang="en-US" sz="1800" dirty="0" err="1" smtClean="0">
                <a:solidFill>
                  <a:srgbClr val="000000"/>
                </a:solidFill>
              </a:rPr>
              <a:t>γωνία</a:t>
            </a:r>
            <a:r>
              <a:rPr lang="en-US" sz="1800" dirty="0" smtClean="0">
                <a:solidFill>
                  <a:srgbClr val="000000"/>
                </a:solidFill>
              </a:rPr>
              <a:t> </a:t>
            </a:r>
            <a:r>
              <a:rPr lang="en-US" sz="1800" i="1" dirty="0" smtClean="0">
                <a:solidFill>
                  <a:srgbClr val="000000"/>
                </a:solidFill>
                <a:latin typeface="Lucida Grande" pitchFamily="80" charset="0"/>
                <a:cs typeface="Arial" charset="0"/>
              </a:rPr>
              <a:t>θ</a:t>
            </a:r>
            <a:r>
              <a:rPr lang="en-US" sz="1800" dirty="0" smtClean="0">
                <a:solidFill>
                  <a:srgbClr val="000000"/>
                </a:solidFill>
                <a:cs typeface="Arial" charset="0"/>
              </a:rPr>
              <a:t> </a:t>
            </a:r>
            <a:r>
              <a:rPr lang="en-US" sz="1800" dirty="0" err="1" smtClean="0">
                <a:solidFill>
                  <a:srgbClr val="000000"/>
                </a:solidFill>
              </a:rPr>
              <a:t>με</a:t>
            </a:r>
            <a:r>
              <a:rPr lang="en-US" sz="1800" dirty="0" smtClean="0">
                <a:solidFill>
                  <a:srgbClr val="000000"/>
                </a:solidFill>
              </a:rPr>
              <a:t> </a:t>
            </a:r>
            <a:r>
              <a:rPr lang="en-US" sz="1800" dirty="0" err="1" smtClean="0">
                <a:solidFill>
                  <a:srgbClr val="000000"/>
                </a:solidFill>
              </a:rPr>
              <a:t>την</a:t>
            </a:r>
            <a:r>
              <a:rPr lang="en-US" sz="1800" dirty="0" smtClean="0">
                <a:solidFill>
                  <a:srgbClr val="000000"/>
                </a:solidFill>
              </a:rPr>
              <a:t> </a:t>
            </a:r>
            <a:r>
              <a:rPr lang="en-US" sz="1800" dirty="0" err="1" smtClean="0">
                <a:solidFill>
                  <a:srgbClr val="000000"/>
                </a:solidFill>
              </a:rPr>
              <a:t>κάθετο</a:t>
            </a:r>
            <a:r>
              <a:rPr lang="en-US" sz="1800" dirty="0" smtClean="0">
                <a:solidFill>
                  <a:srgbClr val="000000"/>
                </a:solidFill>
              </a:rPr>
              <a:t> </a:t>
            </a:r>
            <a:r>
              <a:rPr lang="en-US" sz="1800" dirty="0" err="1" smtClean="0">
                <a:solidFill>
                  <a:srgbClr val="000000"/>
                </a:solidFill>
              </a:rPr>
              <a:t>στην</a:t>
            </a:r>
            <a:r>
              <a:rPr lang="en-US" sz="1800" dirty="0" smtClean="0">
                <a:solidFill>
                  <a:srgbClr val="000000"/>
                </a:solidFill>
              </a:rPr>
              <a:t> </a:t>
            </a:r>
            <a:r>
              <a:rPr lang="en-US" sz="1800" dirty="0" err="1" smtClean="0">
                <a:solidFill>
                  <a:srgbClr val="000000"/>
                </a:solidFill>
              </a:rPr>
              <a:t>επιφάνεια</a:t>
            </a:r>
            <a:r>
              <a:rPr lang="en-US" sz="1800" dirty="0" smtClean="0">
                <a:solidFill>
                  <a:srgbClr val="000000"/>
                </a:solidFill>
              </a:rPr>
              <a:t>.</a:t>
            </a:r>
          </a:p>
          <a:p>
            <a:pPr marL="0" indent="0">
              <a:lnSpc>
                <a:spcPct val="100000"/>
              </a:lnSpc>
              <a:spcBef>
                <a:spcPts val="1800"/>
              </a:spcBef>
            </a:pPr>
            <a:r>
              <a:rPr lang="en-US" sz="1800" dirty="0" err="1" smtClean="0">
                <a:solidFill>
                  <a:srgbClr val="000000"/>
                </a:solidFill>
              </a:rPr>
              <a:t>Σε</a:t>
            </a:r>
            <a:r>
              <a:rPr lang="en-US" sz="1800" dirty="0" smtClean="0">
                <a:solidFill>
                  <a:srgbClr val="000000"/>
                </a:solidFill>
              </a:rPr>
              <a:t> </a:t>
            </a:r>
            <a:r>
              <a:rPr lang="en-US" sz="1800" dirty="0" err="1" smtClean="0">
                <a:solidFill>
                  <a:srgbClr val="000000"/>
                </a:solidFill>
              </a:rPr>
              <a:t>αυτή</a:t>
            </a:r>
            <a:r>
              <a:rPr lang="en-US" sz="1800" dirty="0" smtClean="0">
                <a:solidFill>
                  <a:srgbClr val="000000"/>
                </a:solidFill>
              </a:rPr>
              <a:t> </a:t>
            </a:r>
            <a:r>
              <a:rPr lang="en-US" sz="1800" dirty="0" err="1" smtClean="0">
                <a:solidFill>
                  <a:srgbClr val="000000"/>
                </a:solidFill>
              </a:rPr>
              <a:t>την</a:t>
            </a:r>
            <a:r>
              <a:rPr lang="en-US" sz="1800" dirty="0" smtClean="0">
                <a:solidFill>
                  <a:srgbClr val="000000"/>
                </a:solidFill>
              </a:rPr>
              <a:t> </a:t>
            </a:r>
            <a:r>
              <a:rPr lang="en-US" sz="1800" dirty="0" err="1" smtClean="0">
                <a:solidFill>
                  <a:srgbClr val="000000"/>
                </a:solidFill>
              </a:rPr>
              <a:t>περίπτωση</a:t>
            </a:r>
            <a:r>
              <a:rPr lang="en-US" sz="1800" dirty="0" smtClean="0">
                <a:solidFill>
                  <a:srgbClr val="000000"/>
                </a:solidFill>
              </a:rPr>
              <a:t>, </a:t>
            </a:r>
            <a:r>
              <a:rPr lang="el-GR" sz="1800" dirty="0" smtClean="0">
                <a:solidFill>
                  <a:srgbClr val="000000"/>
                </a:solidFill>
              </a:rPr>
              <a:t>η ηλεκτρική ροή γράφεται</a:t>
            </a:r>
            <a:r>
              <a:rPr lang="en-US" sz="1800" dirty="0" smtClean="0">
                <a:solidFill>
                  <a:srgbClr val="000000"/>
                </a:solidFill>
              </a:rPr>
              <a:t>:</a:t>
            </a:r>
            <a:endParaRPr lang="en-US" sz="1800" i="1" dirty="0" smtClean="0">
              <a:solidFill>
                <a:srgbClr val="000000"/>
              </a:solidFill>
              <a:latin typeface="Lucida Grande" pitchFamily="80" charset="0"/>
              <a:cs typeface="Arial" charset="0"/>
            </a:endParaRPr>
          </a:p>
        </p:txBody>
      </p:sp>
      <p:sp>
        <p:nvSpPr>
          <p:cNvPr id="2458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Η2.1</a:t>
            </a:r>
          </a:p>
        </p:txBody>
      </p:sp>
      <p:pic>
        <p:nvPicPr>
          <p:cNvPr id="24581" name="Picture 7" descr="27819_2402"/>
          <p:cNvPicPr>
            <a:picLocks noChangeAspect="1" noChangeArrowheads="1"/>
          </p:cNvPicPr>
          <p:nvPr/>
        </p:nvPicPr>
        <p:blipFill>
          <a:blip r:embed="rId3" cstate="print"/>
          <a:srcRect/>
          <a:stretch>
            <a:fillRect/>
          </a:stretch>
        </p:blipFill>
        <p:spPr bwMode="auto">
          <a:xfrm>
            <a:off x="4957763" y="1904798"/>
            <a:ext cx="3608387" cy="4260850"/>
          </a:xfrm>
          <a:prstGeom prst="rect">
            <a:avLst/>
          </a:prstGeom>
          <a:noFill/>
          <a:ln w="9525">
            <a:noFill/>
            <a:miter lim="800000"/>
            <a:headEnd/>
            <a:tailEnd/>
          </a:ln>
        </p:spPr>
      </p:pic>
      <p:graphicFrame>
        <p:nvGraphicFramePr>
          <p:cNvPr id="24583" name="Object 7"/>
          <p:cNvGraphicFramePr>
            <a:graphicFrameLocks noChangeAspect="1"/>
          </p:cNvGraphicFramePr>
          <p:nvPr/>
        </p:nvGraphicFramePr>
        <p:xfrm>
          <a:off x="1090613" y="3635375"/>
          <a:ext cx="2232025" cy="357188"/>
        </p:xfrm>
        <a:graphic>
          <a:graphicData uri="http://schemas.openxmlformats.org/presentationml/2006/ole">
            <p:oleObj spid="_x0000_s24583" name="Equation" r:id="rId4" imgW="1269720" imgH="2030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smtClean="0">
                <a:solidFill>
                  <a:srgbClr val="0D3857"/>
                </a:solidFill>
              </a:rPr>
              <a:t>Η</a:t>
            </a:r>
            <a:r>
              <a:rPr lang="en-US" smtClean="0">
                <a:solidFill>
                  <a:srgbClr val="0D3857"/>
                </a:solidFill>
              </a:rPr>
              <a:t>λεκτρική ροή</a:t>
            </a:r>
            <a:r>
              <a:rPr lang="el-GR" smtClean="0">
                <a:solidFill>
                  <a:srgbClr val="0D3857"/>
                </a:solidFill>
              </a:rPr>
              <a:t> </a:t>
            </a:r>
            <a:r>
              <a:rPr lang="en-US" smtClean="0">
                <a:solidFill>
                  <a:srgbClr val="0D3857"/>
                </a:solidFill>
              </a:rPr>
              <a:t>–</a:t>
            </a:r>
            <a:r>
              <a:rPr lang="el-GR" smtClean="0">
                <a:solidFill>
                  <a:srgbClr val="0D3857"/>
                </a:solidFill>
              </a:rPr>
              <a:t> Κατανόηση της εξίσωσης </a:t>
            </a:r>
            <a:endParaRPr lang="en-US" smtClean="0">
              <a:solidFill>
                <a:srgbClr val="0D3857"/>
              </a:solidFill>
            </a:endParaRPr>
          </a:p>
        </p:txBody>
      </p:sp>
      <p:sp>
        <p:nvSpPr>
          <p:cNvPr id="25603" name="Rectangle 3"/>
          <p:cNvSpPr>
            <a:spLocks noGrp="1" noChangeArrowheads="1"/>
          </p:cNvSpPr>
          <p:nvPr>
            <p:ph idx="1"/>
          </p:nvPr>
        </p:nvSpPr>
        <p:spPr>
          <a:xfrm>
            <a:off x="457200" y="1676400"/>
            <a:ext cx="8229600" cy="1477328"/>
          </a:xfrm>
        </p:spPr>
        <p:txBody>
          <a:bodyPr>
            <a:spAutoFit/>
          </a:bodyPr>
          <a:lstStyle/>
          <a:p>
            <a:pPr marL="0" indent="0">
              <a:lnSpc>
                <a:spcPct val="100000"/>
              </a:lnSpc>
            </a:pPr>
            <a:r>
              <a:rPr lang="en-US" dirty="0" smtClean="0">
                <a:solidFill>
                  <a:srgbClr val="000000"/>
                </a:solidFill>
              </a:rPr>
              <a:t>Η </a:t>
            </a:r>
            <a:r>
              <a:rPr lang="en-US" dirty="0" err="1" smtClean="0">
                <a:solidFill>
                  <a:srgbClr val="000000"/>
                </a:solidFill>
              </a:rPr>
              <a:t>ηλεκτρική</a:t>
            </a:r>
            <a:r>
              <a:rPr lang="en-US" dirty="0" smtClean="0">
                <a:solidFill>
                  <a:srgbClr val="000000"/>
                </a:solidFill>
              </a:rPr>
              <a:t> </a:t>
            </a:r>
            <a:r>
              <a:rPr lang="en-US" dirty="0" err="1" smtClean="0">
                <a:solidFill>
                  <a:srgbClr val="000000"/>
                </a:solidFill>
              </a:rPr>
              <a:t>ροή</a:t>
            </a:r>
            <a:r>
              <a:rPr lang="en-US" dirty="0" smtClean="0">
                <a:solidFill>
                  <a:srgbClr val="000000"/>
                </a:solidFill>
              </a:rPr>
              <a:t> </a:t>
            </a:r>
            <a:r>
              <a:rPr lang="el-GR" dirty="0" smtClean="0">
                <a:solidFill>
                  <a:srgbClr val="000000"/>
                </a:solidFill>
              </a:rPr>
              <a:t>έχει</a:t>
            </a:r>
            <a:r>
              <a:rPr lang="en-US" dirty="0" smtClean="0">
                <a:solidFill>
                  <a:srgbClr val="000000"/>
                </a:solidFill>
              </a:rPr>
              <a:t> </a:t>
            </a:r>
            <a:r>
              <a:rPr lang="en-US" dirty="0" err="1" smtClean="0">
                <a:solidFill>
                  <a:srgbClr val="000000"/>
                </a:solidFill>
              </a:rPr>
              <a:t>μέγιστη</a:t>
            </a:r>
            <a:r>
              <a:rPr lang="en-US" dirty="0" smtClean="0">
                <a:solidFill>
                  <a:srgbClr val="000000"/>
                </a:solidFill>
              </a:rPr>
              <a:t> </a:t>
            </a:r>
            <a:r>
              <a:rPr lang="el-GR" dirty="0" smtClean="0">
                <a:solidFill>
                  <a:srgbClr val="000000"/>
                </a:solidFill>
              </a:rPr>
              <a:t>τιμή </a:t>
            </a:r>
            <a:r>
              <a:rPr lang="en-US" dirty="0" err="1" smtClean="0">
                <a:solidFill>
                  <a:srgbClr val="000000"/>
                </a:solidFill>
              </a:rPr>
              <a:t>όταν</a:t>
            </a:r>
            <a:r>
              <a:rPr lang="en-US" dirty="0" smtClean="0">
                <a:solidFill>
                  <a:srgbClr val="000000"/>
                </a:solidFill>
              </a:rPr>
              <a:t> </a:t>
            </a:r>
            <a:r>
              <a:rPr lang="el-GR" dirty="0" smtClean="0">
                <a:solidFill>
                  <a:srgbClr val="000000"/>
                </a:solidFill>
              </a:rPr>
              <a:t>η</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a:t>
            </a:r>
            <a:r>
              <a:rPr lang="el-GR" dirty="0" smtClean="0">
                <a:solidFill>
                  <a:srgbClr val="000000"/>
                </a:solidFill>
              </a:rPr>
              <a:t>είναι κάθετη στο πεδίο</a:t>
            </a:r>
            <a:r>
              <a:rPr lang="en-US" dirty="0" smtClean="0">
                <a:solidFill>
                  <a:srgbClr val="000000"/>
                </a:solidFill>
              </a:rPr>
              <a:t>.</a:t>
            </a:r>
          </a:p>
          <a:p>
            <a:pPr lvl="1">
              <a:buClr>
                <a:srgbClr val="2187BA"/>
              </a:buClr>
            </a:pPr>
            <a:r>
              <a:rPr lang="en-US" sz="1700" i="1" dirty="0" smtClean="0">
                <a:solidFill>
                  <a:srgbClr val="000000"/>
                </a:solidFill>
                <a:latin typeface="Lucida Grande" pitchFamily="80" charset="0"/>
                <a:cs typeface="Arial" charset="0"/>
              </a:rPr>
              <a:t>θ</a:t>
            </a:r>
            <a:r>
              <a:rPr lang="en-US" sz="1700" dirty="0" smtClean="0">
                <a:solidFill>
                  <a:srgbClr val="000000"/>
                </a:solidFill>
                <a:cs typeface="Arial" charset="0"/>
              </a:rPr>
              <a:t> = 0°</a:t>
            </a:r>
          </a:p>
          <a:p>
            <a:pPr marL="0" indent="0">
              <a:lnSpc>
                <a:spcPct val="100000"/>
              </a:lnSpc>
            </a:pPr>
            <a:r>
              <a:rPr lang="en-US" dirty="0" smtClean="0">
                <a:solidFill>
                  <a:srgbClr val="000000"/>
                </a:solidFill>
              </a:rPr>
              <a:t>Η </a:t>
            </a:r>
            <a:r>
              <a:rPr lang="en-US" dirty="0" err="1" smtClean="0">
                <a:solidFill>
                  <a:srgbClr val="000000"/>
                </a:solidFill>
              </a:rPr>
              <a:t>ηλεκτρική</a:t>
            </a:r>
            <a:r>
              <a:rPr lang="en-US" dirty="0" smtClean="0">
                <a:solidFill>
                  <a:srgbClr val="000000"/>
                </a:solidFill>
              </a:rPr>
              <a:t> </a:t>
            </a:r>
            <a:r>
              <a:rPr lang="en-US" dirty="0" err="1" smtClean="0">
                <a:solidFill>
                  <a:srgbClr val="000000"/>
                </a:solidFill>
              </a:rPr>
              <a:t>ροή</a:t>
            </a:r>
            <a:r>
              <a:rPr lang="en-US" dirty="0" smtClean="0">
                <a:solidFill>
                  <a:srgbClr val="000000"/>
                </a:solidFill>
              </a:rPr>
              <a:t> </a:t>
            </a:r>
            <a:r>
              <a:rPr lang="en-US" dirty="0" err="1" smtClean="0">
                <a:solidFill>
                  <a:srgbClr val="000000"/>
                </a:solidFill>
              </a:rPr>
              <a:t>έχει</a:t>
            </a:r>
            <a:r>
              <a:rPr lang="en-US" dirty="0" smtClean="0">
                <a:solidFill>
                  <a:srgbClr val="000000"/>
                </a:solidFill>
              </a:rPr>
              <a:t> </a:t>
            </a:r>
            <a:r>
              <a:rPr lang="en-US" dirty="0" err="1" smtClean="0">
                <a:solidFill>
                  <a:srgbClr val="000000"/>
                </a:solidFill>
              </a:rPr>
              <a:t>μηδενική</a:t>
            </a:r>
            <a:r>
              <a:rPr lang="en-US" dirty="0" smtClean="0">
                <a:solidFill>
                  <a:srgbClr val="000000"/>
                </a:solidFill>
              </a:rPr>
              <a:t> </a:t>
            </a:r>
            <a:r>
              <a:rPr lang="en-US" dirty="0" err="1" smtClean="0">
                <a:solidFill>
                  <a:srgbClr val="000000"/>
                </a:solidFill>
              </a:rPr>
              <a:t>τιμή</a:t>
            </a:r>
            <a:r>
              <a:rPr lang="en-US" dirty="0" smtClean="0">
                <a:solidFill>
                  <a:srgbClr val="000000"/>
                </a:solidFill>
              </a:rPr>
              <a:t> </a:t>
            </a:r>
            <a:r>
              <a:rPr lang="en-US" dirty="0" err="1" smtClean="0">
                <a:solidFill>
                  <a:srgbClr val="000000"/>
                </a:solidFill>
              </a:rPr>
              <a:t>όταν</a:t>
            </a:r>
            <a:r>
              <a:rPr lang="en-US" dirty="0" smtClean="0">
                <a:solidFill>
                  <a:srgbClr val="000000"/>
                </a:solidFill>
              </a:rPr>
              <a:t> η </a:t>
            </a:r>
            <a:r>
              <a:rPr lang="en-US" dirty="0" err="1" smtClean="0">
                <a:solidFill>
                  <a:srgbClr val="000000"/>
                </a:solidFill>
              </a:rPr>
              <a:t>επιφάνεια</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παράλληλη</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a:p>
            <a:pPr lvl="1">
              <a:buClr>
                <a:srgbClr val="2187BA"/>
              </a:buClr>
            </a:pPr>
            <a:r>
              <a:rPr lang="en-US" sz="1700" i="1" dirty="0" smtClean="0">
                <a:solidFill>
                  <a:srgbClr val="000000"/>
                </a:solidFill>
                <a:latin typeface="Lucida Grande" pitchFamily="80" charset="0"/>
                <a:cs typeface="Arial" charset="0"/>
              </a:rPr>
              <a:t>θ</a:t>
            </a:r>
            <a:r>
              <a:rPr lang="en-US" sz="1700" dirty="0" smtClean="0">
                <a:solidFill>
                  <a:srgbClr val="000000"/>
                </a:solidFill>
                <a:cs typeface="Arial" charset="0"/>
              </a:rPr>
              <a:t> = 90°</a:t>
            </a:r>
          </a:p>
        </p:txBody>
      </p:sp>
      <p:sp>
        <p:nvSpPr>
          <p:cNvPr id="2560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smtClean="0"/>
              <a:t>Εσωτερικό γινόμενο δύο διανυσμάτων</a:t>
            </a:r>
            <a:endParaRPr lang="en-US" smtClean="0"/>
          </a:p>
        </p:txBody>
      </p:sp>
      <p:sp>
        <p:nvSpPr>
          <p:cNvPr id="3078" name="Rectangle 3"/>
          <p:cNvSpPr>
            <a:spLocks noGrp="1" noChangeArrowheads="1"/>
          </p:cNvSpPr>
          <p:nvPr>
            <p:ph sz="half" idx="1"/>
          </p:nvPr>
        </p:nvSpPr>
        <p:spPr>
          <a:xfrm>
            <a:off x="457199" y="1676400"/>
            <a:ext cx="4778477" cy="2554545"/>
          </a:xfrm>
        </p:spPr>
        <p:txBody>
          <a:bodyPr wrap="square">
            <a:spAutoFit/>
          </a:bodyPr>
          <a:lstStyle/>
          <a:p>
            <a:pPr marL="236538" indent="-236538" eaLnBrk="1" hangingPunct="1">
              <a:lnSpc>
                <a:spcPct val="100000"/>
              </a:lnSpc>
              <a:spcBef>
                <a:spcPts val="2400"/>
              </a:spcBef>
              <a:buClr>
                <a:srgbClr val="0D3857"/>
              </a:buClr>
              <a:buFont typeface="Wingdings" pitchFamily="2" charset="2"/>
              <a:buChar char="§"/>
            </a:pPr>
            <a:r>
              <a:rPr lang="el-GR" sz="1800" dirty="0" smtClean="0"/>
              <a:t>Το γινόμενο  </a:t>
            </a:r>
            <a:r>
              <a:rPr lang="en-US" sz="1800" i="1" dirty="0" smtClean="0"/>
              <a:t>AB</a:t>
            </a:r>
            <a:r>
              <a:rPr lang="en-US" sz="1800" dirty="0" smtClean="0"/>
              <a:t> </a:t>
            </a:r>
            <a:r>
              <a:rPr lang="en-US" sz="1800" dirty="0" err="1" smtClean="0"/>
              <a:t>cos</a:t>
            </a:r>
            <a:r>
              <a:rPr lang="en-US" sz="1800" i="1" dirty="0" smtClean="0">
                <a:sym typeface="Symbol"/>
              </a:rPr>
              <a:t></a:t>
            </a:r>
            <a:r>
              <a:rPr lang="el-GR" sz="1800" dirty="0" smtClean="0"/>
              <a:t> </a:t>
            </a:r>
            <a:r>
              <a:rPr lang="en-US" sz="1800" dirty="0" smtClean="0"/>
              <a:t> (</a:t>
            </a:r>
            <a:r>
              <a:rPr lang="el-GR" sz="1800" dirty="0" smtClean="0"/>
              <a:t>των μέτρων δύο διανυσμάτων επί το συνημίτονο της μεταξύ τους γωνίας</a:t>
            </a:r>
            <a:r>
              <a:rPr lang="en-US" sz="1800" dirty="0" smtClean="0"/>
              <a:t>) </a:t>
            </a:r>
            <a:r>
              <a:rPr lang="el-GR" sz="1800" dirty="0" smtClean="0"/>
              <a:t>το οποίο συναντάμε συχνά στην επιστήμη</a:t>
            </a:r>
          </a:p>
          <a:p>
            <a:pPr marL="236538" indent="-236538" eaLnBrk="1" hangingPunct="1">
              <a:lnSpc>
                <a:spcPct val="100000"/>
              </a:lnSpc>
              <a:spcBef>
                <a:spcPts val="2400"/>
              </a:spcBef>
              <a:buClr>
                <a:srgbClr val="0D3857"/>
              </a:buClr>
              <a:buFont typeface="Wingdings" pitchFamily="2" charset="2"/>
              <a:buChar char="§"/>
            </a:pPr>
            <a:r>
              <a:rPr lang="el-GR" sz="1800" dirty="0" smtClean="0"/>
              <a:t>το συμβολίζουμε με  </a:t>
            </a:r>
          </a:p>
          <a:p>
            <a:pPr marL="236538" indent="0" eaLnBrk="1" hangingPunct="1">
              <a:lnSpc>
                <a:spcPct val="100000"/>
              </a:lnSpc>
              <a:spcBef>
                <a:spcPts val="2400"/>
              </a:spcBef>
            </a:pPr>
            <a:r>
              <a:rPr lang="el-GR" sz="1800" dirty="0" smtClean="0"/>
              <a:t>και το ονομάζουμε </a:t>
            </a:r>
            <a:r>
              <a:rPr lang="el-GR" sz="1800" b="1" dirty="0" smtClean="0"/>
              <a:t>εσωτερικό ή βαθμωτό </a:t>
            </a:r>
            <a:r>
              <a:rPr lang="el-GR" sz="1800" dirty="0" smtClean="0"/>
              <a:t>γινόμενο των δύο διανυσμάτων</a:t>
            </a:r>
            <a:endParaRPr lang="en-US" sz="1800" b="1" dirty="0" smtClean="0"/>
          </a:p>
        </p:txBody>
      </p:sp>
      <p:sp>
        <p:nvSpPr>
          <p:cNvPr id="3079" name="TextBox 11"/>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a:r>
              <a:rPr lang="el-GR" sz="1200"/>
              <a:t>Ενότητα Μ7.</a:t>
            </a:r>
            <a:r>
              <a:rPr lang="en-US" sz="1200"/>
              <a:t>3</a:t>
            </a:r>
          </a:p>
        </p:txBody>
      </p:sp>
      <p:pic>
        <p:nvPicPr>
          <p:cNvPr id="3080" name="Picture 9" descr="0706"/>
          <p:cNvPicPr>
            <a:picLocks noChangeAspect="1" noChangeArrowheads="1"/>
          </p:cNvPicPr>
          <p:nvPr/>
        </p:nvPicPr>
        <p:blipFill>
          <a:blip r:embed="rId3" cstate="print"/>
          <a:srcRect/>
          <a:stretch>
            <a:fillRect/>
          </a:stretch>
        </p:blipFill>
        <p:spPr bwMode="auto">
          <a:xfrm>
            <a:off x="5501148" y="2281732"/>
            <a:ext cx="3384344" cy="2294535"/>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2738276" y="2889662"/>
          <a:ext cx="539750" cy="450850"/>
        </p:xfrm>
        <a:graphic>
          <a:graphicData uri="http://schemas.openxmlformats.org/presentationml/2006/ole">
            <p:oleObj spid="_x0000_s56325" name="Equation" r:id="rId4" imgW="304560" imgH="253800" progId="Equation.3">
              <p:embed/>
            </p:oleObj>
          </a:graphicData>
        </a:graphic>
      </p:graphicFrame>
      <p:graphicFrame>
        <p:nvGraphicFramePr>
          <p:cNvPr id="56326" name="Object 6"/>
          <p:cNvGraphicFramePr>
            <a:graphicFrameLocks noChangeAspect="1"/>
          </p:cNvGraphicFramePr>
          <p:nvPr/>
        </p:nvGraphicFramePr>
        <p:xfrm>
          <a:off x="1469309" y="4539380"/>
          <a:ext cx="2362200" cy="517525"/>
        </p:xfrm>
        <a:graphic>
          <a:graphicData uri="http://schemas.openxmlformats.org/presentationml/2006/ole">
            <p:oleObj spid="_x0000_s56326" name="Equation" r:id="rId5" imgW="1333440" imgH="29196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l-GR" dirty="0" smtClean="0"/>
              <a:t>Εσωτερικό γινόμενο</a:t>
            </a:r>
            <a:r>
              <a:rPr lang="en-US" dirty="0" smtClean="0"/>
              <a:t> </a:t>
            </a:r>
            <a:r>
              <a:rPr lang="el-GR" sz="1800" dirty="0" smtClean="0"/>
              <a:t>(</a:t>
            </a:r>
            <a:r>
              <a:rPr lang="el-GR" sz="1800" i="1" dirty="0" smtClean="0"/>
              <a:t>συνέχεια</a:t>
            </a:r>
            <a:r>
              <a:rPr lang="el-GR" sz="1800" dirty="0" smtClean="0"/>
              <a:t>)</a:t>
            </a:r>
            <a:endParaRPr lang="en-US" sz="1800" dirty="0" smtClean="0"/>
          </a:p>
        </p:txBody>
      </p:sp>
      <p:sp>
        <p:nvSpPr>
          <p:cNvPr id="4101" name="Rectangle 3"/>
          <p:cNvSpPr>
            <a:spLocks noGrp="1" noChangeArrowheads="1"/>
          </p:cNvSpPr>
          <p:nvPr>
            <p:ph type="body" idx="4294967295"/>
          </p:nvPr>
        </p:nvSpPr>
        <p:spPr>
          <a:xfrm>
            <a:off x="457200" y="1719263"/>
            <a:ext cx="8002588" cy="2451953"/>
          </a:xfrm>
        </p:spPr>
        <p:txBody>
          <a:bodyPr>
            <a:spAutoFit/>
          </a:bodyPr>
          <a:lstStyle/>
          <a:p>
            <a:pPr marL="0" indent="0" eaLnBrk="1" hangingPunct="1">
              <a:lnSpc>
                <a:spcPct val="100000"/>
              </a:lnSpc>
              <a:spcBef>
                <a:spcPts val="2400"/>
              </a:spcBef>
            </a:pPr>
            <a:r>
              <a:rPr lang="el-GR" dirty="0" smtClean="0"/>
              <a:t>Στο εσωτερικό γινόμενο ισχύει η αντιμεταθετική</a:t>
            </a:r>
            <a:r>
              <a:rPr lang="el-GR" i="1" dirty="0" smtClean="0"/>
              <a:t> </a:t>
            </a:r>
            <a:r>
              <a:rPr lang="el-GR" dirty="0" smtClean="0"/>
              <a:t>ιδιότητα</a:t>
            </a:r>
            <a:r>
              <a:rPr lang="en-US" dirty="0" smtClean="0"/>
              <a:t>.</a:t>
            </a:r>
          </a:p>
          <a:p>
            <a:pPr lvl="1" eaLnBrk="1" hangingPunct="1">
              <a:spcBef>
                <a:spcPts val="2400"/>
              </a:spcBef>
            </a:pPr>
            <a:r>
              <a:rPr lang="en-US" b="1" dirty="0" smtClean="0"/>
              <a:t> </a:t>
            </a:r>
            <a:endParaRPr lang="en-US" dirty="0" smtClean="0"/>
          </a:p>
          <a:p>
            <a:pPr marL="0" indent="0" eaLnBrk="1" hangingPunct="1">
              <a:lnSpc>
                <a:spcPct val="100000"/>
              </a:lnSpc>
              <a:spcBef>
                <a:spcPts val="2400"/>
              </a:spcBef>
            </a:pPr>
            <a:r>
              <a:rPr lang="el-GR" dirty="0" smtClean="0"/>
              <a:t>Στο εσωτερικό γινόμενο ισχύει η επιμεριστική ιδιότητα του πολλαπλασιασμού.</a:t>
            </a:r>
            <a:endParaRPr lang="en-US" dirty="0" smtClean="0"/>
          </a:p>
          <a:p>
            <a:pPr lvl="1" eaLnBrk="1" hangingPunct="1">
              <a:spcBef>
                <a:spcPts val="2400"/>
              </a:spcBef>
            </a:pPr>
            <a:r>
              <a:rPr lang="en-US" b="1" dirty="0" smtClean="0"/>
              <a:t> </a:t>
            </a:r>
            <a:endParaRPr lang="en-US" dirty="0" smtClean="0"/>
          </a:p>
          <a:p>
            <a:pPr marL="0" indent="0" eaLnBrk="1" hangingPunct="1">
              <a:buFont typeface="Wingdings" pitchFamily="2" charset="2"/>
              <a:buNone/>
            </a:pPr>
            <a:endParaRPr lang="en-US" dirty="0" smtClean="0"/>
          </a:p>
        </p:txBody>
      </p:sp>
      <p:sp>
        <p:nvSpPr>
          <p:cNvPr id="4102" name="TextBox 7"/>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a:r>
              <a:rPr lang="el-GR" sz="1200"/>
              <a:t>Ενότητα Μ7.</a:t>
            </a:r>
            <a:r>
              <a:rPr lang="en-US" sz="1200"/>
              <a:t>3</a:t>
            </a:r>
          </a:p>
        </p:txBody>
      </p:sp>
      <p:graphicFrame>
        <p:nvGraphicFramePr>
          <p:cNvPr id="57348" name="Object 4"/>
          <p:cNvGraphicFramePr>
            <a:graphicFrameLocks noChangeAspect="1"/>
          </p:cNvGraphicFramePr>
          <p:nvPr/>
        </p:nvGraphicFramePr>
        <p:xfrm>
          <a:off x="966531" y="2121618"/>
          <a:ext cx="1282700" cy="450850"/>
        </p:xfrm>
        <a:graphic>
          <a:graphicData uri="http://schemas.openxmlformats.org/presentationml/2006/ole">
            <p:oleObj spid="_x0000_s57348" name="Equation" r:id="rId3" imgW="723600" imgH="253800" progId="Equation.3">
              <p:embed/>
            </p:oleObj>
          </a:graphicData>
        </a:graphic>
      </p:graphicFrame>
      <p:graphicFrame>
        <p:nvGraphicFramePr>
          <p:cNvPr id="57349" name="Object 5"/>
          <p:cNvGraphicFramePr>
            <a:graphicFrameLocks noChangeAspect="1"/>
          </p:cNvGraphicFramePr>
          <p:nvPr/>
        </p:nvGraphicFramePr>
        <p:xfrm>
          <a:off x="943642" y="3275109"/>
          <a:ext cx="2587625" cy="720725"/>
        </p:xfrm>
        <a:graphic>
          <a:graphicData uri="http://schemas.openxmlformats.org/presentationml/2006/ole">
            <p:oleObj spid="_x0000_s57349" name="Equation" r:id="rId4" imgW="1460160" imgH="40608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l-GR" dirty="0" smtClean="0"/>
              <a:t>Εσωτερικό γινόμενο</a:t>
            </a:r>
            <a:r>
              <a:rPr lang="en-US" dirty="0" smtClean="0"/>
              <a:t> </a:t>
            </a:r>
            <a:r>
              <a:rPr lang="el-GR" sz="1800" dirty="0" smtClean="0"/>
              <a:t>(</a:t>
            </a:r>
            <a:r>
              <a:rPr lang="el-GR" sz="1800" i="1" dirty="0" smtClean="0"/>
              <a:t>συνέχεια</a:t>
            </a:r>
            <a:r>
              <a:rPr lang="el-GR" sz="1800" dirty="0" smtClean="0"/>
              <a:t>)</a:t>
            </a:r>
            <a:endParaRPr lang="en-US" dirty="0" smtClean="0"/>
          </a:p>
        </p:txBody>
      </p:sp>
      <p:sp>
        <p:nvSpPr>
          <p:cNvPr id="5126" name="Rectangle 3"/>
          <p:cNvSpPr>
            <a:spLocks noGrp="1" noChangeArrowheads="1"/>
          </p:cNvSpPr>
          <p:nvPr>
            <p:ph idx="1"/>
          </p:nvPr>
        </p:nvSpPr>
        <p:spPr>
          <a:xfrm>
            <a:off x="457200" y="1632155"/>
            <a:ext cx="8229600" cy="1964640"/>
          </a:xfrm>
        </p:spPr>
        <p:txBody>
          <a:bodyPr>
            <a:spAutoFit/>
          </a:bodyPr>
          <a:lstStyle/>
          <a:p>
            <a:pPr marL="0" indent="0" eaLnBrk="1" hangingPunct="1"/>
            <a:r>
              <a:rPr lang="en-US" dirty="0" smtClean="0"/>
              <a:t> </a:t>
            </a:r>
            <a:r>
              <a:rPr lang="el-GR" dirty="0" smtClean="0"/>
              <a:t>Όταν τα διανύσματα είναι εκφρασμένα σε μορφή συνιστωσών</a:t>
            </a:r>
            <a:r>
              <a:rPr lang="en-US" dirty="0" smtClean="0"/>
              <a:t>: </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l-GR" dirty="0" smtClean="0"/>
              <a:t>το εσωτερικό τους γινόμενο γράφεται				(γιατί </a:t>
            </a:r>
            <a:r>
              <a:rPr lang="en-US" dirty="0" smtClean="0"/>
              <a:t>;)</a:t>
            </a:r>
            <a:endParaRPr lang="el-GR" dirty="0" smtClean="0"/>
          </a:p>
        </p:txBody>
      </p:sp>
      <p:sp>
        <p:nvSpPr>
          <p:cNvPr id="5127" name="TextBox 8"/>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a:r>
              <a:rPr lang="el-GR" sz="1200"/>
              <a:t>Ενότητα Μ7.</a:t>
            </a:r>
            <a:r>
              <a:rPr lang="en-US" sz="1200"/>
              <a:t>3</a:t>
            </a:r>
          </a:p>
        </p:txBody>
      </p:sp>
      <p:sp>
        <p:nvSpPr>
          <p:cNvPr id="11" name="Rectangle 10"/>
          <p:cNvSpPr/>
          <p:nvPr/>
        </p:nvSpPr>
        <p:spPr>
          <a:xfrm>
            <a:off x="416034" y="4053038"/>
            <a:ext cx="1391663" cy="369332"/>
          </a:xfrm>
          <a:prstGeom prst="rect">
            <a:avLst/>
          </a:prstGeom>
        </p:spPr>
        <p:txBody>
          <a:bodyPr wrap="none">
            <a:spAutoFit/>
          </a:bodyPr>
          <a:lstStyle/>
          <a:p>
            <a:pPr marL="0" indent="0" eaLnBrk="1" hangingPunct="1"/>
            <a:r>
              <a:rPr lang="el-GR" dirty="0" smtClean="0"/>
              <a:t>Επομένως</a:t>
            </a:r>
            <a:r>
              <a:rPr lang="en-US" dirty="0" smtClean="0"/>
              <a:t>, </a:t>
            </a:r>
          </a:p>
        </p:txBody>
      </p:sp>
      <p:graphicFrame>
        <p:nvGraphicFramePr>
          <p:cNvPr id="58375" name="Object 7"/>
          <p:cNvGraphicFramePr>
            <a:graphicFrameLocks noChangeAspect="1"/>
          </p:cNvGraphicFramePr>
          <p:nvPr/>
        </p:nvGraphicFramePr>
        <p:xfrm>
          <a:off x="685800" y="2016125"/>
          <a:ext cx="2276475" cy="1106488"/>
        </p:xfrm>
        <a:graphic>
          <a:graphicData uri="http://schemas.openxmlformats.org/presentationml/2006/ole">
            <p:oleObj spid="_x0000_s58375" name="Equation" r:id="rId3" imgW="1307880" imgH="634680" progId="Equation.3">
              <p:embed/>
            </p:oleObj>
          </a:graphicData>
        </a:graphic>
      </p:graphicFrame>
      <p:graphicFrame>
        <p:nvGraphicFramePr>
          <p:cNvPr id="58376" name="Object 8"/>
          <p:cNvGraphicFramePr>
            <a:graphicFrameLocks noChangeAspect="1"/>
          </p:cNvGraphicFramePr>
          <p:nvPr/>
        </p:nvGraphicFramePr>
        <p:xfrm>
          <a:off x="4336032" y="3110912"/>
          <a:ext cx="2998787" cy="547688"/>
        </p:xfrm>
        <a:graphic>
          <a:graphicData uri="http://schemas.openxmlformats.org/presentationml/2006/ole">
            <p:oleObj spid="_x0000_s58376" name="Equation" r:id="rId4" imgW="1739880" imgH="317160" progId="Equation.3">
              <p:embed/>
            </p:oleObj>
          </a:graphicData>
        </a:graphic>
      </p:graphicFrame>
      <p:graphicFrame>
        <p:nvGraphicFramePr>
          <p:cNvPr id="58377" name="Object 9"/>
          <p:cNvGraphicFramePr>
            <a:graphicFrameLocks noChangeAspect="1"/>
          </p:cNvGraphicFramePr>
          <p:nvPr/>
        </p:nvGraphicFramePr>
        <p:xfrm>
          <a:off x="1765617" y="3930374"/>
          <a:ext cx="2760663" cy="557212"/>
        </p:xfrm>
        <a:graphic>
          <a:graphicData uri="http://schemas.openxmlformats.org/presentationml/2006/ole">
            <p:oleObj spid="_x0000_s58377" name="Equation" r:id="rId5" imgW="1574640" imgH="3171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8377"/>
                                        </p:tgtEl>
                                        <p:attrNameLst>
                                          <p:attrName>style.visibility</p:attrName>
                                        </p:attrNameLst>
                                      </p:cBhvr>
                                      <p:to>
                                        <p:strVal val="visible"/>
                                      </p:to>
                                    </p:set>
                                    <p:animEffect transition="in" filter="blinds(horizontal)">
                                      <p:cBhvr>
                                        <p:cTn id="11"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dirty="0" smtClean="0"/>
              <a:t>Η ροή σαν εσωτερικό γινόμενο διανυσμάτων</a:t>
            </a:r>
            <a:endParaRPr lang="en-US" sz="1800" dirty="0" smtClean="0"/>
          </a:p>
        </p:txBody>
      </p:sp>
      <p:sp>
        <p:nvSpPr>
          <p:cNvPr id="3079" name="TextBox 11"/>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a:r>
              <a:rPr lang="el-GR" sz="1200"/>
              <a:t>Ενότητα Μ7.</a:t>
            </a:r>
            <a:r>
              <a:rPr lang="en-US" sz="1200"/>
              <a:t>3</a:t>
            </a:r>
          </a:p>
        </p:txBody>
      </p:sp>
      <p:sp>
        <p:nvSpPr>
          <p:cNvPr id="10" name="Rectangle 9"/>
          <p:cNvSpPr/>
          <p:nvPr/>
        </p:nvSpPr>
        <p:spPr>
          <a:xfrm>
            <a:off x="398205" y="1557253"/>
            <a:ext cx="4837471" cy="1338828"/>
          </a:xfrm>
          <a:prstGeom prst="rect">
            <a:avLst/>
          </a:prstGeom>
        </p:spPr>
        <p:txBody>
          <a:bodyPr wrap="square">
            <a:spAutoFit/>
          </a:bodyPr>
          <a:lstStyle/>
          <a:p>
            <a:pPr marL="0" indent="0" eaLnBrk="1" hangingPunct="1">
              <a:lnSpc>
                <a:spcPct val="150000"/>
              </a:lnSpc>
            </a:pPr>
            <a:r>
              <a:rPr lang="el-GR" dirty="0" smtClean="0"/>
              <a:t>Αν αντικαταστήσουμε στην εξίσωση </a:t>
            </a:r>
          </a:p>
          <a:p>
            <a:pPr marL="0" indent="0" algn="ctr" eaLnBrk="1" hangingPunct="1">
              <a:lnSpc>
                <a:spcPct val="150000"/>
              </a:lnSpc>
            </a:pPr>
            <a:r>
              <a:rPr lang="en-US" i="1" dirty="0" smtClean="0">
                <a:solidFill>
                  <a:srgbClr val="000000"/>
                </a:solidFill>
                <a:latin typeface="Lucida Grande" pitchFamily="80" charset="0"/>
                <a:cs typeface="Arial" charset="0"/>
              </a:rPr>
              <a:t>Φ</a:t>
            </a:r>
            <a:r>
              <a:rPr lang="en-US" sz="2400" baseline="-25000" dirty="0" smtClean="0">
                <a:solidFill>
                  <a:srgbClr val="000000"/>
                </a:solidFill>
                <a:latin typeface="Lucida Grande" pitchFamily="80" charset="0"/>
                <a:cs typeface="Arial" charset="0"/>
              </a:rPr>
              <a:t>E</a:t>
            </a:r>
            <a:r>
              <a:rPr lang="en-US" dirty="0" smtClean="0">
                <a:solidFill>
                  <a:srgbClr val="000000"/>
                </a:solidFill>
              </a:rPr>
              <a:t> = </a:t>
            </a:r>
            <a:r>
              <a:rPr lang="en-US" i="1" dirty="0" smtClean="0">
                <a:solidFill>
                  <a:srgbClr val="000000"/>
                </a:solidFill>
              </a:rPr>
              <a:t>EA</a:t>
            </a:r>
            <a:r>
              <a:rPr lang="en-US" dirty="0" smtClean="0">
                <a:solidFill>
                  <a:srgbClr val="000000"/>
                </a:solidFill>
              </a:rPr>
              <a:t> </a:t>
            </a:r>
            <a:r>
              <a:rPr lang="en-US" dirty="0" err="1" smtClean="0">
                <a:solidFill>
                  <a:srgbClr val="000000"/>
                </a:solidFill>
              </a:rPr>
              <a:t>cos</a:t>
            </a:r>
            <a:r>
              <a:rPr lang="en-US" dirty="0" smtClean="0">
                <a:solidFill>
                  <a:srgbClr val="000000"/>
                </a:solidFill>
              </a:rPr>
              <a:t> </a:t>
            </a:r>
            <a:r>
              <a:rPr lang="en-US" i="1" dirty="0" smtClean="0">
                <a:solidFill>
                  <a:srgbClr val="000000"/>
                </a:solidFill>
                <a:latin typeface="Lucida Grande" pitchFamily="80" charset="0"/>
                <a:cs typeface="Arial" charset="0"/>
              </a:rPr>
              <a:t>θ</a:t>
            </a:r>
            <a:r>
              <a:rPr lang="el-GR" i="1" dirty="0" smtClean="0">
                <a:solidFill>
                  <a:srgbClr val="000000"/>
                </a:solidFill>
                <a:latin typeface="Lucida Grande" pitchFamily="80" charset="0"/>
                <a:cs typeface="Arial" charset="0"/>
              </a:rPr>
              <a:t> </a:t>
            </a:r>
          </a:p>
          <a:p>
            <a:pPr marL="0" indent="0" eaLnBrk="1" hangingPunct="1">
              <a:lnSpc>
                <a:spcPct val="150000"/>
              </a:lnSpc>
            </a:pPr>
            <a:r>
              <a:rPr lang="el-GR" dirty="0" smtClean="0"/>
              <a:t> της ηλεκτρικής ροής, παίρνουμε</a:t>
            </a:r>
            <a:endParaRPr lang="en-US" dirty="0" smtClean="0"/>
          </a:p>
        </p:txBody>
      </p:sp>
      <p:graphicFrame>
        <p:nvGraphicFramePr>
          <p:cNvPr id="56327" name="Object 7"/>
          <p:cNvGraphicFramePr>
            <a:graphicFrameLocks noChangeAspect="1"/>
          </p:cNvGraphicFramePr>
          <p:nvPr/>
        </p:nvGraphicFramePr>
        <p:xfrm>
          <a:off x="2101536" y="3022757"/>
          <a:ext cx="1146175" cy="517525"/>
        </p:xfrm>
        <a:graphic>
          <a:graphicData uri="http://schemas.openxmlformats.org/presentationml/2006/ole">
            <p:oleObj spid="_x0000_s59396" name="Equation" r:id="rId3" imgW="647640" imgH="291960" progId="Equation.3">
              <p:embed/>
            </p:oleObj>
          </a:graphicData>
        </a:graphic>
      </p:graphicFrame>
      <p:grpSp>
        <p:nvGrpSpPr>
          <p:cNvPr id="2" name="Group 30"/>
          <p:cNvGrpSpPr/>
          <p:nvPr/>
        </p:nvGrpSpPr>
        <p:grpSpPr>
          <a:xfrm>
            <a:off x="5102943" y="1873049"/>
            <a:ext cx="3669686" cy="2580960"/>
            <a:chOff x="5073446" y="3746098"/>
            <a:chExt cx="3669686" cy="2580960"/>
          </a:xfrm>
        </p:grpSpPr>
        <p:sp>
          <p:nvSpPr>
            <p:cNvPr id="25" name="TextBox 24"/>
            <p:cNvSpPr txBox="1"/>
            <p:nvPr/>
          </p:nvSpPr>
          <p:spPr>
            <a:xfrm>
              <a:off x="7978884" y="3746098"/>
              <a:ext cx="351378" cy="369332"/>
            </a:xfrm>
            <a:prstGeom prst="rect">
              <a:avLst/>
            </a:prstGeom>
            <a:noFill/>
          </p:spPr>
          <p:txBody>
            <a:bodyPr wrap="none" rtlCol="0">
              <a:spAutoFit/>
            </a:bodyPr>
            <a:lstStyle/>
            <a:p>
              <a:r>
                <a:rPr lang="en-US" b="1" dirty="0" smtClean="0">
                  <a:solidFill>
                    <a:schemeClr val="accent4">
                      <a:lumMod val="75000"/>
                      <a:lumOff val="25000"/>
                    </a:schemeClr>
                  </a:solidFill>
                  <a:latin typeface="Times New Roman" pitchFamily="18" charset="0"/>
                  <a:cs typeface="Times New Roman" pitchFamily="18" charset="0"/>
                </a:rPr>
                <a:t>A</a:t>
              </a:r>
              <a:endParaRPr lang="el-GR" b="1" dirty="0">
                <a:solidFill>
                  <a:schemeClr val="accent4">
                    <a:lumMod val="75000"/>
                    <a:lumOff val="25000"/>
                  </a:schemeClr>
                </a:solidFill>
                <a:latin typeface="Times New Roman" pitchFamily="18" charset="0"/>
                <a:cs typeface="Times New Roman" pitchFamily="18" charset="0"/>
              </a:endParaRPr>
            </a:p>
          </p:txBody>
        </p:sp>
        <p:pic>
          <p:nvPicPr>
            <p:cNvPr id="13" name="Picture 7" descr="27819_2402"/>
            <p:cNvPicPr>
              <a:picLocks noChangeAspect="1" noChangeArrowheads="1"/>
            </p:cNvPicPr>
            <p:nvPr/>
          </p:nvPicPr>
          <p:blipFill>
            <a:blip r:embed="rId4" cstate="print"/>
            <a:srcRect l="-1699" t="46675"/>
            <a:stretch>
              <a:fillRect/>
            </a:stretch>
          </p:blipFill>
          <p:spPr bwMode="auto">
            <a:xfrm>
              <a:off x="5073446" y="3996812"/>
              <a:ext cx="3669686" cy="2272073"/>
            </a:xfrm>
            <a:prstGeom prst="rect">
              <a:avLst/>
            </a:prstGeom>
            <a:noFill/>
            <a:ln w="9525">
              <a:noFill/>
              <a:miter lim="800000"/>
              <a:headEnd/>
              <a:tailEnd/>
            </a:ln>
          </p:spPr>
        </p:pic>
        <p:cxnSp>
          <p:nvCxnSpPr>
            <p:cNvPr id="15" name="Straight Arrow Connector 14"/>
            <p:cNvCxnSpPr/>
            <p:nvPr/>
          </p:nvCxnSpPr>
          <p:spPr bwMode="auto">
            <a:xfrm flipV="1">
              <a:off x="7610169" y="3996812"/>
              <a:ext cx="589935" cy="648929"/>
            </a:xfrm>
            <a:prstGeom prst="straightConnector1">
              <a:avLst/>
            </a:prstGeom>
            <a:solidFill>
              <a:schemeClr val="accent1"/>
            </a:solidFill>
            <a:ln w="25400" cap="flat" cmpd="sng" algn="ctr">
              <a:solidFill>
                <a:schemeClr val="bg1">
                  <a:lumMod val="50000"/>
                </a:schemeClr>
              </a:solidFill>
              <a:prstDash val="solid"/>
              <a:round/>
              <a:headEnd type="none" w="med" len="med"/>
              <a:tailEnd type="triangle" w="lg" len="lg"/>
            </a:ln>
            <a:effectLst/>
          </p:spPr>
        </p:cxnSp>
        <p:sp>
          <p:nvSpPr>
            <p:cNvPr id="22" name="Rectangle 21"/>
            <p:cNvSpPr/>
            <p:nvPr/>
          </p:nvSpPr>
          <p:spPr bwMode="auto">
            <a:xfrm>
              <a:off x="6430298" y="3834580"/>
              <a:ext cx="265471" cy="781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3" name="Rectangle 22"/>
            <p:cNvSpPr/>
            <p:nvPr/>
          </p:nvSpPr>
          <p:spPr bwMode="auto">
            <a:xfrm>
              <a:off x="7157885" y="3972229"/>
              <a:ext cx="216309" cy="548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7" name="Straight Arrow Connector 26"/>
            <p:cNvCxnSpPr/>
            <p:nvPr/>
          </p:nvCxnSpPr>
          <p:spPr bwMode="auto">
            <a:xfrm>
              <a:off x="8096871" y="3790341"/>
              <a:ext cx="137160" cy="0"/>
            </a:xfrm>
            <a:prstGeom prst="straightConnector1">
              <a:avLst/>
            </a:prstGeom>
            <a:solidFill>
              <a:schemeClr val="accent1"/>
            </a:solidFill>
            <a:ln w="9525" cap="flat" cmpd="sng" algn="ctr">
              <a:solidFill>
                <a:schemeClr val="tx1">
                  <a:lumMod val="65000"/>
                  <a:lumOff val="35000"/>
                </a:schemeClr>
              </a:solidFill>
              <a:prstDash val="solid"/>
              <a:round/>
              <a:headEnd type="none" w="med" len="med"/>
              <a:tailEnd type="triangle" w="sm" len="sm"/>
            </a:ln>
            <a:effectLst/>
          </p:spPr>
        </p:cxnSp>
        <p:sp>
          <p:nvSpPr>
            <p:cNvPr id="28" name="Rectangle 27"/>
            <p:cNvSpPr/>
            <p:nvPr/>
          </p:nvSpPr>
          <p:spPr bwMode="auto">
            <a:xfrm>
              <a:off x="5147188" y="5486399"/>
              <a:ext cx="530942" cy="8111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9" name="Rectangle 28"/>
            <p:cNvSpPr/>
            <p:nvPr/>
          </p:nvSpPr>
          <p:spPr bwMode="auto">
            <a:xfrm>
              <a:off x="5668297" y="5928852"/>
              <a:ext cx="717755" cy="3982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sp>
        <p:nvSpPr>
          <p:cNvPr id="20" name="Rectangle 19"/>
          <p:cNvSpPr/>
          <p:nvPr/>
        </p:nvSpPr>
        <p:spPr>
          <a:xfrm>
            <a:off x="373625" y="3619516"/>
            <a:ext cx="4807974" cy="1338828"/>
          </a:xfrm>
          <a:prstGeom prst="rect">
            <a:avLst/>
          </a:prstGeom>
        </p:spPr>
        <p:txBody>
          <a:bodyPr wrap="square">
            <a:spAutoFit/>
          </a:bodyPr>
          <a:lstStyle/>
          <a:p>
            <a:pPr marL="0" indent="0" eaLnBrk="1" hangingPunct="1">
              <a:lnSpc>
                <a:spcPct val="150000"/>
              </a:lnSpc>
            </a:pPr>
            <a:r>
              <a:rPr lang="el-GR" dirty="0" smtClean="0"/>
              <a:t>όπου</a:t>
            </a:r>
            <a:r>
              <a:rPr lang="en-US" dirty="0" smtClean="0"/>
              <a:t>    </a:t>
            </a:r>
            <a:r>
              <a:rPr lang="el-GR" dirty="0" smtClean="0"/>
              <a:t>  είναι ένα κάθετο διάνυσμα στην επιφάνεια με μέτρο όσο και το εμβαδόν </a:t>
            </a:r>
            <a:r>
              <a:rPr lang="en-US" i="1" dirty="0" smtClean="0"/>
              <a:t>A</a:t>
            </a:r>
            <a:r>
              <a:rPr lang="el-GR" dirty="0" smtClean="0"/>
              <a:t> της επιφάνειας</a:t>
            </a:r>
            <a:endParaRPr lang="en-US" dirty="0" smtClean="0"/>
          </a:p>
        </p:txBody>
      </p:sp>
      <p:graphicFrame>
        <p:nvGraphicFramePr>
          <p:cNvPr id="59397" name="Object 5"/>
          <p:cNvGraphicFramePr>
            <a:graphicFrameLocks noChangeAspect="1"/>
          </p:cNvGraphicFramePr>
          <p:nvPr/>
        </p:nvGraphicFramePr>
        <p:xfrm>
          <a:off x="1089179" y="3574488"/>
          <a:ext cx="269875" cy="450850"/>
        </p:xfrm>
        <a:graphic>
          <a:graphicData uri="http://schemas.openxmlformats.org/presentationml/2006/ole">
            <p:oleObj spid="_x0000_s59397" name="Equation" r:id="rId5" imgW="152280" imgH="253800" progId="Equation.3">
              <p:embed/>
            </p:oleObj>
          </a:graphicData>
        </a:graphic>
      </p:graphicFrame>
      <p:sp>
        <p:nvSpPr>
          <p:cNvPr id="24" name="Rectangle 23"/>
          <p:cNvSpPr/>
          <p:nvPr/>
        </p:nvSpPr>
        <p:spPr>
          <a:xfrm>
            <a:off x="346589" y="5154556"/>
            <a:ext cx="8303342" cy="1015663"/>
          </a:xfrm>
          <a:prstGeom prst="rect">
            <a:avLst/>
          </a:prstGeom>
        </p:spPr>
        <p:txBody>
          <a:bodyPr wrap="square">
            <a:spAutoFit/>
          </a:bodyPr>
          <a:lstStyle/>
          <a:p>
            <a:pPr marL="0" indent="0"/>
            <a:r>
              <a:rPr lang="el-GR" u="sng" dirty="0" smtClean="0">
                <a:solidFill>
                  <a:srgbClr val="000000"/>
                </a:solidFill>
              </a:rPr>
              <a:t>Προσοχή</a:t>
            </a:r>
            <a:r>
              <a:rPr lang="en-US" dirty="0" smtClean="0">
                <a:solidFill>
                  <a:srgbClr val="000000"/>
                </a:solidFill>
              </a:rPr>
              <a:t>: </a:t>
            </a:r>
            <a:r>
              <a:rPr lang="el-GR" dirty="0" smtClean="0">
                <a:solidFill>
                  <a:srgbClr val="000000"/>
                </a:solidFill>
              </a:rPr>
              <a:t>Η</a:t>
            </a:r>
            <a:r>
              <a:rPr lang="en-US" dirty="0" smtClean="0">
                <a:solidFill>
                  <a:srgbClr val="000000"/>
                </a:solidFill>
              </a:rPr>
              <a:t> </a:t>
            </a:r>
            <a:r>
              <a:rPr lang="en-US" dirty="0" err="1" smtClean="0">
                <a:solidFill>
                  <a:srgbClr val="000000"/>
                </a:solidFill>
              </a:rPr>
              <a:t>σχέση</a:t>
            </a:r>
            <a:r>
              <a:rPr lang="el-GR" dirty="0" smtClean="0">
                <a:solidFill>
                  <a:srgbClr val="000000"/>
                </a:solidFill>
              </a:rPr>
              <a:t>  </a:t>
            </a:r>
            <a:r>
              <a:rPr lang="en-US" i="1" dirty="0" smtClean="0">
                <a:solidFill>
                  <a:srgbClr val="000000"/>
                </a:solidFill>
                <a:latin typeface="Lucida Grande" pitchFamily="80" charset="0"/>
                <a:cs typeface="Arial" charset="0"/>
              </a:rPr>
              <a:t>Φ</a:t>
            </a:r>
            <a:r>
              <a:rPr lang="en-US" sz="2400" baseline="-25000" dirty="0" smtClean="0">
                <a:solidFill>
                  <a:srgbClr val="000000"/>
                </a:solidFill>
                <a:latin typeface="Lucida Grande" pitchFamily="80" charset="0"/>
                <a:cs typeface="Arial" charset="0"/>
              </a:rPr>
              <a:t>E</a:t>
            </a:r>
            <a:r>
              <a:rPr lang="en-US" dirty="0" smtClean="0">
                <a:solidFill>
                  <a:srgbClr val="000000"/>
                </a:solidFill>
              </a:rPr>
              <a:t> = </a:t>
            </a:r>
            <a:r>
              <a:rPr lang="en-US" i="1" dirty="0" smtClean="0">
                <a:solidFill>
                  <a:srgbClr val="000000"/>
                </a:solidFill>
              </a:rPr>
              <a:t>EA</a:t>
            </a:r>
            <a:r>
              <a:rPr lang="en-US" dirty="0" smtClean="0">
                <a:solidFill>
                  <a:srgbClr val="000000"/>
                </a:solidFill>
              </a:rPr>
              <a:t> </a:t>
            </a:r>
            <a:r>
              <a:rPr lang="en-US" dirty="0" err="1" smtClean="0">
                <a:solidFill>
                  <a:srgbClr val="000000"/>
                </a:solidFill>
              </a:rPr>
              <a:t>cos</a:t>
            </a:r>
            <a:r>
              <a:rPr lang="en-US" dirty="0" smtClean="0">
                <a:solidFill>
                  <a:srgbClr val="000000"/>
                </a:solidFill>
              </a:rPr>
              <a:t> </a:t>
            </a:r>
            <a:r>
              <a:rPr lang="en-US" i="1" dirty="0" smtClean="0">
                <a:solidFill>
                  <a:srgbClr val="000000"/>
                </a:solidFill>
                <a:latin typeface="Lucida Grande" pitchFamily="80" charset="0"/>
                <a:cs typeface="Arial" charset="0"/>
              </a:rPr>
              <a:t>θ</a:t>
            </a:r>
            <a:r>
              <a:rPr lang="en-US" dirty="0" smtClean="0">
                <a:solidFill>
                  <a:srgbClr val="000000"/>
                </a:solidFill>
              </a:rPr>
              <a:t>  </a:t>
            </a:r>
            <a:r>
              <a:rPr lang="el-GR" dirty="0" smtClean="0">
                <a:solidFill>
                  <a:srgbClr val="000000"/>
                </a:solidFill>
              </a:rPr>
              <a:t>ή                   </a:t>
            </a:r>
            <a:r>
              <a:rPr lang="en-US" dirty="0" err="1" smtClean="0">
                <a:solidFill>
                  <a:srgbClr val="000000"/>
                </a:solidFill>
              </a:rPr>
              <a:t>ισχύει</a:t>
            </a:r>
            <a:r>
              <a:rPr lang="en-US" dirty="0" smtClean="0">
                <a:solidFill>
                  <a:srgbClr val="000000"/>
                </a:solidFill>
              </a:rPr>
              <a:t> </a:t>
            </a:r>
            <a:r>
              <a:rPr lang="en-US" dirty="0" err="1" smtClean="0">
                <a:solidFill>
                  <a:srgbClr val="000000"/>
                </a:solidFill>
              </a:rPr>
              <a:t>μόνο</a:t>
            </a:r>
            <a:r>
              <a:rPr lang="el-GR" dirty="0" smtClean="0">
                <a:solidFill>
                  <a:srgbClr val="000000"/>
                </a:solidFill>
              </a:rPr>
              <a:t> για </a:t>
            </a:r>
            <a:r>
              <a:rPr lang="el-GR" b="1" dirty="0" smtClean="0">
                <a:solidFill>
                  <a:srgbClr val="000000"/>
                </a:solidFill>
              </a:rPr>
              <a:t>ομογενές</a:t>
            </a:r>
            <a:r>
              <a:rPr lang="el-GR" dirty="0" smtClean="0">
                <a:solidFill>
                  <a:srgbClr val="000000"/>
                </a:solidFill>
              </a:rPr>
              <a:t> πεδίο, δηλαδή, για </a:t>
            </a:r>
            <a:r>
              <a:rPr lang="en-US" dirty="0" err="1" smtClean="0">
                <a:solidFill>
                  <a:srgbClr val="000000"/>
                </a:solidFill>
              </a:rPr>
              <a:t>πεδίο</a:t>
            </a:r>
            <a:r>
              <a:rPr lang="en-US" dirty="0" smtClean="0">
                <a:solidFill>
                  <a:srgbClr val="000000"/>
                </a:solidFill>
              </a:rPr>
              <a:t> </a:t>
            </a:r>
            <a:r>
              <a:rPr lang="el-GR" dirty="0" smtClean="0">
                <a:solidFill>
                  <a:srgbClr val="000000"/>
                </a:solidFill>
              </a:rPr>
              <a:t>έχει την </a:t>
            </a:r>
            <a:r>
              <a:rPr lang="el-GR" b="1" dirty="0" smtClean="0">
                <a:solidFill>
                  <a:srgbClr val="000000"/>
                </a:solidFill>
              </a:rPr>
              <a:t>ίδια τιμή παντού</a:t>
            </a:r>
            <a:r>
              <a:rPr lang="el-GR" dirty="0" smtClean="0">
                <a:solidFill>
                  <a:srgbClr val="000000"/>
                </a:solidFill>
              </a:rPr>
              <a:t> σε όλα τα σημεία της</a:t>
            </a:r>
            <a:r>
              <a:rPr lang="en-US" dirty="0" smtClean="0">
                <a:solidFill>
                  <a:srgbClr val="000000"/>
                </a:solidFill>
              </a:rPr>
              <a:t> </a:t>
            </a:r>
            <a:r>
              <a:rPr lang="en-US" dirty="0" err="1" smtClean="0">
                <a:solidFill>
                  <a:srgbClr val="000000"/>
                </a:solidFill>
              </a:rPr>
              <a:t>επιφάνεια</a:t>
            </a:r>
            <a:r>
              <a:rPr lang="el-GR" dirty="0" smtClean="0">
                <a:solidFill>
                  <a:srgbClr val="000000"/>
                </a:solidFill>
              </a:rPr>
              <a:t>ς.  Όταν το πεδίο είναι ανομοιογενές</a:t>
            </a:r>
            <a:r>
              <a:rPr lang="en-US" dirty="0" smtClean="0">
                <a:solidFill>
                  <a:srgbClr val="000000"/>
                </a:solidFill>
              </a:rPr>
              <a:t> </a:t>
            </a:r>
            <a:r>
              <a:rPr lang="en-US" sz="2400" dirty="0" smtClean="0">
                <a:solidFill>
                  <a:srgbClr val="000000"/>
                </a:solidFill>
              </a:rPr>
              <a:t>;;;</a:t>
            </a:r>
            <a:r>
              <a:rPr lang="el-GR" sz="2400" dirty="0" smtClean="0">
                <a:solidFill>
                  <a:srgbClr val="000000"/>
                </a:solidFill>
              </a:rPr>
              <a:t> </a:t>
            </a:r>
            <a:endParaRPr lang="en-US" sz="2400" dirty="0" smtClean="0">
              <a:solidFill>
                <a:srgbClr val="000000"/>
              </a:solidFill>
            </a:endParaRPr>
          </a:p>
        </p:txBody>
      </p:sp>
      <p:graphicFrame>
        <p:nvGraphicFramePr>
          <p:cNvPr id="59398" name="Object 7"/>
          <p:cNvGraphicFramePr>
            <a:graphicFrameLocks noChangeAspect="1"/>
          </p:cNvGraphicFramePr>
          <p:nvPr/>
        </p:nvGraphicFramePr>
        <p:xfrm>
          <a:off x="4219781" y="5029709"/>
          <a:ext cx="1069975" cy="484188"/>
        </p:xfrm>
        <a:graphic>
          <a:graphicData uri="http://schemas.openxmlformats.org/presentationml/2006/ole">
            <p:oleObj spid="_x0000_s59398" name="Equation" r:id="rId6" imgW="647640" imgH="291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l-GR" smtClean="0">
                <a:solidFill>
                  <a:srgbClr val="0D3857"/>
                </a:solidFill>
              </a:rPr>
              <a:t>Η</a:t>
            </a:r>
            <a:r>
              <a:rPr lang="en-US" smtClean="0">
                <a:solidFill>
                  <a:srgbClr val="0D3857"/>
                </a:solidFill>
              </a:rPr>
              <a:t>λεκτρική ροή</a:t>
            </a:r>
            <a:r>
              <a:rPr lang="el-GR" smtClean="0">
                <a:solidFill>
                  <a:srgbClr val="0D3857"/>
                </a:solidFill>
              </a:rPr>
              <a:t> </a:t>
            </a:r>
            <a:r>
              <a:rPr lang="en-US" smtClean="0">
                <a:solidFill>
                  <a:srgbClr val="0D3857"/>
                </a:solidFill>
              </a:rPr>
              <a:t>–</a:t>
            </a:r>
            <a:r>
              <a:rPr lang="el-GR" smtClean="0">
                <a:solidFill>
                  <a:srgbClr val="0D3857"/>
                </a:solidFill>
              </a:rPr>
              <a:t> Γενικά</a:t>
            </a:r>
            <a:endParaRPr lang="en-US" smtClean="0">
              <a:solidFill>
                <a:srgbClr val="0D3857"/>
              </a:solidFill>
            </a:endParaRPr>
          </a:p>
        </p:txBody>
      </p:sp>
      <p:sp>
        <p:nvSpPr>
          <p:cNvPr id="1029" name="Rectangle 3"/>
          <p:cNvSpPr>
            <a:spLocks noGrp="1" noChangeArrowheads="1"/>
          </p:cNvSpPr>
          <p:nvPr>
            <p:ph sz="half" idx="1"/>
          </p:nvPr>
        </p:nvSpPr>
        <p:spPr>
          <a:xfrm>
            <a:off x="457200" y="1676400"/>
            <a:ext cx="4149725" cy="1813317"/>
          </a:xfrm>
        </p:spPr>
        <p:txBody>
          <a:bodyPr>
            <a:spAutoFit/>
          </a:bodyPr>
          <a:lstStyle/>
          <a:p>
            <a:pPr marL="0" indent="0"/>
            <a:r>
              <a:rPr lang="en-US" sz="1800" dirty="0" err="1" smtClean="0">
                <a:solidFill>
                  <a:srgbClr val="000000"/>
                </a:solidFill>
              </a:rPr>
              <a:t>Στην</a:t>
            </a:r>
            <a:r>
              <a:rPr lang="en-US" sz="1800" dirty="0" smtClean="0">
                <a:solidFill>
                  <a:srgbClr val="000000"/>
                </a:solidFill>
              </a:rPr>
              <a:t> </a:t>
            </a:r>
            <a:r>
              <a:rPr lang="en-US" sz="1800" dirty="0" err="1" smtClean="0">
                <a:solidFill>
                  <a:srgbClr val="000000"/>
                </a:solidFill>
              </a:rPr>
              <a:t>πιο</a:t>
            </a:r>
            <a:r>
              <a:rPr lang="en-US" sz="1800" dirty="0" smtClean="0">
                <a:solidFill>
                  <a:srgbClr val="000000"/>
                </a:solidFill>
              </a:rPr>
              <a:t> </a:t>
            </a:r>
            <a:r>
              <a:rPr lang="en-US" sz="1800" dirty="0" err="1" smtClean="0">
                <a:solidFill>
                  <a:srgbClr val="000000"/>
                </a:solidFill>
              </a:rPr>
              <a:t>γενική</a:t>
            </a:r>
            <a:r>
              <a:rPr lang="en-US" sz="1800" dirty="0" smtClean="0">
                <a:solidFill>
                  <a:srgbClr val="000000"/>
                </a:solidFill>
              </a:rPr>
              <a:t> </a:t>
            </a:r>
            <a:r>
              <a:rPr lang="en-US" sz="1800" dirty="0" err="1" smtClean="0">
                <a:solidFill>
                  <a:srgbClr val="000000"/>
                </a:solidFill>
              </a:rPr>
              <a:t>περίπτωση</a:t>
            </a:r>
            <a:r>
              <a:rPr lang="en-US" sz="1800" dirty="0" smtClean="0">
                <a:solidFill>
                  <a:srgbClr val="000000"/>
                </a:solidFill>
              </a:rPr>
              <a:t>, </a:t>
            </a:r>
            <a:r>
              <a:rPr lang="el-GR" sz="1800" dirty="0" smtClean="0">
                <a:solidFill>
                  <a:srgbClr val="000000"/>
                </a:solidFill>
              </a:rPr>
              <a:t>όταν η επιφάνεια </a:t>
            </a:r>
            <a:r>
              <a:rPr lang="el-GR" sz="1800" u="sng" dirty="0" smtClean="0">
                <a:solidFill>
                  <a:srgbClr val="000000"/>
                </a:solidFill>
              </a:rPr>
              <a:t>δεν</a:t>
            </a:r>
            <a:r>
              <a:rPr lang="el-GR" sz="1800" dirty="0" smtClean="0">
                <a:solidFill>
                  <a:srgbClr val="000000"/>
                </a:solidFill>
              </a:rPr>
              <a:t> είναι επίπεδη ή το πεδίο </a:t>
            </a:r>
            <a:r>
              <a:rPr lang="el-GR" sz="1800" u="sng" dirty="0" smtClean="0">
                <a:solidFill>
                  <a:srgbClr val="000000"/>
                </a:solidFill>
              </a:rPr>
              <a:t>δεν</a:t>
            </a:r>
            <a:r>
              <a:rPr lang="el-GR" sz="1800" dirty="0" smtClean="0">
                <a:solidFill>
                  <a:srgbClr val="000000"/>
                </a:solidFill>
              </a:rPr>
              <a:t> είναι ομογενές, </a:t>
            </a:r>
            <a:r>
              <a:rPr lang="en-US" sz="1800" dirty="0" err="1" smtClean="0">
                <a:solidFill>
                  <a:srgbClr val="000000"/>
                </a:solidFill>
              </a:rPr>
              <a:t>εξετάζουμε</a:t>
            </a:r>
            <a:r>
              <a:rPr lang="en-US" sz="1800" dirty="0" smtClean="0">
                <a:solidFill>
                  <a:srgbClr val="000000"/>
                </a:solidFill>
              </a:rPr>
              <a:t> </a:t>
            </a:r>
            <a:r>
              <a:rPr lang="en-US" sz="1800" dirty="0" err="1" smtClean="0">
                <a:solidFill>
                  <a:srgbClr val="000000"/>
                </a:solidFill>
              </a:rPr>
              <a:t>ένα</a:t>
            </a:r>
            <a:r>
              <a:rPr lang="en-US" sz="1800" dirty="0" smtClean="0">
                <a:solidFill>
                  <a:srgbClr val="000000"/>
                </a:solidFill>
              </a:rPr>
              <a:t> </a:t>
            </a:r>
            <a:r>
              <a:rPr lang="en-US" sz="1800" dirty="0" err="1" smtClean="0">
                <a:solidFill>
                  <a:srgbClr val="000000"/>
                </a:solidFill>
              </a:rPr>
              <a:t>στοιχειώδες</a:t>
            </a:r>
            <a:r>
              <a:rPr lang="en-US" sz="1800" dirty="0" smtClean="0">
                <a:solidFill>
                  <a:srgbClr val="000000"/>
                </a:solidFill>
              </a:rPr>
              <a:t> </a:t>
            </a:r>
            <a:r>
              <a:rPr lang="en-US" sz="1800" dirty="0" err="1" smtClean="0">
                <a:solidFill>
                  <a:srgbClr val="000000"/>
                </a:solidFill>
              </a:rPr>
              <a:t>τμήμα</a:t>
            </a:r>
            <a:r>
              <a:rPr lang="en-US" sz="1800" dirty="0" smtClean="0">
                <a:solidFill>
                  <a:srgbClr val="000000"/>
                </a:solidFill>
              </a:rPr>
              <a:t> </a:t>
            </a:r>
            <a:r>
              <a:rPr lang="el-GR" sz="1800" dirty="0" smtClean="0">
                <a:solidFill>
                  <a:srgbClr val="000000"/>
                </a:solidFill>
              </a:rPr>
              <a:t>της </a:t>
            </a:r>
            <a:r>
              <a:rPr lang="en-US" sz="1800" dirty="0" err="1" smtClean="0">
                <a:solidFill>
                  <a:srgbClr val="000000"/>
                </a:solidFill>
              </a:rPr>
              <a:t>επιφάνειας</a:t>
            </a:r>
            <a:r>
              <a:rPr lang="en-US" sz="1800" dirty="0" smtClean="0">
                <a:solidFill>
                  <a:srgbClr val="000000"/>
                </a:solidFill>
              </a:rPr>
              <a:t> </a:t>
            </a:r>
            <a:r>
              <a:rPr lang="el-GR" sz="1800" dirty="0" smtClean="0">
                <a:solidFill>
                  <a:srgbClr val="000000"/>
                </a:solidFill>
              </a:rPr>
              <a:t>εμβαδού </a:t>
            </a:r>
            <a:r>
              <a:rPr lang="el-GR" sz="1800" dirty="0" smtClean="0">
                <a:solidFill>
                  <a:srgbClr val="000000"/>
                </a:solidFill>
                <a:sym typeface="Symbol"/>
              </a:rPr>
              <a:t>Α</a:t>
            </a:r>
            <a:r>
              <a:rPr lang="en-US" sz="1800" baseline="-25000" dirty="0" err="1" smtClean="0">
                <a:solidFill>
                  <a:srgbClr val="000000"/>
                </a:solidFill>
                <a:sym typeface="Symbol"/>
              </a:rPr>
              <a:t>i</a:t>
            </a:r>
            <a:r>
              <a:rPr lang="el-GR" sz="1800" dirty="0" smtClean="0">
                <a:solidFill>
                  <a:srgbClr val="000000"/>
                </a:solidFill>
                <a:sym typeface="Symbol"/>
              </a:rPr>
              <a:t> </a:t>
            </a:r>
            <a:r>
              <a:rPr lang="en-US" sz="1800" dirty="0" smtClean="0">
                <a:solidFill>
                  <a:srgbClr val="000000"/>
                </a:solidFill>
              </a:rPr>
              <a:t>.</a:t>
            </a:r>
            <a:r>
              <a:rPr lang="el-GR" sz="1800" dirty="0" smtClean="0">
                <a:solidFill>
                  <a:srgbClr val="000000"/>
                </a:solidFill>
              </a:rPr>
              <a:t> </a:t>
            </a:r>
            <a:endParaRPr lang="en-US" sz="1800" dirty="0" smtClean="0">
              <a:solidFill>
                <a:srgbClr val="000000"/>
              </a:solidFill>
            </a:endParaRPr>
          </a:p>
          <a:p>
            <a:pPr marL="0" indent="0"/>
            <a:r>
              <a:rPr lang="el-GR" sz="1800" dirty="0" smtClean="0">
                <a:solidFill>
                  <a:srgbClr val="000000"/>
                </a:solidFill>
              </a:rPr>
              <a:t>Η ροή μέσα από το </a:t>
            </a:r>
            <a:r>
              <a:rPr lang="en-US" sz="1800" dirty="0" smtClean="0">
                <a:solidFill>
                  <a:srgbClr val="000000"/>
                </a:solidFill>
              </a:rPr>
              <a:t> </a:t>
            </a:r>
            <a:r>
              <a:rPr lang="el-GR" sz="1800" dirty="0" smtClean="0">
                <a:solidFill>
                  <a:srgbClr val="000000"/>
                </a:solidFill>
                <a:sym typeface="Symbol"/>
              </a:rPr>
              <a:t>Α</a:t>
            </a:r>
            <a:r>
              <a:rPr lang="en-US" sz="1800" baseline="-25000" dirty="0" err="1" smtClean="0">
                <a:solidFill>
                  <a:srgbClr val="000000"/>
                </a:solidFill>
                <a:sym typeface="Symbol"/>
              </a:rPr>
              <a:t>i</a:t>
            </a:r>
            <a:r>
              <a:rPr lang="el-GR" sz="1800" dirty="0" smtClean="0">
                <a:solidFill>
                  <a:srgbClr val="000000"/>
                </a:solidFill>
                <a:sym typeface="Symbol"/>
              </a:rPr>
              <a:t> </a:t>
            </a:r>
            <a:r>
              <a:rPr lang="en-US" sz="1800" dirty="0" smtClean="0">
                <a:solidFill>
                  <a:srgbClr val="000000"/>
                </a:solidFill>
                <a:sym typeface="Symbol"/>
              </a:rPr>
              <a:t> </a:t>
            </a:r>
            <a:r>
              <a:rPr lang="el-GR" sz="1800" dirty="0" smtClean="0">
                <a:solidFill>
                  <a:srgbClr val="000000"/>
                </a:solidFill>
              </a:rPr>
              <a:t>είναι</a:t>
            </a:r>
            <a:endParaRPr lang="en-US" sz="1800" dirty="0" smtClean="0">
              <a:solidFill>
                <a:srgbClr val="000000"/>
              </a:solidFill>
            </a:endParaRPr>
          </a:p>
        </p:txBody>
      </p:sp>
      <p:sp>
        <p:nvSpPr>
          <p:cNvPr id="103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Η2.1</a:t>
            </a:r>
          </a:p>
        </p:txBody>
      </p:sp>
      <p:pic>
        <p:nvPicPr>
          <p:cNvPr id="1031" name="Picture 9" descr="27819_2403"/>
          <p:cNvPicPr>
            <a:picLocks noChangeAspect="1" noChangeArrowheads="1"/>
          </p:cNvPicPr>
          <p:nvPr/>
        </p:nvPicPr>
        <p:blipFill>
          <a:blip r:embed="rId3" cstate="print"/>
          <a:srcRect/>
          <a:stretch>
            <a:fillRect/>
          </a:stretch>
        </p:blipFill>
        <p:spPr bwMode="auto">
          <a:xfrm>
            <a:off x="4932624" y="1324768"/>
            <a:ext cx="3600450" cy="4208463"/>
          </a:xfrm>
          <a:prstGeom prst="rect">
            <a:avLst/>
          </a:prstGeom>
          <a:noFill/>
          <a:ln w="9525">
            <a:noFill/>
            <a:miter lim="800000"/>
            <a:headEnd/>
            <a:tailEnd/>
          </a:ln>
        </p:spPr>
      </p:pic>
      <p:graphicFrame>
        <p:nvGraphicFramePr>
          <p:cNvPr id="1033" name="Object 9"/>
          <p:cNvGraphicFramePr>
            <a:graphicFrameLocks noChangeAspect="1"/>
          </p:cNvGraphicFramePr>
          <p:nvPr/>
        </p:nvGraphicFramePr>
        <p:xfrm>
          <a:off x="1025525" y="3675063"/>
          <a:ext cx="3125788" cy="474662"/>
        </p:xfrm>
        <a:graphic>
          <a:graphicData uri="http://schemas.openxmlformats.org/presentationml/2006/ole">
            <p:oleObj spid="_x0000_s1033" name="Equation" r:id="rId4" imgW="1917360" imgH="291960" progId="Equation.3">
              <p:embed/>
            </p:oleObj>
          </a:graphicData>
        </a:graphic>
      </p:graphicFrame>
      <p:sp>
        <p:nvSpPr>
          <p:cNvPr id="10" name="Rectangle 3"/>
          <p:cNvSpPr>
            <a:spLocks noGrp="1" noChangeArrowheads="1"/>
          </p:cNvSpPr>
          <p:nvPr>
            <p:ph sz="half" idx="1"/>
          </p:nvPr>
        </p:nvSpPr>
        <p:spPr>
          <a:xfrm>
            <a:off x="422275" y="4651206"/>
            <a:ext cx="4149725" cy="564257"/>
          </a:xfrm>
        </p:spPr>
        <p:txBody>
          <a:bodyPr>
            <a:spAutoFit/>
          </a:bodyPr>
          <a:lstStyle/>
          <a:p>
            <a:pPr marL="0" indent="0"/>
            <a:r>
              <a:rPr lang="el-GR" sz="1800" dirty="0" smtClean="0">
                <a:solidFill>
                  <a:srgbClr val="000000"/>
                </a:solidFill>
              </a:rPr>
              <a:t>Αθροίζοντας σε όλη την επιφάνεια</a:t>
            </a:r>
            <a:r>
              <a:rPr lang="en-US" sz="1800" dirty="0" smtClean="0">
                <a:solidFill>
                  <a:srgbClr val="000000"/>
                </a:solidFill>
              </a:rPr>
              <a:t>, </a:t>
            </a:r>
            <a:r>
              <a:rPr lang="el-GR" sz="1800" dirty="0" smtClean="0">
                <a:solidFill>
                  <a:srgbClr val="000000"/>
                </a:solidFill>
              </a:rPr>
              <a:t>βρίσκουμε την ολική ροή</a:t>
            </a:r>
            <a:endParaRPr lang="en-US" sz="1800" dirty="0" smtClean="0">
              <a:solidFill>
                <a:srgbClr val="000000"/>
              </a:solidFill>
            </a:endParaRPr>
          </a:p>
        </p:txBody>
      </p:sp>
      <p:graphicFrame>
        <p:nvGraphicFramePr>
          <p:cNvPr id="11" name="Object 10"/>
          <p:cNvGraphicFramePr>
            <a:graphicFrameLocks noChangeAspect="1"/>
          </p:cNvGraphicFramePr>
          <p:nvPr/>
        </p:nvGraphicFramePr>
        <p:xfrm>
          <a:off x="4514850" y="3327400"/>
          <a:ext cx="114300" cy="203200"/>
        </p:xfrm>
        <a:graphic>
          <a:graphicData uri="http://schemas.openxmlformats.org/presentationml/2006/ole">
            <p:oleObj spid="_x0000_s1034" name="Equation" r:id="rId5" imgW="114120" imgH="203040" progId="Equation.3">
              <p:embed/>
            </p:oleObj>
          </a:graphicData>
        </a:graphic>
      </p:graphicFrame>
      <p:graphicFrame>
        <p:nvGraphicFramePr>
          <p:cNvPr id="1035" name="Object 11"/>
          <p:cNvGraphicFramePr>
            <a:graphicFrameLocks noChangeAspect="1"/>
          </p:cNvGraphicFramePr>
          <p:nvPr/>
        </p:nvGraphicFramePr>
        <p:xfrm>
          <a:off x="1630363" y="5443538"/>
          <a:ext cx="1736725" cy="676275"/>
        </p:xfrm>
        <a:graphic>
          <a:graphicData uri="http://schemas.openxmlformats.org/presentationml/2006/ole">
            <p:oleObj spid="_x0000_s1035" name="Equation" r:id="rId6" imgW="1041120" imgH="40608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L Template">
  <a:themeElements>
    <a:clrScheme name="">
      <a:dk1>
        <a:srgbClr val="000000"/>
      </a:dk1>
      <a:lt1>
        <a:srgbClr val="FFFFFF"/>
      </a:lt1>
      <a:dk2>
        <a:srgbClr val="B0D3DF"/>
      </a:dk2>
      <a:lt2>
        <a:srgbClr val="81C0DA"/>
      </a:lt2>
      <a:accent1>
        <a:srgbClr val="0D3857"/>
      </a:accent1>
      <a:accent2>
        <a:srgbClr val="055C91"/>
      </a:accent2>
      <a:accent3>
        <a:srgbClr val="FFFFFF"/>
      </a:accent3>
      <a:accent4>
        <a:srgbClr val="000000"/>
      </a:accent4>
      <a:accent5>
        <a:srgbClr val="AAAEB4"/>
      </a:accent5>
      <a:accent6>
        <a:srgbClr val="045383"/>
      </a:accent6>
      <a:hlink>
        <a:srgbClr val="2187BA"/>
      </a:hlink>
      <a:folHlink>
        <a:srgbClr val="53A7CA"/>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2332</TotalTime>
  <Words>1784</Words>
  <Application>Microsoft Office PowerPoint</Application>
  <PresentationFormat>On-screen Show (4:3)</PresentationFormat>
  <Paragraphs>184</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CL Template</vt:lpstr>
      <vt:lpstr>Equation</vt:lpstr>
      <vt:lpstr>Microsoft Equation 3.0</vt:lpstr>
      <vt:lpstr>Κεφάλαιο Η2</vt:lpstr>
      <vt:lpstr>Ηλεκτρική ροή</vt:lpstr>
      <vt:lpstr>Η ηλεκτρική ροή που διέρχεται από μια τυχαία επιφάνεια υπό γωνία</vt:lpstr>
      <vt:lpstr>Ηλεκτρική ροή – Κατανόηση της εξίσωσης </vt:lpstr>
      <vt:lpstr>Εσωτερικό γινόμενο δύο διανυσμάτων</vt:lpstr>
      <vt:lpstr>Εσωτερικό γινόμενο (συνέχεια)</vt:lpstr>
      <vt:lpstr>Εσωτερικό γινόμενο (συνέχεια)</vt:lpstr>
      <vt:lpstr>Η ροή σαν εσωτερικό γινόμενο διανυσμάτων</vt:lpstr>
      <vt:lpstr>Ηλεκτρική ροή – Γενικά</vt:lpstr>
      <vt:lpstr>Ηλεκτρική ροή – Γενικά:  Από το άθροισμα στο ολοκλήρωμα</vt:lpstr>
      <vt:lpstr>Παράδειγμα Η2.1 Ροή που διέρχεται από κύβο Θεωρήστε ένα ομογενές ηλεκτρικό πεδίο Ε σε έναν κενό χώρο, προσανατολισμένο προς τη θετική κατεύθυνση του άξονα x. Στο πεδίο εισάγεται ένας κύβος με μήκος ακμής l  και τον προσανατολισμό που φαίνεται στην Εικόνα Η2.5. βρείτε τη συνολική ηλεκτρική ροή που διέρχεται από την επιφάνεια του κύβου.</vt:lpstr>
      <vt:lpstr>Karl Friedrich Gauss</vt:lpstr>
      <vt:lpstr>Ο νόμος του Gauss</vt:lpstr>
      <vt:lpstr>Παράδειγμα Η2.3  Σφαιρικά συμμετρική κατανομή φορτίου Μια μονωτική συμπαγής σφαίρα ακτίνας   είναι έχει ομοιόμορφη χωρική πυκνότητα φορτίου   και φέρει συνολικό θετικό φορτίο Q  (Εικ. Η2.10).</vt:lpstr>
      <vt:lpstr>Slide 15</vt:lpstr>
      <vt:lpstr>Slide 16</vt:lpstr>
      <vt:lpstr>Slide 17</vt:lpstr>
      <vt:lpstr>Παράδειγμα Η2.4 Φορτισμένο επίπεδο Βρείτε το ηλεκτρικό πεδίο που δημιουργεί ένα θετικά φορτισμένο επίπεδο απείρων διαστάσεων με ομοιόμορφη επιφανειακή πυκνότητα φορτίου .</vt:lpstr>
      <vt:lpstr>ΛΥΣΗ (συνέχεια)</vt:lpstr>
      <vt:lpstr>Οι ιδιότητες ενός αγωγού που βρίσκεται σε ηλεκτροστατική ισορροπία</vt:lpstr>
      <vt:lpstr>Ιδιότητα 1: Στο εσωτερικό ενός αγωγού δεν υπάρχει ηλεκτρικό  πεδίο</vt:lpstr>
      <vt:lpstr>Ιδιότητα 2: Το φορτίο βρίσκεται στην επιφάνεια του αγωγού</vt:lpstr>
      <vt:lpstr>Ιδιότητα 2: Το φορτίο βρίσκεται στην επιφάνεια του αγωγού (συνέχεια)</vt:lpstr>
      <vt:lpstr>Ιδιότητα 3: Το μέτρο και η κατεύθυνση του πεδίου</vt:lpstr>
      <vt:lpstr>Παράδειγμα Η2.7 Σφαίρα μέσα σε σφαιρικό κέλυφος Μια συμπαγής μονωτική σφαίρα ακτίνας   φέρει θετικό συνολικό φορτίο Q κατανεμημένο ομοιόμορφα στον όγκο της. Ένα αγώγιμο σφαιρικό κέλυφος εσωτερικής ακτίνας b και εξωτερικής ακτίνας c  είναι ομόκεντρο με τη συμπαγή σφαίρα και φέρει συνολικό φορτίο 2Q. Χρησιμοποιήστε το νόμο του Gauss για να βρείτε το ηλεκτρικό πεδίο στις περιοχές (1), (2), (3) και (4), καθώς και την κατανομή φορτίου στο κέλυφος όταν ολόκληρο το σύστημα είναι σε ηλεκτροστατική ισορροπία.</vt:lpstr>
      <vt:lpstr>Ανάλυση  (συνέχεια)</vt:lpstr>
      <vt:lpstr>Ανάλυση (συνέχεια)</vt:lpstr>
      <vt:lpstr>Σφαίρα και σφαιρικό κέλυφος  (συνέχεια)</vt:lpstr>
    </vt:vector>
  </TitlesOfParts>
  <Company>Next Step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dc:title>
  <dc:creator>Marilyn Akins</dc:creator>
  <cp:lastModifiedBy>poulakis</cp:lastModifiedBy>
  <cp:revision>197</cp:revision>
  <dcterms:created xsi:type="dcterms:W3CDTF">2003-12-26T18:54:23Z</dcterms:created>
  <dcterms:modified xsi:type="dcterms:W3CDTF">2013-10-11T18:11:07Z</dcterms:modified>
</cp:coreProperties>
</file>