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B2RhGJTAOW2cv97K4cSYPtv8n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96"/>
    <p:restoredTop sz="94674"/>
  </p:normalViewPr>
  <p:slideViewPr>
    <p:cSldViewPr snapToGrid="0" snapToObjects="1">
      <p:cViewPr varScale="1">
        <p:scale>
          <a:sx n="120" d="100"/>
          <a:sy n="120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8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2d870b182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2d870b182d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2d870b182d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thimerini.gr/society/562370422/mykonos-syllipseis-gia-aythairetes-ergasies-stin-psaroy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.gr/2020/06/04/life/stories/features/istoria-epanalamvanetai-otan-o-arxiepiskopos-amerikis-iakovos-diadilone-xeri-xeri-ton-martin-louther-king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protothema.gr/world/article/471033/heiroteros-kai-apo-atomiki-vomva-o-seismos-sto-nepal-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tothema.gr/world/article/471033/heiroteros-kai-apo-atomiki-vomva-o-seismos-sto-nepal-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nastavropoulos@gmail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hyperlink" Target="https://anastasiosastavropoulos.academia.edu/" TargetMode="External"/><Relationship Id="rId4" Type="http://schemas.openxmlformats.org/officeDocument/2006/relationships/hyperlink" Target="https://www.facebook.com/anastasios.stavropoulos.3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1226574" y="1342103"/>
            <a:ext cx="9314426" cy="3991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title"/>
          </p:nvPr>
        </p:nvSpPr>
        <p:spPr>
          <a:xfrm>
            <a:off x="838200" y="698500"/>
            <a:ext cx="10515600" cy="992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3333"/>
              <a:buFont typeface="Calibri"/>
              <a:buNone/>
            </a:pPr>
            <a:br>
              <a:rPr lang="el-GR" b="1" baseline="30000"/>
            </a:br>
            <a:br>
              <a:rPr lang="el-GR" b="1" baseline="30000"/>
            </a:br>
            <a:r>
              <a:rPr lang="el-GR" sz="6000" b="1" baseline="30000"/>
              <a:t>Κείμενο-Περικείμενο </a:t>
            </a:r>
            <a:br>
              <a:rPr lang="el-GR" sz="6000" b="1" baseline="30000"/>
            </a:br>
            <a:endParaRPr sz="6000"/>
          </a:p>
        </p:txBody>
      </p:sp>
      <p:grpSp>
        <p:nvGrpSpPr>
          <p:cNvPr id="157" name="Google Shape;157;p10"/>
          <p:cNvGrpSpPr/>
          <p:nvPr/>
        </p:nvGrpSpPr>
        <p:grpSpPr>
          <a:xfrm>
            <a:off x="842949" y="1825625"/>
            <a:ext cx="10506100" cy="4351338"/>
            <a:chOff x="4749" y="0"/>
            <a:chExt cx="10506100" cy="4351338"/>
          </a:xfrm>
        </p:grpSpPr>
        <p:sp>
          <p:nvSpPr>
            <p:cNvPr id="158" name="Google Shape;158;p10"/>
            <p:cNvSpPr/>
            <p:nvPr/>
          </p:nvSpPr>
          <p:spPr>
            <a:xfrm>
              <a:off x="788669" y="0"/>
              <a:ext cx="8938260" cy="43513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4749" y="1305401"/>
              <a:ext cx="3355184" cy="174053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0"/>
            <p:cNvSpPr txBox="1"/>
            <p:nvPr/>
          </p:nvSpPr>
          <p:spPr>
            <a:xfrm>
              <a:off x="89715" y="1390367"/>
              <a:ext cx="3185252" cy="1570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el-GR" sz="4400" b="1" i="0" u="none" strike="noStrike" cap="none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δημιουργεί</a:t>
              </a:r>
              <a:endParaRPr sz="44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10"/>
            <p:cNvSpPr/>
            <p:nvPr/>
          </p:nvSpPr>
          <p:spPr>
            <a:xfrm>
              <a:off x="3580207" y="1305401"/>
              <a:ext cx="3355184" cy="174053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0"/>
            <p:cNvSpPr txBox="1"/>
            <p:nvPr/>
          </p:nvSpPr>
          <p:spPr>
            <a:xfrm>
              <a:off x="3665173" y="1390367"/>
              <a:ext cx="3185252" cy="1570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el-GR" sz="4400" b="1" i="0" u="none" strike="noStrike" cap="none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κατασκευάζει </a:t>
              </a:r>
              <a:endParaRPr sz="44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0"/>
            <p:cNvSpPr/>
            <p:nvPr/>
          </p:nvSpPr>
          <p:spPr>
            <a:xfrm>
              <a:off x="7155665" y="1305401"/>
              <a:ext cx="3355184" cy="1740535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0"/>
            <p:cNvSpPr txBox="1"/>
            <p:nvPr/>
          </p:nvSpPr>
          <p:spPr>
            <a:xfrm>
              <a:off x="7240631" y="1390367"/>
              <a:ext cx="3185252" cy="1570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67625" tIns="167625" rIns="167625" bIns="167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400"/>
                <a:buFont typeface="Calibri"/>
                <a:buNone/>
              </a:pPr>
              <a:r>
                <a:rPr lang="el-GR" sz="4400" b="1" i="0" u="none" strike="noStrike" cap="none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συγκροτεί το περιεχόμενό τους </a:t>
              </a:r>
              <a:endParaRPr sz="44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11"/>
          <p:cNvGrpSpPr/>
          <p:nvPr/>
        </p:nvGrpSpPr>
        <p:grpSpPr>
          <a:xfrm>
            <a:off x="647700" y="1363807"/>
            <a:ext cx="10515599" cy="4351337"/>
            <a:chOff x="0" y="0"/>
            <a:chExt cx="10515599" cy="4351337"/>
          </a:xfrm>
        </p:grpSpPr>
        <p:sp>
          <p:nvSpPr>
            <p:cNvPr id="170" name="Google Shape;170;p11"/>
            <p:cNvSpPr/>
            <p:nvPr/>
          </p:nvSpPr>
          <p:spPr>
            <a:xfrm>
              <a:off x="0" y="0"/>
              <a:ext cx="8938260" cy="130540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08B54"/>
                </a:gs>
                <a:gs pos="50000">
                  <a:srgbClr val="F67A26"/>
                </a:gs>
                <a:gs pos="100000">
                  <a:srgbClr val="E36A1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1"/>
            <p:cNvSpPr txBox="1"/>
            <p:nvPr/>
          </p:nvSpPr>
          <p:spPr>
            <a:xfrm>
              <a:off x="38234" y="38234"/>
              <a:ext cx="7529629" cy="1228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el-GR" sz="4800" b="1" i="0" u="none" strike="noStrike" cap="none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ως γνώση </a:t>
              </a:r>
              <a:endParaRPr sz="48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788669" y="1522968"/>
              <a:ext cx="8938260" cy="130540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AFAFAF"/>
                </a:gs>
                <a:gs pos="50000">
                  <a:schemeClr val="accent3"/>
                </a:gs>
                <a:gs pos="100000">
                  <a:srgbClr val="91919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 txBox="1"/>
            <p:nvPr/>
          </p:nvSpPr>
          <p:spPr>
            <a:xfrm>
              <a:off x="826903" y="1561202"/>
              <a:ext cx="7224611" cy="1228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82875" tIns="182875" rIns="182875" bIns="182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Calibri"/>
                <a:buNone/>
              </a:pPr>
              <a:r>
                <a:rPr lang="el-GR" sz="4800" b="1" i="0" u="none" strike="noStrike" cap="none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κατάσταση </a:t>
              </a:r>
              <a:endParaRPr sz="48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1577339" y="3045936"/>
              <a:ext cx="8938260" cy="1305401"/>
            </a:xfrm>
            <a:prstGeom prst="roundRect">
              <a:avLst>
                <a:gd name="adj" fmla="val 10000"/>
              </a:avLst>
            </a:prstGeom>
            <a:gradFill>
              <a:gsLst>
                <a:gs pos="0">
                  <a:srgbClr val="FFC647"/>
                </a:gs>
                <a:gs pos="50000">
                  <a:srgbClr val="FFC600"/>
                </a:gs>
                <a:gs pos="100000">
                  <a:srgbClr val="E3B400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 txBox="1"/>
            <p:nvPr/>
          </p:nvSpPr>
          <p:spPr>
            <a:xfrm>
              <a:off x="1615573" y="3084170"/>
              <a:ext cx="7224611" cy="12289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13350" tIns="213350" rIns="213350" bIns="21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600"/>
                <a:buFont typeface="Calibri"/>
                <a:buNone/>
              </a:pPr>
              <a:r>
                <a:rPr lang="el-GR" sz="5600" b="1" i="0" u="none" strike="noStrike" cap="none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και γλώσσα</a:t>
              </a:r>
              <a:endParaRPr sz="5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8089749" y="989929"/>
              <a:ext cx="848510" cy="84851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7D5CB">
                <a:alpha val="89803"/>
              </a:srgbClr>
            </a:solidFill>
            <a:ln w="9525" cap="flat" cmpd="sng">
              <a:solidFill>
                <a:srgbClr val="F7D5CB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1"/>
            <p:cNvSpPr txBox="1"/>
            <p:nvPr/>
          </p:nvSpPr>
          <p:spPr>
            <a:xfrm>
              <a:off x="8280664" y="989929"/>
              <a:ext cx="466680" cy="638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8878419" y="2504195"/>
              <a:ext cx="848510" cy="84851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0E0E0">
                <a:alpha val="89803"/>
              </a:srgbClr>
            </a:solidFill>
            <a:ln w="9525" cap="flat" cmpd="sng">
              <a:solidFill>
                <a:srgbClr val="E0E0E0">
                  <a:alpha val="89803"/>
                </a:srgb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 txBox="1"/>
            <p:nvPr/>
          </p:nvSpPr>
          <p:spPr>
            <a:xfrm>
              <a:off x="9069334" y="2504195"/>
              <a:ext cx="466680" cy="638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"/>
          <p:cNvSpPr txBox="1">
            <a:spLocks noGrp="1"/>
          </p:cNvSpPr>
          <p:nvPr>
            <p:ph type="body" idx="1"/>
          </p:nvPr>
        </p:nvSpPr>
        <p:spPr>
          <a:xfrm>
            <a:off x="838200" y="660400"/>
            <a:ext cx="10515600" cy="551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dirty="0"/>
              <a:t>Εξίσου σημαντική 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dirty="0"/>
              <a:t>είναι η χρήση 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l-GR" sz="3600" dirty="0"/>
              <a:t>της </a:t>
            </a:r>
            <a:r>
              <a:rPr lang="el-GR" sz="3600" b="1" u="sng" dirty="0"/>
              <a:t>εικόνας</a:t>
            </a:r>
            <a:r>
              <a:rPr lang="el-GR" sz="3600" b="1" dirty="0"/>
              <a:t> 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dirty="0"/>
              <a:t>στο </a:t>
            </a:r>
            <a:r>
              <a:rPr lang="el-GR" sz="3600" b="1" dirty="0"/>
              <a:t>διαφημιστικό λόγο</a:t>
            </a:r>
            <a:r>
              <a:rPr lang="el-GR" sz="3600" dirty="0"/>
              <a:t>, 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dirty="0"/>
              <a:t>ως το έτερο 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b="1" dirty="0"/>
              <a:t>βασικό- δομικό 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dirty="0"/>
              <a:t>στοιχείο του </a:t>
            </a:r>
            <a:r>
              <a:rPr lang="el-GR" sz="3600" b="1" u="sng" dirty="0"/>
              <a:t>μηνύματος</a:t>
            </a:r>
            <a:r>
              <a:rPr lang="el-GR" sz="3600" dirty="0"/>
              <a:t>, 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b="1" dirty="0"/>
              <a:t>δηλαδή της </a:t>
            </a:r>
            <a:r>
              <a:rPr lang="el-GR" sz="3600" b="1" u="sng" dirty="0"/>
              <a:t>διαφήμισης</a:t>
            </a:r>
            <a:r>
              <a:rPr lang="el-GR" sz="3600" b="1" dirty="0"/>
              <a:t> 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b="1" dirty="0"/>
              <a:t>εν προκειμένω</a:t>
            </a:r>
            <a:r>
              <a:rPr lang="el-GR" sz="3600" dirty="0"/>
              <a:t>.</a:t>
            </a: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85" name="Google Shape;18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540" y="774499"/>
            <a:ext cx="5313935" cy="4967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>
            <a:spLocks noGrp="1"/>
          </p:cNvSpPr>
          <p:nvPr>
            <p:ph type="body" idx="1"/>
          </p:nvPr>
        </p:nvSpPr>
        <p:spPr>
          <a:xfrm>
            <a:off x="838200" y="396240"/>
            <a:ext cx="10515600" cy="578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dirty="0"/>
              <a:t>Στο σύγχρονο περιβάλλον 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dirty="0"/>
              <a:t>όπου σημαντικό ρόλο 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dirty="0"/>
              <a:t>στην επικοινωνιακή διαδικασία, </a:t>
            </a:r>
            <a:endParaRPr sz="36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l-GR" sz="3600" dirty="0"/>
              <a:t>έχει η χρήση της εικόνας. 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dirty="0"/>
              <a:t>O </a:t>
            </a:r>
            <a:r>
              <a:rPr lang="el-GR" sz="3600" b="1" u="sng" dirty="0"/>
              <a:t>Roland Barthes  </a:t>
            </a:r>
            <a:endParaRPr sz="3600" b="1" u="sng" dirty="0"/>
          </a:p>
          <a:p>
            <a:pPr marL="228600" lvl="0" indent="-260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Char char="•"/>
            </a:pPr>
            <a:r>
              <a:rPr lang="el-GR" sz="3600" dirty="0"/>
              <a:t>υποστηρίζει </a:t>
            </a:r>
            <a:endParaRPr sz="3600" dirty="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➢"/>
            </a:pPr>
            <a:r>
              <a:rPr lang="el-GR" sz="3600" dirty="0"/>
              <a:t>τη </a:t>
            </a:r>
            <a:r>
              <a:rPr lang="el-GR" sz="3600" b="1" u="sng" dirty="0"/>
              <a:t>δυαδικότητα </a:t>
            </a:r>
            <a:endParaRPr sz="3600" b="1" u="sng" dirty="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Char char="➢"/>
            </a:pPr>
            <a:r>
              <a:rPr lang="el-GR" sz="3600" dirty="0"/>
              <a:t>του </a:t>
            </a:r>
            <a:r>
              <a:rPr lang="el-GR" sz="3600" b="1" dirty="0"/>
              <a:t>φωτογραφικού</a:t>
            </a:r>
            <a:r>
              <a:rPr lang="el-GR" sz="3600" dirty="0"/>
              <a:t> </a:t>
            </a:r>
            <a:endParaRPr sz="3600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3600" b="1" dirty="0"/>
              <a:t>μηνύματος</a:t>
            </a:r>
            <a:endParaRPr sz="3600" b="1" dirty="0"/>
          </a:p>
        </p:txBody>
      </p:sp>
      <p:pic>
        <p:nvPicPr>
          <p:cNvPr id="191" name="Google Shape;19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2225" y="635075"/>
            <a:ext cx="5351576" cy="423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>
            <a:spLocks noGrp="1"/>
          </p:cNvSpPr>
          <p:nvPr>
            <p:ph type="body" idx="1"/>
          </p:nvPr>
        </p:nvSpPr>
        <p:spPr>
          <a:xfrm>
            <a:off x="838200" y="386080"/>
            <a:ext cx="10515600" cy="5790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  <a:p>
            <a:pPr marL="228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/>
              <a:t>Θεωρεί ότι 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200" b="1" dirty="0"/>
              <a:t>η φωτογραφική εικόνα 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200" b="1" dirty="0"/>
              <a:t>αποτελεί </a:t>
            </a:r>
            <a:endParaRPr sz="3200" b="1" dirty="0"/>
          </a:p>
          <a:p>
            <a:pPr marL="53975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Wingdings" pitchFamily="2" charset="2"/>
              <a:buChar char="Ø"/>
            </a:pPr>
            <a:r>
              <a:rPr lang="el-GR" sz="3200" b="1" dirty="0"/>
              <a:t>το «τέλειο ανάλογο», </a:t>
            </a:r>
          </a:p>
          <a:p>
            <a:pPr marL="53975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Font typeface="Wingdings" pitchFamily="2" charset="2"/>
              <a:buChar char="Ø"/>
            </a:pPr>
            <a:r>
              <a:rPr lang="el-GR" sz="3200" b="1" dirty="0"/>
              <a:t>ένα μήνυμα χωρίς κώδικα. 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200" b="1" dirty="0"/>
              <a:t>Ταυτόχρονα όμως περιέχει </a:t>
            </a:r>
            <a:endParaRPr sz="3200" dirty="0"/>
          </a:p>
          <a:p>
            <a:pPr marL="2286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3200" b="1" dirty="0"/>
              <a:t>και ένα </a:t>
            </a:r>
            <a:endParaRPr sz="3200" b="1" dirty="0"/>
          </a:p>
          <a:p>
            <a: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Wingdings" pitchFamily="2" charset="2"/>
              <a:buChar char="Ø"/>
            </a:pPr>
            <a:r>
              <a:rPr lang="el-GR" sz="3200" b="1" dirty="0"/>
              <a:t>«συμπληρωματικό μήνυμα», </a:t>
            </a:r>
            <a:endParaRPr sz="3200" dirty="0"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3200" dirty="0"/>
              <a:t>                                                                                                                        </a:t>
            </a:r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3200" b="1" dirty="0"/>
              <a:t>					</a:t>
            </a:r>
            <a:r>
              <a:rPr lang="el-GR" sz="1800" b="1" dirty="0"/>
              <a:t>			Πηγή: </a:t>
            </a:r>
            <a:r>
              <a:rPr lang="el-GR" sz="1800" u="sng" dirty="0">
                <a:solidFill>
                  <a:schemeClr val="hlink"/>
                </a:solidFill>
                <a:hlinkClick r:id="rId3"/>
              </a:rPr>
              <a:t>ΚΑΘΗΜΕΡΙΝΗ 13.04.23</a:t>
            </a:r>
            <a:r>
              <a:rPr lang="el-GR" sz="1800" dirty="0"/>
              <a:t> </a:t>
            </a:r>
            <a:endParaRPr sz="1800" dirty="0"/>
          </a:p>
          <a:p>
            <a:pPr marL="228600" lvl="0" indent="-50800" algn="l" rtl="0">
              <a:spcBef>
                <a:spcPts val="1000"/>
              </a:spcBef>
              <a:spcAft>
                <a:spcPts val="0"/>
              </a:spcAft>
              <a:buNone/>
            </a:pPr>
            <a:endParaRPr sz="1800"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800" dirty="0"/>
          </a:p>
        </p:txBody>
      </p:sp>
      <p:pic>
        <p:nvPicPr>
          <p:cNvPr id="197" name="Google Shape;19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9150" y="475425"/>
            <a:ext cx="4564075" cy="47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>
            <a:spLocks noGrp="1"/>
          </p:cNvSpPr>
          <p:nvPr>
            <p:ph type="body" idx="1"/>
          </p:nvPr>
        </p:nvSpPr>
        <p:spPr>
          <a:xfrm>
            <a:off x="838200" y="762000"/>
            <a:ext cx="10515600" cy="5414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47650" algn="ctr">
              <a:lnSpc>
                <a:spcPct val="80000"/>
              </a:lnSpc>
              <a:spcBef>
                <a:spcPts val="0"/>
              </a:spcBef>
              <a:buSzPts val="3100"/>
            </a:pPr>
            <a:r>
              <a:rPr lang="el-GR" sz="3100" b="1" dirty="0"/>
              <a:t>ένα σύνολο δηλαδή                	</a:t>
            </a:r>
            <a:r>
              <a:rPr lang="el-GR" sz="16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Η ιστορία επαναλαμβάνεται: Όταν ο </a:t>
            </a:r>
            <a:r>
              <a:rPr lang="en-US" sz="16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 						</a:t>
            </a:r>
            <a:r>
              <a:rPr lang="el-GR" sz="1600" b="1" dirty="0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		Αρχιεπίσκοπος Αμερικής Ιάκωβος 							 διαδήλωνε χέρι με τον Μάρτιν Λούθερ Κινγκ  </a:t>
            </a:r>
            <a:endParaRPr sz="1600" b="1" dirty="0">
              <a:solidFill>
                <a:srgbClr val="FF0000"/>
              </a:solidFill>
            </a:endParaRPr>
          </a:p>
          <a:p>
            <a:pPr marL="4572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l-GR" sz="3100" b="1" dirty="0"/>
              <a:t>συνδηλωτικού χαρακτήρα</a:t>
            </a:r>
            <a:endParaRPr sz="1000" b="1" dirty="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3100" b="1" dirty="0"/>
              <a:t>νοήματα, </a:t>
            </a:r>
            <a:endParaRPr sz="3100" dirty="0"/>
          </a:p>
          <a:p>
            <a:pPr marL="228600" lvl="0" indent="-2476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l-GR" sz="3100" b="1" dirty="0"/>
              <a:t>ως αποτέλεσμα </a:t>
            </a:r>
            <a:endParaRPr sz="3100" dirty="0"/>
          </a:p>
          <a:p>
            <a:pPr marL="4572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l-GR" sz="3100" b="1" dirty="0"/>
              <a:t>του «ύφους </a:t>
            </a:r>
            <a:endParaRPr sz="3100" b="1" dirty="0"/>
          </a:p>
          <a:p>
            <a:pPr marL="4572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l-GR" sz="3100" b="1" dirty="0"/>
              <a:t>της αναπαραγωγής» </a:t>
            </a:r>
            <a:endParaRPr sz="3100" dirty="0"/>
          </a:p>
          <a:p>
            <a:pPr marL="457200" lvl="0" indent="-3619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Char char="➢"/>
            </a:pPr>
            <a:r>
              <a:rPr lang="el-GR" sz="3100" b="1" dirty="0"/>
              <a:t>της εικόνας. </a:t>
            </a:r>
            <a:endParaRPr sz="3100" dirty="0"/>
          </a:p>
          <a:p>
            <a:pPr marL="228600" lvl="0" indent="-2476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l-GR" sz="3100" b="1" dirty="0"/>
              <a:t>Χαρακτηριστικές είναι </a:t>
            </a:r>
            <a:endParaRPr sz="3100" dirty="0"/>
          </a:p>
          <a:p>
            <a:pPr marL="228600" lvl="0" indent="-2476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l-GR" sz="3100" b="1" dirty="0"/>
              <a:t>οι ακόλουθες εικόνες </a:t>
            </a:r>
            <a:endParaRPr sz="3100" dirty="0"/>
          </a:p>
          <a:p>
            <a:pPr marL="228600" lvl="0" indent="-2476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l-GR" sz="3100" b="1" dirty="0"/>
              <a:t>που έκαναν το γύρο </a:t>
            </a:r>
            <a:endParaRPr sz="3100" dirty="0"/>
          </a:p>
          <a:p>
            <a:pPr marL="228600" lvl="0" indent="-24765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</a:pPr>
            <a:r>
              <a:rPr lang="el-GR" sz="3100" b="1" dirty="0"/>
              <a:t>του διαδικτύου.                                              </a:t>
            </a:r>
            <a:r>
              <a:rPr lang="el-GR" sz="1700" b="1" dirty="0"/>
              <a:t>Πηγή: </a:t>
            </a:r>
            <a:r>
              <a:rPr lang="el-GR" sz="3100" b="1" dirty="0"/>
              <a:t> </a:t>
            </a:r>
            <a:r>
              <a:rPr lang="el-GR" sz="1700" b="1" u="sng" dirty="0">
                <a:solidFill>
                  <a:schemeClr val="hlink"/>
                </a:solidFill>
                <a:hlinkClick r:id="rId3"/>
              </a:rPr>
              <a:t>in.gr</a:t>
            </a:r>
            <a:r>
              <a:rPr lang="el-GR" sz="1700" b="1" dirty="0"/>
              <a:t>  </a:t>
            </a:r>
            <a:r>
              <a:rPr lang="el-GR" sz="900" b="1" dirty="0"/>
              <a:t>    </a:t>
            </a:r>
            <a:r>
              <a:rPr lang="el-GR" sz="3100" b="1" dirty="0"/>
              <a:t>   </a:t>
            </a:r>
            <a:endParaRPr sz="3100" dirty="0"/>
          </a:p>
          <a:p>
            <a:pPr marL="2286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100" b="1" dirty="0"/>
          </a:p>
          <a:p>
            <a:pPr marL="228600" lvl="0" indent="-508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100" dirty="0"/>
          </a:p>
        </p:txBody>
      </p:sp>
      <p:pic>
        <p:nvPicPr>
          <p:cNvPr id="203" name="Google Shape;2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2625" y="1775637"/>
            <a:ext cx="4975850" cy="3687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2d870b182d_0_8"/>
          <p:cNvSpPr txBox="1">
            <a:spLocks noGrp="1"/>
          </p:cNvSpPr>
          <p:nvPr>
            <p:ph type="body" idx="1"/>
          </p:nvPr>
        </p:nvSpPr>
        <p:spPr>
          <a:xfrm>
            <a:off x="838200" y="404100"/>
            <a:ext cx="10515600" cy="5966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l-GR" sz="2000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Ο Αρχιεπίσκοπος Αμερικής Ελπιδοφόρος σε διαδήλωση για τη δολοφονία του Τζορτζ Φλόιντ</a:t>
            </a:r>
            <a:endParaRPr sz="2000" b="1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2000" b="1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g22d870b182d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350" y="1086050"/>
            <a:ext cx="4980100" cy="49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22d870b182d_0_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98325" y="1086050"/>
            <a:ext cx="4841350" cy="491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21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l-GR" b="1"/>
            </a:br>
            <a:r>
              <a:rPr lang="el-GR" b="1"/>
              <a:t>Εικόνα 1: Η αμφίσημη Foto του Na Son Nguyen</a:t>
            </a:r>
            <a:br>
              <a:rPr lang="el-GR" b="1"/>
            </a:br>
            <a:endParaRPr/>
          </a:p>
        </p:txBody>
      </p:sp>
      <p:pic>
        <p:nvPicPr>
          <p:cNvPr id="217" name="Google Shape;217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46960" y="1177925"/>
            <a:ext cx="6614160" cy="499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7"/>
          <p:cNvSpPr txBox="1">
            <a:spLocks noGrp="1"/>
          </p:cNvSpPr>
          <p:nvPr>
            <p:ph type="body" idx="1"/>
          </p:nvPr>
        </p:nvSpPr>
        <p:spPr>
          <a:xfrm>
            <a:off x="838200" y="914400"/>
            <a:ext cx="5181600" cy="526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Όταν δημοσιοποιήθηκε, η συγκεκριμένη συνοδευόταν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από τη λεζάντα ότι επρόκειτο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για δίδυμα αδελφάκια, θύματα του </a:t>
            </a:r>
            <a:r>
              <a:rPr lang="el-GR" sz="3600" b="1" dirty="0"/>
              <a:t>φονικού σεισμού στο Νεπάλ</a:t>
            </a:r>
            <a:r>
              <a:rPr lang="el-GR" sz="3600" dirty="0"/>
              <a:t>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Η </a:t>
            </a:r>
            <a:r>
              <a:rPr lang="el-GR" sz="3600" b="1" u="sng" dirty="0"/>
              <a:t>πραγματικότητα όμως ήταν τελείως διαφορετική</a:t>
            </a:r>
            <a:r>
              <a:rPr lang="el-GR" sz="3600" dirty="0"/>
              <a:t>. 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8E76D-26DD-3241-9BEE-DF2BAFB06B5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698644"/>
            <a:ext cx="5181600" cy="5260368"/>
          </a:xfrm>
        </p:spPr>
        <p:txBody>
          <a:bodyPr/>
          <a:lstStyle/>
          <a:p>
            <a:pPr marL="114300" indent="0">
              <a:buNone/>
            </a:pPr>
            <a:r>
              <a:rPr lang="el-GR" sz="1400" dirty="0"/>
              <a:t>	        </a:t>
            </a:r>
            <a:r>
              <a:rPr lang="el-GR" sz="1600" b="1" dirty="0"/>
              <a:t>Φονικός σεισμός στο ΝΕΠΑΛ 2015</a:t>
            </a:r>
            <a:endParaRPr lang="en-US" sz="1600" b="1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3CF2F-4599-754D-9CDA-D8B7D53A1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099336"/>
            <a:ext cx="5283485" cy="45206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C586AC-50BE-964D-9C6E-DC2F4D31CCDC}"/>
              </a:ext>
            </a:extLst>
          </p:cNvPr>
          <p:cNvSpPr txBox="1"/>
          <p:nvPr/>
        </p:nvSpPr>
        <p:spPr>
          <a:xfrm>
            <a:off x="6019800" y="5959012"/>
            <a:ext cx="58879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/>
              <a:t>Πηγή: </a:t>
            </a:r>
            <a:r>
              <a:rPr lang="en-US" sz="900" dirty="0">
                <a:hlinkClick r:id="rId4"/>
              </a:rPr>
              <a:t>https://www.protothema.gr/world/article/471033/heiroteros-kai-apo-atomiki-vomva-o-seismos-sto-nepal-/</a:t>
            </a:r>
            <a:r>
              <a:rPr lang="el-GR" sz="900" dirty="0"/>
              <a:t> 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58513-0B84-2448-A329-94150953F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780836"/>
            <a:ext cx="5181600" cy="5396127"/>
          </a:xfrm>
        </p:spPr>
        <p:txBody>
          <a:bodyPr>
            <a:normAutofit fontScale="92500"/>
          </a:bodyPr>
          <a:lstStyle/>
          <a:p>
            <a:r>
              <a:rPr lang="el-GR" sz="3600" dirty="0"/>
              <a:t>Η φωτογραφία είναι από το Βιετνάμ </a:t>
            </a:r>
          </a:p>
          <a:p>
            <a:r>
              <a:rPr lang="el-GR" sz="3600" dirty="0"/>
              <a:t>και όχι από το Νεπάλ, ενώ τραβήχτηκε το 2007. </a:t>
            </a:r>
          </a:p>
          <a:p>
            <a:r>
              <a:rPr lang="el-GR" sz="3600" dirty="0"/>
              <a:t>«</a:t>
            </a:r>
            <a:r>
              <a:rPr lang="el-GR" sz="3600" b="1" i="1" dirty="0"/>
              <a:t>Τράβηξα αυτή τη φωτογραφία τον Οκτώβριο του 2007, </a:t>
            </a:r>
          </a:p>
          <a:p>
            <a:r>
              <a:rPr lang="el-GR" sz="3600" b="1" i="1" dirty="0"/>
              <a:t>στο </a:t>
            </a:r>
            <a:r>
              <a:rPr lang="en-US" sz="3600" b="1" i="1" dirty="0"/>
              <a:t>Can Ty, </a:t>
            </a:r>
            <a:r>
              <a:rPr lang="el-GR" sz="3600" b="1" i="1" dirty="0"/>
              <a:t>ένα απομακρυσμένο χωριό της επαρχίας Χα Γκιάνγκ</a:t>
            </a:r>
            <a:r>
              <a:rPr lang="el-GR" sz="3600" i="1" dirty="0"/>
              <a:t>. </a:t>
            </a:r>
            <a:endParaRPr lang="el-GR" sz="36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316180-AB27-B040-91E4-94968CB20C6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708917"/>
            <a:ext cx="5181600" cy="4986818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l-GR" sz="1600" b="1" dirty="0"/>
              <a:t>Φονικός σεισμός Νεπάλ 2015</a:t>
            </a:r>
            <a:endParaRPr lang="en-US" sz="1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E2A63C-DAC2-B141-BB90-B628FF356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1140430"/>
            <a:ext cx="5245100" cy="45553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D5BBFC-A97B-AD4A-ADE2-6CBDC9E32713}"/>
              </a:ext>
            </a:extLst>
          </p:cNvPr>
          <p:cNvSpPr txBox="1"/>
          <p:nvPr/>
        </p:nvSpPr>
        <p:spPr>
          <a:xfrm>
            <a:off x="6019800" y="5907640"/>
            <a:ext cx="5661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 dirty="0"/>
              <a:t>Πηγή: </a:t>
            </a:r>
            <a:r>
              <a:rPr lang="en-US" sz="900" dirty="0">
                <a:hlinkClick r:id="rId3"/>
              </a:rPr>
              <a:t>https://www.protothema.gr/world/article/471033/heiroteros-kai-apo-atomiki-vomva-o-seismos-sto-nepal-/</a:t>
            </a:r>
            <a:r>
              <a:rPr lang="el-GR" sz="900" dirty="0"/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735575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sp>
        <p:nvSpPr>
          <p:cNvPr id="94" name="Google Shape;94;p2"/>
          <p:cNvSpPr txBox="1">
            <a:spLocks noGrp="1"/>
          </p:cNvSpPr>
          <p:nvPr>
            <p:ph type="body" idx="1"/>
          </p:nvPr>
        </p:nvSpPr>
        <p:spPr>
          <a:xfrm>
            <a:off x="838200" y="3996813"/>
            <a:ext cx="10515600" cy="218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Δρ.</a:t>
            </a:r>
            <a:r>
              <a:rPr lang="el-GR"/>
              <a:t> </a:t>
            </a:r>
            <a:r>
              <a:rPr lang="el-GR" b="1" i="1"/>
              <a:t>Αναστάσιος Αθ. Σταυρόπουλος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u="sng">
                <a:solidFill>
                  <a:schemeClr val="hlink"/>
                </a:solidFill>
                <a:hlinkClick r:id="rId3"/>
              </a:rPr>
              <a:t>anastavropoulos@gmail.com</a:t>
            </a:r>
            <a:r>
              <a:rPr lang="el-GR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(+30) 6944 425 800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Facebook</a:t>
            </a:r>
            <a:r>
              <a:rPr lang="el-GR"/>
              <a:t>: </a:t>
            </a:r>
            <a:r>
              <a:rPr lang="el-GR" b="1" u="sng">
                <a:solidFill>
                  <a:schemeClr val="hlink"/>
                </a:solidFill>
                <a:hlinkClick r:id="rId4"/>
              </a:rPr>
              <a:t>https://www.facebook.com/anastasios.stavropoulos.35</a:t>
            </a:r>
            <a:r>
              <a:rPr lang="el-GR" b="1"/>
              <a:t>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l-GR" b="1"/>
              <a:t>Academia </a:t>
            </a:r>
            <a:r>
              <a:rPr lang="el-GR"/>
              <a:t>:</a:t>
            </a:r>
            <a:r>
              <a:rPr lang="el-GR" b="1" u="sng">
                <a:solidFill>
                  <a:schemeClr val="hlink"/>
                </a:solidFill>
                <a:hlinkClick r:id="rId5"/>
              </a:rPr>
              <a:t>https://anastasiosastavropoulos.academia.edu/</a:t>
            </a:r>
            <a:r>
              <a:rPr lang="el-GR" b="1"/>
              <a:t> 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/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838200" y="365124"/>
            <a:ext cx="10515600" cy="33809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>
            <a:spLocks noGrp="1"/>
          </p:cNvSpPr>
          <p:nvPr>
            <p:ph type="body" idx="1"/>
          </p:nvPr>
        </p:nvSpPr>
        <p:spPr>
          <a:xfrm>
            <a:off x="838200" y="760288"/>
            <a:ext cx="5181600" cy="54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b="1" i="1" dirty="0"/>
              <a:t>Περνούσα μέσα από το χωριό, αλλά με σταμάτησε η εικόνα αυτό των δύο παιδιών που έπαιζαν μπροστά από το σπίτι τους, την ώρα που οι γονείς τους έλειπαν για δουλειά στα χωράφια</a:t>
            </a:r>
            <a:r>
              <a:rPr lang="el-GR" sz="3600" dirty="0"/>
              <a:t>», 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B376B-07E6-EF4A-B2A2-A186BD72D45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647272"/>
            <a:ext cx="5181600" cy="5529691"/>
          </a:xfrm>
        </p:spPr>
        <p:txBody>
          <a:bodyPr/>
          <a:lstStyle/>
          <a:p>
            <a:r>
              <a:rPr lang="el-GR" sz="3600" dirty="0"/>
              <a:t>δήλωσε ο Βιετναμέζος φωτογράφος </a:t>
            </a:r>
            <a:r>
              <a:rPr lang="en-US" sz="3600" dirty="0"/>
              <a:t>Na Son Nguyen </a:t>
            </a:r>
            <a:r>
              <a:rPr lang="el-GR" sz="3600" dirty="0"/>
              <a:t>στο </a:t>
            </a:r>
            <a:r>
              <a:rPr lang="en-US" sz="3600" b="1" dirty="0"/>
              <a:t>BBC</a:t>
            </a:r>
            <a:r>
              <a:rPr lang="en-US" sz="3600" dirty="0"/>
              <a:t>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65246A-6777-EF4D-92AD-95E78E3F0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396" y="2626544"/>
            <a:ext cx="4161033" cy="26132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951BD8-63B6-6E42-BFD9-AD322CFF0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4530"/>
            <a:ext cx="5181600" cy="5632433"/>
          </a:xfrm>
        </p:spPr>
        <p:txBody>
          <a:bodyPr>
            <a:normAutofit fontScale="92500" lnSpcReduction="10000"/>
          </a:bodyPr>
          <a:lstStyle/>
          <a:p>
            <a:pPr marL="228600" lvl="0" indent="-228600">
              <a:buSzPts val="3600"/>
            </a:pPr>
            <a:r>
              <a:rPr lang="el-GR" sz="3200" dirty="0"/>
              <a:t>«</a:t>
            </a:r>
            <a:r>
              <a:rPr lang="el-GR" sz="3200" b="1" i="1" dirty="0"/>
              <a:t>Το κοριτσάκι, </a:t>
            </a:r>
          </a:p>
          <a:p>
            <a:pPr marL="228600" lvl="0" indent="-228600">
              <a:buSzPts val="3600"/>
            </a:pPr>
            <a:r>
              <a:rPr lang="el-GR" sz="3200" b="1" i="1" dirty="0"/>
              <a:t>πιθανώς δύο ετών, </a:t>
            </a:r>
          </a:p>
          <a:p>
            <a:pPr marL="228600" lvl="0" indent="-228600">
              <a:buSzPts val="3600"/>
            </a:pPr>
            <a:r>
              <a:rPr lang="el-GR" sz="3200" b="1" i="1" dirty="0"/>
              <a:t>έκλαιγε επειδή έβλεπε </a:t>
            </a:r>
          </a:p>
          <a:p>
            <a:pPr marL="228600" lvl="0" indent="-228600">
              <a:buSzPts val="3600"/>
            </a:pPr>
            <a:r>
              <a:rPr lang="el-GR" sz="3200" b="1" i="1" dirty="0"/>
              <a:t>έναν ξένο, </a:t>
            </a:r>
          </a:p>
          <a:p>
            <a:pPr marL="228600" lvl="0" indent="-228600">
              <a:buSzPts val="3600"/>
            </a:pPr>
            <a:r>
              <a:rPr lang="el-GR" sz="3200" b="1" i="1" dirty="0"/>
              <a:t>έτσι το αγοράκι, που ήταν περίπου 3 ετών, </a:t>
            </a:r>
          </a:p>
          <a:p>
            <a:pPr marL="228600" lvl="0" indent="-228600">
              <a:buSzPts val="3600"/>
            </a:pPr>
            <a:r>
              <a:rPr lang="el-GR" sz="3200" b="1" i="1" dirty="0"/>
              <a:t>το αγκάλιασε για να νιώσει καλύτερα. </a:t>
            </a:r>
          </a:p>
          <a:p>
            <a:pPr marL="228600" lvl="0" indent="-228600">
              <a:buSzPts val="3600"/>
            </a:pPr>
            <a:r>
              <a:rPr lang="el-GR" sz="3200" b="1" i="1" dirty="0"/>
              <a:t>Ήταν μία γλυκιά κίνηση και την απαθανάτισα</a:t>
            </a:r>
            <a:r>
              <a:rPr lang="el-GR" sz="3200" dirty="0"/>
              <a:t>», </a:t>
            </a:r>
          </a:p>
          <a:p>
            <a:pPr marL="228600" lvl="0" indent="-228600">
              <a:buSzPts val="3600"/>
            </a:pPr>
            <a:r>
              <a:rPr lang="el-GR" sz="3200" dirty="0"/>
              <a:t>σημείωσε ο Βιετναμέζος  φωτογράφος.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D359B-96AB-0242-8F6F-DC1694A00B7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6172200" y="698644"/>
            <a:ext cx="5181600" cy="54783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55B2FD-FDAC-C84D-B0D6-002E19675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98644"/>
            <a:ext cx="5181599" cy="547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22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ctrTitle"/>
          </p:nvPr>
        </p:nvSpPr>
        <p:spPr>
          <a:xfrm>
            <a:off x="995679" y="613317"/>
            <a:ext cx="10403839" cy="1103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l-GR" b="1"/>
              <a:t>ΕΙΔΙΚΑ ΘΕΜΑΤΑ ΔΙΑΦΗΜΙΣΗΣ</a:t>
            </a:r>
            <a:endParaRPr b="1"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7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480" y="1717041"/>
            <a:ext cx="10607039" cy="4531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l-GR" b="1"/>
              <a:t>2.1.Λόγος και Εικόνα στην Επικοινωνία και τη Διαφήμιση</a:t>
            </a:r>
            <a:r>
              <a:rPr lang="el-GR"/>
              <a:t> </a:t>
            </a:r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b="1" dirty="0"/>
              <a:t>Δομικά συστατικά στοιχεία</a:t>
            </a:r>
            <a:r>
              <a:rPr lang="el-GR" sz="3600" dirty="0"/>
              <a:t> της </a:t>
            </a:r>
            <a:r>
              <a:rPr lang="el-GR" sz="3600" b="1" dirty="0"/>
              <a:t>Διαφήμισης 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b="1" dirty="0"/>
              <a:t>ως επικοινωνιακής διαδικασίας</a:t>
            </a:r>
            <a:r>
              <a:rPr lang="el-GR" sz="3600" dirty="0"/>
              <a:t> 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dirty="0"/>
              <a:t>αποτελούν 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dirty="0"/>
              <a:t>ο </a:t>
            </a:r>
            <a:r>
              <a:rPr lang="el-GR" sz="3600" b="1" dirty="0"/>
              <a:t>λόγος</a:t>
            </a:r>
            <a:r>
              <a:rPr lang="el-GR" sz="3600" dirty="0"/>
              <a:t> και </a:t>
            </a:r>
            <a:endParaRPr sz="36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600" dirty="0"/>
              <a:t>η </a:t>
            </a:r>
            <a:r>
              <a:rPr lang="el-GR" sz="3600" b="1" dirty="0"/>
              <a:t>εικόνα.</a:t>
            </a:r>
            <a:r>
              <a:rPr lang="el-GR" sz="3600" dirty="0"/>
              <a:t> </a:t>
            </a:r>
            <a:endParaRPr sz="3600" dirty="0"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Το </a:t>
            </a:r>
            <a:r>
              <a:rPr lang="el-GR" b="1"/>
              <a:t>πολιτισμικό περιβάλλον</a:t>
            </a:r>
            <a:r>
              <a:rPr lang="el-GR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έχει χρησιμοποιηθεί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ως το ευρύτερο πλαίσιο έρευνας του </a:t>
            </a:r>
            <a:r>
              <a:rPr lang="el-GR" b="1"/>
              <a:t>λόγου</a:t>
            </a:r>
            <a:r>
              <a:rPr lang="el-GR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σε διάφορες αναλύσεις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που αντλούν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/>
              <a:t>από την </a:t>
            </a:r>
            <a:r>
              <a:rPr lang="el-GR" b="1"/>
              <a:t>εθνογραφία της επικοινωνίας</a:t>
            </a:r>
            <a:r>
              <a:rPr lang="el-GR"/>
              <a:t>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"/>
          <p:cNvSpPr txBox="1">
            <a:spLocks noGrp="1"/>
          </p:cNvSpPr>
          <p:nvPr>
            <p:ph type="body" idx="1"/>
          </p:nvPr>
        </p:nvSpPr>
        <p:spPr>
          <a:xfrm>
            <a:off x="838200" y="375920"/>
            <a:ext cx="10515600" cy="5801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Τα τελευταία μάλιστα χρόνια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με τη συμβολή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σημαντικών μελετητών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όπως: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dirty="0"/>
              <a:t>ο N</a:t>
            </a:r>
            <a:r>
              <a:rPr lang="el-GR" sz="3200" b="1" dirty="0"/>
              <a:t>orman Fairclough (1989)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l-GR" sz="3200" b="1" dirty="0"/>
              <a:t>και ο Teun van Dijk (1987)</a:t>
            </a:r>
            <a:r>
              <a:rPr lang="el-GR" sz="3200" dirty="0"/>
              <a:t>,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itchFamily="2" charset="2"/>
              <a:buChar char="Ø"/>
            </a:pPr>
            <a:r>
              <a:rPr lang="el-GR" sz="3200" dirty="0"/>
              <a:t>έχει παρατηρηθεί </a:t>
            </a:r>
            <a:endParaRPr lang="el-GR"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itchFamily="2" charset="2"/>
              <a:buChar char="Ø"/>
            </a:pPr>
            <a:r>
              <a:rPr lang="el-GR" sz="3200" dirty="0"/>
              <a:t>στην Ευρώπη 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Wingdings" pitchFamily="2" charset="2"/>
              <a:buChar char="Ø"/>
            </a:pPr>
            <a:r>
              <a:rPr lang="el-GR" sz="3200" dirty="0"/>
              <a:t>η </a:t>
            </a:r>
            <a:r>
              <a:rPr lang="el-GR" sz="3200" b="1" dirty="0"/>
              <a:t>ιδεολογική χρήση του λόγου</a:t>
            </a:r>
            <a:r>
              <a:rPr lang="el-GR" sz="3600" dirty="0"/>
              <a:t>. </a:t>
            </a:r>
            <a:endParaRPr dirty="0"/>
          </a:p>
        </p:txBody>
      </p:sp>
      <p:pic>
        <p:nvPicPr>
          <p:cNvPr id="115" name="Google Shape;1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4800" y="538480"/>
            <a:ext cx="4582160" cy="47650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body" idx="1"/>
          </p:nvPr>
        </p:nvSpPr>
        <p:spPr>
          <a:xfrm>
            <a:off x="838200" y="660400"/>
            <a:ext cx="10515600" cy="5516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/>
              <a:t>Η χρήση αυτή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/>
              <a:t>συνίσταται στην αντίληψη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/>
              <a:t>ότι η χρήση της </a:t>
            </a:r>
            <a:r>
              <a:rPr lang="el-GR" sz="3600" b="1"/>
              <a:t>γλώσσας</a:t>
            </a:r>
            <a:r>
              <a:rPr lang="el-GR" sz="3600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/>
              <a:t>είναι άρρηκτα </a:t>
            </a:r>
            <a:r>
              <a:rPr lang="el-GR" sz="3600" b="1"/>
              <a:t>συνδεδεμένη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b="1"/>
              <a:t> με ιδεολογικές συνιστώσες</a:t>
            </a:r>
            <a:r>
              <a:rPr lang="el-GR" sz="3600"/>
              <a:t>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/>
              <a:t>που αφορούν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/>
              <a:t>την </a:t>
            </a:r>
            <a:r>
              <a:rPr lang="el-GR" sz="3600" b="1"/>
              <a:t>επιβολή εξουσίας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b="1"/>
              <a:t>και ελέγχου</a:t>
            </a:r>
            <a:r>
              <a:rPr lang="el-GR" sz="3600"/>
              <a:t>.  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21" name="Google Shape;12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4320" y="772161"/>
            <a:ext cx="4886960" cy="5262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7"/>
          <p:cNvSpPr txBox="1">
            <a:spLocks noGrp="1"/>
          </p:cNvSpPr>
          <p:nvPr>
            <p:ph type="body" idx="1"/>
          </p:nvPr>
        </p:nvSpPr>
        <p:spPr>
          <a:xfrm>
            <a:off x="838200" y="721360"/>
            <a:ext cx="10515600" cy="545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Το </a:t>
            </a:r>
            <a:r>
              <a:rPr lang="el-GR" sz="3600" b="1" dirty="0"/>
              <a:t>κύριο πεδίο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b="1" dirty="0"/>
              <a:t>χρήσης </a:t>
            </a:r>
            <a:r>
              <a:rPr lang="el-GR" sz="3600" dirty="0"/>
              <a:t>του </a:t>
            </a:r>
            <a:r>
              <a:rPr lang="el-GR" sz="3600" b="1" dirty="0"/>
              <a:t>λόγου</a:t>
            </a:r>
            <a:r>
              <a:rPr lang="el-GR" sz="3600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με αυτή τη μορφή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είναι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τα </a:t>
            </a:r>
            <a:r>
              <a:rPr lang="el-GR" sz="3600" b="1" dirty="0"/>
              <a:t>κείμενα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που </a:t>
            </a:r>
            <a:r>
              <a:rPr lang="el-GR" sz="3600" b="1" dirty="0"/>
              <a:t>παράγουν</a:t>
            </a:r>
            <a:r>
              <a:rPr lang="el-GR" sz="3600" dirty="0"/>
              <a:t>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dirty="0"/>
              <a:t>και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b="1" dirty="0"/>
              <a:t>αναπαράγουν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</a:pPr>
            <a:r>
              <a:rPr lang="el-GR" sz="3600" b="1" dirty="0"/>
              <a:t>τα media</a:t>
            </a:r>
            <a:endParaRPr dirty="0"/>
          </a:p>
        </p:txBody>
      </p:sp>
      <p:pic>
        <p:nvPicPr>
          <p:cNvPr id="127" name="Google Shape;127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40400" y="657543"/>
            <a:ext cx="5392420" cy="5519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 txBox="1">
            <a:spLocks noGrp="1"/>
          </p:cNvSpPr>
          <p:nvPr>
            <p:ph type="body" idx="1"/>
          </p:nvPr>
        </p:nvSpPr>
        <p:spPr>
          <a:xfrm>
            <a:off x="838200" y="640080"/>
            <a:ext cx="10515600" cy="553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200" dirty="0"/>
              <a:t>Δηλαδή ο </a:t>
            </a:r>
            <a:r>
              <a:rPr lang="el-GR" sz="3200" b="1" dirty="0"/>
              <a:t>Μηντιακός λόγος 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200" dirty="0"/>
              <a:t>και ο </a:t>
            </a:r>
            <a:r>
              <a:rPr lang="el-GR" sz="3200" b="1" dirty="0"/>
              <a:t>Διαφημιστικός λόγος</a:t>
            </a:r>
            <a:r>
              <a:rPr lang="el-GR" sz="3200" dirty="0"/>
              <a:t>, 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200" dirty="0"/>
              <a:t>στον οποίο 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200" dirty="0"/>
              <a:t>καθοριστικό ρόλο παίζουν 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200" dirty="0"/>
              <a:t>το </a:t>
            </a:r>
            <a:r>
              <a:rPr lang="el-GR" sz="3200" b="1" dirty="0"/>
              <a:t>κείμενο και 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200" b="1" dirty="0"/>
              <a:t>το περικείμενο, 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200" b="1" dirty="0"/>
              <a:t>σε συνδυασμό με την εικόνα 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200" b="1" dirty="0"/>
              <a:t>και την ψηφιακή εικόνα 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200" b="1" dirty="0"/>
              <a:t>στο νέο μετασχηματισμένο </a:t>
            </a:r>
            <a:endParaRPr sz="32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l-GR" sz="3200" b="1" dirty="0"/>
              <a:t>ψηφιακό περιβάλλον.</a:t>
            </a:r>
            <a:r>
              <a:rPr lang="el-GR" sz="3200" dirty="0"/>
              <a:t>. </a:t>
            </a:r>
            <a:endParaRPr sz="3200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70400" y="1412240"/>
            <a:ext cx="7802880" cy="4175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l-GR" sz="5400" b="1" baseline="30000"/>
            </a:br>
            <a:br>
              <a:rPr lang="el-GR" sz="5400" b="1" baseline="30000"/>
            </a:br>
            <a:r>
              <a:rPr lang="el-GR" sz="5400" b="1" baseline="30000"/>
              <a:t>Η σχέση λοιπόν κειμένου και περικειμένου </a:t>
            </a:r>
            <a:br>
              <a:rPr lang="el-GR" b="1" baseline="30000"/>
            </a:br>
            <a:endParaRPr/>
          </a:p>
        </p:txBody>
      </p:sp>
      <p:grpSp>
        <p:nvGrpSpPr>
          <p:cNvPr id="139" name="Google Shape;139;p9"/>
          <p:cNvGrpSpPr/>
          <p:nvPr/>
        </p:nvGrpSpPr>
        <p:grpSpPr>
          <a:xfrm>
            <a:off x="1623096" y="1856798"/>
            <a:ext cx="8737357" cy="4320164"/>
            <a:chOff x="784896" y="31173"/>
            <a:chExt cx="8737357" cy="4320164"/>
          </a:xfrm>
        </p:grpSpPr>
        <p:sp>
          <p:nvSpPr>
            <p:cNvPr id="140" name="Google Shape;140;p9"/>
            <p:cNvSpPr/>
            <p:nvPr/>
          </p:nvSpPr>
          <p:spPr>
            <a:xfrm>
              <a:off x="2779940" y="31173"/>
              <a:ext cx="4194625" cy="1889521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9"/>
            <p:cNvSpPr txBox="1"/>
            <p:nvPr/>
          </p:nvSpPr>
          <p:spPr>
            <a:xfrm>
              <a:off x="3394229" y="307887"/>
              <a:ext cx="2966047" cy="1336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el-GR" sz="4000" b="1" i="0" u="none" strike="noStrike" cap="none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είναι μια δυναμική σχέση </a:t>
              </a:r>
              <a:endParaRPr sz="40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 rot="2559780">
              <a:off x="5898403" y="1864981"/>
              <a:ext cx="579080" cy="637713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DD0E9"/>
                </a:gs>
                <a:gs pos="50000">
                  <a:srgbClr val="B0C9E9"/>
                </a:gs>
                <a:gs pos="100000">
                  <a:srgbClr val="96B0D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9"/>
            <p:cNvSpPr txBox="1"/>
            <p:nvPr/>
          </p:nvSpPr>
          <p:spPr>
            <a:xfrm rot="2559780">
              <a:off x="5921391" y="1933659"/>
              <a:ext cx="405356" cy="382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5507190" y="2461808"/>
              <a:ext cx="4015063" cy="1889521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9"/>
            <p:cNvSpPr txBox="1"/>
            <p:nvPr/>
          </p:nvSpPr>
          <p:spPr>
            <a:xfrm>
              <a:off x="6095182" y="2738522"/>
              <a:ext cx="2839079" cy="1336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alibri"/>
                <a:buNone/>
              </a:pPr>
              <a:r>
                <a:rPr lang="el-GR" sz="3600" b="1" i="0" u="none" strike="noStrike" cap="none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Αλληλο-συγκρότησης </a:t>
              </a:r>
              <a:endParaRPr sz="36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 rot="10799995">
              <a:off x="4652568" y="3087716"/>
              <a:ext cx="603933" cy="637713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DD0E9"/>
                </a:gs>
                <a:gs pos="50000">
                  <a:srgbClr val="B0C9E9"/>
                </a:gs>
                <a:gs pos="100000">
                  <a:srgbClr val="96B0D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9"/>
            <p:cNvSpPr txBox="1"/>
            <p:nvPr/>
          </p:nvSpPr>
          <p:spPr>
            <a:xfrm rot="-5">
              <a:off x="4833748" y="3215259"/>
              <a:ext cx="422753" cy="382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784896" y="2461816"/>
              <a:ext cx="3582798" cy="1889521"/>
            </a:xfrm>
            <a:prstGeom prst="ellipse">
              <a:avLst/>
            </a:pr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9"/>
            <p:cNvSpPr txBox="1"/>
            <p:nvPr/>
          </p:nvSpPr>
          <p:spPr>
            <a:xfrm>
              <a:off x="1309585" y="2738530"/>
              <a:ext cx="2533420" cy="1336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6975" tIns="46975" rIns="46975" bIns="469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el-GR" sz="3700" b="1" i="0" u="none" strike="noStrike" cap="none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παρά αλληλο-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295"/>
                </a:spcBef>
                <a:spcAft>
                  <a:spcPts val="0"/>
                </a:spcAft>
                <a:buClr>
                  <a:schemeClr val="lt1"/>
                </a:buClr>
                <a:buSzPts val="3700"/>
                <a:buFont typeface="Calibri"/>
                <a:buNone/>
              </a:pPr>
              <a:r>
                <a:rPr lang="el-GR" sz="3700" b="1" i="0" u="none" strike="noStrike" cap="none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αναφοράς </a:t>
              </a:r>
              <a:endParaRPr sz="3700" b="1" i="0" u="none" strike="noStrike" cap="none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9"/>
            <p:cNvSpPr/>
            <p:nvPr/>
          </p:nvSpPr>
          <p:spPr>
            <a:xfrm rot="-2794199">
              <a:off x="3443960" y="1895029"/>
              <a:ext cx="522781" cy="637713"/>
            </a:xfrm>
            <a:prstGeom prst="rightArrow">
              <a:avLst>
                <a:gd name="adj1" fmla="val 60000"/>
                <a:gd name="adj2" fmla="val 50000"/>
              </a:avLst>
            </a:prstGeom>
            <a:gradFill>
              <a:gsLst>
                <a:gs pos="0">
                  <a:srgbClr val="BDD0E9"/>
                </a:gs>
                <a:gs pos="50000">
                  <a:srgbClr val="B0C9E9"/>
                </a:gs>
                <a:gs pos="100000">
                  <a:srgbClr val="96B0D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9"/>
            <p:cNvSpPr txBox="1"/>
            <p:nvPr/>
          </p:nvSpPr>
          <p:spPr>
            <a:xfrm rot="-2794199">
              <a:off x="3468468" y="2079520"/>
              <a:ext cx="365947" cy="3826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700"/>
                <a:buFont typeface="Calibri"/>
                <a:buNone/>
              </a:pPr>
              <a:endParaRPr sz="2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626</Words>
  <Application>Microsoft Macintosh PowerPoint</Application>
  <PresentationFormat>Widescreen</PresentationFormat>
  <Paragraphs>131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ΕΙΔΙΚΑ ΘΕΜΑΤΑ ΔΙΑΦΗΜΙΣΗΣ</vt:lpstr>
      <vt:lpstr>2.1.Λόγος και Εικόνα στην Επικοινωνία και τη Διαφήμιση </vt:lpstr>
      <vt:lpstr>PowerPoint Presentation</vt:lpstr>
      <vt:lpstr>PowerPoint Presentation</vt:lpstr>
      <vt:lpstr>PowerPoint Presentation</vt:lpstr>
      <vt:lpstr>PowerPoint Presentation</vt:lpstr>
      <vt:lpstr>  Η σχέση λοιπόν κειμένου και περικειμένου  </vt:lpstr>
      <vt:lpstr>  Κείμενο-Περικείμενο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Εικόνα 1: Η αμφίσημη Foto του Na Son Nguyen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56</cp:revision>
  <dcterms:created xsi:type="dcterms:W3CDTF">2022-10-11T16:07:27Z</dcterms:created>
  <dcterms:modified xsi:type="dcterms:W3CDTF">2024-04-01T08:04:14Z</dcterms:modified>
</cp:coreProperties>
</file>