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56" r:id="rId2"/>
    <p:sldId id="257" r:id="rId3"/>
    <p:sldId id="258" r:id="rId4"/>
    <p:sldId id="260" r:id="rId5"/>
    <p:sldId id="261" r:id="rId6"/>
    <p:sldId id="262" r:id="rId7"/>
    <p:sldId id="264" r:id="rId8"/>
    <p:sldId id="263" r:id="rId9"/>
    <p:sldId id="271" r:id="rId10"/>
    <p:sldId id="272" r:id="rId11"/>
    <p:sldId id="273" r:id="rId12"/>
    <p:sldId id="274" r:id="rId13"/>
    <p:sldId id="275" r:id="rId14"/>
    <p:sldId id="265" r:id="rId15"/>
    <p:sldId id="266" r:id="rId16"/>
    <p:sldId id="267" r:id="rId17"/>
    <p:sldId id="268" r:id="rId18"/>
    <p:sldId id="269" r:id="rId19"/>
    <p:sldId id="270"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59" r:id="rId33"/>
    <p:sldId id="288" r:id="rId34"/>
    <p:sldId id="289" r:id="rId35"/>
    <p:sldId id="291" r:id="rId36"/>
    <p:sldId id="338" r:id="rId37"/>
    <p:sldId id="292" r:id="rId38"/>
    <p:sldId id="293" r:id="rId39"/>
    <p:sldId id="370" r:id="rId40"/>
    <p:sldId id="369" r:id="rId41"/>
    <p:sldId id="296" r:id="rId42"/>
    <p:sldId id="297" r:id="rId43"/>
    <p:sldId id="298" r:id="rId44"/>
    <p:sldId id="299" r:id="rId45"/>
    <p:sldId id="300" r:id="rId46"/>
    <p:sldId id="301" r:id="rId47"/>
    <p:sldId id="294" r:id="rId48"/>
    <p:sldId id="302" r:id="rId49"/>
    <p:sldId id="303" r:id="rId50"/>
    <p:sldId id="304" r:id="rId51"/>
    <p:sldId id="305" r:id="rId52"/>
    <p:sldId id="306" r:id="rId53"/>
    <p:sldId id="376" r:id="rId54"/>
    <p:sldId id="377" r:id="rId55"/>
    <p:sldId id="378" r:id="rId56"/>
    <p:sldId id="379" r:id="rId57"/>
    <p:sldId id="380" r:id="rId58"/>
    <p:sldId id="307" r:id="rId59"/>
    <p:sldId id="316" r:id="rId60"/>
    <p:sldId id="320" r:id="rId61"/>
    <p:sldId id="308" r:id="rId62"/>
    <p:sldId id="313" r:id="rId63"/>
    <p:sldId id="314" r:id="rId64"/>
    <p:sldId id="315" r:id="rId65"/>
    <p:sldId id="317" r:id="rId66"/>
    <p:sldId id="318" r:id="rId67"/>
    <p:sldId id="319" r:id="rId68"/>
    <p:sldId id="311" r:id="rId69"/>
    <p:sldId id="321" r:id="rId70"/>
    <p:sldId id="322" r:id="rId71"/>
    <p:sldId id="323" r:id="rId72"/>
    <p:sldId id="324" r:id="rId73"/>
    <p:sldId id="325" r:id="rId74"/>
    <p:sldId id="326" r:id="rId75"/>
    <p:sldId id="339" r:id="rId76"/>
    <p:sldId id="327" r:id="rId77"/>
    <p:sldId id="394" r:id="rId78"/>
    <p:sldId id="395" r:id="rId79"/>
    <p:sldId id="396" r:id="rId80"/>
    <p:sldId id="397" r:id="rId81"/>
    <p:sldId id="398" r:id="rId82"/>
    <p:sldId id="413" r:id="rId83"/>
    <p:sldId id="414" r:id="rId84"/>
    <p:sldId id="400" r:id="rId85"/>
    <p:sldId id="401" r:id="rId86"/>
    <p:sldId id="415" r:id="rId87"/>
    <p:sldId id="416" r:id="rId88"/>
    <p:sldId id="417" r:id="rId89"/>
    <p:sldId id="402" r:id="rId90"/>
    <p:sldId id="403" r:id="rId91"/>
    <p:sldId id="404" r:id="rId92"/>
    <p:sldId id="405" r:id="rId93"/>
    <p:sldId id="406" r:id="rId94"/>
    <p:sldId id="407" r:id="rId95"/>
    <p:sldId id="408" r:id="rId96"/>
    <p:sldId id="409" r:id="rId97"/>
    <p:sldId id="410" r:id="rId98"/>
    <p:sldId id="328" r:id="rId99"/>
    <p:sldId id="418" r:id="rId100"/>
    <p:sldId id="337" r:id="rId101"/>
    <p:sldId id="329" r:id="rId102"/>
    <p:sldId id="330" r:id="rId103"/>
    <p:sldId id="331" r:id="rId104"/>
    <p:sldId id="388" r:id="rId105"/>
    <p:sldId id="389" r:id="rId106"/>
    <p:sldId id="335" r:id="rId107"/>
    <p:sldId id="390" r:id="rId108"/>
    <p:sldId id="340" r:id="rId109"/>
    <p:sldId id="341" r:id="rId110"/>
    <p:sldId id="342" r:id="rId111"/>
    <p:sldId id="343" r:id="rId112"/>
    <p:sldId id="344" r:id="rId113"/>
    <p:sldId id="345" r:id="rId114"/>
    <p:sldId id="381" r:id="rId115"/>
    <p:sldId id="382" r:id="rId116"/>
    <p:sldId id="383" r:id="rId117"/>
    <p:sldId id="346" r:id="rId118"/>
    <p:sldId id="347" r:id="rId119"/>
    <p:sldId id="419" r:id="rId120"/>
    <p:sldId id="348" r:id="rId121"/>
    <p:sldId id="392" r:id="rId1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ΞΑΝΘΗ ΒΑΜΒΑΚΟΥΣΗ" userId="4eb03c15-f60e-435e-8f96-74b90d86a806" providerId="ADAL" clId="{B4BD6C6E-5E83-440F-A937-90E2E4C32868}"/>
    <pc:docChg chg="custSel addSld modSld">
      <pc:chgData name="ΞΑΝΘΗ ΒΑΜΒΑΚΟΥΣΗ" userId="4eb03c15-f60e-435e-8f96-74b90d86a806" providerId="ADAL" clId="{B4BD6C6E-5E83-440F-A937-90E2E4C32868}" dt="2020-10-17T14:16:43.380" v="47" actId="20577"/>
      <pc:docMkLst>
        <pc:docMk/>
      </pc:docMkLst>
      <pc:sldChg chg="modSp mod">
        <pc:chgData name="ΞΑΝΘΗ ΒΑΜΒΑΚΟΥΣΗ" userId="4eb03c15-f60e-435e-8f96-74b90d86a806" providerId="ADAL" clId="{B4BD6C6E-5E83-440F-A937-90E2E4C32868}" dt="2020-10-17T09:45:48.674" v="15" actId="20577"/>
        <pc:sldMkLst>
          <pc:docMk/>
          <pc:sldMk cId="0" sldId="298"/>
        </pc:sldMkLst>
        <pc:spChg chg="mod">
          <ac:chgData name="ΞΑΝΘΗ ΒΑΜΒΑΚΟΥΣΗ" userId="4eb03c15-f60e-435e-8f96-74b90d86a806" providerId="ADAL" clId="{B4BD6C6E-5E83-440F-A937-90E2E4C32868}" dt="2020-10-17T09:45:48.674" v="15" actId="20577"/>
          <ac:spMkLst>
            <pc:docMk/>
            <pc:sldMk cId="0" sldId="298"/>
            <ac:spMk id="2" creationId="{00000000-0000-0000-0000-000000000000}"/>
          </ac:spMkLst>
        </pc:spChg>
      </pc:sldChg>
      <pc:sldChg chg="modSp mod">
        <pc:chgData name="ΞΑΝΘΗ ΒΑΜΒΑΚΟΥΣΗ" userId="4eb03c15-f60e-435e-8f96-74b90d86a806" providerId="ADAL" clId="{B4BD6C6E-5E83-440F-A937-90E2E4C32868}" dt="2020-10-17T09:46:01.252" v="28" actId="20577"/>
        <pc:sldMkLst>
          <pc:docMk/>
          <pc:sldMk cId="0" sldId="299"/>
        </pc:sldMkLst>
        <pc:spChg chg="mod">
          <ac:chgData name="ΞΑΝΘΗ ΒΑΜΒΑΚΟΥΣΗ" userId="4eb03c15-f60e-435e-8f96-74b90d86a806" providerId="ADAL" clId="{B4BD6C6E-5E83-440F-A937-90E2E4C32868}" dt="2020-10-17T09:46:01.252" v="28" actId="20577"/>
          <ac:spMkLst>
            <pc:docMk/>
            <pc:sldMk cId="0" sldId="299"/>
            <ac:spMk id="2" creationId="{00000000-0000-0000-0000-000000000000}"/>
          </ac:spMkLst>
        </pc:spChg>
      </pc:sldChg>
      <pc:sldChg chg="modSp new mod">
        <pc:chgData name="ΞΑΝΘΗ ΒΑΜΒΑΚΟΥΣΗ" userId="4eb03c15-f60e-435e-8f96-74b90d86a806" providerId="ADAL" clId="{B4BD6C6E-5E83-440F-A937-90E2E4C32868}" dt="2020-10-17T14:16:43.380" v="47" actId="20577"/>
        <pc:sldMkLst>
          <pc:docMk/>
          <pc:sldMk cId="267102289" sldId="392"/>
        </pc:sldMkLst>
        <pc:spChg chg="mod">
          <ac:chgData name="ΞΑΝΘΗ ΒΑΜΒΑΚΟΥΣΗ" userId="4eb03c15-f60e-435e-8f96-74b90d86a806" providerId="ADAL" clId="{B4BD6C6E-5E83-440F-A937-90E2E4C32868}" dt="2020-10-17T14:16:43.380" v="47" actId="20577"/>
          <ac:spMkLst>
            <pc:docMk/>
            <pc:sldMk cId="267102289" sldId="392"/>
            <ac:spMk id="3" creationId="{E8537A11-8FC1-4671-ABD4-97F9A1B5579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74E64-C2C8-4DE7-8585-DA763B1E121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8C5C077-9CF3-4B29-9F3E-461C30C21BAC}">
      <dgm:prSet phldrT="[Κείμενο]"/>
      <dgm:spPr/>
      <dgm:t>
        <a:bodyPr/>
        <a:lstStyle/>
        <a:p>
          <a:r>
            <a:rPr lang="el-GR" dirty="0" smtClean="0"/>
            <a:t>Κυρτό τετράπλευρο</a:t>
          </a:r>
          <a:endParaRPr lang="en-US" dirty="0"/>
        </a:p>
      </dgm:t>
    </dgm:pt>
    <dgm:pt modelId="{451B0C6E-83F8-45ED-9BC3-0DA338E0D6C0}" type="parTrans" cxnId="{A3DEC90A-8557-41AC-9459-6273872C1BD6}">
      <dgm:prSet/>
      <dgm:spPr/>
      <dgm:t>
        <a:bodyPr/>
        <a:lstStyle/>
        <a:p>
          <a:endParaRPr lang="en-US"/>
        </a:p>
      </dgm:t>
    </dgm:pt>
    <dgm:pt modelId="{53028543-6937-4155-B6EC-98FB53AB48D3}" type="sibTrans" cxnId="{A3DEC90A-8557-41AC-9459-6273872C1BD6}">
      <dgm:prSet/>
      <dgm:spPr/>
      <dgm:t>
        <a:bodyPr/>
        <a:lstStyle/>
        <a:p>
          <a:endParaRPr lang="en-US"/>
        </a:p>
      </dgm:t>
    </dgm:pt>
    <dgm:pt modelId="{4604E46F-D0C7-49EA-BFA7-0AD1A1D8637C}">
      <dgm:prSet phldrT="[Κείμενο]"/>
      <dgm:spPr/>
      <dgm:t>
        <a:bodyPr/>
        <a:lstStyle/>
        <a:p>
          <a:r>
            <a:rPr lang="el-GR" dirty="0" smtClean="0"/>
            <a:t>Τραπέζιο</a:t>
          </a:r>
          <a:endParaRPr lang="en-US" dirty="0"/>
        </a:p>
      </dgm:t>
    </dgm:pt>
    <dgm:pt modelId="{FB5ADB9A-01BC-461E-B7AE-EC0870085AA7}" type="parTrans" cxnId="{E293D978-45F3-481E-8545-FA5F9953D9F7}">
      <dgm:prSet/>
      <dgm:spPr/>
      <dgm:t>
        <a:bodyPr/>
        <a:lstStyle/>
        <a:p>
          <a:endParaRPr lang="en-US"/>
        </a:p>
      </dgm:t>
    </dgm:pt>
    <dgm:pt modelId="{676DFCAA-26F6-4768-971C-846934EF4C4D}" type="sibTrans" cxnId="{E293D978-45F3-481E-8545-FA5F9953D9F7}">
      <dgm:prSet/>
      <dgm:spPr/>
      <dgm:t>
        <a:bodyPr/>
        <a:lstStyle/>
        <a:p>
          <a:endParaRPr lang="en-US"/>
        </a:p>
      </dgm:t>
    </dgm:pt>
    <dgm:pt modelId="{D4AB7E01-9A9F-4874-9D6D-86E8966BFEE3}">
      <dgm:prSet phldrT="[Κείμενο]"/>
      <dgm:spPr/>
      <dgm:t>
        <a:bodyPr/>
        <a:lstStyle/>
        <a:p>
          <a:r>
            <a:rPr lang="el-GR" dirty="0" smtClean="0"/>
            <a:t>Ορθογώνιο</a:t>
          </a:r>
          <a:endParaRPr lang="en-US" dirty="0"/>
        </a:p>
      </dgm:t>
    </dgm:pt>
    <dgm:pt modelId="{97E39D60-2911-4C51-AC08-C3E2F6DA5EC6}" type="parTrans" cxnId="{DB93BFE6-F79B-491A-9F05-63D72862276E}">
      <dgm:prSet/>
      <dgm:spPr/>
      <dgm:t>
        <a:bodyPr/>
        <a:lstStyle/>
        <a:p>
          <a:endParaRPr lang="en-US"/>
        </a:p>
      </dgm:t>
    </dgm:pt>
    <dgm:pt modelId="{0F9C8D66-C478-48EC-8985-A29CABCDE1E9}" type="sibTrans" cxnId="{DB93BFE6-F79B-491A-9F05-63D72862276E}">
      <dgm:prSet/>
      <dgm:spPr/>
      <dgm:t>
        <a:bodyPr/>
        <a:lstStyle/>
        <a:p>
          <a:endParaRPr lang="en-US"/>
        </a:p>
      </dgm:t>
    </dgm:pt>
    <dgm:pt modelId="{8B17F88C-36DB-472A-AEF6-608B47C120CF}">
      <dgm:prSet phldrT="[Κείμενο]"/>
      <dgm:spPr/>
      <dgm:t>
        <a:bodyPr/>
        <a:lstStyle/>
        <a:p>
          <a:r>
            <a:rPr lang="el-GR" dirty="0" smtClean="0"/>
            <a:t>Πλάγιο</a:t>
          </a:r>
          <a:endParaRPr lang="en-US" dirty="0"/>
        </a:p>
      </dgm:t>
    </dgm:pt>
    <dgm:pt modelId="{8738D052-BC0B-4428-B691-E21440834DE0}" type="parTrans" cxnId="{1A36301E-5D9F-4DC3-BB3B-7AFAE5AB00AA}">
      <dgm:prSet/>
      <dgm:spPr/>
      <dgm:t>
        <a:bodyPr/>
        <a:lstStyle/>
        <a:p>
          <a:endParaRPr lang="en-US"/>
        </a:p>
      </dgm:t>
    </dgm:pt>
    <dgm:pt modelId="{7A8B1EB1-3597-479E-A400-1BFCB24F087B}" type="sibTrans" cxnId="{1A36301E-5D9F-4DC3-BB3B-7AFAE5AB00AA}">
      <dgm:prSet/>
      <dgm:spPr/>
      <dgm:t>
        <a:bodyPr/>
        <a:lstStyle/>
        <a:p>
          <a:endParaRPr lang="en-US"/>
        </a:p>
      </dgm:t>
    </dgm:pt>
    <dgm:pt modelId="{5D8D812F-4453-446B-BC7B-223CB34A3D48}">
      <dgm:prSet phldrT="[Κείμενο]"/>
      <dgm:spPr/>
      <dgm:t>
        <a:bodyPr/>
        <a:lstStyle/>
        <a:p>
          <a:r>
            <a:rPr lang="el-GR" dirty="0" smtClean="0"/>
            <a:t>Χωρίς παράλληλες πλευρές</a:t>
          </a:r>
          <a:endParaRPr lang="en-US" dirty="0"/>
        </a:p>
      </dgm:t>
    </dgm:pt>
    <dgm:pt modelId="{45FA7D15-53A2-4E72-A7F3-FD950441DCF0}" type="parTrans" cxnId="{CC6BD9A7-86AD-4CFC-ABFF-21424F383E0A}">
      <dgm:prSet/>
      <dgm:spPr/>
      <dgm:t>
        <a:bodyPr/>
        <a:lstStyle/>
        <a:p>
          <a:endParaRPr lang="en-US"/>
        </a:p>
      </dgm:t>
    </dgm:pt>
    <dgm:pt modelId="{4139880F-6378-4EEE-A695-AB8C1C8D0C19}" type="sibTrans" cxnId="{CC6BD9A7-86AD-4CFC-ABFF-21424F383E0A}">
      <dgm:prSet/>
      <dgm:spPr/>
      <dgm:t>
        <a:bodyPr/>
        <a:lstStyle/>
        <a:p>
          <a:endParaRPr lang="en-US"/>
        </a:p>
      </dgm:t>
    </dgm:pt>
    <dgm:pt modelId="{7AD16374-A4A2-4BD0-8CA9-6F4EE1C5733B}">
      <dgm:prSet phldrT="[Κείμενο]"/>
      <dgm:spPr/>
      <dgm:t>
        <a:bodyPr/>
        <a:lstStyle/>
        <a:p>
          <a:r>
            <a:rPr lang="el-GR" dirty="0" smtClean="0"/>
            <a:t>Παραλληλόγραμμο</a:t>
          </a:r>
          <a:endParaRPr lang="en-US" dirty="0"/>
        </a:p>
      </dgm:t>
    </dgm:pt>
    <dgm:pt modelId="{A8F0AE88-F0E9-4FDA-AA23-1353536ED7F0}" type="parTrans" cxnId="{AD18DC89-EE94-42CC-9BA7-25C3F1031DC1}">
      <dgm:prSet/>
      <dgm:spPr/>
    </dgm:pt>
    <dgm:pt modelId="{83E5220E-2F8E-4861-A77D-B7BC39167301}" type="sibTrans" cxnId="{AD18DC89-EE94-42CC-9BA7-25C3F1031DC1}">
      <dgm:prSet/>
      <dgm:spPr/>
    </dgm:pt>
    <dgm:pt modelId="{3C9A5CC6-128E-4A77-A1D7-578B900C00D0}">
      <dgm:prSet phldrT="[Κείμενο]"/>
      <dgm:spPr/>
      <dgm:t>
        <a:bodyPr/>
        <a:lstStyle/>
        <a:p>
          <a:r>
            <a:rPr lang="el-GR" dirty="0" smtClean="0"/>
            <a:t>Όχι ισοσκελές</a:t>
          </a:r>
          <a:endParaRPr lang="en-US" dirty="0"/>
        </a:p>
      </dgm:t>
    </dgm:pt>
    <dgm:pt modelId="{736D603C-C3A6-4BA7-9A65-724ADBD6CD51}" type="parTrans" cxnId="{4759526C-822F-4524-B6AE-9A9F5C27E58F}">
      <dgm:prSet/>
      <dgm:spPr/>
    </dgm:pt>
    <dgm:pt modelId="{8D6B4850-BA50-486E-8726-8D3D839E36DB}" type="sibTrans" cxnId="{4759526C-822F-4524-B6AE-9A9F5C27E58F}">
      <dgm:prSet/>
      <dgm:spPr/>
    </dgm:pt>
    <dgm:pt modelId="{A5838562-B5BF-4A44-8A33-631AB475C6D6}">
      <dgm:prSet phldrT="[Κείμενο]"/>
      <dgm:spPr/>
      <dgm:t>
        <a:bodyPr/>
        <a:lstStyle/>
        <a:p>
          <a:r>
            <a:rPr lang="el-GR" dirty="0" smtClean="0"/>
            <a:t>Ισοσκελές</a:t>
          </a:r>
          <a:endParaRPr lang="en-US" dirty="0"/>
        </a:p>
      </dgm:t>
    </dgm:pt>
    <dgm:pt modelId="{07C83D69-A9FF-499A-B375-772521BAA39C}" type="parTrans" cxnId="{FBED1D85-8902-453A-A977-AE7F9A644F57}">
      <dgm:prSet/>
      <dgm:spPr/>
    </dgm:pt>
    <dgm:pt modelId="{AEF463FC-E668-4512-B4E5-BB1314C7AF37}" type="sibTrans" cxnId="{FBED1D85-8902-453A-A977-AE7F9A644F57}">
      <dgm:prSet/>
      <dgm:spPr/>
    </dgm:pt>
    <dgm:pt modelId="{986584E7-C2B5-4DB4-9C9B-15086931238B}">
      <dgm:prSet phldrT="[Κείμενο]"/>
      <dgm:spPr/>
      <dgm:t>
        <a:bodyPr/>
        <a:lstStyle/>
        <a:p>
          <a:r>
            <a:rPr lang="el-GR" dirty="0" smtClean="0"/>
            <a:t>Τετράγωνο</a:t>
          </a:r>
          <a:endParaRPr lang="en-US" dirty="0"/>
        </a:p>
      </dgm:t>
    </dgm:pt>
    <dgm:pt modelId="{51A00DDE-062D-4806-B42E-C3B1F4CF7010}" type="parTrans" cxnId="{4977E507-0892-4B37-AF84-6318B87DDC57}">
      <dgm:prSet/>
      <dgm:spPr/>
    </dgm:pt>
    <dgm:pt modelId="{45D8D97B-5B49-4D10-83B7-0CC76882BC7B}" type="sibTrans" cxnId="{4977E507-0892-4B37-AF84-6318B87DDC57}">
      <dgm:prSet/>
      <dgm:spPr/>
    </dgm:pt>
    <dgm:pt modelId="{7826A2E2-DE39-48DF-B51B-342624BF685E}">
      <dgm:prSet phldrT="[Κείμενο]"/>
      <dgm:spPr/>
      <dgm:t>
        <a:bodyPr/>
        <a:lstStyle/>
        <a:p>
          <a:r>
            <a:rPr lang="el-GR" dirty="0" smtClean="0"/>
            <a:t>Όχι τετράγωνο</a:t>
          </a:r>
          <a:endParaRPr lang="en-US" dirty="0"/>
        </a:p>
      </dgm:t>
    </dgm:pt>
    <dgm:pt modelId="{383D353D-8533-45BC-848F-347D65D3D29A}" type="parTrans" cxnId="{A03DD614-267D-4FB1-8EDE-8FF1842ABA30}">
      <dgm:prSet/>
      <dgm:spPr/>
    </dgm:pt>
    <dgm:pt modelId="{8F6A9A9F-A45F-4744-A62D-DD2E3948D631}" type="sibTrans" cxnId="{A03DD614-267D-4FB1-8EDE-8FF1842ABA30}">
      <dgm:prSet/>
      <dgm:spPr/>
    </dgm:pt>
    <dgm:pt modelId="{9DC1F8D3-2119-4ACD-BFAC-ADAE48926B7A}">
      <dgm:prSet phldrT="[Κείμενο]"/>
      <dgm:spPr/>
      <dgm:t>
        <a:bodyPr/>
        <a:lstStyle/>
        <a:p>
          <a:r>
            <a:rPr lang="el-GR" dirty="0" smtClean="0"/>
            <a:t>Ρόμβος</a:t>
          </a:r>
          <a:endParaRPr lang="en-US" dirty="0"/>
        </a:p>
      </dgm:t>
    </dgm:pt>
    <dgm:pt modelId="{7A69FB9E-2A1E-412C-BA6D-66DC7DDAAD84}" type="parTrans" cxnId="{90E3D83C-2C98-41D4-9812-03DA7BCF2BEE}">
      <dgm:prSet/>
      <dgm:spPr/>
    </dgm:pt>
    <dgm:pt modelId="{DA05632E-38E4-4597-A641-6706B2E71638}" type="sibTrans" cxnId="{90E3D83C-2C98-41D4-9812-03DA7BCF2BEE}">
      <dgm:prSet/>
      <dgm:spPr/>
    </dgm:pt>
    <dgm:pt modelId="{B216CFBE-8CF2-4795-A000-FA4005EA2934}">
      <dgm:prSet phldrT="[Κείμενο]"/>
      <dgm:spPr/>
      <dgm:t>
        <a:bodyPr/>
        <a:lstStyle/>
        <a:p>
          <a:r>
            <a:rPr lang="el-GR" dirty="0" smtClean="0"/>
            <a:t>Όχι ρόμβος</a:t>
          </a:r>
          <a:endParaRPr lang="en-US" dirty="0"/>
        </a:p>
      </dgm:t>
    </dgm:pt>
    <dgm:pt modelId="{5A1E5E09-3EA0-47DE-B2EB-1A40826F17D4}" type="parTrans" cxnId="{5BEDA6A0-50E5-49DB-86D3-0F081A882E23}">
      <dgm:prSet/>
      <dgm:spPr/>
    </dgm:pt>
    <dgm:pt modelId="{BAD893A5-3BEC-4269-9FF9-9982A47C153B}" type="sibTrans" cxnId="{5BEDA6A0-50E5-49DB-86D3-0F081A882E23}">
      <dgm:prSet/>
      <dgm:spPr/>
    </dgm:pt>
    <dgm:pt modelId="{C7AC83FF-928B-4EFB-BB6E-EE44E30FBDB8}" type="pres">
      <dgm:prSet presAssocID="{CF074E64-C2C8-4DE7-8585-DA763B1E1216}" presName="hierChild1" presStyleCnt="0">
        <dgm:presLayoutVars>
          <dgm:chPref val="1"/>
          <dgm:dir/>
          <dgm:animOne val="branch"/>
          <dgm:animLvl val="lvl"/>
          <dgm:resizeHandles/>
        </dgm:presLayoutVars>
      </dgm:prSet>
      <dgm:spPr/>
      <dgm:t>
        <a:bodyPr/>
        <a:lstStyle/>
        <a:p>
          <a:endParaRPr lang="en-US"/>
        </a:p>
      </dgm:t>
    </dgm:pt>
    <dgm:pt modelId="{07A05AE5-9374-4B9B-8527-A39C8A8BA25D}" type="pres">
      <dgm:prSet presAssocID="{A8C5C077-9CF3-4B29-9F3E-461C30C21BAC}" presName="hierRoot1" presStyleCnt="0"/>
      <dgm:spPr/>
    </dgm:pt>
    <dgm:pt modelId="{ECBB978D-592D-4CF8-9428-9F76598DAF3E}" type="pres">
      <dgm:prSet presAssocID="{A8C5C077-9CF3-4B29-9F3E-461C30C21BAC}" presName="composite" presStyleCnt="0"/>
      <dgm:spPr/>
    </dgm:pt>
    <dgm:pt modelId="{FCE48931-162B-4EE9-8673-EAD0D61EE0A8}" type="pres">
      <dgm:prSet presAssocID="{A8C5C077-9CF3-4B29-9F3E-461C30C21BAC}" presName="background" presStyleLbl="node0" presStyleIdx="0" presStyleCnt="1"/>
      <dgm:spPr/>
    </dgm:pt>
    <dgm:pt modelId="{4C2D6BAE-3EF9-46D0-BF30-24B11827F48D}" type="pres">
      <dgm:prSet presAssocID="{A8C5C077-9CF3-4B29-9F3E-461C30C21BAC}" presName="text" presStyleLbl="fgAcc0" presStyleIdx="0" presStyleCnt="1">
        <dgm:presLayoutVars>
          <dgm:chPref val="3"/>
        </dgm:presLayoutVars>
      </dgm:prSet>
      <dgm:spPr/>
      <dgm:t>
        <a:bodyPr/>
        <a:lstStyle/>
        <a:p>
          <a:endParaRPr lang="en-US"/>
        </a:p>
      </dgm:t>
    </dgm:pt>
    <dgm:pt modelId="{5CACFA4C-7E49-42E8-9FC4-38E67FEF34B7}" type="pres">
      <dgm:prSet presAssocID="{A8C5C077-9CF3-4B29-9F3E-461C30C21BAC}" presName="hierChild2" presStyleCnt="0"/>
      <dgm:spPr/>
    </dgm:pt>
    <dgm:pt modelId="{C3AF7260-02C9-450C-8E2E-6E56517F38A5}" type="pres">
      <dgm:prSet presAssocID="{FB5ADB9A-01BC-461E-B7AE-EC0870085AA7}" presName="Name10" presStyleLbl="parChTrans1D2" presStyleIdx="0" presStyleCnt="3"/>
      <dgm:spPr/>
      <dgm:t>
        <a:bodyPr/>
        <a:lstStyle/>
        <a:p>
          <a:endParaRPr lang="en-US"/>
        </a:p>
      </dgm:t>
    </dgm:pt>
    <dgm:pt modelId="{EBC0B4A3-8D1A-4E3C-B3E6-4B7D88F54221}" type="pres">
      <dgm:prSet presAssocID="{4604E46F-D0C7-49EA-BFA7-0AD1A1D8637C}" presName="hierRoot2" presStyleCnt="0"/>
      <dgm:spPr/>
    </dgm:pt>
    <dgm:pt modelId="{58088145-DFD8-48BB-8F4C-2650AA7E51AC}" type="pres">
      <dgm:prSet presAssocID="{4604E46F-D0C7-49EA-BFA7-0AD1A1D8637C}" presName="composite2" presStyleCnt="0"/>
      <dgm:spPr/>
    </dgm:pt>
    <dgm:pt modelId="{ED8E5A08-ECD4-42B8-80CD-1F456274B458}" type="pres">
      <dgm:prSet presAssocID="{4604E46F-D0C7-49EA-BFA7-0AD1A1D8637C}" presName="background2" presStyleLbl="node2" presStyleIdx="0" presStyleCnt="3"/>
      <dgm:spPr/>
    </dgm:pt>
    <dgm:pt modelId="{66AECAF4-272D-4A80-9EB1-B22623C91772}" type="pres">
      <dgm:prSet presAssocID="{4604E46F-D0C7-49EA-BFA7-0AD1A1D8637C}" presName="text2" presStyleLbl="fgAcc2" presStyleIdx="0" presStyleCnt="3">
        <dgm:presLayoutVars>
          <dgm:chPref val="3"/>
        </dgm:presLayoutVars>
      </dgm:prSet>
      <dgm:spPr/>
      <dgm:t>
        <a:bodyPr/>
        <a:lstStyle/>
        <a:p>
          <a:endParaRPr lang="en-US"/>
        </a:p>
      </dgm:t>
    </dgm:pt>
    <dgm:pt modelId="{B9952334-077B-4E90-833C-88AB232D1F5A}" type="pres">
      <dgm:prSet presAssocID="{4604E46F-D0C7-49EA-BFA7-0AD1A1D8637C}" presName="hierChild3" presStyleCnt="0"/>
      <dgm:spPr/>
    </dgm:pt>
    <dgm:pt modelId="{B9F0738F-C361-451C-AB53-3137AEACFAF2}" type="pres">
      <dgm:prSet presAssocID="{07C83D69-A9FF-499A-B375-772521BAA39C}" presName="Name17" presStyleLbl="parChTrans1D3" presStyleIdx="0" presStyleCnt="4"/>
      <dgm:spPr/>
    </dgm:pt>
    <dgm:pt modelId="{831BC16C-6C3A-4294-8111-C141F758F3D1}" type="pres">
      <dgm:prSet presAssocID="{A5838562-B5BF-4A44-8A33-631AB475C6D6}" presName="hierRoot3" presStyleCnt="0"/>
      <dgm:spPr/>
    </dgm:pt>
    <dgm:pt modelId="{AAABECA8-0E6A-4A07-8796-AEABBDC1528C}" type="pres">
      <dgm:prSet presAssocID="{A5838562-B5BF-4A44-8A33-631AB475C6D6}" presName="composite3" presStyleCnt="0"/>
      <dgm:spPr/>
    </dgm:pt>
    <dgm:pt modelId="{87587D15-8F4B-4736-B509-A517FA986777}" type="pres">
      <dgm:prSet presAssocID="{A5838562-B5BF-4A44-8A33-631AB475C6D6}" presName="background3" presStyleLbl="node3" presStyleIdx="0" presStyleCnt="4"/>
      <dgm:spPr/>
    </dgm:pt>
    <dgm:pt modelId="{66A4C71B-4186-4DB7-AABB-95748098E9DA}" type="pres">
      <dgm:prSet presAssocID="{A5838562-B5BF-4A44-8A33-631AB475C6D6}" presName="text3" presStyleLbl="fgAcc3" presStyleIdx="0" presStyleCnt="4">
        <dgm:presLayoutVars>
          <dgm:chPref val="3"/>
        </dgm:presLayoutVars>
      </dgm:prSet>
      <dgm:spPr/>
      <dgm:t>
        <a:bodyPr/>
        <a:lstStyle/>
        <a:p>
          <a:endParaRPr lang="en-US"/>
        </a:p>
      </dgm:t>
    </dgm:pt>
    <dgm:pt modelId="{E952539C-452E-498C-8B00-943282D57AC8}" type="pres">
      <dgm:prSet presAssocID="{A5838562-B5BF-4A44-8A33-631AB475C6D6}" presName="hierChild4" presStyleCnt="0"/>
      <dgm:spPr/>
    </dgm:pt>
    <dgm:pt modelId="{7E2D0490-6B8A-4886-9AD9-2FD41EEB99F6}" type="pres">
      <dgm:prSet presAssocID="{736D603C-C3A6-4BA7-9A65-724ADBD6CD51}" presName="Name17" presStyleLbl="parChTrans1D3" presStyleIdx="1" presStyleCnt="4"/>
      <dgm:spPr/>
    </dgm:pt>
    <dgm:pt modelId="{FEF7D9AA-1C2B-49FA-B5E2-AD68935DD76E}" type="pres">
      <dgm:prSet presAssocID="{3C9A5CC6-128E-4A77-A1D7-578B900C00D0}" presName="hierRoot3" presStyleCnt="0"/>
      <dgm:spPr/>
    </dgm:pt>
    <dgm:pt modelId="{292EF59A-B3EC-4C67-814B-6A8D5214975B}" type="pres">
      <dgm:prSet presAssocID="{3C9A5CC6-128E-4A77-A1D7-578B900C00D0}" presName="composite3" presStyleCnt="0"/>
      <dgm:spPr/>
    </dgm:pt>
    <dgm:pt modelId="{4C06FCE5-821F-4832-9366-212269F7C775}" type="pres">
      <dgm:prSet presAssocID="{3C9A5CC6-128E-4A77-A1D7-578B900C00D0}" presName="background3" presStyleLbl="node3" presStyleIdx="1" presStyleCnt="4"/>
      <dgm:spPr/>
    </dgm:pt>
    <dgm:pt modelId="{4C864B09-6E61-4341-BE7A-16381A9E6BCA}" type="pres">
      <dgm:prSet presAssocID="{3C9A5CC6-128E-4A77-A1D7-578B900C00D0}" presName="text3" presStyleLbl="fgAcc3" presStyleIdx="1" presStyleCnt="4">
        <dgm:presLayoutVars>
          <dgm:chPref val="3"/>
        </dgm:presLayoutVars>
      </dgm:prSet>
      <dgm:spPr/>
      <dgm:t>
        <a:bodyPr/>
        <a:lstStyle/>
        <a:p>
          <a:endParaRPr lang="en-US"/>
        </a:p>
      </dgm:t>
    </dgm:pt>
    <dgm:pt modelId="{1D14DC2E-7B70-40F0-B050-2FFFFF3C818E}" type="pres">
      <dgm:prSet presAssocID="{3C9A5CC6-128E-4A77-A1D7-578B900C00D0}" presName="hierChild4" presStyleCnt="0"/>
      <dgm:spPr/>
    </dgm:pt>
    <dgm:pt modelId="{392237F2-B3F9-4F42-B552-644D981F2F7E}" type="pres">
      <dgm:prSet presAssocID="{A8F0AE88-F0E9-4FDA-AA23-1353536ED7F0}" presName="Name10" presStyleLbl="parChTrans1D2" presStyleIdx="1" presStyleCnt="3"/>
      <dgm:spPr/>
    </dgm:pt>
    <dgm:pt modelId="{9ACB77E2-02E2-40F3-BF31-D168C803B374}" type="pres">
      <dgm:prSet presAssocID="{7AD16374-A4A2-4BD0-8CA9-6F4EE1C5733B}" presName="hierRoot2" presStyleCnt="0"/>
      <dgm:spPr/>
    </dgm:pt>
    <dgm:pt modelId="{B8E416DD-002D-4841-AC31-4A189D88D651}" type="pres">
      <dgm:prSet presAssocID="{7AD16374-A4A2-4BD0-8CA9-6F4EE1C5733B}" presName="composite2" presStyleCnt="0"/>
      <dgm:spPr/>
    </dgm:pt>
    <dgm:pt modelId="{6023C664-C956-4800-BB3F-2C6DF2798B42}" type="pres">
      <dgm:prSet presAssocID="{7AD16374-A4A2-4BD0-8CA9-6F4EE1C5733B}" presName="background2" presStyleLbl="node2" presStyleIdx="1" presStyleCnt="3"/>
      <dgm:spPr/>
    </dgm:pt>
    <dgm:pt modelId="{823ED129-4E1D-4B0C-AA44-CC69BE76060E}" type="pres">
      <dgm:prSet presAssocID="{7AD16374-A4A2-4BD0-8CA9-6F4EE1C5733B}" presName="text2" presStyleLbl="fgAcc2" presStyleIdx="1" presStyleCnt="3">
        <dgm:presLayoutVars>
          <dgm:chPref val="3"/>
        </dgm:presLayoutVars>
      </dgm:prSet>
      <dgm:spPr/>
      <dgm:t>
        <a:bodyPr/>
        <a:lstStyle/>
        <a:p>
          <a:endParaRPr lang="en-US"/>
        </a:p>
      </dgm:t>
    </dgm:pt>
    <dgm:pt modelId="{3729CB7A-EA49-4B68-A86E-ECBBA66EAE6B}" type="pres">
      <dgm:prSet presAssocID="{7AD16374-A4A2-4BD0-8CA9-6F4EE1C5733B}" presName="hierChild3" presStyleCnt="0"/>
      <dgm:spPr/>
    </dgm:pt>
    <dgm:pt modelId="{D8104656-7151-4909-8664-D6FAED7E2375}" type="pres">
      <dgm:prSet presAssocID="{97E39D60-2911-4C51-AC08-C3E2F6DA5EC6}" presName="Name17" presStyleLbl="parChTrans1D3" presStyleIdx="2" presStyleCnt="4"/>
      <dgm:spPr/>
      <dgm:t>
        <a:bodyPr/>
        <a:lstStyle/>
        <a:p>
          <a:endParaRPr lang="en-US"/>
        </a:p>
      </dgm:t>
    </dgm:pt>
    <dgm:pt modelId="{67BF5A55-60A9-4175-9FCF-E59ACAEAC931}" type="pres">
      <dgm:prSet presAssocID="{D4AB7E01-9A9F-4874-9D6D-86E8966BFEE3}" presName="hierRoot3" presStyleCnt="0"/>
      <dgm:spPr/>
    </dgm:pt>
    <dgm:pt modelId="{95DBCA22-2911-4E11-8E8B-61CFFCF97CB3}" type="pres">
      <dgm:prSet presAssocID="{D4AB7E01-9A9F-4874-9D6D-86E8966BFEE3}" presName="composite3" presStyleCnt="0"/>
      <dgm:spPr/>
    </dgm:pt>
    <dgm:pt modelId="{47747D2C-E479-4E47-A35D-9F3A0C2AAFFA}" type="pres">
      <dgm:prSet presAssocID="{D4AB7E01-9A9F-4874-9D6D-86E8966BFEE3}" presName="background3" presStyleLbl="node3" presStyleIdx="2" presStyleCnt="4"/>
      <dgm:spPr/>
    </dgm:pt>
    <dgm:pt modelId="{750E48BD-0B11-41C2-B0F3-1C727CB9C26B}" type="pres">
      <dgm:prSet presAssocID="{D4AB7E01-9A9F-4874-9D6D-86E8966BFEE3}" presName="text3" presStyleLbl="fgAcc3" presStyleIdx="2" presStyleCnt="4">
        <dgm:presLayoutVars>
          <dgm:chPref val="3"/>
        </dgm:presLayoutVars>
      </dgm:prSet>
      <dgm:spPr/>
      <dgm:t>
        <a:bodyPr/>
        <a:lstStyle/>
        <a:p>
          <a:endParaRPr lang="en-US"/>
        </a:p>
      </dgm:t>
    </dgm:pt>
    <dgm:pt modelId="{3C5F800F-4C9D-4B45-BFF6-F0448EC9D5C3}" type="pres">
      <dgm:prSet presAssocID="{D4AB7E01-9A9F-4874-9D6D-86E8966BFEE3}" presName="hierChild4" presStyleCnt="0"/>
      <dgm:spPr/>
    </dgm:pt>
    <dgm:pt modelId="{CCC9F4C3-8007-4AE8-98BF-EB09E27D3BA7}" type="pres">
      <dgm:prSet presAssocID="{51A00DDE-062D-4806-B42E-C3B1F4CF7010}" presName="Name23" presStyleLbl="parChTrans1D4" presStyleIdx="0" presStyleCnt="4"/>
      <dgm:spPr/>
    </dgm:pt>
    <dgm:pt modelId="{047588C0-0366-4951-8099-88FBCEC96154}" type="pres">
      <dgm:prSet presAssocID="{986584E7-C2B5-4DB4-9C9B-15086931238B}" presName="hierRoot4" presStyleCnt="0"/>
      <dgm:spPr/>
    </dgm:pt>
    <dgm:pt modelId="{FA915ED3-5028-4530-90E9-5B883E4EDA8F}" type="pres">
      <dgm:prSet presAssocID="{986584E7-C2B5-4DB4-9C9B-15086931238B}" presName="composite4" presStyleCnt="0"/>
      <dgm:spPr/>
    </dgm:pt>
    <dgm:pt modelId="{49A84F5B-03DA-4D5B-84CA-9835BA93632C}" type="pres">
      <dgm:prSet presAssocID="{986584E7-C2B5-4DB4-9C9B-15086931238B}" presName="background4" presStyleLbl="node4" presStyleIdx="0" presStyleCnt="4"/>
      <dgm:spPr/>
    </dgm:pt>
    <dgm:pt modelId="{40201C4C-2F64-4801-8681-50CE2734028A}" type="pres">
      <dgm:prSet presAssocID="{986584E7-C2B5-4DB4-9C9B-15086931238B}" presName="text4" presStyleLbl="fgAcc4" presStyleIdx="0" presStyleCnt="4">
        <dgm:presLayoutVars>
          <dgm:chPref val="3"/>
        </dgm:presLayoutVars>
      </dgm:prSet>
      <dgm:spPr/>
      <dgm:t>
        <a:bodyPr/>
        <a:lstStyle/>
        <a:p>
          <a:endParaRPr lang="en-US"/>
        </a:p>
      </dgm:t>
    </dgm:pt>
    <dgm:pt modelId="{307D8E57-431A-4B55-BBFB-893E082B761A}" type="pres">
      <dgm:prSet presAssocID="{986584E7-C2B5-4DB4-9C9B-15086931238B}" presName="hierChild5" presStyleCnt="0"/>
      <dgm:spPr/>
    </dgm:pt>
    <dgm:pt modelId="{497C1726-D6F0-4D70-85C7-FDC2C6901768}" type="pres">
      <dgm:prSet presAssocID="{383D353D-8533-45BC-848F-347D65D3D29A}" presName="Name23" presStyleLbl="parChTrans1D4" presStyleIdx="1" presStyleCnt="4"/>
      <dgm:spPr/>
    </dgm:pt>
    <dgm:pt modelId="{5943B8BE-1F89-4F17-95C0-AE8F621E8ADD}" type="pres">
      <dgm:prSet presAssocID="{7826A2E2-DE39-48DF-B51B-342624BF685E}" presName="hierRoot4" presStyleCnt="0"/>
      <dgm:spPr/>
    </dgm:pt>
    <dgm:pt modelId="{45099BE9-9F35-4381-BADA-34F468C7B1D6}" type="pres">
      <dgm:prSet presAssocID="{7826A2E2-DE39-48DF-B51B-342624BF685E}" presName="composite4" presStyleCnt="0"/>
      <dgm:spPr/>
    </dgm:pt>
    <dgm:pt modelId="{6B880516-3D98-470F-8A85-D048E054017C}" type="pres">
      <dgm:prSet presAssocID="{7826A2E2-DE39-48DF-B51B-342624BF685E}" presName="background4" presStyleLbl="node4" presStyleIdx="1" presStyleCnt="4"/>
      <dgm:spPr/>
    </dgm:pt>
    <dgm:pt modelId="{E6C7C122-C877-4FE0-B6AB-C7AFE325BCCF}" type="pres">
      <dgm:prSet presAssocID="{7826A2E2-DE39-48DF-B51B-342624BF685E}" presName="text4" presStyleLbl="fgAcc4" presStyleIdx="1" presStyleCnt="4">
        <dgm:presLayoutVars>
          <dgm:chPref val="3"/>
        </dgm:presLayoutVars>
      </dgm:prSet>
      <dgm:spPr/>
      <dgm:t>
        <a:bodyPr/>
        <a:lstStyle/>
        <a:p>
          <a:endParaRPr lang="en-US"/>
        </a:p>
      </dgm:t>
    </dgm:pt>
    <dgm:pt modelId="{A0BD6C66-BF73-4ABF-B949-C699977247DD}" type="pres">
      <dgm:prSet presAssocID="{7826A2E2-DE39-48DF-B51B-342624BF685E}" presName="hierChild5" presStyleCnt="0"/>
      <dgm:spPr/>
    </dgm:pt>
    <dgm:pt modelId="{0259DD28-1FFC-4476-B851-D17111994A9E}" type="pres">
      <dgm:prSet presAssocID="{8738D052-BC0B-4428-B691-E21440834DE0}" presName="Name17" presStyleLbl="parChTrans1D3" presStyleIdx="3" presStyleCnt="4"/>
      <dgm:spPr/>
      <dgm:t>
        <a:bodyPr/>
        <a:lstStyle/>
        <a:p>
          <a:endParaRPr lang="en-US"/>
        </a:p>
      </dgm:t>
    </dgm:pt>
    <dgm:pt modelId="{586DB086-B18D-4FB7-81E3-9044F2532717}" type="pres">
      <dgm:prSet presAssocID="{8B17F88C-36DB-472A-AEF6-608B47C120CF}" presName="hierRoot3" presStyleCnt="0"/>
      <dgm:spPr/>
    </dgm:pt>
    <dgm:pt modelId="{C678DE52-691E-4D9F-9DB9-D0D08506090E}" type="pres">
      <dgm:prSet presAssocID="{8B17F88C-36DB-472A-AEF6-608B47C120CF}" presName="composite3" presStyleCnt="0"/>
      <dgm:spPr/>
    </dgm:pt>
    <dgm:pt modelId="{A8B41E6D-1394-4B26-AFD9-6BCE96E825C9}" type="pres">
      <dgm:prSet presAssocID="{8B17F88C-36DB-472A-AEF6-608B47C120CF}" presName="background3" presStyleLbl="node3" presStyleIdx="3" presStyleCnt="4"/>
      <dgm:spPr/>
    </dgm:pt>
    <dgm:pt modelId="{4D564827-8F21-482F-8B0F-3955F446C68B}" type="pres">
      <dgm:prSet presAssocID="{8B17F88C-36DB-472A-AEF6-608B47C120CF}" presName="text3" presStyleLbl="fgAcc3" presStyleIdx="3" presStyleCnt="4">
        <dgm:presLayoutVars>
          <dgm:chPref val="3"/>
        </dgm:presLayoutVars>
      </dgm:prSet>
      <dgm:spPr/>
      <dgm:t>
        <a:bodyPr/>
        <a:lstStyle/>
        <a:p>
          <a:endParaRPr lang="en-US"/>
        </a:p>
      </dgm:t>
    </dgm:pt>
    <dgm:pt modelId="{19F0E4EA-735B-485A-965B-6E74DF716169}" type="pres">
      <dgm:prSet presAssocID="{8B17F88C-36DB-472A-AEF6-608B47C120CF}" presName="hierChild4" presStyleCnt="0"/>
      <dgm:spPr/>
    </dgm:pt>
    <dgm:pt modelId="{444674DD-6BFA-44D0-92ED-D08ACEC7F869}" type="pres">
      <dgm:prSet presAssocID="{7A69FB9E-2A1E-412C-BA6D-66DC7DDAAD84}" presName="Name23" presStyleLbl="parChTrans1D4" presStyleIdx="2" presStyleCnt="4"/>
      <dgm:spPr/>
    </dgm:pt>
    <dgm:pt modelId="{7C486902-0229-4413-9979-B1B70AD4CE62}" type="pres">
      <dgm:prSet presAssocID="{9DC1F8D3-2119-4ACD-BFAC-ADAE48926B7A}" presName="hierRoot4" presStyleCnt="0"/>
      <dgm:spPr/>
    </dgm:pt>
    <dgm:pt modelId="{1703DCD2-DE06-46B5-8BA3-9409824B1A5C}" type="pres">
      <dgm:prSet presAssocID="{9DC1F8D3-2119-4ACD-BFAC-ADAE48926B7A}" presName="composite4" presStyleCnt="0"/>
      <dgm:spPr/>
    </dgm:pt>
    <dgm:pt modelId="{8FBCEBFF-5459-4986-AA65-A29508E72BB5}" type="pres">
      <dgm:prSet presAssocID="{9DC1F8D3-2119-4ACD-BFAC-ADAE48926B7A}" presName="background4" presStyleLbl="node4" presStyleIdx="2" presStyleCnt="4"/>
      <dgm:spPr/>
    </dgm:pt>
    <dgm:pt modelId="{E71DF5B4-49E6-4A66-9010-EF9D1A79B274}" type="pres">
      <dgm:prSet presAssocID="{9DC1F8D3-2119-4ACD-BFAC-ADAE48926B7A}" presName="text4" presStyleLbl="fgAcc4" presStyleIdx="2" presStyleCnt="4">
        <dgm:presLayoutVars>
          <dgm:chPref val="3"/>
        </dgm:presLayoutVars>
      </dgm:prSet>
      <dgm:spPr/>
      <dgm:t>
        <a:bodyPr/>
        <a:lstStyle/>
        <a:p>
          <a:endParaRPr lang="en-US"/>
        </a:p>
      </dgm:t>
    </dgm:pt>
    <dgm:pt modelId="{B4855906-04EC-482E-9198-2978EA986B9B}" type="pres">
      <dgm:prSet presAssocID="{9DC1F8D3-2119-4ACD-BFAC-ADAE48926B7A}" presName="hierChild5" presStyleCnt="0"/>
      <dgm:spPr/>
    </dgm:pt>
    <dgm:pt modelId="{DD3181E3-F218-4C74-BE90-479AF2F039B9}" type="pres">
      <dgm:prSet presAssocID="{5A1E5E09-3EA0-47DE-B2EB-1A40826F17D4}" presName="Name23" presStyleLbl="parChTrans1D4" presStyleIdx="3" presStyleCnt="4"/>
      <dgm:spPr/>
    </dgm:pt>
    <dgm:pt modelId="{5C43D88D-10E9-4FAA-AD28-41D7D9F0FA27}" type="pres">
      <dgm:prSet presAssocID="{B216CFBE-8CF2-4795-A000-FA4005EA2934}" presName="hierRoot4" presStyleCnt="0"/>
      <dgm:spPr/>
    </dgm:pt>
    <dgm:pt modelId="{9471A0C8-CBC4-4A6C-AC74-8AB82D821112}" type="pres">
      <dgm:prSet presAssocID="{B216CFBE-8CF2-4795-A000-FA4005EA2934}" presName="composite4" presStyleCnt="0"/>
      <dgm:spPr/>
    </dgm:pt>
    <dgm:pt modelId="{9B2191BB-69C0-4F65-888F-6FB3ACF63060}" type="pres">
      <dgm:prSet presAssocID="{B216CFBE-8CF2-4795-A000-FA4005EA2934}" presName="background4" presStyleLbl="node4" presStyleIdx="3" presStyleCnt="4"/>
      <dgm:spPr/>
    </dgm:pt>
    <dgm:pt modelId="{1B939D9F-074F-4C16-BEBB-79AFCEBDAE39}" type="pres">
      <dgm:prSet presAssocID="{B216CFBE-8CF2-4795-A000-FA4005EA2934}" presName="text4" presStyleLbl="fgAcc4" presStyleIdx="3" presStyleCnt="4">
        <dgm:presLayoutVars>
          <dgm:chPref val="3"/>
        </dgm:presLayoutVars>
      </dgm:prSet>
      <dgm:spPr/>
      <dgm:t>
        <a:bodyPr/>
        <a:lstStyle/>
        <a:p>
          <a:endParaRPr lang="en-US"/>
        </a:p>
      </dgm:t>
    </dgm:pt>
    <dgm:pt modelId="{43405431-2815-4A65-9603-847A8D2378BC}" type="pres">
      <dgm:prSet presAssocID="{B216CFBE-8CF2-4795-A000-FA4005EA2934}" presName="hierChild5" presStyleCnt="0"/>
      <dgm:spPr/>
    </dgm:pt>
    <dgm:pt modelId="{FC12C243-C980-49FF-9B6F-91A5CA9E8211}" type="pres">
      <dgm:prSet presAssocID="{45FA7D15-53A2-4E72-A7F3-FD950441DCF0}" presName="Name10" presStyleLbl="parChTrans1D2" presStyleIdx="2" presStyleCnt="3"/>
      <dgm:spPr/>
      <dgm:t>
        <a:bodyPr/>
        <a:lstStyle/>
        <a:p>
          <a:endParaRPr lang="en-US"/>
        </a:p>
      </dgm:t>
    </dgm:pt>
    <dgm:pt modelId="{C9AC148C-EA7D-41FC-8A04-79B50DB9D0EE}" type="pres">
      <dgm:prSet presAssocID="{5D8D812F-4453-446B-BC7B-223CB34A3D48}" presName="hierRoot2" presStyleCnt="0"/>
      <dgm:spPr/>
    </dgm:pt>
    <dgm:pt modelId="{08D30B9B-D841-43C8-A396-B3867D4C28AD}" type="pres">
      <dgm:prSet presAssocID="{5D8D812F-4453-446B-BC7B-223CB34A3D48}" presName="composite2" presStyleCnt="0"/>
      <dgm:spPr/>
    </dgm:pt>
    <dgm:pt modelId="{38771173-F3EF-408D-8D5B-BACD08D9C5FC}" type="pres">
      <dgm:prSet presAssocID="{5D8D812F-4453-446B-BC7B-223CB34A3D48}" presName="background2" presStyleLbl="node2" presStyleIdx="2" presStyleCnt="3"/>
      <dgm:spPr/>
    </dgm:pt>
    <dgm:pt modelId="{CFC3CDFD-F9FB-414C-B90C-67EAEDB0AF13}" type="pres">
      <dgm:prSet presAssocID="{5D8D812F-4453-446B-BC7B-223CB34A3D48}" presName="text2" presStyleLbl="fgAcc2" presStyleIdx="2" presStyleCnt="3">
        <dgm:presLayoutVars>
          <dgm:chPref val="3"/>
        </dgm:presLayoutVars>
      </dgm:prSet>
      <dgm:spPr/>
      <dgm:t>
        <a:bodyPr/>
        <a:lstStyle/>
        <a:p>
          <a:endParaRPr lang="en-US"/>
        </a:p>
      </dgm:t>
    </dgm:pt>
    <dgm:pt modelId="{1874A64A-36D7-4A5C-AFB2-15ABFE815428}" type="pres">
      <dgm:prSet presAssocID="{5D8D812F-4453-446B-BC7B-223CB34A3D48}" presName="hierChild3" presStyleCnt="0"/>
      <dgm:spPr/>
    </dgm:pt>
  </dgm:ptLst>
  <dgm:cxnLst>
    <dgm:cxn modelId="{4977E507-0892-4B37-AF84-6318B87DDC57}" srcId="{D4AB7E01-9A9F-4874-9D6D-86E8966BFEE3}" destId="{986584E7-C2B5-4DB4-9C9B-15086931238B}" srcOrd="0" destOrd="0" parTransId="{51A00DDE-062D-4806-B42E-C3B1F4CF7010}" sibTransId="{45D8D97B-5B49-4D10-83B7-0CC76882BC7B}"/>
    <dgm:cxn modelId="{B5AA235D-6586-460F-90DF-B5451A64B1CE}" type="presOf" srcId="{3C9A5CC6-128E-4A77-A1D7-578B900C00D0}" destId="{4C864B09-6E61-4341-BE7A-16381A9E6BCA}" srcOrd="0" destOrd="0" presId="urn:microsoft.com/office/officeart/2005/8/layout/hierarchy1"/>
    <dgm:cxn modelId="{0364601A-ABFE-4E99-A8A6-9E1F81BC5F93}" type="presOf" srcId="{51A00DDE-062D-4806-B42E-C3B1F4CF7010}" destId="{CCC9F4C3-8007-4AE8-98BF-EB09E27D3BA7}" srcOrd="0" destOrd="0" presId="urn:microsoft.com/office/officeart/2005/8/layout/hierarchy1"/>
    <dgm:cxn modelId="{8F112C69-35D6-404B-ACFD-3E0BD5F78EE0}" type="presOf" srcId="{CF074E64-C2C8-4DE7-8585-DA763B1E1216}" destId="{C7AC83FF-928B-4EFB-BB6E-EE44E30FBDB8}" srcOrd="0" destOrd="0" presId="urn:microsoft.com/office/officeart/2005/8/layout/hierarchy1"/>
    <dgm:cxn modelId="{5BEDA6A0-50E5-49DB-86D3-0F081A882E23}" srcId="{8B17F88C-36DB-472A-AEF6-608B47C120CF}" destId="{B216CFBE-8CF2-4795-A000-FA4005EA2934}" srcOrd="1" destOrd="0" parTransId="{5A1E5E09-3EA0-47DE-B2EB-1A40826F17D4}" sibTransId="{BAD893A5-3BEC-4269-9FF9-9982A47C153B}"/>
    <dgm:cxn modelId="{6E31DC12-ED3F-42A0-B546-CE5AADB2AE99}" type="presOf" srcId="{D4AB7E01-9A9F-4874-9D6D-86E8966BFEE3}" destId="{750E48BD-0B11-41C2-B0F3-1C727CB9C26B}" srcOrd="0" destOrd="0" presId="urn:microsoft.com/office/officeart/2005/8/layout/hierarchy1"/>
    <dgm:cxn modelId="{2D78D216-CE78-490C-A2CC-81E4B6005814}" type="presOf" srcId="{07C83D69-A9FF-499A-B375-772521BAA39C}" destId="{B9F0738F-C361-451C-AB53-3137AEACFAF2}" srcOrd="0" destOrd="0" presId="urn:microsoft.com/office/officeart/2005/8/layout/hierarchy1"/>
    <dgm:cxn modelId="{90E3D83C-2C98-41D4-9812-03DA7BCF2BEE}" srcId="{8B17F88C-36DB-472A-AEF6-608B47C120CF}" destId="{9DC1F8D3-2119-4ACD-BFAC-ADAE48926B7A}" srcOrd="0" destOrd="0" parTransId="{7A69FB9E-2A1E-412C-BA6D-66DC7DDAAD84}" sibTransId="{DA05632E-38E4-4597-A641-6706B2E71638}"/>
    <dgm:cxn modelId="{A81B4648-218C-4B9E-9EE9-4184977DABE3}" type="presOf" srcId="{736D603C-C3A6-4BA7-9A65-724ADBD6CD51}" destId="{7E2D0490-6B8A-4886-9AD9-2FD41EEB99F6}" srcOrd="0" destOrd="0" presId="urn:microsoft.com/office/officeart/2005/8/layout/hierarchy1"/>
    <dgm:cxn modelId="{0B93AA14-FD55-4254-9565-83CF15147941}" type="presOf" srcId="{986584E7-C2B5-4DB4-9C9B-15086931238B}" destId="{40201C4C-2F64-4801-8681-50CE2734028A}" srcOrd="0" destOrd="0" presId="urn:microsoft.com/office/officeart/2005/8/layout/hierarchy1"/>
    <dgm:cxn modelId="{AD18DC89-EE94-42CC-9BA7-25C3F1031DC1}" srcId="{A8C5C077-9CF3-4B29-9F3E-461C30C21BAC}" destId="{7AD16374-A4A2-4BD0-8CA9-6F4EE1C5733B}" srcOrd="1" destOrd="0" parTransId="{A8F0AE88-F0E9-4FDA-AA23-1353536ED7F0}" sibTransId="{83E5220E-2F8E-4861-A77D-B7BC39167301}"/>
    <dgm:cxn modelId="{3801DD93-4C77-4329-BC75-F51C60EB39CB}" type="presOf" srcId="{A8F0AE88-F0E9-4FDA-AA23-1353536ED7F0}" destId="{392237F2-B3F9-4F42-B552-644D981F2F7E}" srcOrd="0" destOrd="0" presId="urn:microsoft.com/office/officeart/2005/8/layout/hierarchy1"/>
    <dgm:cxn modelId="{C54E23E2-E035-46BA-9A80-0E39CA18C5E9}" type="presOf" srcId="{5D8D812F-4453-446B-BC7B-223CB34A3D48}" destId="{CFC3CDFD-F9FB-414C-B90C-67EAEDB0AF13}" srcOrd="0" destOrd="0" presId="urn:microsoft.com/office/officeart/2005/8/layout/hierarchy1"/>
    <dgm:cxn modelId="{E293D978-45F3-481E-8545-FA5F9953D9F7}" srcId="{A8C5C077-9CF3-4B29-9F3E-461C30C21BAC}" destId="{4604E46F-D0C7-49EA-BFA7-0AD1A1D8637C}" srcOrd="0" destOrd="0" parTransId="{FB5ADB9A-01BC-461E-B7AE-EC0870085AA7}" sibTransId="{676DFCAA-26F6-4768-971C-846934EF4C4D}"/>
    <dgm:cxn modelId="{57333E95-C2A6-46A5-B0A6-14EA0419F960}" type="presOf" srcId="{97E39D60-2911-4C51-AC08-C3E2F6DA5EC6}" destId="{D8104656-7151-4909-8664-D6FAED7E2375}" srcOrd="0" destOrd="0" presId="urn:microsoft.com/office/officeart/2005/8/layout/hierarchy1"/>
    <dgm:cxn modelId="{56486C6C-4C0A-47AC-9CB2-FC32B3613BE1}" type="presOf" srcId="{8B17F88C-36DB-472A-AEF6-608B47C120CF}" destId="{4D564827-8F21-482F-8B0F-3955F446C68B}" srcOrd="0" destOrd="0" presId="urn:microsoft.com/office/officeart/2005/8/layout/hierarchy1"/>
    <dgm:cxn modelId="{DB93BFE6-F79B-491A-9F05-63D72862276E}" srcId="{7AD16374-A4A2-4BD0-8CA9-6F4EE1C5733B}" destId="{D4AB7E01-9A9F-4874-9D6D-86E8966BFEE3}" srcOrd="0" destOrd="0" parTransId="{97E39D60-2911-4C51-AC08-C3E2F6DA5EC6}" sibTransId="{0F9C8D66-C478-48EC-8985-A29CABCDE1E9}"/>
    <dgm:cxn modelId="{4D08B628-FEA8-4620-B00A-D685E9A591A4}" type="presOf" srcId="{A5838562-B5BF-4A44-8A33-631AB475C6D6}" destId="{66A4C71B-4186-4DB7-AABB-95748098E9DA}" srcOrd="0" destOrd="0" presId="urn:microsoft.com/office/officeart/2005/8/layout/hierarchy1"/>
    <dgm:cxn modelId="{47399752-E5AB-4064-9BFE-3B3A7A114DA4}" type="presOf" srcId="{383D353D-8533-45BC-848F-347D65D3D29A}" destId="{497C1726-D6F0-4D70-85C7-FDC2C6901768}" srcOrd="0" destOrd="0" presId="urn:microsoft.com/office/officeart/2005/8/layout/hierarchy1"/>
    <dgm:cxn modelId="{8FE45C54-5F73-45C0-9C79-91A40FEB1E08}" type="presOf" srcId="{8738D052-BC0B-4428-B691-E21440834DE0}" destId="{0259DD28-1FFC-4476-B851-D17111994A9E}" srcOrd="0" destOrd="0" presId="urn:microsoft.com/office/officeart/2005/8/layout/hierarchy1"/>
    <dgm:cxn modelId="{0F334FC1-41B0-410D-BBFF-55AE0FD2776B}" type="presOf" srcId="{5A1E5E09-3EA0-47DE-B2EB-1A40826F17D4}" destId="{DD3181E3-F218-4C74-BE90-479AF2F039B9}" srcOrd="0" destOrd="0" presId="urn:microsoft.com/office/officeart/2005/8/layout/hierarchy1"/>
    <dgm:cxn modelId="{1A36301E-5D9F-4DC3-BB3B-7AFAE5AB00AA}" srcId="{7AD16374-A4A2-4BD0-8CA9-6F4EE1C5733B}" destId="{8B17F88C-36DB-472A-AEF6-608B47C120CF}" srcOrd="1" destOrd="0" parTransId="{8738D052-BC0B-4428-B691-E21440834DE0}" sibTransId="{7A8B1EB1-3597-479E-A400-1BFCB24F087B}"/>
    <dgm:cxn modelId="{63A69FB0-84D2-4DFB-9E14-F002F2E11D1B}" type="presOf" srcId="{FB5ADB9A-01BC-461E-B7AE-EC0870085AA7}" destId="{C3AF7260-02C9-450C-8E2E-6E56517F38A5}" srcOrd="0" destOrd="0" presId="urn:microsoft.com/office/officeart/2005/8/layout/hierarchy1"/>
    <dgm:cxn modelId="{4759526C-822F-4524-B6AE-9A9F5C27E58F}" srcId="{4604E46F-D0C7-49EA-BFA7-0AD1A1D8637C}" destId="{3C9A5CC6-128E-4A77-A1D7-578B900C00D0}" srcOrd="1" destOrd="0" parTransId="{736D603C-C3A6-4BA7-9A65-724ADBD6CD51}" sibTransId="{8D6B4850-BA50-486E-8726-8D3D839E36DB}"/>
    <dgm:cxn modelId="{A3DEC90A-8557-41AC-9459-6273872C1BD6}" srcId="{CF074E64-C2C8-4DE7-8585-DA763B1E1216}" destId="{A8C5C077-9CF3-4B29-9F3E-461C30C21BAC}" srcOrd="0" destOrd="0" parTransId="{451B0C6E-83F8-45ED-9BC3-0DA338E0D6C0}" sibTransId="{53028543-6937-4155-B6EC-98FB53AB48D3}"/>
    <dgm:cxn modelId="{A03DD614-267D-4FB1-8EDE-8FF1842ABA30}" srcId="{D4AB7E01-9A9F-4874-9D6D-86E8966BFEE3}" destId="{7826A2E2-DE39-48DF-B51B-342624BF685E}" srcOrd="1" destOrd="0" parTransId="{383D353D-8533-45BC-848F-347D65D3D29A}" sibTransId="{8F6A9A9F-A45F-4744-A62D-DD2E3948D631}"/>
    <dgm:cxn modelId="{CC613271-E3E6-49A4-8EE7-211A51D33978}" type="presOf" srcId="{9DC1F8D3-2119-4ACD-BFAC-ADAE48926B7A}" destId="{E71DF5B4-49E6-4A66-9010-EF9D1A79B274}" srcOrd="0" destOrd="0" presId="urn:microsoft.com/office/officeart/2005/8/layout/hierarchy1"/>
    <dgm:cxn modelId="{EDD44BF0-7400-42D0-A0E3-0D3290FE2477}" type="presOf" srcId="{45FA7D15-53A2-4E72-A7F3-FD950441DCF0}" destId="{FC12C243-C980-49FF-9B6F-91A5CA9E8211}" srcOrd="0" destOrd="0" presId="urn:microsoft.com/office/officeart/2005/8/layout/hierarchy1"/>
    <dgm:cxn modelId="{A39EFA42-88B6-4A5A-B225-0C2CAB7B4C6A}" type="presOf" srcId="{7AD16374-A4A2-4BD0-8CA9-6F4EE1C5733B}" destId="{823ED129-4E1D-4B0C-AA44-CC69BE76060E}" srcOrd="0" destOrd="0" presId="urn:microsoft.com/office/officeart/2005/8/layout/hierarchy1"/>
    <dgm:cxn modelId="{DCE6FB5A-1465-4AA2-9844-6FD0206B537A}" type="presOf" srcId="{A8C5C077-9CF3-4B29-9F3E-461C30C21BAC}" destId="{4C2D6BAE-3EF9-46D0-BF30-24B11827F48D}" srcOrd="0" destOrd="0" presId="urn:microsoft.com/office/officeart/2005/8/layout/hierarchy1"/>
    <dgm:cxn modelId="{FBED1D85-8902-453A-A977-AE7F9A644F57}" srcId="{4604E46F-D0C7-49EA-BFA7-0AD1A1D8637C}" destId="{A5838562-B5BF-4A44-8A33-631AB475C6D6}" srcOrd="0" destOrd="0" parTransId="{07C83D69-A9FF-499A-B375-772521BAA39C}" sibTransId="{AEF463FC-E668-4512-B4E5-BB1314C7AF37}"/>
    <dgm:cxn modelId="{981C0D95-170D-467A-BADD-565775B397C6}" type="presOf" srcId="{7A69FB9E-2A1E-412C-BA6D-66DC7DDAAD84}" destId="{444674DD-6BFA-44D0-92ED-D08ACEC7F869}" srcOrd="0" destOrd="0" presId="urn:microsoft.com/office/officeart/2005/8/layout/hierarchy1"/>
    <dgm:cxn modelId="{B91209C0-0120-49DC-A8F8-C22C5BEC252D}" type="presOf" srcId="{B216CFBE-8CF2-4795-A000-FA4005EA2934}" destId="{1B939D9F-074F-4C16-BEBB-79AFCEBDAE39}" srcOrd="0" destOrd="0" presId="urn:microsoft.com/office/officeart/2005/8/layout/hierarchy1"/>
    <dgm:cxn modelId="{A2B77A81-799C-4B24-A0C2-090C33D92821}" type="presOf" srcId="{4604E46F-D0C7-49EA-BFA7-0AD1A1D8637C}" destId="{66AECAF4-272D-4A80-9EB1-B22623C91772}" srcOrd="0" destOrd="0" presId="urn:microsoft.com/office/officeart/2005/8/layout/hierarchy1"/>
    <dgm:cxn modelId="{CC6BD9A7-86AD-4CFC-ABFF-21424F383E0A}" srcId="{A8C5C077-9CF3-4B29-9F3E-461C30C21BAC}" destId="{5D8D812F-4453-446B-BC7B-223CB34A3D48}" srcOrd="2" destOrd="0" parTransId="{45FA7D15-53A2-4E72-A7F3-FD950441DCF0}" sibTransId="{4139880F-6378-4EEE-A695-AB8C1C8D0C19}"/>
    <dgm:cxn modelId="{A732320D-41C4-4869-8808-CD8535A7E3B6}" type="presOf" srcId="{7826A2E2-DE39-48DF-B51B-342624BF685E}" destId="{E6C7C122-C877-4FE0-B6AB-C7AFE325BCCF}" srcOrd="0" destOrd="0" presId="urn:microsoft.com/office/officeart/2005/8/layout/hierarchy1"/>
    <dgm:cxn modelId="{77A7A4A1-8A7E-4746-BCF7-DE8C11677A86}" type="presParOf" srcId="{C7AC83FF-928B-4EFB-BB6E-EE44E30FBDB8}" destId="{07A05AE5-9374-4B9B-8527-A39C8A8BA25D}" srcOrd="0" destOrd="0" presId="urn:microsoft.com/office/officeart/2005/8/layout/hierarchy1"/>
    <dgm:cxn modelId="{D585B628-E458-4E06-9557-013B4EA39911}" type="presParOf" srcId="{07A05AE5-9374-4B9B-8527-A39C8A8BA25D}" destId="{ECBB978D-592D-4CF8-9428-9F76598DAF3E}" srcOrd="0" destOrd="0" presId="urn:microsoft.com/office/officeart/2005/8/layout/hierarchy1"/>
    <dgm:cxn modelId="{2BA60CC0-C487-4217-BE67-C1131F23BB35}" type="presParOf" srcId="{ECBB978D-592D-4CF8-9428-9F76598DAF3E}" destId="{FCE48931-162B-4EE9-8673-EAD0D61EE0A8}" srcOrd="0" destOrd="0" presId="urn:microsoft.com/office/officeart/2005/8/layout/hierarchy1"/>
    <dgm:cxn modelId="{2FA4975E-4715-43AE-81C0-C20941229136}" type="presParOf" srcId="{ECBB978D-592D-4CF8-9428-9F76598DAF3E}" destId="{4C2D6BAE-3EF9-46D0-BF30-24B11827F48D}" srcOrd="1" destOrd="0" presId="urn:microsoft.com/office/officeart/2005/8/layout/hierarchy1"/>
    <dgm:cxn modelId="{40514255-BE34-4BDE-9B2A-8B37034DDBF5}" type="presParOf" srcId="{07A05AE5-9374-4B9B-8527-A39C8A8BA25D}" destId="{5CACFA4C-7E49-42E8-9FC4-38E67FEF34B7}" srcOrd="1" destOrd="0" presId="urn:microsoft.com/office/officeart/2005/8/layout/hierarchy1"/>
    <dgm:cxn modelId="{46577FB4-3925-413F-90CC-FD6FAD160185}" type="presParOf" srcId="{5CACFA4C-7E49-42E8-9FC4-38E67FEF34B7}" destId="{C3AF7260-02C9-450C-8E2E-6E56517F38A5}" srcOrd="0" destOrd="0" presId="urn:microsoft.com/office/officeart/2005/8/layout/hierarchy1"/>
    <dgm:cxn modelId="{01E76AD1-E5C3-4A68-8148-17B64CBB9755}" type="presParOf" srcId="{5CACFA4C-7E49-42E8-9FC4-38E67FEF34B7}" destId="{EBC0B4A3-8D1A-4E3C-B3E6-4B7D88F54221}" srcOrd="1" destOrd="0" presId="urn:microsoft.com/office/officeart/2005/8/layout/hierarchy1"/>
    <dgm:cxn modelId="{36DAF345-4074-4EF5-B839-CA0EAF8BFF30}" type="presParOf" srcId="{EBC0B4A3-8D1A-4E3C-B3E6-4B7D88F54221}" destId="{58088145-DFD8-48BB-8F4C-2650AA7E51AC}" srcOrd="0" destOrd="0" presId="urn:microsoft.com/office/officeart/2005/8/layout/hierarchy1"/>
    <dgm:cxn modelId="{2835E2CE-7755-42DC-8995-8F0ED2FD5D58}" type="presParOf" srcId="{58088145-DFD8-48BB-8F4C-2650AA7E51AC}" destId="{ED8E5A08-ECD4-42B8-80CD-1F456274B458}" srcOrd="0" destOrd="0" presId="urn:microsoft.com/office/officeart/2005/8/layout/hierarchy1"/>
    <dgm:cxn modelId="{826047AE-8026-4D8C-9F88-A3E00655A5F4}" type="presParOf" srcId="{58088145-DFD8-48BB-8F4C-2650AA7E51AC}" destId="{66AECAF4-272D-4A80-9EB1-B22623C91772}" srcOrd="1" destOrd="0" presId="urn:microsoft.com/office/officeart/2005/8/layout/hierarchy1"/>
    <dgm:cxn modelId="{4197C7AF-4A6D-4C35-A61A-9F3B1078606B}" type="presParOf" srcId="{EBC0B4A3-8D1A-4E3C-B3E6-4B7D88F54221}" destId="{B9952334-077B-4E90-833C-88AB232D1F5A}" srcOrd="1" destOrd="0" presId="urn:microsoft.com/office/officeart/2005/8/layout/hierarchy1"/>
    <dgm:cxn modelId="{2BCEB53C-F3D7-4DCD-AD16-0DA1BD167CD1}" type="presParOf" srcId="{B9952334-077B-4E90-833C-88AB232D1F5A}" destId="{B9F0738F-C361-451C-AB53-3137AEACFAF2}" srcOrd="0" destOrd="0" presId="urn:microsoft.com/office/officeart/2005/8/layout/hierarchy1"/>
    <dgm:cxn modelId="{A4922E1D-94F0-4E8A-A3E8-8E4C82043A09}" type="presParOf" srcId="{B9952334-077B-4E90-833C-88AB232D1F5A}" destId="{831BC16C-6C3A-4294-8111-C141F758F3D1}" srcOrd="1" destOrd="0" presId="urn:microsoft.com/office/officeart/2005/8/layout/hierarchy1"/>
    <dgm:cxn modelId="{DCF7851A-A972-4C54-A487-B03A1C0BA8BC}" type="presParOf" srcId="{831BC16C-6C3A-4294-8111-C141F758F3D1}" destId="{AAABECA8-0E6A-4A07-8796-AEABBDC1528C}" srcOrd="0" destOrd="0" presId="urn:microsoft.com/office/officeart/2005/8/layout/hierarchy1"/>
    <dgm:cxn modelId="{33564175-0A1F-4C73-85C4-CEB3DEE0C12D}" type="presParOf" srcId="{AAABECA8-0E6A-4A07-8796-AEABBDC1528C}" destId="{87587D15-8F4B-4736-B509-A517FA986777}" srcOrd="0" destOrd="0" presId="urn:microsoft.com/office/officeart/2005/8/layout/hierarchy1"/>
    <dgm:cxn modelId="{64CF96E8-EEB3-477F-9708-E6E752F07BD6}" type="presParOf" srcId="{AAABECA8-0E6A-4A07-8796-AEABBDC1528C}" destId="{66A4C71B-4186-4DB7-AABB-95748098E9DA}" srcOrd="1" destOrd="0" presId="urn:microsoft.com/office/officeart/2005/8/layout/hierarchy1"/>
    <dgm:cxn modelId="{D8171138-49AA-44ED-BE54-8627DB12CA2D}" type="presParOf" srcId="{831BC16C-6C3A-4294-8111-C141F758F3D1}" destId="{E952539C-452E-498C-8B00-943282D57AC8}" srcOrd="1" destOrd="0" presId="urn:microsoft.com/office/officeart/2005/8/layout/hierarchy1"/>
    <dgm:cxn modelId="{32245729-7E6B-471D-8CFB-A0CB397C3016}" type="presParOf" srcId="{B9952334-077B-4E90-833C-88AB232D1F5A}" destId="{7E2D0490-6B8A-4886-9AD9-2FD41EEB99F6}" srcOrd="2" destOrd="0" presId="urn:microsoft.com/office/officeart/2005/8/layout/hierarchy1"/>
    <dgm:cxn modelId="{A255C01E-E8D3-4F5C-A469-E88279DE13E7}" type="presParOf" srcId="{B9952334-077B-4E90-833C-88AB232D1F5A}" destId="{FEF7D9AA-1C2B-49FA-B5E2-AD68935DD76E}" srcOrd="3" destOrd="0" presId="urn:microsoft.com/office/officeart/2005/8/layout/hierarchy1"/>
    <dgm:cxn modelId="{0E32ADFC-ABB6-49E1-BB88-AF6C8418831A}" type="presParOf" srcId="{FEF7D9AA-1C2B-49FA-B5E2-AD68935DD76E}" destId="{292EF59A-B3EC-4C67-814B-6A8D5214975B}" srcOrd="0" destOrd="0" presId="urn:microsoft.com/office/officeart/2005/8/layout/hierarchy1"/>
    <dgm:cxn modelId="{B9933DA0-FDED-4364-9AA9-4FE6CE25C26E}" type="presParOf" srcId="{292EF59A-B3EC-4C67-814B-6A8D5214975B}" destId="{4C06FCE5-821F-4832-9366-212269F7C775}" srcOrd="0" destOrd="0" presId="urn:microsoft.com/office/officeart/2005/8/layout/hierarchy1"/>
    <dgm:cxn modelId="{AA541BCF-315E-4834-9439-855E34CE9230}" type="presParOf" srcId="{292EF59A-B3EC-4C67-814B-6A8D5214975B}" destId="{4C864B09-6E61-4341-BE7A-16381A9E6BCA}" srcOrd="1" destOrd="0" presId="urn:microsoft.com/office/officeart/2005/8/layout/hierarchy1"/>
    <dgm:cxn modelId="{3B0967B4-B322-4DCA-A3B3-DFAEC366FA3B}" type="presParOf" srcId="{FEF7D9AA-1C2B-49FA-B5E2-AD68935DD76E}" destId="{1D14DC2E-7B70-40F0-B050-2FFFFF3C818E}" srcOrd="1" destOrd="0" presId="urn:microsoft.com/office/officeart/2005/8/layout/hierarchy1"/>
    <dgm:cxn modelId="{D1B51812-8F31-4FE1-8576-9AC69AD83C36}" type="presParOf" srcId="{5CACFA4C-7E49-42E8-9FC4-38E67FEF34B7}" destId="{392237F2-B3F9-4F42-B552-644D981F2F7E}" srcOrd="2" destOrd="0" presId="urn:microsoft.com/office/officeart/2005/8/layout/hierarchy1"/>
    <dgm:cxn modelId="{CB7EB29F-51A2-4515-9E56-45AD5A4DFA2F}" type="presParOf" srcId="{5CACFA4C-7E49-42E8-9FC4-38E67FEF34B7}" destId="{9ACB77E2-02E2-40F3-BF31-D168C803B374}" srcOrd="3" destOrd="0" presId="urn:microsoft.com/office/officeart/2005/8/layout/hierarchy1"/>
    <dgm:cxn modelId="{45BC992F-65BE-4616-8459-5C69AFCB6C78}" type="presParOf" srcId="{9ACB77E2-02E2-40F3-BF31-D168C803B374}" destId="{B8E416DD-002D-4841-AC31-4A189D88D651}" srcOrd="0" destOrd="0" presId="urn:microsoft.com/office/officeart/2005/8/layout/hierarchy1"/>
    <dgm:cxn modelId="{E547F419-B0BD-4AC3-B338-2CFA4926BAE2}" type="presParOf" srcId="{B8E416DD-002D-4841-AC31-4A189D88D651}" destId="{6023C664-C956-4800-BB3F-2C6DF2798B42}" srcOrd="0" destOrd="0" presId="urn:microsoft.com/office/officeart/2005/8/layout/hierarchy1"/>
    <dgm:cxn modelId="{72C93F2A-9869-4AD2-AC4D-3634B302BC0F}" type="presParOf" srcId="{B8E416DD-002D-4841-AC31-4A189D88D651}" destId="{823ED129-4E1D-4B0C-AA44-CC69BE76060E}" srcOrd="1" destOrd="0" presId="urn:microsoft.com/office/officeart/2005/8/layout/hierarchy1"/>
    <dgm:cxn modelId="{C7AEEF70-58B9-4DE3-98A4-A83B243DA2D8}" type="presParOf" srcId="{9ACB77E2-02E2-40F3-BF31-D168C803B374}" destId="{3729CB7A-EA49-4B68-A86E-ECBBA66EAE6B}" srcOrd="1" destOrd="0" presId="urn:microsoft.com/office/officeart/2005/8/layout/hierarchy1"/>
    <dgm:cxn modelId="{EDDDF2DC-F468-4B27-99D9-827C73A6E531}" type="presParOf" srcId="{3729CB7A-EA49-4B68-A86E-ECBBA66EAE6B}" destId="{D8104656-7151-4909-8664-D6FAED7E2375}" srcOrd="0" destOrd="0" presId="urn:microsoft.com/office/officeart/2005/8/layout/hierarchy1"/>
    <dgm:cxn modelId="{72806BAD-7521-4A59-9897-851ACE384326}" type="presParOf" srcId="{3729CB7A-EA49-4B68-A86E-ECBBA66EAE6B}" destId="{67BF5A55-60A9-4175-9FCF-E59ACAEAC931}" srcOrd="1" destOrd="0" presId="urn:microsoft.com/office/officeart/2005/8/layout/hierarchy1"/>
    <dgm:cxn modelId="{A1090E55-B80F-4274-AFDF-B8CF7D980A13}" type="presParOf" srcId="{67BF5A55-60A9-4175-9FCF-E59ACAEAC931}" destId="{95DBCA22-2911-4E11-8E8B-61CFFCF97CB3}" srcOrd="0" destOrd="0" presId="urn:microsoft.com/office/officeart/2005/8/layout/hierarchy1"/>
    <dgm:cxn modelId="{F5FE4519-3648-4E0E-A1B7-15065EF7D74A}" type="presParOf" srcId="{95DBCA22-2911-4E11-8E8B-61CFFCF97CB3}" destId="{47747D2C-E479-4E47-A35D-9F3A0C2AAFFA}" srcOrd="0" destOrd="0" presId="urn:microsoft.com/office/officeart/2005/8/layout/hierarchy1"/>
    <dgm:cxn modelId="{0EF10340-58C8-44F2-9416-3AF691A55DBE}" type="presParOf" srcId="{95DBCA22-2911-4E11-8E8B-61CFFCF97CB3}" destId="{750E48BD-0B11-41C2-B0F3-1C727CB9C26B}" srcOrd="1" destOrd="0" presId="urn:microsoft.com/office/officeart/2005/8/layout/hierarchy1"/>
    <dgm:cxn modelId="{8D85D4F5-A253-4F25-8F05-E385F20687DD}" type="presParOf" srcId="{67BF5A55-60A9-4175-9FCF-E59ACAEAC931}" destId="{3C5F800F-4C9D-4B45-BFF6-F0448EC9D5C3}" srcOrd="1" destOrd="0" presId="urn:microsoft.com/office/officeart/2005/8/layout/hierarchy1"/>
    <dgm:cxn modelId="{3974561C-F053-453D-A7FF-5DF2565D0978}" type="presParOf" srcId="{3C5F800F-4C9D-4B45-BFF6-F0448EC9D5C3}" destId="{CCC9F4C3-8007-4AE8-98BF-EB09E27D3BA7}" srcOrd="0" destOrd="0" presId="urn:microsoft.com/office/officeart/2005/8/layout/hierarchy1"/>
    <dgm:cxn modelId="{345B83CA-778A-498B-A7BB-7F4C7ABE14B2}" type="presParOf" srcId="{3C5F800F-4C9D-4B45-BFF6-F0448EC9D5C3}" destId="{047588C0-0366-4951-8099-88FBCEC96154}" srcOrd="1" destOrd="0" presId="urn:microsoft.com/office/officeart/2005/8/layout/hierarchy1"/>
    <dgm:cxn modelId="{CF125A76-6A05-42A4-BF24-4B44398A1DAB}" type="presParOf" srcId="{047588C0-0366-4951-8099-88FBCEC96154}" destId="{FA915ED3-5028-4530-90E9-5B883E4EDA8F}" srcOrd="0" destOrd="0" presId="urn:microsoft.com/office/officeart/2005/8/layout/hierarchy1"/>
    <dgm:cxn modelId="{37504894-1F10-45CA-AB45-FD84376124DC}" type="presParOf" srcId="{FA915ED3-5028-4530-90E9-5B883E4EDA8F}" destId="{49A84F5B-03DA-4D5B-84CA-9835BA93632C}" srcOrd="0" destOrd="0" presId="urn:microsoft.com/office/officeart/2005/8/layout/hierarchy1"/>
    <dgm:cxn modelId="{608B5274-83A1-4749-B479-2E6AEBE56542}" type="presParOf" srcId="{FA915ED3-5028-4530-90E9-5B883E4EDA8F}" destId="{40201C4C-2F64-4801-8681-50CE2734028A}" srcOrd="1" destOrd="0" presId="urn:microsoft.com/office/officeart/2005/8/layout/hierarchy1"/>
    <dgm:cxn modelId="{13AB0A71-D8AA-4DBA-AEF3-228777836E30}" type="presParOf" srcId="{047588C0-0366-4951-8099-88FBCEC96154}" destId="{307D8E57-431A-4B55-BBFB-893E082B761A}" srcOrd="1" destOrd="0" presId="urn:microsoft.com/office/officeart/2005/8/layout/hierarchy1"/>
    <dgm:cxn modelId="{D65D5775-970D-4D9E-8146-3F0543843584}" type="presParOf" srcId="{3C5F800F-4C9D-4B45-BFF6-F0448EC9D5C3}" destId="{497C1726-D6F0-4D70-85C7-FDC2C6901768}" srcOrd="2" destOrd="0" presId="urn:microsoft.com/office/officeart/2005/8/layout/hierarchy1"/>
    <dgm:cxn modelId="{2EC4BF0E-EBFD-479E-B3F7-1423B6F65484}" type="presParOf" srcId="{3C5F800F-4C9D-4B45-BFF6-F0448EC9D5C3}" destId="{5943B8BE-1F89-4F17-95C0-AE8F621E8ADD}" srcOrd="3" destOrd="0" presId="urn:microsoft.com/office/officeart/2005/8/layout/hierarchy1"/>
    <dgm:cxn modelId="{4E7AA68F-14E8-4816-90E9-7D17E459A98D}" type="presParOf" srcId="{5943B8BE-1F89-4F17-95C0-AE8F621E8ADD}" destId="{45099BE9-9F35-4381-BADA-34F468C7B1D6}" srcOrd="0" destOrd="0" presId="urn:microsoft.com/office/officeart/2005/8/layout/hierarchy1"/>
    <dgm:cxn modelId="{762A3977-3BAE-4695-BC79-B95E1B0B90E4}" type="presParOf" srcId="{45099BE9-9F35-4381-BADA-34F468C7B1D6}" destId="{6B880516-3D98-470F-8A85-D048E054017C}" srcOrd="0" destOrd="0" presId="urn:microsoft.com/office/officeart/2005/8/layout/hierarchy1"/>
    <dgm:cxn modelId="{D65F82BB-B94D-4AFB-9829-6656A16831BF}" type="presParOf" srcId="{45099BE9-9F35-4381-BADA-34F468C7B1D6}" destId="{E6C7C122-C877-4FE0-B6AB-C7AFE325BCCF}" srcOrd="1" destOrd="0" presId="urn:microsoft.com/office/officeart/2005/8/layout/hierarchy1"/>
    <dgm:cxn modelId="{5603F4D4-AD34-43A1-95D4-BA5ADAC952D9}" type="presParOf" srcId="{5943B8BE-1F89-4F17-95C0-AE8F621E8ADD}" destId="{A0BD6C66-BF73-4ABF-B949-C699977247DD}" srcOrd="1" destOrd="0" presId="urn:microsoft.com/office/officeart/2005/8/layout/hierarchy1"/>
    <dgm:cxn modelId="{2959027A-2841-45F0-8BA8-CDD006D3F535}" type="presParOf" srcId="{3729CB7A-EA49-4B68-A86E-ECBBA66EAE6B}" destId="{0259DD28-1FFC-4476-B851-D17111994A9E}" srcOrd="2" destOrd="0" presId="urn:microsoft.com/office/officeart/2005/8/layout/hierarchy1"/>
    <dgm:cxn modelId="{CEB3F22C-3B6E-4CFF-992F-0664D6B7CE54}" type="presParOf" srcId="{3729CB7A-EA49-4B68-A86E-ECBBA66EAE6B}" destId="{586DB086-B18D-4FB7-81E3-9044F2532717}" srcOrd="3" destOrd="0" presId="urn:microsoft.com/office/officeart/2005/8/layout/hierarchy1"/>
    <dgm:cxn modelId="{0605859F-90C6-4E11-9FE8-DA918072ACF2}" type="presParOf" srcId="{586DB086-B18D-4FB7-81E3-9044F2532717}" destId="{C678DE52-691E-4D9F-9DB9-D0D08506090E}" srcOrd="0" destOrd="0" presId="urn:microsoft.com/office/officeart/2005/8/layout/hierarchy1"/>
    <dgm:cxn modelId="{415271DB-2F9D-4431-9A15-E00ADDA10FAD}" type="presParOf" srcId="{C678DE52-691E-4D9F-9DB9-D0D08506090E}" destId="{A8B41E6D-1394-4B26-AFD9-6BCE96E825C9}" srcOrd="0" destOrd="0" presId="urn:microsoft.com/office/officeart/2005/8/layout/hierarchy1"/>
    <dgm:cxn modelId="{60C65664-F421-4F61-A8B6-093DD3678F25}" type="presParOf" srcId="{C678DE52-691E-4D9F-9DB9-D0D08506090E}" destId="{4D564827-8F21-482F-8B0F-3955F446C68B}" srcOrd="1" destOrd="0" presId="urn:microsoft.com/office/officeart/2005/8/layout/hierarchy1"/>
    <dgm:cxn modelId="{358FA44C-7873-4C1C-AED8-069E034B24C6}" type="presParOf" srcId="{586DB086-B18D-4FB7-81E3-9044F2532717}" destId="{19F0E4EA-735B-485A-965B-6E74DF716169}" srcOrd="1" destOrd="0" presId="urn:microsoft.com/office/officeart/2005/8/layout/hierarchy1"/>
    <dgm:cxn modelId="{CD1DAA1F-02BC-4FD7-BAD5-3D7B69C04B6C}" type="presParOf" srcId="{19F0E4EA-735B-485A-965B-6E74DF716169}" destId="{444674DD-6BFA-44D0-92ED-D08ACEC7F869}" srcOrd="0" destOrd="0" presId="urn:microsoft.com/office/officeart/2005/8/layout/hierarchy1"/>
    <dgm:cxn modelId="{5BA1D14E-A375-4A02-99EF-FD72539BD102}" type="presParOf" srcId="{19F0E4EA-735B-485A-965B-6E74DF716169}" destId="{7C486902-0229-4413-9979-B1B70AD4CE62}" srcOrd="1" destOrd="0" presId="urn:microsoft.com/office/officeart/2005/8/layout/hierarchy1"/>
    <dgm:cxn modelId="{51C06209-65E8-456A-B206-771D3F9AC738}" type="presParOf" srcId="{7C486902-0229-4413-9979-B1B70AD4CE62}" destId="{1703DCD2-DE06-46B5-8BA3-9409824B1A5C}" srcOrd="0" destOrd="0" presId="urn:microsoft.com/office/officeart/2005/8/layout/hierarchy1"/>
    <dgm:cxn modelId="{4D0C2A92-9DD8-45E3-A9A2-9E47B2375005}" type="presParOf" srcId="{1703DCD2-DE06-46B5-8BA3-9409824B1A5C}" destId="{8FBCEBFF-5459-4986-AA65-A29508E72BB5}" srcOrd="0" destOrd="0" presId="urn:microsoft.com/office/officeart/2005/8/layout/hierarchy1"/>
    <dgm:cxn modelId="{0ABC86EB-250D-46A2-9414-A132514D96BE}" type="presParOf" srcId="{1703DCD2-DE06-46B5-8BA3-9409824B1A5C}" destId="{E71DF5B4-49E6-4A66-9010-EF9D1A79B274}" srcOrd="1" destOrd="0" presId="urn:microsoft.com/office/officeart/2005/8/layout/hierarchy1"/>
    <dgm:cxn modelId="{9EA66629-F118-4A2C-919D-5868C514CE36}" type="presParOf" srcId="{7C486902-0229-4413-9979-B1B70AD4CE62}" destId="{B4855906-04EC-482E-9198-2978EA986B9B}" srcOrd="1" destOrd="0" presId="urn:microsoft.com/office/officeart/2005/8/layout/hierarchy1"/>
    <dgm:cxn modelId="{14C63DC5-FFCA-408A-8132-261169B30D3C}" type="presParOf" srcId="{19F0E4EA-735B-485A-965B-6E74DF716169}" destId="{DD3181E3-F218-4C74-BE90-479AF2F039B9}" srcOrd="2" destOrd="0" presId="urn:microsoft.com/office/officeart/2005/8/layout/hierarchy1"/>
    <dgm:cxn modelId="{464AEAC6-A8A8-4FE8-88B8-EF118E79DB4A}" type="presParOf" srcId="{19F0E4EA-735B-485A-965B-6E74DF716169}" destId="{5C43D88D-10E9-4FAA-AD28-41D7D9F0FA27}" srcOrd="3" destOrd="0" presId="urn:microsoft.com/office/officeart/2005/8/layout/hierarchy1"/>
    <dgm:cxn modelId="{FEC375B2-4A1D-4D72-A03F-5B90FDA08782}" type="presParOf" srcId="{5C43D88D-10E9-4FAA-AD28-41D7D9F0FA27}" destId="{9471A0C8-CBC4-4A6C-AC74-8AB82D821112}" srcOrd="0" destOrd="0" presId="urn:microsoft.com/office/officeart/2005/8/layout/hierarchy1"/>
    <dgm:cxn modelId="{7EBC9F90-71A2-49EA-8DCD-AD8599CE5D69}" type="presParOf" srcId="{9471A0C8-CBC4-4A6C-AC74-8AB82D821112}" destId="{9B2191BB-69C0-4F65-888F-6FB3ACF63060}" srcOrd="0" destOrd="0" presId="urn:microsoft.com/office/officeart/2005/8/layout/hierarchy1"/>
    <dgm:cxn modelId="{0A204558-8BE0-43C0-85B0-525D154780A3}" type="presParOf" srcId="{9471A0C8-CBC4-4A6C-AC74-8AB82D821112}" destId="{1B939D9F-074F-4C16-BEBB-79AFCEBDAE39}" srcOrd="1" destOrd="0" presId="urn:microsoft.com/office/officeart/2005/8/layout/hierarchy1"/>
    <dgm:cxn modelId="{3C652A24-CA42-40B8-9E88-87090872933A}" type="presParOf" srcId="{5C43D88D-10E9-4FAA-AD28-41D7D9F0FA27}" destId="{43405431-2815-4A65-9603-847A8D2378BC}" srcOrd="1" destOrd="0" presId="urn:microsoft.com/office/officeart/2005/8/layout/hierarchy1"/>
    <dgm:cxn modelId="{EF27533D-1DE0-4A6F-B30F-C42AE9B6AE62}" type="presParOf" srcId="{5CACFA4C-7E49-42E8-9FC4-38E67FEF34B7}" destId="{FC12C243-C980-49FF-9B6F-91A5CA9E8211}" srcOrd="4" destOrd="0" presId="urn:microsoft.com/office/officeart/2005/8/layout/hierarchy1"/>
    <dgm:cxn modelId="{1A30E9EE-0B32-4242-B249-1DE101846E43}" type="presParOf" srcId="{5CACFA4C-7E49-42E8-9FC4-38E67FEF34B7}" destId="{C9AC148C-EA7D-41FC-8A04-79B50DB9D0EE}" srcOrd="5" destOrd="0" presId="urn:microsoft.com/office/officeart/2005/8/layout/hierarchy1"/>
    <dgm:cxn modelId="{59CDE19C-7D3C-43D6-A932-8F1E19FF633C}" type="presParOf" srcId="{C9AC148C-EA7D-41FC-8A04-79B50DB9D0EE}" destId="{08D30B9B-D841-43C8-A396-B3867D4C28AD}" srcOrd="0" destOrd="0" presId="urn:microsoft.com/office/officeart/2005/8/layout/hierarchy1"/>
    <dgm:cxn modelId="{303061C5-33E7-4C47-A5CF-7056FC8C233E}" type="presParOf" srcId="{08D30B9B-D841-43C8-A396-B3867D4C28AD}" destId="{38771173-F3EF-408D-8D5B-BACD08D9C5FC}" srcOrd="0" destOrd="0" presId="urn:microsoft.com/office/officeart/2005/8/layout/hierarchy1"/>
    <dgm:cxn modelId="{71E6ACF4-4D3D-4CF6-9727-8FF3AA598590}" type="presParOf" srcId="{08D30B9B-D841-43C8-A396-B3867D4C28AD}" destId="{CFC3CDFD-F9FB-414C-B90C-67EAEDB0AF13}" srcOrd="1" destOrd="0" presId="urn:microsoft.com/office/officeart/2005/8/layout/hierarchy1"/>
    <dgm:cxn modelId="{86068577-96D4-4059-8F2F-237D2E508BB8}" type="presParOf" srcId="{C9AC148C-EA7D-41FC-8A04-79B50DB9D0EE}" destId="{1874A64A-36D7-4A5C-AFB2-15ABFE815428}"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E1E1E5FB-1624-46C3-9CCC-006244E065E0}" type="doc">
      <dgm:prSet loTypeId="urn:microsoft.com/office/officeart/2005/8/layout/venn1" loCatId="relationship" qsTypeId="urn:microsoft.com/office/officeart/2005/8/quickstyle/simple1" qsCatId="simple" csTypeId="urn:microsoft.com/office/officeart/2005/8/colors/accent1_2" csCatId="accent1" phldr="1"/>
      <dgm:spPr/>
    </dgm:pt>
    <dgm:pt modelId="{50A6720A-08CD-4220-AA98-00710A0F2420}">
      <dgm:prSet phldrT="[Κείμενο]" custT="1"/>
      <dgm:spPr/>
      <dgm:t>
        <a:bodyPr/>
        <a:lstStyle/>
        <a:p>
          <a:r>
            <a:rPr lang="el-GR" sz="3200" dirty="0" smtClean="0"/>
            <a:t>Παραλληλόγραμμα</a:t>
          </a:r>
          <a:endParaRPr lang="en-US" sz="3200" dirty="0"/>
        </a:p>
      </dgm:t>
    </dgm:pt>
    <dgm:pt modelId="{AAC097AB-F7A6-449C-B1D9-6AC92DE35287}" type="parTrans" cxnId="{4B869D5D-37DD-4CCB-AD52-EB445DC06390}">
      <dgm:prSet/>
      <dgm:spPr/>
      <dgm:t>
        <a:bodyPr/>
        <a:lstStyle/>
        <a:p>
          <a:endParaRPr lang="en-US"/>
        </a:p>
      </dgm:t>
    </dgm:pt>
    <dgm:pt modelId="{D0A027B7-49C1-40F5-ABE3-C0F9D0C68A39}" type="sibTrans" cxnId="{4B869D5D-37DD-4CCB-AD52-EB445DC06390}">
      <dgm:prSet/>
      <dgm:spPr/>
      <dgm:t>
        <a:bodyPr/>
        <a:lstStyle/>
        <a:p>
          <a:endParaRPr lang="en-US"/>
        </a:p>
      </dgm:t>
    </dgm:pt>
    <dgm:pt modelId="{6B954CEA-DB55-4A32-BD5E-AAB4BF589F96}">
      <dgm:prSet phldrT="[Κείμενο]"/>
      <dgm:spPr/>
      <dgm:t>
        <a:bodyPr/>
        <a:lstStyle/>
        <a:p>
          <a:r>
            <a:rPr lang="el-GR" dirty="0" smtClean="0"/>
            <a:t>Ρόμβοι</a:t>
          </a:r>
          <a:endParaRPr lang="en-US" dirty="0"/>
        </a:p>
      </dgm:t>
    </dgm:pt>
    <dgm:pt modelId="{E404283B-EB47-4A61-81E0-83A0BE4D5A7B}" type="parTrans" cxnId="{FE87DF73-36A9-4427-A4F3-C7E07777B730}">
      <dgm:prSet/>
      <dgm:spPr/>
      <dgm:t>
        <a:bodyPr/>
        <a:lstStyle/>
        <a:p>
          <a:endParaRPr lang="en-US"/>
        </a:p>
      </dgm:t>
    </dgm:pt>
    <dgm:pt modelId="{63FFD5F6-708C-4FB6-9F05-761228BB35B9}" type="sibTrans" cxnId="{FE87DF73-36A9-4427-A4F3-C7E07777B730}">
      <dgm:prSet/>
      <dgm:spPr/>
      <dgm:t>
        <a:bodyPr/>
        <a:lstStyle/>
        <a:p>
          <a:endParaRPr lang="en-US"/>
        </a:p>
      </dgm:t>
    </dgm:pt>
    <dgm:pt modelId="{DB2F8E1C-5B5B-4373-A720-4179028AA028}">
      <dgm:prSet phldrT="[Κείμενο]"/>
      <dgm:spPr/>
      <dgm:t>
        <a:bodyPr/>
        <a:lstStyle/>
        <a:p>
          <a:r>
            <a:rPr lang="el-GR" dirty="0" smtClean="0"/>
            <a:t>Ορθογώνια παραλληλόγραμμα</a:t>
          </a:r>
          <a:endParaRPr lang="en-US" dirty="0"/>
        </a:p>
      </dgm:t>
    </dgm:pt>
    <dgm:pt modelId="{B114C414-2699-4374-A746-63908D6465C6}" type="parTrans" cxnId="{B3FC0FE8-D745-432B-85FA-95C07632CAE7}">
      <dgm:prSet/>
      <dgm:spPr/>
      <dgm:t>
        <a:bodyPr/>
        <a:lstStyle/>
        <a:p>
          <a:endParaRPr lang="en-US"/>
        </a:p>
      </dgm:t>
    </dgm:pt>
    <dgm:pt modelId="{661AF285-92D1-45AC-AB18-C3DC891807AE}" type="sibTrans" cxnId="{B3FC0FE8-D745-432B-85FA-95C07632CAE7}">
      <dgm:prSet/>
      <dgm:spPr/>
      <dgm:t>
        <a:bodyPr/>
        <a:lstStyle/>
        <a:p>
          <a:endParaRPr lang="en-US"/>
        </a:p>
      </dgm:t>
    </dgm:pt>
    <dgm:pt modelId="{397B49D2-11C0-4F55-9024-08D30BDFAD8C}" type="pres">
      <dgm:prSet presAssocID="{E1E1E5FB-1624-46C3-9CCC-006244E065E0}" presName="compositeShape" presStyleCnt="0">
        <dgm:presLayoutVars>
          <dgm:chMax val="7"/>
          <dgm:dir/>
          <dgm:resizeHandles val="exact"/>
        </dgm:presLayoutVars>
      </dgm:prSet>
      <dgm:spPr/>
    </dgm:pt>
    <dgm:pt modelId="{B87F37B0-D133-49B1-A3AC-1CFF783D797F}" type="pres">
      <dgm:prSet presAssocID="{50A6720A-08CD-4220-AA98-00710A0F2420}" presName="circ1" presStyleLbl="vennNode1" presStyleIdx="0" presStyleCnt="3" custScaleX="234349" custScaleY="160146"/>
      <dgm:spPr/>
      <dgm:t>
        <a:bodyPr/>
        <a:lstStyle/>
        <a:p>
          <a:endParaRPr lang="en-US"/>
        </a:p>
      </dgm:t>
    </dgm:pt>
    <dgm:pt modelId="{FB323862-BAF6-45F5-B667-E7D01FD14680}" type="pres">
      <dgm:prSet presAssocID="{50A6720A-08CD-4220-AA98-00710A0F2420}" presName="circ1Tx" presStyleLbl="revTx" presStyleIdx="0" presStyleCnt="0">
        <dgm:presLayoutVars>
          <dgm:chMax val="0"/>
          <dgm:chPref val="0"/>
          <dgm:bulletEnabled val="1"/>
        </dgm:presLayoutVars>
      </dgm:prSet>
      <dgm:spPr/>
      <dgm:t>
        <a:bodyPr/>
        <a:lstStyle/>
        <a:p>
          <a:endParaRPr lang="en-US"/>
        </a:p>
      </dgm:t>
    </dgm:pt>
    <dgm:pt modelId="{01B3134D-F513-429E-8BCB-8D9F0EF40D57}" type="pres">
      <dgm:prSet presAssocID="{6B954CEA-DB55-4A32-BD5E-AAB4BF589F96}" presName="circ2" presStyleLbl="vennNode1" presStyleIdx="1" presStyleCnt="3" custScaleX="89011" custScaleY="60372" custLinFactNeighborX="-2362" custLinFactNeighborY="-36928"/>
      <dgm:spPr/>
      <dgm:t>
        <a:bodyPr/>
        <a:lstStyle/>
        <a:p>
          <a:endParaRPr lang="en-US"/>
        </a:p>
      </dgm:t>
    </dgm:pt>
    <dgm:pt modelId="{66A5C4B8-C637-4221-A0A1-AD9A9C4B9FE1}" type="pres">
      <dgm:prSet presAssocID="{6B954CEA-DB55-4A32-BD5E-AAB4BF589F96}" presName="circ2Tx" presStyleLbl="revTx" presStyleIdx="0" presStyleCnt="0">
        <dgm:presLayoutVars>
          <dgm:chMax val="0"/>
          <dgm:chPref val="0"/>
          <dgm:bulletEnabled val="1"/>
        </dgm:presLayoutVars>
      </dgm:prSet>
      <dgm:spPr/>
      <dgm:t>
        <a:bodyPr/>
        <a:lstStyle/>
        <a:p>
          <a:endParaRPr lang="en-US"/>
        </a:p>
      </dgm:t>
    </dgm:pt>
    <dgm:pt modelId="{DEB06696-086F-4004-B2C7-A514361318D2}" type="pres">
      <dgm:prSet presAssocID="{DB2F8E1C-5B5B-4373-A720-4179028AA028}" presName="circ3" presStyleLbl="vennNode1" presStyleIdx="2" presStyleCnt="3" custScaleY="69230" custLinFactNeighborX="681" custLinFactNeighborY="-34986"/>
      <dgm:spPr/>
      <dgm:t>
        <a:bodyPr/>
        <a:lstStyle/>
        <a:p>
          <a:endParaRPr lang="en-US"/>
        </a:p>
      </dgm:t>
    </dgm:pt>
    <dgm:pt modelId="{5E1F47A8-B9E4-4BD4-9D52-99FFCA90530D}" type="pres">
      <dgm:prSet presAssocID="{DB2F8E1C-5B5B-4373-A720-4179028AA028}" presName="circ3Tx" presStyleLbl="revTx" presStyleIdx="0" presStyleCnt="0">
        <dgm:presLayoutVars>
          <dgm:chMax val="0"/>
          <dgm:chPref val="0"/>
          <dgm:bulletEnabled val="1"/>
        </dgm:presLayoutVars>
      </dgm:prSet>
      <dgm:spPr/>
      <dgm:t>
        <a:bodyPr/>
        <a:lstStyle/>
        <a:p>
          <a:endParaRPr lang="en-US"/>
        </a:p>
      </dgm:t>
    </dgm:pt>
  </dgm:ptLst>
  <dgm:cxnLst>
    <dgm:cxn modelId="{4B869D5D-37DD-4CCB-AD52-EB445DC06390}" srcId="{E1E1E5FB-1624-46C3-9CCC-006244E065E0}" destId="{50A6720A-08CD-4220-AA98-00710A0F2420}" srcOrd="0" destOrd="0" parTransId="{AAC097AB-F7A6-449C-B1D9-6AC92DE35287}" sibTransId="{D0A027B7-49C1-40F5-ABE3-C0F9D0C68A39}"/>
    <dgm:cxn modelId="{FE87DF73-36A9-4427-A4F3-C7E07777B730}" srcId="{E1E1E5FB-1624-46C3-9CCC-006244E065E0}" destId="{6B954CEA-DB55-4A32-BD5E-AAB4BF589F96}" srcOrd="1" destOrd="0" parTransId="{E404283B-EB47-4A61-81E0-83A0BE4D5A7B}" sibTransId="{63FFD5F6-708C-4FB6-9F05-761228BB35B9}"/>
    <dgm:cxn modelId="{6226E5C6-29D4-452C-B577-E5184CBEC962}" type="presOf" srcId="{DB2F8E1C-5B5B-4373-A720-4179028AA028}" destId="{5E1F47A8-B9E4-4BD4-9D52-99FFCA90530D}" srcOrd="1" destOrd="0" presId="urn:microsoft.com/office/officeart/2005/8/layout/venn1"/>
    <dgm:cxn modelId="{B02BE6A6-2E6E-4968-BDAF-136C2D3F8E97}" type="presOf" srcId="{E1E1E5FB-1624-46C3-9CCC-006244E065E0}" destId="{397B49D2-11C0-4F55-9024-08D30BDFAD8C}" srcOrd="0" destOrd="0" presId="urn:microsoft.com/office/officeart/2005/8/layout/venn1"/>
    <dgm:cxn modelId="{E6D80E20-81FA-4684-9B8F-FED907451D89}" type="presOf" srcId="{6B954CEA-DB55-4A32-BD5E-AAB4BF589F96}" destId="{66A5C4B8-C637-4221-A0A1-AD9A9C4B9FE1}" srcOrd="1" destOrd="0" presId="urn:microsoft.com/office/officeart/2005/8/layout/venn1"/>
    <dgm:cxn modelId="{D073F792-291B-4915-958F-0737DF06FD28}" type="presOf" srcId="{6B954CEA-DB55-4A32-BD5E-AAB4BF589F96}" destId="{01B3134D-F513-429E-8BCB-8D9F0EF40D57}" srcOrd="0" destOrd="0" presId="urn:microsoft.com/office/officeart/2005/8/layout/venn1"/>
    <dgm:cxn modelId="{B3FC0FE8-D745-432B-85FA-95C07632CAE7}" srcId="{E1E1E5FB-1624-46C3-9CCC-006244E065E0}" destId="{DB2F8E1C-5B5B-4373-A720-4179028AA028}" srcOrd="2" destOrd="0" parTransId="{B114C414-2699-4374-A746-63908D6465C6}" sibTransId="{661AF285-92D1-45AC-AB18-C3DC891807AE}"/>
    <dgm:cxn modelId="{E86236A5-28A6-4EDA-AB46-BB677DFAD18E}" type="presOf" srcId="{50A6720A-08CD-4220-AA98-00710A0F2420}" destId="{B87F37B0-D133-49B1-A3AC-1CFF783D797F}" srcOrd="0" destOrd="0" presId="urn:microsoft.com/office/officeart/2005/8/layout/venn1"/>
    <dgm:cxn modelId="{A10E4189-E079-4807-AC68-D588B3DCAFB7}" type="presOf" srcId="{50A6720A-08CD-4220-AA98-00710A0F2420}" destId="{FB323862-BAF6-45F5-B667-E7D01FD14680}" srcOrd="1" destOrd="0" presId="urn:microsoft.com/office/officeart/2005/8/layout/venn1"/>
    <dgm:cxn modelId="{CC8E4A33-F340-4E0F-91F9-345C16B6580E}" type="presOf" srcId="{DB2F8E1C-5B5B-4373-A720-4179028AA028}" destId="{DEB06696-086F-4004-B2C7-A514361318D2}" srcOrd="0" destOrd="0" presId="urn:microsoft.com/office/officeart/2005/8/layout/venn1"/>
    <dgm:cxn modelId="{301AF139-1C69-47C6-9094-191537542259}" type="presParOf" srcId="{397B49D2-11C0-4F55-9024-08D30BDFAD8C}" destId="{B87F37B0-D133-49B1-A3AC-1CFF783D797F}" srcOrd="0" destOrd="0" presId="urn:microsoft.com/office/officeart/2005/8/layout/venn1"/>
    <dgm:cxn modelId="{07C3B464-D1D0-46BB-8706-6DF2EE894737}" type="presParOf" srcId="{397B49D2-11C0-4F55-9024-08D30BDFAD8C}" destId="{FB323862-BAF6-45F5-B667-E7D01FD14680}" srcOrd="1" destOrd="0" presId="urn:microsoft.com/office/officeart/2005/8/layout/venn1"/>
    <dgm:cxn modelId="{9F9BF9D5-B93D-42B5-848F-FF159FC64C08}" type="presParOf" srcId="{397B49D2-11C0-4F55-9024-08D30BDFAD8C}" destId="{01B3134D-F513-429E-8BCB-8D9F0EF40D57}" srcOrd="2" destOrd="0" presId="urn:microsoft.com/office/officeart/2005/8/layout/venn1"/>
    <dgm:cxn modelId="{AEC6F7C2-588A-4518-9CE9-FAA99FE0DD42}" type="presParOf" srcId="{397B49D2-11C0-4F55-9024-08D30BDFAD8C}" destId="{66A5C4B8-C637-4221-A0A1-AD9A9C4B9FE1}" srcOrd="3" destOrd="0" presId="urn:microsoft.com/office/officeart/2005/8/layout/venn1"/>
    <dgm:cxn modelId="{4FA8B3AF-4795-4527-8A37-4ECC8101D920}" type="presParOf" srcId="{397B49D2-11C0-4F55-9024-08D30BDFAD8C}" destId="{DEB06696-086F-4004-B2C7-A514361318D2}" srcOrd="4" destOrd="0" presId="urn:microsoft.com/office/officeart/2005/8/layout/venn1"/>
    <dgm:cxn modelId="{3853D080-E807-4610-AAC2-CAFEA595B6A6}" type="presParOf" srcId="{397B49D2-11C0-4F55-9024-08D30BDFAD8C}" destId="{5E1F47A8-B9E4-4BD4-9D52-99FFCA90530D}"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954E1-5FCE-462F-B273-E88DBD4F49AA}" type="datetimeFigureOut">
              <a:rPr lang="el-GR" smtClean="0"/>
              <a:pPr/>
              <a:t>12/12/2020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962A3-2229-4B7E-B06B-6782ED132FF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8C962A3-2229-4B7E-B06B-6782ED132FFD}" type="slidenum">
              <a:rPr lang="el-GR" smtClean="0"/>
              <a:pPr/>
              <a:t>40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EEABF-4FD6-4DCE-AA02-3C08EECA78CF}" type="slidenum">
              <a:rPr lang="el-GR"/>
              <a:pPr/>
              <a:t>45</a:t>
            </a:fld>
            <a:endParaRPr lang="el-G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It appears that these students treat the representations as if they were different numbers. Moreover, Panos’s response indicates that he does not find it necessary for decimals and fractions to behave the same with respect to ordering, despite the fact that he clearly knows that the particular decimals can be converted to fractions. </a:t>
            </a:r>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79DAA-C4D6-4EA3-B8B9-817600F41C99}" type="slidenum">
              <a:rPr lang="el-GR"/>
              <a:pPr/>
              <a:t>101</a:t>
            </a:fld>
            <a:endParaRPr lang="el-G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068D8-CEAB-4B77-BB86-462ADC4ED16E}" type="slidenum">
              <a:rPr lang="el-GR"/>
              <a:pPr/>
              <a:t>103</a:t>
            </a:fld>
            <a:endParaRPr lang="el-G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Let me start this presentation with, what I believe, is an important question. Let me present you with the reaction of an educated adult to the following statement. It appears that for Debbie, the term “number” refers to natural numbers only – whereas fractions are clearly not numbers from her point of view.</a:t>
            </a:r>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EEABF-4FD6-4DCE-AA02-3C08EECA78CF}" type="slidenum">
              <a:rPr lang="el-GR"/>
              <a:pPr/>
              <a:t>106</a:t>
            </a:fld>
            <a:endParaRPr lang="el-G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It appears that these students treat the representations as if they were different numbers. Moreover, Panos’s response indicates that he does not find it necessary for decimals and fractions to behave the same with respect to ordering, despite the fact that he clearly knows that the particular decimals can be converted to fractions. </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l-G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l-GR"/>
          </a:p>
        </p:txBody>
      </p:sp>
      <p:sp>
        <p:nvSpPr>
          <p:cNvPr id="6146"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Kλικ για επεξεργασία του τίτλου</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6" name="Rectangle 4"/>
          <p:cNvSpPr>
            <a:spLocks noGrp="1" noChangeArrowheads="1"/>
          </p:cNvSpPr>
          <p:nvPr>
            <p:ph type="dt" sz="half" idx="10"/>
          </p:nvPr>
        </p:nvSpPr>
        <p:spPr/>
        <p:txBody>
          <a:bodyPr/>
          <a:lstStyle>
            <a:lvl1pPr>
              <a:defRPr/>
            </a:lvl1pPr>
          </a:lstStyle>
          <a:p>
            <a:fld id="{9126CB14-018D-4204-AC7D-C4AE6C0C4FF7}" type="datetimeFigureOut">
              <a:rPr lang="el-GR" smtClean="0"/>
              <a:pPr/>
              <a:t>12/12/2020</a:t>
            </a:fld>
            <a:endParaRPr lang="el-G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el-GR"/>
          </a:p>
        </p:txBody>
      </p:sp>
      <p:sp>
        <p:nvSpPr>
          <p:cNvPr id="8" name="Rectangle 6"/>
          <p:cNvSpPr>
            <a:spLocks noGrp="1" noChangeArrowheads="1"/>
          </p:cNvSpPr>
          <p:nvPr>
            <p:ph type="sldNum" sz="quarter" idx="12"/>
          </p:nvPr>
        </p:nvSpPr>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8229600" cy="21891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3941763"/>
            <a:ext cx="8229600" cy="21891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8" name="Rectangle 5"/>
          <p:cNvSpPr>
            <a:spLocks noGrp="1" noChangeArrowheads="1"/>
          </p:cNvSpPr>
          <p:nvPr>
            <p:ph type="ftr" sz="quarter" idx="11"/>
          </p:nvPr>
        </p:nvSpPr>
        <p:spPr>
          <a:ln/>
        </p:spPr>
        <p:txBody>
          <a:bodyPr/>
          <a:lstStyle>
            <a:lvl1pPr>
              <a:defRPr/>
            </a:lvl1pPr>
          </a:lstStyle>
          <a:p>
            <a:endParaRPr lang="el-GR"/>
          </a:p>
        </p:txBody>
      </p:sp>
      <p:sp>
        <p:nvSpPr>
          <p:cNvPr id="9"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4" name="Rectangle 5"/>
          <p:cNvSpPr>
            <a:spLocks noGrp="1" noChangeArrowheads="1"/>
          </p:cNvSpPr>
          <p:nvPr>
            <p:ph type="ftr" sz="quarter" idx="11"/>
          </p:nvPr>
        </p:nvSpPr>
        <p:spPr>
          <a:ln/>
        </p:spPr>
        <p:txBody>
          <a:bodyPr/>
          <a:lstStyle>
            <a:lvl1pPr>
              <a:defRPr/>
            </a:lvl1pPr>
          </a:lstStyle>
          <a:p>
            <a:endParaRPr lang="el-GR"/>
          </a:p>
        </p:txBody>
      </p:sp>
      <p:sp>
        <p:nvSpPr>
          <p:cNvPr id="5"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3" name="Rectangle 5"/>
          <p:cNvSpPr>
            <a:spLocks noGrp="1" noChangeArrowheads="1"/>
          </p:cNvSpPr>
          <p:nvPr>
            <p:ph type="ftr" sz="quarter" idx="11"/>
          </p:nvPr>
        </p:nvSpPr>
        <p:spPr>
          <a:ln/>
        </p:spPr>
        <p:txBody>
          <a:bodyPr/>
          <a:lstStyle>
            <a:lvl1pPr>
              <a:defRPr/>
            </a:lvl1pPr>
          </a:lstStyle>
          <a:p>
            <a:endParaRPr lang="el-GR"/>
          </a:p>
        </p:txBody>
      </p:sp>
      <p:sp>
        <p:nvSpPr>
          <p:cNvPr id="4"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fld id="{9126CB14-018D-4204-AC7D-C4AE6C0C4FF7}" type="datetimeFigureOut">
              <a:rPr lang="el-GR" smtClean="0"/>
              <a:pPr/>
              <a:t>12/12/2020</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529AD3DB-DB11-4D16-B095-14AC6D43DF2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Kλικ για επεξεργασία του τίτλου</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51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9126CB14-018D-4204-AC7D-C4AE6C0C4FF7}" type="datetimeFigureOut">
              <a:rPr lang="el-GR" smtClean="0"/>
              <a:pPr/>
              <a:t>12/12/2020</a:t>
            </a:fld>
            <a:endParaRPr lang="el-G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l-GR"/>
          </a:p>
        </p:txBody>
      </p:sp>
      <p:sp>
        <p:nvSpPr>
          <p:cNvPr id="51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529AD3DB-DB11-4D16-B095-14AC6D43DF2A}" type="slidenum">
              <a:rPr lang="el-GR" smtClean="0"/>
              <a:pPr/>
              <a:t>‹#›</a:t>
            </a:fld>
            <a:endParaRPr lang="el-GR"/>
          </a:p>
        </p:txBody>
      </p:sp>
      <p:sp>
        <p:nvSpPr>
          <p:cNvPr id="51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l-GR"/>
          </a:p>
        </p:txBody>
      </p:sp>
      <p:sp>
        <p:nvSpPr>
          <p:cNvPr id="51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ooks.nap.edu/openbook.php?record_id=11101&amp;page=R1"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z="3200" dirty="0"/>
              <a:t>Οργάνωση και αναδιοργάνωση μαθηματικών εννοιών: Προσεγγίσεις από την Ψυχολογία και από τη Μαθηματική Εκπαίδευση</a:t>
            </a:r>
          </a:p>
        </p:txBody>
      </p:sp>
      <p:sp>
        <p:nvSpPr>
          <p:cNvPr id="3" name="2 - Υπότιτλος"/>
          <p:cNvSpPr>
            <a:spLocks noGrp="1"/>
          </p:cNvSpPr>
          <p:nvPr>
            <p:ph type="subTitle" idx="1"/>
          </p:nvPr>
        </p:nvSpPr>
        <p:spPr/>
        <p:txBody>
          <a:bodyPr/>
          <a:lstStyle/>
          <a:p>
            <a:r>
              <a:rPr lang="el-GR" dirty="0"/>
              <a:t>Ξένια </a:t>
            </a:r>
            <a:r>
              <a:rPr lang="el-GR" dirty="0" err="1"/>
              <a:t>Βαμβακούση</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8229600" cy="847725"/>
          </a:xfrm>
        </p:spPr>
        <p:txBody>
          <a:bodyPr/>
          <a:lstStyle/>
          <a:p>
            <a:pPr eaLnBrk="1" hangingPunct="1"/>
            <a:r>
              <a:rPr lang="el-GR"/>
              <a:t>Πέντε +1 …</a:t>
            </a:r>
          </a:p>
        </p:txBody>
      </p:sp>
      <p:sp>
        <p:nvSpPr>
          <p:cNvPr id="6147" name="Rectangle 3"/>
          <p:cNvSpPr>
            <a:spLocks noGrp="1" noChangeArrowheads="1"/>
          </p:cNvSpPr>
          <p:nvPr>
            <p:ph type="body" idx="1"/>
          </p:nvPr>
        </p:nvSpPr>
        <p:spPr>
          <a:xfrm>
            <a:off x="457200" y="1376363"/>
            <a:ext cx="8229600" cy="5005387"/>
          </a:xfrm>
        </p:spPr>
        <p:txBody>
          <a:bodyPr/>
          <a:lstStyle/>
          <a:p>
            <a:pPr eaLnBrk="1" hangingPunct="1">
              <a:lnSpc>
                <a:spcPct val="80000"/>
              </a:lnSpc>
            </a:pPr>
            <a:endParaRPr lang="el-GR" sz="2000"/>
          </a:p>
          <a:p>
            <a:pPr eaLnBrk="1" hangingPunct="1">
              <a:lnSpc>
                <a:spcPct val="80000"/>
              </a:lnSpc>
            </a:pPr>
            <a:endParaRPr lang="el-GR" sz="2000"/>
          </a:p>
          <a:p>
            <a:pPr eaLnBrk="1" hangingPunct="1">
              <a:lnSpc>
                <a:spcPct val="80000"/>
              </a:lnSpc>
            </a:pPr>
            <a:r>
              <a:rPr lang="el-GR" sz="2400"/>
              <a:t>Μικρά παιδιά και νόηση</a:t>
            </a:r>
          </a:p>
          <a:p>
            <a:pPr eaLnBrk="1" hangingPunct="1">
              <a:lnSpc>
                <a:spcPct val="50000"/>
              </a:lnSpc>
              <a:buFont typeface="Wingdings" pitchFamily="2" charset="2"/>
              <a:buNone/>
            </a:pPr>
            <a:endParaRPr lang="el-GR" sz="2400"/>
          </a:p>
          <a:p>
            <a:pPr lvl="1" eaLnBrk="1" hangingPunct="1">
              <a:lnSpc>
                <a:spcPct val="50000"/>
              </a:lnSpc>
              <a:buFont typeface="Wingdings" pitchFamily="2" charset="2"/>
              <a:buNone/>
            </a:pPr>
            <a:endParaRPr lang="el-GR" sz="2300"/>
          </a:p>
          <a:p>
            <a:pPr eaLnBrk="1" hangingPunct="1">
              <a:lnSpc>
                <a:spcPct val="80000"/>
              </a:lnSpc>
              <a:buClr>
                <a:schemeClr val="tx2"/>
              </a:buClr>
              <a:buSzPct val="80000"/>
              <a:buFont typeface="Wingdings" pitchFamily="2" charset="2"/>
              <a:buChar char="Ø"/>
            </a:pPr>
            <a:r>
              <a:rPr lang="el-GR" sz="2400"/>
              <a:t>Γνωστική και Αναπτυξιακή Ψυχολογία </a:t>
            </a:r>
          </a:p>
          <a:p>
            <a:pPr eaLnBrk="1" hangingPunct="1">
              <a:lnSpc>
                <a:spcPct val="80000"/>
              </a:lnSpc>
              <a:buClr>
                <a:schemeClr val="tx2"/>
              </a:buClr>
              <a:buSzPct val="80000"/>
              <a:buFont typeface="Wingdings" pitchFamily="2" charset="2"/>
              <a:buChar char="Ø"/>
            </a:pPr>
            <a:endParaRPr lang="el-GR" sz="2400"/>
          </a:p>
          <a:p>
            <a:pPr eaLnBrk="1" hangingPunct="1">
              <a:lnSpc>
                <a:spcPct val="80000"/>
              </a:lnSpc>
              <a:buClr>
                <a:schemeClr val="tx2"/>
              </a:buClr>
              <a:buSzPct val="80000"/>
              <a:buFont typeface="Wingdings" pitchFamily="2" charset="2"/>
              <a:buChar char="Ø"/>
            </a:pPr>
            <a:r>
              <a:rPr lang="el-GR" sz="2400"/>
              <a:t>Λέξεις-κλειδιά</a:t>
            </a:r>
          </a:p>
          <a:p>
            <a:pPr lvl="1" eaLnBrk="1" hangingPunct="1">
              <a:lnSpc>
                <a:spcPct val="80000"/>
              </a:lnSpc>
              <a:buClr>
                <a:schemeClr val="tx2"/>
              </a:buClr>
              <a:buSzPct val="80000"/>
              <a:buFont typeface="Wingdings" pitchFamily="2" charset="2"/>
              <a:buChar char="Ø"/>
            </a:pPr>
            <a:r>
              <a:rPr lang="el-GR" sz="2300"/>
              <a:t>Τι μπορούν να κάνουν τα μικρά παιδιά, έρευνες με βρέφη, ειδική κατά πεδίο γνώση (</a:t>
            </a:r>
            <a:r>
              <a:rPr lang="en-US" sz="2300"/>
              <a:t>domain-specific knowledge), </a:t>
            </a:r>
            <a:r>
              <a:rPr lang="el-GR" sz="2300">
                <a:solidFill>
                  <a:schemeClr val="tx2"/>
                </a:solidFill>
              </a:rPr>
              <a:t>άτυπη γνώση</a:t>
            </a:r>
            <a:r>
              <a:rPr lang="el-GR" sz="2300"/>
              <a:t> (</a:t>
            </a:r>
            <a:r>
              <a:rPr lang="en-US" sz="2300"/>
              <a:t>informal knowledge)</a:t>
            </a:r>
            <a:endParaRPr lang="el-GR" sz="2300"/>
          </a:p>
          <a:p>
            <a:pPr lvl="1" eaLnBrk="1" hangingPunct="1">
              <a:lnSpc>
                <a:spcPct val="80000"/>
              </a:lnSpc>
              <a:buClr>
                <a:schemeClr val="tx2"/>
              </a:buClr>
              <a:buSzPct val="80000"/>
              <a:buFont typeface="Wingdings" pitchFamily="2" charset="2"/>
              <a:buChar char="Ø"/>
            </a:pPr>
            <a:endParaRPr lang="el-GR" sz="2300"/>
          </a:p>
          <a:p>
            <a:pPr eaLnBrk="1" hangingPunct="1">
              <a:lnSpc>
                <a:spcPct val="80000"/>
              </a:lnSpc>
              <a:buFont typeface="Wingdings" pitchFamily="2" charset="2"/>
              <a:buNone/>
            </a:pPr>
            <a:endParaRPr lang="el-GR" sz="2000"/>
          </a:p>
          <a:p>
            <a:pPr lvl="1" eaLnBrk="1" hangingPunct="1">
              <a:lnSpc>
                <a:spcPct val="80000"/>
              </a:lnSpc>
              <a:buFont typeface="Wingdings" pitchFamily="2" charset="2"/>
              <a:buNone/>
            </a:pPr>
            <a:endParaRPr lang="el-GR" sz="1900"/>
          </a:p>
        </p:txBody>
      </p:sp>
      <p:sp>
        <p:nvSpPr>
          <p:cNvPr id="6148" name="Text Box 5"/>
          <p:cNvSpPr txBox="1">
            <a:spLocks noChangeArrowheads="1"/>
          </p:cNvSpPr>
          <p:nvPr/>
        </p:nvSpPr>
        <p:spPr bwMode="auto">
          <a:xfrm>
            <a:off x="2608263" y="6302375"/>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περίπτωση των αριθμών</a:t>
            </a:r>
          </a:p>
        </p:txBody>
      </p:sp>
      <p:sp>
        <p:nvSpPr>
          <p:cNvPr id="3" name="2 - Θέση περιεχομένου"/>
          <p:cNvSpPr>
            <a:spLocks noGrp="1"/>
          </p:cNvSpPr>
          <p:nvPr>
            <p:ph idx="1"/>
          </p:nvPr>
        </p:nvSpPr>
        <p:spPr/>
        <p:txBody>
          <a:bodyPr/>
          <a:lstStyle/>
          <a:p>
            <a:r>
              <a:rPr lang="el-GR" sz="2400" dirty="0"/>
              <a:t>Ποιους αριθμούς ευνοεί το </a:t>
            </a:r>
            <a:r>
              <a:rPr lang="el-GR" sz="2400" dirty="0" err="1"/>
              <a:t>κοινωνικο</a:t>
            </a:r>
            <a:r>
              <a:rPr lang="el-GR" sz="2400" dirty="0"/>
              <a:t>-πολιτισμικό περιβάλλον</a:t>
            </a:r>
            <a:r>
              <a:rPr lang="en-US" sz="2400" dirty="0"/>
              <a:t> </a:t>
            </a:r>
            <a:r>
              <a:rPr lang="el-GR" sz="2400" dirty="0"/>
              <a:t>στα πρώτα χρόνια της ζωής ενός παιδιού;</a:t>
            </a:r>
          </a:p>
          <a:p>
            <a:pPr lvl="1"/>
            <a:r>
              <a:rPr lang="el-GR" sz="2200" dirty="0"/>
              <a:t>Με ποιο τρόπο;</a:t>
            </a:r>
          </a:p>
          <a:p>
            <a:pPr lvl="2"/>
            <a:r>
              <a:rPr lang="el-GR" sz="2000" dirty="0"/>
              <a:t>Γλωσσικά εργαλεία, τραγουδάκια, χρήση των δακτύλων, παιχνίδια, …</a:t>
            </a:r>
            <a:endParaRPr lang="en-US" sz="2000" dirty="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l-GR" dirty="0"/>
              <a:t>Πρώιμες κατανοήσεις του αριθμού</a:t>
            </a:r>
          </a:p>
        </p:txBody>
      </p:sp>
      <p:sp>
        <p:nvSpPr>
          <p:cNvPr id="101379" name="Rectangle 3"/>
          <p:cNvSpPr>
            <a:spLocks noGrp="1" noChangeArrowheads="1"/>
          </p:cNvSpPr>
          <p:nvPr>
            <p:ph type="body" idx="1"/>
          </p:nvPr>
        </p:nvSpPr>
        <p:spPr/>
        <p:txBody>
          <a:bodyPr numCol="1"/>
          <a:lstStyle/>
          <a:p>
            <a:r>
              <a:rPr lang="el-GR" sz="2400" dirty="0"/>
              <a:t>Γύρω στα 4-5 έτη, τα παιδιά παρουσιάζουν ενδείξεις μιας πρώιμης κατανόησης του αριθμού ως καταμετρητή διακριτών ποσοτήτων </a:t>
            </a:r>
            <a:endParaRPr lang="en-US" sz="2400" dirty="0"/>
          </a:p>
          <a:p>
            <a:pPr>
              <a:buClr>
                <a:srgbClr val="C00000"/>
              </a:buClr>
              <a:buSzPct val="80000"/>
              <a:buFont typeface="Wingdings" pitchFamily="2" charset="2"/>
              <a:buChar char="Ø"/>
            </a:pPr>
            <a:r>
              <a:rPr lang="el-GR" sz="2400" dirty="0"/>
              <a:t>Η </a:t>
            </a:r>
            <a:r>
              <a:rPr lang="el-GR" sz="2400" dirty="0" err="1"/>
              <a:t>πρωτοσχολική</a:t>
            </a:r>
            <a:r>
              <a:rPr lang="el-GR" sz="2400" dirty="0"/>
              <a:t> εκπαίδευση</a:t>
            </a:r>
            <a:endParaRPr lang="en-US" sz="2400" dirty="0"/>
          </a:p>
          <a:p>
            <a:pPr lvl="1">
              <a:buClr>
                <a:srgbClr val="C00000"/>
              </a:buClr>
              <a:buSzPct val="80000"/>
              <a:buFont typeface="Wingdings" pitchFamily="2" charset="2"/>
              <a:buChar char="Ø"/>
            </a:pPr>
            <a:r>
              <a:rPr lang="el-GR" sz="2000" dirty="0"/>
              <a:t>Εστιάζει στην αριθμητική των φυσικών αριθμών </a:t>
            </a:r>
            <a:endParaRPr lang="en-US" sz="2000" dirty="0"/>
          </a:p>
          <a:p>
            <a:pPr lvl="1">
              <a:buClr>
                <a:srgbClr val="C00000"/>
              </a:buClr>
              <a:buSzPct val="80000"/>
              <a:buFont typeface="Wingdings" pitchFamily="2" charset="2"/>
              <a:buChar char="Ø"/>
            </a:pPr>
            <a:r>
              <a:rPr lang="el-GR" sz="2000" dirty="0"/>
              <a:t>Υποστηρίζει την εξωτερίκευση και </a:t>
            </a:r>
            <a:r>
              <a:rPr lang="el-GR" sz="2000" dirty="0" err="1"/>
              <a:t>συστηματικοποίηση</a:t>
            </a:r>
            <a:r>
              <a:rPr lang="el-GR" sz="2000" dirty="0"/>
              <a:t> της αρχικής κατανόησης για τον αριθμό  </a:t>
            </a:r>
            <a:endParaRPr lang="en-US" sz="2000" dirty="0"/>
          </a:p>
          <a:p>
            <a:pPr lvl="1">
              <a:buClr>
                <a:srgbClr val="C00000"/>
              </a:buClr>
              <a:buSzPct val="80000"/>
              <a:buFont typeface="Wingdings" pitchFamily="2" charset="2"/>
              <a:buChar char="Ø"/>
            </a:pPr>
            <a:r>
              <a:rPr lang="el-GR" sz="2000" dirty="0"/>
              <a:t>Νομιμοποιεί συλλογισμούς που βασίζονται στην καταμέτρηση και την προσθετική σκέψη </a:t>
            </a:r>
            <a:endParaRPr lang="en-US" sz="2000" dirty="0">
              <a:solidFill>
                <a:schemeClr val="tx2"/>
              </a:solidFill>
            </a:endParaRPr>
          </a:p>
          <a:p>
            <a:endParaRPr lang="el-GR" sz="2800" dirty="0">
              <a:solidFill>
                <a:schemeClr val="tx2"/>
              </a:solidFill>
            </a:endParaRPr>
          </a:p>
        </p:txBody>
      </p:sp>
      <p:sp>
        <p:nvSpPr>
          <p:cNvPr id="4" name="Text Box 4"/>
          <p:cNvSpPr txBox="1">
            <a:spLocks noChangeArrowheads="1"/>
          </p:cNvSpPr>
          <p:nvPr/>
        </p:nvSpPr>
        <p:spPr bwMode="auto">
          <a:xfrm>
            <a:off x="250825" y="6237288"/>
            <a:ext cx="8893175" cy="641350"/>
          </a:xfrm>
          <a:prstGeom prst="rect">
            <a:avLst/>
          </a:prstGeom>
          <a:solidFill>
            <a:schemeClr val="bg1">
              <a:lumMod val="65000"/>
            </a:schemeClr>
          </a:solidFill>
          <a:ln w="9525">
            <a:noFill/>
            <a:miter lim="800000"/>
            <a:headEnd/>
            <a:tailEnd/>
          </a:ln>
          <a:effectLst/>
        </p:spPr>
        <p:txBody>
          <a:bodyPr>
            <a:spAutoFit/>
          </a:bodyPr>
          <a:lstStyle/>
          <a:p>
            <a:pPr>
              <a:spcBef>
                <a:spcPct val="50000"/>
              </a:spcBef>
            </a:pPr>
            <a:r>
              <a:rPr lang="en-GB" dirty="0" err="1">
                <a:solidFill>
                  <a:schemeClr val="bg1"/>
                </a:solidFill>
              </a:rPr>
              <a:t>Andress</a:t>
            </a:r>
            <a:r>
              <a:rPr lang="en-GB" dirty="0">
                <a:solidFill>
                  <a:schemeClr val="bg1"/>
                </a:solidFill>
              </a:rPr>
              <a:t> et al., 2008; Carey &amp; </a:t>
            </a:r>
            <a:r>
              <a:rPr lang="en-GB" dirty="0" err="1">
                <a:solidFill>
                  <a:schemeClr val="bg1"/>
                </a:solidFill>
              </a:rPr>
              <a:t>Gelman</a:t>
            </a:r>
            <a:r>
              <a:rPr lang="en-GB" dirty="0">
                <a:solidFill>
                  <a:schemeClr val="bg1"/>
                </a:solidFill>
              </a:rPr>
              <a:t>, 1991; Carey, 1985, 2004 ; Geary, 1996; </a:t>
            </a:r>
            <a:r>
              <a:rPr lang="en-GB" dirty="0" err="1">
                <a:solidFill>
                  <a:schemeClr val="bg1"/>
                </a:solidFill>
              </a:rPr>
              <a:t>Gelman</a:t>
            </a:r>
            <a:r>
              <a:rPr lang="en-GB" dirty="0">
                <a:solidFill>
                  <a:schemeClr val="bg1"/>
                </a:solidFill>
              </a:rPr>
              <a:t>, 1990, 2003; </a:t>
            </a:r>
            <a:r>
              <a:rPr lang="en-US" dirty="0">
                <a:solidFill>
                  <a:schemeClr val="bg1"/>
                </a:solidFill>
              </a:rPr>
              <a:t>Moss &amp; Case, 1999;</a:t>
            </a:r>
            <a:r>
              <a:rPr lang="en-GB" dirty="0">
                <a:solidFill>
                  <a:schemeClr val="bg1"/>
                </a:solidFill>
              </a:rPr>
              <a:t> Ni &amp; Zhou, 2005; </a:t>
            </a:r>
            <a:r>
              <a:rPr lang="en-GB" dirty="0" err="1">
                <a:solidFill>
                  <a:schemeClr val="bg1"/>
                </a:solidFill>
              </a:rPr>
              <a:t>Resnick</a:t>
            </a:r>
            <a:r>
              <a:rPr lang="en-GB" dirty="0">
                <a:solidFill>
                  <a:schemeClr val="bg1"/>
                </a:solidFill>
              </a:rPr>
              <a:t> &amp; Singer, 1993</a:t>
            </a:r>
            <a:r>
              <a:rPr lang="en-US" dirty="0">
                <a:solidFill>
                  <a:schemeClr val="bg1"/>
                </a:solidFill>
              </a:rPr>
              <a:t> </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2800" dirty="0"/>
              <a:t>“</a:t>
            </a:r>
            <a:r>
              <a:rPr lang="el-GR" sz="2800" dirty="0"/>
              <a:t>Θεωρία πλαισίου</a:t>
            </a:r>
            <a:r>
              <a:rPr lang="en-US" sz="2800" dirty="0"/>
              <a:t>”</a:t>
            </a:r>
            <a:r>
              <a:rPr lang="el-GR" sz="2800" dirty="0"/>
              <a:t> για τον αριθμό ως φυσικό: Τι είναι οι αριθμοί και πώς συμπεριφέρονται </a:t>
            </a:r>
            <a:r>
              <a:rPr lang="en-US" sz="2800" dirty="0"/>
              <a:t> </a:t>
            </a:r>
            <a:r>
              <a:rPr lang="el-GR" sz="2800" dirty="0"/>
              <a:t> </a:t>
            </a:r>
          </a:p>
        </p:txBody>
      </p:sp>
      <p:sp>
        <p:nvSpPr>
          <p:cNvPr id="3" name="2 - Θέση περιεχομένου"/>
          <p:cNvSpPr>
            <a:spLocks noGrp="1"/>
          </p:cNvSpPr>
          <p:nvPr>
            <p:ph idx="1"/>
          </p:nvPr>
        </p:nvSpPr>
        <p:spPr/>
        <p:txBody>
          <a:bodyPr/>
          <a:lstStyle/>
          <a:p>
            <a:r>
              <a:rPr lang="el-GR" sz="2400" dirty="0"/>
              <a:t>Τι είδους ερωτήσεις απαντούν οι αριθμοί;</a:t>
            </a:r>
            <a:r>
              <a:rPr lang="en-US" sz="2400" dirty="0"/>
              <a:t>  </a:t>
            </a:r>
            <a:endParaRPr lang="el-GR" sz="2400" dirty="0"/>
          </a:p>
          <a:p>
            <a:r>
              <a:rPr lang="el-GR" sz="2400" dirty="0"/>
              <a:t>Σε τι είδους καταστάσεις χρησιμοποιούνται συνήθως; </a:t>
            </a:r>
            <a:endParaRPr lang="en-US" sz="2400" dirty="0"/>
          </a:p>
          <a:p>
            <a:r>
              <a:rPr lang="el-GR" sz="2400" dirty="0"/>
              <a:t>Πώς συμβολίζονται;</a:t>
            </a:r>
            <a:endParaRPr lang="en-US" sz="2400" dirty="0"/>
          </a:p>
          <a:p>
            <a:r>
              <a:rPr lang="el-GR" sz="2400" dirty="0"/>
              <a:t>Τι ιδιότητες έχουν;</a:t>
            </a:r>
            <a:endParaRPr lang="en-US" sz="2400" dirty="0"/>
          </a:p>
          <a:p>
            <a:r>
              <a:rPr lang="el-GR" sz="2400" dirty="0"/>
              <a:t>Σε τι είδους σχέσεις εμπλέκονται;</a:t>
            </a:r>
            <a:endParaRPr lang="en-US" sz="2400" dirty="0"/>
          </a:p>
          <a:p>
            <a:r>
              <a:rPr lang="el-GR" sz="2400" dirty="0"/>
              <a:t>Σε τι είδους πράξεις;</a:t>
            </a:r>
            <a:endParaRPr lang="en-US" sz="2400" dirty="0"/>
          </a:p>
          <a:p>
            <a:r>
              <a:rPr lang="el-GR" sz="2400" dirty="0"/>
              <a:t>Ποιους κανόνες χρησιμοποιούμε για να τους συγκρίνουμε;</a:t>
            </a:r>
            <a:endParaRPr lang="en-US" sz="2400" dirty="0"/>
          </a:p>
          <a:p>
            <a:r>
              <a:rPr lang="en-US" sz="2400" dirty="0"/>
              <a:t>…………………………………………………………………</a:t>
            </a:r>
          </a:p>
          <a:p>
            <a:endParaRPr lang="en-US" dirty="0"/>
          </a:p>
          <a:p>
            <a:endParaRPr lang="el-GR" dirty="0"/>
          </a:p>
        </p:txBody>
      </p:sp>
      <p:sp>
        <p:nvSpPr>
          <p:cNvPr id="4" name="3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err="1">
                <a:solidFill>
                  <a:schemeClr val="bg1"/>
                </a:solidFill>
              </a:rPr>
              <a:t>Vamvakoussi</a:t>
            </a:r>
            <a:r>
              <a:rPr lang="en-GB" dirty="0">
                <a:solidFill>
                  <a:schemeClr val="bg1"/>
                </a:solidFill>
              </a:rPr>
              <a:t> &amp; </a:t>
            </a:r>
            <a:r>
              <a:rPr lang="en-GB" dirty="0" err="1">
                <a:solidFill>
                  <a:schemeClr val="bg1"/>
                </a:solidFill>
              </a:rPr>
              <a:t>Vosniadou</a:t>
            </a:r>
            <a:r>
              <a:rPr lang="en-GB" dirty="0">
                <a:solidFill>
                  <a:schemeClr val="bg1"/>
                </a:solidFill>
              </a:rPr>
              <a:t>, 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l-GR" sz="3600" dirty="0"/>
              <a:t>Είναι οι φυσικοί και οι μη φυσικοί</a:t>
            </a:r>
            <a:r>
              <a:rPr lang="en-US" sz="3600" dirty="0"/>
              <a:t> </a:t>
            </a:r>
            <a:r>
              <a:rPr lang="el-GR" sz="3600" dirty="0"/>
              <a:t>μέλη της ίδιας κατηγορίας;</a:t>
            </a:r>
            <a:endParaRPr lang="el-GR" sz="3600" i="1" dirty="0"/>
          </a:p>
        </p:txBody>
      </p:sp>
      <p:sp>
        <p:nvSpPr>
          <p:cNvPr id="52227" name="Rectangle 3"/>
          <p:cNvSpPr>
            <a:spLocks noGrp="1" noChangeArrowheads="1"/>
          </p:cNvSpPr>
          <p:nvPr>
            <p:ph type="body" idx="1"/>
          </p:nvPr>
        </p:nvSpPr>
        <p:spPr>
          <a:xfrm>
            <a:off x="457200" y="1850603"/>
            <a:ext cx="8229600" cy="4530725"/>
          </a:xfrm>
        </p:spPr>
        <p:txBody>
          <a:bodyPr/>
          <a:lstStyle/>
          <a:p>
            <a:pPr marL="0" indent="0" algn="ctr">
              <a:lnSpc>
                <a:spcPct val="80000"/>
              </a:lnSpc>
              <a:buNone/>
            </a:pPr>
            <a:r>
              <a:rPr lang="el-GR" sz="2100" dirty="0"/>
              <a:t>Έχουμε συμφωνήσει να λέμε ότι τα κλάσματα είναι αριθμοί. </a:t>
            </a:r>
            <a:r>
              <a:rPr lang="el-GR" sz="2100" dirty="0">
                <a:solidFill>
                  <a:schemeClr val="bg1"/>
                </a:solidFill>
              </a:rPr>
              <a:t>…...</a:t>
            </a:r>
            <a:r>
              <a:rPr lang="el-GR" sz="2100" dirty="0"/>
              <a:t>σίγουρα, όμως, δεν είναι κανονικοί αριθμοί, όπως οι φυσικοί </a:t>
            </a:r>
            <a:r>
              <a:rPr lang="en-US" sz="2100" dirty="0"/>
              <a:t> (1, 2, 3, …). </a:t>
            </a:r>
            <a:r>
              <a:rPr lang="el-GR" sz="2100" dirty="0"/>
              <a:t> Συμφωνείς ή διαφωνείς;</a:t>
            </a:r>
            <a:r>
              <a:rPr lang="en-US" sz="2100" dirty="0"/>
              <a:t>	</a:t>
            </a:r>
          </a:p>
          <a:p>
            <a:pPr algn="ctr">
              <a:lnSpc>
                <a:spcPct val="80000"/>
              </a:lnSpc>
              <a:buFont typeface="Wingdings" pitchFamily="2" charset="2"/>
              <a:buNone/>
            </a:pPr>
            <a:r>
              <a:rPr lang="el-GR" sz="2100" dirty="0"/>
              <a:t> </a:t>
            </a:r>
            <a:endParaRPr lang="en-US" sz="2100" dirty="0">
              <a:effectLst>
                <a:outerShdw blurRad="38100" dist="38100" dir="2700000" algn="tl">
                  <a:srgbClr val="C0C0C0"/>
                </a:outerShdw>
              </a:effectLst>
            </a:endParaRPr>
          </a:p>
          <a:p>
            <a:pPr>
              <a:buFont typeface="Wingdings" pitchFamily="2" charset="2"/>
              <a:buNone/>
            </a:pPr>
            <a:r>
              <a:rPr lang="en-US" sz="2500" i="1" dirty="0">
                <a:latin typeface="Palatino Linotype" pitchFamily="18" charset="0"/>
              </a:rPr>
              <a:t>	</a:t>
            </a:r>
            <a:r>
              <a:rPr lang="el-GR" sz="2400" i="1" dirty="0">
                <a:latin typeface="Palatino Linotype" pitchFamily="18" charset="0"/>
              </a:rPr>
              <a:t>Ποιοι το συμφωνήσαμε; Συνωμότησε η ανθρωπότητα; (…) Είναι το 1/3 ένας αριθμός; Θεωρούμε το 1/3 αριθμό;  Γιατί όταν λέμε «ένα», εννοούμε</a:t>
            </a:r>
            <a:r>
              <a:rPr lang="en-US" sz="2400" i="1" dirty="0">
                <a:latin typeface="Palatino Linotype" pitchFamily="18" charset="0"/>
              </a:rPr>
              <a:t> </a:t>
            </a:r>
            <a:r>
              <a:rPr lang="el-GR" sz="2400" i="1" dirty="0">
                <a:latin typeface="Palatino Linotype" pitchFamily="18" charset="0"/>
              </a:rPr>
              <a:t>«ένα μολύβι» – «δύο», «δύο μολύβια». Ένα τρίτο είναι κάτι σαν «έχω τρία, παίρνω ένα». Και τι μου λες τώρα, ότι αυτό είναι αριθμός; </a:t>
            </a:r>
            <a:r>
              <a:rPr lang="en-US" sz="2400" i="1" dirty="0">
                <a:latin typeface="Palatino Linotype" pitchFamily="18" charset="0"/>
              </a:rPr>
              <a:t> </a:t>
            </a:r>
            <a:endParaRPr lang="en-US" sz="2500" i="1" dirty="0">
              <a:latin typeface="Palatino Linotype" pitchFamily="18" charset="0"/>
            </a:endParaRPr>
          </a:p>
        </p:txBody>
      </p:sp>
      <p:sp>
        <p:nvSpPr>
          <p:cNvPr id="52228" name="Text Box 4"/>
          <p:cNvSpPr txBox="1">
            <a:spLocks noChangeArrowheads="1"/>
          </p:cNvSpPr>
          <p:nvPr/>
        </p:nvSpPr>
        <p:spPr bwMode="auto">
          <a:xfrm>
            <a:off x="1116013" y="6381750"/>
            <a:ext cx="7704137" cy="369332"/>
          </a:xfrm>
          <a:prstGeom prst="rect">
            <a:avLst/>
          </a:prstGeom>
          <a:noFill/>
          <a:ln w="9525">
            <a:noFill/>
            <a:miter lim="800000"/>
            <a:headEnd/>
            <a:tailEnd/>
          </a:ln>
          <a:effectLst/>
        </p:spPr>
        <p:txBody>
          <a:bodyPr>
            <a:spAutoFit/>
          </a:bodyPr>
          <a:lstStyle/>
          <a:p>
            <a:pPr algn="r">
              <a:spcBef>
                <a:spcPct val="50000"/>
              </a:spcBef>
            </a:pPr>
            <a:r>
              <a:rPr lang="el-GR" dirty="0"/>
              <a:t>Δέσποινα</a:t>
            </a:r>
            <a:r>
              <a:rPr lang="en-US" dirty="0"/>
              <a:t>, 28, </a:t>
            </a:r>
            <a:r>
              <a:rPr lang="el-GR" dirty="0"/>
              <a:t>απόφοιτη πανεπιστημίου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Συνδέστε με άλλα θεωρητικά πλαίσια</a:t>
            </a:r>
          </a:p>
        </p:txBody>
      </p:sp>
      <p:sp>
        <p:nvSpPr>
          <p:cNvPr id="5" name="4 - Θέση περιεχομένου"/>
          <p:cNvSpPr>
            <a:spLocks noGrp="1"/>
          </p:cNvSpPr>
          <p:nvPr>
            <p:ph idx="1"/>
          </p:nvPr>
        </p:nvSpPr>
        <p:spPr/>
        <p:txBody>
          <a:bodyPr/>
          <a:lstStyle/>
          <a:p>
            <a:r>
              <a:rPr lang="el-GR" dirty="0"/>
              <a:t>Πόσο «εύκολη» ήταν η θεώρηση των μη φυσικών αριθμών ως </a:t>
            </a:r>
            <a:r>
              <a:rPr lang="el-GR" dirty="0">
                <a:solidFill>
                  <a:srgbClr val="C00000"/>
                </a:solidFill>
              </a:rPr>
              <a:t>αριθμών</a:t>
            </a:r>
            <a:r>
              <a:rPr lang="en-US" dirty="0">
                <a:solidFill>
                  <a:srgbClr val="C00000"/>
                </a:solidFill>
              </a:rPr>
              <a:t> </a:t>
            </a:r>
            <a:r>
              <a:rPr lang="el-GR" dirty="0"/>
              <a:t>κατά την ιστορική τους ανάπτυξη;</a:t>
            </a:r>
          </a:p>
          <a:p>
            <a:pPr lvl="1"/>
            <a:r>
              <a:rPr lang="el-GR" dirty="0"/>
              <a:t>Επιστημολογικά εμπόδια – </a:t>
            </a:r>
            <a:r>
              <a:rPr lang="en-US" dirty="0" err="1"/>
              <a:t>Brousseau</a:t>
            </a:r>
            <a:endParaRPr lang="el-GR" dirty="0"/>
          </a:p>
          <a:p>
            <a:r>
              <a:rPr lang="el-GR" dirty="0"/>
              <a:t>Σε ποια κατηγορία ανήκει το κλάσμα για τη Δέσποινα;</a:t>
            </a:r>
          </a:p>
          <a:p>
            <a:pPr lvl="1"/>
            <a:r>
              <a:rPr lang="el-GR" dirty="0"/>
              <a:t>Μαθηματική οντότητα</a:t>
            </a:r>
            <a:r>
              <a:rPr lang="en-US" dirty="0"/>
              <a:t> (entity/object)</a:t>
            </a:r>
            <a:r>
              <a:rPr lang="el-GR" dirty="0"/>
              <a:t>;</a:t>
            </a:r>
          </a:p>
          <a:p>
            <a:pPr lvl="1"/>
            <a:r>
              <a:rPr lang="el-GR" dirty="0"/>
              <a:t>Διεργασία (</a:t>
            </a:r>
            <a:r>
              <a:rPr lang="en-US" dirty="0"/>
              <a:t>process);</a:t>
            </a:r>
          </a:p>
          <a:p>
            <a:pPr lvl="1">
              <a:buNone/>
            </a:pPr>
            <a:endParaRPr lang="en-US" dirty="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Συστηματικά λάθη</a:t>
            </a:r>
          </a:p>
        </p:txBody>
      </p:sp>
      <p:sp>
        <p:nvSpPr>
          <p:cNvPr id="3" name="2 - Θέση περιεχομένου"/>
          <p:cNvSpPr>
            <a:spLocks noGrp="1"/>
          </p:cNvSpPr>
          <p:nvPr>
            <p:ph idx="1"/>
          </p:nvPr>
        </p:nvSpPr>
        <p:spPr/>
        <p:txBody>
          <a:bodyPr/>
          <a:lstStyle/>
          <a:p>
            <a:r>
              <a:rPr lang="el-GR" dirty="0"/>
              <a:t>Όσο μεγαλύτεροι οι όροι, τόσο μεγαλύτερο το κλάσμα</a:t>
            </a:r>
          </a:p>
          <a:p>
            <a:r>
              <a:rPr lang="el-GR" dirty="0"/>
              <a:t>Όσο περισσότερα τα ψηφία, τόσο μεγαλύτερος ο δεκαδικός</a:t>
            </a:r>
          </a:p>
          <a:p>
            <a:r>
              <a:rPr lang="el-GR" dirty="0"/>
              <a:t>Ο πολλαπλασιασμός πάντα μεγαλώνει τους αριθμούς</a:t>
            </a:r>
          </a:p>
          <a:p>
            <a:r>
              <a:rPr lang="el-GR" dirty="0"/>
              <a:t>Η διαίρεση πάντα μικραίνει τους αριθμούς</a:t>
            </a:r>
          </a:p>
          <a:p>
            <a:r>
              <a:rPr lang="el-GR" dirty="0"/>
              <a: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sz="3600" dirty="0"/>
              <a:t>Συνθετικά μοντέλα</a:t>
            </a:r>
          </a:p>
        </p:txBody>
      </p:sp>
      <p:sp>
        <p:nvSpPr>
          <p:cNvPr id="37891" name="Rectangle 3"/>
          <p:cNvSpPr>
            <a:spLocks noGrp="1" noChangeArrowheads="1"/>
          </p:cNvSpPr>
          <p:nvPr>
            <p:ph type="body" idx="1"/>
          </p:nvPr>
        </p:nvSpPr>
        <p:spPr/>
        <p:txBody>
          <a:bodyPr/>
          <a:lstStyle/>
          <a:p>
            <a:r>
              <a:rPr lang="el-GR" sz="2600" dirty="0"/>
              <a:t>Ο Πάνος (Γ΄ Γυμνασίου) δηλώνει ότι: </a:t>
            </a:r>
            <a:endParaRPr lang="en-GB" sz="2600" dirty="0"/>
          </a:p>
          <a:p>
            <a:pPr lvl="1"/>
            <a:r>
              <a:rPr lang="el-GR" sz="2400" dirty="0"/>
              <a:t>Υπάρχουν 9 αριθμοί ανάμεσα στους 0,001 και 0,01. </a:t>
            </a:r>
            <a:endParaRPr lang="en-GB" sz="2400" dirty="0"/>
          </a:p>
          <a:p>
            <a:pPr lvl="1"/>
            <a:r>
              <a:rPr lang="el-GR" sz="2400" dirty="0"/>
              <a:t>Υπάρχουν άπειροι αριθμοί ανάμεσα στους </a:t>
            </a:r>
            <a:r>
              <a:rPr lang="en-GB" sz="2400" dirty="0"/>
              <a:t>3/8 and 5/8.</a:t>
            </a:r>
          </a:p>
          <a:p>
            <a:pPr lvl="1"/>
            <a:endParaRPr lang="en-GB" sz="1000" dirty="0"/>
          </a:p>
          <a:p>
            <a:r>
              <a:rPr lang="el-GR" sz="2600" dirty="0"/>
              <a:t>Μετά από παρακίνηση, εξηγεί:</a:t>
            </a:r>
            <a:endParaRPr lang="en-US" sz="2600" dirty="0"/>
          </a:p>
          <a:p>
            <a:pPr>
              <a:buFont typeface="Wingdings" pitchFamily="2" charset="2"/>
              <a:buNone/>
            </a:pPr>
            <a:r>
              <a:rPr lang="en-GB" sz="2600" dirty="0"/>
              <a:t>	 </a:t>
            </a:r>
            <a:r>
              <a:rPr lang="el-GR" sz="2600" i="1" dirty="0">
                <a:latin typeface="Palatino Linotype" pitchFamily="18" charset="0"/>
              </a:rPr>
              <a:t>Ανάμεσα στο </a:t>
            </a:r>
            <a:r>
              <a:rPr lang="en-GB" sz="2600" i="1" dirty="0">
                <a:latin typeface="Palatino Linotype" pitchFamily="18" charset="0"/>
              </a:rPr>
              <a:t>0</a:t>
            </a:r>
            <a:r>
              <a:rPr lang="el-GR" sz="2600" i="1" dirty="0">
                <a:latin typeface="Palatino Linotype" pitchFamily="18" charset="0"/>
              </a:rPr>
              <a:t>,</a:t>
            </a:r>
            <a:r>
              <a:rPr lang="en-GB" sz="2600" i="1" dirty="0">
                <a:latin typeface="Palatino Linotype" pitchFamily="18" charset="0"/>
              </a:rPr>
              <a:t>001 </a:t>
            </a:r>
            <a:r>
              <a:rPr lang="el-GR" sz="2600" i="1" dirty="0">
                <a:latin typeface="Palatino Linotype" pitchFamily="18" charset="0"/>
              </a:rPr>
              <a:t>και το</a:t>
            </a:r>
            <a:r>
              <a:rPr lang="en-GB" sz="2600" i="1" dirty="0">
                <a:latin typeface="Palatino Linotype" pitchFamily="18" charset="0"/>
              </a:rPr>
              <a:t> 0</a:t>
            </a:r>
            <a:r>
              <a:rPr lang="el-GR" sz="2600" i="1" dirty="0">
                <a:latin typeface="Palatino Linotype" pitchFamily="18" charset="0"/>
              </a:rPr>
              <a:t>,</a:t>
            </a:r>
            <a:r>
              <a:rPr lang="en-GB" sz="2600" i="1" dirty="0">
                <a:latin typeface="Palatino Linotype" pitchFamily="18" charset="0"/>
              </a:rPr>
              <a:t>01 </a:t>
            </a:r>
            <a:r>
              <a:rPr lang="el-GR" sz="2600" i="1" dirty="0">
                <a:latin typeface="Palatino Linotype" pitchFamily="18" charset="0"/>
              </a:rPr>
              <a:t>υπάρχουν 9 αριθμοί. Ή δέκα – δεν είμαι σίγουρος </a:t>
            </a:r>
            <a:r>
              <a:rPr lang="el-GR" sz="2600" i="1" dirty="0" err="1">
                <a:latin typeface="Palatino Linotype" pitchFamily="18" charset="0"/>
              </a:rPr>
              <a:t>γι’αυτό</a:t>
            </a:r>
            <a:r>
              <a:rPr lang="el-GR" sz="2600" i="1" dirty="0">
                <a:latin typeface="Palatino Linotype" pitchFamily="18" charset="0"/>
              </a:rPr>
              <a:t>. Αλλά αν τους κάνεις κλάσματα, τότε μπορείς να βρεις περισσότερους αριθμούς ανάμεσα, άπειρους αριθμούς.</a:t>
            </a:r>
            <a:endParaRPr lang="el-GR" sz="2600" dirty="0">
              <a:latin typeface="Palatino Linotype" pitchFamily="18" charset="0"/>
            </a:endParaRPr>
          </a:p>
        </p:txBody>
      </p:sp>
      <p:sp>
        <p:nvSpPr>
          <p:cNvPr id="5" name="4 - TextBox"/>
          <p:cNvSpPr txBox="1"/>
          <p:nvPr/>
        </p:nvSpPr>
        <p:spPr>
          <a:xfrm>
            <a:off x="467544" y="6228020"/>
            <a:ext cx="8208912" cy="369332"/>
          </a:xfrm>
          <a:prstGeom prst="rect">
            <a:avLst/>
          </a:prstGeom>
          <a:solidFill>
            <a:schemeClr val="bg1">
              <a:lumMod val="50000"/>
            </a:schemeClr>
          </a:solidFill>
        </p:spPr>
        <p:txBody>
          <a:bodyPr wrap="square" rtlCol="0">
            <a:spAutoFit/>
          </a:bodyPr>
          <a:lstStyle/>
          <a:p>
            <a:pPr algn="r"/>
            <a:r>
              <a:rPr lang="en-GB" dirty="0" err="1">
                <a:solidFill>
                  <a:schemeClr val="bg1"/>
                </a:solidFill>
              </a:rPr>
              <a:t>Vamvakoussi</a:t>
            </a:r>
            <a:r>
              <a:rPr lang="en-GB" dirty="0">
                <a:solidFill>
                  <a:schemeClr val="bg1"/>
                </a:solidFill>
              </a:rPr>
              <a:t> &amp; </a:t>
            </a:r>
            <a:r>
              <a:rPr lang="en-GB" dirty="0" err="1">
                <a:solidFill>
                  <a:schemeClr val="bg1"/>
                </a:solidFill>
              </a:rPr>
              <a:t>Vosniadou</a:t>
            </a:r>
            <a:r>
              <a:rPr lang="en-GB" dirty="0">
                <a:solidFill>
                  <a:schemeClr val="bg1"/>
                </a:solidFill>
              </a:rPr>
              <a:t>, 2004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Συνθετικά μοντέλα</a:t>
            </a:r>
          </a:p>
        </p:txBody>
      </p:sp>
      <p:sp>
        <p:nvSpPr>
          <p:cNvPr id="3" name="2 - Θέση περιεχομένου"/>
          <p:cNvSpPr>
            <a:spLocks noGrp="1"/>
          </p:cNvSpPr>
          <p:nvPr>
            <p:ph idx="1"/>
          </p:nvPr>
        </p:nvSpPr>
        <p:spPr/>
        <p:txBody>
          <a:bodyPr/>
          <a:lstStyle/>
          <a:p>
            <a:r>
              <a:rPr lang="el-GR" dirty="0"/>
              <a:t>Όσο περισσότερα ψηφία, τόσο μικρότερος ο δεκαδικός</a:t>
            </a:r>
          </a:p>
          <a:p>
            <a:r>
              <a:rPr lang="el-GR" dirty="0"/>
              <a:t>Όσο μεγαλύτεροι οι όροι, τόσο μικρότερο το κλάσμα</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83568" y="4587205"/>
            <a:ext cx="7772400" cy="1362075"/>
          </a:xfrm>
        </p:spPr>
        <p:txBody>
          <a:bodyPr/>
          <a:lstStyle/>
          <a:p>
            <a:r>
              <a:rPr lang="el-GR" sz="3200" cap="none" dirty="0"/>
              <a:t>Διευρύνοντας</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r>
              <a:rPr lang="el-GR" dirty="0"/>
              <a:t>Λένα</a:t>
            </a:r>
            <a:r>
              <a:rPr lang="en-US" dirty="0"/>
              <a:t> &amp; </a:t>
            </a:r>
            <a:r>
              <a:rPr lang="el-GR" dirty="0"/>
              <a:t>Μιχάλης</a:t>
            </a:r>
            <a:r>
              <a:rPr lang="en-US" dirty="0"/>
              <a:t>, </a:t>
            </a:r>
            <a:r>
              <a:rPr lang="el-GR" dirty="0"/>
              <a:t>νήπια</a:t>
            </a:r>
          </a:p>
        </p:txBody>
      </p:sp>
      <p:pic>
        <p:nvPicPr>
          <p:cNvPr id="12" name="Θέση περιεχομένου 4"/>
          <p:cNvPicPr>
            <a:picLocks noGrp="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5436096" y="1412776"/>
            <a:ext cx="2931868" cy="1294460"/>
          </a:xfrm>
          <a:prstGeom prst="rect">
            <a:avLst/>
          </a:prstGeom>
        </p:spPr>
      </p:pic>
      <p:sp>
        <p:nvSpPr>
          <p:cNvPr id="11" name="10 - Θέση κειμένου"/>
          <p:cNvSpPr>
            <a:spLocks noGrp="1"/>
          </p:cNvSpPr>
          <p:nvPr>
            <p:ph sz="half" idx="2"/>
          </p:nvPr>
        </p:nvSpPr>
        <p:spPr>
          <a:xfrm>
            <a:off x="827584" y="1340768"/>
            <a:ext cx="4038600" cy="4530725"/>
          </a:xfrm>
        </p:spPr>
        <p:txBody>
          <a:bodyPr/>
          <a:lstStyle/>
          <a:p>
            <a:r>
              <a:rPr lang="el-GR" sz="2200" dirty="0"/>
              <a:t>Εδώ είναι μια παρέα κοριτσιών και μια παρέα αγοριών. Θα μοιραστούν την τούρτας δίκαια.</a:t>
            </a:r>
          </a:p>
          <a:p>
            <a:endParaRPr lang="el-GR" sz="1100" dirty="0"/>
          </a:p>
          <a:p>
            <a:r>
              <a:rPr lang="el-GR" sz="2200" dirty="0"/>
              <a:t>Μπορείς να βοηθήσεις τα κορίτσια να μοιραστούν την τούρτα τους; Μπορείς να βοηθήσεις τα αγόρια; </a:t>
            </a:r>
          </a:p>
          <a:p>
            <a:endParaRPr lang="en-US" sz="1600" dirty="0"/>
          </a:p>
          <a:p>
            <a:r>
              <a:rPr lang="el-GR" sz="2200" dirty="0"/>
              <a:t>Ποιοι θα φάνε μεγαλύτερο κομμάτι τούρτας, τα κορίτσια ή τα αγόρια;</a:t>
            </a:r>
          </a:p>
        </p:txBody>
      </p:sp>
      <p:pic>
        <p:nvPicPr>
          <p:cNvPr id="13" name="Picture 6"/>
          <p:cNvPicPr/>
          <p:nvPr/>
        </p:nvPicPr>
        <p:blipFill>
          <a:blip r:embed="rId3" cstate="print"/>
          <a:stretch>
            <a:fillRect/>
          </a:stretch>
        </p:blipFill>
        <p:spPr>
          <a:xfrm rot="5400000" flipH="1">
            <a:off x="6264188" y="1808820"/>
            <a:ext cx="1584176" cy="3528392"/>
          </a:xfrm>
          <a:prstGeom prst="rect">
            <a:avLst/>
          </a:prstGeom>
        </p:spPr>
      </p:pic>
      <p:sp>
        <p:nvSpPr>
          <p:cNvPr id="14" name="10 - Θέση κειμένου"/>
          <p:cNvSpPr txBox="1">
            <a:spLocks/>
          </p:cNvSpPr>
          <p:nvPr/>
        </p:nvSpPr>
        <p:spPr bwMode="auto">
          <a:xfrm>
            <a:off x="4139952" y="4442891"/>
            <a:ext cx="5256584" cy="13623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Pct val="80000"/>
              <a:buFont typeface="Wingdings" pitchFamily="2" charset="2"/>
              <a:buChar char="Ø"/>
              <a:tabLst/>
              <a:defRPr/>
            </a:pPr>
            <a:r>
              <a:rPr kumimoji="0" lang="el-GR" sz="2200" b="0" i="0" u="none" strike="noStrike" kern="0" cap="none" spc="0" normalizeH="0" baseline="0" noProof="0" dirty="0">
                <a:ln>
                  <a:noFill/>
                </a:ln>
                <a:solidFill>
                  <a:schemeClr val="tx1"/>
                </a:solidFill>
                <a:effectLst/>
                <a:uLnTx/>
                <a:uFillTx/>
                <a:latin typeface="+mn-lt"/>
                <a:ea typeface="+mn-ea"/>
                <a:cs typeface="+mn-cs"/>
              </a:rPr>
              <a:t>Τα κορίτσια γιατί</a:t>
            </a:r>
            <a:r>
              <a:rPr kumimoji="0" lang="el-GR" sz="2200" b="0" i="0" u="none" strike="noStrike" kern="0" cap="none" spc="0" normalizeH="0" noProof="0" dirty="0">
                <a:ln>
                  <a:noFill/>
                </a:ln>
                <a:solidFill>
                  <a:schemeClr val="tx1"/>
                </a:solidFill>
                <a:effectLst/>
                <a:uLnTx/>
                <a:uFillTx/>
                <a:latin typeface="+mn-lt"/>
                <a:ea typeface="+mn-ea"/>
                <a:cs typeface="+mn-cs"/>
              </a:rPr>
              <a:t>:</a:t>
            </a:r>
            <a:r>
              <a:rPr kumimoji="0" lang="en-US" sz="2200" b="0" i="0" u="none" strike="noStrike" kern="0" cap="none" spc="0" normalizeH="0" noProof="0" dirty="0">
                <a:ln>
                  <a:noFill/>
                </a:ln>
                <a:solidFill>
                  <a:schemeClr val="tx1"/>
                </a:solidFill>
                <a:effectLst/>
                <a:uLnTx/>
                <a:uFillTx/>
                <a:latin typeface="+mn-lt"/>
                <a:ea typeface="+mn-ea"/>
                <a:cs typeface="+mn-cs"/>
              </a:rPr>
              <a:t> </a:t>
            </a:r>
          </a:p>
          <a:p>
            <a:pPr marL="800100" lvl="1" indent="-342900" fontAlgn="base">
              <a:spcBef>
                <a:spcPct val="20000"/>
              </a:spcBef>
              <a:spcAft>
                <a:spcPct val="0"/>
              </a:spcAft>
              <a:buClr>
                <a:srgbClr val="C00000"/>
              </a:buClr>
              <a:buSzPct val="80000"/>
              <a:buFont typeface="Wingdings" pitchFamily="2" charset="2"/>
              <a:buChar char="Ø"/>
              <a:defRPr/>
            </a:pPr>
            <a:r>
              <a:rPr kumimoji="0" lang="el-GR" sz="2200" b="0" i="1" u="none" strike="noStrike" kern="0" cap="none" spc="0" normalizeH="0" noProof="0" dirty="0">
                <a:ln>
                  <a:noFill/>
                </a:ln>
                <a:solidFill>
                  <a:schemeClr val="tx1"/>
                </a:solidFill>
                <a:effectLst/>
                <a:uLnTx/>
                <a:uFillTx/>
                <a:latin typeface="+mn-lt"/>
                <a:ea typeface="+mn-ea"/>
                <a:cs typeface="+mn-cs"/>
              </a:rPr>
              <a:t>Τα κορίτσια είναι περισσότερα</a:t>
            </a:r>
          </a:p>
          <a:p>
            <a:pPr marL="800100" lvl="1" indent="-342900" fontAlgn="base">
              <a:spcBef>
                <a:spcPct val="20000"/>
              </a:spcBef>
              <a:spcAft>
                <a:spcPct val="0"/>
              </a:spcAft>
              <a:buClr>
                <a:srgbClr val="C00000"/>
              </a:buClr>
              <a:buSzPct val="80000"/>
              <a:buFont typeface="Wingdings" pitchFamily="2" charset="2"/>
              <a:buChar char="Ø"/>
              <a:defRPr/>
            </a:pPr>
            <a:r>
              <a:rPr lang="el-GR" sz="2200" i="1" kern="0" dirty="0"/>
              <a:t>Τα κομμάτια είναι περισσότερα </a:t>
            </a:r>
            <a:endParaRPr kumimoji="0" lang="en-US" sz="2200" b="0" i="1" u="none" strike="noStrike" kern="0" cap="none" spc="0" normalizeH="0" noProof="0" dirty="0">
              <a:ln>
                <a:noFill/>
              </a:ln>
              <a:solidFill>
                <a:schemeClr val="tx1"/>
              </a:solidFill>
              <a:effectLst/>
              <a:uLnTx/>
              <a:uFillTx/>
              <a:latin typeface="+mn-lt"/>
              <a:ea typeface="+mn-ea"/>
              <a:cs typeface="+mn-cs"/>
            </a:endParaRPr>
          </a:p>
        </p:txBody>
      </p:sp>
      <p:sp>
        <p:nvSpPr>
          <p:cNvPr id="15" name="14 - TextBox"/>
          <p:cNvSpPr txBox="1"/>
          <p:nvPr/>
        </p:nvSpPr>
        <p:spPr>
          <a:xfrm>
            <a:off x="539552" y="6237312"/>
            <a:ext cx="8208912" cy="369332"/>
          </a:xfrm>
          <a:prstGeom prst="rect">
            <a:avLst/>
          </a:prstGeom>
          <a:solidFill>
            <a:schemeClr val="bg2">
              <a:lumMod val="60000"/>
              <a:lumOff val="40000"/>
            </a:schemeClr>
          </a:solidFill>
        </p:spPr>
        <p:txBody>
          <a:bodyPr wrap="square" rtlCol="0">
            <a:spAutoFit/>
          </a:bodyPr>
          <a:lstStyle/>
          <a:p>
            <a:pPr algn="r"/>
            <a:r>
              <a:rPr lang="en-US" dirty="0" err="1">
                <a:solidFill>
                  <a:schemeClr val="bg1"/>
                </a:solidFill>
              </a:rPr>
              <a:t>Vraka</a:t>
            </a:r>
            <a:r>
              <a:rPr lang="en-US" dirty="0">
                <a:solidFill>
                  <a:schemeClr val="bg1"/>
                </a:solidFill>
              </a:rPr>
              <a:t>, 2014</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847725"/>
          </a:xfrm>
        </p:spPr>
        <p:txBody>
          <a:bodyPr/>
          <a:lstStyle/>
          <a:p>
            <a:pPr eaLnBrk="1" hangingPunct="1"/>
            <a:r>
              <a:rPr lang="el-GR"/>
              <a:t>Πέντε +1 …</a:t>
            </a:r>
          </a:p>
        </p:txBody>
      </p:sp>
      <p:sp>
        <p:nvSpPr>
          <p:cNvPr id="7171" name="Rectangle 3"/>
          <p:cNvSpPr>
            <a:spLocks noGrp="1" noChangeArrowheads="1"/>
          </p:cNvSpPr>
          <p:nvPr>
            <p:ph type="body" idx="1"/>
          </p:nvPr>
        </p:nvSpPr>
        <p:spPr>
          <a:xfrm>
            <a:off x="457200" y="1376363"/>
            <a:ext cx="8229600" cy="5005387"/>
          </a:xfrm>
        </p:spPr>
        <p:txBody>
          <a:bodyPr/>
          <a:lstStyle/>
          <a:p>
            <a:pPr eaLnBrk="1" hangingPunct="1">
              <a:lnSpc>
                <a:spcPct val="50000"/>
              </a:lnSpc>
              <a:buFont typeface="Wingdings" pitchFamily="2" charset="2"/>
              <a:buNone/>
            </a:pPr>
            <a:endParaRPr lang="el-GR" sz="2100"/>
          </a:p>
          <a:p>
            <a:pPr eaLnBrk="1" hangingPunct="1">
              <a:lnSpc>
                <a:spcPct val="80000"/>
              </a:lnSpc>
            </a:pPr>
            <a:r>
              <a:rPr lang="el-GR" sz="2500"/>
              <a:t>Μεταγνωστικές διαδικασίες και αυτορρύθμιση</a:t>
            </a:r>
            <a:endParaRPr lang="en-US" sz="2500"/>
          </a:p>
          <a:p>
            <a:pPr lvl="1" eaLnBrk="1" hangingPunct="1">
              <a:lnSpc>
                <a:spcPct val="80000"/>
              </a:lnSpc>
            </a:pPr>
            <a:endParaRPr lang="el-GR" sz="2100"/>
          </a:p>
          <a:p>
            <a:pPr eaLnBrk="1" hangingPunct="1">
              <a:lnSpc>
                <a:spcPct val="80000"/>
              </a:lnSpc>
              <a:buClr>
                <a:schemeClr val="tx2"/>
              </a:buClr>
              <a:buSzPct val="80000"/>
              <a:buFont typeface="Wingdings" pitchFamily="2" charset="2"/>
              <a:buChar char="Ø"/>
            </a:pPr>
            <a:r>
              <a:rPr lang="en-US" sz="2500"/>
              <a:t>(</a:t>
            </a:r>
            <a:r>
              <a:rPr lang="el-GR" sz="2500"/>
              <a:t>Γνωστική, Αναπτυξιακή, Εκπαιδευτική</a:t>
            </a:r>
            <a:r>
              <a:rPr lang="en-US" sz="2500"/>
              <a:t>) </a:t>
            </a:r>
            <a:r>
              <a:rPr lang="el-GR" sz="2500"/>
              <a:t>Ψυχολογία</a:t>
            </a:r>
            <a:r>
              <a:rPr lang="en-US" sz="2500"/>
              <a:t> </a:t>
            </a:r>
            <a:endParaRPr lang="el-GR" sz="2500"/>
          </a:p>
          <a:p>
            <a:pPr eaLnBrk="1" hangingPunct="1">
              <a:lnSpc>
                <a:spcPct val="80000"/>
              </a:lnSpc>
              <a:buClr>
                <a:schemeClr val="tx2"/>
              </a:buClr>
              <a:buSzPct val="80000"/>
              <a:buFont typeface="Wingdings" pitchFamily="2" charset="2"/>
              <a:buChar char="Ø"/>
            </a:pPr>
            <a:endParaRPr lang="el-GR" sz="2500"/>
          </a:p>
          <a:p>
            <a:pPr eaLnBrk="1" hangingPunct="1">
              <a:lnSpc>
                <a:spcPct val="80000"/>
              </a:lnSpc>
              <a:buClr>
                <a:schemeClr val="tx2"/>
              </a:buClr>
              <a:buSzPct val="80000"/>
              <a:buFont typeface="Wingdings" pitchFamily="2" charset="2"/>
              <a:buChar char="Ø"/>
            </a:pPr>
            <a:r>
              <a:rPr lang="el-GR" sz="2500"/>
              <a:t>Λέξεις-κλειδιά</a:t>
            </a:r>
          </a:p>
          <a:p>
            <a:pPr lvl="1" eaLnBrk="1" hangingPunct="1">
              <a:buClr>
                <a:schemeClr val="tx2"/>
              </a:buClr>
              <a:buSzPct val="80000"/>
              <a:buFont typeface="Wingdings" pitchFamily="2" charset="2"/>
              <a:buChar char="Ø"/>
            </a:pPr>
            <a:r>
              <a:rPr lang="el-GR" sz="2100"/>
              <a:t>Έλεγχος, παρακολούθηση (</a:t>
            </a:r>
            <a:r>
              <a:rPr lang="en-US" sz="2100"/>
              <a:t>monitoring), </a:t>
            </a:r>
            <a:r>
              <a:rPr lang="el-GR" sz="2100"/>
              <a:t>μετα-εννοιολογική επίγνωση (</a:t>
            </a:r>
            <a:r>
              <a:rPr lang="en-US" sz="2100"/>
              <a:t>meta-conceptual awareness)</a:t>
            </a:r>
            <a:r>
              <a:rPr lang="el-GR" sz="2100"/>
              <a:t>, </a:t>
            </a:r>
            <a:r>
              <a:rPr lang="en-US" sz="2100"/>
              <a:t>thinking skills </a:t>
            </a:r>
            <a:endParaRPr lang="el-GR" sz="2100"/>
          </a:p>
          <a:p>
            <a:pPr eaLnBrk="1" hangingPunct="1">
              <a:lnSpc>
                <a:spcPct val="80000"/>
              </a:lnSpc>
              <a:buFont typeface="Wingdings" pitchFamily="2" charset="2"/>
              <a:buNone/>
            </a:pPr>
            <a:endParaRPr lang="el-GR" sz="2100"/>
          </a:p>
          <a:p>
            <a:pPr lvl="1" eaLnBrk="1" hangingPunct="1">
              <a:lnSpc>
                <a:spcPct val="80000"/>
              </a:lnSpc>
              <a:buFont typeface="Wingdings" pitchFamily="2" charset="2"/>
              <a:buNone/>
            </a:pPr>
            <a:endParaRPr lang="el-GR" sz="1700"/>
          </a:p>
        </p:txBody>
      </p:sp>
      <p:sp>
        <p:nvSpPr>
          <p:cNvPr id="7172" name="Text Box 5"/>
          <p:cNvSpPr txBox="1">
            <a:spLocks noChangeArrowheads="1"/>
          </p:cNvSpPr>
          <p:nvPr/>
        </p:nvSpPr>
        <p:spPr bwMode="auto">
          <a:xfrm>
            <a:off x="2608263" y="6302375"/>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a:t>Μαθητές Δημοτικού</a:t>
            </a:r>
          </a:p>
        </p:txBody>
      </p:sp>
      <p:sp>
        <p:nvSpPr>
          <p:cNvPr id="8" name="7 - Θέση περιεχομένου"/>
          <p:cNvSpPr>
            <a:spLocks noGrp="1"/>
          </p:cNvSpPr>
          <p:nvPr>
            <p:ph sz="half" idx="1"/>
          </p:nvPr>
        </p:nvSpPr>
        <p:spPr/>
        <p:txBody>
          <a:bodyPr/>
          <a:lstStyle/>
          <a:p>
            <a:r>
              <a:rPr lang="el-GR" sz="2400" dirty="0"/>
              <a:t>Τα </a:t>
            </a:r>
            <a:r>
              <a:rPr lang="en-US" sz="2400" dirty="0">
                <a:solidFill>
                  <a:srgbClr val="C00000"/>
                </a:solidFill>
              </a:rPr>
              <a:t>2/3 and 3/4 </a:t>
            </a:r>
            <a:r>
              <a:rPr lang="el-GR" sz="2400" i="1" dirty="0"/>
              <a:t>είναι ίσα, γιατί και στα δύο λείπει </a:t>
            </a:r>
            <a:r>
              <a:rPr lang="el-GR" sz="2400" i="1" dirty="0">
                <a:solidFill>
                  <a:srgbClr val="C00000"/>
                </a:solidFill>
              </a:rPr>
              <a:t>ένα κομμάτι </a:t>
            </a:r>
            <a:endParaRPr lang="en-US" sz="2400" i="1" dirty="0">
              <a:solidFill>
                <a:srgbClr val="C00000"/>
              </a:solidFill>
            </a:endParaRPr>
          </a:p>
          <a:p>
            <a:pPr algn="r">
              <a:buNone/>
            </a:pPr>
            <a:r>
              <a:rPr lang="en-US" sz="2400" dirty="0"/>
              <a:t>Wyatt, 4</a:t>
            </a:r>
            <a:r>
              <a:rPr lang="el-GR" sz="2400" baseline="30000" dirty="0"/>
              <a:t>η</a:t>
            </a:r>
            <a:r>
              <a:rPr lang="en-US" sz="2400" dirty="0"/>
              <a:t> </a:t>
            </a:r>
            <a:r>
              <a:rPr lang="el-GR" sz="2400" dirty="0"/>
              <a:t>τάξη</a:t>
            </a:r>
            <a:endParaRPr lang="en-US" sz="2400" dirty="0"/>
          </a:p>
          <a:p>
            <a:endParaRPr lang="en-US" sz="2400" dirty="0"/>
          </a:p>
          <a:p>
            <a:r>
              <a:rPr lang="el-GR" sz="2400" i="1" dirty="0"/>
              <a:t>Τα δέντρα Α και </a:t>
            </a:r>
            <a:r>
              <a:rPr lang="en-US" sz="2400" i="1" dirty="0"/>
              <a:t>B </a:t>
            </a:r>
            <a:r>
              <a:rPr lang="el-GR" sz="2400" i="1" dirty="0">
                <a:solidFill>
                  <a:srgbClr val="C00000"/>
                </a:solidFill>
              </a:rPr>
              <a:t>μεγάλωσαν το ίδιο. </a:t>
            </a:r>
            <a:r>
              <a:rPr lang="el-GR" sz="2400" i="1" dirty="0"/>
              <a:t>Το Β θα είναι πάντα </a:t>
            </a:r>
            <a:r>
              <a:rPr lang="en-US" sz="2400" i="1" dirty="0"/>
              <a:t>2ft </a:t>
            </a:r>
            <a:r>
              <a:rPr lang="el-GR" sz="2400" i="1" dirty="0"/>
              <a:t>ψηλότερο από το</a:t>
            </a:r>
            <a:r>
              <a:rPr lang="en-US" sz="2400" i="1" dirty="0"/>
              <a:t> A.</a:t>
            </a:r>
          </a:p>
          <a:p>
            <a:pPr algn="r">
              <a:buNone/>
            </a:pPr>
            <a:r>
              <a:rPr lang="en-US" sz="2400" dirty="0"/>
              <a:t>Robert, 6</a:t>
            </a:r>
            <a:r>
              <a:rPr lang="en-US" sz="2400" baseline="30000" dirty="0"/>
              <a:t>th</a:t>
            </a:r>
            <a:r>
              <a:rPr lang="en-US" sz="2400" dirty="0"/>
              <a:t> </a:t>
            </a:r>
            <a:r>
              <a:rPr lang="el-GR" sz="2400" dirty="0"/>
              <a:t>τάξη</a:t>
            </a:r>
            <a:endParaRPr lang="en-US" sz="2400" dirty="0"/>
          </a:p>
          <a:p>
            <a:endParaRPr lang="en-US" sz="2400" dirty="0"/>
          </a:p>
          <a:p>
            <a:endParaRPr lang="el-GR" sz="2400" dirty="0"/>
          </a:p>
        </p:txBody>
      </p:sp>
      <p:pic>
        <p:nvPicPr>
          <p:cNvPr id="10" name="Θέση περιεχομένου 4"/>
          <p:cNvPicPr>
            <a:picLocks noGrp="1"/>
          </p:cNvPicPr>
          <p:nvPr>
            <p:ph sz="half" idx="2"/>
          </p:nvPr>
        </p:nvPicPr>
        <p:blipFill rotWithShape="1">
          <a:blip r:embed="rId2" cstate="print">
            <a:extLst>
              <a:ext uri="{28A0092B-C50C-407E-A947-70E740481C1C}">
                <a14:useLocalDpi xmlns="" xmlns:a14="http://schemas.microsoft.com/office/drawing/2010/main" val="0"/>
              </a:ext>
            </a:extLst>
          </a:blip>
          <a:srcRect l="9434" t="19946" r="4953" b="5560"/>
          <a:stretch/>
        </p:blipFill>
        <p:spPr bwMode="auto">
          <a:xfrm>
            <a:off x="4572000" y="930815"/>
            <a:ext cx="3955552" cy="1994129"/>
          </a:xfrm>
          <a:prstGeom prst="rect">
            <a:avLst/>
          </a:prstGeom>
          <a:ln>
            <a:noFill/>
          </a:ln>
          <a:extLst>
            <a:ext uri="{53640926-AAD7-44D8-BBD7-CCE9431645EC}">
              <a14:shadowObscured xmlns="" xmlns:a14="http://schemas.microsoft.com/office/drawing/2010/main"/>
            </a:ext>
          </a:extLst>
        </p:spPr>
      </p:pic>
      <p:sp>
        <p:nvSpPr>
          <p:cNvPr id="11" name="10 - TextBox"/>
          <p:cNvSpPr txBox="1"/>
          <p:nvPr/>
        </p:nvSpPr>
        <p:spPr>
          <a:xfrm>
            <a:off x="683568" y="3275692"/>
            <a:ext cx="7920880" cy="369332"/>
          </a:xfrm>
          <a:prstGeom prst="rect">
            <a:avLst/>
          </a:prstGeom>
          <a:solidFill>
            <a:schemeClr val="bg2">
              <a:lumMod val="60000"/>
              <a:lumOff val="40000"/>
            </a:schemeClr>
          </a:solidFill>
        </p:spPr>
        <p:txBody>
          <a:bodyPr wrap="square" rtlCol="0">
            <a:spAutoFit/>
          </a:bodyPr>
          <a:lstStyle/>
          <a:p>
            <a:pPr algn="r"/>
            <a:r>
              <a:rPr lang="en-US" dirty="0">
                <a:solidFill>
                  <a:schemeClr val="bg1"/>
                </a:solidFill>
              </a:rPr>
              <a:t>Moss, 2005, p. 317</a:t>
            </a:r>
            <a:endParaRPr lang="el-GR" dirty="0">
              <a:solidFill>
                <a:schemeClr val="bg1"/>
              </a:solidFill>
            </a:endParaRPr>
          </a:p>
        </p:txBody>
      </p:sp>
      <p:pic>
        <p:nvPicPr>
          <p:cNvPr id="1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6968" r="9866" b="6050"/>
          <a:stretch/>
        </p:blipFill>
        <p:spPr bwMode="auto">
          <a:xfrm>
            <a:off x="4499992" y="3861048"/>
            <a:ext cx="4394755" cy="1872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8 - TextBox"/>
          <p:cNvSpPr txBox="1"/>
          <p:nvPr/>
        </p:nvSpPr>
        <p:spPr>
          <a:xfrm>
            <a:off x="683568" y="5733256"/>
            <a:ext cx="7920880" cy="369332"/>
          </a:xfrm>
          <a:prstGeom prst="rect">
            <a:avLst/>
          </a:prstGeom>
          <a:solidFill>
            <a:schemeClr val="bg2">
              <a:lumMod val="60000"/>
              <a:lumOff val="40000"/>
            </a:schemeClr>
          </a:solidFill>
        </p:spPr>
        <p:txBody>
          <a:bodyPr wrap="square" rtlCol="0">
            <a:spAutoFit/>
          </a:bodyPr>
          <a:lstStyle/>
          <a:p>
            <a:pPr algn="r"/>
            <a:r>
              <a:rPr lang="en-US" dirty="0" err="1">
                <a:solidFill>
                  <a:schemeClr val="bg1"/>
                </a:solidFill>
              </a:rPr>
              <a:t>Lamon</a:t>
            </a:r>
            <a:r>
              <a:rPr lang="en-US" dirty="0">
                <a:solidFill>
                  <a:schemeClr val="bg1"/>
                </a:solidFill>
              </a:rPr>
              <a:t>, 2008, p. 29 </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a:t>Παιδιά Δημοτικού, Γυμνασίου, ….</a:t>
            </a:r>
          </a:p>
        </p:txBody>
      </p:sp>
      <p:sp>
        <p:nvSpPr>
          <p:cNvPr id="3" name="2 - Θέση περιεχομένου"/>
          <p:cNvSpPr>
            <a:spLocks noGrp="1"/>
          </p:cNvSpPr>
          <p:nvPr>
            <p:ph sz="half" idx="1"/>
          </p:nvPr>
        </p:nvSpPr>
        <p:spPr>
          <a:xfrm>
            <a:off x="457200" y="1484784"/>
            <a:ext cx="4038600" cy="4530725"/>
          </a:xfrm>
        </p:spPr>
        <p:txBody>
          <a:bodyPr/>
          <a:lstStyle/>
          <a:p>
            <a:r>
              <a:rPr lang="en-US" sz="2400" dirty="0"/>
              <a:t>H Sue </a:t>
            </a:r>
            <a:r>
              <a:rPr lang="el-GR" sz="2400" dirty="0"/>
              <a:t>και η </a:t>
            </a:r>
            <a:r>
              <a:rPr lang="en-US" sz="2400" dirty="0"/>
              <a:t>Jenny </a:t>
            </a:r>
            <a:r>
              <a:rPr lang="el-GR" sz="2400" dirty="0"/>
              <a:t>θέλουν να χρωματίσουν με ακριβώς το ίδιο χρώμα.</a:t>
            </a:r>
            <a:r>
              <a:rPr lang="en-US" sz="2400" dirty="0"/>
              <a:t> </a:t>
            </a:r>
          </a:p>
          <a:p>
            <a:r>
              <a:rPr lang="en-US" sz="2400" dirty="0"/>
              <a:t>H Sue </a:t>
            </a:r>
            <a:r>
              <a:rPr lang="el-GR" sz="2400" dirty="0"/>
              <a:t>βάζει</a:t>
            </a:r>
            <a:r>
              <a:rPr lang="en-US" sz="2400" dirty="0"/>
              <a:t> </a:t>
            </a:r>
            <a:r>
              <a:rPr lang="en-US" sz="2400" dirty="0">
                <a:solidFill>
                  <a:srgbClr val="C00000"/>
                </a:solidFill>
              </a:rPr>
              <a:t>3 </a:t>
            </a:r>
            <a:r>
              <a:rPr lang="el-GR" sz="2400" dirty="0">
                <a:solidFill>
                  <a:srgbClr val="C00000"/>
                </a:solidFill>
              </a:rPr>
              <a:t>κουτιά </a:t>
            </a:r>
            <a:r>
              <a:rPr lang="el-GR" sz="2400" dirty="0"/>
              <a:t>κίτρινη μπογιά και </a:t>
            </a:r>
            <a:r>
              <a:rPr lang="en-US" sz="2400" dirty="0">
                <a:solidFill>
                  <a:srgbClr val="C00000"/>
                </a:solidFill>
              </a:rPr>
              <a:t>6 </a:t>
            </a:r>
            <a:r>
              <a:rPr lang="el-GR" sz="2400" dirty="0">
                <a:solidFill>
                  <a:srgbClr val="C00000"/>
                </a:solidFill>
              </a:rPr>
              <a:t>κουτιά</a:t>
            </a:r>
            <a:r>
              <a:rPr lang="en-US" sz="2400" dirty="0">
                <a:solidFill>
                  <a:srgbClr val="C00000"/>
                </a:solidFill>
              </a:rPr>
              <a:t> </a:t>
            </a:r>
            <a:r>
              <a:rPr lang="el-GR" sz="2400" dirty="0"/>
              <a:t>κόκκινη μπογιά</a:t>
            </a:r>
            <a:r>
              <a:rPr lang="en-US" sz="2400" dirty="0"/>
              <a:t>.</a:t>
            </a:r>
          </a:p>
          <a:p>
            <a:r>
              <a:rPr lang="el-GR" sz="2400" dirty="0"/>
              <a:t>Η </a:t>
            </a:r>
            <a:r>
              <a:rPr lang="en-US" sz="2400" dirty="0"/>
              <a:t>Jenny </a:t>
            </a:r>
            <a:r>
              <a:rPr lang="el-GR" sz="2400" dirty="0"/>
              <a:t>βάζει</a:t>
            </a:r>
            <a:r>
              <a:rPr lang="en-US" sz="2400" dirty="0"/>
              <a:t> </a:t>
            </a:r>
            <a:r>
              <a:rPr lang="en-US" sz="2400" dirty="0">
                <a:solidFill>
                  <a:srgbClr val="C00000"/>
                </a:solidFill>
              </a:rPr>
              <a:t>7 </a:t>
            </a:r>
            <a:r>
              <a:rPr lang="el-GR" sz="2400" dirty="0">
                <a:solidFill>
                  <a:srgbClr val="C00000"/>
                </a:solidFill>
              </a:rPr>
              <a:t>κουτιά</a:t>
            </a:r>
            <a:r>
              <a:rPr lang="en-US" sz="2400" dirty="0">
                <a:solidFill>
                  <a:srgbClr val="C00000"/>
                </a:solidFill>
              </a:rPr>
              <a:t> </a:t>
            </a:r>
            <a:r>
              <a:rPr lang="el-GR" sz="2400" dirty="0"/>
              <a:t>κίτρινη μπογιά.</a:t>
            </a:r>
            <a:endParaRPr lang="en-US" sz="2400" dirty="0"/>
          </a:p>
          <a:p>
            <a:r>
              <a:rPr lang="el-GR" sz="2400" dirty="0"/>
              <a:t>Πόσα κουτιά κόκκινης μπογιάς χρειάζεται η </a:t>
            </a:r>
            <a:r>
              <a:rPr lang="en-US" sz="2400" dirty="0"/>
              <a:t>Jenny</a:t>
            </a:r>
            <a:r>
              <a:rPr lang="el-GR" sz="2400" dirty="0"/>
              <a:t>; </a:t>
            </a:r>
          </a:p>
        </p:txBody>
      </p:sp>
      <p:sp>
        <p:nvSpPr>
          <p:cNvPr id="4" name="3 - Θέση περιεχομένου"/>
          <p:cNvSpPr>
            <a:spLocks noGrp="1"/>
          </p:cNvSpPr>
          <p:nvPr>
            <p:ph sz="half" idx="2"/>
          </p:nvPr>
        </p:nvSpPr>
        <p:spPr/>
        <p:txBody>
          <a:bodyPr/>
          <a:lstStyle/>
          <a:p>
            <a:pPr>
              <a:buNone/>
            </a:pPr>
            <a:r>
              <a:rPr lang="en-US" dirty="0"/>
              <a:t>	</a:t>
            </a:r>
            <a:r>
              <a:rPr lang="en-US" sz="2400" dirty="0"/>
              <a:t>(</a:t>
            </a:r>
            <a:r>
              <a:rPr lang="el-GR" sz="2400" dirty="0"/>
              <a:t>Η </a:t>
            </a:r>
            <a:r>
              <a:rPr lang="en-US" sz="2400" dirty="0"/>
              <a:t>Jenny </a:t>
            </a:r>
            <a:r>
              <a:rPr lang="el-GR" sz="2400" dirty="0"/>
              <a:t>θα χρειαστεί </a:t>
            </a:r>
            <a:r>
              <a:rPr lang="el-GR" sz="2400" dirty="0">
                <a:solidFill>
                  <a:srgbClr val="C00000"/>
                </a:solidFill>
              </a:rPr>
              <a:t>1</a:t>
            </a:r>
            <a:r>
              <a:rPr lang="en-US" sz="2400" dirty="0">
                <a:solidFill>
                  <a:srgbClr val="C00000"/>
                </a:solidFill>
              </a:rPr>
              <a:t>0 </a:t>
            </a:r>
            <a:r>
              <a:rPr lang="el-GR" sz="2400" dirty="0">
                <a:solidFill>
                  <a:srgbClr val="C00000"/>
                </a:solidFill>
              </a:rPr>
              <a:t>κουτιά</a:t>
            </a:r>
            <a:r>
              <a:rPr lang="en-US" sz="2400" dirty="0"/>
              <a:t>) </a:t>
            </a:r>
            <a:r>
              <a:rPr lang="el-GR" sz="2400" i="1" dirty="0"/>
              <a:t>Γιατί αν η </a:t>
            </a:r>
            <a:r>
              <a:rPr lang="en-US" sz="2400" i="1" dirty="0"/>
              <a:t>Jenny </a:t>
            </a:r>
            <a:r>
              <a:rPr lang="el-GR" sz="2400" i="1" dirty="0"/>
              <a:t>βάζει </a:t>
            </a:r>
            <a:r>
              <a:rPr lang="el-GR" sz="2400" i="1" dirty="0">
                <a:solidFill>
                  <a:srgbClr val="C00000"/>
                </a:solidFill>
              </a:rPr>
              <a:t>4 παραπάνω κουτιά </a:t>
            </a:r>
            <a:r>
              <a:rPr lang="el-GR" sz="2400" i="1" dirty="0"/>
              <a:t>κίτρινη μπογιά </a:t>
            </a:r>
            <a:r>
              <a:rPr lang="el-GR" sz="2400" dirty="0"/>
              <a:t>από τη </a:t>
            </a:r>
            <a:r>
              <a:rPr lang="en-US" sz="2400" i="1" dirty="0"/>
              <a:t>Sue</a:t>
            </a:r>
            <a:r>
              <a:rPr lang="el-GR" sz="2400" i="1" dirty="0"/>
              <a:t>, τότε</a:t>
            </a:r>
            <a:r>
              <a:rPr lang="en-US" sz="2400" i="1" dirty="0"/>
              <a:t>…</a:t>
            </a:r>
            <a:r>
              <a:rPr lang="el-GR" sz="2400" i="1" dirty="0">
                <a:solidFill>
                  <a:srgbClr val="C00000"/>
                </a:solidFill>
              </a:rPr>
              <a:t>Πρόσθεσα το</a:t>
            </a:r>
            <a:r>
              <a:rPr lang="en-US" sz="2400" i="1" dirty="0">
                <a:solidFill>
                  <a:srgbClr val="C00000"/>
                </a:solidFill>
              </a:rPr>
              <a:t> </a:t>
            </a:r>
            <a:r>
              <a:rPr lang="en-US" sz="2400" i="1" dirty="0"/>
              <a:t>4 </a:t>
            </a:r>
            <a:r>
              <a:rPr lang="el-GR" sz="2400" i="1" dirty="0"/>
              <a:t>στο </a:t>
            </a:r>
            <a:r>
              <a:rPr lang="en-US" sz="2400" i="1" dirty="0"/>
              <a:t>6 </a:t>
            </a:r>
            <a:r>
              <a:rPr lang="el-GR" sz="2400" i="1" dirty="0"/>
              <a:t>και πήρα 10</a:t>
            </a:r>
            <a:r>
              <a:rPr lang="el-GR" i="1" dirty="0"/>
              <a:t>.</a:t>
            </a:r>
            <a:endParaRPr lang="en-US" i="1" dirty="0"/>
          </a:p>
          <a:p>
            <a:pPr algn="r">
              <a:buNone/>
            </a:pPr>
            <a:r>
              <a:rPr lang="en-US" sz="2000" dirty="0"/>
              <a:t>Helen, </a:t>
            </a:r>
            <a:endParaRPr lang="el-GR" sz="2000" dirty="0"/>
          </a:p>
          <a:p>
            <a:pPr algn="r">
              <a:buNone/>
            </a:pPr>
            <a:r>
              <a:rPr lang="el-GR" sz="2000" dirty="0"/>
              <a:t>από ένα δείγμα </a:t>
            </a:r>
          </a:p>
          <a:p>
            <a:pPr algn="r">
              <a:buNone/>
            </a:pPr>
            <a:r>
              <a:rPr lang="el-GR" sz="2000" dirty="0"/>
              <a:t>παιδιών </a:t>
            </a:r>
            <a:r>
              <a:rPr lang="en-US" sz="2000" dirty="0"/>
              <a:t> </a:t>
            </a:r>
            <a:endParaRPr lang="el-GR" sz="2000" dirty="0"/>
          </a:p>
          <a:p>
            <a:pPr algn="r">
              <a:buNone/>
            </a:pPr>
            <a:r>
              <a:rPr lang="en-US" sz="2000" dirty="0"/>
              <a:t>6</a:t>
            </a:r>
            <a:r>
              <a:rPr lang="en-US" sz="2000" baseline="30000" dirty="0"/>
              <a:t>th</a:t>
            </a:r>
            <a:r>
              <a:rPr lang="en-US" sz="2000" dirty="0"/>
              <a:t>-9</a:t>
            </a:r>
            <a:r>
              <a:rPr lang="en-US" sz="2000" baseline="30000" dirty="0"/>
              <a:t>th</a:t>
            </a:r>
            <a:r>
              <a:rPr lang="en-US" sz="2000" dirty="0"/>
              <a:t> </a:t>
            </a:r>
            <a:r>
              <a:rPr lang="el-GR" sz="2000" dirty="0"/>
              <a:t>τάξης</a:t>
            </a:r>
            <a:r>
              <a:rPr lang="en-US" sz="2000" dirty="0"/>
              <a:t> </a:t>
            </a:r>
            <a:endParaRPr lang="el-GR" sz="2000" dirty="0"/>
          </a:p>
        </p:txBody>
      </p:sp>
      <p:sp>
        <p:nvSpPr>
          <p:cNvPr id="5" name="4 - TextBox"/>
          <p:cNvSpPr txBox="1"/>
          <p:nvPr/>
        </p:nvSpPr>
        <p:spPr>
          <a:xfrm>
            <a:off x="539552" y="6237312"/>
            <a:ext cx="8136904" cy="369332"/>
          </a:xfrm>
          <a:prstGeom prst="rect">
            <a:avLst/>
          </a:prstGeom>
          <a:solidFill>
            <a:schemeClr val="bg2">
              <a:lumMod val="60000"/>
              <a:lumOff val="40000"/>
            </a:schemeClr>
          </a:solidFill>
        </p:spPr>
        <p:txBody>
          <a:bodyPr wrap="square" rtlCol="0">
            <a:spAutoFit/>
          </a:bodyPr>
          <a:lstStyle/>
          <a:p>
            <a:pPr algn="r"/>
            <a:r>
              <a:rPr lang="en-US" dirty="0" err="1">
                <a:solidFill>
                  <a:schemeClr val="bg1"/>
                </a:solidFill>
              </a:rPr>
              <a:t>Misailidou</a:t>
            </a:r>
            <a:r>
              <a:rPr lang="en-US" dirty="0">
                <a:solidFill>
                  <a:schemeClr val="bg1"/>
                </a:solidFill>
              </a:rPr>
              <a:t> &amp; Williams, 2003, p. 317 </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sz="4400" dirty="0"/>
              <a:t>Παιδιά Δημοτικού, Γυμνασίου, ….</a:t>
            </a:r>
            <a:endParaRPr lang="el-GR" dirty="0"/>
          </a:p>
        </p:txBody>
      </p:sp>
      <p:sp>
        <p:nvSpPr>
          <p:cNvPr id="6" name="5 - Θέση περιεχομένου"/>
          <p:cNvSpPr>
            <a:spLocks noGrp="1"/>
          </p:cNvSpPr>
          <p:nvPr>
            <p:ph idx="1"/>
          </p:nvPr>
        </p:nvSpPr>
        <p:spPr/>
        <p:txBody>
          <a:bodyPr/>
          <a:lstStyle/>
          <a:p>
            <a:pPr algn="ctr">
              <a:buNone/>
            </a:pPr>
            <a:endParaRPr lang="en-US" sz="4800" dirty="0"/>
          </a:p>
          <a:p>
            <a:pPr algn="ctr">
              <a:buNone/>
            </a:pPr>
            <a:r>
              <a:rPr lang="el-GR" sz="4800" dirty="0"/>
              <a:t>6/13 &gt; 4/5 </a:t>
            </a:r>
          </a:p>
          <a:p>
            <a:pPr>
              <a:buClr>
                <a:srgbClr val="C00000"/>
              </a:buClr>
              <a:buSzPct val="80000"/>
              <a:buFont typeface="Wingdings" pitchFamily="2" charset="2"/>
              <a:buChar char="Ø"/>
            </a:pPr>
            <a:endParaRPr lang="el-GR" i="1" dirty="0"/>
          </a:p>
          <a:p>
            <a:pPr>
              <a:buClr>
                <a:srgbClr val="C00000"/>
              </a:buClr>
              <a:buSzPct val="80000"/>
              <a:buFont typeface="Wingdings" pitchFamily="2" charset="2"/>
              <a:buChar char="Ø"/>
            </a:pPr>
            <a:r>
              <a:rPr lang="el-GR" i="1" dirty="0"/>
              <a:t>Γιατί το 6 είναι μεγαλύτερο από το 4 και το 1</a:t>
            </a:r>
            <a:r>
              <a:rPr lang="en-US" i="1" dirty="0"/>
              <a:t>3 </a:t>
            </a:r>
            <a:r>
              <a:rPr lang="el-GR" i="1" dirty="0"/>
              <a:t>είναι μεγαλύτερο από το 5.</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Κοινός παρονομαστής</a:t>
            </a:r>
          </a:p>
        </p:txBody>
      </p:sp>
      <p:sp>
        <p:nvSpPr>
          <p:cNvPr id="3" name="2 - Θέση περιεχομένου"/>
          <p:cNvSpPr>
            <a:spLocks noGrp="1"/>
          </p:cNvSpPr>
          <p:nvPr>
            <p:ph idx="1"/>
          </p:nvPr>
        </p:nvSpPr>
        <p:spPr/>
        <p:txBody>
          <a:bodyPr/>
          <a:lstStyle/>
          <a:p>
            <a:r>
              <a:rPr lang="en-US" dirty="0"/>
              <a:t>T</a:t>
            </a:r>
            <a:r>
              <a:rPr lang="el-GR" dirty="0"/>
              <a:t>ι είδους…</a:t>
            </a:r>
            <a:endParaRPr lang="en-US" dirty="0"/>
          </a:p>
          <a:p>
            <a:pPr lvl="1"/>
            <a:r>
              <a:rPr lang="el-GR" dirty="0"/>
              <a:t>…</a:t>
            </a:r>
            <a:r>
              <a:rPr lang="el-GR" dirty="0">
                <a:solidFill>
                  <a:srgbClr val="C00000"/>
                </a:solidFill>
              </a:rPr>
              <a:t>ποσότητες </a:t>
            </a:r>
            <a:r>
              <a:rPr lang="el-GR" dirty="0"/>
              <a:t>και</a:t>
            </a:r>
            <a:r>
              <a:rPr lang="el-GR" dirty="0">
                <a:solidFill>
                  <a:srgbClr val="C00000"/>
                </a:solidFill>
              </a:rPr>
              <a:t> σχέσεις</a:t>
            </a:r>
            <a:r>
              <a:rPr lang="el-GR" dirty="0"/>
              <a:t> μεταξύ ποσοτήτων</a:t>
            </a:r>
          </a:p>
          <a:p>
            <a:pPr lvl="1"/>
            <a:r>
              <a:rPr lang="el-GR" dirty="0"/>
              <a:t>…</a:t>
            </a:r>
            <a:r>
              <a:rPr lang="el-GR" dirty="0">
                <a:solidFill>
                  <a:srgbClr val="C00000"/>
                </a:solidFill>
              </a:rPr>
              <a:t>αριθμούς</a:t>
            </a:r>
            <a:r>
              <a:rPr lang="el-GR" dirty="0"/>
              <a:t> και </a:t>
            </a:r>
            <a:r>
              <a:rPr lang="el-GR" dirty="0">
                <a:solidFill>
                  <a:srgbClr val="C00000"/>
                </a:solidFill>
              </a:rPr>
              <a:t>σχέσεις</a:t>
            </a:r>
            <a:r>
              <a:rPr lang="el-GR" dirty="0"/>
              <a:t> μεταξύ αριθμών</a:t>
            </a:r>
          </a:p>
          <a:p>
            <a:pPr>
              <a:buClr>
                <a:srgbClr val="C00000"/>
              </a:buClr>
              <a:buSzPct val="80000"/>
              <a:buFont typeface="Wingdings" pitchFamily="2" charset="2"/>
              <a:buChar char="Ø"/>
            </a:pPr>
            <a:r>
              <a:rPr lang="el-GR" dirty="0"/>
              <a:t>…. παρατηρούν και επεξεργάζονται τα παιδιά;</a:t>
            </a:r>
          </a:p>
        </p:txBody>
      </p:sp>
      <p:sp>
        <p:nvSpPr>
          <p:cNvPr id="4" name="3 - TextBox"/>
          <p:cNvSpPr txBox="1"/>
          <p:nvPr/>
        </p:nvSpPr>
        <p:spPr>
          <a:xfrm>
            <a:off x="467544" y="6309320"/>
            <a:ext cx="8136904" cy="369332"/>
          </a:xfrm>
          <a:prstGeom prst="rect">
            <a:avLst/>
          </a:prstGeom>
          <a:solidFill>
            <a:schemeClr val="bg2">
              <a:lumMod val="60000"/>
              <a:lumOff val="40000"/>
            </a:schemeClr>
          </a:solidFill>
        </p:spPr>
        <p:txBody>
          <a:bodyPr wrap="square" rtlCol="0">
            <a:spAutoFit/>
          </a:bodyPr>
          <a:lstStyle/>
          <a:p>
            <a:pPr algn="r"/>
            <a:r>
              <a:rPr lang="en-US" dirty="0" err="1">
                <a:solidFill>
                  <a:schemeClr val="bg1"/>
                </a:solidFill>
              </a:rPr>
              <a:t>Lamon</a:t>
            </a:r>
            <a:r>
              <a:rPr lang="en-US" dirty="0">
                <a:solidFill>
                  <a:schemeClr val="bg1"/>
                </a:solidFill>
              </a:rPr>
              <a:t>, 2008; </a:t>
            </a:r>
            <a:r>
              <a:rPr lang="en-US" dirty="0" err="1">
                <a:solidFill>
                  <a:schemeClr val="bg1"/>
                </a:solidFill>
              </a:rPr>
              <a:t>Nunes</a:t>
            </a:r>
            <a:r>
              <a:rPr lang="en-US" dirty="0">
                <a:solidFill>
                  <a:schemeClr val="bg1"/>
                </a:solidFill>
              </a:rPr>
              <a:t> &amp; Bryant, 2015; Thompson, </a:t>
            </a:r>
            <a:r>
              <a:rPr lang="el-GR" dirty="0">
                <a:solidFill>
                  <a:schemeClr val="bg1"/>
                </a:solidFill>
              </a:rPr>
              <a:t>1993, </a:t>
            </a:r>
            <a:r>
              <a:rPr lang="en-US" dirty="0">
                <a:solidFill>
                  <a:schemeClr val="bg1"/>
                </a:solidFill>
              </a:rPr>
              <a:t>2010 </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Τίτλος"/>
          <p:cNvSpPr>
            <a:spLocks noGrp="1"/>
          </p:cNvSpPr>
          <p:nvPr>
            <p:ph type="title"/>
          </p:nvPr>
        </p:nvSpPr>
        <p:spPr/>
        <p:txBody>
          <a:bodyPr/>
          <a:lstStyle/>
          <a:p>
            <a:r>
              <a:rPr lang="el-GR"/>
              <a:t>Έννοια: </a:t>
            </a:r>
            <a:r>
              <a:rPr lang="el-GR" i="1"/>
              <a:t>Ένας </a:t>
            </a:r>
            <a:r>
              <a:rPr lang="el-GR"/>
              <a:t>ορισμός</a:t>
            </a:r>
          </a:p>
        </p:txBody>
      </p:sp>
      <p:pic>
        <p:nvPicPr>
          <p:cNvPr id="110595" name="Picture 2"/>
          <p:cNvPicPr>
            <a:picLocks noChangeAspect="1" noChangeArrowheads="1"/>
          </p:cNvPicPr>
          <p:nvPr/>
        </p:nvPicPr>
        <p:blipFill>
          <a:blip r:embed="rId2" cstate="print"/>
          <a:srcRect/>
          <a:stretch>
            <a:fillRect/>
          </a:stretch>
        </p:blipFill>
        <p:spPr bwMode="auto">
          <a:xfrm>
            <a:off x="323850" y="1162050"/>
            <a:ext cx="8428038" cy="2554288"/>
          </a:xfrm>
          <a:prstGeom prst="rect">
            <a:avLst/>
          </a:prstGeom>
          <a:noFill/>
          <a:ln w="9525">
            <a:noFill/>
            <a:miter lim="800000"/>
            <a:headEnd/>
            <a:tailEnd/>
          </a:ln>
        </p:spPr>
      </p:pic>
      <p:sp>
        <p:nvSpPr>
          <p:cNvPr id="5" name="4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US" dirty="0" err="1">
                <a:solidFill>
                  <a:schemeClr val="bg1"/>
                </a:solidFill>
              </a:rPr>
              <a:t>Vergnaud</a:t>
            </a:r>
            <a:r>
              <a:rPr lang="en-US" dirty="0">
                <a:solidFill>
                  <a:schemeClr val="bg1"/>
                </a:solidFill>
              </a:rPr>
              <a:t>, </a:t>
            </a:r>
            <a:r>
              <a:rPr lang="el-GR" dirty="0">
                <a:solidFill>
                  <a:schemeClr val="bg1"/>
                </a:solidFill>
              </a:rPr>
              <a:t>1996, </a:t>
            </a:r>
            <a:r>
              <a:rPr lang="en-US" dirty="0">
                <a:solidFill>
                  <a:schemeClr val="bg1"/>
                </a:solidFill>
              </a:rPr>
              <a:t>p. 238</a:t>
            </a:r>
          </a:p>
        </p:txBody>
      </p:sp>
      <p:cxnSp>
        <p:nvCxnSpPr>
          <p:cNvPr id="7" name="6 - Ευθεία γραμμή σύνδεσης"/>
          <p:cNvCxnSpPr/>
          <p:nvPr/>
        </p:nvCxnSpPr>
        <p:spPr>
          <a:xfrm>
            <a:off x="684213" y="2708275"/>
            <a:ext cx="100806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7451725" y="2420938"/>
            <a:ext cx="11525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10599" name="Picture 2"/>
          <p:cNvPicPr>
            <a:picLocks noChangeAspect="1" noChangeArrowheads="1"/>
          </p:cNvPicPr>
          <p:nvPr/>
        </p:nvPicPr>
        <p:blipFill>
          <a:blip r:embed="rId3" cstate="print"/>
          <a:srcRect/>
          <a:stretch>
            <a:fillRect/>
          </a:stretch>
        </p:blipFill>
        <p:spPr bwMode="auto">
          <a:xfrm>
            <a:off x="762000" y="3879850"/>
            <a:ext cx="7620000" cy="628650"/>
          </a:xfrm>
          <a:prstGeom prst="rect">
            <a:avLst/>
          </a:prstGeom>
          <a:noFill/>
          <a:ln w="9525">
            <a:noFill/>
            <a:miter lim="800000"/>
            <a:headEnd/>
            <a:tailEnd/>
          </a:ln>
        </p:spPr>
      </p:pic>
      <p:pic>
        <p:nvPicPr>
          <p:cNvPr id="110600" name="Picture 3"/>
          <p:cNvPicPr>
            <a:picLocks noGrp="1" noChangeAspect="1" noChangeArrowheads="1"/>
          </p:cNvPicPr>
          <p:nvPr>
            <p:ph idx="1"/>
          </p:nvPr>
        </p:nvPicPr>
        <p:blipFill>
          <a:blip r:embed="rId4" cstate="print"/>
          <a:srcRect/>
          <a:stretch>
            <a:fillRect/>
          </a:stretch>
        </p:blipFill>
        <p:spPr>
          <a:xfrm>
            <a:off x="787400" y="4646613"/>
            <a:ext cx="7600950" cy="1085850"/>
          </a:xfrm>
        </p:spPr>
      </p:pic>
      <p:sp>
        <p:nvSpPr>
          <p:cNvPr id="110601" name="9 - TextBox"/>
          <p:cNvSpPr txBox="1">
            <a:spLocks noChangeArrowheads="1"/>
          </p:cNvSpPr>
          <p:nvPr/>
        </p:nvSpPr>
        <p:spPr bwMode="auto">
          <a:xfrm>
            <a:off x="684213" y="3573463"/>
            <a:ext cx="4248150" cy="368300"/>
          </a:xfrm>
          <a:prstGeom prst="rect">
            <a:avLst/>
          </a:prstGeom>
          <a:noFill/>
          <a:ln w="9525">
            <a:noFill/>
            <a:miter lim="800000"/>
            <a:headEnd/>
            <a:tailEnd/>
          </a:ln>
        </p:spPr>
        <p:txBody>
          <a:bodyPr>
            <a:spAutoFit/>
          </a:bodyPr>
          <a:lstStyle/>
          <a:p>
            <a:r>
              <a:rPr lang="en-US">
                <a:solidFill>
                  <a:srgbClr val="C00000"/>
                </a:solidFill>
              </a:rPr>
              <a:t>Operational invariants</a:t>
            </a:r>
            <a:r>
              <a:rPr lang="en-US"/>
              <a:t>:</a:t>
            </a:r>
            <a:endParaRPr lang="el-G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Τίτλος"/>
          <p:cNvSpPr>
            <a:spLocks noGrp="1"/>
          </p:cNvSpPr>
          <p:nvPr>
            <p:ph type="title"/>
          </p:nvPr>
        </p:nvSpPr>
        <p:spPr/>
        <p:txBody>
          <a:bodyPr/>
          <a:lstStyle/>
          <a:p>
            <a:r>
              <a:rPr lang="en-US"/>
              <a:t>Concepts-in-action</a:t>
            </a:r>
            <a:endParaRPr lang="el-GR"/>
          </a:p>
        </p:txBody>
      </p:sp>
      <p:sp>
        <p:nvSpPr>
          <p:cNvPr id="111619" name="2 - Θέση περιεχομένου"/>
          <p:cNvSpPr>
            <a:spLocks noGrp="1"/>
          </p:cNvSpPr>
          <p:nvPr>
            <p:ph idx="1"/>
          </p:nvPr>
        </p:nvSpPr>
        <p:spPr/>
        <p:txBody>
          <a:bodyPr/>
          <a:lstStyle/>
          <a:p>
            <a:endParaRPr lang="el-GR"/>
          </a:p>
        </p:txBody>
      </p:sp>
      <p:pic>
        <p:nvPicPr>
          <p:cNvPr id="111620" name="Picture 2"/>
          <p:cNvPicPr>
            <a:picLocks noChangeAspect="1" noChangeArrowheads="1"/>
          </p:cNvPicPr>
          <p:nvPr/>
        </p:nvPicPr>
        <p:blipFill>
          <a:blip r:embed="rId2" cstate="print"/>
          <a:srcRect/>
          <a:stretch>
            <a:fillRect/>
          </a:stretch>
        </p:blipFill>
        <p:spPr bwMode="auto">
          <a:xfrm>
            <a:off x="438150" y="2052638"/>
            <a:ext cx="8267700" cy="2752725"/>
          </a:xfrm>
          <a:prstGeom prst="rect">
            <a:avLst/>
          </a:prstGeom>
          <a:noFill/>
          <a:ln w="9525">
            <a:noFill/>
            <a:miter lim="800000"/>
            <a:headEnd/>
            <a:tailEnd/>
          </a:ln>
        </p:spPr>
      </p:pic>
      <p:sp>
        <p:nvSpPr>
          <p:cNvPr id="5" name="4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US" dirty="0" err="1">
                <a:solidFill>
                  <a:schemeClr val="bg1"/>
                </a:solidFill>
              </a:rPr>
              <a:t>Vergnaud</a:t>
            </a:r>
            <a:r>
              <a:rPr lang="en-US" dirty="0">
                <a:solidFill>
                  <a:schemeClr val="bg1"/>
                </a:solidFill>
              </a:rPr>
              <a:t>, </a:t>
            </a:r>
            <a:r>
              <a:rPr lang="el-GR" dirty="0">
                <a:solidFill>
                  <a:schemeClr val="bg1"/>
                </a:solidFill>
              </a:rPr>
              <a:t>199</a:t>
            </a:r>
            <a:r>
              <a:rPr lang="en-US" dirty="0">
                <a:solidFill>
                  <a:schemeClr val="bg1"/>
                </a:solidFill>
              </a:rPr>
              <a:t>8</a:t>
            </a:r>
            <a:r>
              <a:rPr lang="el-GR" dirty="0">
                <a:solidFill>
                  <a:schemeClr val="bg1"/>
                </a:solidFill>
              </a:rPr>
              <a:t>, </a:t>
            </a:r>
            <a:r>
              <a:rPr lang="en-US" dirty="0">
                <a:solidFill>
                  <a:schemeClr val="bg1"/>
                </a:solidFill>
              </a:rPr>
              <a:t>p. 174</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Τίτλος"/>
          <p:cNvSpPr>
            <a:spLocks noGrp="1"/>
          </p:cNvSpPr>
          <p:nvPr>
            <p:ph type="title"/>
          </p:nvPr>
        </p:nvSpPr>
        <p:spPr/>
        <p:txBody>
          <a:bodyPr/>
          <a:lstStyle/>
          <a:p>
            <a:r>
              <a:rPr lang="el-GR" sz="2800"/>
              <a:t>Κλάσμα</a:t>
            </a:r>
            <a:r>
              <a:rPr lang="en-US" sz="2800"/>
              <a:t>: </a:t>
            </a:r>
            <a:r>
              <a:rPr lang="el-GR" sz="2800"/>
              <a:t>Διαφορετικές καταστάσεις (πλαίσια), διαφορετικά νοήματα</a:t>
            </a:r>
          </a:p>
        </p:txBody>
      </p:sp>
      <p:sp>
        <p:nvSpPr>
          <p:cNvPr id="112643" name="2 - Θέση περιεχομένου"/>
          <p:cNvSpPr>
            <a:spLocks noGrp="1"/>
          </p:cNvSpPr>
          <p:nvPr>
            <p:ph idx="1"/>
          </p:nvPr>
        </p:nvSpPr>
        <p:spPr/>
        <p:txBody>
          <a:bodyPr/>
          <a:lstStyle/>
          <a:p>
            <a:pPr>
              <a:buFont typeface="Wingdings" pitchFamily="2" charset="2"/>
              <a:buNone/>
            </a:pPr>
            <a:endParaRPr lang="el-GR"/>
          </a:p>
        </p:txBody>
      </p:sp>
      <p:pic>
        <p:nvPicPr>
          <p:cNvPr id="3074" name="Picture 2"/>
          <p:cNvPicPr>
            <a:picLocks noChangeAspect="1" noChangeArrowheads="1"/>
          </p:cNvPicPr>
          <p:nvPr/>
        </p:nvPicPr>
        <p:blipFill>
          <a:blip r:embed="rId2" cstate="print"/>
          <a:srcRect/>
          <a:stretch>
            <a:fillRect/>
          </a:stretch>
        </p:blipFill>
        <p:spPr bwMode="auto">
          <a:xfrm>
            <a:off x="590550" y="1844675"/>
            <a:ext cx="7726363" cy="15128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1188" y="3357563"/>
            <a:ext cx="7777162" cy="2495550"/>
          </a:xfrm>
          <a:prstGeom prst="rect">
            <a:avLst/>
          </a:prstGeom>
          <a:noFill/>
          <a:ln w="9525">
            <a:noFill/>
            <a:miter lim="800000"/>
            <a:headEnd/>
            <a:tailEnd/>
          </a:ln>
        </p:spPr>
      </p:pic>
      <p:sp>
        <p:nvSpPr>
          <p:cNvPr id="12" name="11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US" dirty="0">
                <a:solidFill>
                  <a:schemeClr val="bg1"/>
                </a:solidFill>
              </a:rPr>
              <a:t>Moss, 2005</a:t>
            </a:r>
            <a:r>
              <a:rPr lang="el-GR" dirty="0">
                <a:solidFill>
                  <a:schemeClr val="bg1"/>
                </a:solidFill>
              </a:rPr>
              <a:t> </a:t>
            </a:r>
            <a:r>
              <a:rPr lang="en-US" dirty="0">
                <a:solidFill>
                  <a:schemeClr val="bg1"/>
                </a:solidFill>
              </a:rPr>
              <a:t>p. 314-315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Εννοιολογικό πεδίο</a:t>
            </a:r>
          </a:p>
        </p:txBody>
      </p:sp>
      <p:sp>
        <p:nvSpPr>
          <p:cNvPr id="3" name="2 - Θέση περιεχομένου"/>
          <p:cNvSpPr>
            <a:spLocks noGrp="1"/>
          </p:cNvSpPr>
          <p:nvPr>
            <p:ph idx="1"/>
          </p:nvPr>
        </p:nvSpPr>
        <p:spPr/>
        <p:txBody>
          <a:bodyPr/>
          <a:lstStyle/>
          <a:p>
            <a:r>
              <a:rPr lang="el-GR" sz="2800" dirty="0"/>
              <a:t>Ένα σύνολο εννοιών και ένα σύνολο καταστάσεων στενά συνδεδεμένων μεταξύ τους</a:t>
            </a:r>
          </a:p>
          <a:p>
            <a:pPr lvl="1"/>
            <a:r>
              <a:rPr lang="el-GR" sz="2400" dirty="0"/>
              <a:t>μια έννοια </a:t>
            </a:r>
            <a:r>
              <a:rPr lang="el-GR" sz="2400" dirty="0" err="1"/>
              <a:t>νοηματοδοτείται</a:t>
            </a:r>
            <a:r>
              <a:rPr lang="el-GR" sz="2400" dirty="0"/>
              <a:t> στο πλαίσιο πολλών διαφορετικών καταστάσεων </a:t>
            </a:r>
          </a:p>
          <a:p>
            <a:pPr lvl="1">
              <a:buFont typeface="Wingdings" pitchFamily="2" charset="2"/>
              <a:buChar char="Ø"/>
            </a:pPr>
            <a:r>
              <a:rPr lang="el-GR" sz="2400" dirty="0"/>
              <a:t>και ταυτόχρονα</a:t>
            </a:r>
          </a:p>
          <a:p>
            <a:pPr lvl="1"/>
            <a:r>
              <a:rPr lang="el-GR" sz="2400" dirty="0"/>
              <a:t>παραπάνω από μία έννοιες απαιτούνται για την ανάλυση μιας κατάστασης.</a:t>
            </a:r>
          </a:p>
        </p:txBody>
      </p:sp>
      <p:sp>
        <p:nvSpPr>
          <p:cNvPr id="4" name="Text Box 4"/>
          <p:cNvSpPr txBox="1">
            <a:spLocks noChangeArrowheads="1"/>
          </p:cNvSpPr>
          <p:nvPr/>
        </p:nvSpPr>
        <p:spPr bwMode="auto">
          <a:xfrm>
            <a:off x="395536" y="6309320"/>
            <a:ext cx="8352928" cy="369332"/>
          </a:xfrm>
          <a:prstGeom prst="rect">
            <a:avLst/>
          </a:prstGeom>
          <a:solidFill>
            <a:schemeClr val="bg2">
              <a:lumMod val="60000"/>
              <a:lumOff val="40000"/>
            </a:schemeClr>
          </a:solidFill>
          <a:ln w="9525">
            <a:noFill/>
            <a:miter lim="800000"/>
            <a:headEnd/>
            <a:tailEnd/>
          </a:ln>
          <a:effectLst/>
        </p:spPr>
        <p:txBody>
          <a:bodyPr wrap="square">
            <a:spAutoFit/>
          </a:bodyPr>
          <a:lstStyle/>
          <a:p>
            <a:pPr algn="r">
              <a:spcBef>
                <a:spcPct val="50000"/>
              </a:spcBef>
            </a:pPr>
            <a:r>
              <a:rPr lang="en-US" dirty="0" err="1">
                <a:solidFill>
                  <a:schemeClr val="bg1"/>
                </a:solidFill>
              </a:rPr>
              <a:t>Vergnaud</a:t>
            </a:r>
            <a:r>
              <a:rPr lang="en-US" dirty="0">
                <a:solidFill>
                  <a:schemeClr val="bg1"/>
                </a:solidFill>
              </a:rPr>
              <a:t>, 1996</a:t>
            </a:r>
            <a:r>
              <a:rPr lang="el-GR" dirty="0">
                <a:solidFill>
                  <a:schemeClr val="bg1"/>
                </a:solidFill>
              </a:rPr>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3600" dirty="0"/>
              <a:t>ΕΠ: Προσθετικό  έναντι Πολλαπλασιαστικού</a:t>
            </a:r>
          </a:p>
        </p:txBody>
      </p:sp>
      <p:sp>
        <p:nvSpPr>
          <p:cNvPr id="6" name="5 - Θέση περιεχομένου"/>
          <p:cNvSpPr>
            <a:spLocks noGrp="1"/>
          </p:cNvSpPr>
          <p:nvPr>
            <p:ph sz="half" idx="2"/>
          </p:nvPr>
        </p:nvSpPr>
        <p:spPr>
          <a:xfrm>
            <a:off x="179512" y="1124744"/>
            <a:ext cx="4317876" cy="4929411"/>
          </a:xfrm>
        </p:spPr>
        <p:txBody>
          <a:bodyPr/>
          <a:lstStyle/>
          <a:p>
            <a:r>
              <a:rPr lang="el-GR" dirty="0"/>
              <a:t>Πρόσθεση / Αφαίρεση</a:t>
            </a:r>
          </a:p>
          <a:p>
            <a:r>
              <a:rPr lang="el-GR" dirty="0"/>
              <a:t>Ο αριθμός ως </a:t>
            </a:r>
            <a:r>
              <a:rPr lang="el-GR" dirty="0" err="1"/>
              <a:t>πληθικός</a:t>
            </a:r>
            <a:r>
              <a:rPr lang="el-GR" dirty="0"/>
              <a:t> αριθμός</a:t>
            </a:r>
          </a:p>
          <a:p>
            <a:pPr lvl="1"/>
            <a:r>
              <a:rPr lang="el-GR" sz="1800" dirty="0"/>
              <a:t>Καταμέτρηση με απλή μονάδα</a:t>
            </a:r>
          </a:p>
          <a:p>
            <a:r>
              <a:rPr lang="el-GR" dirty="0"/>
              <a:t>…………………………….</a:t>
            </a:r>
          </a:p>
          <a:p>
            <a:pPr>
              <a:buClr>
                <a:srgbClr val="C00000"/>
              </a:buClr>
              <a:buSzPct val="80000"/>
              <a:buFont typeface="Wingdings" pitchFamily="2" charset="2"/>
              <a:buChar char="Ø"/>
            </a:pPr>
            <a:r>
              <a:rPr lang="el-GR" dirty="0"/>
              <a:t>Καταστάσεις που εμπεριέχουν προσθετικές σχέσεις μεταξύ ποσοτήτων ή/και αριθμών</a:t>
            </a:r>
          </a:p>
          <a:p>
            <a:pPr marL="449263" indent="-179388"/>
            <a:r>
              <a:rPr lang="el-GR" sz="2000" dirty="0"/>
              <a:t>Σύγκριση μέσω της διαφοράς</a:t>
            </a:r>
          </a:p>
          <a:p>
            <a:pPr marL="449263" indent="-179388"/>
            <a:r>
              <a:rPr lang="el-GR" sz="2000" dirty="0"/>
              <a:t>Προσθετική ανάλυση/σύνθεση</a:t>
            </a:r>
          </a:p>
          <a:p>
            <a:pPr marL="449263" indent="-179388"/>
            <a:r>
              <a:rPr lang="el-GR" sz="2000" dirty="0"/>
              <a:t>Προβλήματα προσθετικής δομής</a:t>
            </a:r>
          </a:p>
          <a:p>
            <a:pPr marL="449263" indent="-179388"/>
            <a:r>
              <a:rPr lang="el-GR" sz="2000" dirty="0"/>
              <a:t>……………………………………</a:t>
            </a:r>
          </a:p>
        </p:txBody>
      </p:sp>
      <p:sp>
        <p:nvSpPr>
          <p:cNvPr id="8" name="7 - Θέση περιεχομένου"/>
          <p:cNvSpPr>
            <a:spLocks noGrp="1"/>
          </p:cNvSpPr>
          <p:nvPr>
            <p:ph sz="quarter" idx="4"/>
          </p:nvPr>
        </p:nvSpPr>
        <p:spPr>
          <a:xfrm>
            <a:off x="4645025" y="1124744"/>
            <a:ext cx="4498975" cy="5001419"/>
          </a:xfrm>
        </p:spPr>
        <p:txBody>
          <a:bodyPr/>
          <a:lstStyle/>
          <a:p>
            <a:pPr>
              <a:lnSpc>
                <a:spcPts val="2500"/>
              </a:lnSpc>
            </a:pPr>
            <a:r>
              <a:rPr lang="el-GR" dirty="0"/>
              <a:t>Πολλαπλασιασμός / Διαίρεση</a:t>
            </a:r>
          </a:p>
          <a:p>
            <a:pPr>
              <a:lnSpc>
                <a:spcPts val="2500"/>
              </a:lnSpc>
            </a:pPr>
            <a:r>
              <a:rPr lang="el-GR" dirty="0"/>
              <a:t>Λόγος</a:t>
            </a:r>
          </a:p>
          <a:p>
            <a:pPr>
              <a:lnSpc>
                <a:spcPts val="2500"/>
              </a:lnSpc>
            </a:pPr>
            <a:r>
              <a:rPr lang="el-GR" dirty="0"/>
              <a:t>Ρητοί αριθμοί</a:t>
            </a:r>
          </a:p>
          <a:p>
            <a:pPr>
              <a:lnSpc>
                <a:spcPts val="2500"/>
              </a:lnSpc>
            </a:pPr>
            <a:r>
              <a:rPr lang="el-GR" dirty="0"/>
              <a:t>…………………………….</a:t>
            </a:r>
          </a:p>
          <a:p>
            <a:pPr>
              <a:buClr>
                <a:srgbClr val="C00000"/>
              </a:buClr>
              <a:buSzPct val="80000"/>
              <a:buFont typeface="Wingdings" pitchFamily="2" charset="2"/>
              <a:buChar char="Ø"/>
            </a:pPr>
            <a:r>
              <a:rPr lang="el-GR" dirty="0"/>
              <a:t>Καταστάσεις που  εμπεριέχουν αναλογικές σχέσεις μεταξύ ποσοτήτων ή/και αριθμών</a:t>
            </a:r>
          </a:p>
          <a:p>
            <a:pPr marL="449263" lvl="2" indent="-269875"/>
            <a:r>
              <a:rPr lang="el-GR" sz="2000" dirty="0"/>
              <a:t>Σύγκριση (μέσω του λόγου)</a:t>
            </a:r>
            <a:endParaRPr lang="en-US" sz="2000" dirty="0"/>
          </a:p>
          <a:p>
            <a:pPr marL="449263" lvl="2" indent="-269875"/>
            <a:r>
              <a:rPr lang="el-GR" sz="2000" dirty="0" err="1"/>
              <a:t>Πολ</a:t>
            </a:r>
            <a:r>
              <a:rPr lang="el-GR" sz="2000" dirty="0"/>
              <a:t>/</a:t>
            </a:r>
            <a:r>
              <a:rPr lang="el-GR" sz="2000" dirty="0" err="1"/>
              <a:t>κή</a:t>
            </a:r>
            <a:r>
              <a:rPr lang="el-GR" sz="2000" dirty="0"/>
              <a:t> ανάλυση /σύνθεση</a:t>
            </a:r>
          </a:p>
          <a:p>
            <a:pPr marL="449263" lvl="2" indent="-269875"/>
            <a:r>
              <a:rPr lang="el-GR" sz="2000" dirty="0"/>
              <a:t>Προβλήματα </a:t>
            </a:r>
            <a:r>
              <a:rPr lang="el-GR" sz="2000" dirty="0" err="1"/>
              <a:t>πολ</a:t>
            </a:r>
            <a:r>
              <a:rPr lang="el-GR" sz="2000" dirty="0"/>
              <a:t>/</a:t>
            </a:r>
            <a:r>
              <a:rPr lang="el-GR" sz="2000" dirty="0" err="1"/>
              <a:t>κής</a:t>
            </a:r>
            <a:r>
              <a:rPr lang="el-GR" sz="2000" dirty="0"/>
              <a:t> δομής</a:t>
            </a:r>
          </a:p>
          <a:p>
            <a:pPr marL="449263" lvl="2" indent="-269875"/>
            <a:r>
              <a:rPr lang="el-GR" sz="2000" dirty="0"/>
              <a:t>Μέτρηση</a:t>
            </a:r>
          </a:p>
          <a:p>
            <a:pPr marL="539750" lvl="2" indent="-360363"/>
            <a:r>
              <a:rPr lang="el-GR" sz="2400" dirty="0"/>
              <a:t>………………………………</a:t>
            </a:r>
            <a:endParaRPr lang="el-GR" sz="2000" dirty="0"/>
          </a:p>
        </p:txBody>
      </p:sp>
      <p:sp>
        <p:nvSpPr>
          <p:cNvPr id="11" name="Text Box 4"/>
          <p:cNvSpPr txBox="1">
            <a:spLocks noChangeArrowheads="1"/>
          </p:cNvSpPr>
          <p:nvPr/>
        </p:nvSpPr>
        <p:spPr bwMode="auto">
          <a:xfrm>
            <a:off x="395536" y="6309320"/>
            <a:ext cx="8352928" cy="369332"/>
          </a:xfrm>
          <a:prstGeom prst="rect">
            <a:avLst/>
          </a:prstGeom>
          <a:solidFill>
            <a:schemeClr val="bg2">
              <a:lumMod val="60000"/>
              <a:lumOff val="40000"/>
            </a:schemeClr>
          </a:solidFill>
          <a:ln w="9525">
            <a:noFill/>
            <a:miter lim="800000"/>
            <a:headEnd/>
            <a:tailEnd/>
          </a:ln>
          <a:effectLst/>
        </p:spPr>
        <p:txBody>
          <a:bodyPr wrap="square">
            <a:spAutoFit/>
          </a:bodyPr>
          <a:lstStyle/>
          <a:p>
            <a:pPr algn="r">
              <a:spcBef>
                <a:spcPct val="50000"/>
              </a:spcBef>
            </a:pPr>
            <a:r>
              <a:rPr lang="en-US" dirty="0" err="1">
                <a:solidFill>
                  <a:schemeClr val="bg1"/>
                </a:solidFill>
              </a:rPr>
              <a:t>Vergnaud</a:t>
            </a:r>
            <a:r>
              <a:rPr lang="en-US" dirty="0">
                <a:solidFill>
                  <a:schemeClr val="bg1"/>
                </a:solidFill>
              </a:rPr>
              <a:t>, 1996</a:t>
            </a:r>
            <a:r>
              <a:rPr lang="el-GR" dirty="0">
                <a:solidFill>
                  <a:schemeClr val="bg1"/>
                </a:solidFill>
              </a:rPr>
              <a:t>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Τι αξία έχουν </a:t>
            </a:r>
            <a:r>
              <a:rPr lang="el-GR" dirty="0" err="1" smtClean="0"/>
              <a:t>όλ’αυτά</a:t>
            </a:r>
            <a:r>
              <a:rPr lang="el-GR" dirty="0" smtClean="0"/>
              <a:t>…</a:t>
            </a:r>
            <a:endParaRPr lang="el-GR" dirty="0"/>
          </a:p>
        </p:txBody>
      </p:sp>
      <p:sp>
        <p:nvSpPr>
          <p:cNvPr id="8" name="7 - Θέση περιεχομένου"/>
          <p:cNvSpPr>
            <a:spLocks noGrp="1"/>
          </p:cNvSpPr>
          <p:nvPr>
            <p:ph idx="1"/>
          </p:nvPr>
        </p:nvSpPr>
        <p:spPr/>
        <p:txBody>
          <a:bodyPr/>
          <a:lstStyle/>
          <a:p>
            <a:r>
              <a:rPr lang="el-GR" dirty="0" smtClean="0"/>
              <a:t>… στον τρόπο με τον οποίο σκεφτόμαστε για τη διδασκαλία και την οργάνωσή της;</a:t>
            </a:r>
          </a:p>
          <a:p>
            <a:r>
              <a:rPr lang="el-GR" dirty="0" smtClean="0"/>
              <a:t>Βραχυπρόθεσμα </a:t>
            </a:r>
          </a:p>
          <a:p>
            <a:pPr lvl="1"/>
            <a:r>
              <a:rPr lang="el-GR" dirty="0" smtClean="0"/>
              <a:t>και </a:t>
            </a:r>
            <a:r>
              <a:rPr lang="el-GR" dirty="0" err="1" smtClean="0"/>
              <a:t>νν</a:t>
            </a:r>
            <a:r>
              <a:rPr lang="el-GR" dirty="0" smtClean="0"/>
              <a:t> </a:t>
            </a:r>
            <a:r>
              <a:rPr lang="el-GR" dirty="0" err="1" smtClean="0"/>
              <a:t>θερμώ</a:t>
            </a:r>
            <a:endParaRPr lang="el-GR" dirty="0" smtClean="0"/>
          </a:p>
          <a:p>
            <a:pPr lvl="2"/>
            <a:r>
              <a:rPr lang="el-GR" dirty="0" smtClean="0"/>
              <a:t>Τι λέμε, πώς εκφραζόμαστε</a:t>
            </a:r>
          </a:p>
          <a:p>
            <a:r>
              <a:rPr lang="el-GR" dirty="0" smtClean="0"/>
              <a:t>Μακροπρόθεσμα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847725"/>
          </a:xfrm>
        </p:spPr>
        <p:txBody>
          <a:bodyPr/>
          <a:lstStyle/>
          <a:p>
            <a:pPr eaLnBrk="1" hangingPunct="1"/>
            <a:r>
              <a:rPr lang="el-GR"/>
              <a:t>Πέντε +1 …</a:t>
            </a:r>
          </a:p>
        </p:txBody>
      </p:sp>
      <p:sp>
        <p:nvSpPr>
          <p:cNvPr id="8195" name="Rectangle 3"/>
          <p:cNvSpPr>
            <a:spLocks noGrp="1" noChangeArrowheads="1"/>
          </p:cNvSpPr>
          <p:nvPr>
            <p:ph type="body" idx="1"/>
          </p:nvPr>
        </p:nvSpPr>
        <p:spPr>
          <a:xfrm>
            <a:off x="457200" y="1376363"/>
            <a:ext cx="8229600" cy="5005387"/>
          </a:xfrm>
        </p:spPr>
        <p:txBody>
          <a:bodyPr/>
          <a:lstStyle/>
          <a:p>
            <a:pPr lvl="1" eaLnBrk="1" hangingPunct="1">
              <a:lnSpc>
                <a:spcPct val="50000"/>
              </a:lnSpc>
              <a:buFont typeface="Wingdings" pitchFamily="2" charset="2"/>
              <a:buNone/>
            </a:pPr>
            <a:endParaRPr lang="el-GR" sz="1900"/>
          </a:p>
          <a:p>
            <a:pPr eaLnBrk="1" hangingPunct="1">
              <a:lnSpc>
                <a:spcPct val="80000"/>
              </a:lnSpc>
            </a:pPr>
            <a:r>
              <a:rPr lang="el-GR" sz="2500"/>
              <a:t>Πολιτισμική εμπειρία και συμμετοχή σε «κοινότητες»</a:t>
            </a:r>
          </a:p>
          <a:p>
            <a:pPr eaLnBrk="1" hangingPunct="1">
              <a:lnSpc>
                <a:spcPct val="50000"/>
              </a:lnSpc>
            </a:pPr>
            <a:endParaRPr lang="el-GR" sz="2500"/>
          </a:p>
          <a:p>
            <a:pPr eaLnBrk="1" hangingPunct="1">
              <a:lnSpc>
                <a:spcPct val="80000"/>
              </a:lnSpc>
              <a:buClr>
                <a:schemeClr val="tx2"/>
              </a:buClr>
              <a:buSzPct val="80000"/>
              <a:buFont typeface="Wingdings" pitchFamily="2" charset="2"/>
              <a:buChar char="Ø"/>
            </a:pPr>
            <a:r>
              <a:rPr lang="el-GR" sz="2400"/>
              <a:t> Ανθρωπολογία, Κοινωνική Ψυχολογία</a:t>
            </a:r>
          </a:p>
          <a:p>
            <a:pPr eaLnBrk="1" hangingPunct="1">
              <a:lnSpc>
                <a:spcPct val="80000"/>
              </a:lnSpc>
              <a:buClr>
                <a:schemeClr val="tx2"/>
              </a:buClr>
              <a:buSzPct val="80000"/>
              <a:buFont typeface="Wingdings" pitchFamily="2" charset="2"/>
              <a:buChar char="Ø"/>
            </a:pPr>
            <a:endParaRPr lang="el-GR" sz="2400"/>
          </a:p>
          <a:p>
            <a:pPr eaLnBrk="1" hangingPunct="1">
              <a:lnSpc>
                <a:spcPct val="80000"/>
              </a:lnSpc>
              <a:buClr>
                <a:schemeClr val="tx2"/>
              </a:buClr>
              <a:buSzPct val="80000"/>
              <a:buFont typeface="Wingdings" pitchFamily="2" charset="2"/>
              <a:buChar char="Ø"/>
            </a:pPr>
            <a:r>
              <a:rPr lang="el-GR" sz="2400"/>
              <a:t>Λέξεις-κλειδιά</a:t>
            </a:r>
            <a:endParaRPr lang="en-US" sz="2400"/>
          </a:p>
          <a:p>
            <a:pPr lvl="1" eaLnBrk="1" hangingPunct="1">
              <a:buClr>
                <a:schemeClr val="tx2"/>
              </a:buClr>
              <a:buSzPct val="80000"/>
              <a:buFont typeface="Wingdings" pitchFamily="2" charset="2"/>
              <a:buChar char="Ø"/>
            </a:pPr>
            <a:r>
              <a:rPr lang="el-GR" sz="2000"/>
              <a:t>Κοινωνικο-πολιτισμικό περιβάλλον, εμπλαισιωμένη νόηση/μάθηση (</a:t>
            </a:r>
            <a:r>
              <a:rPr lang="en-US" sz="2000"/>
              <a:t>situated cognition/learning</a:t>
            </a:r>
            <a:r>
              <a:rPr lang="el-GR" sz="2000"/>
              <a:t>) εργαλεία/τεχνουργήματα (</a:t>
            </a:r>
            <a:r>
              <a:rPr lang="en-US" sz="2000"/>
              <a:t>tools, artifacts</a:t>
            </a:r>
            <a:r>
              <a:rPr lang="el-GR" sz="2000"/>
              <a:t>)</a:t>
            </a:r>
            <a:r>
              <a:rPr lang="en-US" sz="2000"/>
              <a:t>, </a:t>
            </a:r>
            <a:r>
              <a:rPr lang="el-GR" sz="2000"/>
              <a:t>επικοινωνία </a:t>
            </a:r>
          </a:p>
          <a:p>
            <a:pPr lvl="1" eaLnBrk="1" hangingPunct="1">
              <a:lnSpc>
                <a:spcPct val="80000"/>
              </a:lnSpc>
              <a:buClr>
                <a:schemeClr val="tx2"/>
              </a:buClr>
              <a:buSzPct val="80000"/>
              <a:buFont typeface="Wingdings" pitchFamily="2" charset="2"/>
              <a:buChar char="Ø"/>
            </a:pPr>
            <a:endParaRPr lang="el-GR" sz="2100"/>
          </a:p>
          <a:p>
            <a:pPr eaLnBrk="1" hangingPunct="1">
              <a:lnSpc>
                <a:spcPct val="80000"/>
              </a:lnSpc>
              <a:buFont typeface="Wingdings" pitchFamily="2" charset="2"/>
              <a:buNone/>
            </a:pPr>
            <a:endParaRPr lang="el-GR" sz="1900"/>
          </a:p>
          <a:p>
            <a:pPr lvl="1" eaLnBrk="1" hangingPunct="1">
              <a:lnSpc>
                <a:spcPct val="80000"/>
              </a:lnSpc>
              <a:buFont typeface="Wingdings" pitchFamily="2" charset="2"/>
              <a:buNone/>
            </a:pPr>
            <a:endParaRPr lang="el-GR" sz="1700"/>
          </a:p>
        </p:txBody>
      </p:sp>
      <p:sp>
        <p:nvSpPr>
          <p:cNvPr id="8196" name="Text Box 5"/>
          <p:cNvSpPr txBox="1">
            <a:spLocks noChangeArrowheads="1"/>
          </p:cNvSpPr>
          <p:nvPr/>
        </p:nvSpPr>
        <p:spPr bwMode="auto">
          <a:xfrm>
            <a:off x="2608263" y="6302375"/>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err="1"/>
              <a:t>ΠρΕΠ</a:t>
            </a:r>
            <a:r>
              <a:rPr lang="el-GR" dirty="0"/>
              <a:t> και ΠΕΠ στην εκπαίδευση</a:t>
            </a:r>
          </a:p>
        </p:txBody>
      </p:sp>
      <p:sp>
        <p:nvSpPr>
          <p:cNvPr id="8" name="7 - Θέση περιεχομένου"/>
          <p:cNvSpPr>
            <a:spLocks noGrp="1"/>
          </p:cNvSpPr>
          <p:nvPr>
            <p:ph idx="1"/>
          </p:nvPr>
        </p:nvSpPr>
        <p:spPr>
          <a:xfrm>
            <a:off x="457200" y="1346547"/>
            <a:ext cx="8229600" cy="4530725"/>
          </a:xfrm>
        </p:spPr>
        <p:txBody>
          <a:bodyPr/>
          <a:lstStyle/>
          <a:p>
            <a:r>
              <a:rPr lang="el-GR" sz="2400" dirty="0"/>
              <a:t>Παραδοσιακά το </a:t>
            </a:r>
            <a:r>
              <a:rPr lang="el-GR" sz="2400" dirty="0" err="1"/>
              <a:t>ΠρΕΠ</a:t>
            </a:r>
            <a:r>
              <a:rPr lang="el-GR" sz="2400" dirty="0"/>
              <a:t> προηγείται του ΠΕΠ</a:t>
            </a:r>
          </a:p>
          <a:p>
            <a:pPr lvl="1"/>
            <a:r>
              <a:rPr lang="el-GR" sz="2000" dirty="0"/>
              <a:t>Το ΠΕΠ θεωρείται πιο απαιτητικό</a:t>
            </a:r>
          </a:p>
          <a:p>
            <a:pPr lvl="1"/>
            <a:r>
              <a:rPr lang="el-GR" sz="2000" dirty="0"/>
              <a:t>Η πρόσθεση θεωρείται προαπαιτούμενο για τον πολλαπλασιασμό</a:t>
            </a:r>
          </a:p>
          <a:p>
            <a:pPr>
              <a:buClr>
                <a:srgbClr val="C00000"/>
              </a:buClr>
              <a:buSzPct val="80000"/>
              <a:buFont typeface="Wingdings" pitchFamily="2" charset="2"/>
              <a:buChar char="Ø"/>
            </a:pPr>
            <a:r>
              <a:rPr lang="el-GR" sz="2400" dirty="0"/>
              <a:t>Έμφαση στους φυσικούς αριθμούς και τις προσθετικές σχέσεις, στο πλαίσιο </a:t>
            </a:r>
            <a:r>
              <a:rPr lang="el-GR" sz="2400" dirty="0">
                <a:solidFill>
                  <a:srgbClr val="C00000"/>
                </a:solidFill>
              </a:rPr>
              <a:t>διακριτών ποσοτήτων</a:t>
            </a:r>
            <a:r>
              <a:rPr lang="el-GR" sz="2400" dirty="0"/>
              <a:t>, στις μικρές ηλικίες *</a:t>
            </a:r>
          </a:p>
          <a:p>
            <a:pPr>
              <a:buFont typeface="Wingdings" pitchFamily="2" charset="2"/>
              <a:buChar char="Ø"/>
            </a:pPr>
            <a:endParaRPr lang="el-GR" dirty="0"/>
          </a:p>
        </p:txBody>
      </p:sp>
      <p:sp>
        <p:nvSpPr>
          <p:cNvPr id="9" name="8 - TextBox"/>
          <p:cNvSpPr txBox="1"/>
          <p:nvPr/>
        </p:nvSpPr>
        <p:spPr>
          <a:xfrm>
            <a:off x="467544" y="6237312"/>
            <a:ext cx="8280920" cy="646331"/>
          </a:xfrm>
          <a:prstGeom prst="rect">
            <a:avLst/>
          </a:prstGeom>
          <a:solidFill>
            <a:schemeClr val="bg2">
              <a:lumMod val="60000"/>
              <a:lumOff val="40000"/>
            </a:schemeClr>
          </a:solidFill>
        </p:spPr>
        <p:txBody>
          <a:bodyPr wrap="square" rtlCol="0">
            <a:spAutoFit/>
          </a:bodyPr>
          <a:lstStyle/>
          <a:p>
            <a:r>
              <a:rPr lang="el-GR" dirty="0">
                <a:solidFill>
                  <a:schemeClr val="bg1"/>
                </a:solidFill>
              </a:rPr>
              <a:t>* Εξαίρεση το πρόγραμμα </a:t>
            </a:r>
            <a:r>
              <a:rPr lang="en-US" dirty="0" err="1">
                <a:solidFill>
                  <a:schemeClr val="bg1"/>
                </a:solidFill>
              </a:rPr>
              <a:t>Elkonin-Davydov</a:t>
            </a:r>
            <a:r>
              <a:rPr lang="en-US" dirty="0">
                <a:solidFill>
                  <a:schemeClr val="bg1"/>
                </a:solidFill>
              </a:rPr>
              <a:t> </a:t>
            </a:r>
            <a:r>
              <a:rPr lang="el-GR" dirty="0">
                <a:solidFill>
                  <a:schemeClr val="bg1"/>
                </a:solidFill>
              </a:rPr>
              <a:t>του </a:t>
            </a:r>
            <a:r>
              <a:rPr lang="en-US" dirty="0">
                <a:solidFill>
                  <a:schemeClr val="bg1"/>
                </a:solidFill>
              </a:rPr>
              <a:t>V.V. </a:t>
            </a:r>
            <a:r>
              <a:rPr lang="en-US" dirty="0" err="1">
                <a:solidFill>
                  <a:schemeClr val="bg1"/>
                </a:solidFill>
              </a:rPr>
              <a:t>Davydof</a:t>
            </a:r>
            <a:r>
              <a:rPr lang="en-US" dirty="0">
                <a:solidFill>
                  <a:schemeClr val="bg1"/>
                </a:solidFill>
              </a:rPr>
              <a:t> </a:t>
            </a:r>
            <a:r>
              <a:rPr lang="el-GR" dirty="0">
                <a:solidFill>
                  <a:schemeClr val="bg1"/>
                </a:solidFill>
              </a:rPr>
              <a:t>και των συνεργατών του </a:t>
            </a:r>
            <a:r>
              <a:rPr lang="en-US" dirty="0">
                <a:solidFill>
                  <a:schemeClr val="bg1"/>
                </a:solidFill>
              </a:rPr>
              <a:t> (</a:t>
            </a:r>
            <a:r>
              <a:rPr lang="en-US" dirty="0" err="1">
                <a:solidFill>
                  <a:schemeClr val="bg1"/>
                </a:solidFill>
              </a:rPr>
              <a:t>Polotskaia</a:t>
            </a:r>
            <a:r>
              <a:rPr lang="en-US" dirty="0">
                <a:solidFill>
                  <a:schemeClr val="bg1"/>
                </a:solidFill>
              </a:rPr>
              <a:t>, 2018)</a:t>
            </a:r>
            <a:endParaRPr lang="el-G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CFAC5E6-C41A-48B0-9C96-DF0C52B9503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E8537A11-8FC1-4671-ABD4-97F9A1B55797}"/>
              </a:ext>
            </a:extLst>
          </p:cNvPr>
          <p:cNvSpPr>
            <a:spLocks noGrp="1"/>
          </p:cNvSpPr>
          <p:nvPr>
            <p:ph idx="1"/>
          </p:nvPr>
        </p:nvSpPr>
        <p:spPr/>
        <p:txBody>
          <a:bodyPr/>
          <a:lstStyle/>
          <a:p>
            <a:r>
              <a:rPr lang="en-US" dirty="0"/>
              <a:t>xvamvak@uoi.gr</a:t>
            </a:r>
            <a:endParaRPr lang="el-GR" dirty="0"/>
          </a:p>
        </p:txBody>
      </p:sp>
    </p:spTree>
    <p:extLst>
      <p:ext uri="{BB962C8B-B14F-4D97-AF65-F5344CB8AC3E}">
        <p14:creationId xmlns="" xmlns:p14="http://schemas.microsoft.com/office/powerpoint/2010/main" val="267102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847725"/>
          </a:xfrm>
        </p:spPr>
        <p:txBody>
          <a:bodyPr/>
          <a:lstStyle/>
          <a:p>
            <a:pPr eaLnBrk="1" hangingPunct="1"/>
            <a:r>
              <a:rPr lang="el-GR"/>
              <a:t>Πέντε +1 …</a:t>
            </a:r>
          </a:p>
        </p:txBody>
      </p:sp>
      <p:sp>
        <p:nvSpPr>
          <p:cNvPr id="9219" name="Rectangle 3"/>
          <p:cNvSpPr>
            <a:spLocks noGrp="1" noChangeArrowheads="1"/>
          </p:cNvSpPr>
          <p:nvPr>
            <p:ph type="body" idx="1"/>
          </p:nvPr>
        </p:nvSpPr>
        <p:spPr>
          <a:xfrm>
            <a:off x="457200" y="1376363"/>
            <a:ext cx="8229600" cy="5005387"/>
          </a:xfrm>
        </p:spPr>
        <p:txBody>
          <a:bodyPr/>
          <a:lstStyle/>
          <a:p>
            <a:pPr eaLnBrk="1" hangingPunct="1">
              <a:lnSpc>
                <a:spcPct val="50000"/>
              </a:lnSpc>
            </a:pPr>
            <a:endParaRPr lang="el-GR" sz="2000"/>
          </a:p>
          <a:p>
            <a:pPr eaLnBrk="1" hangingPunct="1">
              <a:lnSpc>
                <a:spcPct val="105000"/>
              </a:lnSpc>
            </a:pPr>
            <a:endParaRPr lang="en-US" sz="2400"/>
          </a:p>
          <a:p>
            <a:pPr eaLnBrk="1" hangingPunct="1">
              <a:lnSpc>
                <a:spcPct val="105000"/>
              </a:lnSpc>
            </a:pPr>
            <a:r>
              <a:rPr lang="el-GR" sz="2400"/>
              <a:t>Πέρα από την ‘ψυχρή’ νόηση</a:t>
            </a:r>
          </a:p>
          <a:p>
            <a:pPr eaLnBrk="1" hangingPunct="1">
              <a:lnSpc>
                <a:spcPct val="105000"/>
              </a:lnSpc>
            </a:pPr>
            <a:endParaRPr lang="el-GR" sz="2400"/>
          </a:p>
          <a:p>
            <a:pPr eaLnBrk="1" hangingPunct="1">
              <a:lnSpc>
                <a:spcPct val="105000"/>
              </a:lnSpc>
              <a:buClr>
                <a:schemeClr val="tx2"/>
              </a:buClr>
              <a:buSzPct val="80000"/>
              <a:buFont typeface="Wingdings" pitchFamily="2" charset="2"/>
              <a:buChar char="Ø"/>
            </a:pPr>
            <a:r>
              <a:rPr lang="el-GR" sz="2400"/>
              <a:t>Στάσεις, συναισθήματα, κίνητρα, πεποιθήσεις, διάθεση (</a:t>
            </a:r>
            <a:r>
              <a:rPr lang="en-US" sz="2400"/>
              <a:t>mood)</a:t>
            </a:r>
            <a:endParaRPr lang="el-GR" sz="2500"/>
          </a:p>
          <a:p>
            <a:pPr eaLnBrk="1" hangingPunct="1">
              <a:lnSpc>
                <a:spcPct val="80000"/>
              </a:lnSpc>
              <a:buFont typeface="Wingdings" pitchFamily="2" charset="2"/>
              <a:buNone/>
            </a:pPr>
            <a:endParaRPr lang="el-GR" sz="2100"/>
          </a:p>
          <a:p>
            <a:pPr lvl="1" eaLnBrk="1" hangingPunct="1">
              <a:lnSpc>
                <a:spcPct val="80000"/>
              </a:lnSpc>
              <a:buFont typeface="Wingdings" pitchFamily="2" charset="2"/>
              <a:buNone/>
            </a:pPr>
            <a:endParaRPr lang="el-GR" sz="1900"/>
          </a:p>
        </p:txBody>
      </p:sp>
      <p:sp>
        <p:nvSpPr>
          <p:cNvPr id="9220" name="Text Box 5"/>
          <p:cNvSpPr txBox="1">
            <a:spLocks noChangeArrowheads="1"/>
          </p:cNvSpPr>
          <p:nvPr/>
        </p:nvSpPr>
        <p:spPr bwMode="auto">
          <a:xfrm>
            <a:off x="2608263" y="6302375"/>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11188" y="404813"/>
            <a:ext cx="4391025" cy="558165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t="14673" r="35950" b="21745"/>
          <a:stretch>
            <a:fillRect/>
          </a:stretch>
        </p:blipFill>
        <p:spPr bwMode="auto">
          <a:xfrm>
            <a:off x="5905500" y="2278063"/>
            <a:ext cx="3346450"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b="1817"/>
          <a:stretch>
            <a:fillRect/>
          </a:stretch>
        </p:blipFill>
        <p:spPr bwMode="auto">
          <a:xfrm>
            <a:off x="611188" y="260350"/>
            <a:ext cx="3735387" cy="583247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387850" y="377825"/>
            <a:ext cx="4287838" cy="55721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611188" y="260350"/>
            <a:ext cx="3530600" cy="5903913"/>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10355" t="39986" r="57104"/>
          <a:stretch>
            <a:fillRect/>
          </a:stretch>
        </p:blipFill>
        <p:spPr bwMode="auto">
          <a:xfrm>
            <a:off x="5580063" y="3429000"/>
            <a:ext cx="2305050" cy="26638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755650" y="333375"/>
            <a:ext cx="3186113" cy="575945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t="18509" r="7393"/>
          <a:stretch>
            <a:fillRect/>
          </a:stretch>
        </p:blipFill>
        <p:spPr bwMode="auto">
          <a:xfrm>
            <a:off x="4581525" y="333375"/>
            <a:ext cx="3519488" cy="5832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3262" t="5089" b="9422"/>
          <a:stretch>
            <a:fillRect/>
          </a:stretch>
        </p:blipFill>
        <p:spPr bwMode="auto">
          <a:xfrm>
            <a:off x="755650" y="404813"/>
            <a:ext cx="3578225" cy="5761037"/>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l="10594" t="9642" r="26755" b="52390"/>
          <a:stretch>
            <a:fillRect/>
          </a:stretch>
        </p:blipFill>
        <p:spPr bwMode="auto">
          <a:xfrm>
            <a:off x="3924300" y="4437063"/>
            <a:ext cx="4751388"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16377" r="11461" b="22675"/>
          <a:stretch>
            <a:fillRect/>
          </a:stretch>
        </p:blipFill>
        <p:spPr bwMode="auto">
          <a:xfrm>
            <a:off x="630238" y="247650"/>
            <a:ext cx="3725862" cy="5773738"/>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4791075" y="4371975"/>
            <a:ext cx="3236913" cy="15779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cap="none" dirty="0"/>
              <a:t>Σύνδεση με τα προηγούμενα</a:t>
            </a:r>
          </a:p>
        </p:txBody>
      </p:sp>
      <p:sp>
        <p:nvSpPr>
          <p:cNvPr id="3" name="2 - Θέση κειμένου"/>
          <p:cNvSpPr>
            <a:spLocks noGrp="1"/>
          </p:cNvSpPr>
          <p:nvPr>
            <p:ph type="body" idx="1"/>
          </p:nvPr>
        </p:nvSpPr>
        <p:spPr/>
        <p:txBody>
          <a:bodyPr/>
          <a:lstStyle/>
          <a:p>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sz="3400"/>
              <a:t>Ο στόχος της διαμόρφωσης της «μαθηματικής κλίσης» (</a:t>
            </a:r>
            <a:r>
              <a:rPr lang="en-US" sz="3400"/>
              <a:t>mathematical disposition)</a:t>
            </a:r>
            <a:r>
              <a:rPr lang="el-GR" sz="3400"/>
              <a:t> (Ι)</a:t>
            </a:r>
          </a:p>
        </p:txBody>
      </p:sp>
      <p:sp>
        <p:nvSpPr>
          <p:cNvPr id="72707" name="Rectangle 3"/>
          <p:cNvSpPr>
            <a:spLocks noGrp="1" noChangeArrowheads="1"/>
          </p:cNvSpPr>
          <p:nvPr>
            <p:ph type="body" idx="1"/>
          </p:nvPr>
        </p:nvSpPr>
        <p:spPr/>
        <p:txBody>
          <a:bodyPr/>
          <a:lstStyle/>
          <a:p>
            <a:r>
              <a:rPr lang="el-GR" sz="2400" i="1" dirty="0">
                <a:latin typeface="Palatino Linotype" pitchFamily="18" charset="0"/>
              </a:rPr>
              <a:t>A </a:t>
            </a:r>
            <a:r>
              <a:rPr lang="el-GR" sz="2400" i="1" dirty="0" err="1">
                <a:solidFill>
                  <a:schemeClr val="tx2"/>
                </a:solidFill>
                <a:latin typeface="Palatino Linotype" pitchFamily="18" charset="0"/>
              </a:rPr>
              <a:t>well</a:t>
            </a:r>
            <a:r>
              <a:rPr lang="el-GR" sz="2400" i="1" dirty="0">
                <a:solidFill>
                  <a:schemeClr val="tx2"/>
                </a:solidFill>
                <a:latin typeface="Palatino Linotype" pitchFamily="18" charset="0"/>
              </a:rPr>
              <a:t>-</a:t>
            </a:r>
            <a:r>
              <a:rPr lang="el-GR" sz="2400" i="1" dirty="0" err="1">
                <a:solidFill>
                  <a:schemeClr val="tx2"/>
                </a:solidFill>
                <a:latin typeface="Palatino Linotype" pitchFamily="18" charset="0"/>
              </a:rPr>
              <a:t>organised</a:t>
            </a:r>
            <a:r>
              <a:rPr lang="el-GR" sz="2400" i="1" dirty="0">
                <a:latin typeface="Palatino Linotype" pitchFamily="18" charset="0"/>
              </a:rPr>
              <a:t> </a:t>
            </a:r>
            <a:r>
              <a:rPr lang="el-GR" sz="2400" i="1" dirty="0" err="1">
                <a:latin typeface="Palatino Linotype" pitchFamily="18" charset="0"/>
              </a:rPr>
              <a:t>and</a:t>
            </a:r>
            <a:r>
              <a:rPr lang="el-GR" sz="2400" i="1" dirty="0">
                <a:latin typeface="Palatino Linotype" pitchFamily="18" charset="0"/>
              </a:rPr>
              <a:t> </a:t>
            </a:r>
            <a:r>
              <a:rPr lang="el-GR" sz="2400" i="1" dirty="0" err="1">
                <a:solidFill>
                  <a:schemeClr val="tx2"/>
                </a:solidFill>
                <a:latin typeface="Palatino Linotype" pitchFamily="18" charset="0"/>
              </a:rPr>
              <a:t>flexibly</a:t>
            </a:r>
            <a:r>
              <a:rPr lang="el-GR" sz="2400" i="1" dirty="0">
                <a:solidFill>
                  <a:schemeClr val="tx2"/>
                </a:solidFill>
                <a:latin typeface="Palatino Linotype" pitchFamily="18" charset="0"/>
              </a:rPr>
              <a:t> </a:t>
            </a:r>
            <a:r>
              <a:rPr lang="el-GR" sz="2400" i="1" dirty="0" err="1">
                <a:solidFill>
                  <a:schemeClr val="tx2"/>
                </a:solidFill>
                <a:latin typeface="Palatino Linotype" pitchFamily="18" charset="0"/>
              </a:rPr>
              <a:t>accessible</a:t>
            </a:r>
            <a:r>
              <a:rPr lang="el-GR" sz="2400" i="1" dirty="0">
                <a:latin typeface="Palatino Linotype" pitchFamily="18" charset="0"/>
              </a:rPr>
              <a:t> </a:t>
            </a:r>
            <a:r>
              <a:rPr lang="el-GR" sz="2400" i="1" dirty="0" err="1">
                <a:solidFill>
                  <a:srgbClr val="C00000"/>
                </a:solidFill>
                <a:latin typeface="Palatino Linotype" pitchFamily="18" charset="0"/>
              </a:rPr>
              <a:t>domain</a:t>
            </a:r>
            <a:r>
              <a:rPr lang="el-GR" sz="2400" i="1" dirty="0">
                <a:solidFill>
                  <a:srgbClr val="C00000"/>
                </a:solidFill>
                <a:latin typeface="Palatino Linotype" pitchFamily="18" charset="0"/>
              </a:rPr>
              <a:t>-</a:t>
            </a:r>
            <a:r>
              <a:rPr lang="el-GR" sz="2400" i="1" dirty="0" err="1">
                <a:solidFill>
                  <a:srgbClr val="C00000"/>
                </a:solidFill>
                <a:latin typeface="Palatino Linotype" pitchFamily="18" charset="0"/>
              </a:rPr>
              <a:t>specific</a:t>
            </a:r>
            <a:r>
              <a:rPr lang="el-GR" sz="2400" i="1" dirty="0">
                <a:solidFill>
                  <a:srgbClr val="C00000"/>
                </a:solidFill>
                <a:latin typeface="Palatino Linotype" pitchFamily="18" charset="0"/>
              </a:rPr>
              <a:t> </a:t>
            </a:r>
            <a:r>
              <a:rPr lang="el-GR" sz="2400" i="1" dirty="0" err="1">
                <a:solidFill>
                  <a:srgbClr val="C00000"/>
                </a:solidFill>
                <a:latin typeface="Palatino Linotype" pitchFamily="18" charset="0"/>
              </a:rPr>
              <a:t>knowledge</a:t>
            </a:r>
            <a:r>
              <a:rPr lang="el-GR" sz="2400" i="1" dirty="0">
                <a:solidFill>
                  <a:srgbClr val="C00000"/>
                </a:solidFill>
                <a:latin typeface="Palatino Linotype" pitchFamily="18" charset="0"/>
              </a:rPr>
              <a:t> </a:t>
            </a:r>
            <a:r>
              <a:rPr lang="el-GR" sz="2400" i="1" dirty="0" err="1">
                <a:solidFill>
                  <a:srgbClr val="C00000"/>
                </a:solidFill>
                <a:latin typeface="Palatino Linotype" pitchFamily="18" charset="0"/>
              </a:rPr>
              <a:t>base</a:t>
            </a:r>
            <a:r>
              <a:rPr lang="el-GR" sz="2400" i="1" dirty="0">
                <a:solidFill>
                  <a:srgbClr val="C00000"/>
                </a:solidFill>
                <a:latin typeface="Palatino Linotype" pitchFamily="18" charset="0"/>
              </a:rPr>
              <a:t> </a:t>
            </a:r>
            <a:r>
              <a:rPr lang="el-GR" sz="2400" i="1" dirty="0" err="1">
                <a:latin typeface="Palatino Linotype" pitchFamily="18" charset="0"/>
              </a:rPr>
              <a:t>involving</a:t>
            </a:r>
            <a:r>
              <a:rPr lang="el-GR" sz="2400" i="1" dirty="0">
                <a:latin typeface="Palatino Linotype" pitchFamily="18" charset="0"/>
              </a:rPr>
              <a:t> </a:t>
            </a:r>
            <a:r>
              <a:rPr lang="el-GR" sz="2400" i="1" dirty="0" err="1">
                <a:latin typeface="Palatino Linotype" pitchFamily="18" charset="0"/>
              </a:rPr>
              <a:t>the</a:t>
            </a:r>
            <a:r>
              <a:rPr lang="el-GR" sz="2400" i="1" dirty="0">
                <a:latin typeface="Palatino Linotype" pitchFamily="18" charset="0"/>
              </a:rPr>
              <a:t> </a:t>
            </a:r>
            <a:r>
              <a:rPr lang="el-GR" sz="2400" i="1" dirty="0" err="1">
                <a:latin typeface="Palatino Linotype" pitchFamily="18" charset="0"/>
              </a:rPr>
              <a:t>facts</a:t>
            </a:r>
            <a:r>
              <a:rPr lang="el-GR" sz="2400" i="1" dirty="0">
                <a:latin typeface="Palatino Linotype" pitchFamily="18" charset="0"/>
              </a:rPr>
              <a:t>, </a:t>
            </a:r>
            <a:r>
              <a:rPr lang="el-GR" sz="2400" i="1" dirty="0" err="1">
                <a:latin typeface="Palatino Linotype" pitchFamily="18" charset="0"/>
              </a:rPr>
              <a:t>symbols</a:t>
            </a:r>
            <a:r>
              <a:rPr lang="el-GR" sz="2400" i="1" dirty="0">
                <a:latin typeface="Palatino Linotype" pitchFamily="18" charset="0"/>
              </a:rPr>
              <a:t>, </a:t>
            </a:r>
            <a:r>
              <a:rPr lang="el-GR" sz="2400" i="1" dirty="0" err="1">
                <a:latin typeface="Palatino Linotype" pitchFamily="18" charset="0"/>
              </a:rPr>
              <a:t>algorithms</a:t>
            </a:r>
            <a:r>
              <a:rPr lang="el-GR" sz="2400" i="1" dirty="0">
                <a:latin typeface="Palatino Linotype" pitchFamily="18" charset="0"/>
              </a:rPr>
              <a:t>, </a:t>
            </a:r>
            <a:r>
              <a:rPr lang="el-GR" sz="2400" i="1" dirty="0" err="1">
                <a:latin typeface="Palatino Linotype" pitchFamily="18" charset="0"/>
              </a:rPr>
              <a:t>concepts</a:t>
            </a:r>
            <a:r>
              <a:rPr lang="el-GR" sz="2400" i="1" dirty="0">
                <a:latin typeface="Palatino Linotype" pitchFamily="18" charset="0"/>
              </a:rPr>
              <a:t>, </a:t>
            </a:r>
            <a:r>
              <a:rPr lang="el-GR" sz="2400" i="1" dirty="0" err="1">
                <a:latin typeface="Palatino Linotype" pitchFamily="18" charset="0"/>
              </a:rPr>
              <a:t>and</a:t>
            </a:r>
            <a:r>
              <a:rPr lang="el-GR" sz="2400" i="1" dirty="0">
                <a:latin typeface="Palatino Linotype" pitchFamily="18" charset="0"/>
              </a:rPr>
              <a:t> </a:t>
            </a:r>
            <a:r>
              <a:rPr lang="el-GR" sz="2400" i="1" dirty="0" err="1">
                <a:latin typeface="Palatino Linotype" pitchFamily="18" charset="0"/>
              </a:rPr>
              <a:t>rules</a:t>
            </a:r>
            <a:r>
              <a:rPr lang="el-GR" sz="2400" i="1" dirty="0">
                <a:latin typeface="Palatino Linotype" pitchFamily="18" charset="0"/>
              </a:rPr>
              <a:t> </a:t>
            </a:r>
            <a:r>
              <a:rPr lang="el-GR" sz="2400" i="1" dirty="0" err="1">
                <a:latin typeface="Palatino Linotype" pitchFamily="18" charset="0"/>
              </a:rPr>
              <a:t>that</a:t>
            </a:r>
            <a:r>
              <a:rPr lang="el-GR" sz="2400" i="1" dirty="0">
                <a:latin typeface="Palatino Linotype" pitchFamily="18" charset="0"/>
              </a:rPr>
              <a:t> </a:t>
            </a:r>
            <a:r>
              <a:rPr lang="el-GR" sz="2400" i="1" dirty="0" err="1">
                <a:latin typeface="Palatino Linotype" pitchFamily="18" charset="0"/>
              </a:rPr>
              <a:t>constitute</a:t>
            </a:r>
            <a:r>
              <a:rPr lang="el-GR" sz="2400" i="1" dirty="0">
                <a:latin typeface="Palatino Linotype" pitchFamily="18" charset="0"/>
              </a:rPr>
              <a:t> </a:t>
            </a:r>
            <a:r>
              <a:rPr lang="el-GR" sz="2400" i="1" dirty="0" err="1">
                <a:latin typeface="Palatino Linotype" pitchFamily="18" charset="0"/>
              </a:rPr>
              <a:t>the</a:t>
            </a:r>
            <a:r>
              <a:rPr lang="el-GR" sz="2400" i="1" dirty="0">
                <a:latin typeface="Palatino Linotype" pitchFamily="18" charset="0"/>
              </a:rPr>
              <a:t> </a:t>
            </a:r>
            <a:r>
              <a:rPr lang="el-GR" sz="2400" i="1" dirty="0" err="1">
                <a:latin typeface="Palatino Linotype" pitchFamily="18" charset="0"/>
              </a:rPr>
              <a:t>contents</a:t>
            </a:r>
            <a:r>
              <a:rPr lang="el-GR" sz="2400" i="1" dirty="0">
                <a:latin typeface="Palatino Linotype" pitchFamily="18" charset="0"/>
              </a:rPr>
              <a:t> </a:t>
            </a:r>
            <a:r>
              <a:rPr lang="el-GR" sz="2400" i="1" dirty="0" err="1">
                <a:latin typeface="Palatino Linotype" pitchFamily="18" charset="0"/>
              </a:rPr>
              <a:t>of</a:t>
            </a:r>
            <a:r>
              <a:rPr lang="el-GR" sz="2400" i="1" dirty="0">
                <a:latin typeface="Palatino Linotype" pitchFamily="18" charset="0"/>
              </a:rPr>
              <a:t> </a:t>
            </a:r>
            <a:r>
              <a:rPr lang="el-GR" sz="2400" i="1" dirty="0" err="1">
                <a:latin typeface="Palatino Linotype" pitchFamily="18" charset="0"/>
              </a:rPr>
              <a:t>mathematics</a:t>
            </a:r>
            <a:r>
              <a:rPr lang="el-GR" sz="2400" i="1" dirty="0">
                <a:latin typeface="Palatino Linotype" pitchFamily="18" charset="0"/>
              </a:rPr>
              <a:t> </a:t>
            </a:r>
            <a:r>
              <a:rPr lang="el-GR" sz="2400" i="1" dirty="0" err="1">
                <a:latin typeface="Palatino Linotype" pitchFamily="18" charset="0"/>
              </a:rPr>
              <a:t>as</a:t>
            </a:r>
            <a:r>
              <a:rPr lang="el-GR" sz="2400" i="1" dirty="0">
                <a:latin typeface="Palatino Linotype" pitchFamily="18" charset="0"/>
              </a:rPr>
              <a:t> a </a:t>
            </a:r>
            <a:r>
              <a:rPr lang="el-GR" sz="2400" i="1" dirty="0" err="1">
                <a:latin typeface="Palatino Linotype" pitchFamily="18" charset="0"/>
              </a:rPr>
              <a:t>subject</a:t>
            </a:r>
            <a:r>
              <a:rPr lang="el-GR" sz="2400" i="1" dirty="0">
                <a:latin typeface="Palatino Linotype" pitchFamily="18" charset="0"/>
              </a:rPr>
              <a:t>-</a:t>
            </a:r>
            <a:r>
              <a:rPr lang="el-GR" sz="2400" i="1" dirty="0" err="1">
                <a:latin typeface="Palatino Linotype" pitchFamily="18" charset="0"/>
              </a:rPr>
              <a:t>matter</a:t>
            </a:r>
            <a:r>
              <a:rPr lang="el-GR" sz="2400" i="1" dirty="0">
                <a:latin typeface="Palatino Linotype" pitchFamily="18" charset="0"/>
              </a:rPr>
              <a:t> </a:t>
            </a:r>
            <a:r>
              <a:rPr lang="el-GR" sz="2400" i="1" dirty="0" err="1">
                <a:latin typeface="Palatino Linotype" pitchFamily="18" charset="0"/>
              </a:rPr>
              <a:t>field</a:t>
            </a:r>
            <a:r>
              <a:rPr lang="el-GR" sz="2400" i="1" dirty="0">
                <a:latin typeface="Palatino Linotype" pitchFamily="18" charset="0"/>
              </a:rPr>
              <a:t>.</a:t>
            </a:r>
          </a:p>
          <a:p>
            <a:endParaRPr lang="el-GR" sz="2400" i="1" dirty="0">
              <a:latin typeface="Palatino Linotype" pitchFamily="18" charset="0"/>
            </a:endParaRPr>
          </a:p>
          <a:p>
            <a:r>
              <a:rPr lang="el-GR" sz="2400" i="1" dirty="0" err="1">
                <a:latin typeface="Palatino Linotype" pitchFamily="18" charset="0"/>
              </a:rPr>
              <a:t>Heuristics</a:t>
            </a:r>
            <a:r>
              <a:rPr lang="el-GR" sz="2400" i="1" dirty="0">
                <a:latin typeface="Palatino Linotype" pitchFamily="18" charset="0"/>
              </a:rPr>
              <a:t> </a:t>
            </a:r>
            <a:r>
              <a:rPr lang="el-GR" sz="2400" i="1" dirty="0" err="1">
                <a:latin typeface="Palatino Linotype" pitchFamily="18" charset="0"/>
              </a:rPr>
              <a:t>methods</a:t>
            </a:r>
            <a:r>
              <a:rPr lang="el-GR" sz="2400" i="1" dirty="0">
                <a:latin typeface="Palatino Linotype" pitchFamily="18" charset="0"/>
              </a:rPr>
              <a:t>, </a:t>
            </a:r>
            <a:r>
              <a:rPr lang="el-GR" sz="2400" i="1" dirty="0" err="1">
                <a:latin typeface="Palatino Linotype" pitchFamily="18" charset="0"/>
              </a:rPr>
              <a:t>i.e</a:t>
            </a:r>
            <a:r>
              <a:rPr lang="el-GR" sz="2400" i="1" dirty="0">
                <a:latin typeface="Palatino Linotype" pitchFamily="18" charset="0"/>
              </a:rPr>
              <a:t>. </a:t>
            </a:r>
            <a:r>
              <a:rPr lang="el-GR" sz="2400" i="1" dirty="0" err="1">
                <a:latin typeface="Palatino Linotype" pitchFamily="18" charset="0"/>
              </a:rPr>
              <a:t>search</a:t>
            </a:r>
            <a:r>
              <a:rPr lang="el-GR" sz="2400" i="1" dirty="0">
                <a:latin typeface="Palatino Linotype" pitchFamily="18" charset="0"/>
              </a:rPr>
              <a:t> </a:t>
            </a:r>
            <a:r>
              <a:rPr lang="el-GR" sz="2400" i="1" dirty="0" err="1">
                <a:solidFill>
                  <a:schemeClr val="tx2"/>
                </a:solidFill>
                <a:latin typeface="Palatino Linotype" pitchFamily="18" charset="0"/>
              </a:rPr>
              <a:t>strategies</a:t>
            </a:r>
            <a:r>
              <a:rPr lang="el-GR" sz="2400" i="1" dirty="0">
                <a:latin typeface="Palatino Linotype" pitchFamily="18" charset="0"/>
              </a:rPr>
              <a:t> </a:t>
            </a:r>
            <a:r>
              <a:rPr lang="el-GR" sz="2400" i="1" dirty="0" err="1">
                <a:latin typeface="Palatino Linotype" pitchFamily="18" charset="0"/>
              </a:rPr>
              <a:t>for</a:t>
            </a:r>
            <a:r>
              <a:rPr lang="el-GR" sz="2400" i="1" dirty="0">
                <a:latin typeface="Palatino Linotype" pitchFamily="18" charset="0"/>
              </a:rPr>
              <a:t> </a:t>
            </a:r>
            <a:r>
              <a:rPr lang="el-GR" sz="2400" i="1" dirty="0" err="1">
                <a:solidFill>
                  <a:schemeClr val="tx2"/>
                </a:solidFill>
                <a:latin typeface="Palatino Linotype" pitchFamily="18" charset="0"/>
              </a:rPr>
              <a:t>problem</a:t>
            </a:r>
            <a:r>
              <a:rPr lang="el-GR" sz="2400" i="1" dirty="0">
                <a:solidFill>
                  <a:schemeClr val="tx2"/>
                </a:solidFill>
                <a:latin typeface="Palatino Linotype" pitchFamily="18" charset="0"/>
              </a:rPr>
              <a:t> </a:t>
            </a:r>
            <a:r>
              <a:rPr lang="el-GR" sz="2400" i="1" dirty="0" err="1">
                <a:solidFill>
                  <a:schemeClr val="tx2"/>
                </a:solidFill>
                <a:latin typeface="Palatino Linotype" pitchFamily="18" charset="0"/>
              </a:rPr>
              <a:t>solving</a:t>
            </a:r>
            <a:r>
              <a:rPr lang="el-GR" sz="2400" i="1" dirty="0">
                <a:latin typeface="Palatino Linotype" pitchFamily="18" charset="0"/>
              </a:rPr>
              <a:t> </a:t>
            </a:r>
            <a:r>
              <a:rPr lang="el-GR" sz="2400" i="1" dirty="0" err="1">
                <a:latin typeface="Palatino Linotype" pitchFamily="18" charset="0"/>
              </a:rPr>
              <a:t>which</a:t>
            </a:r>
            <a:r>
              <a:rPr lang="el-GR" sz="2400" i="1" dirty="0">
                <a:latin typeface="Palatino Linotype" pitchFamily="18" charset="0"/>
              </a:rPr>
              <a:t> </a:t>
            </a:r>
            <a:r>
              <a:rPr lang="el-GR" sz="2400" i="1" dirty="0" err="1">
                <a:latin typeface="Palatino Linotype" pitchFamily="18" charset="0"/>
              </a:rPr>
              <a:t>do</a:t>
            </a:r>
            <a:r>
              <a:rPr lang="en-US" sz="2400" i="1" dirty="0">
                <a:latin typeface="Palatino Linotype" pitchFamily="18" charset="0"/>
              </a:rPr>
              <a:t> </a:t>
            </a:r>
            <a:r>
              <a:rPr lang="el-GR" sz="2400" i="1" dirty="0" err="1">
                <a:latin typeface="Palatino Linotype" pitchFamily="18" charset="0"/>
              </a:rPr>
              <a:t>not</a:t>
            </a:r>
            <a:r>
              <a:rPr lang="el-GR" sz="2400" i="1" dirty="0">
                <a:latin typeface="Palatino Linotype" pitchFamily="18" charset="0"/>
              </a:rPr>
              <a:t> </a:t>
            </a:r>
            <a:r>
              <a:rPr lang="el-GR" sz="2400" i="1" dirty="0" err="1">
                <a:latin typeface="Palatino Linotype" pitchFamily="18" charset="0"/>
              </a:rPr>
              <a:t>guarantee</a:t>
            </a:r>
            <a:r>
              <a:rPr lang="el-GR" sz="2400" i="1" dirty="0">
                <a:latin typeface="Palatino Linotype" pitchFamily="18" charset="0"/>
              </a:rPr>
              <a:t>, </a:t>
            </a:r>
            <a:r>
              <a:rPr lang="el-GR" sz="2400" i="1" dirty="0" err="1">
                <a:latin typeface="Palatino Linotype" pitchFamily="18" charset="0"/>
              </a:rPr>
              <a:t>but</a:t>
            </a:r>
            <a:r>
              <a:rPr lang="el-GR" sz="2400" i="1" dirty="0">
                <a:latin typeface="Palatino Linotype" pitchFamily="18" charset="0"/>
              </a:rPr>
              <a:t> </a:t>
            </a:r>
            <a:r>
              <a:rPr lang="el-GR" sz="2400" i="1" dirty="0" err="1">
                <a:latin typeface="Palatino Linotype" pitchFamily="18" charset="0"/>
              </a:rPr>
              <a:t>significantly</a:t>
            </a:r>
            <a:r>
              <a:rPr lang="el-GR" sz="2400" i="1" dirty="0">
                <a:latin typeface="Palatino Linotype" pitchFamily="18" charset="0"/>
              </a:rPr>
              <a:t> </a:t>
            </a:r>
            <a:r>
              <a:rPr lang="el-GR" sz="2400" i="1" dirty="0" err="1">
                <a:latin typeface="Palatino Linotype" pitchFamily="18" charset="0"/>
              </a:rPr>
              <a:t>increase</a:t>
            </a:r>
            <a:r>
              <a:rPr lang="el-GR" sz="2400" i="1" dirty="0">
                <a:latin typeface="Palatino Linotype" pitchFamily="18" charset="0"/>
              </a:rPr>
              <a:t> </a:t>
            </a:r>
            <a:r>
              <a:rPr lang="el-GR" sz="2400" i="1" dirty="0" err="1">
                <a:latin typeface="Palatino Linotype" pitchFamily="18" charset="0"/>
              </a:rPr>
              <a:t>the</a:t>
            </a:r>
            <a:r>
              <a:rPr lang="el-GR" sz="2400" i="1" dirty="0">
                <a:latin typeface="Palatino Linotype" pitchFamily="18" charset="0"/>
              </a:rPr>
              <a:t> </a:t>
            </a:r>
            <a:r>
              <a:rPr lang="el-GR" sz="2400" i="1" dirty="0" err="1">
                <a:latin typeface="Palatino Linotype" pitchFamily="18" charset="0"/>
              </a:rPr>
              <a:t>probability</a:t>
            </a:r>
            <a:r>
              <a:rPr lang="el-GR" sz="2400" i="1" dirty="0">
                <a:latin typeface="Palatino Linotype" pitchFamily="18" charset="0"/>
              </a:rPr>
              <a:t> </a:t>
            </a:r>
            <a:r>
              <a:rPr lang="el-GR" sz="2400" i="1" dirty="0" err="1">
                <a:latin typeface="Palatino Linotype" pitchFamily="18" charset="0"/>
              </a:rPr>
              <a:t>of</a:t>
            </a:r>
            <a:r>
              <a:rPr lang="el-GR" sz="2400" i="1" dirty="0">
                <a:latin typeface="Palatino Linotype" pitchFamily="18" charset="0"/>
              </a:rPr>
              <a:t> </a:t>
            </a:r>
            <a:r>
              <a:rPr lang="el-GR" sz="2400" i="1" dirty="0" err="1">
                <a:latin typeface="Palatino Linotype" pitchFamily="18" charset="0"/>
              </a:rPr>
              <a:t>finding</a:t>
            </a:r>
            <a:r>
              <a:rPr lang="el-GR" sz="2400" i="1" dirty="0">
                <a:latin typeface="Palatino Linotype" pitchFamily="18" charset="0"/>
              </a:rPr>
              <a:t> </a:t>
            </a:r>
            <a:r>
              <a:rPr lang="el-GR" sz="2400" i="1" dirty="0" err="1">
                <a:latin typeface="Palatino Linotype" pitchFamily="18" charset="0"/>
              </a:rPr>
              <a:t>the</a:t>
            </a:r>
            <a:r>
              <a:rPr lang="el-GR" sz="2400" i="1" dirty="0">
                <a:latin typeface="Palatino Linotype" pitchFamily="18" charset="0"/>
              </a:rPr>
              <a:t> </a:t>
            </a:r>
            <a:r>
              <a:rPr lang="el-GR" sz="2400" i="1" dirty="0" err="1">
                <a:latin typeface="Palatino Linotype" pitchFamily="18" charset="0"/>
              </a:rPr>
              <a:t>correct</a:t>
            </a:r>
            <a:r>
              <a:rPr lang="el-GR" sz="2400" i="1" dirty="0">
                <a:latin typeface="Palatino Linotype" pitchFamily="18" charset="0"/>
              </a:rPr>
              <a:t> </a:t>
            </a:r>
            <a:r>
              <a:rPr lang="el-GR" sz="2400" i="1" dirty="0" err="1">
                <a:latin typeface="Palatino Linotype" pitchFamily="18" charset="0"/>
              </a:rPr>
              <a:t>solution</a:t>
            </a:r>
            <a:r>
              <a:rPr lang="el-GR" sz="2400" i="1" dirty="0">
                <a:latin typeface="Palatino Linotype" pitchFamily="18" charset="0"/>
              </a:rPr>
              <a:t> </a:t>
            </a:r>
            <a:r>
              <a:rPr lang="el-GR" sz="2400" i="1" dirty="0" err="1">
                <a:latin typeface="Palatino Linotype" pitchFamily="18" charset="0"/>
              </a:rPr>
              <a:t>because</a:t>
            </a:r>
            <a:r>
              <a:rPr lang="el-GR" sz="2400" i="1" dirty="0">
                <a:latin typeface="Palatino Linotype" pitchFamily="18" charset="0"/>
              </a:rPr>
              <a:t> </a:t>
            </a:r>
            <a:r>
              <a:rPr lang="el-GR" sz="2400" i="1" dirty="0" err="1">
                <a:latin typeface="Palatino Linotype" pitchFamily="18" charset="0"/>
              </a:rPr>
              <a:t>they</a:t>
            </a:r>
            <a:r>
              <a:rPr lang="el-GR" sz="2400" i="1" dirty="0">
                <a:latin typeface="Palatino Linotype" pitchFamily="18" charset="0"/>
              </a:rPr>
              <a:t> </a:t>
            </a:r>
            <a:r>
              <a:rPr lang="el-GR" sz="2400" i="1" dirty="0" err="1">
                <a:latin typeface="Palatino Linotype" pitchFamily="18" charset="0"/>
              </a:rPr>
              <a:t>induce</a:t>
            </a:r>
            <a:r>
              <a:rPr lang="el-GR" sz="2400" i="1" dirty="0">
                <a:latin typeface="Palatino Linotype" pitchFamily="18" charset="0"/>
              </a:rPr>
              <a:t> a </a:t>
            </a:r>
            <a:r>
              <a:rPr lang="el-GR" sz="2400" i="1" dirty="0" err="1">
                <a:latin typeface="Palatino Linotype" pitchFamily="18" charset="0"/>
              </a:rPr>
              <a:t>systematic</a:t>
            </a:r>
            <a:r>
              <a:rPr lang="el-GR" sz="2400" i="1" dirty="0">
                <a:latin typeface="Palatino Linotype" pitchFamily="18" charset="0"/>
              </a:rPr>
              <a:t> </a:t>
            </a:r>
            <a:r>
              <a:rPr lang="el-GR" sz="2400" i="1" dirty="0" err="1">
                <a:latin typeface="Palatino Linotype" pitchFamily="18" charset="0"/>
              </a:rPr>
              <a:t>approach</a:t>
            </a:r>
            <a:r>
              <a:rPr lang="el-GR" sz="2400" i="1" dirty="0">
                <a:latin typeface="Palatino Linotype" pitchFamily="18" charset="0"/>
              </a:rPr>
              <a:t> </a:t>
            </a:r>
            <a:r>
              <a:rPr lang="el-GR" sz="2400" i="1" dirty="0" err="1">
                <a:latin typeface="Palatino Linotype" pitchFamily="18" charset="0"/>
              </a:rPr>
              <a:t>to</a:t>
            </a:r>
            <a:r>
              <a:rPr lang="el-GR" sz="2400" i="1" dirty="0">
                <a:latin typeface="Palatino Linotype" pitchFamily="18" charset="0"/>
              </a:rPr>
              <a:t> </a:t>
            </a:r>
            <a:r>
              <a:rPr lang="el-GR" sz="2400" i="1" dirty="0" err="1">
                <a:latin typeface="Palatino Linotype" pitchFamily="18" charset="0"/>
              </a:rPr>
              <a:t>the</a:t>
            </a:r>
            <a:r>
              <a:rPr lang="el-GR" sz="2400" i="1" dirty="0">
                <a:latin typeface="Palatino Linotype" pitchFamily="18" charset="0"/>
              </a:rPr>
              <a:t> </a:t>
            </a:r>
            <a:r>
              <a:rPr lang="el-GR" sz="2400" i="1" dirty="0" err="1">
                <a:latin typeface="Palatino Linotype" pitchFamily="18" charset="0"/>
              </a:rPr>
              <a:t>task</a:t>
            </a:r>
            <a:r>
              <a:rPr lang="el-GR" sz="2400" i="1" dirty="0">
                <a:latin typeface="Palatino Linotype" pitchFamily="18" charset="0"/>
              </a:rPr>
              <a:t>.</a:t>
            </a:r>
          </a:p>
          <a:p>
            <a:endParaRPr lang="el-GR" sz="2400" i="1" dirty="0">
              <a:latin typeface="Palatino Linotype" pitchFamily="18" charset="0"/>
            </a:endParaRPr>
          </a:p>
        </p:txBody>
      </p:sp>
      <p:sp>
        <p:nvSpPr>
          <p:cNvPr id="72709" name="Text Box 5"/>
          <p:cNvSpPr txBox="1">
            <a:spLocks noChangeArrowheads="1"/>
          </p:cNvSpPr>
          <p:nvPr/>
        </p:nvSpPr>
        <p:spPr bwMode="auto">
          <a:xfrm>
            <a:off x="450850" y="6216650"/>
            <a:ext cx="8274050" cy="366713"/>
          </a:xfrm>
          <a:prstGeom prst="rect">
            <a:avLst/>
          </a:prstGeom>
          <a:solidFill>
            <a:schemeClr val="accent1"/>
          </a:solidFill>
          <a:ln w="9525">
            <a:noFill/>
            <a:miter lim="800000"/>
            <a:headEnd/>
            <a:tailEnd/>
          </a:ln>
          <a:effectLst/>
        </p:spPr>
        <p:txBody>
          <a:bodyPr>
            <a:spAutoFit/>
          </a:bodyPr>
          <a:lstStyle/>
          <a:p>
            <a:pPr algn="r"/>
            <a:r>
              <a:rPr lang="en-US">
                <a:solidFill>
                  <a:schemeClr val="bg1"/>
                </a:solidFill>
              </a:rPr>
              <a:t>De Corte, 2004</a:t>
            </a:r>
            <a:endParaRPr lang="el-GR">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sz="3400"/>
              <a:t>Ο στόχος της διαμόρφωσης της «μαθηματικής κλίσης» (</a:t>
            </a:r>
            <a:r>
              <a:rPr lang="en-US" sz="3400"/>
              <a:t>mathematical disposition)</a:t>
            </a:r>
            <a:r>
              <a:rPr lang="el-GR" sz="3400"/>
              <a:t> (ΙΙ)</a:t>
            </a:r>
          </a:p>
        </p:txBody>
      </p:sp>
      <p:sp>
        <p:nvSpPr>
          <p:cNvPr id="73731" name="Rectangle 3"/>
          <p:cNvSpPr>
            <a:spLocks noGrp="1" noChangeArrowheads="1"/>
          </p:cNvSpPr>
          <p:nvPr>
            <p:ph type="body" idx="1"/>
          </p:nvPr>
        </p:nvSpPr>
        <p:spPr/>
        <p:txBody>
          <a:bodyPr/>
          <a:lstStyle/>
          <a:p>
            <a:endParaRPr lang="el-GR" sz="2600" i="1">
              <a:solidFill>
                <a:schemeClr val="tx2"/>
              </a:solidFill>
              <a:latin typeface="Palatino Linotype" pitchFamily="18" charset="0"/>
            </a:endParaRPr>
          </a:p>
          <a:p>
            <a:r>
              <a:rPr lang="el-GR" sz="2200" i="1">
                <a:solidFill>
                  <a:schemeClr val="tx2"/>
                </a:solidFill>
                <a:latin typeface="Palatino Linotype" pitchFamily="18" charset="0"/>
              </a:rPr>
              <a:t>Meta-knowledge</a:t>
            </a:r>
            <a:r>
              <a:rPr lang="el-GR" sz="2200" i="1">
                <a:latin typeface="Palatino Linotype" pitchFamily="18" charset="0"/>
              </a:rPr>
              <a:t>, which involves knowledge about one’s cognitive functioning (</a:t>
            </a:r>
            <a:r>
              <a:rPr lang="el-GR" sz="2200" i="1">
                <a:solidFill>
                  <a:schemeClr val="tx2"/>
                </a:solidFill>
                <a:latin typeface="Palatino Linotype" pitchFamily="18" charset="0"/>
              </a:rPr>
              <a:t>metacognitive knowledge</a:t>
            </a:r>
            <a:r>
              <a:rPr lang="el-GR" sz="2200" i="1">
                <a:latin typeface="Palatino Linotype" pitchFamily="18" charset="0"/>
              </a:rPr>
              <a:t>), on the one hand, and knowledge about one’s motivation and emotions that can be used to deliberately improve volitional efficiency (</a:t>
            </a:r>
            <a:r>
              <a:rPr lang="el-GR" sz="2200" i="1">
                <a:solidFill>
                  <a:schemeClr val="tx2"/>
                </a:solidFill>
                <a:latin typeface="Palatino Linotype" pitchFamily="18" charset="0"/>
              </a:rPr>
              <a:t>metavolitional knowledge</a:t>
            </a:r>
            <a:r>
              <a:rPr lang="el-GR" sz="2200" i="1">
                <a:latin typeface="Palatino Linotype" pitchFamily="18" charset="0"/>
              </a:rPr>
              <a:t>), on the other.</a:t>
            </a:r>
          </a:p>
          <a:p>
            <a:endParaRPr lang="el-GR" sz="2200" i="1">
              <a:latin typeface="Palatino Linotype" pitchFamily="18" charset="0"/>
            </a:endParaRPr>
          </a:p>
          <a:p>
            <a:r>
              <a:rPr lang="el-GR" sz="2200" i="1">
                <a:solidFill>
                  <a:schemeClr val="tx2"/>
                </a:solidFill>
                <a:latin typeface="Palatino Linotype" pitchFamily="18" charset="0"/>
              </a:rPr>
              <a:t>Self-regulatory skills</a:t>
            </a:r>
            <a:r>
              <a:rPr lang="el-GR" sz="2200" i="1">
                <a:latin typeface="Palatino Linotype" pitchFamily="18" charset="0"/>
              </a:rPr>
              <a:t>, which embrace skills relating to the self-regulation of one’s cognitive processes (metacognitive skills or cognitive self-regulation), on the one hand, and of one’s volitional processes (metavolitional skills or volitional self-regulation), on the other.</a:t>
            </a:r>
          </a:p>
          <a:p>
            <a:endParaRPr lang="el-GR" sz="2200" i="1">
              <a:latin typeface="Palatino Linotype" pitchFamily="18" charset="0"/>
            </a:endParaRPr>
          </a:p>
        </p:txBody>
      </p:sp>
      <p:sp>
        <p:nvSpPr>
          <p:cNvPr id="73732" name="Text Box 4"/>
          <p:cNvSpPr txBox="1">
            <a:spLocks noChangeArrowheads="1"/>
          </p:cNvSpPr>
          <p:nvPr/>
        </p:nvSpPr>
        <p:spPr bwMode="auto">
          <a:xfrm>
            <a:off x="6588125" y="6308725"/>
            <a:ext cx="2016125" cy="366713"/>
          </a:xfrm>
          <a:prstGeom prst="rect">
            <a:avLst/>
          </a:prstGeom>
          <a:noFill/>
          <a:ln w="9525">
            <a:noFill/>
            <a:miter lim="800000"/>
            <a:headEnd/>
            <a:tailEnd/>
          </a:ln>
          <a:effectLst/>
        </p:spPr>
        <p:txBody>
          <a:bodyPr>
            <a:spAutoFit/>
          </a:bodyPr>
          <a:lstStyle/>
          <a:p>
            <a:pPr>
              <a:spcBef>
                <a:spcPct val="50000"/>
              </a:spcBef>
            </a:pPr>
            <a:r>
              <a:rPr lang="en-US">
                <a:solidFill>
                  <a:schemeClr val="accent1"/>
                </a:solidFill>
              </a:rPr>
              <a:t>(De Corte, 2004)</a:t>
            </a:r>
            <a:endParaRPr lang="el-GR">
              <a:solidFill>
                <a:schemeClr val="accent1"/>
              </a:solidFill>
            </a:endParaRPr>
          </a:p>
        </p:txBody>
      </p:sp>
      <p:sp>
        <p:nvSpPr>
          <p:cNvPr id="73733" name="Text Box 5"/>
          <p:cNvSpPr txBox="1">
            <a:spLocks noChangeArrowheads="1"/>
          </p:cNvSpPr>
          <p:nvPr/>
        </p:nvSpPr>
        <p:spPr bwMode="auto">
          <a:xfrm>
            <a:off x="450850" y="6216650"/>
            <a:ext cx="8274050" cy="366713"/>
          </a:xfrm>
          <a:prstGeom prst="rect">
            <a:avLst/>
          </a:prstGeom>
          <a:solidFill>
            <a:schemeClr val="accent1"/>
          </a:solidFill>
          <a:ln w="9525">
            <a:noFill/>
            <a:miter lim="800000"/>
            <a:headEnd/>
            <a:tailEnd/>
          </a:ln>
          <a:effectLst/>
        </p:spPr>
        <p:txBody>
          <a:bodyPr>
            <a:spAutoFit/>
          </a:bodyPr>
          <a:lstStyle/>
          <a:p>
            <a:pPr algn="r"/>
            <a:r>
              <a:rPr lang="en-US">
                <a:solidFill>
                  <a:schemeClr val="bg1"/>
                </a:solidFill>
              </a:rPr>
              <a:t>De Corte, 2004</a:t>
            </a:r>
            <a:endParaRPr lang="el-GR">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sz="3400"/>
              <a:t>Ο στόχος της διαμόρφωσης της «μαθηματικής κλίσης» (</a:t>
            </a:r>
            <a:r>
              <a:rPr lang="en-US" sz="3400"/>
              <a:t>mathematical disposition)</a:t>
            </a:r>
            <a:r>
              <a:rPr lang="el-GR" sz="3400"/>
              <a:t> (ΙΙΙ)</a:t>
            </a:r>
          </a:p>
        </p:txBody>
      </p:sp>
      <p:sp>
        <p:nvSpPr>
          <p:cNvPr id="74755" name="Rectangle 3"/>
          <p:cNvSpPr>
            <a:spLocks noGrp="1" noChangeArrowheads="1"/>
          </p:cNvSpPr>
          <p:nvPr>
            <p:ph type="body" idx="1"/>
          </p:nvPr>
        </p:nvSpPr>
        <p:spPr/>
        <p:txBody>
          <a:bodyPr/>
          <a:lstStyle/>
          <a:p>
            <a:endParaRPr lang="el-GR" i="1">
              <a:solidFill>
                <a:schemeClr val="tx2"/>
              </a:solidFill>
              <a:latin typeface="Palatino Linotype" pitchFamily="18" charset="0"/>
            </a:endParaRPr>
          </a:p>
          <a:p>
            <a:r>
              <a:rPr lang="el-GR" sz="2600" i="1">
                <a:solidFill>
                  <a:schemeClr val="tx2"/>
                </a:solidFill>
                <a:latin typeface="Palatino Linotype" pitchFamily="18" charset="0"/>
              </a:rPr>
              <a:t>Beliefs </a:t>
            </a:r>
            <a:r>
              <a:rPr lang="el-GR" sz="2600" i="1">
                <a:latin typeface="Palatino Linotype" pitchFamily="18" charset="0"/>
              </a:rPr>
              <a:t>about the self in relation to mathematical learning and problem solving, about the social context in which mathematical activities take place, and about mathematics and mathematical learning and problem solving.</a:t>
            </a:r>
          </a:p>
          <a:p>
            <a:endParaRPr lang="el-GR" sz="2600" i="1">
              <a:latin typeface="Palatino Linotype" pitchFamily="18" charset="0"/>
            </a:endParaRPr>
          </a:p>
        </p:txBody>
      </p:sp>
      <p:sp>
        <p:nvSpPr>
          <p:cNvPr id="74756" name="Text Box 4"/>
          <p:cNvSpPr txBox="1">
            <a:spLocks noChangeArrowheads="1"/>
          </p:cNvSpPr>
          <p:nvPr/>
        </p:nvSpPr>
        <p:spPr bwMode="auto">
          <a:xfrm>
            <a:off x="6588125" y="6308725"/>
            <a:ext cx="2016125" cy="366713"/>
          </a:xfrm>
          <a:prstGeom prst="rect">
            <a:avLst/>
          </a:prstGeom>
          <a:noFill/>
          <a:ln w="9525">
            <a:noFill/>
            <a:miter lim="800000"/>
            <a:headEnd/>
            <a:tailEnd/>
          </a:ln>
          <a:effectLst/>
        </p:spPr>
        <p:txBody>
          <a:bodyPr>
            <a:spAutoFit/>
          </a:bodyPr>
          <a:lstStyle/>
          <a:p>
            <a:pPr>
              <a:spcBef>
                <a:spcPct val="50000"/>
              </a:spcBef>
            </a:pPr>
            <a:r>
              <a:rPr lang="en-US">
                <a:solidFill>
                  <a:schemeClr val="accent1"/>
                </a:solidFill>
              </a:rPr>
              <a:t>(De Corte, 2004)</a:t>
            </a:r>
            <a:endParaRPr lang="el-GR">
              <a:solidFill>
                <a:schemeClr val="accent1"/>
              </a:solidFill>
            </a:endParaRPr>
          </a:p>
        </p:txBody>
      </p:sp>
      <p:sp>
        <p:nvSpPr>
          <p:cNvPr id="74757" name="Text Box 5"/>
          <p:cNvSpPr txBox="1">
            <a:spLocks noChangeArrowheads="1"/>
          </p:cNvSpPr>
          <p:nvPr/>
        </p:nvSpPr>
        <p:spPr bwMode="auto">
          <a:xfrm>
            <a:off x="450850" y="6216650"/>
            <a:ext cx="8274050" cy="366713"/>
          </a:xfrm>
          <a:prstGeom prst="rect">
            <a:avLst/>
          </a:prstGeom>
          <a:solidFill>
            <a:schemeClr val="accent1"/>
          </a:solidFill>
          <a:ln w="9525">
            <a:noFill/>
            <a:miter lim="800000"/>
            <a:headEnd/>
            <a:tailEnd/>
          </a:ln>
          <a:effectLst/>
        </p:spPr>
        <p:txBody>
          <a:bodyPr>
            <a:spAutoFit/>
          </a:bodyPr>
          <a:lstStyle/>
          <a:p>
            <a:pPr algn="r"/>
            <a:r>
              <a:rPr lang="en-US">
                <a:solidFill>
                  <a:schemeClr val="bg1"/>
                </a:solidFill>
              </a:rPr>
              <a:t>De Corte, 2004</a:t>
            </a:r>
            <a:endParaRPr lang="el-GR">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l-GR" dirty="0"/>
              <a:t>… και η αντανάκλασή της στην εκπαίδευση</a:t>
            </a:r>
          </a:p>
        </p:txBody>
      </p:sp>
      <p:sp>
        <p:nvSpPr>
          <p:cNvPr id="84995" name="Rectangle 3"/>
          <p:cNvSpPr>
            <a:spLocks noGrp="1" noChangeArrowheads="1"/>
          </p:cNvSpPr>
          <p:nvPr>
            <p:ph type="body" idx="1"/>
          </p:nvPr>
        </p:nvSpPr>
        <p:spPr/>
        <p:txBody>
          <a:bodyPr/>
          <a:lstStyle/>
          <a:p>
            <a:r>
              <a:rPr lang="el-GR" sz="1900"/>
              <a:t>Mathematical proficiency, as we see it, has five strands:</a:t>
            </a:r>
          </a:p>
          <a:p>
            <a:pPr lvl="1"/>
            <a:r>
              <a:rPr lang="el-GR" sz="1700"/>
              <a:t>conceptual understanding—comprehension of mathematical concepts, operations, and relations</a:t>
            </a:r>
          </a:p>
          <a:p>
            <a:pPr lvl="1"/>
            <a:r>
              <a:rPr lang="el-GR" sz="1700"/>
              <a:t>procedural fluency—skill in carrying out procedures fl exibly, accurately,efficiently, and appropriately </a:t>
            </a:r>
          </a:p>
          <a:p>
            <a:pPr lvl="1"/>
            <a:r>
              <a:rPr lang="el-GR" sz="1700"/>
              <a:t> strategic competence—ability to formulate, represent, and solve mathematical problems</a:t>
            </a:r>
          </a:p>
          <a:p>
            <a:pPr lvl="1"/>
            <a:r>
              <a:rPr lang="el-GR" sz="1700"/>
              <a:t> adaptive reasoning—capacity for logical thought, reflection, explanation, and justification</a:t>
            </a:r>
          </a:p>
          <a:p>
            <a:pPr lvl="1"/>
            <a:r>
              <a:rPr lang="el-GR" sz="1700"/>
              <a:t>productive disposition—habitual inclination to see mathematics as sensible, useful, and worthwhile, coupled with a belief in diligence and one’s own efficacy</a:t>
            </a:r>
          </a:p>
          <a:p>
            <a:r>
              <a:rPr lang="el-GR" sz="1900"/>
              <a:t>The most important observation we make about these five strands arethat they are interwoven and interdependent. </a:t>
            </a:r>
          </a:p>
        </p:txBody>
      </p:sp>
      <p:sp>
        <p:nvSpPr>
          <p:cNvPr id="84996" name="Text Box 4"/>
          <p:cNvSpPr txBox="1">
            <a:spLocks noChangeArrowheads="1"/>
          </p:cNvSpPr>
          <p:nvPr/>
        </p:nvSpPr>
        <p:spPr bwMode="auto">
          <a:xfrm>
            <a:off x="450850" y="6216650"/>
            <a:ext cx="8274050" cy="482600"/>
          </a:xfrm>
          <a:prstGeom prst="rect">
            <a:avLst/>
          </a:prstGeom>
          <a:solidFill>
            <a:schemeClr val="accent1"/>
          </a:solidFill>
          <a:ln w="9525">
            <a:noFill/>
            <a:miter lim="800000"/>
            <a:headEnd/>
            <a:tailEnd/>
          </a:ln>
          <a:effectLst/>
        </p:spPr>
        <p:txBody>
          <a:bodyPr>
            <a:spAutoFit/>
          </a:bodyPr>
          <a:lstStyle/>
          <a:p>
            <a:pPr>
              <a:lnSpc>
                <a:spcPct val="80000"/>
              </a:lnSpc>
              <a:spcBef>
                <a:spcPct val="20000"/>
              </a:spcBef>
              <a:buClr>
                <a:schemeClr val="accent1"/>
              </a:buClr>
              <a:buSzPct val="65000"/>
              <a:buFont typeface="Wingdings" pitchFamily="2" charset="2"/>
              <a:buNone/>
            </a:pPr>
            <a:r>
              <a:rPr lang="el-GR" sz="1600">
                <a:solidFill>
                  <a:schemeClr val="bg1"/>
                </a:solidFill>
              </a:rPr>
              <a:t>National Research Council. (2001). </a:t>
            </a:r>
            <a:r>
              <a:rPr lang="el-GR" sz="1600" i="1">
                <a:solidFill>
                  <a:schemeClr val="bg1"/>
                </a:solidFill>
              </a:rPr>
              <a:t>Adding it up. </a:t>
            </a:r>
            <a:r>
              <a:rPr lang="el-GR" sz="1600">
                <a:solidFill>
                  <a:schemeClr val="bg1"/>
                </a:solidFill>
              </a:rPr>
              <a:t>Washington, D.C.: National Academy Press.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492896"/>
            <a:ext cx="8229600" cy="1139825"/>
          </a:xfrm>
        </p:spPr>
        <p:txBody>
          <a:bodyPr/>
          <a:lstStyle/>
          <a:p>
            <a:r>
              <a:rPr lang="el-GR" dirty="0"/>
              <a:t>Και πάλι ΗΠΑ</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851920" y="201674"/>
            <a:ext cx="4491955" cy="5891622"/>
          </a:xfrm>
          <a:prstGeom prst="rect">
            <a:avLst/>
          </a:prstGeom>
          <a:noFill/>
          <a:ln w="9525">
            <a:noFill/>
            <a:miter lim="800000"/>
            <a:headEnd/>
            <a:tailEnd/>
          </a:ln>
        </p:spPr>
      </p:pic>
      <p:sp>
        <p:nvSpPr>
          <p:cNvPr id="4" name="3 - TextBox"/>
          <p:cNvSpPr txBox="1"/>
          <p:nvPr/>
        </p:nvSpPr>
        <p:spPr>
          <a:xfrm>
            <a:off x="467544" y="6309320"/>
            <a:ext cx="8424936" cy="369332"/>
          </a:xfrm>
          <a:prstGeom prst="rect">
            <a:avLst/>
          </a:prstGeom>
          <a:solidFill>
            <a:schemeClr val="bg1">
              <a:lumMod val="50000"/>
            </a:schemeClr>
          </a:solidFill>
        </p:spPr>
        <p:txBody>
          <a:bodyPr wrap="square" rtlCol="0">
            <a:spAutoFit/>
          </a:bodyPr>
          <a:lstStyle/>
          <a:p>
            <a:pPr algn="r"/>
            <a:r>
              <a:rPr lang="nl-NL" dirty="0">
                <a:solidFill>
                  <a:schemeClr val="bg1"/>
                </a:solidFill>
              </a:rPr>
              <a:t>Van de Walle,</a:t>
            </a:r>
            <a:r>
              <a:rPr lang="el-GR" dirty="0">
                <a:solidFill>
                  <a:schemeClr val="bg1"/>
                </a:solidFill>
              </a:rPr>
              <a:t> </a:t>
            </a:r>
            <a:r>
              <a:rPr lang="en-GB" dirty="0">
                <a:solidFill>
                  <a:schemeClr val="bg1"/>
                </a:solidFill>
              </a:rPr>
              <a:t>Karp</a:t>
            </a:r>
            <a:r>
              <a:rPr lang="el-GR" dirty="0">
                <a:solidFill>
                  <a:schemeClr val="bg1"/>
                </a:solidFill>
              </a:rPr>
              <a:t>,</a:t>
            </a:r>
            <a:r>
              <a:rPr lang="en-GB" dirty="0">
                <a:solidFill>
                  <a:schemeClr val="bg1"/>
                </a:solidFill>
              </a:rPr>
              <a:t>Bay-Williams</a:t>
            </a:r>
            <a:r>
              <a:rPr lang="el-GR" dirty="0">
                <a:solidFill>
                  <a:schemeClr val="bg1"/>
                </a:solidFill>
              </a:rPr>
              <a:t>, 2015</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sz="3000" cap="none" dirty="0"/>
              <a:t>Ο ρόλος της προϋπάρχουσας γνώσης </a:t>
            </a:r>
          </a:p>
        </p:txBody>
      </p:sp>
      <p:sp>
        <p:nvSpPr>
          <p:cNvPr id="64515" name="Rectangle 3"/>
          <p:cNvSpPr>
            <a:spLocks noGrp="1" noChangeArrowheads="1"/>
          </p:cNvSpPr>
          <p:nvPr>
            <p:ph type="body" idx="1"/>
          </p:nvPr>
        </p:nvSpPr>
        <p:spPr>
          <a:xfrm>
            <a:off x="683568" y="3861048"/>
            <a:ext cx="7772400" cy="1500187"/>
          </a:xfrm>
        </p:spPr>
        <p:txBody>
          <a:bodyPr/>
          <a:lstStyle/>
          <a:p>
            <a:pPr eaLnBrk="1" hangingPunct="1"/>
            <a:r>
              <a:rPr lang="el-GR" dirty="0"/>
              <a:t>Στη μάθηση των Μαθηματικών</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sz="3800"/>
              <a:t>Προϋπάρχουσα γνώση και μαθηματικά</a:t>
            </a:r>
            <a:r>
              <a:rPr lang="en-US" sz="3800"/>
              <a:t>: H </a:t>
            </a:r>
            <a:r>
              <a:rPr lang="el-GR" sz="3800"/>
              <a:t>άποψη του «κοινού νου»</a:t>
            </a:r>
          </a:p>
        </p:txBody>
      </p:sp>
      <p:sp>
        <p:nvSpPr>
          <p:cNvPr id="59395" name="Rectangle 3"/>
          <p:cNvSpPr>
            <a:spLocks noGrp="1" noChangeArrowheads="1"/>
          </p:cNvSpPr>
          <p:nvPr>
            <p:ph type="body" idx="1"/>
          </p:nvPr>
        </p:nvSpPr>
        <p:spPr/>
        <p:txBody>
          <a:bodyPr/>
          <a:lstStyle/>
          <a:p>
            <a:pPr eaLnBrk="1" hangingPunct="1"/>
            <a:endParaRPr lang="el-GR" dirty="0"/>
          </a:p>
          <a:p>
            <a:pPr algn="just" eaLnBrk="1" hangingPunct="1">
              <a:buFont typeface="Wingdings" pitchFamily="2" charset="2"/>
              <a:buNone/>
            </a:pPr>
            <a:r>
              <a:rPr lang="el-GR" i="1" dirty="0"/>
              <a:t>	</a:t>
            </a:r>
            <a:r>
              <a:rPr lang="el-GR" i="1" dirty="0">
                <a:latin typeface="Palatino Linotype" pitchFamily="18" charset="0"/>
              </a:rPr>
              <a:t>«Η προϋπάρχουσα γνώση είναι πολύ σημαντική στα μαθηματικά. Τα μαθηματικά είναι σαν μια αλυσίδα –αν λείπει κάποιος κρίκος, σπάει η αλυσίδα. Αν κάποιο παιδί έχει κενά στα μαθηματικά, δεν μπορεί να προχωρήσει»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l-GR"/>
              <a:t>Η προϋπάρχουσα γνώση μπορεί…</a:t>
            </a:r>
          </a:p>
        </p:txBody>
      </p:sp>
      <p:sp>
        <p:nvSpPr>
          <p:cNvPr id="60419" name="Rectangle 3"/>
          <p:cNvSpPr>
            <a:spLocks noGrp="1" noChangeArrowheads="1"/>
          </p:cNvSpPr>
          <p:nvPr>
            <p:ph type="body" idx="1"/>
          </p:nvPr>
        </p:nvSpPr>
        <p:spPr/>
        <p:txBody>
          <a:bodyPr/>
          <a:lstStyle/>
          <a:p>
            <a:pPr eaLnBrk="1" hangingPunct="1"/>
            <a:endParaRPr lang="el-GR" dirty="0"/>
          </a:p>
          <a:p>
            <a:pPr eaLnBrk="1" hangingPunct="1"/>
            <a:r>
              <a:rPr lang="el-GR" dirty="0"/>
              <a:t>να είναι ελλιπής ή </a:t>
            </a:r>
            <a:r>
              <a:rPr lang="en-US" dirty="0"/>
              <a:t>“</a:t>
            </a:r>
            <a:r>
              <a:rPr lang="el-GR" dirty="0"/>
              <a:t>ανύπαρκτη</a:t>
            </a:r>
            <a:r>
              <a:rPr lang="en-US" dirty="0"/>
              <a:t>”</a:t>
            </a:r>
          </a:p>
          <a:p>
            <a:pPr eaLnBrk="1" hangingPunct="1"/>
            <a:r>
              <a:rPr lang="el-GR" dirty="0"/>
              <a:t>μπορεί να υπάρχει και να μας βοηθάει να μάθουμε κάτι καινούργιο</a:t>
            </a:r>
            <a:endParaRPr lang="en-US" dirty="0"/>
          </a:p>
          <a:p>
            <a:pPr eaLnBrk="1" hangingPunct="1"/>
            <a:r>
              <a:rPr lang="el-GR" dirty="0">
                <a:solidFill>
                  <a:schemeClr val="tx2"/>
                </a:solidFill>
              </a:rPr>
              <a:t>μπορεί να υπάρχει, αλλά να μας δυσκολεύει στο να μάθουμε κάτι καινούργιο</a:t>
            </a:r>
            <a:endParaRPr lang="en-US" dirty="0">
              <a:solidFill>
                <a:schemeClr val="tx2"/>
              </a:solidFill>
            </a:endParaRPr>
          </a:p>
          <a:p>
            <a:pPr eaLnBrk="1" hangingPunct="1"/>
            <a:endParaRPr lang="el-GR"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a:t>Μια μικρή ιστορία</a:t>
            </a:r>
            <a:endParaRPr lang="el-GR" i="1"/>
          </a:p>
        </p:txBody>
      </p:sp>
      <p:pic>
        <p:nvPicPr>
          <p:cNvPr id="61443" name="Picture 3"/>
          <p:cNvPicPr>
            <a:picLocks noChangeAspect="1" noChangeArrowheads="1"/>
          </p:cNvPicPr>
          <p:nvPr/>
        </p:nvPicPr>
        <p:blipFill>
          <a:blip r:embed="rId2" cstate="print"/>
          <a:srcRect l="19911" t="34937" r="25565" b="54723"/>
          <a:stretch>
            <a:fillRect/>
          </a:stretch>
        </p:blipFill>
        <p:spPr bwMode="auto">
          <a:xfrm>
            <a:off x="179388" y="2290763"/>
            <a:ext cx="8712200" cy="2362200"/>
          </a:xfrm>
          <a:prstGeom prst="rect">
            <a:avLst/>
          </a:prstGeom>
          <a:noFill/>
          <a:ln w="9525">
            <a:noFill/>
            <a:miter lim="800000"/>
            <a:headEnd/>
            <a:tailEnd/>
          </a:ln>
        </p:spPr>
      </p:pic>
      <p:grpSp>
        <p:nvGrpSpPr>
          <p:cNvPr id="2" name="Group 4"/>
          <p:cNvGrpSpPr>
            <a:grpSpLocks/>
          </p:cNvGrpSpPr>
          <p:nvPr/>
        </p:nvGrpSpPr>
        <p:grpSpPr bwMode="auto">
          <a:xfrm>
            <a:off x="3132138" y="4292600"/>
            <a:ext cx="5256212" cy="366713"/>
            <a:chOff x="1973" y="2704"/>
            <a:chExt cx="3311" cy="231"/>
          </a:xfrm>
        </p:grpSpPr>
        <p:sp>
          <p:nvSpPr>
            <p:cNvPr id="61446" name="Text Box 5"/>
            <p:cNvSpPr txBox="1">
              <a:spLocks noChangeArrowheads="1"/>
            </p:cNvSpPr>
            <p:nvPr/>
          </p:nvSpPr>
          <p:spPr bwMode="auto">
            <a:xfrm>
              <a:off x="1973" y="2704"/>
              <a:ext cx="3311" cy="231"/>
            </a:xfrm>
            <a:prstGeom prst="rect">
              <a:avLst/>
            </a:prstGeom>
            <a:noFill/>
            <a:ln w="9525">
              <a:noFill/>
              <a:miter lim="800000"/>
              <a:headEnd/>
              <a:tailEnd/>
            </a:ln>
          </p:spPr>
          <p:txBody>
            <a:bodyPr>
              <a:spAutoFit/>
            </a:bodyPr>
            <a:lstStyle/>
            <a:p>
              <a:pPr>
                <a:spcBef>
                  <a:spcPct val="50000"/>
                </a:spcBef>
              </a:pPr>
              <a:endParaRPr lang="en-US"/>
            </a:p>
          </p:txBody>
        </p:sp>
        <p:sp>
          <p:nvSpPr>
            <p:cNvPr id="61447" name="Text Box 6"/>
            <p:cNvSpPr txBox="1">
              <a:spLocks noChangeArrowheads="1"/>
            </p:cNvSpPr>
            <p:nvPr/>
          </p:nvSpPr>
          <p:spPr bwMode="auto">
            <a:xfrm>
              <a:off x="1973" y="2704"/>
              <a:ext cx="3175" cy="231"/>
            </a:xfrm>
            <a:prstGeom prst="rect">
              <a:avLst/>
            </a:prstGeom>
            <a:solidFill>
              <a:schemeClr val="bg1"/>
            </a:solidFill>
            <a:ln w="9525">
              <a:noFill/>
              <a:miter lim="800000"/>
              <a:headEnd/>
              <a:tailEnd/>
            </a:ln>
          </p:spPr>
          <p:txBody>
            <a:bodyPr>
              <a:spAutoFit/>
            </a:bodyPr>
            <a:lstStyle/>
            <a:p>
              <a:pPr>
                <a:spcBef>
                  <a:spcPct val="50000"/>
                </a:spcBef>
              </a:pPr>
              <a:endParaRPr lang="en-US"/>
            </a:p>
          </p:txBody>
        </p:sp>
      </p:grpSp>
      <p:sp>
        <p:nvSpPr>
          <p:cNvPr id="61445" name="Rectangle 7"/>
          <p:cNvSpPr>
            <a:spLocks noChangeArrowheads="1"/>
          </p:cNvSpPr>
          <p:nvPr/>
        </p:nvSpPr>
        <p:spPr bwMode="auto">
          <a:xfrm>
            <a:off x="1908175" y="6302375"/>
            <a:ext cx="6699250" cy="641350"/>
          </a:xfrm>
          <a:prstGeom prst="rect">
            <a:avLst/>
          </a:prstGeom>
          <a:noFill/>
          <a:ln w="9525">
            <a:noFill/>
            <a:miter lim="800000"/>
            <a:headEnd/>
            <a:tailEnd/>
          </a:ln>
        </p:spPr>
        <p:txBody>
          <a:bodyPr wrap="none">
            <a:spAutoFit/>
          </a:bodyPr>
          <a:lstStyle/>
          <a:p>
            <a:r>
              <a:rPr lang="el-GR">
                <a:hlinkClick r:id="rId3"/>
              </a:rPr>
              <a:t>http://books.nap.edu/openbook.php?record_id=11101&amp;page=R1</a:t>
            </a:r>
            <a:endParaRPr lang="el-GR"/>
          </a:p>
          <a:p>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cstate="print"/>
          <a:srcRect l="20691" t="62279" r="28391" b="10379"/>
          <a:stretch>
            <a:fillRect/>
          </a:stretch>
        </p:blipFill>
        <p:spPr bwMode="auto">
          <a:xfrm>
            <a:off x="1474788" y="1127125"/>
            <a:ext cx="6481762" cy="4970463"/>
          </a:xfrm>
          <a:prstGeom prst="rect">
            <a:avLst/>
          </a:prstGeom>
          <a:noFill/>
          <a:ln w="9525">
            <a:noFill/>
            <a:miter lim="800000"/>
            <a:headEnd/>
            <a:tailEnd/>
          </a:ln>
        </p:spPr>
      </p:pic>
      <p:sp>
        <p:nvSpPr>
          <p:cNvPr id="62467" name="Rectangle 7"/>
          <p:cNvSpPr>
            <a:spLocks noGrp="1" noChangeArrowheads="1"/>
          </p:cNvSpPr>
          <p:nvPr>
            <p:ph type="title"/>
          </p:nvPr>
        </p:nvSpPr>
        <p:spPr/>
        <p:txBody>
          <a:bodyPr/>
          <a:lstStyle/>
          <a:p>
            <a:pPr eaLnBrk="1" hangingPunct="1"/>
            <a:r>
              <a:rPr lang="el-GR" dirty="0"/>
              <a:t>«Πουλιά»</a:t>
            </a:r>
            <a:r>
              <a:rPr lang="en-US" dirty="0"/>
              <a:t>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Η Συμπεριφοριστική οπτική… </a:t>
            </a:r>
          </a:p>
        </p:txBody>
      </p:sp>
      <p:sp>
        <p:nvSpPr>
          <p:cNvPr id="5" name="4 - Θέση περιεχομένου"/>
          <p:cNvSpPr>
            <a:spLocks noGrp="1"/>
          </p:cNvSpPr>
          <p:nvPr>
            <p:ph idx="1"/>
          </p:nvPr>
        </p:nvSpPr>
        <p:spPr/>
        <p:txBody>
          <a:bodyPr/>
          <a:lstStyle/>
          <a:p>
            <a:r>
              <a:rPr lang="el-GR" dirty="0"/>
              <a:t>…στη μάθηση και τη διδασκαλία </a:t>
            </a:r>
          </a:p>
          <a:p>
            <a:pPr lvl="1"/>
            <a:r>
              <a:rPr lang="el-GR" dirty="0"/>
              <a:t>Πού εστιάζει; </a:t>
            </a:r>
          </a:p>
          <a:p>
            <a:pPr lvl="2"/>
            <a:r>
              <a:rPr lang="el-GR" dirty="0"/>
              <a:t>Γιατί;</a:t>
            </a:r>
          </a:p>
          <a:p>
            <a:pPr lvl="1"/>
            <a:r>
              <a:rPr lang="el-GR" dirty="0"/>
              <a:t>Λειτουργεί; Δε λειτουργεί; </a:t>
            </a:r>
          </a:p>
          <a:p>
            <a:pPr lvl="2"/>
            <a:r>
              <a:rPr lang="el-GR" dirty="0"/>
              <a:t>Πού;</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cstate="print"/>
          <a:srcRect l="27037" t="20596" r="19095" b="53824"/>
          <a:stretch>
            <a:fillRect/>
          </a:stretch>
        </p:blipFill>
        <p:spPr bwMode="auto">
          <a:xfrm>
            <a:off x="971550" y="966788"/>
            <a:ext cx="7343775" cy="4983162"/>
          </a:xfrm>
          <a:prstGeom prst="rect">
            <a:avLst/>
          </a:prstGeom>
          <a:noFill/>
          <a:ln w="9525">
            <a:noFill/>
            <a:miter lim="800000"/>
            <a:headEnd/>
            <a:tailEnd/>
          </a:ln>
        </p:spPr>
      </p:pic>
      <p:sp>
        <p:nvSpPr>
          <p:cNvPr id="63491" name="Rectangle 5"/>
          <p:cNvSpPr>
            <a:spLocks noGrp="1" noChangeArrowheads="1"/>
          </p:cNvSpPr>
          <p:nvPr>
            <p:ph type="title"/>
          </p:nvPr>
        </p:nvSpPr>
        <p:spPr/>
        <p:txBody>
          <a:bodyPr/>
          <a:lstStyle/>
          <a:p>
            <a:pPr eaLnBrk="1" hangingPunct="1"/>
            <a:r>
              <a:rPr lang="el-GR" dirty="0"/>
              <a:t> «Αγελάδες»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pPr eaLnBrk="1" hangingPunct="1"/>
            <a:r>
              <a:rPr lang="el-GR" dirty="0"/>
              <a:t>«Άνθρωποι»</a:t>
            </a:r>
            <a:r>
              <a:rPr lang="en-US" dirty="0"/>
              <a:t> </a:t>
            </a:r>
            <a:endParaRPr lang="el-GR" dirty="0"/>
          </a:p>
        </p:txBody>
      </p:sp>
      <p:pic>
        <p:nvPicPr>
          <p:cNvPr id="64515" name="Picture 5"/>
          <p:cNvPicPr>
            <a:picLocks noChangeAspect="1" noChangeArrowheads="1"/>
          </p:cNvPicPr>
          <p:nvPr/>
        </p:nvPicPr>
        <p:blipFill>
          <a:blip r:embed="rId2" cstate="print"/>
          <a:srcRect l="27011" t="56491" r="18806" b="15063"/>
          <a:stretch>
            <a:fillRect/>
          </a:stretch>
        </p:blipFill>
        <p:spPr bwMode="auto">
          <a:xfrm>
            <a:off x="1403350" y="1069975"/>
            <a:ext cx="6697663" cy="502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Συμπέρασμα;</a:t>
            </a:r>
          </a:p>
        </p:txBody>
      </p:sp>
      <p:sp>
        <p:nvSpPr>
          <p:cNvPr id="3" name="2 - Θέση περιεχομένου"/>
          <p:cNvSpPr>
            <a:spLocks noGrp="1"/>
          </p:cNvSpPr>
          <p:nvPr>
            <p:ph idx="1"/>
          </p:nvPr>
        </p:nvSpPr>
        <p:spPr/>
        <p:txBody>
          <a:bodyPr/>
          <a:lstStyle/>
          <a:p>
            <a:r>
              <a:rPr lang="el-GR" sz="2800" dirty="0"/>
              <a:t>Προϋπάρχουσα γνώση</a:t>
            </a:r>
            <a:r>
              <a:rPr lang="en-US" sz="2800" dirty="0"/>
              <a:t> </a:t>
            </a:r>
            <a:r>
              <a:rPr lang="el-GR" sz="2800" dirty="0"/>
              <a:t> και </a:t>
            </a:r>
            <a:r>
              <a:rPr lang="el-GR" sz="2800" dirty="0">
                <a:solidFill>
                  <a:schemeClr val="tx2"/>
                </a:solidFill>
              </a:rPr>
              <a:t>ερμηνεία</a:t>
            </a:r>
            <a:r>
              <a:rPr lang="el-GR" sz="3200" i="1" dirty="0"/>
              <a:t> </a:t>
            </a:r>
          </a:p>
          <a:p>
            <a:pPr lvl="1"/>
            <a:r>
              <a:rPr lang="el-GR" sz="2400" dirty="0"/>
              <a:t>Η προϋπάρχουσα γνώση διαμορφώνει την ερμηνεία και κατανόηση της νέας πληροφορίας</a:t>
            </a:r>
          </a:p>
          <a:p>
            <a:pPr lvl="2"/>
            <a:r>
              <a:rPr lang="el-GR" sz="2000" dirty="0"/>
              <a:t>Είτε διευκολύνοντας, είτε θέτοντας περιορισμούς</a:t>
            </a:r>
            <a:endParaRPr lang="en-US" sz="2000" dirty="0"/>
          </a:p>
          <a:p>
            <a:pPr>
              <a:buClr>
                <a:schemeClr val="tx2"/>
              </a:buClr>
              <a:buSzPct val="80000"/>
              <a:buFont typeface="Wingdings" pitchFamily="2" charset="2"/>
              <a:buChar char="Ø"/>
            </a:pPr>
            <a:r>
              <a:rPr lang="el-GR" sz="2800" dirty="0"/>
              <a:t>Βασική αρχή του </a:t>
            </a:r>
            <a:r>
              <a:rPr lang="el-GR" sz="2800" dirty="0" err="1">
                <a:solidFill>
                  <a:srgbClr val="C00000"/>
                </a:solidFill>
              </a:rPr>
              <a:t>εποικοδομητισμού</a:t>
            </a:r>
            <a:endParaRPr lang="el-GR" sz="2800" dirty="0">
              <a:solidFill>
                <a:srgbClr val="C00000"/>
              </a:solidFill>
            </a:endParaRP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sz="3000" cap="none" dirty="0"/>
              <a:t>Ερμηνεία</a:t>
            </a:r>
          </a:p>
        </p:txBody>
      </p:sp>
      <p:sp>
        <p:nvSpPr>
          <p:cNvPr id="64515" name="Rectangle 3"/>
          <p:cNvSpPr>
            <a:spLocks noGrp="1" noChangeArrowheads="1"/>
          </p:cNvSpPr>
          <p:nvPr>
            <p:ph type="body" idx="1"/>
          </p:nvPr>
        </p:nvSpPr>
        <p:spPr>
          <a:xfrm>
            <a:off x="683568" y="3873029"/>
            <a:ext cx="7772400" cy="1500187"/>
          </a:xfrm>
        </p:spPr>
        <p:txBody>
          <a:bodyPr/>
          <a:lstStyle/>
          <a:p>
            <a:pPr eaLnBrk="1" hangingPunct="1"/>
            <a:r>
              <a:rPr lang="el-GR" dirty="0"/>
              <a:t>Παρένθεση</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l-GR" sz="3800" dirty="0"/>
              <a:t>… και αντίληψη</a:t>
            </a:r>
          </a:p>
        </p:txBody>
      </p:sp>
      <p:sp>
        <p:nvSpPr>
          <p:cNvPr id="236547" name="Rectangle 3"/>
          <p:cNvSpPr>
            <a:spLocks noGrp="1" noChangeArrowheads="1"/>
          </p:cNvSpPr>
          <p:nvPr>
            <p:ph type="body" idx="1"/>
          </p:nvPr>
        </p:nvSpPr>
        <p:spPr/>
        <p:txBody>
          <a:bodyPr/>
          <a:lstStyle/>
          <a:p>
            <a:pPr>
              <a:lnSpc>
                <a:spcPct val="90000"/>
              </a:lnSpc>
            </a:pPr>
            <a:endParaRPr lang="el-GR" dirty="0"/>
          </a:p>
          <a:p>
            <a:pPr>
              <a:lnSpc>
                <a:spcPct val="90000"/>
              </a:lnSpc>
            </a:pPr>
            <a:endParaRPr lang="el-GR" dirty="0"/>
          </a:p>
          <a:p>
            <a:pPr>
              <a:lnSpc>
                <a:spcPct val="90000"/>
              </a:lnSpc>
            </a:pPr>
            <a:endParaRPr lang="el-GR" dirty="0"/>
          </a:p>
          <a:p>
            <a:pPr>
              <a:lnSpc>
                <a:spcPct val="90000"/>
              </a:lnSpc>
            </a:pPr>
            <a:endParaRPr lang="el-GR" dirty="0"/>
          </a:p>
          <a:p>
            <a:pPr>
              <a:lnSpc>
                <a:spcPct val="90000"/>
              </a:lnSpc>
            </a:pPr>
            <a:endParaRPr lang="el-GR" dirty="0"/>
          </a:p>
          <a:p>
            <a:pPr>
              <a:lnSpc>
                <a:spcPct val="90000"/>
              </a:lnSpc>
            </a:pPr>
            <a:endParaRPr lang="el-GR" dirty="0"/>
          </a:p>
          <a:p>
            <a:pPr>
              <a:lnSpc>
                <a:spcPct val="90000"/>
              </a:lnSpc>
            </a:pPr>
            <a:endParaRPr lang="el-GR" dirty="0"/>
          </a:p>
          <a:p>
            <a:pPr algn="ctr">
              <a:lnSpc>
                <a:spcPct val="90000"/>
              </a:lnSpc>
              <a:buFont typeface="Wingdings" pitchFamily="2" charset="2"/>
              <a:buNone/>
            </a:pPr>
            <a:r>
              <a:rPr lang="el-GR" dirty="0"/>
              <a:t> </a:t>
            </a:r>
          </a:p>
        </p:txBody>
      </p:sp>
      <p:pic>
        <p:nvPicPr>
          <p:cNvPr id="236548" name="Picture 4" descr="vase"/>
          <p:cNvPicPr>
            <a:picLocks noChangeAspect="1" noChangeArrowheads="1"/>
          </p:cNvPicPr>
          <p:nvPr/>
        </p:nvPicPr>
        <p:blipFill>
          <a:blip r:embed="rId2" cstate="print"/>
          <a:srcRect/>
          <a:stretch>
            <a:fillRect/>
          </a:stretch>
        </p:blipFill>
        <p:spPr bwMode="auto">
          <a:xfrm>
            <a:off x="2627313" y="1720850"/>
            <a:ext cx="3681412" cy="32924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…και απομνημόνευση</a:t>
            </a:r>
          </a:p>
        </p:txBody>
      </p:sp>
      <p:sp>
        <p:nvSpPr>
          <p:cNvPr id="3" name="2 - Θέση περιεχομένου"/>
          <p:cNvSpPr>
            <a:spLocks noGrp="1"/>
          </p:cNvSpPr>
          <p:nvPr>
            <p:ph idx="1"/>
          </p:nvPr>
        </p:nvSpPr>
        <p:spPr/>
        <p:txBody>
          <a:bodyPr/>
          <a:lstStyle/>
          <a:p>
            <a:r>
              <a:rPr lang="el-GR" dirty="0"/>
              <a:t>Να απομνημονευθεί η σειρά: </a:t>
            </a:r>
            <a:r>
              <a:rPr lang="el-GR" sz="4400" dirty="0"/>
              <a:t>149162536496481100</a:t>
            </a:r>
            <a:endParaRPr lang="el-GR" dirty="0"/>
          </a:p>
          <a:p>
            <a:r>
              <a:rPr lang="el-GR" dirty="0"/>
              <a:t>Η σειρά μπορεί να γίνει αντιληπτή (να ερμηνευθεί):</a:t>
            </a:r>
          </a:p>
          <a:p>
            <a:pPr lvl="1"/>
            <a:r>
              <a:rPr lang="el-GR" dirty="0"/>
              <a:t>Ως σειρά τυχαίων, μεμονωμένων ψηφίων</a:t>
            </a:r>
          </a:p>
          <a:p>
            <a:pPr lvl="1"/>
            <a:r>
              <a:rPr lang="el-GR" dirty="0"/>
              <a:t>Ως σειρά όχι τυχαίων αριθμών</a:t>
            </a:r>
          </a:p>
          <a:p>
            <a:pPr lvl="2"/>
            <a:r>
              <a:rPr lang="el-GR" dirty="0"/>
              <a:t>1, 4, 9, 16, 25, 36, …100</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…και ποσοτικοποίηση</a:t>
            </a:r>
          </a:p>
        </p:txBody>
      </p:sp>
      <p:sp>
        <p:nvSpPr>
          <p:cNvPr id="3" name="2 - Θέση περιεχομένου"/>
          <p:cNvSpPr>
            <a:spLocks noGrp="1"/>
          </p:cNvSpPr>
          <p:nvPr>
            <p:ph idx="1"/>
          </p:nvPr>
        </p:nvSpPr>
        <p:spPr/>
        <p:txBody>
          <a:bodyPr/>
          <a:lstStyle/>
          <a:p>
            <a:r>
              <a:rPr lang="el-GR" dirty="0"/>
              <a:t>Ποιος έχει περισσότερα;</a:t>
            </a:r>
          </a:p>
        </p:txBody>
      </p:sp>
      <p:pic>
        <p:nvPicPr>
          <p:cNvPr id="1026" name="Picture 2"/>
          <p:cNvPicPr>
            <a:picLocks noChangeAspect="1" noChangeArrowheads="1"/>
          </p:cNvPicPr>
          <p:nvPr/>
        </p:nvPicPr>
        <p:blipFill>
          <a:blip r:embed="rId2" cstate="print"/>
          <a:srcRect/>
          <a:stretch>
            <a:fillRect/>
          </a:stretch>
        </p:blipFill>
        <p:spPr bwMode="auto">
          <a:xfrm>
            <a:off x="5220072" y="2276872"/>
            <a:ext cx="1781175" cy="1771650"/>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7020272" y="2132856"/>
            <a:ext cx="1781175" cy="1771650"/>
          </a:xfrm>
          <a:prstGeom prst="rect">
            <a:avLst/>
          </a:prstGeom>
          <a:noFill/>
          <a:ln w="9525">
            <a:noFill/>
            <a:miter lim="800000"/>
            <a:headEnd/>
            <a:tailEnd/>
          </a:ln>
        </p:spPr>
      </p:pic>
      <p:pic>
        <p:nvPicPr>
          <p:cNvPr id="1028" name="Picture 4"/>
          <p:cNvPicPr>
            <a:picLocks noChangeAspect="1" noChangeArrowheads="1"/>
          </p:cNvPicPr>
          <p:nvPr/>
        </p:nvPicPr>
        <p:blipFill>
          <a:blip r:embed="rId2" cstate="print"/>
          <a:srcRect/>
          <a:stretch>
            <a:fillRect/>
          </a:stretch>
        </p:blipFill>
        <p:spPr bwMode="auto">
          <a:xfrm>
            <a:off x="6228184" y="4293096"/>
            <a:ext cx="1781175" cy="1771650"/>
          </a:xfrm>
          <a:prstGeom prst="rect">
            <a:avLst/>
          </a:prstGeom>
          <a:noFill/>
          <a:ln w="9525">
            <a:noFill/>
            <a:miter lim="800000"/>
            <a:headEnd/>
            <a:tailEnd/>
          </a:ln>
        </p:spPr>
      </p:pic>
      <p:pic>
        <p:nvPicPr>
          <p:cNvPr id="1029" name="Picture 5"/>
          <p:cNvPicPr>
            <a:picLocks noChangeAspect="1" noChangeArrowheads="1"/>
          </p:cNvPicPr>
          <p:nvPr/>
        </p:nvPicPr>
        <p:blipFill>
          <a:blip r:embed="rId2" cstate="print"/>
          <a:srcRect/>
          <a:stretch>
            <a:fillRect/>
          </a:stretch>
        </p:blipFill>
        <p:spPr bwMode="auto">
          <a:xfrm>
            <a:off x="1907704" y="4077072"/>
            <a:ext cx="1781175" cy="177165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95536" y="2420888"/>
            <a:ext cx="198120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3568" y="4437112"/>
            <a:ext cx="7772400" cy="1362075"/>
          </a:xfrm>
        </p:spPr>
        <p:txBody>
          <a:bodyPr/>
          <a:lstStyle/>
          <a:p>
            <a:pPr eaLnBrk="1" hangingPunct="1"/>
            <a:r>
              <a:rPr lang="el-GR" sz="3000" cap="none" dirty="0"/>
              <a:t>Προϋπάρχουσα γνώση</a:t>
            </a:r>
          </a:p>
        </p:txBody>
      </p:sp>
      <p:sp>
        <p:nvSpPr>
          <p:cNvPr id="64515" name="Rectangle 3"/>
          <p:cNvSpPr>
            <a:spLocks noGrp="1" noChangeArrowheads="1"/>
          </p:cNvSpPr>
          <p:nvPr>
            <p:ph type="body" idx="1"/>
          </p:nvPr>
        </p:nvSpPr>
        <p:spPr>
          <a:xfrm>
            <a:off x="611560" y="3933056"/>
            <a:ext cx="7772400" cy="1500187"/>
          </a:xfrm>
        </p:spPr>
        <p:txBody>
          <a:bodyPr/>
          <a:lstStyle/>
          <a:p>
            <a:pPr eaLnBrk="1" hangingPunct="1"/>
            <a:r>
              <a:rPr lang="el-GR" dirty="0"/>
              <a:t>…και αρνητικές επιδράσεις: Φαινόμενα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Συστηματικά λάθη</a:t>
            </a:r>
          </a:p>
        </p:txBody>
      </p:sp>
      <p:sp>
        <p:nvSpPr>
          <p:cNvPr id="5" name="4 - Θέση περιεχομένου"/>
          <p:cNvSpPr>
            <a:spLocks noGrp="1"/>
          </p:cNvSpPr>
          <p:nvPr>
            <p:ph idx="1"/>
          </p:nvPr>
        </p:nvSpPr>
        <p:spPr/>
        <p:txBody>
          <a:bodyPr/>
          <a:lstStyle/>
          <a:p>
            <a:r>
              <a:rPr lang="el-GR" sz="2800" dirty="0"/>
              <a:t>Το 1/2 είναι μικρότερο από το 1/3</a:t>
            </a:r>
          </a:p>
          <a:p>
            <a:pPr lvl="1"/>
            <a:r>
              <a:rPr lang="el-GR" sz="2400" dirty="0"/>
              <a:t>Γιατί το 2 είναι μικρότερο από το 3</a:t>
            </a:r>
            <a:endParaRPr lang="en-GB" sz="2400" dirty="0"/>
          </a:p>
          <a:p>
            <a:endParaRPr lang="en-GB" sz="900" dirty="0"/>
          </a:p>
          <a:p>
            <a:r>
              <a:rPr lang="el-GR" sz="2800" dirty="0"/>
              <a:t>Το 0,28 είναι μεγαλύτερο από το 0,3</a:t>
            </a:r>
          </a:p>
          <a:p>
            <a:pPr lvl="1"/>
            <a:r>
              <a:rPr lang="el-GR" sz="2400" dirty="0"/>
              <a:t>γιατί το 28 είναι μεγαλύτερο από το 3 </a:t>
            </a:r>
          </a:p>
          <a:p>
            <a:endParaRPr lang="en-GB" sz="900" dirty="0"/>
          </a:p>
          <a:p>
            <a:r>
              <a:rPr lang="el-GR" sz="2800" dirty="0"/>
              <a:t>Ο πολλαπλασιασμός «μεγαλώνει» και η διαίρεση «μικραίνει»</a:t>
            </a:r>
            <a:endParaRPr lang="en-GB" sz="900" dirty="0"/>
          </a:p>
          <a:p>
            <a:r>
              <a:rPr lang="el-GR" sz="2800" dirty="0"/>
              <a:t>Δεν υπάρχει άλλος αριθμός ανάμεσα στο </a:t>
            </a:r>
            <a:r>
              <a:rPr lang="en-GB" sz="2800" dirty="0"/>
              <a:t> 2/5 </a:t>
            </a:r>
            <a:r>
              <a:rPr lang="el-GR" sz="2800" dirty="0"/>
              <a:t>και στο </a:t>
            </a:r>
            <a:r>
              <a:rPr lang="en-GB" sz="2800" dirty="0"/>
              <a:t>3/5 – </a:t>
            </a:r>
            <a:r>
              <a:rPr lang="el-GR" sz="2800" dirty="0"/>
              <a:t>ούτε ανάμεσα στο </a:t>
            </a:r>
            <a:r>
              <a:rPr lang="en-GB" sz="2800" dirty="0"/>
              <a:t>0.005</a:t>
            </a:r>
            <a:r>
              <a:rPr lang="el-GR" sz="2800" dirty="0"/>
              <a:t> και το </a:t>
            </a:r>
            <a:r>
              <a:rPr lang="en-GB" sz="2800" dirty="0"/>
              <a:t>0.006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Συστηματικά λάθη</a:t>
            </a:r>
          </a:p>
        </p:txBody>
      </p:sp>
      <p:sp>
        <p:nvSpPr>
          <p:cNvPr id="5" name="4 - Θέση περιεχομένου"/>
          <p:cNvSpPr>
            <a:spLocks noGrp="1"/>
          </p:cNvSpPr>
          <p:nvPr>
            <p:ph idx="1"/>
          </p:nvPr>
        </p:nvSpPr>
        <p:spPr/>
        <p:txBody>
          <a:bodyPr/>
          <a:lstStyle/>
          <a:p>
            <a:r>
              <a:rPr lang="el-GR" sz="2800" dirty="0"/>
              <a:t>Το 1/2 είναι μικρότερο από το 1/3</a:t>
            </a:r>
          </a:p>
          <a:p>
            <a:pPr lvl="1"/>
            <a:r>
              <a:rPr lang="el-GR" sz="2400" dirty="0"/>
              <a:t>Γιατί το 2 είναι μικρότερο από το 3</a:t>
            </a:r>
            <a:endParaRPr lang="en-GB" sz="2400" dirty="0"/>
          </a:p>
          <a:p>
            <a:endParaRPr lang="en-GB" sz="900" dirty="0"/>
          </a:p>
          <a:p>
            <a:r>
              <a:rPr lang="el-GR" sz="2800" dirty="0"/>
              <a:t>Το 0,28 είναι μεγαλύτερο από το 0,3</a:t>
            </a:r>
          </a:p>
          <a:p>
            <a:pPr lvl="1"/>
            <a:r>
              <a:rPr lang="el-GR" sz="2400" dirty="0"/>
              <a:t>γιατί το 28 είναι μεγαλύτερο από το 3 </a:t>
            </a:r>
          </a:p>
          <a:p>
            <a:endParaRPr lang="en-GB" sz="900" dirty="0"/>
          </a:p>
          <a:p>
            <a:r>
              <a:rPr lang="el-GR" sz="2800" dirty="0">
                <a:solidFill>
                  <a:srgbClr val="C00000"/>
                </a:solidFill>
              </a:rPr>
              <a:t>Ο πολλαπλασιασμός «μεγαλώνει» και η διαίρεση «μικραίνει»</a:t>
            </a:r>
            <a:endParaRPr lang="en-GB" sz="900" dirty="0">
              <a:solidFill>
                <a:srgbClr val="C00000"/>
              </a:solidFill>
            </a:endParaRPr>
          </a:p>
          <a:p>
            <a:r>
              <a:rPr lang="el-GR" sz="2800" dirty="0"/>
              <a:t>Δεν υπάρχει άλλος αριθμός ανάμεσα στο </a:t>
            </a:r>
            <a:r>
              <a:rPr lang="en-GB" sz="2800" dirty="0"/>
              <a:t> 2/5 </a:t>
            </a:r>
            <a:r>
              <a:rPr lang="el-GR" sz="2800" dirty="0"/>
              <a:t>και στο </a:t>
            </a:r>
            <a:r>
              <a:rPr lang="en-GB" sz="2800" dirty="0"/>
              <a:t>3/5 – </a:t>
            </a:r>
            <a:r>
              <a:rPr lang="el-GR" sz="2800" dirty="0"/>
              <a:t>ούτε ανάμεσα στο </a:t>
            </a:r>
            <a:r>
              <a:rPr lang="en-GB" sz="2800" dirty="0"/>
              <a:t>0.005</a:t>
            </a:r>
            <a:r>
              <a:rPr lang="el-GR" sz="2800" dirty="0"/>
              <a:t> και το </a:t>
            </a:r>
            <a:r>
              <a:rPr lang="en-GB" sz="2800" dirty="0"/>
              <a:t>0.006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dirty="0"/>
              <a:t>Μια χρήσιμη διάκριση</a:t>
            </a:r>
          </a:p>
        </p:txBody>
      </p:sp>
      <p:sp>
        <p:nvSpPr>
          <p:cNvPr id="19459" name="Rectangle 3"/>
          <p:cNvSpPr>
            <a:spLocks noGrp="1" noChangeArrowheads="1"/>
          </p:cNvSpPr>
          <p:nvPr>
            <p:ph type="body" idx="1"/>
          </p:nvPr>
        </p:nvSpPr>
        <p:spPr>
          <a:xfrm>
            <a:off x="457200" y="1124744"/>
            <a:ext cx="8229600" cy="4530725"/>
          </a:xfrm>
        </p:spPr>
        <p:txBody>
          <a:bodyPr/>
          <a:lstStyle/>
          <a:p>
            <a:pPr eaLnBrk="1" hangingPunct="1">
              <a:lnSpc>
                <a:spcPct val="90000"/>
              </a:lnSpc>
            </a:pPr>
            <a:r>
              <a:rPr lang="el-GR" sz="2600" dirty="0">
                <a:solidFill>
                  <a:srgbClr val="C00000"/>
                </a:solidFill>
              </a:rPr>
              <a:t>Εννοιολογική γνώση</a:t>
            </a:r>
          </a:p>
          <a:p>
            <a:pPr lvl="1" eaLnBrk="1" hangingPunct="1">
              <a:lnSpc>
                <a:spcPct val="90000"/>
              </a:lnSpc>
            </a:pPr>
            <a:r>
              <a:rPr lang="el-GR" sz="2200" dirty="0"/>
              <a:t>Γνώση για τα μαθηματικά αντικείμενα, τις ιδιότητές τους, τις σχέσεις τους και τις αρχές που διέπουν τη «λειτουργία» τους</a:t>
            </a:r>
          </a:p>
          <a:p>
            <a:pPr lvl="1" eaLnBrk="1" hangingPunct="1">
              <a:lnSpc>
                <a:spcPct val="90000"/>
              </a:lnSpc>
            </a:pPr>
            <a:r>
              <a:rPr lang="el-GR" sz="2200" dirty="0"/>
              <a:t>Σύνθετα δίκτυα αλληλοσυνδεόμενων ιδεών</a:t>
            </a:r>
          </a:p>
          <a:p>
            <a:pPr eaLnBrk="1" hangingPunct="1">
              <a:lnSpc>
                <a:spcPct val="90000"/>
              </a:lnSpc>
            </a:pPr>
            <a:r>
              <a:rPr lang="el-GR" sz="2600" dirty="0">
                <a:solidFill>
                  <a:srgbClr val="C00000"/>
                </a:solidFill>
              </a:rPr>
              <a:t>Διαδικαστική γνώση</a:t>
            </a:r>
          </a:p>
          <a:p>
            <a:pPr lvl="1" eaLnBrk="1" hangingPunct="1">
              <a:lnSpc>
                <a:spcPct val="90000"/>
              </a:lnSpc>
            </a:pPr>
            <a:r>
              <a:rPr lang="el-GR" sz="2200" dirty="0"/>
              <a:t>Γνώση αλγοριθμικού χαρακτήρα: «Τι πρέπει να κάνω για να…» «ποια βήματα πρέπει να ακολουθήσω ώστε…» </a:t>
            </a:r>
          </a:p>
          <a:p>
            <a:pPr eaLnBrk="1" hangingPunct="1">
              <a:lnSpc>
                <a:spcPct val="90000"/>
              </a:lnSpc>
              <a:buSzTx/>
              <a:buFont typeface="Wingdings" pitchFamily="2" charset="2"/>
              <a:buChar char="Ø"/>
            </a:pPr>
            <a:endParaRPr lang="el-GR" sz="2600" dirty="0"/>
          </a:p>
          <a:p>
            <a:pPr eaLnBrk="1" hangingPunct="1">
              <a:lnSpc>
                <a:spcPct val="90000"/>
              </a:lnSpc>
              <a:buSzTx/>
              <a:buFont typeface="Wingdings" pitchFamily="2" charset="2"/>
              <a:buChar char="Ø"/>
            </a:pPr>
            <a:r>
              <a:rPr lang="el-GR" sz="2600" dirty="0"/>
              <a:t>Να συγκριθούν τα κλάσματα 14/17 και 3/2</a:t>
            </a:r>
          </a:p>
          <a:p>
            <a:pPr lvl="1" eaLnBrk="1" hangingPunct="1">
              <a:lnSpc>
                <a:spcPct val="90000"/>
              </a:lnSpc>
              <a:buSzTx/>
              <a:buFont typeface="Wingdings" pitchFamily="2" charset="2"/>
              <a:buChar char="Ø"/>
            </a:pPr>
            <a:r>
              <a:rPr lang="el-GR" sz="2200" dirty="0"/>
              <a:t>«Για να συγκρίνω το 14/17 με το 3/2, πρέπει να τα κάνω ομώνυμα. Θα βρω το Ε.Κ.Π., και μετά …»</a:t>
            </a:r>
          </a:p>
          <a:p>
            <a:pPr lvl="1" eaLnBrk="1" hangingPunct="1">
              <a:lnSpc>
                <a:spcPct val="90000"/>
              </a:lnSpc>
              <a:buSzTx/>
              <a:buFont typeface="Wingdings" pitchFamily="2" charset="2"/>
              <a:buChar char="Ø"/>
            </a:pPr>
            <a:r>
              <a:rPr lang="el-GR" sz="2200" dirty="0"/>
              <a:t>«Το 14/17 είναι μικρότερο από το 3/2, γιατί το 1</a:t>
            </a:r>
            <a:r>
              <a:rPr lang="el-GR" sz="2200" baseline="30000" dirty="0"/>
              <a:t>ο</a:t>
            </a:r>
            <a:r>
              <a:rPr lang="el-GR" sz="2200" dirty="0"/>
              <a:t> είναι μικρότερο από την μονάδα, ενώ το 2</a:t>
            </a:r>
            <a:r>
              <a:rPr lang="el-GR" sz="2200" baseline="30000" dirty="0"/>
              <a:t>ο</a:t>
            </a:r>
            <a:r>
              <a:rPr lang="el-GR" sz="2200" dirty="0"/>
              <a:t> είναι μεγαλύτερο»</a:t>
            </a:r>
          </a:p>
          <a:p>
            <a:pPr eaLnBrk="1" hangingPunct="1">
              <a:lnSpc>
                <a:spcPct val="90000"/>
              </a:lnSpc>
              <a:buSzTx/>
              <a:buFont typeface="Wingdings" pitchFamily="2" charset="2"/>
              <a:buNone/>
            </a:pPr>
            <a:r>
              <a:rPr lang="el-GR" sz="2600" dirty="0"/>
              <a:t> </a:t>
            </a:r>
          </a:p>
          <a:p>
            <a:pPr lvl="1" eaLnBrk="1" hangingPunct="1">
              <a:lnSpc>
                <a:spcPct val="90000"/>
              </a:lnSpc>
            </a:pPr>
            <a:endParaRPr lang="el-GR" sz="2200" dirty="0"/>
          </a:p>
          <a:p>
            <a:pPr lvl="1" eaLnBrk="1" hangingPunct="1">
              <a:lnSpc>
                <a:spcPct val="90000"/>
              </a:lnSpc>
            </a:pPr>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r="3406"/>
          <a:stretch>
            <a:fillRect/>
          </a:stretch>
        </p:blipFill>
        <p:spPr bwMode="auto">
          <a:xfrm>
            <a:off x="-60113" y="0"/>
            <a:ext cx="9204113" cy="6858000"/>
          </a:xfrm>
          <a:prstGeom prst="rect">
            <a:avLst/>
          </a:prstGeom>
          <a:noFill/>
          <a:ln w="9525">
            <a:noFill/>
            <a:miter lim="800000"/>
            <a:headEnd/>
            <a:tailEnd/>
          </a:ln>
        </p:spPr>
      </p:pic>
      <p:sp>
        <p:nvSpPr>
          <p:cNvPr id="5" name="4 - TextBox"/>
          <p:cNvSpPr txBox="1"/>
          <p:nvPr/>
        </p:nvSpPr>
        <p:spPr>
          <a:xfrm>
            <a:off x="4572000" y="44624"/>
            <a:ext cx="3960440" cy="369332"/>
          </a:xfrm>
          <a:prstGeom prst="rect">
            <a:avLst/>
          </a:prstGeom>
          <a:solidFill>
            <a:srgbClr val="C00000"/>
          </a:solidFill>
        </p:spPr>
        <p:txBody>
          <a:bodyPr wrap="square" rtlCol="0">
            <a:spAutoFit/>
          </a:bodyPr>
          <a:lstStyle/>
          <a:p>
            <a:endParaRPr lang="el-GR" dirty="0"/>
          </a:p>
        </p:txBody>
      </p:sp>
      <p:sp>
        <p:nvSpPr>
          <p:cNvPr id="6" name="5 - TextBox"/>
          <p:cNvSpPr txBox="1"/>
          <p:nvPr/>
        </p:nvSpPr>
        <p:spPr>
          <a:xfrm>
            <a:off x="395536" y="755412"/>
            <a:ext cx="1224136" cy="369332"/>
          </a:xfrm>
          <a:prstGeom prst="rect">
            <a:avLst/>
          </a:prstGeom>
          <a:solidFill>
            <a:srgbClr val="C00000"/>
          </a:solidFill>
        </p:spPr>
        <p:txBody>
          <a:bodyPr wrap="square" rtlCol="0">
            <a:spAutoFit/>
          </a:bodyPr>
          <a:lstStyle/>
          <a:p>
            <a:endParaRPr lang="el-GR" dirty="0"/>
          </a:p>
        </p:txBody>
      </p:sp>
      <p:cxnSp>
        <p:nvCxnSpPr>
          <p:cNvPr id="8" name="7 - Ευθεία γραμμή σύνδεσης"/>
          <p:cNvCxnSpPr/>
          <p:nvPr/>
        </p:nvCxnSpPr>
        <p:spPr>
          <a:xfrm>
            <a:off x="2195736" y="2420888"/>
            <a:ext cx="38164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3707904" y="5445224"/>
            <a:ext cx="51125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179512" y="5733256"/>
            <a:ext cx="77768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179512" y="6093296"/>
            <a:ext cx="3240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a:off x="7452320" y="6093296"/>
            <a:ext cx="1224136" cy="369332"/>
          </a:xfrm>
          <a:prstGeom prst="rect">
            <a:avLst/>
          </a:prstGeom>
          <a:solidFill>
            <a:srgbClr val="C00000"/>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Βεβαιότητα</a:t>
            </a:r>
            <a:r>
              <a:rPr lang="en-GB" dirty="0"/>
              <a:t> </a:t>
            </a:r>
            <a:r>
              <a:rPr lang="en-GB" sz="3200" dirty="0"/>
              <a:t>(</a:t>
            </a:r>
            <a:r>
              <a:rPr lang="el-GR" sz="3200" dirty="0"/>
              <a:t>η ψευδαίσθηση της κατανόησης)</a:t>
            </a:r>
            <a:endParaRPr lang="en-US" dirty="0"/>
          </a:p>
        </p:txBody>
      </p:sp>
      <p:sp>
        <p:nvSpPr>
          <p:cNvPr id="3" name="2 - Θέση περιεχομένου"/>
          <p:cNvSpPr>
            <a:spLocks noGrp="1"/>
          </p:cNvSpPr>
          <p:nvPr>
            <p:ph idx="1"/>
          </p:nvPr>
        </p:nvSpPr>
        <p:spPr/>
        <p:txBody>
          <a:bodyPr/>
          <a:lstStyle/>
          <a:p>
            <a:pPr>
              <a:buNone/>
            </a:pPr>
            <a:r>
              <a:rPr lang="en-GB" dirty="0"/>
              <a:t>	</a:t>
            </a:r>
          </a:p>
          <a:p>
            <a:pPr algn="ctr">
              <a:buNone/>
            </a:pPr>
            <a:r>
              <a:rPr lang="el-GR" i="1" dirty="0">
                <a:solidFill>
                  <a:schemeClr val="bg1"/>
                </a:solidFill>
                <a:latin typeface="Palatino Linotype" pitchFamily="18" charset="0"/>
              </a:rPr>
              <a:t>..</a:t>
            </a:r>
            <a:r>
              <a:rPr lang="el-GR" i="1" dirty="0">
                <a:latin typeface="Palatino Linotype" pitchFamily="18" charset="0"/>
              </a:rPr>
              <a:t>Ανάμεσα στο 2.3 και το 2.4 δεν υπάρχει άλλος αριθμός – και γι’ αυτό είμαι σίγουρη!  </a:t>
            </a:r>
            <a:endParaRPr lang="en-GB" i="1" dirty="0">
              <a:latin typeface="Palatino Linotype" pitchFamily="18" charset="0"/>
            </a:endParaRPr>
          </a:p>
          <a:p>
            <a:pPr algn="r">
              <a:buNone/>
            </a:pPr>
            <a:r>
              <a:rPr lang="el-GR" dirty="0"/>
              <a:t>Ελένη, Γ΄ Γυμνασίου</a:t>
            </a:r>
            <a:endParaRPr lang="en-GB" dirty="0"/>
          </a:p>
          <a:p>
            <a:pPr algn="r">
              <a:buNone/>
            </a:pPr>
            <a:r>
              <a:rPr lang="el-GR" sz="1600" dirty="0">
                <a:solidFill>
                  <a:schemeClr val="bg1">
                    <a:lumMod val="50000"/>
                  </a:schemeClr>
                </a:solidFill>
              </a:rPr>
              <a:t> </a:t>
            </a:r>
            <a:endParaRPr lang="en-US" sz="1600" dirty="0">
              <a:solidFill>
                <a:schemeClr val="bg1">
                  <a:lumMod val="50000"/>
                </a:schemeClr>
              </a:solidFill>
            </a:endParaRPr>
          </a:p>
        </p:txBody>
      </p:sp>
      <p:sp>
        <p:nvSpPr>
          <p:cNvPr id="5" name="4 - TextBox"/>
          <p:cNvSpPr txBox="1"/>
          <p:nvPr/>
        </p:nvSpPr>
        <p:spPr>
          <a:xfrm>
            <a:off x="467544" y="6309320"/>
            <a:ext cx="8208912" cy="369332"/>
          </a:xfrm>
          <a:prstGeom prst="rect">
            <a:avLst/>
          </a:prstGeom>
          <a:solidFill>
            <a:schemeClr val="bg1">
              <a:lumMod val="50000"/>
            </a:schemeClr>
          </a:solidFill>
        </p:spPr>
        <p:txBody>
          <a:bodyPr wrap="square" rtlCol="0">
            <a:spAutoFit/>
          </a:bodyPr>
          <a:lstStyle/>
          <a:p>
            <a:pPr algn="r"/>
            <a:r>
              <a:rPr lang="en-GB" dirty="0">
                <a:solidFill>
                  <a:schemeClr val="bg1"/>
                </a:solidFill>
              </a:rPr>
              <a:t>Durkin &amp; </a:t>
            </a:r>
            <a:r>
              <a:rPr lang="en-GB" dirty="0" err="1">
                <a:solidFill>
                  <a:schemeClr val="bg1"/>
                </a:solidFill>
              </a:rPr>
              <a:t>Rittle</a:t>
            </a:r>
            <a:r>
              <a:rPr lang="en-GB" dirty="0">
                <a:solidFill>
                  <a:schemeClr val="bg1"/>
                </a:solidFill>
              </a:rPr>
              <a:t>-Johnson, 2015; </a:t>
            </a:r>
            <a:r>
              <a:rPr lang="en-GB" dirty="0" err="1">
                <a:solidFill>
                  <a:schemeClr val="bg1"/>
                </a:solidFill>
              </a:rPr>
              <a:t>Merenluoto</a:t>
            </a:r>
            <a:r>
              <a:rPr lang="en-GB" dirty="0">
                <a:solidFill>
                  <a:schemeClr val="bg1"/>
                </a:solidFill>
              </a:rPr>
              <a:t> &amp; </a:t>
            </a:r>
            <a:r>
              <a:rPr lang="en-GB" dirty="0" err="1">
                <a:solidFill>
                  <a:schemeClr val="bg1"/>
                </a:solidFill>
              </a:rPr>
              <a:t>Lehtinen</a:t>
            </a:r>
            <a:r>
              <a:rPr lang="en-GB" dirty="0">
                <a:solidFill>
                  <a:schemeClr val="bg1"/>
                </a:solidFill>
              </a:rPr>
              <a:t>, 2004</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Αμεσότητα</a:t>
            </a:r>
            <a:endParaRPr lang="en-US" dirty="0"/>
          </a:p>
        </p:txBody>
      </p:sp>
      <p:sp>
        <p:nvSpPr>
          <p:cNvPr id="3" name="2 - Θέση περιεχομένου"/>
          <p:cNvSpPr>
            <a:spLocks noGrp="1"/>
          </p:cNvSpPr>
          <p:nvPr>
            <p:ph idx="1"/>
          </p:nvPr>
        </p:nvSpPr>
        <p:spPr/>
        <p:txBody>
          <a:bodyPr/>
          <a:lstStyle/>
          <a:p>
            <a:pPr>
              <a:buNone/>
            </a:pPr>
            <a:r>
              <a:rPr lang="en-GB" dirty="0"/>
              <a:t>	</a:t>
            </a:r>
          </a:p>
          <a:p>
            <a:pPr>
              <a:buNone/>
            </a:pPr>
            <a:r>
              <a:rPr lang="en-GB" dirty="0"/>
              <a:t>	</a:t>
            </a:r>
            <a:r>
              <a:rPr lang="en-GB" dirty="0">
                <a:latin typeface="Palatino Linotype" pitchFamily="18" charset="0"/>
              </a:rPr>
              <a:t>(</a:t>
            </a:r>
            <a:r>
              <a:rPr lang="el-GR" dirty="0">
                <a:latin typeface="Palatino Linotype" pitchFamily="18" charset="0"/>
              </a:rPr>
              <a:t>Ανάμεσα στο</a:t>
            </a:r>
            <a:r>
              <a:rPr lang="en-GB" dirty="0">
                <a:latin typeface="Palatino Linotype" pitchFamily="18" charset="0"/>
              </a:rPr>
              <a:t> 0</a:t>
            </a:r>
            <a:r>
              <a:rPr lang="el-GR" dirty="0">
                <a:latin typeface="Palatino Linotype" pitchFamily="18" charset="0"/>
              </a:rPr>
              <a:t>,</a:t>
            </a:r>
            <a:r>
              <a:rPr lang="en-GB" dirty="0">
                <a:latin typeface="Palatino Linotype" pitchFamily="18" charset="0"/>
              </a:rPr>
              <a:t>005 and 0</a:t>
            </a:r>
            <a:r>
              <a:rPr lang="el-GR" dirty="0">
                <a:latin typeface="Palatino Linotype" pitchFamily="18" charset="0"/>
              </a:rPr>
              <a:t>,</a:t>
            </a:r>
            <a:r>
              <a:rPr lang="en-GB" dirty="0">
                <a:latin typeface="Palatino Linotype" pitchFamily="18" charset="0"/>
              </a:rPr>
              <a:t>006) </a:t>
            </a:r>
            <a:r>
              <a:rPr lang="el-GR" i="1" dirty="0">
                <a:solidFill>
                  <a:schemeClr val="tx2"/>
                </a:solidFill>
                <a:latin typeface="Palatino Linotype" pitchFamily="18" charset="0"/>
              </a:rPr>
              <a:t>δεν υπάρχει άλλος αριθμός</a:t>
            </a:r>
            <a:r>
              <a:rPr lang="en-GB" i="1" dirty="0">
                <a:solidFill>
                  <a:schemeClr val="tx2"/>
                </a:solidFill>
                <a:latin typeface="Palatino Linotype" pitchFamily="18" charset="0"/>
              </a:rPr>
              <a:t>.</a:t>
            </a:r>
            <a:r>
              <a:rPr lang="en-GB" i="1" dirty="0">
                <a:latin typeface="Palatino Linotype" pitchFamily="18" charset="0"/>
              </a:rPr>
              <a:t> </a:t>
            </a:r>
            <a:r>
              <a:rPr lang="el-GR" i="1" dirty="0">
                <a:solidFill>
                  <a:schemeClr val="tx2"/>
                </a:solidFill>
                <a:latin typeface="Palatino Linotype" pitchFamily="18" charset="0"/>
              </a:rPr>
              <a:t>Όχι, μισό λεπτό! </a:t>
            </a:r>
            <a:r>
              <a:rPr lang="el-GR" i="1" dirty="0">
                <a:latin typeface="Palatino Linotype" pitchFamily="18" charset="0"/>
              </a:rPr>
              <a:t>Υπάρχουν πάρα πολλοί αριθμοί: Είναι το </a:t>
            </a:r>
            <a:r>
              <a:rPr lang="en-GB" i="1" dirty="0">
                <a:latin typeface="Palatino Linotype" pitchFamily="18" charset="0"/>
              </a:rPr>
              <a:t>0</a:t>
            </a:r>
            <a:r>
              <a:rPr lang="el-GR" i="1" dirty="0">
                <a:latin typeface="Palatino Linotype" pitchFamily="18" charset="0"/>
              </a:rPr>
              <a:t>,</a:t>
            </a:r>
            <a:r>
              <a:rPr lang="en-GB" i="1" dirty="0">
                <a:latin typeface="Palatino Linotype" pitchFamily="18" charset="0"/>
              </a:rPr>
              <a:t>0051, </a:t>
            </a:r>
            <a:r>
              <a:rPr lang="el-GR" i="1" dirty="0">
                <a:latin typeface="Palatino Linotype" pitchFamily="18" charset="0"/>
              </a:rPr>
              <a:t>το </a:t>
            </a:r>
            <a:r>
              <a:rPr lang="en-GB" i="1" dirty="0">
                <a:latin typeface="Palatino Linotype" pitchFamily="18" charset="0"/>
              </a:rPr>
              <a:t>0</a:t>
            </a:r>
            <a:r>
              <a:rPr lang="el-GR" i="1" dirty="0">
                <a:latin typeface="Palatino Linotype" pitchFamily="18" charset="0"/>
              </a:rPr>
              <a:t>,</a:t>
            </a:r>
            <a:r>
              <a:rPr lang="en-GB" i="1" dirty="0">
                <a:latin typeface="Palatino Linotype" pitchFamily="18" charset="0"/>
              </a:rPr>
              <a:t>0052 </a:t>
            </a:r>
            <a:r>
              <a:rPr lang="el-GR" i="1" dirty="0">
                <a:latin typeface="Palatino Linotype" pitchFamily="18" charset="0"/>
              </a:rPr>
              <a:t>και τα λοιπά</a:t>
            </a:r>
            <a:r>
              <a:rPr lang="en-GB" i="1" dirty="0">
                <a:latin typeface="Palatino Linotype" pitchFamily="18" charset="0"/>
              </a:rPr>
              <a:t>. </a:t>
            </a:r>
            <a:r>
              <a:rPr lang="el-GR" i="1" dirty="0">
                <a:latin typeface="Palatino Linotype" pitchFamily="18" charset="0"/>
              </a:rPr>
              <a:t>Αλλά μπορεί να είναι και το </a:t>
            </a:r>
            <a:r>
              <a:rPr lang="en-GB" i="1" dirty="0">
                <a:latin typeface="Palatino Linotype" pitchFamily="18" charset="0"/>
              </a:rPr>
              <a:t>0</a:t>
            </a:r>
            <a:r>
              <a:rPr lang="el-GR" i="1" dirty="0">
                <a:latin typeface="Palatino Linotype" pitchFamily="18" charset="0"/>
              </a:rPr>
              <a:t>,</a:t>
            </a:r>
            <a:r>
              <a:rPr lang="en-GB" i="1" dirty="0">
                <a:latin typeface="Palatino Linotype" pitchFamily="18" charset="0"/>
              </a:rPr>
              <a:t>00511 </a:t>
            </a:r>
            <a:r>
              <a:rPr lang="el-GR" i="1" dirty="0">
                <a:latin typeface="Palatino Linotype" pitchFamily="18" charset="0"/>
              </a:rPr>
              <a:t>ή το</a:t>
            </a:r>
            <a:r>
              <a:rPr lang="en-GB" i="1" dirty="0">
                <a:latin typeface="Palatino Linotype" pitchFamily="18" charset="0"/>
              </a:rPr>
              <a:t> 0</a:t>
            </a:r>
            <a:r>
              <a:rPr lang="el-GR" i="1" dirty="0">
                <a:latin typeface="Palatino Linotype" pitchFamily="18" charset="0"/>
              </a:rPr>
              <a:t>,</a:t>
            </a:r>
            <a:r>
              <a:rPr lang="en-GB" i="1" dirty="0">
                <a:latin typeface="Palatino Linotype" pitchFamily="18" charset="0"/>
              </a:rPr>
              <a:t>005831 </a:t>
            </a:r>
            <a:r>
              <a:rPr lang="el-GR" i="1" dirty="0">
                <a:latin typeface="Palatino Linotype" pitchFamily="18" charset="0"/>
              </a:rPr>
              <a:t>και ακόμα περισσότεροι</a:t>
            </a:r>
            <a:r>
              <a:rPr lang="en-GB" i="1" dirty="0">
                <a:latin typeface="Palatino Linotype" pitchFamily="18" charset="0"/>
              </a:rPr>
              <a:t>.</a:t>
            </a:r>
          </a:p>
          <a:p>
            <a:pPr algn="r">
              <a:buNone/>
            </a:pPr>
            <a:r>
              <a:rPr lang="el-GR" dirty="0"/>
              <a:t>Μάνος</a:t>
            </a:r>
            <a:r>
              <a:rPr lang="en-GB" dirty="0"/>
              <a:t>, </a:t>
            </a:r>
            <a:r>
              <a:rPr lang="el-GR" dirty="0"/>
              <a:t>Γ΄ Γυμνασίου</a:t>
            </a:r>
            <a:endParaRPr lang="en-GB" dirty="0"/>
          </a:p>
          <a:p>
            <a:pPr algn="r">
              <a:buNone/>
            </a:pPr>
            <a:r>
              <a:rPr lang="el-GR" sz="1600" dirty="0">
                <a:solidFill>
                  <a:schemeClr val="bg1">
                    <a:lumMod val="50000"/>
                  </a:schemeClr>
                </a:solidFill>
              </a:rPr>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«Ανθεκτικότητα» Ι</a:t>
            </a:r>
            <a:endParaRPr lang="en-US" dirty="0"/>
          </a:p>
        </p:txBody>
      </p:sp>
      <p:sp>
        <p:nvSpPr>
          <p:cNvPr id="3" name="2 - Θέση περιεχομένου"/>
          <p:cNvSpPr>
            <a:spLocks noGrp="1"/>
          </p:cNvSpPr>
          <p:nvPr>
            <p:ph idx="1"/>
          </p:nvPr>
        </p:nvSpPr>
        <p:spPr>
          <a:xfrm>
            <a:off x="457200" y="1268760"/>
            <a:ext cx="8229600" cy="4530725"/>
          </a:xfrm>
        </p:spPr>
        <p:txBody>
          <a:bodyPr/>
          <a:lstStyle/>
          <a:p>
            <a:r>
              <a:rPr lang="el-GR" sz="2400" dirty="0"/>
              <a:t>Ο Γιάννης (Α΄ Λυκείου) ερωτάται αν η </a:t>
            </a:r>
            <a:r>
              <a:rPr lang="el-GR" sz="2400" dirty="0" err="1"/>
              <a:t>ανισοτική</a:t>
            </a:r>
            <a:r>
              <a:rPr lang="el-GR" sz="2400" dirty="0"/>
              <a:t> σχέση </a:t>
            </a:r>
            <a:r>
              <a:rPr lang="en-GB" sz="2400" dirty="0"/>
              <a:t> </a:t>
            </a:r>
            <a:r>
              <a:rPr lang="en-US" sz="2400" dirty="0"/>
              <a:t>5</a:t>
            </a:r>
            <a:r>
              <a:rPr lang="el-GR" sz="2400" dirty="0"/>
              <a:t>δ</a:t>
            </a:r>
            <a:r>
              <a:rPr lang="en-US" sz="2400" dirty="0"/>
              <a:t> &gt; 4/</a:t>
            </a:r>
            <a:r>
              <a:rPr lang="el-GR" sz="2400" dirty="0"/>
              <a:t>δ</a:t>
            </a:r>
            <a:r>
              <a:rPr lang="en-US" sz="2400" dirty="0"/>
              <a:t> </a:t>
            </a:r>
            <a:r>
              <a:rPr lang="el-GR" sz="2400" dirty="0"/>
              <a:t>ισχύει πάντα</a:t>
            </a:r>
            <a:r>
              <a:rPr lang="en-US" sz="2400" dirty="0"/>
              <a:t>. </a:t>
            </a:r>
            <a:r>
              <a:rPr lang="el-GR" sz="2400" dirty="0"/>
              <a:t>Δοκιμάζει με 3 φυσικούς αριθμούς. </a:t>
            </a:r>
            <a:endParaRPr lang="en-GB" sz="2400" dirty="0"/>
          </a:p>
          <a:p>
            <a:r>
              <a:rPr lang="en-GB" sz="2400" dirty="0"/>
              <a:t>3 </a:t>
            </a:r>
            <a:r>
              <a:rPr lang="el-GR" sz="2400" dirty="0"/>
              <a:t>νύξεις:</a:t>
            </a:r>
            <a:endParaRPr lang="en-GB" sz="2400" dirty="0"/>
          </a:p>
          <a:p>
            <a:pPr lvl="1"/>
            <a:r>
              <a:rPr lang="el-GR" sz="2000" dirty="0"/>
              <a:t>Ισχύει για όλους τους αριθμούς που ξέρεις;</a:t>
            </a:r>
            <a:r>
              <a:rPr lang="en-GB" sz="2000" dirty="0"/>
              <a:t>  </a:t>
            </a:r>
          </a:p>
          <a:p>
            <a:pPr lvl="1"/>
            <a:r>
              <a:rPr lang="el-GR" sz="2000" dirty="0"/>
              <a:t>Θα ήθελες να δοκιμάσεις με κάποιο άλλο είδος αριθμού; </a:t>
            </a:r>
            <a:endParaRPr lang="en-GB" sz="2000" dirty="0"/>
          </a:p>
          <a:p>
            <a:pPr lvl="1"/>
            <a:r>
              <a:rPr lang="el-GR" sz="2000" dirty="0"/>
              <a:t>Θα ήταν δυνατόν να βρεις έναν αριθμό, για τον οποίο η ανισότητα δεν ισχύει; </a:t>
            </a:r>
            <a:endParaRPr lang="en-GB" sz="2000" dirty="0"/>
          </a:p>
          <a:p>
            <a:pPr>
              <a:buClr>
                <a:schemeClr val="tx2"/>
              </a:buClr>
              <a:buSzPct val="80000"/>
              <a:buFont typeface="Wingdings" panose="05000000000000000000" pitchFamily="2" charset="2"/>
              <a:buChar char="Ø"/>
            </a:pPr>
            <a:r>
              <a:rPr lang="el-GR" sz="2400" dirty="0"/>
              <a:t>Τελικά, ερωτάται ευθέως αν θα μπορούσε να δοκιμάσει έναν αρνητικό αριθμό, ή ένα κλάσμα &lt;1.  </a:t>
            </a:r>
            <a:endParaRPr lang="en-GB" sz="2400" dirty="0"/>
          </a:p>
          <a:p>
            <a:pPr marL="0" indent="0">
              <a:buNone/>
            </a:pPr>
            <a:r>
              <a:rPr lang="el-GR" sz="2400" i="1" dirty="0">
                <a:latin typeface="Palatino Linotype" pitchFamily="18" charset="0"/>
              </a:rPr>
              <a:t>Ναι, </a:t>
            </a:r>
            <a:r>
              <a:rPr lang="el-GR" sz="2400" i="1" dirty="0" err="1">
                <a:latin typeface="Palatino Linotype" pitchFamily="18" charset="0"/>
              </a:rPr>
              <a:t>μπορώ…Θα</a:t>
            </a:r>
            <a:r>
              <a:rPr lang="el-GR" sz="2400" i="1" dirty="0">
                <a:latin typeface="Palatino Linotype" pitchFamily="18" charset="0"/>
              </a:rPr>
              <a:t> έπρεπε να έχω σκεφτεί τους αρνητικούς και τα κλάσματα, αλλά </a:t>
            </a:r>
            <a:r>
              <a:rPr lang="el-GR" sz="2400" i="1" dirty="0">
                <a:solidFill>
                  <a:srgbClr val="C00000"/>
                </a:solidFill>
                <a:latin typeface="Palatino Linotype" pitchFamily="18" charset="0"/>
              </a:rPr>
              <a:t>δε μου πέρασε από το μυαλό.</a:t>
            </a:r>
            <a:endParaRPr lang="en-US" sz="2400" i="1" dirty="0">
              <a:solidFill>
                <a:srgbClr val="C00000"/>
              </a:solidFill>
              <a:latin typeface="Palatino Linotype" pitchFamily="18" charset="0"/>
            </a:endParaRPr>
          </a:p>
        </p:txBody>
      </p:sp>
      <p:sp>
        <p:nvSpPr>
          <p:cNvPr id="4" name="3 - TextBox"/>
          <p:cNvSpPr txBox="1"/>
          <p:nvPr/>
        </p:nvSpPr>
        <p:spPr>
          <a:xfrm>
            <a:off x="467544" y="6309320"/>
            <a:ext cx="8208912" cy="369332"/>
          </a:xfrm>
          <a:prstGeom prst="rect">
            <a:avLst/>
          </a:prstGeom>
          <a:solidFill>
            <a:schemeClr val="bg1">
              <a:lumMod val="50000"/>
            </a:schemeClr>
          </a:solidFill>
        </p:spPr>
        <p:txBody>
          <a:bodyPr wrap="square" rtlCol="0">
            <a:spAutoFit/>
          </a:bodyPr>
          <a:lstStyle/>
          <a:p>
            <a:pPr algn="r"/>
            <a:r>
              <a:rPr lang="en-GB" dirty="0" err="1">
                <a:solidFill>
                  <a:schemeClr val="bg1"/>
                </a:solidFill>
              </a:rPr>
              <a:t>Christou</a:t>
            </a:r>
            <a:r>
              <a:rPr lang="en-GB" dirty="0">
                <a:solidFill>
                  <a:schemeClr val="bg1"/>
                </a:solidFill>
              </a:rPr>
              <a:t> &amp; </a:t>
            </a:r>
            <a:r>
              <a:rPr lang="en-GB" dirty="0" err="1">
                <a:solidFill>
                  <a:schemeClr val="bg1"/>
                </a:solidFill>
              </a:rPr>
              <a:t>Vosniadou</a:t>
            </a:r>
            <a:r>
              <a:rPr lang="en-GB" dirty="0">
                <a:solidFill>
                  <a:schemeClr val="bg1"/>
                </a:solidFill>
              </a:rPr>
              <a:t>, 2012</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«Ανθεκτικότητα» ΙΙ</a:t>
            </a:r>
            <a:endParaRPr lang="en-US" dirty="0"/>
          </a:p>
        </p:txBody>
      </p:sp>
      <p:sp>
        <p:nvSpPr>
          <p:cNvPr id="3" name="2 - Θέση περιεχομένου"/>
          <p:cNvSpPr>
            <a:spLocks noGrp="1"/>
          </p:cNvSpPr>
          <p:nvPr>
            <p:ph idx="1"/>
          </p:nvPr>
        </p:nvSpPr>
        <p:spPr/>
        <p:txBody>
          <a:bodyPr/>
          <a:lstStyle/>
          <a:p>
            <a:r>
              <a:rPr lang="en-GB" sz="2400" dirty="0"/>
              <a:t>215 </a:t>
            </a:r>
            <a:r>
              <a:rPr lang="el-GR" sz="2400" dirty="0">
                <a:solidFill>
                  <a:srgbClr val="C00000"/>
                </a:solidFill>
              </a:rPr>
              <a:t>πρωτοετείς φοιτητές σε μαθηματικό τμήμα </a:t>
            </a:r>
            <a:r>
              <a:rPr lang="el-GR" sz="2400" dirty="0"/>
              <a:t>ερωτώνται: Υπάρχει ρητός αριθμός </a:t>
            </a:r>
            <a:r>
              <a:rPr lang="en-US" sz="2400" dirty="0"/>
              <a:t>q, </a:t>
            </a:r>
            <a:r>
              <a:rPr lang="el-GR" sz="2400" dirty="0"/>
              <a:t>μεγαλύτερος από το 3/5, τέτοιος ώστε να ισχύει ότι «δεν υπάρχει αριθμός ανάμεσα στο </a:t>
            </a:r>
            <a:r>
              <a:rPr lang="en-US" sz="2400" dirty="0"/>
              <a:t>q </a:t>
            </a:r>
            <a:r>
              <a:rPr lang="el-GR" sz="2400" dirty="0"/>
              <a:t>και στο 3/5»; Αν υπάρχει τέτοιος αριθμός, γράψτε τον, Αν όχι, γράψτε «δεν υπάρχει τέτοιος αριθμός».</a:t>
            </a:r>
            <a:endParaRPr lang="en-GB" sz="2400" dirty="0"/>
          </a:p>
          <a:p>
            <a:pPr>
              <a:buClr>
                <a:schemeClr val="tx2"/>
              </a:buClr>
              <a:buSzPct val="80000"/>
              <a:buFont typeface="Wingdings" pitchFamily="2" charset="2"/>
              <a:buChar char="Ø"/>
            </a:pPr>
            <a:endParaRPr lang="en-GB" sz="2800" dirty="0"/>
          </a:p>
          <a:p>
            <a:pPr>
              <a:buClr>
                <a:schemeClr val="tx2"/>
              </a:buClr>
              <a:buSzPct val="80000"/>
              <a:buFont typeface="Wingdings" pitchFamily="2" charset="2"/>
              <a:buChar char="Ø"/>
            </a:pPr>
            <a:r>
              <a:rPr lang="en-GB" sz="2800" dirty="0"/>
              <a:t>76 (35.3%) </a:t>
            </a:r>
            <a:r>
              <a:rPr lang="el-GR" sz="2800" dirty="0"/>
              <a:t>έγραψαν τον «επόμενο» του 3/5. </a:t>
            </a:r>
            <a:endParaRPr lang="en-GB" sz="2800" dirty="0"/>
          </a:p>
          <a:p>
            <a:endParaRPr lang="en-US" dirty="0"/>
          </a:p>
        </p:txBody>
      </p:sp>
      <p:sp>
        <p:nvSpPr>
          <p:cNvPr id="4" name="3 - TextBox"/>
          <p:cNvSpPr txBox="1"/>
          <p:nvPr/>
        </p:nvSpPr>
        <p:spPr>
          <a:xfrm>
            <a:off x="467544" y="6309320"/>
            <a:ext cx="8208912" cy="369332"/>
          </a:xfrm>
          <a:prstGeom prst="rect">
            <a:avLst/>
          </a:prstGeom>
          <a:solidFill>
            <a:schemeClr val="bg1">
              <a:lumMod val="50000"/>
            </a:schemeClr>
          </a:solidFill>
        </p:spPr>
        <p:txBody>
          <a:bodyPr wrap="square" rtlCol="0">
            <a:spAutoFit/>
          </a:bodyPr>
          <a:lstStyle/>
          <a:p>
            <a:pPr algn="r"/>
            <a:r>
              <a:rPr lang="en-GB" dirty="0" err="1">
                <a:solidFill>
                  <a:schemeClr val="bg1"/>
                </a:solidFill>
              </a:rPr>
              <a:t>Gainnakoulias</a:t>
            </a:r>
            <a:r>
              <a:rPr lang="en-GB" dirty="0">
                <a:solidFill>
                  <a:schemeClr val="bg1"/>
                </a:solidFill>
              </a:rPr>
              <a:t>, </a:t>
            </a:r>
            <a:r>
              <a:rPr lang="en-GB" dirty="0" err="1">
                <a:solidFill>
                  <a:schemeClr val="bg1"/>
                </a:solidFill>
              </a:rPr>
              <a:t>Soyoul</a:t>
            </a:r>
            <a:r>
              <a:rPr lang="en-GB" dirty="0">
                <a:solidFill>
                  <a:schemeClr val="bg1"/>
                </a:solidFill>
              </a:rPr>
              <a:t>, </a:t>
            </a:r>
            <a:r>
              <a:rPr lang="en-GB" dirty="0" err="1">
                <a:solidFill>
                  <a:schemeClr val="bg1"/>
                </a:solidFill>
              </a:rPr>
              <a:t>Zachariades</a:t>
            </a:r>
            <a:r>
              <a:rPr lang="en-GB" dirty="0">
                <a:solidFill>
                  <a:schemeClr val="bg1"/>
                </a:solidFill>
              </a:rPr>
              <a:t>, 2007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sz="3600" dirty="0"/>
              <a:t>Η πολύπλοκη αλληλεπίδραση της προϋπάρχουσας με τη νέα γνώση</a:t>
            </a:r>
          </a:p>
        </p:txBody>
      </p:sp>
      <p:sp>
        <p:nvSpPr>
          <p:cNvPr id="37891" name="Rectangle 3"/>
          <p:cNvSpPr>
            <a:spLocks noGrp="1" noChangeArrowheads="1"/>
          </p:cNvSpPr>
          <p:nvPr>
            <p:ph type="body" idx="1"/>
          </p:nvPr>
        </p:nvSpPr>
        <p:spPr/>
        <p:txBody>
          <a:bodyPr/>
          <a:lstStyle/>
          <a:p>
            <a:r>
              <a:rPr lang="el-GR" sz="2600" dirty="0"/>
              <a:t>Ο Πάνος (Γ΄ Γυμνασίου) δηλώνει ότι: </a:t>
            </a:r>
            <a:endParaRPr lang="en-GB" sz="2600" dirty="0"/>
          </a:p>
          <a:p>
            <a:pPr lvl="1"/>
            <a:r>
              <a:rPr lang="el-GR" sz="2400" dirty="0"/>
              <a:t>Υπάρχουν 9 αριθμοί ανάμεσα στους 0,001 και 0,01. </a:t>
            </a:r>
            <a:endParaRPr lang="en-GB" sz="2400" dirty="0"/>
          </a:p>
          <a:p>
            <a:pPr lvl="1"/>
            <a:r>
              <a:rPr lang="el-GR" sz="2400" dirty="0"/>
              <a:t>Υπάρχουν άπειροι αριθμοί ανάμεσα στους </a:t>
            </a:r>
            <a:r>
              <a:rPr lang="en-GB" sz="2400" dirty="0"/>
              <a:t>3/8 and 5/8.</a:t>
            </a:r>
          </a:p>
          <a:p>
            <a:pPr lvl="1"/>
            <a:endParaRPr lang="en-GB" sz="1000" dirty="0"/>
          </a:p>
          <a:p>
            <a:r>
              <a:rPr lang="el-GR" sz="2600" dirty="0"/>
              <a:t>Μετά από παρακίνηση, εξηγεί:</a:t>
            </a:r>
            <a:endParaRPr lang="en-US" sz="2600" dirty="0"/>
          </a:p>
          <a:p>
            <a:pPr>
              <a:buFont typeface="Wingdings" pitchFamily="2" charset="2"/>
              <a:buNone/>
            </a:pPr>
            <a:r>
              <a:rPr lang="en-GB" sz="2600" dirty="0"/>
              <a:t>	 </a:t>
            </a:r>
            <a:r>
              <a:rPr lang="el-GR" sz="2600" i="1" dirty="0">
                <a:latin typeface="Palatino Linotype" pitchFamily="18" charset="0"/>
              </a:rPr>
              <a:t>Ανάμεσα στο </a:t>
            </a:r>
            <a:r>
              <a:rPr lang="en-GB" sz="2600" i="1" dirty="0">
                <a:latin typeface="Palatino Linotype" pitchFamily="18" charset="0"/>
              </a:rPr>
              <a:t>0</a:t>
            </a:r>
            <a:r>
              <a:rPr lang="el-GR" sz="2600" i="1" dirty="0">
                <a:latin typeface="Palatino Linotype" pitchFamily="18" charset="0"/>
              </a:rPr>
              <a:t>,</a:t>
            </a:r>
            <a:r>
              <a:rPr lang="en-GB" sz="2600" i="1" dirty="0">
                <a:latin typeface="Palatino Linotype" pitchFamily="18" charset="0"/>
              </a:rPr>
              <a:t>001 </a:t>
            </a:r>
            <a:r>
              <a:rPr lang="el-GR" sz="2600" i="1" dirty="0">
                <a:latin typeface="Palatino Linotype" pitchFamily="18" charset="0"/>
              </a:rPr>
              <a:t>και το</a:t>
            </a:r>
            <a:r>
              <a:rPr lang="en-GB" sz="2600" i="1" dirty="0">
                <a:latin typeface="Palatino Linotype" pitchFamily="18" charset="0"/>
              </a:rPr>
              <a:t> 0</a:t>
            </a:r>
            <a:r>
              <a:rPr lang="el-GR" sz="2600" i="1" dirty="0">
                <a:latin typeface="Palatino Linotype" pitchFamily="18" charset="0"/>
              </a:rPr>
              <a:t>,</a:t>
            </a:r>
            <a:r>
              <a:rPr lang="en-GB" sz="2600" i="1" dirty="0">
                <a:latin typeface="Palatino Linotype" pitchFamily="18" charset="0"/>
              </a:rPr>
              <a:t>01 </a:t>
            </a:r>
            <a:r>
              <a:rPr lang="el-GR" sz="2600" i="1" dirty="0">
                <a:latin typeface="Palatino Linotype" pitchFamily="18" charset="0"/>
              </a:rPr>
              <a:t>υπάρχουν 9 αριθμοί. Ή δέκα – δεν είμαι σίγουρος </a:t>
            </a:r>
            <a:r>
              <a:rPr lang="el-GR" sz="2600" i="1" dirty="0" err="1">
                <a:latin typeface="Palatino Linotype" pitchFamily="18" charset="0"/>
              </a:rPr>
              <a:t>γι’αυτό</a:t>
            </a:r>
            <a:r>
              <a:rPr lang="el-GR" sz="2600" i="1" dirty="0">
                <a:latin typeface="Palatino Linotype" pitchFamily="18" charset="0"/>
              </a:rPr>
              <a:t>. Αλλά αν τους κάνεις κλάσματα, τότε μπορείς να βρεις περισσότερους αριθμούς ανάμεσα, άπειρους αριθμούς.</a:t>
            </a:r>
            <a:endParaRPr lang="el-GR" sz="2600" dirty="0">
              <a:latin typeface="Palatino Linotype" pitchFamily="18" charset="0"/>
            </a:endParaRPr>
          </a:p>
        </p:txBody>
      </p:sp>
      <p:sp>
        <p:nvSpPr>
          <p:cNvPr id="5" name="4 - TextBox"/>
          <p:cNvSpPr txBox="1"/>
          <p:nvPr/>
        </p:nvSpPr>
        <p:spPr>
          <a:xfrm>
            <a:off x="467544" y="6228020"/>
            <a:ext cx="8208912" cy="369332"/>
          </a:xfrm>
          <a:prstGeom prst="rect">
            <a:avLst/>
          </a:prstGeom>
          <a:solidFill>
            <a:schemeClr val="bg1">
              <a:lumMod val="50000"/>
            </a:schemeClr>
          </a:solidFill>
        </p:spPr>
        <p:txBody>
          <a:bodyPr wrap="square" rtlCol="0">
            <a:spAutoFit/>
          </a:bodyPr>
          <a:lstStyle/>
          <a:p>
            <a:pPr algn="r"/>
            <a:r>
              <a:rPr lang="en-GB" dirty="0" err="1">
                <a:solidFill>
                  <a:schemeClr val="bg1"/>
                </a:solidFill>
              </a:rPr>
              <a:t>Vamvakoussi</a:t>
            </a:r>
            <a:r>
              <a:rPr lang="en-GB" dirty="0">
                <a:solidFill>
                  <a:schemeClr val="bg1"/>
                </a:solidFill>
              </a:rPr>
              <a:t> &amp; </a:t>
            </a:r>
            <a:r>
              <a:rPr lang="en-GB" dirty="0" err="1">
                <a:solidFill>
                  <a:schemeClr val="bg1"/>
                </a:solidFill>
              </a:rPr>
              <a:t>Vosniadou</a:t>
            </a:r>
            <a:r>
              <a:rPr lang="en-GB" dirty="0">
                <a:solidFill>
                  <a:schemeClr val="bg1"/>
                </a:solidFill>
              </a:rPr>
              <a:t>, 2004</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3568" y="4437112"/>
            <a:ext cx="7772400" cy="1362075"/>
          </a:xfrm>
        </p:spPr>
        <p:txBody>
          <a:bodyPr/>
          <a:lstStyle/>
          <a:p>
            <a:pPr eaLnBrk="1" hangingPunct="1"/>
            <a:r>
              <a:rPr lang="el-GR" sz="3000" cap="none" dirty="0"/>
              <a:t>Προϋπάρχουσα γνώση</a:t>
            </a:r>
          </a:p>
        </p:txBody>
      </p:sp>
      <p:sp>
        <p:nvSpPr>
          <p:cNvPr id="64515" name="Rectangle 3"/>
          <p:cNvSpPr>
            <a:spLocks noGrp="1" noChangeArrowheads="1"/>
          </p:cNvSpPr>
          <p:nvPr>
            <p:ph type="body" idx="1"/>
          </p:nvPr>
        </p:nvSpPr>
        <p:spPr>
          <a:xfrm>
            <a:off x="688032" y="3933056"/>
            <a:ext cx="7772400" cy="1500187"/>
          </a:xfrm>
        </p:spPr>
        <p:txBody>
          <a:bodyPr/>
          <a:lstStyle/>
          <a:p>
            <a:pPr eaLnBrk="1" hangingPunct="1"/>
            <a:r>
              <a:rPr lang="el-GR" dirty="0"/>
              <a:t>Θεωρητικές προσεγγίσεις</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Προϋπάρχουσα γνώση </a:t>
            </a:r>
          </a:p>
        </p:txBody>
      </p:sp>
      <p:sp>
        <p:nvSpPr>
          <p:cNvPr id="3" name="2 - Θέση περιεχομένου"/>
          <p:cNvSpPr>
            <a:spLocks noGrp="1"/>
          </p:cNvSpPr>
          <p:nvPr>
            <p:ph idx="1"/>
          </p:nvPr>
        </p:nvSpPr>
        <p:spPr/>
        <p:txBody>
          <a:bodyPr/>
          <a:lstStyle/>
          <a:p>
            <a:r>
              <a:rPr lang="el-GR" dirty="0"/>
              <a:t>Μαθηματική Εκπαίδευση</a:t>
            </a:r>
            <a:endParaRPr lang="en-US" dirty="0"/>
          </a:p>
          <a:p>
            <a:pPr lvl="1"/>
            <a:r>
              <a:rPr lang="en-US" dirty="0">
                <a:solidFill>
                  <a:schemeClr val="bg1">
                    <a:lumMod val="50000"/>
                  </a:schemeClr>
                </a:solidFill>
              </a:rPr>
              <a:t>H </a:t>
            </a:r>
            <a:r>
              <a:rPr lang="el-GR" dirty="0">
                <a:solidFill>
                  <a:schemeClr val="bg1">
                    <a:lumMod val="50000"/>
                  </a:schemeClr>
                </a:solidFill>
              </a:rPr>
              <a:t>ιδέα του «εμποδίου» (</a:t>
            </a:r>
            <a:r>
              <a:rPr lang="en-US" dirty="0">
                <a:solidFill>
                  <a:schemeClr val="bg1">
                    <a:lumMod val="50000"/>
                  </a:schemeClr>
                </a:solidFill>
              </a:rPr>
              <a:t>G. </a:t>
            </a:r>
            <a:r>
              <a:rPr lang="en-US" dirty="0" err="1">
                <a:solidFill>
                  <a:schemeClr val="bg1">
                    <a:lumMod val="50000"/>
                  </a:schemeClr>
                </a:solidFill>
              </a:rPr>
              <a:t>Brousseau</a:t>
            </a:r>
            <a:r>
              <a:rPr lang="en-US" dirty="0">
                <a:solidFill>
                  <a:schemeClr val="bg1">
                    <a:lumMod val="50000"/>
                  </a:schemeClr>
                </a:solidFill>
              </a:rPr>
              <a:t>)</a:t>
            </a:r>
          </a:p>
          <a:p>
            <a:pPr lvl="2"/>
            <a:r>
              <a:rPr lang="el-GR" dirty="0">
                <a:solidFill>
                  <a:schemeClr val="bg1">
                    <a:lumMod val="50000"/>
                  </a:schemeClr>
                </a:solidFill>
              </a:rPr>
              <a:t>Οντογενετικά, επιστημολογικά, διδακτικά εμπόδια</a:t>
            </a:r>
            <a:endParaRPr lang="en-US" dirty="0">
              <a:solidFill>
                <a:schemeClr val="bg1">
                  <a:lumMod val="50000"/>
                </a:schemeClr>
              </a:solidFill>
            </a:endParaRPr>
          </a:p>
          <a:p>
            <a:pPr lvl="1"/>
            <a:r>
              <a:rPr lang="el-GR" dirty="0"/>
              <a:t>Η ιδέα της «διαισθητικής γνώσης» (Ε. </a:t>
            </a:r>
            <a:r>
              <a:rPr lang="en-US" dirty="0" err="1"/>
              <a:t>Fischbein</a:t>
            </a:r>
            <a:r>
              <a:rPr lang="en-US" dirty="0"/>
              <a:t>)</a:t>
            </a:r>
            <a:endParaRPr lang="el-GR" dirty="0"/>
          </a:p>
          <a:p>
            <a:pPr lvl="2"/>
            <a:r>
              <a:rPr lang="el-GR" dirty="0"/>
              <a:t>Σύνδεση με συλλογισμό</a:t>
            </a:r>
          </a:p>
          <a:p>
            <a:r>
              <a:rPr lang="el-GR" dirty="0"/>
              <a:t>Γνωστική/Αναπτυξιακή Ψυχολογία</a:t>
            </a:r>
          </a:p>
          <a:p>
            <a:pPr lvl="1"/>
            <a:r>
              <a:rPr lang="el-GR" dirty="0"/>
              <a:t>Η προσέγγιση της «θεωρίας πλαισίου» στην εννοιολογική αλλαγή (Σ. </a:t>
            </a:r>
            <a:r>
              <a:rPr lang="el-GR" dirty="0" err="1"/>
              <a:t>Βοσνιάδου</a:t>
            </a:r>
            <a:r>
              <a:rPr lang="el-GR" dirty="0"/>
              <a:t>)</a:t>
            </a:r>
          </a:p>
          <a:p>
            <a:pPr lvl="2"/>
            <a:r>
              <a:rPr lang="el-GR" sz="2000" dirty="0"/>
              <a:t>Πώς αναπτύσσεται και οργανώνεται η προϋπάρχουσα γνώση</a:t>
            </a:r>
          </a:p>
          <a:p>
            <a:pPr lvl="2"/>
            <a:r>
              <a:rPr lang="el-GR" sz="2000" dirty="0"/>
              <a:t>Πώς αλληλεπιδρά με τη νέα γνώση</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a:t>H </a:t>
            </a:r>
            <a:r>
              <a:rPr lang="el-GR" dirty="0"/>
              <a:t>διαίσθηση και τα Μαθηματικά…</a:t>
            </a:r>
          </a:p>
        </p:txBody>
      </p:sp>
      <p:sp>
        <p:nvSpPr>
          <p:cNvPr id="5" name="4 - Θέση περιεχομένου"/>
          <p:cNvSpPr>
            <a:spLocks noGrp="1"/>
          </p:cNvSpPr>
          <p:nvPr>
            <p:ph idx="1"/>
          </p:nvPr>
        </p:nvSpPr>
        <p:spPr>
          <a:xfrm>
            <a:off x="446856" y="908720"/>
            <a:ext cx="8229600" cy="4824536"/>
          </a:xfrm>
        </p:spPr>
        <p:txBody>
          <a:bodyPr/>
          <a:lstStyle/>
          <a:p>
            <a:r>
              <a:rPr lang="el-GR" sz="2800" dirty="0"/>
              <a:t>…έχουν πολύ στενές σχέσεις</a:t>
            </a:r>
          </a:p>
          <a:p>
            <a:pPr lvl="1"/>
            <a:r>
              <a:rPr lang="el-GR" sz="2400" dirty="0"/>
              <a:t>Ήταν για πολλούς αιώνες  (</a:t>
            </a:r>
            <a:r>
              <a:rPr lang="el-GR" sz="2400" dirty="0">
                <a:solidFill>
                  <a:srgbClr val="C00000"/>
                </a:solidFill>
              </a:rPr>
              <a:t>διαισθητικά</a:t>
            </a:r>
            <a:r>
              <a:rPr lang="el-GR" sz="2400" dirty="0"/>
              <a:t>) προφανές ότι η γεωμετρική ευθεία είναι συνεχής</a:t>
            </a:r>
          </a:p>
          <a:p>
            <a:pPr lvl="1"/>
            <a:r>
              <a:rPr lang="el-GR" sz="2400" dirty="0"/>
              <a:t>Ήταν για πολλούς αιώνες </a:t>
            </a:r>
            <a:r>
              <a:rPr lang="el-GR" sz="2400" dirty="0">
                <a:solidFill>
                  <a:srgbClr val="C00000"/>
                </a:solidFill>
              </a:rPr>
              <a:t>διαισθητικά </a:t>
            </a:r>
            <a:r>
              <a:rPr lang="el-GR" sz="2400" dirty="0"/>
              <a:t>προφανής η καθολικής ισχύς του ισχυρισμού ότι «από σημείο εκτός ευθείας περνά μόνο μία παράλληλή της ευθεία» </a:t>
            </a:r>
            <a:endParaRPr lang="en-US" sz="2400" dirty="0"/>
          </a:p>
          <a:p>
            <a:pPr lvl="1"/>
            <a:r>
              <a:rPr lang="el-GR" sz="2400" dirty="0"/>
              <a:t>Ο </a:t>
            </a:r>
            <a:r>
              <a:rPr lang="en-US" sz="2400" dirty="0"/>
              <a:t>Cantor </a:t>
            </a:r>
            <a:r>
              <a:rPr lang="el-GR" sz="2400" dirty="0">
                <a:solidFill>
                  <a:srgbClr val="C00000"/>
                </a:solidFill>
              </a:rPr>
              <a:t>αποδεικνύει</a:t>
            </a:r>
            <a:r>
              <a:rPr lang="el-GR" sz="2400" dirty="0"/>
              <a:t> ότι ο πληθάριθμος του [0, 1] είναι ίσος με τον πληθάριθμο του</a:t>
            </a:r>
            <a:r>
              <a:rPr lang="el-GR" sz="2800" dirty="0"/>
              <a:t> </a:t>
            </a:r>
            <a:r>
              <a:rPr lang="en-US" sz="2800" dirty="0">
                <a:latin typeface="Castellar" pitchFamily="18" charset="0"/>
              </a:rPr>
              <a:t>R </a:t>
            </a:r>
            <a:r>
              <a:rPr lang="el-GR" sz="2400" dirty="0"/>
              <a:t>και γράφει: «Το βλέπω, </a:t>
            </a:r>
            <a:r>
              <a:rPr lang="el-GR" sz="2400" dirty="0">
                <a:solidFill>
                  <a:srgbClr val="C00000"/>
                </a:solidFill>
              </a:rPr>
              <a:t>αλλά δεν το πιστεύω</a:t>
            </a:r>
            <a:r>
              <a:rPr lang="el-GR" sz="2400" dirty="0"/>
              <a:t>»</a:t>
            </a:r>
            <a:endParaRPr lang="en-US" sz="2400" dirty="0"/>
          </a:p>
          <a:p>
            <a:pPr lvl="1"/>
            <a:r>
              <a:rPr lang="en-US" sz="2400" dirty="0"/>
              <a:t>O Hardy </a:t>
            </a:r>
            <a:r>
              <a:rPr lang="el-GR" sz="2400" dirty="0"/>
              <a:t>θεώρησε ότι οι τύποι που του έστειλε ο </a:t>
            </a:r>
            <a:r>
              <a:rPr lang="en-US" sz="2400" dirty="0" err="1"/>
              <a:t>Ramanuhan</a:t>
            </a:r>
            <a:r>
              <a:rPr lang="en-US" sz="2400" dirty="0"/>
              <a:t> </a:t>
            </a:r>
            <a:r>
              <a:rPr lang="el-GR" sz="2400" dirty="0"/>
              <a:t>ήταν σωστοί, πριν αποδειχθούν</a:t>
            </a:r>
          </a:p>
          <a:p>
            <a:pPr lvl="1"/>
            <a:r>
              <a:rPr lang="el-GR" sz="2400" dirty="0"/>
              <a:t>Ο </a:t>
            </a:r>
            <a:r>
              <a:rPr lang="en-US" sz="2400" dirty="0" err="1"/>
              <a:t>Poincaré</a:t>
            </a:r>
            <a:r>
              <a:rPr lang="en-US" sz="2400" dirty="0"/>
              <a:t> </a:t>
            </a:r>
            <a:r>
              <a:rPr lang="el-GR" sz="2400" dirty="0"/>
              <a:t>έγραψε μια εργασία με θέμα «</a:t>
            </a:r>
            <a:r>
              <a:rPr lang="en-US" sz="2400" dirty="0"/>
              <a:t>Intuition and Logic in Mathematics</a:t>
            </a:r>
            <a:r>
              <a:rPr lang="el-GR" sz="2400" dirty="0"/>
              <a:t>» (1905)</a:t>
            </a:r>
            <a:endParaRPr lang="el-GR"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Για τους κοινούς θνητούς…</a:t>
            </a:r>
          </a:p>
        </p:txBody>
      </p:sp>
      <p:sp>
        <p:nvSpPr>
          <p:cNvPr id="3" name="2 - Θέση περιεχομένου"/>
          <p:cNvSpPr>
            <a:spLocks noGrp="1"/>
          </p:cNvSpPr>
          <p:nvPr>
            <p:ph idx="1"/>
          </p:nvPr>
        </p:nvSpPr>
        <p:spPr/>
        <p:txBody>
          <a:bodyPr/>
          <a:lstStyle/>
          <a:p>
            <a:r>
              <a:rPr lang="el-GR" dirty="0"/>
              <a:t>… άρα και τους μαθητές, μπορεί να θεωρείται αυτονόητο ότι:</a:t>
            </a:r>
          </a:p>
          <a:p>
            <a:pPr lvl="1"/>
            <a:r>
              <a:rPr lang="el-GR" dirty="0"/>
              <a:t>Κάθε αριθμός έχει τον επόμενό του</a:t>
            </a:r>
          </a:p>
          <a:p>
            <a:pPr lvl="1"/>
            <a:r>
              <a:rPr lang="el-GR" dirty="0"/>
              <a:t>Η πιο σύντομη οδός ανάμεσα σε δυο σημεία είναι η ευθεία</a:t>
            </a:r>
          </a:p>
          <a:p>
            <a:pPr lvl="1"/>
            <a:r>
              <a:rPr lang="el-GR" dirty="0"/>
              <a:t>Όταν διπλασιάζεται η πλευρά του τετραγώνου, διπλασιάζεται και το εμβαδόν του</a:t>
            </a:r>
          </a:p>
          <a:p>
            <a:pPr lvl="1"/>
            <a:r>
              <a:rPr lang="el-GR" dirty="0"/>
              <a:t>(</a:t>
            </a:r>
            <a:r>
              <a:rPr lang="el-GR" dirty="0" err="1"/>
              <a:t>α+β</a:t>
            </a:r>
            <a:r>
              <a:rPr lang="el-GR" dirty="0"/>
              <a:t>)</a:t>
            </a:r>
            <a:r>
              <a:rPr lang="el-GR" baseline="30000" dirty="0"/>
              <a:t>2</a:t>
            </a:r>
            <a:r>
              <a:rPr lang="el-GR" dirty="0"/>
              <a:t> = α</a:t>
            </a:r>
            <a:r>
              <a:rPr lang="el-GR" baseline="30000" dirty="0"/>
              <a:t>2</a:t>
            </a:r>
            <a:r>
              <a:rPr lang="el-GR" dirty="0"/>
              <a:t>+β</a:t>
            </a:r>
            <a:r>
              <a:rPr lang="el-GR" baseline="30000" dirty="0"/>
              <a:t>2</a:t>
            </a:r>
          </a:p>
          <a:p>
            <a:pPr lvl="1"/>
            <a:r>
              <a:rPr lang="el-GR" dirty="0"/>
              <a:t>................................................................................</a:t>
            </a:r>
          </a:p>
          <a:p>
            <a:pPr lvl="1"/>
            <a:endParaRPr lang="el-GR" dirty="0"/>
          </a:p>
          <a:p>
            <a:pPr lvl="1"/>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Τίτλος"/>
          <p:cNvSpPr>
            <a:spLocks noGrp="1"/>
          </p:cNvSpPr>
          <p:nvPr>
            <p:ph type="title"/>
          </p:nvPr>
        </p:nvSpPr>
        <p:spPr/>
        <p:txBody>
          <a:bodyPr/>
          <a:lstStyle/>
          <a:p>
            <a:r>
              <a:rPr lang="el-GR" sz="4000"/>
              <a:t>Σχέση μεταξύ εννοιολογικής και διαδικαστικής γνώσης</a:t>
            </a:r>
            <a:endParaRPr lang="en-US" sz="4000"/>
          </a:p>
        </p:txBody>
      </p:sp>
      <p:sp>
        <p:nvSpPr>
          <p:cNvPr id="61443" name="2 - Θέση περιεχομένου"/>
          <p:cNvSpPr>
            <a:spLocks noGrp="1"/>
          </p:cNvSpPr>
          <p:nvPr>
            <p:ph idx="1"/>
          </p:nvPr>
        </p:nvSpPr>
        <p:spPr>
          <a:xfrm>
            <a:off x="457200" y="1778000"/>
            <a:ext cx="8229600" cy="4530725"/>
          </a:xfrm>
        </p:spPr>
        <p:txBody>
          <a:bodyPr/>
          <a:lstStyle/>
          <a:p>
            <a:r>
              <a:rPr lang="el-GR" sz="2800"/>
              <a:t>Διαφορετικές απόψεις για την ανάπτυξή τους</a:t>
            </a:r>
          </a:p>
          <a:p>
            <a:pPr lvl="1"/>
            <a:r>
              <a:rPr lang="el-GR" sz="2400"/>
              <a:t>Πρώτα οι εννοιολογικές αρχές, μετά οι διαδικασίες</a:t>
            </a:r>
          </a:p>
          <a:p>
            <a:pPr lvl="1"/>
            <a:r>
              <a:rPr lang="el-GR" sz="2400"/>
              <a:t>Πρώτα οι διαδικασίες, μετά οι εννοιολογικές αρχές</a:t>
            </a:r>
          </a:p>
          <a:p>
            <a:pPr lvl="1"/>
            <a:r>
              <a:rPr lang="el-GR" sz="2400"/>
              <a:t>Παράλληλη ανάπτυξη – θετική συσχέτιση</a:t>
            </a:r>
          </a:p>
          <a:p>
            <a:pPr>
              <a:buClr>
                <a:srgbClr val="C00000"/>
              </a:buClr>
              <a:buSzPct val="80000"/>
              <a:buFont typeface="Wingdings" pitchFamily="2" charset="2"/>
              <a:buChar char="Ø"/>
            </a:pPr>
            <a:r>
              <a:rPr lang="el-GR" sz="2800"/>
              <a:t> Υπάρχουν εμπειρικά δεδομένα υπέρ όλων των (αντικρουόμενων) απόψεων</a:t>
            </a:r>
          </a:p>
          <a:p>
            <a:pPr lvl="1">
              <a:buClr>
                <a:srgbClr val="C00000"/>
              </a:buClr>
              <a:buSzPct val="80000"/>
              <a:buFont typeface="Wingdings" pitchFamily="2" charset="2"/>
              <a:buChar char="Ø"/>
            </a:pPr>
            <a:r>
              <a:rPr lang="el-GR" sz="2400"/>
              <a:t>Είναι δυνατή η ύπαρξη της μιας, ακόμη και με την απουσία της άλλης</a:t>
            </a:r>
            <a:endParaRPr lang="en-US" sz="2400"/>
          </a:p>
        </p:txBody>
      </p:sp>
      <p:sp>
        <p:nvSpPr>
          <p:cNvPr id="61444" name="Text Box 3"/>
          <p:cNvSpPr txBox="1">
            <a:spLocks noChangeArrowheads="1"/>
          </p:cNvSpPr>
          <p:nvPr/>
        </p:nvSpPr>
        <p:spPr bwMode="auto">
          <a:xfrm>
            <a:off x="468313" y="6308725"/>
            <a:ext cx="8261350" cy="376238"/>
          </a:xfrm>
          <a:prstGeom prst="rect">
            <a:avLst/>
          </a:prstGeom>
          <a:solidFill>
            <a:schemeClr val="accent1"/>
          </a:solidFill>
          <a:ln w="9525">
            <a:solidFill>
              <a:schemeClr val="bg1"/>
            </a:solidFill>
            <a:miter lim="800000"/>
            <a:headEnd/>
            <a:tailEnd/>
          </a:ln>
        </p:spPr>
        <p:txBody>
          <a:bodyPr>
            <a:spAutoFit/>
          </a:bodyPr>
          <a:lstStyle/>
          <a:p>
            <a:pPr algn="r">
              <a:spcBef>
                <a:spcPct val="50000"/>
              </a:spcBef>
            </a:pPr>
            <a:r>
              <a:rPr lang="en-GB" dirty="0">
                <a:solidFill>
                  <a:schemeClr val="bg1"/>
                </a:solidFill>
              </a:rPr>
              <a:t> </a:t>
            </a:r>
            <a:r>
              <a:rPr lang="en-GB" dirty="0" err="1">
                <a:solidFill>
                  <a:schemeClr val="bg1"/>
                </a:solidFill>
              </a:rPr>
              <a:t>Bempeni</a:t>
            </a:r>
            <a:r>
              <a:rPr lang="en-GB" dirty="0">
                <a:solidFill>
                  <a:schemeClr val="bg1"/>
                </a:solidFill>
              </a:rPr>
              <a:t> &amp; </a:t>
            </a:r>
            <a:r>
              <a:rPr lang="en-GB" dirty="0" err="1">
                <a:solidFill>
                  <a:schemeClr val="bg1"/>
                </a:solidFill>
              </a:rPr>
              <a:t>Vamvakoussi</a:t>
            </a:r>
            <a:r>
              <a:rPr lang="en-GB" dirty="0">
                <a:solidFill>
                  <a:schemeClr val="bg1"/>
                </a:solidFill>
              </a:rPr>
              <a:t>, 201</a:t>
            </a:r>
            <a:r>
              <a:rPr lang="el-GR" dirty="0">
                <a:solidFill>
                  <a:schemeClr val="bg1"/>
                </a:solidFill>
              </a:rPr>
              <a:t>5</a:t>
            </a:r>
            <a:r>
              <a:rPr lang="en-GB" dirty="0">
                <a:solidFill>
                  <a:schemeClr val="bg1"/>
                </a:solidFill>
              </a:rPr>
              <a:t>; </a:t>
            </a:r>
            <a:r>
              <a:rPr lang="en-GB" dirty="0" err="1">
                <a:solidFill>
                  <a:schemeClr val="bg1"/>
                </a:solidFill>
              </a:rPr>
              <a:t>Rittle</a:t>
            </a:r>
            <a:r>
              <a:rPr lang="en-GB" dirty="0">
                <a:solidFill>
                  <a:schemeClr val="bg1"/>
                </a:solidFill>
              </a:rPr>
              <a:t>-Johnson &amp; </a:t>
            </a:r>
            <a:r>
              <a:rPr lang="en-GB" dirty="0" err="1">
                <a:solidFill>
                  <a:schemeClr val="bg1"/>
                </a:solidFill>
              </a:rPr>
              <a:t>Siegler</a:t>
            </a:r>
            <a:r>
              <a:rPr lang="en-GB" dirty="0">
                <a:solidFill>
                  <a:schemeClr val="bg1"/>
                </a:solidFill>
              </a:rPr>
              <a:t>, 2001</a:t>
            </a:r>
            <a:endParaRPr lang="el-GR"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800" dirty="0"/>
              <a:t>Δεν είναι απλό…</a:t>
            </a:r>
          </a:p>
        </p:txBody>
      </p:sp>
      <p:sp>
        <p:nvSpPr>
          <p:cNvPr id="3" name="2 - Θέση περιεχομένου"/>
          <p:cNvSpPr>
            <a:spLocks noGrp="1"/>
          </p:cNvSpPr>
          <p:nvPr>
            <p:ph idx="1"/>
          </p:nvPr>
        </p:nvSpPr>
        <p:spPr>
          <a:xfrm>
            <a:off x="457200" y="1490563"/>
            <a:ext cx="8229600" cy="4530725"/>
          </a:xfrm>
        </p:spPr>
        <p:txBody>
          <a:bodyPr/>
          <a:lstStyle/>
          <a:p>
            <a:r>
              <a:rPr lang="el-GR" sz="2800" dirty="0"/>
              <a:t>… </a:t>
            </a:r>
            <a:r>
              <a:rPr lang="el-GR" dirty="0"/>
              <a:t>να οριστεί και να περιγραφεί η μαθηματική διαίσθηση με ένα τυπικό τρόπο</a:t>
            </a:r>
          </a:p>
          <a:p>
            <a:pPr lvl="1"/>
            <a:r>
              <a:rPr lang="el-GR" dirty="0"/>
              <a:t>Τι είναι; Πώς λειτουργεί; Πώς αναπτύσσεται; Τι είναι διαισθητικό για ποιον;</a:t>
            </a:r>
          </a:p>
          <a:p>
            <a:pPr lvl="1"/>
            <a:endParaRPr lang="el-GR" sz="1800" dirty="0"/>
          </a:p>
          <a:p>
            <a:r>
              <a:rPr lang="el-GR" dirty="0"/>
              <a:t>Ο Ε. </a:t>
            </a:r>
            <a:r>
              <a:rPr lang="en-US" dirty="0" err="1"/>
              <a:t>Fischbein</a:t>
            </a:r>
            <a:r>
              <a:rPr lang="en-US" dirty="0"/>
              <a:t> </a:t>
            </a:r>
            <a:r>
              <a:rPr lang="el-GR" dirty="0"/>
              <a:t> έκανε μια πολύ συστηματική προσπάθεια να ορίσει τη διαισθητική γνώση και να περιγράψει τις ιδιότητές της </a:t>
            </a:r>
          </a:p>
          <a:p>
            <a:pPr lvl="1"/>
            <a:r>
              <a:rPr lang="el-GR" dirty="0"/>
              <a:t>Με μεγάλη επιρροή στη μαθηματική εκπαίδευση</a:t>
            </a:r>
          </a:p>
          <a:p>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θεωρία του Ε. </a:t>
            </a:r>
            <a:r>
              <a:rPr lang="en-US" dirty="0" err="1"/>
              <a:t>Fischbein</a:t>
            </a:r>
            <a:r>
              <a:rPr lang="el-GR" dirty="0"/>
              <a:t> </a:t>
            </a:r>
            <a:r>
              <a:rPr lang="el-GR" sz="3600" dirty="0"/>
              <a:t>Ι</a:t>
            </a:r>
            <a:endParaRPr lang="el-GR" dirty="0"/>
          </a:p>
        </p:txBody>
      </p:sp>
      <p:sp>
        <p:nvSpPr>
          <p:cNvPr id="3" name="2 - Θέση περιεχομένου"/>
          <p:cNvSpPr>
            <a:spLocks noGrp="1"/>
          </p:cNvSpPr>
          <p:nvPr>
            <p:ph idx="1"/>
          </p:nvPr>
        </p:nvSpPr>
        <p:spPr>
          <a:xfrm>
            <a:off x="467544" y="1346547"/>
            <a:ext cx="8229600" cy="4530725"/>
          </a:xfrm>
        </p:spPr>
        <p:txBody>
          <a:bodyPr/>
          <a:lstStyle/>
          <a:p>
            <a:r>
              <a:rPr lang="el-GR" sz="2800" dirty="0"/>
              <a:t>Οι </a:t>
            </a:r>
            <a:r>
              <a:rPr lang="el-GR" sz="2800" i="1" dirty="0"/>
              <a:t>διαισθήσεις</a:t>
            </a:r>
            <a:r>
              <a:rPr lang="el-GR" sz="2800" dirty="0"/>
              <a:t> είναι </a:t>
            </a:r>
            <a:r>
              <a:rPr lang="el-GR" sz="2800" dirty="0" err="1"/>
              <a:t>γνωσιακές</a:t>
            </a:r>
            <a:r>
              <a:rPr lang="el-GR" sz="2800" dirty="0"/>
              <a:t> πεποιθήσεις (</a:t>
            </a:r>
            <a:r>
              <a:rPr lang="en-US" sz="2800" dirty="0"/>
              <a:t>cognitive beliefs</a:t>
            </a:r>
            <a:r>
              <a:rPr lang="el-GR" sz="2800" dirty="0"/>
              <a:t>) με τα εξής χαρακτηριστικά:</a:t>
            </a:r>
          </a:p>
          <a:p>
            <a:pPr lvl="1"/>
            <a:r>
              <a:rPr lang="el-GR" sz="2400" dirty="0"/>
              <a:t>Εμφανίζονται άμεσα</a:t>
            </a:r>
          </a:p>
          <a:p>
            <a:pPr lvl="1"/>
            <a:r>
              <a:rPr lang="el-GR" sz="2400" dirty="0"/>
              <a:t>Θεωρούνται αυτονόητες</a:t>
            </a:r>
          </a:p>
          <a:p>
            <a:pPr lvl="1"/>
            <a:r>
              <a:rPr lang="el-GR" sz="2400" dirty="0"/>
              <a:t>Συνοδεύονται από ισχυρό αίσθημα βεβαιότητας</a:t>
            </a:r>
          </a:p>
          <a:p>
            <a:pPr lvl="1"/>
            <a:r>
              <a:rPr lang="el-GR" sz="2400" dirty="0"/>
              <a:t> Είναι ανθεκτικές (π.χ. στη διδασκαλία)</a:t>
            </a:r>
          </a:p>
          <a:p>
            <a:pPr lvl="1"/>
            <a:r>
              <a:rPr lang="el-GR" sz="2400" dirty="0"/>
              <a:t> Έχουν σημαντική επιρροή  στην ανθρώπινη συμπεριφορά</a:t>
            </a:r>
          </a:p>
          <a:p>
            <a:pPr lvl="1"/>
            <a:endParaRPr lang="el-GR" dirty="0"/>
          </a:p>
          <a:p>
            <a:pPr lvl="1"/>
            <a:endParaRPr lang="el-GR" dirty="0"/>
          </a:p>
          <a:p>
            <a:pPr lvl="1"/>
            <a:endParaRPr lang="el-GR" dirty="0"/>
          </a:p>
          <a:p>
            <a:pPr lvl="1"/>
            <a:endParaRPr lang="en-US" dirty="0"/>
          </a:p>
          <a:p>
            <a:pPr lvl="1"/>
            <a:endParaRPr lang="el-GR" dirty="0"/>
          </a:p>
          <a:p>
            <a:pPr lvl="1"/>
            <a:endParaRPr lang="el-GR" dirty="0"/>
          </a:p>
          <a:p>
            <a:pPr lvl="1"/>
            <a:endParaRPr lang="el-GR" i="1" dirty="0"/>
          </a:p>
          <a:p>
            <a:pPr>
              <a:buNone/>
            </a:pPr>
            <a:endParaRPr lang="el-GR" dirty="0"/>
          </a:p>
        </p:txBody>
      </p:sp>
      <p:sp>
        <p:nvSpPr>
          <p:cNvPr id="4" name="Text Box 4"/>
          <p:cNvSpPr txBox="1">
            <a:spLocks noChangeArrowheads="1"/>
          </p:cNvSpPr>
          <p:nvPr/>
        </p:nvSpPr>
        <p:spPr bwMode="auto">
          <a:xfrm>
            <a:off x="467544" y="6237288"/>
            <a:ext cx="8280920" cy="369332"/>
          </a:xfrm>
          <a:prstGeom prst="rect">
            <a:avLst/>
          </a:prstGeom>
          <a:solidFill>
            <a:schemeClr val="accent1"/>
          </a:solidFill>
          <a:ln w="9525">
            <a:noFill/>
            <a:miter lim="800000"/>
            <a:headEnd/>
            <a:tailEnd/>
          </a:ln>
        </p:spPr>
        <p:txBody>
          <a:bodyPr wrap="square">
            <a:spAutoFit/>
          </a:bodyPr>
          <a:lstStyle/>
          <a:p>
            <a:pPr algn="r"/>
            <a:r>
              <a:rPr lang="en-US">
                <a:solidFill>
                  <a:schemeClr val="accent3"/>
                </a:solidFill>
              </a:rPr>
              <a:t>Fischbein, 1987</a:t>
            </a:r>
            <a:endParaRPr lang="el-GR" dirty="0">
              <a:solidFill>
                <a:schemeClr val="accent3"/>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θεωρία του Ε. </a:t>
            </a:r>
            <a:r>
              <a:rPr lang="en-US" dirty="0" err="1"/>
              <a:t>Fischbein</a:t>
            </a:r>
            <a:r>
              <a:rPr lang="el-GR" dirty="0"/>
              <a:t> </a:t>
            </a:r>
            <a:r>
              <a:rPr lang="el-GR" sz="3600" dirty="0"/>
              <a:t>ΙΙ</a:t>
            </a:r>
            <a:endParaRPr lang="el-GR" dirty="0"/>
          </a:p>
        </p:txBody>
      </p:sp>
      <p:sp>
        <p:nvSpPr>
          <p:cNvPr id="3" name="2 - Θέση περιεχομένου"/>
          <p:cNvSpPr>
            <a:spLocks noGrp="1"/>
          </p:cNvSpPr>
          <p:nvPr>
            <p:ph idx="1"/>
          </p:nvPr>
        </p:nvSpPr>
        <p:spPr/>
        <p:txBody>
          <a:bodyPr/>
          <a:lstStyle/>
          <a:p>
            <a:r>
              <a:rPr lang="el-GR" sz="2800" dirty="0"/>
              <a:t>… και τα εξής χαρακτηριστικά:</a:t>
            </a:r>
          </a:p>
          <a:p>
            <a:pPr lvl="1"/>
            <a:r>
              <a:rPr lang="el-GR" sz="2400" dirty="0"/>
              <a:t>Δεν είναι απλές, μεμονωμένες πεποιθήσεις</a:t>
            </a:r>
            <a:endParaRPr lang="en-US" sz="2400" dirty="0"/>
          </a:p>
          <a:p>
            <a:pPr lvl="2"/>
            <a:r>
              <a:rPr lang="el-GR" sz="2000" dirty="0"/>
              <a:t>Συχνά σχετίζονται με </a:t>
            </a:r>
            <a:r>
              <a:rPr lang="el-GR" sz="2000" dirty="0">
                <a:solidFill>
                  <a:schemeClr val="tx2"/>
                </a:solidFill>
              </a:rPr>
              <a:t>γνωστικά σχήματα</a:t>
            </a:r>
          </a:p>
          <a:p>
            <a:pPr lvl="1"/>
            <a:r>
              <a:rPr lang="el-GR" sz="2400" dirty="0"/>
              <a:t>Βασίζονται στην συνολική εικόνα μιας κατάστασης </a:t>
            </a:r>
          </a:p>
          <a:p>
            <a:pPr lvl="1"/>
            <a:r>
              <a:rPr lang="el-GR" sz="2400" dirty="0"/>
              <a:t>Είναι άδηλες </a:t>
            </a:r>
          </a:p>
          <a:p>
            <a:pPr lvl="2"/>
            <a:r>
              <a:rPr lang="el-GR" sz="2000" dirty="0"/>
              <a:t>δηλ. το υποκείμενο δεν έχει επίγνωση ότι τις χρησιμοποιεί</a:t>
            </a:r>
          </a:p>
          <a:p>
            <a:pPr lvl="1"/>
            <a:r>
              <a:rPr lang="el-GR" sz="2400" dirty="0"/>
              <a:t>Είναι παραγωγικές  </a:t>
            </a:r>
          </a:p>
          <a:p>
            <a:pPr lvl="2"/>
            <a:r>
              <a:rPr lang="el-GR" sz="2000" dirty="0"/>
              <a:t>δηλ.  επιτρέπουν «άλματα» από το οικείο στο μη οικείο</a:t>
            </a:r>
          </a:p>
          <a:p>
            <a:pPr lvl="1"/>
            <a:endParaRPr lang="el-GR" dirty="0"/>
          </a:p>
          <a:p>
            <a:pPr lvl="1"/>
            <a:endParaRPr lang="el-GR" dirty="0"/>
          </a:p>
          <a:p>
            <a:pPr lvl="1"/>
            <a:endParaRPr lang="el-GR" dirty="0"/>
          </a:p>
          <a:p>
            <a:endParaRPr lang="el-GR" dirty="0"/>
          </a:p>
        </p:txBody>
      </p:sp>
      <p:sp>
        <p:nvSpPr>
          <p:cNvPr id="4" name="Text Box 4"/>
          <p:cNvSpPr txBox="1">
            <a:spLocks noChangeArrowheads="1"/>
          </p:cNvSpPr>
          <p:nvPr/>
        </p:nvSpPr>
        <p:spPr bwMode="auto">
          <a:xfrm>
            <a:off x="467544" y="6237288"/>
            <a:ext cx="8280920" cy="369332"/>
          </a:xfrm>
          <a:prstGeom prst="rect">
            <a:avLst/>
          </a:prstGeom>
          <a:solidFill>
            <a:schemeClr val="accent1"/>
          </a:solidFill>
          <a:ln w="9525">
            <a:noFill/>
            <a:miter lim="800000"/>
            <a:headEnd/>
            <a:tailEnd/>
          </a:ln>
        </p:spPr>
        <p:txBody>
          <a:bodyPr wrap="square">
            <a:spAutoFit/>
          </a:bodyPr>
          <a:lstStyle/>
          <a:p>
            <a:pPr algn="r"/>
            <a:r>
              <a:rPr lang="en-US">
                <a:solidFill>
                  <a:schemeClr val="accent3"/>
                </a:solidFill>
              </a:rPr>
              <a:t>Fischbein, 1987</a:t>
            </a:r>
            <a:endParaRPr lang="el-GR" dirty="0">
              <a:solidFill>
                <a:schemeClr val="accent3"/>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Τίτλος"/>
          <p:cNvSpPr>
            <a:spLocks noGrp="1"/>
          </p:cNvSpPr>
          <p:nvPr>
            <p:ph type="title"/>
          </p:nvPr>
        </p:nvSpPr>
        <p:spPr/>
        <p:txBody>
          <a:bodyPr/>
          <a:lstStyle/>
          <a:p>
            <a:r>
              <a:rPr lang="el-GR"/>
              <a:t>Παράδειγμα 1</a:t>
            </a:r>
            <a:endParaRPr lang="en-US"/>
          </a:p>
        </p:txBody>
      </p:sp>
      <p:sp>
        <p:nvSpPr>
          <p:cNvPr id="79875" name="2 - Θέση περιεχομένου"/>
          <p:cNvSpPr>
            <a:spLocks noGrp="1"/>
          </p:cNvSpPr>
          <p:nvPr>
            <p:ph idx="1"/>
          </p:nvPr>
        </p:nvSpPr>
        <p:spPr/>
        <p:txBody>
          <a:bodyPr/>
          <a:lstStyle/>
          <a:p>
            <a:endParaRPr lang="el-GR"/>
          </a:p>
          <a:p>
            <a:r>
              <a:rPr lang="el-GR"/>
              <a:t>Ποιοι είναι περισσότεροι, όλοι οι φυσικοί αριθμοί, ή τα πολλαπλάσια του 10;</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Τίτλος"/>
          <p:cNvSpPr>
            <a:spLocks noGrp="1"/>
          </p:cNvSpPr>
          <p:nvPr>
            <p:ph type="title"/>
          </p:nvPr>
        </p:nvSpPr>
        <p:spPr/>
        <p:txBody>
          <a:bodyPr/>
          <a:lstStyle/>
          <a:p>
            <a:r>
              <a:rPr lang="el-GR"/>
              <a:t>Παράδειγμα 2</a:t>
            </a:r>
            <a:endParaRPr lang="en-US"/>
          </a:p>
        </p:txBody>
      </p:sp>
      <p:sp>
        <p:nvSpPr>
          <p:cNvPr id="80899" name="2 - Θέση περιεχομένου"/>
          <p:cNvSpPr>
            <a:spLocks noGrp="1"/>
          </p:cNvSpPr>
          <p:nvPr>
            <p:ph idx="1"/>
          </p:nvPr>
        </p:nvSpPr>
        <p:spPr/>
        <p:txBody>
          <a:bodyPr/>
          <a:lstStyle/>
          <a:p>
            <a:r>
              <a:rPr lang="el-GR"/>
              <a:t>Ποιο ευθύγραμμο τμήμα έχει περισσότερα σημεία, το ΑΒ ή το ΓΔ;</a:t>
            </a:r>
            <a:endParaRPr lang="en-US"/>
          </a:p>
        </p:txBody>
      </p:sp>
      <p:cxnSp>
        <p:nvCxnSpPr>
          <p:cNvPr id="5" name="4 - Ευθεία γραμμή σύνδεσης"/>
          <p:cNvCxnSpPr/>
          <p:nvPr/>
        </p:nvCxnSpPr>
        <p:spPr>
          <a:xfrm>
            <a:off x="3348038" y="3429000"/>
            <a:ext cx="2016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 Ευθεία γραμμή σύνδεσης"/>
          <p:cNvCxnSpPr/>
          <p:nvPr/>
        </p:nvCxnSpPr>
        <p:spPr>
          <a:xfrm>
            <a:off x="2484438" y="4797425"/>
            <a:ext cx="4248150" cy="0"/>
          </a:xfrm>
          <a:prstGeom prst="line">
            <a:avLst/>
          </a:prstGeom>
        </p:spPr>
        <p:style>
          <a:lnRef idx="1">
            <a:schemeClr val="accent1"/>
          </a:lnRef>
          <a:fillRef idx="0">
            <a:schemeClr val="accent1"/>
          </a:fillRef>
          <a:effectRef idx="0">
            <a:schemeClr val="accent1"/>
          </a:effectRef>
          <a:fontRef idx="minor">
            <a:schemeClr val="tx1"/>
          </a:fontRef>
        </p:style>
      </p:cxnSp>
      <p:sp>
        <p:nvSpPr>
          <p:cNvPr id="80902" name="7 - TextBox"/>
          <p:cNvSpPr txBox="1">
            <a:spLocks noChangeArrowheads="1"/>
          </p:cNvSpPr>
          <p:nvPr/>
        </p:nvSpPr>
        <p:spPr bwMode="auto">
          <a:xfrm>
            <a:off x="2987675" y="3213100"/>
            <a:ext cx="504825" cy="369888"/>
          </a:xfrm>
          <a:prstGeom prst="rect">
            <a:avLst/>
          </a:prstGeom>
          <a:noFill/>
          <a:ln w="9525">
            <a:noFill/>
            <a:miter lim="800000"/>
            <a:headEnd/>
            <a:tailEnd/>
          </a:ln>
        </p:spPr>
        <p:txBody>
          <a:bodyPr>
            <a:spAutoFit/>
          </a:bodyPr>
          <a:lstStyle/>
          <a:p>
            <a:pPr algn="ctr"/>
            <a:r>
              <a:rPr lang="el-GR"/>
              <a:t>Α</a:t>
            </a:r>
            <a:endParaRPr lang="en-US"/>
          </a:p>
        </p:txBody>
      </p:sp>
      <p:sp>
        <p:nvSpPr>
          <p:cNvPr id="80903" name="8 - TextBox"/>
          <p:cNvSpPr txBox="1">
            <a:spLocks noChangeArrowheads="1"/>
          </p:cNvSpPr>
          <p:nvPr/>
        </p:nvSpPr>
        <p:spPr bwMode="auto">
          <a:xfrm>
            <a:off x="5219700" y="3213100"/>
            <a:ext cx="504825" cy="369888"/>
          </a:xfrm>
          <a:prstGeom prst="rect">
            <a:avLst/>
          </a:prstGeom>
          <a:noFill/>
          <a:ln w="9525">
            <a:noFill/>
            <a:miter lim="800000"/>
            <a:headEnd/>
            <a:tailEnd/>
          </a:ln>
        </p:spPr>
        <p:txBody>
          <a:bodyPr>
            <a:spAutoFit/>
          </a:bodyPr>
          <a:lstStyle/>
          <a:p>
            <a:pPr algn="ctr"/>
            <a:r>
              <a:rPr lang="el-GR"/>
              <a:t>Β</a:t>
            </a:r>
            <a:endParaRPr lang="en-US"/>
          </a:p>
        </p:txBody>
      </p:sp>
      <p:sp>
        <p:nvSpPr>
          <p:cNvPr id="80904" name="9 - TextBox"/>
          <p:cNvSpPr txBox="1">
            <a:spLocks noChangeArrowheads="1"/>
          </p:cNvSpPr>
          <p:nvPr/>
        </p:nvSpPr>
        <p:spPr bwMode="auto">
          <a:xfrm>
            <a:off x="2124075" y="4581525"/>
            <a:ext cx="503238" cy="368300"/>
          </a:xfrm>
          <a:prstGeom prst="rect">
            <a:avLst/>
          </a:prstGeom>
          <a:noFill/>
          <a:ln w="9525">
            <a:noFill/>
            <a:miter lim="800000"/>
            <a:headEnd/>
            <a:tailEnd/>
          </a:ln>
        </p:spPr>
        <p:txBody>
          <a:bodyPr>
            <a:spAutoFit/>
          </a:bodyPr>
          <a:lstStyle/>
          <a:p>
            <a:pPr algn="ctr"/>
            <a:r>
              <a:rPr lang="el-GR"/>
              <a:t>Γ</a:t>
            </a:r>
            <a:endParaRPr lang="en-US"/>
          </a:p>
        </p:txBody>
      </p:sp>
      <p:sp>
        <p:nvSpPr>
          <p:cNvPr id="80905" name="10 - TextBox"/>
          <p:cNvSpPr txBox="1">
            <a:spLocks noChangeArrowheads="1"/>
          </p:cNvSpPr>
          <p:nvPr/>
        </p:nvSpPr>
        <p:spPr bwMode="auto">
          <a:xfrm>
            <a:off x="6659563" y="4581525"/>
            <a:ext cx="504825" cy="368300"/>
          </a:xfrm>
          <a:prstGeom prst="rect">
            <a:avLst/>
          </a:prstGeom>
          <a:noFill/>
          <a:ln w="9525">
            <a:noFill/>
            <a:miter lim="800000"/>
            <a:headEnd/>
            <a:tailEnd/>
          </a:ln>
        </p:spPr>
        <p:txBody>
          <a:bodyPr>
            <a:spAutoFit/>
          </a:bodyPr>
          <a:lstStyle/>
          <a:p>
            <a:pPr algn="ctr"/>
            <a:r>
              <a:rPr lang="el-GR"/>
              <a:t>Δ</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p:txBody>
          <a:bodyPr/>
          <a:lstStyle/>
          <a:p>
            <a:r>
              <a:rPr lang="el-GR"/>
              <a:t>Παράδειγμα 3</a:t>
            </a:r>
            <a:endParaRPr lang="en-US"/>
          </a:p>
        </p:txBody>
      </p:sp>
      <p:sp>
        <p:nvSpPr>
          <p:cNvPr id="81923" name="2 - Θέση περιεχομένου"/>
          <p:cNvSpPr>
            <a:spLocks noGrp="1"/>
          </p:cNvSpPr>
          <p:nvPr>
            <p:ph idx="1"/>
          </p:nvPr>
        </p:nvSpPr>
        <p:spPr/>
        <p:txBody>
          <a:bodyPr/>
          <a:lstStyle/>
          <a:p>
            <a:r>
              <a:rPr lang="el-GR"/>
              <a:t>Πόσοι αριθμοί βρίσκονται ανάμεσα στο 2/5 και το 3/5;</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Τίτλος"/>
          <p:cNvSpPr>
            <a:spLocks noGrp="1"/>
          </p:cNvSpPr>
          <p:nvPr>
            <p:ph type="title"/>
          </p:nvPr>
        </p:nvSpPr>
        <p:spPr/>
        <p:txBody>
          <a:bodyPr/>
          <a:lstStyle/>
          <a:p>
            <a:r>
              <a:rPr lang="el-GR"/>
              <a:t>Παράδειγμα 3</a:t>
            </a:r>
            <a:endParaRPr lang="en-US"/>
          </a:p>
        </p:txBody>
      </p:sp>
      <p:sp>
        <p:nvSpPr>
          <p:cNvPr id="82947" name="2 - Θέση περιεχομένου"/>
          <p:cNvSpPr>
            <a:spLocks noGrp="1"/>
          </p:cNvSpPr>
          <p:nvPr>
            <p:ph idx="1"/>
          </p:nvPr>
        </p:nvSpPr>
        <p:spPr/>
        <p:txBody>
          <a:bodyPr/>
          <a:lstStyle/>
          <a:p>
            <a:r>
              <a:rPr lang="el-GR"/>
              <a:t>Δώστε 5 παραδείγματα αριθμών α, β, τέτοιων ώστε α.β = 3</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p:nvPr>
        </p:nvSpPr>
        <p:spPr/>
        <p:txBody>
          <a:bodyPr/>
          <a:lstStyle/>
          <a:p>
            <a:r>
              <a:rPr lang="el-GR"/>
              <a:t>Παράδειγμα 4</a:t>
            </a:r>
            <a:endParaRPr lang="en-US"/>
          </a:p>
        </p:txBody>
      </p:sp>
      <p:sp>
        <p:nvSpPr>
          <p:cNvPr id="83971" name="5 - Θέση περιεχομένου"/>
          <p:cNvSpPr>
            <a:spLocks noGrp="1"/>
          </p:cNvSpPr>
          <p:nvPr>
            <p:ph idx="1"/>
          </p:nvPr>
        </p:nvSpPr>
        <p:spPr/>
        <p:txBody>
          <a:bodyPr/>
          <a:lstStyle/>
          <a:p>
            <a:endParaRPr lang="en-US"/>
          </a:p>
        </p:txBody>
      </p:sp>
      <p:pic>
        <p:nvPicPr>
          <p:cNvPr id="83972" name="Picture 4"/>
          <p:cNvPicPr>
            <a:picLocks noChangeAspect="1" noChangeArrowheads="1"/>
          </p:cNvPicPr>
          <p:nvPr/>
        </p:nvPicPr>
        <p:blipFill>
          <a:blip r:embed="rId2" cstate="print"/>
          <a:srcRect/>
          <a:stretch>
            <a:fillRect/>
          </a:stretch>
        </p:blipFill>
        <p:spPr bwMode="auto">
          <a:xfrm>
            <a:off x="409575" y="2276475"/>
            <a:ext cx="8339138" cy="2305050"/>
          </a:xfrm>
          <a:prstGeom prst="rect">
            <a:avLst/>
          </a:prstGeom>
          <a:noFill/>
          <a:ln w="9525">
            <a:noFill/>
            <a:miter lim="800000"/>
            <a:headEnd/>
            <a:tailEnd/>
          </a:ln>
        </p:spPr>
      </p:pic>
      <p:sp>
        <p:nvSpPr>
          <p:cNvPr id="8" name="7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err="1">
                <a:solidFill>
                  <a:schemeClr val="bg1"/>
                </a:solidFill>
              </a:rPr>
              <a:t>Fischbein</a:t>
            </a:r>
            <a:r>
              <a:rPr lang="en-GB" dirty="0">
                <a:solidFill>
                  <a:schemeClr val="bg1"/>
                </a:solidFill>
              </a:rPr>
              <a:t>, 199</a:t>
            </a:r>
            <a:r>
              <a:rPr lang="el-GR" dirty="0">
                <a:solidFill>
                  <a:schemeClr val="bg1"/>
                </a:solidFill>
              </a:rPr>
              <a:t>9</a:t>
            </a:r>
            <a:r>
              <a:rPr lang="en-GB" dirty="0">
                <a:solidFill>
                  <a:schemeClr val="bg1"/>
                </a:solidFill>
              </a:rPr>
              <a:t>, p. </a:t>
            </a:r>
            <a:r>
              <a:rPr lang="el-GR" dirty="0">
                <a:solidFill>
                  <a:schemeClr val="bg1"/>
                </a:solidFill>
              </a:rPr>
              <a:t>26</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Τίτλος"/>
          <p:cNvSpPr>
            <a:spLocks noGrp="1"/>
          </p:cNvSpPr>
          <p:nvPr>
            <p:ph type="title"/>
          </p:nvPr>
        </p:nvSpPr>
        <p:spPr>
          <a:xfrm>
            <a:off x="544016" y="4731221"/>
            <a:ext cx="7772400" cy="1362075"/>
          </a:xfrm>
        </p:spPr>
        <p:txBody>
          <a:bodyPr/>
          <a:lstStyle/>
          <a:p>
            <a:r>
              <a:rPr lang="el-GR" sz="3600" cap="none" dirty="0"/>
              <a:t>Γνωστικά σχήματα</a:t>
            </a:r>
            <a:endParaRPr lang="en-US" sz="3600" i="1" cap="none" dirty="0"/>
          </a:p>
        </p:txBody>
      </p:sp>
      <p:sp>
        <p:nvSpPr>
          <p:cNvPr id="4099" name="4 - Θέση κειμένου"/>
          <p:cNvSpPr>
            <a:spLocks noGrp="1"/>
          </p:cNvSpPr>
          <p:nvPr>
            <p:ph type="body" idx="1"/>
          </p:nvPr>
        </p:nvSpPr>
        <p:spPr>
          <a:xfrm>
            <a:off x="616024" y="4221088"/>
            <a:ext cx="7772400" cy="1500188"/>
          </a:xfrm>
        </p:spPr>
        <p:txBody>
          <a:bodyPr/>
          <a:lstStyle/>
          <a:p>
            <a:r>
              <a:rPr lang="el-GR" sz="2400" dirty="0"/>
              <a:t>Ανοίγει παρένθεση</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a:t>Schemas (or Schemata)</a:t>
            </a:r>
            <a:endParaRPr lang="el-GR" dirty="0"/>
          </a:p>
        </p:txBody>
      </p:sp>
      <p:sp>
        <p:nvSpPr>
          <p:cNvPr id="7" name="6 - Θέση περιεχομένου"/>
          <p:cNvSpPr>
            <a:spLocks noGrp="1"/>
          </p:cNvSpPr>
          <p:nvPr>
            <p:ph idx="1"/>
          </p:nvPr>
        </p:nvSpPr>
        <p:spPr/>
        <p:txBody>
          <a:bodyPr/>
          <a:lstStyle/>
          <a:p>
            <a:endParaRPr lang="en-US" dirty="0"/>
          </a:p>
          <a:p>
            <a:r>
              <a:rPr lang="en-US" dirty="0"/>
              <a:t>Organized packages of information about the world, events, (actions), or people stored in long-term memory. </a:t>
            </a:r>
            <a:endParaRPr lang="el-GR" dirty="0"/>
          </a:p>
        </p:txBody>
      </p:sp>
      <p:sp>
        <p:nvSpPr>
          <p:cNvPr id="9" name="8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err="1">
                <a:solidFill>
                  <a:schemeClr val="bg1"/>
                </a:solidFill>
              </a:rPr>
              <a:t>Eysenck</a:t>
            </a:r>
            <a:r>
              <a:rPr lang="en-GB" dirty="0">
                <a:solidFill>
                  <a:schemeClr val="bg1"/>
                </a:solidFill>
              </a:rPr>
              <a:t> &amp; Keane, 6</a:t>
            </a:r>
            <a:r>
              <a:rPr lang="en-GB" baseline="30000" dirty="0">
                <a:solidFill>
                  <a:schemeClr val="bg1"/>
                </a:solidFill>
              </a:rPr>
              <a:t>th</a:t>
            </a:r>
            <a:r>
              <a:rPr lang="en-GB" dirty="0">
                <a:solidFill>
                  <a:schemeClr val="bg1"/>
                </a:solidFill>
              </a:rPr>
              <a:t> ed., p.401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Τίτλος"/>
          <p:cNvSpPr>
            <a:spLocks noGrp="1"/>
          </p:cNvSpPr>
          <p:nvPr>
            <p:ph type="title"/>
          </p:nvPr>
        </p:nvSpPr>
        <p:spPr/>
        <p:txBody>
          <a:bodyPr/>
          <a:lstStyle/>
          <a:p>
            <a:r>
              <a:rPr lang="el-GR"/>
              <a:t>Φαίνεται ότι…</a:t>
            </a:r>
            <a:endParaRPr lang="en-US"/>
          </a:p>
        </p:txBody>
      </p:sp>
      <p:sp>
        <p:nvSpPr>
          <p:cNvPr id="62467" name="2 - Θέση περιεχομένου"/>
          <p:cNvSpPr>
            <a:spLocks noGrp="1"/>
          </p:cNvSpPr>
          <p:nvPr>
            <p:ph idx="1"/>
          </p:nvPr>
        </p:nvSpPr>
        <p:spPr/>
        <p:txBody>
          <a:bodyPr/>
          <a:lstStyle/>
          <a:p>
            <a:r>
              <a:rPr lang="el-GR" sz="2800"/>
              <a:t>… υπάρχουν ατομικές διαφορές στον τρόπο με τον οποίο οι μαθητές συνδυάζουν τα δυο είδη γνώσης</a:t>
            </a:r>
          </a:p>
          <a:p>
            <a:r>
              <a:rPr lang="el-GR" sz="2800"/>
              <a:t>… τα δυο είδη γνώσης εν γένει συσχετίζονται θετικά, αλλά η εννοιολογική γνώση έχει μεγαλύτερη επίδραση στη διαδικαστική, απ’ ό,τι το αντίστροφο.</a:t>
            </a:r>
          </a:p>
          <a:p>
            <a:pPr>
              <a:buClr>
                <a:schemeClr val="tx2"/>
              </a:buClr>
              <a:buSzPct val="80000"/>
              <a:buFont typeface="Wingdings" pitchFamily="2" charset="2"/>
              <a:buChar char="Ø"/>
            </a:pPr>
            <a:r>
              <a:rPr lang="el-GR" sz="2800"/>
              <a:t>Σε κάθε περίπτωση, και τα δύο γνώσης είναι απαραίτητα για την ανάπτυξη της μαθηματικής σκέψης</a:t>
            </a:r>
            <a:endParaRPr lang="en-US" sz="2800"/>
          </a:p>
        </p:txBody>
      </p:sp>
      <p:sp>
        <p:nvSpPr>
          <p:cNvPr id="62468" name="Text Box 3"/>
          <p:cNvSpPr txBox="1">
            <a:spLocks noChangeArrowheads="1"/>
          </p:cNvSpPr>
          <p:nvPr/>
        </p:nvSpPr>
        <p:spPr bwMode="auto">
          <a:xfrm>
            <a:off x="468313" y="6308725"/>
            <a:ext cx="8261350" cy="376238"/>
          </a:xfrm>
          <a:prstGeom prst="rect">
            <a:avLst/>
          </a:prstGeom>
          <a:solidFill>
            <a:schemeClr val="accent1"/>
          </a:solidFill>
          <a:ln w="9525">
            <a:solidFill>
              <a:schemeClr val="bg1"/>
            </a:solidFill>
            <a:miter lim="800000"/>
            <a:headEnd/>
            <a:tailEnd/>
          </a:ln>
        </p:spPr>
        <p:txBody>
          <a:bodyPr>
            <a:spAutoFit/>
          </a:bodyPr>
          <a:lstStyle/>
          <a:p>
            <a:pPr algn="r">
              <a:spcBef>
                <a:spcPct val="50000"/>
              </a:spcBef>
            </a:pPr>
            <a:r>
              <a:rPr lang="en-GB" dirty="0" err="1">
                <a:solidFill>
                  <a:schemeClr val="bg1"/>
                </a:solidFill>
              </a:rPr>
              <a:t>DeCorte</a:t>
            </a:r>
            <a:r>
              <a:rPr lang="en-GB" dirty="0">
                <a:solidFill>
                  <a:schemeClr val="bg1"/>
                </a:solidFill>
              </a:rPr>
              <a:t>, 2004;  </a:t>
            </a:r>
            <a:r>
              <a:rPr lang="en-GB" dirty="0" err="1">
                <a:solidFill>
                  <a:schemeClr val="bg1"/>
                </a:solidFill>
              </a:rPr>
              <a:t>Hallet</a:t>
            </a:r>
            <a:r>
              <a:rPr lang="en-GB" dirty="0">
                <a:solidFill>
                  <a:schemeClr val="bg1"/>
                </a:solidFill>
              </a:rPr>
              <a:t>, </a:t>
            </a:r>
            <a:r>
              <a:rPr lang="en-GB" dirty="0" err="1">
                <a:solidFill>
                  <a:schemeClr val="bg1"/>
                </a:solidFill>
              </a:rPr>
              <a:t>Nunes</a:t>
            </a:r>
            <a:r>
              <a:rPr lang="en-GB" dirty="0">
                <a:solidFill>
                  <a:schemeClr val="bg1"/>
                </a:solidFill>
              </a:rPr>
              <a:t>, &amp; Bryant, 2010,2012 ;Schneider &amp;Stern, 2010  </a:t>
            </a:r>
            <a:endParaRPr lang="el-GR"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l-GR"/>
              <a:t>Σχήματα</a:t>
            </a:r>
          </a:p>
        </p:txBody>
      </p:sp>
      <p:sp>
        <p:nvSpPr>
          <p:cNvPr id="140291" name="Rectangle 3"/>
          <p:cNvSpPr>
            <a:spLocks noGrp="1" noChangeArrowheads="1"/>
          </p:cNvSpPr>
          <p:nvPr>
            <p:ph type="body" idx="1"/>
          </p:nvPr>
        </p:nvSpPr>
        <p:spPr/>
        <p:txBody>
          <a:bodyPr/>
          <a:lstStyle/>
          <a:p>
            <a:pPr>
              <a:lnSpc>
                <a:spcPct val="90000"/>
              </a:lnSpc>
            </a:pPr>
            <a:r>
              <a:rPr lang="el-GR" sz="2400" dirty="0"/>
              <a:t>Περιγράφουν τον τρόπο με τον οποίο οι άνθρωποι κατανοούν σύνθετες αλληλουχίες γεγονότων</a:t>
            </a:r>
          </a:p>
          <a:p>
            <a:pPr>
              <a:lnSpc>
                <a:spcPct val="60000"/>
              </a:lnSpc>
            </a:pPr>
            <a:endParaRPr lang="el-GR" sz="2400" dirty="0"/>
          </a:p>
          <a:p>
            <a:pPr>
              <a:lnSpc>
                <a:spcPct val="90000"/>
              </a:lnSpc>
            </a:pPr>
            <a:r>
              <a:rPr lang="el-GR" sz="2400" dirty="0"/>
              <a:t>Ενεργοποιούνται όταν οι άνθρωποι χρησιμοποιούν προηγούμενες γνώσεις για να ανταπεξέλθουν σε καταστάσεις της καθημερινής ζωής (</a:t>
            </a:r>
            <a:r>
              <a:rPr lang="en-US" sz="2400" dirty="0"/>
              <a:t>top-down </a:t>
            </a:r>
            <a:r>
              <a:rPr lang="el-GR" sz="2400" dirty="0"/>
              <a:t>διαδικασία)</a:t>
            </a:r>
          </a:p>
          <a:p>
            <a:pPr>
              <a:lnSpc>
                <a:spcPct val="70000"/>
              </a:lnSpc>
            </a:pPr>
            <a:endParaRPr lang="el-GR" sz="2400" dirty="0"/>
          </a:p>
          <a:p>
            <a:pPr>
              <a:lnSpc>
                <a:spcPct val="90000"/>
              </a:lnSpc>
            </a:pPr>
            <a:r>
              <a:rPr lang="el-GR" sz="2400" dirty="0"/>
              <a:t>Έχει προταθεί ότι προκύπτουν με </a:t>
            </a:r>
            <a:r>
              <a:rPr lang="el-GR" sz="2400" dirty="0">
                <a:solidFill>
                  <a:schemeClr val="tx2"/>
                </a:solidFill>
              </a:rPr>
              <a:t>επαγωγικές διαδικασίες</a:t>
            </a:r>
            <a:r>
              <a:rPr lang="el-GR" sz="2400" dirty="0"/>
              <a:t> από τις καθημερινές εμπειρίες. Επίσης, ότι ένα νέο σχήμα μπορεί να προκύψει από ένα παλιό μέσω του μηχανισμού της </a:t>
            </a:r>
            <a:r>
              <a:rPr lang="el-GR" sz="2400" i="1" dirty="0">
                <a:solidFill>
                  <a:schemeClr val="tx2"/>
                </a:solidFill>
              </a:rPr>
              <a:t>αναλογίας</a:t>
            </a:r>
            <a:r>
              <a:rPr lang="el-GR" sz="2400" dirty="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l-GR" sz="3800"/>
              <a:t>Σενάριο: Μια ειδική περίπτωση σχήματος</a:t>
            </a:r>
          </a:p>
        </p:txBody>
      </p:sp>
      <p:pic>
        <p:nvPicPr>
          <p:cNvPr id="189444" name="Picture 4"/>
          <p:cNvPicPr>
            <a:picLocks noChangeAspect="1" noChangeArrowheads="1"/>
          </p:cNvPicPr>
          <p:nvPr/>
        </p:nvPicPr>
        <p:blipFill>
          <a:blip r:embed="rId2" cstate="print">
            <a:lum bright="-30000" contrast="50000"/>
          </a:blip>
          <a:srcRect/>
          <a:stretch>
            <a:fillRect/>
          </a:stretch>
        </p:blipFill>
        <p:spPr bwMode="auto">
          <a:xfrm>
            <a:off x="1619250" y="1155700"/>
            <a:ext cx="5689600" cy="5010150"/>
          </a:xfrm>
          <a:prstGeom prst="rect">
            <a:avLst/>
          </a:prstGeom>
          <a:noFill/>
          <a:ln w="9525">
            <a:noFill/>
            <a:miter lim="800000"/>
            <a:headEnd/>
            <a:tailEnd/>
          </a:ln>
          <a:effectLst/>
        </p:spPr>
      </p:pic>
      <p:sp>
        <p:nvSpPr>
          <p:cNvPr id="4" name="3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l-GR" dirty="0" err="1" smtClean="0">
                <a:solidFill>
                  <a:schemeClr val="bg1"/>
                </a:solidFill>
              </a:rPr>
              <a:t>Βοσνιάδου</a:t>
            </a:r>
            <a:r>
              <a:rPr lang="el-GR" dirty="0" smtClean="0">
                <a:solidFill>
                  <a:schemeClr val="bg1"/>
                </a:solidFill>
              </a:rPr>
              <a:t>, 2007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Ένα ειδικού τύπου γνωστικό σχήμα: Σενάριο (</a:t>
            </a:r>
            <a:r>
              <a:rPr lang="en-US" dirty="0"/>
              <a:t>script)</a:t>
            </a:r>
            <a:endParaRPr lang="el-GR" dirty="0"/>
          </a:p>
        </p:txBody>
      </p:sp>
      <p:sp>
        <p:nvSpPr>
          <p:cNvPr id="5" name="4 - Θέση περιεχομένου"/>
          <p:cNvSpPr>
            <a:spLocks noGrp="1"/>
          </p:cNvSpPr>
          <p:nvPr>
            <p:ph idx="1"/>
          </p:nvPr>
        </p:nvSpPr>
        <p:spPr/>
        <p:txBody>
          <a:bodyPr/>
          <a:lstStyle/>
          <a:p>
            <a:r>
              <a:rPr lang="el-GR" dirty="0"/>
              <a:t>Αποφασίζετε να φάτε με την παρέα σας σε ένα εστιατόριο το βράδυ. </a:t>
            </a:r>
            <a:endParaRPr lang="en-US" dirty="0"/>
          </a:p>
          <a:p>
            <a:pPr lvl="1"/>
            <a:r>
              <a:rPr lang="el-GR" dirty="0"/>
              <a:t>Τι είδους γνώσεις ενεργοποιείτε; Ποιες ενέργειες πυροδοτούνται;</a:t>
            </a:r>
          </a:p>
          <a:p>
            <a:pPr lvl="2"/>
            <a:r>
              <a:rPr lang="el-GR" dirty="0"/>
              <a:t>Θα μπούμε στο εστιατόριο, θα κάτσουμε, θα παραγγείλουμε, θα μας φέρουν το φαγητό, θα φάμε, θα πληρώσουμε, θα φύγουμε.</a:t>
            </a:r>
          </a:p>
          <a:p>
            <a:pPr lvl="2"/>
            <a:r>
              <a:rPr lang="el-GR" dirty="0"/>
              <a:t>Δεν μπορούμε να παραγγείλουμε κάτι εκτός καταλόγου, δε χρειάζεται να μαζέψουμε και να πλύνουμε τα πιάτα,</a:t>
            </a:r>
          </a:p>
          <a:p>
            <a:pPr lvl="2">
              <a:buNone/>
            </a:pPr>
            <a:r>
              <a:rPr lang="el-GR" dirty="0"/>
              <a:t>…………………………………………………………………….</a:t>
            </a:r>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Ένα ειδικού τύπου γνωστικό σχήμα: Σενάριο (</a:t>
            </a:r>
            <a:r>
              <a:rPr lang="en-US" dirty="0"/>
              <a:t>script)</a:t>
            </a:r>
            <a:endParaRPr lang="el-GR" dirty="0"/>
          </a:p>
        </p:txBody>
      </p:sp>
      <p:sp>
        <p:nvSpPr>
          <p:cNvPr id="5" name="4 - Θέση περιεχομένου"/>
          <p:cNvSpPr>
            <a:spLocks noGrp="1"/>
          </p:cNvSpPr>
          <p:nvPr>
            <p:ph idx="1"/>
          </p:nvPr>
        </p:nvSpPr>
        <p:spPr/>
        <p:txBody>
          <a:bodyPr/>
          <a:lstStyle/>
          <a:p>
            <a:r>
              <a:rPr lang="el-GR" dirty="0"/>
              <a:t>Αποφασίζετε να φάτε με την παρέα σας σε ένα εστιατόριο το βράδυ. </a:t>
            </a:r>
            <a:endParaRPr lang="en-US" dirty="0"/>
          </a:p>
          <a:p>
            <a:pPr lvl="1"/>
            <a:r>
              <a:rPr lang="el-GR" dirty="0"/>
              <a:t>Τι είδους γνώσεις ενεργοποιείτε; Ποιες ενέργειες πυροδοτούνται;</a:t>
            </a:r>
          </a:p>
          <a:p>
            <a:pPr lvl="2"/>
            <a:r>
              <a:rPr lang="el-GR" dirty="0"/>
              <a:t>Θα μπούμε στο εστιατόριο, θα κάτσουμε, θα παραγγείλουμε, θα μας φέρουν το φαγητό, θα φάμε, θα πληρώσουμε, θα φύγουμε.</a:t>
            </a:r>
          </a:p>
          <a:p>
            <a:pPr lvl="2"/>
            <a:r>
              <a:rPr lang="el-GR" dirty="0"/>
              <a:t>Δεν μπορούμε να παραγγείλουμε κάτι εκτός καταλόγου, δε χρειάζεται να μαζέψουμε και να πλύνουμε τα πιάτα,</a:t>
            </a:r>
          </a:p>
          <a:p>
            <a:pPr lvl="2"/>
            <a:r>
              <a:rPr lang="el-GR" dirty="0"/>
              <a:t>……………………………………………………………….</a:t>
            </a:r>
          </a:p>
          <a:p>
            <a:pPr>
              <a:buNone/>
            </a:pPr>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Ορισμένες φορές τα «σενάρια» πρέπει να τροποποιηθούν </a:t>
            </a:r>
          </a:p>
        </p:txBody>
      </p:sp>
      <p:sp>
        <p:nvSpPr>
          <p:cNvPr id="3" name="2 - Θέση περιεχομένου"/>
          <p:cNvSpPr>
            <a:spLocks noGrp="1"/>
          </p:cNvSpPr>
          <p:nvPr>
            <p:ph idx="1"/>
          </p:nvPr>
        </p:nvSpPr>
        <p:spPr/>
        <p:txBody>
          <a:bodyPr/>
          <a:lstStyle/>
          <a:p>
            <a:endParaRPr lang="el-GR" dirty="0"/>
          </a:p>
          <a:p>
            <a:r>
              <a:rPr lang="el-GR" dirty="0"/>
              <a:t>Σε κάποια εστιατόρια πρέπει να κλείσεις τραπέζι πριν εμφανιστείς για φαγητό.</a:t>
            </a:r>
          </a:p>
          <a:p>
            <a:r>
              <a:rPr lang="el-GR" dirty="0"/>
              <a:t>Σε κάποια εστιατόρια θα έρθει ο </a:t>
            </a:r>
            <a:r>
              <a:rPr lang="el-GR" dirty="0" err="1"/>
              <a:t>σομελιέ</a:t>
            </a:r>
            <a:r>
              <a:rPr lang="el-GR" dirty="0"/>
              <a:t> και θα πρέπει να κάνεις ότι δοκιμάζεις και εγκρίνεις το κρασί</a:t>
            </a:r>
          </a:p>
          <a:p>
            <a:r>
              <a:rPr lang="el-GR" dirty="0"/>
              <a:t>…………………………………………………..</a:t>
            </a:r>
          </a:p>
          <a:p>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Τίτλος"/>
          <p:cNvSpPr>
            <a:spLocks noGrp="1"/>
          </p:cNvSpPr>
          <p:nvPr>
            <p:ph type="title"/>
          </p:nvPr>
        </p:nvSpPr>
        <p:spPr/>
        <p:txBody>
          <a:bodyPr/>
          <a:lstStyle/>
          <a:p>
            <a:r>
              <a:rPr lang="el-GR"/>
              <a:t>Ο </a:t>
            </a:r>
            <a:r>
              <a:rPr lang="en-GB"/>
              <a:t>Piaget...</a:t>
            </a:r>
            <a:endParaRPr lang="en-US"/>
          </a:p>
        </p:txBody>
      </p:sp>
      <p:sp>
        <p:nvSpPr>
          <p:cNvPr id="89091" name="2 - Θέση περιεχομένου"/>
          <p:cNvSpPr>
            <a:spLocks noGrp="1"/>
          </p:cNvSpPr>
          <p:nvPr>
            <p:ph idx="1"/>
          </p:nvPr>
        </p:nvSpPr>
        <p:spPr/>
        <p:txBody>
          <a:bodyPr/>
          <a:lstStyle/>
          <a:p>
            <a:r>
              <a:rPr lang="el-GR" dirty="0"/>
              <a:t>… είναι ένα πρόσωπο-κλειδί στο χώρο της μελέτης της γνωστικής ανάπτυξης</a:t>
            </a:r>
          </a:p>
          <a:p>
            <a:r>
              <a:rPr lang="el-GR" dirty="0"/>
              <a:t>…έχει συνεισφέρει ιδιαίτερα σημαντικές ιδέες</a:t>
            </a:r>
          </a:p>
          <a:p>
            <a:pPr>
              <a:buClr>
                <a:srgbClr val="C00000"/>
              </a:buClr>
              <a:buSzPct val="80000"/>
              <a:buFont typeface="Wingdings" pitchFamily="2" charset="2"/>
              <a:buChar char="Ø"/>
            </a:pPr>
            <a:r>
              <a:rPr lang="el-GR" dirty="0"/>
              <a:t> … ήταν από τους πρώτους ψυχολόγους που χρησιμοποίησαν τον όρο «σχήμα»</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3 - Τίτλος"/>
          <p:cNvSpPr>
            <a:spLocks noGrp="1"/>
          </p:cNvSpPr>
          <p:nvPr>
            <p:ph type="title"/>
          </p:nvPr>
        </p:nvSpPr>
        <p:spPr/>
        <p:txBody>
          <a:bodyPr/>
          <a:lstStyle/>
          <a:p>
            <a:r>
              <a:rPr lang="el-GR"/>
              <a:t>(Γνωστικό) σχήμα</a:t>
            </a:r>
            <a:endParaRPr lang="en-US"/>
          </a:p>
        </p:txBody>
      </p:sp>
      <p:sp>
        <p:nvSpPr>
          <p:cNvPr id="91139" name="4 - Θέση περιεχομένου"/>
          <p:cNvSpPr>
            <a:spLocks noGrp="1"/>
          </p:cNvSpPr>
          <p:nvPr>
            <p:ph idx="1"/>
          </p:nvPr>
        </p:nvSpPr>
        <p:spPr/>
        <p:txBody>
          <a:bodyPr/>
          <a:lstStyle/>
          <a:p>
            <a:pPr>
              <a:buFont typeface="Wingdings" pitchFamily="2" charset="2"/>
              <a:buNone/>
            </a:pPr>
            <a:r>
              <a:rPr lang="en-GB" dirty="0"/>
              <a:t>	“</a:t>
            </a:r>
            <a:r>
              <a:rPr lang="el-GR" sz="2400" dirty="0"/>
              <a:t>Α</a:t>
            </a:r>
            <a:r>
              <a:rPr lang="en-GB" sz="2400" dirty="0"/>
              <a:t> cohesive, repeatable </a:t>
            </a:r>
            <a:r>
              <a:rPr lang="en-GB" sz="2400" dirty="0">
                <a:solidFill>
                  <a:srgbClr val="C00000"/>
                </a:solidFill>
              </a:rPr>
              <a:t>action sequence </a:t>
            </a:r>
            <a:r>
              <a:rPr lang="en-GB" sz="2400" dirty="0"/>
              <a:t>possessing component actions that are tightly interconnected and governed by a core meaning”</a:t>
            </a:r>
          </a:p>
          <a:p>
            <a:pPr algn="r">
              <a:buFont typeface="Wingdings" pitchFamily="2" charset="2"/>
              <a:buNone/>
            </a:pPr>
            <a:r>
              <a:rPr lang="en-US" sz="2000" dirty="0">
                <a:solidFill>
                  <a:schemeClr val="bg1">
                    <a:lumMod val="50000"/>
                  </a:schemeClr>
                </a:solidFill>
              </a:rPr>
              <a:t>Piaget, 1952, p.7</a:t>
            </a:r>
            <a:endParaRPr lang="el-GR" sz="2000" dirty="0">
              <a:solidFill>
                <a:schemeClr val="bg1">
                  <a:lumMod val="50000"/>
                </a:schemeClr>
              </a:solidFill>
            </a:endParaRPr>
          </a:p>
          <a:p>
            <a:pPr lvl="1">
              <a:buClr>
                <a:srgbClr val="C00000"/>
              </a:buClr>
              <a:buSzPct val="80000"/>
              <a:buFont typeface="Wingdings" pitchFamily="2" charset="2"/>
              <a:buChar char="Ø"/>
            </a:pPr>
            <a:r>
              <a:rPr lang="en-US" sz="2000" i="1" dirty="0"/>
              <a:t>We must remind ourselves that by "action" Piaget meant "all movement, all thought, or all</a:t>
            </a:r>
            <a:r>
              <a:rPr lang="el-GR" sz="2000" i="1" dirty="0"/>
              <a:t> </a:t>
            </a:r>
            <a:r>
              <a:rPr lang="en-US" sz="2000" i="1" dirty="0"/>
              <a:t>emotions that responds to a need" (Piaget, 1968, p. 6).</a:t>
            </a:r>
          </a:p>
          <a:p>
            <a:pPr lvl="1" algn="r">
              <a:buNone/>
            </a:pPr>
            <a:r>
              <a:rPr lang="en-US" sz="2000" dirty="0">
                <a:solidFill>
                  <a:schemeClr val="bg1">
                    <a:lumMod val="50000"/>
                  </a:schemeClr>
                </a:solidFill>
              </a:rPr>
              <a:t>Thompson et al., 2014</a:t>
            </a:r>
          </a:p>
          <a:p>
            <a:pPr>
              <a:buClr>
                <a:srgbClr val="C00000"/>
              </a:buClr>
              <a:buSzPct val="80000"/>
              <a:buFont typeface="Wingdings" pitchFamily="2" charset="2"/>
              <a:buChar char="Ø"/>
            </a:pPr>
            <a:r>
              <a:rPr lang="el-GR" sz="2400" dirty="0"/>
              <a:t>Τα γνωστικά σχήματα είναι οι δομικοί λίθοι της νοήμονος συμπεριφοράς - </a:t>
            </a:r>
          </a:p>
          <a:p>
            <a:pPr>
              <a:buClr>
                <a:srgbClr val="C00000"/>
              </a:buClr>
              <a:buSzPct val="80000"/>
              <a:buFont typeface="Wingdings" pitchFamily="2" charset="2"/>
              <a:buChar char="Ø"/>
            </a:pPr>
            <a:r>
              <a:rPr lang="el-GR" sz="2400" dirty="0"/>
              <a:t>Έχουν έντονο </a:t>
            </a:r>
            <a:r>
              <a:rPr lang="el-GR" sz="2400" dirty="0">
                <a:solidFill>
                  <a:srgbClr val="C00000"/>
                </a:solidFill>
              </a:rPr>
              <a:t>προσαρμοστικό </a:t>
            </a:r>
            <a:r>
              <a:rPr lang="el-GR" sz="2400" dirty="0"/>
              <a:t>χαρακτήρα</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9 - Τίτλος"/>
          <p:cNvSpPr>
            <a:spLocks noGrp="1"/>
          </p:cNvSpPr>
          <p:nvPr>
            <p:ph type="title"/>
          </p:nvPr>
        </p:nvSpPr>
        <p:spPr/>
        <p:txBody>
          <a:bodyPr/>
          <a:lstStyle/>
          <a:p>
            <a:endParaRPr lang="en-US"/>
          </a:p>
        </p:txBody>
      </p:sp>
      <p:sp>
        <p:nvSpPr>
          <p:cNvPr id="92163" name="10 - Θέση περιεχομένου"/>
          <p:cNvSpPr>
            <a:spLocks noGrp="1"/>
          </p:cNvSpPr>
          <p:nvPr>
            <p:ph sz="half" idx="1"/>
          </p:nvPr>
        </p:nvSpPr>
        <p:spPr>
          <a:xfrm>
            <a:off x="457200" y="404813"/>
            <a:ext cx="4038600" cy="5726112"/>
          </a:xfrm>
        </p:spPr>
        <p:txBody>
          <a:bodyPr/>
          <a:lstStyle/>
          <a:p>
            <a:r>
              <a:rPr lang="el-GR" sz="2000" dirty="0"/>
              <a:t>Ένα δίχρονο παιδί κουνάει το χέρι του για να διώξει μια μύγα.</a:t>
            </a:r>
          </a:p>
          <a:p>
            <a:pPr lvl="1"/>
            <a:r>
              <a:rPr lang="el-GR" sz="1800" dirty="0"/>
              <a:t>Σφήκα;</a:t>
            </a:r>
          </a:p>
          <a:p>
            <a:r>
              <a:rPr lang="el-GR" sz="2000" dirty="0"/>
              <a:t>Ένας έφηβος χρησιμοποιεί το λεωφορείο για τις μετακινήσεις του.</a:t>
            </a:r>
          </a:p>
          <a:p>
            <a:pPr lvl="1"/>
            <a:r>
              <a:rPr lang="el-GR" sz="1800" dirty="0"/>
              <a:t>Μετρό;</a:t>
            </a:r>
          </a:p>
          <a:p>
            <a:r>
              <a:rPr lang="el-GR" sz="2000" dirty="0"/>
              <a:t>Ένα παιδί Δημοτικού ή Γυμνασίου διαβάζει το πρόβλημα: «Η μία κουβέρτα κάνει 3 ώρες για να στεγνώσει. Πόση ώρα χρειάζονται οι 5 κουβέρτες;»</a:t>
            </a:r>
          </a:p>
          <a:p>
            <a:r>
              <a:rPr lang="el-GR" sz="2000" dirty="0"/>
              <a:t>Ένα παιδί Γυμνασίου ερμηνεύει το α</a:t>
            </a:r>
            <a:r>
              <a:rPr lang="en-GB" sz="2000" dirty="0"/>
              <a:t>x</a:t>
            </a:r>
            <a:r>
              <a:rPr lang="el-GR" sz="2000" dirty="0"/>
              <a:t>β ως «α φορές το β»</a:t>
            </a:r>
          </a:p>
          <a:p>
            <a:pPr>
              <a:buFont typeface="Wingdings" pitchFamily="2" charset="2"/>
              <a:buNone/>
            </a:pPr>
            <a:endParaRPr lang="en-US" sz="1800" dirty="0"/>
          </a:p>
          <a:p>
            <a:pPr lvl="1"/>
            <a:endParaRPr lang="en-US" sz="2000" dirty="0"/>
          </a:p>
        </p:txBody>
      </p:sp>
      <p:sp>
        <p:nvSpPr>
          <p:cNvPr id="92164" name="11 - Θέση περιεχομένου"/>
          <p:cNvSpPr>
            <a:spLocks noGrp="1"/>
          </p:cNvSpPr>
          <p:nvPr>
            <p:ph sz="half" idx="2"/>
          </p:nvPr>
        </p:nvSpPr>
        <p:spPr/>
        <p:txBody>
          <a:bodyPr/>
          <a:lstStyle/>
          <a:p>
            <a:endParaRPr lang="en-US"/>
          </a:p>
        </p:txBody>
      </p:sp>
      <p:pic>
        <p:nvPicPr>
          <p:cNvPr id="92165" name="Picture 2"/>
          <p:cNvPicPr>
            <a:picLocks noChangeAspect="1" noChangeArrowheads="1"/>
          </p:cNvPicPr>
          <p:nvPr/>
        </p:nvPicPr>
        <p:blipFill>
          <a:blip r:embed="rId2" cstate="print"/>
          <a:srcRect l="6857"/>
          <a:stretch>
            <a:fillRect/>
          </a:stretch>
        </p:blipFill>
        <p:spPr bwMode="auto">
          <a:xfrm>
            <a:off x="4427984" y="476672"/>
            <a:ext cx="3912493" cy="5534025"/>
          </a:xfrm>
          <a:prstGeom prst="rect">
            <a:avLst/>
          </a:prstGeom>
          <a:noFill/>
          <a:ln w="9525">
            <a:noFill/>
            <a:miter lim="800000"/>
            <a:headEnd/>
            <a:tailEnd/>
          </a:ln>
        </p:spPr>
      </p:pic>
      <p:grpSp>
        <p:nvGrpSpPr>
          <p:cNvPr id="2" name="13 - Ομάδα"/>
          <p:cNvGrpSpPr>
            <a:grpSpLocks/>
          </p:cNvGrpSpPr>
          <p:nvPr/>
        </p:nvGrpSpPr>
        <p:grpSpPr bwMode="auto">
          <a:xfrm>
            <a:off x="5868143" y="836712"/>
            <a:ext cx="3311966" cy="4833766"/>
            <a:chOff x="5868188" y="835958"/>
            <a:chExt cx="3312738" cy="4834569"/>
          </a:xfrm>
        </p:grpSpPr>
        <p:sp>
          <p:nvSpPr>
            <p:cNvPr id="92167" name="4 - TextBox"/>
            <p:cNvSpPr txBox="1">
              <a:spLocks noChangeArrowheads="1"/>
            </p:cNvSpPr>
            <p:nvPr/>
          </p:nvSpPr>
          <p:spPr bwMode="auto">
            <a:xfrm>
              <a:off x="5868188" y="835958"/>
              <a:ext cx="1476000" cy="369332"/>
            </a:xfrm>
            <a:prstGeom prst="rect">
              <a:avLst/>
            </a:prstGeom>
            <a:solidFill>
              <a:schemeClr val="bg1"/>
            </a:solidFill>
            <a:ln w="9525">
              <a:noFill/>
              <a:miter lim="800000"/>
              <a:headEnd/>
              <a:tailEnd/>
            </a:ln>
          </p:spPr>
          <p:txBody>
            <a:bodyPr wrap="square">
              <a:spAutoFit/>
            </a:bodyPr>
            <a:lstStyle/>
            <a:p>
              <a:pPr algn="ctr"/>
              <a:r>
                <a:rPr lang="el-GR" dirty="0"/>
                <a:t>Αφομοίωση</a:t>
              </a:r>
              <a:endParaRPr lang="en-US" dirty="0"/>
            </a:p>
          </p:txBody>
        </p:sp>
        <p:sp>
          <p:nvSpPr>
            <p:cNvPr id="92168" name="5 - TextBox"/>
            <p:cNvSpPr txBox="1">
              <a:spLocks noChangeArrowheads="1"/>
            </p:cNvSpPr>
            <p:nvPr/>
          </p:nvSpPr>
          <p:spPr bwMode="auto">
            <a:xfrm>
              <a:off x="7452732" y="2267580"/>
              <a:ext cx="1728194" cy="369332"/>
            </a:xfrm>
            <a:prstGeom prst="rect">
              <a:avLst/>
            </a:prstGeom>
            <a:solidFill>
              <a:schemeClr val="bg1"/>
            </a:solidFill>
            <a:ln w="9525">
              <a:noFill/>
              <a:miter lim="800000"/>
              <a:headEnd/>
              <a:tailEnd/>
            </a:ln>
          </p:spPr>
          <p:txBody>
            <a:bodyPr>
              <a:spAutoFit/>
            </a:bodyPr>
            <a:lstStyle/>
            <a:p>
              <a:pPr algn="ctr"/>
              <a:r>
                <a:rPr lang="el-GR" dirty="0"/>
                <a:t>Εξισορρόπηση</a:t>
              </a:r>
              <a:endParaRPr lang="en-US" dirty="0"/>
            </a:p>
          </p:txBody>
        </p:sp>
        <p:sp>
          <p:nvSpPr>
            <p:cNvPr id="92169" name="6 - TextBox"/>
            <p:cNvSpPr txBox="1">
              <a:spLocks noChangeArrowheads="1"/>
            </p:cNvSpPr>
            <p:nvPr/>
          </p:nvSpPr>
          <p:spPr bwMode="auto">
            <a:xfrm>
              <a:off x="7524759" y="2998298"/>
              <a:ext cx="1656119" cy="646438"/>
            </a:xfrm>
            <a:prstGeom prst="rect">
              <a:avLst/>
            </a:prstGeom>
            <a:solidFill>
              <a:schemeClr val="bg1"/>
            </a:solidFill>
            <a:ln w="9525">
              <a:noFill/>
              <a:miter lim="800000"/>
              <a:headEnd/>
              <a:tailEnd/>
            </a:ln>
          </p:spPr>
          <p:txBody>
            <a:bodyPr wrap="square">
              <a:spAutoFit/>
            </a:bodyPr>
            <a:lstStyle/>
            <a:p>
              <a:pPr algn="ctr"/>
              <a:r>
                <a:rPr lang="el-GR" dirty="0"/>
                <a:t>Νέα κατάσταση</a:t>
              </a:r>
              <a:endParaRPr lang="en-US" dirty="0"/>
            </a:p>
          </p:txBody>
        </p:sp>
        <p:sp>
          <p:nvSpPr>
            <p:cNvPr id="92170" name="7 - TextBox"/>
            <p:cNvSpPr txBox="1">
              <a:spLocks noChangeArrowheads="1"/>
            </p:cNvSpPr>
            <p:nvPr/>
          </p:nvSpPr>
          <p:spPr bwMode="auto">
            <a:xfrm>
              <a:off x="7452733" y="3790518"/>
              <a:ext cx="1692074" cy="646438"/>
            </a:xfrm>
            <a:prstGeom prst="rect">
              <a:avLst/>
            </a:prstGeom>
            <a:solidFill>
              <a:schemeClr val="bg1"/>
            </a:solidFill>
            <a:ln w="9525">
              <a:noFill/>
              <a:miter lim="800000"/>
              <a:headEnd/>
              <a:tailEnd/>
            </a:ln>
          </p:spPr>
          <p:txBody>
            <a:bodyPr wrap="square">
              <a:spAutoFit/>
            </a:bodyPr>
            <a:lstStyle/>
            <a:p>
              <a:pPr algn="ctr"/>
              <a:r>
                <a:rPr lang="el-GR" dirty="0"/>
                <a:t>Κατάσταση </a:t>
              </a:r>
            </a:p>
            <a:p>
              <a:pPr algn="ctr"/>
              <a:r>
                <a:rPr lang="el-GR" dirty="0"/>
                <a:t>Ανισορροπίας</a:t>
              </a:r>
              <a:endParaRPr lang="en-US" dirty="0"/>
            </a:p>
          </p:txBody>
        </p:sp>
        <p:sp>
          <p:nvSpPr>
            <p:cNvPr id="92171" name="8 - TextBox"/>
            <p:cNvSpPr txBox="1">
              <a:spLocks noChangeArrowheads="1"/>
            </p:cNvSpPr>
            <p:nvPr/>
          </p:nvSpPr>
          <p:spPr bwMode="auto">
            <a:xfrm>
              <a:off x="5868189" y="5301195"/>
              <a:ext cx="1728194" cy="369332"/>
            </a:xfrm>
            <a:prstGeom prst="rect">
              <a:avLst/>
            </a:prstGeom>
            <a:solidFill>
              <a:schemeClr val="bg1"/>
            </a:solidFill>
            <a:ln w="9525">
              <a:noFill/>
              <a:miter lim="800000"/>
              <a:headEnd/>
              <a:tailEnd/>
            </a:ln>
          </p:spPr>
          <p:txBody>
            <a:bodyPr>
              <a:spAutoFit/>
            </a:bodyPr>
            <a:lstStyle/>
            <a:p>
              <a:pPr algn="ctr"/>
              <a:r>
                <a:rPr lang="el-GR" dirty="0"/>
                <a:t>Συμμόρφωση</a:t>
              </a:r>
              <a:endParaRPr lang="en-US" dirty="0"/>
            </a:p>
          </p:txBody>
        </p:sp>
      </p:grpSp>
      <p:sp>
        <p:nvSpPr>
          <p:cNvPr id="13" name="12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a:solidFill>
                  <a:schemeClr val="bg1"/>
                </a:solidFill>
              </a:rPr>
              <a:t>https://www.simplypsychology.org/piaget.html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Τίτλος"/>
          <p:cNvSpPr>
            <a:spLocks noGrp="1"/>
          </p:cNvSpPr>
          <p:nvPr>
            <p:ph type="title"/>
          </p:nvPr>
        </p:nvSpPr>
        <p:spPr>
          <a:xfrm>
            <a:off x="544016" y="4731221"/>
            <a:ext cx="7772400" cy="1362075"/>
          </a:xfrm>
        </p:spPr>
        <p:txBody>
          <a:bodyPr/>
          <a:lstStyle/>
          <a:p>
            <a:r>
              <a:rPr lang="el-GR" sz="3600" cap="none" dirty="0"/>
              <a:t>Γνωστικά σχήματα</a:t>
            </a:r>
            <a:endParaRPr lang="en-US" sz="3600" i="1" cap="none" dirty="0"/>
          </a:p>
        </p:txBody>
      </p:sp>
      <p:sp>
        <p:nvSpPr>
          <p:cNvPr id="4099" name="4 - Θέση κειμένου"/>
          <p:cNvSpPr>
            <a:spLocks noGrp="1"/>
          </p:cNvSpPr>
          <p:nvPr>
            <p:ph type="body" idx="1"/>
          </p:nvPr>
        </p:nvSpPr>
        <p:spPr>
          <a:xfrm>
            <a:off x="616024" y="4221088"/>
            <a:ext cx="7772400" cy="1500188"/>
          </a:xfrm>
        </p:spPr>
        <p:txBody>
          <a:bodyPr/>
          <a:lstStyle/>
          <a:p>
            <a:r>
              <a:rPr lang="el-GR" sz="2400" dirty="0"/>
              <a:t>Κλείνει η παρένθεση</a:t>
            </a:r>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4 - Τίτλος"/>
          <p:cNvSpPr>
            <a:spLocks noGrp="1"/>
          </p:cNvSpPr>
          <p:nvPr>
            <p:ph type="title"/>
          </p:nvPr>
        </p:nvSpPr>
        <p:spPr/>
        <p:txBody>
          <a:bodyPr/>
          <a:lstStyle/>
          <a:p>
            <a:r>
              <a:rPr lang="el-GR"/>
              <a:t>«Σχήμα» κατά </a:t>
            </a:r>
            <a:r>
              <a:rPr lang="en-GB"/>
              <a:t>Fischbein</a:t>
            </a:r>
            <a:endParaRPr lang="en-US"/>
          </a:p>
        </p:txBody>
      </p:sp>
      <p:sp>
        <p:nvSpPr>
          <p:cNvPr id="93187" name="5 - Θέση περιεχομένου"/>
          <p:cNvSpPr>
            <a:spLocks noGrp="1"/>
          </p:cNvSpPr>
          <p:nvPr>
            <p:ph idx="1"/>
          </p:nvPr>
        </p:nvSpPr>
        <p:spPr>
          <a:xfrm>
            <a:off x="395288" y="1628775"/>
            <a:ext cx="8229600" cy="4530725"/>
          </a:xfrm>
        </p:spPr>
        <p:txBody>
          <a:bodyPr/>
          <a:lstStyle/>
          <a:p>
            <a:endParaRPr lang="el-GR"/>
          </a:p>
          <a:p>
            <a:endParaRPr lang="el-GR"/>
          </a:p>
          <a:p>
            <a:endParaRPr lang="el-GR"/>
          </a:p>
          <a:p>
            <a:endParaRPr lang="el-GR"/>
          </a:p>
        </p:txBody>
      </p:sp>
      <p:grpSp>
        <p:nvGrpSpPr>
          <p:cNvPr id="2" name="8 - Ομάδα"/>
          <p:cNvGrpSpPr>
            <a:grpSpLocks/>
          </p:cNvGrpSpPr>
          <p:nvPr/>
        </p:nvGrpSpPr>
        <p:grpSpPr bwMode="auto">
          <a:xfrm>
            <a:off x="611188" y="2636838"/>
            <a:ext cx="7993062" cy="968375"/>
            <a:chOff x="611560" y="2996952"/>
            <a:chExt cx="7992888" cy="967762"/>
          </a:xfrm>
        </p:grpSpPr>
        <p:pic>
          <p:nvPicPr>
            <p:cNvPr id="93190" name="Picture 2"/>
            <p:cNvPicPr>
              <a:picLocks noChangeAspect="1" noChangeArrowheads="1"/>
            </p:cNvPicPr>
            <p:nvPr/>
          </p:nvPicPr>
          <p:blipFill>
            <a:blip r:embed="rId2" cstate="print"/>
            <a:srcRect/>
            <a:stretch>
              <a:fillRect/>
            </a:stretch>
          </p:blipFill>
          <p:spPr bwMode="auto">
            <a:xfrm>
              <a:off x="611560" y="3068960"/>
              <a:ext cx="7992888" cy="895754"/>
            </a:xfrm>
            <a:prstGeom prst="rect">
              <a:avLst/>
            </a:prstGeom>
            <a:noFill/>
            <a:ln w="9525">
              <a:noFill/>
              <a:miter lim="800000"/>
              <a:headEnd/>
              <a:tailEnd/>
            </a:ln>
          </p:spPr>
        </p:pic>
        <p:sp>
          <p:nvSpPr>
            <p:cNvPr id="93191" name="7 - TextBox"/>
            <p:cNvSpPr txBox="1">
              <a:spLocks noChangeArrowheads="1"/>
            </p:cNvSpPr>
            <p:nvPr/>
          </p:nvSpPr>
          <p:spPr bwMode="auto">
            <a:xfrm>
              <a:off x="683568" y="2996952"/>
              <a:ext cx="792088" cy="369332"/>
            </a:xfrm>
            <a:prstGeom prst="rect">
              <a:avLst/>
            </a:prstGeom>
            <a:solidFill>
              <a:schemeClr val="bg1"/>
            </a:solidFill>
            <a:ln w="9525">
              <a:noFill/>
              <a:miter lim="800000"/>
              <a:headEnd/>
              <a:tailEnd/>
            </a:ln>
          </p:spPr>
          <p:txBody>
            <a:bodyPr>
              <a:spAutoFit/>
            </a:bodyPr>
            <a:lstStyle/>
            <a:p>
              <a:pPr algn="r"/>
              <a:r>
                <a:rPr lang="el-GR"/>
                <a:t>(…)</a:t>
              </a:r>
              <a:endParaRPr lang="en-US"/>
            </a:p>
          </p:txBody>
        </p:sp>
      </p:grpSp>
      <p:sp>
        <p:nvSpPr>
          <p:cNvPr id="10" name="9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err="1">
                <a:solidFill>
                  <a:schemeClr val="bg1"/>
                </a:solidFill>
              </a:rPr>
              <a:t>Fischbein</a:t>
            </a:r>
            <a:r>
              <a:rPr lang="en-GB" dirty="0">
                <a:solidFill>
                  <a:schemeClr val="bg1"/>
                </a:solidFill>
              </a:rPr>
              <a:t>, 199</a:t>
            </a:r>
            <a:r>
              <a:rPr lang="el-GR" dirty="0">
                <a:solidFill>
                  <a:schemeClr val="bg1"/>
                </a:solidFill>
              </a:rPr>
              <a:t>9</a:t>
            </a:r>
            <a:r>
              <a:rPr lang="en-GB" dirty="0">
                <a:solidFill>
                  <a:schemeClr val="bg1"/>
                </a:solidFill>
              </a:rPr>
              <a:t>, p. 39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sz="3000" cap="none" dirty="0"/>
              <a:t>Π</a:t>
            </a:r>
            <a:r>
              <a:rPr lang="el-GR" sz="3000" b="1" cap="none" dirty="0"/>
              <a:t>έντε+1</a:t>
            </a:r>
            <a:r>
              <a:rPr lang="el-GR" sz="3000" cap="none" dirty="0"/>
              <a:t> πράγματα που άλλαξαν τον τρόπο που βλέπουμε τη μάθηση και τη διδασκαλία</a:t>
            </a:r>
          </a:p>
        </p:txBody>
      </p:sp>
      <p:sp>
        <p:nvSpPr>
          <p:cNvPr id="64515" name="Rectangle 3"/>
          <p:cNvSpPr>
            <a:spLocks noGrp="1" noChangeArrowheads="1"/>
          </p:cNvSpPr>
          <p:nvPr>
            <p:ph type="body" idx="1"/>
          </p:nvPr>
        </p:nvSpPr>
        <p:spPr>
          <a:xfrm>
            <a:off x="722313" y="4521101"/>
            <a:ext cx="7772400" cy="1500187"/>
          </a:xfrm>
        </p:spPr>
        <p:txBody>
          <a:bodyPr/>
          <a:lstStyle/>
          <a:p>
            <a:pPr eaLnBrk="1" hangingPunct="1"/>
            <a:r>
              <a:rPr lang="el-GR" dirty="0"/>
              <a:t>– και πώς συνδέονται με τη σύγχρονη έρευνα στη μαθηματική παιδεία</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Τίτλος"/>
          <p:cNvSpPr>
            <a:spLocks noGrp="1"/>
          </p:cNvSpPr>
          <p:nvPr>
            <p:ph type="title"/>
          </p:nvPr>
        </p:nvSpPr>
        <p:spPr/>
        <p:txBody>
          <a:bodyPr/>
          <a:lstStyle/>
          <a:p>
            <a:r>
              <a:rPr lang="el-GR"/>
              <a:t>Δύο ειδών σχήματα</a:t>
            </a:r>
            <a:endParaRPr lang="en-US"/>
          </a:p>
        </p:txBody>
      </p:sp>
      <p:sp>
        <p:nvSpPr>
          <p:cNvPr id="94211" name="2 - Θέση περιεχομένου"/>
          <p:cNvSpPr>
            <a:spLocks noGrp="1"/>
          </p:cNvSpPr>
          <p:nvPr>
            <p:ph idx="1"/>
          </p:nvPr>
        </p:nvSpPr>
        <p:spPr/>
        <p:txBody>
          <a:bodyPr/>
          <a:lstStyle/>
          <a:p>
            <a:r>
              <a:rPr lang="el-GR" dirty="0"/>
              <a:t>Συγκεκριμένα σχήματα (δράσης)</a:t>
            </a:r>
          </a:p>
          <a:p>
            <a:pPr lvl="1">
              <a:buFont typeface="Wingdings" pitchFamily="2" charset="2"/>
              <a:buNone/>
            </a:pPr>
            <a:r>
              <a:rPr lang="en-GB" dirty="0"/>
              <a:t>Specific (action) schemata</a:t>
            </a:r>
            <a:endParaRPr lang="el-GR" dirty="0"/>
          </a:p>
          <a:p>
            <a:pPr lvl="1"/>
            <a:r>
              <a:rPr lang="el-GR" dirty="0"/>
              <a:t>π.χ. τα βήματα για την εκτέλεση μιας πράξης, της επίλυσης μιας εξίσωσης, της χάραξης του ύψους ενός τριγώνου, της επίλυσης μιας κατηγορίας προβλημάτων…</a:t>
            </a:r>
            <a:endParaRPr lang="en-US" dirty="0"/>
          </a:p>
          <a:p>
            <a:r>
              <a:rPr lang="el-GR" dirty="0"/>
              <a:t>Δομικά σχήματα (</a:t>
            </a:r>
            <a:r>
              <a:rPr lang="en-US" dirty="0"/>
              <a:t>structural schemata).</a:t>
            </a:r>
          </a:p>
          <a:p>
            <a:pPr lvl="1"/>
            <a:r>
              <a:rPr lang="el-GR" dirty="0"/>
              <a:t>Συνδυάζουν αρχές με προγράμματα δράσης </a:t>
            </a:r>
          </a:p>
          <a:p>
            <a:pPr lvl="2"/>
            <a:r>
              <a:rPr lang="el-GR" dirty="0"/>
              <a:t>Π.χ. το σχήμα της αιτιότητας</a:t>
            </a:r>
            <a:endParaRPr lang="en-US" dirty="0"/>
          </a:p>
        </p:txBody>
      </p:sp>
      <p:sp>
        <p:nvSpPr>
          <p:cNvPr id="4" name="3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err="1">
                <a:solidFill>
                  <a:schemeClr val="bg1"/>
                </a:solidFill>
              </a:rPr>
              <a:t>Fischbein</a:t>
            </a:r>
            <a:r>
              <a:rPr lang="en-GB" dirty="0">
                <a:solidFill>
                  <a:schemeClr val="bg1"/>
                </a:solidFill>
              </a:rPr>
              <a:t>, 199</a:t>
            </a:r>
            <a:r>
              <a:rPr lang="el-GR" dirty="0">
                <a:solidFill>
                  <a:schemeClr val="bg1"/>
                </a:solidFill>
              </a:rPr>
              <a:t>9</a:t>
            </a:r>
            <a:r>
              <a:rPr lang="en-GB" dirty="0">
                <a:solidFill>
                  <a:schemeClr val="bg1"/>
                </a:solidFill>
              </a:rPr>
              <a:t>, p. 39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To </a:t>
            </a:r>
            <a:r>
              <a:rPr lang="el-GR" dirty="0"/>
              <a:t>σχήμα της καταμέτρησης</a:t>
            </a:r>
          </a:p>
        </p:txBody>
      </p:sp>
      <p:sp>
        <p:nvSpPr>
          <p:cNvPr id="3" name="2 - Θέση περιεχομένου"/>
          <p:cNvSpPr>
            <a:spLocks noGrp="1"/>
          </p:cNvSpPr>
          <p:nvPr>
            <p:ph idx="1"/>
          </p:nvPr>
        </p:nvSpPr>
        <p:spPr/>
        <p:txBody>
          <a:bodyPr/>
          <a:lstStyle/>
          <a:p>
            <a:endParaRPr lang="el-GR" dirty="0"/>
          </a:p>
        </p:txBody>
      </p:sp>
      <p:pic>
        <p:nvPicPr>
          <p:cNvPr id="3075" name="Picture 3"/>
          <p:cNvPicPr>
            <a:picLocks noChangeAspect="1" noChangeArrowheads="1"/>
          </p:cNvPicPr>
          <p:nvPr/>
        </p:nvPicPr>
        <p:blipFill>
          <a:blip r:embed="rId2" cstate="print"/>
          <a:srcRect b="2795"/>
          <a:stretch>
            <a:fillRect/>
          </a:stretch>
        </p:blipFill>
        <p:spPr bwMode="auto">
          <a:xfrm>
            <a:off x="174225" y="2580705"/>
            <a:ext cx="8646247" cy="2504479"/>
          </a:xfrm>
          <a:prstGeom prst="rect">
            <a:avLst/>
          </a:prstGeom>
          <a:noFill/>
          <a:ln w="9525">
            <a:noFill/>
            <a:miter lim="800000"/>
            <a:headEnd/>
            <a:tailEnd/>
          </a:ln>
        </p:spPr>
      </p:pic>
      <p:cxnSp>
        <p:nvCxnSpPr>
          <p:cNvPr id="16" name="15 - Ευθεία γραμμή σύνδεσης"/>
          <p:cNvCxnSpPr/>
          <p:nvPr/>
        </p:nvCxnSpPr>
        <p:spPr>
          <a:xfrm>
            <a:off x="4932040" y="3933056"/>
            <a:ext cx="38164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395536" y="4221088"/>
            <a:ext cx="83529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323528" y="4509120"/>
            <a:ext cx="936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1115616" y="4149080"/>
            <a:ext cx="360040" cy="400110"/>
          </a:xfrm>
          <a:prstGeom prst="rect">
            <a:avLst/>
          </a:prstGeom>
          <a:noFill/>
        </p:spPr>
        <p:txBody>
          <a:bodyPr wrap="square" rtlCol="0">
            <a:spAutoFit/>
          </a:bodyPr>
          <a:lstStyle/>
          <a:p>
            <a:r>
              <a:rPr lang="en-US" sz="2000" b="1" dirty="0">
                <a:solidFill>
                  <a:srgbClr val="C00000"/>
                </a:solidFill>
              </a:rPr>
              <a:t>*</a:t>
            </a:r>
            <a:endParaRPr lang="el-GR" b="1" dirty="0">
              <a:solidFill>
                <a:srgbClr val="C00000"/>
              </a:solidFill>
            </a:endParaRPr>
          </a:p>
        </p:txBody>
      </p:sp>
      <p:sp>
        <p:nvSpPr>
          <p:cNvPr id="22" name="21 - TextBox"/>
          <p:cNvSpPr txBox="1"/>
          <p:nvPr/>
        </p:nvSpPr>
        <p:spPr>
          <a:xfrm>
            <a:off x="611560" y="5477162"/>
            <a:ext cx="2736304" cy="400110"/>
          </a:xfrm>
          <a:prstGeom prst="rect">
            <a:avLst/>
          </a:prstGeom>
          <a:noFill/>
        </p:spPr>
        <p:txBody>
          <a:bodyPr wrap="square" rtlCol="0">
            <a:spAutoFit/>
          </a:bodyPr>
          <a:lstStyle/>
          <a:p>
            <a:r>
              <a:rPr lang="en-US" sz="2000" b="1" dirty="0">
                <a:solidFill>
                  <a:srgbClr val="C00000"/>
                </a:solidFill>
              </a:rPr>
              <a:t>*</a:t>
            </a:r>
            <a:r>
              <a:rPr lang="en-US" dirty="0">
                <a:solidFill>
                  <a:srgbClr val="C00000"/>
                </a:solidFill>
              </a:rPr>
              <a:t> A principle</a:t>
            </a:r>
            <a:endParaRPr lang="el-GR" sz="1600" dirty="0">
              <a:solidFill>
                <a:srgbClr val="C00000"/>
              </a:solidFill>
            </a:endParaRPr>
          </a:p>
        </p:txBody>
      </p:sp>
      <p:sp>
        <p:nvSpPr>
          <p:cNvPr id="23" name="22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US" dirty="0" err="1">
                <a:solidFill>
                  <a:schemeClr val="bg1"/>
                </a:solidFill>
              </a:rPr>
              <a:t>Vergnaud</a:t>
            </a:r>
            <a:r>
              <a:rPr lang="en-US" dirty="0">
                <a:solidFill>
                  <a:schemeClr val="bg1"/>
                </a:solidFill>
              </a:rPr>
              <a:t>, 2009, p.85</a:t>
            </a:r>
          </a:p>
        </p:txBody>
      </p:sp>
      <p:sp>
        <p:nvSpPr>
          <p:cNvPr id="11" name="10 - TextBox"/>
          <p:cNvSpPr txBox="1"/>
          <p:nvPr/>
        </p:nvSpPr>
        <p:spPr>
          <a:xfrm>
            <a:off x="3923928" y="4725144"/>
            <a:ext cx="4896544" cy="369332"/>
          </a:xfrm>
          <a:prstGeom prst="rect">
            <a:avLst/>
          </a:prstGeom>
          <a:solidFill>
            <a:schemeClr val="bg1"/>
          </a:solidFill>
        </p:spPr>
        <p:txBody>
          <a:bodyPr wrap="square" rtlCol="0">
            <a:spAutoFit/>
          </a:bodyPr>
          <a:lstStyle/>
          <a:p>
            <a:r>
              <a:rPr lang="en-US" dirty="0">
                <a:solidFill>
                  <a:schemeClr val="bg1"/>
                </a:solidFill>
              </a:rPr>
              <a:t>….</a:t>
            </a:r>
            <a:endParaRPr lang="el-GR"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θεωρία του Ε. </a:t>
            </a:r>
            <a:r>
              <a:rPr lang="en-US" dirty="0" err="1"/>
              <a:t>Fischbein</a:t>
            </a:r>
            <a:r>
              <a:rPr lang="el-GR" dirty="0"/>
              <a:t> </a:t>
            </a:r>
            <a:r>
              <a:rPr lang="el-GR" sz="3600" dirty="0"/>
              <a:t>ΙΙΙ</a:t>
            </a:r>
            <a:endParaRPr lang="el-GR" dirty="0"/>
          </a:p>
        </p:txBody>
      </p:sp>
      <p:sp>
        <p:nvSpPr>
          <p:cNvPr id="3" name="2 - Θέση περιεχομένου"/>
          <p:cNvSpPr>
            <a:spLocks noGrp="1"/>
          </p:cNvSpPr>
          <p:nvPr>
            <p:ph idx="1"/>
          </p:nvPr>
        </p:nvSpPr>
        <p:spPr>
          <a:xfrm>
            <a:off x="467544" y="1346547"/>
            <a:ext cx="8229600" cy="4530725"/>
          </a:xfrm>
        </p:spPr>
        <p:txBody>
          <a:bodyPr/>
          <a:lstStyle/>
          <a:p>
            <a:r>
              <a:rPr lang="el-GR" sz="2400" dirty="0"/>
              <a:t>Οι διαισθήσεις είναι απολύτως απαραίτητο </a:t>
            </a:r>
            <a:r>
              <a:rPr lang="el-GR" sz="2400" dirty="0" err="1"/>
              <a:t>γνωσιακό</a:t>
            </a:r>
            <a:r>
              <a:rPr lang="el-GR" sz="2400" dirty="0"/>
              <a:t> χαρακτηριστικό</a:t>
            </a:r>
          </a:p>
          <a:p>
            <a:pPr lvl="1"/>
            <a:r>
              <a:rPr lang="el-GR" sz="2000" dirty="0"/>
              <a:t>Δεν μπορούμε πάντα να αναλύουμε κάθε κατάσταση για να αποφασίσουμε πώς θα αποκριθούμε</a:t>
            </a:r>
          </a:p>
          <a:p>
            <a:r>
              <a:rPr lang="el-GR" sz="2400" dirty="0"/>
              <a:t>Υπάρχουν διάφοροι τύποι διαισθήσεων </a:t>
            </a:r>
          </a:p>
          <a:p>
            <a:r>
              <a:rPr lang="el-GR" sz="2400" dirty="0"/>
              <a:t>Το διαισθητικά προφανές εξαρτάται και από το υποκείμενο  </a:t>
            </a:r>
          </a:p>
          <a:p>
            <a:pPr lvl="1"/>
            <a:r>
              <a:rPr lang="el-GR" sz="2000" dirty="0"/>
              <a:t>Το «ενεστωτικό άπειρο» μπορεί να είναι </a:t>
            </a:r>
            <a:r>
              <a:rPr lang="el-GR" sz="2000" dirty="0" err="1"/>
              <a:t>αντι</a:t>
            </a:r>
            <a:r>
              <a:rPr lang="el-GR" sz="2000" dirty="0"/>
              <a:t>-διαισθητικό για ένα κοινό θνητό, αλλά όχι για ένα μαθηματικό </a:t>
            </a:r>
          </a:p>
          <a:p>
            <a:r>
              <a:rPr lang="el-GR" sz="2400" dirty="0"/>
              <a:t>Κάποιες διαισθήσεις δεν «ξεριζώνονται» ποτέ – και ενδεχομένως συνυπάρχουν με την επιστημονική γνώση σε όλη τη διάρκεια της ζωής ενός ανθρώπου</a:t>
            </a:r>
            <a:endParaRPr lang="el-GR" sz="2000" dirty="0"/>
          </a:p>
          <a:p>
            <a:pPr lvl="1"/>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θεωρία του </a:t>
            </a:r>
            <a:r>
              <a:rPr lang="en-US" dirty="0" err="1"/>
              <a:t>Fishbein</a:t>
            </a:r>
            <a:r>
              <a:rPr lang="en-US" dirty="0"/>
              <a:t>…</a:t>
            </a:r>
            <a:endParaRPr lang="el-GR" dirty="0"/>
          </a:p>
        </p:txBody>
      </p:sp>
      <p:sp>
        <p:nvSpPr>
          <p:cNvPr id="3" name="2 - Θέση περιεχομένου"/>
          <p:cNvSpPr>
            <a:spLocks noGrp="1"/>
          </p:cNvSpPr>
          <p:nvPr>
            <p:ph idx="1"/>
          </p:nvPr>
        </p:nvSpPr>
        <p:spPr/>
        <p:txBody>
          <a:bodyPr/>
          <a:lstStyle/>
          <a:p>
            <a:r>
              <a:rPr lang="en-US" dirty="0"/>
              <a:t>… </a:t>
            </a:r>
            <a:r>
              <a:rPr lang="el-GR" dirty="0"/>
              <a:t>έχει συνδυαστεί ερευνητικά με μια </a:t>
            </a:r>
            <a:r>
              <a:rPr lang="en-US" dirty="0"/>
              <a:t>o</a:t>
            </a:r>
            <a:r>
              <a:rPr lang="el-GR" dirty="0" err="1"/>
              <a:t>ικογένεια</a:t>
            </a:r>
            <a:r>
              <a:rPr lang="el-GR" dirty="0"/>
              <a:t> θεωριών για το συλλογισμό από το χώρο της Γνωστικής Ψυχολογίας </a:t>
            </a:r>
          </a:p>
          <a:p>
            <a:pPr lvl="1"/>
            <a:r>
              <a:rPr lang="el-GR" dirty="0"/>
              <a:t>με βασική υπόθεση αυτή της </a:t>
            </a:r>
            <a:r>
              <a:rPr lang="el-GR" dirty="0">
                <a:solidFill>
                  <a:schemeClr val="tx2"/>
                </a:solidFill>
              </a:rPr>
              <a:t>διπλής επεξεργασίας </a:t>
            </a:r>
            <a:r>
              <a:rPr lang="el-GR" dirty="0"/>
              <a:t>(</a:t>
            </a:r>
            <a:r>
              <a:rPr lang="en-US" dirty="0"/>
              <a:t>dual process)</a:t>
            </a:r>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Σύμφωνα με αυτή την υπόθεση…</a:t>
            </a:r>
          </a:p>
        </p:txBody>
      </p:sp>
      <p:sp>
        <p:nvSpPr>
          <p:cNvPr id="3" name="2 - Θέση περιεχομένου"/>
          <p:cNvSpPr>
            <a:spLocks noGrp="1"/>
          </p:cNvSpPr>
          <p:nvPr>
            <p:ph idx="1"/>
          </p:nvPr>
        </p:nvSpPr>
        <p:spPr/>
        <p:txBody>
          <a:bodyPr/>
          <a:lstStyle/>
          <a:p>
            <a:r>
              <a:rPr lang="el-GR" dirty="0"/>
              <a:t>…υπάρχουν δύο (γνωστικά) συστήματα επεξεργασίας που σχετίζονται με τη συλλογισμό και τη λήψη αποφάσεων:</a:t>
            </a:r>
          </a:p>
          <a:p>
            <a:pPr lvl="1"/>
            <a:r>
              <a:rPr lang="el-GR" dirty="0"/>
              <a:t>Το «διαισθητικό», το οποίο είναι αυτόματο, γρήγορο, συνειρμικό και δεν επιβαρύνει τη μνήμη</a:t>
            </a:r>
          </a:p>
          <a:p>
            <a:pPr lvl="1"/>
            <a:r>
              <a:rPr lang="el-GR" dirty="0"/>
              <a:t>Το «αναλυτικό», το οποίο απαιτεί την πρόθεση  και το έλεγχο του υποκειμένου, είναι αργό,  και επιβαρύνει τη μνήμη</a:t>
            </a:r>
          </a:p>
        </p:txBody>
      </p:sp>
      <p:sp>
        <p:nvSpPr>
          <p:cNvPr id="4" name="Text Box 4"/>
          <p:cNvSpPr txBox="1">
            <a:spLocks noChangeArrowheads="1"/>
          </p:cNvSpPr>
          <p:nvPr/>
        </p:nvSpPr>
        <p:spPr bwMode="auto">
          <a:xfrm>
            <a:off x="467544" y="6237288"/>
            <a:ext cx="8280920" cy="369332"/>
          </a:xfrm>
          <a:prstGeom prst="rect">
            <a:avLst/>
          </a:prstGeom>
          <a:solidFill>
            <a:schemeClr val="accent1"/>
          </a:solidFill>
          <a:ln w="9525">
            <a:noFill/>
            <a:miter lim="800000"/>
            <a:headEnd/>
            <a:tailEnd/>
          </a:ln>
        </p:spPr>
        <p:txBody>
          <a:bodyPr wrap="square">
            <a:spAutoFit/>
          </a:bodyPr>
          <a:lstStyle/>
          <a:p>
            <a:pPr algn="r"/>
            <a:r>
              <a:rPr lang="en-US" dirty="0">
                <a:solidFill>
                  <a:schemeClr val="accent3"/>
                </a:solidFill>
              </a:rPr>
              <a:t>Evans &amp; Over, 1996; </a:t>
            </a:r>
            <a:r>
              <a:rPr lang="en-US" dirty="0" err="1">
                <a:solidFill>
                  <a:schemeClr val="accent3"/>
                </a:solidFill>
              </a:rPr>
              <a:t>Kahneman</a:t>
            </a:r>
            <a:r>
              <a:rPr lang="en-US" dirty="0">
                <a:solidFill>
                  <a:schemeClr val="accent3"/>
                </a:solidFill>
              </a:rPr>
              <a:t>, 2000</a:t>
            </a:r>
            <a:endParaRPr lang="el-GR" dirty="0">
              <a:solidFill>
                <a:schemeClr val="accent3"/>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Υπό αυτό το πρίσμα, πώς εξηγείται;</a:t>
            </a:r>
          </a:p>
        </p:txBody>
      </p:sp>
      <p:pic>
        <p:nvPicPr>
          <p:cNvPr id="4" name="3 - Θέση περιεχομένου" descr="image (2).png"/>
          <p:cNvPicPr>
            <a:picLocks noGrp="1" noChangeAspect="1"/>
          </p:cNvPicPr>
          <p:nvPr>
            <p:ph idx="1"/>
          </p:nvPr>
        </p:nvPicPr>
        <p:blipFill>
          <a:blip r:embed="rId2" cstate="print"/>
          <a:stretch>
            <a:fillRect/>
          </a:stretch>
        </p:blipFill>
        <p:spPr>
          <a:xfrm>
            <a:off x="2909348" y="1600200"/>
            <a:ext cx="3325303" cy="453072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a:t>Υπό το αυτό το πρίσμα, πώς εξηγείται το παρακάτω;</a:t>
            </a:r>
          </a:p>
        </p:txBody>
      </p:sp>
      <p:sp>
        <p:nvSpPr>
          <p:cNvPr id="3" name="2 - Θέση περιεχομένου"/>
          <p:cNvSpPr>
            <a:spLocks noGrp="1"/>
          </p:cNvSpPr>
          <p:nvPr>
            <p:ph idx="1"/>
          </p:nvPr>
        </p:nvSpPr>
        <p:spPr>
          <a:xfrm>
            <a:off x="457200" y="1706587"/>
            <a:ext cx="8229600" cy="4530725"/>
          </a:xfrm>
        </p:spPr>
        <p:txBody>
          <a:bodyPr/>
          <a:lstStyle/>
          <a:p>
            <a:r>
              <a:rPr lang="el-GR" dirty="0"/>
              <a:t>Η Μαρία γράφει (α + β)</a:t>
            </a:r>
            <a:r>
              <a:rPr lang="el-GR" baseline="30000" dirty="0"/>
              <a:t>2 </a:t>
            </a:r>
            <a:r>
              <a:rPr lang="el-GR" dirty="0"/>
              <a:t> + 5 = α</a:t>
            </a:r>
            <a:r>
              <a:rPr lang="el-GR" baseline="30000" dirty="0"/>
              <a:t>2 </a:t>
            </a:r>
            <a:r>
              <a:rPr lang="el-GR" dirty="0"/>
              <a:t>+ β</a:t>
            </a:r>
            <a:r>
              <a:rPr lang="el-GR" baseline="30000" dirty="0"/>
              <a:t>2 </a:t>
            </a:r>
            <a:r>
              <a:rPr lang="el-GR" dirty="0"/>
              <a:t>+5.</a:t>
            </a:r>
          </a:p>
          <a:p>
            <a:pPr lvl="1"/>
            <a:r>
              <a:rPr lang="el-GR" dirty="0"/>
              <a:t>Λειτουργεί το «διαισθητικό» σύστημα.</a:t>
            </a:r>
          </a:p>
          <a:p>
            <a:pPr lvl="1"/>
            <a:r>
              <a:rPr lang="el-GR" dirty="0"/>
              <a:t>Αν δεν επέμβει το «αναλυτικό», η Μαρία δίνει λανθασμένη απάντηση.</a:t>
            </a:r>
          </a:p>
          <a:p>
            <a:r>
              <a:rPr lang="el-GR" dirty="0"/>
              <a:t>Η Μαρία σταματά για λίγο. Λέει «Μια στιγμή – αυτό δεν είναι σωστό. Αυτό είναι ταυτότητα. Ποιο είναι το ανάπτυγμα; Α, ναι». Η Μαρία γράφει το σωστό ανάπτυγμα.   </a:t>
            </a:r>
          </a:p>
          <a:p>
            <a:pPr lvl="1"/>
            <a:r>
              <a:rPr lang="el-GR" dirty="0"/>
              <a:t>Τι μεσολάβησε;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 Τίτλος"/>
          <p:cNvSpPr>
            <a:spLocks noGrp="1"/>
          </p:cNvSpPr>
          <p:nvPr>
            <p:ph type="title"/>
          </p:nvPr>
        </p:nvSpPr>
        <p:spPr/>
        <p:txBody>
          <a:bodyPr/>
          <a:lstStyle/>
          <a:p>
            <a:r>
              <a:rPr lang="el-GR" cap="none"/>
              <a:t>Έννοιες: Η Ψυχολογική Προσέγγιση</a:t>
            </a:r>
          </a:p>
        </p:txBody>
      </p:sp>
      <p:sp>
        <p:nvSpPr>
          <p:cNvPr id="47107" name="4 - Θέση κειμένου"/>
          <p:cNvSpPr>
            <a:spLocks noGrp="1"/>
          </p:cNvSpPr>
          <p:nvPr>
            <p:ph type="body" idx="1"/>
          </p:nvPr>
        </p:nvSpPr>
        <p:spPr/>
        <p:txBody>
          <a:bodyPr/>
          <a:lstStyle/>
          <a:p>
            <a:r>
              <a:rPr lang="el-GR"/>
              <a:t>Παρένθεση</a:t>
            </a:r>
          </a:p>
        </p:txBody>
      </p:sp>
      <p:sp>
        <p:nvSpPr>
          <p:cNvPr id="4" name="3 - TextBox"/>
          <p:cNvSpPr txBox="1"/>
          <p:nvPr/>
        </p:nvSpPr>
        <p:spPr>
          <a:xfrm>
            <a:off x="357158" y="6308725"/>
            <a:ext cx="8675687" cy="338554"/>
          </a:xfrm>
          <a:prstGeom prst="rect">
            <a:avLst/>
          </a:prstGeom>
          <a:solidFill>
            <a:schemeClr val="bg1">
              <a:lumMod val="65000"/>
            </a:schemeClr>
          </a:solidFill>
        </p:spPr>
        <p:txBody>
          <a:bodyPr wrap="square">
            <a:spAutoFit/>
          </a:bodyPr>
          <a:lstStyle/>
          <a:p>
            <a:pPr algn="r">
              <a:defRPr/>
            </a:pPr>
            <a:r>
              <a:rPr lang="el-GR" sz="1600" dirty="0" smtClean="0">
                <a:solidFill>
                  <a:schemeClr val="bg1"/>
                </a:solidFill>
              </a:rPr>
              <a:t>Με υλικό από το </a:t>
            </a:r>
            <a:r>
              <a:rPr lang="el-GR" sz="1600" dirty="0" err="1" smtClean="0">
                <a:solidFill>
                  <a:schemeClr val="bg1"/>
                </a:solidFill>
              </a:rPr>
              <a:t>Βοσνιάδου</a:t>
            </a:r>
            <a:r>
              <a:rPr lang="el-GR" sz="1600" dirty="0" smtClean="0">
                <a:solidFill>
                  <a:schemeClr val="bg1"/>
                </a:solidFill>
              </a:rPr>
              <a:t>, Σ. (2007).</a:t>
            </a:r>
            <a:r>
              <a:rPr lang="el-GR" sz="1600" i="1" dirty="0" smtClean="0">
                <a:solidFill>
                  <a:schemeClr val="bg1"/>
                </a:solidFill>
              </a:rPr>
              <a:t>Εισαγωγή στην Ψυχολογία</a:t>
            </a:r>
            <a:r>
              <a:rPr lang="en-US" sz="1600" i="1" dirty="0" smtClean="0">
                <a:solidFill>
                  <a:schemeClr val="bg1"/>
                </a:solidFill>
              </a:rPr>
              <a:t> </a:t>
            </a:r>
            <a:r>
              <a:rPr lang="el-GR" sz="1600" i="1" dirty="0" smtClean="0">
                <a:solidFill>
                  <a:schemeClr val="bg1"/>
                </a:solidFill>
              </a:rPr>
              <a:t> </a:t>
            </a:r>
            <a:r>
              <a:rPr lang="el-GR" sz="1600" dirty="0" smtClean="0">
                <a:solidFill>
                  <a:schemeClr val="bg1"/>
                </a:solidFill>
              </a:rPr>
              <a:t>(Τόμος Ι). Αθήνα:</a:t>
            </a:r>
            <a:r>
              <a:rPr lang="en-US" sz="1600" dirty="0" smtClean="0">
                <a:solidFill>
                  <a:schemeClr val="bg1"/>
                </a:solidFill>
              </a:rPr>
              <a:t>Gutenberg</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 Τίτλος"/>
          <p:cNvSpPr>
            <a:spLocks noGrp="1"/>
          </p:cNvSpPr>
          <p:nvPr>
            <p:ph type="title"/>
          </p:nvPr>
        </p:nvSpPr>
        <p:spPr/>
        <p:txBody>
          <a:bodyPr/>
          <a:lstStyle/>
          <a:p>
            <a:r>
              <a:rPr lang="el-GR"/>
              <a:t>Έννοιες</a:t>
            </a:r>
            <a:endParaRPr lang="en-US"/>
          </a:p>
        </p:txBody>
      </p:sp>
      <p:sp>
        <p:nvSpPr>
          <p:cNvPr id="48131" name="4 - Θέση περιεχομένου"/>
          <p:cNvSpPr>
            <a:spLocks noGrp="1"/>
          </p:cNvSpPr>
          <p:nvPr>
            <p:ph idx="1"/>
          </p:nvPr>
        </p:nvSpPr>
        <p:spPr/>
        <p:txBody>
          <a:bodyPr/>
          <a:lstStyle/>
          <a:p>
            <a:r>
              <a:rPr lang="el-GR" dirty="0"/>
              <a:t>Δομικά στοιχεία της </a:t>
            </a:r>
            <a:r>
              <a:rPr lang="el-GR" dirty="0">
                <a:solidFill>
                  <a:schemeClr val="tx2"/>
                </a:solidFill>
              </a:rPr>
              <a:t>σκέψης</a:t>
            </a:r>
          </a:p>
          <a:p>
            <a:r>
              <a:rPr lang="el-GR" dirty="0"/>
              <a:t>Οργανώνονται σε </a:t>
            </a:r>
            <a:r>
              <a:rPr lang="el-GR" dirty="0">
                <a:solidFill>
                  <a:schemeClr val="tx2"/>
                </a:solidFill>
              </a:rPr>
              <a:t>εννοιολογικές δομές</a:t>
            </a:r>
          </a:p>
          <a:p>
            <a:pPr>
              <a:buClr>
                <a:srgbClr val="C00000"/>
              </a:buClr>
              <a:buSzPct val="80000"/>
              <a:buFont typeface="Wingdings" pitchFamily="2" charset="2"/>
              <a:buChar char="Ø"/>
            </a:pPr>
            <a:r>
              <a:rPr lang="el-GR" dirty="0"/>
              <a:t>Δύο διαφορετικές θεωρήσεις:</a:t>
            </a:r>
          </a:p>
          <a:p>
            <a:pPr lvl="1">
              <a:buClr>
                <a:srgbClr val="C00000"/>
              </a:buClr>
              <a:buSzPct val="80000"/>
              <a:buFont typeface="Wingdings" pitchFamily="2" charset="2"/>
              <a:buChar char="Ø"/>
            </a:pPr>
            <a:r>
              <a:rPr lang="el-GR" sz="2400" dirty="0"/>
              <a:t>Η γνωστική διαδικασία αρχίζει με τη διαμόρφωση απλών, μεμονωμένων εννοιών, οι οποίες στη συνέχεια συνδέονται μεταξύ τους για να δημιουργήσουν πιο σύνθετες εννοιολογικές δομές</a:t>
            </a:r>
          </a:p>
          <a:p>
            <a:pPr lvl="1">
              <a:buClr>
                <a:srgbClr val="C00000"/>
              </a:buClr>
              <a:buSzPct val="80000"/>
              <a:buFont typeface="Wingdings" pitchFamily="2" charset="2"/>
              <a:buChar char="Ø"/>
            </a:pPr>
            <a:r>
              <a:rPr lang="el-GR" sz="2400" dirty="0"/>
              <a:t>Οι έννοιες δεν υφίστανται μεμονωμένα – είναι ενσωματωμένες σε σύνθετα πλαίσια τα οποία περιλαμβάνουν </a:t>
            </a:r>
            <a:r>
              <a:rPr lang="el-GR" sz="2400" dirty="0" smtClean="0"/>
              <a:t>θεωρητικού </a:t>
            </a:r>
            <a:r>
              <a:rPr lang="el-GR" sz="2400" dirty="0"/>
              <a:t>τύπου παραδοχές και καθορίζονται από τις σχέσεις τους με άλλες έννοιες</a:t>
            </a:r>
          </a:p>
          <a:p>
            <a:pPr lvl="1">
              <a:buClr>
                <a:srgbClr val="C00000"/>
              </a:buClr>
              <a:buSzPct val="80000"/>
              <a:buFont typeface="Wingdings" pitchFamily="2" charset="2"/>
              <a:buChar char="Ø"/>
            </a:pPr>
            <a:endParaRPr lang="el-GR" dirty="0"/>
          </a:p>
          <a:p>
            <a:pPr lvl="1">
              <a:buClr>
                <a:srgbClr val="C00000"/>
              </a:buClr>
              <a:buSzPct val="80000"/>
              <a:buFont typeface="Wingdings" pitchFamily="2" charset="2"/>
              <a:buChar char="Ø"/>
            </a:pPr>
            <a:endParaRPr lang="el-GR" dirty="0"/>
          </a:p>
          <a:p>
            <a:pPr lvl="1">
              <a:buClr>
                <a:srgbClr val="C00000"/>
              </a:buClr>
              <a:buSzPct val="80000"/>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sz="3800"/>
              <a:t>Έννοιες: Η κλασική άποψη</a:t>
            </a:r>
            <a:br>
              <a:rPr lang="el-GR" sz="3800"/>
            </a:br>
            <a:r>
              <a:rPr lang="en-US" sz="3800"/>
              <a:t>(G. Frege, 1952)</a:t>
            </a:r>
            <a:endParaRPr lang="el-GR" sz="3800"/>
          </a:p>
        </p:txBody>
      </p:sp>
      <p:sp>
        <p:nvSpPr>
          <p:cNvPr id="49155" name="Rectangle 3"/>
          <p:cNvSpPr>
            <a:spLocks noGrp="1" noChangeArrowheads="1"/>
          </p:cNvSpPr>
          <p:nvPr>
            <p:ph type="body" idx="1"/>
          </p:nvPr>
        </p:nvSpPr>
        <p:spPr/>
        <p:txBody>
          <a:bodyPr/>
          <a:lstStyle/>
          <a:p>
            <a:r>
              <a:rPr lang="el-GR"/>
              <a:t>Μια εννοιολογική κατηγορία καθορίζεται από ένα σύνολο αναγκαίων και επαρκών γνωρισμάτων (ιδιοτήτων) που ορίζουν σαφώς ποιες περιπτώσεις ανήκουν και ποιες δεν ανήκουν στην κατηγορία.</a:t>
            </a:r>
          </a:p>
          <a:p>
            <a:pPr lvl="1">
              <a:buFont typeface="Wingdings" pitchFamily="2" charset="2"/>
              <a:buNone/>
            </a:pPr>
            <a:r>
              <a:rPr lang="el-GR"/>
              <a:t>	Αν το </a:t>
            </a:r>
            <a:r>
              <a:rPr lang="en-US"/>
              <a:t>x </a:t>
            </a:r>
            <a:r>
              <a:rPr lang="el-GR"/>
              <a:t>έχει τα γνωρίσματα, τότε ανήκει στην κατηγορία </a:t>
            </a:r>
            <a:r>
              <a:rPr lang="el-GR" b="1"/>
              <a:t>και </a:t>
            </a:r>
            <a:r>
              <a:rPr lang="el-GR"/>
              <a:t>αν το </a:t>
            </a:r>
            <a:r>
              <a:rPr lang="en-US"/>
              <a:t>x </a:t>
            </a:r>
            <a:r>
              <a:rPr lang="el-GR"/>
              <a:t>ανήκει στην κατηγορία, τότε έχει τα γνωρίσματα</a:t>
            </a:r>
          </a:p>
          <a:p>
            <a:pPr lvl="1">
              <a:buFont typeface="Wingdings" pitchFamily="2" charset="2"/>
              <a:buNone/>
            </a:pPr>
            <a:r>
              <a:rPr lang="el-GR"/>
              <a:t>π.χ. Οι ιδιότητες που ορίζουν την κατηγορία «εργένης» είναι (άντρας, ανύπαντρος, ενήλικος )</a:t>
            </a:r>
          </a:p>
          <a:p>
            <a:pPr lvl="1">
              <a:buFont typeface="Wingdings" pitchFamily="2" charset="2"/>
              <a:buNone/>
            </a:pPr>
            <a:endParaRPr lang="el-GR"/>
          </a:p>
          <a:p>
            <a:pPr lvl="1">
              <a:buFont typeface="Wingdings" pitchFamily="2" charset="2"/>
              <a:buNone/>
            </a:pP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229600" cy="847725"/>
          </a:xfrm>
        </p:spPr>
        <p:txBody>
          <a:bodyPr/>
          <a:lstStyle/>
          <a:p>
            <a:pPr eaLnBrk="1" hangingPunct="1"/>
            <a:r>
              <a:rPr lang="el-GR" sz="3200" dirty="0"/>
              <a:t>Πέντε +1 …</a:t>
            </a:r>
          </a:p>
        </p:txBody>
      </p:sp>
      <p:sp>
        <p:nvSpPr>
          <p:cNvPr id="65539" name="Rectangle 3"/>
          <p:cNvSpPr>
            <a:spLocks noGrp="1" noChangeArrowheads="1"/>
          </p:cNvSpPr>
          <p:nvPr>
            <p:ph type="body" idx="1"/>
          </p:nvPr>
        </p:nvSpPr>
        <p:spPr>
          <a:xfrm>
            <a:off x="457200" y="836712"/>
            <a:ext cx="8229600" cy="5401023"/>
          </a:xfrm>
        </p:spPr>
        <p:txBody>
          <a:bodyPr/>
          <a:lstStyle/>
          <a:p>
            <a:pPr eaLnBrk="1" hangingPunct="1">
              <a:lnSpc>
                <a:spcPct val="80000"/>
              </a:lnSpc>
            </a:pPr>
            <a:endParaRPr lang="el-GR" sz="2100" dirty="0"/>
          </a:p>
          <a:p>
            <a:pPr eaLnBrk="1" hangingPunct="1">
              <a:lnSpc>
                <a:spcPct val="80000"/>
              </a:lnSpc>
            </a:pPr>
            <a:r>
              <a:rPr lang="el-GR" sz="2400" dirty="0"/>
              <a:t>Μνήμη και γνωστικές δομές </a:t>
            </a:r>
          </a:p>
          <a:p>
            <a:pPr lvl="1" eaLnBrk="1" hangingPunct="1">
              <a:lnSpc>
                <a:spcPct val="80000"/>
              </a:lnSpc>
            </a:pPr>
            <a:r>
              <a:rPr lang="el-GR" sz="2000" dirty="0"/>
              <a:t>Η μνήμη και ο ρόλος της στην οργάνωση πληροφορίας σε δομές που υπόκεινται της κατανόησης και της σκέψης</a:t>
            </a:r>
          </a:p>
          <a:p>
            <a:pPr lvl="1" eaLnBrk="1" hangingPunct="1">
              <a:lnSpc>
                <a:spcPct val="50000"/>
              </a:lnSpc>
            </a:pPr>
            <a:endParaRPr lang="el-GR" sz="1100" dirty="0"/>
          </a:p>
          <a:p>
            <a:pPr eaLnBrk="1" hangingPunct="1">
              <a:lnSpc>
                <a:spcPct val="80000"/>
              </a:lnSpc>
            </a:pPr>
            <a:r>
              <a:rPr lang="el-GR" sz="2400" dirty="0"/>
              <a:t>Επίλυση προβλήματος και συλλογισμός</a:t>
            </a:r>
          </a:p>
          <a:p>
            <a:pPr lvl="1" eaLnBrk="1" hangingPunct="1">
              <a:lnSpc>
                <a:spcPct val="80000"/>
              </a:lnSpc>
            </a:pPr>
            <a:r>
              <a:rPr lang="el-GR" sz="2000" dirty="0"/>
              <a:t>Στην </a:t>
            </a:r>
            <a:r>
              <a:rPr lang="en-US" sz="2000" dirty="0"/>
              <a:t>“experts vs. novices” </a:t>
            </a:r>
            <a:r>
              <a:rPr lang="el-GR" sz="2000" dirty="0"/>
              <a:t>ερευνητική παράδοση </a:t>
            </a:r>
          </a:p>
          <a:p>
            <a:pPr lvl="1" eaLnBrk="1" hangingPunct="1">
              <a:lnSpc>
                <a:spcPct val="50000"/>
              </a:lnSpc>
            </a:pPr>
            <a:endParaRPr lang="el-GR" sz="1100" dirty="0"/>
          </a:p>
          <a:p>
            <a:pPr eaLnBrk="1" hangingPunct="1">
              <a:lnSpc>
                <a:spcPct val="80000"/>
              </a:lnSpc>
            </a:pPr>
            <a:r>
              <a:rPr lang="el-GR" sz="2400" dirty="0"/>
              <a:t>Μικρά παιδιά και νόηση</a:t>
            </a:r>
            <a:endParaRPr lang="el-GR" sz="1200" dirty="0"/>
          </a:p>
          <a:p>
            <a:pPr eaLnBrk="1" hangingPunct="1">
              <a:lnSpc>
                <a:spcPct val="80000"/>
              </a:lnSpc>
            </a:pPr>
            <a:r>
              <a:rPr lang="el-GR" sz="2400" dirty="0" err="1"/>
              <a:t>Μεταγνωστικές</a:t>
            </a:r>
            <a:r>
              <a:rPr lang="el-GR" sz="2400" dirty="0"/>
              <a:t> διαδικασίες και</a:t>
            </a:r>
            <a:endParaRPr lang="en-US" sz="2400" dirty="0"/>
          </a:p>
          <a:p>
            <a:pPr lvl="1" eaLnBrk="1" hangingPunct="1">
              <a:lnSpc>
                <a:spcPct val="80000"/>
              </a:lnSpc>
            </a:pPr>
            <a:r>
              <a:rPr lang="el-GR" sz="2000" dirty="0"/>
              <a:t>Πρόβλεψη, σχεδιασμός, καταμερισμός χρόνου, </a:t>
            </a:r>
            <a:r>
              <a:rPr lang="en-US" sz="2000" dirty="0"/>
              <a:t>self-explanation</a:t>
            </a:r>
            <a:r>
              <a:rPr lang="el-GR" sz="2000" dirty="0"/>
              <a:t>, εντοπισμός κενών στην κατανόηση, ενεργοποίηση γνώσης…</a:t>
            </a:r>
          </a:p>
          <a:p>
            <a:pPr lvl="1" eaLnBrk="1" hangingPunct="1">
              <a:lnSpc>
                <a:spcPct val="50000"/>
              </a:lnSpc>
            </a:pPr>
            <a:endParaRPr lang="el-GR" sz="1100" dirty="0"/>
          </a:p>
          <a:p>
            <a:pPr eaLnBrk="1" hangingPunct="1">
              <a:lnSpc>
                <a:spcPct val="80000"/>
              </a:lnSpc>
            </a:pPr>
            <a:r>
              <a:rPr lang="el-GR" sz="2400" dirty="0"/>
              <a:t>Πολιτισμική εμπειρία και συμμετοχή σε «κοινότητες»</a:t>
            </a:r>
          </a:p>
          <a:p>
            <a:pPr eaLnBrk="1" hangingPunct="1">
              <a:lnSpc>
                <a:spcPct val="50000"/>
              </a:lnSpc>
            </a:pPr>
            <a:endParaRPr lang="el-GR" sz="1100" dirty="0"/>
          </a:p>
          <a:p>
            <a:pPr eaLnBrk="1" hangingPunct="1">
              <a:lnSpc>
                <a:spcPct val="80000"/>
              </a:lnSpc>
              <a:buClr>
                <a:schemeClr val="tx2"/>
              </a:buClr>
              <a:buSzPct val="80000"/>
              <a:buFont typeface="Wingdings" pitchFamily="2" charset="2"/>
              <a:buChar char="Ø"/>
            </a:pPr>
            <a:r>
              <a:rPr lang="el-GR" sz="2400" dirty="0"/>
              <a:t>Πέρα από την ‘ψυχρή’ νόηση: Στάσεις, συναισθήματα, κίνητρα, επιστημολογικές πεποιθήσεις, πεποιθήσεις για τα μαθηματικά.</a:t>
            </a:r>
            <a:endParaRPr lang="en-US" sz="2400" dirty="0"/>
          </a:p>
          <a:p>
            <a:pPr eaLnBrk="1" hangingPunct="1">
              <a:lnSpc>
                <a:spcPct val="80000"/>
              </a:lnSpc>
              <a:buFont typeface="Wingdings" pitchFamily="2" charset="2"/>
              <a:buNone/>
            </a:pPr>
            <a:endParaRPr lang="el-GR" sz="2100" dirty="0"/>
          </a:p>
          <a:p>
            <a:pPr eaLnBrk="1" hangingPunct="1">
              <a:lnSpc>
                <a:spcPct val="80000"/>
              </a:lnSpc>
              <a:buFont typeface="Wingdings" pitchFamily="2" charset="2"/>
              <a:buNone/>
            </a:pPr>
            <a:endParaRPr lang="el-GR" sz="1900" dirty="0"/>
          </a:p>
          <a:p>
            <a:pPr lvl="1" eaLnBrk="1" hangingPunct="1">
              <a:lnSpc>
                <a:spcPct val="80000"/>
              </a:lnSpc>
              <a:buFont typeface="Wingdings" pitchFamily="2" charset="2"/>
              <a:buNone/>
            </a:pPr>
            <a:endParaRPr lang="el-GR" sz="1700" dirty="0"/>
          </a:p>
        </p:txBody>
      </p:sp>
      <p:sp>
        <p:nvSpPr>
          <p:cNvPr id="65541" name="Text Box 5"/>
          <p:cNvSpPr txBox="1">
            <a:spLocks noChangeArrowheads="1"/>
          </p:cNvSpPr>
          <p:nvPr/>
        </p:nvSpPr>
        <p:spPr bwMode="auto">
          <a:xfrm>
            <a:off x="2608263" y="6302375"/>
            <a:ext cx="184150" cy="366713"/>
          </a:xfrm>
          <a:prstGeom prst="rect">
            <a:avLst/>
          </a:prstGeom>
          <a:noFill/>
          <a:ln w="9525">
            <a:noFill/>
            <a:miter lim="800000"/>
            <a:headEnd/>
            <a:tailEnd/>
          </a:ln>
        </p:spPr>
        <p:txBody>
          <a:bodyPr wrap="none">
            <a:spAutoFit/>
          </a:bodyPr>
          <a:lstStyle/>
          <a:p>
            <a:endParaRPr lang="en-US"/>
          </a:p>
        </p:txBody>
      </p:sp>
      <p:sp>
        <p:nvSpPr>
          <p:cNvPr id="6" name="Text Box 3"/>
          <p:cNvSpPr txBox="1">
            <a:spLocks noChangeArrowheads="1"/>
          </p:cNvSpPr>
          <p:nvPr/>
        </p:nvSpPr>
        <p:spPr bwMode="auto">
          <a:xfrm>
            <a:off x="468313" y="6308725"/>
            <a:ext cx="8261350" cy="376238"/>
          </a:xfrm>
          <a:prstGeom prst="rect">
            <a:avLst/>
          </a:prstGeom>
          <a:solidFill>
            <a:schemeClr val="accent1"/>
          </a:solidFill>
          <a:ln w="9525">
            <a:solidFill>
              <a:schemeClr val="bg1"/>
            </a:solidFill>
            <a:miter lim="800000"/>
            <a:headEnd/>
            <a:tailEnd/>
          </a:ln>
        </p:spPr>
        <p:txBody>
          <a:bodyPr>
            <a:spAutoFit/>
          </a:bodyPr>
          <a:lstStyle/>
          <a:p>
            <a:pPr algn="r">
              <a:spcBef>
                <a:spcPct val="50000"/>
              </a:spcBef>
            </a:pPr>
            <a:r>
              <a:rPr lang="en-US" dirty="0" err="1">
                <a:solidFill>
                  <a:schemeClr val="bg1"/>
                </a:solidFill>
              </a:rPr>
              <a:t>Bransford</a:t>
            </a:r>
            <a:r>
              <a:rPr lang="en-US" dirty="0">
                <a:solidFill>
                  <a:schemeClr val="bg1"/>
                </a:solidFill>
              </a:rPr>
              <a:t>, Brown, &amp; Cocking, 2000</a:t>
            </a:r>
            <a:endParaRPr lang="el-GR"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t>Η κλασική άποψη: Επακόλουθα</a:t>
            </a:r>
          </a:p>
        </p:txBody>
      </p:sp>
      <p:sp>
        <p:nvSpPr>
          <p:cNvPr id="50179" name="Rectangle 3"/>
          <p:cNvSpPr>
            <a:spLocks noGrp="1" noChangeArrowheads="1"/>
          </p:cNvSpPr>
          <p:nvPr>
            <p:ph type="body" idx="1"/>
          </p:nvPr>
        </p:nvSpPr>
        <p:spPr/>
        <p:txBody>
          <a:bodyPr/>
          <a:lstStyle/>
          <a:p>
            <a:pPr>
              <a:lnSpc>
                <a:spcPct val="90000"/>
              </a:lnSpc>
            </a:pPr>
            <a:r>
              <a:rPr lang="el-GR" sz="2100"/>
              <a:t>Κάθε κατηγορία διαμερίζει το σύνολο των αντικειμένων του κόσμου σε δύο ξένα μεταξύ τους σύνολα, αυτό των περιπτώσεων που ανήκουν στην κατηγορία και αυτό των περιπτώσεων που δεν ανήκουν στην κατηγορία.</a:t>
            </a:r>
          </a:p>
          <a:p>
            <a:pPr>
              <a:lnSpc>
                <a:spcPct val="10000"/>
              </a:lnSpc>
            </a:pPr>
            <a:endParaRPr lang="el-GR" sz="2100"/>
          </a:p>
          <a:p>
            <a:pPr>
              <a:lnSpc>
                <a:spcPct val="90000"/>
              </a:lnSpc>
            </a:pPr>
            <a:r>
              <a:rPr lang="el-GR" sz="2100"/>
              <a:t>Οι ιδιότητες/τα γνωρίσματα που καθορίζουν την κατηγορία είναι εξίσου σημαντικά.</a:t>
            </a:r>
          </a:p>
          <a:p>
            <a:pPr lvl="1">
              <a:lnSpc>
                <a:spcPct val="90000"/>
              </a:lnSpc>
            </a:pPr>
            <a:r>
              <a:rPr lang="el-GR" sz="2000"/>
              <a:t>π.χ. οι ιδιότητες «άντρας» και «ανύπαντρος» είναι εξίσου σημαντικές για τον καθορισμό της κατηγορίας «εργένης».</a:t>
            </a:r>
          </a:p>
          <a:p>
            <a:pPr lvl="1">
              <a:lnSpc>
                <a:spcPct val="0"/>
              </a:lnSpc>
            </a:pPr>
            <a:endParaRPr lang="el-GR" sz="2100"/>
          </a:p>
          <a:p>
            <a:pPr>
              <a:lnSpc>
                <a:spcPct val="90000"/>
              </a:lnSpc>
            </a:pPr>
            <a:r>
              <a:rPr lang="el-GR" sz="2100"/>
              <a:t>Οι περιπτώσεις που ανήκουν σε μια κατηγορία έχουν την ίδια αντιπροσωπευτική ισχύ.</a:t>
            </a:r>
          </a:p>
          <a:p>
            <a:pPr lvl="1">
              <a:lnSpc>
                <a:spcPct val="90000"/>
              </a:lnSpc>
            </a:pPr>
            <a:r>
              <a:rPr lang="el-GR" sz="2000"/>
              <a:t>π.χ., αν ο Χ και ο </a:t>
            </a:r>
            <a:r>
              <a:rPr lang="en-US" sz="2000"/>
              <a:t>Y</a:t>
            </a:r>
            <a:r>
              <a:rPr lang="el-GR" sz="2000"/>
              <a:t> είναι άντρες, ενήλικες και ανύπαντροι, τότε δεν υπάρχει λόγος να θεωρηθεί ο Χ αντιπροσωπευτικότερο παράδειγμα εργένη από τον Υ.</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l-GR" sz="3800"/>
              <a:t>Οι κατηγορίες οργανώνονται σε ιεραρχικά δίκτυα</a:t>
            </a:r>
          </a:p>
        </p:txBody>
      </p:sp>
      <p:sp>
        <p:nvSpPr>
          <p:cNvPr id="51203" name="Text Box 3"/>
          <p:cNvSpPr txBox="1">
            <a:spLocks noChangeArrowheads="1"/>
          </p:cNvSpPr>
          <p:nvPr/>
        </p:nvSpPr>
        <p:spPr bwMode="auto">
          <a:xfrm>
            <a:off x="2195513" y="1557338"/>
            <a:ext cx="4824412" cy="676275"/>
          </a:xfrm>
          <a:prstGeom prst="rect">
            <a:avLst/>
          </a:prstGeom>
          <a:noFill/>
          <a:ln w="9525">
            <a:noFill/>
            <a:miter lim="800000"/>
            <a:headEnd/>
            <a:tailEnd/>
          </a:ln>
        </p:spPr>
        <p:txBody>
          <a:bodyPr>
            <a:spAutoFit/>
          </a:bodyPr>
          <a:lstStyle/>
          <a:p>
            <a:pPr algn="ctr">
              <a:lnSpc>
                <a:spcPct val="80000"/>
              </a:lnSpc>
            </a:pPr>
            <a:r>
              <a:rPr lang="el-GR" sz="2400" b="1"/>
              <a:t>Ζώο </a:t>
            </a:r>
          </a:p>
          <a:p>
            <a:pPr algn="ctr">
              <a:lnSpc>
                <a:spcPct val="80000"/>
              </a:lnSpc>
            </a:pPr>
            <a:r>
              <a:rPr lang="el-GR" sz="2400"/>
              <a:t>(αναπνέει, τρώει, έχει δέρμα,…)</a:t>
            </a:r>
          </a:p>
        </p:txBody>
      </p:sp>
      <p:sp>
        <p:nvSpPr>
          <p:cNvPr id="51204" name="Text Box 4"/>
          <p:cNvSpPr txBox="1">
            <a:spLocks noChangeArrowheads="1"/>
          </p:cNvSpPr>
          <p:nvPr/>
        </p:nvSpPr>
        <p:spPr bwMode="auto">
          <a:xfrm>
            <a:off x="107950" y="2708275"/>
            <a:ext cx="4032250" cy="581025"/>
          </a:xfrm>
          <a:prstGeom prst="rect">
            <a:avLst/>
          </a:prstGeom>
          <a:noFill/>
          <a:ln w="9525">
            <a:noFill/>
            <a:miter lim="800000"/>
            <a:headEnd/>
            <a:tailEnd/>
          </a:ln>
        </p:spPr>
        <p:txBody>
          <a:bodyPr>
            <a:spAutoFit/>
          </a:bodyPr>
          <a:lstStyle/>
          <a:p>
            <a:pPr algn="ctr">
              <a:lnSpc>
                <a:spcPct val="80000"/>
              </a:lnSpc>
            </a:pPr>
            <a:r>
              <a:rPr lang="el-GR" sz="2000" b="1"/>
              <a:t>Πτηνό </a:t>
            </a:r>
          </a:p>
          <a:p>
            <a:pPr algn="ctr">
              <a:lnSpc>
                <a:spcPct val="80000"/>
              </a:lnSpc>
            </a:pPr>
            <a:r>
              <a:rPr lang="el-GR" sz="2000"/>
              <a:t>(έχει φτερούγες, γεννάει αυγά,…)</a:t>
            </a:r>
          </a:p>
        </p:txBody>
      </p:sp>
      <p:sp>
        <p:nvSpPr>
          <p:cNvPr id="51205" name="Text Box 5"/>
          <p:cNvSpPr txBox="1">
            <a:spLocks noChangeArrowheads="1"/>
          </p:cNvSpPr>
          <p:nvPr/>
        </p:nvSpPr>
        <p:spPr bwMode="auto">
          <a:xfrm>
            <a:off x="4067175" y="2708275"/>
            <a:ext cx="4897438" cy="581025"/>
          </a:xfrm>
          <a:prstGeom prst="rect">
            <a:avLst/>
          </a:prstGeom>
          <a:noFill/>
          <a:ln w="9525">
            <a:noFill/>
            <a:miter lim="800000"/>
            <a:headEnd/>
            <a:tailEnd/>
          </a:ln>
        </p:spPr>
        <p:txBody>
          <a:bodyPr>
            <a:spAutoFit/>
          </a:bodyPr>
          <a:lstStyle/>
          <a:p>
            <a:pPr algn="ctr">
              <a:lnSpc>
                <a:spcPct val="80000"/>
              </a:lnSpc>
            </a:pPr>
            <a:r>
              <a:rPr lang="el-GR" sz="2000" b="1"/>
              <a:t>Ψάρι</a:t>
            </a:r>
          </a:p>
          <a:p>
            <a:pPr algn="ctr">
              <a:lnSpc>
                <a:spcPct val="80000"/>
              </a:lnSpc>
            </a:pPr>
            <a:r>
              <a:rPr lang="el-GR" sz="2000"/>
              <a:t>(έχει βράγχια, ζει στο νερό, έχει λέπια…)</a:t>
            </a:r>
          </a:p>
        </p:txBody>
      </p:sp>
      <p:sp>
        <p:nvSpPr>
          <p:cNvPr id="51206" name="Text Box 6"/>
          <p:cNvSpPr txBox="1">
            <a:spLocks noChangeArrowheads="1"/>
          </p:cNvSpPr>
          <p:nvPr/>
        </p:nvSpPr>
        <p:spPr bwMode="auto">
          <a:xfrm>
            <a:off x="179388" y="4076700"/>
            <a:ext cx="3743325" cy="825500"/>
          </a:xfrm>
          <a:prstGeom prst="rect">
            <a:avLst/>
          </a:prstGeom>
          <a:noFill/>
          <a:ln w="9525">
            <a:noFill/>
            <a:miter lim="800000"/>
            <a:headEnd/>
            <a:tailEnd/>
          </a:ln>
        </p:spPr>
        <p:txBody>
          <a:bodyPr>
            <a:spAutoFit/>
          </a:bodyPr>
          <a:lstStyle/>
          <a:p>
            <a:pPr algn="ctr">
              <a:lnSpc>
                <a:spcPct val="80000"/>
              </a:lnSpc>
            </a:pPr>
            <a:r>
              <a:rPr lang="el-GR" sz="2000" b="1"/>
              <a:t>Καναρίνι</a:t>
            </a:r>
          </a:p>
          <a:p>
            <a:pPr algn="ctr">
              <a:lnSpc>
                <a:spcPct val="80000"/>
              </a:lnSpc>
            </a:pPr>
            <a:r>
              <a:rPr lang="el-GR" sz="2000"/>
              <a:t>(κελαηδάει, μπορεί να πετάξει, είναι κίτρινο,…)</a:t>
            </a:r>
          </a:p>
        </p:txBody>
      </p:sp>
      <p:sp>
        <p:nvSpPr>
          <p:cNvPr id="51207" name="Text Box 7"/>
          <p:cNvSpPr txBox="1">
            <a:spLocks noChangeArrowheads="1"/>
          </p:cNvSpPr>
          <p:nvPr/>
        </p:nvSpPr>
        <p:spPr bwMode="auto">
          <a:xfrm>
            <a:off x="2987675" y="5300663"/>
            <a:ext cx="4032250" cy="581025"/>
          </a:xfrm>
          <a:prstGeom prst="rect">
            <a:avLst/>
          </a:prstGeom>
          <a:noFill/>
          <a:ln w="9525">
            <a:noFill/>
            <a:miter lim="800000"/>
            <a:headEnd/>
            <a:tailEnd/>
          </a:ln>
        </p:spPr>
        <p:txBody>
          <a:bodyPr>
            <a:spAutoFit/>
          </a:bodyPr>
          <a:lstStyle/>
          <a:p>
            <a:pPr algn="ctr">
              <a:lnSpc>
                <a:spcPct val="80000"/>
              </a:lnSpc>
            </a:pPr>
            <a:r>
              <a:rPr lang="el-GR" sz="2000" b="1"/>
              <a:t>Στρουθοκάμηλος</a:t>
            </a:r>
          </a:p>
          <a:p>
            <a:pPr algn="ctr">
              <a:lnSpc>
                <a:spcPct val="80000"/>
              </a:lnSpc>
            </a:pPr>
            <a:r>
              <a:rPr lang="el-GR" sz="2000"/>
              <a:t>(έχει μεγάλο μέγεθος, δεν πετάει)</a:t>
            </a:r>
          </a:p>
        </p:txBody>
      </p:sp>
      <p:sp>
        <p:nvSpPr>
          <p:cNvPr id="51208" name="Text Box 8"/>
          <p:cNvSpPr txBox="1">
            <a:spLocks noChangeArrowheads="1"/>
          </p:cNvSpPr>
          <p:nvPr/>
        </p:nvSpPr>
        <p:spPr bwMode="auto">
          <a:xfrm>
            <a:off x="4716463" y="3933825"/>
            <a:ext cx="4032250" cy="581025"/>
          </a:xfrm>
          <a:prstGeom prst="rect">
            <a:avLst/>
          </a:prstGeom>
          <a:noFill/>
          <a:ln w="9525">
            <a:noFill/>
            <a:miter lim="800000"/>
            <a:headEnd/>
            <a:tailEnd/>
          </a:ln>
        </p:spPr>
        <p:txBody>
          <a:bodyPr>
            <a:spAutoFit/>
          </a:bodyPr>
          <a:lstStyle/>
          <a:p>
            <a:pPr algn="ctr">
              <a:lnSpc>
                <a:spcPct val="80000"/>
              </a:lnSpc>
            </a:pPr>
            <a:r>
              <a:rPr lang="el-GR" sz="2000" b="1"/>
              <a:t>Σολωμός</a:t>
            </a:r>
          </a:p>
          <a:p>
            <a:pPr algn="ctr">
              <a:lnSpc>
                <a:spcPct val="80000"/>
              </a:lnSpc>
            </a:pPr>
            <a:r>
              <a:rPr lang="el-GR" sz="2000"/>
              <a:t>(έχει ροζ σάρκα, τρώγεται,…)</a:t>
            </a:r>
          </a:p>
        </p:txBody>
      </p:sp>
      <p:sp>
        <p:nvSpPr>
          <p:cNvPr id="51209" name="Line 9"/>
          <p:cNvSpPr>
            <a:spLocks noChangeShapeType="1"/>
          </p:cNvSpPr>
          <p:nvPr/>
        </p:nvSpPr>
        <p:spPr bwMode="auto">
          <a:xfrm flipH="1">
            <a:off x="2195513" y="2133600"/>
            <a:ext cx="2160587" cy="574675"/>
          </a:xfrm>
          <a:prstGeom prst="line">
            <a:avLst/>
          </a:prstGeom>
          <a:noFill/>
          <a:ln w="9525">
            <a:solidFill>
              <a:schemeClr val="tx1"/>
            </a:solidFill>
            <a:round/>
            <a:headEnd/>
            <a:tailEnd/>
          </a:ln>
        </p:spPr>
        <p:txBody>
          <a:bodyPr/>
          <a:lstStyle/>
          <a:p>
            <a:endParaRPr lang="el-GR"/>
          </a:p>
        </p:txBody>
      </p:sp>
      <p:sp>
        <p:nvSpPr>
          <p:cNvPr id="51210" name="Line 10"/>
          <p:cNvSpPr>
            <a:spLocks noChangeShapeType="1"/>
          </p:cNvSpPr>
          <p:nvPr/>
        </p:nvSpPr>
        <p:spPr bwMode="auto">
          <a:xfrm>
            <a:off x="4356100" y="2133600"/>
            <a:ext cx="2232025" cy="574675"/>
          </a:xfrm>
          <a:prstGeom prst="line">
            <a:avLst/>
          </a:prstGeom>
          <a:noFill/>
          <a:ln w="9525">
            <a:solidFill>
              <a:schemeClr val="tx1"/>
            </a:solidFill>
            <a:round/>
            <a:headEnd/>
            <a:tailEnd/>
          </a:ln>
        </p:spPr>
        <p:txBody>
          <a:bodyPr/>
          <a:lstStyle/>
          <a:p>
            <a:endParaRPr lang="el-GR"/>
          </a:p>
        </p:txBody>
      </p:sp>
      <p:sp>
        <p:nvSpPr>
          <p:cNvPr id="51211" name="Line 11"/>
          <p:cNvSpPr>
            <a:spLocks noChangeShapeType="1"/>
          </p:cNvSpPr>
          <p:nvPr/>
        </p:nvSpPr>
        <p:spPr bwMode="auto">
          <a:xfrm>
            <a:off x="2051050" y="3284538"/>
            <a:ext cx="0" cy="865187"/>
          </a:xfrm>
          <a:prstGeom prst="line">
            <a:avLst/>
          </a:prstGeom>
          <a:noFill/>
          <a:ln w="9525">
            <a:solidFill>
              <a:schemeClr val="tx1"/>
            </a:solidFill>
            <a:round/>
            <a:headEnd/>
            <a:tailEnd/>
          </a:ln>
        </p:spPr>
        <p:txBody>
          <a:bodyPr/>
          <a:lstStyle/>
          <a:p>
            <a:endParaRPr lang="el-GR"/>
          </a:p>
        </p:txBody>
      </p:sp>
      <p:sp>
        <p:nvSpPr>
          <p:cNvPr id="51212" name="Line 12"/>
          <p:cNvSpPr>
            <a:spLocks noChangeShapeType="1"/>
          </p:cNvSpPr>
          <p:nvPr/>
        </p:nvSpPr>
        <p:spPr bwMode="auto">
          <a:xfrm>
            <a:off x="2051050" y="3284538"/>
            <a:ext cx="2881313" cy="1800225"/>
          </a:xfrm>
          <a:prstGeom prst="line">
            <a:avLst/>
          </a:prstGeom>
          <a:noFill/>
          <a:ln w="9525">
            <a:solidFill>
              <a:schemeClr val="tx1"/>
            </a:solidFill>
            <a:round/>
            <a:headEnd/>
            <a:tailEnd/>
          </a:ln>
        </p:spPr>
        <p:txBody>
          <a:bodyPr/>
          <a:lstStyle/>
          <a:p>
            <a:endParaRPr lang="el-GR"/>
          </a:p>
        </p:txBody>
      </p:sp>
      <p:sp>
        <p:nvSpPr>
          <p:cNvPr id="51213" name="Line 13"/>
          <p:cNvSpPr>
            <a:spLocks noChangeShapeType="1"/>
          </p:cNvSpPr>
          <p:nvPr/>
        </p:nvSpPr>
        <p:spPr bwMode="auto">
          <a:xfrm>
            <a:off x="6659563" y="3213100"/>
            <a:ext cx="0" cy="792163"/>
          </a:xfrm>
          <a:prstGeom prst="line">
            <a:avLst/>
          </a:prstGeom>
          <a:noFill/>
          <a:ln w="9525">
            <a:solidFill>
              <a:schemeClr val="tx1"/>
            </a:solidFill>
            <a:round/>
            <a:headEnd/>
            <a:tailEnd/>
          </a:ln>
        </p:spPr>
        <p:txBody>
          <a:bodyPr/>
          <a:lstStyle/>
          <a:p>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κλασική άποψη…</a:t>
            </a:r>
            <a:endParaRPr lang="el-GR" dirty="0"/>
          </a:p>
        </p:txBody>
      </p:sp>
      <p:sp>
        <p:nvSpPr>
          <p:cNvPr id="3" name="2 - Θέση περιεχομένου"/>
          <p:cNvSpPr>
            <a:spLocks noGrp="1"/>
          </p:cNvSpPr>
          <p:nvPr>
            <p:ph idx="1"/>
          </p:nvPr>
        </p:nvSpPr>
        <p:spPr/>
        <p:txBody>
          <a:bodyPr/>
          <a:lstStyle/>
          <a:p>
            <a:r>
              <a:rPr lang="el-GR" dirty="0" smtClean="0"/>
              <a:t>… για την οργάνωση των εννοιών είναι εμπνευσμένη σε μεγάλο βαθμό από την </a:t>
            </a:r>
          </a:p>
          <a:p>
            <a:pPr lvl="1"/>
            <a:r>
              <a:rPr lang="el-GR" dirty="0" smtClean="0"/>
              <a:t>ενέργεια της ταξινόμησης</a:t>
            </a:r>
          </a:p>
          <a:p>
            <a:pPr lvl="1"/>
            <a:r>
              <a:rPr lang="el-GR" dirty="0" smtClean="0"/>
              <a:t>(μαθηματική) έννοια του συνόλου</a:t>
            </a:r>
          </a:p>
          <a:p>
            <a:pPr lvl="1"/>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l-GR" sz="3200" dirty="0"/>
              <a:t>Αξιολόγηση της κλασικής </a:t>
            </a:r>
            <a:r>
              <a:rPr lang="el-GR" sz="3200" dirty="0" smtClean="0"/>
              <a:t>άποψης: Στοιχεία υπέρ</a:t>
            </a:r>
            <a:r>
              <a:rPr lang="el-GR" sz="4000" dirty="0"/>
              <a:t>	</a:t>
            </a:r>
          </a:p>
        </p:txBody>
      </p:sp>
      <p:sp>
        <p:nvSpPr>
          <p:cNvPr id="52227" name="Rectangle 3"/>
          <p:cNvSpPr>
            <a:spLocks noGrp="1" noChangeArrowheads="1"/>
          </p:cNvSpPr>
          <p:nvPr>
            <p:ph type="body" idx="1"/>
          </p:nvPr>
        </p:nvSpPr>
        <p:spPr>
          <a:xfrm>
            <a:off x="468313" y="1412875"/>
            <a:ext cx="8229600" cy="4530725"/>
          </a:xfrm>
        </p:spPr>
        <p:txBody>
          <a:bodyPr/>
          <a:lstStyle/>
          <a:p>
            <a:pPr>
              <a:lnSpc>
                <a:spcPct val="90000"/>
              </a:lnSpc>
            </a:pPr>
            <a:r>
              <a:rPr lang="el-GR" sz="2400" dirty="0" smtClean="0"/>
              <a:t>Τα υποκείμενα καλούνταν να απαντήσουν αν μια περίπτωση ανήκει σε υπερκείμενη κατηγορία (π.χ., </a:t>
            </a:r>
            <a:r>
              <a:rPr lang="el-GR" sz="2400" i="1" dirty="0" smtClean="0"/>
              <a:t>Είναι το καναρίνι ζώο</a:t>
            </a:r>
            <a:r>
              <a:rPr lang="el-GR" sz="2400" dirty="0" smtClean="0"/>
              <a:t>;) και αν μια περίπτωση έχει κάποια από τις ιδιότητες (π.χ., </a:t>
            </a:r>
            <a:r>
              <a:rPr lang="el-GR" sz="2400" i="1" dirty="0" smtClean="0"/>
              <a:t>Μπορεί το καναρίνι να πετάξει;</a:t>
            </a:r>
            <a:r>
              <a:rPr lang="el-GR" sz="2400" dirty="0" smtClean="0"/>
              <a:t> )</a:t>
            </a:r>
          </a:p>
          <a:p>
            <a:pPr>
              <a:lnSpc>
                <a:spcPct val="90000"/>
              </a:lnSpc>
            </a:pPr>
            <a:r>
              <a:rPr lang="el-GR" sz="2400" dirty="0" smtClean="0"/>
              <a:t> Όσο μεγαλύτερη η απόσταση μεταξύ της κατηγορίας ή της ιδιότητας από τη θέση της περίπτωσης στο δίκτυο, τόσο περισσότερος χρόνος απαιτήθηκε για την απάντηση στην ερώτηση.</a:t>
            </a:r>
            <a:endParaRPr lang="en-US" sz="2400" dirty="0"/>
          </a:p>
          <a:p>
            <a:pPr>
              <a:lnSpc>
                <a:spcPct val="90000"/>
              </a:lnSpc>
              <a:buFont typeface="Wingdings" pitchFamily="2" charset="2"/>
              <a:buNone/>
            </a:pPr>
            <a:r>
              <a:rPr lang="en-US" sz="2600" dirty="0"/>
              <a:t>	</a:t>
            </a:r>
            <a:endParaRPr lang="el-GR" sz="2600" dirty="0"/>
          </a:p>
        </p:txBody>
      </p:sp>
      <p:sp>
        <p:nvSpPr>
          <p:cNvPr id="4" name="3 - TextBox"/>
          <p:cNvSpPr txBox="1"/>
          <p:nvPr/>
        </p:nvSpPr>
        <p:spPr>
          <a:xfrm>
            <a:off x="571472" y="6429396"/>
            <a:ext cx="7786742" cy="369332"/>
          </a:xfrm>
          <a:prstGeom prst="rect">
            <a:avLst/>
          </a:prstGeom>
          <a:noFill/>
        </p:spPr>
        <p:txBody>
          <a:bodyPr wrap="square" rtlCol="0">
            <a:spAutoFit/>
          </a:bodyPr>
          <a:lstStyle/>
          <a:p>
            <a:pPr algn="r"/>
            <a:r>
              <a:rPr lang="en-US" dirty="0" smtClean="0"/>
              <a:t>Collins &amp; </a:t>
            </a:r>
            <a:r>
              <a:rPr lang="en-US" dirty="0" err="1" smtClean="0"/>
              <a:t>Quillian</a:t>
            </a:r>
            <a:r>
              <a:rPr lang="en-US" dirty="0" smtClean="0"/>
              <a:t>, 1969, 1970</a:t>
            </a:r>
            <a:r>
              <a:rPr lang="el-GR" dirty="0" smtClean="0"/>
              <a:t>, στο </a:t>
            </a:r>
            <a:r>
              <a:rPr lang="el-GR" dirty="0" err="1" smtClean="0"/>
              <a:t>Βοσνιάδου</a:t>
            </a:r>
            <a:r>
              <a:rPr lang="el-GR" dirty="0" smtClean="0"/>
              <a:t>, </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l-GR" sz="3200" dirty="0" smtClean="0"/>
              <a:t>Αξιολόγηση της κλασικής άποψης: Στοιχεία κατά</a:t>
            </a:r>
            <a:r>
              <a:rPr lang="el-GR" sz="4000" dirty="0" smtClean="0"/>
              <a:t>	</a:t>
            </a:r>
            <a:endParaRPr lang="el-GR" sz="3800" dirty="0"/>
          </a:p>
        </p:txBody>
      </p:sp>
      <p:sp>
        <p:nvSpPr>
          <p:cNvPr id="53251" name="Rectangle 3"/>
          <p:cNvSpPr>
            <a:spLocks noGrp="1" noChangeArrowheads="1"/>
          </p:cNvSpPr>
          <p:nvPr>
            <p:ph type="body" idx="1"/>
          </p:nvPr>
        </p:nvSpPr>
        <p:spPr/>
        <p:txBody>
          <a:bodyPr/>
          <a:lstStyle/>
          <a:p>
            <a:pPr>
              <a:lnSpc>
                <a:spcPct val="80000"/>
              </a:lnSpc>
            </a:pPr>
            <a:endParaRPr lang="el-GR" sz="2100"/>
          </a:p>
          <a:p>
            <a:pPr>
              <a:lnSpc>
                <a:spcPct val="80000"/>
              </a:lnSpc>
            </a:pPr>
            <a:r>
              <a:rPr lang="el-GR" sz="2100"/>
              <a:t>Κάποιες ιδιότητες φαίνεται να είναι πιο σημαντικές από άλλες.</a:t>
            </a:r>
          </a:p>
          <a:p>
            <a:pPr lvl="1">
              <a:lnSpc>
                <a:spcPct val="80000"/>
              </a:lnSpc>
            </a:pPr>
            <a:r>
              <a:rPr lang="en-US" sz="2000"/>
              <a:t>O</a:t>
            </a:r>
            <a:r>
              <a:rPr lang="el-GR" sz="2000"/>
              <a:t>ι συμμετέχοντες στο πείραμα του </a:t>
            </a:r>
            <a:r>
              <a:rPr lang="en-US" sz="2000"/>
              <a:t>Conrad (1972) </a:t>
            </a:r>
            <a:r>
              <a:rPr lang="el-GR" sz="2000"/>
              <a:t>ανέφεραν πιο συχνά κάποιες ιδιότητες, σε σχέση με κάποιες άλλες. Π.χ., η ιδιότητα «έχει ροζ σάρκα» αναφέρεται πιο συχνά για το σολωμό, από την ιδιότητα «έχει πτερύγια».</a:t>
            </a:r>
          </a:p>
          <a:p>
            <a:pPr lvl="1">
              <a:lnSpc>
                <a:spcPct val="80000"/>
              </a:lnSpc>
            </a:pPr>
            <a:endParaRPr lang="el-GR" sz="2000"/>
          </a:p>
          <a:p>
            <a:pPr>
              <a:lnSpc>
                <a:spcPct val="80000"/>
              </a:lnSpc>
            </a:pPr>
            <a:r>
              <a:rPr lang="el-GR" sz="2100"/>
              <a:t>Κάποια μέλη μιας κατηγορίας φαίνονται να είναι πιο αντιπροσωπευτικά από κάποια άλλα</a:t>
            </a:r>
          </a:p>
          <a:p>
            <a:pPr lvl="1">
              <a:lnSpc>
                <a:spcPct val="80000"/>
              </a:lnSpc>
            </a:pPr>
            <a:r>
              <a:rPr lang="el-GR" sz="2000"/>
              <a:t> Ο κοκκινολαίμης βαθμολογήθηκε από τους συμμετέχοντες σε πείραμα της </a:t>
            </a:r>
            <a:r>
              <a:rPr lang="en-US" sz="2000"/>
              <a:t>Rosch (1973) </a:t>
            </a:r>
            <a:r>
              <a:rPr lang="el-GR" sz="2000"/>
              <a:t>ως πιο αντιπροσωπευτικό δείγμα πουλιού από το καναρίνι. </a:t>
            </a:r>
          </a:p>
          <a:p>
            <a:pPr lvl="1">
              <a:lnSpc>
                <a:spcPct val="80000"/>
              </a:lnSpc>
            </a:pPr>
            <a:r>
              <a:rPr lang="el-GR" sz="2000"/>
              <a:t>Ο χρόνος που χρειάστηκαν οι συμμετέχοντες για να αξιολογήσουν δηλώσεις (π.χ. «Ο πιγκου</a:t>
            </a:r>
            <a:r>
              <a:rPr lang="el-GR" sz="2000">
                <a:cs typeface="Arial" charset="0"/>
              </a:rPr>
              <a:t>ΐνος/το σπουργίτι είναι πτηνό»</a:t>
            </a:r>
            <a:r>
              <a:rPr lang="el-GR" sz="2000"/>
              <a:t>) ήταν μεγαλύτερος όταν επρόκειτο για λιγότερο αντιπροσωπευτικό δείγμα.</a:t>
            </a:r>
          </a:p>
          <a:p>
            <a:pPr lvl="1">
              <a:lnSpc>
                <a:spcPct val="80000"/>
              </a:lnSpc>
            </a:pPr>
            <a:endParaRPr lang="el-GR" sz="2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l-GR"/>
              <a:t>Άλλες κριτικές στην κλασική άποψη</a:t>
            </a:r>
          </a:p>
        </p:txBody>
      </p:sp>
      <p:sp>
        <p:nvSpPr>
          <p:cNvPr id="55299" name="Rectangle 3"/>
          <p:cNvSpPr>
            <a:spLocks noGrp="1" noChangeArrowheads="1"/>
          </p:cNvSpPr>
          <p:nvPr>
            <p:ph type="body" idx="1"/>
          </p:nvPr>
        </p:nvSpPr>
        <p:spPr/>
        <p:txBody>
          <a:bodyPr/>
          <a:lstStyle/>
          <a:p>
            <a:r>
              <a:rPr lang="el-GR" sz="2600" dirty="0"/>
              <a:t>Από </a:t>
            </a:r>
            <a:r>
              <a:rPr lang="el-GR" sz="2600" i="1" dirty="0"/>
              <a:t>φιλοσοφική </a:t>
            </a:r>
            <a:r>
              <a:rPr lang="el-GR" sz="2600" dirty="0"/>
              <a:t>άποψη: Δεν είναι πάντα δυνατή η πλήρης περιγραφή των γνωρισμάτων που καθορίζουν την εννοιολογική κατηγορία.</a:t>
            </a:r>
          </a:p>
          <a:p>
            <a:pPr lvl="1"/>
            <a:r>
              <a:rPr lang="el-GR" sz="2200" dirty="0"/>
              <a:t>π.χ., η έννοια «παιχνίδι» (</a:t>
            </a:r>
            <a:r>
              <a:rPr lang="en-US" sz="2200" dirty="0"/>
              <a:t>Wittgenstein, 1958</a:t>
            </a:r>
            <a:r>
              <a:rPr lang="el-GR" sz="2200" dirty="0"/>
              <a:t>)</a:t>
            </a:r>
            <a:endParaRPr lang="en-US" sz="2200" dirty="0"/>
          </a:p>
          <a:p>
            <a:r>
              <a:rPr lang="el-GR" sz="2600" dirty="0"/>
              <a:t>Από </a:t>
            </a:r>
            <a:r>
              <a:rPr lang="el-GR" sz="2600" i="1" dirty="0"/>
              <a:t>ψυχολογική </a:t>
            </a:r>
            <a:r>
              <a:rPr lang="el-GR" sz="2600" dirty="0"/>
              <a:t>άποψη  </a:t>
            </a:r>
          </a:p>
          <a:p>
            <a:pPr lvl="1"/>
            <a:r>
              <a:rPr lang="el-GR" sz="2200" dirty="0"/>
              <a:t>Υπάρχουν διαφορές στις κρίσεις των ανθρώπων σχετικά με το αν κάτι ανήκει σε μια κατηγορία ή όχι</a:t>
            </a:r>
            <a:r>
              <a:rPr lang="el-GR" sz="2200" dirty="0" smtClean="0"/>
              <a:t>.</a:t>
            </a:r>
          </a:p>
          <a:p>
            <a:pPr lvl="2"/>
            <a:r>
              <a:rPr lang="el-GR" sz="1800" dirty="0" smtClean="0"/>
              <a:t>Η αναπτυξιακή πλευρά</a:t>
            </a:r>
          </a:p>
          <a:p>
            <a:pPr lvl="2"/>
            <a:r>
              <a:rPr lang="el-GR" sz="1800" dirty="0" smtClean="0"/>
              <a:t>Διαφορές ως προς τα κριτήρια ταξινόμησης</a:t>
            </a:r>
          </a:p>
          <a:p>
            <a:pPr lvl="2"/>
            <a:r>
              <a:rPr lang="el-GR" sz="1800" dirty="0" smtClean="0"/>
              <a:t>Διαφορετικές ταξινομήσεις είναι δυνατές</a:t>
            </a:r>
            <a:endParaRPr lang="en-US" sz="1800" dirty="0"/>
          </a:p>
          <a:p>
            <a:pPr lvl="1"/>
            <a:endParaRPr lang="el-GR" sz="2200" dirty="0"/>
          </a:p>
          <a:p>
            <a:pPr lvl="1"/>
            <a:endParaRPr lang="el-GR" sz="2200" dirty="0"/>
          </a:p>
          <a:p>
            <a:pPr lvl="1"/>
            <a:endParaRPr lang="el-GR" sz="2200" dirty="0"/>
          </a:p>
          <a:p>
            <a:pPr lvl="1">
              <a:buFont typeface="Wingdings" pitchFamily="2" charset="2"/>
              <a:buNone/>
            </a:pPr>
            <a:r>
              <a:rPr lang="en-US" sz="2200" dirty="0"/>
              <a:t> </a:t>
            </a:r>
          </a:p>
          <a:p>
            <a:pPr lvl="1">
              <a:buFont typeface="Wingdings" pitchFamily="2" charset="2"/>
              <a:buNone/>
            </a:pPr>
            <a:endParaRPr lang="el-GR" sz="2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σχήμα(τα) βλέπετε στην εικόνα;  </a:t>
            </a:r>
            <a:endParaRPr lang="en-US" dirty="0"/>
          </a:p>
        </p:txBody>
      </p:sp>
      <p:sp>
        <p:nvSpPr>
          <p:cNvPr id="3" name="2 - Θέση περιεχομένου"/>
          <p:cNvSpPr>
            <a:spLocks noGrp="1"/>
          </p:cNvSpPr>
          <p:nvPr>
            <p:ph idx="1"/>
          </p:nvPr>
        </p:nvSpPr>
        <p:spPr/>
        <p:txBody>
          <a:bodyPr/>
          <a:lstStyle/>
          <a:p>
            <a:r>
              <a:rPr lang="el-GR" sz="2000" dirty="0" smtClean="0"/>
              <a:t>Ένα τετράγωνο και ένα ρόμβο;</a:t>
            </a:r>
          </a:p>
          <a:p>
            <a:r>
              <a:rPr lang="el-GR" sz="2000" dirty="0" smtClean="0"/>
              <a:t>Δύο τετράγωνα;</a:t>
            </a:r>
          </a:p>
          <a:p>
            <a:r>
              <a:rPr lang="el-GR" sz="2000" dirty="0" smtClean="0"/>
              <a:t>Δύο ορθογώνια παραλληλόγραμμα;</a:t>
            </a:r>
          </a:p>
          <a:p>
            <a:r>
              <a:rPr lang="el-GR" sz="2000" dirty="0" smtClean="0"/>
              <a:t>Δύο ρόμβους;</a:t>
            </a:r>
          </a:p>
          <a:p>
            <a:r>
              <a:rPr lang="el-GR" sz="2000" dirty="0" smtClean="0"/>
              <a:t>……………………………………………..</a:t>
            </a:r>
            <a:endParaRPr lang="en-US" sz="2000" dirty="0"/>
          </a:p>
        </p:txBody>
      </p:sp>
      <p:sp>
        <p:nvSpPr>
          <p:cNvPr id="4" name="3 - Ορθογώνιο"/>
          <p:cNvSpPr/>
          <p:nvPr/>
        </p:nvSpPr>
        <p:spPr>
          <a:xfrm>
            <a:off x="1071538" y="3643314"/>
            <a:ext cx="2160000" cy="21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 Ορθογώνιο"/>
          <p:cNvSpPr/>
          <p:nvPr/>
        </p:nvSpPr>
        <p:spPr>
          <a:xfrm rot="2950457">
            <a:off x="5372488" y="3372233"/>
            <a:ext cx="2160000" cy="21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sz="3600" dirty="0" smtClean="0"/>
              <a:t>T</a:t>
            </a:r>
            <a:r>
              <a:rPr lang="el-GR" sz="3600" dirty="0" err="1" smtClean="0"/>
              <a:t>αξινόμηση</a:t>
            </a:r>
            <a:r>
              <a:rPr lang="el-GR" sz="3600" dirty="0" smtClean="0"/>
              <a:t> των κυρτών τετραπλεύρων κατά Αριστοτέλη  </a:t>
            </a:r>
            <a:endParaRPr lang="en-US" sz="3600" dirty="0"/>
          </a:p>
        </p:txBody>
      </p:sp>
      <p:graphicFrame>
        <p:nvGraphicFramePr>
          <p:cNvPr id="8" name="7 - Θέση περιεχομένου"/>
          <p:cNvGraphicFramePr>
            <a:graphicFrameLocks noGrp="1"/>
          </p:cNvGraphicFramePr>
          <p:nvPr>
            <p:ph idx="1"/>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Σύγχρονη ταξινόμηση</a:t>
            </a:r>
            <a:endParaRPr lang="en-US" dirty="0"/>
          </a:p>
        </p:txBody>
      </p:sp>
      <p:graphicFrame>
        <p:nvGraphicFramePr>
          <p:cNvPr id="3" name="2 - Διάγραμμα"/>
          <p:cNvGraphicFramePr/>
          <p:nvPr/>
        </p:nvGraphicFramePr>
        <p:xfrm>
          <a:off x="1524000" y="1397000"/>
          <a:ext cx="729647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 Ευθύγραμμο βέλος σύνδεσης"/>
          <p:cNvCxnSpPr/>
          <p:nvPr/>
        </p:nvCxnSpPr>
        <p:spPr>
          <a:xfrm>
            <a:off x="5148064" y="1124744"/>
            <a:ext cx="72008" cy="345638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5364088" y="692696"/>
            <a:ext cx="1440160" cy="369332"/>
          </a:xfrm>
          <a:prstGeom prst="rect">
            <a:avLst/>
          </a:prstGeom>
          <a:solidFill>
            <a:schemeClr val="bg1">
              <a:lumMod val="85000"/>
            </a:schemeClr>
          </a:solidFill>
          <a:ln>
            <a:solidFill>
              <a:srgbClr val="C00000"/>
            </a:solidFill>
          </a:ln>
        </p:spPr>
        <p:txBody>
          <a:bodyPr wrap="square" rtlCol="0">
            <a:spAutoFit/>
          </a:bodyPr>
          <a:lstStyle/>
          <a:p>
            <a:r>
              <a:rPr lang="el-GR" dirty="0" smtClean="0"/>
              <a:t>Τετράγωνα</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l-GR" sz="3800"/>
              <a:t>Απόπειρες διάσωσης της κλασικής θεωρίας: Η θεωρία των προτύπων (</a:t>
            </a:r>
            <a:r>
              <a:rPr lang="en-US" sz="3800"/>
              <a:t>Rosch, 1977</a:t>
            </a:r>
            <a:r>
              <a:rPr lang="el-GR" sz="3800"/>
              <a:t>)</a:t>
            </a:r>
          </a:p>
        </p:txBody>
      </p:sp>
      <p:sp>
        <p:nvSpPr>
          <p:cNvPr id="56323" name="Rectangle 3"/>
          <p:cNvSpPr>
            <a:spLocks noGrp="1" noChangeArrowheads="1"/>
          </p:cNvSpPr>
          <p:nvPr>
            <p:ph type="body" idx="1"/>
          </p:nvPr>
        </p:nvSpPr>
        <p:spPr/>
        <p:txBody>
          <a:bodyPr/>
          <a:lstStyle/>
          <a:p>
            <a:pPr>
              <a:lnSpc>
                <a:spcPct val="80000"/>
              </a:lnSpc>
            </a:pPr>
            <a:r>
              <a:rPr lang="el-GR" sz="2000"/>
              <a:t>Βασικές αρχές</a:t>
            </a:r>
          </a:p>
          <a:p>
            <a:pPr lvl="1">
              <a:lnSpc>
                <a:spcPct val="80000"/>
              </a:lnSpc>
            </a:pPr>
            <a:r>
              <a:rPr lang="el-GR" sz="2000"/>
              <a:t>Οι κατηγορίες (έννοιες) οργανώνονται γύρω από συγκεκριμένα πρότυπα.</a:t>
            </a:r>
          </a:p>
          <a:p>
            <a:pPr lvl="1">
              <a:lnSpc>
                <a:spcPct val="20000"/>
              </a:lnSpc>
            </a:pPr>
            <a:endParaRPr lang="el-GR" sz="2000"/>
          </a:p>
          <a:p>
            <a:pPr lvl="1">
              <a:lnSpc>
                <a:spcPct val="80000"/>
              </a:lnSpc>
            </a:pPr>
            <a:r>
              <a:rPr lang="el-GR" sz="2000"/>
              <a:t>Ως πρότυπο θεωρείται είτε ένα σύνολο χαρακτηριστικών γνωρισμάτων, είτε το πιο αντιπροσωπευτικό/ά παράδειγμα/τα μιας κατηγορίας</a:t>
            </a:r>
          </a:p>
          <a:p>
            <a:pPr lvl="1">
              <a:lnSpc>
                <a:spcPct val="20000"/>
              </a:lnSpc>
            </a:pPr>
            <a:endParaRPr lang="el-GR" sz="2000"/>
          </a:p>
          <a:p>
            <a:pPr lvl="1">
              <a:lnSpc>
                <a:spcPct val="80000"/>
              </a:lnSpc>
            </a:pPr>
            <a:r>
              <a:rPr lang="el-GR" sz="2000"/>
              <a:t>Αντίθετα με την κλασική άποψη, δεν υπάρχουν ικανές και αναγκαίες συνθήκες για να ανήκει ένα αντικείμενο σε μια κατηγορία. Επομένως:</a:t>
            </a:r>
          </a:p>
          <a:p>
            <a:pPr lvl="2">
              <a:lnSpc>
                <a:spcPct val="80000"/>
              </a:lnSpc>
            </a:pPr>
            <a:r>
              <a:rPr lang="el-GR" sz="2000"/>
              <a:t>Μη αναγκαία γνωρίσματα μπορεί να θεωρούνται πιο χαρακτηριστικά από αναγκαία γνωρίσματα</a:t>
            </a:r>
          </a:p>
          <a:p>
            <a:pPr lvl="2">
              <a:lnSpc>
                <a:spcPct val="80000"/>
              </a:lnSpc>
            </a:pPr>
            <a:r>
              <a:rPr lang="el-GR" sz="2000"/>
              <a:t>Τα όρια των κατηγοριών είναι ασαφή</a:t>
            </a:r>
          </a:p>
          <a:p>
            <a:pPr lvl="2">
              <a:lnSpc>
                <a:spcPct val="20000"/>
              </a:lnSpc>
              <a:buFont typeface="Wingdings" pitchFamily="2" charset="2"/>
              <a:buNone/>
            </a:pPr>
            <a:endParaRPr lang="el-GR" sz="2000"/>
          </a:p>
          <a:p>
            <a:pPr lvl="1">
              <a:lnSpc>
                <a:spcPct val="80000"/>
              </a:lnSpc>
            </a:pPr>
            <a:r>
              <a:rPr lang="el-GR" sz="2000"/>
              <a:t>Η κατηγοριοποίηση ενός νέου αντικειμένου γίνεται με βάση την </a:t>
            </a:r>
            <a:r>
              <a:rPr lang="el-GR" sz="2000">
                <a:solidFill>
                  <a:schemeClr val="tx2"/>
                </a:solidFill>
              </a:rPr>
              <a:t>ομοιότητά</a:t>
            </a:r>
            <a:r>
              <a:rPr lang="el-GR" sz="2000"/>
              <a:t> του με τα πρωτοτυπικά μέλη μιας κατηγορίας.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847725"/>
          </a:xfrm>
        </p:spPr>
        <p:txBody>
          <a:bodyPr/>
          <a:lstStyle/>
          <a:p>
            <a:pPr eaLnBrk="1" hangingPunct="1"/>
            <a:r>
              <a:rPr lang="el-GR"/>
              <a:t>Πέντε +1 …</a:t>
            </a:r>
          </a:p>
        </p:txBody>
      </p:sp>
      <p:sp>
        <p:nvSpPr>
          <p:cNvPr id="5123" name="Rectangle 3"/>
          <p:cNvSpPr>
            <a:spLocks noGrp="1" noChangeArrowheads="1"/>
          </p:cNvSpPr>
          <p:nvPr>
            <p:ph type="body" idx="1"/>
          </p:nvPr>
        </p:nvSpPr>
        <p:spPr>
          <a:xfrm>
            <a:off x="457200" y="1376363"/>
            <a:ext cx="8229600" cy="5005387"/>
          </a:xfrm>
        </p:spPr>
        <p:txBody>
          <a:bodyPr/>
          <a:lstStyle/>
          <a:p>
            <a:pPr eaLnBrk="1" hangingPunct="1">
              <a:lnSpc>
                <a:spcPct val="80000"/>
              </a:lnSpc>
            </a:pPr>
            <a:r>
              <a:rPr lang="el-GR" sz="2400"/>
              <a:t>Μνήμη και γνωστικές δομές</a:t>
            </a:r>
            <a:endParaRPr lang="en-US" sz="2400"/>
          </a:p>
          <a:p>
            <a:pPr eaLnBrk="1" hangingPunct="1">
              <a:lnSpc>
                <a:spcPct val="80000"/>
              </a:lnSpc>
              <a:buFont typeface="Wingdings" pitchFamily="2" charset="2"/>
              <a:buNone/>
            </a:pPr>
            <a:endParaRPr lang="el-GR" sz="2400"/>
          </a:p>
          <a:p>
            <a:pPr eaLnBrk="1" hangingPunct="1">
              <a:lnSpc>
                <a:spcPct val="80000"/>
              </a:lnSpc>
            </a:pPr>
            <a:r>
              <a:rPr lang="el-GR" sz="2400"/>
              <a:t>Επίλυση προβλήματος και συλλογιστική σκέψη (</a:t>
            </a:r>
            <a:r>
              <a:rPr lang="en-US" sz="2400"/>
              <a:t>reasoning)</a:t>
            </a:r>
            <a:endParaRPr lang="el-GR" sz="2400"/>
          </a:p>
          <a:p>
            <a:pPr eaLnBrk="1" hangingPunct="1">
              <a:lnSpc>
                <a:spcPct val="80000"/>
              </a:lnSpc>
              <a:buFont typeface="Wingdings" pitchFamily="2" charset="2"/>
              <a:buNone/>
            </a:pPr>
            <a:endParaRPr lang="el-GR" sz="2400"/>
          </a:p>
          <a:p>
            <a:pPr eaLnBrk="1" hangingPunct="1">
              <a:lnSpc>
                <a:spcPct val="80000"/>
              </a:lnSpc>
              <a:buClr>
                <a:schemeClr val="tx2"/>
              </a:buClr>
              <a:buSzPct val="80000"/>
              <a:buFont typeface="Wingdings" pitchFamily="2" charset="2"/>
              <a:buChar char="Ø"/>
            </a:pPr>
            <a:r>
              <a:rPr lang="el-GR" sz="2400"/>
              <a:t>Γνωσιακή Επιστήμη (</a:t>
            </a:r>
            <a:r>
              <a:rPr lang="en-US" sz="2400"/>
              <a:t>Cognitive Science</a:t>
            </a:r>
            <a:r>
              <a:rPr lang="el-GR" sz="2400"/>
              <a:t>)</a:t>
            </a:r>
          </a:p>
          <a:p>
            <a:pPr lvl="1" eaLnBrk="1" hangingPunct="1">
              <a:lnSpc>
                <a:spcPct val="80000"/>
              </a:lnSpc>
              <a:buClr>
                <a:schemeClr val="tx2"/>
              </a:buClr>
              <a:buSzPct val="80000"/>
              <a:buFont typeface="Wingdings" pitchFamily="2" charset="2"/>
              <a:buChar char="Ø"/>
            </a:pPr>
            <a:r>
              <a:rPr lang="el-GR" sz="2000"/>
              <a:t>(Γνωστική) Ψυχολογία, Τεχνητή Νοημοσύνη, Φιλοσοφία του Νου,….</a:t>
            </a:r>
          </a:p>
          <a:p>
            <a:pPr lvl="1" eaLnBrk="1" hangingPunct="1">
              <a:lnSpc>
                <a:spcPct val="80000"/>
              </a:lnSpc>
              <a:buClr>
                <a:schemeClr val="tx2"/>
              </a:buClr>
              <a:buSzPct val="80000"/>
              <a:buFont typeface="Wingdings" pitchFamily="2" charset="2"/>
              <a:buNone/>
            </a:pPr>
            <a:endParaRPr lang="el-GR" sz="2000"/>
          </a:p>
          <a:p>
            <a:pPr eaLnBrk="1" hangingPunct="1">
              <a:lnSpc>
                <a:spcPct val="80000"/>
              </a:lnSpc>
              <a:buClr>
                <a:schemeClr val="tx2"/>
              </a:buClr>
              <a:buSzPct val="80000"/>
              <a:buFont typeface="Wingdings" pitchFamily="2" charset="2"/>
              <a:buChar char="Ø"/>
            </a:pPr>
            <a:r>
              <a:rPr lang="el-GR" sz="2100"/>
              <a:t>Λέξεις-κλειδιά</a:t>
            </a:r>
          </a:p>
          <a:p>
            <a:pPr lvl="1" eaLnBrk="1" hangingPunct="1">
              <a:buClr>
                <a:schemeClr val="tx2"/>
              </a:buClr>
              <a:buSzPct val="80000"/>
              <a:buFont typeface="Wingdings" pitchFamily="2" charset="2"/>
              <a:buChar char="Ø"/>
            </a:pPr>
            <a:r>
              <a:rPr lang="el-GR" sz="2000"/>
              <a:t>Μνήμη, οργάνωση πληροφορίας, </a:t>
            </a:r>
            <a:r>
              <a:rPr lang="el-GR" sz="2000">
                <a:solidFill>
                  <a:schemeClr val="tx2"/>
                </a:solidFill>
              </a:rPr>
              <a:t>προϋπάρχουσα γνώση</a:t>
            </a:r>
            <a:r>
              <a:rPr lang="el-GR" sz="2000"/>
              <a:t>, έννοιες, συλλογιστική σκέψη, στρατηγικές, «ειδημοσύνη» (</a:t>
            </a:r>
            <a:r>
              <a:rPr lang="en-US" sz="2000"/>
              <a:t>expertise)</a:t>
            </a:r>
            <a:endParaRPr lang="el-GR" sz="2000"/>
          </a:p>
          <a:p>
            <a:pPr eaLnBrk="1" hangingPunct="1">
              <a:lnSpc>
                <a:spcPct val="80000"/>
              </a:lnSpc>
              <a:buFont typeface="Wingdings" pitchFamily="2" charset="2"/>
              <a:buNone/>
            </a:pPr>
            <a:endParaRPr lang="el-GR" sz="2400"/>
          </a:p>
          <a:p>
            <a:pPr eaLnBrk="1" hangingPunct="1">
              <a:lnSpc>
                <a:spcPct val="80000"/>
              </a:lnSpc>
              <a:buFont typeface="Wingdings" pitchFamily="2" charset="2"/>
              <a:buNone/>
            </a:pPr>
            <a:endParaRPr lang="el-GR" sz="1800"/>
          </a:p>
          <a:p>
            <a:pPr lvl="1" eaLnBrk="1" hangingPunct="1">
              <a:lnSpc>
                <a:spcPct val="80000"/>
              </a:lnSpc>
              <a:buFont typeface="Wingdings" pitchFamily="2" charset="2"/>
              <a:buNone/>
            </a:pPr>
            <a:endParaRPr lang="el-GR" sz="1700"/>
          </a:p>
        </p:txBody>
      </p:sp>
      <p:sp>
        <p:nvSpPr>
          <p:cNvPr id="5124" name="Text Box 5"/>
          <p:cNvSpPr txBox="1">
            <a:spLocks noChangeArrowheads="1"/>
          </p:cNvSpPr>
          <p:nvPr/>
        </p:nvSpPr>
        <p:spPr bwMode="auto">
          <a:xfrm>
            <a:off x="2608263" y="6302375"/>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l-GR"/>
              <a:t>Στήριξη στη θεωρία των προτύπων</a:t>
            </a:r>
          </a:p>
        </p:txBody>
      </p:sp>
      <p:sp>
        <p:nvSpPr>
          <p:cNvPr id="57347" name="Rectangle 3"/>
          <p:cNvSpPr>
            <a:spLocks noGrp="1" noChangeArrowheads="1"/>
          </p:cNvSpPr>
          <p:nvPr>
            <p:ph type="body" idx="1"/>
          </p:nvPr>
        </p:nvSpPr>
        <p:spPr/>
        <p:txBody>
          <a:bodyPr/>
          <a:lstStyle/>
          <a:p>
            <a:pPr>
              <a:lnSpc>
                <a:spcPct val="90000"/>
              </a:lnSpc>
            </a:pPr>
            <a:r>
              <a:rPr lang="el-GR" sz="2100"/>
              <a:t>Όσο πιο αντιπροσωπευτικό </a:t>
            </a:r>
            <a:r>
              <a:rPr lang="el-GR" sz="2100" i="1"/>
              <a:t>(τυπικό)</a:t>
            </a:r>
            <a:r>
              <a:rPr lang="el-GR" sz="2100"/>
              <a:t> μιας κατηγορίας είναι ένα αντικείμενο, τόσο πιο γρήγορα κατηγοριοποιείται από τους συμμετέχοντες σε πειράματα </a:t>
            </a:r>
          </a:p>
          <a:p>
            <a:pPr lvl="1">
              <a:lnSpc>
                <a:spcPct val="90000"/>
              </a:lnSpc>
            </a:pPr>
            <a:r>
              <a:rPr lang="el-GR" sz="2000"/>
              <a:t>π.χ. ένα καναρίνι κατηγοριοποιείται πιο γρήγορα ως πτηνό, απ’ ό,τι μια στρουθοκάμηλος</a:t>
            </a:r>
          </a:p>
          <a:p>
            <a:pPr lvl="1">
              <a:lnSpc>
                <a:spcPct val="30000"/>
              </a:lnSpc>
            </a:pPr>
            <a:endParaRPr lang="el-GR" sz="2000"/>
          </a:p>
          <a:p>
            <a:pPr>
              <a:lnSpc>
                <a:spcPct val="90000"/>
              </a:lnSpc>
            </a:pPr>
            <a:r>
              <a:rPr lang="el-GR" sz="2100"/>
              <a:t>Τα </a:t>
            </a:r>
            <a:r>
              <a:rPr lang="el-GR" sz="2100" i="1"/>
              <a:t>τυπικά</a:t>
            </a:r>
            <a:r>
              <a:rPr lang="el-GR" sz="2100"/>
              <a:t> μέλη μιας κατηγορίας αναφέρονται πρώτα από τους συμμετέχοντες σε πειράματα, όταν τους ζητείται να αναφέρουν μια λίστα αντικειμένων που ανήκουν στην ίδια κατηγορία</a:t>
            </a:r>
          </a:p>
          <a:p>
            <a:pPr>
              <a:lnSpc>
                <a:spcPct val="30000"/>
              </a:lnSpc>
            </a:pPr>
            <a:endParaRPr lang="el-GR" sz="2100"/>
          </a:p>
          <a:p>
            <a:pPr>
              <a:lnSpc>
                <a:spcPct val="90000"/>
              </a:lnSpc>
            </a:pPr>
            <a:r>
              <a:rPr lang="el-GR" sz="2100"/>
              <a:t>Τα παιδιά μαθαίνουν πρώτα τα </a:t>
            </a:r>
            <a:r>
              <a:rPr lang="el-GR" sz="2100" i="1"/>
              <a:t>τυπικά </a:t>
            </a:r>
            <a:r>
              <a:rPr lang="el-GR" sz="2100"/>
              <a:t>μέλη μιας κατηγορίας</a:t>
            </a:r>
          </a:p>
          <a:p>
            <a:pPr>
              <a:lnSpc>
                <a:spcPct val="40000"/>
              </a:lnSpc>
            </a:pPr>
            <a:endParaRPr lang="el-GR" sz="2100"/>
          </a:p>
          <a:p>
            <a:pPr>
              <a:lnSpc>
                <a:spcPct val="90000"/>
              </a:lnSpc>
            </a:pPr>
            <a:r>
              <a:rPr lang="el-GR" sz="2100"/>
              <a:t>Τα </a:t>
            </a:r>
            <a:r>
              <a:rPr lang="el-GR" sz="2100" i="1"/>
              <a:t>τυπικά </a:t>
            </a:r>
            <a:r>
              <a:rPr lang="el-GR" sz="2100"/>
              <a:t>μέλη χρησιμεύουν συχνότερα ως σημεία αναφοράς</a:t>
            </a:r>
          </a:p>
          <a:p>
            <a:pPr lvl="1">
              <a:lnSpc>
                <a:spcPct val="90000"/>
              </a:lnSpc>
            </a:pPr>
            <a:r>
              <a:rPr lang="el-GR" sz="2000"/>
              <a:t>π.χ., «Η έλλειψη μοιάζει με κύκλο», αντί του «Ο κύκλος μοιάζει με έλλειψη».</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a:t>Κριτικές στη θεωρία προτύπων</a:t>
            </a:r>
          </a:p>
        </p:txBody>
      </p:sp>
      <p:sp>
        <p:nvSpPr>
          <p:cNvPr id="58371" name="Rectangle 3"/>
          <p:cNvSpPr>
            <a:spLocks noGrp="1" noChangeArrowheads="1"/>
          </p:cNvSpPr>
          <p:nvPr>
            <p:ph type="body" idx="1"/>
          </p:nvPr>
        </p:nvSpPr>
        <p:spPr/>
        <p:txBody>
          <a:bodyPr/>
          <a:lstStyle/>
          <a:p>
            <a:pPr>
              <a:lnSpc>
                <a:spcPct val="90000"/>
              </a:lnSpc>
            </a:pPr>
            <a:r>
              <a:rPr lang="el-GR" sz="2100"/>
              <a:t>Δεν είναι πάντα δυνατό να εντοπιστούν πρότυπα για μια κατηγορία</a:t>
            </a:r>
            <a:r>
              <a:rPr lang="en-US" sz="2100"/>
              <a:t> </a:t>
            </a:r>
          </a:p>
          <a:p>
            <a:pPr lvl="1">
              <a:lnSpc>
                <a:spcPct val="90000"/>
              </a:lnSpc>
            </a:pPr>
            <a:r>
              <a:rPr lang="el-GR" sz="2000"/>
              <a:t>π.χ. για αφηρημένες έννοιες όπως «έργο τέχνης» (</a:t>
            </a:r>
            <a:r>
              <a:rPr lang="en-US" sz="2000"/>
              <a:t>Hampton, 1981</a:t>
            </a:r>
            <a:r>
              <a:rPr lang="el-GR" sz="2000"/>
              <a:t>)</a:t>
            </a:r>
          </a:p>
          <a:p>
            <a:pPr lvl="1">
              <a:lnSpc>
                <a:spcPct val="90000"/>
              </a:lnSpc>
            </a:pPr>
            <a:endParaRPr lang="el-GR" sz="2000"/>
          </a:p>
          <a:p>
            <a:pPr>
              <a:lnSpc>
                <a:spcPct val="90000"/>
              </a:lnSpc>
            </a:pPr>
            <a:r>
              <a:rPr lang="en-US" sz="2100"/>
              <a:t>H </a:t>
            </a:r>
            <a:r>
              <a:rPr lang="el-GR" sz="2100" i="1"/>
              <a:t>ομοιότητα </a:t>
            </a:r>
            <a:r>
              <a:rPr lang="el-GR" sz="2100"/>
              <a:t>δεν μπορεί να εξηγήσει πώς δημιουργούνται κατηγορίες από ετερόκλητα αντικείμενα</a:t>
            </a:r>
          </a:p>
          <a:p>
            <a:pPr lvl="1">
              <a:lnSpc>
                <a:spcPct val="90000"/>
              </a:lnSpc>
            </a:pPr>
            <a:r>
              <a:rPr lang="el-GR" sz="2000"/>
              <a:t>π.χ. η κατηγορία των «καθαρών» και «ακάθαρτων» ζώων (</a:t>
            </a:r>
            <a:r>
              <a:rPr lang="en-US" sz="2000"/>
              <a:t>Murphy &amp; Medin, 1985</a:t>
            </a:r>
            <a:r>
              <a:rPr lang="el-GR" sz="2000"/>
              <a:t>)</a:t>
            </a:r>
          </a:p>
          <a:p>
            <a:pPr lvl="1">
              <a:lnSpc>
                <a:spcPct val="90000"/>
              </a:lnSpc>
            </a:pPr>
            <a:endParaRPr lang="en-US" sz="2000"/>
          </a:p>
          <a:p>
            <a:pPr>
              <a:lnSpc>
                <a:spcPct val="90000"/>
              </a:lnSpc>
            </a:pPr>
            <a:r>
              <a:rPr lang="el-GR" sz="2100"/>
              <a:t>Η συνάφεια μιας κατηγορίας δεν μπορεί να εξηγηθεί μόνο με βάση την ομοιότητα</a:t>
            </a:r>
          </a:p>
          <a:p>
            <a:pPr lvl="1">
              <a:lnSpc>
                <a:spcPct val="90000"/>
              </a:lnSpc>
            </a:pPr>
            <a:r>
              <a:rPr lang="el-GR" sz="2000"/>
              <a:t>Μια φράουλα και μια κόκκινη ομπρέλα ομοιάζουν ως προς το χρώμα, το γεγονός ότι καταλαμβάνουν χώρο, έχουν βάρος κ.λπ.</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 Τίτλος"/>
          <p:cNvSpPr>
            <a:spLocks noGrp="1"/>
          </p:cNvSpPr>
          <p:nvPr>
            <p:ph type="title"/>
          </p:nvPr>
        </p:nvSpPr>
        <p:spPr/>
        <p:txBody>
          <a:bodyPr/>
          <a:lstStyle/>
          <a:p>
            <a:r>
              <a:rPr lang="el-GR"/>
              <a:t>Πρότυπα και γεωμετρική σκέψη</a:t>
            </a:r>
            <a:endParaRPr lang="en-US"/>
          </a:p>
        </p:txBody>
      </p:sp>
      <p:sp>
        <p:nvSpPr>
          <p:cNvPr id="59395" name="4 - Θέση περιεχομένου"/>
          <p:cNvSpPr>
            <a:spLocks noGrp="1"/>
          </p:cNvSpPr>
          <p:nvPr>
            <p:ph idx="1"/>
          </p:nvPr>
        </p:nvSpPr>
        <p:spPr>
          <a:xfrm>
            <a:off x="457200" y="1412875"/>
            <a:ext cx="8229600" cy="4718050"/>
          </a:xfrm>
        </p:spPr>
        <p:txBody>
          <a:bodyPr/>
          <a:lstStyle/>
          <a:p>
            <a:r>
              <a:rPr lang="el-GR" sz="2800"/>
              <a:t>Εμπειρικά δεδομένα δείχνουν ότι παιδιά 4-6 ετών: </a:t>
            </a:r>
          </a:p>
          <a:p>
            <a:pPr lvl="1"/>
            <a:r>
              <a:rPr lang="el-GR" sz="2400"/>
              <a:t>Αναγνωρίζουν εύκολα τον κύκλο (και τον διαφοροποιούν από σχήματα όπως η έλλειψη)</a:t>
            </a:r>
          </a:p>
          <a:p>
            <a:pPr lvl="2"/>
            <a:r>
              <a:rPr lang="el-GR" sz="2000"/>
              <a:t>Αλλά δυσκολεύονται να τον περιγράψουν</a:t>
            </a:r>
          </a:p>
          <a:p>
            <a:pPr lvl="1"/>
            <a:r>
              <a:rPr lang="el-GR" sz="2400"/>
              <a:t>Αναγνωρίζουν με αρκετή ακρίβεια το τετράγωνο</a:t>
            </a:r>
          </a:p>
          <a:p>
            <a:pPr lvl="2"/>
            <a:r>
              <a:rPr lang="el-GR" sz="2000"/>
              <a:t>Έχει σημασία το πώς είναι τοποθετημένο το τετράγωνο</a:t>
            </a:r>
          </a:p>
          <a:p>
            <a:pPr lvl="1"/>
            <a:r>
              <a:rPr lang="el-GR" sz="2400"/>
              <a:t>Αναγνωρίζουν με μικρότερη ακρίβεια τα ορθογώνια παραλληλόγραμμα και τα τρίγωνα, αλλά και πάλι τα καταφέρνουν στις περισσότερες περιπτώσεις</a:t>
            </a:r>
          </a:p>
        </p:txBody>
      </p:sp>
      <p:sp>
        <p:nvSpPr>
          <p:cNvPr id="6" name="5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a:solidFill>
                  <a:schemeClr val="bg1"/>
                </a:solidFill>
              </a:rPr>
              <a:t>Clements &amp; </a:t>
            </a:r>
            <a:r>
              <a:rPr lang="en-GB" dirty="0" err="1">
                <a:solidFill>
                  <a:schemeClr val="bg1"/>
                </a:solidFill>
              </a:rPr>
              <a:t>Sarama</a:t>
            </a:r>
            <a:r>
              <a:rPr lang="en-GB" dirty="0">
                <a:solidFill>
                  <a:schemeClr val="bg1"/>
                </a:solidFill>
              </a:rPr>
              <a:t>, 2009</a:t>
            </a:r>
            <a:endParaRPr lang="en-US" dirty="0">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p:txBody>
          <a:bodyPr/>
          <a:lstStyle/>
          <a:p>
            <a:r>
              <a:rPr lang="el-GR"/>
              <a:t>Πολύ σημαντικό!</a:t>
            </a:r>
          </a:p>
        </p:txBody>
      </p:sp>
      <p:sp>
        <p:nvSpPr>
          <p:cNvPr id="3" name="2 - Θέση περιεχομένου"/>
          <p:cNvSpPr>
            <a:spLocks noGrp="1"/>
          </p:cNvSpPr>
          <p:nvPr>
            <p:ph idx="1"/>
          </p:nvPr>
        </p:nvSpPr>
        <p:spPr>
          <a:xfrm>
            <a:off x="457200" y="1412875"/>
            <a:ext cx="8229600" cy="4530725"/>
          </a:xfrm>
        </p:spPr>
        <p:txBody>
          <a:bodyPr/>
          <a:lstStyle/>
          <a:p>
            <a:r>
              <a:rPr lang="el-GR"/>
              <a:t>Τι σημαίνει ότι τα παιδιά αναγνωρίζουν πιο εύκολα σχήματα (π.χ. τρίγωνα) που μοιάζουν με ένα </a:t>
            </a:r>
            <a:r>
              <a:rPr lang="el-GR">
                <a:solidFill>
                  <a:schemeClr val="tx2"/>
                </a:solidFill>
              </a:rPr>
              <a:t>πρότυπο </a:t>
            </a:r>
            <a:r>
              <a:rPr lang="el-GR"/>
              <a:t>σχήμα της κατηγορίας (π.χ. ένα πρότυπο τρίγωνο);</a:t>
            </a:r>
          </a:p>
          <a:p>
            <a:r>
              <a:rPr lang="el-GR"/>
              <a:t>Ποια είναι τα </a:t>
            </a:r>
            <a:r>
              <a:rPr lang="el-GR">
                <a:solidFill>
                  <a:schemeClr val="tx2"/>
                </a:solidFill>
              </a:rPr>
              <a:t>πρότυπα</a:t>
            </a:r>
            <a:r>
              <a:rPr lang="el-GR"/>
              <a:t> τρίγωνα, τετράγωνα, ορθογώνια παραλληλόγραμμα, ρόμβοι, …;</a:t>
            </a:r>
          </a:p>
          <a:p>
            <a:pPr>
              <a:buClr>
                <a:srgbClr val="C00000"/>
              </a:buClr>
              <a:buSzPct val="80000"/>
              <a:buFont typeface="Wingdings" pitchFamily="2" charset="2"/>
              <a:buChar char="Ø"/>
            </a:pPr>
            <a:r>
              <a:rPr lang="el-GR"/>
              <a:t>Πώς δημιουργούνται τα </a:t>
            </a:r>
            <a:r>
              <a:rPr lang="el-GR">
                <a:solidFill>
                  <a:schemeClr val="tx2"/>
                </a:solidFill>
              </a:rPr>
              <a:t>πρότυπα</a:t>
            </a:r>
            <a:r>
              <a:rPr lang="el-GR"/>
              <a:t>;  </a:t>
            </a:r>
          </a:p>
          <a:p>
            <a:pPr lvl="1">
              <a:buClr>
                <a:srgbClr val="C00000"/>
              </a:buClr>
              <a:buSzPct val="80000"/>
              <a:buFont typeface="Wingdings" pitchFamily="2" charset="2"/>
              <a:buChar char="Ø"/>
            </a:pPr>
            <a:r>
              <a:rPr lang="el-GR"/>
              <a:t>Πέρα από τις </a:t>
            </a:r>
            <a:r>
              <a:rPr lang="el-GR">
                <a:solidFill>
                  <a:schemeClr val="tx2"/>
                </a:solidFill>
              </a:rPr>
              <a:t>εμπειρίες</a:t>
            </a:r>
            <a:r>
              <a:rPr lang="el-GR"/>
              <a:t>, λάβετε υπόψη ότι το ανθρώπινο είδος δείχνει προτίμηση στα κλειστά, </a:t>
            </a:r>
            <a:r>
              <a:rPr lang="el-GR">
                <a:solidFill>
                  <a:schemeClr val="tx2"/>
                </a:solidFill>
              </a:rPr>
              <a:t>συμμετρικά</a:t>
            </a:r>
            <a:r>
              <a:rPr lang="el-GR"/>
              <a:t> σχήματα</a:t>
            </a:r>
          </a:p>
        </p:txBody>
      </p:sp>
      <p:sp>
        <p:nvSpPr>
          <p:cNvPr id="4" name="3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a:solidFill>
                  <a:schemeClr val="bg1"/>
                </a:solidFill>
              </a:rPr>
              <a:t>Clements &amp; </a:t>
            </a:r>
            <a:r>
              <a:rPr lang="en-GB" dirty="0" err="1">
                <a:solidFill>
                  <a:schemeClr val="bg1"/>
                </a:solidFill>
              </a:rPr>
              <a:t>Sarama</a:t>
            </a:r>
            <a:r>
              <a:rPr lang="en-GB" dirty="0">
                <a:solidFill>
                  <a:schemeClr val="bg1"/>
                </a:solidFill>
              </a:rPr>
              <a:t>, 2009</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39713"/>
            <a:ext cx="8229600" cy="1139825"/>
          </a:xfrm>
        </p:spPr>
        <p:txBody>
          <a:bodyPr/>
          <a:lstStyle/>
          <a:p>
            <a:r>
              <a:rPr lang="el-GR" sz="3800"/>
              <a:t>Πρότυπο τρίγωνο</a:t>
            </a:r>
          </a:p>
        </p:txBody>
      </p:sp>
      <p:sp>
        <p:nvSpPr>
          <p:cNvPr id="61443" name="Rectangle 3"/>
          <p:cNvSpPr>
            <a:spLocks noGrp="1" noChangeArrowheads="1"/>
          </p:cNvSpPr>
          <p:nvPr>
            <p:ph type="body" idx="1"/>
          </p:nvPr>
        </p:nvSpPr>
        <p:spPr>
          <a:xfrm>
            <a:off x="457200" y="1562100"/>
            <a:ext cx="8229600" cy="4530725"/>
          </a:xfrm>
        </p:spPr>
        <p:txBody>
          <a:bodyPr/>
          <a:lstStyle/>
          <a:p>
            <a:pPr lvl="1">
              <a:buFont typeface="Wingdings" pitchFamily="2" charset="2"/>
              <a:buNone/>
            </a:pPr>
            <a:endParaRPr lang="el-GR" i="1"/>
          </a:p>
          <a:p>
            <a:pPr>
              <a:buFont typeface="Wingdings" pitchFamily="2" charset="2"/>
              <a:buNone/>
            </a:pPr>
            <a:endParaRPr lang="el-GR"/>
          </a:p>
          <a:p>
            <a:endParaRPr lang="el-GR"/>
          </a:p>
        </p:txBody>
      </p:sp>
      <p:sp>
        <p:nvSpPr>
          <p:cNvPr id="61444" name="AutoShape 4"/>
          <p:cNvSpPr>
            <a:spLocks noChangeArrowheads="1"/>
          </p:cNvSpPr>
          <p:nvPr/>
        </p:nvSpPr>
        <p:spPr bwMode="auto">
          <a:xfrm>
            <a:off x="1258888" y="2492375"/>
            <a:ext cx="2089150" cy="1800225"/>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61445" name="AutoShape 5"/>
          <p:cNvSpPr>
            <a:spLocks noChangeArrowheads="1"/>
          </p:cNvSpPr>
          <p:nvPr/>
        </p:nvSpPr>
        <p:spPr bwMode="auto">
          <a:xfrm rot="5888408">
            <a:off x="5908676" y="1504950"/>
            <a:ext cx="468312" cy="4605337"/>
          </a:xfrm>
          <a:prstGeom prst="rtTriangle">
            <a:avLst/>
          </a:prstGeom>
          <a:solidFill>
            <a:schemeClr val="accent2"/>
          </a:solidFill>
          <a:ln w="9525">
            <a:solidFill>
              <a:schemeClr val="tx1"/>
            </a:solidFill>
            <a:miter lim="800000"/>
            <a:headEnd/>
            <a:tailEnd/>
          </a:ln>
        </p:spPr>
        <p:txBody>
          <a:bodyPr wrap="none" anchor="ctr"/>
          <a:lstStyle/>
          <a:p>
            <a:endParaRPr lang="en-US"/>
          </a:p>
        </p:txBody>
      </p:sp>
      <p:sp>
        <p:nvSpPr>
          <p:cNvPr id="61446" name="Text Box 6"/>
          <p:cNvSpPr txBox="1">
            <a:spLocks noChangeArrowheads="1"/>
          </p:cNvSpPr>
          <p:nvPr/>
        </p:nvSpPr>
        <p:spPr bwMode="auto">
          <a:xfrm>
            <a:off x="1403350" y="4652963"/>
            <a:ext cx="6840538" cy="366712"/>
          </a:xfrm>
          <a:prstGeom prst="rect">
            <a:avLst/>
          </a:prstGeom>
          <a:noFill/>
          <a:ln w="9525">
            <a:noFill/>
            <a:miter lim="800000"/>
            <a:headEnd/>
            <a:tailEnd/>
          </a:ln>
        </p:spPr>
        <p:txBody>
          <a:bodyPr>
            <a:spAutoFit/>
          </a:bodyPr>
          <a:lstStyle/>
          <a:p>
            <a:pPr>
              <a:spcBef>
                <a:spcPct val="50000"/>
              </a:spcBef>
            </a:pPr>
            <a:r>
              <a:rPr lang="el-GR"/>
              <a:t>      «Τρίγωνο»			«Σπαθί»</a:t>
            </a:r>
          </a:p>
        </p:txBody>
      </p:sp>
      <p:sp>
        <p:nvSpPr>
          <p:cNvPr id="7" name="6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a:solidFill>
                  <a:schemeClr val="bg1"/>
                </a:solidFill>
              </a:rPr>
              <a:t>Clements &amp; </a:t>
            </a:r>
            <a:r>
              <a:rPr lang="en-GB" dirty="0" err="1">
                <a:solidFill>
                  <a:schemeClr val="bg1"/>
                </a:solidFill>
              </a:rPr>
              <a:t>Sarama</a:t>
            </a:r>
            <a:r>
              <a:rPr lang="en-GB" dirty="0">
                <a:solidFill>
                  <a:schemeClr val="bg1"/>
                </a:solidFill>
              </a:rPr>
              <a:t>, 2009</a:t>
            </a:r>
            <a:endParaRPr lang="en-US" dirty="0">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Τίτλος"/>
          <p:cNvSpPr>
            <a:spLocks noGrp="1"/>
          </p:cNvSpPr>
          <p:nvPr>
            <p:ph type="title"/>
          </p:nvPr>
        </p:nvSpPr>
        <p:spPr/>
        <p:txBody>
          <a:bodyPr/>
          <a:lstStyle/>
          <a:p>
            <a:r>
              <a:rPr lang="el-GR"/>
              <a:t>Σχολιάστε</a:t>
            </a:r>
          </a:p>
        </p:txBody>
      </p:sp>
      <p:sp>
        <p:nvSpPr>
          <p:cNvPr id="62467" name="2 - Θέση περιεχομένου"/>
          <p:cNvSpPr>
            <a:spLocks noGrp="1"/>
          </p:cNvSpPr>
          <p:nvPr>
            <p:ph idx="1"/>
          </p:nvPr>
        </p:nvSpPr>
        <p:spPr/>
        <p:txBody>
          <a:bodyPr/>
          <a:lstStyle/>
          <a:p>
            <a:endParaRPr lang="el-GR"/>
          </a:p>
        </p:txBody>
      </p:sp>
      <p:pic>
        <p:nvPicPr>
          <p:cNvPr id="62468" name="Picture 4" descr="https://encrypted-tbn1.gstatic.com/images?q=tbn:ANd9GcRoJuTmvU_eaXD_a2TNtaYiRTDIJJB861MJPdgc_LGyW6CQwsKH"/>
          <p:cNvPicPr>
            <a:picLocks noChangeAspect="1" noChangeArrowheads="1"/>
          </p:cNvPicPr>
          <p:nvPr/>
        </p:nvPicPr>
        <p:blipFill>
          <a:blip r:embed="rId2" cstate="print"/>
          <a:srcRect/>
          <a:stretch>
            <a:fillRect/>
          </a:stretch>
        </p:blipFill>
        <p:spPr bwMode="auto">
          <a:xfrm>
            <a:off x="2771775" y="1412875"/>
            <a:ext cx="3095625" cy="4413250"/>
          </a:xfrm>
          <a:prstGeom prst="rect">
            <a:avLst/>
          </a:prstGeom>
          <a:noFill/>
          <a:ln w="9525">
            <a:noFill/>
            <a:miter lim="800000"/>
            <a:headEnd/>
            <a:tailEnd/>
          </a:ln>
        </p:spPr>
      </p:pic>
      <p:sp>
        <p:nvSpPr>
          <p:cNvPr id="5" name="4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a:solidFill>
                  <a:schemeClr val="bg1"/>
                </a:solidFill>
              </a:rPr>
              <a:t>Clements &amp; </a:t>
            </a:r>
            <a:r>
              <a:rPr lang="en-GB" dirty="0" err="1">
                <a:solidFill>
                  <a:schemeClr val="bg1"/>
                </a:solidFill>
              </a:rPr>
              <a:t>Sarama</a:t>
            </a:r>
            <a:r>
              <a:rPr lang="en-GB" dirty="0">
                <a:solidFill>
                  <a:schemeClr val="bg1"/>
                </a:solidFill>
              </a:rPr>
              <a:t>, 2009</a:t>
            </a:r>
            <a:endParaRPr lang="en-US" dirty="0">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p:txBody>
          <a:bodyPr/>
          <a:lstStyle/>
          <a:p>
            <a:r>
              <a:rPr lang="el-GR"/>
              <a:t>Σχολιάστε</a:t>
            </a:r>
          </a:p>
        </p:txBody>
      </p:sp>
      <p:sp>
        <p:nvSpPr>
          <p:cNvPr id="63491" name="2 - Θέση περιεχομένου"/>
          <p:cNvSpPr>
            <a:spLocks noGrp="1"/>
          </p:cNvSpPr>
          <p:nvPr>
            <p:ph idx="1"/>
          </p:nvPr>
        </p:nvSpPr>
        <p:spPr/>
        <p:txBody>
          <a:bodyPr/>
          <a:lstStyle/>
          <a:p>
            <a:endParaRPr lang="el-GR"/>
          </a:p>
        </p:txBody>
      </p:sp>
      <p:pic>
        <p:nvPicPr>
          <p:cNvPr id="63492" name="Picture 2" descr="http://drastiriotites.files.wordpress.com/2012/10/cebaceb1cf81cf84ceadcebbceb1-cf84cf81ceafceb3cf89cebdcebf.jpg"/>
          <p:cNvPicPr>
            <a:picLocks noChangeAspect="1" noChangeArrowheads="1"/>
          </p:cNvPicPr>
          <p:nvPr/>
        </p:nvPicPr>
        <p:blipFill>
          <a:blip r:embed="rId2" cstate="print"/>
          <a:srcRect/>
          <a:stretch>
            <a:fillRect/>
          </a:stretch>
        </p:blipFill>
        <p:spPr bwMode="auto">
          <a:xfrm>
            <a:off x="1763713" y="1541463"/>
            <a:ext cx="5545137" cy="4368800"/>
          </a:xfrm>
          <a:prstGeom prst="rect">
            <a:avLst/>
          </a:prstGeom>
          <a:noFill/>
          <a:ln w="9525">
            <a:noFill/>
            <a:miter lim="800000"/>
            <a:headEnd/>
            <a:tailEnd/>
          </a:ln>
        </p:spPr>
      </p:pic>
      <p:sp>
        <p:nvSpPr>
          <p:cNvPr id="5" name="4 - TextBox"/>
          <p:cNvSpPr txBox="1"/>
          <p:nvPr/>
        </p:nvSpPr>
        <p:spPr>
          <a:xfrm>
            <a:off x="468313" y="6308725"/>
            <a:ext cx="8207375" cy="369888"/>
          </a:xfrm>
          <a:prstGeom prst="rect">
            <a:avLst/>
          </a:prstGeom>
          <a:solidFill>
            <a:schemeClr val="bg1">
              <a:lumMod val="65000"/>
            </a:schemeClr>
          </a:solidFill>
        </p:spPr>
        <p:txBody>
          <a:bodyPr>
            <a:spAutoFit/>
          </a:bodyPr>
          <a:lstStyle/>
          <a:p>
            <a:pPr algn="r">
              <a:defRPr/>
            </a:pPr>
            <a:r>
              <a:rPr lang="en-GB" dirty="0">
                <a:solidFill>
                  <a:schemeClr val="bg1"/>
                </a:solidFill>
              </a:rPr>
              <a:t>Clements &amp; </a:t>
            </a:r>
            <a:r>
              <a:rPr lang="en-GB" dirty="0" err="1">
                <a:solidFill>
                  <a:schemeClr val="bg1"/>
                </a:solidFill>
              </a:rPr>
              <a:t>Sarama</a:t>
            </a:r>
            <a:r>
              <a:rPr lang="en-GB" dirty="0">
                <a:solidFill>
                  <a:schemeClr val="bg1"/>
                </a:solidFill>
              </a:rPr>
              <a:t>, 2009</a:t>
            </a:r>
            <a:endParaRPr lang="en-US" dirty="0">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l-GR"/>
              <a:t>Άλλες προτάσεις</a:t>
            </a:r>
          </a:p>
        </p:txBody>
      </p:sp>
      <p:sp>
        <p:nvSpPr>
          <p:cNvPr id="64515" name="Rectangle 3"/>
          <p:cNvSpPr>
            <a:spLocks noGrp="1" noChangeArrowheads="1"/>
          </p:cNvSpPr>
          <p:nvPr>
            <p:ph type="body" idx="1"/>
          </p:nvPr>
        </p:nvSpPr>
        <p:spPr/>
        <p:txBody>
          <a:bodyPr/>
          <a:lstStyle/>
          <a:p>
            <a:endParaRPr lang="el-GR"/>
          </a:p>
          <a:p>
            <a:r>
              <a:rPr lang="el-GR"/>
              <a:t>Τα μέλη μιας κατηγορίας δεν καθορίζονται από την ομοιότητά τους, αλλά από τη σχέση τους με άλλες έννοιες στα πλαίσια κάποιου σύνθετου </a:t>
            </a:r>
            <a:r>
              <a:rPr lang="el-GR" i="1"/>
              <a:t>εννοιολογικού πλέγματος</a:t>
            </a:r>
            <a:r>
              <a:rPr lang="el-GR"/>
              <a:t> / </a:t>
            </a:r>
            <a:r>
              <a:rPr lang="el-GR" i="1"/>
              <a:t>θεωρίας.</a:t>
            </a:r>
          </a:p>
          <a:p>
            <a:pPr algn="r">
              <a:buFont typeface="Wingdings" pitchFamily="2" charset="2"/>
              <a:buNone/>
            </a:pPr>
            <a:r>
              <a:rPr lang="el-GR" sz="2000"/>
              <a:t>(</a:t>
            </a:r>
            <a:r>
              <a:rPr lang="en-US" sz="2000"/>
              <a:t>Murphy &amp; Medin, 1985; Medin &amp; Ortony, 1989</a:t>
            </a:r>
            <a:r>
              <a:rPr lang="el-GR" sz="2000"/>
              <a:t>)</a:t>
            </a:r>
          </a:p>
          <a:p>
            <a:pPr algn="r">
              <a:buFont typeface="Wingdings" pitchFamily="2" charset="2"/>
              <a:buNone/>
            </a:pPr>
            <a:endParaRPr lang="el-GR" sz="2000"/>
          </a:p>
          <a:p>
            <a:pPr>
              <a:buFont typeface="Wingdings" pitchFamily="2" charset="2"/>
              <a:buNone/>
            </a:pPr>
            <a:endParaRPr lang="en-US" sz="2000"/>
          </a:p>
          <a:p>
            <a:pPr>
              <a:buFont typeface="Wingdings" pitchFamily="2" charset="2"/>
              <a:buNone/>
            </a:pPr>
            <a:endParaRPr lang="el-GR" sz="20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t>Εννοιολογική αλλαγή: Η προσέγγιση της «θεωρίας πλαισίου»</a:t>
            </a:r>
          </a:p>
        </p:txBody>
      </p:sp>
      <p:sp>
        <p:nvSpPr>
          <p:cNvPr id="3" name="2 - Θέση περιεχομένου"/>
          <p:cNvSpPr>
            <a:spLocks noGrp="1"/>
          </p:cNvSpPr>
          <p:nvPr>
            <p:ph idx="1"/>
          </p:nvPr>
        </p:nvSpPr>
        <p:spPr/>
        <p:txBody>
          <a:bodyPr/>
          <a:lstStyle/>
          <a:p>
            <a:r>
              <a:rPr lang="el-GR" sz="2400" dirty="0">
                <a:solidFill>
                  <a:schemeClr val="tx2"/>
                </a:solidFill>
              </a:rPr>
              <a:t>Υποθέσεις</a:t>
            </a:r>
          </a:p>
          <a:p>
            <a:pPr lvl="1"/>
            <a:r>
              <a:rPr lang="el-GR" sz="2000" dirty="0"/>
              <a:t>Από πολύ νωρίς, τα παιδιά ερμηνεύουν και οργανώνουν τις εμπειρίες τους στο πλαίσιο του φυσικού και </a:t>
            </a:r>
            <a:r>
              <a:rPr lang="el-GR" sz="2000" dirty="0" err="1"/>
              <a:t>κοινωνικο</a:t>
            </a:r>
            <a:r>
              <a:rPr lang="el-GR" sz="2000" dirty="0"/>
              <a:t>-πολιτισμικού τους περιβάλλοντος σε λίγα, σχετικά συνεκτικά, </a:t>
            </a:r>
            <a:r>
              <a:rPr lang="el-GR" sz="2000" dirty="0">
                <a:solidFill>
                  <a:schemeClr val="tx2"/>
                </a:solidFill>
              </a:rPr>
              <a:t>επεξηγηματικά πλαίσια</a:t>
            </a:r>
            <a:r>
              <a:rPr lang="el-GR" sz="2000" dirty="0"/>
              <a:t>, τις λεγόμενες «θεωρίες πλαισίου». </a:t>
            </a:r>
          </a:p>
          <a:p>
            <a:pPr lvl="1"/>
            <a:r>
              <a:rPr lang="el-GR" sz="2000" dirty="0"/>
              <a:t>Οι μαθητές βασίζονται στην προϋπάρχουσα γνώση για  αποδώσουν στη νέα </a:t>
            </a:r>
          </a:p>
          <a:p>
            <a:pPr lvl="2"/>
            <a:r>
              <a:rPr lang="el-GR" sz="1600" dirty="0"/>
              <a:t>Προσθετικοί μηχανισμοί μάθησης  </a:t>
            </a:r>
          </a:p>
          <a:p>
            <a:pPr lvl="2"/>
            <a:r>
              <a:rPr lang="el-GR" sz="1600" dirty="0"/>
              <a:t>Όταν η νέα γνώση δεν είναι συμβατή με την προϋπάρχουσα, τότε προκαλείται εσωτερική ασυνέπεια και παρανοήσεις. </a:t>
            </a:r>
          </a:p>
          <a:p>
            <a:pPr lvl="1"/>
            <a:r>
              <a:rPr lang="el-GR" sz="2000" dirty="0">
                <a:solidFill>
                  <a:schemeClr val="tx2"/>
                </a:solidFill>
              </a:rPr>
              <a:t>Συνθετικές αντιλήψεις/Συνθετικά μοντέλα</a:t>
            </a:r>
            <a:r>
              <a:rPr lang="el-GR" sz="2000" dirty="0"/>
              <a:t>: αντανακλούν την αφομοίωση της νέας πληροφορίας, χωρίς όμως να αίρονται οι αρχές και οι παραδοχές της αρχικής θεωρίας πλαισίου </a:t>
            </a:r>
            <a:endParaRPr lang="en-US" sz="2000" dirty="0"/>
          </a:p>
          <a:p>
            <a:endParaRPr lang="el-GR" dirty="0"/>
          </a:p>
        </p:txBody>
      </p:sp>
      <p:sp>
        <p:nvSpPr>
          <p:cNvPr id="4" name="Text Box 4"/>
          <p:cNvSpPr txBox="1">
            <a:spLocks noChangeArrowheads="1"/>
          </p:cNvSpPr>
          <p:nvPr/>
        </p:nvSpPr>
        <p:spPr bwMode="auto">
          <a:xfrm>
            <a:off x="250825" y="6237288"/>
            <a:ext cx="8893175" cy="338554"/>
          </a:xfrm>
          <a:prstGeom prst="rect">
            <a:avLst/>
          </a:prstGeom>
          <a:solidFill>
            <a:schemeClr val="bg1">
              <a:lumMod val="65000"/>
            </a:schemeClr>
          </a:solidFill>
          <a:ln w="9525">
            <a:noFill/>
            <a:miter lim="800000"/>
            <a:headEnd/>
            <a:tailEnd/>
          </a:ln>
          <a:effectLst/>
        </p:spPr>
        <p:txBody>
          <a:bodyPr>
            <a:spAutoFit/>
          </a:bodyPr>
          <a:lstStyle/>
          <a:p>
            <a:pPr>
              <a:spcBef>
                <a:spcPct val="50000"/>
              </a:spcBef>
            </a:pPr>
            <a:r>
              <a:rPr lang="en-US" sz="1600" dirty="0" err="1">
                <a:solidFill>
                  <a:schemeClr val="bg1"/>
                </a:solidFill>
              </a:rPr>
              <a:t>Vamvakoussi</a:t>
            </a:r>
            <a:r>
              <a:rPr lang="en-US" sz="1600" dirty="0">
                <a:solidFill>
                  <a:schemeClr val="bg1"/>
                </a:solidFill>
              </a:rPr>
              <a:t> &amp; </a:t>
            </a:r>
            <a:r>
              <a:rPr lang="en-US" sz="1600" dirty="0" err="1">
                <a:solidFill>
                  <a:schemeClr val="bg1"/>
                </a:solidFill>
              </a:rPr>
              <a:t>Vosniadou</a:t>
            </a:r>
            <a:r>
              <a:rPr lang="en-US" sz="1600" dirty="0">
                <a:solidFill>
                  <a:schemeClr val="bg1"/>
                </a:solidFill>
              </a:rPr>
              <a:t>, 2010; </a:t>
            </a:r>
            <a:r>
              <a:rPr lang="en-US" sz="1600" dirty="0" err="1">
                <a:solidFill>
                  <a:schemeClr val="bg1"/>
                </a:solidFill>
              </a:rPr>
              <a:t>Vosniadou</a:t>
            </a:r>
            <a:r>
              <a:rPr lang="en-US" sz="1600" dirty="0">
                <a:solidFill>
                  <a:schemeClr val="bg1"/>
                </a:solidFill>
              </a:rPr>
              <a:t>, 2013; </a:t>
            </a:r>
            <a:r>
              <a:rPr lang="en-US" sz="1600" dirty="0" err="1">
                <a:solidFill>
                  <a:schemeClr val="bg1"/>
                </a:solidFill>
              </a:rPr>
              <a:t>Vosniadou</a:t>
            </a:r>
            <a:r>
              <a:rPr lang="en-US" sz="1600" dirty="0">
                <a:solidFill>
                  <a:schemeClr val="bg1"/>
                </a:solidFill>
              </a:rPr>
              <a:t>, </a:t>
            </a:r>
            <a:r>
              <a:rPr lang="en-US" sz="1600" dirty="0" err="1">
                <a:solidFill>
                  <a:schemeClr val="bg1"/>
                </a:solidFill>
              </a:rPr>
              <a:t>Vamvakoussi</a:t>
            </a:r>
            <a:r>
              <a:rPr lang="en-US" sz="1600" dirty="0">
                <a:solidFill>
                  <a:schemeClr val="bg1"/>
                </a:solidFill>
              </a:rPr>
              <a:t> &amp; </a:t>
            </a:r>
            <a:r>
              <a:rPr lang="en-US" sz="1600" dirty="0" err="1">
                <a:solidFill>
                  <a:schemeClr val="bg1"/>
                </a:solidFill>
              </a:rPr>
              <a:t>Skopeliti</a:t>
            </a:r>
            <a:r>
              <a:rPr lang="en-US" sz="1600" dirty="0">
                <a:solidFill>
                  <a:schemeClr val="bg1"/>
                </a:solidFill>
              </a:rPr>
              <a:t>, 2008</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type="title"/>
          </p:nvPr>
        </p:nvPicPr>
        <p:blipFill>
          <a:blip r:embed="rId2" cstate="print">
            <a:lum bright="-40000" contrast="60000"/>
          </a:blip>
          <a:srcRect/>
          <a:stretch>
            <a:fillRect/>
          </a:stretch>
        </p:blipFill>
        <p:spPr>
          <a:xfrm>
            <a:off x="5508625" y="260350"/>
            <a:ext cx="2786063" cy="5832475"/>
          </a:xfrm>
          <a:noFill/>
          <a:ln/>
        </p:spPr>
      </p:pic>
      <p:sp>
        <p:nvSpPr>
          <p:cNvPr id="34819" name="Text Box 3"/>
          <p:cNvSpPr txBox="1">
            <a:spLocks noChangeArrowheads="1"/>
          </p:cNvSpPr>
          <p:nvPr/>
        </p:nvSpPr>
        <p:spPr bwMode="auto">
          <a:xfrm>
            <a:off x="1042988" y="2349500"/>
            <a:ext cx="3671887" cy="1569660"/>
          </a:xfrm>
          <a:prstGeom prst="rect">
            <a:avLst/>
          </a:prstGeom>
          <a:noFill/>
          <a:ln w="9525">
            <a:noFill/>
            <a:miter lim="800000"/>
            <a:headEnd/>
            <a:tailEnd/>
          </a:ln>
          <a:effectLst/>
        </p:spPr>
        <p:txBody>
          <a:bodyPr>
            <a:spAutoFit/>
          </a:bodyPr>
          <a:lstStyle/>
          <a:p>
            <a:pPr algn="ctr">
              <a:spcBef>
                <a:spcPct val="50000"/>
              </a:spcBef>
            </a:pPr>
            <a:r>
              <a:rPr lang="el-GR" sz="3200" dirty="0" smtClean="0">
                <a:solidFill>
                  <a:srgbClr val="6E0000"/>
                </a:solidFill>
                <a:effectLst>
                  <a:outerShdw blurRad="38100" dist="38100" dir="2700000" algn="tl">
                    <a:srgbClr val="C0C0C0"/>
                  </a:outerShdw>
                </a:effectLst>
              </a:rPr>
              <a:t>Συνθετικά μοντέλα για το σχήμα της γης</a:t>
            </a:r>
            <a:endParaRPr lang="el-GR" sz="3200" dirty="0">
              <a:solidFill>
                <a:srgbClr val="6E0000"/>
              </a:solidFill>
              <a:effectLst>
                <a:outerShdw blurRad="38100" dist="38100" dir="2700000" algn="tl">
                  <a:srgbClr val="C0C0C0"/>
                </a:outerShdw>
              </a:effectLst>
            </a:endParaRPr>
          </a:p>
        </p:txBody>
      </p:sp>
      <p:sp>
        <p:nvSpPr>
          <p:cNvPr id="4" name="Text Box 4"/>
          <p:cNvSpPr txBox="1">
            <a:spLocks noChangeArrowheads="1"/>
          </p:cNvSpPr>
          <p:nvPr/>
        </p:nvSpPr>
        <p:spPr bwMode="auto">
          <a:xfrm>
            <a:off x="250825" y="6237288"/>
            <a:ext cx="8893175" cy="369332"/>
          </a:xfrm>
          <a:prstGeom prst="rect">
            <a:avLst/>
          </a:prstGeom>
          <a:solidFill>
            <a:schemeClr val="bg1">
              <a:lumMod val="65000"/>
            </a:schemeClr>
          </a:solidFill>
          <a:ln w="9525">
            <a:noFill/>
            <a:miter lim="800000"/>
            <a:headEnd/>
            <a:tailEnd/>
          </a:ln>
          <a:effectLst/>
        </p:spPr>
        <p:txBody>
          <a:bodyPr>
            <a:spAutoFit/>
          </a:bodyPr>
          <a:lstStyle/>
          <a:p>
            <a:pPr algn="r">
              <a:spcBef>
                <a:spcPct val="50000"/>
              </a:spcBef>
            </a:pPr>
            <a:r>
              <a:rPr lang="en-US" dirty="0">
                <a:solidFill>
                  <a:schemeClr val="bg1"/>
                </a:solidFill>
              </a:rPr>
              <a:t> </a:t>
            </a:r>
            <a:r>
              <a:rPr lang="el-GR" dirty="0">
                <a:solidFill>
                  <a:schemeClr val="bg1"/>
                </a:solidFill>
              </a:rPr>
              <a:t>Από έρευνες της </a:t>
            </a:r>
            <a:r>
              <a:rPr lang="el-GR" dirty="0" err="1">
                <a:solidFill>
                  <a:schemeClr val="bg1"/>
                </a:solidFill>
              </a:rPr>
              <a:t>Βοσνιάδου</a:t>
            </a:r>
            <a:r>
              <a:rPr lang="el-GR" dirty="0">
                <a:solidFill>
                  <a:schemeClr val="bg1"/>
                </a:solidFill>
              </a:rPr>
              <a:t> και των συνεργατών της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ΤοΘέμαΜου">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ΤοΘέμαΜου</Template>
  <TotalTime>2388</TotalTime>
  <Words>5184</Words>
  <Application>Microsoft Office PowerPoint</Application>
  <PresentationFormat>Προβολή στην οθόνη (4:3)</PresentationFormat>
  <Paragraphs>687</Paragraphs>
  <Slides>121</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121</vt:i4>
      </vt:variant>
    </vt:vector>
  </HeadingPairs>
  <TitlesOfParts>
    <vt:vector size="122" baseType="lpstr">
      <vt:lpstr>ΤοΘέμαΜου</vt:lpstr>
      <vt:lpstr>Οργάνωση και αναδιοργάνωση μαθηματικών εννοιών: Προσεγγίσεις από την Ψυχολογία και από τη Μαθηματική Εκπαίδευση</vt:lpstr>
      <vt:lpstr>Σύνδεση με τα προηγούμενα</vt:lpstr>
      <vt:lpstr>Η Συμπεριφοριστική οπτική… </vt:lpstr>
      <vt:lpstr>Μια χρήσιμη διάκριση</vt:lpstr>
      <vt:lpstr>Σχέση μεταξύ εννοιολογικής και διαδικαστικής γνώσης</vt:lpstr>
      <vt:lpstr>Φαίνεται ότι…</vt:lpstr>
      <vt:lpstr>Πέντε+1 πράγματα που άλλαξαν τον τρόπο που βλέπουμε τη μάθηση και τη διδασκαλία</vt:lpstr>
      <vt:lpstr>Πέντε +1 …</vt:lpstr>
      <vt:lpstr>Πέντε +1 …</vt:lpstr>
      <vt:lpstr>Πέντε +1 …</vt:lpstr>
      <vt:lpstr>Πέντε +1 …</vt:lpstr>
      <vt:lpstr>Πέντε +1 …</vt:lpstr>
      <vt:lpstr>Πέντε +1 …</vt:lpstr>
      <vt:lpstr>Διαφάνεια 14</vt:lpstr>
      <vt:lpstr>Διαφάνεια 15</vt:lpstr>
      <vt:lpstr>Διαφάνεια 16</vt:lpstr>
      <vt:lpstr>Διαφάνεια 17</vt:lpstr>
      <vt:lpstr>Διαφάνεια 18</vt:lpstr>
      <vt:lpstr>Διαφάνεια 19</vt:lpstr>
      <vt:lpstr>Ο στόχος της διαμόρφωσης της «μαθηματικής κλίσης» (mathematical disposition) (Ι)</vt:lpstr>
      <vt:lpstr>Ο στόχος της διαμόρφωσης της «μαθηματικής κλίσης» (mathematical disposition) (ΙΙ)</vt:lpstr>
      <vt:lpstr>Ο στόχος της διαμόρφωσης της «μαθηματικής κλίσης» (mathematical disposition) (ΙΙΙ)</vt:lpstr>
      <vt:lpstr>… και η αντανάκλασή της στην εκπαίδευση</vt:lpstr>
      <vt:lpstr>Και πάλι ΗΠΑ</vt:lpstr>
      <vt:lpstr>Ο ρόλος της προϋπάρχουσας γνώσης </vt:lpstr>
      <vt:lpstr>Προϋπάρχουσα γνώση και μαθηματικά: H άποψη του «κοινού νου»</vt:lpstr>
      <vt:lpstr>Η προϋπάρχουσα γνώση μπορεί…</vt:lpstr>
      <vt:lpstr>Μια μικρή ιστορία</vt:lpstr>
      <vt:lpstr>«Πουλιά» </vt:lpstr>
      <vt:lpstr> «Αγελάδες»</vt:lpstr>
      <vt:lpstr>«Άνθρωποι» </vt:lpstr>
      <vt:lpstr>Συμπέρασμα;</vt:lpstr>
      <vt:lpstr>Ερμηνεία</vt:lpstr>
      <vt:lpstr>… και αντίληψη</vt:lpstr>
      <vt:lpstr>…και απομνημόνευση</vt:lpstr>
      <vt:lpstr>…και ποσοτικοποίηση</vt:lpstr>
      <vt:lpstr>Προϋπάρχουσα γνώση</vt:lpstr>
      <vt:lpstr>Συστηματικά λάθη</vt:lpstr>
      <vt:lpstr>Συστηματικά λάθη</vt:lpstr>
      <vt:lpstr>Διαφάνεια 40</vt:lpstr>
      <vt:lpstr>Βεβαιότητα (η ψευδαίσθηση της κατανόησης)</vt:lpstr>
      <vt:lpstr>Αμεσότητα</vt:lpstr>
      <vt:lpstr>«Ανθεκτικότητα» Ι</vt:lpstr>
      <vt:lpstr>«Ανθεκτικότητα» ΙΙ</vt:lpstr>
      <vt:lpstr>Η πολύπλοκη αλληλεπίδραση της προϋπάρχουσας με τη νέα γνώση</vt:lpstr>
      <vt:lpstr>Προϋπάρχουσα γνώση</vt:lpstr>
      <vt:lpstr>Προϋπάρχουσα γνώση </vt:lpstr>
      <vt:lpstr>H διαίσθηση και τα Μαθηματικά…</vt:lpstr>
      <vt:lpstr>Για τους κοινούς θνητούς…</vt:lpstr>
      <vt:lpstr>Δεν είναι απλό…</vt:lpstr>
      <vt:lpstr>Η θεωρία του Ε. Fischbein Ι</vt:lpstr>
      <vt:lpstr>Η θεωρία του Ε. Fischbein ΙΙ</vt:lpstr>
      <vt:lpstr>Παράδειγμα 1</vt:lpstr>
      <vt:lpstr>Παράδειγμα 2</vt:lpstr>
      <vt:lpstr>Παράδειγμα 3</vt:lpstr>
      <vt:lpstr>Παράδειγμα 3</vt:lpstr>
      <vt:lpstr>Παράδειγμα 4</vt:lpstr>
      <vt:lpstr>Γνωστικά σχήματα</vt:lpstr>
      <vt:lpstr>Schemas (or Schemata)</vt:lpstr>
      <vt:lpstr>Σχήματα</vt:lpstr>
      <vt:lpstr>Σενάριο: Μια ειδική περίπτωση σχήματος</vt:lpstr>
      <vt:lpstr>Ένα ειδικού τύπου γνωστικό σχήμα: Σενάριο (script)</vt:lpstr>
      <vt:lpstr>Ένα ειδικού τύπου γνωστικό σχήμα: Σενάριο (script)</vt:lpstr>
      <vt:lpstr>Ορισμένες φορές τα «σενάρια» πρέπει να τροποποιηθούν </vt:lpstr>
      <vt:lpstr>Ο Piaget...</vt:lpstr>
      <vt:lpstr>(Γνωστικό) σχήμα</vt:lpstr>
      <vt:lpstr>Διαφάνεια 67</vt:lpstr>
      <vt:lpstr>Γνωστικά σχήματα</vt:lpstr>
      <vt:lpstr>«Σχήμα» κατά Fischbein</vt:lpstr>
      <vt:lpstr>Δύο ειδών σχήματα</vt:lpstr>
      <vt:lpstr>To σχήμα της καταμέτρησης</vt:lpstr>
      <vt:lpstr>Η θεωρία του Ε. Fischbein ΙΙΙ</vt:lpstr>
      <vt:lpstr>Η θεωρία του Fishbein…</vt:lpstr>
      <vt:lpstr>Σύμφωνα με αυτή την υπόθεση…</vt:lpstr>
      <vt:lpstr>Υπό αυτό το πρίσμα, πώς εξηγείται;</vt:lpstr>
      <vt:lpstr>Υπό το αυτό το πρίσμα, πώς εξηγείται το παρακάτω;</vt:lpstr>
      <vt:lpstr>Έννοιες: Η Ψυχολογική Προσέγγιση</vt:lpstr>
      <vt:lpstr>Έννοιες</vt:lpstr>
      <vt:lpstr>Έννοιες: Η κλασική άποψη (G. Frege, 1952)</vt:lpstr>
      <vt:lpstr>Η κλασική άποψη: Επακόλουθα</vt:lpstr>
      <vt:lpstr>Οι κατηγορίες οργανώνονται σε ιεραρχικά δίκτυα</vt:lpstr>
      <vt:lpstr>Η κλασική άποψη…</vt:lpstr>
      <vt:lpstr>Αξιολόγηση της κλασικής άποψης: Στοιχεία υπέρ </vt:lpstr>
      <vt:lpstr>Αξιολόγηση της κλασικής άποψης: Στοιχεία κατά </vt:lpstr>
      <vt:lpstr>Άλλες κριτικές στην κλασική άποψη</vt:lpstr>
      <vt:lpstr>Τι σχήμα(τα) βλέπετε στην εικόνα;  </vt:lpstr>
      <vt:lpstr>Tαξινόμηση των κυρτών τετραπλεύρων κατά Αριστοτέλη  </vt:lpstr>
      <vt:lpstr>Σύγχρονη ταξινόμηση</vt:lpstr>
      <vt:lpstr>Απόπειρες διάσωσης της κλασικής θεωρίας: Η θεωρία των προτύπων (Rosch, 1977)</vt:lpstr>
      <vt:lpstr>Στήριξη στη θεωρία των προτύπων</vt:lpstr>
      <vt:lpstr>Κριτικές στη θεωρία προτύπων</vt:lpstr>
      <vt:lpstr>Πρότυπα και γεωμετρική σκέψη</vt:lpstr>
      <vt:lpstr>Πολύ σημαντικό!</vt:lpstr>
      <vt:lpstr>Πρότυπο τρίγωνο</vt:lpstr>
      <vt:lpstr>Σχολιάστε</vt:lpstr>
      <vt:lpstr>Σχολιάστε</vt:lpstr>
      <vt:lpstr>Άλλες προτάσεις</vt:lpstr>
      <vt:lpstr>Εννοιολογική αλλαγή: Η προσέγγιση της «θεωρίας πλαισίου»</vt:lpstr>
      <vt:lpstr>Διαφάνεια 99</vt:lpstr>
      <vt:lpstr>Η περίπτωση των αριθμών</vt:lpstr>
      <vt:lpstr>Πρώιμες κατανοήσεις του αριθμού</vt:lpstr>
      <vt:lpstr>“Θεωρία πλαισίου” για τον αριθμό ως φυσικό: Τι είναι οι αριθμοί και πώς συμπεριφέρονται   </vt:lpstr>
      <vt:lpstr>Είναι οι φυσικοί και οι μη φυσικοί μέλη της ίδιας κατηγορίας;</vt:lpstr>
      <vt:lpstr>Συνδέστε με άλλα θεωρητικά πλαίσια</vt:lpstr>
      <vt:lpstr>Συστηματικά λάθη</vt:lpstr>
      <vt:lpstr>Συνθετικά μοντέλα</vt:lpstr>
      <vt:lpstr>Συνθετικά μοντέλα</vt:lpstr>
      <vt:lpstr>Διευρύνοντας</vt:lpstr>
      <vt:lpstr>Λένα &amp; Μιχάλης, νήπια</vt:lpstr>
      <vt:lpstr>Μαθητές Δημοτικού</vt:lpstr>
      <vt:lpstr>Παιδιά Δημοτικού, Γυμνασίου, ….</vt:lpstr>
      <vt:lpstr>Παιδιά Δημοτικού, Γυμνασίου, ….</vt:lpstr>
      <vt:lpstr>Κοινός παρονομαστής</vt:lpstr>
      <vt:lpstr>Έννοια: Ένας ορισμός</vt:lpstr>
      <vt:lpstr>Concepts-in-action</vt:lpstr>
      <vt:lpstr>Κλάσμα: Διαφορετικές καταστάσεις (πλαίσια), διαφορετικά νοήματα</vt:lpstr>
      <vt:lpstr>Εννοιολογικό πεδίο</vt:lpstr>
      <vt:lpstr>ΕΠ: Προσθετικό  έναντι Πολλαπλασιαστικού</vt:lpstr>
      <vt:lpstr>Τι αξία έχουν όλ’αυτά…</vt:lpstr>
      <vt:lpstr>ΠρΕΠ και ΠΕΠ στην εκπαίδευση</vt:lpstr>
      <vt:lpstr>Διαφάνεια 121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xenia</cp:lastModifiedBy>
  <cp:revision>126</cp:revision>
  <dcterms:created xsi:type="dcterms:W3CDTF">2017-12-10T14:15:41Z</dcterms:created>
  <dcterms:modified xsi:type="dcterms:W3CDTF">2020-12-12T10:20:14Z</dcterms:modified>
</cp:coreProperties>
</file>