
<file path=[Content_Types].xml><?xml version="1.0" encoding="utf-8"?>
<Types xmlns="http://schemas.openxmlformats.org/package/2006/content-types">
  <Override PartName="/ppt/slideMasters/slideMaster3.xml" ContentType="application/vnd.openxmlformats-officedocument.presentationml.slideMaster+xml"/>
  <Override PartName="/ppt/slides/slide47.xml" ContentType="application/vnd.openxmlformats-officedocument.presentationml.slide+xml"/>
  <Override PartName="/ppt/slides/slide58.xml" ContentType="application/vnd.openxmlformats-officedocument.presentationml.slide+xml"/>
  <Override PartName="/ppt/notesSlides/notesSlide2.xml" ContentType="application/vnd.openxmlformats-officedocument.presentationml.notesSlide+xml"/>
  <Override PartName="/ppt/slides/slide36.xml" ContentType="application/vnd.openxmlformats-officedocument.presentationml.slide+xml"/>
  <Override PartName="/ppt/notesSlides/notesSlide38.xml" ContentType="application/vnd.openxmlformats-officedocument.presentationml.notesSlide+xml"/>
  <Override PartName="/ppt/notesSlides/notesSlide49.xml" ContentType="application/vnd.openxmlformats-officedocument.presentationml.notesSlide+xml"/>
  <Override PartName="/ppt/slides/slide25.xml" ContentType="application/vnd.openxmlformats-officedocument.presentationml.slide+xml"/>
  <Override PartName="/ppt/slides/slide72.xml" ContentType="application/vnd.openxmlformats-officedocument.presentationml.slid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notesSlides/notesSlide74.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4.xml" ContentType="application/vnd.openxmlformats-officedocument.presentationml.slideLayout+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notesSlides/notesSlide63.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notesSlides/notesSlide23.xml" ContentType="application/vnd.openxmlformats-officedocument.presentationml.notesSlide+xml"/>
  <Override PartName="/ppt/notesSlides/notesSlide41.xml" ContentType="application/vnd.openxmlformats-officedocument.presentationml.notesSlide+xml"/>
  <Override PartName="/ppt/notesSlides/notesSlide52.xml" ContentType="application/vnd.openxmlformats-officedocument.presentationml.notesSlide+xml"/>
  <Override PartName="/ppt/notesSlides/notesSlide70.xml" ContentType="application/vnd.openxmlformats-officedocument.presentationml.notesSlide+xml"/>
  <Override PartName="/ppt/notesSlides/notesSlide12.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slides/slide9.xml" ContentType="application/vnd.openxmlformats-officedocument.presentationml.slide+xml"/>
  <Override PartName="/ppt/slides/slide59.xml" ContentType="application/vnd.openxmlformats-officedocument.presentationml.slide+xml"/>
  <Override PartName="/ppt/slides/slide77.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Default Extension="bin" ContentType="application/vnd.openxmlformats-officedocument.oleObject"/>
  <Override PartName="/ppt/notesSlides/notesSlide3.xml" ContentType="application/vnd.openxmlformats-officedocument.presentationml.notesSlide+xml"/>
  <Default Extension="png" ContentType="image/png"/>
  <Override PartName="/ppt/notesSlides/notesSlide68.xml" ContentType="application/vnd.openxmlformats-officedocument.presentationml.notesSlide+xml"/>
  <Override PartName="/ppt/slides/slide26.xml" ContentType="application/vnd.openxmlformats-officedocument.presentationml.slide+xml"/>
  <Override PartName="/ppt/slides/slide37.xml" ContentType="application/vnd.openxmlformats-officedocument.presentationml.slide+xml"/>
  <Override PartName="/ppt/slides/slide55.xml" ContentType="application/vnd.openxmlformats-officedocument.presentationml.slide+xml"/>
  <Override PartName="/ppt/slides/slide73.xml" ContentType="application/vnd.openxmlformats-officedocument.presentationml.slide+xml"/>
  <Override PartName="/ppt/presProps.xml" ContentType="application/vnd.openxmlformats-officedocument.presentationml.presProps+xml"/>
  <Override PartName="/ppt/slideLayouts/slideLayout18.xml" ContentType="application/vnd.openxmlformats-officedocument.presentationml.slideLayout+xml"/>
  <Override PartName="/ppt/theme/theme2.xml" ContentType="application/vnd.openxmlformats-officedocument.theme+xml"/>
  <Override PartName="/ppt/notesSlides/notesSlide39.xml" ContentType="application/vnd.openxmlformats-officedocument.presentationml.notesSlide+xml"/>
  <Override PartName="/ppt/notesSlides/notesSlide57.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33.xml" ContentType="application/vnd.openxmlformats-officedocument.presentationml.slide+xml"/>
  <Override PartName="/ppt/slides/slide44.xml" ContentType="application/vnd.openxmlformats-officedocument.presentationml.slide+xml"/>
  <Override PartName="/ppt/slides/slide62.xml" ContentType="application/vnd.openxmlformats-officedocument.presentationml.slide+xml"/>
  <Override PartName="/ppt/slideLayouts/slideLayout3.xml" ContentType="application/vnd.openxmlformats-officedocument.presentationml.slideLayout+xml"/>
  <Override PartName="/ppt/slideLayouts/slideLayout25.xml" ContentType="application/vnd.openxmlformats-officedocument.presentationml.slideLayout+xml"/>
  <Default Extension="emf" ContentType="image/x-emf"/>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46.xml" ContentType="application/vnd.openxmlformats-officedocument.presentationml.notesSlide+xml"/>
  <Override PartName="/ppt/notesSlides/notesSlide64.xml" ContentType="application/vnd.openxmlformats-officedocument.presentationml.notesSlide+xml"/>
  <Override PartName="/ppt/notesSlides/notesSlide75.xml" ContentType="application/vnd.openxmlformats-officedocument.presentationml.notesSlide+xml"/>
  <Override PartName="/ppt/presentation.xml" ContentType="application/vnd.openxmlformats-officedocument.presentationml.presentation.main+xml"/>
  <Override PartName="/ppt/slides/slide22.xml" ContentType="application/vnd.openxmlformats-officedocument.presentationml.slide+xml"/>
  <Override PartName="/ppt/slides/slide51.xml" ContentType="application/vnd.openxmlformats-officedocument.presentationml.slide+xml"/>
  <Override PartName="/ppt/slideLayouts/slideLayout14.xml" ContentType="application/vnd.openxmlformats-officedocument.presentationml.slideLayout+xml"/>
  <Override PartName="/ppt/slideLayouts/slideLayout32.xml" ContentType="application/vnd.openxmlformats-officedocument.presentationml.slideLayout+xml"/>
  <Override PartName="/ppt/notesSlides/notesSlide24.xml" ContentType="application/vnd.openxmlformats-officedocument.presentationml.notesSlide+xml"/>
  <Override PartName="/ppt/notesSlides/notesSlide35.xml" ContentType="application/vnd.openxmlformats-officedocument.presentationml.notesSlide+xml"/>
  <Override PartName="/ppt/notesSlides/notesSlide53.xml" ContentType="application/vnd.openxmlformats-officedocument.presentationml.notesSlide+xml"/>
  <Override PartName="/ppt/notesSlides/notesSlide71.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40.xml" ContentType="application/vnd.openxmlformats-officedocument.presentationml.slide+xml"/>
  <Override PartName="/ppt/slideLayouts/slideLayout21.xml" ContentType="application/vnd.openxmlformats-officedocument.presentationml.slideLayout+xml"/>
  <Override PartName="/ppt/notesSlides/notesSlide13.xml" ContentType="application/vnd.openxmlformats-officedocument.presentationml.notesSlide+xml"/>
  <Override PartName="/ppt/notesSlides/notesSlide42.xml" ContentType="application/vnd.openxmlformats-officedocument.presentationml.notesSlide+xml"/>
  <Override PartName="/ppt/notesSlides/notesSlide60.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slides/slide49.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69.xml" ContentType="application/vnd.openxmlformats-officedocument.presentationml.notesSlide+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notesSlides/notesSlide47.xml" ContentType="application/vnd.openxmlformats-officedocument.presentationml.notesSlide+xml"/>
  <Override PartName="/ppt/notesSlides/notesSlide58.xml" ContentType="application/vnd.openxmlformats-officedocument.presentationml.notesSlide+xml"/>
  <Override PartName="/ppt/notesSlides/notesSlide76.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Layouts/slideLayout15.xml" ContentType="application/vnd.openxmlformats-officedocument.presentationml.slideLayout+xml"/>
  <Override PartName="/ppt/slideLayouts/slideLayout26.xml" ContentType="application/vnd.openxmlformats-officedocument.presentationml.slideLayout+xml"/>
  <Default Extension="wmf" ContentType="image/x-wmf"/>
  <Override PartName="/ppt/notesSlides/notesSlide18.xml" ContentType="application/vnd.openxmlformats-officedocument.presentationml.notesSlide+xml"/>
  <Override PartName="/ppt/notesSlides/notesSlide36.xml" ContentType="application/vnd.openxmlformats-officedocument.presentationml.notesSlide+xml"/>
  <Override PartName="/ppt/notesSlides/notesSlide65.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slideLayouts/slideLayout22.xml" ContentType="application/vnd.openxmlformats-officedocument.presentationml.slideLayout+xml"/>
  <Override PartName="/ppt/slideLayouts/slideLayout33.xml" ContentType="application/vnd.openxmlformats-officedocument.presentationml.slideLayout+xml"/>
  <Override PartName="/ppt/notesSlides/notesSlide25.xml" ContentType="application/vnd.openxmlformats-officedocument.presentationml.notesSlide+xml"/>
  <Override PartName="/ppt/notesSlides/notesSlide43.xml" ContentType="application/vnd.openxmlformats-officedocument.presentationml.notesSlide+xml"/>
  <Override PartName="/ppt/notesSlides/notesSlide54.xml" ContentType="application/vnd.openxmlformats-officedocument.presentationml.notesSlide+xml"/>
  <Override PartName="/ppt/notesSlides/notesSlide72.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notesSlides/notesSlide61.xml" ContentType="application/vnd.openxmlformats-officedocument.presentationml.notesSlide+xml"/>
  <Override PartName="/ppt/notesSlides/notesSlide9.xml" ContentType="application/vnd.openxmlformats-officedocument.presentationml.notesSlide+xml"/>
  <Override PartName="/ppt/notesSlides/notesSlide21.xml" ContentType="application/vnd.openxmlformats-officedocument.presentationml.notesSlide+xml"/>
  <Override PartName="/ppt/notesSlides/notesSlide50.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68.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Masters/slideMaster2.xml" ContentType="application/vnd.openxmlformats-officedocument.presentationml.slideMaster+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slides/slide75.xml" ContentType="application/vnd.openxmlformats-officedocument.presentationml.slide+xml"/>
  <Override PartName="/ppt/theme/theme4.xml" ContentType="application/vnd.openxmlformats-officedocument.theme+xml"/>
  <Override PartName="/ppt/notesSlides/notesSlide1.xml" ContentType="application/vnd.openxmlformats-officedocument.presentationml.notesSlide+xml"/>
  <Override PartName="/ppt/notesSlides/notesSlide59.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s/slide64.xml" ContentType="application/vnd.openxmlformats-officedocument.presentationml.slide+xml"/>
  <Override PartName="/ppt/slideLayouts/slideLayout5.xml" ContentType="application/vnd.openxmlformats-officedocument.presentationml.slideLayout+xml"/>
  <Override PartName="/ppt/slideLayouts/slideLayout27.xml" ContentType="application/vnd.openxmlformats-officedocument.presentationml.slideLayout+xml"/>
  <Override PartName="/ppt/notesSlides/notesSlide19.xml" ContentType="application/vnd.openxmlformats-officedocument.presentationml.notesSlide+xml"/>
  <Override PartName="/ppt/notesSlides/notesSlide48.xml" ContentType="application/vnd.openxmlformats-officedocument.presentationml.notesSlide+xml"/>
  <Override PartName="/ppt/notesSlides/notesSlide66.xml" ContentType="application/vnd.openxmlformats-officedocument.presentationml.notesSlide+xml"/>
  <Override PartName="/ppt/slides/slide24.xml" ContentType="application/vnd.openxmlformats-officedocument.presentationml.slide+xml"/>
  <Override PartName="/ppt/slides/slide35.xml" ContentType="application/vnd.openxmlformats-officedocument.presentationml.slide+xml"/>
  <Override PartName="/ppt/slides/slide53.xml" ContentType="application/vnd.openxmlformats-officedocument.presentationml.slide+xml"/>
  <Override PartName="/ppt/slides/slide71.xml" ContentType="application/vnd.openxmlformats-officedocument.presentationml.slide+xml"/>
  <Override PartName="/ppt/slideLayouts/slideLayout16.xml" ContentType="application/vnd.openxmlformats-officedocument.presentationml.slideLayout+xml"/>
  <Default Extension="jpeg" ContentType="image/jpeg"/>
  <Override PartName="/ppt/notesSlides/notesSlide37.xml" ContentType="application/vnd.openxmlformats-officedocument.presentationml.notesSlide+xml"/>
  <Override PartName="/ppt/notesSlides/notesSlide55.xml" ContentType="application/vnd.openxmlformats-officedocument.presentationml.notesSlide+xml"/>
  <Override PartName="/ppt/slides/slide13.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slideLayouts/slideLayout23.xml" ContentType="application/vnd.openxmlformats-officedocument.presentationml.slideLayout+xml"/>
  <Override PartName="/ppt/notesSlides/notesSlide15.xml" ContentType="application/vnd.openxmlformats-officedocument.presentationml.notesSlide+xml"/>
  <Override PartName="/ppt/notesSlides/notesSlide26.xml" ContentType="application/vnd.openxmlformats-officedocument.presentationml.notesSlide+xml"/>
  <Override PartName="/ppt/notesSlides/notesSlide44.xml" ContentType="application/vnd.openxmlformats-officedocument.presentationml.notesSlide+xml"/>
  <Override PartName="/ppt/notesSlides/notesSlide62.xml" ContentType="application/vnd.openxmlformats-officedocument.presentationml.notesSlide+xml"/>
  <Override PartName="/ppt/notesSlides/notesSlide73.xml" ContentType="application/vnd.openxmlformats-officedocument.presentationml.notes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30.xml" ContentType="application/vnd.openxmlformats-officedocument.presentationml.slideLayout+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51.xml" ContentType="application/vnd.openxmlformats-officedocument.presentationml.notesSlide+xml"/>
  <Override PartName="/ppt/notesSlides/notesSlide1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69.xml" ContentType="application/vnd.openxmlformats-officedocument.presentationml.slide+xml"/>
  <Override PartName="/ppt/slides/slide29.xml" ContentType="application/vnd.openxmlformats-officedocument.presentationml.slide+xml"/>
  <Override PartName="/ppt/slides/slide76.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notesSlides/notesSlide67.xml" ContentType="application/vnd.openxmlformats-officedocument.presentationml.notesSlide+xml"/>
  <Override PartName="/ppt/slides/slide43.xml" ContentType="application/vnd.openxmlformats-officedocument.presentationml.slide+xml"/>
  <Override PartName="/ppt/theme/theme1.xml" ContentType="application/vnd.openxmlformats-officedocument.theme+xml"/>
  <Override PartName="/ppt/notesSlides/notesSlide45.xml" ContentType="application/vnd.openxmlformats-officedocument.presentationml.notesSlide+xml"/>
  <Override PartName="/ppt/notesSlides/notesSlide56.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49" r:id="rId2"/>
    <p:sldMasterId id="2147483650" r:id="rId3"/>
  </p:sldMasterIdLst>
  <p:notesMasterIdLst>
    <p:notesMasterId r:id="rId81"/>
  </p:notesMasterIdLst>
  <p:sldIdLst>
    <p:sldId id="256" r:id="rId4"/>
    <p:sldId id="257" r:id="rId5"/>
    <p:sldId id="258" r:id="rId6"/>
    <p:sldId id="365" r:id="rId7"/>
    <p:sldId id="366" r:id="rId8"/>
    <p:sldId id="261" r:id="rId9"/>
    <p:sldId id="262" r:id="rId10"/>
    <p:sldId id="263" r:id="rId11"/>
    <p:sldId id="264" r:id="rId12"/>
    <p:sldId id="265" r:id="rId13"/>
    <p:sldId id="367" r:id="rId14"/>
    <p:sldId id="373" r:id="rId15"/>
    <p:sldId id="268" r:id="rId16"/>
    <p:sldId id="372" r:id="rId17"/>
    <p:sldId id="269" r:id="rId18"/>
    <p:sldId id="270" r:id="rId19"/>
    <p:sldId id="271" r:id="rId20"/>
    <p:sldId id="272" r:id="rId21"/>
    <p:sldId id="273" r:id="rId22"/>
    <p:sldId id="274" r:id="rId23"/>
    <p:sldId id="275" r:id="rId24"/>
    <p:sldId id="276" r:id="rId25"/>
    <p:sldId id="277" r:id="rId26"/>
    <p:sldId id="278" r:id="rId27"/>
    <p:sldId id="279" r:id="rId28"/>
    <p:sldId id="280" r:id="rId29"/>
    <p:sldId id="281" r:id="rId30"/>
    <p:sldId id="282" r:id="rId31"/>
    <p:sldId id="283" r:id="rId32"/>
    <p:sldId id="284" r:id="rId33"/>
    <p:sldId id="285" r:id="rId34"/>
    <p:sldId id="286" r:id="rId35"/>
    <p:sldId id="287" r:id="rId36"/>
    <p:sldId id="288" r:id="rId37"/>
    <p:sldId id="289" r:id="rId38"/>
    <p:sldId id="290" r:id="rId39"/>
    <p:sldId id="291" r:id="rId40"/>
    <p:sldId id="292" r:id="rId41"/>
    <p:sldId id="303" r:id="rId42"/>
    <p:sldId id="304" r:id="rId43"/>
    <p:sldId id="305" r:id="rId44"/>
    <p:sldId id="306" r:id="rId45"/>
    <p:sldId id="352" r:id="rId46"/>
    <p:sldId id="307" r:id="rId47"/>
    <p:sldId id="308" r:id="rId48"/>
    <p:sldId id="309" r:id="rId49"/>
    <p:sldId id="310" r:id="rId50"/>
    <p:sldId id="311" r:id="rId51"/>
    <p:sldId id="312" r:id="rId52"/>
    <p:sldId id="313" r:id="rId53"/>
    <p:sldId id="314" r:id="rId54"/>
    <p:sldId id="315" r:id="rId55"/>
    <p:sldId id="316" r:id="rId56"/>
    <p:sldId id="317" r:id="rId57"/>
    <p:sldId id="318" r:id="rId58"/>
    <p:sldId id="319" r:id="rId59"/>
    <p:sldId id="320" r:id="rId60"/>
    <p:sldId id="321" r:id="rId61"/>
    <p:sldId id="322" r:id="rId62"/>
    <p:sldId id="323" r:id="rId63"/>
    <p:sldId id="324" r:id="rId64"/>
    <p:sldId id="325" r:id="rId65"/>
    <p:sldId id="326" r:id="rId66"/>
    <p:sldId id="327" r:id="rId67"/>
    <p:sldId id="328" r:id="rId68"/>
    <p:sldId id="329" r:id="rId69"/>
    <p:sldId id="330" r:id="rId70"/>
    <p:sldId id="331" r:id="rId71"/>
    <p:sldId id="332" r:id="rId72"/>
    <p:sldId id="333" r:id="rId73"/>
    <p:sldId id="334" r:id="rId74"/>
    <p:sldId id="335" r:id="rId75"/>
    <p:sldId id="384" r:id="rId76"/>
    <p:sldId id="336" r:id="rId77"/>
    <p:sldId id="341" r:id="rId78"/>
    <p:sldId id="344" r:id="rId79"/>
    <p:sldId id="345" r:id="rId80"/>
  </p:sldIdLst>
  <p:sldSz cx="9144000" cy="6858000" type="screen4x3"/>
  <p:notesSz cx="6858000" cy="9144000"/>
  <p:defaultTextStyle>
    <a:defPPr>
      <a:defRPr lang="en-GB"/>
    </a:defPPr>
    <a:lvl1pPr algn="l" defTabSz="449263" rtl="0" eaLnBrk="0" fontAlgn="base" hangingPunct="0">
      <a:spcBef>
        <a:spcPct val="0"/>
      </a:spcBef>
      <a:spcAft>
        <a:spcPct val="0"/>
      </a:spcAft>
      <a:defRPr kern="1200">
        <a:solidFill>
          <a:schemeClr val="bg1"/>
        </a:solidFill>
        <a:latin typeface="Arial" charset="0"/>
        <a:ea typeface="Microsoft YaHei" pitchFamily="34" charset="-122"/>
        <a:cs typeface="+mn-cs"/>
      </a:defRPr>
    </a:lvl1pPr>
    <a:lvl2pPr marL="742950" indent="-285750" algn="l" defTabSz="449263" rtl="0" eaLnBrk="0" fontAlgn="base" hangingPunct="0">
      <a:spcBef>
        <a:spcPct val="0"/>
      </a:spcBef>
      <a:spcAft>
        <a:spcPct val="0"/>
      </a:spcAft>
      <a:defRPr kern="1200">
        <a:solidFill>
          <a:schemeClr val="bg1"/>
        </a:solidFill>
        <a:latin typeface="Arial" charset="0"/>
        <a:ea typeface="Microsoft YaHei" pitchFamily="34" charset="-122"/>
        <a:cs typeface="+mn-cs"/>
      </a:defRPr>
    </a:lvl2pPr>
    <a:lvl3pPr marL="1143000" indent="-228600" algn="l" defTabSz="449263" rtl="0" eaLnBrk="0" fontAlgn="base" hangingPunct="0">
      <a:spcBef>
        <a:spcPct val="0"/>
      </a:spcBef>
      <a:spcAft>
        <a:spcPct val="0"/>
      </a:spcAft>
      <a:defRPr kern="1200">
        <a:solidFill>
          <a:schemeClr val="bg1"/>
        </a:solidFill>
        <a:latin typeface="Arial" charset="0"/>
        <a:ea typeface="Microsoft YaHei" pitchFamily="34" charset="-122"/>
        <a:cs typeface="+mn-cs"/>
      </a:defRPr>
    </a:lvl3pPr>
    <a:lvl4pPr marL="1600200" indent="-228600" algn="l" defTabSz="449263" rtl="0" eaLnBrk="0" fontAlgn="base" hangingPunct="0">
      <a:spcBef>
        <a:spcPct val="0"/>
      </a:spcBef>
      <a:spcAft>
        <a:spcPct val="0"/>
      </a:spcAft>
      <a:defRPr kern="1200">
        <a:solidFill>
          <a:schemeClr val="bg1"/>
        </a:solidFill>
        <a:latin typeface="Arial" charset="0"/>
        <a:ea typeface="Microsoft YaHei" pitchFamily="34" charset="-122"/>
        <a:cs typeface="+mn-cs"/>
      </a:defRPr>
    </a:lvl4pPr>
    <a:lvl5pPr marL="2057400" indent="-228600" algn="l" defTabSz="449263" rtl="0" eaLnBrk="0" fontAlgn="base" hangingPunct="0">
      <a:spcBef>
        <a:spcPct val="0"/>
      </a:spcBef>
      <a:spcAft>
        <a:spcPct val="0"/>
      </a:spcAft>
      <a:defRPr kern="1200">
        <a:solidFill>
          <a:schemeClr val="bg1"/>
        </a:solidFill>
        <a:latin typeface="Arial" charset="0"/>
        <a:ea typeface="Microsoft YaHei" pitchFamily="34" charset="-122"/>
        <a:cs typeface="+mn-cs"/>
      </a:defRPr>
    </a:lvl5pPr>
    <a:lvl6pPr marL="2286000" algn="l" defTabSz="914400" rtl="0" eaLnBrk="1" latinLnBrk="0" hangingPunct="1">
      <a:defRPr kern="1200">
        <a:solidFill>
          <a:schemeClr val="bg1"/>
        </a:solidFill>
        <a:latin typeface="Arial" charset="0"/>
        <a:ea typeface="Microsoft YaHei" pitchFamily="34" charset="-122"/>
        <a:cs typeface="+mn-cs"/>
      </a:defRPr>
    </a:lvl6pPr>
    <a:lvl7pPr marL="2743200" algn="l" defTabSz="914400" rtl="0" eaLnBrk="1" latinLnBrk="0" hangingPunct="1">
      <a:defRPr kern="1200">
        <a:solidFill>
          <a:schemeClr val="bg1"/>
        </a:solidFill>
        <a:latin typeface="Arial" charset="0"/>
        <a:ea typeface="Microsoft YaHei" pitchFamily="34" charset="-122"/>
        <a:cs typeface="+mn-cs"/>
      </a:defRPr>
    </a:lvl7pPr>
    <a:lvl8pPr marL="3200400" algn="l" defTabSz="914400" rtl="0" eaLnBrk="1" latinLnBrk="0" hangingPunct="1">
      <a:defRPr kern="1200">
        <a:solidFill>
          <a:schemeClr val="bg1"/>
        </a:solidFill>
        <a:latin typeface="Arial" charset="0"/>
        <a:ea typeface="Microsoft YaHei" pitchFamily="34" charset="-122"/>
        <a:cs typeface="+mn-cs"/>
      </a:defRPr>
    </a:lvl8pPr>
    <a:lvl9pPr marL="3657600" algn="l" defTabSz="914400" rtl="0" eaLnBrk="1" latinLnBrk="0" hangingPunct="1">
      <a:defRPr kern="1200">
        <a:solidFill>
          <a:schemeClr val="bg1"/>
        </a:solidFill>
        <a:latin typeface="Arial" charset="0"/>
        <a:ea typeface="Microsoft YaHei" pitchFamily="34"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10" d="100"/>
          <a:sy n="110" d="100"/>
        </p:scale>
        <p:origin x="-1644" y="-90"/>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slide" Target="slides/slide39.xml"/><Relationship Id="rId47" Type="http://schemas.openxmlformats.org/officeDocument/2006/relationships/slide" Target="slides/slide44.xml"/><Relationship Id="rId50" Type="http://schemas.openxmlformats.org/officeDocument/2006/relationships/slide" Target="slides/slide47.xml"/><Relationship Id="rId55" Type="http://schemas.openxmlformats.org/officeDocument/2006/relationships/slide" Target="slides/slide52.xml"/><Relationship Id="rId63" Type="http://schemas.openxmlformats.org/officeDocument/2006/relationships/slide" Target="slides/slide60.xml"/><Relationship Id="rId68" Type="http://schemas.openxmlformats.org/officeDocument/2006/relationships/slide" Target="slides/slide65.xml"/><Relationship Id="rId76" Type="http://schemas.openxmlformats.org/officeDocument/2006/relationships/slide" Target="slides/slide73.xml"/><Relationship Id="rId84" Type="http://schemas.openxmlformats.org/officeDocument/2006/relationships/theme" Target="theme/theme1.xml"/><Relationship Id="rId7" Type="http://schemas.openxmlformats.org/officeDocument/2006/relationships/slide" Target="slides/slide4.xml"/><Relationship Id="rId71" Type="http://schemas.openxmlformats.org/officeDocument/2006/relationships/slide" Target="slides/slide68.xml"/><Relationship Id="rId2" Type="http://schemas.openxmlformats.org/officeDocument/2006/relationships/slideMaster" Target="slideMasters/slideMaster2.xml"/><Relationship Id="rId16" Type="http://schemas.openxmlformats.org/officeDocument/2006/relationships/slide" Target="slides/slide13.xml"/><Relationship Id="rId29" Type="http://schemas.openxmlformats.org/officeDocument/2006/relationships/slide" Target="slides/slide26.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slide" Target="slides/slide42.xml"/><Relationship Id="rId53" Type="http://schemas.openxmlformats.org/officeDocument/2006/relationships/slide" Target="slides/slide50.xml"/><Relationship Id="rId58" Type="http://schemas.openxmlformats.org/officeDocument/2006/relationships/slide" Target="slides/slide55.xml"/><Relationship Id="rId66" Type="http://schemas.openxmlformats.org/officeDocument/2006/relationships/slide" Target="slides/slide63.xml"/><Relationship Id="rId74" Type="http://schemas.openxmlformats.org/officeDocument/2006/relationships/slide" Target="slides/slide71.xml"/><Relationship Id="rId79" Type="http://schemas.openxmlformats.org/officeDocument/2006/relationships/slide" Target="slides/slide76.xml"/><Relationship Id="rId5" Type="http://schemas.openxmlformats.org/officeDocument/2006/relationships/slide" Target="slides/slide2.xml"/><Relationship Id="rId61" Type="http://schemas.openxmlformats.org/officeDocument/2006/relationships/slide" Target="slides/slide58.xml"/><Relationship Id="rId82" Type="http://schemas.openxmlformats.org/officeDocument/2006/relationships/presProps" Target="presProps.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slide" Target="slides/slide40.xml"/><Relationship Id="rId48" Type="http://schemas.openxmlformats.org/officeDocument/2006/relationships/slide" Target="slides/slide45.xml"/><Relationship Id="rId56" Type="http://schemas.openxmlformats.org/officeDocument/2006/relationships/slide" Target="slides/slide53.xml"/><Relationship Id="rId64" Type="http://schemas.openxmlformats.org/officeDocument/2006/relationships/slide" Target="slides/slide61.xml"/><Relationship Id="rId69" Type="http://schemas.openxmlformats.org/officeDocument/2006/relationships/slide" Target="slides/slide66.xml"/><Relationship Id="rId77" Type="http://schemas.openxmlformats.org/officeDocument/2006/relationships/slide" Target="slides/slide74.xml"/><Relationship Id="rId8" Type="http://schemas.openxmlformats.org/officeDocument/2006/relationships/slide" Target="slides/slide5.xml"/><Relationship Id="rId51" Type="http://schemas.openxmlformats.org/officeDocument/2006/relationships/slide" Target="slides/slide48.xml"/><Relationship Id="rId72" Type="http://schemas.openxmlformats.org/officeDocument/2006/relationships/slide" Target="slides/slide69.xml"/><Relationship Id="rId80" Type="http://schemas.openxmlformats.org/officeDocument/2006/relationships/slide" Target="slides/slide77.xml"/><Relationship Id="rId85" Type="http://schemas.openxmlformats.org/officeDocument/2006/relationships/tableStyles" Target="tableStyles.xml"/><Relationship Id="rId3" Type="http://schemas.openxmlformats.org/officeDocument/2006/relationships/slideMaster" Target="slideMasters/slideMaster3.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slide" Target="slides/slide43.xml"/><Relationship Id="rId59" Type="http://schemas.openxmlformats.org/officeDocument/2006/relationships/slide" Target="slides/slide56.xml"/><Relationship Id="rId67" Type="http://schemas.openxmlformats.org/officeDocument/2006/relationships/slide" Target="slides/slide64.xml"/><Relationship Id="rId20" Type="http://schemas.openxmlformats.org/officeDocument/2006/relationships/slide" Target="slides/slide17.xml"/><Relationship Id="rId41" Type="http://schemas.openxmlformats.org/officeDocument/2006/relationships/slide" Target="slides/slide38.xml"/><Relationship Id="rId54" Type="http://schemas.openxmlformats.org/officeDocument/2006/relationships/slide" Target="slides/slide51.xml"/><Relationship Id="rId62" Type="http://schemas.openxmlformats.org/officeDocument/2006/relationships/slide" Target="slides/slide59.xml"/><Relationship Id="rId70" Type="http://schemas.openxmlformats.org/officeDocument/2006/relationships/slide" Target="slides/slide67.xml"/><Relationship Id="rId75" Type="http://schemas.openxmlformats.org/officeDocument/2006/relationships/slide" Target="slides/slide72.xml"/><Relationship Id="rId83"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3.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49" Type="http://schemas.openxmlformats.org/officeDocument/2006/relationships/slide" Target="slides/slide46.xml"/><Relationship Id="rId57" Type="http://schemas.openxmlformats.org/officeDocument/2006/relationships/slide" Target="slides/slide54.xml"/><Relationship Id="rId10" Type="http://schemas.openxmlformats.org/officeDocument/2006/relationships/slide" Target="slides/slide7.xml"/><Relationship Id="rId31" Type="http://schemas.openxmlformats.org/officeDocument/2006/relationships/slide" Target="slides/slide28.xml"/><Relationship Id="rId44" Type="http://schemas.openxmlformats.org/officeDocument/2006/relationships/slide" Target="slides/slide41.xml"/><Relationship Id="rId52" Type="http://schemas.openxmlformats.org/officeDocument/2006/relationships/slide" Target="slides/slide49.xml"/><Relationship Id="rId60" Type="http://schemas.openxmlformats.org/officeDocument/2006/relationships/slide" Target="slides/slide57.xml"/><Relationship Id="rId65" Type="http://schemas.openxmlformats.org/officeDocument/2006/relationships/slide" Target="slides/slide62.xml"/><Relationship Id="rId73" Type="http://schemas.openxmlformats.org/officeDocument/2006/relationships/slide" Target="slides/slide70.xml"/><Relationship Id="rId78" Type="http://schemas.openxmlformats.org/officeDocument/2006/relationships/slide" Target="slides/slide75.xml"/><Relationship Id="rId81"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15.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image" Target="../media/image9.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8.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8434" name="AutoShape 1"/>
          <p:cNvSpPr>
            <a:spLocks noChangeArrowheads="1"/>
          </p:cNvSpPr>
          <p:nvPr/>
        </p:nvSpPr>
        <p:spPr bwMode="auto">
          <a:xfrm>
            <a:off x="0" y="0"/>
            <a:ext cx="6858000" cy="9144000"/>
          </a:xfrm>
          <a:prstGeom prst="roundRect">
            <a:avLst>
              <a:gd name="adj" fmla="val 23"/>
            </a:avLst>
          </a:prstGeom>
          <a:solidFill>
            <a:srgbClr val="FFFFFF"/>
          </a:solidFill>
          <a:ln w="9525">
            <a:noFill/>
            <a:round/>
            <a:headEnd/>
            <a:tailEnd/>
          </a:ln>
        </p:spPr>
        <p:txBody>
          <a:bodyPr wrap="none" anchor="ctr"/>
          <a:lstStyle/>
          <a:p>
            <a:pPr eaLnBrk="1" hangingPunct="1">
              <a:buClr>
                <a:srgbClr val="000000"/>
              </a:buClr>
              <a:buSzPct val="100000"/>
              <a:buFont typeface="Times New Roman" pitchFamily="18" charset="0"/>
              <a:buNone/>
              <a:defRPr/>
            </a:pPr>
            <a:endParaRPr lang="en-US" altLang="en-US">
              <a:cs typeface="Arial" charset="0"/>
            </a:endParaRPr>
          </a:p>
        </p:txBody>
      </p:sp>
      <p:sp>
        <p:nvSpPr>
          <p:cNvPr id="18435" name="Text Box 2"/>
          <p:cNvSpPr txBox="1">
            <a:spLocks noChangeArrowheads="1"/>
          </p:cNvSpPr>
          <p:nvPr/>
        </p:nvSpPr>
        <p:spPr bwMode="auto">
          <a:xfrm>
            <a:off x="0" y="0"/>
            <a:ext cx="2971800" cy="457200"/>
          </a:xfrm>
          <a:prstGeom prst="rect">
            <a:avLst/>
          </a:prstGeom>
          <a:noFill/>
          <a:ln w="9525">
            <a:noFill/>
            <a:round/>
            <a:headEnd/>
            <a:tailEnd/>
          </a:ln>
        </p:spPr>
        <p:txBody>
          <a:bodyPr wrap="none" anchor="ctr"/>
          <a:lstStyle/>
          <a:p>
            <a:pPr eaLnBrk="1" hangingPunct="1">
              <a:buClr>
                <a:srgbClr val="000000"/>
              </a:buClr>
              <a:buSzPct val="100000"/>
              <a:buFont typeface="Times New Roman" pitchFamily="18" charset="0"/>
              <a:buNone/>
              <a:defRPr/>
            </a:pPr>
            <a:endParaRPr lang="en-US" altLang="en-US">
              <a:cs typeface="Arial" charset="0"/>
            </a:endParaRPr>
          </a:p>
        </p:txBody>
      </p:sp>
      <p:sp>
        <p:nvSpPr>
          <p:cNvPr id="4099" name="Rectangle 3"/>
          <p:cNvSpPr>
            <a:spLocks noGrp="1" noChangeArrowheads="1"/>
          </p:cNvSpPr>
          <p:nvPr>
            <p:ph type="dt"/>
          </p:nvPr>
        </p:nvSpPr>
        <p:spPr bwMode="auto">
          <a:xfrm>
            <a:off x="3884613" y="0"/>
            <a:ext cx="2970212" cy="455613"/>
          </a:xfrm>
          <a:prstGeom prst="rect">
            <a:avLst/>
          </a:prstGeom>
          <a:noFill/>
          <a:ln w="9525" cap="flat">
            <a:noFill/>
            <a:round/>
            <a:headEnd/>
            <a:tailEnd/>
          </a:ln>
          <a:effectLst/>
        </p:spPr>
        <p:txBody>
          <a:bodyPr vert="horz" wrap="square" lIns="90000" tIns="46800" rIns="90000" bIns="46800" numCol="1" anchor="t" anchorCtr="0" compatLnSpc="1">
            <a:prstTxWarp prst="textNoShape">
              <a:avLst/>
            </a:prstTxWarp>
          </a:bodyPr>
          <a:lstStyle>
            <a:lvl1pPr algn="r" eaLnBrk="1" hangingPunct="1">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Calibri" pitchFamily="32" charset="0"/>
                <a:ea typeface="+mn-ea"/>
                <a:cs typeface="Arial" charset="0"/>
              </a:defRPr>
            </a:lvl1pPr>
          </a:lstStyle>
          <a:p>
            <a:pPr>
              <a:defRPr/>
            </a:pPr>
            <a:endParaRPr lang="el-GR"/>
          </a:p>
        </p:txBody>
      </p:sp>
      <p:sp>
        <p:nvSpPr>
          <p:cNvPr id="135173" name="Rectangle 4"/>
          <p:cNvSpPr>
            <a:spLocks noGrp="1" noChangeArrowheads="1"/>
          </p:cNvSpPr>
          <p:nvPr>
            <p:ph type="sldImg"/>
          </p:nvPr>
        </p:nvSpPr>
        <p:spPr bwMode="auto">
          <a:xfrm>
            <a:off x="1143000" y="685800"/>
            <a:ext cx="4570413" cy="3427413"/>
          </a:xfrm>
          <a:prstGeom prst="rect">
            <a:avLst/>
          </a:prstGeom>
          <a:noFill/>
          <a:ln w="12600" cap="sq">
            <a:solidFill>
              <a:srgbClr val="000000"/>
            </a:solidFill>
            <a:miter lim="800000"/>
            <a:headEnd/>
            <a:tailEnd/>
          </a:ln>
        </p:spPr>
      </p:sp>
      <p:sp>
        <p:nvSpPr>
          <p:cNvPr id="4101" name="Rectangle 5"/>
          <p:cNvSpPr>
            <a:spLocks noGrp="1" noChangeArrowheads="1"/>
          </p:cNvSpPr>
          <p:nvPr>
            <p:ph type="body"/>
          </p:nvPr>
        </p:nvSpPr>
        <p:spPr bwMode="auto">
          <a:xfrm>
            <a:off x="685800" y="4343400"/>
            <a:ext cx="5484813" cy="4113213"/>
          </a:xfrm>
          <a:prstGeom prst="rect">
            <a:avLst/>
          </a:prstGeom>
          <a:noFill/>
          <a:ln w="9525" cap="flat">
            <a:noFill/>
            <a:round/>
            <a:headEnd/>
            <a:tailEnd/>
          </a:ln>
          <a:effectLst/>
        </p:spPr>
        <p:txBody>
          <a:bodyPr vert="horz" wrap="square" lIns="90000" tIns="46800" rIns="90000" bIns="46800" numCol="1" anchor="t" anchorCtr="0" compatLnSpc="1">
            <a:prstTxWarp prst="textNoShape">
              <a:avLst/>
            </a:prstTxWarp>
          </a:bodyPr>
          <a:lstStyle/>
          <a:p>
            <a:pPr lvl="0"/>
            <a:endParaRPr lang="en-US" noProof="0" smtClean="0"/>
          </a:p>
        </p:txBody>
      </p:sp>
      <p:sp>
        <p:nvSpPr>
          <p:cNvPr id="18439" name="Text Box 6"/>
          <p:cNvSpPr txBox="1">
            <a:spLocks noChangeArrowheads="1"/>
          </p:cNvSpPr>
          <p:nvPr/>
        </p:nvSpPr>
        <p:spPr bwMode="auto">
          <a:xfrm>
            <a:off x="0" y="8685213"/>
            <a:ext cx="2971800" cy="457200"/>
          </a:xfrm>
          <a:prstGeom prst="rect">
            <a:avLst/>
          </a:prstGeom>
          <a:noFill/>
          <a:ln w="9525">
            <a:noFill/>
            <a:round/>
            <a:headEnd/>
            <a:tailEnd/>
          </a:ln>
        </p:spPr>
        <p:txBody>
          <a:bodyPr wrap="none" anchor="ctr"/>
          <a:lstStyle/>
          <a:p>
            <a:pPr eaLnBrk="1" hangingPunct="1">
              <a:buClr>
                <a:srgbClr val="000000"/>
              </a:buClr>
              <a:buSzPct val="100000"/>
              <a:buFont typeface="Times New Roman" pitchFamily="18" charset="0"/>
              <a:buNone/>
              <a:defRPr/>
            </a:pPr>
            <a:endParaRPr lang="en-US" altLang="en-US">
              <a:cs typeface="Arial" charset="0"/>
            </a:endParaRPr>
          </a:p>
        </p:txBody>
      </p:sp>
      <p:sp>
        <p:nvSpPr>
          <p:cNvPr id="4103" name="Rectangle 7"/>
          <p:cNvSpPr>
            <a:spLocks noGrp="1" noChangeArrowheads="1"/>
          </p:cNvSpPr>
          <p:nvPr>
            <p:ph type="sldNum"/>
          </p:nvPr>
        </p:nvSpPr>
        <p:spPr bwMode="auto">
          <a:xfrm>
            <a:off x="3884613" y="8685213"/>
            <a:ext cx="2970212" cy="455612"/>
          </a:xfrm>
          <a:prstGeom prst="rect">
            <a:avLst/>
          </a:prstGeom>
          <a:noFill/>
          <a:ln w="9525" cap="flat">
            <a:noFill/>
            <a:round/>
            <a:headEnd/>
            <a:tailEnd/>
          </a:ln>
          <a:effectLst/>
        </p:spPr>
        <p:txBody>
          <a:bodyPr vert="horz" wrap="square" lIns="90000" tIns="46800" rIns="90000" bIns="46800" numCol="1" anchor="b" anchorCtr="0" compatLnSpc="1">
            <a:prstTxWarp prst="textNoShape">
              <a:avLst/>
            </a:prstTxWarp>
          </a:bodyPr>
          <a:lstStyle>
            <a:lvl1pPr algn="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smtClean="0">
                <a:solidFill>
                  <a:srgbClr val="000000"/>
                </a:solidFill>
                <a:latin typeface="Calibri" pitchFamily="34" charset="0"/>
                <a:cs typeface="Arial" charset="0"/>
              </a:defRPr>
            </a:lvl1pPr>
          </a:lstStyle>
          <a:p>
            <a:pPr>
              <a:defRPr/>
            </a:pPr>
            <a:fld id="{48880592-36E2-4946-A264-4DF6C3AA6C1D}" type="slidenum">
              <a:rPr lang="el-GR" altLang="en-US"/>
              <a:pPr>
                <a:defRPr/>
              </a:pPr>
              <a:t>‹#›</a:t>
            </a:fld>
            <a:endParaRPr lang="el-GR" altLang="en-US"/>
          </a:p>
        </p:txBody>
      </p:sp>
    </p:spTree>
  </p:cSld>
  <p:clrMap bg1="lt1" tx1="dk1" bg2="lt2" tx2="dk2" accent1="accent1" accent2="accent2" accent3="accent3" accent4="accent4" accent5="accent5" accent6="accent6" hlink="hlink" folHlink="folHlink"/>
  <p:notesStyle>
    <a:lvl1pPr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36194" name="Rectangle 7"/>
          <p:cNvSpPr>
            <a:spLocks noGrp="1" noChangeArrowheads="1"/>
          </p:cNvSpPr>
          <p:nvPr>
            <p:ph type="sldNum" sz="quarter"/>
          </p:nvPr>
        </p:nvSpPr>
        <p:spPr>
          <a:noFill/>
          <a:ln/>
        </p:spPr>
        <p:txBody>
          <a:bodyPr/>
          <a:lstStyle/>
          <a:p>
            <a:fld id="{3390D676-09F3-4001-B03E-17BD63C46F58}" type="slidenum">
              <a:rPr lang="el-GR" altLang="en-US"/>
              <a:pPr/>
              <a:t>1</a:t>
            </a:fld>
            <a:endParaRPr lang="el-GR" altLang="en-US"/>
          </a:p>
        </p:txBody>
      </p:sp>
      <p:sp>
        <p:nvSpPr>
          <p:cNvPr id="136195" name="Rectangle 1"/>
          <p:cNvSpPr>
            <a:spLocks noChangeArrowheads="1" noTextEdit="1"/>
          </p:cNvSpPr>
          <p:nvPr>
            <p:ph type="sldImg"/>
          </p:nvPr>
        </p:nvSpPr>
        <p:spPr>
          <a:xfrm>
            <a:off x="1143000" y="685800"/>
            <a:ext cx="4572000" cy="3429000"/>
          </a:xfrm>
          <a:solidFill>
            <a:srgbClr val="FFFFFF"/>
          </a:solidFill>
          <a:ln/>
        </p:spPr>
      </p:sp>
      <p:sp>
        <p:nvSpPr>
          <p:cNvPr id="136196" name="Rectangle 2"/>
          <p:cNvSpPr>
            <a:spLocks noChangeArrowheads="1"/>
          </p:cNvSpPr>
          <p:nvPr>
            <p:ph type="body" idx="1"/>
          </p:nvPr>
        </p:nvSpPr>
        <p:spPr>
          <a:xfrm>
            <a:off x="685800" y="4343400"/>
            <a:ext cx="5486400" cy="4114800"/>
          </a:xfrm>
          <a:noFill/>
          <a:ln/>
        </p:spPr>
        <p:txBody>
          <a:bodyPr wrap="none" anchor="ctr"/>
          <a:lstStyle/>
          <a:p>
            <a:endParaRPr lang="en-US" altLang="en-US" smtClean="0">
              <a:latin typeface="Times New Roman" pitchFamily="18" charset="0"/>
            </a:endParaRPr>
          </a:p>
        </p:txBody>
      </p:sp>
      <p:sp>
        <p:nvSpPr>
          <p:cNvPr id="136197" name="Text Box 3"/>
          <p:cNvSpPr txBox="1">
            <a:spLocks noChangeArrowheads="1"/>
          </p:cNvSpPr>
          <p:nvPr/>
        </p:nvSpPr>
        <p:spPr bwMode="auto">
          <a:xfrm>
            <a:off x="3884613" y="8685213"/>
            <a:ext cx="2971800" cy="457200"/>
          </a:xfrm>
          <a:prstGeom prst="rect">
            <a:avLst/>
          </a:prstGeom>
          <a:noFill/>
          <a:ln w="9525">
            <a:noFill/>
            <a:round/>
            <a:headEnd/>
            <a:tailEnd/>
          </a:ln>
        </p:spPr>
        <p:txBody>
          <a:bodyPr lIns="90000" tIns="46800" rIns="90000" bIns="46800" anchor="b"/>
          <a:lstStyle/>
          <a:p>
            <a:pPr algn="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3887C4A9-49FA-4E34-96D7-0A3892BB965C}" type="slidenum">
              <a:rPr lang="el-GR" altLang="en-US" sz="1200">
                <a:solidFill>
                  <a:srgbClr val="000000"/>
                </a:solidFill>
                <a:latin typeface="Calibri" pitchFamily="34" charset="0"/>
              </a:rPr>
              <a:pPr algn="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1</a:t>
            </a:fld>
            <a:endParaRPr lang="el-GR" altLang="en-US" sz="1200">
              <a:solidFill>
                <a:srgbClr val="000000"/>
              </a:solidFill>
              <a:latin typeface="Calibri"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45410" name="Rectangle 7"/>
          <p:cNvSpPr>
            <a:spLocks noGrp="1" noChangeArrowheads="1"/>
          </p:cNvSpPr>
          <p:nvPr>
            <p:ph type="sldNum" sz="quarter"/>
          </p:nvPr>
        </p:nvSpPr>
        <p:spPr>
          <a:noFill/>
          <a:ln/>
        </p:spPr>
        <p:txBody>
          <a:bodyPr/>
          <a:lstStyle/>
          <a:p>
            <a:fld id="{2CE723AD-E372-4BAD-B131-0337FEFBBA1B}" type="slidenum">
              <a:rPr lang="el-GR" altLang="en-US"/>
              <a:pPr/>
              <a:t>10</a:t>
            </a:fld>
            <a:endParaRPr lang="el-GR" altLang="en-US"/>
          </a:p>
        </p:txBody>
      </p:sp>
      <p:sp>
        <p:nvSpPr>
          <p:cNvPr id="145411" name="Rectangle 1"/>
          <p:cNvSpPr>
            <a:spLocks noChangeArrowheads="1" noTextEdit="1"/>
          </p:cNvSpPr>
          <p:nvPr>
            <p:ph type="sldImg"/>
          </p:nvPr>
        </p:nvSpPr>
        <p:spPr>
          <a:xfrm>
            <a:off x="1143000" y="685800"/>
            <a:ext cx="4572000" cy="3429000"/>
          </a:xfrm>
          <a:solidFill>
            <a:srgbClr val="FFFFFF"/>
          </a:solidFill>
          <a:ln/>
        </p:spPr>
      </p:sp>
      <p:sp>
        <p:nvSpPr>
          <p:cNvPr id="145412" name="Rectangle 2"/>
          <p:cNvSpPr>
            <a:spLocks noChangeArrowheads="1"/>
          </p:cNvSpPr>
          <p:nvPr>
            <p:ph type="body" idx="1"/>
          </p:nvPr>
        </p:nvSpPr>
        <p:spPr>
          <a:xfrm>
            <a:off x="685800" y="4343400"/>
            <a:ext cx="5486400" cy="4114800"/>
          </a:xfrm>
          <a:noFill/>
          <a:ln/>
        </p:spPr>
        <p:txBody>
          <a:bodyPr wrap="none" anchor="ctr"/>
          <a:lstStyle/>
          <a:p>
            <a:endParaRPr lang="en-US" altLang="en-US" smtClean="0">
              <a:latin typeface="Times New Roman" pitchFamily="18"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Rectangle 7"/>
          <p:cNvSpPr>
            <a:spLocks noGrp="1" noChangeArrowheads="1"/>
          </p:cNvSpPr>
          <p:nvPr>
            <p:ph type="sldNum" sz="quarter"/>
          </p:nvPr>
        </p:nvSpPr>
        <p:spPr>
          <a:noFill/>
          <a:ln>
            <a:miter lim="800000"/>
          </a:ln>
        </p:spPr>
        <p:txBody>
          <a:bodyPr/>
          <a:lstStyle/>
          <a:p>
            <a:fld id="{7BD3B0CA-6E42-4BDF-99E6-440424D016E8}" type="slidenum">
              <a:rPr lang="en-US" altLang="el-GR">
                <a:solidFill>
                  <a:schemeClr val="tx1"/>
                </a:solidFill>
              </a:rPr>
              <a:pPr/>
              <a:t>11</a:t>
            </a:fld>
            <a:endParaRPr lang="en-US" altLang="el-GR">
              <a:solidFill>
                <a:schemeClr val="tx1"/>
              </a:solidFill>
            </a:endParaRPr>
          </a:p>
        </p:txBody>
      </p:sp>
      <p:sp>
        <p:nvSpPr>
          <p:cNvPr id="146435" name="Rectangle 2"/>
          <p:cNvSpPr>
            <a:spLocks noGrp="1" noRot="1" noChangeAspect="1" noChangeArrowheads="1" noTextEdit="1"/>
          </p:cNvSpPr>
          <p:nvPr>
            <p:ph type="sldImg"/>
          </p:nvPr>
        </p:nvSpPr>
        <p:spPr>
          <a:ln/>
        </p:spPr>
      </p:sp>
      <p:sp>
        <p:nvSpPr>
          <p:cNvPr id="146436" name="Rectangle 3"/>
          <p:cNvSpPr>
            <a:spLocks noGrp="1" noChangeArrowheads="1"/>
          </p:cNvSpPr>
          <p:nvPr>
            <p:ph type="body" idx="1"/>
          </p:nvPr>
        </p:nvSpPr>
        <p:spPr>
          <a:noFill/>
          <a:ln/>
        </p:spPr>
        <p:txBody>
          <a:bodyPr/>
          <a:lstStyle/>
          <a:p>
            <a:pPr eaLnBrk="1" hangingPunct="1">
              <a:spcBef>
                <a:spcPct val="0"/>
              </a:spcBef>
            </a:pPr>
            <a:endParaRPr lang="en-US" altLang="el-GR" smtClean="0">
              <a:latin typeface="Times New Roman" pitchFamily="18"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7"/>
          <p:cNvSpPr>
            <a:spLocks noGrp="1" noChangeArrowheads="1"/>
          </p:cNvSpPr>
          <p:nvPr>
            <p:ph type="sldNum" sz="quarter"/>
          </p:nvPr>
        </p:nvSpPr>
        <p:spPr>
          <a:noFill/>
          <a:ln>
            <a:miter lim="800000"/>
          </a:ln>
        </p:spPr>
        <p:txBody>
          <a:bodyPr/>
          <a:lstStyle/>
          <a:p>
            <a:fld id="{A6080372-D61B-41FA-91E5-451475B2167C}" type="slidenum">
              <a:rPr lang="en-US" altLang="el-GR">
                <a:solidFill>
                  <a:schemeClr val="tx1"/>
                </a:solidFill>
              </a:rPr>
              <a:pPr/>
              <a:t>12</a:t>
            </a:fld>
            <a:endParaRPr lang="en-US" altLang="el-GR">
              <a:solidFill>
                <a:schemeClr val="tx1"/>
              </a:solidFill>
            </a:endParaRPr>
          </a:p>
        </p:txBody>
      </p:sp>
      <p:sp>
        <p:nvSpPr>
          <p:cNvPr id="147459" name="Rectangle 2"/>
          <p:cNvSpPr>
            <a:spLocks noGrp="1" noRot="1" noChangeAspect="1" noChangeArrowheads="1" noTextEdit="1"/>
          </p:cNvSpPr>
          <p:nvPr>
            <p:ph type="sldImg"/>
          </p:nvPr>
        </p:nvSpPr>
        <p:spPr>
          <a:ln/>
        </p:spPr>
      </p:sp>
      <p:sp>
        <p:nvSpPr>
          <p:cNvPr id="147460" name="Rectangle 3"/>
          <p:cNvSpPr>
            <a:spLocks noGrp="1" noChangeArrowheads="1"/>
          </p:cNvSpPr>
          <p:nvPr>
            <p:ph type="body" idx="1"/>
          </p:nvPr>
        </p:nvSpPr>
        <p:spPr>
          <a:noFill/>
          <a:ln/>
        </p:spPr>
        <p:txBody>
          <a:bodyPr/>
          <a:lstStyle/>
          <a:p>
            <a:pPr eaLnBrk="1" hangingPunct="1">
              <a:spcBef>
                <a:spcPct val="0"/>
              </a:spcBef>
            </a:pPr>
            <a:endParaRPr lang="en-US" altLang="el-GR" smtClean="0">
              <a:latin typeface="Times New Roman" pitchFamily="18"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48482" name="Rectangle 7"/>
          <p:cNvSpPr>
            <a:spLocks noGrp="1" noChangeArrowheads="1"/>
          </p:cNvSpPr>
          <p:nvPr>
            <p:ph type="sldNum" sz="quarter"/>
          </p:nvPr>
        </p:nvSpPr>
        <p:spPr>
          <a:noFill/>
          <a:ln/>
        </p:spPr>
        <p:txBody>
          <a:bodyPr/>
          <a:lstStyle/>
          <a:p>
            <a:fld id="{2D143CA3-2AFC-4559-AE30-509D44A6F993}" type="slidenum">
              <a:rPr lang="el-GR" altLang="en-US"/>
              <a:pPr/>
              <a:t>13</a:t>
            </a:fld>
            <a:endParaRPr lang="el-GR" altLang="en-US"/>
          </a:p>
        </p:txBody>
      </p:sp>
      <p:sp>
        <p:nvSpPr>
          <p:cNvPr id="148483" name="Text Box 1"/>
          <p:cNvSpPr txBox="1">
            <a:spLocks noChangeArrowheads="1"/>
          </p:cNvSpPr>
          <p:nvPr/>
        </p:nvSpPr>
        <p:spPr bwMode="auto">
          <a:xfrm>
            <a:off x="3884613" y="8685213"/>
            <a:ext cx="2971800" cy="457200"/>
          </a:xfrm>
          <a:prstGeom prst="rect">
            <a:avLst/>
          </a:prstGeom>
          <a:noFill/>
          <a:ln w="9525">
            <a:noFill/>
            <a:round/>
            <a:headEnd/>
            <a:tailEnd/>
          </a:ln>
        </p:spPr>
        <p:txBody>
          <a:bodyPr lIns="90000" tIns="46800" rIns="90000" bIns="46800" anchor="b"/>
          <a:lstStyle/>
          <a:p>
            <a:pPr algn="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9ABF183F-AF21-402A-A0DE-74E4B8CE4233}" type="slidenum">
              <a:rPr lang="en-GB" altLang="en-US" sz="1200">
                <a:solidFill>
                  <a:srgbClr val="000000"/>
                </a:solidFill>
                <a:latin typeface="Calibri" pitchFamily="34" charset="0"/>
              </a:rPr>
              <a:pPr algn="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13</a:t>
            </a:fld>
            <a:endParaRPr lang="en-GB" altLang="en-US" sz="1200">
              <a:solidFill>
                <a:srgbClr val="000000"/>
              </a:solidFill>
              <a:latin typeface="Calibri" pitchFamily="34" charset="0"/>
            </a:endParaRPr>
          </a:p>
        </p:txBody>
      </p:sp>
      <p:sp>
        <p:nvSpPr>
          <p:cNvPr id="148484" name="Rectangle 2"/>
          <p:cNvSpPr>
            <a:spLocks noChangeArrowheads="1" noTextEdit="1"/>
          </p:cNvSpPr>
          <p:nvPr>
            <p:ph type="sldImg"/>
          </p:nvPr>
        </p:nvSpPr>
        <p:spPr>
          <a:xfrm>
            <a:off x="1143000" y="685800"/>
            <a:ext cx="4572000" cy="3429000"/>
          </a:xfrm>
          <a:solidFill>
            <a:srgbClr val="FFFFFF"/>
          </a:solidFill>
          <a:ln/>
        </p:spPr>
      </p:sp>
      <p:sp>
        <p:nvSpPr>
          <p:cNvPr id="148485" name="Rectangle 3"/>
          <p:cNvSpPr>
            <a:spLocks noChangeArrowheads="1"/>
          </p:cNvSpPr>
          <p:nvPr>
            <p:ph type="body" idx="1"/>
          </p:nvPr>
        </p:nvSpPr>
        <p:spPr>
          <a:xfrm>
            <a:off x="685800" y="4343400"/>
            <a:ext cx="5486400" cy="4114800"/>
          </a:xfrm>
          <a:noFill/>
          <a:ln/>
        </p:spPr>
        <p:txBody>
          <a:bodyPr wrap="none" anchor="ctr"/>
          <a:lstStyle/>
          <a:p>
            <a:endParaRPr lang="en-US" altLang="en-US" smtClean="0">
              <a:latin typeface="Times New Roman" pitchFamily="18"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49506" name="Rectangle 7"/>
          <p:cNvSpPr>
            <a:spLocks noGrp="1" noChangeArrowheads="1"/>
          </p:cNvSpPr>
          <p:nvPr>
            <p:ph type="sldNum" sz="quarter"/>
          </p:nvPr>
        </p:nvSpPr>
        <p:spPr>
          <a:noFill/>
          <a:ln/>
        </p:spPr>
        <p:txBody>
          <a:bodyPr/>
          <a:lstStyle/>
          <a:p>
            <a:fld id="{C1021EEF-D8C2-4399-87C6-48E49E900248}" type="slidenum">
              <a:rPr lang="el-GR" altLang="en-US"/>
              <a:pPr/>
              <a:t>14</a:t>
            </a:fld>
            <a:endParaRPr lang="el-GR" altLang="en-US"/>
          </a:p>
        </p:txBody>
      </p:sp>
      <p:sp>
        <p:nvSpPr>
          <p:cNvPr id="149507" name="Rectangle 1"/>
          <p:cNvSpPr>
            <a:spLocks noChangeArrowheads="1" noTextEdit="1"/>
          </p:cNvSpPr>
          <p:nvPr>
            <p:ph type="sldImg"/>
          </p:nvPr>
        </p:nvSpPr>
        <p:spPr>
          <a:xfrm>
            <a:off x="1143000" y="685800"/>
            <a:ext cx="4572000" cy="3429000"/>
          </a:xfrm>
          <a:solidFill>
            <a:srgbClr val="FFFFFF"/>
          </a:solidFill>
          <a:ln/>
        </p:spPr>
      </p:sp>
      <p:sp>
        <p:nvSpPr>
          <p:cNvPr id="149508" name="Rectangle 2"/>
          <p:cNvSpPr>
            <a:spLocks noChangeArrowheads="1"/>
          </p:cNvSpPr>
          <p:nvPr>
            <p:ph type="body" idx="1"/>
          </p:nvPr>
        </p:nvSpPr>
        <p:spPr>
          <a:xfrm>
            <a:off x="685800" y="4343400"/>
            <a:ext cx="5486400" cy="4114800"/>
          </a:xfrm>
          <a:noFill/>
          <a:ln/>
        </p:spPr>
        <p:txBody>
          <a:bodyPr wrap="none" anchor="ctr"/>
          <a:lstStyle/>
          <a:p>
            <a:endParaRPr lang="en-US" altLang="en-US" smtClean="0">
              <a:latin typeface="Times New Roman" pitchFamily="18"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50530" name="Rectangle 7"/>
          <p:cNvSpPr>
            <a:spLocks noGrp="1" noChangeArrowheads="1"/>
          </p:cNvSpPr>
          <p:nvPr>
            <p:ph type="sldNum" sz="quarter"/>
          </p:nvPr>
        </p:nvSpPr>
        <p:spPr>
          <a:noFill/>
          <a:ln/>
        </p:spPr>
        <p:txBody>
          <a:bodyPr/>
          <a:lstStyle/>
          <a:p>
            <a:fld id="{B3C0FE6C-3285-44D7-9339-6154C7172077}" type="slidenum">
              <a:rPr lang="el-GR" altLang="en-US"/>
              <a:pPr/>
              <a:t>15</a:t>
            </a:fld>
            <a:endParaRPr lang="el-GR" altLang="en-US"/>
          </a:p>
        </p:txBody>
      </p:sp>
      <p:sp>
        <p:nvSpPr>
          <p:cNvPr id="150531" name="Rectangle 1"/>
          <p:cNvSpPr>
            <a:spLocks noChangeArrowheads="1" noTextEdit="1"/>
          </p:cNvSpPr>
          <p:nvPr>
            <p:ph type="sldImg"/>
          </p:nvPr>
        </p:nvSpPr>
        <p:spPr>
          <a:xfrm>
            <a:off x="1143000" y="685800"/>
            <a:ext cx="4572000" cy="3429000"/>
          </a:xfrm>
          <a:solidFill>
            <a:srgbClr val="FFFFFF"/>
          </a:solidFill>
          <a:ln/>
        </p:spPr>
      </p:sp>
      <p:sp>
        <p:nvSpPr>
          <p:cNvPr id="150532" name="Rectangle 2"/>
          <p:cNvSpPr>
            <a:spLocks noChangeArrowheads="1"/>
          </p:cNvSpPr>
          <p:nvPr>
            <p:ph type="body" idx="1"/>
          </p:nvPr>
        </p:nvSpPr>
        <p:spPr>
          <a:xfrm>
            <a:off x="685800" y="4343400"/>
            <a:ext cx="5486400" cy="4114800"/>
          </a:xfrm>
          <a:noFill/>
          <a:ln/>
        </p:spPr>
        <p:txBody>
          <a:bodyPr wrap="none" anchor="ctr"/>
          <a:lstStyle/>
          <a:p>
            <a:endParaRPr lang="en-US" altLang="en-US" smtClean="0">
              <a:latin typeface="Times New Roman" pitchFamily="18"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51554" name="Rectangle 7"/>
          <p:cNvSpPr>
            <a:spLocks noGrp="1" noChangeArrowheads="1"/>
          </p:cNvSpPr>
          <p:nvPr>
            <p:ph type="sldNum" sz="quarter"/>
          </p:nvPr>
        </p:nvSpPr>
        <p:spPr>
          <a:noFill/>
          <a:ln/>
        </p:spPr>
        <p:txBody>
          <a:bodyPr/>
          <a:lstStyle/>
          <a:p>
            <a:fld id="{2A0A8652-773C-4C31-AC3A-081C5711221F}" type="slidenum">
              <a:rPr lang="el-GR" altLang="en-US"/>
              <a:pPr/>
              <a:t>16</a:t>
            </a:fld>
            <a:endParaRPr lang="el-GR" altLang="en-US"/>
          </a:p>
        </p:txBody>
      </p:sp>
      <p:sp>
        <p:nvSpPr>
          <p:cNvPr id="151555" name="Rectangle 1"/>
          <p:cNvSpPr>
            <a:spLocks noChangeArrowheads="1" noTextEdit="1"/>
          </p:cNvSpPr>
          <p:nvPr>
            <p:ph type="sldImg"/>
          </p:nvPr>
        </p:nvSpPr>
        <p:spPr>
          <a:xfrm>
            <a:off x="1143000" y="685800"/>
            <a:ext cx="4572000" cy="3429000"/>
          </a:xfrm>
          <a:solidFill>
            <a:srgbClr val="FFFFFF"/>
          </a:solidFill>
          <a:ln/>
        </p:spPr>
      </p:sp>
      <p:sp>
        <p:nvSpPr>
          <p:cNvPr id="151556" name="Rectangle 2"/>
          <p:cNvSpPr>
            <a:spLocks noChangeArrowheads="1"/>
          </p:cNvSpPr>
          <p:nvPr>
            <p:ph type="body" idx="1"/>
          </p:nvPr>
        </p:nvSpPr>
        <p:spPr>
          <a:xfrm>
            <a:off x="685800" y="4343400"/>
            <a:ext cx="5486400" cy="4114800"/>
          </a:xfrm>
          <a:noFill/>
          <a:ln/>
        </p:spPr>
        <p:txBody>
          <a:bodyPr wrap="none" anchor="ctr"/>
          <a:lstStyle/>
          <a:p>
            <a:endParaRPr lang="en-US" altLang="en-US" smtClean="0">
              <a:latin typeface="Times New Roman" pitchFamily="18"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52578" name="Rectangle 7"/>
          <p:cNvSpPr>
            <a:spLocks noGrp="1" noChangeArrowheads="1"/>
          </p:cNvSpPr>
          <p:nvPr>
            <p:ph type="sldNum" sz="quarter"/>
          </p:nvPr>
        </p:nvSpPr>
        <p:spPr>
          <a:noFill/>
          <a:ln/>
        </p:spPr>
        <p:txBody>
          <a:bodyPr/>
          <a:lstStyle/>
          <a:p>
            <a:fld id="{F868BFA6-BC29-492A-A5EE-C90EB0B33132}" type="slidenum">
              <a:rPr lang="el-GR" altLang="en-US"/>
              <a:pPr/>
              <a:t>17</a:t>
            </a:fld>
            <a:endParaRPr lang="el-GR" altLang="en-US"/>
          </a:p>
        </p:txBody>
      </p:sp>
      <p:sp>
        <p:nvSpPr>
          <p:cNvPr id="152579" name="Text Box 1"/>
          <p:cNvSpPr txBox="1">
            <a:spLocks noChangeArrowheads="1"/>
          </p:cNvSpPr>
          <p:nvPr/>
        </p:nvSpPr>
        <p:spPr bwMode="auto">
          <a:xfrm>
            <a:off x="3884613" y="8685213"/>
            <a:ext cx="2971800" cy="457200"/>
          </a:xfrm>
          <a:prstGeom prst="rect">
            <a:avLst/>
          </a:prstGeom>
          <a:noFill/>
          <a:ln w="9525">
            <a:noFill/>
            <a:round/>
            <a:headEnd/>
            <a:tailEnd/>
          </a:ln>
        </p:spPr>
        <p:txBody>
          <a:bodyPr lIns="90000" tIns="46800" rIns="90000" bIns="46800" anchor="b"/>
          <a:lstStyle/>
          <a:p>
            <a:pPr algn="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DBFA9F7A-3A62-47B5-96D4-DE8900E12FD0}" type="slidenum">
              <a:rPr lang="en-GB" altLang="en-US" sz="1200">
                <a:solidFill>
                  <a:srgbClr val="000000"/>
                </a:solidFill>
                <a:latin typeface="Calibri" pitchFamily="34" charset="0"/>
              </a:rPr>
              <a:pPr algn="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17</a:t>
            </a:fld>
            <a:endParaRPr lang="en-GB" altLang="en-US" sz="1200">
              <a:solidFill>
                <a:srgbClr val="000000"/>
              </a:solidFill>
              <a:latin typeface="Calibri" pitchFamily="34" charset="0"/>
            </a:endParaRPr>
          </a:p>
        </p:txBody>
      </p:sp>
      <p:sp>
        <p:nvSpPr>
          <p:cNvPr id="152580" name="Rectangle 2"/>
          <p:cNvSpPr>
            <a:spLocks noChangeArrowheads="1" noTextEdit="1"/>
          </p:cNvSpPr>
          <p:nvPr>
            <p:ph type="sldImg"/>
          </p:nvPr>
        </p:nvSpPr>
        <p:spPr>
          <a:xfrm>
            <a:off x="1143000" y="685800"/>
            <a:ext cx="4572000" cy="3429000"/>
          </a:xfrm>
          <a:solidFill>
            <a:srgbClr val="FFFFFF"/>
          </a:solidFill>
          <a:ln/>
        </p:spPr>
      </p:sp>
      <p:sp>
        <p:nvSpPr>
          <p:cNvPr id="152581" name="Rectangle 3"/>
          <p:cNvSpPr>
            <a:spLocks noChangeArrowheads="1"/>
          </p:cNvSpPr>
          <p:nvPr>
            <p:ph type="body" idx="1"/>
          </p:nvPr>
        </p:nvSpPr>
        <p:spPr>
          <a:xfrm>
            <a:off x="685800" y="4343400"/>
            <a:ext cx="5486400" cy="4114800"/>
          </a:xfrm>
          <a:noFill/>
          <a:ln/>
        </p:spPr>
        <p:txBody>
          <a:bodyPr wrap="none" anchor="ctr"/>
          <a:lstStyle/>
          <a:p>
            <a:endParaRPr lang="en-US" altLang="en-US" smtClean="0">
              <a:latin typeface="Times New Roman" pitchFamily="18"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53602" name="Rectangle 7"/>
          <p:cNvSpPr>
            <a:spLocks noGrp="1" noChangeArrowheads="1"/>
          </p:cNvSpPr>
          <p:nvPr>
            <p:ph type="sldNum" sz="quarter"/>
          </p:nvPr>
        </p:nvSpPr>
        <p:spPr>
          <a:noFill/>
          <a:ln/>
        </p:spPr>
        <p:txBody>
          <a:bodyPr/>
          <a:lstStyle/>
          <a:p>
            <a:fld id="{114BF124-0B1D-49C3-954D-EF9442B8D7F7}" type="slidenum">
              <a:rPr lang="el-GR" altLang="en-US"/>
              <a:pPr/>
              <a:t>18</a:t>
            </a:fld>
            <a:endParaRPr lang="el-GR" altLang="en-US"/>
          </a:p>
        </p:txBody>
      </p:sp>
      <p:sp>
        <p:nvSpPr>
          <p:cNvPr id="153603" name="Text Box 1"/>
          <p:cNvSpPr txBox="1">
            <a:spLocks noChangeArrowheads="1"/>
          </p:cNvSpPr>
          <p:nvPr/>
        </p:nvSpPr>
        <p:spPr bwMode="auto">
          <a:xfrm>
            <a:off x="3884613" y="8685213"/>
            <a:ext cx="2971800" cy="457200"/>
          </a:xfrm>
          <a:prstGeom prst="rect">
            <a:avLst/>
          </a:prstGeom>
          <a:noFill/>
          <a:ln w="9525">
            <a:noFill/>
            <a:round/>
            <a:headEnd/>
            <a:tailEnd/>
          </a:ln>
        </p:spPr>
        <p:txBody>
          <a:bodyPr lIns="90000" tIns="46800" rIns="90000" bIns="46800" anchor="b"/>
          <a:lstStyle/>
          <a:p>
            <a:pPr algn="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53AB8978-C179-4B46-A233-90AD37862D75}" type="slidenum">
              <a:rPr lang="en-GB" altLang="en-US" sz="1200">
                <a:solidFill>
                  <a:srgbClr val="000000"/>
                </a:solidFill>
                <a:latin typeface="Calibri" pitchFamily="34" charset="0"/>
              </a:rPr>
              <a:pPr algn="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18</a:t>
            </a:fld>
            <a:endParaRPr lang="en-GB" altLang="en-US" sz="1200">
              <a:solidFill>
                <a:srgbClr val="000000"/>
              </a:solidFill>
              <a:latin typeface="Calibri" pitchFamily="34" charset="0"/>
            </a:endParaRPr>
          </a:p>
        </p:txBody>
      </p:sp>
      <p:sp>
        <p:nvSpPr>
          <p:cNvPr id="153604" name="Rectangle 2"/>
          <p:cNvSpPr>
            <a:spLocks noChangeArrowheads="1" noTextEdit="1"/>
          </p:cNvSpPr>
          <p:nvPr>
            <p:ph type="sldImg"/>
          </p:nvPr>
        </p:nvSpPr>
        <p:spPr>
          <a:xfrm>
            <a:off x="1143000" y="685800"/>
            <a:ext cx="4572000" cy="3429000"/>
          </a:xfrm>
          <a:solidFill>
            <a:srgbClr val="FFFFFF"/>
          </a:solidFill>
          <a:ln/>
        </p:spPr>
      </p:sp>
      <p:sp>
        <p:nvSpPr>
          <p:cNvPr id="153605" name="Rectangle 3"/>
          <p:cNvSpPr>
            <a:spLocks noChangeArrowheads="1"/>
          </p:cNvSpPr>
          <p:nvPr>
            <p:ph type="body" idx="1"/>
          </p:nvPr>
        </p:nvSpPr>
        <p:spPr>
          <a:xfrm>
            <a:off x="685800" y="4343400"/>
            <a:ext cx="5486400" cy="4114800"/>
          </a:xfrm>
          <a:noFill/>
          <a:ln/>
        </p:spPr>
        <p:txBody>
          <a:bodyPr wrap="none" anchor="ctr"/>
          <a:lstStyle/>
          <a:p>
            <a:endParaRPr lang="en-US" altLang="en-US" smtClean="0">
              <a:latin typeface="Times New Roman" pitchFamily="18"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54626" name="Rectangle 7"/>
          <p:cNvSpPr>
            <a:spLocks noGrp="1" noChangeArrowheads="1"/>
          </p:cNvSpPr>
          <p:nvPr>
            <p:ph type="sldNum" sz="quarter"/>
          </p:nvPr>
        </p:nvSpPr>
        <p:spPr>
          <a:noFill/>
          <a:ln/>
        </p:spPr>
        <p:txBody>
          <a:bodyPr/>
          <a:lstStyle/>
          <a:p>
            <a:fld id="{92A63F3C-1886-454B-BB99-F6421BEFC304}" type="slidenum">
              <a:rPr lang="el-GR" altLang="en-US"/>
              <a:pPr/>
              <a:t>19</a:t>
            </a:fld>
            <a:endParaRPr lang="el-GR" altLang="en-US"/>
          </a:p>
        </p:txBody>
      </p:sp>
      <p:sp>
        <p:nvSpPr>
          <p:cNvPr id="154627" name="Rectangle 1"/>
          <p:cNvSpPr>
            <a:spLocks noChangeArrowheads="1" noTextEdit="1"/>
          </p:cNvSpPr>
          <p:nvPr>
            <p:ph type="sldImg"/>
          </p:nvPr>
        </p:nvSpPr>
        <p:spPr>
          <a:xfrm>
            <a:off x="1143000" y="685800"/>
            <a:ext cx="4572000" cy="3429000"/>
          </a:xfrm>
          <a:solidFill>
            <a:srgbClr val="FFFFFF"/>
          </a:solidFill>
          <a:ln/>
        </p:spPr>
      </p:sp>
      <p:sp>
        <p:nvSpPr>
          <p:cNvPr id="154628" name="Rectangle 2"/>
          <p:cNvSpPr>
            <a:spLocks noChangeArrowheads="1"/>
          </p:cNvSpPr>
          <p:nvPr>
            <p:ph type="body" idx="1"/>
          </p:nvPr>
        </p:nvSpPr>
        <p:spPr>
          <a:xfrm>
            <a:off x="685800" y="4343400"/>
            <a:ext cx="5486400" cy="4114800"/>
          </a:xfrm>
          <a:noFill/>
          <a:ln/>
        </p:spPr>
        <p:txBody>
          <a:bodyPr wrap="none" anchor="ctr"/>
          <a:lstStyle/>
          <a:p>
            <a:endParaRPr lang="en-US" altLang="en-US" smtClean="0">
              <a:latin typeface="Times New Roman"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37218" name="Rectangle 7"/>
          <p:cNvSpPr>
            <a:spLocks noGrp="1" noChangeArrowheads="1"/>
          </p:cNvSpPr>
          <p:nvPr>
            <p:ph type="sldNum" sz="quarter"/>
          </p:nvPr>
        </p:nvSpPr>
        <p:spPr>
          <a:noFill/>
          <a:ln/>
        </p:spPr>
        <p:txBody>
          <a:bodyPr/>
          <a:lstStyle/>
          <a:p>
            <a:fld id="{1E35018D-ED9C-4D5B-8820-E213D8708A3F}" type="slidenum">
              <a:rPr lang="el-GR" altLang="en-US"/>
              <a:pPr/>
              <a:t>2</a:t>
            </a:fld>
            <a:endParaRPr lang="el-GR" altLang="en-US"/>
          </a:p>
        </p:txBody>
      </p:sp>
      <p:sp>
        <p:nvSpPr>
          <p:cNvPr id="137219" name="Text Box 1"/>
          <p:cNvSpPr txBox="1">
            <a:spLocks noChangeArrowheads="1"/>
          </p:cNvSpPr>
          <p:nvPr/>
        </p:nvSpPr>
        <p:spPr bwMode="auto">
          <a:xfrm>
            <a:off x="3884613" y="8685213"/>
            <a:ext cx="2971800" cy="457200"/>
          </a:xfrm>
          <a:prstGeom prst="rect">
            <a:avLst/>
          </a:prstGeom>
          <a:noFill/>
          <a:ln w="9525">
            <a:noFill/>
            <a:round/>
            <a:headEnd/>
            <a:tailEnd/>
          </a:ln>
        </p:spPr>
        <p:txBody>
          <a:bodyPr lIns="90000" tIns="46800" rIns="90000" bIns="46800" anchor="b"/>
          <a:lstStyle/>
          <a:p>
            <a:pPr algn="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D65468DF-EF93-4A06-9755-F37F591B66BE}" type="slidenum">
              <a:rPr lang="en-US" altLang="en-US" sz="1200">
                <a:solidFill>
                  <a:srgbClr val="000000"/>
                </a:solidFill>
                <a:latin typeface="Calibri" pitchFamily="34" charset="0"/>
                <a:ea typeface="ＭＳ Ｐゴシック" pitchFamily="34" charset="-128"/>
              </a:rPr>
              <a:pPr algn="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2</a:t>
            </a:fld>
            <a:endParaRPr lang="en-US" altLang="en-US" sz="1200">
              <a:solidFill>
                <a:srgbClr val="000000"/>
              </a:solidFill>
              <a:latin typeface="Calibri" pitchFamily="34" charset="0"/>
              <a:ea typeface="ＭＳ Ｐゴシック" pitchFamily="34" charset="-128"/>
            </a:endParaRPr>
          </a:p>
        </p:txBody>
      </p:sp>
      <p:sp>
        <p:nvSpPr>
          <p:cNvPr id="137220" name="Rectangle 2"/>
          <p:cNvSpPr>
            <a:spLocks noChangeArrowheads="1" noTextEdit="1"/>
          </p:cNvSpPr>
          <p:nvPr>
            <p:ph type="sldImg"/>
          </p:nvPr>
        </p:nvSpPr>
        <p:spPr>
          <a:xfrm>
            <a:off x="1143000" y="685800"/>
            <a:ext cx="4572000" cy="3429000"/>
          </a:xfrm>
          <a:solidFill>
            <a:srgbClr val="FFFFFF"/>
          </a:solidFill>
          <a:ln/>
        </p:spPr>
      </p:sp>
      <p:sp>
        <p:nvSpPr>
          <p:cNvPr id="137221" name="Text Box 3"/>
          <p:cNvSpPr>
            <a:spLocks noChangeArrowheads="1"/>
          </p:cNvSpPr>
          <p:nvPr>
            <p:ph type="body" idx="1"/>
          </p:nvPr>
        </p:nvSpPr>
        <p:spPr>
          <a:xfrm>
            <a:off x="685800" y="4343400"/>
            <a:ext cx="5486400" cy="4114800"/>
          </a:xfrm>
          <a:noFill/>
          <a:ln w="9360" cap="sq">
            <a:solidFill>
              <a:srgbClr val="000000"/>
            </a:solidFill>
            <a:miter lim="800000"/>
          </a:ln>
        </p:spPr>
        <p:txBody>
          <a:bodyPr/>
          <a:lstStyle/>
          <a:p>
            <a:pPr eaLnBrk="1" hangingPunct="1">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mtClean="0">
                <a:latin typeface="Calibri" pitchFamily="34" charset="0"/>
                <a:ea typeface="ＭＳ Ｐゴシック" pitchFamily="34" charset="-128"/>
              </a:rPr>
              <a:t>Financial accounting employs a set of accounting standards that provide both broad and specific guidelines that companies should follow when measuring and reporting the information in their financial statements and related</a:t>
            </a:r>
          </a:p>
          <a:p>
            <a:pPr eaLnBrk="1" hangingPunct="1">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mtClean="0">
                <a:latin typeface="Calibri" pitchFamily="34" charset="0"/>
                <a:ea typeface="ＭＳ Ｐゴシック" pitchFamily="34" charset="-128"/>
              </a:rPr>
              <a:t>notes.  These guidelines, concepts, principles, and procedures have been developed over time to meet the needs of external users. </a:t>
            </a:r>
          </a:p>
          <a:p>
            <a:pPr eaLnBrk="1" hangingPunct="1">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altLang="en-US" smtClean="0">
              <a:latin typeface="Calibri" pitchFamily="34" charset="0"/>
              <a:ea typeface="ＭＳ Ｐゴシック" pitchFamily="34" charset="-128"/>
            </a:endParaRPr>
          </a:p>
          <a:p>
            <a:pPr eaLnBrk="1" hangingPunct="1">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mtClean="0">
                <a:latin typeface="Calibri" pitchFamily="34" charset="0"/>
                <a:ea typeface="ＭＳ Ｐゴシック" pitchFamily="34" charset="-128"/>
              </a:rPr>
              <a:t>Generally, there are two major sets of accounting standards in the world. One set of </a:t>
            </a:r>
          </a:p>
          <a:p>
            <a:pPr eaLnBrk="1" hangingPunct="1">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mtClean="0">
                <a:latin typeface="Calibri" pitchFamily="34" charset="0"/>
                <a:ea typeface="ＭＳ Ｐゴシック" pitchFamily="34" charset="-128"/>
              </a:rPr>
              <a:t>accounting standards is the International Financial Reporting Standards (IFRS) and </a:t>
            </a:r>
          </a:p>
          <a:p>
            <a:pPr eaLnBrk="1" hangingPunct="1">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mtClean="0">
                <a:latin typeface="Calibri" pitchFamily="34" charset="0"/>
                <a:ea typeface="ＭＳ Ｐゴシック" pitchFamily="34" charset="-128"/>
              </a:rPr>
              <a:t>the other is the set of standards issued by standard-setting bodies in the United States, known as generally accepted accounting principles, often abbreviated as GAAP, and pronounced as </a:t>
            </a:r>
            <a:r>
              <a:rPr lang="en-US" altLang="en-US" i="1" smtClean="0">
                <a:latin typeface="Calibri" pitchFamily="34" charset="0"/>
                <a:ea typeface="ＭＳ Ｐゴシック" pitchFamily="34" charset="-128"/>
              </a:rPr>
              <a:t>gap</a:t>
            </a:r>
            <a:r>
              <a:rPr lang="en-US" altLang="en-US" smtClean="0">
                <a:latin typeface="Calibri" pitchFamily="34" charset="0"/>
                <a:ea typeface="ＭＳ Ｐゴシック" pitchFamily="34" charset="-128"/>
              </a:rPr>
              <a:t>.</a:t>
            </a: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55650" name="Rectangle 7"/>
          <p:cNvSpPr>
            <a:spLocks noGrp="1" noChangeArrowheads="1"/>
          </p:cNvSpPr>
          <p:nvPr>
            <p:ph type="sldNum" sz="quarter"/>
          </p:nvPr>
        </p:nvSpPr>
        <p:spPr>
          <a:noFill/>
          <a:ln/>
        </p:spPr>
        <p:txBody>
          <a:bodyPr/>
          <a:lstStyle/>
          <a:p>
            <a:fld id="{BD7978D2-31B8-4B6E-AF29-DE61A99B8AE7}" type="slidenum">
              <a:rPr lang="el-GR" altLang="en-US"/>
              <a:pPr/>
              <a:t>20</a:t>
            </a:fld>
            <a:endParaRPr lang="el-GR" altLang="en-US"/>
          </a:p>
        </p:txBody>
      </p:sp>
      <p:sp>
        <p:nvSpPr>
          <p:cNvPr id="155651" name="Rectangle 1"/>
          <p:cNvSpPr>
            <a:spLocks noChangeArrowheads="1" noTextEdit="1"/>
          </p:cNvSpPr>
          <p:nvPr>
            <p:ph type="sldImg"/>
          </p:nvPr>
        </p:nvSpPr>
        <p:spPr>
          <a:xfrm>
            <a:off x="1143000" y="685800"/>
            <a:ext cx="4572000" cy="3429000"/>
          </a:xfrm>
          <a:solidFill>
            <a:srgbClr val="FFFFFF"/>
          </a:solidFill>
          <a:ln/>
        </p:spPr>
      </p:sp>
      <p:sp>
        <p:nvSpPr>
          <p:cNvPr id="155652" name="Text Box 2"/>
          <p:cNvSpPr>
            <a:spLocks noChangeArrowheads="1"/>
          </p:cNvSpPr>
          <p:nvPr>
            <p:ph type="body" idx="1"/>
          </p:nvPr>
        </p:nvSpPr>
        <p:spPr>
          <a:xfrm>
            <a:off x="685800" y="4343400"/>
            <a:ext cx="5486400" cy="4114800"/>
          </a:xfrm>
          <a:noFill/>
          <a:ln/>
        </p:spPr>
        <p:txBody>
          <a:bodyPr/>
          <a:lstStyle/>
          <a:p>
            <a:pPr eaLnBrk="1" hangingPunct="1">
              <a:lnSpc>
                <a:spcPct val="90000"/>
              </a:lnSpc>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mtClean="0">
                <a:latin typeface="Calibri" pitchFamily="34" charset="0"/>
                <a:ea typeface="Microsoft YaHei" pitchFamily="34" charset="-122"/>
              </a:rPr>
              <a:t>Assets are economic resources that provide a future benefit for a business. Most firms use the following asset accounts:</a:t>
            </a:r>
          </a:p>
          <a:p>
            <a:pPr eaLnBrk="1" hangingPunct="1">
              <a:lnSpc>
                <a:spcPct val="90000"/>
              </a:lnSpc>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b="1" smtClean="0">
                <a:latin typeface="Calibri" pitchFamily="34" charset="0"/>
                <a:ea typeface="Microsoft YaHei" pitchFamily="34" charset="-122"/>
              </a:rPr>
              <a:t>Cash:</a:t>
            </a:r>
            <a:r>
              <a:rPr lang="en-US" altLang="en-US" smtClean="0">
                <a:latin typeface="Calibri" pitchFamily="34" charset="0"/>
                <a:ea typeface="Microsoft YaHei" pitchFamily="34" charset="-122"/>
              </a:rPr>
              <a:t> money and any medium of exchange including bank account balances, paper currency, coins, certificates of deposit, and checks.</a:t>
            </a:r>
          </a:p>
          <a:p>
            <a:pPr eaLnBrk="1" hangingPunct="1">
              <a:lnSpc>
                <a:spcPct val="90000"/>
              </a:lnSpc>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b="1" smtClean="0">
                <a:latin typeface="Calibri" pitchFamily="34" charset="0"/>
                <a:ea typeface="Microsoft YaHei" pitchFamily="34" charset="-122"/>
              </a:rPr>
              <a:t>Accounts receivable</a:t>
            </a:r>
            <a:r>
              <a:rPr lang="en-US" altLang="en-US" smtClean="0">
                <a:latin typeface="Calibri" pitchFamily="34" charset="0"/>
                <a:ea typeface="Microsoft YaHei" pitchFamily="34" charset="-122"/>
              </a:rPr>
              <a:t>: a company sells its goods and services and receives a promise for future collection of cash. The agreement to allow customers to pay in the future is informal and usually for a short period of time. The Accounts receivable account holds these amounts.</a:t>
            </a:r>
          </a:p>
          <a:p>
            <a:pPr eaLnBrk="1" hangingPunct="1">
              <a:lnSpc>
                <a:spcPct val="90000"/>
              </a:lnSpc>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b="1" smtClean="0">
                <a:latin typeface="Calibri" pitchFamily="34" charset="0"/>
                <a:ea typeface="Microsoft YaHei" pitchFamily="34" charset="-122"/>
              </a:rPr>
              <a:t>Notes receivable</a:t>
            </a:r>
            <a:r>
              <a:rPr lang="en-US" altLang="en-US" smtClean="0">
                <a:latin typeface="Calibri" pitchFamily="34" charset="0"/>
                <a:ea typeface="Microsoft YaHei" pitchFamily="34" charset="-122"/>
              </a:rPr>
              <a:t>: a company may receive a note receivable from a customer, who signed the note promising to pay. A note receivable is similar to an account receivable, but a note receivable is more binding because the customer signed the note. Notes receivable usually specify an interest rate.</a:t>
            </a:r>
          </a:p>
          <a:p>
            <a:pPr eaLnBrk="1" hangingPunct="1">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altLang="en-US" smtClean="0">
              <a:latin typeface="Calibri" pitchFamily="34" charset="0"/>
              <a:ea typeface="Microsoft YaHei" pitchFamily="34" charset="-122"/>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56674" name="Rectangle 7"/>
          <p:cNvSpPr>
            <a:spLocks noGrp="1" noChangeArrowheads="1"/>
          </p:cNvSpPr>
          <p:nvPr>
            <p:ph type="sldNum" sz="quarter"/>
          </p:nvPr>
        </p:nvSpPr>
        <p:spPr>
          <a:noFill/>
          <a:ln/>
        </p:spPr>
        <p:txBody>
          <a:bodyPr/>
          <a:lstStyle/>
          <a:p>
            <a:fld id="{B60E58EF-E8D5-4D88-BC43-DB462C4CCE0F}" type="slidenum">
              <a:rPr lang="el-GR" altLang="en-US"/>
              <a:pPr/>
              <a:t>21</a:t>
            </a:fld>
            <a:endParaRPr lang="el-GR" altLang="en-US"/>
          </a:p>
        </p:txBody>
      </p:sp>
      <p:sp>
        <p:nvSpPr>
          <p:cNvPr id="156675" name="Rectangle 1"/>
          <p:cNvSpPr>
            <a:spLocks noChangeArrowheads="1" noTextEdit="1"/>
          </p:cNvSpPr>
          <p:nvPr>
            <p:ph type="sldImg"/>
          </p:nvPr>
        </p:nvSpPr>
        <p:spPr>
          <a:xfrm>
            <a:off x="1143000" y="685800"/>
            <a:ext cx="4572000" cy="3429000"/>
          </a:xfrm>
          <a:solidFill>
            <a:srgbClr val="FFFFFF"/>
          </a:solidFill>
          <a:ln/>
        </p:spPr>
      </p:sp>
      <p:sp>
        <p:nvSpPr>
          <p:cNvPr id="156676" name="Text Box 2"/>
          <p:cNvSpPr>
            <a:spLocks noChangeArrowheads="1"/>
          </p:cNvSpPr>
          <p:nvPr>
            <p:ph type="body" idx="1"/>
          </p:nvPr>
        </p:nvSpPr>
        <p:spPr>
          <a:xfrm>
            <a:off x="685800" y="4343400"/>
            <a:ext cx="5486400" cy="4114800"/>
          </a:xfrm>
          <a:noFill/>
          <a:ln/>
        </p:spPr>
        <p:txBody>
          <a:bodyPr/>
          <a:lstStyle/>
          <a:p>
            <a:pPr eaLnBrk="1" hangingPunct="1">
              <a:lnSpc>
                <a:spcPct val="90000"/>
              </a:lnSpc>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mtClean="0">
                <a:latin typeface="Calibri" pitchFamily="34" charset="0"/>
                <a:ea typeface="Microsoft YaHei" pitchFamily="34" charset="-122"/>
              </a:rPr>
              <a:t>Assets are economic resources that provide a future benefit for a business. Most firms use the following asset accounts:</a:t>
            </a:r>
          </a:p>
          <a:p>
            <a:pPr eaLnBrk="1" hangingPunct="1">
              <a:lnSpc>
                <a:spcPct val="90000"/>
              </a:lnSpc>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b="1" smtClean="0">
                <a:latin typeface="Calibri" pitchFamily="34" charset="0"/>
                <a:ea typeface="Microsoft YaHei" pitchFamily="34" charset="-122"/>
              </a:rPr>
              <a:t>Cash:</a:t>
            </a:r>
            <a:r>
              <a:rPr lang="en-US" altLang="en-US" smtClean="0">
                <a:latin typeface="Calibri" pitchFamily="34" charset="0"/>
                <a:ea typeface="Microsoft YaHei" pitchFamily="34" charset="-122"/>
              </a:rPr>
              <a:t> money and any medium of exchange including bank account balances, paper currency, coins, certificates of deposit, and checks.</a:t>
            </a:r>
          </a:p>
          <a:p>
            <a:pPr eaLnBrk="1" hangingPunct="1">
              <a:lnSpc>
                <a:spcPct val="90000"/>
              </a:lnSpc>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b="1" smtClean="0">
                <a:latin typeface="Calibri" pitchFamily="34" charset="0"/>
                <a:ea typeface="Microsoft YaHei" pitchFamily="34" charset="-122"/>
              </a:rPr>
              <a:t>Accounts receivable</a:t>
            </a:r>
            <a:r>
              <a:rPr lang="en-US" altLang="en-US" smtClean="0">
                <a:latin typeface="Calibri" pitchFamily="34" charset="0"/>
                <a:ea typeface="Microsoft YaHei" pitchFamily="34" charset="-122"/>
              </a:rPr>
              <a:t>: a company sells its goods and services and receives a promise for future collection of cash. The agreement to allow customers to pay in the future is informal and usually for a short period of time. The Accounts receivable account holds these amounts.</a:t>
            </a:r>
          </a:p>
          <a:p>
            <a:pPr eaLnBrk="1" hangingPunct="1">
              <a:lnSpc>
                <a:spcPct val="90000"/>
              </a:lnSpc>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b="1" smtClean="0">
                <a:latin typeface="Calibri" pitchFamily="34" charset="0"/>
                <a:ea typeface="Microsoft YaHei" pitchFamily="34" charset="-122"/>
              </a:rPr>
              <a:t>Notes receivable</a:t>
            </a:r>
            <a:r>
              <a:rPr lang="en-US" altLang="en-US" smtClean="0">
                <a:latin typeface="Calibri" pitchFamily="34" charset="0"/>
                <a:ea typeface="Microsoft YaHei" pitchFamily="34" charset="-122"/>
              </a:rPr>
              <a:t>: a company may receive a note receivable from a customer, who signed the note promising to pay. A note receivable is similar to an account receivable, but a note receivable is more binding because the customer signed the note. Notes receivable usually specify an interest rate.</a:t>
            </a:r>
          </a:p>
          <a:p>
            <a:pPr eaLnBrk="1" hangingPunct="1">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altLang="en-US" smtClean="0">
              <a:latin typeface="Calibri" pitchFamily="34" charset="0"/>
              <a:ea typeface="Microsoft YaHei" pitchFamily="34" charset="-122"/>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57698" name="Rectangle 7"/>
          <p:cNvSpPr>
            <a:spLocks noGrp="1" noChangeArrowheads="1"/>
          </p:cNvSpPr>
          <p:nvPr>
            <p:ph type="sldNum" sz="quarter"/>
          </p:nvPr>
        </p:nvSpPr>
        <p:spPr>
          <a:noFill/>
          <a:ln/>
        </p:spPr>
        <p:txBody>
          <a:bodyPr/>
          <a:lstStyle/>
          <a:p>
            <a:fld id="{6D26A99D-E8B7-4448-A0A0-C0ECB0CE9C21}" type="slidenum">
              <a:rPr lang="el-GR" altLang="en-US"/>
              <a:pPr/>
              <a:t>22</a:t>
            </a:fld>
            <a:endParaRPr lang="el-GR" altLang="en-US"/>
          </a:p>
        </p:txBody>
      </p:sp>
      <p:sp>
        <p:nvSpPr>
          <p:cNvPr id="157699" name="Rectangle 1"/>
          <p:cNvSpPr>
            <a:spLocks noChangeArrowheads="1" noTextEdit="1"/>
          </p:cNvSpPr>
          <p:nvPr>
            <p:ph type="sldImg"/>
          </p:nvPr>
        </p:nvSpPr>
        <p:spPr>
          <a:xfrm>
            <a:off x="1143000" y="685800"/>
            <a:ext cx="4572000" cy="3429000"/>
          </a:xfrm>
          <a:solidFill>
            <a:srgbClr val="FFFFFF"/>
          </a:solidFill>
          <a:ln/>
        </p:spPr>
      </p:sp>
      <p:sp>
        <p:nvSpPr>
          <p:cNvPr id="157700" name="Text Box 2"/>
          <p:cNvSpPr>
            <a:spLocks noChangeArrowheads="1"/>
          </p:cNvSpPr>
          <p:nvPr>
            <p:ph type="body" idx="1"/>
          </p:nvPr>
        </p:nvSpPr>
        <p:spPr>
          <a:xfrm>
            <a:off x="685800" y="4343400"/>
            <a:ext cx="5486400" cy="4114800"/>
          </a:xfrm>
          <a:noFill/>
          <a:ln/>
        </p:spPr>
        <p:txBody>
          <a:bodyPr/>
          <a:lstStyle/>
          <a:p>
            <a:pPr eaLnBrk="1" hangingPunct="1">
              <a:lnSpc>
                <a:spcPct val="90000"/>
              </a:lnSpc>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mtClean="0">
                <a:latin typeface="Calibri" pitchFamily="34" charset="0"/>
                <a:ea typeface="Microsoft YaHei" pitchFamily="34" charset="-122"/>
              </a:rPr>
              <a:t>Assets are economic resources that provide a future benefit for a business. Most firms use the following asset accounts:</a:t>
            </a:r>
          </a:p>
          <a:p>
            <a:pPr eaLnBrk="1" hangingPunct="1">
              <a:lnSpc>
                <a:spcPct val="90000"/>
              </a:lnSpc>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b="1" smtClean="0">
                <a:latin typeface="Calibri" pitchFamily="34" charset="0"/>
                <a:ea typeface="Microsoft YaHei" pitchFamily="34" charset="-122"/>
              </a:rPr>
              <a:t>Cash:</a:t>
            </a:r>
            <a:r>
              <a:rPr lang="en-US" altLang="en-US" smtClean="0">
                <a:latin typeface="Calibri" pitchFamily="34" charset="0"/>
                <a:ea typeface="Microsoft YaHei" pitchFamily="34" charset="-122"/>
              </a:rPr>
              <a:t> money and any medium of exchange including bank account balances, paper currency, coins, certificates of deposit, and checks.</a:t>
            </a:r>
          </a:p>
          <a:p>
            <a:pPr eaLnBrk="1" hangingPunct="1">
              <a:lnSpc>
                <a:spcPct val="90000"/>
              </a:lnSpc>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b="1" smtClean="0">
                <a:latin typeface="Calibri" pitchFamily="34" charset="0"/>
                <a:ea typeface="Microsoft YaHei" pitchFamily="34" charset="-122"/>
              </a:rPr>
              <a:t>Accounts receivable</a:t>
            </a:r>
            <a:r>
              <a:rPr lang="en-US" altLang="en-US" smtClean="0">
                <a:latin typeface="Calibri" pitchFamily="34" charset="0"/>
                <a:ea typeface="Microsoft YaHei" pitchFamily="34" charset="-122"/>
              </a:rPr>
              <a:t>: a company sells its goods and services and receives a promise for future collection of cash. The agreement to allow customers to pay in the future is informal and usually for a short period of time. The Accounts receivable account holds these amounts.</a:t>
            </a:r>
          </a:p>
          <a:p>
            <a:pPr eaLnBrk="1" hangingPunct="1">
              <a:lnSpc>
                <a:spcPct val="90000"/>
              </a:lnSpc>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b="1" smtClean="0">
                <a:latin typeface="Calibri" pitchFamily="34" charset="0"/>
                <a:ea typeface="Microsoft YaHei" pitchFamily="34" charset="-122"/>
              </a:rPr>
              <a:t>Notes receivable</a:t>
            </a:r>
            <a:r>
              <a:rPr lang="en-US" altLang="en-US" smtClean="0">
                <a:latin typeface="Calibri" pitchFamily="34" charset="0"/>
                <a:ea typeface="Microsoft YaHei" pitchFamily="34" charset="-122"/>
              </a:rPr>
              <a:t>: a company may receive a note receivable from a customer, who signed the note promising to pay. A note receivable is similar to an account receivable, but a note receivable is more binding because the customer signed the note. Notes receivable usually specify an interest rate.</a:t>
            </a:r>
          </a:p>
          <a:p>
            <a:pPr eaLnBrk="1" hangingPunct="1">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altLang="en-US" smtClean="0">
              <a:latin typeface="Calibri" pitchFamily="34" charset="0"/>
              <a:ea typeface="Microsoft YaHei" pitchFamily="34" charset="-122"/>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58722" name="Rectangle 7"/>
          <p:cNvSpPr>
            <a:spLocks noGrp="1" noChangeArrowheads="1"/>
          </p:cNvSpPr>
          <p:nvPr>
            <p:ph type="sldNum" sz="quarter"/>
          </p:nvPr>
        </p:nvSpPr>
        <p:spPr>
          <a:noFill/>
          <a:ln/>
        </p:spPr>
        <p:txBody>
          <a:bodyPr/>
          <a:lstStyle/>
          <a:p>
            <a:fld id="{7A0788A9-AE46-403C-B9B1-A3995EA12BC7}" type="slidenum">
              <a:rPr lang="el-GR" altLang="en-US"/>
              <a:pPr/>
              <a:t>23</a:t>
            </a:fld>
            <a:endParaRPr lang="el-GR" altLang="en-US"/>
          </a:p>
        </p:txBody>
      </p:sp>
      <p:sp>
        <p:nvSpPr>
          <p:cNvPr id="158723" name="Rectangle 1"/>
          <p:cNvSpPr>
            <a:spLocks noChangeArrowheads="1" noTextEdit="1"/>
          </p:cNvSpPr>
          <p:nvPr>
            <p:ph type="sldImg"/>
          </p:nvPr>
        </p:nvSpPr>
        <p:spPr>
          <a:xfrm>
            <a:off x="1143000" y="685800"/>
            <a:ext cx="4572000" cy="3429000"/>
          </a:xfrm>
          <a:solidFill>
            <a:srgbClr val="FFFFFF"/>
          </a:solidFill>
          <a:ln/>
        </p:spPr>
      </p:sp>
      <p:sp>
        <p:nvSpPr>
          <p:cNvPr id="158724" name="Text Box 2"/>
          <p:cNvSpPr>
            <a:spLocks noChangeArrowheads="1"/>
          </p:cNvSpPr>
          <p:nvPr>
            <p:ph type="body" idx="1"/>
          </p:nvPr>
        </p:nvSpPr>
        <p:spPr>
          <a:xfrm>
            <a:off x="685800" y="4343400"/>
            <a:ext cx="5486400" cy="4114800"/>
          </a:xfrm>
          <a:noFill/>
          <a:ln/>
        </p:spPr>
        <p:txBody>
          <a:bodyPr/>
          <a:lstStyle/>
          <a:p>
            <a:pPr eaLnBrk="1" hangingPunct="1">
              <a:lnSpc>
                <a:spcPct val="90000"/>
              </a:lnSpc>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mtClean="0">
                <a:latin typeface="Calibri" pitchFamily="34" charset="0"/>
                <a:ea typeface="Microsoft YaHei" pitchFamily="34" charset="-122"/>
              </a:rPr>
              <a:t>Assets are economic resources that provide a future benefit for a business. Most firms use the following asset accounts:</a:t>
            </a:r>
          </a:p>
          <a:p>
            <a:pPr eaLnBrk="1" hangingPunct="1">
              <a:lnSpc>
                <a:spcPct val="90000"/>
              </a:lnSpc>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b="1" smtClean="0">
                <a:latin typeface="Calibri" pitchFamily="34" charset="0"/>
                <a:ea typeface="Microsoft YaHei" pitchFamily="34" charset="-122"/>
              </a:rPr>
              <a:t>Cash:</a:t>
            </a:r>
            <a:r>
              <a:rPr lang="en-US" altLang="en-US" smtClean="0">
                <a:latin typeface="Calibri" pitchFamily="34" charset="0"/>
                <a:ea typeface="Microsoft YaHei" pitchFamily="34" charset="-122"/>
              </a:rPr>
              <a:t> money and any medium of exchange including bank account balances, paper currency, coins, certificates of deposit, and checks.</a:t>
            </a:r>
          </a:p>
          <a:p>
            <a:pPr eaLnBrk="1" hangingPunct="1">
              <a:lnSpc>
                <a:spcPct val="90000"/>
              </a:lnSpc>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b="1" smtClean="0">
                <a:latin typeface="Calibri" pitchFamily="34" charset="0"/>
                <a:ea typeface="Microsoft YaHei" pitchFamily="34" charset="-122"/>
              </a:rPr>
              <a:t>Accounts receivable</a:t>
            </a:r>
            <a:r>
              <a:rPr lang="en-US" altLang="en-US" smtClean="0">
                <a:latin typeface="Calibri" pitchFamily="34" charset="0"/>
                <a:ea typeface="Microsoft YaHei" pitchFamily="34" charset="-122"/>
              </a:rPr>
              <a:t>: a company sells its goods and services and receives a promise for future collection of cash. The agreement to allow customers to pay in the future is informal and usually for a short period of time. The Accounts receivable account holds these amounts.</a:t>
            </a:r>
          </a:p>
          <a:p>
            <a:pPr eaLnBrk="1" hangingPunct="1">
              <a:lnSpc>
                <a:spcPct val="90000"/>
              </a:lnSpc>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b="1" smtClean="0">
                <a:latin typeface="Calibri" pitchFamily="34" charset="0"/>
                <a:ea typeface="Microsoft YaHei" pitchFamily="34" charset="-122"/>
              </a:rPr>
              <a:t>Notes receivable</a:t>
            </a:r>
            <a:r>
              <a:rPr lang="en-US" altLang="en-US" smtClean="0">
                <a:latin typeface="Calibri" pitchFamily="34" charset="0"/>
                <a:ea typeface="Microsoft YaHei" pitchFamily="34" charset="-122"/>
              </a:rPr>
              <a:t>: a company may receive a note receivable from a customer, who signed the note promising to pay. A note receivable is similar to an account receivable, but a note receivable is more binding because the customer signed the note. Notes receivable usually specify an interest rate.</a:t>
            </a:r>
          </a:p>
          <a:p>
            <a:pPr eaLnBrk="1" hangingPunct="1">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altLang="en-US" smtClean="0">
              <a:latin typeface="Calibri" pitchFamily="34" charset="0"/>
              <a:ea typeface="Microsoft YaHei" pitchFamily="34" charset="-122"/>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59746" name="Rectangle 7"/>
          <p:cNvSpPr>
            <a:spLocks noGrp="1" noChangeArrowheads="1"/>
          </p:cNvSpPr>
          <p:nvPr>
            <p:ph type="sldNum" sz="quarter"/>
          </p:nvPr>
        </p:nvSpPr>
        <p:spPr>
          <a:noFill/>
          <a:ln/>
        </p:spPr>
        <p:txBody>
          <a:bodyPr/>
          <a:lstStyle/>
          <a:p>
            <a:fld id="{A58FBD7F-CC28-488F-8EF8-9EB472942F87}" type="slidenum">
              <a:rPr lang="el-GR" altLang="en-US"/>
              <a:pPr/>
              <a:t>24</a:t>
            </a:fld>
            <a:endParaRPr lang="el-GR" altLang="en-US"/>
          </a:p>
        </p:txBody>
      </p:sp>
      <p:sp>
        <p:nvSpPr>
          <p:cNvPr id="159747" name="Rectangle 1"/>
          <p:cNvSpPr>
            <a:spLocks noChangeArrowheads="1" noTextEdit="1"/>
          </p:cNvSpPr>
          <p:nvPr>
            <p:ph type="sldImg"/>
          </p:nvPr>
        </p:nvSpPr>
        <p:spPr>
          <a:xfrm>
            <a:off x="1143000" y="685800"/>
            <a:ext cx="4572000" cy="3429000"/>
          </a:xfrm>
          <a:solidFill>
            <a:srgbClr val="FFFFFF"/>
          </a:solidFill>
          <a:ln/>
        </p:spPr>
      </p:sp>
      <p:sp>
        <p:nvSpPr>
          <p:cNvPr id="159748" name="Text Box 2"/>
          <p:cNvSpPr>
            <a:spLocks noChangeArrowheads="1"/>
          </p:cNvSpPr>
          <p:nvPr>
            <p:ph type="body" idx="1"/>
          </p:nvPr>
        </p:nvSpPr>
        <p:spPr>
          <a:xfrm>
            <a:off x="685800" y="4343400"/>
            <a:ext cx="5486400" cy="4114800"/>
          </a:xfrm>
          <a:noFill/>
          <a:ln/>
        </p:spPr>
        <p:txBody>
          <a:bodyPr/>
          <a:lstStyle/>
          <a:p>
            <a:pPr eaLnBrk="1" hangingPunct="1">
              <a:lnSpc>
                <a:spcPct val="90000"/>
              </a:lnSpc>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mtClean="0">
                <a:latin typeface="Calibri" pitchFamily="34" charset="0"/>
                <a:ea typeface="Microsoft YaHei" pitchFamily="34" charset="-122"/>
              </a:rPr>
              <a:t>Assets are economic resources that provide a future benefit for a business. Most firms use the following asset accounts:</a:t>
            </a:r>
          </a:p>
          <a:p>
            <a:pPr eaLnBrk="1" hangingPunct="1">
              <a:lnSpc>
                <a:spcPct val="90000"/>
              </a:lnSpc>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b="1" smtClean="0">
                <a:latin typeface="Calibri" pitchFamily="34" charset="0"/>
                <a:ea typeface="Microsoft YaHei" pitchFamily="34" charset="-122"/>
              </a:rPr>
              <a:t>Cash:</a:t>
            </a:r>
            <a:r>
              <a:rPr lang="en-US" altLang="en-US" smtClean="0">
                <a:latin typeface="Calibri" pitchFamily="34" charset="0"/>
                <a:ea typeface="Microsoft YaHei" pitchFamily="34" charset="-122"/>
              </a:rPr>
              <a:t> money and any medium of exchange including bank account balances, paper currency, coins, certificates of deposit, and checks.</a:t>
            </a:r>
          </a:p>
          <a:p>
            <a:pPr eaLnBrk="1" hangingPunct="1">
              <a:lnSpc>
                <a:spcPct val="90000"/>
              </a:lnSpc>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b="1" smtClean="0">
                <a:latin typeface="Calibri" pitchFamily="34" charset="0"/>
                <a:ea typeface="Microsoft YaHei" pitchFamily="34" charset="-122"/>
              </a:rPr>
              <a:t>Accounts receivable</a:t>
            </a:r>
            <a:r>
              <a:rPr lang="en-US" altLang="en-US" smtClean="0">
                <a:latin typeface="Calibri" pitchFamily="34" charset="0"/>
                <a:ea typeface="Microsoft YaHei" pitchFamily="34" charset="-122"/>
              </a:rPr>
              <a:t>: a company sells its goods and services and receives a promise for future collection of cash. The agreement to allow customers to pay in the future is informal and usually for a short period of time. The Accounts receivable account holds these amounts.</a:t>
            </a:r>
          </a:p>
          <a:p>
            <a:pPr eaLnBrk="1" hangingPunct="1">
              <a:lnSpc>
                <a:spcPct val="90000"/>
              </a:lnSpc>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b="1" smtClean="0">
                <a:latin typeface="Calibri" pitchFamily="34" charset="0"/>
                <a:ea typeface="Microsoft YaHei" pitchFamily="34" charset="-122"/>
              </a:rPr>
              <a:t>Notes receivable</a:t>
            </a:r>
            <a:r>
              <a:rPr lang="en-US" altLang="en-US" smtClean="0">
                <a:latin typeface="Calibri" pitchFamily="34" charset="0"/>
                <a:ea typeface="Microsoft YaHei" pitchFamily="34" charset="-122"/>
              </a:rPr>
              <a:t>: a company may receive a note receivable from a customer, who signed the note promising to pay. A note receivable is similar to an account receivable, but a note receivable is more binding because the customer signed the note. Notes receivable usually specify an interest rate.</a:t>
            </a:r>
          </a:p>
          <a:p>
            <a:pPr eaLnBrk="1" hangingPunct="1">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altLang="en-US" smtClean="0">
              <a:latin typeface="Calibri" pitchFamily="34" charset="0"/>
              <a:ea typeface="Microsoft YaHei" pitchFamily="34" charset="-122"/>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60770" name="Rectangle 7"/>
          <p:cNvSpPr>
            <a:spLocks noGrp="1" noChangeArrowheads="1"/>
          </p:cNvSpPr>
          <p:nvPr>
            <p:ph type="sldNum" sz="quarter"/>
          </p:nvPr>
        </p:nvSpPr>
        <p:spPr>
          <a:noFill/>
          <a:ln/>
        </p:spPr>
        <p:txBody>
          <a:bodyPr/>
          <a:lstStyle/>
          <a:p>
            <a:fld id="{2ED9A0C1-B1A7-4AA0-8A66-31FAB0A905E9}" type="slidenum">
              <a:rPr lang="el-GR" altLang="en-US"/>
              <a:pPr/>
              <a:t>25</a:t>
            </a:fld>
            <a:endParaRPr lang="el-GR" altLang="en-US"/>
          </a:p>
        </p:txBody>
      </p:sp>
      <p:sp>
        <p:nvSpPr>
          <p:cNvPr id="160771" name="Text Box 1"/>
          <p:cNvSpPr txBox="1">
            <a:spLocks noChangeArrowheads="1"/>
          </p:cNvSpPr>
          <p:nvPr/>
        </p:nvSpPr>
        <p:spPr bwMode="auto">
          <a:xfrm>
            <a:off x="3884613" y="8685213"/>
            <a:ext cx="2971800" cy="457200"/>
          </a:xfrm>
          <a:prstGeom prst="rect">
            <a:avLst/>
          </a:prstGeom>
          <a:noFill/>
          <a:ln w="9525">
            <a:noFill/>
            <a:round/>
            <a:headEnd/>
            <a:tailEnd/>
          </a:ln>
        </p:spPr>
        <p:txBody>
          <a:bodyPr lIns="90000" tIns="46800" rIns="90000" bIns="46800" anchor="b"/>
          <a:lstStyle/>
          <a:p>
            <a:pPr algn="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EB143E7D-9907-4477-8575-A8A073A1E7EB}" type="slidenum">
              <a:rPr lang="en-GB" altLang="en-US" sz="1200">
                <a:solidFill>
                  <a:srgbClr val="000000"/>
                </a:solidFill>
                <a:latin typeface="Calibri" pitchFamily="34" charset="0"/>
              </a:rPr>
              <a:pPr algn="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25</a:t>
            </a:fld>
            <a:endParaRPr lang="en-GB" altLang="en-US" sz="1200">
              <a:solidFill>
                <a:srgbClr val="000000"/>
              </a:solidFill>
              <a:latin typeface="Calibri" pitchFamily="34" charset="0"/>
            </a:endParaRPr>
          </a:p>
        </p:txBody>
      </p:sp>
      <p:sp>
        <p:nvSpPr>
          <p:cNvPr id="160772" name="Rectangle 2"/>
          <p:cNvSpPr>
            <a:spLocks noChangeArrowheads="1" noTextEdit="1"/>
          </p:cNvSpPr>
          <p:nvPr>
            <p:ph type="sldImg"/>
          </p:nvPr>
        </p:nvSpPr>
        <p:spPr>
          <a:xfrm>
            <a:off x="1143000" y="685800"/>
            <a:ext cx="4572000" cy="3429000"/>
          </a:xfrm>
          <a:solidFill>
            <a:srgbClr val="FFFFFF"/>
          </a:solidFill>
          <a:ln/>
        </p:spPr>
      </p:sp>
      <p:sp>
        <p:nvSpPr>
          <p:cNvPr id="160773" name="Rectangle 3"/>
          <p:cNvSpPr>
            <a:spLocks noChangeArrowheads="1"/>
          </p:cNvSpPr>
          <p:nvPr>
            <p:ph type="body" idx="1"/>
          </p:nvPr>
        </p:nvSpPr>
        <p:spPr>
          <a:xfrm>
            <a:off x="685800" y="4343400"/>
            <a:ext cx="5486400" cy="4114800"/>
          </a:xfrm>
          <a:noFill/>
          <a:ln/>
        </p:spPr>
        <p:txBody>
          <a:bodyPr wrap="none" anchor="ctr"/>
          <a:lstStyle/>
          <a:p>
            <a:endParaRPr lang="en-US" altLang="en-US" smtClean="0">
              <a:latin typeface="Times New Roman" pitchFamily="18"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61794" name="Rectangle 7"/>
          <p:cNvSpPr>
            <a:spLocks noGrp="1" noChangeArrowheads="1"/>
          </p:cNvSpPr>
          <p:nvPr>
            <p:ph type="sldNum" sz="quarter"/>
          </p:nvPr>
        </p:nvSpPr>
        <p:spPr>
          <a:noFill/>
          <a:ln/>
        </p:spPr>
        <p:txBody>
          <a:bodyPr/>
          <a:lstStyle/>
          <a:p>
            <a:fld id="{F8865DCF-F6EC-4540-B06A-348309FDE2EC}" type="slidenum">
              <a:rPr lang="el-GR" altLang="en-US"/>
              <a:pPr/>
              <a:t>26</a:t>
            </a:fld>
            <a:endParaRPr lang="el-GR" altLang="en-US"/>
          </a:p>
        </p:txBody>
      </p:sp>
      <p:sp>
        <p:nvSpPr>
          <p:cNvPr id="161795" name="Text Box 1"/>
          <p:cNvSpPr txBox="1">
            <a:spLocks noChangeArrowheads="1"/>
          </p:cNvSpPr>
          <p:nvPr/>
        </p:nvSpPr>
        <p:spPr bwMode="auto">
          <a:xfrm>
            <a:off x="3884613" y="8685213"/>
            <a:ext cx="2971800" cy="457200"/>
          </a:xfrm>
          <a:prstGeom prst="rect">
            <a:avLst/>
          </a:prstGeom>
          <a:noFill/>
          <a:ln w="9525">
            <a:noFill/>
            <a:round/>
            <a:headEnd/>
            <a:tailEnd/>
          </a:ln>
        </p:spPr>
        <p:txBody>
          <a:bodyPr lIns="90000" tIns="46800" rIns="90000" bIns="46800" anchor="b"/>
          <a:lstStyle/>
          <a:p>
            <a:pPr algn="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B19F04A8-8C15-464D-870F-8B831A55ED31}" type="slidenum">
              <a:rPr lang="en-GB" altLang="en-US" sz="1200">
                <a:solidFill>
                  <a:srgbClr val="000000"/>
                </a:solidFill>
                <a:latin typeface="Calibri" pitchFamily="34" charset="0"/>
              </a:rPr>
              <a:pPr algn="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26</a:t>
            </a:fld>
            <a:endParaRPr lang="en-GB" altLang="en-US" sz="1200">
              <a:solidFill>
                <a:srgbClr val="000000"/>
              </a:solidFill>
              <a:latin typeface="Calibri" pitchFamily="34" charset="0"/>
            </a:endParaRPr>
          </a:p>
        </p:txBody>
      </p:sp>
      <p:sp>
        <p:nvSpPr>
          <p:cNvPr id="161796" name="Rectangle 2"/>
          <p:cNvSpPr>
            <a:spLocks noChangeArrowheads="1" noTextEdit="1"/>
          </p:cNvSpPr>
          <p:nvPr>
            <p:ph type="sldImg"/>
          </p:nvPr>
        </p:nvSpPr>
        <p:spPr>
          <a:xfrm>
            <a:off x="1143000" y="685800"/>
            <a:ext cx="4572000" cy="3429000"/>
          </a:xfrm>
          <a:solidFill>
            <a:srgbClr val="FFFFFF"/>
          </a:solidFill>
          <a:ln/>
        </p:spPr>
      </p:sp>
      <p:sp>
        <p:nvSpPr>
          <p:cNvPr id="161797" name="Rectangle 3"/>
          <p:cNvSpPr>
            <a:spLocks noChangeArrowheads="1"/>
          </p:cNvSpPr>
          <p:nvPr>
            <p:ph type="body" idx="1"/>
          </p:nvPr>
        </p:nvSpPr>
        <p:spPr>
          <a:xfrm>
            <a:off x="685800" y="4343400"/>
            <a:ext cx="5486400" cy="4114800"/>
          </a:xfrm>
          <a:noFill/>
          <a:ln/>
        </p:spPr>
        <p:txBody>
          <a:bodyPr wrap="none" anchor="ctr"/>
          <a:lstStyle/>
          <a:p>
            <a:endParaRPr lang="en-US" altLang="en-US" smtClean="0">
              <a:latin typeface="Times New Roman" pitchFamily="18"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62818" name="Rectangle 7"/>
          <p:cNvSpPr>
            <a:spLocks noGrp="1" noChangeArrowheads="1"/>
          </p:cNvSpPr>
          <p:nvPr>
            <p:ph type="sldNum" sz="quarter"/>
          </p:nvPr>
        </p:nvSpPr>
        <p:spPr>
          <a:noFill/>
          <a:ln/>
        </p:spPr>
        <p:txBody>
          <a:bodyPr/>
          <a:lstStyle/>
          <a:p>
            <a:fld id="{62B378BC-5B28-469C-8141-951BE0B708D2}" type="slidenum">
              <a:rPr lang="el-GR" altLang="en-US"/>
              <a:pPr/>
              <a:t>27</a:t>
            </a:fld>
            <a:endParaRPr lang="el-GR" altLang="en-US"/>
          </a:p>
        </p:txBody>
      </p:sp>
      <p:sp>
        <p:nvSpPr>
          <p:cNvPr id="162819" name="Text Box 1"/>
          <p:cNvSpPr txBox="1">
            <a:spLocks noChangeArrowheads="1"/>
          </p:cNvSpPr>
          <p:nvPr/>
        </p:nvSpPr>
        <p:spPr bwMode="auto">
          <a:xfrm>
            <a:off x="3884613" y="8685213"/>
            <a:ext cx="2971800" cy="457200"/>
          </a:xfrm>
          <a:prstGeom prst="rect">
            <a:avLst/>
          </a:prstGeom>
          <a:noFill/>
          <a:ln w="9525">
            <a:noFill/>
            <a:round/>
            <a:headEnd/>
            <a:tailEnd/>
          </a:ln>
        </p:spPr>
        <p:txBody>
          <a:bodyPr lIns="90000" tIns="46800" rIns="90000" bIns="46800" anchor="b"/>
          <a:lstStyle/>
          <a:p>
            <a:pPr algn="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99E45B26-1383-4FAF-AD9B-DB7811310B17}" type="slidenum">
              <a:rPr lang="en-US" altLang="en-US" sz="1200">
                <a:solidFill>
                  <a:srgbClr val="000000"/>
                </a:solidFill>
                <a:latin typeface="Calibri" pitchFamily="34" charset="0"/>
              </a:rPr>
              <a:pPr algn="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27</a:t>
            </a:fld>
            <a:endParaRPr lang="en-US" altLang="en-US" sz="1200">
              <a:solidFill>
                <a:srgbClr val="000000"/>
              </a:solidFill>
              <a:latin typeface="Calibri" pitchFamily="34" charset="0"/>
            </a:endParaRPr>
          </a:p>
        </p:txBody>
      </p:sp>
      <p:sp>
        <p:nvSpPr>
          <p:cNvPr id="162820" name="Rectangle 2"/>
          <p:cNvSpPr>
            <a:spLocks noChangeArrowheads="1" noTextEdit="1"/>
          </p:cNvSpPr>
          <p:nvPr>
            <p:ph type="sldImg"/>
          </p:nvPr>
        </p:nvSpPr>
        <p:spPr>
          <a:xfrm>
            <a:off x="-25400" y="457200"/>
            <a:ext cx="6910388" cy="5181600"/>
          </a:xfrm>
          <a:solidFill>
            <a:srgbClr val="FFFFFF"/>
          </a:solidFill>
          <a:ln/>
        </p:spPr>
      </p:sp>
      <p:sp>
        <p:nvSpPr>
          <p:cNvPr id="162821" name="Rectangle 3"/>
          <p:cNvSpPr>
            <a:spLocks noChangeArrowheads="1"/>
          </p:cNvSpPr>
          <p:nvPr>
            <p:ph type="body" idx="1"/>
          </p:nvPr>
        </p:nvSpPr>
        <p:spPr>
          <a:xfrm>
            <a:off x="685800" y="4343400"/>
            <a:ext cx="5486400" cy="4114800"/>
          </a:xfrm>
          <a:noFill/>
          <a:ln/>
        </p:spPr>
        <p:txBody>
          <a:bodyPr wrap="none" anchor="ctr"/>
          <a:lstStyle/>
          <a:p>
            <a:endParaRPr lang="en-US" altLang="en-US" smtClean="0">
              <a:latin typeface="Times New Roman" pitchFamily="18" charset="0"/>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63842" name="Rectangle 7"/>
          <p:cNvSpPr>
            <a:spLocks noGrp="1" noChangeArrowheads="1"/>
          </p:cNvSpPr>
          <p:nvPr>
            <p:ph type="sldNum" sz="quarter"/>
          </p:nvPr>
        </p:nvSpPr>
        <p:spPr>
          <a:noFill/>
          <a:ln/>
        </p:spPr>
        <p:txBody>
          <a:bodyPr/>
          <a:lstStyle/>
          <a:p>
            <a:fld id="{C8917B02-195A-4DB1-ADA6-2C3D690B7DE6}" type="slidenum">
              <a:rPr lang="el-GR" altLang="en-US"/>
              <a:pPr/>
              <a:t>28</a:t>
            </a:fld>
            <a:endParaRPr lang="el-GR" altLang="en-US"/>
          </a:p>
        </p:txBody>
      </p:sp>
      <p:sp>
        <p:nvSpPr>
          <p:cNvPr id="163843" name="Rectangle 1"/>
          <p:cNvSpPr>
            <a:spLocks noChangeArrowheads="1" noTextEdit="1"/>
          </p:cNvSpPr>
          <p:nvPr>
            <p:ph type="sldImg"/>
          </p:nvPr>
        </p:nvSpPr>
        <p:spPr>
          <a:xfrm>
            <a:off x="1143000" y="685800"/>
            <a:ext cx="4572000" cy="3429000"/>
          </a:xfrm>
          <a:solidFill>
            <a:srgbClr val="FFFFFF"/>
          </a:solidFill>
          <a:ln/>
        </p:spPr>
      </p:sp>
      <p:sp>
        <p:nvSpPr>
          <p:cNvPr id="163844" name="Text Box 2"/>
          <p:cNvSpPr>
            <a:spLocks noChangeArrowheads="1"/>
          </p:cNvSpPr>
          <p:nvPr>
            <p:ph type="body" idx="1"/>
          </p:nvPr>
        </p:nvSpPr>
        <p:spPr>
          <a:xfrm>
            <a:off x="685800" y="4343400"/>
            <a:ext cx="5486400" cy="4114800"/>
          </a:xfrm>
          <a:noFill/>
          <a:ln/>
        </p:spPr>
        <p:txBody>
          <a:bodyPr/>
          <a:lstStyle/>
          <a:p>
            <a:pPr eaLnBrk="1" hangingPunct="1">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smtClean="0">
                <a:latin typeface="Calibri" pitchFamily="34" charset="0"/>
                <a:ea typeface="Microsoft YaHei" pitchFamily="34" charset="-122"/>
              </a:rPr>
              <a:t>Σωστές απαντήσεις 1</a:t>
            </a:r>
            <a:r>
              <a:rPr lang="en-US" altLang="en-US" smtClean="0">
                <a:latin typeface="Calibri" pitchFamily="34" charset="0"/>
                <a:ea typeface="Microsoft YaHei" pitchFamily="34" charset="-122"/>
              </a:rPr>
              <a:t>a, 2d</a:t>
            </a:r>
          </a:p>
        </p:txBody>
      </p:sp>
      <p:sp>
        <p:nvSpPr>
          <p:cNvPr id="163845" name="Text Box 3"/>
          <p:cNvSpPr txBox="1">
            <a:spLocks noChangeArrowheads="1"/>
          </p:cNvSpPr>
          <p:nvPr/>
        </p:nvSpPr>
        <p:spPr bwMode="auto">
          <a:xfrm>
            <a:off x="3884613" y="8685213"/>
            <a:ext cx="2971800" cy="457200"/>
          </a:xfrm>
          <a:prstGeom prst="rect">
            <a:avLst/>
          </a:prstGeom>
          <a:noFill/>
          <a:ln w="9525">
            <a:noFill/>
            <a:round/>
            <a:headEnd/>
            <a:tailEnd/>
          </a:ln>
        </p:spPr>
        <p:txBody>
          <a:bodyPr lIns="90000" tIns="46800" rIns="90000" bIns="46800" anchor="b"/>
          <a:lstStyle/>
          <a:p>
            <a:pPr algn="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62F55EA2-E8CF-451B-9594-1183B6F8463E}" type="slidenum">
              <a:rPr lang="el-GR" altLang="en-US" sz="1200">
                <a:solidFill>
                  <a:srgbClr val="000000"/>
                </a:solidFill>
                <a:latin typeface="Calibri" pitchFamily="34" charset="0"/>
              </a:rPr>
              <a:pPr algn="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28</a:t>
            </a:fld>
            <a:endParaRPr lang="el-GR" altLang="en-US" sz="1200">
              <a:solidFill>
                <a:srgbClr val="000000"/>
              </a:solidFill>
              <a:latin typeface="Calibri" pitchFamily="34" charset="0"/>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64866" name="Rectangle 7"/>
          <p:cNvSpPr>
            <a:spLocks noGrp="1" noChangeArrowheads="1"/>
          </p:cNvSpPr>
          <p:nvPr>
            <p:ph type="sldNum" sz="quarter"/>
          </p:nvPr>
        </p:nvSpPr>
        <p:spPr>
          <a:noFill/>
          <a:ln/>
        </p:spPr>
        <p:txBody>
          <a:bodyPr/>
          <a:lstStyle/>
          <a:p>
            <a:fld id="{C7A3B34B-03AB-4A84-B053-D52F1FDB0D11}" type="slidenum">
              <a:rPr lang="el-GR" altLang="en-US"/>
              <a:pPr/>
              <a:t>29</a:t>
            </a:fld>
            <a:endParaRPr lang="el-GR" altLang="en-US"/>
          </a:p>
        </p:txBody>
      </p:sp>
      <p:sp>
        <p:nvSpPr>
          <p:cNvPr id="164867" name="Text Box 1"/>
          <p:cNvSpPr txBox="1">
            <a:spLocks noChangeArrowheads="1"/>
          </p:cNvSpPr>
          <p:nvPr/>
        </p:nvSpPr>
        <p:spPr bwMode="auto">
          <a:xfrm>
            <a:off x="3884613" y="8685213"/>
            <a:ext cx="2971800" cy="457200"/>
          </a:xfrm>
          <a:prstGeom prst="rect">
            <a:avLst/>
          </a:prstGeom>
          <a:noFill/>
          <a:ln w="9525">
            <a:noFill/>
            <a:round/>
            <a:headEnd/>
            <a:tailEnd/>
          </a:ln>
        </p:spPr>
        <p:txBody>
          <a:bodyPr lIns="90000" tIns="46800" rIns="90000" bIns="46800" anchor="b"/>
          <a:lstStyle/>
          <a:p>
            <a:pPr algn="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0BD577C7-77C5-459C-A4EF-79F3B94B95F2}" type="slidenum">
              <a:rPr lang="el-GR" altLang="en-US" sz="1200">
                <a:solidFill>
                  <a:srgbClr val="000000"/>
                </a:solidFill>
                <a:latin typeface="Calibri" pitchFamily="34" charset="0"/>
              </a:rPr>
              <a:pPr algn="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29</a:t>
            </a:fld>
            <a:endParaRPr lang="el-GR" altLang="en-US" sz="1200">
              <a:solidFill>
                <a:srgbClr val="000000"/>
              </a:solidFill>
              <a:latin typeface="Calibri" pitchFamily="34" charset="0"/>
            </a:endParaRPr>
          </a:p>
        </p:txBody>
      </p:sp>
      <p:sp>
        <p:nvSpPr>
          <p:cNvPr id="164868" name="Rectangle 2"/>
          <p:cNvSpPr>
            <a:spLocks noChangeArrowheads="1" noTextEdit="1"/>
          </p:cNvSpPr>
          <p:nvPr>
            <p:ph type="sldImg"/>
          </p:nvPr>
        </p:nvSpPr>
        <p:spPr>
          <a:xfrm>
            <a:off x="2346325" y="357188"/>
            <a:ext cx="2168525" cy="1625600"/>
          </a:xfrm>
          <a:solidFill>
            <a:srgbClr val="FFFFFF"/>
          </a:solidFill>
          <a:ln/>
        </p:spPr>
      </p:sp>
      <p:sp>
        <p:nvSpPr>
          <p:cNvPr id="164869" name="Rectangle 3"/>
          <p:cNvSpPr>
            <a:spLocks noChangeArrowheads="1"/>
          </p:cNvSpPr>
          <p:nvPr>
            <p:ph type="body" idx="1"/>
          </p:nvPr>
        </p:nvSpPr>
        <p:spPr>
          <a:xfrm>
            <a:off x="609600" y="2282825"/>
            <a:ext cx="5716588" cy="6272213"/>
          </a:xfrm>
          <a:noFill/>
          <a:ln/>
        </p:spPr>
        <p:txBody>
          <a:bodyPr wrap="none" anchor="ctr"/>
          <a:lstStyle/>
          <a:p>
            <a:endParaRPr lang="en-US" altLang="en-US" smtClean="0">
              <a:latin typeface="Times New Roman" pitchFamily="18"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38242" name="Rectangle 7"/>
          <p:cNvSpPr>
            <a:spLocks noGrp="1" noChangeArrowheads="1"/>
          </p:cNvSpPr>
          <p:nvPr>
            <p:ph type="sldNum" sz="quarter"/>
          </p:nvPr>
        </p:nvSpPr>
        <p:spPr>
          <a:noFill/>
          <a:ln/>
        </p:spPr>
        <p:txBody>
          <a:bodyPr/>
          <a:lstStyle/>
          <a:p>
            <a:fld id="{C6D24BA6-D494-4F53-A862-107F2BA4557B}" type="slidenum">
              <a:rPr lang="el-GR" altLang="en-US"/>
              <a:pPr/>
              <a:t>3</a:t>
            </a:fld>
            <a:endParaRPr lang="el-GR" altLang="en-US"/>
          </a:p>
        </p:txBody>
      </p:sp>
      <p:sp>
        <p:nvSpPr>
          <p:cNvPr id="138243" name="Text Box 1"/>
          <p:cNvSpPr txBox="1">
            <a:spLocks noChangeArrowheads="1"/>
          </p:cNvSpPr>
          <p:nvPr/>
        </p:nvSpPr>
        <p:spPr bwMode="auto">
          <a:xfrm>
            <a:off x="3884613" y="8685213"/>
            <a:ext cx="2971800" cy="457200"/>
          </a:xfrm>
          <a:prstGeom prst="rect">
            <a:avLst/>
          </a:prstGeom>
          <a:noFill/>
          <a:ln w="9525">
            <a:noFill/>
            <a:round/>
            <a:headEnd/>
            <a:tailEnd/>
          </a:ln>
        </p:spPr>
        <p:txBody>
          <a:bodyPr lIns="90000" tIns="46800" rIns="90000" bIns="46800" anchor="b"/>
          <a:lstStyle/>
          <a:p>
            <a:pPr algn="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E5DFB876-684D-4060-9EE8-2A66FE13A969}" type="slidenum">
              <a:rPr lang="en-US" altLang="en-US" sz="1200">
                <a:solidFill>
                  <a:srgbClr val="000000"/>
                </a:solidFill>
                <a:latin typeface="Calibri" pitchFamily="34" charset="0"/>
                <a:ea typeface="ＭＳ Ｐゴシック" pitchFamily="34" charset="-128"/>
              </a:rPr>
              <a:pPr algn="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3</a:t>
            </a:fld>
            <a:endParaRPr lang="en-US" altLang="en-US" sz="1200">
              <a:solidFill>
                <a:srgbClr val="000000"/>
              </a:solidFill>
              <a:latin typeface="Calibri" pitchFamily="34" charset="0"/>
              <a:ea typeface="ＭＳ Ｐゴシック" pitchFamily="34" charset="-128"/>
            </a:endParaRPr>
          </a:p>
        </p:txBody>
      </p:sp>
      <p:sp>
        <p:nvSpPr>
          <p:cNvPr id="138244" name="Rectangle 2"/>
          <p:cNvSpPr>
            <a:spLocks noChangeArrowheads="1" noTextEdit="1"/>
          </p:cNvSpPr>
          <p:nvPr>
            <p:ph type="sldImg"/>
          </p:nvPr>
        </p:nvSpPr>
        <p:spPr>
          <a:xfrm>
            <a:off x="1143000" y="685800"/>
            <a:ext cx="4572000" cy="3429000"/>
          </a:xfrm>
          <a:solidFill>
            <a:srgbClr val="FFFFFF"/>
          </a:solidFill>
          <a:ln/>
        </p:spPr>
      </p:sp>
      <p:sp>
        <p:nvSpPr>
          <p:cNvPr id="138245" name="Text Box 3"/>
          <p:cNvSpPr>
            <a:spLocks noChangeArrowheads="1"/>
          </p:cNvSpPr>
          <p:nvPr>
            <p:ph type="body" idx="1"/>
          </p:nvPr>
        </p:nvSpPr>
        <p:spPr>
          <a:xfrm>
            <a:off x="685800" y="4343400"/>
            <a:ext cx="5486400" cy="4114800"/>
          </a:xfrm>
          <a:noFill/>
          <a:ln w="9360" cap="sq">
            <a:solidFill>
              <a:srgbClr val="000000"/>
            </a:solidFill>
            <a:miter lim="800000"/>
          </a:ln>
        </p:spPr>
        <p:txBody>
          <a:bodyPr/>
          <a:lstStyle/>
          <a:p>
            <a:pPr eaLnBrk="1" hangingPunct="1">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mtClean="0">
                <a:latin typeface="Calibri" pitchFamily="34" charset="0"/>
                <a:ea typeface="ＭＳ Ｐゴシック" pitchFamily="34" charset="-128"/>
              </a:rPr>
              <a:t>Accounting standards are set by private-sector bodies in some countries and by governmental bodies in some other countries. </a:t>
            </a:r>
          </a:p>
          <a:p>
            <a:pPr eaLnBrk="1" hangingPunct="1">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altLang="en-US" smtClean="0">
              <a:latin typeface="Calibri" pitchFamily="34" charset="0"/>
              <a:ea typeface="ＭＳ Ｐゴシック" pitchFamily="34" charset="-128"/>
            </a:endParaRPr>
          </a:p>
          <a:p>
            <a:pPr eaLnBrk="1" hangingPunct="1">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mtClean="0">
                <a:latin typeface="Calibri" pitchFamily="34" charset="0"/>
                <a:ea typeface="ＭＳ Ｐゴシック" pitchFamily="34" charset="-128"/>
              </a:rPr>
              <a:t>Because differences in the standards set by these various groups affect comparability in financial information and impair the ability of companies to raise capital in international markets, the </a:t>
            </a:r>
            <a:r>
              <a:rPr lang="en-US" altLang="en-US" b="1" smtClean="0">
                <a:latin typeface="Calibri" pitchFamily="34" charset="0"/>
                <a:ea typeface="ＭＳ Ｐゴシック" pitchFamily="34" charset="-128"/>
              </a:rPr>
              <a:t>International Accounting Standards Committee (IASC)</a:t>
            </a:r>
            <a:r>
              <a:rPr lang="en-US" altLang="en-US" smtClean="0">
                <a:latin typeface="Calibri" pitchFamily="34" charset="0"/>
                <a:ea typeface="ＭＳ Ｐゴシック" pitchFamily="34" charset="-128"/>
              </a:rPr>
              <a:t> was formed in 1973 to develop global accounting standards. The IASC consisted of member representatives from countries such as France, Germany, Japan, the United Kingdom, and the United States. </a:t>
            </a:r>
          </a:p>
          <a:p>
            <a:pPr eaLnBrk="1" hangingPunct="1">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altLang="en-US" smtClean="0">
              <a:latin typeface="Calibri" pitchFamily="34" charset="0"/>
              <a:ea typeface="ＭＳ Ｐゴシック" pitchFamily="34" charset="-128"/>
            </a:endParaRPr>
          </a:p>
          <a:p>
            <a:pPr eaLnBrk="1" hangingPunct="1">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mtClean="0">
                <a:latin typeface="Calibri" pitchFamily="34" charset="0"/>
                <a:ea typeface="ＭＳ Ｐゴシック" pitchFamily="34" charset="-128"/>
              </a:rPr>
              <a:t>The IASC reorganized itself in 2001 and created a new standard-setting body </a:t>
            </a:r>
          </a:p>
          <a:p>
            <a:pPr eaLnBrk="1" hangingPunct="1">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mtClean="0">
                <a:latin typeface="Calibri" pitchFamily="34" charset="0"/>
                <a:ea typeface="ＭＳ Ｐゴシック" pitchFamily="34" charset="-128"/>
              </a:rPr>
              <a:t>called the </a:t>
            </a:r>
            <a:r>
              <a:rPr lang="en-US" altLang="en-US" b="1" smtClean="0">
                <a:latin typeface="Calibri" pitchFamily="34" charset="0"/>
                <a:ea typeface="ＭＳ Ｐゴシック" pitchFamily="34" charset="-128"/>
              </a:rPr>
              <a:t>International Accounting Standards Board (IASB)</a:t>
            </a:r>
            <a:r>
              <a:rPr lang="en-US" altLang="en-US" smtClean="0">
                <a:latin typeface="Calibri" pitchFamily="34" charset="0"/>
                <a:ea typeface="ＭＳ Ｐゴシック" pitchFamily="34" charset="-128"/>
              </a:rPr>
              <a:t>. </a:t>
            </a:r>
          </a:p>
          <a:p>
            <a:pPr eaLnBrk="1" hangingPunct="1">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altLang="en-US" smtClean="0">
              <a:latin typeface="Calibri" pitchFamily="34" charset="0"/>
              <a:ea typeface="ＭＳ Ｐゴシック" pitchFamily="34" charset="-128"/>
            </a:endParaRPr>
          </a:p>
          <a:p>
            <a:pPr eaLnBrk="1" hangingPunct="1">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mtClean="0">
                <a:latin typeface="Calibri" pitchFamily="34" charset="0"/>
                <a:ea typeface="ＭＳ Ｐゴシック" pitchFamily="34" charset="-128"/>
              </a:rPr>
              <a:t>The IASB’s objectives are to develop, promote and coordinate the use of a single set of high-quality, understandable, and enforceable global and harmonized accounting standards known as International Financial Reporting Standards.</a:t>
            </a:r>
          </a:p>
          <a:p>
            <a:pPr eaLnBrk="1" hangingPunct="1">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altLang="en-US" smtClean="0">
              <a:latin typeface="Calibri" pitchFamily="34" charset="0"/>
              <a:ea typeface="ＭＳ Ｐゴシック" pitchFamily="34" charset="-128"/>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65890" name="Rectangle 7"/>
          <p:cNvSpPr>
            <a:spLocks noGrp="1" noChangeArrowheads="1"/>
          </p:cNvSpPr>
          <p:nvPr>
            <p:ph type="sldNum" sz="quarter"/>
          </p:nvPr>
        </p:nvSpPr>
        <p:spPr>
          <a:noFill/>
          <a:ln/>
        </p:spPr>
        <p:txBody>
          <a:bodyPr/>
          <a:lstStyle/>
          <a:p>
            <a:fld id="{F199BF1E-BA7B-423E-9D00-F15FBAD4A7AA}" type="slidenum">
              <a:rPr lang="el-GR" altLang="en-US"/>
              <a:pPr/>
              <a:t>30</a:t>
            </a:fld>
            <a:endParaRPr lang="el-GR" altLang="en-US"/>
          </a:p>
        </p:txBody>
      </p:sp>
      <p:sp>
        <p:nvSpPr>
          <p:cNvPr id="165891" name="Rectangle 1"/>
          <p:cNvSpPr>
            <a:spLocks noChangeArrowheads="1" noTextEdit="1"/>
          </p:cNvSpPr>
          <p:nvPr>
            <p:ph type="sldImg"/>
          </p:nvPr>
        </p:nvSpPr>
        <p:spPr>
          <a:xfrm>
            <a:off x="1143000" y="685800"/>
            <a:ext cx="4572000" cy="3429000"/>
          </a:xfrm>
          <a:solidFill>
            <a:srgbClr val="FFFFFF"/>
          </a:solidFill>
          <a:ln/>
        </p:spPr>
      </p:sp>
      <p:sp>
        <p:nvSpPr>
          <p:cNvPr id="165892" name="Rectangle 2"/>
          <p:cNvSpPr>
            <a:spLocks noChangeArrowheads="1"/>
          </p:cNvSpPr>
          <p:nvPr>
            <p:ph type="body" idx="1"/>
          </p:nvPr>
        </p:nvSpPr>
        <p:spPr>
          <a:xfrm>
            <a:off x="685800" y="4343400"/>
            <a:ext cx="5486400" cy="4114800"/>
          </a:xfrm>
          <a:noFill/>
          <a:ln/>
        </p:spPr>
        <p:txBody>
          <a:bodyPr wrap="none" anchor="ctr"/>
          <a:lstStyle/>
          <a:p>
            <a:endParaRPr lang="en-US" altLang="en-US" smtClean="0">
              <a:latin typeface="Times New Roman" pitchFamily="18" charset="0"/>
            </a:endParaRPr>
          </a:p>
        </p:txBody>
      </p:sp>
      <p:sp>
        <p:nvSpPr>
          <p:cNvPr id="165893" name="Text Box 3"/>
          <p:cNvSpPr txBox="1">
            <a:spLocks noChangeArrowheads="1"/>
          </p:cNvSpPr>
          <p:nvPr/>
        </p:nvSpPr>
        <p:spPr bwMode="auto">
          <a:xfrm>
            <a:off x="3884613" y="8685213"/>
            <a:ext cx="2971800" cy="457200"/>
          </a:xfrm>
          <a:prstGeom prst="rect">
            <a:avLst/>
          </a:prstGeom>
          <a:noFill/>
          <a:ln w="9525">
            <a:noFill/>
            <a:round/>
            <a:headEnd/>
            <a:tailEnd/>
          </a:ln>
        </p:spPr>
        <p:txBody>
          <a:bodyPr lIns="90000" tIns="46800" rIns="90000" bIns="46800" anchor="b"/>
          <a:lstStyle/>
          <a:p>
            <a:pPr algn="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7CD16839-9E2D-453F-842A-77C236ADCB3E}" type="slidenum">
              <a:rPr lang="el-GR" altLang="en-US" sz="1200">
                <a:solidFill>
                  <a:srgbClr val="000000"/>
                </a:solidFill>
                <a:latin typeface="Calibri" pitchFamily="34" charset="0"/>
              </a:rPr>
              <a:pPr algn="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30</a:t>
            </a:fld>
            <a:endParaRPr lang="el-GR" altLang="en-US" sz="1200">
              <a:solidFill>
                <a:srgbClr val="000000"/>
              </a:solidFill>
              <a:latin typeface="Calibri" pitchFamily="34" charset="0"/>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66914" name="Rectangle 7"/>
          <p:cNvSpPr>
            <a:spLocks noGrp="1" noChangeArrowheads="1"/>
          </p:cNvSpPr>
          <p:nvPr>
            <p:ph type="sldNum" sz="quarter"/>
          </p:nvPr>
        </p:nvSpPr>
        <p:spPr>
          <a:noFill/>
          <a:ln/>
        </p:spPr>
        <p:txBody>
          <a:bodyPr/>
          <a:lstStyle/>
          <a:p>
            <a:fld id="{768086DF-EA8D-4F24-AFEB-CA2A5BDFD648}" type="slidenum">
              <a:rPr lang="el-GR" altLang="en-US"/>
              <a:pPr/>
              <a:t>31</a:t>
            </a:fld>
            <a:endParaRPr lang="el-GR" altLang="en-US"/>
          </a:p>
        </p:txBody>
      </p:sp>
      <p:sp>
        <p:nvSpPr>
          <p:cNvPr id="166915" name="Rectangle 1"/>
          <p:cNvSpPr>
            <a:spLocks noChangeArrowheads="1" noTextEdit="1"/>
          </p:cNvSpPr>
          <p:nvPr>
            <p:ph type="sldImg"/>
          </p:nvPr>
        </p:nvSpPr>
        <p:spPr>
          <a:xfrm>
            <a:off x="1143000" y="685800"/>
            <a:ext cx="4572000" cy="3429000"/>
          </a:xfrm>
          <a:solidFill>
            <a:srgbClr val="FFFFFF"/>
          </a:solidFill>
          <a:ln/>
        </p:spPr>
      </p:sp>
      <p:sp>
        <p:nvSpPr>
          <p:cNvPr id="166916" name="Rectangle 2"/>
          <p:cNvSpPr>
            <a:spLocks noChangeArrowheads="1"/>
          </p:cNvSpPr>
          <p:nvPr>
            <p:ph type="body" idx="1"/>
          </p:nvPr>
        </p:nvSpPr>
        <p:spPr>
          <a:xfrm>
            <a:off x="685800" y="4343400"/>
            <a:ext cx="5486400" cy="4114800"/>
          </a:xfrm>
          <a:noFill/>
          <a:ln/>
        </p:spPr>
        <p:txBody>
          <a:bodyPr wrap="none" anchor="ctr"/>
          <a:lstStyle/>
          <a:p>
            <a:endParaRPr lang="en-US" altLang="en-US" smtClean="0">
              <a:latin typeface="Times New Roman" pitchFamily="18" charset="0"/>
            </a:endParaRPr>
          </a:p>
        </p:txBody>
      </p:sp>
      <p:sp>
        <p:nvSpPr>
          <p:cNvPr id="166917" name="Text Box 3"/>
          <p:cNvSpPr txBox="1">
            <a:spLocks noChangeArrowheads="1"/>
          </p:cNvSpPr>
          <p:nvPr/>
        </p:nvSpPr>
        <p:spPr bwMode="auto">
          <a:xfrm>
            <a:off x="3884613" y="8685213"/>
            <a:ext cx="2971800" cy="457200"/>
          </a:xfrm>
          <a:prstGeom prst="rect">
            <a:avLst/>
          </a:prstGeom>
          <a:noFill/>
          <a:ln w="9525">
            <a:noFill/>
            <a:round/>
            <a:headEnd/>
            <a:tailEnd/>
          </a:ln>
        </p:spPr>
        <p:txBody>
          <a:bodyPr lIns="90000" tIns="46800" rIns="90000" bIns="46800" anchor="b"/>
          <a:lstStyle/>
          <a:p>
            <a:pPr algn="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24A170ED-FC8C-4226-8427-4734134CDA1B}" type="slidenum">
              <a:rPr lang="el-GR" altLang="en-US" sz="1200">
                <a:solidFill>
                  <a:srgbClr val="000000"/>
                </a:solidFill>
                <a:latin typeface="Calibri" pitchFamily="34" charset="0"/>
              </a:rPr>
              <a:pPr algn="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31</a:t>
            </a:fld>
            <a:endParaRPr lang="el-GR" altLang="en-US" sz="1200">
              <a:solidFill>
                <a:srgbClr val="000000"/>
              </a:solidFill>
              <a:latin typeface="Calibri" pitchFamily="34" charset="0"/>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67938" name="Rectangle 7"/>
          <p:cNvSpPr>
            <a:spLocks noGrp="1" noChangeArrowheads="1"/>
          </p:cNvSpPr>
          <p:nvPr>
            <p:ph type="sldNum" sz="quarter"/>
          </p:nvPr>
        </p:nvSpPr>
        <p:spPr>
          <a:noFill/>
          <a:ln/>
        </p:spPr>
        <p:txBody>
          <a:bodyPr/>
          <a:lstStyle/>
          <a:p>
            <a:fld id="{D7A1ADA3-1799-4060-866F-F2B54767D493}" type="slidenum">
              <a:rPr lang="el-GR" altLang="en-US"/>
              <a:pPr/>
              <a:t>32</a:t>
            </a:fld>
            <a:endParaRPr lang="el-GR" altLang="en-US"/>
          </a:p>
        </p:txBody>
      </p:sp>
      <p:sp>
        <p:nvSpPr>
          <p:cNvPr id="167939" name="Rectangle 1"/>
          <p:cNvSpPr>
            <a:spLocks noChangeArrowheads="1" noTextEdit="1"/>
          </p:cNvSpPr>
          <p:nvPr>
            <p:ph type="sldImg"/>
          </p:nvPr>
        </p:nvSpPr>
        <p:spPr>
          <a:xfrm>
            <a:off x="1143000" y="685800"/>
            <a:ext cx="4572000" cy="3429000"/>
          </a:xfrm>
          <a:solidFill>
            <a:srgbClr val="FFFFFF"/>
          </a:solidFill>
          <a:ln/>
        </p:spPr>
      </p:sp>
      <p:sp>
        <p:nvSpPr>
          <p:cNvPr id="167940" name="Rectangle 2"/>
          <p:cNvSpPr>
            <a:spLocks noChangeArrowheads="1"/>
          </p:cNvSpPr>
          <p:nvPr>
            <p:ph type="body" idx="1"/>
          </p:nvPr>
        </p:nvSpPr>
        <p:spPr>
          <a:xfrm>
            <a:off x="685800" y="4343400"/>
            <a:ext cx="5486400" cy="4114800"/>
          </a:xfrm>
          <a:noFill/>
          <a:ln/>
        </p:spPr>
        <p:txBody>
          <a:bodyPr wrap="none" anchor="ctr"/>
          <a:lstStyle/>
          <a:p>
            <a:endParaRPr lang="en-US" altLang="en-US" smtClean="0">
              <a:latin typeface="Times New Roman" pitchFamily="18" charset="0"/>
            </a:endParaRPr>
          </a:p>
        </p:txBody>
      </p:sp>
      <p:sp>
        <p:nvSpPr>
          <p:cNvPr id="167941" name="Text Box 3"/>
          <p:cNvSpPr txBox="1">
            <a:spLocks noChangeArrowheads="1"/>
          </p:cNvSpPr>
          <p:nvPr/>
        </p:nvSpPr>
        <p:spPr bwMode="auto">
          <a:xfrm>
            <a:off x="3884613" y="8685213"/>
            <a:ext cx="2971800" cy="457200"/>
          </a:xfrm>
          <a:prstGeom prst="rect">
            <a:avLst/>
          </a:prstGeom>
          <a:noFill/>
          <a:ln w="9525">
            <a:noFill/>
            <a:round/>
            <a:headEnd/>
            <a:tailEnd/>
          </a:ln>
        </p:spPr>
        <p:txBody>
          <a:bodyPr lIns="90000" tIns="46800" rIns="90000" bIns="46800" anchor="b"/>
          <a:lstStyle/>
          <a:p>
            <a:pPr algn="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FB016D0E-BF7D-46F5-A3EA-267B9576CB98}" type="slidenum">
              <a:rPr lang="el-GR" altLang="en-US" sz="1200">
                <a:solidFill>
                  <a:srgbClr val="000000"/>
                </a:solidFill>
                <a:latin typeface="Calibri" pitchFamily="34" charset="0"/>
              </a:rPr>
              <a:pPr algn="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32</a:t>
            </a:fld>
            <a:endParaRPr lang="el-GR" altLang="en-US" sz="1200">
              <a:solidFill>
                <a:srgbClr val="000000"/>
              </a:solidFill>
              <a:latin typeface="Calibri" pitchFamily="34" charset="0"/>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68962" name="Rectangle 7"/>
          <p:cNvSpPr>
            <a:spLocks noGrp="1" noChangeArrowheads="1"/>
          </p:cNvSpPr>
          <p:nvPr>
            <p:ph type="sldNum" sz="quarter"/>
          </p:nvPr>
        </p:nvSpPr>
        <p:spPr>
          <a:noFill/>
          <a:ln/>
        </p:spPr>
        <p:txBody>
          <a:bodyPr/>
          <a:lstStyle/>
          <a:p>
            <a:fld id="{19C4BA9C-A56C-4C5A-BAE8-C0D0E3EA329F}" type="slidenum">
              <a:rPr lang="el-GR" altLang="en-US"/>
              <a:pPr/>
              <a:t>33</a:t>
            </a:fld>
            <a:endParaRPr lang="el-GR" altLang="en-US"/>
          </a:p>
        </p:txBody>
      </p:sp>
      <p:sp>
        <p:nvSpPr>
          <p:cNvPr id="168963" name="Rectangle 1"/>
          <p:cNvSpPr>
            <a:spLocks noChangeArrowheads="1" noTextEdit="1"/>
          </p:cNvSpPr>
          <p:nvPr>
            <p:ph type="sldImg"/>
          </p:nvPr>
        </p:nvSpPr>
        <p:spPr>
          <a:xfrm>
            <a:off x="1143000" y="685800"/>
            <a:ext cx="4572000" cy="3429000"/>
          </a:xfrm>
          <a:solidFill>
            <a:srgbClr val="FFFFFF"/>
          </a:solidFill>
          <a:ln/>
        </p:spPr>
      </p:sp>
      <p:sp>
        <p:nvSpPr>
          <p:cNvPr id="168964" name="Rectangle 2"/>
          <p:cNvSpPr>
            <a:spLocks noChangeArrowheads="1"/>
          </p:cNvSpPr>
          <p:nvPr>
            <p:ph type="body" idx="1"/>
          </p:nvPr>
        </p:nvSpPr>
        <p:spPr>
          <a:xfrm>
            <a:off x="685800" y="4343400"/>
            <a:ext cx="5486400" cy="4114800"/>
          </a:xfrm>
          <a:noFill/>
          <a:ln/>
        </p:spPr>
        <p:txBody>
          <a:bodyPr wrap="none" anchor="ctr"/>
          <a:lstStyle/>
          <a:p>
            <a:endParaRPr lang="en-US" altLang="en-US" smtClean="0">
              <a:latin typeface="Times New Roman" pitchFamily="18" charset="0"/>
            </a:endParaRPr>
          </a:p>
        </p:txBody>
      </p:sp>
      <p:sp>
        <p:nvSpPr>
          <p:cNvPr id="168965" name="Text Box 3"/>
          <p:cNvSpPr txBox="1">
            <a:spLocks noChangeArrowheads="1"/>
          </p:cNvSpPr>
          <p:nvPr/>
        </p:nvSpPr>
        <p:spPr bwMode="auto">
          <a:xfrm>
            <a:off x="3884613" y="8685213"/>
            <a:ext cx="2971800" cy="457200"/>
          </a:xfrm>
          <a:prstGeom prst="rect">
            <a:avLst/>
          </a:prstGeom>
          <a:noFill/>
          <a:ln w="9525">
            <a:noFill/>
            <a:round/>
            <a:headEnd/>
            <a:tailEnd/>
          </a:ln>
        </p:spPr>
        <p:txBody>
          <a:bodyPr lIns="90000" tIns="46800" rIns="90000" bIns="46800" anchor="b"/>
          <a:lstStyle/>
          <a:p>
            <a:pPr algn="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BFBC3567-0F55-43B7-B48D-4ACB957577E9}" type="slidenum">
              <a:rPr lang="el-GR" altLang="en-US" sz="1200">
                <a:solidFill>
                  <a:srgbClr val="000000"/>
                </a:solidFill>
                <a:latin typeface="Calibri" pitchFamily="34" charset="0"/>
              </a:rPr>
              <a:pPr algn="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33</a:t>
            </a:fld>
            <a:endParaRPr lang="el-GR" altLang="en-US" sz="1200">
              <a:solidFill>
                <a:srgbClr val="000000"/>
              </a:solidFill>
              <a:latin typeface="Calibri" pitchFamily="34" charset="0"/>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69986" name="Rectangle 7"/>
          <p:cNvSpPr>
            <a:spLocks noGrp="1" noChangeArrowheads="1"/>
          </p:cNvSpPr>
          <p:nvPr>
            <p:ph type="sldNum" sz="quarter"/>
          </p:nvPr>
        </p:nvSpPr>
        <p:spPr>
          <a:noFill/>
          <a:ln/>
        </p:spPr>
        <p:txBody>
          <a:bodyPr/>
          <a:lstStyle/>
          <a:p>
            <a:fld id="{0AD0CC85-BF61-4FFE-8E1A-C9D5A6A8263B}" type="slidenum">
              <a:rPr lang="el-GR" altLang="en-US"/>
              <a:pPr/>
              <a:t>34</a:t>
            </a:fld>
            <a:endParaRPr lang="el-GR" altLang="en-US"/>
          </a:p>
        </p:txBody>
      </p:sp>
      <p:sp>
        <p:nvSpPr>
          <p:cNvPr id="169987" name="Rectangle 1"/>
          <p:cNvSpPr>
            <a:spLocks noChangeArrowheads="1" noTextEdit="1"/>
          </p:cNvSpPr>
          <p:nvPr>
            <p:ph type="sldImg"/>
          </p:nvPr>
        </p:nvSpPr>
        <p:spPr>
          <a:xfrm>
            <a:off x="1143000" y="685800"/>
            <a:ext cx="4572000" cy="3429000"/>
          </a:xfrm>
          <a:solidFill>
            <a:srgbClr val="FFFFFF"/>
          </a:solidFill>
          <a:ln/>
        </p:spPr>
      </p:sp>
      <p:sp>
        <p:nvSpPr>
          <p:cNvPr id="169988" name="Rectangle 2"/>
          <p:cNvSpPr>
            <a:spLocks noChangeArrowheads="1"/>
          </p:cNvSpPr>
          <p:nvPr>
            <p:ph type="body" idx="1"/>
          </p:nvPr>
        </p:nvSpPr>
        <p:spPr>
          <a:xfrm>
            <a:off x="685800" y="4343400"/>
            <a:ext cx="5486400" cy="4114800"/>
          </a:xfrm>
          <a:noFill/>
          <a:ln/>
        </p:spPr>
        <p:txBody>
          <a:bodyPr wrap="none" anchor="ctr"/>
          <a:lstStyle/>
          <a:p>
            <a:endParaRPr lang="en-US" altLang="en-US" smtClean="0">
              <a:latin typeface="Times New Roman" pitchFamily="18" charset="0"/>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71010" name="Rectangle 7"/>
          <p:cNvSpPr>
            <a:spLocks noGrp="1" noChangeArrowheads="1"/>
          </p:cNvSpPr>
          <p:nvPr>
            <p:ph type="sldNum" sz="quarter"/>
          </p:nvPr>
        </p:nvSpPr>
        <p:spPr>
          <a:noFill/>
          <a:ln/>
        </p:spPr>
        <p:txBody>
          <a:bodyPr/>
          <a:lstStyle/>
          <a:p>
            <a:fld id="{0E4767FB-AB1C-4FBC-A2FE-E5014978A287}" type="slidenum">
              <a:rPr lang="el-GR" altLang="en-US"/>
              <a:pPr/>
              <a:t>35</a:t>
            </a:fld>
            <a:endParaRPr lang="el-GR" altLang="en-US"/>
          </a:p>
        </p:txBody>
      </p:sp>
      <p:sp>
        <p:nvSpPr>
          <p:cNvPr id="171011" name="Rectangle 1"/>
          <p:cNvSpPr>
            <a:spLocks noChangeArrowheads="1" noTextEdit="1"/>
          </p:cNvSpPr>
          <p:nvPr>
            <p:ph type="sldImg"/>
          </p:nvPr>
        </p:nvSpPr>
        <p:spPr>
          <a:xfrm>
            <a:off x="1143000" y="685800"/>
            <a:ext cx="4572000" cy="3429000"/>
          </a:xfrm>
          <a:solidFill>
            <a:srgbClr val="FFFFFF"/>
          </a:solidFill>
          <a:ln/>
        </p:spPr>
      </p:sp>
      <p:sp>
        <p:nvSpPr>
          <p:cNvPr id="171012" name="Rectangle 2"/>
          <p:cNvSpPr>
            <a:spLocks noChangeArrowheads="1"/>
          </p:cNvSpPr>
          <p:nvPr>
            <p:ph type="body" idx="1"/>
          </p:nvPr>
        </p:nvSpPr>
        <p:spPr>
          <a:xfrm>
            <a:off x="685800" y="4343400"/>
            <a:ext cx="5486400" cy="4114800"/>
          </a:xfrm>
          <a:noFill/>
          <a:ln/>
        </p:spPr>
        <p:txBody>
          <a:bodyPr wrap="none" anchor="ctr"/>
          <a:lstStyle/>
          <a:p>
            <a:endParaRPr lang="en-US" altLang="en-US" smtClean="0">
              <a:latin typeface="Times New Roman" pitchFamily="18" charset="0"/>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72034" name="Rectangle 7"/>
          <p:cNvSpPr>
            <a:spLocks noGrp="1" noChangeArrowheads="1"/>
          </p:cNvSpPr>
          <p:nvPr>
            <p:ph type="sldNum" sz="quarter"/>
          </p:nvPr>
        </p:nvSpPr>
        <p:spPr>
          <a:noFill/>
          <a:ln/>
        </p:spPr>
        <p:txBody>
          <a:bodyPr/>
          <a:lstStyle/>
          <a:p>
            <a:fld id="{C634C2B0-E7B0-41E0-8D8D-2ACF6475E0F5}" type="slidenum">
              <a:rPr lang="el-GR" altLang="en-US"/>
              <a:pPr/>
              <a:t>36</a:t>
            </a:fld>
            <a:endParaRPr lang="el-GR" altLang="en-US"/>
          </a:p>
        </p:txBody>
      </p:sp>
      <p:sp>
        <p:nvSpPr>
          <p:cNvPr id="172035" name="Rectangle 1"/>
          <p:cNvSpPr>
            <a:spLocks noChangeArrowheads="1" noTextEdit="1"/>
          </p:cNvSpPr>
          <p:nvPr>
            <p:ph type="sldImg"/>
          </p:nvPr>
        </p:nvSpPr>
        <p:spPr>
          <a:xfrm>
            <a:off x="1143000" y="685800"/>
            <a:ext cx="4572000" cy="3429000"/>
          </a:xfrm>
          <a:solidFill>
            <a:srgbClr val="FFFFFF"/>
          </a:solidFill>
          <a:ln/>
        </p:spPr>
      </p:sp>
      <p:sp>
        <p:nvSpPr>
          <p:cNvPr id="172036" name="Rectangle 2"/>
          <p:cNvSpPr>
            <a:spLocks noChangeArrowheads="1"/>
          </p:cNvSpPr>
          <p:nvPr>
            <p:ph type="body" idx="1"/>
          </p:nvPr>
        </p:nvSpPr>
        <p:spPr>
          <a:xfrm>
            <a:off x="685800" y="4343400"/>
            <a:ext cx="5486400" cy="4114800"/>
          </a:xfrm>
          <a:noFill/>
          <a:ln/>
        </p:spPr>
        <p:txBody>
          <a:bodyPr wrap="none" anchor="ctr"/>
          <a:lstStyle/>
          <a:p>
            <a:endParaRPr lang="en-US" altLang="en-US" smtClean="0">
              <a:latin typeface="Times New Roman" pitchFamily="18" charset="0"/>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73058" name="Rectangle 7"/>
          <p:cNvSpPr>
            <a:spLocks noGrp="1" noChangeArrowheads="1"/>
          </p:cNvSpPr>
          <p:nvPr>
            <p:ph type="sldNum" sz="quarter"/>
          </p:nvPr>
        </p:nvSpPr>
        <p:spPr>
          <a:noFill/>
          <a:ln/>
        </p:spPr>
        <p:txBody>
          <a:bodyPr/>
          <a:lstStyle/>
          <a:p>
            <a:fld id="{05E2D8E5-40BB-4693-8308-8A38A6F97DE6}" type="slidenum">
              <a:rPr lang="el-GR" altLang="en-US"/>
              <a:pPr/>
              <a:t>37</a:t>
            </a:fld>
            <a:endParaRPr lang="el-GR" altLang="en-US"/>
          </a:p>
        </p:txBody>
      </p:sp>
      <p:sp>
        <p:nvSpPr>
          <p:cNvPr id="173059" name="Rectangle 1"/>
          <p:cNvSpPr>
            <a:spLocks noChangeArrowheads="1" noTextEdit="1"/>
          </p:cNvSpPr>
          <p:nvPr>
            <p:ph type="sldImg"/>
          </p:nvPr>
        </p:nvSpPr>
        <p:spPr>
          <a:xfrm>
            <a:off x="1143000" y="685800"/>
            <a:ext cx="4572000" cy="3429000"/>
          </a:xfrm>
          <a:solidFill>
            <a:srgbClr val="FFFFFF"/>
          </a:solidFill>
          <a:ln/>
        </p:spPr>
      </p:sp>
      <p:sp>
        <p:nvSpPr>
          <p:cNvPr id="173060" name="Rectangle 2"/>
          <p:cNvSpPr>
            <a:spLocks noChangeArrowheads="1"/>
          </p:cNvSpPr>
          <p:nvPr>
            <p:ph type="body" idx="1"/>
          </p:nvPr>
        </p:nvSpPr>
        <p:spPr>
          <a:xfrm>
            <a:off x="685800" y="4343400"/>
            <a:ext cx="5486400" cy="4114800"/>
          </a:xfrm>
          <a:noFill/>
          <a:ln/>
        </p:spPr>
        <p:txBody>
          <a:bodyPr wrap="none" anchor="ctr"/>
          <a:lstStyle/>
          <a:p>
            <a:endParaRPr lang="en-US" altLang="en-US" smtClean="0">
              <a:latin typeface="Times New Roman" pitchFamily="18" charset="0"/>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74082" name="Rectangle 7"/>
          <p:cNvSpPr>
            <a:spLocks noGrp="1" noChangeArrowheads="1"/>
          </p:cNvSpPr>
          <p:nvPr>
            <p:ph type="sldNum" sz="quarter"/>
          </p:nvPr>
        </p:nvSpPr>
        <p:spPr>
          <a:noFill/>
          <a:ln/>
        </p:spPr>
        <p:txBody>
          <a:bodyPr/>
          <a:lstStyle/>
          <a:p>
            <a:fld id="{51BBB1D9-6238-4D5F-AF33-587D36E70174}" type="slidenum">
              <a:rPr lang="el-GR" altLang="en-US"/>
              <a:pPr/>
              <a:t>38</a:t>
            </a:fld>
            <a:endParaRPr lang="el-GR" altLang="en-US"/>
          </a:p>
        </p:txBody>
      </p:sp>
      <p:sp>
        <p:nvSpPr>
          <p:cNvPr id="174083" name="Rectangle 1"/>
          <p:cNvSpPr>
            <a:spLocks noChangeArrowheads="1" noTextEdit="1"/>
          </p:cNvSpPr>
          <p:nvPr>
            <p:ph type="sldImg"/>
          </p:nvPr>
        </p:nvSpPr>
        <p:spPr>
          <a:xfrm>
            <a:off x="1143000" y="685800"/>
            <a:ext cx="4572000" cy="3429000"/>
          </a:xfrm>
          <a:solidFill>
            <a:srgbClr val="FFFFFF"/>
          </a:solidFill>
          <a:ln/>
        </p:spPr>
      </p:sp>
      <p:sp>
        <p:nvSpPr>
          <p:cNvPr id="174084" name="Rectangle 2"/>
          <p:cNvSpPr>
            <a:spLocks noChangeArrowheads="1"/>
          </p:cNvSpPr>
          <p:nvPr>
            <p:ph type="body" idx="1"/>
          </p:nvPr>
        </p:nvSpPr>
        <p:spPr>
          <a:xfrm>
            <a:off x="685800" y="4343400"/>
            <a:ext cx="5486400" cy="4114800"/>
          </a:xfrm>
          <a:noFill/>
          <a:ln/>
        </p:spPr>
        <p:txBody>
          <a:bodyPr wrap="none" anchor="ctr"/>
          <a:lstStyle/>
          <a:p>
            <a:endParaRPr lang="en-US" altLang="en-US" smtClean="0">
              <a:latin typeface="Times New Roman" pitchFamily="18" charset="0"/>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86370" name="Rectangle 7"/>
          <p:cNvSpPr>
            <a:spLocks noGrp="1" noChangeArrowheads="1"/>
          </p:cNvSpPr>
          <p:nvPr>
            <p:ph type="sldNum" sz="quarter"/>
          </p:nvPr>
        </p:nvSpPr>
        <p:spPr>
          <a:noFill/>
          <a:ln/>
        </p:spPr>
        <p:txBody>
          <a:bodyPr/>
          <a:lstStyle/>
          <a:p>
            <a:fld id="{E3DD0EAF-AB77-432A-99E6-230671E69A72}" type="slidenum">
              <a:rPr lang="el-GR" altLang="en-US"/>
              <a:pPr/>
              <a:t>39</a:t>
            </a:fld>
            <a:endParaRPr lang="el-GR" altLang="en-US"/>
          </a:p>
        </p:txBody>
      </p:sp>
      <p:sp>
        <p:nvSpPr>
          <p:cNvPr id="186371" name="Text Box 1"/>
          <p:cNvSpPr txBox="1">
            <a:spLocks noChangeArrowheads="1"/>
          </p:cNvSpPr>
          <p:nvPr/>
        </p:nvSpPr>
        <p:spPr bwMode="auto">
          <a:xfrm>
            <a:off x="3884613" y="8685213"/>
            <a:ext cx="2971800" cy="457200"/>
          </a:xfrm>
          <a:prstGeom prst="rect">
            <a:avLst/>
          </a:prstGeom>
          <a:noFill/>
          <a:ln w="9525">
            <a:noFill/>
            <a:round/>
            <a:headEnd/>
            <a:tailEnd/>
          </a:ln>
        </p:spPr>
        <p:txBody>
          <a:bodyPr lIns="90000" tIns="46800" rIns="90000" bIns="46800" anchor="b"/>
          <a:lstStyle/>
          <a:p>
            <a:pPr algn="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10931E38-A699-4AA5-9D19-07F45A668CE3}" type="slidenum">
              <a:rPr lang="el-GR" altLang="en-US" sz="1200">
                <a:solidFill>
                  <a:srgbClr val="000000"/>
                </a:solidFill>
                <a:latin typeface="Calibri" pitchFamily="34" charset="0"/>
              </a:rPr>
              <a:pPr algn="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39</a:t>
            </a:fld>
            <a:endParaRPr lang="el-GR" altLang="en-US" sz="1200">
              <a:solidFill>
                <a:srgbClr val="000000"/>
              </a:solidFill>
              <a:latin typeface="Calibri" pitchFamily="34" charset="0"/>
            </a:endParaRPr>
          </a:p>
        </p:txBody>
      </p:sp>
      <p:sp>
        <p:nvSpPr>
          <p:cNvPr id="186372" name="Rectangle 2"/>
          <p:cNvSpPr>
            <a:spLocks noChangeArrowheads="1" noTextEdit="1"/>
          </p:cNvSpPr>
          <p:nvPr>
            <p:ph type="sldImg"/>
          </p:nvPr>
        </p:nvSpPr>
        <p:spPr>
          <a:xfrm>
            <a:off x="2568575" y="354013"/>
            <a:ext cx="2157413" cy="1617662"/>
          </a:xfrm>
          <a:solidFill>
            <a:srgbClr val="FFFFFF"/>
          </a:solidFill>
          <a:ln/>
        </p:spPr>
      </p:sp>
      <p:sp>
        <p:nvSpPr>
          <p:cNvPr id="186373" name="Text Box 3"/>
          <p:cNvSpPr>
            <a:spLocks noChangeArrowheads="1"/>
          </p:cNvSpPr>
          <p:nvPr>
            <p:ph type="body" idx="1"/>
          </p:nvPr>
        </p:nvSpPr>
        <p:spPr>
          <a:xfrm>
            <a:off x="647700" y="2270125"/>
            <a:ext cx="5756275" cy="6380163"/>
          </a:xfrm>
          <a:noFill/>
          <a:ln/>
        </p:spPr>
        <p:txBody>
          <a:bodyPr/>
          <a:lstStyle/>
          <a:p>
            <a:pPr eaLnBrk="1" hangingPunct="1">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b="1" smtClean="0">
                <a:latin typeface="Calibri" pitchFamily="34" charset="0"/>
                <a:cs typeface="Times New Roman" pitchFamily="18" charset="0"/>
              </a:rPr>
              <a:t>ΑΝΟΙΓΟΝΤΑΣ ΣΧΟΛΙΑ </a:t>
            </a:r>
          </a:p>
          <a:p>
            <a:pPr eaLnBrk="1" hangingPunct="1">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b="1" i="1" smtClean="0">
                <a:latin typeface="Calibri" pitchFamily="34" charset="0"/>
                <a:cs typeface="Times New Roman" pitchFamily="18" charset="0"/>
              </a:rPr>
              <a:t>Τα εξής ισχύουν μόνο εάν παρουσιάζεται ως αυτόνομη ενότητα: </a:t>
            </a:r>
          </a:p>
          <a:p>
            <a:pPr eaLnBrk="1" hangingPunct="1">
              <a:spcBef>
                <a:spcPct val="0"/>
              </a:spcBef>
              <a:buFont typeface="Times New Roman"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b="1" smtClean="0">
                <a:latin typeface="Calibri" pitchFamily="34" charset="0"/>
                <a:cs typeface="Times New Roman" pitchFamily="18" charset="0"/>
              </a:rPr>
              <a:t>Ευπρόσδεκτοι συμμετέχοντες </a:t>
            </a:r>
          </a:p>
          <a:p>
            <a:pPr eaLnBrk="1" hangingPunct="1">
              <a:spcBef>
                <a:spcPct val="0"/>
              </a:spcBef>
              <a:buFont typeface="Times New Roman"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b="1" smtClean="0">
                <a:latin typeface="Calibri" pitchFamily="34" charset="0"/>
                <a:cs typeface="Times New Roman" pitchFamily="18" charset="0"/>
              </a:rPr>
              <a:t>Εισάγετε με ιδιαίτερη έμφαση σε πρακτική εμπειρία </a:t>
            </a:r>
          </a:p>
          <a:p>
            <a:pPr eaLnBrk="1" hangingPunct="1">
              <a:spcBef>
                <a:spcPct val="0"/>
              </a:spcBef>
              <a:buFont typeface="Times New Roman"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b="1" smtClean="0">
                <a:latin typeface="Calibri" pitchFamily="34" charset="0"/>
                <a:cs typeface="Times New Roman" pitchFamily="18" charset="0"/>
              </a:rPr>
              <a:t>Εάν είναι απαραίτητο - εισαγωγή χρήσης ως παγοθραύστη </a:t>
            </a:r>
          </a:p>
          <a:p>
            <a:pPr eaLnBrk="1" hangingPunct="1">
              <a:spcBef>
                <a:spcPct val="0"/>
              </a:spcBef>
              <a:buFont typeface="Times New Roman"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b="1" smtClean="0">
                <a:latin typeface="Calibri" pitchFamily="34" charset="0"/>
                <a:cs typeface="Times New Roman" pitchFamily="18" charset="0"/>
              </a:rPr>
              <a:t>Εισάγετε τον ικανοποιημένο χάρτη και τους στόχους (λεπτομέρειες σε επόμενες 2 φωτογραφικές διαφάνειες) </a:t>
            </a:r>
          </a:p>
          <a:p>
            <a:pPr eaLnBrk="1" hangingPunct="1">
              <a:spcBef>
                <a:spcPct val="0"/>
              </a:spcBef>
              <a:buFont typeface="Times New Roman"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b="1" smtClean="0">
                <a:latin typeface="Calibri" pitchFamily="34" charset="0"/>
                <a:cs typeface="Times New Roman" pitchFamily="18" charset="0"/>
              </a:rPr>
              <a:t>Θέστε τις οδηγίες μαθησιακών περιβαλλόντων (ερωτήσεις οποτεδήποτε) </a:t>
            </a:r>
          </a:p>
          <a:p>
            <a:pPr eaLnBrk="1" hangingPunct="1">
              <a:spcBef>
                <a:spcPct val="0"/>
              </a:spcBef>
              <a:buFont typeface="Times New Roman"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b="1" smtClean="0">
                <a:latin typeface="Calibri" pitchFamily="34" charset="0"/>
                <a:cs typeface="Times New Roman" pitchFamily="18" charset="0"/>
              </a:rPr>
              <a:t>Υπογραμμίστε τις όμοιες ευκαιρίες εκμάθησης (εργαζόμενος ανά τα ζευγάρια, που μοιράζονται τα προβλήματα) </a:t>
            </a:r>
          </a:p>
          <a:p>
            <a:pPr eaLnBrk="1" hangingPunct="1">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b="1" smtClean="0">
                <a:latin typeface="Calibri" pitchFamily="34" charset="0"/>
                <a:cs typeface="Times New Roman" pitchFamily="18" charset="0"/>
              </a:rPr>
              <a:t>Εισάγετε τους στόχους εκμάθησης ενότητας </a:t>
            </a:r>
          </a:p>
          <a:p>
            <a:pPr eaLnBrk="1" hangingPunct="1">
              <a:spcBef>
                <a:spcPct val="0"/>
              </a:spcBef>
              <a:buFont typeface="Times New Roman"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b="1" smtClean="0">
                <a:latin typeface="Calibri" pitchFamily="34" charset="0"/>
                <a:cs typeface="Times New Roman" pitchFamily="18" charset="0"/>
              </a:rPr>
              <a:t>Κατανόηση σε ποιο φέρνοντας ποσό οι κατάλογοι πρέπει να φερθούν στις οικονομικές δηλώσεις. </a:t>
            </a:r>
          </a:p>
          <a:p>
            <a:pPr eaLnBrk="1" hangingPunct="1">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b="1" smtClean="0">
                <a:latin typeface="Calibri" pitchFamily="34" charset="0"/>
                <a:cs typeface="Times New Roman" pitchFamily="18" charset="0"/>
              </a:rPr>
              <a:t>Ανοίγοντας σχόλια ενότητας </a:t>
            </a:r>
          </a:p>
          <a:p>
            <a:pPr eaLnBrk="1" hangingPunct="1">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b="1" smtClean="0">
                <a:latin typeface="Calibri" pitchFamily="34" charset="0"/>
                <a:cs typeface="Times New Roman" pitchFamily="18" charset="0"/>
              </a:rPr>
              <a:t>Για το επίπεδο 1 καμία περιπτωσιολογική μελέτη δεν παρέχεται, αλλά ο παρουσιαστής μπορεί να αναφερθεί στις κοινοποιήσεις στη διεθνή εκμετάλλευση GAAP που περιορίζεται (πρότυπες ias οικονομικές δηλώσεις DTT). </a:t>
            </a:r>
          </a:p>
          <a:p>
            <a:pPr eaLnBrk="1" hangingPunct="1">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b="1" smtClean="0">
                <a:latin typeface="Calibri" pitchFamily="34" charset="0"/>
                <a:cs typeface="Times New Roman" pitchFamily="18" charset="0"/>
              </a:rPr>
              <a:t>Για το επίπεδο 2: </a:t>
            </a:r>
          </a:p>
          <a:p>
            <a:pPr eaLnBrk="1" hangingPunct="1">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b="1" smtClean="0">
                <a:latin typeface="Calibri" pitchFamily="34" charset="0"/>
                <a:cs typeface="Times New Roman" pitchFamily="18" charset="0"/>
              </a:rPr>
              <a:t>- μια περιπτωσιολογική μελέτη να αποφασιστούν ποιες δαπάνες για να κεφαλαιοποιήσει παρέχεται (περίπτωση 01) </a:t>
            </a:r>
          </a:p>
          <a:p>
            <a:pPr eaLnBrk="1" hangingPunct="1">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b="1" smtClean="0">
                <a:latin typeface="Calibri" pitchFamily="34" charset="0"/>
                <a:cs typeface="Times New Roman" pitchFamily="18" charset="0"/>
              </a:rPr>
              <a:t>- ένα παράδειγμα LIFO δίνεται (περίπτωση 02) και  </a:t>
            </a:r>
          </a:p>
          <a:p>
            <a:pPr eaLnBrk="1" hangingPunct="1">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b="1" smtClean="0">
                <a:latin typeface="Calibri" pitchFamily="34" charset="0"/>
                <a:cs typeface="Times New Roman" pitchFamily="18" charset="0"/>
              </a:rPr>
              <a:t>- οι διαφορές με τις ΗΠΑ GAAP συζητούνται </a:t>
            </a:r>
          </a:p>
          <a:p>
            <a:pPr eaLnBrk="1" hangingPunct="1">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b="1" smtClean="0">
                <a:latin typeface="Calibri" pitchFamily="34" charset="0"/>
                <a:cs typeface="Times New Roman" pitchFamily="18" charset="0"/>
              </a:rPr>
              <a:t>Οι προτεινόμενες ερωτήσεις στις σημειώσεις στις φωτογραφικές διαφάνειες πρέπει να βοηθήσουν τον εκπαιδευτικό για να πάρουν την προσοχή του ακροατηρίου. Η χρήση τους δεν είναι υποχρεωτική.  </a:t>
            </a:r>
          </a:p>
          <a:p>
            <a:pPr eaLnBrk="1" hangingPunct="1">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b="1" smtClean="0">
                <a:latin typeface="Calibri" pitchFamily="34" charset="0"/>
                <a:cs typeface="Times New Roman" pitchFamily="18" charset="0"/>
              </a:rPr>
              <a:t>2000 ΕΙΔΗΣΕΙΣ:  Τον Μάιο, του 1999, ias 10 (r99) τροποποιημένη παράγραφος 28 [ παρ. ias 37 παρά ias 10 σχετικά με τις παροχές/τα ενδεχόμενα στοιχεία του παθητικού που προκύπτουν στις σταθερές συμβάσεις πωλήσεων ]. Το τροποποιημένο κείμενο γίνεται αποτελεσματικό για ετήσιο F/S καλύπτοντας τις περιόδους που αρχίζουν από την 1ηης Ιανουαρίου 2000 </a:t>
            </a:r>
          </a:p>
          <a:p>
            <a:pPr eaLnBrk="1" hangingPunct="1">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b="1" smtClean="0">
                <a:latin typeface="Calibri" pitchFamily="34" charset="0"/>
                <a:cs typeface="Times New Roman" pitchFamily="18" charset="0"/>
              </a:rPr>
              <a:t>Ημερομηνία της αναθεώρησης της ενότητας και της έγκρισης από τον τεχνικό ειδικό: </a:t>
            </a:r>
          </a:p>
          <a:p>
            <a:pPr eaLnBrk="1" hangingPunct="1">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b="1" smtClean="0">
                <a:latin typeface="Calibri" pitchFamily="34" charset="0"/>
                <a:cs typeface="Times New Roman" pitchFamily="18" charset="0"/>
              </a:rPr>
              <a:t>Ημερομηνία:  07/00 </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39266" name="Rectangle 7"/>
          <p:cNvSpPr>
            <a:spLocks noGrp="1" noChangeArrowheads="1"/>
          </p:cNvSpPr>
          <p:nvPr>
            <p:ph type="sldNum" sz="quarter"/>
          </p:nvPr>
        </p:nvSpPr>
        <p:spPr>
          <a:noFill/>
          <a:ln/>
        </p:spPr>
        <p:txBody>
          <a:bodyPr/>
          <a:lstStyle/>
          <a:p>
            <a:fld id="{02DB84D0-F5B6-4859-9AFA-684342C2EB44}" type="slidenum">
              <a:rPr lang="el-GR" altLang="en-US"/>
              <a:pPr/>
              <a:t>4</a:t>
            </a:fld>
            <a:endParaRPr lang="el-GR" altLang="en-US"/>
          </a:p>
        </p:txBody>
      </p:sp>
      <p:sp>
        <p:nvSpPr>
          <p:cNvPr id="139267" name="Rectangle 1"/>
          <p:cNvSpPr>
            <a:spLocks noChangeArrowheads="1" noTextEdit="1"/>
          </p:cNvSpPr>
          <p:nvPr>
            <p:ph type="sldImg"/>
          </p:nvPr>
        </p:nvSpPr>
        <p:spPr>
          <a:xfrm>
            <a:off x="1143000" y="685800"/>
            <a:ext cx="4572000" cy="3429000"/>
          </a:xfrm>
          <a:solidFill>
            <a:srgbClr val="FFFFFF"/>
          </a:solidFill>
          <a:ln/>
        </p:spPr>
      </p:sp>
      <p:sp>
        <p:nvSpPr>
          <p:cNvPr id="139268" name="Text Box 2"/>
          <p:cNvSpPr>
            <a:spLocks noChangeArrowheads="1"/>
          </p:cNvSpPr>
          <p:nvPr>
            <p:ph type="body" idx="1"/>
          </p:nvPr>
        </p:nvSpPr>
        <p:spPr>
          <a:xfrm>
            <a:off x="685800" y="4343400"/>
            <a:ext cx="5486400" cy="4114800"/>
          </a:xfrm>
          <a:noFill/>
          <a:ln/>
        </p:spPr>
        <p:txBody>
          <a:bodyPr/>
          <a:lstStyle/>
          <a:p>
            <a:pPr eaLnBrk="1" hangingPunct="1">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mtClean="0">
                <a:latin typeface="Calibri" pitchFamily="34" charset="0"/>
                <a:ea typeface="ＭＳ Ｐゴシック" pitchFamily="34" charset="-128"/>
              </a:rPr>
              <a:t>The diagram shows the structure of the IASB and its supporting organizations.</a:t>
            </a:r>
          </a:p>
          <a:p>
            <a:pPr eaLnBrk="1" hangingPunct="1">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altLang="en-US" smtClean="0">
              <a:latin typeface="Calibri" pitchFamily="34" charset="0"/>
              <a:ea typeface="ＭＳ Ｐゴシック" pitchFamily="34" charset="-128"/>
            </a:endParaRPr>
          </a:p>
        </p:txBody>
      </p:sp>
      <p:sp>
        <p:nvSpPr>
          <p:cNvPr id="139269" name="Text Box 3"/>
          <p:cNvSpPr txBox="1">
            <a:spLocks noChangeArrowheads="1"/>
          </p:cNvSpPr>
          <p:nvPr/>
        </p:nvSpPr>
        <p:spPr bwMode="auto">
          <a:xfrm>
            <a:off x="3884613" y="8685213"/>
            <a:ext cx="2971800" cy="457200"/>
          </a:xfrm>
          <a:prstGeom prst="rect">
            <a:avLst/>
          </a:prstGeom>
          <a:noFill/>
          <a:ln w="9525">
            <a:noFill/>
            <a:round/>
            <a:headEnd/>
            <a:tailEnd/>
          </a:ln>
        </p:spPr>
        <p:txBody>
          <a:bodyPr lIns="90000" tIns="46800" rIns="90000" bIns="46800" anchor="b"/>
          <a:lstStyle/>
          <a:p>
            <a:pPr algn="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575ED017-8072-4DA9-A159-E943A96B2758}" type="slidenum">
              <a:rPr lang="en-US" altLang="en-US" sz="1200">
                <a:solidFill>
                  <a:srgbClr val="000000"/>
                </a:solidFill>
                <a:latin typeface="Calibri" pitchFamily="34" charset="0"/>
                <a:ea typeface="ＭＳ Ｐゴシック" pitchFamily="34" charset="-128"/>
              </a:rPr>
              <a:pPr algn="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4</a:t>
            </a:fld>
            <a:endParaRPr lang="en-US" altLang="en-US" sz="1200">
              <a:solidFill>
                <a:srgbClr val="000000"/>
              </a:solidFill>
              <a:latin typeface="Calibri" pitchFamily="34" charset="0"/>
              <a:ea typeface="ＭＳ Ｐゴシック" pitchFamily="34" charset="-128"/>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87394" name="Rectangle 7"/>
          <p:cNvSpPr>
            <a:spLocks noGrp="1" noChangeArrowheads="1"/>
          </p:cNvSpPr>
          <p:nvPr>
            <p:ph type="sldNum" sz="quarter"/>
          </p:nvPr>
        </p:nvSpPr>
        <p:spPr>
          <a:noFill/>
          <a:ln/>
        </p:spPr>
        <p:txBody>
          <a:bodyPr/>
          <a:lstStyle/>
          <a:p>
            <a:fld id="{F1195F92-35C0-4CAA-BC75-873F8AD90E46}" type="slidenum">
              <a:rPr lang="el-GR" altLang="en-US"/>
              <a:pPr/>
              <a:t>40</a:t>
            </a:fld>
            <a:endParaRPr lang="el-GR" altLang="en-US"/>
          </a:p>
        </p:txBody>
      </p:sp>
      <p:sp>
        <p:nvSpPr>
          <p:cNvPr id="187395" name="Text Box 1"/>
          <p:cNvSpPr txBox="1">
            <a:spLocks noChangeArrowheads="1"/>
          </p:cNvSpPr>
          <p:nvPr/>
        </p:nvSpPr>
        <p:spPr bwMode="auto">
          <a:xfrm>
            <a:off x="3884613" y="8685213"/>
            <a:ext cx="2971800" cy="457200"/>
          </a:xfrm>
          <a:prstGeom prst="rect">
            <a:avLst/>
          </a:prstGeom>
          <a:noFill/>
          <a:ln w="9525">
            <a:noFill/>
            <a:round/>
            <a:headEnd/>
            <a:tailEnd/>
          </a:ln>
        </p:spPr>
        <p:txBody>
          <a:bodyPr lIns="90000" tIns="46800" rIns="90000" bIns="46800" anchor="b"/>
          <a:lstStyle/>
          <a:p>
            <a:pPr algn="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787C42B3-FDDF-4DB3-BB87-EFBBC8AB437B}" type="slidenum">
              <a:rPr lang="el-GR" altLang="en-US" sz="1200">
                <a:solidFill>
                  <a:srgbClr val="000000"/>
                </a:solidFill>
                <a:latin typeface="Calibri" pitchFamily="34" charset="0"/>
              </a:rPr>
              <a:pPr algn="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40</a:t>
            </a:fld>
            <a:endParaRPr lang="el-GR" altLang="en-US" sz="1200">
              <a:solidFill>
                <a:srgbClr val="000000"/>
              </a:solidFill>
              <a:latin typeface="Calibri" pitchFamily="34" charset="0"/>
            </a:endParaRPr>
          </a:p>
        </p:txBody>
      </p:sp>
      <p:sp>
        <p:nvSpPr>
          <p:cNvPr id="187396" name="Rectangle 2"/>
          <p:cNvSpPr>
            <a:spLocks noChangeArrowheads="1" noTextEdit="1"/>
          </p:cNvSpPr>
          <p:nvPr>
            <p:ph type="sldImg"/>
          </p:nvPr>
        </p:nvSpPr>
        <p:spPr>
          <a:xfrm>
            <a:off x="2568575" y="354013"/>
            <a:ext cx="2157413" cy="1617662"/>
          </a:xfrm>
          <a:solidFill>
            <a:srgbClr val="FFFFFF"/>
          </a:solidFill>
          <a:ln/>
        </p:spPr>
      </p:sp>
      <p:sp>
        <p:nvSpPr>
          <p:cNvPr id="187397" name="Text Box 3"/>
          <p:cNvSpPr>
            <a:spLocks noChangeArrowheads="1"/>
          </p:cNvSpPr>
          <p:nvPr>
            <p:ph type="body" idx="1"/>
          </p:nvPr>
        </p:nvSpPr>
        <p:spPr>
          <a:xfrm>
            <a:off x="971550" y="2270125"/>
            <a:ext cx="5432425" cy="6097588"/>
          </a:xfrm>
          <a:noFill/>
          <a:ln/>
        </p:spPr>
        <p:txBody>
          <a:bodyPr/>
          <a:lstStyle/>
          <a:p>
            <a:pPr eaLnBrk="1" hangingPunct="1">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b="1" smtClean="0">
                <a:latin typeface="Calibri" pitchFamily="34" charset="0"/>
                <a:cs typeface="Times New Roman" pitchFamily="18" charset="0"/>
              </a:rPr>
              <a:t>Επίπεδο φωτογραφικών διαφανειών: 1 και 2 </a:t>
            </a:r>
          </a:p>
          <a:p>
            <a:pPr eaLnBrk="1" hangingPunct="1">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b="1" smtClean="0">
                <a:latin typeface="Calibri" pitchFamily="34" charset="0"/>
                <a:cs typeface="Times New Roman" pitchFamily="18" charset="0"/>
              </a:rPr>
              <a:t>Ερωτήσεις για το κόστος της αγοράς </a:t>
            </a:r>
          </a:p>
          <a:p>
            <a:pPr eaLnBrk="1" hangingPunct="1">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b="1" smtClean="0">
                <a:latin typeface="Calibri" pitchFamily="34" charset="0"/>
                <a:cs typeface="Times New Roman" pitchFamily="18" charset="0"/>
              </a:rPr>
              <a:t>Για το επίπεδο 1 ακροατήριο: </a:t>
            </a:r>
          </a:p>
          <a:p>
            <a:pPr eaLnBrk="1" hangingPunct="1">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b="1" smtClean="0">
                <a:latin typeface="Calibri" pitchFamily="34" charset="0"/>
                <a:cs typeface="Times New Roman" pitchFamily="18" charset="0"/>
              </a:rPr>
              <a:t>Ο εκπαιδευτικός πρέπει μόνο να ζητήσει τα παραδείγματα για τα διαφορετικά μέρη του κόστους της αγοράς </a:t>
            </a:r>
          </a:p>
          <a:p>
            <a:pPr eaLnBrk="1" hangingPunct="1">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b="1" smtClean="0">
                <a:latin typeface="Calibri" pitchFamily="34" charset="0"/>
                <a:cs typeface="Times New Roman" pitchFamily="18" charset="0"/>
              </a:rPr>
              <a:t>Για το επίπεδο 2 ακροατήριο: </a:t>
            </a:r>
          </a:p>
          <a:p>
            <a:pPr eaLnBrk="1" hangingPunct="1">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b="1" smtClean="0">
                <a:latin typeface="Calibri" pitchFamily="34" charset="0"/>
                <a:cs typeface="Times New Roman" pitchFamily="18" charset="0"/>
              </a:rPr>
              <a:t>Δείτε την περιπτωσιολογική μελέτη 1: ο κατάλογος στοιχείων του κόστους που είναι μέρος του κόστους της αγοράς, πρέπει να προετοιμαστεί μετά από την παρουσίαση της επόμενης φωτογραφικής διαφάνειας για το κόστος μετατροπής, επειδή η περιπτωσιολογική μελέτη συνδυάζει τις ερωτήσεις και στις δύο φωτογραφικές διαφάνειες </a:t>
            </a: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88418" name="Rectangle 7"/>
          <p:cNvSpPr>
            <a:spLocks noGrp="1" noChangeArrowheads="1"/>
          </p:cNvSpPr>
          <p:nvPr>
            <p:ph type="sldNum" sz="quarter"/>
          </p:nvPr>
        </p:nvSpPr>
        <p:spPr>
          <a:noFill/>
          <a:ln/>
        </p:spPr>
        <p:txBody>
          <a:bodyPr/>
          <a:lstStyle/>
          <a:p>
            <a:fld id="{B52A1969-F582-4FA7-9070-D506AF6294BC}" type="slidenum">
              <a:rPr lang="el-GR" altLang="en-US"/>
              <a:pPr/>
              <a:t>41</a:t>
            </a:fld>
            <a:endParaRPr lang="el-GR" altLang="en-US"/>
          </a:p>
        </p:txBody>
      </p:sp>
      <p:sp>
        <p:nvSpPr>
          <p:cNvPr id="188419" name="Text Box 1"/>
          <p:cNvSpPr txBox="1">
            <a:spLocks noChangeArrowheads="1"/>
          </p:cNvSpPr>
          <p:nvPr/>
        </p:nvSpPr>
        <p:spPr bwMode="auto">
          <a:xfrm>
            <a:off x="3884613" y="8685213"/>
            <a:ext cx="2971800" cy="457200"/>
          </a:xfrm>
          <a:prstGeom prst="rect">
            <a:avLst/>
          </a:prstGeom>
          <a:noFill/>
          <a:ln w="9525">
            <a:noFill/>
            <a:round/>
            <a:headEnd/>
            <a:tailEnd/>
          </a:ln>
        </p:spPr>
        <p:txBody>
          <a:bodyPr lIns="90000" tIns="46800" rIns="90000" bIns="46800" anchor="b"/>
          <a:lstStyle/>
          <a:p>
            <a:pPr algn="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7C21B4CB-9CA1-4ABC-925C-8B52CC3C3F7D}" type="slidenum">
              <a:rPr lang="el-GR" altLang="en-US" sz="1200">
                <a:solidFill>
                  <a:srgbClr val="000000"/>
                </a:solidFill>
                <a:latin typeface="Calibri" pitchFamily="34" charset="0"/>
              </a:rPr>
              <a:pPr algn="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41</a:t>
            </a:fld>
            <a:endParaRPr lang="el-GR" altLang="en-US" sz="1200">
              <a:solidFill>
                <a:srgbClr val="000000"/>
              </a:solidFill>
              <a:latin typeface="Calibri" pitchFamily="34" charset="0"/>
            </a:endParaRPr>
          </a:p>
        </p:txBody>
      </p:sp>
      <p:sp>
        <p:nvSpPr>
          <p:cNvPr id="188420" name="Rectangle 2"/>
          <p:cNvSpPr>
            <a:spLocks noChangeArrowheads="1" noTextEdit="1"/>
          </p:cNvSpPr>
          <p:nvPr>
            <p:ph type="sldImg"/>
          </p:nvPr>
        </p:nvSpPr>
        <p:spPr>
          <a:xfrm>
            <a:off x="2568575" y="354013"/>
            <a:ext cx="2157413" cy="1617662"/>
          </a:xfrm>
          <a:solidFill>
            <a:srgbClr val="FFFFFF"/>
          </a:solidFill>
          <a:ln/>
        </p:spPr>
      </p:sp>
      <p:sp>
        <p:nvSpPr>
          <p:cNvPr id="188421" name="Text Box 3"/>
          <p:cNvSpPr>
            <a:spLocks noChangeArrowheads="1"/>
          </p:cNvSpPr>
          <p:nvPr>
            <p:ph type="body" idx="1"/>
          </p:nvPr>
        </p:nvSpPr>
        <p:spPr>
          <a:xfrm>
            <a:off x="971550" y="2270125"/>
            <a:ext cx="5432425" cy="6097588"/>
          </a:xfrm>
          <a:noFill/>
          <a:ln/>
        </p:spPr>
        <p:txBody>
          <a:bodyPr/>
          <a:lstStyle/>
          <a:p>
            <a:pPr eaLnBrk="1" hangingPunct="1">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b="1" smtClean="0">
                <a:latin typeface="Calibri" pitchFamily="34" charset="0"/>
                <a:cs typeface="Times New Roman" pitchFamily="18" charset="0"/>
              </a:rPr>
              <a:t>Επίπεδο φωτογραφικών διαφανειών: 1 και 2 </a:t>
            </a:r>
          </a:p>
          <a:p>
            <a:pPr eaLnBrk="1" hangingPunct="1">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b="1" smtClean="0">
                <a:latin typeface="Calibri" pitchFamily="34" charset="0"/>
                <a:cs typeface="Times New Roman" pitchFamily="18" charset="0"/>
              </a:rPr>
              <a:t>Ias 2,13 - 15 αναφέρει άλλες δαπάνες: </a:t>
            </a:r>
          </a:p>
          <a:p>
            <a:pPr eaLnBrk="1" hangingPunct="1">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b="1" smtClean="0">
                <a:latin typeface="Calibri" pitchFamily="34" charset="0"/>
                <a:cs typeface="Times New Roman" pitchFamily="18" charset="0"/>
              </a:rPr>
              <a:t>- τα γενικά έξοδα μη-παραγωγής πρέπει να περιληφθούν στη μετατροπή κόστισαν εάν υφίστανται να φέρουν τους καταλόγους στην παρόντες θέση και τον όρο τους. Το παράδειγμα είναι δαπάνες τα προϊόντα για το συγκεκριμένο πελάτη. </a:t>
            </a:r>
          </a:p>
          <a:p>
            <a:pPr eaLnBrk="1" hangingPunct="1">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b="1" smtClean="0">
                <a:latin typeface="Calibri" pitchFamily="34" charset="0"/>
                <a:cs typeface="Times New Roman" pitchFamily="18" charset="0"/>
              </a:rPr>
              <a:t>- αποκλειμένος:  </a:t>
            </a:r>
            <a:br>
              <a:rPr lang="el-GR" altLang="en-US" b="1" smtClean="0">
                <a:latin typeface="Calibri" pitchFamily="34" charset="0"/>
                <a:cs typeface="Times New Roman" pitchFamily="18" charset="0"/>
              </a:rPr>
            </a:br>
            <a:r>
              <a:rPr lang="el-GR" altLang="en-US" b="1" smtClean="0">
                <a:latin typeface="Calibri" pitchFamily="34" charset="0"/>
                <a:cs typeface="Times New Roman" pitchFamily="18" charset="0"/>
              </a:rPr>
              <a:t> - ανώμαλα ποσά αποβλήτων, εργασίας ή άλλων δαπανών παραγωγής  </a:t>
            </a:r>
            <a:br>
              <a:rPr lang="el-GR" altLang="en-US" b="1" smtClean="0">
                <a:latin typeface="Calibri" pitchFamily="34" charset="0"/>
                <a:cs typeface="Times New Roman" pitchFamily="18" charset="0"/>
              </a:rPr>
            </a:br>
            <a:r>
              <a:rPr lang="el-GR" altLang="en-US" b="1" smtClean="0">
                <a:latin typeface="Calibri" pitchFamily="34" charset="0"/>
                <a:cs typeface="Times New Roman" pitchFamily="18" charset="0"/>
              </a:rPr>
              <a:t> - δαπάνες αποθήκευσης, εκτός αν εκείνες οι δαπάνες είναι απαραίτητες στη διαδικασία παραγωγής </a:t>
            </a:r>
            <a:br>
              <a:rPr lang="el-GR" altLang="en-US" b="1" smtClean="0">
                <a:latin typeface="Calibri" pitchFamily="34" charset="0"/>
                <a:cs typeface="Times New Roman" pitchFamily="18" charset="0"/>
              </a:rPr>
            </a:br>
            <a:r>
              <a:rPr lang="el-GR" altLang="en-US" b="1" smtClean="0">
                <a:latin typeface="Calibri" pitchFamily="34" charset="0"/>
                <a:cs typeface="Times New Roman" pitchFamily="18" charset="0"/>
              </a:rPr>
              <a:t>   πριν από ένα περαιτέρω στάδιο παραγωγής </a:t>
            </a:r>
            <a:br>
              <a:rPr lang="el-GR" altLang="en-US" b="1" smtClean="0">
                <a:latin typeface="Calibri" pitchFamily="34" charset="0"/>
                <a:cs typeface="Times New Roman" pitchFamily="18" charset="0"/>
              </a:rPr>
            </a:br>
            <a:r>
              <a:rPr lang="el-GR" altLang="en-US" b="1" smtClean="0">
                <a:latin typeface="Calibri" pitchFamily="34" charset="0"/>
                <a:cs typeface="Times New Roman" pitchFamily="18" charset="0"/>
              </a:rPr>
              <a:t> - διοικητικά γενικά έξοδα που δεν συμβάλλουν να φέρουν τους καταλόγους </a:t>
            </a:r>
            <a:br>
              <a:rPr lang="el-GR" altLang="en-US" b="1" smtClean="0">
                <a:latin typeface="Calibri" pitchFamily="34" charset="0"/>
                <a:cs typeface="Times New Roman" pitchFamily="18" charset="0"/>
              </a:rPr>
            </a:br>
            <a:r>
              <a:rPr lang="el-GR" altLang="en-US" b="1" smtClean="0">
                <a:latin typeface="Calibri" pitchFamily="34" charset="0"/>
                <a:cs typeface="Times New Roman" pitchFamily="18" charset="0"/>
              </a:rPr>
              <a:t>   στην παρόντες θέση και τον όρο τους </a:t>
            </a:r>
            <a:br>
              <a:rPr lang="el-GR" altLang="en-US" b="1" smtClean="0">
                <a:latin typeface="Calibri" pitchFamily="34" charset="0"/>
                <a:cs typeface="Times New Roman" pitchFamily="18" charset="0"/>
              </a:rPr>
            </a:br>
            <a:r>
              <a:rPr lang="el-GR" altLang="en-US" b="1" smtClean="0">
                <a:latin typeface="Calibri" pitchFamily="34" charset="0"/>
                <a:cs typeface="Times New Roman" pitchFamily="18" charset="0"/>
              </a:rPr>
              <a:t> - δαπάνες πώλησης </a:t>
            </a:r>
          </a:p>
          <a:p>
            <a:pPr eaLnBrk="1" hangingPunct="1">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b="1" smtClean="0">
                <a:latin typeface="Calibri" pitchFamily="34" charset="0"/>
                <a:cs typeface="Times New Roman" pitchFamily="18" charset="0"/>
              </a:rPr>
              <a:t>Ερωτήσεις για το κόστος της μετατροπής </a:t>
            </a:r>
          </a:p>
          <a:p>
            <a:pPr eaLnBrk="1" hangingPunct="1">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b="1" smtClean="0">
                <a:latin typeface="Calibri" pitchFamily="34" charset="0"/>
                <a:cs typeface="Times New Roman" pitchFamily="18" charset="0"/>
              </a:rPr>
              <a:t>Για το επίπεδο 1 ακροατήριο: </a:t>
            </a:r>
          </a:p>
          <a:p>
            <a:pPr eaLnBrk="1" hangingPunct="1">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b="1" smtClean="0">
                <a:latin typeface="Calibri" pitchFamily="34" charset="0"/>
                <a:cs typeface="Times New Roman" pitchFamily="18" charset="0"/>
              </a:rPr>
              <a:t>Ο εκπαιδευτικός πρέπει μόνο να ζητήσει τα παραδείγματα για τα διαφορετικά μέρη του κόστους της μετατροπής </a:t>
            </a:r>
          </a:p>
          <a:p>
            <a:pPr eaLnBrk="1" hangingPunct="1">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b="1" smtClean="0">
                <a:latin typeface="Calibri" pitchFamily="34" charset="0"/>
                <a:cs typeface="Times New Roman" pitchFamily="18" charset="0"/>
              </a:rPr>
              <a:t>Για το επίπεδο 2 ακροατήριο: </a:t>
            </a:r>
          </a:p>
          <a:p>
            <a:pPr eaLnBrk="1" hangingPunct="1">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b="1" smtClean="0">
                <a:latin typeface="Calibri" pitchFamily="34" charset="0"/>
                <a:cs typeface="Times New Roman" pitchFamily="18" charset="0"/>
              </a:rPr>
              <a:t>Δείτε την περίπτωση 01: κατάλογος στοιχείων του κόστους που είναι μέρος του κόστους της μετατροπής. </a:t>
            </a:r>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89442" name="Rectangle 7"/>
          <p:cNvSpPr>
            <a:spLocks noGrp="1" noChangeArrowheads="1"/>
          </p:cNvSpPr>
          <p:nvPr>
            <p:ph type="sldNum" sz="quarter"/>
          </p:nvPr>
        </p:nvSpPr>
        <p:spPr>
          <a:noFill/>
          <a:ln/>
        </p:spPr>
        <p:txBody>
          <a:bodyPr/>
          <a:lstStyle/>
          <a:p>
            <a:fld id="{49F882B7-D7DB-4679-890C-54CA9D62BA2C}" type="slidenum">
              <a:rPr lang="el-GR" altLang="en-US"/>
              <a:pPr/>
              <a:t>42</a:t>
            </a:fld>
            <a:endParaRPr lang="el-GR" altLang="en-US"/>
          </a:p>
        </p:txBody>
      </p:sp>
      <p:sp>
        <p:nvSpPr>
          <p:cNvPr id="189443" name="Text Box 1"/>
          <p:cNvSpPr txBox="1">
            <a:spLocks noChangeArrowheads="1"/>
          </p:cNvSpPr>
          <p:nvPr/>
        </p:nvSpPr>
        <p:spPr bwMode="auto">
          <a:xfrm>
            <a:off x="3884613" y="8685213"/>
            <a:ext cx="2971800" cy="457200"/>
          </a:xfrm>
          <a:prstGeom prst="rect">
            <a:avLst/>
          </a:prstGeom>
          <a:noFill/>
          <a:ln w="9525">
            <a:noFill/>
            <a:round/>
            <a:headEnd/>
            <a:tailEnd/>
          </a:ln>
        </p:spPr>
        <p:txBody>
          <a:bodyPr lIns="90000" tIns="46800" rIns="90000" bIns="46800" anchor="b"/>
          <a:lstStyle/>
          <a:p>
            <a:pPr algn="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FFCD9850-EAF2-48E7-A947-BCA0E791C65B}" type="slidenum">
              <a:rPr lang="el-GR" altLang="en-US" sz="1200">
                <a:solidFill>
                  <a:srgbClr val="000000"/>
                </a:solidFill>
                <a:latin typeface="Calibri" pitchFamily="34" charset="0"/>
              </a:rPr>
              <a:pPr algn="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42</a:t>
            </a:fld>
            <a:endParaRPr lang="el-GR" altLang="en-US" sz="1200">
              <a:solidFill>
                <a:srgbClr val="000000"/>
              </a:solidFill>
              <a:latin typeface="Calibri" pitchFamily="34" charset="0"/>
            </a:endParaRPr>
          </a:p>
        </p:txBody>
      </p:sp>
      <p:sp>
        <p:nvSpPr>
          <p:cNvPr id="189444" name="Rectangle 2"/>
          <p:cNvSpPr>
            <a:spLocks noChangeArrowheads="1" noTextEdit="1"/>
          </p:cNvSpPr>
          <p:nvPr>
            <p:ph type="sldImg"/>
          </p:nvPr>
        </p:nvSpPr>
        <p:spPr>
          <a:xfrm>
            <a:off x="2568575" y="354013"/>
            <a:ext cx="2157413" cy="1617662"/>
          </a:xfrm>
          <a:solidFill>
            <a:srgbClr val="FFFFFF"/>
          </a:solidFill>
          <a:ln/>
        </p:spPr>
      </p:sp>
      <p:sp>
        <p:nvSpPr>
          <p:cNvPr id="189445" name="Text Box 3"/>
          <p:cNvSpPr>
            <a:spLocks noChangeArrowheads="1"/>
          </p:cNvSpPr>
          <p:nvPr>
            <p:ph type="body" idx="1"/>
          </p:nvPr>
        </p:nvSpPr>
        <p:spPr>
          <a:xfrm>
            <a:off x="971550" y="2270125"/>
            <a:ext cx="5432425" cy="6097588"/>
          </a:xfrm>
          <a:noFill/>
          <a:ln/>
        </p:spPr>
        <p:txBody>
          <a:bodyPr/>
          <a:lstStyle/>
          <a:p>
            <a:pPr eaLnBrk="1" hangingPunct="1">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b="1" smtClean="0">
                <a:latin typeface="Calibri" pitchFamily="34" charset="0"/>
                <a:cs typeface="Times New Roman" pitchFamily="18" charset="0"/>
              </a:rPr>
              <a:t>Επίπεδο φωτογραφικών διαφανειών: 1 και 2 </a:t>
            </a:r>
          </a:p>
          <a:p>
            <a:pPr eaLnBrk="1" hangingPunct="1">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b="1" smtClean="0">
                <a:latin typeface="Calibri" pitchFamily="34" charset="0"/>
                <a:cs typeface="Times New Roman" pitchFamily="18" charset="0"/>
              </a:rPr>
              <a:t>Σύμφωνα με το πλαίσιο (58): "Τα προτερήματα ενός επιχειρηματικού αποτελέσματος από τις προηγούμενες συναλλαγές ή άλλα προηγούμενα γεγονότα." </a:t>
            </a:r>
          </a:p>
          <a:p>
            <a:pPr eaLnBrk="1" hangingPunct="1">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b="1" smtClean="0">
                <a:latin typeface="Calibri" pitchFamily="34" charset="0"/>
                <a:cs typeface="Times New Roman" pitchFamily="18" charset="0"/>
              </a:rPr>
              <a:t>Κατά συνέπεια η μέτρηση των καταλόγων περιλαμβάνει μόνο τις δαπάνες των τρεχουσών ή προγενέστερων περιόδων. </a:t>
            </a:r>
          </a:p>
          <a:p>
            <a:pPr eaLnBrk="1" hangingPunct="1">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b="1" smtClean="0">
                <a:latin typeface="Calibri" pitchFamily="34" charset="0"/>
                <a:cs typeface="Times New Roman" pitchFamily="18" charset="0"/>
              </a:rPr>
              <a:t>Δαπάνες: Η μέτρηση των δαπανών πρέπει να περιλάβει όλες τις δαπάνες της αγοράς, εργασία, υπηρεσίες, οι οποίες απαιτήθηκαν για να φέρουν τον κατάλογο στην παρόντα θέση ή τον όρο. </a:t>
            </a:r>
          </a:p>
          <a:p>
            <a:pPr eaLnBrk="1" hangingPunct="1">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b="1" smtClean="0">
                <a:latin typeface="Calibri" pitchFamily="34" charset="0"/>
                <a:cs typeface="Times New Roman" pitchFamily="18" charset="0"/>
              </a:rPr>
              <a:t>Για το επίπεδο 2 μόνο </a:t>
            </a:r>
          </a:p>
          <a:p>
            <a:pPr eaLnBrk="1" hangingPunct="1">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sz="1400" b="1" smtClean="0">
                <a:latin typeface="Calibri" pitchFamily="34" charset="0"/>
                <a:cs typeface="Times New Roman" pitchFamily="18" charset="0"/>
              </a:rPr>
              <a:t>Θ*q: </a:t>
            </a:r>
            <a:r>
              <a:rPr lang="el-GR" altLang="en-US" b="1" smtClean="0">
                <a:latin typeface="Calibri" pitchFamily="34" charset="0"/>
                <a:cs typeface="Times New Roman" pitchFamily="18" charset="0"/>
              </a:rPr>
              <a:t> Ποιες δαπάνες δεν συμπεριλαμβάνονται στην πλήρη μέθοδο δαπανών; </a:t>
            </a:r>
          </a:p>
          <a:p>
            <a:pPr eaLnBrk="1" hangingPunct="1">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sz="1400" b="1" smtClean="0">
                <a:latin typeface="Calibri" pitchFamily="34" charset="0"/>
                <a:cs typeface="Times New Roman" pitchFamily="18" charset="0"/>
              </a:rPr>
              <a:t>Α: </a:t>
            </a:r>
            <a:r>
              <a:rPr lang="el-GR" altLang="en-US" b="1" smtClean="0">
                <a:latin typeface="Calibri" pitchFamily="34" charset="0"/>
                <a:cs typeface="Times New Roman" pitchFamily="18" charset="0"/>
              </a:rPr>
              <a:t> Διανομή, γενική διοίκηση, ενδιαφέρον (εάν δεν κεφαλαιοποιείται χορηγώντας ias 23).  </a:t>
            </a:r>
            <a:br>
              <a:rPr lang="el-GR" altLang="en-US" b="1" smtClean="0">
                <a:latin typeface="Calibri" pitchFamily="34" charset="0"/>
                <a:cs typeface="Times New Roman" pitchFamily="18" charset="0"/>
              </a:rPr>
            </a:br>
            <a:r>
              <a:rPr lang="el-GR" altLang="en-US" b="1" smtClean="0">
                <a:latin typeface="Calibri" pitchFamily="34" charset="0"/>
                <a:cs typeface="Times New Roman" pitchFamily="18" charset="0"/>
              </a:rPr>
              <a:t>Η διαφορετική έννοια από το πλήρες κόστος θα ήταν να περιληφθεί μόνο η άμεση εργασία, το υλικό ή ακριβώς ένα ποσοστό των γενικών εξόδων. </a:t>
            </a:r>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90466" name="Rectangle 7"/>
          <p:cNvSpPr>
            <a:spLocks noGrp="1" noChangeArrowheads="1"/>
          </p:cNvSpPr>
          <p:nvPr>
            <p:ph type="sldNum" sz="quarter"/>
          </p:nvPr>
        </p:nvSpPr>
        <p:spPr>
          <a:noFill/>
          <a:ln/>
        </p:spPr>
        <p:txBody>
          <a:bodyPr/>
          <a:lstStyle/>
          <a:p>
            <a:fld id="{23D02FC7-8CC6-481A-B99E-270970BEDEA9}" type="slidenum">
              <a:rPr lang="el-GR" altLang="en-US"/>
              <a:pPr/>
              <a:t>43</a:t>
            </a:fld>
            <a:endParaRPr lang="el-GR" altLang="en-US"/>
          </a:p>
        </p:txBody>
      </p:sp>
      <p:sp>
        <p:nvSpPr>
          <p:cNvPr id="190467" name="Text Box 2"/>
          <p:cNvSpPr txBox="1">
            <a:spLocks noChangeArrowheads="1"/>
          </p:cNvSpPr>
          <p:nvPr/>
        </p:nvSpPr>
        <p:spPr bwMode="auto">
          <a:xfrm>
            <a:off x="3884613" y="8685213"/>
            <a:ext cx="2971800" cy="457200"/>
          </a:xfrm>
          <a:prstGeom prst="rect">
            <a:avLst/>
          </a:prstGeom>
          <a:noFill/>
          <a:ln w="9525">
            <a:noFill/>
            <a:round/>
            <a:headEnd/>
            <a:tailEnd/>
          </a:ln>
        </p:spPr>
        <p:txBody>
          <a:bodyPr lIns="90000" tIns="46800" rIns="90000" bIns="46800" anchor="b"/>
          <a:lstStyle/>
          <a:p>
            <a:pPr algn="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383F289D-AD38-4393-B349-BB70AC374998}" type="slidenum">
              <a:rPr lang="el-GR" altLang="en-US" sz="1200">
                <a:solidFill>
                  <a:srgbClr val="000000"/>
                </a:solidFill>
                <a:latin typeface="Calibri" pitchFamily="34" charset="0"/>
              </a:rPr>
              <a:pPr algn="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43</a:t>
            </a:fld>
            <a:endParaRPr lang="el-GR" altLang="en-US" sz="1200">
              <a:solidFill>
                <a:srgbClr val="000000"/>
              </a:solidFill>
              <a:latin typeface="Calibri" pitchFamily="34" charset="0"/>
            </a:endParaRPr>
          </a:p>
        </p:txBody>
      </p:sp>
      <p:sp>
        <p:nvSpPr>
          <p:cNvPr id="190468" name="Rectangle 3"/>
          <p:cNvSpPr>
            <a:spLocks noChangeArrowheads="1" noTextEdit="1"/>
          </p:cNvSpPr>
          <p:nvPr>
            <p:ph type="sldImg"/>
          </p:nvPr>
        </p:nvSpPr>
        <p:spPr>
          <a:xfrm>
            <a:off x="2568575" y="354013"/>
            <a:ext cx="2157413" cy="1617662"/>
          </a:xfrm>
          <a:ln/>
        </p:spPr>
      </p:sp>
      <p:sp>
        <p:nvSpPr>
          <p:cNvPr id="190469" name="Text Box 4"/>
          <p:cNvSpPr>
            <a:spLocks noChangeArrowheads="1"/>
          </p:cNvSpPr>
          <p:nvPr>
            <p:ph type="body" idx="1"/>
          </p:nvPr>
        </p:nvSpPr>
        <p:spPr>
          <a:xfrm>
            <a:off x="971550" y="2270125"/>
            <a:ext cx="5432425" cy="6097588"/>
          </a:xfrm>
          <a:noFill/>
          <a:ln/>
        </p:spPr>
        <p:txBody>
          <a:bodyPr lIns="91440" tIns="45720" rIns="91440" bIns="45720"/>
          <a:lstStyle/>
          <a:p>
            <a:pPr eaLnBrk="1" hangingPunct="1">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b="1" smtClean="0">
                <a:latin typeface="Calibri" pitchFamily="34" charset="0"/>
                <a:cs typeface="Times New Roman" pitchFamily="18" charset="0"/>
              </a:rPr>
              <a:t>Επίπεδο φωτογραφικών διαφανειών: 1 και 2 </a:t>
            </a:r>
          </a:p>
          <a:p>
            <a:pPr eaLnBrk="1" hangingPunct="1">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b="1" smtClean="0">
                <a:latin typeface="Calibri" pitchFamily="34" charset="0"/>
                <a:cs typeface="Times New Roman" pitchFamily="18" charset="0"/>
              </a:rPr>
              <a:t>Ias 2,13 - 15 αναφέρει άλλες δαπάνες: </a:t>
            </a:r>
          </a:p>
          <a:p>
            <a:pPr eaLnBrk="1" hangingPunct="1">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b="1" smtClean="0">
                <a:latin typeface="Calibri" pitchFamily="34" charset="0"/>
                <a:cs typeface="Times New Roman" pitchFamily="18" charset="0"/>
              </a:rPr>
              <a:t>- τα γενικά έξοδα μη-παραγωγής πρέπει να περιληφθούν στη μετατροπή κόστισαν εάν υφίστανται να φέρουν τους καταλόγους στην παρόντες θέση και τον όρο τους. Το παράδειγμα είναι δαπάνες τα προϊόντα για το συγκεκριμένο πελάτη. </a:t>
            </a:r>
          </a:p>
          <a:p>
            <a:pPr eaLnBrk="1" hangingPunct="1">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b="1" smtClean="0">
                <a:latin typeface="Calibri" pitchFamily="34" charset="0"/>
                <a:cs typeface="Times New Roman" pitchFamily="18" charset="0"/>
              </a:rPr>
              <a:t>- αποκλειμένος:  </a:t>
            </a:r>
            <a:br>
              <a:rPr lang="el-GR" altLang="en-US" b="1" smtClean="0">
                <a:latin typeface="Calibri" pitchFamily="34" charset="0"/>
                <a:cs typeface="Times New Roman" pitchFamily="18" charset="0"/>
              </a:rPr>
            </a:br>
            <a:r>
              <a:rPr lang="el-GR" altLang="en-US" b="1" smtClean="0">
                <a:latin typeface="Calibri" pitchFamily="34" charset="0"/>
                <a:cs typeface="Times New Roman" pitchFamily="18" charset="0"/>
              </a:rPr>
              <a:t> - ανώμαλα ποσά αποβλήτων, εργασίας ή άλλων δαπανών παραγωγής  </a:t>
            </a:r>
            <a:br>
              <a:rPr lang="el-GR" altLang="en-US" b="1" smtClean="0">
                <a:latin typeface="Calibri" pitchFamily="34" charset="0"/>
                <a:cs typeface="Times New Roman" pitchFamily="18" charset="0"/>
              </a:rPr>
            </a:br>
            <a:r>
              <a:rPr lang="el-GR" altLang="en-US" b="1" smtClean="0">
                <a:latin typeface="Calibri" pitchFamily="34" charset="0"/>
                <a:cs typeface="Times New Roman" pitchFamily="18" charset="0"/>
              </a:rPr>
              <a:t> - δαπάνες αποθήκευσης, εκτός αν εκείνες οι δαπάνες είναι απαραίτητες στη διαδικασία παραγωγής </a:t>
            </a:r>
            <a:br>
              <a:rPr lang="el-GR" altLang="en-US" b="1" smtClean="0">
                <a:latin typeface="Calibri" pitchFamily="34" charset="0"/>
                <a:cs typeface="Times New Roman" pitchFamily="18" charset="0"/>
              </a:rPr>
            </a:br>
            <a:r>
              <a:rPr lang="el-GR" altLang="en-US" b="1" smtClean="0">
                <a:latin typeface="Calibri" pitchFamily="34" charset="0"/>
                <a:cs typeface="Times New Roman" pitchFamily="18" charset="0"/>
              </a:rPr>
              <a:t>   πριν από ένα περαιτέρω στάδιο παραγωγής </a:t>
            </a:r>
            <a:br>
              <a:rPr lang="el-GR" altLang="en-US" b="1" smtClean="0">
                <a:latin typeface="Calibri" pitchFamily="34" charset="0"/>
                <a:cs typeface="Times New Roman" pitchFamily="18" charset="0"/>
              </a:rPr>
            </a:br>
            <a:r>
              <a:rPr lang="el-GR" altLang="en-US" b="1" smtClean="0">
                <a:latin typeface="Calibri" pitchFamily="34" charset="0"/>
                <a:cs typeface="Times New Roman" pitchFamily="18" charset="0"/>
              </a:rPr>
              <a:t> - διοικητικά γενικά έξοδα που δεν συμβάλλουν να φέρουν τους καταλόγους </a:t>
            </a:r>
            <a:br>
              <a:rPr lang="el-GR" altLang="en-US" b="1" smtClean="0">
                <a:latin typeface="Calibri" pitchFamily="34" charset="0"/>
                <a:cs typeface="Times New Roman" pitchFamily="18" charset="0"/>
              </a:rPr>
            </a:br>
            <a:r>
              <a:rPr lang="el-GR" altLang="en-US" b="1" smtClean="0">
                <a:latin typeface="Calibri" pitchFamily="34" charset="0"/>
                <a:cs typeface="Times New Roman" pitchFamily="18" charset="0"/>
              </a:rPr>
              <a:t>   στην παρόντες θέση και τον όρο τους </a:t>
            </a:r>
            <a:br>
              <a:rPr lang="el-GR" altLang="en-US" b="1" smtClean="0">
                <a:latin typeface="Calibri" pitchFamily="34" charset="0"/>
                <a:cs typeface="Times New Roman" pitchFamily="18" charset="0"/>
              </a:rPr>
            </a:br>
            <a:r>
              <a:rPr lang="el-GR" altLang="en-US" b="1" smtClean="0">
                <a:latin typeface="Calibri" pitchFamily="34" charset="0"/>
                <a:cs typeface="Times New Roman" pitchFamily="18" charset="0"/>
              </a:rPr>
              <a:t> - δαπάνες πώλησης </a:t>
            </a:r>
          </a:p>
          <a:p>
            <a:pPr eaLnBrk="1" hangingPunct="1">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b="1" smtClean="0">
                <a:latin typeface="Calibri" pitchFamily="34" charset="0"/>
                <a:cs typeface="Times New Roman" pitchFamily="18" charset="0"/>
              </a:rPr>
              <a:t>Ερωτήσεις για το κόστος της μετατροπής </a:t>
            </a:r>
          </a:p>
          <a:p>
            <a:pPr eaLnBrk="1" hangingPunct="1">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b="1" smtClean="0">
                <a:latin typeface="Calibri" pitchFamily="34" charset="0"/>
                <a:cs typeface="Times New Roman" pitchFamily="18" charset="0"/>
              </a:rPr>
              <a:t>Για το επίπεδο 1 ακροατήριο: </a:t>
            </a:r>
          </a:p>
          <a:p>
            <a:pPr eaLnBrk="1" hangingPunct="1">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b="1" smtClean="0">
                <a:latin typeface="Calibri" pitchFamily="34" charset="0"/>
                <a:cs typeface="Times New Roman" pitchFamily="18" charset="0"/>
              </a:rPr>
              <a:t>Ο εκπαιδευτικός πρέπει μόνο να ζητήσει τα παραδείγματα για τα διαφορετικά μέρη του κόστους της μετατροπής </a:t>
            </a:r>
          </a:p>
          <a:p>
            <a:pPr eaLnBrk="1" hangingPunct="1">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b="1" smtClean="0">
                <a:latin typeface="Calibri" pitchFamily="34" charset="0"/>
                <a:cs typeface="Times New Roman" pitchFamily="18" charset="0"/>
              </a:rPr>
              <a:t>Για το επίπεδο 2 ακροατήριο: </a:t>
            </a:r>
          </a:p>
          <a:p>
            <a:pPr eaLnBrk="1" hangingPunct="1">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b="1" smtClean="0">
                <a:latin typeface="Calibri" pitchFamily="34" charset="0"/>
                <a:cs typeface="Times New Roman" pitchFamily="18" charset="0"/>
              </a:rPr>
              <a:t>Δείτε την περίπτωση 01: κατάλογος στοιχείων του κόστους που είναι μέρος του κόστους της μετατροπής. </a:t>
            </a:r>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91490" name="Rectangle 7"/>
          <p:cNvSpPr>
            <a:spLocks noGrp="1" noChangeArrowheads="1"/>
          </p:cNvSpPr>
          <p:nvPr>
            <p:ph type="sldNum" sz="quarter"/>
          </p:nvPr>
        </p:nvSpPr>
        <p:spPr>
          <a:noFill/>
          <a:ln/>
        </p:spPr>
        <p:txBody>
          <a:bodyPr/>
          <a:lstStyle/>
          <a:p>
            <a:fld id="{E130B50F-D94C-4A97-9A65-3EF0680C8BD5}" type="slidenum">
              <a:rPr lang="el-GR" altLang="en-US"/>
              <a:pPr/>
              <a:t>44</a:t>
            </a:fld>
            <a:endParaRPr lang="el-GR" altLang="en-US"/>
          </a:p>
        </p:txBody>
      </p:sp>
      <p:sp>
        <p:nvSpPr>
          <p:cNvPr id="191491" name="Text Box 1"/>
          <p:cNvSpPr txBox="1">
            <a:spLocks noChangeArrowheads="1"/>
          </p:cNvSpPr>
          <p:nvPr/>
        </p:nvSpPr>
        <p:spPr bwMode="auto">
          <a:xfrm>
            <a:off x="3884613" y="8685213"/>
            <a:ext cx="2971800" cy="457200"/>
          </a:xfrm>
          <a:prstGeom prst="rect">
            <a:avLst/>
          </a:prstGeom>
          <a:noFill/>
          <a:ln w="9525">
            <a:noFill/>
            <a:round/>
            <a:headEnd/>
            <a:tailEnd/>
          </a:ln>
        </p:spPr>
        <p:txBody>
          <a:bodyPr lIns="90000" tIns="46800" rIns="90000" bIns="46800" anchor="b"/>
          <a:lstStyle/>
          <a:p>
            <a:pPr algn="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B9C6B9CD-38C1-45A7-B193-5A3710744956}" type="slidenum">
              <a:rPr lang="el-GR" altLang="en-US" sz="1200">
                <a:solidFill>
                  <a:srgbClr val="000000"/>
                </a:solidFill>
                <a:latin typeface="Calibri" pitchFamily="34" charset="0"/>
              </a:rPr>
              <a:pPr algn="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44</a:t>
            </a:fld>
            <a:endParaRPr lang="el-GR" altLang="en-US" sz="1200">
              <a:solidFill>
                <a:srgbClr val="000000"/>
              </a:solidFill>
              <a:latin typeface="Calibri" pitchFamily="34" charset="0"/>
            </a:endParaRPr>
          </a:p>
        </p:txBody>
      </p:sp>
      <p:sp>
        <p:nvSpPr>
          <p:cNvPr id="191492" name="Rectangle 2"/>
          <p:cNvSpPr>
            <a:spLocks noChangeArrowheads="1" noTextEdit="1"/>
          </p:cNvSpPr>
          <p:nvPr>
            <p:ph type="sldImg"/>
          </p:nvPr>
        </p:nvSpPr>
        <p:spPr>
          <a:xfrm>
            <a:off x="2568575" y="354013"/>
            <a:ext cx="2157413" cy="1617662"/>
          </a:xfrm>
          <a:solidFill>
            <a:srgbClr val="FFFFFF"/>
          </a:solidFill>
          <a:ln/>
        </p:spPr>
      </p:sp>
      <p:sp>
        <p:nvSpPr>
          <p:cNvPr id="191493" name="Text Box 3"/>
          <p:cNvSpPr>
            <a:spLocks noChangeArrowheads="1"/>
          </p:cNvSpPr>
          <p:nvPr>
            <p:ph type="body" idx="1"/>
          </p:nvPr>
        </p:nvSpPr>
        <p:spPr>
          <a:xfrm>
            <a:off x="971550" y="2270125"/>
            <a:ext cx="5432425" cy="6097588"/>
          </a:xfrm>
          <a:noFill/>
          <a:ln/>
        </p:spPr>
        <p:txBody>
          <a:bodyPr/>
          <a:lstStyle/>
          <a:p>
            <a:pPr eaLnBrk="1" hangingPunct="1">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b="1" smtClean="0">
                <a:latin typeface="Calibri" pitchFamily="34" charset="0"/>
                <a:cs typeface="Times New Roman" pitchFamily="18" charset="0"/>
              </a:rPr>
              <a:t>Επίπεδο φωτογραφικών διαφανειών: 1 και 2 </a:t>
            </a:r>
          </a:p>
          <a:p>
            <a:pPr eaLnBrk="1" hangingPunct="1">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b="1" smtClean="0">
                <a:latin typeface="Calibri" pitchFamily="34" charset="0"/>
                <a:cs typeface="Times New Roman" pitchFamily="18" charset="0"/>
              </a:rPr>
              <a:t>Ias 2,13 - 15 αναφέρει άλλες δαπάνες: </a:t>
            </a:r>
          </a:p>
          <a:p>
            <a:pPr eaLnBrk="1" hangingPunct="1">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b="1" smtClean="0">
                <a:latin typeface="Calibri" pitchFamily="34" charset="0"/>
                <a:cs typeface="Times New Roman" pitchFamily="18" charset="0"/>
              </a:rPr>
              <a:t>- τα γενικά έξοδα μη-παραγωγής πρέπει να περιληφθούν στη μετατροπή κόστισαν εάν υφίστανται να φέρουν τους καταλόγους στην παρόντες θέση και τον όρο τους. Το παράδειγμα είναι δαπάνες τα προϊόντα για το συγκεκριμένο πελάτη. </a:t>
            </a:r>
          </a:p>
          <a:p>
            <a:pPr eaLnBrk="1" hangingPunct="1">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b="1" smtClean="0">
                <a:latin typeface="Calibri" pitchFamily="34" charset="0"/>
                <a:cs typeface="Times New Roman" pitchFamily="18" charset="0"/>
              </a:rPr>
              <a:t>- αποκλειμένος:  </a:t>
            </a:r>
            <a:br>
              <a:rPr lang="el-GR" altLang="en-US" b="1" smtClean="0">
                <a:latin typeface="Calibri" pitchFamily="34" charset="0"/>
                <a:cs typeface="Times New Roman" pitchFamily="18" charset="0"/>
              </a:rPr>
            </a:br>
            <a:r>
              <a:rPr lang="el-GR" altLang="en-US" b="1" smtClean="0">
                <a:latin typeface="Calibri" pitchFamily="34" charset="0"/>
                <a:cs typeface="Times New Roman" pitchFamily="18" charset="0"/>
              </a:rPr>
              <a:t> - ανώμαλα ποσά αποβλήτων, εργασίας ή άλλων δαπανών παραγωγής  </a:t>
            </a:r>
            <a:br>
              <a:rPr lang="el-GR" altLang="en-US" b="1" smtClean="0">
                <a:latin typeface="Calibri" pitchFamily="34" charset="0"/>
                <a:cs typeface="Times New Roman" pitchFamily="18" charset="0"/>
              </a:rPr>
            </a:br>
            <a:r>
              <a:rPr lang="el-GR" altLang="en-US" b="1" smtClean="0">
                <a:latin typeface="Calibri" pitchFamily="34" charset="0"/>
                <a:cs typeface="Times New Roman" pitchFamily="18" charset="0"/>
              </a:rPr>
              <a:t> - δαπάνες αποθήκευσης, εκτός αν εκείνες οι δαπάνες είναι απαραίτητες στη διαδικασία παραγωγής </a:t>
            </a:r>
            <a:br>
              <a:rPr lang="el-GR" altLang="en-US" b="1" smtClean="0">
                <a:latin typeface="Calibri" pitchFamily="34" charset="0"/>
                <a:cs typeface="Times New Roman" pitchFamily="18" charset="0"/>
              </a:rPr>
            </a:br>
            <a:r>
              <a:rPr lang="el-GR" altLang="en-US" b="1" smtClean="0">
                <a:latin typeface="Calibri" pitchFamily="34" charset="0"/>
                <a:cs typeface="Times New Roman" pitchFamily="18" charset="0"/>
              </a:rPr>
              <a:t>   πριν από ένα περαιτέρω στάδιο παραγωγής </a:t>
            </a:r>
            <a:br>
              <a:rPr lang="el-GR" altLang="en-US" b="1" smtClean="0">
                <a:latin typeface="Calibri" pitchFamily="34" charset="0"/>
                <a:cs typeface="Times New Roman" pitchFamily="18" charset="0"/>
              </a:rPr>
            </a:br>
            <a:r>
              <a:rPr lang="el-GR" altLang="en-US" b="1" smtClean="0">
                <a:latin typeface="Calibri" pitchFamily="34" charset="0"/>
                <a:cs typeface="Times New Roman" pitchFamily="18" charset="0"/>
              </a:rPr>
              <a:t> - διοικητικά γενικά έξοδα που δεν συμβάλλουν να φέρουν τους καταλόγους </a:t>
            </a:r>
            <a:br>
              <a:rPr lang="el-GR" altLang="en-US" b="1" smtClean="0">
                <a:latin typeface="Calibri" pitchFamily="34" charset="0"/>
                <a:cs typeface="Times New Roman" pitchFamily="18" charset="0"/>
              </a:rPr>
            </a:br>
            <a:r>
              <a:rPr lang="el-GR" altLang="en-US" b="1" smtClean="0">
                <a:latin typeface="Calibri" pitchFamily="34" charset="0"/>
                <a:cs typeface="Times New Roman" pitchFamily="18" charset="0"/>
              </a:rPr>
              <a:t>   στην παρόντες θέση και τον όρο τους </a:t>
            </a:r>
            <a:br>
              <a:rPr lang="el-GR" altLang="en-US" b="1" smtClean="0">
                <a:latin typeface="Calibri" pitchFamily="34" charset="0"/>
                <a:cs typeface="Times New Roman" pitchFamily="18" charset="0"/>
              </a:rPr>
            </a:br>
            <a:r>
              <a:rPr lang="el-GR" altLang="en-US" b="1" smtClean="0">
                <a:latin typeface="Calibri" pitchFamily="34" charset="0"/>
                <a:cs typeface="Times New Roman" pitchFamily="18" charset="0"/>
              </a:rPr>
              <a:t> - δαπάνες πώλησης </a:t>
            </a:r>
          </a:p>
          <a:p>
            <a:pPr eaLnBrk="1" hangingPunct="1">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b="1" smtClean="0">
                <a:latin typeface="Calibri" pitchFamily="34" charset="0"/>
                <a:cs typeface="Times New Roman" pitchFamily="18" charset="0"/>
              </a:rPr>
              <a:t>Ερωτήσεις για το κόστος της μετατροπής </a:t>
            </a:r>
          </a:p>
          <a:p>
            <a:pPr eaLnBrk="1" hangingPunct="1">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b="1" smtClean="0">
                <a:latin typeface="Calibri" pitchFamily="34" charset="0"/>
                <a:cs typeface="Times New Roman" pitchFamily="18" charset="0"/>
              </a:rPr>
              <a:t>Για το επίπεδο 1 ακροατήριο: </a:t>
            </a:r>
          </a:p>
          <a:p>
            <a:pPr eaLnBrk="1" hangingPunct="1">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b="1" smtClean="0">
                <a:latin typeface="Calibri" pitchFamily="34" charset="0"/>
                <a:cs typeface="Times New Roman" pitchFamily="18" charset="0"/>
              </a:rPr>
              <a:t>Ο εκπαιδευτικός πρέπει μόνο να ζητήσει τα παραδείγματα για τα διαφορετικά μέρη του κόστους της μετατροπής </a:t>
            </a:r>
          </a:p>
          <a:p>
            <a:pPr eaLnBrk="1" hangingPunct="1">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b="1" smtClean="0">
                <a:latin typeface="Calibri" pitchFamily="34" charset="0"/>
                <a:cs typeface="Times New Roman" pitchFamily="18" charset="0"/>
              </a:rPr>
              <a:t>Για το επίπεδο 2 ακροατήριο: </a:t>
            </a:r>
          </a:p>
          <a:p>
            <a:pPr eaLnBrk="1" hangingPunct="1">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b="1" smtClean="0">
                <a:latin typeface="Calibri" pitchFamily="34" charset="0"/>
                <a:cs typeface="Times New Roman" pitchFamily="18" charset="0"/>
              </a:rPr>
              <a:t>Δείτε την περίπτωση 01: κατάλογος στοιχείων του κόστους που είναι μέρος του κόστους της μετατροπής. </a:t>
            </a:r>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92514" name="Rectangle 7"/>
          <p:cNvSpPr>
            <a:spLocks noGrp="1" noChangeArrowheads="1"/>
          </p:cNvSpPr>
          <p:nvPr>
            <p:ph type="sldNum" sz="quarter"/>
          </p:nvPr>
        </p:nvSpPr>
        <p:spPr>
          <a:noFill/>
          <a:ln/>
        </p:spPr>
        <p:txBody>
          <a:bodyPr/>
          <a:lstStyle/>
          <a:p>
            <a:fld id="{81E52EC6-3C6A-4A0A-A302-42A3C17A6D72}" type="slidenum">
              <a:rPr lang="el-GR" altLang="en-US"/>
              <a:pPr/>
              <a:t>45</a:t>
            </a:fld>
            <a:endParaRPr lang="el-GR" altLang="en-US"/>
          </a:p>
        </p:txBody>
      </p:sp>
      <p:sp>
        <p:nvSpPr>
          <p:cNvPr id="192515" name="Rectangle 1"/>
          <p:cNvSpPr>
            <a:spLocks noChangeArrowheads="1" noTextEdit="1"/>
          </p:cNvSpPr>
          <p:nvPr>
            <p:ph type="sldImg"/>
          </p:nvPr>
        </p:nvSpPr>
        <p:spPr>
          <a:xfrm>
            <a:off x="1143000" y="685800"/>
            <a:ext cx="4572000" cy="3429000"/>
          </a:xfrm>
          <a:solidFill>
            <a:srgbClr val="FFFFFF"/>
          </a:solidFill>
          <a:ln/>
        </p:spPr>
      </p:sp>
      <p:sp>
        <p:nvSpPr>
          <p:cNvPr id="192516" name="Rectangle 2"/>
          <p:cNvSpPr>
            <a:spLocks noChangeArrowheads="1"/>
          </p:cNvSpPr>
          <p:nvPr>
            <p:ph type="body" idx="1"/>
          </p:nvPr>
        </p:nvSpPr>
        <p:spPr>
          <a:xfrm>
            <a:off x="685800" y="4343400"/>
            <a:ext cx="5486400" cy="4114800"/>
          </a:xfrm>
          <a:noFill/>
          <a:ln/>
        </p:spPr>
        <p:txBody>
          <a:bodyPr wrap="none" anchor="ctr"/>
          <a:lstStyle/>
          <a:p>
            <a:endParaRPr lang="en-US" altLang="en-US" smtClean="0">
              <a:latin typeface="Times New Roman" pitchFamily="18" charset="0"/>
            </a:endParaRPr>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93538" name="Rectangle 7"/>
          <p:cNvSpPr>
            <a:spLocks noGrp="1" noChangeArrowheads="1"/>
          </p:cNvSpPr>
          <p:nvPr>
            <p:ph type="sldNum" sz="quarter"/>
          </p:nvPr>
        </p:nvSpPr>
        <p:spPr>
          <a:noFill/>
          <a:ln/>
        </p:spPr>
        <p:txBody>
          <a:bodyPr/>
          <a:lstStyle/>
          <a:p>
            <a:fld id="{0B7ECA5F-8D96-438B-B958-2CDCE6E2C838}" type="slidenum">
              <a:rPr lang="el-GR" altLang="en-US"/>
              <a:pPr/>
              <a:t>46</a:t>
            </a:fld>
            <a:endParaRPr lang="el-GR" altLang="en-US"/>
          </a:p>
        </p:txBody>
      </p:sp>
      <p:sp>
        <p:nvSpPr>
          <p:cNvPr id="193539" name="Rectangle 1"/>
          <p:cNvSpPr>
            <a:spLocks noChangeArrowheads="1" noTextEdit="1"/>
          </p:cNvSpPr>
          <p:nvPr>
            <p:ph type="sldImg"/>
          </p:nvPr>
        </p:nvSpPr>
        <p:spPr>
          <a:xfrm>
            <a:off x="1143000" y="685800"/>
            <a:ext cx="4572000" cy="3429000"/>
          </a:xfrm>
          <a:solidFill>
            <a:srgbClr val="FFFFFF"/>
          </a:solidFill>
          <a:ln/>
        </p:spPr>
      </p:sp>
      <p:sp>
        <p:nvSpPr>
          <p:cNvPr id="193540" name="Rectangle 2"/>
          <p:cNvSpPr>
            <a:spLocks noChangeArrowheads="1"/>
          </p:cNvSpPr>
          <p:nvPr>
            <p:ph type="body" idx="1"/>
          </p:nvPr>
        </p:nvSpPr>
        <p:spPr>
          <a:xfrm>
            <a:off x="685800" y="4343400"/>
            <a:ext cx="5486400" cy="4114800"/>
          </a:xfrm>
          <a:noFill/>
          <a:ln/>
        </p:spPr>
        <p:txBody>
          <a:bodyPr wrap="none" anchor="ctr"/>
          <a:lstStyle/>
          <a:p>
            <a:endParaRPr lang="en-US" altLang="en-US" smtClean="0">
              <a:latin typeface="Times New Roman" pitchFamily="18" charset="0"/>
            </a:endParaRPr>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94562" name="Rectangle 7"/>
          <p:cNvSpPr>
            <a:spLocks noGrp="1" noChangeArrowheads="1"/>
          </p:cNvSpPr>
          <p:nvPr>
            <p:ph type="sldNum" sz="quarter"/>
          </p:nvPr>
        </p:nvSpPr>
        <p:spPr>
          <a:noFill/>
          <a:ln/>
        </p:spPr>
        <p:txBody>
          <a:bodyPr/>
          <a:lstStyle/>
          <a:p>
            <a:fld id="{C24CE625-5259-4FE3-A229-B3E8DDDCFE34}" type="slidenum">
              <a:rPr lang="el-GR" altLang="en-US"/>
              <a:pPr/>
              <a:t>47</a:t>
            </a:fld>
            <a:endParaRPr lang="el-GR" altLang="en-US"/>
          </a:p>
        </p:txBody>
      </p:sp>
      <p:sp>
        <p:nvSpPr>
          <p:cNvPr id="194563" name="Rectangle 1"/>
          <p:cNvSpPr>
            <a:spLocks noChangeArrowheads="1" noTextEdit="1"/>
          </p:cNvSpPr>
          <p:nvPr>
            <p:ph type="sldImg"/>
          </p:nvPr>
        </p:nvSpPr>
        <p:spPr>
          <a:xfrm>
            <a:off x="1143000" y="685800"/>
            <a:ext cx="4572000" cy="3429000"/>
          </a:xfrm>
          <a:solidFill>
            <a:srgbClr val="FFFFFF"/>
          </a:solidFill>
          <a:ln/>
        </p:spPr>
      </p:sp>
      <p:sp>
        <p:nvSpPr>
          <p:cNvPr id="194564" name="Rectangle 2"/>
          <p:cNvSpPr>
            <a:spLocks noChangeArrowheads="1"/>
          </p:cNvSpPr>
          <p:nvPr>
            <p:ph type="body" idx="1"/>
          </p:nvPr>
        </p:nvSpPr>
        <p:spPr>
          <a:xfrm>
            <a:off x="685800" y="4343400"/>
            <a:ext cx="5486400" cy="4114800"/>
          </a:xfrm>
          <a:noFill/>
          <a:ln/>
        </p:spPr>
        <p:txBody>
          <a:bodyPr wrap="none" anchor="ctr"/>
          <a:lstStyle/>
          <a:p>
            <a:endParaRPr lang="en-US" altLang="en-US" smtClean="0">
              <a:latin typeface="Times New Roman" pitchFamily="18" charset="0"/>
            </a:endParaRPr>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95586" name="Rectangle 7"/>
          <p:cNvSpPr>
            <a:spLocks noGrp="1" noChangeArrowheads="1"/>
          </p:cNvSpPr>
          <p:nvPr>
            <p:ph type="sldNum" sz="quarter"/>
          </p:nvPr>
        </p:nvSpPr>
        <p:spPr>
          <a:noFill/>
          <a:ln/>
        </p:spPr>
        <p:txBody>
          <a:bodyPr/>
          <a:lstStyle/>
          <a:p>
            <a:fld id="{ED80C6D8-5110-434C-8A12-922D24CF7497}" type="slidenum">
              <a:rPr lang="el-GR" altLang="en-US"/>
              <a:pPr/>
              <a:t>48</a:t>
            </a:fld>
            <a:endParaRPr lang="el-GR" altLang="en-US"/>
          </a:p>
        </p:txBody>
      </p:sp>
      <p:sp>
        <p:nvSpPr>
          <p:cNvPr id="195587" name="Rectangle 1"/>
          <p:cNvSpPr>
            <a:spLocks noChangeArrowheads="1" noTextEdit="1"/>
          </p:cNvSpPr>
          <p:nvPr>
            <p:ph type="sldImg"/>
          </p:nvPr>
        </p:nvSpPr>
        <p:spPr>
          <a:xfrm>
            <a:off x="1143000" y="685800"/>
            <a:ext cx="4572000" cy="3429000"/>
          </a:xfrm>
          <a:solidFill>
            <a:srgbClr val="FFFFFF"/>
          </a:solidFill>
          <a:ln/>
        </p:spPr>
      </p:sp>
      <p:sp>
        <p:nvSpPr>
          <p:cNvPr id="195588" name="Rectangle 2"/>
          <p:cNvSpPr>
            <a:spLocks noChangeArrowheads="1"/>
          </p:cNvSpPr>
          <p:nvPr>
            <p:ph type="body" idx="1"/>
          </p:nvPr>
        </p:nvSpPr>
        <p:spPr>
          <a:xfrm>
            <a:off x="685800" y="4343400"/>
            <a:ext cx="5486400" cy="4114800"/>
          </a:xfrm>
          <a:noFill/>
          <a:ln/>
        </p:spPr>
        <p:txBody>
          <a:bodyPr wrap="none" anchor="ctr"/>
          <a:lstStyle/>
          <a:p>
            <a:endParaRPr lang="en-US" altLang="en-US" smtClean="0">
              <a:latin typeface="Times New Roman" pitchFamily="18" charset="0"/>
            </a:endParaRPr>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96610" name="Rectangle 7"/>
          <p:cNvSpPr>
            <a:spLocks noGrp="1" noChangeArrowheads="1"/>
          </p:cNvSpPr>
          <p:nvPr>
            <p:ph type="sldNum" sz="quarter"/>
          </p:nvPr>
        </p:nvSpPr>
        <p:spPr>
          <a:noFill/>
          <a:ln/>
        </p:spPr>
        <p:txBody>
          <a:bodyPr/>
          <a:lstStyle/>
          <a:p>
            <a:fld id="{96E34335-8FED-4133-BF16-42E15B2B95DD}" type="slidenum">
              <a:rPr lang="el-GR" altLang="en-US"/>
              <a:pPr/>
              <a:t>49</a:t>
            </a:fld>
            <a:endParaRPr lang="el-GR" altLang="en-US"/>
          </a:p>
        </p:txBody>
      </p:sp>
      <p:sp>
        <p:nvSpPr>
          <p:cNvPr id="196611" name="Rectangle 1"/>
          <p:cNvSpPr>
            <a:spLocks noChangeArrowheads="1" noTextEdit="1"/>
          </p:cNvSpPr>
          <p:nvPr>
            <p:ph type="sldImg"/>
          </p:nvPr>
        </p:nvSpPr>
        <p:spPr>
          <a:xfrm>
            <a:off x="2344738" y="357188"/>
            <a:ext cx="2168525" cy="1625600"/>
          </a:xfrm>
          <a:solidFill>
            <a:srgbClr val="FFFFFF"/>
          </a:solidFill>
          <a:ln/>
        </p:spPr>
      </p:sp>
      <p:sp>
        <p:nvSpPr>
          <p:cNvPr id="196612" name="Text Box 2"/>
          <p:cNvSpPr>
            <a:spLocks noChangeArrowheads="1"/>
          </p:cNvSpPr>
          <p:nvPr>
            <p:ph type="body" idx="1"/>
          </p:nvPr>
        </p:nvSpPr>
        <p:spPr>
          <a:xfrm>
            <a:off x="685800" y="2281238"/>
            <a:ext cx="5638800" cy="6130925"/>
          </a:xfrm>
          <a:noFill/>
          <a:ln/>
        </p:spPr>
        <p:txBody>
          <a:bodyPr/>
          <a:lstStyle/>
          <a:p>
            <a:pPr eaLnBrk="1" hangingPunct="1">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en-US" b="1" smtClean="0">
                <a:latin typeface="Calibri" pitchFamily="34" charset="0"/>
                <a:ea typeface="Microsoft YaHei" pitchFamily="34" charset="-122"/>
              </a:rPr>
              <a:t>OPENING COMMENTS</a:t>
            </a:r>
          </a:p>
          <a:p>
            <a:pPr eaLnBrk="1" hangingPunct="1">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en-US" i="1" smtClean="0">
                <a:latin typeface="Calibri" pitchFamily="34" charset="0"/>
                <a:ea typeface="Microsoft YaHei" pitchFamily="34" charset="-122"/>
              </a:rPr>
              <a:t>The following are applicable only if presented as a stand-alone module:</a:t>
            </a:r>
          </a:p>
          <a:p>
            <a:pPr eaLnBrk="1" hangingPunct="1">
              <a:spcBef>
                <a:spcPct val="0"/>
              </a:spcBef>
              <a:buFont typeface="Calibri"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en-US" smtClean="0">
                <a:latin typeface="Calibri" pitchFamily="34" charset="0"/>
                <a:ea typeface="Microsoft YaHei" pitchFamily="34" charset="-122"/>
              </a:rPr>
              <a:t>Welcome participants</a:t>
            </a:r>
          </a:p>
          <a:p>
            <a:pPr eaLnBrk="1" hangingPunct="1">
              <a:spcBef>
                <a:spcPct val="0"/>
              </a:spcBef>
              <a:buFont typeface="Calibri"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en-US" smtClean="0">
                <a:latin typeface="Calibri" pitchFamily="34" charset="0"/>
                <a:ea typeface="Microsoft YaHei" pitchFamily="34" charset="-122"/>
              </a:rPr>
              <a:t>Introduce yourself with special emphasis on practical experience</a:t>
            </a:r>
          </a:p>
          <a:p>
            <a:pPr eaLnBrk="1" hangingPunct="1">
              <a:spcBef>
                <a:spcPct val="0"/>
              </a:spcBef>
              <a:buFont typeface="Calibri"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en-US" smtClean="0">
                <a:latin typeface="Calibri" pitchFamily="34" charset="0"/>
                <a:ea typeface="Microsoft YaHei" pitchFamily="34" charset="-122"/>
              </a:rPr>
              <a:t>If necessary - use introduction as an ice-breaker</a:t>
            </a:r>
          </a:p>
          <a:p>
            <a:pPr eaLnBrk="1" hangingPunct="1">
              <a:spcBef>
                <a:spcPct val="0"/>
              </a:spcBef>
              <a:buFont typeface="Calibri"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en-US" smtClean="0">
                <a:latin typeface="Calibri" pitchFamily="34" charset="0"/>
                <a:ea typeface="Microsoft YaHei" pitchFamily="34" charset="-122"/>
              </a:rPr>
              <a:t>Introduce content map and objectives (details on next 2 slides)</a:t>
            </a:r>
          </a:p>
          <a:p>
            <a:pPr eaLnBrk="1" hangingPunct="1">
              <a:spcBef>
                <a:spcPct val="0"/>
              </a:spcBef>
              <a:buFont typeface="Calibri"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en-US" smtClean="0">
                <a:latin typeface="Calibri" pitchFamily="34" charset="0"/>
                <a:ea typeface="Microsoft YaHei" pitchFamily="34" charset="-122"/>
              </a:rPr>
              <a:t>Set learning environment guidelines (questions any time)</a:t>
            </a:r>
          </a:p>
          <a:p>
            <a:pPr eaLnBrk="1" hangingPunct="1">
              <a:spcBef>
                <a:spcPct val="0"/>
              </a:spcBef>
              <a:buFont typeface="Calibri"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en-US" smtClean="0">
                <a:latin typeface="Calibri" pitchFamily="34" charset="0"/>
                <a:ea typeface="Microsoft YaHei" pitchFamily="34" charset="-122"/>
              </a:rPr>
              <a:t>Emphasise peer learning opportunities  (working in pairs, sharing problems)</a:t>
            </a:r>
          </a:p>
          <a:p>
            <a:pPr eaLnBrk="1" hangingPunct="1">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GB" altLang="en-US" smtClean="0">
              <a:latin typeface="Calibri" pitchFamily="34" charset="0"/>
              <a:ea typeface="Microsoft YaHei" pitchFamily="34" charset="-122"/>
            </a:endParaRPr>
          </a:p>
          <a:p>
            <a:pPr eaLnBrk="1" hangingPunct="1">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en-US" b="1" smtClean="0">
                <a:latin typeface="Calibri" pitchFamily="34" charset="0"/>
                <a:ea typeface="Microsoft YaHei" pitchFamily="34" charset="-122"/>
              </a:rPr>
              <a:t>Introduce Module Learning Objectives</a:t>
            </a:r>
          </a:p>
          <a:p>
            <a:pPr eaLnBrk="1" hangingPunct="1">
              <a:spcBef>
                <a:spcPct val="0"/>
              </a:spcBef>
              <a:buFont typeface="Calibri"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en-US" smtClean="0">
                <a:latin typeface="Calibri" pitchFamily="34" charset="0"/>
                <a:ea typeface="Microsoft YaHei" pitchFamily="34" charset="-122"/>
              </a:rPr>
              <a:t>Understanding the rationale and conceptual logic of the revised Standard.</a:t>
            </a:r>
          </a:p>
          <a:p>
            <a:pPr eaLnBrk="1" hangingPunct="1">
              <a:spcBef>
                <a:spcPct val="0"/>
              </a:spcBef>
              <a:buFont typeface="Calibri"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en-US" smtClean="0">
                <a:latin typeface="Calibri" pitchFamily="34" charset="0"/>
                <a:ea typeface="Microsoft YaHei" pitchFamily="34" charset="-122"/>
              </a:rPr>
              <a:t>The principal issues in accounting for property, plant and equipment are the timing of recognition of the assets, the determination of their carrying amounts and the depreciation charges to be recognised in relation to them.</a:t>
            </a:r>
          </a:p>
          <a:p>
            <a:pPr eaLnBrk="1" hangingPunct="1">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GB" altLang="en-US" smtClean="0">
              <a:latin typeface="Calibri" pitchFamily="34" charset="0"/>
              <a:ea typeface="Microsoft YaHei" pitchFamily="34" charset="-122"/>
            </a:endParaRPr>
          </a:p>
          <a:p>
            <a:pPr eaLnBrk="1" hangingPunct="1">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en-US" b="1" smtClean="0">
                <a:latin typeface="Calibri" pitchFamily="34" charset="0"/>
                <a:ea typeface="Microsoft YaHei" pitchFamily="34" charset="-122"/>
              </a:rPr>
              <a:t>Module opening comments</a:t>
            </a:r>
          </a:p>
          <a:p>
            <a:pPr eaLnBrk="1" hangingPunct="1">
              <a:spcBef>
                <a:spcPct val="0"/>
              </a:spcBef>
              <a:buFont typeface="Calibri"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en-US" smtClean="0">
                <a:latin typeface="Calibri" pitchFamily="34" charset="0"/>
                <a:ea typeface="Microsoft YaHei" pitchFamily="34" charset="-122"/>
              </a:rPr>
              <a:t>This is a revised Standard, effective for annual financial statements beginning on or after 1 July 1999.  Earlier application is encouraged. If the Standard is adopted for a financial period beginning prior to this date, the enterprise should disclose that fact and adopt IAS 22 (revised 1998), Business Combinations, IAS 36 Impairment of Assets, and IAS 37 Provisions, Contingent Assets and Contingent Liabilities at the same time.</a:t>
            </a:r>
          </a:p>
          <a:p>
            <a:pPr eaLnBrk="1" hangingPunct="1">
              <a:spcBef>
                <a:spcPct val="0"/>
              </a:spcBef>
              <a:buFont typeface="Calibri"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en-US" smtClean="0">
                <a:latin typeface="Calibri" pitchFamily="34" charset="0"/>
                <a:ea typeface="Microsoft YaHei" pitchFamily="34" charset="-122"/>
              </a:rPr>
              <a:t>There are no transitional provisions in the revised Standard, as the basic accounting treatments do not differ from those prescribed by the 1993 Standard.</a:t>
            </a:r>
          </a:p>
          <a:p>
            <a:pPr eaLnBrk="1" hangingPunct="1">
              <a:spcBef>
                <a:spcPct val="0"/>
              </a:spcBef>
              <a:spcAft>
                <a:spcPts val="750"/>
              </a:spcAft>
              <a:buFont typeface="Calibri"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en-US" smtClean="0">
                <a:latin typeface="Calibri" pitchFamily="34" charset="0"/>
                <a:ea typeface="Microsoft YaHei" pitchFamily="34" charset="-122"/>
              </a:rPr>
              <a:t>The main purpose of the latest revision was to make the Standard consistent with IAS 22 (revised 1998), Business Combinations, IAS 36, Impairment of Assets, and IAS 37, Provisions, Contingent Liabilities and Contingent Assets. There are no significant changes to the basic principles of the Standard as revised in 1993.</a:t>
            </a:r>
          </a:p>
          <a:p>
            <a:pPr eaLnBrk="1" hangingPunct="1">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en-US" smtClean="0">
                <a:latin typeface="Calibri" pitchFamily="34" charset="0"/>
                <a:ea typeface="Microsoft YaHei" pitchFamily="34" charset="-122"/>
              </a:rPr>
              <a:t>Date of review of module and approval by technical specialist:</a:t>
            </a:r>
          </a:p>
          <a:p>
            <a:pPr eaLnBrk="1" hangingPunct="1">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en-US" smtClean="0">
                <a:latin typeface="Calibri" pitchFamily="34" charset="0"/>
                <a:ea typeface="Microsoft YaHei" pitchFamily="34" charset="-122"/>
              </a:rPr>
              <a:t>Date: 07/99. Updated 07/00 to reflect SIC 23, updated 11/00 to reflect SIC D26</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40290" name="Rectangle 7"/>
          <p:cNvSpPr>
            <a:spLocks noGrp="1" noChangeArrowheads="1"/>
          </p:cNvSpPr>
          <p:nvPr>
            <p:ph type="sldNum" sz="quarter"/>
          </p:nvPr>
        </p:nvSpPr>
        <p:spPr>
          <a:noFill/>
          <a:ln/>
        </p:spPr>
        <p:txBody>
          <a:bodyPr/>
          <a:lstStyle/>
          <a:p>
            <a:fld id="{EAA5A4CB-BAE5-4C0B-A9B4-6A24C31018E7}" type="slidenum">
              <a:rPr lang="el-GR" altLang="en-US"/>
              <a:pPr/>
              <a:t>5</a:t>
            </a:fld>
            <a:endParaRPr lang="el-GR" altLang="en-US"/>
          </a:p>
        </p:txBody>
      </p:sp>
      <p:sp>
        <p:nvSpPr>
          <p:cNvPr id="140291" name="Text Box 1"/>
          <p:cNvSpPr txBox="1">
            <a:spLocks noChangeArrowheads="1"/>
          </p:cNvSpPr>
          <p:nvPr/>
        </p:nvSpPr>
        <p:spPr bwMode="auto">
          <a:xfrm>
            <a:off x="3884613" y="8685213"/>
            <a:ext cx="2971800" cy="457200"/>
          </a:xfrm>
          <a:prstGeom prst="rect">
            <a:avLst/>
          </a:prstGeom>
          <a:noFill/>
          <a:ln w="9525">
            <a:noFill/>
            <a:round/>
            <a:headEnd/>
            <a:tailEnd/>
          </a:ln>
        </p:spPr>
        <p:txBody>
          <a:bodyPr lIns="90000" tIns="46800" rIns="90000" bIns="46800" anchor="b"/>
          <a:lstStyle/>
          <a:p>
            <a:pPr algn="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7C64F709-EBFE-442F-8F4C-A03EE52CEC46}" type="slidenum">
              <a:rPr lang="en-US" altLang="en-US" sz="1200">
                <a:solidFill>
                  <a:srgbClr val="000000"/>
                </a:solidFill>
                <a:latin typeface="Calibri" pitchFamily="34" charset="0"/>
                <a:ea typeface="ＭＳ Ｐゴシック" pitchFamily="34" charset="-128"/>
              </a:rPr>
              <a:pPr algn="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5</a:t>
            </a:fld>
            <a:endParaRPr lang="en-US" altLang="en-US" sz="1200">
              <a:solidFill>
                <a:srgbClr val="000000"/>
              </a:solidFill>
              <a:latin typeface="Calibri" pitchFamily="34" charset="0"/>
              <a:ea typeface="ＭＳ Ｐゴシック" pitchFamily="34" charset="-128"/>
            </a:endParaRPr>
          </a:p>
        </p:txBody>
      </p:sp>
      <p:sp>
        <p:nvSpPr>
          <p:cNvPr id="140292" name="Rectangle 2"/>
          <p:cNvSpPr>
            <a:spLocks noChangeArrowheads="1" noTextEdit="1"/>
          </p:cNvSpPr>
          <p:nvPr>
            <p:ph type="sldImg"/>
          </p:nvPr>
        </p:nvSpPr>
        <p:spPr>
          <a:xfrm>
            <a:off x="1143000" y="685800"/>
            <a:ext cx="4572000" cy="3429000"/>
          </a:xfrm>
          <a:solidFill>
            <a:srgbClr val="FFFFFF"/>
          </a:solidFill>
          <a:ln/>
        </p:spPr>
      </p:sp>
      <p:sp>
        <p:nvSpPr>
          <p:cNvPr id="140293" name="Rectangle 3"/>
          <p:cNvSpPr>
            <a:spLocks noChangeArrowheads="1"/>
          </p:cNvSpPr>
          <p:nvPr>
            <p:ph type="body" idx="1"/>
          </p:nvPr>
        </p:nvSpPr>
        <p:spPr>
          <a:xfrm>
            <a:off x="685800" y="4343400"/>
            <a:ext cx="5486400" cy="4114800"/>
          </a:xfrm>
          <a:noFill/>
          <a:ln/>
        </p:spPr>
        <p:txBody>
          <a:bodyPr wrap="none" anchor="ctr"/>
          <a:lstStyle/>
          <a:p>
            <a:endParaRPr lang="en-US" altLang="en-US" smtClean="0">
              <a:latin typeface="Times New Roman" pitchFamily="18" charset="0"/>
            </a:endParaRPr>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97634" name="Rectangle 7"/>
          <p:cNvSpPr>
            <a:spLocks noGrp="1" noChangeArrowheads="1"/>
          </p:cNvSpPr>
          <p:nvPr>
            <p:ph type="sldNum" sz="quarter"/>
          </p:nvPr>
        </p:nvSpPr>
        <p:spPr>
          <a:noFill/>
          <a:ln/>
        </p:spPr>
        <p:txBody>
          <a:bodyPr/>
          <a:lstStyle/>
          <a:p>
            <a:fld id="{C7B5BAE0-C4C2-43DF-8E71-3C729E214E72}" type="slidenum">
              <a:rPr lang="el-GR" altLang="en-US"/>
              <a:pPr/>
              <a:t>50</a:t>
            </a:fld>
            <a:endParaRPr lang="el-GR" altLang="en-US"/>
          </a:p>
        </p:txBody>
      </p:sp>
      <p:sp>
        <p:nvSpPr>
          <p:cNvPr id="197635" name="Rectangle 1"/>
          <p:cNvSpPr>
            <a:spLocks noChangeArrowheads="1" noTextEdit="1"/>
          </p:cNvSpPr>
          <p:nvPr>
            <p:ph type="sldImg"/>
          </p:nvPr>
        </p:nvSpPr>
        <p:spPr>
          <a:xfrm>
            <a:off x="1143000" y="685800"/>
            <a:ext cx="4572000" cy="3429000"/>
          </a:xfrm>
          <a:solidFill>
            <a:srgbClr val="FFFFFF"/>
          </a:solidFill>
          <a:ln/>
        </p:spPr>
      </p:sp>
      <p:sp>
        <p:nvSpPr>
          <p:cNvPr id="197636" name="Rectangle 2"/>
          <p:cNvSpPr>
            <a:spLocks noChangeArrowheads="1"/>
          </p:cNvSpPr>
          <p:nvPr>
            <p:ph type="body" idx="1"/>
          </p:nvPr>
        </p:nvSpPr>
        <p:spPr>
          <a:xfrm>
            <a:off x="685800" y="4343400"/>
            <a:ext cx="5486400" cy="4114800"/>
          </a:xfrm>
          <a:noFill/>
          <a:ln/>
        </p:spPr>
        <p:txBody>
          <a:bodyPr wrap="none" anchor="ctr"/>
          <a:lstStyle/>
          <a:p>
            <a:endParaRPr lang="en-US" altLang="en-US" smtClean="0">
              <a:latin typeface="Times New Roman" pitchFamily="18" charset="0"/>
            </a:endParaRPr>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98658" name="Rectangle 7"/>
          <p:cNvSpPr>
            <a:spLocks noGrp="1" noChangeArrowheads="1"/>
          </p:cNvSpPr>
          <p:nvPr>
            <p:ph type="sldNum" sz="quarter"/>
          </p:nvPr>
        </p:nvSpPr>
        <p:spPr>
          <a:noFill/>
          <a:ln/>
        </p:spPr>
        <p:txBody>
          <a:bodyPr/>
          <a:lstStyle/>
          <a:p>
            <a:fld id="{3EADE10D-9DC9-46A0-85C3-F4CBC6D622C3}" type="slidenum">
              <a:rPr lang="el-GR" altLang="en-US"/>
              <a:pPr/>
              <a:t>51</a:t>
            </a:fld>
            <a:endParaRPr lang="el-GR" altLang="en-US"/>
          </a:p>
        </p:txBody>
      </p:sp>
      <p:sp>
        <p:nvSpPr>
          <p:cNvPr id="198659" name="Rectangle 1"/>
          <p:cNvSpPr>
            <a:spLocks noChangeArrowheads="1" noTextEdit="1"/>
          </p:cNvSpPr>
          <p:nvPr>
            <p:ph type="sldImg"/>
          </p:nvPr>
        </p:nvSpPr>
        <p:spPr>
          <a:xfrm>
            <a:off x="2286000" y="357188"/>
            <a:ext cx="2166938" cy="1625600"/>
          </a:xfrm>
          <a:solidFill>
            <a:srgbClr val="FFFFFF"/>
          </a:solidFill>
          <a:ln/>
        </p:spPr>
      </p:sp>
      <p:sp>
        <p:nvSpPr>
          <p:cNvPr id="198660" name="Text Box 2"/>
          <p:cNvSpPr>
            <a:spLocks noChangeArrowheads="1"/>
          </p:cNvSpPr>
          <p:nvPr>
            <p:ph type="body" idx="1"/>
          </p:nvPr>
        </p:nvSpPr>
        <p:spPr>
          <a:xfrm>
            <a:off x="685800" y="4343400"/>
            <a:ext cx="5486400" cy="4114800"/>
          </a:xfrm>
          <a:noFill/>
          <a:ln/>
        </p:spPr>
        <p:txBody>
          <a:bodyPr/>
          <a:lstStyle/>
          <a:p>
            <a:pPr eaLnBrk="1" hangingPunct="1">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en-US" b="1" smtClean="0">
                <a:latin typeface="Calibri" pitchFamily="34" charset="0"/>
                <a:ea typeface="Microsoft YaHei" pitchFamily="34" charset="-122"/>
              </a:rPr>
              <a:t>Slide level: 1 and 2</a:t>
            </a:r>
          </a:p>
          <a:p>
            <a:pPr eaLnBrk="1" hangingPunct="1">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GB" altLang="en-US" smtClean="0">
              <a:latin typeface="Calibri" pitchFamily="34" charset="0"/>
              <a:ea typeface="Microsoft YaHei" pitchFamily="34" charset="-122"/>
            </a:endParaRPr>
          </a:p>
          <a:p>
            <a:pPr eaLnBrk="1" hangingPunct="1">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en-US" smtClean="0">
                <a:latin typeface="Calibri" pitchFamily="34" charset="0"/>
                <a:ea typeface="Microsoft YaHei" pitchFamily="34" charset="-122"/>
              </a:rPr>
              <a:t>The recognition criteria for property, plant and equipment are derived from the Framework and thus are the same as those for other assets.</a:t>
            </a:r>
          </a:p>
          <a:p>
            <a:pPr eaLnBrk="1" hangingPunct="1">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GB" altLang="en-US" smtClean="0">
              <a:latin typeface="Calibri" pitchFamily="34" charset="0"/>
              <a:ea typeface="Microsoft YaHei" pitchFamily="34" charset="-122"/>
            </a:endParaRPr>
          </a:p>
          <a:p>
            <a:pPr eaLnBrk="1" hangingPunct="1">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en-US" smtClean="0">
                <a:latin typeface="Calibri" pitchFamily="34" charset="0"/>
                <a:ea typeface="Microsoft YaHei" pitchFamily="34" charset="-122"/>
              </a:rPr>
              <a:t>In practice, it can be difficult to establish when it is probable that future economic benefits will flow to the enterprise. IAS 16 suggests that this probability is generally established when the risks and rewards of ownership are passed to the enterprise.  Before this occurs, the transaction to acquire the asset can usually be cancelled without significant penalty, and, therefore, the asset is not recognised.</a:t>
            </a:r>
          </a:p>
          <a:p>
            <a:pPr eaLnBrk="1" hangingPunct="1">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GB" altLang="en-US" smtClean="0">
              <a:latin typeface="Calibri" pitchFamily="34" charset="0"/>
              <a:ea typeface="Microsoft YaHei" pitchFamily="34" charset="-122"/>
            </a:endParaRPr>
          </a:p>
          <a:p>
            <a:pPr eaLnBrk="1" hangingPunct="1">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en-US" smtClean="0">
                <a:latin typeface="Calibri" pitchFamily="34" charset="0"/>
                <a:ea typeface="Microsoft YaHei" pitchFamily="34" charset="-122"/>
              </a:rPr>
              <a:t>It may be appropriate to aggregate individually insignificant items, such as moulds, tools and dies and to apply the criteria to the aggregate value.</a:t>
            </a:r>
          </a:p>
          <a:p>
            <a:pPr eaLnBrk="1" hangingPunct="1">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en-US" smtClean="0">
                <a:latin typeface="Calibri" pitchFamily="34" charset="0"/>
                <a:ea typeface="Microsoft YaHei" pitchFamily="34" charset="-122"/>
              </a:rPr>
              <a:t>Most spare parts and servicing equipment are usually carried as inventory and recognised as an expense as consumed.  However, major spare parts and stand-by equipment qualify as PP&amp;E when the enterprise expects to use them during more than one period.  Similarly, if spare parts and servicing equipment can be used only in connection with an item of PP&amp;E and their use is expected to be irregular, they are accounted for as PP&amp;E and are depreciated over a time period not exceeding the useful life of the related asset.</a:t>
            </a:r>
          </a:p>
          <a:p>
            <a:pPr eaLnBrk="1" hangingPunct="1">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GB" altLang="en-US" smtClean="0">
              <a:latin typeface="Calibri" pitchFamily="34" charset="0"/>
              <a:ea typeface="Microsoft YaHei" pitchFamily="34" charset="-122"/>
            </a:endParaRPr>
          </a:p>
          <a:p>
            <a:pPr eaLnBrk="1" hangingPunct="1">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en-US" smtClean="0">
                <a:latin typeface="Calibri" pitchFamily="34" charset="0"/>
                <a:ea typeface="Microsoft YaHei" pitchFamily="34" charset="-122"/>
              </a:rPr>
              <a:t>It may also be appropriate to allocate the expenditure on an asset into its component parts and to account for each component separately, for example, when the component parts have different useful lives. An example would be a commercial aircraft where the airframe, the engines and the cabin fittings may be accounted for as 3 separate assets.</a:t>
            </a:r>
          </a:p>
          <a:p>
            <a:pPr eaLnBrk="1" hangingPunct="1">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GB" altLang="en-US" smtClean="0">
              <a:latin typeface="Calibri" pitchFamily="34" charset="0"/>
              <a:ea typeface="Microsoft YaHei" pitchFamily="34" charset="-122"/>
            </a:endParaRPr>
          </a:p>
          <a:p>
            <a:pPr eaLnBrk="1" hangingPunct="1">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en-US" smtClean="0">
                <a:latin typeface="Calibri" pitchFamily="34" charset="0"/>
                <a:ea typeface="Microsoft YaHei" pitchFamily="34" charset="-122"/>
              </a:rPr>
              <a:t>PP&amp;E may be acquired for safety or environmental reasons.  The acquisition of such PP&amp;E, while not directly increasing the future economic benefits of any particular existing item of PP&amp;E may be necessary in order for the enterprise to obtain the future economic benefits from its other assets.  When this is the case, such acquisitions of PP&amp;E qualify for recognition as assets.</a:t>
            </a:r>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99682" name="Rectangle 7"/>
          <p:cNvSpPr>
            <a:spLocks noGrp="1" noChangeArrowheads="1"/>
          </p:cNvSpPr>
          <p:nvPr>
            <p:ph type="sldNum" sz="quarter"/>
          </p:nvPr>
        </p:nvSpPr>
        <p:spPr>
          <a:noFill/>
          <a:ln/>
        </p:spPr>
        <p:txBody>
          <a:bodyPr/>
          <a:lstStyle/>
          <a:p>
            <a:fld id="{DE0CC069-CBB8-4C54-8C75-3E46952723DD}" type="slidenum">
              <a:rPr lang="el-GR" altLang="en-US"/>
              <a:pPr/>
              <a:t>52</a:t>
            </a:fld>
            <a:endParaRPr lang="el-GR" altLang="en-US"/>
          </a:p>
        </p:txBody>
      </p:sp>
      <p:sp>
        <p:nvSpPr>
          <p:cNvPr id="199683" name="Rectangle 1"/>
          <p:cNvSpPr>
            <a:spLocks noChangeArrowheads="1" noTextEdit="1"/>
          </p:cNvSpPr>
          <p:nvPr>
            <p:ph type="sldImg"/>
          </p:nvPr>
        </p:nvSpPr>
        <p:spPr>
          <a:xfrm>
            <a:off x="2286000" y="357188"/>
            <a:ext cx="2166938" cy="1625600"/>
          </a:xfrm>
          <a:solidFill>
            <a:srgbClr val="FFFFFF"/>
          </a:solidFill>
          <a:ln/>
        </p:spPr>
      </p:sp>
      <p:sp>
        <p:nvSpPr>
          <p:cNvPr id="199684" name="Text Box 2"/>
          <p:cNvSpPr>
            <a:spLocks noChangeArrowheads="1"/>
          </p:cNvSpPr>
          <p:nvPr>
            <p:ph type="body" idx="1"/>
          </p:nvPr>
        </p:nvSpPr>
        <p:spPr>
          <a:xfrm>
            <a:off x="685800" y="4343400"/>
            <a:ext cx="5486400" cy="4114800"/>
          </a:xfrm>
          <a:noFill/>
          <a:ln/>
        </p:spPr>
        <p:txBody>
          <a:bodyPr/>
          <a:lstStyle/>
          <a:p>
            <a:pPr eaLnBrk="1" hangingPunct="1">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en-US" b="1" smtClean="0">
                <a:latin typeface="Calibri" pitchFamily="34" charset="0"/>
                <a:ea typeface="Microsoft YaHei" pitchFamily="34" charset="-122"/>
              </a:rPr>
              <a:t>Slide level: 1 and 2</a:t>
            </a:r>
          </a:p>
          <a:p>
            <a:pPr eaLnBrk="1" hangingPunct="1">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en-US" b="1" smtClean="0">
                <a:latin typeface="Calibri" pitchFamily="34" charset="0"/>
                <a:ea typeface="Microsoft YaHei" pitchFamily="34" charset="-122"/>
              </a:rPr>
              <a:t>Cost</a:t>
            </a:r>
            <a:r>
              <a:rPr lang="en-GB" altLang="en-US" smtClean="0">
                <a:latin typeface="Calibri" pitchFamily="34" charset="0"/>
                <a:ea typeface="Microsoft YaHei" pitchFamily="34" charset="-122"/>
              </a:rPr>
              <a:t> - the amount of cash or cash equivalents paid or the fair value of the other consideration given to acquire an asset at the time of its acquisition or construction</a:t>
            </a:r>
          </a:p>
          <a:p>
            <a:pPr eaLnBrk="1" hangingPunct="1">
              <a:lnSpc>
                <a:spcPct val="70000"/>
              </a:lnSpc>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en-US" sz="1400" b="1" smtClean="0">
                <a:latin typeface="Calibri" pitchFamily="34" charset="0"/>
                <a:ea typeface="Microsoft YaHei" pitchFamily="34" charset="-122"/>
              </a:rPr>
              <a:t>Q: </a:t>
            </a:r>
            <a:r>
              <a:rPr lang="en-GB" altLang="en-US" smtClean="0">
                <a:latin typeface="Calibri" pitchFamily="34" charset="0"/>
                <a:ea typeface="Microsoft YaHei" pitchFamily="34" charset="-122"/>
              </a:rPr>
              <a:t>What would be examples of directly attributable costs?</a:t>
            </a:r>
          </a:p>
          <a:p>
            <a:pPr eaLnBrk="1" hangingPunct="1">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en-US" sz="1400" b="1" smtClean="0">
                <a:latin typeface="Calibri" pitchFamily="34" charset="0"/>
                <a:ea typeface="Microsoft YaHei" pitchFamily="34" charset="-122"/>
              </a:rPr>
              <a:t>A:</a:t>
            </a:r>
            <a:r>
              <a:rPr lang="en-GB" altLang="en-US" smtClean="0">
                <a:latin typeface="Calibri" pitchFamily="34" charset="0"/>
                <a:ea typeface="Microsoft YaHei" pitchFamily="34" charset="-122"/>
              </a:rPr>
              <a:t> Cost of site preparation; initial delivery and handling costs; installation costs; professional fees (e.g. architects, engineers); decommissioning costs under IAS 37 (see case study 03 for level 2) - Source: IAS 16.15 - Refer to case study 01 for level 2 for further discussion of this issue.</a:t>
            </a:r>
          </a:p>
          <a:p>
            <a:pPr eaLnBrk="1" hangingPunct="1">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en-US" sz="1400" b="1" smtClean="0">
                <a:latin typeface="Calibri" pitchFamily="34" charset="0"/>
                <a:ea typeface="Microsoft YaHei" pitchFamily="34" charset="-122"/>
              </a:rPr>
              <a:t>Q:</a:t>
            </a:r>
            <a:r>
              <a:rPr lang="en-GB" altLang="en-US" smtClean="0">
                <a:latin typeface="Calibri" pitchFamily="34" charset="0"/>
                <a:ea typeface="Microsoft YaHei" pitchFamily="34" charset="-122"/>
              </a:rPr>
              <a:t> What costs would not be included in the cost of an item of PP&amp;E?</a:t>
            </a:r>
          </a:p>
          <a:p>
            <a:pPr eaLnBrk="1" hangingPunct="1">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en-US" sz="1400" b="1" smtClean="0">
                <a:latin typeface="Calibri" pitchFamily="34" charset="0"/>
                <a:ea typeface="Microsoft YaHei" pitchFamily="34" charset="-122"/>
              </a:rPr>
              <a:t>A:</a:t>
            </a:r>
            <a:r>
              <a:rPr lang="en-GB" altLang="en-US" smtClean="0">
                <a:latin typeface="Calibri" pitchFamily="34" charset="0"/>
                <a:ea typeface="Microsoft YaHei" pitchFamily="34" charset="-122"/>
              </a:rPr>
              <a:t> Refundable purchase taxes (e.g. claimable VAT); administration and general overhead costs, start-up costs (unless they can be directly attributed to the acquisition of the asset or bringing the asset to its working condition); initial operating losses incurred prior to an asset achieving planned performance.</a:t>
            </a:r>
          </a:p>
          <a:p>
            <a:pPr eaLnBrk="1" hangingPunct="1">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en-US" b="1" smtClean="0">
                <a:latin typeface="Calibri" pitchFamily="34" charset="0"/>
                <a:ea typeface="Microsoft YaHei" pitchFamily="34" charset="-122"/>
              </a:rPr>
              <a:t>When payment is deferred</a:t>
            </a:r>
            <a:r>
              <a:rPr lang="en-GB" altLang="en-US" smtClean="0">
                <a:latin typeface="Calibri" pitchFamily="34" charset="0"/>
                <a:ea typeface="Microsoft YaHei" pitchFamily="34" charset="-122"/>
              </a:rPr>
              <a:t> beyond normal credit terms, its costs is the cash price equivalent; the difference between this amount and the total payments is recognised as an interest expense over the period of credit unless it is capitalised under IAS 23, Borrowing Costs.</a:t>
            </a:r>
          </a:p>
          <a:p>
            <a:pPr eaLnBrk="1" hangingPunct="1">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en-US" b="1" smtClean="0">
                <a:latin typeface="Calibri" pitchFamily="34" charset="0"/>
                <a:ea typeface="Microsoft YaHei" pitchFamily="34" charset="-122"/>
              </a:rPr>
              <a:t>Borrowing costs</a:t>
            </a:r>
            <a:r>
              <a:rPr lang="en-GB" altLang="en-US" smtClean="0">
                <a:latin typeface="Calibri" pitchFamily="34" charset="0"/>
                <a:ea typeface="Microsoft YaHei" pitchFamily="34" charset="-122"/>
              </a:rPr>
              <a:t> may also be capitalised as part of the cost of the asset if it is a qualifying asset in terms of IAS 23, Borrowing Costs, and the entity has elected to capitalise borrowing costs.</a:t>
            </a:r>
          </a:p>
          <a:p>
            <a:pPr eaLnBrk="1" hangingPunct="1">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en-US" smtClean="0">
                <a:latin typeface="Calibri" pitchFamily="34" charset="0"/>
                <a:ea typeface="Microsoft YaHei" pitchFamily="34" charset="-122"/>
              </a:rPr>
              <a:t>Where an asset is self-constructed, the cost is determined using the same principles as for an acquired asset (elimination of internal profits, costs of abnormal amounts of wasted material, labour and other resources are not included in the cost of the asset).</a:t>
            </a:r>
          </a:p>
          <a:p>
            <a:pPr eaLnBrk="1" hangingPunct="1">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en-US" smtClean="0">
                <a:latin typeface="Calibri" pitchFamily="34" charset="0"/>
                <a:ea typeface="Microsoft YaHei" pitchFamily="34" charset="-122"/>
              </a:rPr>
              <a:t>An item of PP&amp;E may be acquired in exchange for a </a:t>
            </a:r>
            <a:r>
              <a:rPr lang="en-GB" altLang="en-US" b="1" u="sng" smtClean="0">
                <a:latin typeface="Calibri" pitchFamily="34" charset="0"/>
                <a:ea typeface="Microsoft YaHei" pitchFamily="34" charset="-122"/>
              </a:rPr>
              <a:t>dissimilar</a:t>
            </a:r>
            <a:r>
              <a:rPr lang="en-GB" altLang="en-US" smtClean="0">
                <a:latin typeface="Calibri" pitchFamily="34" charset="0"/>
                <a:ea typeface="Microsoft YaHei" pitchFamily="34" charset="-122"/>
              </a:rPr>
              <a:t> item of PP&amp;E. The cost of such an item is measured at the fair value of the asset received, which will be equivalent to the fair value of the asset given up (adjusted for any cash components in the exchange). There may therefore be a profit or loss on the disposal of the asset given up (since its carrying amount will not always be its fair value).</a:t>
            </a:r>
          </a:p>
          <a:p>
            <a:pPr eaLnBrk="1" hangingPunct="1">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en-US" smtClean="0">
                <a:latin typeface="Calibri" pitchFamily="34" charset="0"/>
                <a:ea typeface="Microsoft YaHei" pitchFamily="34" charset="-122"/>
              </a:rPr>
              <a:t>Where an item of PP&amp;E is exchanged for a </a:t>
            </a:r>
            <a:r>
              <a:rPr lang="en-GB" altLang="en-US" b="1" u="sng" smtClean="0">
                <a:latin typeface="Calibri" pitchFamily="34" charset="0"/>
                <a:ea typeface="Microsoft YaHei" pitchFamily="34" charset="-122"/>
              </a:rPr>
              <a:t>similar</a:t>
            </a:r>
            <a:r>
              <a:rPr lang="en-GB" altLang="en-US" smtClean="0">
                <a:latin typeface="Calibri" pitchFamily="34" charset="0"/>
                <a:ea typeface="Microsoft YaHei" pitchFamily="34" charset="-122"/>
              </a:rPr>
              <a:t> asset with a </a:t>
            </a:r>
            <a:r>
              <a:rPr lang="en-GB" altLang="en-US" b="1" smtClean="0">
                <a:latin typeface="Calibri" pitchFamily="34" charset="0"/>
                <a:ea typeface="Microsoft YaHei" pitchFamily="34" charset="-122"/>
              </a:rPr>
              <a:t>similar use </a:t>
            </a:r>
            <a:r>
              <a:rPr lang="en-GB" altLang="en-US" smtClean="0">
                <a:latin typeface="Calibri" pitchFamily="34" charset="0"/>
                <a:ea typeface="Microsoft YaHei" pitchFamily="34" charset="-122"/>
              </a:rPr>
              <a:t>and</a:t>
            </a:r>
            <a:r>
              <a:rPr lang="en-GB" altLang="en-US" b="1" smtClean="0">
                <a:latin typeface="Calibri" pitchFamily="34" charset="0"/>
                <a:ea typeface="Microsoft YaHei" pitchFamily="34" charset="-122"/>
              </a:rPr>
              <a:t> similar fair value</a:t>
            </a:r>
            <a:r>
              <a:rPr lang="en-GB" altLang="en-US" smtClean="0">
                <a:latin typeface="Calibri" pitchFamily="34" charset="0"/>
                <a:ea typeface="Microsoft YaHei" pitchFamily="34" charset="-122"/>
              </a:rPr>
              <a:t>, no gain or loss is recognised. The cost of the new asset is the carrying amount of the asset given up (and not its fair value).</a:t>
            </a:r>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0706" name="Rectangle 7"/>
          <p:cNvSpPr>
            <a:spLocks noGrp="1" noChangeArrowheads="1"/>
          </p:cNvSpPr>
          <p:nvPr>
            <p:ph type="sldNum" sz="quarter"/>
          </p:nvPr>
        </p:nvSpPr>
        <p:spPr>
          <a:noFill/>
          <a:ln/>
        </p:spPr>
        <p:txBody>
          <a:bodyPr/>
          <a:lstStyle/>
          <a:p>
            <a:fld id="{954EC398-3B4A-49C4-B7C6-6CEF5A5EC86E}" type="slidenum">
              <a:rPr lang="el-GR" altLang="en-US"/>
              <a:pPr/>
              <a:t>53</a:t>
            </a:fld>
            <a:endParaRPr lang="el-GR" altLang="en-US"/>
          </a:p>
        </p:txBody>
      </p:sp>
      <p:sp>
        <p:nvSpPr>
          <p:cNvPr id="200707" name="Rectangle 1"/>
          <p:cNvSpPr>
            <a:spLocks noChangeArrowheads="1" noTextEdit="1"/>
          </p:cNvSpPr>
          <p:nvPr>
            <p:ph type="sldImg"/>
          </p:nvPr>
        </p:nvSpPr>
        <p:spPr>
          <a:xfrm>
            <a:off x="2344738" y="357188"/>
            <a:ext cx="2168525" cy="1625600"/>
          </a:xfrm>
          <a:solidFill>
            <a:srgbClr val="FFFFFF"/>
          </a:solidFill>
          <a:ln/>
        </p:spPr>
      </p:sp>
      <p:sp>
        <p:nvSpPr>
          <p:cNvPr id="200708" name="Rectangle 2"/>
          <p:cNvSpPr>
            <a:spLocks noChangeArrowheads="1"/>
          </p:cNvSpPr>
          <p:nvPr>
            <p:ph type="body" idx="1"/>
          </p:nvPr>
        </p:nvSpPr>
        <p:spPr>
          <a:xfrm>
            <a:off x="685800" y="4343400"/>
            <a:ext cx="5486400" cy="4114800"/>
          </a:xfrm>
          <a:noFill/>
          <a:ln/>
        </p:spPr>
        <p:txBody>
          <a:bodyPr wrap="none" anchor="ctr"/>
          <a:lstStyle/>
          <a:p>
            <a:endParaRPr lang="en-US" altLang="en-US" smtClean="0">
              <a:latin typeface="Times New Roman" pitchFamily="18" charset="0"/>
            </a:endParaRPr>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1730" name="Rectangle 7"/>
          <p:cNvSpPr>
            <a:spLocks noGrp="1" noChangeArrowheads="1"/>
          </p:cNvSpPr>
          <p:nvPr>
            <p:ph type="sldNum" sz="quarter"/>
          </p:nvPr>
        </p:nvSpPr>
        <p:spPr>
          <a:noFill/>
          <a:ln/>
        </p:spPr>
        <p:txBody>
          <a:bodyPr/>
          <a:lstStyle/>
          <a:p>
            <a:fld id="{DA6CD76B-91BF-49B0-B892-5005F6FF04BB}" type="slidenum">
              <a:rPr lang="el-GR" altLang="en-US"/>
              <a:pPr/>
              <a:t>54</a:t>
            </a:fld>
            <a:endParaRPr lang="el-GR" altLang="en-US"/>
          </a:p>
        </p:txBody>
      </p:sp>
      <p:sp>
        <p:nvSpPr>
          <p:cNvPr id="201731" name="Rectangle 1"/>
          <p:cNvSpPr>
            <a:spLocks noChangeArrowheads="1" noTextEdit="1"/>
          </p:cNvSpPr>
          <p:nvPr>
            <p:ph type="sldImg"/>
          </p:nvPr>
        </p:nvSpPr>
        <p:spPr>
          <a:xfrm>
            <a:off x="1143000" y="685800"/>
            <a:ext cx="4572000" cy="3429000"/>
          </a:xfrm>
          <a:solidFill>
            <a:srgbClr val="FFFFFF"/>
          </a:solidFill>
          <a:ln/>
        </p:spPr>
      </p:sp>
      <p:sp>
        <p:nvSpPr>
          <p:cNvPr id="201732" name="Text Box 2"/>
          <p:cNvSpPr>
            <a:spLocks noChangeArrowheads="1"/>
          </p:cNvSpPr>
          <p:nvPr>
            <p:ph type="body" idx="1"/>
          </p:nvPr>
        </p:nvSpPr>
        <p:spPr>
          <a:xfrm>
            <a:off x="685800" y="4343400"/>
            <a:ext cx="5486400" cy="4114800"/>
          </a:xfrm>
          <a:noFill/>
          <a:ln/>
        </p:spPr>
        <p:txBody>
          <a:bodyPr/>
          <a:lstStyle/>
          <a:p>
            <a:pPr eaLnBrk="1" hangingPunct="1">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smtClean="0">
                <a:latin typeface="Arial" charset="0"/>
                <a:ea typeface="Microsoft YaHei" pitchFamily="34" charset="-122"/>
              </a:rPr>
              <a:t>Σημειώστε ότι το κόστος διαμόρφωσης του χώρου στάθμευσης ύψους </a:t>
            </a:r>
            <a:r>
              <a:rPr lang="en-US" altLang="en-US" smtClean="0">
                <a:latin typeface="Calibri" pitchFamily="34" charset="0"/>
                <a:ea typeface="Microsoft YaHei" pitchFamily="34" charset="-122"/>
              </a:rPr>
              <a:t>$260</a:t>
            </a:r>
            <a:r>
              <a:rPr lang="el-GR" altLang="en-US" smtClean="0">
                <a:latin typeface="Calibri" pitchFamily="34" charset="0"/>
                <a:ea typeface="Microsoft YaHei" pitchFamily="34" charset="-122"/>
              </a:rPr>
              <a:t>.</a:t>
            </a:r>
            <a:r>
              <a:rPr lang="en-US" altLang="en-US" smtClean="0">
                <a:latin typeface="Calibri" pitchFamily="34" charset="0"/>
                <a:ea typeface="Microsoft YaHei" pitchFamily="34" charset="-122"/>
              </a:rPr>
              <a:t>000 </a:t>
            </a:r>
            <a:r>
              <a:rPr lang="el-GR" altLang="en-US" i="1" smtClean="0">
                <a:latin typeface="Arial" charset="0"/>
                <a:ea typeface="Microsoft YaHei" pitchFamily="34" charset="-122"/>
              </a:rPr>
              <a:t>δεν </a:t>
            </a:r>
            <a:r>
              <a:rPr lang="el-GR" altLang="en-US" smtClean="0">
                <a:latin typeface="Arial" charset="0"/>
                <a:ea typeface="Microsoft YaHei" pitchFamily="34" charset="-122"/>
              </a:rPr>
              <a:t>περιλαμβάνεται στο κόστος των γηπέδων</a:t>
            </a:r>
            <a:r>
              <a:rPr lang="en-US" altLang="en-US" smtClean="0">
                <a:latin typeface="Calibri" pitchFamily="34" charset="0"/>
                <a:ea typeface="Microsoft YaHei" pitchFamily="34" charset="-122"/>
              </a:rPr>
              <a:t>, </a:t>
            </a:r>
            <a:r>
              <a:rPr lang="el-GR" altLang="en-US" smtClean="0">
                <a:latin typeface="Arial" charset="0"/>
                <a:ea typeface="Microsoft YaHei" pitchFamily="34" charset="-122"/>
              </a:rPr>
              <a:t>επειδή το πρόκειται για βελτίωση</a:t>
            </a:r>
            <a:r>
              <a:rPr lang="en-US" altLang="en-US" smtClean="0">
                <a:latin typeface="Calibri" pitchFamily="34" charset="0"/>
                <a:ea typeface="Microsoft YaHei" pitchFamily="34" charset="-122"/>
              </a:rPr>
              <a:t>.</a:t>
            </a:r>
          </a:p>
        </p:txBody>
      </p:sp>
      <p:pic>
        <p:nvPicPr>
          <p:cNvPr id="201733" name="Picture 3"/>
          <p:cNvPicPr>
            <a:picLocks noChangeAspect="1" noChangeArrowheads="1"/>
          </p:cNvPicPr>
          <p:nvPr/>
        </p:nvPicPr>
        <p:blipFill>
          <a:blip r:embed="rId3"/>
          <a:srcRect/>
          <a:stretch>
            <a:fillRect/>
          </a:stretch>
        </p:blipFill>
        <p:spPr bwMode="auto">
          <a:xfrm>
            <a:off x="957263" y="4876800"/>
            <a:ext cx="4943475" cy="2114550"/>
          </a:xfrm>
          <a:prstGeom prst="rect">
            <a:avLst/>
          </a:prstGeom>
          <a:noFill/>
          <a:ln w="9525">
            <a:noFill/>
            <a:round/>
            <a:headEnd/>
            <a:tailEnd/>
          </a:ln>
        </p:spPr>
      </p:pic>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2754" name="Rectangle 7"/>
          <p:cNvSpPr>
            <a:spLocks noGrp="1" noChangeArrowheads="1"/>
          </p:cNvSpPr>
          <p:nvPr>
            <p:ph type="sldNum" sz="quarter"/>
          </p:nvPr>
        </p:nvSpPr>
        <p:spPr>
          <a:noFill/>
          <a:ln/>
        </p:spPr>
        <p:txBody>
          <a:bodyPr/>
          <a:lstStyle/>
          <a:p>
            <a:fld id="{6DFF65F2-E3C3-417A-90BD-404842C377AD}" type="slidenum">
              <a:rPr lang="el-GR" altLang="en-US"/>
              <a:pPr/>
              <a:t>55</a:t>
            </a:fld>
            <a:endParaRPr lang="el-GR" altLang="en-US"/>
          </a:p>
        </p:txBody>
      </p:sp>
      <p:sp>
        <p:nvSpPr>
          <p:cNvPr id="202755" name="Rectangle 1"/>
          <p:cNvSpPr>
            <a:spLocks noChangeArrowheads="1" noTextEdit="1"/>
          </p:cNvSpPr>
          <p:nvPr>
            <p:ph type="sldImg"/>
          </p:nvPr>
        </p:nvSpPr>
        <p:spPr>
          <a:xfrm>
            <a:off x="1143000" y="685800"/>
            <a:ext cx="4572000" cy="3429000"/>
          </a:xfrm>
          <a:solidFill>
            <a:srgbClr val="FFFFFF"/>
          </a:solidFill>
          <a:ln/>
        </p:spPr>
      </p:sp>
      <p:sp>
        <p:nvSpPr>
          <p:cNvPr id="202756" name="Rectangle 2"/>
          <p:cNvSpPr>
            <a:spLocks noChangeArrowheads="1"/>
          </p:cNvSpPr>
          <p:nvPr>
            <p:ph type="body" idx="1"/>
          </p:nvPr>
        </p:nvSpPr>
        <p:spPr>
          <a:xfrm>
            <a:off x="685800" y="4343400"/>
            <a:ext cx="5486400" cy="4114800"/>
          </a:xfrm>
          <a:noFill/>
          <a:ln/>
        </p:spPr>
        <p:txBody>
          <a:bodyPr wrap="none" anchor="ctr"/>
          <a:lstStyle/>
          <a:p>
            <a:endParaRPr lang="en-US" altLang="en-US" smtClean="0">
              <a:latin typeface="Times New Roman" pitchFamily="18" charset="0"/>
            </a:endParaRPr>
          </a:p>
        </p:txBody>
      </p:sp>
      <p:pic>
        <p:nvPicPr>
          <p:cNvPr id="202757" name="Picture 3"/>
          <p:cNvPicPr>
            <a:picLocks noChangeAspect="1" noChangeArrowheads="1"/>
          </p:cNvPicPr>
          <p:nvPr/>
        </p:nvPicPr>
        <p:blipFill>
          <a:blip r:embed="rId3"/>
          <a:srcRect/>
          <a:stretch>
            <a:fillRect/>
          </a:stretch>
        </p:blipFill>
        <p:spPr bwMode="auto">
          <a:xfrm>
            <a:off x="304800" y="4832350"/>
            <a:ext cx="6162675" cy="2863850"/>
          </a:xfrm>
          <a:prstGeom prst="rect">
            <a:avLst/>
          </a:prstGeom>
          <a:noFill/>
          <a:ln w="9525">
            <a:noFill/>
            <a:round/>
            <a:headEnd/>
            <a:tailEnd/>
          </a:ln>
        </p:spPr>
      </p:pic>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3778" name="Rectangle 7"/>
          <p:cNvSpPr>
            <a:spLocks noGrp="1" noChangeArrowheads="1"/>
          </p:cNvSpPr>
          <p:nvPr>
            <p:ph type="sldNum" sz="quarter"/>
          </p:nvPr>
        </p:nvSpPr>
        <p:spPr>
          <a:noFill/>
          <a:ln/>
        </p:spPr>
        <p:txBody>
          <a:bodyPr/>
          <a:lstStyle/>
          <a:p>
            <a:fld id="{8FA39CD9-F5E4-4E59-A062-E68BFEFA6770}" type="slidenum">
              <a:rPr lang="el-GR" altLang="en-US"/>
              <a:pPr/>
              <a:t>56</a:t>
            </a:fld>
            <a:endParaRPr lang="el-GR" altLang="en-US"/>
          </a:p>
        </p:txBody>
      </p:sp>
      <p:sp>
        <p:nvSpPr>
          <p:cNvPr id="203779" name="Rectangle 1"/>
          <p:cNvSpPr>
            <a:spLocks noChangeArrowheads="1" noTextEdit="1"/>
          </p:cNvSpPr>
          <p:nvPr>
            <p:ph type="sldImg"/>
          </p:nvPr>
        </p:nvSpPr>
        <p:spPr>
          <a:xfrm>
            <a:off x="2344738" y="357188"/>
            <a:ext cx="2168525" cy="1625600"/>
          </a:xfrm>
          <a:solidFill>
            <a:srgbClr val="FFFFFF"/>
          </a:solidFill>
          <a:ln/>
        </p:spPr>
      </p:sp>
      <p:sp>
        <p:nvSpPr>
          <p:cNvPr id="203780" name="Rectangle 2"/>
          <p:cNvSpPr>
            <a:spLocks noChangeArrowheads="1"/>
          </p:cNvSpPr>
          <p:nvPr>
            <p:ph type="body" idx="1"/>
          </p:nvPr>
        </p:nvSpPr>
        <p:spPr>
          <a:xfrm>
            <a:off x="685800" y="4343400"/>
            <a:ext cx="5486400" cy="4114800"/>
          </a:xfrm>
          <a:noFill/>
          <a:ln/>
        </p:spPr>
        <p:txBody>
          <a:bodyPr wrap="none" anchor="ctr"/>
          <a:lstStyle/>
          <a:p>
            <a:endParaRPr lang="en-US" altLang="en-US" smtClean="0">
              <a:latin typeface="Times New Roman" pitchFamily="18" charset="0"/>
            </a:endParaRPr>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802" name="Rectangle 7"/>
          <p:cNvSpPr>
            <a:spLocks noGrp="1" noChangeArrowheads="1"/>
          </p:cNvSpPr>
          <p:nvPr>
            <p:ph type="sldNum" sz="quarter"/>
          </p:nvPr>
        </p:nvSpPr>
        <p:spPr>
          <a:noFill/>
          <a:ln/>
        </p:spPr>
        <p:txBody>
          <a:bodyPr/>
          <a:lstStyle/>
          <a:p>
            <a:fld id="{C79120A6-078A-44BC-88E6-4DD1D08F3515}" type="slidenum">
              <a:rPr lang="el-GR" altLang="en-US"/>
              <a:pPr/>
              <a:t>57</a:t>
            </a:fld>
            <a:endParaRPr lang="el-GR" altLang="en-US"/>
          </a:p>
        </p:txBody>
      </p:sp>
      <p:sp>
        <p:nvSpPr>
          <p:cNvPr id="204803" name="Rectangle 1"/>
          <p:cNvSpPr>
            <a:spLocks noChangeArrowheads="1" noTextEdit="1"/>
          </p:cNvSpPr>
          <p:nvPr>
            <p:ph type="sldImg"/>
          </p:nvPr>
        </p:nvSpPr>
        <p:spPr>
          <a:xfrm>
            <a:off x="2286000" y="357188"/>
            <a:ext cx="2166938" cy="1625600"/>
          </a:xfrm>
          <a:solidFill>
            <a:srgbClr val="FFFFFF"/>
          </a:solidFill>
          <a:ln/>
        </p:spPr>
      </p:sp>
      <p:sp>
        <p:nvSpPr>
          <p:cNvPr id="204804" name="Text Box 2"/>
          <p:cNvSpPr>
            <a:spLocks noChangeArrowheads="1"/>
          </p:cNvSpPr>
          <p:nvPr>
            <p:ph type="body" idx="1"/>
          </p:nvPr>
        </p:nvSpPr>
        <p:spPr>
          <a:xfrm>
            <a:off x="762000" y="2352675"/>
            <a:ext cx="5486400" cy="6130925"/>
          </a:xfrm>
          <a:noFill/>
          <a:ln/>
        </p:spPr>
        <p:txBody>
          <a:bodyPr/>
          <a:lstStyle/>
          <a:p>
            <a:pPr eaLnBrk="1" hangingPunct="1">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en-US" b="1" smtClean="0">
                <a:latin typeface="Calibri" pitchFamily="34" charset="0"/>
                <a:ea typeface="Microsoft YaHei" pitchFamily="34" charset="-122"/>
              </a:rPr>
              <a:t>Slide level: 1 and 2</a:t>
            </a:r>
          </a:p>
          <a:p>
            <a:pPr eaLnBrk="1" hangingPunct="1">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GB" altLang="en-US" b="1" smtClean="0">
              <a:latin typeface="Calibri" pitchFamily="34" charset="0"/>
              <a:ea typeface="Microsoft YaHei" pitchFamily="34" charset="-122"/>
            </a:endParaRPr>
          </a:p>
          <a:p>
            <a:pPr eaLnBrk="1" hangingPunct="1">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en-US" smtClean="0">
                <a:latin typeface="Calibri" pitchFamily="34" charset="0"/>
                <a:ea typeface="Microsoft YaHei" pitchFamily="34" charset="-122"/>
              </a:rPr>
              <a:t>The requirements for the recognition of subsequent expenditure as part of the cost of an asset follow the requirements for the recognition of an asset, ie when it is probable that as a result of the expenditure future economic benefits will flow to the enterprise.</a:t>
            </a:r>
          </a:p>
          <a:p>
            <a:pPr eaLnBrk="1" hangingPunct="1">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GB" altLang="en-US" smtClean="0">
              <a:latin typeface="Calibri" pitchFamily="34" charset="0"/>
              <a:ea typeface="Microsoft YaHei" pitchFamily="34" charset="-122"/>
            </a:endParaRPr>
          </a:p>
          <a:p>
            <a:pPr eaLnBrk="1" hangingPunct="1">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en-US" smtClean="0">
                <a:latin typeface="Calibri" pitchFamily="34" charset="0"/>
                <a:ea typeface="Microsoft YaHei" pitchFamily="34" charset="-122"/>
              </a:rPr>
              <a:t>This requirement relates to subsequent expenditure on an asset which has already been recognised by the enterprise in a prior period.  The Standard lays down guidelines for when such expenditure can be added to the existing carrying amount of the asset. Any expenditure which does not meet the criteria should be recognised as an expense as incurred.</a:t>
            </a:r>
          </a:p>
          <a:p>
            <a:pPr eaLnBrk="1" hangingPunct="1">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GB" altLang="en-US" smtClean="0">
              <a:latin typeface="Calibri" pitchFamily="34" charset="0"/>
              <a:ea typeface="Microsoft YaHei" pitchFamily="34" charset="-122"/>
            </a:endParaRPr>
          </a:p>
          <a:p>
            <a:pPr eaLnBrk="1" hangingPunct="1">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en-US" smtClean="0">
                <a:latin typeface="Calibri" pitchFamily="34" charset="0"/>
                <a:ea typeface="Microsoft YaHei" pitchFamily="34" charset="-122"/>
              </a:rPr>
              <a:t>The key element is that the subsequent expenditure must “improve the condition of the asset beyond its originally assessed standard of performance” (IAS 16.24). Examples would be:</a:t>
            </a:r>
          </a:p>
          <a:p>
            <a:pPr eaLnBrk="1" hangingPunct="1">
              <a:spcBef>
                <a:spcPct val="0"/>
              </a:spcBef>
              <a:buFont typeface="Calibri"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en-US" smtClean="0">
                <a:latin typeface="Calibri" pitchFamily="34" charset="0"/>
                <a:ea typeface="Microsoft YaHei" pitchFamily="34" charset="-122"/>
              </a:rPr>
              <a:t>modification to plant to extend its useful life or increase its capacity</a:t>
            </a:r>
          </a:p>
          <a:p>
            <a:pPr eaLnBrk="1" hangingPunct="1">
              <a:spcBef>
                <a:spcPct val="0"/>
              </a:spcBef>
              <a:buFont typeface="Calibri"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en-US" smtClean="0">
                <a:latin typeface="Calibri" pitchFamily="34" charset="0"/>
                <a:ea typeface="Microsoft YaHei" pitchFamily="34" charset="-122"/>
              </a:rPr>
              <a:t>upgrading plant to improve the quality of output</a:t>
            </a:r>
          </a:p>
          <a:p>
            <a:pPr eaLnBrk="1" hangingPunct="1">
              <a:spcBef>
                <a:spcPct val="0"/>
              </a:spcBef>
              <a:buFont typeface="Calibri"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en-US" smtClean="0">
                <a:latin typeface="Calibri" pitchFamily="34" charset="0"/>
                <a:ea typeface="Microsoft YaHei" pitchFamily="34" charset="-122"/>
              </a:rPr>
              <a:t>adopting a new production process which reduces operating costs.</a:t>
            </a:r>
          </a:p>
          <a:p>
            <a:pPr eaLnBrk="1" hangingPunct="1">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GB" altLang="en-US" smtClean="0">
              <a:latin typeface="Calibri" pitchFamily="34" charset="0"/>
              <a:ea typeface="Microsoft YaHei" pitchFamily="34" charset="-122"/>
            </a:endParaRPr>
          </a:p>
          <a:p>
            <a:pPr eaLnBrk="1" hangingPunct="1">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en-US" smtClean="0">
                <a:latin typeface="Calibri" pitchFamily="34" charset="0"/>
                <a:ea typeface="Microsoft YaHei" pitchFamily="34" charset="-122"/>
              </a:rPr>
              <a:t>Repairs and scheduled maintenance are performed to restore or maintain the originally assessed standard of performance of the asset and is therefore expensed as incurred, as it does not improve the quality of the asset beyond its originally assessed standard of performance.</a:t>
            </a:r>
          </a:p>
          <a:p>
            <a:pPr eaLnBrk="1" hangingPunct="1">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GB" altLang="en-US" smtClean="0">
              <a:latin typeface="Calibri" pitchFamily="34" charset="0"/>
              <a:ea typeface="Microsoft YaHei" pitchFamily="34" charset="-122"/>
            </a:endParaRPr>
          </a:p>
          <a:p>
            <a:pPr eaLnBrk="1" hangingPunct="1">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en-US" smtClean="0">
                <a:latin typeface="Calibri" pitchFamily="34" charset="0"/>
                <a:ea typeface="Microsoft YaHei" pitchFamily="34" charset="-122"/>
              </a:rPr>
              <a:t>There is a relationship between how the cost of an item of PP&amp;E has been divided into components and the useful life of each component. </a:t>
            </a:r>
            <a:r>
              <a:rPr lang="en-GB" altLang="en-US" u="sng" smtClean="0">
                <a:latin typeface="Calibri" pitchFamily="34" charset="0"/>
                <a:ea typeface="Microsoft YaHei" pitchFamily="34" charset="-122"/>
              </a:rPr>
              <a:t>SIC 23 </a:t>
            </a:r>
            <a:r>
              <a:rPr lang="en-GB" altLang="en-US" smtClean="0">
                <a:latin typeface="Calibri" pitchFamily="34" charset="0"/>
                <a:ea typeface="Microsoft YaHei" pitchFamily="34" charset="-122"/>
              </a:rPr>
              <a:t>(slide 12) provides interpretation with regards to costs of major inspections or overhauls.</a:t>
            </a:r>
          </a:p>
          <a:p>
            <a:pPr eaLnBrk="1" hangingPunct="1">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GB" altLang="en-US" smtClean="0">
              <a:latin typeface="Calibri" pitchFamily="34" charset="0"/>
              <a:ea typeface="Microsoft YaHei" pitchFamily="34" charset="-122"/>
            </a:endParaRPr>
          </a:p>
          <a:p>
            <a:pPr eaLnBrk="1" hangingPunct="1">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GB" altLang="en-US" smtClean="0">
              <a:latin typeface="Calibri" pitchFamily="34" charset="0"/>
              <a:ea typeface="Microsoft YaHei" pitchFamily="34" charset="-122"/>
            </a:endParaRPr>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5826" name="Rectangle 7"/>
          <p:cNvSpPr>
            <a:spLocks noGrp="1" noChangeArrowheads="1"/>
          </p:cNvSpPr>
          <p:nvPr>
            <p:ph type="sldNum" sz="quarter"/>
          </p:nvPr>
        </p:nvSpPr>
        <p:spPr>
          <a:noFill/>
          <a:ln/>
        </p:spPr>
        <p:txBody>
          <a:bodyPr/>
          <a:lstStyle/>
          <a:p>
            <a:fld id="{7B8D37EE-7B75-4EB9-9B59-EEE491755108}" type="slidenum">
              <a:rPr lang="el-GR" altLang="en-US"/>
              <a:pPr/>
              <a:t>58</a:t>
            </a:fld>
            <a:endParaRPr lang="el-GR" altLang="en-US"/>
          </a:p>
        </p:txBody>
      </p:sp>
      <p:sp>
        <p:nvSpPr>
          <p:cNvPr id="205827" name="Text Box 1"/>
          <p:cNvSpPr txBox="1">
            <a:spLocks noChangeArrowheads="1"/>
          </p:cNvSpPr>
          <p:nvPr/>
        </p:nvSpPr>
        <p:spPr bwMode="auto">
          <a:xfrm>
            <a:off x="3884613" y="8685213"/>
            <a:ext cx="2971800" cy="457200"/>
          </a:xfrm>
          <a:prstGeom prst="rect">
            <a:avLst/>
          </a:prstGeom>
          <a:noFill/>
          <a:ln w="9525">
            <a:noFill/>
            <a:round/>
            <a:headEnd/>
            <a:tailEnd/>
          </a:ln>
        </p:spPr>
        <p:txBody>
          <a:bodyPr lIns="90000" tIns="46800" rIns="90000" bIns="46800" anchor="b"/>
          <a:lstStyle/>
          <a:p>
            <a:pPr algn="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ECE013AC-D157-4A8F-B903-497E6AE623BB}" type="slidenum">
              <a:rPr lang="en-US" altLang="en-US" sz="1200">
                <a:solidFill>
                  <a:srgbClr val="000000"/>
                </a:solidFill>
              </a:rPr>
              <a:pPr algn="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58</a:t>
            </a:fld>
            <a:endParaRPr lang="en-US" altLang="en-US" sz="1200">
              <a:solidFill>
                <a:srgbClr val="000000"/>
              </a:solidFill>
            </a:endParaRPr>
          </a:p>
        </p:txBody>
      </p:sp>
      <p:sp>
        <p:nvSpPr>
          <p:cNvPr id="205828" name="Rectangle 2"/>
          <p:cNvSpPr>
            <a:spLocks noChangeArrowheads="1" noTextEdit="1"/>
          </p:cNvSpPr>
          <p:nvPr>
            <p:ph type="sldImg"/>
          </p:nvPr>
        </p:nvSpPr>
        <p:spPr>
          <a:xfrm>
            <a:off x="1143000" y="685800"/>
            <a:ext cx="4572000" cy="3429000"/>
          </a:xfrm>
          <a:solidFill>
            <a:srgbClr val="FFFFFF"/>
          </a:solidFill>
          <a:ln/>
        </p:spPr>
      </p:sp>
      <p:sp>
        <p:nvSpPr>
          <p:cNvPr id="205829" name="Rectangle 3"/>
          <p:cNvSpPr>
            <a:spLocks noChangeArrowheads="1"/>
          </p:cNvSpPr>
          <p:nvPr>
            <p:ph type="body" idx="1"/>
          </p:nvPr>
        </p:nvSpPr>
        <p:spPr>
          <a:xfrm>
            <a:off x="685800" y="4343400"/>
            <a:ext cx="5486400" cy="1046163"/>
          </a:xfrm>
          <a:noFill/>
          <a:ln/>
        </p:spPr>
        <p:txBody>
          <a:bodyPr wrap="none" anchor="ctr"/>
          <a:lstStyle/>
          <a:p>
            <a:endParaRPr lang="el-GR" altLang="en-US" smtClean="0">
              <a:latin typeface="Times New Roman" pitchFamily="18" charset="0"/>
            </a:endParaRPr>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6850" name="Rectangle 7"/>
          <p:cNvSpPr>
            <a:spLocks noGrp="1" noChangeArrowheads="1"/>
          </p:cNvSpPr>
          <p:nvPr>
            <p:ph type="sldNum" sz="quarter"/>
          </p:nvPr>
        </p:nvSpPr>
        <p:spPr>
          <a:noFill/>
          <a:ln/>
        </p:spPr>
        <p:txBody>
          <a:bodyPr/>
          <a:lstStyle/>
          <a:p>
            <a:fld id="{38C8496B-71CE-48CB-A2F7-50EF53037434}" type="slidenum">
              <a:rPr lang="el-GR" altLang="en-US"/>
              <a:pPr/>
              <a:t>59</a:t>
            </a:fld>
            <a:endParaRPr lang="el-GR" altLang="en-US"/>
          </a:p>
        </p:txBody>
      </p:sp>
      <p:sp>
        <p:nvSpPr>
          <p:cNvPr id="206851" name="Rectangle 1"/>
          <p:cNvSpPr>
            <a:spLocks noChangeArrowheads="1" noTextEdit="1"/>
          </p:cNvSpPr>
          <p:nvPr>
            <p:ph type="sldImg"/>
          </p:nvPr>
        </p:nvSpPr>
        <p:spPr>
          <a:xfrm>
            <a:off x="2286000" y="357188"/>
            <a:ext cx="2166938" cy="1625600"/>
          </a:xfrm>
          <a:solidFill>
            <a:srgbClr val="FFFFFF"/>
          </a:solidFill>
          <a:ln/>
        </p:spPr>
      </p:sp>
      <p:sp>
        <p:nvSpPr>
          <p:cNvPr id="206852" name="Text Box 2"/>
          <p:cNvSpPr>
            <a:spLocks noChangeArrowheads="1"/>
          </p:cNvSpPr>
          <p:nvPr>
            <p:ph type="body" idx="1"/>
          </p:nvPr>
        </p:nvSpPr>
        <p:spPr>
          <a:xfrm>
            <a:off x="685800" y="4343400"/>
            <a:ext cx="5486400" cy="4114800"/>
          </a:xfrm>
          <a:noFill/>
          <a:ln/>
        </p:spPr>
        <p:txBody>
          <a:bodyPr/>
          <a:lstStyle/>
          <a:p>
            <a:pPr eaLnBrk="1" hangingPunct="1">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en-US" b="1" smtClean="0">
                <a:latin typeface="Calibri" pitchFamily="34" charset="0"/>
                <a:ea typeface="Microsoft YaHei" pitchFamily="34" charset="-122"/>
              </a:rPr>
              <a:t>Slide level: 1 and 2</a:t>
            </a:r>
          </a:p>
          <a:p>
            <a:pPr eaLnBrk="1" hangingPunct="1">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GB" altLang="en-US" smtClean="0">
              <a:latin typeface="Calibri" pitchFamily="34" charset="0"/>
              <a:ea typeface="Microsoft YaHei" pitchFamily="34" charset="-122"/>
            </a:endParaRPr>
          </a:p>
          <a:p>
            <a:pPr eaLnBrk="1" hangingPunct="1">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en-US" smtClean="0">
                <a:latin typeface="Calibri" pitchFamily="34" charset="0"/>
                <a:ea typeface="Microsoft YaHei" pitchFamily="34" charset="-122"/>
              </a:rPr>
              <a:t>Depreciation and impairment losses apply to both the benchmark treatment and to the allowed alternative. Since the concept of “cost” has already been dealt with, this module discusses “revaluations” first and then examines the requirements for depreciation and impairment losses.</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41314" name="Rectangle 7"/>
          <p:cNvSpPr>
            <a:spLocks noGrp="1" noChangeArrowheads="1"/>
          </p:cNvSpPr>
          <p:nvPr>
            <p:ph type="sldNum" sz="quarter"/>
          </p:nvPr>
        </p:nvSpPr>
        <p:spPr>
          <a:noFill/>
          <a:ln/>
        </p:spPr>
        <p:txBody>
          <a:bodyPr/>
          <a:lstStyle/>
          <a:p>
            <a:fld id="{24B22136-8FEC-45E5-9F2B-6D86C699E457}" type="slidenum">
              <a:rPr lang="el-GR" altLang="en-US"/>
              <a:pPr/>
              <a:t>6</a:t>
            </a:fld>
            <a:endParaRPr lang="el-GR" altLang="en-US"/>
          </a:p>
        </p:txBody>
      </p:sp>
      <p:sp>
        <p:nvSpPr>
          <p:cNvPr id="141315" name="Rectangle 1"/>
          <p:cNvSpPr>
            <a:spLocks noChangeArrowheads="1" noTextEdit="1"/>
          </p:cNvSpPr>
          <p:nvPr>
            <p:ph type="sldImg"/>
          </p:nvPr>
        </p:nvSpPr>
        <p:spPr>
          <a:xfrm>
            <a:off x="1143000" y="685800"/>
            <a:ext cx="4572000" cy="3429000"/>
          </a:xfrm>
          <a:solidFill>
            <a:srgbClr val="FFFFFF"/>
          </a:solidFill>
          <a:ln/>
        </p:spPr>
      </p:sp>
      <p:sp>
        <p:nvSpPr>
          <p:cNvPr id="141316" name="Rectangle 2"/>
          <p:cNvSpPr>
            <a:spLocks noChangeArrowheads="1"/>
          </p:cNvSpPr>
          <p:nvPr>
            <p:ph type="body" idx="1"/>
          </p:nvPr>
        </p:nvSpPr>
        <p:spPr>
          <a:xfrm>
            <a:off x="685800" y="4343400"/>
            <a:ext cx="5486400" cy="4114800"/>
          </a:xfrm>
          <a:noFill/>
          <a:ln/>
        </p:spPr>
        <p:txBody>
          <a:bodyPr wrap="none" anchor="ctr"/>
          <a:lstStyle/>
          <a:p>
            <a:endParaRPr lang="en-US" altLang="en-US" smtClean="0">
              <a:latin typeface="Times New Roman" pitchFamily="18" charset="0"/>
            </a:endParaRPr>
          </a:p>
        </p:txBody>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7874" name="Rectangle 7"/>
          <p:cNvSpPr>
            <a:spLocks noGrp="1" noChangeArrowheads="1"/>
          </p:cNvSpPr>
          <p:nvPr>
            <p:ph type="sldNum" sz="quarter"/>
          </p:nvPr>
        </p:nvSpPr>
        <p:spPr>
          <a:noFill/>
          <a:ln/>
        </p:spPr>
        <p:txBody>
          <a:bodyPr/>
          <a:lstStyle/>
          <a:p>
            <a:fld id="{327A5EB8-5746-4DAE-9DDE-F4AD87BD1A52}" type="slidenum">
              <a:rPr lang="el-GR" altLang="en-US"/>
              <a:pPr/>
              <a:t>60</a:t>
            </a:fld>
            <a:endParaRPr lang="el-GR" altLang="en-US"/>
          </a:p>
        </p:txBody>
      </p:sp>
      <p:sp>
        <p:nvSpPr>
          <p:cNvPr id="207875" name="Rectangle 1"/>
          <p:cNvSpPr>
            <a:spLocks noChangeArrowheads="1" noTextEdit="1"/>
          </p:cNvSpPr>
          <p:nvPr>
            <p:ph type="sldImg"/>
          </p:nvPr>
        </p:nvSpPr>
        <p:spPr>
          <a:xfrm>
            <a:off x="2286000" y="357188"/>
            <a:ext cx="2166938" cy="1625600"/>
          </a:xfrm>
          <a:solidFill>
            <a:srgbClr val="FFFFFF"/>
          </a:solidFill>
          <a:ln/>
        </p:spPr>
      </p:sp>
      <p:sp>
        <p:nvSpPr>
          <p:cNvPr id="207876" name="Text Box 2"/>
          <p:cNvSpPr>
            <a:spLocks noChangeArrowheads="1"/>
          </p:cNvSpPr>
          <p:nvPr>
            <p:ph type="body" idx="1"/>
          </p:nvPr>
        </p:nvSpPr>
        <p:spPr>
          <a:xfrm>
            <a:off x="685800" y="4343400"/>
            <a:ext cx="5486400" cy="4114800"/>
          </a:xfrm>
          <a:noFill/>
          <a:ln/>
        </p:spPr>
        <p:txBody>
          <a:bodyPr/>
          <a:lstStyle/>
          <a:p>
            <a:pPr eaLnBrk="1" hangingPunct="1">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en-US" b="1" smtClean="0">
                <a:latin typeface="Calibri" pitchFamily="34" charset="0"/>
                <a:ea typeface="Microsoft YaHei" pitchFamily="34" charset="-122"/>
              </a:rPr>
              <a:t>Slide level: 1 and 2</a:t>
            </a:r>
          </a:p>
          <a:p>
            <a:pPr eaLnBrk="1" hangingPunct="1">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en-US" b="1" smtClean="0">
                <a:latin typeface="Calibri" pitchFamily="34" charset="0"/>
                <a:ea typeface="Microsoft YaHei" pitchFamily="34" charset="-122"/>
              </a:rPr>
              <a:t>Fair value</a:t>
            </a:r>
            <a:r>
              <a:rPr lang="en-GB" altLang="en-US" smtClean="0">
                <a:latin typeface="Calibri" pitchFamily="34" charset="0"/>
                <a:ea typeface="Microsoft YaHei" pitchFamily="34" charset="-122"/>
              </a:rPr>
              <a:t> is the amount for which an asset could be exchanged between knowledgeable, willing parties in an arm’s length transaction.</a:t>
            </a:r>
          </a:p>
          <a:p>
            <a:pPr eaLnBrk="1" hangingPunct="1">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en-US" u="sng" smtClean="0">
                <a:latin typeface="Calibri" pitchFamily="34" charset="0"/>
                <a:ea typeface="Microsoft YaHei" pitchFamily="34" charset="-122"/>
              </a:rPr>
              <a:t>Land and buildings</a:t>
            </a:r>
            <a:r>
              <a:rPr lang="en-GB" altLang="en-US" smtClean="0">
                <a:latin typeface="Calibri" pitchFamily="34" charset="0"/>
                <a:ea typeface="Microsoft YaHei" pitchFamily="34" charset="-122"/>
              </a:rPr>
              <a:t>: fair value is usually market value, determined by professionally qualified valuers (IAS 16.30).</a:t>
            </a:r>
          </a:p>
          <a:p>
            <a:pPr eaLnBrk="1" hangingPunct="1">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en-US" u="sng" smtClean="0">
                <a:latin typeface="Calibri" pitchFamily="34" charset="0"/>
                <a:ea typeface="Microsoft YaHei" pitchFamily="34" charset="-122"/>
              </a:rPr>
              <a:t>Plant and equipment</a:t>
            </a:r>
            <a:r>
              <a:rPr lang="en-GB" altLang="en-US" smtClean="0">
                <a:latin typeface="Calibri" pitchFamily="34" charset="0"/>
                <a:ea typeface="Microsoft YaHei" pitchFamily="34" charset="-122"/>
              </a:rPr>
              <a:t>: fair value is usually market value determined by appraisal (IAS 16.31). Where these is no market value, depreciated replacement cost would be used for revaluation.</a:t>
            </a:r>
          </a:p>
          <a:p>
            <a:pPr eaLnBrk="1" hangingPunct="1">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GB" altLang="en-US" smtClean="0">
              <a:latin typeface="Calibri" pitchFamily="34" charset="0"/>
              <a:ea typeface="Microsoft YaHei" pitchFamily="34" charset="-122"/>
            </a:endParaRPr>
          </a:p>
          <a:p>
            <a:pPr eaLnBrk="1" hangingPunct="1">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en-US" smtClean="0">
                <a:latin typeface="Calibri" pitchFamily="34" charset="0"/>
                <a:ea typeface="Microsoft YaHei" pitchFamily="34" charset="-122"/>
              </a:rPr>
              <a:t>Revaluation should be made sufficiently regularly that the carrying amount does not differ materially from that which would be determined using fair value at the balance sheet date (IAS 16.29).</a:t>
            </a:r>
          </a:p>
          <a:p>
            <a:pPr eaLnBrk="1" hangingPunct="1">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en-US" smtClean="0">
                <a:latin typeface="Calibri" pitchFamily="34" charset="0"/>
                <a:ea typeface="Microsoft YaHei" pitchFamily="34" charset="-122"/>
              </a:rPr>
              <a:t>The timing of revaluation depends on the frequency of movement in the fair value of the PP&amp;E concerned. Where it is volatile and significant, annual revaluation may be required, while in other cases fair value may be stable and revaluation every 3-5 years may be sufficient.</a:t>
            </a:r>
          </a:p>
          <a:p>
            <a:pPr eaLnBrk="1" hangingPunct="1">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GB" altLang="en-US" smtClean="0">
              <a:latin typeface="Calibri" pitchFamily="34" charset="0"/>
              <a:ea typeface="Microsoft YaHei" pitchFamily="34" charset="-122"/>
            </a:endParaRPr>
          </a:p>
          <a:p>
            <a:pPr eaLnBrk="1" hangingPunct="1">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en-US" smtClean="0">
                <a:latin typeface="Calibri" pitchFamily="34" charset="0"/>
                <a:ea typeface="Microsoft YaHei" pitchFamily="34" charset="-122"/>
              </a:rPr>
              <a:t>Where the allowed alternative method is adopted, it should be applied to the entire class of PP&amp;E concerned, eg all land or land and buildings. It is acceptable, however, to revalue land or land and buildings, for example, but apply the benchmark treatment to plant and machinery. Revaluation of all assets in the class concerned should take place simultaneously.  However, a class of assets may be revalued on a rolling basis provided that revaluation of the class of assets is completed within a short period of time and provided that revaluations are kept up to date.</a:t>
            </a:r>
          </a:p>
          <a:p>
            <a:pPr eaLnBrk="1" hangingPunct="1">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GB" altLang="en-US" smtClean="0">
              <a:latin typeface="Calibri" pitchFamily="34" charset="0"/>
              <a:ea typeface="Microsoft YaHei" pitchFamily="34" charset="-122"/>
            </a:endParaRPr>
          </a:p>
          <a:p>
            <a:pPr eaLnBrk="1" hangingPunct="1">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en-US" smtClean="0">
                <a:latin typeface="Calibri" pitchFamily="34" charset="0"/>
                <a:ea typeface="Microsoft YaHei" pitchFamily="34" charset="-122"/>
              </a:rPr>
              <a:t>Accumulated depreciation at the revaluation date can either:</a:t>
            </a:r>
          </a:p>
          <a:p>
            <a:pPr eaLnBrk="1" hangingPunct="1">
              <a:spcBef>
                <a:spcPct val="0"/>
              </a:spcBef>
              <a:buFont typeface="Calibri"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en-US" smtClean="0">
                <a:latin typeface="Calibri" pitchFamily="34" charset="0"/>
                <a:ea typeface="Microsoft YaHei" pitchFamily="34" charset="-122"/>
              </a:rPr>
              <a:t> be eliminated, so that the asset has a gross carrying amount equal to revalued amount, and no accumulated depreciation, or </a:t>
            </a:r>
          </a:p>
          <a:p>
            <a:pPr eaLnBrk="1" hangingPunct="1">
              <a:spcBef>
                <a:spcPct val="0"/>
              </a:spcBef>
              <a:buFont typeface="Calibri"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en-US" smtClean="0">
                <a:latin typeface="Calibri" pitchFamily="34" charset="0"/>
                <a:ea typeface="Microsoft YaHei" pitchFamily="34" charset="-122"/>
              </a:rPr>
              <a:t>restated proportionately, eg a 20% increase in both cost and accumulated depreciation, so that the net carrying amount is increased to the revalued amount. </a:t>
            </a:r>
          </a:p>
        </p:txBody>
      </p:sp>
    </p:spTree>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8898" name="Rectangle 7"/>
          <p:cNvSpPr>
            <a:spLocks noGrp="1" noChangeArrowheads="1"/>
          </p:cNvSpPr>
          <p:nvPr>
            <p:ph type="sldNum" sz="quarter"/>
          </p:nvPr>
        </p:nvSpPr>
        <p:spPr>
          <a:noFill/>
          <a:ln/>
        </p:spPr>
        <p:txBody>
          <a:bodyPr/>
          <a:lstStyle/>
          <a:p>
            <a:fld id="{71E6E88E-E026-4674-890B-00358ED675C1}" type="slidenum">
              <a:rPr lang="el-GR" altLang="en-US"/>
              <a:pPr/>
              <a:t>61</a:t>
            </a:fld>
            <a:endParaRPr lang="el-GR" altLang="en-US"/>
          </a:p>
        </p:txBody>
      </p:sp>
      <p:sp>
        <p:nvSpPr>
          <p:cNvPr id="208899" name="Rectangle 1"/>
          <p:cNvSpPr>
            <a:spLocks noChangeArrowheads="1" noTextEdit="1"/>
          </p:cNvSpPr>
          <p:nvPr>
            <p:ph type="sldImg"/>
          </p:nvPr>
        </p:nvSpPr>
        <p:spPr>
          <a:xfrm>
            <a:off x="2344738" y="357188"/>
            <a:ext cx="2168525" cy="1625600"/>
          </a:xfrm>
          <a:solidFill>
            <a:srgbClr val="FFFFFF"/>
          </a:solidFill>
          <a:ln/>
        </p:spPr>
      </p:sp>
      <p:sp>
        <p:nvSpPr>
          <p:cNvPr id="208900" name="Rectangle 2"/>
          <p:cNvSpPr>
            <a:spLocks noChangeArrowheads="1"/>
          </p:cNvSpPr>
          <p:nvPr>
            <p:ph type="body" idx="1"/>
          </p:nvPr>
        </p:nvSpPr>
        <p:spPr>
          <a:xfrm>
            <a:off x="685800" y="4343400"/>
            <a:ext cx="5486400" cy="4114800"/>
          </a:xfrm>
          <a:noFill/>
          <a:ln/>
        </p:spPr>
        <p:txBody>
          <a:bodyPr wrap="none" anchor="ctr"/>
          <a:lstStyle/>
          <a:p>
            <a:endParaRPr lang="en-US" altLang="en-US" smtClean="0">
              <a:latin typeface="Times New Roman" pitchFamily="18" charset="0"/>
            </a:endParaRPr>
          </a:p>
        </p:txBody>
      </p:sp>
    </p:spTree>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9922" name="Rectangle 7"/>
          <p:cNvSpPr>
            <a:spLocks noGrp="1" noChangeArrowheads="1"/>
          </p:cNvSpPr>
          <p:nvPr>
            <p:ph type="sldNum" sz="quarter"/>
          </p:nvPr>
        </p:nvSpPr>
        <p:spPr>
          <a:noFill/>
          <a:ln/>
        </p:spPr>
        <p:txBody>
          <a:bodyPr/>
          <a:lstStyle/>
          <a:p>
            <a:fld id="{00CAD880-CB4F-4801-9DB7-39D82441FA75}" type="slidenum">
              <a:rPr lang="el-GR" altLang="en-US"/>
              <a:pPr/>
              <a:t>62</a:t>
            </a:fld>
            <a:endParaRPr lang="el-GR" altLang="en-US"/>
          </a:p>
        </p:txBody>
      </p:sp>
      <p:sp>
        <p:nvSpPr>
          <p:cNvPr id="209923" name="Rectangle 1"/>
          <p:cNvSpPr>
            <a:spLocks noChangeArrowheads="1" noTextEdit="1"/>
          </p:cNvSpPr>
          <p:nvPr>
            <p:ph type="sldImg"/>
          </p:nvPr>
        </p:nvSpPr>
        <p:spPr>
          <a:xfrm>
            <a:off x="2286000" y="357188"/>
            <a:ext cx="2166938" cy="1625600"/>
          </a:xfrm>
          <a:solidFill>
            <a:srgbClr val="FFFFFF"/>
          </a:solidFill>
          <a:ln/>
        </p:spPr>
      </p:sp>
      <p:sp>
        <p:nvSpPr>
          <p:cNvPr id="209924" name="Text Box 2"/>
          <p:cNvSpPr>
            <a:spLocks noChangeArrowheads="1"/>
          </p:cNvSpPr>
          <p:nvPr>
            <p:ph type="body" idx="1"/>
          </p:nvPr>
        </p:nvSpPr>
        <p:spPr>
          <a:xfrm>
            <a:off x="685800" y="4343400"/>
            <a:ext cx="5486400" cy="4114800"/>
          </a:xfrm>
          <a:noFill/>
          <a:ln/>
        </p:spPr>
        <p:txBody>
          <a:bodyPr/>
          <a:lstStyle/>
          <a:p>
            <a:pPr eaLnBrk="1" hangingPunct="1">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en-US" b="1" smtClean="0">
                <a:latin typeface="Calibri" pitchFamily="34" charset="0"/>
                <a:ea typeface="Microsoft YaHei" pitchFamily="34" charset="-122"/>
              </a:rPr>
              <a:t>Slide level: 1 and 2</a:t>
            </a:r>
          </a:p>
          <a:p>
            <a:pPr eaLnBrk="1" hangingPunct="1">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GB" altLang="en-US" smtClean="0">
              <a:latin typeface="Calibri" pitchFamily="34" charset="0"/>
              <a:ea typeface="Microsoft YaHei" pitchFamily="34" charset="-122"/>
            </a:endParaRPr>
          </a:p>
          <a:p>
            <a:pPr eaLnBrk="1" hangingPunct="1">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en-US" smtClean="0">
                <a:latin typeface="Calibri" pitchFamily="34" charset="0"/>
                <a:ea typeface="Microsoft YaHei" pitchFamily="34" charset="-122"/>
              </a:rPr>
              <a:t>A revaluation increase should be credited directly to an equity account called “revaluation surplus” (through the statement of changes in equity) and should not go through the income statement.</a:t>
            </a:r>
          </a:p>
          <a:p>
            <a:pPr eaLnBrk="1" hangingPunct="1">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en-US" smtClean="0">
                <a:latin typeface="Calibri" pitchFamily="34" charset="0"/>
                <a:ea typeface="Microsoft YaHei" pitchFamily="34" charset="-122"/>
              </a:rPr>
              <a:t>Where, however, there has previously been a revaluation decrease for the asset concerned, which has been recognised as an expense in the income statement, the current revaluation increase should be recognised as income in the income statement up to the amount of the previously recognised expense.</a:t>
            </a:r>
          </a:p>
          <a:p>
            <a:pPr eaLnBrk="1" hangingPunct="1">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GB" altLang="en-US" smtClean="0">
              <a:latin typeface="Calibri" pitchFamily="34" charset="0"/>
              <a:ea typeface="Microsoft YaHei" pitchFamily="34" charset="-122"/>
            </a:endParaRPr>
          </a:p>
          <a:p>
            <a:pPr eaLnBrk="1" hangingPunct="1">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en-US" smtClean="0">
                <a:latin typeface="Calibri" pitchFamily="34" charset="0"/>
                <a:ea typeface="Microsoft YaHei" pitchFamily="34" charset="-122"/>
              </a:rPr>
              <a:t>A revaluation decrease should be recognised as an expense in the income statement.</a:t>
            </a:r>
          </a:p>
          <a:p>
            <a:pPr eaLnBrk="1" hangingPunct="1">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en-US" smtClean="0">
                <a:latin typeface="Calibri" pitchFamily="34" charset="0"/>
                <a:ea typeface="Microsoft YaHei" pitchFamily="34" charset="-122"/>
              </a:rPr>
              <a:t>Where, however, there has previously been a revaluation increase for the asset concerned, which has been taken directly to equity, the current revaluation decrease should be recognised directly against the “revaluation surplus” in equity, up to the amount of the previously recognised increase.</a:t>
            </a:r>
          </a:p>
          <a:p>
            <a:pPr eaLnBrk="1" hangingPunct="1">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GB" altLang="en-US" smtClean="0">
              <a:latin typeface="Calibri" pitchFamily="34" charset="0"/>
              <a:ea typeface="Microsoft YaHei" pitchFamily="34" charset="-122"/>
            </a:endParaRPr>
          </a:p>
          <a:p>
            <a:pPr eaLnBrk="1" hangingPunct="1">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en-US" smtClean="0">
                <a:latin typeface="Calibri" pitchFamily="34" charset="0"/>
                <a:ea typeface="Microsoft YaHei" pitchFamily="34" charset="-122"/>
              </a:rPr>
              <a:t>The revaluation surplus can be realised fully on the retirement or disposal of the asset concerned, or over the remaining life of the asset. The transfer from the revaluation surplus to retained earnings does not go through the income statement, but is made as a direct transfer between the two equity accounts.</a:t>
            </a:r>
          </a:p>
          <a:p>
            <a:pPr eaLnBrk="1" hangingPunct="1">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GB" altLang="en-US" smtClean="0">
              <a:latin typeface="Calibri" pitchFamily="34" charset="0"/>
              <a:ea typeface="Microsoft YaHei" pitchFamily="34" charset="-122"/>
            </a:endParaRPr>
          </a:p>
          <a:p>
            <a:pPr eaLnBrk="1" hangingPunct="1">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en-US" smtClean="0">
                <a:latin typeface="Calibri" pitchFamily="34" charset="0"/>
                <a:ea typeface="Microsoft YaHei" pitchFamily="34" charset="-122"/>
              </a:rPr>
              <a:t>Note that the depreciation charge (compulsory) is calculated based on the revalued amount and recognised for its full amount in the income statement.</a:t>
            </a:r>
          </a:p>
          <a:p>
            <a:pPr eaLnBrk="1" hangingPunct="1">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GB" altLang="en-US" smtClean="0">
              <a:latin typeface="Calibri" pitchFamily="34" charset="0"/>
              <a:ea typeface="Microsoft YaHei" pitchFamily="34" charset="-122"/>
            </a:endParaRPr>
          </a:p>
          <a:p>
            <a:pPr eaLnBrk="1" hangingPunct="1">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GB" altLang="en-US" smtClean="0">
              <a:latin typeface="Calibri" pitchFamily="34" charset="0"/>
              <a:ea typeface="Microsoft YaHei" pitchFamily="34" charset="-122"/>
            </a:endParaRPr>
          </a:p>
        </p:txBody>
      </p:sp>
    </p:spTree>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10946" name="Rectangle 7"/>
          <p:cNvSpPr>
            <a:spLocks noGrp="1" noChangeArrowheads="1"/>
          </p:cNvSpPr>
          <p:nvPr>
            <p:ph type="sldNum" sz="quarter"/>
          </p:nvPr>
        </p:nvSpPr>
        <p:spPr>
          <a:noFill/>
          <a:ln/>
        </p:spPr>
        <p:txBody>
          <a:bodyPr/>
          <a:lstStyle/>
          <a:p>
            <a:fld id="{3EAFF869-D396-4259-9921-76DA272345FC}" type="slidenum">
              <a:rPr lang="el-GR" altLang="en-US"/>
              <a:pPr/>
              <a:t>63</a:t>
            </a:fld>
            <a:endParaRPr lang="el-GR" altLang="en-US"/>
          </a:p>
        </p:txBody>
      </p:sp>
      <p:sp>
        <p:nvSpPr>
          <p:cNvPr id="210947" name="Text Box 1"/>
          <p:cNvSpPr txBox="1">
            <a:spLocks noChangeArrowheads="1"/>
          </p:cNvSpPr>
          <p:nvPr/>
        </p:nvSpPr>
        <p:spPr bwMode="auto">
          <a:xfrm>
            <a:off x="3884613" y="8685213"/>
            <a:ext cx="2971800" cy="457200"/>
          </a:xfrm>
          <a:prstGeom prst="rect">
            <a:avLst/>
          </a:prstGeom>
          <a:noFill/>
          <a:ln w="9525">
            <a:noFill/>
            <a:round/>
            <a:headEnd/>
            <a:tailEnd/>
          </a:ln>
        </p:spPr>
        <p:txBody>
          <a:bodyPr lIns="90000" tIns="46800" rIns="90000" bIns="46800" anchor="b"/>
          <a:lstStyle/>
          <a:p>
            <a:pPr algn="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044EEAA8-3EAD-492C-B3BC-43D2B7BB7B4B}" type="slidenum">
              <a:rPr lang="en-US" altLang="en-US" sz="1200">
                <a:solidFill>
                  <a:srgbClr val="000000"/>
                </a:solidFill>
              </a:rPr>
              <a:pPr algn="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63</a:t>
            </a:fld>
            <a:endParaRPr lang="en-US" altLang="en-US" sz="1200">
              <a:solidFill>
                <a:srgbClr val="000000"/>
              </a:solidFill>
            </a:endParaRPr>
          </a:p>
        </p:txBody>
      </p:sp>
      <p:sp>
        <p:nvSpPr>
          <p:cNvPr id="210948" name="Rectangle 2"/>
          <p:cNvSpPr>
            <a:spLocks noChangeArrowheads="1" noTextEdit="1"/>
          </p:cNvSpPr>
          <p:nvPr>
            <p:ph type="sldImg"/>
          </p:nvPr>
        </p:nvSpPr>
        <p:spPr>
          <a:xfrm>
            <a:off x="1143000" y="685800"/>
            <a:ext cx="4572000" cy="3429000"/>
          </a:xfrm>
          <a:solidFill>
            <a:srgbClr val="FFFFFF"/>
          </a:solidFill>
          <a:ln/>
        </p:spPr>
      </p:sp>
      <p:sp>
        <p:nvSpPr>
          <p:cNvPr id="210949" name="Rectangle 3"/>
          <p:cNvSpPr>
            <a:spLocks noChangeArrowheads="1"/>
          </p:cNvSpPr>
          <p:nvPr>
            <p:ph type="body" idx="1"/>
          </p:nvPr>
        </p:nvSpPr>
        <p:spPr>
          <a:xfrm>
            <a:off x="685800" y="4343400"/>
            <a:ext cx="5486400" cy="1046163"/>
          </a:xfrm>
          <a:noFill/>
          <a:ln/>
        </p:spPr>
        <p:txBody>
          <a:bodyPr wrap="none" anchor="ctr"/>
          <a:lstStyle/>
          <a:p>
            <a:endParaRPr lang="el-GR" altLang="en-US" smtClean="0">
              <a:latin typeface="Times New Roman" pitchFamily="18" charset="0"/>
            </a:endParaRPr>
          </a:p>
        </p:txBody>
      </p:sp>
    </p:spTree>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11970" name="Rectangle 7"/>
          <p:cNvSpPr>
            <a:spLocks noGrp="1" noChangeArrowheads="1"/>
          </p:cNvSpPr>
          <p:nvPr>
            <p:ph type="sldNum" sz="quarter"/>
          </p:nvPr>
        </p:nvSpPr>
        <p:spPr>
          <a:noFill/>
          <a:ln/>
        </p:spPr>
        <p:txBody>
          <a:bodyPr/>
          <a:lstStyle/>
          <a:p>
            <a:fld id="{34D41D55-85A6-44B9-9726-67B167B48353}" type="slidenum">
              <a:rPr lang="el-GR" altLang="en-US"/>
              <a:pPr/>
              <a:t>64</a:t>
            </a:fld>
            <a:endParaRPr lang="el-GR" altLang="en-US"/>
          </a:p>
        </p:txBody>
      </p:sp>
      <p:sp>
        <p:nvSpPr>
          <p:cNvPr id="211971" name="Text Box 1"/>
          <p:cNvSpPr txBox="1">
            <a:spLocks noChangeArrowheads="1"/>
          </p:cNvSpPr>
          <p:nvPr/>
        </p:nvSpPr>
        <p:spPr bwMode="auto">
          <a:xfrm>
            <a:off x="3884613" y="8685213"/>
            <a:ext cx="2971800" cy="457200"/>
          </a:xfrm>
          <a:prstGeom prst="rect">
            <a:avLst/>
          </a:prstGeom>
          <a:noFill/>
          <a:ln w="9525">
            <a:noFill/>
            <a:round/>
            <a:headEnd/>
            <a:tailEnd/>
          </a:ln>
        </p:spPr>
        <p:txBody>
          <a:bodyPr lIns="90000" tIns="46800" rIns="90000" bIns="46800" anchor="b"/>
          <a:lstStyle/>
          <a:p>
            <a:pPr algn="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79AD80F7-57BA-4DD6-9EA6-36992B098A3D}" type="slidenum">
              <a:rPr lang="en-US" altLang="en-US" sz="1200">
                <a:solidFill>
                  <a:srgbClr val="000000"/>
                </a:solidFill>
              </a:rPr>
              <a:pPr algn="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64</a:t>
            </a:fld>
            <a:endParaRPr lang="en-US" altLang="en-US" sz="1200">
              <a:solidFill>
                <a:srgbClr val="000000"/>
              </a:solidFill>
            </a:endParaRPr>
          </a:p>
        </p:txBody>
      </p:sp>
      <p:sp>
        <p:nvSpPr>
          <p:cNvPr id="211972" name="Rectangle 2"/>
          <p:cNvSpPr>
            <a:spLocks noChangeArrowheads="1" noTextEdit="1"/>
          </p:cNvSpPr>
          <p:nvPr>
            <p:ph type="sldImg"/>
          </p:nvPr>
        </p:nvSpPr>
        <p:spPr>
          <a:xfrm>
            <a:off x="1143000" y="685800"/>
            <a:ext cx="4572000" cy="3429000"/>
          </a:xfrm>
          <a:solidFill>
            <a:srgbClr val="FFFFFF"/>
          </a:solidFill>
          <a:ln/>
        </p:spPr>
      </p:sp>
      <p:sp>
        <p:nvSpPr>
          <p:cNvPr id="211973" name="Rectangle 3"/>
          <p:cNvSpPr>
            <a:spLocks noChangeArrowheads="1"/>
          </p:cNvSpPr>
          <p:nvPr>
            <p:ph type="body" idx="1"/>
          </p:nvPr>
        </p:nvSpPr>
        <p:spPr>
          <a:xfrm>
            <a:off x="685800" y="4343400"/>
            <a:ext cx="5486400" cy="1046163"/>
          </a:xfrm>
          <a:noFill/>
          <a:ln/>
        </p:spPr>
        <p:txBody>
          <a:bodyPr wrap="none" anchor="ctr"/>
          <a:lstStyle/>
          <a:p>
            <a:endParaRPr lang="el-GR" altLang="en-US" smtClean="0">
              <a:latin typeface="Times New Roman" pitchFamily="18" charset="0"/>
            </a:endParaRPr>
          </a:p>
        </p:txBody>
      </p:sp>
    </p:spTree>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12994" name="Rectangle 7"/>
          <p:cNvSpPr>
            <a:spLocks noGrp="1" noChangeArrowheads="1"/>
          </p:cNvSpPr>
          <p:nvPr>
            <p:ph type="sldNum" sz="quarter"/>
          </p:nvPr>
        </p:nvSpPr>
        <p:spPr>
          <a:noFill/>
          <a:ln/>
        </p:spPr>
        <p:txBody>
          <a:bodyPr/>
          <a:lstStyle/>
          <a:p>
            <a:fld id="{A523D0A6-4824-4B2D-B523-B19D664FB0A2}" type="slidenum">
              <a:rPr lang="el-GR" altLang="en-US"/>
              <a:pPr/>
              <a:t>65</a:t>
            </a:fld>
            <a:endParaRPr lang="el-GR" altLang="en-US"/>
          </a:p>
        </p:txBody>
      </p:sp>
      <p:sp>
        <p:nvSpPr>
          <p:cNvPr id="212995" name="Text Box 1"/>
          <p:cNvSpPr txBox="1">
            <a:spLocks noChangeArrowheads="1"/>
          </p:cNvSpPr>
          <p:nvPr/>
        </p:nvSpPr>
        <p:spPr bwMode="auto">
          <a:xfrm>
            <a:off x="3884613" y="8685213"/>
            <a:ext cx="2971800" cy="457200"/>
          </a:xfrm>
          <a:prstGeom prst="rect">
            <a:avLst/>
          </a:prstGeom>
          <a:noFill/>
          <a:ln w="9525">
            <a:noFill/>
            <a:round/>
            <a:headEnd/>
            <a:tailEnd/>
          </a:ln>
        </p:spPr>
        <p:txBody>
          <a:bodyPr lIns="90000" tIns="46800" rIns="90000" bIns="46800" anchor="b"/>
          <a:lstStyle/>
          <a:p>
            <a:pPr algn="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49D5C968-44F6-40D9-B425-156D399ECD4D}" type="slidenum">
              <a:rPr lang="en-US" altLang="en-US" sz="1200">
                <a:solidFill>
                  <a:srgbClr val="000000"/>
                </a:solidFill>
              </a:rPr>
              <a:pPr algn="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65</a:t>
            </a:fld>
            <a:endParaRPr lang="en-US" altLang="en-US" sz="1200">
              <a:solidFill>
                <a:srgbClr val="000000"/>
              </a:solidFill>
            </a:endParaRPr>
          </a:p>
        </p:txBody>
      </p:sp>
      <p:sp>
        <p:nvSpPr>
          <p:cNvPr id="212996" name="Rectangle 2"/>
          <p:cNvSpPr>
            <a:spLocks noChangeArrowheads="1" noTextEdit="1"/>
          </p:cNvSpPr>
          <p:nvPr>
            <p:ph type="sldImg"/>
          </p:nvPr>
        </p:nvSpPr>
        <p:spPr>
          <a:xfrm>
            <a:off x="1143000" y="685800"/>
            <a:ext cx="4572000" cy="3429000"/>
          </a:xfrm>
          <a:solidFill>
            <a:srgbClr val="FFFFFF"/>
          </a:solidFill>
          <a:ln/>
        </p:spPr>
      </p:sp>
      <p:sp>
        <p:nvSpPr>
          <p:cNvPr id="212997" name="Rectangle 3"/>
          <p:cNvSpPr>
            <a:spLocks noChangeArrowheads="1"/>
          </p:cNvSpPr>
          <p:nvPr>
            <p:ph type="body" idx="1"/>
          </p:nvPr>
        </p:nvSpPr>
        <p:spPr>
          <a:xfrm>
            <a:off x="685800" y="4343400"/>
            <a:ext cx="5486400" cy="1046163"/>
          </a:xfrm>
          <a:noFill/>
          <a:ln/>
        </p:spPr>
        <p:txBody>
          <a:bodyPr wrap="none" anchor="ctr"/>
          <a:lstStyle/>
          <a:p>
            <a:endParaRPr lang="el-GR" altLang="en-US" smtClean="0">
              <a:latin typeface="Times New Roman" pitchFamily="18" charset="0"/>
            </a:endParaRPr>
          </a:p>
        </p:txBody>
      </p:sp>
    </p:spTree>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14018" name="Rectangle 7"/>
          <p:cNvSpPr>
            <a:spLocks noGrp="1" noChangeArrowheads="1"/>
          </p:cNvSpPr>
          <p:nvPr>
            <p:ph type="sldNum" sz="quarter"/>
          </p:nvPr>
        </p:nvSpPr>
        <p:spPr>
          <a:noFill/>
          <a:ln/>
        </p:spPr>
        <p:txBody>
          <a:bodyPr/>
          <a:lstStyle/>
          <a:p>
            <a:fld id="{2068AD53-96D2-4646-A50C-A7D00727A84E}" type="slidenum">
              <a:rPr lang="el-GR" altLang="en-US"/>
              <a:pPr/>
              <a:t>66</a:t>
            </a:fld>
            <a:endParaRPr lang="el-GR" altLang="en-US"/>
          </a:p>
        </p:txBody>
      </p:sp>
      <p:sp>
        <p:nvSpPr>
          <p:cNvPr id="214019" name="Rectangle 1"/>
          <p:cNvSpPr>
            <a:spLocks noChangeArrowheads="1" noTextEdit="1"/>
          </p:cNvSpPr>
          <p:nvPr>
            <p:ph type="sldImg"/>
          </p:nvPr>
        </p:nvSpPr>
        <p:spPr>
          <a:xfrm>
            <a:off x="2286000" y="357188"/>
            <a:ext cx="2166938" cy="1625600"/>
          </a:xfrm>
          <a:solidFill>
            <a:srgbClr val="FFFFFF"/>
          </a:solidFill>
          <a:ln/>
        </p:spPr>
      </p:sp>
      <p:sp>
        <p:nvSpPr>
          <p:cNvPr id="214020" name="Text Box 2"/>
          <p:cNvSpPr>
            <a:spLocks noChangeArrowheads="1"/>
          </p:cNvSpPr>
          <p:nvPr>
            <p:ph type="body" idx="1"/>
          </p:nvPr>
        </p:nvSpPr>
        <p:spPr>
          <a:xfrm>
            <a:off x="762000" y="2281238"/>
            <a:ext cx="5410200" cy="6130925"/>
          </a:xfrm>
          <a:noFill/>
          <a:ln/>
        </p:spPr>
        <p:txBody>
          <a:bodyPr/>
          <a:lstStyle/>
          <a:p>
            <a:pPr eaLnBrk="1" hangingPunct="1">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en-US" b="1" smtClean="0">
                <a:latin typeface="Calibri" pitchFamily="34" charset="0"/>
                <a:ea typeface="Microsoft YaHei" pitchFamily="34" charset="-122"/>
              </a:rPr>
              <a:t>Slide level: 1 and 2</a:t>
            </a:r>
          </a:p>
          <a:p>
            <a:pPr eaLnBrk="1" hangingPunct="1">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en-US" b="1" smtClean="0">
                <a:latin typeface="Calibri" pitchFamily="34" charset="0"/>
                <a:ea typeface="Microsoft YaHei" pitchFamily="34" charset="-122"/>
              </a:rPr>
              <a:t>Depreciation</a:t>
            </a:r>
            <a:r>
              <a:rPr lang="en-GB" altLang="en-US" smtClean="0">
                <a:latin typeface="Calibri" pitchFamily="34" charset="0"/>
                <a:ea typeface="Microsoft YaHei" pitchFamily="34" charset="-122"/>
              </a:rPr>
              <a:t> - the systematic allocation of the depreciable amount of an asset over its useful life. (IAS 16.6)</a:t>
            </a:r>
          </a:p>
          <a:p>
            <a:pPr eaLnBrk="1" hangingPunct="1">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en-US" b="1" smtClean="0">
                <a:latin typeface="Calibri" pitchFamily="34" charset="0"/>
                <a:ea typeface="Microsoft YaHei" pitchFamily="34" charset="-122"/>
              </a:rPr>
              <a:t>Depreciable amount</a:t>
            </a:r>
            <a:r>
              <a:rPr lang="en-GB" altLang="en-US" smtClean="0">
                <a:latin typeface="Calibri" pitchFamily="34" charset="0"/>
                <a:ea typeface="Microsoft YaHei" pitchFamily="34" charset="-122"/>
              </a:rPr>
              <a:t> - cost of an asset, or amount substituted for cost in the financial statements, less its residual value. (IAS 16.6)</a:t>
            </a:r>
          </a:p>
          <a:p>
            <a:pPr eaLnBrk="1" hangingPunct="1">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en-US" b="1" smtClean="0">
                <a:latin typeface="Calibri" pitchFamily="34" charset="0"/>
                <a:ea typeface="Microsoft YaHei" pitchFamily="34" charset="-122"/>
              </a:rPr>
              <a:t>Cost</a:t>
            </a:r>
            <a:r>
              <a:rPr lang="en-GB" altLang="en-US" smtClean="0">
                <a:latin typeface="Calibri" pitchFamily="34" charset="0"/>
                <a:ea typeface="Microsoft YaHei" pitchFamily="34" charset="-122"/>
              </a:rPr>
              <a:t> - the amount of cash or cash equivalents paid or the fair value of the other consideration given to acquire an asset at the time of its acquisition or construction. (IAS 16.6)</a:t>
            </a:r>
          </a:p>
          <a:p>
            <a:pPr eaLnBrk="1" hangingPunct="1">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en-US" b="1" smtClean="0">
                <a:latin typeface="Calibri" pitchFamily="34" charset="0"/>
                <a:ea typeface="Microsoft YaHei" pitchFamily="34" charset="-122"/>
              </a:rPr>
              <a:t>Useful life</a:t>
            </a:r>
            <a:r>
              <a:rPr lang="en-GB" altLang="en-US" smtClean="0">
                <a:latin typeface="Calibri" pitchFamily="34" charset="0"/>
                <a:ea typeface="Microsoft YaHei" pitchFamily="34" charset="-122"/>
              </a:rPr>
              <a:t> - is either:</a:t>
            </a:r>
          </a:p>
          <a:p>
            <a:pPr eaLnBrk="1" hangingPunct="1">
              <a:spcBef>
                <a:spcPct val="0"/>
              </a:spcBef>
              <a:buFont typeface="Calibri"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en-US" smtClean="0">
                <a:latin typeface="Calibri" pitchFamily="34" charset="0"/>
                <a:ea typeface="Microsoft YaHei" pitchFamily="34" charset="-122"/>
              </a:rPr>
              <a:t> the period of time over which an asset is expected to be used </a:t>
            </a:r>
            <a:r>
              <a:rPr lang="en-GB" altLang="en-US" u="sng" smtClean="0">
                <a:latin typeface="Calibri" pitchFamily="34" charset="0"/>
                <a:ea typeface="Microsoft YaHei" pitchFamily="34" charset="-122"/>
              </a:rPr>
              <a:t>by the enterprise</a:t>
            </a:r>
            <a:r>
              <a:rPr lang="en-GB" altLang="en-US" smtClean="0">
                <a:latin typeface="Calibri" pitchFamily="34" charset="0"/>
                <a:ea typeface="Microsoft YaHei" pitchFamily="34" charset="-122"/>
              </a:rPr>
              <a:t> </a:t>
            </a:r>
          </a:p>
          <a:p>
            <a:pPr eaLnBrk="1" hangingPunct="1">
              <a:spcBef>
                <a:spcPct val="0"/>
              </a:spcBef>
              <a:buFont typeface="Calibri"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en-US" smtClean="0">
                <a:latin typeface="Calibri" pitchFamily="34" charset="0"/>
                <a:ea typeface="Microsoft YaHei" pitchFamily="34" charset="-122"/>
              </a:rPr>
              <a:t> or the number of production or similar units expected to be obtained from the asset.</a:t>
            </a:r>
          </a:p>
          <a:p>
            <a:pPr eaLnBrk="1" hangingPunct="1">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en-US" smtClean="0">
                <a:latin typeface="Calibri" pitchFamily="34" charset="0"/>
                <a:ea typeface="Microsoft YaHei" pitchFamily="34" charset="-122"/>
              </a:rPr>
              <a:t> (IAS 16.6)</a:t>
            </a:r>
          </a:p>
          <a:p>
            <a:pPr eaLnBrk="1" hangingPunct="1">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en-US" smtClean="0">
                <a:latin typeface="Calibri" pitchFamily="34" charset="0"/>
                <a:ea typeface="Microsoft YaHei" pitchFamily="34" charset="-122"/>
              </a:rPr>
              <a:t>The depreciation charge is recognised an an expense, unless it is included in the carrying amount of another asset (eg inventory, internally generated intangible asset).</a:t>
            </a:r>
          </a:p>
          <a:p>
            <a:pPr eaLnBrk="1" hangingPunct="1">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GB" altLang="en-US" smtClean="0">
              <a:latin typeface="Calibri" pitchFamily="34" charset="0"/>
              <a:ea typeface="Microsoft YaHei" pitchFamily="34" charset="-122"/>
            </a:endParaRPr>
          </a:p>
          <a:p>
            <a:pPr eaLnBrk="1" hangingPunct="1">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en-US" smtClean="0">
                <a:latin typeface="Calibri" pitchFamily="34" charset="0"/>
                <a:ea typeface="Microsoft YaHei" pitchFamily="34" charset="-122"/>
              </a:rPr>
              <a:t>Depreciation reflects the fact that the economic benefits embodied in an asset are consumed by the enterprise, through the use of the asset.  However, other factors such as technical obsolescence and wear and tear while an asset remains idle often result in the diminution of the economic benefits that might have been expected to be available from the asset.  The following factors are considered in determining the useful life of an asset :</a:t>
            </a:r>
          </a:p>
          <a:p>
            <a:pPr eaLnBrk="1" hangingPunct="1">
              <a:spcBef>
                <a:spcPct val="0"/>
              </a:spcBef>
              <a:buFont typeface="Calibri"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en-US" smtClean="0">
                <a:latin typeface="Calibri" pitchFamily="34" charset="0"/>
                <a:ea typeface="Microsoft YaHei" pitchFamily="34" charset="-122"/>
              </a:rPr>
              <a:t>expected usage, based on physical output (ie the number of units it will produce)</a:t>
            </a:r>
          </a:p>
          <a:p>
            <a:pPr eaLnBrk="1" hangingPunct="1">
              <a:spcBef>
                <a:spcPct val="0"/>
              </a:spcBef>
              <a:buFont typeface="Calibri"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en-US" smtClean="0">
                <a:latin typeface="Calibri" pitchFamily="34" charset="0"/>
                <a:ea typeface="Microsoft YaHei" pitchFamily="34" charset="-122"/>
              </a:rPr>
              <a:t>expected physical wear and tear</a:t>
            </a:r>
          </a:p>
          <a:p>
            <a:pPr eaLnBrk="1" hangingPunct="1">
              <a:spcBef>
                <a:spcPct val="0"/>
              </a:spcBef>
              <a:buFont typeface="Calibri"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en-US" smtClean="0">
                <a:latin typeface="Calibri" pitchFamily="34" charset="0"/>
                <a:ea typeface="Microsoft YaHei" pitchFamily="34" charset="-122"/>
              </a:rPr>
              <a:t>technical obsolescence</a:t>
            </a:r>
          </a:p>
          <a:p>
            <a:pPr eaLnBrk="1" hangingPunct="1">
              <a:spcBef>
                <a:spcPct val="0"/>
              </a:spcBef>
              <a:buFont typeface="Calibri"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en-US" smtClean="0">
                <a:latin typeface="Calibri" pitchFamily="34" charset="0"/>
                <a:ea typeface="Microsoft YaHei" pitchFamily="34" charset="-122"/>
              </a:rPr>
              <a:t>limited time frame for usage, eg the lease period on a leased asset (IAS 16.43)</a:t>
            </a:r>
          </a:p>
          <a:p>
            <a:pPr eaLnBrk="1" hangingPunct="1">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GB" altLang="en-US" smtClean="0">
              <a:latin typeface="Calibri" pitchFamily="34" charset="0"/>
              <a:ea typeface="Microsoft YaHei" pitchFamily="34" charset="-122"/>
            </a:endParaRPr>
          </a:p>
          <a:p>
            <a:pPr eaLnBrk="1" hangingPunct="1">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en-US" smtClean="0">
                <a:latin typeface="Calibri" pitchFamily="34" charset="0"/>
                <a:ea typeface="Microsoft YaHei" pitchFamily="34" charset="-122"/>
              </a:rPr>
              <a:t>The useful life of an asset should be periodically reviewed, as it may change as a result of new technological developments which shorten its useful life, or as a result of expenditure which improves the asset by lengthening its useful life. In such a case, the depreciation rate for the current and future periods is adjusted accordingly (not retrospective adjustment) (IAS16.50).</a:t>
            </a:r>
          </a:p>
        </p:txBody>
      </p:sp>
    </p:spTree>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15042" name="Rectangle 7"/>
          <p:cNvSpPr>
            <a:spLocks noGrp="1" noChangeArrowheads="1"/>
          </p:cNvSpPr>
          <p:nvPr>
            <p:ph type="sldNum" sz="quarter"/>
          </p:nvPr>
        </p:nvSpPr>
        <p:spPr>
          <a:noFill/>
          <a:ln/>
        </p:spPr>
        <p:txBody>
          <a:bodyPr/>
          <a:lstStyle/>
          <a:p>
            <a:fld id="{2086E5DE-8E1A-42DD-AE91-65789F2A5521}" type="slidenum">
              <a:rPr lang="el-GR" altLang="en-US"/>
              <a:pPr/>
              <a:t>67</a:t>
            </a:fld>
            <a:endParaRPr lang="el-GR" altLang="en-US"/>
          </a:p>
        </p:txBody>
      </p:sp>
      <p:sp>
        <p:nvSpPr>
          <p:cNvPr id="215043" name="Rectangle 1"/>
          <p:cNvSpPr>
            <a:spLocks noChangeArrowheads="1" noTextEdit="1"/>
          </p:cNvSpPr>
          <p:nvPr>
            <p:ph type="sldImg"/>
          </p:nvPr>
        </p:nvSpPr>
        <p:spPr>
          <a:xfrm>
            <a:off x="1143000" y="685800"/>
            <a:ext cx="4572000" cy="3429000"/>
          </a:xfrm>
          <a:solidFill>
            <a:srgbClr val="FFFFFF"/>
          </a:solidFill>
          <a:ln/>
        </p:spPr>
      </p:sp>
      <p:sp>
        <p:nvSpPr>
          <p:cNvPr id="215044" name="Rectangle 2"/>
          <p:cNvSpPr>
            <a:spLocks noChangeArrowheads="1"/>
          </p:cNvSpPr>
          <p:nvPr>
            <p:ph type="body" idx="1"/>
          </p:nvPr>
        </p:nvSpPr>
        <p:spPr>
          <a:xfrm>
            <a:off x="685800" y="4343400"/>
            <a:ext cx="5486400" cy="4114800"/>
          </a:xfrm>
          <a:noFill/>
          <a:ln/>
        </p:spPr>
        <p:txBody>
          <a:bodyPr wrap="none" anchor="ctr"/>
          <a:lstStyle/>
          <a:p>
            <a:endParaRPr lang="en-US" altLang="en-US" smtClean="0">
              <a:latin typeface="Times New Roman" pitchFamily="18" charset="0"/>
            </a:endParaRPr>
          </a:p>
        </p:txBody>
      </p:sp>
    </p:spTree>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16066" name="Rectangle 7"/>
          <p:cNvSpPr>
            <a:spLocks noGrp="1" noChangeArrowheads="1"/>
          </p:cNvSpPr>
          <p:nvPr>
            <p:ph type="sldNum" sz="quarter"/>
          </p:nvPr>
        </p:nvSpPr>
        <p:spPr>
          <a:noFill/>
          <a:ln/>
        </p:spPr>
        <p:txBody>
          <a:bodyPr/>
          <a:lstStyle/>
          <a:p>
            <a:fld id="{CB99EF48-A75F-414C-8A86-0B0EDE46A319}" type="slidenum">
              <a:rPr lang="el-GR" altLang="en-US"/>
              <a:pPr/>
              <a:t>68</a:t>
            </a:fld>
            <a:endParaRPr lang="el-GR" altLang="en-US"/>
          </a:p>
        </p:txBody>
      </p:sp>
      <p:sp>
        <p:nvSpPr>
          <p:cNvPr id="216067" name="Rectangle 1"/>
          <p:cNvSpPr>
            <a:spLocks noChangeArrowheads="1" noTextEdit="1"/>
          </p:cNvSpPr>
          <p:nvPr>
            <p:ph type="sldImg"/>
          </p:nvPr>
        </p:nvSpPr>
        <p:spPr>
          <a:xfrm>
            <a:off x="1143000" y="685800"/>
            <a:ext cx="4572000" cy="3429000"/>
          </a:xfrm>
          <a:solidFill>
            <a:srgbClr val="FFFFFF"/>
          </a:solidFill>
          <a:ln/>
        </p:spPr>
      </p:sp>
      <p:sp>
        <p:nvSpPr>
          <p:cNvPr id="216068" name="Rectangle 2"/>
          <p:cNvSpPr>
            <a:spLocks noChangeArrowheads="1"/>
          </p:cNvSpPr>
          <p:nvPr>
            <p:ph type="body" idx="1"/>
          </p:nvPr>
        </p:nvSpPr>
        <p:spPr>
          <a:xfrm>
            <a:off x="685800" y="4343400"/>
            <a:ext cx="5486400" cy="4114800"/>
          </a:xfrm>
          <a:noFill/>
          <a:ln/>
        </p:spPr>
        <p:txBody>
          <a:bodyPr wrap="none" anchor="ctr"/>
          <a:lstStyle/>
          <a:p>
            <a:endParaRPr lang="en-US" altLang="en-US" smtClean="0">
              <a:latin typeface="Times New Roman" pitchFamily="18" charset="0"/>
            </a:endParaRPr>
          </a:p>
        </p:txBody>
      </p:sp>
    </p:spTree>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17090" name="Rectangle 7"/>
          <p:cNvSpPr>
            <a:spLocks noGrp="1" noChangeArrowheads="1"/>
          </p:cNvSpPr>
          <p:nvPr>
            <p:ph type="sldNum" sz="quarter"/>
          </p:nvPr>
        </p:nvSpPr>
        <p:spPr>
          <a:noFill/>
          <a:ln/>
        </p:spPr>
        <p:txBody>
          <a:bodyPr/>
          <a:lstStyle/>
          <a:p>
            <a:fld id="{DD2C0520-0D4E-479B-8FD8-F5E5B5D79BA7}" type="slidenum">
              <a:rPr lang="el-GR" altLang="en-US"/>
              <a:pPr/>
              <a:t>69</a:t>
            </a:fld>
            <a:endParaRPr lang="el-GR" altLang="en-US"/>
          </a:p>
        </p:txBody>
      </p:sp>
      <p:sp>
        <p:nvSpPr>
          <p:cNvPr id="217091" name="Rectangle 1"/>
          <p:cNvSpPr>
            <a:spLocks noChangeArrowheads="1" noTextEdit="1"/>
          </p:cNvSpPr>
          <p:nvPr>
            <p:ph type="sldImg"/>
          </p:nvPr>
        </p:nvSpPr>
        <p:spPr>
          <a:xfrm>
            <a:off x="1143000" y="685800"/>
            <a:ext cx="4572000" cy="3429000"/>
          </a:xfrm>
          <a:solidFill>
            <a:srgbClr val="FFFFFF"/>
          </a:solidFill>
          <a:ln/>
        </p:spPr>
      </p:sp>
      <p:sp>
        <p:nvSpPr>
          <p:cNvPr id="217092" name="Rectangle 2"/>
          <p:cNvSpPr>
            <a:spLocks noChangeArrowheads="1"/>
          </p:cNvSpPr>
          <p:nvPr>
            <p:ph type="body" idx="1"/>
          </p:nvPr>
        </p:nvSpPr>
        <p:spPr>
          <a:xfrm>
            <a:off x="685800" y="4343400"/>
            <a:ext cx="5486400" cy="4114800"/>
          </a:xfrm>
          <a:noFill/>
          <a:ln/>
        </p:spPr>
        <p:txBody>
          <a:bodyPr wrap="none" anchor="ctr"/>
          <a:lstStyle/>
          <a:p>
            <a:endParaRPr lang="en-US" altLang="en-US" smtClean="0">
              <a:latin typeface="Times New Roman" pitchFamily="18"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42338" name="Rectangle 7"/>
          <p:cNvSpPr>
            <a:spLocks noGrp="1" noChangeArrowheads="1"/>
          </p:cNvSpPr>
          <p:nvPr>
            <p:ph type="sldNum" sz="quarter"/>
          </p:nvPr>
        </p:nvSpPr>
        <p:spPr>
          <a:noFill/>
          <a:ln/>
        </p:spPr>
        <p:txBody>
          <a:bodyPr/>
          <a:lstStyle/>
          <a:p>
            <a:fld id="{1E0C29C1-1104-4518-9B6F-7048D42253CC}" type="slidenum">
              <a:rPr lang="el-GR" altLang="en-US"/>
              <a:pPr/>
              <a:t>7</a:t>
            </a:fld>
            <a:endParaRPr lang="el-GR" altLang="en-US"/>
          </a:p>
        </p:txBody>
      </p:sp>
      <p:sp>
        <p:nvSpPr>
          <p:cNvPr id="142339" name="Text Box 1"/>
          <p:cNvSpPr txBox="1">
            <a:spLocks noChangeArrowheads="1"/>
          </p:cNvSpPr>
          <p:nvPr/>
        </p:nvSpPr>
        <p:spPr bwMode="auto">
          <a:xfrm>
            <a:off x="3884613" y="8685213"/>
            <a:ext cx="2971800" cy="457200"/>
          </a:xfrm>
          <a:prstGeom prst="rect">
            <a:avLst/>
          </a:prstGeom>
          <a:noFill/>
          <a:ln w="9525">
            <a:noFill/>
            <a:round/>
            <a:headEnd/>
            <a:tailEnd/>
          </a:ln>
        </p:spPr>
        <p:txBody>
          <a:bodyPr lIns="90000" tIns="46800" rIns="90000" bIns="46800" anchor="b"/>
          <a:lstStyle/>
          <a:p>
            <a:pPr algn="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07CE8EC7-5AF5-49F7-B750-37922160EF8D}" type="slidenum">
              <a:rPr lang="en-US" altLang="en-US" sz="1200">
                <a:solidFill>
                  <a:srgbClr val="000000"/>
                </a:solidFill>
                <a:latin typeface="Calibri" pitchFamily="34" charset="0"/>
                <a:ea typeface="ＭＳ Ｐゴシック" pitchFamily="34" charset="-128"/>
              </a:rPr>
              <a:pPr algn="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7</a:t>
            </a:fld>
            <a:endParaRPr lang="en-US" altLang="en-US" sz="1200">
              <a:solidFill>
                <a:srgbClr val="000000"/>
              </a:solidFill>
              <a:latin typeface="Calibri" pitchFamily="34" charset="0"/>
              <a:ea typeface="ＭＳ Ｐゴシック" pitchFamily="34" charset="-128"/>
            </a:endParaRPr>
          </a:p>
        </p:txBody>
      </p:sp>
      <p:sp>
        <p:nvSpPr>
          <p:cNvPr id="142340" name="Rectangle 2"/>
          <p:cNvSpPr>
            <a:spLocks noChangeArrowheads="1" noTextEdit="1"/>
          </p:cNvSpPr>
          <p:nvPr>
            <p:ph type="sldImg"/>
          </p:nvPr>
        </p:nvSpPr>
        <p:spPr>
          <a:xfrm>
            <a:off x="1143000" y="685800"/>
            <a:ext cx="4572000" cy="3429000"/>
          </a:xfrm>
          <a:solidFill>
            <a:srgbClr val="FFFFFF"/>
          </a:solidFill>
          <a:ln/>
        </p:spPr>
      </p:sp>
      <p:sp>
        <p:nvSpPr>
          <p:cNvPr id="142341" name="Rectangle 3"/>
          <p:cNvSpPr>
            <a:spLocks noChangeArrowheads="1"/>
          </p:cNvSpPr>
          <p:nvPr>
            <p:ph type="body" idx="1"/>
          </p:nvPr>
        </p:nvSpPr>
        <p:spPr>
          <a:xfrm>
            <a:off x="685800" y="4343400"/>
            <a:ext cx="5486400" cy="4114800"/>
          </a:xfrm>
          <a:noFill/>
          <a:ln/>
        </p:spPr>
        <p:txBody>
          <a:bodyPr wrap="none" anchor="ctr"/>
          <a:lstStyle/>
          <a:p>
            <a:endParaRPr lang="en-US" altLang="en-US" smtClean="0">
              <a:latin typeface="Times New Roman" pitchFamily="18" charset="0"/>
            </a:endParaRPr>
          </a:p>
        </p:txBody>
      </p:sp>
    </p:spTree>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18114" name="Rectangle 7"/>
          <p:cNvSpPr>
            <a:spLocks noGrp="1" noChangeArrowheads="1"/>
          </p:cNvSpPr>
          <p:nvPr>
            <p:ph type="sldNum" sz="quarter"/>
          </p:nvPr>
        </p:nvSpPr>
        <p:spPr>
          <a:noFill/>
          <a:ln/>
        </p:spPr>
        <p:txBody>
          <a:bodyPr/>
          <a:lstStyle/>
          <a:p>
            <a:fld id="{3D27A391-9908-4DB1-8659-EF95B28917FA}" type="slidenum">
              <a:rPr lang="el-GR" altLang="en-US"/>
              <a:pPr/>
              <a:t>70</a:t>
            </a:fld>
            <a:endParaRPr lang="el-GR" altLang="en-US"/>
          </a:p>
        </p:txBody>
      </p:sp>
      <p:sp>
        <p:nvSpPr>
          <p:cNvPr id="218115" name="Rectangle 1"/>
          <p:cNvSpPr>
            <a:spLocks noChangeArrowheads="1" noTextEdit="1"/>
          </p:cNvSpPr>
          <p:nvPr>
            <p:ph type="sldImg"/>
          </p:nvPr>
        </p:nvSpPr>
        <p:spPr>
          <a:xfrm>
            <a:off x="1143000" y="685800"/>
            <a:ext cx="4572000" cy="3429000"/>
          </a:xfrm>
          <a:solidFill>
            <a:srgbClr val="FFFFFF"/>
          </a:solidFill>
          <a:ln/>
        </p:spPr>
      </p:sp>
      <p:sp>
        <p:nvSpPr>
          <p:cNvPr id="218116" name="Rectangle 2"/>
          <p:cNvSpPr>
            <a:spLocks noChangeArrowheads="1"/>
          </p:cNvSpPr>
          <p:nvPr>
            <p:ph type="body" idx="1"/>
          </p:nvPr>
        </p:nvSpPr>
        <p:spPr>
          <a:xfrm>
            <a:off x="914400" y="4343400"/>
            <a:ext cx="5029200" cy="4114800"/>
          </a:xfrm>
          <a:noFill/>
          <a:ln/>
        </p:spPr>
        <p:txBody>
          <a:bodyPr wrap="none" anchor="ctr"/>
          <a:lstStyle/>
          <a:p>
            <a:endParaRPr lang="en-US" altLang="en-US" smtClean="0">
              <a:latin typeface="Times New Roman" pitchFamily="18" charset="0"/>
            </a:endParaRPr>
          </a:p>
        </p:txBody>
      </p:sp>
    </p:spTree>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19138" name="Rectangle 7"/>
          <p:cNvSpPr>
            <a:spLocks noGrp="1" noChangeArrowheads="1"/>
          </p:cNvSpPr>
          <p:nvPr>
            <p:ph type="sldNum" sz="quarter"/>
          </p:nvPr>
        </p:nvSpPr>
        <p:spPr>
          <a:noFill/>
          <a:ln/>
        </p:spPr>
        <p:txBody>
          <a:bodyPr/>
          <a:lstStyle/>
          <a:p>
            <a:fld id="{65E424BF-EE60-443E-9F9B-134B6912E338}" type="slidenum">
              <a:rPr lang="el-GR" altLang="en-US"/>
              <a:pPr/>
              <a:t>71</a:t>
            </a:fld>
            <a:endParaRPr lang="el-GR" altLang="en-US"/>
          </a:p>
        </p:txBody>
      </p:sp>
      <p:sp>
        <p:nvSpPr>
          <p:cNvPr id="219139" name="Rectangle 1"/>
          <p:cNvSpPr>
            <a:spLocks noChangeArrowheads="1" noTextEdit="1"/>
          </p:cNvSpPr>
          <p:nvPr>
            <p:ph type="sldImg"/>
          </p:nvPr>
        </p:nvSpPr>
        <p:spPr>
          <a:xfrm>
            <a:off x="1143000" y="685800"/>
            <a:ext cx="4572000" cy="3429000"/>
          </a:xfrm>
          <a:solidFill>
            <a:srgbClr val="FFFFFF"/>
          </a:solidFill>
          <a:ln/>
        </p:spPr>
      </p:sp>
      <p:sp>
        <p:nvSpPr>
          <p:cNvPr id="219140" name="Rectangle 2"/>
          <p:cNvSpPr>
            <a:spLocks noChangeArrowheads="1"/>
          </p:cNvSpPr>
          <p:nvPr>
            <p:ph type="body" idx="1"/>
          </p:nvPr>
        </p:nvSpPr>
        <p:spPr>
          <a:xfrm>
            <a:off x="914400" y="4343400"/>
            <a:ext cx="5029200" cy="4114800"/>
          </a:xfrm>
          <a:noFill/>
          <a:ln/>
        </p:spPr>
        <p:txBody>
          <a:bodyPr wrap="none" anchor="ctr"/>
          <a:lstStyle/>
          <a:p>
            <a:endParaRPr lang="en-US" altLang="en-US" smtClean="0">
              <a:latin typeface="Times New Roman" pitchFamily="18" charset="0"/>
            </a:endParaRPr>
          </a:p>
        </p:txBody>
      </p:sp>
    </p:spTree>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20162" name="Rectangle 7"/>
          <p:cNvSpPr>
            <a:spLocks noGrp="1" noChangeArrowheads="1"/>
          </p:cNvSpPr>
          <p:nvPr>
            <p:ph type="sldNum" sz="quarter"/>
          </p:nvPr>
        </p:nvSpPr>
        <p:spPr>
          <a:noFill/>
          <a:ln/>
        </p:spPr>
        <p:txBody>
          <a:bodyPr/>
          <a:lstStyle/>
          <a:p>
            <a:fld id="{3B92EFA7-DC3E-4EDB-AE1F-7A43E51FB9E2}" type="slidenum">
              <a:rPr lang="el-GR" altLang="en-US"/>
              <a:pPr/>
              <a:t>72</a:t>
            </a:fld>
            <a:endParaRPr lang="el-GR" altLang="en-US"/>
          </a:p>
        </p:txBody>
      </p:sp>
      <p:sp>
        <p:nvSpPr>
          <p:cNvPr id="220163" name="Rectangle 1"/>
          <p:cNvSpPr>
            <a:spLocks noChangeArrowheads="1" noTextEdit="1"/>
          </p:cNvSpPr>
          <p:nvPr>
            <p:ph type="sldImg"/>
          </p:nvPr>
        </p:nvSpPr>
        <p:spPr>
          <a:xfrm>
            <a:off x="1143000" y="685800"/>
            <a:ext cx="4572000" cy="3429000"/>
          </a:xfrm>
          <a:solidFill>
            <a:srgbClr val="FFFFFF"/>
          </a:solidFill>
          <a:ln/>
        </p:spPr>
      </p:sp>
      <p:sp>
        <p:nvSpPr>
          <p:cNvPr id="220164" name="Rectangle 2"/>
          <p:cNvSpPr>
            <a:spLocks noChangeArrowheads="1"/>
          </p:cNvSpPr>
          <p:nvPr>
            <p:ph type="body" idx="1"/>
          </p:nvPr>
        </p:nvSpPr>
        <p:spPr>
          <a:xfrm>
            <a:off x="685800" y="4343400"/>
            <a:ext cx="5486400" cy="4114800"/>
          </a:xfrm>
          <a:noFill/>
          <a:ln/>
        </p:spPr>
        <p:txBody>
          <a:bodyPr wrap="none" anchor="ctr"/>
          <a:lstStyle/>
          <a:p>
            <a:endParaRPr lang="en-US" altLang="en-US" smtClean="0">
              <a:latin typeface="Times New Roman" pitchFamily="18" charset="0"/>
            </a:endParaRPr>
          </a:p>
        </p:txBody>
      </p:sp>
    </p:spTree>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21186" name="Rectangle 7"/>
          <p:cNvSpPr>
            <a:spLocks noGrp="1" noChangeArrowheads="1"/>
          </p:cNvSpPr>
          <p:nvPr>
            <p:ph type="sldNum" sz="quarter"/>
          </p:nvPr>
        </p:nvSpPr>
        <p:spPr>
          <a:noFill/>
          <a:ln/>
        </p:spPr>
        <p:txBody>
          <a:bodyPr/>
          <a:lstStyle/>
          <a:p>
            <a:fld id="{69F1CD62-E338-4245-A8C2-51C8687ACE8C}" type="slidenum">
              <a:rPr lang="el-GR" altLang="en-US"/>
              <a:pPr/>
              <a:t>74</a:t>
            </a:fld>
            <a:endParaRPr lang="el-GR" altLang="en-US"/>
          </a:p>
        </p:txBody>
      </p:sp>
      <p:sp>
        <p:nvSpPr>
          <p:cNvPr id="221187" name="Rectangle 1"/>
          <p:cNvSpPr>
            <a:spLocks noChangeArrowheads="1" noTextEdit="1"/>
          </p:cNvSpPr>
          <p:nvPr>
            <p:ph type="sldImg"/>
          </p:nvPr>
        </p:nvSpPr>
        <p:spPr>
          <a:xfrm>
            <a:off x="1143000" y="685800"/>
            <a:ext cx="4572000" cy="3429000"/>
          </a:xfrm>
          <a:solidFill>
            <a:srgbClr val="FFFFFF"/>
          </a:solidFill>
          <a:ln/>
        </p:spPr>
      </p:sp>
      <p:sp>
        <p:nvSpPr>
          <p:cNvPr id="221188" name="Rectangle 2"/>
          <p:cNvSpPr>
            <a:spLocks noChangeArrowheads="1"/>
          </p:cNvSpPr>
          <p:nvPr>
            <p:ph type="body" idx="1"/>
          </p:nvPr>
        </p:nvSpPr>
        <p:spPr>
          <a:xfrm>
            <a:off x="685800" y="4343400"/>
            <a:ext cx="5486400" cy="4114800"/>
          </a:xfrm>
          <a:noFill/>
          <a:ln/>
        </p:spPr>
        <p:txBody>
          <a:bodyPr wrap="none" anchor="ctr"/>
          <a:lstStyle/>
          <a:p>
            <a:endParaRPr lang="en-US" altLang="en-US" smtClean="0">
              <a:latin typeface="Times New Roman" pitchFamily="18" charset="0"/>
            </a:endParaRPr>
          </a:p>
        </p:txBody>
      </p:sp>
    </p:spTree>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26306" name="Rectangle 7"/>
          <p:cNvSpPr>
            <a:spLocks noGrp="1" noChangeArrowheads="1"/>
          </p:cNvSpPr>
          <p:nvPr>
            <p:ph type="sldNum" sz="quarter"/>
          </p:nvPr>
        </p:nvSpPr>
        <p:spPr>
          <a:noFill/>
          <a:ln/>
        </p:spPr>
        <p:txBody>
          <a:bodyPr/>
          <a:lstStyle/>
          <a:p>
            <a:fld id="{4F3A241F-6001-42E0-9347-82DAEEBA0B7E}" type="slidenum">
              <a:rPr lang="el-GR" altLang="en-US"/>
              <a:pPr/>
              <a:t>75</a:t>
            </a:fld>
            <a:endParaRPr lang="el-GR" altLang="en-US"/>
          </a:p>
        </p:txBody>
      </p:sp>
      <p:sp>
        <p:nvSpPr>
          <p:cNvPr id="226307" name="Text Box 1"/>
          <p:cNvSpPr txBox="1">
            <a:spLocks noChangeArrowheads="1"/>
          </p:cNvSpPr>
          <p:nvPr/>
        </p:nvSpPr>
        <p:spPr bwMode="auto">
          <a:xfrm>
            <a:off x="3884613" y="8685213"/>
            <a:ext cx="2971800" cy="457200"/>
          </a:xfrm>
          <a:prstGeom prst="rect">
            <a:avLst/>
          </a:prstGeom>
          <a:noFill/>
          <a:ln w="9525">
            <a:noFill/>
            <a:round/>
            <a:headEnd/>
            <a:tailEnd/>
          </a:ln>
        </p:spPr>
        <p:txBody>
          <a:bodyPr lIns="90000" tIns="46800" rIns="90000" bIns="46800" anchor="b"/>
          <a:lstStyle/>
          <a:p>
            <a:pPr algn="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B6CE8E6C-AED5-4A96-90E7-78B607F96C86}" type="slidenum">
              <a:rPr lang="el-GR" altLang="en-US" sz="1200">
                <a:solidFill>
                  <a:srgbClr val="000000"/>
                </a:solidFill>
                <a:latin typeface="Calibri" pitchFamily="34" charset="0"/>
              </a:rPr>
              <a:pPr algn="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75</a:t>
            </a:fld>
            <a:endParaRPr lang="el-GR" altLang="en-US" sz="1200">
              <a:solidFill>
                <a:srgbClr val="000000"/>
              </a:solidFill>
              <a:latin typeface="Calibri" pitchFamily="34" charset="0"/>
            </a:endParaRPr>
          </a:p>
        </p:txBody>
      </p:sp>
      <p:sp>
        <p:nvSpPr>
          <p:cNvPr id="226308" name="Rectangle 2"/>
          <p:cNvSpPr>
            <a:spLocks noChangeArrowheads="1" noTextEdit="1"/>
          </p:cNvSpPr>
          <p:nvPr>
            <p:ph type="sldImg"/>
          </p:nvPr>
        </p:nvSpPr>
        <p:spPr>
          <a:xfrm>
            <a:off x="2346325" y="357188"/>
            <a:ext cx="2166938" cy="1625600"/>
          </a:xfrm>
          <a:solidFill>
            <a:srgbClr val="FFFFFF"/>
          </a:solidFill>
          <a:ln/>
        </p:spPr>
      </p:sp>
      <p:sp>
        <p:nvSpPr>
          <p:cNvPr id="226309" name="Text Box 3"/>
          <p:cNvSpPr>
            <a:spLocks noChangeArrowheads="1"/>
          </p:cNvSpPr>
          <p:nvPr>
            <p:ph type="body" idx="1"/>
          </p:nvPr>
        </p:nvSpPr>
        <p:spPr>
          <a:xfrm>
            <a:off x="914400" y="2281238"/>
            <a:ext cx="5105400" cy="6130925"/>
          </a:xfrm>
          <a:noFill/>
          <a:ln/>
        </p:spPr>
        <p:txBody>
          <a:bodyPr/>
          <a:lstStyle/>
          <a:p>
            <a:pPr eaLnBrk="1" hangingPunct="1">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en-US" b="1" smtClean="0">
                <a:latin typeface="Calibri" pitchFamily="34" charset="0"/>
                <a:ea typeface="Microsoft YaHei" pitchFamily="34" charset="-122"/>
              </a:rPr>
              <a:t>Slide level: 1 and 2</a:t>
            </a:r>
          </a:p>
          <a:p>
            <a:pPr eaLnBrk="1" hangingPunct="1">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GB" altLang="en-US" b="1" smtClean="0">
              <a:latin typeface="Calibri" pitchFamily="34" charset="0"/>
              <a:ea typeface="Microsoft YaHei" pitchFamily="34" charset="-122"/>
            </a:endParaRPr>
          </a:p>
          <a:p>
            <a:pPr eaLnBrk="1" hangingPunct="1">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en-US" smtClean="0">
                <a:latin typeface="Calibri" pitchFamily="34" charset="0"/>
                <a:ea typeface="Microsoft YaHei" pitchFamily="34" charset="-122"/>
              </a:rPr>
              <a:t>This slide highlights again that simply because an item satisfies the definition of an intangible, it will not necessarily be recognised as such in the balance sheet. The additional requirements of probable future economic benefits and a cost that can be reliably measured must also be met before the intangible asset can be recognised.</a:t>
            </a:r>
          </a:p>
          <a:p>
            <a:pPr eaLnBrk="1" hangingPunct="1">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GB" altLang="en-US" smtClean="0">
              <a:latin typeface="Calibri" pitchFamily="34" charset="0"/>
              <a:ea typeface="Microsoft YaHei" pitchFamily="34" charset="-122"/>
            </a:endParaRPr>
          </a:p>
          <a:p>
            <a:pPr eaLnBrk="1" hangingPunct="1">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GB" altLang="en-US" b="1" smtClean="0">
              <a:latin typeface="Calibri" pitchFamily="34" charset="0"/>
              <a:ea typeface="Microsoft YaHei" pitchFamily="34" charset="-122"/>
            </a:endParaRPr>
          </a:p>
          <a:p>
            <a:pPr eaLnBrk="1" hangingPunct="1">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GB" altLang="en-US" b="1" smtClean="0">
              <a:latin typeface="Calibri" pitchFamily="34" charset="0"/>
              <a:ea typeface="Microsoft YaHei" pitchFamily="34" charset="-122"/>
            </a:endParaRPr>
          </a:p>
          <a:p>
            <a:pPr eaLnBrk="1" hangingPunct="1">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GB" altLang="en-US" smtClean="0">
              <a:latin typeface="Calibri" pitchFamily="34" charset="0"/>
              <a:ea typeface="Microsoft YaHei" pitchFamily="34" charset="-122"/>
            </a:endParaRPr>
          </a:p>
          <a:p>
            <a:pPr eaLnBrk="1" hangingPunct="1">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GB" altLang="en-US" smtClean="0">
              <a:latin typeface="Calibri" pitchFamily="34" charset="0"/>
              <a:ea typeface="Microsoft YaHei" pitchFamily="34" charset="-122"/>
            </a:endParaRPr>
          </a:p>
          <a:p>
            <a:pPr eaLnBrk="1" hangingPunct="1">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GB" altLang="en-US" smtClean="0">
              <a:latin typeface="Calibri" pitchFamily="34" charset="0"/>
              <a:ea typeface="Microsoft YaHei" pitchFamily="34" charset="-122"/>
            </a:endParaRPr>
          </a:p>
          <a:p>
            <a:pPr eaLnBrk="1" hangingPunct="1">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GB" altLang="en-US" smtClean="0">
              <a:latin typeface="Calibri" pitchFamily="34" charset="0"/>
              <a:ea typeface="Microsoft YaHei" pitchFamily="34" charset="-122"/>
            </a:endParaRPr>
          </a:p>
          <a:p>
            <a:pPr eaLnBrk="1" hangingPunct="1">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GB" altLang="en-US" smtClean="0">
              <a:latin typeface="Calibri" pitchFamily="34" charset="0"/>
              <a:ea typeface="Microsoft YaHei" pitchFamily="34" charset="-122"/>
            </a:endParaRPr>
          </a:p>
          <a:p>
            <a:pPr eaLnBrk="1" hangingPunct="1">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GB" altLang="en-US" smtClean="0">
              <a:latin typeface="Calibri" pitchFamily="34" charset="0"/>
              <a:ea typeface="Microsoft YaHei" pitchFamily="34" charset="-122"/>
            </a:endParaRPr>
          </a:p>
        </p:txBody>
      </p:sp>
    </p:spTree>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29378" name="Rectangle 7"/>
          <p:cNvSpPr>
            <a:spLocks noGrp="1" noChangeArrowheads="1"/>
          </p:cNvSpPr>
          <p:nvPr>
            <p:ph type="sldNum" sz="quarter"/>
          </p:nvPr>
        </p:nvSpPr>
        <p:spPr>
          <a:noFill/>
          <a:ln/>
        </p:spPr>
        <p:txBody>
          <a:bodyPr/>
          <a:lstStyle/>
          <a:p>
            <a:fld id="{EE5DE297-E966-4C78-96C4-DEC088EF6D3D}" type="slidenum">
              <a:rPr lang="el-GR" altLang="en-US"/>
              <a:pPr/>
              <a:t>76</a:t>
            </a:fld>
            <a:endParaRPr lang="el-GR" altLang="en-US"/>
          </a:p>
        </p:txBody>
      </p:sp>
      <p:sp>
        <p:nvSpPr>
          <p:cNvPr id="229379" name="Rectangle 1"/>
          <p:cNvSpPr>
            <a:spLocks noChangeArrowheads="1" noTextEdit="1"/>
          </p:cNvSpPr>
          <p:nvPr>
            <p:ph type="sldImg"/>
          </p:nvPr>
        </p:nvSpPr>
        <p:spPr>
          <a:xfrm>
            <a:off x="1143000" y="685800"/>
            <a:ext cx="4572000" cy="3429000"/>
          </a:xfrm>
          <a:solidFill>
            <a:srgbClr val="FFFFFF"/>
          </a:solidFill>
          <a:ln/>
        </p:spPr>
      </p:sp>
      <p:sp>
        <p:nvSpPr>
          <p:cNvPr id="229380" name="Rectangle 2"/>
          <p:cNvSpPr>
            <a:spLocks noChangeArrowheads="1"/>
          </p:cNvSpPr>
          <p:nvPr>
            <p:ph type="body" idx="1"/>
          </p:nvPr>
        </p:nvSpPr>
        <p:spPr>
          <a:xfrm>
            <a:off x="685800" y="4343400"/>
            <a:ext cx="5486400" cy="4114800"/>
          </a:xfrm>
          <a:noFill/>
          <a:ln/>
        </p:spPr>
        <p:txBody>
          <a:bodyPr wrap="none" anchor="ctr"/>
          <a:lstStyle/>
          <a:p>
            <a:endParaRPr lang="en-US" altLang="en-US" smtClean="0">
              <a:latin typeface="Times New Roman" pitchFamily="18" charset="0"/>
            </a:endParaRPr>
          </a:p>
        </p:txBody>
      </p:sp>
    </p:spTree>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30402" name="Rectangle 7"/>
          <p:cNvSpPr>
            <a:spLocks noGrp="1" noChangeArrowheads="1"/>
          </p:cNvSpPr>
          <p:nvPr>
            <p:ph type="sldNum" sz="quarter"/>
          </p:nvPr>
        </p:nvSpPr>
        <p:spPr>
          <a:noFill/>
          <a:ln/>
        </p:spPr>
        <p:txBody>
          <a:bodyPr/>
          <a:lstStyle/>
          <a:p>
            <a:fld id="{78B99128-4633-457E-A607-3B51518FE75A}" type="slidenum">
              <a:rPr lang="el-GR" altLang="en-US"/>
              <a:pPr/>
              <a:t>77</a:t>
            </a:fld>
            <a:endParaRPr lang="el-GR" altLang="en-US"/>
          </a:p>
        </p:txBody>
      </p:sp>
      <p:sp>
        <p:nvSpPr>
          <p:cNvPr id="230403" name="Rectangle 1"/>
          <p:cNvSpPr>
            <a:spLocks noChangeArrowheads="1" noTextEdit="1"/>
          </p:cNvSpPr>
          <p:nvPr>
            <p:ph type="sldImg"/>
          </p:nvPr>
        </p:nvSpPr>
        <p:spPr>
          <a:xfrm>
            <a:off x="1143000" y="685800"/>
            <a:ext cx="4572000" cy="3429000"/>
          </a:xfrm>
          <a:solidFill>
            <a:srgbClr val="FFFFFF"/>
          </a:solidFill>
          <a:ln/>
        </p:spPr>
      </p:sp>
      <p:sp>
        <p:nvSpPr>
          <p:cNvPr id="230404" name="Rectangle 2"/>
          <p:cNvSpPr>
            <a:spLocks noChangeArrowheads="1"/>
          </p:cNvSpPr>
          <p:nvPr>
            <p:ph type="body" idx="1"/>
          </p:nvPr>
        </p:nvSpPr>
        <p:spPr>
          <a:xfrm>
            <a:off x="685800" y="4343400"/>
            <a:ext cx="5486400" cy="4114800"/>
          </a:xfrm>
          <a:noFill/>
          <a:ln/>
        </p:spPr>
        <p:txBody>
          <a:bodyPr wrap="none" anchor="ctr"/>
          <a:lstStyle/>
          <a:p>
            <a:endParaRPr lang="en-US" altLang="en-US" smtClean="0">
              <a:latin typeface="Times New Roman" pitchFamily="18"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43362" name="Rectangle 7"/>
          <p:cNvSpPr>
            <a:spLocks noGrp="1" noChangeArrowheads="1"/>
          </p:cNvSpPr>
          <p:nvPr>
            <p:ph type="sldNum" sz="quarter"/>
          </p:nvPr>
        </p:nvSpPr>
        <p:spPr>
          <a:noFill/>
          <a:ln/>
        </p:spPr>
        <p:txBody>
          <a:bodyPr/>
          <a:lstStyle/>
          <a:p>
            <a:fld id="{2633BDE9-66C7-42DE-A87C-DD4FB532FAF3}" type="slidenum">
              <a:rPr lang="el-GR" altLang="en-US"/>
              <a:pPr/>
              <a:t>8</a:t>
            </a:fld>
            <a:endParaRPr lang="el-GR" altLang="en-US"/>
          </a:p>
        </p:txBody>
      </p:sp>
      <p:sp>
        <p:nvSpPr>
          <p:cNvPr id="143363" name="Rectangle 1"/>
          <p:cNvSpPr>
            <a:spLocks noChangeArrowheads="1" noTextEdit="1"/>
          </p:cNvSpPr>
          <p:nvPr>
            <p:ph type="sldImg"/>
          </p:nvPr>
        </p:nvSpPr>
        <p:spPr>
          <a:xfrm>
            <a:off x="1143000" y="685800"/>
            <a:ext cx="4572000" cy="3429000"/>
          </a:xfrm>
          <a:solidFill>
            <a:srgbClr val="FFFFFF"/>
          </a:solidFill>
          <a:ln/>
        </p:spPr>
      </p:sp>
      <p:sp>
        <p:nvSpPr>
          <p:cNvPr id="143364" name="Rectangle 2"/>
          <p:cNvSpPr>
            <a:spLocks noChangeArrowheads="1"/>
          </p:cNvSpPr>
          <p:nvPr>
            <p:ph type="body" idx="1"/>
          </p:nvPr>
        </p:nvSpPr>
        <p:spPr>
          <a:xfrm>
            <a:off x="685800" y="4343400"/>
            <a:ext cx="5486400" cy="4114800"/>
          </a:xfrm>
          <a:noFill/>
          <a:ln/>
        </p:spPr>
        <p:txBody>
          <a:bodyPr wrap="none" anchor="ctr"/>
          <a:lstStyle/>
          <a:p>
            <a:endParaRPr lang="en-US" altLang="en-US" smtClean="0">
              <a:latin typeface="Times New Roman" pitchFamily="18"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44386" name="Rectangle 7"/>
          <p:cNvSpPr>
            <a:spLocks noGrp="1" noChangeArrowheads="1"/>
          </p:cNvSpPr>
          <p:nvPr>
            <p:ph type="sldNum" sz="quarter"/>
          </p:nvPr>
        </p:nvSpPr>
        <p:spPr>
          <a:noFill/>
          <a:ln/>
        </p:spPr>
        <p:txBody>
          <a:bodyPr/>
          <a:lstStyle/>
          <a:p>
            <a:fld id="{71533327-5589-4B52-B4CA-E8C3217312C5}" type="slidenum">
              <a:rPr lang="el-GR" altLang="en-US"/>
              <a:pPr/>
              <a:t>9</a:t>
            </a:fld>
            <a:endParaRPr lang="el-GR" altLang="en-US"/>
          </a:p>
        </p:txBody>
      </p:sp>
      <p:sp>
        <p:nvSpPr>
          <p:cNvPr id="144387" name="Rectangle 1"/>
          <p:cNvSpPr>
            <a:spLocks noChangeArrowheads="1" noTextEdit="1"/>
          </p:cNvSpPr>
          <p:nvPr>
            <p:ph type="sldImg"/>
          </p:nvPr>
        </p:nvSpPr>
        <p:spPr>
          <a:xfrm>
            <a:off x="1143000" y="685800"/>
            <a:ext cx="4572000" cy="3429000"/>
          </a:xfrm>
          <a:solidFill>
            <a:srgbClr val="FFFFFF"/>
          </a:solidFill>
          <a:ln/>
        </p:spPr>
      </p:sp>
      <p:sp>
        <p:nvSpPr>
          <p:cNvPr id="144388" name="Rectangle 2"/>
          <p:cNvSpPr>
            <a:spLocks noChangeArrowheads="1"/>
          </p:cNvSpPr>
          <p:nvPr>
            <p:ph type="body" idx="1"/>
          </p:nvPr>
        </p:nvSpPr>
        <p:spPr>
          <a:xfrm>
            <a:off x="685800" y="4343400"/>
            <a:ext cx="5486400" cy="4114800"/>
          </a:xfrm>
          <a:noFill/>
          <a:ln/>
        </p:spPr>
        <p:txBody>
          <a:bodyPr wrap="none" anchor="ctr"/>
          <a:lstStyle/>
          <a:p>
            <a:endParaRPr lang="en-US" altLang="en-US" smtClean="0">
              <a:latin typeface="Times New Roman"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3"/>
          <p:cNvSpPr>
            <a:spLocks noGrp="1" noChangeArrowheads="1"/>
          </p:cNvSpPr>
          <p:nvPr>
            <p:ph type="dt" idx="10"/>
          </p:nvPr>
        </p:nvSpPr>
        <p:spPr>
          <a:ln/>
        </p:spPr>
        <p:txBody>
          <a:bodyPr/>
          <a:lstStyle>
            <a:lvl1pPr>
              <a:defRPr/>
            </a:lvl1pPr>
          </a:lstStyle>
          <a:p>
            <a:pPr>
              <a:defRPr/>
            </a:pPr>
            <a:r>
              <a:rPr lang="el-GR"/>
              <a:t>24/01/19</a:t>
            </a:r>
          </a:p>
        </p:txBody>
      </p:sp>
      <p:sp>
        <p:nvSpPr>
          <p:cNvPr id="5" name="Rectangle 5"/>
          <p:cNvSpPr>
            <a:spLocks noGrp="1" noChangeArrowheads="1"/>
          </p:cNvSpPr>
          <p:nvPr>
            <p:ph type="sldNum" idx="11"/>
          </p:nvPr>
        </p:nvSpPr>
        <p:spPr>
          <a:ln/>
        </p:spPr>
        <p:txBody>
          <a:bodyPr/>
          <a:lstStyle>
            <a:lvl1pPr>
              <a:defRPr/>
            </a:lvl1pPr>
          </a:lstStyle>
          <a:p>
            <a:pPr>
              <a:defRPr/>
            </a:pPr>
            <a:fld id="{F6CA6A6C-AAE3-4D06-AF60-2077B58C5917}" type="slidenum">
              <a:rPr lang="el-GR" altLang="en-US"/>
              <a:pPr>
                <a:defRPr/>
              </a:pPr>
              <a:t>‹#›</a:t>
            </a:fld>
            <a:endParaRPr lang="el-GR"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
          <p:cNvSpPr>
            <a:spLocks noGrp="1" noChangeArrowheads="1"/>
          </p:cNvSpPr>
          <p:nvPr>
            <p:ph type="dt" idx="10"/>
          </p:nvPr>
        </p:nvSpPr>
        <p:spPr>
          <a:ln/>
        </p:spPr>
        <p:txBody>
          <a:bodyPr/>
          <a:lstStyle>
            <a:lvl1pPr>
              <a:defRPr/>
            </a:lvl1pPr>
          </a:lstStyle>
          <a:p>
            <a:pPr>
              <a:defRPr/>
            </a:pPr>
            <a:r>
              <a:rPr lang="el-GR"/>
              <a:t>24/01/19</a:t>
            </a:r>
          </a:p>
        </p:txBody>
      </p:sp>
      <p:sp>
        <p:nvSpPr>
          <p:cNvPr id="5" name="Rectangle 5"/>
          <p:cNvSpPr>
            <a:spLocks noGrp="1" noChangeArrowheads="1"/>
          </p:cNvSpPr>
          <p:nvPr>
            <p:ph type="sldNum" idx="11"/>
          </p:nvPr>
        </p:nvSpPr>
        <p:spPr>
          <a:ln/>
        </p:spPr>
        <p:txBody>
          <a:bodyPr/>
          <a:lstStyle>
            <a:lvl1pPr>
              <a:defRPr/>
            </a:lvl1pPr>
          </a:lstStyle>
          <a:p>
            <a:pPr>
              <a:defRPr/>
            </a:pPr>
            <a:fld id="{4E1FEE51-5A85-4233-8DFA-577237E65974}" type="slidenum">
              <a:rPr lang="el-GR" altLang="en-US"/>
              <a:pPr>
                <a:defRPr/>
              </a:pPr>
              <a:t>‹#›</a:t>
            </a:fld>
            <a:endParaRPr lang="el-GR"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5813" cy="584993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4993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
          <p:cNvSpPr>
            <a:spLocks noGrp="1" noChangeArrowheads="1"/>
          </p:cNvSpPr>
          <p:nvPr>
            <p:ph type="dt" idx="10"/>
          </p:nvPr>
        </p:nvSpPr>
        <p:spPr>
          <a:ln/>
        </p:spPr>
        <p:txBody>
          <a:bodyPr/>
          <a:lstStyle>
            <a:lvl1pPr>
              <a:defRPr/>
            </a:lvl1pPr>
          </a:lstStyle>
          <a:p>
            <a:pPr>
              <a:defRPr/>
            </a:pPr>
            <a:r>
              <a:rPr lang="el-GR"/>
              <a:t>24/01/19</a:t>
            </a:r>
          </a:p>
        </p:txBody>
      </p:sp>
      <p:sp>
        <p:nvSpPr>
          <p:cNvPr id="5" name="Rectangle 5"/>
          <p:cNvSpPr>
            <a:spLocks noGrp="1" noChangeArrowheads="1"/>
          </p:cNvSpPr>
          <p:nvPr>
            <p:ph type="sldNum" idx="11"/>
          </p:nvPr>
        </p:nvSpPr>
        <p:spPr>
          <a:ln/>
        </p:spPr>
        <p:txBody>
          <a:bodyPr/>
          <a:lstStyle>
            <a:lvl1pPr>
              <a:defRPr/>
            </a:lvl1pPr>
          </a:lstStyle>
          <a:p>
            <a:pPr>
              <a:defRPr/>
            </a:pPr>
            <a:fld id="{24ED2B8A-4BF5-4E11-8E19-36B67C28742F}" type="slidenum">
              <a:rPr lang="el-GR" altLang="en-US"/>
              <a:pPr>
                <a:defRPr/>
              </a:pPr>
              <a:t>‹#›</a:t>
            </a:fld>
            <a:endParaRPr lang="el-GR"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7013" cy="45243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6613" y="1600200"/>
            <a:ext cx="4038600" cy="45243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
          <p:cNvSpPr>
            <a:spLocks noGrp="1" noChangeArrowheads="1"/>
          </p:cNvSpPr>
          <p:nvPr>
            <p:ph type="dt" idx="10"/>
          </p:nvPr>
        </p:nvSpPr>
        <p:spPr>
          <a:ln/>
        </p:spPr>
        <p:txBody>
          <a:bodyPr/>
          <a:lstStyle>
            <a:lvl1pPr>
              <a:defRPr/>
            </a:lvl1pPr>
          </a:lstStyle>
          <a:p>
            <a:pPr>
              <a:defRPr/>
            </a:pPr>
            <a:r>
              <a:rPr lang="el-GR"/>
              <a:t>24/01/19</a:t>
            </a:r>
          </a:p>
        </p:txBody>
      </p:sp>
      <p:sp>
        <p:nvSpPr>
          <p:cNvPr id="5" name="Rectangle 5"/>
          <p:cNvSpPr>
            <a:spLocks noGrp="1" noChangeArrowheads="1"/>
          </p:cNvSpPr>
          <p:nvPr>
            <p:ph type="sldNum" idx="11"/>
          </p:nvPr>
        </p:nvSpPr>
        <p:spPr>
          <a:ln/>
        </p:spPr>
        <p:txBody>
          <a:bodyPr/>
          <a:lstStyle>
            <a:lvl1pPr>
              <a:defRPr/>
            </a:lvl1pPr>
          </a:lstStyle>
          <a:p>
            <a:pPr>
              <a:defRPr/>
            </a:pPr>
            <a:fld id="{410AA83B-C6FB-4A73-B490-0D9FC5E8E78E}" type="slidenum">
              <a:rPr lang="el-GR" altLang="en-US"/>
              <a:pPr>
                <a:defRPr/>
              </a:pPr>
              <a:t>‹#›</a:t>
            </a:fld>
            <a:endParaRPr lang="el-GR" alt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5813" cy="584993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4993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3"/>
          <p:cNvSpPr>
            <a:spLocks noGrp="1" noChangeArrowheads="1"/>
          </p:cNvSpPr>
          <p:nvPr>
            <p:ph type="dt" idx="10"/>
          </p:nvPr>
        </p:nvSpPr>
        <p:spPr>
          <a:ln/>
        </p:spPr>
        <p:txBody>
          <a:bodyPr/>
          <a:lstStyle>
            <a:lvl1pPr>
              <a:defRPr/>
            </a:lvl1pPr>
          </a:lstStyle>
          <a:p>
            <a:pPr>
              <a:defRPr/>
            </a:pPr>
            <a:r>
              <a:rPr lang="el-GR"/>
              <a:t>24/01/19</a:t>
            </a:r>
          </a:p>
        </p:txBody>
      </p:sp>
      <p:sp>
        <p:nvSpPr>
          <p:cNvPr id="5" name="Rectangle 5"/>
          <p:cNvSpPr>
            <a:spLocks noGrp="1" noChangeArrowheads="1"/>
          </p:cNvSpPr>
          <p:nvPr>
            <p:ph type="sldNum" idx="11"/>
          </p:nvPr>
        </p:nvSpPr>
        <p:spPr>
          <a:ln/>
        </p:spPr>
        <p:txBody>
          <a:bodyPr/>
          <a:lstStyle>
            <a:lvl1pPr>
              <a:defRPr/>
            </a:lvl1pPr>
          </a:lstStyle>
          <a:p>
            <a:pPr>
              <a:defRPr/>
            </a:pPr>
            <a:fld id="{62B4A68D-A44C-4F24-9AAC-A267D6FA31EE}" type="slidenum">
              <a:rPr lang="el-GR" altLang="en-US"/>
              <a:pPr>
                <a:defRPr/>
              </a:pPr>
              <a:t>‹#›</a:t>
            </a:fld>
            <a:endParaRPr lang="el-GR" alt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
          <p:cNvSpPr>
            <a:spLocks noGrp="1" noChangeArrowheads="1"/>
          </p:cNvSpPr>
          <p:nvPr>
            <p:ph type="dt" idx="10"/>
          </p:nvPr>
        </p:nvSpPr>
        <p:spPr>
          <a:ln/>
        </p:spPr>
        <p:txBody>
          <a:bodyPr/>
          <a:lstStyle>
            <a:lvl1pPr>
              <a:defRPr/>
            </a:lvl1pPr>
          </a:lstStyle>
          <a:p>
            <a:pPr>
              <a:defRPr/>
            </a:pPr>
            <a:r>
              <a:rPr lang="el-GR"/>
              <a:t>24/01/19</a:t>
            </a:r>
          </a:p>
        </p:txBody>
      </p:sp>
      <p:sp>
        <p:nvSpPr>
          <p:cNvPr id="5" name="Rectangle 5"/>
          <p:cNvSpPr>
            <a:spLocks noGrp="1" noChangeArrowheads="1"/>
          </p:cNvSpPr>
          <p:nvPr>
            <p:ph type="sldNum" idx="11"/>
          </p:nvPr>
        </p:nvSpPr>
        <p:spPr>
          <a:ln/>
        </p:spPr>
        <p:txBody>
          <a:bodyPr/>
          <a:lstStyle>
            <a:lvl1pPr>
              <a:defRPr/>
            </a:lvl1pPr>
          </a:lstStyle>
          <a:p>
            <a:pPr>
              <a:defRPr/>
            </a:pPr>
            <a:fld id="{5C04F18D-4A69-4B66-9AC9-299F6B45245F}" type="slidenum">
              <a:rPr lang="el-GR" altLang="en-US"/>
              <a:pPr>
                <a:defRPr/>
              </a:pPr>
              <a:t>‹#›</a:t>
            </a:fld>
            <a:endParaRPr lang="el-GR" alt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3"/>
          <p:cNvSpPr>
            <a:spLocks noGrp="1" noChangeArrowheads="1"/>
          </p:cNvSpPr>
          <p:nvPr>
            <p:ph type="dt" idx="10"/>
          </p:nvPr>
        </p:nvSpPr>
        <p:spPr>
          <a:ln/>
        </p:spPr>
        <p:txBody>
          <a:bodyPr/>
          <a:lstStyle>
            <a:lvl1pPr>
              <a:defRPr/>
            </a:lvl1pPr>
          </a:lstStyle>
          <a:p>
            <a:pPr>
              <a:defRPr/>
            </a:pPr>
            <a:r>
              <a:rPr lang="el-GR"/>
              <a:t>24/01/19</a:t>
            </a:r>
          </a:p>
        </p:txBody>
      </p:sp>
      <p:sp>
        <p:nvSpPr>
          <p:cNvPr id="5" name="Rectangle 5"/>
          <p:cNvSpPr>
            <a:spLocks noGrp="1" noChangeArrowheads="1"/>
          </p:cNvSpPr>
          <p:nvPr>
            <p:ph type="sldNum" idx="11"/>
          </p:nvPr>
        </p:nvSpPr>
        <p:spPr>
          <a:ln/>
        </p:spPr>
        <p:txBody>
          <a:bodyPr/>
          <a:lstStyle>
            <a:lvl1pPr>
              <a:defRPr/>
            </a:lvl1pPr>
          </a:lstStyle>
          <a:p>
            <a:pPr>
              <a:defRPr/>
            </a:pPr>
            <a:fld id="{574D6A38-45D8-43CB-87DE-5B6ABE208E47}" type="slidenum">
              <a:rPr lang="el-GR" altLang="en-US"/>
              <a:pPr>
                <a:defRPr/>
              </a:pPr>
              <a:t>‹#›</a:t>
            </a:fld>
            <a:endParaRPr lang="el-GR" alt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7013" cy="45243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6613" y="1600200"/>
            <a:ext cx="4038600" cy="45243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3"/>
          <p:cNvSpPr>
            <a:spLocks noGrp="1" noChangeArrowheads="1"/>
          </p:cNvSpPr>
          <p:nvPr>
            <p:ph type="dt" idx="10"/>
          </p:nvPr>
        </p:nvSpPr>
        <p:spPr>
          <a:ln/>
        </p:spPr>
        <p:txBody>
          <a:bodyPr/>
          <a:lstStyle>
            <a:lvl1pPr>
              <a:defRPr/>
            </a:lvl1pPr>
          </a:lstStyle>
          <a:p>
            <a:pPr>
              <a:defRPr/>
            </a:pPr>
            <a:r>
              <a:rPr lang="el-GR"/>
              <a:t>24/01/19</a:t>
            </a:r>
          </a:p>
        </p:txBody>
      </p:sp>
      <p:sp>
        <p:nvSpPr>
          <p:cNvPr id="6" name="Rectangle 5"/>
          <p:cNvSpPr>
            <a:spLocks noGrp="1" noChangeArrowheads="1"/>
          </p:cNvSpPr>
          <p:nvPr>
            <p:ph type="sldNum" idx="11"/>
          </p:nvPr>
        </p:nvSpPr>
        <p:spPr>
          <a:ln/>
        </p:spPr>
        <p:txBody>
          <a:bodyPr/>
          <a:lstStyle>
            <a:lvl1pPr>
              <a:defRPr/>
            </a:lvl1pPr>
          </a:lstStyle>
          <a:p>
            <a:pPr>
              <a:defRPr/>
            </a:pPr>
            <a:fld id="{DFF037CE-7313-4DED-9066-466D8A4BE4D0}" type="slidenum">
              <a:rPr lang="el-GR" altLang="en-US"/>
              <a:pPr>
                <a:defRPr/>
              </a:pPr>
              <a:t>‹#›</a:t>
            </a:fld>
            <a:endParaRPr lang="el-GR" alt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3"/>
          <p:cNvSpPr>
            <a:spLocks noGrp="1" noChangeArrowheads="1"/>
          </p:cNvSpPr>
          <p:nvPr>
            <p:ph type="dt" idx="10"/>
          </p:nvPr>
        </p:nvSpPr>
        <p:spPr>
          <a:ln/>
        </p:spPr>
        <p:txBody>
          <a:bodyPr/>
          <a:lstStyle>
            <a:lvl1pPr>
              <a:defRPr/>
            </a:lvl1pPr>
          </a:lstStyle>
          <a:p>
            <a:pPr>
              <a:defRPr/>
            </a:pPr>
            <a:r>
              <a:rPr lang="el-GR"/>
              <a:t>24/01/19</a:t>
            </a:r>
          </a:p>
        </p:txBody>
      </p:sp>
      <p:sp>
        <p:nvSpPr>
          <p:cNvPr id="8" name="Rectangle 5"/>
          <p:cNvSpPr>
            <a:spLocks noGrp="1" noChangeArrowheads="1"/>
          </p:cNvSpPr>
          <p:nvPr>
            <p:ph type="sldNum" idx="11"/>
          </p:nvPr>
        </p:nvSpPr>
        <p:spPr>
          <a:ln/>
        </p:spPr>
        <p:txBody>
          <a:bodyPr/>
          <a:lstStyle>
            <a:lvl1pPr>
              <a:defRPr/>
            </a:lvl1pPr>
          </a:lstStyle>
          <a:p>
            <a:pPr>
              <a:defRPr/>
            </a:pPr>
            <a:fld id="{8DAE0F07-E8CE-4E9C-B306-85ADD91BC944}" type="slidenum">
              <a:rPr lang="el-GR" altLang="en-US"/>
              <a:pPr>
                <a:defRPr/>
              </a:pPr>
              <a:t>‹#›</a:t>
            </a:fld>
            <a:endParaRPr lang="el-GR" alt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3"/>
          <p:cNvSpPr>
            <a:spLocks noGrp="1" noChangeArrowheads="1"/>
          </p:cNvSpPr>
          <p:nvPr>
            <p:ph type="dt" idx="10"/>
          </p:nvPr>
        </p:nvSpPr>
        <p:spPr>
          <a:ln/>
        </p:spPr>
        <p:txBody>
          <a:bodyPr/>
          <a:lstStyle>
            <a:lvl1pPr>
              <a:defRPr/>
            </a:lvl1pPr>
          </a:lstStyle>
          <a:p>
            <a:pPr>
              <a:defRPr/>
            </a:pPr>
            <a:r>
              <a:rPr lang="el-GR"/>
              <a:t>24/01/19</a:t>
            </a:r>
          </a:p>
        </p:txBody>
      </p:sp>
      <p:sp>
        <p:nvSpPr>
          <p:cNvPr id="4" name="Rectangle 5"/>
          <p:cNvSpPr>
            <a:spLocks noGrp="1" noChangeArrowheads="1"/>
          </p:cNvSpPr>
          <p:nvPr>
            <p:ph type="sldNum" idx="11"/>
          </p:nvPr>
        </p:nvSpPr>
        <p:spPr>
          <a:ln/>
        </p:spPr>
        <p:txBody>
          <a:bodyPr/>
          <a:lstStyle>
            <a:lvl1pPr>
              <a:defRPr/>
            </a:lvl1pPr>
          </a:lstStyle>
          <a:p>
            <a:pPr>
              <a:defRPr/>
            </a:pPr>
            <a:fld id="{D8887E11-B703-4AF6-B769-6B9145CC3B9F}" type="slidenum">
              <a:rPr lang="el-GR" altLang="en-US"/>
              <a:pPr>
                <a:defRPr/>
              </a:pPr>
              <a:t>‹#›</a:t>
            </a:fld>
            <a:endParaRPr lang="el-GR" alt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dt" idx="10"/>
          </p:nvPr>
        </p:nvSpPr>
        <p:spPr>
          <a:ln/>
        </p:spPr>
        <p:txBody>
          <a:bodyPr/>
          <a:lstStyle>
            <a:lvl1pPr>
              <a:defRPr/>
            </a:lvl1pPr>
          </a:lstStyle>
          <a:p>
            <a:pPr>
              <a:defRPr/>
            </a:pPr>
            <a:r>
              <a:rPr lang="el-GR"/>
              <a:t>24/01/19</a:t>
            </a:r>
          </a:p>
        </p:txBody>
      </p:sp>
      <p:sp>
        <p:nvSpPr>
          <p:cNvPr id="3" name="Rectangle 5"/>
          <p:cNvSpPr>
            <a:spLocks noGrp="1" noChangeArrowheads="1"/>
          </p:cNvSpPr>
          <p:nvPr>
            <p:ph type="sldNum" idx="11"/>
          </p:nvPr>
        </p:nvSpPr>
        <p:spPr>
          <a:ln/>
        </p:spPr>
        <p:txBody>
          <a:bodyPr/>
          <a:lstStyle>
            <a:lvl1pPr>
              <a:defRPr/>
            </a:lvl1pPr>
          </a:lstStyle>
          <a:p>
            <a:pPr>
              <a:defRPr/>
            </a:pPr>
            <a:fld id="{480E43D2-B3A8-4039-B9AD-C16A0D0DC675}" type="slidenum">
              <a:rPr lang="el-GR" altLang="en-US"/>
              <a:pPr>
                <a:defRPr/>
              </a:pPr>
              <a:t>‹#›</a:t>
            </a:fld>
            <a:endParaRPr lang="el-GR"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3"/>
          <p:cNvSpPr>
            <a:spLocks noGrp="1" noChangeArrowheads="1"/>
          </p:cNvSpPr>
          <p:nvPr>
            <p:ph type="dt" idx="10"/>
          </p:nvPr>
        </p:nvSpPr>
        <p:spPr>
          <a:ln/>
        </p:spPr>
        <p:txBody>
          <a:bodyPr/>
          <a:lstStyle>
            <a:lvl1pPr>
              <a:defRPr/>
            </a:lvl1pPr>
          </a:lstStyle>
          <a:p>
            <a:pPr>
              <a:defRPr/>
            </a:pPr>
            <a:r>
              <a:rPr lang="el-GR"/>
              <a:t>24/01/19</a:t>
            </a:r>
          </a:p>
        </p:txBody>
      </p:sp>
      <p:sp>
        <p:nvSpPr>
          <p:cNvPr id="5" name="Rectangle 5"/>
          <p:cNvSpPr>
            <a:spLocks noGrp="1" noChangeArrowheads="1"/>
          </p:cNvSpPr>
          <p:nvPr>
            <p:ph type="sldNum" idx="11"/>
          </p:nvPr>
        </p:nvSpPr>
        <p:spPr>
          <a:ln/>
        </p:spPr>
        <p:txBody>
          <a:bodyPr/>
          <a:lstStyle>
            <a:lvl1pPr>
              <a:defRPr/>
            </a:lvl1pPr>
          </a:lstStyle>
          <a:p>
            <a:pPr>
              <a:defRPr/>
            </a:pPr>
            <a:fld id="{249C1DF2-830F-4E2A-B3F7-AFF1D274AB01}" type="slidenum">
              <a:rPr lang="el-GR" altLang="en-US"/>
              <a:pPr>
                <a:defRPr/>
              </a:pPr>
              <a:t>‹#›</a:t>
            </a:fld>
            <a:endParaRPr lang="el-GR" alt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3"/>
          <p:cNvSpPr>
            <a:spLocks noGrp="1" noChangeArrowheads="1"/>
          </p:cNvSpPr>
          <p:nvPr>
            <p:ph type="dt" idx="10"/>
          </p:nvPr>
        </p:nvSpPr>
        <p:spPr>
          <a:ln/>
        </p:spPr>
        <p:txBody>
          <a:bodyPr/>
          <a:lstStyle>
            <a:lvl1pPr>
              <a:defRPr/>
            </a:lvl1pPr>
          </a:lstStyle>
          <a:p>
            <a:pPr>
              <a:defRPr/>
            </a:pPr>
            <a:r>
              <a:rPr lang="el-GR"/>
              <a:t>24/01/19</a:t>
            </a:r>
          </a:p>
        </p:txBody>
      </p:sp>
      <p:sp>
        <p:nvSpPr>
          <p:cNvPr id="6" name="Rectangle 5"/>
          <p:cNvSpPr>
            <a:spLocks noGrp="1" noChangeArrowheads="1"/>
          </p:cNvSpPr>
          <p:nvPr>
            <p:ph type="sldNum" idx="11"/>
          </p:nvPr>
        </p:nvSpPr>
        <p:spPr>
          <a:ln/>
        </p:spPr>
        <p:txBody>
          <a:bodyPr/>
          <a:lstStyle>
            <a:lvl1pPr>
              <a:defRPr/>
            </a:lvl1pPr>
          </a:lstStyle>
          <a:p>
            <a:pPr>
              <a:defRPr/>
            </a:pPr>
            <a:fld id="{DA166658-DBC6-4EE1-95CC-CA3F680F8812}" type="slidenum">
              <a:rPr lang="el-GR" altLang="en-US"/>
              <a:pPr>
                <a:defRPr/>
              </a:pPr>
              <a:t>‹#›</a:t>
            </a:fld>
            <a:endParaRPr lang="el-GR" altLang="en-US"/>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3"/>
          <p:cNvSpPr>
            <a:spLocks noGrp="1" noChangeArrowheads="1"/>
          </p:cNvSpPr>
          <p:nvPr>
            <p:ph type="dt" idx="10"/>
          </p:nvPr>
        </p:nvSpPr>
        <p:spPr>
          <a:ln/>
        </p:spPr>
        <p:txBody>
          <a:bodyPr/>
          <a:lstStyle>
            <a:lvl1pPr>
              <a:defRPr/>
            </a:lvl1pPr>
          </a:lstStyle>
          <a:p>
            <a:pPr>
              <a:defRPr/>
            </a:pPr>
            <a:r>
              <a:rPr lang="el-GR"/>
              <a:t>24/01/19</a:t>
            </a:r>
          </a:p>
        </p:txBody>
      </p:sp>
      <p:sp>
        <p:nvSpPr>
          <p:cNvPr id="6" name="Rectangle 5"/>
          <p:cNvSpPr>
            <a:spLocks noGrp="1" noChangeArrowheads="1"/>
          </p:cNvSpPr>
          <p:nvPr>
            <p:ph type="sldNum" idx="11"/>
          </p:nvPr>
        </p:nvSpPr>
        <p:spPr>
          <a:ln/>
        </p:spPr>
        <p:txBody>
          <a:bodyPr/>
          <a:lstStyle>
            <a:lvl1pPr>
              <a:defRPr/>
            </a:lvl1pPr>
          </a:lstStyle>
          <a:p>
            <a:pPr>
              <a:defRPr/>
            </a:pPr>
            <a:fld id="{E1E178BD-25B4-4BFD-851A-6A7408AA7407}" type="slidenum">
              <a:rPr lang="el-GR" altLang="en-US"/>
              <a:pPr>
                <a:defRPr/>
              </a:pPr>
              <a:t>‹#›</a:t>
            </a:fld>
            <a:endParaRPr lang="el-GR" altLang="en-US"/>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
          <p:cNvSpPr>
            <a:spLocks noGrp="1" noChangeArrowheads="1"/>
          </p:cNvSpPr>
          <p:nvPr>
            <p:ph type="dt" idx="10"/>
          </p:nvPr>
        </p:nvSpPr>
        <p:spPr>
          <a:ln/>
        </p:spPr>
        <p:txBody>
          <a:bodyPr/>
          <a:lstStyle>
            <a:lvl1pPr>
              <a:defRPr/>
            </a:lvl1pPr>
          </a:lstStyle>
          <a:p>
            <a:pPr>
              <a:defRPr/>
            </a:pPr>
            <a:r>
              <a:rPr lang="el-GR"/>
              <a:t>24/01/19</a:t>
            </a:r>
          </a:p>
        </p:txBody>
      </p:sp>
      <p:sp>
        <p:nvSpPr>
          <p:cNvPr id="5" name="Rectangle 5"/>
          <p:cNvSpPr>
            <a:spLocks noGrp="1" noChangeArrowheads="1"/>
          </p:cNvSpPr>
          <p:nvPr>
            <p:ph type="sldNum" idx="11"/>
          </p:nvPr>
        </p:nvSpPr>
        <p:spPr>
          <a:ln/>
        </p:spPr>
        <p:txBody>
          <a:bodyPr/>
          <a:lstStyle>
            <a:lvl1pPr>
              <a:defRPr/>
            </a:lvl1pPr>
          </a:lstStyle>
          <a:p>
            <a:pPr>
              <a:defRPr/>
            </a:pPr>
            <a:fld id="{428F8112-E132-4AE4-AE5E-B2875314DAD1}" type="slidenum">
              <a:rPr lang="el-GR" altLang="en-US"/>
              <a:pPr>
                <a:defRPr/>
              </a:pPr>
              <a:t>‹#›</a:t>
            </a:fld>
            <a:endParaRPr lang="el-GR" altLang="en-US"/>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5813" cy="584993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4993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
          <p:cNvSpPr>
            <a:spLocks noGrp="1" noChangeArrowheads="1"/>
          </p:cNvSpPr>
          <p:nvPr>
            <p:ph type="dt" idx="10"/>
          </p:nvPr>
        </p:nvSpPr>
        <p:spPr>
          <a:ln/>
        </p:spPr>
        <p:txBody>
          <a:bodyPr/>
          <a:lstStyle>
            <a:lvl1pPr>
              <a:defRPr/>
            </a:lvl1pPr>
          </a:lstStyle>
          <a:p>
            <a:pPr>
              <a:defRPr/>
            </a:pPr>
            <a:r>
              <a:rPr lang="el-GR"/>
              <a:t>24/01/19</a:t>
            </a:r>
          </a:p>
        </p:txBody>
      </p:sp>
      <p:sp>
        <p:nvSpPr>
          <p:cNvPr id="5" name="Rectangle 5"/>
          <p:cNvSpPr>
            <a:spLocks noGrp="1" noChangeArrowheads="1"/>
          </p:cNvSpPr>
          <p:nvPr>
            <p:ph type="sldNum" idx="11"/>
          </p:nvPr>
        </p:nvSpPr>
        <p:spPr>
          <a:ln/>
        </p:spPr>
        <p:txBody>
          <a:bodyPr/>
          <a:lstStyle>
            <a:lvl1pPr>
              <a:defRPr/>
            </a:lvl1pPr>
          </a:lstStyle>
          <a:p>
            <a:pPr>
              <a:defRPr/>
            </a:pPr>
            <a:fld id="{EDB0EC9D-8C23-44B6-A6BA-1AB355E871A6}" type="slidenum">
              <a:rPr lang="el-GR" altLang="en-US"/>
              <a:pPr>
                <a:defRPr/>
              </a:pPr>
              <a:t>‹#›</a:t>
            </a:fld>
            <a:endParaRPr lang="el-GR"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7013" cy="45243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6613" y="1600200"/>
            <a:ext cx="4038600" cy="45243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3"/>
          <p:cNvSpPr>
            <a:spLocks noGrp="1" noChangeArrowheads="1"/>
          </p:cNvSpPr>
          <p:nvPr>
            <p:ph type="dt" idx="10"/>
          </p:nvPr>
        </p:nvSpPr>
        <p:spPr>
          <a:ln/>
        </p:spPr>
        <p:txBody>
          <a:bodyPr/>
          <a:lstStyle>
            <a:lvl1pPr>
              <a:defRPr/>
            </a:lvl1pPr>
          </a:lstStyle>
          <a:p>
            <a:pPr>
              <a:defRPr/>
            </a:pPr>
            <a:r>
              <a:rPr lang="el-GR"/>
              <a:t>24/01/19</a:t>
            </a:r>
          </a:p>
        </p:txBody>
      </p:sp>
      <p:sp>
        <p:nvSpPr>
          <p:cNvPr id="6" name="Rectangle 5"/>
          <p:cNvSpPr>
            <a:spLocks noGrp="1" noChangeArrowheads="1"/>
          </p:cNvSpPr>
          <p:nvPr>
            <p:ph type="sldNum" idx="11"/>
          </p:nvPr>
        </p:nvSpPr>
        <p:spPr>
          <a:ln/>
        </p:spPr>
        <p:txBody>
          <a:bodyPr/>
          <a:lstStyle>
            <a:lvl1pPr>
              <a:defRPr/>
            </a:lvl1pPr>
          </a:lstStyle>
          <a:p>
            <a:pPr>
              <a:defRPr/>
            </a:pPr>
            <a:fld id="{D4419979-6B21-45E3-B590-EA5A7FFF6B18}" type="slidenum">
              <a:rPr lang="el-GR" altLang="en-US"/>
              <a:pPr>
                <a:defRPr/>
              </a:pPr>
              <a:t>‹#›</a:t>
            </a:fld>
            <a:endParaRPr lang="el-GR"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3"/>
          <p:cNvSpPr>
            <a:spLocks noGrp="1" noChangeArrowheads="1"/>
          </p:cNvSpPr>
          <p:nvPr>
            <p:ph type="dt" idx="10"/>
          </p:nvPr>
        </p:nvSpPr>
        <p:spPr>
          <a:ln/>
        </p:spPr>
        <p:txBody>
          <a:bodyPr/>
          <a:lstStyle>
            <a:lvl1pPr>
              <a:defRPr/>
            </a:lvl1pPr>
          </a:lstStyle>
          <a:p>
            <a:pPr>
              <a:defRPr/>
            </a:pPr>
            <a:r>
              <a:rPr lang="el-GR"/>
              <a:t>24/01/19</a:t>
            </a:r>
          </a:p>
        </p:txBody>
      </p:sp>
      <p:sp>
        <p:nvSpPr>
          <p:cNvPr id="8" name="Rectangle 5"/>
          <p:cNvSpPr>
            <a:spLocks noGrp="1" noChangeArrowheads="1"/>
          </p:cNvSpPr>
          <p:nvPr>
            <p:ph type="sldNum" idx="11"/>
          </p:nvPr>
        </p:nvSpPr>
        <p:spPr>
          <a:ln/>
        </p:spPr>
        <p:txBody>
          <a:bodyPr/>
          <a:lstStyle>
            <a:lvl1pPr>
              <a:defRPr/>
            </a:lvl1pPr>
          </a:lstStyle>
          <a:p>
            <a:pPr>
              <a:defRPr/>
            </a:pPr>
            <a:fld id="{CFD45A0C-CFFD-4944-98D3-D43CC73726B9}" type="slidenum">
              <a:rPr lang="el-GR" altLang="en-US"/>
              <a:pPr>
                <a:defRPr/>
              </a:pPr>
              <a:t>‹#›</a:t>
            </a:fld>
            <a:endParaRPr lang="el-GR"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3"/>
          <p:cNvSpPr>
            <a:spLocks noGrp="1" noChangeArrowheads="1"/>
          </p:cNvSpPr>
          <p:nvPr>
            <p:ph type="dt" idx="10"/>
          </p:nvPr>
        </p:nvSpPr>
        <p:spPr>
          <a:ln/>
        </p:spPr>
        <p:txBody>
          <a:bodyPr/>
          <a:lstStyle>
            <a:lvl1pPr>
              <a:defRPr/>
            </a:lvl1pPr>
          </a:lstStyle>
          <a:p>
            <a:pPr>
              <a:defRPr/>
            </a:pPr>
            <a:r>
              <a:rPr lang="el-GR"/>
              <a:t>24/01/19</a:t>
            </a:r>
          </a:p>
        </p:txBody>
      </p:sp>
      <p:sp>
        <p:nvSpPr>
          <p:cNvPr id="4" name="Rectangle 5"/>
          <p:cNvSpPr>
            <a:spLocks noGrp="1" noChangeArrowheads="1"/>
          </p:cNvSpPr>
          <p:nvPr>
            <p:ph type="sldNum" idx="11"/>
          </p:nvPr>
        </p:nvSpPr>
        <p:spPr>
          <a:ln/>
        </p:spPr>
        <p:txBody>
          <a:bodyPr/>
          <a:lstStyle>
            <a:lvl1pPr>
              <a:defRPr/>
            </a:lvl1pPr>
          </a:lstStyle>
          <a:p>
            <a:pPr>
              <a:defRPr/>
            </a:pPr>
            <a:fld id="{3AE7CC52-497B-4326-AC23-52124C09894A}" type="slidenum">
              <a:rPr lang="el-GR" altLang="en-US"/>
              <a:pPr>
                <a:defRPr/>
              </a:pPr>
              <a:t>‹#›</a:t>
            </a:fld>
            <a:endParaRPr lang="el-GR"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dt" idx="10"/>
          </p:nvPr>
        </p:nvSpPr>
        <p:spPr>
          <a:ln/>
        </p:spPr>
        <p:txBody>
          <a:bodyPr/>
          <a:lstStyle>
            <a:lvl1pPr>
              <a:defRPr/>
            </a:lvl1pPr>
          </a:lstStyle>
          <a:p>
            <a:pPr>
              <a:defRPr/>
            </a:pPr>
            <a:r>
              <a:rPr lang="el-GR"/>
              <a:t>24/01/19</a:t>
            </a:r>
          </a:p>
        </p:txBody>
      </p:sp>
      <p:sp>
        <p:nvSpPr>
          <p:cNvPr id="3" name="Rectangle 5"/>
          <p:cNvSpPr>
            <a:spLocks noGrp="1" noChangeArrowheads="1"/>
          </p:cNvSpPr>
          <p:nvPr>
            <p:ph type="sldNum" idx="11"/>
          </p:nvPr>
        </p:nvSpPr>
        <p:spPr>
          <a:ln/>
        </p:spPr>
        <p:txBody>
          <a:bodyPr/>
          <a:lstStyle>
            <a:lvl1pPr>
              <a:defRPr/>
            </a:lvl1pPr>
          </a:lstStyle>
          <a:p>
            <a:pPr>
              <a:defRPr/>
            </a:pPr>
            <a:fld id="{9961B906-0CE8-4417-9B47-E353FCACF84A}" type="slidenum">
              <a:rPr lang="el-GR" altLang="en-US"/>
              <a:pPr>
                <a:defRPr/>
              </a:pPr>
              <a:t>‹#›</a:t>
            </a:fld>
            <a:endParaRPr lang="el-GR"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3"/>
          <p:cNvSpPr>
            <a:spLocks noGrp="1" noChangeArrowheads="1"/>
          </p:cNvSpPr>
          <p:nvPr>
            <p:ph type="dt" idx="10"/>
          </p:nvPr>
        </p:nvSpPr>
        <p:spPr>
          <a:ln/>
        </p:spPr>
        <p:txBody>
          <a:bodyPr/>
          <a:lstStyle>
            <a:lvl1pPr>
              <a:defRPr/>
            </a:lvl1pPr>
          </a:lstStyle>
          <a:p>
            <a:pPr>
              <a:defRPr/>
            </a:pPr>
            <a:r>
              <a:rPr lang="el-GR"/>
              <a:t>24/01/19</a:t>
            </a:r>
          </a:p>
        </p:txBody>
      </p:sp>
      <p:sp>
        <p:nvSpPr>
          <p:cNvPr id="6" name="Rectangle 5"/>
          <p:cNvSpPr>
            <a:spLocks noGrp="1" noChangeArrowheads="1"/>
          </p:cNvSpPr>
          <p:nvPr>
            <p:ph type="sldNum" idx="11"/>
          </p:nvPr>
        </p:nvSpPr>
        <p:spPr>
          <a:ln/>
        </p:spPr>
        <p:txBody>
          <a:bodyPr/>
          <a:lstStyle>
            <a:lvl1pPr>
              <a:defRPr/>
            </a:lvl1pPr>
          </a:lstStyle>
          <a:p>
            <a:pPr>
              <a:defRPr/>
            </a:pPr>
            <a:fld id="{CDC90A28-945A-4DFC-A6F6-C26202DFFFA2}" type="slidenum">
              <a:rPr lang="el-GR" altLang="en-US"/>
              <a:pPr>
                <a:defRPr/>
              </a:pPr>
              <a:t>‹#›</a:t>
            </a:fld>
            <a:endParaRPr lang="el-GR"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3"/>
          <p:cNvSpPr>
            <a:spLocks noGrp="1" noChangeArrowheads="1"/>
          </p:cNvSpPr>
          <p:nvPr>
            <p:ph type="dt" idx="10"/>
          </p:nvPr>
        </p:nvSpPr>
        <p:spPr>
          <a:ln/>
        </p:spPr>
        <p:txBody>
          <a:bodyPr/>
          <a:lstStyle>
            <a:lvl1pPr>
              <a:defRPr/>
            </a:lvl1pPr>
          </a:lstStyle>
          <a:p>
            <a:pPr>
              <a:defRPr/>
            </a:pPr>
            <a:r>
              <a:rPr lang="el-GR"/>
              <a:t>24/01/19</a:t>
            </a:r>
          </a:p>
        </p:txBody>
      </p:sp>
      <p:sp>
        <p:nvSpPr>
          <p:cNvPr id="6" name="Rectangle 5"/>
          <p:cNvSpPr>
            <a:spLocks noGrp="1" noChangeArrowheads="1"/>
          </p:cNvSpPr>
          <p:nvPr>
            <p:ph type="sldNum" idx="11"/>
          </p:nvPr>
        </p:nvSpPr>
        <p:spPr>
          <a:ln/>
        </p:spPr>
        <p:txBody>
          <a:bodyPr/>
          <a:lstStyle>
            <a:lvl1pPr>
              <a:defRPr/>
            </a:lvl1pPr>
          </a:lstStyle>
          <a:p>
            <a:pPr>
              <a:defRPr/>
            </a:pPr>
            <a:fld id="{0894D777-D2D1-4895-BC7C-D769B7C7263B}" type="slidenum">
              <a:rPr lang="el-GR" altLang="en-US"/>
              <a:pPr>
                <a:defRPr/>
              </a:pPr>
              <a:t>‹#›</a:t>
            </a:fld>
            <a:endParaRPr lang="el-GR"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4818" name="Rectangle 1"/>
          <p:cNvSpPr>
            <a:spLocks noGrp="1" noChangeArrowheads="1"/>
          </p:cNvSpPr>
          <p:nvPr>
            <p:ph type="title"/>
          </p:nvPr>
        </p:nvSpPr>
        <p:spPr bwMode="auto">
          <a:xfrm>
            <a:off x="457200" y="274638"/>
            <a:ext cx="8228013" cy="1141412"/>
          </a:xfrm>
          <a:prstGeom prst="rect">
            <a:avLst/>
          </a:prstGeom>
          <a:noFill/>
          <a:ln w="9525">
            <a:noFill/>
            <a:round/>
            <a:headEnd/>
            <a:tailEnd/>
          </a:ln>
        </p:spPr>
        <p:txBody>
          <a:bodyPr vert="horz" wrap="square" lIns="90000" tIns="46800" rIns="90000" bIns="46800" numCol="1" anchor="ctr" anchorCtr="0" compatLnSpc="1">
            <a:prstTxWarp prst="textNoShape">
              <a:avLst/>
            </a:prstTxWarp>
          </a:bodyPr>
          <a:lstStyle/>
          <a:p>
            <a:pPr lvl="0"/>
            <a:r>
              <a:rPr lang="en-GB" altLang="en-US" smtClean="0"/>
              <a:t>Πατήστε για επεξεργασία της μορφής κειμένου του τίτλου</a:t>
            </a:r>
          </a:p>
        </p:txBody>
      </p:sp>
      <p:sp>
        <p:nvSpPr>
          <p:cNvPr id="34819" name="Rectangle 2"/>
          <p:cNvSpPr>
            <a:spLocks noGrp="1" noChangeArrowheads="1"/>
          </p:cNvSpPr>
          <p:nvPr>
            <p:ph type="body" idx="1"/>
          </p:nvPr>
        </p:nvSpPr>
        <p:spPr bwMode="auto">
          <a:xfrm>
            <a:off x="457200" y="1600200"/>
            <a:ext cx="8228013" cy="4524375"/>
          </a:xfrm>
          <a:prstGeom prst="rect">
            <a:avLst/>
          </a:prstGeom>
          <a:noFill/>
          <a:ln w="9525">
            <a:noFill/>
            <a:round/>
            <a:headEnd/>
            <a:tailEnd/>
          </a:ln>
        </p:spPr>
        <p:txBody>
          <a:bodyPr vert="horz" wrap="square" lIns="90000" tIns="46800" rIns="90000" bIns="46800" numCol="1" anchor="t" anchorCtr="0" compatLnSpc="1">
            <a:prstTxWarp prst="textNoShape">
              <a:avLst/>
            </a:prstTxWarp>
          </a:bodyPr>
          <a:lstStyle/>
          <a:p>
            <a:pPr lvl="0"/>
            <a:r>
              <a:rPr lang="en-GB" altLang="en-US" smtClean="0"/>
              <a:t>Πατήστε για επεξεργασία της μορφής κειμένου διάρθρωσης</a:t>
            </a:r>
          </a:p>
          <a:p>
            <a:pPr lvl="1"/>
            <a:r>
              <a:rPr lang="en-GB" altLang="en-US" smtClean="0"/>
              <a:t>Δεύτερο επίπεδο διάρθρωσης</a:t>
            </a:r>
          </a:p>
          <a:p>
            <a:pPr lvl="2"/>
            <a:r>
              <a:rPr lang="en-GB" altLang="en-US" smtClean="0"/>
              <a:t>Τρίτο επίπεδο διάρθρωσης</a:t>
            </a:r>
          </a:p>
          <a:p>
            <a:pPr lvl="3"/>
            <a:r>
              <a:rPr lang="en-GB" altLang="en-US" smtClean="0"/>
              <a:t>Τέταρτο επίπεδο διάρθρωσης</a:t>
            </a:r>
          </a:p>
          <a:p>
            <a:pPr lvl="4"/>
            <a:r>
              <a:rPr lang="en-GB" altLang="en-US" smtClean="0"/>
              <a:t>Πέμπτο επίπεδο διάρθρωσης</a:t>
            </a:r>
          </a:p>
          <a:p>
            <a:pPr lvl="4"/>
            <a:r>
              <a:rPr lang="en-GB" altLang="en-US" smtClean="0"/>
              <a:t>Έκτο επίπεδο διάρθρωσης</a:t>
            </a:r>
          </a:p>
          <a:p>
            <a:pPr lvl="4"/>
            <a:r>
              <a:rPr lang="en-GB" altLang="en-US" smtClean="0"/>
              <a:t>Έβδομο επίπεδο διάρθρωσης</a:t>
            </a:r>
          </a:p>
        </p:txBody>
      </p:sp>
      <p:sp>
        <p:nvSpPr>
          <p:cNvPr id="2" name="Rectangle 3"/>
          <p:cNvSpPr>
            <a:spLocks noGrp="1" noChangeArrowheads="1"/>
          </p:cNvSpPr>
          <p:nvPr>
            <p:ph type="dt"/>
          </p:nvPr>
        </p:nvSpPr>
        <p:spPr bwMode="auto">
          <a:xfrm>
            <a:off x="457200" y="6356350"/>
            <a:ext cx="2132013" cy="363538"/>
          </a:xfrm>
          <a:prstGeom prst="rect">
            <a:avLst/>
          </a:prstGeom>
          <a:noFill/>
          <a:ln w="9525" cap="flat">
            <a:noFill/>
            <a:round/>
            <a:headEnd/>
            <a:tailEnd/>
          </a:ln>
          <a:effectLst/>
        </p:spPr>
        <p:txBody>
          <a:bodyPr vert="horz" wrap="square" lIns="90000" tIns="46800" rIns="90000" bIns="46800" numCol="1" anchor="ctr" anchorCtr="0" compatLnSpc="1">
            <a:prstTxWarp prst="textNoShape">
              <a:avLst/>
            </a:prstTxWarp>
          </a:bodyPr>
          <a:lstStyle>
            <a:lvl1pPr eaLnBrk="1" hangingPunct="1">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898989"/>
                </a:solidFill>
                <a:latin typeface="Arial" charset="0"/>
                <a:ea typeface="+mn-ea"/>
                <a:cs typeface="Arial" charset="0"/>
              </a:defRPr>
            </a:lvl1pPr>
          </a:lstStyle>
          <a:p>
            <a:pPr>
              <a:defRPr/>
            </a:pPr>
            <a:r>
              <a:rPr lang="el-GR"/>
              <a:t>24/01/19</a:t>
            </a:r>
          </a:p>
        </p:txBody>
      </p:sp>
      <p:sp>
        <p:nvSpPr>
          <p:cNvPr id="1029" name="Text Box 4"/>
          <p:cNvSpPr txBox="1">
            <a:spLocks noChangeArrowheads="1"/>
          </p:cNvSpPr>
          <p:nvPr/>
        </p:nvSpPr>
        <p:spPr bwMode="auto">
          <a:xfrm>
            <a:off x="3124200" y="6356350"/>
            <a:ext cx="2895600" cy="365125"/>
          </a:xfrm>
          <a:prstGeom prst="rect">
            <a:avLst/>
          </a:prstGeom>
          <a:noFill/>
          <a:ln w="9525">
            <a:noFill/>
            <a:round/>
            <a:headEnd/>
            <a:tailEnd/>
          </a:ln>
        </p:spPr>
        <p:txBody>
          <a:bodyPr wrap="none" anchor="ctr"/>
          <a:lstStyle/>
          <a:p>
            <a:pPr eaLnBrk="1" hangingPunct="1">
              <a:buClr>
                <a:srgbClr val="000000"/>
              </a:buClr>
              <a:buSzPct val="100000"/>
              <a:buFont typeface="Times New Roman" pitchFamily="18" charset="0"/>
              <a:buNone/>
              <a:defRPr/>
            </a:pPr>
            <a:endParaRPr lang="en-US" altLang="en-US">
              <a:cs typeface="Arial" charset="0"/>
            </a:endParaRPr>
          </a:p>
        </p:txBody>
      </p:sp>
      <p:sp>
        <p:nvSpPr>
          <p:cNvPr id="3" name="Rectangle 5"/>
          <p:cNvSpPr>
            <a:spLocks noGrp="1" noChangeArrowheads="1"/>
          </p:cNvSpPr>
          <p:nvPr>
            <p:ph type="sldNum"/>
          </p:nvPr>
        </p:nvSpPr>
        <p:spPr bwMode="auto">
          <a:xfrm>
            <a:off x="6553200" y="6356350"/>
            <a:ext cx="2132013" cy="363538"/>
          </a:xfrm>
          <a:prstGeom prst="rect">
            <a:avLst/>
          </a:prstGeom>
          <a:noFill/>
          <a:ln w="9525" cap="flat">
            <a:noFill/>
            <a:round/>
            <a:headEnd/>
            <a:tailEnd/>
          </a:ln>
          <a:effectLst/>
        </p:spPr>
        <p:txBody>
          <a:bodyPr vert="horz" wrap="square" lIns="90000" tIns="46800" rIns="90000" bIns="46800" numCol="1" anchor="ctr" anchorCtr="0" compatLnSpc="1">
            <a:prstTxWarp prst="textNoShape">
              <a:avLst/>
            </a:prstTxWarp>
          </a:bodyPr>
          <a:lstStyle>
            <a:lvl1pPr algn="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smtClean="0">
                <a:solidFill>
                  <a:srgbClr val="898989"/>
                </a:solidFill>
                <a:cs typeface="Arial" charset="0"/>
              </a:defRPr>
            </a:lvl1pPr>
          </a:lstStyle>
          <a:p>
            <a:pPr>
              <a:defRPr/>
            </a:pPr>
            <a:fld id="{12A6C26C-1B1A-4AED-84F7-B2C266C2E3CB}" type="slidenum">
              <a:rPr lang="el-GR" altLang="en-US"/>
              <a:pPr>
                <a:defRPr/>
              </a:pPr>
              <a:t>‹#›</a:t>
            </a:fld>
            <a:endParaRPr lang="el-GR" altLang="en-US"/>
          </a:p>
        </p:txBody>
      </p:sp>
    </p:spTree>
  </p:cSld>
  <p:clrMap bg1="lt1" tx1="dk1" bg2="lt2" tx2="dk2" accent1="accent1" accent2="accent2" accent3="accent3" accent4="accent4" accent5="accent5" accent6="accent6" hlink="hlink" folHlink="folHlink"/>
  <p:sldLayoutIdLst>
    <p:sldLayoutId id="2147484655" r:id="rId1"/>
    <p:sldLayoutId id="2147484656" r:id="rId2"/>
    <p:sldLayoutId id="2147484657" r:id="rId3"/>
    <p:sldLayoutId id="2147484658" r:id="rId4"/>
    <p:sldLayoutId id="2147484659" r:id="rId5"/>
    <p:sldLayoutId id="2147484660" r:id="rId6"/>
    <p:sldLayoutId id="2147484661" r:id="rId7"/>
    <p:sldLayoutId id="2147484662" r:id="rId8"/>
    <p:sldLayoutId id="2147484663" r:id="rId9"/>
    <p:sldLayoutId id="2147484664" r:id="rId10"/>
    <p:sldLayoutId id="2147484665" r:id="rId11"/>
  </p:sldLayoutIdLst>
  <p:hf sldNum="0" hdr="0" ftr="0"/>
  <p:txStyles>
    <p:titleStyle>
      <a:lvl1pPr algn="ctr" defTabSz="449263" rtl="0" eaLnBrk="0" fontAlgn="base" hangingPunct="0">
        <a:spcBef>
          <a:spcPct val="0"/>
        </a:spcBef>
        <a:spcAft>
          <a:spcPct val="0"/>
        </a:spcAft>
        <a:buClr>
          <a:srgbClr val="000000"/>
        </a:buClr>
        <a:buSzPct val="100000"/>
        <a:buFont typeface="Times New Roman" pitchFamily="18" charset="0"/>
        <a:defRPr sz="4400">
          <a:solidFill>
            <a:srgbClr val="000000"/>
          </a:solidFill>
          <a:latin typeface="+mj-lt"/>
          <a:ea typeface="+mj-ea"/>
          <a:cs typeface="+mj-cs"/>
        </a:defRPr>
      </a:lvl1pPr>
      <a:lvl2pPr algn="ctr" defTabSz="449263" rtl="0" eaLnBrk="0" fontAlgn="base" hangingPunct="0">
        <a:spcBef>
          <a:spcPct val="0"/>
        </a:spcBef>
        <a:spcAft>
          <a:spcPct val="0"/>
        </a:spcAft>
        <a:buClr>
          <a:srgbClr val="000000"/>
        </a:buClr>
        <a:buSzPct val="100000"/>
        <a:buFont typeface="Times New Roman" pitchFamily="18" charset="0"/>
        <a:defRPr sz="4400">
          <a:solidFill>
            <a:srgbClr val="000000"/>
          </a:solidFill>
          <a:latin typeface="Calibri" pitchFamily="32" charset="0"/>
          <a:ea typeface="Microsoft YaHei" charset="-122"/>
        </a:defRPr>
      </a:lvl2pPr>
      <a:lvl3pPr algn="ctr" defTabSz="449263" rtl="0" eaLnBrk="0" fontAlgn="base" hangingPunct="0">
        <a:spcBef>
          <a:spcPct val="0"/>
        </a:spcBef>
        <a:spcAft>
          <a:spcPct val="0"/>
        </a:spcAft>
        <a:buClr>
          <a:srgbClr val="000000"/>
        </a:buClr>
        <a:buSzPct val="100000"/>
        <a:buFont typeface="Times New Roman" pitchFamily="18" charset="0"/>
        <a:defRPr sz="4400">
          <a:solidFill>
            <a:srgbClr val="000000"/>
          </a:solidFill>
          <a:latin typeface="Calibri" pitchFamily="32" charset="0"/>
          <a:ea typeface="Microsoft YaHei" charset="-122"/>
        </a:defRPr>
      </a:lvl3pPr>
      <a:lvl4pPr algn="ctr" defTabSz="449263" rtl="0" eaLnBrk="0" fontAlgn="base" hangingPunct="0">
        <a:spcBef>
          <a:spcPct val="0"/>
        </a:spcBef>
        <a:spcAft>
          <a:spcPct val="0"/>
        </a:spcAft>
        <a:buClr>
          <a:srgbClr val="000000"/>
        </a:buClr>
        <a:buSzPct val="100000"/>
        <a:buFont typeface="Times New Roman" pitchFamily="18" charset="0"/>
        <a:defRPr sz="4400">
          <a:solidFill>
            <a:srgbClr val="000000"/>
          </a:solidFill>
          <a:latin typeface="Calibri" pitchFamily="32" charset="0"/>
          <a:ea typeface="Microsoft YaHei" charset="-122"/>
        </a:defRPr>
      </a:lvl4pPr>
      <a:lvl5pPr algn="ctr" defTabSz="449263" rtl="0" eaLnBrk="0" fontAlgn="base" hangingPunct="0">
        <a:spcBef>
          <a:spcPct val="0"/>
        </a:spcBef>
        <a:spcAft>
          <a:spcPct val="0"/>
        </a:spcAft>
        <a:buClr>
          <a:srgbClr val="000000"/>
        </a:buClr>
        <a:buSzPct val="100000"/>
        <a:buFont typeface="Times New Roman" pitchFamily="18" charset="0"/>
        <a:defRPr sz="4400">
          <a:solidFill>
            <a:srgbClr val="000000"/>
          </a:solidFill>
          <a:latin typeface="Calibri" pitchFamily="32" charset="0"/>
          <a:ea typeface="Microsoft YaHei" charset="-122"/>
        </a:defRPr>
      </a:lvl5pPr>
      <a:lvl6pPr marL="2514600" indent="-228600" algn="ctr" defTabSz="449263" rtl="0" eaLnBrk="0" fontAlgn="base" hangingPunct="0">
        <a:spcBef>
          <a:spcPct val="0"/>
        </a:spcBef>
        <a:spcAft>
          <a:spcPct val="0"/>
        </a:spcAft>
        <a:buClr>
          <a:srgbClr val="000000"/>
        </a:buClr>
        <a:buSzPct val="100000"/>
        <a:buFont typeface="Times New Roman" pitchFamily="16" charset="0"/>
        <a:defRPr sz="4400">
          <a:solidFill>
            <a:srgbClr val="000000"/>
          </a:solidFill>
          <a:latin typeface="Calibri" pitchFamily="32" charset="0"/>
          <a:ea typeface="Microsoft YaHei" charset="-122"/>
        </a:defRPr>
      </a:lvl6pPr>
      <a:lvl7pPr marL="2971800" indent="-228600" algn="ctr" defTabSz="449263" rtl="0" eaLnBrk="0" fontAlgn="base" hangingPunct="0">
        <a:spcBef>
          <a:spcPct val="0"/>
        </a:spcBef>
        <a:spcAft>
          <a:spcPct val="0"/>
        </a:spcAft>
        <a:buClr>
          <a:srgbClr val="000000"/>
        </a:buClr>
        <a:buSzPct val="100000"/>
        <a:buFont typeface="Times New Roman" pitchFamily="16" charset="0"/>
        <a:defRPr sz="4400">
          <a:solidFill>
            <a:srgbClr val="000000"/>
          </a:solidFill>
          <a:latin typeface="Calibri" pitchFamily="32" charset="0"/>
          <a:ea typeface="Microsoft YaHei" charset="-122"/>
        </a:defRPr>
      </a:lvl7pPr>
      <a:lvl8pPr marL="3429000" indent="-228600" algn="ctr" defTabSz="449263" rtl="0" eaLnBrk="0" fontAlgn="base" hangingPunct="0">
        <a:spcBef>
          <a:spcPct val="0"/>
        </a:spcBef>
        <a:spcAft>
          <a:spcPct val="0"/>
        </a:spcAft>
        <a:buClr>
          <a:srgbClr val="000000"/>
        </a:buClr>
        <a:buSzPct val="100000"/>
        <a:buFont typeface="Times New Roman" pitchFamily="16" charset="0"/>
        <a:defRPr sz="4400">
          <a:solidFill>
            <a:srgbClr val="000000"/>
          </a:solidFill>
          <a:latin typeface="Calibri" pitchFamily="32" charset="0"/>
          <a:ea typeface="Microsoft YaHei" charset="-122"/>
        </a:defRPr>
      </a:lvl8pPr>
      <a:lvl9pPr marL="3886200" indent="-228600" algn="ctr" defTabSz="449263" rtl="0" eaLnBrk="0" fontAlgn="base" hangingPunct="0">
        <a:spcBef>
          <a:spcPct val="0"/>
        </a:spcBef>
        <a:spcAft>
          <a:spcPct val="0"/>
        </a:spcAft>
        <a:buClr>
          <a:srgbClr val="000000"/>
        </a:buClr>
        <a:buSzPct val="100000"/>
        <a:buFont typeface="Times New Roman" pitchFamily="16" charset="0"/>
        <a:defRPr sz="4400">
          <a:solidFill>
            <a:srgbClr val="000000"/>
          </a:solidFill>
          <a:latin typeface="Calibri" pitchFamily="32" charset="0"/>
          <a:ea typeface="Microsoft YaHei" charset="-122"/>
        </a:defRPr>
      </a:lvl9pPr>
    </p:titleStyle>
    <p:bodyStyle>
      <a:lvl1pPr marL="342900" indent="-342900" algn="l" defTabSz="449263" rtl="0" eaLnBrk="0" fontAlgn="base" hangingPunct="0">
        <a:spcBef>
          <a:spcPts val="800"/>
        </a:spcBef>
        <a:spcAft>
          <a:spcPct val="0"/>
        </a:spcAft>
        <a:buClr>
          <a:srgbClr val="000000"/>
        </a:buClr>
        <a:buSzPct val="100000"/>
        <a:buFont typeface="Times New Roman" pitchFamily="18" charset="0"/>
        <a:buChar char="•"/>
        <a:defRPr sz="3200">
          <a:solidFill>
            <a:srgbClr val="000000"/>
          </a:solidFill>
          <a:latin typeface="+mn-lt"/>
          <a:ea typeface="+mn-ea"/>
          <a:cs typeface="+mn-cs"/>
        </a:defRPr>
      </a:lvl1pPr>
      <a:lvl2pPr marL="742950" indent="-285750" algn="l" defTabSz="449263" rtl="0" eaLnBrk="0" fontAlgn="base" hangingPunct="0">
        <a:spcBef>
          <a:spcPts val="700"/>
        </a:spcBef>
        <a:spcAft>
          <a:spcPct val="0"/>
        </a:spcAft>
        <a:buClr>
          <a:srgbClr val="000000"/>
        </a:buClr>
        <a:buSzPct val="100000"/>
        <a:buFont typeface="Times New Roman" pitchFamily="18" charset="0"/>
        <a:buChar char="–"/>
        <a:defRPr sz="2800">
          <a:solidFill>
            <a:srgbClr val="000000"/>
          </a:solidFill>
          <a:latin typeface="+mn-lt"/>
          <a:ea typeface="+mn-ea"/>
        </a:defRPr>
      </a:lvl2pPr>
      <a:lvl3pPr marL="1143000" indent="-228600" algn="l" defTabSz="449263" rtl="0" eaLnBrk="0" fontAlgn="base" hangingPunct="0">
        <a:spcBef>
          <a:spcPts val="600"/>
        </a:spcBef>
        <a:spcAft>
          <a:spcPct val="0"/>
        </a:spcAft>
        <a:buClr>
          <a:srgbClr val="000000"/>
        </a:buClr>
        <a:buSzPct val="100000"/>
        <a:buFont typeface="Times New Roman" pitchFamily="18" charset="0"/>
        <a:buChar char="•"/>
        <a:defRPr sz="2400">
          <a:solidFill>
            <a:srgbClr val="000000"/>
          </a:solidFill>
          <a:latin typeface="+mn-lt"/>
          <a:ea typeface="+mn-ea"/>
        </a:defRPr>
      </a:lvl3pPr>
      <a:lvl4pPr marL="1600200" indent="-228600" algn="l" defTabSz="449263" rtl="0" eaLnBrk="0" fontAlgn="base" hangingPunct="0">
        <a:spcBef>
          <a:spcPts val="500"/>
        </a:spcBef>
        <a:spcAft>
          <a:spcPct val="0"/>
        </a:spcAft>
        <a:buClr>
          <a:srgbClr val="000000"/>
        </a:buClr>
        <a:buSzPct val="100000"/>
        <a:buFont typeface="Times New Roman" pitchFamily="18" charset="0"/>
        <a:buChar char="–"/>
        <a:defRPr sz="2000">
          <a:solidFill>
            <a:srgbClr val="000000"/>
          </a:solidFill>
          <a:latin typeface="+mn-lt"/>
          <a:ea typeface="+mn-ea"/>
        </a:defRPr>
      </a:lvl4pPr>
      <a:lvl5pPr marL="2057400" indent="-228600" algn="l" defTabSz="449263" rtl="0" eaLnBrk="0" fontAlgn="base" hangingPunct="0">
        <a:spcBef>
          <a:spcPts val="500"/>
        </a:spcBef>
        <a:spcAft>
          <a:spcPct val="0"/>
        </a:spcAft>
        <a:buClr>
          <a:srgbClr val="000000"/>
        </a:buClr>
        <a:buSzPct val="100000"/>
        <a:buFont typeface="Times New Roman" pitchFamily="18" charset="0"/>
        <a:buChar char="»"/>
        <a:defRPr sz="2000">
          <a:solidFill>
            <a:srgbClr val="000000"/>
          </a:solidFill>
          <a:latin typeface="+mn-lt"/>
          <a:ea typeface="+mn-ea"/>
        </a:defRPr>
      </a:lvl5pPr>
      <a:lvl6pPr marL="2514600" indent="-228600" algn="l" defTabSz="449263"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ea typeface="+mn-ea"/>
        </a:defRPr>
      </a:lvl6pPr>
      <a:lvl7pPr marL="2971800" indent="-228600" algn="l" defTabSz="449263"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ea typeface="+mn-ea"/>
        </a:defRPr>
      </a:lvl7pPr>
      <a:lvl8pPr marL="3429000" indent="-228600" algn="l" defTabSz="449263"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ea typeface="+mn-ea"/>
        </a:defRPr>
      </a:lvl8pPr>
      <a:lvl9pPr marL="3886200" indent="-228600" algn="l" defTabSz="449263"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5842" name="Rectangle 1"/>
          <p:cNvSpPr>
            <a:spLocks noGrp="1" noChangeArrowheads="1"/>
          </p:cNvSpPr>
          <p:nvPr>
            <p:ph type="title"/>
          </p:nvPr>
        </p:nvSpPr>
        <p:spPr bwMode="auto">
          <a:xfrm>
            <a:off x="457200" y="274638"/>
            <a:ext cx="8228013" cy="1141412"/>
          </a:xfrm>
          <a:prstGeom prst="rect">
            <a:avLst/>
          </a:prstGeom>
          <a:noFill/>
          <a:ln w="9525">
            <a:noFill/>
            <a:round/>
            <a:headEnd/>
            <a:tailEnd/>
          </a:ln>
        </p:spPr>
        <p:txBody>
          <a:bodyPr vert="horz" wrap="square" lIns="90000" tIns="46800" rIns="90000" bIns="46800" numCol="1" anchor="ctr" anchorCtr="0" compatLnSpc="1">
            <a:prstTxWarp prst="textNoShape">
              <a:avLst/>
            </a:prstTxWarp>
          </a:bodyPr>
          <a:lstStyle/>
          <a:p>
            <a:pPr lvl="0"/>
            <a:r>
              <a:rPr lang="en-GB" altLang="en-US" smtClean="0"/>
              <a:t>Πατήστε για επεξεργασία της μορφής κειμένου του τίτλου</a:t>
            </a:r>
          </a:p>
        </p:txBody>
      </p:sp>
      <p:sp>
        <p:nvSpPr>
          <p:cNvPr id="35843" name="Rectangle 2"/>
          <p:cNvSpPr>
            <a:spLocks noGrp="1" noChangeArrowheads="1"/>
          </p:cNvSpPr>
          <p:nvPr>
            <p:ph type="body" idx="1"/>
          </p:nvPr>
        </p:nvSpPr>
        <p:spPr bwMode="auto">
          <a:xfrm>
            <a:off x="457200" y="1600200"/>
            <a:ext cx="8228013" cy="4524375"/>
          </a:xfrm>
          <a:prstGeom prst="rect">
            <a:avLst/>
          </a:prstGeom>
          <a:noFill/>
          <a:ln w="9525">
            <a:noFill/>
            <a:round/>
            <a:headEnd/>
            <a:tailEnd/>
          </a:ln>
        </p:spPr>
        <p:txBody>
          <a:bodyPr vert="horz" wrap="square" lIns="90000" tIns="46800" rIns="90000" bIns="46800" numCol="1" anchor="t" anchorCtr="0" compatLnSpc="1">
            <a:prstTxWarp prst="textNoShape">
              <a:avLst/>
            </a:prstTxWarp>
          </a:bodyPr>
          <a:lstStyle/>
          <a:p>
            <a:pPr lvl="0"/>
            <a:r>
              <a:rPr lang="en-GB" altLang="en-US" smtClean="0"/>
              <a:t>Πατήστε για επεξεργασία της μορφής κειμένου διάρθρωσης</a:t>
            </a:r>
          </a:p>
          <a:p>
            <a:pPr lvl="1"/>
            <a:r>
              <a:rPr lang="en-GB" altLang="en-US" smtClean="0"/>
              <a:t>Δεύτερο επίπεδο διάρθρωσης</a:t>
            </a:r>
          </a:p>
          <a:p>
            <a:pPr lvl="2"/>
            <a:r>
              <a:rPr lang="en-GB" altLang="en-US" smtClean="0"/>
              <a:t>Τρίτο επίπεδο διάρθρωσης</a:t>
            </a:r>
          </a:p>
          <a:p>
            <a:pPr lvl="3"/>
            <a:r>
              <a:rPr lang="en-GB" altLang="en-US" smtClean="0"/>
              <a:t>Τέταρτο επίπεδο διάρθρωσης</a:t>
            </a:r>
          </a:p>
          <a:p>
            <a:pPr lvl="4"/>
            <a:r>
              <a:rPr lang="en-GB" altLang="en-US" smtClean="0"/>
              <a:t>Πέμπτο επίπεδο διάρθρωσης</a:t>
            </a:r>
          </a:p>
          <a:p>
            <a:pPr lvl="4"/>
            <a:r>
              <a:rPr lang="en-GB" altLang="en-US" smtClean="0"/>
              <a:t>Έκτο επίπεδο διάρθρωσης</a:t>
            </a:r>
          </a:p>
          <a:p>
            <a:pPr lvl="4"/>
            <a:r>
              <a:rPr lang="en-GB" altLang="en-US" smtClean="0"/>
              <a:t>Έβδομο επίπεδο διάρθρωσης</a:t>
            </a:r>
          </a:p>
        </p:txBody>
      </p:sp>
    </p:spTree>
  </p:cSld>
  <p:clrMap bg1="lt1" tx1="dk1" bg2="lt2" tx2="dk2" accent1="accent1" accent2="accent2" accent3="accent3" accent4="accent4" accent5="accent5" accent6="accent6" hlink="hlink" folHlink="folHlink"/>
  <p:sldLayoutIdLst>
    <p:sldLayoutId id="2147484666" r:id="rId1"/>
    <p:sldLayoutId id="2147484667" r:id="rId2"/>
    <p:sldLayoutId id="2147484668" r:id="rId3"/>
    <p:sldLayoutId id="2147484669" r:id="rId4"/>
    <p:sldLayoutId id="2147484670" r:id="rId5"/>
    <p:sldLayoutId id="2147484671" r:id="rId6"/>
    <p:sldLayoutId id="2147484672" r:id="rId7"/>
    <p:sldLayoutId id="2147484673" r:id="rId8"/>
    <p:sldLayoutId id="2147484674" r:id="rId9"/>
    <p:sldLayoutId id="2147484675" r:id="rId10"/>
    <p:sldLayoutId id="2147484676" r:id="rId11"/>
  </p:sldLayoutIdLst>
  <p:txStyles>
    <p:titleStyle>
      <a:lvl1pPr algn="ctr" defTabSz="449263" rtl="0" eaLnBrk="0" fontAlgn="base" hangingPunct="0">
        <a:spcBef>
          <a:spcPct val="0"/>
        </a:spcBef>
        <a:spcAft>
          <a:spcPct val="0"/>
        </a:spcAft>
        <a:buClr>
          <a:srgbClr val="000000"/>
        </a:buClr>
        <a:buSzPct val="100000"/>
        <a:buFont typeface="Times New Roman" pitchFamily="18" charset="0"/>
        <a:defRPr sz="4400">
          <a:solidFill>
            <a:srgbClr val="000000"/>
          </a:solidFill>
          <a:latin typeface="+mj-lt"/>
          <a:ea typeface="+mj-ea"/>
          <a:cs typeface="+mj-cs"/>
        </a:defRPr>
      </a:lvl1pPr>
      <a:lvl2pPr algn="ctr" defTabSz="449263" rtl="0" eaLnBrk="0" fontAlgn="base" hangingPunct="0">
        <a:spcBef>
          <a:spcPct val="0"/>
        </a:spcBef>
        <a:spcAft>
          <a:spcPct val="0"/>
        </a:spcAft>
        <a:buClr>
          <a:srgbClr val="000000"/>
        </a:buClr>
        <a:buSzPct val="100000"/>
        <a:buFont typeface="Times New Roman" pitchFamily="18" charset="0"/>
        <a:defRPr sz="4400">
          <a:solidFill>
            <a:srgbClr val="000000"/>
          </a:solidFill>
          <a:latin typeface="Calibri" pitchFamily="32" charset="0"/>
          <a:ea typeface="Microsoft YaHei" charset="-122"/>
        </a:defRPr>
      </a:lvl2pPr>
      <a:lvl3pPr algn="ctr" defTabSz="449263" rtl="0" eaLnBrk="0" fontAlgn="base" hangingPunct="0">
        <a:spcBef>
          <a:spcPct val="0"/>
        </a:spcBef>
        <a:spcAft>
          <a:spcPct val="0"/>
        </a:spcAft>
        <a:buClr>
          <a:srgbClr val="000000"/>
        </a:buClr>
        <a:buSzPct val="100000"/>
        <a:buFont typeface="Times New Roman" pitchFamily="18" charset="0"/>
        <a:defRPr sz="4400">
          <a:solidFill>
            <a:srgbClr val="000000"/>
          </a:solidFill>
          <a:latin typeface="Calibri" pitchFamily="32" charset="0"/>
          <a:ea typeface="Microsoft YaHei" charset="-122"/>
        </a:defRPr>
      </a:lvl3pPr>
      <a:lvl4pPr algn="ctr" defTabSz="449263" rtl="0" eaLnBrk="0" fontAlgn="base" hangingPunct="0">
        <a:spcBef>
          <a:spcPct val="0"/>
        </a:spcBef>
        <a:spcAft>
          <a:spcPct val="0"/>
        </a:spcAft>
        <a:buClr>
          <a:srgbClr val="000000"/>
        </a:buClr>
        <a:buSzPct val="100000"/>
        <a:buFont typeface="Times New Roman" pitchFamily="18" charset="0"/>
        <a:defRPr sz="4400">
          <a:solidFill>
            <a:srgbClr val="000000"/>
          </a:solidFill>
          <a:latin typeface="Calibri" pitchFamily="32" charset="0"/>
          <a:ea typeface="Microsoft YaHei" charset="-122"/>
        </a:defRPr>
      </a:lvl4pPr>
      <a:lvl5pPr algn="ctr" defTabSz="449263" rtl="0" eaLnBrk="0" fontAlgn="base" hangingPunct="0">
        <a:spcBef>
          <a:spcPct val="0"/>
        </a:spcBef>
        <a:spcAft>
          <a:spcPct val="0"/>
        </a:spcAft>
        <a:buClr>
          <a:srgbClr val="000000"/>
        </a:buClr>
        <a:buSzPct val="100000"/>
        <a:buFont typeface="Times New Roman" pitchFamily="18" charset="0"/>
        <a:defRPr sz="4400">
          <a:solidFill>
            <a:srgbClr val="000000"/>
          </a:solidFill>
          <a:latin typeface="Calibri" pitchFamily="32" charset="0"/>
          <a:ea typeface="Microsoft YaHei" charset="-122"/>
        </a:defRPr>
      </a:lvl5pPr>
      <a:lvl6pPr marL="2514600" indent="-228600" algn="ctr" defTabSz="449263" rtl="0" eaLnBrk="0" fontAlgn="base" hangingPunct="0">
        <a:spcBef>
          <a:spcPct val="0"/>
        </a:spcBef>
        <a:spcAft>
          <a:spcPct val="0"/>
        </a:spcAft>
        <a:buClr>
          <a:srgbClr val="000000"/>
        </a:buClr>
        <a:buSzPct val="100000"/>
        <a:buFont typeface="Times New Roman" pitchFamily="16" charset="0"/>
        <a:defRPr sz="4400">
          <a:solidFill>
            <a:srgbClr val="000000"/>
          </a:solidFill>
          <a:latin typeface="Calibri" pitchFamily="32" charset="0"/>
          <a:ea typeface="Microsoft YaHei" charset="-122"/>
        </a:defRPr>
      </a:lvl6pPr>
      <a:lvl7pPr marL="2971800" indent="-228600" algn="ctr" defTabSz="449263" rtl="0" eaLnBrk="0" fontAlgn="base" hangingPunct="0">
        <a:spcBef>
          <a:spcPct val="0"/>
        </a:spcBef>
        <a:spcAft>
          <a:spcPct val="0"/>
        </a:spcAft>
        <a:buClr>
          <a:srgbClr val="000000"/>
        </a:buClr>
        <a:buSzPct val="100000"/>
        <a:buFont typeface="Times New Roman" pitchFamily="16" charset="0"/>
        <a:defRPr sz="4400">
          <a:solidFill>
            <a:srgbClr val="000000"/>
          </a:solidFill>
          <a:latin typeface="Calibri" pitchFamily="32" charset="0"/>
          <a:ea typeface="Microsoft YaHei" charset="-122"/>
        </a:defRPr>
      </a:lvl7pPr>
      <a:lvl8pPr marL="3429000" indent="-228600" algn="ctr" defTabSz="449263" rtl="0" eaLnBrk="0" fontAlgn="base" hangingPunct="0">
        <a:spcBef>
          <a:spcPct val="0"/>
        </a:spcBef>
        <a:spcAft>
          <a:spcPct val="0"/>
        </a:spcAft>
        <a:buClr>
          <a:srgbClr val="000000"/>
        </a:buClr>
        <a:buSzPct val="100000"/>
        <a:buFont typeface="Times New Roman" pitchFamily="16" charset="0"/>
        <a:defRPr sz="4400">
          <a:solidFill>
            <a:srgbClr val="000000"/>
          </a:solidFill>
          <a:latin typeface="Calibri" pitchFamily="32" charset="0"/>
          <a:ea typeface="Microsoft YaHei" charset="-122"/>
        </a:defRPr>
      </a:lvl8pPr>
      <a:lvl9pPr marL="3886200" indent="-228600" algn="ctr" defTabSz="449263" rtl="0" eaLnBrk="0" fontAlgn="base" hangingPunct="0">
        <a:spcBef>
          <a:spcPct val="0"/>
        </a:spcBef>
        <a:spcAft>
          <a:spcPct val="0"/>
        </a:spcAft>
        <a:buClr>
          <a:srgbClr val="000000"/>
        </a:buClr>
        <a:buSzPct val="100000"/>
        <a:buFont typeface="Times New Roman" pitchFamily="16" charset="0"/>
        <a:defRPr sz="4400">
          <a:solidFill>
            <a:srgbClr val="000000"/>
          </a:solidFill>
          <a:latin typeface="Calibri" pitchFamily="32" charset="0"/>
          <a:ea typeface="Microsoft YaHei" charset="-122"/>
        </a:defRPr>
      </a:lvl9pPr>
    </p:titleStyle>
    <p:bodyStyle>
      <a:lvl1pPr marL="342900" indent="-342900" algn="l" defTabSz="449263" rtl="0" eaLnBrk="0" fontAlgn="base" hangingPunct="0">
        <a:spcBef>
          <a:spcPts val="800"/>
        </a:spcBef>
        <a:spcAft>
          <a:spcPct val="0"/>
        </a:spcAft>
        <a:buClr>
          <a:srgbClr val="000000"/>
        </a:buClr>
        <a:buSzPct val="100000"/>
        <a:buFont typeface="Times New Roman" pitchFamily="18" charset="0"/>
        <a:buChar char="•"/>
        <a:defRPr sz="3200">
          <a:solidFill>
            <a:srgbClr val="000000"/>
          </a:solidFill>
          <a:latin typeface="+mn-lt"/>
          <a:ea typeface="+mn-ea"/>
          <a:cs typeface="+mn-cs"/>
        </a:defRPr>
      </a:lvl1pPr>
      <a:lvl2pPr marL="742950" indent="-285750" algn="l" defTabSz="449263" rtl="0" eaLnBrk="0" fontAlgn="base" hangingPunct="0">
        <a:spcBef>
          <a:spcPts val="700"/>
        </a:spcBef>
        <a:spcAft>
          <a:spcPct val="0"/>
        </a:spcAft>
        <a:buClr>
          <a:srgbClr val="000000"/>
        </a:buClr>
        <a:buSzPct val="100000"/>
        <a:buFont typeface="Times New Roman" pitchFamily="18" charset="0"/>
        <a:buChar char="–"/>
        <a:defRPr sz="2800">
          <a:solidFill>
            <a:srgbClr val="000000"/>
          </a:solidFill>
          <a:latin typeface="+mn-lt"/>
          <a:ea typeface="+mn-ea"/>
        </a:defRPr>
      </a:lvl2pPr>
      <a:lvl3pPr marL="1143000" indent="-228600" algn="l" defTabSz="449263" rtl="0" eaLnBrk="0" fontAlgn="base" hangingPunct="0">
        <a:spcBef>
          <a:spcPts val="600"/>
        </a:spcBef>
        <a:spcAft>
          <a:spcPct val="0"/>
        </a:spcAft>
        <a:buClr>
          <a:srgbClr val="000000"/>
        </a:buClr>
        <a:buSzPct val="100000"/>
        <a:buFont typeface="Times New Roman" pitchFamily="18" charset="0"/>
        <a:buChar char="•"/>
        <a:defRPr sz="2400">
          <a:solidFill>
            <a:srgbClr val="000000"/>
          </a:solidFill>
          <a:latin typeface="+mn-lt"/>
          <a:ea typeface="+mn-ea"/>
        </a:defRPr>
      </a:lvl3pPr>
      <a:lvl4pPr marL="1600200" indent="-228600" algn="l" defTabSz="449263" rtl="0" eaLnBrk="0" fontAlgn="base" hangingPunct="0">
        <a:spcBef>
          <a:spcPts val="500"/>
        </a:spcBef>
        <a:spcAft>
          <a:spcPct val="0"/>
        </a:spcAft>
        <a:buClr>
          <a:srgbClr val="000000"/>
        </a:buClr>
        <a:buSzPct val="100000"/>
        <a:buFont typeface="Times New Roman" pitchFamily="18" charset="0"/>
        <a:buChar char="–"/>
        <a:defRPr sz="2000">
          <a:solidFill>
            <a:srgbClr val="000000"/>
          </a:solidFill>
          <a:latin typeface="+mn-lt"/>
          <a:ea typeface="+mn-ea"/>
        </a:defRPr>
      </a:lvl4pPr>
      <a:lvl5pPr marL="2057400" indent="-228600" algn="l" defTabSz="449263" rtl="0" eaLnBrk="0" fontAlgn="base" hangingPunct="0">
        <a:spcBef>
          <a:spcPts val="500"/>
        </a:spcBef>
        <a:spcAft>
          <a:spcPct val="0"/>
        </a:spcAft>
        <a:buClr>
          <a:srgbClr val="000000"/>
        </a:buClr>
        <a:buSzPct val="100000"/>
        <a:buFont typeface="Times New Roman" pitchFamily="18" charset="0"/>
        <a:buChar char="»"/>
        <a:defRPr sz="2000">
          <a:solidFill>
            <a:srgbClr val="000000"/>
          </a:solidFill>
          <a:latin typeface="+mn-lt"/>
          <a:ea typeface="+mn-ea"/>
        </a:defRPr>
      </a:lvl5pPr>
      <a:lvl6pPr marL="2514600" indent="-228600" algn="l" defTabSz="449263"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ea typeface="+mn-ea"/>
        </a:defRPr>
      </a:lvl6pPr>
      <a:lvl7pPr marL="2971800" indent="-228600" algn="l" defTabSz="449263"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ea typeface="+mn-ea"/>
        </a:defRPr>
      </a:lvl7pPr>
      <a:lvl8pPr marL="3429000" indent="-228600" algn="l" defTabSz="449263"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ea typeface="+mn-ea"/>
        </a:defRPr>
      </a:lvl8pPr>
      <a:lvl9pPr marL="3886200" indent="-228600" algn="l" defTabSz="449263"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6866" name="Rectangle 1"/>
          <p:cNvSpPr>
            <a:spLocks noGrp="1" noChangeArrowheads="1"/>
          </p:cNvSpPr>
          <p:nvPr>
            <p:ph type="title"/>
          </p:nvPr>
        </p:nvSpPr>
        <p:spPr bwMode="auto">
          <a:xfrm>
            <a:off x="457200" y="274638"/>
            <a:ext cx="8228013" cy="1141412"/>
          </a:xfrm>
          <a:prstGeom prst="rect">
            <a:avLst/>
          </a:prstGeom>
          <a:noFill/>
          <a:ln w="9525">
            <a:noFill/>
            <a:round/>
            <a:headEnd/>
            <a:tailEnd/>
          </a:ln>
        </p:spPr>
        <p:txBody>
          <a:bodyPr vert="horz" wrap="square" lIns="90000" tIns="46800" rIns="90000" bIns="46800" numCol="1" anchor="ctr" anchorCtr="0" compatLnSpc="1">
            <a:prstTxWarp prst="textNoShape">
              <a:avLst/>
            </a:prstTxWarp>
          </a:bodyPr>
          <a:lstStyle/>
          <a:p>
            <a:pPr lvl="0"/>
            <a:r>
              <a:rPr lang="en-GB" altLang="en-US" smtClean="0"/>
              <a:t>Πατήστε για επεξεργασία της μορφής κειμένου του τίτλου</a:t>
            </a:r>
          </a:p>
        </p:txBody>
      </p:sp>
      <p:sp>
        <p:nvSpPr>
          <p:cNvPr id="36867" name="Rectangle 2"/>
          <p:cNvSpPr>
            <a:spLocks noGrp="1" noChangeArrowheads="1"/>
          </p:cNvSpPr>
          <p:nvPr>
            <p:ph type="body" idx="1"/>
          </p:nvPr>
        </p:nvSpPr>
        <p:spPr bwMode="auto">
          <a:xfrm>
            <a:off x="457200" y="1600200"/>
            <a:ext cx="8228013" cy="4524375"/>
          </a:xfrm>
          <a:prstGeom prst="rect">
            <a:avLst/>
          </a:prstGeom>
          <a:noFill/>
          <a:ln w="9525">
            <a:noFill/>
            <a:round/>
            <a:headEnd/>
            <a:tailEnd/>
          </a:ln>
        </p:spPr>
        <p:txBody>
          <a:bodyPr vert="horz" wrap="square" lIns="90000" tIns="46800" rIns="90000" bIns="46800" numCol="1" anchor="t" anchorCtr="0" compatLnSpc="1">
            <a:prstTxWarp prst="textNoShape">
              <a:avLst/>
            </a:prstTxWarp>
          </a:bodyPr>
          <a:lstStyle/>
          <a:p>
            <a:pPr lvl="0"/>
            <a:r>
              <a:rPr lang="en-GB" altLang="en-US" smtClean="0"/>
              <a:t>Πατήστε για επεξεργασία της μορφής κειμένου διάρθρωσης</a:t>
            </a:r>
          </a:p>
          <a:p>
            <a:pPr lvl="1"/>
            <a:r>
              <a:rPr lang="en-GB" altLang="en-US" smtClean="0"/>
              <a:t>Δεύτερο επίπεδο διάρθρωσης</a:t>
            </a:r>
          </a:p>
          <a:p>
            <a:pPr lvl="2"/>
            <a:r>
              <a:rPr lang="en-GB" altLang="en-US" smtClean="0"/>
              <a:t>Τρίτο επίπεδο διάρθρωσης</a:t>
            </a:r>
          </a:p>
          <a:p>
            <a:pPr lvl="3"/>
            <a:r>
              <a:rPr lang="en-GB" altLang="en-US" smtClean="0"/>
              <a:t>Τέταρτο επίπεδο διάρθρωσης</a:t>
            </a:r>
          </a:p>
          <a:p>
            <a:pPr lvl="4"/>
            <a:r>
              <a:rPr lang="en-GB" altLang="en-US" smtClean="0"/>
              <a:t>Πέμπτο επίπεδο διάρθρωσης</a:t>
            </a:r>
          </a:p>
          <a:p>
            <a:pPr lvl="4"/>
            <a:r>
              <a:rPr lang="en-GB" altLang="en-US" smtClean="0"/>
              <a:t>Έκτο επίπεδο διάρθρωσης</a:t>
            </a:r>
          </a:p>
          <a:p>
            <a:pPr lvl="4"/>
            <a:r>
              <a:rPr lang="en-GB" altLang="en-US" smtClean="0"/>
              <a:t>Έβδομο επίπεδο διάρθρωσης</a:t>
            </a:r>
          </a:p>
        </p:txBody>
      </p:sp>
      <p:sp>
        <p:nvSpPr>
          <p:cNvPr id="2" name="Rectangle 3"/>
          <p:cNvSpPr>
            <a:spLocks noGrp="1" noChangeArrowheads="1"/>
          </p:cNvSpPr>
          <p:nvPr>
            <p:ph type="dt"/>
          </p:nvPr>
        </p:nvSpPr>
        <p:spPr bwMode="auto">
          <a:xfrm>
            <a:off x="457200" y="6356350"/>
            <a:ext cx="2132013" cy="363538"/>
          </a:xfrm>
          <a:prstGeom prst="rect">
            <a:avLst/>
          </a:prstGeom>
          <a:noFill/>
          <a:ln w="9525" cap="flat">
            <a:noFill/>
            <a:round/>
            <a:headEnd/>
            <a:tailEnd/>
          </a:ln>
          <a:effectLst/>
        </p:spPr>
        <p:txBody>
          <a:bodyPr vert="horz" wrap="square" lIns="90000" tIns="46800" rIns="90000" bIns="46800" numCol="1" anchor="ctr" anchorCtr="0" compatLnSpc="1">
            <a:prstTxWarp prst="textNoShape">
              <a:avLst/>
            </a:prstTxWarp>
          </a:bodyPr>
          <a:lstStyle>
            <a:lvl1pPr eaLnBrk="1" hangingPunct="1">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898989"/>
                </a:solidFill>
                <a:latin typeface="Arial" charset="0"/>
                <a:ea typeface="+mn-ea"/>
                <a:cs typeface="Arial" charset="0"/>
              </a:defRPr>
            </a:lvl1pPr>
          </a:lstStyle>
          <a:p>
            <a:pPr>
              <a:defRPr/>
            </a:pPr>
            <a:r>
              <a:rPr lang="el-GR"/>
              <a:t>24/01/19</a:t>
            </a:r>
          </a:p>
        </p:txBody>
      </p:sp>
      <p:sp>
        <p:nvSpPr>
          <p:cNvPr id="3077" name="Text Box 4"/>
          <p:cNvSpPr txBox="1">
            <a:spLocks noChangeArrowheads="1"/>
          </p:cNvSpPr>
          <p:nvPr/>
        </p:nvSpPr>
        <p:spPr bwMode="auto">
          <a:xfrm>
            <a:off x="3124200" y="6356350"/>
            <a:ext cx="2895600" cy="365125"/>
          </a:xfrm>
          <a:prstGeom prst="rect">
            <a:avLst/>
          </a:prstGeom>
          <a:noFill/>
          <a:ln w="9525">
            <a:noFill/>
            <a:round/>
            <a:headEnd/>
            <a:tailEnd/>
          </a:ln>
        </p:spPr>
        <p:txBody>
          <a:bodyPr wrap="none" anchor="ctr"/>
          <a:lstStyle/>
          <a:p>
            <a:pPr eaLnBrk="1" hangingPunct="1">
              <a:buClr>
                <a:srgbClr val="000000"/>
              </a:buClr>
              <a:buSzPct val="100000"/>
              <a:buFont typeface="Times New Roman" pitchFamily="18" charset="0"/>
              <a:buNone/>
              <a:defRPr/>
            </a:pPr>
            <a:endParaRPr lang="en-US" altLang="en-US">
              <a:cs typeface="Arial" charset="0"/>
            </a:endParaRPr>
          </a:p>
        </p:txBody>
      </p:sp>
      <p:sp>
        <p:nvSpPr>
          <p:cNvPr id="3" name="Rectangle 5"/>
          <p:cNvSpPr>
            <a:spLocks noGrp="1" noChangeArrowheads="1"/>
          </p:cNvSpPr>
          <p:nvPr>
            <p:ph type="sldNum"/>
          </p:nvPr>
        </p:nvSpPr>
        <p:spPr bwMode="auto">
          <a:xfrm>
            <a:off x="6553200" y="6356350"/>
            <a:ext cx="2132013" cy="363538"/>
          </a:xfrm>
          <a:prstGeom prst="rect">
            <a:avLst/>
          </a:prstGeom>
          <a:noFill/>
          <a:ln w="9525" cap="flat">
            <a:noFill/>
            <a:round/>
            <a:headEnd/>
            <a:tailEnd/>
          </a:ln>
          <a:effectLst/>
        </p:spPr>
        <p:txBody>
          <a:bodyPr vert="horz" wrap="square" lIns="90000" tIns="46800" rIns="90000" bIns="46800" numCol="1" anchor="ctr" anchorCtr="0" compatLnSpc="1">
            <a:prstTxWarp prst="textNoShape">
              <a:avLst/>
            </a:prstTxWarp>
          </a:bodyPr>
          <a:lstStyle>
            <a:lvl1pPr algn="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smtClean="0">
                <a:solidFill>
                  <a:srgbClr val="898989"/>
                </a:solidFill>
                <a:cs typeface="Arial" charset="0"/>
              </a:defRPr>
            </a:lvl1pPr>
          </a:lstStyle>
          <a:p>
            <a:pPr>
              <a:defRPr/>
            </a:pPr>
            <a:fld id="{EDBBBD6B-E4DA-4018-8891-65ECE67AFA85}" type="slidenum">
              <a:rPr lang="el-GR" altLang="en-US"/>
              <a:pPr>
                <a:defRPr/>
              </a:pPr>
              <a:t>‹#›</a:t>
            </a:fld>
            <a:endParaRPr lang="el-GR" altLang="en-US"/>
          </a:p>
        </p:txBody>
      </p:sp>
    </p:spTree>
  </p:cSld>
  <p:clrMap bg1="lt1" tx1="dk1" bg2="lt2" tx2="dk2" accent1="accent1" accent2="accent2" accent3="accent3" accent4="accent4" accent5="accent5" accent6="accent6" hlink="hlink" folHlink="folHlink"/>
  <p:sldLayoutIdLst>
    <p:sldLayoutId id="2147484677" r:id="rId1"/>
    <p:sldLayoutId id="2147484678" r:id="rId2"/>
    <p:sldLayoutId id="2147484679" r:id="rId3"/>
    <p:sldLayoutId id="2147484680" r:id="rId4"/>
    <p:sldLayoutId id="2147484681" r:id="rId5"/>
    <p:sldLayoutId id="2147484682" r:id="rId6"/>
    <p:sldLayoutId id="2147484683" r:id="rId7"/>
    <p:sldLayoutId id="2147484684" r:id="rId8"/>
    <p:sldLayoutId id="2147484685" r:id="rId9"/>
    <p:sldLayoutId id="2147484686" r:id="rId10"/>
    <p:sldLayoutId id="2147484687" r:id="rId11"/>
  </p:sldLayoutIdLst>
  <p:hf sldNum="0" hdr="0" ftr="0"/>
  <p:txStyles>
    <p:titleStyle>
      <a:lvl1pPr algn="ctr" defTabSz="449263" rtl="0" eaLnBrk="0" fontAlgn="base" hangingPunct="0">
        <a:spcBef>
          <a:spcPct val="0"/>
        </a:spcBef>
        <a:spcAft>
          <a:spcPct val="0"/>
        </a:spcAft>
        <a:buClr>
          <a:srgbClr val="000000"/>
        </a:buClr>
        <a:buSzPct val="100000"/>
        <a:buFont typeface="Times New Roman" pitchFamily="18" charset="0"/>
        <a:defRPr sz="4400">
          <a:solidFill>
            <a:srgbClr val="000000"/>
          </a:solidFill>
          <a:latin typeface="+mj-lt"/>
          <a:ea typeface="+mj-ea"/>
          <a:cs typeface="+mj-cs"/>
        </a:defRPr>
      </a:lvl1pPr>
      <a:lvl2pPr algn="ctr" defTabSz="449263" rtl="0" eaLnBrk="0" fontAlgn="base" hangingPunct="0">
        <a:spcBef>
          <a:spcPct val="0"/>
        </a:spcBef>
        <a:spcAft>
          <a:spcPct val="0"/>
        </a:spcAft>
        <a:buClr>
          <a:srgbClr val="000000"/>
        </a:buClr>
        <a:buSzPct val="100000"/>
        <a:buFont typeface="Times New Roman" pitchFamily="18" charset="0"/>
        <a:defRPr sz="4400">
          <a:solidFill>
            <a:srgbClr val="000000"/>
          </a:solidFill>
          <a:latin typeface="Calibri" pitchFamily="32" charset="0"/>
          <a:ea typeface="Microsoft YaHei" charset="-122"/>
        </a:defRPr>
      </a:lvl2pPr>
      <a:lvl3pPr algn="ctr" defTabSz="449263" rtl="0" eaLnBrk="0" fontAlgn="base" hangingPunct="0">
        <a:spcBef>
          <a:spcPct val="0"/>
        </a:spcBef>
        <a:spcAft>
          <a:spcPct val="0"/>
        </a:spcAft>
        <a:buClr>
          <a:srgbClr val="000000"/>
        </a:buClr>
        <a:buSzPct val="100000"/>
        <a:buFont typeface="Times New Roman" pitchFamily="18" charset="0"/>
        <a:defRPr sz="4400">
          <a:solidFill>
            <a:srgbClr val="000000"/>
          </a:solidFill>
          <a:latin typeface="Calibri" pitchFamily="32" charset="0"/>
          <a:ea typeface="Microsoft YaHei" charset="-122"/>
        </a:defRPr>
      </a:lvl3pPr>
      <a:lvl4pPr algn="ctr" defTabSz="449263" rtl="0" eaLnBrk="0" fontAlgn="base" hangingPunct="0">
        <a:spcBef>
          <a:spcPct val="0"/>
        </a:spcBef>
        <a:spcAft>
          <a:spcPct val="0"/>
        </a:spcAft>
        <a:buClr>
          <a:srgbClr val="000000"/>
        </a:buClr>
        <a:buSzPct val="100000"/>
        <a:buFont typeface="Times New Roman" pitchFamily="18" charset="0"/>
        <a:defRPr sz="4400">
          <a:solidFill>
            <a:srgbClr val="000000"/>
          </a:solidFill>
          <a:latin typeface="Calibri" pitchFamily="32" charset="0"/>
          <a:ea typeface="Microsoft YaHei" charset="-122"/>
        </a:defRPr>
      </a:lvl4pPr>
      <a:lvl5pPr algn="ctr" defTabSz="449263" rtl="0" eaLnBrk="0" fontAlgn="base" hangingPunct="0">
        <a:spcBef>
          <a:spcPct val="0"/>
        </a:spcBef>
        <a:spcAft>
          <a:spcPct val="0"/>
        </a:spcAft>
        <a:buClr>
          <a:srgbClr val="000000"/>
        </a:buClr>
        <a:buSzPct val="100000"/>
        <a:buFont typeface="Times New Roman" pitchFamily="18" charset="0"/>
        <a:defRPr sz="4400">
          <a:solidFill>
            <a:srgbClr val="000000"/>
          </a:solidFill>
          <a:latin typeface="Calibri" pitchFamily="32" charset="0"/>
          <a:ea typeface="Microsoft YaHei" charset="-122"/>
        </a:defRPr>
      </a:lvl5pPr>
      <a:lvl6pPr marL="2514600" indent="-228600" algn="ctr" defTabSz="449263" rtl="0" eaLnBrk="0" fontAlgn="base" hangingPunct="0">
        <a:spcBef>
          <a:spcPct val="0"/>
        </a:spcBef>
        <a:spcAft>
          <a:spcPct val="0"/>
        </a:spcAft>
        <a:buClr>
          <a:srgbClr val="000000"/>
        </a:buClr>
        <a:buSzPct val="100000"/>
        <a:buFont typeface="Times New Roman" pitchFamily="16" charset="0"/>
        <a:defRPr sz="4400">
          <a:solidFill>
            <a:srgbClr val="000000"/>
          </a:solidFill>
          <a:latin typeface="Calibri" pitchFamily="32" charset="0"/>
          <a:ea typeface="Microsoft YaHei" charset="-122"/>
        </a:defRPr>
      </a:lvl6pPr>
      <a:lvl7pPr marL="2971800" indent="-228600" algn="ctr" defTabSz="449263" rtl="0" eaLnBrk="0" fontAlgn="base" hangingPunct="0">
        <a:spcBef>
          <a:spcPct val="0"/>
        </a:spcBef>
        <a:spcAft>
          <a:spcPct val="0"/>
        </a:spcAft>
        <a:buClr>
          <a:srgbClr val="000000"/>
        </a:buClr>
        <a:buSzPct val="100000"/>
        <a:buFont typeface="Times New Roman" pitchFamily="16" charset="0"/>
        <a:defRPr sz="4400">
          <a:solidFill>
            <a:srgbClr val="000000"/>
          </a:solidFill>
          <a:latin typeface="Calibri" pitchFamily="32" charset="0"/>
          <a:ea typeface="Microsoft YaHei" charset="-122"/>
        </a:defRPr>
      </a:lvl7pPr>
      <a:lvl8pPr marL="3429000" indent="-228600" algn="ctr" defTabSz="449263" rtl="0" eaLnBrk="0" fontAlgn="base" hangingPunct="0">
        <a:spcBef>
          <a:spcPct val="0"/>
        </a:spcBef>
        <a:spcAft>
          <a:spcPct val="0"/>
        </a:spcAft>
        <a:buClr>
          <a:srgbClr val="000000"/>
        </a:buClr>
        <a:buSzPct val="100000"/>
        <a:buFont typeface="Times New Roman" pitchFamily="16" charset="0"/>
        <a:defRPr sz="4400">
          <a:solidFill>
            <a:srgbClr val="000000"/>
          </a:solidFill>
          <a:latin typeface="Calibri" pitchFamily="32" charset="0"/>
          <a:ea typeface="Microsoft YaHei" charset="-122"/>
        </a:defRPr>
      </a:lvl8pPr>
      <a:lvl9pPr marL="3886200" indent="-228600" algn="ctr" defTabSz="449263" rtl="0" eaLnBrk="0" fontAlgn="base" hangingPunct="0">
        <a:spcBef>
          <a:spcPct val="0"/>
        </a:spcBef>
        <a:spcAft>
          <a:spcPct val="0"/>
        </a:spcAft>
        <a:buClr>
          <a:srgbClr val="000000"/>
        </a:buClr>
        <a:buSzPct val="100000"/>
        <a:buFont typeface="Times New Roman" pitchFamily="16" charset="0"/>
        <a:defRPr sz="4400">
          <a:solidFill>
            <a:srgbClr val="000000"/>
          </a:solidFill>
          <a:latin typeface="Calibri" pitchFamily="32" charset="0"/>
          <a:ea typeface="Microsoft YaHei" charset="-122"/>
        </a:defRPr>
      </a:lvl9pPr>
    </p:titleStyle>
    <p:bodyStyle>
      <a:lvl1pPr marL="342900" indent="-342900" algn="l" defTabSz="449263" rtl="0" eaLnBrk="0" fontAlgn="base" hangingPunct="0">
        <a:spcBef>
          <a:spcPts val="800"/>
        </a:spcBef>
        <a:spcAft>
          <a:spcPct val="0"/>
        </a:spcAft>
        <a:buClr>
          <a:srgbClr val="000000"/>
        </a:buClr>
        <a:buSzPct val="100000"/>
        <a:buFont typeface="Times New Roman" pitchFamily="18" charset="0"/>
        <a:buChar char="•"/>
        <a:defRPr sz="3200">
          <a:solidFill>
            <a:srgbClr val="000000"/>
          </a:solidFill>
          <a:latin typeface="+mn-lt"/>
          <a:ea typeface="+mn-ea"/>
          <a:cs typeface="+mn-cs"/>
        </a:defRPr>
      </a:lvl1pPr>
      <a:lvl2pPr marL="742950" indent="-285750" algn="l" defTabSz="449263" rtl="0" eaLnBrk="0" fontAlgn="base" hangingPunct="0">
        <a:spcBef>
          <a:spcPts val="700"/>
        </a:spcBef>
        <a:spcAft>
          <a:spcPct val="0"/>
        </a:spcAft>
        <a:buClr>
          <a:srgbClr val="000000"/>
        </a:buClr>
        <a:buSzPct val="100000"/>
        <a:buFont typeface="Times New Roman" pitchFamily="18" charset="0"/>
        <a:buChar char="–"/>
        <a:defRPr sz="2800">
          <a:solidFill>
            <a:srgbClr val="000000"/>
          </a:solidFill>
          <a:latin typeface="+mn-lt"/>
          <a:ea typeface="+mn-ea"/>
        </a:defRPr>
      </a:lvl2pPr>
      <a:lvl3pPr marL="1143000" indent="-228600" algn="l" defTabSz="449263" rtl="0" eaLnBrk="0" fontAlgn="base" hangingPunct="0">
        <a:spcBef>
          <a:spcPts val="600"/>
        </a:spcBef>
        <a:spcAft>
          <a:spcPct val="0"/>
        </a:spcAft>
        <a:buClr>
          <a:srgbClr val="000000"/>
        </a:buClr>
        <a:buSzPct val="100000"/>
        <a:buFont typeface="Times New Roman" pitchFamily="18" charset="0"/>
        <a:buChar char="•"/>
        <a:defRPr sz="2400">
          <a:solidFill>
            <a:srgbClr val="000000"/>
          </a:solidFill>
          <a:latin typeface="+mn-lt"/>
          <a:ea typeface="+mn-ea"/>
        </a:defRPr>
      </a:lvl3pPr>
      <a:lvl4pPr marL="1600200" indent="-228600" algn="l" defTabSz="449263" rtl="0" eaLnBrk="0" fontAlgn="base" hangingPunct="0">
        <a:spcBef>
          <a:spcPts val="500"/>
        </a:spcBef>
        <a:spcAft>
          <a:spcPct val="0"/>
        </a:spcAft>
        <a:buClr>
          <a:srgbClr val="000000"/>
        </a:buClr>
        <a:buSzPct val="100000"/>
        <a:buFont typeface="Times New Roman" pitchFamily="18" charset="0"/>
        <a:buChar char="–"/>
        <a:defRPr sz="2000">
          <a:solidFill>
            <a:srgbClr val="000000"/>
          </a:solidFill>
          <a:latin typeface="+mn-lt"/>
          <a:ea typeface="+mn-ea"/>
        </a:defRPr>
      </a:lvl4pPr>
      <a:lvl5pPr marL="2057400" indent="-228600" algn="l" defTabSz="449263" rtl="0" eaLnBrk="0" fontAlgn="base" hangingPunct="0">
        <a:spcBef>
          <a:spcPts val="500"/>
        </a:spcBef>
        <a:spcAft>
          <a:spcPct val="0"/>
        </a:spcAft>
        <a:buClr>
          <a:srgbClr val="000000"/>
        </a:buClr>
        <a:buSzPct val="100000"/>
        <a:buFont typeface="Times New Roman" pitchFamily="18" charset="0"/>
        <a:buChar char="»"/>
        <a:defRPr sz="2000">
          <a:solidFill>
            <a:srgbClr val="000000"/>
          </a:solidFill>
          <a:latin typeface="+mn-lt"/>
          <a:ea typeface="+mn-ea"/>
        </a:defRPr>
      </a:lvl5pPr>
      <a:lvl6pPr marL="2514600" indent="-228600" algn="l" defTabSz="449263"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ea typeface="+mn-ea"/>
        </a:defRPr>
      </a:lvl6pPr>
      <a:lvl7pPr marL="2971800" indent="-228600" algn="l" defTabSz="449263"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ea typeface="+mn-ea"/>
        </a:defRPr>
      </a:lvl7pPr>
      <a:lvl8pPr marL="3429000" indent="-228600" algn="l" defTabSz="449263"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ea typeface="+mn-ea"/>
        </a:defRPr>
      </a:lvl8pPr>
      <a:lvl9pPr marL="3886200" indent="-228600" algn="l" defTabSz="449263"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8.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8.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8.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8.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8.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9.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9.xml"/></Relationships>
</file>

<file path=ppt/slides/_rels/slide2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9.xml"/><Relationship Id="rId1" Type="http://schemas.openxmlformats.org/officeDocument/2006/relationships/slideLayout" Target="../slideLayouts/slideLayout29.xml"/></Relationships>
</file>

<file path=ppt/slides/_rels/slide3.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9.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9.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9.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9.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9.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9.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9.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9.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9.xml"/></Relationships>
</file>

<file path=ppt/slides/_rels/slide39.xml.rels><?xml version="1.0" encoding="UTF-8" standalone="yes"?>
<Relationships xmlns="http://schemas.openxmlformats.org/package/2006/relationships"><Relationship Id="rId3" Type="http://schemas.openxmlformats.org/officeDocument/2006/relationships/notesSlide" Target="../notesSlides/notesSlide39.xml"/><Relationship Id="rId2" Type="http://schemas.openxmlformats.org/officeDocument/2006/relationships/slideLayout" Target="../slideLayouts/slideLayout7.xml"/><Relationship Id="rId1" Type="http://schemas.openxmlformats.org/officeDocument/2006/relationships/vmlDrawing" Target="../drawings/vmlDrawing2.vml"/><Relationship Id="rId5" Type="http://schemas.openxmlformats.org/officeDocument/2006/relationships/image" Target="../media/image7.emf"/><Relationship Id="rId4" Type="http://schemas.openxmlformats.org/officeDocument/2006/relationships/oleObject" Target="../embeddings/oleObject2.bin"/></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3" Type="http://schemas.openxmlformats.org/officeDocument/2006/relationships/notesSlide" Target="../notesSlides/notesSlide40.xml"/><Relationship Id="rId2" Type="http://schemas.openxmlformats.org/officeDocument/2006/relationships/slideLayout" Target="../slideLayouts/slideLayout7.xml"/><Relationship Id="rId1" Type="http://schemas.openxmlformats.org/officeDocument/2006/relationships/vmlDrawing" Target="../drawings/vmlDrawing3.vml"/><Relationship Id="rId4" Type="http://schemas.openxmlformats.org/officeDocument/2006/relationships/oleObject" Target="../embeddings/oleObject3.bin"/></Relationships>
</file>

<file path=ppt/slides/_rels/slide41.xml.rels><?xml version="1.0" encoding="UTF-8" standalone="yes"?>
<Relationships xmlns="http://schemas.openxmlformats.org/package/2006/relationships"><Relationship Id="rId3" Type="http://schemas.openxmlformats.org/officeDocument/2006/relationships/notesSlide" Target="../notesSlides/notesSlide41.xml"/><Relationship Id="rId2" Type="http://schemas.openxmlformats.org/officeDocument/2006/relationships/slideLayout" Target="../slideLayouts/slideLayout7.xml"/><Relationship Id="rId1" Type="http://schemas.openxmlformats.org/officeDocument/2006/relationships/vmlDrawing" Target="../drawings/vmlDrawing4.vml"/><Relationship Id="rId4" Type="http://schemas.openxmlformats.org/officeDocument/2006/relationships/oleObject" Target="../embeddings/oleObject4.bin"/></Relationships>
</file>

<file path=ppt/slides/_rels/slide42.xml.rels><?xml version="1.0" encoding="UTF-8" standalone="yes"?>
<Relationships xmlns="http://schemas.openxmlformats.org/package/2006/relationships"><Relationship Id="rId3" Type="http://schemas.openxmlformats.org/officeDocument/2006/relationships/notesSlide" Target="../notesSlides/notesSlide42.xml"/><Relationship Id="rId2" Type="http://schemas.openxmlformats.org/officeDocument/2006/relationships/slideLayout" Target="../slideLayouts/slideLayout7.xml"/><Relationship Id="rId1" Type="http://schemas.openxmlformats.org/officeDocument/2006/relationships/vmlDrawing" Target="../drawings/vmlDrawing5.vml"/><Relationship Id="rId5" Type="http://schemas.openxmlformats.org/officeDocument/2006/relationships/oleObject" Target="../embeddings/oleObject6.bin"/><Relationship Id="rId4" Type="http://schemas.openxmlformats.org/officeDocument/2006/relationships/oleObject" Target="../embeddings/oleObject5.bin"/></Relationships>
</file>

<file path=ppt/slides/_rels/slide43.xml.rels><?xml version="1.0" encoding="UTF-8" standalone="yes"?>
<Relationships xmlns="http://schemas.openxmlformats.org/package/2006/relationships"><Relationship Id="rId3" Type="http://schemas.openxmlformats.org/officeDocument/2006/relationships/notesSlide" Target="../notesSlides/notesSlide43.xml"/><Relationship Id="rId2" Type="http://schemas.openxmlformats.org/officeDocument/2006/relationships/slideLayout" Target="../slideLayouts/slideLayout7.xml"/><Relationship Id="rId1" Type="http://schemas.openxmlformats.org/officeDocument/2006/relationships/vmlDrawing" Target="../drawings/vmlDrawing6.vml"/><Relationship Id="rId4" Type="http://schemas.openxmlformats.org/officeDocument/2006/relationships/oleObject" Target="../embeddings/oleObject7.bin"/></Relationships>
</file>

<file path=ppt/slides/_rels/slide44.xml.rels><?xml version="1.0" encoding="UTF-8" standalone="yes"?>
<Relationships xmlns="http://schemas.openxmlformats.org/package/2006/relationships"><Relationship Id="rId3" Type="http://schemas.openxmlformats.org/officeDocument/2006/relationships/notesSlide" Target="../notesSlides/notesSlide44.xml"/><Relationship Id="rId2" Type="http://schemas.openxmlformats.org/officeDocument/2006/relationships/slideLayout" Target="../slideLayouts/slideLayout7.xml"/><Relationship Id="rId1" Type="http://schemas.openxmlformats.org/officeDocument/2006/relationships/vmlDrawing" Target="../drawings/vmlDrawing7.vml"/><Relationship Id="rId4" Type="http://schemas.openxmlformats.org/officeDocument/2006/relationships/oleObject" Target="../embeddings/oleObject8.bin"/></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notesSlide" Target="../notesSlides/notesSlide49.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3" Type="http://schemas.openxmlformats.org/officeDocument/2006/relationships/notesSlide" Target="../notesSlides/notesSlide51.xml"/><Relationship Id="rId2" Type="http://schemas.openxmlformats.org/officeDocument/2006/relationships/slideLayout" Target="../slideLayouts/slideLayout7.xml"/><Relationship Id="rId1" Type="http://schemas.openxmlformats.org/officeDocument/2006/relationships/vmlDrawing" Target="../drawings/vmlDrawing8.vml"/><Relationship Id="rId4" Type="http://schemas.openxmlformats.org/officeDocument/2006/relationships/oleObject" Target="../embeddings/oleObject9.bin"/></Relationships>
</file>

<file path=ppt/slides/_rels/slide52.xml.rels><?xml version="1.0" encoding="UTF-8" standalone="yes"?>
<Relationships xmlns="http://schemas.openxmlformats.org/package/2006/relationships"><Relationship Id="rId3" Type="http://schemas.openxmlformats.org/officeDocument/2006/relationships/notesSlide" Target="../notesSlides/notesSlide52.xml"/><Relationship Id="rId2" Type="http://schemas.openxmlformats.org/officeDocument/2006/relationships/slideLayout" Target="../slideLayouts/slideLayout7.xml"/><Relationship Id="rId1" Type="http://schemas.openxmlformats.org/officeDocument/2006/relationships/vmlDrawing" Target="../drawings/vmlDrawing9.vml"/><Relationship Id="rId4" Type="http://schemas.openxmlformats.org/officeDocument/2006/relationships/oleObject" Target="../embeddings/oleObject10.bin"/></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55.xml"/><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3" Type="http://schemas.openxmlformats.org/officeDocument/2006/relationships/notesSlide" Target="../notesSlides/notesSlide57.xml"/><Relationship Id="rId2" Type="http://schemas.openxmlformats.org/officeDocument/2006/relationships/slideLayout" Target="../slideLayouts/slideLayout7.xml"/><Relationship Id="rId1" Type="http://schemas.openxmlformats.org/officeDocument/2006/relationships/vmlDrawing" Target="../drawings/vmlDrawing10.vml"/><Relationship Id="rId4" Type="http://schemas.openxmlformats.org/officeDocument/2006/relationships/oleObject" Target="../embeddings/oleObject11.bin"/></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3" Type="http://schemas.openxmlformats.org/officeDocument/2006/relationships/notesSlide" Target="../notesSlides/notesSlide59.xml"/><Relationship Id="rId2" Type="http://schemas.openxmlformats.org/officeDocument/2006/relationships/slideLayout" Target="../slideLayouts/slideLayout7.xml"/><Relationship Id="rId1" Type="http://schemas.openxmlformats.org/officeDocument/2006/relationships/vmlDrawing" Target="../drawings/vmlDrawing11.vml"/><Relationship Id="rId4" Type="http://schemas.openxmlformats.org/officeDocument/2006/relationships/oleObject" Target="../embeddings/oleObject12.bin"/></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3" Type="http://schemas.openxmlformats.org/officeDocument/2006/relationships/notesSlide" Target="../notesSlides/notesSlide60.xml"/><Relationship Id="rId2" Type="http://schemas.openxmlformats.org/officeDocument/2006/relationships/slideLayout" Target="../slideLayouts/slideLayout7.xml"/><Relationship Id="rId1" Type="http://schemas.openxmlformats.org/officeDocument/2006/relationships/vmlDrawing" Target="../drawings/vmlDrawing12.vml"/><Relationship Id="rId4" Type="http://schemas.openxmlformats.org/officeDocument/2006/relationships/oleObject" Target="../embeddings/oleObject13.bin"/></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3" Type="http://schemas.openxmlformats.org/officeDocument/2006/relationships/notesSlide" Target="../notesSlides/notesSlide62.xml"/><Relationship Id="rId2" Type="http://schemas.openxmlformats.org/officeDocument/2006/relationships/slideLayout" Target="../slideLayouts/slideLayout7.xml"/><Relationship Id="rId1" Type="http://schemas.openxmlformats.org/officeDocument/2006/relationships/vmlDrawing" Target="../drawings/vmlDrawing13.vml"/><Relationship Id="rId4" Type="http://schemas.openxmlformats.org/officeDocument/2006/relationships/oleObject" Target="../embeddings/oleObject14.bin"/></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3" Type="http://schemas.openxmlformats.org/officeDocument/2006/relationships/notesSlide" Target="../notesSlides/notesSlide66.xml"/><Relationship Id="rId2" Type="http://schemas.openxmlformats.org/officeDocument/2006/relationships/slideLayout" Target="../slideLayouts/slideLayout7.xml"/><Relationship Id="rId1" Type="http://schemas.openxmlformats.org/officeDocument/2006/relationships/vmlDrawing" Target="../drawings/vmlDrawing14.vml"/><Relationship Id="rId4" Type="http://schemas.openxmlformats.org/officeDocument/2006/relationships/oleObject" Target="../embeddings/oleObject15.bin"/></Relationships>
</file>

<file path=ppt/slides/_rels/slide67.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67.xml"/><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68.xml"/><Relationship Id="rId1" Type="http://schemas.openxmlformats.org/officeDocument/2006/relationships/slideLayout" Target="../slideLayouts/slideLayout7.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7.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7.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7.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73.xml"/><Relationship Id="rId1" Type="http://schemas.openxmlformats.org/officeDocument/2006/relationships/slideLayout" Target="../slideLayouts/slideLayout7.xml"/></Relationships>
</file>

<file path=ppt/slides/_rels/slide75.xml.rels><?xml version="1.0" encoding="UTF-8" standalone="yes"?>
<Relationships xmlns="http://schemas.openxmlformats.org/package/2006/relationships"><Relationship Id="rId3" Type="http://schemas.openxmlformats.org/officeDocument/2006/relationships/notesSlide" Target="../notesSlides/notesSlide74.xml"/><Relationship Id="rId2" Type="http://schemas.openxmlformats.org/officeDocument/2006/relationships/slideLayout" Target="../slideLayouts/slideLayout7.xml"/><Relationship Id="rId1" Type="http://schemas.openxmlformats.org/officeDocument/2006/relationships/vmlDrawing" Target="../drawings/vmlDrawing15.vml"/><Relationship Id="rId4" Type="http://schemas.openxmlformats.org/officeDocument/2006/relationships/oleObject" Target="../embeddings/oleObject16.bin"/></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7.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2226" name="Text Box 1"/>
          <p:cNvSpPr txBox="1">
            <a:spLocks noChangeArrowheads="1"/>
          </p:cNvSpPr>
          <p:nvPr/>
        </p:nvSpPr>
        <p:spPr bwMode="auto">
          <a:xfrm>
            <a:off x="6553200" y="6356350"/>
            <a:ext cx="2133600" cy="365125"/>
          </a:xfrm>
          <a:prstGeom prst="rect">
            <a:avLst/>
          </a:prstGeom>
          <a:noFill/>
          <a:ln w="9525">
            <a:noFill/>
            <a:round/>
            <a:headEnd/>
            <a:tailEnd/>
          </a:ln>
        </p:spPr>
        <p:txBody>
          <a:bodyPr lIns="90000" tIns="46800" rIns="90000" bIns="46800" anchor="ctr"/>
          <a:lstStyle/>
          <a:p>
            <a:pPr algn="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126E9323-8F22-4250-9B95-FAF0070B67D1}" type="slidenum">
              <a:rPr lang="el-GR" altLang="en-US" sz="1200">
                <a:solidFill>
                  <a:srgbClr val="898989"/>
                </a:solidFill>
              </a:rPr>
              <a:pPr algn="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1</a:t>
            </a:fld>
            <a:endParaRPr lang="el-GR" altLang="en-US" sz="1200">
              <a:solidFill>
                <a:srgbClr val="898989"/>
              </a:solidFill>
            </a:endParaRPr>
          </a:p>
        </p:txBody>
      </p:sp>
      <p:sp>
        <p:nvSpPr>
          <p:cNvPr id="52227" name="Text Box 2"/>
          <p:cNvSpPr txBox="1">
            <a:spLocks noChangeArrowheads="1"/>
          </p:cNvSpPr>
          <p:nvPr/>
        </p:nvSpPr>
        <p:spPr bwMode="auto">
          <a:xfrm>
            <a:off x="395288" y="476250"/>
            <a:ext cx="8424862" cy="4321175"/>
          </a:xfrm>
          <a:prstGeom prst="rect">
            <a:avLst/>
          </a:prstGeom>
          <a:noFill/>
          <a:ln w="9525">
            <a:noFill/>
            <a:round/>
            <a:headEnd/>
            <a:tailEnd/>
          </a:ln>
        </p:spPr>
        <p:txBody>
          <a:bodyPr anchor="ctr"/>
          <a:lstStyle/>
          <a:p>
            <a:pPr algn="ct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sz="3600" b="1">
                <a:solidFill>
                  <a:srgbClr val="000000"/>
                </a:solidFill>
                <a:latin typeface="Times New Roman" pitchFamily="18" charset="0"/>
                <a:cs typeface="Times New Roman" pitchFamily="18" charset="0"/>
              </a:rPr>
              <a:t>Διεθνή Λογιστικά Πρότυπα</a:t>
            </a:r>
            <a:br>
              <a:rPr lang="el-GR" altLang="en-US" sz="3600" b="1">
                <a:solidFill>
                  <a:srgbClr val="000000"/>
                </a:solidFill>
                <a:latin typeface="Times New Roman" pitchFamily="18" charset="0"/>
                <a:cs typeface="Times New Roman" pitchFamily="18" charset="0"/>
              </a:rPr>
            </a:br>
            <a:r>
              <a:rPr lang="en-US" altLang="en-US" sz="4000" b="1">
                <a:solidFill>
                  <a:srgbClr val="000000"/>
                </a:solidFill>
                <a:latin typeface="Times New Roman" pitchFamily="18" charset="0"/>
                <a:cs typeface="Times New Roman" pitchFamily="18" charset="0"/>
              </a:rPr>
              <a:t>International Accounting Standards (IAS)</a:t>
            </a:r>
            <a:r>
              <a:rPr lang="en-US" altLang="en-US" sz="3600" b="1">
                <a:solidFill>
                  <a:srgbClr val="000000"/>
                </a:solidFill>
                <a:latin typeface="Times New Roman" pitchFamily="18" charset="0"/>
                <a:cs typeface="Times New Roman" pitchFamily="18" charset="0"/>
              </a:rPr>
              <a:t/>
            </a:r>
            <a:br>
              <a:rPr lang="en-US" altLang="en-US" sz="3600" b="1">
                <a:solidFill>
                  <a:srgbClr val="000000"/>
                </a:solidFill>
                <a:latin typeface="Times New Roman" pitchFamily="18" charset="0"/>
                <a:cs typeface="Times New Roman" pitchFamily="18" charset="0"/>
              </a:rPr>
            </a:br>
            <a:r>
              <a:rPr lang="el-GR" altLang="en-US" sz="3600" b="1">
                <a:solidFill>
                  <a:srgbClr val="000000"/>
                </a:solidFill>
                <a:latin typeface="Times New Roman" pitchFamily="18" charset="0"/>
                <a:cs typeface="Times New Roman" pitchFamily="18" charset="0"/>
              </a:rPr>
              <a:t>Διεθνή Πρότυπα Χρηματοοικονομικής Πληροφόρησης/Παρουσίασης</a:t>
            </a:r>
            <a:r>
              <a:rPr lang="en-US" altLang="en-US" sz="3600" b="1">
                <a:solidFill>
                  <a:srgbClr val="000000"/>
                </a:solidFill>
                <a:latin typeface="Times New Roman" pitchFamily="18" charset="0"/>
                <a:cs typeface="Times New Roman" pitchFamily="18" charset="0"/>
              </a:rPr>
              <a:t/>
            </a:r>
            <a:br>
              <a:rPr lang="en-US" altLang="en-US" sz="3600" b="1">
                <a:solidFill>
                  <a:srgbClr val="000000"/>
                </a:solidFill>
                <a:latin typeface="Times New Roman" pitchFamily="18" charset="0"/>
                <a:cs typeface="Times New Roman" pitchFamily="18" charset="0"/>
              </a:rPr>
            </a:br>
            <a:r>
              <a:rPr lang="en-US" altLang="en-US" sz="4000" b="1">
                <a:solidFill>
                  <a:srgbClr val="000000"/>
                </a:solidFill>
                <a:latin typeface="Times New Roman" pitchFamily="18" charset="0"/>
                <a:cs typeface="Times New Roman" pitchFamily="18" charset="0"/>
              </a:rPr>
              <a:t>International Financial Reporting Standards (IFRS)</a:t>
            </a:r>
          </a:p>
        </p:txBody>
      </p:sp>
      <p:sp>
        <p:nvSpPr>
          <p:cNvPr id="52228" name="Text Box 3"/>
          <p:cNvSpPr txBox="1">
            <a:spLocks noChangeArrowheads="1"/>
          </p:cNvSpPr>
          <p:nvPr/>
        </p:nvSpPr>
        <p:spPr bwMode="auto">
          <a:xfrm>
            <a:off x="2501900" y="4868863"/>
            <a:ext cx="6642100" cy="1712912"/>
          </a:xfrm>
          <a:prstGeom prst="rect">
            <a:avLst/>
          </a:prstGeom>
          <a:noFill/>
          <a:ln w="9525">
            <a:noFill/>
            <a:round/>
            <a:headEnd/>
            <a:tailEnd/>
          </a:ln>
        </p:spPr>
        <p:txBody>
          <a:bodyPr/>
          <a:lstStyle/>
          <a:p>
            <a:pPr algn="ctr" eaLnBrk="1" hangingPunct="1">
              <a:spcBef>
                <a:spcPts val="800"/>
              </a:spcBef>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l-GR" altLang="en-US" sz="3200" b="1" dirty="0">
              <a:solidFill>
                <a:srgbClr val="000000"/>
              </a:solidFill>
              <a:latin typeface="Times New Roman" pitchFamily="18" charset="0"/>
              <a:cs typeface="Times New Roman" pitchFamily="18" charset="0"/>
            </a:endParaRPr>
          </a:p>
        </p:txBody>
      </p:sp>
    </p:spTree>
  </p:cSld>
  <p:clrMapOvr>
    <a:masterClrMapping/>
  </p:clrMapOvr>
  <p:transition spd="slow"/>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0418" name="Text Box 1"/>
          <p:cNvSpPr txBox="1">
            <a:spLocks noChangeArrowheads="1"/>
          </p:cNvSpPr>
          <p:nvPr/>
        </p:nvSpPr>
        <p:spPr bwMode="auto">
          <a:xfrm>
            <a:off x="252413" y="225425"/>
            <a:ext cx="8229600" cy="1143000"/>
          </a:xfrm>
          <a:prstGeom prst="rect">
            <a:avLst/>
          </a:prstGeom>
          <a:noFill/>
          <a:ln w="9525">
            <a:noFill/>
            <a:round/>
            <a:headEnd/>
            <a:tailEnd/>
          </a:ln>
        </p:spPr>
        <p:txBody>
          <a:bodyPr anchor="ctr"/>
          <a:lstStyle/>
          <a:p>
            <a:pPr algn="ct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sz="2800" b="1">
                <a:solidFill>
                  <a:srgbClr val="000000"/>
                </a:solidFill>
                <a:latin typeface="Times New Roman" pitchFamily="18" charset="0"/>
                <a:cs typeface="Times New Roman" pitchFamily="18" charset="0"/>
              </a:rPr>
              <a:t>ΙΣΧΥΟΝΤΑ Δ.Π.Χ.Π</a:t>
            </a:r>
            <a:r>
              <a:rPr lang="en-US" altLang="en-US" sz="2800" b="1">
                <a:solidFill>
                  <a:srgbClr val="000000"/>
                </a:solidFill>
                <a:latin typeface="Times New Roman" pitchFamily="18" charset="0"/>
                <a:cs typeface="Times New Roman" pitchFamily="18" charset="0"/>
              </a:rPr>
              <a:t>/IFRS</a:t>
            </a:r>
          </a:p>
        </p:txBody>
      </p:sp>
      <p:graphicFrame>
        <p:nvGraphicFramePr>
          <p:cNvPr id="14338" name="Group 2"/>
          <p:cNvGraphicFramePr>
            <a:graphicFrameLocks noGrp="1"/>
          </p:cNvGraphicFramePr>
          <p:nvPr/>
        </p:nvGraphicFramePr>
        <p:xfrm>
          <a:off x="612775" y="1266825"/>
          <a:ext cx="7634288" cy="4435475"/>
        </p:xfrm>
        <a:graphic>
          <a:graphicData uri="http://schemas.openxmlformats.org/drawingml/2006/table">
            <a:tbl>
              <a:tblPr/>
              <a:tblGrid>
                <a:gridCol w="7634288">
                  <a:extLst>
                    <a:ext uri="{9D8B030D-6E8A-4147-A177-3AD203B41FA5}"/>
                  </a:extLst>
                </a:gridCol>
              </a:tblGrid>
              <a:tr h="546100">
                <a:tc>
                  <a:txBody>
                    <a:bodyPr/>
                    <a:lstStyle/>
                    <a:p>
                      <a:pPr marL="0" marR="0" lvl="0" indent="0" algn="just" defTabSz="449263" rtl="0" eaLnBrk="1" fontAlgn="base" latinLnBrk="0" hangingPunct="1">
                        <a:lnSpc>
                          <a:spcPct val="93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l-GR" sz="1600" b="1" i="0" u="none" strike="noStrike" cap="none" normalizeH="0" baseline="0" smtClean="0">
                          <a:ln>
                            <a:noFill/>
                          </a:ln>
                          <a:solidFill>
                            <a:srgbClr val="000000"/>
                          </a:solidFill>
                          <a:effectLst/>
                          <a:latin typeface="Times New Roman" pitchFamily="16" charset="0"/>
                          <a:cs typeface="Times New Roman" pitchFamily="16" charset="0"/>
                        </a:rPr>
                        <a:t>ΔΙΕΘΝΗ ΠΡΟΤΥΠΑ ΧΡΗΜΑΤΟΟΙΚΟΝΟΜΙΚΗΣ ΠΛΗΡΟΦΟΡΗΣΗΣ (ΠΑΡΟΥΣΙΑΣΗΣ</a:t>
                      </a:r>
                      <a:r>
                        <a:rPr kumimoji="0" lang="el-GR" sz="1600" b="0" i="0" u="none" strike="noStrike" cap="none" normalizeH="0" baseline="0" smtClean="0">
                          <a:ln>
                            <a:noFill/>
                          </a:ln>
                          <a:solidFill>
                            <a:srgbClr val="000000"/>
                          </a:solidFill>
                          <a:effectLst/>
                          <a:latin typeface="Times New Roman" pitchFamily="16" charset="0"/>
                          <a:cs typeface="Times New Roman" pitchFamily="16" charset="0"/>
                        </a:rPr>
                        <a:t>)</a:t>
                      </a:r>
                    </a:p>
                  </a:txBody>
                  <a:tcPr marL="8640" marR="8640" marT="22864" marB="0" anchor="ctr" horzOverflow="overflow">
                    <a:lnL w="5760" cap="flat" cmpd="sng" algn="ctr">
                      <a:solidFill>
                        <a:srgbClr val="FFFFFF"/>
                      </a:solidFill>
                      <a:prstDash val="solid"/>
                      <a:round/>
                      <a:headEnd type="none" w="med" len="med"/>
                      <a:tailEnd type="none" w="med" len="med"/>
                    </a:lnL>
                    <a:lnR w="5760" cap="flat" cmpd="sng" algn="ctr">
                      <a:solidFill>
                        <a:srgbClr val="FFFFFF"/>
                      </a:solidFill>
                      <a:prstDash val="solid"/>
                      <a:round/>
                      <a:headEnd type="none" w="med" len="med"/>
                      <a:tailEnd type="none" w="med" len="med"/>
                    </a:lnR>
                    <a:lnT w="5760" cap="flat" cmpd="sng" algn="ctr">
                      <a:solidFill>
                        <a:srgbClr val="FFFFFF"/>
                      </a:solidFill>
                      <a:prstDash val="solid"/>
                      <a:round/>
                      <a:headEnd type="none" w="med" len="med"/>
                      <a:tailEnd type="none" w="med" len="med"/>
                    </a:lnT>
                    <a:lnB w="5760" cap="flat" cmpd="sng" algn="ctr">
                      <a:solidFill>
                        <a:srgbClr val="FFFFFF"/>
                      </a:solidFill>
                      <a:prstDash val="solid"/>
                      <a:round/>
                      <a:headEnd type="none" w="med" len="med"/>
                      <a:tailEnd type="none" w="med" len="med"/>
                    </a:lnB>
                    <a:lnTlToBr>
                      <a:noFill/>
                    </a:lnTlToBr>
                    <a:lnBlToTr>
                      <a:noFill/>
                    </a:lnBlToTr>
                    <a:solidFill>
                      <a:srgbClr val="E9EDF4"/>
                    </a:solidFill>
                  </a:tcPr>
                </a:tc>
                <a:extLst>
                  <a:ext uri="{0D108BD9-81ED-4DB2-BD59-A6C34878D82A}"/>
                </a:extLst>
              </a:tr>
              <a:tr h="279400">
                <a:tc>
                  <a:txBody>
                    <a:bodyPr/>
                    <a:lstStyle/>
                    <a:p>
                      <a:pPr marL="0" marR="0" lvl="0" indent="0" algn="l" defTabSz="449263" rtl="0" eaLnBrk="1" fontAlgn="base" latinLnBrk="0" hangingPunct="1">
                        <a:lnSpc>
                          <a:spcPct val="93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l-GR" sz="1600" b="0" i="0" u="none" strike="noStrike" cap="none" normalizeH="0" baseline="0" smtClean="0">
                          <a:ln>
                            <a:noFill/>
                          </a:ln>
                          <a:solidFill>
                            <a:srgbClr val="000000"/>
                          </a:solidFill>
                          <a:effectLst/>
                          <a:latin typeface="Times New Roman" pitchFamily="16" charset="0"/>
                          <a:cs typeface="Times New Roman" pitchFamily="16" charset="0"/>
                        </a:rPr>
                        <a:t>ΔΠΧΠ 1: Πρώτη Εφαρμογή των ΔΠΧΠ</a:t>
                      </a:r>
                    </a:p>
                  </a:txBody>
                  <a:tcPr marL="8640" marR="8640" marT="22864" marB="0" anchor="ctr" horzOverflow="overflow">
                    <a:lnL w="5760" cap="flat" cmpd="sng" algn="ctr">
                      <a:solidFill>
                        <a:srgbClr val="FFFFFF"/>
                      </a:solidFill>
                      <a:prstDash val="solid"/>
                      <a:round/>
                      <a:headEnd type="none" w="med" len="med"/>
                      <a:tailEnd type="none" w="med" len="med"/>
                    </a:lnL>
                    <a:lnR w="5760" cap="flat" cmpd="sng" algn="ctr">
                      <a:solidFill>
                        <a:srgbClr val="FFFFFF"/>
                      </a:solidFill>
                      <a:prstDash val="solid"/>
                      <a:round/>
                      <a:headEnd type="none" w="med" len="med"/>
                      <a:tailEnd type="none" w="med" len="med"/>
                    </a:lnR>
                    <a:lnT w="5760" cap="flat" cmpd="sng" algn="ctr">
                      <a:solidFill>
                        <a:srgbClr val="FFFFFF"/>
                      </a:solidFill>
                      <a:prstDash val="solid"/>
                      <a:round/>
                      <a:headEnd type="none" w="med" len="med"/>
                      <a:tailEnd type="none" w="med" len="med"/>
                    </a:lnT>
                    <a:lnB w="5760" cap="flat" cmpd="sng" algn="ctr">
                      <a:solidFill>
                        <a:srgbClr val="FFFFFF"/>
                      </a:solidFill>
                      <a:prstDash val="solid"/>
                      <a:round/>
                      <a:headEnd type="none" w="med" len="med"/>
                      <a:tailEnd type="none" w="med" len="med"/>
                    </a:lnB>
                    <a:lnTlToBr>
                      <a:noFill/>
                    </a:lnTlToBr>
                    <a:lnBlToTr>
                      <a:noFill/>
                    </a:lnBlToTr>
                    <a:solidFill>
                      <a:srgbClr val="E9EDF4"/>
                    </a:solidFill>
                  </a:tcPr>
                </a:tc>
                <a:extLst>
                  <a:ext uri="{0D108BD9-81ED-4DB2-BD59-A6C34878D82A}"/>
                </a:extLst>
              </a:tr>
              <a:tr h="279400">
                <a:tc>
                  <a:txBody>
                    <a:bodyPr/>
                    <a:lstStyle/>
                    <a:p>
                      <a:pPr marL="0" marR="0" lvl="0" indent="0" algn="l" defTabSz="449263" rtl="0" eaLnBrk="1" fontAlgn="base" latinLnBrk="0" hangingPunct="1">
                        <a:lnSpc>
                          <a:spcPct val="93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l-GR" sz="1600" b="0" i="0" u="none" strike="noStrike" cap="none" normalizeH="0" baseline="0" smtClean="0">
                          <a:ln>
                            <a:noFill/>
                          </a:ln>
                          <a:solidFill>
                            <a:srgbClr val="000000"/>
                          </a:solidFill>
                          <a:effectLst/>
                          <a:latin typeface="Times New Roman" pitchFamily="16" charset="0"/>
                          <a:cs typeface="Times New Roman" pitchFamily="16" charset="0"/>
                        </a:rPr>
                        <a:t>ΔΠΧΠ 2: Πληρωμές Βασιζόμενες σε Συμμετοχικούς Τίτλους</a:t>
                      </a:r>
                    </a:p>
                  </a:txBody>
                  <a:tcPr marL="8640" marR="8640" marT="22864" marB="0" anchor="ctr" horzOverflow="overflow">
                    <a:lnL w="5760" cap="flat" cmpd="sng" algn="ctr">
                      <a:solidFill>
                        <a:srgbClr val="FFFFFF"/>
                      </a:solidFill>
                      <a:prstDash val="solid"/>
                      <a:round/>
                      <a:headEnd type="none" w="med" len="med"/>
                      <a:tailEnd type="none" w="med" len="med"/>
                    </a:lnL>
                    <a:lnR w="5760" cap="flat" cmpd="sng" algn="ctr">
                      <a:solidFill>
                        <a:srgbClr val="FFFFFF"/>
                      </a:solidFill>
                      <a:prstDash val="solid"/>
                      <a:round/>
                      <a:headEnd type="none" w="med" len="med"/>
                      <a:tailEnd type="none" w="med" len="med"/>
                    </a:lnR>
                    <a:lnT w="5760" cap="flat" cmpd="sng" algn="ctr">
                      <a:solidFill>
                        <a:srgbClr val="FFFFFF"/>
                      </a:solidFill>
                      <a:prstDash val="solid"/>
                      <a:round/>
                      <a:headEnd type="none" w="med" len="med"/>
                      <a:tailEnd type="none" w="med" len="med"/>
                    </a:lnT>
                    <a:lnB w="5760" cap="flat" cmpd="sng" algn="ctr">
                      <a:solidFill>
                        <a:srgbClr val="FFFFFF"/>
                      </a:solidFill>
                      <a:prstDash val="solid"/>
                      <a:round/>
                      <a:headEnd type="none" w="med" len="med"/>
                      <a:tailEnd type="none" w="med" len="med"/>
                    </a:lnB>
                    <a:lnTlToBr>
                      <a:noFill/>
                    </a:lnTlToBr>
                    <a:lnBlToTr>
                      <a:noFill/>
                    </a:lnBlToTr>
                    <a:solidFill>
                      <a:srgbClr val="E9EDF4"/>
                    </a:solidFill>
                  </a:tcPr>
                </a:tc>
                <a:extLst>
                  <a:ext uri="{0D108BD9-81ED-4DB2-BD59-A6C34878D82A}"/>
                </a:extLst>
              </a:tr>
              <a:tr h="279400">
                <a:tc>
                  <a:txBody>
                    <a:bodyPr/>
                    <a:lstStyle/>
                    <a:p>
                      <a:pPr marL="0" marR="0" lvl="0" indent="0" algn="l" defTabSz="449263" rtl="0" eaLnBrk="1" fontAlgn="base" latinLnBrk="0" hangingPunct="1">
                        <a:lnSpc>
                          <a:spcPct val="93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l-GR" sz="1600" b="0" i="0" u="none" strike="noStrike" cap="none" normalizeH="0" baseline="0" smtClean="0">
                          <a:ln>
                            <a:noFill/>
                          </a:ln>
                          <a:solidFill>
                            <a:srgbClr val="000000"/>
                          </a:solidFill>
                          <a:effectLst/>
                          <a:latin typeface="Times New Roman" pitchFamily="16" charset="0"/>
                          <a:cs typeface="Times New Roman" pitchFamily="16" charset="0"/>
                        </a:rPr>
                        <a:t>ΔΠΧΠ 3: Ενοποιήσεις Επιχειρήσεων</a:t>
                      </a:r>
                    </a:p>
                  </a:txBody>
                  <a:tcPr marL="8640" marR="8640" marT="22864" marB="0" anchor="ctr" horzOverflow="overflow">
                    <a:lnL w="5760" cap="flat" cmpd="sng" algn="ctr">
                      <a:solidFill>
                        <a:srgbClr val="FFFFFF"/>
                      </a:solidFill>
                      <a:prstDash val="solid"/>
                      <a:round/>
                      <a:headEnd type="none" w="med" len="med"/>
                      <a:tailEnd type="none" w="med" len="med"/>
                    </a:lnL>
                    <a:lnR w="5760" cap="flat" cmpd="sng" algn="ctr">
                      <a:solidFill>
                        <a:srgbClr val="FFFFFF"/>
                      </a:solidFill>
                      <a:prstDash val="solid"/>
                      <a:round/>
                      <a:headEnd type="none" w="med" len="med"/>
                      <a:tailEnd type="none" w="med" len="med"/>
                    </a:lnR>
                    <a:lnT w="5760" cap="flat" cmpd="sng" algn="ctr">
                      <a:solidFill>
                        <a:srgbClr val="FFFFFF"/>
                      </a:solidFill>
                      <a:prstDash val="solid"/>
                      <a:round/>
                      <a:headEnd type="none" w="med" len="med"/>
                      <a:tailEnd type="none" w="med" len="med"/>
                    </a:lnT>
                    <a:lnB w="5760" cap="flat" cmpd="sng" algn="ctr">
                      <a:solidFill>
                        <a:srgbClr val="FFFFFF"/>
                      </a:solidFill>
                      <a:prstDash val="solid"/>
                      <a:round/>
                      <a:headEnd type="none" w="med" len="med"/>
                      <a:tailEnd type="none" w="med" len="med"/>
                    </a:lnB>
                    <a:lnTlToBr>
                      <a:noFill/>
                    </a:lnTlToBr>
                    <a:lnBlToTr>
                      <a:noFill/>
                    </a:lnBlToTr>
                    <a:solidFill>
                      <a:srgbClr val="E9EDF4"/>
                    </a:solidFill>
                  </a:tcPr>
                </a:tc>
                <a:extLst>
                  <a:ext uri="{0D108BD9-81ED-4DB2-BD59-A6C34878D82A}"/>
                </a:extLst>
              </a:tr>
              <a:tr h="279400">
                <a:tc>
                  <a:txBody>
                    <a:bodyPr/>
                    <a:lstStyle/>
                    <a:p>
                      <a:pPr marL="0" marR="0" lvl="0" indent="0" algn="l" defTabSz="449263" rtl="0" eaLnBrk="1" fontAlgn="base" latinLnBrk="0" hangingPunct="1">
                        <a:lnSpc>
                          <a:spcPct val="93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l-GR" sz="1600" b="0" i="0" u="none" strike="noStrike" cap="none" normalizeH="0" baseline="0" smtClean="0">
                          <a:ln>
                            <a:noFill/>
                          </a:ln>
                          <a:solidFill>
                            <a:srgbClr val="000000"/>
                          </a:solidFill>
                          <a:effectLst/>
                          <a:latin typeface="Times New Roman" pitchFamily="16" charset="0"/>
                          <a:cs typeface="Times New Roman" pitchFamily="16" charset="0"/>
                        </a:rPr>
                        <a:t>ΔΠΧΠ 4: Ασφαλιστικές Συμβάσεις</a:t>
                      </a:r>
                    </a:p>
                  </a:txBody>
                  <a:tcPr marL="8640" marR="8640" marT="22864" marB="0" anchor="ctr" horzOverflow="overflow">
                    <a:lnL w="5760" cap="flat" cmpd="sng" algn="ctr">
                      <a:solidFill>
                        <a:srgbClr val="FFFFFF"/>
                      </a:solidFill>
                      <a:prstDash val="solid"/>
                      <a:round/>
                      <a:headEnd type="none" w="med" len="med"/>
                      <a:tailEnd type="none" w="med" len="med"/>
                    </a:lnL>
                    <a:lnR w="5760" cap="flat" cmpd="sng" algn="ctr">
                      <a:solidFill>
                        <a:srgbClr val="FFFFFF"/>
                      </a:solidFill>
                      <a:prstDash val="solid"/>
                      <a:round/>
                      <a:headEnd type="none" w="med" len="med"/>
                      <a:tailEnd type="none" w="med" len="med"/>
                    </a:lnR>
                    <a:lnT w="5760" cap="flat" cmpd="sng" algn="ctr">
                      <a:solidFill>
                        <a:srgbClr val="FFFFFF"/>
                      </a:solidFill>
                      <a:prstDash val="solid"/>
                      <a:round/>
                      <a:headEnd type="none" w="med" len="med"/>
                      <a:tailEnd type="none" w="med" len="med"/>
                    </a:lnT>
                    <a:lnB w="5760" cap="flat" cmpd="sng" algn="ctr">
                      <a:solidFill>
                        <a:srgbClr val="FFFFFF"/>
                      </a:solidFill>
                      <a:prstDash val="solid"/>
                      <a:round/>
                      <a:headEnd type="none" w="med" len="med"/>
                      <a:tailEnd type="none" w="med" len="med"/>
                    </a:lnB>
                    <a:lnTlToBr>
                      <a:noFill/>
                    </a:lnTlToBr>
                    <a:lnBlToTr>
                      <a:noFill/>
                    </a:lnBlToTr>
                    <a:solidFill>
                      <a:srgbClr val="E9EDF4"/>
                    </a:solidFill>
                  </a:tcPr>
                </a:tc>
                <a:extLst>
                  <a:ext uri="{0D108BD9-81ED-4DB2-BD59-A6C34878D82A}"/>
                </a:extLst>
              </a:tr>
              <a:tr h="546100">
                <a:tc>
                  <a:txBody>
                    <a:bodyPr/>
                    <a:lstStyle/>
                    <a:p>
                      <a:pPr marL="0" marR="0" lvl="0" indent="0" algn="l" defTabSz="449263" rtl="0" eaLnBrk="1" fontAlgn="base" latinLnBrk="0" hangingPunct="1">
                        <a:lnSpc>
                          <a:spcPct val="93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l-GR" sz="1600" b="0" i="0" u="none" strike="noStrike" cap="none" normalizeH="0" baseline="0" smtClean="0">
                          <a:ln>
                            <a:noFill/>
                          </a:ln>
                          <a:solidFill>
                            <a:srgbClr val="000000"/>
                          </a:solidFill>
                          <a:effectLst/>
                          <a:latin typeface="Times New Roman" pitchFamily="16" charset="0"/>
                          <a:cs typeface="Times New Roman" pitchFamily="16" charset="0"/>
                        </a:rPr>
                        <a:t>ΔΠΧΠ 5: Πάγια Στοιχεία του Ενεργητικού Κατεχόμενα προς Πώληση και Διακοπείσες Δραστηριότητες</a:t>
                      </a:r>
                    </a:p>
                  </a:txBody>
                  <a:tcPr marL="8640" marR="8640" marT="22864" marB="0" anchor="ctr" horzOverflow="overflow">
                    <a:lnL w="5760" cap="flat" cmpd="sng" algn="ctr">
                      <a:solidFill>
                        <a:srgbClr val="FFFFFF"/>
                      </a:solidFill>
                      <a:prstDash val="solid"/>
                      <a:round/>
                      <a:headEnd type="none" w="med" len="med"/>
                      <a:tailEnd type="none" w="med" len="med"/>
                    </a:lnL>
                    <a:lnR w="5760" cap="flat" cmpd="sng" algn="ctr">
                      <a:solidFill>
                        <a:srgbClr val="FFFFFF"/>
                      </a:solidFill>
                      <a:prstDash val="solid"/>
                      <a:round/>
                      <a:headEnd type="none" w="med" len="med"/>
                      <a:tailEnd type="none" w="med" len="med"/>
                    </a:lnR>
                    <a:lnT w="5760" cap="flat" cmpd="sng" algn="ctr">
                      <a:solidFill>
                        <a:srgbClr val="FFFFFF"/>
                      </a:solidFill>
                      <a:prstDash val="solid"/>
                      <a:round/>
                      <a:headEnd type="none" w="med" len="med"/>
                      <a:tailEnd type="none" w="med" len="med"/>
                    </a:lnT>
                    <a:lnB w="5760" cap="flat" cmpd="sng" algn="ctr">
                      <a:solidFill>
                        <a:srgbClr val="FFFFFF"/>
                      </a:solidFill>
                      <a:prstDash val="solid"/>
                      <a:round/>
                      <a:headEnd type="none" w="med" len="med"/>
                      <a:tailEnd type="none" w="med" len="med"/>
                    </a:lnB>
                    <a:lnTlToBr>
                      <a:noFill/>
                    </a:lnTlToBr>
                    <a:lnBlToTr>
                      <a:noFill/>
                    </a:lnBlToTr>
                    <a:solidFill>
                      <a:srgbClr val="E9EDF4"/>
                    </a:solidFill>
                  </a:tcPr>
                </a:tc>
                <a:extLst>
                  <a:ext uri="{0D108BD9-81ED-4DB2-BD59-A6C34878D82A}"/>
                </a:extLst>
              </a:tr>
              <a:tr h="279400">
                <a:tc>
                  <a:txBody>
                    <a:bodyPr/>
                    <a:lstStyle/>
                    <a:p>
                      <a:pPr marL="0" marR="0" lvl="0" indent="0" algn="l" defTabSz="449263" rtl="0" eaLnBrk="1" fontAlgn="base" latinLnBrk="0" hangingPunct="1">
                        <a:lnSpc>
                          <a:spcPct val="93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l-GR" sz="1600" b="0" i="0" u="none" strike="noStrike" cap="none" normalizeH="0" baseline="0" smtClean="0">
                          <a:ln>
                            <a:noFill/>
                          </a:ln>
                          <a:solidFill>
                            <a:srgbClr val="000000"/>
                          </a:solidFill>
                          <a:effectLst/>
                          <a:latin typeface="Times New Roman" pitchFamily="16" charset="0"/>
                          <a:cs typeface="Times New Roman" pitchFamily="16" charset="0"/>
                        </a:rPr>
                        <a:t>ΔΠΧΠ 6: Έρευνα και Αξιολόγηση Ορυκτών Πόρων</a:t>
                      </a:r>
                    </a:p>
                  </a:txBody>
                  <a:tcPr marL="8640" marR="8640" marT="22864" marB="0" anchor="ctr" horzOverflow="overflow">
                    <a:lnL w="5760" cap="flat" cmpd="sng" algn="ctr">
                      <a:solidFill>
                        <a:srgbClr val="FFFFFF"/>
                      </a:solidFill>
                      <a:prstDash val="solid"/>
                      <a:round/>
                      <a:headEnd type="none" w="med" len="med"/>
                      <a:tailEnd type="none" w="med" len="med"/>
                    </a:lnL>
                    <a:lnR w="5760" cap="flat" cmpd="sng" algn="ctr">
                      <a:solidFill>
                        <a:srgbClr val="FFFFFF"/>
                      </a:solidFill>
                      <a:prstDash val="solid"/>
                      <a:round/>
                      <a:headEnd type="none" w="med" len="med"/>
                      <a:tailEnd type="none" w="med" len="med"/>
                    </a:lnR>
                    <a:lnT w="5760" cap="flat" cmpd="sng" algn="ctr">
                      <a:solidFill>
                        <a:srgbClr val="FFFFFF"/>
                      </a:solidFill>
                      <a:prstDash val="solid"/>
                      <a:round/>
                      <a:headEnd type="none" w="med" len="med"/>
                      <a:tailEnd type="none" w="med" len="med"/>
                    </a:lnT>
                    <a:lnB w="5760" cap="flat" cmpd="sng" algn="ctr">
                      <a:solidFill>
                        <a:srgbClr val="FFFFFF"/>
                      </a:solidFill>
                      <a:prstDash val="solid"/>
                      <a:round/>
                      <a:headEnd type="none" w="med" len="med"/>
                      <a:tailEnd type="none" w="med" len="med"/>
                    </a:lnB>
                    <a:lnTlToBr>
                      <a:noFill/>
                    </a:lnTlToBr>
                    <a:lnBlToTr>
                      <a:noFill/>
                    </a:lnBlToTr>
                    <a:solidFill>
                      <a:srgbClr val="E9EDF4"/>
                    </a:solidFill>
                  </a:tcPr>
                </a:tc>
                <a:extLst>
                  <a:ext uri="{0D108BD9-81ED-4DB2-BD59-A6C34878D82A}"/>
                </a:extLst>
              </a:tr>
              <a:tr h="279400">
                <a:tc>
                  <a:txBody>
                    <a:bodyPr/>
                    <a:lstStyle/>
                    <a:p>
                      <a:pPr marL="0" marR="0" lvl="0" indent="0" algn="l" defTabSz="449263" rtl="0" eaLnBrk="1" fontAlgn="base" latinLnBrk="0" hangingPunct="1">
                        <a:lnSpc>
                          <a:spcPct val="93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l-GR" sz="1600" b="0" i="0" u="none" strike="noStrike" cap="none" normalizeH="0" baseline="0" smtClean="0">
                          <a:ln>
                            <a:noFill/>
                          </a:ln>
                          <a:solidFill>
                            <a:srgbClr val="000000"/>
                          </a:solidFill>
                          <a:effectLst/>
                          <a:latin typeface="Times New Roman" pitchFamily="16" charset="0"/>
                          <a:cs typeface="Times New Roman" pitchFamily="16" charset="0"/>
                        </a:rPr>
                        <a:t>ΔΠΧΠ 7: Χρηματοοικονομικά Μέσα: Γνωστοποιήσεις</a:t>
                      </a:r>
                    </a:p>
                  </a:txBody>
                  <a:tcPr marL="8640" marR="8640" marT="22864" marB="0" anchor="ctr" horzOverflow="overflow">
                    <a:lnL w="5760" cap="flat" cmpd="sng" algn="ctr">
                      <a:solidFill>
                        <a:srgbClr val="FFFFFF"/>
                      </a:solidFill>
                      <a:prstDash val="solid"/>
                      <a:round/>
                      <a:headEnd type="none" w="med" len="med"/>
                      <a:tailEnd type="none" w="med" len="med"/>
                    </a:lnL>
                    <a:lnR w="5760" cap="flat" cmpd="sng" algn="ctr">
                      <a:solidFill>
                        <a:srgbClr val="FFFFFF"/>
                      </a:solidFill>
                      <a:prstDash val="solid"/>
                      <a:round/>
                      <a:headEnd type="none" w="med" len="med"/>
                      <a:tailEnd type="none" w="med" len="med"/>
                    </a:lnR>
                    <a:lnT w="5760" cap="flat" cmpd="sng" algn="ctr">
                      <a:solidFill>
                        <a:srgbClr val="FFFFFF"/>
                      </a:solidFill>
                      <a:prstDash val="solid"/>
                      <a:round/>
                      <a:headEnd type="none" w="med" len="med"/>
                      <a:tailEnd type="none" w="med" len="med"/>
                    </a:lnT>
                    <a:lnB w="5760" cap="flat" cmpd="sng" algn="ctr">
                      <a:solidFill>
                        <a:srgbClr val="FFFFFF"/>
                      </a:solidFill>
                      <a:prstDash val="solid"/>
                      <a:round/>
                      <a:headEnd type="none" w="med" len="med"/>
                      <a:tailEnd type="none" w="med" len="med"/>
                    </a:lnB>
                    <a:lnTlToBr>
                      <a:noFill/>
                    </a:lnTlToBr>
                    <a:lnBlToTr>
                      <a:noFill/>
                    </a:lnBlToTr>
                    <a:solidFill>
                      <a:srgbClr val="E9EDF4"/>
                    </a:solidFill>
                  </a:tcPr>
                </a:tc>
                <a:extLst>
                  <a:ext uri="{0D108BD9-81ED-4DB2-BD59-A6C34878D82A}"/>
                </a:extLst>
              </a:tr>
              <a:tr h="279400">
                <a:tc>
                  <a:txBody>
                    <a:bodyPr/>
                    <a:lstStyle/>
                    <a:p>
                      <a:pPr marL="0" marR="0" lvl="0" indent="0" algn="l" defTabSz="449263" rtl="0" eaLnBrk="1" fontAlgn="base" latinLnBrk="0" hangingPunct="1">
                        <a:lnSpc>
                          <a:spcPct val="93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l-GR" sz="1600" b="0" i="0" u="none" strike="noStrike" cap="none" normalizeH="0" baseline="0" smtClean="0">
                          <a:ln>
                            <a:noFill/>
                          </a:ln>
                          <a:solidFill>
                            <a:srgbClr val="000000"/>
                          </a:solidFill>
                          <a:effectLst/>
                          <a:latin typeface="Times New Roman" pitchFamily="16" charset="0"/>
                          <a:cs typeface="Times New Roman" pitchFamily="16" charset="0"/>
                        </a:rPr>
                        <a:t>ΔΠΧΠ 8: Λειτουργικοί Τομείς</a:t>
                      </a:r>
                    </a:p>
                  </a:txBody>
                  <a:tcPr marL="8640" marR="8640" marT="22864" marB="0" anchor="ctr" horzOverflow="overflow">
                    <a:lnL w="5760" cap="flat" cmpd="sng" algn="ctr">
                      <a:solidFill>
                        <a:srgbClr val="FFFFFF"/>
                      </a:solidFill>
                      <a:prstDash val="solid"/>
                      <a:round/>
                      <a:headEnd type="none" w="med" len="med"/>
                      <a:tailEnd type="none" w="med" len="med"/>
                    </a:lnL>
                    <a:lnR w="5760" cap="flat" cmpd="sng" algn="ctr">
                      <a:solidFill>
                        <a:srgbClr val="FFFFFF"/>
                      </a:solidFill>
                      <a:prstDash val="solid"/>
                      <a:round/>
                      <a:headEnd type="none" w="med" len="med"/>
                      <a:tailEnd type="none" w="med" len="med"/>
                    </a:lnR>
                    <a:lnT w="5760" cap="flat" cmpd="sng" algn="ctr">
                      <a:solidFill>
                        <a:srgbClr val="FFFFFF"/>
                      </a:solidFill>
                      <a:prstDash val="solid"/>
                      <a:round/>
                      <a:headEnd type="none" w="med" len="med"/>
                      <a:tailEnd type="none" w="med" len="med"/>
                    </a:lnT>
                    <a:lnB w="5760" cap="flat" cmpd="sng" algn="ctr">
                      <a:solidFill>
                        <a:srgbClr val="FFFFFF"/>
                      </a:solidFill>
                      <a:prstDash val="solid"/>
                      <a:round/>
                      <a:headEnd type="none" w="med" len="med"/>
                      <a:tailEnd type="none" w="med" len="med"/>
                    </a:lnB>
                    <a:lnTlToBr>
                      <a:noFill/>
                    </a:lnTlToBr>
                    <a:lnBlToTr>
                      <a:noFill/>
                    </a:lnBlToTr>
                    <a:solidFill>
                      <a:srgbClr val="E9EDF4"/>
                    </a:solidFill>
                  </a:tcPr>
                </a:tc>
                <a:extLst>
                  <a:ext uri="{0D108BD9-81ED-4DB2-BD59-A6C34878D82A}"/>
                </a:extLst>
              </a:tr>
              <a:tr h="279400">
                <a:tc>
                  <a:txBody>
                    <a:bodyPr/>
                    <a:lstStyle/>
                    <a:p>
                      <a:pPr marL="0" marR="0" lvl="0" indent="0" algn="l" defTabSz="449263" rtl="0" eaLnBrk="1" fontAlgn="base" latinLnBrk="0" hangingPunct="1">
                        <a:lnSpc>
                          <a:spcPct val="93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l-GR" sz="1600" b="0" i="0" u="none" strike="noStrike" cap="none" normalizeH="0" baseline="0" smtClean="0">
                          <a:ln>
                            <a:noFill/>
                          </a:ln>
                          <a:solidFill>
                            <a:srgbClr val="000000"/>
                          </a:solidFill>
                          <a:effectLst/>
                          <a:latin typeface="Times New Roman" pitchFamily="16" charset="0"/>
                          <a:cs typeface="Times New Roman" pitchFamily="16" charset="0"/>
                        </a:rPr>
                        <a:t>ΔΠΧΠ 9: Χρηματοοικονομικά Μέσα</a:t>
                      </a:r>
                    </a:p>
                  </a:txBody>
                  <a:tcPr marL="8640" marR="8640" marT="22864" marB="0" anchor="ctr" horzOverflow="overflow">
                    <a:lnL w="5760" cap="flat" cmpd="sng" algn="ctr">
                      <a:solidFill>
                        <a:srgbClr val="FFFFFF"/>
                      </a:solidFill>
                      <a:prstDash val="solid"/>
                      <a:round/>
                      <a:headEnd type="none" w="med" len="med"/>
                      <a:tailEnd type="none" w="med" len="med"/>
                    </a:lnL>
                    <a:lnR w="5760" cap="flat" cmpd="sng" algn="ctr">
                      <a:solidFill>
                        <a:srgbClr val="FFFFFF"/>
                      </a:solidFill>
                      <a:prstDash val="solid"/>
                      <a:round/>
                      <a:headEnd type="none" w="med" len="med"/>
                      <a:tailEnd type="none" w="med" len="med"/>
                    </a:lnR>
                    <a:lnT w="5760" cap="flat" cmpd="sng" algn="ctr">
                      <a:solidFill>
                        <a:srgbClr val="FFFFFF"/>
                      </a:solidFill>
                      <a:prstDash val="solid"/>
                      <a:round/>
                      <a:headEnd type="none" w="med" len="med"/>
                      <a:tailEnd type="none" w="med" len="med"/>
                    </a:lnT>
                    <a:lnB w="5760" cap="flat" cmpd="sng" algn="ctr">
                      <a:solidFill>
                        <a:srgbClr val="FFFFFF"/>
                      </a:solidFill>
                      <a:prstDash val="solid"/>
                      <a:round/>
                      <a:headEnd type="none" w="med" len="med"/>
                      <a:tailEnd type="none" w="med" len="med"/>
                    </a:lnB>
                    <a:lnTlToBr>
                      <a:noFill/>
                    </a:lnTlToBr>
                    <a:lnBlToTr>
                      <a:noFill/>
                    </a:lnBlToTr>
                    <a:solidFill>
                      <a:srgbClr val="E9EDF4"/>
                    </a:solidFill>
                  </a:tcPr>
                </a:tc>
                <a:extLst>
                  <a:ext uri="{0D108BD9-81ED-4DB2-BD59-A6C34878D82A}"/>
                </a:extLst>
              </a:tr>
              <a:tr h="279400">
                <a:tc>
                  <a:txBody>
                    <a:bodyPr/>
                    <a:lstStyle/>
                    <a:p>
                      <a:pPr marL="0" marR="0" lvl="0" indent="0" algn="l" defTabSz="449263" rtl="0" eaLnBrk="1" fontAlgn="base" latinLnBrk="0" hangingPunct="1">
                        <a:lnSpc>
                          <a:spcPct val="93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l-GR" sz="1600" b="0" i="0" u="none" strike="noStrike" cap="none" normalizeH="0" baseline="0" smtClean="0">
                          <a:ln>
                            <a:noFill/>
                          </a:ln>
                          <a:solidFill>
                            <a:srgbClr val="000000"/>
                          </a:solidFill>
                          <a:effectLst/>
                          <a:latin typeface="Times New Roman" pitchFamily="16" charset="0"/>
                          <a:cs typeface="Times New Roman" pitchFamily="16" charset="0"/>
                        </a:rPr>
                        <a:t>ΔΠΧΠ 10: Ενοποιημένες Οικονομικές Καταστάσεις</a:t>
                      </a:r>
                    </a:p>
                  </a:txBody>
                  <a:tcPr marL="8640" marR="8640" marT="22864" marB="0" anchor="ctr" horzOverflow="overflow">
                    <a:lnL w="5760" cap="flat" cmpd="sng" algn="ctr">
                      <a:solidFill>
                        <a:srgbClr val="FFFFFF"/>
                      </a:solidFill>
                      <a:prstDash val="solid"/>
                      <a:round/>
                      <a:headEnd type="none" w="med" len="med"/>
                      <a:tailEnd type="none" w="med" len="med"/>
                    </a:lnL>
                    <a:lnR w="5760" cap="flat" cmpd="sng" algn="ctr">
                      <a:solidFill>
                        <a:srgbClr val="FFFFFF"/>
                      </a:solidFill>
                      <a:prstDash val="solid"/>
                      <a:round/>
                      <a:headEnd type="none" w="med" len="med"/>
                      <a:tailEnd type="none" w="med" len="med"/>
                    </a:lnR>
                    <a:lnT w="5760" cap="flat" cmpd="sng" algn="ctr">
                      <a:solidFill>
                        <a:srgbClr val="FFFFFF"/>
                      </a:solidFill>
                      <a:prstDash val="solid"/>
                      <a:round/>
                      <a:headEnd type="none" w="med" len="med"/>
                      <a:tailEnd type="none" w="med" len="med"/>
                    </a:lnT>
                    <a:lnB w="5760" cap="flat" cmpd="sng" algn="ctr">
                      <a:solidFill>
                        <a:srgbClr val="FFFFFF"/>
                      </a:solidFill>
                      <a:prstDash val="solid"/>
                      <a:round/>
                      <a:headEnd type="none" w="med" len="med"/>
                      <a:tailEnd type="none" w="med" len="med"/>
                    </a:lnB>
                    <a:lnTlToBr>
                      <a:noFill/>
                    </a:lnTlToBr>
                    <a:lnBlToTr>
                      <a:noFill/>
                    </a:lnBlToTr>
                    <a:solidFill>
                      <a:srgbClr val="E9EDF4"/>
                    </a:solidFill>
                  </a:tcPr>
                </a:tc>
                <a:extLst>
                  <a:ext uri="{0D108BD9-81ED-4DB2-BD59-A6C34878D82A}"/>
                </a:extLst>
              </a:tr>
              <a:tr h="279400">
                <a:tc>
                  <a:txBody>
                    <a:bodyPr/>
                    <a:lstStyle/>
                    <a:p>
                      <a:pPr marL="0" marR="0" lvl="0" indent="0" algn="l" defTabSz="449263" rtl="0" eaLnBrk="1" fontAlgn="base" latinLnBrk="0" hangingPunct="1">
                        <a:lnSpc>
                          <a:spcPct val="93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l-GR" sz="1600" b="0" i="0" u="none" strike="noStrike" cap="none" normalizeH="0" baseline="0" dirty="0" smtClean="0">
                          <a:ln>
                            <a:noFill/>
                          </a:ln>
                          <a:solidFill>
                            <a:srgbClr val="000000"/>
                          </a:solidFill>
                          <a:effectLst/>
                          <a:latin typeface="Times New Roman" pitchFamily="16" charset="0"/>
                          <a:cs typeface="Times New Roman" pitchFamily="16" charset="0"/>
                        </a:rPr>
                        <a:t>ΔΠΧΠ 11: Κοινές Ρυθμίσεις (</a:t>
                      </a:r>
                      <a:r>
                        <a:rPr kumimoji="0" lang="el-GR" sz="1600" b="0" i="1" u="none" strike="noStrike" cap="none" normalizeH="0" baseline="0" dirty="0" smtClean="0">
                          <a:ln>
                            <a:noFill/>
                          </a:ln>
                          <a:solidFill>
                            <a:srgbClr val="000000"/>
                          </a:solidFill>
                          <a:effectLst/>
                          <a:latin typeface="Times New Roman" pitchFamily="16" charset="0"/>
                          <a:cs typeface="Times New Roman" pitchFamily="16" charset="0"/>
                        </a:rPr>
                        <a:t>Σχήματα υπό κοινό έλεγχο</a:t>
                      </a:r>
                      <a:r>
                        <a:rPr kumimoji="0" lang="el-GR" sz="1600" b="0" i="0" u="none" strike="noStrike" cap="none" normalizeH="0" baseline="0" dirty="0" smtClean="0">
                          <a:ln>
                            <a:noFill/>
                          </a:ln>
                          <a:solidFill>
                            <a:srgbClr val="000000"/>
                          </a:solidFill>
                          <a:effectLst/>
                          <a:latin typeface="Times New Roman" pitchFamily="16" charset="0"/>
                          <a:cs typeface="Times New Roman" pitchFamily="16" charset="0"/>
                        </a:rPr>
                        <a:t>)</a:t>
                      </a:r>
                    </a:p>
                  </a:txBody>
                  <a:tcPr marL="8640" marR="8640" marT="22864" marB="0" anchor="ctr" horzOverflow="overflow">
                    <a:lnL w="5760" cap="flat" cmpd="sng" algn="ctr">
                      <a:solidFill>
                        <a:srgbClr val="FFFFFF"/>
                      </a:solidFill>
                      <a:prstDash val="solid"/>
                      <a:round/>
                      <a:headEnd type="none" w="med" len="med"/>
                      <a:tailEnd type="none" w="med" len="med"/>
                    </a:lnL>
                    <a:lnR w="5760" cap="flat" cmpd="sng" algn="ctr">
                      <a:solidFill>
                        <a:srgbClr val="FFFFFF"/>
                      </a:solidFill>
                      <a:prstDash val="solid"/>
                      <a:round/>
                      <a:headEnd type="none" w="med" len="med"/>
                      <a:tailEnd type="none" w="med" len="med"/>
                    </a:lnR>
                    <a:lnT w="5760" cap="flat" cmpd="sng" algn="ctr">
                      <a:solidFill>
                        <a:srgbClr val="FFFFFF"/>
                      </a:solidFill>
                      <a:prstDash val="solid"/>
                      <a:round/>
                      <a:headEnd type="none" w="med" len="med"/>
                      <a:tailEnd type="none" w="med" len="med"/>
                    </a:lnT>
                    <a:lnB w="5760" cap="flat" cmpd="sng" algn="ctr">
                      <a:solidFill>
                        <a:srgbClr val="FFFFFF"/>
                      </a:solidFill>
                      <a:prstDash val="solid"/>
                      <a:round/>
                      <a:headEnd type="none" w="med" len="med"/>
                      <a:tailEnd type="none" w="med" len="med"/>
                    </a:lnB>
                    <a:lnTlToBr>
                      <a:noFill/>
                    </a:lnTlToBr>
                    <a:lnBlToTr>
                      <a:noFill/>
                    </a:lnBlToTr>
                    <a:solidFill>
                      <a:srgbClr val="E9EDF4"/>
                    </a:solidFill>
                  </a:tcPr>
                </a:tc>
                <a:extLst>
                  <a:ext uri="{0D108BD9-81ED-4DB2-BD59-A6C34878D82A}"/>
                </a:extLst>
              </a:tr>
              <a:tr h="279400">
                <a:tc>
                  <a:txBody>
                    <a:bodyPr/>
                    <a:lstStyle/>
                    <a:p>
                      <a:pPr marL="0" marR="0" lvl="0" indent="0" algn="l" defTabSz="449263" rtl="0" eaLnBrk="1" fontAlgn="base" latinLnBrk="0" hangingPunct="1">
                        <a:lnSpc>
                          <a:spcPct val="93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l-GR" sz="1600" b="0" i="0" u="none" strike="noStrike" cap="none" normalizeH="0" baseline="0" dirty="0" smtClean="0">
                          <a:ln>
                            <a:noFill/>
                          </a:ln>
                          <a:solidFill>
                            <a:srgbClr val="000000"/>
                          </a:solidFill>
                          <a:effectLst/>
                          <a:latin typeface="Times New Roman" pitchFamily="16" charset="0"/>
                          <a:cs typeface="Times New Roman" pitchFamily="16" charset="0"/>
                        </a:rPr>
                        <a:t>ΔΠΧΠ 12: Παρουσίαση των Συμφερόντων σε άλλες οντότητες</a:t>
                      </a:r>
                    </a:p>
                  </a:txBody>
                  <a:tcPr marL="8640" marR="8640" marT="22864" marB="0" anchor="ctr" horzOverflow="overflow">
                    <a:lnL w="5760" cap="flat" cmpd="sng" algn="ctr">
                      <a:solidFill>
                        <a:srgbClr val="FFFFFF"/>
                      </a:solidFill>
                      <a:prstDash val="solid"/>
                      <a:round/>
                      <a:headEnd type="none" w="med" len="med"/>
                      <a:tailEnd type="none" w="med" len="med"/>
                    </a:lnL>
                    <a:lnR w="5760" cap="flat" cmpd="sng" algn="ctr">
                      <a:solidFill>
                        <a:srgbClr val="FFFFFF"/>
                      </a:solidFill>
                      <a:prstDash val="solid"/>
                      <a:round/>
                      <a:headEnd type="none" w="med" len="med"/>
                      <a:tailEnd type="none" w="med" len="med"/>
                    </a:lnR>
                    <a:lnT w="5760" cap="flat" cmpd="sng" algn="ctr">
                      <a:solidFill>
                        <a:srgbClr val="FFFFFF"/>
                      </a:solidFill>
                      <a:prstDash val="solid"/>
                      <a:round/>
                      <a:headEnd type="none" w="med" len="med"/>
                      <a:tailEnd type="none" w="med" len="med"/>
                    </a:lnT>
                    <a:lnB w="5760" cap="flat" cmpd="sng" algn="ctr">
                      <a:solidFill>
                        <a:srgbClr val="FFFFFF"/>
                      </a:solidFill>
                      <a:prstDash val="solid"/>
                      <a:round/>
                      <a:headEnd type="none" w="med" len="med"/>
                      <a:tailEnd type="none" w="med" len="med"/>
                    </a:lnB>
                    <a:lnTlToBr>
                      <a:noFill/>
                    </a:lnTlToBr>
                    <a:lnBlToTr>
                      <a:noFill/>
                    </a:lnBlToTr>
                    <a:solidFill>
                      <a:srgbClr val="E9EDF4"/>
                    </a:solidFill>
                  </a:tcPr>
                </a:tc>
                <a:extLst>
                  <a:ext uri="{0D108BD9-81ED-4DB2-BD59-A6C34878D82A}"/>
                </a:extLst>
              </a:tr>
              <a:tr h="269875">
                <a:tc>
                  <a:txBody>
                    <a:bodyPr/>
                    <a:lstStyle/>
                    <a:p>
                      <a:pPr marL="0" marR="0" lvl="0" indent="0" algn="l" defTabSz="449263" rtl="0" eaLnBrk="1" fontAlgn="base" latinLnBrk="0" hangingPunct="1">
                        <a:lnSpc>
                          <a:spcPct val="93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l-GR" sz="1600" b="0" i="0" u="none" strike="noStrike" cap="none" normalizeH="0" baseline="0" dirty="0" smtClean="0">
                          <a:ln>
                            <a:noFill/>
                          </a:ln>
                          <a:solidFill>
                            <a:srgbClr val="000000"/>
                          </a:solidFill>
                          <a:effectLst/>
                          <a:latin typeface="Times New Roman" pitchFamily="16" charset="0"/>
                          <a:cs typeface="Times New Roman" pitchFamily="16" charset="0"/>
                        </a:rPr>
                        <a:t>ΔΠΧΠ 13: Επιμέτρηση της εύλογης αξίας</a:t>
                      </a:r>
                    </a:p>
                  </a:txBody>
                  <a:tcPr marL="8640" marR="8640" marT="22864" marB="0" anchor="ctr" horzOverflow="overflow">
                    <a:lnL w="5760" cap="flat" cmpd="sng" algn="ctr">
                      <a:solidFill>
                        <a:srgbClr val="FFFFFF"/>
                      </a:solidFill>
                      <a:prstDash val="solid"/>
                      <a:round/>
                      <a:headEnd type="none" w="med" len="med"/>
                      <a:tailEnd type="none" w="med" len="med"/>
                    </a:lnL>
                    <a:lnR w="5760" cap="flat" cmpd="sng" algn="ctr">
                      <a:solidFill>
                        <a:srgbClr val="FFFFFF"/>
                      </a:solidFill>
                      <a:prstDash val="solid"/>
                      <a:round/>
                      <a:headEnd type="none" w="med" len="med"/>
                      <a:tailEnd type="none" w="med" len="med"/>
                    </a:lnR>
                    <a:lnT w="5760" cap="flat" cmpd="sng" algn="ctr">
                      <a:solidFill>
                        <a:srgbClr val="FFFFFF"/>
                      </a:solidFill>
                      <a:prstDash val="solid"/>
                      <a:round/>
                      <a:headEnd type="none" w="med" len="med"/>
                      <a:tailEnd type="none" w="med" len="med"/>
                    </a:lnT>
                    <a:lnB w="5760" cap="flat" cmpd="sng" algn="ctr">
                      <a:solidFill>
                        <a:srgbClr val="FFFFFF"/>
                      </a:solidFill>
                      <a:prstDash val="solid"/>
                      <a:round/>
                      <a:headEnd type="none" w="med" len="med"/>
                      <a:tailEnd type="none" w="med" len="med"/>
                    </a:lnB>
                    <a:lnTlToBr>
                      <a:noFill/>
                    </a:lnTlToBr>
                    <a:lnBlToTr>
                      <a:noFill/>
                    </a:lnBlToTr>
                    <a:solidFill>
                      <a:srgbClr val="E9EDF4"/>
                    </a:solidFill>
                  </a:tcPr>
                </a:tc>
                <a:extLst>
                  <a:ext uri="{0D108BD9-81ED-4DB2-BD59-A6C34878D82A}"/>
                </a:extLst>
              </a:tr>
            </a:tbl>
          </a:graphicData>
        </a:graphic>
      </p:graphicFrame>
      <p:graphicFrame>
        <p:nvGraphicFramePr>
          <p:cNvPr id="14396" name="Group 60"/>
          <p:cNvGraphicFramePr>
            <a:graphicFrameLocks noGrp="1"/>
          </p:cNvGraphicFramePr>
          <p:nvPr/>
        </p:nvGraphicFramePr>
        <p:xfrm>
          <a:off x="619125" y="5670550"/>
          <a:ext cx="7623175" cy="1054100"/>
        </p:xfrm>
        <a:graphic>
          <a:graphicData uri="http://schemas.openxmlformats.org/drawingml/2006/table">
            <a:tbl>
              <a:tblPr/>
              <a:tblGrid>
                <a:gridCol w="7623175">
                  <a:extLst>
                    <a:ext uri="{9D8B030D-6E8A-4147-A177-3AD203B41FA5}"/>
                  </a:extLst>
                </a:gridCol>
              </a:tblGrid>
              <a:tr h="263525">
                <a:tc>
                  <a:txBody>
                    <a:bodyPr/>
                    <a:lstStyle/>
                    <a:p>
                      <a:pPr marL="0" marR="0" lvl="0" indent="0" algn="l" defTabSz="449263" rtl="0" eaLnBrk="1" fontAlgn="base" latinLnBrk="0" hangingPunct="1">
                        <a:lnSpc>
                          <a:spcPct val="93000"/>
                        </a:lnSpc>
                        <a:spcBef>
                          <a:spcPct val="0"/>
                        </a:spcBef>
                        <a:spcAft>
                          <a:spcPct val="0"/>
                        </a:spcAft>
                        <a:buClrTx/>
                        <a:buSzPct val="100000"/>
                        <a:buFontTx/>
                        <a:buNone/>
                        <a:tabLst>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Lst>
                      </a:pPr>
                      <a:r>
                        <a:rPr kumimoji="0" lang="el-GR" sz="1600" b="0" i="0" u="none" strike="noStrike" cap="none" normalizeH="0" baseline="0" dirty="0" smtClean="0">
                          <a:ln>
                            <a:noFill/>
                          </a:ln>
                          <a:solidFill>
                            <a:srgbClr val="000000"/>
                          </a:solidFill>
                          <a:effectLst/>
                          <a:latin typeface="Times New Roman" pitchFamily="16" charset="0"/>
                          <a:cs typeface="Times New Roman" pitchFamily="16" charset="0"/>
                        </a:rPr>
                        <a:t>ΔΠΧΠ 14: Αναβαλλόμενη φορολογία</a:t>
                      </a:r>
                    </a:p>
                  </a:txBody>
                  <a:tcPr marL="8640" marR="8640" marT="22864" marB="0" anchor="ctr" horzOverflow="overflow">
                    <a:lnL w="5760" cap="flat" cmpd="sng" algn="ctr">
                      <a:solidFill>
                        <a:srgbClr val="FFFFFF"/>
                      </a:solidFill>
                      <a:prstDash val="solid"/>
                      <a:round/>
                      <a:headEnd type="none" w="med" len="med"/>
                      <a:tailEnd type="none" w="med" len="med"/>
                    </a:lnL>
                    <a:lnR w="5760" cap="flat" cmpd="sng" algn="ctr">
                      <a:solidFill>
                        <a:srgbClr val="FFFFFF"/>
                      </a:solidFill>
                      <a:prstDash val="solid"/>
                      <a:round/>
                      <a:headEnd type="none" w="med" len="med"/>
                      <a:tailEnd type="none" w="med" len="med"/>
                    </a:lnR>
                    <a:lnT w="5760" cap="flat" cmpd="sng" algn="ctr">
                      <a:solidFill>
                        <a:srgbClr val="FFFFFF"/>
                      </a:solidFill>
                      <a:prstDash val="solid"/>
                      <a:round/>
                      <a:headEnd type="none" w="med" len="med"/>
                      <a:tailEnd type="none" w="med" len="med"/>
                    </a:lnT>
                    <a:lnB w="5760" cap="flat" cmpd="sng" algn="ctr">
                      <a:solidFill>
                        <a:srgbClr val="FFFFFF"/>
                      </a:solidFill>
                      <a:prstDash val="solid"/>
                      <a:round/>
                      <a:headEnd type="none" w="med" len="med"/>
                      <a:tailEnd type="none" w="med" len="med"/>
                    </a:lnB>
                    <a:lnTlToBr>
                      <a:noFill/>
                    </a:lnTlToBr>
                    <a:lnBlToTr>
                      <a:noFill/>
                    </a:lnBlToTr>
                    <a:solidFill>
                      <a:srgbClr val="E9EDF4"/>
                    </a:solidFill>
                  </a:tcPr>
                </a:tc>
                <a:extLst>
                  <a:ext uri="{0D108BD9-81ED-4DB2-BD59-A6C34878D82A}"/>
                </a:extLst>
              </a:tr>
              <a:tr h="263525">
                <a:tc>
                  <a:txBody>
                    <a:bodyPr/>
                    <a:lstStyle/>
                    <a:p>
                      <a:pPr marL="0" marR="0" lvl="0" indent="0" algn="l" defTabSz="449263" rtl="0" eaLnBrk="1" fontAlgn="base" latinLnBrk="0" hangingPunct="1">
                        <a:lnSpc>
                          <a:spcPct val="93000"/>
                        </a:lnSpc>
                        <a:spcBef>
                          <a:spcPct val="0"/>
                        </a:spcBef>
                        <a:spcAft>
                          <a:spcPct val="0"/>
                        </a:spcAft>
                        <a:buClrTx/>
                        <a:buSzPct val="100000"/>
                        <a:buFontTx/>
                        <a:buNone/>
                        <a:tabLst>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Lst>
                      </a:pPr>
                      <a:r>
                        <a:rPr kumimoji="0" lang="el-GR" sz="1600" b="0" i="0" u="none" strike="noStrike" cap="none" normalizeH="0" baseline="0" dirty="0" smtClean="0">
                          <a:ln>
                            <a:noFill/>
                          </a:ln>
                          <a:solidFill>
                            <a:srgbClr val="000000"/>
                          </a:solidFill>
                          <a:effectLst/>
                          <a:latin typeface="Times New Roman" pitchFamily="16" charset="0"/>
                          <a:cs typeface="Times New Roman" pitchFamily="16" charset="0"/>
                        </a:rPr>
                        <a:t>ΔΠΧΠ 15: Έσοδα</a:t>
                      </a:r>
                    </a:p>
                  </a:txBody>
                  <a:tcPr marL="8640" marR="8640" marT="22864" marB="0" anchor="ctr" horzOverflow="overflow">
                    <a:lnL w="5760" cap="flat" cmpd="sng" algn="ctr">
                      <a:solidFill>
                        <a:srgbClr val="FFFFFF"/>
                      </a:solidFill>
                      <a:prstDash val="solid"/>
                      <a:round/>
                      <a:headEnd type="none" w="med" len="med"/>
                      <a:tailEnd type="none" w="med" len="med"/>
                    </a:lnL>
                    <a:lnR w="5760" cap="flat" cmpd="sng" algn="ctr">
                      <a:solidFill>
                        <a:srgbClr val="FFFFFF"/>
                      </a:solidFill>
                      <a:prstDash val="solid"/>
                      <a:round/>
                      <a:headEnd type="none" w="med" len="med"/>
                      <a:tailEnd type="none" w="med" len="med"/>
                    </a:lnR>
                    <a:lnT w="5760" cap="flat" cmpd="sng" algn="ctr">
                      <a:solidFill>
                        <a:srgbClr val="FFFFFF"/>
                      </a:solidFill>
                      <a:prstDash val="solid"/>
                      <a:round/>
                      <a:headEnd type="none" w="med" len="med"/>
                      <a:tailEnd type="none" w="med" len="med"/>
                    </a:lnT>
                    <a:lnB w="5760" cap="flat" cmpd="sng" algn="ctr">
                      <a:solidFill>
                        <a:srgbClr val="FFFFFF"/>
                      </a:solidFill>
                      <a:prstDash val="solid"/>
                      <a:round/>
                      <a:headEnd type="none" w="med" len="med"/>
                      <a:tailEnd type="none" w="med" len="med"/>
                    </a:lnB>
                    <a:lnTlToBr>
                      <a:noFill/>
                    </a:lnTlToBr>
                    <a:lnBlToTr>
                      <a:noFill/>
                    </a:lnBlToTr>
                    <a:solidFill>
                      <a:srgbClr val="E9EDF4"/>
                    </a:solidFill>
                  </a:tcPr>
                </a:tc>
                <a:extLst>
                  <a:ext uri="{0D108BD9-81ED-4DB2-BD59-A6C34878D82A}"/>
                </a:extLst>
              </a:tr>
              <a:tr h="263525">
                <a:tc>
                  <a:txBody>
                    <a:bodyPr/>
                    <a:lstStyle/>
                    <a:p>
                      <a:pPr marL="0" marR="0" lvl="0" indent="0" algn="l" defTabSz="449263" rtl="0" eaLnBrk="1" fontAlgn="base" latinLnBrk="0" hangingPunct="1">
                        <a:lnSpc>
                          <a:spcPct val="93000"/>
                        </a:lnSpc>
                        <a:spcBef>
                          <a:spcPct val="0"/>
                        </a:spcBef>
                        <a:spcAft>
                          <a:spcPct val="0"/>
                        </a:spcAft>
                        <a:buClr>
                          <a:srgbClr val="000000"/>
                        </a:buClr>
                        <a:buSzPct val="100000"/>
                        <a:buFont typeface="Times New Roman" pitchFamily="16" charset="0"/>
                        <a:buNone/>
                        <a:tabLst>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Lst>
                      </a:pPr>
                      <a:r>
                        <a:rPr kumimoji="0" lang="el-GR" sz="1600" b="0" i="0" u="none" strike="noStrike" cap="none" normalizeH="0" baseline="0" dirty="0" smtClean="0">
                          <a:ln>
                            <a:noFill/>
                          </a:ln>
                          <a:solidFill>
                            <a:srgbClr val="000000"/>
                          </a:solidFill>
                          <a:effectLst/>
                          <a:latin typeface="Times New Roman" pitchFamily="16" charset="0"/>
                          <a:cs typeface="Times New Roman" pitchFamily="16" charset="0"/>
                        </a:rPr>
                        <a:t>ΔΠΧΠ 16: Μισθώσεις</a:t>
                      </a:r>
                    </a:p>
                  </a:txBody>
                  <a:tcPr marL="8640" marR="8640" marT="22864" marB="0" anchor="ctr" horzOverflow="overflow">
                    <a:lnL w="5760" cap="flat" cmpd="sng" algn="ctr">
                      <a:solidFill>
                        <a:srgbClr val="FFFFFF"/>
                      </a:solidFill>
                      <a:prstDash val="solid"/>
                      <a:round/>
                      <a:headEnd type="none" w="med" len="med"/>
                      <a:tailEnd type="none" w="med" len="med"/>
                    </a:lnL>
                    <a:lnR w="5760" cap="flat" cmpd="sng" algn="ctr">
                      <a:solidFill>
                        <a:srgbClr val="FFFFFF"/>
                      </a:solidFill>
                      <a:prstDash val="solid"/>
                      <a:round/>
                      <a:headEnd type="none" w="med" len="med"/>
                      <a:tailEnd type="none" w="med" len="med"/>
                    </a:lnR>
                    <a:lnT w="5760" cap="flat" cmpd="sng" algn="ctr">
                      <a:solidFill>
                        <a:srgbClr val="FFFFFF"/>
                      </a:solidFill>
                      <a:prstDash val="solid"/>
                      <a:round/>
                      <a:headEnd type="none" w="med" len="med"/>
                      <a:tailEnd type="none" w="med" len="med"/>
                    </a:lnT>
                    <a:lnB w="5760" cap="flat" cmpd="sng" algn="ctr">
                      <a:solidFill>
                        <a:srgbClr val="FFFFFF"/>
                      </a:solidFill>
                      <a:prstDash val="solid"/>
                      <a:round/>
                      <a:headEnd type="none" w="med" len="med"/>
                      <a:tailEnd type="none" w="med" len="med"/>
                    </a:lnB>
                    <a:lnTlToBr>
                      <a:noFill/>
                    </a:lnTlToBr>
                    <a:lnBlToTr>
                      <a:noFill/>
                    </a:lnBlToTr>
                    <a:solidFill>
                      <a:srgbClr val="E9EDF4"/>
                    </a:solidFill>
                  </a:tcPr>
                </a:tc>
                <a:extLst>
                  <a:ext uri="{0D108BD9-81ED-4DB2-BD59-A6C34878D82A}"/>
                </a:extLst>
              </a:tr>
              <a:tr h="263525">
                <a:tc>
                  <a:txBody>
                    <a:bodyPr/>
                    <a:lstStyle/>
                    <a:p>
                      <a:pPr marL="0" marR="0" lvl="0" indent="0" algn="l" defTabSz="449263" rtl="0" eaLnBrk="1" fontAlgn="base" latinLnBrk="0" hangingPunct="1">
                        <a:lnSpc>
                          <a:spcPct val="93000"/>
                        </a:lnSpc>
                        <a:spcBef>
                          <a:spcPct val="0"/>
                        </a:spcBef>
                        <a:spcAft>
                          <a:spcPct val="0"/>
                        </a:spcAft>
                        <a:buClr>
                          <a:srgbClr val="000000"/>
                        </a:buClr>
                        <a:buSzPct val="100000"/>
                        <a:buFont typeface="Times New Roman" pitchFamily="16" charset="0"/>
                        <a:buNone/>
                        <a:tabLst>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Lst>
                      </a:pPr>
                      <a:r>
                        <a:rPr kumimoji="0" lang="el-GR" sz="1600" b="0" i="0" u="none" strike="noStrike" cap="none" normalizeH="0" baseline="0" dirty="0" smtClean="0">
                          <a:ln>
                            <a:noFill/>
                          </a:ln>
                          <a:solidFill>
                            <a:srgbClr val="000000"/>
                          </a:solidFill>
                          <a:effectLst/>
                          <a:latin typeface="Times New Roman" pitchFamily="16" charset="0"/>
                          <a:cs typeface="Times New Roman" pitchFamily="16" charset="0"/>
                        </a:rPr>
                        <a:t>ΔΠΧΠ 17: Ασφαλιστήρια Συμβόλαια (από 1/1/2021 με αντικατάσταση ΔΠΧΠ 4)</a:t>
                      </a:r>
                    </a:p>
                  </a:txBody>
                  <a:tcPr marL="8640" marR="8640" marT="22864" marB="0" anchor="ctr" horzOverflow="overflow">
                    <a:lnL w="5760" cap="flat" cmpd="sng" algn="ctr">
                      <a:solidFill>
                        <a:srgbClr val="FFFFFF"/>
                      </a:solidFill>
                      <a:prstDash val="solid"/>
                      <a:round/>
                      <a:headEnd type="none" w="med" len="med"/>
                      <a:tailEnd type="none" w="med" len="med"/>
                    </a:lnL>
                    <a:lnR w="5760" cap="flat" cmpd="sng" algn="ctr">
                      <a:solidFill>
                        <a:srgbClr val="FFFFFF"/>
                      </a:solidFill>
                      <a:prstDash val="solid"/>
                      <a:round/>
                      <a:headEnd type="none" w="med" len="med"/>
                      <a:tailEnd type="none" w="med" len="med"/>
                    </a:lnR>
                    <a:lnT w="5760" cap="flat" cmpd="sng" algn="ctr">
                      <a:solidFill>
                        <a:srgbClr val="FFFFFF"/>
                      </a:solidFill>
                      <a:prstDash val="solid"/>
                      <a:round/>
                      <a:headEnd type="none" w="med" len="med"/>
                      <a:tailEnd type="none" w="med" len="med"/>
                    </a:lnT>
                    <a:lnB w="5760" cap="flat" cmpd="sng" algn="ctr">
                      <a:solidFill>
                        <a:srgbClr val="FFFFFF"/>
                      </a:solidFill>
                      <a:prstDash val="solid"/>
                      <a:round/>
                      <a:headEnd type="none" w="med" len="med"/>
                      <a:tailEnd type="none" w="med" len="med"/>
                    </a:lnB>
                    <a:lnTlToBr>
                      <a:noFill/>
                    </a:lnTlToBr>
                    <a:lnBlToTr>
                      <a:noFill/>
                    </a:lnBlToTr>
                    <a:solidFill>
                      <a:srgbClr val="E9EDF4"/>
                    </a:solidFill>
                  </a:tcPr>
                </a:tc>
                <a:extLst>
                  <a:ext uri="{0D108BD9-81ED-4DB2-BD59-A6C34878D82A}"/>
                </a:extLst>
              </a:tr>
            </a:tbl>
          </a:graphicData>
        </a:graphic>
      </p:graphicFrame>
      <p:sp>
        <p:nvSpPr>
          <p:cNvPr id="60463" name="Slide Number Placeholder 2"/>
          <p:cNvSpPr>
            <a:spLocks noGrp="1"/>
          </p:cNvSpPr>
          <p:nvPr>
            <p:ph type="sldNum" sz="quarter" idx="11"/>
          </p:nvPr>
        </p:nvSpPr>
        <p:spPr>
          <a:noFill/>
          <a:ln/>
        </p:spPr>
        <p:txBody>
          <a:bodyPr/>
          <a:lstStyle/>
          <a:p>
            <a:fld id="{6DCCA377-8226-40A1-8CFF-A4A591680416}" type="slidenum">
              <a:rPr lang="el-GR" altLang="en-US"/>
              <a:pPr/>
              <a:t>10</a:t>
            </a:fld>
            <a:endParaRPr lang="el-GR" altLang="en-US"/>
          </a:p>
        </p:txBody>
      </p:sp>
    </p:spTree>
  </p:cSld>
  <p:clrMapOvr>
    <a:masterClrMapping/>
  </p:clrMapOvr>
  <p:transition spd="slow"/>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p:txBody>
          <a:bodyPr/>
          <a:lstStyle/>
          <a:p>
            <a:r>
              <a:rPr lang="en-US" altLang="el-GR" sz="2800" b="1" smtClean="0"/>
              <a:t>Conceptual Framework for Financial Reporting (2018)</a:t>
            </a:r>
            <a:br>
              <a:rPr lang="en-US" altLang="el-GR" sz="2800" b="1" smtClean="0"/>
            </a:br>
            <a:r>
              <a:rPr lang="en-US" altLang="el-GR" sz="2800" b="1" smtClean="0"/>
              <a:t> </a:t>
            </a:r>
            <a:r>
              <a:rPr lang="el-GR" altLang="el-GR" sz="2800" b="1" smtClean="0"/>
              <a:t>Εννοιολογικό Πλαίσιο Χρηματοοικονομικής Παρουσίασης</a:t>
            </a:r>
            <a:endParaRPr lang="en-US" altLang="el-GR" sz="2800" b="1" smtClean="0"/>
          </a:p>
        </p:txBody>
      </p:sp>
      <p:sp>
        <p:nvSpPr>
          <p:cNvPr id="39939" name="Rectangle 3"/>
          <p:cNvSpPr>
            <a:spLocks noGrp="1" noChangeArrowheads="1"/>
          </p:cNvSpPr>
          <p:nvPr>
            <p:ph idx="1"/>
          </p:nvPr>
        </p:nvSpPr>
        <p:spPr/>
        <p:txBody>
          <a:bodyPr>
            <a:normAutofit fontScale="70000" lnSpcReduction="20000"/>
          </a:bodyPr>
          <a:lstStyle/>
          <a:p>
            <a:pPr>
              <a:defRPr/>
            </a:pPr>
            <a:r>
              <a:rPr lang="el-GR" altLang="el-GR" dirty="0" smtClean="0"/>
              <a:t>Τι ΔΕΝ ΕΙΝΑΙ το «Εννοιολογικό Πλαίσιο»</a:t>
            </a:r>
          </a:p>
          <a:p>
            <a:pPr lvl="1">
              <a:defRPr/>
            </a:pPr>
            <a:r>
              <a:rPr lang="el-GR" altLang="el-GR" dirty="0" smtClean="0"/>
              <a:t>Το «Πλαίσιο» δεν είναι λογιστικό πρότυπο </a:t>
            </a:r>
          </a:p>
          <a:p>
            <a:pPr lvl="1">
              <a:defRPr/>
            </a:pPr>
            <a:r>
              <a:rPr lang="el-GR" altLang="el-GR" dirty="0" smtClean="0"/>
              <a:t>Δεν υπερισχύει των Προτύπων</a:t>
            </a:r>
          </a:p>
          <a:p>
            <a:pPr>
              <a:defRPr/>
            </a:pPr>
            <a:r>
              <a:rPr lang="en-US" altLang="el-GR" dirty="0" smtClean="0"/>
              <a:t>To </a:t>
            </a:r>
            <a:r>
              <a:rPr lang="el-GR" altLang="el-GR" dirty="0" smtClean="0"/>
              <a:t>«Εννοιολογικό Πλαίσιο»</a:t>
            </a:r>
            <a:endParaRPr lang="en-US" altLang="el-GR" dirty="0" smtClean="0"/>
          </a:p>
          <a:p>
            <a:pPr lvl="1">
              <a:defRPr/>
            </a:pPr>
            <a:r>
              <a:rPr lang="el-GR" altLang="el-GR" dirty="0" smtClean="0"/>
              <a:t>περιγράφει τους σκοπούς και τις βασικές έννοιες που αφορούν τις οικονομικές καταστάσεις γενικών σκοπών (</a:t>
            </a:r>
            <a:r>
              <a:rPr lang="en-US" altLang="el-GR" dirty="0" smtClean="0"/>
              <a:t>general purposes financial statements)</a:t>
            </a:r>
            <a:endParaRPr lang="el-GR" altLang="el-GR" dirty="0" smtClean="0"/>
          </a:p>
          <a:p>
            <a:pPr lvl="1">
              <a:defRPr/>
            </a:pPr>
            <a:r>
              <a:rPr lang="el-GR" altLang="el-GR" dirty="0" smtClean="0"/>
              <a:t>Η χρησιμότητά του έγκειται στο</a:t>
            </a:r>
          </a:p>
          <a:p>
            <a:pPr lvl="2">
              <a:defRPr/>
            </a:pPr>
            <a:r>
              <a:rPr lang="el-GR" altLang="el-GR" dirty="0" smtClean="0"/>
              <a:t>να βοηθήσει το </a:t>
            </a:r>
            <a:r>
              <a:rPr lang="en-US" altLang="el-GR" dirty="0" smtClean="0"/>
              <a:t>IASB </a:t>
            </a:r>
            <a:r>
              <a:rPr lang="el-GR" altLang="el-GR" dirty="0" smtClean="0"/>
              <a:t>στην ανάπτυξη νέων ΔΠΧΠ και στην επισκόπηση των υφιστάμενων προτύπων χρησιμοποιώντας με συνεπεία την ίδια εννοιολογική βάση </a:t>
            </a:r>
            <a:r>
              <a:rPr lang="en-US" altLang="el-GR" dirty="0" smtClean="0"/>
              <a:t> </a:t>
            </a:r>
            <a:endParaRPr lang="el-GR" altLang="el-GR" dirty="0" smtClean="0"/>
          </a:p>
          <a:p>
            <a:pPr lvl="2">
              <a:defRPr/>
            </a:pPr>
            <a:r>
              <a:rPr lang="el-GR" altLang="el-GR" dirty="0" smtClean="0"/>
              <a:t>να βοηθήσει όσους προετοιμάζουν χρηματοοικονομικές καταστάσεις στην επιλογή μεταξύ εναλλακτικών λογιστικών πρακτικών/μεθοδολογιών ή στην ανάπτυξη και χρήση νέων όταν δεν υπάρχει σχετικό πρότυπο ώστε αυτές να είναι συνεπείς ως προς τις βασικές έννοιες.</a:t>
            </a:r>
          </a:p>
          <a:p>
            <a:pPr lvl="2">
              <a:defRPr/>
            </a:pPr>
            <a:r>
              <a:rPr lang="el-GR" altLang="el-GR" dirty="0" smtClean="0"/>
              <a:t>την κατανόηση και ερμηνεία των λογιστικών προτύπων</a:t>
            </a:r>
            <a:endParaRPr lang="en-US" altLang="el-GR" dirty="0" smtClean="0"/>
          </a:p>
        </p:txBody>
      </p:sp>
      <p:sp>
        <p:nvSpPr>
          <p:cNvPr id="61444" name="Slide Number Placeholder 1"/>
          <p:cNvSpPr>
            <a:spLocks noGrp="1"/>
          </p:cNvSpPr>
          <p:nvPr>
            <p:ph type="sldNum" sz="quarter" idx="11"/>
          </p:nvPr>
        </p:nvSpPr>
        <p:spPr>
          <a:noFill/>
          <a:ln/>
        </p:spPr>
        <p:txBody>
          <a:bodyPr/>
          <a:lstStyle/>
          <a:p>
            <a:fld id="{A50F7A12-C730-4DCE-8650-D91E9CA00756}" type="slidenum">
              <a:rPr lang="el-GR" altLang="el-GR">
                <a:solidFill>
                  <a:schemeClr val="tx1"/>
                </a:solidFill>
                <a:latin typeface="Calibri" pitchFamily="34" charset="0"/>
              </a:rPr>
              <a:pPr/>
              <a:t>11</a:t>
            </a:fld>
            <a:endParaRPr lang="el-GR" altLang="el-GR">
              <a:solidFill>
                <a:schemeClr val="tx1"/>
              </a:solidFill>
              <a:latin typeface="Calibri" pitchFamily="34" charset="0"/>
            </a:endParaRPr>
          </a:p>
        </p:txBody>
      </p:sp>
      <p:sp>
        <p:nvSpPr>
          <p:cNvPr id="61445" name="Rectangle 1"/>
          <p:cNvSpPr>
            <a:spLocks noChangeArrowheads="1"/>
          </p:cNvSpPr>
          <p:nvPr/>
        </p:nvSpPr>
        <p:spPr bwMode="auto">
          <a:xfrm>
            <a:off x="3848100" y="3244850"/>
            <a:ext cx="1447800" cy="368300"/>
          </a:xfrm>
          <a:prstGeom prst="rect">
            <a:avLst/>
          </a:prstGeom>
          <a:noFill/>
          <a:ln w="9525">
            <a:noFill/>
            <a:miter lim="800000"/>
            <a:headEnd/>
            <a:tailEnd/>
          </a:ln>
        </p:spPr>
        <p:txBody>
          <a:bodyPr wrap="none">
            <a:spAutoFit/>
          </a:bodyPr>
          <a:lstStyle/>
          <a:p>
            <a:r>
              <a:rPr lang="el-GR" altLang="el-GR">
                <a:latin typeface="Times New Roman" pitchFamily="18" charset="0"/>
              </a:rPr>
              <a:t>Εννοιολογικό</a:t>
            </a:r>
            <a:endParaRPr lang="en-US" altLang="en-US"/>
          </a:p>
        </p:txBody>
      </p:sp>
      <p:sp>
        <p:nvSpPr>
          <p:cNvPr id="61446" name="Rectangle 2"/>
          <p:cNvSpPr>
            <a:spLocks noChangeArrowheads="1"/>
          </p:cNvSpPr>
          <p:nvPr/>
        </p:nvSpPr>
        <p:spPr bwMode="auto">
          <a:xfrm>
            <a:off x="3848100" y="3244850"/>
            <a:ext cx="1447800" cy="368300"/>
          </a:xfrm>
          <a:prstGeom prst="rect">
            <a:avLst/>
          </a:prstGeom>
          <a:noFill/>
          <a:ln w="9525">
            <a:noFill/>
            <a:miter lim="800000"/>
            <a:headEnd/>
            <a:tailEnd/>
          </a:ln>
        </p:spPr>
        <p:txBody>
          <a:bodyPr wrap="none">
            <a:spAutoFit/>
          </a:bodyPr>
          <a:lstStyle/>
          <a:p>
            <a:r>
              <a:rPr lang="el-GR" altLang="el-GR">
                <a:latin typeface="Times New Roman" pitchFamily="18" charset="0"/>
              </a:rPr>
              <a:t>Εννοιολογικό</a:t>
            </a:r>
            <a:endParaRPr lang="en-US" alt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p:txBody>
          <a:bodyPr/>
          <a:lstStyle/>
          <a:p>
            <a:r>
              <a:rPr lang="el-GR" altLang="el-GR" sz="3600" smtClean="0"/>
              <a:t>Ιστορική Εξέλιξη του Εννοιολογικού Πλαισίου</a:t>
            </a:r>
            <a:endParaRPr lang="en-US" altLang="el-GR" sz="3600" smtClean="0"/>
          </a:p>
        </p:txBody>
      </p:sp>
      <p:sp>
        <p:nvSpPr>
          <p:cNvPr id="32771" name="Rectangle 3"/>
          <p:cNvSpPr>
            <a:spLocks noGrp="1" noChangeArrowheads="1"/>
          </p:cNvSpPr>
          <p:nvPr>
            <p:ph idx="1"/>
          </p:nvPr>
        </p:nvSpPr>
        <p:spPr/>
        <p:txBody>
          <a:bodyPr>
            <a:normAutofit fontScale="62500" lnSpcReduction="20000"/>
          </a:bodyPr>
          <a:lstStyle/>
          <a:p>
            <a:pPr>
              <a:defRPr/>
            </a:pPr>
            <a:r>
              <a:rPr lang="el-GR" altLang="el-GR" b="1" dirty="0" smtClean="0"/>
              <a:t>1989</a:t>
            </a:r>
            <a:r>
              <a:rPr lang="el-GR" altLang="el-GR" dirty="0" smtClean="0"/>
              <a:t>: «</a:t>
            </a:r>
            <a:r>
              <a:rPr lang="en-US" altLang="el-GR" dirty="0" smtClean="0"/>
              <a:t>Framework for the Preparation and Presentation of Financial Statements</a:t>
            </a:r>
            <a:r>
              <a:rPr lang="el-GR" altLang="el-GR" dirty="0" smtClean="0"/>
              <a:t>»</a:t>
            </a:r>
          </a:p>
          <a:p>
            <a:pPr>
              <a:defRPr/>
            </a:pPr>
            <a:r>
              <a:rPr lang="en-US" b="1" dirty="0" smtClean="0"/>
              <a:t>2010</a:t>
            </a:r>
            <a:r>
              <a:rPr lang="en-US" dirty="0" smtClean="0"/>
              <a:t>: </a:t>
            </a:r>
            <a:r>
              <a:rPr lang="el-GR" dirty="0" smtClean="0"/>
              <a:t>«</a:t>
            </a:r>
            <a:r>
              <a:rPr lang="en-US" altLang="el-GR" dirty="0" smtClean="0"/>
              <a:t>Conceptual Framework for Financial Reporting</a:t>
            </a:r>
            <a:r>
              <a:rPr lang="el-GR" altLang="el-GR" dirty="0" smtClean="0"/>
              <a:t>»</a:t>
            </a:r>
          </a:p>
          <a:p>
            <a:pPr>
              <a:defRPr/>
            </a:pPr>
            <a:r>
              <a:rPr lang="en-US" b="1" dirty="0" smtClean="0"/>
              <a:t>201</a:t>
            </a:r>
            <a:r>
              <a:rPr lang="el-GR" b="1" dirty="0" smtClean="0"/>
              <a:t>8</a:t>
            </a:r>
            <a:r>
              <a:rPr lang="en-US" dirty="0" smtClean="0"/>
              <a:t>: </a:t>
            </a:r>
            <a:r>
              <a:rPr lang="el-GR" dirty="0" smtClean="0"/>
              <a:t>«</a:t>
            </a:r>
            <a:r>
              <a:rPr lang="en-US" altLang="el-GR" dirty="0" smtClean="0"/>
              <a:t>Conceptual Framework for Financial Reporting</a:t>
            </a:r>
            <a:r>
              <a:rPr lang="el-GR" altLang="el-GR" dirty="0" smtClean="0"/>
              <a:t>»</a:t>
            </a:r>
            <a:endParaRPr lang="en-US" altLang="el-GR" dirty="0" smtClean="0"/>
          </a:p>
          <a:p>
            <a:pPr lvl="1">
              <a:defRPr/>
            </a:pPr>
            <a:r>
              <a:rPr lang="en-US" altLang="el-GR" dirty="0" smtClean="0"/>
              <a:t>INTRODUCTION</a:t>
            </a:r>
          </a:p>
          <a:p>
            <a:pPr lvl="2">
              <a:defRPr/>
            </a:pPr>
            <a:r>
              <a:rPr lang="en-US" altLang="el-GR" dirty="0" smtClean="0"/>
              <a:t>Purpose and status</a:t>
            </a:r>
          </a:p>
          <a:p>
            <a:pPr lvl="2">
              <a:defRPr/>
            </a:pPr>
            <a:r>
              <a:rPr lang="en-US" altLang="el-GR" dirty="0" smtClean="0"/>
              <a:t>Scope</a:t>
            </a:r>
          </a:p>
          <a:p>
            <a:pPr lvl="1">
              <a:defRPr/>
            </a:pPr>
            <a:r>
              <a:rPr lang="en-US" altLang="el-GR" dirty="0" smtClean="0"/>
              <a:t>CHAPTERS</a:t>
            </a:r>
          </a:p>
          <a:p>
            <a:pPr lvl="2">
              <a:defRPr/>
            </a:pPr>
            <a:r>
              <a:rPr lang="en-US" altLang="el-GR" dirty="0" smtClean="0"/>
              <a:t>THE OBJECTIVE OF GENERAL PURPOSE FINANCIAL REPORTING</a:t>
            </a:r>
          </a:p>
          <a:p>
            <a:pPr lvl="2">
              <a:defRPr/>
            </a:pPr>
            <a:r>
              <a:rPr lang="en-US" altLang="el-GR" dirty="0" smtClean="0"/>
              <a:t>QUALITATIVE CHARACTERISTICS OF USEFUL FINANCIAL INFORMATION</a:t>
            </a:r>
          </a:p>
          <a:p>
            <a:pPr lvl="2">
              <a:defRPr/>
            </a:pPr>
            <a:r>
              <a:rPr lang="en-US" altLang="el-GR" dirty="0" smtClean="0"/>
              <a:t>FINANCIAL STATEMENTS AND THE REPORTING ENTITY</a:t>
            </a:r>
          </a:p>
          <a:p>
            <a:pPr lvl="2">
              <a:defRPr/>
            </a:pPr>
            <a:r>
              <a:rPr lang="en-US" altLang="el-GR" dirty="0" smtClean="0"/>
              <a:t>THE ELEMENTS OF FINANCIAL STATEMENTS</a:t>
            </a:r>
          </a:p>
          <a:p>
            <a:pPr lvl="2">
              <a:defRPr/>
            </a:pPr>
            <a:r>
              <a:rPr lang="en-US" altLang="el-GR" dirty="0" smtClean="0"/>
              <a:t>RECOGNITION AND DERECOGNITION</a:t>
            </a:r>
          </a:p>
          <a:p>
            <a:pPr lvl="2">
              <a:defRPr/>
            </a:pPr>
            <a:r>
              <a:rPr lang="en-US" altLang="el-GR" dirty="0" smtClean="0"/>
              <a:t>MEASUREMENT</a:t>
            </a:r>
          </a:p>
          <a:p>
            <a:pPr lvl="2">
              <a:defRPr/>
            </a:pPr>
            <a:r>
              <a:rPr lang="en-US" altLang="el-GR" dirty="0" smtClean="0"/>
              <a:t>PRESENTATION AND DISCLOSURE</a:t>
            </a:r>
          </a:p>
          <a:p>
            <a:pPr lvl="2">
              <a:defRPr/>
            </a:pPr>
            <a:r>
              <a:rPr lang="en-US" altLang="el-GR" dirty="0" smtClean="0"/>
              <a:t>CONCEPTS OF CAPITAL AND CAPITAL MAINTENANCE</a:t>
            </a:r>
          </a:p>
          <a:p>
            <a:pPr lvl="1">
              <a:defRPr/>
            </a:pPr>
            <a:endParaRPr lang="el-GR" altLang="el-GR" dirty="0" smtClean="0"/>
          </a:p>
          <a:p>
            <a:pPr>
              <a:defRPr/>
            </a:pPr>
            <a:endParaRPr lang="en-US" dirty="0" smtClean="0"/>
          </a:p>
        </p:txBody>
      </p:sp>
      <p:sp>
        <p:nvSpPr>
          <p:cNvPr id="62468" name="Slide Number Placeholder 1"/>
          <p:cNvSpPr>
            <a:spLocks noGrp="1"/>
          </p:cNvSpPr>
          <p:nvPr>
            <p:ph type="sldNum" sz="quarter" idx="11"/>
          </p:nvPr>
        </p:nvSpPr>
        <p:spPr>
          <a:noFill/>
          <a:ln/>
        </p:spPr>
        <p:txBody>
          <a:bodyPr/>
          <a:lstStyle/>
          <a:p>
            <a:fld id="{39D1CDEB-296E-4C4E-B539-DC580624DA42}" type="slidenum">
              <a:rPr lang="el-GR" altLang="el-GR">
                <a:solidFill>
                  <a:schemeClr val="tx1"/>
                </a:solidFill>
                <a:latin typeface="Calibri" pitchFamily="34" charset="0"/>
              </a:rPr>
              <a:pPr/>
              <a:t>12</a:t>
            </a:fld>
            <a:endParaRPr lang="el-GR" altLang="el-GR">
              <a:solidFill>
                <a:schemeClr val="tx1"/>
              </a:solidFill>
              <a:latin typeface="Calibri" pitchFamily="34" charset="0"/>
            </a:endParaRPr>
          </a:p>
        </p:txBody>
      </p:sp>
      <p:sp>
        <p:nvSpPr>
          <p:cNvPr id="62469" name="Rectangle 1"/>
          <p:cNvSpPr>
            <a:spLocks noChangeArrowheads="1"/>
          </p:cNvSpPr>
          <p:nvPr/>
        </p:nvSpPr>
        <p:spPr bwMode="auto">
          <a:xfrm>
            <a:off x="3848100" y="3244850"/>
            <a:ext cx="1447800" cy="368300"/>
          </a:xfrm>
          <a:prstGeom prst="rect">
            <a:avLst/>
          </a:prstGeom>
          <a:noFill/>
          <a:ln w="9525">
            <a:noFill/>
            <a:miter lim="800000"/>
            <a:headEnd/>
            <a:tailEnd/>
          </a:ln>
        </p:spPr>
        <p:txBody>
          <a:bodyPr wrap="none">
            <a:spAutoFit/>
          </a:bodyPr>
          <a:lstStyle/>
          <a:p>
            <a:r>
              <a:rPr lang="el-GR" altLang="el-GR">
                <a:latin typeface="Times New Roman" pitchFamily="18" charset="0"/>
              </a:rPr>
              <a:t>Εννοιολογικό</a:t>
            </a:r>
            <a:endParaRPr lang="en-US" alt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3490" name="Text Box 1"/>
          <p:cNvSpPr txBox="1">
            <a:spLocks noChangeArrowheads="1"/>
          </p:cNvSpPr>
          <p:nvPr/>
        </p:nvSpPr>
        <p:spPr bwMode="auto">
          <a:xfrm>
            <a:off x="395288" y="620713"/>
            <a:ext cx="8229600" cy="874712"/>
          </a:xfrm>
          <a:prstGeom prst="rect">
            <a:avLst/>
          </a:prstGeom>
          <a:noFill/>
          <a:ln w="9525">
            <a:noFill/>
            <a:round/>
            <a:headEnd/>
            <a:tailEnd/>
          </a:ln>
        </p:spPr>
        <p:txBody>
          <a:bodyPr anchor="ctr"/>
          <a:lstStyle/>
          <a:p>
            <a:pPr marL="484188" algn="ctr" eaLnBrk="1" hangingPunct="1">
              <a:buSzPct val="100000"/>
              <a:tabLst>
                <a:tab pos="484188" algn="l"/>
                <a:tab pos="1398588" algn="l"/>
                <a:tab pos="2312988" algn="l"/>
                <a:tab pos="3227388" algn="l"/>
                <a:tab pos="4141788" algn="l"/>
                <a:tab pos="5056188" algn="l"/>
                <a:tab pos="5970588" algn="l"/>
                <a:tab pos="6884988" algn="l"/>
                <a:tab pos="7799388" algn="l"/>
                <a:tab pos="8713788" algn="l"/>
                <a:tab pos="9628188" algn="l"/>
                <a:tab pos="10542588" algn="l"/>
              </a:tabLst>
            </a:pPr>
            <a:r>
              <a:rPr lang="el-GR" altLang="en-US" sz="3200" b="1">
                <a:solidFill>
                  <a:srgbClr val="000000"/>
                </a:solidFill>
                <a:latin typeface="Times New Roman" pitchFamily="18" charset="0"/>
                <a:cs typeface="Times New Roman" pitchFamily="18" charset="0"/>
              </a:rPr>
              <a:t>Βασικές έννοιες που περιγράφονται στο Εννοιολογικό Πλαίσιο </a:t>
            </a:r>
            <a:endParaRPr lang="en-GB" altLang="en-US" sz="3200" b="1">
              <a:solidFill>
                <a:srgbClr val="000000"/>
              </a:solidFill>
              <a:latin typeface="Times New Roman" pitchFamily="18" charset="0"/>
              <a:cs typeface="Times New Roman" pitchFamily="18" charset="0"/>
            </a:endParaRPr>
          </a:p>
        </p:txBody>
      </p:sp>
      <p:sp>
        <p:nvSpPr>
          <p:cNvPr id="17410" name="Text Box 2"/>
          <p:cNvSpPr txBox="1">
            <a:spLocks noChangeArrowheads="1"/>
          </p:cNvSpPr>
          <p:nvPr/>
        </p:nvSpPr>
        <p:spPr bwMode="auto">
          <a:xfrm>
            <a:off x="527050" y="1771650"/>
            <a:ext cx="8175625" cy="4949825"/>
          </a:xfrm>
          <a:prstGeom prst="rect">
            <a:avLst/>
          </a:prstGeom>
          <a:noFill/>
          <a:ln w="9525" cap="flat">
            <a:noFill/>
            <a:round/>
            <a:headEnd/>
            <a:tailEnd/>
          </a:ln>
          <a:effectLst/>
        </p:spPr>
        <p:txBody>
          <a:bodyPr/>
          <a:lstStyle/>
          <a:p>
            <a:pPr marL="608013" indent="-608013" eaLnBrk="1" hangingPunct="1">
              <a:lnSpc>
                <a:spcPct val="80000"/>
              </a:lnSpc>
              <a:spcBef>
                <a:spcPts val="800"/>
              </a:spcBef>
              <a:buClr>
                <a:srgbClr val="000000"/>
              </a:buClr>
              <a:buSzPct val="100000"/>
              <a:buFont typeface="Times New Roman" pitchFamily="16" charset="0"/>
              <a:buAutoNum type="arabicPeriod"/>
              <a:tabLst>
                <a:tab pos="1177925" algn="l"/>
                <a:tab pos="2092325" algn="l"/>
                <a:tab pos="3006725" algn="l"/>
                <a:tab pos="3921125" algn="l"/>
                <a:tab pos="4835525" algn="l"/>
                <a:tab pos="5749925" algn="l"/>
                <a:tab pos="6664325" algn="l"/>
                <a:tab pos="7578725" algn="l"/>
                <a:tab pos="8493125" algn="l"/>
                <a:tab pos="9407525" algn="l"/>
                <a:tab pos="10321925" algn="l"/>
              </a:tabLst>
              <a:defRPr/>
            </a:pPr>
            <a:r>
              <a:rPr lang="el-GR" sz="2400" dirty="0">
                <a:solidFill>
                  <a:srgbClr val="000000"/>
                </a:solidFill>
                <a:latin typeface="Times New Roman" pitchFamily="16" charset="0"/>
                <a:ea typeface="+mn-ea"/>
                <a:cs typeface="Times New Roman" pitchFamily="16" charset="0"/>
              </a:rPr>
              <a:t>Ο  σκοπός των οικονομικών καταστάσεων, </a:t>
            </a:r>
          </a:p>
          <a:p>
            <a:pPr marL="882650" lvl="1" indent="-95250" eaLnBrk="1" hangingPunct="1">
              <a:lnSpc>
                <a:spcPct val="80000"/>
              </a:lnSpc>
              <a:spcBef>
                <a:spcPts val="525"/>
              </a:spcBef>
              <a:buClr>
                <a:srgbClr val="000000"/>
              </a:buClr>
              <a:buSzPct val="100000"/>
              <a:buFont typeface="Arial" charset="0"/>
              <a:buChar char="–"/>
              <a:tabLst>
                <a:tab pos="1177925" algn="l"/>
                <a:tab pos="2092325" algn="l"/>
                <a:tab pos="3006725" algn="l"/>
                <a:tab pos="3921125" algn="l"/>
                <a:tab pos="4835525" algn="l"/>
                <a:tab pos="5749925" algn="l"/>
                <a:tab pos="6664325" algn="l"/>
                <a:tab pos="7578725" algn="l"/>
                <a:tab pos="8493125" algn="l"/>
                <a:tab pos="9407525" algn="l"/>
                <a:tab pos="10321925" algn="l"/>
              </a:tabLst>
              <a:defRPr/>
            </a:pPr>
            <a:r>
              <a:rPr lang="el-GR" dirty="0">
                <a:solidFill>
                  <a:srgbClr val="000000"/>
                </a:solidFill>
                <a:latin typeface="Times New Roman" pitchFamily="16" charset="0"/>
                <a:ea typeface="+mn-ea"/>
                <a:cs typeface="Times New Roman" pitchFamily="16" charset="0"/>
              </a:rPr>
              <a:t>Θεμελιώδεις</a:t>
            </a:r>
            <a:r>
              <a:rPr lang="en-US" dirty="0">
                <a:solidFill>
                  <a:srgbClr val="000000"/>
                </a:solidFill>
                <a:latin typeface="Times New Roman" pitchFamily="16" charset="0"/>
                <a:ea typeface="+mn-ea"/>
                <a:cs typeface="Times New Roman" pitchFamily="16" charset="0"/>
              </a:rPr>
              <a:t> (</a:t>
            </a:r>
            <a:r>
              <a:rPr lang="el-GR" dirty="0">
                <a:solidFill>
                  <a:srgbClr val="000000"/>
                </a:solidFill>
                <a:latin typeface="Times New Roman" pitchFamily="16" charset="0"/>
                <a:ea typeface="+mn-ea"/>
                <a:cs typeface="Times New Roman" pitchFamily="16" charset="0"/>
              </a:rPr>
              <a:t>βασικές) παραδοχές </a:t>
            </a:r>
          </a:p>
          <a:p>
            <a:pPr marL="608013" indent="-608013" eaLnBrk="1" hangingPunct="1">
              <a:lnSpc>
                <a:spcPct val="80000"/>
              </a:lnSpc>
              <a:spcBef>
                <a:spcPts val="2000"/>
              </a:spcBef>
              <a:buClr>
                <a:srgbClr val="000000"/>
              </a:buClr>
              <a:buSzPct val="100000"/>
              <a:buFont typeface="Times New Roman" pitchFamily="16" charset="0"/>
              <a:buAutoNum type="arabicPeriod"/>
              <a:tabLst>
                <a:tab pos="1177925" algn="l"/>
                <a:tab pos="2092325" algn="l"/>
                <a:tab pos="3006725" algn="l"/>
                <a:tab pos="3921125" algn="l"/>
                <a:tab pos="4835525" algn="l"/>
                <a:tab pos="5749925" algn="l"/>
                <a:tab pos="6664325" algn="l"/>
                <a:tab pos="7578725" algn="l"/>
                <a:tab pos="8493125" algn="l"/>
                <a:tab pos="9407525" algn="l"/>
                <a:tab pos="10321925" algn="l"/>
              </a:tabLst>
              <a:defRPr/>
            </a:pPr>
            <a:r>
              <a:rPr lang="en-US" sz="2400" dirty="0">
                <a:solidFill>
                  <a:srgbClr val="000000"/>
                </a:solidFill>
                <a:latin typeface="Times New Roman" pitchFamily="16" charset="0"/>
                <a:ea typeface="+mn-ea"/>
                <a:cs typeface="Times New Roman" pitchFamily="16" charset="0"/>
              </a:rPr>
              <a:t>T</a:t>
            </a:r>
            <a:r>
              <a:rPr lang="el-GR" sz="2400" dirty="0">
                <a:solidFill>
                  <a:srgbClr val="000000"/>
                </a:solidFill>
                <a:latin typeface="Times New Roman" pitchFamily="16" charset="0"/>
                <a:ea typeface="+mn-ea"/>
                <a:cs typeface="Times New Roman" pitchFamily="16" charset="0"/>
              </a:rPr>
              <a:t>α ποιοτικά χαρακτηριστικά των Χ.Κ</a:t>
            </a:r>
          </a:p>
          <a:p>
            <a:pPr marL="608013" indent="-608013" eaLnBrk="1" hangingPunct="1">
              <a:lnSpc>
                <a:spcPct val="80000"/>
              </a:lnSpc>
              <a:spcBef>
                <a:spcPts val="2000"/>
              </a:spcBef>
              <a:buClr>
                <a:srgbClr val="000000"/>
              </a:buClr>
              <a:buSzPct val="100000"/>
              <a:buFont typeface="Times New Roman" pitchFamily="16" charset="0"/>
              <a:buAutoNum type="arabicPeriod"/>
              <a:tabLst>
                <a:tab pos="1177925" algn="l"/>
                <a:tab pos="2092325" algn="l"/>
                <a:tab pos="3006725" algn="l"/>
                <a:tab pos="3921125" algn="l"/>
                <a:tab pos="4835525" algn="l"/>
                <a:tab pos="5749925" algn="l"/>
                <a:tab pos="6664325" algn="l"/>
                <a:tab pos="7578725" algn="l"/>
                <a:tab pos="8493125" algn="l"/>
                <a:tab pos="9407525" algn="l"/>
                <a:tab pos="10321925" algn="l"/>
              </a:tabLst>
              <a:defRPr/>
            </a:pPr>
            <a:r>
              <a:rPr lang="el-GR" sz="2400" dirty="0">
                <a:solidFill>
                  <a:srgbClr val="000000"/>
                </a:solidFill>
                <a:latin typeface="Times New Roman" pitchFamily="16" charset="0"/>
                <a:ea typeface="+mn-ea"/>
                <a:cs typeface="Times New Roman" pitchFamily="16" charset="0"/>
              </a:rPr>
              <a:t>Τα στοιχεία των Χ.Κ</a:t>
            </a:r>
          </a:p>
          <a:p>
            <a:pPr marL="882650" lvl="1" indent="-95250" eaLnBrk="1" hangingPunct="1">
              <a:lnSpc>
                <a:spcPct val="80000"/>
              </a:lnSpc>
              <a:spcBef>
                <a:spcPts val="700"/>
              </a:spcBef>
              <a:buClr>
                <a:srgbClr val="000000"/>
              </a:buClr>
              <a:buSzPct val="100000"/>
              <a:buFont typeface="Times New Roman" pitchFamily="16" charset="0"/>
              <a:buChar char="•"/>
              <a:tabLst>
                <a:tab pos="1177925" algn="l"/>
                <a:tab pos="2092325" algn="l"/>
                <a:tab pos="3006725" algn="l"/>
                <a:tab pos="3921125" algn="l"/>
                <a:tab pos="4835525" algn="l"/>
                <a:tab pos="5749925" algn="l"/>
                <a:tab pos="6664325" algn="l"/>
                <a:tab pos="7578725" algn="l"/>
                <a:tab pos="8493125" algn="l"/>
                <a:tab pos="9407525" algn="l"/>
                <a:tab pos="10321925" algn="l"/>
              </a:tabLst>
              <a:defRPr/>
            </a:pPr>
            <a:r>
              <a:rPr lang="el-GR" sz="2000" dirty="0">
                <a:solidFill>
                  <a:srgbClr val="000000"/>
                </a:solidFill>
                <a:latin typeface="Times New Roman" pitchFamily="16" charset="0"/>
                <a:ea typeface="+mn-ea"/>
                <a:cs typeface="Times New Roman" pitchFamily="16" charset="0"/>
              </a:rPr>
              <a:t>Ορισμοί </a:t>
            </a:r>
          </a:p>
          <a:p>
            <a:pPr marL="882650" lvl="1" indent="-95250" eaLnBrk="1" hangingPunct="1">
              <a:lnSpc>
                <a:spcPct val="80000"/>
              </a:lnSpc>
              <a:spcBef>
                <a:spcPts val="700"/>
              </a:spcBef>
              <a:buClr>
                <a:srgbClr val="000000"/>
              </a:buClr>
              <a:buSzPct val="100000"/>
              <a:buFont typeface="Times New Roman" pitchFamily="16" charset="0"/>
              <a:buChar char="•"/>
              <a:tabLst>
                <a:tab pos="1177925" algn="l"/>
                <a:tab pos="2092325" algn="l"/>
                <a:tab pos="3006725" algn="l"/>
                <a:tab pos="3921125" algn="l"/>
                <a:tab pos="4835525" algn="l"/>
                <a:tab pos="5749925" algn="l"/>
                <a:tab pos="6664325" algn="l"/>
                <a:tab pos="7578725" algn="l"/>
                <a:tab pos="8493125" algn="l"/>
                <a:tab pos="9407525" algn="l"/>
                <a:tab pos="10321925" algn="l"/>
              </a:tabLst>
              <a:defRPr/>
            </a:pPr>
            <a:r>
              <a:rPr lang="el-GR" sz="2000" dirty="0">
                <a:solidFill>
                  <a:srgbClr val="000000"/>
                </a:solidFill>
                <a:latin typeface="Times New Roman" pitchFamily="16" charset="0"/>
                <a:ea typeface="+mn-ea"/>
                <a:cs typeface="Times New Roman" pitchFamily="16" charset="0"/>
              </a:rPr>
              <a:t>Αναγνώριση</a:t>
            </a:r>
          </a:p>
          <a:p>
            <a:pPr marL="882650" lvl="1" indent="-95250" eaLnBrk="1" hangingPunct="1">
              <a:lnSpc>
                <a:spcPct val="80000"/>
              </a:lnSpc>
              <a:spcBef>
                <a:spcPts val="700"/>
              </a:spcBef>
              <a:buClr>
                <a:srgbClr val="000000"/>
              </a:buClr>
              <a:buSzPct val="100000"/>
              <a:buFont typeface="Times New Roman" pitchFamily="16" charset="0"/>
              <a:buChar char="•"/>
              <a:tabLst>
                <a:tab pos="1177925" algn="l"/>
                <a:tab pos="2092325" algn="l"/>
                <a:tab pos="3006725" algn="l"/>
                <a:tab pos="3921125" algn="l"/>
                <a:tab pos="4835525" algn="l"/>
                <a:tab pos="5749925" algn="l"/>
                <a:tab pos="6664325" algn="l"/>
                <a:tab pos="7578725" algn="l"/>
                <a:tab pos="8493125" algn="l"/>
                <a:tab pos="9407525" algn="l"/>
                <a:tab pos="10321925" algn="l"/>
              </a:tabLst>
              <a:defRPr/>
            </a:pPr>
            <a:r>
              <a:rPr lang="el-GR" sz="2000" dirty="0">
                <a:solidFill>
                  <a:srgbClr val="000000"/>
                </a:solidFill>
                <a:latin typeface="Times New Roman" pitchFamily="16" charset="0"/>
                <a:ea typeface="+mn-ea"/>
                <a:cs typeface="Times New Roman" pitchFamily="16" charset="0"/>
              </a:rPr>
              <a:t>Επιμέτρηση</a:t>
            </a:r>
            <a:r>
              <a:rPr lang="en-GB" sz="2000" dirty="0">
                <a:solidFill>
                  <a:srgbClr val="000000"/>
                </a:solidFill>
                <a:latin typeface="Times New Roman" pitchFamily="16" charset="0"/>
                <a:ea typeface="+mn-ea"/>
                <a:cs typeface="Times New Roman" pitchFamily="16" charset="0"/>
              </a:rPr>
              <a:t>	</a:t>
            </a:r>
          </a:p>
          <a:p>
            <a:pPr marL="608013" indent="-608013" eaLnBrk="1" hangingPunct="1">
              <a:lnSpc>
                <a:spcPct val="80000"/>
              </a:lnSpc>
              <a:spcBef>
                <a:spcPts val="2000"/>
              </a:spcBef>
              <a:buClr>
                <a:srgbClr val="000000"/>
              </a:buClr>
              <a:buSzPct val="100000"/>
              <a:buFont typeface="Times New Roman" pitchFamily="16" charset="0"/>
              <a:buAutoNum type="arabicPeriod"/>
              <a:tabLst>
                <a:tab pos="1177925" algn="l"/>
                <a:tab pos="2092325" algn="l"/>
                <a:tab pos="3006725" algn="l"/>
                <a:tab pos="3921125" algn="l"/>
                <a:tab pos="4835525" algn="l"/>
                <a:tab pos="5749925" algn="l"/>
                <a:tab pos="6664325" algn="l"/>
                <a:tab pos="7578725" algn="l"/>
                <a:tab pos="8493125" algn="l"/>
                <a:tab pos="9407525" algn="l"/>
                <a:tab pos="10321925" algn="l"/>
              </a:tabLst>
              <a:defRPr/>
            </a:pPr>
            <a:r>
              <a:rPr lang="en-US" sz="2400" dirty="0">
                <a:solidFill>
                  <a:srgbClr val="000000"/>
                </a:solidFill>
                <a:latin typeface="Times New Roman" pitchFamily="16" charset="0"/>
                <a:ea typeface="+mn-ea"/>
                <a:cs typeface="Times New Roman" pitchFamily="16" charset="0"/>
              </a:rPr>
              <a:t>O</a:t>
            </a:r>
            <a:r>
              <a:rPr lang="el-GR" sz="2400" dirty="0">
                <a:solidFill>
                  <a:srgbClr val="000000"/>
                </a:solidFill>
                <a:latin typeface="Times New Roman" pitchFamily="16" charset="0"/>
                <a:ea typeface="+mn-ea"/>
                <a:cs typeface="Times New Roman" pitchFamily="16" charset="0"/>
              </a:rPr>
              <a:t>ι έννοιες του κεφαλαίου και της διατήρησης κεφαλαίου</a:t>
            </a:r>
          </a:p>
          <a:p>
            <a:pPr marL="609600" indent="-608013" eaLnBrk="1" hangingPunct="1">
              <a:lnSpc>
                <a:spcPct val="80000"/>
              </a:lnSpc>
              <a:spcBef>
                <a:spcPts val="800"/>
              </a:spcBef>
              <a:buSzPct val="100000"/>
              <a:tabLst>
                <a:tab pos="1177925" algn="l"/>
                <a:tab pos="2092325" algn="l"/>
                <a:tab pos="3006725" algn="l"/>
                <a:tab pos="3921125" algn="l"/>
                <a:tab pos="4835525" algn="l"/>
                <a:tab pos="5749925" algn="l"/>
                <a:tab pos="6664325" algn="l"/>
                <a:tab pos="7578725" algn="l"/>
                <a:tab pos="8493125" algn="l"/>
                <a:tab pos="9407525" algn="l"/>
                <a:tab pos="10321925" algn="l"/>
              </a:tabLst>
              <a:defRPr/>
            </a:pPr>
            <a:r>
              <a:rPr lang="en-GB" sz="2400" dirty="0">
                <a:solidFill>
                  <a:srgbClr val="000000"/>
                </a:solidFill>
                <a:latin typeface="Times New Roman" pitchFamily="16" charset="0"/>
                <a:ea typeface="+mn-ea"/>
                <a:cs typeface="Times New Roman" pitchFamily="16" charset="0"/>
              </a:rPr>
              <a:t>	</a:t>
            </a:r>
          </a:p>
          <a:p>
            <a:pPr marL="608013" indent="-608013" eaLnBrk="1" hangingPunct="1">
              <a:lnSpc>
                <a:spcPct val="80000"/>
              </a:lnSpc>
              <a:spcBef>
                <a:spcPts val="800"/>
              </a:spcBef>
              <a:buClr>
                <a:srgbClr val="000000"/>
              </a:buClr>
              <a:buSzPct val="100000"/>
              <a:buFont typeface="Arial" charset="0"/>
              <a:buNone/>
              <a:tabLst>
                <a:tab pos="1177925" algn="l"/>
                <a:tab pos="2092325" algn="l"/>
                <a:tab pos="3006725" algn="l"/>
                <a:tab pos="3921125" algn="l"/>
                <a:tab pos="4835525" algn="l"/>
                <a:tab pos="5749925" algn="l"/>
                <a:tab pos="6664325" algn="l"/>
                <a:tab pos="7578725" algn="l"/>
                <a:tab pos="8493125" algn="l"/>
                <a:tab pos="9407525" algn="l"/>
                <a:tab pos="10321925" algn="l"/>
              </a:tabLst>
              <a:defRPr/>
            </a:pPr>
            <a:endParaRPr lang="en-GB" sz="2400" dirty="0">
              <a:solidFill>
                <a:srgbClr val="000000"/>
              </a:solidFill>
              <a:latin typeface="Times New Roman" pitchFamily="16" charset="0"/>
              <a:ea typeface="+mn-ea"/>
              <a:cs typeface="Times New Roman" pitchFamily="16" charset="0"/>
            </a:endParaRPr>
          </a:p>
        </p:txBody>
      </p:sp>
      <p:sp>
        <p:nvSpPr>
          <p:cNvPr id="63492" name="Text Box 3"/>
          <p:cNvSpPr txBox="1">
            <a:spLocks noChangeArrowheads="1"/>
          </p:cNvSpPr>
          <p:nvPr/>
        </p:nvSpPr>
        <p:spPr bwMode="auto">
          <a:xfrm>
            <a:off x="7010400" y="6356350"/>
            <a:ext cx="2133600" cy="365125"/>
          </a:xfrm>
          <a:prstGeom prst="rect">
            <a:avLst/>
          </a:prstGeom>
          <a:noFill/>
          <a:ln w="9525">
            <a:noFill/>
            <a:round/>
            <a:headEnd/>
            <a:tailEnd/>
          </a:ln>
        </p:spPr>
        <p:txBody>
          <a:bodyPr lIns="90000" tIns="46800" rIns="90000" bIns="46800" anchor="ctr"/>
          <a:lstStyle/>
          <a:p>
            <a:pPr algn="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34989CEC-70E7-4F7D-AFA1-FADF0BD9EA25}" type="slidenum">
              <a:rPr lang="en-GB" altLang="en-US" sz="1200">
                <a:solidFill>
                  <a:srgbClr val="898989"/>
                </a:solidFill>
              </a:rPr>
              <a:pPr algn="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13</a:t>
            </a:fld>
            <a:endParaRPr lang="en-GB" altLang="en-US" sz="1200">
              <a:solidFill>
                <a:srgbClr val="898989"/>
              </a:solidFill>
            </a:endParaRPr>
          </a:p>
        </p:txBody>
      </p:sp>
    </p:spTree>
  </p:cSld>
  <p:clrMapOvr>
    <a:masterClrMapping/>
  </p:clrMapOvr>
  <p:transition/>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1"/>
          <p:cNvSpPr>
            <a:spLocks noChangeArrowheads="1"/>
          </p:cNvSpPr>
          <p:nvPr/>
        </p:nvSpPr>
        <p:spPr bwMode="auto">
          <a:xfrm>
            <a:off x="3124200" y="6248400"/>
            <a:ext cx="2895600" cy="457200"/>
          </a:xfrm>
          <a:prstGeom prst="rect">
            <a:avLst/>
          </a:prstGeom>
          <a:noFill/>
          <a:ln w="9525">
            <a:noFill/>
            <a:round/>
            <a:headEnd/>
            <a:tailEnd/>
          </a:ln>
        </p:spPr>
        <p:txBody>
          <a:bodyPr wrap="none" anchor="ctr"/>
          <a:lstStyle/>
          <a:p>
            <a:pPr eaLnBrk="1" hangingPunct="1">
              <a:buClr>
                <a:srgbClr val="000000"/>
              </a:buClr>
              <a:buSzPct val="100000"/>
              <a:buFont typeface="Times New Roman" pitchFamily="18" charset="0"/>
              <a:buNone/>
            </a:pPr>
            <a:endParaRPr lang="en-US" altLang="en-US"/>
          </a:p>
        </p:txBody>
      </p:sp>
      <p:sp>
        <p:nvSpPr>
          <p:cNvPr id="64515" name="Text Box 2"/>
          <p:cNvSpPr txBox="1">
            <a:spLocks noChangeArrowheads="1"/>
          </p:cNvSpPr>
          <p:nvPr/>
        </p:nvSpPr>
        <p:spPr bwMode="auto">
          <a:xfrm>
            <a:off x="533400" y="381000"/>
            <a:ext cx="8229600" cy="560388"/>
          </a:xfrm>
          <a:prstGeom prst="rect">
            <a:avLst/>
          </a:prstGeom>
          <a:noFill/>
          <a:ln w="9525">
            <a:noFill/>
            <a:round/>
            <a:headEnd/>
            <a:tailEnd/>
          </a:ln>
        </p:spPr>
        <p:txBody>
          <a:bodyPr lIns="90360" tIns="44280" rIns="90360" bIns="44280"/>
          <a:lstStyle/>
          <a:p>
            <a:pPr algn="ct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sz="4000" b="1">
                <a:solidFill>
                  <a:srgbClr val="000000"/>
                </a:solidFill>
                <a:latin typeface="Times New Roman" pitchFamily="18" charset="0"/>
                <a:cs typeface="Times New Roman" pitchFamily="18" charset="0"/>
              </a:rPr>
              <a:t>Σκοπός</a:t>
            </a:r>
          </a:p>
        </p:txBody>
      </p:sp>
      <p:sp>
        <p:nvSpPr>
          <p:cNvPr id="64516" name="Text Box 3"/>
          <p:cNvSpPr txBox="1">
            <a:spLocks noChangeArrowheads="1"/>
          </p:cNvSpPr>
          <p:nvPr/>
        </p:nvSpPr>
        <p:spPr bwMode="auto">
          <a:xfrm>
            <a:off x="468313" y="1700213"/>
            <a:ext cx="8077200" cy="2925762"/>
          </a:xfrm>
          <a:prstGeom prst="rect">
            <a:avLst/>
          </a:prstGeom>
          <a:noFill/>
          <a:ln w="9525">
            <a:noFill/>
            <a:round/>
            <a:headEnd/>
            <a:tailEnd/>
          </a:ln>
        </p:spPr>
        <p:txBody>
          <a:bodyPr/>
          <a:lstStyle/>
          <a:p>
            <a:pPr algn="just" eaLnBrk="1" hangingPunct="1">
              <a:lnSpc>
                <a:spcPct val="155000"/>
              </a:lnSpc>
              <a:spcBef>
                <a:spcPts val="1500"/>
              </a:spcBef>
              <a:buSzPct val="100000"/>
              <a:tabLst>
                <a:tab pos="569913" algn="l"/>
                <a:tab pos="1484313" algn="l"/>
                <a:tab pos="2398713" algn="l"/>
                <a:tab pos="3313113" algn="l"/>
                <a:tab pos="4227513" algn="l"/>
                <a:tab pos="5141913" algn="l"/>
                <a:tab pos="6056313" algn="l"/>
                <a:tab pos="6970713" algn="l"/>
                <a:tab pos="7885113" algn="l"/>
                <a:tab pos="8799513" algn="l"/>
                <a:tab pos="9713913" algn="l"/>
              </a:tabLst>
            </a:pPr>
            <a:r>
              <a:rPr lang="en-US" altLang="en-US" sz="2400">
                <a:solidFill>
                  <a:srgbClr val="000000"/>
                </a:solidFill>
                <a:latin typeface="Times New Roman" pitchFamily="18" charset="0"/>
                <a:cs typeface="Times New Roman" pitchFamily="18" charset="0"/>
              </a:rPr>
              <a:t>“</a:t>
            </a:r>
            <a:r>
              <a:rPr lang="el-GR" altLang="en-US" sz="2400">
                <a:solidFill>
                  <a:srgbClr val="000000"/>
                </a:solidFill>
                <a:latin typeface="Times New Roman" pitchFamily="18" charset="0"/>
                <a:cs typeface="Times New Roman" pitchFamily="18" charset="0"/>
              </a:rPr>
              <a:t>Ο σκοπός των οικονομικών καταστάσεων είναι η παροχή πληροφοριών σχετικά με την οικονομική θέση, την αποδοτικότητα και τις μεταβολές στην οικονομική θέση της οικονομικής οντότητας, που είναι χρήσιμες σε ένα ευρύ πεδίο χρηστών για να πάρουν οικονομικές αποφάσεις</a:t>
            </a:r>
            <a:r>
              <a:rPr lang="en-US" altLang="en-US" sz="2400">
                <a:solidFill>
                  <a:srgbClr val="000000"/>
                </a:solidFill>
                <a:latin typeface="Times New Roman" pitchFamily="18" charset="0"/>
                <a:cs typeface="Times New Roman" pitchFamily="18" charset="0"/>
              </a:rPr>
              <a:t>”</a:t>
            </a:r>
          </a:p>
        </p:txBody>
      </p:sp>
      <p:sp>
        <p:nvSpPr>
          <p:cNvPr id="64517" name="Text Box 4"/>
          <p:cNvSpPr txBox="1">
            <a:spLocks noChangeArrowheads="1"/>
          </p:cNvSpPr>
          <p:nvPr/>
        </p:nvSpPr>
        <p:spPr bwMode="auto">
          <a:xfrm>
            <a:off x="6553200" y="6356350"/>
            <a:ext cx="2133600" cy="365125"/>
          </a:xfrm>
          <a:prstGeom prst="rect">
            <a:avLst/>
          </a:prstGeom>
          <a:noFill/>
          <a:ln w="9525">
            <a:noFill/>
            <a:round/>
            <a:headEnd/>
            <a:tailEnd/>
          </a:ln>
        </p:spPr>
        <p:txBody>
          <a:bodyPr lIns="90000" tIns="46800" rIns="90000" bIns="46800" anchor="ctr"/>
          <a:lstStyle/>
          <a:p>
            <a:pPr algn="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C5C13DEA-FEC4-46F8-93C2-A4DA9E0C69B6}" type="slidenum">
              <a:rPr lang="el-GR" altLang="en-US" sz="1200">
                <a:solidFill>
                  <a:srgbClr val="898989"/>
                </a:solidFill>
              </a:rPr>
              <a:pPr algn="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14</a:t>
            </a:fld>
            <a:endParaRPr lang="el-GR" altLang="en-US" sz="1200">
              <a:solidFill>
                <a:srgbClr val="898989"/>
              </a:solidFill>
            </a:endParaRPr>
          </a:p>
        </p:txBody>
      </p:sp>
      <p:sp>
        <p:nvSpPr>
          <p:cNvPr id="64518" name="Text Box 5"/>
          <p:cNvSpPr txBox="1">
            <a:spLocks noChangeArrowheads="1"/>
          </p:cNvSpPr>
          <p:nvPr/>
        </p:nvSpPr>
        <p:spPr bwMode="auto">
          <a:xfrm>
            <a:off x="7848600" y="6369050"/>
            <a:ext cx="1143000" cy="341313"/>
          </a:xfrm>
          <a:prstGeom prst="rect">
            <a:avLst/>
          </a:prstGeom>
          <a:solidFill>
            <a:srgbClr val="FFFFFF"/>
          </a:solidFill>
          <a:ln w="9525">
            <a:noFill/>
            <a:round/>
            <a:headEnd/>
            <a:tailEnd/>
          </a:ln>
        </p:spPr>
        <p:txBody>
          <a:bodyPr lIns="90000" tIns="46800" rIns="90000" bIns="46800">
            <a:spAutoFit/>
          </a:bodyPr>
          <a:lstStyle/>
          <a:p>
            <a:pPr marL="457200" indent="-455613" algn="r" eaLnBrk="1" hangingPunct="1">
              <a:spcBef>
                <a:spcPts val="1000"/>
              </a:spcBef>
              <a:buSzPct val="100000"/>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pPr>
            <a:endParaRPr lang="en-US" altLang="en-US" sz="1600" b="1" i="1">
              <a:solidFill>
                <a:srgbClr val="EEECE1"/>
              </a:solidFill>
              <a:latin typeface="Times New Roman" pitchFamily="18" charset="0"/>
              <a:cs typeface="Times New Roman" pitchFamily="18" charset="0"/>
            </a:endParaRPr>
          </a:p>
        </p:txBody>
      </p:sp>
      <p:sp>
        <p:nvSpPr>
          <p:cNvPr id="64519" name="Line 6"/>
          <p:cNvSpPr>
            <a:spLocks noChangeShapeType="1"/>
          </p:cNvSpPr>
          <p:nvPr/>
        </p:nvSpPr>
        <p:spPr bwMode="auto">
          <a:xfrm>
            <a:off x="381000" y="1066800"/>
            <a:ext cx="8382000" cy="1588"/>
          </a:xfrm>
          <a:prstGeom prst="line">
            <a:avLst/>
          </a:prstGeom>
          <a:noFill/>
          <a:ln w="57240" cap="sq">
            <a:solidFill>
              <a:srgbClr val="000000"/>
            </a:solidFill>
            <a:miter lim="800000"/>
            <a:headEnd/>
            <a:tailEnd/>
          </a:ln>
        </p:spPr>
        <p:txBody>
          <a:bodyPr/>
          <a:lstStyle/>
          <a:p>
            <a:endParaRPr lang="el-GR"/>
          </a:p>
        </p:txBody>
      </p:sp>
      <p:sp>
        <p:nvSpPr>
          <p:cNvPr id="64520" name="Slide Number Placeholder 2"/>
          <p:cNvSpPr>
            <a:spLocks noGrp="1"/>
          </p:cNvSpPr>
          <p:nvPr>
            <p:ph type="sldNum" sz="quarter" idx="11"/>
          </p:nvPr>
        </p:nvSpPr>
        <p:spPr>
          <a:noFill/>
          <a:ln/>
        </p:spPr>
        <p:txBody>
          <a:bodyPr/>
          <a:lstStyle/>
          <a:p>
            <a:fld id="{3316686C-4F09-4D1B-A8E3-FB0E4FA84603}" type="slidenum">
              <a:rPr lang="el-GR" altLang="en-US"/>
              <a:pPr/>
              <a:t>14</a:t>
            </a:fld>
            <a:endParaRPr lang="el-GR" altLang="en-US"/>
          </a:p>
        </p:txBody>
      </p:sp>
    </p:spTree>
  </p:cSld>
  <p:clrMapOvr>
    <a:masterClrMapping/>
  </p:clrMapOvr>
  <p:transition/>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5538" name="Text Box 1"/>
          <p:cNvSpPr txBox="1">
            <a:spLocks noChangeArrowheads="1"/>
          </p:cNvSpPr>
          <p:nvPr/>
        </p:nvSpPr>
        <p:spPr bwMode="auto">
          <a:xfrm>
            <a:off x="457200" y="274638"/>
            <a:ext cx="8229600" cy="1143000"/>
          </a:xfrm>
          <a:prstGeom prst="rect">
            <a:avLst/>
          </a:prstGeom>
          <a:noFill/>
          <a:ln w="9525">
            <a:noFill/>
            <a:round/>
            <a:headEnd/>
            <a:tailEnd/>
          </a:ln>
        </p:spPr>
        <p:txBody>
          <a:bodyPr anchor="ctr"/>
          <a:lstStyle/>
          <a:p>
            <a:pPr algn="ct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sz="4400" b="1">
                <a:solidFill>
                  <a:srgbClr val="000000"/>
                </a:solidFill>
                <a:latin typeface="Times New Roman" pitchFamily="18" charset="0"/>
                <a:cs typeface="Times New Roman" pitchFamily="18" charset="0"/>
              </a:rPr>
              <a:t>Βασικές Παραδοχές</a:t>
            </a:r>
          </a:p>
        </p:txBody>
      </p:sp>
      <p:sp>
        <p:nvSpPr>
          <p:cNvPr id="18434" name="Text Box 2"/>
          <p:cNvSpPr txBox="1">
            <a:spLocks noChangeArrowheads="1"/>
          </p:cNvSpPr>
          <p:nvPr/>
        </p:nvSpPr>
        <p:spPr bwMode="auto">
          <a:xfrm>
            <a:off x="468313" y="1628775"/>
            <a:ext cx="8675687" cy="4525963"/>
          </a:xfrm>
          <a:prstGeom prst="rect">
            <a:avLst/>
          </a:prstGeom>
          <a:noFill/>
          <a:ln w="9525" cap="flat">
            <a:noFill/>
            <a:round/>
            <a:headEnd/>
            <a:tailEnd/>
          </a:ln>
          <a:effectLst/>
        </p:spPr>
        <p:txBody>
          <a:bodyPr/>
          <a:lstStyle/>
          <a:p>
            <a:pPr marL="341313" indent="-341313" eaLnBrk="1" hangingPunct="1">
              <a:spcBef>
                <a:spcPts val="800"/>
              </a:spcBef>
              <a:buClr>
                <a:srgbClr val="000000"/>
              </a:buClr>
              <a:buSzPct val="100000"/>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l-GR" sz="3200" u="sng" dirty="0">
                <a:solidFill>
                  <a:srgbClr val="000000"/>
                </a:solidFill>
                <a:latin typeface="Times New Roman" pitchFamily="16" charset="0"/>
                <a:ea typeface="+mn-ea"/>
                <a:cs typeface="Times New Roman" pitchFamily="16" charset="0"/>
              </a:rPr>
              <a:t>Η βάση της αρχής των δεδουλευμένων εσόδων/εξόδων</a:t>
            </a:r>
          </a:p>
          <a:p>
            <a:pPr marL="342900" indent="-341313" eaLnBrk="1" hangingPunct="1">
              <a:spcBef>
                <a:spcPts val="700"/>
              </a:spcBef>
              <a:buSzPct val="100000"/>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sz="2800" dirty="0">
                <a:solidFill>
                  <a:srgbClr val="000000"/>
                </a:solidFill>
                <a:latin typeface="Calibri" pitchFamily="32" charset="0"/>
                <a:ea typeface="Microsoft YaHei" charset="-122"/>
                <a:cs typeface="Arial" charset="0"/>
              </a:rPr>
              <a:t>	</a:t>
            </a:r>
            <a:r>
              <a:rPr lang="en-US" sz="2800" dirty="0" err="1">
                <a:solidFill>
                  <a:srgbClr val="000000"/>
                </a:solidFill>
                <a:latin typeface="Times New Roman" pitchFamily="18" charset="0"/>
                <a:ea typeface="Microsoft YaHei" charset="-122"/>
                <a:cs typeface="Times New Roman" pitchFamily="18" charset="0"/>
              </a:rPr>
              <a:t>Οι</a:t>
            </a:r>
            <a:r>
              <a:rPr lang="en-US" sz="2800" dirty="0">
                <a:solidFill>
                  <a:srgbClr val="000000"/>
                </a:solidFill>
                <a:latin typeface="Times New Roman" pitchFamily="18" charset="0"/>
                <a:ea typeface="Microsoft YaHei" charset="-122"/>
                <a:cs typeface="Times New Roman" pitchFamily="18" charset="0"/>
              </a:rPr>
              <a:t> </a:t>
            </a:r>
            <a:r>
              <a:rPr lang="en-US" sz="2800" dirty="0" err="1">
                <a:solidFill>
                  <a:srgbClr val="000000"/>
                </a:solidFill>
                <a:latin typeface="Times New Roman" pitchFamily="18" charset="0"/>
                <a:ea typeface="Microsoft YaHei" charset="-122"/>
                <a:cs typeface="Times New Roman" pitchFamily="18" charset="0"/>
              </a:rPr>
              <a:t>οικονομικές</a:t>
            </a:r>
            <a:r>
              <a:rPr lang="en-US" sz="2800" dirty="0">
                <a:solidFill>
                  <a:srgbClr val="000000"/>
                </a:solidFill>
                <a:latin typeface="Times New Roman" pitchFamily="18" charset="0"/>
                <a:ea typeface="Microsoft YaHei" charset="-122"/>
                <a:cs typeface="Times New Roman" pitchFamily="18" charset="0"/>
              </a:rPr>
              <a:t> </a:t>
            </a:r>
            <a:r>
              <a:rPr lang="en-US" sz="2800" dirty="0" err="1">
                <a:solidFill>
                  <a:srgbClr val="000000"/>
                </a:solidFill>
                <a:latin typeface="Times New Roman" pitchFamily="18" charset="0"/>
                <a:ea typeface="Microsoft YaHei" charset="-122"/>
                <a:cs typeface="Times New Roman" pitchFamily="18" charset="0"/>
              </a:rPr>
              <a:t>καταστάσεις</a:t>
            </a:r>
            <a:r>
              <a:rPr lang="en-US" sz="2800" dirty="0">
                <a:solidFill>
                  <a:srgbClr val="000000"/>
                </a:solidFill>
                <a:latin typeface="Times New Roman" pitchFamily="18" charset="0"/>
                <a:ea typeface="Microsoft YaHei" charset="-122"/>
                <a:cs typeface="Times New Roman" pitchFamily="18" charset="0"/>
              </a:rPr>
              <a:t> </a:t>
            </a:r>
            <a:r>
              <a:rPr lang="en-US" sz="2800" dirty="0" err="1">
                <a:solidFill>
                  <a:srgbClr val="000000"/>
                </a:solidFill>
                <a:latin typeface="Times New Roman" pitchFamily="18" charset="0"/>
                <a:ea typeface="Microsoft YaHei" charset="-122"/>
                <a:cs typeface="Times New Roman" pitchFamily="18" charset="0"/>
              </a:rPr>
              <a:t>πρέπει</a:t>
            </a:r>
            <a:r>
              <a:rPr lang="en-US" sz="2800" dirty="0">
                <a:solidFill>
                  <a:srgbClr val="000000"/>
                </a:solidFill>
                <a:latin typeface="Times New Roman" pitchFamily="18" charset="0"/>
                <a:ea typeface="Microsoft YaHei" charset="-122"/>
                <a:cs typeface="Times New Roman" pitchFamily="18" charset="0"/>
              </a:rPr>
              <a:t> </a:t>
            </a:r>
            <a:r>
              <a:rPr lang="en-US" sz="2800" dirty="0" err="1">
                <a:solidFill>
                  <a:srgbClr val="000000"/>
                </a:solidFill>
                <a:latin typeface="Times New Roman" pitchFamily="18" charset="0"/>
                <a:ea typeface="Microsoft YaHei" charset="-122"/>
                <a:cs typeface="Times New Roman" pitchFamily="18" charset="0"/>
              </a:rPr>
              <a:t>να</a:t>
            </a:r>
            <a:r>
              <a:rPr lang="en-US" sz="2800" dirty="0">
                <a:solidFill>
                  <a:srgbClr val="000000"/>
                </a:solidFill>
                <a:latin typeface="Times New Roman" pitchFamily="18" charset="0"/>
                <a:ea typeface="Microsoft YaHei" charset="-122"/>
                <a:cs typeface="Times New Roman" pitchFamily="18" charset="0"/>
              </a:rPr>
              <a:t> </a:t>
            </a:r>
            <a:r>
              <a:rPr lang="en-US" sz="2800" dirty="0" err="1">
                <a:solidFill>
                  <a:srgbClr val="000000"/>
                </a:solidFill>
                <a:latin typeface="Times New Roman" pitchFamily="18" charset="0"/>
                <a:ea typeface="Microsoft YaHei" charset="-122"/>
                <a:cs typeface="Times New Roman" pitchFamily="18" charset="0"/>
              </a:rPr>
              <a:t>συντάσσονται</a:t>
            </a:r>
            <a:r>
              <a:rPr lang="en-US" sz="2800" dirty="0">
                <a:solidFill>
                  <a:srgbClr val="000000"/>
                </a:solidFill>
                <a:latin typeface="Times New Roman" pitchFamily="18" charset="0"/>
                <a:ea typeface="Microsoft YaHei" charset="-122"/>
                <a:cs typeface="Times New Roman" pitchFamily="18" charset="0"/>
              </a:rPr>
              <a:t> </a:t>
            </a:r>
            <a:r>
              <a:rPr lang="en-US" sz="2800" dirty="0" err="1">
                <a:solidFill>
                  <a:srgbClr val="000000"/>
                </a:solidFill>
                <a:latin typeface="Times New Roman" pitchFamily="18" charset="0"/>
                <a:ea typeface="Microsoft YaHei" charset="-122"/>
                <a:cs typeface="Times New Roman" pitchFamily="18" charset="0"/>
              </a:rPr>
              <a:t>τηρώντας</a:t>
            </a:r>
            <a:r>
              <a:rPr lang="en-US" sz="2800" dirty="0">
                <a:solidFill>
                  <a:srgbClr val="000000"/>
                </a:solidFill>
                <a:latin typeface="Times New Roman" pitchFamily="18" charset="0"/>
                <a:ea typeface="Microsoft YaHei" charset="-122"/>
                <a:cs typeface="Times New Roman" pitchFamily="18" charset="0"/>
              </a:rPr>
              <a:t> </a:t>
            </a:r>
            <a:r>
              <a:rPr lang="en-US" sz="2800" dirty="0" err="1">
                <a:solidFill>
                  <a:srgbClr val="000000"/>
                </a:solidFill>
                <a:latin typeface="Times New Roman" pitchFamily="18" charset="0"/>
                <a:ea typeface="Microsoft YaHei" charset="-122"/>
                <a:cs typeface="Times New Roman" pitchFamily="18" charset="0"/>
              </a:rPr>
              <a:t>την</a:t>
            </a:r>
            <a:r>
              <a:rPr lang="en-US" sz="2800" dirty="0">
                <a:solidFill>
                  <a:srgbClr val="000000"/>
                </a:solidFill>
                <a:latin typeface="Times New Roman" pitchFamily="18" charset="0"/>
                <a:ea typeface="Microsoft YaHei" charset="-122"/>
                <a:cs typeface="Times New Roman" pitchFamily="18" charset="0"/>
              </a:rPr>
              <a:t> </a:t>
            </a:r>
            <a:r>
              <a:rPr lang="en-US" sz="2800" dirty="0" err="1">
                <a:solidFill>
                  <a:srgbClr val="000000"/>
                </a:solidFill>
                <a:latin typeface="Times New Roman" pitchFamily="18" charset="0"/>
                <a:ea typeface="Microsoft YaHei" charset="-122"/>
                <a:cs typeface="Times New Roman" pitchFamily="18" charset="0"/>
              </a:rPr>
              <a:t>αρχή</a:t>
            </a:r>
            <a:r>
              <a:rPr lang="en-US" sz="2800" dirty="0">
                <a:solidFill>
                  <a:srgbClr val="000000"/>
                </a:solidFill>
                <a:latin typeface="Times New Roman" pitchFamily="18" charset="0"/>
                <a:ea typeface="Microsoft YaHei" charset="-122"/>
                <a:cs typeface="Times New Roman" pitchFamily="18" charset="0"/>
              </a:rPr>
              <a:t> </a:t>
            </a:r>
            <a:r>
              <a:rPr lang="en-US" sz="2800" dirty="0" err="1">
                <a:solidFill>
                  <a:srgbClr val="000000"/>
                </a:solidFill>
                <a:latin typeface="Times New Roman" pitchFamily="18" charset="0"/>
                <a:ea typeface="Microsoft YaHei" charset="-122"/>
                <a:cs typeface="Times New Roman" pitchFamily="18" charset="0"/>
              </a:rPr>
              <a:t>των</a:t>
            </a:r>
            <a:r>
              <a:rPr lang="en-US" sz="2800" dirty="0">
                <a:solidFill>
                  <a:srgbClr val="000000"/>
                </a:solidFill>
                <a:latin typeface="Times New Roman" pitchFamily="18" charset="0"/>
                <a:ea typeface="Microsoft YaHei" charset="-122"/>
                <a:cs typeface="Times New Roman" pitchFamily="18" charset="0"/>
              </a:rPr>
              <a:t> </a:t>
            </a:r>
            <a:r>
              <a:rPr lang="en-US" sz="2800" dirty="0" err="1">
                <a:solidFill>
                  <a:srgbClr val="000000"/>
                </a:solidFill>
                <a:latin typeface="Times New Roman" pitchFamily="18" charset="0"/>
                <a:ea typeface="Microsoft YaHei" charset="-122"/>
                <a:cs typeface="Times New Roman" pitchFamily="18" charset="0"/>
              </a:rPr>
              <a:t>δεδουλευμένων</a:t>
            </a:r>
            <a:r>
              <a:rPr lang="en-US" sz="2800" dirty="0">
                <a:solidFill>
                  <a:srgbClr val="000000"/>
                </a:solidFill>
                <a:latin typeface="Times New Roman" pitchFamily="18" charset="0"/>
                <a:ea typeface="Microsoft YaHei" charset="-122"/>
                <a:cs typeface="Times New Roman" pitchFamily="18" charset="0"/>
              </a:rPr>
              <a:t> </a:t>
            </a:r>
            <a:r>
              <a:rPr lang="en-US" sz="2800" dirty="0" err="1">
                <a:solidFill>
                  <a:srgbClr val="000000"/>
                </a:solidFill>
                <a:latin typeface="Times New Roman" pitchFamily="18" charset="0"/>
                <a:ea typeface="Microsoft YaHei" charset="-122"/>
                <a:cs typeface="Times New Roman" pitchFamily="18" charset="0"/>
              </a:rPr>
              <a:t>εσόδων</a:t>
            </a:r>
            <a:r>
              <a:rPr lang="en-US" sz="2800" dirty="0">
                <a:solidFill>
                  <a:srgbClr val="000000"/>
                </a:solidFill>
                <a:latin typeface="Times New Roman" pitchFamily="18" charset="0"/>
                <a:ea typeface="Microsoft YaHei" charset="-122"/>
                <a:cs typeface="Times New Roman" pitchFamily="18" charset="0"/>
              </a:rPr>
              <a:t> </a:t>
            </a:r>
            <a:r>
              <a:rPr lang="en-US" sz="2800" dirty="0" err="1">
                <a:solidFill>
                  <a:srgbClr val="000000"/>
                </a:solidFill>
                <a:latin typeface="Times New Roman" pitchFamily="18" charset="0"/>
                <a:ea typeface="Microsoft YaHei" charset="-122"/>
                <a:cs typeface="Times New Roman" pitchFamily="18" charset="0"/>
              </a:rPr>
              <a:t>και</a:t>
            </a:r>
            <a:r>
              <a:rPr lang="en-US" sz="2800" dirty="0">
                <a:solidFill>
                  <a:srgbClr val="000000"/>
                </a:solidFill>
                <a:latin typeface="Times New Roman" pitchFamily="18" charset="0"/>
                <a:ea typeface="Microsoft YaHei" charset="-122"/>
                <a:cs typeface="Times New Roman" pitchFamily="18" charset="0"/>
              </a:rPr>
              <a:t> </a:t>
            </a:r>
            <a:r>
              <a:rPr lang="en-US" sz="2800" dirty="0" err="1">
                <a:solidFill>
                  <a:srgbClr val="000000"/>
                </a:solidFill>
                <a:latin typeface="Times New Roman" pitchFamily="18" charset="0"/>
                <a:ea typeface="Microsoft YaHei" charset="-122"/>
                <a:cs typeface="Times New Roman" pitchFamily="18" charset="0"/>
              </a:rPr>
              <a:t>εξόδων</a:t>
            </a:r>
            <a:r>
              <a:rPr lang="en-US" sz="2800" dirty="0">
                <a:solidFill>
                  <a:srgbClr val="000000"/>
                </a:solidFill>
                <a:latin typeface="Times New Roman" pitchFamily="18" charset="0"/>
                <a:ea typeface="Microsoft YaHei" charset="-122"/>
                <a:cs typeface="Times New Roman" pitchFamily="18" charset="0"/>
              </a:rPr>
              <a:t>.</a:t>
            </a:r>
          </a:p>
          <a:p>
            <a:pPr marL="341313" indent="-341313" eaLnBrk="1" hangingPunct="1">
              <a:spcBef>
                <a:spcPts val="800"/>
              </a:spcBef>
              <a:buClr>
                <a:srgbClr val="000000"/>
              </a:buClr>
              <a:buSzPct val="100000"/>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l-GR" sz="3200" u="sng" dirty="0">
                <a:solidFill>
                  <a:srgbClr val="000000"/>
                </a:solidFill>
                <a:latin typeface="Times New Roman" pitchFamily="16" charset="0"/>
                <a:ea typeface="+mn-ea"/>
                <a:cs typeface="Times New Roman" pitchFamily="16" charset="0"/>
              </a:rPr>
              <a:t>Συνεχιζόμενη δραστηριότητα</a:t>
            </a:r>
          </a:p>
          <a:p>
            <a:pPr marL="342900" indent="-341313" eaLnBrk="1" hangingPunct="1">
              <a:spcBef>
                <a:spcPts val="700"/>
              </a:spcBef>
              <a:buSzPct val="100000"/>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sz="3200" dirty="0">
                <a:solidFill>
                  <a:srgbClr val="000000"/>
                </a:solidFill>
                <a:latin typeface="Calibri" pitchFamily="32" charset="0"/>
                <a:ea typeface="Microsoft YaHei" charset="-122"/>
                <a:cs typeface="Arial" charset="0"/>
              </a:rPr>
              <a:t>	</a:t>
            </a:r>
            <a:r>
              <a:rPr lang="en-US" sz="2800" dirty="0">
                <a:solidFill>
                  <a:srgbClr val="000000"/>
                </a:solidFill>
                <a:latin typeface="Times New Roman" pitchFamily="18" charset="0"/>
                <a:ea typeface="Microsoft YaHei" charset="-122"/>
                <a:cs typeface="Times New Roman" pitchFamily="18" charset="0"/>
              </a:rPr>
              <a:t>Η </a:t>
            </a:r>
            <a:r>
              <a:rPr lang="en-US" sz="2800" dirty="0" err="1">
                <a:solidFill>
                  <a:srgbClr val="000000"/>
                </a:solidFill>
                <a:latin typeface="Times New Roman" pitchFamily="18" charset="0"/>
                <a:ea typeface="Microsoft YaHei" charset="-122"/>
                <a:cs typeface="Times New Roman" pitchFamily="18" charset="0"/>
              </a:rPr>
              <a:t>διοίκηση</a:t>
            </a:r>
            <a:r>
              <a:rPr lang="en-US" sz="2800" dirty="0">
                <a:solidFill>
                  <a:srgbClr val="000000"/>
                </a:solidFill>
                <a:latin typeface="Times New Roman" pitchFamily="18" charset="0"/>
                <a:ea typeface="Microsoft YaHei" charset="-122"/>
                <a:cs typeface="Times New Roman" pitchFamily="18" charset="0"/>
              </a:rPr>
              <a:t> </a:t>
            </a:r>
            <a:r>
              <a:rPr lang="en-US" sz="2800" dirty="0" err="1">
                <a:solidFill>
                  <a:srgbClr val="000000"/>
                </a:solidFill>
                <a:latin typeface="Times New Roman" pitchFamily="18" charset="0"/>
                <a:ea typeface="Microsoft YaHei" charset="-122"/>
                <a:cs typeface="Times New Roman" pitchFamily="18" charset="0"/>
              </a:rPr>
              <a:t>της</a:t>
            </a:r>
            <a:r>
              <a:rPr lang="en-US" sz="2800" dirty="0">
                <a:solidFill>
                  <a:srgbClr val="000000"/>
                </a:solidFill>
                <a:latin typeface="Times New Roman" pitchFamily="18" charset="0"/>
                <a:ea typeface="Microsoft YaHei" charset="-122"/>
                <a:cs typeface="Times New Roman" pitchFamily="18" charset="0"/>
              </a:rPr>
              <a:t> </a:t>
            </a:r>
            <a:r>
              <a:rPr lang="en-US" sz="2800" dirty="0" err="1">
                <a:solidFill>
                  <a:srgbClr val="000000"/>
                </a:solidFill>
                <a:latin typeface="Times New Roman" pitchFamily="18" charset="0"/>
                <a:ea typeface="Microsoft YaHei" charset="-122"/>
                <a:cs typeface="Times New Roman" pitchFamily="18" charset="0"/>
              </a:rPr>
              <a:t>επιχείρησης</a:t>
            </a:r>
            <a:r>
              <a:rPr lang="en-US" sz="2800" dirty="0">
                <a:solidFill>
                  <a:srgbClr val="000000"/>
                </a:solidFill>
                <a:latin typeface="Times New Roman" pitchFamily="18" charset="0"/>
                <a:ea typeface="Microsoft YaHei" charset="-122"/>
                <a:cs typeface="Times New Roman" pitchFamily="18" charset="0"/>
              </a:rPr>
              <a:t> </a:t>
            </a:r>
            <a:r>
              <a:rPr lang="en-US" sz="2800" dirty="0" err="1">
                <a:solidFill>
                  <a:srgbClr val="000000"/>
                </a:solidFill>
                <a:latin typeface="Times New Roman" pitchFamily="18" charset="0"/>
                <a:ea typeface="Microsoft YaHei" charset="-122"/>
                <a:cs typeface="Times New Roman" pitchFamily="18" charset="0"/>
              </a:rPr>
              <a:t>θα</a:t>
            </a:r>
            <a:r>
              <a:rPr lang="en-US" sz="2800" dirty="0">
                <a:solidFill>
                  <a:srgbClr val="000000"/>
                </a:solidFill>
                <a:latin typeface="Times New Roman" pitchFamily="18" charset="0"/>
                <a:ea typeface="Microsoft YaHei" charset="-122"/>
                <a:cs typeface="Times New Roman" pitchFamily="18" charset="0"/>
              </a:rPr>
              <a:t> </a:t>
            </a:r>
            <a:r>
              <a:rPr lang="en-US" sz="2800" dirty="0" err="1">
                <a:solidFill>
                  <a:srgbClr val="000000"/>
                </a:solidFill>
                <a:latin typeface="Times New Roman" pitchFamily="18" charset="0"/>
                <a:ea typeface="Microsoft YaHei" charset="-122"/>
                <a:cs typeface="Times New Roman" pitchFamily="18" charset="0"/>
              </a:rPr>
              <a:t>πρέπει</a:t>
            </a:r>
            <a:r>
              <a:rPr lang="en-US" sz="2800" dirty="0">
                <a:solidFill>
                  <a:srgbClr val="000000"/>
                </a:solidFill>
                <a:latin typeface="Times New Roman" pitchFamily="18" charset="0"/>
                <a:ea typeface="Microsoft YaHei" charset="-122"/>
                <a:cs typeface="Times New Roman" pitchFamily="18" charset="0"/>
              </a:rPr>
              <a:t> </a:t>
            </a:r>
            <a:r>
              <a:rPr lang="en-US" sz="2800" dirty="0" err="1">
                <a:solidFill>
                  <a:srgbClr val="000000"/>
                </a:solidFill>
                <a:latin typeface="Times New Roman" pitchFamily="18" charset="0"/>
                <a:ea typeface="Microsoft YaHei" charset="-122"/>
                <a:cs typeface="Times New Roman" pitchFamily="18" charset="0"/>
              </a:rPr>
              <a:t>να</a:t>
            </a:r>
            <a:r>
              <a:rPr lang="en-US" sz="2800" dirty="0">
                <a:solidFill>
                  <a:srgbClr val="000000"/>
                </a:solidFill>
                <a:latin typeface="Times New Roman" pitchFamily="18" charset="0"/>
                <a:ea typeface="Microsoft YaHei" charset="-122"/>
                <a:cs typeface="Times New Roman" pitchFamily="18" charset="0"/>
              </a:rPr>
              <a:t> </a:t>
            </a:r>
            <a:r>
              <a:rPr lang="en-US" sz="2800" dirty="0" err="1">
                <a:solidFill>
                  <a:srgbClr val="000000"/>
                </a:solidFill>
                <a:latin typeface="Times New Roman" pitchFamily="18" charset="0"/>
                <a:ea typeface="Microsoft YaHei" charset="-122"/>
                <a:cs typeface="Times New Roman" pitchFamily="18" charset="0"/>
              </a:rPr>
              <a:t>προβαίνει</a:t>
            </a:r>
            <a:r>
              <a:rPr lang="en-US" sz="2800" dirty="0">
                <a:solidFill>
                  <a:srgbClr val="000000"/>
                </a:solidFill>
                <a:latin typeface="Times New Roman" pitchFamily="18" charset="0"/>
                <a:ea typeface="Microsoft YaHei" charset="-122"/>
                <a:cs typeface="Times New Roman" pitchFamily="18" charset="0"/>
              </a:rPr>
              <a:t> </a:t>
            </a:r>
            <a:r>
              <a:rPr lang="en-US" sz="2800" dirty="0" err="1">
                <a:solidFill>
                  <a:srgbClr val="000000"/>
                </a:solidFill>
                <a:latin typeface="Times New Roman" pitchFamily="18" charset="0"/>
                <a:ea typeface="Microsoft YaHei" charset="-122"/>
                <a:cs typeface="Times New Roman" pitchFamily="18" charset="0"/>
              </a:rPr>
              <a:t>στην</a:t>
            </a:r>
            <a:r>
              <a:rPr lang="en-US" sz="2800" dirty="0">
                <a:solidFill>
                  <a:srgbClr val="000000"/>
                </a:solidFill>
                <a:latin typeface="Times New Roman" pitchFamily="18" charset="0"/>
                <a:ea typeface="Microsoft YaHei" charset="-122"/>
                <a:cs typeface="Times New Roman" pitchFamily="18" charset="0"/>
              </a:rPr>
              <a:t> </a:t>
            </a:r>
            <a:r>
              <a:rPr lang="en-US" sz="2800" dirty="0" err="1">
                <a:solidFill>
                  <a:srgbClr val="000000"/>
                </a:solidFill>
                <a:latin typeface="Times New Roman" pitchFamily="18" charset="0"/>
                <a:ea typeface="Microsoft YaHei" charset="-122"/>
                <a:cs typeface="Times New Roman" pitchFamily="18" charset="0"/>
              </a:rPr>
              <a:t>εκτίμηση</a:t>
            </a:r>
            <a:r>
              <a:rPr lang="en-US" sz="2800" dirty="0">
                <a:solidFill>
                  <a:srgbClr val="000000"/>
                </a:solidFill>
                <a:latin typeface="Times New Roman" pitchFamily="18" charset="0"/>
                <a:ea typeface="Microsoft YaHei" charset="-122"/>
                <a:cs typeface="Times New Roman" pitchFamily="18" charset="0"/>
              </a:rPr>
              <a:t> </a:t>
            </a:r>
            <a:r>
              <a:rPr lang="en-US" sz="2800" dirty="0" err="1">
                <a:solidFill>
                  <a:srgbClr val="000000"/>
                </a:solidFill>
                <a:latin typeface="Times New Roman" pitchFamily="18" charset="0"/>
                <a:ea typeface="Microsoft YaHei" charset="-122"/>
                <a:cs typeface="Times New Roman" pitchFamily="18" charset="0"/>
              </a:rPr>
              <a:t>της</a:t>
            </a:r>
            <a:r>
              <a:rPr lang="en-US" sz="2800" dirty="0">
                <a:solidFill>
                  <a:srgbClr val="000000"/>
                </a:solidFill>
                <a:latin typeface="Times New Roman" pitchFamily="18" charset="0"/>
                <a:ea typeface="Microsoft YaHei" charset="-122"/>
                <a:cs typeface="Times New Roman" pitchFamily="18" charset="0"/>
              </a:rPr>
              <a:t> </a:t>
            </a:r>
            <a:r>
              <a:rPr lang="en-US" sz="2800" dirty="0" err="1">
                <a:solidFill>
                  <a:srgbClr val="000000"/>
                </a:solidFill>
                <a:latin typeface="Times New Roman" pitchFamily="18" charset="0"/>
                <a:ea typeface="Microsoft YaHei" charset="-122"/>
                <a:cs typeface="Times New Roman" pitchFamily="18" charset="0"/>
              </a:rPr>
              <a:t>δυνατότητας</a:t>
            </a:r>
            <a:r>
              <a:rPr lang="en-US" sz="2800" dirty="0">
                <a:solidFill>
                  <a:srgbClr val="000000"/>
                </a:solidFill>
                <a:latin typeface="Times New Roman" pitchFamily="18" charset="0"/>
                <a:ea typeface="Microsoft YaHei" charset="-122"/>
                <a:cs typeface="Times New Roman" pitchFamily="18" charset="0"/>
              </a:rPr>
              <a:t> </a:t>
            </a:r>
            <a:r>
              <a:rPr lang="en-US" sz="2800" dirty="0" err="1">
                <a:solidFill>
                  <a:srgbClr val="000000"/>
                </a:solidFill>
                <a:latin typeface="Times New Roman" pitchFamily="18" charset="0"/>
                <a:ea typeface="Microsoft YaHei" charset="-122"/>
                <a:cs typeface="Times New Roman" pitchFamily="18" charset="0"/>
              </a:rPr>
              <a:t>συνέχισης</a:t>
            </a:r>
            <a:r>
              <a:rPr lang="en-US" sz="2800" dirty="0">
                <a:solidFill>
                  <a:srgbClr val="000000"/>
                </a:solidFill>
                <a:latin typeface="Times New Roman" pitchFamily="18" charset="0"/>
                <a:ea typeface="Microsoft YaHei" charset="-122"/>
                <a:cs typeface="Times New Roman" pitchFamily="18" charset="0"/>
              </a:rPr>
              <a:t> </a:t>
            </a:r>
            <a:r>
              <a:rPr lang="en-US" sz="2800" dirty="0" err="1">
                <a:solidFill>
                  <a:srgbClr val="000000"/>
                </a:solidFill>
                <a:latin typeface="Times New Roman" pitchFamily="18" charset="0"/>
                <a:ea typeface="Microsoft YaHei" charset="-122"/>
                <a:cs typeface="Times New Roman" pitchFamily="18" charset="0"/>
              </a:rPr>
              <a:t>της</a:t>
            </a:r>
            <a:r>
              <a:rPr lang="en-US" sz="2800" dirty="0">
                <a:solidFill>
                  <a:srgbClr val="000000"/>
                </a:solidFill>
                <a:latin typeface="Times New Roman" pitchFamily="18" charset="0"/>
                <a:ea typeface="Microsoft YaHei" charset="-122"/>
                <a:cs typeface="Times New Roman" pitchFamily="18" charset="0"/>
              </a:rPr>
              <a:t> </a:t>
            </a:r>
            <a:r>
              <a:rPr lang="en-US" sz="2800" dirty="0" err="1">
                <a:solidFill>
                  <a:srgbClr val="000000"/>
                </a:solidFill>
                <a:latin typeface="Times New Roman" pitchFamily="18" charset="0"/>
                <a:ea typeface="Microsoft YaHei" charset="-122"/>
                <a:cs typeface="Times New Roman" pitchFamily="18" charset="0"/>
              </a:rPr>
              <a:t>επιχειρηματικής</a:t>
            </a:r>
            <a:r>
              <a:rPr lang="en-US" sz="2800" dirty="0">
                <a:solidFill>
                  <a:srgbClr val="000000"/>
                </a:solidFill>
                <a:latin typeface="Times New Roman" pitchFamily="18" charset="0"/>
                <a:ea typeface="Microsoft YaHei" charset="-122"/>
                <a:cs typeface="Times New Roman" pitchFamily="18" charset="0"/>
              </a:rPr>
              <a:t> </a:t>
            </a:r>
            <a:r>
              <a:rPr lang="en-US" sz="2800" dirty="0" err="1">
                <a:solidFill>
                  <a:srgbClr val="000000"/>
                </a:solidFill>
                <a:latin typeface="Times New Roman" pitchFamily="18" charset="0"/>
                <a:ea typeface="Microsoft YaHei" charset="-122"/>
                <a:cs typeface="Times New Roman" pitchFamily="18" charset="0"/>
              </a:rPr>
              <a:t>δραστηριότητας</a:t>
            </a:r>
            <a:r>
              <a:rPr lang="en-US" sz="2800" dirty="0">
                <a:solidFill>
                  <a:srgbClr val="000000"/>
                </a:solidFill>
                <a:latin typeface="Times New Roman" pitchFamily="18" charset="0"/>
                <a:ea typeface="Microsoft YaHei" charset="-122"/>
                <a:cs typeface="Times New Roman" pitchFamily="18" charset="0"/>
              </a:rPr>
              <a:t> </a:t>
            </a:r>
            <a:r>
              <a:rPr lang="en-US" sz="2800" dirty="0" err="1">
                <a:solidFill>
                  <a:srgbClr val="000000"/>
                </a:solidFill>
                <a:latin typeface="Times New Roman" pitchFamily="18" charset="0"/>
                <a:ea typeface="Microsoft YaHei" charset="-122"/>
                <a:cs typeface="Times New Roman" pitchFamily="18" charset="0"/>
              </a:rPr>
              <a:t>για</a:t>
            </a:r>
            <a:r>
              <a:rPr lang="en-US" sz="2800" dirty="0">
                <a:solidFill>
                  <a:srgbClr val="000000"/>
                </a:solidFill>
                <a:latin typeface="Times New Roman" pitchFamily="18" charset="0"/>
                <a:ea typeface="Microsoft YaHei" charset="-122"/>
                <a:cs typeface="Times New Roman" pitchFamily="18" charset="0"/>
              </a:rPr>
              <a:t> </a:t>
            </a:r>
            <a:r>
              <a:rPr lang="en-US" sz="2800" dirty="0" err="1">
                <a:solidFill>
                  <a:srgbClr val="000000"/>
                </a:solidFill>
                <a:latin typeface="Times New Roman" pitchFamily="18" charset="0"/>
                <a:ea typeface="Microsoft YaHei" charset="-122"/>
                <a:cs typeface="Times New Roman" pitchFamily="18" charset="0"/>
              </a:rPr>
              <a:t>διάστημα</a:t>
            </a:r>
            <a:r>
              <a:rPr lang="en-US" sz="2800" dirty="0">
                <a:solidFill>
                  <a:srgbClr val="000000"/>
                </a:solidFill>
                <a:latin typeface="Times New Roman" pitchFamily="18" charset="0"/>
                <a:ea typeface="Microsoft YaHei" charset="-122"/>
                <a:cs typeface="Times New Roman" pitchFamily="18" charset="0"/>
              </a:rPr>
              <a:t> </a:t>
            </a:r>
            <a:r>
              <a:rPr lang="en-US" sz="2800" dirty="0" err="1">
                <a:solidFill>
                  <a:srgbClr val="000000"/>
                </a:solidFill>
                <a:latin typeface="Times New Roman" pitchFamily="18" charset="0"/>
                <a:ea typeface="Microsoft YaHei" charset="-122"/>
                <a:cs typeface="Times New Roman" pitchFamily="18" charset="0"/>
              </a:rPr>
              <a:t>τουλάχιστον</a:t>
            </a:r>
            <a:r>
              <a:rPr lang="en-US" sz="2800" dirty="0">
                <a:solidFill>
                  <a:srgbClr val="000000"/>
                </a:solidFill>
                <a:latin typeface="Times New Roman" pitchFamily="18" charset="0"/>
                <a:ea typeface="Microsoft YaHei" charset="-122"/>
                <a:cs typeface="Times New Roman" pitchFamily="18" charset="0"/>
              </a:rPr>
              <a:t> </a:t>
            </a:r>
            <a:r>
              <a:rPr lang="en-US" sz="2800" dirty="0" err="1">
                <a:solidFill>
                  <a:srgbClr val="000000"/>
                </a:solidFill>
                <a:latin typeface="Times New Roman" pitchFamily="18" charset="0"/>
                <a:ea typeface="Microsoft YaHei" charset="-122"/>
                <a:cs typeface="Times New Roman" pitchFamily="18" charset="0"/>
              </a:rPr>
              <a:t>πέραν</a:t>
            </a:r>
            <a:r>
              <a:rPr lang="en-US" sz="2800" dirty="0">
                <a:solidFill>
                  <a:srgbClr val="000000"/>
                </a:solidFill>
                <a:latin typeface="Times New Roman" pitchFamily="18" charset="0"/>
                <a:ea typeface="Microsoft YaHei" charset="-122"/>
                <a:cs typeface="Times New Roman" pitchFamily="18" charset="0"/>
              </a:rPr>
              <a:t> </a:t>
            </a:r>
            <a:r>
              <a:rPr lang="en-US" sz="2800" dirty="0" err="1">
                <a:solidFill>
                  <a:srgbClr val="000000"/>
                </a:solidFill>
                <a:latin typeface="Times New Roman" pitchFamily="18" charset="0"/>
                <a:ea typeface="Microsoft YaHei" charset="-122"/>
                <a:cs typeface="Times New Roman" pitchFamily="18" charset="0"/>
              </a:rPr>
              <a:t>των</a:t>
            </a:r>
            <a:r>
              <a:rPr lang="en-US" sz="2800" dirty="0">
                <a:solidFill>
                  <a:srgbClr val="000000"/>
                </a:solidFill>
                <a:latin typeface="Times New Roman" pitchFamily="18" charset="0"/>
                <a:ea typeface="Microsoft YaHei" charset="-122"/>
                <a:cs typeface="Times New Roman" pitchFamily="18" charset="0"/>
              </a:rPr>
              <a:t> </a:t>
            </a:r>
            <a:r>
              <a:rPr lang="en-US" sz="2800" dirty="0" err="1">
                <a:solidFill>
                  <a:srgbClr val="000000"/>
                </a:solidFill>
                <a:latin typeface="Times New Roman" pitchFamily="18" charset="0"/>
                <a:ea typeface="Microsoft YaHei" charset="-122"/>
                <a:cs typeface="Times New Roman" pitchFamily="18" charset="0"/>
              </a:rPr>
              <a:t>δώδεκα</a:t>
            </a:r>
            <a:r>
              <a:rPr lang="en-US" sz="2800" dirty="0">
                <a:solidFill>
                  <a:srgbClr val="000000"/>
                </a:solidFill>
                <a:latin typeface="Times New Roman" pitchFamily="18" charset="0"/>
                <a:ea typeface="Microsoft YaHei" charset="-122"/>
                <a:cs typeface="Times New Roman" pitchFamily="18" charset="0"/>
              </a:rPr>
              <a:t> </a:t>
            </a:r>
            <a:r>
              <a:rPr lang="en-US" sz="2800" dirty="0" err="1">
                <a:solidFill>
                  <a:srgbClr val="000000"/>
                </a:solidFill>
                <a:latin typeface="Times New Roman" pitchFamily="18" charset="0"/>
                <a:ea typeface="Microsoft YaHei" charset="-122"/>
                <a:cs typeface="Times New Roman" pitchFamily="18" charset="0"/>
              </a:rPr>
              <a:t>μηνών</a:t>
            </a:r>
            <a:r>
              <a:rPr lang="en-US" sz="2800" dirty="0">
                <a:solidFill>
                  <a:srgbClr val="000000"/>
                </a:solidFill>
                <a:latin typeface="Times New Roman" pitchFamily="18" charset="0"/>
                <a:ea typeface="Microsoft YaHei" charset="-122"/>
                <a:cs typeface="Times New Roman" pitchFamily="18" charset="0"/>
              </a:rPr>
              <a:t>.</a:t>
            </a:r>
          </a:p>
        </p:txBody>
      </p:sp>
      <p:sp>
        <p:nvSpPr>
          <p:cNvPr id="65540" name="Text Box 3"/>
          <p:cNvSpPr txBox="1">
            <a:spLocks noChangeArrowheads="1"/>
          </p:cNvSpPr>
          <p:nvPr/>
        </p:nvSpPr>
        <p:spPr bwMode="auto">
          <a:xfrm>
            <a:off x="6553200" y="6356350"/>
            <a:ext cx="2133600" cy="365125"/>
          </a:xfrm>
          <a:prstGeom prst="rect">
            <a:avLst/>
          </a:prstGeom>
          <a:noFill/>
          <a:ln w="9525">
            <a:noFill/>
            <a:round/>
            <a:headEnd/>
            <a:tailEnd/>
          </a:ln>
        </p:spPr>
        <p:txBody>
          <a:bodyPr lIns="90000" tIns="46800" rIns="90000" bIns="46800" anchor="ctr"/>
          <a:lstStyle/>
          <a:p>
            <a:pPr algn="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17B3946E-07B9-4B04-93A0-B9F728291637}" type="slidenum">
              <a:rPr lang="el-GR" altLang="en-US" sz="1200">
                <a:solidFill>
                  <a:srgbClr val="898989"/>
                </a:solidFill>
              </a:rPr>
              <a:pPr algn="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15</a:t>
            </a:fld>
            <a:endParaRPr lang="el-GR" altLang="en-US" sz="1200">
              <a:solidFill>
                <a:srgbClr val="898989"/>
              </a:solidFill>
            </a:endParaRPr>
          </a:p>
        </p:txBody>
      </p:sp>
    </p:spTree>
  </p:cSld>
  <p:clrMapOvr>
    <a:masterClrMapping/>
  </p:clrMapOvr>
  <p:transition spd="slow"/>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962" name="Text Box 1"/>
          <p:cNvSpPr txBox="1">
            <a:spLocks noChangeArrowheads="1"/>
          </p:cNvSpPr>
          <p:nvPr/>
        </p:nvSpPr>
        <p:spPr bwMode="auto">
          <a:xfrm>
            <a:off x="457200" y="274638"/>
            <a:ext cx="8229600" cy="1143000"/>
          </a:xfrm>
          <a:prstGeom prst="rect">
            <a:avLst/>
          </a:prstGeom>
          <a:noFill/>
          <a:ln w="9525">
            <a:noFill/>
            <a:round/>
            <a:headEnd/>
            <a:tailEnd/>
          </a:ln>
        </p:spPr>
        <p:txBody>
          <a:bodyPr anchor="ctr"/>
          <a:lstStyle/>
          <a:p>
            <a:pPr algn="ct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l-GR" sz="4000" b="1" dirty="0">
                <a:solidFill>
                  <a:schemeClr val="accent1">
                    <a:lumMod val="50000"/>
                  </a:schemeClr>
                </a:solidFill>
                <a:latin typeface="Times New Roman" pitchFamily="16" charset="0"/>
                <a:ea typeface="Microsoft YaHei" charset="-122"/>
                <a:cs typeface="Times New Roman" pitchFamily="16" charset="0"/>
              </a:rPr>
              <a:t>Ποιοτικά χαρακτηριστικά των οικονομικών καταστάσεων</a:t>
            </a:r>
          </a:p>
        </p:txBody>
      </p:sp>
      <p:sp>
        <p:nvSpPr>
          <p:cNvPr id="66563" name="Text Box 2"/>
          <p:cNvSpPr txBox="1">
            <a:spLocks noChangeArrowheads="1"/>
          </p:cNvSpPr>
          <p:nvPr/>
        </p:nvSpPr>
        <p:spPr bwMode="auto">
          <a:xfrm>
            <a:off x="468313" y="1773238"/>
            <a:ext cx="8229600" cy="4525962"/>
          </a:xfrm>
          <a:prstGeom prst="rect">
            <a:avLst/>
          </a:prstGeom>
          <a:noFill/>
          <a:ln w="9525">
            <a:noFill/>
            <a:round/>
            <a:headEnd/>
            <a:tailEnd/>
          </a:ln>
        </p:spPr>
        <p:txBody>
          <a:bodyPr/>
          <a:lstStyle/>
          <a:p>
            <a:pPr marL="341313" indent="-341313" eaLnBrk="1" hangingPunct="1">
              <a:lnSpc>
                <a:spcPct val="80000"/>
              </a:lnSpc>
              <a:spcBef>
                <a:spcPts val="675"/>
              </a:spcBef>
              <a:buClr>
                <a:srgbClr val="000000"/>
              </a:buClr>
              <a:buSzPct val="100000"/>
              <a:buFont typeface="Wingdings" pitchFamily="2" charset="2"/>
              <a:buChar char="ü"/>
              <a:tabLst>
                <a:tab pos="911225" algn="l"/>
                <a:tab pos="1825625" algn="l"/>
                <a:tab pos="2740025" algn="l"/>
                <a:tab pos="3654425" algn="l"/>
                <a:tab pos="4568825" algn="l"/>
                <a:tab pos="5483225" algn="l"/>
                <a:tab pos="6397625" algn="l"/>
                <a:tab pos="7312025" algn="l"/>
                <a:tab pos="8226425" algn="l"/>
                <a:tab pos="9140825" algn="l"/>
                <a:tab pos="10055225" algn="l"/>
              </a:tabLst>
            </a:pPr>
            <a:r>
              <a:rPr lang="el-GR" altLang="en-US" sz="2700">
                <a:solidFill>
                  <a:srgbClr val="000000"/>
                </a:solidFill>
                <a:latin typeface="Times New Roman" pitchFamily="18" charset="0"/>
                <a:cs typeface="Times New Roman" pitchFamily="18" charset="0"/>
              </a:rPr>
              <a:t>Κατανοητότητα</a:t>
            </a:r>
          </a:p>
          <a:p>
            <a:pPr marL="341313" indent="-341313" eaLnBrk="1" hangingPunct="1">
              <a:lnSpc>
                <a:spcPct val="80000"/>
              </a:lnSpc>
              <a:spcBef>
                <a:spcPts val="675"/>
              </a:spcBef>
              <a:buClr>
                <a:srgbClr val="000000"/>
              </a:buClr>
              <a:buSzPct val="100000"/>
              <a:buFont typeface="Wingdings" pitchFamily="2" charset="2"/>
              <a:buChar char="ü"/>
              <a:tabLst>
                <a:tab pos="911225" algn="l"/>
                <a:tab pos="1825625" algn="l"/>
                <a:tab pos="2740025" algn="l"/>
                <a:tab pos="3654425" algn="l"/>
                <a:tab pos="4568825" algn="l"/>
                <a:tab pos="5483225" algn="l"/>
                <a:tab pos="6397625" algn="l"/>
                <a:tab pos="7312025" algn="l"/>
                <a:tab pos="8226425" algn="l"/>
                <a:tab pos="9140825" algn="l"/>
                <a:tab pos="10055225" algn="l"/>
              </a:tabLst>
            </a:pPr>
            <a:r>
              <a:rPr lang="el-GR" altLang="en-US" sz="2700">
                <a:solidFill>
                  <a:srgbClr val="000000"/>
                </a:solidFill>
                <a:latin typeface="Times New Roman" pitchFamily="18" charset="0"/>
                <a:cs typeface="Times New Roman" pitchFamily="18" charset="0"/>
              </a:rPr>
              <a:t>Συνάφεια</a:t>
            </a:r>
          </a:p>
          <a:p>
            <a:pPr marL="341313" indent="-341313" eaLnBrk="1" hangingPunct="1">
              <a:lnSpc>
                <a:spcPct val="80000"/>
              </a:lnSpc>
              <a:spcBef>
                <a:spcPts val="675"/>
              </a:spcBef>
              <a:buClr>
                <a:srgbClr val="000000"/>
              </a:buClr>
              <a:buSzPct val="100000"/>
              <a:buFont typeface="Wingdings" pitchFamily="2" charset="2"/>
              <a:buChar char="ü"/>
              <a:tabLst>
                <a:tab pos="911225" algn="l"/>
                <a:tab pos="1825625" algn="l"/>
                <a:tab pos="2740025" algn="l"/>
                <a:tab pos="3654425" algn="l"/>
                <a:tab pos="4568825" algn="l"/>
                <a:tab pos="5483225" algn="l"/>
                <a:tab pos="6397625" algn="l"/>
                <a:tab pos="7312025" algn="l"/>
                <a:tab pos="8226425" algn="l"/>
                <a:tab pos="9140825" algn="l"/>
                <a:tab pos="10055225" algn="l"/>
              </a:tabLst>
            </a:pPr>
            <a:r>
              <a:rPr lang="el-GR" altLang="en-US" sz="2700">
                <a:solidFill>
                  <a:srgbClr val="000000"/>
                </a:solidFill>
                <a:latin typeface="Times New Roman" pitchFamily="18" charset="0"/>
                <a:cs typeface="Times New Roman" pitchFamily="18" charset="0"/>
              </a:rPr>
              <a:t>Σημαντικότητα</a:t>
            </a:r>
            <a:r>
              <a:rPr lang="en-US" altLang="en-US" sz="2700">
                <a:solidFill>
                  <a:srgbClr val="000000"/>
                </a:solidFill>
                <a:latin typeface="Times New Roman" pitchFamily="18" charset="0"/>
                <a:cs typeface="Times New Roman" pitchFamily="18" charset="0"/>
              </a:rPr>
              <a:t>/</a:t>
            </a:r>
            <a:r>
              <a:rPr lang="el-GR" altLang="en-US" sz="2700">
                <a:solidFill>
                  <a:srgbClr val="000000"/>
                </a:solidFill>
                <a:latin typeface="Times New Roman" pitchFamily="18" charset="0"/>
                <a:cs typeface="Times New Roman" pitchFamily="18" charset="0"/>
              </a:rPr>
              <a:t>σπουδαιότητα</a:t>
            </a:r>
            <a:r>
              <a:rPr lang="en-US" altLang="en-US" sz="2700">
                <a:solidFill>
                  <a:srgbClr val="000000"/>
                </a:solidFill>
                <a:latin typeface="Times New Roman" pitchFamily="18" charset="0"/>
                <a:cs typeface="Times New Roman" pitchFamily="18" charset="0"/>
              </a:rPr>
              <a:t>/</a:t>
            </a:r>
            <a:r>
              <a:rPr lang="el-GR" altLang="en-US" sz="2700">
                <a:solidFill>
                  <a:srgbClr val="000000"/>
                </a:solidFill>
                <a:latin typeface="Times New Roman" pitchFamily="18" charset="0"/>
                <a:cs typeface="Times New Roman" pitchFamily="18" charset="0"/>
              </a:rPr>
              <a:t>ουσιαστικότητα</a:t>
            </a:r>
          </a:p>
          <a:p>
            <a:pPr marL="341313" indent="-341313" eaLnBrk="1" hangingPunct="1">
              <a:lnSpc>
                <a:spcPct val="80000"/>
              </a:lnSpc>
              <a:spcBef>
                <a:spcPts val="675"/>
              </a:spcBef>
              <a:buClr>
                <a:srgbClr val="000000"/>
              </a:buClr>
              <a:buSzPct val="100000"/>
              <a:buFont typeface="Wingdings" pitchFamily="2" charset="2"/>
              <a:buChar char="ü"/>
              <a:tabLst>
                <a:tab pos="911225" algn="l"/>
                <a:tab pos="1825625" algn="l"/>
                <a:tab pos="2740025" algn="l"/>
                <a:tab pos="3654425" algn="l"/>
                <a:tab pos="4568825" algn="l"/>
                <a:tab pos="5483225" algn="l"/>
                <a:tab pos="6397625" algn="l"/>
                <a:tab pos="7312025" algn="l"/>
                <a:tab pos="8226425" algn="l"/>
                <a:tab pos="9140825" algn="l"/>
                <a:tab pos="10055225" algn="l"/>
              </a:tabLst>
            </a:pPr>
            <a:r>
              <a:rPr lang="el-GR" altLang="en-US" sz="2700">
                <a:solidFill>
                  <a:srgbClr val="000000"/>
                </a:solidFill>
                <a:latin typeface="Times New Roman" pitchFamily="18" charset="0"/>
                <a:cs typeface="Times New Roman" pitchFamily="18" charset="0"/>
              </a:rPr>
              <a:t>Αξιοπιστία (Ακριβοδίκαιη παρουσίαση) </a:t>
            </a:r>
          </a:p>
          <a:p>
            <a:pPr marL="341313" indent="-341313" eaLnBrk="1" hangingPunct="1">
              <a:lnSpc>
                <a:spcPct val="80000"/>
              </a:lnSpc>
              <a:spcBef>
                <a:spcPts val="675"/>
              </a:spcBef>
              <a:buClr>
                <a:srgbClr val="000000"/>
              </a:buClr>
              <a:buSzPct val="100000"/>
              <a:buFont typeface="Wingdings" pitchFamily="2" charset="2"/>
              <a:buChar char="ü"/>
              <a:tabLst>
                <a:tab pos="911225" algn="l"/>
                <a:tab pos="1825625" algn="l"/>
                <a:tab pos="2740025" algn="l"/>
                <a:tab pos="3654425" algn="l"/>
                <a:tab pos="4568825" algn="l"/>
                <a:tab pos="5483225" algn="l"/>
                <a:tab pos="6397625" algn="l"/>
                <a:tab pos="7312025" algn="l"/>
                <a:tab pos="8226425" algn="l"/>
                <a:tab pos="9140825" algn="l"/>
                <a:tab pos="10055225" algn="l"/>
              </a:tabLst>
            </a:pPr>
            <a:r>
              <a:rPr lang="el-GR" altLang="en-US" sz="2700">
                <a:solidFill>
                  <a:srgbClr val="000000"/>
                </a:solidFill>
                <a:latin typeface="Times New Roman" pitchFamily="18" charset="0"/>
                <a:cs typeface="Times New Roman" pitchFamily="18" charset="0"/>
              </a:rPr>
              <a:t>Ουσία πάνω από τον τύπο</a:t>
            </a:r>
          </a:p>
          <a:p>
            <a:pPr marL="341313" indent="-341313" eaLnBrk="1" hangingPunct="1">
              <a:lnSpc>
                <a:spcPct val="80000"/>
              </a:lnSpc>
              <a:spcBef>
                <a:spcPts val="675"/>
              </a:spcBef>
              <a:buClr>
                <a:srgbClr val="000000"/>
              </a:buClr>
              <a:buSzPct val="100000"/>
              <a:buFont typeface="Wingdings" pitchFamily="2" charset="2"/>
              <a:buChar char="ü"/>
              <a:tabLst>
                <a:tab pos="911225" algn="l"/>
                <a:tab pos="1825625" algn="l"/>
                <a:tab pos="2740025" algn="l"/>
                <a:tab pos="3654425" algn="l"/>
                <a:tab pos="4568825" algn="l"/>
                <a:tab pos="5483225" algn="l"/>
                <a:tab pos="6397625" algn="l"/>
                <a:tab pos="7312025" algn="l"/>
                <a:tab pos="8226425" algn="l"/>
                <a:tab pos="9140825" algn="l"/>
                <a:tab pos="10055225" algn="l"/>
              </a:tabLst>
            </a:pPr>
            <a:r>
              <a:rPr lang="el-GR" altLang="en-US" sz="2700">
                <a:solidFill>
                  <a:srgbClr val="000000"/>
                </a:solidFill>
                <a:latin typeface="Times New Roman" pitchFamily="18" charset="0"/>
                <a:cs typeface="Times New Roman" pitchFamily="18" charset="0"/>
              </a:rPr>
              <a:t>Πιστή παρουσίαση</a:t>
            </a:r>
          </a:p>
          <a:p>
            <a:pPr marL="341313" indent="-341313" eaLnBrk="1" hangingPunct="1">
              <a:lnSpc>
                <a:spcPct val="80000"/>
              </a:lnSpc>
              <a:spcBef>
                <a:spcPts val="675"/>
              </a:spcBef>
              <a:buClr>
                <a:srgbClr val="000000"/>
              </a:buClr>
              <a:buSzPct val="100000"/>
              <a:buFont typeface="Wingdings" pitchFamily="2" charset="2"/>
              <a:buChar char="ü"/>
              <a:tabLst>
                <a:tab pos="911225" algn="l"/>
                <a:tab pos="1825625" algn="l"/>
                <a:tab pos="2740025" algn="l"/>
                <a:tab pos="3654425" algn="l"/>
                <a:tab pos="4568825" algn="l"/>
                <a:tab pos="5483225" algn="l"/>
                <a:tab pos="6397625" algn="l"/>
                <a:tab pos="7312025" algn="l"/>
                <a:tab pos="8226425" algn="l"/>
                <a:tab pos="9140825" algn="l"/>
                <a:tab pos="10055225" algn="l"/>
              </a:tabLst>
            </a:pPr>
            <a:r>
              <a:rPr lang="el-GR" altLang="en-US" sz="2700">
                <a:solidFill>
                  <a:srgbClr val="000000"/>
                </a:solidFill>
                <a:latin typeface="Times New Roman" pitchFamily="18" charset="0"/>
                <a:cs typeface="Times New Roman" pitchFamily="18" charset="0"/>
              </a:rPr>
              <a:t>Ουδετερότητα</a:t>
            </a:r>
          </a:p>
          <a:p>
            <a:pPr marL="341313" indent="-341313" eaLnBrk="1" hangingPunct="1">
              <a:lnSpc>
                <a:spcPct val="80000"/>
              </a:lnSpc>
              <a:spcBef>
                <a:spcPts val="675"/>
              </a:spcBef>
              <a:buClr>
                <a:srgbClr val="000000"/>
              </a:buClr>
              <a:buSzPct val="100000"/>
              <a:buFont typeface="Wingdings" pitchFamily="2" charset="2"/>
              <a:buChar char="ü"/>
              <a:tabLst>
                <a:tab pos="911225" algn="l"/>
                <a:tab pos="1825625" algn="l"/>
                <a:tab pos="2740025" algn="l"/>
                <a:tab pos="3654425" algn="l"/>
                <a:tab pos="4568825" algn="l"/>
                <a:tab pos="5483225" algn="l"/>
                <a:tab pos="6397625" algn="l"/>
                <a:tab pos="7312025" algn="l"/>
                <a:tab pos="8226425" algn="l"/>
                <a:tab pos="9140825" algn="l"/>
                <a:tab pos="10055225" algn="l"/>
              </a:tabLst>
            </a:pPr>
            <a:r>
              <a:rPr lang="el-GR" altLang="en-US" sz="2700">
                <a:solidFill>
                  <a:srgbClr val="000000"/>
                </a:solidFill>
                <a:latin typeface="Times New Roman" pitchFamily="18" charset="0"/>
                <a:cs typeface="Times New Roman" pitchFamily="18" charset="0"/>
              </a:rPr>
              <a:t>Σύνεση</a:t>
            </a:r>
          </a:p>
          <a:p>
            <a:pPr marL="341313" indent="-341313" eaLnBrk="1" hangingPunct="1">
              <a:lnSpc>
                <a:spcPct val="80000"/>
              </a:lnSpc>
              <a:spcBef>
                <a:spcPts val="675"/>
              </a:spcBef>
              <a:buClr>
                <a:srgbClr val="000000"/>
              </a:buClr>
              <a:buSzPct val="100000"/>
              <a:buFont typeface="Wingdings" pitchFamily="2" charset="2"/>
              <a:buChar char="ü"/>
              <a:tabLst>
                <a:tab pos="911225" algn="l"/>
                <a:tab pos="1825625" algn="l"/>
                <a:tab pos="2740025" algn="l"/>
                <a:tab pos="3654425" algn="l"/>
                <a:tab pos="4568825" algn="l"/>
                <a:tab pos="5483225" algn="l"/>
                <a:tab pos="6397625" algn="l"/>
                <a:tab pos="7312025" algn="l"/>
                <a:tab pos="8226425" algn="l"/>
                <a:tab pos="9140825" algn="l"/>
                <a:tab pos="10055225" algn="l"/>
              </a:tabLst>
            </a:pPr>
            <a:r>
              <a:rPr lang="el-GR" altLang="en-US" sz="2700">
                <a:solidFill>
                  <a:srgbClr val="000000"/>
                </a:solidFill>
                <a:latin typeface="Times New Roman" pitchFamily="18" charset="0"/>
                <a:cs typeface="Times New Roman" pitchFamily="18" charset="0"/>
              </a:rPr>
              <a:t>Πληρότητα</a:t>
            </a:r>
          </a:p>
          <a:p>
            <a:pPr marL="341313" indent="-341313" eaLnBrk="1" hangingPunct="1">
              <a:lnSpc>
                <a:spcPct val="80000"/>
              </a:lnSpc>
              <a:spcBef>
                <a:spcPts val="675"/>
              </a:spcBef>
              <a:buClr>
                <a:srgbClr val="000000"/>
              </a:buClr>
              <a:buSzPct val="100000"/>
              <a:buFont typeface="Wingdings" pitchFamily="2" charset="2"/>
              <a:buChar char="ü"/>
              <a:tabLst>
                <a:tab pos="911225" algn="l"/>
                <a:tab pos="1825625" algn="l"/>
                <a:tab pos="2740025" algn="l"/>
                <a:tab pos="3654425" algn="l"/>
                <a:tab pos="4568825" algn="l"/>
                <a:tab pos="5483225" algn="l"/>
                <a:tab pos="6397625" algn="l"/>
                <a:tab pos="7312025" algn="l"/>
                <a:tab pos="8226425" algn="l"/>
                <a:tab pos="9140825" algn="l"/>
                <a:tab pos="10055225" algn="l"/>
              </a:tabLst>
            </a:pPr>
            <a:r>
              <a:rPr lang="el-GR" altLang="en-US" sz="2700">
                <a:solidFill>
                  <a:srgbClr val="000000"/>
                </a:solidFill>
                <a:latin typeface="Times New Roman" pitchFamily="18" charset="0"/>
                <a:cs typeface="Times New Roman" pitchFamily="18" charset="0"/>
              </a:rPr>
              <a:t>Συγκρισιμότητα</a:t>
            </a:r>
          </a:p>
        </p:txBody>
      </p:sp>
      <p:sp>
        <p:nvSpPr>
          <p:cNvPr id="66564" name="Text Box 3"/>
          <p:cNvSpPr txBox="1">
            <a:spLocks noChangeArrowheads="1"/>
          </p:cNvSpPr>
          <p:nvPr/>
        </p:nvSpPr>
        <p:spPr bwMode="auto">
          <a:xfrm>
            <a:off x="6553200" y="6356350"/>
            <a:ext cx="2133600" cy="365125"/>
          </a:xfrm>
          <a:prstGeom prst="rect">
            <a:avLst/>
          </a:prstGeom>
          <a:noFill/>
          <a:ln w="9525">
            <a:noFill/>
            <a:round/>
            <a:headEnd/>
            <a:tailEnd/>
          </a:ln>
        </p:spPr>
        <p:txBody>
          <a:bodyPr lIns="90000" tIns="46800" rIns="90000" bIns="46800" anchor="ctr"/>
          <a:lstStyle/>
          <a:p>
            <a:pPr algn="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00EAA4E2-BE1E-4630-854E-CA77F8F011AA}" type="slidenum">
              <a:rPr lang="el-GR" altLang="en-US" sz="1200">
                <a:solidFill>
                  <a:srgbClr val="898989"/>
                </a:solidFill>
              </a:rPr>
              <a:pPr algn="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16</a:t>
            </a:fld>
            <a:endParaRPr lang="el-GR" altLang="en-US" sz="1200">
              <a:solidFill>
                <a:srgbClr val="898989"/>
              </a:solidFill>
            </a:endParaRPr>
          </a:p>
        </p:txBody>
      </p:sp>
    </p:spTree>
  </p:cSld>
  <p:clrMapOvr>
    <a:masterClrMapping/>
  </p:clrMapOvr>
  <p:transition spd="slow"/>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7586" name="Text Box 1"/>
          <p:cNvSpPr txBox="1">
            <a:spLocks noChangeArrowheads="1"/>
          </p:cNvSpPr>
          <p:nvPr/>
        </p:nvSpPr>
        <p:spPr bwMode="auto">
          <a:xfrm>
            <a:off x="611188" y="188913"/>
            <a:ext cx="7772400" cy="1079500"/>
          </a:xfrm>
          <a:prstGeom prst="rect">
            <a:avLst/>
          </a:prstGeom>
          <a:noFill/>
          <a:ln w="9525">
            <a:noFill/>
            <a:round/>
            <a:headEnd/>
            <a:tailEnd/>
          </a:ln>
        </p:spPr>
        <p:txBody>
          <a:bodyPr anchor="ctr"/>
          <a:lstStyle/>
          <a:p>
            <a:pPr marL="484188" algn="ctr" eaLnBrk="1" hangingPunct="1">
              <a:buSzPct val="100000"/>
              <a:tabLst>
                <a:tab pos="484188" algn="l"/>
                <a:tab pos="1398588" algn="l"/>
                <a:tab pos="2312988" algn="l"/>
                <a:tab pos="3227388" algn="l"/>
                <a:tab pos="4141788" algn="l"/>
                <a:tab pos="5056188" algn="l"/>
                <a:tab pos="5970588" algn="l"/>
                <a:tab pos="6884988" algn="l"/>
                <a:tab pos="7799388" algn="l"/>
                <a:tab pos="8713788" algn="l"/>
                <a:tab pos="9628188" algn="l"/>
                <a:tab pos="10542588" algn="l"/>
              </a:tabLst>
            </a:pPr>
            <a:r>
              <a:rPr lang="el-GR" altLang="en-US" sz="3200" b="1" u="sng">
                <a:solidFill>
                  <a:srgbClr val="000000"/>
                </a:solidFill>
                <a:latin typeface="Times New Roman" pitchFamily="18" charset="0"/>
                <a:cs typeface="Times New Roman" pitchFamily="18" charset="0"/>
              </a:rPr>
              <a:t>Ποιοτικά Χαρακτηριστικά</a:t>
            </a:r>
          </a:p>
        </p:txBody>
      </p:sp>
      <p:sp>
        <p:nvSpPr>
          <p:cNvPr id="20482" name="Text Box 2"/>
          <p:cNvSpPr txBox="1">
            <a:spLocks noChangeArrowheads="1"/>
          </p:cNvSpPr>
          <p:nvPr/>
        </p:nvSpPr>
        <p:spPr bwMode="auto">
          <a:xfrm>
            <a:off x="179388" y="1484313"/>
            <a:ext cx="8785225" cy="5184775"/>
          </a:xfrm>
          <a:prstGeom prst="rect">
            <a:avLst/>
          </a:prstGeom>
          <a:noFill/>
          <a:ln w="9525" cap="flat">
            <a:noFill/>
            <a:round/>
            <a:headEnd/>
            <a:tailEnd/>
          </a:ln>
          <a:effectLst/>
        </p:spPr>
        <p:txBody>
          <a:bodyPr/>
          <a:lstStyle/>
          <a:p>
            <a:pPr marL="446088" indent="-382588" eaLnBrk="1" hangingPunct="1">
              <a:lnSpc>
                <a:spcPct val="70000"/>
              </a:lnSpc>
              <a:spcBef>
                <a:spcPts val="1750"/>
              </a:spcBef>
              <a:buClr>
                <a:srgbClr val="000000"/>
              </a:buClr>
              <a:buSzPct val="100000"/>
              <a:buFont typeface="Arial" charset="0"/>
              <a:buChar char="•"/>
              <a:tabLst>
                <a:tab pos="1016000" algn="l"/>
                <a:tab pos="1930400" algn="l"/>
                <a:tab pos="2844800" algn="l"/>
                <a:tab pos="3759200" algn="l"/>
                <a:tab pos="4673600" algn="l"/>
                <a:tab pos="5588000" algn="l"/>
                <a:tab pos="6502400" algn="l"/>
                <a:tab pos="7416800" algn="l"/>
                <a:tab pos="8331200" algn="l"/>
                <a:tab pos="9245600" algn="l"/>
                <a:tab pos="10160000" algn="l"/>
              </a:tabLst>
              <a:defRPr/>
            </a:pPr>
            <a:r>
              <a:rPr lang="el-GR" sz="2800" b="1" dirty="0">
                <a:solidFill>
                  <a:srgbClr val="000000"/>
                </a:solidFill>
                <a:latin typeface="Times New Roman" pitchFamily="16" charset="0"/>
                <a:ea typeface="+mn-ea"/>
                <a:cs typeface="Times New Roman" pitchFamily="16" charset="0"/>
              </a:rPr>
              <a:t>Συνάφεια</a:t>
            </a:r>
            <a:r>
              <a:rPr lang="en-GB" sz="2800" dirty="0">
                <a:solidFill>
                  <a:srgbClr val="000000"/>
                </a:solidFill>
                <a:latin typeface="Times New Roman" pitchFamily="16" charset="0"/>
                <a:ea typeface="+mn-ea"/>
                <a:cs typeface="Times New Roman" pitchFamily="16" charset="0"/>
              </a:rPr>
              <a:t> (</a:t>
            </a:r>
            <a:r>
              <a:rPr lang="el-GR" sz="2800" dirty="0">
                <a:solidFill>
                  <a:srgbClr val="000000"/>
                </a:solidFill>
                <a:latin typeface="Times New Roman" pitchFamily="16" charset="0"/>
                <a:ea typeface="+mn-ea"/>
                <a:cs typeface="Times New Roman" pitchFamily="16" charset="0"/>
              </a:rPr>
              <a:t>για την λήψη αποφάσεων</a:t>
            </a:r>
            <a:r>
              <a:rPr lang="en-GB" sz="2800" dirty="0">
                <a:solidFill>
                  <a:srgbClr val="000000"/>
                </a:solidFill>
                <a:latin typeface="Times New Roman" pitchFamily="16" charset="0"/>
                <a:ea typeface="+mn-ea"/>
                <a:cs typeface="Times New Roman" pitchFamily="16" charset="0"/>
              </a:rPr>
              <a:t>)</a:t>
            </a:r>
            <a:endParaRPr lang="el-GR" sz="2800" dirty="0">
              <a:solidFill>
                <a:srgbClr val="000000"/>
              </a:solidFill>
              <a:latin typeface="Times New Roman" pitchFamily="16" charset="0"/>
              <a:ea typeface="+mn-ea"/>
              <a:cs typeface="Times New Roman" pitchFamily="16" charset="0"/>
            </a:endParaRPr>
          </a:p>
          <a:p>
            <a:pPr marL="447675" indent="-381000" algn="just" eaLnBrk="1" hangingPunct="1">
              <a:lnSpc>
                <a:spcPct val="90000"/>
              </a:lnSpc>
              <a:spcBef>
                <a:spcPts val="600"/>
              </a:spcBef>
              <a:buSzPct val="65000"/>
              <a:tabLst>
                <a:tab pos="1016000" algn="l"/>
                <a:tab pos="1930400" algn="l"/>
                <a:tab pos="2844800" algn="l"/>
                <a:tab pos="3759200" algn="l"/>
                <a:tab pos="4673600" algn="l"/>
                <a:tab pos="5588000" algn="l"/>
                <a:tab pos="6502400" algn="l"/>
                <a:tab pos="7416800" algn="l"/>
                <a:tab pos="8331200" algn="l"/>
                <a:tab pos="9245600" algn="l"/>
                <a:tab pos="10160000" algn="l"/>
              </a:tabLst>
              <a:defRPr/>
            </a:pPr>
            <a:r>
              <a:rPr lang="en-US" sz="2400" dirty="0">
                <a:solidFill>
                  <a:srgbClr val="000000"/>
                </a:solidFill>
                <a:latin typeface="Times New Roman" pitchFamily="16" charset="0"/>
                <a:ea typeface="+mn-ea"/>
                <a:cs typeface="Times New Roman" pitchFamily="16" charset="0"/>
              </a:rPr>
              <a:t>	</a:t>
            </a:r>
            <a:r>
              <a:rPr lang="el-GR" sz="2400" dirty="0">
                <a:solidFill>
                  <a:srgbClr val="000000"/>
                </a:solidFill>
                <a:latin typeface="Times New Roman" pitchFamily="16" charset="0"/>
                <a:ea typeface="+mn-ea"/>
                <a:cs typeface="Times New Roman" pitchFamily="16" charset="0"/>
              </a:rPr>
              <a:t>Συναφής είναι η πληροφορία η οποία μπορεί και επηρεάζει τις οικονομικές αποφάσεις των χρηστών βοηθώντας τους να αξιολογούν το παρελθόν, παρόν ή μέλλον </a:t>
            </a:r>
            <a:r>
              <a:rPr lang="el-GR" sz="2400" dirty="0">
                <a:solidFill>
                  <a:srgbClr val="FF3300"/>
                </a:solidFill>
                <a:latin typeface="Times New Roman" pitchFamily="16" charset="0"/>
                <a:ea typeface="+mn-ea"/>
                <a:cs typeface="Times New Roman" pitchFamily="16" charset="0"/>
              </a:rPr>
              <a:t>(αξία πρόβλεψης</a:t>
            </a:r>
            <a:r>
              <a:rPr lang="el-GR" sz="2400" dirty="0">
                <a:solidFill>
                  <a:srgbClr val="000000"/>
                </a:solidFill>
                <a:latin typeface="Times New Roman" pitchFamily="16" charset="0"/>
                <a:ea typeface="+mn-ea"/>
                <a:cs typeface="Times New Roman" pitchFamily="16" charset="0"/>
              </a:rPr>
              <a:t>) ή με το να επιβεβαιώνει (διορθώνει) παλαιότερες εκτιμήσεις </a:t>
            </a:r>
            <a:r>
              <a:rPr lang="el-GR" sz="2400" dirty="0">
                <a:solidFill>
                  <a:srgbClr val="FF3300"/>
                </a:solidFill>
                <a:latin typeface="Times New Roman" pitchFamily="16" charset="0"/>
                <a:ea typeface="+mn-ea"/>
                <a:cs typeface="Times New Roman" pitchFamily="16" charset="0"/>
              </a:rPr>
              <a:t>(αξία επιβεβαίωσης)</a:t>
            </a:r>
            <a:r>
              <a:rPr lang="en-US" sz="2400" dirty="0">
                <a:solidFill>
                  <a:srgbClr val="FF3300"/>
                </a:solidFill>
                <a:latin typeface="Times New Roman" pitchFamily="16" charset="0"/>
                <a:ea typeface="+mn-ea"/>
                <a:cs typeface="Times New Roman" pitchFamily="16" charset="0"/>
              </a:rPr>
              <a:t>. </a:t>
            </a:r>
            <a:endParaRPr lang="el-GR" sz="2400" dirty="0">
              <a:solidFill>
                <a:srgbClr val="FF3300"/>
              </a:solidFill>
              <a:latin typeface="Times New Roman" pitchFamily="16" charset="0"/>
              <a:ea typeface="+mn-ea"/>
              <a:cs typeface="Times New Roman" pitchFamily="16" charset="0"/>
            </a:endParaRPr>
          </a:p>
          <a:p>
            <a:pPr marL="447675" indent="-381000" algn="just" eaLnBrk="1" hangingPunct="1">
              <a:lnSpc>
                <a:spcPct val="90000"/>
              </a:lnSpc>
              <a:spcBef>
                <a:spcPts val="600"/>
              </a:spcBef>
              <a:buSzPct val="65000"/>
              <a:tabLst>
                <a:tab pos="1016000" algn="l"/>
                <a:tab pos="1930400" algn="l"/>
                <a:tab pos="2844800" algn="l"/>
                <a:tab pos="3759200" algn="l"/>
                <a:tab pos="4673600" algn="l"/>
                <a:tab pos="5588000" algn="l"/>
                <a:tab pos="6502400" algn="l"/>
                <a:tab pos="7416800" algn="l"/>
                <a:tab pos="8331200" algn="l"/>
                <a:tab pos="9245600" algn="l"/>
                <a:tab pos="10160000" algn="l"/>
              </a:tabLst>
              <a:defRPr/>
            </a:pPr>
            <a:endParaRPr lang="en-US" sz="2400" dirty="0">
              <a:solidFill>
                <a:srgbClr val="FF3300"/>
              </a:solidFill>
              <a:latin typeface="Times New Roman" pitchFamily="16" charset="0"/>
              <a:ea typeface="+mn-ea"/>
              <a:cs typeface="Times New Roman" pitchFamily="16" charset="0"/>
            </a:endParaRPr>
          </a:p>
          <a:p>
            <a:pPr marL="446088" indent="-382588" eaLnBrk="1" hangingPunct="1">
              <a:lnSpc>
                <a:spcPct val="70000"/>
              </a:lnSpc>
              <a:spcBef>
                <a:spcPts val="1750"/>
              </a:spcBef>
              <a:buClr>
                <a:srgbClr val="000000"/>
              </a:buClr>
              <a:buSzPct val="100000"/>
              <a:buFont typeface="Arial" charset="0"/>
              <a:buChar char="•"/>
              <a:tabLst>
                <a:tab pos="1016000" algn="l"/>
                <a:tab pos="1930400" algn="l"/>
                <a:tab pos="2844800" algn="l"/>
                <a:tab pos="3759200" algn="l"/>
                <a:tab pos="4673600" algn="l"/>
                <a:tab pos="5588000" algn="l"/>
                <a:tab pos="6502400" algn="l"/>
                <a:tab pos="7416800" algn="l"/>
                <a:tab pos="8331200" algn="l"/>
                <a:tab pos="9245600" algn="l"/>
                <a:tab pos="10160000" algn="l"/>
              </a:tabLst>
              <a:defRPr/>
            </a:pPr>
            <a:r>
              <a:rPr lang="el-GR" sz="2800" b="1" dirty="0">
                <a:solidFill>
                  <a:srgbClr val="000000"/>
                </a:solidFill>
                <a:latin typeface="Times New Roman" pitchFamily="16" charset="0"/>
                <a:ea typeface="+mn-ea"/>
                <a:cs typeface="Times New Roman" pitchFamily="16" charset="0"/>
              </a:rPr>
              <a:t>Αξιοπιστία – Ακριβοδίκαιη </a:t>
            </a:r>
            <a:r>
              <a:rPr lang="el-GR" sz="2800" b="1" dirty="0" err="1">
                <a:solidFill>
                  <a:srgbClr val="000000"/>
                </a:solidFill>
                <a:latin typeface="Times New Roman" pitchFamily="16" charset="0"/>
                <a:ea typeface="+mn-ea"/>
                <a:cs typeface="Times New Roman" pitchFamily="16" charset="0"/>
              </a:rPr>
              <a:t>παρουσίαση</a:t>
            </a:r>
            <a:r>
              <a:rPr lang="el-GR" altLang="en-US" sz="2800" dirty="0" err="1">
                <a:latin typeface="Times New Roman" panose="02020603050405020304" pitchFamily="18" charset="0"/>
                <a:cs typeface="Times New Roman" panose="02020603050405020304" pitchFamily="18" charset="0"/>
              </a:rPr>
              <a:t>οδίκαιη</a:t>
            </a:r>
            <a:r>
              <a:rPr lang="el-GR" altLang="en-US" sz="2800" dirty="0">
                <a:latin typeface="Times New Roman" panose="02020603050405020304" pitchFamily="18" charset="0"/>
                <a:cs typeface="Times New Roman" panose="02020603050405020304" pitchFamily="18" charset="0"/>
              </a:rPr>
              <a:t> </a:t>
            </a:r>
            <a:r>
              <a:rPr lang="el-GR" altLang="en-US" sz="2800" dirty="0" err="1">
                <a:latin typeface="Times New Roman" panose="02020603050405020304" pitchFamily="18" charset="0"/>
                <a:cs typeface="Times New Roman" panose="02020603050405020304" pitchFamily="18" charset="0"/>
              </a:rPr>
              <a:t>παρ</a:t>
            </a:r>
            <a:r>
              <a:rPr lang="el-GR" altLang="en-US" sz="2800" dirty="0">
                <a:latin typeface="Times New Roman" panose="02020603050405020304" pitchFamily="18" charset="0"/>
                <a:cs typeface="Times New Roman" panose="02020603050405020304" pitchFamily="18" charset="0"/>
              </a:rPr>
              <a:t>   </a:t>
            </a:r>
            <a:r>
              <a:rPr lang="el-GR" sz="2400" dirty="0">
                <a:solidFill>
                  <a:srgbClr val="000000"/>
                </a:solidFill>
                <a:latin typeface="Times New Roman" pitchFamily="16" charset="0"/>
                <a:ea typeface="+mn-ea"/>
                <a:cs typeface="Times New Roman" pitchFamily="16" charset="0"/>
              </a:rPr>
              <a:t>Οι πληροφορίες είναι αξιόπιστες όταν </a:t>
            </a:r>
            <a:r>
              <a:rPr lang="el-GR" sz="2400" dirty="0">
                <a:solidFill>
                  <a:srgbClr val="FF3300"/>
                </a:solidFill>
                <a:latin typeface="Times New Roman" pitchFamily="16" charset="0"/>
                <a:ea typeface="+mn-ea"/>
                <a:cs typeface="Times New Roman" pitchFamily="16" charset="0"/>
              </a:rPr>
              <a:t>δεν περιέχουν σημαντικά λάθη</a:t>
            </a:r>
            <a:r>
              <a:rPr lang="el-GR" sz="2400" dirty="0">
                <a:solidFill>
                  <a:srgbClr val="000000"/>
                </a:solidFill>
                <a:latin typeface="Times New Roman" pitchFamily="16" charset="0"/>
                <a:ea typeface="+mn-ea"/>
                <a:cs typeface="Times New Roman" pitchFamily="16" charset="0"/>
              </a:rPr>
              <a:t>, παραλείψεις ή προκαταλήψεις και μπορούν να θεωρηθούν ότι αντικατοπτρίζουν πιστά αυτό που θεωρείται ή  αναμένεται ότι αντιπροσωπεύουν</a:t>
            </a:r>
            <a:r>
              <a:rPr lang="en-US" sz="2400" dirty="0">
                <a:solidFill>
                  <a:srgbClr val="000000"/>
                </a:solidFill>
                <a:latin typeface="Times New Roman" pitchFamily="16" charset="0"/>
                <a:ea typeface="+mn-ea"/>
                <a:cs typeface="Times New Roman" pitchFamily="16" charset="0"/>
              </a:rPr>
              <a:t>.</a:t>
            </a:r>
          </a:p>
          <a:p>
            <a:pPr marL="447675" indent="-381000" eaLnBrk="1" hangingPunct="1">
              <a:lnSpc>
                <a:spcPct val="70000"/>
              </a:lnSpc>
              <a:spcBef>
                <a:spcPts val="600"/>
              </a:spcBef>
              <a:buSzPct val="100000"/>
              <a:tabLst>
                <a:tab pos="1016000" algn="l"/>
                <a:tab pos="1930400" algn="l"/>
                <a:tab pos="2844800" algn="l"/>
                <a:tab pos="3759200" algn="l"/>
                <a:tab pos="4673600" algn="l"/>
                <a:tab pos="5588000" algn="l"/>
                <a:tab pos="6502400" algn="l"/>
                <a:tab pos="7416800" algn="l"/>
                <a:tab pos="8331200" algn="l"/>
                <a:tab pos="9245600" algn="l"/>
                <a:tab pos="10160000" algn="l"/>
              </a:tabLst>
              <a:defRPr/>
            </a:pPr>
            <a:r>
              <a:rPr lang="en-GB" sz="2400" dirty="0">
                <a:solidFill>
                  <a:srgbClr val="000000"/>
                </a:solidFill>
                <a:latin typeface="Times New Roman" pitchFamily="16" charset="0"/>
                <a:ea typeface="+mn-ea"/>
                <a:cs typeface="Times New Roman" pitchFamily="16" charset="0"/>
              </a:rPr>
              <a:t>	</a:t>
            </a:r>
          </a:p>
        </p:txBody>
      </p:sp>
      <p:sp>
        <p:nvSpPr>
          <p:cNvPr id="67588" name="Text Box 3"/>
          <p:cNvSpPr txBox="1">
            <a:spLocks noChangeArrowheads="1"/>
          </p:cNvSpPr>
          <p:nvPr/>
        </p:nvSpPr>
        <p:spPr bwMode="auto">
          <a:xfrm>
            <a:off x="7010400" y="6356350"/>
            <a:ext cx="2133600" cy="365125"/>
          </a:xfrm>
          <a:prstGeom prst="rect">
            <a:avLst/>
          </a:prstGeom>
          <a:noFill/>
          <a:ln w="9525">
            <a:noFill/>
            <a:round/>
            <a:headEnd/>
            <a:tailEnd/>
          </a:ln>
        </p:spPr>
        <p:txBody>
          <a:bodyPr lIns="90000" tIns="46800" rIns="90000" bIns="46800" anchor="ctr"/>
          <a:lstStyle/>
          <a:p>
            <a:pPr algn="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5CDCB30F-CEFF-40C2-89C5-EDBD15998DE7}" type="slidenum">
              <a:rPr lang="en-GB" altLang="en-US" sz="1200">
                <a:solidFill>
                  <a:srgbClr val="898989"/>
                </a:solidFill>
                <a:latin typeface="Times New Roman" pitchFamily="18" charset="0"/>
                <a:cs typeface="Times New Roman" pitchFamily="18" charset="0"/>
              </a:rPr>
              <a:pPr algn="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17</a:t>
            </a:fld>
            <a:endParaRPr lang="en-GB" altLang="en-US" sz="1200">
              <a:solidFill>
                <a:srgbClr val="898989"/>
              </a:solidFill>
              <a:latin typeface="Times New Roman" pitchFamily="18" charset="0"/>
              <a:cs typeface="Times New Roman" pitchFamily="18" charset="0"/>
            </a:endParaRPr>
          </a:p>
        </p:txBody>
      </p:sp>
    </p:spTree>
  </p:cSld>
  <p:clrMapOvr>
    <a:masterClrMapping/>
  </p:clrMapOvr>
  <p:transition/>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3010" name="Text Box 1"/>
          <p:cNvSpPr txBox="1">
            <a:spLocks noChangeArrowheads="1"/>
          </p:cNvSpPr>
          <p:nvPr/>
        </p:nvSpPr>
        <p:spPr bwMode="auto">
          <a:xfrm>
            <a:off x="395288" y="476250"/>
            <a:ext cx="8353425" cy="1090613"/>
          </a:xfrm>
          <a:prstGeom prst="rect">
            <a:avLst/>
          </a:prstGeom>
          <a:noFill/>
          <a:ln w="9525">
            <a:noFill/>
            <a:round/>
            <a:headEnd/>
            <a:tailEnd/>
          </a:ln>
        </p:spPr>
        <p:txBody>
          <a:bodyPr anchor="ctr"/>
          <a:lstStyle/>
          <a:p>
            <a:pPr marL="484188" algn="ctr" eaLnBrk="1" hangingPunct="1">
              <a:buSzPct val="100000"/>
              <a:tabLst>
                <a:tab pos="484188" algn="l"/>
                <a:tab pos="1398588" algn="l"/>
                <a:tab pos="2312988" algn="l"/>
                <a:tab pos="3227388" algn="l"/>
                <a:tab pos="4141788" algn="l"/>
                <a:tab pos="5056188" algn="l"/>
                <a:tab pos="5970588" algn="l"/>
                <a:tab pos="6884988" algn="l"/>
                <a:tab pos="7799388" algn="l"/>
                <a:tab pos="8713788" algn="l"/>
                <a:tab pos="9628188" algn="l"/>
                <a:tab pos="10542588" algn="l"/>
              </a:tabLst>
              <a:defRPr/>
            </a:pPr>
            <a:r>
              <a:rPr lang="el-GR" sz="3600" b="1" u="sng" dirty="0">
                <a:solidFill>
                  <a:schemeClr val="accent1">
                    <a:lumMod val="50000"/>
                  </a:schemeClr>
                </a:solidFill>
                <a:latin typeface="Times New Roman" pitchFamily="16" charset="0"/>
                <a:ea typeface="Microsoft YaHei" charset="-122"/>
                <a:cs typeface="Times New Roman" pitchFamily="16" charset="0"/>
              </a:rPr>
              <a:t>Ποιοτικά Χαρακτηριστικά (συνέχεια</a:t>
            </a:r>
            <a:r>
              <a:rPr lang="el-GR" sz="3600" b="1" u="sng" dirty="0">
                <a:solidFill>
                  <a:srgbClr val="000000"/>
                </a:solidFill>
                <a:latin typeface="Times New Roman" pitchFamily="16" charset="0"/>
                <a:ea typeface="Microsoft YaHei" charset="-122"/>
                <a:cs typeface="Times New Roman" pitchFamily="16" charset="0"/>
              </a:rPr>
              <a:t>)</a:t>
            </a:r>
          </a:p>
        </p:txBody>
      </p:sp>
      <p:sp>
        <p:nvSpPr>
          <p:cNvPr id="21506" name="Text Box 2"/>
          <p:cNvSpPr txBox="1">
            <a:spLocks noChangeArrowheads="1"/>
          </p:cNvSpPr>
          <p:nvPr/>
        </p:nvSpPr>
        <p:spPr bwMode="auto">
          <a:xfrm>
            <a:off x="685800" y="1484313"/>
            <a:ext cx="7772400" cy="4968875"/>
          </a:xfrm>
          <a:prstGeom prst="rect">
            <a:avLst/>
          </a:prstGeom>
          <a:noFill/>
          <a:ln w="9525" cap="flat">
            <a:noFill/>
            <a:round/>
            <a:headEnd/>
            <a:tailEnd/>
          </a:ln>
          <a:effectLst/>
        </p:spPr>
        <p:txBody>
          <a:bodyPr/>
          <a:lstStyle/>
          <a:p>
            <a:pPr marL="447675" indent="-381000" eaLnBrk="1" hangingPunct="1">
              <a:lnSpc>
                <a:spcPct val="90000"/>
              </a:lnSpc>
              <a:spcBef>
                <a:spcPts val="900"/>
              </a:spcBef>
              <a:buSzPct val="100000"/>
              <a:tabLst>
                <a:tab pos="447675" algn="l"/>
                <a:tab pos="912813" algn="l"/>
                <a:tab pos="1827213" algn="l"/>
                <a:tab pos="2741613" algn="l"/>
                <a:tab pos="3656013" algn="l"/>
                <a:tab pos="4570413" algn="l"/>
                <a:tab pos="5484813" algn="l"/>
                <a:tab pos="6399213" algn="l"/>
                <a:tab pos="7313613" algn="l"/>
                <a:tab pos="8228013" algn="l"/>
                <a:tab pos="9142413" algn="l"/>
                <a:tab pos="10056813" algn="l"/>
              </a:tabLst>
              <a:defRPr/>
            </a:pPr>
            <a:r>
              <a:rPr lang="en-GB" sz="3600" dirty="0">
                <a:solidFill>
                  <a:srgbClr val="000000"/>
                </a:solidFill>
                <a:latin typeface="Times New Roman" pitchFamily="16" charset="0"/>
                <a:ea typeface="+mn-ea"/>
                <a:cs typeface="Times New Roman" pitchFamily="16" charset="0"/>
              </a:rPr>
              <a:t>	</a:t>
            </a:r>
            <a:r>
              <a:rPr lang="el-GR" sz="2800" b="1" dirty="0" err="1">
                <a:solidFill>
                  <a:srgbClr val="000000"/>
                </a:solidFill>
                <a:latin typeface="Times New Roman" pitchFamily="16" charset="0"/>
                <a:ea typeface="+mn-ea"/>
                <a:cs typeface="Times New Roman" pitchFamily="16" charset="0"/>
              </a:rPr>
              <a:t>Κατανοητότητα</a:t>
            </a:r>
            <a:endParaRPr lang="el-GR" sz="2800" b="1" dirty="0">
              <a:solidFill>
                <a:srgbClr val="000000"/>
              </a:solidFill>
              <a:latin typeface="Times New Roman" pitchFamily="16" charset="0"/>
              <a:ea typeface="+mn-ea"/>
              <a:cs typeface="Times New Roman" pitchFamily="16" charset="0"/>
            </a:endParaRPr>
          </a:p>
          <a:p>
            <a:pPr marL="822325" lvl="1" indent="-284163" algn="just" eaLnBrk="1" hangingPunct="1">
              <a:lnSpc>
                <a:spcPct val="90000"/>
              </a:lnSpc>
              <a:spcBef>
                <a:spcPts val="600"/>
              </a:spcBef>
              <a:buSzPct val="100000"/>
              <a:tabLst>
                <a:tab pos="447675" algn="l"/>
                <a:tab pos="912813" algn="l"/>
                <a:tab pos="1827213" algn="l"/>
                <a:tab pos="2741613" algn="l"/>
                <a:tab pos="3656013" algn="l"/>
                <a:tab pos="4570413" algn="l"/>
                <a:tab pos="5484813" algn="l"/>
                <a:tab pos="6399213" algn="l"/>
                <a:tab pos="7313613" algn="l"/>
                <a:tab pos="8228013" algn="l"/>
                <a:tab pos="9142413" algn="l"/>
                <a:tab pos="10056813" algn="l"/>
              </a:tabLst>
              <a:defRPr/>
            </a:pPr>
            <a:r>
              <a:rPr lang="en-US" sz="2400" dirty="0">
                <a:solidFill>
                  <a:srgbClr val="000000"/>
                </a:solidFill>
                <a:latin typeface="Times New Roman" pitchFamily="16" charset="0"/>
                <a:ea typeface="+mn-ea"/>
                <a:cs typeface="Times New Roman" pitchFamily="16" charset="0"/>
              </a:rPr>
              <a:t>	</a:t>
            </a:r>
            <a:r>
              <a:rPr lang="el-GR" sz="2400" dirty="0">
                <a:solidFill>
                  <a:srgbClr val="000000"/>
                </a:solidFill>
                <a:latin typeface="Times New Roman" pitchFamily="16" charset="0"/>
                <a:ea typeface="+mn-ea"/>
                <a:cs typeface="Times New Roman" pitchFamily="16" charset="0"/>
              </a:rPr>
              <a:t>Οι πληροφορίες θα πρέπει να είναι κατανοητές από χρήστες με </a:t>
            </a:r>
            <a:r>
              <a:rPr lang="el-GR" sz="2400" dirty="0">
                <a:solidFill>
                  <a:srgbClr val="FF3300"/>
                </a:solidFill>
                <a:latin typeface="Times New Roman" pitchFamily="16" charset="0"/>
                <a:ea typeface="+mn-ea"/>
                <a:cs typeface="Times New Roman" pitchFamily="16" charset="0"/>
              </a:rPr>
              <a:t>λογική γνώση οικονομίας/λογιστικής</a:t>
            </a:r>
            <a:r>
              <a:rPr lang="el-GR" sz="2400" dirty="0">
                <a:solidFill>
                  <a:srgbClr val="000000"/>
                </a:solidFill>
                <a:latin typeface="Times New Roman" pitchFamily="16" charset="0"/>
                <a:ea typeface="+mn-ea"/>
                <a:cs typeface="Times New Roman" pitchFamily="16" charset="0"/>
              </a:rPr>
              <a:t> και είναι διατεθειμένοι να μελετήσουν τις πληροφορίες με σχετική επιμέλεια και προσοχή.</a:t>
            </a:r>
          </a:p>
          <a:p>
            <a:pPr marL="822325" lvl="1" indent="-284163" algn="just" eaLnBrk="1" hangingPunct="1">
              <a:lnSpc>
                <a:spcPct val="90000"/>
              </a:lnSpc>
              <a:spcBef>
                <a:spcPts val="600"/>
              </a:spcBef>
              <a:buSzPct val="100000"/>
              <a:tabLst>
                <a:tab pos="447675" algn="l"/>
                <a:tab pos="912813" algn="l"/>
                <a:tab pos="1827213" algn="l"/>
                <a:tab pos="2741613" algn="l"/>
                <a:tab pos="3656013" algn="l"/>
                <a:tab pos="4570413" algn="l"/>
                <a:tab pos="5484813" algn="l"/>
                <a:tab pos="6399213" algn="l"/>
                <a:tab pos="7313613" algn="l"/>
                <a:tab pos="8228013" algn="l"/>
                <a:tab pos="9142413" algn="l"/>
                <a:tab pos="10056813" algn="l"/>
              </a:tabLst>
              <a:defRPr/>
            </a:pPr>
            <a:endParaRPr lang="el-GR" sz="2400" dirty="0">
              <a:solidFill>
                <a:srgbClr val="000000"/>
              </a:solidFill>
              <a:latin typeface="Times New Roman" pitchFamily="16" charset="0"/>
              <a:ea typeface="+mn-ea"/>
              <a:cs typeface="Times New Roman" pitchFamily="16" charset="0"/>
            </a:endParaRPr>
          </a:p>
          <a:p>
            <a:pPr marL="446088" indent="-382588" eaLnBrk="1" hangingPunct="1">
              <a:lnSpc>
                <a:spcPct val="90000"/>
              </a:lnSpc>
              <a:spcBef>
                <a:spcPts val="700"/>
              </a:spcBef>
              <a:buClr>
                <a:srgbClr val="000000"/>
              </a:buClr>
              <a:buSzPct val="100000"/>
              <a:buFont typeface="Arial" charset="0"/>
              <a:buChar char="•"/>
              <a:tabLst>
                <a:tab pos="447675" algn="l"/>
                <a:tab pos="912813" algn="l"/>
                <a:tab pos="1827213" algn="l"/>
                <a:tab pos="2741613" algn="l"/>
                <a:tab pos="3656013" algn="l"/>
                <a:tab pos="4570413" algn="l"/>
                <a:tab pos="5484813" algn="l"/>
                <a:tab pos="6399213" algn="l"/>
                <a:tab pos="7313613" algn="l"/>
                <a:tab pos="8228013" algn="l"/>
                <a:tab pos="9142413" algn="l"/>
                <a:tab pos="10056813" algn="l"/>
              </a:tabLst>
              <a:defRPr/>
            </a:pPr>
            <a:r>
              <a:rPr lang="el-GR" sz="2800" b="1" dirty="0">
                <a:solidFill>
                  <a:srgbClr val="000000"/>
                </a:solidFill>
                <a:latin typeface="Times New Roman" pitchFamily="16" charset="0"/>
                <a:ea typeface="+mn-ea"/>
                <a:cs typeface="Times New Roman" pitchFamily="16" charset="0"/>
              </a:rPr>
              <a:t>Δυνατότητα Σύγκρισης</a:t>
            </a:r>
          </a:p>
          <a:p>
            <a:pPr marL="822325" lvl="1" indent="-284163" algn="just" eaLnBrk="1" hangingPunct="1">
              <a:lnSpc>
                <a:spcPct val="90000"/>
              </a:lnSpc>
              <a:spcBef>
                <a:spcPts val="600"/>
              </a:spcBef>
              <a:buSzPct val="100000"/>
              <a:tabLst>
                <a:tab pos="447675" algn="l"/>
                <a:tab pos="912813" algn="l"/>
                <a:tab pos="1827213" algn="l"/>
                <a:tab pos="2741613" algn="l"/>
                <a:tab pos="3656013" algn="l"/>
                <a:tab pos="4570413" algn="l"/>
                <a:tab pos="5484813" algn="l"/>
                <a:tab pos="6399213" algn="l"/>
                <a:tab pos="7313613" algn="l"/>
                <a:tab pos="8228013" algn="l"/>
                <a:tab pos="9142413" algn="l"/>
                <a:tab pos="10056813" algn="l"/>
              </a:tabLst>
              <a:defRPr/>
            </a:pPr>
            <a:r>
              <a:rPr lang="en-US" sz="2400" dirty="0">
                <a:solidFill>
                  <a:srgbClr val="000000"/>
                </a:solidFill>
                <a:latin typeface="Times New Roman" pitchFamily="16" charset="0"/>
                <a:ea typeface="+mn-ea"/>
                <a:cs typeface="Times New Roman" pitchFamily="16" charset="0"/>
              </a:rPr>
              <a:t>	</a:t>
            </a:r>
            <a:r>
              <a:rPr lang="el-GR" sz="2400" dirty="0">
                <a:solidFill>
                  <a:srgbClr val="000000"/>
                </a:solidFill>
                <a:latin typeface="Times New Roman" pitchFamily="16" charset="0"/>
                <a:ea typeface="+mn-ea"/>
                <a:cs typeface="Times New Roman" pitchFamily="16" charset="0"/>
              </a:rPr>
              <a:t>Οι πληροφορίες θα πρέπει να βοηθούν τους χρήστες να συγκρίνουν τόσο τις ΧΚ διαχρονικά όσο και τις ΧΚ διαφορετικών οντοτήτων για το ίδιο έτος. </a:t>
            </a:r>
          </a:p>
          <a:p>
            <a:pPr marL="822325" lvl="1" indent="-284163" algn="just" eaLnBrk="1" hangingPunct="1">
              <a:lnSpc>
                <a:spcPct val="90000"/>
              </a:lnSpc>
              <a:spcBef>
                <a:spcPts val="600"/>
              </a:spcBef>
              <a:buSzPct val="100000"/>
              <a:tabLst>
                <a:tab pos="447675" algn="l"/>
                <a:tab pos="912813" algn="l"/>
                <a:tab pos="1827213" algn="l"/>
                <a:tab pos="2741613" algn="l"/>
                <a:tab pos="3656013" algn="l"/>
                <a:tab pos="4570413" algn="l"/>
                <a:tab pos="5484813" algn="l"/>
                <a:tab pos="6399213" algn="l"/>
                <a:tab pos="7313613" algn="l"/>
                <a:tab pos="8228013" algn="l"/>
                <a:tab pos="9142413" algn="l"/>
                <a:tab pos="10056813" algn="l"/>
              </a:tabLst>
              <a:defRPr/>
            </a:pPr>
            <a:r>
              <a:rPr lang="el-GR" sz="2400" dirty="0">
                <a:solidFill>
                  <a:srgbClr val="000000"/>
                </a:solidFill>
                <a:latin typeface="Times New Roman" pitchFamily="16" charset="0"/>
                <a:ea typeface="+mn-ea"/>
                <a:cs typeface="Times New Roman" pitchFamily="16" charset="0"/>
              </a:rPr>
              <a:t>   Επομένως απαιτείται </a:t>
            </a:r>
            <a:r>
              <a:rPr lang="el-GR" sz="2400" dirty="0">
                <a:solidFill>
                  <a:srgbClr val="FF3300"/>
                </a:solidFill>
                <a:latin typeface="Times New Roman" pitchFamily="16" charset="0"/>
                <a:ea typeface="+mn-ea"/>
                <a:cs typeface="Times New Roman" pitchFamily="16" charset="0"/>
              </a:rPr>
              <a:t>συνέπεια</a:t>
            </a:r>
            <a:r>
              <a:rPr lang="el-GR" sz="2400" dirty="0">
                <a:solidFill>
                  <a:srgbClr val="000000"/>
                </a:solidFill>
                <a:latin typeface="Times New Roman" pitchFamily="16" charset="0"/>
                <a:ea typeface="+mn-ea"/>
                <a:cs typeface="Times New Roman" pitchFamily="16" charset="0"/>
              </a:rPr>
              <a:t> και κατάλληλες </a:t>
            </a:r>
            <a:r>
              <a:rPr lang="el-GR" sz="2400" dirty="0">
                <a:solidFill>
                  <a:srgbClr val="FF3300"/>
                </a:solidFill>
                <a:latin typeface="Times New Roman" pitchFamily="16" charset="0"/>
                <a:ea typeface="+mn-ea"/>
                <a:cs typeface="Times New Roman" pitchFamily="16" charset="0"/>
              </a:rPr>
              <a:t>γνωστοποιήσεις.</a:t>
            </a:r>
          </a:p>
          <a:p>
            <a:pPr marL="447675" indent="-381000" eaLnBrk="1" hangingPunct="1">
              <a:lnSpc>
                <a:spcPct val="90000"/>
              </a:lnSpc>
              <a:spcBef>
                <a:spcPts val="500"/>
              </a:spcBef>
              <a:buSzPct val="100000"/>
              <a:tabLst>
                <a:tab pos="447675" algn="l"/>
                <a:tab pos="912813" algn="l"/>
                <a:tab pos="1827213" algn="l"/>
                <a:tab pos="2741613" algn="l"/>
                <a:tab pos="3656013" algn="l"/>
                <a:tab pos="4570413" algn="l"/>
                <a:tab pos="5484813" algn="l"/>
                <a:tab pos="6399213" algn="l"/>
                <a:tab pos="7313613" algn="l"/>
                <a:tab pos="8228013" algn="l"/>
                <a:tab pos="9142413" algn="l"/>
                <a:tab pos="10056813" algn="l"/>
              </a:tabLst>
              <a:defRPr/>
            </a:pPr>
            <a:r>
              <a:rPr lang="en-GB" sz="2000" b="1" dirty="0">
                <a:solidFill>
                  <a:srgbClr val="000000"/>
                </a:solidFill>
                <a:latin typeface="Times New Roman" pitchFamily="16" charset="0"/>
                <a:ea typeface="+mn-ea"/>
                <a:cs typeface="Times New Roman" pitchFamily="16" charset="0"/>
              </a:rPr>
              <a:t>	</a:t>
            </a:r>
          </a:p>
        </p:txBody>
      </p:sp>
      <p:sp>
        <p:nvSpPr>
          <p:cNvPr id="68612" name="Text Box 3"/>
          <p:cNvSpPr txBox="1">
            <a:spLocks noChangeArrowheads="1"/>
          </p:cNvSpPr>
          <p:nvPr/>
        </p:nvSpPr>
        <p:spPr bwMode="auto">
          <a:xfrm>
            <a:off x="7010400" y="6356350"/>
            <a:ext cx="2133600" cy="365125"/>
          </a:xfrm>
          <a:prstGeom prst="rect">
            <a:avLst/>
          </a:prstGeom>
          <a:noFill/>
          <a:ln w="9525">
            <a:noFill/>
            <a:round/>
            <a:headEnd/>
            <a:tailEnd/>
          </a:ln>
        </p:spPr>
        <p:txBody>
          <a:bodyPr lIns="90000" tIns="46800" rIns="90000" bIns="46800" anchor="ctr"/>
          <a:lstStyle/>
          <a:p>
            <a:pPr algn="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569984FC-DCDA-4B36-A6E0-66A78083284E}" type="slidenum">
              <a:rPr lang="en-GB" altLang="en-US" sz="1200">
                <a:solidFill>
                  <a:srgbClr val="898989"/>
                </a:solidFill>
                <a:latin typeface="Times New Roman" pitchFamily="18" charset="0"/>
                <a:cs typeface="Times New Roman" pitchFamily="18" charset="0"/>
              </a:rPr>
              <a:pPr algn="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18</a:t>
            </a:fld>
            <a:endParaRPr lang="en-GB" altLang="en-US" sz="1200">
              <a:solidFill>
                <a:srgbClr val="898989"/>
              </a:solidFill>
              <a:latin typeface="Times New Roman" pitchFamily="18" charset="0"/>
              <a:cs typeface="Times New Roman" pitchFamily="18" charset="0"/>
            </a:endParaRPr>
          </a:p>
        </p:txBody>
      </p:sp>
    </p:spTree>
  </p:cSld>
  <p:clrMapOvr>
    <a:masterClrMapping/>
  </p:clrMapOvr>
  <p:transition/>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9634" name="Text Box 1"/>
          <p:cNvSpPr txBox="1">
            <a:spLocks noChangeArrowheads="1"/>
          </p:cNvSpPr>
          <p:nvPr/>
        </p:nvSpPr>
        <p:spPr bwMode="auto">
          <a:xfrm>
            <a:off x="457200" y="274638"/>
            <a:ext cx="8229600" cy="1143000"/>
          </a:xfrm>
          <a:prstGeom prst="rect">
            <a:avLst/>
          </a:prstGeom>
          <a:noFill/>
          <a:ln w="9525">
            <a:noFill/>
            <a:round/>
            <a:headEnd/>
            <a:tailEnd/>
          </a:ln>
        </p:spPr>
        <p:txBody>
          <a:bodyPr anchor="ctr"/>
          <a:lstStyle/>
          <a:p>
            <a:pPr algn="ct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sz="4000" b="1">
                <a:solidFill>
                  <a:srgbClr val="000000"/>
                </a:solidFill>
                <a:latin typeface="Times New Roman" pitchFamily="18" charset="0"/>
                <a:cs typeface="Times New Roman" pitchFamily="18" charset="0"/>
              </a:rPr>
              <a:t>Περιορισμοί στις συναφείς και αξιόπιστες πληροφορίες</a:t>
            </a:r>
          </a:p>
        </p:txBody>
      </p:sp>
      <p:sp>
        <p:nvSpPr>
          <p:cNvPr id="22530" name="Text Box 2"/>
          <p:cNvSpPr txBox="1">
            <a:spLocks noChangeArrowheads="1"/>
          </p:cNvSpPr>
          <p:nvPr/>
        </p:nvSpPr>
        <p:spPr bwMode="auto">
          <a:xfrm>
            <a:off x="457200" y="1600200"/>
            <a:ext cx="8229600" cy="4525963"/>
          </a:xfrm>
          <a:prstGeom prst="rect">
            <a:avLst/>
          </a:prstGeom>
          <a:noFill/>
          <a:ln w="9525" cap="flat">
            <a:noFill/>
            <a:round/>
            <a:headEnd/>
            <a:tailEnd/>
          </a:ln>
          <a:effectLst/>
        </p:spPr>
        <p:txBody>
          <a:bodyPr/>
          <a:lstStyle/>
          <a:p>
            <a:pPr marL="341313" indent="-341313" eaLnBrk="1" hangingPunct="1">
              <a:spcBef>
                <a:spcPts val="750"/>
              </a:spcBef>
              <a:buClr>
                <a:srgbClr val="000000"/>
              </a:buClr>
              <a:buSzPct val="100000"/>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l-GR" sz="3000" b="1">
                <a:solidFill>
                  <a:srgbClr val="000000"/>
                </a:solidFill>
                <a:latin typeface="Times New Roman" pitchFamily="16" charset="0"/>
                <a:ea typeface="+mn-ea"/>
                <a:cs typeface="Times New Roman" pitchFamily="16" charset="0"/>
              </a:rPr>
              <a:t>Εγκαιρότητα</a:t>
            </a:r>
          </a:p>
          <a:p>
            <a:pPr marL="341313" indent="-341313" eaLnBrk="1" hangingPunct="1">
              <a:spcBef>
                <a:spcPts val="750"/>
              </a:spcBef>
              <a:buClr>
                <a:srgbClr val="000000"/>
              </a:buClr>
              <a:buSzPct val="100000"/>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l-GR" sz="3000" b="1">
                <a:solidFill>
                  <a:srgbClr val="000000"/>
                </a:solidFill>
                <a:latin typeface="Times New Roman" pitchFamily="16" charset="0"/>
                <a:ea typeface="+mn-ea"/>
                <a:cs typeface="Times New Roman" pitchFamily="16" charset="0"/>
              </a:rPr>
              <a:t>Ισορροπία μεταξύ οφέλους και κόστους</a:t>
            </a:r>
          </a:p>
          <a:p>
            <a:pPr marL="341313" indent="-341313" eaLnBrk="1" hangingPunct="1">
              <a:spcBef>
                <a:spcPts val="750"/>
              </a:spcBef>
              <a:buClr>
                <a:srgbClr val="000000"/>
              </a:buClr>
              <a:buSzPct val="100000"/>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l-GR" sz="3000" b="1">
                <a:solidFill>
                  <a:srgbClr val="000000"/>
                </a:solidFill>
                <a:latin typeface="Times New Roman" pitchFamily="16" charset="0"/>
                <a:ea typeface="+mn-ea"/>
                <a:cs typeface="Times New Roman" pitchFamily="16" charset="0"/>
              </a:rPr>
              <a:t>Ισορροπία μεταξύ ποιοτικών χαρακτηριστικών</a:t>
            </a:r>
          </a:p>
          <a:p>
            <a:pPr marL="741363" lvl="1" indent="-284163" eaLnBrk="1" hangingPunct="1">
              <a:spcBef>
                <a:spcPts val="650"/>
              </a:spcBef>
              <a:buClr>
                <a:srgbClr val="000000"/>
              </a:buClr>
              <a:buSzPct val="100000"/>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l-GR" sz="2600">
                <a:solidFill>
                  <a:srgbClr val="000000"/>
                </a:solidFill>
                <a:latin typeface="Times New Roman" pitchFamily="16" charset="0"/>
                <a:ea typeface="+mn-ea"/>
                <a:cs typeface="Times New Roman" pitchFamily="16" charset="0"/>
              </a:rPr>
              <a:t>Συνάφεια έναντι συνέπειας</a:t>
            </a:r>
          </a:p>
          <a:p>
            <a:pPr marL="741363" lvl="1" indent="-284163" eaLnBrk="1" hangingPunct="1">
              <a:spcBef>
                <a:spcPts val="650"/>
              </a:spcBef>
              <a:buClr>
                <a:srgbClr val="000000"/>
              </a:buClr>
              <a:buSzPct val="100000"/>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l-GR" sz="2600">
                <a:solidFill>
                  <a:srgbClr val="000000"/>
                </a:solidFill>
                <a:latin typeface="Times New Roman" pitchFamily="16" charset="0"/>
                <a:ea typeface="+mn-ea"/>
                <a:cs typeface="Times New Roman" pitchFamily="16" charset="0"/>
              </a:rPr>
              <a:t>Συνάφεια έναντι σύνεσης</a:t>
            </a:r>
          </a:p>
          <a:p>
            <a:pPr marL="741363" lvl="1" indent="-284163" eaLnBrk="1" hangingPunct="1">
              <a:spcBef>
                <a:spcPts val="650"/>
              </a:spcBef>
              <a:buClr>
                <a:srgbClr val="000000"/>
              </a:buClr>
              <a:buSzPct val="100000"/>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l-GR" sz="2600">
                <a:solidFill>
                  <a:srgbClr val="000000"/>
                </a:solidFill>
                <a:latin typeface="Times New Roman" pitchFamily="16" charset="0"/>
                <a:ea typeface="+mn-ea"/>
                <a:cs typeface="Times New Roman" pitchFamily="16" charset="0"/>
              </a:rPr>
              <a:t>Σύνεση έναντι συνέπειας /</a:t>
            </a:r>
            <a:r>
              <a:rPr lang="en-GB" sz="2600">
                <a:solidFill>
                  <a:srgbClr val="000000"/>
                </a:solidFill>
                <a:latin typeface="Times New Roman" pitchFamily="16" charset="0"/>
                <a:ea typeface="+mn-ea"/>
                <a:cs typeface="Times New Roman" pitchFamily="16" charset="0"/>
              </a:rPr>
              <a:t> </a:t>
            </a:r>
            <a:r>
              <a:rPr lang="el-GR" sz="2600">
                <a:solidFill>
                  <a:srgbClr val="000000"/>
                </a:solidFill>
                <a:latin typeface="Times New Roman" pitchFamily="16" charset="0"/>
                <a:ea typeface="+mn-ea"/>
                <a:cs typeface="Times New Roman" pitchFamily="16" charset="0"/>
              </a:rPr>
              <a:t>σύνεση έναντι συσχέτισης εσόδων-εξόδων</a:t>
            </a:r>
          </a:p>
          <a:p>
            <a:pPr marL="741363" lvl="1" indent="-282575" eaLnBrk="1" hangingPunct="1">
              <a:spcBef>
                <a:spcPts val="550"/>
              </a:spcBef>
              <a:buSzPct val="100000"/>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GB" sz="2200">
                <a:solidFill>
                  <a:srgbClr val="000000"/>
                </a:solidFill>
                <a:latin typeface="Times New Roman" pitchFamily="16" charset="0"/>
                <a:ea typeface="+mn-ea"/>
                <a:cs typeface="Times New Roman" pitchFamily="16" charset="0"/>
              </a:rPr>
              <a:t>    </a:t>
            </a:r>
          </a:p>
          <a:p>
            <a:pPr marL="741363" lvl="1" indent="-282575" eaLnBrk="1" hangingPunct="1">
              <a:spcBef>
                <a:spcPts val="650"/>
              </a:spcBef>
              <a:buSzPct val="100000"/>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l-GR" sz="2600">
                <a:solidFill>
                  <a:srgbClr val="000000"/>
                </a:solidFill>
                <a:latin typeface="Times New Roman" pitchFamily="16" charset="0"/>
                <a:ea typeface="+mn-ea"/>
                <a:cs typeface="Times New Roman" pitchFamily="16" charset="0"/>
              </a:rPr>
              <a:t>Όπως </a:t>
            </a:r>
            <a:r>
              <a:rPr lang="en-GB" sz="2600">
                <a:solidFill>
                  <a:srgbClr val="000000"/>
                </a:solidFill>
                <a:latin typeface="Times New Roman" pitchFamily="16" charset="0"/>
                <a:ea typeface="+mn-ea"/>
                <a:cs typeface="Times New Roman" pitchFamily="16" charset="0"/>
              </a:rPr>
              <a:t>‘</a:t>
            </a:r>
            <a:r>
              <a:rPr lang="el-GR" sz="2600">
                <a:solidFill>
                  <a:srgbClr val="000000"/>
                </a:solidFill>
                <a:latin typeface="Times New Roman" pitchFamily="16" charset="0"/>
                <a:ea typeface="+mn-ea"/>
                <a:cs typeface="Times New Roman" pitchFamily="16" charset="0"/>
              </a:rPr>
              <a:t>η αρχή των δεδουλευμένων</a:t>
            </a:r>
            <a:r>
              <a:rPr lang="en-GB" sz="2600">
                <a:solidFill>
                  <a:srgbClr val="000000"/>
                </a:solidFill>
                <a:latin typeface="Times New Roman" pitchFamily="16" charset="0"/>
                <a:ea typeface="+mn-ea"/>
                <a:cs typeface="Times New Roman" pitchFamily="16" charset="0"/>
              </a:rPr>
              <a:t>’</a:t>
            </a:r>
          </a:p>
          <a:p>
            <a:pPr marL="341313" indent="-341313" eaLnBrk="1" hangingPunct="1">
              <a:spcBef>
                <a:spcPts val="650"/>
              </a:spcBef>
              <a:buClr>
                <a:srgbClr val="000000"/>
              </a:buClr>
              <a:buSzPct val="100000"/>
              <a:buFont typeface="Arial" charset="0"/>
              <a:buNone/>
              <a:tabLst>
                <a:tab pos="911225" algn="l"/>
                <a:tab pos="1825625" algn="l"/>
                <a:tab pos="2740025" algn="l"/>
                <a:tab pos="3654425" algn="l"/>
                <a:tab pos="4568825" algn="l"/>
                <a:tab pos="5483225" algn="l"/>
                <a:tab pos="6397625" algn="l"/>
                <a:tab pos="7312025" algn="l"/>
                <a:tab pos="8226425" algn="l"/>
                <a:tab pos="9140825" algn="l"/>
                <a:tab pos="10055225" algn="l"/>
              </a:tabLst>
              <a:defRPr/>
            </a:pPr>
            <a:endParaRPr lang="en-GB" sz="2600">
              <a:solidFill>
                <a:srgbClr val="000000"/>
              </a:solidFill>
              <a:latin typeface="Times New Roman" pitchFamily="16" charset="0"/>
              <a:ea typeface="+mn-ea"/>
              <a:cs typeface="Times New Roman" pitchFamily="16" charset="0"/>
            </a:endParaRPr>
          </a:p>
        </p:txBody>
      </p:sp>
      <p:sp>
        <p:nvSpPr>
          <p:cNvPr id="69636" name="Text Box 3"/>
          <p:cNvSpPr txBox="1">
            <a:spLocks noChangeArrowheads="1"/>
          </p:cNvSpPr>
          <p:nvPr/>
        </p:nvSpPr>
        <p:spPr bwMode="auto">
          <a:xfrm>
            <a:off x="6553200" y="6356350"/>
            <a:ext cx="2133600" cy="365125"/>
          </a:xfrm>
          <a:prstGeom prst="rect">
            <a:avLst/>
          </a:prstGeom>
          <a:noFill/>
          <a:ln w="9525">
            <a:noFill/>
            <a:round/>
            <a:headEnd/>
            <a:tailEnd/>
          </a:ln>
        </p:spPr>
        <p:txBody>
          <a:bodyPr lIns="90000" tIns="46800" rIns="90000" bIns="46800" anchor="ctr"/>
          <a:lstStyle/>
          <a:p>
            <a:pPr algn="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DAA80341-BF9D-4C5A-A9B3-211AF410D847}" type="slidenum">
              <a:rPr lang="el-GR" altLang="en-US" sz="1200">
                <a:solidFill>
                  <a:srgbClr val="898989"/>
                </a:solidFill>
              </a:rPr>
              <a:pPr algn="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19</a:t>
            </a:fld>
            <a:endParaRPr lang="el-GR" altLang="en-US" sz="1200">
              <a:solidFill>
                <a:srgbClr val="898989"/>
              </a:solidFill>
            </a:endParaRPr>
          </a:p>
        </p:txBody>
      </p:sp>
      <p:sp>
        <p:nvSpPr>
          <p:cNvPr id="69637" name="Line 4"/>
          <p:cNvSpPr>
            <a:spLocks noChangeShapeType="1"/>
          </p:cNvSpPr>
          <p:nvPr/>
        </p:nvSpPr>
        <p:spPr bwMode="auto">
          <a:xfrm>
            <a:off x="2051050" y="5084763"/>
            <a:ext cx="719138" cy="503237"/>
          </a:xfrm>
          <a:prstGeom prst="line">
            <a:avLst/>
          </a:prstGeom>
          <a:noFill/>
          <a:ln w="9360" cap="sq">
            <a:solidFill>
              <a:srgbClr val="000000"/>
            </a:solidFill>
            <a:miter lim="800000"/>
            <a:headEnd/>
            <a:tailEnd type="triangle" w="med" len="med"/>
          </a:ln>
        </p:spPr>
        <p:txBody>
          <a:bodyPr/>
          <a:lstStyle/>
          <a:p>
            <a:endParaRPr lang="el-GR"/>
          </a:p>
        </p:txBody>
      </p:sp>
    </p:spTree>
  </p:cSld>
  <p:clrMapOvr>
    <a:masterClrMapping/>
  </p:clrMapOvr>
  <p:transition spd="slow"/>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8" name="Text Box 1"/>
          <p:cNvSpPr txBox="1">
            <a:spLocks noChangeArrowheads="1"/>
          </p:cNvSpPr>
          <p:nvPr/>
        </p:nvSpPr>
        <p:spPr bwMode="auto">
          <a:xfrm>
            <a:off x="468313" y="274638"/>
            <a:ext cx="8466137" cy="944562"/>
          </a:xfrm>
          <a:prstGeom prst="rect">
            <a:avLst/>
          </a:prstGeom>
          <a:noFill/>
          <a:ln w="9525">
            <a:noFill/>
            <a:round/>
            <a:headEnd/>
            <a:tailEnd/>
          </a:ln>
        </p:spPr>
        <p:txBody>
          <a:bodyPr lIns="90360" tIns="44280" rIns="90360" bIns="44280" anchor="ctr"/>
          <a:lstStyle/>
          <a:p>
            <a:pPr algn="ctr" eaLnBrk="1" hangingPunct="1">
              <a:lnSpc>
                <a:spcPct val="90000"/>
              </a:lnSpc>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sz="2800">
                <a:solidFill>
                  <a:srgbClr val="FFFFFF"/>
                </a:solidFill>
                <a:latin typeface="Times New Roman" pitchFamily="18" charset="0"/>
                <a:ea typeface="ＭＳ Ｐゴシック" pitchFamily="34" charset="-128"/>
              </a:rPr>
              <a:t>Η ανάπτυξη των Χρηματοοικονομικών Λογιστικών Προτύπων  Πληροφόρησης </a:t>
            </a:r>
          </a:p>
        </p:txBody>
      </p:sp>
      <p:sp>
        <p:nvSpPr>
          <p:cNvPr id="1029" name="Text Box 2"/>
          <p:cNvSpPr txBox="1">
            <a:spLocks noChangeArrowheads="1"/>
          </p:cNvSpPr>
          <p:nvPr/>
        </p:nvSpPr>
        <p:spPr bwMode="auto">
          <a:xfrm>
            <a:off x="0" y="6356350"/>
            <a:ext cx="1981200" cy="365125"/>
          </a:xfrm>
          <a:prstGeom prst="rect">
            <a:avLst/>
          </a:prstGeom>
          <a:noFill/>
          <a:ln w="9525">
            <a:noFill/>
            <a:round/>
            <a:headEnd/>
            <a:tailEnd/>
          </a:ln>
        </p:spPr>
        <p:txBody>
          <a:bodyPr lIns="90000" tIns="46800" rIns="90000" bIns="46800" anchor="ctr"/>
          <a:lstStyle/>
          <a:p>
            <a:pPr algn="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8C03AD22-A7C1-4125-B124-8487C99D1DEE}" type="slidenum">
              <a:rPr lang="el-GR" altLang="en-US" sz="1200">
                <a:solidFill>
                  <a:srgbClr val="898989"/>
                </a:solidFill>
                <a:latin typeface="Times New Roman" pitchFamily="18" charset="0"/>
                <a:cs typeface="Times New Roman" pitchFamily="18" charset="0"/>
              </a:rPr>
              <a:pPr algn="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2</a:t>
            </a:fld>
            <a:endParaRPr lang="el-GR" altLang="en-US" sz="1200">
              <a:solidFill>
                <a:srgbClr val="898989"/>
              </a:solidFill>
              <a:latin typeface="Times New Roman" pitchFamily="18" charset="0"/>
              <a:cs typeface="Times New Roman" pitchFamily="18" charset="0"/>
            </a:endParaRPr>
          </a:p>
        </p:txBody>
      </p:sp>
      <p:graphicFrame>
        <p:nvGraphicFramePr>
          <p:cNvPr id="1026" name="Object 3"/>
          <p:cNvGraphicFramePr>
            <a:graphicFrameLocks noChangeAspect="1"/>
          </p:cNvGraphicFramePr>
          <p:nvPr/>
        </p:nvGraphicFramePr>
        <p:xfrm>
          <a:off x="0" y="1268413"/>
          <a:ext cx="6934200" cy="4579937"/>
        </p:xfrm>
        <a:graphic>
          <a:graphicData uri="http://schemas.openxmlformats.org/presentationml/2006/ole">
            <p:oleObj spid="_x0000_s1026" r:id="rId4" imgW="5756760" imgH="3837600" progId="">
              <p:embed/>
            </p:oleObj>
          </a:graphicData>
        </a:graphic>
      </p:graphicFrame>
      <p:sp>
        <p:nvSpPr>
          <p:cNvPr id="1030" name="Oval 4"/>
          <p:cNvSpPr>
            <a:spLocks noChangeArrowheads="1"/>
          </p:cNvSpPr>
          <p:nvPr/>
        </p:nvSpPr>
        <p:spPr bwMode="auto">
          <a:xfrm>
            <a:off x="1763713" y="1916113"/>
            <a:ext cx="3454400" cy="3425825"/>
          </a:xfrm>
          <a:prstGeom prst="ellipse">
            <a:avLst/>
          </a:prstGeom>
          <a:solidFill>
            <a:srgbClr val="000000"/>
          </a:solidFill>
          <a:ln w="12600" cap="sq">
            <a:solidFill>
              <a:srgbClr val="EEECE1"/>
            </a:solidFill>
            <a:miter lim="800000"/>
            <a:headEnd/>
            <a:tailEnd/>
          </a:ln>
        </p:spPr>
        <p:txBody>
          <a:bodyPr wrap="none" lIns="90360" tIns="44280" rIns="90360" bIns="44280" anchor="ctr"/>
          <a:lstStyle/>
          <a:p>
            <a:pPr algn="ct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sz="2100" b="1">
                <a:solidFill>
                  <a:srgbClr val="FFFFFF"/>
                </a:solidFill>
                <a:latin typeface="Times New Roman" pitchFamily="18" charset="0"/>
                <a:cs typeface="Times New Roman" pitchFamily="18" charset="0"/>
              </a:rPr>
              <a:t>Έννοιες</a:t>
            </a:r>
            <a:r>
              <a:rPr lang="en-US" altLang="en-US" sz="2100" b="1">
                <a:solidFill>
                  <a:srgbClr val="FFFFFF"/>
                </a:solidFill>
                <a:latin typeface="Times New Roman" pitchFamily="18" charset="0"/>
                <a:cs typeface="Times New Roman" pitchFamily="18" charset="0"/>
              </a:rPr>
              <a:t>, </a:t>
            </a:r>
          </a:p>
          <a:p>
            <a:pPr algn="ct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sz="2100" b="1">
                <a:solidFill>
                  <a:srgbClr val="FFFFFF"/>
                </a:solidFill>
                <a:latin typeface="Times New Roman" pitchFamily="18" charset="0"/>
                <a:cs typeface="Times New Roman" pitchFamily="18" charset="0"/>
              </a:rPr>
              <a:t>Αρχές </a:t>
            </a:r>
          </a:p>
          <a:p>
            <a:pPr algn="ct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sz="2100">
                <a:solidFill>
                  <a:srgbClr val="FFFFFF"/>
                </a:solidFill>
                <a:latin typeface="Times New Roman" pitchFamily="18" charset="0"/>
                <a:cs typeface="Times New Roman" pitchFamily="18" charset="0"/>
              </a:rPr>
              <a:t>και</a:t>
            </a:r>
            <a:r>
              <a:rPr lang="el-GR" altLang="en-US" sz="2100" b="1">
                <a:solidFill>
                  <a:srgbClr val="FFFFFF"/>
                </a:solidFill>
                <a:latin typeface="Times New Roman" pitchFamily="18" charset="0"/>
                <a:cs typeface="Times New Roman" pitchFamily="18" charset="0"/>
              </a:rPr>
              <a:t> διαδικασίες </a:t>
            </a:r>
            <a:r>
              <a:rPr lang="el-GR" altLang="en-US" sz="2100">
                <a:solidFill>
                  <a:srgbClr val="FFFFFF"/>
                </a:solidFill>
                <a:latin typeface="Times New Roman" pitchFamily="18" charset="0"/>
                <a:cs typeface="Times New Roman" pitchFamily="18" charset="0"/>
              </a:rPr>
              <a:t>που </a:t>
            </a:r>
          </a:p>
          <a:p>
            <a:pPr algn="ct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sz="2100">
                <a:solidFill>
                  <a:srgbClr val="FFFFFF"/>
                </a:solidFill>
                <a:latin typeface="Times New Roman" pitchFamily="18" charset="0"/>
                <a:cs typeface="Times New Roman" pitchFamily="18" charset="0"/>
              </a:rPr>
              <a:t>αναπτύσσονται</a:t>
            </a:r>
          </a:p>
          <a:p>
            <a:pPr algn="ct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sz="2100">
                <a:solidFill>
                  <a:srgbClr val="FFFFFF"/>
                </a:solidFill>
                <a:latin typeface="Times New Roman" pitchFamily="18" charset="0"/>
                <a:cs typeface="Times New Roman" pitchFamily="18" charset="0"/>
              </a:rPr>
              <a:t>	για να καλύψουν τις</a:t>
            </a:r>
          </a:p>
          <a:p>
            <a:pPr algn="ct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sz="2100" b="1">
                <a:solidFill>
                  <a:srgbClr val="FFFFFF"/>
                </a:solidFill>
                <a:latin typeface="Times New Roman" pitchFamily="18" charset="0"/>
                <a:cs typeface="Times New Roman" pitchFamily="18" charset="0"/>
              </a:rPr>
              <a:t> ανάγκες </a:t>
            </a:r>
            <a:r>
              <a:rPr lang="el-GR" altLang="en-US" sz="2100">
                <a:solidFill>
                  <a:srgbClr val="FFFFFF"/>
                </a:solidFill>
                <a:latin typeface="Times New Roman" pitchFamily="18" charset="0"/>
                <a:cs typeface="Times New Roman" pitchFamily="18" charset="0"/>
              </a:rPr>
              <a:t>των </a:t>
            </a:r>
          </a:p>
          <a:p>
            <a:pPr algn="ct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sz="2100" b="1">
                <a:solidFill>
                  <a:srgbClr val="FFFFFF"/>
                </a:solidFill>
                <a:latin typeface="Times New Roman" pitchFamily="18" charset="0"/>
                <a:cs typeface="Times New Roman" pitchFamily="18" charset="0"/>
              </a:rPr>
              <a:t>εξωτερικών χρηστών</a:t>
            </a:r>
            <a:r>
              <a:rPr lang="en-US" altLang="en-US" sz="2100" b="1">
                <a:solidFill>
                  <a:srgbClr val="FFFFFF"/>
                </a:solidFill>
                <a:latin typeface="Times New Roman" pitchFamily="18" charset="0"/>
                <a:cs typeface="Times New Roman" pitchFamily="18" charset="0"/>
              </a:rPr>
              <a:t>.</a:t>
            </a:r>
          </a:p>
        </p:txBody>
      </p:sp>
      <p:sp>
        <p:nvSpPr>
          <p:cNvPr id="1031" name="Text Box 5"/>
          <p:cNvSpPr txBox="1">
            <a:spLocks noChangeArrowheads="1"/>
          </p:cNvSpPr>
          <p:nvPr/>
        </p:nvSpPr>
        <p:spPr bwMode="auto">
          <a:xfrm>
            <a:off x="6324600" y="1412875"/>
            <a:ext cx="2743200" cy="2679700"/>
          </a:xfrm>
          <a:prstGeom prst="rect">
            <a:avLst/>
          </a:prstGeom>
          <a:noFill/>
          <a:ln w="9525">
            <a:noFill/>
            <a:round/>
            <a:headEnd/>
            <a:tailEnd/>
          </a:ln>
        </p:spPr>
        <p:txBody>
          <a:bodyPr lIns="90000" tIns="46800" rIns="90000" bIns="46800">
            <a:spAutoFit/>
          </a:bodyPr>
          <a:lstStyle/>
          <a:p>
            <a:pPr algn="ct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sz="2800" b="1">
                <a:solidFill>
                  <a:srgbClr val="000000"/>
                </a:solidFill>
                <a:latin typeface="Times New Roman" pitchFamily="18" charset="0"/>
                <a:cs typeface="Times New Roman" pitchFamily="18" charset="0"/>
              </a:rPr>
              <a:t>Δύο κύρια σύνολα λογιστικών προτύπων </a:t>
            </a:r>
            <a:r>
              <a:rPr lang="en-US" altLang="en-US" sz="2800" b="1">
                <a:solidFill>
                  <a:srgbClr val="000000"/>
                </a:solidFill>
                <a:latin typeface="Times New Roman" pitchFamily="18" charset="0"/>
                <a:cs typeface="Times New Roman" pitchFamily="18" charset="0"/>
              </a:rPr>
              <a:t>– </a:t>
            </a:r>
          </a:p>
          <a:p>
            <a:pPr algn="ctr" eaLnBrk="1" hangingPunct="1">
              <a:buClr>
                <a:srgbClr val="000000"/>
              </a:buClr>
              <a:buSzPct val="100000"/>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b="1">
                <a:solidFill>
                  <a:srgbClr val="000000"/>
                </a:solidFill>
                <a:latin typeface="Times New Roman" pitchFamily="18" charset="0"/>
                <a:cs typeface="Times New Roman" pitchFamily="18" charset="0"/>
              </a:rPr>
              <a:t>IFRS</a:t>
            </a:r>
          </a:p>
          <a:p>
            <a:pPr algn="ctr" eaLnBrk="1" hangingPunct="1">
              <a:buClr>
                <a:srgbClr val="000000"/>
              </a:buClr>
              <a:buSzPct val="100000"/>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b="1">
                <a:solidFill>
                  <a:srgbClr val="000000"/>
                </a:solidFill>
                <a:latin typeface="Times New Roman" pitchFamily="18" charset="0"/>
                <a:cs typeface="Times New Roman" pitchFamily="18" charset="0"/>
              </a:rPr>
              <a:t>U.S. GAAP</a:t>
            </a:r>
          </a:p>
        </p:txBody>
      </p:sp>
    </p:spTree>
  </p:cSld>
  <p:clrMapOvr>
    <a:masterClrMapping/>
  </p:clrMapOvr>
  <p:transition>
    <p:zoom dir="in"/>
  </p:transition>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bg>
      <p:bgPr>
        <a:solidFill>
          <a:srgbClr val="FFFFFF"/>
        </a:solidFill>
        <a:effectLst/>
      </p:bgPr>
    </p:bg>
    <p:spTree>
      <p:nvGrpSpPr>
        <p:cNvPr id="1" name=""/>
        <p:cNvGrpSpPr/>
        <p:nvPr/>
      </p:nvGrpSpPr>
      <p:grpSpPr>
        <a:xfrm>
          <a:off x="0" y="0"/>
          <a:ext cx="0" cy="0"/>
          <a:chOff x="0" y="0"/>
          <a:chExt cx="0" cy="0"/>
        </a:xfrm>
      </p:grpSpPr>
      <p:sp>
        <p:nvSpPr>
          <p:cNvPr id="70658" name="AutoShape 1"/>
          <p:cNvSpPr>
            <a:spLocks noChangeArrowheads="1"/>
          </p:cNvSpPr>
          <p:nvPr/>
        </p:nvSpPr>
        <p:spPr bwMode="auto">
          <a:xfrm>
            <a:off x="2916238" y="1989138"/>
            <a:ext cx="533400" cy="533400"/>
          </a:xfrm>
          <a:prstGeom prst="rightArrow">
            <a:avLst>
              <a:gd name="adj1" fmla="val 50000"/>
              <a:gd name="adj2" fmla="val 50000"/>
            </a:avLst>
          </a:prstGeom>
          <a:solidFill>
            <a:srgbClr val="004D86"/>
          </a:solidFill>
          <a:ln w="12600" cap="sq">
            <a:solidFill>
              <a:srgbClr val="000000"/>
            </a:solidFill>
            <a:round/>
            <a:headEnd/>
            <a:tailEnd/>
          </a:ln>
        </p:spPr>
        <p:txBody>
          <a:bodyPr wrap="none" anchor="ctr"/>
          <a:lstStyle/>
          <a:p>
            <a:pPr eaLnBrk="1" hangingPunct="1">
              <a:buClr>
                <a:srgbClr val="000000"/>
              </a:buClr>
              <a:buSzPct val="100000"/>
              <a:buFont typeface="Times New Roman" pitchFamily="18" charset="0"/>
              <a:buNone/>
            </a:pPr>
            <a:endParaRPr lang="en-US" altLang="en-US"/>
          </a:p>
        </p:txBody>
      </p:sp>
      <p:sp>
        <p:nvSpPr>
          <p:cNvPr id="23554" name="Rectangle 2"/>
          <p:cNvSpPr>
            <a:spLocks noChangeArrowheads="1"/>
          </p:cNvSpPr>
          <p:nvPr/>
        </p:nvSpPr>
        <p:spPr bwMode="auto">
          <a:xfrm>
            <a:off x="3419475" y="1700213"/>
            <a:ext cx="5400675" cy="1630362"/>
          </a:xfrm>
          <a:prstGeom prst="rect">
            <a:avLst/>
          </a:prstGeom>
          <a:noFill/>
          <a:ln w="9525">
            <a:noFill/>
            <a:round/>
            <a:headEnd/>
            <a:tailEnd/>
          </a:ln>
        </p:spPr>
        <p:txBody>
          <a:bodyPr lIns="90000" tIns="46800" rIns="90000" bIns="46800">
            <a:spAutoFit/>
          </a:bodyPr>
          <a:lstStyle/>
          <a:p>
            <a:pPr algn="just" eaLnBrk="1" hangingPunct="1">
              <a:lnSpc>
                <a:spcPct val="80000"/>
              </a:lnSpc>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sz="2100" b="1">
                <a:solidFill>
                  <a:srgbClr val="000000"/>
                </a:solidFill>
                <a:latin typeface="Times New Roman" pitchFamily="18" charset="0"/>
                <a:cs typeface="Times New Roman" pitchFamily="18" charset="0"/>
              </a:rPr>
              <a:t>Πόρος που</a:t>
            </a:r>
            <a:r>
              <a:rPr lang="en-US" altLang="en-US" sz="2100" b="1">
                <a:solidFill>
                  <a:srgbClr val="000000"/>
                </a:solidFill>
                <a:latin typeface="Times New Roman" pitchFamily="18" charset="0"/>
                <a:cs typeface="Times New Roman" pitchFamily="18" charset="0"/>
              </a:rPr>
              <a:t>:</a:t>
            </a:r>
          </a:p>
          <a:p>
            <a:pPr algn="just" eaLnBrk="1" hangingPunct="1">
              <a:lnSpc>
                <a:spcPct val="80000"/>
              </a:lnSpc>
              <a:buClr>
                <a:srgbClr val="000000"/>
              </a:buClr>
              <a:buSzPct val="100000"/>
              <a:buFont typeface="Wingdings"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sz="2100">
                <a:solidFill>
                  <a:srgbClr val="FF3300"/>
                </a:solidFill>
                <a:latin typeface="Times New Roman" pitchFamily="18" charset="0"/>
                <a:cs typeface="Times New Roman" pitchFamily="18" charset="0"/>
              </a:rPr>
              <a:t>ελέγχεται</a:t>
            </a:r>
            <a:r>
              <a:rPr lang="el-GR" altLang="en-US" sz="2100">
                <a:solidFill>
                  <a:srgbClr val="000000"/>
                </a:solidFill>
                <a:latin typeface="Times New Roman" pitchFamily="18" charset="0"/>
                <a:cs typeface="Times New Roman" pitchFamily="18" charset="0"/>
              </a:rPr>
              <a:t> από την οντότητα</a:t>
            </a:r>
          </a:p>
          <a:p>
            <a:pPr algn="just" eaLnBrk="1" hangingPunct="1">
              <a:lnSpc>
                <a:spcPct val="80000"/>
              </a:lnSpc>
              <a:buClr>
                <a:srgbClr val="000000"/>
              </a:buClr>
              <a:buSzPct val="100000"/>
              <a:buFont typeface="Wingdings"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sz="2100">
                <a:solidFill>
                  <a:srgbClr val="000000"/>
                </a:solidFill>
                <a:latin typeface="Times New Roman" pitchFamily="18" charset="0"/>
                <a:cs typeface="Times New Roman" pitchFamily="18" charset="0"/>
              </a:rPr>
              <a:t>ως αποτέλεσμα </a:t>
            </a:r>
            <a:r>
              <a:rPr lang="el-GR" altLang="en-US" sz="2100">
                <a:solidFill>
                  <a:srgbClr val="FF3300"/>
                </a:solidFill>
                <a:latin typeface="Times New Roman" pitchFamily="18" charset="0"/>
                <a:cs typeface="Times New Roman" pitchFamily="18" charset="0"/>
              </a:rPr>
              <a:t>γεγονότων του παρελθόντος</a:t>
            </a:r>
            <a:r>
              <a:rPr lang="el-GR" altLang="en-US" sz="2100">
                <a:solidFill>
                  <a:srgbClr val="000000"/>
                </a:solidFill>
                <a:latin typeface="Times New Roman" pitchFamily="18" charset="0"/>
                <a:cs typeface="Times New Roman" pitchFamily="18" charset="0"/>
              </a:rPr>
              <a:t> </a:t>
            </a:r>
          </a:p>
          <a:p>
            <a:pPr algn="just" eaLnBrk="1" hangingPunct="1">
              <a:lnSpc>
                <a:spcPct val="80000"/>
              </a:lnSpc>
              <a:buClr>
                <a:srgbClr val="000000"/>
              </a:buClr>
              <a:buSzPct val="100000"/>
              <a:buFont typeface="Wingdings"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sz="2100">
                <a:solidFill>
                  <a:srgbClr val="000000"/>
                </a:solidFill>
                <a:latin typeface="Times New Roman" pitchFamily="18" charset="0"/>
                <a:cs typeface="Times New Roman" pitchFamily="18" charset="0"/>
              </a:rPr>
              <a:t>και η χρήση του οποίου αναμένεται να οδηγήσει σε εισροή </a:t>
            </a:r>
            <a:r>
              <a:rPr lang="el-GR" altLang="en-US" sz="2100">
                <a:solidFill>
                  <a:srgbClr val="FF3300"/>
                </a:solidFill>
                <a:latin typeface="Times New Roman" pitchFamily="18" charset="0"/>
                <a:cs typeface="Times New Roman" pitchFamily="18" charset="0"/>
              </a:rPr>
              <a:t>οικονομικών οφελών</a:t>
            </a:r>
            <a:r>
              <a:rPr lang="el-GR" altLang="en-US" sz="2100">
                <a:solidFill>
                  <a:srgbClr val="000000"/>
                </a:solidFill>
                <a:latin typeface="Times New Roman" pitchFamily="18" charset="0"/>
                <a:cs typeface="Times New Roman" pitchFamily="18" charset="0"/>
              </a:rPr>
              <a:t> προς την οντότητα</a:t>
            </a:r>
            <a:r>
              <a:rPr lang="en-US" altLang="en-US" sz="2100">
                <a:solidFill>
                  <a:srgbClr val="000000"/>
                </a:solidFill>
                <a:latin typeface="Times New Roman" pitchFamily="18" charset="0"/>
                <a:cs typeface="Times New Roman" pitchFamily="18" charset="0"/>
              </a:rPr>
              <a:t>.</a:t>
            </a:r>
          </a:p>
        </p:txBody>
      </p:sp>
      <p:sp>
        <p:nvSpPr>
          <p:cNvPr id="70660" name="AutoShape 3"/>
          <p:cNvSpPr>
            <a:spLocks noChangeArrowheads="1"/>
          </p:cNvSpPr>
          <p:nvPr/>
        </p:nvSpPr>
        <p:spPr bwMode="auto">
          <a:xfrm>
            <a:off x="609600" y="1905000"/>
            <a:ext cx="2286000" cy="685800"/>
          </a:xfrm>
          <a:prstGeom prst="roundRect">
            <a:avLst>
              <a:gd name="adj" fmla="val 10000"/>
            </a:avLst>
          </a:prstGeom>
          <a:solidFill>
            <a:srgbClr val="004D86"/>
          </a:solidFill>
          <a:ln w="25560" cap="sq">
            <a:solidFill>
              <a:srgbClr val="000000"/>
            </a:solidFill>
            <a:miter lim="800000"/>
            <a:headEnd/>
            <a:tailEnd/>
          </a:ln>
        </p:spPr>
        <p:txBody>
          <a:bodyPr lIns="90000" tIns="0" rIns="90000" bIns="46800" anchor="ctr"/>
          <a:lstStyle/>
          <a:p>
            <a:pPr marL="533400" indent="-531813" algn="just" eaLnBrk="1" hangingPunct="1">
              <a:buSzPct val="100000"/>
              <a:tabLst>
                <a:tab pos="533400" algn="l"/>
                <a:tab pos="1447800" algn="l"/>
                <a:tab pos="2362200" algn="l"/>
                <a:tab pos="3276600" algn="l"/>
                <a:tab pos="4191000" algn="l"/>
                <a:tab pos="5105400" algn="l"/>
                <a:tab pos="6019800" algn="l"/>
                <a:tab pos="6934200" algn="l"/>
                <a:tab pos="7848600" algn="l"/>
                <a:tab pos="8763000" algn="l"/>
                <a:tab pos="9677400" algn="l"/>
                <a:tab pos="10591800" algn="l"/>
              </a:tabLst>
            </a:pPr>
            <a:r>
              <a:rPr lang="el-GR" altLang="en-US" sz="2400" b="1">
                <a:solidFill>
                  <a:srgbClr val="FFFFFF"/>
                </a:solidFill>
                <a:latin typeface="Times New Roman" pitchFamily="18" charset="0"/>
                <a:cs typeface="Times New Roman" pitchFamily="18" charset="0"/>
              </a:rPr>
              <a:t>Ενεργητικό</a:t>
            </a:r>
          </a:p>
        </p:txBody>
      </p:sp>
      <p:sp>
        <p:nvSpPr>
          <p:cNvPr id="70661" name="Text Box 4"/>
          <p:cNvSpPr txBox="1">
            <a:spLocks noChangeArrowheads="1"/>
          </p:cNvSpPr>
          <p:nvPr/>
        </p:nvSpPr>
        <p:spPr bwMode="auto">
          <a:xfrm>
            <a:off x="533400" y="381000"/>
            <a:ext cx="8229600" cy="560388"/>
          </a:xfrm>
          <a:prstGeom prst="rect">
            <a:avLst/>
          </a:prstGeom>
          <a:noFill/>
          <a:ln w="9525">
            <a:noFill/>
            <a:round/>
            <a:headEnd/>
            <a:tailEnd/>
          </a:ln>
        </p:spPr>
        <p:txBody>
          <a:bodyPr lIns="90360" tIns="44280" rIns="90360" bIns="44280"/>
          <a:lstStyle/>
          <a:p>
            <a:pPr>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sz="3200" b="1">
                <a:solidFill>
                  <a:srgbClr val="000000"/>
                </a:solidFill>
                <a:latin typeface="Times New Roman" pitchFamily="18" charset="0"/>
                <a:cs typeface="Times New Roman" pitchFamily="18" charset="0"/>
              </a:rPr>
              <a:t>Πλαίσιο: Στοιχεία των Χ.Κ</a:t>
            </a:r>
          </a:p>
        </p:txBody>
      </p:sp>
      <p:sp>
        <p:nvSpPr>
          <p:cNvPr id="70662" name="Line 5"/>
          <p:cNvSpPr>
            <a:spLocks noChangeShapeType="1"/>
          </p:cNvSpPr>
          <p:nvPr/>
        </p:nvSpPr>
        <p:spPr bwMode="auto">
          <a:xfrm>
            <a:off x="381000" y="1066800"/>
            <a:ext cx="8382000" cy="1588"/>
          </a:xfrm>
          <a:prstGeom prst="line">
            <a:avLst/>
          </a:prstGeom>
          <a:noFill/>
          <a:ln w="57240" cap="sq">
            <a:solidFill>
              <a:srgbClr val="000000"/>
            </a:solidFill>
            <a:miter lim="800000"/>
            <a:headEnd/>
            <a:tailEnd/>
          </a:ln>
        </p:spPr>
        <p:txBody>
          <a:bodyPr/>
          <a:lstStyle/>
          <a:p>
            <a:endParaRPr lang="el-GR"/>
          </a:p>
        </p:txBody>
      </p:sp>
      <p:sp>
        <p:nvSpPr>
          <p:cNvPr id="70663" name="AutoShape 6"/>
          <p:cNvSpPr>
            <a:spLocks noChangeArrowheads="1"/>
          </p:cNvSpPr>
          <p:nvPr/>
        </p:nvSpPr>
        <p:spPr bwMode="auto">
          <a:xfrm>
            <a:off x="609600" y="2809875"/>
            <a:ext cx="2286000" cy="685800"/>
          </a:xfrm>
          <a:prstGeom prst="roundRect">
            <a:avLst>
              <a:gd name="adj" fmla="val 10000"/>
            </a:avLst>
          </a:prstGeom>
          <a:solidFill>
            <a:srgbClr val="004D86"/>
          </a:solidFill>
          <a:ln w="25560" cap="sq">
            <a:solidFill>
              <a:srgbClr val="000000"/>
            </a:solidFill>
            <a:miter lim="800000"/>
            <a:headEnd/>
            <a:tailEnd/>
          </a:ln>
        </p:spPr>
        <p:txBody>
          <a:bodyPr lIns="90000" tIns="0" rIns="90000" bIns="46800" anchor="ctr"/>
          <a:lstStyle/>
          <a:p>
            <a:pPr marL="533400" indent="-531813" algn="just" eaLnBrk="1" hangingPunct="1">
              <a:buSzPct val="100000"/>
              <a:tabLst>
                <a:tab pos="533400" algn="l"/>
                <a:tab pos="1447800" algn="l"/>
                <a:tab pos="2362200" algn="l"/>
                <a:tab pos="3276600" algn="l"/>
                <a:tab pos="4191000" algn="l"/>
                <a:tab pos="5105400" algn="l"/>
                <a:tab pos="6019800" algn="l"/>
                <a:tab pos="6934200" algn="l"/>
                <a:tab pos="7848600" algn="l"/>
                <a:tab pos="8763000" algn="l"/>
                <a:tab pos="9677400" algn="l"/>
                <a:tab pos="10591800" algn="l"/>
              </a:tabLst>
            </a:pPr>
            <a:r>
              <a:rPr lang="el-GR" altLang="en-US" sz="2400" b="1">
                <a:solidFill>
                  <a:srgbClr val="FFFFFF"/>
                </a:solidFill>
                <a:latin typeface="Times New Roman" pitchFamily="18" charset="0"/>
                <a:cs typeface="Times New Roman" pitchFamily="18" charset="0"/>
              </a:rPr>
              <a:t>Υποχρεώσεις</a:t>
            </a:r>
          </a:p>
        </p:txBody>
      </p:sp>
      <p:sp>
        <p:nvSpPr>
          <p:cNvPr id="70664" name="AutoShape 7"/>
          <p:cNvSpPr>
            <a:spLocks noChangeArrowheads="1"/>
          </p:cNvSpPr>
          <p:nvPr/>
        </p:nvSpPr>
        <p:spPr bwMode="auto">
          <a:xfrm>
            <a:off x="609600" y="3724275"/>
            <a:ext cx="2286000" cy="685800"/>
          </a:xfrm>
          <a:prstGeom prst="roundRect">
            <a:avLst>
              <a:gd name="adj" fmla="val 10000"/>
            </a:avLst>
          </a:prstGeom>
          <a:solidFill>
            <a:srgbClr val="004D86"/>
          </a:solidFill>
          <a:ln w="25560" cap="sq">
            <a:solidFill>
              <a:srgbClr val="000000"/>
            </a:solidFill>
            <a:miter lim="800000"/>
            <a:headEnd/>
            <a:tailEnd/>
          </a:ln>
        </p:spPr>
        <p:txBody>
          <a:bodyPr lIns="90000" tIns="0" rIns="90000" bIns="46800" anchor="ctr"/>
          <a:lstStyle/>
          <a:p>
            <a:pPr marL="457200" indent="-455613" algn="just" eaLnBrk="1" hangingPunct="1">
              <a:lnSpc>
                <a:spcPct val="80000"/>
              </a:lnSpc>
              <a:buSzPct val="100000"/>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pPr>
            <a:r>
              <a:rPr lang="el-GR" altLang="en-US" sz="2000" b="1">
                <a:solidFill>
                  <a:srgbClr val="FFFFFF"/>
                </a:solidFill>
                <a:latin typeface="Times New Roman" pitchFamily="18" charset="0"/>
                <a:cs typeface="Times New Roman" pitchFamily="18" charset="0"/>
              </a:rPr>
              <a:t>Ίδια Κεφάλαια ΙΚ</a:t>
            </a:r>
          </a:p>
        </p:txBody>
      </p:sp>
      <p:sp>
        <p:nvSpPr>
          <p:cNvPr id="70665" name="AutoShape 8"/>
          <p:cNvSpPr>
            <a:spLocks noChangeArrowheads="1"/>
          </p:cNvSpPr>
          <p:nvPr/>
        </p:nvSpPr>
        <p:spPr bwMode="auto">
          <a:xfrm>
            <a:off x="609600" y="4638675"/>
            <a:ext cx="2286000" cy="685800"/>
          </a:xfrm>
          <a:prstGeom prst="roundRect">
            <a:avLst>
              <a:gd name="adj" fmla="val 10000"/>
            </a:avLst>
          </a:prstGeom>
          <a:solidFill>
            <a:srgbClr val="004D86"/>
          </a:solidFill>
          <a:ln w="25560" cap="sq">
            <a:solidFill>
              <a:srgbClr val="000000"/>
            </a:solidFill>
            <a:miter lim="800000"/>
            <a:headEnd/>
            <a:tailEnd/>
          </a:ln>
        </p:spPr>
        <p:txBody>
          <a:bodyPr lIns="90000" tIns="0" rIns="90000" bIns="46800" anchor="ctr"/>
          <a:lstStyle/>
          <a:p>
            <a:pPr eaLnBrk="1" hangingPunct="1">
              <a:lnSpc>
                <a:spcPct val="90000"/>
              </a:lnSpc>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sz="2400" b="1">
                <a:solidFill>
                  <a:srgbClr val="FFFFFF"/>
                </a:solidFill>
                <a:latin typeface="Times New Roman" pitchFamily="18" charset="0"/>
                <a:cs typeface="Times New Roman" pitchFamily="18" charset="0"/>
              </a:rPr>
              <a:t>Έσοδα </a:t>
            </a:r>
          </a:p>
        </p:txBody>
      </p:sp>
      <p:sp>
        <p:nvSpPr>
          <p:cNvPr id="70666" name="AutoShape 9"/>
          <p:cNvSpPr>
            <a:spLocks noChangeArrowheads="1"/>
          </p:cNvSpPr>
          <p:nvPr/>
        </p:nvSpPr>
        <p:spPr bwMode="auto">
          <a:xfrm>
            <a:off x="609600" y="5553075"/>
            <a:ext cx="2286000" cy="685800"/>
          </a:xfrm>
          <a:prstGeom prst="roundRect">
            <a:avLst>
              <a:gd name="adj" fmla="val 10000"/>
            </a:avLst>
          </a:prstGeom>
          <a:solidFill>
            <a:srgbClr val="004D86"/>
          </a:solidFill>
          <a:ln w="25560" cap="sq">
            <a:solidFill>
              <a:srgbClr val="000000"/>
            </a:solidFill>
            <a:miter lim="800000"/>
            <a:headEnd/>
            <a:tailEnd/>
          </a:ln>
        </p:spPr>
        <p:txBody>
          <a:bodyPr lIns="90000" tIns="0" rIns="90000" bIns="46800" anchor="ctr"/>
          <a:lstStyle/>
          <a:p>
            <a:pP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sz="2400" b="1">
                <a:solidFill>
                  <a:srgbClr val="FFFFFF"/>
                </a:solidFill>
                <a:latin typeface="Times New Roman" pitchFamily="18" charset="0"/>
                <a:cs typeface="Times New Roman" pitchFamily="18" charset="0"/>
              </a:rPr>
              <a:t>Έξοδα</a:t>
            </a:r>
          </a:p>
        </p:txBody>
      </p:sp>
      <p:sp>
        <p:nvSpPr>
          <p:cNvPr id="70667" name="Text Box 10"/>
          <p:cNvSpPr txBox="1">
            <a:spLocks noChangeArrowheads="1"/>
          </p:cNvSpPr>
          <p:nvPr/>
        </p:nvSpPr>
        <p:spPr bwMode="auto">
          <a:xfrm>
            <a:off x="7848600" y="6369050"/>
            <a:ext cx="1143000" cy="336550"/>
          </a:xfrm>
          <a:prstGeom prst="rect">
            <a:avLst/>
          </a:prstGeom>
          <a:solidFill>
            <a:srgbClr val="FFFFFF"/>
          </a:solidFill>
          <a:ln w="9525">
            <a:noFill/>
            <a:round/>
            <a:headEnd/>
            <a:tailEnd/>
          </a:ln>
        </p:spPr>
        <p:txBody>
          <a:bodyPr lIns="90000" tIns="46800" rIns="90000" bIns="46800">
            <a:spAutoFit/>
          </a:bodyPr>
          <a:lstStyle/>
          <a:p>
            <a:pPr marL="457200" indent="-455613" algn="r" eaLnBrk="1" hangingPunct="1">
              <a:spcBef>
                <a:spcPts val="1000"/>
              </a:spcBef>
              <a:buSzPct val="100000"/>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pPr>
            <a:r>
              <a:rPr lang="en-US" altLang="en-US" sz="1600" b="1" i="1">
                <a:solidFill>
                  <a:srgbClr val="EEECE1"/>
                </a:solidFill>
                <a:latin typeface="Times New Roman" pitchFamily="18" charset="0"/>
                <a:cs typeface="Times New Roman" pitchFamily="18" charset="0"/>
              </a:rPr>
              <a:t>LO 5</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additive="repl">
                                        <p:cTn id="6" dur="1" fill="hold">
                                          <p:stCondLst>
                                            <p:cond delay="0"/>
                                          </p:stCondLst>
                                        </p:cTn>
                                        <p:tgtEl>
                                          <p:spTgt spid="23554"/>
                                        </p:tgtEl>
                                        <p:attrNameLst>
                                          <p:attrName>style.visibility</p:attrName>
                                        </p:attrNameLst>
                                      </p:cBhvr>
                                      <p:to>
                                        <p:strVal val="visible"/>
                                      </p:to>
                                    </p:set>
                                    <p:animEffect transition="in" filter="wipe(left)">
                                      <p:cBhvr additive="repl">
                                        <p:cTn id="7" dur="500"/>
                                        <p:tgtEl>
                                          <p:spTgt spid="235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bg>
      <p:bgPr>
        <a:solidFill>
          <a:srgbClr val="FFFFFF"/>
        </a:solidFill>
        <a:effectLst/>
      </p:bgPr>
    </p:bg>
    <p:spTree>
      <p:nvGrpSpPr>
        <p:cNvPr id="1" name=""/>
        <p:cNvGrpSpPr/>
        <p:nvPr/>
      </p:nvGrpSpPr>
      <p:grpSpPr>
        <a:xfrm>
          <a:off x="0" y="0"/>
          <a:ext cx="0" cy="0"/>
          <a:chOff x="0" y="0"/>
          <a:chExt cx="0" cy="0"/>
        </a:xfrm>
      </p:grpSpPr>
      <p:sp>
        <p:nvSpPr>
          <p:cNvPr id="71682" name="AutoShape 1"/>
          <p:cNvSpPr>
            <a:spLocks noChangeArrowheads="1"/>
          </p:cNvSpPr>
          <p:nvPr/>
        </p:nvSpPr>
        <p:spPr bwMode="auto">
          <a:xfrm>
            <a:off x="2916238" y="2852738"/>
            <a:ext cx="533400" cy="533400"/>
          </a:xfrm>
          <a:prstGeom prst="rightArrow">
            <a:avLst>
              <a:gd name="adj1" fmla="val 50000"/>
              <a:gd name="adj2" fmla="val 50000"/>
            </a:avLst>
          </a:prstGeom>
          <a:solidFill>
            <a:srgbClr val="004D86"/>
          </a:solidFill>
          <a:ln w="12600" cap="sq">
            <a:solidFill>
              <a:srgbClr val="000000"/>
            </a:solidFill>
            <a:round/>
            <a:headEnd/>
            <a:tailEnd/>
          </a:ln>
        </p:spPr>
        <p:txBody>
          <a:bodyPr wrap="none" anchor="ctr"/>
          <a:lstStyle/>
          <a:p>
            <a:pPr eaLnBrk="1" hangingPunct="1">
              <a:buClr>
                <a:srgbClr val="000000"/>
              </a:buClr>
              <a:buSzPct val="100000"/>
              <a:buFont typeface="Times New Roman" pitchFamily="18" charset="0"/>
              <a:buNone/>
            </a:pPr>
            <a:endParaRPr lang="en-US" altLang="en-US"/>
          </a:p>
        </p:txBody>
      </p:sp>
      <p:sp>
        <p:nvSpPr>
          <p:cNvPr id="24578" name="Rectangle 2"/>
          <p:cNvSpPr>
            <a:spLocks noChangeArrowheads="1"/>
          </p:cNvSpPr>
          <p:nvPr/>
        </p:nvSpPr>
        <p:spPr bwMode="auto">
          <a:xfrm>
            <a:off x="3492500" y="2565400"/>
            <a:ext cx="5400675" cy="1312863"/>
          </a:xfrm>
          <a:prstGeom prst="rect">
            <a:avLst/>
          </a:prstGeom>
          <a:noFill/>
          <a:ln w="9525">
            <a:noFill/>
            <a:round/>
            <a:headEnd/>
            <a:tailEnd/>
          </a:ln>
        </p:spPr>
        <p:txBody>
          <a:bodyPr lIns="90000" tIns="46800" rIns="90000" bIns="46800">
            <a:spAutoFit/>
          </a:bodyPr>
          <a:lstStyle/>
          <a:p>
            <a:pPr marL="52388" lvl="1" indent="0" algn="just" eaLnBrk="1" hangingPunct="1">
              <a:buClr>
                <a:srgbClr val="000000"/>
              </a:buClr>
              <a:buSzPct val="100000"/>
              <a:buFont typeface="Wingdings" charset="2"/>
              <a:buChar char=""/>
              <a:tabLst>
                <a:tab pos="52388" algn="l"/>
                <a:tab pos="966788" algn="l"/>
                <a:tab pos="1881188" algn="l"/>
                <a:tab pos="2795588" algn="l"/>
                <a:tab pos="3709988" algn="l"/>
                <a:tab pos="4624388" algn="l"/>
                <a:tab pos="5538788" algn="l"/>
                <a:tab pos="6453188" algn="l"/>
                <a:tab pos="7367588" algn="l"/>
                <a:tab pos="8281988" algn="l"/>
                <a:tab pos="9196388" algn="l"/>
                <a:tab pos="10110788" algn="l"/>
              </a:tabLst>
              <a:defRPr/>
            </a:pPr>
            <a:r>
              <a:rPr lang="el-GR" sz="2000" dirty="0">
                <a:solidFill>
                  <a:srgbClr val="000000"/>
                </a:solidFill>
                <a:latin typeface="Times New Roman" pitchFamily="16" charset="0"/>
                <a:ea typeface="Microsoft YaHei" charset="-122"/>
                <a:cs typeface="Times New Roman" pitchFamily="16" charset="0"/>
              </a:rPr>
              <a:t>παρούσα υποχρέωση </a:t>
            </a:r>
          </a:p>
          <a:p>
            <a:pPr marL="52388" lvl="1" indent="0" algn="just" eaLnBrk="1" hangingPunct="1">
              <a:buClr>
                <a:srgbClr val="000000"/>
              </a:buClr>
              <a:buSzPct val="100000"/>
              <a:buFont typeface="Wingdings" charset="2"/>
              <a:buChar char=""/>
              <a:tabLst>
                <a:tab pos="52388" algn="l"/>
                <a:tab pos="966788" algn="l"/>
                <a:tab pos="1881188" algn="l"/>
                <a:tab pos="2795588" algn="l"/>
                <a:tab pos="3709988" algn="l"/>
                <a:tab pos="4624388" algn="l"/>
                <a:tab pos="5538788" algn="l"/>
                <a:tab pos="6453188" algn="l"/>
                <a:tab pos="7367588" algn="l"/>
                <a:tab pos="8281988" algn="l"/>
                <a:tab pos="9196388" algn="l"/>
                <a:tab pos="10110788" algn="l"/>
              </a:tabLst>
              <a:defRPr/>
            </a:pPr>
            <a:r>
              <a:rPr lang="el-GR" sz="2000" dirty="0">
                <a:solidFill>
                  <a:srgbClr val="000000"/>
                </a:solidFill>
                <a:latin typeface="Times New Roman" pitchFamily="16" charset="0"/>
                <a:ea typeface="Microsoft YaHei" charset="-122"/>
                <a:cs typeface="Times New Roman" pitchFamily="16" charset="0"/>
              </a:rPr>
              <a:t>που προκύπτει από γεγονότα του παρελθόντος </a:t>
            </a:r>
          </a:p>
          <a:p>
            <a:pPr marL="269875" lvl="1" indent="-217488" algn="just" eaLnBrk="1" hangingPunct="1">
              <a:buClr>
                <a:srgbClr val="000000"/>
              </a:buClr>
              <a:buSzPct val="100000"/>
              <a:buFont typeface="Wingdings" charset="2"/>
              <a:buChar char=""/>
              <a:tabLst>
                <a:tab pos="269875" algn="l"/>
                <a:tab pos="966788" algn="l"/>
                <a:tab pos="1881188" algn="l"/>
                <a:tab pos="2795588" algn="l"/>
                <a:tab pos="3709988" algn="l"/>
                <a:tab pos="4624388" algn="l"/>
                <a:tab pos="5538788" algn="l"/>
                <a:tab pos="6453188" algn="l"/>
                <a:tab pos="7367588" algn="l"/>
                <a:tab pos="8281988" algn="l"/>
                <a:tab pos="9196388" algn="l"/>
                <a:tab pos="10110788" algn="l"/>
              </a:tabLst>
              <a:defRPr/>
            </a:pPr>
            <a:r>
              <a:rPr lang="el-GR" sz="2000" dirty="0">
                <a:solidFill>
                  <a:srgbClr val="000000"/>
                </a:solidFill>
                <a:latin typeface="Times New Roman" pitchFamily="16" charset="0"/>
                <a:ea typeface="Microsoft YaHei" charset="-122"/>
                <a:cs typeface="Times New Roman" pitchFamily="16" charset="0"/>
              </a:rPr>
              <a:t>και ο διακανονισμός της οποίας θα προκαλέσει εκροή πόρων</a:t>
            </a:r>
          </a:p>
        </p:txBody>
      </p:sp>
      <p:sp>
        <p:nvSpPr>
          <p:cNvPr id="71684" name="AutoShape 3"/>
          <p:cNvSpPr>
            <a:spLocks noChangeArrowheads="1"/>
          </p:cNvSpPr>
          <p:nvPr/>
        </p:nvSpPr>
        <p:spPr bwMode="auto">
          <a:xfrm>
            <a:off x="609600" y="1905000"/>
            <a:ext cx="2286000" cy="685800"/>
          </a:xfrm>
          <a:prstGeom prst="roundRect">
            <a:avLst>
              <a:gd name="adj" fmla="val 10000"/>
            </a:avLst>
          </a:prstGeom>
          <a:solidFill>
            <a:srgbClr val="004D86"/>
          </a:solidFill>
          <a:ln w="25560" cap="sq">
            <a:solidFill>
              <a:srgbClr val="000000"/>
            </a:solidFill>
            <a:miter lim="800000"/>
            <a:headEnd/>
            <a:tailEnd/>
          </a:ln>
        </p:spPr>
        <p:txBody>
          <a:bodyPr lIns="90000" tIns="0" rIns="90000" bIns="46800" anchor="ctr"/>
          <a:lstStyle/>
          <a:p>
            <a:pPr marL="533400" indent="-531813" algn="just" eaLnBrk="1" hangingPunct="1">
              <a:buSzPct val="100000"/>
              <a:tabLst>
                <a:tab pos="533400" algn="l"/>
                <a:tab pos="1447800" algn="l"/>
                <a:tab pos="2362200" algn="l"/>
                <a:tab pos="3276600" algn="l"/>
                <a:tab pos="4191000" algn="l"/>
                <a:tab pos="5105400" algn="l"/>
                <a:tab pos="6019800" algn="l"/>
                <a:tab pos="6934200" algn="l"/>
                <a:tab pos="7848600" algn="l"/>
                <a:tab pos="8763000" algn="l"/>
                <a:tab pos="9677400" algn="l"/>
                <a:tab pos="10591800" algn="l"/>
              </a:tabLst>
            </a:pPr>
            <a:r>
              <a:rPr lang="el-GR" altLang="en-US" sz="2400" b="1">
                <a:solidFill>
                  <a:srgbClr val="FFFFFF"/>
                </a:solidFill>
                <a:latin typeface="Times New Roman" pitchFamily="18" charset="0"/>
                <a:cs typeface="Times New Roman" pitchFamily="18" charset="0"/>
              </a:rPr>
              <a:t>Ενεργητικό</a:t>
            </a:r>
          </a:p>
        </p:txBody>
      </p:sp>
      <p:sp>
        <p:nvSpPr>
          <p:cNvPr id="71685" name="Text Box 4"/>
          <p:cNvSpPr txBox="1">
            <a:spLocks noChangeArrowheads="1"/>
          </p:cNvSpPr>
          <p:nvPr/>
        </p:nvSpPr>
        <p:spPr bwMode="auto">
          <a:xfrm>
            <a:off x="533400" y="381000"/>
            <a:ext cx="8229600" cy="560388"/>
          </a:xfrm>
          <a:prstGeom prst="rect">
            <a:avLst/>
          </a:prstGeom>
          <a:noFill/>
          <a:ln w="9525">
            <a:noFill/>
            <a:round/>
            <a:headEnd/>
            <a:tailEnd/>
          </a:ln>
        </p:spPr>
        <p:txBody>
          <a:bodyPr lIns="90360" tIns="44280" rIns="90360" bIns="44280"/>
          <a:lstStyle/>
          <a:p>
            <a:pPr>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sz="3200" b="1">
                <a:solidFill>
                  <a:srgbClr val="000000"/>
                </a:solidFill>
                <a:latin typeface="Times New Roman" pitchFamily="18" charset="0"/>
                <a:cs typeface="Times New Roman" pitchFamily="18" charset="0"/>
              </a:rPr>
              <a:t>Πλαίσιο: Στοιχεία των Χ.Κ</a:t>
            </a:r>
          </a:p>
        </p:txBody>
      </p:sp>
      <p:sp>
        <p:nvSpPr>
          <p:cNvPr id="71686" name="Line 5"/>
          <p:cNvSpPr>
            <a:spLocks noChangeShapeType="1"/>
          </p:cNvSpPr>
          <p:nvPr/>
        </p:nvSpPr>
        <p:spPr bwMode="auto">
          <a:xfrm>
            <a:off x="381000" y="1066800"/>
            <a:ext cx="8382000" cy="1588"/>
          </a:xfrm>
          <a:prstGeom prst="line">
            <a:avLst/>
          </a:prstGeom>
          <a:noFill/>
          <a:ln w="57240" cap="sq">
            <a:solidFill>
              <a:srgbClr val="000000"/>
            </a:solidFill>
            <a:miter lim="800000"/>
            <a:headEnd/>
            <a:tailEnd/>
          </a:ln>
        </p:spPr>
        <p:txBody>
          <a:bodyPr/>
          <a:lstStyle/>
          <a:p>
            <a:endParaRPr lang="el-GR"/>
          </a:p>
        </p:txBody>
      </p:sp>
      <p:sp>
        <p:nvSpPr>
          <p:cNvPr id="71687" name="AutoShape 6"/>
          <p:cNvSpPr>
            <a:spLocks noChangeArrowheads="1"/>
          </p:cNvSpPr>
          <p:nvPr/>
        </p:nvSpPr>
        <p:spPr bwMode="auto">
          <a:xfrm>
            <a:off x="609600" y="2809875"/>
            <a:ext cx="2286000" cy="685800"/>
          </a:xfrm>
          <a:prstGeom prst="roundRect">
            <a:avLst>
              <a:gd name="adj" fmla="val 10000"/>
            </a:avLst>
          </a:prstGeom>
          <a:solidFill>
            <a:srgbClr val="004D86"/>
          </a:solidFill>
          <a:ln w="25560" cap="sq">
            <a:solidFill>
              <a:srgbClr val="000000"/>
            </a:solidFill>
            <a:miter lim="800000"/>
            <a:headEnd/>
            <a:tailEnd/>
          </a:ln>
        </p:spPr>
        <p:txBody>
          <a:bodyPr lIns="90000" tIns="0" rIns="90000" bIns="46800" anchor="ctr"/>
          <a:lstStyle/>
          <a:p>
            <a:pPr marL="533400" indent="-531813" algn="just" eaLnBrk="1" hangingPunct="1">
              <a:buSzPct val="100000"/>
              <a:tabLst>
                <a:tab pos="533400" algn="l"/>
                <a:tab pos="1447800" algn="l"/>
                <a:tab pos="2362200" algn="l"/>
                <a:tab pos="3276600" algn="l"/>
                <a:tab pos="4191000" algn="l"/>
                <a:tab pos="5105400" algn="l"/>
                <a:tab pos="6019800" algn="l"/>
                <a:tab pos="6934200" algn="l"/>
                <a:tab pos="7848600" algn="l"/>
                <a:tab pos="8763000" algn="l"/>
                <a:tab pos="9677400" algn="l"/>
                <a:tab pos="10591800" algn="l"/>
              </a:tabLst>
            </a:pPr>
            <a:r>
              <a:rPr lang="el-GR" altLang="en-US" sz="2400" b="1">
                <a:solidFill>
                  <a:srgbClr val="FFFFFF"/>
                </a:solidFill>
                <a:latin typeface="Times New Roman" pitchFamily="18" charset="0"/>
                <a:cs typeface="Times New Roman" pitchFamily="18" charset="0"/>
              </a:rPr>
              <a:t>Υποχρεώσεις</a:t>
            </a:r>
          </a:p>
        </p:txBody>
      </p:sp>
      <p:sp>
        <p:nvSpPr>
          <p:cNvPr id="71688" name="AutoShape 7"/>
          <p:cNvSpPr>
            <a:spLocks noChangeArrowheads="1"/>
          </p:cNvSpPr>
          <p:nvPr/>
        </p:nvSpPr>
        <p:spPr bwMode="auto">
          <a:xfrm>
            <a:off x="609600" y="3724275"/>
            <a:ext cx="2286000" cy="685800"/>
          </a:xfrm>
          <a:prstGeom prst="roundRect">
            <a:avLst>
              <a:gd name="adj" fmla="val 10000"/>
            </a:avLst>
          </a:prstGeom>
          <a:solidFill>
            <a:srgbClr val="004D86"/>
          </a:solidFill>
          <a:ln w="25560" cap="sq">
            <a:solidFill>
              <a:srgbClr val="000000"/>
            </a:solidFill>
            <a:miter lim="800000"/>
            <a:headEnd/>
            <a:tailEnd/>
          </a:ln>
        </p:spPr>
        <p:txBody>
          <a:bodyPr lIns="90000" tIns="0" rIns="90000" bIns="46800" anchor="ctr"/>
          <a:lstStyle/>
          <a:p>
            <a:pPr marL="457200" indent="-455613" algn="just" eaLnBrk="1" hangingPunct="1">
              <a:lnSpc>
                <a:spcPct val="80000"/>
              </a:lnSpc>
              <a:buSzPct val="100000"/>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pPr>
            <a:r>
              <a:rPr lang="el-GR" altLang="en-US" sz="2000" b="1">
                <a:solidFill>
                  <a:srgbClr val="FFFFFF"/>
                </a:solidFill>
                <a:latin typeface="Times New Roman" pitchFamily="18" charset="0"/>
                <a:cs typeface="Times New Roman" pitchFamily="18" charset="0"/>
              </a:rPr>
              <a:t>Ίδια Κεφάλαια ΙΚ</a:t>
            </a:r>
          </a:p>
        </p:txBody>
      </p:sp>
      <p:sp>
        <p:nvSpPr>
          <p:cNvPr id="71689" name="AutoShape 8"/>
          <p:cNvSpPr>
            <a:spLocks noChangeArrowheads="1"/>
          </p:cNvSpPr>
          <p:nvPr/>
        </p:nvSpPr>
        <p:spPr bwMode="auto">
          <a:xfrm>
            <a:off x="609600" y="4638675"/>
            <a:ext cx="2286000" cy="685800"/>
          </a:xfrm>
          <a:prstGeom prst="roundRect">
            <a:avLst>
              <a:gd name="adj" fmla="val 10000"/>
            </a:avLst>
          </a:prstGeom>
          <a:solidFill>
            <a:srgbClr val="004D86"/>
          </a:solidFill>
          <a:ln w="25560" cap="sq">
            <a:solidFill>
              <a:srgbClr val="000000"/>
            </a:solidFill>
            <a:miter lim="800000"/>
            <a:headEnd/>
            <a:tailEnd/>
          </a:ln>
        </p:spPr>
        <p:txBody>
          <a:bodyPr lIns="90000" tIns="0" rIns="90000" bIns="46800" anchor="ctr"/>
          <a:lstStyle/>
          <a:p>
            <a:pPr eaLnBrk="1" hangingPunct="1">
              <a:lnSpc>
                <a:spcPct val="90000"/>
              </a:lnSpc>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sz="2400" b="1">
                <a:solidFill>
                  <a:srgbClr val="FFFFFF"/>
                </a:solidFill>
                <a:latin typeface="Times New Roman" pitchFamily="18" charset="0"/>
                <a:cs typeface="Times New Roman" pitchFamily="18" charset="0"/>
              </a:rPr>
              <a:t>Έσοδα </a:t>
            </a:r>
          </a:p>
        </p:txBody>
      </p:sp>
      <p:sp>
        <p:nvSpPr>
          <p:cNvPr id="71690" name="AutoShape 9"/>
          <p:cNvSpPr>
            <a:spLocks noChangeArrowheads="1"/>
          </p:cNvSpPr>
          <p:nvPr/>
        </p:nvSpPr>
        <p:spPr bwMode="auto">
          <a:xfrm>
            <a:off x="609600" y="5553075"/>
            <a:ext cx="2286000" cy="685800"/>
          </a:xfrm>
          <a:prstGeom prst="roundRect">
            <a:avLst>
              <a:gd name="adj" fmla="val 10000"/>
            </a:avLst>
          </a:prstGeom>
          <a:solidFill>
            <a:srgbClr val="004D86"/>
          </a:solidFill>
          <a:ln w="25560" cap="sq">
            <a:solidFill>
              <a:srgbClr val="000000"/>
            </a:solidFill>
            <a:miter lim="800000"/>
            <a:headEnd/>
            <a:tailEnd/>
          </a:ln>
        </p:spPr>
        <p:txBody>
          <a:bodyPr lIns="90000" tIns="0" rIns="90000" bIns="46800" anchor="ctr"/>
          <a:lstStyle/>
          <a:p>
            <a:pP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sz="2400" b="1">
                <a:solidFill>
                  <a:srgbClr val="FFFFFF"/>
                </a:solidFill>
                <a:latin typeface="Times New Roman" pitchFamily="18" charset="0"/>
                <a:cs typeface="Times New Roman" pitchFamily="18" charset="0"/>
              </a:rPr>
              <a:t>Έξοδα</a:t>
            </a:r>
          </a:p>
        </p:txBody>
      </p:sp>
      <p:sp>
        <p:nvSpPr>
          <p:cNvPr id="71691" name="Text Box 10"/>
          <p:cNvSpPr txBox="1">
            <a:spLocks noChangeArrowheads="1"/>
          </p:cNvSpPr>
          <p:nvPr/>
        </p:nvSpPr>
        <p:spPr bwMode="auto">
          <a:xfrm>
            <a:off x="7848600" y="6369050"/>
            <a:ext cx="1143000" cy="336550"/>
          </a:xfrm>
          <a:prstGeom prst="rect">
            <a:avLst/>
          </a:prstGeom>
          <a:solidFill>
            <a:srgbClr val="FFFFFF"/>
          </a:solidFill>
          <a:ln w="9525">
            <a:noFill/>
            <a:round/>
            <a:headEnd/>
            <a:tailEnd/>
          </a:ln>
        </p:spPr>
        <p:txBody>
          <a:bodyPr lIns="90000" tIns="46800" rIns="90000" bIns="46800">
            <a:spAutoFit/>
          </a:bodyPr>
          <a:lstStyle/>
          <a:p>
            <a:pPr marL="457200" indent="-455613" algn="r" eaLnBrk="1" hangingPunct="1">
              <a:spcBef>
                <a:spcPts val="1000"/>
              </a:spcBef>
              <a:buSzPct val="100000"/>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pPr>
            <a:r>
              <a:rPr lang="en-US" altLang="en-US" sz="1600" b="1" i="1">
                <a:solidFill>
                  <a:srgbClr val="EEECE1"/>
                </a:solidFill>
                <a:latin typeface="Times New Roman" pitchFamily="18" charset="0"/>
                <a:cs typeface="Times New Roman" pitchFamily="18" charset="0"/>
              </a:rPr>
              <a:t>LO 5</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additive="repl">
                                        <p:cTn id="6" dur="1" fill="hold">
                                          <p:stCondLst>
                                            <p:cond delay="0"/>
                                          </p:stCondLst>
                                        </p:cTn>
                                        <p:tgtEl>
                                          <p:spTgt spid="24578"/>
                                        </p:tgtEl>
                                        <p:attrNameLst>
                                          <p:attrName>style.visibility</p:attrName>
                                        </p:attrNameLst>
                                      </p:cBhvr>
                                      <p:to>
                                        <p:strVal val="visible"/>
                                      </p:to>
                                    </p:set>
                                    <p:animEffect transition="in" filter="wipe(left)">
                                      <p:cBhvr additive="repl">
                                        <p:cTn id="7" dur="500"/>
                                        <p:tgtEl>
                                          <p:spTgt spid="2457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bg>
      <p:bgPr>
        <a:solidFill>
          <a:srgbClr val="FFFFFF"/>
        </a:solidFill>
        <a:effectLst/>
      </p:bgPr>
    </p:bg>
    <p:spTree>
      <p:nvGrpSpPr>
        <p:cNvPr id="1" name=""/>
        <p:cNvGrpSpPr/>
        <p:nvPr/>
      </p:nvGrpSpPr>
      <p:grpSpPr>
        <a:xfrm>
          <a:off x="0" y="0"/>
          <a:ext cx="0" cy="0"/>
          <a:chOff x="0" y="0"/>
          <a:chExt cx="0" cy="0"/>
        </a:xfrm>
      </p:grpSpPr>
      <p:sp>
        <p:nvSpPr>
          <p:cNvPr id="72706" name="AutoShape 1"/>
          <p:cNvSpPr>
            <a:spLocks noChangeArrowheads="1"/>
          </p:cNvSpPr>
          <p:nvPr/>
        </p:nvSpPr>
        <p:spPr bwMode="auto">
          <a:xfrm>
            <a:off x="2987675" y="3644900"/>
            <a:ext cx="533400" cy="533400"/>
          </a:xfrm>
          <a:prstGeom prst="rightArrow">
            <a:avLst>
              <a:gd name="adj1" fmla="val 50000"/>
              <a:gd name="adj2" fmla="val 50000"/>
            </a:avLst>
          </a:prstGeom>
          <a:solidFill>
            <a:srgbClr val="004D86"/>
          </a:solidFill>
          <a:ln w="12600" cap="sq">
            <a:solidFill>
              <a:srgbClr val="000000"/>
            </a:solidFill>
            <a:round/>
            <a:headEnd/>
            <a:tailEnd/>
          </a:ln>
        </p:spPr>
        <p:txBody>
          <a:bodyPr wrap="none" anchor="ctr"/>
          <a:lstStyle/>
          <a:p>
            <a:pPr eaLnBrk="1" hangingPunct="1">
              <a:buClr>
                <a:srgbClr val="000000"/>
              </a:buClr>
              <a:buSzPct val="100000"/>
              <a:buFont typeface="Times New Roman" pitchFamily="18" charset="0"/>
              <a:buNone/>
            </a:pPr>
            <a:endParaRPr lang="en-US" altLang="en-US"/>
          </a:p>
        </p:txBody>
      </p:sp>
      <p:sp>
        <p:nvSpPr>
          <p:cNvPr id="25602" name="Rectangle 2"/>
          <p:cNvSpPr>
            <a:spLocks noChangeArrowheads="1"/>
          </p:cNvSpPr>
          <p:nvPr/>
        </p:nvSpPr>
        <p:spPr bwMode="auto">
          <a:xfrm>
            <a:off x="3708400" y="3429000"/>
            <a:ext cx="5148263" cy="703263"/>
          </a:xfrm>
          <a:prstGeom prst="rect">
            <a:avLst/>
          </a:prstGeom>
          <a:noFill/>
          <a:ln w="9525">
            <a:noFill/>
            <a:round/>
            <a:headEnd/>
            <a:tailEnd/>
          </a:ln>
        </p:spPr>
        <p:txBody>
          <a:bodyPr lIns="90000" tIns="46800" rIns="90000" bIns="46800">
            <a:spAutoFit/>
          </a:bodyPr>
          <a:lstStyle/>
          <a:p>
            <a:pPr marL="0" lvl="1" indent="0" algn="just"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sz="2000">
                <a:solidFill>
                  <a:srgbClr val="000000"/>
                </a:solidFill>
                <a:latin typeface="Times New Roman" pitchFamily="18" charset="0"/>
                <a:cs typeface="Times New Roman" pitchFamily="18" charset="0"/>
              </a:rPr>
              <a:t>Το υπολειμματικό συμφέρον </a:t>
            </a:r>
            <a:r>
              <a:rPr lang="en-GB" altLang="en-US" sz="2000">
                <a:solidFill>
                  <a:srgbClr val="000000"/>
                </a:solidFill>
                <a:latin typeface="Times New Roman" pitchFamily="18" charset="0"/>
                <a:cs typeface="Times New Roman" pitchFamily="18" charset="0"/>
              </a:rPr>
              <a:t>(</a:t>
            </a:r>
            <a:r>
              <a:rPr lang="el-GR" altLang="en-US" sz="2000">
                <a:solidFill>
                  <a:srgbClr val="000000"/>
                </a:solidFill>
                <a:latin typeface="Times New Roman" pitchFamily="18" charset="0"/>
                <a:cs typeface="Times New Roman" pitchFamily="18" charset="0"/>
              </a:rPr>
              <a:t>Ενεργητικό – Υποχρεώσεις</a:t>
            </a:r>
            <a:r>
              <a:rPr lang="en-GB" altLang="en-US" sz="2000">
                <a:solidFill>
                  <a:srgbClr val="000000"/>
                </a:solidFill>
                <a:latin typeface="Times New Roman" pitchFamily="18" charset="0"/>
                <a:cs typeface="Times New Roman" pitchFamily="18" charset="0"/>
              </a:rPr>
              <a:t>)</a:t>
            </a:r>
          </a:p>
        </p:txBody>
      </p:sp>
      <p:sp>
        <p:nvSpPr>
          <p:cNvPr id="72708" name="AutoShape 3"/>
          <p:cNvSpPr>
            <a:spLocks noChangeArrowheads="1"/>
          </p:cNvSpPr>
          <p:nvPr/>
        </p:nvSpPr>
        <p:spPr bwMode="auto">
          <a:xfrm>
            <a:off x="609600" y="1905000"/>
            <a:ext cx="2286000" cy="685800"/>
          </a:xfrm>
          <a:prstGeom prst="roundRect">
            <a:avLst>
              <a:gd name="adj" fmla="val 10000"/>
            </a:avLst>
          </a:prstGeom>
          <a:solidFill>
            <a:srgbClr val="004D86"/>
          </a:solidFill>
          <a:ln w="25560" cap="sq">
            <a:solidFill>
              <a:srgbClr val="000000"/>
            </a:solidFill>
            <a:miter lim="800000"/>
            <a:headEnd/>
            <a:tailEnd/>
          </a:ln>
        </p:spPr>
        <p:txBody>
          <a:bodyPr lIns="90000" tIns="0" rIns="90000" bIns="46800" anchor="ctr"/>
          <a:lstStyle/>
          <a:p>
            <a:pPr marL="533400" indent="-531813" algn="just" eaLnBrk="1" hangingPunct="1">
              <a:buSzPct val="100000"/>
              <a:tabLst>
                <a:tab pos="533400" algn="l"/>
                <a:tab pos="1447800" algn="l"/>
                <a:tab pos="2362200" algn="l"/>
                <a:tab pos="3276600" algn="l"/>
                <a:tab pos="4191000" algn="l"/>
                <a:tab pos="5105400" algn="l"/>
                <a:tab pos="6019800" algn="l"/>
                <a:tab pos="6934200" algn="l"/>
                <a:tab pos="7848600" algn="l"/>
                <a:tab pos="8763000" algn="l"/>
                <a:tab pos="9677400" algn="l"/>
                <a:tab pos="10591800" algn="l"/>
              </a:tabLst>
            </a:pPr>
            <a:r>
              <a:rPr lang="el-GR" altLang="en-US" sz="2400" b="1">
                <a:solidFill>
                  <a:srgbClr val="FFFFFF"/>
                </a:solidFill>
                <a:latin typeface="Times New Roman" pitchFamily="18" charset="0"/>
                <a:cs typeface="Times New Roman" pitchFamily="18" charset="0"/>
              </a:rPr>
              <a:t>Ενεργητικό</a:t>
            </a:r>
          </a:p>
        </p:txBody>
      </p:sp>
      <p:sp>
        <p:nvSpPr>
          <p:cNvPr id="72709" name="Text Box 4"/>
          <p:cNvSpPr txBox="1">
            <a:spLocks noChangeArrowheads="1"/>
          </p:cNvSpPr>
          <p:nvPr/>
        </p:nvSpPr>
        <p:spPr bwMode="auto">
          <a:xfrm>
            <a:off x="533400" y="381000"/>
            <a:ext cx="8229600" cy="560388"/>
          </a:xfrm>
          <a:prstGeom prst="rect">
            <a:avLst/>
          </a:prstGeom>
          <a:noFill/>
          <a:ln w="9525">
            <a:noFill/>
            <a:round/>
            <a:headEnd/>
            <a:tailEnd/>
          </a:ln>
        </p:spPr>
        <p:txBody>
          <a:bodyPr lIns="90360" tIns="44280" rIns="90360" bIns="44280"/>
          <a:lstStyle/>
          <a:p>
            <a:pPr>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sz="3200" b="1">
                <a:solidFill>
                  <a:srgbClr val="000000"/>
                </a:solidFill>
                <a:latin typeface="Times New Roman" pitchFamily="18" charset="0"/>
                <a:cs typeface="Times New Roman" pitchFamily="18" charset="0"/>
              </a:rPr>
              <a:t>Πλαίσιο: Στοιχεία των Χ.Κ</a:t>
            </a:r>
          </a:p>
        </p:txBody>
      </p:sp>
      <p:sp>
        <p:nvSpPr>
          <p:cNvPr id="72710" name="Line 5"/>
          <p:cNvSpPr>
            <a:spLocks noChangeShapeType="1"/>
          </p:cNvSpPr>
          <p:nvPr/>
        </p:nvSpPr>
        <p:spPr bwMode="auto">
          <a:xfrm>
            <a:off x="381000" y="1066800"/>
            <a:ext cx="8382000" cy="1588"/>
          </a:xfrm>
          <a:prstGeom prst="line">
            <a:avLst/>
          </a:prstGeom>
          <a:noFill/>
          <a:ln w="57240" cap="sq">
            <a:solidFill>
              <a:srgbClr val="000000"/>
            </a:solidFill>
            <a:miter lim="800000"/>
            <a:headEnd/>
            <a:tailEnd/>
          </a:ln>
        </p:spPr>
        <p:txBody>
          <a:bodyPr/>
          <a:lstStyle/>
          <a:p>
            <a:endParaRPr lang="el-GR"/>
          </a:p>
        </p:txBody>
      </p:sp>
      <p:sp>
        <p:nvSpPr>
          <p:cNvPr id="72711" name="AutoShape 6"/>
          <p:cNvSpPr>
            <a:spLocks noChangeArrowheads="1"/>
          </p:cNvSpPr>
          <p:nvPr/>
        </p:nvSpPr>
        <p:spPr bwMode="auto">
          <a:xfrm>
            <a:off x="609600" y="2809875"/>
            <a:ext cx="2286000" cy="685800"/>
          </a:xfrm>
          <a:prstGeom prst="roundRect">
            <a:avLst>
              <a:gd name="adj" fmla="val 10000"/>
            </a:avLst>
          </a:prstGeom>
          <a:solidFill>
            <a:srgbClr val="004D86"/>
          </a:solidFill>
          <a:ln w="25560" cap="sq">
            <a:solidFill>
              <a:srgbClr val="000000"/>
            </a:solidFill>
            <a:miter lim="800000"/>
            <a:headEnd/>
            <a:tailEnd/>
          </a:ln>
        </p:spPr>
        <p:txBody>
          <a:bodyPr lIns="90000" tIns="0" rIns="90000" bIns="46800" anchor="ctr"/>
          <a:lstStyle/>
          <a:p>
            <a:pPr marL="533400" indent="-531813" algn="just" eaLnBrk="1" hangingPunct="1">
              <a:buSzPct val="100000"/>
              <a:tabLst>
                <a:tab pos="533400" algn="l"/>
                <a:tab pos="1447800" algn="l"/>
                <a:tab pos="2362200" algn="l"/>
                <a:tab pos="3276600" algn="l"/>
                <a:tab pos="4191000" algn="l"/>
                <a:tab pos="5105400" algn="l"/>
                <a:tab pos="6019800" algn="l"/>
                <a:tab pos="6934200" algn="l"/>
                <a:tab pos="7848600" algn="l"/>
                <a:tab pos="8763000" algn="l"/>
                <a:tab pos="9677400" algn="l"/>
                <a:tab pos="10591800" algn="l"/>
              </a:tabLst>
            </a:pPr>
            <a:r>
              <a:rPr lang="el-GR" altLang="en-US" sz="2400" b="1">
                <a:solidFill>
                  <a:srgbClr val="FFFFFF"/>
                </a:solidFill>
                <a:latin typeface="Times New Roman" pitchFamily="18" charset="0"/>
                <a:cs typeface="Times New Roman" pitchFamily="18" charset="0"/>
              </a:rPr>
              <a:t>Υποχρεώσεις</a:t>
            </a:r>
          </a:p>
        </p:txBody>
      </p:sp>
      <p:sp>
        <p:nvSpPr>
          <p:cNvPr id="72712" name="AutoShape 7"/>
          <p:cNvSpPr>
            <a:spLocks noChangeArrowheads="1"/>
          </p:cNvSpPr>
          <p:nvPr/>
        </p:nvSpPr>
        <p:spPr bwMode="auto">
          <a:xfrm>
            <a:off x="609600" y="3724275"/>
            <a:ext cx="2286000" cy="685800"/>
          </a:xfrm>
          <a:prstGeom prst="roundRect">
            <a:avLst>
              <a:gd name="adj" fmla="val 10000"/>
            </a:avLst>
          </a:prstGeom>
          <a:solidFill>
            <a:srgbClr val="004D86"/>
          </a:solidFill>
          <a:ln w="25560" cap="sq">
            <a:solidFill>
              <a:srgbClr val="000000"/>
            </a:solidFill>
            <a:miter lim="800000"/>
            <a:headEnd/>
            <a:tailEnd/>
          </a:ln>
        </p:spPr>
        <p:txBody>
          <a:bodyPr lIns="90000" tIns="0" rIns="90000" bIns="46800" anchor="ctr"/>
          <a:lstStyle/>
          <a:p>
            <a:pPr marL="457200" indent="-455613" algn="just" eaLnBrk="1" hangingPunct="1">
              <a:lnSpc>
                <a:spcPct val="80000"/>
              </a:lnSpc>
              <a:buSzPct val="100000"/>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pPr>
            <a:r>
              <a:rPr lang="el-GR" altLang="en-US" sz="2000" b="1">
                <a:solidFill>
                  <a:srgbClr val="FFFFFF"/>
                </a:solidFill>
                <a:latin typeface="Times New Roman" pitchFamily="18" charset="0"/>
                <a:cs typeface="Times New Roman" pitchFamily="18" charset="0"/>
              </a:rPr>
              <a:t>Ίδια Κεφάλαια ΙΚ</a:t>
            </a:r>
          </a:p>
        </p:txBody>
      </p:sp>
      <p:sp>
        <p:nvSpPr>
          <p:cNvPr id="72713" name="AutoShape 8"/>
          <p:cNvSpPr>
            <a:spLocks noChangeArrowheads="1"/>
          </p:cNvSpPr>
          <p:nvPr/>
        </p:nvSpPr>
        <p:spPr bwMode="auto">
          <a:xfrm>
            <a:off x="609600" y="4638675"/>
            <a:ext cx="2286000" cy="685800"/>
          </a:xfrm>
          <a:prstGeom prst="roundRect">
            <a:avLst>
              <a:gd name="adj" fmla="val 10000"/>
            </a:avLst>
          </a:prstGeom>
          <a:solidFill>
            <a:srgbClr val="004D86"/>
          </a:solidFill>
          <a:ln w="25560" cap="sq">
            <a:solidFill>
              <a:srgbClr val="000000"/>
            </a:solidFill>
            <a:miter lim="800000"/>
            <a:headEnd/>
            <a:tailEnd/>
          </a:ln>
        </p:spPr>
        <p:txBody>
          <a:bodyPr lIns="90000" tIns="0" rIns="90000" bIns="46800" anchor="ctr"/>
          <a:lstStyle/>
          <a:p>
            <a:pPr eaLnBrk="1" hangingPunct="1">
              <a:lnSpc>
                <a:spcPct val="90000"/>
              </a:lnSpc>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sz="2400" b="1">
                <a:solidFill>
                  <a:srgbClr val="FFFFFF"/>
                </a:solidFill>
                <a:latin typeface="Times New Roman" pitchFamily="18" charset="0"/>
                <a:cs typeface="Times New Roman" pitchFamily="18" charset="0"/>
              </a:rPr>
              <a:t>Έσοδα </a:t>
            </a:r>
          </a:p>
        </p:txBody>
      </p:sp>
      <p:sp>
        <p:nvSpPr>
          <p:cNvPr id="72714" name="AutoShape 9"/>
          <p:cNvSpPr>
            <a:spLocks noChangeArrowheads="1"/>
          </p:cNvSpPr>
          <p:nvPr/>
        </p:nvSpPr>
        <p:spPr bwMode="auto">
          <a:xfrm>
            <a:off x="609600" y="5553075"/>
            <a:ext cx="2286000" cy="685800"/>
          </a:xfrm>
          <a:prstGeom prst="roundRect">
            <a:avLst>
              <a:gd name="adj" fmla="val 10000"/>
            </a:avLst>
          </a:prstGeom>
          <a:solidFill>
            <a:srgbClr val="004D86"/>
          </a:solidFill>
          <a:ln w="25560" cap="sq">
            <a:solidFill>
              <a:srgbClr val="000000"/>
            </a:solidFill>
            <a:miter lim="800000"/>
            <a:headEnd/>
            <a:tailEnd/>
          </a:ln>
        </p:spPr>
        <p:txBody>
          <a:bodyPr lIns="90000" tIns="0" rIns="90000" bIns="46800" anchor="ctr"/>
          <a:lstStyle/>
          <a:p>
            <a:pP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sz="2400" b="1">
                <a:solidFill>
                  <a:srgbClr val="FFFFFF"/>
                </a:solidFill>
                <a:latin typeface="Times New Roman" pitchFamily="18" charset="0"/>
                <a:cs typeface="Times New Roman" pitchFamily="18" charset="0"/>
              </a:rPr>
              <a:t>Έξοδα</a:t>
            </a:r>
          </a:p>
        </p:txBody>
      </p:sp>
      <p:sp>
        <p:nvSpPr>
          <p:cNvPr id="72715" name="Text Box 10"/>
          <p:cNvSpPr txBox="1">
            <a:spLocks noChangeArrowheads="1"/>
          </p:cNvSpPr>
          <p:nvPr/>
        </p:nvSpPr>
        <p:spPr bwMode="auto">
          <a:xfrm>
            <a:off x="7848600" y="6369050"/>
            <a:ext cx="1143000" cy="336550"/>
          </a:xfrm>
          <a:prstGeom prst="rect">
            <a:avLst/>
          </a:prstGeom>
          <a:solidFill>
            <a:srgbClr val="FFFFFF"/>
          </a:solidFill>
          <a:ln w="9525">
            <a:noFill/>
            <a:round/>
            <a:headEnd/>
            <a:tailEnd/>
          </a:ln>
        </p:spPr>
        <p:txBody>
          <a:bodyPr lIns="90000" tIns="46800" rIns="90000" bIns="46800">
            <a:spAutoFit/>
          </a:bodyPr>
          <a:lstStyle/>
          <a:p>
            <a:pPr marL="457200" indent="-455613" algn="r" eaLnBrk="1" hangingPunct="1">
              <a:spcBef>
                <a:spcPts val="1000"/>
              </a:spcBef>
              <a:buSzPct val="100000"/>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pPr>
            <a:r>
              <a:rPr lang="en-US" altLang="en-US" sz="1600" b="1" i="1">
                <a:solidFill>
                  <a:srgbClr val="EEECE1"/>
                </a:solidFill>
                <a:latin typeface="Times New Roman" pitchFamily="18" charset="0"/>
                <a:cs typeface="Times New Roman" pitchFamily="18" charset="0"/>
              </a:rPr>
              <a:t>LO 5</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additive="repl">
                                        <p:cTn id="6" dur="1" fill="hold">
                                          <p:stCondLst>
                                            <p:cond delay="0"/>
                                          </p:stCondLst>
                                        </p:cTn>
                                        <p:tgtEl>
                                          <p:spTgt spid="25602"/>
                                        </p:tgtEl>
                                        <p:attrNameLst>
                                          <p:attrName>style.visibility</p:attrName>
                                        </p:attrNameLst>
                                      </p:cBhvr>
                                      <p:to>
                                        <p:strVal val="visible"/>
                                      </p:to>
                                    </p:set>
                                    <p:animEffect transition="in" filter="wipe(left)">
                                      <p:cBhvr additive="repl">
                                        <p:cTn id="7" dur="500"/>
                                        <p:tgtEl>
                                          <p:spTgt spid="2560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bg>
      <p:bgPr>
        <a:solidFill>
          <a:srgbClr val="FFFFFF"/>
        </a:solidFill>
        <a:effectLst/>
      </p:bgPr>
    </p:bg>
    <p:spTree>
      <p:nvGrpSpPr>
        <p:cNvPr id="1" name=""/>
        <p:cNvGrpSpPr/>
        <p:nvPr/>
      </p:nvGrpSpPr>
      <p:grpSpPr>
        <a:xfrm>
          <a:off x="0" y="0"/>
          <a:ext cx="0" cy="0"/>
          <a:chOff x="0" y="0"/>
          <a:chExt cx="0" cy="0"/>
        </a:xfrm>
      </p:grpSpPr>
      <p:sp>
        <p:nvSpPr>
          <p:cNvPr id="73730" name="AutoShape 1"/>
          <p:cNvSpPr>
            <a:spLocks noChangeArrowheads="1"/>
          </p:cNvSpPr>
          <p:nvPr/>
        </p:nvSpPr>
        <p:spPr bwMode="auto">
          <a:xfrm>
            <a:off x="2916238" y="4652963"/>
            <a:ext cx="533400" cy="533400"/>
          </a:xfrm>
          <a:prstGeom prst="rightArrow">
            <a:avLst>
              <a:gd name="adj1" fmla="val 50000"/>
              <a:gd name="adj2" fmla="val 50000"/>
            </a:avLst>
          </a:prstGeom>
          <a:solidFill>
            <a:srgbClr val="004D86"/>
          </a:solidFill>
          <a:ln w="12600" cap="sq">
            <a:solidFill>
              <a:srgbClr val="000000"/>
            </a:solidFill>
            <a:round/>
            <a:headEnd/>
            <a:tailEnd/>
          </a:ln>
        </p:spPr>
        <p:txBody>
          <a:bodyPr wrap="none" anchor="ctr"/>
          <a:lstStyle/>
          <a:p>
            <a:pPr eaLnBrk="1" hangingPunct="1">
              <a:buClr>
                <a:srgbClr val="000000"/>
              </a:buClr>
              <a:buSzPct val="100000"/>
              <a:buFont typeface="Times New Roman" pitchFamily="18" charset="0"/>
              <a:buNone/>
            </a:pPr>
            <a:endParaRPr lang="en-US" altLang="en-US"/>
          </a:p>
        </p:txBody>
      </p:sp>
      <p:sp>
        <p:nvSpPr>
          <p:cNvPr id="26626" name="Rectangle 2"/>
          <p:cNvSpPr>
            <a:spLocks noChangeArrowheads="1"/>
          </p:cNvSpPr>
          <p:nvPr/>
        </p:nvSpPr>
        <p:spPr bwMode="auto">
          <a:xfrm>
            <a:off x="3635375" y="4292600"/>
            <a:ext cx="5149850" cy="1619250"/>
          </a:xfrm>
          <a:prstGeom prst="rect">
            <a:avLst/>
          </a:prstGeom>
          <a:noFill/>
          <a:ln w="9525">
            <a:noFill/>
            <a:round/>
            <a:headEnd/>
            <a:tailEnd/>
          </a:ln>
        </p:spPr>
        <p:txBody>
          <a:bodyPr lIns="90000" tIns="46800" rIns="90000" bIns="46800">
            <a:spAutoFit/>
          </a:bodyPr>
          <a:lstStyle/>
          <a:p>
            <a:pPr marL="0" lvl="1" indent="0" algn="just"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sz="2000">
                <a:solidFill>
                  <a:srgbClr val="000000"/>
                </a:solidFill>
                <a:latin typeface="Times New Roman" pitchFamily="18" charset="0"/>
                <a:cs typeface="Times New Roman" pitchFamily="18" charset="0"/>
              </a:rPr>
              <a:t>Αύξηση στα οικονομικά οφέλη με τη μορφή εισροών, </a:t>
            </a:r>
            <a:r>
              <a:rPr lang="el-GR" altLang="en-US" sz="2000">
                <a:solidFill>
                  <a:srgbClr val="FF0000"/>
                </a:solidFill>
                <a:latin typeface="Times New Roman" pitchFamily="18" charset="0"/>
                <a:cs typeface="Times New Roman" pitchFamily="18" charset="0"/>
              </a:rPr>
              <a:t>αύξηση των ΙΚ </a:t>
            </a:r>
            <a:r>
              <a:rPr lang="el-GR" altLang="en-US" sz="2000">
                <a:solidFill>
                  <a:srgbClr val="000000"/>
                </a:solidFill>
                <a:latin typeface="Times New Roman" pitchFamily="18" charset="0"/>
                <a:cs typeface="Times New Roman" pitchFamily="18" charset="0"/>
              </a:rPr>
              <a:t>ή </a:t>
            </a:r>
            <a:r>
              <a:rPr lang="el-GR" altLang="en-US" sz="2000">
                <a:solidFill>
                  <a:srgbClr val="FF0000"/>
                </a:solidFill>
                <a:latin typeface="Times New Roman" pitchFamily="18" charset="0"/>
                <a:cs typeface="Times New Roman" pitchFamily="18" charset="0"/>
              </a:rPr>
              <a:t>μείωση υποχρεώσεων</a:t>
            </a:r>
            <a:r>
              <a:rPr lang="en-US" altLang="en-US" sz="2000">
                <a:solidFill>
                  <a:srgbClr val="FF0000"/>
                </a:solidFill>
                <a:latin typeface="Times New Roman" pitchFamily="18" charset="0"/>
                <a:cs typeface="Times New Roman" pitchFamily="18" charset="0"/>
              </a:rPr>
              <a:t>,</a:t>
            </a:r>
            <a:r>
              <a:rPr lang="el-GR" altLang="en-US" sz="2000">
                <a:solidFill>
                  <a:srgbClr val="FF0000"/>
                </a:solidFill>
                <a:latin typeface="Times New Roman" pitchFamily="18" charset="0"/>
                <a:cs typeface="Times New Roman" pitchFamily="18" charset="0"/>
              </a:rPr>
              <a:t> </a:t>
            </a:r>
            <a:r>
              <a:rPr lang="el-GR" altLang="en-US" sz="2000">
                <a:solidFill>
                  <a:srgbClr val="000000"/>
                </a:solidFill>
                <a:latin typeface="Times New Roman" pitchFamily="18" charset="0"/>
                <a:cs typeface="Times New Roman" pitchFamily="18" charset="0"/>
              </a:rPr>
              <a:t>εξαιρουμένων των αυξήσεων που προέρχονται από συνεισφορές των μετόχων</a:t>
            </a:r>
            <a:r>
              <a:rPr lang="en-US" altLang="en-US" sz="2000">
                <a:solidFill>
                  <a:srgbClr val="000000"/>
                </a:solidFill>
                <a:latin typeface="Times New Roman" pitchFamily="18" charset="0"/>
                <a:cs typeface="Times New Roman" pitchFamily="18" charset="0"/>
              </a:rPr>
              <a:t>.</a:t>
            </a:r>
          </a:p>
        </p:txBody>
      </p:sp>
      <p:sp>
        <p:nvSpPr>
          <p:cNvPr id="73732" name="AutoShape 3"/>
          <p:cNvSpPr>
            <a:spLocks noChangeArrowheads="1"/>
          </p:cNvSpPr>
          <p:nvPr/>
        </p:nvSpPr>
        <p:spPr bwMode="auto">
          <a:xfrm>
            <a:off x="609600" y="1905000"/>
            <a:ext cx="2286000" cy="685800"/>
          </a:xfrm>
          <a:prstGeom prst="roundRect">
            <a:avLst>
              <a:gd name="adj" fmla="val 10000"/>
            </a:avLst>
          </a:prstGeom>
          <a:solidFill>
            <a:srgbClr val="004D86"/>
          </a:solidFill>
          <a:ln w="25560" cap="sq">
            <a:solidFill>
              <a:srgbClr val="000000"/>
            </a:solidFill>
            <a:miter lim="800000"/>
            <a:headEnd/>
            <a:tailEnd/>
          </a:ln>
        </p:spPr>
        <p:txBody>
          <a:bodyPr lIns="90000" tIns="0" rIns="90000" bIns="46800" anchor="ctr"/>
          <a:lstStyle/>
          <a:p>
            <a:pPr marL="533400" indent="-531813" algn="just" eaLnBrk="1" hangingPunct="1">
              <a:buSzPct val="100000"/>
              <a:tabLst>
                <a:tab pos="533400" algn="l"/>
                <a:tab pos="1447800" algn="l"/>
                <a:tab pos="2362200" algn="l"/>
                <a:tab pos="3276600" algn="l"/>
                <a:tab pos="4191000" algn="l"/>
                <a:tab pos="5105400" algn="l"/>
                <a:tab pos="6019800" algn="l"/>
                <a:tab pos="6934200" algn="l"/>
                <a:tab pos="7848600" algn="l"/>
                <a:tab pos="8763000" algn="l"/>
                <a:tab pos="9677400" algn="l"/>
                <a:tab pos="10591800" algn="l"/>
              </a:tabLst>
            </a:pPr>
            <a:r>
              <a:rPr lang="el-GR" altLang="en-US" sz="2400" b="1">
                <a:solidFill>
                  <a:srgbClr val="FFFFFF"/>
                </a:solidFill>
                <a:latin typeface="Times New Roman" pitchFamily="18" charset="0"/>
                <a:cs typeface="Times New Roman" pitchFamily="18" charset="0"/>
              </a:rPr>
              <a:t>Ενεργητικό</a:t>
            </a:r>
          </a:p>
        </p:txBody>
      </p:sp>
      <p:sp>
        <p:nvSpPr>
          <p:cNvPr id="73733" name="Text Box 4"/>
          <p:cNvSpPr txBox="1">
            <a:spLocks noChangeArrowheads="1"/>
          </p:cNvSpPr>
          <p:nvPr/>
        </p:nvSpPr>
        <p:spPr bwMode="auto">
          <a:xfrm>
            <a:off x="533400" y="381000"/>
            <a:ext cx="8229600" cy="560388"/>
          </a:xfrm>
          <a:prstGeom prst="rect">
            <a:avLst/>
          </a:prstGeom>
          <a:noFill/>
          <a:ln w="9525">
            <a:noFill/>
            <a:round/>
            <a:headEnd/>
            <a:tailEnd/>
          </a:ln>
        </p:spPr>
        <p:txBody>
          <a:bodyPr lIns="90360" tIns="44280" rIns="90360" bIns="44280"/>
          <a:lstStyle/>
          <a:p>
            <a:pPr>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sz="3200" b="1">
                <a:solidFill>
                  <a:srgbClr val="000000"/>
                </a:solidFill>
                <a:latin typeface="Times New Roman" pitchFamily="18" charset="0"/>
                <a:cs typeface="Times New Roman" pitchFamily="18" charset="0"/>
              </a:rPr>
              <a:t>Πλαίσιο: Στοιχεία των Χ.Κ</a:t>
            </a:r>
          </a:p>
        </p:txBody>
      </p:sp>
      <p:sp>
        <p:nvSpPr>
          <p:cNvPr id="73734" name="Line 5"/>
          <p:cNvSpPr>
            <a:spLocks noChangeShapeType="1"/>
          </p:cNvSpPr>
          <p:nvPr/>
        </p:nvSpPr>
        <p:spPr bwMode="auto">
          <a:xfrm>
            <a:off x="381000" y="1066800"/>
            <a:ext cx="8382000" cy="1588"/>
          </a:xfrm>
          <a:prstGeom prst="line">
            <a:avLst/>
          </a:prstGeom>
          <a:noFill/>
          <a:ln w="57240" cap="sq">
            <a:solidFill>
              <a:srgbClr val="000000"/>
            </a:solidFill>
            <a:miter lim="800000"/>
            <a:headEnd/>
            <a:tailEnd/>
          </a:ln>
        </p:spPr>
        <p:txBody>
          <a:bodyPr/>
          <a:lstStyle/>
          <a:p>
            <a:endParaRPr lang="el-GR"/>
          </a:p>
        </p:txBody>
      </p:sp>
      <p:sp>
        <p:nvSpPr>
          <p:cNvPr id="73735" name="AutoShape 6"/>
          <p:cNvSpPr>
            <a:spLocks noChangeArrowheads="1"/>
          </p:cNvSpPr>
          <p:nvPr/>
        </p:nvSpPr>
        <p:spPr bwMode="auto">
          <a:xfrm>
            <a:off x="609600" y="2809875"/>
            <a:ext cx="2286000" cy="685800"/>
          </a:xfrm>
          <a:prstGeom prst="roundRect">
            <a:avLst>
              <a:gd name="adj" fmla="val 10000"/>
            </a:avLst>
          </a:prstGeom>
          <a:solidFill>
            <a:srgbClr val="004D86"/>
          </a:solidFill>
          <a:ln w="25560" cap="sq">
            <a:solidFill>
              <a:srgbClr val="000000"/>
            </a:solidFill>
            <a:miter lim="800000"/>
            <a:headEnd/>
            <a:tailEnd/>
          </a:ln>
        </p:spPr>
        <p:txBody>
          <a:bodyPr lIns="90000" tIns="0" rIns="90000" bIns="46800" anchor="ctr"/>
          <a:lstStyle/>
          <a:p>
            <a:pPr marL="533400" indent="-531813" algn="just" eaLnBrk="1" hangingPunct="1">
              <a:buSzPct val="100000"/>
              <a:tabLst>
                <a:tab pos="533400" algn="l"/>
                <a:tab pos="1447800" algn="l"/>
                <a:tab pos="2362200" algn="l"/>
                <a:tab pos="3276600" algn="l"/>
                <a:tab pos="4191000" algn="l"/>
                <a:tab pos="5105400" algn="l"/>
                <a:tab pos="6019800" algn="l"/>
                <a:tab pos="6934200" algn="l"/>
                <a:tab pos="7848600" algn="l"/>
                <a:tab pos="8763000" algn="l"/>
                <a:tab pos="9677400" algn="l"/>
                <a:tab pos="10591800" algn="l"/>
              </a:tabLst>
            </a:pPr>
            <a:r>
              <a:rPr lang="el-GR" altLang="en-US" sz="2400" b="1">
                <a:solidFill>
                  <a:srgbClr val="FFFFFF"/>
                </a:solidFill>
                <a:latin typeface="Times New Roman" pitchFamily="18" charset="0"/>
                <a:cs typeface="Times New Roman" pitchFamily="18" charset="0"/>
              </a:rPr>
              <a:t>Υποχρεώσεις</a:t>
            </a:r>
          </a:p>
        </p:txBody>
      </p:sp>
      <p:sp>
        <p:nvSpPr>
          <p:cNvPr id="73736" name="AutoShape 7"/>
          <p:cNvSpPr>
            <a:spLocks noChangeArrowheads="1"/>
          </p:cNvSpPr>
          <p:nvPr/>
        </p:nvSpPr>
        <p:spPr bwMode="auto">
          <a:xfrm>
            <a:off x="609600" y="3724275"/>
            <a:ext cx="2286000" cy="685800"/>
          </a:xfrm>
          <a:prstGeom prst="roundRect">
            <a:avLst>
              <a:gd name="adj" fmla="val 10000"/>
            </a:avLst>
          </a:prstGeom>
          <a:solidFill>
            <a:srgbClr val="004D86"/>
          </a:solidFill>
          <a:ln w="25560" cap="sq">
            <a:solidFill>
              <a:srgbClr val="000000"/>
            </a:solidFill>
            <a:miter lim="800000"/>
            <a:headEnd/>
            <a:tailEnd/>
          </a:ln>
        </p:spPr>
        <p:txBody>
          <a:bodyPr lIns="90000" tIns="0" rIns="90000" bIns="46800" anchor="ctr"/>
          <a:lstStyle/>
          <a:p>
            <a:pPr marL="457200" indent="-455613" algn="just" eaLnBrk="1" hangingPunct="1">
              <a:lnSpc>
                <a:spcPct val="80000"/>
              </a:lnSpc>
              <a:buSzPct val="100000"/>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pPr>
            <a:r>
              <a:rPr lang="el-GR" altLang="en-US" sz="2000" b="1">
                <a:solidFill>
                  <a:srgbClr val="FFFFFF"/>
                </a:solidFill>
                <a:latin typeface="Times New Roman" pitchFamily="18" charset="0"/>
                <a:cs typeface="Times New Roman" pitchFamily="18" charset="0"/>
              </a:rPr>
              <a:t>Ίδια Κεφάλαια ΙΚ</a:t>
            </a:r>
          </a:p>
        </p:txBody>
      </p:sp>
      <p:sp>
        <p:nvSpPr>
          <p:cNvPr id="73737" name="AutoShape 8"/>
          <p:cNvSpPr>
            <a:spLocks noChangeArrowheads="1"/>
          </p:cNvSpPr>
          <p:nvPr/>
        </p:nvSpPr>
        <p:spPr bwMode="auto">
          <a:xfrm>
            <a:off x="609600" y="4638675"/>
            <a:ext cx="2286000" cy="685800"/>
          </a:xfrm>
          <a:prstGeom prst="roundRect">
            <a:avLst>
              <a:gd name="adj" fmla="val 10000"/>
            </a:avLst>
          </a:prstGeom>
          <a:solidFill>
            <a:srgbClr val="004D86"/>
          </a:solidFill>
          <a:ln w="25560" cap="sq">
            <a:solidFill>
              <a:srgbClr val="000000"/>
            </a:solidFill>
            <a:miter lim="800000"/>
            <a:headEnd/>
            <a:tailEnd/>
          </a:ln>
        </p:spPr>
        <p:txBody>
          <a:bodyPr lIns="90000" tIns="0" rIns="90000" bIns="46800" anchor="ctr"/>
          <a:lstStyle/>
          <a:p>
            <a:pPr eaLnBrk="1" hangingPunct="1">
              <a:lnSpc>
                <a:spcPct val="90000"/>
              </a:lnSpc>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sz="2400" b="1">
                <a:solidFill>
                  <a:srgbClr val="FFFFFF"/>
                </a:solidFill>
                <a:latin typeface="Times New Roman" pitchFamily="18" charset="0"/>
                <a:cs typeface="Times New Roman" pitchFamily="18" charset="0"/>
              </a:rPr>
              <a:t>Έσοδα </a:t>
            </a:r>
          </a:p>
        </p:txBody>
      </p:sp>
      <p:sp>
        <p:nvSpPr>
          <p:cNvPr id="73738" name="AutoShape 9"/>
          <p:cNvSpPr>
            <a:spLocks noChangeArrowheads="1"/>
          </p:cNvSpPr>
          <p:nvPr/>
        </p:nvSpPr>
        <p:spPr bwMode="auto">
          <a:xfrm>
            <a:off x="609600" y="5553075"/>
            <a:ext cx="2286000" cy="685800"/>
          </a:xfrm>
          <a:prstGeom prst="roundRect">
            <a:avLst>
              <a:gd name="adj" fmla="val 10000"/>
            </a:avLst>
          </a:prstGeom>
          <a:solidFill>
            <a:srgbClr val="004D86"/>
          </a:solidFill>
          <a:ln w="25560" cap="sq">
            <a:solidFill>
              <a:srgbClr val="000000"/>
            </a:solidFill>
            <a:miter lim="800000"/>
            <a:headEnd/>
            <a:tailEnd/>
          </a:ln>
        </p:spPr>
        <p:txBody>
          <a:bodyPr lIns="90000" tIns="0" rIns="90000" bIns="46800" anchor="ctr"/>
          <a:lstStyle/>
          <a:p>
            <a:pP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sz="2400" b="1">
                <a:solidFill>
                  <a:srgbClr val="FFFFFF"/>
                </a:solidFill>
                <a:latin typeface="Times New Roman" pitchFamily="18" charset="0"/>
                <a:cs typeface="Times New Roman" pitchFamily="18" charset="0"/>
              </a:rPr>
              <a:t>Έξοδα</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additive="repl">
                                        <p:cTn id="6" dur="1" fill="hold">
                                          <p:stCondLst>
                                            <p:cond delay="0"/>
                                          </p:stCondLst>
                                        </p:cTn>
                                        <p:tgtEl>
                                          <p:spTgt spid="26626"/>
                                        </p:tgtEl>
                                        <p:attrNameLst>
                                          <p:attrName>style.visibility</p:attrName>
                                        </p:attrNameLst>
                                      </p:cBhvr>
                                      <p:to>
                                        <p:strVal val="visible"/>
                                      </p:to>
                                    </p:set>
                                    <p:animEffect transition="in" filter="wipe(left)">
                                      <p:cBhvr additive="repl">
                                        <p:cTn id="7" dur="500"/>
                                        <p:tgtEl>
                                          <p:spTgt spid="266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bg>
      <p:bgPr>
        <a:solidFill>
          <a:srgbClr val="FFFFFF"/>
        </a:solidFill>
        <a:effectLst/>
      </p:bgPr>
    </p:bg>
    <p:spTree>
      <p:nvGrpSpPr>
        <p:cNvPr id="1" name=""/>
        <p:cNvGrpSpPr/>
        <p:nvPr/>
      </p:nvGrpSpPr>
      <p:grpSpPr>
        <a:xfrm>
          <a:off x="0" y="0"/>
          <a:ext cx="0" cy="0"/>
          <a:chOff x="0" y="0"/>
          <a:chExt cx="0" cy="0"/>
        </a:xfrm>
      </p:grpSpPr>
      <p:sp>
        <p:nvSpPr>
          <p:cNvPr id="74754" name="AutoShape 1"/>
          <p:cNvSpPr>
            <a:spLocks noChangeArrowheads="1"/>
          </p:cNvSpPr>
          <p:nvPr/>
        </p:nvSpPr>
        <p:spPr bwMode="auto">
          <a:xfrm>
            <a:off x="2916238" y="5516563"/>
            <a:ext cx="533400" cy="533400"/>
          </a:xfrm>
          <a:prstGeom prst="rightArrow">
            <a:avLst>
              <a:gd name="adj1" fmla="val 50000"/>
              <a:gd name="adj2" fmla="val 50000"/>
            </a:avLst>
          </a:prstGeom>
          <a:solidFill>
            <a:srgbClr val="004D86"/>
          </a:solidFill>
          <a:ln w="12600" cap="sq">
            <a:solidFill>
              <a:srgbClr val="000000"/>
            </a:solidFill>
            <a:round/>
            <a:headEnd/>
            <a:tailEnd/>
          </a:ln>
        </p:spPr>
        <p:txBody>
          <a:bodyPr wrap="none" anchor="ctr"/>
          <a:lstStyle/>
          <a:p>
            <a:pPr eaLnBrk="1" hangingPunct="1">
              <a:buClr>
                <a:srgbClr val="000000"/>
              </a:buClr>
              <a:buSzPct val="100000"/>
              <a:buFont typeface="Times New Roman" pitchFamily="18" charset="0"/>
              <a:buNone/>
            </a:pPr>
            <a:endParaRPr lang="en-US" altLang="en-US"/>
          </a:p>
        </p:txBody>
      </p:sp>
      <p:sp>
        <p:nvSpPr>
          <p:cNvPr id="27650" name="Rectangle 2"/>
          <p:cNvSpPr>
            <a:spLocks noChangeArrowheads="1"/>
          </p:cNvSpPr>
          <p:nvPr/>
        </p:nvSpPr>
        <p:spPr bwMode="auto">
          <a:xfrm>
            <a:off x="3635375" y="5084763"/>
            <a:ext cx="5149850" cy="1312862"/>
          </a:xfrm>
          <a:prstGeom prst="rect">
            <a:avLst/>
          </a:prstGeom>
          <a:noFill/>
          <a:ln w="9525">
            <a:noFill/>
            <a:round/>
            <a:headEnd/>
            <a:tailEnd/>
          </a:ln>
        </p:spPr>
        <p:txBody>
          <a:bodyPr lIns="90000" tIns="46800" rIns="90000" bIns="46800">
            <a:spAutoFit/>
          </a:bodyPr>
          <a:lstStyle/>
          <a:p>
            <a:pPr marL="0" lvl="1" indent="0" algn="just"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sz="2000">
                <a:solidFill>
                  <a:srgbClr val="000000"/>
                </a:solidFill>
                <a:latin typeface="Times New Roman" pitchFamily="18" charset="0"/>
                <a:cs typeface="Times New Roman" pitchFamily="18" charset="0"/>
              </a:rPr>
              <a:t>Μία μείωση στα οικονομικά οφέλη με τη μορφή εκροών, 	</a:t>
            </a:r>
            <a:r>
              <a:rPr lang="el-GR" altLang="en-US" sz="2000">
                <a:solidFill>
                  <a:srgbClr val="FF0000"/>
                </a:solidFill>
                <a:latin typeface="Times New Roman" pitchFamily="18" charset="0"/>
                <a:cs typeface="Times New Roman" pitchFamily="18" charset="0"/>
              </a:rPr>
              <a:t>μείωση των ΙΚ </a:t>
            </a:r>
            <a:r>
              <a:rPr lang="el-GR" altLang="en-US" sz="2000">
                <a:solidFill>
                  <a:srgbClr val="000000"/>
                </a:solidFill>
                <a:latin typeface="Times New Roman" pitchFamily="18" charset="0"/>
                <a:cs typeface="Times New Roman" pitchFamily="18" charset="0"/>
              </a:rPr>
              <a:t>ή </a:t>
            </a:r>
            <a:r>
              <a:rPr lang="el-GR" altLang="en-US" sz="2000">
                <a:solidFill>
                  <a:srgbClr val="FF0000"/>
                </a:solidFill>
                <a:latin typeface="Times New Roman" pitchFamily="18" charset="0"/>
                <a:cs typeface="Times New Roman" pitchFamily="18" charset="0"/>
              </a:rPr>
              <a:t>αύξηση υποχρεώσεων </a:t>
            </a:r>
            <a:r>
              <a:rPr lang="el-GR" altLang="en-US" sz="2000">
                <a:solidFill>
                  <a:srgbClr val="000000"/>
                </a:solidFill>
                <a:latin typeface="Times New Roman" pitchFamily="18" charset="0"/>
                <a:cs typeface="Times New Roman" pitchFamily="18" charset="0"/>
              </a:rPr>
              <a:t>εξαιρουμένων των διαθέσεων στους μετόχους</a:t>
            </a:r>
            <a:r>
              <a:rPr lang="en-US" altLang="en-US" sz="2000">
                <a:solidFill>
                  <a:srgbClr val="000000"/>
                </a:solidFill>
                <a:latin typeface="Times New Roman" pitchFamily="18" charset="0"/>
                <a:cs typeface="Times New Roman" pitchFamily="18" charset="0"/>
              </a:rPr>
              <a:t>.</a:t>
            </a:r>
          </a:p>
        </p:txBody>
      </p:sp>
      <p:sp>
        <p:nvSpPr>
          <p:cNvPr id="74756" name="AutoShape 3"/>
          <p:cNvSpPr>
            <a:spLocks noChangeArrowheads="1"/>
          </p:cNvSpPr>
          <p:nvPr/>
        </p:nvSpPr>
        <p:spPr bwMode="auto">
          <a:xfrm>
            <a:off x="609600" y="1905000"/>
            <a:ext cx="2286000" cy="685800"/>
          </a:xfrm>
          <a:prstGeom prst="roundRect">
            <a:avLst>
              <a:gd name="adj" fmla="val 10000"/>
            </a:avLst>
          </a:prstGeom>
          <a:solidFill>
            <a:srgbClr val="004D86"/>
          </a:solidFill>
          <a:ln w="25560" cap="sq">
            <a:solidFill>
              <a:srgbClr val="000000"/>
            </a:solidFill>
            <a:miter lim="800000"/>
            <a:headEnd/>
            <a:tailEnd/>
          </a:ln>
        </p:spPr>
        <p:txBody>
          <a:bodyPr lIns="90000" tIns="0" rIns="90000" bIns="46800" anchor="ctr"/>
          <a:lstStyle/>
          <a:p>
            <a:pPr marL="533400" indent="-531813" algn="just" eaLnBrk="1" hangingPunct="1">
              <a:buSzPct val="100000"/>
              <a:tabLst>
                <a:tab pos="533400" algn="l"/>
                <a:tab pos="1447800" algn="l"/>
                <a:tab pos="2362200" algn="l"/>
                <a:tab pos="3276600" algn="l"/>
                <a:tab pos="4191000" algn="l"/>
                <a:tab pos="5105400" algn="l"/>
                <a:tab pos="6019800" algn="l"/>
                <a:tab pos="6934200" algn="l"/>
                <a:tab pos="7848600" algn="l"/>
                <a:tab pos="8763000" algn="l"/>
                <a:tab pos="9677400" algn="l"/>
                <a:tab pos="10591800" algn="l"/>
              </a:tabLst>
            </a:pPr>
            <a:r>
              <a:rPr lang="el-GR" altLang="en-US" sz="2400" b="1">
                <a:solidFill>
                  <a:srgbClr val="FFFFFF"/>
                </a:solidFill>
                <a:latin typeface="Times New Roman" pitchFamily="18" charset="0"/>
                <a:cs typeface="Times New Roman" pitchFamily="18" charset="0"/>
              </a:rPr>
              <a:t>Ενεργητικό</a:t>
            </a:r>
          </a:p>
        </p:txBody>
      </p:sp>
      <p:sp>
        <p:nvSpPr>
          <p:cNvPr id="74757" name="Text Box 4"/>
          <p:cNvSpPr txBox="1">
            <a:spLocks noChangeArrowheads="1"/>
          </p:cNvSpPr>
          <p:nvPr/>
        </p:nvSpPr>
        <p:spPr bwMode="auto">
          <a:xfrm>
            <a:off x="533400" y="381000"/>
            <a:ext cx="8229600" cy="560388"/>
          </a:xfrm>
          <a:prstGeom prst="rect">
            <a:avLst/>
          </a:prstGeom>
          <a:noFill/>
          <a:ln w="9525">
            <a:noFill/>
            <a:round/>
            <a:headEnd/>
            <a:tailEnd/>
          </a:ln>
        </p:spPr>
        <p:txBody>
          <a:bodyPr lIns="90360" tIns="44280" rIns="90360" bIns="44280"/>
          <a:lstStyle/>
          <a:p>
            <a:pPr>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sz="3200" b="1">
                <a:solidFill>
                  <a:srgbClr val="000000"/>
                </a:solidFill>
                <a:latin typeface="Times New Roman" pitchFamily="18" charset="0"/>
                <a:cs typeface="Times New Roman" pitchFamily="18" charset="0"/>
              </a:rPr>
              <a:t>Πλαίσιο: Στοιχεία των Χ.Κ</a:t>
            </a:r>
          </a:p>
        </p:txBody>
      </p:sp>
      <p:sp>
        <p:nvSpPr>
          <p:cNvPr id="74758" name="Line 5"/>
          <p:cNvSpPr>
            <a:spLocks noChangeShapeType="1"/>
          </p:cNvSpPr>
          <p:nvPr/>
        </p:nvSpPr>
        <p:spPr bwMode="auto">
          <a:xfrm>
            <a:off x="381000" y="1066800"/>
            <a:ext cx="8382000" cy="1588"/>
          </a:xfrm>
          <a:prstGeom prst="line">
            <a:avLst/>
          </a:prstGeom>
          <a:noFill/>
          <a:ln w="57240" cap="sq">
            <a:solidFill>
              <a:srgbClr val="000000"/>
            </a:solidFill>
            <a:miter lim="800000"/>
            <a:headEnd/>
            <a:tailEnd/>
          </a:ln>
        </p:spPr>
        <p:txBody>
          <a:bodyPr/>
          <a:lstStyle/>
          <a:p>
            <a:endParaRPr lang="el-GR"/>
          </a:p>
        </p:txBody>
      </p:sp>
      <p:sp>
        <p:nvSpPr>
          <p:cNvPr id="74759" name="AutoShape 6"/>
          <p:cNvSpPr>
            <a:spLocks noChangeArrowheads="1"/>
          </p:cNvSpPr>
          <p:nvPr/>
        </p:nvSpPr>
        <p:spPr bwMode="auto">
          <a:xfrm>
            <a:off x="609600" y="2809875"/>
            <a:ext cx="2286000" cy="685800"/>
          </a:xfrm>
          <a:prstGeom prst="roundRect">
            <a:avLst>
              <a:gd name="adj" fmla="val 10000"/>
            </a:avLst>
          </a:prstGeom>
          <a:solidFill>
            <a:srgbClr val="004D86"/>
          </a:solidFill>
          <a:ln w="25560" cap="sq">
            <a:solidFill>
              <a:srgbClr val="000000"/>
            </a:solidFill>
            <a:miter lim="800000"/>
            <a:headEnd/>
            <a:tailEnd/>
          </a:ln>
        </p:spPr>
        <p:txBody>
          <a:bodyPr lIns="90000" tIns="0" rIns="90000" bIns="46800" anchor="ctr"/>
          <a:lstStyle/>
          <a:p>
            <a:pPr marL="533400" indent="-531813" algn="just" eaLnBrk="1" hangingPunct="1">
              <a:buSzPct val="100000"/>
              <a:tabLst>
                <a:tab pos="533400" algn="l"/>
                <a:tab pos="1447800" algn="l"/>
                <a:tab pos="2362200" algn="l"/>
                <a:tab pos="3276600" algn="l"/>
                <a:tab pos="4191000" algn="l"/>
                <a:tab pos="5105400" algn="l"/>
                <a:tab pos="6019800" algn="l"/>
                <a:tab pos="6934200" algn="l"/>
                <a:tab pos="7848600" algn="l"/>
                <a:tab pos="8763000" algn="l"/>
                <a:tab pos="9677400" algn="l"/>
                <a:tab pos="10591800" algn="l"/>
              </a:tabLst>
            </a:pPr>
            <a:r>
              <a:rPr lang="el-GR" altLang="en-US" sz="2400" b="1">
                <a:solidFill>
                  <a:srgbClr val="FFFFFF"/>
                </a:solidFill>
                <a:latin typeface="Times New Roman" pitchFamily="18" charset="0"/>
                <a:cs typeface="Times New Roman" pitchFamily="18" charset="0"/>
              </a:rPr>
              <a:t>Υποχρεώσεις</a:t>
            </a:r>
          </a:p>
        </p:txBody>
      </p:sp>
      <p:sp>
        <p:nvSpPr>
          <p:cNvPr id="74760" name="AutoShape 7"/>
          <p:cNvSpPr>
            <a:spLocks noChangeArrowheads="1"/>
          </p:cNvSpPr>
          <p:nvPr/>
        </p:nvSpPr>
        <p:spPr bwMode="auto">
          <a:xfrm>
            <a:off x="609600" y="3724275"/>
            <a:ext cx="2286000" cy="685800"/>
          </a:xfrm>
          <a:prstGeom prst="roundRect">
            <a:avLst>
              <a:gd name="adj" fmla="val 10000"/>
            </a:avLst>
          </a:prstGeom>
          <a:solidFill>
            <a:srgbClr val="004D86"/>
          </a:solidFill>
          <a:ln w="25560" cap="sq">
            <a:solidFill>
              <a:srgbClr val="000000"/>
            </a:solidFill>
            <a:miter lim="800000"/>
            <a:headEnd/>
            <a:tailEnd/>
          </a:ln>
        </p:spPr>
        <p:txBody>
          <a:bodyPr lIns="90000" tIns="0" rIns="90000" bIns="46800" anchor="ctr"/>
          <a:lstStyle/>
          <a:p>
            <a:pPr marL="457200" indent="-455613" algn="just" eaLnBrk="1" hangingPunct="1">
              <a:lnSpc>
                <a:spcPct val="80000"/>
              </a:lnSpc>
              <a:buSzPct val="100000"/>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pPr>
            <a:r>
              <a:rPr lang="el-GR" altLang="en-US" sz="2000" b="1">
                <a:solidFill>
                  <a:srgbClr val="FFFFFF"/>
                </a:solidFill>
                <a:latin typeface="Times New Roman" pitchFamily="18" charset="0"/>
                <a:cs typeface="Times New Roman" pitchFamily="18" charset="0"/>
              </a:rPr>
              <a:t>Ίδια Κεφάλαια ΙΚ</a:t>
            </a:r>
          </a:p>
        </p:txBody>
      </p:sp>
      <p:sp>
        <p:nvSpPr>
          <p:cNvPr id="74761" name="AutoShape 8"/>
          <p:cNvSpPr>
            <a:spLocks noChangeArrowheads="1"/>
          </p:cNvSpPr>
          <p:nvPr/>
        </p:nvSpPr>
        <p:spPr bwMode="auto">
          <a:xfrm>
            <a:off x="609600" y="4638675"/>
            <a:ext cx="2286000" cy="685800"/>
          </a:xfrm>
          <a:prstGeom prst="roundRect">
            <a:avLst>
              <a:gd name="adj" fmla="val 10000"/>
            </a:avLst>
          </a:prstGeom>
          <a:solidFill>
            <a:srgbClr val="004D86"/>
          </a:solidFill>
          <a:ln w="25560" cap="sq">
            <a:solidFill>
              <a:srgbClr val="000000"/>
            </a:solidFill>
            <a:miter lim="800000"/>
            <a:headEnd/>
            <a:tailEnd/>
          </a:ln>
        </p:spPr>
        <p:txBody>
          <a:bodyPr lIns="90000" tIns="0" rIns="90000" bIns="46800" anchor="ctr"/>
          <a:lstStyle/>
          <a:p>
            <a:pPr eaLnBrk="1" hangingPunct="1">
              <a:lnSpc>
                <a:spcPct val="90000"/>
              </a:lnSpc>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sz="2400" b="1">
                <a:solidFill>
                  <a:srgbClr val="FFFFFF"/>
                </a:solidFill>
                <a:latin typeface="Times New Roman" pitchFamily="18" charset="0"/>
                <a:cs typeface="Times New Roman" pitchFamily="18" charset="0"/>
              </a:rPr>
              <a:t>Έσοδα </a:t>
            </a:r>
          </a:p>
        </p:txBody>
      </p:sp>
      <p:sp>
        <p:nvSpPr>
          <p:cNvPr id="74762" name="AutoShape 9"/>
          <p:cNvSpPr>
            <a:spLocks noChangeArrowheads="1"/>
          </p:cNvSpPr>
          <p:nvPr/>
        </p:nvSpPr>
        <p:spPr bwMode="auto">
          <a:xfrm>
            <a:off x="609600" y="5553075"/>
            <a:ext cx="2286000" cy="685800"/>
          </a:xfrm>
          <a:prstGeom prst="roundRect">
            <a:avLst>
              <a:gd name="adj" fmla="val 10000"/>
            </a:avLst>
          </a:prstGeom>
          <a:solidFill>
            <a:srgbClr val="004D86"/>
          </a:solidFill>
          <a:ln w="25560" cap="sq">
            <a:solidFill>
              <a:srgbClr val="000000"/>
            </a:solidFill>
            <a:miter lim="800000"/>
            <a:headEnd/>
            <a:tailEnd/>
          </a:ln>
        </p:spPr>
        <p:txBody>
          <a:bodyPr lIns="90000" tIns="0" rIns="90000" bIns="46800" anchor="ctr"/>
          <a:lstStyle/>
          <a:p>
            <a:pP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sz="2400" b="1">
                <a:solidFill>
                  <a:srgbClr val="FFFFFF"/>
                </a:solidFill>
                <a:latin typeface="Times New Roman" pitchFamily="18" charset="0"/>
                <a:cs typeface="Times New Roman" pitchFamily="18" charset="0"/>
              </a:rPr>
              <a:t>Έξοδα</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additive="repl">
                                        <p:cTn id="6" dur="1" fill="hold">
                                          <p:stCondLst>
                                            <p:cond delay="0"/>
                                          </p:stCondLst>
                                        </p:cTn>
                                        <p:tgtEl>
                                          <p:spTgt spid="27650"/>
                                        </p:tgtEl>
                                        <p:attrNameLst>
                                          <p:attrName>style.visibility</p:attrName>
                                        </p:attrNameLst>
                                      </p:cBhvr>
                                      <p:to>
                                        <p:strVal val="visible"/>
                                      </p:to>
                                    </p:set>
                                    <p:animEffect transition="in" filter="wipe(left)">
                                      <p:cBhvr additive="repl">
                                        <p:cTn id="7" dur="500"/>
                                        <p:tgtEl>
                                          <p:spTgt spid="276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5778" name="Text Box 1"/>
          <p:cNvSpPr txBox="1">
            <a:spLocks noChangeArrowheads="1"/>
          </p:cNvSpPr>
          <p:nvPr/>
        </p:nvSpPr>
        <p:spPr bwMode="auto">
          <a:xfrm>
            <a:off x="684213" y="188913"/>
            <a:ext cx="7772400" cy="1152525"/>
          </a:xfrm>
          <a:prstGeom prst="rect">
            <a:avLst/>
          </a:prstGeom>
          <a:noFill/>
          <a:ln w="9525">
            <a:noFill/>
            <a:round/>
            <a:headEnd/>
            <a:tailEnd/>
          </a:ln>
        </p:spPr>
        <p:txBody>
          <a:bodyPr anchor="ctr"/>
          <a:lstStyle/>
          <a:p>
            <a:pPr marL="484188" algn="ctr" eaLnBrk="1" hangingPunct="1">
              <a:buSzPct val="100000"/>
              <a:tabLst>
                <a:tab pos="484188" algn="l"/>
                <a:tab pos="1398588" algn="l"/>
                <a:tab pos="2312988" algn="l"/>
                <a:tab pos="3227388" algn="l"/>
                <a:tab pos="4141788" algn="l"/>
                <a:tab pos="5056188" algn="l"/>
                <a:tab pos="5970588" algn="l"/>
                <a:tab pos="6884988" algn="l"/>
                <a:tab pos="7799388" algn="l"/>
                <a:tab pos="8713788" algn="l"/>
                <a:tab pos="9628188" algn="l"/>
                <a:tab pos="10542588" algn="l"/>
              </a:tabLst>
            </a:pPr>
            <a:r>
              <a:rPr lang="el-GR" altLang="en-US" sz="3600" b="1">
                <a:solidFill>
                  <a:srgbClr val="000000"/>
                </a:solidFill>
                <a:latin typeface="Times New Roman" pitchFamily="18" charset="0"/>
                <a:cs typeface="Times New Roman" pitchFamily="18" charset="0"/>
              </a:rPr>
              <a:t>Πλαίσιο:</a:t>
            </a:r>
            <a:r>
              <a:rPr lang="el-GR" altLang="en-US" sz="4000" b="1">
                <a:solidFill>
                  <a:srgbClr val="000000"/>
                </a:solidFill>
                <a:latin typeface="Times New Roman" pitchFamily="18" charset="0"/>
                <a:cs typeface="Times New Roman" pitchFamily="18" charset="0"/>
              </a:rPr>
              <a:t> </a:t>
            </a:r>
            <a:r>
              <a:rPr lang="el-GR" altLang="en-US" sz="3600" b="1">
                <a:solidFill>
                  <a:srgbClr val="000000"/>
                </a:solidFill>
                <a:latin typeface="Times New Roman" pitchFamily="18" charset="0"/>
                <a:cs typeface="Times New Roman" pitchFamily="18" charset="0"/>
              </a:rPr>
              <a:t>Στοιχεία των ΧΚ</a:t>
            </a:r>
          </a:p>
        </p:txBody>
      </p:sp>
      <p:sp>
        <p:nvSpPr>
          <p:cNvPr id="28674" name="Text Box 2"/>
          <p:cNvSpPr txBox="1">
            <a:spLocks noChangeArrowheads="1"/>
          </p:cNvSpPr>
          <p:nvPr/>
        </p:nvSpPr>
        <p:spPr bwMode="auto">
          <a:xfrm>
            <a:off x="684213" y="1412875"/>
            <a:ext cx="7772400" cy="4824413"/>
          </a:xfrm>
          <a:prstGeom prst="rect">
            <a:avLst/>
          </a:prstGeom>
          <a:noFill/>
          <a:ln w="9525" cap="flat">
            <a:noFill/>
            <a:round/>
            <a:headEnd/>
            <a:tailEnd/>
          </a:ln>
          <a:effectLst/>
        </p:spPr>
        <p:txBody>
          <a:bodyPr/>
          <a:lstStyle/>
          <a:p>
            <a:pPr lvl="1" indent="-284163" eaLnBrk="1" hangingPunct="1">
              <a:lnSpc>
                <a:spcPct val="90000"/>
              </a:lnSpc>
              <a:buSzPct val="100000"/>
              <a:tabLst>
                <a:tab pos="912813" algn="l"/>
                <a:tab pos="1827213" algn="l"/>
                <a:tab pos="2741613" algn="l"/>
                <a:tab pos="3656013" algn="l"/>
                <a:tab pos="4570413" algn="l"/>
                <a:tab pos="5484813" algn="l"/>
                <a:tab pos="6399213" algn="l"/>
                <a:tab pos="7313613" algn="l"/>
                <a:tab pos="8228013" algn="l"/>
                <a:tab pos="9142413" algn="l"/>
                <a:tab pos="10056813" algn="l"/>
              </a:tabLst>
              <a:defRPr/>
            </a:pPr>
            <a:endParaRPr lang="en-GB" sz="2000" u="sng">
              <a:solidFill>
                <a:srgbClr val="000000"/>
              </a:solidFill>
              <a:latin typeface="Times New Roman" pitchFamily="16" charset="0"/>
              <a:ea typeface="+mn-ea"/>
              <a:cs typeface="Times New Roman" pitchFamily="16" charset="0"/>
            </a:endParaRPr>
          </a:p>
          <a:p>
            <a:pPr marL="342900" indent="-341313" algn="just" eaLnBrk="1" hangingPunct="1">
              <a:lnSpc>
                <a:spcPct val="90000"/>
              </a:lnSpc>
              <a:spcBef>
                <a:spcPts val="1500"/>
              </a:spcBef>
              <a:buSzPct val="100000"/>
              <a:tabLst>
                <a:tab pos="912813" algn="l"/>
                <a:tab pos="1827213" algn="l"/>
                <a:tab pos="2741613" algn="l"/>
                <a:tab pos="3656013" algn="l"/>
                <a:tab pos="4570413" algn="l"/>
                <a:tab pos="5484813" algn="l"/>
                <a:tab pos="6399213" algn="l"/>
                <a:tab pos="7313613" algn="l"/>
                <a:tab pos="8228013" algn="l"/>
                <a:tab pos="9142413" algn="l"/>
                <a:tab pos="10056813" algn="l"/>
              </a:tabLst>
              <a:defRPr/>
            </a:pPr>
            <a:r>
              <a:rPr lang="el-GR" sz="2400">
                <a:solidFill>
                  <a:srgbClr val="000000"/>
                </a:solidFill>
                <a:latin typeface="Times New Roman" pitchFamily="16" charset="0"/>
                <a:ea typeface="+mn-ea"/>
                <a:cs typeface="Times New Roman" pitchFamily="16" charset="0"/>
              </a:rPr>
              <a:t>	Το Πλαίσιο ξεκάθαρα υιοθετεί μια προσέγγιση Ισολογισμού - δίνει προτεραιότητα στον ορισμό των στοιχείων του Ενεργητικού με τα έξοδα να είναι οτιδήποτε παραμένουσες χρεώσεις</a:t>
            </a:r>
          </a:p>
          <a:p>
            <a:pPr lvl="1" indent="-284163" eaLnBrk="1" hangingPunct="1">
              <a:lnSpc>
                <a:spcPct val="90000"/>
              </a:lnSpc>
              <a:spcBef>
                <a:spcPts val="600"/>
              </a:spcBef>
              <a:buSzPct val="100000"/>
              <a:tabLst>
                <a:tab pos="912813" algn="l"/>
                <a:tab pos="1827213" algn="l"/>
                <a:tab pos="2741613" algn="l"/>
                <a:tab pos="3656013" algn="l"/>
                <a:tab pos="4570413" algn="l"/>
                <a:tab pos="5484813" algn="l"/>
                <a:tab pos="6399213" algn="l"/>
                <a:tab pos="7313613" algn="l"/>
                <a:tab pos="8228013" algn="l"/>
                <a:tab pos="9142413" algn="l"/>
                <a:tab pos="10056813" algn="l"/>
              </a:tabLst>
              <a:defRPr/>
            </a:pPr>
            <a:r>
              <a:rPr lang="en-GB" sz="2800">
                <a:solidFill>
                  <a:srgbClr val="000000"/>
                </a:solidFill>
                <a:latin typeface="Times New Roman" pitchFamily="16" charset="0"/>
                <a:ea typeface="+mn-ea"/>
                <a:cs typeface="Times New Roman" pitchFamily="16" charset="0"/>
              </a:rPr>
              <a:t>			</a:t>
            </a:r>
            <a:r>
              <a:rPr lang="el-GR" sz="2400">
                <a:solidFill>
                  <a:srgbClr val="000000"/>
                </a:solidFill>
                <a:latin typeface="Times New Roman" pitchFamily="16" charset="0"/>
                <a:ea typeface="+mn-ea"/>
                <a:cs typeface="Times New Roman" pitchFamily="16" charset="0"/>
              </a:rPr>
              <a:t>Πληρωμές</a:t>
            </a:r>
            <a:r>
              <a:rPr lang="en-GB" sz="2400">
                <a:solidFill>
                  <a:srgbClr val="000000"/>
                </a:solidFill>
                <a:latin typeface="Times New Roman" pitchFamily="16" charset="0"/>
                <a:ea typeface="+mn-ea"/>
                <a:cs typeface="Times New Roman" pitchFamily="16" charset="0"/>
              </a:rPr>
              <a:t> </a:t>
            </a:r>
          </a:p>
          <a:p>
            <a:pPr lvl="1" indent="-284163" eaLnBrk="1" hangingPunct="1">
              <a:lnSpc>
                <a:spcPct val="90000"/>
              </a:lnSpc>
              <a:spcBef>
                <a:spcPts val="600"/>
              </a:spcBef>
              <a:buSzPct val="100000"/>
              <a:tabLst>
                <a:tab pos="912813" algn="l"/>
                <a:tab pos="1827213" algn="l"/>
                <a:tab pos="2741613" algn="l"/>
                <a:tab pos="3656013" algn="l"/>
                <a:tab pos="4570413" algn="l"/>
                <a:tab pos="5484813" algn="l"/>
                <a:tab pos="6399213" algn="l"/>
                <a:tab pos="7313613" algn="l"/>
                <a:tab pos="8228013" algn="l"/>
                <a:tab pos="9142413" algn="l"/>
                <a:tab pos="10056813" algn="l"/>
              </a:tabLst>
              <a:defRPr/>
            </a:pPr>
            <a:r>
              <a:rPr lang="en-US" sz="2400">
                <a:solidFill>
                  <a:srgbClr val="000000"/>
                </a:solidFill>
                <a:latin typeface="Times New Roman" pitchFamily="16" charset="0"/>
                <a:ea typeface="+mn-ea"/>
                <a:cs typeface="Times New Roman" pitchFamily="16" charset="0"/>
              </a:rPr>
              <a:t/>
            </a:r>
            <a:br>
              <a:rPr lang="en-US" sz="2400">
                <a:solidFill>
                  <a:srgbClr val="000000"/>
                </a:solidFill>
                <a:latin typeface="Times New Roman" pitchFamily="16" charset="0"/>
                <a:ea typeface="+mn-ea"/>
                <a:cs typeface="Times New Roman" pitchFamily="16" charset="0"/>
              </a:rPr>
            </a:br>
            <a:r>
              <a:rPr lang="el-GR" sz="2400">
                <a:solidFill>
                  <a:srgbClr val="000000"/>
                </a:solidFill>
                <a:latin typeface="Times New Roman" pitchFamily="16" charset="0"/>
                <a:ea typeface="+mn-ea"/>
                <a:cs typeface="Times New Roman" pitchFamily="16" charset="0"/>
              </a:rPr>
              <a:t>Στοιχεία Ενεργ.</a:t>
            </a:r>
            <a:r>
              <a:rPr lang="en-GB" sz="2400">
                <a:solidFill>
                  <a:srgbClr val="000000"/>
                </a:solidFill>
                <a:latin typeface="Times New Roman" pitchFamily="16" charset="0"/>
                <a:ea typeface="+mn-ea"/>
                <a:cs typeface="Times New Roman" pitchFamily="16" charset="0"/>
              </a:rPr>
              <a:t>	    	</a:t>
            </a:r>
            <a:r>
              <a:rPr lang="el-GR" sz="2400">
                <a:solidFill>
                  <a:srgbClr val="000000"/>
                </a:solidFill>
                <a:latin typeface="Times New Roman" pitchFamily="16" charset="0"/>
                <a:ea typeface="+mn-ea"/>
                <a:cs typeface="Times New Roman" pitchFamily="16" charset="0"/>
              </a:rPr>
              <a:t>Έξοδα</a:t>
            </a:r>
          </a:p>
          <a:p>
            <a:pPr marL="741363" lvl="1" indent="-282575" eaLnBrk="1" hangingPunct="1">
              <a:lnSpc>
                <a:spcPct val="90000"/>
              </a:lnSpc>
              <a:spcBef>
                <a:spcPts val="1500"/>
              </a:spcBef>
              <a:buClr>
                <a:srgbClr val="000000"/>
              </a:buClr>
              <a:buSzPct val="100000"/>
              <a:buFont typeface="Arial" charset="0"/>
              <a:buNone/>
              <a:tabLst>
                <a:tab pos="912813" algn="l"/>
                <a:tab pos="1827213" algn="l"/>
                <a:tab pos="2741613" algn="l"/>
                <a:tab pos="3656013" algn="l"/>
                <a:tab pos="4570413" algn="l"/>
                <a:tab pos="5484813" algn="l"/>
                <a:tab pos="6399213" algn="l"/>
                <a:tab pos="7313613" algn="l"/>
                <a:tab pos="8228013" algn="l"/>
                <a:tab pos="9142413" algn="l"/>
                <a:tab pos="10056813" algn="l"/>
              </a:tabLst>
              <a:defRPr/>
            </a:pPr>
            <a:endParaRPr lang="en-US" sz="2400">
              <a:solidFill>
                <a:srgbClr val="000000"/>
              </a:solidFill>
              <a:latin typeface="Times New Roman" pitchFamily="16" charset="0"/>
              <a:ea typeface="+mn-ea"/>
              <a:cs typeface="Times New Roman" pitchFamily="16" charset="0"/>
            </a:endParaRPr>
          </a:p>
        </p:txBody>
      </p:sp>
      <p:sp>
        <p:nvSpPr>
          <p:cNvPr id="75780" name="Text Box 3"/>
          <p:cNvSpPr txBox="1">
            <a:spLocks noChangeArrowheads="1"/>
          </p:cNvSpPr>
          <p:nvPr/>
        </p:nvSpPr>
        <p:spPr bwMode="auto">
          <a:xfrm>
            <a:off x="7010400" y="6356350"/>
            <a:ext cx="2133600" cy="365125"/>
          </a:xfrm>
          <a:prstGeom prst="rect">
            <a:avLst/>
          </a:prstGeom>
          <a:noFill/>
          <a:ln w="9525">
            <a:noFill/>
            <a:round/>
            <a:headEnd/>
            <a:tailEnd/>
          </a:ln>
        </p:spPr>
        <p:txBody>
          <a:bodyPr lIns="90000" tIns="46800" rIns="90000" bIns="46800" anchor="ctr"/>
          <a:lstStyle/>
          <a:p>
            <a:pPr algn="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4C990609-5866-49DB-A15E-21A957126E9B}" type="slidenum">
              <a:rPr lang="en-GB" altLang="en-US" sz="1200">
                <a:solidFill>
                  <a:srgbClr val="898989"/>
                </a:solidFill>
                <a:latin typeface="Times New Roman" pitchFamily="18" charset="0"/>
                <a:cs typeface="Times New Roman" pitchFamily="18" charset="0"/>
              </a:rPr>
              <a:pPr algn="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25</a:t>
            </a:fld>
            <a:endParaRPr lang="en-GB" altLang="en-US" sz="1200">
              <a:solidFill>
                <a:srgbClr val="898989"/>
              </a:solidFill>
              <a:latin typeface="Times New Roman" pitchFamily="18" charset="0"/>
              <a:cs typeface="Times New Roman" pitchFamily="18" charset="0"/>
            </a:endParaRPr>
          </a:p>
        </p:txBody>
      </p:sp>
      <p:sp>
        <p:nvSpPr>
          <p:cNvPr id="75781" name="Line 4"/>
          <p:cNvSpPr>
            <a:spLocks noChangeShapeType="1"/>
          </p:cNvSpPr>
          <p:nvPr/>
        </p:nvSpPr>
        <p:spPr bwMode="auto">
          <a:xfrm flipH="1">
            <a:off x="2338388" y="3716338"/>
            <a:ext cx="795337" cy="433387"/>
          </a:xfrm>
          <a:prstGeom prst="line">
            <a:avLst/>
          </a:prstGeom>
          <a:noFill/>
          <a:ln w="9360" cap="sq">
            <a:solidFill>
              <a:srgbClr val="000000"/>
            </a:solidFill>
            <a:miter lim="800000"/>
            <a:headEnd/>
            <a:tailEnd/>
          </a:ln>
        </p:spPr>
        <p:txBody>
          <a:bodyPr/>
          <a:lstStyle/>
          <a:p>
            <a:endParaRPr lang="el-GR"/>
          </a:p>
        </p:txBody>
      </p:sp>
      <p:sp>
        <p:nvSpPr>
          <p:cNvPr id="75782" name="Line 5"/>
          <p:cNvSpPr>
            <a:spLocks noChangeShapeType="1"/>
          </p:cNvSpPr>
          <p:nvPr/>
        </p:nvSpPr>
        <p:spPr bwMode="auto">
          <a:xfrm>
            <a:off x="3419475" y="3716338"/>
            <a:ext cx="1357313" cy="428625"/>
          </a:xfrm>
          <a:prstGeom prst="line">
            <a:avLst/>
          </a:prstGeom>
          <a:noFill/>
          <a:ln w="9360" cap="sq">
            <a:solidFill>
              <a:srgbClr val="000000"/>
            </a:solidFill>
            <a:miter lim="800000"/>
            <a:headEnd/>
            <a:tailEnd/>
          </a:ln>
        </p:spPr>
        <p:txBody>
          <a:bodyPr/>
          <a:lstStyle/>
          <a:p>
            <a:endParaRPr lang="el-GR"/>
          </a:p>
        </p:txBody>
      </p:sp>
    </p:spTree>
  </p:cSld>
  <p:clrMapOvr>
    <a:masterClrMapping/>
  </p:clrMapOvr>
  <p:transition/>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6802" name="Text Box 1"/>
          <p:cNvSpPr txBox="1">
            <a:spLocks noChangeArrowheads="1"/>
          </p:cNvSpPr>
          <p:nvPr/>
        </p:nvSpPr>
        <p:spPr bwMode="auto">
          <a:xfrm>
            <a:off x="685800" y="549275"/>
            <a:ext cx="7772400" cy="935038"/>
          </a:xfrm>
          <a:prstGeom prst="rect">
            <a:avLst/>
          </a:prstGeom>
          <a:noFill/>
          <a:ln w="9525">
            <a:noFill/>
            <a:round/>
            <a:headEnd/>
            <a:tailEnd/>
          </a:ln>
        </p:spPr>
        <p:txBody>
          <a:bodyPr anchor="ctr"/>
          <a:lstStyle/>
          <a:p>
            <a:pPr marL="484188" algn="ctr" eaLnBrk="1" hangingPunct="1">
              <a:buSzPct val="100000"/>
              <a:tabLst>
                <a:tab pos="484188" algn="l"/>
                <a:tab pos="1398588" algn="l"/>
                <a:tab pos="2312988" algn="l"/>
                <a:tab pos="3227388" algn="l"/>
                <a:tab pos="4141788" algn="l"/>
                <a:tab pos="5056188" algn="l"/>
                <a:tab pos="5970588" algn="l"/>
                <a:tab pos="6884988" algn="l"/>
                <a:tab pos="7799388" algn="l"/>
                <a:tab pos="8713788" algn="l"/>
                <a:tab pos="9628188" algn="l"/>
                <a:tab pos="10542588" algn="l"/>
              </a:tabLst>
            </a:pPr>
            <a:r>
              <a:rPr lang="el-GR" altLang="en-US" sz="3200" b="1">
                <a:solidFill>
                  <a:srgbClr val="000000"/>
                </a:solidFill>
                <a:latin typeface="Times New Roman" pitchFamily="18" charset="0"/>
                <a:cs typeface="Times New Roman" pitchFamily="18" charset="0"/>
              </a:rPr>
              <a:t>Ιεραρχία των Αποφάσεων</a:t>
            </a:r>
          </a:p>
        </p:txBody>
      </p:sp>
      <p:sp>
        <p:nvSpPr>
          <p:cNvPr id="29698" name="Text Box 2"/>
          <p:cNvSpPr txBox="1">
            <a:spLocks noChangeArrowheads="1"/>
          </p:cNvSpPr>
          <p:nvPr/>
        </p:nvSpPr>
        <p:spPr bwMode="auto">
          <a:xfrm>
            <a:off x="685800" y="1557338"/>
            <a:ext cx="7772400" cy="4538662"/>
          </a:xfrm>
          <a:prstGeom prst="rect">
            <a:avLst/>
          </a:prstGeom>
          <a:noFill/>
          <a:ln w="9525" cap="flat">
            <a:noFill/>
            <a:round/>
            <a:headEnd/>
            <a:tailEnd/>
          </a:ln>
          <a:effectLst/>
        </p:spPr>
        <p:txBody>
          <a:bodyPr/>
          <a:lstStyle/>
          <a:p>
            <a:pPr marL="446088" indent="-382588" eaLnBrk="1" hangingPunct="1">
              <a:lnSpc>
                <a:spcPct val="90000"/>
              </a:lnSpc>
              <a:spcBef>
                <a:spcPts val="650"/>
              </a:spcBef>
              <a:buClr>
                <a:srgbClr val="000000"/>
              </a:buClr>
              <a:buSzPct val="100000"/>
              <a:buFont typeface="Wingdings 2" pitchFamily="16" charset="2"/>
              <a:buChar char=""/>
              <a:tabLst>
                <a:tab pos="1016000" algn="l"/>
                <a:tab pos="1930400" algn="l"/>
                <a:tab pos="2844800" algn="l"/>
                <a:tab pos="3759200" algn="l"/>
                <a:tab pos="4673600" algn="l"/>
                <a:tab pos="5588000" algn="l"/>
                <a:tab pos="6502400" algn="l"/>
                <a:tab pos="7416800" algn="l"/>
                <a:tab pos="8331200" algn="l"/>
                <a:tab pos="9245600" algn="l"/>
                <a:tab pos="10160000" algn="l"/>
              </a:tabLst>
              <a:defRPr/>
            </a:pPr>
            <a:r>
              <a:rPr lang="el-GR" sz="2600" u="sng">
                <a:solidFill>
                  <a:srgbClr val="000000"/>
                </a:solidFill>
                <a:latin typeface="Times New Roman" pitchFamily="16" charset="0"/>
                <a:ea typeface="+mn-ea"/>
                <a:cs typeface="Times New Roman" pitchFamily="16" charset="0"/>
              </a:rPr>
              <a:t>Ορισμός</a:t>
            </a:r>
            <a:r>
              <a:rPr lang="en-GB" sz="2600" u="sng">
                <a:solidFill>
                  <a:srgbClr val="000000"/>
                </a:solidFill>
                <a:latin typeface="Times New Roman" pitchFamily="16" charset="0"/>
                <a:ea typeface="+mn-ea"/>
                <a:cs typeface="Times New Roman" pitchFamily="16" charset="0"/>
              </a:rPr>
              <a:t>, </a:t>
            </a:r>
            <a:r>
              <a:rPr lang="el-GR" sz="2600" u="sng">
                <a:solidFill>
                  <a:srgbClr val="000000"/>
                </a:solidFill>
                <a:latin typeface="Times New Roman" pitchFamily="16" charset="0"/>
                <a:ea typeface="+mn-ea"/>
                <a:cs typeface="Times New Roman" pitchFamily="16" charset="0"/>
              </a:rPr>
              <a:t>αναγνώριση και μέτρηση</a:t>
            </a:r>
          </a:p>
          <a:p>
            <a:pPr marL="447675" indent="-381000" eaLnBrk="1" hangingPunct="1">
              <a:lnSpc>
                <a:spcPct val="150000"/>
              </a:lnSpc>
              <a:spcBef>
                <a:spcPts val="975"/>
              </a:spcBef>
              <a:buSzPct val="100000"/>
              <a:tabLst>
                <a:tab pos="1016000" algn="l"/>
                <a:tab pos="1930400" algn="l"/>
                <a:tab pos="2844800" algn="l"/>
                <a:tab pos="3759200" algn="l"/>
                <a:tab pos="4673600" algn="l"/>
                <a:tab pos="5588000" algn="l"/>
                <a:tab pos="6502400" algn="l"/>
                <a:tab pos="7416800" algn="l"/>
                <a:tab pos="8331200" algn="l"/>
                <a:tab pos="9245600" algn="l"/>
                <a:tab pos="10160000" algn="l"/>
              </a:tabLst>
              <a:defRPr/>
            </a:pPr>
            <a:r>
              <a:rPr lang="en-GB" sz="2600">
                <a:solidFill>
                  <a:srgbClr val="000000"/>
                </a:solidFill>
                <a:latin typeface="Times New Roman" pitchFamily="16" charset="0"/>
                <a:ea typeface="+mn-ea"/>
                <a:cs typeface="Times New Roman" pitchFamily="16" charset="0"/>
              </a:rPr>
              <a:t>	</a:t>
            </a:r>
            <a:r>
              <a:rPr lang="el-GR" sz="2600">
                <a:solidFill>
                  <a:srgbClr val="000000"/>
                </a:solidFill>
                <a:latin typeface="Times New Roman" pitchFamily="16" charset="0"/>
                <a:ea typeface="+mn-ea"/>
                <a:cs typeface="Times New Roman" pitchFamily="16" charset="0"/>
              </a:rPr>
              <a:t>Ε</a:t>
            </a:r>
            <a:r>
              <a:rPr lang="en-GB" sz="2600">
                <a:solidFill>
                  <a:srgbClr val="000000"/>
                </a:solidFill>
                <a:latin typeface="Times New Roman" pitchFamily="16" charset="0"/>
                <a:ea typeface="+mn-ea"/>
                <a:cs typeface="Times New Roman" pitchFamily="16" charset="0"/>
              </a:rPr>
              <a:t>1: </a:t>
            </a:r>
            <a:r>
              <a:rPr lang="el-GR" sz="2600">
                <a:solidFill>
                  <a:srgbClr val="000000"/>
                </a:solidFill>
                <a:latin typeface="Times New Roman" pitchFamily="16" charset="0"/>
                <a:ea typeface="+mn-ea"/>
                <a:cs typeface="Times New Roman" pitchFamily="16" charset="0"/>
              </a:rPr>
              <a:t>Είναι Στοιχείο του Ενεργητικού /ή Παθητικού</a:t>
            </a:r>
            <a:r>
              <a:rPr lang="en-US" sz="2600">
                <a:solidFill>
                  <a:srgbClr val="000000"/>
                </a:solidFill>
                <a:latin typeface="Times New Roman" pitchFamily="16" charset="0"/>
                <a:ea typeface="+mn-ea"/>
                <a:cs typeface="Times New Roman" pitchFamily="16" charset="0"/>
              </a:rPr>
              <a:t>;</a:t>
            </a:r>
          </a:p>
          <a:p>
            <a:pPr marL="447675" indent="-381000" eaLnBrk="1" hangingPunct="1">
              <a:lnSpc>
                <a:spcPct val="150000"/>
              </a:lnSpc>
              <a:spcBef>
                <a:spcPts val="650"/>
              </a:spcBef>
              <a:buSzPct val="100000"/>
              <a:tabLst>
                <a:tab pos="1016000" algn="l"/>
                <a:tab pos="1930400" algn="l"/>
                <a:tab pos="2844800" algn="l"/>
                <a:tab pos="3759200" algn="l"/>
                <a:tab pos="4673600" algn="l"/>
                <a:tab pos="5588000" algn="l"/>
                <a:tab pos="6502400" algn="l"/>
                <a:tab pos="7416800" algn="l"/>
                <a:tab pos="8331200" algn="l"/>
                <a:tab pos="9245600" algn="l"/>
                <a:tab pos="10160000" algn="l"/>
              </a:tabLst>
              <a:defRPr/>
            </a:pPr>
            <a:r>
              <a:rPr lang="en-GB" sz="2600">
                <a:solidFill>
                  <a:srgbClr val="000000"/>
                </a:solidFill>
                <a:latin typeface="Times New Roman" pitchFamily="16" charset="0"/>
                <a:ea typeface="+mn-ea"/>
                <a:cs typeface="Times New Roman" pitchFamily="16" charset="0"/>
              </a:rPr>
              <a:t>	</a:t>
            </a:r>
            <a:r>
              <a:rPr lang="el-GR" sz="2600">
                <a:solidFill>
                  <a:srgbClr val="000000"/>
                </a:solidFill>
                <a:latin typeface="Times New Roman" pitchFamily="16" charset="0"/>
                <a:ea typeface="+mn-ea"/>
                <a:cs typeface="Times New Roman" pitchFamily="16" charset="0"/>
              </a:rPr>
              <a:t>Ε</a:t>
            </a:r>
            <a:r>
              <a:rPr lang="en-GB" sz="2600">
                <a:solidFill>
                  <a:srgbClr val="000000"/>
                </a:solidFill>
                <a:latin typeface="Times New Roman" pitchFamily="16" charset="0"/>
                <a:ea typeface="+mn-ea"/>
                <a:cs typeface="Times New Roman" pitchFamily="16" charset="0"/>
              </a:rPr>
              <a:t>2: </a:t>
            </a:r>
            <a:r>
              <a:rPr lang="el-GR" sz="2600">
                <a:solidFill>
                  <a:srgbClr val="000000"/>
                </a:solidFill>
                <a:latin typeface="Times New Roman" pitchFamily="16" charset="0"/>
                <a:ea typeface="+mn-ea"/>
                <a:cs typeface="Times New Roman" pitchFamily="16" charset="0"/>
              </a:rPr>
              <a:t>Πώς θα πρέπει να αναγνωρισθούν</a:t>
            </a:r>
            <a:r>
              <a:rPr lang="en-US" sz="2600">
                <a:solidFill>
                  <a:srgbClr val="000000"/>
                </a:solidFill>
                <a:latin typeface="Times New Roman" pitchFamily="16" charset="0"/>
                <a:ea typeface="+mn-ea"/>
                <a:cs typeface="Times New Roman" pitchFamily="16" charset="0"/>
              </a:rPr>
              <a:t>;</a:t>
            </a:r>
          </a:p>
          <a:p>
            <a:pPr marL="447675" indent="-381000" eaLnBrk="1" hangingPunct="1">
              <a:lnSpc>
                <a:spcPct val="150000"/>
              </a:lnSpc>
              <a:spcBef>
                <a:spcPts val="650"/>
              </a:spcBef>
              <a:buSzPct val="100000"/>
              <a:tabLst>
                <a:tab pos="1016000" algn="l"/>
                <a:tab pos="1930400" algn="l"/>
                <a:tab pos="2844800" algn="l"/>
                <a:tab pos="3759200" algn="l"/>
                <a:tab pos="4673600" algn="l"/>
                <a:tab pos="5588000" algn="l"/>
                <a:tab pos="6502400" algn="l"/>
                <a:tab pos="7416800" algn="l"/>
                <a:tab pos="8331200" algn="l"/>
                <a:tab pos="9245600" algn="l"/>
                <a:tab pos="10160000" algn="l"/>
              </a:tabLst>
              <a:defRPr/>
            </a:pPr>
            <a:r>
              <a:rPr lang="en-GB" sz="2600">
                <a:solidFill>
                  <a:srgbClr val="000000"/>
                </a:solidFill>
                <a:latin typeface="Times New Roman" pitchFamily="16" charset="0"/>
                <a:ea typeface="+mn-ea"/>
                <a:cs typeface="Times New Roman" pitchFamily="16" charset="0"/>
              </a:rPr>
              <a:t>	E3: </a:t>
            </a:r>
            <a:r>
              <a:rPr lang="el-GR" sz="2600">
                <a:solidFill>
                  <a:srgbClr val="000000"/>
                </a:solidFill>
                <a:latin typeface="Times New Roman" pitchFamily="16" charset="0"/>
                <a:ea typeface="+mn-ea"/>
                <a:cs typeface="Times New Roman" pitchFamily="16" charset="0"/>
              </a:rPr>
              <a:t>Πώς θα πρέπει να μετρηθούν</a:t>
            </a:r>
            <a:r>
              <a:rPr lang="en-US" sz="2600">
                <a:solidFill>
                  <a:srgbClr val="000000"/>
                </a:solidFill>
                <a:latin typeface="Times New Roman" pitchFamily="16" charset="0"/>
                <a:ea typeface="+mn-ea"/>
                <a:cs typeface="Times New Roman" pitchFamily="16" charset="0"/>
              </a:rPr>
              <a:t>;</a:t>
            </a:r>
          </a:p>
          <a:p>
            <a:pPr marL="447675" indent="-381000" eaLnBrk="1" hangingPunct="1">
              <a:lnSpc>
                <a:spcPct val="90000"/>
              </a:lnSpc>
              <a:spcBef>
                <a:spcPts val="650"/>
              </a:spcBef>
              <a:buSzPct val="100000"/>
              <a:tabLst>
                <a:tab pos="1016000" algn="l"/>
                <a:tab pos="1930400" algn="l"/>
                <a:tab pos="2844800" algn="l"/>
                <a:tab pos="3759200" algn="l"/>
                <a:tab pos="4673600" algn="l"/>
                <a:tab pos="5588000" algn="l"/>
                <a:tab pos="6502400" algn="l"/>
                <a:tab pos="7416800" algn="l"/>
                <a:tab pos="8331200" algn="l"/>
                <a:tab pos="9245600" algn="l"/>
                <a:tab pos="10160000" algn="l"/>
              </a:tabLst>
              <a:defRPr/>
            </a:pPr>
            <a:endParaRPr lang="en-GB" sz="2600">
              <a:solidFill>
                <a:srgbClr val="000000"/>
              </a:solidFill>
              <a:latin typeface="Times New Roman" pitchFamily="16" charset="0"/>
              <a:ea typeface="+mn-ea"/>
              <a:cs typeface="Times New Roman" pitchFamily="16" charset="0"/>
            </a:endParaRPr>
          </a:p>
        </p:txBody>
      </p:sp>
      <p:sp>
        <p:nvSpPr>
          <p:cNvPr id="76804" name="Text Box 3"/>
          <p:cNvSpPr txBox="1">
            <a:spLocks noChangeArrowheads="1"/>
          </p:cNvSpPr>
          <p:nvPr/>
        </p:nvSpPr>
        <p:spPr bwMode="auto">
          <a:xfrm>
            <a:off x="7010400" y="6356350"/>
            <a:ext cx="2133600" cy="365125"/>
          </a:xfrm>
          <a:prstGeom prst="rect">
            <a:avLst/>
          </a:prstGeom>
          <a:noFill/>
          <a:ln w="9525">
            <a:noFill/>
            <a:round/>
            <a:headEnd/>
            <a:tailEnd/>
          </a:ln>
        </p:spPr>
        <p:txBody>
          <a:bodyPr lIns="90000" tIns="46800" rIns="90000" bIns="46800" anchor="ctr"/>
          <a:lstStyle/>
          <a:p>
            <a:pPr algn="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00108004-9E62-4C3B-A4E3-81DB938188F2}" type="slidenum">
              <a:rPr lang="en-GB" altLang="en-US" sz="1200">
                <a:solidFill>
                  <a:srgbClr val="898989"/>
                </a:solidFill>
                <a:latin typeface="Times New Roman" pitchFamily="18" charset="0"/>
                <a:cs typeface="Times New Roman" pitchFamily="18" charset="0"/>
              </a:rPr>
              <a:pPr algn="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26</a:t>
            </a:fld>
            <a:endParaRPr lang="en-GB" altLang="en-US" sz="1200">
              <a:solidFill>
                <a:srgbClr val="898989"/>
              </a:solidFill>
              <a:latin typeface="Times New Roman" pitchFamily="18" charset="0"/>
              <a:cs typeface="Times New Roman" pitchFamily="18" charset="0"/>
            </a:endParaRPr>
          </a:p>
        </p:txBody>
      </p:sp>
    </p:spTree>
  </p:cSld>
  <p:clrMapOvr>
    <a:masterClrMapping/>
  </p:clrMapOvr>
  <p:transition/>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showMasterSp="0">
  <p:cSld>
    <p:bg>
      <p:bgPr>
        <a:solidFill>
          <a:srgbClr val="FFFFFF"/>
        </a:solidFill>
        <a:effectLst/>
      </p:bgPr>
    </p:bg>
    <p:spTree>
      <p:nvGrpSpPr>
        <p:cNvPr id="1" name=""/>
        <p:cNvGrpSpPr/>
        <p:nvPr/>
      </p:nvGrpSpPr>
      <p:grpSpPr>
        <a:xfrm>
          <a:off x="0" y="0"/>
          <a:ext cx="0" cy="0"/>
          <a:chOff x="0" y="0"/>
          <a:chExt cx="0" cy="0"/>
        </a:xfrm>
      </p:grpSpPr>
      <p:sp>
        <p:nvSpPr>
          <p:cNvPr id="30721" name="Text Box 1"/>
          <p:cNvSpPr txBox="1">
            <a:spLocks noChangeArrowheads="1"/>
          </p:cNvSpPr>
          <p:nvPr/>
        </p:nvSpPr>
        <p:spPr bwMode="auto">
          <a:xfrm>
            <a:off x="250825" y="981075"/>
            <a:ext cx="8642350" cy="5338763"/>
          </a:xfrm>
          <a:prstGeom prst="rect">
            <a:avLst/>
          </a:prstGeom>
          <a:noFill/>
          <a:ln w="9525" cap="flat">
            <a:noFill/>
            <a:round/>
            <a:headEnd/>
            <a:tailEnd/>
          </a:ln>
          <a:effectLst/>
        </p:spPr>
        <p:txBody>
          <a:bodyPr/>
          <a:lstStyle/>
          <a:p>
            <a:pPr marL="341313" indent="-341313" algn="just" eaLnBrk="1" hangingPunct="1">
              <a:spcBef>
                <a:spcPts val="600"/>
              </a:spcBef>
              <a:buClr>
                <a:srgbClr val="000000"/>
              </a:buClr>
              <a:buSzPct val="100000"/>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l-GR" sz="2000" b="1" dirty="0">
                <a:solidFill>
                  <a:srgbClr val="000000"/>
                </a:solidFill>
                <a:latin typeface="Times New Roman" pitchFamily="16" charset="0"/>
                <a:ea typeface="+mn-ea"/>
                <a:cs typeface="Times New Roman" pitchFamily="16" charset="0"/>
              </a:rPr>
              <a:t>Η επιμέτρηση (αποτίμηση) </a:t>
            </a:r>
            <a:r>
              <a:rPr lang="el-GR" sz="2000" dirty="0">
                <a:solidFill>
                  <a:srgbClr val="000000"/>
                </a:solidFill>
                <a:latin typeface="Times New Roman" pitchFamily="16" charset="0"/>
                <a:ea typeface="+mn-ea"/>
                <a:cs typeface="Times New Roman" pitchFamily="16" charset="0"/>
              </a:rPr>
              <a:t>είναι η διαδικασία καθορισμού του ποσού των στοιχείων που θα πρέπει να αναφέρονται στον Ισολογισμό και στα Αποτελέσματα</a:t>
            </a:r>
            <a:r>
              <a:rPr lang="en-US" sz="2000" dirty="0">
                <a:solidFill>
                  <a:srgbClr val="000000"/>
                </a:solidFill>
                <a:latin typeface="Times New Roman" pitchFamily="16" charset="0"/>
                <a:ea typeface="+mn-ea"/>
                <a:cs typeface="Times New Roman" pitchFamily="16" charset="0"/>
              </a:rPr>
              <a:t>.</a:t>
            </a:r>
          </a:p>
          <a:p>
            <a:pPr marL="341313" indent="-341313" eaLnBrk="1" hangingPunct="1">
              <a:spcBef>
                <a:spcPts val="600"/>
              </a:spcBef>
              <a:buClr>
                <a:srgbClr val="000000"/>
              </a:buClr>
              <a:buSzPct val="100000"/>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sz="2000" dirty="0">
                <a:solidFill>
                  <a:srgbClr val="000000"/>
                </a:solidFill>
                <a:latin typeface="Times New Roman" pitchFamily="16" charset="0"/>
                <a:ea typeface="+mn-ea"/>
                <a:cs typeface="Times New Roman" pitchFamily="16" charset="0"/>
              </a:rPr>
              <a:t>4 </a:t>
            </a:r>
            <a:r>
              <a:rPr lang="el-GR" sz="2000" dirty="0">
                <a:solidFill>
                  <a:srgbClr val="000000"/>
                </a:solidFill>
                <a:latin typeface="Times New Roman" pitchFamily="16" charset="0"/>
                <a:ea typeface="+mn-ea"/>
                <a:cs typeface="Times New Roman" pitchFamily="16" charset="0"/>
              </a:rPr>
              <a:t>διαφορετικές βάσεις επιμέτρησης </a:t>
            </a:r>
            <a:r>
              <a:rPr lang="en-US" sz="2000" dirty="0">
                <a:solidFill>
                  <a:srgbClr val="000000"/>
                </a:solidFill>
                <a:latin typeface="Times New Roman" pitchFamily="16" charset="0"/>
                <a:ea typeface="+mn-ea"/>
                <a:cs typeface="Times New Roman" pitchFamily="16" charset="0"/>
              </a:rPr>
              <a:t>:</a:t>
            </a:r>
          </a:p>
          <a:p>
            <a:pPr marL="741363" lvl="1" indent="-284163" algn="just" eaLnBrk="1" hangingPunct="1">
              <a:spcBef>
                <a:spcPts val="600"/>
              </a:spcBef>
              <a:buClr>
                <a:srgbClr val="000000"/>
              </a:buClr>
              <a:buSzPct val="100000"/>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l-GR" sz="2000" b="1" dirty="0">
                <a:solidFill>
                  <a:srgbClr val="000000"/>
                </a:solidFill>
                <a:latin typeface="Times New Roman" pitchFamily="16" charset="0"/>
                <a:ea typeface="+mn-ea"/>
                <a:cs typeface="Times New Roman" pitchFamily="16" charset="0"/>
              </a:rPr>
              <a:t>Ιστορικό Κόστος</a:t>
            </a:r>
          </a:p>
          <a:p>
            <a:pPr marL="741363" lvl="1" indent="-284163" algn="just" eaLnBrk="1" hangingPunct="1">
              <a:spcBef>
                <a:spcPts val="600"/>
              </a:spcBef>
              <a:buClr>
                <a:srgbClr val="000000"/>
              </a:buClr>
              <a:buSzPct val="100000"/>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l-GR" sz="2000" b="1" dirty="0">
                <a:solidFill>
                  <a:srgbClr val="000000"/>
                </a:solidFill>
                <a:latin typeface="Times New Roman" pitchFamily="16" charset="0"/>
                <a:ea typeface="+mn-ea"/>
                <a:cs typeface="Times New Roman" pitchFamily="16" charset="0"/>
              </a:rPr>
              <a:t>Τρέχον Κόστος</a:t>
            </a:r>
          </a:p>
          <a:p>
            <a:pPr marL="741363" lvl="1" indent="-284163" algn="just" eaLnBrk="1" hangingPunct="1">
              <a:spcBef>
                <a:spcPts val="600"/>
              </a:spcBef>
              <a:buClr>
                <a:srgbClr val="000000"/>
              </a:buClr>
              <a:buSzPct val="100000"/>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l-GR" sz="2000" b="1" dirty="0">
                <a:solidFill>
                  <a:srgbClr val="000000"/>
                </a:solidFill>
                <a:latin typeface="Times New Roman" pitchFamily="16" charset="0"/>
                <a:ea typeface="+mn-ea"/>
                <a:cs typeface="Times New Roman" pitchFamily="16" charset="0"/>
              </a:rPr>
              <a:t>Ρευστοποιήσιμη αξία</a:t>
            </a:r>
          </a:p>
          <a:p>
            <a:pPr marL="1141413" lvl="2" indent="-284163" algn="just" eaLnBrk="1" hangingPunct="1">
              <a:spcBef>
                <a:spcPts val="600"/>
              </a:spcBef>
              <a:buClr>
                <a:srgbClr val="000000"/>
              </a:buClr>
              <a:buSzPct val="100000"/>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l-GR" sz="2000" dirty="0">
                <a:solidFill>
                  <a:schemeClr val="tx1"/>
                </a:solidFill>
                <a:latin typeface="Times New Roman" pitchFamily="16" charset="0"/>
                <a:cs typeface="Times New Roman" pitchFamily="16" charset="0"/>
              </a:rPr>
              <a:t>Στα νεότερα πρότυπα και στο νεότερο Εννοιολογικό πλαίσιο δίνεται περισσότερη έμφαση στην έννοια </a:t>
            </a:r>
            <a:r>
              <a:rPr lang="en-US" sz="2000" dirty="0">
                <a:solidFill>
                  <a:schemeClr val="tx1"/>
                </a:solidFill>
                <a:latin typeface="Times New Roman" pitchFamily="16" charset="0"/>
                <a:cs typeface="Times New Roman" pitchFamily="16" charset="0"/>
              </a:rPr>
              <a:t>“</a:t>
            </a:r>
            <a:r>
              <a:rPr lang="el-GR" sz="2000" dirty="0">
                <a:solidFill>
                  <a:schemeClr val="tx1"/>
                </a:solidFill>
                <a:latin typeface="Times New Roman" pitchFamily="16" charset="0"/>
                <a:cs typeface="Times New Roman" pitchFamily="16" charset="0"/>
              </a:rPr>
              <a:t>εύλογη αξία</a:t>
            </a:r>
            <a:r>
              <a:rPr lang="en-US" sz="2000" dirty="0">
                <a:solidFill>
                  <a:schemeClr val="tx1"/>
                </a:solidFill>
                <a:latin typeface="Times New Roman" pitchFamily="16" charset="0"/>
                <a:cs typeface="Times New Roman" pitchFamily="16" charset="0"/>
              </a:rPr>
              <a:t>”</a:t>
            </a:r>
            <a:r>
              <a:rPr lang="el-GR" sz="2000" dirty="0">
                <a:solidFill>
                  <a:schemeClr val="tx1"/>
                </a:solidFill>
                <a:latin typeface="Times New Roman" pitchFamily="16" charset="0"/>
                <a:cs typeface="Times New Roman" pitchFamily="16" charset="0"/>
              </a:rPr>
              <a:t> </a:t>
            </a:r>
            <a:r>
              <a:rPr lang="en-US" sz="2000" dirty="0">
                <a:solidFill>
                  <a:schemeClr val="tx1"/>
                </a:solidFill>
                <a:latin typeface="Times New Roman" pitchFamily="16" charset="0"/>
                <a:cs typeface="Times New Roman" pitchFamily="16" charset="0"/>
              </a:rPr>
              <a:t>(</a:t>
            </a:r>
            <a:r>
              <a:rPr lang="el-GR" sz="2000" dirty="0">
                <a:solidFill>
                  <a:schemeClr val="tx1"/>
                </a:solidFill>
                <a:latin typeface="Times New Roman" pitchFamily="16" charset="0"/>
                <a:cs typeface="Times New Roman" pitchFamily="16" charset="0"/>
              </a:rPr>
              <a:t>«</a:t>
            </a:r>
            <a:r>
              <a:rPr lang="en-US" sz="2000" dirty="0">
                <a:solidFill>
                  <a:schemeClr val="tx1"/>
                </a:solidFill>
                <a:latin typeface="Times New Roman" pitchFamily="16" charset="0"/>
                <a:cs typeface="Times New Roman" pitchFamily="16" charset="0"/>
              </a:rPr>
              <a:t>fair value</a:t>
            </a:r>
            <a:r>
              <a:rPr lang="el-GR" sz="2000" dirty="0">
                <a:solidFill>
                  <a:schemeClr val="tx1"/>
                </a:solidFill>
                <a:latin typeface="Times New Roman" pitchFamily="16" charset="0"/>
                <a:cs typeface="Times New Roman" pitchFamily="16" charset="0"/>
              </a:rPr>
              <a:t>»</a:t>
            </a:r>
            <a:r>
              <a:rPr lang="en-US" sz="2000" dirty="0">
                <a:solidFill>
                  <a:schemeClr val="tx1"/>
                </a:solidFill>
                <a:latin typeface="Times New Roman" pitchFamily="16" charset="0"/>
                <a:cs typeface="Times New Roman" pitchFamily="16" charset="0"/>
              </a:rPr>
              <a:t>)</a:t>
            </a:r>
            <a:r>
              <a:rPr lang="el-GR" sz="2000" b="1" dirty="0">
                <a:solidFill>
                  <a:schemeClr val="tx1"/>
                </a:solidFill>
                <a:latin typeface="Times New Roman" pitchFamily="16" charset="0"/>
                <a:cs typeface="Times New Roman" pitchFamily="16" charset="0"/>
              </a:rPr>
              <a:t> </a:t>
            </a:r>
            <a:r>
              <a:rPr lang="el-GR" sz="2000" dirty="0">
                <a:solidFill>
                  <a:schemeClr val="tx1"/>
                </a:solidFill>
                <a:latin typeface="Times New Roman" pitchFamily="16" charset="0"/>
                <a:cs typeface="Times New Roman" pitchFamily="16" charset="0"/>
              </a:rPr>
              <a:t>αντί για «</a:t>
            </a:r>
            <a:r>
              <a:rPr lang="el-GR" sz="2000" b="1" dirty="0">
                <a:solidFill>
                  <a:schemeClr val="tx1"/>
                </a:solidFill>
                <a:latin typeface="Times New Roman" pitchFamily="16" charset="0"/>
                <a:cs typeface="Times New Roman" pitchFamily="16" charset="0"/>
              </a:rPr>
              <a:t>ρευστοποιήσιμη αξία</a:t>
            </a:r>
            <a:r>
              <a:rPr lang="el-GR" sz="2000" dirty="0">
                <a:solidFill>
                  <a:schemeClr val="tx1"/>
                </a:solidFill>
                <a:latin typeface="Times New Roman" pitchFamily="16" charset="0"/>
                <a:cs typeface="Times New Roman" pitchFamily="16" charset="0"/>
              </a:rPr>
              <a:t>».</a:t>
            </a:r>
          </a:p>
          <a:p>
            <a:pPr marL="741363" lvl="1" indent="-284163" algn="just" eaLnBrk="1" hangingPunct="1">
              <a:spcBef>
                <a:spcPts val="600"/>
              </a:spcBef>
              <a:buClr>
                <a:srgbClr val="000000"/>
              </a:buClr>
              <a:buSzPct val="100000"/>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l-GR" sz="2000" b="1" dirty="0" err="1">
                <a:solidFill>
                  <a:srgbClr val="000000"/>
                </a:solidFill>
                <a:latin typeface="Times New Roman" pitchFamily="16" charset="0"/>
                <a:ea typeface="+mn-ea"/>
                <a:cs typeface="Times New Roman" pitchFamily="16" charset="0"/>
              </a:rPr>
              <a:t>Προεξοφλημένη</a:t>
            </a:r>
            <a:r>
              <a:rPr lang="el-GR" sz="2000" b="1" dirty="0">
                <a:solidFill>
                  <a:srgbClr val="000000"/>
                </a:solidFill>
                <a:latin typeface="Times New Roman" pitchFamily="16" charset="0"/>
                <a:ea typeface="+mn-ea"/>
                <a:cs typeface="Times New Roman" pitchFamily="16" charset="0"/>
              </a:rPr>
              <a:t> (παρούσα) αξία</a:t>
            </a:r>
          </a:p>
          <a:p>
            <a:pPr marL="1141413" lvl="2" indent="-284163" algn="just" eaLnBrk="1" hangingPunct="1">
              <a:spcBef>
                <a:spcPts val="600"/>
              </a:spcBef>
              <a:buClr>
                <a:srgbClr val="000000"/>
              </a:buClr>
              <a:buSzPct val="100000"/>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l-GR" sz="2000" dirty="0">
                <a:solidFill>
                  <a:schemeClr val="tx1"/>
                </a:solidFill>
                <a:latin typeface="Times New Roman" pitchFamily="16" charset="0"/>
                <a:cs typeface="Times New Roman" pitchFamily="16" charset="0"/>
              </a:rPr>
              <a:t>Στα νεότερα πρότυπα και στο νεότερο Εννοιολογικό πλαίσιο δίνεται περισσότερη έμφαση στην έννοια </a:t>
            </a:r>
            <a:r>
              <a:rPr lang="en-US" sz="2000" dirty="0">
                <a:solidFill>
                  <a:schemeClr val="tx1"/>
                </a:solidFill>
                <a:latin typeface="Times New Roman" pitchFamily="16" charset="0"/>
                <a:cs typeface="Times New Roman" pitchFamily="16" charset="0"/>
              </a:rPr>
              <a:t>“</a:t>
            </a:r>
            <a:r>
              <a:rPr lang="el-GR" sz="2000" dirty="0">
                <a:solidFill>
                  <a:schemeClr val="tx1"/>
                </a:solidFill>
                <a:latin typeface="Times New Roman" pitchFamily="16" charset="0"/>
                <a:cs typeface="Times New Roman" pitchFamily="16" charset="0"/>
              </a:rPr>
              <a:t>αξία χρήσης</a:t>
            </a:r>
            <a:r>
              <a:rPr lang="en-US" sz="2000" dirty="0">
                <a:solidFill>
                  <a:schemeClr val="tx1"/>
                </a:solidFill>
                <a:latin typeface="Times New Roman" pitchFamily="16" charset="0"/>
                <a:cs typeface="Times New Roman" pitchFamily="16" charset="0"/>
              </a:rPr>
              <a:t>”</a:t>
            </a:r>
            <a:r>
              <a:rPr lang="el-GR" sz="2000" dirty="0">
                <a:solidFill>
                  <a:schemeClr val="tx1"/>
                </a:solidFill>
                <a:latin typeface="Times New Roman" pitchFamily="16" charset="0"/>
                <a:cs typeface="Times New Roman" pitchFamily="16" charset="0"/>
              </a:rPr>
              <a:t> </a:t>
            </a:r>
            <a:r>
              <a:rPr lang="en-US" sz="2000" dirty="0">
                <a:solidFill>
                  <a:schemeClr val="tx1"/>
                </a:solidFill>
                <a:latin typeface="Times New Roman" pitchFamily="16" charset="0"/>
                <a:cs typeface="Times New Roman" pitchFamily="16" charset="0"/>
              </a:rPr>
              <a:t>(</a:t>
            </a:r>
            <a:r>
              <a:rPr lang="el-GR" sz="2000" dirty="0">
                <a:solidFill>
                  <a:schemeClr val="tx1"/>
                </a:solidFill>
                <a:latin typeface="Times New Roman" pitchFamily="16" charset="0"/>
                <a:cs typeface="Times New Roman" pitchFamily="16" charset="0"/>
              </a:rPr>
              <a:t>«</a:t>
            </a:r>
            <a:r>
              <a:rPr lang="en-US" sz="2000" dirty="0">
                <a:solidFill>
                  <a:schemeClr val="tx1"/>
                </a:solidFill>
                <a:latin typeface="Times New Roman" pitchFamily="16" charset="0"/>
                <a:cs typeface="Times New Roman" pitchFamily="16" charset="0"/>
              </a:rPr>
              <a:t>value in use</a:t>
            </a:r>
            <a:r>
              <a:rPr lang="el-GR" sz="2000" dirty="0">
                <a:solidFill>
                  <a:schemeClr val="tx1"/>
                </a:solidFill>
                <a:latin typeface="Times New Roman" pitchFamily="16" charset="0"/>
                <a:cs typeface="Times New Roman" pitchFamily="16" charset="0"/>
              </a:rPr>
              <a:t>»</a:t>
            </a:r>
            <a:r>
              <a:rPr lang="en-US" sz="2000" dirty="0">
                <a:solidFill>
                  <a:schemeClr val="tx1"/>
                </a:solidFill>
                <a:latin typeface="Times New Roman" pitchFamily="16" charset="0"/>
                <a:cs typeface="Times New Roman" pitchFamily="16" charset="0"/>
              </a:rPr>
              <a:t>)</a:t>
            </a:r>
            <a:r>
              <a:rPr lang="el-GR" sz="2000" b="1" dirty="0">
                <a:solidFill>
                  <a:schemeClr val="tx1"/>
                </a:solidFill>
                <a:latin typeface="Times New Roman" pitchFamily="16" charset="0"/>
                <a:cs typeface="Times New Roman" pitchFamily="16" charset="0"/>
              </a:rPr>
              <a:t> </a:t>
            </a:r>
            <a:r>
              <a:rPr lang="el-GR" sz="2000" dirty="0">
                <a:solidFill>
                  <a:schemeClr val="tx1"/>
                </a:solidFill>
                <a:latin typeface="Times New Roman" pitchFamily="16" charset="0"/>
                <a:cs typeface="Times New Roman" pitchFamily="16" charset="0"/>
              </a:rPr>
              <a:t> αντί για την ευρύτερη  έννοια «</a:t>
            </a:r>
            <a:r>
              <a:rPr lang="el-GR" sz="2000" b="1" dirty="0" err="1">
                <a:solidFill>
                  <a:schemeClr val="tx1"/>
                </a:solidFill>
                <a:latin typeface="Times New Roman" pitchFamily="16" charset="0"/>
                <a:cs typeface="Times New Roman" pitchFamily="16" charset="0"/>
              </a:rPr>
              <a:t>Προεξοφλημένη</a:t>
            </a:r>
            <a:r>
              <a:rPr lang="el-GR" sz="2000" b="1" dirty="0">
                <a:solidFill>
                  <a:schemeClr val="tx1"/>
                </a:solidFill>
                <a:latin typeface="Times New Roman" pitchFamily="16" charset="0"/>
                <a:cs typeface="Times New Roman" pitchFamily="16" charset="0"/>
              </a:rPr>
              <a:t> (παρούσα) αξία».</a:t>
            </a:r>
            <a:endParaRPr lang="en-US" sz="2000" b="1" dirty="0">
              <a:solidFill>
                <a:schemeClr val="tx1"/>
              </a:solidFill>
              <a:latin typeface="Times New Roman" pitchFamily="16" charset="0"/>
              <a:ea typeface="+mn-ea"/>
              <a:cs typeface="Times New Roman" pitchFamily="16" charset="0"/>
            </a:endParaRPr>
          </a:p>
          <a:p>
            <a:pPr marL="342900" indent="-341313" eaLnBrk="1" hangingPunct="1">
              <a:spcBef>
                <a:spcPts val="700"/>
              </a:spcBef>
              <a:buSzPct val="100000"/>
              <a:tabLst>
                <a:tab pos="911225" algn="l"/>
                <a:tab pos="1825625" algn="l"/>
                <a:tab pos="2740025" algn="l"/>
                <a:tab pos="3654425" algn="l"/>
                <a:tab pos="4568825" algn="l"/>
                <a:tab pos="5483225" algn="l"/>
                <a:tab pos="6397625" algn="l"/>
                <a:tab pos="7312025" algn="l"/>
                <a:tab pos="8226425" algn="l"/>
                <a:tab pos="9140825" algn="l"/>
                <a:tab pos="10055225" algn="l"/>
              </a:tabLst>
              <a:defRPr/>
            </a:pPr>
            <a:endParaRPr lang="en-US" sz="2400" b="1" dirty="0">
              <a:solidFill>
                <a:srgbClr val="000000"/>
              </a:solidFill>
              <a:latin typeface="Times New Roman" pitchFamily="16" charset="0"/>
              <a:ea typeface="+mn-ea"/>
              <a:cs typeface="Times New Roman" pitchFamily="16" charset="0"/>
            </a:endParaRPr>
          </a:p>
        </p:txBody>
      </p:sp>
      <p:sp>
        <p:nvSpPr>
          <p:cNvPr id="77827" name="Text Box 2"/>
          <p:cNvSpPr txBox="1">
            <a:spLocks noChangeArrowheads="1"/>
          </p:cNvSpPr>
          <p:nvPr/>
        </p:nvSpPr>
        <p:spPr bwMode="auto">
          <a:xfrm>
            <a:off x="6553200" y="6356350"/>
            <a:ext cx="2133600" cy="365125"/>
          </a:xfrm>
          <a:prstGeom prst="rect">
            <a:avLst/>
          </a:prstGeom>
          <a:noFill/>
          <a:ln w="9525">
            <a:noFill/>
            <a:round/>
            <a:headEnd/>
            <a:tailEnd/>
          </a:ln>
        </p:spPr>
        <p:txBody>
          <a:bodyPr lIns="90000" tIns="46800" rIns="90000" bIns="46800" anchor="ctr"/>
          <a:lstStyle/>
          <a:p>
            <a:pPr algn="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354D1243-702A-47E4-84FA-5E8ED55C28F5}" type="slidenum">
              <a:rPr lang="el-GR" altLang="en-US" sz="1200">
                <a:solidFill>
                  <a:srgbClr val="898989"/>
                </a:solidFill>
              </a:rPr>
              <a:pPr algn="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27</a:t>
            </a:fld>
            <a:endParaRPr lang="el-GR" altLang="en-US" sz="1200">
              <a:solidFill>
                <a:srgbClr val="898989"/>
              </a:solidFill>
            </a:endParaRPr>
          </a:p>
        </p:txBody>
      </p:sp>
    </p:spTree>
  </p:cSld>
  <p:clrMapOvr>
    <a:masterClrMapping/>
  </p:clrMapOvr>
  <p:transition spd="med">
    <p:dissolve/>
  </p:transition>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showMasterSp="0">
  <p:cSld>
    <p:bg>
      <p:bgPr>
        <a:solidFill>
          <a:srgbClr val="FFFFFF"/>
        </a:solidFill>
        <a:effectLst/>
      </p:bgPr>
    </p:bg>
    <p:spTree>
      <p:nvGrpSpPr>
        <p:cNvPr id="1" name=""/>
        <p:cNvGrpSpPr/>
        <p:nvPr/>
      </p:nvGrpSpPr>
      <p:grpSpPr>
        <a:xfrm>
          <a:off x="0" y="0"/>
          <a:ext cx="0" cy="0"/>
          <a:chOff x="0" y="0"/>
          <a:chExt cx="0" cy="0"/>
        </a:xfrm>
      </p:grpSpPr>
      <p:sp>
        <p:nvSpPr>
          <p:cNvPr id="78850" name="Text Box 1"/>
          <p:cNvSpPr txBox="1">
            <a:spLocks noChangeArrowheads="1"/>
          </p:cNvSpPr>
          <p:nvPr/>
        </p:nvSpPr>
        <p:spPr bwMode="auto">
          <a:xfrm>
            <a:off x="457200" y="277813"/>
            <a:ext cx="8229600" cy="558800"/>
          </a:xfrm>
          <a:prstGeom prst="rect">
            <a:avLst/>
          </a:prstGeom>
          <a:noFill/>
          <a:ln w="9525">
            <a:noFill/>
            <a:round/>
            <a:headEnd/>
            <a:tailEnd/>
          </a:ln>
        </p:spPr>
        <p:txBody>
          <a:bodyPr anchor="ctr"/>
          <a:lstStyle/>
          <a:p>
            <a:pPr algn="ct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sz="4000" b="1">
                <a:solidFill>
                  <a:srgbClr val="000000"/>
                </a:solidFill>
                <a:latin typeface="Times New Roman" pitchFamily="18" charset="0"/>
                <a:cs typeface="Times New Roman" pitchFamily="18" charset="0"/>
              </a:rPr>
              <a:t>Ερωτήσεις κατανόησης</a:t>
            </a:r>
          </a:p>
        </p:txBody>
      </p:sp>
      <p:sp>
        <p:nvSpPr>
          <p:cNvPr id="31746" name="Text Box 2"/>
          <p:cNvSpPr txBox="1">
            <a:spLocks noChangeArrowheads="1"/>
          </p:cNvSpPr>
          <p:nvPr/>
        </p:nvSpPr>
        <p:spPr bwMode="auto">
          <a:xfrm>
            <a:off x="395288" y="908050"/>
            <a:ext cx="8220075" cy="5184775"/>
          </a:xfrm>
          <a:prstGeom prst="rect">
            <a:avLst/>
          </a:prstGeom>
          <a:noFill/>
          <a:ln w="9525" cap="flat">
            <a:noFill/>
            <a:round/>
            <a:headEnd/>
            <a:tailEnd/>
          </a:ln>
          <a:effectLst/>
        </p:spPr>
        <p:txBody>
          <a:bodyPr/>
          <a:lstStyle/>
          <a:p>
            <a:pPr marL="457200" indent="-457200" algn="just" eaLnBrk="1" hangingPunct="1">
              <a:spcBef>
                <a:spcPts val="600"/>
              </a:spcBef>
              <a:buClr>
                <a:srgbClr val="000000"/>
              </a:buClr>
              <a:buSzPct val="100000"/>
              <a:buFont typeface="Times New Roman" pitchFamily="16" charset="0"/>
              <a:buAutoNum type="arabicPeriod"/>
              <a:tabLst>
                <a:tab pos="1027113" algn="l"/>
                <a:tab pos="1941513" algn="l"/>
                <a:tab pos="2855913" algn="l"/>
                <a:tab pos="3770313" algn="l"/>
                <a:tab pos="4684713" algn="l"/>
                <a:tab pos="5599113" algn="l"/>
                <a:tab pos="6513513" algn="l"/>
                <a:tab pos="7427913" algn="l"/>
                <a:tab pos="8342313" algn="l"/>
                <a:tab pos="9256713" algn="l"/>
                <a:tab pos="10171113" algn="l"/>
              </a:tabLst>
              <a:defRPr/>
            </a:pPr>
            <a:r>
              <a:rPr lang="el-GR" sz="2400" b="1" dirty="0">
                <a:solidFill>
                  <a:srgbClr val="000000"/>
                </a:solidFill>
                <a:latin typeface="Times New Roman" pitchFamily="16" charset="0"/>
                <a:ea typeface="+mn-ea"/>
                <a:cs typeface="Times New Roman" pitchFamily="16" charset="0"/>
              </a:rPr>
              <a:t>Ποια από τις παρακάτω είναι βασική παραδοχή για την κατάρτιση των Χ.Κ </a:t>
            </a:r>
          </a:p>
          <a:p>
            <a:pPr marL="457200" indent="-455613" algn="just" eaLnBrk="1" hangingPunct="1">
              <a:spcBef>
                <a:spcPts val="500"/>
              </a:spcBef>
              <a:buSzPct val="100000"/>
              <a:tabLst>
                <a:tab pos="1027113" algn="l"/>
                <a:tab pos="1941513" algn="l"/>
                <a:tab pos="2855913" algn="l"/>
                <a:tab pos="3770313" algn="l"/>
                <a:tab pos="4684713" algn="l"/>
                <a:tab pos="5599113" algn="l"/>
                <a:tab pos="6513513" algn="l"/>
                <a:tab pos="7427913" algn="l"/>
                <a:tab pos="8342313" algn="l"/>
                <a:tab pos="9256713" algn="l"/>
                <a:tab pos="10171113" algn="l"/>
              </a:tabLst>
              <a:defRPr/>
            </a:pPr>
            <a:r>
              <a:rPr lang="en-AU" sz="2000" dirty="0">
                <a:solidFill>
                  <a:srgbClr val="000000"/>
                </a:solidFill>
                <a:latin typeface="Times New Roman" pitchFamily="16" charset="0"/>
                <a:ea typeface="+mn-ea"/>
                <a:cs typeface="Times New Roman" pitchFamily="16" charset="0"/>
              </a:rPr>
              <a:t>a</a:t>
            </a:r>
            <a:r>
              <a:rPr lang="el-GR" sz="2400" dirty="0">
                <a:solidFill>
                  <a:srgbClr val="000000"/>
                </a:solidFill>
                <a:latin typeface="Times New Roman" pitchFamily="16" charset="0"/>
                <a:ea typeface="+mn-ea"/>
                <a:cs typeface="Times New Roman" pitchFamily="16" charset="0"/>
              </a:rPr>
              <a:t>.	</a:t>
            </a:r>
            <a:r>
              <a:rPr lang="el-GR" sz="2000" dirty="0">
                <a:solidFill>
                  <a:srgbClr val="4F81BD"/>
                </a:solidFill>
                <a:latin typeface="Times New Roman" pitchFamily="16" charset="0"/>
                <a:ea typeface="+mn-ea"/>
                <a:cs typeface="Times New Roman" pitchFamily="16" charset="0"/>
              </a:rPr>
              <a:t>η βάση της συνεχιζόμενης δραστηριότητας </a:t>
            </a:r>
          </a:p>
          <a:p>
            <a:pPr marL="457200" indent="-455613" algn="just" eaLnBrk="1" hangingPunct="1">
              <a:spcBef>
                <a:spcPts val="500"/>
              </a:spcBef>
              <a:buSzPct val="100000"/>
              <a:tabLst>
                <a:tab pos="1027113" algn="l"/>
                <a:tab pos="1941513" algn="l"/>
                <a:tab pos="2855913" algn="l"/>
                <a:tab pos="3770313" algn="l"/>
                <a:tab pos="4684713" algn="l"/>
                <a:tab pos="5599113" algn="l"/>
                <a:tab pos="6513513" algn="l"/>
                <a:tab pos="7427913" algn="l"/>
                <a:tab pos="8342313" algn="l"/>
                <a:tab pos="9256713" algn="l"/>
                <a:tab pos="10171113" algn="l"/>
              </a:tabLst>
              <a:defRPr/>
            </a:pPr>
            <a:r>
              <a:rPr lang="en-AU" sz="2000" dirty="0">
                <a:solidFill>
                  <a:srgbClr val="000000"/>
                </a:solidFill>
                <a:latin typeface="Times New Roman" pitchFamily="16" charset="0"/>
                <a:ea typeface="+mn-ea"/>
                <a:cs typeface="Times New Roman" pitchFamily="16" charset="0"/>
              </a:rPr>
              <a:t>b</a:t>
            </a:r>
            <a:r>
              <a:rPr lang="el-GR" sz="2000" dirty="0">
                <a:solidFill>
                  <a:srgbClr val="000000"/>
                </a:solidFill>
                <a:latin typeface="Times New Roman" pitchFamily="16" charset="0"/>
                <a:ea typeface="+mn-ea"/>
                <a:cs typeface="Times New Roman" pitchFamily="16" charset="0"/>
              </a:rPr>
              <a:t>.	η αρχή της συσχέτισης </a:t>
            </a:r>
          </a:p>
          <a:p>
            <a:pPr marL="457200" indent="-455613" algn="just" eaLnBrk="1" hangingPunct="1">
              <a:spcBef>
                <a:spcPts val="500"/>
              </a:spcBef>
              <a:buSzPct val="100000"/>
              <a:tabLst>
                <a:tab pos="1027113" algn="l"/>
                <a:tab pos="1941513" algn="l"/>
                <a:tab pos="2855913" algn="l"/>
                <a:tab pos="3770313" algn="l"/>
                <a:tab pos="4684713" algn="l"/>
                <a:tab pos="5599113" algn="l"/>
                <a:tab pos="6513513" algn="l"/>
                <a:tab pos="7427913" algn="l"/>
                <a:tab pos="8342313" algn="l"/>
                <a:tab pos="9256713" algn="l"/>
                <a:tab pos="10171113" algn="l"/>
              </a:tabLst>
              <a:defRPr/>
            </a:pPr>
            <a:r>
              <a:rPr lang="en-AU" sz="2000" dirty="0">
                <a:solidFill>
                  <a:srgbClr val="000000"/>
                </a:solidFill>
                <a:latin typeface="Times New Roman" pitchFamily="16" charset="0"/>
                <a:ea typeface="+mn-ea"/>
                <a:cs typeface="Times New Roman" pitchFamily="16" charset="0"/>
              </a:rPr>
              <a:t>c</a:t>
            </a:r>
            <a:r>
              <a:rPr lang="el-GR" sz="2000" dirty="0">
                <a:solidFill>
                  <a:srgbClr val="000000"/>
                </a:solidFill>
                <a:latin typeface="Times New Roman" pitchFamily="16" charset="0"/>
                <a:ea typeface="+mn-ea"/>
                <a:cs typeface="Times New Roman" pitchFamily="16" charset="0"/>
              </a:rPr>
              <a:t>.	η αρχή της σύνεσης </a:t>
            </a:r>
          </a:p>
          <a:p>
            <a:pPr marL="457200" indent="-455613" algn="just" eaLnBrk="1" hangingPunct="1">
              <a:spcBef>
                <a:spcPts val="500"/>
              </a:spcBef>
              <a:buSzPct val="100000"/>
              <a:tabLst>
                <a:tab pos="1027113" algn="l"/>
                <a:tab pos="1941513" algn="l"/>
                <a:tab pos="2855913" algn="l"/>
                <a:tab pos="3770313" algn="l"/>
                <a:tab pos="4684713" algn="l"/>
                <a:tab pos="5599113" algn="l"/>
                <a:tab pos="6513513" algn="l"/>
                <a:tab pos="7427913" algn="l"/>
                <a:tab pos="8342313" algn="l"/>
                <a:tab pos="9256713" algn="l"/>
                <a:tab pos="10171113" algn="l"/>
              </a:tabLst>
              <a:defRPr/>
            </a:pPr>
            <a:r>
              <a:rPr lang="en-US" sz="2000" dirty="0">
                <a:solidFill>
                  <a:srgbClr val="000000"/>
                </a:solidFill>
                <a:latin typeface="Times New Roman" pitchFamily="16" charset="0"/>
                <a:ea typeface="+mn-ea"/>
                <a:cs typeface="Times New Roman" pitchFamily="16" charset="0"/>
              </a:rPr>
              <a:t>d.    </a:t>
            </a:r>
            <a:r>
              <a:rPr lang="el-GR" sz="2000" dirty="0">
                <a:solidFill>
                  <a:srgbClr val="000000"/>
                </a:solidFill>
                <a:latin typeface="Times New Roman" pitchFamily="16" charset="0"/>
                <a:ea typeface="+mn-ea"/>
                <a:cs typeface="Times New Roman" pitchFamily="16" charset="0"/>
              </a:rPr>
              <a:t>η βάση της του ιστορικού κόστους</a:t>
            </a:r>
          </a:p>
          <a:p>
            <a:pPr marL="457200" indent="-457200" eaLnBrk="1" hangingPunct="1">
              <a:spcBef>
                <a:spcPts val="600"/>
              </a:spcBef>
              <a:buClr>
                <a:srgbClr val="000000"/>
              </a:buClr>
              <a:buSzPct val="100000"/>
              <a:buFont typeface="Times New Roman" pitchFamily="16" charset="0"/>
              <a:buAutoNum type="arabicPeriod" startAt="2"/>
              <a:tabLst>
                <a:tab pos="1027113" algn="l"/>
                <a:tab pos="1941513" algn="l"/>
                <a:tab pos="2855913" algn="l"/>
                <a:tab pos="3770313" algn="l"/>
                <a:tab pos="4684713" algn="l"/>
                <a:tab pos="5599113" algn="l"/>
                <a:tab pos="6513513" algn="l"/>
                <a:tab pos="7427913" algn="l"/>
                <a:tab pos="8342313" algn="l"/>
                <a:tab pos="9256713" algn="l"/>
                <a:tab pos="10171113" algn="l"/>
              </a:tabLst>
              <a:defRPr/>
            </a:pPr>
            <a:r>
              <a:rPr lang="el-GR" sz="2400" b="1" dirty="0">
                <a:solidFill>
                  <a:srgbClr val="000000"/>
                </a:solidFill>
                <a:latin typeface="Times New Roman" pitchFamily="16" charset="0"/>
                <a:ea typeface="+mn-ea"/>
                <a:cs typeface="Times New Roman" pitchFamily="16" charset="0"/>
              </a:rPr>
              <a:t>Η μέθοδος επιμέτρησης που χρησιμοποιείται πιο συχνά στη κατάρτιση των Χ.Κ είναι:</a:t>
            </a:r>
          </a:p>
          <a:p>
            <a:pPr marL="457200" indent="-455613" eaLnBrk="1" hangingPunct="1">
              <a:spcBef>
                <a:spcPts val="500"/>
              </a:spcBef>
              <a:buSzPct val="100000"/>
              <a:tabLst>
                <a:tab pos="1027113" algn="l"/>
                <a:tab pos="1941513" algn="l"/>
                <a:tab pos="2855913" algn="l"/>
                <a:tab pos="3770313" algn="l"/>
                <a:tab pos="4684713" algn="l"/>
                <a:tab pos="5599113" algn="l"/>
                <a:tab pos="6513513" algn="l"/>
                <a:tab pos="7427913" algn="l"/>
                <a:tab pos="8342313" algn="l"/>
                <a:tab pos="9256713" algn="l"/>
                <a:tab pos="10171113" algn="l"/>
              </a:tabLst>
              <a:defRPr/>
            </a:pPr>
            <a:r>
              <a:rPr lang="en-AU" sz="2000" dirty="0">
                <a:solidFill>
                  <a:srgbClr val="000000"/>
                </a:solidFill>
                <a:latin typeface="Times New Roman" pitchFamily="16" charset="0"/>
                <a:ea typeface="+mn-ea"/>
                <a:cs typeface="Times New Roman" pitchFamily="16" charset="0"/>
              </a:rPr>
              <a:t>a</a:t>
            </a:r>
            <a:r>
              <a:rPr lang="el-GR" sz="2400" dirty="0">
                <a:solidFill>
                  <a:srgbClr val="000000"/>
                </a:solidFill>
                <a:latin typeface="Times New Roman" pitchFamily="16" charset="0"/>
                <a:ea typeface="+mn-ea"/>
                <a:cs typeface="Times New Roman" pitchFamily="16" charset="0"/>
              </a:rPr>
              <a:t>.	</a:t>
            </a:r>
            <a:r>
              <a:rPr lang="el-GR" sz="2000" dirty="0">
                <a:solidFill>
                  <a:srgbClr val="000000"/>
                </a:solidFill>
                <a:latin typeface="Times New Roman" pitchFamily="16" charset="0"/>
                <a:ea typeface="+mn-ea"/>
                <a:cs typeface="Times New Roman" pitchFamily="16" charset="0"/>
              </a:rPr>
              <a:t>η καθαρά παρούσα αξία</a:t>
            </a:r>
          </a:p>
          <a:p>
            <a:pPr marL="457200" indent="-455613" eaLnBrk="1" hangingPunct="1">
              <a:spcBef>
                <a:spcPts val="500"/>
              </a:spcBef>
              <a:buSzPct val="100000"/>
              <a:tabLst>
                <a:tab pos="1027113" algn="l"/>
                <a:tab pos="1941513" algn="l"/>
                <a:tab pos="2855913" algn="l"/>
                <a:tab pos="3770313" algn="l"/>
                <a:tab pos="4684713" algn="l"/>
                <a:tab pos="5599113" algn="l"/>
                <a:tab pos="6513513" algn="l"/>
                <a:tab pos="7427913" algn="l"/>
                <a:tab pos="8342313" algn="l"/>
                <a:tab pos="9256713" algn="l"/>
                <a:tab pos="10171113" algn="l"/>
              </a:tabLst>
              <a:defRPr/>
            </a:pPr>
            <a:r>
              <a:rPr lang="en-AU" sz="2000" dirty="0">
                <a:solidFill>
                  <a:srgbClr val="000000"/>
                </a:solidFill>
                <a:latin typeface="Times New Roman" pitchFamily="16" charset="0"/>
                <a:ea typeface="+mn-ea"/>
                <a:cs typeface="Times New Roman" pitchFamily="16" charset="0"/>
              </a:rPr>
              <a:t>b</a:t>
            </a:r>
            <a:r>
              <a:rPr lang="el-GR" sz="2000" dirty="0">
                <a:solidFill>
                  <a:srgbClr val="000000"/>
                </a:solidFill>
                <a:latin typeface="Times New Roman" pitchFamily="16" charset="0"/>
                <a:ea typeface="+mn-ea"/>
                <a:cs typeface="Times New Roman" pitchFamily="16" charset="0"/>
              </a:rPr>
              <a:t>.	το τρέχον κόστος αντικατάστασης </a:t>
            </a:r>
          </a:p>
          <a:p>
            <a:pPr marL="457200" indent="-455613" eaLnBrk="1" hangingPunct="1">
              <a:spcBef>
                <a:spcPts val="500"/>
              </a:spcBef>
              <a:buSzPct val="100000"/>
              <a:tabLst>
                <a:tab pos="1027113" algn="l"/>
                <a:tab pos="1941513" algn="l"/>
                <a:tab pos="2855913" algn="l"/>
                <a:tab pos="3770313" algn="l"/>
                <a:tab pos="4684713" algn="l"/>
                <a:tab pos="5599113" algn="l"/>
                <a:tab pos="6513513" algn="l"/>
                <a:tab pos="7427913" algn="l"/>
                <a:tab pos="8342313" algn="l"/>
                <a:tab pos="9256713" algn="l"/>
                <a:tab pos="10171113" algn="l"/>
              </a:tabLst>
              <a:defRPr/>
            </a:pPr>
            <a:r>
              <a:rPr lang="en-AU" sz="2000" dirty="0">
                <a:solidFill>
                  <a:srgbClr val="000000"/>
                </a:solidFill>
                <a:latin typeface="Times New Roman" pitchFamily="16" charset="0"/>
                <a:ea typeface="+mn-ea"/>
                <a:cs typeface="Times New Roman" pitchFamily="16" charset="0"/>
              </a:rPr>
              <a:t>c</a:t>
            </a:r>
            <a:r>
              <a:rPr lang="el-GR" sz="2000" dirty="0">
                <a:solidFill>
                  <a:srgbClr val="000000"/>
                </a:solidFill>
                <a:latin typeface="Times New Roman" pitchFamily="16" charset="0"/>
                <a:ea typeface="+mn-ea"/>
                <a:cs typeface="Times New Roman" pitchFamily="16" charset="0"/>
              </a:rPr>
              <a:t>.	οι </a:t>
            </a:r>
            <a:r>
              <a:rPr lang="el-GR" sz="2000" dirty="0" err="1">
                <a:solidFill>
                  <a:srgbClr val="000000"/>
                </a:solidFill>
                <a:latin typeface="Times New Roman" pitchFamily="16" charset="0"/>
                <a:ea typeface="+mn-ea"/>
                <a:cs typeface="Times New Roman" pitchFamily="16" charset="0"/>
              </a:rPr>
              <a:t>προεξοφλημένες</a:t>
            </a:r>
            <a:r>
              <a:rPr lang="el-GR" sz="2000" dirty="0">
                <a:solidFill>
                  <a:srgbClr val="000000"/>
                </a:solidFill>
                <a:latin typeface="Times New Roman" pitchFamily="16" charset="0"/>
                <a:ea typeface="+mn-ea"/>
                <a:cs typeface="Times New Roman" pitchFamily="16" charset="0"/>
              </a:rPr>
              <a:t> μελλοντικές ταμειακές ροές </a:t>
            </a:r>
          </a:p>
          <a:p>
            <a:pPr marL="457200" indent="-455613" eaLnBrk="1" hangingPunct="1">
              <a:spcBef>
                <a:spcPts val="500"/>
              </a:spcBef>
              <a:buSzPct val="100000"/>
              <a:tabLst>
                <a:tab pos="1027113" algn="l"/>
                <a:tab pos="1941513" algn="l"/>
                <a:tab pos="2855913" algn="l"/>
                <a:tab pos="3770313" algn="l"/>
                <a:tab pos="4684713" algn="l"/>
                <a:tab pos="5599113" algn="l"/>
                <a:tab pos="6513513" algn="l"/>
                <a:tab pos="7427913" algn="l"/>
                <a:tab pos="8342313" algn="l"/>
                <a:tab pos="9256713" algn="l"/>
                <a:tab pos="10171113" algn="l"/>
              </a:tabLst>
              <a:defRPr/>
            </a:pPr>
            <a:r>
              <a:rPr lang="en-AU" sz="2000" dirty="0">
                <a:solidFill>
                  <a:srgbClr val="000000"/>
                </a:solidFill>
                <a:latin typeface="Times New Roman" pitchFamily="16" charset="0"/>
                <a:ea typeface="+mn-ea"/>
                <a:cs typeface="Times New Roman" pitchFamily="16" charset="0"/>
              </a:rPr>
              <a:t>d</a:t>
            </a:r>
            <a:r>
              <a:rPr lang="el-GR" sz="2000" dirty="0">
                <a:solidFill>
                  <a:srgbClr val="000000"/>
                </a:solidFill>
                <a:latin typeface="Times New Roman" pitchFamily="16" charset="0"/>
                <a:ea typeface="+mn-ea"/>
                <a:cs typeface="Times New Roman" pitchFamily="16" charset="0"/>
              </a:rPr>
              <a:t>.	</a:t>
            </a:r>
            <a:r>
              <a:rPr lang="el-GR" sz="2000" dirty="0">
                <a:solidFill>
                  <a:srgbClr val="4F81BD"/>
                </a:solidFill>
                <a:latin typeface="Times New Roman" pitchFamily="16" charset="0"/>
                <a:ea typeface="+mn-ea"/>
                <a:cs typeface="Times New Roman" pitchFamily="16" charset="0"/>
              </a:rPr>
              <a:t>το ιστορικό κόστος </a:t>
            </a:r>
          </a:p>
          <a:p>
            <a:pPr marL="457200" indent="-457200" eaLnBrk="1" hangingPunct="1">
              <a:spcBef>
                <a:spcPts val="500"/>
              </a:spcBef>
              <a:buClr>
                <a:srgbClr val="4F81BD"/>
              </a:buClr>
              <a:buSzPct val="100000"/>
              <a:buFont typeface="Arial" charset="0"/>
              <a:buNone/>
              <a:tabLst>
                <a:tab pos="1027113" algn="l"/>
                <a:tab pos="1941513" algn="l"/>
                <a:tab pos="2855913" algn="l"/>
                <a:tab pos="3770313" algn="l"/>
                <a:tab pos="4684713" algn="l"/>
                <a:tab pos="5599113" algn="l"/>
                <a:tab pos="6513513" algn="l"/>
                <a:tab pos="7427913" algn="l"/>
                <a:tab pos="8342313" algn="l"/>
                <a:tab pos="9256713" algn="l"/>
                <a:tab pos="10171113" algn="l"/>
              </a:tabLst>
              <a:defRPr/>
            </a:pPr>
            <a:endParaRPr lang="el-GR" sz="2000" dirty="0">
              <a:solidFill>
                <a:srgbClr val="4F81BD"/>
              </a:solidFill>
              <a:latin typeface="Times New Roman" pitchFamily="16" charset="0"/>
              <a:ea typeface="+mn-ea"/>
              <a:cs typeface="Times New Roman" pitchFamily="16" charset="0"/>
            </a:endParaRPr>
          </a:p>
        </p:txBody>
      </p:sp>
      <p:sp>
        <p:nvSpPr>
          <p:cNvPr id="78852" name="Text Box 3"/>
          <p:cNvSpPr txBox="1">
            <a:spLocks noChangeArrowheads="1"/>
          </p:cNvSpPr>
          <p:nvPr/>
        </p:nvSpPr>
        <p:spPr bwMode="auto">
          <a:xfrm>
            <a:off x="6553200" y="6356350"/>
            <a:ext cx="2133600" cy="365125"/>
          </a:xfrm>
          <a:prstGeom prst="rect">
            <a:avLst/>
          </a:prstGeom>
          <a:noFill/>
          <a:ln w="9525">
            <a:noFill/>
            <a:round/>
            <a:headEnd/>
            <a:tailEnd/>
          </a:ln>
        </p:spPr>
        <p:txBody>
          <a:bodyPr lIns="90000" tIns="46800" rIns="90000" bIns="46800" anchor="ctr"/>
          <a:lstStyle/>
          <a:p>
            <a:pPr algn="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8D2B6071-1DC3-4DE1-94CF-0E0192B64940}" type="slidenum">
              <a:rPr lang="el-GR" altLang="en-US" sz="1200">
                <a:solidFill>
                  <a:srgbClr val="898989"/>
                </a:solidFill>
              </a:rPr>
              <a:pPr algn="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28</a:t>
            </a:fld>
            <a:endParaRPr lang="el-GR" altLang="en-US" sz="1200">
              <a:solidFill>
                <a:srgbClr val="898989"/>
              </a:solidFill>
            </a:endParaRPr>
          </a:p>
        </p:txBody>
      </p:sp>
    </p:spTree>
  </p:cSld>
  <p:clrMapOvr>
    <a:masterClrMapping/>
  </p:clrMapOvr>
  <p:transition spd="med">
    <p:dissolve/>
  </p:transition>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9874" name="Text Box 1"/>
          <p:cNvSpPr txBox="1">
            <a:spLocks noChangeArrowheads="1"/>
          </p:cNvSpPr>
          <p:nvPr/>
        </p:nvSpPr>
        <p:spPr bwMode="auto">
          <a:xfrm>
            <a:off x="6553200" y="6356350"/>
            <a:ext cx="2133600" cy="365125"/>
          </a:xfrm>
          <a:prstGeom prst="rect">
            <a:avLst/>
          </a:prstGeom>
          <a:noFill/>
          <a:ln w="9525">
            <a:noFill/>
            <a:round/>
            <a:headEnd/>
            <a:tailEnd/>
          </a:ln>
        </p:spPr>
        <p:txBody>
          <a:bodyPr lIns="90000" tIns="46800" rIns="90000" bIns="46800" anchor="ctr"/>
          <a:lstStyle/>
          <a:p>
            <a:pPr algn="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3B7E1DBF-2A32-4D44-9FD8-9FB637AD43A4}" type="slidenum">
              <a:rPr lang="en-US" altLang="en-US" sz="1200">
                <a:solidFill>
                  <a:srgbClr val="898989"/>
                </a:solidFill>
                <a:latin typeface="Calibri" pitchFamily="34" charset="0"/>
              </a:rPr>
              <a:pPr algn="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29</a:t>
            </a:fld>
            <a:endParaRPr lang="en-US" altLang="en-US" sz="1200">
              <a:solidFill>
                <a:srgbClr val="898989"/>
              </a:solidFill>
              <a:latin typeface="Calibri" pitchFamily="34" charset="0"/>
            </a:endParaRPr>
          </a:p>
        </p:txBody>
      </p:sp>
      <p:sp>
        <p:nvSpPr>
          <p:cNvPr id="54275" name="Text Box 2"/>
          <p:cNvSpPr txBox="1">
            <a:spLocks noChangeArrowheads="1"/>
          </p:cNvSpPr>
          <p:nvPr/>
        </p:nvSpPr>
        <p:spPr bwMode="auto">
          <a:xfrm>
            <a:off x="935038" y="1412875"/>
            <a:ext cx="8208962" cy="1643063"/>
          </a:xfrm>
          <a:prstGeom prst="rect">
            <a:avLst/>
          </a:prstGeom>
          <a:noFill/>
          <a:ln w="9525">
            <a:noFill/>
            <a:round/>
            <a:headEnd/>
            <a:tailEnd/>
          </a:ln>
        </p:spPr>
        <p:txBody>
          <a:bodyPr anchor="ctr"/>
          <a:lstStyle/>
          <a:p>
            <a:pPr algn="ct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4400" b="1" dirty="0">
                <a:solidFill>
                  <a:srgbClr val="000000"/>
                </a:solidFill>
                <a:latin typeface="Times New Roman" pitchFamily="16" charset="0"/>
                <a:ea typeface="Microsoft YaHei" charset="-122"/>
                <a:cs typeface="Times New Roman" pitchFamily="16" charset="0"/>
              </a:rPr>
              <a:t>IAS</a:t>
            </a:r>
            <a:r>
              <a:rPr lang="el-GR" sz="4400" b="1" dirty="0">
                <a:solidFill>
                  <a:srgbClr val="000000"/>
                </a:solidFill>
                <a:latin typeface="Times New Roman" pitchFamily="16" charset="0"/>
                <a:ea typeface="Microsoft YaHei" charset="-122"/>
                <a:cs typeface="Times New Roman" pitchFamily="16" charset="0"/>
              </a:rPr>
              <a:t> 1 </a:t>
            </a:r>
            <a:r>
              <a:rPr lang="el-GR" sz="4100" b="1" dirty="0">
                <a:solidFill>
                  <a:srgbClr val="000000"/>
                </a:solidFill>
                <a:latin typeface="Times New Roman" pitchFamily="16" charset="0"/>
                <a:ea typeface="Microsoft YaHei" charset="-122"/>
                <a:cs typeface="Times New Roman" pitchFamily="16" charset="0"/>
              </a:rPr>
              <a:t/>
            </a:r>
            <a:br>
              <a:rPr lang="el-GR" sz="4100" b="1" dirty="0">
                <a:solidFill>
                  <a:srgbClr val="000000"/>
                </a:solidFill>
                <a:latin typeface="Times New Roman" pitchFamily="16" charset="0"/>
                <a:ea typeface="Microsoft YaHei" charset="-122"/>
                <a:cs typeface="Times New Roman" pitchFamily="16" charset="0"/>
              </a:rPr>
            </a:br>
            <a:r>
              <a:rPr lang="el-GR" sz="4300" dirty="0">
                <a:solidFill>
                  <a:schemeClr val="accent1">
                    <a:lumMod val="50000"/>
                  </a:schemeClr>
                </a:solidFill>
                <a:latin typeface="Times New Roman" pitchFamily="16" charset="0"/>
                <a:ea typeface="Microsoft YaHei" charset="-122"/>
              </a:rPr>
              <a:t>Παρουσίαση Οικονομικών Καταστάσεων</a:t>
            </a:r>
          </a:p>
        </p:txBody>
      </p:sp>
      <p:pic>
        <p:nvPicPr>
          <p:cNvPr id="79876" name="Picture 3"/>
          <p:cNvPicPr>
            <a:picLocks noChangeAspect="1" noChangeArrowheads="1"/>
          </p:cNvPicPr>
          <p:nvPr/>
        </p:nvPicPr>
        <p:blipFill>
          <a:blip r:embed="rId3"/>
          <a:srcRect/>
          <a:stretch>
            <a:fillRect/>
          </a:stretch>
        </p:blipFill>
        <p:spPr bwMode="auto">
          <a:xfrm>
            <a:off x="6011863" y="4005263"/>
            <a:ext cx="2233612" cy="2160587"/>
          </a:xfrm>
          <a:prstGeom prst="rect">
            <a:avLst/>
          </a:prstGeom>
          <a:noFill/>
          <a:ln w="9525">
            <a:noFill/>
            <a:round/>
            <a:headEnd/>
            <a:tailEnd/>
          </a:ln>
        </p:spPr>
      </p:pic>
    </p:spTree>
  </p:cSld>
  <p:clrMapOvr>
    <a:masterClrMapping/>
  </p:clrMapOvr>
  <p:transition spd="med">
    <p:dissolve/>
  </p:transition>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8674" name="Text Box 1"/>
          <p:cNvSpPr txBox="1">
            <a:spLocks noChangeArrowheads="1"/>
          </p:cNvSpPr>
          <p:nvPr/>
        </p:nvSpPr>
        <p:spPr bwMode="auto">
          <a:xfrm>
            <a:off x="323850" y="0"/>
            <a:ext cx="8351838" cy="1143000"/>
          </a:xfrm>
          <a:prstGeom prst="rect">
            <a:avLst/>
          </a:prstGeom>
          <a:noFill/>
          <a:ln w="9525">
            <a:noFill/>
            <a:round/>
            <a:headEnd/>
            <a:tailEnd/>
          </a:ln>
        </p:spPr>
        <p:txBody>
          <a:bodyPr anchor="ctr"/>
          <a:lstStyle/>
          <a:p>
            <a:pPr algn="ct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l-GR" sz="3600" b="1" dirty="0">
                <a:solidFill>
                  <a:schemeClr val="accent1">
                    <a:lumMod val="50000"/>
                  </a:schemeClr>
                </a:solidFill>
                <a:latin typeface="Times New Roman" pitchFamily="16" charset="0"/>
                <a:ea typeface="ＭＳ Ｐゴシック" pitchFamily="32" charset="-128"/>
              </a:rPr>
              <a:t>Ιστορική ανάπτυξη των Διεθνών Λογιστικών Προτύπων</a:t>
            </a:r>
          </a:p>
        </p:txBody>
      </p:sp>
      <p:sp>
        <p:nvSpPr>
          <p:cNvPr id="53251" name="Text Box 2"/>
          <p:cNvSpPr txBox="1">
            <a:spLocks noChangeArrowheads="1"/>
          </p:cNvSpPr>
          <p:nvPr/>
        </p:nvSpPr>
        <p:spPr bwMode="auto">
          <a:xfrm>
            <a:off x="468313" y="1125538"/>
            <a:ext cx="8534400" cy="4103687"/>
          </a:xfrm>
          <a:prstGeom prst="rect">
            <a:avLst/>
          </a:prstGeom>
          <a:noFill/>
          <a:ln w="9525">
            <a:noFill/>
            <a:round/>
            <a:headEnd/>
            <a:tailEnd/>
          </a:ln>
        </p:spPr>
        <p:txBody>
          <a:bodyPr/>
          <a:lstStyle/>
          <a:p>
            <a:pPr marL="342900" indent="-341313" algn="just" eaLnBrk="1" hangingPunct="1">
              <a:spcBef>
                <a:spcPts val="800"/>
              </a:spcBef>
              <a:buSzPct val="100000"/>
              <a:tabLst>
                <a:tab pos="912813" algn="l"/>
                <a:tab pos="1827213" algn="l"/>
                <a:tab pos="2741613" algn="l"/>
                <a:tab pos="3656013" algn="l"/>
                <a:tab pos="4570413" algn="l"/>
                <a:tab pos="5484813" algn="l"/>
                <a:tab pos="6399213" algn="l"/>
                <a:tab pos="7313613" algn="l"/>
                <a:tab pos="8228013" algn="l"/>
                <a:tab pos="9142413" algn="l"/>
                <a:tab pos="10056813" algn="l"/>
              </a:tabLst>
            </a:pPr>
            <a:r>
              <a:rPr lang="el-GR" altLang="en-US" sz="3200">
                <a:solidFill>
                  <a:srgbClr val="000000"/>
                </a:solidFill>
                <a:latin typeface="Calibri" pitchFamily="34" charset="0"/>
              </a:rPr>
              <a:t> </a:t>
            </a:r>
            <a:r>
              <a:rPr lang="el-GR" altLang="en-US" sz="3200">
                <a:solidFill>
                  <a:srgbClr val="000000"/>
                </a:solidFill>
                <a:latin typeface="Times New Roman" pitchFamily="18" charset="0"/>
                <a:ea typeface="ＭＳ Ｐゴシック" pitchFamily="34" charset="-128"/>
              </a:rPr>
              <a:t>Θέσπιση των Διεθνών Λογιστικών Προτύπων</a:t>
            </a:r>
          </a:p>
          <a:p>
            <a:pPr marL="741363" lvl="1" indent="-284163" algn="just" eaLnBrk="1" hangingPunct="1">
              <a:spcBef>
                <a:spcPts val="700"/>
              </a:spcBef>
              <a:buClr>
                <a:srgbClr val="000000"/>
              </a:buClr>
              <a:buSzPct val="100000"/>
              <a:buFont typeface="Wingdings" pitchFamily="2" charset="2"/>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l-GR" altLang="en-US" sz="2800">
                <a:solidFill>
                  <a:srgbClr val="000000"/>
                </a:solidFill>
                <a:latin typeface="Times New Roman" pitchFamily="18" charset="0"/>
                <a:cs typeface="Times New Roman" pitchFamily="18" charset="0"/>
              </a:rPr>
              <a:t>Από τον ιδιωτικό τομέα</a:t>
            </a:r>
          </a:p>
          <a:p>
            <a:pPr marL="741363" lvl="1" indent="-284163" algn="just" eaLnBrk="1" hangingPunct="1">
              <a:spcBef>
                <a:spcPts val="700"/>
              </a:spcBef>
              <a:buClr>
                <a:srgbClr val="000000"/>
              </a:buClr>
              <a:buSzPct val="100000"/>
              <a:buFont typeface="Wingdings" pitchFamily="2" charset="2"/>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l-GR" altLang="en-US" sz="2800">
                <a:solidFill>
                  <a:srgbClr val="000000"/>
                </a:solidFill>
                <a:latin typeface="Times New Roman" pitchFamily="18" charset="0"/>
                <a:cs typeface="Times New Roman" pitchFamily="18" charset="0"/>
              </a:rPr>
              <a:t>Από τις κυβερνητικές υπηρεσίες</a:t>
            </a:r>
          </a:p>
          <a:p>
            <a:pPr marL="342900" indent="-341313" algn="just" eaLnBrk="1" hangingPunct="1">
              <a:spcBef>
                <a:spcPts val="800"/>
              </a:spcBef>
              <a:buSzPct val="100000"/>
              <a:tabLst>
                <a:tab pos="912813" algn="l"/>
                <a:tab pos="1827213" algn="l"/>
                <a:tab pos="2741613" algn="l"/>
                <a:tab pos="3656013" algn="l"/>
                <a:tab pos="4570413" algn="l"/>
                <a:tab pos="5484813" algn="l"/>
                <a:tab pos="6399213" algn="l"/>
                <a:tab pos="7313613" algn="l"/>
                <a:tab pos="8228013" algn="l"/>
                <a:tab pos="9142413" algn="l"/>
                <a:tab pos="10056813" algn="l"/>
              </a:tabLst>
            </a:pPr>
            <a:r>
              <a:rPr lang="el-GR" altLang="en-US" sz="2800">
                <a:solidFill>
                  <a:srgbClr val="000000"/>
                </a:solidFill>
                <a:latin typeface="Times New Roman" pitchFamily="18" charset="0"/>
                <a:ea typeface="ＭＳ Ｐゴシック" pitchFamily="34" charset="-128"/>
              </a:rPr>
              <a:t>Διεθνή Πρότυπα Χρηματοοικονομικής Πληροφόρησης</a:t>
            </a:r>
          </a:p>
          <a:p>
            <a:pPr marL="741363" lvl="1" indent="-284163" algn="just" eaLnBrk="1" hangingPunct="1">
              <a:spcBef>
                <a:spcPts val="700"/>
              </a:spcBef>
              <a:buClr>
                <a:srgbClr val="000000"/>
              </a:buClr>
              <a:buSzPct val="100000"/>
              <a:buFont typeface="Wingdings" pitchFamily="2" charset="2"/>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en-US" sz="2800">
                <a:solidFill>
                  <a:srgbClr val="000000"/>
                </a:solidFill>
                <a:latin typeface="Times New Roman" pitchFamily="18" charset="0"/>
                <a:cs typeface="Times New Roman" pitchFamily="18" charset="0"/>
              </a:rPr>
              <a:t>H IASC </a:t>
            </a:r>
            <a:r>
              <a:rPr lang="el-GR" altLang="en-US" sz="2800">
                <a:solidFill>
                  <a:srgbClr val="000000"/>
                </a:solidFill>
                <a:latin typeface="Times New Roman" pitchFamily="18" charset="0"/>
                <a:cs typeface="Times New Roman" pitchFamily="18" charset="0"/>
              </a:rPr>
              <a:t>ιδρύθηκε το </a:t>
            </a:r>
            <a:r>
              <a:rPr lang="en-US" altLang="en-US" sz="2800">
                <a:solidFill>
                  <a:srgbClr val="000000"/>
                </a:solidFill>
                <a:latin typeface="Times New Roman" pitchFamily="18" charset="0"/>
                <a:cs typeface="Times New Roman" pitchFamily="18" charset="0"/>
              </a:rPr>
              <a:t>1973</a:t>
            </a:r>
          </a:p>
          <a:p>
            <a:pPr lvl="2" algn="just" eaLnBrk="1" hangingPunct="1">
              <a:spcBef>
                <a:spcPts val="450"/>
              </a:spcBef>
              <a:buClr>
                <a:srgbClr val="000000"/>
              </a:buClr>
              <a:buSzPct val="100000"/>
              <a:buFont typeface="Arial"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l-GR" altLang="en-US" sz="2200">
                <a:solidFill>
                  <a:srgbClr val="000000"/>
                </a:solidFill>
                <a:latin typeface="Times New Roman" pitchFamily="18" charset="0"/>
                <a:cs typeface="Times New Roman" pitchFamily="18" charset="0"/>
              </a:rPr>
              <a:t>Μέλη από χώρες όπως η Γαλλία, Γερμανία, Ιαπωνία, Η.Β και Η.Π.Α</a:t>
            </a:r>
            <a:r>
              <a:rPr lang="en-US" altLang="en-US" sz="2200">
                <a:solidFill>
                  <a:srgbClr val="000000"/>
                </a:solidFill>
                <a:latin typeface="Times New Roman" pitchFamily="18" charset="0"/>
                <a:cs typeface="Times New Roman" pitchFamily="18" charset="0"/>
              </a:rPr>
              <a:t>.</a:t>
            </a:r>
          </a:p>
          <a:p>
            <a:pPr marL="741363" lvl="1" indent="-284163" algn="just" eaLnBrk="1" hangingPunct="1">
              <a:spcBef>
                <a:spcPts val="700"/>
              </a:spcBef>
              <a:buClr>
                <a:srgbClr val="000000"/>
              </a:buClr>
              <a:buSzPct val="100000"/>
              <a:buFont typeface="Wingdings" pitchFamily="2" charset="2"/>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l-GR" altLang="en-US" sz="2800">
                <a:solidFill>
                  <a:srgbClr val="000000"/>
                </a:solidFill>
                <a:latin typeface="Times New Roman" pitchFamily="18" charset="0"/>
                <a:cs typeface="Times New Roman" pitchFamily="18" charset="0"/>
              </a:rPr>
              <a:t>Η </a:t>
            </a:r>
            <a:r>
              <a:rPr lang="en-US" altLang="en-US" sz="2800">
                <a:solidFill>
                  <a:srgbClr val="000000"/>
                </a:solidFill>
                <a:latin typeface="Times New Roman" pitchFamily="18" charset="0"/>
                <a:cs typeface="Times New Roman" pitchFamily="18" charset="0"/>
              </a:rPr>
              <a:t>IASC </a:t>
            </a:r>
            <a:r>
              <a:rPr lang="el-GR" altLang="en-US" sz="2800">
                <a:solidFill>
                  <a:srgbClr val="000000"/>
                </a:solidFill>
                <a:latin typeface="Times New Roman" pitchFamily="18" charset="0"/>
                <a:cs typeface="Times New Roman" pitchFamily="18" charset="0"/>
              </a:rPr>
              <a:t>αναδιοργανώθηκε στο </a:t>
            </a:r>
            <a:r>
              <a:rPr lang="en-US" altLang="en-US" sz="2800">
                <a:solidFill>
                  <a:srgbClr val="000000"/>
                </a:solidFill>
                <a:latin typeface="Times New Roman" pitchFamily="18" charset="0"/>
                <a:cs typeface="Times New Roman" pitchFamily="18" charset="0"/>
              </a:rPr>
              <a:t>IASB </a:t>
            </a:r>
            <a:r>
              <a:rPr lang="el-GR" altLang="en-US" sz="2800">
                <a:solidFill>
                  <a:srgbClr val="000000"/>
                </a:solidFill>
                <a:latin typeface="Times New Roman" pitchFamily="18" charset="0"/>
                <a:cs typeface="Times New Roman" pitchFamily="18" charset="0"/>
              </a:rPr>
              <a:t>το 2001</a:t>
            </a:r>
          </a:p>
        </p:txBody>
      </p:sp>
      <p:sp>
        <p:nvSpPr>
          <p:cNvPr id="53252" name="Text Box 3"/>
          <p:cNvSpPr txBox="1">
            <a:spLocks noChangeArrowheads="1"/>
          </p:cNvSpPr>
          <p:nvPr/>
        </p:nvSpPr>
        <p:spPr bwMode="auto">
          <a:xfrm>
            <a:off x="0" y="6356350"/>
            <a:ext cx="1981200" cy="365125"/>
          </a:xfrm>
          <a:prstGeom prst="rect">
            <a:avLst/>
          </a:prstGeom>
          <a:noFill/>
          <a:ln w="9525">
            <a:noFill/>
            <a:round/>
            <a:headEnd/>
            <a:tailEnd/>
          </a:ln>
        </p:spPr>
        <p:txBody>
          <a:bodyPr lIns="90000" tIns="46800" rIns="90000" bIns="46800" anchor="ctr"/>
          <a:lstStyle/>
          <a:p>
            <a:pPr algn="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A8A25E38-F262-4351-AEB0-A3E357EAEDF1}" type="slidenum">
              <a:rPr lang="el-GR" altLang="en-US" sz="1200">
                <a:solidFill>
                  <a:srgbClr val="898989"/>
                </a:solidFill>
              </a:rPr>
              <a:pPr algn="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3</a:t>
            </a:fld>
            <a:endParaRPr lang="el-GR" altLang="en-US" sz="1200">
              <a:solidFill>
                <a:srgbClr val="898989"/>
              </a:solidFill>
            </a:endParaRPr>
          </a:p>
        </p:txBody>
      </p:sp>
      <p:pic>
        <p:nvPicPr>
          <p:cNvPr id="53253" name="Picture 4"/>
          <p:cNvPicPr>
            <a:picLocks noChangeAspect="1" noChangeArrowheads="1"/>
          </p:cNvPicPr>
          <p:nvPr/>
        </p:nvPicPr>
        <p:blipFill>
          <a:blip r:embed="rId3"/>
          <a:srcRect/>
          <a:stretch>
            <a:fillRect/>
          </a:stretch>
        </p:blipFill>
        <p:spPr bwMode="auto">
          <a:xfrm>
            <a:off x="5380038" y="5105400"/>
            <a:ext cx="3640137" cy="1676400"/>
          </a:xfrm>
          <a:prstGeom prst="rect">
            <a:avLst/>
          </a:prstGeom>
          <a:noFill/>
          <a:ln w="9525">
            <a:noFill/>
            <a:round/>
            <a:headEnd/>
            <a:tailEnd/>
          </a:ln>
        </p:spPr>
      </p:pic>
    </p:spTree>
  </p:cSld>
  <p:clrMapOvr>
    <a:masterClrMapping/>
  </p:clrMapOvr>
  <p:transition/>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0898" name="Text Box 1"/>
          <p:cNvSpPr txBox="1">
            <a:spLocks noChangeArrowheads="1"/>
          </p:cNvSpPr>
          <p:nvPr/>
        </p:nvSpPr>
        <p:spPr bwMode="auto">
          <a:xfrm>
            <a:off x="6553200" y="6356350"/>
            <a:ext cx="2133600" cy="365125"/>
          </a:xfrm>
          <a:prstGeom prst="rect">
            <a:avLst/>
          </a:prstGeom>
          <a:noFill/>
          <a:ln w="9525">
            <a:noFill/>
            <a:round/>
            <a:headEnd/>
            <a:tailEnd/>
          </a:ln>
        </p:spPr>
        <p:txBody>
          <a:bodyPr lIns="90000" tIns="46800" rIns="90000" bIns="46800" anchor="ctr"/>
          <a:lstStyle/>
          <a:p>
            <a:pPr algn="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06770AB1-C4A2-4913-8A9F-37BFFB7B47C4}" type="slidenum">
              <a:rPr lang="el-GR" altLang="en-US" sz="1200">
                <a:solidFill>
                  <a:srgbClr val="898989"/>
                </a:solidFill>
              </a:rPr>
              <a:pPr algn="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30</a:t>
            </a:fld>
            <a:endParaRPr lang="el-GR" altLang="en-US" sz="1200">
              <a:solidFill>
                <a:srgbClr val="898989"/>
              </a:solidFill>
            </a:endParaRPr>
          </a:p>
        </p:txBody>
      </p:sp>
      <p:sp>
        <p:nvSpPr>
          <p:cNvPr id="55299" name="Text Box 2"/>
          <p:cNvSpPr txBox="1">
            <a:spLocks noChangeArrowheads="1"/>
          </p:cNvSpPr>
          <p:nvPr/>
        </p:nvSpPr>
        <p:spPr bwMode="auto">
          <a:xfrm>
            <a:off x="395288" y="188913"/>
            <a:ext cx="8748712" cy="1325562"/>
          </a:xfrm>
          <a:prstGeom prst="rect">
            <a:avLst/>
          </a:prstGeom>
          <a:noFill/>
          <a:ln w="9525">
            <a:noFill/>
            <a:round/>
            <a:headEnd/>
            <a:tailEnd/>
          </a:ln>
        </p:spPr>
        <p:txBody>
          <a:bodyPr anchor="ctr"/>
          <a:lstStyle/>
          <a:p>
            <a:pPr algn="ct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l-GR" sz="3600" b="1" dirty="0">
                <a:solidFill>
                  <a:schemeClr val="accent1">
                    <a:lumMod val="50000"/>
                  </a:schemeClr>
                </a:solidFill>
                <a:latin typeface="Times New Roman" pitchFamily="16" charset="0"/>
                <a:ea typeface="Microsoft YaHei" charset="-122"/>
                <a:cs typeface="Times New Roman" pitchFamily="16" charset="0"/>
              </a:rPr>
              <a:t>ΔΛΠ 1: ΟΙΚΟΝΟΜΙΚΕΣ ΚΑΤΑΣΤΑΣΕΙΣ</a:t>
            </a:r>
            <a:r>
              <a:rPr lang="el-GR" sz="3600" b="1" dirty="0">
                <a:solidFill>
                  <a:srgbClr val="000000"/>
                </a:solidFill>
                <a:latin typeface="Times New Roman" pitchFamily="16" charset="0"/>
                <a:ea typeface="Microsoft YaHei" charset="-122"/>
                <a:cs typeface="Times New Roman" pitchFamily="16" charset="0"/>
              </a:rPr>
              <a:t/>
            </a:r>
            <a:br>
              <a:rPr lang="el-GR" sz="3600" b="1" dirty="0">
                <a:solidFill>
                  <a:srgbClr val="000000"/>
                </a:solidFill>
                <a:latin typeface="Times New Roman" pitchFamily="16" charset="0"/>
                <a:ea typeface="Microsoft YaHei" charset="-122"/>
                <a:cs typeface="Times New Roman" pitchFamily="16" charset="0"/>
              </a:rPr>
            </a:br>
            <a:endParaRPr lang="el-GR" sz="3600" b="1" dirty="0">
              <a:solidFill>
                <a:srgbClr val="000000"/>
              </a:solidFill>
              <a:latin typeface="Times New Roman" pitchFamily="16" charset="0"/>
              <a:ea typeface="Microsoft YaHei" charset="-122"/>
              <a:cs typeface="Times New Roman" pitchFamily="16" charset="0"/>
            </a:endParaRPr>
          </a:p>
        </p:txBody>
      </p:sp>
      <p:sp>
        <p:nvSpPr>
          <p:cNvPr id="33795" name="Text Box 3"/>
          <p:cNvSpPr txBox="1">
            <a:spLocks noChangeArrowheads="1"/>
          </p:cNvSpPr>
          <p:nvPr/>
        </p:nvSpPr>
        <p:spPr bwMode="auto">
          <a:xfrm>
            <a:off x="323850" y="1268413"/>
            <a:ext cx="8497888" cy="4710112"/>
          </a:xfrm>
          <a:prstGeom prst="rect">
            <a:avLst/>
          </a:prstGeom>
          <a:noFill/>
          <a:ln w="9525" cap="flat">
            <a:noFill/>
            <a:round/>
            <a:headEnd/>
            <a:tailEnd/>
          </a:ln>
          <a:effectLst/>
        </p:spPr>
        <p:txBody>
          <a:bodyPr/>
          <a:lstStyle/>
          <a:p>
            <a:pPr marL="53975" indent="-52388" algn="just" eaLnBrk="1" hangingPunct="1">
              <a:lnSpc>
                <a:spcPct val="120000"/>
              </a:lnSpc>
              <a:spcBef>
                <a:spcPts val="500"/>
              </a:spcBef>
              <a:buSzPct val="100000"/>
              <a:tabLst>
                <a:tab pos="53975" algn="l"/>
                <a:tab pos="912813" algn="l"/>
                <a:tab pos="1827213" algn="l"/>
                <a:tab pos="2741613" algn="l"/>
                <a:tab pos="3656013" algn="l"/>
                <a:tab pos="4570413" algn="l"/>
                <a:tab pos="5484813" algn="l"/>
                <a:tab pos="6399213" algn="l"/>
                <a:tab pos="7313613" algn="l"/>
                <a:tab pos="8228013" algn="l"/>
                <a:tab pos="9142413" algn="l"/>
                <a:tab pos="10056813" algn="l"/>
              </a:tabLst>
              <a:defRPr/>
            </a:pPr>
            <a:r>
              <a:rPr lang="el-GR" sz="2000" b="1" dirty="0">
                <a:solidFill>
                  <a:srgbClr val="000000"/>
                </a:solidFill>
                <a:latin typeface="Times New Roman" pitchFamily="16" charset="0"/>
                <a:ea typeface="+mn-ea"/>
                <a:cs typeface="Times New Roman" pitchFamily="16" charset="0"/>
              </a:rPr>
              <a:t>Σκοπός</a:t>
            </a:r>
            <a:r>
              <a:rPr lang="el-GR" sz="2000" dirty="0">
                <a:solidFill>
                  <a:srgbClr val="000000"/>
                </a:solidFill>
                <a:latin typeface="Times New Roman" pitchFamily="16" charset="0"/>
                <a:ea typeface="+mn-ea"/>
                <a:cs typeface="Times New Roman" pitchFamily="16" charset="0"/>
              </a:rPr>
              <a:t>	</a:t>
            </a:r>
          </a:p>
          <a:p>
            <a:pPr marL="52388" indent="-50800" algn="just" eaLnBrk="1" hangingPunct="1">
              <a:lnSpc>
                <a:spcPct val="120000"/>
              </a:lnSpc>
              <a:spcBef>
                <a:spcPts val="500"/>
              </a:spcBef>
              <a:buClr>
                <a:srgbClr val="000000"/>
              </a:buClr>
              <a:buSzPct val="100000"/>
              <a:buFont typeface="Arial" charset="0"/>
              <a:buChar char="•"/>
              <a:tabLst>
                <a:tab pos="53975" algn="l"/>
                <a:tab pos="912813" algn="l"/>
                <a:tab pos="1827213" algn="l"/>
                <a:tab pos="2741613" algn="l"/>
                <a:tab pos="3656013" algn="l"/>
                <a:tab pos="4570413" algn="l"/>
                <a:tab pos="5484813" algn="l"/>
                <a:tab pos="6399213" algn="l"/>
                <a:tab pos="7313613" algn="l"/>
                <a:tab pos="8228013" algn="l"/>
                <a:tab pos="9142413" algn="l"/>
                <a:tab pos="10056813" algn="l"/>
              </a:tabLst>
              <a:defRPr/>
            </a:pPr>
            <a:r>
              <a:rPr lang="el-GR" sz="2000" dirty="0">
                <a:solidFill>
                  <a:srgbClr val="000000"/>
                </a:solidFill>
                <a:latin typeface="Times New Roman" pitchFamily="16" charset="0"/>
                <a:ea typeface="Microsoft YaHei" charset="-122"/>
                <a:cs typeface="Arial" charset="0"/>
              </a:rPr>
              <a:t> Σκοπός του Δ.Λ.Π.1 είναι ο καθορισμός του τρόπου παρουσίασης των οικονομικών καταστάσεων, προκειμένου να διασφαλίζεται η συγκρισιμότητα με προηγούμενες χρήσεις και με άλλες επιχειρήσεις, για την κατάρτιση και την παρουσίαση των οικονομικών καταστάσεων.</a:t>
            </a:r>
          </a:p>
          <a:p>
            <a:pPr marL="52388" indent="-50800" algn="just" eaLnBrk="1" hangingPunct="1">
              <a:lnSpc>
                <a:spcPct val="120000"/>
              </a:lnSpc>
              <a:spcBef>
                <a:spcPts val="500"/>
              </a:spcBef>
              <a:buClr>
                <a:srgbClr val="000000"/>
              </a:buClr>
              <a:buSzPct val="100000"/>
              <a:buFont typeface="Arial" charset="0"/>
              <a:buChar char="•"/>
              <a:tabLst>
                <a:tab pos="53975" algn="l"/>
                <a:tab pos="912813" algn="l"/>
                <a:tab pos="1827213" algn="l"/>
                <a:tab pos="2741613" algn="l"/>
                <a:tab pos="3656013" algn="l"/>
                <a:tab pos="4570413" algn="l"/>
                <a:tab pos="5484813" algn="l"/>
                <a:tab pos="6399213" algn="l"/>
                <a:tab pos="7313613" algn="l"/>
                <a:tab pos="8228013" algn="l"/>
                <a:tab pos="9142413" algn="l"/>
                <a:tab pos="10056813" algn="l"/>
              </a:tabLst>
              <a:defRPr/>
            </a:pPr>
            <a:r>
              <a:rPr lang="el-GR" sz="2000" dirty="0">
                <a:solidFill>
                  <a:srgbClr val="000000"/>
                </a:solidFill>
                <a:latin typeface="Times New Roman" pitchFamily="16" charset="0"/>
                <a:ea typeface="Microsoft YaHei" charset="-122"/>
                <a:cs typeface="Arial" charset="0"/>
              </a:rPr>
              <a:t> Το Πρότυπο εφαρμόζεται για την παρουσίαση όλων των οικονομικών καταστάσεων των επιχειρήσεων που καταρτίζονται και παρουσιάζονται σύμφωνα με τα Δ.Λ.Π., </a:t>
            </a:r>
            <a:endParaRPr lang="el-GR" sz="2000" u="sng" dirty="0">
              <a:solidFill>
                <a:srgbClr val="FF0000"/>
              </a:solidFill>
              <a:latin typeface="Times New Roman" pitchFamily="16" charset="0"/>
              <a:ea typeface="Microsoft YaHei" charset="-122"/>
              <a:cs typeface="Arial" charset="0"/>
            </a:endParaRPr>
          </a:p>
          <a:p>
            <a:pPr marL="52388" indent="-50800" algn="just" eaLnBrk="1" hangingPunct="1">
              <a:lnSpc>
                <a:spcPct val="120000"/>
              </a:lnSpc>
              <a:spcBef>
                <a:spcPts val="500"/>
              </a:spcBef>
              <a:buClr>
                <a:srgbClr val="000000"/>
              </a:buClr>
              <a:buSzPct val="100000"/>
              <a:buFont typeface="Arial" charset="0"/>
              <a:buChar char="•"/>
              <a:tabLst>
                <a:tab pos="53975" algn="l"/>
                <a:tab pos="912813" algn="l"/>
                <a:tab pos="1827213" algn="l"/>
                <a:tab pos="2741613" algn="l"/>
                <a:tab pos="3656013" algn="l"/>
                <a:tab pos="4570413" algn="l"/>
                <a:tab pos="5484813" algn="l"/>
                <a:tab pos="6399213" algn="l"/>
                <a:tab pos="7313613" algn="l"/>
                <a:tab pos="8228013" algn="l"/>
                <a:tab pos="9142413" algn="l"/>
                <a:tab pos="10056813" algn="l"/>
              </a:tabLst>
              <a:defRPr/>
            </a:pPr>
            <a:r>
              <a:rPr lang="el-GR" sz="2000" dirty="0">
                <a:solidFill>
                  <a:srgbClr val="000000"/>
                </a:solidFill>
                <a:latin typeface="Times New Roman" pitchFamily="16" charset="0"/>
                <a:ea typeface="Microsoft YaHei" charset="-122"/>
                <a:cs typeface="Arial" charset="0"/>
              </a:rPr>
              <a:t>Εφαρμόζεται τόσο στις ατομικές οικονομικές καταστάσεις μιας επιχείρησης όσο και στις ενοποιημένες οικονομικές καταστάσεις ενός ομίλου επιχειρήσεων.</a:t>
            </a:r>
          </a:p>
        </p:txBody>
      </p:sp>
    </p:spTree>
  </p:cSld>
  <p:clrMapOvr>
    <a:masterClrMapping/>
  </p:clrMapOvr>
  <p:transition spd="med">
    <p:dissolve/>
  </p:transition>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1922" name="Text Box 1"/>
          <p:cNvSpPr txBox="1">
            <a:spLocks noChangeArrowheads="1"/>
          </p:cNvSpPr>
          <p:nvPr/>
        </p:nvSpPr>
        <p:spPr bwMode="auto">
          <a:xfrm>
            <a:off x="6553200" y="6356350"/>
            <a:ext cx="2133600" cy="365125"/>
          </a:xfrm>
          <a:prstGeom prst="rect">
            <a:avLst/>
          </a:prstGeom>
          <a:noFill/>
          <a:ln w="9525">
            <a:noFill/>
            <a:round/>
            <a:headEnd/>
            <a:tailEnd/>
          </a:ln>
        </p:spPr>
        <p:txBody>
          <a:bodyPr lIns="90000" tIns="46800" rIns="90000" bIns="46800" anchor="ctr"/>
          <a:lstStyle/>
          <a:p>
            <a:pPr algn="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C45B84C2-A8AE-4E58-9251-FE2114A76BF4}" type="slidenum">
              <a:rPr lang="el-GR" altLang="en-US" sz="1200">
                <a:solidFill>
                  <a:srgbClr val="898989"/>
                </a:solidFill>
              </a:rPr>
              <a:pPr algn="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31</a:t>
            </a:fld>
            <a:endParaRPr lang="el-GR" altLang="en-US" sz="1200">
              <a:solidFill>
                <a:srgbClr val="898989"/>
              </a:solidFill>
            </a:endParaRPr>
          </a:p>
        </p:txBody>
      </p:sp>
      <p:sp>
        <p:nvSpPr>
          <p:cNvPr id="81923" name="Text Box 2"/>
          <p:cNvSpPr txBox="1">
            <a:spLocks noChangeArrowheads="1"/>
          </p:cNvSpPr>
          <p:nvPr/>
        </p:nvSpPr>
        <p:spPr bwMode="auto">
          <a:xfrm>
            <a:off x="323850" y="188913"/>
            <a:ext cx="8820150" cy="1325562"/>
          </a:xfrm>
          <a:prstGeom prst="rect">
            <a:avLst/>
          </a:prstGeom>
          <a:noFill/>
          <a:ln w="9525">
            <a:noFill/>
            <a:round/>
            <a:headEnd/>
            <a:tailEnd/>
          </a:ln>
        </p:spPr>
        <p:txBody>
          <a:bodyPr anchor="ctr"/>
          <a:lstStyle/>
          <a:p>
            <a:pPr algn="ct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sz="3600" b="1">
                <a:solidFill>
                  <a:srgbClr val="000000"/>
                </a:solidFill>
                <a:latin typeface="Times New Roman" pitchFamily="18" charset="0"/>
                <a:cs typeface="Times New Roman" pitchFamily="18" charset="0"/>
              </a:rPr>
              <a:t>ΔΛΠ 1: ΟΙΚΟΝΟΜΙΚΕΣ ΚΑΤΑΣΤΑΣΕΙΣ</a:t>
            </a:r>
            <a:br>
              <a:rPr lang="el-GR" altLang="en-US" sz="3600" b="1">
                <a:solidFill>
                  <a:srgbClr val="000000"/>
                </a:solidFill>
                <a:latin typeface="Times New Roman" pitchFamily="18" charset="0"/>
                <a:cs typeface="Times New Roman" pitchFamily="18" charset="0"/>
              </a:rPr>
            </a:br>
            <a:endParaRPr lang="el-GR" altLang="en-US" sz="3600" b="1">
              <a:solidFill>
                <a:srgbClr val="000000"/>
              </a:solidFill>
              <a:latin typeface="Times New Roman" pitchFamily="18" charset="0"/>
              <a:cs typeface="Times New Roman" pitchFamily="18" charset="0"/>
            </a:endParaRPr>
          </a:p>
        </p:txBody>
      </p:sp>
      <p:sp>
        <p:nvSpPr>
          <p:cNvPr id="34819" name="Text Box 3"/>
          <p:cNvSpPr txBox="1">
            <a:spLocks noChangeArrowheads="1"/>
          </p:cNvSpPr>
          <p:nvPr/>
        </p:nvSpPr>
        <p:spPr bwMode="auto">
          <a:xfrm>
            <a:off x="395288" y="1268413"/>
            <a:ext cx="8497887" cy="4710112"/>
          </a:xfrm>
          <a:prstGeom prst="rect">
            <a:avLst/>
          </a:prstGeom>
          <a:noFill/>
          <a:ln w="9525" cap="flat">
            <a:noFill/>
            <a:round/>
            <a:headEnd/>
            <a:tailEnd/>
          </a:ln>
          <a:effectLst/>
        </p:spPr>
        <p:txBody>
          <a:bodyPr/>
          <a:lstStyle/>
          <a:p>
            <a:pPr marL="52388" indent="-52388" algn="just" eaLnBrk="1" hangingPunct="1">
              <a:lnSpc>
                <a:spcPct val="110000"/>
              </a:lnSpc>
              <a:spcBef>
                <a:spcPts val="500"/>
              </a:spcBef>
              <a:buClr>
                <a:srgbClr val="000000"/>
              </a:buClr>
              <a:buSzPct val="100000"/>
              <a:buFont typeface="Arial" charset="0"/>
              <a:buChar char="•"/>
              <a:tabLst>
                <a:tab pos="622300" algn="l"/>
                <a:tab pos="1536700" algn="l"/>
                <a:tab pos="2451100" algn="l"/>
                <a:tab pos="3365500" algn="l"/>
                <a:tab pos="4279900" algn="l"/>
                <a:tab pos="5194300" algn="l"/>
                <a:tab pos="6108700" algn="l"/>
                <a:tab pos="7023100" algn="l"/>
                <a:tab pos="7937500" algn="l"/>
                <a:tab pos="8851900" algn="l"/>
                <a:tab pos="9766300" algn="l"/>
              </a:tabLst>
              <a:defRPr/>
            </a:pPr>
            <a:r>
              <a:rPr lang="el-GR" sz="2000" dirty="0">
                <a:solidFill>
                  <a:srgbClr val="000000"/>
                </a:solidFill>
                <a:latin typeface="Times New Roman" pitchFamily="16" charset="0"/>
                <a:ea typeface="Microsoft YaHei" charset="-122"/>
                <a:cs typeface="Arial" charset="0"/>
              </a:rPr>
              <a:t> Πιο συγκεκριμένα, ο σκοπός των οικονομικών καταστάσεων είναι η παροχή πληροφοριών σχετικά με την οικονομική θέση, την αποδοτικότητα και τις μεταβολές στην οικονομική θέση μιας επιχείρησης, που είναι χρήσιμες σε έναν ευρύτερο κύκλο χρηστών για να λάβουν οικονομικές αποφάσεις.</a:t>
            </a:r>
          </a:p>
          <a:p>
            <a:pPr marL="52388" indent="-52388" eaLnBrk="1" hangingPunct="1">
              <a:lnSpc>
                <a:spcPct val="110000"/>
              </a:lnSpc>
              <a:spcBef>
                <a:spcPts val="500"/>
              </a:spcBef>
              <a:buClr>
                <a:srgbClr val="000000"/>
              </a:buClr>
              <a:buSzPct val="100000"/>
              <a:buFont typeface="Arial" charset="0"/>
              <a:buChar char="•"/>
              <a:tabLst>
                <a:tab pos="622300" algn="l"/>
                <a:tab pos="1536700" algn="l"/>
                <a:tab pos="2451100" algn="l"/>
                <a:tab pos="3365500" algn="l"/>
                <a:tab pos="4279900" algn="l"/>
                <a:tab pos="5194300" algn="l"/>
                <a:tab pos="6108700" algn="l"/>
                <a:tab pos="7023100" algn="l"/>
                <a:tab pos="7937500" algn="l"/>
                <a:tab pos="8851900" algn="l"/>
                <a:tab pos="9766300" algn="l"/>
              </a:tabLst>
              <a:defRPr/>
            </a:pPr>
            <a:r>
              <a:rPr lang="el-GR" sz="2000" dirty="0">
                <a:solidFill>
                  <a:srgbClr val="000000"/>
                </a:solidFill>
                <a:latin typeface="Times New Roman" pitchFamily="16" charset="0"/>
                <a:ea typeface="Microsoft YaHei" charset="-122"/>
                <a:cs typeface="Arial" charset="0"/>
              </a:rPr>
              <a:t> Για να επιτύχουν τον σκοπό τους αυτόν, οι οικονομικές καταστάσεις, θα πρέπει να απεικονίζουν:</a:t>
            </a:r>
          </a:p>
          <a:p>
            <a:pPr marL="53975" indent="-52388" eaLnBrk="1" hangingPunct="1">
              <a:lnSpc>
                <a:spcPct val="110000"/>
              </a:lnSpc>
              <a:spcBef>
                <a:spcPts val="500"/>
              </a:spcBef>
              <a:buSzPct val="100000"/>
              <a:tabLst>
                <a:tab pos="622300" algn="l"/>
                <a:tab pos="1536700" algn="l"/>
                <a:tab pos="2451100" algn="l"/>
                <a:tab pos="3365500" algn="l"/>
                <a:tab pos="4279900" algn="l"/>
                <a:tab pos="5194300" algn="l"/>
                <a:tab pos="6108700" algn="l"/>
                <a:tab pos="7023100" algn="l"/>
                <a:tab pos="7937500" algn="l"/>
                <a:tab pos="8851900" algn="l"/>
                <a:tab pos="9766300" algn="l"/>
              </a:tabLst>
              <a:defRPr/>
            </a:pPr>
            <a:r>
              <a:rPr lang="el-GR" sz="2000" dirty="0">
                <a:solidFill>
                  <a:srgbClr val="000000"/>
                </a:solidFill>
                <a:latin typeface="Times New Roman" pitchFamily="16" charset="0"/>
                <a:ea typeface="Microsoft YaHei" charset="-122"/>
                <a:cs typeface="Arial" charset="0"/>
              </a:rPr>
              <a:t>1. τα περιουσιακά στοιχεία,</a:t>
            </a:r>
          </a:p>
          <a:p>
            <a:pPr marL="53975" indent="-52388" eaLnBrk="1" hangingPunct="1">
              <a:lnSpc>
                <a:spcPct val="110000"/>
              </a:lnSpc>
              <a:spcBef>
                <a:spcPts val="500"/>
              </a:spcBef>
              <a:buSzPct val="100000"/>
              <a:tabLst>
                <a:tab pos="622300" algn="l"/>
                <a:tab pos="1536700" algn="l"/>
                <a:tab pos="2451100" algn="l"/>
                <a:tab pos="3365500" algn="l"/>
                <a:tab pos="4279900" algn="l"/>
                <a:tab pos="5194300" algn="l"/>
                <a:tab pos="6108700" algn="l"/>
                <a:tab pos="7023100" algn="l"/>
                <a:tab pos="7937500" algn="l"/>
                <a:tab pos="8851900" algn="l"/>
                <a:tab pos="9766300" algn="l"/>
              </a:tabLst>
              <a:defRPr/>
            </a:pPr>
            <a:r>
              <a:rPr lang="el-GR" sz="2000" dirty="0">
                <a:solidFill>
                  <a:srgbClr val="000000"/>
                </a:solidFill>
                <a:latin typeface="Times New Roman" pitchFamily="16" charset="0"/>
                <a:ea typeface="Microsoft YaHei" charset="-122"/>
                <a:cs typeface="Arial" charset="0"/>
              </a:rPr>
              <a:t>2. τις υποχρεώσεις,</a:t>
            </a:r>
          </a:p>
          <a:p>
            <a:pPr marL="53975" indent="-52388" eaLnBrk="1" hangingPunct="1">
              <a:lnSpc>
                <a:spcPct val="110000"/>
              </a:lnSpc>
              <a:spcBef>
                <a:spcPts val="500"/>
              </a:spcBef>
              <a:buSzPct val="100000"/>
              <a:tabLst>
                <a:tab pos="622300" algn="l"/>
                <a:tab pos="1536700" algn="l"/>
                <a:tab pos="2451100" algn="l"/>
                <a:tab pos="3365500" algn="l"/>
                <a:tab pos="4279900" algn="l"/>
                <a:tab pos="5194300" algn="l"/>
                <a:tab pos="6108700" algn="l"/>
                <a:tab pos="7023100" algn="l"/>
                <a:tab pos="7937500" algn="l"/>
                <a:tab pos="8851900" algn="l"/>
                <a:tab pos="9766300" algn="l"/>
              </a:tabLst>
              <a:defRPr/>
            </a:pPr>
            <a:r>
              <a:rPr lang="el-GR" sz="2000" dirty="0">
                <a:solidFill>
                  <a:srgbClr val="000000"/>
                </a:solidFill>
                <a:latin typeface="Times New Roman" pitchFamily="16" charset="0"/>
                <a:ea typeface="Microsoft YaHei" charset="-122"/>
                <a:cs typeface="Arial" charset="0"/>
              </a:rPr>
              <a:t>3. τα ίδια κεφάλαια,</a:t>
            </a:r>
          </a:p>
          <a:p>
            <a:pPr marL="53975" indent="-52388" eaLnBrk="1" hangingPunct="1">
              <a:lnSpc>
                <a:spcPct val="110000"/>
              </a:lnSpc>
              <a:spcBef>
                <a:spcPts val="500"/>
              </a:spcBef>
              <a:buSzPct val="100000"/>
              <a:tabLst>
                <a:tab pos="622300" algn="l"/>
                <a:tab pos="1536700" algn="l"/>
                <a:tab pos="2451100" algn="l"/>
                <a:tab pos="3365500" algn="l"/>
                <a:tab pos="4279900" algn="l"/>
                <a:tab pos="5194300" algn="l"/>
                <a:tab pos="6108700" algn="l"/>
                <a:tab pos="7023100" algn="l"/>
                <a:tab pos="7937500" algn="l"/>
                <a:tab pos="8851900" algn="l"/>
                <a:tab pos="9766300" algn="l"/>
              </a:tabLst>
              <a:defRPr/>
            </a:pPr>
            <a:r>
              <a:rPr lang="el-GR" sz="2000" dirty="0">
                <a:solidFill>
                  <a:srgbClr val="000000"/>
                </a:solidFill>
                <a:latin typeface="Times New Roman" pitchFamily="16" charset="0"/>
                <a:ea typeface="Microsoft YaHei" charset="-122"/>
                <a:cs typeface="Arial" charset="0"/>
              </a:rPr>
              <a:t>4. τα έσοδα και τις δαπάνες, συμπεριλαμβανομένων των κερδών και ζημιών,</a:t>
            </a:r>
          </a:p>
          <a:p>
            <a:pPr marL="53975" indent="-52388" eaLnBrk="1" hangingPunct="1">
              <a:lnSpc>
                <a:spcPct val="110000"/>
              </a:lnSpc>
              <a:spcBef>
                <a:spcPts val="500"/>
              </a:spcBef>
              <a:buSzPct val="100000"/>
              <a:tabLst>
                <a:tab pos="622300" algn="l"/>
                <a:tab pos="1536700" algn="l"/>
                <a:tab pos="2451100" algn="l"/>
                <a:tab pos="3365500" algn="l"/>
                <a:tab pos="4279900" algn="l"/>
                <a:tab pos="5194300" algn="l"/>
                <a:tab pos="6108700" algn="l"/>
                <a:tab pos="7023100" algn="l"/>
                <a:tab pos="7937500" algn="l"/>
                <a:tab pos="8851900" algn="l"/>
                <a:tab pos="9766300" algn="l"/>
              </a:tabLst>
              <a:defRPr/>
            </a:pPr>
            <a:r>
              <a:rPr lang="el-GR" sz="2000" dirty="0">
                <a:solidFill>
                  <a:srgbClr val="000000"/>
                </a:solidFill>
                <a:latin typeface="Times New Roman" pitchFamily="16" charset="0"/>
                <a:ea typeface="Microsoft YaHei" charset="-122"/>
                <a:cs typeface="Arial" charset="0"/>
              </a:rPr>
              <a:t>5. άλλες μεταβολές των ιδίων κεφαλαίων και</a:t>
            </a:r>
          </a:p>
          <a:p>
            <a:pPr marL="53975" indent="-52388" eaLnBrk="1" hangingPunct="1">
              <a:lnSpc>
                <a:spcPct val="110000"/>
              </a:lnSpc>
              <a:spcBef>
                <a:spcPts val="500"/>
              </a:spcBef>
              <a:buSzPct val="100000"/>
              <a:tabLst>
                <a:tab pos="622300" algn="l"/>
                <a:tab pos="1536700" algn="l"/>
                <a:tab pos="2451100" algn="l"/>
                <a:tab pos="3365500" algn="l"/>
                <a:tab pos="4279900" algn="l"/>
                <a:tab pos="5194300" algn="l"/>
                <a:tab pos="6108700" algn="l"/>
                <a:tab pos="7023100" algn="l"/>
                <a:tab pos="7937500" algn="l"/>
                <a:tab pos="8851900" algn="l"/>
                <a:tab pos="9766300" algn="l"/>
              </a:tabLst>
              <a:defRPr/>
            </a:pPr>
            <a:r>
              <a:rPr lang="el-GR" sz="2000" dirty="0">
                <a:solidFill>
                  <a:srgbClr val="000000"/>
                </a:solidFill>
                <a:latin typeface="Times New Roman" pitchFamily="16" charset="0"/>
                <a:ea typeface="Microsoft YaHei" charset="-122"/>
                <a:cs typeface="Arial" charset="0"/>
              </a:rPr>
              <a:t>6. τις ταμειακές ροές.</a:t>
            </a:r>
          </a:p>
        </p:txBody>
      </p:sp>
    </p:spTree>
  </p:cSld>
  <p:clrMapOvr>
    <a:masterClrMapping/>
  </p:clrMapOvr>
  <p:transition spd="med">
    <p:dissolve/>
  </p:transition>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2946" name="Text Box 1"/>
          <p:cNvSpPr txBox="1">
            <a:spLocks noChangeArrowheads="1"/>
          </p:cNvSpPr>
          <p:nvPr/>
        </p:nvSpPr>
        <p:spPr bwMode="auto">
          <a:xfrm>
            <a:off x="6553200" y="6356350"/>
            <a:ext cx="2133600" cy="365125"/>
          </a:xfrm>
          <a:prstGeom prst="rect">
            <a:avLst/>
          </a:prstGeom>
          <a:noFill/>
          <a:ln w="9525">
            <a:noFill/>
            <a:round/>
            <a:headEnd/>
            <a:tailEnd/>
          </a:ln>
        </p:spPr>
        <p:txBody>
          <a:bodyPr lIns="90000" tIns="46800" rIns="90000" bIns="46800" anchor="ctr"/>
          <a:lstStyle/>
          <a:p>
            <a:pPr algn="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5FD6E853-04DC-4B02-AD6A-A7B92EED7877}" type="slidenum">
              <a:rPr lang="el-GR" altLang="en-US" sz="1200">
                <a:solidFill>
                  <a:srgbClr val="898989"/>
                </a:solidFill>
              </a:rPr>
              <a:pPr algn="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32</a:t>
            </a:fld>
            <a:endParaRPr lang="el-GR" altLang="en-US" sz="1200">
              <a:solidFill>
                <a:srgbClr val="898989"/>
              </a:solidFill>
            </a:endParaRPr>
          </a:p>
        </p:txBody>
      </p:sp>
      <p:sp>
        <p:nvSpPr>
          <p:cNvPr id="82947" name="Text Box 2"/>
          <p:cNvSpPr txBox="1">
            <a:spLocks noChangeArrowheads="1"/>
          </p:cNvSpPr>
          <p:nvPr/>
        </p:nvSpPr>
        <p:spPr bwMode="auto">
          <a:xfrm>
            <a:off x="395288" y="188913"/>
            <a:ext cx="8748712" cy="1325562"/>
          </a:xfrm>
          <a:prstGeom prst="rect">
            <a:avLst/>
          </a:prstGeom>
          <a:noFill/>
          <a:ln w="9525">
            <a:noFill/>
            <a:round/>
            <a:headEnd/>
            <a:tailEnd/>
          </a:ln>
        </p:spPr>
        <p:txBody>
          <a:bodyPr anchor="ctr"/>
          <a:lstStyle/>
          <a:p>
            <a:pPr algn="ct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sz="3600" b="1">
                <a:solidFill>
                  <a:srgbClr val="000000"/>
                </a:solidFill>
                <a:latin typeface="Times New Roman" pitchFamily="18" charset="0"/>
                <a:cs typeface="Times New Roman" pitchFamily="18" charset="0"/>
              </a:rPr>
              <a:t>ΔΛΠ 1: ΟΙΚΟΝΟΜΙΚΕΣ ΚΑΤΑΣΤΑΣΕΙΣ</a:t>
            </a:r>
            <a:br>
              <a:rPr lang="el-GR" altLang="en-US" sz="3600" b="1">
                <a:solidFill>
                  <a:srgbClr val="000000"/>
                </a:solidFill>
                <a:latin typeface="Times New Roman" pitchFamily="18" charset="0"/>
                <a:cs typeface="Times New Roman" pitchFamily="18" charset="0"/>
              </a:rPr>
            </a:br>
            <a:endParaRPr lang="el-GR" altLang="en-US" sz="3600" b="1">
              <a:solidFill>
                <a:srgbClr val="000000"/>
              </a:solidFill>
              <a:latin typeface="Times New Roman" pitchFamily="18" charset="0"/>
              <a:cs typeface="Times New Roman" pitchFamily="18" charset="0"/>
            </a:endParaRPr>
          </a:p>
        </p:txBody>
      </p:sp>
      <p:sp>
        <p:nvSpPr>
          <p:cNvPr id="35843" name="Text Box 3"/>
          <p:cNvSpPr txBox="1">
            <a:spLocks noChangeArrowheads="1"/>
          </p:cNvSpPr>
          <p:nvPr/>
        </p:nvSpPr>
        <p:spPr bwMode="auto">
          <a:xfrm>
            <a:off x="250825" y="1125538"/>
            <a:ext cx="8893175" cy="5284787"/>
          </a:xfrm>
          <a:prstGeom prst="rect">
            <a:avLst/>
          </a:prstGeom>
          <a:noFill/>
          <a:ln w="9525" cap="flat">
            <a:noFill/>
            <a:round/>
            <a:headEnd/>
            <a:tailEnd/>
          </a:ln>
          <a:effectLst/>
        </p:spPr>
        <p:txBody>
          <a:bodyPr/>
          <a:lstStyle/>
          <a:p>
            <a:pPr marL="52388" indent="-52388" eaLnBrk="1" hangingPunct="1">
              <a:lnSpc>
                <a:spcPct val="110000"/>
              </a:lnSpc>
              <a:spcBef>
                <a:spcPts val="600"/>
              </a:spcBef>
              <a:buClr>
                <a:srgbClr val="000000"/>
              </a:buClr>
              <a:buSzPct val="100000"/>
              <a:buFont typeface="Times New Roman" pitchFamily="16" charset="0"/>
              <a:buNone/>
              <a:tabLst>
                <a:tab pos="622300" algn="l"/>
                <a:tab pos="1536700" algn="l"/>
                <a:tab pos="2451100" algn="l"/>
                <a:tab pos="3365500" algn="l"/>
                <a:tab pos="4279900" algn="l"/>
                <a:tab pos="5194300" algn="l"/>
                <a:tab pos="6108700" algn="l"/>
                <a:tab pos="7023100" algn="l"/>
                <a:tab pos="7937500" algn="l"/>
                <a:tab pos="8851900" algn="l"/>
                <a:tab pos="9766300" algn="l"/>
              </a:tabLst>
              <a:defRPr/>
            </a:pPr>
            <a:r>
              <a:rPr lang="el-GR" sz="2400" b="1" dirty="0">
                <a:solidFill>
                  <a:srgbClr val="000000"/>
                </a:solidFill>
                <a:latin typeface="Times New Roman" pitchFamily="16" charset="0"/>
                <a:ea typeface="Microsoft YaHei" charset="-122"/>
                <a:cs typeface="Arial" charset="0"/>
              </a:rPr>
              <a:t>Μια πλήρης σειρά οικονομικών καταστάσεων απαρτίζεται από:</a:t>
            </a:r>
          </a:p>
          <a:p>
            <a:pPr marL="52388" indent="-52388" eaLnBrk="1" hangingPunct="1">
              <a:lnSpc>
                <a:spcPct val="110000"/>
              </a:lnSpc>
              <a:spcBef>
                <a:spcPts val="600"/>
              </a:spcBef>
              <a:buClr>
                <a:srgbClr val="000000"/>
              </a:buClr>
              <a:buSzPct val="100000"/>
              <a:buFont typeface="Times New Roman" pitchFamily="16" charset="0"/>
              <a:buNone/>
              <a:tabLst>
                <a:tab pos="622300" algn="l"/>
                <a:tab pos="1536700" algn="l"/>
                <a:tab pos="2451100" algn="l"/>
                <a:tab pos="3365500" algn="l"/>
                <a:tab pos="4279900" algn="l"/>
                <a:tab pos="5194300" algn="l"/>
                <a:tab pos="6108700" algn="l"/>
                <a:tab pos="7023100" algn="l"/>
                <a:tab pos="7937500" algn="l"/>
                <a:tab pos="8851900" algn="l"/>
                <a:tab pos="9766300" algn="l"/>
              </a:tabLst>
              <a:defRPr/>
            </a:pPr>
            <a:endParaRPr lang="el-GR" sz="2400" b="1" dirty="0">
              <a:solidFill>
                <a:srgbClr val="000000"/>
              </a:solidFill>
              <a:latin typeface="Times New Roman" pitchFamily="16" charset="0"/>
              <a:ea typeface="Microsoft YaHei" charset="-122"/>
              <a:cs typeface="Arial" charset="0"/>
            </a:endParaRPr>
          </a:p>
          <a:p>
            <a:pPr marL="53975" indent="-52388" eaLnBrk="1" hangingPunct="1">
              <a:lnSpc>
                <a:spcPct val="150000"/>
              </a:lnSpc>
              <a:spcBef>
                <a:spcPts val="600"/>
              </a:spcBef>
              <a:buSzPct val="100000"/>
              <a:tabLst>
                <a:tab pos="622300" algn="l"/>
                <a:tab pos="1536700" algn="l"/>
                <a:tab pos="2451100" algn="l"/>
                <a:tab pos="3365500" algn="l"/>
                <a:tab pos="4279900" algn="l"/>
                <a:tab pos="5194300" algn="l"/>
                <a:tab pos="6108700" algn="l"/>
                <a:tab pos="7023100" algn="l"/>
                <a:tab pos="7937500" algn="l"/>
                <a:tab pos="8851900" algn="l"/>
                <a:tab pos="9766300" algn="l"/>
              </a:tabLst>
              <a:defRPr/>
            </a:pPr>
            <a:r>
              <a:rPr lang="el-GR" sz="2400" dirty="0">
                <a:solidFill>
                  <a:srgbClr val="000000"/>
                </a:solidFill>
                <a:latin typeface="Times New Roman" pitchFamily="16" charset="0"/>
                <a:ea typeface="Microsoft YaHei" charset="-122"/>
                <a:cs typeface="Arial" charset="0"/>
              </a:rPr>
              <a:t>1. τον ισολογισμό,</a:t>
            </a:r>
          </a:p>
          <a:p>
            <a:pPr marL="53975" indent="-52388" eaLnBrk="1" hangingPunct="1">
              <a:lnSpc>
                <a:spcPct val="150000"/>
              </a:lnSpc>
              <a:spcBef>
                <a:spcPts val="600"/>
              </a:spcBef>
              <a:buSzPct val="100000"/>
              <a:tabLst>
                <a:tab pos="622300" algn="l"/>
                <a:tab pos="1536700" algn="l"/>
                <a:tab pos="2451100" algn="l"/>
                <a:tab pos="3365500" algn="l"/>
                <a:tab pos="4279900" algn="l"/>
                <a:tab pos="5194300" algn="l"/>
                <a:tab pos="6108700" algn="l"/>
                <a:tab pos="7023100" algn="l"/>
                <a:tab pos="7937500" algn="l"/>
                <a:tab pos="8851900" algn="l"/>
                <a:tab pos="9766300" algn="l"/>
              </a:tabLst>
              <a:defRPr/>
            </a:pPr>
            <a:r>
              <a:rPr lang="el-GR" sz="2400" dirty="0">
                <a:solidFill>
                  <a:srgbClr val="000000"/>
                </a:solidFill>
                <a:latin typeface="Times New Roman" pitchFamily="16" charset="0"/>
                <a:ea typeface="Microsoft YaHei" charset="-122"/>
                <a:cs typeface="Arial" charset="0"/>
              </a:rPr>
              <a:t>2. την κατάσταση λογαριασμού αποτελεσμάτων,</a:t>
            </a:r>
          </a:p>
          <a:p>
            <a:pPr marL="53975" indent="-52388" eaLnBrk="1" hangingPunct="1">
              <a:lnSpc>
                <a:spcPct val="150000"/>
              </a:lnSpc>
              <a:spcBef>
                <a:spcPts val="600"/>
              </a:spcBef>
              <a:buSzPct val="100000"/>
              <a:tabLst>
                <a:tab pos="622300" algn="l"/>
                <a:tab pos="1536700" algn="l"/>
                <a:tab pos="2451100" algn="l"/>
                <a:tab pos="3365500" algn="l"/>
                <a:tab pos="4279900" algn="l"/>
                <a:tab pos="5194300" algn="l"/>
                <a:tab pos="6108700" algn="l"/>
                <a:tab pos="7023100" algn="l"/>
                <a:tab pos="7937500" algn="l"/>
                <a:tab pos="8851900" algn="l"/>
                <a:tab pos="9766300" algn="l"/>
              </a:tabLst>
              <a:defRPr/>
            </a:pPr>
            <a:r>
              <a:rPr lang="el-GR" sz="2400" dirty="0">
                <a:solidFill>
                  <a:srgbClr val="000000"/>
                </a:solidFill>
                <a:latin typeface="Times New Roman" pitchFamily="16" charset="0"/>
                <a:ea typeface="Microsoft YaHei" charset="-122"/>
                <a:cs typeface="Arial" charset="0"/>
              </a:rPr>
              <a:t>3. την κατάσταση μεταβολών των ίδιων κεφαλαίων,</a:t>
            </a:r>
          </a:p>
          <a:p>
            <a:pPr marL="53975" indent="-52388" eaLnBrk="1" hangingPunct="1">
              <a:lnSpc>
                <a:spcPct val="150000"/>
              </a:lnSpc>
              <a:spcBef>
                <a:spcPts val="600"/>
              </a:spcBef>
              <a:buSzPct val="100000"/>
              <a:tabLst>
                <a:tab pos="622300" algn="l"/>
                <a:tab pos="1536700" algn="l"/>
                <a:tab pos="2451100" algn="l"/>
                <a:tab pos="3365500" algn="l"/>
                <a:tab pos="4279900" algn="l"/>
                <a:tab pos="5194300" algn="l"/>
                <a:tab pos="6108700" algn="l"/>
                <a:tab pos="7023100" algn="l"/>
                <a:tab pos="7937500" algn="l"/>
                <a:tab pos="8851900" algn="l"/>
                <a:tab pos="9766300" algn="l"/>
              </a:tabLst>
              <a:defRPr/>
            </a:pPr>
            <a:r>
              <a:rPr lang="el-GR" sz="2400" dirty="0">
                <a:solidFill>
                  <a:srgbClr val="000000"/>
                </a:solidFill>
                <a:latin typeface="Times New Roman" pitchFamily="16" charset="0"/>
                <a:ea typeface="Microsoft YaHei" charset="-122"/>
                <a:cs typeface="Arial" charset="0"/>
              </a:rPr>
              <a:t>4. την κατάσταση ταμειακών ροών (βλ. παρακάτω ΔΛΠ 7) και</a:t>
            </a:r>
          </a:p>
          <a:p>
            <a:pPr marL="53975" indent="-52388" eaLnBrk="1" hangingPunct="1">
              <a:lnSpc>
                <a:spcPct val="150000"/>
              </a:lnSpc>
              <a:spcBef>
                <a:spcPts val="600"/>
              </a:spcBef>
              <a:buSzPct val="100000"/>
              <a:tabLst>
                <a:tab pos="622300" algn="l"/>
                <a:tab pos="1536700" algn="l"/>
                <a:tab pos="2451100" algn="l"/>
                <a:tab pos="3365500" algn="l"/>
                <a:tab pos="4279900" algn="l"/>
                <a:tab pos="5194300" algn="l"/>
                <a:tab pos="6108700" algn="l"/>
                <a:tab pos="7023100" algn="l"/>
                <a:tab pos="7937500" algn="l"/>
                <a:tab pos="8851900" algn="l"/>
                <a:tab pos="9766300" algn="l"/>
              </a:tabLst>
              <a:defRPr/>
            </a:pPr>
            <a:r>
              <a:rPr lang="el-GR" sz="2400" dirty="0">
                <a:solidFill>
                  <a:srgbClr val="000000"/>
                </a:solidFill>
                <a:latin typeface="Times New Roman" pitchFamily="16" charset="0"/>
                <a:ea typeface="Microsoft YaHei" charset="-122"/>
                <a:cs typeface="Arial" charset="0"/>
              </a:rPr>
              <a:t>5. τις σημειώσεις που περιλαμβάνουν περίληψη των σημαντικών λογιστικών πολιτικών και άλλες επεξηγηματικές σημειώσεις.</a:t>
            </a:r>
          </a:p>
        </p:txBody>
      </p:sp>
    </p:spTree>
  </p:cSld>
  <p:clrMapOvr>
    <a:masterClrMapping/>
  </p:clrMapOvr>
  <p:transition spd="med">
    <p:dissolve/>
  </p:transition>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3970" name="Text Box 1"/>
          <p:cNvSpPr txBox="1">
            <a:spLocks noChangeArrowheads="1"/>
          </p:cNvSpPr>
          <p:nvPr/>
        </p:nvSpPr>
        <p:spPr bwMode="auto">
          <a:xfrm>
            <a:off x="6553200" y="6356350"/>
            <a:ext cx="2133600" cy="365125"/>
          </a:xfrm>
          <a:prstGeom prst="rect">
            <a:avLst/>
          </a:prstGeom>
          <a:noFill/>
          <a:ln w="9525">
            <a:noFill/>
            <a:round/>
            <a:headEnd/>
            <a:tailEnd/>
          </a:ln>
        </p:spPr>
        <p:txBody>
          <a:bodyPr lIns="90000" tIns="46800" rIns="90000" bIns="46800" anchor="ctr"/>
          <a:lstStyle/>
          <a:p>
            <a:pPr algn="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D316075B-58E7-4D58-907A-9A0E2E242165}" type="slidenum">
              <a:rPr lang="el-GR" altLang="en-US" sz="1200">
                <a:solidFill>
                  <a:srgbClr val="898989"/>
                </a:solidFill>
              </a:rPr>
              <a:pPr algn="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33</a:t>
            </a:fld>
            <a:endParaRPr lang="el-GR" altLang="en-US" sz="1200">
              <a:solidFill>
                <a:srgbClr val="898989"/>
              </a:solidFill>
            </a:endParaRPr>
          </a:p>
        </p:txBody>
      </p:sp>
      <p:sp>
        <p:nvSpPr>
          <p:cNvPr id="83971" name="Text Box 2"/>
          <p:cNvSpPr txBox="1">
            <a:spLocks noChangeArrowheads="1"/>
          </p:cNvSpPr>
          <p:nvPr/>
        </p:nvSpPr>
        <p:spPr bwMode="auto">
          <a:xfrm>
            <a:off x="633413" y="188913"/>
            <a:ext cx="8510587" cy="1325562"/>
          </a:xfrm>
          <a:prstGeom prst="rect">
            <a:avLst/>
          </a:prstGeom>
          <a:noFill/>
          <a:ln w="9525">
            <a:noFill/>
            <a:round/>
            <a:headEnd/>
            <a:tailEnd/>
          </a:ln>
        </p:spPr>
        <p:txBody>
          <a:bodyPr anchor="ctr"/>
          <a:lstStyle/>
          <a:p>
            <a:pPr algn="ct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sz="3600" b="1">
                <a:solidFill>
                  <a:srgbClr val="000000"/>
                </a:solidFill>
                <a:latin typeface="Times New Roman" pitchFamily="18" charset="0"/>
                <a:cs typeface="Times New Roman" pitchFamily="18" charset="0"/>
              </a:rPr>
              <a:t>ΔΛΠ 1: ΙΣΟΛΟΓΙΣΜΟΣ (1/3)</a:t>
            </a:r>
            <a:br>
              <a:rPr lang="el-GR" altLang="en-US" sz="3600" b="1">
                <a:solidFill>
                  <a:srgbClr val="000000"/>
                </a:solidFill>
                <a:latin typeface="Times New Roman" pitchFamily="18" charset="0"/>
                <a:cs typeface="Times New Roman" pitchFamily="18" charset="0"/>
              </a:rPr>
            </a:br>
            <a:endParaRPr lang="el-GR" altLang="en-US" sz="3600" b="1">
              <a:solidFill>
                <a:srgbClr val="000000"/>
              </a:solidFill>
              <a:latin typeface="Times New Roman" pitchFamily="18" charset="0"/>
              <a:cs typeface="Times New Roman" pitchFamily="18" charset="0"/>
            </a:endParaRPr>
          </a:p>
        </p:txBody>
      </p:sp>
      <p:sp>
        <p:nvSpPr>
          <p:cNvPr id="36867" name="Text Box 3"/>
          <p:cNvSpPr txBox="1">
            <a:spLocks noChangeArrowheads="1"/>
          </p:cNvSpPr>
          <p:nvPr/>
        </p:nvSpPr>
        <p:spPr bwMode="auto">
          <a:xfrm>
            <a:off x="539750" y="1169988"/>
            <a:ext cx="8785225" cy="5688012"/>
          </a:xfrm>
          <a:prstGeom prst="rect">
            <a:avLst/>
          </a:prstGeom>
          <a:noFill/>
          <a:ln w="9525" cap="flat">
            <a:noFill/>
            <a:round/>
            <a:headEnd/>
            <a:tailEnd/>
          </a:ln>
          <a:effectLst/>
        </p:spPr>
        <p:txBody>
          <a:bodyPr/>
          <a:lstStyle/>
          <a:p>
            <a:pPr marL="52388" indent="-52388" eaLnBrk="1" hangingPunct="1">
              <a:lnSpc>
                <a:spcPct val="80000"/>
              </a:lnSpc>
              <a:spcBef>
                <a:spcPts val="550"/>
              </a:spcBef>
              <a:buClr>
                <a:srgbClr val="000000"/>
              </a:buClr>
              <a:buSzPct val="100000"/>
              <a:buFont typeface="Times New Roman" pitchFamily="16" charset="0"/>
              <a:buNone/>
              <a:tabLst>
                <a:tab pos="622300" algn="l"/>
                <a:tab pos="1536700" algn="l"/>
                <a:tab pos="2451100" algn="l"/>
                <a:tab pos="3365500" algn="l"/>
                <a:tab pos="4279900" algn="l"/>
                <a:tab pos="5194300" algn="l"/>
                <a:tab pos="6108700" algn="l"/>
                <a:tab pos="7023100" algn="l"/>
                <a:tab pos="7937500" algn="l"/>
                <a:tab pos="8851900" algn="l"/>
                <a:tab pos="9766300" algn="l"/>
              </a:tabLst>
              <a:defRPr/>
            </a:pPr>
            <a:r>
              <a:rPr lang="el-GR" sz="2200" dirty="0">
                <a:solidFill>
                  <a:srgbClr val="000000"/>
                </a:solidFill>
                <a:latin typeface="Times New Roman" pitchFamily="16" charset="0"/>
                <a:ea typeface="Microsoft YaHei" charset="-122"/>
                <a:cs typeface="Arial" charset="0"/>
              </a:rPr>
              <a:t>Ο ισολογισμός περιλαμβάνει ενδεικτικά τα ακόλουθα κονδύλια:</a:t>
            </a:r>
          </a:p>
          <a:p>
            <a:pPr marL="53975" indent="-52388" eaLnBrk="1" hangingPunct="1">
              <a:lnSpc>
                <a:spcPct val="80000"/>
              </a:lnSpc>
              <a:spcBef>
                <a:spcPts val="550"/>
              </a:spcBef>
              <a:buSzPct val="100000"/>
              <a:tabLst>
                <a:tab pos="622300" algn="l"/>
                <a:tab pos="1536700" algn="l"/>
                <a:tab pos="2451100" algn="l"/>
                <a:tab pos="3365500" algn="l"/>
                <a:tab pos="4279900" algn="l"/>
                <a:tab pos="5194300" algn="l"/>
                <a:tab pos="6108700" algn="l"/>
                <a:tab pos="7023100" algn="l"/>
                <a:tab pos="7937500" algn="l"/>
                <a:tab pos="8851900" algn="l"/>
                <a:tab pos="9766300" algn="l"/>
              </a:tabLst>
              <a:defRPr/>
            </a:pPr>
            <a:r>
              <a:rPr lang="el-GR" sz="2200" dirty="0">
                <a:solidFill>
                  <a:srgbClr val="000000"/>
                </a:solidFill>
                <a:latin typeface="Times New Roman" pitchFamily="16" charset="0"/>
                <a:ea typeface="Microsoft YaHei" charset="-122"/>
                <a:cs typeface="Arial" charset="0"/>
              </a:rPr>
              <a:t>1. ενσώματα πάγια,</a:t>
            </a:r>
          </a:p>
          <a:p>
            <a:pPr marL="53975" indent="-52388" eaLnBrk="1" hangingPunct="1">
              <a:lnSpc>
                <a:spcPct val="80000"/>
              </a:lnSpc>
              <a:spcBef>
                <a:spcPts val="550"/>
              </a:spcBef>
              <a:buSzPct val="100000"/>
              <a:tabLst>
                <a:tab pos="622300" algn="l"/>
                <a:tab pos="1536700" algn="l"/>
                <a:tab pos="2451100" algn="l"/>
                <a:tab pos="3365500" algn="l"/>
                <a:tab pos="4279900" algn="l"/>
                <a:tab pos="5194300" algn="l"/>
                <a:tab pos="6108700" algn="l"/>
                <a:tab pos="7023100" algn="l"/>
                <a:tab pos="7937500" algn="l"/>
                <a:tab pos="8851900" algn="l"/>
                <a:tab pos="9766300" algn="l"/>
              </a:tabLst>
              <a:defRPr/>
            </a:pPr>
            <a:r>
              <a:rPr lang="el-GR" sz="2200" dirty="0">
                <a:solidFill>
                  <a:srgbClr val="000000"/>
                </a:solidFill>
                <a:latin typeface="Times New Roman" pitchFamily="16" charset="0"/>
                <a:ea typeface="Microsoft YaHei" charset="-122"/>
                <a:cs typeface="Arial" charset="0"/>
              </a:rPr>
              <a:t>2. επενδύσεις σε ακίνητα,</a:t>
            </a:r>
          </a:p>
          <a:p>
            <a:pPr marL="53975" indent="-52388" eaLnBrk="1" hangingPunct="1">
              <a:lnSpc>
                <a:spcPct val="80000"/>
              </a:lnSpc>
              <a:spcBef>
                <a:spcPts val="550"/>
              </a:spcBef>
              <a:buSzPct val="100000"/>
              <a:tabLst>
                <a:tab pos="622300" algn="l"/>
                <a:tab pos="1536700" algn="l"/>
                <a:tab pos="2451100" algn="l"/>
                <a:tab pos="3365500" algn="l"/>
                <a:tab pos="4279900" algn="l"/>
                <a:tab pos="5194300" algn="l"/>
                <a:tab pos="6108700" algn="l"/>
                <a:tab pos="7023100" algn="l"/>
                <a:tab pos="7937500" algn="l"/>
                <a:tab pos="8851900" algn="l"/>
                <a:tab pos="9766300" algn="l"/>
              </a:tabLst>
              <a:defRPr/>
            </a:pPr>
            <a:r>
              <a:rPr lang="el-GR" sz="2200" dirty="0">
                <a:solidFill>
                  <a:srgbClr val="000000"/>
                </a:solidFill>
                <a:latin typeface="Times New Roman" pitchFamily="16" charset="0"/>
                <a:ea typeface="Microsoft YaHei" charset="-122"/>
                <a:cs typeface="Arial" charset="0"/>
              </a:rPr>
              <a:t>3. άυλα περιουσιακά στοιχεία,</a:t>
            </a:r>
          </a:p>
          <a:p>
            <a:pPr marL="53975" indent="-52388" eaLnBrk="1" hangingPunct="1">
              <a:lnSpc>
                <a:spcPct val="80000"/>
              </a:lnSpc>
              <a:spcBef>
                <a:spcPts val="550"/>
              </a:spcBef>
              <a:buSzPct val="100000"/>
              <a:tabLst>
                <a:tab pos="622300" algn="l"/>
                <a:tab pos="1536700" algn="l"/>
                <a:tab pos="2451100" algn="l"/>
                <a:tab pos="3365500" algn="l"/>
                <a:tab pos="4279900" algn="l"/>
                <a:tab pos="5194300" algn="l"/>
                <a:tab pos="6108700" algn="l"/>
                <a:tab pos="7023100" algn="l"/>
                <a:tab pos="7937500" algn="l"/>
                <a:tab pos="8851900" algn="l"/>
                <a:tab pos="9766300" algn="l"/>
              </a:tabLst>
              <a:defRPr/>
            </a:pPr>
            <a:r>
              <a:rPr lang="el-GR" sz="2200" dirty="0">
                <a:solidFill>
                  <a:srgbClr val="000000"/>
                </a:solidFill>
                <a:latin typeface="Times New Roman" pitchFamily="16" charset="0"/>
                <a:ea typeface="Microsoft YaHei" charset="-122"/>
                <a:cs typeface="Arial" charset="0"/>
              </a:rPr>
              <a:t>4. χρηματοοικονομικά περιουσιακά στοιχεία</a:t>
            </a:r>
          </a:p>
          <a:p>
            <a:pPr marL="53975" indent="-52388" eaLnBrk="1" hangingPunct="1">
              <a:lnSpc>
                <a:spcPct val="80000"/>
              </a:lnSpc>
              <a:spcBef>
                <a:spcPts val="550"/>
              </a:spcBef>
              <a:buSzPct val="100000"/>
              <a:tabLst>
                <a:tab pos="622300" algn="l"/>
                <a:tab pos="1536700" algn="l"/>
                <a:tab pos="2451100" algn="l"/>
                <a:tab pos="3365500" algn="l"/>
                <a:tab pos="4279900" algn="l"/>
                <a:tab pos="5194300" algn="l"/>
                <a:tab pos="6108700" algn="l"/>
                <a:tab pos="7023100" algn="l"/>
                <a:tab pos="7937500" algn="l"/>
                <a:tab pos="8851900" algn="l"/>
                <a:tab pos="9766300" algn="l"/>
              </a:tabLst>
              <a:defRPr/>
            </a:pPr>
            <a:r>
              <a:rPr lang="el-GR" sz="2200" dirty="0">
                <a:solidFill>
                  <a:srgbClr val="000000"/>
                </a:solidFill>
                <a:latin typeface="Times New Roman" pitchFamily="16" charset="0"/>
                <a:ea typeface="Microsoft YaHei" charset="-122"/>
                <a:cs typeface="Arial" charset="0"/>
              </a:rPr>
              <a:t>5. βιολογικά περιουσιακά στοιχεία, </a:t>
            </a:r>
          </a:p>
          <a:p>
            <a:pPr marL="53975" indent="-52388" eaLnBrk="1" hangingPunct="1">
              <a:lnSpc>
                <a:spcPct val="80000"/>
              </a:lnSpc>
              <a:spcBef>
                <a:spcPts val="550"/>
              </a:spcBef>
              <a:buSzPct val="100000"/>
              <a:tabLst>
                <a:tab pos="622300" algn="l"/>
                <a:tab pos="1536700" algn="l"/>
                <a:tab pos="2451100" algn="l"/>
                <a:tab pos="3365500" algn="l"/>
                <a:tab pos="4279900" algn="l"/>
                <a:tab pos="5194300" algn="l"/>
                <a:tab pos="6108700" algn="l"/>
                <a:tab pos="7023100" algn="l"/>
                <a:tab pos="7937500" algn="l"/>
                <a:tab pos="8851900" algn="l"/>
                <a:tab pos="9766300" algn="l"/>
              </a:tabLst>
              <a:defRPr/>
            </a:pPr>
            <a:r>
              <a:rPr lang="el-GR" sz="2200" dirty="0">
                <a:solidFill>
                  <a:srgbClr val="000000"/>
                </a:solidFill>
                <a:latin typeface="Times New Roman" pitchFamily="16" charset="0"/>
                <a:ea typeface="Microsoft YaHei" charset="-122"/>
                <a:cs typeface="Arial" charset="0"/>
              </a:rPr>
              <a:t>7. αποθέματα,</a:t>
            </a:r>
          </a:p>
          <a:p>
            <a:pPr marL="53975" indent="-52388" eaLnBrk="1" hangingPunct="1">
              <a:lnSpc>
                <a:spcPct val="80000"/>
              </a:lnSpc>
              <a:spcBef>
                <a:spcPts val="550"/>
              </a:spcBef>
              <a:buSzPct val="100000"/>
              <a:tabLst>
                <a:tab pos="622300" algn="l"/>
                <a:tab pos="1536700" algn="l"/>
                <a:tab pos="2451100" algn="l"/>
                <a:tab pos="3365500" algn="l"/>
                <a:tab pos="4279900" algn="l"/>
                <a:tab pos="5194300" algn="l"/>
                <a:tab pos="6108700" algn="l"/>
                <a:tab pos="7023100" algn="l"/>
                <a:tab pos="7937500" algn="l"/>
                <a:tab pos="8851900" algn="l"/>
                <a:tab pos="9766300" algn="l"/>
              </a:tabLst>
              <a:defRPr/>
            </a:pPr>
            <a:r>
              <a:rPr lang="el-GR" sz="2200" dirty="0">
                <a:solidFill>
                  <a:srgbClr val="000000"/>
                </a:solidFill>
                <a:latin typeface="Times New Roman" pitchFamily="16" charset="0"/>
                <a:ea typeface="Microsoft YaHei" charset="-122"/>
                <a:cs typeface="Arial" charset="0"/>
              </a:rPr>
              <a:t>8. εμπορικές και λοιπές απαιτήσεις,</a:t>
            </a:r>
          </a:p>
          <a:p>
            <a:pPr marL="53975" indent="-52388" eaLnBrk="1" hangingPunct="1">
              <a:lnSpc>
                <a:spcPct val="80000"/>
              </a:lnSpc>
              <a:spcBef>
                <a:spcPts val="550"/>
              </a:spcBef>
              <a:buSzPct val="100000"/>
              <a:tabLst>
                <a:tab pos="622300" algn="l"/>
                <a:tab pos="1536700" algn="l"/>
                <a:tab pos="2451100" algn="l"/>
                <a:tab pos="3365500" algn="l"/>
                <a:tab pos="4279900" algn="l"/>
                <a:tab pos="5194300" algn="l"/>
                <a:tab pos="6108700" algn="l"/>
                <a:tab pos="7023100" algn="l"/>
                <a:tab pos="7937500" algn="l"/>
                <a:tab pos="8851900" algn="l"/>
                <a:tab pos="9766300" algn="l"/>
              </a:tabLst>
              <a:defRPr/>
            </a:pPr>
            <a:r>
              <a:rPr lang="el-GR" sz="2200" dirty="0">
                <a:solidFill>
                  <a:srgbClr val="000000"/>
                </a:solidFill>
                <a:latin typeface="Times New Roman" pitchFamily="16" charset="0"/>
                <a:ea typeface="Microsoft YaHei" charset="-122"/>
                <a:cs typeface="Arial" charset="0"/>
              </a:rPr>
              <a:t>9. ταμειακά διαθέσιμα και ταμειακά ισοδύναμα,</a:t>
            </a:r>
          </a:p>
          <a:p>
            <a:pPr marL="53975" indent="-52388" eaLnBrk="1" hangingPunct="1">
              <a:lnSpc>
                <a:spcPct val="80000"/>
              </a:lnSpc>
              <a:spcBef>
                <a:spcPts val="550"/>
              </a:spcBef>
              <a:buSzPct val="100000"/>
              <a:tabLst>
                <a:tab pos="622300" algn="l"/>
                <a:tab pos="1536700" algn="l"/>
                <a:tab pos="2451100" algn="l"/>
                <a:tab pos="3365500" algn="l"/>
                <a:tab pos="4279900" algn="l"/>
                <a:tab pos="5194300" algn="l"/>
                <a:tab pos="6108700" algn="l"/>
                <a:tab pos="7023100" algn="l"/>
                <a:tab pos="7937500" algn="l"/>
                <a:tab pos="8851900" algn="l"/>
                <a:tab pos="9766300" algn="l"/>
              </a:tabLst>
              <a:defRPr/>
            </a:pPr>
            <a:r>
              <a:rPr lang="el-GR" sz="2200" dirty="0">
                <a:solidFill>
                  <a:srgbClr val="000000"/>
                </a:solidFill>
                <a:latin typeface="Times New Roman" pitchFamily="16" charset="0"/>
                <a:ea typeface="Microsoft YaHei" charset="-122"/>
                <a:cs typeface="Arial" charset="0"/>
              </a:rPr>
              <a:t>10. εκδοθέν κεφάλαιο και αποθεματικά.</a:t>
            </a:r>
          </a:p>
          <a:p>
            <a:pPr marL="53975" indent="-52388" eaLnBrk="1" hangingPunct="1">
              <a:lnSpc>
                <a:spcPct val="80000"/>
              </a:lnSpc>
              <a:spcBef>
                <a:spcPts val="550"/>
              </a:spcBef>
              <a:buSzPct val="100000"/>
              <a:tabLst>
                <a:tab pos="622300" algn="l"/>
                <a:tab pos="1536700" algn="l"/>
                <a:tab pos="2451100" algn="l"/>
                <a:tab pos="3365500" algn="l"/>
                <a:tab pos="4279900" algn="l"/>
                <a:tab pos="5194300" algn="l"/>
                <a:tab pos="6108700" algn="l"/>
                <a:tab pos="7023100" algn="l"/>
                <a:tab pos="7937500" algn="l"/>
                <a:tab pos="8851900" algn="l"/>
                <a:tab pos="9766300" algn="l"/>
              </a:tabLst>
              <a:defRPr/>
            </a:pPr>
            <a:r>
              <a:rPr lang="el-GR" sz="2200" dirty="0">
                <a:solidFill>
                  <a:srgbClr val="000000"/>
                </a:solidFill>
                <a:latin typeface="Times New Roman" pitchFamily="16" charset="0"/>
                <a:ea typeface="Microsoft YaHei" charset="-122"/>
                <a:cs typeface="Arial" charset="0"/>
              </a:rPr>
              <a:t>11. προβλέψεις,</a:t>
            </a:r>
          </a:p>
          <a:p>
            <a:pPr marL="53975" indent="-52388" eaLnBrk="1" hangingPunct="1">
              <a:lnSpc>
                <a:spcPct val="80000"/>
              </a:lnSpc>
              <a:spcBef>
                <a:spcPts val="550"/>
              </a:spcBef>
              <a:buSzPct val="100000"/>
              <a:tabLst>
                <a:tab pos="622300" algn="l"/>
                <a:tab pos="1536700" algn="l"/>
                <a:tab pos="2451100" algn="l"/>
                <a:tab pos="3365500" algn="l"/>
                <a:tab pos="4279900" algn="l"/>
                <a:tab pos="5194300" algn="l"/>
                <a:tab pos="6108700" algn="l"/>
                <a:tab pos="7023100" algn="l"/>
                <a:tab pos="7937500" algn="l"/>
                <a:tab pos="8851900" algn="l"/>
                <a:tab pos="9766300" algn="l"/>
              </a:tabLst>
              <a:defRPr/>
            </a:pPr>
            <a:r>
              <a:rPr lang="el-GR" sz="2200" dirty="0">
                <a:solidFill>
                  <a:srgbClr val="000000"/>
                </a:solidFill>
                <a:latin typeface="Times New Roman" pitchFamily="16" charset="0"/>
                <a:ea typeface="Microsoft YaHei" charset="-122"/>
                <a:cs typeface="Arial" charset="0"/>
              </a:rPr>
              <a:t>12. εμπορικοί και λοιποί πληρωτέοι λογαριασμοί,</a:t>
            </a:r>
          </a:p>
          <a:p>
            <a:pPr marL="53975" indent="-52388" eaLnBrk="1" hangingPunct="1">
              <a:lnSpc>
                <a:spcPct val="80000"/>
              </a:lnSpc>
              <a:spcBef>
                <a:spcPts val="550"/>
              </a:spcBef>
              <a:buSzPct val="100000"/>
              <a:tabLst>
                <a:tab pos="622300" algn="l"/>
                <a:tab pos="1536700" algn="l"/>
                <a:tab pos="2451100" algn="l"/>
                <a:tab pos="3365500" algn="l"/>
                <a:tab pos="4279900" algn="l"/>
                <a:tab pos="5194300" algn="l"/>
                <a:tab pos="6108700" algn="l"/>
                <a:tab pos="7023100" algn="l"/>
                <a:tab pos="7937500" algn="l"/>
                <a:tab pos="8851900" algn="l"/>
                <a:tab pos="9766300" algn="l"/>
              </a:tabLst>
              <a:defRPr/>
            </a:pPr>
            <a:r>
              <a:rPr lang="el-GR" sz="2200" dirty="0">
                <a:solidFill>
                  <a:srgbClr val="000000"/>
                </a:solidFill>
                <a:latin typeface="Times New Roman" pitchFamily="16" charset="0"/>
                <a:ea typeface="Microsoft YaHei" charset="-122"/>
                <a:cs typeface="Arial" charset="0"/>
              </a:rPr>
              <a:t>13. χρηματοοικονομικές υποχρεώσεις,</a:t>
            </a:r>
          </a:p>
          <a:p>
            <a:pPr marL="53975" indent="-52388" eaLnBrk="1" hangingPunct="1">
              <a:lnSpc>
                <a:spcPct val="80000"/>
              </a:lnSpc>
              <a:spcBef>
                <a:spcPts val="550"/>
              </a:spcBef>
              <a:buSzPct val="100000"/>
              <a:tabLst>
                <a:tab pos="622300" algn="l"/>
                <a:tab pos="1536700" algn="l"/>
                <a:tab pos="2451100" algn="l"/>
                <a:tab pos="3365500" algn="l"/>
                <a:tab pos="4279900" algn="l"/>
                <a:tab pos="5194300" algn="l"/>
                <a:tab pos="6108700" algn="l"/>
                <a:tab pos="7023100" algn="l"/>
                <a:tab pos="7937500" algn="l"/>
                <a:tab pos="8851900" algn="l"/>
                <a:tab pos="9766300" algn="l"/>
              </a:tabLst>
              <a:defRPr/>
            </a:pPr>
            <a:r>
              <a:rPr lang="el-GR" sz="2200" dirty="0">
                <a:solidFill>
                  <a:srgbClr val="000000"/>
                </a:solidFill>
                <a:latin typeface="Times New Roman" pitchFamily="16" charset="0"/>
                <a:ea typeface="Microsoft YaHei" charset="-122"/>
                <a:cs typeface="Arial" charset="0"/>
              </a:rPr>
              <a:t>14. υποχρεώσεις και περιουσιακά στοιχεία για τρέχοντα φόρο (</a:t>
            </a:r>
            <a:r>
              <a:rPr lang="el-GR" sz="2200" dirty="0" err="1">
                <a:solidFill>
                  <a:srgbClr val="000000"/>
                </a:solidFill>
                <a:latin typeface="Times New Roman" pitchFamily="16" charset="0"/>
                <a:ea typeface="Microsoft YaHei" charset="-122"/>
                <a:cs typeface="Arial" charset="0"/>
              </a:rPr>
              <a:t>σχ.ΔΛΠ</a:t>
            </a:r>
            <a:r>
              <a:rPr lang="el-GR" sz="2200" dirty="0">
                <a:solidFill>
                  <a:srgbClr val="000000"/>
                </a:solidFill>
                <a:latin typeface="Times New Roman" pitchFamily="16" charset="0"/>
                <a:ea typeface="Microsoft YaHei" charset="-122"/>
                <a:cs typeface="Arial" charset="0"/>
              </a:rPr>
              <a:t> 12),</a:t>
            </a:r>
          </a:p>
          <a:p>
            <a:pPr marL="53975" indent="-52388" eaLnBrk="1" hangingPunct="1">
              <a:lnSpc>
                <a:spcPct val="80000"/>
              </a:lnSpc>
              <a:spcBef>
                <a:spcPts val="550"/>
              </a:spcBef>
              <a:buSzPct val="100000"/>
              <a:tabLst>
                <a:tab pos="622300" algn="l"/>
                <a:tab pos="1536700" algn="l"/>
                <a:tab pos="2451100" algn="l"/>
                <a:tab pos="3365500" algn="l"/>
                <a:tab pos="4279900" algn="l"/>
                <a:tab pos="5194300" algn="l"/>
                <a:tab pos="6108700" algn="l"/>
                <a:tab pos="7023100" algn="l"/>
                <a:tab pos="7937500" algn="l"/>
                <a:tab pos="8851900" algn="l"/>
                <a:tab pos="9766300" algn="l"/>
              </a:tabLst>
              <a:defRPr/>
            </a:pPr>
            <a:r>
              <a:rPr lang="el-GR" sz="2200" dirty="0">
                <a:solidFill>
                  <a:srgbClr val="000000"/>
                </a:solidFill>
                <a:latin typeface="Times New Roman" pitchFamily="16" charset="0"/>
                <a:ea typeface="Microsoft YaHei" charset="-122"/>
                <a:cs typeface="Arial" charset="0"/>
              </a:rPr>
              <a:t>15. αναβαλλόμενες φορολογικές υποχρεώσεις και αναβαλλόμενα φορολογικά περιουσιακά στοιχεία (σχ. ΔΛΠ 12).</a:t>
            </a:r>
          </a:p>
        </p:txBody>
      </p:sp>
    </p:spTree>
  </p:cSld>
  <p:clrMapOvr>
    <a:masterClrMapping/>
  </p:clrMapOvr>
  <p:transition spd="med">
    <p:dissolve/>
  </p:transition>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7889" name="Text Box 1"/>
          <p:cNvSpPr txBox="1">
            <a:spLocks noChangeArrowheads="1"/>
          </p:cNvSpPr>
          <p:nvPr/>
        </p:nvSpPr>
        <p:spPr bwMode="auto">
          <a:xfrm>
            <a:off x="0" y="1341438"/>
            <a:ext cx="8915400" cy="5111750"/>
          </a:xfrm>
          <a:prstGeom prst="rect">
            <a:avLst/>
          </a:prstGeom>
          <a:noFill/>
          <a:ln w="9525" cap="flat">
            <a:noFill/>
            <a:round/>
            <a:headEnd/>
            <a:tailEnd/>
          </a:ln>
          <a:effectLst/>
        </p:spPr>
        <p:txBody>
          <a:bodyPr/>
          <a:lstStyle/>
          <a:p>
            <a:pPr marL="341313" indent="-341313" algn="just" eaLnBrk="1" hangingPunct="1">
              <a:spcBef>
                <a:spcPts val="600"/>
              </a:spcBef>
              <a:buClr>
                <a:srgbClr val="000000"/>
              </a:buClr>
              <a:buSzPct val="100000"/>
              <a:buFont typeface="Wingdings"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l-GR" sz="2400" b="1" dirty="0">
                <a:solidFill>
                  <a:srgbClr val="000000"/>
                </a:solidFill>
                <a:latin typeface="Times New Roman" pitchFamily="16" charset="0"/>
                <a:ea typeface="Microsoft YaHei" charset="-122"/>
                <a:cs typeface="Arial" charset="0"/>
              </a:rPr>
              <a:t>ΚΥΚΛΟΦΟΡΟΥΝ ΕΝΕΡΓΗΤΙΚΟ</a:t>
            </a:r>
          </a:p>
          <a:p>
            <a:pPr marL="342900" indent="-341313" algn="just" eaLnBrk="1" hangingPunct="1">
              <a:spcBef>
                <a:spcPts val="600"/>
              </a:spcBef>
              <a:buSzPct val="100000"/>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l-GR" sz="2400" dirty="0">
                <a:solidFill>
                  <a:srgbClr val="000000"/>
                </a:solidFill>
                <a:latin typeface="Times New Roman" pitchFamily="16" charset="0"/>
                <a:ea typeface="Microsoft YaHei" charset="-122"/>
                <a:cs typeface="Arial" charset="0"/>
              </a:rPr>
              <a:t>     Ένα περιουσιακό στοιχείο κατατάσσεται ως κυκλοφοριακό όταν: </a:t>
            </a:r>
          </a:p>
          <a:p>
            <a:pPr marL="342900" indent="-341313" algn="just" eaLnBrk="1" hangingPunct="1">
              <a:spcBef>
                <a:spcPts val="600"/>
              </a:spcBef>
              <a:buSzPct val="100000"/>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l-GR" sz="2400" dirty="0">
                <a:solidFill>
                  <a:srgbClr val="000000"/>
                </a:solidFill>
                <a:latin typeface="Times New Roman" pitchFamily="16" charset="0"/>
                <a:ea typeface="Microsoft YaHei" charset="-122"/>
                <a:cs typeface="Arial" charset="0"/>
              </a:rPr>
              <a:t>α) αναμένεται να ρευστοποιηθεί ή κατέχεται για πώληση ή ανάλωση κατά τη συνήθη πορεία του κύκλου εκμετάλλευσης, </a:t>
            </a:r>
          </a:p>
          <a:p>
            <a:pPr marL="342900" indent="-341313" algn="just" eaLnBrk="1" hangingPunct="1">
              <a:spcBef>
                <a:spcPts val="600"/>
              </a:spcBef>
              <a:buSzPct val="100000"/>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l-GR" sz="2400" dirty="0">
                <a:solidFill>
                  <a:srgbClr val="000000"/>
                </a:solidFill>
                <a:latin typeface="Times New Roman" pitchFamily="16" charset="0"/>
                <a:ea typeface="Microsoft YaHei" charset="-122"/>
                <a:cs typeface="Arial" charset="0"/>
              </a:rPr>
              <a:t>β) κατέχεται για εμπορικούς σκοπούς ή για βραχύ χρόνο και αναμένεται να ρευστοποιηθεί μέσα σε 12 μήνες από την ημερομηνία του Ισολογισμού, </a:t>
            </a:r>
          </a:p>
          <a:p>
            <a:pPr marL="342900" indent="-341313" algn="just" eaLnBrk="1" hangingPunct="1">
              <a:spcBef>
                <a:spcPts val="600"/>
              </a:spcBef>
              <a:buSzPct val="100000"/>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l-GR" sz="2400" dirty="0">
                <a:solidFill>
                  <a:srgbClr val="000000"/>
                </a:solidFill>
                <a:latin typeface="Times New Roman" pitchFamily="16" charset="0"/>
                <a:ea typeface="Microsoft YaHei" charset="-122"/>
                <a:cs typeface="Arial" charset="0"/>
              </a:rPr>
              <a:t>γ) αποτελεί ταμειακά διαθέσιμα ή ισοδύναμα χωρίς περιορισμούς στη χρήση τους. </a:t>
            </a:r>
          </a:p>
          <a:p>
            <a:pPr marL="341313" indent="-341313" algn="just" eaLnBrk="1" hangingPunct="1">
              <a:spcBef>
                <a:spcPts val="600"/>
              </a:spcBef>
              <a:buClr>
                <a:srgbClr val="000000"/>
              </a:buClr>
              <a:buSzPct val="100000"/>
              <a:buFont typeface="Wingdings" charset="2"/>
              <a:buNone/>
              <a:tabLst>
                <a:tab pos="911225" algn="l"/>
                <a:tab pos="1825625" algn="l"/>
                <a:tab pos="2740025" algn="l"/>
                <a:tab pos="3654425" algn="l"/>
                <a:tab pos="4568825" algn="l"/>
                <a:tab pos="5483225" algn="l"/>
                <a:tab pos="6397625" algn="l"/>
                <a:tab pos="7312025" algn="l"/>
                <a:tab pos="8226425" algn="l"/>
                <a:tab pos="9140825" algn="l"/>
                <a:tab pos="10055225" algn="l"/>
              </a:tabLst>
              <a:defRPr/>
            </a:pPr>
            <a:endParaRPr lang="el-GR" sz="2400" dirty="0">
              <a:solidFill>
                <a:srgbClr val="000000"/>
              </a:solidFill>
              <a:latin typeface="Times New Roman" pitchFamily="16" charset="0"/>
              <a:ea typeface="Microsoft YaHei" charset="-122"/>
              <a:cs typeface="Arial" charset="0"/>
            </a:endParaRPr>
          </a:p>
          <a:p>
            <a:pPr marL="341313" indent="-341313" algn="just" eaLnBrk="1" hangingPunct="1">
              <a:spcBef>
                <a:spcPts val="600"/>
              </a:spcBef>
              <a:buClr>
                <a:srgbClr val="000000"/>
              </a:buClr>
              <a:buSzPct val="100000"/>
              <a:buFont typeface="Wingdings"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l-GR" sz="2400" b="1" dirty="0">
                <a:solidFill>
                  <a:srgbClr val="000000"/>
                </a:solidFill>
                <a:latin typeface="Times New Roman" pitchFamily="16" charset="0"/>
                <a:ea typeface="Microsoft YaHei" charset="-122"/>
                <a:cs typeface="Arial" charset="0"/>
              </a:rPr>
              <a:t>ΜΗ ΚΥΚΛΟΦΟΡΟΥΝ ΕΝΕΡΓΗΤΙΚΟ</a:t>
            </a:r>
          </a:p>
          <a:p>
            <a:pPr marL="342900" indent="-341313" algn="just" eaLnBrk="1" hangingPunct="1">
              <a:spcBef>
                <a:spcPts val="600"/>
              </a:spcBef>
              <a:buSzPct val="100000"/>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l-GR" sz="2400" dirty="0">
                <a:solidFill>
                  <a:srgbClr val="000000"/>
                </a:solidFill>
                <a:latin typeface="Times New Roman" pitchFamily="16" charset="0"/>
                <a:ea typeface="Microsoft YaHei" charset="-122"/>
                <a:cs typeface="Arial" charset="0"/>
              </a:rPr>
              <a:t>     Όλα τα υπόλοιπα περιουσιακά στοιχεία</a:t>
            </a:r>
            <a:r>
              <a:rPr lang="en-GB" sz="2400" dirty="0">
                <a:solidFill>
                  <a:srgbClr val="000000"/>
                </a:solidFill>
                <a:latin typeface="Times New Roman" pitchFamily="16" charset="0"/>
                <a:ea typeface="Microsoft YaHei" charset="-122"/>
                <a:cs typeface="Arial" charset="0"/>
              </a:rPr>
              <a:t> </a:t>
            </a:r>
            <a:r>
              <a:rPr lang="el-GR" sz="2400" dirty="0">
                <a:solidFill>
                  <a:srgbClr val="000000"/>
                </a:solidFill>
                <a:latin typeface="Times New Roman" pitchFamily="16" charset="0"/>
                <a:ea typeface="Microsoft YaHei" charset="-122"/>
                <a:cs typeface="Arial" charset="0"/>
              </a:rPr>
              <a:t>πρέπει να κατατάσσονται ως μη κυκλοφορούντα.</a:t>
            </a:r>
          </a:p>
        </p:txBody>
      </p:sp>
      <p:sp>
        <p:nvSpPr>
          <p:cNvPr id="84995" name="Rectangle 2"/>
          <p:cNvSpPr>
            <a:spLocks noChangeArrowheads="1"/>
          </p:cNvSpPr>
          <p:nvPr/>
        </p:nvSpPr>
        <p:spPr bwMode="auto">
          <a:xfrm>
            <a:off x="633413" y="188913"/>
            <a:ext cx="8510587" cy="1325562"/>
          </a:xfrm>
          <a:prstGeom prst="rect">
            <a:avLst/>
          </a:prstGeom>
          <a:noFill/>
          <a:ln w="9525">
            <a:noFill/>
            <a:round/>
            <a:headEnd/>
            <a:tailEnd/>
          </a:ln>
        </p:spPr>
        <p:txBody>
          <a:bodyPr lIns="90000" tIns="46800" rIns="90000" bIns="46800" anchor="ctr"/>
          <a:lstStyle/>
          <a:p>
            <a:pPr algn="ct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sz="4000" b="1">
                <a:solidFill>
                  <a:srgbClr val="000000"/>
                </a:solidFill>
                <a:latin typeface="Times New Roman" pitchFamily="18" charset="0"/>
                <a:cs typeface="Times New Roman" pitchFamily="18" charset="0"/>
              </a:rPr>
              <a:t>ΔΛΠ 1: ΙΣΟΛΟΓΙΣΜΟΣ (2/3)</a:t>
            </a:r>
            <a:br>
              <a:rPr lang="el-GR" altLang="en-US" sz="4000" b="1">
                <a:solidFill>
                  <a:srgbClr val="000000"/>
                </a:solidFill>
                <a:latin typeface="Times New Roman" pitchFamily="18" charset="0"/>
                <a:cs typeface="Times New Roman" pitchFamily="18" charset="0"/>
              </a:rPr>
            </a:br>
            <a:endParaRPr lang="el-GR" altLang="en-US" sz="4000" b="1">
              <a:solidFill>
                <a:srgbClr val="000000"/>
              </a:solidFill>
              <a:latin typeface="Times New Roman" pitchFamily="18" charset="0"/>
              <a:cs typeface="Times New Roman" pitchFamily="18" charset="0"/>
            </a:endParaRPr>
          </a:p>
        </p:txBody>
      </p:sp>
    </p:spTree>
  </p:cSld>
  <p:clrMapOvr>
    <a:masterClrMapping/>
  </p:clrMapOvr>
  <p:transition spd="med">
    <p:dissolve/>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8913" name="Text Box 1"/>
          <p:cNvSpPr txBox="1">
            <a:spLocks noChangeArrowheads="1"/>
          </p:cNvSpPr>
          <p:nvPr/>
        </p:nvSpPr>
        <p:spPr bwMode="auto">
          <a:xfrm>
            <a:off x="0" y="1412875"/>
            <a:ext cx="8748713" cy="5111750"/>
          </a:xfrm>
          <a:prstGeom prst="rect">
            <a:avLst/>
          </a:prstGeom>
          <a:noFill/>
          <a:ln w="9525" cap="flat">
            <a:noFill/>
            <a:round/>
            <a:headEnd/>
            <a:tailEnd/>
          </a:ln>
          <a:effectLst/>
        </p:spPr>
        <p:txBody>
          <a:bodyPr/>
          <a:lstStyle/>
          <a:p>
            <a:pPr marL="176213" indent="-176213" algn="just" eaLnBrk="1" hangingPunct="1">
              <a:lnSpc>
                <a:spcPct val="90000"/>
              </a:lnSpc>
              <a:spcBef>
                <a:spcPts val="600"/>
              </a:spcBef>
              <a:buClr>
                <a:srgbClr val="000000"/>
              </a:buClr>
              <a:buSzPct val="100000"/>
              <a:buFont typeface="Wingdings" charset="2"/>
              <a:buChar char=""/>
              <a:tabLst>
                <a:tab pos="746125" algn="l"/>
                <a:tab pos="1660525" algn="l"/>
                <a:tab pos="2574925" algn="l"/>
                <a:tab pos="3489325" algn="l"/>
                <a:tab pos="4403725" algn="l"/>
                <a:tab pos="5318125" algn="l"/>
                <a:tab pos="6232525" algn="l"/>
                <a:tab pos="7146925" algn="l"/>
                <a:tab pos="8061325" algn="l"/>
                <a:tab pos="8975725" algn="l"/>
                <a:tab pos="9890125" algn="l"/>
              </a:tabLst>
              <a:defRPr/>
            </a:pPr>
            <a:r>
              <a:rPr lang="el-GR" sz="2400" b="1" dirty="0">
                <a:solidFill>
                  <a:srgbClr val="000000"/>
                </a:solidFill>
                <a:latin typeface="Times New Roman" pitchFamily="16" charset="0"/>
                <a:ea typeface="Microsoft YaHei" charset="-122"/>
                <a:cs typeface="Arial" charset="0"/>
              </a:rPr>
              <a:t>    ΒΡΑΧΥΠΡΟΘΕΣΜΕΣ ΥΠΟΧΡΕΩΣΕΙΣ</a:t>
            </a:r>
          </a:p>
          <a:p>
            <a:pPr marL="447675" lvl="1" indent="-88900" algn="just" eaLnBrk="1" hangingPunct="1">
              <a:lnSpc>
                <a:spcPct val="90000"/>
              </a:lnSpc>
              <a:spcBef>
                <a:spcPts val="600"/>
              </a:spcBef>
              <a:buSzPct val="100000"/>
              <a:tabLst>
                <a:tab pos="746125" algn="l"/>
                <a:tab pos="1660525" algn="l"/>
                <a:tab pos="2574925" algn="l"/>
                <a:tab pos="3489325" algn="l"/>
                <a:tab pos="4403725" algn="l"/>
                <a:tab pos="5318125" algn="l"/>
                <a:tab pos="6232525" algn="l"/>
                <a:tab pos="7146925" algn="l"/>
                <a:tab pos="8061325" algn="l"/>
                <a:tab pos="8975725" algn="l"/>
                <a:tab pos="9890125" algn="l"/>
              </a:tabLst>
              <a:defRPr/>
            </a:pPr>
            <a:r>
              <a:rPr lang="el-GR" sz="2400" dirty="0">
                <a:solidFill>
                  <a:srgbClr val="000000"/>
                </a:solidFill>
                <a:latin typeface="Times New Roman" pitchFamily="16" charset="0"/>
                <a:ea typeface="Microsoft YaHei" charset="-122"/>
                <a:cs typeface="Arial" charset="0"/>
              </a:rPr>
              <a:t> </a:t>
            </a:r>
            <a:r>
              <a:rPr lang="en-US" sz="2400" dirty="0">
                <a:solidFill>
                  <a:srgbClr val="000000"/>
                </a:solidFill>
                <a:latin typeface="Times New Roman" pitchFamily="16" charset="0"/>
                <a:ea typeface="Microsoft YaHei" charset="-122"/>
                <a:cs typeface="Arial" charset="0"/>
              </a:rPr>
              <a:t> </a:t>
            </a:r>
            <a:r>
              <a:rPr lang="el-GR" sz="2400" dirty="0">
                <a:solidFill>
                  <a:srgbClr val="000000"/>
                </a:solidFill>
                <a:latin typeface="Times New Roman" pitchFamily="16" charset="0"/>
                <a:ea typeface="Microsoft YaHei" charset="-122"/>
                <a:cs typeface="Arial" charset="0"/>
              </a:rPr>
              <a:t>Μια υποχρέωση κατατάσσεται ως βραχυπρόθεσμη όταν:         </a:t>
            </a:r>
          </a:p>
          <a:p>
            <a:pPr marL="447675" lvl="1" indent="-88900" algn="just" eaLnBrk="1" hangingPunct="1">
              <a:lnSpc>
                <a:spcPct val="90000"/>
              </a:lnSpc>
              <a:spcBef>
                <a:spcPts val="600"/>
              </a:spcBef>
              <a:buSzPct val="100000"/>
              <a:tabLst>
                <a:tab pos="746125" algn="l"/>
                <a:tab pos="1660525" algn="l"/>
                <a:tab pos="2574925" algn="l"/>
                <a:tab pos="3489325" algn="l"/>
                <a:tab pos="4403725" algn="l"/>
                <a:tab pos="5318125" algn="l"/>
                <a:tab pos="6232525" algn="l"/>
                <a:tab pos="7146925" algn="l"/>
                <a:tab pos="8061325" algn="l"/>
                <a:tab pos="8975725" algn="l"/>
                <a:tab pos="9890125" algn="l"/>
              </a:tabLst>
              <a:defRPr/>
            </a:pPr>
            <a:r>
              <a:rPr lang="el-GR" sz="2400" dirty="0">
                <a:solidFill>
                  <a:srgbClr val="000000"/>
                </a:solidFill>
                <a:latin typeface="Times New Roman" pitchFamily="16" charset="0"/>
                <a:ea typeface="Microsoft YaHei" charset="-122"/>
                <a:cs typeface="Arial" charset="0"/>
              </a:rPr>
              <a:t>α) αναμένεται να διακανονιστεί κατά την κανονική πορεία του κύκλου εκμετάλλευσης της οικονομικής οντότητας,                  </a:t>
            </a:r>
          </a:p>
          <a:p>
            <a:pPr marL="447675" lvl="1" indent="-88900" algn="just" eaLnBrk="1" hangingPunct="1">
              <a:lnSpc>
                <a:spcPct val="90000"/>
              </a:lnSpc>
              <a:spcBef>
                <a:spcPts val="600"/>
              </a:spcBef>
              <a:buSzPct val="100000"/>
              <a:tabLst>
                <a:tab pos="746125" algn="l"/>
                <a:tab pos="1660525" algn="l"/>
                <a:tab pos="2574925" algn="l"/>
                <a:tab pos="3489325" algn="l"/>
                <a:tab pos="4403725" algn="l"/>
                <a:tab pos="5318125" algn="l"/>
                <a:tab pos="6232525" algn="l"/>
                <a:tab pos="7146925" algn="l"/>
                <a:tab pos="8061325" algn="l"/>
                <a:tab pos="8975725" algn="l"/>
                <a:tab pos="9890125" algn="l"/>
              </a:tabLst>
              <a:defRPr/>
            </a:pPr>
            <a:r>
              <a:rPr lang="el-GR" sz="2400" dirty="0">
                <a:solidFill>
                  <a:srgbClr val="000000"/>
                </a:solidFill>
                <a:latin typeface="Times New Roman" pitchFamily="16" charset="0"/>
                <a:ea typeface="Microsoft YaHei" charset="-122"/>
                <a:cs typeface="Arial" charset="0"/>
              </a:rPr>
              <a:t>β) κατέχεται κυρίως για εμπορικούς σκοπούς, </a:t>
            </a:r>
          </a:p>
          <a:p>
            <a:pPr marL="447675" lvl="1" indent="-88900" algn="just" eaLnBrk="1" hangingPunct="1">
              <a:lnSpc>
                <a:spcPct val="90000"/>
              </a:lnSpc>
              <a:spcBef>
                <a:spcPts val="600"/>
              </a:spcBef>
              <a:buSzPct val="100000"/>
              <a:tabLst>
                <a:tab pos="746125" algn="l"/>
                <a:tab pos="1660525" algn="l"/>
                <a:tab pos="2574925" algn="l"/>
                <a:tab pos="3489325" algn="l"/>
                <a:tab pos="4403725" algn="l"/>
                <a:tab pos="5318125" algn="l"/>
                <a:tab pos="6232525" algn="l"/>
                <a:tab pos="7146925" algn="l"/>
                <a:tab pos="8061325" algn="l"/>
                <a:tab pos="8975725" algn="l"/>
                <a:tab pos="9890125" algn="l"/>
              </a:tabLst>
              <a:defRPr/>
            </a:pPr>
            <a:r>
              <a:rPr lang="el-GR" sz="2400" dirty="0">
                <a:solidFill>
                  <a:srgbClr val="000000"/>
                </a:solidFill>
                <a:latin typeface="Times New Roman" pitchFamily="16" charset="0"/>
                <a:ea typeface="Microsoft YaHei" charset="-122"/>
                <a:cs typeface="Arial" charset="0"/>
              </a:rPr>
              <a:t>γ) αναμένεται να διακανονιστεί εντός δώδεκα μηνών από την ημερομηνία του ισολογισμού ή </a:t>
            </a:r>
          </a:p>
          <a:p>
            <a:pPr marL="447675" lvl="1" indent="-88900" algn="just" eaLnBrk="1" hangingPunct="1">
              <a:lnSpc>
                <a:spcPct val="90000"/>
              </a:lnSpc>
              <a:spcBef>
                <a:spcPts val="600"/>
              </a:spcBef>
              <a:buSzPct val="100000"/>
              <a:tabLst>
                <a:tab pos="746125" algn="l"/>
                <a:tab pos="1660525" algn="l"/>
                <a:tab pos="2574925" algn="l"/>
                <a:tab pos="3489325" algn="l"/>
                <a:tab pos="4403725" algn="l"/>
                <a:tab pos="5318125" algn="l"/>
                <a:tab pos="6232525" algn="l"/>
                <a:tab pos="7146925" algn="l"/>
                <a:tab pos="8061325" algn="l"/>
                <a:tab pos="8975725" algn="l"/>
                <a:tab pos="9890125" algn="l"/>
              </a:tabLst>
              <a:defRPr/>
            </a:pPr>
            <a:r>
              <a:rPr lang="el-GR" sz="2400" dirty="0">
                <a:solidFill>
                  <a:srgbClr val="000000"/>
                </a:solidFill>
                <a:latin typeface="Times New Roman" pitchFamily="16" charset="0"/>
                <a:ea typeface="Microsoft YaHei" charset="-122"/>
                <a:cs typeface="Arial" charset="0"/>
              </a:rPr>
              <a:t>δ) η οικονομική οντότητα δεν κατέχει ανεπιφύλακτο δικαίωμα αναβολής του διακανονισμού για τουλάχιστον δώδεκα μήνες μετά την ημερομηνία του ισολογισμού.</a:t>
            </a:r>
          </a:p>
          <a:p>
            <a:pPr marL="446088" lvl="1" indent="-88900" algn="just" eaLnBrk="1" hangingPunct="1">
              <a:lnSpc>
                <a:spcPct val="90000"/>
              </a:lnSpc>
              <a:spcBef>
                <a:spcPts val="600"/>
              </a:spcBef>
              <a:buClr>
                <a:srgbClr val="000000"/>
              </a:buClr>
              <a:buSzPct val="100000"/>
              <a:buFont typeface="Wingdings" charset="2"/>
              <a:buNone/>
              <a:tabLst>
                <a:tab pos="746125" algn="l"/>
                <a:tab pos="1660525" algn="l"/>
                <a:tab pos="2574925" algn="l"/>
                <a:tab pos="3489325" algn="l"/>
                <a:tab pos="4403725" algn="l"/>
                <a:tab pos="5318125" algn="l"/>
                <a:tab pos="6232525" algn="l"/>
                <a:tab pos="7146925" algn="l"/>
                <a:tab pos="8061325" algn="l"/>
                <a:tab pos="8975725" algn="l"/>
                <a:tab pos="9890125" algn="l"/>
              </a:tabLst>
              <a:defRPr/>
            </a:pPr>
            <a:endParaRPr lang="el-GR" sz="2400" dirty="0">
              <a:solidFill>
                <a:srgbClr val="000000"/>
              </a:solidFill>
              <a:latin typeface="Times New Roman" pitchFamily="16" charset="0"/>
              <a:ea typeface="Microsoft YaHei" charset="-122"/>
              <a:cs typeface="Arial" charset="0"/>
            </a:endParaRPr>
          </a:p>
          <a:p>
            <a:pPr marL="176213" indent="-176213" algn="just" eaLnBrk="1" hangingPunct="1">
              <a:lnSpc>
                <a:spcPct val="90000"/>
              </a:lnSpc>
              <a:spcBef>
                <a:spcPts val="600"/>
              </a:spcBef>
              <a:buClr>
                <a:srgbClr val="000000"/>
              </a:buClr>
              <a:buSzPct val="100000"/>
              <a:buFont typeface="Wingdings" charset="2"/>
              <a:buChar char=""/>
              <a:tabLst>
                <a:tab pos="746125" algn="l"/>
                <a:tab pos="1660525" algn="l"/>
                <a:tab pos="2574925" algn="l"/>
                <a:tab pos="3489325" algn="l"/>
                <a:tab pos="4403725" algn="l"/>
                <a:tab pos="5318125" algn="l"/>
                <a:tab pos="6232525" algn="l"/>
                <a:tab pos="7146925" algn="l"/>
                <a:tab pos="8061325" algn="l"/>
                <a:tab pos="8975725" algn="l"/>
                <a:tab pos="9890125" algn="l"/>
              </a:tabLst>
              <a:defRPr/>
            </a:pPr>
            <a:r>
              <a:rPr lang="en-US" sz="2400" b="1" dirty="0">
                <a:solidFill>
                  <a:srgbClr val="000000"/>
                </a:solidFill>
                <a:latin typeface="Times New Roman" pitchFamily="16" charset="0"/>
                <a:ea typeface="Microsoft YaHei" charset="-122"/>
                <a:cs typeface="Arial" charset="0"/>
              </a:rPr>
              <a:t>   </a:t>
            </a:r>
            <a:r>
              <a:rPr lang="el-GR" sz="2400" b="1" dirty="0">
                <a:solidFill>
                  <a:srgbClr val="000000"/>
                </a:solidFill>
                <a:latin typeface="Times New Roman" pitchFamily="16" charset="0"/>
                <a:ea typeface="Microsoft YaHei" charset="-122"/>
                <a:cs typeface="Arial" charset="0"/>
              </a:rPr>
              <a:t>ΜΗ ΒΡΑΧΥΠΡΟΘΕΣΜΕΣ ΥΠΟΧΡΕΩΣΕΙΣ</a:t>
            </a:r>
          </a:p>
          <a:p>
            <a:pPr marL="447675" lvl="1" indent="-88900" algn="just" eaLnBrk="1" hangingPunct="1">
              <a:lnSpc>
                <a:spcPct val="90000"/>
              </a:lnSpc>
              <a:spcBef>
                <a:spcPts val="600"/>
              </a:spcBef>
              <a:buSzPct val="100000"/>
              <a:tabLst>
                <a:tab pos="746125" algn="l"/>
                <a:tab pos="1660525" algn="l"/>
                <a:tab pos="2574925" algn="l"/>
                <a:tab pos="3489325" algn="l"/>
                <a:tab pos="4403725" algn="l"/>
                <a:tab pos="5318125" algn="l"/>
                <a:tab pos="6232525" algn="l"/>
                <a:tab pos="7146925" algn="l"/>
                <a:tab pos="8061325" algn="l"/>
                <a:tab pos="8975725" algn="l"/>
                <a:tab pos="9890125" algn="l"/>
              </a:tabLst>
              <a:defRPr/>
            </a:pPr>
            <a:r>
              <a:rPr lang="en-US" sz="2400" dirty="0">
                <a:solidFill>
                  <a:srgbClr val="000000"/>
                </a:solidFill>
                <a:latin typeface="Times New Roman" pitchFamily="16" charset="0"/>
                <a:ea typeface="Microsoft YaHei" charset="-122"/>
                <a:cs typeface="Arial" charset="0"/>
              </a:rPr>
              <a:t> </a:t>
            </a:r>
            <a:r>
              <a:rPr lang="el-GR" sz="2400" dirty="0">
                <a:solidFill>
                  <a:srgbClr val="000000"/>
                </a:solidFill>
                <a:latin typeface="Times New Roman" pitchFamily="16" charset="0"/>
                <a:ea typeface="Microsoft YaHei" charset="-122"/>
                <a:cs typeface="Arial" charset="0"/>
              </a:rPr>
              <a:t> Όλες οι υπόλοιπες υποχρεώσεις πρέπει να κατατάσσονται ως μη βραχυπρόθεσμες.</a:t>
            </a:r>
          </a:p>
        </p:txBody>
      </p:sp>
      <p:sp>
        <p:nvSpPr>
          <p:cNvPr id="86019" name="Rectangle 2"/>
          <p:cNvSpPr>
            <a:spLocks noChangeArrowheads="1"/>
          </p:cNvSpPr>
          <p:nvPr/>
        </p:nvSpPr>
        <p:spPr bwMode="auto">
          <a:xfrm>
            <a:off x="633413" y="188913"/>
            <a:ext cx="8510587" cy="1325562"/>
          </a:xfrm>
          <a:prstGeom prst="rect">
            <a:avLst/>
          </a:prstGeom>
          <a:noFill/>
          <a:ln w="9525">
            <a:noFill/>
            <a:round/>
            <a:headEnd/>
            <a:tailEnd/>
          </a:ln>
        </p:spPr>
        <p:txBody>
          <a:bodyPr lIns="90000" tIns="46800" rIns="90000" bIns="46800" anchor="ctr"/>
          <a:lstStyle/>
          <a:p>
            <a:pPr algn="ct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sz="4000" b="1">
                <a:solidFill>
                  <a:srgbClr val="000000"/>
                </a:solidFill>
                <a:latin typeface="Times New Roman" pitchFamily="18" charset="0"/>
                <a:cs typeface="Times New Roman" pitchFamily="18" charset="0"/>
              </a:rPr>
              <a:t>ΔΛΠ 1: ΙΣΟΛΟΓΙΣΜΟΣ (3/3)</a:t>
            </a:r>
            <a:br>
              <a:rPr lang="el-GR" altLang="en-US" sz="4000" b="1">
                <a:solidFill>
                  <a:srgbClr val="000000"/>
                </a:solidFill>
                <a:latin typeface="Times New Roman" pitchFamily="18" charset="0"/>
                <a:cs typeface="Times New Roman" pitchFamily="18" charset="0"/>
              </a:rPr>
            </a:br>
            <a:endParaRPr lang="el-GR" altLang="en-US" sz="4000" b="1">
              <a:solidFill>
                <a:srgbClr val="000000"/>
              </a:solidFill>
              <a:latin typeface="Times New Roman" pitchFamily="18" charset="0"/>
              <a:cs typeface="Times New Roman" pitchFamily="18" charset="0"/>
            </a:endParaRPr>
          </a:p>
        </p:txBody>
      </p:sp>
    </p:spTree>
  </p:cSld>
  <p:clrMapOvr>
    <a:masterClrMapping/>
  </p:clrMapOvr>
  <p:transition spd="med">
    <p:dissolve/>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9937" name="Text Box 1"/>
          <p:cNvSpPr txBox="1">
            <a:spLocks noChangeArrowheads="1"/>
          </p:cNvSpPr>
          <p:nvPr/>
        </p:nvSpPr>
        <p:spPr bwMode="auto">
          <a:xfrm>
            <a:off x="179388" y="1196975"/>
            <a:ext cx="8569325" cy="5327650"/>
          </a:xfrm>
          <a:prstGeom prst="rect">
            <a:avLst/>
          </a:prstGeom>
          <a:noFill/>
          <a:ln w="9525" cap="flat">
            <a:noFill/>
            <a:round/>
            <a:headEnd/>
            <a:tailEnd/>
          </a:ln>
          <a:effectLst/>
        </p:spPr>
        <p:txBody>
          <a:bodyPr/>
          <a:lstStyle/>
          <a:p>
            <a:pPr marL="441325" indent="-441325" algn="just" eaLnBrk="1" hangingPunct="1">
              <a:lnSpc>
                <a:spcPct val="90000"/>
              </a:lnSpc>
              <a:spcBef>
                <a:spcPts val="600"/>
              </a:spcBef>
              <a:buClr>
                <a:srgbClr val="000000"/>
              </a:buClr>
              <a:buSzPct val="100000"/>
              <a:buFont typeface="Wingdings" charset="2"/>
              <a:buChar char=""/>
              <a:tabLst>
                <a:tab pos="1011238" algn="l"/>
                <a:tab pos="1925638" algn="l"/>
                <a:tab pos="2840038" algn="l"/>
                <a:tab pos="3754438" algn="l"/>
                <a:tab pos="4668838" algn="l"/>
                <a:tab pos="5583238" algn="l"/>
                <a:tab pos="6497638" algn="l"/>
                <a:tab pos="7412038" algn="l"/>
                <a:tab pos="8326438" algn="l"/>
                <a:tab pos="9240838" algn="l"/>
                <a:tab pos="10155238" algn="l"/>
              </a:tabLst>
              <a:defRPr/>
            </a:pPr>
            <a:r>
              <a:rPr lang="el-GR" sz="2400" dirty="0">
                <a:solidFill>
                  <a:srgbClr val="000000"/>
                </a:solidFill>
                <a:latin typeface="Times New Roman" pitchFamily="16" charset="0"/>
                <a:ea typeface="Microsoft YaHei" charset="-122"/>
                <a:cs typeface="Arial" charset="0"/>
              </a:rPr>
              <a:t>Η κατάσταση αποτελεσμάτων χρήσης θα πρέπει να παρουσιάζει κάθε στοιχείο των εσόδων και των εξόδων, τα οποία θα πρέπει να περιλαμβάνονται στο κέρδος ή τη ζημία (εκτός αν κάποιο Πρότυπο ή Διερμηνεία απαιτεί διαφορετικά). </a:t>
            </a:r>
          </a:p>
          <a:p>
            <a:pPr marL="441325" indent="-441325" algn="just" eaLnBrk="1" hangingPunct="1">
              <a:lnSpc>
                <a:spcPct val="90000"/>
              </a:lnSpc>
              <a:spcBef>
                <a:spcPts val="600"/>
              </a:spcBef>
              <a:buClr>
                <a:srgbClr val="000000"/>
              </a:buClr>
              <a:buSzPct val="100000"/>
              <a:buFont typeface="Wingdings" charset="2"/>
              <a:buChar char=""/>
              <a:tabLst>
                <a:tab pos="1011238" algn="l"/>
                <a:tab pos="1925638" algn="l"/>
                <a:tab pos="2840038" algn="l"/>
                <a:tab pos="3754438" algn="l"/>
                <a:tab pos="4668838" algn="l"/>
                <a:tab pos="5583238" algn="l"/>
                <a:tab pos="6497638" algn="l"/>
                <a:tab pos="7412038" algn="l"/>
                <a:tab pos="8326438" algn="l"/>
                <a:tab pos="9240838" algn="l"/>
                <a:tab pos="10155238" algn="l"/>
              </a:tabLst>
              <a:defRPr/>
            </a:pPr>
            <a:r>
              <a:rPr lang="el-GR" sz="2400" dirty="0">
                <a:solidFill>
                  <a:srgbClr val="000000"/>
                </a:solidFill>
                <a:latin typeface="Times New Roman" pitchFamily="16" charset="0"/>
                <a:ea typeface="Microsoft YaHei" charset="-122"/>
                <a:cs typeface="Arial" charset="0"/>
              </a:rPr>
              <a:t>Η κατάσταση αποτελεσμάτων περιλαμβάνει, κατ’ ελάχιστον, συγκεκριμένα κονδύλια που παρουσιάζουν τα ακόλουθα ποσά για την περίοδο:</a:t>
            </a:r>
          </a:p>
          <a:p>
            <a:pPr marL="442913" indent="-441325" eaLnBrk="1" hangingPunct="1">
              <a:spcBef>
                <a:spcPts val="600"/>
              </a:spcBef>
              <a:buSzPct val="100000"/>
              <a:tabLst>
                <a:tab pos="1011238" algn="l"/>
                <a:tab pos="1925638" algn="l"/>
                <a:tab pos="2840038" algn="l"/>
                <a:tab pos="3754438" algn="l"/>
                <a:tab pos="4668838" algn="l"/>
                <a:tab pos="5583238" algn="l"/>
                <a:tab pos="6497638" algn="l"/>
                <a:tab pos="7412038" algn="l"/>
                <a:tab pos="8326438" algn="l"/>
                <a:tab pos="9240838" algn="l"/>
                <a:tab pos="10155238" algn="l"/>
              </a:tabLst>
              <a:defRPr/>
            </a:pPr>
            <a:r>
              <a:rPr lang="el-GR" sz="2400" dirty="0">
                <a:solidFill>
                  <a:srgbClr val="000000"/>
                </a:solidFill>
                <a:latin typeface="Times New Roman" pitchFamily="16" charset="0"/>
                <a:ea typeface="Microsoft YaHei" charset="-122"/>
                <a:cs typeface="Arial" charset="0"/>
              </a:rPr>
              <a:t>	1. έσοδα,</a:t>
            </a:r>
          </a:p>
          <a:p>
            <a:pPr marL="442913" indent="-441325" eaLnBrk="1" hangingPunct="1">
              <a:spcBef>
                <a:spcPts val="600"/>
              </a:spcBef>
              <a:buSzPct val="100000"/>
              <a:tabLst>
                <a:tab pos="1011238" algn="l"/>
                <a:tab pos="1925638" algn="l"/>
                <a:tab pos="2840038" algn="l"/>
                <a:tab pos="3754438" algn="l"/>
                <a:tab pos="4668838" algn="l"/>
                <a:tab pos="5583238" algn="l"/>
                <a:tab pos="6497638" algn="l"/>
                <a:tab pos="7412038" algn="l"/>
                <a:tab pos="8326438" algn="l"/>
                <a:tab pos="9240838" algn="l"/>
                <a:tab pos="10155238" algn="l"/>
              </a:tabLst>
              <a:defRPr/>
            </a:pPr>
            <a:r>
              <a:rPr lang="el-GR" sz="2400" dirty="0">
                <a:solidFill>
                  <a:srgbClr val="000000"/>
                </a:solidFill>
                <a:latin typeface="Times New Roman" pitchFamily="16" charset="0"/>
                <a:ea typeface="Microsoft YaHei" charset="-122"/>
                <a:cs typeface="Arial" charset="0"/>
              </a:rPr>
              <a:t>	2. χρηματοοικονομικά κόστη,</a:t>
            </a:r>
          </a:p>
          <a:p>
            <a:pPr marL="442913" indent="-441325" eaLnBrk="1" hangingPunct="1">
              <a:spcBef>
                <a:spcPts val="600"/>
              </a:spcBef>
              <a:buSzPct val="100000"/>
              <a:tabLst>
                <a:tab pos="1011238" algn="l"/>
                <a:tab pos="1925638" algn="l"/>
                <a:tab pos="2840038" algn="l"/>
                <a:tab pos="3754438" algn="l"/>
                <a:tab pos="4668838" algn="l"/>
                <a:tab pos="5583238" algn="l"/>
                <a:tab pos="6497638" algn="l"/>
                <a:tab pos="7412038" algn="l"/>
                <a:tab pos="8326438" algn="l"/>
                <a:tab pos="9240838" algn="l"/>
                <a:tab pos="10155238" algn="l"/>
              </a:tabLst>
              <a:defRPr/>
            </a:pPr>
            <a:r>
              <a:rPr lang="el-GR" sz="2400" dirty="0">
                <a:solidFill>
                  <a:srgbClr val="000000"/>
                </a:solidFill>
                <a:latin typeface="Times New Roman" pitchFamily="16" charset="0"/>
                <a:ea typeface="Microsoft YaHei" charset="-122"/>
                <a:cs typeface="Arial" charset="0"/>
              </a:rPr>
              <a:t>	3. κέρδη ή ζημίες από συγγενείς επιχειρήσεις &amp; κοινοπραξίες,</a:t>
            </a:r>
          </a:p>
          <a:p>
            <a:pPr marL="442913" indent="-441325" eaLnBrk="1" hangingPunct="1">
              <a:spcBef>
                <a:spcPts val="600"/>
              </a:spcBef>
              <a:buSzPct val="100000"/>
              <a:tabLst>
                <a:tab pos="1011238" algn="l"/>
                <a:tab pos="1925638" algn="l"/>
                <a:tab pos="2840038" algn="l"/>
                <a:tab pos="3754438" algn="l"/>
                <a:tab pos="4668838" algn="l"/>
                <a:tab pos="5583238" algn="l"/>
                <a:tab pos="6497638" algn="l"/>
                <a:tab pos="7412038" algn="l"/>
                <a:tab pos="8326438" algn="l"/>
                <a:tab pos="9240838" algn="l"/>
                <a:tab pos="10155238" algn="l"/>
              </a:tabLst>
              <a:defRPr/>
            </a:pPr>
            <a:r>
              <a:rPr lang="el-GR" sz="2400" dirty="0">
                <a:solidFill>
                  <a:srgbClr val="000000"/>
                </a:solidFill>
                <a:latin typeface="Times New Roman" pitchFamily="16" charset="0"/>
                <a:ea typeface="Microsoft YaHei" charset="-122"/>
                <a:cs typeface="Arial" charset="0"/>
              </a:rPr>
              <a:t>	4. έξοδο φόρου,</a:t>
            </a:r>
          </a:p>
          <a:p>
            <a:pPr marL="442913" indent="-441325" eaLnBrk="1" hangingPunct="1">
              <a:spcBef>
                <a:spcPts val="600"/>
              </a:spcBef>
              <a:buSzPct val="100000"/>
              <a:tabLst>
                <a:tab pos="1011238" algn="l"/>
                <a:tab pos="1925638" algn="l"/>
                <a:tab pos="2840038" algn="l"/>
                <a:tab pos="3754438" algn="l"/>
                <a:tab pos="4668838" algn="l"/>
                <a:tab pos="5583238" algn="l"/>
                <a:tab pos="6497638" algn="l"/>
                <a:tab pos="7412038" algn="l"/>
                <a:tab pos="8326438" algn="l"/>
                <a:tab pos="9240838" algn="l"/>
                <a:tab pos="10155238" algn="l"/>
              </a:tabLst>
              <a:defRPr/>
            </a:pPr>
            <a:r>
              <a:rPr lang="el-GR" sz="2400" dirty="0">
                <a:solidFill>
                  <a:srgbClr val="000000"/>
                </a:solidFill>
                <a:latin typeface="Times New Roman" pitchFamily="16" charset="0"/>
                <a:ea typeface="Microsoft YaHei" charset="-122"/>
                <a:cs typeface="Arial" charset="0"/>
              </a:rPr>
              <a:t>	5. κέρδη ή ζημίες από διακοπείσες δραστηριότητες</a:t>
            </a:r>
          </a:p>
          <a:p>
            <a:pPr marL="442913" indent="-441325" eaLnBrk="1" hangingPunct="1">
              <a:spcBef>
                <a:spcPts val="600"/>
              </a:spcBef>
              <a:buSzPct val="100000"/>
              <a:tabLst>
                <a:tab pos="1011238" algn="l"/>
                <a:tab pos="1925638" algn="l"/>
                <a:tab pos="2840038" algn="l"/>
                <a:tab pos="3754438" algn="l"/>
                <a:tab pos="4668838" algn="l"/>
                <a:tab pos="5583238" algn="l"/>
                <a:tab pos="6497638" algn="l"/>
                <a:tab pos="7412038" algn="l"/>
                <a:tab pos="8326438" algn="l"/>
                <a:tab pos="9240838" algn="l"/>
                <a:tab pos="10155238" algn="l"/>
              </a:tabLst>
              <a:defRPr/>
            </a:pPr>
            <a:r>
              <a:rPr lang="el-GR" sz="2400" dirty="0">
                <a:solidFill>
                  <a:srgbClr val="000000"/>
                </a:solidFill>
                <a:latin typeface="Times New Roman" pitchFamily="16" charset="0"/>
                <a:ea typeface="Microsoft YaHei" charset="-122"/>
                <a:cs typeface="Arial" charset="0"/>
              </a:rPr>
              <a:t>	6. κέρδος ή ζημία της παρουσιαζόμενης περιόδου</a:t>
            </a:r>
          </a:p>
        </p:txBody>
      </p:sp>
      <p:sp>
        <p:nvSpPr>
          <p:cNvPr id="87043" name="Rectangle 2"/>
          <p:cNvSpPr>
            <a:spLocks noChangeArrowheads="1"/>
          </p:cNvSpPr>
          <p:nvPr/>
        </p:nvSpPr>
        <p:spPr bwMode="auto">
          <a:xfrm>
            <a:off x="0" y="188913"/>
            <a:ext cx="9144000" cy="1325562"/>
          </a:xfrm>
          <a:prstGeom prst="rect">
            <a:avLst/>
          </a:prstGeom>
          <a:noFill/>
          <a:ln w="9525">
            <a:noFill/>
            <a:round/>
            <a:headEnd/>
            <a:tailEnd/>
          </a:ln>
        </p:spPr>
        <p:txBody>
          <a:bodyPr lIns="90000" tIns="46800" rIns="90000" bIns="46800" anchor="ctr"/>
          <a:lstStyle/>
          <a:p>
            <a:pPr algn="ct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sz="3600" b="1">
                <a:solidFill>
                  <a:srgbClr val="000000"/>
                </a:solidFill>
                <a:latin typeface="Times New Roman" pitchFamily="18" charset="0"/>
                <a:cs typeface="Times New Roman" pitchFamily="18" charset="0"/>
              </a:rPr>
              <a:t>ΔΛΠ 1: ΚΑΤΑΣΤΑΣΗ ΑΠΟΤΕΛΕΣΜΑΤΩΝ</a:t>
            </a:r>
            <a:br>
              <a:rPr lang="el-GR" altLang="en-US" sz="3600" b="1">
                <a:solidFill>
                  <a:srgbClr val="000000"/>
                </a:solidFill>
                <a:latin typeface="Times New Roman" pitchFamily="18" charset="0"/>
                <a:cs typeface="Times New Roman" pitchFamily="18" charset="0"/>
              </a:rPr>
            </a:br>
            <a:endParaRPr lang="el-GR" altLang="en-US" sz="3600" b="1">
              <a:solidFill>
                <a:srgbClr val="000000"/>
              </a:solidFill>
              <a:latin typeface="Times New Roman" pitchFamily="18" charset="0"/>
              <a:cs typeface="Times New Roman" pitchFamily="18" charset="0"/>
            </a:endParaRPr>
          </a:p>
        </p:txBody>
      </p:sp>
    </p:spTree>
  </p:cSld>
  <p:clrMapOvr>
    <a:masterClrMapping/>
  </p:clrMapOvr>
  <p:transition spd="med">
    <p:dissolve/>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961" name="Text Box 1"/>
          <p:cNvSpPr txBox="1">
            <a:spLocks noChangeArrowheads="1"/>
          </p:cNvSpPr>
          <p:nvPr/>
        </p:nvSpPr>
        <p:spPr bwMode="auto">
          <a:xfrm>
            <a:off x="457200" y="1268413"/>
            <a:ext cx="8458200" cy="5360987"/>
          </a:xfrm>
          <a:prstGeom prst="rect">
            <a:avLst/>
          </a:prstGeom>
          <a:noFill/>
          <a:ln w="9525" cap="flat">
            <a:noFill/>
            <a:round/>
            <a:headEnd/>
            <a:tailEnd/>
          </a:ln>
          <a:effectLst/>
        </p:spPr>
        <p:txBody>
          <a:bodyPr/>
          <a:lstStyle/>
          <a:p>
            <a:pPr marL="341313" indent="-341313" algn="just" eaLnBrk="1" hangingPunct="1">
              <a:lnSpc>
                <a:spcPct val="90000"/>
              </a:lnSpc>
              <a:spcBef>
                <a:spcPts val="600"/>
              </a:spcBef>
              <a:buClr>
                <a:srgbClr val="000000"/>
              </a:buClr>
              <a:buSzPct val="100000"/>
              <a:buFont typeface="Wingdings"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l-GR" sz="2400" dirty="0">
                <a:solidFill>
                  <a:srgbClr val="000000"/>
                </a:solidFill>
                <a:latin typeface="Times New Roman" pitchFamily="16" charset="0"/>
                <a:ea typeface="Microsoft YaHei" charset="-122"/>
                <a:cs typeface="Arial" charset="0"/>
              </a:rPr>
              <a:t>Η Κατάσταση Μεταβολών Ιδίων Κεφαλαίων εμφανίζει πληροφορίες όπως: όλα τα κέρδη και τις ζημίες μιας περιόδου (συμπεριλαμβανομένων και εκείνων που αναγνωρίζονται κατευθείαν στα Ιδία Κεφάλαια)</a:t>
            </a:r>
            <a:r>
              <a:rPr lang="en-US" sz="2400" dirty="0">
                <a:solidFill>
                  <a:srgbClr val="000000"/>
                </a:solidFill>
                <a:latin typeface="Times New Roman" pitchFamily="16" charset="0"/>
                <a:ea typeface="Microsoft YaHei" charset="-122"/>
                <a:cs typeface="Arial" charset="0"/>
              </a:rPr>
              <a:t>,</a:t>
            </a:r>
            <a:r>
              <a:rPr lang="el-GR" sz="2400" dirty="0">
                <a:solidFill>
                  <a:srgbClr val="000000"/>
                </a:solidFill>
                <a:latin typeface="Times New Roman" pitchFamily="16" charset="0"/>
                <a:ea typeface="Microsoft YaHei" charset="-122"/>
                <a:cs typeface="Arial" charset="0"/>
              </a:rPr>
              <a:t> καθώς και οι λοιπές μεταβολές στην οικονομική θέση της επιχείρησης μεταξύ του τρέχοντος Ισολογισμού και του προηγούμενου. </a:t>
            </a:r>
          </a:p>
          <a:p>
            <a:pPr marL="341313" indent="-341313" algn="just" eaLnBrk="1" hangingPunct="1">
              <a:lnSpc>
                <a:spcPct val="90000"/>
              </a:lnSpc>
              <a:spcBef>
                <a:spcPts val="600"/>
              </a:spcBef>
              <a:buClr>
                <a:srgbClr val="000000"/>
              </a:buClr>
              <a:buSzPct val="100000"/>
              <a:buFont typeface="Wingdings"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l-GR" sz="2400" dirty="0">
                <a:solidFill>
                  <a:srgbClr val="000000"/>
                </a:solidFill>
                <a:latin typeface="Times New Roman" pitchFamily="16" charset="0"/>
                <a:ea typeface="Microsoft YaHei" charset="-122"/>
                <a:cs typeface="Arial" charset="0"/>
              </a:rPr>
              <a:t>Η Κατάσταση μεταβολών Ιδίων Κεφαλαίων πρέπει να παρουσιάζει </a:t>
            </a:r>
          </a:p>
          <a:p>
            <a:pPr marL="342900" indent="-341313" algn="just" eaLnBrk="1" hangingPunct="1">
              <a:lnSpc>
                <a:spcPct val="90000"/>
              </a:lnSpc>
              <a:spcBef>
                <a:spcPts val="600"/>
              </a:spcBef>
              <a:buSzPct val="100000"/>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l-GR" sz="2400" dirty="0">
                <a:solidFill>
                  <a:srgbClr val="000000"/>
                </a:solidFill>
                <a:latin typeface="Times New Roman" pitchFamily="16" charset="0"/>
                <a:ea typeface="Microsoft YaHei" charset="-122"/>
                <a:cs typeface="Arial" charset="0"/>
              </a:rPr>
              <a:t>	α) το καθαρό κέρδος ή τη ζημία της χρήσης,</a:t>
            </a:r>
          </a:p>
          <a:p>
            <a:pPr marL="342900" indent="-341313" algn="just" eaLnBrk="1" hangingPunct="1">
              <a:lnSpc>
                <a:spcPct val="90000"/>
              </a:lnSpc>
              <a:spcBef>
                <a:spcPts val="600"/>
              </a:spcBef>
              <a:buSzPct val="100000"/>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l-GR" sz="2400" dirty="0">
                <a:solidFill>
                  <a:srgbClr val="000000"/>
                </a:solidFill>
                <a:latin typeface="Times New Roman" pitchFamily="16" charset="0"/>
                <a:ea typeface="Microsoft YaHei" charset="-122"/>
                <a:cs typeface="Arial" charset="0"/>
              </a:rPr>
              <a:t>	β) κάθε έσοδο και έξοδο, κέρδος ή ζημία, που όπως απαιτείται από άλλα Πρότυπα καταχωρείται κατευθείαν στα ίδια κεφάλαια και το σύνολο αυτών των στοιχείων,</a:t>
            </a:r>
          </a:p>
          <a:p>
            <a:pPr marL="342900" indent="-341313" algn="just" eaLnBrk="1" hangingPunct="1">
              <a:lnSpc>
                <a:spcPct val="90000"/>
              </a:lnSpc>
              <a:spcBef>
                <a:spcPts val="600"/>
              </a:spcBef>
              <a:buSzPct val="100000"/>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l-GR" sz="2400" dirty="0">
                <a:solidFill>
                  <a:srgbClr val="000000"/>
                </a:solidFill>
                <a:latin typeface="Times New Roman" pitchFamily="16" charset="0"/>
                <a:ea typeface="Microsoft YaHei" charset="-122"/>
                <a:cs typeface="Arial" charset="0"/>
              </a:rPr>
              <a:t>	γ) τη σωρευτική επίδραση των μεταβολών στις λογιστικές μεθόδους και των διορθώσεων βασικών λαθών που αντιμετωπίσθηκαν σύμφωνα με το ΔΛΠ 8</a:t>
            </a:r>
            <a:r>
              <a:rPr lang="en-US" sz="2400" dirty="0">
                <a:solidFill>
                  <a:srgbClr val="000000"/>
                </a:solidFill>
                <a:latin typeface="Times New Roman" pitchFamily="16" charset="0"/>
                <a:ea typeface="Microsoft YaHei" charset="-122"/>
                <a:cs typeface="Arial" charset="0"/>
              </a:rPr>
              <a:t>.</a:t>
            </a:r>
          </a:p>
        </p:txBody>
      </p:sp>
      <p:sp>
        <p:nvSpPr>
          <p:cNvPr id="88067" name="Rectangle 2"/>
          <p:cNvSpPr>
            <a:spLocks noChangeArrowheads="1"/>
          </p:cNvSpPr>
          <p:nvPr/>
        </p:nvSpPr>
        <p:spPr bwMode="auto">
          <a:xfrm>
            <a:off x="0" y="188913"/>
            <a:ext cx="9144000" cy="1325562"/>
          </a:xfrm>
          <a:prstGeom prst="rect">
            <a:avLst/>
          </a:prstGeom>
          <a:noFill/>
          <a:ln w="9525">
            <a:noFill/>
            <a:round/>
            <a:headEnd/>
            <a:tailEnd/>
          </a:ln>
        </p:spPr>
        <p:txBody>
          <a:bodyPr lIns="90000" tIns="46800" rIns="90000" bIns="46800" anchor="ctr"/>
          <a:lstStyle/>
          <a:p>
            <a:pPr algn="ct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sz="3600" b="1">
                <a:solidFill>
                  <a:srgbClr val="000000"/>
                </a:solidFill>
                <a:latin typeface="Times New Roman" pitchFamily="18" charset="0"/>
                <a:cs typeface="Times New Roman" pitchFamily="18" charset="0"/>
              </a:rPr>
              <a:t>ΔΛΠ 1: ΚΑΤΑΣΤΑΣΗ ΜΕΤΑΒΟΛΩΝ ΙΔΙΩΝ ΚΕΦΑΛΑΙΩΝ</a:t>
            </a:r>
            <a:br>
              <a:rPr lang="el-GR" altLang="en-US" sz="3600" b="1">
                <a:solidFill>
                  <a:srgbClr val="000000"/>
                </a:solidFill>
                <a:latin typeface="Times New Roman" pitchFamily="18" charset="0"/>
                <a:cs typeface="Times New Roman" pitchFamily="18" charset="0"/>
              </a:rPr>
            </a:br>
            <a:endParaRPr lang="el-GR" altLang="en-US" sz="3600" b="1">
              <a:solidFill>
                <a:srgbClr val="000000"/>
              </a:solidFill>
              <a:latin typeface="Times New Roman" pitchFamily="18" charset="0"/>
              <a:cs typeface="Times New Roman" pitchFamily="18" charset="0"/>
            </a:endParaRPr>
          </a:p>
        </p:txBody>
      </p:sp>
    </p:spTree>
  </p:cSld>
  <p:clrMapOvr>
    <a:masterClrMapping/>
  </p:clrMapOvr>
  <p:transition spd="med">
    <p:dissolve/>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1985" name="Text Box 1"/>
          <p:cNvSpPr txBox="1">
            <a:spLocks noChangeArrowheads="1"/>
          </p:cNvSpPr>
          <p:nvPr/>
        </p:nvSpPr>
        <p:spPr bwMode="auto">
          <a:xfrm>
            <a:off x="179388" y="1484313"/>
            <a:ext cx="8964612" cy="4824412"/>
          </a:xfrm>
          <a:prstGeom prst="rect">
            <a:avLst/>
          </a:prstGeom>
          <a:noFill/>
          <a:ln w="9525" cap="flat">
            <a:noFill/>
            <a:round/>
            <a:headEnd/>
            <a:tailEnd/>
          </a:ln>
          <a:effectLst/>
        </p:spPr>
        <p:txBody>
          <a:bodyPr/>
          <a:lstStyle/>
          <a:p>
            <a:pPr marL="341313" indent="-341313" algn="just" eaLnBrk="1" hangingPunct="1">
              <a:lnSpc>
                <a:spcPct val="90000"/>
              </a:lnSpc>
              <a:spcBef>
                <a:spcPts val="600"/>
              </a:spcBef>
              <a:buClr>
                <a:srgbClr val="000000"/>
              </a:buClr>
              <a:buSzPct val="100000"/>
              <a:buFont typeface="Wingdings"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l-GR" sz="2400" dirty="0">
                <a:solidFill>
                  <a:srgbClr val="000000"/>
                </a:solidFill>
                <a:latin typeface="Times New Roman" pitchFamily="16" charset="0"/>
                <a:ea typeface="Microsoft YaHei" charset="-122"/>
                <a:cs typeface="Arial" charset="0"/>
              </a:rPr>
              <a:t>Κάθε στοιχείο στον ισολογισμό, στην κατάσταση λογαριασμού αποτελεσμάτων, στην κατάσταση μεταβολών ίδιων κεφαλαίων ή στην κατάσταση ταμειακών ροών θα πρέπει να παραπέμπει σε οποιαδήποτε σχετική πληροφορία των σημειώσεων. </a:t>
            </a:r>
          </a:p>
          <a:p>
            <a:pPr marL="341313" indent="-341313" algn="just" eaLnBrk="1" hangingPunct="1">
              <a:lnSpc>
                <a:spcPct val="90000"/>
              </a:lnSpc>
              <a:spcBef>
                <a:spcPts val="600"/>
              </a:spcBef>
              <a:buClr>
                <a:srgbClr val="000000"/>
              </a:buClr>
              <a:buSzPct val="100000"/>
              <a:buFont typeface="Wingdings"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l-GR" sz="2400" dirty="0">
                <a:solidFill>
                  <a:srgbClr val="000000"/>
                </a:solidFill>
                <a:latin typeface="Times New Roman" pitchFamily="16" charset="0"/>
                <a:ea typeface="Microsoft YaHei" charset="-122"/>
                <a:cs typeface="Arial" charset="0"/>
              </a:rPr>
              <a:t>Οι πληροφορίες στις Σημειώσεις θα πρέπει να εμπεριέχουν: </a:t>
            </a:r>
          </a:p>
          <a:p>
            <a:pPr marL="342900" indent="-341313" algn="just" eaLnBrk="1" hangingPunct="1">
              <a:lnSpc>
                <a:spcPct val="90000"/>
              </a:lnSpc>
              <a:spcBef>
                <a:spcPts val="600"/>
              </a:spcBef>
              <a:buSzPct val="100000"/>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l-GR" sz="2400" dirty="0">
                <a:solidFill>
                  <a:srgbClr val="000000"/>
                </a:solidFill>
                <a:latin typeface="Times New Roman" pitchFamily="16" charset="0"/>
                <a:ea typeface="Microsoft YaHei" charset="-122"/>
                <a:cs typeface="Arial" charset="0"/>
              </a:rPr>
              <a:t>	α) δήλωση συμμόρφωσης με τα ΔΛΠ,</a:t>
            </a:r>
          </a:p>
          <a:p>
            <a:pPr marL="342900" indent="-341313" algn="just" eaLnBrk="1" hangingPunct="1">
              <a:lnSpc>
                <a:spcPct val="90000"/>
              </a:lnSpc>
              <a:spcBef>
                <a:spcPts val="600"/>
              </a:spcBef>
              <a:buSzPct val="100000"/>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l-GR" sz="2400" dirty="0">
                <a:solidFill>
                  <a:srgbClr val="000000"/>
                </a:solidFill>
                <a:latin typeface="Times New Roman" pitchFamily="16" charset="0"/>
                <a:ea typeface="Microsoft YaHei" charset="-122"/>
                <a:cs typeface="Arial" charset="0"/>
              </a:rPr>
              <a:t>	β) περίληψη σημαντικών λογιστικών πολιτικών που εφαρμόστηκαν,</a:t>
            </a:r>
          </a:p>
          <a:p>
            <a:pPr marL="342900" indent="-341313" algn="just" eaLnBrk="1" hangingPunct="1">
              <a:lnSpc>
                <a:spcPct val="90000"/>
              </a:lnSpc>
              <a:spcBef>
                <a:spcPts val="600"/>
              </a:spcBef>
              <a:buSzPct val="100000"/>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l-GR" sz="2400" dirty="0">
                <a:solidFill>
                  <a:srgbClr val="000000"/>
                </a:solidFill>
                <a:latin typeface="Times New Roman" pitchFamily="16" charset="0"/>
                <a:ea typeface="Microsoft YaHei" charset="-122"/>
                <a:cs typeface="Arial" charset="0"/>
              </a:rPr>
              <a:t>	γ) επεξηγηματικές ή συμπληρωματικές πληροφορίες για στοιχεία που παρουσιάζονται στον πίνακα κάθε μιας από τις οικονομικές καταστάσεις,</a:t>
            </a:r>
          </a:p>
          <a:p>
            <a:pPr marL="342900" indent="-341313" algn="just" eaLnBrk="1" hangingPunct="1">
              <a:lnSpc>
                <a:spcPct val="90000"/>
              </a:lnSpc>
              <a:spcBef>
                <a:spcPts val="600"/>
              </a:spcBef>
              <a:buSzPct val="100000"/>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l-GR" sz="2400" dirty="0">
                <a:solidFill>
                  <a:srgbClr val="000000"/>
                </a:solidFill>
                <a:latin typeface="Times New Roman" pitchFamily="16" charset="0"/>
                <a:ea typeface="Microsoft YaHei" charset="-122"/>
                <a:cs typeface="Arial" charset="0"/>
              </a:rPr>
              <a:t>	δ) άλλες γνωστοποιήσεις, όπως οι ενδεχόμενες υποχρεώσεις, οι μη αναγνωρισμένες συμβατικές δεσμεύσεις και οι μη χρηματοοικονομικές γνωστοποιήσεις, όπως οι στόχοι της οικονομικής οντότητας αναφορικά με τις πολιτικές και τη διαχείριση του χρηματοοικονομικού κινδύνου. </a:t>
            </a:r>
          </a:p>
        </p:txBody>
      </p:sp>
      <p:sp>
        <p:nvSpPr>
          <p:cNvPr id="89091" name="Rectangle 2"/>
          <p:cNvSpPr>
            <a:spLocks noChangeArrowheads="1"/>
          </p:cNvSpPr>
          <p:nvPr/>
        </p:nvSpPr>
        <p:spPr bwMode="auto">
          <a:xfrm>
            <a:off x="0" y="188913"/>
            <a:ext cx="9144000" cy="1325562"/>
          </a:xfrm>
          <a:prstGeom prst="rect">
            <a:avLst/>
          </a:prstGeom>
          <a:noFill/>
          <a:ln w="9525">
            <a:noFill/>
            <a:round/>
            <a:headEnd/>
            <a:tailEnd/>
          </a:ln>
        </p:spPr>
        <p:txBody>
          <a:bodyPr lIns="90000" tIns="46800" rIns="90000" bIns="46800" anchor="ctr"/>
          <a:lstStyle/>
          <a:p>
            <a:pPr algn="ct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sz="3200" b="1">
                <a:solidFill>
                  <a:srgbClr val="000000"/>
                </a:solidFill>
                <a:latin typeface="Times New Roman" pitchFamily="18" charset="0"/>
                <a:cs typeface="Times New Roman" pitchFamily="18" charset="0"/>
              </a:rPr>
              <a:t>ΔΛΠ 1: ΣΗΜΕΙΩΣΕΙΣ</a:t>
            </a:r>
            <a:r>
              <a:rPr lang="en-GB" altLang="en-US" sz="3200" b="1">
                <a:solidFill>
                  <a:srgbClr val="000000"/>
                </a:solidFill>
                <a:latin typeface="Times New Roman" pitchFamily="18" charset="0"/>
                <a:cs typeface="Times New Roman" pitchFamily="18" charset="0"/>
              </a:rPr>
              <a:t> </a:t>
            </a:r>
            <a:r>
              <a:rPr lang="el-GR" altLang="en-US" sz="3200" b="1">
                <a:solidFill>
                  <a:srgbClr val="000000"/>
                </a:solidFill>
                <a:latin typeface="Times New Roman" pitchFamily="18" charset="0"/>
                <a:cs typeface="Times New Roman" pitchFamily="18" charset="0"/>
              </a:rPr>
              <a:t>ΕΠΙ ΤΩΝ ΟΙΚΟΝΟΜΙΚΩΝ ΚΑΤΑΣΤΑΣΕΩΝ</a:t>
            </a:r>
          </a:p>
        </p:txBody>
      </p:sp>
    </p:spTree>
  </p:cSld>
  <p:clrMapOvr>
    <a:masterClrMapping/>
  </p:clrMapOvr>
  <p:transition spd="med">
    <p:dissolve/>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6" name="Text Box 1"/>
          <p:cNvSpPr txBox="1">
            <a:spLocks noChangeArrowheads="1"/>
          </p:cNvSpPr>
          <p:nvPr/>
        </p:nvSpPr>
        <p:spPr bwMode="auto">
          <a:xfrm>
            <a:off x="3124200" y="6356350"/>
            <a:ext cx="2895600" cy="365125"/>
          </a:xfrm>
          <a:prstGeom prst="rect">
            <a:avLst/>
          </a:prstGeom>
          <a:noFill/>
          <a:ln w="9525">
            <a:noFill/>
            <a:round/>
            <a:headEnd/>
            <a:tailEnd/>
          </a:ln>
        </p:spPr>
        <p:txBody>
          <a:bodyPr lIns="90000" tIns="46800" rIns="90000" bIns="46800" anchor="ctr"/>
          <a:lstStyle/>
          <a:p>
            <a:pPr algn="ct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3A2082C9-1150-423A-84FE-75B6490AC61A}" type="slidenum">
              <a:rPr lang="en-US" altLang="en-US" sz="1200">
                <a:solidFill>
                  <a:srgbClr val="898989"/>
                </a:solidFill>
                <a:latin typeface="Times New Roman" pitchFamily="18" charset="0"/>
                <a:cs typeface="Times New Roman" pitchFamily="18" charset="0"/>
              </a:rPr>
              <a:pPr algn="ct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39</a:t>
            </a:fld>
            <a:endParaRPr lang="en-US" altLang="en-US" sz="1200">
              <a:solidFill>
                <a:srgbClr val="898989"/>
              </a:solidFill>
              <a:latin typeface="Times New Roman" pitchFamily="18" charset="0"/>
              <a:cs typeface="Times New Roman" pitchFamily="18" charset="0"/>
            </a:endParaRPr>
          </a:p>
        </p:txBody>
      </p:sp>
      <p:sp>
        <p:nvSpPr>
          <p:cNvPr id="53250" name="Text Box 2"/>
          <p:cNvSpPr txBox="1">
            <a:spLocks noChangeArrowheads="1"/>
          </p:cNvSpPr>
          <p:nvPr/>
        </p:nvSpPr>
        <p:spPr bwMode="auto">
          <a:xfrm>
            <a:off x="827088" y="476250"/>
            <a:ext cx="8316912" cy="1143000"/>
          </a:xfrm>
          <a:prstGeom prst="rect">
            <a:avLst/>
          </a:prstGeom>
          <a:noFill/>
          <a:ln w="9525" cap="flat">
            <a:noFill/>
            <a:round/>
            <a:headEnd/>
            <a:tailEnd/>
          </a:ln>
          <a:effectLst/>
        </p:spPr>
        <p:txBody>
          <a:bodyPr anchor="ctr"/>
          <a:lstStyle/>
          <a:p>
            <a:pPr algn="ct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l-GR" sz="2800" b="1">
                <a:solidFill>
                  <a:srgbClr val="000000"/>
                </a:solidFill>
                <a:effectLst>
                  <a:outerShdw blurRad="38100" dist="38100" dir="2700000" algn="tl">
                    <a:srgbClr val="C0C0C0"/>
                  </a:outerShdw>
                </a:effectLst>
                <a:latin typeface="Times New Roman" pitchFamily="16" charset="0"/>
                <a:ea typeface="+mn-ea"/>
                <a:cs typeface="Times New Roman" pitchFamily="16" charset="0"/>
              </a:rPr>
              <a:t>I</a:t>
            </a:r>
            <a:r>
              <a:rPr lang="en-US" sz="2800" b="1">
                <a:solidFill>
                  <a:srgbClr val="000000"/>
                </a:solidFill>
                <a:effectLst>
                  <a:outerShdw blurRad="38100" dist="38100" dir="2700000" algn="tl">
                    <a:srgbClr val="C0C0C0"/>
                  </a:outerShdw>
                </a:effectLst>
                <a:latin typeface="Times New Roman" pitchFamily="16" charset="0"/>
                <a:ea typeface="+mn-ea"/>
                <a:cs typeface="Times New Roman" pitchFamily="16" charset="0"/>
              </a:rPr>
              <a:t>AS</a:t>
            </a:r>
            <a:r>
              <a:rPr lang="el-GR" sz="2800" b="1">
                <a:solidFill>
                  <a:srgbClr val="000000"/>
                </a:solidFill>
                <a:effectLst>
                  <a:outerShdw blurRad="38100" dist="38100" dir="2700000" algn="tl">
                    <a:srgbClr val="C0C0C0"/>
                  </a:outerShdw>
                </a:effectLst>
                <a:latin typeface="Times New Roman" pitchFamily="16" charset="0"/>
                <a:ea typeface="+mn-ea"/>
                <a:cs typeface="Times New Roman" pitchFamily="16" charset="0"/>
              </a:rPr>
              <a:t> 2 </a:t>
            </a:r>
            <a:r>
              <a:rPr lang="en-US" sz="2800" b="1">
                <a:solidFill>
                  <a:srgbClr val="000000"/>
                </a:solidFill>
                <a:effectLst>
                  <a:outerShdw blurRad="38100" dist="38100" dir="2700000" algn="tl">
                    <a:srgbClr val="C0C0C0"/>
                  </a:outerShdw>
                </a:effectLst>
                <a:latin typeface="Times New Roman" pitchFamily="16" charset="0"/>
                <a:ea typeface="+mn-ea"/>
                <a:cs typeface="Times New Roman" pitchFamily="16" charset="0"/>
              </a:rPr>
              <a:t> </a:t>
            </a:r>
            <a:r>
              <a:rPr lang="el-GR" sz="2800" b="1">
                <a:solidFill>
                  <a:srgbClr val="000000"/>
                </a:solidFill>
                <a:effectLst>
                  <a:outerShdw blurRad="38100" dist="38100" dir="2700000" algn="tl">
                    <a:srgbClr val="C0C0C0"/>
                  </a:outerShdw>
                </a:effectLst>
                <a:latin typeface="Times New Roman" pitchFamily="16" charset="0"/>
                <a:ea typeface="+mn-ea"/>
                <a:cs typeface="Times New Roman" pitchFamily="16" charset="0"/>
              </a:rPr>
              <a:t>Αποθέματα</a:t>
            </a:r>
            <a:r>
              <a:rPr lang="el-GR" sz="3600" b="1">
                <a:solidFill>
                  <a:srgbClr val="000000"/>
                </a:solidFill>
                <a:effectLst>
                  <a:outerShdw blurRad="38100" dist="38100" dir="2700000" algn="tl">
                    <a:srgbClr val="C0C0C0"/>
                  </a:outerShdw>
                </a:effectLst>
                <a:latin typeface="Times New Roman" pitchFamily="16" charset="0"/>
                <a:ea typeface="+mn-ea"/>
                <a:cs typeface="Times New Roman" pitchFamily="16" charset="0"/>
              </a:rPr>
              <a:t> </a:t>
            </a:r>
          </a:p>
        </p:txBody>
      </p:sp>
      <p:graphicFrame>
        <p:nvGraphicFramePr>
          <p:cNvPr id="3074" name="Object 3"/>
          <p:cNvGraphicFramePr>
            <a:graphicFrameLocks noChangeAspect="1"/>
          </p:cNvGraphicFramePr>
          <p:nvPr/>
        </p:nvGraphicFramePr>
        <p:xfrm>
          <a:off x="4427538" y="3213100"/>
          <a:ext cx="4419600" cy="3200400"/>
        </p:xfrm>
        <a:graphic>
          <a:graphicData uri="http://schemas.openxmlformats.org/presentationml/2006/ole">
            <p:oleObj spid="_x0000_s3074" r:id="rId4" imgW="3248176" imgH="3928431" progId="">
              <p:embed/>
            </p:oleObj>
          </a:graphicData>
        </a:graphic>
      </p:graphicFrame>
      <p:sp>
        <p:nvSpPr>
          <p:cNvPr id="53252" name="Text Box 4"/>
          <p:cNvSpPr txBox="1">
            <a:spLocks noChangeArrowheads="1"/>
          </p:cNvSpPr>
          <p:nvPr/>
        </p:nvSpPr>
        <p:spPr bwMode="auto">
          <a:xfrm rot="180000">
            <a:off x="4787900" y="3282950"/>
            <a:ext cx="1201738" cy="398463"/>
          </a:xfrm>
          <a:prstGeom prst="rect">
            <a:avLst/>
          </a:prstGeom>
          <a:noFill/>
          <a:ln w="9525" cap="flat">
            <a:noFill/>
            <a:round/>
            <a:headEnd/>
            <a:tailEnd/>
          </a:ln>
          <a:effectLst/>
        </p:spPr>
        <p:txBody>
          <a:bodyPr lIns="90000" tIns="46800" rIns="90000" bIns="46800">
            <a:spAutoFit/>
          </a:bodyPr>
          <a:lstStyle/>
          <a:p>
            <a:pPr eaLnBrk="1" hangingPunct="1">
              <a:spcBef>
                <a:spcPts val="1250"/>
              </a:spcBef>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l-GR" sz="2000" b="1">
                <a:solidFill>
                  <a:srgbClr val="808080"/>
                </a:solidFill>
                <a:effectLst>
                  <a:outerShdw blurRad="38100" dist="38100" dir="2700000" algn="tl">
                    <a:srgbClr val="C0C0C0"/>
                  </a:outerShdw>
                </a:effectLst>
                <a:latin typeface="Times New Roman" pitchFamily="16" charset="0"/>
                <a:ea typeface="+mn-ea"/>
                <a:cs typeface="Times New Roman" pitchFamily="16" charset="0"/>
              </a:rPr>
              <a:t>Κόστος </a:t>
            </a:r>
          </a:p>
        </p:txBody>
      </p:sp>
      <p:sp>
        <p:nvSpPr>
          <p:cNvPr id="53253" name="Text Box 5"/>
          <p:cNvSpPr txBox="1">
            <a:spLocks noChangeArrowheads="1"/>
          </p:cNvSpPr>
          <p:nvPr/>
        </p:nvSpPr>
        <p:spPr bwMode="auto">
          <a:xfrm>
            <a:off x="5435600" y="3573463"/>
            <a:ext cx="3468688" cy="398462"/>
          </a:xfrm>
          <a:prstGeom prst="rect">
            <a:avLst/>
          </a:prstGeom>
          <a:noFill/>
          <a:ln w="9525" cap="flat">
            <a:noFill/>
            <a:round/>
            <a:headEnd/>
            <a:tailEnd/>
          </a:ln>
          <a:effectLst/>
        </p:spPr>
        <p:txBody>
          <a:bodyPr lIns="90000" tIns="46800" rIns="90000" bIns="46800">
            <a:spAutoFit/>
          </a:bodyPr>
          <a:lstStyle/>
          <a:p>
            <a:pPr eaLnBrk="1" hangingPunct="1">
              <a:spcBef>
                <a:spcPts val="1250"/>
              </a:spcBef>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l-GR" sz="2000" b="1">
                <a:solidFill>
                  <a:srgbClr val="808080"/>
                </a:solidFill>
                <a:effectLst>
                  <a:outerShdw blurRad="38100" dist="38100" dir="2700000" algn="tl">
                    <a:srgbClr val="C0C0C0"/>
                  </a:outerShdw>
                </a:effectLst>
                <a:latin typeface="Times New Roman" pitchFamily="16" charset="0"/>
                <a:ea typeface="+mn-ea"/>
                <a:cs typeface="Times New Roman" pitchFamily="16" charset="0"/>
              </a:rPr>
              <a:t>καθαρή ρευστοποιήσιμη αξία </a:t>
            </a:r>
          </a:p>
        </p:txBody>
      </p:sp>
      <p:sp>
        <p:nvSpPr>
          <p:cNvPr id="53254" name="Text Box 6"/>
          <p:cNvSpPr txBox="1">
            <a:spLocks noChangeArrowheads="1"/>
          </p:cNvSpPr>
          <p:nvPr/>
        </p:nvSpPr>
        <p:spPr bwMode="auto">
          <a:xfrm rot="120000">
            <a:off x="7019925" y="4292600"/>
            <a:ext cx="1600200" cy="460375"/>
          </a:xfrm>
          <a:prstGeom prst="rect">
            <a:avLst/>
          </a:prstGeom>
          <a:noFill/>
          <a:ln w="9525" cap="flat">
            <a:noFill/>
            <a:round/>
            <a:headEnd/>
            <a:tailEnd/>
          </a:ln>
          <a:effectLst/>
        </p:spPr>
        <p:txBody>
          <a:bodyPr lIns="90000" tIns="46800" rIns="90000" bIns="46800">
            <a:spAutoFit/>
          </a:bodyPr>
          <a:lstStyle/>
          <a:p>
            <a:pPr algn="ctr" eaLnBrk="1" hangingPunct="1">
              <a:spcBef>
                <a:spcPts val="1500"/>
              </a:spcBef>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l-GR" sz="2400" b="1">
                <a:solidFill>
                  <a:srgbClr val="808080"/>
                </a:solidFill>
                <a:effectLst>
                  <a:outerShdw blurRad="38100" dist="38100" dir="2700000" algn="tl">
                    <a:srgbClr val="C0C0C0"/>
                  </a:outerShdw>
                </a:effectLst>
                <a:latin typeface="Times New Roman" pitchFamily="16" charset="0"/>
                <a:ea typeface="+mn-ea"/>
                <a:cs typeface="Times New Roman" pitchFamily="16" charset="0"/>
              </a:rPr>
              <a:t> </a:t>
            </a:r>
          </a:p>
        </p:txBody>
      </p:sp>
      <p:sp>
        <p:nvSpPr>
          <p:cNvPr id="53255" name="Text Box 7"/>
          <p:cNvSpPr txBox="1">
            <a:spLocks noChangeArrowheads="1"/>
          </p:cNvSpPr>
          <p:nvPr/>
        </p:nvSpPr>
        <p:spPr bwMode="auto">
          <a:xfrm rot="21360000">
            <a:off x="5076825" y="4724400"/>
            <a:ext cx="1219200" cy="460375"/>
          </a:xfrm>
          <a:prstGeom prst="rect">
            <a:avLst/>
          </a:prstGeom>
          <a:noFill/>
          <a:ln w="9525" cap="flat">
            <a:noFill/>
            <a:round/>
            <a:headEnd/>
            <a:tailEnd/>
          </a:ln>
          <a:effectLst/>
        </p:spPr>
        <p:txBody>
          <a:bodyPr lIns="90000" tIns="46800" rIns="90000" bIns="46800">
            <a:spAutoFit/>
          </a:bodyPr>
          <a:lstStyle/>
          <a:p>
            <a:pPr eaLnBrk="1" hangingPunct="1">
              <a:spcBef>
                <a:spcPts val="1500"/>
              </a:spcBef>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l-GR" sz="2400" b="1">
                <a:solidFill>
                  <a:srgbClr val="808080"/>
                </a:solidFill>
                <a:effectLst>
                  <a:outerShdw blurRad="38100" dist="38100" dir="2700000" algn="tl">
                    <a:srgbClr val="C0C0C0"/>
                  </a:outerShdw>
                </a:effectLst>
                <a:latin typeface="Times New Roman" pitchFamily="16" charset="0"/>
                <a:ea typeface="+mn-ea"/>
                <a:cs typeface="Times New Roman" pitchFamily="16" charset="0"/>
              </a:rPr>
              <a:t>FIFO </a:t>
            </a:r>
          </a:p>
        </p:txBody>
      </p:sp>
      <p:pic>
        <p:nvPicPr>
          <p:cNvPr id="3082" name="Picture 8"/>
          <p:cNvPicPr>
            <a:picLocks noChangeAspect="1" noChangeArrowheads="1"/>
          </p:cNvPicPr>
          <p:nvPr/>
        </p:nvPicPr>
        <p:blipFill>
          <a:blip r:embed="rId5"/>
          <a:srcRect/>
          <a:stretch>
            <a:fillRect/>
          </a:stretch>
        </p:blipFill>
        <p:spPr bwMode="auto">
          <a:xfrm>
            <a:off x="1190625" y="3962400"/>
            <a:ext cx="1857375" cy="2514600"/>
          </a:xfrm>
          <a:prstGeom prst="rect">
            <a:avLst/>
          </a:prstGeom>
          <a:noFill/>
          <a:ln w="9525">
            <a:noFill/>
            <a:round/>
            <a:headEnd/>
            <a:tailEnd/>
          </a:ln>
        </p:spPr>
      </p:pic>
    </p:spTree>
  </p:cSld>
  <p:clrMapOvr>
    <a:masterClrMapping/>
  </p:clrMapOvr>
  <p:transition spd="slow"/>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ext Box 1"/>
          <p:cNvSpPr txBox="1">
            <a:spLocks noChangeArrowheads="1"/>
          </p:cNvSpPr>
          <p:nvPr/>
        </p:nvSpPr>
        <p:spPr bwMode="auto">
          <a:xfrm>
            <a:off x="1042988" y="0"/>
            <a:ext cx="7772400" cy="836613"/>
          </a:xfrm>
          <a:prstGeom prst="rect">
            <a:avLst/>
          </a:prstGeom>
          <a:noFill/>
          <a:ln w="9525">
            <a:noFill/>
            <a:round/>
            <a:headEnd/>
            <a:tailEnd/>
          </a:ln>
        </p:spPr>
        <p:txBody>
          <a:bodyPr anchor="ctr"/>
          <a:lstStyle/>
          <a:p>
            <a:pPr algn="ct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sz="3600" b="1">
                <a:solidFill>
                  <a:srgbClr val="000000"/>
                </a:solidFill>
                <a:latin typeface="Times New Roman" pitchFamily="18" charset="0"/>
                <a:ea typeface="ＭＳ Ｐゴシック" pitchFamily="34" charset="-128"/>
              </a:rPr>
              <a:t>Δομή του </a:t>
            </a:r>
            <a:r>
              <a:rPr lang="en-US" altLang="en-US" sz="3600" b="1">
                <a:solidFill>
                  <a:srgbClr val="000000"/>
                </a:solidFill>
                <a:latin typeface="Times New Roman" pitchFamily="18" charset="0"/>
                <a:ea typeface="ＭＳ Ｐゴシック" pitchFamily="34" charset="-128"/>
              </a:rPr>
              <a:t>IFRS Foundation</a:t>
            </a:r>
          </a:p>
        </p:txBody>
      </p:sp>
      <p:sp>
        <p:nvSpPr>
          <p:cNvPr id="54275" name="Text Box 2"/>
          <p:cNvSpPr txBox="1">
            <a:spLocks noChangeArrowheads="1"/>
          </p:cNvSpPr>
          <p:nvPr/>
        </p:nvSpPr>
        <p:spPr bwMode="auto">
          <a:xfrm>
            <a:off x="0" y="6356350"/>
            <a:ext cx="1981200" cy="365125"/>
          </a:xfrm>
          <a:prstGeom prst="rect">
            <a:avLst/>
          </a:prstGeom>
          <a:noFill/>
          <a:ln w="9525">
            <a:noFill/>
            <a:round/>
            <a:headEnd/>
            <a:tailEnd/>
          </a:ln>
        </p:spPr>
        <p:txBody>
          <a:bodyPr lIns="90000" tIns="46800" rIns="90000" bIns="46800" anchor="ctr"/>
          <a:lstStyle/>
          <a:p>
            <a:pPr algn="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BD41A74B-885C-4560-8B2D-0FD1A7496D48}" type="slidenum">
              <a:rPr lang="el-GR" altLang="en-US" sz="1200">
                <a:solidFill>
                  <a:srgbClr val="898989"/>
                </a:solidFill>
                <a:latin typeface="Times New Roman" pitchFamily="18" charset="0"/>
                <a:cs typeface="Times New Roman" pitchFamily="18" charset="0"/>
              </a:rPr>
              <a:pPr algn="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4</a:t>
            </a:fld>
            <a:endParaRPr lang="el-GR" altLang="en-US" sz="1200">
              <a:solidFill>
                <a:srgbClr val="898989"/>
              </a:solidFill>
              <a:latin typeface="Times New Roman" pitchFamily="18" charset="0"/>
              <a:cs typeface="Times New Roman" pitchFamily="18" charset="0"/>
            </a:endParaRPr>
          </a:p>
        </p:txBody>
      </p:sp>
      <p:grpSp>
        <p:nvGrpSpPr>
          <p:cNvPr id="54276" name="Group 3"/>
          <p:cNvGrpSpPr>
            <a:grpSpLocks/>
          </p:cNvGrpSpPr>
          <p:nvPr/>
        </p:nvGrpSpPr>
        <p:grpSpPr bwMode="auto">
          <a:xfrm>
            <a:off x="179388" y="1374775"/>
            <a:ext cx="8496300" cy="3402013"/>
            <a:chOff x="113" y="866"/>
            <a:chExt cx="5352" cy="2143"/>
          </a:xfrm>
        </p:grpSpPr>
        <p:sp>
          <p:nvSpPr>
            <p:cNvPr id="54282" name="Rectangle 4"/>
            <p:cNvSpPr>
              <a:spLocks noChangeArrowheads="1"/>
            </p:cNvSpPr>
            <p:nvPr/>
          </p:nvSpPr>
          <p:spPr bwMode="auto">
            <a:xfrm>
              <a:off x="1429" y="866"/>
              <a:ext cx="2720" cy="543"/>
            </a:xfrm>
            <a:prstGeom prst="rect">
              <a:avLst/>
            </a:prstGeom>
            <a:solidFill>
              <a:srgbClr val="C0504D"/>
            </a:solidFill>
            <a:ln w="9360" cap="sq">
              <a:solidFill>
                <a:srgbClr val="000000"/>
              </a:solidFill>
              <a:miter lim="800000"/>
              <a:headEnd/>
              <a:tailEnd/>
            </a:ln>
          </p:spPr>
          <p:txBody>
            <a:bodyPr lIns="54000" tIns="46800" rIns="54000" bIns="46800" anchor="ctr"/>
            <a:lstStyle/>
            <a:p>
              <a:pP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b="1">
                  <a:solidFill>
                    <a:srgbClr val="000000"/>
                  </a:solidFill>
                  <a:latin typeface="Times New Roman" pitchFamily="18" charset="0"/>
                  <a:cs typeface="Times New Roman" pitchFamily="18" charset="0"/>
                </a:rPr>
                <a:t>Ίδρυμα (</a:t>
              </a:r>
              <a:r>
                <a:rPr lang="en-GB" altLang="en-US" b="1">
                  <a:solidFill>
                    <a:srgbClr val="000000"/>
                  </a:solidFill>
                  <a:latin typeface="Times New Roman" pitchFamily="18" charset="0"/>
                  <a:cs typeface="Times New Roman" pitchFamily="18" charset="0"/>
                </a:rPr>
                <a:t>IFRS Foundation</a:t>
              </a:r>
              <a:r>
                <a:rPr lang="el-GR" altLang="en-US" b="1">
                  <a:solidFill>
                    <a:srgbClr val="000000"/>
                  </a:solidFill>
                  <a:latin typeface="Times New Roman" pitchFamily="18" charset="0"/>
                  <a:cs typeface="Times New Roman" pitchFamily="18" charset="0"/>
                </a:rPr>
                <a:t>)</a:t>
              </a:r>
            </a:p>
            <a:p>
              <a:pPr eaLnBrk="1" hangingPunct="1">
                <a:spcBef>
                  <a:spcPts val="438"/>
                </a:spcBef>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en-US" sz="1200">
                  <a:solidFill>
                    <a:srgbClr val="000000"/>
                  </a:solidFill>
                  <a:latin typeface="Times New Roman" pitchFamily="18" charset="0"/>
                  <a:cs typeface="Times New Roman" pitchFamily="18" charset="0"/>
                </a:rPr>
                <a:t>22 </a:t>
              </a:r>
              <a:r>
                <a:rPr lang="el-GR" altLang="en-US" sz="1200">
                  <a:solidFill>
                    <a:srgbClr val="000000"/>
                  </a:solidFill>
                  <a:latin typeface="Times New Roman" pitchFamily="18" charset="0"/>
                  <a:cs typeface="Times New Roman" pitchFamily="18" charset="0"/>
                </a:rPr>
                <a:t>Θεματοφύλακες (</a:t>
              </a:r>
              <a:r>
                <a:rPr lang="en-GB" altLang="en-US" sz="1200">
                  <a:solidFill>
                    <a:srgbClr val="000000"/>
                  </a:solidFill>
                  <a:latin typeface="Times New Roman" pitchFamily="18" charset="0"/>
                  <a:cs typeface="Times New Roman" pitchFamily="18" charset="0"/>
                </a:rPr>
                <a:t>Trustees</a:t>
              </a:r>
              <a:r>
                <a:rPr lang="el-GR" altLang="en-US" sz="1200">
                  <a:solidFill>
                    <a:srgbClr val="000000"/>
                  </a:solidFill>
                  <a:latin typeface="Times New Roman" pitchFamily="18" charset="0"/>
                  <a:cs typeface="Times New Roman" pitchFamily="18" charset="0"/>
                </a:rPr>
                <a:t>)</a:t>
              </a:r>
              <a:r>
                <a:rPr lang="en-GB" altLang="en-US" sz="1400">
                  <a:solidFill>
                    <a:srgbClr val="000000"/>
                  </a:solidFill>
                  <a:latin typeface="Times New Roman" pitchFamily="18" charset="0"/>
                  <a:cs typeface="Times New Roman" pitchFamily="18" charset="0"/>
                </a:rPr>
                <a:t> </a:t>
              </a:r>
            </a:p>
            <a:p>
              <a:pP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sz="1200">
                  <a:solidFill>
                    <a:srgbClr val="000000"/>
                  </a:solidFill>
                  <a:latin typeface="Times New Roman" pitchFamily="18" charset="0"/>
                  <a:cs typeface="Times New Roman" pitchFamily="18" charset="0"/>
                </a:rPr>
                <a:t>Διορίζει, επιβλέπει και βρίσκει  κεφάλαια</a:t>
              </a:r>
            </a:p>
          </p:txBody>
        </p:sp>
        <p:sp>
          <p:nvSpPr>
            <p:cNvPr id="54283" name="Rectangle 5"/>
            <p:cNvSpPr>
              <a:spLocks noChangeArrowheads="1"/>
            </p:cNvSpPr>
            <p:nvPr/>
          </p:nvSpPr>
          <p:spPr bwMode="auto">
            <a:xfrm>
              <a:off x="113" y="2045"/>
              <a:ext cx="1767" cy="543"/>
            </a:xfrm>
            <a:prstGeom prst="rect">
              <a:avLst/>
            </a:prstGeom>
            <a:solidFill>
              <a:srgbClr val="4F81BD"/>
            </a:solidFill>
            <a:ln w="9360" cap="sq">
              <a:solidFill>
                <a:srgbClr val="000000"/>
              </a:solidFill>
              <a:miter lim="800000"/>
              <a:headEnd/>
              <a:tailEnd/>
            </a:ln>
          </p:spPr>
          <p:txBody>
            <a:bodyPr lIns="54000" tIns="46800" rIns="54000" bIns="46800" anchor="ctr"/>
            <a:lstStyle/>
            <a:p>
              <a:pP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sz="1600" b="1">
                  <a:solidFill>
                    <a:srgbClr val="000000"/>
                  </a:solidFill>
                  <a:latin typeface="Times New Roman" pitchFamily="18" charset="0"/>
                  <a:cs typeface="Times New Roman" pitchFamily="18" charset="0"/>
                </a:rPr>
                <a:t>Συμβουλευτικό Συμβούλιο (</a:t>
              </a:r>
              <a:r>
                <a:rPr lang="en-GB" altLang="en-US" sz="1600" b="1">
                  <a:solidFill>
                    <a:srgbClr val="000000"/>
                  </a:solidFill>
                  <a:latin typeface="Times New Roman" pitchFamily="18" charset="0"/>
                  <a:cs typeface="Times New Roman" pitchFamily="18" charset="0"/>
                </a:rPr>
                <a:t>IFRS Advisory Council</a:t>
              </a:r>
              <a:r>
                <a:rPr lang="el-GR" altLang="en-US" sz="1600" b="1">
                  <a:solidFill>
                    <a:srgbClr val="000000"/>
                  </a:solidFill>
                  <a:latin typeface="Times New Roman" pitchFamily="18" charset="0"/>
                  <a:cs typeface="Times New Roman" pitchFamily="18" charset="0"/>
                </a:rPr>
                <a:t>)</a:t>
              </a:r>
            </a:p>
            <a:p>
              <a:pPr eaLnBrk="1" hangingPunct="1">
                <a:spcBef>
                  <a:spcPts val="375"/>
                </a:spcBef>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en-US" sz="1200">
                  <a:solidFill>
                    <a:srgbClr val="000000"/>
                  </a:solidFill>
                  <a:latin typeface="Times New Roman" pitchFamily="18" charset="0"/>
                  <a:cs typeface="Times New Roman" pitchFamily="18" charset="0"/>
                </a:rPr>
                <a:t>30 </a:t>
              </a:r>
              <a:r>
                <a:rPr lang="el-GR" altLang="en-US" sz="1200">
                  <a:solidFill>
                    <a:srgbClr val="000000"/>
                  </a:solidFill>
                  <a:latin typeface="Times New Roman" pitchFamily="18" charset="0"/>
                  <a:cs typeface="Times New Roman" pitchFamily="18" charset="0"/>
                </a:rPr>
                <a:t>ή περισσότερα μέλη</a:t>
              </a:r>
            </a:p>
          </p:txBody>
        </p:sp>
        <p:sp>
          <p:nvSpPr>
            <p:cNvPr id="54284" name="Rectangle 6"/>
            <p:cNvSpPr>
              <a:spLocks noChangeArrowheads="1"/>
            </p:cNvSpPr>
            <p:nvPr/>
          </p:nvSpPr>
          <p:spPr bwMode="auto">
            <a:xfrm>
              <a:off x="2200" y="1682"/>
              <a:ext cx="2224" cy="591"/>
            </a:xfrm>
            <a:prstGeom prst="rect">
              <a:avLst/>
            </a:prstGeom>
            <a:solidFill>
              <a:srgbClr val="4F81BD"/>
            </a:solidFill>
            <a:ln w="9360" cap="sq">
              <a:solidFill>
                <a:srgbClr val="000000"/>
              </a:solidFill>
              <a:miter lim="800000"/>
              <a:headEnd/>
              <a:tailEnd/>
            </a:ln>
          </p:spPr>
          <p:txBody>
            <a:bodyPr lIns="54000" tIns="46800" rIns="54000" bIns="46800" anchor="ctr"/>
            <a:lstStyle/>
            <a:p>
              <a:pPr eaLnBrk="1" hangingPunct="1">
                <a:spcBef>
                  <a:spcPts val="213"/>
                </a:spcBef>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sz="1700" b="1">
                  <a:solidFill>
                    <a:srgbClr val="000000"/>
                  </a:solidFill>
                  <a:latin typeface="Times New Roman" pitchFamily="18" charset="0"/>
                  <a:cs typeface="Times New Roman" pitchFamily="18" charset="0"/>
                </a:rPr>
                <a:t>Συμβούλιο (</a:t>
              </a:r>
              <a:r>
                <a:rPr lang="en-GB" altLang="en-US" sz="1700" b="1">
                  <a:solidFill>
                    <a:srgbClr val="000000"/>
                  </a:solidFill>
                  <a:latin typeface="Times New Roman" pitchFamily="18" charset="0"/>
                  <a:cs typeface="Times New Roman" pitchFamily="18" charset="0"/>
                </a:rPr>
                <a:t>Board</a:t>
              </a:r>
              <a:r>
                <a:rPr lang="el-GR" altLang="en-US" sz="1700" b="1">
                  <a:solidFill>
                    <a:srgbClr val="000000"/>
                  </a:solidFill>
                  <a:latin typeface="Times New Roman" pitchFamily="18" charset="0"/>
                  <a:cs typeface="Times New Roman" pitchFamily="18" charset="0"/>
                </a:rPr>
                <a:t>)</a:t>
              </a:r>
              <a:r>
                <a:rPr lang="en-US" altLang="en-US" sz="1700" b="1">
                  <a:solidFill>
                    <a:srgbClr val="000000"/>
                  </a:solidFill>
                  <a:latin typeface="Times New Roman" pitchFamily="18" charset="0"/>
                  <a:cs typeface="Times New Roman" pitchFamily="18" charset="0"/>
                </a:rPr>
                <a:t> - IASB</a:t>
              </a:r>
              <a:endParaRPr lang="el-GR" altLang="en-US" sz="1700" b="1">
                <a:solidFill>
                  <a:srgbClr val="000000"/>
                </a:solidFill>
                <a:latin typeface="Times New Roman" pitchFamily="18" charset="0"/>
                <a:cs typeface="Times New Roman" pitchFamily="18" charset="0"/>
              </a:endParaRPr>
            </a:p>
            <a:p>
              <a:pPr eaLnBrk="1" hangingPunct="1">
                <a:spcBef>
                  <a:spcPts val="375"/>
                </a:spcBef>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en-US" sz="1200">
                  <a:solidFill>
                    <a:srgbClr val="000000"/>
                  </a:solidFill>
                  <a:latin typeface="Times New Roman" pitchFamily="18" charset="0"/>
                  <a:cs typeface="Times New Roman" pitchFamily="18" charset="0"/>
                </a:rPr>
                <a:t>1</a:t>
              </a:r>
              <a:r>
                <a:rPr lang="en-US" altLang="en-US" sz="1200">
                  <a:solidFill>
                    <a:srgbClr val="000000"/>
                  </a:solidFill>
                  <a:latin typeface="Times New Roman" pitchFamily="18" charset="0"/>
                  <a:cs typeface="Times New Roman" pitchFamily="18" charset="0"/>
                </a:rPr>
                <a:t>4</a:t>
              </a:r>
              <a:r>
                <a:rPr lang="el-GR" altLang="en-US" sz="1200">
                  <a:solidFill>
                    <a:srgbClr val="000000"/>
                  </a:solidFill>
                  <a:latin typeface="Times New Roman" pitchFamily="18" charset="0"/>
                  <a:cs typeface="Times New Roman" pitchFamily="18" charset="0"/>
                </a:rPr>
                <a:t> μέλη</a:t>
              </a:r>
            </a:p>
            <a:p>
              <a:pP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sz="1200">
                  <a:solidFill>
                    <a:srgbClr val="000000"/>
                  </a:solidFill>
                  <a:latin typeface="Times New Roman" pitchFamily="18" charset="0"/>
                  <a:cs typeface="Times New Roman" pitchFamily="18" charset="0"/>
                </a:rPr>
                <a:t>Θέτει την τεχνική </a:t>
              </a:r>
              <a:r>
                <a:rPr lang="en-GB" altLang="en-US" sz="1200">
                  <a:solidFill>
                    <a:srgbClr val="000000"/>
                  </a:solidFill>
                  <a:latin typeface="Times New Roman" pitchFamily="18" charset="0"/>
                  <a:cs typeface="Times New Roman" pitchFamily="18" charset="0"/>
                </a:rPr>
                <a:t>agenda. </a:t>
              </a:r>
              <a:r>
                <a:rPr lang="el-GR" altLang="en-US" sz="1200">
                  <a:solidFill>
                    <a:srgbClr val="000000"/>
                  </a:solidFill>
                  <a:latin typeface="Times New Roman" pitchFamily="18" charset="0"/>
                  <a:cs typeface="Times New Roman" pitchFamily="18" charset="0"/>
                </a:rPr>
                <a:t>Εγκρίνει τα πρότυπα</a:t>
              </a:r>
              <a:r>
                <a:rPr lang="en-GB" altLang="en-US" sz="1200">
                  <a:solidFill>
                    <a:srgbClr val="000000"/>
                  </a:solidFill>
                  <a:latin typeface="Times New Roman" pitchFamily="18" charset="0"/>
                  <a:cs typeface="Times New Roman" pitchFamily="18" charset="0"/>
                </a:rPr>
                <a:t>, </a:t>
              </a:r>
              <a:r>
                <a:rPr lang="el-GR" altLang="en-US" sz="1200">
                  <a:solidFill>
                    <a:srgbClr val="000000"/>
                  </a:solidFill>
                  <a:latin typeface="Times New Roman" pitchFamily="18" charset="0"/>
                  <a:cs typeface="Times New Roman" pitchFamily="18" charset="0"/>
                </a:rPr>
                <a:t>τα πρόχειρα έγγραφα (</a:t>
              </a:r>
              <a:r>
                <a:rPr lang="en-GB" altLang="en-US" sz="1200">
                  <a:solidFill>
                    <a:srgbClr val="000000"/>
                  </a:solidFill>
                  <a:latin typeface="Times New Roman" pitchFamily="18" charset="0"/>
                  <a:cs typeface="Times New Roman" pitchFamily="18" charset="0"/>
                </a:rPr>
                <a:t>exposure drafts</a:t>
              </a:r>
              <a:r>
                <a:rPr lang="el-GR" altLang="en-US" sz="1200">
                  <a:solidFill>
                    <a:srgbClr val="000000"/>
                  </a:solidFill>
                  <a:latin typeface="Times New Roman" pitchFamily="18" charset="0"/>
                  <a:cs typeface="Times New Roman" pitchFamily="18" charset="0"/>
                </a:rPr>
                <a:t>) και τις διερμηνείες</a:t>
              </a:r>
            </a:p>
          </p:txBody>
        </p:sp>
        <p:sp>
          <p:nvSpPr>
            <p:cNvPr id="54285" name="Rectangle 7"/>
            <p:cNvSpPr>
              <a:spLocks noChangeArrowheads="1"/>
            </p:cNvSpPr>
            <p:nvPr/>
          </p:nvSpPr>
          <p:spPr bwMode="auto">
            <a:xfrm>
              <a:off x="2971" y="2466"/>
              <a:ext cx="2494" cy="543"/>
            </a:xfrm>
            <a:prstGeom prst="rect">
              <a:avLst/>
            </a:prstGeom>
            <a:solidFill>
              <a:srgbClr val="4F81BD"/>
            </a:solidFill>
            <a:ln w="9360" cap="sq">
              <a:solidFill>
                <a:srgbClr val="000000"/>
              </a:solidFill>
              <a:miter lim="800000"/>
              <a:headEnd/>
              <a:tailEnd/>
            </a:ln>
          </p:spPr>
          <p:txBody>
            <a:bodyPr lIns="54000" tIns="46800" rIns="54000" bIns="46800" anchor="ctr"/>
            <a:lstStyle/>
            <a:p>
              <a:pP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sz="1600" b="1">
                  <a:solidFill>
                    <a:srgbClr val="000000"/>
                  </a:solidFill>
                  <a:latin typeface="Times New Roman" pitchFamily="18" charset="0"/>
                  <a:cs typeface="Times New Roman" pitchFamily="18" charset="0"/>
                </a:rPr>
                <a:t>Επιτροπή Διερμηνειών</a:t>
              </a:r>
              <a:r>
                <a:rPr lang="en-US" altLang="en-US" sz="1600" b="1">
                  <a:solidFill>
                    <a:srgbClr val="000000"/>
                  </a:solidFill>
                  <a:latin typeface="Times New Roman" pitchFamily="18" charset="0"/>
                  <a:cs typeface="Times New Roman" pitchFamily="18" charset="0"/>
                </a:rPr>
                <a:t> (IFRS interpretation Committee)</a:t>
              </a:r>
              <a:endParaRPr lang="el-GR" altLang="en-US" sz="1600" b="1">
                <a:solidFill>
                  <a:srgbClr val="000000"/>
                </a:solidFill>
                <a:latin typeface="Times New Roman" pitchFamily="18" charset="0"/>
                <a:cs typeface="Times New Roman" pitchFamily="18" charset="0"/>
              </a:endParaRPr>
            </a:p>
            <a:p>
              <a:pPr eaLnBrk="1" hangingPunct="1">
                <a:spcBef>
                  <a:spcPts val="375"/>
                </a:spcBef>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en-US" sz="1200">
                  <a:solidFill>
                    <a:srgbClr val="000000"/>
                  </a:solidFill>
                  <a:latin typeface="Times New Roman" pitchFamily="18" charset="0"/>
                  <a:cs typeface="Times New Roman" pitchFamily="18" charset="0"/>
                </a:rPr>
                <a:t>14 </a:t>
              </a:r>
              <a:r>
                <a:rPr lang="el-GR" altLang="en-US" sz="1200">
                  <a:solidFill>
                    <a:srgbClr val="000000"/>
                  </a:solidFill>
                  <a:latin typeface="Times New Roman" pitchFamily="18" charset="0"/>
                  <a:cs typeface="Times New Roman" pitchFamily="18" charset="0"/>
                </a:rPr>
                <a:t>μέλη</a:t>
              </a:r>
            </a:p>
          </p:txBody>
        </p:sp>
        <p:cxnSp>
          <p:nvCxnSpPr>
            <p:cNvPr id="54286" name="AutoShape 8"/>
            <p:cNvCxnSpPr>
              <a:cxnSpLocks noChangeShapeType="1"/>
              <a:stCxn id="54282" idx="1"/>
            </p:cNvCxnSpPr>
            <p:nvPr/>
          </p:nvCxnSpPr>
          <p:spPr bwMode="auto">
            <a:xfrm flipH="1">
              <a:off x="792" y="1138"/>
              <a:ext cx="637" cy="907"/>
            </a:xfrm>
            <a:prstGeom prst="bentConnector3">
              <a:avLst>
                <a:gd name="adj1" fmla="val 61458"/>
              </a:avLst>
            </a:prstGeom>
            <a:noFill/>
            <a:ln w="28440" cap="sq">
              <a:solidFill>
                <a:srgbClr val="000000"/>
              </a:solidFill>
              <a:miter lim="800000"/>
              <a:headEnd/>
              <a:tailEnd type="triangle" w="med" len="med"/>
            </a:ln>
          </p:spPr>
        </p:cxnSp>
        <p:cxnSp>
          <p:nvCxnSpPr>
            <p:cNvPr id="54287" name="AutoShape 9"/>
            <p:cNvCxnSpPr>
              <a:cxnSpLocks noChangeShapeType="1"/>
              <a:stCxn id="54282" idx="3"/>
            </p:cNvCxnSpPr>
            <p:nvPr/>
          </p:nvCxnSpPr>
          <p:spPr bwMode="auto">
            <a:xfrm>
              <a:off x="4150" y="1138"/>
              <a:ext cx="566" cy="1327"/>
            </a:xfrm>
            <a:prstGeom prst="bentConnector3">
              <a:avLst>
                <a:gd name="adj1" fmla="val 62852"/>
              </a:avLst>
            </a:prstGeom>
            <a:noFill/>
            <a:ln w="28440" cap="sq">
              <a:solidFill>
                <a:srgbClr val="000000"/>
              </a:solidFill>
              <a:miter lim="800000"/>
              <a:headEnd/>
              <a:tailEnd type="triangle" w="med" len="med"/>
            </a:ln>
          </p:spPr>
        </p:cxnSp>
        <p:sp>
          <p:nvSpPr>
            <p:cNvPr id="54288" name="Line 10"/>
            <p:cNvSpPr>
              <a:spLocks noChangeShapeType="1"/>
            </p:cNvSpPr>
            <p:nvPr/>
          </p:nvSpPr>
          <p:spPr bwMode="auto">
            <a:xfrm>
              <a:off x="2336" y="2275"/>
              <a:ext cx="0" cy="631"/>
            </a:xfrm>
            <a:prstGeom prst="line">
              <a:avLst/>
            </a:prstGeom>
            <a:noFill/>
            <a:ln w="28440" cap="sq">
              <a:solidFill>
                <a:srgbClr val="000000"/>
              </a:solidFill>
              <a:miter lim="800000"/>
              <a:headEnd/>
              <a:tailEnd type="triangle" w="med" len="med"/>
            </a:ln>
          </p:spPr>
          <p:txBody>
            <a:bodyPr/>
            <a:lstStyle/>
            <a:p>
              <a:endParaRPr lang="el-GR"/>
            </a:p>
          </p:txBody>
        </p:sp>
        <p:sp>
          <p:nvSpPr>
            <p:cNvPr id="54289" name="Line 11"/>
            <p:cNvSpPr>
              <a:spLocks noChangeShapeType="1"/>
            </p:cNvSpPr>
            <p:nvPr/>
          </p:nvSpPr>
          <p:spPr bwMode="auto">
            <a:xfrm flipV="1">
              <a:off x="1655" y="1409"/>
              <a:ext cx="0" cy="636"/>
            </a:xfrm>
            <a:prstGeom prst="line">
              <a:avLst/>
            </a:prstGeom>
            <a:noFill/>
            <a:ln w="9360" cap="sq">
              <a:solidFill>
                <a:srgbClr val="000000"/>
              </a:solidFill>
              <a:prstDash val="lgDash"/>
              <a:miter lim="800000"/>
              <a:headEnd/>
              <a:tailEnd type="triangle" w="med" len="med"/>
            </a:ln>
          </p:spPr>
          <p:txBody>
            <a:bodyPr/>
            <a:lstStyle/>
            <a:p>
              <a:endParaRPr lang="el-GR"/>
            </a:p>
          </p:txBody>
        </p:sp>
        <p:sp>
          <p:nvSpPr>
            <p:cNvPr id="54290" name="Line 12"/>
            <p:cNvSpPr>
              <a:spLocks noChangeShapeType="1"/>
            </p:cNvSpPr>
            <p:nvPr/>
          </p:nvSpPr>
          <p:spPr bwMode="auto">
            <a:xfrm>
              <a:off x="2789" y="1410"/>
              <a:ext cx="0" cy="271"/>
            </a:xfrm>
            <a:prstGeom prst="line">
              <a:avLst/>
            </a:prstGeom>
            <a:noFill/>
            <a:ln w="28440" cap="sq">
              <a:solidFill>
                <a:srgbClr val="000000"/>
              </a:solidFill>
              <a:miter lim="800000"/>
              <a:headEnd/>
              <a:tailEnd type="triangle" w="med" len="med"/>
            </a:ln>
          </p:spPr>
          <p:txBody>
            <a:bodyPr/>
            <a:lstStyle/>
            <a:p>
              <a:endParaRPr lang="el-GR"/>
            </a:p>
          </p:txBody>
        </p:sp>
        <p:sp>
          <p:nvSpPr>
            <p:cNvPr id="54291" name="Line 13"/>
            <p:cNvSpPr>
              <a:spLocks noChangeShapeType="1"/>
            </p:cNvSpPr>
            <p:nvPr/>
          </p:nvSpPr>
          <p:spPr bwMode="auto">
            <a:xfrm flipV="1">
              <a:off x="3107" y="1409"/>
              <a:ext cx="0" cy="273"/>
            </a:xfrm>
            <a:prstGeom prst="line">
              <a:avLst/>
            </a:prstGeom>
            <a:noFill/>
            <a:ln w="38160" cap="sq">
              <a:solidFill>
                <a:srgbClr val="000000"/>
              </a:solidFill>
              <a:miter lim="800000"/>
              <a:headEnd/>
              <a:tailEnd type="triangle" w="med" len="med"/>
            </a:ln>
          </p:spPr>
          <p:txBody>
            <a:bodyPr/>
            <a:lstStyle/>
            <a:p>
              <a:endParaRPr lang="el-GR"/>
            </a:p>
          </p:txBody>
        </p:sp>
        <p:sp>
          <p:nvSpPr>
            <p:cNvPr id="54292" name="Line 14"/>
            <p:cNvSpPr>
              <a:spLocks noChangeShapeType="1"/>
            </p:cNvSpPr>
            <p:nvPr/>
          </p:nvSpPr>
          <p:spPr bwMode="auto">
            <a:xfrm flipV="1">
              <a:off x="3612" y="2274"/>
              <a:ext cx="0" cy="192"/>
            </a:xfrm>
            <a:prstGeom prst="line">
              <a:avLst/>
            </a:prstGeom>
            <a:noFill/>
            <a:ln w="38160" cap="sq">
              <a:solidFill>
                <a:srgbClr val="000000"/>
              </a:solidFill>
              <a:miter lim="800000"/>
              <a:headEnd/>
              <a:tailEnd type="triangle" w="med" len="med"/>
            </a:ln>
          </p:spPr>
          <p:txBody>
            <a:bodyPr/>
            <a:lstStyle/>
            <a:p>
              <a:endParaRPr lang="el-GR"/>
            </a:p>
          </p:txBody>
        </p:sp>
        <p:sp>
          <p:nvSpPr>
            <p:cNvPr id="54293" name="Line 15"/>
            <p:cNvSpPr>
              <a:spLocks noChangeShapeType="1"/>
            </p:cNvSpPr>
            <p:nvPr/>
          </p:nvSpPr>
          <p:spPr bwMode="auto">
            <a:xfrm>
              <a:off x="1655" y="1818"/>
              <a:ext cx="544" cy="0"/>
            </a:xfrm>
            <a:prstGeom prst="line">
              <a:avLst/>
            </a:prstGeom>
            <a:noFill/>
            <a:ln w="9360" cap="sq">
              <a:solidFill>
                <a:srgbClr val="000000"/>
              </a:solidFill>
              <a:prstDash val="lgDash"/>
              <a:miter lim="800000"/>
              <a:headEnd/>
              <a:tailEnd type="triangle" w="med" len="med"/>
            </a:ln>
          </p:spPr>
          <p:txBody>
            <a:bodyPr/>
            <a:lstStyle/>
            <a:p>
              <a:endParaRPr lang="el-GR"/>
            </a:p>
          </p:txBody>
        </p:sp>
        <p:sp>
          <p:nvSpPr>
            <p:cNvPr id="54294" name="Line 16"/>
            <p:cNvSpPr>
              <a:spLocks noChangeShapeType="1"/>
            </p:cNvSpPr>
            <p:nvPr/>
          </p:nvSpPr>
          <p:spPr bwMode="auto">
            <a:xfrm flipV="1">
              <a:off x="2608" y="2274"/>
              <a:ext cx="0" cy="633"/>
            </a:xfrm>
            <a:prstGeom prst="line">
              <a:avLst/>
            </a:prstGeom>
            <a:noFill/>
            <a:ln w="9360" cap="sq">
              <a:solidFill>
                <a:srgbClr val="000000"/>
              </a:solidFill>
              <a:prstDash val="lgDash"/>
              <a:miter lim="800000"/>
              <a:headEnd/>
              <a:tailEnd type="triangle" w="med" len="med"/>
            </a:ln>
          </p:spPr>
          <p:txBody>
            <a:bodyPr/>
            <a:lstStyle/>
            <a:p>
              <a:endParaRPr lang="el-GR"/>
            </a:p>
          </p:txBody>
        </p:sp>
      </p:grpSp>
      <p:sp>
        <p:nvSpPr>
          <p:cNvPr id="54277" name="Rectangle 17"/>
          <p:cNvSpPr>
            <a:spLocks noChangeArrowheads="1"/>
          </p:cNvSpPr>
          <p:nvPr/>
        </p:nvSpPr>
        <p:spPr bwMode="auto">
          <a:xfrm>
            <a:off x="6570663" y="4953000"/>
            <a:ext cx="1811337" cy="1000125"/>
          </a:xfrm>
          <a:prstGeom prst="rect">
            <a:avLst/>
          </a:prstGeom>
          <a:noFill/>
          <a:ln w="9360" cap="sq">
            <a:solidFill>
              <a:srgbClr val="000000"/>
            </a:solidFill>
            <a:miter lim="800000"/>
            <a:headEnd/>
            <a:tailEnd/>
          </a:ln>
        </p:spPr>
        <p:txBody>
          <a:bodyPr lIns="90000" tIns="46800" rIns="90000" bIns="46800" anchor="ctr"/>
          <a:lstStyle/>
          <a:p>
            <a:pPr marL="533400" indent="-531813" eaLnBrk="1" hangingPunct="1">
              <a:spcBef>
                <a:spcPts val="225"/>
              </a:spcBef>
              <a:buSzPct val="100000"/>
              <a:tabLst>
                <a:tab pos="533400" algn="l"/>
                <a:tab pos="912813" algn="l"/>
                <a:tab pos="1827213" algn="l"/>
                <a:tab pos="2741613" algn="l"/>
                <a:tab pos="3656013" algn="l"/>
                <a:tab pos="4570413" algn="l"/>
                <a:tab pos="5484813" algn="l"/>
                <a:tab pos="6399213" algn="l"/>
                <a:tab pos="7313613" algn="l"/>
                <a:tab pos="8228013" algn="l"/>
                <a:tab pos="9142413" algn="l"/>
                <a:tab pos="10056813" algn="l"/>
              </a:tabLst>
            </a:pPr>
            <a:r>
              <a:rPr lang="el-GR" altLang="en-US" sz="1200" b="1">
                <a:solidFill>
                  <a:srgbClr val="000000"/>
                </a:solidFill>
                <a:latin typeface="Times New Roman" pitchFamily="18" charset="0"/>
                <a:cs typeface="Times New Roman" pitchFamily="18" charset="0"/>
              </a:rPr>
              <a:t>Ερμηνεία</a:t>
            </a:r>
            <a:r>
              <a:rPr lang="nl-BE" altLang="en-US" sz="1200">
                <a:solidFill>
                  <a:srgbClr val="000000"/>
                </a:solidFill>
                <a:latin typeface="Times New Roman" pitchFamily="18" charset="0"/>
                <a:cs typeface="Times New Roman" pitchFamily="18" charset="0"/>
              </a:rPr>
              <a:t>:	</a:t>
            </a:r>
          </a:p>
          <a:p>
            <a:pPr marL="533400" indent="-531813" eaLnBrk="1" hangingPunct="1">
              <a:buSzPct val="100000"/>
              <a:tabLst>
                <a:tab pos="533400" algn="l"/>
                <a:tab pos="912813" algn="l"/>
                <a:tab pos="1827213" algn="l"/>
                <a:tab pos="2741613" algn="l"/>
                <a:tab pos="3656013" algn="l"/>
                <a:tab pos="4570413" algn="l"/>
                <a:tab pos="5484813" algn="l"/>
                <a:tab pos="6399213" algn="l"/>
                <a:tab pos="7313613" algn="l"/>
                <a:tab pos="8228013" algn="l"/>
                <a:tab pos="9142413" algn="l"/>
                <a:tab pos="10056813" algn="l"/>
              </a:tabLst>
            </a:pPr>
            <a:r>
              <a:rPr lang="nl-BE" altLang="en-US" sz="1600">
                <a:solidFill>
                  <a:srgbClr val="000000"/>
                </a:solidFill>
                <a:latin typeface="Times New Roman" pitchFamily="18" charset="0"/>
                <a:cs typeface="Times New Roman" pitchFamily="18" charset="0"/>
              </a:rPr>
              <a:t>	</a:t>
            </a:r>
            <a:r>
              <a:rPr lang="el-GR" altLang="en-US" sz="1200">
                <a:solidFill>
                  <a:srgbClr val="000000"/>
                </a:solidFill>
                <a:latin typeface="Times New Roman" pitchFamily="18" charset="0"/>
                <a:cs typeface="Times New Roman" pitchFamily="18" charset="0"/>
              </a:rPr>
              <a:t>Διορίζει</a:t>
            </a:r>
          </a:p>
          <a:p>
            <a:pPr marL="533400" indent="-531813" eaLnBrk="1" hangingPunct="1">
              <a:spcBef>
                <a:spcPts val="300"/>
              </a:spcBef>
              <a:buSzPct val="100000"/>
              <a:tabLst>
                <a:tab pos="533400" algn="l"/>
                <a:tab pos="912813" algn="l"/>
                <a:tab pos="1827213" algn="l"/>
                <a:tab pos="2741613" algn="l"/>
                <a:tab pos="3656013" algn="l"/>
                <a:tab pos="4570413" algn="l"/>
                <a:tab pos="5484813" algn="l"/>
                <a:tab pos="6399213" algn="l"/>
                <a:tab pos="7313613" algn="l"/>
                <a:tab pos="8228013" algn="l"/>
                <a:tab pos="9142413" algn="l"/>
                <a:tab pos="10056813" algn="l"/>
              </a:tabLst>
            </a:pPr>
            <a:r>
              <a:rPr lang="nl-BE" altLang="en-US" sz="1200">
                <a:solidFill>
                  <a:srgbClr val="000000"/>
                </a:solidFill>
                <a:latin typeface="Times New Roman" pitchFamily="18" charset="0"/>
                <a:cs typeface="Times New Roman" pitchFamily="18" charset="0"/>
              </a:rPr>
              <a:t>	</a:t>
            </a:r>
            <a:r>
              <a:rPr lang="el-GR" altLang="en-US" sz="1200">
                <a:solidFill>
                  <a:srgbClr val="000000"/>
                </a:solidFill>
                <a:latin typeface="Times New Roman" pitchFamily="18" charset="0"/>
                <a:cs typeface="Times New Roman" pitchFamily="18" charset="0"/>
              </a:rPr>
              <a:t>Αναφέρει Συμβουλεύει</a:t>
            </a:r>
          </a:p>
        </p:txBody>
      </p:sp>
      <p:sp>
        <p:nvSpPr>
          <p:cNvPr id="54278" name="Line 18"/>
          <p:cNvSpPr>
            <a:spLocks noChangeShapeType="1"/>
          </p:cNvSpPr>
          <p:nvPr/>
        </p:nvSpPr>
        <p:spPr bwMode="auto">
          <a:xfrm>
            <a:off x="6705600" y="5334000"/>
            <a:ext cx="287338" cy="1588"/>
          </a:xfrm>
          <a:prstGeom prst="line">
            <a:avLst/>
          </a:prstGeom>
          <a:noFill/>
          <a:ln w="28440" cap="sq">
            <a:solidFill>
              <a:srgbClr val="000000"/>
            </a:solidFill>
            <a:miter lim="800000"/>
            <a:headEnd/>
            <a:tailEnd type="triangle" w="med" len="med"/>
          </a:ln>
        </p:spPr>
        <p:txBody>
          <a:bodyPr/>
          <a:lstStyle/>
          <a:p>
            <a:endParaRPr lang="el-GR"/>
          </a:p>
        </p:txBody>
      </p:sp>
      <p:sp>
        <p:nvSpPr>
          <p:cNvPr id="54279" name="Line 19"/>
          <p:cNvSpPr>
            <a:spLocks noChangeShapeType="1"/>
          </p:cNvSpPr>
          <p:nvPr/>
        </p:nvSpPr>
        <p:spPr bwMode="auto">
          <a:xfrm>
            <a:off x="6705600" y="5556250"/>
            <a:ext cx="287338" cy="1588"/>
          </a:xfrm>
          <a:prstGeom prst="line">
            <a:avLst/>
          </a:prstGeom>
          <a:noFill/>
          <a:ln w="38160" cap="sq">
            <a:solidFill>
              <a:srgbClr val="000000"/>
            </a:solidFill>
            <a:miter lim="800000"/>
            <a:headEnd/>
            <a:tailEnd type="triangle" w="med" len="med"/>
          </a:ln>
        </p:spPr>
        <p:txBody>
          <a:bodyPr/>
          <a:lstStyle/>
          <a:p>
            <a:endParaRPr lang="el-GR"/>
          </a:p>
        </p:txBody>
      </p:sp>
      <p:sp>
        <p:nvSpPr>
          <p:cNvPr id="54280" name="Line 20"/>
          <p:cNvSpPr>
            <a:spLocks noChangeShapeType="1"/>
          </p:cNvSpPr>
          <p:nvPr/>
        </p:nvSpPr>
        <p:spPr bwMode="auto">
          <a:xfrm>
            <a:off x="6705600" y="5772150"/>
            <a:ext cx="287338" cy="1588"/>
          </a:xfrm>
          <a:prstGeom prst="line">
            <a:avLst/>
          </a:prstGeom>
          <a:noFill/>
          <a:ln w="9360" cap="sq">
            <a:solidFill>
              <a:srgbClr val="000000"/>
            </a:solidFill>
            <a:prstDash val="lgDash"/>
            <a:miter lim="800000"/>
            <a:headEnd/>
            <a:tailEnd type="triangle" w="med" len="med"/>
          </a:ln>
        </p:spPr>
        <p:txBody>
          <a:bodyPr/>
          <a:lstStyle/>
          <a:p>
            <a:endParaRPr lang="el-GR"/>
          </a:p>
        </p:txBody>
      </p:sp>
      <p:pic>
        <p:nvPicPr>
          <p:cNvPr id="54281" name="Picture 21"/>
          <p:cNvPicPr>
            <a:picLocks noChangeAspect="1" noChangeArrowheads="1"/>
          </p:cNvPicPr>
          <p:nvPr/>
        </p:nvPicPr>
        <p:blipFill>
          <a:blip r:embed="rId3"/>
          <a:srcRect/>
          <a:stretch>
            <a:fillRect/>
          </a:stretch>
        </p:blipFill>
        <p:spPr bwMode="auto">
          <a:xfrm>
            <a:off x="2195513" y="4581525"/>
            <a:ext cx="2462212" cy="798513"/>
          </a:xfrm>
          <a:prstGeom prst="rect">
            <a:avLst/>
          </a:prstGeom>
          <a:noFill/>
          <a:ln w="9525">
            <a:noFill/>
            <a:round/>
            <a:headEnd/>
            <a:tailEnd/>
          </a:ln>
        </p:spPr>
      </p:pic>
    </p:spTree>
  </p:cSld>
  <p:clrMapOvr>
    <a:masterClrMapping/>
  </p:clrMapOvr>
  <p:transition spd="med">
    <p:wheel spokes="1"/>
  </p:transition>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100" name="Text Box 1"/>
          <p:cNvSpPr txBox="1">
            <a:spLocks noChangeArrowheads="1"/>
          </p:cNvSpPr>
          <p:nvPr/>
        </p:nvSpPr>
        <p:spPr bwMode="auto">
          <a:xfrm>
            <a:off x="6553200" y="6356350"/>
            <a:ext cx="2133600" cy="365125"/>
          </a:xfrm>
          <a:prstGeom prst="rect">
            <a:avLst/>
          </a:prstGeom>
          <a:noFill/>
          <a:ln w="9525">
            <a:noFill/>
            <a:round/>
            <a:headEnd/>
            <a:tailEnd/>
          </a:ln>
        </p:spPr>
        <p:txBody>
          <a:bodyPr lIns="90000" tIns="46800" rIns="90000" bIns="46800" anchor="ctr"/>
          <a:lstStyle/>
          <a:p>
            <a:pPr algn="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601A57CE-24FF-41A2-9169-66D4971070AB}" type="slidenum">
              <a:rPr lang="en-US" altLang="en-US" sz="1200">
                <a:solidFill>
                  <a:srgbClr val="898989"/>
                </a:solidFill>
                <a:latin typeface="Times New Roman" pitchFamily="18" charset="0"/>
                <a:cs typeface="Times New Roman" pitchFamily="18" charset="0"/>
              </a:rPr>
              <a:pPr algn="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40</a:t>
            </a:fld>
            <a:endParaRPr lang="en-US" altLang="en-US" sz="1200">
              <a:solidFill>
                <a:srgbClr val="898989"/>
              </a:solidFill>
              <a:latin typeface="Times New Roman" pitchFamily="18" charset="0"/>
              <a:cs typeface="Times New Roman" pitchFamily="18" charset="0"/>
            </a:endParaRPr>
          </a:p>
        </p:txBody>
      </p:sp>
      <p:sp>
        <p:nvSpPr>
          <p:cNvPr id="4101" name="Text Box 2"/>
          <p:cNvSpPr txBox="1">
            <a:spLocks noChangeArrowheads="1"/>
          </p:cNvSpPr>
          <p:nvPr/>
        </p:nvSpPr>
        <p:spPr bwMode="auto">
          <a:xfrm>
            <a:off x="1011238" y="292100"/>
            <a:ext cx="8132762" cy="1384300"/>
          </a:xfrm>
          <a:prstGeom prst="rect">
            <a:avLst/>
          </a:prstGeom>
          <a:noFill/>
          <a:ln w="9525">
            <a:noFill/>
            <a:round/>
            <a:headEnd/>
            <a:tailEnd/>
          </a:ln>
        </p:spPr>
        <p:txBody>
          <a:bodyPr anchor="ctr"/>
          <a:lstStyle/>
          <a:p>
            <a:pPr algn="ct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sz="4400">
                <a:solidFill>
                  <a:srgbClr val="000000"/>
                </a:solidFill>
                <a:latin typeface="Times New Roman" pitchFamily="18" charset="0"/>
                <a:cs typeface="Times New Roman" pitchFamily="18" charset="0"/>
              </a:rPr>
              <a:t>		</a:t>
            </a:r>
            <a:r>
              <a:rPr lang="el-GR" altLang="en-US" sz="4400" b="1">
                <a:solidFill>
                  <a:srgbClr val="000000"/>
                </a:solidFill>
                <a:latin typeface="Times New Roman" pitchFamily="18" charset="0"/>
                <a:cs typeface="Times New Roman" pitchFamily="18" charset="0"/>
              </a:rPr>
              <a:t>Κόστος των αποθεμάτων</a:t>
            </a:r>
          </a:p>
        </p:txBody>
      </p:sp>
      <p:sp>
        <p:nvSpPr>
          <p:cNvPr id="4102" name="Text Box 3"/>
          <p:cNvSpPr txBox="1">
            <a:spLocks noChangeArrowheads="1"/>
          </p:cNvSpPr>
          <p:nvPr/>
        </p:nvSpPr>
        <p:spPr bwMode="auto">
          <a:xfrm>
            <a:off x="0" y="1676400"/>
            <a:ext cx="8540750" cy="4422775"/>
          </a:xfrm>
          <a:prstGeom prst="rect">
            <a:avLst/>
          </a:prstGeom>
          <a:noFill/>
          <a:ln w="9525">
            <a:noFill/>
            <a:round/>
            <a:headEnd/>
            <a:tailEnd/>
          </a:ln>
        </p:spPr>
        <p:txBody>
          <a:bodyPr/>
          <a:lstStyle/>
          <a:p>
            <a:pPr marL="341313" indent="-341313" eaLnBrk="1" hangingPunct="1">
              <a:spcBef>
                <a:spcPts val="800"/>
              </a:spcBef>
              <a:buClr>
                <a:srgbClr val="000000"/>
              </a:buClr>
              <a:buSzPct val="100000"/>
              <a:buFont typeface="Times New Roman" pitchFamily="18"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l-GR" altLang="en-US" sz="3200">
                <a:solidFill>
                  <a:srgbClr val="000000"/>
                </a:solidFill>
                <a:latin typeface="Times New Roman" pitchFamily="18" charset="0"/>
                <a:cs typeface="Times New Roman" pitchFamily="18" charset="0"/>
              </a:rPr>
              <a:t>Κόστος αγοράς </a:t>
            </a:r>
          </a:p>
          <a:p>
            <a:pPr marL="341313" indent="-341313" eaLnBrk="1" hangingPunct="1">
              <a:spcBef>
                <a:spcPts val="800"/>
              </a:spcBef>
              <a:buClr>
                <a:srgbClr val="000000"/>
              </a:buClr>
              <a:buSzPct val="100000"/>
              <a:buFont typeface="Times New Roman" pitchFamily="18" charset="0"/>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l-GR" altLang="en-US" sz="3200">
              <a:solidFill>
                <a:srgbClr val="000000"/>
              </a:solidFill>
              <a:latin typeface="Times New Roman" pitchFamily="18" charset="0"/>
              <a:cs typeface="Times New Roman" pitchFamily="18" charset="0"/>
            </a:endParaRPr>
          </a:p>
          <a:p>
            <a:pPr marL="741363" lvl="1" indent="-284163" eaLnBrk="1" hangingPunct="1">
              <a:lnSpc>
                <a:spcPct val="150000"/>
              </a:lnSpc>
              <a:spcBef>
                <a:spcPts val="600"/>
              </a:spcBef>
              <a:buClr>
                <a:srgbClr val="000000"/>
              </a:buClr>
              <a:buSzPct val="100000"/>
              <a:buFont typeface="Times New Roman" pitchFamily="18"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l-GR" altLang="en-US" sz="2400">
                <a:solidFill>
                  <a:srgbClr val="000000"/>
                </a:solidFill>
                <a:latin typeface="Times New Roman" pitchFamily="18" charset="0"/>
                <a:cs typeface="Times New Roman" pitchFamily="18" charset="0"/>
              </a:rPr>
              <a:t>τιμή αγοράς </a:t>
            </a:r>
          </a:p>
          <a:p>
            <a:pPr marL="741363" lvl="1" indent="-284163" eaLnBrk="1" hangingPunct="1">
              <a:lnSpc>
                <a:spcPct val="150000"/>
              </a:lnSpc>
              <a:spcBef>
                <a:spcPts val="600"/>
              </a:spcBef>
              <a:buClr>
                <a:srgbClr val="000000"/>
              </a:buClr>
              <a:buSzPct val="100000"/>
              <a:buFont typeface="Times New Roman" pitchFamily="18"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l-GR" altLang="en-US" sz="2400">
                <a:solidFill>
                  <a:srgbClr val="000000"/>
                </a:solidFill>
                <a:latin typeface="Times New Roman" pitchFamily="18" charset="0"/>
                <a:cs typeface="Times New Roman" pitchFamily="18" charset="0"/>
              </a:rPr>
              <a:t>εισαγωγικοί δασμοί </a:t>
            </a:r>
          </a:p>
          <a:p>
            <a:pPr marL="741363" lvl="1" indent="-284163" eaLnBrk="1" hangingPunct="1">
              <a:lnSpc>
                <a:spcPct val="150000"/>
              </a:lnSpc>
              <a:spcBef>
                <a:spcPts val="600"/>
              </a:spcBef>
              <a:buClr>
                <a:srgbClr val="000000"/>
              </a:buClr>
              <a:buSzPct val="100000"/>
              <a:buFont typeface="Times New Roman" pitchFamily="18"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l-GR" altLang="en-US" sz="2400">
                <a:solidFill>
                  <a:srgbClr val="000000"/>
                </a:solidFill>
                <a:latin typeface="Times New Roman" pitchFamily="18" charset="0"/>
                <a:cs typeface="Times New Roman" pitchFamily="18" charset="0"/>
              </a:rPr>
              <a:t>μη-ανακτήσιμοι φόροι </a:t>
            </a:r>
          </a:p>
          <a:p>
            <a:pPr marL="741363" lvl="1" indent="-284163" eaLnBrk="1" hangingPunct="1">
              <a:lnSpc>
                <a:spcPct val="150000"/>
              </a:lnSpc>
              <a:spcBef>
                <a:spcPts val="600"/>
              </a:spcBef>
              <a:buClr>
                <a:srgbClr val="000000"/>
              </a:buClr>
              <a:buSzPct val="100000"/>
              <a:buFont typeface="Times New Roman" pitchFamily="18"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l-GR" altLang="en-US" sz="2400">
                <a:solidFill>
                  <a:srgbClr val="000000"/>
                </a:solidFill>
                <a:latin typeface="Times New Roman" pitchFamily="18" charset="0"/>
                <a:cs typeface="Times New Roman" pitchFamily="18" charset="0"/>
              </a:rPr>
              <a:t>μεταφορά </a:t>
            </a:r>
          </a:p>
          <a:p>
            <a:pPr marL="741363" lvl="1" indent="-284163" eaLnBrk="1" hangingPunct="1">
              <a:lnSpc>
                <a:spcPct val="150000"/>
              </a:lnSpc>
              <a:spcBef>
                <a:spcPts val="600"/>
              </a:spcBef>
              <a:buClr>
                <a:srgbClr val="000000"/>
              </a:buClr>
              <a:buSzPct val="100000"/>
              <a:buFont typeface="Times New Roman" pitchFamily="18"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l-GR" altLang="en-US" sz="2400">
                <a:solidFill>
                  <a:srgbClr val="000000"/>
                </a:solidFill>
                <a:latin typeface="Times New Roman" pitchFamily="18" charset="0"/>
                <a:cs typeface="Times New Roman" pitchFamily="18" charset="0"/>
              </a:rPr>
              <a:t>άλλες δαπάνες άμεσα αποδοτέες στην απόκτηση </a:t>
            </a:r>
          </a:p>
        </p:txBody>
      </p:sp>
      <p:grpSp>
        <p:nvGrpSpPr>
          <p:cNvPr id="4103" name="Group 4"/>
          <p:cNvGrpSpPr>
            <a:grpSpLocks/>
          </p:cNvGrpSpPr>
          <p:nvPr/>
        </p:nvGrpSpPr>
        <p:grpSpPr bwMode="auto">
          <a:xfrm>
            <a:off x="185738" y="219075"/>
            <a:ext cx="1717675" cy="998538"/>
            <a:chOff x="117" y="138"/>
            <a:chExt cx="1082" cy="629"/>
          </a:xfrm>
        </p:grpSpPr>
        <p:graphicFrame>
          <p:nvGraphicFramePr>
            <p:cNvPr id="4098" name="Object 5"/>
            <p:cNvGraphicFramePr>
              <a:graphicFrameLocks noChangeAspect="1"/>
            </p:cNvGraphicFramePr>
            <p:nvPr/>
          </p:nvGraphicFramePr>
          <p:xfrm>
            <a:off x="117" y="138"/>
            <a:ext cx="1082" cy="629"/>
          </p:xfrm>
          <a:graphic>
            <a:graphicData uri="http://schemas.openxmlformats.org/presentationml/2006/ole">
              <p:oleObj spid="_x0000_s4098" r:id="rId4" imgW="3496760" imgH="2095317" progId="">
                <p:embed/>
              </p:oleObj>
            </a:graphicData>
          </a:graphic>
        </p:graphicFrame>
        <p:sp>
          <p:nvSpPr>
            <p:cNvPr id="4104" name="Rectangle 6"/>
            <p:cNvSpPr>
              <a:spLocks noChangeArrowheads="1"/>
            </p:cNvSpPr>
            <p:nvPr/>
          </p:nvSpPr>
          <p:spPr bwMode="auto">
            <a:xfrm>
              <a:off x="273" y="189"/>
              <a:ext cx="625" cy="285"/>
            </a:xfrm>
            <a:prstGeom prst="rect">
              <a:avLst/>
            </a:prstGeom>
            <a:noFill/>
            <a:ln w="9525">
              <a:noFill/>
              <a:round/>
              <a:headEnd/>
              <a:tailEnd/>
            </a:ln>
          </p:spPr>
          <p:txBody>
            <a:bodyPr wrap="none" lIns="90360" tIns="44280" rIns="90360" bIns="44280">
              <a:spAutoFit/>
            </a:bodyPr>
            <a:lstStyle/>
            <a:p>
              <a:pPr>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sz="2400" b="1">
                  <a:solidFill>
                    <a:srgbClr val="000000"/>
                  </a:solidFill>
                  <a:latin typeface="Times New Roman" pitchFamily="18" charset="0"/>
                  <a:cs typeface="Times New Roman" pitchFamily="18" charset="0"/>
                </a:rPr>
                <a:t>I</a:t>
              </a:r>
              <a:r>
                <a:rPr lang="en-US" altLang="en-US" sz="2400" b="1">
                  <a:solidFill>
                    <a:srgbClr val="000000"/>
                  </a:solidFill>
                  <a:latin typeface="Times New Roman" pitchFamily="18" charset="0"/>
                  <a:cs typeface="Times New Roman" pitchFamily="18" charset="0"/>
                </a:rPr>
                <a:t>AS</a:t>
              </a:r>
              <a:r>
                <a:rPr lang="el-GR" altLang="en-US" sz="2400" b="1">
                  <a:solidFill>
                    <a:srgbClr val="000000"/>
                  </a:solidFill>
                  <a:latin typeface="Times New Roman" pitchFamily="18" charset="0"/>
                  <a:cs typeface="Times New Roman" pitchFamily="18" charset="0"/>
                </a:rPr>
                <a:t> 2 </a:t>
              </a:r>
            </a:p>
          </p:txBody>
        </p:sp>
      </p:grpSp>
    </p:spTree>
  </p:cSld>
  <p:clrMapOvr>
    <a:masterClrMapping/>
  </p:clrMapOvr>
  <p:transition spd="slow"/>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4" name="Text Box 1"/>
          <p:cNvSpPr txBox="1">
            <a:spLocks noChangeArrowheads="1"/>
          </p:cNvSpPr>
          <p:nvPr/>
        </p:nvSpPr>
        <p:spPr bwMode="auto">
          <a:xfrm>
            <a:off x="6553200" y="6356350"/>
            <a:ext cx="2133600" cy="365125"/>
          </a:xfrm>
          <a:prstGeom prst="rect">
            <a:avLst/>
          </a:prstGeom>
          <a:noFill/>
          <a:ln w="9525">
            <a:noFill/>
            <a:round/>
            <a:headEnd/>
            <a:tailEnd/>
          </a:ln>
        </p:spPr>
        <p:txBody>
          <a:bodyPr lIns="90000" tIns="46800" rIns="90000" bIns="46800" anchor="ctr"/>
          <a:lstStyle/>
          <a:p>
            <a:pPr algn="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31ACB83A-60C9-4292-A5F7-21FD3AAC8307}" type="slidenum">
              <a:rPr lang="el-GR" altLang="en-US" sz="1200">
                <a:solidFill>
                  <a:srgbClr val="898989"/>
                </a:solidFill>
                <a:latin typeface="Times New Roman" pitchFamily="18" charset="0"/>
                <a:cs typeface="Times New Roman" pitchFamily="18" charset="0"/>
              </a:rPr>
              <a:pPr algn="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41</a:t>
            </a:fld>
            <a:endParaRPr lang="el-GR" altLang="en-US" sz="1200">
              <a:solidFill>
                <a:srgbClr val="898989"/>
              </a:solidFill>
              <a:latin typeface="Times New Roman" pitchFamily="18" charset="0"/>
              <a:cs typeface="Times New Roman" pitchFamily="18" charset="0"/>
            </a:endParaRPr>
          </a:p>
        </p:txBody>
      </p:sp>
      <p:sp>
        <p:nvSpPr>
          <p:cNvPr id="5125" name="Text Box 2"/>
          <p:cNvSpPr txBox="1">
            <a:spLocks noChangeArrowheads="1"/>
          </p:cNvSpPr>
          <p:nvPr/>
        </p:nvSpPr>
        <p:spPr bwMode="auto">
          <a:xfrm>
            <a:off x="1011238" y="292100"/>
            <a:ext cx="8132762" cy="1384300"/>
          </a:xfrm>
          <a:prstGeom prst="rect">
            <a:avLst/>
          </a:prstGeom>
          <a:noFill/>
          <a:ln w="9525">
            <a:noFill/>
            <a:round/>
            <a:headEnd/>
            <a:tailEnd/>
          </a:ln>
        </p:spPr>
        <p:txBody>
          <a:bodyPr anchor="ctr"/>
          <a:lstStyle/>
          <a:p>
            <a:pPr algn="ct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sz="4400">
                <a:solidFill>
                  <a:srgbClr val="000000"/>
                </a:solidFill>
                <a:latin typeface="Times New Roman" pitchFamily="18" charset="0"/>
                <a:cs typeface="Times New Roman" pitchFamily="18" charset="0"/>
              </a:rPr>
              <a:t>		</a:t>
            </a:r>
            <a:r>
              <a:rPr lang="el-GR" altLang="en-US" sz="4400" b="1">
                <a:solidFill>
                  <a:srgbClr val="000000"/>
                </a:solidFill>
                <a:latin typeface="Times New Roman" pitchFamily="18" charset="0"/>
                <a:cs typeface="Times New Roman" pitchFamily="18" charset="0"/>
              </a:rPr>
              <a:t>Κόστος των αποθεμάτων </a:t>
            </a:r>
          </a:p>
        </p:txBody>
      </p:sp>
      <p:sp>
        <p:nvSpPr>
          <p:cNvPr id="5126" name="Text Box 3"/>
          <p:cNvSpPr txBox="1">
            <a:spLocks noChangeArrowheads="1"/>
          </p:cNvSpPr>
          <p:nvPr/>
        </p:nvSpPr>
        <p:spPr bwMode="auto">
          <a:xfrm>
            <a:off x="0" y="2246313"/>
            <a:ext cx="8067675" cy="3722687"/>
          </a:xfrm>
          <a:prstGeom prst="rect">
            <a:avLst/>
          </a:prstGeom>
          <a:noFill/>
          <a:ln w="9525">
            <a:noFill/>
            <a:round/>
            <a:headEnd/>
            <a:tailEnd/>
          </a:ln>
        </p:spPr>
        <p:txBody>
          <a:bodyPr/>
          <a:lstStyle/>
          <a:p>
            <a:pPr marL="341313" indent="-341313" eaLnBrk="1" hangingPunct="1">
              <a:spcBef>
                <a:spcPts val="800"/>
              </a:spcBef>
              <a:buClr>
                <a:srgbClr val="000000"/>
              </a:buClr>
              <a:buSzPct val="100000"/>
              <a:buFont typeface="Times New Roman" pitchFamily="18"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l-GR" altLang="en-US" sz="3200">
                <a:solidFill>
                  <a:srgbClr val="000000"/>
                </a:solidFill>
                <a:latin typeface="Times New Roman" pitchFamily="18" charset="0"/>
                <a:cs typeface="Times New Roman" pitchFamily="18" charset="0"/>
              </a:rPr>
              <a:t>Κόστος μετατροπής </a:t>
            </a:r>
          </a:p>
          <a:p>
            <a:pPr marL="741363" lvl="1" indent="-284163" eaLnBrk="1" hangingPunct="1">
              <a:spcBef>
                <a:spcPts val="600"/>
              </a:spcBef>
              <a:buClr>
                <a:srgbClr val="000000"/>
              </a:buClr>
              <a:buSzPct val="100000"/>
              <a:buFont typeface="Times New Roman" pitchFamily="18"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l-GR" altLang="en-US" sz="2400">
                <a:solidFill>
                  <a:srgbClr val="000000"/>
                </a:solidFill>
                <a:latin typeface="Times New Roman" pitchFamily="18" charset="0"/>
                <a:cs typeface="Times New Roman" pitchFamily="18" charset="0"/>
              </a:rPr>
              <a:t>δαπάνες σχετικές άμεσα με τις μονάδες της παραγωγής </a:t>
            </a:r>
          </a:p>
          <a:p>
            <a:pPr lvl="2" eaLnBrk="1" hangingPunct="1">
              <a:spcBef>
                <a:spcPts val="450"/>
              </a:spcBef>
              <a:buClr>
                <a:srgbClr val="000000"/>
              </a:buClr>
              <a:buSzPct val="100000"/>
              <a:buFont typeface="Times New Roman" pitchFamily="18"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l-GR" altLang="en-US">
                <a:solidFill>
                  <a:srgbClr val="000000"/>
                </a:solidFill>
                <a:latin typeface="Times New Roman" pitchFamily="18" charset="0"/>
                <a:cs typeface="Times New Roman" pitchFamily="18" charset="0"/>
              </a:rPr>
              <a:t>άμεσα υλικά </a:t>
            </a:r>
          </a:p>
          <a:p>
            <a:pPr lvl="2" eaLnBrk="1" hangingPunct="1">
              <a:spcBef>
                <a:spcPts val="450"/>
              </a:spcBef>
              <a:buClr>
                <a:srgbClr val="000000"/>
              </a:buClr>
              <a:buSzPct val="100000"/>
              <a:buFont typeface="Times New Roman" pitchFamily="18"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l-GR" altLang="en-US">
                <a:solidFill>
                  <a:srgbClr val="000000"/>
                </a:solidFill>
                <a:latin typeface="Times New Roman" pitchFamily="18" charset="0"/>
                <a:cs typeface="Times New Roman" pitchFamily="18" charset="0"/>
              </a:rPr>
              <a:t>άμεση εργασία </a:t>
            </a:r>
          </a:p>
          <a:p>
            <a:pPr lvl="2" eaLnBrk="1" hangingPunct="1">
              <a:spcBef>
                <a:spcPts val="450"/>
              </a:spcBef>
              <a:buClr>
                <a:srgbClr val="000000"/>
              </a:buClr>
              <a:buSzPct val="100000"/>
              <a:buFont typeface="Times New Roman" pitchFamily="18" charset="0"/>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l-GR" altLang="en-US">
              <a:solidFill>
                <a:srgbClr val="000000"/>
              </a:solidFill>
              <a:latin typeface="Times New Roman" pitchFamily="18" charset="0"/>
              <a:cs typeface="Times New Roman" pitchFamily="18" charset="0"/>
            </a:endParaRPr>
          </a:p>
          <a:p>
            <a:pPr marL="741363" lvl="1" indent="-284163" eaLnBrk="1" hangingPunct="1">
              <a:spcBef>
                <a:spcPts val="600"/>
              </a:spcBef>
              <a:buClr>
                <a:srgbClr val="000000"/>
              </a:buClr>
              <a:buSzPct val="100000"/>
              <a:buFont typeface="Times New Roman" pitchFamily="18"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l-GR" altLang="en-US" sz="2400">
                <a:solidFill>
                  <a:srgbClr val="000000"/>
                </a:solidFill>
                <a:latin typeface="Times New Roman" pitchFamily="18" charset="0"/>
                <a:cs typeface="Times New Roman" pitchFamily="18" charset="0"/>
              </a:rPr>
              <a:t>συστηματική κατανομή </a:t>
            </a:r>
          </a:p>
          <a:p>
            <a:pPr lvl="2" eaLnBrk="1" hangingPunct="1">
              <a:spcBef>
                <a:spcPts val="450"/>
              </a:spcBef>
              <a:buClr>
                <a:srgbClr val="000000"/>
              </a:buClr>
              <a:buSzPct val="100000"/>
              <a:buFont typeface="Times New Roman" pitchFamily="18"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l-GR" altLang="en-US">
                <a:solidFill>
                  <a:srgbClr val="000000"/>
                </a:solidFill>
                <a:latin typeface="Times New Roman" pitchFamily="18" charset="0"/>
                <a:cs typeface="Times New Roman" pitchFamily="18" charset="0"/>
              </a:rPr>
              <a:t>σταθερών γενικών εξόδων παραγωγής </a:t>
            </a:r>
          </a:p>
          <a:p>
            <a:pPr lvl="2" eaLnBrk="1" hangingPunct="1">
              <a:spcBef>
                <a:spcPts val="450"/>
              </a:spcBef>
              <a:buClr>
                <a:srgbClr val="000000"/>
              </a:buClr>
              <a:buSzPct val="100000"/>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l-GR" altLang="en-US">
                <a:solidFill>
                  <a:srgbClr val="000000"/>
                </a:solidFill>
                <a:latin typeface="Times New Roman" pitchFamily="18" charset="0"/>
                <a:cs typeface="Times New Roman" pitchFamily="18" charset="0"/>
              </a:rPr>
              <a:t>μεταβλητών γενικών εξόδων παραγωγής </a:t>
            </a:r>
          </a:p>
        </p:txBody>
      </p:sp>
      <p:grpSp>
        <p:nvGrpSpPr>
          <p:cNvPr id="5127" name="Group 4"/>
          <p:cNvGrpSpPr>
            <a:grpSpLocks/>
          </p:cNvGrpSpPr>
          <p:nvPr/>
        </p:nvGrpSpPr>
        <p:grpSpPr bwMode="auto">
          <a:xfrm>
            <a:off x="185738" y="219075"/>
            <a:ext cx="1717675" cy="998538"/>
            <a:chOff x="117" y="138"/>
            <a:chExt cx="1082" cy="629"/>
          </a:xfrm>
        </p:grpSpPr>
        <p:graphicFrame>
          <p:nvGraphicFramePr>
            <p:cNvPr id="5122" name="Object 5"/>
            <p:cNvGraphicFramePr>
              <a:graphicFrameLocks noChangeAspect="1"/>
            </p:cNvGraphicFramePr>
            <p:nvPr/>
          </p:nvGraphicFramePr>
          <p:xfrm>
            <a:off x="117" y="138"/>
            <a:ext cx="1082" cy="629"/>
          </p:xfrm>
          <a:graphic>
            <a:graphicData uri="http://schemas.openxmlformats.org/presentationml/2006/ole">
              <p:oleObj spid="_x0000_s5122" r:id="rId4" imgW="3496760" imgH="2095317" progId="">
                <p:embed/>
              </p:oleObj>
            </a:graphicData>
          </a:graphic>
        </p:graphicFrame>
        <p:sp>
          <p:nvSpPr>
            <p:cNvPr id="5128" name="Rectangle 6"/>
            <p:cNvSpPr>
              <a:spLocks noChangeArrowheads="1"/>
            </p:cNvSpPr>
            <p:nvPr/>
          </p:nvSpPr>
          <p:spPr bwMode="auto">
            <a:xfrm>
              <a:off x="282" y="189"/>
              <a:ext cx="625" cy="285"/>
            </a:xfrm>
            <a:prstGeom prst="rect">
              <a:avLst/>
            </a:prstGeom>
            <a:noFill/>
            <a:ln w="9525">
              <a:noFill/>
              <a:round/>
              <a:headEnd/>
              <a:tailEnd/>
            </a:ln>
          </p:spPr>
          <p:txBody>
            <a:bodyPr wrap="none" lIns="90360" tIns="44280" rIns="90360" bIns="44280">
              <a:spAutoFit/>
            </a:bodyPr>
            <a:lstStyle/>
            <a:p>
              <a:pPr>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sz="2400" b="1">
                  <a:solidFill>
                    <a:srgbClr val="000000"/>
                  </a:solidFill>
                  <a:latin typeface="Times New Roman" pitchFamily="18" charset="0"/>
                  <a:cs typeface="Times New Roman" pitchFamily="18" charset="0"/>
                </a:rPr>
                <a:t>I</a:t>
              </a:r>
              <a:r>
                <a:rPr lang="en-US" altLang="en-US" sz="2400" b="1">
                  <a:solidFill>
                    <a:srgbClr val="000000"/>
                  </a:solidFill>
                  <a:latin typeface="Times New Roman" pitchFamily="18" charset="0"/>
                  <a:cs typeface="Times New Roman" pitchFamily="18" charset="0"/>
                </a:rPr>
                <a:t>AS</a:t>
              </a:r>
              <a:r>
                <a:rPr lang="el-GR" altLang="en-US" sz="2400" b="1">
                  <a:solidFill>
                    <a:srgbClr val="000000"/>
                  </a:solidFill>
                  <a:latin typeface="Times New Roman" pitchFamily="18" charset="0"/>
                  <a:cs typeface="Times New Roman" pitchFamily="18" charset="0"/>
                </a:rPr>
                <a:t> 2 </a:t>
              </a:r>
            </a:p>
          </p:txBody>
        </p:sp>
      </p:grpSp>
    </p:spTree>
  </p:cSld>
  <p:clrMapOvr>
    <a:masterClrMapping/>
  </p:clrMapOvr>
  <p:transition spd="slow"/>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149" name="Text Box 1"/>
          <p:cNvSpPr txBox="1">
            <a:spLocks noChangeArrowheads="1"/>
          </p:cNvSpPr>
          <p:nvPr/>
        </p:nvSpPr>
        <p:spPr bwMode="auto">
          <a:xfrm>
            <a:off x="6553200" y="6356350"/>
            <a:ext cx="2133600" cy="365125"/>
          </a:xfrm>
          <a:prstGeom prst="rect">
            <a:avLst/>
          </a:prstGeom>
          <a:noFill/>
          <a:ln w="9525">
            <a:noFill/>
            <a:round/>
            <a:headEnd/>
            <a:tailEnd/>
          </a:ln>
        </p:spPr>
        <p:txBody>
          <a:bodyPr lIns="90000" tIns="46800" rIns="90000" bIns="46800" anchor="ctr"/>
          <a:lstStyle/>
          <a:p>
            <a:pPr algn="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111145DD-275E-4698-B8BA-EB1491A5BE0F}" type="slidenum">
              <a:rPr lang="el-GR" altLang="en-US" sz="1200">
                <a:solidFill>
                  <a:srgbClr val="898989"/>
                </a:solidFill>
                <a:latin typeface="Times New Roman" pitchFamily="18" charset="0"/>
                <a:cs typeface="Times New Roman" pitchFamily="18" charset="0"/>
              </a:rPr>
              <a:pPr algn="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42</a:t>
            </a:fld>
            <a:endParaRPr lang="el-GR" altLang="en-US" sz="1200">
              <a:solidFill>
                <a:srgbClr val="898989"/>
              </a:solidFill>
              <a:latin typeface="Times New Roman" pitchFamily="18" charset="0"/>
              <a:cs typeface="Times New Roman" pitchFamily="18" charset="0"/>
            </a:endParaRPr>
          </a:p>
        </p:txBody>
      </p:sp>
      <p:sp>
        <p:nvSpPr>
          <p:cNvPr id="6150" name="Text Box 2"/>
          <p:cNvSpPr txBox="1">
            <a:spLocks noChangeArrowheads="1"/>
          </p:cNvSpPr>
          <p:nvPr/>
        </p:nvSpPr>
        <p:spPr bwMode="auto">
          <a:xfrm>
            <a:off x="1011238" y="292100"/>
            <a:ext cx="8132762" cy="1384300"/>
          </a:xfrm>
          <a:prstGeom prst="rect">
            <a:avLst/>
          </a:prstGeom>
          <a:noFill/>
          <a:ln w="9525">
            <a:noFill/>
            <a:round/>
            <a:headEnd/>
            <a:tailEnd/>
          </a:ln>
        </p:spPr>
        <p:txBody>
          <a:bodyPr anchor="ctr"/>
          <a:lstStyle/>
          <a:p>
            <a:pPr algn="ct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sz="2800" b="1">
                <a:solidFill>
                  <a:srgbClr val="000000"/>
                </a:solidFill>
                <a:latin typeface="Times New Roman" pitchFamily="18" charset="0"/>
                <a:cs typeface="Times New Roman" pitchFamily="18" charset="0"/>
              </a:rPr>
              <a:t>Μέτρηση</a:t>
            </a:r>
            <a:r>
              <a:rPr lang="en-US" altLang="en-US" sz="2800" b="1">
                <a:solidFill>
                  <a:srgbClr val="000000"/>
                </a:solidFill>
                <a:latin typeface="Times New Roman" pitchFamily="18" charset="0"/>
                <a:cs typeface="Times New Roman" pitchFamily="18" charset="0"/>
              </a:rPr>
              <a:t> </a:t>
            </a:r>
            <a:r>
              <a:rPr lang="el-GR" altLang="en-US" sz="2800" b="1">
                <a:solidFill>
                  <a:srgbClr val="000000"/>
                </a:solidFill>
                <a:latin typeface="Times New Roman" pitchFamily="18" charset="0"/>
                <a:cs typeface="Times New Roman" pitchFamily="18" charset="0"/>
              </a:rPr>
              <a:t>κόστους </a:t>
            </a:r>
          </a:p>
        </p:txBody>
      </p:sp>
      <p:sp>
        <p:nvSpPr>
          <p:cNvPr id="6151" name="Text Box 3"/>
          <p:cNvSpPr txBox="1">
            <a:spLocks noChangeArrowheads="1"/>
          </p:cNvSpPr>
          <p:nvPr/>
        </p:nvSpPr>
        <p:spPr bwMode="auto">
          <a:xfrm>
            <a:off x="630238" y="1773238"/>
            <a:ext cx="8513762" cy="4114800"/>
          </a:xfrm>
          <a:prstGeom prst="rect">
            <a:avLst/>
          </a:prstGeom>
          <a:noFill/>
          <a:ln w="9525">
            <a:noFill/>
            <a:round/>
            <a:headEnd/>
            <a:tailEnd/>
          </a:ln>
        </p:spPr>
        <p:txBody>
          <a:bodyPr/>
          <a:lstStyle/>
          <a:p>
            <a:pPr marL="341313" indent="-341313" eaLnBrk="1" hangingPunct="1">
              <a:spcBef>
                <a:spcPts val="600"/>
              </a:spcBef>
              <a:buClr>
                <a:srgbClr val="000000"/>
              </a:buClr>
              <a:buSzPct val="100000"/>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l-GR" altLang="en-US" sz="2400">
                <a:solidFill>
                  <a:srgbClr val="000000"/>
                </a:solidFill>
                <a:latin typeface="Times New Roman" pitchFamily="18" charset="0"/>
                <a:cs typeface="Times New Roman" pitchFamily="18" charset="0"/>
              </a:rPr>
              <a:t>Το Χαμηλότερο μεταξύ του κόστους  και της καθαρής ρευστοποιήσιμης αξίας</a:t>
            </a:r>
          </a:p>
        </p:txBody>
      </p:sp>
      <p:sp>
        <p:nvSpPr>
          <p:cNvPr id="6152" name="Text Box 4"/>
          <p:cNvSpPr txBox="1">
            <a:spLocks noChangeArrowheads="1"/>
          </p:cNvSpPr>
          <p:nvPr/>
        </p:nvSpPr>
        <p:spPr bwMode="auto">
          <a:xfrm>
            <a:off x="1219200" y="4357688"/>
            <a:ext cx="2514600" cy="581025"/>
          </a:xfrm>
          <a:prstGeom prst="rect">
            <a:avLst/>
          </a:prstGeom>
          <a:noFill/>
          <a:ln w="9525">
            <a:noFill/>
            <a:round/>
            <a:headEnd/>
            <a:tailEnd/>
          </a:ln>
        </p:spPr>
        <p:txBody>
          <a:bodyPr lIns="90000" tIns="46800" rIns="90000" bIns="46800" anchor="b">
            <a:spAutoFit/>
          </a:bodyPr>
          <a:lstStyle/>
          <a:p>
            <a:pPr algn="ctr">
              <a:spcBef>
                <a:spcPts val="2000"/>
              </a:spcBef>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sz="3200">
                <a:solidFill>
                  <a:srgbClr val="000000"/>
                </a:solidFill>
                <a:latin typeface="Times New Roman" pitchFamily="18" charset="0"/>
                <a:cs typeface="Times New Roman" pitchFamily="18" charset="0"/>
              </a:rPr>
              <a:t>Κόστος </a:t>
            </a:r>
          </a:p>
        </p:txBody>
      </p:sp>
      <p:sp>
        <p:nvSpPr>
          <p:cNvPr id="6153" name="Text Box 5"/>
          <p:cNvSpPr txBox="1">
            <a:spLocks noChangeArrowheads="1"/>
          </p:cNvSpPr>
          <p:nvPr/>
        </p:nvSpPr>
        <p:spPr bwMode="auto">
          <a:xfrm>
            <a:off x="5486400" y="3473450"/>
            <a:ext cx="2971800" cy="1555750"/>
          </a:xfrm>
          <a:prstGeom prst="rect">
            <a:avLst/>
          </a:prstGeom>
          <a:noFill/>
          <a:ln w="9525">
            <a:noFill/>
            <a:round/>
            <a:headEnd/>
            <a:tailEnd/>
          </a:ln>
        </p:spPr>
        <p:txBody>
          <a:bodyPr lIns="90000" tIns="46800" rIns="90000" bIns="46800" anchor="b">
            <a:spAutoFit/>
          </a:bodyPr>
          <a:lstStyle/>
          <a:p>
            <a:pPr algn="ctr">
              <a:spcBef>
                <a:spcPts val="2000"/>
              </a:spcBef>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sz="3200">
                <a:solidFill>
                  <a:srgbClr val="000000"/>
                </a:solidFill>
                <a:latin typeface="Times New Roman" pitchFamily="18" charset="0"/>
                <a:cs typeface="Times New Roman" pitchFamily="18" charset="0"/>
              </a:rPr>
              <a:t>καθαρή ρευστοποιήσιμη αξία </a:t>
            </a:r>
          </a:p>
        </p:txBody>
      </p:sp>
      <p:grpSp>
        <p:nvGrpSpPr>
          <p:cNvPr id="6154" name="Group 6"/>
          <p:cNvGrpSpPr>
            <a:grpSpLocks/>
          </p:cNvGrpSpPr>
          <p:nvPr/>
        </p:nvGrpSpPr>
        <p:grpSpPr bwMode="auto">
          <a:xfrm>
            <a:off x="185738" y="219075"/>
            <a:ext cx="1717675" cy="998538"/>
            <a:chOff x="117" y="138"/>
            <a:chExt cx="1082" cy="629"/>
          </a:xfrm>
        </p:grpSpPr>
        <p:graphicFrame>
          <p:nvGraphicFramePr>
            <p:cNvPr id="6147" name="Object 7"/>
            <p:cNvGraphicFramePr>
              <a:graphicFrameLocks noChangeAspect="1"/>
            </p:cNvGraphicFramePr>
            <p:nvPr/>
          </p:nvGraphicFramePr>
          <p:xfrm>
            <a:off x="117" y="138"/>
            <a:ext cx="1082" cy="629"/>
          </p:xfrm>
          <a:graphic>
            <a:graphicData uri="http://schemas.openxmlformats.org/presentationml/2006/ole">
              <p:oleObj spid="_x0000_s6147" r:id="rId4" imgW="3496760" imgH="2095317" progId="">
                <p:embed/>
              </p:oleObj>
            </a:graphicData>
          </a:graphic>
        </p:graphicFrame>
        <p:sp>
          <p:nvSpPr>
            <p:cNvPr id="6155" name="Rectangle 8"/>
            <p:cNvSpPr>
              <a:spLocks noChangeArrowheads="1"/>
            </p:cNvSpPr>
            <p:nvPr/>
          </p:nvSpPr>
          <p:spPr bwMode="auto">
            <a:xfrm>
              <a:off x="271" y="189"/>
              <a:ext cx="542" cy="247"/>
            </a:xfrm>
            <a:prstGeom prst="rect">
              <a:avLst/>
            </a:prstGeom>
            <a:noFill/>
            <a:ln w="9525">
              <a:noFill/>
              <a:round/>
              <a:headEnd/>
              <a:tailEnd/>
            </a:ln>
          </p:spPr>
          <p:txBody>
            <a:bodyPr wrap="none" lIns="90360" tIns="44280" rIns="90360" bIns="44280">
              <a:spAutoFit/>
            </a:bodyPr>
            <a:lstStyle/>
            <a:p>
              <a:pPr>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sz="2000" b="1">
                  <a:solidFill>
                    <a:srgbClr val="000000"/>
                  </a:solidFill>
                  <a:latin typeface="Times New Roman" pitchFamily="18" charset="0"/>
                  <a:cs typeface="Times New Roman" pitchFamily="18" charset="0"/>
                </a:rPr>
                <a:t>I</a:t>
              </a:r>
              <a:r>
                <a:rPr lang="en-US" altLang="en-US" sz="2000" b="1">
                  <a:solidFill>
                    <a:srgbClr val="000000"/>
                  </a:solidFill>
                  <a:latin typeface="Times New Roman" pitchFamily="18" charset="0"/>
                  <a:cs typeface="Times New Roman" pitchFamily="18" charset="0"/>
                </a:rPr>
                <a:t>AS</a:t>
              </a:r>
              <a:r>
                <a:rPr lang="el-GR" altLang="en-US" sz="2000" b="1">
                  <a:solidFill>
                    <a:srgbClr val="000000"/>
                  </a:solidFill>
                  <a:latin typeface="Times New Roman" pitchFamily="18" charset="0"/>
                  <a:cs typeface="Times New Roman" pitchFamily="18" charset="0"/>
                </a:rPr>
                <a:t> 2 </a:t>
              </a:r>
            </a:p>
          </p:txBody>
        </p:sp>
      </p:grpSp>
      <p:graphicFrame>
        <p:nvGraphicFramePr>
          <p:cNvPr id="6146" name="Object 9"/>
          <p:cNvGraphicFramePr>
            <a:graphicFrameLocks noChangeAspect="1"/>
          </p:cNvGraphicFramePr>
          <p:nvPr/>
        </p:nvGraphicFramePr>
        <p:xfrm>
          <a:off x="539750" y="3068638"/>
          <a:ext cx="8353425" cy="3197225"/>
        </p:xfrm>
        <a:graphic>
          <a:graphicData uri="http://schemas.openxmlformats.org/presentationml/2006/ole">
            <p:oleObj spid="_x0000_s6146" r:id="rId5" imgW="27188640" imgH="20070000" progId="">
              <p:embed/>
            </p:oleObj>
          </a:graphicData>
        </a:graphic>
      </p:graphicFrame>
    </p:spTree>
  </p:cSld>
  <p:clrMapOvr>
    <a:masterClrMapping/>
  </p:clrMapOvr>
  <p:transition spd="slow"/>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Text Box 2"/>
          <p:cNvSpPr txBox="1">
            <a:spLocks noChangeArrowheads="1"/>
          </p:cNvSpPr>
          <p:nvPr/>
        </p:nvSpPr>
        <p:spPr bwMode="auto">
          <a:xfrm>
            <a:off x="6553200" y="6356350"/>
            <a:ext cx="2133600" cy="365125"/>
          </a:xfrm>
          <a:prstGeom prst="rect">
            <a:avLst/>
          </a:prstGeom>
          <a:noFill/>
          <a:ln w="9525">
            <a:noFill/>
            <a:round/>
            <a:headEnd/>
            <a:tailEnd/>
          </a:ln>
        </p:spPr>
        <p:txBody>
          <a:bodyPr lIns="90000" tIns="46800" rIns="90000" bIns="46800" anchor="ctr"/>
          <a:lstStyle/>
          <a:p>
            <a:pPr algn="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591296D8-6060-4922-A887-AC39407F9DED}" type="slidenum">
              <a:rPr lang="el-GR" altLang="en-US" sz="1200">
                <a:solidFill>
                  <a:srgbClr val="898989"/>
                </a:solidFill>
                <a:latin typeface="Times New Roman" pitchFamily="18" charset="0"/>
                <a:cs typeface="Times New Roman" pitchFamily="18" charset="0"/>
              </a:rPr>
              <a:pPr algn="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43</a:t>
            </a:fld>
            <a:endParaRPr lang="el-GR" altLang="en-US" sz="1200">
              <a:solidFill>
                <a:srgbClr val="898989"/>
              </a:solidFill>
              <a:latin typeface="Times New Roman" pitchFamily="18" charset="0"/>
              <a:cs typeface="Times New Roman" pitchFamily="18" charset="0"/>
            </a:endParaRPr>
          </a:p>
        </p:txBody>
      </p:sp>
      <p:sp>
        <p:nvSpPr>
          <p:cNvPr id="7172" name="Text Box 3"/>
          <p:cNvSpPr txBox="1">
            <a:spLocks noChangeArrowheads="1"/>
          </p:cNvSpPr>
          <p:nvPr/>
        </p:nvSpPr>
        <p:spPr bwMode="auto">
          <a:xfrm>
            <a:off x="250825" y="1484313"/>
            <a:ext cx="8497888" cy="4897437"/>
          </a:xfrm>
          <a:prstGeom prst="rect">
            <a:avLst/>
          </a:prstGeom>
          <a:noFill/>
          <a:ln w="9525">
            <a:noFill/>
            <a:round/>
            <a:headEnd/>
            <a:tailEnd/>
          </a:ln>
        </p:spPr>
        <p:txBody>
          <a:bodyPr/>
          <a:lstStyle/>
          <a:p>
            <a:pPr marL="341313" indent="-341313" eaLnBrk="1" hangingPunct="1">
              <a:spcBef>
                <a:spcPts val="800"/>
              </a:spcBef>
              <a:buClr>
                <a:srgbClr val="000000"/>
              </a:buClr>
              <a:buSzPct val="100000"/>
              <a:buFont typeface="Times New Roman" pitchFamily="18"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l-GR" altLang="en-US" sz="3200" b="1">
                <a:solidFill>
                  <a:srgbClr val="000000"/>
                </a:solidFill>
                <a:latin typeface="Times New Roman" pitchFamily="18" charset="0"/>
                <a:cs typeface="Times New Roman" pitchFamily="18" charset="0"/>
              </a:rPr>
              <a:t>Παράδειγμα: </a:t>
            </a:r>
          </a:p>
          <a:p>
            <a:pPr marL="341313" indent="-341313" eaLnBrk="1" hangingPunct="1">
              <a:buClr>
                <a:srgbClr val="000000"/>
              </a:buClr>
              <a:buSzPct val="100000"/>
              <a:buFont typeface="Times New Roman" pitchFamily="18" charset="0"/>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l-GR" altLang="en-US" sz="2400">
                <a:solidFill>
                  <a:srgbClr val="000000"/>
                </a:solidFill>
                <a:latin typeface="Times New Roman" pitchFamily="18" charset="0"/>
                <a:cs typeface="Times New Roman" pitchFamily="18" charset="0"/>
              </a:rPr>
              <a:t>- Τιμή κτήσης προϊόντος ίσον με το κόστος παραγωγής: 100 ευρώ </a:t>
            </a:r>
          </a:p>
          <a:p>
            <a:pPr marL="341313" indent="-341313" eaLnBrk="1" hangingPunct="1">
              <a:buClr>
                <a:srgbClr val="000000"/>
              </a:buClr>
              <a:buSzPct val="100000"/>
              <a:buFont typeface="Times New Roman" pitchFamily="18" charset="0"/>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l-GR" altLang="en-US" sz="2400">
                <a:solidFill>
                  <a:srgbClr val="000000"/>
                </a:solidFill>
                <a:latin typeface="Times New Roman" pitchFamily="18" charset="0"/>
                <a:cs typeface="Times New Roman" pitchFamily="18" charset="0"/>
              </a:rPr>
              <a:t>- Εκτιμώμενη τιμή πώλησης: 105 ευρώ </a:t>
            </a:r>
          </a:p>
          <a:p>
            <a:pPr marL="341313" indent="-341313" eaLnBrk="1" hangingPunct="1">
              <a:buClr>
                <a:srgbClr val="000000"/>
              </a:buClr>
              <a:buSzPct val="100000"/>
              <a:buFont typeface="Times New Roman" pitchFamily="18" charset="0"/>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l-GR" altLang="en-US" sz="2400">
                <a:solidFill>
                  <a:srgbClr val="000000"/>
                </a:solidFill>
                <a:latin typeface="Times New Roman" pitchFamily="18" charset="0"/>
                <a:cs typeface="Times New Roman" pitchFamily="18" charset="0"/>
              </a:rPr>
              <a:t>- Απαιτούμενο κόστος για την παραγωγική ολοκλήρωση: 4 ευρώ</a:t>
            </a:r>
          </a:p>
          <a:p>
            <a:pPr marL="341313" indent="-341313" eaLnBrk="1" hangingPunct="1">
              <a:buClr>
                <a:srgbClr val="000000"/>
              </a:buClr>
              <a:buSzPct val="100000"/>
              <a:buFont typeface="Times New Roman" pitchFamily="18" charset="0"/>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l-GR" altLang="en-US" sz="2400">
                <a:solidFill>
                  <a:srgbClr val="000000"/>
                </a:solidFill>
                <a:latin typeface="Times New Roman" pitchFamily="18" charset="0"/>
                <a:cs typeface="Times New Roman" pitchFamily="18" charset="0"/>
              </a:rPr>
              <a:t>- Υπολογιζόμενες προμήθειες και έξοδα πωλήσεων: 3 ευρώ</a:t>
            </a:r>
          </a:p>
          <a:p>
            <a:pPr marL="341313" indent="-341313" eaLnBrk="1" hangingPunct="1">
              <a:buClr>
                <a:srgbClr val="000000"/>
              </a:buClr>
              <a:buSzPct val="100000"/>
              <a:buFont typeface="Times New Roman" pitchFamily="18" charset="0"/>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l-GR" altLang="en-US" sz="2400" i="1">
              <a:solidFill>
                <a:srgbClr val="000000"/>
              </a:solidFill>
              <a:latin typeface="Times New Roman" pitchFamily="18" charset="0"/>
              <a:cs typeface="Times New Roman" pitchFamily="18" charset="0"/>
            </a:endParaRPr>
          </a:p>
          <a:p>
            <a:pPr marL="341313" indent="-341313" eaLnBrk="1" hangingPunct="1">
              <a:buClr>
                <a:srgbClr val="000000"/>
              </a:buClr>
              <a:buSzPct val="100000"/>
              <a:buFont typeface="Times New Roman" pitchFamily="18" charset="0"/>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l-GR" altLang="en-US" sz="2400" i="1">
                <a:solidFill>
                  <a:srgbClr val="000000"/>
                </a:solidFill>
                <a:latin typeface="Times New Roman" pitchFamily="18" charset="0"/>
                <a:cs typeface="Times New Roman" pitchFamily="18" charset="0"/>
              </a:rPr>
              <a:t>   </a:t>
            </a:r>
            <a:r>
              <a:rPr lang="el-GR" altLang="en-US" sz="2400" b="1" i="1">
                <a:solidFill>
                  <a:srgbClr val="000000"/>
                </a:solidFill>
                <a:latin typeface="Times New Roman" pitchFamily="18" charset="0"/>
                <a:cs typeface="Times New Roman" pitchFamily="18" charset="0"/>
              </a:rPr>
              <a:t>Λύση:</a:t>
            </a:r>
          </a:p>
          <a:p>
            <a:pPr marL="341313" indent="-341313" eaLnBrk="1" hangingPunct="1">
              <a:lnSpc>
                <a:spcPct val="150000"/>
              </a:lnSpc>
              <a:buClr>
                <a:srgbClr val="000000"/>
              </a:buClr>
              <a:buSzPct val="100000"/>
              <a:buFont typeface="Times New Roman" pitchFamily="18" charset="0"/>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l-GR" altLang="en-US" sz="2400">
                <a:solidFill>
                  <a:srgbClr val="000000"/>
                </a:solidFill>
                <a:latin typeface="Times New Roman" pitchFamily="18" charset="0"/>
                <a:cs typeface="Times New Roman" pitchFamily="18" charset="0"/>
              </a:rPr>
              <a:t>Είναι: Καθαρή Ρευστοποιήσιμη Αξία = 105 - 4 - 3 = 98 ευρώ</a:t>
            </a:r>
          </a:p>
          <a:p>
            <a:pPr marL="341313" indent="-341313" eaLnBrk="1" hangingPunct="1">
              <a:lnSpc>
                <a:spcPct val="150000"/>
              </a:lnSpc>
              <a:buClr>
                <a:srgbClr val="000000"/>
              </a:buClr>
              <a:buSzPct val="100000"/>
              <a:buFont typeface="Times New Roman" pitchFamily="18" charset="0"/>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l-GR" altLang="en-US" sz="2400">
                <a:solidFill>
                  <a:srgbClr val="000000"/>
                </a:solidFill>
                <a:latin typeface="Times New Roman" pitchFamily="18" charset="0"/>
                <a:cs typeface="Times New Roman" pitchFamily="18" charset="0"/>
              </a:rPr>
              <a:t>Άρα, η αποτίμηση θα γίνει στην Καθαρή Ρευστοποιήσιμη Αξία (98 ευρώ) που είναι χαμηλότερη από την τιμή κτήσης (100 ευρώ). </a:t>
            </a:r>
          </a:p>
        </p:txBody>
      </p:sp>
      <p:grpSp>
        <p:nvGrpSpPr>
          <p:cNvPr id="7173" name="Group 4"/>
          <p:cNvGrpSpPr>
            <a:grpSpLocks/>
          </p:cNvGrpSpPr>
          <p:nvPr/>
        </p:nvGrpSpPr>
        <p:grpSpPr bwMode="auto">
          <a:xfrm>
            <a:off x="185738" y="219075"/>
            <a:ext cx="1717675" cy="998538"/>
            <a:chOff x="117" y="138"/>
            <a:chExt cx="1082" cy="629"/>
          </a:xfrm>
        </p:grpSpPr>
        <p:graphicFrame>
          <p:nvGraphicFramePr>
            <p:cNvPr id="7170" name="Object 5"/>
            <p:cNvGraphicFramePr>
              <a:graphicFrameLocks noChangeAspect="1"/>
            </p:cNvGraphicFramePr>
            <p:nvPr/>
          </p:nvGraphicFramePr>
          <p:xfrm>
            <a:off x="117" y="138"/>
            <a:ext cx="1082" cy="629"/>
          </p:xfrm>
          <a:graphic>
            <a:graphicData uri="http://schemas.openxmlformats.org/presentationml/2006/ole">
              <p:oleObj spid="_x0000_s7170" r:id="rId4" imgW="3496760" imgH="2095317" progId="">
                <p:embed/>
              </p:oleObj>
            </a:graphicData>
          </a:graphic>
        </p:graphicFrame>
        <p:sp>
          <p:nvSpPr>
            <p:cNvPr id="7175" name="Rectangle 6"/>
            <p:cNvSpPr>
              <a:spLocks noChangeArrowheads="1"/>
            </p:cNvSpPr>
            <p:nvPr/>
          </p:nvSpPr>
          <p:spPr bwMode="auto">
            <a:xfrm>
              <a:off x="282" y="189"/>
              <a:ext cx="625" cy="285"/>
            </a:xfrm>
            <a:prstGeom prst="rect">
              <a:avLst/>
            </a:prstGeom>
            <a:noFill/>
            <a:ln w="9525">
              <a:noFill/>
              <a:round/>
              <a:headEnd/>
              <a:tailEnd/>
            </a:ln>
          </p:spPr>
          <p:txBody>
            <a:bodyPr wrap="none" lIns="90360" tIns="44280" rIns="90360" bIns="44280">
              <a:spAutoFit/>
            </a:bodyPr>
            <a:lstStyle/>
            <a:p>
              <a:pPr>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sz="2400" b="1">
                  <a:solidFill>
                    <a:srgbClr val="000000"/>
                  </a:solidFill>
                  <a:latin typeface="Times New Roman" pitchFamily="18" charset="0"/>
                  <a:cs typeface="Times New Roman" pitchFamily="18" charset="0"/>
                </a:rPr>
                <a:t>I</a:t>
              </a:r>
              <a:r>
                <a:rPr lang="en-US" altLang="en-US" sz="2400" b="1">
                  <a:solidFill>
                    <a:srgbClr val="000000"/>
                  </a:solidFill>
                  <a:latin typeface="Times New Roman" pitchFamily="18" charset="0"/>
                  <a:cs typeface="Times New Roman" pitchFamily="18" charset="0"/>
                </a:rPr>
                <a:t>AS</a:t>
              </a:r>
              <a:r>
                <a:rPr lang="el-GR" altLang="en-US" sz="2400" b="1">
                  <a:solidFill>
                    <a:srgbClr val="000000"/>
                  </a:solidFill>
                  <a:latin typeface="Times New Roman" pitchFamily="18" charset="0"/>
                  <a:cs typeface="Times New Roman" pitchFamily="18" charset="0"/>
                </a:rPr>
                <a:t> 2 </a:t>
              </a:r>
            </a:p>
          </p:txBody>
        </p:sp>
      </p:grpSp>
      <p:sp>
        <p:nvSpPr>
          <p:cNvPr id="7174" name="Text Box 7"/>
          <p:cNvSpPr txBox="1">
            <a:spLocks noChangeArrowheads="1"/>
          </p:cNvSpPr>
          <p:nvPr/>
        </p:nvSpPr>
        <p:spPr bwMode="auto">
          <a:xfrm>
            <a:off x="1011238" y="292100"/>
            <a:ext cx="8132762" cy="1384300"/>
          </a:xfrm>
          <a:prstGeom prst="rect">
            <a:avLst/>
          </a:prstGeom>
          <a:noFill/>
          <a:ln w="9525">
            <a:noFill/>
            <a:round/>
            <a:headEnd/>
            <a:tailEnd/>
          </a:ln>
        </p:spPr>
        <p:txBody>
          <a:bodyPr anchor="ctr"/>
          <a:lstStyle/>
          <a:p>
            <a:pPr algn="ct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sz="2800" b="1">
                <a:solidFill>
                  <a:srgbClr val="000000"/>
                </a:solidFill>
                <a:latin typeface="Times New Roman" pitchFamily="18" charset="0"/>
                <a:cs typeface="Times New Roman" pitchFamily="18" charset="0"/>
              </a:rPr>
              <a:t>Μέτρηση</a:t>
            </a:r>
            <a:r>
              <a:rPr lang="en-US" altLang="en-US" sz="2800" b="1">
                <a:solidFill>
                  <a:srgbClr val="000000"/>
                </a:solidFill>
                <a:latin typeface="Times New Roman" pitchFamily="18" charset="0"/>
                <a:cs typeface="Times New Roman" pitchFamily="18" charset="0"/>
              </a:rPr>
              <a:t> </a:t>
            </a:r>
            <a:r>
              <a:rPr lang="el-GR" altLang="en-US" sz="2800" b="1">
                <a:solidFill>
                  <a:srgbClr val="000000"/>
                </a:solidFill>
                <a:latin typeface="Times New Roman" pitchFamily="18" charset="0"/>
                <a:cs typeface="Times New Roman" pitchFamily="18" charset="0"/>
              </a:rPr>
              <a:t>κόστους </a:t>
            </a:r>
          </a:p>
        </p:txBody>
      </p:sp>
    </p:spTree>
  </p:cSld>
  <p:clrMapOvr>
    <a:masterClrMapping/>
  </p:clrMapOvr>
  <p:transition spd="slow"/>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196" name="Text Box 1"/>
          <p:cNvSpPr txBox="1">
            <a:spLocks noChangeArrowheads="1"/>
          </p:cNvSpPr>
          <p:nvPr/>
        </p:nvSpPr>
        <p:spPr bwMode="auto">
          <a:xfrm>
            <a:off x="6553200" y="6356350"/>
            <a:ext cx="2133600" cy="365125"/>
          </a:xfrm>
          <a:prstGeom prst="rect">
            <a:avLst/>
          </a:prstGeom>
          <a:noFill/>
          <a:ln w="9525">
            <a:noFill/>
            <a:round/>
            <a:headEnd/>
            <a:tailEnd/>
          </a:ln>
        </p:spPr>
        <p:txBody>
          <a:bodyPr lIns="90000" tIns="46800" rIns="90000" bIns="46800" anchor="ctr"/>
          <a:lstStyle/>
          <a:p>
            <a:pPr algn="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F99B3E73-DCBC-420E-A027-EE3DD1392513}" type="slidenum">
              <a:rPr lang="el-GR" altLang="en-US" sz="1200">
                <a:solidFill>
                  <a:srgbClr val="898989"/>
                </a:solidFill>
                <a:latin typeface="Times New Roman" pitchFamily="18" charset="0"/>
                <a:cs typeface="Times New Roman" pitchFamily="18" charset="0"/>
              </a:rPr>
              <a:pPr algn="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44</a:t>
            </a:fld>
            <a:endParaRPr lang="el-GR" altLang="en-US" sz="1200">
              <a:solidFill>
                <a:srgbClr val="898989"/>
              </a:solidFill>
              <a:latin typeface="Times New Roman" pitchFamily="18" charset="0"/>
              <a:cs typeface="Times New Roman" pitchFamily="18" charset="0"/>
            </a:endParaRPr>
          </a:p>
        </p:txBody>
      </p:sp>
      <p:sp>
        <p:nvSpPr>
          <p:cNvPr id="8197" name="Text Box 2"/>
          <p:cNvSpPr txBox="1">
            <a:spLocks noChangeArrowheads="1"/>
          </p:cNvSpPr>
          <p:nvPr/>
        </p:nvSpPr>
        <p:spPr bwMode="auto">
          <a:xfrm>
            <a:off x="215900" y="1957388"/>
            <a:ext cx="8712200" cy="3722687"/>
          </a:xfrm>
          <a:prstGeom prst="rect">
            <a:avLst/>
          </a:prstGeom>
          <a:noFill/>
          <a:ln w="9525">
            <a:noFill/>
            <a:round/>
            <a:headEnd/>
            <a:tailEnd/>
          </a:ln>
        </p:spPr>
        <p:txBody>
          <a:bodyPr/>
          <a:lstStyle/>
          <a:p>
            <a:pPr marL="341313" indent="-341313" eaLnBrk="1" hangingPunct="1">
              <a:spcBef>
                <a:spcPts val="800"/>
              </a:spcBef>
              <a:buClr>
                <a:srgbClr val="000000"/>
              </a:buClr>
              <a:buSzPct val="100000"/>
              <a:buFont typeface="Times New Roman" pitchFamily="18"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l-GR" altLang="en-US" sz="3200">
                <a:solidFill>
                  <a:srgbClr val="000000"/>
                </a:solidFill>
                <a:latin typeface="Times New Roman" pitchFamily="18" charset="0"/>
                <a:cs typeface="Times New Roman" pitchFamily="18" charset="0"/>
              </a:rPr>
              <a:t>Παράδειγμα: </a:t>
            </a:r>
          </a:p>
          <a:p>
            <a:pPr marL="341313" indent="-341313">
              <a:spcBef>
                <a:spcPts val="8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l-GR" altLang="en-US" sz="2000">
                <a:solidFill>
                  <a:srgbClr val="000000"/>
                </a:solidFill>
                <a:latin typeface="Times New Roman" pitchFamily="18" charset="0"/>
                <a:cs typeface="Times New Roman" pitchFamily="18" charset="0"/>
              </a:rPr>
              <a:t>Η εταιρεία «Λάμδα Α.Ε.» θέλει να προσδιορίσει την αξία του τελικού αποθέματος. Έχει τρία προϊόντα και με βάση τα ακόλουθα κοστολογικά δεδομένα, η αποτίμηση των αποθεμάτων θα είναι:</a:t>
            </a:r>
          </a:p>
          <a:p>
            <a:pPr marL="341313" indent="-341313">
              <a:spcBef>
                <a:spcPts val="8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l-GR" altLang="en-US" sz="2200">
                <a:solidFill>
                  <a:srgbClr val="000000"/>
                </a:solidFill>
                <a:latin typeface="Times New Roman" pitchFamily="18" charset="0"/>
                <a:cs typeface="Times New Roman" pitchFamily="18" charset="0"/>
              </a:rPr>
              <a:t> </a:t>
            </a:r>
            <a:r>
              <a:rPr lang="el-GR" altLang="en-US">
                <a:solidFill>
                  <a:srgbClr val="000000"/>
                </a:solidFill>
                <a:latin typeface="Times New Roman" pitchFamily="18" charset="0"/>
                <a:cs typeface="Times New Roman" pitchFamily="18" charset="0"/>
              </a:rPr>
              <a:t> </a:t>
            </a:r>
          </a:p>
        </p:txBody>
      </p:sp>
      <p:grpSp>
        <p:nvGrpSpPr>
          <p:cNvPr id="8198" name="Group 3"/>
          <p:cNvGrpSpPr>
            <a:grpSpLocks/>
          </p:cNvGrpSpPr>
          <p:nvPr/>
        </p:nvGrpSpPr>
        <p:grpSpPr bwMode="auto">
          <a:xfrm>
            <a:off x="185738" y="219075"/>
            <a:ext cx="1717675" cy="998538"/>
            <a:chOff x="117" y="138"/>
            <a:chExt cx="1082" cy="629"/>
          </a:xfrm>
        </p:grpSpPr>
        <p:graphicFrame>
          <p:nvGraphicFramePr>
            <p:cNvPr id="8194" name="Object 4"/>
            <p:cNvGraphicFramePr>
              <a:graphicFrameLocks noChangeAspect="1"/>
            </p:cNvGraphicFramePr>
            <p:nvPr/>
          </p:nvGraphicFramePr>
          <p:xfrm>
            <a:off x="117" y="138"/>
            <a:ext cx="1082" cy="629"/>
          </p:xfrm>
          <a:graphic>
            <a:graphicData uri="http://schemas.openxmlformats.org/presentationml/2006/ole">
              <p:oleObj spid="_x0000_s8194" r:id="rId4" imgW="3496760" imgH="2095317" progId="">
                <p:embed/>
              </p:oleObj>
            </a:graphicData>
          </a:graphic>
        </p:graphicFrame>
        <p:sp>
          <p:nvSpPr>
            <p:cNvPr id="8244" name="Rectangle 5"/>
            <p:cNvSpPr>
              <a:spLocks noChangeArrowheads="1"/>
            </p:cNvSpPr>
            <p:nvPr/>
          </p:nvSpPr>
          <p:spPr bwMode="auto">
            <a:xfrm>
              <a:off x="282" y="189"/>
              <a:ext cx="625" cy="285"/>
            </a:xfrm>
            <a:prstGeom prst="rect">
              <a:avLst/>
            </a:prstGeom>
            <a:noFill/>
            <a:ln w="9525">
              <a:noFill/>
              <a:round/>
              <a:headEnd/>
              <a:tailEnd/>
            </a:ln>
          </p:spPr>
          <p:txBody>
            <a:bodyPr wrap="none" lIns="90360" tIns="44280" rIns="90360" bIns="44280">
              <a:spAutoFit/>
            </a:bodyPr>
            <a:lstStyle/>
            <a:p>
              <a:pPr>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sz="2400" b="1">
                  <a:solidFill>
                    <a:srgbClr val="000000"/>
                  </a:solidFill>
                  <a:latin typeface="Times New Roman" pitchFamily="18" charset="0"/>
                  <a:cs typeface="Times New Roman" pitchFamily="18" charset="0"/>
                </a:rPr>
                <a:t>I</a:t>
              </a:r>
              <a:r>
                <a:rPr lang="en-US" altLang="en-US" sz="2400" b="1">
                  <a:solidFill>
                    <a:srgbClr val="000000"/>
                  </a:solidFill>
                  <a:latin typeface="Times New Roman" pitchFamily="18" charset="0"/>
                  <a:cs typeface="Times New Roman" pitchFamily="18" charset="0"/>
                </a:rPr>
                <a:t>AS</a:t>
              </a:r>
              <a:r>
                <a:rPr lang="el-GR" altLang="en-US" sz="2400" b="1">
                  <a:solidFill>
                    <a:srgbClr val="000000"/>
                  </a:solidFill>
                  <a:latin typeface="Times New Roman" pitchFamily="18" charset="0"/>
                  <a:cs typeface="Times New Roman" pitchFamily="18" charset="0"/>
                </a:rPr>
                <a:t> 2 </a:t>
              </a:r>
            </a:p>
          </p:txBody>
        </p:sp>
      </p:grpSp>
      <p:sp>
        <p:nvSpPr>
          <p:cNvPr id="8199" name="Text Box 6"/>
          <p:cNvSpPr txBox="1">
            <a:spLocks noChangeArrowheads="1"/>
          </p:cNvSpPr>
          <p:nvPr/>
        </p:nvSpPr>
        <p:spPr bwMode="auto">
          <a:xfrm>
            <a:off x="1011238" y="292100"/>
            <a:ext cx="8132762" cy="1384300"/>
          </a:xfrm>
          <a:prstGeom prst="rect">
            <a:avLst/>
          </a:prstGeom>
          <a:noFill/>
          <a:ln w="9525">
            <a:noFill/>
            <a:round/>
            <a:headEnd/>
            <a:tailEnd/>
          </a:ln>
        </p:spPr>
        <p:txBody>
          <a:bodyPr anchor="ctr"/>
          <a:lstStyle/>
          <a:p>
            <a:pPr algn="ct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sz="2800" b="1">
                <a:solidFill>
                  <a:srgbClr val="000000"/>
                </a:solidFill>
                <a:latin typeface="Times New Roman" pitchFamily="18" charset="0"/>
                <a:cs typeface="Times New Roman" pitchFamily="18" charset="0"/>
              </a:rPr>
              <a:t>Μέτρηση</a:t>
            </a:r>
            <a:r>
              <a:rPr lang="en-US" altLang="en-US" sz="2800" b="1">
                <a:solidFill>
                  <a:srgbClr val="000000"/>
                </a:solidFill>
                <a:latin typeface="Times New Roman" pitchFamily="18" charset="0"/>
                <a:cs typeface="Times New Roman" pitchFamily="18" charset="0"/>
              </a:rPr>
              <a:t> </a:t>
            </a:r>
            <a:r>
              <a:rPr lang="el-GR" altLang="en-US" sz="2800" b="1">
                <a:solidFill>
                  <a:srgbClr val="000000"/>
                </a:solidFill>
                <a:latin typeface="Times New Roman" pitchFamily="18" charset="0"/>
                <a:cs typeface="Times New Roman" pitchFamily="18" charset="0"/>
              </a:rPr>
              <a:t>κόστους </a:t>
            </a:r>
          </a:p>
        </p:txBody>
      </p:sp>
      <p:graphicFrame>
        <p:nvGraphicFramePr>
          <p:cNvPr id="57454" name="Group 110"/>
          <p:cNvGraphicFramePr>
            <a:graphicFrameLocks noGrp="1"/>
          </p:cNvGraphicFramePr>
          <p:nvPr/>
        </p:nvGraphicFramePr>
        <p:xfrm>
          <a:off x="346075" y="3627438"/>
          <a:ext cx="8583613" cy="2676526"/>
        </p:xfrm>
        <a:graphic>
          <a:graphicData uri="http://schemas.openxmlformats.org/drawingml/2006/table">
            <a:tbl>
              <a:tblPr/>
              <a:tblGrid>
                <a:gridCol w="1236663">
                  <a:extLst>
                    <a:ext uri="{9D8B030D-6E8A-4147-A177-3AD203B41FA5}"/>
                  </a:extLst>
                </a:gridCol>
                <a:gridCol w="1071562">
                  <a:extLst>
                    <a:ext uri="{9D8B030D-6E8A-4147-A177-3AD203B41FA5}"/>
                  </a:extLst>
                </a:gridCol>
                <a:gridCol w="1428750">
                  <a:extLst>
                    <a:ext uri="{9D8B030D-6E8A-4147-A177-3AD203B41FA5}"/>
                  </a:extLst>
                </a:gridCol>
                <a:gridCol w="1260475">
                  <a:extLst>
                    <a:ext uri="{9D8B030D-6E8A-4147-A177-3AD203B41FA5}"/>
                  </a:extLst>
                </a:gridCol>
                <a:gridCol w="1368425">
                  <a:extLst>
                    <a:ext uri="{9D8B030D-6E8A-4147-A177-3AD203B41FA5}"/>
                  </a:extLst>
                </a:gridCol>
                <a:gridCol w="2217738">
                  <a:extLst>
                    <a:ext uri="{9D8B030D-6E8A-4147-A177-3AD203B41FA5}"/>
                  </a:extLst>
                </a:gridCol>
              </a:tblGrid>
              <a:tr h="875013">
                <a:tc>
                  <a:txBody>
                    <a:bodyPr/>
                    <a:lstStyle/>
                    <a:p>
                      <a:pPr marL="0" marR="0" lvl="0" indent="0" algn="l" defTabSz="449263" rtl="0" eaLnBrk="1" fontAlgn="base" latinLnBrk="0" hangingPunct="1">
                        <a:lnSpc>
                          <a:spcPct val="93000"/>
                        </a:lnSpc>
                        <a:spcBef>
                          <a:spcPct val="0"/>
                        </a:spcBef>
                        <a:spcAft>
                          <a:spcPct val="0"/>
                        </a:spcAft>
                        <a:buClr>
                          <a:srgbClr val="000000"/>
                        </a:buClr>
                        <a:buSzPct val="100000"/>
                        <a:buFont typeface="Times New Roman" pitchFamily="16" charset="0"/>
                        <a:buNone/>
                        <a:tabLst>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 pos="8535988" algn="l"/>
                        </a:tabLst>
                      </a:pPr>
                      <a:r>
                        <a:rPr kumimoji="0" lang="el-GR" sz="1800" b="0" i="0" u="none" strike="noStrike" cap="none" normalizeH="0" baseline="0" dirty="0" smtClean="0">
                          <a:ln>
                            <a:noFill/>
                          </a:ln>
                          <a:solidFill>
                            <a:srgbClr val="000000"/>
                          </a:solidFill>
                          <a:effectLst/>
                          <a:latin typeface="Calibri" pitchFamily="32" charset="0"/>
                          <a:ea typeface="Microsoft YaHei" charset="-122"/>
                          <a:cs typeface="Arial" charset="0"/>
                        </a:rPr>
                        <a:t>Προϊόν</a:t>
                      </a:r>
                    </a:p>
                  </a:txBody>
                  <a:tcPr marL="90000" marR="90000" marT="62792" marB="46792" horzOverflow="overflow">
                    <a:lnL w="720" cap="flat" cmpd="sng" algn="ctr">
                      <a:solidFill>
                        <a:srgbClr val="FFFFFF"/>
                      </a:solidFill>
                      <a:prstDash val="solid"/>
                      <a:round/>
                      <a:headEnd type="none" w="med" len="med"/>
                      <a:tailEnd type="none" w="med" len="med"/>
                    </a:lnL>
                    <a:lnR w="720" cap="flat" cmpd="sng" algn="ctr">
                      <a:solidFill>
                        <a:srgbClr val="FFFFFF"/>
                      </a:solidFill>
                      <a:prstDash val="solid"/>
                      <a:round/>
                      <a:headEnd type="none" w="med" len="med"/>
                      <a:tailEnd type="none" w="med" len="med"/>
                    </a:lnR>
                    <a:lnT w="720" cap="flat" cmpd="sng" algn="ctr">
                      <a:solidFill>
                        <a:srgbClr val="FFFFFF"/>
                      </a:solidFill>
                      <a:prstDash val="solid"/>
                      <a:round/>
                      <a:headEnd type="none" w="med" len="med"/>
                      <a:tailEnd type="none" w="med" len="med"/>
                    </a:lnT>
                    <a:lnB w="720" cap="flat" cmpd="sng" algn="ctr">
                      <a:solidFill>
                        <a:srgbClr val="FFFFFF"/>
                      </a:solidFill>
                      <a:prstDash val="solid"/>
                      <a:round/>
                      <a:headEnd type="none" w="med" len="med"/>
                      <a:tailEnd type="none" w="med" len="med"/>
                    </a:lnB>
                    <a:lnTlToBr>
                      <a:noFill/>
                    </a:lnTlToBr>
                    <a:lnBlToTr>
                      <a:noFill/>
                    </a:lnBlToTr>
                    <a:solidFill>
                      <a:srgbClr val="B3B3B3"/>
                    </a:solidFill>
                  </a:tcPr>
                </a:tc>
                <a:tc>
                  <a:txBody>
                    <a:bodyPr/>
                    <a:lstStyle/>
                    <a:p>
                      <a:pPr marL="0" marR="0" lvl="0" indent="0" algn="ctr" defTabSz="449263" rtl="0" eaLnBrk="1" fontAlgn="base" latinLnBrk="0" hangingPunct="1">
                        <a:lnSpc>
                          <a:spcPct val="93000"/>
                        </a:lnSpc>
                        <a:spcBef>
                          <a:spcPct val="0"/>
                        </a:spcBef>
                        <a:spcAft>
                          <a:spcPct val="0"/>
                        </a:spcAft>
                        <a:buClr>
                          <a:srgbClr val="000000"/>
                        </a:buClr>
                        <a:buSzPct val="100000"/>
                        <a:buFont typeface="Times New Roman" pitchFamily="16" charset="0"/>
                        <a:buNone/>
                        <a:tabLst>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 pos="8535988" algn="l"/>
                        </a:tabLst>
                      </a:pPr>
                      <a:r>
                        <a:rPr kumimoji="0" lang="el-GR" sz="1800" b="0" i="0" u="none" strike="noStrike" cap="none" normalizeH="0" baseline="0" smtClean="0">
                          <a:ln>
                            <a:noFill/>
                          </a:ln>
                          <a:solidFill>
                            <a:srgbClr val="000000"/>
                          </a:solidFill>
                          <a:effectLst/>
                          <a:latin typeface="Calibri" pitchFamily="32" charset="0"/>
                          <a:ea typeface="Microsoft YaHei" charset="-122"/>
                          <a:cs typeface="Arial" charset="0"/>
                        </a:rPr>
                        <a:t>Κόστος κτήσης</a:t>
                      </a:r>
                    </a:p>
                    <a:p>
                      <a:pPr marL="0" marR="0" lvl="0" indent="0" algn="ctr" defTabSz="449263" rtl="0" eaLnBrk="1" fontAlgn="base" latinLnBrk="0" hangingPunct="1">
                        <a:lnSpc>
                          <a:spcPct val="93000"/>
                        </a:lnSpc>
                        <a:spcBef>
                          <a:spcPct val="0"/>
                        </a:spcBef>
                        <a:spcAft>
                          <a:spcPct val="0"/>
                        </a:spcAft>
                        <a:buClr>
                          <a:srgbClr val="000000"/>
                        </a:buClr>
                        <a:buSzPct val="100000"/>
                        <a:buFont typeface="Times New Roman" pitchFamily="16" charset="0"/>
                        <a:buNone/>
                        <a:tabLst>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 pos="8535988" algn="l"/>
                        </a:tabLst>
                      </a:pPr>
                      <a:r>
                        <a:rPr kumimoji="0" lang="el-GR" sz="1800" b="0" i="1" u="none" strike="noStrike" cap="none" normalizeH="0" baseline="0" smtClean="0">
                          <a:ln>
                            <a:noFill/>
                          </a:ln>
                          <a:solidFill>
                            <a:srgbClr val="000000"/>
                          </a:solidFill>
                          <a:effectLst/>
                          <a:latin typeface="Calibri" pitchFamily="32" charset="0"/>
                          <a:ea typeface="Microsoft YaHei" charset="-122"/>
                          <a:cs typeface="Arial" charset="0"/>
                        </a:rPr>
                        <a:t>(1)</a:t>
                      </a:r>
                    </a:p>
                  </a:txBody>
                  <a:tcPr marL="90000" marR="90000" marT="62792" marB="46792" horzOverflow="overflow">
                    <a:lnL w="720" cap="flat" cmpd="sng" algn="ctr">
                      <a:solidFill>
                        <a:srgbClr val="FFFFFF"/>
                      </a:solidFill>
                      <a:prstDash val="solid"/>
                      <a:round/>
                      <a:headEnd type="none" w="med" len="med"/>
                      <a:tailEnd type="none" w="med" len="med"/>
                    </a:lnL>
                    <a:lnR w="720" cap="flat" cmpd="sng" algn="ctr">
                      <a:solidFill>
                        <a:srgbClr val="FFFFFF"/>
                      </a:solidFill>
                      <a:prstDash val="solid"/>
                      <a:round/>
                      <a:headEnd type="none" w="med" len="med"/>
                      <a:tailEnd type="none" w="med" len="med"/>
                    </a:lnR>
                    <a:lnT w="720" cap="flat" cmpd="sng" algn="ctr">
                      <a:solidFill>
                        <a:srgbClr val="FFFFFF"/>
                      </a:solidFill>
                      <a:prstDash val="solid"/>
                      <a:round/>
                      <a:headEnd type="none" w="med" len="med"/>
                      <a:tailEnd type="none" w="med" len="med"/>
                    </a:lnT>
                    <a:lnB w="720" cap="flat" cmpd="sng" algn="ctr">
                      <a:solidFill>
                        <a:srgbClr val="FFFFFF"/>
                      </a:solidFill>
                      <a:prstDash val="solid"/>
                      <a:round/>
                      <a:headEnd type="none" w="med" len="med"/>
                      <a:tailEnd type="none" w="med" len="med"/>
                    </a:lnB>
                    <a:lnTlToBr>
                      <a:noFill/>
                    </a:lnTlToBr>
                    <a:lnBlToTr>
                      <a:noFill/>
                    </a:lnBlToTr>
                    <a:solidFill>
                      <a:srgbClr val="B3B3B3"/>
                    </a:solidFill>
                  </a:tcPr>
                </a:tc>
                <a:tc>
                  <a:txBody>
                    <a:bodyPr/>
                    <a:lstStyle/>
                    <a:p>
                      <a:pPr marL="0" marR="0" lvl="0" indent="0" algn="ctr" defTabSz="449263" rtl="0" eaLnBrk="1" fontAlgn="base" latinLnBrk="0" hangingPunct="1">
                        <a:lnSpc>
                          <a:spcPct val="93000"/>
                        </a:lnSpc>
                        <a:spcBef>
                          <a:spcPct val="0"/>
                        </a:spcBef>
                        <a:spcAft>
                          <a:spcPct val="0"/>
                        </a:spcAft>
                        <a:buClr>
                          <a:srgbClr val="000000"/>
                        </a:buClr>
                        <a:buSzPct val="100000"/>
                        <a:buFont typeface="Times New Roman" pitchFamily="16" charset="0"/>
                        <a:buNone/>
                        <a:tabLst>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 pos="8535988" algn="l"/>
                        </a:tabLst>
                      </a:pPr>
                      <a:r>
                        <a:rPr kumimoji="0" lang="el-GR" sz="1800" b="0" i="0" u="none" strike="noStrike" cap="none" normalizeH="0" baseline="0" smtClean="0">
                          <a:ln>
                            <a:noFill/>
                          </a:ln>
                          <a:solidFill>
                            <a:srgbClr val="000000"/>
                          </a:solidFill>
                          <a:effectLst/>
                          <a:latin typeface="Calibri" pitchFamily="32" charset="0"/>
                          <a:ea typeface="Microsoft YaHei" charset="-122"/>
                          <a:cs typeface="Arial" charset="0"/>
                        </a:rPr>
                        <a:t>Αξία πώλησης</a:t>
                      </a:r>
                    </a:p>
                    <a:p>
                      <a:pPr marL="0" marR="0" lvl="0" indent="0" algn="ctr" defTabSz="449263" rtl="0" eaLnBrk="1" fontAlgn="base" latinLnBrk="0" hangingPunct="1">
                        <a:lnSpc>
                          <a:spcPct val="93000"/>
                        </a:lnSpc>
                        <a:spcBef>
                          <a:spcPct val="0"/>
                        </a:spcBef>
                        <a:spcAft>
                          <a:spcPct val="0"/>
                        </a:spcAft>
                        <a:buClr>
                          <a:srgbClr val="000000"/>
                        </a:buClr>
                        <a:buSzPct val="100000"/>
                        <a:buFont typeface="Times New Roman" pitchFamily="16" charset="0"/>
                        <a:buNone/>
                        <a:tabLst>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 pos="8535988" algn="l"/>
                        </a:tabLst>
                      </a:pPr>
                      <a:r>
                        <a:rPr kumimoji="0" lang="el-GR" sz="1800" b="0" i="1" u="none" strike="noStrike" cap="none" normalizeH="0" baseline="0" smtClean="0">
                          <a:ln>
                            <a:noFill/>
                          </a:ln>
                          <a:solidFill>
                            <a:srgbClr val="000000"/>
                          </a:solidFill>
                          <a:effectLst/>
                          <a:latin typeface="Calibri" pitchFamily="32" charset="0"/>
                          <a:ea typeface="Microsoft YaHei" charset="-122"/>
                          <a:cs typeface="Arial" charset="0"/>
                        </a:rPr>
                        <a:t>(2)</a:t>
                      </a:r>
                    </a:p>
                  </a:txBody>
                  <a:tcPr marL="90000" marR="90000" marT="62792" marB="46792" horzOverflow="overflow">
                    <a:lnL w="720" cap="flat" cmpd="sng" algn="ctr">
                      <a:solidFill>
                        <a:srgbClr val="FFFFFF"/>
                      </a:solidFill>
                      <a:prstDash val="solid"/>
                      <a:round/>
                      <a:headEnd type="none" w="med" len="med"/>
                      <a:tailEnd type="none" w="med" len="med"/>
                    </a:lnL>
                    <a:lnR w="720" cap="flat" cmpd="sng" algn="ctr">
                      <a:solidFill>
                        <a:srgbClr val="FFFFFF"/>
                      </a:solidFill>
                      <a:prstDash val="solid"/>
                      <a:round/>
                      <a:headEnd type="none" w="med" len="med"/>
                      <a:tailEnd type="none" w="med" len="med"/>
                    </a:lnR>
                    <a:lnT w="720" cap="flat" cmpd="sng" algn="ctr">
                      <a:solidFill>
                        <a:srgbClr val="FFFFFF"/>
                      </a:solidFill>
                      <a:prstDash val="solid"/>
                      <a:round/>
                      <a:headEnd type="none" w="med" len="med"/>
                      <a:tailEnd type="none" w="med" len="med"/>
                    </a:lnT>
                    <a:lnB w="720" cap="flat" cmpd="sng" algn="ctr">
                      <a:solidFill>
                        <a:srgbClr val="FFFFFF"/>
                      </a:solidFill>
                      <a:prstDash val="solid"/>
                      <a:round/>
                      <a:headEnd type="none" w="med" len="med"/>
                      <a:tailEnd type="none" w="med" len="med"/>
                    </a:lnB>
                    <a:lnTlToBr>
                      <a:noFill/>
                    </a:lnTlToBr>
                    <a:lnBlToTr>
                      <a:noFill/>
                    </a:lnBlToTr>
                    <a:solidFill>
                      <a:srgbClr val="B3B3B3"/>
                    </a:solidFill>
                  </a:tcPr>
                </a:tc>
                <a:tc>
                  <a:txBody>
                    <a:bodyPr/>
                    <a:lstStyle/>
                    <a:p>
                      <a:pPr marL="0" marR="0" lvl="0" indent="0" algn="ctr" defTabSz="449263" rtl="0" eaLnBrk="1" fontAlgn="base" latinLnBrk="0" hangingPunct="1">
                        <a:lnSpc>
                          <a:spcPct val="93000"/>
                        </a:lnSpc>
                        <a:spcBef>
                          <a:spcPct val="0"/>
                        </a:spcBef>
                        <a:spcAft>
                          <a:spcPct val="0"/>
                        </a:spcAft>
                        <a:buClr>
                          <a:srgbClr val="000000"/>
                        </a:buClr>
                        <a:buSzPct val="100000"/>
                        <a:buFont typeface="Times New Roman" pitchFamily="16" charset="0"/>
                        <a:buNone/>
                        <a:tabLst>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 pos="8535988" algn="l"/>
                        </a:tabLst>
                      </a:pPr>
                      <a:r>
                        <a:rPr kumimoji="0" lang="el-GR" sz="1800" b="0" i="0" u="none" strike="noStrike" cap="none" normalizeH="0" baseline="0" smtClean="0">
                          <a:ln>
                            <a:noFill/>
                          </a:ln>
                          <a:solidFill>
                            <a:srgbClr val="000000"/>
                          </a:solidFill>
                          <a:effectLst/>
                          <a:latin typeface="Calibri" pitchFamily="32" charset="0"/>
                          <a:ea typeface="Microsoft YaHei" charset="-122"/>
                          <a:cs typeface="Arial" charset="0"/>
                        </a:rPr>
                        <a:t>Έξοδα πώλησης</a:t>
                      </a:r>
                    </a:p>
                    <a:p>
                      <a:pPr marL="0" marR="0" lvl="0" indent="0" algn="ctr" defTabSz="449263" rtl="0" eaLnBrk="1" fontAlgn="base" latinLnBrk="0" hangingPunct="1">
                        <a:lnSpc>
                          <a:spcPct val="93000"/>
                        </a:lnSpc>
                        <a:spcBef>
                          <a:spcPct val="0"/>
                        </a:spcBef>
                        <a:spcAft>
                          <a:spcPct val="0"/>
                        </a:spcAft>
                        <a:buClr>
                          <a:srgbClr val="000000"/>
                        </a:buClr>
                        <a:buSzPct val="100000"/>
                        <a:buFont typeface="Times New Roman" pitchFamily="16" charset="0"/>
                        <a:buNone/>
                        <a:tabLst>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 pos="8535988" algn="l"/>
                        </a:tabLst>
                      </a:pPr>
                      <a:r>
                        <a:rPr kumimoji="0" lang="el-GR" sz="1800" b="0" i="1" u="none" strike="noStrike" cap="none" normalizeH="0" baseline="0" smtClean="0">
                          <a:ln>
                            <a:noFill/>
                          </a:ln>
                          <a:solidFill>
                            <a:srgbClr val="000000"/>
                          </a:solidFill>
                          <a:effectLst/>
                          <a:latin typeface="Calibri" pitchFamily="32" charset="0"/>
                          <a:ea typeface="Microsoft YaHei" charset="-122"/>
                          <a:cs typeface="Arial" charset="0"/>
                        </a:rPr>
                        <a:t>(3)</a:t>
                      </a:r>
                    </a:p>
                  </a:txBody>
                  <a:tcPr marL="90000" marR="90000" marT="62792" marB="46792" horzOverflow="overflow">
                    <a:lnL w="720" cap="flat" cmpd="sng" algn="ctr">
                      <a:solidFill>
                        <a:srgbClr val="FFFFFF"/>
                      </a:solidFill>
                      <a:prstDash val="solid"/>
                      <a:round/>
                      <a:headEnd type="none" w="med" len="med"/>
                      <a:tailEnd type="none" w="med" len="med"/>
                    </a:lnL>
                    <a:lnR w="720" cap="flat" cmpd="sng" algn="ctr">
                      <a:solidFill>
                        <a:srgbClr val="FFFFFF"/>
                      </a:solidFill>
                      <a:prstDash val="solid"/>
                      <a:round/>
                      <a:headEnd type="none" w="med" len="med"/>
                      <a:tailEnd type="none" w="med" len="med"/>
                    </a:lnR>
                    <a:lnT w="720" cap="flat" cmpd="sng" algn="ctr">
                      <a:solidFill>
                        <a:srgbClr val="FFFFFF"/>
                      </a:solidFill>
                      <a:prstDash val="solid"/>
                      <a:round/>
                      <a:headEnd type="none" w="med" len="med"/>
                      <a:tailEnd type="none" w="med" len="med"/>
                    </a:lnT>
                    <a:lnB w="720" cap="flat" cmpd="sng" algn="ctr">
                      <a:solidFill>
                        <a:srgbClr val="FFFFFF"/>
                      </a:solidFill>
                      <a:prstDash val="solid"/>
                      <a:round/>
                      <a:headEnd type="none" w="med" len="med"/>
                      <a:tailEnd type="none" w="med" len="med"/>
                    </a:lnB>
                    <a:lnTlToBr>
                      <a:noFill/>
                    </a:lnTlToBr>
                    <a:lnBlToTr>
                      <a:noFill/>
                    </a:lnBlToTr>
                    <a:solidFill>
                      <a:srgbClr val="B3B3B3"/>
                    </a:solidFill>
                  </a:tcPr>
                </a:tc>
                <a:tc>
                  <a:txBody>
                    <a:bodyPr/>
                    <a:lstStyle/>
                    <a:p>
                      <a:pPr marL="0" marR="0" lvl="0" indent="0" algn="ctr" defTabSz="449263" rtl="0" eaLnBrk="1" fontAlgn="base" latinLnBrk="0" hangingPunct="1">
                        <a:lnSpc>
                          <a:spcPct val="93000"/>
                        </a:lnSpc>
                        <a:spcBef>
                          <a:spcPct val="0"/>
                        </a:spcBef>
                        <a:spcAft>
                          <a:spcPct val="0"/>
                        </a:spcAft>
                        <a:buClr>
                          <a:srgbClr val="000000"/>
                        </a:buClr>
                        <a:buSzPct val="100000"/>
                        <a:buFont typeface="Times New Roman" pitchFamily="16" charset="0"/>
                        <a:buNone/>
                        <a:tabLst>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 pos="8535988" algn="l"/>
                        </a:tabLst>
                      </a:pPr>
                      <a:r>
                        <a:rPr kumimoji="0" lang="el-GR" sz="1800" b="0" i="0" u="none" strike="noStrike" cap="none" normalizeH="0" baseline="0" smtClean="0">
                          <a:ln>
                            <a:noFill/>
                          </a:ln>
                          <a:solidFill>
                            <a:srgbClr val="CE181E"/>
                          </a:solidFill>
                          <a:effectLst/>
                          <a:latin typeface="Calibri" pitchFamily="32" charset="0"/>
                          <a:ea typeface="Microsoft YaHei" charset="-122"/>
                          <a:cs typeface="Arial" charset="0"/>
                        </a:rPr>
                        <a:t>Καθαρή Ρευστ. Αξία</a:t>
                      </a:r>
                    </a:p>
                    <a:p>
                      <a:pPr marL="0" marR="0" lvl="0" indent="0" algn="ctr" defTabSz="449263" rtl="0" eaLnBrk="1" fontAlgn="base" latinLnBrk="0" hangingPunct="1">
                        <a:lnSpc>
                          <a:spcPct val="93000"/>
                        </a:lnSpc>
                        <a:spcBef>
                          <a:spcPct val="0"/>
                        </a:spcBef>
                        <a:spcAft>
                          <a:spcPct val="0"/>
                        </a:spcAft>
                        <a:buClr>
                          <a:srgbClr val="000000"/>
                        </a:buClr>
                        <a:buSzPct val="100000"/>
                        <a:buFont typeface="Times New Roman" pitchFamily="16" charset="0"/>
                        <a:buNone/>
                        <a:tabLst>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 pos="8535988" algn="l"/>
                        </a:tabLst>
                      </a:pPr>
                      <a:r>
                        <a:rPr kumimoji="0" lang="el-GR" sz="1800" b="0" i="1" u="none" strike="noStrike" cap="none" normalizeH="0" baseline="0" smtClean="0">
                          <a:ln>
                            <a:noFill/>
                          </a:ln>
                          <a:solidFill>
                            <a:srgbClr val="CE181E"/>
                          </a:solidFill>
                          <a:effectLst/>
                          <a:latin typeface="Calibri" pitchFamily="32" charset="0"/>
                          <a:ea typeface="Microsoft YaHei" charset="-122"/>
                          <a:cs typeface="Arial" charset="0"/>
                        </a:rPr>
                        <a:t>(4)=(2)-(3)</a:t>
                      </a:r>
                    </a:p>
                  </a:txBody>
                  <a:tcPr marL="90000" marR="90000" marT="62792" marB="46792" horzOverflow="overflow">
                    <a:lnL w="720" cap="flat" cmpd="sng" algn="ctr">
                      <a:solidFill>
                        <a:srgbClr val="FFFFFF"/>
                      </a:solidFill>
                      <a:prstDash val="solid"/>
                      <a:round/>
                      <a:headEnd type="none" w="med" len="med"/>
                      <a:tailEnd type="none" w="med" len="med"/>
                    </a:lnL>
                    <a:lnR w="720" cap="flat" cmpd="sng" algn="ctr">
                      <a:solidFill>
                        <a:srgbClr val="FFFFFF"/>
                      </a:solidFill>
                      <a:prstDash val="solid"/>
                      <a:round/>
                      <a:headEnd type="none" w="med" len="med"/>
                      <a:tailEnd type="none" w="med" len="med"/>
                    </a:lnR>
                    <a:lnT w="720" cap="flat" cmpd="sng" algn="ctr">
                      <a:solidFill>
                        <a:srgbClr val="FFFFFF"/>
                      </a:solidFill>
                      <a:prstDash val="solid"/>
                      <a:round/>
                      <a:headEnd type="none" w="med" len="med"/>
                      <a:tailEnd type="none" w="med" len="med"/>
                    </a:lnT>
                    <a:lnB w="720" cap="flat" cmpd="sng" algn="ctr">
                      <a:solidFill>
                        <a:srgbClr val="FFFFFF"/>
                      </a:solidFill>
                      <a:prstDash val="solid"/>
                      <a:round/>
                      <a:headEnd type="none" w="med" len="med"/>
                      <a:tailEnd type="none" w="med" len="med"/>
                    </a:lnB>
                    <a:lnTlToBr>
                      <a:noFill/>
                    </a:lnTlToBr>
                    <a:lnBlToTr>
                      <a:noFill/>
                    </a:lnBlToTr>
                    <a:solidFill>
                      <a:srgbClr val="B3B3B3"/>
                    </a:solidFill>
                  </a:tcPr>
                </a:tc>
                <a:tc>
                  <a:txBody>
                    <a:bodyPr/>
                    <a:lstStyle/>
                    <a:p>
                      <a:pPr marL="0" marR="0" lvl="0" indent="0" algn="ctr" defTabSz="449263" rtl="0" eaLnBrk="1" fontAlgn="base" latinLnBrk="0" hangingPunct="1">
                        <a:lnSpc>
                          <a:spcPct val="93000"/>
                        </a:lnSpc>
                        <a:spcBef>
                          <a:spcPct val="0"/>
                        </a:spcBef>
                        <a:spcAft>
                          <a:spcPct val="0"/>
                        </a:spcAft>
                        <a:buClr>
                          <a:srgbClr val="000000"/>
                        </a:buClr>
                        <a:buSzPct val="100000"/>
                        <a:buFont typeface="Times New Roman" pitchFamily="16" charset="0"/>
                        <a:buNone/>
                        <a:tabLst>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 pos="8535988" algn="l"/>
                        </a:tabLst>
                      </a:pPr>
                      <a:r>
                        <a:rPr kumimoji="0" lang="el-GR" sz="1800" b="1" i="0" u="none" strike="noStrike" cap="none" normalizeH="0" baseline="0" smtClean="0">
                          <a:ln>
                            <a:noFill/>
                          </a:ln>
                          <a:solidFill>
                            <a:srgbClr val="CE181E"/>
                          </a:solidFill>
                          <a:effectLst/>
                          <a:latin typeface="Calibri" pitchFamily="32" charset="0"/>
                          <a:ea typeface="Microsoft YaHei" charset="-122"/>
                          <a:cs typeface="Arial" charset="0"/>
                        </a:rPr>
                        <a:t>Αποτίμηση</a:t>
                      </a:r>
                      <a:r>
                        <a:rPr kumimoji="0" lang="el-GR" sz="1800" b="0" i="0" u="none" strike="noStrike" cap="none" normalizeH="0" baseline="0" smtClean="0">
                          <a:ln>
                            <a:noFill/>
                          </a:ln>
                          <a:solidFill>
                            <a:srgbClr val="CE181E"/>
                          </a:solidFill>
                          <a:effectLst/>
                          <a:latin typeface="Calibri" pitchFamily="32" charset="0"/>
                          <a:ea typeface="Microsoft YaHei" charset="-122"/>
                          <a:cs typeface="Arial" charset="0"/>
                        </a:rPr>
                        <a:t>: </a:t>
                      </a:r>
                    </a:p>
                    <a:p>
                      <a:pPr marL="0" marR="0" lvl="0" indent="0" algn="ctr" defTabSz="449263" rtl="0" eaLnBrk="1" fontAlgn="base" latinLnBrk="0" hangingPunct="1">
                        <a:lnSpc>
                          <a:spcPct val="93000"/>
                        </a:lnSpc>
                        <a:spcBef>
                          <a:spcPct val="0"/>
                        </a:spcBef>
                        <a:spcAft>
                          <a:spcPct val="0"/>
                        </a:spcAft>
                        <a:buClr>
                          <a:srgbClr val="000000"/>
                        </a:buClr>
                        <a:buSzPct val="100000"/>
                        <a:buFont typeface="Times New Roman" pitchFamily="16" charset="0"/>
                        <a:buNone/>
                        <a:tabLst>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 pos="8535988" algn="l"/>
                        </a:tabLst>
                      </a:pPr>
                      <a:r>
                        <a:rPr kumimoji="0" lang="el-GR" sz="1800" b="0" i="1" u="none" strike="noStrike" cap="none" normalizeH="0" baseline="0" smtClean="0">
                          <a:ln>
                            <a:noFill/>
                          </a:ln>
                          <a:solidFill>
                            <a:srgbClr val="CE181E"/>
                          </a:solidFill>
                          <a:effectLst/>
                          <a:latin typeface="Calibri" pitchFamily="32" charset="0"/>
                          <a:ea typeface="Microsoft YaHei" charset="-122"/>
                          <a:cs typeface="Arial" charset="0"/>
                        </a:rPr>
                        <a:t>Το μικρότερο ανάμεσα σε (1) &amp; (4)</a:t>
                      </a:r>
                    </a:p>
                  </a:txBody>
                  <a:tcPr marL="90000" marR="90000" marT="62792" marB="46792" horzOverflow="overflow">
                    <a:lnL w="720" cap="flat" cmpd="sng" algn="ctr">
                      <a:solidFill>
                        <a:srgbClr val="FFFFFF"/>
                      </a:solidFill>
                      <a:prstDash val="solid"/>
                      <a:round/>
                      <a:headEnd type="none" w="med" len="med"/>
                      <a:tailEnd type="none" w="med" len="med"/>
                    </a:lnL>
                    <a:lnR w="720" cap="flat" cmpd="sng" algn="ctr">
                      <a:solidFill>
                        <a:srgbClr val="FFFFFF"/>
                      </a:solidFill>
                      <a:prstDash val="solid"/>
                      <a:round/>
                      <a:headEnd type="none" w="med" len="med"/>
                      <a:tailEnd type="none" w="med" len="med"/>
                    </a:lnR>
                    <a:lnT w="720" cap="flat" cmpd="sng" algn="ctr">
                      <a:solidFill>
                        <a:srgbClr val="FFFFFF"/>
                      </a:solidFill>
                      <a:prstDash val="solid"/>
                      <a:round/>
                      <a:headEnd type="none" w="med" len="med"/>
                      <a:tailEnd type="none" w="med" len="med"/>
                    </a:lnT>
                    <a:lnB w="720" cap="flat" cmpd="sng" algn="ctr">
                      <a:solidFill>
                        <a:srgbClr val="FFFFFF"/>
                      </a:solidFill>
                      <a:prstDash val="solid"/>
                      <a:round/>
                      <a:headEnd type="none" w="med" len="med"/>
                      <a:tailEnd type="none" w="med" len="med"/>
                    </a:lnB>
                    <a:lnTlToBr>
                      <a:noFill/>
                    </a:lnTlToBr>
                    <a:lnBlToTr>
                      <a:noFill/>
                    </a:lnBlToTr>
                    <a:solidFill>
                      <a:srgbClr val="B3B3B3"/>
                    </a:solidFill>
                  </a:tcPr>
                </a:tc>
                <a:extLst>
                  <a:ext uri="{0D108BD9-81ED-4DB2-BD59-A6C34878D82A}"/>
                </a:extLst>
              </a:tr>
              <a:tr h="450775">
                <a:tc>
                  <a:txBody>
                    <a:bodyPr/>
                    <a:lstStyle/>
                    <a:p>
                      <a:pPr marL="0" marR="0" lvl="0" indent="0" algn="l" defTabSz="449263" rtl="0" eaLnBrk="1" fontAlgn="base" latinLnBrk="0" hangingPunct="1">
                        <a:lnSpc>
                          <a:spcPct val="93000"/>
                        </a:lnSpc>
                        <a:spcBef>
                          <a:spcPct val="0"/>
                        </a:spcBef>
                        <a:spcAft>
                          <a:spcPct val="0"/>
                        </a:spcAft>
                        <a:buClr>
                          <a:srgbClr val="000000"/>
                        </a:buClr>
                        <a:buSzPct val="100000"/>
                        <a:buFont typeface="Times New Roman" pitchFamily="16" charset="0"/>
                        <a:buNone/>
                        <a:tabLst>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 pos="8535988" algn="l"/>
                        </a:tabLst>
                      </a:pPr>
                      <a:r>
                        <a:rPr kumimoji="0" lang="el-GR" sz="1800" b="0" i="0" u="none" strike="noStrike" cap="none" normalizeH="0" baseline="0" smtClean="0">
                          <a:ln>
                            <a:noFill/>
                          </a:ln>
                          <a:solidFill>
                            <a:srgbClr val="000000"/>
                          </a:solidFill>
                          <a:effectLst/>
                          <a:latin typeface="Calibri" pitchFamily="32" charset="0"/>
                          <a:ea typeface="Microsoft YaHei" charset="-122"/>
                          <a:cs typeface="Arial" charset="0"/>
                        </a:rPr>
                        <a:t>Προϊόν Α</a:t>
                      </a:r>
                    </a:p>
                  </a:txBody>
                  <a:tcPr marL="90000" marR="90000" marT="62792" marB="46792" horzOverflow="overflow">
                    <a:lnL w="720" cap="flat" cmpd="sng" algn="ctr">
                      <a:solidFill>
                        <a:srgbClr val="FFFFFF"/>
                      </a:solidFill>
                      <a:prstDash val="solid"/>
                      <a:round/>
                      <a:headEnd type="none" w="med" len="med"/>
                      <a:tailEnd type="none" w="med" len="med"/>
                    </a:lnL>
                    <a:lnR w="720" cap="flat" cmpd="sng" algn="ctr">
                      <a:solidFill>
                        <a:srgbClr val="FFFFFF"/>
                      </a:solidFill>
                      <a:prstDash val="solid"/>
                      <a:round/>
                      <a:headEnd type="none" w="med" len="med"/>
                      <a:tailEnd type="none" w="med" len="med"/>
                    </a:lnR>
                    <a:lnT w="720" cap="flat" cmpd="sng" algn="ctr">
                      <a:solidFill>
                        <a:srgbClr val="FFFFFF"/>
                      </a:solidFill>
                      <a:prstDash val="solid"/>
                      <a:round/>
                      <a:headEnd type="none" w="med" len="med"/>
                      <a:tailEnd type="none" w="med" len="med"/>
                    </a:lnT>
                    <a:lnB w="720" cap="flat" cmpd="sng" algn="ctr">
                      <a:solidFill>
                        <a:srgbClr val="FFFFFF"/>
                      </a:solidFill>
                      <a:prstDash val="solid"/>
                      <a:round/>
                      <a:headEnd type="none" w="med" len="med"/>
                      <a:tailEnd type="none" w="med" len="med"/>
                    </a:lnB>
                    <a:lnTlToBr>
                      <a:noFill/>
                    </a:lnTlToBr>
                    <a:lnBlToTr>
                      <a:noFill/>
                    </a:lnBlToTr>
                    <a:solidFill>
                      <a:srgbClr val="CCCCCC"/>
                    </a:solidFill>
                  </a:tcPr>
                </a:tc>
                <a:tc>
                  <a:txBody>
                    <a:bodyPr/>
                    <a:lstStyle/>
                    <a:p>
                      <a:pPr marL="0" marR="0" lvl="0" indent="0" algn="ctr" defTabSz="449263" rtl="0" eaLnBrk="1" fontAlgn="base" latinLnBrk="0" hangingPunct="1">
                        <a:lnSpc>
                          <a:spcPct val="93000"/>
                        </a:lnSpc>
                        <a:spcBef>
                          <a:spcPct val="0"/>
                        </a:spcBef>
                        <a:spcAft>
                          <a:spcPct val="0"/>
                        </a:spcAft>
                        <a:buClr>
                          <a:srgbClr val="000000"/>
                        </a:buClr>
                        <a:buSzPct val="100000"/>
                        <a:buFont typeface="Times New Roman" pitchFamily="16" charset="0"/>
                        <a:buNone/>
                        <a:tabLst>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 pos="8535988" algn="l"/>
                        </a:tabLst>
                      </a:pPr>
                      <a:r>
                        <a:rPr kumimoji="0" lang="el-GR" sz="1800" b="0" i="0" u="none" strike="noStrike" cap="none" normalizeH="0" baseline="0" smtClean="0">
                          <a:ln>
                            <a:noFill/>
                          </a:ln>
                          <a:solidFill>
                            <a:srgbClr val="000000"/>
                          </a:solidFill>
                          <a:effectLst/>
                          <a:latin typeface="Calibri" pitchFamily="32" charset="0"/>
                          <a:ea typeface="Microsoft YaHei" charset="-122"/>
                          <a:cs typeface="Arial" charset="0"/>
                        </a:rPr>
                        <a:t>650</a:t>
                      </a:r>
                    </a:p>
                  </a:txBody>
                  <a:tcPr marL="90000" marR="90000" marT="62792" marB="46792" horzOverflow="overflow">
                    <a:lnL w="720" cap="flat" cmpd="sng" algn="ctr">
                      <a:solidFill>
                        <a:srgbClr val="FFFFFF"/>
                      </a:solidFill>
                      <a:prstDash val="solid"/>
                      <a:round/>
                      <a:headEnd type="none" w="med" len="med"/>
                      <a:tailEnd type="none" w="med" len="med"/>
                    </a:lnL>
                    <a:lnR w="720" cap="flat" cmpd="sng" algn="ctr">
                      <a:solidFill>
                        <a:srgbClr val="FFFFFF"/>
                      </a:solidFill>
                      <a:prstDash val="solid"/>
                      <a:round/>
                      <a:headEnd type="none" w="med" len="med"/>
                      <a:tailEnd type="none" w="med" len="med"/>
                    </a:lnR>
                    <a:lnT w="720" cap="flat" cmpd="sng" algn="ctr">
                      <a:solidFill>
                        <a:srgbClr val="FFFFFF"/>
                      </a:solidFill>
                      <a:prstDash val="solid"/>
                      <a:round/>
                      <a:headEnd type="none" w="med" len="med"/>
                      <a:tailEnd type="none" w="med" len="med"/>
                    </a:lnT>
                    <a:lnB w="720" cap="flat" cmpd="sng" algn="ctr">
                      <a:solidFill>
                        <a:srgbClr val="FFFFFF"/>
                      </a:solidFill>
                      <a:prstDash val="solid"/>
                      <a:round/>
                      <a:headEnd type="none" w="med" len="med"/>
                      <a:tailEnd type="none" w="med" len="med"/>
                    </a:lnB>
                    <a:lnTlToBr>
                      <a:noFill/>
                    </a:lnTlToBr>
                    <a:lnBlToTr>
                      <a:noFill/>
                    </a:lnBlToTr>
                    <a:solidFill>
                      <a:srgbClr val="CCCCCC"/>
                    </a:solidFill>
                  </a:tcPr>
                </a:tc>
                <a:tc>
                  <a:txBody>
                    <a:bodyPr/>
                    <a:lstStyle/>
                    <a:p>
                      <a:pPr marL="0" marR="0" lvl="0" indent="0" algn="ctr" defTabSz="449263" rtl="0" eaLnBrk="1" fontAlgn="base" latinLnBrk="0" hangingPunct="1">
                        <a:lnSpc>
                          <a:spcPct val="93000"/>
                        </a:lnSpc>
                        <a:spcBef>
                          <a:spcPct val="0"/>
                        </a:spcBef>
                        <a:spcAft>
                          <a:spcPct val="0"/>
                        </a:spcAft>
                        <a:buClr>
                          <a:srgbClr val="000000"/>
                        </a:buClr>
                        <a:buSzPct val="100000"/>
                        <a:buFont typeface="Times New Roman" pitchFamily="16" charset="0"/>
                        <a:buNone/>
                        <a:tabLst>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 pos="8535988" algn="l"/>
                        </a:tabLst>
                      </a:pPr>
                      <a:r>
                        <a:rPr kumimoji="0" lang="el-GR" sz="1800" b="0" i="0" u="none" strike="noStrike" cap="none" normalizeH="0" baseline="0" smtClean="0">
                          <a:ln>
                            <a:noFill/>
                          </a:ln>
                          <a:solidFill>
                            <a:srgbClr val="000000"/>
                          </a:solidFill>
                          <a:effectLst/>
                          <a:latin typeface="Calibri" pitchFamily="32" charset="0"/>
                          <a:ea typeface="Microsoft YaHei" charset="-122"/>
                          <a:cs typeface="Arial" charset="0"/>
                        </a:rPr>
                        <a:t>800</a:t>
                      </a:r>
                    </a:p>
                  </a:txBody>
                  <a:tcPr marL="90000" marR="90000" marT="62792" marB="46792" horzOverflow="overflow">
                    <a:lnL w="720" cap="flat" cmpd="sng" algn="ctr">
                      <a:solidFill>
                        <a:srgbClr val="FFFFFF"/>
                      </a:solidFill>
                      <a:prstDash val="solid"/>
                      <a:round/>
                      <a:headEnd type="none" w="med" len="med"/>
                      <a:tailEnd type="none" w="med" len="med"/>
                    </a:lnL>
                    <a:lnR w="720" cap="flat" cmpd="sng" algn="ctr">
                      <a:solidFill>
                        <a:srgbClr val="FFFFFF"/>
                      </a:solidFill>
                      <a:prstDash val="solid"/>
                      <a:round/>
                      <a:headEnd type="none" w="med" len="med"/>
                      <a:tailEnd type="none" w="med" len="med"/>
                    </a:lnR>
                    <a:lnT w="720" cap="flat" cmpd="sng" algn="ctr">
                      <a:solidFill>
                        <a:srgbClr val="FFFFFF"/>
                      </a:solidFill>
                      <a:prstDash val="solid"/>
                      <a:round/>
                      <a:headEnd type="none" w="med" len="med"/>
                      <a:tailEnd type="none" w="med" len="med"/>
                    </a:lnT>
                    <a:lnB w="720" cap="flat" cmpd="sng" algn="ctr">
                      <a:solidFill>
                        <a:srgbClr val="FFFFFF"/>
                      </a:solidFill>
                      <a:prstDash val="solid"/>
                      <a:round/>
                      <a:headEnd type="none" w="med" len="med"/>
                      <a:tailEnd type="none" w="med" len="med"/>
                    </a:lnB>
                    <a:lnTlToBr>
                      <a:noFill/>
                    </a:lnTlToBr>
                    <a:lnBlToTr>
                      <a:noFill/>
                    </a:lnBlToTr>
                    <a:solidFill>
                      <a:srgbClr val="CCCCCC"/>
                    </a:solidFill>
                  </a:tcPr>
                </a:tc>
                <a:tc>
                  <a:txBody>
                    <a:bodyPr/>
                    <a:lstStyle/>
                    <a:p>
                      <a:pPr marL="0" marR="0" lvl="0" indent="0" algn="ctr" defTabSz="449263" rtl="0" eaLnBrk="1" fontAlgn="base" latinLnBrk="0" hangingPunct="1">
                        <a:lnSpc>
                          <a:spcPct val="93000"/>
                        </a:lnSpc>
                        <a:spcBef>
                          <a:spcPct val="0"/>
                        </a:spcBef>
                        <a:spcAft>
                          <a:spcPct val="0"/>
                        </a:spcAft>
                        <a:buClr>
                          <a:srgbClr val="000000"/>
                        </a:buClr>
                        <a:buSzPct val="100000"/>
                        <a:buFont typeface="Times New Roman" pitchFamily="16" charset="0"/>
                        <a:buNone/>
                        <a:tabLst>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 pos="8535988" algn="l"/>
                        </a:tabLst>
                      </a:pPr>
                      <a:r>
                        <a:rPr kumimoji="0" lang="el-GR" sz="1800" b="0" i="0" u="none" strike="noStrike" cap="none" normalizeH="0" baseline="0" smtClean="0">
                          <a:ln>
                            <a:noFill/>
                          </a:ln>
                          <a:solidFill>
                            <a:srgbClr val="000000"/>
                          </a:solidFill>
                          <a:effectLst/>
                          <a:latin typeface="Calibri" pitchFamily="32" charset="0"/>
                          <a:ea typeface="Microsoft YaHei" charset="-122"/>
                          <a:cs typeface="Arial" charset="0"/>
                        </a:rPr>
                        <a:t>200</a:t>
                      </a:r>
                    </a:p>
                  </a:txBody>
                  <a:tcPr marL="90000" marR="90000" marT="62792" marB="46792" horzOverflow="overflow">
                    <a:lnL w="720" cap="flat" cmpd="sng" algn="ctr">
                      <a:solidFill>
                        <a:srgbClr val="FFFFFF"/>
                      </a:solidFill>
                      <a:prstDash val="solid"/>
                      <a:round/>
                      <a:headEnd type="none" w="med" len="med"/>
                      <a:tailEnd type="none" w="med" len="med"/>
                    </a:lnL>
                    <a:lnR w="720" cap="flat" cmpd="sng" algn="ctr">
                      <a:solidFill>
                        <a:srgbClr val="FFFFFF"/>
                      </a:solidFill>
                      <a:prstDash val="solid"/>
                      <a:round/>
                      <a:headEnd type="none" w="med" len="med"/>
                      <a:tailEnd type="none" w="med" len="med"/>
                    </a:lnR>
                    <a:lnT w="720" cap="flat" cmpd="sng" algn="ctr">
                      <a:solidFill>
                        <a:srgbClr val="FFFFFF"/>
                      </a:solidFill>
                      <a:prstDash val="solid"/>
                      <a:round/>
                      <a:headEnd type="none" w="med" len="med"/>
                      <a:tailEnd type="none" w="med" len="med"/>
                    </a:lnT>
                    <a:lnB w="720" cap="flat" cmpd="sng" algn="ctr">
                      <a:solidFill>
                        <a:srgbClr val="FFFFFF"/>
                      </a:solidFill>
                      <a:prstDash val="solid"/>
                      <a:round/>
                      <a:headEnd type="none" w="med" len="med"/>
                      <a:tailEnd type="none" w="med" len="med"/>
                    </a:lnB>
                    <a:lnTlToBr>
                      <a:noFill/>
                    </a:lnTlToBr>
                    <a:lnBlToTr>
                      <a:noFill/>
                    </a:lnBlToTr>
                    <a:solidFill>
                      <a:srgbClr val="CCCCCC"/>
                    </a:solidFill>
                  </a:tcPr>
                </a:tc>
                <a:tc>
                  <a:txBody>
                    <a:bodyPr/>
                    <a:lstStyle/>
                    <a:p>
                      <a:pPr marL="0" marR="0" lvl="0" indent="0" algn="ctr" defTabSz="449263" rtl="0" eaLnBrk="1" fontAlgn="base" latinLnBrk="0" hangingPunct="1">
                        <a:lnSpc>
                          <a:spcPct val="93000"/>
                        </a:lnSpc>
                        <a:spcBef>
                          <a:spcPct val="0"/>
                        </a:spcBef>
                        <a:spcAft>
                          <a:spcPct val="0"/>
                        </a:spcAft>
                        <a:buClr>
                          <a:srgbClr val="000000"/>
                        </a:buClr>
                        <a:buSzPct val="100000"/>
                        <a:buFont typeface="Times New Roman" pitchFamily="16" charset="0"/>
                        <a:buNone/>
                        <a:tabLst>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 pos="8535988" algn="l"/>
                        </a:tabLst>
                      </a:pPr>
                      <a:r>
                        <a:rPr kumimoji="0" lang="el-GR" sz="1800" b="0" i="0" u="none" strike="noStrike" cap="none" normalizeH="0" baseline="0" dirty="0" smtClean="0">
                          <a:ln>
                            <a:noFill/>
                          </a:ln>
                          <a:solidFill>
                            <a:srgbClr val="CE181E"/>
                          </a:solidFill>
                          <a:effectLst/>
                          <a:latin typeface="Calibri" pitchFamily="32" charset="0"/>
                          <a:ea typeface="Microsoft YaHei" charset="-122"/>
                          <a:cs typeface="Arial" charset="0"/>
                        </a:rPr>
                        <a:t>600</a:t>
                      </a:r>
                    </a:p>
                  </a:txBody>
                  <a:tcPr marL="90000" marR="90000" marT="62792" marB="46792" horzOverflow="overflow">
                    <a:lnL w="720" cap="flat" cmpd="sng" algn="ctr">
                      <a:solidFill>
                        <a:srgbClr val="FFFFFF"/>
                      </a:solidFill>
                      <a:prstDash val="solid"/>
                      <a:round/>
                      <a:headEnd type="none" w="med" len="med"/>
                      <a:tailEnd type="none" w="med" len="med"/>
                    </a:lnL>
                    <a:lnR w="720" cap="flat" cmpd="sng" algn="ctr">
                      <a:solidFill>
                        <a:srgbClr val="FFFFFF"/>
                      </a:solidFill>
                      <a:prstDash val="solid"/>
                      <a:round/>
                      <a:headEnd type="none" w="med" len="med"/>
                      <a:tailEnd type="none" w="med" len="med"/>
                    </a:lnR>
                    <a:lnT w="720" cap="flat" cmpd="sng" algn="ctr">
                      <a:solidFill>
                        <a:srgbClr val="FFFFFF"/>
                      </a:solidFill>
                      <a:prstDash val="solid"/>
                      <a:round/>
                      <a:headEnd type="none" w="med" len="med"/>
                      <a:tailEnd type="none" w="med" len="med"/>
                    </a:lnT>
                    <a:lnB w="720" cap="flat" cmpd="sng" algn="ctr">
                      <a:solidFill>
                        <a:srgbClr val="FFFFFF"/>
                      </a:solidFill>
                      <a:prstDash val="solid"/>
                      <a:round/>
                      <a:headEnd type="none" w="med" len="med"/>
                      <a:tailEnd type="none" w="med" len="med"/>
                    </a:lnB>
                    <a:lnTlToBr>
                      <a:noFill/>
                    </a:lnTlToBr>
                    <a:lnBlToTr>
                      <a:noFill/>
                    </a:lnBlToTr>
                    <a:solidFill>
                      <a:srgbClr val="CCCCCC"/>
                    </a:solidFill>
                  </a:tcPr>
                </a:tc>
                <a:tc>
                  <a:txBody>
                    <a:bodyPr/>
                    <a:lstStyle/>
                    <a:p>
                      <a:pPr marL="0" marR="0" lvl="0" indent="0" algn="ctr" defTabSz="449263" rtl="0" eaLnBrk="1" fontAlgn="base" latinLnBrk="0" hangingPunct="1">
                        <a:lnSpc>
                          <a:spcPct val="93000"/>
                        </a:lnSpc>
                        <a:spcBef>
                          <a:spcPct val="0"/>
                        </a:spcBef>
                        <a:spcAft>
                          <a:spcPct val="0"/>
                        </a:spcAft>
                        <a:buClr>
                          <a:srgbClr val="000000"/>
                        </a:buClr>
                        <a:buSzPct val="100000"/>
                        <a:buFont typeface="Times New Roman" pitchFamily="16" charset="0"/>
                        <a:buNone/>
                        <a:tabLst>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 pos="8535988" algn="l"/>
                        </a:tabLst>
                      </a:pPr>
                      <a:r>
                        <a:rPr kumimoji="0" lang="el-GR" sz="1800" b="0" i="1" u="none" strike="noStrike" cap="none" normalizeH="0" baseline="0" dirty="0" smtClean="0">
                          <a:ln>
                            <a:noFill/>
                          </a:ln>
                          <a:solidFill>
                            <a:srgbClr val="CE181E"/>
                          </a:solidFill>
                          <a:effectLst/>
                          <a:latin typeface="Calibri" pitchFamily="32" charset="0"/>
                          <a:ea typeface="Microsoft YaHei" charset="-122"/>
                          <a:cs typeface="Arial" charset="0"/>
                        </a:rPr>
                        <a:t>6</a:t>
                      </a:r>
                      <a:r>
                        <a:rPr kumimoji="0" lang="en-US" sz="1800" b="0" i="1" u="none" strike="noStrike" cap="none" normalizeH="0" baseline="0" dirty="0" smtClean="0">
                          <a:ln>
                            <a:noFill/>
                          </a:ln>
                          <a:solidFill>
                            <a:srgbClr val="CE181E"/>
                          </a:solidFill>
                          <a:effectLst/>
                          <a:latin typeface="Calibri" pitchFamily="32" charset="0"/>
                          <a:ea typeface="Microsoft YaHei" charset="-122"/>
                          <a:cs typeface="Arial" charset="0"/>
                        </a:rPr>
                        <a:t>0</a:t>
                      </a:r>
                      <a:r>
                        <a:rPr kumimoji="0" lang="el-GR" sz="1800" b="0" i="1" u="none" strike="noStrike" cap="none" normalizeH="0" baseline="0" dirty="0" smtClean="0">
                          <a:ln>
                            <a:noFill/>
                          </a:ln>
                          <a:solidFill>
                            <a:srgbClr val="CE181E"/>
                          </a:solidFill>
                          <a:effectLst/>
                          <a:latin typeface="Calibri" pitchFamily="32" charset="0"/>
                          <a:ea typeface="Microsoft YaHei" charset="-122"/>
                          <a:cs typeface="Arial" charset="0"/>
                        </a:rPr>
                        <a:t>0</a:t>
                      </a:r>
                    </a:p>
                  </a:txBody>
                  <a:tcPr marL="90000" marR="90000" marT="62792" marB="46792" horzOverflow="overflow">
                    <a:lnL w="720" cap="flat" cmpd="sng" algn="ctr">
                      <a:solidFill>
                        <a:srgbClr val="FFFFFF"/>
                      </a:solidFill>
                      <a:prstDash val="solid"/>
                      <a:round/>
                      <a:headEnd type="none" w="med" len="med"/>
                      <a:tailEnd type="none" w="med" len="med"/>
                    </a:lnL>
                    <a:lnR w="720" cap="flat" cmpd="sng" algn="ctr">
                      <a:solidFill>
                        <a:srgbClr val="FFFFFF"/>
                      </a:solidFill>
                      <a:prstDash val="solid"/>
                      <a:round/>
                      <a:headEnd type="none" w="med" len="med"/>
                      <a:tailEnd type="none" w="med" len="med"/>
                    </a:lnR>
                    <a:lnT w="720" cap="flat" cmpd="sng" algn="ctr">
                      <a:solidFill>
                        <a:srgbClr val="FFFFFF"/>
                      </a:solidFill>
                      <a:prstDash val="solid"/>
                      <a:round/>
                      <a:headEnd type="none" w="med" len="med"/>
                      <a:tailEnd type="none" w="med" len="med"/>
                    </a:lnT>
                    <a:lnB w="720" cap="flat" cmpd="sng" algn="ctr">
                      <a:solidFill>
                        <a:srgbClr val="FFFFFF"/>
                      </a:solidFill>
                      <a:prstDash val="solid"/>
                      <a:round/>
                      <a:headEnd type="none" w="med" len="med"/>
                      <a:tailEnd type="none" w="med" len="med"/>
                    </a:lnB>
                    <a:lnTlToBr>
                      <a:noFill/>
                    </a:lnTlToBr>
                    <a:lnBlToTr>
                      <a:noFill/>
                    </a:lnBlToTr>
                    <a:solidFill>
                      <a:srgbClr val="CCCCCC"/>
                    </a:solidFill>
                  </a:tcPr>
                </a:tc>
                <a:extLst>
                  <a:ext uri="{0D108BD9-81ED-4DB2-BD59-A6C34878D82A}"/>
                </a:extLst>
              </a:tr>
              <a:tr h="450775">
                <a:tc>
                  <a:txBody>
                    <a:bodyPr/>
                    <a:lstStyle/>
                    <a:p>
                      <a:pPr marL="0" marR="0" lvl="0" indent="0" algn="l" defTabSz="449263" rtl="0" eaLnBrk="1" fontAlgn="base" latinLnBrk="0" hangingPunct="1">
                        <a:lnSpc>
                          <a:spcPct val="93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l-GR" sz="1800" b="0" i="0" u="none" strike="noStrike" cap="none" normalizeH="0" baseline="0" smtClean="0">
                          <a:ln>
                            <a:noFill/>
                          </a:ln>
                          <a:solidFill>
                            <a:srgbClr val="000000"/>
                          </a:solidFill>
                          <a:effectLst/>
                          <a:latin typeface="Calibri" pitchFamily="32" charset="0"/>
                          <a:ea typeface="Microsoft YaHei" charset="-122"/>
                          <a:cs typeface="Arial" charset="0"/>
                        </a:rPr>
                        <a:t>Προϊόν Β</a:t>
                      </a:r>
                    </a:p>
                  </a:txBody>
                  <a:tcPr marL="90000" marR="90000" marT="62792" marB="46792" horzOverflow="overflow">
                    <a:lnL w="720" cap="flat" cmpd="sng" algn="ctr">
                      <a:solidFill>
                        <a:srgbClr val="FFFFFF"/>
                      </a:solidFill>
                      <a:prstDash val="solid"/>
                      <a:round/>
                      <a:headEnd type="none" w="med" len="med"/>
                      <a:tailEnd type="none" w="med" len="med"/>
                    </a:lnL>
                    <a:lnR w="720" cap="flat" cmpd="sng" algn="ctr">
                      <a:solidFill>
                        <a:srgbClr val="FFFFFF"/>
                      </a:solidFill>
                      <a:prstDash val="solid"/>
                      <a:round/>
                      <a:headEnd type="none" w="med" len="med"/>
                      <a:tailEnd type="none" w="med" len="med"/>
                    </a:lnR>
                    <a:lnT w="720" cap="flat" cmpd="sng" algn="ctr">
                      <a:solidFill>
                        <a:srgbClr val="FFFFFF"/>
                      </a:solidFill>
                      <a:prstDash val="solid"/>
                      <a:round/>
                      <a:headEnd type="none" w="med" len="med"/>
                      <a:tailEnd type="none" w="med" len="med"/>
                    </a:lnT>
                    <a:lnB w="720" cap="flat" cmpd="sng" algn="ctr">
                      <a:solidFill>
                        <a:srgbClr val="FFFFFF"/>
                      </a:solidFill>
                      <a:prstDash val="solid"/>
                      <a:round/>
                      <a:headEnd type="none" w="med" len="med"/>
                      <a:tailEnd type="none" w="med" len="med"/>
                    </a:lnB>
                    <a:lnTlToBr>
                      <a:noFill/>
                    </a:lnTlToBr>
                    <a:lnBlToTr>
                      <a:noFill/>
                    </a:lnBlToTr>
                    <a:solidFill>
                      <a:srgbClr val="E6E6E6"/>
                    </a:solidFill>
                  </a:tcPr>
                </a:tc>
                <a:tc>
                  <a:txBody>
                    <a:bodyPr/>
                    <a:lstStyle/>
                    <a:p>
                      <a:pPr marL="0" marR="0" lvl="0" indent="0" algn="ctr" defTabSz="449263" rtl="0" eaLnBrk="1" fontAlgn="base" latinLnBrk="0" hangingPunct="1">
                        <a:lnSpc>
                          <a:spcPct val="93000"/>
                        </a:lnSpc>
                        <a:spcBef>
                          <a:spcPct val="0"/>
                        </a:spcBef>
                        <a:spcAft>
                          <a:spcPct val="0"/>
                        </a:spcAft>
                        <a:buClr>
                          <a:srgbClr val="000000"/>
                        </a:buClr>
                        <a:buSzPct val="100000"/>
                        <a:buFont typeface="Times New Roman" pitchFamily="16" charset="0"/>
                        <a:buNone/>
                        <a:tabLst>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 pos="8535988" algn="l"/>
                        </a:tabLst>
                      </a:pPr>
                      <a:r>
                        <a:rPr kumimoji="0" lang="el-GR" sz="1800" b="0" i="0" u="none" strike="noStrike" cap="none" normalizeH="0" baseline="0" smtClean="0">
                          <a:ln>
                            <a:noFill/>
                          </a:ln>
                          <a:solidFill>
                            <a:srgbClr val="000000"/>
                          </a:solidFill>
                          <a:effectLst/>
                          <a:latin typeface="Calibri" pitchFamily="32" charset="0"/>
                          <a:ea typeface="Microsoft YaHei" charset="-122"/>
                          <a:cs typeface="Arial" charset="0"/>
                        </a:rPr>
                        <a:t>580</a:t>
                      </a:r>
                    </a:p>
                  </a:txBody>
                  <a:tcPr marL="90000" marR="90000" marT="62792" marB="46792" horzOverflow="overflow">
                    <a:lnL w="720" cap="flat" cmpd="sng" algn="ctr">
                      <a:solidFill>
                        <a:srgbClr val="FFFFFF"/>
                      </a:solidFill>
                      <a:prstDash val="solid"/>
                      <a:round/>
                      <a:headEnd type="none" w="med" len="med"/>
                      <a:tailEnd type="none" w="med" len="med"/>
                    </a:lnL>
                    <a:lnR w="720" cap="flat" cmpd="sng" algn="ctr">
                      <a:solidFill>
                        <a:srgbClr val="FFFFFF"/>
                      </a:solidFill>
                      <a:prstDash val="solid"/>
                      <a:round/>
                      <a:headEnd type="none" w="med" len="med"/>
                      <a:tailEnd type="none" w="med" len="med"/>
                    </a:lnR>
                    <a:lnT w="720" cap="flat" cmpd="sng" algn="ctr">
                      <a:solidFill>
                        <a:srgbClr val="FFFFFF"/>
                      </a:solidFill>
                      <a:prstDash val="solid"/>
                      <a:round/>
                      <a:headEnd type="none" w="med" len="med"/>
                      <a:tailEnd type="none" w="med" len="med"/>
                    </a:lnT>
                    <a:lnB w="720" cap="flat" cmpd="sng" algn="ctr">
                      <a:solidFill>
                        <a:srgbClr val="FFFFFF"/>
                      </a:solidFill>
                      <a:prstDash val="solid"/>
                      <a:round/>
                      <a:headEnd type="none" w="med" len="med"/>
                      <a:tailEnd type="none" w="med" len="med"/>
                    </a:lnB>
                    <a:lnTlToBr>
                      <a:noFill/>
                    </a:lnTlToBr>
                    <a:lnBlToTr>
                      <a:noFill/>
                    </a:lnBlToTr>
                    <a:solidFill>
                      <a:srgbClr val="E6E6E6"/>
                    </a:solidFill>
                  </a:tcPr>
                </a:tc>
                <a:tc>
                  <a:txBody>
                    <a:bodyPr/>
                    <a:lstStyle/>
                    <a:p>
                      <a:pPr marL="0" marR="0" lvl="0" indent="0" algn="ctr" defTabSz="449263" rtl="0" eaLnBrk="1" fontAlgn="base" latinLnBrk="0" hangingPunct="1">
                        <a:lnSpc>
                          <a:spcPct val="93000"/>
                        </a:lnSpc>
                        <a:spcBef>
                          <a:spcPct val="0"/>
                        </a:spcBef>
                        <a:spcAft>
                          <a:spcPct val="0"/>
                        </a:spcAft>
                        <a:buClr>
                          <a:srgbClr val="000000"/>
                        </a:buClr>
                        <a:buSzPct val="100000"/>
                        <a:buFont typeface="Times New Roman" pitchFamily="16" charset="0"/>
                        <a:buNone/>
                        <a:tabLst>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 pos="8535988" algn="l"/>
                        </a:tabLst>
                      </a:pPr>
                      <a:r>
                        <a:rPr kumimoji="0" lang="el-GR" sz="1800" b="0" i="0" u="none" strike="noStrike" cap="none" normalizeH="0" baseline="0" dirty="0" smtClean="0">
                          <a:ln>
                            <a:noFill/>
                          </a:ln>
                          <a:solidFill>
                            <a:srgbClr val="000000"/>
                          </a:solidFill>
                          <a:effectLst/>
                          <a:latin typeface="Calibri" pitchFamily="32" charset="0"/>
                          <a:ea typeface="Microsoft YaHei" charset="-122"/>
                          <a:cs typeface="Arial" charset="0"/>
                        </a:rPr>
                        <a:t>600</a:t>
                      </a:r>
                    </a:p>
                  </a:txBody>
                  <a:tcPr marL="90000" marR="90000" marT="62792" marB="46792" horzOverflow="overflow">
                    <a:lnL w="720" cap="flat" cmpd="sng" algn="ctr">
                      <a:solidFill>
                        <a:srgbClr val="FFFFFF"/>
                      </a:solidFill>
                      <a:prstDash val="solid"/>
                      <a:round/>
                      <a:headEnd type="none" w="med" len="med"/>
                      <a:tailEnd type="none" w="med" len="med"/>
                    </a:lnL>
                    <a:lnR w="720" cap="flat" cmpd="sng" algn="ctr">
                      <a:solidFill>
                        <a:srgbClr val="FFFFFF"/>
                      </a:solidFill>
                      <a:prstDash val="solid"/>
                      <a:round/>
                      <a:headEnd type="none" w="med" len="med"/>
                      <a:tailEnd type="none" w="med" len="med"/>
                    </a:lnR>
                    <a:lnT w="720" cap="flat" cmpd="sng" algn="ctr">
                      <a:solidFill>
                        <a:srgbClr val="FFFFFF"/>
                      </a:solidFill>
                      <a:prstDash val="solid"/>
                      <a:round/>
                      <a:headEnd type="none" w="med" len="med"/>
                      <a:tailEnd type="none" w="med" len="med"/>
                    </a:lnT>
                    <a:lnB w="720" cap="flat" cmpd="sng" algn="ctr">
                      <a:solidFill>
                        <a:srgbClr val="FFFFFF"/>
                      </a:solidFill>
                      <a:prstDash val="solid"/>
                      <a:round/>
                      <a:headEnd type="none" w="med" len="med"/>
                      <a:tailEnd type="none" w="med" len="med"/>
                    </a:lnB>
                    <a:lnTlToBr>
                      <a:noFill/>
                    </a:lnTlToBr>
                    <a:lnBlToTr>
                      <a:noFill/>
                    </a:lnBlToTr>
                    <a:solidFill>
                      <a:srgbClr val="E6E6E6"/>
                    </a:solidFill>
                  </a:tcPr>
                </a:tc>
                <a:tc>
                  <a:txBody>
                    <a:bodyPr/>
                    <a:lstStyle/>
                    <a:p>
                      <a:pPr marL="0" marR="0" lvl="0" indent="0" algn="ctr" defTabSz="449263" rtl="0" eaLnBrk="1" fontAlgn="base" latinLnBrk="0" hangingPunct="1">
                        <a:lnSpc>
                          <a:spcPct val="93000"/>
                        </a:lnSpc>
                        <a:spcBef>
                          <a:spcPct val="0"/>
                        </a:spcBef>
                        <a:spcAft>
                          <a:spcPct val="0"/>
                        </a:spcAft>
                        <a:buClr>
                          <a:srgbClr val="000000"/>
                        </a:buClr>
                        <a:buSzPct val="100000"/>
                        <a:buFont typeface="Times New Roman" pitchFamily="16" charset="0"/>
                        <a:buNone/>
                        <a:tabLst>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 pos="8535988" algn="l"/>
                        </a:tabLst>
                      </a:pPr>
                      <a:r>
                        <a:rPr kumimoji="0" lang="el-GR" sz="1800" b="0" i="0" u="none" strike="noStrike" cap="none" normalizeH="0" baseline="0" smtClean="0">
                          <a:ln>
                            <a:noFill/>
                          </a:ln>
                          <a:solidFill>
                            <a:srgbClr val="000000"/>
                          </a:solidFill>
                          <a:effectLst/>
                          <a:latin typeface="Calibri" pitchFamily="32" charset="0"/>
                          <a:ea typeface="Microsoft YaHei" charset="-122"/>
                          <a:cs typeface="Arial" charset="0"/>
                        </a:rPr>
                        <a:t>50</a:t>
                      </a:r>
                    </a:p>
                  </a:txBody>
                  <a:tcPr marL="90000" marR="90000" marT="62792" marB="46792" horzOverflow="overflow">
                    <a:lnL w="720" cap="flat" cmpd="sng" algn="ctr">
                      <a:solidFill>
                        <a:srgbClr val="FFFFFF"/>
                      </a:solidFill>
                      <a:prstDash val="solid"/>
                      <a:round/>
                      <a:headEnd type="none" w="med" len="med"/>
                      <a:tailEnd type="none" w="med" len="med"/>
                    </a:lnL>
                    <a:lnR w="720" cap="flat" cmpd="sng" algn="ctr">
                      <a:solidFill>
                        <a:srgbClr val="FFFFFF"/>
                      </a:solidFill>
                      <a:prstDash val="solid"/>
                      <a:round/>
                      <a:headEnd type="none" w="med" len="med"/>
                      <a:tailEnd type="none" w="med" len="med"/>
                    </a:lnR>
                    <a:lnT w="720" cap="flat" cmpd="sng" algn="ctr">
                      <a:solidFill>
                        <a:srgbClr val="FFFFFF"/>
                      </a:solidFill>
                      <a:prstDash val="solid"/>
                      <a:round/>
                      <a:headEnd type="none" w="med" len="med"/>
                      <a:tailEnd type="none" w="med" len="med"/>
                    </a:lnT>
                    <a:lnB w="720" cap="flat" cmpd="sng" algn="ctr">
                      <a:solidFill>
                        <a:srgbClr val="FFFFFF"/>
                      </a:solidFill>
                      <a:prstDash val="solid"/>
                      <a:round/>
                      <a:headEnd type="none" w="med" len="med"/>
                      <a:tailEnd type="none" w="med" len="med"/>
                    </a:lnB>
                    <a:lnTlToBr>
                      <a:noFill/>
                    </a:lnTlToBr>
                    <a:lnBlToTr>
                      <a:noFill/>
                    </a:lnBlToTr>
                    <a:solidFill>
                      <a:srgbClr val="E6E6E6"/>
                    </a:solidFill>
                  </a:tcPr>
                </a:tc>
                <a:tc>
                  <a:txBody>
                    <a:bodyPr/>
                    <a:lstStyle/>
                    <a:p>
                      <a:pPr marL="0" marR="0" lvl="0" indent="0" algn="ctr" defTabSz="449263" rtl="0" eaLnBrk="1" fontAlgn="base" latinLnBrk="0" hangingPunct="1">
                        <a:lnSpc>
                          <a:spcPct val="93000"/>
                        </a:lnSpc>
                        <a:spcBef>
                          <a:spcPct val="0"/>
                        </a:spcBef>
                        <a:spcAft>
                          <a:spcPct val="0"/>
                        </a:spcAft>
                        <a:buClr>
                          <a:srgbClr val="000000"/>
                        </a:buClr>
                        <a:buSzPct val="100000"/>
                        <a:buFont typeface="Times New Roman" pitchFamily="16" charset="0"/>
                        <a:buNone/>
                        <a:tabLst>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 pos="8535988" algn="l"/>
                        </a:tabLst>
                      </a:pPr>
                      <a:r>
                        <a:rPr kumimoji="0" lang="el-GR" sz="1800" b="0" i="0" u="none" strike="noStrike" cap="none" normalizeH="0" baseline="0" smtClean="0">
                          <a:ln>
                            <a:noFill/>
                          </a:ln>
                          <a:solidFill>
                            <a:srgbClr val="CE181E"/>
                          </a:solidFill>
                          <a:effectLst/>
                          <a:latin typeface="Calibri" pitchFamily="32" charset="0"/>
                          <a:ea typeface="Microsoft YaHei" charset="-122"/>
                          <a:cs typeface="Arial" charset="0"/>
                        </a:rPr>
                        <a:t>550</a:t>
                      </a:r>
                    </a:p>
                  </a:txBody>
                  <a:tcPr marL="90000" marR="90000" marT="62792" marB="46792" horzOverflow="overflow">
                    <a:lnL w="720" cap="flat" cmpd="sng" algn="ctr">
                      <a:solidFill>
                        <a:srgbClr val="FFFFFF"/>
                      </a:solidFill>
                      <a:prstDash val="solid"/>
                      <a:round/>
                      <a:headEnd type="none" w="med" len="med"/>
                      <a:tailEnd type="none" w="med" len="med"/>
                    </a:lnL>
                    <a:lnR w="720" cap="flat" cmpd="sng" algn="ctr">
                      <a:solidFill>
                        <a:srgbClr val="FFFFFF"/>
                      </a:solidFill>
                      <a:prstDash val="solid"/>
                      <a:round/>
                      <a:headEnd type="none" w="med" len="med"/>
                      <a:tailEnd type="none" w="med" len="med"/>
                    </a:lnR>
                    <a:lnT w="720" cap="flat" cmpd="sng" algn="ctr">
                      <a:solidFill>
                        <a:srgbClr val="FFFFFF"/>
                      </a:solidFill>
                      <a:prstDash val="solid"/>
                      <a:round/>
                      <a:headEnd type="none" w="med" len="med"/>
                      <a:tailEnd type="none" w="med" len="med"/>
                    </a:lnT>
                    <a:lnB w="720" cap="flat" cmpd="sng" algn="ctr">
                      <a:solidFill>
                        <a:srgbClr val="FFFFFF"/>
                      </a:solidFill>
                      <a:prstDash val="solid"/>
                      <a:round/>
                      <a:headEnd type="none" w="med" len="med"/>
                      <a:tailEnd type="none" w="med" len="med"/>
                    </a:lnB>
                    <a:lnTlToBr>
                      <a:noFill/>
                    </a:lnTlToBr>
                    <a:lnBlToTr>
                      <a:noFill/>
                    </a:lnBlToTr>
                    <a:solidFill>
                      <a:srgbClr val="E6E6E6"/>
                    </a:solidFill>
                  </a:tcPr>
                </a:tc>
                <a:tc>
                  <a:txBody>
                    <a:bodyPr/>
                    <a:lstStyle/>
                    <a:p>
                      <a:pPr marL="0" marR="0" lvl="0" indent="0" algn="ctr" defTabSz="449263" rtl="0" eaLnBrk="1" fontAlgn="base" latinLnBrk="0" hangingPunct="1">
                        <a:lnSpc>
                          <a:spcPct val="93000"/>
                        </a:lnSpc>
                        <a:spcBef>
                          <a:spcPct val="0"/>
                        </a:spcBef>
                        <a:spcAft>
                          <a:spcPct val="0"/>
                        </a:spcAft>
                        <a:buClr>
                          <a:srgbClr val="000000"/>
                        </a:buClr>
                        <a:buSzPct val="100000"/>
                        <a:buFont typeface="Times New Roman" pitchFamily="16" charset="0"/>
                        <a:buNone/>
                        <a:tabLst>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 pos="8535988" algn="l"/>
                        </a:tabLst>
                      </a:pPr>
                      <a:r>
                        <a:rPr kumimoji="0" lang="el-GR" sz="1800" b="0" i="1" u="none" strike="noStrike" cap="none" normalizeH="0" baseline="0" smtClean="0">
                          <a:ln>
                            <a:noFill/>
                          </a:ln>
                          <a:solidFill>
                            <a:srgbClr val="CE181E"/>
                          </a:solidFill>
                          <a:effectLst/>
                          <a:latin typeface="Calibri" pitchFamily="32" charset="0"/>
                          <a:ea typeface="Microsoft YaHei" charset="-122"/>
                          <a:cs typeface="Arial" charset="0"/>
                        </a:rPr>
                        <a:t>550</a:t>
                      </a:r>
                    </a:p>
                  </a:txBody>
                  <a:tcPr marL="90000" marR="90000" marT="62792" marB="46792" horzOverflow="overflow">
                    <a:lnL w="720" cap="flat" cmpd="sng" algn="ctr">
                      <a:solidFill>
                        <a:srgbClr val="FFFFFF"/>
                      </a:solidFill>
                      <a:prstDash val="solid"/>
                      <a:round/>
                      <a:headEnd type="none" w="med" len="med"/>
                      <a:tailEnd type="none" w="med" len="med"/>
                    </a:lnL>
                    <a:lnR w="720" cap="flat" cmpd="sng" algn="ctr">
                      <a:solidFill>
                        <a:srgbClr val="FFFFFF"/>
                      </a:solidFill>
                      <a:prstDash val="solid"/>
                      <a:round/>
                      <a:headEnd type="none" w="med" len="med"/>
                      <a:tailEnd type="none" w="med" len="med"/>
                    </a:lnR>
                    <a:lnT w="720" cap="flat" cmpd="sng" algn="ctr">
                      <a:solidFill>
                        <a:srgbClr val="FFFFFF"/>
                      </a:solidFill>
                      <a:prstDash val="solid"/>
                      <a:round/>
                      <a:headEnd type="none" w="med" len="med"/>
                      <a:tailEnd type="none" w="med" len="med"/>
                    </a:lnT>
                    <a:lnB w="720" cap="flat" cmpd="sng" algn="ctr">
                      <a:solidFill>
                        <a:srgbClr val="FFFFFF"/>
                      </a:solidFill>
                      <a:prstDash val="solid"/>
                      <a:round/>
                      <a:headEnd type="none" w="med" len="med"/>
                      <a:tailEnd type="none" w="med" len="med"/>
                    </a:lnB>
                    <a:lnTlToBr>
                      <a:noFill/>
                    </a:lnTlToBr>
                    <a:lnBlToTr>
                      <a:noFill/>
                    </a:lnBlToTr>
                    <a:solidFill>
                      <a:srgbClr val="E6E6E6"/>
                    </a:solidFill>
                  </a:tcPr>
                </a:tc>
                <a:extLst>
                  <a:ext uri="{0D108BD9-81ED-4DB2-BD59-A6C34878D82A}"/>
                </a:extLst>
              </a:tr>
              <a:tr h="450775">
                <a:tc>
                  <a:txBody>
                    <a:bodyPr/>
                    <a:lstStyle/>
                    <a:p>
                      <a:pPr marL="0" marR="0" lvl="0" indent="0" algn="l" defTabSz="449263" rtl="0" eaLnBrk="1" fontAlgn="base" latinLnBrk="0" hangingPunct="1">
                        <a:lnSpc>
                          <a:spcPct val="93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l-GR" sz="1800" b="0" i="0" u="none" strike="noStrike" cap="none" normalizeH="0" baseline="0" smtClean="0">
                          <a:ln>
                            <a:noFill/>
                          </a:ln>
                          <a:solidFill>
                            <a:srgbClr val="000000"/>
                          </a:solidFill>
                          <a:effectLst/>
                          <a:latin typeface="Calibri" pitchFamily="32" charset="0"/>
                          <a:ea typeface="Microsoft YaHei" charset="-122"/>
                          <a:cs typeface="Arial" charset="0"/>
                        </a:rPr>
                        <a:t>Προϊόν Γ</a:t>
                      </a:r>
                    </a:p>
                  </a:txBody>
                  <a:tcPr marL="90000" marR="90000" marT="62792" marB="46792" horzOverflow="overflow">
                    <a:lnL w="720" cap="flat" cmpd="sng" algn="ctr">
                      <a:solidFill>
                        <a:srgbClr val="FFFFFF"/>
                      </a:solidFill>
                      <a:prstDash val="solid"/>
                      <a:round/>
                      <a:headEnd type="none" w="med" len="med"/>
                      <a:tailEnd type="none" w="med" len="med"/>
                    </a:lnL>
                    <a:lnR w="720" cap="flat" cmpd="sng" algn="ctr">
                      <a:solidFill>
                        <a:srgbClr val="FFFFFF"/>
                      </a:solidFill>
                      <a:prstDash val="solid"/>
                      <a:round/>
                      <a:headEnd type="none" w="med" len="med"/>
                      <a:tailEnd type="none" w="med" len="med"/>
                    </a:lnR>
                    <a:lnT w="720" cap="flat" cmpd="sng" algn="ctr">
                      <a:solidFill>
                        <a:srgbClr val="FFFFFF"/>
                      </a:solidFill>
                      <a:prstDash val="solid"/>
                      <a:round/>
                      <a:headEnd type="none" w="med" len="med"/>
                      <a:tailEnd type="none" w="med" len="med"/>
                    </a:lnT>
                    <a:lnB w="720" cap="flat" cmpd="sng" algn="ctr">
                      <a:solidFill>
                        <a:srgbClr val="FFFFFF"/>
                      </a:solidFill>
                      <a:prstDash val="solid"/>
                      <a:round/>
                      <a:headEnd type="none" w="med" len="med"/>
                      <a:tailEnd type="none" w="med" len="med"/>
                    </a:lnB>
                    <a:lnTlToBr>
                      <a:noFill/>
                    </a:lnTlToBr>
                    <a:lnBlToTr>
                      <a:noFill/>
                    </a:lnBlToTr>
                    <a:solidFill>
                      <a:srgbClr val="CCCCCC"/>
                    </a:solidFill>
                  </a:tcPr>
                </a:tc>
                <a:tc>
                  <a:txBody>
                    <a:bodyPr/>
                    <a:lstStyle/>
                    <a:p>
                      <a:pPr marL="0" marR="0" lvl="0" indent="0" algn="ctr" defTabSz="449263" rtl="0" eaLnBrk="1" fontAlgn="base" latinLnBrk="0" hangingPunct="1">
                        <a:lnSpc>
                          <a:spcPct val="93000"/>
                        </a:lnSpc>
                        <a:spcBef>
                          <a:spcPct val="0"/>
                        </a:spcBef>
                        <a:spcAft>
                          <a:spcPct val="0"/>
                        </a:spcAft>
                        <a:buClr>
                          <a:srgbClr val="000000"/>
                        </a:buClr>
                        <a:buSzPct val="100000"/>
                        <a:buFont typeface="Times New Roman" pitchFamily="16" charset="0"/>
                        <a:buNone/>
                        <a:tabLst>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 pos="8535988" algn="l"/>
                        </a:tabLst>
                      </a:pPr>
                      <a:r>
                        <a:rPr kumimoji="0" lang="el-GR" sz="1800" b="0" i="0" u="none" strike="noStrike" cap="none" normalizeH="0" baseline="0" smtClean="0">
                          <a:ln>
                            <a:noFill/>
                          </a:ln>
                          <a:solidFill>
                            <a:srgbClr val="000000"/>
                          </a:solidFill>
                          <a:effectLst/>
                          <a:latin typeface="Calibri" pitchFamily="32" charset="0"/>
                          <a:ea typeface="Microsoft YaHei" charset="-122"/>
                          <a:cs typeface="Arial" charset="0"/>
                        </a:rPr>
                        <a:t>300</a:t>
                      </a:r>
                    </a:p>
                  </a:txBody>
                  <a:tcPr marL="90000" marR="90000" marT="62792" marB="46792" horzOverflow="overflow">
                    <a:lnL w="720" cap="flat" cmpd="sng" algn="ctr">
                      <a:solidFill>
                        <a:srgbClr val="FFFFFF"/>
                      </a:solidFill>
                      <a:prstDash val="solid"/>
                      <a:round/>
                      <a:headEnd type="none" w="med" len="med"/>
                      <a:tailEnd type="none" w="med" len="med"/>
                    </a:lnL>
                    <a:lnR w="720" cap="flat" cmpd="sng" algn="ctr">
                      <a:solidFill>
                        <a:srgbClr val="FFFFFF"/>
                      </a:solidFill>
                      <a:prstDash val="solid"/>
                      <a:round/>
                      <a:headEnd type="none" w="med" len="med"/>
                      <a:tailEnd type="none" w="med" len="med"/>
                    </a:lnR>
                    <a:lnT w="720" cap="flat" cmpd="sng" algn="ctr">
                      <a:solidFill>
                        <a:srgbClr val="FFFFFF"/>
                      </a:solidFill>
                      <a:prstDash val="solid"/>
                      <a:round/>
                      <a:headEnd type="none" w="med" len="med"/>
                      <a:tailEnd type="none" w="med" len="med"/>
                    </a:lnT>
                    <a:lnB w="720" cap="flat" cmpd="sng" algn="ctr">
                      <a:solidFill>
                        <a:srgbClr val="FFFFFF"/>
                      </a:solidFill>
                      <a:prstDash val="solid"/>
                      <a:round/>
                      <a:headEnd type="none" w="med" len="med"/>
                      <a:tailEnd type="none" w="med" len="med"/>
                    </a:lnB>
                    <a:lnTlToBr>
                      <a:noFill/>
                    </a:lnTlToBr>
                    <a:lnBlToTr>
                      <a:noFill/>
                    </a:lnBlToTr>
                    <a:solidFill>
                      <a:srgbClr val="CCCCCC"/>
                    </a:solidFill>
                  </a:tcPr>
                </a:tc>
                <a:tc>
                  <a:txBody>
                    <a:bodyPr/>
                    <a:lstStyle/>
                    <a:p>
                      <a:pPr marL="0" marR="0" lvl="0" indent="0" algn="ctr" defTabSz="449263" rtl="0" eaLnBrk="1" fontAlgn="base" latinLnBrk="0" hangingPunct="1">
                        <a:lnSpc>
                          <a:spcPct val="93000"/>
                        </a:lnSpc>
                        <a:spcBef>
                          <a:spcPct val="0"/>
                        </a:spcBef>
                        <a:spcAft>
                          <a:spcPct val="0"/>
                        </a:spcAft>
                        <a:buClr>
                          <a:srgbClr val="000000"/>
                        </a:buClr>
                        <a:buSzPct val="100000"/>
                        <a:buFont typeface="Times New Roman" pitchFamily="16" charset="0"/>
                        <a:buNone/>
                        <a:tabLst>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 pos="8535988" algn="l"/>
                        </a:tabLst>
                      </a:pPr>
                      <a:r>
                        <a:rPr kumimoji="0" lang="el-GR" sz="1800" b="0" i="0" u="none" strike="noStrike" cap="none" normalizeH="0" baseline="0" smtClean="0">
                          <a:ln>
                            <a:noFill/>
                          </a:ln>
                          <a:solidFill>
                            <a:srgbClr val="000000"/>
                          </a:solidFill>
                          <a:effectLst/>
                          <a:latin typeface="Calibri" pitchFamily="32" charset="0"/>
                          <a:ea typeface="Microsoft YaHei" charset="-122"/>
                          <a:cs typeface="Arial" charset="0"/>
                        </a:rPr>
                        <a:t>350</a:t>
                      </a:r>
                    </a:p>
                  </a:txBody>
                  <a:tcPr marL="90000" marR="90000" marT="62792" marB="46792" horzOverflow="overflow">
                    <a:lnL w="720" cap="flat" cmpd="sng" algn="ctr">
                      <a:solidFill>
                        <a:srgbClr val="FFFFFF"/>
                      </a:solidFill>
                      <a:prstDash val="solid"/>
                      <a:round/>
                      <a:headEnd type="none" w="med" len="med"/>
                      <a:tailEnd type="none" w="med" len="med"/>
                    </a:lnL>
                    <a:lnR w="720" cap="flat" cmpd="sng" algn="ctr">
                      <a:solidFill>
                        <a:srgbClr val="FFFFFF"/>
                      </a:solidFill>
                      <a:prstDash val="solid"/>
                      <a:round/>
                      <a:headEnd type="none" w="med" len="med"/>
                      <a:tailEnd type="none" w="med" len="med"/>
                    </a:lnR>
                    <a:lnT w="720" cap="flat" cmpd="sng" algn="ctr">
                      <a:solidFill>
                        <a:srgbClr val="FFFFFF"/>
                      </a:solidFill>
                      <a:prstDash val="solid"/>
                      <a:round/>
                      <a:headEnd type="none" w="med" len="med"/>
                      <a:tailEnd type="none" w="med" len="med"/>
                    </a:lnT>
                    <a:lnB w="720" cap="flat" cmpd="sng" algn="ctr">
                      <a:solidFill>
                        <a:srgbClr val="FFFFFF"/>
                      </a:solidFill>
                      <a:prstDash val="solid"/>
                      <a:round/>
                      <a:headEnd type="none" w="med" len="med"/>
                      <a:tailEnd type="none" w="med" len="med"/>
                    </a:lnB>
                    <a:lnTlToBr>
                      <a:noFill/>
                    </a:lnTlToBr>
                    <a:lnBlToTr>
                      <a:noFill/>
                    </a:lnBlToTr>
                    <a:solidFill>
                      <a:srgbClr val="CCCCCC"/>
                    </a:solidFill>
                  </a:tcPr>
                </a:tc>
                <a:tc>
                  <a:txBody>
                    <a:bodyPr/>
                    <a:lstStyle/>
                    <a:p>
                      <a:pPr marL="0" marR="0" lvl="0" indent="0" algn="ctr" defTabSz="449263" rtl="0" eaLnBrk="1" fontAlgn="base" latinLnBrk="0" hangingPunct="1">
                        <a:lnSpc>
                          <a:spcPct val="93000"/>
                        </a:lnSpc>
                        <a:spcBef>
                          <a:spcPct val="0"/>
                        </a:spcBef>
                        <a:spcAft>
                          <a:spcPct val="0"/>
                        </a:spcAft>
                        <a:buClr>
                          <a:srgbClr val="000000"/>
                        </a:buClr>
                        <a:buSzPct val="100000"/>
                        <a:buFont typeface="Times New Roman" pitchFamily="16" charset="0"/>
                        <a:buNone/>
                        <a:tabLst>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 pos="8535988" algn="l"/>
                        </a:tabLst>
                      </a:pPr>
                      <a:r>
                        <a:rPr kumimoji="0" lang="el-GR" sz="1800" b="0" i="0" u="none" strike="noStrike" cap="none" normalizeH="0" baseline="0" smtClean="0">
                          <a:ln>
                            <a:noFill/>
                          </a:ln>
                          <a:solidFill>
                            <a:srgbClr val="000000"/>
                          </a:solidFill>
                          <a:effectLst/>
                          <a:latin typeface="Calibri" pitchFamily="32" charset="0"/>
                          <a:ea typeface="Microsoft YaHei" charset="-122"/>
                          <a:cs typeface="Arial" charset="0"/>
                        </a:rPr>
                        <a:t>30</a:t>
                      </a:r>
                    </a:p>
                  </a:txBody>
                  <a:tcPr marL="90000" marR="90000" marT="62792" marB="46792" horzOverflow="overflow">
                    <a:lnL w="720" cap="flat" cmpd="sng" algn="ctr">
                      <a:solidFill>
                        <a:srgbClr val="FFFFFF"/>
                      </a:solidFill>
                      <a:prstDash val="solid"/>
                      <a:round/>
                      <a:headEnd type="none" w="med" len="med"/>
                      <a:tailEnd type="none" w="med" len="med"/>
                    </a:lnL>
                    <a:lnR w="720" cap="flat" cmpd="sng" algn="ctr">
                      <a:solidFill>
                        <a:srgbClr val="FFFFFF"/>
                      </a:solidFill>
                      <a:prstDash val="solid"/>
                      <a:round/>
                      <a:headEnd type="none" w="med" len="med"/>
                      <a:tailEnd type="none" w="med" len="med"/>
                    </a:lnR>
                    <a:lnT w="720" cap="flat" cmpd="sng" algn="ctr">
                      <a:solidFill>
                        <a:srgbClr val="FFFFFF"/>
                      </a:solidFill>
                      <a:prstDash val="solid"/>
                      <a:round/>
                      <a:headEnd type="none" w="med" len="med"/>
                      <a:tailEnd type="none" w="med" len="med"/>
                    </a:lnT>
                    <a:lnB w="720" cap="flat" cmpd="sng" algn="ctr">
                      <a:solidFill>
                        <a:srgbClr val="FFFFFF"/>
                      </a:solidFill>
                      <a:prstDash val="solid"/>
                      <a:round/>
                      <a:headEnd type="none" w="med" len="med"/>
                      <a:tailEnd type="none" w="med" len="med"/>
                    </a:lnB>
                    <a:lnTlToBr>
                      <a:noFill/>
                    </a:lnTlToBr>
                    <a:lnBlToTr>
                      <a:noFill/>
                    </a:lnBlToTr>
                    <a:solidFill>
                      <a:srgbClr val="CCCCCC"/>
                    </a:solidFill>
                  </a:tcPr>
                </a:tc>
                <a:tc>
                  <a:txBody>
                    <a:bodyPr/>
                    <a:lstStyle/>
                    <a:p>
                      <a:pPr marL="0" marR="0" lvl="0" indent="0" algn="ctr" defTabSz="449263" rtl="0" eaLnBrk="1" fontAlgn="base" latinLnBrk="0" hangingPunct="1">
                        <a:lnSpc>
                          <a:spcPct val="93000"/>
                        </a:lnSpc>
                        <a:spcBef>
                          <a:spcPct val="0"/>
                        </a:spcBef>
                        <a:spcAft>
                          <a:spcPct val="0"/>
                        </a:spcAft>
                        <a:buClr>
                          <a:srgbClr val="000000"/>
                        </a:buClr>
                        <a:buSzPct val="100000"/>
                        <a:buFont typeface="Times New Roman" pitchFamily="16" charset="0"/>
                        <a:buNone/>
                        <a:tabLst>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 pos="8535988" algn="l"/>
                        </a:tabLst>
                      </a:pPr>
                      <a:r>
                        <a:rPr kumimoji="0" lang="el-GR" sz="1800" b="0" i="0" u="none" strike="noStrike" cap="none" normalizeH="0" baseline="0" smtClean="0">
                          <a:ln>
                            <a:noFill/>
                          </a:ln>
                          <a:solidFill>
                            <a:srgbClr val="CE181E"/>
                          </a:solidFill>
                          <a:effectLst/>
                          <a:latin typeface="Calibri" pitchFamily="32" charset="0"/>
                          <a:ea typeface="Microsoft YaHei" charset="-122"/>
                          <a:cs typeface="Arial" charset="0"/>
                        </a:rPr>
                        <a:t>320</a:t>
                      </a:r>
                    </a:p>
                  </a:txBody>
                  <a:tcPr marL="90000" marR="90000" marT="62792" marB="46792" horzOverflow="overflow">
                    <a:lnL w="720" cap="flat" cmpd="sng" algn="ctr">
                      <a:solidFill>
                        <a:srgbClr val="FFFFFF"/>
                      </a:solidFill>
                      <a:prstDash val="solid"/>
                      <a:round/>
                      <a:headEnd type="none" w="med" len="med"/>
                      <a:tailEnd type="none" w="med" len="med"/>
                    </a:lnL>
                    <a:lnR w="720" cap="flat" cmpd="sng" algn="ctr">
                      <a:solidFill>
                        <a:srgbClr val="FFFFFF"/>
                      </a:solidFill>
                      <a:prstDash val="solid"/>
                      <a:round/>
                      <a:headEnd type="none" w="med" len="med"/>
                      <a:tailEnd type="none" w="med" len="med"/>
                    </a:lnR>
                    <a:lnT w="720" cap="flat" cmpd="sng" algn="ctr">
                      <a:solidFill>
                        <a:srgbClr val="FFFFFF"/>
                      </a:solidFill>
                      <a:prstDash val="solid"/>
                      <a:round/>
                      <a:headEnd type="none" w="med" len="med"/>
                      <a:tailEnd type="none" w="med" len="med"/>
                    </a:lnT>
                    <a:lnB w="720" cap="flat" cmpd="sng" algn="ctr">
                      <a:solidFill>
                        <a:srgbClr val="FFFFFF"/>
                      </a:solidFill>
                      <a:prstDash val="solid"/>
                      <a:round/>
                      <a:headEnd type="none" w="med" len="med"/>
                      <a:tailEnd type="none" w="med" len="med"/>
                    </a:lnB>
                    <a:lnTlToBr>
                      <a:noFill/>
                    </a:lnTlToBr>
                    <a:lnBlToTr>
                      <a:noFill/>
                    </a:lnBlToTr>
                    <a:solidFill>
                      <a:srgbClr val="CCCCCC"/>
                    </a:solidFill>
                  </a:tcPr>
                </a:tc>
                <a:tc>
                  <a:txBody>
                    <a:bodyPr/>
                    <a:lstStyle/>
                    <a:p>
                      <a:pPr marL="0" marR="0" lvl="0" indent="0" algn="ctr" defTabSz="449263" rtl="0" eaLnBrk="1" fontAlgn="base" latinLnBrk="0" hangingPunct="1">
                        <a:lnSpc>
                          <a:spcPct val="93000"/>
                        </a:lnSpc>
                        <a:spcBef>
                          <a:spcPct val="0"/>
                        </a:spcBef>
                        <a:spcAft>
                          <a:spcPct val="0"/>
                        </a:spcAft>
                        <a:buClr>
                          <a:srgbClr val="000000"/>
                        </a:buClr>
                        <a:buSzPct val="100000"/>
                        <a:buFont typeface="Times New Roman" pitchFamily="16" charset="0"/>
                        <a:buNone/>
                        <a:tabLst>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 pos="8535988" algn="l"/>
                        </a:tabLst>
                      </a:pPr>
                      <a:r>
                        <a:rPr kumimoji="0" lang="el-GR" sz="1800" b="0" i="1" u="none" strike="noStrike" cap="none" normalizeH="0" baseline="0" smtClean="0">
                          <a:ln>
                            <a:noFill/>
                          </a:ln>
                          <a:solidFill>
                            <a:srgbClr val="CE181E"/>
                          </a:solidFill>
                          <a:effectLst/>
                          <a:latin typeface="Calibri" pitchFamily="32" charset="0"/>
                          <a:ea typeface="Microsoft YaHei" charset="-122"/>
                          <a:cs typeface="Arial" charset="0"/>
                        </a:rPr>
                        <a:t>300</a:t>
                      </a:r>
                    </a:p>
                  </a:txBody>
                  <a:tcPr marL="90000" marR="90000" marT="62792" marB="46792" horzOverflow="overflow">
                    <a:lnL w="720" cap="flat" cmpd="sng" algn="ctr">
                      <a:solidFill>
                        <a:srgbClr val="FFFFFF"/>
                      </a:solidFill>
                      <a:prstDash val="solid"/>
                      <a:round/>
                      <a:headEnd type="none" w="med" len="med"/>
                      <a:tailEnd type="none" w="med" len="med"/>
                    </a:lnL>
                    <a:lnR w="720" cap="flat" cmpd="sng" algn="ctr">
                      <a:solidFill>
                        <a:srgbClr val="FFFFFF"/>
                      </a:solidFill>
                      <a:prstDash val="solid"/>
                      <a:round/>
                      <a:headEnd type="none" w="med" len="med"/>
                      <a:tailEnd type="none" w="med" len="med"/>
                    </a:lnR>
                    <a:lnT w="720" cap="flat" cmpd="sng" algn="ctr">
                      <a:solidFill>
                        <a:srgbClr val="FFFFFF"/>
                      </a:solidFill>
                      <a:prstDash val="solid"/>
                      <a:round/>
                      <a:headEnd type="none" w="med" len="med"/>
                      <a:tailEnd type="none" w="med" len="med"/>
                    </a:lnT>
                    <a:lnB w="720" cap="flat" cmpd="sng" algn="ctr">
                      <a:solidFill>
                        <a:srgbClr val="FFFFFF"/>
                      </a:solidFill>
                      <a:prstDash val="solid"/>
                      <a:round/>
                      <a:headEnd type="none" w="med" len="med"/>
                      <a:tailEnd type="none" w="med" len="med"/>
                    </a:lnB>
                    <a:lnTlToBr>
                      <a:noFill/>
                    </a:lnTlToBr>
                    <a:lnBlToTr>
                      <a:noFill/>
                    </a:lnBlToTr>
                    <a:solidFill>
                      <a:srgbClr val="CCCCCC"/>
                    </a:solidFill>
                  </a:tcPr>
                </a:tc>
                <a:extLst>
                  <a:ext uri="{0D108BD9-81ED-4DB2-BD59-A6C34878D82A}"/>
                </a:extLst>
              </a:tr>
              <a:tr h="449188">
                <a:tc>
                  <a:txBody>
                    <a:bodyPr/>
                    <a:lstStyle/>
                    <a:p>
                      <a:pPr marL="0" marR="0" lvl="0" indent="0" algn="l" defTabSz="449263" rtl="0" eaLnBrk="1" fontAlgn="base" latinLnBrk="0" hangingPunct="1">
                        <a:lnSpc>
                          <a:spcPct val="93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kumimoji="0" lang="el-GR" sz="1800" b="0" i="0" u="none" strike="noStrike" cap="none" normalizeH="0" baseline="0" smtClean="0">
                        <a:ln>
                          <a:noFill/>
                        </a:ln>
                        <a:solidFill>
                          <a:srgbClr val="000000"/>
                        </a:solidFill>
                        <a:effectLst/>
                        <a:latin typeface="Arial" charset="0"/>
                        <a:ea typeface="Microsoft YaHei" charset="-122"/>
                        <a:cs typeface="Arial" charset="0"/>
                      </a:endParaRPr>
                    </a:p>
                  </a:txBody>
                  <a:tcPr marL="90000" marR="90000" marT="62792" marB="46792" horzOverflow="overflow">
                    <a:lnL w="720" cap="flat" cmpd="sng" algn="ctr">
                      <a:solidFill>
                        <a:srgbClr val="FFFFFF"/>
                      </a:solidFill>
                      <a:prstDash val="solid"/>
                      <a:round/>
                      <a:headEnd type="none" w="med" len="med"/>
                      <a:tailEnd type="none" w="med" len="med"/>
                    </a:lnL>
                    <a:lnR w="720" cap="flat" cmpd="sng" algn="ctr">
                      <a:solidFill>
                        <a:srgbClr val="FFFFFF"/>
                      </a:solidFill>
                      <a:prstDash val="solid"/>
                      <a:round/>
                      <a:headEnd type="none" w="med" len="med"/>
                      <a:tailEnd type="none" w="med" len="med"/>
                    </a:lnR>
                    <a:lnT w="720" cap="flat" cmpd="sng" algn="ctr">
                      <a:solidFill>
                        <a:srgbClr val="FFFFFF"/>
                      </a:solidFill>
                      <a:prstDash val="solid"/>
                      <a:round/>
                      <a:headEnd type="none" w="med" len="med"/>
                      <a:tailEnd type="none" w="med" len="med"/>
                    </a:lnT>
                    <a:lnB w="720" cap="flat" cmpd="sng" algn="ctr">
                      <a:solidFill>
                        <a:srgbClr val="FFFFFF"/>
                      </a:solidFill>
                      <a:prstDash val="solid"/>
                      <a:round/>
                      <a:headEnd type="none" w="med" len="med"/>
                      <a:tailEnd type="none" w="med" len="med"/>
                    </a:lnB>
                    <a:lnTlToBr>
                      <a:noFill/>
                    </a:lnTlToBr>
                    <a:lnBlToTr>
                      <a:noFill/>
                    </a:lnBlToTr>
                    <a:solidFill>
                      <a:srgbClr val="E6E6E6"/>
                    </a:solidFill>
                  </a:tcPr>
                </a:tc>
                <a:tc>
                  <a:txBody>
                    <a:bodyPr/>
                    <a:lstStyle/>
                    <a:p>
                      <a:pPr marL="0" marR="0" lvl="0" indent="0" algn="l" defTabSz="449263" rtl="0" eaLnBrk="1" fontAlgn="base" latinLnBrk="0" hangingPunct="1">
                        <a:lnSpc>
                          <a:spcPct val="93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kumimoji="0" lang="el-GR" sz="1800" b="0" i="0" u="none" strike="noStrike" cap="none" normalizeH="0" baseline="0" smtClean="0">
                        <a:ln>
                          <a:noFill/>
                        </a:ln>
                        <a:solidFill>
                          <a:srgbClr val="000000"/>
                        </a:solidFill>
                        <a:effectLst/>
                        <a:latin typeface="Arial" charset="0"/>
                        <a:ea typeface="Microsoft YaHei" charset="-122"/>
                        <a:cs typeface="Arial" charset="0"/>
                      </a:endParaRPr>
                    </a:p>
                  </a:txBody>
                  <a:tcPr marL="90000" marR="90000" marT="62792" marB="46792" horzOverflow="overflow">
                    <a:lnL w="720" cap="flat" cmpd="sng" algn="ctr">
                      <a:solidFill>
                        <a:srgbClr val="FFFFFF"/>
                      </a:solidFill>
                      <a:prstDash val="solid"/>
                      <a:round/>
                      <a:headEnd type="none" w="med" len="med"/>
                      <a:tailEnd type="none" w="med" len="med"/>
                    </a:lnL>
                    <a:lnR w="720" cap="flat" cmpd="sng" algn="ctr">
                      <a:solidFill>
                        <a:srgbClr val="FFFFFF"/>
                      </a:solidFill>
                      <a:prstDash val="solid"/>
                      <a:round/>
                      <a:headEnd type="none" w="med" len="med"/>
                      <a:tailEnd type="none" w="med" len="med"/>
                    </a:lnR>
                    <a:lnT w="720" cap="flat" cmpd="sng" algn="ctr">
                      <a:solidFill>
                        <a:srgbClr val="FFFFFF"/>
                      </a:solidFill>
                      <a:prstDash val="solid"/>
                      <a:round/>
                      <a:headEnd type="none" w="med" len="med"/>
                      <a:tailEnd type="none" w="med" len="med"/>
                    </a:lnT>
                    <a:lnB w="720" cap="flat" cmpd="sng" algn="ctr">
                      <a:solidFill>
                        <a:srgbClr val="FFFFFF"/>
                      </a:solidFill>
                      <a:prstDash val="solid"/>
                      <a:round/>
                      <a:headEnd type="none" w="med" len="med"/>
                      <a:tailEnd type="none" w="med" len="med"/>
                    </a:lnB>
                    <a:lnTlToBr>
                      <a:noFill/>
                    </a:lnTlToBr>
                    <a:lnBlToTr>
                      <a:noFill/>
                    </a:lnBlToTr>
                    <a:solidFill>
                      <a:srgbClr val="E6E6E6"/>
                    </a:solidFill>
                  </a:tcPr>
                </a:tc>
                <a:tc>
                  <a:txBody>
                    <a:bodyPr/>
                    <a:lstStyle/>
                    <a:p>
                      <a:pPr marL="0" marR="0" lvl="0" indent="0" algn="l" defTabSz="449263" rtl="0" eaLnBrk="1" fontAlgn="base" latinLnBrk="0" hangingPunct="1">
                        <a:lnSpc>
                          <a:spcPct val="93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kumimoji="0" lang="el-GR" sz="1800" b="0" i="0" u="none" strike="noStrike" cap="none" normalizeH="0" baseline="0" smtClean="0">
                        <a:ln>
                          <a:noFill/>
                        </a:ln>
                        <a:solidFill>
                          <a:srgbClr val="000000"/>
                        </a:solidFill>
                        <a:effectLst/>
                        <a:latin typeface="Arial" charset="0"/>
                        <a:ea typeface="Microsoft YaHei" charset="-122"/>
                        <a:cs typeface="Arial" charset="0"/>
                      </a:endParaRPr>
                    </a:p>
                  </a:txBody>
                  <a:tcPr marL="90000" marR="90000" marT="62792" marB="46792" horzOverflow="overflow">
                    <a:lnL w="720" cap="flat" cmpd="sng" algn="ctr">
                      <a:solidFill>
                        <a:srgbClr val="FFFFFF"/>
                      </a:solidFill>
                      <a:prstDash val="solid"/>
                      <a:round/>
                      <a:headEnd type="none" w="med" len="med"/>
                      <a:tailEnd type="none" w="med" len="med"/>
                    </a:lnL>
                    <a:lnR w="720" cap="flat" cmpd="sng" algn="ctr">
                      <a:solidFill>
                        <a:srgbClr val="FFFFFF"/>
                      </a:solidFill>
                      <a:prstDash val="solid"/>
                      <a:round/>
                      <a:headEnd type="none" w="med" len="med"/>
                      <a:tailEnd type="none" w="med" len="med"/>
                    </a:lnR>
                    <a:lnT w="720" cap="flat" cmpd="sng" algn="ctr">
                      <a:solidFill>
                        <a:srgbClr val="FFFFFF"/>
                      </a:solidFill>
                      <a:prstDash val="solid"/>
                      <a:round/>
                      <a:headEnd type="none" w="med" len="med"/>
                      <a:tailEnd type="none" w="med" len="med"/>
                    </a:lnT>
                    <a:lnB w="720" cap="flat" cmpd="sng" algn="ctr">
                      <a:solidFill>
                        <a:srgbClr val="FFFFFF"/>
                      </a:solidFill>
                      <a:prstDash val="solid"/>
                      <a:round/>
                      <a:headEnd type="none" w="med" len="med"/>
                      <a:tailEnd type="none" w="med" len="med"/>
                    </a:lnB>
                    <a:lnTlToBr>
                      <a:noFill/>
                    </a:lnTlToBr>
                    <a:lnBlToTr>
                      <a:noFill/>
                    </a:lnBlToTr>
                    <a:solidFill>
                      <a:srgbClr val="E6E6E6"/>
                    </a:solidFill>
                  </a:tcPr>
                </a:tc>
                <a:tc>
                  <a:txBody>
                    <a:bodyPr/>
                    <a:lstStyle/>
                    <a:p>
                      <a:pPr marL="0" marR="0" lvl="0" indent="0" algn="l" defTabSz="449263" rtl="0" eaLnBrk="1" fontAlgn="base" latinLnBrk="0" hangingPunct="1">
                        <a:lnSpc>
                          <a:spcPct val="93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kumimoji="0" lang="el-GR" sz="1800" b="0" i="0" u="none" strike="noStrike" cap="none" normalizeH="0" baseline="0" smtClean="0">
                        <a:ln>
                          <a:noFill/>
                        </a:ln>
                        <a:solidFill>
                          <a:srgbClr val="000000"/>
                        </a:solidFill>
                        <a:effectLst/>
                        <a:latin typeface="Arial" charset="0"/>
                        <a:ea typeface="Microsoft YaHei" charset="-122"/>
                        <a:cs typeface="Arial" charset="0"/>
                      </a:endParaRPr>
                    </a:p>
                  </a:txBody>
                  <a:tcPr marL="90000" marR="90000" marT="62792" marB="46792" horzOverflow="overflow">
                    <a:lnL w="720" cap="flat" cmpd="sng" algn="ctr">
                      <a:solidFill>
                        <a:srgbClr val="FFFFFF"/>
                      </a:solidFill>
                      <a:prstDash val="solid"/>
                      <a:round/>
                      <a:headEnd type="none" w="med" len="med"/>
                      <a:tailEnd type="none" w="med" len="med"/>
                    </a:lnL>
                    <a:lnR w="720" cap="flat" cmpd="sng" algn="ctr">
                      <a:solidFill>
                        <a:srgbClr val="FFFFFF"/>
                      </a:solidFill>
                      <a:prstDash val="solid"/>
                      <a:round/>
                      <a:headEnd type="none" w="med" len="med"/>
                      <a:tailEnd type="none" w="med" len="med"/>
                    </a:lnR>
                    <a:lnT w="720" cap="flat" cmpd="sng" algn="ctr">
                      <a:solidFill>
                        <a:srgbClr val="FFFFFF"/>
                      </a:solidFill>
                      <a:prstDash val="solid"/>
                      <a:round/>
                      <a:headEnd type="none" w="med" len="med"/>
                      <a:tailEnd type="none" w="med" len="med"/>
                    </a:lnT>
                    <a:lnB w="720" cap="flat" cmpd="sng" algn="ctr">
                      <a:solidFill>
                        <a:srgbClr val="FFFFFF"/>
                      </a:solidFill>
                      <a:prstDash val="solid"/>
                      <a:round/>
                      <a:headEnd type="none" w="med" len="med"/>
                      <a:tailEnd type="none" w="med" len="med"/>
                    </a:lnB>
                    <a:lnTlToBr>
                      <a:noFill/>
                    </a:lnTlToBr>
                    <a:lnBlToTr>
                      <a:noFill/>
                    </a:lnBlToTr>
                    <a:solidFill>
                      <a:srgbClr val="E6E6E6"/>
                    </a:solidFill>
                  </a:tcPr>
                </a:tc>
                <a:tc>
                  <a:txBody>
                    <a:bodyPr/>
                    <a:lstStyle/>
                    <a:p>
                      <a:pPr marL="0" marR="0" lvl="0" indent="0" algn="r" defTabSz="449263" rtl="0" eaLnBrk="1" fontAlgn="base" latinLnBrk="0" hangingPunct="1">
                        <a:lnSpc>
                          <a:spcPct val="93000"/>
                        </a:lnSpc>
                        <a:spcBef>
                          <a:spcPct val="0"/>
                        </a:spcBef>
                        <a:spcAft>
                          <a:spcPct val="0"/>
                        </a:spcAft>
                        <a:buClr>
                          <a:srgbClr val="000000"/>
                        </a:buClr>
                        <a:buSzPct val="100000"/>
                        <a:buFont typeface="Times New Roman" pitchFamily="16" charset="0"/>
                        <a:buNone/>
                        <a:tabLst>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 pos="8535988" algn="l"/>
                        </a:tabLst>
                      </a:pPr>
                      <a:r>
                        <a:rPr kumimoji="0" lang="el-GR" sz="1800" b="1" i="1" u="none" strike="noStrike" cap="none" normalizeH="0" baseline="0" smtClean="0">
                          <a:ln>
                            <a:noFill/>
                          </a:ln>
                          <a:solidFill>
                            <a:srgbClr val="CE181E"/>
                          </a:solidFill>
                          <a:effectLst/>
                          <a:latin typeface="Calibri" pitchFamily="32" charset="0"/>
                          <a:ea typeface="Microsoft YaHei" charset="-122"/>
                          <a:cs typeface="Arial" charset="0"/>
                        </a:rPr>
                        <a:t>Σύνολο</a:t>
                      </a:r>
                    </a:p>
                  </a:txBody>
                  <a:tcPr marL="90000" marR="90000" marT="62792" marB="46792" horzOverflow="overflow">
                    <a:lnL w="720" cap="flat" cmpd="sng" algn="ctr">
                      <a:solidFill>
                        <a:srgbClr val="FFFFFF"/>
                      </a:solidFill>
                      <a:prstDash val="solid"/>
                      <a:round/>
                      <a:headEnd type="none" w="med" len="med"/>
                      <a:tailEnd type="none" w="med" len="med"/>
                    </a:lnL>
                    <a:lnR w="720" cap="flat" cmpd="sng" algn="ctr">
                      <a:solidFill>
                        <a:srgbClr val="FFFFFF"/>
                      </a:solidFill>
                      <a:prstDash val="solid"/>
                      <a:round/>
                      <a:headEnd type="none" w="med" len="med"/>
                      <a:tailEnd type="none" w="med" len="med"/>
                    </a:lnR>
                    <a:lnT w="720" cap="flat" cmpd="sng" algn="ctr">
                      <a:solidFill>
                        <a:srgbClr val="FFFFFF"/>
                      </a:solidFill>
                      <a:prstDash val="solid"/>
                      <a:round/>
                      <a:headEnd type="none" w="med" len="med"/>
                      <a:tailEnd type="none" w="med" len="med"/>
                    </a:lnT>
                    <a:lnB w="720" cap="flat" cmpd="sng" algn="ctr">
                      <a:solidFill>
                        <a:srgbClr val="FFFFFF"/>
                      </a:solidFill>
                      <a:prstDash val="solid"/>
                      <a:round/>
                      <a:headEnd type="none" w="med" len="med"/>
                      <a:tailEnd type="none" w="med" len="med"/>
                    </a:lnB>
                    <a:lnTlToBr>
                      <a:noFill/>
                    </a:lnTlToBr>
                    <a:lnBlToTr>
                      <a:noFill/>
                    </a:lnBlToTr>
                    <a:solidFill>
                      <a:srgbClr val="E6E6E6"/>
                    </a:solidFill>
                  </a:tcPr>
                </a:tc>
                <a:tc>
                  <a:txBody>
                    <a:bodyPr/>
                    <a:lstStyle/>
                    <a:p>
                      <a:pPr marL="0" marR="0" lvl="0" indent="0" algn="ctr" defTabSz="449263" rtl="0" eaLnBrk="1" fontAlgn="base" latinLnBrk="0" hangingPunct="1">
                        <a:lnSpc>
                          <a:spcPct val="93000"/>
                        </a:lnSpc>
                        <a:spcBef>
                          <a:spcPct val="0"/>
                        </a:spcBef>
                        <a:spcAft>
                          <a:spcPct val="0"/>
                        </a:spcAft>
                        <a:buClr>
                          <a:srgbClr val="000000"/>
                        </a:buClr>
                        <a:buSzPct val="100000"/>
                        <a:buFont typeface="Times New Roman" pitchFamily="16" charset="0"/>
                        <a:buNone/>
                        <a:tabLst>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 pos="8535988" algn="l"/>
                        </a:tabLst>
                      </a:pPr>
                      <a:r>
                        <a:rPr kumimoji="0" lang="el-GR" sz="1800" b="1" i="1" u="none" strike="noStrike" cap="none" normalizeH="0" baseline="0" dirty="0" smtClean="0">
                          <a:ln>
                            <a:noFill/>
                          </a:ln>
                          <a:solidFill>
                            <a:srgbClr val="CE181E"/>
                          </a:solidFill>
                          <a:effectLst/>
                          <a:latin typeface="Calibri" pitchFamily="32" charset="0"/>
                          <a:ea typeface="Microsoft YaHei" charset="-122"/>
                          <a:cs typeface="Arial" charset="0"/>
                        </a:rPr>
                        <a:t>1.</a:t>
                      </a:r>
                      <a:r>
                        <a:rPr kumimoji="0" lang="en-US" sz="1800" b="1" i="1" u="none" strike="noStrike" cap="none" normalizeH="0" baseline="0" dirty="0" smtClean="0">
                          <a:ln>
                            <a:noFill/>
                          </a:ln>
                          <a:solidFill>
                            <a:srgbClr val="CE181E"/>
                          </a:solidFill>
                          <a:effectLst/>
                          <a:latin typeface="Calibri" pitchFamily="32" charset="0"/>
                          <a:ea typeface="Microsoft YaHei" charset="-122"/>
                          <a:cs typeface="Arial" charset="0"/>
                        </a:rPr>
                        <a:t>45</a:t>
                      </a:r>
                      <a:r>
                        <a:rPr kumimoji="0" lang="el-GR" sz="1800" b="1" i="1" u="none" strike="noStrike" cap="none" normalizeH="0" baseline="0" dirty="0" smtClean="0">
                          <a:ln>
                            <a:noFill/>
                          </a:ln>
                          <a:solidFill>
                            <a:srgbClr val="CE181E"/>
                          </a:solidFill>
                          <a:effectLst/>
                          <a:latin typeface="Calibri" pitchFamily="32" charset="0"/>
                          <a:ea typeface="Microsoft YaHei" charset="-122"/>
                          <a:cs typeface="Arial" charset="0"/>
                        </a:rPr>
                        <a:t>0</a:t>
                      </a:r>
                    </a:p>
                  </a:txBody>
                  <a:tcPr marL="90000" marR="90000" marT="62792" marB="46792" horzOverflow="overflow">
                    <a:lnL w="720" cap="flat" cmpd="sng" algn="ctr">
                      <a:solidFill>
                        <a:srgbClr val="FFFFFF"/>
                      </a:solidFill>
                      <a:prstDash val="solid"/>
                      <a:round/>
                      <a:headEnd type="none" w="med" len="med"/>
                      <a:tailEnd type="none" w="med" len="med"/>
                    </a:lnL>
                    <a:lnR w="720" cap="flat" cmpd="sng" algn="ctr">
                      <a:solidFill>
                        <a:srgbClr val="FFFFFF"/>
                      </a:solidFill>
                      <a:prstDash val="solid"/>
                      <a:round/>
                      <a:headEnd type="none" w="med" len="med"/>
                      <a:tailEnd type="none" w="med" len="med"/>
                    </a:lnR>
                    <a:lnT w="720" cap="flat" cmpd="sng" algn="ctr">
                      <a:solidFill>
                        <a:srgbClr val="FFFFFF"/>
                      </a:solidFill>
                      <a:prstDash val="solid"/>
                      <a:round/>
                      <a:headEnd type="none" w="med" len="med"/>
                      <a:tailEnd type="none" w="med" len="med"/>
                    </a:lnT>
                    <a:lnB w="720" cap="flat" cmpd="sng" algn="ctr">
                      <a:solidFill>
                        <a:srgbClr val="FFFFFF"/>
                      </a:solidFill>
                      <a:prstDash val="solid"/>
                      <a:round/>
                      <a:headEnd type="none" w="med" len="med"/>
                      <a:tailEnd type="none" w="med" len="med"/>
                    </a:lnB>
                    <a:lnTlToBr>
                      <a:noFill/>
                    </a:lnTlToBr>
                    <a:lnBlToTr>
                      <a:noFill/>
                    </a:lnBlToTr>
                    <a:solidFill>
                      <a:srgbClr val="E6E6E6"/>
                    </a:solidFill>
                  </a:tcPr>
                </a:tc>
                <a:extLst>
                  <a:ext uri="{0D108BD9-81ED-4DB2-BD59-A6C34878D82A}"/>
                </a:extLst>
              </a:tr>
            </a:tbl>
          </a:graphicData>
        </a:graphic>
      </p:graphicFrame>
    </p:spTree>
  </p:cSld>
  <p:clrMapOvr>
    <a:masterClrMapping/>
  </p:clrMapOvr>
  <p:transition spd="slow"/>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0354" name="Text Box 1"/>
          <p:cNvSpPr txBox="1">
            <a:spLocks noChangeArrowheads="1"/>
          </p:cNvSpPr>
          <p:nvPr/>
        </p:nvSpPr>
        <p:spPr bwMode="auto">
          <a:xfrm>
            <a:off x="457200" y="1371600"/>
            <a:ext cx="8001000" cy="3103563"/>
          </a:xfrm>
          <a:prstGeom prst="rect">
            <a:avLst/>
          </a:prstGeom>
          <a:solidFill>
            <a:srgbClr val="FFFFFF"/>
          </a:solidFill>
          <a:ln w="9525">
            <a:noFill/>
            <a:round/>
            <a:headEnd/>
            <a:tailEnd/>
          </a:ln>
        </p:spPr>
        <p:txBody>
          <a:bodyPr lIns="90000" tIns="46800" rIns="90000" bIns="46800">
            <a:spAutoFit/>
          </a:bodyPr>
          <a:lstStyle/>
          <a:p>
            <a:pPr algn="just" eaLnBrk="1" hangingPunct="1">
              <a:lnSpc>
                <a:spcPct val="120000"/>
              </a:lnSpc>
              <a:spcBef>
                <a:spcPts val="1300"/>
              </a:spcBef>
              <a:buSzPct val="8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sz="2600">
                <a:solidFill>
                  <a:srgbClr val="000000"/>
                </a:solidFill>
                <a:latin typeface="Times New Roman" pitchFamily="18" charset="0"/>
                <a:cs typeface="Times New Roman" pitchFamily="18" charset="0"/>
              </a:rPr>
              <a:t>Το κόστος ανά μονάδα μπορεί να εφαρμοσθεί στις διαθέσιμες ποσότητες με την χρήση των ακόλουθων μεθόδων κοστολόγησης</a:t>
            </a:r>
            <a:r>
              <a:rPr lang="en-US" altLang="en-US" sz="2600">
                <a:solidFill>
                  <a:srgbClr val="000000"/>
                </a:solidFill>
                <a:latin typeface="Times New Roman" pitchFamily="18" charset="0"/>
                <a:cs typeface="Times New Roman" pitchFamily="18" charset="0"/>
              </a:rPr>
              <a:t>:</a:t>
            </a:r>
          </a:p>
          <a:p>
            <a:pPr algn="just" eaLnBrk="1" hangingPunct="1">
              <a:buClr>
                <a:srgbClr val="000000"/>
              </a:buClr>
              <a:buSzPct val="100000"/>
              <a:buFont typeface="Wingdings"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sz="2600">
                <a:solidFill>
                  <a:srgbClr val="000000"/>
                </a:solidFill>
                <a:latin typeface="Times New Roman" pitchFamily="18" charset="0"/>
                <a:cs typeface="Times New Roman" pitchFamily="18" charset="0"/>
              </a:rPr>
              <a:t>Μέθοδος του εξατομικευμένου κόστους</a:t>
            </a:r>
          </a:p>
          <a:p>
            <a:pPr algn="just" eaLnBrk="1" hangingPunct="1">
              <a:buClr>
                <a:srgbClr val="000000"/>
              </a:buClr>
              <a:buSzPct val="100000"/>
              <a:buFont typeface="Wingdings"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600">
                <a:solidFill>
                  <a:srgbClr val="000000"/>
                </a:solidFill>
                <a:latin typeface="Times New Roman" pitchFamily="18" charset="0"/>
                <a:cs typeface="Times New Roman" pitchFamily="18" charset="0"/>
              </a:rPr>
              <a:t>LIFO</a:t>
            </a:r>
            <a:r>
              <a:rPr lang="el-GR" altLang="en-US" sz="2600">
                <a:solidFill>
                  <a:srgbClr val="000000"/>
                </a:solidFill>
                <a:latin typeface="Times New Roman" pitchFamily="18" charset="0"/>
                <a:cs typeface="Times New Roman" pitchFamily="18" charset="0"/>
              </a:rPr>
              <a:t> </a:t>
            </a:r>
            <a:r>
              <a:rPr lang="el-GR" altLang="en-US" sz="2600">
                <a:solidFill>
                  <a:srgbClr val="FF0000"/>
                </a:solidFill>
                <a:latin typeface="Times New Roman" pitchFamily="18" charset="0"/>
                <a:cs typeface="Times New Roman" pitchFamily="18" charset="0"/>
              </a:rPr>
              <a:t>(απαγορεύεται στο ΔΛΠ 2)</a:t>
            </a:r>
          </a:p>
          <a:p>
            <a:pPr algn="just" eaLnBrk="1" hangingPunct="1">
              <a:buClr>
                <a:srgbClr val="000000"/>
              </a:buClr>
              <a:buSzPct val="100000"/>
              <a:buFont typeface="Wingdings"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600">
                <a:solidFill>
                  <a:srgbClr val="000000"/>
                </a:solidFill>
                <a:latin typeface="Times New Roman" pitchFamily="18" charset="0"/>
                <a:cs typeface="Times New Roman" pitchFamily="18" charset="0"/>
              </a:rPr>
              <a:t>FIFO</a:t>
            </a:r>
          </a:p>
          <a:p>
            <a:pPr algn="just" eaLnBrk="1" hangingPunct="1">
              <a:buClr>
                <a:srgbClr val="000000"/>
              </a:buClr>
              <a:buSzPct val="100000"/>
              <a:buFont typeface="Wingdings"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sz="2600">
                <a:solidFill>
                  <a:srgbClr val="000000"/>
                </a:solidFill>
                <a:latin typeface="Times New Roman" pitchFamily="18" charset="0"/>
                <a:cs typeface="Times New Roman" pitchFamily="18" charset="0"/>
              </a:rPr>
              <a:t>Μέθοδος του κινητού σταθμικού μέσου</a:t>
            </a:r>
            <a:r>
              <a:rPr lang="en-US" altLang="en-US" sz="2600">
                <a:solidFill>
                  <a:srgbClr val="000000"/>
                </a:solidFill>
                <a:latin typeface="Times New Roman" pitchFamily="18" charset="0"/>
                <a:cs typeface="Times New Roman" pitchFamily="18" charset="0"/>
              </a:rPr>
              <a:t> </a:t>
            </a:r>
            <a:r>
              <a:rPr lang="el-GR" altLang="en-US" sz="2600">
                <a:solidFill>
                  <a:srgbClr val="000000"/>
                </a:solidFill>
                <a:latin typeface="Times New Roman" pitchFamily="18" charset="0"/>
                <a:cs typeface="Times New Roman" pitchFamily="18" charset="0"/>
              </a:rPr>
              <a:t>όρου</a:t>
            </a:r>
          </a:p>
        </p:txBody>
      </p:sp>
      <p:sp>
        <p:nvSpPr>
          <p:cNvPr id="58370" name="Text Box 2"/>
          <p:cNvSpPr txBox="1">
            <a:spLocks noChangeArrowheads="1"/>
          </p:cNvSpPr>
          <p:nvPr/>
        </p:nvSpPr>
        <p:spPr bwMode="auto">
          <a:xfrm>
            <a:off x="457200" y="457200"/>
            <a:ext cx="8229600" cy="560388"/>
          </a:xfrm>
          <a:prstGeom prst="rect">
            <a:avLst/>
          </a:prstGeom>
          <a:solidFill>
            <a:srgbClr val="005AB4"/>
          </a:solidFill>
          <a:ln w="12600" cap="sq">
            <a:solidFill>
              <a:srgbClr val="000000"/>
            </a:solidFill>
            <a:miter lim="800000"/>
            <a:headEnd/>
            <a:tailEnd/>
          </a:ln>
          <a:effectLst>
            <a:outerShdw dist="107933" dir="2700000" algn="ctr" rotWithShape="0">
              <a:srgbClr val="EEECE1"/>
            </a:outerShdw>
          </a:effectLst>
        </p:spPr>
        <p:txBody>
          <a:bodyPr lIns="90360" tIns="44280" rIns="90360" bIns="44280"/>
          <a:lstStyle/>
          <a:p>
            <a:pPr marL="109538" eaLnBrk="1" hangingPunct="1">
              <a:buSzPct val="100000"/>
              <a:tabLst>
                <a:tab pos="109538" algn="l"/>
                <a:tab pos="1023938" algn="l"/>
                <a:tab pos="1938338" algn="l"/>
                <a:tab pos="2852738" algn="l"/>
                <a:tab pos="3767138" algn="l"/>
                <a:tab pos="4681538" algn="l"/>
                <a:tab pos="5595938" algn="l"/>
                <a:tab pos="6510338" algn="l"/>
                <a:tab pos="7424738" algn="l"/>
                <a:tab pos="8339138" algn="l"/>
                <a:tab pos="9253538" algn="l"/>
                <a:tab pos="10167938" algn="l"/>
              </a:tabLst>
              <a:defRPr/>
            </a:pPr>
            <a:r>
              <a:rPr lang="el-GR" sz="4000">
                <a:solidFill>
                  <a:srgbClr val="FFFFFF"/>
                </a:solidFill>
                <a:effectLst>
                  <a:outerShdw blurRad="38100" dist="38100" dir="2700000" algn="tl">
                    <a:srgbClr val="000000"/>
                  </a:outerShdw>
                </a:effectLst>
                <a:latin typeface="Times New Roman" pitchFamily="16" charset="0"/>
                <a:ea typeface="+mn-ea"/>
                <a:cs typeface="Times New Roman" pitchFamily="16" charset="0"/>
              </a:rPr>
              <a:t>Κοστολόγηση αποθεμάτων</a:t>
            </a:r>
          </a:p>
        </p:txBody>
      </p:sp>
      <p:sp>
        <p:nvSpPr>
          <p:cNvPr id="100356" name="AutoShape 3"/>
          <p:cNvSpPr>
            <a:spLocks/>
          </p:cNvSpPr>
          <p:nvPr/>
        </p:nvSpPr>
        <p:spPr bwMode="auto">
          <a:xfrm>
            <a:off x="7315200" y="3276600"/>
            <a:ext cx="304800" cy="1295400"/>
          </a:xfrm>
          <a:prstGeom prst="rightBrace">
            <a:avLst>
              <a:gd name="adj1" fmla="val 47911"/>
              <a:gd name="adj2" fmla="val 50000"/>
            </a:avLst>
          </a:prstGeom>
          <a:noFill/>
          <a:ln w="38160" cap="sq">
            <a:solidFill>
              <a:srgbClr val="800000"/>
            </a:solidFill>
            <a:miter lim="800000"/>
            <a:headEnd/>
            <a:tailEnd/>
          </a:ln>
        </p:spPr>
        <p:txBody>
          <a:bodyPr wrap="none" anchor="ctr"/>
          <a:lstStyle/>
          <a:p>
            <a:pPr eaLnBrk="1" hangingPunct="1">
              <a:buClr>
                <a:srgbClr val="000000"/>
              </a:buClr>
              <a:buSzPct val="100000"/>
              <a:buFont typeface="Times New Roman" pitchFamily="18" charset="0"/>
              <a:buNone/>
            </a:pPr>
            <a:endParaRPr lang="en-US" altLang="en-US"/>
          </a:p>
        </p:txBody>
      </p:sp>
      <p:sp>
        <p:nvSpPr>
          <p:cNvPr id="100357" name="Text Box 4"/>
          <p:cNvSpPr txBox="1">
            <a:spLocks noChangeArrowheads="1"/>
          </p:cNvSpPr>
          <p:nvPr/>
        </p:nvSpPr>
        <p:spPr bwMode="auto">
          <a:xfrm>
            <a:off x="6324600" y="4648200"/>
            <a:ext cx="2286000" cy="825500"/>
          </a:xfrm>
          <a:prstGeom prst="rect">
            <a:avLst/>
          </a:prstGeom>
          <a:solidFill>
            <a:srgbClr val="F6E27C"/>
          </a:solidFill>
          <a:ln w="28440" cap="sq">
            <a:solidFill>
              <a:srgbClr val="000000"/>
            </a:solidFill>
            <a:miter lim="800000"/>
            <a:headEnd/>
            <a:tailEnd/>
          </a:ln>
        </p:spPr>
        <p:txBody>
          <a:bodyPr lIns="90000" tIns="46800" rIns="90000" bIns="46800">
            <a:spAutoFit/>
          </a:bodyPr>
          <a:lstStyle/>
          <a:p>
            <a:pPr algn="ctr" eaLnBrk="1" hangingPunct="1">
              <a:spcBef>
                <a:spcPts val="1500"/>
              </a:spcBef>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sz="2400">
                <a:solidFill>
                  <a:srgbClr val="000000"/>
                </a:solidFill>
                <a:latin typeface="Times New Roman" pitchFamily="18" charset="0"/>
                <a:cs typeface="Times New Roman" pitchFamily="18" charset="0"/>
              </a:rPr>
              <a:t>Υποθέσεις ροής κόστους</a:t>
            </a:r>
          </a:p>
        </p:txBody>
      </p:sp>
    </p:spTree>
  </p:cSld>
  <p:clrMapOvr>
    <a:masterClrMapping/>
  </p:clrMapOvr>
  <p:transition spd="slow"/>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1378" name="Rectangle 1"/>
          <p:cNvSpPr>
            <a:spLocks noChangeArrowheads="1"/>
          </p:cNvSpPr>
          <p:nvPr/>
        </p:nvSpPr>
        <p:spPr bwMode="auto">
          <a:xfrm>
            <a:off x="5486400" y="1905000"/>
            <a:ext cx="838200" cy="304800"/>
          </a:xfrm>
          <a:prstGeom prst="rect">
            <a:avLst/>
          </a:prstGeom>
          <a:noFill/>
          <a:ln w="9525">
            <a:noFill/>
            <a:round/>
            <a:headEnd/>
            <a:tailEnd/>
          </a:ln>
        </p:spPr>
        <p:txBody>
          <a:bodyPr wrap="none" lIns="90360" tIns="44280" rIns="90360" bIns="44280" anchor="ctr"/>
          <a:lstStyle/>
          <a:p>
            <a:pPr algn="ct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000">
                <a:solidFill>
                  <a:srgbClr val="000000"/>
                </a:solidFill>
                <a:latin typeface="Times New Roman" pitchFamily="18" charset="0"/>
                <a:cs typeface="Times New Roman" pitchFamily="18" charset="0"/>
              </a:rPr>
              <a:t>FIFO</a:t>
            </a:r>
          </a:p>
        </p:txBody>
      </p:sp>
      <p:sp>
        <p:nvSpPr>
          <p:cNvPr id="101379" name="Text Box 2"/>
          <p:cNvSpPr txBox="1">
            <a:spLocks noChangeArrowheads="1"/>
          </p:cNvSpPr>
          <p:nvPr/>
        </p:nvSpPr>
        <p:spPr bwMode="auto">
          <a:xfrm>
            <a:off x="1219200" y="2282825"/>
            <a:ext cx="7772400" cy="4141788"/>
          </a:xfrm>
          <a:prstGeom prst="rect">
            <a:avLst/>
          </a:prstGeom>
          <a:noFill/>
          <a:ln w="9525">
            <a:noFill/>
            <a:round/>
            <a:headEnd/>
            <a:tailEnd/>
          </a:ln>
        </p:spPr>
        <p:txBody>
          <a:bodyPr lIns="90000" tIns="46800" rIns="90000" bIns="46800">
            <a:spAutoFit/>
          </a:bodyPr>
          <a:lstStyle/>
          <a:p>
            <a:pPr marL="800100" eaLnBrk="1" hangingPunct="1">
              <a:spcBef>
                <a:spcPts val="688"/>
              </a:spcBef>
              <a:buSzPct val="100000"/>
              <a:tabLst>
                <a:tab pos="800100" algn="l"/>
                <a:tab pos="5027613" algn="r"/>
                <a:tab pos="6227763" algn="r"/>
                <a:tab pos="7485063" algn="r"/>
                <a:tab pos="8228013" algn="l"/>
                <a:tab pos="9142413" algn="l"/>
                <a:tab pos="10056813" algn="l"/>
              </a:tabLst>
            </a:pPr>
            <a:r>
              <a:rPr lang="el-GR" altLang="en-US" sz="2200">
                <a:solidFill>
                  <a:srgbClr val="000000"/>
                </a:solidFill>
                <a:latin typeface="Times New Roman" pitchFamily="18" charset="0"/>
                <a:cs typeface="Times New Roman" pitchFamily="18" charset="0"/>
              </a:rPr>
              <a:t>Πωλήσεις</a:t>
            </a:r>
            <a:r>
              <a:rPr lang="en-US" altLang="en-US" sz="2200">
                <a:solidFill>
                  <a:srgbClr val="000000"/>
                </a:solidFill>
                <a:latin typeface="Times New Roman" pitchFamily="18" charset="0"/>
                <a:cs typeface="Times New Roman" pitchFamily="18" charset="0"/>
              </a:rPr>
              <a:t>	9,000	9,000	9,000</a:t>
            </a:r>
          </a:p>
          <a:p>
            <a:pPr marL="800100" eaLnBrk="1" hangingPunct="1">
              <a:spcBef>
                <a:spcPts val="688"/>
              </a:spcBef>
              <a:buSzPct val="100000"/>
              <a:tabLst>
                <a:tab pos="800100" algn="l"/>
                <a:tab pos="5027613" algn="r"/>
                <a:tab pos="6227763" algn="r"/>
                <a:tab pos="7485063" algn="r"/>
                <a:tab pos="8228013" algn="l"/>
                <a:tab pos="9142413" algn="l"/>
                <a:tab pos="10056813" algn="l"/>
              </a:tabLst>
            </a:pPr>
            <a:r>
              <a:rPr lang="el-GR" altLang="en-US" sz="2200">
                <a:solidFill>
                  <a:srgbClr val="800000"/>
                </a:solidFill>
                <a:latin typeface="Times New Roman" pitchFamily="18" charset="0"/>
                <a:cs typeface="Times New Roman" pitchFamily="18" charset="0"/>
              </a:rPr>
              <a:t>Κόστος πωληθέντων</a:t>
            </a:r>
            <a:r>
              <a:rPr lang="en-US" altLang="en-US" sz="2200">
                <a:solidFill>
                  <a:srgbClr val="800000"/>
                </a:solidFill>
                <a:latin typeface="Times New Roman" pitchFamily="18" charset="0"/>
                <a:cs typeface="Times New Roman" pitchFamily="18" charset="0"/>
              </a:rPr>
              <a:t>	6,200	6,600	7,000</a:t>
            </a:r>
          </a:p>
          <a:p>
            <a:pPr marL="800100" eaLnBrk="1" hangingPunct="1">
              <a:spcBef>
                <a:spcPts val="688"/>
              </a:spcBef>
              <a:buSzPct val="100000"/>
              <a:tabLst>
                <a:tab pos="800100" algn="l"/>
                <a:tab pos="5027613" algn="r"/>
                <a:tab pos="6227763" algn="r"/>
                <a:tab pos="7485063" algn="r"/>
                <a:tab pos="8228013" algn="l"/>
                <a:tab pos="9142413" algn="l"/>
                <a:tab pos="10056813" algn="l"/>
              </a:tabLst>
            </a:pPr>
            <a:r>
              <a:rPr lang="en-US" altLang="en-US" sz="2200">
                <a:solidFill>
                  <a:srgbClr val="000000"/>
                </a:solidFill>
                <a:latin typeface="Times New Roman" pitchFamily="18" charset="0"/>
                <a:cs typeface="Times New Roman" pitchFamily="18" charset="0"/>
              </a:rPr>
              <a:t>    </a:t>
            </a:r>
            <a:r>
              <a:rPr lang="el-GR" altLang="en-US" sz="2200">
                <a:solidFill>
                  <a:srgbClr val="000000"/>
                </a:solidFill>
                <a:latin typeface="Times New Roman" pitchFamily="18" charset="0"/>
                <a:cs typeface="Times New Roman" pitchFamily="18" charset="0"/>
              </a:rPr>
              <a:t>Μικτό κέρδος</a:t>
            </a:r>
            <a:r>
              <a:rPr lang="en-US" altLang="en-US" sz="2200">
                <a:solidFill>
                  <a:srgbClr val="000000"/>
                </a:solidFill>
                <a:latin typeface="Times New Roman" pitchFamily="18" charset="0"/>
                <a:cs typeface="Times New Roman" pitchFamily="18" charset="0"/>
              </a:rPr>
              <a:t>	2,800	2,400	2,000</a:t>
            </a:r>
          </a:p>
          <a:p>
            <a:pPr marL="800100" eaLnBrk="1" hangingPunct="1">
              <a:spcBef>
                <a:spcPts val="688"/>
              </a:spcBef>
              <a:buSzPct val="100000"/>
              <a:tabLst>
                <a:tab pos="800100" algn="l"/>
                <a:tab pos="5027613" algn="r"/>
                <a:tab pos="6227763" algn="r"/>
                <a:tab pos="7485063" algn="r"/>
                <a:tab pos="8228013" algn="l"/>
                <a:tab pos="9142413" algn="l"/>
                <a:tab pos="10056813" algn="l"/>
              </a:tabLst>
            </a:pPr>
            <a:r>
              <a:rPr lang="el-GR" altLang="en-US" sz="2200">
                <a:solidFill>
                  <a:srgbClr val="000000"/>
                </a:solidFill>
                <a:latin typeface="Times New Roman" pitchFamily="18" charset="0"/>
                <a:cs typeface="Times New Roman" pitchFamily="18" charset="0"/>
              </a:rPr>
              <a:t>Έξοδα διοίκ. &amp;πώλησης</a:t>
            </a:r>
            <a:r>
              <a:rPr lang="en-US" altLang="en-US" sz="2200">
                <a:solidFill>
                  <a:srgbClr val="000000"/>
                </a:solidFill>
                <a:latin typeface="Times New Roman" pitchFamily="18" charset="0"/>
                <a:cs typeface="Times New Roman" pitchFamily="18" charset="0"/>
              </a:rPr>
              <a:t>	330	330	330</a:t>
            </a:r>
          </a:p>
          <a:p>
            <a:pPr marL="800100" eaLnBrk="1" hangingPunct="1">
              <a:spcBef>
                <a:spcPts val="688"/>
              </a:spcBef>
              <a:buSzPct val="100000"/>
              <a:tabLst>
                <a:tab pos="800100" algn="l"/>
                <a:tab pos="5027613" algn="r"/>
                <a:tab pos="6227763" algn="r"/>
                <a:tab pos="7485063" algn="r"/>
                <a:tab pos="8228013" algn="l"/>
                <a:tab pos="9142413" algn="l"/>
                <a:tab pos="10056813" algn="l"/>
              </a:tabLst>
            </a:pPr>
            <a:r>
              <a:rPr lang="el-GR" altLang="en-US" sz="2200">
                <a:solidFill>
                  <a:srgbClr val="000000"/>
                </a:solidFill>
                <a:latin typeface="Times New Roman" pitchFamily="18" charset="0"/>
                <a:cs typeface="Times New Roman" pitchFamily="18" charset="0"/>
              </a:rPr>
              <a:t>Κέρδη πριν τους φόρους</a:t>
            </a:r>
            <a:r>
              <a:rPr lang="en-US" altLang="en-US" sz="2200">
                <a:solidFill>
                  <a:srgbClr val="000000"/>
                </a:solidFill>
                <a:latin typeface="Times New Roman" pitchFamily="18" charset="0"/>
                <a:cs typeface="Times New Roman" pitchFamily="18" charset="0"/>
              </a:rPr>
              <a:t>	2,470	2,070	1,670</a:t>
            </a:r>
          </a:p>
          <a:p>
            <a:pPr marL="800100" eaLnBrk="1" hangingPunct="1">
              <a:spcBef>
                <a:spcPts val="688"/>
              </a:spcBef>
              <a:buSzPct val="100000"/>
              <a:tabLst>
                <a:tab pos="800100" algn="l"/>
                <a:tab pos="5027613" algn="r"/>
                <a:tab pos="6227763" algn="r"/>
                <a:tab pos="7485063" algn="r"/>
                <a:tab pos="8228013" algn="l"/>
                <a:tab pos="9142413" algn="l"/>
                <a:tab pos="10056813" algn="l"/>
              </a:tabLst>
            </a:pPr>
            <a:r>
              <a:rPr lang="el-GR" altLang="en-US" sz="2200">
                <a:solidFill>
                  <a:srgbClr val="800000"/>
                </a:solidFill>
                <a:latin typeface="Times New Roman" pitchFamily="18" charset="0"/>
                <a:cs typeface="Times New Roman" pitchFamily="18" charset="0"/>
              </a:rPr>
              <a:t>Φόρος εισοδήματος	</a:t>
            </a:r>
            <a:r>
              <a:rPr lang="en-US" altLang="en-US" sz="2200">
                <a:solidFill>
                  <a:srgbClr val="800000"/>
                </a:solidFill>
                <a:latin typeface="Times New Roman" pitchFamily="18" charset="0"/>
                <a:cs typeface="Times New Roman" pitchFamily="18" charset="0"/>
              </a:rPr>
              <a:t>140	120	110</a:t>
            </a:r>
          </a:p>
          <a:p>
            <a:pPr marL="800100" eaLnBrk="1" hangingPunct="1">
              <a:spcBef>
                <a:spcPts val="688"/>
              </a:spcBef>
              <a:buSzPct val="100000"/>
              <a:tabLst>
                <a:tab pos="800100" algn="l"/>
                <a:tab pos="5027613" algn="r"/>
                <a:tab pos="6227763" algn="r"/>
                <a:tab pos="7485063" algn="r"/>
                <a:tab pos="8228013" algn="l"/>
                <a:tab pos="9142413" algn="l"/>
                <a:tab pos="10056813" algn="l"/>
              </a:tabLst>
            </a:pPr>
            <a:r>
              <a:rPr lang="el-GR" altLang="en-US" sz="2200">
                <a:solidFill>
                  <a:srgbClr val="800000"/>
                </a:solidFill>
                <a:latin typeface="Times New Roman" pitchFamily="18" charset="0"/>
                <a:cs typeface="Times New Roman" pitchFamily="18" charset="0"/>
              </a:rPr>
              <a:t>Καθαρά κέρδη</a:t>
            </a:r>
            <a:r>
              <a:rPr lang="en-US" altLang="en-US" sz="2200">
                <a:solidFill>
                  <a:srgbClr val="800000"/>
                </a:solidFill>
                <a:latin typeface="Times New Roman" pitchFamily="18" charset="0"/>
                <a:cs typeface="Times New Roman" pitchFamily="18" charset="0"/>
              </a:rPr>
              <a:t>	2,330	1,950	1,560</a:t>
            </a:r>
          </a:p>
          <a:p>
            <a:pPr marL="800100" eaLnBrk="1" hangingPunct="1">
              <a:spcBef>
                <a:spcPts val="688"/>
              </a:spcBef>
              <a:buSzPct val="100000"/>
              <a:tabLst>
                <a:tab pos="800100" algn="l"/>
                <a:tab pos="5027613" algn="r"/>
                <a:tab pos="6227763" algn="r"/>
                <a:tab pos="7485063" algn="r"/>
                <a:tab pos="8228013" algn="l"/>
                <a:tab pos="9142413" algn="l"/>
                <a:tab pos="10056813" algn="l"/>
              </a:tabLst>
            </a:pPr>
            <a:endParaRPr lang="en-US" altLang="en-US" sz="2200">
              <a:solidFill>
                <a:srgbClr val="800000"/>
              </a:solidFill>
              <a:latin typeface="Times New Roman" pitchFamily="18" charset="0"/>
              <a:cs typeface="Times New Roman" pitchFamily="18" charset="0"/>
            </a:endParaRPr>
          </a:p>
          <a:p>
            <a:pPr marL="800100" eaLnBrk="1" hangingPunct="1">
              <a:spcBef>
                <a:spcPts val="688"/>
              </a:spcBef>
              <a:buSzPct val="100000"/>
              <a:tabLst>
                <a:tab pos="800100" algn="l"/>
                <a:tab pos="5027613" algn="r"/>
                <a:tab pos="6227763" algn="r"/>
                <a:tab pos="7485063" algn="r"/>
                <a:tab pos="8228013" algn="l"/>
                <a:tab pos="9142413" algn="l"/>
                <a:tab pos="10056813" algn="l"/>
              </a:tabLst>
            </a:pPr>
            <a:r>
              <a:rPr lang="el-GR" altLang="en-US" sz="2200">
                <a:solidFill>
                  <a:srgbClr val="800000"/>
                </a:solidFill>
                <a:latin typeface="Times New Roman" pitchFamily="18" charset="0"/>
                <a:cs typeface="Times New Roman" pitchFamily="18" charset="0"/>
              </a:rPr>
              <a:t>Υπόλοιπο Αποθεμάτων</a:t>
            </a:r>
            <a:r>
              <a:rPr lang="en-US" altLang="en-US" sz="2200">
                <a:solidFill>
                  <a:srgbClr val="800000"/>
                </a:solidFill>
                <a:latin typeface="Times New Roman" pitchFamily="18" charset="0"/>
                <a:cs typeface="Times New Roman" pitchFamily="18" charset="0"/>
              </a:rPr>
              <a:t>	5,800	5,400	5,000</a:t>
            </a:r>
            <a:r>
              <a:rPr lang="en-US" altLang="en-US" sz="2200">
                <a:solidFill>
                  <a:srgbClr val="000000"/>
                </a:solidFill>
                <a:latin typeface="Times New Roman" pitchFamily="18" charset="0"/>
                <a:cs typeface="Times New Roman" pitchFamily="18" charset="0"/>
              </a:rPr>
              <a:t>	</a:t>
            </a:r>
          </a:p>
        </p:txBody>
      </p:sp>
      <p:sp>
        <p:nvSpPr>
          <p:cNvPr id="101380" name="Rectangle 3"/>
          <p:cNvSpPr>
            <a:spLocks noChangeArrowheads="1"/>
          </p:cNvSpPr>
          <p:nvPr/>
        </p:nvSpPr>
        <p:spPr bwMode="auto">
          <a:xfrm>
            <a:off x="7924800" y="1905000"/>
            <a:ext cx="838200" cy="304800"/>
          </a:xfrm>
          <a:prstGeom prst="rect">
            <a:avLst/>
          </a:prstGeom>
          <a:noFill/>
          <a:ln w="9525">
            <a:noFill/>
            <a:round/>
            <a:headEnd/>
            <a:tailEnd/>
          </a:ln>
        </p:spPr>
        <p:txBody>
          <a:bodyPr wrap="none" lIns="90360" tIns="44280" rIns="90360" bIns="44280" anchor="ctr"/>
          <a:lstStyle/>
          <a:p>
            <a:pPr algn="ct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000">
                <a:solidFill>
                  <a:srgbClr val="000000"/>
                </a:solidFill>
                <a:latin typeface="Times New Roman" pitchFamily="18" charset="0"/>
                <a:cs typeface="Times New Roman" pitchFamily="18" charset="0"/>
              </a:rPr>
              <a:t>LIFO</a:t>
            </a:r>
          </a:p>
        </p:txBody>
      </p:sp>
      <p:sp>
        <p:nvSpPr>
          <p:cNvPr id="101381" name="Rectangle 4"/>
          <p:cNvSpPr>
            <a:spLocks noChangeArrowheads="1"/>
          </p:cNvSpPr>
          <p:nvPr/>
        </p:nvSpPr>
        <p:spPr bwMode="auto">
          <a:xfrm>
            <a:off x="6553200" y="1905000"/>
            <a:ext cx="1066800" cy="304800"/>
          </a:xfrm>
          <a:prstGeom prst="rect">
            <a:avLst/>
          </a:prstGeom>
          <a:noFill/>
          <a:ln w="9525">
            <a:noFill/>
            <a:round/>
            <a:headEnd/>
            <a:tailEnd/>
          </a:ln>
        </p:spPr>
        <p:txBody>
          <a:bodyPr wrap="none" lIns="90360" tIns="44280" rIns="90360" bIns="44280" anchor="ctr"/>
          <a:lstStyle/>
          <a:p>
            <a:pPr algn="ct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sz="2000">
                <a:solidFill>
                  <a:srgbClr val="000000"/>
                </a:solidFill>
                <a:latin typeface="Times New Roman" pitchFamily="18" charset="0"/>
                <a:cs typeface="Times New Roman" pitchFamily="18" charset="0"/>
              </a:rPr>
              <a:t>Μ.Σ.Κ</a:t>
            </a:r>
          </a:p>
        </p:txBody>
      </p:sp>
      <p:sp>
        <p:nvSpPr>
          <p:cNvPr id="101382" name="Line 5"/>
          <p:cNvSpPr>
            <a:spLocks noChangeShapeType="1"/>
          </p:cNvSpPr>
          <p:nvPr/>
        </p:nvSpPr>
        <p:spPr bwMode="auto">
          <a:xfrm>
            <a:off x="7848600" y="2286000"/>
            <a:ext cx="914400" cy="1588"/>
          </a:xfrm>
          <a:prstGeom prst="line">
            <a:avLst/>
          </a:prstGeom>
          <a:noFill/>
          <a:ln w="28440" cap="sq">
            <a:solidFill>
              <a:srgbClr val="000000"/>
            </a:solidFill>
            <a:miter lim="800000"/>
            <a:headEnd/>
            <a:tailEnd/>
          </a:ln>
        </p:spPr>
        <p:txBody>
          <a:bodyPr/>
          <a:lstStyle/>
          <a:p>
            <a:endParaRPr lang="el-GR"/>
          </a:p>
        </p:txBody>
      </p:sp>
      <p:sp>
        <p:nvSpPr>
          <p:cNvPr id="101383" name="Line 6"/>
          <p:cNvSpPr>
            <a:spLocks noChangeShapeType="1"/>
          </p:cNvSpPr>
          <p:nvPr/>
        </p:nvSpPr>
        <p:spPr bwMode="auto">
          <a:xfrm>
            <a:off x="6629400" y="2286000"/>
            <a:ext cx="914400" cy="1588"/>
          </a:xfrm>
          <a:prstGeom prst="line">
            <a:avLst/>
          </a:prstGeom>
          <a:noFill/>
          <a:ln w="28440" cap="sq">
            <a:solidFill>
              <a:srgbClr val="000000"/>
            </a:solidFill>
            <a:miter lim="800000"/>
            <a:headEnd/>
            <a:tailEnd/>
          </a:ln>
        </p:spPr>
        <p:txBody>
          <a:bodyPr/>
          <a:lstStyle/>
          <a:p>
            <a:endParaRPr lang="el-GR"/>
          </a:p>
        </p:txBody>
      </p:sp>
      <p:sp>
        <p:nvSpPr>
          <p:cNvPr id="101384" name="Line 7"/>
          <p:cNvSpPr>
            <a:spLocks noChangeShapeType="1"/>
          </p:cNvSpPr>
          <p:nvPr/>
        </p:nvSpPr>
        <p:spPr bwMode="auto">
          <a:xfrm>
            <a:off x="5410200" y="2286000"/>
            <a:ext cx="914400" cy="1588"/>
          </a:xfrm>
          <a:prstGeom prst="line">
            <a:avLst/>
          </a:prstGeom>
          <a:noFill/>
          <a:ln w="28440" cap="sq">
            <a:solidFill>
              <a:srgbClr val="000000"/>
            </a:solidFill>
            <a:miter lim="800000"/>
            <a:headEnd/>
            <a:tailEnd/>
          </a:ln>
        </p:spPr>
        <p:txBody>
          <a:bodyPr/>
          <a:lstStyle/>
          <a:p>
            <a:endParaRPr lang="el-GR"/>
          </a:p>
        </p:txBody>
      </p:sp>
      <p:sp>
        <p:nvSpPr>
          <p:cNvPr id="101385" name="Line 8"/>
          <p:cNvSpPr>
            <a:spLocks noChangeShapeType="1"/>
          </p:cNvSpPr>
          <p:nvPr/>
        </p:nvSpPr>
        <p:spPr bwMode="auto">
          <a:xfrm>
            <a:off x="7848600" y="3124200"/>
            <a:ext cx="914400" cy="1588"/>
          </a:xfrm>
          <a:prstGeom prst="line">
            <a:avLst/>
          </a:prstGeom>
          <a:noFill/>
          <a:ln w="28440" cap="sq">
            <a:solidFill>
              <a:srgbClr val="000000"/>
            </a:solidFill>
            <a:miter lim="800000"/>
            <a:headEnd/>
            <a:tailEnd/>
          </a:ln>
        </p:spPr>
        <p:txBody>
          <a:bodyPr/>
          <a:lstStyle/>
          <a:p>
            <a:endParaRPr lang="el-GR"/>
          </a:p>
        </p:txBody>
      </p:sp>
      <p:sp>
        <p:nvSpPr>
          <p:cNvPr id="101386" name="Line 9"/>
          <p:cNvSpPr>
            <a:spLocks noChangeShapeType="1"/>
          </p:cNvSpPr>
          <p:nvPr/>
        </p:nvSpPr>
        <p:spPr bwMode="auto">
          <a:xfrm>
            <a:off x="6629400" y="3124200"/>
            <a:ext cx="914400" cy="1588"/>
          </a:xfrm>
          <a:prstGeom prst="line">
            <a:avLst/>
          </a:prstGeom>
          <a:noFill/>
          <a:ln w="28440" cap="sq">
            <a:solidFill>
              <a:srgbClr val="000000"/>
            </a:solidFill>
            <a:miter lim="800000"/>
            <a:headEnd/>
            <a:tailEnd/>
          </a:ln>
        </p:spPr>
        <p:txBody>
          <a:bodyPr/>
          <a:lstStyle/>
          <a:p>
            <a:endParaRPr lang="el-GR"/>
          </a:p>
        </p:txBody>
      </p:sp>
      <p:sp>
        <p:nvSpPr>
          <p:cNvPr id="101387" name="Line 10"/>
          <p:cNvSpPr>
            <a:spLocks noChangeShapeType="1"/>
          </p:cNvSpPr>
          <p:nvPr/>
        </p:nvSpPr>
        <p:spPr bwMode="auto">
          <a:xfrm>
            <a:off x="5410200" y="3124200"/>
            <a:ext cx="914400" cy="1588"/>
          </a:xfrm>
          <a:prstGeom prst="line">
            <a:avLst/>
          </a:prstGeom>
          <a:noFill/>
          <a:ln w="28440" cap="sq">
            <a:solidFill>
              <a:srgbClr val="000000"/>
            </a:solidFill>
            <a:miter lim="800000"/>
            <a:headEnd/>
            <a:tailEnd/>
          </a:ln>
        </p:spPr>
        <p:txBody>
          <a:bodyPr/>
          <a:lstStyle/>
          <a:p>
            <a:endParaRPr lang="el-GR"/>
          </a:p>
        </p:txBody>
      </p:sp>
      <p:sp>
        <p:nvSpPr>
          <p:cNvPr id="101388" name="Line 11"/>
          <p:cNvSpPr>
            <a:spLocks noChangeShapeType="1"/>
          </p:cNvSpPr>
          <p:nvPr/>
        </p:nvSpPr>
        <p:spPr bwMode="auto">
          <a:xfrm>
            <a:off x="7848600" y="3962400"/>
            <a:ext cx="914400" cy="1588"/>
          </a:xfrm>
          <a:prstGeom prst="line">
            <a:avLst/>
          </a:prstGeom>
          <a:noFill/>
          <a:ln w="28440" cap="sq">
            <a:solidFill>
              <a:srgbClr val="000000"/>
            </a:solidFill>
            <a:miter lim="800000"/>
            <a:headEnd/>
            <a:tailEnd/>
          </a:ln>
        </p:spPr>
        <p:txBody>
          <a:bodyPr/>
          <a:lstStyle/>
          <a:p>
            <a:endParaRPr lang="el-GR"/>
          </a:p>
        </p:txBody>
      </p:sp>
      <p:sp>
        <p:nvSpPr>
          <p:cNvPr id="101389" name="Line 12"/>
          <p:cNvSpPr>
            <a:spLocks noChangeShapeType="1"/>
          </p:cNvSpPr>
          <p:nvPr/>
        </p:nvSpPr>
        <p:spPr bwMode="auto">
          <a:xfrm>
            <a:off x="6629400" y="3962400"/>
            <a:ext cx="914400" cy="1588"/>
          </a:xfrm>
          <a:prstGeom prst="line">
            <a:avLst/>
          </a:prstGeom>
          <a:noFill/>
          <a:ln w="28440" cap="sq">
            <a:solidFill>
              <a:srgbClr val="000000"/>
            </a:solidFill>
            <a:miter lim="800000"/>
            <a:headEnd/>
            <a:tailEnd/>
          </a:ln>
        </p:spPr>
        <p:txBody>
          <a:bodyPr/>
          <a:lstStyle/>
          <a:p>
            <a:endParaRPr lang="el-GR"/>
          </a:p>
        </p:txBody>
      </p:sp>
      <p:sp>
        <p:nvSpPr>
          <p:cNvPr id="101390" name="Line 13"/>
          <p:cNvSpPr>
            <a:spLocks noChangeShapeType="1"/>
          </p:cNvSpPr>
          <p:nvPr/>
        </p:nvSpPr>
        <p:spPr bwMode="auto">
          <a:xfrm>
            <a:off x="5410200" y="3962400"/>
            <a:ext cx="914400" cy="1588"/>
          </a:xfrm>
          <a:prstGeom prst="line">
            <a:avLst/>
          </a:prstGeom>
          <a:noFill/>
          <a:ln w="28440" cap="sq">
            <a:solidFill>
              <a:srgbClr val="000000"/>
            </a:solidFill>
            <a:miter lim="800000"/>
            <a:headEnd/>
            <a:tailEnd/>
          </a:ln>
        </p:spPr>
        <p:txBody>
          <a:bodyPr/>
          <a:lstStyle/>
          <a:p>
            <a:endParaRPr lang="el-GR"/>
          </a:p>
        </p:txBody>
      </p:sp>
      <p:sp>
        <p:nvSpPr>
          <p:cNvPr id="101391" name="Line 14"/>
          <p:cNvSpPr>
            <a:spLocks noChangeShapeType="1"/>
          </p:cNvSpPr>
          <p:nvPr/>
        </p:nvSpPr>
        <p:spPr bwMode="auto">
          <a:xfrm>
            <a:off x="7848600" y="4800600"/>
            <a:ext cx="914400" cy="1588"/>
          </a:xfrm>
          <a:prstGeom prst="line">
            <a:avLst/>
          </a:prstGeom>
          <a:noFill/>
          <a:ln w="28440" cap="sq">
            <a:solidFill>
              <a:srgbClr val="000000"/>
            </a:solidFill>
            <a:miter lim="800000"/>
            <a:headEnd/>
            <a:tailEnd/>
          </a:ln>
        </p:spPr>
        <p:txBody>
          <a:bodyPr/>
          <a:lstStyle/>
          <a:p>
            <a:endParaRPr lang="el-GR"/>
          </a:p>
        </p:txBody>
      </p:sp>
      <p:sp>
        <p:nvSpPr>
          <p:cNvPr id="101392" name="Line 15"/>
          <p:cNvSpPr>
            <a:spLocks noChangeShapeType="1"/>
          </p:cNvSpPr>
          <p:nvPr/>
        </p:nvSpPr>
        <p:spPr bwMode="auto">
          <a:xfrm>
            <a:off x="6629400" y="4800600"/>
            <a:ext cx="914400" cy="1588"/>
          </a:xfrm>
          <a:prstGeom prst="line">
            <a:avLst/>
          </a:prstGeom>
          <a:noFill/>
          <a:ln w="28440" cap="sq">
            <a:solidFill>
              <a:srgbClr val="000000"/>
            </a:solidFill>
            <a:miter lim="800000"/>
            <a:headEnd/>
            <a:tailEnd/>
          </a:ln>
        </p:spPr>
        <p:txBody>
          <a:bodyPr/>
          <a:lstStyle/>
          <a:p>
            <a:endParaRPr lang="el-GR"/>
          </a:p>
        </p:txBody>
      </p:sp>
      <p:sp>
        <p:nvSpPr>
          <p:cNvPr id="101393" name="Line 16"/>
          <p:cNvSpPr>
            <a:spLocks noChangeShapeType="1"/>
          </p:cNvSpPr>
          <p:nvPr/>
        </p:nvSpPr>
        <p:spPr bwMode="auto">
          <a:xfrm>
            <a:off x="5410200" y="4800600"/>
            <a:ext cx="914400" cy="1588"/>
          </a:xfrm>
          <a:prstGeom prst="line">
            <a:avLst/>
          </a:prstGeom>
          <a:noFill/>
          <a:ln w="28440" cap="sq">
            <a:solidFill>
              <a:srgbClr val="000000"/>
            </a:solidFill>
            <a:miter lim="800000"/>
            <a:headEnd/>
            <a:tailEnd/>
          </a:ln>
        </p:spPr>
        <p:txBody>
          <a:bodyPr/>
          <a:lstStyle/>
          <a:p>
            <a:endParaRPr lang="el-GR"/>
          </a:p>
        </p:txBody>
      </p:sp>
      <p:sp>
        <p:nvSpPr>
          <p:cNvPr id="101394" name="Line 17"/>
          <p:cNvSpPr>
            <a:spLocks noChangeShapeType="1"/>
          </p:cNvSpPr>
          <p:nvPr/>
        </p:nvSpPr>
        <p:spPr bwMode="auto">
          <a:xfrm>
            <a:off x="7848600" y="5181600"/>
            <a:ext cx="914400" cy="1588"/>
          </a:xfrm>
          <a:prstGeom prst="line">
            <a:avLst/>
          </a:prstGeom>
          <a:noFill/>
          <a:ln w="28440" cap="sq">
            <a:solidFill>
              <a:srgbClr val="000000"/>
            </a:solidFill>
            <a:miter lim="800000"/>
            <a:headEnd/>
            <a:tailEnd/>
          </a:ln>
        </p:spPr>
        <p:txBody>
          <a:bodyPr/>
          <a:lstStyle/>
          <a:p>
            <a:endParaRPr lang="el-GR"/>
          </a:p>
        </p:txBody>
      </p:sp>
      <p:sp>
        <p:nvSpPr>
          <p:cNvPr id="101395" name="Line 18"/>
          <p:cNvSpPr>
            <a:spLocks noChangeShapeType="1"/>
          </p:cNvSpPr>
          <p:nvPr/>
        </p:nvSpPr>
        <p:spPr bwMode="auto">
          <a:xfrm>
            <a:off x="6629400" y="5181600"/>
            <a:ext cx="914400" cy="1588"/>
          </a:xfrm>
          <a:prstGeom prst="line">
            <a:avLst/>
          </a:prstGeom>
          <a:noFill/>
          <a:ln w="28440" cap="sq">
            <a:solidFill>
              <a:srgbClr val="000000"/>
            </a:solidFill>
            <a:miter lim="800000"/>
            <a:headEnd/>
            <a:tailEnd/>
          </a:ln>
        </p:spPr>
        <p:txBody>
          <a:bodyPr/>
          <a:lstStyle/>
          <a:p>
            <a:endParaRPr lang="el-GR"/>
          </a:p>
        </p:txBody>
      </p:sp>
      <p:sp>
        <p:nvSpPr>
          <p:cNvPr id="101396" name="Line 19"/>
          <p:cNvSpPr>
            <a:spLocks noChangeShapeType="1"/>
          </p:cNvSpPr>
          <p:nvPr/>
        </p:nvSpPr>
        <p:spPr bwMode="auto">
          <a:xfrm>
            <a:off x="5410200" y="5181600"/>
            <a:ext cx="914400" cy="1588"/>
          </a:xfrm>
          <a:prstGeom prst="line">
            <a:avLst/>
          </a:prstGeom>
          <a:noFill/>
          <a:ln w="28440" cap="sq">
            <a:solidFill>
              <a:srgbClr val="000000"/>
            </a:solidFill>
            <a:miter lim="800000"/>
            <a:headEnd/>
            <a:tailEnd/>
          </a:ln>
        </p:spPr>
        <p:txBody>
          <a:bodyPr/>
          <a:lstStyle/>
          <a:p>
            <a:endParaRPr lang="el-GR"/>
          </a:p>
        </p:txBody>
      </p:sp>
      <p:sp>
        <p:nvSpPr>
          <p:cNvPr id="101397" name="Line 20"/>
          <p:cNvSpPr>
            <a:spLocks noChangeShapeType="1"/>
          </p:cNvSpPr>
          <p:nvPr/>
        </p:nvSpPr>
        <p:spPr bwMode="auto">
          <a:xfrm>
            <a:off x="7848600" y="5257800"/>
            <a:ext cx="914400" cy="1588"/>
          </a:xfrm>
          <a:prstGeom prst="line">
            <a:avLst/>
          </a:prstGeom>
          <a:noFill/>
          <a:ln w="28440" cap="sq">
            <a:solidFill>
              <a:srgbClr val="000000"/>
            </a:solidFill>
            <a:miter lim="800000"/>
            <a:headEnd/>
            <a:tailEnd/>
          </a:ln>
        </p:spPr>
        <p:txBody>
          <a:bodyPr/>
          <a:lstStyle/>
          <a:p>
            <a:endParaRPr lang="el-GR"/>
          </a:p>
        </p:txBody>
      </p:sp>
      <p:sp>
        <p:nvSpPr>
          <p:cNvPr id="101398" name="Line 21"/>
          <p:cNvSpPr>
            <a:spLocks noChangeShapeType="1"/>
          </p:cNvSpPr>
          <p:nvPr/>
        </p:nvSpPr>
        <p:spPr bwMode="auto">
          <a:xfrm>
            <a:off x="6629400" y="5257800"/>
            <a:ext cx="914400" cy="1588"/>
          </a:xfrm>
          <a:prstGeom prst="line">
            <a:avLst/>
          </a:prstGeom>
          <a:noFill/>
          <a:ln w="28440" cap="sq">
            <a:solidFill>
              <a:srgbClr val="000000"/>
            </a:solidFill>
            <a:miter lim="800000"/>
            <a:headEnd/>
            <a:tailEnd/>
          </a:ln>
        </p:spPr>
        <p:txBody>
          <a:bodyPr/>
          <a:lstStyle/>
          <a:p>
            <a:endParaRPr lang="el-GR"/>
          </a:p>
        </p:txBody>
      </p:sp>
      <p:sp>
        <p:nvSpPr>
          <p:cNvPr id="101399" name="Line 22"/>
          <p:cNvSpPr>
            <a:spLocks noChangeShapeType="1"/>
          </p:cNvSpPr>
          <p:nvPr/>
        </p:nvSpPr>
        <p:spPr bwMode="auto">
          <a:xfrm>
            <a:off x="5410200" y="5257800"/>
            <a:ext cx="914400" cy="1588"/>
          </a:xfrm>
          <a:prstGeom prst="line">
            <a:avLst/>
          </a:prstGeom>
          <a:noFill/>
          <a:ln w="28440" cap="sq">
            <a:solidFill>
              <a:srgbClr val="000000"/>
            </a:solidFill>
            <a:miter lim="800000"/>
            <a:headEnd/>
            <a:tailEnd/>
          </a:ln>
        </p:spPr>
        <p:txBody>
          <a:bodyPr/>
          <a:lstStyle/>
          <a:p>
            <a:endParaRPr lang="el-GR"/>
          </a:p>
        </p:txBody>
      </p:sp>
      <p:sp>
        <p:nvSpPr>
          <p:cNvPr id="59415" name="Text Box 23"/>
          <p:cNvSpPr txBox="1">
            <a:spLocks noChangeArrowheads="1"/>
          </p:cNvSpPr>
          <p:nvPr/>
        </p:nvSpPr>
        <p:spPr bwMode="auto">
          <a:xfrm>
            <a:off x="457200" y="457200"/>
            <a:ext cx="8229600" cy="560388"/>
          </a:xfrm>
          <a:prstGeom prst="rect">
            <a:avLst/>
          </a:prstGeom>
          <a:solidFill>
            <a:srgbClr val="005AB4"/>
          </a:solidFill>
          <a:ln w="12600" cap="sq">
            <a:solidFill>
              <a:srgbClr val="000000"/>
            </a:solidFill>
            <a:miter lim="800000"/>
            <a:headEnd/>
            <a:tailEnd/>
          </a:ln>
          <a:effectLst>
            <a:outerShdw dist="107933" dir="2700000" algn="ctr" rotWithShape="0">
              <a:srgbClr val="EEECE1"/>
            </a:outerShdw>
          </a:effectLst>
        </p:spPr>
        <p:txBody>
          <a:bodyPr lIns="90360" tIns="44280" rIns="90360" bIns="44280"/>
          <a:lstStyle/>
          <a:p>
            <a:pPr marL="109538" eaLnBrk="1" hangingPunct="1">
              <a:buSzPct val="100000"/>
              <a:tabLst>
                <a:tab pos="109538" algn="l"/>
                <a:tab pos="1023938" algn="l"/>
                <a:tab pos="1938338" algn="l"/>
                <a:tab pos="2852738" algn="l"/>
                <a:tab pos="3767138" algn="l"/>
                <a:tab pos="4681538" algn="l"/>
                <a:tab pos="5595938" algn="l"/>
                <a:tab pos="6510338" algn="l"/>
                <a:tab pos="7424738" algn="l"/>
                <a:tab pos="8339138" algn="l"/>
                <a:tab pos="9253538" algn="l"/>
                <a:tab pos="10167938" algn="l"/>
              </a:tabLst>
              <a:defRPr/>
            </a:pPr>
            <a:r>
              <a:rPr lang="el-GR" sz="4000">
                <a:solidFill>
                  <a:srgbClr val="FFFFFF"/>
                </a:solidFill>
                <a:effectLst>
                  <a:outerShdw blurRad="38100" dist="38100" dir="2700000" algn="tl">
                    <a:srgbClr val="000000"/>
                  </a:outerShdw>
                </a:effectLst>
                <a:latin typeface="Times New Roman" pitchFamily="16" charset="0"/>
                <a:ea typeface="+mn-ea"/>
                <a:cs typeface="Times New Roman" pitchFamily="16" charset="0"/>
              </a:rPr>
              <a:t>Επιδράσεις στις Χ.Κ και στην φορολόγηση</a:t>
            </a:r>
          </a:p>
        </p:txBody>
      </p:sp>
      <p:sp>
        <p:nvSpPr>
          <p:cNvPr id="101401" name="Text Box 24"/>
          <p:cNvSpPr txBox="1">
            <a:spLocks noChangeArrowheads="1"/>
          </p:cNvSpPr>
          <p:nvPr/>
        </p:nvSpPr>
        <p:spPr bwMode="auto">
          <a:xfrm>
            <a:off x="609600" y="1308100"/>
            <a:ext cx="8369300" cy="520700"/>
          </a:xfrm>
          <a:prstGeom prst="rect">
            <a:avLst/>
          </a:prstGeom>
          <a:solidFill>
            <a:srgbClr val="FFFFFF"/>
          </a:solidFill>
          <a:ln w="9525">
            <a:noFill/>
            <a:round/>
            <a:headEnd/>
            <a:tailEnd/>
          </a:ln>
        </p:spPr>
        <p:txBody>
          <a:bodyPr lIns="90360" tIns="44280" rIns="90360" bIns="44280"/>
          <a:lstStyle/>
          <a:p>
            <a:pPr marL="342900" indent="-341313" eaLnBrk="1" hangingPunct="1">
              <a:buSzPct val="100000"/>
              <a:tabLst>
                <a:tab pos="912813" algn="l"/>
                <a:tab pos="1827213" algn="l"/>
                <a:tab pos="2741613" algn="l"/>
                <a:tab pos="3656013" algn="l"/>
                <a:tab pos="4570413" algn="l"/>
                <a:tab pos="5484813" algn="l"/>
                <a:tab pos="6399213" algn="l"/>
                <a:tab pos="7313613" algn="l"/>
                <a:tab pos="8228013" algn="l"/>
                <a:tab pos="9142413" algn="l"/>
                <a:tab pos="10056813" algn="l"/>
              </a:tabLst>
            </a:pPr>
            <a:r>
              <a:rPr lang="el-GR" altLang="en-US" sz="2600">
                <a:solidFill>
                  <a:srgbClr val="800000"/>
                </a:solidFill>
                <a:latin typeface="Times New Roman" pitchFamily="18" charset="0"/>
                <a:cs typeface="Times New Roman" pitchFamily="18" charset="0"/>
              </a:rPr>
              <a:t>Σύνοψη σύγκρισης των Χ.Κ</a:t>
            </a:r>
          </a:p>
        </p:txBody>
      </p:sp>
    </p:spTree>
  </p:cSld>
  <p:clrMapOvr>
    <a:masterClrMapping/>
  </p:clrMapOvr>
  <p:transition spd="slow"/>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402" name="Rectangle 1"/>
          <p:cNvSpPr>
            <a:spLocks noChangeArrowheads="1"/>
          </p:cNvSpPr>
          <p:nvPr/>
        </p:nvSpPr>
        <p:spPr bwMode="auto">
          <a:xfrm>
            <a:off x="5486400" y="1905000"/>
            <a:ext cx="838200" cy="304800"/>
          </a:xfrm>
          <a:prstGeom prst="rect">
            <a:avLst/>
          </a:prstGeom>
          <a:noFill/>
          <a:ln w="9525">
            <a:noFill/>
            <a:round/>
            <a:headEnd/>
            <a:tailEnd/>
          </a:ln>
        </p:spPr>
        <p:txBody>
          <a:bodyPr wrap="none" lIns="90360" tIns="44280" rIns="90360" bIns="44280" anchor="ctr"/>
          <a:lstStyle/>
          <a:p>
            <a:pPr algn="ct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000">
                <a:solidFill>
                  <a:srgbClr val="000000"/>
                </a:solidFill>
                <a:latin typeface="Times New Roman" pitchFamily="18" charset="0"/>
                <a:cs typeface="Times New Roman" pitchFamily="18" charset="0"/>
              </a:rPr>
              <a:t>FIFO</a:t>
            </a:r>
          </a:p>
        </p:txBody>
      </p:sp>
      <p:sp>
        <p:nvSpPr>
          <p:cNvPr id="102403" name="Rectangle 2"/>
          <p:cNvSpPr>
            <a:spLocks noChangeArrowheads="1"/>
          </p:cNvSpPr>
          <p:nvPr/>
        </p:nvSpPr>
        <p:spPr bwMode="auto">
          <a:xfrm>
            <a:off x="7924800" y="1905000"/>
            <a:ext cx="838200" cy="304800"/>
          </a:xfrm>
          <a:prstGeom prst="rect">
            <a:avLst/>
          </a:prstGeom>
          <a:noFill/>
          <a:ln w="9525">
            <a:noFill/>
            <a:round/>
            <a:headEnd/>
            <a:tailEnd/>
          </a:ln>
        </p:spPr>
        <p:txBody>
          <a:bodyPr wrap="none" lIns="90360" tIns="44280" rIns="90360" bIns="44280" anchor="ctr"/>
          <a:lstStyle/>
          <a:p>
            <a:pPr algn="ct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000">
                <a:solidFill>
                  <a:srgbClr val="000000"/>
                </a:solidFill>
                <a:latin typeface="Times New Roman" pitchFamily="18" charset="0"/>
                <a:cs typeface="Times New Roman" pitchFamily="18" charset="0"/>
              </a:rPr>
              <a:t>LIFO</a:t>
            </a:r>
          </a:p>
        </p:txBody>
      </p:sp>
      <p:sp>
        <p:nvSpPr>
          <p:cNvPr id="102404" name="Rectangle 3"/>
          <p:cNvSpPr>
            <a:spLocks noChangeArrowheads="1"/>
          </p:cNvSpPr>
          <p:nvPr/>
        </p:nvSpPr>
        <p:spPr bwMode="auto">
          <a:xfrm>
            <a:off x="6553200" y="1905000"/>
            <a:ext cx="1066800" cy="304800"/>
          </a:xfrm>
          <a:prstGeom prst="rect">
            <a:avLst/>
          </a:prstGeom>
          <a:noFill/>
          <a:ln w="9525">
            <a:noFill/>
            <a:round/>
            <a:headEnd/>
            <a:tailEnd/>
          </a:ln>
        </p:spPr>
        <p:txBody>
          <a:bodyPr wrap="none" lIns="90360" tIns="44280" rIns="90360" bIns="44280" anchor="ctr"/>
          <a:lstStyle/>
          <a:p>
            <a:pPr algn="ct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000">
                <a:solidFill>
                  <a:srgbClr val="000000"/>
                </a:solidFill>
                <a:latin typeface="Times New Roman" pitchFamily="18" charset="0"/>
                <a:cs typeface="Times New Roman" pitchFamily="18" charset="0"/>
              </a:rPr>
              <a:t>Average</a:t>
            </a:r>
          </a:p>
        </p:txBody>
      </p:sp>
      <p:sp>
        <p:nvSpPr>
          <p:cNvPr id="102405" name="Line 4"/>
          <p:cNvSpPr>
            <a:spLocks noChangeShapeType="1"/>
          </p:cNvSpPr>
          <p:nvPr/>
        </p:nvSpPr>
        <p:spPr bwMode="auto">
          <a:xfrm>
            <a:off x="7848600" y="2286000"/>
            <a:ext cx="914400" cy="1588"/>
          </a:xfrm>
          <a:prstGeom prst="line">
            <a:avLst/>
          </a:prstGeom>
          <a:noFill/>
          <a:ln w="28440" cap="sq">
            <a:solidFill>
              <a:srgbClr val="000000"/>
            </a:solidFill>
            <a:miter lim="800000"/>
            <a:headEnd/>
            <a:tailEnd/>
          </a:ln>
        </p:spPr>
        <p:txBody>
          <a:bodyPr/>
          <a:lstStyle/>
          <a:p>
            <a:endParaRPr lang="el-GR"/>
          </a:p>
        </p:txBody>
      </p:sp>
      <p:sp>
        <p:nvSpPr>
          <p:cNvPr id="102406" name="Line 5"/>
          <p:cNvSpPr>
            <a:spLocks noChangeShapeType="1"/>
          </p:cNvSpPr>
          <p:nvPr/>
        </p:nvSpPr>
        <p:spPr bwMode="auto">
          <a:xfrm>
            <a:off x="6629400" y="2286000"/>
            <a:ext cx="914400" cy="1588"/>
          </a:xfrm>
          <a:prstGeom prst="line">
            <a:avLst/>
          </a:prstGeom>
          <a:noFill/>
          <a:ln w="28440" cap="sq">
            <a:solidFill>
              <a:srgbClr val="000000"/>
            </a:solidFill>
            <a:miter lim="800000"/>
            <a:headEnd/>
            <a:tailEnd/>
          </a:ln>
        </p:spPr>
        <p:txBody>
          <a:bodyPr/>
          <a:lstStyle/>
          <a:p>
            <a:endParaRPr lang="el-GR"/>
          </a:p>
        </p:txBody>
      </p:sp>
      <p:sp>
        <p:nvSpPr>
          <p:cNvPr id="102407" name="Line 6"/>
          <p:cNvSpPr>
            <a:spLocks noChangeShapeType="1"/>
          </p:cNvSpPr>
          <p:nvPr/>
        </p:nvSpPr>
        <p:spPr bwMode="auto">
          <a:xfrm>
            <a:off x="5410200" y="2286000"/>
            <a:ext cx="914400" cy="1588"/>
          </a:xfrm>
          <a:prstGeom prst="line">
            <a:avLst/>
          </a:prstGeom>
          <a:noFill/>
          <a:ln w="28440" cap="sq">
            <a:solidFill>
              <a:srgbClr val="000000"/>
            </a:solidFill>
            <a:miter lim="800000"/>
            <a:headEnd/>
            <a:tailEnd/>
          </a:ln>
        </p:spPr>
        <p:txBody>
          <a:bodyPr/>
          <a:lstStyle/>
          <a:p>
            <a:endParaRPr lang="el-GR"/>
          </a:p>
        </p:txBody>
      </p:sp>
      <p:sp>
        <p:nvSpPr>
          <p:cNvPr id="102408" name="Line 7"/>
          <p:cNvSpPr>
            <a:spLocks noChangeShapeType="1"/>
          </p:cNvSpPr>
          <p:nvPr/>
        </p:nvSpPr>
        <p:spPr bwMode="auto">
          <a:xfrm>
            <a:off x="7848600" y="3124200"/>
            <a:ext cx="914400" cy="1588"/>
          </a:xfrm>
          <a:prstGeom prst="line">
            <a:avLst/>
          </a:prstGeom>
          <a:noFill/>
          <a:ln w="28440" cap="sq">
            <a:solidFill>
              <a:srgbClr val="000000"/>
            </a:solidFill>
            <a:miter lim="800000"/>
            <a:headEnd/>
            <a:tailEnd/>
          </a:ln>
        </p:spPr>
        <p:txBody>
          <a:bodyPr/>
          <a:lstStyle/>
          <a:p>
            <a:endParaRPr lang="el-GR"/>
          </a:p>
        </p:txBody>
      </p:sp>
      <p:sp>
        <p:nvSpPr>
          <p:cNvPr id="102409" name="Line 8"/>
          <p:cNvSpPr>
            <a:spLocks noChangeShapeType="1"/>
          </p:cNvSpPr>
          <p:nvPr/>
        </p:nvSpPr>
        <p:spPr bwMode="auto">
          <a:xfrm>
            <a:off x="6629400" y="3124200"/>
            <a:ext cx="914400" cy="1588"/>
          </a:xfrm>
          <a:prstGeom prst="line">
            <a:avLst/>
          </a:prstGeom>
          <a:noFill/>
          <a:ln w="28440" cap="sq">
            <a:solidFill>
              <a:srgbClr val="000000"/>
            </a:solidFill>
            <a:miter lim="800000"/>
            <a:headEnd/>
            <a:tailEnd/>
          </a:ln>
        </p:spPr>
        <p:txBody>
          <a:bodyPr/>
          <a:lstStyle/>
          <a:p>
            <a:endParaRPr lang="el-GR"/>
          </a:p>
        </p:txBody>
      </p:sp>
      <p:sp>
        <p:nvSpPr>
          <p:cNvPr id="102410" name="Line 9"/>
          <p:cNvSpPr>
            <a:spLocks noChangeShapeType="1"/>
          </p:cNvSpPr>
          <p:nvPr/>
        </p:nvSpPr>
        <p:spPr bwMode="auto">
          <a:xfrm>
            <a:off x="5410200" y="3124200"/>
            <a:ext cx="914400" cy="1588"/>
          </a:xfrm>
          <a:prstGeom prst="line">
            <a:avLst/>
          </a:prstGeom>
          <a:noFill/>
          <a:ln w="28440" cap="sq">
            <a:solidFill>
              <a:srgbClr val="000000"/>
            </a:solidFill>
            <a:miter lim="800000"/>
            <a:headEnd/>
            <a:tailEnd/>
          </a:ln>
        </p:spPr>
        <p:txBody>
          <a:bodyPr/>
          <a:lstStyle/>
          <a:p>
            <a:endParaRPr lang="el-GR"/>
          </a:p>
        </p:txBody>
      </p:sp>
      <p:sp>
        <p:nvSpPr>
          <p:cNvPr id="102411" name="Line 10"/>
          <p:cNvSpPr>
            <a:spLocks noChangeShapeType="1"/>
          </p:cNvSpPr>
          <p:nvPr/>
        </p:nvSpPr>
        <p:spPr bwMode="auto">
          <a:xfrm>
            <a:off x="7848600" y="3962400"/>
            <a:ext cx="914400" cy="1588"/>
          </a:xfrm>
          <a:prstGeom prst="line">
            <a:avLst/>
          </a:prstGeom>
          <a:noFill/>
          <a:ln w="28440" cap="sq">
            <a:solidFill>
              <a:srgbClr val="000000"/>
            </a:solidFill>
            <a:miter lim="800000"/>
            <a:headEnd/>
            <a:tailEnd/>
          </a:ln>
        </p:spPr>
        <p:txBody>
          <a:bodyPr/>
          <a:lstStyle/>
          <a:p>
            <a:endParaRPr lang="el-GR"/>
          </a:p>
        </p:txBody>
      </p:sp>
      <p:sp>
        <p:nvSpPr>
          <p:cNvPr id="102412" name="Line 11"/>
          <p:cNvSpPr>
            <a:spLocks noChangeShapeType="1"/>
          </p:cNvSpPr>
          <p:nvPr/>
        </p:nvSpPr>
        <p:spPr bwMode="auto">
          <a:xfrm>
            <a:off x="6629400" y="3962400"/>
            <a:ext cx="914400" cy="1588"/>
          </a:xfrm>
          <a:prstGeom prst="line">
            <a:avLst/>
          </a:prstGeom>
          <a:noFill/>
          <a:ln w="28440" cap="sq">
            <a:solidFill>
              <a:srgbClr val="000000"/>
            </a:solidFill>
            <a:miter lim="800000"/>
            <a:headEnd/>
            <a:tailEnd/>
          </a:ln>
        </p:spPr>
        <p:txBody>
          <a:bodyPr/>
          <a:lstStyle/>
          <a:p>
            <a:endParaRPr lang="el-GR"/>
          </a:p>
        </p:txBody>
      </p:sp>
      <p:sp>
        <p:nvSpPr>
          <p:cNvPr id="102413" name="Line 12"/>
          <p:cNvSpPr>
            <a:spLocks noChangeShapeType="1"/>
          </p:cNvSpPr>
          <p:nvPr/>
        </p:nvSpPr>
        <p:spPr bwMode="auto">
          <a:xfrm>
            <a:off x="5410200" y="3962400"/>
            <a:ext cx="914400" cy="1588"/>
          </a:xfrm>
          <a:prstGeom prst="line">
            <a:avLst/>
          </a:prstGeom>
          <a:noFill/>
          <a:ln w="28440" cap="sq">
            <a:solidFill>
              <a:srgbClr val="000000"/>
            </a:solidFill>
            <a:miter lim="800000"/>
            <a:headEnd/>
            <a:tailEnd/>
          </a:ln>
        </p:spPr>
        <p:txBody>
          <a:bodyPr/>
          <a:lstStyle/>
          <a:p>
            <a:endParaRPr lang="el-GR"/>
          </a:p>
        </p:txBody>
      </p:sp>
      <p:sp>
        <p:nvSpPr>
          <p:cNvPr id="102414" name="Line 13"/>
          <p:cNvSpPr>
            <a:spLocks noChangeShapeType="1"/>
          </p:cNvSpPr>
          <p:nvPr/>
        </p:nvSpPr>
        <p:spPr bwMode="auto">
          <a:xfrm>
            <a:off x="7848600" y="4800600"/>
            <a:ext cx="914400" cy="1588"/>
          </a:xfrm>
          <a:prstGeom prst="line">
            <a:avLst/>
          </a:prstGeom>
          <a:noFill/>
          <a:ln w="28440" cap="sq">
            <a:solidFill>
              <a:srgbClr val="000000"/>
            </a:solidFill>
            <a:miter lim="800000"/>
            <a:headEnd/>
            <a:tailEnd/>
          </a:ln>
        </p:spPr>
        <p:txBody>
          <a:bodyPr/>
          <a:lstStyle/>
          <a:p>
            <a:endParaRPr lang="el-GR"/>
          </a:p>
        </p:txBody>
      </p:sp>
      <p:sp>
        <p:nvSpPr>
          <p:cNvPr id="102415" name="Line 14"/>
          <p:cNvSpPr>
            <a:spLocks noChangeShapeType="1"/>
          </p:cNvSpPr>
          <p:nvPr/>
        </p:nvSpPr>
        <p:spPr bwMode="auto">
          <a:xfrm>
            <a:off x="6629400" y="4800600"/>
            <a:ext cx="914400" cy="1588"/>
          </a:xfrm>
          <a:prstGeom prst="line">
            <a:avLst/>
          </a:prstGeom>
          <a:noFill/>
          <a:ln w="28440" cap="sq">
            <a:solidFill>
              <a:srgbClr val="000000"/>
            </a:solidFill>
            <a:miter lim="800000"/>
            <a:headEnd/>
            <a:tailEnd/>
          </a:ln>
        </p:spPr>
        <p:txBody>
          <a:bodyPr/>
          <a:lstStyle/>
          <a:p>
            <a:endParaRPr lang="el-GR"/>
          </a:p>
        </p:txBody>
      </p:sp>
      <p:sp>
        <p:nvSpPr>
          <p:cNvPr id="102416" name="Line 15"/>
          <p:cNvSpPr>
            <a:spLocks noChangeShapeType="1"/>
          </p:cNvSpPr>
          <p:nvPr/>
        </p:nvSpPr>
        <p:spPr bwMode="auto">
          <a:xfrm>
            <a:off x="5410200" y="4800600"/>
            <a:ext cx="914400" cy="1588"/>
          </a:xfrm>
          <a:prstGeom prst="line">
            <a:avLst/>
          </a:prstGeom>
          <a:noFill/>
          <a:ln w="28440" cap="sq">
            <a:solidFill>
              <a:srgbClr val="000000"/>
            </a:solidFill>
            <a:miter lim="800000"/>
            <a:headEnd/>
            <a:tailEnd/>
          </a:ln>
        </p:spPr>
        <p:txBody>
          <a:bodyPr/>
          <a:lstStyle/>
          <a:p>
            <a:endParaRPr lang="el-GR"/>
          </a:p>
        </p:txBody>
      </p:sp>
      <p:sp>
        <p:nvSpPr>
          <p:cNvPr id="102417" name="Line 16"/>
          <p:cNvSpPr>
            <a:spLocks noChangeShapeType="1"/>
          </p:cNvSpPr>
          <p:nvPr/>
        </p:nvSpPr>
        <p:spPr bwMode="auto">
          <a:xfrm>
            <a:off x="7848600" y="5181600"/>
            <a:ext cx="914400" cy="1588"/>
          </a:xfrm>
          <a:prstGeom prst="line">
            <a:avLst/>
          </a:prstGeom>
          <a:noFill/>
          <a:ln w="28440" cap="sq">
            <a:solidFill>
              <a:srgbClr val="000000"/>
            </a:solidFill>
            <a:miter lim="800000"/>
            <a:headEnd/>
            <a:tailEnd/>
          </a:ln>
        </p:spPr>
        <p:txBody>
          <a:bodyPr/>
          <a:lstStyle/>
          <a:p>
            <a:endParaRPr lang="el-GR"/>
          </a:p>
        </p:txBody>
      </p:sp>
      <p:sp>
        <p:nvSpPr>
          <p:cNvPr id="102418" name="Line 17"/>
          <p:cNvSpPr>
            <a:spLocks noChangeShapeType="1"/>
          </p:cNvSpPr>
          <p:nvPr/>
        </p:nvSpPr>
        <p:spPr bwMode="auto">
          <a:xfrm>
            <a:off x="6629400" y="5181600"/>
            <a:ext cx="914400" cy="1588"/>
          </a:xfrm>
          <a:prstGeom prst="line">
            <a:avLst/>
          </a:prstGeom>
          <a:noFill/>
          <a:ln w="28440" cap="sq">
            <a:solidFill>
              <a:srgbClr val="000000"/>
            </a:solidFill>
            <a:miter lim="800000"/>
            <a:headEnd/>
            <a:tailEnd/>
          </a:ln>
        </p:spPr>
        <p:txBody>
          <a:bodyPr/>
          <a:lstStyle/>
          <a:p>
            <a:endParaRPr lang="el-GR"/>
          </a:p>
        </p:txBody>
      </p:sp>
      <p:sp>
        <p:nvSpPr>
          <p:cNvPr id="102419" name="Line 18"/>
          <p:cNvSpPr>
            <a:spLocks noChangeShapeType="1"/>
          </p:cNvSpPr>
          <p:nvPr/>
        </p:nvSpPr>
        <p:spPr bwMode="auto">
          <a:xfrm>
            <a:off x="5410200" y="5181600"/>
            <a:ext cx="914400" cy="1588"/>
          </a:xfrm>
          <a:prstGeom prst="line">
            <a:avLst/>
          </a:prstGeom>
          <a:noFill/>
          <a:ln w="28440" cap="sq">
            <a:solidFill>
              <a:srgbClr val="000000"/>
            </a:solidFill>
            <a:miter lim="800000"/>
            <a:headEnd/>
            <a:tailEnd/>
          </a:ln>
        </p:spPr>
        <p:txBody>
          <a:bodyPr/>
          <a:lstStyle/>
          <a:p>
            <a:endParaRPr lang="el-GR"/>
          </a:p>
        </p:txBody>
      </p:sp>
      <p:sp>
        <p:nvSpPr>
          <p:cNvPr id="102420" name="Line 19"/>
          <p:cNvSpPr>
            <a:spLocks noChangeShapeType="1"/>
          </p:cNvSpPr>
          <p:nvPr/>
        </p:nvSpPr>
        <p:spPr bwMode="auto">
          <a:xfrm>
            <a:off x="7848600" y="5257800"/>
            <a:ext cx="914400" cy="1588"/>
          </a:xfrm>
          <a:prstGeom prst="line">
            <a:avLst/>
          </a:prstGeom>
          <a:noFill/>
          <a:ln w="28440" cap="sq">
            <a:solidFill>
              <a:srgbClr val="000000"/>
            </a:solidFill>
            <a:miter lim="800000"/>
            <a:headEnd/>
            <a:tailEnd/>
          </a:ln>
        </p:spPr>
        <p:txBody>
          <a:bodyPr/>
          <a:lstStyle/>
          <a:p>
            <a:endParaRPr lang="el-GR"/>
          </a:p>
        </p:txBody>
      </p:sp>
      <p:sp>
        <p:nvSpPr>
          <p:cNvPr id="102421" name="Line 20"/>
          <p:cNvSpPr>
            <a:spLocks noChangeShapeType="1"/>
          </p:cNvSpPr>
          <p:nvPr/>
        </p:nvSpPr>
        <p:spPr bwMode="auto">
          <a:xfrm>
            <a:off x="6629400" y="5257800"/>
            <a:ext cx="914400" cy="1588"/>
          </a:xfrm>
          <a:prstGeom prst="line">
            <a:avLst/>
          </a:prstGeom>
          <a:noFill/>
          <a:ln w="28440" cap="sq">
            <a:solidFill>
              <a:srgbClr val="000000"/>
            </a:solidFill>
            <a:miter lim="800000"/>
            <a:headEnd/>
            <a:tailEnd/>
          </a:ln>
        </p:spPr>
        <p:txBody>
          <a:bodyPr/>
          <a:lstStyle/>
          <a:p>
            <a:endParaRPr lang="el-GR"/>
          </a:p>
        </p:txBody>
      </p:sp>
      <p:sp>
        <p:nvSpPr>
          <p:cNvPr id="102422" name="Line 21"/>
          <p:cNvSpPr>
            <a:spLocks noChangeShapeType="1"/>
          </p:cNvSpPr>
          <p:nvPr/>
        </p:nvSpPr>
        <p:spPr bwMode="auto">
          <a:xfrm>
            <a:off x="5410200" y="5257800"/>
            <a:ext cx="914400" cy="1588"/>
          </a:xfrm>
          <a:prstGeom prst="line">
            <a:avLst/>
          </a:prstGeom>
          <a:noFill/>
          <a:ln w="28440" cap="sq">
            <a:solidFill>
              <a:srgbClr val="000000"/>
            </a:solidFill>
            <a:miter lim="800000"/>
            <a:headEnd/>
            <a:tailEnd/>
          </a:ln>
        </p:spPr>
        <p:txBody>
          <a:bodyPr/>
          <a:lstStyle/>
          <a:p>
            <a:endParaRPr lang="el-GR"/>
          </a:p>
        </p:txBody>
      </p:sp>
      <p:sp>
        <p:nvSpPr>
          <p:cNvPr id="102423" name="Line 22"/>
          <p:cNvSpPr>
            <a:spLocks noChangeShapeType="1"/>
          </p:cNvSpPr>
          <p:nvPr/>
        </p:nvSpPr>
        <p:spPr bwMode="auto">
          <a:xfrm flipV="1">
            <a:off x="1600200" y="4722813"/>
            <a:ext cx="457200" cy="307975"/>
          </a:xfrm>
          <a:prstGeom prst="line">
            <a:avLst/>
          </a:prstGeom>
          <a:noFill/>
          <a:ln w="38160" cap="sq">
            <a:solidFill>
              <a:srgbClr val="800000"/>
            </a:solidFill>
            <a:miter lim="800000"/>
            <a:headEnd/>
            <a:tailEnd type="triangle" w="sm" len="sm"/>
          </a:ln>
        </p:spPr>
        <p:txBody>
          <a:bodyPr/>
          <a:lstStyle/>
          <a:p>
            <a:endParaRPr lang="el-GR"/>
          </a:p>
        </p:txBody>
      </p:sp>
      <p:sp>
        <p:nvSpPr>
          <p:cNvPr id="102424" name="Line 23"/>
          <p:cNvSpPr>
            <a:spLocks noChangeShapeType="1"/>
          </p:cNvSpPr>
          <p:nvPr/>
        </p:nvSpPr>
        <p:spPr bwMode="auto">
          <a:xfrm>
            <a:off x="1600200" y="5029200"/>
            <a:ext cx="457200" cy="1588"/>
          </a:xfrm>
          <a:prstGeom prst="line">
            <a:avLst/>
          </a:prstGeom>
          <a:noFill/>
          <a:ln w="38160" cap="sq">
            <a:solidFill>
              <a:srgbClr val="800000"/>
            </a:solidFill>
            <a:miter lim="800000"/>
            <a:headEnd/>
            <a:tailEnd type="triangle" w="sm" len="sm"/>
          </a:ln>
        </p:spPr>
        <p:txBody>
          <a:bodyPr/>
          <a:lstStyle/>
          <a:p>
            <a:endParaRPr lang="el-GR"/>
          </a:p>
        </p:txBody>
      </p:sp>
      <p:sp>
        <p:nvSpPr>
          <p:cNvPr id="102425" name="Line 24"/>
          <p:cNvSpPr>
            <a:spLocks noChangeShapeType="1"/>
          </p:cNvSpPr>
          <p:nvPr/>
        </p:nvSpPr>
        <p:spPr bwMode="auto">
          <a:xfrm>
            <a:off x="1600200" y="5029200"/>
            <a:ext cx="457200" cy="609600"/>
          </a:xfrm>
          <a:prstGeom prst="line">
            <a:avLst/>
          </a:prstGeom>
          <a:noFill/>
          <a:ln w="38160" cap="sq">
            <a:solidFill>
              <a:srgbClr val="800000"/>
            </a:solidFill>
            <a:miter lim="800000"/>
            <a:headEnd/>
            <a:tailEnd type="triangle" w="sm" len="sm"/>
          </a:ln>
        </p:spPr>
        <p:txBody>
          <a:bodyPr/>
          <a:lstStyle/>
          <a:p>
            <a:endParaRPr lang="el-GR"/>
          </a:p>
        </p:txBody>
      </p:sp>
      <p:sp>
        <p:nvSpPr>
          <p:cNvPr id="102426" name="Line 25"/>
          <p:cNvSpPr>
            <a:spLocks noChangeShapeType="1"/>
          </p:cNvSpPr>
          <p:nvPr/>
        </p:nvSpPr>
        <p:spPr bwMode="auto">
          <a:xfrm>
            <a:off x="1447800" y="2895600"/>
            <a:ext cx="533400" cy="1588"/>
          </a:xfrm>
          <a:prstGeom prst="line">
            <a:avLst/>
          </a:prstGeom>
          <a:noFill/>
          <a:ln w="38160" cap="sq">
            <a:solidFill>
              <a:srgbClr val="800000"/>
            </a:solidFill>
            <a:miter lim="800000"/>
            <a:headEnd/>
            <a:tailEnd type="triangle" w="sm" len="sm"/>
          </a:ln>
        </p:spPr>
        <p:txBody>
          <a:bodyPr/>
          <a:lstStyle/>
          <a:p>
            <a:endParaRPr lang="el-GR"/>
          </a:p>
        </p:txBody>
      </p:sp>
      <p:sp>
        <p:nvSpPr>
          <p:cNvPr id="60442" name="Text Box 26"/>
          <p:cNvSpPr txBox="1">
            <a:spLocks noChangeArrowheads="1"/>
          </p:cNvSpPr>
          <p:nvPr/>
        </p:nvSpPr>
        <p:spPr bwMode="auto">
          <a:xfrm>
            <a:off x="457200" y="457200"/>
            <a:ext cx="8229600" cy="560388"/>
          </a:xfrm>
          <a:prstGeom prst="rect">
            <a:avLst/>
          </a:prstGeom>
          <a:solidFill>
            <a:srgbClr val="005AB4"/>
          </a:solidFill>
          <a:ln w="12600" cap="sq">
            <a:solidFill>
              <a:srgbClr val="000000"/>
            </a:solidFill>
            <a:miter lim="800000"/>
            <a:headEnd/>
            <a:tailEnd/>
          </a:ln>
          <a:effectLst>
            <a:outerShdw dist="107933" dir="2700000" algn="ctr" rotWithShape="0">
              <a:srgbClr val="EEECE1"/>
            </a:outerShdw>
          </a:effectLst>
        </p:spPr>
        <p:txBody>
          <a:bodyPr lIns="90360" tIns="44280" rIns="90360" bIns="44280"/>
          <a:lstStyle/>
          <a:p>
            <a:pPr marL="109538" eaLnBrk="1" hangingPunct="1">
              <a:buSzPct val="100000"/>
              <a:tabLst>
                <a:tab pos="109538" algn="l"/>
                <a:tab pos="1023938" algn="l"/>
                <a:tab pos="1938338" algn="l"/>
                <a:tab pos="2852738" algn="l"/>
                <a:tab pos="3767138" algn="l"/>
                <a:tab pos="4681538" algn="l"/>
                <a:tab pos="5595938" algn="l"/>
                <a:tab pos="6510338" algn="l"/>
                <a:tab pos="7424738" algn="l"/>
                <a:tab pos="8339138" algn="l"/>
                <a:tab pos="9253538" algn="l"/>
                <a:tab pos="10167938" algn="l"/>
              </a:tabLst>
              <a:defRPr/>
            </a:pPr>
            <a:r>
              <a:rPr lang="el-GR" sz="4000">
                <a:solidFill>
                  <a:srgbClr val="FFFFFF"/>
                </a:solidFill>
                <a:effectLst>
                  <a:outerShdw blurRad="38100" dist="38100" dir="2700000" algn="tl">
                    <a:srgbClr val="000000"/>
                  </a:outerShdw>
                </a:effectLst>
                <a:latin typeface="Times New Roman" pitchFamily="16" charset="0"/>
                <a:ea typeface="+mn-ea"/>
                <a:cs typeface="Times New Roman" pitchFamily="16" charset="0"/>
              </a:rPr>
              <a:t>Επιδράσεις στις Χ.Κ και στην φορολόγηση</a:t>
            </a:r>
          </a:p>
        </p:txBody>
      </p:sp>
      <p:sp>
        <p:nvSpPr>
          <p:cNvPr id="102428" name="Text Box 27"/>
          <p:cNvSpPr txBox="1">
            <a:spLocks noChangeArrowheads="1"/>
          </p:cNvSpPr>
          <p:nvPr/>
        </p:nvSpPr>
        <p:spPr bwMode="auto">
          <a:xfrm>
            <a:off x="304800" y="1308100"/>
            <a:ext cx="8674100" cy="520700"/>
          </a:xfrm>
          <a:prstGeom prst="rect">
            <a:avLst/>
          </a:prstGeom>
          <a:solidFill>
            <a:srgbClr val="FFFFFF"/>
          </a:solidFill>
          <a:ln w="9525">
            <a:noFill/>
            <a:round/>
            <a:headEnd/>
            <a:tailEnd/>
          </a:ln>
        </p:spPr>
        <p:txBody>
          <a:bodyPr lIns="90360" tIns="44280" rIns="90360" bIns="44280"/>
          <a:lstStyle/>
          <a:p>
            <a:pPr marL="342900" indent="-341313" eaLnBrk="1" hangingPunct="1">
              <a:buSzPct val="100000"/>
              <a:tabLst>
                <a:tab pos="912813" algn="l"/>
                <a:tab pos="1827213" algn="l"/>
                <a:tab pos="2741613" algn="l"/>
                <a:tab pos="3656013" algn="l"/>
                <a:tab pos="4570413" algn="l"/>
                <a:tab pos="5484813" algn="l"/>
                <a:tab pos="6399213" algn="l"/>
                <a:tab pos="7313613" algn="l"/>
                <a:tab pos="8228013" algn="l"/>
                <a:tab pos="9142413" algn="l"/>
                <a:tab pos="10056813" algn="l"/>
              </a:tabLst>
            </a:pPr>
            <a:r>
              <a:rPr lang="el-GR" altLang="en-US" sz="2400">
                <a:solidFill>
                  <a:srgbClr val="000000"/>
                </a:solidFill>
                <a:latin typeface="Times New Roman" pitchFamily="18" charset="0"/>
                <a:cs typeface="Times New Roman" pitchFamily="18" charset="0"/>
              </a:rPr>
              <a:t>Σε περιόδους αύξησης των τιμών, σύμφωνα με την</a:t>
            </a:r>
            <a:r>
              <a:rPr lang="en-US" altLang="en-US" sz="2400">
                <a:solidFill>
                  <a:srgbClr val="000000"/>
                </a:solidFill>
                <a:latin typeface="Times New Roman" pitchFamily="18" charset="0"/>
                <a:cs typeface="Times New Roman" pitchFamily="18" charset="0"/>
              </a:rPr>
              <a:t>, </a:t>
            </a:r>
            <a:r>
              <a:rPr lang="en-US" altLang="en-US" sz="2400">
                <a:solidFill>
                  <a:srgbClr val="800000"/>
                </a:solidFill>
                <a:latin typeface="Times New Roman" pitchFamily="18" charset="0"/>
                <a:cs typeface="Times New Roman" pitchFamily="18" charset="0"/>
              </a:rPr>
              <a:t>FIFO:</a:t>
            </a:r>
          </a:p>
        </p:txBody>
      </p:sp>
      <p:sp>
        <p:nvSpPr>
          <p:cNvPr id="102429" name="Text Box 28"/>
          <p:cNvSpPr txBox="1">
            <a:spLocks noChangeArrowheads="1"/>
          </p:cNvSpPr>
          <p:nvPr/>
        </p:nvSpPr>
        <p:spPr bwMode="auto">
          <a:xfrm>
            <a:off x="152400" y="4800600"/>
            <a:ext cx="1524000" cy="368300"/>
          </a:xfrm>
          <a:prstGeom prst="rect">
            <a:avLst/>
          </a:prstGeom>
          <a:solidFill>
            <a:srgbClr val="FAEFB6"/>
          </a:solidFill>
          <a:ln w="28440" cap="sq">
            <a:solidFill>
              <a:srgbClr val="800000"/>
            </a:solidFill>
            <a:miter lim="800000"/>
            <a:headEnd/>
            <a:tailEnd/>
          </a:ln>
        </p:spPr>
        <p:txBody>
          <a:bodyPr lIns="90000" tIns="46800" rIns="90000" bIns="46800">
            <a:spAutoFit/>
          </a:bodyPr>
          <a:lstStyle/>
          <a:p>
            <a:pPr eaLnBrk="1" hangingPunct="1">
              <a:spcBef>
                <a:spcPts val="1125"/>
              </a:spcBef>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a:solidFill>
                  <a:srgbClr val="000000"/>
                </a:solidFill>
                <a:latin typeface="Times New Roman" pitchFamily="18" charset="0"/>
                <a:cs typeface="Times New Roman" pitchFamily="18" charset="0"/>
              </a:rPr>
              <a:t>Υψηλότερο</a:t>
            </a:r>
          </a:p>
        </p:txBody>
      </p:sp>
      <p:sp>
        <p:nvSpPr>
          <p:cNvPr id="102430" name="Text Box 29"/>
          <p:cNvSpPr txBox="1">
            <a:spLocks noChangeArrowheads="1"/>
          </p:cNvSpPr>
          <p:nvPr/>
        </p:nvSpPr>
        <p:spPr bwMode="auto">
          <a:xfrm>
            <a:off x="152400" y="2638425"/>
            <a:ext cx="1524000" cy="368300"/>
          </a:xfrm>
          <a:prstGeom prst="rect">
            <a:avLst/>
          </a:prstGeom>
          <a:solidFill>
            <a:srgbClr val="FAEFB6"/>
          </a:solidFill>
          <a:ln w="28440" cap="sq">
            <a:solidFill>
              <a:srgbClr val="800000"/>
            </a:solidFill>
            <a:miter lim="800000"/>
            <a:headEnd/>
            <a:tailEnd/>
          </a:ln>
        </p:spPr>
        <p:txBody>
          <a:bodyPr lIns="90000" tIns="46800" rIns="90000" bIns="46800">
            <a:spAutoFit/>
          </a:bodyPr>
          <a:lstStyle/>
          <a:p>
            <a:pPr eaLnBrk="1" hangingPunct="1">
              <a:spcBef>
                <a:spcPts val="1125"/>
              </a:spcBef>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a:solidFill>
                  <a:srgbClr val="000000"/>
                </a:solidFill>
                <a:latin typeface="Times New Roman" pitchFamily="18" charset="0"/>
                <a:cs typeface="Times New Roman" pitchFamily="18" charset="0"/>
              </a:rPr>
              <a:t>Χαμηλότερο</a:t>
            </a:r>
          </a:p>
        </p:txBody>
      </p:sp>
      <p:sp>
        <p:nvSpPr>
          <p:cNvPr id="102431" name="Text Box 30"/>
          <p:cNvSpPr txBox="1">
            <a:spLocks noChangeArrowheads="1"/>
          </p:cNvSpPr>
          <p:nvPr/>
        </p:nvSpPr>
        <p:spPr bwMode="auto">
          <a:xfrm>
            <a:off x="1219200" y="2282825"/>
            <a:ext cx="7772400" cy="4141788"/>
          </a:xfrm>
          <a:prstGeom prst="rect">
            <a:avLst/>
          </a:prstGeom>
          <a:noFill/>
          <a:ln w="9525">
            <a:noFill/>
            <a:round/>
            <a:headEnd/>
            <a:tailEnd/>
          </a:ln>
        </p:spPr>
        <p:txBody>
          <a:bodyPr lIns="90000" tIns="46800" rIns="90000" bIns="46800">
            <a:spAutoFit/>
          </a:bodyPr>
          <a:lstStyle/>
          <a:p>
            <a:pPr marL="800100" eaLnBrk="1" hangingPunct="1">
              <a:spcBef>
                <a:spcPts val="688"/>
              </a:spcBef>
              <a:buSzPct val="100000"/>
              <a:tabLst>
                <a:tab pos="800100" algn="l"/>
                <a:tab pos="5027613" algn="r"/>
                <a:tab pos="6227763" algn="r"/>
                <a:tab pos="7485063" algn="r"/>
                <a:tab pos="8228013" algn="l"/>
                <a:tab pos="9142413" algn="l"/>
                <a:tab pos="10056813" algn="l"/>
              </a:tabLst>
            </a:pPr>
            <a:r>
              <a:rPr lang="el-GR" altLang="en-US" sz="2200">
                <a:solidFill>
                  <a:srgbClr val="000000"/>
                </a:solidFill>
                <a:latin typeface="Times New Roman" pitchFamily="18" charset="0"/>
                <a:cs typeface="Times New Roman" pitchFamily="18" charset="0"/>
              </a:rPr>
              <a:t>Πωλήσεις</a:t>
            </a:r>
            <a:r>
              <a:rPr lang="en-US" altLang="en-US" sz="2200">
                <a:solidFill>
                  <a:srgbClr val="000000"/>
                </a:solidFill>
                <a:latin typeface="Times New Roman" pitchFamily="18" charset="0"/>
                <a:cs typeface="Times New Roman" pitchFamily="18" charset="0"/>
              </a:rPr>
              <a:t>	9,000	9,000	9,000</a:t>
            </a:r>
          </a:p>
          <a:p>
            <a:pPr marL="800100" eaLnBrk="1" hangingPunct="1">
              <a:spcBef>
                <a:spcPts val="688"/>
              </a:spcBef>
              <a:buSzPct val="100000"/>
              <a:tabLst>
                <a:tab pos="800100" algn="l"/>
                <a:tab pos="5027613" algn="r"/>
                <a:tab pos="6227763" algn="r"/>
                <a:tab pos="7485063" algn="r"/>
                <a:tab pos="8228013" algn="l"/>
                <a:tab pos="9142413" algn="l"/>
                <a:tab pos="10056813" algn="l"/>
              </a:tabLst>
            </a:pPr>
            <a:r>
              <a:rPr lang="el-GR" altLang="en-US" sz="2200">
                <a:solidFill>
                  <a:srgbClr val="800000"/>
                </a:solidFill>
                <a:latin typeface="Times New Roman" pitchFamily="18" charset="0"/>
                <a:cs typeface="Times New Roman" pitchFamily="18" charset="0"/>
              </a:rPr>
              <a:t>Κόστος πωληθέντων</a:t>
            </a:r>
            <a:r>
              <a:rPr lang="en-US" altLang="en-US" sz="2200">
                <a:solidFill>
                  <a:srgbClr val="800000"/>
                </a:solidFill>
                <a:latin typeface="Times New Roman" pitchFamily="18" charset="0"/>
                <a:cs typeface="Times New Roman" pitchFamily="18" charset="0"/>
              </a:rPr>
              <a:t>	6,200	6,600	7,000</a:t>
            </a:r>
          </a:p>
          <a:p>
            <a:pPr marL="800100" eaLnBrk="1" hangingPunct="1">
              <a:spcBef>
                <a:spcPts val="688"/>
              </a:spcBef>
              <a:buSzPct val="100000"/>
              <a:tabLst>
                <a:tab pos="800100" algn="l"/>
                <a:tab pos="5027613" algn="r"/>
                <a:tab pos="6227763" algn="r"/>
                <a:tab pos="7485063" algn="r"/>
                <a:tab pos="8228013" algn="l"/>
                <a:tab pos="9142413" algn="l"/>
                <a:tab pos="10056813" algn="l"/>
              </a:tabLst>
            </a:pPr>
            <a:r>
              <a:rPr lang="en-US" altLang="en-US" sz="2200">
                <a:solidFill>
                  <a:srgbClr val="000000"/>
                </a:solidFill>
                <a:latin typeface="Times New Roman" pitchFamily="18" charset="0"/>
                <a:cs typeface="Times New Roman" pitchFamily="18" charset="0"/>
              </a:rPr>
              <a:t>    </a:t>
            </a:r>
            <a:r>
              <a:rPr lang="el-GR" altLang="en-US" sz="2200">
                <a:solidFill>
                  <a:srgbClr val="000000"/>
                </a:solidFill>
                <a:latin typeface="Times New Roman" pitchFamily="18" charset="0"/>
                <a:cs typeface="Times New Roman" pitchFamily="18" charset="0"/>
              </a:rPr>
              <a:t>Μικτό κέρδος</a:t>
            </a:r>
            <a:r>
              <a:rPr lang="en-US" altLang="en-US" sz="2200">
                <a:solidFill>
                  <a:srgbClr val="000000"/>
                </a:solidFill>
                <a:latin typeface="Times New Roman" pitchFamily="18" charset="0"/>
                <a:cs typeface="Times New Roman" pitchFamily="18" charset="0"/>
              </a:rPr>
              <a:t>	2,800	2,400	2,000</a:t>
            </a:r>
          </a:p>
          <a:p>
            <a:pPr marL="800100" eaLnBrk="1" hangingPunct="1">
              <a:spcBef>
                <a:spcPts val="688"/>
              </a:spcBef>
              <a:buSzPct val="100000"/>
              <a:tabLst>
                <a:tab pos="800100" algn="l"/>
                <a:tab pos="5027613" algn="r"/>
                <a:tab pos="6227763" algn="r"/>
                <a:tab pos="7485063" algn="r"/>
                <a:tab pos="8228013" algn="l"/>
                <a:tab pos="9142413" algn="l"/>
                <a:tab pos="10056813" algn="l"/>
              </a:tabLst>
            </a:pPr>
            <a:r>
              <a:rPr lang="el-GR" altLang="en-US" sz="2200">
                <a:solidFill>
                  <a:srgbClr val="000000"/>
                </a:solidFill>
                <a:latin typeface="Times New Roman" pitchFamily="18" charset="0"/>
                <a:cs typeface="Times New Roman" pitchFamily="18" charset="0"/>
              </a:rPr>
              <a:t>Έξοδα διοίκ. &amp;πώλησης</a:t>
            </a:r>
            <a:r>
              <a:rPr lang="en-US" altLang="en-US" sz="2200">
                <a:solidFill>
                  <a:srgbClr val="000000"/>
                </a:solidFill>
                <a:latin typeface="Times New Roman" pitchFamily="18" charset="0"/>
                <a:cs typeface="Times New Roman" pitchFamily="18" charset="0"/>
              </a:rPr>
              <a:t>	330	330	330</a:t>
            </a:r>
          </a:p>
          <a:p>
            <a:pPr marL="800100" eaLnBrk="1" hangingPunct="1">
              <a:spcBef>
                <a:spcPts val="688"/>
              </a:spcBef>
              <a:buSzPct val="100000"/>
              <a:tabLst>
                <a:tab pos="800100" algn="l"/>
                <a:tab pos="5027613" algn="r"/>
                <a:tab pos="6227763" algn="r"/>
                <a:tab pos="7485063" algn="r"/>
                <a:tab pos="8228013" algn="l"/>
                <a:tab pos="9142413" algn="l"/>
                <a:tab pos="10056813" algn="l"/>
              </a:tabLst>
            </a:pPr>
            <a:r>
              <a:rPr lang="el-GR" altLang="en-US" sz="2200">
                <a:solidFill>
                  <a:srgbClr val="000000"/>
                </a:solidFill>
                <a:latin typeface="Times New Roman" pitchFamily="18" charset="0"/>
                <a:cs typeface="Times New Roman" pitchFamily="18" charset="0"/>
              </a:rPr>
              <a:t>Κέρδη πριν τους φόρους</a:t>
            </a:r>
            <a:r>
              <a:rPr lang="en-US" altLang="en-US" sz="2200">
                <a:solidFill>
                  <a:srgbClr val="000000"/>
                </a:solidFill>
                <a:latin typeface="Times New Roman" pitchFamily="18" charset="0"/>
                <a:cs typeface="Times New Roman" pitchFamily="18" charset="0"/>
              </a:rPr>
              <a:t>	2,470	2,070	1,670</a:t>
            </a:r>
          </a:p>
          <a:p>
            <a:pPr marL="800100" eaLnBrk="1" hangingPunct="1">
              <a:spcBef>
                <a:spcPts val="688"/>
              </a:spcBef>
              <a:buSzPct val="100000"/>
              <a:tabLst>
                <a:tab pos="800100" algn="l"/>
                <a:tab pos="5027613" algn="r"/>
                <a:tab pos="6227763" algn="r"/>
                <a:tab pos="7485063" algn="r"/>
                <a:tab pos="8228013" algn="l"/>
                <a:tab pos="9142413" algn="l"/>
                <a:tab pos="10056813" algn="l"/>
              </a:tabLst>
            </a:pPr>
            <a:r>
              <a:rPr lang="el-GR" altLang="en-US" sz="2200">
                <a:solidFill>
                  <a:srgbClr val="800000"/>
                </a:solidFill>
                <a:latin typeface="Times New Roman" pitchFamily="18" charset="0"/>
                <a:cs typeface="Times New Roman" pitchFamily="18" charset="0"/>
              </a:rPr>
              <a:t>Φόρος εισοδήματος	</a:t>
            </a:r>
            <a:r>
              <a:rPr lang="en-US" altLang="en-US" sz="2200">
                <a:solidFill>
                  <a:srgbClr val="800000"/>
                </a:solidFill>
                <a:latin typeface="Times New Roman" pitchFamily="18" charset="0"/>
                <a:cs typeface="Times New Roman" pitchFamily="18" charset="0"/>
              </a:rPr>
              <a:t>140	120	110</a:t>
            </a:r>
          </a:p>
          <a:p>
            <a:pPr marL="800100" eaLnBrk="1" hangingPunct="1">
              <a:spcBef>
                <a:spcPts val="688"/>
              </a:spcBef>
              <a:buSzPct val="100000"/>
              <a:tabLst>
                <a:tab pos="800100" algn="l"/>
                <a:tab pos="5027613" algn="r"/>
                <a:tab pos="6227763" algn="r"/>
                <a:tab pos="7485063" algn="r"/>
                <a:tab pos="8228013" algn="l"/>
                <a:tab pos="9142413" algn="l"/>
                <a:tab pos="10056813" algn="l"/>
              </a:tabLst>
            </a:pPr>
            <a:r>
              <a:rPr lang="el-GR" altLang="en-US" sz="2200">
                <a:solidFill>
                  <a:srgbClr val="800000"/>
                </a:solidFill>
                <a:latin typeface="Times New Roman" pitchFamily="18" charset="0"/>
                <a:cs typeface="Times New Roman" pitchFamily="18" charset="0"/>
              </a:rPr>
              <a:t>Καθαρά κέρδη</a:t>
            </a:r>
            <a:r>
              <a:rPr lang="en-US" altLang="en-US" sz="2200">
                <a:solidFill>
                  <a:srgbClr val="800000"/>
                </a:solidFill>
                <a:latin typeface="Times New Roman" pitchFamily="18" charset="0"/>
                <a:cs typeface="Times New Roman" pitchFamily="18" charset="0"/>
              </a:rPr>
              <a:t>	2,330	1,950	1,560</a:t>
            </a:r>
          </a:p>
          <a:p>
            <a:pPr marL="800100" eaLnBrk="1" hangingPunct="1">
              <a:spcBef>
                <a:spcPts val="688"/>
              </a:spcBef>
              <a:buSzPct val="100000"/>
              <a:tabLst>
                <a:tab pos="800100" algn="l"/>
                <a:tab pos="5027613" algn="r"/>
                <a:tab pos="6227763" algn="r"/>
                <a:tab pos="7485063" algn="r"/>
                <a:tab pos="8228013" algn="l"/>
                <a:tab pos="9142413" algn="l"/>
                <a:tab pos="10056813" algn="l"/>
              </a:tabLst>
            </a:pPr>
            <a:endParaRPr lang="en-US" altLang="en-US" sz="2200">
              <a:solidFill>
                <a:srgbClr val="800000"/>
              </a:solidFill>
              <a:latin typeface="Times New Roman" pitchFamily="18" charset="0"/>
              <a:cs typeface="Times New Roman" pitchFamily="18" charset="0"/>
            </a:endParaRPr>
          </a:p>
          <a:p>
            <a:pPr marL="800100" eaLnBrk="1" hangingPunct="1">
              <a:spcBef>
                <a:spcPts val="688"/>
              </a:spcBef>
              <a:buSzPct val="100000"/>
              <a:tabLst>
                <a:tab pos="800100" algn="l"/>
                <a:tab pos="5027613" algn="r"/>
                <a:tab pos="6227763" algn="r"/>
                <a:tab pos="7485063" algn="r"/>
                <a:tab pos="8228013" algn="l"/>
                <a:tab pos="9142413" algn="l"/>
                <a:tab pos="10056813" algn="l"/>
              </a:tabLst>
            </a:pPr>
            <a:r>
              <a:rPr lang="el-GR" altLang="en-US" sz="2200">
                <a:solidFill>
                  <a:srgbClr val="800000"/>
                </a:solidFill>
                <a:latin typeface="Times New Roman" pitchFamily="18" charset="0"/>
                <a:cs typeface="Times New Roman" pitchFamily="18" charset="0"/>
              </a:rPr>
              <a:t>Υπόλοιπο Αποθεμάτων</a:t>
            </a:r>
            <a:r>
              <a:rPr lang="en-US" altLang="en-US" sz="2200">
                <a:solidFill>
                  <a:srgbClr val="800000"/>
                </a:solidFill>
                <a:latin typeface="Times New Roman" pitchFamily="18" charset="0"/>
                <a:cs typeface="Times New Roman" pitchFamily="18" charset="0"/>
              </a:rPr>
              <a:t>	5,800	5,400	5,000</a:t>
            </a:r>
            <a:r>
              <a:rPr lang="en-US" altLang="en-US" sz="2200">
                <a:solidFill>
                  <a:srgbClr val="000000"/>
                </a:solidFill>
                <a:latin typeface="Times New Roman" pitchFamily="18" charset="0"/>
                <a:cs typeface="Times New Roman" pitchFamily="18" charset="0"/>
              </a:rPr>
              <a:t>	</a:t>
            </a:r>
          </a:p>
        </p:txBody>
      </p:sp>
    </p:spTree>
  </p:cSld>
  <p:clrMapOvr>
    <a:masterClrMapping/>
  </p:clrMapOvr>
  <p:transition spd="slow"/>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3426" name="Rectangle 1"/>
          <p:cNvSpPr>
            <a:spLocks noChangeArrowheads="1"/>
          </p:cNvSpPr>
          <p:nvPr/>
        </p:nvSpPr>
        <p:spPr bwMode="auto">
          <a:xfrm>
            <a:off x="5486400" y="1905000"/>
            <a:ext cx="838200" cy="304800"/>
          </a:xfrm>
          <a:prstGeom prst="rect">
            <a:avLst/>
          </a:prstGeom>
          <a:noFill/>
          <a:ln w="9525">
            <a:noFill/>
            <a:round/>
            <a:headEnd/>
            <a:tailEnd/>
          </a:ln>
        </p:spPr>
        <p:txBody>
          <a:bodyPr wrap="none" lIns="90360" tIns="44280" rIns="90360" bIns="44280" anchor="ctr"/>
          <a:lstStyle/>
          <a:p>
            <a:pPr algn="ct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000">
                <a:solidFill>
                  <a:srgbClr val="000000"/>
                </a:solidFill>
                <a:latin typeface="Times New Roman" pitchFamily="18" charset="0"/>
                <a:cs typeface="Times New Roman" pitchFamily="18" charset="0"/>
              </a:rPr>
              <a:t>FIFO</a:t>
            </a:r>
          </a:p>
        </p:txBody>
      </p:sp>
      <p:sp>
        <p:nvSpPr>
          <p:cNvPr id="103427" name="Rectangle 2"/>
          <p:cNvSpPr>
            <a:spLocks noChangeArrowheads="1"/>
          </p:cNvSpPr>
          <p:nvPr/>
        </p:nvSpPr>
        <p:spPr bwMode="auto">
          <a:xfrm>
            <a:off x="7924800" y="1905000"/>
            <a:ext cx="838200" cy="304800"/>
          </a:xfrm>
          <a:prstGeom prst="rect">
            <a:avLst/>
          </a:prstGeom>
          <a:noFill/>
          <a:ln w="9525">
            <a:noFill/>
            <a:round/>
            <a:headEnd/>
            <a:tailEnd/>
          </a:ln>
        </p:spPr>
        <p:txBody>
          <a:bodyPr wrap="none" lIns="90360" tIns="44280" rIns="90360" bIns="44280" anchor="ctr"/>
          <a:lstStyle/>
          <a:p>
            <a:pPr algn="ct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000">
                <a:solidFill>
                  <a:srgbClr val="000000"/>
                </a:solidFill>
                <a:latin typeface="Times New Roman" pitchFamily="18" charset="0"/>
                <a:cs typeface="Times New Roman" pitchFamily="18" charset="0"/>
              </a:rPr>
              <a:t>LIFO</a:t>
            </a:r>
          </a:p>
        </p:txBody>
      </p:sp>
      <p:sp>
        <p:nvSpPr>
          <p:cNvPr id="103428" name="Rectangle 3"/>
          <p:cNvSpPr>
            <a:spLocks noChangeArrowheads="1"/>
          </p:cNvSpPr>
          <p:nvPr/>
        </p:nvSpPr>
        <p:spPr bwMode="auto">
          <a:xfrm>
            <a:off x="6553200" y="1905000"/>
            <a:ext cx="1066800" cy="304800"/>
          </a:xfrm>
          <a:prstGeom prst="rect">
            <a:avLst/>
          </a:prstGeom>
          <a:noFill/>
          <a:ln w="9525">
            <a:noFill/>
            <a:round/>
            <a:headEnd/>
            <a:tailEnd/>
          </a:ln>
        </p:spPr>
        <p:txBody>
          <a:bodyPr wrap="none" lIns="90360" tIns="44280" rIns="90360" bIns="44280" anchor="ctr"/>
          <a:lstStyle/>
          <a:p>
            <a:pPr algn="ct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000">
                <a:solidFill>
                  <a:srgbClr val="000000"/>
                </a:solidFill>
                <a:latin typeface="Times New Roman" pitchFamily="18" charset="0"/>
                <a:cs typeface="Times New Roman" pitchFamily="18" charset="0"/>
              </a:rPr>
              <a:t>Average</a:t>
            </a:r>
          </a:p>
        </p:txBody>
      </p:sp>
      <p:sp>
        <p:nvSpPr>
          <p:cNvPr id="103429" name="Line 4"/>
          <p:cNvSpPr>
            <a:spLocks noChangeShapeType="1"/>
          </p:cNvSpPr>
          <p:nvPr/>
        </p:nvSpPr>
        <p:spPr bwMode="auto">
          <a:xfrm>
            <a:off x="7848600" y="2286000"/>
            <a:ext cx="914400" cy="1588"/>
          </a:xfrm>
          <a:prstGeom prst="line">
            <a:avLst/>
          </a:prstGeom>
          <a:noFill/>
          <a:ln w="28440" cap="sq">
            <a:solidFill>
              <a:srgbClr val="000000"/>
            </a:solidFill>
            <a:miter lim="800000"/>
            <a:headEnd/>
            <a:tailEnd/>
          </a:ln>
        </p:spPr>
        <p:txBody>
          <a:bodyPr/>
          <a:lstStyle/>
          <a:p>
            <a:endParaRPr lang="el-GR"/>
          </a:p>
        </p:txBody>
      </p:sp>
      <p:sp>
        <p:nvSpPr>
          <p:cNvPr id="103430" name="Line 5"/>
          <p:cNvSpPr>
            <a:spLocks noChangeShapeType="1"/>
          </p:cNvSpPr>
          <p:nvPr/>
        </p:nvSpPr>
        <p:spPr bwMode="auto">
          <a:xfrm>
            <a:off x="6629400" y="2286000"/>
            <a:ext cx="914400" cy="1588"/>
          </a:xfrm>
          <a:prstGeom prst="line">
            <a:avLst/>
          </a:prstGeom>
          <a:noFill/>
          <a:ln w="28440" cap="sq">
            <a:solidFill>
              <a:srgbClr val="000000"/>
            </a:solidFill>
            <a:miter lim="800000"/>
            <a:headEnd/>
            <a:tailEnd/>
          </a:ln>
        </p:spPr>
        <p:txBody>
          <a:bodyPr/>
          <a:lstStyle/>
          <a:p>
            <a:endParaRPr lang="el-GR"/>
          </a:p>
        </p:txBody>
      </p:sp>
      <p:sp>
        <p:nvSpPr>
          <p:cNvPr id="103431" name="Line 6"/>
          <p:cNvSpPr>
            <a:spLocks noChangeShapeType="1"/>
          </p:cNvSpPr>
          <p:nvPr/>
        </p:nvSpPr>
        <p:spPr bwMode="auto">
          <a:xfrm>
            <a:off x="5410200" y="2286000"/>
            <a:ext cx="914400" cy="1588"/>
          </a:xfrm>
          <a:prstGeom prst="line">
            <a:avLst/>
          </a:prstGeom>
          <a:noFill/>
          <a:ln w="28440" cap="sq">
            <a:solidFill>
              <a:srgbClr val="000000"/>
            </a:solidFill>
            <a:miter lim="800000"/>
            <a:headEnd/>
            <a:tailEnd/>
          </a:ln>
        </p:spPr>
        <p:txBody>
          <a:bodyPr/>
          <a:lstStyle/>
          <a:p>
            <a:endParaRPr lang="el-GR"/>
          </a:p>
        </p:txBody>
      </p:sp>
      <p:sp>
        <p:nvSpPr>
          <p:cNvPr id="103432" name="Line 7"/>
          <p:cNvSpPr>
            <a:spLocks noChangeShapeType="1"/>
          </p:cNvSpPr>
          <p:nvPr/>
        </p:nvSpPr>
        <p:spPr bwMode="auto">
          <a:xfrm>
            <a:off x="7848600" y="3124200"/>
            <a:ext cx="914400" cy="1588"/>
          </a:xfrm>
          <a:prstGeom prst="line">
            <a:avLst/>
          </a:prstGeom>
          <a:noFill/>
          <a:ln w="28440" cap="sq">
            <a:solidFill>
              <a:srgbClr val="000000"/>
            </a:solidFill>
            <a:miter lim="800000"/>
            <a:headEnd/>
            <a:tailEnd/>
          </a:ln>
        </p:spPr>
        <p:txBody>
          <a:bodyPr/>
          <a:lstStyle/>
          <a:p>
            <a:endParaRPr lang="el-GR"/>
          </a:p>
        </p:txBody>
      </p:sp>
      <p:sp>
        <p:nvSpPr>
          <p:cNvPr id="103433" name="Line 8"/>
          <p:cNvSpPr>
            <a:spLocks noChangeShapeType="1"/>
          </p:cNvSpPr>
          <p:nvPr/>
        </p:nvSpPr>
        <p:spPr bwMode="auto">
          <a:xfrm>
            <a:off x="6629400" y="3124200"/>
            <a:ext cx="914400" cy="1588"/>
          </a:xfrm>
          <a:prstGeom prst="line">
            <a:avLst/>
          </a:prstGeom>
          <a:noFill/>
          <a:ln w="28440" cap="sq">
            <a:solidFill>
              <a:srgbClr val="000000"/>
            </a:solidFill>
            <a:miter lim="800000"/>
            <a:headEnd/>
            <a:tailEnd/>
          </a:ln>
        </p:spPr>
        <p:txBody>
          <a:bodyPr/>
          <a:lstStyle/>
          <a:p>
            <a:endParaRPr lang="el-GR"/>
          </a:p>
        </p:txBody>
      </p:sp>
      <p:sp>
        <p:nvSpPr>
          <p:cNvPr id="103434" name="Line 9"/>
          <p:cNvSpPr>
            <a:spLocks noChangeShapeType="1"/>
          </p:cNvSpPr>
          <p:nvPr/>
        </p:nvSpPr>
        <p:spPr bwMode="auto">
          <a:xfrm>
            <a:off x="5410200" y="3124200"/>
            <a:ext cx="914400" cy="1588"/>
          </a:xfrm>
          <a:prstGeom prst="line">
            <a:avLst/>
          </a:prstGeom>
          <a:noFill/>
          <a:ln w="28440" cap="sq">
            <a:solidFill>
              <a:srgbClr val="000000"/>
            </a:solidFill>
            <a:miter lim="800000"/>
            <a:headEnd/>
            <a:tailEnd/>
          </a:ln>
        </p:spPr>
        <p:txBody>
          <a:bodyPr/>
          <a:lstStyle/>
          <a:p>
            <a:endParaRPr lang="el-GR"/>
          </a:p>
        </p:txBody>
      </p:sp>
      <p:sp>
        <p:nvSpPr>
          <p:cNvPr id="103435" name="Line 10"/>
          <p:cNvSpPr>
            <a:spLocks noChangeShapeType="1"/>
          </p:cNvSpPr>
          <p:nvPr/>
        </p:nvSpPr>
        <p:spPr bwMode="auto">
          <a:xfrm>
            <a:off x="7848600" y="3962400"/>
            <a:ext cx="914400" cy="1588"/>
          </a:xfrm>
          <a:prstGeom prst="line">
            <a:avLst/>
          </a:prstGeom>
          <a:noFill/>
          <a:ln w="28440" cap="sq">
            <a:solidFill>
              <a:srgbClr val="000000"/>
            </a:solidFill>
            <a:miter lim="800000"/>
            <a:headEnd/>
            <a:tailEnd/>
          </a:ln>
        </p:spPr>
        <p:txBody>
          <a:bodyPr/>
          <a:lstStyle/>
          <a:p>
            <a:endParaRPr lang="el-GR"/>
          </a:p>
        </p:txBody>
      </p:sp>
      <p:sp>
        <p:nvSpPr>
          <p:cNvPr id="103436" name="Line 11"/>
          <p:cNvSpPr>
            <a:spLocks noChangeShapeType="1"/>
          </p:cNvSpPr>
          <p:nvPr/>
        </p:nvSpPr>
        <p:spPr bwMode="auto">
          <a:xfrm>
            <a:off x="6629400" y="3962400"/>
            <a:ext cx="914400" cy="1588"/>
          </a:xfrm>
          <a:prstGeom prst="line">
            <a:avLst/>
          </a:prstGeom>
          <a:noFill/>
          <a:ln w="28440" cap="sq">
            <a:solidFill>
              <a:srgbClr val="000000"/>
            </a:solidFill>
            <a:miter lim="800000"/>
            <a:headEnd/>
            <a:tailEnd/>
          </a:ln>
        </p:spPr>
        <p:txBody>
          <a:bodyPr/>
          <a:lstStyle/>
          <a:p>
            <a:endParaRPr lang="el-GR"/>
          </a:p>
        </p:txBody>
      </p:sp>
      <p:sp>
        <p:nvSpPr>
          <p:cNvPr id="103437" name="Line 12"/>
          <p:cNvSpPr>
            <a:spLocks noChangeShapeType="1"/>
          </p:cNvSpPr>
          <p:nvPr/>
        </p:nvSpPr>
        <p:spPr bwMode="auto">
          <a:xfrm>
            <a:off x="5410200" y="3962400"/>
            <a:ext cx="914400" cy="1588"/>
          </a:xfrm>
          <a:prstGeom prst="line">
            <a:avLst/>
          </a:prstGeom>
          <a:noFill/>
          <a:ln w="28440" cap="sq">
            <a:solidFill>
              <a:srgbClr val="000000"/>
            </a:solidFill>
            <a:miter lim="800000"/>
            <a:headEnd/>
            <a:tailEnd/>
          </a:ln>
        </p:spPr>
        <p:txBody>
          <a:bodyPr/>
          <a:lstStyle/>
          <a:p>
            <a:endParaRPr lang="el-GR"/>
          </a:p>
        </p:txBody>
      </p:sp>
      <p:sp>
        <p:nvSpPr>
          <p:cNvPr id="103438" name="Line 13"/>
          <p:cNvSpPr>
            <a:spLocks noChangeShapeType="1"/>
          </p:cNvSpPr>
          <p:nvPr/>
        </p:nvSpPr>
        <p:spPr bwMode="auto">
          <a:xfrm>
            <a:off x="7848600" y="4800600"/>
            <a:ext cx="914400" cy="1588"/>
          </a:xfrm>
          <a:prstGeom prst="line">
            <a:avLst/>
          </a:prstGeom>
          <a:noFill/>
          <a:ln w="28440" cap="sq">
            <a:solidFill>
              <a:srgbClr val="000000"/>
            </a:solidFill>
            <a:miter lim="800000"/>
            <a:headEnd/>
            <a:tailEnd/>
          </a:ln>
        </p:spPr>
        <p:txBody>
          <a:bodyPr/>
          <a:lstStyle/>
          <a:p>
            <a:endParaRPr lang="el-GR"/>
          </a:p>
        </p:txBody>
      </p:sp>
      <p:sp>
        <p:nvSpPr>
          <p:cNvPr id="103439" name="Line 14"/>
          <p:cNvSpPr>
            <a:spLocks noChangeShapeType="1"/>
          </p:cNvSpPr>
          <p:nvPr/>
        </p:nvSpPr>
        <p:spPr bwMode="auto">
          <a:xfrm>
            <a:off x="6629400" y="4800600"/>
            <a:ext cx="914400" cy="1588"/>
          </a:xfrm>
          <a:prstGeom prst="line">
            <a:avLst/>
          </a:prstGeom>
          <a:noFill/>
          <a:ln w="28440" cap="sq">
            <a:solidFill>
              <a:srgbClr val="000000"/>
            </a:solidFill>
            <a:miter lim="800000"/>
            <a:headEnd/>
            <a:tailEnd/>
          </a:ln>
        </p:spPr>
        <p:txBody>
          <a:bodyPr/>
          <a:lstStyle/>
          <a:p>
            <a:endParaRPr lang="el-GR"/>
          </a:p>
        </p:txBody>
      </p:sp>
      <p:sp>
        <p:nvSpPr>
          <p:cNvPr id="103440" name="Line 15"/>
          <p:cNvSpPr>
            <a:spLocks noChangeShapeType="1"/>
          </p:cNvSpPr>
          <p:nvPr/>
        </p:nvSpPr>
        <p:spPr bwMode="auto">
          <a:xfrm>
            <a:off x="5410200" y="4800600"/>
            <a:ext cx="914400" cy="1588"/>
          </a:xfrm>
          <a:prstGeom prst="line">
            <a:avLst/>
          </a:prstGeom>
          <a:noFill/>
          <a:ln w="28440" cap="sq">
            <a:solidFill>
              <a:srgbClr val="000000"/>
            </a:solidFill>
            <a:miter lim="800000"/>
            <a:headEnd/>
            <a:tailEnd/>
          </a:ln>
        </p:spPr>
        <p:txBody>
          <a:bodyPr/>
          <a:lstStyle/>
          <a:p>
            <a:endParaRPr lang="el-GR"/>
          </a:p>
        </p:txBody>
      </p:sp>
      <p:sp>
        <p:nvSpPr>
          <p:cNvPr id="103441" name="Line 16"/>
          <p:cNvSpPr>
            <a:spLocks noChangeShapeType="1"/>
          </p:cNvSpPr>
          <p:nvPr/>
        </p:nvSpPr>
        <p:spPr bwMode="auto">
          <a:xfrm>
            <a:off x="7848600" y="5181600"/>
            <a:ext cx="914400" cy="1588"/>
          </a:xfrm>
          <a:prstGeom prst="line">
            <a:avLst/>
          </a:prstGeom>
          <a:noFill/>
          <a:ln w="28440" cap="sq">
            <a:solidFill>
              <a:srgbClr val="000000"/>
            </a:solidFill>
            <a:miter lim="800000"/>
            <a:headEnd/>
            <a:tailEnd/>
          </a:ln>
        </p:spPr>
        <p:txBody>
          <a:bodyPr/>
          <a:lstStyle/>
          <a:p>
            <a:endParaRPr lang="el-GR"/>
          </a:p>
        </p:txBody>
      </p:sp>
      <p:sp>
        <p:nvSpPr>
          <p:cNvPr id="103442" name="Line 17"/>
          <p:cNvSpPr>
            <a:spLocks noChangeShapeType="1"/>
          </p:cNvSpPr>
          <p:nvPr/>
        </p:nvSpPr>
        <p:spPr bwMode="auto">
          <a:xfrm>
            <a:off x="6629400" y="5181600"/>
            <a:ext cx="914400" cy="1588"/>
          </a:xfrm>
          <a:prstGeom prst="line">
            <a:avLst/>
          </a:prstGeom>
          <a:noFill/>
          <a:ln w="28440" cap="sq">
            <a:solidFill>
              <a:srgbClr val="000000"/>
            </a:solidFill>
            <a:miter lim="800000"/>
            <a:headEnd/>
            <a:tailEnd/>
          </a:ln>
        </p:spPr>
        <p:txBody>
          <a:bodyPr/>
          <a:lstStyle/>
          <a:p>
            <a:endParaRPr lang="el-GR"/>
          </a:p>
        </p:txBody>
      </p:sp>
      <p:sp>
        <p:nvSpPr>
          <p:cNvPr id="103443" name="Line 18"/>
          <p:cNvSpPr>
            <a:spLocks noChangeShapeType="1"/>
          </p:cNvSpPr>
          <p:nvPr/>
        </p:nvSpPr>
        <p:spPr bwMode="auto">
          <a:xfrm>
            <a:off x="5410200" y="5181600"/>
            <a:ext cx="914400" cy="1588"/>
          </a:xfrm>
          <a:prstGeom prst="line">
            <a:avLst/>
          </a:prstGeom>
          <a:noFill/>
          <a:ln w="28440" cap="sq">
            <a:solidFill>
              <a:srgbClr val="000000"/>
            </a:solidFill>
            <a:miter lim="800000"/>
            <a:headEnd/>
            <a:tailEnd/>
          </a:ln>
        </p:spPr>
        <p:txBody>
          <a:bodyPr/>
          <a:lstStyle/>
          <a:p>
            <a:endParaRPr lang="el-GR"/>
          </a:p>
        </p:txBody>
      </p:sp>
      <p:sp>
        <p:nvSpPr>
          <p:cNvPr id="103444" name="Line 19"/>
          <p:cNvSpPr>
            <a:spLocks noChangeShapeType="1"/>
          </p:cNvSpPr>
          <p:nvPr/>
        </p:nvSpPr>
        <p:spPr bwMode="auto">
          <a:xfrm>
            <a:off x="7848600" y="5257800"/>
            <a:ext cx="914400" cy="1588"/>
          </a:xfrm>
          <a:prstGeom prst="line">
            <a:avLst/>
          </a:prstGeom>
          <a:noFill/>
          <a:ln w="28440" cap="sq">
            <a:solidFill>
              <a:srgbClr val="000000"/>
            </a:solidFill>
            <a:miter lim="800000"/>
            <a:headEnd/>
            <a:tailEnd/>
          </a:ln>
        </p:spPr>
        <p:txBody>
          <a:bodyPr/>
          <a:lstStyle/>
          <a:p>
            <a:endParaRPr lang="el-GR"/>
          </a:p>
        </p:txBody>
      </p:sp>
      <p:sp>
        <p:nvSpPr>
          <p:cNvPr id="103445" name="Line 20"/>
          <p:cNvSpPr>
            <a:spLocks noChangeShapeType="1"/>
          </p:cNvSpPr>
          <p:nvPr/>
        </p:nvSpPr>
        <p:spPr bwMode="auto">
          <a:xfrm>
            <a:off x="6629400" y="5257800"/>
            <a:ext cx="914400" cy="1588"/>
          </a:xfrm>
          <a:prstGeom prst="line">
            <a:avLst/>
          </a:prstGeom>
          <a:noFill/>
          <a:ln w="28440" cap="sq">
            <a:solidFill>
              <a:srgbClr val="000000"/>
            </a:solidFill>
            <a:miter lim="800000"/>
            <a:headEnd/>
            <a:tailEnd/>
          </a:ln>
        </p:spPr>
        <p:txBody>
          <a:bodyPr/>
          <a:lstStyle/>
          <a:p>
            <a:endParaRPr lang="el-GR"/>
          </a:p>
        </p:txBody>
      </p:sp>
      <p:sp>
        <p:nvSpPr>
          <p:cNvPr id="103446" name="Line 21"/>
          <p:cNvSpPr>
            <a:spLocks noChangeShapeType="1"/>
          </p:cNvSpPr>
          <p:nvPr/>
        </p:nvSpPr>
        <p:spPr bwMode="auto">
          <a:xfrm>
            <a:off x="5410200" y="5257800"/>
            <a:ext cx="914400" cy="1588"/>
          </a:xfrm>
          <a:prstGeom prst="line">
            <a:avLst/>
          </a:prstGeom>
          <a:noFill/>
          <a:ln w="28440" cap="sq">
            <a:solidFill>
              <a:srgbClr val="000000"/>
            </a:solidFill>
            <a:miter lim="800000"/>
            <a:headEnd/>
            <a:tailEnd/>
          </a:ln>
        </p:spPr>
        <p:txBody>
          <a:bodyPr/>
          <a:lstStyle/>
          <a:p>
            <a:endParaRPr lang="el-GR"/>
          </a:p>
        </p:txBody>
      </p:sp>
      <p:sp>
        <p:nvSpPr>
          <p:cNvPr id="103447" name="Line 22"/>
          <p:cNvSpPr>
            <a:spLocks noChangeShapeType="1"/>
          </p:cNvSpPr>
          <p:nvPr/>
        </p:nvSpPr>
        <p:spPr bwMode="auto">
          <a:xfrm flipV="1">
            <a:off x="1600200" y="4722813"/>
            <a:ext cx="457200" cy="307975"/>
          </a:xfrm>
          <a:prstGeom prst="line">
            <a:avLst/>
          </a:prstGeom>
          <a:noFill/>
          <a:ln w="38160" cap="sq">
            <a:solidFill>
              <a:srgbClr val="800000"/>
            </a:solidFill>
            <a:miter lim="800000"/>
            <a:headEnd/>
            <a:tailEnd type="triangle" w="sm" len="sm"/>
          </a:ln>
        </p:spPr>
        <p:txBody>
          <a:bodyPr/>
          <a:lstStyle/>
          <a:p>
            <a:endParaRPr lang="el-GR"/>
          </a:p>
        </p:txBody>
      </p:sp>
      <p:sp>
        <p:nvSpPr>
          <p:cNvPr id="103448" name="Line 23"/>
          <p:cNvSpPr>
            <a:spLocks noChangeShapeType="1"/>
          </p:cNvSpPr>
          <p:nvPr/>
        </p:nvSpPr>
        <p:spPr bwMode="auto">
          <a:xfrm>
            <a:off x="1600200" y="5029200"/>
            <a:ext cx="457200" cy="1588"/>
          </a:xfrm>
          <a:prstGeom prst="line">
            <a:avLst/>
          </a:prstGeom>
          <a:noFill/>
          <a:ln w="38160" cap="sq">
            <a:solidFill>
              <a:srgbClr val="800000"/>
            </a:solidFill>
            <a:miter lim="800000"/>
            <a:headEnd/>
            <a:tailEnd type="triangle" w="sm" len="sm"/>
          </a:ln>
        </p:spPr>
        <p:txBody>
          <a:bodyPr/>
          <a:lstStyle/>
          <a:p>
            <a:endParaRPr lang="el-GR"/>
          </a:p>
        </p:txBody>
      </p:sp>
      <p:sp>
        <p:nvSpPr>
          <p:cNvPr id="103449" name="Line 24"/>
          <p:cNvSpPr>
            <a:spLocks noChangeShapeType="1"/>
          </p:cNvSpPr>
          <p:nvPr/>
        </p:nvSpPr>
        <p:spPr bwMode="auto">
          <a:xfrm>
            <a:off x="1600200" y="5029200"/>
            <a:ext cx="457200" cy="609600"/>
          </a:xfrm>
          <a:prstGeom prst="line">
            <a:avLst/>
          </a:prstGeom>
          <a:noFill/>
          <a:ln w="38160" cap="sq">
            <a:solidFill>
              <a:srgbClr val="800000"/>
            </a:solidFill>
            <a:miter lim="800000"/>
            <a:headEnd/>
            <a:tailEnd type="triangle" w="sm" len="sm"/>
          </a:ln>
        </p:spPr>
        <p:txBody>
          <a:bodyPr/>
          <a:lstStyle/>
          <a:p>
            <a:endParaRPr lang="el-GR"/>
          </a:p>
        </p:txBody>
      </p:sp>
      <p:sp>
        <p:nvSpPr>
          <p:cNvPr id="103450" name="Line 25"/>
          <p:cNvSpPr>
            <a:spLocks noChangeShapeType="1"/>
          </p:cNvSpPr>
          <p:nvPr/>
        </p:nvSpPr>
        <p:spPr bwMode="auto">
          <a:xfrm>
            <a:off x="1447800" y="2895600"/>
            <a:ext cx="533400" cy="1588"/>
          </a:xfrm>
          <a:prstGeom prst="line">
            <a:avLst/>
          </a:prstGeom>
          <a:noFill/>
          <a:ln w="38160" cap="sq">
            <a:solidFill>
              <a:srgbClr val="800000"/>
            </a:solidFill>
            <a:miter lim="800000"/>
            <a:headEnd/>
            <a:tailEnd type="triangle" w="sm" len="sm"/>
          </a:ln>
        </p:spPr>
        <p:txBody>
          <a:bodyPr/>
          <a:lstStyle/>
          <a:p>
            <a:endParaRPr lang="el-GR"/>
          </a:p>
        </p:txBody>
      </p:sp>
      <p:sp>
        <p:nvSpPr>
          <p:cNvPr id="61466" name="Text Box 26"/>
          <p:cNvSpPr txBox="1">
            <a:spLocks noChangeArrowheads="1"/>
          </p:cNvSpPr>
          <p:nvPr/>
        </p:nvSpPr>
        <p:spPr bwMode="auto">
          <a:xfrm>
            <a:off x="457200" y="457200"/>
            <a:ext cx="8229600" cy="560388"/>
          </a:xfrm>
          <a:prstGeom prst="rect">
            <a:avLst/>
          </a:prstGeom>
          <a:solidFill>
            <a:srgbClr val="005AB4"/>
          </a:solidFill>
          <a:ln w="12600" cap="sq">
            <a:solidFill>
              <a:srgbClr val="000000"/>
            </a:solidFill>
            <a:miter lim="800000"/>
            <a:headEnd/>
            <a:tailEnd/>
          </a:ln>
          <a:effectLst>
            <a:outerShdw dist="107933" dir="2700000" algn="ctr" rotWithShape="0">
              <a:srgbClr val="EEECE1"/>
            </a:outerShdw>
          </a:effectLst>
        </p:spPr>
        <p:txBody>
          <a:bodyPr lIns="90360" tIns="44280" rIns="90360" bIns="44280"/>
          <a:lstStyle/>
          <a:p>
            <a:pPr marL="109538" eaLnBrk="1" hangingPunct="1">
              <a:buSzPct val="100000"/>
              <a:tabLst>
                <a:tab pos="109538" algn="l"/>
                <a:tab pos="1023938" algn="l"/>
                <a:tab pos="1938338" algn="l"/>
                <a:tab pos="2852738" algn="l"/>
                <a:tab pos="3767138" algn="l"/>
                <a:tab pos="4681538" algn="l"/>
                <a:tab pos="5595938" algn="l"/>
                <a:tab pos="6510338" algn="l"/>
                <a:tab pos="7424738" algn="l"/>
                <a:tab pos="8339138" algn="l"/>
                <a:tab pos="9253538" algn="l"/>
                <a:tab pos="10167938" algn="l"/>
              </a:tabLst>
              <a:defRPr/>
            </a:pPr>
            <a:r>
              <a:rPr lang="el-GR" sz="4000">
                <a:solidFill>
                  <a:srgbClr val="FFFFFF"/>
                </a:solidFill>
                <a:effectLst>
                  <a:outerShdw blurRad="38100" dist="38100" dir="2700000" algn="tl">
                    <a:srgbClr val="000000"/>
                  </a:outerShdw>
                </a:effectLst>
                <a:latin typeface="Times New Roman" pitchFamily="16" charset="0"/>
                <a:ea typeface="+mn-ea"/>
                <a:cs typeface="Times New Roman" pitchFamily="16" charset="0"/>
              </a:rPr>
              <a:t>Επιδράσεις στις Χ.Κ και στην φορολόγηση</a:t>
            </a:r>
          </a:p>
        </p:txBody>
      </p:sp>
      <p:sp>
        <p:nvSpPr>
          <p:cNvPr id="103452" name="Text Box 27"/>
          <p:cNvSpPr txBox="1">
            <a:spLocks noChangeArrowheads="1"/>
          </p:cNvSpPr>
          <p:nvPr/>
        </p:nvSpPr>
        <p:spPr bwMode="auto">
          <a:xfrm>
            <a:off x="381000" y="1308100"/>
            <a:ext cx="8597900" cy="520700"/>
          </a:xfrm>
          <a:prstGeom prst="rect">
            <a:avLst/>
          </a:prstGeom>
          <a:solidFill>
            <a:srgbClr val="FFFFFF"/>
          </a:solidFill>
          <a:ln w="9525">
            <a:noFill/>
            <a:round/>
            <a:headEnd/>
            <a:tailEnd/>
          </a:ln>
        </p:spPr>
        <p:txBody>
          <a:bodyPr lIns="90360" tIns="44280" rIns="90360" bIns="44280"/>
          <a:lstStyle/>
          <a:p>
            <a:pPr marL="342900" indent="-341313" eaLnBrk="1" hangingPunct="1">
              <a:buSzPct val="100000"/>
              <a:tabLst>
                <a:tab pos="912813" algn="l"/>
                <a:tab pos="1827213" algn="l"/>
                <a:tab pos="2741613" algn="l"/>
                <a:tab pos="3656013" algn="l"/>
                <a:tab pos="4570413" algn="l"/>
                <a:tab pos="5484813" algn="l"/>
                <a:tab pos="6399213" algn="l"/>
                <a:tab pos="7313613" algn="l"/>
                <a:tab pos="8228013" algn="l"/>
                <a:tab pos="9142413" algn="l"/>
                <a:tab pos="10056813" algn="l"/>
              </a:tabLst>
            </a:pPr>
            <a:r>
              <a:rPr lang="el-GR" altLang="en-US" sz="2400">
                <a:solidFill>
                  <a:srgbClr val="000000"/>
                </a:solidFill>
                <a:latin typeface="Times New Roman" pitchFamily="18" charset="0"/>
                <a:cs typeface="Times New Roman" pitchFamily="18" charset="0"/>
              </a:rPr>
              <a:t>Σε περιόδους αύξηση των τιμών, σύμφωνα με την</a:t>
            </a:r>
            <a:r>
              <a:rPr lang="en-US" altLang="en-US" sz="2600">
                <a:solidFill>
                  <a:srgbClr val="000000"/>
                </a:solidFill>
                <a:latin typeface="Times New Roman" pitchFamily="18" charset="0"/>
                <a:cs typeface="Times New Roman" pitchFamily="18" charset="0"/>
              </a:rPr>
              <a:t> </a:t>
            </a:r>
            <a:r>
              <a:rPr lang="en-US" altLang="en-US" sz="2600">
                <a:solidFill>
                  <a:srgbClr val="800000"/>
                </a:solidFill>
                <a:latin typeface="Times New Roman" pitchFamily="18" charset="0"/>
                <a:cs typeface="Times New Roman" pitchFamily="18" charset="0"/>
              </a:rPr>
              <a:t>LIFO :</a:t>
            </a:r>
          </a:p>
        </p:txBody>
      </p:sp>
      <p:sp>
        <p:nvSpPr>
          <p:cNvPr id="103453" name="Text Box 28"/>
          <p:cNvSpPr txBox="1">
            <a:spLocks noChangeArrowheads="1"/>
          </p:cNvSpPr>
          <p:nvPr/>
        </p:nvSpPr>
        <p:spPr bwMode="auto">
          <a:xfrm>
            <a:off x="152400" y="4800600"/>
            <a:ext cx="1524000" cy="368300"/>
          </a:xfrm>
          <a:prstGeom prst="rect">
            <a:avLst/>
          </a:prstGeom>
          <a:solidFill>
            <a:srgbClr val="FAEFB6"/>
          </a:solidFill>
          <a:ln w="28440" cap="sq">
            <a:solidFill>
              <a:srgbClr val="800000"/>
            </a:solidFill>
            <a:miter lim="800000"/>
            <a:headEnd/>
            <a:tailEnd/>
          </a:ln>
        </p:spPr>
        <p:txBody>
          <a:bodyPr lIns="90000" tIns="46800" rIns="90000" bIns="46800">
            <a:spAutoFit/>
          </a:bodyPr>
          <a:lstStyle/>
          <a:p>
            <a:pPr eaLnBrk="1" hangingPunct="1">
              <a:spcBef>
                <a:spcPts val="1125"/>
              </a:spcBef>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a:solidFill>
                  <a:srgbClr val="000000"/>
                </a:solidFill>
                <a:latin typeface="Times New Roman" pitchFamily="18" charset="0"/>
                <a:cs typeface="Times New Roman" pitchFamily="18" charset="0"/>
              </a:rPr>
              <a:t>Χαμηλότερο</a:t>
            </a:r>
          </a:p>
        </p:txBody>
      </p:sp>
      <p:sp>
        <p:nvSpPr>
          <p:cNvPr id="103454" name="Text Box 29"/>
          <p:cNvSpPr txBox="1">
            <a:spLocks noChangeArrowheads="1"/>
          </p:cNvSpPr>
          <p:nvPr/>
        </p:nvSpPr>
        <p:spPr bwMode="auto">
          <a:xfrm>
            <a:off x="228600" y="2638425"/>
            <a:ext cx="1447800" cy="368300"/>
          </a:xfrm>
          <a:prstGeom prst="rect">
            <a:avLst/>
          </a:prstGeom>
          <a:solidFill>
            <a:srgbClr val="FAEFB6"/>
          </a:solidFill>
          <a:ln w="28440" cap="sq">
            <a:solidFill>
              <a:srgbClr val="800000"/>
            </a:solidFill>
            <a:miter lim="800000"/>
            <a:headEnd/>
            <a:tailEnd/>
          </a:ln>
        </p:spPr>
        <p:txBody>
          <a:bodyPr lIns="90000" tIns="46800" rIns="90000" bIns="46800">
            <a:spAutoFit/>
          </a:bodyPr>
          <a:lstStyle/>
          <a:p>
            <a:pPr eaLnBrk="1" hangingPunct="1">
              <a:spcBef>
                <a:spcPts val="1125"/>
              </a:spcBef>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a:solidFill>
                  <a:srgbClr val="000000"/>
                </a:solidFill>
                <a:latin typeface="Times New Roman" pitchFamily="18" charset="0"/>
                <a:cs typeface="Times New Roman" pitchFamily="18" charset="0"/>
              </a:rPr>
              <a:t>Υψηλότερο</a:t>
            </a:r>
          </a:p>
        </p:txBody>
      </p:sp>
      <p:sp>
        <p:nvSpPr>
          <p:cNvPr id="103455" name="Text Box 30"/>
          <p:cNvSpPr txBox="1">
            <a:spLocks noChangeArrowheads="1"/>
          </p:cNvSpPr>
          <p:nvPr/>
        </p:nvSpPr>
        <p:spPr bwMode="auto">
          <a:xfrm>
            <a:off x="1219200" y="2282825"/>
            <a:ext cx="7772400" cy="4141788"/>
          </a:xfrm>
          <a:prstGeom prst="rect">
            <a:avLst/>
          </a:prstGeom>
          <a:noFill/>
          <a:ln w="9525">
            <a:noFill/>
            <a:round/>
            <a:headEnd/>
            <a:tailEnd/>
          </a:ln>
        </p:spPr>
        <p:txBody>
          <a:bodyPr lIns="90000" tIns="46800" rIns="90000" bIns="46800">
            <a:spAutoFit/>
          </a:bodyPr>
          <a:lstStyle/>
          <a:p>
            <a:pPr marL="800100" eaLnBrk="1" hangingPunct="1">
              <a:spcBef>
                <a:spcPts val="688"/>
              </a:spcBef>
              <a:buSzPct val="100000"/>
              <a:tabLst>
                <a:tab pos="800100" algn="l"/>
                <a:tab pos="5027613" algn="r"/>
                <a:tab pos="6227763" algn="r"/>
                <a:tab pos="7485063" algn="r"/>
                <a:tab pos="8228013" algn="l"/>
                <a:tab pos="9142413" algn="l"/>
                <a:tab pos="10056813" algn="l"/>
              </a:tabLst>
            </a:pPr>
            <a:r>
              <a:rPr lang="el-GR" altLang="en-US" sz="2200">
                <a:solidFill>
                  <a:srgbClr val="000000"/>
                </a:solidFill>
                <a:latin typeface="Times New Roman" pitchFamily="18" charset="0"/>
                <a:cs typeface="Times New Roman" pitchFamily="18" charset="0"/>
              </a:rPr>
              <a:t>Πωλήσεις</a:t>
            </a:r>
            <a:r>
              <a:rPr lang="en-US" altLang="en-US" sz="2200">
                <a:solidFill>
                  <a:srgbClr val="000000"/>
                </a:solidFill>
                <a:latin typeface="Times New Roman" pitchFamily="18" charset="0"/>
                <a:cs typeface="Times New Roman" pitchFamily="18" charset="0"/>
              </a:rPr>
              <a:t>	9,000	9,000	9,000</a:t>
            </a:r>
          </a:p>
          <a:p>
            <a:pPr marL="800100" eaLnBrk="1" hangingPunct="1">
              <a:spcBef>
                <a:spcPts val="688"/>
              </a:spcBef>
              <a:buSzPct val="100000"/>
              <a:tabLst>
                <a:tab pos="800100" algn="l"/>
                <a:tab pos="5027613" algn="r"/>
                <a:tab pos="6227763" algn="r"/>
                <a:tab pos="7485063" algn="r"/>
                <a:tab pos="8228013" algn="l"/>
                <a:tab pos="9142413" algn="l"/>
                <a:tab pos="10056813" algn="l"/>
              </a:tabLst>
            </a:pPr>
            <a:r>
              <a:rPr lang="el-GR" altLang="en-US" sz="2200">
                <a:solidFill>
                  <a:srgbClr val="800000"/>
                </a:solidFill>
                <a:latin typeface="Times New Roman" pitchFamily="18" charset="0"/>
                <a:cs typeface="Times New Roman" pitchFamily="18" charset="0"/>
              </a:rPr>
              <a:t>Κόστος πωληθέντων</a:t>
            </a:r>
            <a:r>
              <a:rPr lang="en-US" altLang="en-US" sz="2200">
                <a:solidFill>
                  <a:srgbClr val="800000"/>
                </a:solidFill>
                <a:latin typeface="Times New Roman" pitchFamily="18" charset="0"/>
                <a:cs typeface="Times New Roman" pitchFamily="18" charset="0"/>
              </a:rPr>
              <a:t>	6,200	6,600	7,000</a:t>
            </a:r>
          </a:p>
          <a:p>
            <a:pPr marL="800100" eaLnBrk="1" hangingPunct="1">
              <a:spcBef>
                <a:spcPts val="688"/>
              </a:spcBef>
              <a:buSzPct val="100000"/>
              <a:tabLst>
                <a:tab pos="800100" algn="l"/>
                <a:tab pos="5027613" algn="r"/>
                <a:tab pos="6227763" algn="r"/>
                <a:tab pos="7485063" algn="r"/>
                <a:tab pos="8228013" algn="l"/>
                <a:tab pos="9142413" algn="l"/>
                <a:tab pos="10056813" algn="l"/>
              </a:tabLst>
            </a:pPr>
            <a:r>
              <a:rPr lang="en-US" altLang="en-US" sz="2200">
                <a:solidFill>
                  <a:srgbClr val="000000"/>
                </a:solidFill>
                <a:latin typeface="Times New Roman" pitchFamily="18" charset="0"/>
                <a:cs typeface="Times New Roman" pitchFamily="18" charset="0"/>
              </a:rPr>
              <a:t>    </a:t>
            </a:r>
            <a:r>
              <a:rPr lang="el-GR" altLang="en-US" sz="2200">
                <a:solidFill>
                  <a:srgbClr val="000000"/>
                </a:solidFill>
                <a:latin typeface="Times New Roman" pitchFamily="18" charset="0"/>
                <a:cs typeface="Times New Roman" pitchFamily="18" charset="0"/>
              </a:rPr>
              <a:t>Μικτό κέρδος</a:t>
            </a:r>
            <a:r>
              <a:rPr lang="en-US" altLang="en-US" sz="2200">
                <a:solidFill>
                  <a:srgbClr val="000000"/>
                </a:solidFill>
                <a:latin typeface="Times New Roman" pitchFamily="18" charset="0"/>
                <a:cs typeface="Times New Roman" pitchFamily="18" charset="0"/>
              </a:rPr>
              <a:t>	2,800	2,400	2,000</a:t>
            </a:r>
          </a:p>
          <a:p>
            <a:pPr marL="800100" eaLnBrk="1" hangingPunct="1">
              <a:spcBef>
                <a:spcPts val="688"/>
              </a:spcBef>
              <a:buSzPct val="100000"/>
              <a:tabLst>
                <a:tab pos="800100" algn="l"/>
                <a:tab pos="5027613" algn="r"/>
                <a:tab pos="6227763" algn="r"/>
                <a:tab pos="7485063" algn="r"/>
                <a:tab pos="8228013" algn="l"/>
                <a:tab pos="9142413" algn="l"/>
                <a:tab pos="10056813" algn="l"/>
              </a:tabLst>
            </a:pPr>
            <a:r>
              <a:rPr lang="el-GR" altLang="en-US" sz="2200">
                <a:solidFill>
                  <a:srgbClr val="000000"/>
                </a:solidFill>
                <a:latin typeface="Times New Roman" pitchFamily="18" charset="0"/>
                <a:cs typeface="Times New Roman" pitchFamily="18" charset="0"/>
              </a:rPr>
              <a:t>Έξοδα διοίκ. &amp;πώλησης</a:t>
            </a:r>
            <a:r>
              <a:rPr lang="en-US" altLang="en-US" sz="2200">
                <a:solidFill>
                  <a:srgbClr val="000000"/>
                </a:solidFill>
                <a:latin typeface="Times New Roman" pitchFamily="18" charset="0"/>
                <a:cs typeface="Times New Roman" pitchFamily="18" charset="0"/>
              </a:rPr>
              <a:t>	330	330	330</a:t>
            </a:r>
          </a:p>
          <a:p>
            <a:pPr marL="800100" eaLnBrk="1" hangingPunct="1">
              <a:spcBef>
                <a:spcPts val="688"/>
              </a:spcBef>
              <a:buSzPct val="100000"/>
              <a:tabLst>
                <a:tab pos="800100" algn="l"/>
                <a:tab pos="5027613" algn="r"/>
                <a:tab pos="6227763" algn="r"/>
                <a:tab pos="7485063" algn="r"/>
                <a:tab pos="8228013" algn="l"/>
                <a:tab pos="9142413" algn="l"/>
                <a:tab pos="10056813" algn="l"/>
              </a:tabLst>
            </a:pPr>
            <a:r>
              <a:rPr lang="el-GR" altLang="en-US" sz="2200">
                <a:solidFill>
                  <a:srgbClr val="000000"/>
                </a:solidFill>
                <a:latin typeface="Times New Roman" pitchFamily="18" charset="0"/>
                <a:cs typeface="Times New Roman" pitchFamily="18" charset="0"/>
              </a:rPr>
              <a:t>Κέρδη πριν τους φόρους</a:t>
            </a:r>
            <a:r>
              <a:rPr lang="en-US" altLang="en-US" sz="2200">
                <a:solidFill>
                  <a:srgbClr val="000000"/>
                </a:solidFill>
                <a:latin typeface="Times New Roman" pitchFamily="18" charset="0"/>
                <a:cs typeface="Times New Roman" pitchFamily="18" charset="0"/>
              </a:rPr>
              <a:t>	2,470	2,070	1,670</a:t>
            </a:r>
          </a:p>
          <a:p>
            <a:pPr marL="800100" eaLnBrk="1" hangingPunct="1">
              <a:spcBef>
                <a:spcPts val="688"/>
              </a:spcBef>
              <a:buSzPct val="100000"/>
              <a:tabLst>
                <a:tab pos="800100" algn="l"/>
                <a:tab pos="5027613" algn="r"/>
                <a:tab pos="6227763" algn="r"/>
                <a:tab pos="7485063" algn="r"/>
                <a:tab pos="8228013" algn="l"/>
                <a:tab pos="9142413" algn="l"/>
                <a:tab pos="10056813" algn="l"/>
              </a:tabLst>
            </a:pPr>
            <a:r>
              <a:rPr lang="el-GR" altLang="en-US" sz="2200">
                <a:solidFill>
                  <a:srgbClr val="800000"/>
                </a:solidFill>
                <a:latin typeface="Times New Roman" pitchFamily="18" charset="0"/>
                <a:cs typeface="Times New Roman" pitchFamily="18" charset="0"/>
              </a:rPr>
              <a:t>Φόρος εισοδήματος	</a:t>
            </a:r>
            <a:r>
              <a:rPr lang="en-US" altLang="en-US" sz="2200">
                <a:solidFill>
                  <a:srgbClr val="800000"/>
                </a:solidFill>
                <a:latin typeface="Times New Roman" pitchFamily="18" charset="0"/>
                <a:cs typeface="Times New Roman" pitchFamily="18" charset="0"/>
              </a:rPr>
              <a:t>140	120	110</a:t>
            </a:r>
          </a:p>
          <a:p>
            <a:pPr marL="800100" eaLnBrk="1" hangingPunct="1">
              <a:spcBef>
                <a:spcPts val="688"/>
              </a:spcBef>
              <a:buSzPct val="100000"/>
              <a:tabLst>
                <a:tab pos="800100" algn="l"/>
                <a:tab pos="5027613" algn="r"/>
                <a:tab pos="6227763" algn="r"/>
                <a:tab pos="7485063" algn="r"/>
                <a:tab pos="8228013" algn="l"/>
                <a:tab pos="9142413" algn="l"/>
                <a:tab pos="10056813" algn="l"/>
              </a:tabLst>
            </a:pPr>
            <a:r>
              <a:rPr lang="el-GR" altLang="en-US" sz="2200">
                <a:solidFill>
                  <a:srgbClr val="800000"/>
                </a:solidFill>
                <a:latin typeface="Times New Roman" pitchFamily="18" charset="0"/>
                <a:cs typeface="Times New Roman" pitchFamily="18" charset="0"/>
              </a:rPr>
              <a:t>Καθαρά κέρδη</a:t>
            </a:r>
            <a:r>
              <a:rPr lang="en-US" altLang="en-US" sz="2200">
                <a:solidFill>
                  <a:srgbClr val="800000"/>
                </a:solidFill>
                <a:latin typeface="Times New Roman" pitchFamily="18" charset="0"/>
                <a:cs typeface="Times New Roman" pitchFamily="18" charset="0"/>
              </a:rPr>
              <a:t>	2,330	1,950	1,560</a:t>
            </a:r>
          </a:p>
          <a:p>
            <a:pPr marL="800100" eaLnBrk="1" hangingPunct="1">
              <a:spcBef>
                <a:spcPts val="688"/>
              </a:spcBef>
              <a:buSzPct val="100000"/>
              <a:tabLst>
                <a:tab pos="800100" algn="l"/>
                <a:tab pos="5027613" algn="r"/>
                <a:tab pos="6227763" algn="r"/>
                <a:tab pos="7485063" algn="r"/>
                <a:tab pos="8228013" algn="l"/>
                <a:tab pos="9142413" algn="l"/>
                <a:tab pos="10056813" algn="l"/>
              </a:tabLst>
            </a:pPr>
            <a:endParaRPr lang="en-US" altLang="en-US" sz="2200">
              <a:solidFill>
                <a:srgbClr val="800000"/>
              </a:solidFill>
              <a:latin typeface="Times New Roman" pitchFamily="18" charset="0"/>
              <a:cs typeface="Times New Roman" pitchFamily="18" charset="0"/>
            </a:endParaRPr>
          </a:p>
          <a:p>
            <a:pPr marL="800100" eaLnBrk="1" hangingPunct="1">
              <a:spcBef>
                <a:spcPts val="688"/>
              </a:spcBef>
              <a:buSzPct val="100000"/>
              <a:tabLst>
                <a:tab pos="800100" algn="l"/>
                <a:tab pos="5027613" algn="r"/>
                <a:tab pos="6227763" algn="r"/>
                <a:tab pos="7485063" algn="r"/>
                <a:tab pos="8228013" algn="l"/>
                <a:tab pos="9142413" algn="l"/>
                <a:tab pos="10056813" algn="l"/>
              </a:tabLst>
            </a:pPr>
            <a:r>
              <a:rPr lang="el-GR" altLang="en-US" sz="2200">
                <a:solidFill>
                  <a:srgbClr val="800000"/>
                </a:solidFill>
                <a:latin typeface="Times New Roman" pitchFamily="18" charset="0"/>
                <a:cs typeface="Times New Roman" pitchFamily="18" charset="0"/>
              </a:rPr>
              <a:t>Υπόλοιπο Αποθεμάτων</a:t>
            </a:r>
            <a:r>
              <a:rPr lang="en-US" altLang="en-US" sz="2200">
                <a:solidFill>
                  <a:srgbClr val="800000"/>
                </a:solidFill>
                <a:latin typeface="Times New Roman" pitchFamily="18" charset="0"/>
                <a:cs typeface="Times New Roman" pitchFamily="18" charset="0"/>
              </a:rPr>
              <a:t>	5,800	5,400	5,000</a:t>
            </a:r>
            <a:r>
              <a:rPr lang="en-US" altLang="en-US" sz="2200">
                <a:solidFill>
                  <a:srgbClr val="000000"/>
                </a:solidFill>
                <a:latin typeface="Times New Roman" pitchFamily="18" charset="0"/>
                <a:cs typeface="Times New Roman" pitchFamily="18" charset="0"/>
              </a:rPr>
              <a:t>	</a:t>
            </a:r>
          </a:p>
        </p:txBody>
      </p:sp>
    </p:spTree>
  </p:cSld>
  <p:clrMapOvr>
    <a:masterClrMapping/>
  </p:clrMapOvr>
  <p:transition spd="slow"/>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4450" name="Text Box 1"/>
          <p:cNvSpPr txBox="1">
            <a:spLocks noChangeArrowheads="1"/>
          </p:cNvSpPr>
          <p:nvPr/>
        </p:nvSpPr>
        <p:spPr bwMode="auto">
          <a:xfrm>
            <a:off x="6553200" y="6356350"/>
            <a:ext cx="2133600" cy="365125"/>
          </a:xfrm>
          <a:prstGeom prst="rect">
            <a:avLst/>
          </a:prstGeom>
          <a:noFill/>
          <a:ln w="9525">
            <a:noFill/>
            <a:round/>
            <a:headEnd/>
            <a:tailEnd/>
          </a:ln>
        </p:spPr>
        <p:txBody>
          <a:bodyPr lIns="90000" tIns="46800" rIns="90000" bIns="46800" anchor="ctr"/>
          <a:lstStyle/>
          <a:p>
            <a:pPr algn="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B4BEB05F-9228-41B4-867B-56BB76707641}" type="slidenum">
              <a:rPr lang="el-GR" altLang="en-US" sz="1200">
                <a:solidFill>
                  <a:srgbClr val="898989"/>
                </a:solidFill>
              </a:rPr>
              <a:pPr algn="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49</a:t>
            </a:fld>
            <a:endParaRPr lang="el-GR" altLang="en-US" sz="1200">
              <a:solidFill>
                <a:srgbClr val="898989"/>
              </a:solidFill>
            </a:endParaRPr>
          </a:p>
        </p:txBody>
      </p:sp>
      <p:sp>
        <p:nvSpPr>
          <p:cNvPr id="104451" name="Text Box 2"/>
          <p:cNvSpPr txBox="1">
            <a:spLocks noChangeArrowheads="1"/>
          </p:cNvSpPr>
          <p:nvPr/>
        </p:nvSpPr>
        <p:spPr bwMode="auto">
          <a:xfrm>
            <a:off x="1371600" y="2133600"/>
            <a:ext cx="7772400" cy="1143000"/>
          </a:xfrm>
          <a:prstGeom prst="rect">
            <a:avLst/>
          </a:prstGeom>
          <a:noFill/>
          <a:ln w="9525">
            <a:noFill/>
            <a:round/>
            <a:headEnd/>
            <a:tailEnd/>
          </a:ln>
        </p:spPr>
        <p:txBody>
          <a:bodyPr anchor="ctr"/>
          <a:lstStyle/>
          <a:p>
            <a:pPr algn="ct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en-US" sz="4400" b="1">
                <a:solidFill>
                  <a:srgbClr val="000000"/>
                </a:solidFill>
                <a:latin typeface="Times New Roman" pitchFamily="18" charset="0"/>
                <a:cs typeface="Times New Roman" pitchFamily="18" charset="0"/>
              </a:rPr>
              <a:t>IAS 16</a:t>
            </a:r>
            <a:r>
              <a:rPr lang="en-GB" altLang="en-US" sz="3900" b="1">
                <a:solidFill>
                  <a:srgbClr val="000000"/>
                </a:solidFill>
                <a:latin typeface="Times New Roman" pitchFamily="18" charset="0"/>
                <a:cs typeface="Times New Roman" pitchFamily="18" charset="0"/>
              </a:rPr>
              <a:t> </a:t>
            </a:r>
            <a:br>
              <a:rPr lang="en-GB" altLang="en-US" sz="3900" b="1">
                <a:solidFill>
                  <a:srgbClr val="000000"/>
                </a:solidFill>
                <a:latin typeface="Times New Roman" pitchFamily="18" charset="0"/>
                <a:cs typeface="Times New Roman" pitchFamily="18" charset="0"/>
              </a:rPr>
            </a:br>
            <a:r>
              <a:rPr lang="el-GR" altLang="en-US" sz="3600" b="1">
                <a:solidFill>
                  <a:srgbClr val="000000"/>
                </a:solidFill>
                <a:latin typeface="Times New Roman" pitchFamily="18" charset="0"/>
                <a:cs typeface="Times New Roman" pitchFamily="18" charset="0"/>
              </a:rPr>
              <a:t>Ακίνητα, Πάγια και Εξοπλισμός</a:t>
            </a:r>
            <a:br>
              <a:rPr lang="el-GR" altLang="en-US" sz="3600" b="1">
                <a:solidFill>
                  <a:srgbClr val="000000"/>
                </a:solidFill>
                <a:latin typeface="Times New Roman" pitchFamily="18" charset="0"/>
                <a:cs typeface="Times New Roman" pitchFamily="18" charset="0"/>
              </a:rPr>
            </a:br>
            <a:r>
              <a:rPr lang="el-GR" altLang="en-US" sz="3600" b="1">
                <a:solidFill>
                  <a:srgbClr val="000000"/>
                </a:solidFill>
                <a:latin typeface="Times New Roman" pitchFamily="18" charset="0"/>
                <a:cs typeface="Times New Roman" pitchFamily="18" charset="0"/>
              </a:rPr>
              <a:t>(</a:t>
            </a:r>
            <a:r>
              <a:rPr lang="en-US" altLang="en-US" sz="3600" b="1">
                <a:solidFill>
                  <a:srgbClr val="000000"/>
                </a:solidFill>
                <a:latin typeface="Times New Roman" pitchFamily="18" charset="0"/>
                <a:cs typeface="Times New Roman" pitchFamily="18" charset="0"/>
              </a:rPr>
              <a:t>PPE)</a:t>
            </a:r>
          </a:p>
        </p:txBody>
      </p:sp>
      <p:sp>
        <p:nvSpPr>
          <p:cNvPr id="104452" name="Text Box 3"/>
          <p:cNvSpPr txBox="1">
            <a:spLocks noChangeArrowheads="1"/>
          </p:cNvSpPr>
          <p:nvPr/>
        </p:nvSpPr>
        <p:spPr bwMode="auto">
          <a:xfrm>
            <a:off x="0" y="3910013"/>
            <a:ext cx="6642100" cy="1712912"/>
          </a:xfrm>
          <a:prstGeom prst="rect">
            <a:avLst/>
          </a:prstGeom>
          <a:noFill/>
          <a:ln w="9525">
            <a:noFill/>
            <a:round/>
            <a:headEnd/>
            <a:tailEnd/>
          </a:ln>
        </p:spPr>
        <p:txBody>
          <a:bodyPr/>
          <a:lstStyle/>
          <a:p>
            <a:pPr algn="ctr" eaLnBrk="1" hangingPunct="1">
              <a:spcBef>
                <a:spcPts val="800"/>
              </a:spcBef>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en-US" sz="3200" b="1">
                <a:solidFill>
                  <a:srgbClr val="898989"/>
                </a:solidFill>
              </a:rPr>
              <a:t> </a:t>
            </a:r>
          </a:p>
        </p:txBody>
      </p:sp>
      <p:pic>
        <p:nvPicPr>
          <p:cNvPr id="104453" name="Picture 4"/>
          <p:cNvPicPr>
            <a:picLocks noChangeAspect="1" noChangeArrowheads="1"/>
          </p:cNvPicPr>
          <p:nvPr/>
        </p:nvPicPr>
        <p:blipFill>
          <a:blip r:embed="rId3"/>
          <a:srcRect/>
          <a:stretch>
            <a:fillRect/>
          </a:stretch>
        </p:blipFill>
        <p:spPr bwMode="auto">
          <a:xfrm>
            <a:off x="6019800" y="3276600"/>
            <a:ext cx="2643188" cy="3344863"/>
          </a:xfrm>
          <a:prstGeom prst="rect">
            <a:avLst/>
          </a:prstGeom>
          <a:noFill/>
          <a:ln w="9525">
            <a:noFill/>
            <a:round/>
            <a:headEnd/>
            <a:tailEnd/>
          </a:ln>
        </p:spPr>
      </p:pic>
    </p:spTree>
  </p:cSld>
  <p:clrMapOvr>
    <a:masterClrMapping/>
  </p:clrMapOvr>
  <p:transition spd="slow"/>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ext Box 1"/>
          <p:cNvSpPr txBox="1">
            <a:spLocks noChangeArrowheads="1"/>
          </p:cNvSpPr>
          <p:nvPr/>
        </p:nvSpPr>
        <p:spPr bwMode="auto">
          <a:xfrm>
            <a:off x="250825" y="104775"/>
            <a:ext cx="8713788" cy="1431925"/>
          </a:xfrm>
          <a:prstGeom prst="rect">
            <a:avLst/>
          </a:prstGeom>
          <a:noFill/>
          <a:ln w="9525">
            <a:noFill/>
            <a:round/>
            <a:headEnd/>
            <a:tailEnd/>
          </a:ln>
        </p:spPr>
        <p:txBody>
          <a:bodyPr anchor="ctr"/>
          <a:lstStyle/>
          <a:p>
            <a:pPr algn="ct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4400" b="1">
                <a:solidFill>
                  <a:srgbClr val="000000"/>
                </a:solidFill>
                <a:latin typeface="Times New Roman" pitchFamily="18" charset="0"/>
                <a:ea typeface="ＭＳ Ｐゴシック" pitchFamily="34" charset="-128"/>
              </a:rPr>
              <a:t>IFRS Foundation </a:t>
            </a:r>
            <a:r>
              <a:rPr lang="el-GR" altLang="en-US" sz="4400" b="1">
                <a:solidFill>
                  <a:srgbClr val="000000"/>
                </a:solidFill>
                <a:latin typeface="Times New Roman" pitchFamily="18" charset="0"/>
                <a:ea typeface="ＭＳ Ｐゴシック" pitchFamily="34" charset="-128"/>
              </a:rPr>
              <a:t>– Ρόλος Επιτροπών</a:t>
            </a:r>
            <a:endParaRPr lang="en-US" altLang="en-US" sz="4400" b="1">
              <a:solidFill>
                <a:srgbClr val="000000"/>
              </a:solidFill>
              <a:latin typeface="Times New Roman" pitchFamily="18" charset="0"/>
              <a:cs typeface="Times New Roman" pitchFamily="18" charset="0"/>
            </a:endParaRPr>
          </a:p>
        </p:txBody>
      </p:sp>
      <p:sp>
        <p:nvSpPr>
          <p:cNvPr id="55299" name="Text Box 2"/>
          <p:cNvSpPr txBox="1">
            <a:spLocks noChangeArrowheads="1"/>
          </p:cNvSpPr>
          <p:nvPr/>
        </p:nvSpPr>
        <p:spPr bwMode="auto">
          <a:xfrm>
            <a:off x="179388" y="1484313"/>
            <a:ext cx="8686800" cy="4765675"/>
          </a:xfrm>
          <a:prstGeom prst="rect">
            <a:avLst/>
          </a:prstGeom>
          <a:noFill/>
          <a:ln w="9525">
            <a:noFill/>
            <a:round/>
            <a:headEnd/>
            <a:tailEnd/>
          </a:ln>
        </p:spPr>
        <p:txBody>
          <a:bodyPr/>
          <a:lstStyle/>
          <a:p>
            <a:pPr marL="341313" indent="-341313" algn="just" eaLnBrk="1" hangingPunct="1">
              <a:spcBef>
                <a:spcPts val="600"/>
              </a:spcBef>
              <a:buClr>
                <a:srgbClr val="000000"/>
              </a:buClr>
              <a:buSzPct val="100000"/>
              <a:buFont typeface="Wingdings" pitchFamily="2" charset="2"/>
              <a:buChar char="q"/>
              <a:tabLst>
                <a:tab pos="911225" algn="l"/>
                <a:tab pos="1825625" algn="l"/>
                <a:tab pos="2740025" algn="l"/>
                <a:tab pos="3654425" algn="l"/>
                <a:tab pos="4568825" algn="l"/>
                <a:tab pos="5483225" algn="l"/>
                <a:tab pos="6397625" algn="l"/>
                <a:tab pos="7312025" algn="l"/>
                <a:tab pos="8226425" algn="l"/>
                <a:tab pos="9140825" algn="l"/>
                <a:tab pos="10055225" algn="l"/>
              </a:tabLst>
            </a:pPr>
            <a:r>
              <a:rPr lang="el-GR" altLang="en-US" sz="2400">
                <a:solidFill>
                  <a:schemeClr val="tx1"/>
                </a:solidFill>
                <a:latin typeface="Times New Roman" pitchFamily="18" charset="0"/>
                <a:ea typeface="ＭＳ Ｐゴシック" pitchFamily="34" charset="-128"/>
              </a:rPr>
              <a:t>Το </a:t>
            </a:r>
            <a:r>
              <a:rPr lang="en-US" altLang="en-US" sz="2400">
                <a:solidFill>
                  <a:schemeClr val="tx1"/>
                </a:solidFill>
                <a:latin typeface="Times New Roman" pitchFamily="18" charset="0"/>
                <a:ea typeface="ＭＳ Ｐゴシック" pitchFamily="34" charset="-128"/>
              </a:rPr>
              <a:t>IFRS Foundation</a:t>
            </a:r>
            <a:r>
              <a:rPr lang="el-GR" altLang="en-US" sz="2400">
                <a:solidFill>
                  <a:schemeClr val="tx1"/>
                </a:solidFill>
                <a:latin typeface="Times New Roman" pitchFamily="18" charset="0"/>
                <a:ea typeface="ＭＳ Ｐゴシック" pitchFamily="34" charset="-128"/>
              </a:rPr>
              <a:t> έχει ως σκοπό την ανάπτυξη παγκόσμιων προτύπων και την προώθηση της χρήσης τους</a:t>
            </a:r>
          </a:p>
          <a:p>
            <a:pPr marL="341313" indent="-341313" algn="just" eaLnBrk="1" hangingPunct="1">
              <a:spcBef>
                <a:spcPts val="600"/>
              </a:spcBef>
              <a:buClr>
                <a:srgbClr val="000000"/>
              </a:buClr>
              <a:buSzPct val="100000"/>
              <a:buFont typeface="Wingdings" pitchFamily="2" charset="2"/>
              <a:buChar char="q"/>
              <a:tabLst>
                <a:tab pos="911225" algn="l"/>
                <a:tab pos="1825625" algn="l"/>
                <a:tab pos="2740025" algn="l"/>
                <a:tab pos="3654425" algn="l"/>
                <a:tab pos="4568825" algn="l"/>
                <a:tab pos="5483225" algn="l"/>
                <a:tab pos="6397625" algn="l"/>
                <a:tab pos="7312025" algn="l"/>
                <a:tab pos="8226425" algn="l"/>
                <a:tab pos="9140825" algn="l"/>
                <a:tab pos="10055225" algn="l"/>
              </a:tabLst>
            </a:pPr>
            <a:r>
              <a:rPr lang="el-GR" altLang="en-US" sz="2400">
                <a:solidFill>
                  <a:srgbClr val="000000"/>
                </a:solidFill>
                <a:latin typeface="Times New Roman" pitchFamily="18" charset="0"/>
                <a:ea typeface="ＭＳ Ｐゴシック" pitchFamily="34" charset="-128"/>
              </a:rPr>
              <a:t>Το Συμβούλιο (</a:t>
            </a:r>
            <a:r>
              <a:rPr lang="en-US" altLang="en-US" sz="2400">
                <a:solidFill>
                  <a:srgbClr val="000000"/>
                </a:solidFill>
                <a:latin typeface="Times New Roman" pitchFamily="18" charset="0"/>
                <a:ea typeface="ＭＳ Ｐゴシック" pitchFamily="34" charset="-128"/>
              </a:rPr>
              <a:t>IASB) </a:t>
            </a:r>
            <a:r>
              <a:rPr lang="el-GR" altLang="en-US" sz="2400">
                <a:solidFill>
                  <a:srgbClr val="000000"/>
                </a:solidFill>
                <a:latin typeface="Times New Roman" pitchFamily="18" charset="0"/>
                <a:ea typeface="ＭＳ Ｐゴシック" pitchFamily="34" charset="-128"/>
              </a:rPr>
              <a:t>αναπτύσσει και τροποποιεί τα διεθνή πρότυπα. </a:t>
            </a:r>
          </a:p>
          <a:p>
            <a:pPr lvl="1" algn="just" eaLnBrk="1" hangingPunct="1">
              <a:spcBef>
                <a:spcPts val="600"/>
              </a:spcBef>
              <a:buClr>
                <a:srgbClr val="000000"/>
              </a:buClr>
              <a:buSzPct val="100000"/>
              <a:buFont typeface="Wingdings" pitchFamily="2" charset="2"/>
              <a:buChar char="q"/>
              <a:tabLst>
                <a:tab pos="911225" algn="l"/>
                <a:tab pos="1825625" algn="l"/>
                <a:tab pos="2740025" algn="l"/>
                <a:tab pos="3654425" algn="l"/>
                <a:tab pos="4568825" algn="l"/>
                <a:tab pos="5483225" algn="l"/>
                <a:tab pos="6397625" algn="l"/>
                <a:tab pos="7312025" algn="l"/>
                <a:tab pos="8226425" algn="l"/>
                <a:tab pos="9140825" algn="l"/>
                <a:tab pos="10055225" algn="l"/>
              </a:tabLst>
            </a:pPr>
            <a:r>
              <a:rPr lang="el-GR" altLang="en-US" sz="2000">
                <a:solidFill>
                  <a:srgbClr val="000000"/>
                </a:solidFill>
                <a:latin typeface="Times New Roman" pitchFamily="18" charset="0"/>
                <a:ea typeface="ＭＳ Ｐゴシック" pitchFamily="34" charset="-128"/>
              </a:rPr>
              <a:t>1</a:t>
            </a:r>
            <a:r>
              <a:rPr lang="en-US" altLang="en-US" sz="2000">
                <a:solidFill>
                  <a:srgbClr val="000000"/>
                </a:solidFill>
                <a:latin typeface="Times New Roman" pitchFamily="18" charset="0"/>
                <a:ea typeface="ＭＳ Ｐゴシック" pitchFamily="34" charset="-128"/>
              </a:rPr>
              <a:t>4 </a:t>
            </a:r>
            <a:r>
              <a:rPr lang="el-GR" altLang="en-US" sz="2000">
                <a:solidFill>
                  <a:srgbClr val="000000"/>
                </a:solidFill>
                <a:latin typeface="Times New Roman" pitchFamily="18" charset="0"/>
                <a:ea typeface="ＭＳ Ｐゴシック" pitchFamily="34" charset="-128"/>
              </a:rPr>
              <a:t>μέλη με πρόεδρο τον </a:t>
            </a:r>
            <a:r>
              <a:rPr lang="en-US" altLang="en-US" sz="2000">
                <a:solidFill>
                  <a:srgbClr val="000000"/>
                </a:solidFill>
                <a:latin typeface="Times New Roman" pitchFamily="18" charset="0"/>
                <a:ea typeface="ＭＳ Ｐゴシック" pitchFamily="34" charset="-128"/>
              </a:rPr>
              <a:t>Hans Hoogervorst</a:t>
            </a:r>
          </a:p>
          <a:p>
            <a:pPr marL="341313" indent="-341313" algn="just" eaLnBrk="1" hangingPunct="1">
              <a:spcBef>
                <a:spcPts val="600"/>
              </a:spcBef>
              <a:buClr>
                <a:srgbClr val="000000"/>
              </a:buClr>
              <a:buSzPct val="100000"/>
              <a:buFont typeface="Wingdings" pitchFamily="2" charset="2"/>
              <a:buChar char="q"/>
              <a:tabLst>
                <a:tab pos="911225" algn="l"/>
                <a:tab pos="1825625" algn="l"/>
                <a:tab pos="2740025" algn="l"/>
                <a:tab pos="3654425" algn="l"/>
                <a:tab pos="4568825" algn="l"/>
                <a:tab pos="5483225" algn="l"/>
                <a:tab pos="6397625" algn="l"/>
                <a:tab pos="7312025" algn="l"/>
                <a:tab pos="8226425" algn="l"/>
                <a:tab pos="9140825" algn="l"/>
                <a:tab pos="10055225" algn="l"/>
              </a:tabLst>
            </a:pPr>
            <a:r>
              <a:rPr lang="el-GR" altLang="en-US" sz="2400">
                <a:solidFill>
                  <a:srgbClr val="000000"/>
                </a:solidFill>
                <a:latin typeface="Times New Roman" pitchFamily="18" charset="0"/>
                <a:ea typeface="ＭＳ Ｐゴシック" pitchFamily="34" charset="-128"/>
              </a:rPr>
              <a:t>Το Συμβουλευτικό Συμβούλιο (</a:t>
            </a:r>
            <a:r>
              <a:rPr lang="en-US" altLang="en-US" sz="2400">
                <a:solidFill>
                  <a:srgbClr val="000000"/>
                </a:solidFill>
                <a:latin typeface="Times New Roman" pitchFamily="18" charset="0"/>
                <a:ea typeface="ＭＳ Ｐゴシック" pitchFamily="34" charset="-128"/>
              </a:rPr>
              <a:t>IFRS Advisory Council</a:t>
            </a:r>
            <a:r>
              <a:rPr lang="el-GR" altLang="en-US" sz="2400">
                <a:solidFill>
                  <a:srgbClr val="000000"/>
                </a:solidFill>
                <a:latin typeface="Times New Roman" pitchFamily="18" charset="0"/>
                <a:ea typeface="ＭＳ Ｐゴシック" pitchFamily="34" charset="-128"/>
              </a:rPr>
              <a:t>)</a:t>
            </a:r>
            <a:r>
              <a:rPr lang="en-US" altLang="en-US" sz="2400">
                <a:solidFill>
                  <a:srgbClr val="000000"/>
                </a:solidFill>
                <a:latin typeface="Times New Roman" pitchFamily="18" charset="0"/>
                <a:ea typeface="ＭＳ Ｐゴシック" pitchFamily="34" charset="-128"/>
              </a:rPr>
              <a:t> </a:t>
            </a:r>
            <a:r>
              <a:rPr lang="el-GR" altLang="en-US" sz="2400">
                <a:solidFill>
                  <a:srgbClr val="000000"/>
                </a:solidFill>
                <a:latin typeface="Times New Roman" pitchFamily="18" charset="0"/>
                <a:ea typeface="ＭＳ Ｐゴシック" pitchFamily="34" charset="-128"/>
              </a:rPr>
              <a:t>συμβουλεύει σε θέματα </a:t>
            </a:r>
            <a:r>
              <a:rPr lang="en-US" altLang="en-US" sz="2400">
                <a:solidFill>
                  <a:srgbClr val="000000"/>
                </a:solidFill>
                <a:latin typeface="Times New Roman" pitchFamily="18" charset="0"/>
                <a:ea typeface="ＭＳ Ｐゴシック" pitchFamily="34" charset="-128"/>
              </a:rPr>
              <a:t>agenda </a:t>
            </a:r>
            <a:r>
              <a:rPr lang="el-GR" altLang="en-US" sz="2400">
                <a:solidFill>
                  <a:srgbClr val="000000"/>
                </a:solidFill>
                <a:latin typeface="Times New Roman" pitchFamily="18" charset="0"/>
                <a:ea typeface="ＭＳ Ｐゴシック" pitchFamily="34" charset="-128"/>
              </a:rPr>
              <a:t>και προτεραιότητα των εργασιών </a:t>
            </a:r>
          </a:p>
          <a:p>
            <a:pPr marL="341313" indent="-341313" algn="just" eaLnBrk="1" hangingPunct="1">
              <a:spcBef>
                <a:spcPts val="600"/>
              </a:spcBef>
              <a:buClr>
                <a:srgbClr val="000000"/>
              </a:buClr>
              <a:buSzPct val="100000"/>
              <a:buFont typeface="Wingdings" pitchFamily="2" charset="2"/>
              <a:buChar char="q"/>
              <a:tabLst>
                <a:tab pos="911225" algn="l"/>
                <a:tab pos="1825625" algn="l"/>
                <a:tab pos="2740025" algn="l"/>
                <a:tab pos="3654425" algn="l"/>
                <a:tab pos="4568825" algn="l"/>
                <a:tab pos="5483225" algn="l"/>
                <a:tab pos="6397625" algn="l"/>
                <a:tab pos="7312025" algn="l"/>
                <a:tab pos="8226425" algn="l"/>
                <a:tab pos="9140825" algn="l"/>
                <a:tab pos="10055225" algn="l"/>
              </a:tabLst>
            </a:pPr>
            <a:r>
              <a:rPr lang="el-GR" altLang="en-US" sz="2400">
                <a:solidFill>
                  <a:srgbClr val="000000"/>
                </a:solidFill>
                <a:latin typeface="Times New Roman" pitchFamily="18" charset="0"/>
                <a:ea typeface="ＭＳ Ｐゴシック" pitchFamily="34" charset="-128"/>
              </a:rPr>
              <a:t>Η Επιτροπή Διερμηνειών (</a:t>
            </a:r>
            <a:r>
              <a:rPr lang="en-US" altLang="en-US" sz="2400">
                <a:solidFill>
                  <a:srgbClr val="000000"/>
                </a:solidFill>
                <a:latin typeface="Times New Roman" pitchFamily="18" charset="0"/>
                <a:ea typeface="ＭＳ Ｐゴシック" pitchFamily="34" charset="-128"/>
              </a:rPr>
              <a:t>IFRS Interpretations Committee</a:t>
            </a:r>
            <a:r>
              <a:rPr lang="el-GR" altLang="en-US" sz="2400">
                <a:solidFill>
                  <a:srgbClr val="000000"/>
                </a:solidFill>
                <a:latin typeface="Times New Roman" pitchFamily="18" charset="0"/>
                <a:ea typeface="ＭＳ Ｐゴシック" pitchFamily="34" charset="-128"/>
              </a:rPr>
              <a:t>)</a:t>
            </a:r>
            <a:r>
              <a:rPr lang="en-US" altLang="en-US" sz="2400">
                <a:solidFill>
                  <a:srgbClr val="000000"/>
                </a:solidFill>
                <a:latin typeface="Times New Roman" pitchFamily="18" charset="0"/>
                <a:ea typeface="ＭＳ Ｐゴシック" pitchFamily="34" charset="-128"/>
              </a:rPr>
              <a:t> </a:t>
            </a:r>
            <a:r>
              <a:rPr lang="el-GR" altLang="en-US" sz="2400">
                <a:solidFill>
                  <a:srgbClr val="000000"/>
                </a:solidFill>
                <a:latin typeface="Times New Roman" pitchFamily="18" charset="0"/>
                <a:ea typeface="ＭＳ Ｐゴシック" pitchFamily="34" charset="-128"/>
              </a:rPr>
              <a:t>αναζητεί να επιλύσει τα λογιστικά θέματα και διερμηνεύει τα υφιστάμενα </a:t>
            </a:r>
            <a:r>
              <a:rPr lang="en-US" altLang="en-US" sz="2400">
                <a:solidFill>
                  <a:srgbClr val="000000"/>
                </a:solidFill>
                <a:latin typeface="Times New Roman" pitchFamily="18" charset="0"/>
                <a:ea typeface="ＭＳ Ｐゴシック" pitchFamily="34" charset="-128"/>
              </a:rPr>
              <a:t>IFRS</a:t>
            </a:r>
            <a:r>
              <a:rPr lang="el-GR" altLang="en-US" sz="2400">
                <a:solidFill>
                  <a:srgbClr val="000000"/>
                </a:solidFill>
                <a:latin typeface="Times New Roman" pitchFamily="18" charset="0"/>
                <a:ea typeface="ＭＳ Ｐゴシック" pitchFamily="34" charset="-128"/>
              </a:rPr>
              <a:t> και παρέχει οδηγίες σε θέματα που δεν καλύπτονται από τα πρότυπα</a:t>
            </a:r>
          </a:p>
        </p:txBody>
      </p:sp>
      <p:sp>
        <p:nvSpPr>
          <p:cNvPr id="55300" name="Text Box 3"/>
          <p:cNvSpPr txBox="1">
            <a:spLocks noChangeArrowheads="1"/>
          </p:cNvSpPr>
          <p:nvPr/>
        </p:nvSpPr>
        <p:spPr bwMode="auto">
          <a:xfrm>
            <a:off x="0" y="6356350"/>
            <a:ext cx="1981200" cy="365125"/>
          </a:xfrm>
          <a:prstGeom prst="rect">
            <a:avLst/>
          </a:prstGeom>
          <a:noFill/>
          <a:ln w="9525">
            <a:noFill/>
            <a:round/>
            <a:headEnd/>
            <a:tailEnd/>
          </a:ln>
        </p:spPr>
        <p:txBody>
          <a:bodyPr lIns="90000" tIns="46800" rIns="90000" bIns="46800" anchor="ctr"/>
          <a:lstStyle/>
          <a:p>
            <a:pPr algn="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748E1A1F-B05D-4619-BDA9-5E408DFA86FF}" type="slidenum">
              <a:rPr lang="el-GR" altLang="en-US" sz="1200">
                <a:solidFill>
                  <a:srgbClr val="898989"/>
                </a:solidFill>
              </a:rPr>
              <a:pPr algn="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5</a:t>
            </a:fld>
            <a:endParaRPr lang="el-GR" altLang="en-US" sz="1200">
              <a:solidFill>
                <a:srgbClr val="898989"/>
              </a:solidFill>
            </a:endParaRPr>
          </a:p>
        </p:txBody>
      </p:sp>
    </p:spTree>
  </p:cSld>
  <p:clrMapOvr>
    <a:masterClrMapping/>
  </p:clrMapOvr>
  <p:transition/>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5474" name="Text Box 1"/>
          <p:cNvSpPr txBox="1">
            <a:spLocks noChangeArrowheads="1"/>
          </p:cNvSpPr>
          <p:nvPr/>
        </p:nvSpPr>
        <p:spPr bwMode="auto">
          <a:xfrm>
            <a:off x="611188" y="476250"/>
            <a:ext cx="8229600" cy="914400"/>
          </a:xfrm>
          <a:prstGeom prst="rect">
            <a:avLst/>
          </a:prstGeom>
          <a:noFill/>
          <a:ln w="9525">
            <a:noFill/>
            <a:round/>
            <a:headEnd/>
            <a:tailEnd/>
          </a:ln>
        </p:spPr>
        <p:txBody>
          <a:bodyPr anchor="ctr"/>
          <a:lstStyle/>
          <a:p>
            <a:pPr algn="ct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en-US" sz="4000" b="1">
                <a:solidFill>
                  <a:srgbClr val="000000"/>
                </a:solidFill>
                <a:latin typeface="Times New Roman" pitchFamily="18" charset="0"/>
                <a:cs typeface="Times New Roman" pitchFamily="18" charset="0"/>
              </a:rPr>
              <a:t>IAS 16</a:t>
            </a:r>
            <a:r>
              <a:rPr lang="en-GB" altLang="en-US" sz="3200" b="1">
                <a:solidFill>
                  <a:srgbClr val="000000"/>
                </a:solidFill>
                <a:latin typeface="Times New Roman" pitchFamily="18" charset="0"/>
                <a:cs typeface="Times New Roman" pitchFamily="18" charset="0"/>
              </a:rPr>
              <a:t> </a:t>
            </a:r>
            <a:br>
              <a:rPr lang="en-GB" altLang="en-US" sz="3200" b="1">
                <a:solidFill>
                  <a:srgbClr val="000000"/>
                </a:solidFill>
                <a:latin typeface="Times New Roman" pitchFamily="18" charset="0"/>
                <a:cs typeface="Times New Roman" pitchFamily="18" charset="0"/>
              </a:rPr>
            </a:br>
            <a:r>
              <a:rPr lang="el-GR" altLang="en-US" sz="4000" b="1">
                <a:solidFill>
                  <a:srgbClr val="000000"/>
                </a:solidFill>
                <a:latin typeface="Times New Roman" pitchFamily="18" charset="0"/>
                <a:cs typeface="Times New Roman" pitchFamily="18" charset="0"/>
              </a:rPr>
              <a:t>Ακίνητα, Πάγια και Εξοπλισμός</a:t>
            </a:r>
            <a:r>
              <a:rPr lang="en-US" altLang="en-US" sz="4000" b="1">
                <a:solidFill>
                  <a:srgbClr val="000000"/>
                </a:solidFill>
                <a:latin typeface="Times New Roman" pitchFamily="18" charset="0"/>
                <a:cs typeface="Times New Roman" pitchFamily="18" charset="0"/>
              </a:rPr>
              <a:t> </a:t>
            </a:r>
            <a:r>
              <a:rPr lang="el-GR" altLang="en-US" sz="4000" b="1">
                <a:solidFill>
                  <a:srgbClr val="000000"/>
                </a:solidFill>
                <a:latin typeface="Times New Roman" pitchFamily="18" charset="0"/>
                <a:cs typeface="Times New Roman" pitchFamily="18" charset="0"/>
              </a:rPr>
              <a:t>(</a:t>
            </a:r>
            <a:r>
              <a:rPr lang="en-US" altLang="en-US" sz="4000" b="1">
                <a:solidFill>
                  <a:srgbClr val="000000"/>
                </a:solidFill>
                <a:latin typeface="Times New Roman" pitchFamily="18" charset="0"/>
                <a:cs typeface="Times New Roman" pitchFamily="18" charset="0"/>
              </a:rPr>
              <a:t>PPE)</a:t>
            </a:r>
          </a:p>
        </p:txBody>
      </p:sp>
      <p:sp>
        <p:nvSpPr>
          <p:cNvPr id="105475" name="Text Box 2"/>
          <p:cNvSpPr txBox="1">
            <a:spLocks noChangeArrowheads="1"/>
          </p:cNvSpPr>
          <p:nvPr/>
        </p:nvSpPr>
        <p:spPr bwMode="auto">
          <a:xfrm>
            <a:off x="6553200" y="6356350"/>
            <a:ext cx="2133600" cy="365125"/>
          </a:xfrm>
          <a:prstGeom prst="rect">
            <a:avLst/>
          </a:prstGeom>
          <a:noFill/>
          <a:ln w="9525">
            <a:noFill/>
            <a:round/>
            <a:headEnd/>
            <a:tailEnd/>
          </a:ln>
        </p:spPr>
        <p:txBody>
          <a:bodyPr lIns="90000" tIns="46800" rIns="90000" bIns="46800" anchor="ctr"/>
          <a:lstStyle/>
          <a:p>
            <a:pPr algn="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6F80B644-DD41-4A7B-8858-20265DFE314E}" type="slidenum">
              <a:rPr lang="el-GR" altLang="en-US" sz="1200">
                <a:solidFill>
                  <a:srgbClr val="898989"/>
                </a:solidFill>
                <a:latin typeface="Times New Roman" pitchFamily="18" charset="0"/>
                <a:cs typeface="Times New Roman" pitchFamily="18" charset="0"/>
              </a:rPr>
              <a:pPr algn="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50</a:t>
            </a:fld>
            <a:endParaRPr lang="el-GR" altLang="en-US" sz="1200">
              <a:solidFill>
                <a:srgbClr val="898989"/>
              </a:solidFill>
              <a:latin typeface="Times New Roman" pitchFamily="18" charset="0"/>
              <a:cs typeface="Times New Roman" pitchFamily="18" charset="0"/>
            </a:endParaRPr>
          </a:p>
        </p:txBody>
      </p:sp>
      <p:sp>
        <p:nvSpPr>
          <p:cNvPr id="105476" name="Text Box 3"/>
          <p:cNvSpPr txBox="1">
            <a:spLocks noChangeArrowheads="1"/>
          </p:cNvSpPr>
          <p:nvPr/>
        </p:nvSpPr>
        <p:spPr bwMode="auto">
          <a:xfrm>
            <a:off x="323850" y="2205038"/>
            <a:ext cx="4648200" cy="2439987"/>
          </a:xfrm>
          <a:prstGeom prst="rect">
            <a:avLst/>
          </a:prstGeom>
          <a:noFill/>
          <a:ln w="9525">
            <a:noFill/>
            <a:round/>
            <a:headEnd/>
            <a:tailEnd/>
          </a:ln>
        </p:spPr>
        <p:txBody>
          <a:bodyPr lIns="90000" tIns="46800" rIns="90000" bIns="46800">
            <a:spAutoFit/>
          </a:bodyPr>
          <a:lstStyle/>
          <a:p>
            <a:pPr marL="687388" indent="-461963" eaLnBrk="1" hangingPunct="1">
              <a:lnSpc>
                <a:spcPct val="130000"/>
              </a:lnSpc>
              <a:spcBef>
                <a:spcPts val="1050"/>
              </a:spcBef>
              <a:buClr>
                <a:srgbClr val="800000"/>
              </a:buClr>
              <a:buSzPct val="90000"/>
              <a:buFont typeface="Arial" charset="0"/>
              <a:buChar char="►"/>
              <a:tabLst>
                <a:tab pos="687388" algn="l"/>
                <a:tab pos="1601788" algn="l"/>
                <a:tab pos="2516188" algn="l"/>
                <a:tab pos="3430588" algn="l"/>
                <a:tab pos="4344988" algn="l"/>
                <a:tab pos="5259388" algn="l"/>
                <a:tab pos="6173788" algn="l"/>
                <a:tab pos="7088188" algn="l"/>
                <a:tab pos="8002588" algn="l"/>
                <a:tab pos="8916988" algn="l"/>
                <a:tab pos="9831388" algn="l"/>
                <a:tab pos="10745788" algn="l"/>
              </a:tabLst>
            </a:pPr>
            <a:r>
              <a:rPr lang="en-US" altLang="en-US" sz="2100">
                <a:solidFill>
                  <a:srgbClr val="000000"/>
                </a:solidFill>
                <a:latin typeface="Times New Roman" pitchFamily="18" charset="0"/>
                <a:cs typeface="Times New Roman" pitchFamily="18" charset="0"/>
              </a:rPr>
              <a:t>“</a:t>
            </a:r>
            <a:r>
              <a:rPr lang="el-GR" altLang="en-US" sz="2100">
                <a:solidFill>
                  <a:srgbClr val="000000"/>
                </a:solidFill>
                <a:latin typeface="Times New Roman" pitchFamily="18" charset="0"/>
                <a:cs typeface="Times New Roman" pitchFamily="18" charset="0"/>
              </a:rPr>
              <a:t>κατέχονται για </a:t>
            </a:r>
            <a:r>
              <a:rPr lang="el-GR" altLang="en-US" sz="2100" b="1">
                <a:solidFill>
                  <a:srgbClr val="000000"/>
                </a:solidFill>
                <a:latin typeface="Times New Roman" pitchFamily="18" charset="0"/>
                <a:cs typeface="Times New Roman" pitchFamily="18" charset="0"/>
              </a:rPr>
              <a:t>χρήση  </a:t>
            </a:r>
            <a:r>
              <a:rPr lang="el-GR" altLang="en-US" sz="2100">
                <a:solidFill>
                  <a:srgbClr val="000000"/>
                </a:solidFill>
                <a:latin typeface="Times New Roman" pitchFamily="18" charset="0"/>
                <a:cs typeface="Times New Roman" pitchFamily="18" charset="0"/>
              </a:rPr>
              <a:t>και όχι για επαναπώληση</a:t>
            </a:r>
            <a:r>
              <a:rPr lang="en-US" altLang="en-US" sz="2100">
                <a:solidFill>
                  <a:srgbClr val="000000"/>
                </a:solidFill>
                <a:latin typeface="Times New Roman" pitchFamily="18" charset="0"/>
                <a:cs typeface="Times New Roman" pitchFamily="18" charset="0"/>
              </a:rPr>
              <a:t>.</a:t>
            </a:r>
          </a:p>
          <a:p>
            <a:pPr marL="687388" indent="-461963" eaLnBrk="1" hangingPunct="1">
              <a:lnSpc>
                <a:spcPct val="130000"/>
              </a:lnSpc>
              <a:spcBef>
                <a:spcPts val="1050"/>
              </a:spcBef>
              <a:buClr>
                <a:srgbClr val="800000"/>
              </a:buClr>
              <a:buSzPct val="90000"/>
              <a:buFont typeface="Arial" charset="0"/>
              <a:buChar char="►"/>
              <a:tabLst>
                <a:tab pos="687388" algn="l"/>
                <a:tab pos="1601788" algn="l"/>
                <a:tab pos="2516188" algn="l"/>
                <a:tab pos="3430588" algn="l"/>
                <a:tab pos="4344988" algn="l"/>
                <a:tab pos="5259388" algn="l"/>
                <a:tab pos="6173788" algn="l"/>
                <a:tab pos="7088188" algn="l"/>
                <a:tab pos="8002588" algn="l"/>
                <a:tab pos="8916988" algn="l"/>
                <a:tab pos="9831388" algn="l"/>
                <a:tab pos="10745788" algn="l"/>
              </a:tabLst>
            </a:pPr>
            <a:r>
              <a:rPr lang="el-GR" altLang="en-US" sz="2100" b="1">
                <a:solidFill>
                  <a:srgbClr val="000000"/>
                </a:solidFill>
                <a:latin typeface="Times New Roman" pitchFamily="18" charset="0"/>
                <a:cs typeface="Times New Roman" pitchFamily="18" charset="0"/>
              </a:rPr>
              <a:t>Μακράς διάρκειας </a:t>
            </a:r>
            <a:r>
              <a:rPr lang="el-GR" altLang="en-US" sz="2100">
                <a:solidFill>
                  <a:srgbClr val="000000"/>
                </a:solidFill>
                <a:latin typeface="Times New Roman" pitchFamily="18" charset="0"/>
                <a:cs typeface="Times New Roman" pitchFamily="18" charset="0"/>
              </a:rPr>
              <a:t>στην φύση και συνήθως αποσβένονται</a:t>
            </a:r>
            <a:r>
              <a:rPr lang="en-US" altLang="en-US" sz="2100">
                <a:solidFill>
                  <a:srgbClr val="000000"/>
                </a:solidFill>
                <a:latin typeface="Times New Roman" pitchFamily="18" charset="0"/>
                <a:cs typeface="Times New Roman" pitchFamily="18" charset="0"/>
              </a:rPr>
              <a:t>.</a:t>
            </a:r>
          </a:p>
          <a:p>
            <a:pPr marL="687388" indent="-461963" eaLnBrk="1" hangingPunct="1">
              <a:lnSpc>
                <a:spcPct val="130000"/>
              </a:lnSpc>
              <a:spcBef>
                <a:spcPts val="1050"/>
              </a:spcBef>
              <a:buClr>
                <a:srgbClr val="800000"/>
              </a:buClr>
              <a:buSzPct val="90000"/>
              <a:buFont typeface="Arial" charset="0"/>
              <a:buChar char="►"/>
              <a:tabLst>
                <a:tab pos="687388" algn="l"/>
                <a:tab pos="1601788" algn="l"/>
                <a:tab pos="2516188" algn="l"/>
                <a:tab pos="3430588" algn="l"/>
                <a:tab pos="4344988" algn="l"/>
                <a:tab pos="5259388" algn="l"/>
                <a:tab pos="6173788" algn="l"/>
                <a:tab pos="7088188" algn="l"/>
                <a:tab pos="8002588" algn="l"/>
                <a:tab pos="8916988" algn="l"/>
                <a:tab pos="9831388" algn="l"/>
                <a:tab pos="10745788" algn="l"/>
              </a:tabLst>
            </a:pPr>
            <a:r>
              <a:rPr lang="el-GR" altLang="en-US" sz="2100">
                <a:solidFill>
                  <a:srgbClr val="000000"/>
                </a:solidFill>
                <a:latin typeface="Times New Roman" pitchFamily="18" charset="0"/>
                <a:cs typeface="Times New Roman" pitchFamily="18" charset="0"/>
              </a:rPr>
              <a:t>Έχουν </a:t>
            </a:r>
            <a:r>
              <a:rPr lang="el-GR" altLang="en-US" sz="2100" b="1">
                <a:solidFill>
                  <a:srgbClr val="000000"/>
                </a:solidFill>
                <a:latin typeface="Times New Roman" pitchFamily="18" charset="0"/>
                <a:cs typeface="Times New Roman" pitchFamily="18" charset="0"/>
              </a:rPr>
              <a:t>φυσική υπόσταση</a:t>
            </a:r>
            <a:r>
              <a:rPr lang="en-US" altLang="en-US" sz="2100">
                <a:solidFill>
                  <a:srgbClr val="000000"/>
                </a:solidFill>
                <a:latin typeface="Times New Roman" pitchFamily="18" charset="0"/>
                <a:cs typeface="Times New Roman" pitchFamily="18" charset="0"/>
              </a:rPr>
              <a:t>.</a:t>
            </a:r>
          </a:p>
        </p:txBody>
      </p:sp>
      <p:sp>
        <p:nvSpPr>
          <p:cNvPr id="105477" name="Rectangle 4"/>
          <p:cNvSpPr>
            <a:spLocks noChangeArrowheads="1"/>
          </p:cNvSpPr>
          <p:nvPr/>
        </p:nvSpPr>
        <p:spPr bwMode="auto">
          <a:xfrm>
            <a:off x="5791200" y="2228850"/>
            <a:ext cx="2590800" cy="2674938"/>
          </a:xfrm>
          <a:prstGeom prst="rect">
            <a:avLst/>
          </a:prstGeom>
          <a:noFill/>
          <a:ln w="28440" cap="sq">
            <a:solidFill>
              <a:srgbClr val="000000"/>
            </a:solidFill>
            <a:miter lim="800000"/>
            <a:headEnd/>
            <a:tailEnd/>
          </a:ln>
        </p:spPr>
        <p:txBody>
          <a:bodyPr lIns="90000" tIns="46800" rIns="90000" bIns="46800">
            <a:spAutoFit/>
          </a:bodyPr>
          <a:lstStyle/>
          <a:p>
            <a:pPr marL="228600" indent="-227013" eaLnBrk="1" hangingPunct="1">
              <a:lnSpc>
                <a:spcPct val="115000"/>
              </a:lnSpc>
              <a:spcBef>
                <a:spcPts val="450"/>
              </a:spcBef>
              <a:buSzPct val="100000"/>
              <a:tabLst>
                <a:tab pos="228600" algn="l"/>
                <a:tab pos="1143000" algn="l"/>
                <a:tab pos="2057400" algn="l"/>
                <a:tab pos="2971800" algn="l"/>
                <a:tab pos="3886200" algn="l"/>
                <a:tab pos="4800600" algn="l"/>
                <a:tab pos="5715000" algn="l"/>
                <a:tab pos="6629400" algn="l"/>
                <a:tab pos="7543800" algn="l"/>
                <a:tab pos="8458200" algn="l"/>
                <a:tab pos="9372600" algn="l"/>
                <a:tab pos="10287000" algn="l"/>
              </a:tabLst>
            </a:pPr>
            <a:r>
              <a:rPr lang="el-GR" altLang="en-US" b="1">
                <a:solidFill>
                  <a:srgbClr val="800000"/>
                </a:solidFill>
                <a:latin typeface="Times New Roman" pitchFamily="18" charset="0"/>
                <a:cs typeface="Times New Roman" pitchFamily="18" charset="0"/>
              </a:rPr>
              <a:t>Περιλαμβάνουν </a:t>
            </a:r>
          </a:p>
          <a:p>
            <a:pPr marL="228600" indent="-227013" eaLnBrk="1" hangingPunct="1">
              <a:lnSpc>
                <a:spcPct val="115000"/>
              </a:lnSpc>
              <a:spcBef>
                <a:spcPts val="450"/>
              </a:spcBef>
              <a:buClr>
                <a:srgbClr val="800080"/>
              </a:buClr>
              <a:buSzPct val="100000"/>
              <a:buFont typeface="Arial" charset="0"/>
              <a:buChar char="•"/>
              <a:tabLst>
                <a:tab pos="228600" algn="l"/>
                <a:tab pos="1143000" algn="l"/>
                <a:tab pos="2057400" algn="l"/>
                <a:tab pos="2971800" algn="l"/>
                <a:tab pos="3886200" algn="l"/>
                <a:tab pos="4800600" algn="l"/>
                <a:tab pos="5715000" algn="l"/>
                <a:tab pos="6629400" algn="l"/>
                <a:tab pos="7543800" algn="l"/>
                <a:tab pos="8458200" algn="l"/>
                <a:tab pos="9372600" algn="l"/>
                <a:tab pos="10287000" algn="l"/>
              </a:tabLst>
            </a:pPr>
            <a:r>
              <a:rPr lang="el-GR" altLang="en-US">
                <a:solidFill>
                  <a:srgbClr val="800080"/>
                </a:solidFill>
                <a:latin typeface="Times New Roman" pitchFamily="18" charset="0"/>
                <a:cs typeface="Times New Roman" pitchFamily="18" charset="0"/>
              </a:rPr>
              <a:t>Εδαφικές εκτάσεις</a:t>
            </a:r>
          </a:p>
          <a:p>
            <a:pPr marL="228600" indent="-227013" eaLnBrk="1" hangingPunct="1">
              <a:lnSpc>
                <a:spcPct val="115000"/>
              </a:lnSpc>
              <a:spcBef>
                <a:spcPts val="450"/>
              </a:spcBef>
              <a:buClr>
                <a:srgbClr val="800000"/>
              </a:buClr>
              <a:buSzPct val="100000"/>
              <a:buFont typeface="Wingdings" pitchFamily="2" charset="2"/>
              <a:buChar char=""/>
              <a:tabLst>
                <a:tab pos="228600" algn="l"/>
                <a:tab pos="1143000" algn="l"/>
                <a:tab pos="2057400" algn="l"/>
                <a:tab pos="2971800" algn="l"/>
                <a:tab pos="3886200" algn="l"/>
                <a:tab pos="4800600" algn="l"/>
                <a:tab pos="5715000" algn="l"/>
                <a:tab pos="6629400" algn="l"/>
                <a:tab pos="7543800" algn="l"/>
                <a:tab pos="8458200" algn="l"/>
                <a:tab pos="9372600" algn="l"/>
                <a:tab pos="10287000" algn="l"/>
              </a:tabLst>
            </a:pPr>
            <a:r>
              <a:rPr lang="el-GR" altLang="en-US">
                <a:solidFill>
                  <a:srgbClr val="800080"/>
                </a:solidFill>
                <a:latin typeface="Times New Roman" pitchFamily="18" charset="0"/>
                <a:cs typeface="Times New Roman" pitchFamily="18" charset="0"/>
              </a:rPr>
              <a:t>Υποδομές κτιρίων </a:t>
            </a:r>
            <a:r>
              <a:rPr lang="en-US" altLang="en-US" sz="1600">
                <a:solidFill>
                  <a:srgbClr val="800080"/>
                </a:solidFill>
                <a:latin typeface="Times New Roman" pitchFamily="18" charset="0"/>
                <a:cs typeface="Times New Roman" pitchFamily="18" charset="0"/>
              </a:rPr>
              <a:t>(</a:t>
            </a:r>
            <a:r>
              <a:rPr lang="el-GR" altLang="en-US" sz="1600">
                <a:solidFill>
                  <a:srgbClr val="800080"/>
                </a:solidFill>
                <a:latin typeface="Times New Roman" pitchFamily="18" charset="0"/>
                <a:cs typeface="Times New Roman" pitchFamily="18" charset="0"/>
              </a:rPr>
              <a:t>γραφεία</a:t>
            </a:r>
            <a:r>
              <a:rPr lang="en-US" altLang="en-US" sz="1600">
                <a:solidFill>
                  <a:srgbClr val="800080"/>
                </a:solidFill>
                <a:latin typeface="Times New Roman" pitchFamily="18" charset="0"/>
                <a:cs typeface="Times New Roman" pitchFamily="18" charset="0"/>
              </a:rPr>
              <a:t>, </a:t>
            </a:r>
            <a:r>
              <a:rPr lang="el-GR" altLang="en-US" sz="1600">
                <a:solidFill>
                  <a:srgbClr val="800080"/>
                </a:solidFill>
                <a:latin typeface="Times New Roman" pitchFamily="18" charset="0"/>
                <a:cs typeface="Times New Roman" pitchFamily="18" charset="0"/>
              </a:rPr>
              <a:t>εργοστάσια </a:t>
            </a:r>
            <a:r>
              <a:rPr lang="en-US" altLang="en-US" sz="1600">
                <a:solidFill>
                  <a:srgbClr val="800080"/>
                </a:solidFill>
                <a:latin typeface="Times New Roman" pitchFamily="18" charset="0"/>
                <a:cs typeface="Times New Roman" pitchFamily="18" charset="0"/>
              </a:rPr>
              <a:t>, </a:t>
            </a:r>
            <a:r>
              <a:rPr lang="el-GR" altLang="en-US" sz="1600">
                <a:solidFill>
                  <a:srgbClr val="800080"/>
                </a:solidFill>
                <a:latin typeface="Times New Roman" pitchFamily="18" charset="0"/>
                <a:cs typeface="Times New Roman" pitchFamily="18" charset="0"/>
              </a:rPr>
              <a:t>αποθήκες</a:t>
            </a:r>
            <a:r>
              <a:rPr lang="en-US" altLang="en-US" sz="1600">
                <a:solidFill>
                  <a:srgbClr val="800080"/>
                </a:solidFill>
                <a:latin typeface="Times New Roman" pitchFamily="18" charset="0"/>
                <a:cs typeface="Times New Roman" pitchFamily="18" charset="0"/>
              </a:rPr>
              <a:t>)</a:t>
            </a:r>
            <a:r>
              <a:rPr lang="en-US" altLang="en-US">
                <a:solidFill>
                  <a:srgbClr val="800080"/>
                </a:solidFill>
                <a:latin typeface="Times New Roman" pitchFamily="18" charset="0"/>
                <a:cs typeface="Times New Roman" pitchFamily="18" charset="0"/>
              </a:rPr>
              <a:t>, </a:t>
            </a:r>
          </a:p>
          <a:p>
            <a:pPr marL="228600" indent="-227013" eaLnBrk="1" hangingPunct="1">
              <a:lnSpc>
                <a:spcPct val="115000"/>
              </a:lnSpc>
              <a:spcBef>
                <a:spcPts val="400"/>
              </a:spcBef>
              <a:buClr>
                <a:srgbClr val="800000"/>
              </a:buClr>
              <a:buSzPct val="100000"/>
              <a:buFont typeface="Wingdings" pitchFamily="2" charset="2"/>
              <a:buChar char=""/>
              <a:tabLst>
                <a:tab pos="228600" algn="l"/>
                <a:tab pos="1143000" algn="l"/>
                <a:tab pos="2057400" algn="l"/>
                <a:tab pos="2971800" algn="l"/>
                <a:tab pos="3886200" algn="l"/>
                <a:tab pos="4800600" algn="l"/>
                <a:tab pos="5715000" algn="l"/>
                <a:tab pos="6629400" algn="l"/>
                <a:tab pos="7543800" algn="l"/>
                <a:tab pos="8458200" algn="l"/>
                <a:tab pos="9372600" algn="l"/>
                <a:tab pos="10287000" algn="l"/>
              </a:tabLst>
            </a:pPr>
            <a:r>
              <a:rPr lang="el-GR" altLang="en-US">
                <a:solidFill>
                  <a:srgbClr val="800080"/>
                </a:solidFill>
                <a:latin typeface="Times New Roman" pitchFamily="18" charset="0"/>
                <a:cs typeface="Times New Roman" pitchFamily="18" charset="0"/>
              </a:rPr>
              <a:t>Εξοπλισμός </a:t>
            </a:r>
            <a:r>
              <a:rPr lang="en-US" altLang="en-US" sz="1600">
                <a:solidFill>
                  <a:srgbClr val="800080"/>
                </a:solidFill>
                <a:latin typeface="Times New Roman" pitchFamily="18" charset="0"/>
                <a:cs typeface="Times New Roman" pitchFamily="18" charset="0"/>
              </a:rPr>
              <a:t>(</a:t>
            </a:r>
            <a:r>
              <a:rPr lang="el-GR" altLang="en-US" sz="1600">
                <a:solidFill>
                  <a:srgbClr val="800080"/>
                </a:solidFill>
                <a:latin typeface="Times New Roman" pitchFamily="18" charset="0"/>
                <a:cs typeface="Times New Roman" pitchFamily="18" charset="0"/>
              </a:rPr>
              <a:t>μηχανήματα</a:t>
            </a:r>
            <a:r>
              <a:rPr lang="en-US" altLang="en-US" sz="1600">
                <a:solidFill>
                  <a:srgbClr val="800080"/>
                </a:solidFill>
                <a:latin typeface="Times New Roman" pitchFamily="18" charset="0"/>
                <a:cs typeface="Times New Roman" pitchFamily="18" charset="0"/>
              </a:rPr>
              <a:t>, </a:t>
            </a:r>
            <a:r>
              <a:rPr lang="el-GR" altLang="en-US" sz="1600">
                <a:solidFill>
                  <a:srgbClr val="800080"/>
                </a:solidFill>
                <a:latin typeface="Times New Roman" pitchFamily="18" charset="0"/>
                <a:cs typeface="Times New Roman" pitchFamily="18" charset="0"/>
              </a:rPr>
              <a:t>έπιπλα</a:t>
            </a:r>
            <a:r>
              <a:rPr lang="en-US" altLang="en-US" sz="1600">
                <a:solidFill>
                  <a:srgbClr val="800080"/>
                </a:solidFill>
                <a:latin typeface="Times New Roman" pitchFamily="18" charset="0"/>
                <a:cs typeface="Times New Roman" pitchFamily="18" charset="0"/>
              </a:rPr>
              <a:t>, </a:t>
            </a:r>
            <a:r>
              <a:rPr lang="el-GR" altLang="en-US" sz="1600">
                <a:solidFill>
                  <a:srgbClr val="800080"/>
                </a:solidFill>
                <a:latin typeface="Times New Roman" pitchFamily="18" charset="0"/>
                <a:cs typeface="Times New Roman" pitchFamily="18" charset="0"/>
              </a:rPr>
              <a:t>εργαλεία</a:t>
            </a:r>
            <a:r>
              <a:rPr lang="en-US" altLang="en-US" sz="1600">
                <a:solidFill>
                  <a:srgbClr val="800080"/>
                </a:solidFill>
                <a:latin typeface="Times New Roman" pitchFamily="18" charset="0"/>
                <a:cs typeface="Times New Roman" pitchFamily="18" charset="0"/>
              </a:rPr>
              <a:t>).</a:t>
            </a:r>
          </a:p>
        </p:txBody>
      </p:sp>
    </p:spTree>
  </p:cSld>
  <p:clrMapOvr>
    <a:masterClrMapping/>
  </p:clrMapOvr>
  <p:transition spd="slow"/>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220" name="Text Box 1"/>
          <p:cNvSpPr txBox="1">
            <a:spLocks noChangeArrowheads="1"/>
          </p:cNvSpPr>
          <p:nvPr/>
        </p:nvSpPr>
        <p:spPr bwMode="auto">
          <a:xfrm>
            <a:off x="6553200" y="6356350"/>
            <a:ext cx="2133600" cy="365125"/>
          </a:xfrm>
          <a:prstGeom prst="rect">
            <a:avLst/>
          </a:prstGeom>
          <a:noFill/>
          <a:ln w="9525">
            <a:noFill/>
            <a:round/>
            <a:headEnd/>
            <a:tailEnd/>
          </a:ln>
        </p:spPr>
        <p:txBody>
          <a:bodyPr lIns="90000" tIns="46800" rIns="90000" bIns="46800" anchor="ctr"/>
          <a:lstStyle/>
          <a:p>
            <a:pPr algn="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98ED07AB-C29E-43A3-ADEC-A0EE039946A6}" type="slidenum">
              <a:rPr lang="el-GR" altLang="en-US" sz="1200">
                <a:solidFill>
                  <a:srgbClr val="898989"/>
                </a:solidFill>
                <a:latin typeface="Times New Roman" pitchFamily="18" charset="0"/>
                <a:cs typeface="Times New Roman" pitchFamily="18" charset="0"/>
              </a:rPr>
              <a:pPr algn="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51</a:t>
            </a:fld>
            <a:endParaRPr lang="el-GR" altLang="en-US" sz="1200">
              <a:solidFill>
                <a:srgbClr val="898989"/>
              </a:solidFill>
              <a:latin typeface="Times New Roman" pitchFamily="18" charset="0"/>
              <a:cs typeface="Times New Roman" pitchFamily="18" charset="0"/>
            </a:endParaRPr>
          </a:p>
        </p:txBody>
      </p:sp>
      <p:sp>
        <p:nvSpPr>
          <p:cNvPr id="9221" name="Text Box 2"/>
          <p:cNvSpPr txBox="1">
            <a:spLocks noChangeArrowheads="1"/>
          </p:cNvSpPr>
          <p:nvPr/>
        </p:nvSpPr>
        <p:spPr bwMode="auto">
          <a:xfrm>
            <a:off x="0" y="228600"/>
            <a:ext cx="8510588" cy="1325563"/>
          </a:xfrm>
          <a:prstGeom prst="rect">
            <a:avLst/>
          </a:prstGeom>
          <a:noFill/>
          <a:ln w="9525">
            <a:noFill/>
            <a:round/>
            <a:headEnd/>
            <a:tailEnd/>
          </a:ln>
        </p:spPr>
        <p:txBody>
          <a:bodyPr anchor="ctr"/>
          <a:lstStyle/>
          <a:p>
            <a:pPr algn="ct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sz="4400">
                <a:solidFill>
                  <a:srgbClr val="000000"/>
                </a:solidFill>
                <a:latin typeface="Times New Roman" pitchFamily="18" charset="0"/>
                <a:cs typeface="Times New Roman" pitchFamily="18" charset="0"/>
              </a:rPr>
              <a:t>	</a:t>
            </a:r>
            <a:r>
              <a:rPr lang="el-GR" altLang="en-US" sz="4400" b="1">
                <a:solidFill>
                  <a:srgbClr val="000000"/>
                </a:solidFill>
                <a:latin typeface="Times New Roman" pitchFamily="18" charset="0"/>
                <a:cs typeface="Times New Roman" pitchFamily="18" charset="0"/>
              </a:rPr>
              <a:t>Αναγνώριση</a:t>
            </a:r>
          </a:p>
        </p:txBody>
      </p:sp>
      <p:sp>
        <p:nvSpPr>
          <p:cNvPr id="9222" name="Text Box 3"/>
          <p:cNvSpPr txBox="1">
            <a:spLocks noChangeArrowheads="1"/>
          </p:cNvSpPr>
          <p:nvPr/>
        </p:nvSpPr>
        <p:spPr bwMode="auto">
          <a:xfrm>
            <a:off x="0" y="1676400"/>
            <a:ext cx="8540750" cy="4422775"/>
          </a:xfrm>
          <a:prstGeom prst="rect">
            <a:avLst/>
          </a:prstGeom>
          <a:noFill/>
          <a:ln w="9525">
            <a:noFill/>
            <a:round/>
            <a:headEnd/>
            <a:tailEnd/>
          </a:ln>
        </p:spPr>
        <p:txBody>
          <a:bodyPr/>
          <a:lstStyle/>
          <a:p>
            <a:pPr marL="341313" indent="-341313" algn="just" eaLnBrk="1" hangingPunct="1">
              <a:lnSpc>
                <a:spcPct val="90000"/>
              </a:lnSpc>
              <a:spcBef>
                <a:spcPts val="800"/>
              </a:spcBef>
              <a:buClr>
                <a:srgbClr val="000000"/>
              </a:buClr>
              <a:buSzPct val="100000"/>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l-GR" altLang="en-US" sz="3200">
                <a:solidFill>
                  <a:srgbClr val="000000"/>
                </a:solidFill>
                <a:latin typeface="Times New Roman" pitchFamily="18" charset="0"/>
                <a:cs typeface="Times New Roman" pitchFamily="18" charset="0"/>
              </a:rPr>
              <a:t>Ένα στοιχείο παγίου ενεργητικού πρέπει να αναγνωρίζεται ως στοιχείο ενεργητικού σε μια επιχείρηση όταν </a:t>
            </a:r>
          </a:p>
          <a:p>
            <a:pPr marL="741363" lvl="1" indent="-284163" algn="just" eaLnBrk="1" hangingPunct="1">
              <a:lnSpc>
                <a:spcPct val="150000"/>
              </a:lnSpc>
              <a:spcBef>
                <a:spcPts val="700"/>
              </a:spcBef>
              <a:buClr>
                <a:srgbClr val="000000"/>
              </a:buClr>
              <a:buSzPct val="100000"/>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l-GR" altLang="en-US" sz="2800">
                <a:solidFill>
                  <a:srgbClr val="000000"/>
                </a:solidFill>
                <a:latin typeface="Times New Roman" pitchFamily="18" charset="0"/>
                <a:cs typeface="Times New Roman" pitchFamily="18" charset="0"/>
              </a:rPr>
              <a:t>Είναι πιθανόν ότι μελλοντικά οικονομικά οφέλη σχετιζόμενα με τα πάγια θα εισρεύσουν στην επιχείρηση και</a:t>
            </a:r>
          </a:p>
          <a:p>
            <a:pPr marL="741363" lvl="1" indent="-284163" algn="just" eaLnBrk="1" hangingPunct="1">
              <a:lnSpc>
                <a:spcPct val="150000"/>
              </a:lnSpc>
              <a:spcBef>
                <a:spcPts val="700"/>
              </a:spcBef>
              <a:buClr>
                <a:srgbClr val="000000"/>
              </a:buClr>
              <a:buSzPct val="100000"/>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l-GR" altLang="en-US" sz="2800">
                <a:solidFill>
                  <a:srgbClr val="000000"/>
                </a:solidFill>
                <a:latin typeface="Times New Roman" pitchFamily="18" charset="0"/>
                <a:cs typeface="Times New Roman" pitchFamily="18" charset="0"/>
              </a:rPr>
              <a:t>Το κόστος των παγίων στοιχείων για την επιχείρηση μπορεί να μετρηθεί και να προσδιοριστεί έγκυρα</a:t>
            </a:r>
          </a:p>
        </p:txBody>
      </p:sp>
      <p:sp>
        <p:nvSpPr>
          <p:cNvPr id="9223" name="Rectangle 4"/>
          <p:cNvSpPr>
            <a:spLocks noChangeArrowheads="1"/>
          </p:cNvSpPr>
          <p:nvPr/>
        </p:nvSpPr>
        <p:spPr bwMode="auto">
          <a:xfrm flipH="1">
            <a:off x="0" y="3744913"/>
            <a:ext cx="5702300" cy="3113087"/>
          </a:xfrm>
          <a:prstGeom prst="rect">
            <a:avLst/>
          </a:prstGeom>
          <a:noFill/>
          <a:ln w="9525">
            <a:noFill/>
            <a:round/>
            <a:headEnd/>
            <a:tailEnd/>
          </a:ln>
        </p:spPr>
        <p:txBody>
          <a:bodyPr wrap="none" anchor="ctr"/>
          <a:lstStyle/>
          <a:p>
            <a:pPr eaLnBrk="1" hangingPunct="1">
              <a:buClr>
                <a:srgbClr val="000000"/>
              </a:buClr>
              <a:buSzPct val="100000"/>
              <a:buFont typeface="Times New Roman" pitchFamily="18" charset="0"/>
              <a:buNone/>
            </a:pPr>
            <a:endParaRPr lang="en-US" altLang="en-US"/>
          </a:p>
        </p:txBody>
      </p:sp>
      <p:grpSp>
        <p:nvGrpSpPr>
          <p:cNvPr id="9224" name="Group 5"/>
          <p:cNvGrpSpPr>
            <a:grpSpLocks/>
          </p:cNvGrpSpPr>
          <p:nvPr/>
        </p:nvGrpSpPr>
        <p:grpSpPr bwMode="auto">
          <a:xfrm>
            <a:off x="185738" y="219075"/>
            <a:ext cx="1489075" cy="922338"/>
            <a:chOff x="117" y="138"/>
            <a:chExt cx="938" cy="581"/>
          </a:xfrm>
        </p:grpSpPr>
        <p:graphicFrame>
          <p:nvGraphicFramePr>
            <p:cNvPr id="9218" name="Object 6"/>
            <p:cNvGraphicFramePr>
              <a:graphicFrameLocks noChangeAspect="1"/>
            </p:cNvGraphicFramePr>
            <p:nvPr/>
          </p:nvGraphicFramePr>
          <p:xfrm>
            <a:off x="117" y="138"/>
            <a:ext cx="938" cy="581"/>
          </p:xfrm>
          <a:graphic>
            <a:graphicData uri="http://schemas.openxmlformats.org/presentationml/2006/ole">
              <p:oleObj spid="_x0000_s9218" r:id="rId4" imgW="3496760" imgH="2095317" progId="">
                <p:embed/>
              </p:oleObj>
            </a:graphicData>
          </a:graphic>
        </p:graphicFrame>
        <p:sp>
          <p:nvSpPr>
            <p:cNvPr id="9225" name="Rectangle 7"/>
            <p:cNvSpPr>
              <a:spLocks noChangeArrowheads="1"/>
            </p:cNvSpPr>
            <p:nvPr/>
          </p:nvSpPr>
          <p:spPr bwMode="auto">
            <a:xfrm>
              <a:off x="266" y="185"/>
              <a:ext cx="673" cy="285"/>
            </a:xfrm>
            <a:prstGeom prst="rect">
              <a:avLst/>
            </a:prstGeom>
            <a:noFill/>
            <a:ln w="9525">
              <a:noFill/>
              <a:round/>
              <a:headEnd/>
              <a:tailEnd/>
            </a:ln>
          </p:spPr>
          <p:txBody>
            <a:bodyPr wrap="none" lIns="90360" tIns="44280" rIns="90360" bIns="44280">
              <a:spAutoFit/>
            </a:bodyPr>
            <a:lstStyle/>
            <a:p>
              <a:pPr>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altLang="en-US" sz="2400" b="1">
                  <a:solidFill>
                    <a:srgbClr val="FFFFFF"/>
                  </a:solidFill>
                  <a:latin typeface="Times New Roman" pitchFamily="18" charset="0"/>
                  <a:cs typeface="Times New Roman" pitchFamily="18" charset="0"/>
                </a:rPr>
                <a:t>IAS 16</a:t>
              </a:r>
            </a:p>
          </p:txBody>
        </p:sp>
      </p:grpSp>
    </p:spTree>
  </p:cSld>
  <p:clrMapOvr>
    <a:masterClrMapping/>
  </p:clrMapOvr>
  <p:transition spd="slow"/>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44" name="Text Box 1"/>
          <p:cNvSpPr txBox="1">
            <a:spLocks noChangeArrowheads="1"/>
          </p:cNvSpPr>
          <p:nvPr/>
        </p:nvSpPr>
        <p:spPr bwMode="auto">
          <a:xfrm>
            <a:off x="6553200" y="6356350"/>
            <a:ext cx="2133600" cy="365125"/>
          </a:xfrm>
          <a:prstGeom prst="rect">
            <a:avLst/>
          </a:prstGeom>
          <a:noFill/>
          <a:ln w="9525">
            <a:noFill/>
            <a:round/>
            <a:headEnd/>
            <a:tailEnd/>
          </a:ln>
        </p:spPr>
        <p:txBody>
          <a:bodyPr lIns="90000" tIns="46800" rIns="90000" bIns="46800" anchor="ctr"/>
          <a:lstStyle/>
          <a:p>
            <a:pPr algn="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DF441436-7B4D-4243-9C78-1A17E39FC60A}" type="slidenum">
              <a:rPr lang="el-GR" altLang="en-US" sz="1200">
                <a:solidFill>
                  <a:srgbClr val="898989"/>
                </a:solidFill>
                <a:latin typeface="Times New Roman" pitchFamily="18" charset="0"/>
                <a:cs typeface="Times New Roman" pitchFamily="18" charset="0"/>
              </a:rPr>
              <a:pPr algn="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52</a:t>
            </a:fld>
            <a:endParaRPr lang="el-GR" altLang="en-US" sz="1200">
              <a:solidFill>
                <a:srgbClr val="898989"/>
              </a:solidFill>
              <a:latin typeface="Times New Roman" pitchFamily="18" charset="0"/>
              <a:cs typeface="Times New Roman" pitchFamily="18" charset="0"/>
            </a:endParaRPr>
          </a:p>
        </p:txBody>
      </p:sp>
      <p:sp>
        <p:nvSpPr>
          <p:cNvPr id="10245" name="Text Box 2"/>
          <p:cNvSpPr txBox="1">
            <a:spLocks noChangeArrowheads="1"/>
          </p:cNvSpPr>
          <p:nvPr/>
        </p:nvSpPr>
        <p:spPr bwMode="auto">
          <a:xfrm>
            <a:off x="0" y="228600"/>
            <a:ext cx="8510588" cy="1325563"/>
          </a:xfrm>
          <a:prstGeom prst="rect">
            <a:avLst/>
          </a:prstGeom>
          <a:noFill/>
          <a:ln w="9525">
            <a:noFill/>
            <a:round/>
            <a:headEnd/>
            <a:tailEnd/>
          </a:ln>
        </p:spPr>
        <p:txBody>
          <a:bodyPr anchor="ctr"/>
          <a:lstStyle/>
          <a:p>
            <a:pPr algn="ct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sz="4400">
                <a:solidFill>
                  <a:srgbClr val="000000"/>
                </a:solidFill>
                <a:latin typeface="Times New Roman" pitchFamily="18" charset="0"/>
                <a:cs typeface="Times New Roman" pitchFamily="18" charset="0"/>
              </a:rPr>
              <a:t>	</a:t>
            </a:r>
            <a:r>
              <a:rPr lang="el-GR" altLang="en-US" sz="4400" b="1">
                <a:solidFill>
                  <a:srgbClr val="000000"/>
                </a:solidFill>
                <a:latin typeface="Times New Roman" pitchFamily="18" charset="0"/>
                <a:cs typeface="Times New Roman" pitchFamily="18" charset="0"/>
              </a:rPr>
              <a:t>Αρχική καταχώρηση</a:t>
            </a:r>
          </a:p>
        </p:txBody>
      </p:sp>
      <p:sp>
        <p:nvSpPr>
          <p:cNvPr id="10246" name="Text Box 3"/>
          <p:cNvSpPr txBox="1">
            <a:spLocks noChangeArrowheads="1"/>
          </p:cNvSpPr>
          <p:nvPr/>
        </p:nvSpPr>
        <p:spPr bwMode="auto">
          <a:xfrm>
            <a:off x="0" y="1676400"/>
            <a:ext cx="8540750" cy="4422775"/>
          </a:xfrm>
          <a:prstGeom prst="rect">
            <a:avLst/>
          </a:prstGeom>
          <a:noFill/>
          <a:ln w="9525">
            <a:noFill/>
            <a:round/>
            <a:headEnd/>
            <a:tailEnd/>
          </a:ln>
        </p:spPr>
        <p:txBody>
          <a:bodyPr/>
          <a:lstStyle/>
          <a:p>
            <a:pPr marL="341313" indent="-341313" algn="just" eaLnBrk="1" hangingPunct="1">
              <a:lnSpc>
                <a:spcPct val="90000"/>
              </a:lnSpc>
              <a:spcBef>
                <a:spcPts val="800"/>
              </a:spcBef>
              <a:buClr>
                <a:srgbClr val="000000"/>
              </a:buClr>
              <a:buSzPct val="100000"/>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l-GR" altLang="en-US" sz="3200">
                <a:solidFill>
                  <a:srgbClr val="000000"/>
                </a:solidFill>
                <a:latin typeface="Times New Roman" pitchFamily="18" charset="0"/>
                <a:cs typeface="Times New Roman" pitchFamily="18" charset="0"/>
              </a:rPr>
              <a:t>Αρχική καταχώρηση των παγίων στοιχείων ενεργητικού στο κόστος κτήσεως</a:t>
            </a:r>
          </a:p>
          <a:p>
            <a:pPr marL="341313" indent="-341313" eaLnBrk="1" hangingPunct="1">
              <a:lnSpc>
                <a:spcPct val="90000"/>
              </a:lnSpc>
              <a:spcBef>
                <a:spcPts val="800"/>
              </a:spcBef>
              <a:buClr>
                <a:srgbClr val="000000"/>
              </a:buClr>
              <a:buSzPct val="100000"/>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l-GR" altLang="en-US" sz="3200">
                <a:solidFill>
                  <a:srgbClr val="000000"/>
                </a:solidFill>
                <a:latin typeface="Times New Roman" pitchFamily="18" charset="0"/>
                <a:cs typeface="Times New Roman" pitchFamily="18" charset="0"/>
              </a:rPr>
              <a:t>Συνθετικά στοιχεία κόστους</a:t>
            </a:r>
          </a:p>
          <a:p>
            <a:pPr marL="741363" lvl="1" indent="-284163" eaLnBrk="1" hangingPunct="1">
              <a:lnSpc>
                <a:spcPct val="90000"/>
              </a:lnSpc>
              <a:spcBef>
                <a:spcPts val="700"/>
              </a:spcBef>
              <a:buClr>
                <a:srgbClr val="000000"/>
              </a:buClr>
              <a:buSzPct val="100000"/>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l-GR" altLang="en-US" sz="2800">
                <a:solidFill>
                  <a:srgbClr val="000000"/>
                </a:solidFill>
                <a:latin typeface="Times New Roman" pitchFamily="18" charset="0"/>
                <a:cs typeface="Times New Roman" pitchFamily="18" charset="0"/>
              </a:rPr>
              <a:t>Τιμή αγοράς</a:t>
            </a:r>
          </a:p>
          <a:p>
            <a:pPr marL="741363" lvl="1" indent="-284163" eaLnBrk="1" hangingPunct="1">
              <a:lnSpc>
                <a:spcPct val="90000"/>
              </a:lnSpc>
              <a:spcBef>
                <a:spcPts val="700"/>
              </a:spcBef>
              <a:buClr>
                <a:srgbClr val="000000"/>
              </a:buClr>
              <a:buSzPct val="100000"/>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l-GR" altLang="en-US" sz="2800">
                <a:solidFill>
                  <a:srgbClr val="000000"/>
                </a:solidFill>
                <a:latin typeface="Times New Roman" pitchFamily="18" charset="0"/>
                <a:cs typeface="Times New Roman" pitchFamily="18" charset="0"/>
              </a:rPr>
              <a:t>Δασμοί και φόροι</a:t>
            </a:r>
          </a:p>
          <a:p>
            <a:pPr marL="741363" lvl="1" indent="-284163" algn="just" eaLnBrk="1" hangingPunct="1">
              <a:lnSpc>
                <a:spcPct val="90000"/>
              </a:lnSpc>
              <a:spcBef>
                <a:spcPts val="700"/>
              </a:spcBef>
              <a:buClr>
                <a:srgbClr val="000000"/>
              </a:buClr>
              <a:buSzPct val="100000"/>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l-GR" altLang="en-US" sz="2800">
                <a:solidFill>
                  <a:srgbClr val="000000"/>
                </a:solidFill>
                <a:latin typeface="Times New Roman" pitchFamily="18" charset="0"/>
                <a:cs typeface="Times New Roman" pitchFamily="18" charset="0"/>
              </a:rPr>
              <a:t>Άμεσα σχετιζόμενα κόστη ώστε να καταστεί το πάγιο έτοιμο για λειτουργία και χρήση μείον πιθανές εκπτώσεις (προετοιμασία, μεταφορά, εγκατάσταση)</a:t>
            </a:r>
          </a:p>
        </p:txBody>
      </p:sp>
      <p:sp>
        <p:nvSpPr>
          <p:cNvPr id="10247" name="Rectangle 4"/>
          <p:cNvSpPr>
            <a:spLocks noChangeArrowheads="1"/>
          </p:cNvSpPr>
          <p:nvPr/>
        </p:nvSpPr>
        <p:spPr bwMode="auto">
          <a:xfrm flipH="1">
            <a:off x="0" y="3744913"/>
            <a:ext cx="5702300" cy="3113087"/>
          </a:xfrm>
          <a:prstGeom prst="rect">
            <a:avLst/>
          </a:prstGeom>
          <a:noFill/>
          <a:ln w="9525">
            <a:noFill/>
            <a:round/>
            <a:headEnd/>
            <a:tailEnd/>
          </a:ln>
        </p:spPr>
        <p:txBody>
          <a:bodyPr wrap="none" anchor="ctr"/>
          <a:lstStyle/>
          <a:p>
            <a:pPr eaLnBrk="1" hangingPunct="1">
              <a:buClr>
                <a:srgbClr val="000000"/>
              </a:buClr>
              <a:buSzPct val="100000"/>
              <a:buFont typeface="Times New Roman" pitchFamily="18" charset="0"/>
              <a:buNone/>
            </a:pPr>
            <a:endParaRPr lang="en-US" altLang="en-US"/>
          </a:p>
        </p:txBody>
      </p:sp>
      <p:grpSp>
        <p:nvGrpSpPr>
          <p:cNvPr id="10248" name="Group 5"/>
          <p:cNvGrpSpPr>
            <a:grpSpLocks/>
          </p:cNvGrpSpPr>
          <p:nvPr/>
        </p:nvGrpSpPr>
        <p:grpSpPr bwMode="auto">
          <a:xfrm>
            <a:off x="185738" y="219075"/>
            <a:ext cx="1489075" cy="922338"/>
            <a:chOff x="117" y="138"/>
            <a:chExt cx="938" cy="581"/>
          </a:xfrm>
        </p:grpSpPr>
        <p:graphicFrame>
          <p:nvGraphicFramePr>
            <p:cNvPr id="10242" name="Object 6"/>
            <p:cNvGraphicFramePr>
              <a:graphicFrameLocks noChangeAspect="1"/>
            </p:cNvGraphicFramePr>
            <p:nvPr/>
          </p:nvGraphicFramePr>
          <p:xfrm>
            <a:off x="117" y="138"/>
            <a:ext cx="938" cy="581"/>
          </p:xfrm>
          <a:graphic>
            <a:graphicData uri="http://schemas.openxmlformats.org/presentationml/2006/ole">
              <p:oleObj spid="_x0000_s10242" r:id="rId4" imgW="3496760" imgH="2095317" progId="">
                <p:embed/>
              </p:oleObj>
            </a:graphicData>
          </a:graphic>
        </p:graphicFrame>
        <p:sp>
          <p:nvSpPr>
            <p:cNvPr id="10249" name="Rectangle 7"/>
            <p:cNvSpPr>
              <a:spLocks noChangeArrowheads="1"/>
            </p:cNvSpPr>
            <p:nvPr/>
          </p:nvSpPr>
          <p:spPr bwMode="auto">
            <a:xfrm>
              <a:off x="266" y="185"/>
              <a:ext cx="673" cy="285"/>
            </a:xfrm>
            <a:prstGeom prst="rect">
              <a:avLst/>
            </a:prstGeom>
            <a:noFill/>
            <a:ln w="9525">
              <a:noFill/>
              <a:round/>
              <a:headEnd/>
              <a:tailEnd/>
            </a:ln>
          </p:spPr>
          <p:txBody>
            <a:bodyPr wrap="none" lIns="90360" tIns="44280" rIns="90360" bIns="44280">
              <a:spAutoFit/>
            </a:bodyPr>
            <a:lstStyle/>
            <a:p>
              <a:pPr>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altLang="en-US" sz="2400" b="1">
                  <a:solidFill>
                    <a:srgbClr val="FFFFFF"/>
                  </a:solidFill>
                  <a:latin typeface="Times New Roman" pitchFamily="18" charset="0"/>
                  <a:cs typeface="Times New Roman" pitchFamily="18" charset="0"/>
                </a:rPr>
                <a:t>IAS 16</a:t>
              </a:r>
            </a:p>
          </p:txBody>
        </p:sp>
      </p:grpSp>
    </p:spTree>
  </p:cSld>
  <p:clrMapOvr>
    <a:masterClrMapping/>
  </p:clrMapOvr>
  <p:transition spd="slow"/>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6498" name="Text Box 1"/>
          <p:cNvSpPr txBox="1">
            <a:spLocks noChangeArrowheads="1"/>
          </p:cNvSpPr>
          <p:nvPr/>
        </p:nvSpPr>
        <p:spPr bwMode="auto">
          <a:xfrm>
            <a:off x="6553200" y="6356350"/>
            <a:ext cx="2133600" cy="365125"/>
          </a:xfrm>
          <a:prstGeom prst="rect">
            <a:avLst/>
          </a:prstGeom>
          <a:noFill/>
          <a:ln w="9525">
            <a:noFill/>
            <a:round/>
            <a:headEnd/>
            <a:tailEnd/>
          </a:ln>
        </p:spPr>
        <p:txBody>
          <a:bodyPr lIns="90000" tIns="46800" rIns="90000" bIns="46800" anchor="ctr"/>
          <a:lstStyle/>
          <a:p>
            <a:pPr algn="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F64CDDF2-7ED9-405C-97EB-499604B6D3DB}" type="slidenum">
              <a:rPr lang="el-GR" altLang="en-US" sz="1200">
                <a:solidFill>
                  <a:srgbClr val="898989"/>
                </a:solidFill>
                <a:latin typeface="Times New Roman" pitchFamily="18" charset="0"/>
                <a:cs typeface="Times New Roman" pitchFamily="18" charset="0"/>
              </a:rPr>
              <a:pPr algn="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53</a:t>
            </a:fld>
            <a:endParaRPr lang="el-GR" altLang="en-US" sz="1200">
              <a:solidFill>
                <a:srgbClr val="898989"/>
              </a:solidFill>
              <a:latin typeface="Times New Roman" pitchFamily="18" charset="0"/>
              <a:cs typeface="Times New Roman" pitchFamily="18" charset="0"/>
            </a:endParaRPr>
          </a:p>
        </p:txBody>
      </p:sp>
      <p:sp>
        <p:nvSpPr>
          <p:cNvPr id="106499" name="Text Box 2"/>
          <p:cNvSpPr txBox="1">
            <a:spLocks noChangeArrowheads="1"/>
          </p:cNvSpPr>
          <p:nvPr/>
        </p:nvSpPr>
        <p:spPr bwMode="auto">
          <a:xfrm>
            <a:off x="0" y="0"/>
            <a:ext cx="8510588" cy="1325563"/>
          </a:xfrm>
          <a:prstGeom prst="rect">
            <a:avLst/>
          </a:prstGeom>
          <a:noFill/>
          <a:ln w="9525">
            <a:noFill/>
            <a:round/>
            <a:headEnd/>
            <a:tailEnd/>
          </a:ln>
        </p:spPr>
        <p:txBody>
          <a:bodyPr anchor="ctr"/>
          <a:lstStyle/>
          <a:p>
            <a:pPr algn="just"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sz="2800" b="1">
                <a:solidFill>
                  <a:srgbClr val="000000"/>
                </a:solidFill>
                <a:latin typeface="Times New Roman" pitchFamily="18" charset="0"/>
                <a:cs typeface="Times New Roman" pitchFamily="18" charset="0"/>
              </a:rPr>
              <a:t>Παραδείγματα άμεσα επιρριπτόμενων εξόδων</a:t>
            </a:r>
          </a:p>
        </p:txBody>
      </p:sp>
      <p:sp>
        <p:nvSpPr>
          <p:cNvPr id="106500" name="Text Box 3"/>
          <p:cNvSpPr txBox="1">
            <a:spLocks noChangeArrowheads="1"/>
          </p:cNvSpPr>
          <p:nvPr/>
        </p:nvSpPr>
        <p:spPr bwMode="auto">
          <a:xfrm>
            <a:off x="250825" y="1676400"/>
            <a:ext cx="8289925" cy="4422775"/>
          </a:xfrm>
          <a:prstGeom prst="rect">
            <a:avLst/>
          </a:prstGeom>
          <a:noFill/>
          <a:ln w="9525">
            <a:noFill/>
            <a:round/>
            <a:headEnd/>
            <a:tailEnd/>
          </a:ln>
        </p:spPr>
        <p:txBody>
          <a:bodyPr/>
          <a:lstStyle/>
          <a:p>
            <a:pPr marL="341313" indent="-341313" algn="just" eaLnBrk="1" hangingPunct="1">
              <a:lnSpc>
                <a:spcPct val="90000"/>
              </a:lnSpc>
              <a:spcBef>
                <a:spcPts val="800"/>
              </a:spcBef>
              <a:buClr>
                <a:srgbClr val="000000"/>
              </a:buClr>
              <a:buSzPct val="100000"/>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l-GR" altLang="en-US" sz="3200">
                <a:solidFill>
                  <a:srgbClr val="000000"/>
                </a:solidFill>
                <a:latin typeface="Times New Roman" pitchFamily="18" charset="0"/>
                <a:cs typeface="Times New Roman" pitchFamily="18" charset="0"/>
              </a:rPr>
              <a:t>Τα κόστη παροχών στους εργαζομένους για την κατασκευή και απόκτηση του παγίου</a:t>
            </a:r>
          </a:p>
          <a:p>
            <a:pPr marL="341313" indent="-341313" algn="just" eaLnBrk="1" hangingPunct="1">
              <a:lnSpc>
                <a:spcPct val="90000"/>
              </a:lnSpc>
              <a:spcBef>
                <a:spcPts val="800"/>
              </a:spcBef>
              <a:buClr>
                <a:srgbClr val="000000"/>
              </a:buClr>
              <a:buSzPct val="100000"/>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l-GR" altLang="en-US" sz="3200">
                <a:solidFill>
                  <a:srgbClr val="000000"/>
                </a:solidFill>
                <a:latin typeface="Times New Roman" pitchFamily="18" charset="0"/>
                <a:cs typeface="Times New Roman" pitchFamily="18" charset="0"/>
              </a:rPr>
              <a:t>Το κόστος διαμόρφωσης του χώρου</a:t>
            </a:r>
          </a:p>
          <a:p>
            <a:pPr marL="341313" indent="-341313" algn="just" eaLnBrk="1" hangingPunct="1">
              <a:lnSpc>
                <a:spcPct val="90000"/>
              </a:lnSpc>
              <a:spcBef>
                <a:spcPts val="800"/>
              </a:spcBef>
              <a:buClr>
                <a:srgbClr val="000000"/>
              </a:buClr>
              <a:buSzPct val="100000"/>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l-GR" altLang="en-US" sz="3200">
                <a:solidFill>
                  <a:srgbClr val="000000"/>
                </a:solidFill>
                <a:latin typeface="Times New Roman" pitchFamily="18" charset="0"/>
                <a:cs typeface="Times New Roman" pitchFamily="18" charset="0"/>
              </a:rPr>
              <a:t>Τα αρχικά κόστη παράδοσης και μεταφοράς</a:t>
            </a:r>
          </a:p>
          <a:p>
            <a:pPr marL="341313" indent="-341313" algn="just" eaLnBrk="1" hangingPunct="1">
              <a:lnSpc>
                <a:spcPct val="90000"/>
              </a:lnSpc>
              <a:spcBef>
                <a:spcPts val="800"/>
              </a:spcBef>
              <a:buClr>
                <a:srgbClr val="000000"/>
              </a:buClr>
              <a:buSzPct val="100000"/>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l-GR" altLang="en-US" sz="3200">
                <a:solidFill>
                  <a:srgbClr val="000000"/>
                </a:solidFill>
                <a:latin typeface="Times New Roman" pitchFamily="18" charset="0"/>
                <a:cs typeface="Times New Roman" pitchFamily="18" charset="0"/>
              </a:rPr>
              <a:t>Τα κόστη συναρμολόγησης και εγκατάστασης</a:t>
            </a:r>
          </a:p>
          <a:p>
            <a:pPr marL="341313" indent="-341313" algn="just" eaLnBrk="1" hangingPunct="1">
              <a:lnSpc>
                <a:spcPct val="90000"/>
              </a:lnSpc>
              <a:spcBef>
                <a:spcPts val="800"/>
              </a:spcBef>
              <a:buClr>
                <a:srgbClr val="000000"/>
              </a:buClr>
              <a:buSzPct val="100000"/>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l-GR" altLang="en-US" sz="3200">
                <a:solidFill>
                  <a:srgbClr val="000000"/>
                </a:solidFill>
                <a:latin typeface="Times New Roman" pitchFamily="18" charset="0"/>
                <a:cs typeface="Times New Roman" pitchFamily="18" charset="0"/>
              </a:rPr>
              <a:t>Οι επαγγελματικές αμοιβές π.χ. μηχανικών</a:t>
            </a:r>
          </a:p>
          <a:p>
            <a:pPr marL="341313" indent="-341313" algn="just" eaLnBrk="1" hangingPunct="1">
              <a:lnSpc>
                <a:spcPct val="90000"/>
              </a:lnSpc>
              <a:spcBef>
                <a:spcPts val="800"/>
              </a:spcBef>
              <a:buClr>
                <a:srgbClr val="000000"/>
              </a:buClr>
              <a:buSzPct val="100000"/>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l-GR" altLang="en-US" sz="3200">
                <a:solidFill>
                  <a:srgbClr val="000000"/>
                </a:solidFill>
                <a:latin typeface="Times New Roman" pitchFamily="18" charset="0"/>
                <a:cs typeface="Times New Roman" pitchFamily="18" charset="0"/>
              </a:rPr>
              <a:t>Τα κόστη των δοκιμών για τον έλεγχο λειτουργίας</a:t>
            </a:r>
          </a:p>
        </p:txBody>
      </p:sp>
    </p:spTree>
  </p:cSld>
  <p:clrMapOvr>
    <a:masterClrMapping/>
  </p:clrMapOvr>
  <p:transition spd="slow"/>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4.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7522" name="Text Box 1"/>
          <p:cNvSpPr txBox="1">
            <a:spLocks noChangeArrowheads="1"/>
          </p:cNvSpPr>
          <p:nvPr/>
        </p:nvSpPr>
        <p:spPr bwMode="auto">
          <a:xfrm>
            <a:off x="533400" y="457200"/>
            <a:ext cx="8305800" cy="576263"/>
          </a:xfrm>
          <a:prstGeom prst="rect">
            <a:avLst/>
          </a:prstGeom>
          <a:noFill/>
          <a:ln w="9525">
            <a:noFill/>
            <a:round/>
            <a:headEnd/>
            <a:tailEnd/>
          </a:ln>
        </p:spPr>
        <p:txBody>
          <a:bodyPr lIns="90360" tIns="44280" rIns="90360" bIns="44280">
            <a:spAutoFit/>
          </a:bodyPr>
          <a:lstStyle/>
          <a:p>
            <a:pPr>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sz="3200" b="1">
                <a:solidFill>
                  <a:srgbClr val="000000"/>
                </a:solidFill>
              </a:rPr>
              <a:t>Παράδειγμα</a:t>
            </a:r>
          </a:p>
        </p:txBody>
      </p:sp>
      <p:sp>
        <p:nvSpPr>
          <p:cNvPr id="107523" name="Rectangle 2"/>
          <p:cNvSpPr>
            <a:spLocks noChangeArrowheads="1"/>
          </p:cNvSpPr>
          <p:nvPr/>
        </p:nvSpPr>
        <p:spPr bwMode="auto">
          <a:xfrm>
            <a:off x="533400" y="838200"/>
            <a:ext cx="8229600" cy="2289175"/>
          </a:xfrm>
          <a:prstGeom prst="rect">
            <a:avLst/>
          </a:prstGeom>
          <a:noFill/>
          <a:ln w="9525">
            <a:noFill/>
            <a:round/>
            <a:headEnd/>
            <a:tailEnd/>
          </a:ln>
        </p:spPr>
        <p:txBody>
          <a:bodyPr lIns="90000" tIns="46800" rIns="90000" bIns="46800">
            <a:spAutoFit/>
          </a:bodyPr>
          <a:lstStyle/>
          <a:p>
            <a:pPr eaLnBrk="1" hangingPunct="1">
              <a:lnSpc>
                <a:spcPct val="120000"/>
              </a:lnSpc>
              <a:spcBef>
                <a:spcPts val="1200"/>
              </a:spcBef>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sz="2000">
                <a:solidFill>
                  <a:srgbClr val="000000"/>
                </a:solidFill>
              </a:rPr>
              <a:t>Η </a:t>
            </a:r>
            <a:r>
              <a:rPr lang="en-US" altLang="en-US" sz="2000">
                <a:solidFill>
                  <a:srgbClr val="000000"/>
                </a:solidFill>
              </a:rPr>
              <a:t>Acs </a:t>
            </a:r>
            <a:r>
              <a:rPr lang="el-GR" altLang="en-US" sz="2000">
                <a:solidFill>
                  <a:srgbClr val="000000"/>
                </a:solidFill>
              </a:rPr>
              <a:t>αγόρασε μια έκταση 20 στρεμμάτων για την κατασκευή μιας αποθήκης και υπέγραψε γραμμάτιο αξίας </a:t>
            </a:r>
            <a:r>
              <a:rPr lang="el-GR" altLang="en-US" sz="2000">
                <a:solidFill>
                  <a:srgbClr val="000000"/>
                </a:solidFill>
                <a:latin typeface="Times New Roman" pitchFamily="18" charset="0"/>
                <a:cs typeface="Times New Roman" pitchFamily="18" charset="0"/>
              </a:rPr>
              <a:t>€ </a:t>
            </a:r>
            <a:r>
              <a:rPr lang="en-US" altLang="en-US" sz="2000">
                <a:solidFill>
                  <a:srgbClr val="000000"/>
                </a:solidFill>
              </a:rPr>
              <a:t>300</a:t>
            </a:r>
            <a:r>
              <a:rPr lang="el-GR" altLang="en-US" sz="2000">
                <a:solidFill>
                  <a:srgbClr val="000000"/>
                </a:solidFill>
              </a:rPr>
              <a:t>.</a:t>
            </a:r>
            <a:r>
              <a:rPr lang="en-US" altLang="en-US" sz="2000">
                <a:solidFill>
                  <a:srgbClr val="000000"/>
                </a:solidFill>
              </a:rPr>
              <a:t>000. </a:t>
            </a:r>
            <a:r>
              <a:rPr lang="el-GR" altLang="en-US" sz="2000">
                <a:solidFill>
                  <a:srgbClr val="000000"/>
                </a:solidFill>
              </a:rPr>
              <a:t>Η </a:t>
            </a:r>
            <a:r>
              <a:rPr lang="en-US" altLang="en-US" sz="2000">
                <a:solidFill>
                  <a:srgbClr val="000000"/>
                </a:solidFill>
              </a:rPr>
              <a:t>Acs </a:t>
            </a:r>
            <a:r>
              <a:rPr lang="el-GR" altLang="en-US" sz="2000">
                <a:solidFill>
                  <a:srgbClr val="000000"/>
                </a:solidFill>
              </a:rPr>
              <a:t>κατέβαλε επίσης </a:t>
            </a:r>
            <a:r>
              <a:rPr lang="el-GR" altLang="en-US" sz="2000">
                <a:solidFill>
                  <a:srgbClr val="000000"/>
                </a:solidFill>
                <a:latin typeface="Times New Roman" pitchFamily="18" charset="0"/>
                <a:cs typeface="Times New Roman" pitchFamily="18" charset="0"/>
              </a:rPr>
              <a:t>€ </a:t>
            </a:r>
            <a:r>
              <a:rPr lang="en-US" altLang="en-US" sz="2000">
                <a:solidFill>
                  <a:srgbClr val="000000"/>
                </a:solidFill>
              </a:rPr>
              <a:t>10</a:t>
            </a:r>
            <a:r>
              <a:rPr lang="el-GR" altLang="en-US" sz="2000">
                <a:solidFill>
                  <a:srgbClr val="000000"/>
                </a:solidFill>
              </a:rPr>
              <a:t>.</a:t>
            </a:r>
            <a:r>
              <a:rPr lang="en-US" altLang="en-US" sz="2000">
                <a:solidFill>
                  <a:srgbClr val="000000"/>
                </a:solidFill>
              </a:rPr>
              <a:t>000 </a:t>
            </a:r>
            <a:r>
              <a:rPr lang="el-GR" altLang="en-US" sz="2000">
                <a:solidFill>
                  <a:srgbClr val="000000"/>
                </a:solidFill>
              </a:rPr>
              <a:t>ως αμοιβή του μεσίτη</a:t>
            </a:r>
            <a:r>
              <a:rPr lang="en-US" altLang="en-US" sz="2000">
                <a:solidFill>
                  <a:srgbClr val="000000"/>
                </a:solidFill>
              </a:rPr>
              <a:t>, </a:t>
            </a:r>
            <a:r>
              <a:rPr lang="el-GR" altLang="en-US" sz="2000">
                <a:solidFill>
                  <a:srgbClr val="000000"/>
                </a:solidFill>
                <a:latin typeface="Times New Roman" pitchFamily="18" charset="0"/>
                <a:cs typeface="Times New Roman" pitchFamily="18" charset="0"/>
              </a:rPr>
              <a:t>€ </a:t>
            </a:r>
            <a:r>
              <a:rPr lang="en-US" altLang="en-US" sz="2000">
                <a:solidFill>
                  <a:srgbClr val="000000"/>
                </a:solidFill>
              </a:rPr>
              <a:t>8</a:t>
            </a:r>
            <a:r>
              <a:rPr lang="el-GR" altLang="en-US" sz="2000">
                <a:solidFill>
                  <a:srgbClr val="000000"/>
                </a:solidFill>
              </a:rPr>
              <a:t>.</a:t>
            </a:r>
            <a:r>
              <a:rPr lang="en-US" altLang="en-US" sz="2000">
                <a:solidFill>
                  <a:srgbClr val="000000"/>
                </a:solidFill>
              </a:rPr>
              <a:t>000 </a:t>
            </a:r>
            <a:r>
              <a:rPr lang="el-GR" altLang="en-US" sz="2000">
                <a:solidFill>
                  <a:srgbClr val="000000"/>
                </a:solidFill>
              </a:rPr>
              <a:t>για καθυστερημένους φόρους ιδιοκτησίας</a:t>
            </a:r>
            <a:r>
              <a:rPr lang="en-US" altLang="en-US" sz="2000">
                <a:solidFill>
                  <a:srgbClr val="000000"/>
                </a:solidFill>
              </a:rPr>
              <a:t>, </a:t>
            </a:r>
            <a:r>
              <a:rPr lang="el-GR" altLang="en-US" sz="2000">
                <a:solidFill>
                  <a:srgbClr val="000000"/>
                </a:solidFill>
                <a:latin typeface="Times New Roman" pitchFamily="18" charset="0"/>
                <a:cs typeface="Times New Roman" pitchFamily="18" charset="0"/>
              </a:rPr>
              <a:t>€ </a:t>
            </a:r>
            <a:r>
              <a:rPr lang="en-US" altLang="en-US" sz="2000">
                <a:solidFill>
                  <a:srgbClr val="000000"/>
                </a:solidFill>
              </a:rPr>
              <a:t>5</a:t>
            </a:r>
            <a:r>
              <a:rPr lang="el-GR" altLang="en-US" sz="2000">
                <a:solidFill>
                  <a:srgbClr val="000000"/>
                </a:solidFill>
              </a:rPr>
              <a:t>.</a:t>
            </a:r>
            <a:r>
              <a:rPr lang="en-US" altLang="en-US" sz="2000">
                <a:solidFill>
                  <a:srgbClr val="000000"/>
                </a:solidFill>
              </a:rPr>
              <a:t>000 </a:t>
            </a:r>
            <a:r>
              <a:rPr lang="el-GR" altLang="en-US" sz="2000">
                <a:solidFill>
                  <a:srgbClr val="000000"/>
                </a:solidFill>
              </a:rPr>
              <a:t>για κατεδάφιση παλιού κτίσματος, </a:t>
            </a:r>
            <a:r>
              <a:rPr lang="el-GR" altLang="en-US" sz="2000">
                <a:solidFill>
                  <a:srgbClr val="000000"/>
                </a:solidFill>
                <a:latin typeface="Times New Roman" pitchFamily="18" charset="0"/>
                <a:cs typeface="Times New Roman" pitchFamily="18" charset="0"/>
              </a:rPr>
              <a:t>€ </a:t>
            </a:r>
            <a:r>
              <a:rPr lang="en-US" altLang="en-US" sz="2000">
                <a:solidFill>
                  <a:srgbClr val="000000"/>
                </a:solidFill>
              </a:rPr>
              <a:t>1</a:t>
            </a:r>
            <a:r>
              <a:rPr lang="el-GR" altLang="en-US" sz="2000">
                <a:solidFill>
                  <a:srgbClr val="000000"/>
                </a:solidFill>
              </a:rPr>
              <a:t>.</a:t>
            </a:r>
            <a:r>
              <a:rPr lang="en-US" altLang="en-US" sz="2000">
                <a:solidFill>
                  <a:srgbClr val="000000"/>
                </a:solidFill>
              </a:rPr>
              <a:t>000 </a:t>
            </a:r>
            <a:r>
              <a:rPr lang="el-GR" altLang="en-US" sz="2000">
                <a:solidFill>
                  <a:srgbClr val="000000"/>
                </a:solidFill>
              </a:rPr>
              <a:t>για τοπογραφική αποτύπωση</a:t>
            </a:r>
            <a:r>
              <a:rPr lang="en-US" altLang="en-US" sz="2000">
                <a:solidFill>
                  <a:srgbClr val="000000"/>
                </a:solidFill>
              </a:rPr>
              <a:t>, </a:t>
            </a:r>
            <a:r>
              <a:rPr lang="el-GR" altLang="en-US" sz="2000">
                <a:solidFill>
                  <a:srgbClr val="000000"/>
                </a:solidFill>
              </a:rPr>
              <a:t>και </a:t>
            </a:r>
            <a:r>
              <a:rPr lang="el-GR" altLang="en-US" sz="2000">
                <a:solidFill>
                  <a:srgbClr val="000000"/>
                </a:solidFill>
                <a:latin typeface="Times New Roman" pitchFamily="18" charset="0"/>
                <a:cs typeface="Times New Roman" pitchFamily="18" charset="0"/>
              </a:rPr>
              <a:t>€ </a:t>
            </a:r>
            <a:r>
              <a:rPr lang="en-US" altLang="en-US" sz="2000">
                <a:solidFill>
                  <a:srgbClr val="000000"/>
                </a:solidFill>
              </a:rPr>
              <a:t>260</a:t>
            </a:r>
            <a:r>
              <a:rPr lang="el-GR" altLang="en-US" sz="2000">
                <a:solidFill>
                  <a:srgbClr val="000000"/>
                </a:solidFill>
              </a:rPr>
              <a:t>.</a:t>
            </a:r>
            <a:r>
              <a:rPr lang="en-US" altLang="en-US" sz="2000">
                <a:solidFill>
                  <a:srgbClr val="000000"/>
                </a:solidFill>
              </a:rPr>
              <a:t>000 </a:t>
            </a:r>
            <a:r>
              <a:rPr lang="el-GR" altLang="en-US" sz="2000">
                <a:solidFill>
                  <a:srgbClr val="000000"/>
                </a:solidFill>
              </a:rPr>
              <a:t>για την διαμόρφωση χώρου στάθμευσης, όλα με μετρητά</a:t>
            </a:r>
            <a:r>
              <a:rPr lang="en-US" altLang="en-US" sz="2000">
                <a:solidFill>
                  <a:srgbClr val="000000"/>
                </a:solidFill>
              </a:rPr>
              <a:t>. </a:t>
            </a:r>
            <a:r>
              <a:rPr lang="el-GR" altLang="en-US" sz="2000">
                <a:solidFill>
                  <a:srgbClr val="000000"/>
                </a:solidFill>
              </a:rPr>
              <a:t>Ποιό είναι το κόστος του γηπέδου;</a:t>
            </a:r>
          </a:p>
        </p:txBody>
      </p:sp>
      <p:sp>
        <p:nvSpPr>
          <p:cNvPr id="107524" name="Text Box 3"/>
          <p:cNvSpPr txBox="1">
            <a:spLocks noChangeArrowheads="1"/>
          </p:cNvSpPr>
          <p:nvPr/>
        </p:nvSpPr>
        <p:spPr bwMode="auto">
          <a:xfrm>
            <a:off x="8305800" y="6400800"/>
            <a:ext cx="762000" cy="336550"/>
          </a:xfrm>
          <a:prstGeom prst="rect">
            <a:avLst/>
          </a:prstGeom>
          <a:noFill/>
          <a:ln w="9525">
            <a:noFill/>
            <a:round/>
            <a:headEnd/>
            <a:tailEnd/>
          </a:ln>
        </p:spPr>
        <p:txBody>
          <a:bodyPr lIns="90000" tIns="46800" rIns="90000" bIns="46800">
            <a:spAutoFit/>
          </a:bodyPr>
          <a:lstStyle/>
          <a:p>
            <a:pPr algn="r" eaLnBrk="1" hangingPunct="1">
              <a:spcBef>
                <a:spcPts val="1000"/>
              </a:spcBef>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1600" b="1" i="1">
                <a:solidFill>
                  <a:srgbClr val="000000"/>
                </a:solidFill>
              </a:rPr>
              <a:t>LO 1</a:t>
            </a:r>
          </a:p>
        </p:txBody>
      </p:sp>
      <p:sp>
        <p:nvSpPr>
          <p:cNvPr id="107525" name="Rectangle 4"/>
          <p:cNvSpPr>
            <a:spLocks noChangeArrowheads="1"/>
          </p:cNvSpPr>
          <p:nvPr/>
        </p:nvSpPr>
        <p:spPr bwMode="auto">
          <a:xfrm>
            <a:off x="5791200" y="3048000"/>
            <a:ext cx="2514600" cy="381000"/>
          </a:xfrm>
          <a:prstGeom prst="rect">
            <a:avLst/>
          </a:prstGeom>
          <a:noFill/>
          <a:ln w="9525">
            <a:noFill/>
            <a:round/>
            <a:headEnd/>
            <a:tailEnd/>
          </a:ln>
        </p:spPr>
        <p:txBody>
          <a:bodyPr lIns="90360" tIns="44280" rIns="90360" bIns="44280"/>
          <a:lstStyle/>
          <a:p>
            <a:pPr algn="ctr" eaLnBrk="1" hangingPunct="1">
              <a:spcBef>
                <a:spcPts val="525"/>
              </a:spcBef>
              <a:buSzPct val="75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sz="2100" b="1">
                <a:solidFill>
                  <a:srgbClr val="000000"/>
                </a:solidFill>
              </a:rPr>
              <a:t>Γηπεδική έκταση</a:t>
            </a:r>
          </a:p>
        </p:txBody>
      </p:sp>
      <p:sp>
        <p:nvSpPr>
          <p:cNvPr id="107526" name="Rectangle 5"/>
          <p:cNvSpPr>
            <a:spLocks noChangeArrowheads="1"/>
          </p:cNvSpPr>
          <p:nvPr/>
        </p:nvSpPr>
        <p:spPr bwMode="auto">
          <a:xfrm>
            <a:off x="1219200" y="3775075"/>
            <a:ext cx="4419600" cy="414338"/>
          </a:xfrm>
          <a:prstGeom prst="rect">
            <a:avLst/>
          </a:prstGeom>
          <a:noFill/>
          <a:ln w="9525">
            <a:noFill/>
            <a:round/>
            <a:headEnd/>
            <a:tailEnd/>
          </a:ln>
        </p:spPr>
        <p:txBody>
          <a:bodyPr lIns="90000" tIns="46800" rIns="90000" bIns="46800">
            <a:spAutoFit/>
          </a:bodyPr>
          <a:lstStyle/>
          <a:p>
            <a:pPr eaLnBrk="1" hangingPunct="1">
              <a:lnSpc>
                <a:spcPct val="105000"/>
              </a:lnSpc>
              <a:spcBef>
                <a:spcPts val="625"/>
              </a:spcBef>
              <a:buSzPct val="75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sz="2000">
                <a:solidFill>
                  <a:srgbClr val="000000"/>
                </a:solidFill>
              </a:rPr>
              <a:t>Αμοιβή κτηματομεσίτη</a:t>
            </a:r>
          </a:p>
        </p:txBody>
      </p:sp>
      <p:sp>
        <p:nvSpPr>
          <p:cNvPr id="107527" name="Rectangle 6"/>
          <p:cNvSpPr>
            <a:spLocks noChangeArrowheads="1"/>
          </p:cNvSpPr>
          <p:nvPr/>
        </p:nvSpPr>
        <p:spPr bwMode="auto">
          <a:xfrm>
            <a:off x="1219200" y="4232275"/>
            <a:ext cx="4419600" cy="414338"/>
          </a:xfrm>
          <a:prstGeom prst="rect">
            <a:avLst/>
          </a:prstGeom>
          <a:noFill/>
          <a:ln w="9525">
            <a:noFill/>
            <a:round/>
            <a:headEnd/>
            <a:tailEnd/>
          </a:ln>
        </p:spPr>
        <p:txBody>
          <a:bodyPr lIns="90000" tIns="46800" rIns="90000" bIns="46800">
            <a:spAutoFit/>
          </a:bodyPr>
          <a:lstStyle/>
          <a:p>
            <a:pPr eaLnBrk="1" hangingPunct="1">
              <a:lnSpc>
                <a:spcPct val="105000"/>
              </a:lnSpc>
              <a:spcBef>
                <a:spcPts val="625"/>
              </a:spcBef>
              <a:buSzPct val="75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sz="2000">
                <a:solidFill>
                  <a:srgbClr val="000000"/>
                </a:solidFill>
              </a:rPr>
              <a:t>Καθυστερημένοι φόροι</a:t>
            </a:r>
          </a:p>
        </p:txBody>
      </p:sp>
      <p:sp>
        <p:nvSpPr>
          <p:cNvPr id="67591" name="Rectangle 7"/>
          <p:cNvSpPr>
            <a:spLocks noChangeArrowheads="1"/>
          </p:cNvSpPr>
          <p:nvPr/>
        </p:nvSpPr>
        <p:spPr bwMode="auto">
          <a:xfrm>
            <a:off x="6254750" y="4232275"/>
            <a:ext cx="1517650" cy="414338"/>
          </a:xfrm>
          <a:prstGeom prst="rect">
            <a:avLst/>
          </a:prstGeom>
          <a:noFill/>
          <a:ln w="9525">
            <a:noFill/>
            <a:round/>
            <a:headEnd/>
            <a:tailEnd/>
          </a:ln>
        </p:spPr>
        <p:txBody>
          <a:bodyPr lIns="90000" tIns="46800" rIns="90000" bIns="46800">
            <a:spAutoFit/>
          </a:bodyPr>
          <a:lstStyle/>
          <a:p>
            <a:pPr algn="r" eaLnBrk="1" hangingPunct="1">
              <a:lnSpc>
                <a:spcPct val="105000"/>
              </a:lnSpc>
              <a:spcBef>
                <a:spcPts val="625"/>
              </a:spcBef>
              <a:buSzPct val="75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000">
                <a:solidFill>
                  <a:srgbClr val="000000"/>
                </a:solidFill>
              </a:rPr>
              <a:t> 8</a:t>
            </a:r>
            <a:r>
              <a:rPr lang="el-GR" altLang="en-US" sz="2000">
                <a:solidFill>
                  <a:srgbClr val="000000"/>
                </a:solidFill>
              </a:rPr>
              <a:t>.</a:t>
            </a:r>
            <a:r>
              <a:rPr lang="en-US" altLang="en-US" sz="2000">
                <a:solidFill>
                  <a:srgbClr val="000000"/>
                </a:solidFill>
              </a:rPr>
              <a:t>000</a:t>
            </a:r>
          </a:p>
        </p:txBody>
      </p:sp>
      <p:sp>
        <p:nvSpPr>
          <p:cNvPr id="67592" name="Rectangle 8"/>
          <p:cNvSpPr>
            <a:spLocks noChangeArrowheads="1"/>
          </p:cNvSpPr>
          <p:nvPr/>
        </p:nvSpPr>
        <p:spPr bwMode="auto">
          <a:xfrm>
            <a:off x="6324600" y="6019800"/>
            <a:ext cx="1447800" cy="414338"/>
          </a:xfrm>
          <a:prstGeom prst="rect">
            <a:avLst/>
          </a:prstGeom>
          <a:noFill/>
          <a:ln w="9525">
            <a:noFill/>
            <a:round/>
            <a:headEnd/>
            <a:tailEnd/>
          </a:ln>
        </p:spPr>
        <p:txBody>
          <a:bodyPr lIns="90000" tIns="46800" rIns="90000" bIns="46800">
            <a:spAutoFit/>
          </a:bodyPr>
          <a:lstStyle/>
          <a:p>
            <a:pPr algn="r" eaLnBrk="1" hangingPunct="1">
              <a:lnSpc>
                <a:spcPct val="105000"/>
              </a:lnSpc>
              <a:spcBef>
                <a:spcPts val="625"/>
              </a:spcBef>
              <a:buSzPct val="75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sz="2000">
                <a:solidFill>
                  <a:srgbClr val="000000"/>
                </a:solidFill>
                <a:latin typeface="Times New Roman" pitchFamily="18" charset="0"/>
                <a:cs typeface="Times New Roman" pitchFamily="18" charset="0"/>
              </a:rPr>
              <a:t>€ </a:t>
            </a:r>
            <a:r>
              <a:rPr lang="en-US" altLang="en-US" sz="2000" b="1">
                <a:solidFill>
                  <a:srgbClr val="000000"/>
                </a:solidFill>
              </a:rPr>
              <a:t>324</a:t>
            </a:r>
            <a:r>
              <a:rPr lang="el-GR" altLang="en-US" sz="2000" b="1">
                <a:solidFill>
                  <a:srgbClr val="000000"/>
                </a:solidFill>
              </a:rPr>
              <a:t>.</a:t>
            </a:r>
            <a:r>
              <a:rPr lang="en-US" altLang="en-US" sz="2000" b="1">
                <a:solidFill>
                  <a:srgbClr val="000000"/>
                </a:solidFill>
              </a:rPr>
              <a:t>000</a:t>
            </a:r>
          </a:p>
        </p:txBody>
      </p:sp>
      <p:sp>
        <p:nvSpPr>
          <p:cNvPr id="107530" name="Line 9"/>
          <p:cNvSpPr>
            <a:spLocks noChangeShapeType="1"/>
          </p:cNvSpPr>
          <p:nvPr/>
        </p:nvSpPr>
        <p:spPr bwMode="auto">
          <a:xfrm flipH="1">
            <a:off x="6475413" y="5943600"/>
            <a:ext cx="1222375" cy="1588"/>
          </a:xfrm>
          <a:prstGeom prst="line">
            <a:avLst/>
          </a:prstGeom>
          <a:noFill/>
          <a:ln w="28440" cap="sq">
            <a:solidFill>
              <a:srgbClr val="000000"/>
            </a:solidFill>
            <a:miter lim="800000"/>
            <a:headEnd/>
            <a:tailEnd/>
          </a:ln>
        </p:spPr>
        <p:txBody>
          <a:bodyPr/>
          <a:lstStyle/>
          <a:p>
            <a:endParaRPr lang="el-GR"/>
          </a:p>
        </p:txBody>
      </p:sp>
      <p:sp>
        <p:nvSpPr>
          <p:cNvPr id="107531" name="Line 10"/>
          <p:cNvSpPr>
            <a:spLocks noChangeShapeType="1"/>
          </p:cNvSpPr>
          <p:nvPr/>
        </p:nvSpPr>
        <p:spPr bwMode="auto">
          <a:xfrm flipH="1">
            <a:off x="6475413" y="3429000"/>
            <a:ext cx="1222375" cy="1588"/>
          </a:xfrm>
          <a:prstGeom prst="line">
            <a:avLst/>
          </a:prstGeom>
          <a:noFill/>
          <a:ln w="28440" cap="sq">
            <a:solidFill>
              <a:srgbClr val="000000"/>
            </a:solidFill>
            <a:miter lim="800000"/>
            <a:headEnd/>
            <a:tailEnd/>
          </a:ln>
        </p:spPr>
        <p:txBody>
          <a:bodyPr/>
          <a:lstStyle/>
          <a:p>
            <a:endParaRPr lang="el-GR"/>
          </a:p>
        </p:txBody>
      </p:sp>
      <p:sp>
        <p:nvSpPr>
          <p:cNvPr id="107532" name="Line 11"/>
          <p:cNvSpPr>
            <a:spLocks noChangeShapeType="1"/>
          </p:cNvSpPr>
          <p:nvPr/>
        </p:nvSpPr>
        <p:spPr bwMode="auto">
          <a:xfrm flipH="1">
            <a:off x="6475413" y="6477000"/>
            <a:ext cx="1222375" cy="1588"/>
          </a:xfrm>
          <a:prstGeom prst="line">
            <a:avLst/>
          </a:prstGeom>
          <a:noFill/>
          <a:ln w="28440" cap="sq">
            <a:solidFill>
              <a:srgbClr val="000000"/>
            </a:solidFill>
            <a:miter lim="800000"/>
            <a:headEnd/>
            <a:tailEnd/>
          </a:ln>
        </p:spPr>
        <p:txBody>
          <a:bodyPr/>
          <a:lstStyle/>
          <a:p>
            <a:endParaRPr lang="el-GR"/>
          </a:p>
        </p:txBody>
      </p:sp>
      <p:sp>
        <p:nvSpPr>
          <p:cNvPr id="107533" name="Line 12"/>
          <p:cNvSpPr>
            <a:spLocks noChangeShapeType="1"/>
          </p:cNvSpPr>
          <p:nvPr/>
        </p:nvSpPr>
        <p:spPr bwMode="auto">
          <a:xfrm flipH="1">
            <a:off x="6475413" y="6553200"/>
            <a:ext cx="1222375" cy="1588"/>
          </a:xfrm>
          <a:prstGeom prst="line">
            <a:avLst/>
          </a:prstGeom>
          <a:noFill/>
          <a:ln w="28440" cap="sq">
            <a:solidFill>
              <a:srgbClr val="000000"/>
            </a:solidFill>
            <a:miter lim="800000"/>
            <a:headEnd/>
            <a:tailEnd/>
          </a:ln>
        </p:spPr>
        <p:txBody>
          <a:bodyPr/>
          <a:lstStyle/>
          <a:p>
            <a:endParaRPr lang="el-GR"/>
          </a:p>
        </p:txBody>
      </p:sp>
      <p:sp>
        <p:nvSpPr>
          <p:cNvPr id="107534" name="Rectangle 13"/>
          <p:cNvSpPr>
            <a:spLocks noChangeArrowheads="1"/>
          </p:cNvSpPr>
          <p:nvPr/>
        </p:nvSpPr>
        <p:spPr bwMode="auto">
          <a:xfrm>
            <a:off x="4038600" y="6019800"/>
            <a:ext cx="1905000" cy="430213"/>
          </a:xfrm>
          <a:prstGeom prst="rect">
            <a:avLst/>
          </a:prstGeom>
          <a:noFill/>
          <a:ln w="9525">
            <a:noFill/>
            <a:round/>
            <a:headEnd/>
            <a:tailEnd/>
          </a:ln>
        </p:spPr>
        <p:txBody>
          <a:bodyPr lIns="90000" tIns="46800" rIns="90000" bIns="46800">
            <a:spAutoFit/>
          </a:bodyPr>
          <a:lstStyle/>
          <a:p>
            <a:pPr algn="r" eaLnBrk="1" hangingPunct="1">
              <a:lnSpc>
                <a:spcPct val="105000"/>
              </a:lnSpc>
              <a:spcBef>
                <a:spcPts val="650"/>
              </a:spcBef>
              <a:buSzPct val="75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sz="2100" b="1">
                <a:solidFill>
                  <a:srgbClr val="000000"/>
                </a:solidFill>
              </a:rPr>
              <a:t>Κόστος</a:t>
            </a:r>
          </a:p>
        </p:txBody>
      </p:sp>
      <p:sp>
        <p:nvSpPr>
          <p:cNvPr id="107535" name="Rectangle 14"/>
          <p:cNvSpPr>
            <a:spLocks noChangeArrowheads="1"/>
          </p:cNvSpPr>
          <p:nvPr/>
        </p:nvSpPr>
        <p:spPr bwMode="auto">
          <a:xfrm>
            <a:off x="1219200" y="4689475"/>
            <a:ext cx="4419600" cy="414338"/>
          </a:xfrm>
          <a:prstGeom prst="rect">
            <a:avLst/>
          </a:prstGeom>
          <a:noFill/>
          <a:ln w="9525">
            <a:noFill/>
            <a:round/>
            <a:headEnd/>
            <a:tailEnd/>
          </a:ln>
        </p:spPr>
        <p:txBody>
          <a:bodyPr lIns="90000" tIns="46800" rIns="90000" bIns="46800">
            <a:spAutoFit/>
          </a:bodyPr>
          <a:lstStyle/>
          <a:p>
            <a:pPr eaLnBrk="1" hangingPunct="1">
              <a:lnSpc>
                <a:spcPct val="105000"/>
              </a:lnSpc>
              <a:spcBef>
                <a:spcPts val="625"/>
              </a:spcBef>
              <a:buSzPct val="75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sz="2000">
                <a:solidFill>
                  <a:srgbClr val="000000"/>
                </a:solidFill>
              </a:rPr>
              <a:t>Κατεδάφιση κτίσματος</a:t>
            </a:r>
          </a:p>
        </p:txBody>
      </p:sp>
      <p:sp>
        <p:nvSpPr>
          <p:cNvPr id="67599" name="Rectangle 15"/>
          <p:cNvSpPr>
            <a:spLocks noChangeArrowheads="1"/>
          </p:cNvSpPr>
          <p:nvPr/>
        </p:nvSpPr>
        <p:spPr bwMode="auto">
          <a:xfrm>
            <a:off x="6254750" y="4689475"/>
            <a:ext cx="1517650" cy="414338"/>
          </a:xfrm>
          <a:prstGeom prst="rect">
            <a:avLst/>
          </a:prstGeom>
          <a:noFill/>
          <a:ln w="9525">
            <a:noFill/>
            <a:round/>
            <a:headEnd/>
            <a:tailEnd/>
          </a:ln>
        </p:spPr>
        <p:txBody>
          <a:bodyPr lIns="90000" tIns="46800" rIns="90000" bIns="46800">
            <a:spAutoFit/>
          </a:bodyPr>
          <a:lstStyle/>
          <a:p>
            <a:pPr algn="r" eaLnBrk="1" hangingPunct="1">
              <a:lnSpc>
                <a:spcPct val="105000"/>
              </a:lnSpc>
              <a:spcBef>
                <a:spcPts val="625"/>
              </a:spcBef>
              <a:buSzPct val="75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000">
                <a:solidFill>
                  <a:srgbClr val="000000"/>
                </a:solidFill>
              </a:rPr>
              <a:t> 5</a:t>
            </a:r>
            <a:r>
              <a:rPr lang="el-GR" altLang="en-US" sz="2000">
                <a:solidFill>
                  <a:srgbClr val="000000"/>
                </a:solidFill>
              </a:rPr>
              <a:t>.</a:t>
            </a:r>
            <a:r>
              <a:rPr lang="en-US" altLang="en-US" sz="2000">
                <a:solidFill>
                  <a:srgbClr val="000000"/>
                </a:solidFill>
              </a:rPr>
              <a:t>000</a:t>
            </a:r>
          </a:p>
        </p:txBody>
      </p:sp>
      <p:sp>
        <p:nvSpPr>
          <p:cNvPr id="107537" name="Rectangle 16"/>
          <p:cNvSpPr>
            <a:spLocks noChangeArrowheads="1"/>
          </p:cNvSpPr>
          <p:nvPr/>
        </p:nvSpPr>
        <p:spPr bwMode="auto">
          <a:xfrm>
            <a:off x="1219200" y="5105400"/>
            <a:ext cx="4724400" cy="414338"/>
          </a:xfrm>
          <a:prstGeom prst="rect">
            <a:avLst/>
          </a:prstGeom>
          <a:noFill/>
          <a:ln w="9525">
            <a:noFill/>
            <a:round/>
            <a:headEnd/>
            <a:tailEnd/>
          </a:ln>
        </p:spPr>
        <p:txBody>
          <a:bodyPr lIns="90000" tIns="46800" rIns="90000" bIns="46800">
            <a:spAutoFit/>
          </a:bodyPr>
          <a:lstStyle/>
          <a:p>
            <a:pPr eaLnBrk="1" hangingPunct="1">
              <a:lnSpc>
                <a:spcPct val="105000"/>
              </a:lnSpc>
              <a:spcBef>
                <a:spcPts val="625"/>
              </a:spcBef>
              <a:buSzPct val="75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sz="2000">
                <a:solidFill>
                  <a:srgbClr val="000000"/>
                </a:solidFill>
              </a:rPr>
              <a:t>Τυπογραφική αποτύπωση</a:t>
            </a:r>
          </a:p>
        </p:txBody>
      </p:sp>
      <p:sp>
        <p:nvSpPr>
          <p:cNvPr id="67601" name="Rectangle 17"/>
          <p:cNvSpPr>
            <a:spLocks noChangeArrowheads="1"/>
          </p:cNvSpPr>
          <p:nvPr/>
        </p:nvSpPr>
        <p:spPr bwMode="auto">
          <a:xfrm>
            <a:off x="6254750" y="5105400"/>
            <a:ext cx="1517650" cy="414338"/>
          </a:xfrm>
          <a:prstGeom prst="rect">
            <a:avLst/>
          </a:prstGeom>
          <a:noFill/>
          <a:ln w="9525">
            <a:noFill/>
            <a:round/>
            <a:headEnd/>
            <a:tailEnd/>
          </a:ln>
        </p:spPr>
        <p:txBody>
          <a:bodyPr lIns="90000" tIns="46800" rIns="90000" bIns="46800">
            <a:spAutoFit/>
          </a:bodyPr>
          <a:lstStyle/>
          <a:p>
            <a:pPr algn="r" eaLnBrk="1" hangingPunct="1">
              <a:lnSpc>
                <a:spcPct val="105000"/>
              </a:lnSpc>
              <a:spcBef>
                <a:spcPts val="625"/>
              </a:spcBef>
              <a:buSzPct val="75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000">
                <a:solidFill>
                  <a:srgbClr val="000000"/>
                </a:solidFill>
              </a:rPr>
              <a:t> 1</a:t>
            </a:r>
            <a:r>
              <a:rPr lang="el-GR" altLang="en-US" sz="2000">
                <a:solidFill>
                  <a:srgbClr val="000000"/>
                </a:solidFill>
              </a:rPr>
              <a:t>.</a:t>
            </a:r>
            <a:r>
              <a:rPr lang="en-US" altLang="en-US" sz="2000">
                <a:solidFill>
                  <a:srgbClr val="000000"/>
                </a:solidFill>
              </a:rPr>
              <a:t>000</a:t>
            </a:r>
          </a:p>
        </p:txBody>
      </p:sp>
      <p:sp>
        <p:nvSpPr>
          <p:cNvPr id="67602" name="Rectangle 18"/>
          <p:cNvSpPr>
            <a:spLocks noChangeArrowheads="1"/>
          </p:cNvSpPr>
          <p:nvPr/>
        </p:nvSpPr>
        <p:spPr bwMode="auto">
          <a:xfrm>
            <a:off x="6248400" y="3775075"/>
            <a:ext cx="1517650" cy="414338"/>
          </a:xfrm>
          <a:prstGeom prst="rect">
            <a:avLst/>
          </a:prstGeom>
          <a:noFill/>
          <a:ln w="9525">
            <a:noFill/>
            <a:round/>
            <a:headEnd/>
            <a:tailEnd/>
          </a:ln>
        </p:spPr>
        <p:txBody>
          <a:bodyPr lIns="90000" tIns="46800" rIns="90000" bIns="46800">
            <a:spAutoFit/>
          </a:bodyPr>
          <a:lstStyle/>
          <a:p>
            <a:pPr algn="r" eaLnBrk="1" hangingPunct="1">
              <a:lnSpc>
                <a:spcPct val="105000"/>
              </a:lnSpc>
              <a:spcBef>
                <a:spcPts val="625"/>
              </a:spcBef>
              <a:buSzPct val="75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000">
                <a:solidFill>
                  <a:srgbClr val="000000"/>
                </a:solidFill>
              </a:rPr>
              <a:t> 10</a:t>
            </a:r>
            <a:r>
              <a:rPr lang="el-GR" altLang="en-US" sz="2000">
                <a:solidFill>
                  <a:srgbClr val="000000"/>
                </a:solidFill>
              </a:rPr>
              <a:t>.</a:t>
            </a:r>
            <a:r>
              <a:rPr lang="en-US" altLang="en-US" sz="2000">
                <a:solidFill>
                  <a:srgbClr val="000000"/>
                </a:solidFill>
              </a:rPr>
              <a:t>000</a:t>
            </a:r>
          </a:p>
        </p:txBody>
      </p:sp>
      <p:sp>
        <p:nvSpPr>
          <p:cNvPr id="107540" name="Rectangle 19"/>
          <p:cNvSpPr>
            <a:spLocks noChangeArrowheads="1"/>
          </p:cNvSpPr>
          <p:nvPr/>
        </p:nvSpPr>
        <p:spPr bwMode="auto">
          <a:xfrm>
            <a:off x="1219200" y="3352800"/>
            <a:ext cx="4419600" cy="414338"/>
          </a:xfrm>
          <a:prstGeom prst="rect">
            <a:avLst/>
          </a:prstGeom>
          <a:noFill/>
          <a:ln w="9525">
            <a:noFill/>
            <a:round/>
            <a:headEnd/>
            <a:tailEnd/>
          </a:ln>
        </p:spPr>
        <p:txBody>
          <a:bodyPr lIns="90000" tIns="46800" rIns="90000" bIns="46800">
            <a:spAutoFit/>
          </a:bodyPr>
          <a:lstStyle/>
          <a:p>
            <a:pPr eaLnBrk="1" hangingPunct="1">
              <a:lnSpc>
                <a:spcPct val="105000"/>
              </a:lnSpc>
              <a:spcBef>
                <a:spcPts val="625"/>
              </a:spcBef>
              <a:buSzPct val="75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sz="2000">
                <a:solidFill>
                  <a:srgbClr val="000000"/>
                </a:solidFill>
              </a:rPr>
              <a:t>Τιμή αγοράς</a:t>
            </a:r>
          </a:p>
        </p:txBody>
      </p:sp>
      <p:sp>
        <p:nvSpPr>
          <p:cNvPr id="67604" name="Rectangle 20"/>
          <p:cNvSpPr>
            <a:spLocks noChangeArrowheads="1"/>
          </p:cNvSpPr>
          <p:nvPr/>
        </p:nvSpPr>
        <p:spPr bwMode="auto">
          <a:xfrm>
            <a:off x="6248400" y="3352800"/>
            <a:ext cx="1517650" cy="414338"/>
          </a:xfrm>
          <a:prstGeom prst="rect">
            <a:avLst/>
          </a:prstGeom>
          <a:noFill/>
          <a:ln w="9525">
            <a:noFill/>
            <a:round/>
            <a:headEnd/>
            <a:tailEnd/>
          </a:ln>
        </p:spPr>
        <p:txBody>
          <a:bodyPr lIns="90000" tIns="46800" rIns="90000" bIns="46800">
            <a:spAutoFit/>
          </a:bodyPr>
          <a:lstStyle/>
          <a:p>
            <a:pPr algn="r" eaLnBrk="1" hangingPunct="1">
              <a:lnSpc>
                <a:spcPct val="105000"/>
              </a:lnSpc>
              <a:spcBef>
                <a:spcPts val="625"/>
              </a:spcBef>
              <a:buSzPct val="75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000">
                <a:solidFill>
                  <a:srgbClr val="000000"/>
                </a:solidFill>
              </a:rPr>
              <a:t> </a:t>
            </a:r>
            <a:r>
              <a:rPr lang="el-GR" altLang="en-US" sz="2000">
                <a:solidFill>
                  <a:srgbClr val="000000"/>
                </a:solidFill>
                <a:latin typeface="Times New Roman" pitchFamily="18" charset="0"/>
                <a:cs typeface="Times New Roman" pitchFamily="18" charset="0"/>
              </a:rPr>
              <a:t>€ </a:t>
            </a:r>
            <a:r>
              <a:rPr lang="en-US" altLang="en-US" sz="2000">
                <a:solidFill>
                  <a:srgbClr val="000000"/>
                </a:solidFill>
              </a:rPr>
              <a:t>300</a:t>
            </a:r>
            <a:r>
              <a:rPr lang="el-GR" altLang="en-US" sz="2000">
                <a:solidFill>
                  <a:srgbClr val="000000"/>
                </a:solidFill>
              </a:rPr>
              <a:t>.</a:t>
            </a:r>
            <a:r>
              <a:rPr lang="en-US" altLang="en-US" sz="2000">
                <a:solidFill>
                  <a:srgbClr val="000000"/>
                </a:solidFill>
              </a:rPr>
              <a:t>000</a:t>
            </a:r>
          </a:p>
        </p:txBody>
      </p:sp>
      <p:sp>
        <p:nvSpPr>
          <p:cNvPr id="107542" name="Rectangle 21"/>
          <p:cNvSpPr>
            <a:spLocks noChangeArrowheads="1"/>
          </p:cNvSpPr>
          <p:nvPr/>
        </p:nvSpPr>
        <p:spPr bwMode="auto">
          <a:xfrm>
            <a:off x="1219200" y="5527675"/>
            <a:ext cx="3238500" cy="414338"/>
          </a:xfrm>
          <a:prstGeom prst="rect">
            <a:avLst/>
          </a:prstGeom>
          <a:noFill/>
          <a:ln w="9525">
            <a:noFill/>
            <a:round/>
            <a:headEnd/>
            <a:tailEnd/>
          </a:ln>
        </p:spPr>
        <p:txBody>
          <a:bodyPr lIns="90000" tIns="46800" rIns="90000" bIns="46800">
            <a:spAutoFit/>
          </a:bodyPr>
          <a:lstStyle/>
          <a:p>
            <a:pPr eaLnBrk="1" hangingPunct="1">
              <a:lnSpc>
                <a:spcPct val="105000"/>
              </a:lnSpc>
              <a:spcBef>
                <a:spcPts val="625"/>
              </a:spcBef>
              <a:buSzPct val="75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sz="2000">
                <a:solidFill>
                  <a:srgbClr val="000000"/>
                </a:solidFill>
              </a:rPr>
              <a:t>Χώρος σ</a:t>
            </a:r>
            <a:r>
              <a:rPr lang="en-US" altLang="en-US" sz="2000">
                <a:solidFill>
                  <a:srgbClr val="000000"/>
                </a:solidFill>
              </a:rPr>
              <a:t>τάθ</a:t>
            </a:r>
            <a:r>
              <a:rPr lang="el-GR" altLang="en-US" sz="2000">
                <a:solidFill>
                  <a:srgbClr val="000000"/>
                </a:solidFill>
              </a:rPr>
              <a:t>μευσης</a:t>
            </a:r>
          </a:p>
        </p:txBody>
      </p:sp>
      <p:sp>
        <p:nvSpPr>
          <p:cNvPr id="67606" name="Rectangle 22"/>
          <p:cNvSpPr>
            <a:spLocks noChangeArrowheads="1"/>
          </p:cNvSpPr>
          <p:nvPr/>
        </p:nvSpPr>
        <p:spPr bwMode="auto">
          <a:xfrm>
            <a:off x="6254750" y="5522913"/>
            <a:ext cx="1517650" cy="414337"/>
          </a:xfrm>
          <a:prstGeom prst="rect">
            <a:avLst/>
          </a:prstGeom>
          <a:noFill/>
          <a:ln w="9525">
            <a:noFill/>
            <a:round/>
            <a:headEnd/>
            <a:tailEnd/>
          </a:ln>
        </p:spPr>
        <p:txBody>
          <a:bodyPr lIns="90000" tIns="46800" rIns="90000" bIns="46800">
            <a:spAutoFit/>
          </a:bodyPr>
          <a:lstStyle/>
          <a:p>
            <a:pPr algn="r" eaLnBrk="1" hangingPunct="1">
              <a:lnSpc>
                <a:spcPct val="105000"/>
              </a:lnSpc>
              <a:spcBef>
                <a:spcPts val="625"/>
              </a:spcBef>
              <a:buSzPct val="75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000">
                <a:solidFill>
                  <a:srgbClr val="000000"/>
                </a:solidFill>
              </a:rPr>
              <a:t>0</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additive="repl">
                                        <p:cTn id="6" dur="1" fill="hold">
                                          <p:stCondLst>
                                            <p:cond delay="0"/>
                                          </p:stCondLst>
                                        </p:cTn>
                                        <p:tgtEl>
                                          <p:spTgt spid="67604"/>
                                        </p:tgtEl>
                                        <p:attrNameLst>
                                          <p:attrName>style.visibility</p:attrName>
                                        </p:attrNameLst>
                                      </p:cBhvr>
                                      <p:to>
                                        <p:strVal val="visible"/>
                                      </p:to>
                                    </p:set>
                                    <p:animEffect transition="in" filter="wipe(left)">
                                      <p:cBhvr additive="repl">
                                        <p:cTn id="7" dur="500"/>
                                        <p:tgtEl>
                                          <p:spTgt spid="6760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additive="repl">
                                        <p:cTn id="11" dur="1" fill="hold">
                                          <p:stCondLst>
                                            <p:cond delay="0"/>
                                          </p:stCondLst>
                                        </p:cTn>
                                        <p:tgtEl>
                                          <p:spTgt spid="67602"/>
                                        </p:tgtEl>
                                        <p:attrNameLst>
                                          <p:attrName>style.visibility</p:attrName>
                                        </p:attrNameLst>
                                      </p:cBhvr>
                                      <p:to>
                                        <p:strVal val="visible"/>
                                      </p:to>
                                    </p:set>
                                    <p:animEffect transition="in" filter="wipe(left)">
                                      <p:cBhvr additive="repl">
                                        <p:cTn id="12" dur="500"/>
                                        <p:tgtEl>
                                          <p:spTgt spid="67602"/>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nodeType="clickEffect">
                                  <p:stCondLst>
                                    <p:cond delay="0"/>
                                  </p:stCondLst>
                                  <p:childTnLst>
                                    <p:set>
                                      <p:cBhvr additive="repl">
                                        <p:cTn id="16" dur="1" fill="hold">
                                          <p:stCondLst>
                                            <p:cond delay="0"/>
                                          </p:stCondLst>
                                        </p:cTn>
                                        <p:tgtEl>
                                          <p:spTgt spid="67591"/>
                                        </p:tgtEl>
                                        <p:attrNameLst>
                                          <p:attrName>style.visibility</p:attrName>
                                        </p:attrNameLst>
                                      </p:cBhvr>
                                      <p:to>
                                        <p:strVal val="visible"/>
                                      </p:to>
                                    </p:set>
                                    <p:animEffect transition="in" filter="wipe(left)">
                                      <p:cBhvr additive="repl">
                                        <p:cTn id="17" dur="500"/>
                                        <p:tgtEl>
                                          <p:spTgt spid="67591"/>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nodeType="clickEffect">
                                  <p:stCondLst>
                                    <p:cond delay="0"/>
                                  </p:stCondLst>
                                  <p:childTnLst>
                                    <p:set>
                                      <p:cBhvr additive="repl">
                                        <p:cTn id="21" dur="1" fill="hold">
                                          <p:stCondLst>
                                            <p:cond delay="0"/>
                                          </p:stCondLst>
                                        </p:cTn>
                                        <p:tgtEl>
                                          <p:spTgt spid="67599"/>
                                        </p:tgtEl>
                                        <p:attrNameLst>
                                          <p:attrName>style.visibility</p:attrName>
                                        </p:attrNameLst>
                                      </p:cBhvr>
                                      <p:to>
                                        <p:strVal val="visible"/>
                                      </p:to>
                                    </p:set>
                                    <p:animEffect transition="in" filter="wipe(left)">
                                      <p:cBhvr additive="repl">
                                        <p:cTn id="22" dur="500"/>
                                        <p:tgtEl>
                                          <p:spTgt spid="67599"/>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nodeType="clickEffect">
                                  <p:stCondLst>
                                    <p:cond delay="0"/>
                                  </p:stCondLst>
                                  <p:childTnLst>
                                    <p:set>
                                      <p:cBhvr additive="repl">
                                        <p:cTn id="26" dur="1" fill="hold">
                                          <p:stCondLst>
                                            <p:cond delay="0"/>
                                          </p:stCondLst>
                                        </p:cTn>
                                        <p:tgtEl>
                                          <p:spTgt spid="67601"/>
                                        </p:tgtEl>
                                        <p:attrNameLst>
                                          <p:attrName>style.visibility</p:attrName>
                                        </p:attrNameLst>
                                      </p:cBhvr>
                                      <p:to>
                                        <p:strVal val="visible"/>
                                      </p:to>
                                    </p:set>
                                    <p:animEffect transition="in" filter="wipe(left)">
                                      <p:cBhvr additive="repl">
                                        <p:cTn id="27" dur="500"/>
                                        <p:tgtEl>
                                          <p:spTgt spid="67601"/>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nodeType="clickEffect">
                                  <p:stCondLst>
                                    <p:cond delay="0"/>
                                  </p:stCondLst>
                                  <p:childTnLst>
                                    <p:set>
                                      <p:cBhvr additive="repl">
                                        <p:cTn id="31" dur="1" fill="hold">
                                          <p:stCondLst>
                                            <p:cond delay="0"/>
                                          </p:stCondLst>
                                        </p:cTn>
                                        <p:tgtEl>
                                          <p:spTgt spid="67606"/>
                                        </p:tgtEl>
                                        <p:attrNameLst>
                                          <p:attrName>style.visibility</p:attrName>
                                        </p:attrNameLst>
                                      </p:cBhvr>
                                      <p:to>
                                        <p:strVal val="visible"/>
                                      </p:to>
                                    </p:set>
                                    <p:animEffect transition="in" filter="wipe(left)">
                                      <p:cBhvr additive="repl">
                                        <p:cTn id="32" dur="500"/>
                                        <p:tgtEl>
                                          <p:spTgt spid="67606"/>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8" fill="hold" nodeType="clickEffect">
                                  <p:stCondLst>
                                    <p:cond delay="0"/>
                                  </p:stCondLst>
                                  <p:childTnLst>
                                    <p:set>
                                      <p:cBhvr additive="repl">
                                        <p:cTn id="36" dur="1" fill="hold">
                                          <p:stCondLst>
                                            <p:cond delay="0"/>
                                          </p:stCondLst>
                                        </p:cTn>
                                        <p:tgtEl>
                                          <p:spTgt spid="67592"/>
                                        </p:tgtEl>
                                        <p:attrNameLst>
                                          <p:attrName>style.visibility</p:attrName>
                                        </p:attrNameLst>
                                      </p:cBhvr>
                                      <p:to>
                                        <p:strVal val="visible"/>
                                      </p:to>
                                    </p:set>
                                    <p:animEffect transition="in" filter="wipe(left)">
                                      <p:cBhvr additive="repl">
                                        <p:cTn id="37" dur="500"/>
                                        <p:tgtEl>
                                          <p:spTgt spid="6759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5.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8546" name="Text Box 1"/>
          <p:cNvSpPr txBox="1">
            <a:spLocks noChangeArrowheads="1"/>
          </p:cNvSpPr>
          <p:nvPr/>
        </p:nvSpPr>
        <p:spPr bwMode="auto">
          <a:xfrm>
            <a:off x="533400" y="457200"/>
            <a:ext cx="8305800" cy="576263"/>
          </a:xfrm>
          <a:prstGeom prst="rect">
            <a:avLst/>
          </a:prstGeom>
          <a:noFill/>
          <a:ln w="9525">
            <a:noFill/>
            <a:round/>
            <a:headEnd/>
            <a:tailEnd/>
          </a:ln>
        </p:spPr>
        <p:txBody>
          <a:bodyPr lIns="90360" tIns="44280" rIns="90360" bIns="44280">
            <a:spAutoFit/>
          </a:bodyPr>
          <a:lstStyle/>
          <a:p>
            <a:pPr>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sz="3200" b="1">
                <a:solidFill>
                  <a:srgbClr val="000000"/>
                </a:solidFill>
              </a:rPr>
              <a:t>Παράδειγμα</a:t>
            </a:r>
          </a:p>
        </p:txBody>
      </p:sp>
      <p:sp>
        <p:nvSpPr>
          <p:cNvPr id="108547" name="Rectangle 2"/>
          <p:cNvSpPr>
            <a:spLocks noChangeArrowheads="1"/>
          </p:cNvSpPr>
          <p:nvPr/>
        </p:nvSpPr>
        <p:spPr bwMode="auto">
          <a:xfrm>
            <a:off x="533400" y="1143000"/>
            <a:ext cx="7848600" cy="2806700"/>
          </a:xfrm>
          <a:prstGeom prst="rect">
            <a:avLst/>
          </a:prstGeom>
          <a:noFill/>
          <a:ln w="9525">
            <a:noFill/>
            <a:round/>
            <a:headEnd/>
            <a:tailEnd/>
          </a:ln>
        </p:spPr>
        <p:txBody>
          <a:bodyPr lIns="90000" tIns="46800" rIns="90000" bIns="46800">
            <a:spAutoFit/>
          </a:bodyPr>
          <a:lstStyle/>
          <a:p>
            <a:pPr eaLnBrk="1" hangingPunct="1">
              <a:lnSpc>
                <a:spcPct val="120000"/>
              </a:lnSpc>
              <a:spcBef>
                <a:spcPts val="1200"/>
              </a:spcBef>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sz="2000">
                <a:solidFill>
                  <a:srgbClr val="000000"/>
                </a:solidFill>
              </a:rPr>
              <a:t>Η </a:t>
            </a:r>
            <a:r>
              <a:rPr lang="en-US" altLang="en-US" sz="2000">
                <a:solidFill>
                  <a:srgbClr val="000000"/>
                </a:solidFill>
              </a:rPr>
              <a:t>Acs </a:t>
            </a:r>
            <a:r>
              <a:rPr lang="el-GR" altLang="en-US" sz="2000">
                <a:solidFill>
                  <a:srgbClr val="000000"/>
                </a:solidFill>
              </a:rPr>
              <a:t>αγόρασε μια έκταση 20 στρεμμάτων για την κατασκευή μιας αποθήκης και υπέγραψε γραμμάτιο αξίας </a:t>
            </a:r>
            <a:r>
              <a:rPr lang="el-GR" altLang="en-US" sz="2000">
                <a:solidFill>
                  <a:srgbClr val="000000"/>
                </a:solidFill>
                <a:latin typeface="Times New Roman" pitchFamily="18" charset="0"/>
                <a:cs typeface="Times New Roman" pitchFamily="18" charset="0"/>
              </a:rPr>
              <a:t>€ </a:t>
            </a:r>
            <a:r>
              <a:rPr lang="en-US" altLang="en-US" sz="2000">
                <a:solidFill>
                  <a:srgbClr val="000000"/>
                </a:solidFill>
              </a:rPr>
              <a:t>300</a:t>
            </a:r>
            <a:r>
              <a:rPr lang="el-GR" altLang="en-US" sz="2000">
                <a:solidFill>
                  <a:srgbClr val="000000"/>
                </a:solidFill>
              </a:rPr>
              <a:t>.</a:t>
            </a:r>
            <a:r>
              <a:rPr lang="en-US" altLang="en-US" sz="2000">
                <a:solidFill>
                  <a:srgbClr val="000000"/>
                </a:solidFill>
              </a:rPr>
              <a:t>000. </a:t>
            </a:r>
            <a:r>
              <a:rPr lang="el-GR" altLang="en-US" sz="2000">
                <a:solidFill>
                  <a:srgbClr val="000000"/>
                </a:solidFill>
              </a:rPr>
              <a:t>Η </a:t>
            </a:r>
            <a:r>
              <a:rPr lang="en-US" altLang="en-US" sz="2000">
                <a:solidFill>
                  <a:srgbClr val="000000"/>
                </a:solidFill>
              </a:rPr>
              <a:t>Acs </a:t>
            </a:r>
            <a:r>
              <a:rPr lang="el-GR" altLang="en-US" sz="2000">
                <a:solidFill>
                  <a:srgbClr val="000000"/>
                </a:solidFill>
              </a:rPr>
              <a:t>κατέβαλε επίσης </a:t>
            </a:r>
            <a:r>
              <a:rPr lang="el-GR" altLang="en-US" sz="2000">
                <a:solidFill>
                  <a:srgbClr val="000000"/>
                </a:solidFill>
                <a:latin typeface="Times New Roman" pitchFamily="18" charset="0"/>
                <a:cs typeface="Times New Roman" pitchFamily="18" charset="0"/>
              </a:rPr>
              <a:t>€ </a:t>
            </a:r>
            <a:r>
              <a:rPr lang="en-US" altLang="en-US" sz="2000">
                <a:solidFill>
                  <a:srgbClr val="000000"/>
                </a:solidFill>
              </a:rPr>
              <a:t>10</a:t>
            </a:r>
            <a:r>
              <a:rPr lang="el-GR" altLang="en-US" sz="2000">
                <a:solidFill>
                  <a:srgbClr val="000000"/>
                </a:solidFill>
              </a:rPr>
              <a:t>.</a:t>
            </a:r>
            <a:r>
              <a:rPr lang="en-US" altLang="en-US" sz="2000">
                <a:solidFill>
                  <a:srgbClr val="000000"/>
                </a:solidFill>
              </a:rPr>
              <a:t>000 </a:t>
            </a:r>
            <a:r>
              <a:rPr lang="el-GR" altLang="en-US" sz="2000">
                <a:solidFill>
                  <a:srgbClr val="000000"/>
                </a:solidFill>
              </a:rPr>
              <a:t>ως αμοιβή του μεσίτη</a:t>
            </a:r>
            <a:r>
              <a:rPr lang="en-US" altLang="en-US" sz="2000">
                <a:solidFill>
                  <a:srgbClr val="000000"/>
                </a:solidFill>
              </a:rPr>
              <a:t>, </a:t>
            </a:r>
            <a:r>
              <a:rPr lang="el-GR" altLang="en-US" sz="2000">
                <a:solidFill>
                  <a:srgbClr val="000000"/>
                </a:solidFill>
                <a:latin typeface="Times New Roman" pitchFamily="18" charset="0"/>
                <a:cs typeface="Times New Roman" pitchFamily="18" charset="0"/>
              </a:rPr>
              <a:t>€ </a:t>
            </a:r>
            <a:r>
              <a:rPr lang="en-US" altLang="en-US" sz="2000">
                <a:solidFill>
                  <a:srgbClr val="000000"/>
                </a:solidFill>
              </a:rPr>
              <a:t>8</a:t>
            </a:r>
            <a:r>
              <a:rPr lang="el-GR" altLang="en-US" sz="2000">
                <a:solidFill>
                  <a:srgbClr val="000000"/>
                </a:solidFill>
              </a:rPr>
              <a:t>.</a:t>
            </a:r>
            <a:r>
              <a:rPr lang="en-US" altLang="en-US" sz="2000">
                <a:solidFill>
                  <a:srgbClr val="000000"/>
                </a:solidFill>
              </a:rPr>
              <a:t>000 </a:t>
            </a:r>
            <a:r>
              <a:rPr lang="el-GR" altLang="en-US" sz="2000">
                <a:solidFill>
                  <a:srgbClr val="000000"/>
                </a:solidFill>
              </a:rPr>
              <a:t>για καθυστερημένους φόρους ιδιοκτησίας</a:t>
            </a:r>
            <a:r>
              <a:rPr lang="en-US" altLang="en-US" sz="2000">
                <a:solidFill>
                  <a:srgbClr val="000000"/>
                </a:solidFill>
              </a:rPr>
              <a:t>, </a:t>
            </a:r>
            <a:r>
              <a:rPr lang="el-GR" altLang="en-US" sz="2000">
                <a:solidFill>
                  <a:srgbClr val="000000"/>
                </a:solidFill>
                <a:latin typeface="Times New Roman" pitchFamily="18" charset="0"/>
                <a:cs typeface="Times New Roman" pitchFamily="18" charset="0"/>
              </a:rPr>
              <a:t>€ </a:t>
            </a:r>
            <a:r>
              <a:rPr lang="en-US" altLang="en-US" sz="2000">
                <a:solidFill>
                  <a:srgbClr val="000000"/>
                </a:solidFill>
              </a:rPr>
              <a:t>5</a:t>
            </a:r>
            <a:r>
              <a:rPr lang="el-GR" altLang="en-US" sz="2000">
                <a:solidFill>
                  <a:srgbClr val="000000"/>
                </a:solidFill>
              </a:rPr>
              <a:t>.</a:t>
            </a:r>
            <a:r>
              <a:rPr lang="en-US" altLang="en-US" sz="2000">
                <a:solidFill>
                  <a:srgbClr val="000000"/>
                </a:solidFill>
              </a:rPr>
              <a:t>000 </a:t>
            </a:r>
            <a:r>
              <a:rPr lang="el-GR" altLang="en-US" sz="2000">
                <a:solidFill>
                  <a:srgbClr val="000000"/>
                </a:solidFill>
              </a:rPr>
              <a:t>για κατεδάφιση παλιού κτίσματος, </a:t>
            </a:r>
            <a:r>
              <a:rPr lang="el-GR" altLang="en-US" sz="2000">
                <a:solidFill>
                  <a:srgbClr val="000000"/>
                </a:solidFill>
                <a:latin typeface="Times New Roman" pitchFamily="18" charset="0"/>
                <a:cs typeface="Times New Roman" pitchFamily="18" charset="0"/>
              </a:rPr>
              <a:t>€ </a:t>
            </a:r>
            <a:r>
              <a:rPr lang="en-US" altLang="en-US" sz="2000">
                <a:solidFill>
                  <a:srgbClr val="000000"/>
                </a:solidFill>
              </a:rPr>
              <a:t>1</a:t>
            </a:r>
            <a:r>
              <a:rPr lang="el-GR" altLang="en-US" sz="2000">
                <a:solidFill>
                  <a:srgbClr val="000000"/>
                </a:solidFill>
              </a:rPr>
              <a:t>.</a:t>
            </a:r>
            <a:r>
              <a:rPr lang="en-US" altLang="en-US" sz="2000">
                <a:solidFill>
                  <a:srgbClr val="000000"/>
                </a:solidFill>
              </a:rPr>
              <a:t>000 </a:t>
            </a:r>
            <a:r>
              <a:rPr lang="el-GR" altLang="en-US" sz="2000">
                <a:solidFill>
                  <a:srgbClr val="000000"/>
                </a:solidFill>
              </a:rPr>
              <a:t>για τοπογραφική αποτύπωση</a:t>
            </a:r>
            <a:r>
              <a:rPr lang="en-US" altLang="en-US" sz="2000">
                <a:solidFill>
                  <a:srgbClr val="000000"/>
                </a:solidFill>
              </a:rPr>
              <a:t>, </a:t>
            </a:r>
            <a:r>
              <a:rPr lang="el-GR" altLang="en-US" sz="2000">
                <a:solidFill>
                  <a:srgbClr val="000000"/>
                </a:solidFill>
              </a:rPr>
              <a:t>και </a:t>
            </a:r>
            <a:r>
              <a:rPr lang="el-GR" altLang="en-US" sz="2000">
                <a:solidFill>
                  <a:srgbClr val="000000"/>
                </a:solidFill>
                <a:latin typeface="Times New Roman" pitchFamily="18" charset="0"/>
                <a:cs typeface="Times New Roman" pitchFamily="18" charset="0"/>
              </a:rPr>
              <a:t>€</a:t>
            </a:r>
            <a:r>
              <a:rPr lang="en-US" altLang="en-US" sz="2000">
                <a:solidFill>
                  <a:srgbClr val="000000"/>
                </a:solidFill>
              </a:rPr>
              <a:t>260</a:t>
            </a:r>
            <a:r>
              <a:rPr lang="el-GR" altLang="en-US" sz="2000">
                <a:solidFill>
                  <a:srgbClr val="000000"/>
                </a:solidFill>
              </a:rPr>
              <a:t>.</a:t>
            </a:r>
            <a:r>
              <a:rPr lang="en-US" altLang="en-US" sz="2000">
                <a:solidFill>
                  <a:srgbClr val="000000"/>
                </a:solidFill>
              </a:rPr>
              <a:t>000 </a:t>
            </a:r>
            <a:r>
              <a:rPr lang="el-GR" altLang="en-US" sz="2000">
                <a:solidFill>
                  <a:srgbClr val="000000"/>
                </a:solidFill>
              </a:rPr>
              <a:t>για την διαμόρφωση χώρου στάθμευσης, όλα με μετρητά</a:t>
            </a:r>
            <a:r>
              <a:rPr lang="en-US" altLang="en-US" sz="2000">
                <a:solidFill>
                  <a:srgbClr val="000000"/>
                </a:solidFill>
              </a:rPr>
              <a:t>. </a:t>
            </a:r>
          </a:p>
          <a:p>
            <a:pPr eaLnBrk="1" hangingPunct="1">
              <a:lnSpc>
                <a:spcPct val="120000"/>
              </a:lnSpc>
              <a:spcBef>
                <a:spcPts val="1200"/>
              </a:spcBef>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sz="2000" b="1">
                <a:solidFill>
                  <a:srgbClr val="000000"/>
                </a:solidFill>
              </a:rPr>
              <a:t>Η </a:t>
            </a:r>
            <a:r>
              <a:rPr lang="en-US" altLang="en-US" sz="2000" b="1">
                <a:solidFill>
                  <a:srgbClr val="000000"/>
                </a:solidFill>
              </a:rPr>
              <a:t>Acs </a:t>
            </a:r>
            <a:r>
              <a:rPr lang="el-GR" altLang="en-US" sz="2000" b="1">
                <a:solidFill>
                  <a:srgbClr val="000000"/>
                </a:solidFill>
              </a:rPr>
              <a:t>καταχώρησε την αγορά ως εξής</a:t>
            </a:r>
            <a:r>
              <a:rPr lang="en-US" altLang="en-US" sz="2000" b="1">
                <a:solidFill>
                  <a:srgbClr val="000000"/>
                </a:solidFill>
              </a:rPr>
              <a:t>:</a:t>
            </a:r>
          </a:p>
        </p:txBody>
      </p:sp>
      <p:sp>
        <p:nvSpPr>
          <p:cNvPr id="108548" name="Text Box 3"/>
          <p:cNvSpPr txBox="1">
            <a:spLocks noChangeArrowheads="1"/>
          </p:cNvSpPr>
          <p:nvPr/>
        </p:nvSpPr>
        <p:spPr bwMode="auto">
          <a:xfrm>
            <a:off x="8305800" y="6400800"/>
            <a:ext cx="762000" cy="336550"/>
          </a:xfrm>
          <a:prstGeom prst="rect">
            <a:avLst/>
          </a:prstGeom>
          <a:noFill/>
          <a:ln w="9525">
            <a:noFill/>
            <a:round/>
            <a:headEnd/>
            <a:tailEnd/>
          </a:ln>
        </p:spPr>
        <p:txBody>
          <a:bodyPr lIns="90000" tIns="46800" rIns="90000" bIns="46800">
            <a:spAutoFit/>
          </a:bodyPr>
          <a:lstStyle/>
          <a:p>
            <a:pPr algn="r" eaLnBrk="1" hangingPunct="1">
              <a:spcBef>
                <a:spcPts val="1000"/>
              </a:spcBef>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1600" b="1" i="1">
                <a:solidFill>
                  <a:srgbClr val="000000"/>
                </a:solidFill>
              </a:rPr>
              <a:t>LO 1</a:t>
            </a:r>
          </a:p>
        </p:txBody>
      </p:sp>
      <p:grpSp>
        <p:nvGrpSpPr>
          <p:cNvPr id="108549" name="Group 4"/>
          <p:cNvGrpSpPr>
            <a:grpSpLocks/>
          </p:cNvGrpSpPr>
          <p:nvPr/>
        </p:nvGrpSpPr>
        <p:grpSpPr bwMode="auto">
          <a:xfrm>
            <a:off x="457200" y="3895725"/>
            <a:ext cx="8228013" cy="2338388"/>
            <a:chOff x="288" y="2454"/>
            <a:chExt cx="5183" cy="1473"/>
          </a:xfrm>
        </p:grpSpPr>
        <p:pic>
          <p:nvPicPr>
            <p:cNvPr id="108589" name="Picture 5"/>
            <p:cNvPicPr>
              <a:picLocks noChangeAspect="1" noChangeArrowheads="1"/>
            </p:cNvPicPr>
            <p:nvPr/>
          </p:nvPicPr>
          <p:blipFill>
            <a:blip r:embed="rId3"/>
            <a:srcRect/>
            <a:stretch>
              <a:fillRect/>
            </a:stretch>
          </p:blipFill>
          <p:spPr bwMode="auto">
            <a:xfrm>
              <a:off x="288" y="2455"/>
              <a:ext cx="5183" cy="1471"/>
            </a:xfrm>
            <a:prstGeom prst="rect">
              <a:avLst/>
            </a:prstGeom>
            <a:noFill/>
            <a:ln w="9525">
              <a:noFill/>
              <a:round/>
              <a:headEnd/>
              <a:tailEnd/>
            </a:ln>
          </p:spPr>
        </p:pic>
        <p:sp>
          <p:nvSpPr>
            <p:cNvPr id="108590" name="Text Box 6"/>
            <p:cNvSpPr txBox="1">
              <a:spLocks noChangeArrowheads="1"/>
            </p:cNvSpPr>
            <p:nvPr/>
          </p:nvSpPr>
          <p:spPr bwMode="auto">
            <a:xfrm>
              <a:off x="288" y="2454"/>
              <a:ext cx="5183" cy="1472"/>
            </a:xfrm>
            <a:prstGeom prst="rect">
              <a:avLst/>
            </a:prstGeom>
            <a:noFill/>
            <a:ln w="9525">
              <a:noFill/>
              <a:round/>
              <a:headEnd/>
              <a:tailEnd/>
            </a:ln>
          </p:spPr>
          <p:txBody>
            <a:bodyPr wrap="none" anchor="ctr"/>
            <a:lstStyle/>
            <a:p>
              <a:pPr eaLnBrk="1" hangingPunct="1">
                <a:buClr>
                  <a:srgbClr val="000000"/>
                </a:buClr>
                <a:buSzPct val="100000"/>
                <a:buFont typeface="Times New Roman" pitchFamily="18" charset="0"/>
                <a:buNone/>
              </a:pPr>
              <a:endParaRPr lang="en-US" altLang="en-US"/>
            </a:p>
          </p:txBody>
        </p:sp>
      </p:grpSp>
      <p:graphicFrame>
        <p:nvGraphicFramePr>
          <p:cNvPr id="68615" name="Group 7"/>
          <p:cNvGraphicFramePr>
            <a:graphicFrameLocks noGrp="1"/>
          </p:cNvGraphicFramePr>
          <p:nvPr/>
        </p:nvGraphicFramePr>
        <p:xfrm>
          <a:off x="609600" y="4075113"/>
          <a:ext cx="7926388" cy="2022475"/>
        </p:xfrm>
        <a:graphic>
          <a:graphicData uri="http://schemas.openxmlformats.org/drawingml/2006/table">
            <a:tbl>
              <a:tblPr/>
              <a:tblGrid>
                <a:gridCol w="457200">
                  <a:extLst>
                    <a:ext uri="{9D8B030D-6E8A-4147-A177-3AD203B41FA5}"/>
                  </a:extLst>
                </a:gridCol>
                <a:gridCol w="4573588">
                  <a:extLst>
                    <a:ext uri="{9D8B030D-6E8A-4147-A177-3AD203B41FA5}"/>
                  </a:extLst>
                </a:gridCol>
                <a:gridCol w="1447800">
                  <a:extLst>
                    <a:ext uri="{9D8B030D-6E8A-4147-A177-3AD203B41FA5}"/>
                  </a:extLst>
                </a:gridCol>
                <a:gridCol w="1447800">
                  <a:extLst>
                    <a:ext uri="{9D8B030D-6E8A-4147-A177-3AD203B41FA5}"/>
                  </a:extLst>
                </a:gridCol>
              </a:tblGrid>
              <a:tr h="396875">
                <a:tc>
                  <a:txBody>
                    <a:bodyPr/>
                    <a:lstStyle/>
                    <a:p>
                      <a:pPr marL="0" marR="0" lvl="0" indent="0" algn="ctr" defTabSz="449263" rtl="0" eaLnBrk="1" fontAlgn="base" latinLnBrk="0" hangingPunct="1">
                        <a:lnSpc>
                          <a:spcPct val="83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kumimoji="0" lang="el-GR" sz="2000" b="0" i="0" u="none" strike="noStrike" cap="none" normalizeH="0" baseline="0" smtClean="0">
                        <a:ln>
                          <a:noFill/>
                        </a:ln>
                        <a:solidFill>
                          <a:srgbClr val="000000"/>
                        </a:solidFill>
                        <a:effectLst/>
                        <a:latin typeface="Calibri" pitchFamily="32" charset="0"/>
                        <a:cs typeface="Arial" charset="0"/>
                      </a:endParaRPr>
                    </a:p>
                  </a:txBody>
                  <a:tcPr marL="90000" marR="90000" marT="88899" horzOverflow="overflow">
                    <a:lnL w="576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solidFill>
                      <a:srgbClr val="D9D9D9"/>
                    </a:solidFill>
                  </a:tcPr>
                </a:tc>
                <a:tc>
                  <a:txBody>
                    <a:bodyPr/>
                    <a:lstStyle/>
                    <a:p>
                      <a:pPr marL="0" marR="0" lvl="0" indent="0" algn="ctr" defTabSz="449263" rtl="0" eaLnBrk="1" fontAlgn="base" latinLnBrk="0" hangingPunct="1">
                        <a:lnSpc>
                          <a:spcPct val="93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l-GR" sz="1800" b="1" i="0" u="none" strike="noStrike" cap="none" normalizeH="0" baseline="0" smtClean="0">
                          <a:ln>
                            <a:noFill/>
                          </a:ln>
                          <a:solidFill>
                            <a:srgbClr val="000000"/>
                          </a:solidFill>
                          <a:effectLst/>
                          <a:latin typeface="Arial" charset="0"/>
                          <a:cs typeface="Arial" charset="0"/>
                        </a:rPr>
                        <a:t>Λογαριασμοί</a:t>
                      </a:r>
                    </a:p>
                  </a:txBody>
                  <a:tcPr marL="90000" marR="90000" marT="61722" anchor="ctr" horzOverflow="overflow">
                    <a:lnL w="576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solidFill>
                      <a:srgbClr val="D9D9D9"/>
                    </a:solidFill>
                  </a:tcPr>
                </a:tc>
                <a:tc>
                  <a:txBody>
                    <a:bodyPr/>
                    <a:lstStyle/>
                    <a:p>
                      <a:pPr marL="0" marR="0" lvl="0" indent="0" algn="ctr" defTabSz="449263" rtl="0" eaLnBrk="1" fontAlgn="base" latinLnBrk="0" hangingPunct="1">
                        <a:lnSpc>
                          <a:spcPct val="93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l-GR" sz="1800" b="1" i="0" u="none" strike="noStrike" cap="none" normalizeH="0" baseline="0" smtClean="0">
                          <a:ln>
                            <a:noFill/>
                          </a:ln>
                          <a:solidFill>
                            <a:srgbClr val="000000"/>
                          </a:solidFill>
                          <a:effectLst/>
                          <a:latin typeface="Arial" charset="0"/>
                          <a:cs typeface="Arial" charset="0"/>
                        </a:rPr>
                        <a:t>Χρέωση</a:t>
                      </a:r>
                    </a:p>
                  </a:txBody>
                  <a:tcPr marL="90000" marR="90000" marT="61722" anchor="ctr" horzOverflow="overflow">
                    <a:lnL w="576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solidFill>
                      <a:srgbClr val="D9D9D9"/>
                    </a:solidFill>
                  </a:tcPr>
                </a:tc>
                <a:tc>
                  <a:txBody>
                    <a:bodyPr/>
                    <a:lstStyle/>
                    <a:p>
                      <a:pPr marL="0" marR="0" lvl="0" indent="0" algn="ctr" defTabSz="449263" rtl="0" eaLnBrk="1" fontAlgn="base" latinLnBrk="0" hangingPunct="1">
                        <a:lnSpc>
                          <a:spcPct val="93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l-GR" sz="1800" b="1" i="0" u="none" strike="noStrike" cap="none" normalizeH="0" baseline="0" smtClean="0">
                          <a:ln>
                            <a:noFill/>
                          </a:ln>
                          <a:solidFill>
                            <a:srgbClr val="000000"/>
                          </a:solidFill>
                          <a:effectLst/>
                          <a:latin typeface="Arial" charset="0"/>
                          <a:cs typeface="Arial" charset="0"/>
                        </a:rPr>
                        <a:t>Πίστωση</a:t>
                      </a:r>
                    </a:p>
                  </a:txBody>
                  <a:tcPr marL="90000" marR="90000" marT="61722" anchor="ctr" horzOverflow="overflow">
                    <a:lnL w="576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solidFill>
                      <a:srgbClr val="D9D9D9"/>
                    </a:solidFill>
                  </a:tcPr>
                </a:tc>
                <a:extLst>
                  <a:ext uri="{0D108BD9-81ED-4DB2-BD59-A6C34878D82A}"/>
                </a:extLst>
              </a:tr>
              <a:tr h="406400">
                <a:tc>
                  <a:txBody>
                    <a:bodyPr/>
                    <a:lstStyle/>
                    <a:p>
                      <a:pPr marL="0" marR="0" lvl="0" indent="0" algn="ctr" defTabSz="449263" rtl="0" eaLnBrk="1" fontAlgn="base" latinLnBrk="0" hangingPunct="1">
                        <a:lnSpc>
                          <a:spcPct val="83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kumimoji="0" lang="el-GR" sz="2000" b="0" i="0" u="none" strike="noStrike" cap="none" normalizeH="0" baseline="0" smtClean="0">
                        <a:ln>
                          <a:noFill/>
                        </a:ln>
                        <a:solidFill>
                          <a:srgbClr val="000000"/>
                        </a:solidFill>
                        <a:effectLst/>
                        <a:latin typeface="Calibri" pitchFamily="32" charset="0"/>
                        <a:cs typeface="Arial" charset="0"/>
                      </a:endParaRPr>
                    </a:p>
                  </a:txBody>
                  <a:tcPr marL="90000" marR="90000" marT="88899" horzOverflow="overflow">
                    <a:lnL w="576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solidFill>
                      <a:srgbClr val="F2F2F2"/>
                    </a:solidFill>
                  </a:tcPr>
                </a:tc>
                <a:tc>
                  <a:txBody>
                    <a:bodyPr/>
                    <a:lstStyle/>
                    <a:p>
                      <a:pPr marL="109538" marR="0" lvl="0" indent="0" algn="l" defTabSz="449263" rtl="0" eaLnBrk="1" fontAlgn="base" latinLnBrk="0" hangingPunct="1">
                        <a:lnSpc>
                          <a:spcPct val="83000"/>
                        </a:lnSpc>
                        <a:spcBef>
                          <a:spcPct val="0"/>
                        </a:spcBef>
                        <a:spcAft>
                          <a:spcPct val="0"/>
                        </a:spcAft>
                        <a:buClrTx/>
                        <a:buSzPct val="100000"/>
                        <a:buFontTx/>
                        <a:buNone/>
                        <a:tabLst>
                          <a:tab pos="109538" algn="l"/>
                          <a:tab pos="1023938" algn="l"/>
                          <a:tab pos="1938338" algn="l"/>
                          <a:tab pos="2852738" algn="l"/>
                          <a:tab pos="3767138" algn="l"/>
                          <a:tab pos="4681538" algn="l"/>
                          <a:tab pos="5595938" algn="l"/>
                          <a:tab pos="6510338" algn="l"/>
                          <a:tab pos="7424738" algn="l"/>
                          <a:tab pos="8339138" algn="l"/>
                          <a:tab pos="9253538" algn="l"/>
                          <a:tab pos="10167938" algn="l"/>
                        </a:tabLst>
                      </a:pPr>
                      <a:endParaRPr kumimoji="0" lang="el-GR" sz="1800" b="0" i="0" u="none" strike="noStrike" cap="none" normalizeH="0" baseline="0" smtClean="0">
                        <a:ln>
                          <a:noFill/>
                        </a:ln>
                        <a:solidFill>
                          <a:srgbClr val="000000"/>
                        </a:solidFill>
                        <a:effectLst/>
                        <a:latin typeface="Calibri" pitchFamily="32" charset="0"/>
                        <a:cs typeface="Arial" charset="0"/>
                      </a:endParaRPr>
                    </a:p>
                  </a:txBody>
                  <a:tcPr marL="90000" marR="90000" marT="84582" anchor="ctr" horzOverflow="overflow">
                    <a:lnL w="576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solidFill>
                      <a:srgbClr val="F2F2F2"/>
                    </a:solidFill>
                  </a:tcPr>
                </a:tc>
                <a:tc>
                  <a:txBody>
                    <a:bodyPr/>
                    <a:lstStyle/>
                    <a:p>
                      <a:pPr marL="0" marR="0" lvl="0" indent="0" algn="r" defTabSz="449263" rtl="0" eaLnBrk="1" fontAlgn="base" latinLnBrk="0" hangingPunct="1">
                        <a:lnSpc>
                          <a:spcPct val="83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kumimoji="0" lang="el-GR" sz="1800" b="0" i="0" u="none" strike="noStrike" cap="none" normalizeH="0" baseline="0" smtClean="0">
                        <a:ln>
                          <a:noFill/>
                        </a:ln>
                        <a:solidFill>
                          <a:srgbClr val="000000"/>
                        </a:solidFill>
                        <a:effectLst/>
                        <a:latin typeface="Calibri" pitchFamily="32" charset="0"/>
                        <a:cs typeface="Arial" charset="0"/>
                      </a:endParaRPr>
                    </a:p>
                  </a:txBody>
                  <a:tcPr marL="90000" marR="90000" marT="84582" anchor="ctr" horzOverflow="overflow">
                    <a:lnL w="576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solidFill>
                      <a:srgbClr val="F2F2F2"/>
                    </a:solidFill>
                  </a:tcPr>
                </a:tc>
                <a:tc>
                  <a:txBody>
                    <a:bodyPr/>
                    <a:lstStyle/>
                    <a:p>
                      <a:pPr marL="0" marR="0" lvl="0" indent="0" algn="r" defTabSz="449263" rtl="0" eaLnBrk="1" fontAlgn="base" latinLnBrk="0" hangingPunct="1">
                        <a:lnSpc>
                          <a:spcPct val="83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kumimoji="0" lang="el-GR" sz="1800" b="0" i="0" u="none" strike="noStrike" cap="none" normalizeH="0" baseline="0" smtClean="0">
                        <a:ln>
                          <a:noFill/>
                        </a:ln>
                        <a:solidFill>
                          <a:srgbClr val="000000"/>
                        </a:solidFill>
                        <a:effectLst/>
                        <a:latin typeface="Calibri" pitchFamily="32" charset="0"/>
                        <a:cs typeface="Arial" charset="0"/>
                      </a:endParaRPr>
                    </a:p>
                  </a:txBody>
                  <a:tcPr marL="90000" marR="90000" marT="84582" anchor="ctr" horzOverflow="overflow">
                    <a:lnL w="576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solidFill>
                      <a:srgbClr val="F2F2F2"/>
                    </a:solidFill>
                  </a:tcPr>
                </a:tc>
                <a:extLst>
                  <a:ext uri="{0D108BD9-81ED-4DB2-BD59-A6C34878D82A}"/>
                </a:extLst>
              </a:tr>
              <a:tr h="406400">
                <a:tc>
                  <a:txBody>
                    <a:bodyPr/>
                    <a:lstStyle/>
                    <a:p>
                      <a:pPr marL="0" marR="0" lvl="0" indent="0" algn="ctr" defTabSz="449263" rtl="0" eaLnBrk="1" fontAlgn="base" latinLnBrk="0" hangingPunct="1">
                        <a:lnSpc>
                          <a:spcPct val="83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kumimoji="0" lang="el-GR" sz="2000" b="0" i="0" u="none" strike="noStrike" cap="none" normalizeH="0" baseline="0" smtClean="0">
                        <a:ln>
                          <a:noFill/>
                        </a:ln>
                        <a:solidFill>
                          <a:srgbClr val="000000"/>
                        </a:solidFill>
                        <a:effectLst/>
                        <a:latin typeface="Calibri" pitchFamily="32" charset="0"/>
                        <a:cs typeface="Arial" charset="0"/>
                      </a:endParaRPr>
                    </a:p>
                  </a:txBody>
                  <a:tcPr marL="90000" marR="90000" marT="88899" horzOverflow="overflow">
                    <a:lnL w="576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solidFill>
                      <a:srgbClr val="F2F2F2"/>
                    </a:solidFill>
                  </a:tcPr>
                </a:tc>
                <a:tc>
                  <a:txBody>
                    <a:bodyPr/>
                    <a:lstStyle/>
                    <a:p>
                      <a:pPr marL="566738" marR="0" lvl="1" indent="0" algn="l" defTabSz="449263" rtl="0" eaLnBrk="1" fontAlgn="base" latinLnBrk="0" hangingPunct="1">
                        <a:lnSpc>
                          <a:spcPct val="83000"/>
                        </a:lnSpc>
                        <a:spcBef>
                          <a:spcPct val="0"/>
                        </a:spcBef>
                        <a:spcAft>
                          <a:spcPct val="0"/>
                        </a:spcAft>
                        <a:buClrTx/>
                        <a:buSzPct val="100000"/>
                        <a:buFontTx/>
                        <a:buNone/>
                        <a:tabLst>
                          <a:tab pos="566738" algn="l"/>
                          <a:tab pos="1481138" algn="l"/>
                          <a:tab pos="2395538" algn="l"/>
                          <a:tab pos="3309938" algn="l"/>
                          <a:tab pos="4224338" algn="l"/>
                          <a:tab pos="5138738" algn="l"/>
                          <a:tab pos="6053138" algn="l"/>
                          <a:tab pos="6967538" algn="l"/>
                          <a:tab pos="7881938" algn="l"/>
                          <a:tab pos="8796338" algn="l"/>
                          <a:tab pos="9710738" algn="l"/>
                          <a:tab pos="10625138" algn="l"/>
                        </a:tabLst>
                      </a:pPr>
                      <a:endParaRPr kumimoji="0" lang="el-GR" sz="1800" b="0" i="0" u="none" strike="noStrike" cap="none" normalizeH="0" baseline="0" smtClean="0">
                        <a:ln>
                          <a:noFill/>
                        </a:ln>
                        <a:solidFill>
                          <a:srgbClr val="000000"/>
                        </a:solidFill>
                        <a:effectLst/>
                        <a:latin typeface="Calibri" pitchFamily="32" charset="0"/>
                        <a:cs typeface="Arial" charset="0"/>
                      </a:endParaRPr>
                    </a:p>
                  </a:txBody>
                  <a:tcPr marL="90000" marR="90000" marT="84582" anchor="ctr" horzOverflow="overflow">
                    <a:lnL w="576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solidFill>
                      <a:srgbClr val="F2F2F2"/>
                    </a:solidFill>
                  </a:tcPr>
                </a:tc>
                <a:tc>
                  <a:txBody>
                    <a:bodyPr/>
                    <a:lstStyle/>
                    <a:p>
                      <a:pPr marL="0" marR="0" lvl="0" indent="0" algn="r" defTabSz="449263" rtl="0" eaLnBrk="1" fontAlgn="base" latinLnBrk="0" hangingPunct="1">
                        <a:lnSpc>
                          <a:spcPct val="83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kumimoji="0" lang="el-GR" sz="1800" b="0" i="0" u="none" strike="noStrike" cap="none" normalizeH="0" baseline="0" smtClean="0">
                        <a:ln>
                          <a:noFill/>
                        </a:ln>
                        <a:solidFill>
                          <a:srgbClr val="000000"/>
                        </a:solidFill>
                        <a:effectLst/>
                        <a:latin typeface="Calibri" pitchFamily="32" charset="0"/>
                        <a:cs typeface="Arial" charset="0"/>
                      </a:endParaRPr>
                    </a:p>
                  </a:txBody>
                  <a:tcPr marL="90000" marR="90000" marT="84582" anchor="ctr" horzOverflow="overflow">
                    <a:lnL w="576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solidFill>
                      <a:srgbClr val="F2F2F2"/>
                    </a:solidFill>
                  </a:tcPr>
                </a:tc>
                <a:tc>
                  <a:txBody>
                    <a:bodyPr/>
                    <a:lstStyle/>
                    <a:p>
                      <a:pPr marL="0" marR="0" lvl="0" indent="0" algn="r" defTabSz="449263" rtl="0" eaLnBrk="1" fontAlgn="base" latinLnBrk="0" hangingPunct="1">
                        <a:lnSpc>
                          <a:spcPct val="83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kumimoji="0" lang="el-GR" sz="1800" b="0" i="0" u="none" strike="noStrike" cap="none" normalizeH="0" baseline="0" smtClean="0">
                        <a:ln>
                          <a:noFill/>
                        </a:ln>
                        <a:solidFill>
                          <a:srgbClr val="000000"/>
                        </a:solidFill>
                        <a:effectLst/>
                        <a:latin typeface="Calibri" pitchFamily="32" charset="0"/>
                        <a:cs typeface="Arial" charset="0"/>
                      </a:endParaRPr>
                    </a:p>
                  </a:txBody>
                  <a:tcPr marL="90000" marR="90000" marT="84582" anchor="ctr" horzOverflow="overflow">
                    <a:lnL w="576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solidFill>
                      <a:srgbClr val="F2F2F2"/>
                    </a:solidFill>
                  </a:tcPr>
                </a:tc>
                <a:extLst>
                  <a:ext uri="{0D108BD9-81ED-4DB2-BD59-A6C34878D82A}"/>
                </a:extLst>
              </a:tr>
              <a:tr h="406400">
                <a:tc>
                  <a:txBody>
                    <a:bodyPr/>
                    <a:lstStyle/>
                    <a:p>
                      <a:pPr marL="0" marR="0" lvl="0" indent="0" algn="ctr" defTabSz="449263" rtl="0" eaLnBrk="1" fontAlgn="base" latinLnBrk="0" hangingPunct="1">
                        <a:lnSpc>
                          <a:spcPct val="83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kumimoji="0" lang="el-GR" sz="2000" b="0" i="0" u="none" strike="noStrike" cap="none" normalizeH="0" baseline="0" smtClean="0">
                        <a:ln>
                          <a:noFill/>
                        </a:ln>
                        <a:solidFill>
                          <a:srgbClr val="000000"/>
                        </a:solidFill>
                        <a:effectLst/>
                        <a:latin typeface="Calibri" pitchFamily="32" charset="0"/>
                        <a:cs typeface="Arial" charset="0"/>
                      </a:endParaRPr>
                    </a:p>
                  </a:txBody>
                  <a:tcPr marL="90000" marR="90000" marT="88899" horzOverflow="overflow">
                    <a:lnL w="576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solidFill>
                      <a:srgbClr val="F2F2F2"/>
                    </a:solidFill>
                  </a:tcPr>
                </a:tc>
                <a:tc>
                  <a:txBody>
                    <a:bodyPr/>
                    <a:lstStyle/>
                    <a:p>
                      <a:pPr marL="566738" marR="0" lvl="1" indent="0" algn="l" defTabSz="449263" rtl="0" eaLnBrk="1" fontAlgn="base" latinLnBrk="0" hangingPunct="1">
                        <a:lnSpc>
                          <a:spcPct val="83000"/>
                        </a:lnSpc>
                        <a:spcBef>
                          <a:spcPct val="0"/>
                        </a:spcBef>
                        <a:spcAft>
                          <a:spcPct val="0"/>
                        </a:spcAft>
                        <a:buClrTx/>
                        <a:buSzPct val="100000"/>
                        <a:buFontTx/>
                        <a:buNone/>
                        <a:tabLst>
                          <a:tab pos="566738" algn="l"/>
                          <a:tab pos="1481138" algn="l"/>
                          <a:tab pos="2395538" algn="l"/>
                          <a:tab pos="3309938" algn="l"/>
                          <a:tab pos="4224338" algn="l"/>
                          <a:tab pos="5138738" algn="l"/>
                          <a:tab pos="6053138" algn="l"/>
                          <a:tab pos="6967538" algn="l"/>
                          <a:tab pos="7881938" algn="l"/>
                          <a:tab pos="8796338" algn="l"/>
                          <a:tab pos="9710738" algn="l"/>
                          <a:tab pos="10625138" algn="l"/>
                        </a:tabLst>
                      </a:pPr>
                      <a:endParaRPr kumimoji="0" lang="el-GR" sz="1800" b="0" i="0" u="none" strike="noStrike" cap="none" normalizeH="0" baseline="0" smtClean="0">
                        <a:ln>
                          <a:noFill/>
                        </a:ln>
                        <a:solidFill>
                          <a:srgbClr val="000000"/>
                        </a:solidFill>
                        <a:effectLst/>
                        <a:latin typeface="Calibri" pitchFamily="32" charset="0"/>
                        <a:cs typeface="Arial" charset="0"/>
                      </a:endParaRPr>
                    </a:p>
                  </a:txBody>
                  <a:tcPr marL="90000" marR="90000" marT="84582" anchor="ctr" horzOverflow="overflow">
                    <a:lnL w="576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solidFill>
                      <a:srgbClr val="F2F2F2"/>
                    </a:solidFill>
                  </a:tcPr>
                </a:tc>
                <a:tc>
                  <a:txBody>
                    <a:bodyPr/>
                    <a:lstStyle/>
                    <a:p>
                      <a:pPr marL="0" marR="0" lvl="0" indent="0" algn="r" defTabSz="449263" rtl="0" eaLnBrk="1" fontAlgn="base" latinLnBrk="0" hangingPunct="1">
                        <a:lnSpc>
                          <a:spcPct val="83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kumimoji="0" lang="el-GR" sz="1800" b="0" i="0" u="none" strike="noStrike" cap="none" normalizeH="0" baseline="0" smtClean="0">
                        <a:ln>
                          <a:noFill/>
                        </a:ln>
                        <a:solidFill>
                          <a:srgbClr val="000000"/>
                        </a:solidFill>
                        <a:effectLst/>
                        <a:latin typeface="Calibri" pitchFamily="32" charset="0"/>
                        <a:cs typeface="Arial" charset="0"/>
                      </a:endParaRPr>
                    </a:p>
                  </a:txBody>
                  <a:tcPr marL="90000" marR="90000" marT="84582" anchor="ctr" horzOverflow="overflow">
                    <a:lnL w="576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solidFill>
                      <a:srgbClr val="F2F2F2"/>
                    </a:solidFill>
                  </a:tcPr>
                </a:tc>
                <a:tc>
                  <a:txBody>
                    <a:bodyPr/>
                    <a:lstStyle/>
                    <a:p>
                      <a:pPr marL="0" marR="0" lvl="0" indent="0" algn="r" defTabSz="449263" rtl="0" eaLnBrk="1" fontAlgn="base" latinLnBrk="0" hangingPunct="1">
                        <a:lnSpc>
                          <a:spcPct val="83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kumimoji="0" lang="el-GR" sz="1800" b="0" i="0" u="none" strike="noStrike" cap="none" normalizeH="0" baseline="0" smtClean="0">
                        <a:ln>
                          <a:noFill/>
                        </a:ln>
                        <a:solidFill>
                          <a:srgbClr val="000000"/>
                        </a:solidFill>
                        <a:effectLst/>
                        <a:latin typeface="Calibri" pitchFamily="32" charset="0"/>
                        <a:cs typeface="Arial" charset="0"/>
                      </a:endParaRPr>
                    </a:p>
                  </a:txBody>
                  <a:tcPr marL="90000" marR="90000" marT="84582" anchor="ctr" horzOverflow="overflow">
                    <a:lnL w="576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solidFill>
                      <a:srgbClr val="F2F2F2"/>
                    </a:solidFill>
                  </a:tcPr>
                </a:tc>
                <a:extLst>
                  <a:ext uri="{0D108BD9-81ED-4DB2-BD59-A6C34878D82A}"/>
                </a:extLst>
              </a:tr>
              <a:tr h="406400">
                <a:tc>
                  <a:txBody>
                    <a:bodyPr/>
                    <a:lstStyle/>
                    <a:p>
                      <a:pPr marL="0" marR="0" lvl="0" indent="0" algn="ctr" defTabSz="449263" rtl="0" eaLnBrk="1" fontAlgn="base" latinLnBrk="0" hangingPunct="1">
                        <a:lnSpc>
                          <a:spcPct val="83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kumimoji="0" lang="el-GR" sz="2000" b="0" i="0" u="none" strike="noStrike" cap="none" normalizeH="0" baseline="0" smtClean="0">
                        <a:ln>
                          <a:noFill/>
                        </a:ln>
                        <a:solidFill>
                          <a:srgbClr val="000000"/>
                        </a:solidFill>
                        <a:effectLst/>
                        <a:latin typeface="Calibri" pitchFamily="32" charset="0"/>
                        <a:cs typeface="Arial" charset="0"/>
                      </a:endParaRPr>
                    </a:p>
                  </a:txBody>
                  <a:tcPr marL="90000" marR="90000" marT="88899" horzOverflow="overflow">
                    <a:lnL w="576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solidFill>
                      <a:srgbClr val="F2F2F2"/>
                    </a:solidFill>
                  </a:tcPr>
                </a:tc>
                <a:tc>
                  <a:txBody>
                    <a:bodyPr/>
                    <a:lstStyle/>
                    <a:p>
                      <a:pPr marL="566738" marR="0" lvl="1" indent="0" algn="l" defTabSz="449263" rtl="0" eaLnBrk="1" fontAlgn="base" latinLnBrk="0" hangingPunct="1">
                        <a:lnSpc>
                          <a:spcPct val="83000"/>
                        </a:lnSpc>
                        <a:spcBef>
                          <a:spcPct val="0"/>
                        </a:spcBef>
                        <a:spcAft>
                          <a:spcPct val="0"/>
                        </a:spcAft>
                        <a:buClrTx/>
                        <a:buSzPct val="100000"/>
                        <a:buFontTx/>
                        <a:buNone/>
                        <a:tabLst>
                          <a:tab pos="566738" algn="l"/>
                          <a:tab pos="1481138" algn="l"/>
                          <a:tab pos="2395538" algn="l"/>
                          <a:tab pos="3309938" algn="l"/>
                          <a:tab pos="4224338" algn="l"/>
                          <a:tab pos="5138738" algn="l"/>
                          <a:tab pos="6053138" algn="l"/>
                          <a:tab pos="6967538" algn="l"/>
                          <a:tab pos="7881938" algn="l"/>
                          <a:tab pos="8796338" algn="l"/>
                          <a:tab pos="9710738" algn="l"/>
                          <a:tab pos="10625138" algn="l"/>
                        </a:tabLst>
                      </a:pPr>
                      <a:endParaRPr kumimoji="0" lang="el-GR" sz="1800" b="0" i="0" u="none" strike="noStrike" cap="none" normalizeH="0" baseline="0" smtClean="0">
                        <a:ln>
                          <a:noFill/>
                        </a:ln>
                        <a:solidFill>
                          <a:srgbClr val="000000"/>
                        </a:solidFill>
                        <a:effectLst/>
                        <a:latin typeface="Calibri" pitchFamily="32" charset="0"/>
                        <a:cs typeface="Arial" charset="0"/>
                      </a:endParaRPr>
                    </a:p>
                  </a:txBody>
                  <a:tcPr marL="90000" marR="90000" marT="84582" anchor="ctr" horzOverflow="overflow">
                    <a:lnL w="576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solidFill>
                      <a:srgbClr val="F2F2F2"/>
                    </a:solidFill>
                  </a:tcPr>
                </a:tc>
                <a:tc>
                  <a:txBody>
                    <a:bodyPr/>
                    <a:lstStyle/>
                    <a:p>
                      <a:pPr marL="0" marR="0" lvl="0" indent="0" algn="r" defTabSz="449263" rtl="0" eaLnBrk="1" fontAlgn="base" latinLnBrk="0" hangingPunct="1">
                        <a:lnSpc>
                          <a:spcPct val="83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kumimoji="0" lang="el-GR" sz="1800" b="0" i="0" u="none" strike="noStrike" cap="none" normalizeH="0" baseline="0" smtClean="0">
                        <a:ln>
                          <a:noFill/>
                        </a:ln>
                        <a:solidFill>
                          <a:srgbClr val="000000"/>
                        </a:solidFill>
                        <a:effectLst/>
                        <a:latin typeface="Calibri" pitchFamily="32" charset="0"/>
                        <a:cs typeface="Arial" charset="0"/>
                      </a:endParaRPr>
                    </a:p>
                  </a:txBody>
                  <a:tcPr marL="90000" marR="90000" marT="84582" anchor="ctr" horzOverflow="overflow">
                    <a:lnL w="576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solidFill>
                      <a:srgbClr val="F2F2F2"/>
                    </a:solidFill>
                  </a:tcPr>
                </a:tc>
                <a:tc>
                  <a:txBody>
                    <a:bodyPr/>
                    <a:lstStyle/>
                    <a:p>
                      <a:pPr marL="0" marR="0" lvl="0" indent="0" algn="r" defTabSz="449263" rtl="0" eaLnBrk="1" fontAlgn="base" latinLnBrk="0" hangingPunct="1">
                        <a:lnSpc>
                          <a:spcPct val="83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kumimoji="0" lang="el-GR" sz="1800" b="0" i="0" u="none" strike="noStrike" cap="none" normalizeH="0" baseline="0" smtClean="0">
                        <a:ln>
                          <a:noFill/>
                        </a:ln>
                        <a:solidFill>
                          <a:srgbClr val="000000"/>
                        </a:solidFill>
                        <a:effectLst/>
                        <a:latin typeface="Calibri" pitchFamily="32" charset="0"/>
                        <a:cs typeface="Arial" charset="0"/>
                      </a:endParaRPr>
                    </a:p>
                  </a:txBody>
                  <a:tcPr marL="90000" marR="90000" marT="84582" anchor="ctr" horzOverflow="overflow">
                    <a:lnL w="576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solidFill>
                      <a:srgbClr val="F2F2F2"/>
                    </a:solidFill>
                  </a:tcPr>
                </a:tc>
                <a:extLst>
                  <a:ext uri="{0D108BD9-81ED-4DB2-BD59-A6C34878D82A}"/>
                </a:extLst>
              </a:tr>
            </a:tbl>
          </a:graphicData>
        </a:graphic>
      </p:graphicFrame>
      <p:sp>
        <p:nvSpPr>
          <p:cNvPr id="68685" name="Text Box 77"/>
          <p:cNvSpPr txBox="1">
            <a:spLocks noChangeArrowheads="1"/>
          </p:cNvSpPr>
          <p:nvPr/>
        </p:nvSpPr>
        <p:spPr bwMode="auto">
          <a:xfrm>
            <a:off x="1066800" y="4497388"/>
            <a:ext cx="4495800" cy="368300"/>
          </a:xfrm>
          <a:prstGeom prst="rect">
            <a:avLst/>
          </a:prstGeom>
          <a:noFill/>
          <a:ln w="9525">
            <a:noFill/>
            <a:round/>
            <a:headEnd/>
            <a:tailEnd/>
          </a:ln>
        </p:spPr>
        <p:txBody>
          <a:bodyPr lIns="90000" tIns="46800" rIns="90000" bIns="46800">
            <a:spAutoFit/>
          </a:bodyPr>
          <a:lstStyle/>
          <a:p>
            <a:pP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b="1">
                <a:solidFill>
                  <a:srgbClr val="000000"/>
                </a:solidFill>
              </a:rPr>
              <a:t>Γηπεδικές εκτάσεις</a:t>
            </a:r>
          </a:p>
        </p:txBody>
      </p:sp>
      <p:sp>
        <p:nvSpPr>
          <p:cNvPr id="68686" name="Text Box 78"/>
          <p:cNvSpPr txBox="1">
            <a:spLocks noChangeArrowheads="1"/>
          </p:cNvSpPr>
          <p:nvPr/>
        </p:nvSpPr>
        <p:spPr bwMode="auto">
          <a:xfrm>
            <a:off x="1066800" y="4905375"/>
            <a:ext cx="4800600" cy="368300"/>
          </a:xfrm>
          <a:prstGeom prst="rect">
            <a:avLst/>
          </a:prstGeom>
          <a:noFill/>
          <a:ln w="9525">
            <a:noFill/>
            <a:round/>
            <a:headEnd/>
            <a:tailEnd/>
          </a:ln>
        </p:spPr>
        <p:txBody>
          <a:bodyPr lIns="90000" tIns="46800" rIns="90000" bIns="46800" anchor="ctr">
            <a:spAutoFit/>
          </a:bodyPr>
          <a:lstStyle/>
          <a:p>
            <a:pPr marL="231775" eaLnBrk="1" hangingPunct="1">
              <a:buSzPct val="100000"/>
              <a:tabLst>
                <a:tab pos="231775" algn="l"/>
                <a:tab pos="1146175" algn="l"/>
                <a:tab pos="2060575" algn="l"/>
                <a:tab pos="2974975" algn="l"/>
                <a:tab pos="3889375" algn="l"/>
                <a:tab pos="4803775" algn="l"/>
                <a:tab pos="5718175" algn="l"/>
                <a:tab pos="6632575" algn="l"/>
                <a:tab pos="7546975" algn="l"/>
                <a:tab pos="8461375" algn="l"/>
                <a:tab pos="9375775" algn="l"/>
                <a:tab pos="10290175" algn="l"/>
              </a:tabLst>
            </a:pPr>
            <a:r>
              <a:rPr lang="el-GR" altLang="en-US" b="1">
                <a:solidFill>
                  <a:srgbClr val="000000"/>
                </a:solidFill>
              </a:rPr>
              <a:t>Γραμμάτια πληρωτέα</a:t>
            </a:r>
          </a:p>
        </p:txBody>
      </p:sp>
      <p:sp>
        <p:nvSpPr>
          <p:cNvPr id="68687" name="Text Box 79"/>
          <p:cNvSpPr txBox="1">
            <a:spLocks noChangeArrowheads="1"/>
          </p:cNvSpPr>
          <p:nvPr/>
        </p:nvSpPr>
        <p:spPr bwMode="auto">
          <a:xfrm>
            <a:off x="5867400" y="4502150"/>
            <a:ext cx="1143000" cy="368300"/>
          </a:xfrm>
          <a:prstGeom prst="rect">
            <a:avLst/>
          </a:prstGeom>
          <a:noFill/>
          <a:ln w="9525">
            <a:noFill/>
            <a:round/>
            <a:headEnd/>
            <a:tailEnd/>
          </a:ln>
        </p:spPr>
        <p:txBody>
          <a:bodyPr lIns="90000" tIns="46800" rIns="90000" bIns="46800">
            <a:spAutoFit/>
          </a:bodyPr>
          <a:lstStyle/>
          <a:p>
            <a:pPr algn="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b="1">
                <a:solidFill>
                  <a:srgbClr val="000000"/>
                </a:solidFill>
              </a:rPr>
              <a:t>324</a:t>
            </a:r>
            <a:r>
              <a:rPr lang="el-GR" altLang="en-US" b="1">
                <a:solidFill>
                  <a:srgbClr val="000000"/>
                </a:solidFill>
              </a:rPr>
              <a:t>.</a:t>
            </a:r>
            <a:r>
              <a:rPr lang="en-US" altLang="en-US" b="1">
                <a:solidFill>
                  <a:srgbClr val="000000"/>
                </a:solidFill>
              </a:rPr>
              <a:t>000</a:t>
            </a:r>
          </a:p>
        </p:txBody>
      </p:sp>
      <p:sp>
        <p:nvSpPr>
          <p:cNvPr id="68688" name="Text Box 80"/>
          <p:cNvSpPr txBox="1">
            <a:spLocks noChangeArrowheads="1"/>
          </p:cNvSpPr>
          <p:nvPr/>
        </p:nvSpPr>
        <p:spPr bwMode="auto">
          <a:xfrm>
            <a:off x="7315200" y="4903788"/>
            <a:ext cx="1143000" cy="368300"/>
          </a:xfrm>
          <a:prstGeom prst="rect">
            <a:avLst/>
          </a:prstGeom>
          <a:noFill/>
          <a:ln w="9525">
            <a:noFill/>
            <a:round/>
            <a:headEnd/>
            <a:tailEnd/>
          </a:ln>
        </p:spPr>
        <p:txBody>
          <a:bodyPr lIns="90000" tIns="46800" rIns="90000" bIns="46800">
            <a:spAutoFit/>
          </a:bodyPr>
          <a:lstStyle/>
          <a:p>
            <a:pPr algn="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b="1">
                <a:solidFill>
                  <a:srgbClr val="000000"/>
                </a:solidFill>
              </a:rPr>
              <a:t>300</a:t>
            </a:r>
            <a:r>
              <a:rPr lang="el-GR" altLang="en-US" b="1">
                <a:solidFill>
                  <a:srgbClr val="000000"/>
                </a:solidFill>
              </a:rPr>
              <a:t>.</a:t>
            </a:r>
            <a:r>
              <a:rPr lang="en-US" altLang="en-US" b="1">
                <a:solidFill>
                  <a:srgbClr val="000000"/>
                </a:solidFill>
              </a:rPr>
              <a:t>000</a:t>
            </a:r>
          </a:p>
        </p:txBody>
      </p:sp>
      <p:sp>
        <p:nvSpPr>
          <p:cNvPr id="68689" name="Text Box 81"/>
          <p:cNvSpPr txBox="1">
            <a:spLocks noChangeArrowheads="1"/>
          </p:cNvSpPr>
          <p:nvPr/>
        </p:nvSpPr>
        <p:spPr bwMode="auto">
          <a:xfrm>
            <a:off x="1066800" y="5302250"/>
            <a:ext cx="4800600" cy="368300"/>
          </a:xfrm>
          <a:prstGeom prst="rect">
            <a:avLst/>
          </a:prstGeom>
          <a:noFill/>
          <a:ln w="9525">
            <a:noFill/>
            <a:round/>
            <a:headEnd/>
            <a:tailEnd/>
          </a:ln>
        </p:spPr>
        <p:txBody>
          <a:bodyPr lIns="90000" tIns="46800" rIns="90000" bIns="46800" anchor="ctr">
            <a:spAutoFit/>
          </a:bodyPr>
          <a:lstStyle/>
          <a:p>
            <a:pPr marL="231775" eaLnBrk="1" hangingPunct="1">
              <a:buSzPct val="100000"/>
              <a:tabLst>
                <a:tab pos="231775" algn="l"/>
                <a:tab pos="1146175" algn="l"/>
                <a:tab pos="2060575" algn="l"/>
                <a:tab pos="2974975" algn="l"/>
                <a:tab pos="3889375" algn="l"/>
                <a:tab pos="4803775" algn="l"/>
                <a:tab pos="5718175" algn="l"/>
                <a:tab pos="6632575" algn="l"/>
                <a:tab pos="7546975" algn="l"/>
                <a:tab pos="8461375" algn="l"/>
                <a:tab pos="9375775" algn="l"/>
                <a:tab pos="10290175" algn="l"/>
              </a:tabLst>
            </a:pPr>
            <a:r>
              <a:rPr lang="el-GR" altLang="en-US" b="1">
                <a:solidFill>
                  <a:srgbClr val="000000"/>
                </a:solidFill>
              </a:rPr>
              <a:t>Ταμειακά διαθέσιμα</a:t>
            </a:r>
          </a:p>
        </p:txBody>
      </p:sp>
      <p:sp>
        <p:nvSpPr>
          <p:cNvPr id="68690" name="Text Box 82"/>
          <p:cNvSpPr txBox="1">
            <a:spLocks noChangeArrowheads="1"/>
          </p:cNvSpPr>
          <p:nvPr/>
        </p:nvSpPr>
        <p:spPr bwMode="auto">
          <a:xfrm>
            <a:off x="7315200" y="5302250"/>
            <a:ext cx="1143000" cy="368300"/>
          </a:xfrm>
          <a:prstGeom prst="rect">
            <a:avLst/>
          </a:prstGeom>
          <a:noFill/>
          <a:ln w="9525">
            <a:noFill/>
            <a:round/>
            <a:headEnd/>
            <a:tailEnd/>
          </a:ln>
        </p:spPr>
        <p:txBody>
          <a:bodyPr lIns="90000" tIns="46800" rIns="90000" bIns="46800">
            <a:spAutoFit/>
          </a:bodyPr>
          <a:lstStyle/>
          <a:p>
            <a:pPr algn="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b="1">
                <a:solidFill>
                  <a:srgbClr val="000000"/>
                </a:solidFill>
              </a:rPr>
              <a:t>24</a:t>
            </a:r>
            <a:r>
              <a:rPr lang="el-GR" altLang="en-US" b="1">
                <a:solidFill>
                  <a:srgbClr val="000000"/>
                </a:solidFill>
              </a:rPr>
              <a:t>.</a:t>
            </a:r>
            <a:r>
              <a:rPr lang="en-US" altLang="en-US" b="1">
                <a:solidFill>
                  <a:srgbClr val="000000"/>
                </a:solidFill>
              </a:rPr>
              <a:t>000</a:t>
            </a:r>
          </a:p>
        </p:txBody>
      </p:sp>
      <p:sp>
        <p:nvSpPr>
          <p:cNvPr id="108588" name="Text Box 83"/>
          <p:cNvSpPr txBox="1">
            <a:spLocks noChangeArrowheads="1"/>
          </p:cNvSpPr>
          <p:nvPr/>
        </p:nvSpPr>
        <p:spPr bwMode="auto">
          <a:xfrm>
            <a:off x="2438400" y="6553200"/>
            <a:ext cx="4343400" cy="228600"/>
          </a:xfrm>
          <a:prstGeom prst="rect">
            <a:avLst/>
          </a:prstGeom>
          <a:noFill/>
          <a:ln w="9525">
            <a:noFill/>
            <a:round/>
            <a:headEnd/>
            <a:tailEnd/>
          </a:ln>
        </p:spPr>
        <p:txBody>
          <a:bodyPr lIns="90000" tIns="46800" rIns="90000" bIns="46800"/>
          <a:lstStyle/>
          <a:p>
            <a:pPr algn="ctr">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800">
                <a:solidFill>
                  <a:srgbClr val="000000"/>
                </a:solidFill>
                <a:latin typeface="Calibri" pitchFamily="34" charset="0"/>
              </a:rPr>
              <a:t>Copyright ©2015 Pearson Education Inc. All rights reserved.  </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additive="repl">
                                        <p:cTn id="6" dur="1" fill="hold">
                                          <p:stCondLst>
                                            <p:cond delay="0"/>
                                          </p:stCondLst>
                                        </p:cTn>
                                        <p:tgtEl>
                                          <p:spTgt spid="68685"/>
                                        </p:tgtEl>
                                        <p:attrNameLst>
                                          <p:attrName>style.visibility</p:attrName>
                                        </p:attrNameLst>
                                      </p:cBhvr>
                                      <p:to>
                                        <p:strVal val="visible"/>
                                      </p:to>
                                    </p:set>
                                    <p:animEffect transition="in" filter="wipe(left)">
                                      <p:cBhvr additive="repl">
                                        <p:cTn id="7" dur="500"/>
                                        <p:tgtEl>
                                          <p:spTgt spid="68685"/>
                                        </p:tgtEl>
                                      </p:cBhvr>
                                    </p:animEffect>
                                  </p:childTnLst>
                                </p:cTn>
                              </p:par>
                            </p:childTnLst>
                          </p:cTn>
                        </p:par>
                        <p:par>
                          <p:cTn id="8" fill="hold" nodeType="afterGroup">
                            <p:stCondLst>
                              <p:cond delay="500"/>
                            </p:stCondLst>
                            <p:childTnLst>
                              <p:par>
                                <p:cTn id="9" presetID="22" presetClass="entr" presetSubtype="8" fill="hold" nodeType="afterEffect">
                                  <p:stCondLst>
                                    <p:cond delay="0"/>
                                  </p:stCondLst>
                                  <p:childTnLst>
                                    <p:set>
                                      <p:cBhvr additive="repl">
                                        <p:cTn id="10" dur="1" fill="hold">
                                          <p:stCondLst>
                                            <p:cond delay="0"/>
                                          </p:stCondLst>
                                        </p:cTn>
                                        <p:tgtEl>
                                          <p:spTgt spid="68687"/>
                                        </p:tgtEl>
                                        <p:attrNameLst>
                                          <p:attrName>style.visibility</p:attrName>
                                        </p:attrNameLst>
                                      </p:cBhvr>
                                      <p:to>
                                        <p:strVal val="visible"/>
                                      </p:to>
                                    </p:set>
                                    <p:animEffect transition="in" filter="wipe(left)">
                                      <p:cBhvr additive="repl">
                                        <p:cTn id="11" dur="500"/>
                                        <p:tgtEl>
                                          <p:spTgt spid="68687"/>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22" presetClass="entr" presetSubtype="8" fill="hold" nodeType="clickEffect">
                                  <p:stCondLst>
                                    <p:cond delay="0"/>
                                  </p:stCondLst>
                                  <p:childTnLst>
                                    <p:set>
                                      <p:cBhvr additive="repl">
                                        <p:cTn id="15" dur="1" fill="hold">
                                          <p:stCondLst>
                                            <p:cond delay="0"/>
                                          </p:stCondLst>
                                        </p:cTn>
                                        <p:tgtEl>
                                          <p:spTgt spid="68686"/>
                                        </p:tgtEl>
                                        <p:attrNameLst>
                                          <p:attrName>style.visibility</p:attrName>
                                        </p:attrNameLst>
                                      </p:cBhvr>
                                      <p:to>
                                        <p:strVal val="visible"/>
                                      </p:to>
                                    </p:set>
                                    <p:animEffect transition="in" filter="wipe(left)">
                                      <p:cBhvr additive="repl">
                                        <p:cTn id="16" dur="500"/>
                                        <p:tgtEl>
                                          <p:spTgt spid="68686"/>
                                        </p:tgtEl>
                                      </p:cBhvr>
                                    </p:animEffect>
                                  </p:childTnLst>
                                </p:cTn>
                              </p:par>
                            </p:childTnLst>
                          </p:cTn>
                        </p:par>
                        <p:par>
                          <p:cTn id="17" fill="hold" nodeType="afterGroup">
                            <p:stCondLst>
                              <p:cond delay="500"/>
                            </p:stCondLst>
                            <p:childTnLst>
                              <p:par>
                                <p:cTn id="18" presetID="22" presetClass="entr" presetSubtype="8" fill="hold" nodeType="afterEffect">
                                  <p:stCondLst>
                                    <p:cond delay="0"/>
                                  </p:stCondLst>
                                  <p:childTnLst>
                                    <p:set>
                                      <p:cBhvr additive="repl">
                                        <p:cTn id="19" dur="1" fill="hold">
                                          <p:stCondLst>
                                            <p:cond delay="0"/>
                                          </p:stCondLst>
                                        </p:cTn>
                                        <p:tgtEl>
                                          <p:spTgt spid="68688"/>
                                        </p:tgtEl>
                                        <p:attrNameLst>
                                          <p:attrName>style.visibility</p:attrName>
                                        </p:attrNameLst>
                                      </p:cBhvr>
                                      <p:to>
                                        <p:strVal val="visible"/>
                                      </p:to>
                                    </p:set>
                                    <p:animEffect transition="in" filter="wipe(left)">
                                      <p:cBhvr additive="repl">
                                        <p:cTn id="20" dur="500"/>
                                        <p:tgtEl>
                                          <p:spTgt spid="68688"/>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22" presetClass="entr" presetSubtype="8" fill="hold" nodeType="clickEffect">
                                  <p:stCondLst>
                                    <p:cond delay="0"/>
                                  </p:stCondLst>
                                  <p:childTnLst>
                                    <p:set>
                                      <p:cBhvr additive="repl">
                                        <p:cTn id="24" dur="1" fill="hold">
                                          <p:stCondLst>
                                            <p:cond delay="0"/>
                                          </p:stCondLst>
                                        </p:cTn>
                                        <p:tgtEl>
                                          <p:spTgt spid="68689"/>
                                        </p:tgtEl>
                                        <p:attrNameLst>
                                          <p:attrName>style.visibility</p:attrName>
                                        </p:attrNameLst>
                                      </p:cBhvr>
                                      <p:to>
                                        <p:strVal val="visible"/>
                                      </p:to>
                                    </p:set>
                                    <p:animEffect transition="in" filter="wipe(left)">
                                      <p:cBhvr additive="repl">
                                        <p:cTn id="25" dur="500"/>
                                        <p:tgtEl>
                                          <p:spTgt spid="68689"/>
                                        </p:tgtEl>
                                      </p:cBhvr>
                                    </p:animEffect>
                                  </p:childTnLst>
                                </p:cTn>
                              </p:par>
                            </p:childTnLst>
                          </p:cTn>
                        </p:par>
                        <p:par>
                          <p:cTn id="26" fill="hold" nodeType="afterGroup">
                            <p:stCondLst>
                              <p:cond delay="500"/>
                            </p:stCondLst>
                            <p:childTnLst>
                              <p:par>
                                <p:cTn id="27" presetID="22" presetClass="entr" presetSubtype="8" fill="hold" nodeType="afterEffect">
                                  <p:stCondLst>
                                    <p:cond delay="0"/>
                                  </p:stCondLst>
                                  <p:childTnLst>
                                    <p:set>
                                      <p:cBhvr additive="repl">
                                        <p:cTn id="28" dur="1" fill="hold">
                                          <p:stCondLst>
                                            <p:cond delay="0"/>
                                          </p:stCondLst>
                                        </p:cTn>
                                        <p:tgtEl>
                                          <p:spTgt spid="68690"/>
                                        </p:tgtEl>
                                        <p:attrNameLst>
                                          <p:attrName>style.visibility</p:attrName>
                                        </p:attrNameLst>
                                      </p:cBhvr>
                                      <p:to>
                                        <p:strVal val="visible"/>
                                      </p:to>
                                    </p:set>
                                    <p:animEffect transition="in" filter="wipe(left)">
                                      <p:cBhvr additive="repl">
                                        <p:cTn id="29" dur="500"/>
                                        <p:tgtEl>
                                          <p:spTgt spid="6869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6.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9570" name="Text Box 1"/>
          <p:cNvSpPr txBox="1">
            <a:spLocks noChangeArrowheads="1"/>
          </p:cNvSpPr>
          <p:nvPr/>
        </p:nvSpPr>
        <p:spPr bwMode="auto">
          <a:xfrm>
            <a:off x="6553200" y="6356350"/>
            <a:ext cx="2133600" cy="365125"/>
          </a:xfrm>
          <a:prstGeom prst="rect">
            <a:avLst/>
          </a:prstGeom>
          <a:noFill/>
          <a:ln w="9525">
            <a:noFill/>
            <a:round/>
            <a:headEnd/>
            <a:tailEnd/>
          </a:ln>
        </p:spPr>
        <p:txBody>
          <a:bodyPr lIns="90000" tIns="46800" rIns="90000" bIns="46800" anchor="ctr"/>
          <a:lstStyle/>
          <a:p>
            <a:pPr algn="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9C06AB22-0947-4C21-8E4D-4EDF0E207BF1}" type="slidenum">
              <a:rPr lang="el-GR" altLang="en-US" sz="1200">
                <a:solidFill>
                  <a:srgbClr val="000000"/>
                </a:solidFill>
              </a:rPr>
              <a:pPr algn="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56</a:t>
            </a:fld>
            <a:endParaRPr lang="el-GR" altLang="en-US" sz="1200">
              <a:solidFill>
                <a:srgbClr val="000000"/>
              </a:solidFill>
            </a:endParaRPr>
          </a:p>
        </p:txBody>
      </p:sp>
      <p:sp>
        <p:nvSpPr>
          <p:cNvPr id="109571" name="Text Box 2"/>
          <p:cNvSpPr txBox="1">
            <a:spLocks noChangeArrowheads="1"/>
          </p:cNvSpPr>
          <p:nvPr/>
        </p:nvSpPr>
        <p:spPr bwMode="auto">
          <a:xfrm>
            <a:off x="900113" y="333375"/>
            <a:ext cx="7632700" cy="1325563"/>
          </a:xfrm>
          <a:prstGeom prst="rect">
            <a:avLst/>
          </a:prstGeom>
          <a:noFill/>
          <a:ln w="9525">
            <a:noFill/>
            <a:round/>
            <a:headEnd/>
            <a:tailEnd/>
          </a:ln>
        </p:spPr>
        <p:txBody>
          <a:bodyPr anchor="ctr"/>
          <a:lstStyle/>
          <a:p>
            <a:pPr algn="just"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sz="2800" b="1">
                <a:solidFill>
                  <a:srgbClr val="000000"/>
                </a:solidFill>
                <a:latin typeface="Times New Roman" pitchFamily="18" charset="0"/>
                <a:cs typeface="Times New Roman" pitchFamily="18" charset="0"/>
              </a:rPr>
              <a:t>Παραδείγματα στοιχείων που δεν προσαυξάνουν το κόστος των ενσώματων παγίων</a:t>
            </a:r>
          </a:p>
        </p:txBody>
      </p:sp>
      <p:sp>
        <p:nvSpPr>
          <p:cNvPr id="109572" name="Text Box 3"/>
          <p:cNvSpPr txBox="1">
            <a:spLocks noChangeArrowheads="1"/>
          </p:cNvSpPr>
          <p:nvPr/>
        </p:nvSpPr>
        <p:spPr bwMode="auto">
          <a:xfrm>
            <a:off x="250825" y="1989138"/>
            <a:ext cx="8893175" cy="4392612"/>
          </a:xfrm>
          <a:prstGeom prst="rect">
            <a:avLst/>
          </a:prstGeom>
          <a:noFill/>
          <a:ln w="9525">
            <a:noFill/>
            <a:round/>
            <a:headEnd/>
            <a:tailEnd/>
          </a:ln>
        </p:spPr>
        <p:txBody>
          <a:bodyPr/>
          <a:lstStyle/>
          <a:p>
            <a:pPr marL="341313" indent="-341313" eaLnBrk="1" hangingPunct="1">
              <a:spcBef>
                <a:spcPts val="800"/>
              </a:spcBef>
              <a:buClr>
                <a:srgbClr val="000000"/>
              </a:buClr>
              <a:buSzPct val="100000"/>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l-GR" altLang="en-US" sz="3200">
                <a:solidFill>
                  <a:srgbClr val="000000"/>
                </a:solidFill>
                <a:latin typeface="Times New Roman" pitchFamily="18" charset="0"/>
                <a:cs typeface="Times New Roman" pitchFamily="18" charset="0"/>
              </a:rPr>
              <a:t>Έξοδα παρουσίασης ενός νέου προϊόντος</a:t>
            </a:r>
          </a:p>
          <a:p>
            <a:pPr marL="341313" indent="-341313" eaLnBrk="1" hangingPunct="1">
              <a:spcBef>
                <a:spcPts val="800"/>
              </a:spcBef>
              <a:buClr>
                <a:srgbClr val="000000"/>
              </a:buClr>
              <a:buSzPct val="100000"/>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l-GR" altLang="en-US" sz="3200">
                <a:solidFill>
                  <a:srgbClr val="000000"/>
                </a:solidFill>
                <a:latin typeface="Times New Roman" pitchFamily="18" charset="0"/>
                <a:cs typeface="Times New Roman" pitchFamily="18" charset="0"/>
              </a:rPr>
              <a:t>Έξοδα ανοίγματος μιας νέας εγκατάστασης</a:t>
            </a:r>
          </a:p>
          <a:p>
            <a:pPr marL="341313" indent="-341313" eaLnBrk="1" hangingPunct="1">
              <a:spcBef>
                <a:spcPts val="800"/>
              </a:spcBef>
              <a:buClr>
                <a:srgbClr val="000000"/>
              </a:buClr>
              <a:buSzPct val="100000"/>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l-GR" altLang="en-US" sz="3200">
                <a:solidFill>
                  <a:srgbClr val="000000"/>
                </a:solidFill>
                <a:latin typeface="Times New Roman" pitchFamily="18" charset="0"/>
                <a:cs typeface="Times New Roman" pitchFamily="18" charset="0"/>
              </a:rPr>
              <a:t>Έξοδα διεξαγωγής επιχειρηματικών δραστηριοτήτων σε νέα μέρη ή σε νέα κατηγορία πελατών</a:t>
            </a:r>
          </a:p>
          <a:p>
            <a:pPr marL="341313" indent="-341313" eaLnBrk="1" hangingPunct="1">
              <a:spcBef>
                <a:spcPts val="800"/>
              </a:spcBef>
              <a:buClr>
                <a:srgbClr val="000000"/>
              </a:buClr>
              <a:buSzPct val="100000"/>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l-GR" altLang="en-US" sz="3200">
                <a:solidFill>
                  <a:srgbClr val="000000"/>
                </a:solidFill>
                <a:latin typeface="Times New Roman" pitchFamily="18" charset="0"/>
                <a:cs typeface="Times New Roman" pitchFamily="18" charset="0"/>
              </a:rPr>
              <a:t>Διοικητικά και άλλα γενικά έξοδα</a:t>
            </a:r>
          </a:p>
        </p:txBody>
      </p:sp>
    </p:spTree>
  </p:cSld>
  <p:clrMapOvr>
    <a:masterClrMapping/>
  </p:clrMapOvr>
  <p:transition spd="slow"/>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7.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268" name="Text Box 1"/>
          <p:cNvSpPr txBox="1">
            <a:spLocks noChangeArrowheads="1"/>
          </p:cNvSpPr>
          <p:nvPr/>
        </p:nvSpPr>
        <p:spPr bwMode="auto">
          <a:xfrm>
            <a:off x="6553200" y="6356350"/>
            <a:ext cx="2133600" cy="365125"/>
          </a:xfrm>
          <a:prstGeom prst="rect">
            <a:avLst/>
          </a:prstGeom>
          <a:noFill/>
          <a:ln w="9525">
            <a:noFill/>
            <a:round/>
            <a:headEnd/>
            <a:tailEnd/>
          </a:ln>
        </p:spPr>
        <p:txBody>
          <a:bodyPr lIns="90000" tIns="46800" rIns="90000" bIns="46800" anchor="ctr"/>
          <a:lstStyle/>
          <a:p>
            <a:pPr algn="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C39A4C25-7378-4B74-8C51-D87181E85261}" type="slidenum">
              <a:rPr lang="el-GR" altLang="en-US" sz="1200">
                <a:solidFill>
                  <a:srgbClr val="898989"/>
                </a:solidFill>
                <a:latin typeface="Times New Roman" pitchFamily="18" charset="0"/>
                <a:cs typeface="Times New Roman" pitchFamily="18" charset="0"/>
              </a:rPr>
              <a:pPr algn="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57</a:t>
            </a:fld>
            <a:endParaRPr lang="el-GR" altLang="en-US" sz="1200">
              <a:solidFill>
                <a:srgbClr val="898989"/>
              </a:solidFill>
              <a:latin typeface="Times New Roman" pitchFamily="18" charset="0"/>
              <a:cs typeface="Times New Roman" pitchFamily="18" charset="0"/>
            </a:endParaRPr>
          </a:p>
        </p:txBody>
      </p:sp>
      <p:sp>
        <p:nvSpPr>
          <p:cNvPr id="11269" name="Text Box 2"/>
          <p:cNvSpPr txBox="1">
            <a:spLocks noChangeArrowheads="1"/>
          </p:cNvSpPr>
          <p:nvPr/>
        </p:nvSpPr>
        <p:spPr bwMode="auto">
          <a:xfrm>
            <a:off x="0" y="228600"/>
            <a:ext cx="8510588" cy="1325563"/>
          </a:xfrm>
          <a:prstGeom prst="rect">
            <a:avLst/>
          </a:prstGeom>
          <a:noFill/>
          <a:ln w="9525">
            <a:noFill/>
            <a:round/>
            <a:headEnd/>
            <a:tailEnd/>
          </a:ln>
        </p:spPr>
        <p:txBody>
          <a:bodyPr anchor="ctr"/>
          <a:lstStyle/>
          <a:p>
            <a:pPr algn="ct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sz="4400">
                <a:solidFill>
                  <a:srgbClr val="000000"/>
                </a:solidFill>
                <a:latin typeface="Times New Roman" pitchFamily="18" charset="0"/>
                <a:cs typeface="Times New Roman" pitchFamily="18" charset="0"/>
              </a:rPr>
              <a:t>	</a:t>
            </a:r>
            <a:r>
              <a:rPr lang="el-GR" altLang="en-US" sz="4400" b="1">
                <a:solidFill>
                  <a:srgbClr val="000000"/>
                </a:solidFill>
                <a:latin typeface="Times New Roman" pitchFamily="18" charset="0"/>
                <a:cs typeface="Times New Roman" pitchFamily="18" charset="0"/>
              </a:rPr>
              <a:t>Μεταγενέστερες δαπάνες</a:t>
            </a:r>
          </a:p>
        </p:txBody>
      </p:sp>
      <p:sp>
        <p:nvSpPr>
          <p:cNvPr id="11270" name="Text Box 3"/>
          <p:cNvSpPr txBox="1">
            <a:spLocks noChangeArrowheads="1"/>
          </p:cNvSpPr>
          <p:nvPr/>
        </p:nvSpPr>
        <p:spPr bwMode="auto">
          <a:xfrm>
            <a:off x="990600" y="1773238"/>
            <a:ext cx="7542213" cy="4114800"/>
          </a:xfrm>
          <a:prstGeom prst="rect">
            <a:avLst/>
          </a:prstGeom>
          <a:noFill/>
          <a:ln w="9525">
            <a:noFill/>
            <a:round/>
            <a:headEnd/>
            <a:tailEnd/>
          </a:ln>
        </p:spPr>
        <p:txBody>
          <a:bodyPr/>
          <a:lstStyle/>
          <a:p>
            <a:pPr marL="341313" indent="-341313" algn="just" eaLnBrk="1" hangingPunct="1">
              <a:spcBef>
                <a:spcPts val="800"/>
              </a:spcBef>
              <a:buClr>
                <a:srgbClr val="000000"/>
              </a:buClr>
              <a:buSzPct val="100000"/>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l-GR" altLang="en-US" sz="3200">
                <a:solidFill>
                  <a:srgbClr val="000000"/>
                </a:solidFill>
                <a:latin typeface="Times New Roman" pitchFamily="18" charset="0"/>
                <a:cs typeface="Times New Roman" pitchFamily="18" charset="0"/>
              </a:rPr>
              <a:t>Πότε πρέπει να κεφαλαιοποιούνται οι μεταγενέστερες δαπάνες;</a:t>
            </a:r>
            <a:r>
              <a:rPr lang="en-GB" altLang="en-US" sz="3200">
                <a:solidFill>
                  <a:srgbClr val="000000"/>
                </a:solidFill>
                <a:latin typeface="Times New Roman" pitchFamily="18" charset="0"/>
                <a:cs typeface="Times New Roman" pitchFamily="18" charset="0"/>
              </a:rPr>
              <a:t> </a:t>
            </a:r>
          </a:p>
          <a:p>
            <a:pPr marL="741363" lvl="1" indent="-284163" algn="just" eaLnBrk="1" hangingPunct="1">
              <a:spcBef>
                <a:spcPts val="700"/>
              </a:spcBef>
              <a:buClr>
                <a:srgbClr val="000000"/>
              </a:buClr>
              <a:buSzPct val="100000"/>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l-GR" altLang="en-US" sz="2800">
                <a:solidFill>
                  <a:srgbClr val="000000"/>
                </a:solidFill>
                <a:latin typeface="Times New Roman" pitchFamily="18" charset="0"/>
                <a:cs typeface="Times New Roman" pitchFamily="18" charset="0"/>
              </a:rPr>
              <a:t>Όταν είναι πιθανά μελλοντικά οικονομικά οφέλη</a:t>
            </a:r>
          </a:p>
          <a:p>
            <a:pPr marL="741363" lvl="1" indent="-284163" algn="just" eaLnBrk="1" hangingPunct="1">
              <a:spcBef>
                <a:spcPts val="700"/>
              </a:spcBef>
              <a:buClr>
                <a:srgbClr val="000000"/>
              </a:buClr>
              <a:buSzPct val="100000"/>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l-GR" altLang="en-US" sz="2800">
                <a:solidFill>
                  <a:srgbClr val="000000"/>
                </a:solidFill>
                <a:latin typeface="Times New Roman" pitchFamily="18" charset="0"/>
                <a:cs typeface="Times New Roman" pitchFamily="18" charset="0"/>
              </a:rPr>
              <a:t>Επιπλέον απόδοση του παγίου από αυτή που είχε αρχικά αναγνωριστεί από το πρότυπο</a:t>
            </a:r>
          </a:p>
        </p:txBody>
      </p:sp>
      <p:sp>
        <p:nvSpPr>
          <p:cNvPr id="11271" name="Rectangle 4"/>
          <p:cNvSpPr>
            <a:spLocks noChangeArrowheads="1"/>
          </p:cNvSpPr>
          <p:nvPr/>
        </p:nvSpPr>
        <p:spPr bwMode="auto">
          <a:xfrm flipH="1">
            <a:off x="0" y="3744913"/>
            <a:ext cx="5702300" cy="3113087"/>
          </a:xfrm>
          <a:prstGeom prst="rect">
            <a:avLst/>
          </a:prstGeom>
          <a:noFill/>
          <a:ln w="9525">
            <a:noFill/>
            <a:round/>
            <a:headEnd/>
            <a:tailEnd/>
          </a:ln>
        </p:spPr>
        <p:txBody>
          <a:bodyPr wrap="none" anchor="ctr"/>
          <a:lstStyle/>
          <a:p>
            <a:pPr eaLnBrk="1" hangingPunct="1">
              <a:buClr>
                <a:srgbClr val="000000"/>
              </a:buClr>
              <a:buSzPct val="100000"/>
              <a:buFont typeface="Times New Roman" pitchFamily="18" charset="0"/>
              <a:buNone/>
            </a:pPr>
            <a:endParaRPr lang="en-US" altLang="en-US"/>
          </a:p>
        </p:txBody>
      </p:sp>
      <p:grpSp>
        <p:nvGrpSpPr>
          <p:cNvPr id="11272" name="Group 5"/>
          <p:cNvGrpSpPr>
            <a:grpSpLocks/>
          </p:cNvGrpSpPr>
          <p:nvPr/>
        </p:nvGrpSpPr>
        <p:grpSpPr bwMode="auto">
          <a:xfrm>
            <a:off x="185738" y="219075"/>
            <a:ext cx="1489075" cy="922338"/>
            <a:chOff x="117" y="138"/>
            <a:chExt cx="938" cy="581"/>
          </a:xfrm>
        </p:grpSpPr>
        <p:graphicFrame>
          <p:nvGraphicFramePr>
            <p:cNvPr id="11266" name="Object 6"/>
            <p:cNvGraphicFramePr>
              <a:graphicFrameLocks noChangeAspect="1"/>
            </p:cNvGraphicFramePr>
            <p:nvPr/>
          </p:nvGraphicFramePr>
          <p:xfrm>
            <a:off x="117" y="138"/>
            <a:ext cx="938" cy="581"/>
          </p:xfrm>
          <a:graphic>
            <a:graphicData uri="http://schemas.openxmlformats.org/presentationml/2006/ole">
              <p:oleObj spid="_x0000_s11266" r:id="rId4" imgW="3496760" imgH="2095317" progId="">
                <p:embed/>
              </p:oleObj>
            </a:graphicData>
          </a:graphic>
        </p:graphicFrame>
        <p:sp>
          <p:nvSpPr>
            <p:cNvPr id="11273" name="Rectangle 7"/>
            <p:cNvSpPr>
              <a:spLocks noChangeArrowheads="1"/>
            </p:cNvSpPr>
            <p:nvPr/>
          </p:nvSpPr>
          <p:spPr bwMode="auto">
            <a:xfrm>
              <a:off x="266" y="185"/>
              <a:ext cx="673" cy="285"/>
            </a:xfrm>
            <a:prstGeom prst="rect">
              <a:avLst/>
            </a:prstGeom>
            <a:noFill/>
            <a:ln w="9525">
              <a:noFill/>
              <a:round/>
              <a:headEnd/>
              <a:tailEnd/>
            </a:ln>
          </p:spPr>
          <p:txBody>
            <a:bodyPr wrap="none" lIns="90360" tIns="44280" rIns="90360" bIns="44280">
              <a:spAutoFit/>
            </a:bodyPr>
            <a:lstStyle/>
            <a:p>
              <a:pPr>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altLang="en-US" sz="2400" b="1">
                  <a:solidFill>
                    <a:srgbClr val="FFFFFF"/>
                  </a:solidFill>
                  <a:latin typeface="Times New Roman" pitchFamily="18" charset="0"/>
                  <a:cs typeface="Times New Roman" pitchFamily="18" charset="0"/>
                </a:rPr>
                <a:t>IAS 16</a:t>
              </a:r>
            </a:p>
          </p:txBody>
        </p:sp>
      </p:grpSp>
    </p:spTree>
  </p:cSld>
  <p:clrMapOvr>
    <a:masterClrMapping/>
  </p:clrMapOvr>
  <p:transition spd="slow"/>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8.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0594" name="Text Box 1"/>
          <p:cNvSpPr txBox="1">
            <a:spLocks noChangeArrowheads="1"/>
          </p:cNvSpPr>
          <p:nvPr/>
        </p:nvSpPr>
        <p:spPr bwMode="auto">
          <a:xfrm>
            <a:off x="457200" y="274638"/>
            <a:ext cx="8229600" cy="1143000"/>
          </a:xfrm>
          <a:prstGeom prst="rect">
            <a:avLst/>
          </a:prstGeom>
          <a:noFill/>
          <a:ln w="9525">
            <a:noFill/>
            <a:round/>
            <a:headEnd/>
            <a:tailEnd/>
          </a:ln>
        </p:spPr>
        <p:txBody>
          <a:bodyPr anchor="ctr"/>
          <a:lstStyle/>
          <a:p>
            <a:pPr algn="ct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sz="4400" b="1">
                <a:solidFill>
                  <a:srgbClr val="000000"/>
                </a:solidFill>
                <a:latin typeface="Times New Roman" pitchFamily="18" charset="0"/>
                <a:cs typeface="Times New Roman" pitchFamily="18" charset="0"/>
              </a:rPr>
              <a:t>Μεταγενέστερη αποτίμηση</a:t>
            </a:r>
          </a:p>
        </p:txBody>
      </p:sp>
      <p:sp>
        <p:nvSpPr>
          <p:cNvPr id="110595" name="Rectangle 2"/>
          <p:cNvSpPr>
            <a:spLocks noChangeArrowheads="1"/>
          </p:cNvSpPr>
          <p:nvPr/>
        </p:nvSpPr>
        <p:spPr bwMode="auto">
          <a:xfrm>
            <a:off x="4924425" y="3357563"/>
            <a:ext cx="2882900" cy="1111250"/>
          </a:xfrm>
          <a:prstGeom prst="rect">
            <a:avLst/>
          </a:prstGeom>
          <a:solidFill>
            <a:srgbClr val="C0504D"/>
          </a:solidFill>
          <a:ln w="12600" cap="sq">
            <a:solidFill>
              <a:srgbClr val="000000"/>
            </a:solidFill>
            <a:miter lim="800000"/>
            <a:headEnd/>
            <a:tailEnd/>
          </a:ln>
        </p:spPr>
        <p:txBody>
          <a:bodyPr wrap="none" lIns="92160" tIns="46080" rIns="92160" bIns="46080" anchor="ctr"/>
          <a:lstStyle/>
          <a:p>
            <a:pPr marL="285750" indent="-284163" algn="ctr">
              <a:spcBef>
                <a:spcPts val="250"/>
              </a:spcBef>
              <a:buSzPct val="100000"/>
              <a:tabLst>
                <a:tab pos="285750" algn="l"/>
                <a:tab pos="1200150" algn="l"/>
                <a:tab pos="2114550" algn="l"/>
                <a:tab pos="3028950" algn="l"/>
                <a:tab pos="3943350" algn="l"/>
                <a:tab pos="4857750" algn="l"/>
                <a:tab pos="5772150" algn="l"/>
                <a:tab pos="6686550" algn="l"/>
                <a:tab pos="7600950" algn="l"/>
                <a:tab pos="8515350" algn="l"/>
                <a:tab pos="9429750" algn="l"/>
                <a:tab pos="10344150" algn="l"/>
              </a:tabLst>
            </a:pPr>
            <a:r>
              <a:rPr lang="el-GR" altLang="en-US" sz="2000" b="1">
                <a:solidFill>
                  <a:srgbClr val="000000"/>
                </a:solidFill>
                <a:latin typeface="Times New Roman" pitchFamily="18" charset="0"/>
                <a:cs typeface="Times New Roman" pitchFamily="18" charset="0"/>
              </a:rPr>
              <a:t>Αναπροσαρμογή</a:t>
            </a:r>
          </a:p>
          <a:p>
            <a:pPr marL="285750" indent="-284163" algn="ctr">
              <a:spcBef>
                <a:spcPts val="250"/>
              </a:spcBef>
              <a:buSzPct val="100000"/>
              <a:tabLst>
                <a:tab pos="285750" algn="l"/>
                <a:tab pos="1200150" algn="l"/>
                <a:tab pos="2114550" algn="l"/>
                <a:tab pos="3028950" algn="l"/>
                <a:tab pos="3943350" algn="l"/>
                <a:tab pos="4857750" algn="l"/>
                <a:tab pos="5772150" algn="l"/>
                <a:tab pos="6686550" algn="l"/>
                <a:tab pos="7600950" algn="l"/>
                <a:tab pos="8515350" algn="l"/>
                <a:tab pos="9429750" algn="l"/>
                <a:tab pos="10344150" algn="l"/>
              </a:tabLst>
            </a:pPr>
            <a:r>
              <a:rPr lang="el-GR" altLang="en-US" sz="2000" b="1">
                <a:solidFill>
                  <a:srgbClr val="000000"/>
                </a:solidFill>
                <a:latin typeface="Times New Roman" pitchFamily="18" charset="0"/>
                <a:cs typeface="Times New Roman" pitchFamily="18" charset="0"/>
              </a:rPr>
              <a:t>(</a:t>
            </a:r>
            <a:r>
              <a:rPr lang="en-GB" altLang="en-US" sz="2000" b="1">
                <a:solidFill>
                  <a:srgbClr val="000000"/>
                </a:solidFill>
                <a:latin typeface="Times New Roman" pitchFamily="18" charset="0"/>
                <a:cs typeface="Times New Roman" pitchFamily="18" charset="0"/>
              </a:rPr>
              <a:t>Revaluation</a:t>
            </a:r>
            <a:r>
              <a:rPr lang="el-GR" altLang="en-US" sz="2000" b="1">
                <a:solidFill>
                  <a:srgbClr val="000000"/>
                </a:solidFill>
                <a:latin typeface="Times New Roman" pitchFamily="18" charset="0"/>
                <a:cs typeface="Times New Roman" pitchFamily="18" charset="0"/>
              </a:rPr>
              <a:t>)</a:t>
            </a:r>
          </a:p>
        </p:txBody>
      </p:sp>
      <p:sp>
        <p:nvSpPr>
          <p:cNvPr id="71683" name="Rectangle 3"/>
          <p:cNvSpPr>
            <a:spLocks noChangeArrowheads="1"/>
          </p:cNvSpPr>
          <p:nvPr/>
        </p:nvSpPr>
        <p:spPr bwMode="auto">
          <a:xfrm>
            <a:off x="4924425" y="5086350"/>
            <a:ext cx="2882900" cy="1655763"/>
          </a:xfrm>
          <a:prstGeom prst="rect">
            <a:avLst/>
          </a:prstGeom>
          <a:solidFill>
            <a:srgbClr val="C0504D"/>
          </a:solidFill>
          <a:ln w="12600" cap="sq">
            <a:solidFill>
              <a:srgbClr val="000000"/>
            </a:solidFill>
            <a:miter lim="800000"/>
            <a:headEnd/>
            <a:tailEnd/>
          </a:ln>
        </p:spPr>
        <p:txBody>
          <a:bodyPr wrap="none" lIns="92160" tIns="46080" rIns="92160" bIns="46080" anchor="ctr"/>
          <a:lstStyle/>
          <a:p>
            <a:pPr marL="285750" indent="-284163" algn="ctr">
              <a:spcBef>
                <a:spcPts val="250"/>
              </a:spcBef>
              <a:buSzPct val="100000"/>
              <a:tabLst>
                <a:tab pos="285750" algn="l"/>
                <a:tab pos="1200150" algn="l"/>
                <a:tab pos="2114550" algn="l"/>
                <a:tab pos="3028950" algn="l"/>
                <a:tab pos="3943350" algn="l"/>
                <a:tab pos="4857750" algn="l"/>
                <a:tab pos="5772150" algn="l"/>
                <a:tab pos="6686550" algn="l"/>
                <a:tab pos="7600950" algn="l"/>
                <a:tab pos="8515350" algn="l"/>
                <a:tab pos="9429750" algn="l"/>
                <a:tab pos="10344150" algn="l"/>
              </a:tabLst>
            </a:pPr>
            <a:r>
              <a:rPr lang="el-GR" altLang="en-US" sz="2000" b="1">
                <a:solidFill>
                  <a:srgbClr val="000000"/>
                </a:solidFill>
                <a:latin typeface="Times New Roman" pitchFamily="18" charset="0"/>
                <a:cs typeface="Times New Roman" pitchFamily="18" charset="0"/>
              </a:rPr>
              <a:t>Απόσβεση </a:t>
            </a:r>
          </a:p>
          <a:p>
            <a:pPr marL="285750" indent="-284163" algn="ctr">
              <a:spcBef>
                <a:spcPts val="250"/>
              </a:spcBef>
              <a:buSzPct val="100000"/>
              <a:tabLst>
                <a:tab pos="285750" algn="l"/>
                <a:tab pos="1200150" algn="l"/>
                <a:tab pos="2114550" algn="l"/>
                <a:tab pos="3028950" algn="l"/>
                <a:tab pos="3943350" algn="l"/>
                <a:tab pos="4857750" algn="l"/>
                <a:tab pos="5772150" algn="l"/>
                <a:tab pos="6686550" algn="l"/>
                <a:tab pos="7600950" algn="l"/>
                <a:tab pos="8515350" algn="l"/>
                <a:tab pos="9429750" algn="l"/>
                <a:tab pos="10344150" algn="l"/>
              </a:tabLst>
            </a:pPr>
            <a:r>
              <a:rPr lang="el-GR" altLang="en-US" sz="2000" b="1">
                <a:solidFill>
                  <a:srgbClr val="000000"/>
                </a:solidFill>
                <a:latin typeface="Times New Roman" pitchFamily="18" charset="0"/>
                <a:cs typeface="Times New Roman" pitchFamily="18" charset="0"/>
              </a:rPr>
              <a:t>στο αναπροσαρμένο</a:t>
            </a:r>
          </a:p>
          <a:p>
            <a:pPr marL="285750" indent="-284163" algn="ctr">
              <a:spcBef>
                <a:spcPts val="250"/>
              </a:spcBef>
              <a:buSzPct val="100000"/>
              <a:tabLst>
                <a:tab pos="285750" algn="l"/>
                <a:tab pos="1200150" algn="l"/>
                <a:tab pos="2114550" algn="l"/>
                <a:tab pos="3028950" algn="l"/>
                <a:tab pos="3943350" algn="l"/>
                <a:tab pos="4857750" algn="l"/>
                <a:tab pos="5772150" algn="l"/>
                <a:tab pos="6686550" algn="l"/>
                <a:tab pos="7600950" algn="l"/>
                <a:tab pos="8515350" algn="l"/>
                <a:tab pos="9429750" algn="l"/>
                <a:tab pos="10344150" algn="l"/>
              </a:tabLst>
            </a:pPr>
            <a:r>
              <a:rPr lang="el-GR" altLang="en-US" sz="2000" b="1">
                <a:solidFill>
                  <a:srgbClr val="000000"/>
                </a:solidFill>
                <a:latin typeface="Times New Roman" pitchFamily="18" charset="0"/>
                <a:cs typeface="Times New Roman" pitchFamily="18" charset="0"/>
              </a:rPr>
              <a:t> ποσό στη </a:t>
            </a:r>
          </a:p>
          <a:p>
            <a:pPr marL="285750" indent="-284163" algn="ctr">
              <a:spcBef>
                <a:spcPts val="250"/>
              </a:spcBef>
              <a:buSzPct val="100000"/>
              <a:tabLst>
                <a:tab pos="285750" algn="l"/>
                <a:tab pos="1200150" algn="l"/>
                <a:tab pos="2114550" algn="l"/>
                <a:tab pos="3028950" algn="l"/>
                <a:tab pos="3943350" algn="l"/>
                <a:tab pos="4857750" algn="l"/>
                <a:tab pos="5772150" algn="l"/>
                <a:tab pos="6686550" algn="l"/>
                <a:tab pos="7600950" algn="l"/>
                <a:tab pos="8515350" algn="l"/>
                <a:tab pos="9429750" algn="l"/>
                <a:tab pos="10344150" algn="l"/>
              </a:tabLst>
            </a:pPr>
            <a:r>
              <a:rPr lang="el-GR" altLang="en-US" sz="2000" b="1">
                <a:solidFill>
                  <a:srgbClr val="000000"/>
                </a:solidFill>
                <a:latin typeface="Times New Roman" pitchFamily="18" charset="0"/>
                <a:cs typeface="Times New Roman" pitchFamily="18" charset="0"/>
              </a:rPr>
              <a:t>διαρκεια της </a:t>
            </a:r>
          </a:p>
          <a:p>
            <a:pPr marL="285750" indent="-284163" algn="ctr">
              <a:spcBef>
                <a:spcPts val="250"/>
              </a:spcBef>
              <a:buSzPct val="100000"/>
              <a:tabLst>
                <a:tab pos="285750" algn="l"/>
                <a:tab pos="1200150" algn="l"/>
                <a:tab pos="2114550" algn="l"/>
                <a:tab pos="3028950" algn="l"/>
                <a:tab pos="3943350" algn="l"/>
                <a:tab pos="4857750" algn="l"/>
                <a:tab pos="5772150" algn="l"/>
                <a:tab pos="6686550" algn="l"/>
                <a:tab pos="7600950" algn="l"/>
                <a:tab pos="8515350" algn="l"/>
                <a:tab pos="9429750" algn="l"/>
                <a:tab pos="10344150" algn="l"/>
              </a:tabLst>
            </a:pPr>
            <a:r>
              <a:rPr lang="el-GR" altLang="en-US" sz="2000" b="1">
                <a:solidFill>
                  <a:srgbClr val="000000"/>
                </a:solidFill>
                <a:latin typeface="Times New Roman" pitchFamily="18" charset="0"/>
                <a:cs typeface="Times New Roman" pitchFamily="18" charset="0"/>
              </a:rPr>
              <a:t>ωφέλιμης ζωής</a:t>
            </a:r>
          </a:p>
        </p:txBody>
      </p:sp>
      <p:sp>
        <p:nvSpPr>
          <p:cNvPr id="71684" name="Rectangle 4"/>
          <p:cNvSpPr>
            <a:spLocks noChangeArrowheads="1"/>
          </p:cNvSpPr>
          <p:nvPr/>
        </p:nvSpPr>
        <p:spPr bwMode="auto">
          <a:xfrm>
            <a:off x="1336675" y="5105400"/>
            <a:ext cx="2882900" cy="1111250"/>
          </a:xfrm>
          <a:prstGeom prst="rect">
            <a:avLst/>
          </a:prstGeom>
          <a:solidFill>
            <a:srgbClr val="C0C0C0"/>
          </a:solidFill>
          <a:ln w="12600" cap="sq">
            <a:solidFill>
              <a:srgbClr val="000000"/>
            </a:solidFill>
            <a:miter lim="800000"/>
            <a:headEnd/>
            <a:tailEnd/>
          </a:ln>
        </p:spPr>
        <p:txBody>
          <a:bodyPr wrap="none" lIns="92160" tIns="46080" rIns="92160" bIns="46080" anchor="ctr"/>
          <a:lstStyle/>
          <a:p>
            <a:pPr marL="285750" indent="-284163" algn="ctr">
              <a:spcBef>
                <a:spcPts val="250"/>
              </a:spcBef>
              <a:buSzPct val="100000"/>
              <a:tabLst>
                <a:tab pos="285750" algn="l"/>
                <a:tab pos="1200150" algn="l"/>
                <a:tab pos="2114550" algn="l"/>
                <a:tab pos="3028950" algn="l"/>
                <a:tab pos="3943350" algn="l"/>
                <a:tab pos="4857750" algn="l"/>
                <a:tab pos="5772150" algn="l"/>
                <a:tab pos="6686550" algn="l"/>
                <a:tab pos="7600950" algn="l"/>
                <a:tab pos="8515350" algn="l"/>
                <a:tab pos="9429750" algn="l"/>
                <a:tab pos="10344150" algn="l"/>
              </a:tabLst>
            </a:pPr>
            <a:r>
              <a:rPr lang="el-GR" altLang="en-US" sz="2000" b="1">
                <a:solidFill>
                  <a:srgbClr val="000000"/>
                </a:solidFill>
                <a:latin typeface="Times New Roman" pitchFamily="18" charset="0"/>
                <a:cs typeface="Times New Roman" pitchFamily="18" charset="0"/>
              </a:rPr>
              <a:t>Απόσβεση κόστους</a:t>
            </a:r>
          </a:p>
          <a:p>
            <a:pPr marL="285750" indent="-284163" algn="ctr">
              <a:spcBef>
                <a:spcPts val="250"/>
              </a:spcBef>
              <a:buSzPct val="100000"/>
              <a:tabLst>
                <a:tab pos="285750" algn="l"/>
                <a:tab pos="1200150" algn="l"/>
                <a:tab pos="2114550" algn="l"/>
                <a:tab pos="3028950" algn="l"/>
                <a:tab pos="3943350" algn="l"/>
                <a:tab pos="4857750" algn="l"/>
                <a:tab pos="5772150" algn="l"/>
                <a:tab pos="6686550" algn="l"/>
                <a:tab pos="7600950" algn="l"/>
                <a:tab pos="8515350" algn="l"/>
                <a:tab pos="9429750" algn="l"/>
                <a:tab pos="10344150" algn="l"/>
              </a:tabLst>
            </a:pPr>
            <a:r>
              <a:rPr lang="el-GR" altLang="en-US" sz="2000" b="1">
                <a:solidFill>
                  <a:srgbClr val="000000"/>
                </a:solidFill>
                <a:latin typeface="Times New Roman" pitchFamily="18" charset="0"/>
                <a:cs typeface="Times New Roman" pitchFamily="18" charset="0"/>
              </a:rPr>
              <a:t> στην διάρκεια </a:t>
            </a:r>
          </a:p>
          <a:p>
            <a:pPr marL="285750" indent="-284163" algn="ctr">
              <a:spcBef>
                <a:spcPts val="250"/>
              </a:spcBef>
              <a:buSzPct val="100000"/>
              <a:tabLst>
                <a:tab pos="285750" algn="l"/>
                <a:tab pos="1200150" algn="l"/>
                <a:tab pos="2114550" algn="l"/>
                <a:tab pos="3028950" algn="l"/>
                <a:tab pos="3943350" algn="l"/>
                <a:tab pos="4857750" algn="l"/>
                <a:tab pos="5772150" algn="l"/>
                <a:tab pos="6686550" algn="l"/>
                <a:tab pos="7600950" algn="l"/>
                <a:tab pos="8515350" algn="l"/>
                <a:tab pos="9429750" algn="l"/>
                <a:tab pos="10344150" algn="l"/>
              </a:tabLst>
            </a:pPr>
            <a:r>
              <a:rPr lang="el-GR" altLang="en-US" sz="2000" b="1">
                <a:solidFill>
                  <a:srgbClr val="000000"/>
                </a:solidFill>
                <a:latin typeface="Times New Roman" pitchFamily="18" charset="0"/>
                <a:cs typeface="Times New Roman" pitchFamily="18" charset="0"/>
              </a:rPr>
              <a:t>της ωφέλιμης ζωής</a:t>
            </a:r>
          </a:p>
        </p:txBody>
      </p:sp>
      <p:sp>
        <p:nvSpPr>
          <p:cNvPr id="110598" name="Rectangle 5"/>
          <p:cNvSpPr>
            <a:spLocks noChangeArrowheads="1"/>
          </p:cNvSpPr>
          <p:nvPr/>
        </p:nvSpPr>
        <p:spPr bwMode="auto">
          <a:xfrm>
            <a:off x="4924425" y="1676400"/>
            <a:ext cx="2882900" cy="1111250"/>
          </a:xfrm>
          <a:prstGeom prst="rect">
            <a:avLst/>
          </a:prstGeom>
          <a:solidFill>
            <a:srgbClr val="C0504D"/>
          </a:solidFill>
          <a:ln w="12600" cap="sq">
            <a:solidFill>
              <a:srgbClr val="000000"/>
            </a:solidFill>
            <a:miter lim="800000"/>
            <a:headEnd/>
            <a:tailEnd/>
          </a:ln>
        </p:spPr>
        <p:txBody>
          <a:bodyPr wrap="none" lIns="92160" tIns="46080" rIns="92160" bIns="46080" anchor="ctr"/>
          <a:lstStyle/>
          <a:p>
            <a:pPr marL="285750" indent="-284163" algn="ctr">
              <a:spcBef>
                <a:spcPts val="250"/>
              </a:spcBef>
              <a:buSzPct val="100000"/>
              <a:tabLst>
                <a:tab pos="285750" algn="l"/>
                <a:tab pos="1200150" algn="l"/>
                <a:tab pos="2114550" algn="l"/>
                <a:tab pos="3028950" algn="l"/>
                <a:tab pos="3943350" algn="l"/>
                <a:tab pos="4857750" algn="l"/>
                <a:tab pos="5772150" algn="l"/>
                <a:tab pos="6686550" algn="l"/>
                <a:tab pos="7600950" algn="l"/>
                <a:tab pos="8515350" algn="l"/>
                <a:tab pos="9429750" algn="l"/>
                <a:tab pos="10344150" algn="l"/>
              </a:tabLst>
            </a:pPr>
            <a:r>
              <a:rPr lang="el-GR" altLang="en-US" sz="2000" b="1">
                <a:solidFill>
                  <a:srgbClr val="000000"/>
                </a:solidFill>
                <a:latin typeface="Times New Roman" pitchFamily="18" charset="0"/>
                <a:cs typeface="Times New Roman" pitchFamily="18" charset="0"/>
              </a:rPr>
              <a:t>Μοντέλο </a:t>
            </a:r>
          </a:p>
          <a:p>
            <a:pPr marL="285750" indent="-284163" algn="ctr">
              <a:spcBef>
                <a:spcPts val="250"/>
              </a:spcBef>
              <a:buSzPct val="100000"/>
              <a:tabLst>
                <a:tab pos="285750" algn="l"/>
                <a:tab pos="1200150" algn="l"/>
                <a:tab pos="2114550" algn="l"/>
                <a:tab pos="3028950" algn="l"/>
                <a:tab pos="3943350" algn="l"/>
                <a:tab pos="4857750" algn="l"/>
                <a:tab pos="5772150" algn="l"/>
                <a:tab pos="6686550" algn="l"/>
                <a:tab pos="7600950" algn="l"/>
                <a:tab pos="8515350" algn="l"/>
                <a:tab pos="9429750" algn="l"/>
                <a:tab pos="10344150" algn="l"/>
              </a:tabLst>
            </a:pPr>
            <a:r>
              <a:rPr lang="el-GR" altLang="en-US" sz="2000" b="1">
                <a:solidFill>
                  <a:srgbClr val="000000"/>
                </a:solidFill>
                <a:latin typeface="Times New Roman" pitchFamily="18" charset="0"/>
                <a:cs typeface="Times New Roman" pitchFamily="18" charset="0"/>
              </a:rPr>
              <a:t>Αναπροσαρμογής</a:t>
            </a:r>
          </a:p>
          <a:p>
            <a:pPr marL="285750" indent="-284163" algn="ctr">
              <a:spcBef>
                <a:spcPts val="275"/>
              </a:spcBef>
              <a:buSzPct val="100000"/>
              <a:tabLst>
                <a:tab pos="285750" algn="l"/>
                <a:tab pos="1200150" algn="l"/>
                <a:tab pos="2114550" algn="l"/>
                <a:tab pos="3028950" algn="l"/>
                <a:tab pos="3943350" algn="l"/>
                <a:tab pos="4857750" algn="l"/>
                <a:tab pos="5772150" algn="l"/>
                <a:tab pos="6686550" algn="l"/>
                <a:tab pos="7600950" algn="l"/>
                <a:tab pos="8515350" algn="l"/>
                <a:tab pos="9429750" algn="l"/>
                <a:tab pos="10344150" algn="l"/>
              </a:tabLst>
            </a:pPr>
            <a:r>
              <a:rPr lang="el-GR" altLang="en-US" sz="2000" b="1">
                <a:solidFill>
                  <a:srgbClr val="000000"/>
                </a:solidFill>
                <a:latin typeface="Times New Roman" pitchFamily="18" charset="0"/>
                <a:cs typeface="Times New Roman" pitchFamily="18" charset="0"/>
              </a:rPr>
              <a:t>(</a:t>
            </a:r>
            <a:r>
              <a:rPr lang="en-GB" altLang="en-US" sz="2000" b="1">
                <a:solidFill>
                  <a:srgbClr val="000000"/>
                </a:solidFill>
                <a:latin typeface="Times New Roman" pitchFamily="18" charset="0"/>
                <a:cs typeface="Times New Roman" pitchFamily="18" charset="0"/>
              </a:rPr>
              <a:t>Revaluation Model</a:t>
            </a:r>
            <a:r>
              <a:rPr lang="el-GR" altLang="en-US" sz="2000" b="1">
                <a:solidFill>
                  <a:srgbClr val="000000"/>
                </a:solidFill>
                <a:latin typeface="Times New Roman" pitchFamily="18" charset="0"/>
                <a:cs typeface="Times New Roman" pitchFamily="18" charset="0"/>
              </a:rPr>
              <a:t>)</a:t>
            </a:r>
            <a:r>
              <a:rPr lang="en-GB" altLang="en-US" sz="2200" b="1">
                <a:solidFill>
                  <a:srgbClr val="000000"/>
                </a:solidFill>
                <a:latin typeface="Times New Roman" pitchFamily="18" charset="0"/>
                <a:cs typeface="Times New Roman" pitchFamily="18" charset="0"/>
              </a:rPr>
              <a:t> </a:t>
            </a:r>
          </a:p>
        </p:txBody>
      </p:sp>
      <p:sp>
        <p:nvSpPr>
          <p:cNvPr id="110599" name="Rectangle 6"/>
          <p:cNvSpPr>
            <a:spLocks noChangeArrowheads="1"/>
          </p:cNvSpPr>
          <p:nvPr/>
        </p:nvSpPr>
        <p:spPr bwMode="auto">
          <a:xfrm>
            <a:off x="1336675" y="1676400"/>
            <a:ext cx="2882900" cy="1111250"/>
          </a:xfrm>
          <a:prstGeom prst="rect">
            <a:avLst/>
          </a:prstGeom>
          <a:solidFill>
            <a:srgbClr val="C0C0C0"/>
          </a:solidFill>
          <a:ln w="12600" cap="sq">
            <a:solidFill>
              <a:srgbClr val="000000"/>
            </a:solidFill>
            <a:miter lim="800000"/>
            <a:headEnd/>
            <a:tailEnd/>
          </a:ln>
        </p:spPr>
        <p:txBody>
          <a:bodyPr wrap="none" lIns="92160" tIns="46080" rIns="92160" bIns="46080" anchor="ctr"/>
          <a:lstStyle/>
          <a:p>
            <a:pPr marL="285750" indent="-284163" algn="ctr">
              <a:spcBef>
                <a:spcPts val="275"/>
              </a:spcBef>
              <a:buSzPct val="100000"/>
              <a:tabLst>
                <a:tab pos="285750" algn="l"/>
                <a:tab pos="1200150" algn="l"/>
                <a:tab pos="2114550" algn="l"/>
                <a:tab pos="3028950" algn="l"/>
                <a:tab pos="3943350" algn="l"/>
                <a:tab pos="4857750" algn="l"/>
                <a:tab pos="5772150" algn="l"/>
                <a:tab pos="6686550" algn="l"/>
                <a:tab pos="7600950" algn="l"/>
                <a:tab pos="8515350" algn="l"/>
                <a:tab pos="9429750" algn="l"/>
                <a:tab pos="10344150" algn="l"/>
              </a:tabLst>
            </a:pPr>
            <a:r>
              <a:rPr lang="en-GB" altLang="en-US" sz="2200" b="1">
                <a:solidFill>
                  <a:srgbClr val="EEECE1"/>
                </a:solidFill>
                <a:latin typeface="Times New Roman" pitchFamily="18" charset="0"/>
                <a:cs typeface="Times New Roman" pitchFamily="18" charset="0"/>
              </a:rPr>
              <a:t> </a:t>
            </a:r>
            <a:r>
              <a:rPr lang="el-GR" altLang="en-US" sz="2200" b="1">
                <a:solidFill>
                  <a:srgbClr val="000000"/>
                </a:solidFill>
                <a:latin typeface="Times New Roman" pitchFamily="18" charset="0"/>
                <a:cs typeface="Times New Roman" pitchFamily="18" charset="0"/>
              </a:rPr>
              <a:t>Μοντέλο Κόστους </a:t>
            </a:r>
          </a:p>
          <a:p>
            <a:pPr marL="285750" indent="-284163" algn="ctr">
              <a:spcBef>
                <a:spcPts val="250"/>
              </a:spcBef>
              <a:buSzPct val="100000"/>
              <a:tabLst>
                <a:tab pos="285750" algn="l"/>
                <a:tab pos="1200150" algn="l"/>
                <a:tab pos="2114550" algn="l"/>
                <a:tab pos="3028950" algn="l"/>
                <a:tab pos="3943350" algn="l"/>
                <a:tab pos="4857750" algn="l"/>
                <a:tab pos="5772150" algn="l"/>
                <a:tab pos="6686550" algn="l"/>
                <a:tab pos="7600950" algn="l"/>
                <a:tab pos="8515350" algn="l"/>
                <a:tab pos="9429750" algn="l"/>
                <a:tab pos="10344150" algn="l"/>
              </a:tabLst>
            </a:pPr>
            <a:r>
              <a:rPr lang="el-GR" altLang="en-US" sz="2200" b="1">
                <a:solidFill>
                  <a:srgbClr val="000000"/>
                </a:solidFill>
                <a:latin typeface="Times New Roman" pitchFamily="18" charset="0"/>
                <a:cs typeface="Times New Roman" pitchFamily="18" charset="0"/>
              </a:rPr>
              <a:t>(</a:t>
            </a:r>
            <a:r>
              <a:rPr lang="en-GB" altLang="en-US" sz="2000" b="1">
                <a:solidFill>
                  <a:srgbClr val="000000"/>
                </a:solidFill>
                <a:latin typeface="Times New Roman" pitchFamily="18" charset="0"/>
                <a:cs typeface="Times New Roman" pitchFamily="18" charset="0"/>
              </a:rPr>
              <a:t>Cost Model</a:t>
            </a:r>
            <a:r>
              <a:rPr lang="el-GR" altLang="en-US" sz="2000" b="1">
                <a:solidFill>
                  <a:srgbClr val="000000"/>
                </a:solidFill>
                <a:latin typeface="Times New Roman" pitchFamily="18" charset="0"/>
                <a:cs typeface="Times New Roman" pitchFamily="18" charset="0"/>
              </a:rPr>
              <a:t>)</a:t>
            </a:r>
          </a:p>
        </p:txBody>
      </p:sp>
      <p:cxnSp>
        <p:nvCxnSpPr>
          <p:cNvPr id="110600" name="AutoShape 7"/>
          <p:cNvCxnSpPr>
            <a:cxnSpLocks noChangeShapeType="1"/>
            <a:stCxn id="110599" idx="2"/>
            <a:endCxn id="71684" idx="0"/>
          </p:cNvCxnSpPr>
          <p:nvPr/>
        </p:nvCxnSpPr>
        <p:spPr bwMode="auto">
          <a:xfrm>
            <a:off x="2778125" y="2787650"/>
            <a:ext cx="1588" cy="2317750"/>
          </a:xfrm>
          <a:prstGeom prst="straightConnector1">
            <a:avLst/>
          </a:prstGeom>
          <a:noFill/>
          <a:ln w="19080" cap="sq">
            <a:solidFill>
              <a:srgbClr val="0C2D83"/>
            </a:solidFill>
            <a:miter lim="800000"/>
            <a:headEnd/>
            <a:tailEnd type="triangle" w="med" len="med"/>
          </a:ln>
        </p:spPr>
      </p:cxnSp>
      <p:cxnSp>
        <p:nvCxnSpPr>
          <p:cNvPr id="110601" name="AutoShape 8"/>
          <p:cNvCxnSpPr>
            <a:cxnSpLocks noChangeShapeType="1"/>
            <a:stCxn id="110598" idx="2"/>
            <a:endCxn id="110595" idx="0"/>
          </p:cNvCxnSpPr>
          <p:nvPr/>
        </p:nvCxnSpPr>
        <p:spPr bwMode="auto">
          <a:xfrm>
            <a:off x="6365875" y="2787650"/>
            <a:ext cx="1588" cy="569913"/>
          </a:xfrm>
          <a:prstGeom prst="straightConnector1">
            <a:avLst/>
          </a:prstGeom>
          <a:noFill/>
          <a:ln w="19080" cap="sq">
            <a:solidFill>
              <a:srgbClr val="0C2D83"/>
            </a:solidFill>
            <a:miter lim="800000"/>
            <a:headEnd/>
            <a:tailEnd type="triangle" w="med" len="med"/>
          </a:ln>
        </p:spPr>
      </p:cxnSp>
      <p:cxnSp>
        <p:nvCxnSpPr>
          <p:cNvPr id="110602" name="AutoShape 9"/>
          <p:cNvCxnSpPr>
            <a:cxnSpLocks noChangeShapeType="1"/>
            <a:stCxn id="110595" idx="2"/>
            <a:endCxn id="71683" idx="0"/>
          </p:cNvCxnSpPr>
          <p:nvPr/>
        </p:nvCxnSpPr>
        <p:spPr bwMode="auto">
          <a:xfrm>
            <a:off x="6365875" y="4468813"/>
            <a:ext cx="1588" cy="617537"/>
          </a:xfrm>
          <a:prstGeom prst="straightConnector1">
            <a:avLst/>
          </a:prstGeom>
          <a:noFill/>
          <a:ln w="19080" cap="sq">
            <a:solidFill>
              <a:srgbClr val="0C2D83"/>
            </a:solidFill>
            <a:miter lim="800000"/>
            <a:headEnd/>
            <a:tailEnd type="triangle" w="med" len="med"/>
          </a:ln>
        </p:spPr>
      </p:cxn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additive="repl">
                                        <p:cTn id="6" dur="1" fill="hold">
                                          <p:stCondLst>
                                            <p:cond delay="0"/>
                                          </p:stCondLst>
                                        </p:cTn>
                                        <p:tgtEl>
                                          <p:spTgt spid="71684"/>
                                        </p:tgtEl>
                                        <p:attrNameLst>
                                          <p:attrName>style.visibility</p:attrName>
                                        </p:attrNameLst>
                                      </p:cBhvr>
                                      <p:to>
                                        <p:strVal val="visible"/>
                                      </p:to>
                                    </p:set>
                                    <p:anim calcmode="lin" valueType="num">
                                      <p:cBhvr>
                                        <p:cTn id="7" dur="500" fill="hold"/>
                                        <p:tgtEl>
                                          <p:spTgt spid="71684"/>
                                        </p:tgtEl>
                                        <p:attrNameLst>
                                          <p:attrName>ppt_x</p:attrName>
                                        </p:attrNameLst>
                                      </p:cBhvr>
                                      <p:tavLst>
                                        <p:tav tm="100000">
                                          <p:val>
                                            <p:strVal val="#ppt_x"/>
                                          </p:val>
                                        </p:tav>
                                        <p:tav tm="100000">
                                          <p:val>
                                            <p:strVal val="#ppt_x"/>
                                          </p:val>
                                        </p:tav>
                                      </p:tavLst>
                                    </p:anim>
                                    <p:anim calcmode="lin" valueType="num">
                                      <p:cBhvr>
                                        <p:cTn id="8" dur="500" fill="hold"/>
                                        <p:tgtEl>
                                          <p:spTgt spid="71684"/>
                                        </p:tgtEl>
                                        <p:attrNameLst>
                                          <p:attrName>ppt_y</p:attrName>
                                        </p:attrNameLst>
                                      </p:cBhvr>
                                      <p:tavLst>
                                        <p:tav tm="10000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additive="repl">
                                        <p:cTn id="12" dur="1" fill="hold">
                                          <p:stCondLst>
                                            <p:cond delay="0"/>
                                          </p:stCondLst>
                                        </p:cTn>
                                        <p:tgtEl>
                                          <p:spTgt spid="71683"/>
                                        </p:tgtEl>
                                        <p:attrNameLst>
                                          <p:attrName>style.visibility</p:attrName>
                                        </p:attrNameLst>
                                      </p:cBhvr>
                                      <p:to>
                                        <p:strVal val="visible"/>
                                      </p:to>
                                    </p:set>
                                    <p:anim calcmode="lin" valueType="num">
                                      <p:cBhvr>
                                        <p:cTn id="13" dur="500" fill="hold"/>
                                        <p:tgtEl>
                                          <p:spTgt spid="71683"/>
                                        </p:tgtEl>
                                        <p:attrNameLst>
                                          <p:attrName>ppt_x</p:attrName>
                                        </p:attrNameLst>
                                      </p:cBhvr>
                                      <p:tavLst>
                                        <p:tav tm="100000">
                                          <p:val>
                                            <p:strVal val="#ppt_x"/>
                                          </p:val>
                                        </p:tav>
                                        <p:tav tm="100000">
                                          <p:val>
                                            <p:strVal val="#ppt_x"/>
                                          </p:val>
                                        </p:tav>
                                      </p:tavLst>
                                    </p:anim>
                                    <p:anim calcmode="lin" valueType="num">
                                      <p:cBhvr>
                                        <p:cTn id="14" dur="500" fill="hold"/>
                                        <p:tgtEl>
                                          <p:spTgt spid="71683"/>
                                        </p:tgtEl>
                                        <p:attrNameLst>
                                          <p:attrName>ppt_y</p:attrName>
                                        </p:attrNameLst>
                                      </p:cBhvr>
                                      <p:tavLst>
                                        <p:tav tm="10000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9.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2292" name="Text Box 1"/>
          <p:cNvSpPr txBox="1">
            <a:spLocks noChangeArrowheads="1"/>
          </p:cNvSpPr>
          <p:nvPr/>
        </p:nvSpPr>
        <p:spPr bwMode="auto">
          <a:xfrm>
            <a:off x="6553200" y="6356350"/>
            <a:ext cx="2133600" cy="365125"/>
          </a:xfrm>
          <a:prstGeom prst="rect">
            <a:avLst/>
          </a:prstGeom>
          <a:noFill/>
          <a:ln w="9525">
            <a:noFill/>
            <a:round/>
            <a:headEnd/>
            <a:tailEnd/>
          </a:ln>
        </p:spPr>
        <p:txBody>
          <a:bodyPr lIns="90000" tIns="46800" rIns="90000" bIns="46800" anchor="ctr"/>
          <a:lstStyle/>
          <a:p>
            <a:pPr algn="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747B2E7F-F167-48F2-B627-D38FD96603B1}" type="slidenum">
              <a:rPr lang="el-GR" altLang="en-US" sz="1200">
                <a:solidFill>
                  <a:srgbClr val="898989"/>
                </a:solidFill>
                <a:latin typeface="Times New Roman" pitchFamily="18" charset="0"/>
                <a:cs typeface="Times New Roman" pitchFamily="18" charset="0"/>
              </a:rPr>
              <a:pPr algn="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59</a:t>
            </a:fld>
            <a:endParaRPr lang="el-GR" altLang="en-US" sz="1200">
              <a:solidFill>
                <a:srgbClr val="898989"/>
              </a:solidFill>
              <a:latin typeface="Times New Roman" pitchFamily="18" charset="0"/>
              <a:cs typeface="Times New Roman" pitchFamily="18" charset="0"/>
            </a:endParaRPr>
          </a:p>
        </p:txBody>
      </p:sp>
      <p:sp>
        <p:nvSpPr>
          <p:cNvPr id="12293" name="Text Box 2"/>
          <p:cNvSpPr txBox="1">
            <a:spLocks noChangeArrowheads="1"/>
          </p:cNvSpPr>
          <p:nvPr/>
        </p:nvSpPr>
        <p:spPr bwMode="auto">
          <a:xfrm>
            <a:off x="2438400" y="333375"/>
            <a:ext cx="6705600" cy="1143000"/>
          </a:xfrm>
          <a:prstGeom prst="rect">
            <a:avLst/>
          </a:prstGeom>
          <a:noFill/>
          <a:ln w="9525">
            <a:noFill/>
            <a:round/>
            <a:headEnd/>
            <a:tailEnd/>
          </a:ln>
        </p:spPr>
        <p:txBody>
          <a:bodyPr anchor="ctr"/>
          <a:lstStyle/>
          <a:p>
            <a:pPr algn="ct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sz="3600" b="1">
                <a:solidFill>
                  <a:srgbClr val="000000"/>
                </a:solidFill>
                <a:latin typeface="Times New Roman" pitchFamily="18" charset="0"/>
                <a:cs typeface="Times New Roman" pitchFamily="18" charset="0"/>
              </a:rPr>
              <a:t>Μεταγενέστερη αποτίμηση</a:t>
            </a:r>
          </a:p>
        </p:txBody>
      </p:sp>
      <p:sp>
        <p:nvSpPr>
          <p:cNvPr id="12294" name="Text Box 3"/>
          <p:cNvSpPr txBox="1">
            <a:spLocks noChangeArrowheads="1"/>
          </p:cNvSpPr>
          <p:nvPr/>
        </p:nvSpPr>
        <p:spPr bwMode="auto">
          <a:xfrm>
            <a:off x="0" y="1676400"/>
            <a:ext cx="8540750" cy="4422775"/>
          </a:xfrm>
          <a:prstGeom prst="rect">
            <a:avLst/>
          </a:prstGeom>
          <a:noFill/>
          <a:ln w="9525">
            <a:noFill/>
            <a:round/>
            <a:headEnd/>
            <a:tailEnd/>
          </a:ln>
        </p:spPr>
        <p:txBody>
          <a:bodyPr/>
          <a:lstStyle/>
          <a:p>
            <a:pPr marL="342900" indent="-341313" algn="just" eaLnBrk="1" hangingPunct="1">
              <a:spcBef>
                <a:spcPts val="800"/>
              </a:spcBef>
              <a:buSzPct val="100000"/>
              <a:tabLst>
                <a:tab pos="342900" algn="l"/>
                <a:tab pos="912813" algn="l"/>
                <a:tab pos="1827213" algn="l"/>
                <a:tab pos="2741613" algn="l"/>
                <a:tab pos="3656013" algn="l"/>
                <a:tab pos="4570413" algn="l"/>
                <a:tab pos="5484813" algn="l"/>
                <a:tab pos="6399213" algn="l"/>
                <a:tab pos="7313613" algn="l"/>
                <a:tab pos="8228013" algn="l"/>
                <a:tab pos="9142413" algn="l"/>
                <a:tab pos="10056813" algn="l"/>
              </a:tabLst>
            </a:pPr>
            <a:r>
              <a:rPr lang="el-GR" altLang="en-US" sz="3200">
                <a:solidFill>
                  <a:srgbClr val="000000"/>
                </a:solidFill>
                <a:latin typeface="Times New Roman" pitchFamily="18" charset="0"/>
                <a:cs typeface="Times New Roman" pitchFamily="18" charset="0"/>
              </a:rPr>
              <a:t>	</a:t>
            </a:r>
            <a:r>
              <a:rPr lang="el-GR" altLang="en-US" sz="3200" b="1">
                <a:solidFill>
                  <a:srgbClr val="000000"/>
                </a:solidFill>
                <a:latin typeface="Times New Roman" pitchFamily="18" charset="0"/>
                <a:cs typeface="Times New Roman" pitchFamily="18" charset="0"/>
              </a:rPr>
              <a:t>Βασική μέθοδος</a:t>
            </a:r>
          </a:p>
          <a:p>
            <a:pPr marL="741363" lvl="1" indent="-284163" algn="just" eaLnBrk="1" hangingPunct="1">
              <a:spcBef>
                <a:spcPts val="700"/>
              </a:spcBef>
              <a:buClr>
                <a:srgbClr val="000000"/>
              </a:buClr>
              <a:buSzPct val="100000"/>
              <a:buFont typeface="Arial" charset="0"/>
              <a:buChar char="•"/>
              <a:tabLst>
                <a:tab pos="342900" algn="l"/>
                <a:tab pos="912813" algn="l"/>
                <a:tab pos="1827213" algn="l"/>
                <a:tab pos="2741613" algn="l"/>
                <a:tab pos="3656013" algn="l"/>
                <a:tab pos="4570413" algn="l"/>
                <a:tab pos="5484813" algn="l"/>
                <a:tab pos="6399213" algn="l"/>
                <a:tab pos="7313613" algn="l"/>
                <a:tab pos="8228013" algn="l"/>
                <a:tab pos="9142413" algn="l"/>
                <a:tab pos="10056813" algn="l"/>
              </a:tabLst>
            </a:pPr>
            <a:r>
              <a:rPr lang="el-GR" altLang="en-US" sz="2800">
                <a:solidFill>
                  <a:srgbClr val="000000"/>
                </a:solidFill>
                <a:latin typeface="Times New Roman" pitchFamily="18" charset="0"/>
                <a:cs typeface="Times New Roman" pitchFamily="18" charset="0"/>
              </a:rPr>
              <a:t>Κόστος κτήσης μείον συσσωρευμένες αποσβέσεις και απομειώσεις (ζημιές λόγω μείωσης της αξίας τους)</a:t>
            </a:r>
          </a:p>
          <a:p>
            <a:pPr marL="741363" lvl="1" indent="-284163" algn="just" eaLnBrk="1" hangingPunct="1">
              <a:spcBef>
                <a:spcPts val="700"/>
              </a:spcBef>
              <a:buSzPct val="100000"/>
              <a:tabLst>
                <a:tab pos="342900" algn="l"/>
                <a:tab pos="912813" algn="l"/>
                <a:tab pos="1827213" algn="l"/>
                <a:tab pos="2741613" algn="l"/>
                <a:tab pos="3656013" algn="l"/>
                <a:tab pos="4570413" algn="l"/>
                <a:tab pos="5484813" algn="l"/>
                <a:tab pos="6399213" algn="l"/>
                <a:tab pos="7313613" algn="l"/>
                <a:tab pos="8228013" algn="l"/>
                <a:tab pos="9142413" algn="l"/>
                <a:tab pos="10056813" algn="l"/>
              </a:tabLst>
            </a:pPr>
            <a:r>
              <a:rPr lang="el-GR" altLang="en-US" sz="2800" b="1">
                <a:solidFill>
                  <a:srgbClr val="000000"/>
                </a:solidFill>
                <a:latin typeface="Times New Roman" pitchFamily="18" charset="0"/>
                <a:cs typeface="Times New Roman" pitchFamily="18" charset="0"/>
              </a:rPr>
              <a:t>Επιτρεπόμενη εναλλακτική</a:t>
            </a:r>
          </a:p>
          <a:p>
            <a:pPr marL="741363" lvl="1" indent="-284163" algn="just" eaLnBrk="1" hangingPunct="1">
              <a:spcBef>
                <a:spcPts val="700"/>
              </a:spcBef>
              <a:buClr>
                <a:srgbClr val="000000"/>
              </a:buClr>
              <a:buSzPct val="100000"/>
              <a:buFont typeface="Arial" charset="0"/>
              <a:buChar char="•"/>
              <a:tabLst>
                <a:tab pos="342900" algn="l"/>
                <a:tab pos="912813" algn="l"/>
                <a:tab pos="1827213" algn="l"/>
                <a:tab pos="2741613" algn="l"/>
                <a:tab pos="3656013" algn="l"/>
                <a:tab pos="4570413" algn="l"/>
                <a:tab pos="5484813" algn="l"/>
                <a:tab pos="6399213" algn="l"/>
                <a:tab pos="7313613" algn="l"/>
                <a:tab pos="8228013" algn="l"/>
                <a:tab pos="9142413" algn="l"/>
                <a:tab pos="10056813" algn="l"/>
              </a:tabLst>
            </a:pPr>
            <a:r>
              <a:rPr lang="el-GR" altLang="en-US" sz="2800">
                <a:solidFill>
                  <a:srgbClr val="000000"/>
                </a:solidFill>
                <a:latin typeface="Times New Roman" pitchFamily="18" charset="0"/>
                <a:cs typeface="Times New Roman" pitchFamily="18" charset="0"/>
              </a:rPr>
              <a:t>Αναπροσαρμοσμένη αξία μείον συσσωρευμένες αποσβέσεις και απομειώσεις</a:t>
            </a:r>
          </a:p>
        </p:txBody>
      </p:sp>
      <p:sp>
        <p:nvSpPr>
          <p:cNvPr id="12295" name="Rectangle 4"/>
          <p:cNvSpPr>
            <a:spLocks noChangeArrowheads="1"/>
          </p:cNvSpPr>
          <p:nvPr/>
        </p:nvSpPr>
        <p:spPr bwMode="auto">
          <a:xfrm flipH="1">
            <a:off x="0" y="3744913"/>
            <a:ext cx="5702300" cy="3113087"/>
          </a:xfrm>
          <a:prstGeom prst="rect">
            <a:avLst/>
          </a:prstGeom>
          <a:noFill/>
          <a:ln w="9525">
            <a:noFill/>
            <a:round/>
            <a:headEnd/>
            <a:tailEnd/>
          </a:ln>
        </p:spPr>
        <p:txBody>
          <a:bodyPr wrap="none" anchor="ctr"/>
          <a:lstStyle/>
          <a:p>
            <a:pPr eaLnBrk="1" hangingPunct="1">
              <a:buClr>
                <a:srgbClr val="000000"/>
              </a:buClr>
              <a:buSzPct val="100000"/>
              <a:buFont typeface="Times New Roman" pitchFamily="18" charset="0"/>
              <a:buNone/>
            </a:pPr>
            <a:endParaRPr lang="en-US" altLang="en-US"/>
          </a:p>
        </p:txBody>
      </p:sp>
      <p:grpSp>
        <p:nvGrpSpPr>
          <p:cNvPr id="12296" name="Group 5"/>
          <p:cNvGrpSpPr>
            <a:grpSpLocks/>
          </p:cNvGrpSpPr>
          <p:nvPr/>
        </p:nvGrpSpPr>
        <p:grpSpPr bwMode="auto">
          <a:xfrm>
            <a:off x="185738" y="219075"/>
            <a:ext cx="1489075" cy="922338"/>
            <a:chOff x="117" y="138"/>
            <a:chExt cx="938" cy="581"/>
          </a:xfrm>
        </p:grpSpPr>
        <p:graphicFrame>
          <p:nvGraphicFramePr>
            <p:cNvPr id="12290" name="Object 6"/>
            <p:cNvGraphicFramePr>
              <a:graphicFrameLocks noChangeAspect="1"/>
            </p:cNvGraphicFramePr>
            <p:nvPr/>
          </p:nvGraphicFramePr>
          <p:xfrm>
            <a:off x="117" y="138"/>
            <a:ext cx="938" cy="581"/>
          </p:xfrm>
          <a:graphic>
            <a:graphicData uri="http://schemas.openxmlformats.org/presentationml/2006/ole">
              <p:oleObj spid="_x0000_s12290" r:id="rId4" imgW="3496760" imgH="2095317" progId="">
                <p:embed/>
              </p:oleObj>
            </a:graphicData>
          </a:graphic>
        </p:graphicFrame>
        <p:sp>
          <p:nvSpPr>
            <p:cNvPr id="12297" name="Rectangle 7"/>
            <p:cNvSpPr>
              <a:spLocks noChangeArrowheads="1"/>
            </p:cNvSpPr>
            <p:nvPr/>
          </p:nvSpPr>
          <p:spPr bwMode="auto">
            <a:xfrm>
              <a:off x="266" y="185"/>
              <a:ext cx="673" cy="285"/>
            </a:xfrm>
            <a:prstGeom prst="rect">
              <a:avLst/>
            </a:prstGeom>
            <a:noFill/>
            <a:ln w="9525">
              <a:noFill/>
              <a:round/>
              <a:headEnd/>
              <a:tailEnd/>
            </a:ln>
          </p:spPr>
          <p:txBody>
            <a:bodyPr wrap="none" lIns="90360" tIns="44280" rIns="90360" bIns="44280">
              <a:spAutoFit/>
            </a:bodyPr>
            <a:lstStyle/>
            <a:p>
              <a:pPr>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altLang="en-US" sz="2400" b="1">
                  <a:solidFill>
                    <a:srgbClr val="FFFFFF"/>
                  </a:solidFill>
                  <a:latin typeface="Times New Roman" pitchFamily="18" charset="0"/>
                  <a:cs typeface="Times New Roman" pitchFamily="18" charset="0"/>
                </a:rPr>
                <a:t>IAS 16</a:t>
              </a:r>
            </a:p>
          </p:txBody>
        </p:sp>
      </p:grpSp>
    </p:spTree>
  </p:cSld>
  <p:clrMapOvr>
    <a:masterClrMapping/>
  </p:clrMapOvr>
  <p:transition spd="slow"/>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6322" name="Text Box 1"/>
          <p:cNvSpPr txBox="1">
            <a:spLocks noChangeArrowheads="1"/>
          </p:cNvSpPr>
          <p:nvPr/>
        </p:nvSpPr>
        <p:spPr bwMode="auto">
          <a:xfrm>
            <a:off x="0" y="6400800"/>
            <a:ext cx="9144000" cy="369888"/>
          </a:xfrm>
          <a:prstGeom prst="rect">
            <a:avLst/>
          </a:prstGeom>
          <a:noFill/>
          <a:ln w="9525">
            <a:noFill/>
            <a:round/>
            <a:headEnd/>
            <a:tailEnd/>
          </a:ln>
        </p:spPr>
        <p:txBody>
          <a:bodyPr wrap="none" anchor="ctr"/>
          <a:lstStyle/>
          <a:p>
            <a:pPr eaLnBrk="1" hangingPunct="1">
              <a:buClr>
                <a:srgbClr val="000000"/>
              </a:buClr>
              <a:buSzPct val="100000"/>
              <a:buFont typeface="Times New Roman" pitchFamily="18" charset="0"/>
              <a:buNone/>
            </a:pPr>
            <a:endParaRPr lang="en-US" altLang="en-US"/>
          </a:p>
        </p:txBody>
      </p:sp>
      <p:sp>
        <p:nvSpPr>
          <p:cNvPr id="56323" name="Text Box 2"/>
          <p:cNvSpPr txBox="1">
            <a:spLocks noChangeArrowheads="1"/>
          </p:cNvSpPr>
          <p:nvPr/>
        </p:nvSpPr>
        <p:spPr bwMode="auto">
          <a:xfrm>
            <a:off x="323850" y="260350"/>
            <a:ext cx="8496300" cy="936625"/>
          </a:xfrm>
          <a:prstGeom prst="rect">
            <a:avLst/>
          </a:prstGeom>
          <a:noFill/>
          <a:ln w="9525">
            <a:noFill/>
            <a:round/>
            <a:headEnd/>
            <a:tailEnd/>
          </a:ln>
        </p:spPr>
        <p:txBody>
          <a:bodyPr anchor="ctr"/>
          <a:lstStyle/>
          <a:p>
            <a:pPr algn="ct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sz="3200" b="1">
                <a:solidFill>
                  <a:srgbClr val="000000"/>
                </a:solidFill>
                <a:latin typeface="Times New Roman" pitchFamily="18" charset="0"/>
                <a:cs typeface="Times New Roman" pitchFamily="18" charset="0"/>
              </a:rPr>
              <a:t>Διαδικασία ανάπτυξης Δ.Λ.Π.</a:t>
            </a:r>
          </a:p>
        </p:txBody>
      </p:sp>
      <p:sp>
        <p:nvSpPr>
          <p:cNvPr id="56324" name="Text Box 3"/>
          <p:cNvSpPr txBox="1">
            <a:spLocks noChangeArrowheads="1"/>
          </p:cNvSpPr>
          <p:nvPr/>
        </p:nvSpPr>
        <p:spPr bwMode="auto">
          <a:xfrm>
            <a:off x="6553200" y="6356350"/>
            <a:ext cx="2133600" cy="365125"/>
          </a:xfrm>
          <a:prstGeom prst="rect">
            <a:avLst/>
          </a:prstGeom>
          <a:noFill/>
          <a:ln w="9525">
            <a:noFill/>
            <a:round/>
            <a:headEnd/>
            <a:tailEnd/>
          </a:ln>
        </p:spPr>
        <p:txBody>
          <a:bodyPr lIns="90000" tIns="46800" rIns="90000" bIns="46800" anchor="ctr"/>
          <a:lstStyle/>
          <a:p>
            <a:pPr algn="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B2AFD515-4A0D-4E84-B74B-0B5C6559060B}" type="slidenum">
              <a:rPr lang="el-GR" altLang="en-US" sz="1200">
                <a:solidFill>
                  <a:srgbClr val="898989"/>
                </a:solidFill>
              </a:rPr>
              <a:pPr algn="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6</a:t>
            </a:fld>
            <a:endParaRPr lang="el-GR" altLang="en-US" sz="1200">
              <a:solidFill>
                <a:srgbClr val="898989"/>
              </a:solidFill>
            </a:endParaRPr>
          </a:p>
        </p:txBody>
      </p:sp>
      <p:grpSp>
        <p:nvGrpSpPr>
          <p:cNvPr id="56325" name="Group 4"/>
          <p:cNvGrpSpPr>
            <a:grpSpLocks/>
          </p:cNvGrpSpPr>
          <p:nvPr/>
        </p:nvGrpSpPr>
        <p:grpSpPr bwMode="auto">
          <a:xfrm>
            <a:off x="222250" y="1331913"/>
            <a:ext cx="8386763" cy="4494212"/>
            <a:chOff x="140" y="839"/>
            <a:chExt cx="5283" cy="2831"/>
          </a:xfrm>
        </p:grpSpPr>
        <p:grpSp>
          <p:nvGrpSpPr>
            <p:cNvPr id="56326" name="Group 6"/>
            <p:cNvGrpSpPr>
              <a:grpSpLocks/>
            </p:cNvGrpSpPr>
            <p:nvPr/>
          </p:nvGrpSpPr>
          <p:grpSpPr bwMode="auto">
            <a:xfrm>
              <a:off x="1481" y="2892"/>
              <a:ext cx="902" cy="424"/>
              <a:chOff x="1481" y="2892"/>
              <a:chExt cx="902" cy="424"/>
            </a:xfrm>
          </p:grpSpPr>
          <p:sp>
            <p:nvSpPr>
              <p:cNvPr id="10247" name="Freeform 7"/>
              <p:cNvSpPr>
                <a:spLocks noChangeArrowheads="1"/>
              </p:cNvSpPr>
              <p:nvPr/>
            </p:nvSpPr>
            <p:spPr bwMode="auto">
              <a:xfrm>
                <a:off x="1870" y="2934"/>
                <a:ext cx="344" cy="133"/>
              </a:xfrm>
              <a:custGeom>
                <a:avLst/>
                <a:gdLst>
                  <a:gd name="G0" fmla="+- 21600 0 0"/>
                  <a:gd name="G1" fmla="+- 1 0 0"/>
                  <a:gd name="G2" fmla="+- 16441 0 0"/>
                  <a:gd name="G3" fmla="+- 1 0 0"/>
                  <a:gd name="G4" fmla="+- 1 0 0"/>
                  <a:gd name="G5" fmla="+- 1 0 0"/>
                  <a:gd name="G6" fmla="+- 884 0 0"/>
                  <a:gd name="G7" fmla="+- 1 0 0"/>
                  <a:gd name="G8" fmla="*/ 1 26475 50000"/>
                  <a:gd name="G9" fmla="+- 1 0 0"/>
                  <a:gd name="G10" fmla="+- 1 0 0"/>
                  <a:gd name="G11" fmla="+- 884 0 0"/>
                  <a:gd name="G12" fmla="+- 1 0 0"/>
                  <a:gd name="G13" fmla="*/ 1 49363 20000"/>
                  <a:gd name="G14" fmla="*/ 1 61281 34464"/>
                  <a:gd name="G15" fmla="+- 1 0 0"/>
                  <a:gd name="G16" fmla="+- 1 0 0"/>
                  <a:gd name="G17" fmla="+- 1 0 0"/>
                  <a:gd name="G18" fmla="*/ 1 2543 44192"/>
                  <a:gd name="G19" fmla="+- 1 0 0"/>
                  <a:gd name="G20" fmla="*/ 1 29003 51712"/>
                  <a:gd name="G21" fmla="+- 0 0 0"/>
                  <a:gd name="G22" fmla="+- 16382 0 0"/>
                  <a:gd name="G23" fmla="+- 1 0 0"/>
                  <a:gd name="G24" fmla="+- 1 0 0"/>
                  <a:gd name="G25" fmla="*/ 1 2543 44192"/>
                  <a:gd name="G26" fmla="+- 1 0 0"/>
                  <a:gd name="G27" fmla="+- 1 0 0"/>
                  <a:gd name="G28" fmla="+- 1 0 0"/>
                  <a:gd name="G29" fmla="+- 1 0 0"/>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5322 w 21600"/>
                  <a:gd name="T17" fmla="*/ 9188 h 21600"/>
                  <a:gd name="T18" fmla="*/ 17530 w 21600"/>
                  <a:gd name="T19" fmla="*/ 18376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14" y="0"/>
                    </a:moveTo>
                    <a:lnTo>
                      <a:pt x="21600" y="0"/>
                    </a:lnTo>
                    <a:lnTo>
                      <a:pt x="21600" y="21628"/>
                    </a:lnTo>
                    <a:lnTo>
                      <a:pt x="14" y="21628"/>
                    </a:lnTo>
                    <a:lnTo>
                      <a:pt x="14" y="0"/>
                    </a:lnTo>
                    <a:close/>
                  </a:path>
                  <a:path w="21600" h="21600" extrusionOk="0">
                    <a:moveTo>
                      <a:pt x="18476" y="2035"/>
                    </a:moveTo>
                    <a:lnTo>
                      <a:pt x="20539" y="2035"/>
                    </a:lnTo>
                    <a:lnTo>
                      <a:pt x="20539" y="6559"/>
                    </a:lnTo>
                    <a:lnTo>
                      <a:pt x="18476" y="6559"/>
                    </a:lnTo>
                    <a:lnTo>
                      <a:pt x="18476" y="2035"/>
                    </a:lnTo>
                    <a:close/>
                  </a:path>
                  <a:path w="21600" h="21600" extrusionOk="0">
                    <a:moveTo>
                      <a:pt x="884" y="2092"/>
                    </a:moveTo>
                    <a:lnTo>
                      <a:pt x="7425" y="2092"/>
                    </a:lnTo>
                    <a:lnTo>
                      <a:pt x="7425" y="2770"/>
                    </a:lnTo>
                    <a:lnTo>
                      <a:pt x="884" y="2770"/>
                    </a:lnTo>
                    <a:lnTo>
                      <a:pt x="884" y="2092"/>
                    </a:lnTo>
                    <a:close/>
                  </a:path>
                  <a:path w="21600" h="21600" extrusionOk="0">
                    <a:moveTo>
                      <a:pt x="884" y="3109"/>
                    </a:moveTo>
                    <a:lnTo>
                      <a:pt x="7425" y="3109"/>
                    </a:lnTo>
                    <a:lnTo>
                      <a:pt x="7425" y="3788"/>
                    </a:lnTo>
                    <a:lnTo>
                      <a:pt x="884" y="3788"/>
                    </a:lnTo>
                    <a:lnTo>
                      <a:pt x="884" y="3109"/>
                    </a:lnTo>
                    <a:close/>
                  </a:path>
                  <a:path w="21600" h="21600" extrusionOk="0">
                    <a:moveTo>
                      <a:pt x="884" y="4127"/>
                    </a:moveTo>
                    <a:lnTo>
                      <a:pt x="7425" y="4127"/>
                    </a:lnTo>
                    <a:lnTo>
                      <a:pt x="7425" y="4806"/>
                    </a:lnTo>
                    <a:lnTo>
                      <a:pt x="884" y="4806"/>
                    </a:lnTo>
                    <a:lnTo>
                      <a:pt x="884" y="4127"/>
                    </a:lnTo>
                    <a:close/>
                  </a:path>
                  <a:path w="21600" h="21600" extrusionOk="0">
                    <a:moveTo>
                      <a:pt x="5127" y="5145"/>
                    </a:moveTo>
                    <a:lnTo>
                      <a:pt x="7425" y="5145"/>
                    </a:lnTo>
                    <a:lnTo>
                      <a:pt x="7425" y="5824"/>
                    </a:lnTo>
                    <a:lnTo>
                      <a:pt x="5127" y="5824"/>
                    </a:lnTo>
                    <a:lnTo>
                      <a:pt x="5127" y="5145"/>
                    </a:lnTo>
                    <a:close/>
                  </a:path>
                </a:pathLst>
              </a:custGeom>
              <a:solidFill>
                <a:srgbClr val="FFFFFF"/>
              </a:solidFill>
              <a:ln w="9360" cap="sq">
                <a:solidFill>
                  <a:srgbClr val="000000"/>
                </a:solidFill>
                <a:miter lim="800000"/>
                <a:headEnd/>
                <a:tailEnd/>
              </a:ln>
              <a:effectLst>
                <a:outerShdw dist="107933" dir="2700000" algn="ctr" rotWithShape="0">
                  <a:srgbClr val="808080"/>
                </a:outerShdw>
              </a:effectLst>
            </p:spPr>
            <p:txBody>
              <a:bodyPr wrap="none" anchor="ctr"/>
              <a:lstStyle/>
              <a:p>
                <a:pPr eaLnBrk="1" hangingPunct="1">
                  <a:buClr>
                    <a:srgbClr val="000000"/>
                  </a:buClr>
                  <a:buSzPct val="100000"/>
                  <a:buFont typeface="Times New Roman" pitchFamily="16" charset="0"/>
                  <a:buNone/>
                  <a:defRPr/>
                </a:pPr>
                <a:endParaRPr lang="en-US">
                  <a:ea typeface="+mn-ea"/>
                  <a:cs typeface="Arial" charset="0"/>
                </a:endParaRPr>
              </a:p>
            </p:txBody>
          </p:sp>
          <p:sp>
            <p:nvSpPr>
              <p:cNvPr id="10248" name="Freeform 8"/>
              <p:cNvSpPr>
                <a:spLocks noChangeArrowheads="1"/>
              </p:cNvSpPr>
              <p:nvPr/>
            </p:nvSpPr>
            <p:spPr bwMode="auto">
              <a:xfrm>
                <a:off x="1481" y="2892"/>
                <a:ext cx="297" cy="182"/>
              </a:xfrm>
              <a:custGeom>
                <a:avLst/>
                <a:gdLst>
                  <a:gd name="G0" fmla="+- 1 0 0"/>
                  <a:gd name="G1" fmla="+- 65242 0 0"/>
                  <a:gd name="G2" fmla="+- 65242 0 0"/>
                  <a:gd name="G3" fmla="+- 1 0 0"/>
                  <a:gd name="G4" fmla="+- 1 0 0"/>
                  <a:gd name="G5" fmla="+- 1 0 0"/>
                  <a:gd name="G6" fmla="+- 1 0 0"/>
                  <a:gd name="G7" fmla="+- 1 0 0"/>
                  <a:gd name="G8" fmla="+- 1 0 0"/>
                  <a:gd name="G9" fmla="+- 1 0 0"/>
                  <a:gd name="G10" fmla="+- 49170 0 0"/>
                  <a:gd name="G11" fmla="+- 1 0 0"/>
                  <a:gd name="G12" fmla="*/ 1 24411 49664"/>
                  <a:gd name="G13" fmla="*/ 1 22181 25856"/>
                  <a:gd name="G14" fmla="+- 1 0 0"/>
                  <a:gd name="G15" fmla="+- 1 0 0"/>
                  <a:gd name="G16" fmla="+- 1 0 0"/>
                  <a:gd name="G17" fmla="+- 1 0 0"/>
                  <a:gd name="G18" fmla="+- 1 0 0"/>
                  <a:gd name="G19" fmla="+- 1 0 0"/>
                  <a:gd name="T0" fmla="*/ 0 w 21600"/>
                  <a:gd name="T1" fmla="*/ 0 h 21600"/>
                  <a:gd name="T2" fmla="*/ 0 w 21600"/>
                  <a:gd name="T3" fmla="*/ 0 h 21600"/>
                  <a:gd name="T4" fmla="*/ 0 w 21600"/>
                  <a:gd name="T5" fmla="*/ 0 h 21600"/>
                  <a:gd name="T6" fmla="*/ 0 w 21600"/>
                  <a:gd name="T7" fmla="*/ 0 h 21600"/>
                  <a:gd name="T8" fmla="*/ 0 w 21600"/>
                  <a:gd name="T9" fmla="*/ 0 h 21600"/>
                  <a:gd name="T10" fmla="*/ 145 w 21600"/>
                  <a:gd name="T11" fmla="*/ 118 h 21600"/>
                  <a:gd name="T12" fmla="*/ 21383 w 21600"/>
                  <a:gd name="T13" fmla="*/ 17115 h 21600"/>
                </a:gdLst>
                <a:ahLst/>
                <a:cxnLst>
                  <a:cxn ang="0">
                    <a:pos x="T0" y="T1"/>
                  </a:cxn>
                  <a:cxn ang="0">
                    <a:pos x="T2" y="T3"/>
                  </a:cxn>
                  <a:cxn ang="0">
                    <a:pos x="T4" y="T5"/>
                  </a:cxn>
                  <a:cxn ang="0">
                    <a:pos x="T6" y="T7"/>
                  </a:cxn>
                  <a:cxn ang="0">
                    <a:pos x="T8" y="T9"/>
                  </a:cxn>
                </a:cxnLst>
                <a:rect l="T10" t="T11" r="T12" b="T13"/>
                <a:pathLst>
                  <a:path w="21600" h="21600">
                    <a:moveTo>
                      <a:pt x="532" y="0"/>
                    </a:moveTo>
                    <a:cubicBezTo>
                      <a:pt x="238" y="0"/>
                      <a:pt x="0" y="238"/>
                      <a:pt x="0" y="532"/>
                    </a:cubicBezTo>
                    <a:lnTo>
                      <a:pt x="0" y="16745"/>
                    </a:lnTo>
                    <a:cubicBezTo>
                      <a:pt x="0" y="17039"/>
                      <a:pt x="238" y="17277"/>
                      <a:pt x="532" y="17277"/>
                    </a:cubicBezTo>
                    <a:lnTo>
                      <a:pt x="2623" y="17277"/>
                    </a:lnTo>
                    <a:lnTo>
                      <a:pt x="8607" y="21600"/>
                    </a:lnTo>
                    <a:lnTo>
                      <a:pt x="6515" y="17277"/>
                    </a:lnTo>
                    <a:lnTo>
                      <a:pt x="21016" y="17277"/>
                    </a:lnTo>
                    <a:cubicBezTo>
                      <a:pt x="21339" y="17277"/>
                      <a:pt x="21600" y="17039"/>
                      <a:pt x="21600" y="16745"/>
                    </a:cubicBezTo>
                    <a:lnTo>
                      <a:pt x="21600" y="532"/>
                    </a:lnTo>
                    <a:cubicBezTo>
                      <a:pt x="21600" y="238"/>
                      <a:pt x="21339" y="0"/>
                      <a:pt x="21016" y="0"/>
                    </a:cubicBezTo>
                    <a:lnTo>
                      <a:pt x="532" y="0"/>
                    </a:lnTo>
                    <a:close/>
                  </a:path>
                </a:pathLst>
              </a:custGeom>
              <a:solidFill>
                <a:srgbClr val="FFBE7D"/>
              </a:solidFill>
              <a:ln w="9360" cap="sq">
                <a:solidFill>
                  <a:srgbClr val="000000"/>
                </a:solidFill>
                <a:miter lim="800000"/>
                <a:headEnd/>
                <a:tailEnd/>
              </a:ln>
              <a:effectLst>
                <a:outerShdw dist="107933" dir="2700000" algn="ctr" rotWithShape="0">
                  <a:srgbClr val="808080"/>
                </a:outerShdw>
              </a:effectLst>
            </p:spPr>
            <p:txBody>
              <a:bodyPr wrap="none" anchor="ctr"/>
              <a:lstStyle/>
              <a:p>
                <a:pPr eaLnBrk="1" hangingPunct="1">
                  <a:buClr>
                    <a:srgbClr val="000000"/>
                  </a:buClr>
                  <a:buSzPct val="100000"/>
                  <a:buFont typeface="Times New Roman" pitchFamily="16" charset="0"/>
                  <a:buNone/>
                  <a:defRPr/>
                </a:pPr>
                <a:endParaRPr lang="en-US">
                  <a:ea typeface="+mn-ea"/>
                  <a:cs typeface="Arial" charset="0"/>
                </a:endParaRPr>
              </a:p>
            </p:txBody>
          </p:sp>
          <p:sp>
            <p:nvSpPr>
              <p:cNvPr id="10249" name="Freeform 9"/>
              <p:cNvSpPr>
                <a:spLocks noChangeArrowheads="1"/>
              </p:cNvSpPr>
              <p:nvPr/>
            </p:nvSpPr>
            <p:spPr bwMode="auto">
              <a:xfrm>
                <a:off x="2045" y="3127"/>
                <a:ext cx="338" cy="189"/>
              </a:xfrm>
              <a:custGeom>
                <a:avLst/>
                <a:gdLst>
                  <a:gd name="G0" fmla="+- 1 0 0"/>
                  <a:gd name="G1" fmla="+- 65242 0 0"/>
                  <a:gd name="G2" fmla="+- 65242 0 0"/>
                  <a:gd name="G3" fmla="+- 1 0 0"/>
                  <a:gd name="G4" fmla="+- 1 0 0"/>
                  <a:gd name="G5" fmla="+- 1 0 0"/>
                  <a:gd name="G6" fmla="+- 1 0 0"/>
                  <a:gd name="G7" fmla="+- 1 0 0"/>
                  <a:gd name="G8" fmla="+- 1 0 0"/>
                  <a:gd name="G9" fmla="+- 1 0 0"/>
                  <a:gd name="G10" fmla="+- 49170 0 0"/>
                  <a:gd name="G11" fmla="+- 1 0 0"/>
                  <a:gd name="G12" fmla="*/ 1 24411 49664"/>
                  <a:gd name="G13" fmla="*/ 1 22181 25856"/>
                  <a:gd name="G14" fmla="+- 1 0 0"/>
                  <a:gd name="G15" fmla="+- 1 0 0"/>
                  <a:gd name="G16" fmla="+- 1 0 0"/>
                  <a:gd name="G17" fmla="+- 1 0 0"/>
                  <a:gd name="G18" fmla="+- 1 0 0"/>
                  <a:gd name="G19" fmla="+- 1 0 0"/>
                  <a:gd name="T0" fmla="*/ 0 w 21600"/>
                  <a:gd name="T1" fmla="*/ 0 h 21600"/>
                  <a:gd name="T2" fmla="*/ 0 w 21600"/>
                  <a:gd name="T3" fmla="*/ 0 h 21600"/>
                  <a:gd name="T4" fmla="*/ 0 w 21600"/>
                  <a:gd name="T5" fmla="*/ 0 h 21600"/>
                  <a:gd name="T6" fmla="*/ 0 w 21600"/>
                  <a:gd name="T7" fmla="*/ 0 h 21600"/>
                  <a:gd name="T8" fmla="*/ 0 w 21600"/>
                  <a:gd name="T9" fmla="*/ 0 h 21600"/>
                  <a:gd name="T10" fmla="*/ 127 w 21600"/>
                  <a:gd name="T11" fmla="*/ 114 h 21600"/>
                  <a:gd name="T12" fmla="*/ 21409 w 21600"/>
                  <a:gd name="T13" fmla="*/ 17053 h 21600"/>
                </a:gdLst>
                <a:ahLst/>
                <a:cxnLst>
                  <a:cxn ang="0">
                    <a:pos x="T0" y="T1"/>
                  </a:cxn>
                  <a:cxn ang="0">
                    <a:pos x="T2" y="T3"/>
                  </a:cxn>
                  <a:cxn ang="0">
                    <a:pos x="T4" y="T5"/>
                  </a:cxn>
                  <a:cxn ang="0">
                    <a:pos x="T6" y="T7"/>
                  </a:cxn>
                  <a:cxn ang="0">
                    <a:pos x="T8" y="T9"/>
                  </a:cxn>
                </a:cxnLst>
                <a:rect l="T10" t="T11" r="T12" b="T13"/>
                <a:pathLst>
                  <a:path w="21600" h="21600">
                    <a:moveTo>
                      <a:pt x="532" y="0"/>
                    </a:moveTo>
                    <a:cubicBezTo>
                      <a:pt x="238" y="0"/>
                      <a:pt x="0" y="238"/>
                      <a:pt x="0" y="532"/>
                    </a:cubicBezTo>
                    <a:lnTo>
                      <a:pt x="0" y="16745"/>
                    </a:lnTo>
                    <a:cubicBezTo>
                      <a:pt x="0" y="17039"/>
                      <a:pt x="238" y="17277"/>
                      <a:pt x="532" y="17277"/>
                    </a:cubicBezTo>
                    <a:lnTo>
                      <a:pt x="2623" y="17277"/>
                    </a:lnTo>
                    <a:lnTo>
                      <a:pt x="8607" y="21600"/>
                    </a:lnTo>
                    <a:lnTo>
                      <a:pt x="6515" y="17277"/>
                    </a:lnTo>
                    <a:lnTo>
                      <a:pt x="21016" y="17277"/>
                    </a:lnTo>
                    <a:cubicBezTo>
                      <a:pt x="21339" y="17277"/>
                      <a:pt x="21600" y="17039"/>
                      <a:pt x="21600" y="16745"/>
                    </a:cubicBezTo>
                    <a:lnTo>
                      <a:pt x="21600" y="532"/>
                    </a:lnTo>
                    <a:cubicBezTo>
                      <a:pt x="21600" y="238"/>
                      <a:pt x="21339" y="0"/>
                      <a:pt x="21016" y="0"/>
                    </a:cubicBezTo>
                    <a:lnTo>
                      <a:pt x="532" y="0"/>
                    </a:lnTo>
                    <a:close/>
                  </a:path>
                </a:pathLst>
              </a:custGeom>
              <a:solidFill>
                <a:srgbClr val="FFBE7D"/>
              </a:solidFill>
              <a:ln w="9360" cap="sq">
                <a:solidFill>
                  <a:srgbClr val="000000"/>
                </a:solidFill>
                <a:miter lim="800000"/>
                <a:headEnd/>
                <a:tailEnd/>
              </a:ln>
              <a:effectLst>
                <a:outerShdw dist="107933" dir="2700000" algn="ctr" rotWithShape="0">
                  <a:srgbClr val="808080"/>
                </a:outerShdw>
              </a:effectLst>
            </p:spPr>
            <p:txBody>
              <a:bodyPr wrap="none" anchor="ctr"/>
              <a:lstStyle/>
              <a:p>
                <a:pPr eaLnBrk="1" hangingPunct="1">
                  <a:buClr>
                    <a:srgbClr val="000000"/>
                  </a:buClr>
                  <a:buSzPct val="100000"/>
                  <a:buFont typeface="Times New Roman" pitchFamily="16" charset="0"/>
                  <a:buNone/>
                  <a:defRPr/>
                </a:pPr>
                <a:endParaRPr lang="en-US">
                  <a:ea typeface="+mn-ea"/>
                  <a:cs typeface="Arial" charset="0"/>
                </a:endParaRPr>
              </a:p>
            </p:txBody>
          </p:sp>
          <p:sp>
            <p:nvSpPr>
              <p:cNvPr id="10250" name="Freeform 10"/>
              <p:cNvSpPr>
                <a:spLocks noChangeArrowheads="1"/>
              </p:cNvSpPr>
              <p:nvPr/>
            </p:nvSpPr>
            <p:spPr bwMode="auto">
              <a:xfrm>
                <a:off x="1565" y="3135"/>
                <a:ext cx="345" cy="133"/>
              </a:xfrm>
              <a:custGeom>
                <a:avLst/>
                <a:gdLst>
                  <a:gd name="G0" fmla="+- 21600 0 0"/>
                  <a:gd name="G1" fmla="+- 1 0 0"/>
                  <a:gd name="G2" fmla="+- 16441 0 0"/>
                  <a:gd name="G3" fmla="+- 1 0 0"/>
                  <a:gd name="G4" fmla="+- 1 0 0"/>
                  <a:gd name="G5" fmla="+- 1 0 0"/>
                  <a:gd name="G6" fmla="+- 884 0 0"/>
                  <a:gd name="G7" fmla="+- 1 0 0"/>
                  <a:gd name="G8" fmla="*/ 1 26475 50000"/>
                  <a:gd name="G9" fmla="+- 1 0 0"/>
                  <a:gd name="G10" fmla="+- 1 0 0"/>
                  <a:gd name="G11" fmla="+- 884 0 0"/>
                  <a:gd name="G12" fmla="+- 1 0 0"/>
                  <a:gd name="G13" fmla="*/ 1 49363 20000"/>
                  <a:gd name="G14" fmla="*/ 1 61281 34464"/>
                  <a:gd name="G15" fmla="+- 1 0 0"/>
                  <a:gd name="G16" fmla="+- 1 0 0"/>
                  <a:gd name="G17" fmla="+- 1 0 0"/>
                  <a:gd name="G18" fmla="*/ 1 2543 44192"/>
                  <a:gd name="G19" fmla="+- 1 0 0"/>
                  <a:gd name="G20" fmla="*/ 1 29003 51712"/>
                  <a:gd name="G21" fmla="+- 0 0 0"/>
                  <a:gd name="G22" fmla="+- 16382 0 0"/>
                  <a:gd name="G23" fmla="+- 1 0 0"/>
                  <a:gd name="G24" fmla="+- 1 0 0"/>
                  <a:gd name="G25" fmla="*/ 1 2543 44192"/>
                  <a:gd name="G26" fmla="+- 1 0 0"/>
                  <a:gd name="G27" fmla="+- 1 0 0"/>
                  <a:gd name="G28" fmla="+- 1 0 0"/>
                  <a:gd name="G29" fmla="+- 1 0 0"/>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5306 w 21600"/>
                  <a:gd name="T17" fmla="*/ 9188 h 21600"/>
                  <a:gd name="T18" fmla="*/ 17480 w 21600"/>
                  <a:gd name="T19" fmla="*/ 18376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14" y="0"/>
                    </a:moveTo>
                    <a:lnTo>
                      <a:pt x="21600" y="0"/>
                    </a:lnTo>
                    <a:lnTo>
                      <a:pt x="21600" y="21628"/>
                    </a:lnTo>
                    <a:lnTo>
                      <a:pt x="14" y="21628"/>
                    </a:lnTo>
                    <a:lnTo>
                      <a:pt x="14" y="0"/>
                    </a:lnTo>
                    <a:close/>
                  </a:path>
                  <a:path w="21600" h="21600" extrusionOk="0">
                    <a:moveTo>
                      <a:pt x="18476" y="2035"/>
                    </a:moveTo>
                    <a:lnTo>
                      <a:pt x="20539" y="2035"/>
                    </a:lnTo>
                    <a:lnTo>
                      <a:pt x="20539" y="6559"/>
                    </a:lnTo>
                    <a:lnTo>
                      <a:pt x="18476" y="6559"/>
                    </a:lnTo>
                    <a:lnTo>
                      <a:pt x="18476" y="2035"/>
                    </a:lnTo>
                    <a:close/>
                  </a:path>
                  <a:path w="21600" h="21600" extrusionOk="0">
                    <a:moveTo>
                      <a:pt x="884" y="2092"/>
                    </a:moveTo>
                    <a:lnTo>
                      <a:pt x="7425" y="2092"/>
                    </a:lnTo>
                    <a:lnTo>
                      <a:pt x="7425" y="2770"/>
                    </a:lnTo>
                    <a:lnTo>
                      <a:pt x="884" y="2770"/>
                    </a:lnTo>
                    <a:lnTo>
                      <a:pt x="884" y="2092"/>
                    </a:lnTo>
                    <a:close/>
                  </a:path>
                  <a:path w="21600" h="21600" extrusionOk="0">
                    <a:moveTo>
                      <a:pt x="884" y="3109"/>
                    </a:moveTo>
                    <a:lnTo>
                      <a:pt x="7425" y="3109"/>
                    </a:lnTo>
                    <a:lnTo>
                      <a:pt x="7425" y="3788"/>
                    </a:lnTo>
                    <a:lnTo>
                      <a:pt x="884" y="3788"/>
                    </a:lnTo>
                    <a:lnTo>
                      <a:pt x="884" y="3109"/>
                    </a:lnTo>
                    <a:close/>
                  </a:path>
                  <a:path w="21600" h="21600" extrusionOk="0">
                    <a:moveTo>
                      <a:pt x="884" y="4127"/>
                    </a:moveTo>
                    <a:lnTo>
                      <a:pt x="7425" y="4127"/>
                    </a:lnTo>
                    <a:lnTo>
                      <a:pt x="7425" y="4806"/>
                    </a:lnTo>
                    <a:lnTo>
                      <a:pt x="884" y="4806"/>
                    </a:lnTo>
                    <a:lnTo>
                      <a:pt x="884" y="4127"/>
                    </a:lnTo>
                    <a:close/>
                  </a:path>
                  <a:path w="21600" h="21600" extrusionOk="0">
                    <a:moveTo>
                      <a:pt x="5127" y="5145"/>
                    </a:moveTo>
                    <a:lnTo>
                      <a:pt x="7425" y="5145"/>
                    </a:lnTo>
                    <a:lnTo>
                      <a:pt x="7425" y="5824"/>
                    </a:lnTo>
                    <a:lnTo>
                      <a:pt x="5127" y="5824"/>
                    </a:lnTo>
                    <a:lnTo>
                      <a:pt x="5127" y="5145"/>
                    </a:lnTo>
                    <a:close/>
                  </a:path>
                </a:pathLst>
              </a:custGeom>
              <a:solidFill>
                <a:srgbClr val="FFFFFF"/>
              </a:solidFill>
              <a:ln w="9360" cap="sq">
                <a:solidFill>
                  <a:srgbClr val="000000"/>
                </a:solidFill>
                <a:miter lim="800000"/>
                <a:headEnd/>
                <a:tailEnd/>
              </a:ln>
              <a:effectLst>
                <a:outerShdw dist="107933" dir="2700000" algn="ctr" rotWithShape="0">
                  <a:srgbClr val="808080"/>
                </a:outerShdw>
              </a:effectLst>
            </p:spPr>
            <p:txBody>
              <a:bodyPr wrap="none" anchor="ctr"/>
              <a:lstStyle/>
              <a:p>
                <a:pPr eaLnBrk="1" hangingPunct="1">
                  <a:buClr>
                    <a:srgbClr val="000000"/>
                  </a:buClr>
                  <a:buSzPct val="100000"/>
                  <a:buFont typeface="Times New Roman" pitchFamily="16" charset="0"/>
                  <a:buNone/>
                  <a:defRPr/>
                </a:pPr>
                <a:endParaRPr lang="en-US">
                  <a:ea typeface="+mn-ea"/>
                  <a:cs typeface="Arial" charset="0"/>
                </a:endParaRPr>
              </a:p>
            </p:txBody>
          </p:sp>
        </p:grpSp>
        <p:sp>
          <p:nvSpPr>
            <p:cNvPr id="56327" name="AutoShape 11"/>
            <p:cNvSpPr>
              <a:spLocks noChangeArrowheads="1"/>
            </p:cNvSpPr>
            <p:nvPr/>
          </p:nvSpPr>
          <p:spPr bwMode="auto">
            <a:xfrm>
              <a:off x="1461" y="2039"/>
              <a:ext cx="639" cy="562"/>
            </a:xfrm>
            <a:prstGeom prst="rightArrow">
              <a:avLst>
                <a:gd name="adj1" fmla="val 50000"/>
                <a:gd name="adj2" fmla="val 28425"/>
              </a:avLst>
            </a:prstGeom>
            <a:solidFill>
              <a:srgbClr val="FFFFCC"/>
            </a:solidFill>
            <a:ln w="9360" cap="sq">
              <a:solidFill>
                <a:srgbClr val="000000"/>
              </a:solidFill>
              <a:miter lim="800000"/>
              <a:headEnd/>
              <a:tailEnd/>
            </a:ln>
          </p:spPr>
          <p:txBody>
            <a:bodyPr lIns="54000" tIns="46800" rIns="18000" bIns="46800" anchor="ctr"/>
            <a:lstStyle/>
            <a:p>
              <a:pP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sz="1300">
                  <a:solidFill>
                    <a:srgbClr val="000000"/>
                  </a:solidFill>
                  <a:latin typeface="Times New Roman" pitchFamily="18" charset="0"/>
                  <a:cs typeface="Times New Roman" pitchFamily="18" charset="0"/>
                </a:rPr>
                <a:t>Ανάλυση Σχολίων</a:t>
              </a:r>
            </a:p>
          </p:txBody>
        </p:sp>
        <p:sp>
          <p:nvSpPr>
            <p:cNvPr id="56328" name="Line 14"/>
            <p:cNvSpPr>
              <a:spLocks noChangeShapeType="1"/>
            </p:cNvSpPr>
            <p:nvPr/>
          </p:nvSpPr>
          <p:spPr bwMode="auto">
            <a:xfrm>
              <a:off x="4272" y="2304"/>
              <a:ext cx="363" cy="0"/>
            </a:xfrm>
            <a:prstGeom prst="line">
              <a:avLst/>
            </a:prstGeom>
            <a:noFill/>
            <a:ln w="38160" cap="sq">
              <a:solidFill>
                <a:srgbClr val="000000"/>
              </a:solidFill>
              <a:miter lim="800000"/>
              <a:headEnd/>
              <a:tailEnd type="triangle" w="med" len="med"/>
            </a:ln>
          </p:spPr>
          <p:txBody>
            <a:bodyPr/>
            <a:lstStyle/>
            <a:p>
              <a:endParaRPr lang="el-GR"/>
            </a:p>
          </p:txBody>
        </p:sp>
        <p:sp>
          <p:nvSpPr>
            <p:cNvPr id="56329" name="Text Box 15"/>
            <p:cNvSpPr txBox="1">
              <a:spLocks noChangeArrowheads="1"/>
            </p:cNvSpPr>
            <p:nvPr/>
          </p:nvSpPr>
          <p:spPr bwMode="auto">
            <a:xfrm>
              <a:off x="4608" y="2155"/>
              <a:ext cx="815" cy="671"/>
            </a:xfrm>
            <a:prstGeom prst="rect">
              <a:avLst/>
            </a:prstGeom>
            <a:noFill/>
            <a:ln w="9525">
              <a:noFill/>
              <a:round/>
              <a:headEnd/>
              <a:tailEnd/>
            </a:ln>
          </p:spPr>
          <p:txBody>
            <a:bodyPr lIns="90000" tIns="46800" rIns="90000" bIns="46800">
              <a:spAutoFit/>
            </a:bodyPr>
            <a:lstStyle/>
            <a:p>
              <a:pPr algn="ctr" eaLnBrk="1" hangingPunct="1">
                <a:spcBef>
                  <a:spcPts val="1000"/>
                </a:spcBef>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sz="1600">
                  <a:solidFill>
                    <a:srgbClr val="000000"/>
                  </a:solidFill>
                  <a:latin typeface="Times New Roman" pitchFamily="18" charset="0"/>
                  <a:cs typeface="Times New Roman" pitchFamily="18" charset="0"/>
                </a:rPr>
                <a:t>Ημερομηνία ισχύος (</a:t>
              </a:r>
              <a:r>
                <a:rPr lang="en-US" altLang="en-US" sz="1600">
                  <a:solidFill>
                    <a:srgbClr val="000000"/>
                  </a:solidFill>
                  <a:latin typeface="Times New Roman" pitchFamily="18" charset="0"/>
                  <a:cs typeface="Times New Roman" pitchFamily="18" charset="0"/>
                </a:rPr>
                <a:t>Effective Date</a:t>
              </a:r>
              <a:r>
                <a:rPr lang="el-GR" altLang="en-US" sz="1600">
                  <a:solidFill>
                    <a:srgbClr val="000000"/>
                  </a:solidFill>
                  <a:latin typeface="Times New Roman" pitchFamily="18" charset="0"/>
                  <a:cs typeface="Times New Roman" pitchFamily="18" charset="0"/>
                </a:rPr>
                <a:t>)</a:t>
              </a:r>
            </a:p>
          </p:txBody>
        </p:sp>
        <p:sp>
          <p:nvSpPr>
            <p:cNvPr id="56330" name="AutoShape 16"/>
            <p:cNvSpPr>
              <a:spLocks noChangeArrowheads="1"/>
            </p:cNvSpPr>
            <p:nvPr/>
          </p:nvSpPr>
          <p:spPr bwMode="auto">
            <a:xfrm>
              <a:off x="2925" y="2027"/>
              <a:ext cx="673" cy="570"/>
            </a:xfrm>
            <a:prstGeom prst="rightArrow">
              <a:avLst>
                <a:gd name="adj1" fmla="val 50000"/>
                <a:gd name="adj2" fmla="val 29518"/>
              </a:avLst>
            </a:prstGeom>
            <a:solidFill>
              <a:srgbClr val="FFFFCC"/>
            </a:solidFill>
            <a:ln w="9360" cap="sq">
              <a:solidFill>
                <a:srgbClr val="000000"/>
              </a:solidFill>
              <a:miter lim="800000"/>
              <a:headEnd/>
              <a:tailEnd/>
            </a:ln>
          </p:spPr>
          <p:txBody>
            <a:bodyPr lIns="54000" tIns="46800" rIns="18000" bIns="46800" anchor="ctr"/>
            <a:lstStyle/>
            <a:p>
              <a:pP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sz="1300">
                  <a:solidFill>
                    <a:srgbClr val="000000"/>
                  </a:solidFill>
                  <a:latin typeface="Times New Roman" pitchFamily="18" charset="0"/>
                  <a:cs typeface="Times New Roman" pitchFamily="18" charset="0"/>
                </a:rPr>
                <a:t>Ανάλυση Σχολίων</a:t>
              </a:r>
            </a:p>
          </p:txBody>
        </p:sp>
        <p:sp>
          <p:nvSpPr>
            <p:cNvPr id="56331" name="Rectangle 17"/>
            <p:cNvSpPr>
              <a:spLocks noChangeArrowheads="1"/>
            </p:cNvSpPr>
            <p:nvPr/>
          </p:nvSpPr>
          <p:spPr bwMode="auto">
            <a:xfrm>
              <a:off x="650" y="1383"/>
              <a:ext cx="709" cy="321"/>
            </a:xfrm>
            <a:prstGeom prst="rect">
              <a:avLst/>
            </a:prstGeom>
            <a:solidFill>
              <a:srgbClr val="4F81BD"/>
            </a:solidFill>
            <a:ln w="9360" cap="sq">
              <a:solidFill>
                <a:srgbClr val="000000"/>
              </a:solidFill>
              <a:miter lim="800000"/>
              <a:headEnd/>
              <a:tailEnd/>
            </a:ln>
          </p:spPr>
          <p:txBody>
            <a:bodyPr wrap="none" lIns="90000" tIns="46800" rIns="90000" bIns="46800" anchor="ctr"/>
            <a:lstStyle/>
            <a:p>
              <a:pP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sz="1600">
                  <a:solidFill>
                    <a:srgbClr val="000000"/>
                  </a:solidFill>
                  <a:latin typeface="Times New Roman" pitchFamily="18" charset="0"/>
                  <a:cs typeface="Times New Roman" pitchFamily="18" charset="0"/>
                </a:rPr>
                <a:t>Έρευνα</a:t>
              </a:r>
            </a:p>
          </p:txBody>
        </p:sp>
        <p:sp>
          <p:nvSpPr>
            <p:cNvPr id="56332" name="Line 18"/>
            <p:cNvSpPr>
              <a:spLocks noChangeShapeType="1"/>
            </p:cNvSpPr>
            <p:nvPr/>
          </p:nvSpPr>
          <p:spPr bwMode="auto">
            <a:xfrm>
              <a:off x="786" y="1202"/>
              <a:ext cx="140" cy="154"/>
            </a:xfrm>
            <a:prstGeom prst="line">
              <a:avLst/>
            </a:prstGeom>
            <a:noFill/>
            <a:ln w="28440" cap="sq">
              <a:solidFill>
                <a:srgbClr val="000000"/>
              </a:solidFill>
              <a:miter lim="800000"/>
              <a:headEnd/>
              <a:tailEnd type="triangle" w="med" len="lg"/>
            </a:ln>
          </p:spPr>
          <p:txBody>
            <a:bodyPr/>
            <a:lstStyle/>
            <a:p>
              <a:endParaRPr lang="el-GR"/>
            </a:p>
          </p:txBody>
        </p:sp>
        <p:sp>
          <p:nvSpPr>
            <p:cNvPr id="56333" name="Text Box 19"/>
            <p:cNvSpPr txBox="1">
              <a:spLocks noChangeArrowheads="1"/>
            </p:cNvSpPr>
            <p:nvPr/>
          </p:nvSpPr>
          <p:spPr bwMode="auto">
            <a:xfrm>
              <a:off x="140" y="839"/>
              <a:ext cx="1178" cy="365"/>
            </a:xfrm>
            <a:prstGeom prst="rect">
              <a:avLst/>
            </a:prstGeom>
            <a:noFill/>
            <a:ln w="9525">
              <a:noFill/>
              <a:round/>
              <a:headEnd/>
              <a:tailEnd/>
            </a:ln>
          </p:spPr>
          <p:txBody>
            <a:bodyPr lIns="90000" tIns="46800" rIns="90000" bIns="46800">
              <a:spAutoFit/>
            </a:bodyPr>
            <a:lstStyle/>
            <a:p>
              <a:pPr eaLnBrk="1" hangingPunct="1">
                <a:spcBef>
                  <a:spcPts val="1000"/>
                </a:spcBef>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sz="1600">
                  <a:solidFill>
                    <a:srgbClr val="000000"/>
                  </a:solidFill>
                  <a:latin typeface="Times New Roman" pitchFamily="18" charset="0"/>
                  <a:cs typeface="Times New Roman" pitchFamily="18" charset="0"/>
                </a:rPr>
                <a:t>Εθνικά όργανα θέσπισης προτύπων</a:t>
              </a:r>
            </a:p>
          </p:txBody>
        </p:sp>
        <p:sp>
          <p:nvSpPr>
            <p:cNvPr id="56334" name="Text Box 20"/>
            <p:cNvSpPr txBox="1">
              <a:spLocks noChangeArrowheads="1"/>
            </p:cNvSpPr>
            <p:nvPr/>
          </p:nvSpPr>
          <p:spPr bwMode="auto">
            <a:xfrm>
              <a:off x="1267" y="993"/>
              <a:ext cx="592" cy="211"/>
            </a:xfrm>
            <a:prstGeom prst="rect">
              <a:avLst/>
            </a:prstGeom>
            <a:noFill/>
            <a:ln w="9525">
              <a:noFill/>
              <a:round/>
              <a:headEnd/>
              <a:tailEnd/>
            </a:ln>
          </p:spPr>
          <p:txBody>
            <a:bodyPr lIns="90000" tIns="46800" rIns="90000" bIns="46800">
              <a:spAutoFit/>
            </a:bodyPr>
            <a:lstStyle/>
            <a:p>
              <a:pPr eaLnBrk="1" hangingPunct="1">
                <a:spcBef>
                  <a:spcPts val="1000"/>
                </a:spcBef>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sz="1600">
                  <a:solidFill>
                    <a:srgbClr val="000000"/>
                  </a:solidFill>
                  <a:latin typeface="Times New Roman" pitchFamily="18" charset="0"/>
                  <a:cs typeface="Times New Roman" pitchFamily="18" charset="0"/>
                </a:rPr>
                <a:t>Άλλοι</a:t>
              </a:r>
            </a:p>
          </p:txBody>
        </p:sp>
        <p:sp>
          <p:nvSpPr>
            <p:cNvPr id="56335" name="Line 21"/>
            <p:cNvSpPr>
              <a:spLocks noChangeShapeType="1"/>
            </p:cNvSpPr>
            <p:nvPr/>
          </p:nvSpPr>
          <p:spPr bwMode="auto">
            <a:xfrm flipV="1">
              <a:off x="1738" y="2525"/>
              <a:ext cx="0" cy="301"/>
            </a:xfrm>
            <a:prstGeom prst="line">
              <a:avLst/>
            </a:prstGeom>
            <a:noFill/>
            <a:ln w="28440" cap="sq">
              <a:solidFill>
                <a:srgbClr val="000000"/>
              </a:solidFill>
              <a:miter lim="800000"/>
              <a:headEnd/>
              <a:tailEnd type="triangle" w="med" len="med"/>
            </a:ln>
          </p:spPr>
          <p:txBody>
            <a:bodyPr/>
            <a:lstStyle/>
            <a:p>
              <a:endParaRPr lang="el-GR"/>
            </a:p>
          </p:txBody>
        </p:sp>
        <p:sp>
          <p:nvSpPr>
            <p:cNvPr id="56336" name="Line 22"/>
            <p:cNvSpPr>
              <a:spLocks noChangeShapeType="1"/>
            </p:cNvSpPr>
            <p:nvPr/>
          </p:nvSpPr>
          <p:spPr bwMode="auto">
            <a:xfrm flipV="1">
              <a:off x="3191" y="2525"/>
              <a:ext cx="0" cy="301"/>
            </a:xfrm>
            <a:prstGeom prst="line">
              <a:avLst/>
            </a:prstGeom>
            <a:noFill/>
            <a:ln w="28440" cap="sq">
              <a:solidFill>
                <a:srgbClr val="000000"/>
              </a:solidFill>
              <a:miter lim="800000"/>
              <a:headEnd/>
              <a:tailEnd type="triangle" w="med" len="med"/>
            </a:ln>
          </p:spPr>
          <p:txBody>
            <a:bodyPr/>
            <a:lstStyle/>
            <a:p>
              <a:endParaRPr lang="el-GR"/>
            </a:p>
          </p:txBody>
        </p:sp>
        <p:sp>
          <p:nvSpPr>
            <p:cNvPr id="56337" name="Line 23"/>
            <p:cNvSpPr>
              <a:spLocks noChangeShapeType="1"/>
            </p:cNvSpPr>
            <p:nvPr/>
          </p:nvSpPr>
          <p:spPr bwMode="auto">
            <a:xfrm flipH="1">
              <a:off x="1102" y="1202"/>
              <a:ext cx="183" cy="154"/>
            </a:xfrm>
            <a:prstGeom prst="line">
              <a:avLst/>
            </a:prstGeom>
            <a:noFill/>
            <a:ln w="28440" cap="sq">
              <a:solidFill>
                <a:srgbClr val="000000"/>
              </a:solidFill>
              <a:miter lim="800000"/>
              <a:headEnd/>
              <a:tailEnd type="triangle" w="med" len="lg"/>
            </a:ln>
          </p:spPr>
          <p:txBody>
            <a:bodyPr/>
            <a:lstStyle/>
            <a:p>
              <a:endParaRPr lang="el-GR"/>
            </a:p>
          </p:txBody>
        </p:sp>
        <p:sp>
          <p:nvSpPr>
            <p:cNvPr id="56338" name="Rectangle 24"/>
            <p:cNvSpPr>
              <a:spLocks noChangeArrowheads="1"/>
            </p:cNvSpPr>
            <p:nvPr/>
          </p:nvSpPr>
          <p:spPr bwMode="auto">
            <a:xfrm>
              <a:off x="1092" y="3493"/>
              <a:ext cx="828" cy="177"/>
            </a:xfrm>
            <a:prstGeom prst="rect">
              <a:avLst/>
            </a:prstGeom>
            <a:noFill/>
            <a:ln w="9525">
              <a:noFill/>
              <a:round/>
              <a:headEnd/>
              <a:tailEnd/>
            </a:ln>
          </p:spPr>
          <p:txBody>
            <a:bodyPr wrap="none" lIns="90000" tIns="46800" rIns="90000" bIns="46800" anchor="ctr"/>
            <a:lstStyle/>
            <a:p>
              <a:pP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1600" b="1">
                  <a:solidFill>
                    <a:srgbClr val="000000"/>
                  </a:solidFill>
                  <a:latin typeface="Times New Roman" pitchFamily="18" charset="0"/>
                  <a:cs typeface="Times New Roman" pitchFamily="18" charset="0"/>
                </a:rPr>
                <a:t>9-15 </a:t>
              </a:r>
              <a:r>
                <a:rPr lang="el-GR" altLang="en-US" sz="1600" b="1">
                  <a:solidFill>
                    <a:srgbClr val="000000"/>
                  </a:solidFill>
                  <a:latin typeface="Times New Roman" pitchFamily="18" charset="0"/>
                  <a:cs typeface="Times New Roman" pitchFamily="18" charset="0"/>
                </a:rPr>
                <a:t>μήνες</a:t>
              </a:r>
            </a:p>
          </p:txBody>
        </p:sp>
        <p:sp>
          <p:nvSpPr>
            <p:cNvPr id="56339" name="Rectangle 25"/>
            <p:cNvSpPr>
              <a:spLocks noChangeArrowheads="1"/>
            </p:cNvSpPr>
            <p:nvPr/>
          </p:nvSpPr>
          <p:spPr bwMode="auto">
            <a:xfrm>
              <a:off x="2784" y="3492"/>
              <a:ext cx="828" cy="177"/>
            </a:xfrm>
            <a:prstGeom prst="rect">
              <a:avLst/>
            </a:prstGeom>
            <a:noFill/>
            <a:ln w="9525">
              <a:noFill/>
              <a:round/>
              <a:headEnd/>
              <a:tailEnd/>
            </a:ln>
          </p:spPr>
          <p:txBody>
            <a:bodyPr wrap="none" lIns="90000" tIns="46800" rIns="90000" bIns="46800" anchor="ctr"/>
            <a:lstStyle/>
            <a:p>
              <a:pP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1600" b="1">
                  <a:solidFill>
                    <a:srgbClr val="000000"/>
                  </a:solidFill>
                  <a:latin typeface="Times New Roman" pitchFamily="18" charset="0"/>
                  <a:cs typeface="Times New Roman" pitchFamily="18" charset="0"/>
                </a:rPr>
                <a:t>9-15 </a:t>
              </a:r>
              <a:r>
                <a:rPr lang="el-GR" altLang="en-US" sz="1600" b="1">
                  <a:solidFill>
                    <a:srgbClr val="000000"/>
                  </a:solidFill>
                  <a:latin typeface="Times New Roman" pitchFamily="18" charset="0"/>
                  <a:cs typeface="Times New Roman" pitchFamily="18" charset="0"/>
                </a:rPr>
                <a:t>μήνες</a:t>
              </a:r>
            </a:p>
          </p:txBody>
        </p:sp>
        <p:sp>
          <p:nvSpPr>
            <p:cNvPr id="56340" name="Rectangle 26"/>
            <p:cNvSpPr>
              <a:spLocks noChangeArrowheads="1"/>
            </p:cNvSpPr>
            <p:nvPr/>
          </p:nvSpPr>
          <p:spPr bwMode="auto">
            <a:xfrm>
              <a:off x="4284" y="3493"/>
              <a:ext cx="828" cy="177"/>
            </a:xfrm>
            <a:prstGeom prst="rect">
              <a:avLst/>
            </a:prstGeom>
            <a:noFill/>
            <a:ln w="9525">
              <a:noFill/>
              <a:round/>
              <a:headEnd/>
              <a:tailEnd/>
            </a:ln>
          </p:spPr>
          <p:txBody>
            <a:bodyPr wrap="none" lIns="90000" tIns="46800" rIns="90000" bIns="46800" anchor="ctr"/>
            <a:lstStyle/>
            <a:p>
              <a:pP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1600" b="1">
                  <a:solidFill>
                    <a:srgbClr val="000000"/>
                  </a:solidFill>
                  <a:latin typeface="Times New Roman" pitchFamily="18" charset="0"/>
                  <a:cs typeface="Times New Roman" pitchFamily="18" charset="0"/>
                </a:rPr>
                <a:t>6-18 </a:t>
              </a:r>
              <a:r>
                <a:rPr lang="el-GR" altLang="en-US" sz="1600" b="1">
                  <a:solidFill>
                    <a:srgbClr val="000000"/>
                  </a:solidFill>
                  <a:latin typeface="Times New Roman" pitchFamily="18" charset="0"/>
                  <a:cs typeface="Times New Roman" pitchFamily="18" charset="0"/>
                </a:rPr>
                <a:t>μήνες</a:t>
              </a:r>
            </a:p>
          </p:txBody>
        </p:sp>
        <p:sp>
          <p:nvSpPr>
            <p:cNvPr id="56341" name="Line 27"/>
            <p:cNvSpPr>
              <a:spLocks noChangeShapeType="1"/>
            </p:cNvSpPr>
            <p:nvPr/>
          </p:nvSpPr>
          <p:spPr bwMode="auto">
            <a:xfrm flipH="1">
              <a:off x="615" y="3581"/>
              <a:ext cx="445" cy="0"/>
            </a:xfrm>
            <a:prstGeom prst="line">
              <a:avLst/>
            </a:prstGeom>
            <a:noFill/>
            <a:ln w="28440" cap="sq">
              <a:solidFill>
                <a:srgbClr val="000000"/>
              </a:solidFill>
              <a:miter lim="800000"/>
              <a:headEnd/>
              <a:tailEnd type="triangle" w="med" len="med"/>
            </a:ln>
          </p:spPr>
          <p:txBody>
            <a:bodyPr/>
            <a:lstStyle/>
            <a:p>
              <a:endParaRPr lang="el-GR"/>
            </a:p>
          </p:txBody>
        </p:sp>
        <p:sp>
          <p:nvSpPr>
            <p:cNvPr id="56342" name="Line 28"/>
            <p:cNvSpPr>
              <a:spLocks noChangeShapeType="1"/>
            </p:cNvSpPr>
            <p:nvPr/>
          </p:nvSpPr>
          <p:spPr bwMode="auto">
            <a:xfrm flipH="1">
              <a:off x="2349" y="3582"/>
              <a:ext cx="409" cy="0"/>
            </a:xfrm>
            <a:prstGeom prst="line">
              <a:avLst/>
            </a:prstGeom>
            <a:noFill/>
            <a:ln w="28440" cap="sq">
              <a:solidFill>
                <a:srgbClr val="000000"/>
              </a:solidFill>
              <a:miter lim="800000"/>
              <a:headEnd/>
              <a:tailEnd type="triangle" w="med" len="med"/>
            </a:ln>
          </p:spPr>
          <p:txBody>
            <a:bodyPr/>
            <a:lstStyle/>
            <a:p>
              <a:endParaRPr lang="el-GR"/>
            </a:p>
          </p:txBody>
        </p:sp>
        <p:sp>
          <p:nvSpPr>
            <p:cNvPr id="56343" name="Line 29"/>
            <p:cNvSpPr>
              <a:spLocks noChangeShapeType="1"/>
            </p:cNvSpPr>
            <p:nvPr/>
          </p:nvSpPr>
          <p:spPr bwMode="auto">
            <a:xfrm flipH="1">
              <a:off x="3953" y="3582"/>
              <a:ext cx="297" cy="0"/>
            </a:xfrm>
            <a:prstGeom prst="line">
              <a:avLst/>
            </a:prstGeom>
            <a:noFill/>
            <a:ln w="28440" cap="sq">
              <a:solidFill>
                <a:srgbClr val="000000"/>
              </a:solidFill>
              <a:miter lim="800000"/>
              <a:headEnd/>
              <a:tailEnd type="triangle" w="med" len="med"/>
            </a:ln>
          </p:spPr>
          <p:txBody>
            <a:bodyPr/>
            <a:lstStyle/>
            <a:p>
              <a:endParaRPr lang="el-GR"/>
            </a:p>
          </p:txBody>
        </p:sp>
        <p:sp>
          <p:nvSpPr>
            <p:cNvPr id="56344" name="Line 30"/>
            <p:cNvSpPr>
              <a:spLocks noChangeShapeType="1"/>
            </p:cNvSpPr>
            <p:nvPr/>
          </p:nvSpPr>
          <p:spPr bwMode="auto">
            <a:xfrm>
              <a:off x="1931" y="3582"/>
              <a:ext cx="407" cy="0"/>
            </a:xfrm>
            <a:prstGeom prst="line">
              <a:avLst/>
            </a:prstGeom>
            <a:noFill/>
            <a:ln w="28440" cap="sq">
              <a:solidFill>
                <a:srgbClr val="000000"/>
              </a:solidFill>
              <a:miter lim="800000"/>
              <a:headEnd/>
              <a:tailEnd type="triangle" w="med" len="med"/>
            </a:ln>
          </p:spPr>
          <p:txBody>
            <a:bodyPr/>
            <a:lstStyle/>
            <a:p>
              <a:endParaRPr lang="el-GR"/>
            </a:p>
          </p:txBody>
        </p:sp>
        <p:sp>
          <p:nvSpPr>
            <p:cNvPr id="56345" name="Line 31"/>
            <p:cNvSpPr>
              <a:spLocks noChangeShapeType="1"/>
            </p:cNvSpPr>
            <p:nvPr/>
          </p:nvSpPr>
          <p:spPr bwMode="auto">
            <a:xfrm>
              <a:off x="5120" y="3586"/>
              <a:ext cx="272" cy="0"/>
            </a:xfrm>
            <a:prstGeom prst="line">
              <a:avLst/>
            </a:prstGeom>
            <a:noFill/>
            <a:ln w="28440" cap="sq">
              <a:solidFill>
                <a:srgbClr val="000000"/>
              </a:solidFill>
              <a:miter lim="800000"/>
              <a:headEnd/>
              <a:tailEnd type="triangle" w="med" len="med"/>
            </a:ln>
          </p:spPr>
          <p:txBody>
            <a:bodyPr/>
            <a:lstStyle/>
            <a:p>
              <a:endParaRPr lang="el-GR"/>
            </a:p>
          </p:txBody>
        </p:sp>
        <p:sp>
          <p:nvSpPr>
            <p:cNvPr id="56346" name="Line 32"/>
            <p:cNvSpPr>
              <a:spLocks noChangeShapeType="1"/>
            </p:cNvSpPr>
            <p:nvPr/>
          </p:nvSpPr>
          <p:spPr bwMode="auto">
            <a:xfrm>
              <a:off x="3644" y="3582"/>
              <a:ext cx="295" cy="0"/>
            </a:xfrm>
            <a:prstGeom prst="line">
              <a:avLst/>
            </a:prstGeom>
            <a:noFill/>
            <a:ln w="28440" cap="sq">
              <a:solidFill>
                <a:srgbClr val="000000"/>
              </a:solidFill>
              <a:miter lim="800000"/>
              <a:headEnd/>
              <a:tailEnd type="triangle" w="med" len="med"/>
            </a:ln>
          </p:spPr>
          <p:txBody>
            <a:bodyPr/>
            <a:lstStyle/>
            <a:p>
              <a:endParaRPr lang="el-GR"/>
            </a:p>
          </p:txBody>
        </p:sp>
        <p:grpSp>
          <p:nvGrpSpPr>
            <p:cNvPr id="56347" name="Group 33"/>
            <p:cNvGrpSpPr>
              <a:grpSpLocks/>
            </p:cNvGrpSpPr>
            <p:nvPr/>
          </p:nvGrpSpPr>
          <p:grpSpPr bwMode="auto">
            <a:xfrm>
              <a:off x="2848" y="2893"/>
              <a:ext cx="902" cy="423"/>
              <a:chOff x="2848" y="2893"/>
              <a:chExt cx="902" cy="423"/>
            </a:xfrm>
          </p:grpSpPr>
          <p:sp>
            <p:nvSpPr>
              <p:cNvPr id="10274" name="Freeform 34"/>
              <p:cNvSpPr>
                <a:spLocks noChangeArrowheads="1"/>
              </p:cNvSpPr>
              <p:nvPr/>
            </p:nvSpPr>
            <p:spPr bwMode="auto">
              <a:xfrm>
                <a:off x="3236" y="2935"/>
                <a:ext cx="344" cy="133"/>
              </a:xfrm>
              <a:custGeom>
                <a:avLst/>
                <a:gdLst>
                  <a:gd name="G0" fmla="+- 21600 0 0"/>
                  <a:gd name="G1" fmla="+- 1 0 0"/>
                  <a:gd name="G2" fmla="+- 16441 0 0"/>
                  <a:gd name="G3" fmla="+- 1 0 0"/>
                  <a:gd name="G4" fmla="+- 1 0 0"/>
                  <a:gd name="G5" fmla="+- 1 0 0"/>
                  <a:gd name="G6" fmla="+- 884 0 0"/>
                  <a:gd name="G7" fmla="+- 1 0 0"/>
                  <a:gd name="G8" fmla="*/ 1 26475 50000"/>
                  <a:gd name="G9" fmla="+- 1 0 0"/>
                  <a:gd name="G10" fmla="+- 1 0 0"/>
                  <a:gd name="G11" fmla="+- 884 0 0"/>
                  <a:gd name="G12" fmla="+- 1 0 0"/>
                  <a:gd name="G13" fmla="*/ 1 49363 20000"/>
                  <a:gd name="G14" fmla="*/ 1 61281 34464"/>
                  <a:gd name="G15" fmla="+- 1 0 0"/>
                  <a:gd name="G16" fmla="+- 1 0 0"/>
                  <a:gd name="G17" fmla="+- 1 0 0"/>
                  <a:gd name="G18" fmla="*/ 1 2543 44192"/>
                  <a:gd name="G19" fmla="+- 1 0 0"/>
                  <a:gd name="G20" fmla="*/ 1 29003 51712"/>
                  <a:gd name="G21" fmla="+- 0 0 0"/>
                  <a:gd name="G22" fmla="+- 16382 0 0"/>
                  <a:gd name="G23" fmla="+- 1 0 0"/>
                  <a:gd name="G24" fmla="+- 1 0 0"/>
                  <a:gd name="G25" fmla="*/ 1 2543 44192"/>
                  <a:gd name="G26" fmla="+- 1 0 0"/>
                  <a:gd name="G27" fmla="+- 1 0 0"/>
                  <a:gd name="G28" fmla="+- 1 0 0"/>
                  <a:gd name="G29" fmla="+- 1 0 0"/>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5322 w 21600"/>
                  <a:gd name="T17" fmla="*/ 9188 h 21600"/>
                  <a:gd name="T18" fmla="*/ 17530 w 21600"/>
                  <a:gd name="T19" fmla="*/ 18376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14" y="0"/>
                    </a:moveTo>
                    <a:lnTo>
                      <a:pt x="21600" y="0"/>
                    </a:lnTo>
                    <a:lnTo>
                      <a:pt x="21600" y="21628"/>
                    </a:lnTo>
                    <a:lnTo>
                      <a:pt x="14" y="21628"/>
                    </a:lnTo>
                    <a:lnTo>
                      <a:pt x="14" y="0"/>
                    </a:lnTo>
                    <a:close/>
                  </a:path>
                  <a:path w="21600" h="21600" extrusionOk="0">
                    <a:moveTo>
                      <a:pt x="18476" y="2035"/>
                    </a:moveTo>
                    <a:lnTo>
                      <a:pt x="20539" y="2035"/>
                    </a:lnTo>
                    <a:lnTo>
                      <a:pt x="20539" y="6559"/>
                    </a:lnTo>
                    <a:lnTo>
                      <a:pt x="18476" y="6559"/>
                    </a:lnTo>
                    <a:lnTo>
                      <a:pt x="18476" y="2035"/>
                    </a:lnTo>
                    <a:close/>
                  </a:path>
                  <a:path w="21600" h="21600" extrusionOk="0">
                    <a:moveTo>
                      <a:pt x="884" y="2092"/>
                    </a:moveTo>
                    <a:lnTo>
                      <a:pt x="7425" y="2092"/>
                    </a:lnTo>
                    <a:lnTo>
                      <a:pt x="7425" y="2770"/>
                    </a:lnTo>
                    <a:lnTo>
                      <a:pt x="884" y="2770"/>
                    </a:lnTo>
                    <a:lnTo>
                      <a:pt x="884" y="2092"/>
                    </a:lnTo>
                    <a:close/>
                  </a:path>
                  <a:path w="21600" h="21600" extrusionOk="0">
                    <a:moveTo>
                      <a:pt x="884" y="3109"/>
                    </a:moveTo>
                    <a:lnTo>
                      <a:pt x="7425" y="3109"/>
                    </a:lnTo>
                    <a:lnTo>
                      <a:pt x="7425" y="3788"/>
                    </a:lnTo>
                    <a:lnTo>
                      <a:pt x="884" y="3788"/>
                    </a:lnTo>
                    <a:lnTo>
                      <a:pt x="884" y="3109"/>
                    </a:lnTo>
                    <a:close/>
                  </a:path>
                  <a:path w="21600" h="21600" extrusionOk="0">
                    <a:moveTo>
                      <a:pt x="884" y="4127"/>
                    </a:moveTo>
                    <a:lnTo>
                      <a:pt x="7425" y="4127"/>
                    </a:lnTo>
                    <a:lnTo>
                      <a:pt x="7425" y="4806"/>
                    </a:lnTo>
                    <a:lnTo>
                      <a:pt x="884" y="4806"/>
                    </a:lnTo>
                    <a:lnTo>
                      <a:pt x="884" y="4127"/>
                    </a:lnTo>
                    <a:close/>
                  </a:path>
                  <a:path w="21600" h="21600" extrusionOk="0">
                    <a:moveTo>
                      <a:pt x="5127" y="5145"/>
                    </a:moveTo>
                    <a:lnTo>
                      <a:pt x="7425" y="5145"/>
                    </a:lnTo>
                    <a:lnTo>
                      <a:pt x="7425" y="5824"/>
                    </a:lnTo>
                    <a:lnTo>
                      <a:pt x="5127" y="5824"/>
                    </a:lnTo>
                    <a:lnTo>
                      <a:pt x="5127" y="5145"/>
                    </a:lnTo>
                    <a:close/>
                  </a:path>
                </a:pathLst>
              </a:custGeom>
              <a:solidFill>
                <a:srgbClr val="FFFFFF"/>
              </a:solidFill>
              <a:ln w="9360" cap="sq">
                <a:solidFill>
                  <a:srgbClr val="000000"/>
                </a:solidFill>
                <a:miter lim="800000"/>
                <a:headEnd/>
                <a:tailEnd/>
              </a:ln>
              <a:effectLst>
                <a:outerShdw dist="107933" dir="2700000" algn="ctr" rotWithShape="0">
                  <a:srgbClr val="808080"/>
                </a:outerShdw>
              </a:effectLst>
            </p:spPr>
            <p:txBody>
              <a:bodyPr wrap="none" anchor="ctr"/>
              <a:lstStyle/>
              <a:p>
                <a:pPr eaLnBrk="1" hangingPunct="1">
                  <a:buClr>
                    <a:srgbClr val="000000"/>
                  </a:buClr>
                  <a:buSzPct val="100000"/>
                  <a:buFont typeface="Times New Roman" pitchFamily="16" charset="0"/>
                  <a:buNone/>
                  <a:defRPr/>
                </a:pPr>
                <a:endParaRPr lang="en-US">
                  <a:ea typeface="+mn-ea"/>
                  <a:cs typeface="Arial" charset="0"/>
                </a:endParaRPr>
              </a:p>
            </p:txBody>
          </p:sp>
          <p:sp>
            <p:nvSpPr>
              <p:cNvPr id="10275" name="Freeform 35"/>
              <p:cNvSpPr>
                <a:spLocks noChangeArrowheads="1"/>
              </p:cNvSpPr>
              <p:nvPr/>
            </p:nvSpPr>
            <p:spPr bwMode="auto">
              <a:xfrm>
                <a:off x="2848" y="2893"/>
                <a:ext cx="297" cy="182"/>
              </a:xfrm>
              <a:custGeom>
                <a:avLst/>
                <a:gdLst>
                  <a:gd name="G0" fmla="+- 1 0 0"/>
                  <a:gd name="G1" fmla="+- 65242 0 0"/>
                  <a:gd name="G2" fmla="+- 65242 0 0"/>
                  <a:gd name="G3" fmla="+- 1 0 0"/>
                  <a:gd name="G4" fmla="+- 1 0 0"/>
                  <a:gd name="G5" fmla="+- 1 0 0"/>
                  <a:gd name="G6" fmla="+- 1 0 0"/>
                  <a:gd name="G7" fmla="+- 1 0 0"/>
                  <a:gd name="G8" fmla="+- 1 0 0"/>
                  <a:gd name="G9" fmla="+- 1 0 0"/>
                  <a:gd name="G10" fmla="+- 49170 0 0"/>
                  <a:gd name="G11" fmla="+- 1 0 0"/>
                  <a:gd name="G12" fmla="*/ 1 24411 49664"/>
                  <a:gd name="G13" fmla="*/ 1 22181 25856"/>
                  <a:gd name="G14" fmla="+- 1 0 0"/>
                  <a:gd name="G15" fmla="+- 1 0 0"/>
                  <a:gd name="G16" fmla="+- 1 0 0"/>
                  <a:gd name="G17" fmla="+- 1 0 0"/>
                  <a:gd name="G18" fmla="+- 1 0 0"/>
                  <a:gd name="G19" fmla="+- 1 0 0"/>
                  <a:gd name="T0" fmla="*/ 0 w 21600"/>
                  <a:gd name="T1" fmla="*/ 0 h 21600"/>
                  <a:gd name="T2" fmla="*/ 0 w 21600"/>
                  <a:gd name="T3" fmla="*/ 0 h 21600"/>
                  <a:gd name="T4" fmla="*/ 0 w 21600"/>
                  <a:gd name="T5" fmla="*/ 0 h 21600"/>
                  <a:gd name="T6" fmla="*/ 0 w 21600"/>
                  <a:gd name="T7" fmla="*/ 0 h 21600"/>
                  <a:gd name="T8" fmla="*/ 0 w 21600"/>
                  <a:gd name="T9" fmla="*/ 0 h 21600"/>
                  <a:gd name="T10" fmla="*/ 145 w 21600"/>
                  <a:gd name="T11" fmla="*/ 118 h 21600"/>
                  <a:gd name="T12" fmla="*/ 21383 w 21600"/>
                  <a:gd name="T13" fmla="*/ 17115 h 21600"/>
                </a:gdLst>
                <a:ahLst/>
                <a:cxnLst>
                  <a:cxn ang="0">
                    <a:pos x="T0" y="T1"/>
                  </a:cxn>
                  <a:cxn ang="0">
                    <a:pos x="T2" y="T3"/>
                  </a:cxn>
                  <a:cxn ang="0">
                    <a:pos x="T4" y="T5"/>
                  </a:cxn>
                  <a:cxn ang="0">
                    <a:pos x="T6" y="T7"/>
                  </a:cxn>
                  <a:cxn ang="0">
                    <a:pos x="T8" y="T9"/>
                  </a:cxn>
                </a:cxnLst>
                <a:rect l="T10" t="T11" r="T12" b="T13"/>
                <a:pathLst>
                  <a:path w="21600" h="21600">
                    <a:moveTo>
                      <a:pt x="532" y="0"/>
                    </a:moveTo>
                    <a:cubicBezTo>
                      <a:pt x="238" y="0"/>
                      <a:pt x="0" y="238"/>
                      <a:pt x="0" y="532"/>
                    </a:cubicBezTo>
                    <a:lnTo>
                      <a:pt x="0" y="16745"/>
                    </a:lnTo>
                    <a:cubicBezTo>
                      <a:pt x="0" y="17039"/>
                      <a:pt x="238" y="17277"/>
                      <a:pt x="532" y="17277"/>
                    </a:cubicBezTo>
                    <a:lnTo>
                      <a:pt x="2623" y="17277"/>
                    </a:lnTo>
                    <a:lnTo>
                      <a:pt x="8607" y="21600"/>
                    </a:lnTo>
                    <a:lnTo>
                      <a:pt x="6515" y="17277"/>
                    </a:lnTo>
                    <a:lnTo>
                      <a:pt x="21016" y="17277"/>
                    </a:lnTo>
                    <a:cubicBezTo>
                      <a:pt x="21339" y="17277"/>
                      <a:pt x="21600" y="17039"/>
                      <a:pt x="21600" y="16745"/>
                    </a:cubicBezTo>
                    <a:lnTo>
                      <a:pt x="21600" y="532"/>
                    </a:lnTo>
                    <a:cubicBezTo>
                      <a:pt x="21600" y="238"/>
                      <a:pt x="21339" y="0"/>
                      <a:pt x="21016" y="0"/>
                    </a:cubicBezTo>
                    <a:lnTo>
                      <a:pt x="532" y="0"/>
                    </a:lnTo>
                    <a:close/>
                  </a:path>
                </a:pathLst>
              </a:custGeom>
              <a:solidFill>
                <a:srgbClr val="FFBE7D"/>
              </a:solidFill>
              <a:ln w="9360" cap="sq">
                <a:solidFill>
                  <a:srgbClr val="000000"/>
                </a:solidFill>
                <a:miter lim="800000"/>
                <a:headEnd/>
                <a:tailEnd/>
              </a:ln>
              <a:effectLst>
                <a:outerShdw dist="107933" dir="2700000" algn="ctr" rotWithShape="0">
                  <a:srgbClr val="808080"/>
                </a:outerShdw>
              </a:effectLst>
            </p:spPr>
            <p:txBody>
              <a:bodyPr wrap="none" anchor="ctr"/>
              <a:lstStyle/>
              <a:p>
                <a:pPr eaLnBrk="1" hangingPunct="1">
                  <a:buClr>
                    <a:srgbClr val="000000"/>
                  </a:buClr>
                  <a:buSzPct val="100000"/>
                  <a:buFont typeface="Times New Roman" pitchFamily="16" charset="0"/>
                  <a:buNone/>
                  <a:defRPr/>
                </a:pPr>
                <a:endParaRPr lang="en-US">
                  <a:ea typeface="+mn-ea"/>
                  <a:cs typeface="Arial" charset="0"/>
                </a:endParaRPr>
              </a:p>
            </p:txBody>
          </p:sp>
          <p:sp>
            <p:nvSpPr>
              <p:cNvPr id="10276" name="Freeform 36"/>
              <p:cNvSpPr>
                <a:spLocks noChangeArrowheads="1"/>
              </p:cNvSpPr>
              <p:nvPr/>
            </p:nvSpPr>
            <p:spPr bwMode="auto">
              <a:xfrm>
                <a:off x="3412" y="3127"/>
                <a:ext cx="338" cy="189"/>
              </a:xfrm>
              <a:custGeom>
                <a:avLst/>
                <a:gdLst>
                  <a:gd name="G0" fmla="+- 1 0 0"/>
                  <a:gd name="G1" fmla="+- 65242 0 0"/>
                  <a:gd name="G2" fmla="+- 65242 0 0"/>
                  <a:gd name="G3" fmla="+- 1 0 0"/>
                  <a:gd name="G4" fmla="+- 1 0 0"/>
                  <a:gd name="G5" fmla="+- 1 0 0"/>
                  <a:gd name="G6" fmla="+- 1 0 0"/>
                  <a:gd name="G7" fmla="+- 1 0 0"/>
                  <a:gd name="G8" fmla="+- 1 0 0"/>
                  <a:gd name="G9" fmla="+- 1 0 0"/>
                  <a:gd name="G10" fmla="+- 49170 0 0"/>
                  <a:gd name="G11" fmla="+- 1 0 0"/>
                  <a:gd name="G12" fmla="*/ 1 24411 49664"/>
                  <a:gd name="G13" fmla="*/ 1 22181 25856"/>
                  <a:gd name="G14" fmla="+- 1 0 0"/>
                  <a:gd name="G15" fmla="+- 1 0 0"/>
                  <a:gd name="G16" fmla="+- 1 0 0"/>
                  <a:gd name="G17" fmla="+- 1 0 0"/>
                  <a:gd name="G18" fmla="+- 1 0 0"/>
                  <a:gd name="G19" fmla="+- 1 0 0"/>
                  <a:gd name="T0" fmla="*/ 0 w 21600"/>
                  <a:gd name="T1" fmla="*/ 0 h 21600"/>
                  <a:gd name="T2" fmla="*/ 0 w 21600"/>
                  <a:gd name="T3" fmla="*/ 0 h 21600"/>
                  <a:gd name="T4" fmla="*/ 0 w 21600"/>
                  <a:gd name="T5" fmla="*/ 0 h 21600"/>
                  <a:gd name="T6" fmla="*/ 0 w 21600"/>
                  <a:gd name="T7" fmla="*/ 0 h 21600"/>
                  <a:gd name="T8" fmla="*/ 0 w 21600"/>
                  <a:gd name="T9" fmla="*/ 0 h 21600"/>
                  <a:gd name="T10" fmla="*/ 127 w 21600"/>
                  <a:gd name="T11" fmla="*/ 114 h 21600"/>
                  <a:gd name="T12" fmla="*/ 21409 w 21600"/>
                  <a:gd name="T13" fmla="*/ 17053 h 21600"/>
                </a:gdLst>
                <a:ahLst/>
                <a:cxnLst>
                  <a:cxn ang="0">
                    <a:pos x="T0" y="T1"/>
                  </a:cxn>
                  <a:cxn ang="0">
                    <a:pos x="T2" y="T3"/>
                  </a:cxn>
                  <a:cxn ang="0">
                    <a:pos x="T4" y="T5"/>
                  </a:cxn>
                  <a:cxn ang="0">
                    <a:pos x="T6" y="T7"/>
                  </a:cxn>
                  <a:cxn ang="0">
                    <a:pos x="T8" y="T9"/>
                  </a:cxn>
                </a:cxnLst>
                <a:rect l="T10" t="T11" r="T12" b="T13"/>
                <a:pathLst>
                  <a:path w="21600" h="21600">
                    <a:moveTo>
                      <a:pt x="532" y="0"/>
                    </a:moveTo>
                    <a:cubicBezTo>
                      <a:pt x="238" y="0"/>
                      <a:pt x="0" y="238"/>
                      <a:pt x="0" y="532"/>
                    </a:cubicBezTo>
                    <a:lnTo>
                      <a:pt x="0" y="16745"/>
                    </a:lnTo>
                    <a:cubicBezTo>
                      <a:pt x="0" y="17039"/>
                      <a:pt x="238" y="17277"/>
                      <a:pt x="532" y="17277"/>
                    </a:cubicBezTo>
                    <a:lnTo>
                      <a:pt x="2623" y="17277"/>
                    </a:lnTo>
                    <a:lnTo>
                      <a:pt x="8607" y="21600"/>
                    </a:lnTo>
                    <a:lnTo>
                      <a:pt x="6515" y="17277"/>
                    </a:lnTo>
                    <a:lnTo>
                      <a:pt x="21016" y="17277"/>
                    </a:lnTo>
                    <a:cubicBezTo>
                      <a:pt x="21339" y="17277"/>
                      <a:pt x="21600" y="17039"/>
                      <a:pt x="21600" y="16745"/>
                    </a:cubicBezTo>
                    <a:lnTo>
                      <a:pt x="21600" y="532"/>
                    </a:lnTo>
                    <a:cubicBezTo>
                      <a:pt x="21600" y="238"/>
                      <a:pt x="21339" y="0"/>
                      <a:pt x="21016" y="0"/>
                    </a:cubicBezTo>
                    <a:lnTo>
                      <a:pt x="532" y="0"/>
                    </a:lnTo>
                    <a:close/>
                  </a:path>
                </a:pathLst>
              </a:custGeom>
              <a:solidFill>
                <a:srgbClr val="FFBE7D"/>
              </a:solidFill>
              <a:ln w="9360" cap="sq">
                <a:solidFill>
                  <a:srgbClr val="000000"/>
                </a:solidFill>
                <a:miter lim="800000"/>
                <a:headEnd/>
                <a:tailEnd/>
              </a:ln>
              <a:effectLst>
                <a:outerShdw dist="107933" dir="2700000" algn="ctr" rotWithShape="0">
                  <a:srgbClr val="808080"/>
                </a:outerShdw>
              </a:effectLst>
            </p:spPr>
            <p:txBody>
              <a:bodyPr wrap="none" anchor="ctr"/>
              <a:lstStyle/>
              <a:p>
                <a:pPr eaLnBrk="1" hangingPunct="1">
                  <a:buClr>
                    <a:srgbClr val="000000"/>
                  </a:buClr>
                  <a:buSzPct val="100000"/>
                  <a:buFont typeface="Times New Roman" pitchFamily="16" charset="0"/>
                  <a:buNone/>
                  <a:defRPr/>
                </a:pPr>
                <a:endParaRPr lang="en-US">
                  <a:ea typeface="+mn-ea"/>
                  <a:cs typeface="Arial" charset="0"/>
                </a:endParaRPr>
              </a:p>
            </p:txBody>
          </p:sp>
          <p:sp>
            <p:nvSpPr>
              <p:cNvPr id="10277" name="Freeform 37"/>
              <p:cNvSpPr>
                <a:spLocks noChangeArrowheads="1"/>
              </p:cNvSpPr>
              <p:nvPr/>
            </p:nvSpPr>
            <p:spPr bwMode="auto">
              <a:xfrm>
                <a:off x="2932" y="3136"/>
                <a:ext cx="344" cy="132"/>
              </a:xfrm>
              <a:custGeom>
                <a:avLst/>
                <a:gdLst>
                  <a:gd name="G0" fmla="+- 21600 0 0"/>
                  <a:gd name="G1" fmla="+- 1 0 0"/>
                  <a:gd name="G2" fmla="+- 16441 0 0"/>
                  <a:gd name="G3" fmla="+- 1 0 0"/>
                  <a:gd name="G4" fmla="+- 1 0 0"/>
                  <a:gd name="G5" fmla="+- 1 0 0"/>
                  <a:gd name="G6" fmla="+- 884 0 0"/>
                  <a:gd name="G7" fmla="+- 1 0 0"/>
                  <a:gd name="G8" fmla="*/ 1 26475 50000"/>
                  <a:gd name="G9" fmla="+- 1 0 0"/>
                  <a:gd name="G10" fmla="+- 1 0 0"/>
                  <a:gd name="G11" fmla="+- 884 0 0"/>
                  <a:gd name="G12" fmla="+- 1 0 0"/>
                  <a:gd name="G13" fmla="*/ 1 49363 20000"/>
                  <a:gd name="G14" fmla="*/ 1 61281 34464"/>
                  <a:gd name="G15" fmla="+- 1 0 0"/>
                  <a:gd name="G16" fmla="+- 1 0 0"/>
                  <a:gd name="G17" fmla="+- 1 0 0"/>
                  <a:gd name="G18" fmla="*/ 1 2543 44192"/>
                  <a:gd name="G19" fmla="+- 1 0 0"/>
                  <a:gd name="G20" fmla="*/ 1 29003 51712"/>
                  <a:gd name="G21" fmla="+- 0 0 0"/>
                  <a:gd name="G22" fmla="+- 16382 0 0"/>
                  <a:gd name="G23" fmla="+- 1 0 0"/>
                  <a:gd name="G24" fmla="+- 1 0 0"/>
                  <a:gd name="G25" fmla="*/ 1 2543 44192"/>
                  <a:gd name="G26" fmla="+- 1 0 0"/>
                  <a:gd name="G27" fmla="+- 1 0 0"/>
                  <a:gd name="G28" fmla="+- 1 0 0"/>
                  <a:gd name="G29" fmla="+- 1 0 0"/>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5322 w 21600"/>
                  <a:gd name="T17" fmla="*/ 9257 h 21600"/>
                  <a:gd name="T18" fmla="*/ 17530 w 21600"/>
                  <a:gd name="T19" fmla="*/ 18352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14" y="0"/>
                    </a:moveTo>
                    <a:lnTo>
                      <a:pt x="21600" y="0"/>
                    </a:lnTo>
                    <a:lnTo>
                      <a:pt x="21600" y="21628"/>
                    </a:lnTo>
                    <a:lnTo>
                      <a:pt x="14" y="21628"/>
                    </a:lnTo>
                    <a:lnTo>
                      <a:pt x="14" y="0"/>
                    </a:lnTo>
                    <a:close/>
                  </a:path>
                  <a:path w="21600" h="21600" extrusionOk="0">
                    <a:moveTo>
                      <a:pt x="18476" y="2035"/>
                    </a:moveTo>
                    <a:lnTo>
                      <a:pt x="20539" y="2035"/>
                    </a:lnTo>
                    <a:lnTo>
                      <a:pt x="20539" y="6559"/>
                    </a:lnTo>
                    <a:lnTo>
                      <a:pt x="18476" y="6559"/>
                    </a:lnTo>
                    <a:lnTo>
                      <a:pt x="18476" y="2035"/>
                    </a:lnTo>
                    <a:close/>
                  </a:path>
                  <a:path w="21600" h="21600" extrusionOk="0">
                    <a:moveTo>
                      <a:pt x="884" y="2092"/>
                    </a:moveTo>
                    <a:lnTo>
                      <a:pt x="7425" y="2092"/>
                    </a:lnTo>
                    <a:lnTo>
                      <a:pt x="7425" y="2770"/>
                    </a:lnTo>
                    <a:lnTo>
                      <a:pt x="884" y="2770"/>
                    </a:lnTo>
                    <a:lnTo>
                      <a:pt x="884" y="2092"/>
                    </a:lnTo>
                    <a:close/>
                  </a:path>
                  <a:path w="21600" h="21600" extrusionOk="0">
                    <a:moveTo>
                      <a:pt x="884" y="3109"/>
                    </a:moveTo>
                    <a:lnTo>
                      <a:pt x="7425" y="3109"/>
                    </a:lnTo>
                    <a:lnTo>
                      <a:pt x="7425" y="3788"/>
                    </a:lnTo>
                    <a:lnTo>
                      <a:pt x="884" y="3788"/>
                    </a:lnTo>
                    <a:lnTo>
                      <a:pt x="884" y="3109"/>
                    </a:lnTo>
                    <a:close/>
                  </a:path>
                  <a:path w="21600" h="21600" extrusionOk="0">
                    <a:moveTo>
                      <a:pt x="884" y="4127"/>
                    </a:moveTo>
                    <a:lnTo>
                      <a:pt x="7425" y="4127"/>
                    </a:lnTo>
                    <a:lnTo>
                      <a:pt x="7425" y="4806"/>
                    </a:lnTo>
                    <a:lnTo>
                      <a:pt x="884" y="4806"/>
                    </a:lnTo>
                    <a:lnTo>
                      <a:pt x="884" y="4127"/>
                    </a:lnTo>
                    <a:close/>
                  </a:path>
                  <a:path w="21600" h="21600" extrusionOk="0">
                    <a:moveTo>
                      <a:pt x="5127" y="5145"/>
                    </a:moveTo>
                    <a:lnTo>
                      <a:pt x="7425" y="5145"/>
                    </a:lnTo>
                    <a:lnTo>
                      <a:pt x="7425" y="5824"/>
                    </a:lnTo>
                    <a:lnTo>
                      <a:pt x="5127" y="5824"/>
                    </a:lnTo>
                    <a:lnTo>
                      <a:pt x="5127" y="5145"/>
                    </a:lnTo>
                    <a:close/>
                  </a:path>
                </a:pathLst>
              </a:custGeom>
              <a:solidFill>
                <a:srgbClr val="FFFFFF"/>
              </a:solidFill>
              <a:ln w="9360" cap="sq">
                <a:solidFill>
                  <a:srgbClr val="000000"/>
                </a:solidFill>
                <a:miter lim="800000"/>
                <a:headEnd/>
                <a:tailEnd/>
              </a:ln>
              <a:effectLst>
                <a:outerShdw dist="107933" dir="2700000" algn="ctr" rotWithShape="0">
                  <a:srgbClr val="808080"/>
                </a:outerShdw>
              </a:effectLst>
            </p:spPr>
            <p:txBody>
              <a:bodyPr wrap="none" anchor="ctr"/>
              <a:lstStyle/>
              <a:p>
                <a:pPr eaLnBrk="1" hangingPunct="1">
                  <a:buClr>
                    <a:srgbClr val="000000"/>
                  </a:buClr>
                  <a:buSzPct val="100000"/>
                  <a:buFont typeface="Times New Roman" pitchFamily="16" charset="0"/>
                  <a:buNone/>
                  <a:defRPr/>
                </a:pPr>
                <a:endParaRPr lang="en-US">
                  <a:ea typeface="+mn-ea"/>
                  <a:cs typeface="Arial" charset="0"/>
                </a:endParaRPr>
              </a:p>
            </p:txBody>
          </p:sp>
        </p:grpSp>
        <p:sp>
          <p:nvSpPr>
            <p:cNvPr id="56348" name="Line 38"/>
            <p:cNvSpPr>
              <a:spLocks noChangeShapeType="1"/>
            </p:cNvSpPr>
            <p:nvPr/>
          </p:nvSpPr>
          <p:spPr bwMode="auto">
            <a:xfrm>
              <a:off x="1013" y="1746"/>
              <a:ext cx="0" cy="226"/>
            </a:xfrm>
            <a:prstGeom prst="line">
              <a:avLst/>
            </a:prstGeom>
            <a:noFill/>
            <a:ln w="28440" cap="sq">
              <a:solidFill>
                <a:srgbClr val="000000"/>
              </a:solidFill>
              <a:miter lim="800000"/>
              <a:headEnd/>
              <a:tailEnd type="triangle" w="med" len="med"/>
            </a:ln>
          </p:spPr>
          <p:txBody>
            <a:bodyPr/>
            <a:lstStyle/>
            <a:p>
              <a:endParaRPr lang="el-GR"/>
            </a:p>
          </p:txBody>
        </p:sp>
      </p:grpSp>
    </p:spTree>
  </p:cSld>
  <p:clrMapOvr>
    <a:masterClrMapping/>
  </p:clrMapOvr>
  <p:transition/>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0.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3316" name="Text Box 1"/>
          <p:cNvSpPr txBox="1">
            <a:spLocks noChangeArrowheads="1"/>
          </p:cNvSpPr>
          <p:nvPr/>
        </p:nvSpPr>
        <p:spPr bwMode="auto">
          <a:xfrm>
            <a:off x="6553200" y="6356350"/>
            <a:ext cx="2133600" cy="365125"/>
          </a:xfrm>
          <a:prstGeom prst="rect">
            <a:avLst/>
          </a:prstGeom>
          <a:noFill/>
          <a:ln w="9525">
            <a:noFill/>
            <a:round/>
            <a:headEnd/>
            <a:tailEnd/>
          </a:ln>
        </p:spPr>
        <p:txBody>
          <a:bodyPr lIns="90000" tIns="46800" rIns="90000" bIns="46800" anchor="ctr"/>
          <a:lstStyle/>
          <a:p>
            <a:pPr algn="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FC1FB588-0EFC-45E6-98FE-67E84E7E3BAB}" type="slidenum">
              <a:rPr lang="el-GR" altLang="en-US" sz="1200">
                <a:solidFill>
                  <a:srgbClr val="898989"/>
                </a:solidFill>
                <a:latin typeface="Times New Roman" pitchFamily="18" charset="0"/>
                <a:cs typeface="Times New Roman" pitchFamily="18" charset="0"/>
              </a:rPr>
              <a:pPr algn="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60</a:t>
            </a:fld>
            <a:endParaRPr lang="el-GR" altLang="en-US" sz="1200">
              <a:solidFill>
                <a:srgbClr val="898989"/>
              </a:solidFill>
              <a:latin typeface="Times New Roman" pitchFamily="18" charset="0"/>
              <a:cs typeface="Times New Roman" pitchFamily="18" charset="0"/>
            </a:endParaRPr>
          </a:p>
        </p:txBody>
      </p:sp>
      <p:sp>
        <p:nvSpPr>
          <p:cNvPr id="13317" name="Text Box 2"/>
          <p:cNvSpPr txBox="1">
            <a:spLocks noChangeArrowheads="1"/>
          </p:cNvSpPr>
          <p:nvPr/>
        </p:nvSpPr>
        <p:spPr bwMode="auto">
          <a:xfrm>
            <a:off x="2438400" y="333375"/>
            <a:ext cx="6705600" cy="1143000"/>
          </a:xfrm>
          <a:prstGeom prst="rect">
            <a:avLst/>
          </a:prstGeom>
          <a:noFill/>
          <a:ln w="9525">
            <a:noFill/>
            <a:round/>
            <a:headEnd/>
            <a:tailEnd/>
          </a:ln>
        </p:spPr>
        <p:txBody>
          <a:bodyPr anchor="ctr"/>
          <a:lstStyle/>
          <a:p>
            <a:pPr algn="ct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sz="4000" b="1">
                <a:solidFill>
                  <a:srgbClr val="000000"/>
                </a:solidFill>
                <a:latin typeface="Times New Roman" pitchFamily="18" charset="0"/>
                <a:cs typeface="Times New Roman" pitchFamily="18" charset="0"/>
              </a:rPr>
              <a:t>Μεταγενέστερη Αποτίμηση</a:t>
            </a:r>
          </a:p>
        </p:txBody>
      </p:sp>
      <p:sp>
        <p:nvSpPr>
          <p:cNvPr id="13318" name="Text Box 3"/>
          <p:cNvSpPr txBox="1">
            <a:spLocks noChangeArrowheads="1"/>
          </p:cNvSpPr>
          <p:nvPr/>
        </p:nvSpPr>
        <p:spPr bwMode="auto">
          <a:xfrm>
            <a:off x="539750" y="1676400"/>
            <a:ext cx="8001000" cy="4422775"/>
          </a:xfrm>
          <a:prstGeom prst="rect">
            <a:avLst/>
          </a:prstGeom>
          <a:noFill/>
          <a:ln w="9525">
            <a:noFill/>
            <a:round/>
            <a:headEnd/>
            <a:tailEnd/>
          </a:ln>
        </p:spPr>
        <p:txBody>
          <a:bodyPr/>
          <a:lstStyle/>
          <a:p>
            <a:pPr marL="341313" indent="-341313" algn="just" eaLnBrk="1" hangingPunct="1">
              <a:spcBef>
                <a:spcPts val="800"/>
              </a:spcBef>
              <a:buClr>
                <a:srgbClr val="000000"/>
              </a:buClr>
              <a:buSzPct val="100000"/>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l-GR" altLang="en-US" sz="3200">
                <a:solidFill>
                  <a:srgbClr val="000000"/>
                </a:solidFill>
                <a:latin typeface="Times New Roman" pitchFamily="18" charset="0"/>
                <a:cs typeface="Times New Roman" pitchFamily="18" charset="0"/>
              </a:rPr>
              <a:t>Αναπροσαρμοσμένες αξίες</a:t>
            </a:r>
          </a:p>
          <a:p>
            <a:pPr marL="741363" lvl="1" indent="-284163" algn="just" eaLnBrk="1" hangingPunct="1">
              <a:spcBef>
                <a:spcPts val="1200"/>
              </a:spcBef>
              <a:buClr>
                <a:srgbClr val="000000"/>
              </a:buClr>
              <a:buSzPct val="100000"/>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l-GR" altLang="en-US" sz="2800">
                <a:solidFill>
                  <a:srgbClr val="000000"/>
                </a:solidFill>
                <a:latin typeface="Times New Roman" pitchFamily="18" charset="0"/>
                <a:cs typeface="Times New Roman" pitchFamily="18" charset="0"/>
              </a:rPr>
              <a:t>Εύλογη αξία κατά την ημερομηνία επανεκτίμησης </a:t>
            </a:r>
          </a:p>
          <a:p>
            <a:pPr marL="741363" lvl="1" indent="-284163" algn="just" eaLnBrk="1" hangingPunct="1">
              <a:spcBef>
                <a:spcPts val="1200"/>
              </a:spcBef>
              <a:buClr>
                <a:srgbClr val="000000"/>
              </a:buClr>
              <a:buSzPct val="100000"/>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l-GR" altLang="en-US" sz="2800">
                <a:solidFill>
                  <a:srgbClr val="000000"/>
                </a:solidFill>
                <a:latin typeface="Times New Roman" pitchFamily="18" charset="0"/>
                <a:cs typeface="Times New Roman" pitchFamily="18" charset="0"/>
              </a:rPr>
              <a:t>Οι επανεκτιμήσεις πρέπει να γίνονται τακτικά</a:t>
            </a:r>
          </a:p>
          <a:p>
            <a:pPr marL="741363" lvl="1" indent="-284163" algn="just" eaLnBrk="1" hangingPunct="1">
              <a:spcBef>
                <a:spcPts val="1200"/>
              </a:spcBef>
              <a:buClr>
                <a:srgbClr val="000000"/>
              </a:buClr>
              <a:buSzPct val="100000"/>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l-GR" altLang="en-US" sz="2800">
                <a:solidFill>
                  <a:srgbClr val="000000"/>
                </a:solidFill>
                <a:latin typeface="Times New Roman" pitchFamily="18" charset="0"/>
                <a:cs typeface="Times New Roman" pitchFamily="18" charset="0"/>
              </a:rPr>
              <a:t>Οι επανεκτιμήσεις θα πρέπει να γίνονται για όλη την κατηγορία στην οποία ανήκει το συγκεκριμένο πάγιο</a:t>
            </a:r>
          </a:p>
        </p:txBody>
      </p:sp>
      <p:sp>
        <p:nvSpPr>
          <p:cNvPr id="13319" name="Rectangle 4"/>
          <p:cNvSpPr>
            <a:spLocks noChangeArrowheads="1"/>
          </p:cNvSpPr>
          <p:nvPr/>
        </p:nvSpPr>
        <p:spPr bwMode="auto">
          <a:xfrm flipH="1">
            <a:off x="0" y="3744913"/>
            <a:ext cx="5702300" cy="3113087"/>
          </a:xfrm>
          <a:prstGeom prst="rect">
            <a:avLst/>
          </a:prstGeom>
          <a:noFill/>
          <a:ln w="9525">
            <a:noFill/>
            <a:round/>
            <a:headEnd/>
            <a:tailEnd/>
          </a:ln>
        </p:spPr>
        <p:txBody>
          <a:bodyPr wrap="none" anchor="ctr"/>
          <a:lstStyle/>
          <a:p>
            <a:pPr eaLnBrk="1" hangingPunct="1">
              <a:buClr>
                <a:srgbClr val="000000"/>
              </a:buClr>
              <a:buSzPct val="100000"/>
              <a:buFont typeface="Times New Roman" pitchFamily="18" charset="0"/>
              <a:buNone/>
            </a:pPr>
            <a:endParaRPr lang="en-US" altLang="en-US"/>
          </a:p>
        </p:txBody>
      </p:sp>
      <p:grpSp>
        <p:nvGrpSpPr>
          <p:cNvPr id="13320" name="Group 5"/>
          <p:cNvGrpSpPr>
            <a:grpSpLocks/>
          </p:cNvGrpSpPr>
          <p:nvPr/>
        </p:nvGrpSpPr>
        <p:grpSpPr bwMode="auto">
          <a:xfrm>
            <a:off x="185738" y="219075"/>
            <a:ext cx="1489075" cy="922338"/>
            <a:chOff x="117" y="138"/>
            <a:chExt cx="938" cy="581"/>
          </a:xfrm>
        </p:grpSpPr>
        <p:graphicFrame>
          <p:nvGraphicFramePr>
            <p:cNvPr id="13314" name="Object 6"/>
            <p:cNvGraphicFramePr>
              <a:graphicFrameLocks noChangeAspect="1"/>
            </p:cNvGraphicFramePr>
            <p:nvPr/>
          </p:nvGraphicFramePr>
          <p:xfrm>
            <a:off x="117" y="138"/>
            <a:ext cx="938" cy="581"/>
          </p:xfrm>
          <a:graphic>
            <a:graphicData uri="http://schemas.openxmlformats.org/presentationml/2006/ole">
              <p:oleObj spid="_x0000_s13314" r:id="rId4" imgW="3496760" imgH="2095317" progId="">
                <p:embed/>
              </p:oleObj>
            </a:graphicData>
          </a:graphic>
        </p:graphicFrame>
        <p:sp>
          <p:nvSpPr>
            <p:cNvPr id="13321" name="Rectangle 7"/>
            <p:cNvSpPr>
              <a:spLocks noChangeArrowheads="1"/>
            </p:cNvSpPr>
            <p:nvPr/>
          </p:nvSpPr>
          <p:spPr bwMode="auto">
            <a:xfrm>
              <a:off x="266" y="185"/>
              <a:ext cx="673" cy="285"/>
            </a:xfrm>
            <a:prstGeom prst="rect">
              <a:avLst/>
            </a:prstGeom>
            <a:noFill/>
            <a:ln w="9525">
              <a:noFill/>
              <a:round/>
              <a:headEnd/>
              <a:tailEnd/>
            </a:ln>
          </p:spPr>
          <p:txBody>
            <a:bodyPr wrap="none" lIns="90360" tIns="44280" rIns="90360" bIns="44280">
              <a:spAutoFit/>
            </a:bodyPr>
            <a:lstStyle/>
            <a:p>
              <a:pPr>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altLang="en-US" sz="2400" b="1">
                  <a:solidFill>
                    <a:srgbClr val="FFFFFF"/>
                  </a:solidFill>
                  <a:latin typeface="Times New Roman" pitchFamily="18" charset="0"/>
                  <a:cs typeface="Times New Roman" pitchFamily="18" charset="0"/>
                </a:rPr>
                <a:t>IAS 16</a:t>
              </a:r>
            </a:p>
          </p:txBody>
        </p:sp>
      </p:grpSp>
    </p:spTree>
  </p:cSld>
  <p:clrMapOvr>
    <a:masterClrMapping/>
  </p:clrMapOvr>
  <p:transition spd="slow"/>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1618" name="Text Box 1"/>
          <p:cNvSpPr txBox="1">
            <a:spLocks noChangeArrowheads="1"/>
          </p:cNvSpPr>
          <p:nvPr/>
        </p:nvSpPr>
        <p:spPr bwMode="auto">
          <a:xfrm>
            <a:off x="6553200" y="6356350"/>
            <a:ext cx="2133600" cy="365125"/>
          </a:xfrm>
          <a:prstGeom prst="rect">
            <a:avLst/>
          </a:prstGeom>
          <a:noFill/>
          <a:ln w="9525">
            <a:noFill/>
            <a:round/>
            <a:headEnd/>
            <a:tailEnd/>
          </a:ln>
        </p:spPr>
        <p:txBody>
          <a:bodyPr lIns="90000" tIns="46800" rIns="90000" bIns="46800" anchor="ctr"/>
          <a:lstStyle/>
          <a:p>
            <a:pPr algn="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B43EEEF8-66A8-4236-9978-D6A58D8D0B8E}" type="slidenum">
              <a:rPr lang="el-GR" altLang="en-US" sz="1200">
                <a:solidFill>
                  <a:srgbClr val="898989"/>
                </a:solidFill>
                <a:latin typeface="Times New Roman" pitchFamily="18" charset="0"/>
                <a:cs typeface="Times New Roman" pitchFamily="18" charset="0"/>
              </a:rPr>
              <a:pPr algn="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61</a:t>
            </a:fld>
            <a:endParaRPr lang="el-GR" altLang="en-US" sz="1200">
              <a:solidFill>
                <a:srgbClr val="898989"/>
              </a:solidFill>
              <a:latin typeface="Times New Roman" pitchFamily="18" charset="0"/>
              <a:cs typeface="Times New Roman" pitchFamily="18" charset="0"/>
            </a:endParaRPr>
          </a:p>
        </p:txBody>
      </p:sp>
      <p:sp>
        <p:nvSpPr>
          <p:cNvPr id="111619" name="Text Box 2"/>
          <p:cNvSpPr txBox="1">
            <a:spLocks noChangeArrowheads="1"/>
          </p:cNvSpPr>
          <p:nvPr/>
        </p:nvSpPr>
        <p:spPr bwMode="auto">
          <a:xfrm>
            <a:off x="0" y="0"/>
            <a:ext cx="8510588" cy="1325563"/>
          </a:xfrm>
          <a:prstGeom prst="rect">
            <a:avLst/>
          </a:prstGeom>
          <a:noFill/>
          <a:ln w="9525">
            <a:noFill/>
            <a:round/>
            <a:headEnd/>
            <a:tailEnd/>
          </a:ln>
        </p:spPr>
        <p:txBody>
          <a:bodyPr anchor="ctr"/>
          <a:lstStyle/>
          <a:p>
            <a:pPr algn="ct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sz="3600" b="1">
                <a:solidFill>
                  <a:srgbClr val="000000"/>
                </a:solidFill>
                <a:latin typeface="Times New Roman" pitchFamily="18" charset="0"/>
                <a:cs typeface="Times New Roman" pitchFamily="18" charset="0"/>
              </a:rPr>
              <a:t>Λογιστική αναπροσαρμοσμένης αξίας</a:t>
            </a:r>
          </a:p>
        </p:txBody>
      </p:sp>
      <p:sp>
        <p:nvSpPr>
          <p:cNvPr id="111620" name="Text Box 3"/>
          <p:cNvSpPr txBox="1">
            <a:spLocks noChangeArrowheads="1"/>
          </p:cNvSpPr>
          <p:nvPr/>
        </p:nvSpPr>
        <p:spPr bwMode="auto">
          <a:xfrm>
            <a:off x="611188" y="1676400"/>
            <a:ext cx="7929562" cy="4422775"/>
          </a:xfrm>
          <a:prstGeom prst="rect">
            <a:avLst/>
          </a:prstGeom>
          <a:noFill/>
          <a:ln w="9525">
            <a:noFill/>
            <a:round/>
            <a:headEnd/>
            <a:tailEnd/>
          </a:ln>
        </p:spPr>
        <p:txBody>
          <a:bodyPr/>
          <a:lstStyle/>
          <a:p>
            <a:pPr marL="341313" indent="-341313" algn="just" eaLnBrk="1" hangingPunct="1">
              <a:spcBef>
                <a:spcPts val="800"/>
              </a:spcBef>
              <a:buClr>
                <a:srgbClr val="000000"/>
              </a:buClr>
              <a:buSzPct val="100000"/>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l-GR" altLang="en-US" sz="3200">
                <a:solidFill>
                  <a:srgbClr val="000000"/>
                </a:solidFill>
                <a:latin typeface="Times New Roman" pitchFamily="18" charset="0"/>
                <a:cs typeface="Times New Roman" pitchFamily="18" charset="0"/>
              </a:rPr>
              <a:t>Αναπροσαρμογή στο κόστος κτήσης και συσσωρευμένων αποσβέσεων</a:t>
            </a:r>
          </a:p>
          <a:p>
            <a:pPr marL="341313" indent="-341313" algn="just" eaLnBrk="1" hangingPunct="1">
              <a:spcBef>
                <a:spcPts val="800"/>
              </a:spcBef>
              <a:buClr>
                <a:srgbClr val="000000"/>
              </a:buClr>
              <a:buSzPct val="100000"/>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l-GR" altLang="en-US" sz="3200">
                <a:solidFill>
                  <a:srgbClr val="000000"/>
                </a:solidFill>
                <a:latin typeface="Times New Roman" pitchFamily="18" charset="0"/>
                <a:cs typeface="Times New Roman" pitchFamily="18" charset="0"/>
              </a:rPr>
              <a:t>Αντιλογισμός σωρευμένων αποσβέσεων και προσαρμογή της λογιστικής αξίας στην εύλογη, ώστε η λογιστική αξία μετά την αναπροσαρμογή να ισούται με την αναπροσαρμοσμένη αξία</a:t>
            </a:r>
          </a:p>
          <a:p>
            <a:pPr marL="341313" indent="-341313" eaLnBrk="1" hangingPunct="1">
              <a:spcBef>
                <a:spcPts val="800"/>
              </a:spcBef>
              <a:buClr>
                <a:srgbClr val="000000"/>
              </a:buClr>
              <a:buSzPct val="100000"/>
              <a:buFont typeface="Arial" charset="0"/>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l-GR" altLang="en-US" sz="3200">
              <a:solidFill>
                <a:srgbClr val="000000"/>
              </a:solidFill>
              <a:latin typeface="Times New Roman" pitchFamily="18" charset="0"/>
              <a:cs typeface="Times New Roman" pitchFamily="18" charset="0"/>
            </a:endParaRPr>
          </a:p>
        </p:txBody>
      </p:sp>
    </p:spTree>
  </p:cSld>
  <p:clrMapOvr>
    <a:masterClrMapping/>
  </p:clrMapOvr>
  <p:transition spd="slow"/>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2.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4340" name="Text Box 1"/>
          <p:cNvSpPr txBox="1">
            <a:spLocks noChangeArrowheads="1"/>
          </p:cNvSpPr>
          <p:nvPr/>
        </p:nvSpPr>
        <p:spPr bwMode="auto">
          <a:xfrm>
            <a:off x="6553200" y="6356350"/>
            <a:ext cx="2133600" cy="365125"/>
          </a:xfrm>
          <a:prstGeom prst="rect">
            <a:avLst/>
          </a:prstGeom>
          <a:noFill/>
          <a:ln w="9525">
            <a:noFill/>
            <a:round/>
            <a:headEnd/>
            <a:tailEnd/>
          </a:ln>
        </p:spPr>
        <p:txBody>
          <a:bodyPr lIns="90000" tIns="46800" rIns="90000" bIns="46800" anchor="ctr"/>
          <a:lstStyle/>
          <a:p>
            <a:pPr algn="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ADB5649C-F700-4C76-8C0C-34BC4A7108FA}" type="slidenum">
              <a:rPr lang="el-GR" altLang="en-US" sz="1200">
                <a:solidFill>
                  <a:srgbClr val="898989"/>
                </a:solidFill>
                <a:latin typeface="Times New Roman" pitchFamily="18" charset="0"/>
                <a:cs typeface="Times New Roman" pitchFamily="18" charset="0"/>
              </a:rPr>
              <a:pPr algn="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62</a:t>
            </a:fld>
            <a:endParaRPr lang="el-GR" altLang="en-US" sz="1200">
              <a:solidFill>
                <a:srgbClr val="898989"/>
              </a:solidFill>
              <a:latin typeface="Times New Roman" pitchFamily="18" charset="0"/>
              <a:cs typeface="Times New Roman" pitchFamily="18" charset="0"/>
            </a:endParaRPr>
          </a:p>
        </p:txBody>
      </p:sp>
      <p:sp>
        <p:nvSpPr>
          <p:cNvPr id="14341" name="Text Box 2"/>
          <p:cNvSpPr txBox="1">
            <a:spLocks noChangeArrowheads="1"/>
          </p:cNvSpPr>
          <p:nvPr/>
        </p:nvSpPr>
        <p:spPr bwMode="auto">
          <a:xfrm>
            <a:off x="2438400" y="549275"/>
            <a:ext cx="6705600" cy="1143000"/>
          </a:xfrm>
          <a:prstGeom prst="rect">
            <a:avLst/>
          </a:prstGeom>
          <a:noFill/>
          <a:ln w="9525">
            <a:noFill/>
            <a:round/>
            <a:headEnd/>
            <a:tailEnd/>
          </a:ln>
        </p:spPr>
        <p:txBody>
          <a:bodyPr anchor="ctr"/>
          <a:lstStyle/>
          <a:p>
            <a:pPr algn="ct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sz="3600" b="1">
                <a:solidFill>
                  <a:srgbClr val="000000"/>
                </a:solidFill>
                <a:latin typeface="Times New Roman" pitchFamily="18" charset="0"/>
                <a:cs typeface="Times New Roman" pitchFamily="18" charset="0"/>
              </a:rPr>
              <a:t>Μεταγενέστερη αποτίμηση</a:t>
            </a:r>
          </a:p>
        </p:txBody>
      </p:sp>
      <p:sp>
        <p:nvSpPr>
          <p:cNvPr id="14342" name="Text Box 3"/>
          <p:cNvSpPr txBox="1">
            <a:spLocks noChangeArrowheads="1"/>
          </p:cNvSpPr>
          <p:nvPr/>
        </p:nvSpPr>
        <p:spPr bwMode="auto">
          <a:xfrm>
            <a:off x="1008063" y="1981200"/>
            <a:ext cx="7812087" cy="4114800"/>
          </a:xfrm>
          <a:prstGeom prst="rect">
            <a:avLst/>
          </a:prstGeom>
          <a:noFill/>
          <a:ln w="9525">
            <a:noFill/>
            <a:round/>
            <a:headEnd/>
            <a:tailEnd/>
          </a:ln>
        </p:spPr>
        <p:txBody>
          <a:bodyPr/>
          <a:lstStyle/>
          <a:p>
            <a:pPr marL="341313" indent="-341313" algn="just" eaLnBrk="1" hangingPunct="1">
              <a:lnSpc>
                <a:spcPct val="90000"/>
              </a:lnSpc>
              <a:spcBef>
                <a:spcPts val="800"/>
              </a:spcBef>
              <a:buClr>
                <a:srgbClr val="000000"/>
              </a:buClr>
              <a:buSzPct val="100000"/>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l-GR" altLang="en-US" sz="3200">
                <a:solidFill>
                  <a:srgbClr val="000000"/>
                </a:solidFill>
                <a:latin typeface="Times New Roman" pitchFamily="18" charset="0"/>
                <a:cs typeface="Times New Roman" pitchFamily="18" charset="0"/>
              </a:rPr>
              <a:t>Αύξηση αξίας </a:t>
            </a:r>
            <a:r>
              <a:rPr lang="en-US" altLang="en-US" sz="2800">
                <a:solidFill>
                  <a:srgbClr val="000000"/>
                </a:solidFill>
                <a:latin typeface="Monotype Sorts" charset="2"/>
              </a:rPr>
              <a:t></a:t>
            </a:r>
            <a:r>
              <a:rPr lang="en-GB" altLang="en-US" sz="3200">
                <a:solidFill>
                  <a:srgbClr val="000000"/>
                </a:solidFill>
                <a:latin typeface="Times New Roman" pitchFamily="18" charset="0"/>
                <a:cs typeface="Times New Roman" pitchFamily="18" charset="0"/>
              </a:rPr>
              <a:t> </a:t>
            </a:r>
            <a:r>
              <a:rPr lang="el-GR" altLang="en-US" sz="3200">
                <a:solidFill>
                  <a:srgbClr val="000000"/>
                </a:solidFill>
                <a:latin typeface="Times New Roman" pitchFamily="18" charset="0"/>
                <a:cs typeface="Times New Roman" pitchFamily="18" charset="0"/>
              </a:rPr>
              <a:t>πίστωση κατευθείαν στην καθαρή θέση</a:t>
            </a:r>
            <a:r>
              <a:rPr lang="en-GB" altLang="en-US" sz="3200">
                <a:solidFill>
                  <a:srgbClr val="000000"/>
                </a:solidFill>
                <a:latin typeface="Times New Roman" pitchFamily="18" charset="0"/>
                <a:cs typeface="Times New Roman" pitchFamily="18" charset="0"/>
              </a:rPr>
              <a:t> </a:t>
            </a:r>
          </a:p>
          <a:p>
            <a:pPr marL="741363" lvl="1" indent="-284163" algn="just" eaLnBrk="1" hangingPunct="1">
              <a:lnSpc>
                <a:spcPct val="90000"/>
              </a:lnSpc>
              <a:spcBef>
                <a:spcPts val="700"/>
              </a:spcBef>
              <a:buClr>
                <a:srgbClr val="000000"/>
              </a:buClr>
              <a:buSzPct val="100000"/>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l-GR" altLang="en-US" sz="2800">
                <a:solidFill>
                  <a:srgbClr val="000000"/>
                </a:solidFill>
                <a:latin typeface="Times New Roman" pitchFamily="18" charset="0"/>
                <a:cs typeface="Times New Roman" pitchFamily="18" charset="0"/>
              </a:rPr>
              <a:t>Εκτός εάν ακυρώνει προηγούμενη υποτίμηση που είχε αναγνωρισθεί στην κατάσταση αποτελεσμάτων</a:t>
            </a:r>
          </a:p>
          <a:p>
            <a:pPr marL="341313" indent="-341313" algn="just" eaLnBrk="1" hangingPunct="1">
              <a:lnSpc>
                <a:spcPct val="90000"/>
              </a:lnSpc>
              <a:spcBef>
                <a:spcPts val="800"/>
              </a:spcBef>
              <a:buClr>
                <a:srgbClr val="000000"/>
              </a:buClr>
              <a:buSzPct val="100000"/>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l-GR" altLang="en-US" sz="3200">
                <a:solidFill>
                  <a:srgbClr val="000000"/>
                </a:solidFill>
                <a:latin typeface="Times New Roman" pitchFamily="18" charset="0"/>
                <a:cs typeface="Times New Roman" pitchFamily="18" charset="0"/>
              </a:rPr>
              <a:t>Υποτίμηση</a:t>
            </a:r>
            <a:r>
              <a:rPr lang="en-GB" altLang="en-US" sz="3200">
                <a:solidFill>
                  <a:srgbClr val="000000"/>
                </a:solidFill>
                <a:latin typeface="Times New Roman" pitchFamily="18" charset="0"/>
                <a:cs typeface="Times New Roman" pitchFamily="18" charset="0"/>
              </a:rPr>
              <a:t> </a:t>
            </a:r>
            <a:r>
              <a:rPr lang="en-US" altLang="en-US" sz="2800">
                <a:solidFill>
                  <a:srgbClr val="000000"/>
                </a:solidFill>
                <a:latin typeface="Monotype Sorts" charset="2"/>
              </a:rPr>
              <a:t></a:t>
            </a:r>
            <a:r>
              <a:rPr lang="en-GB" altLang="en-US" sz="3200">
                <a:solidFill>
                  <a:srgbClr val="000000"/>
                </a:solidFill>
                <a:latin typeface="Times New Roman" pitchFamily="18" charset="0"/>
                <a:cs typeface="Times New Roman" pitchFamily="18" charset="0"/>
              </a:rPr>
              <a:t> </a:t>
            </a:r>
            <a:r>
              <a:rPr lang="el-GR" altLang="en-US" sz="3200" u="sng">
                <a:solidFill>
                  <a:srgbClr val="000000"/>
                </a:solidFill>
                <a:latin typeface="Times New Roman" pitchFamily="18" charset="0"/>
                <a:cs typeface="Times New Roman" pitchFamily="18" charset="0"/>
              </a:rPr>
              <a:t>εξοδοποιείται στην κατάσταση αποτελεσμάτων</a:t>
            </a:r>
          </a:p>
          <a:p>
            <a:pPr marL="741363" lvl="1" indent="-284163" algn="just" eaLnBrk="1" hangingPunct="1">
              <a:lnSpc>
                <a:spcPct val="90000"/>
              </a:lnSpc>
              <a:spcBef>
                <a:spcPts val="700"/>
              </a:spcBef>
              <a:buClr>
                <a:srgbClr val="000000"/>
              </a:buClr>
              <a:buSzPct val="100000"/>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l-GR" altLang="en-US" sz="2800">
                <a:solidFill>
                  <a:srgbClr val="000000"/>
                </a:solidFill>
                <a:latin typeface="Times New Roman" pitchFamily="18" charset="0"/>
                <a:cs typeface="Times New Roman" pitchFamily="18" charset="0"/>
              </a:rPr>
              <a:t>Εκτός εάν έχει απομείνει υπόλοιπο από προηγούμενη ανατίμηση</a:t>
            </a:r>
          </a:p>
        </p:txBody>
      </p:sp>
      <p:grpSp>
        <p:nvGrpSpPr>
          <p:cNvPr id="14343" name="Group 4"/>
          <p:cNvGrpSpPr>
            <a:grpSpLocks/>
          </p:cNvGrpSpPr>
          <p:nvPr/>
        </p:nvGrpSpPr>
        <p:grpSpPr bwMode="auto">
          <a:xfrm>
            <a:off x="185738" y="219075"/>
            <a:ext cx="1489075" cy="922338"/>
            <a:chOff x="117" y="138"/>
            <a:chExt cx="938" cy="581"/>
          </a:xfrm>
        </p:grpSpPr>
        <p:graphicFrame>
          <p:nvGraphicFramePr>
            <p:cNvPr id="14338" name="Object 5"/>
            <p:cNvGraphicFramePr>
              <a:graphicFrameLocks noChangeAspect="1"/>
            </p:cNvGraphicFramePr>
            <p:nvPr/>
          </p:nvGraphicFramePr>
          <p:xfrm>
            <a:off x="117" y="138"/>
            <a:ext cx="938" cy="581"/>
          </p:xfrm>
          <a:graphic>
            <a:graphicData uri="http://schemas.openxmlformats.org/presentationml/2006/ole">
              <p:oleObj spid="_x0000_s14338" r:id="rId4" imgW="3496760" imgH="2095317" progId="">
                <p:embed/>
              </p:oleObj>
            </a:graphicData>
          </a:graphic>
        </p:graphicFrame>
        <p:sp>
          <p:nvSpPr>
            <p:cNvPr id="14344" name="Rectangle 6"/>
            <p:cNvSpPr>
              <a:spLocks noChangeArrowheads="1"/>
            </p:cNvSpPr>
            <p:nvPr/>
          </p:nvSpPr>
          <p:spPr bwMode="auto">
            <a:xfrm>
              <a:off x="266" y="185"/>
              <a:ext cx="673" cy="285"/>
            </a:xfrm>
            <a:prstGeom prst="rect">
              <a:avLst/>
            </a:prstGeom>
            <a:noFill/>
            <a:ln w="9525">
              <a:noFill/>
              <a:round/>
              <a:headEnd/>
              <a:tailEnd/>
            </a:ln>
          </p:spPr>
          <p:txBody>
            <a:bodyPr wrap="none" lIns="90360" tIns="44280" rIns="90360" bIns="44280">
              <a:spAutoFit/>
            </a:bodyPr>
            <a:lstStyle/>
            <a:p>
              <a:pPr>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altLang="en-US" sz="2400" b="1">
                  <a:solidFill>
                    <a:srgbClr val="FFFFFF"/>
                  </a:solidFill>
                  <a:latin typeface="Times New Roman" pitchFamily="18" charset="0"/>
                  <a:cs typeface="Times New Roman" pitchFamily="18" charset="0"/>
                </a:rPr>
                <a:t>IAS 16</a:t>
              </a:r>
            </a:p>
          </p:txBody>
        </p:sp>
      </p:grpSp>
    </p:spTree>
  </p:cSld>
  <p:clrMapOvr>
    <a:masterClrMapping/>
  </p:clrMapOvr>
  <p:transition spd="slow"/>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3.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2642" name="Text Box 1"/>
          <p:cNvSpPr txBox="1">
            <a:spLocks noChangeArrowheads="1"/>
          </p:cNvSpPr>
          <p:nvPr/>
        </p:nvSpPr>
        <p:spPr bwMode="auto">
          <a:xfrm>
            <a:off x="457200" y="274638"/>
            <a:ext cx="8229600" cy="1143000"/>
          </a:xfrm>
          <a:prstGeom prst="rect">
            <a:avLst/>
          </a:prstGeom>
          <a:noFill/>
          <a:ln w="9525">
            <a:noFill/>
            <a:round/>
            <a:headEnd/>
            <a:tailEnd/>
          </a:ln>
        </p:spPr>
        <p:txBody>
          <a:bodyPr anchor="ctr"/>
          <a:lstStyle/>
          <a:p>
            <a:pPr algn="ct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sz="4400" b="1">
                <a:solidFill>
                  <a:srgbClr val="000000"/>
                </a:solidFill>
                <a:latin typeface="Times New Roman" pitchFamily="18" charset="0"/>
                <a:cs typeface="Times New Roman" pitchFamily="18" charset="0"/>
              </a:rPr>
              <a:t>Άσκηση</a:t>
            </a:r>
            <a:r>
              <a:rPr lang="en-GB" altLang="en-US" sz="3200" b="1">
                <a:solidFill>
                  <a:srgbClr val="000000"/>
                </a:solidFill>
                <a:latin typeface="Times New Roman" pitchFamily="18" charset="0"/>
                <a:cs typeface="Times New Roman" pitchFamily="18" charset="0"/>
              </a:rPr>
              <a:t>- </a:t>
            </a:r>
          </a:p>
        </p:txBody>
      </p:sp>
      <p:sp>
        <p:nvSpPr>
          <p:cNvPr id="76802" name="Text Box 2"/>
          <p:cNvSpPr txBox="1">
            <a:spLocks noChangeArrowheads="1"/>
          </p:cNvSpPr>
          <p:nvPr/>
        </p:nvSpPr>
        <p:spPr bwMode="auto">
          <a:xfrm>
            <a:off x="179388" y="1479550"/>
            <a:ext cx="8507412" cy="3854450"/>
          </a:xfrm>
          <a:prstGeom prst="rect">
            <a:avLst/>
          </a:prstGeom>
          <a:noFill/>
          <a:ln w="9525" cap="flat">
            <a:noFill/>
            <a:round/>
            <a:headEnd/>
            <a:tailEnd/>
          </a:ln>
          <a:effectLst/>
        </p:spPr>
        <p:txBody>
          <a:bodyPr/>
          <a:lstStyle/>
          <a:p>
            <a:pPr marL="285750" indent="-285750" algn="just" eaLnBrk="1" hangingPunct="1">
              <a:lnSpc>
                <a:spcPct val="140000"/>
              </a:lnSpc>
              <a:spcBef>
                <a:spcPts val="700"/>
              </a:spcBef>
              <a:buClr>
                <a:srgbClr val="000000"/>
              </a:buClr>
              <a:buSzPct val="100000"/>
              <a:buFont typeface="Times New Roman" pitchFamily="16" charset="0"/>
              <a:buChar char="-"/>
              <a:tabLst>
                <a:tab pos="855663" algn="l"/>
                <a:tab pos="1770063" algn="l"/>
                <a:tab pos="2684463" algn="l"/>
                <a:tab pos="3598863" algn="l"/>
                <a:tab pos="4513263" algn="l"/>
                <a:tab pos="5427663" algn="l"/>
                <a:tab pos="6342063" algn="l"/>
                <a:tab pos="7256463" algn="l"/>
                <a:tab pos="8170863" algn="l"/>
                <a:tab pos="9085263" algn="l"/>
                <a:tab pos="9999663" algn="l"/>
              </a:tabLst>
              <a:defRPr/>
            </a:pPr>
            <a:r>
              <a:rPr lang="el-GR" sz="2800" dirty="0">
                <a:solidFill>
                  <a:srgbClr val="000000"/>
                </a:solidFill>
                <a:latin typeface="Times New Roman" pitchFamily="16" charset="0"/>
                <a:ea typeface="+mn-ea"/>
                <a:cs typeface="Times New Roman" pitchFamily="16" charset="0"/>
              </a:rPr>
              <a:t>Η εταιρία </a:t>
            </a:r>
            <a:r>
              <a:rPr lang="en-US" sz="2800" dirty="0">
                <a:solidFill>
                  <a:srgbClr val="000000"/>
                </a:solidFill>
                <a:latin typeface="Times New Roman" pitchFamily="16" charset="0"/>
                <a:ea typeface="+mn-ea"/>
                <a:cs typeface="Times New Roman" pitchFamily="16" charset="0"/>
              </a:rPr>
              <a:t>MSN </a:t>
            </a:r>
            <a:r>
              <a:rPr lang="en-GB" sz="2800" dirty="0">
                <a:solidFill>
                  <a:srgbClr val="000000"/>
                </a:solidFill>
                <a:latin typeface="Times New Roman" pitchFamily="16" charset="0"/>
                <a:ea typeface="+mn-ea"/>
                <a:cs typeface="Times New Roman" pitchFamily="16" charset="0"/>
              </a:rPr>
              <a:t>&amp; Co., </a:t>
            </a:r>
            <a:r>
              <a:rPr lang="el-GR" sz="2800" dirty="0">
                <a:solidFill>
                  <a:srgbClr val="000000"/>
                </a:solidFill>
                <a:latin typeface="Times New Roman" pitchFamily="16" charset="0"/>
                <a:ea typeface="+mn-ea"/>
                <a:cs typeface="Times New Roman" pitchFamily="16" charset="0"/>
              </a:rPr>
              <a:t>έχει ένα κτίριο με αρχική αξία €</a:t>
            </a:r>
            <a:r>
              <a:rPr lang="en-GB" sz="2800" dirty="0">
                <a:solidFill>
                  <a:srgbClr val="000000"/>
                </a:solidFill>
                <a:latin typeface="Times New Roman" pitchFamily="16" charset="0"/>
                <a:ea typeface="+mn-ea"/>
                <a:cs typeface="Times New Roman" pitchFamily="16" charset="0"/>
              </a:rPr>
              <a:t> 100.000</a:t>
            </a:r>
            <a:r>
              <a:rPr lang="el-GR" sz="2800" dirty="0">
                <a:solidFill>
                  <a:srgbClr val="000000"/>
                </a:solidFill>
                <a:latin typeface="Times New Roman" pitchFamily="16" charset="0"/>
                <a:ea typeface="+mn-ea"/>
                <a:cs typeface="Times New Roman" pitchFamily="16" charset="0"/>
              </a:rPr>
              <a:t>.</a:t>
            </a:r>
            <a:r>
              <a:rPr lang="en-GB" sz="2800" dirty="0">
                <a:solidFill>
                  <a:srgbClr val="000000"/>
                </a:solidFill>
                <a:latin typeface="Times New Roman" pitchFamily="16" charset="0"/>
                <a:ea typeface="+mn-ea"/>
                <a:cs typeface="Times New Roman" pitchFamily="16" charset="0"/>
              </a:rPr>
              <a:t> </a:t>
            </a:r>
            <a:endParaRPr lang="el-GR" sz="2800" dirty="0">
              <a:solidFill>
                <a:srgbClr val="000000"/>
              </a:solidFill>
              <a:latin typeface="Times New Roman" pitchFamily="16" charset="0"/>
              <a:ea typeface="+mn-ea"/>
              <a:cs typeface="Times New Roman" pitchFamily="16" charset="0"/>
            </a:endParaRPr>
          </a:p>
          <a:p>
            <a:pPr marL="285750" indent="-285750" algn="just" eaLnBrk="1" hangingPunct="1">
              <a:lnSpc>
                <a:spcPct val="140000"/>
              </a:lnSpc>
              <a:spcBef>
                <a:spcPts val="700"/>
              </a:spcBef>
              <a:buClr>
                <a:srgbClr val="000000"/>
              </a:buClr>
              <a:buSzPct val="100000"/>
              <a:buFont typeface="Times New Roman" pitchFamily="16" charset="0"/>
              <a:buChar char="-"/>
              <a:tabLst>
                <a:tab pos="855663" algn="l"/>
                <a:tab pos="1770063" algn="l"/>
                <a:tab pos="2684463" algn="l"/>
                <a:tab pos="3598863" algn="l"/>
                <a:tab pos="4513263" algn="l"/>
                <a:tab pos="5427663" algn="l"/>
                <a:tab pos="6342063" algn="l"/>
                <a:tab pos="7256463" algn="l"/>
                <a:tab pos="8170863" algn="l"/>
                <a:tab pos="9085263" algn="l"/>
                <a:tab pos="9999663" algn="l"/>
              </a:tabLst>
              <a:defRPr/>
            </a:pPr>
            <a:r>
              <a:rPr lang="el-GR" sz="2800" dirty="0">
                <a:solidFill>
                  <a:srgbClr val="000000"/>
                </a:solidFill>
                <a:latin typeface="Times New Roman" pitchFamily="16" charset="0"/>
                <a:ea typeface="+mn-ea"/>
                <a:cs typeface="Times New Roman" pitchFamily="16" charset="0"/>
              </a:rPr>
              <a:t>Στην ημερομηνία της ανατίμησης οι συσσωρευμένες αποσβέσεις ανήρχοντο σε €</a:t>
            </a:r>
            <a:r>
              <a:rPr lang="en-GB" sz="2800" dirty="0">
                <a:solidFill>
                  <a:srgbClr val="000000"/>
                </a:solidFill>
                <a:latin typeface="Times New Roman" pitchFamily="16" charset="0"/>
                <a:ea typeface="+mn-ea"/>
                <a:cs typeface="Times New Roman" pitchFamily="16" charset="0"/>
              </a:rPr>
              <a:t>55</a:t>
            </a:r>
            <a:r>
              <a:rPr lang="el-GR" sz="2800" dirty="0">
                <a:solidFill>
                  <a:srgbClr val="000000"/>
                </a:solidFill>
                <a:latin typeface="Times New Roman" pitchFamily="16" charset="0"/>
                <a:ea typeface="+mn-ea"/>
                <a:cs typeface="Times New Roman" pitchFamily="16" charset="0"/>
              </a:rPr>
              <a:t>.</a:t>
            </a:r>
            <a:r>
              <a:rPr lang="en-GB" sz="2800" dirty="0">
                <a:solidFill>
                  <a:srgbClr val="000000"/>
                </a:solidFill>
                <a:latin typeface="Times New Roman" pitchFamily="16" charset="0"/>
                <a:ea typeface="+mn-ea"/>
                <a:cs typeface="Times New Roman" pitchFamily="16" charset="0"/>
              </a:rPr>
              <a:t>000. </a:t>
            </a:r>
            <a:endParaRPr lang="el-GR" sz="2800" dirty="0">
              <a:solidFill>
                <a:srgbClr val="000000"/>
              </a:solidFill>
              <a:latin typeface="Times New Roman" pitchFamily="16" charset="0"/>
              <a:ea typeface="+mn-ea"/>
              <a:cs typeface="Times New Roman" pitchFamily="16" charset="0"/>
            </a:endParaRPr>
          </a:p>
          <a:p>
            <a:pPr marL="285750" indent="-285750" algn="just" eaLnBrk="1" hangingPunct="1">
              <a:lnSpc>
                <a:spcPct val="140000"/>
              </a:lnSpc>
              <a:spcBef>
                <a:spcPts val="700"/>
              </a:spcBef>
              <a:buClr>
                <a:srgbClr val="000000"/>
              </a:buClr>
              <a:buSzPct val="100000"/>
              <a:buFont typeface="Times New Roman" pitchFamily="16" charset="0"/>
              <a:buChar char="-"/>
              <a:tabLst>
                <a:tab pos="855663" algn="l"/>
                <a:tab pos="1770063" algn="l"/>
                <a:tab pos="2684463" algn="l"/>
                <a:tab pos="3598863" algn="l"/>
                <a:tab pos="4513263" algn="l"/>
                <a:tab pos="5427663" algn="l"/>
                <a:tab pos="6342063" algn="l"/>
                <a:tab pos="7256463" algn="l"/>
                <a:tab pos="8170863" algn="l"/>
                <a:tab pos="9085263" algn="l"/>
                <a:tab pos="9999663" algn="l"/>
              </a:tabLst>
              <a:defRPr/>
            </a:pPr>
            <a:r>
              <a:rPr lang="el-GR" sz="2800" dirty="0">
                <a:solidFill>
                  <a:srgbClr val="000000"/>
                </a:solidFill>
                <a:latin typeface="Times New Roman" pitchFamily="16" charset="0"/>
                <a:ea typeface="+mn-ea"/>
                <a:cs typeface="Times New Roman" pitchFamily="16" charset="0"/>
              </a:rPr>
              <a:t>Η δίκαια αξία του κτιρίου, εκτιμήθηκε σε €</a:t>
            </a:r>
            <a:r>
              <a:rPr lang="en-GB" sz="2800" dirty="0">
                <a:solidFill>
                  <a:srgbClr val="000000"/>
                </a:solidFill>
                <a:latin typeface="Times New Roman" pitchFamily="16" charset="0"/>
                <a:ea typeface="+mn-ea"/>
                <a:cs typeface="Times New Roman" pitchFamily="16" charset="0"/>
              </a:rPr>
              <a:t> 65</a:t>
            </a:r>
            <a:r>
              <a:rPr lang="el-GR" sz="2800" dirty="0">
                <a:solidFill>
                  <a:srgbClr val="000000"/>
                </a:solidFill>
                <a:latin typeface="Times New Roman" pitchFamily="16" charset="0"/>
                <a:ea typeface="+mn-ea"/>
                <a:cs typeface="Times New Roman" pitchFamily="16" charset="0"/>
              </a:rPr>
              <a:t>.</a:t>
            </a:r>
            <a:r>
              <a:rPr lang="en-GB" sz="2800" dirty="0">
                <a:solidFill>
                  <a:srgbClr val="000000"/>
                </a:solidFill>
                <a:latin typeface="Times New Roman" pitchFamily="16" charset="0"/>
                <a:ea typeface="+mn-ea"/>
                <a:cs typeface="Times New Roman" pitchFamily="16" charset="0"/>
              </a:rPr>
              <a:t>000.</a:t>
            </a:r>
          </a:p>
          <a:p>
            <a:pPr marL="285750" indent="-285750" algn="just" eaLnBrk="1" hangingPunct="1">
              <a:lnSpc>
                <a:spcPct val="140000"/>
              </a:lnSpc>
              <a:spcBef>
                <a:spcPts val="700"/>
              </a:spcBef>
              <a:buClr>
                <a:srgbClr val="000000"/>
              </a:buClr>
              <a:buSzPct val="100000"/>
              <a:buFont typeface="Times New Roman" pitchFamily="16" charset="0"/>
              <a:buChar char="-"/>
              <a:tabLst>
                <a:tab pos="855663" algn="l"/>
                <a:tab pos="1770063" algn="l"/>
                <a:tab pos="2684463" algn="l"/>
                <a:tab pos="3598863" algn="l"/>
                <a:tab pos="4513263" algn="l"/>
                <a:tab pos="5427663" algn="l"/>
                <a:tab pos="6342063" algn="l"/>
                <a:tab pos="7256463" algn="l"/>
                <a:tab pos="8170863" algn="l"/>
                <a:tab pos="9085263" algn="l"/>
                <a:tab pos="9999663" algn="l"/>
              </a:tabLst>
              <a:defRPr/>
            </a:pPr>
            <a:r>
              <a:rPr lang="el-GR" sz="2800" dirty="0">
                <a:solidFill>
                  <a:srgbClr val="000000"/>
                </a:solidFill>
                <a:latin typeface="Times New Roman" pitchFamily="16" charset="0"/>
                <a:ea typeface="+mn-ea"/>
                <a:cs typeface="Times New Roman" pitchFamily="16" charset="0"/>
              </a:rPr>
              <a:t>Ποιες είναι οι εγγραφές που πρέπει να γίνουν</a:t>
            </a:r>
            <a:r>
              <a:rPr lang="en-US" sz="2800" dirty="0">
                <a:solidFill>
                  <a:srgbClr val="000000"/>
                </a:solidFill>
                <a:latin typeface="Times New Roman" pitchFamily="16" charset="0"/>
                <a:ea typeface="+mn-ea"/>
                <a:cs typeface="Times New Roman" pitchFamily="16" charset="0"/>
              </a:rPr>
              <a:t>;</a:t>
            </a:r>
          </a:p>
          <a:p>
            <a:pPr marL="287338" indent="-285750" algn="just" eaLnBrk="1" hangingPunct="1">
              <a:lnSpc>
                <a:spcPct val="140000"/>
              </a:lnSpc>
              <a:spcBef>
                <a:spcPts val="600"/>
              </a:spcBef>
              <a:buSzPct val="100000"/>
              <a:tabLst>
                <a:tab pos="855663" algn="l"/>
                <a:tab pos="1770063" algn="l"/>
                <a:tab pos="2684463" algn="l"/>
                <a:tab pos="3598863" algn="l"/>
                <a:tab pos="4513263" algn="l"/>
                <a:tab pos="5427663" algn="l"/>
                <a:tab pos="6342063" algn="l"/>
                <a:tab pos="7256463" algn="l"/>
                <a:tab pos="8170863" algn="l"/>
                <a:tab pos="9085263" algn="l"/>
                <a:tab pos="9999663" algn="l"/>
              </a:tabLst>
              <a:defRPr/>
            </a:pPr>
            <a:r>
              <a:rPr lang="en-GB" sz="2400" dirty="0">
                <a:solidFill>
                  <a:srgbClr val="000000"/>
                </a:solidFill>
                <a:latin typeface="Times New Roman" pitchFamily="16" charset="0"/>
                <a:ea typeface="+mn-ea"/>
                <a:cs typeface="Times New Roman" pitchFamily="16" charset="0"/>
              </a:rPr>
              <a:t>  </a:t>
            </a:r>
          </a:p>
          <a:p>
            <a:pPr marL="688975" lvl="1" algn="just" eaLnBrk="1" hangingPunct="1">
              <a:lnSpc>
                <a:spcPct val="80000"/>
              </a:lnSpc>
              <a:spcBef>
                <a:spcPts val="600"/>
              </a:spcBef>
              <a:buSzPct val="100000"/>
              <a:tabLst>
                <a:tab pos="855663" algn="l"/>
                <a:tab pos="1770063" algn="l"/>
                <a:tab pos="2684463" algn="l"/>
                <a:tab pos="3598863" algn="l"/>
                <a:tab pos="4513263" algn="l"/>
                <a:tab pos="5427663" algn="l"/>
                <a:tab pos="6342063" algn="l"/>
                <a:tab pos="7256463" algn="l"/>
                <a:tab pos="8170863" algn="l"/>
                <a:tab pos="9085263" algn="l"/>
                <a:tab pos="9999663" algn="l"/>
              </a:tabLst>
              <a:defRPr/>
            </a:pPr>
            <a:endParaRPr lang="en-GB" sz="2400" dirty="0">
              <a:solidFill>
                <a:srgbClr val="000000"/>
              </a:solidFill>
              <a:latin typeface="Times New Roman" pitchFamily="16" charset="0"/>
              <a:ea typeface="+mn-ea"/>
              <a:cs typeface="Times New Roman" pitchFamily="16" charset="0"/>
            </a:endParaRPr>
          </a:p>
        </p:txBody>
      </p:sp>
    </p:spTree>
  </p:cSld>
  <p:clrMapOvr>
    <a:masterClrMapping/>
  </p:clrMapOvr>
  <p:transition spd="slow"/>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4.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3666" name="Text Box 1"/>
          <p:cNvSpPr txBox="1">
            <a:spLocks noChangeArrowheads="1"/>
          </p:cNvSpPr>
          <p:nvPr/>
        </p:nvSpPr>
        <p:spPr bwMode="auto">
          <a:xfrm>
            <a:off x="457200" y="274638"/>
            <a:ext cx="8229600" cy="1143000"/>
          </a:xfrm>
          <a:prstGeom prst="rect">
            <a:avLst/>
          </a:prstGeom>
          <a:noFill/>
          <a:ln w="9525">
            <a:noFill/>
            <a:round/>
            <a:headEnd/>
            <a:tailEnd/>
          </a:ln>
        </p:spPr>
        <p:txBody>
          <a:bodyPr anchor="ctr"/>
          <a:lstStyle/>
          <a:p>
            <a:pPr algn="ct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sz="4400" b="1">
                <a:solidFill>
                  <a:srgbClr val="000000"/>
                </a:solidFill>
                <a:latin typeface="Times New Roman" pitchFamily="18" charset="0"/>
                <a:cs typeface="Times New Roman" pitchFamily="18" charset="0"/>
              </a:rPr>
              <a:t>Άσκηση Λύση</a:t>
            </a:r>
          </a:p>
        </p:txBody>
      </p:sp>
      <p:sp>
        <p:nvSpPr>
          <p:cNvPr id="113667" name="Text Box 2"/>
          <p:cNvSpPr txBox="1">
            <a:spLocks noChangeArrowheads="1"/>
          </p:cNvSpPr>
          <p:nvPr/>
        </p:nvSpPr>
        <p:spPr bwMode="auto">
          <a:xfrm>
            <a:off x="457200" y="1479550"/>
            <a:ext cx="8229600" cy="4973638"/>
          </a:xfrm>
          <a:prstGeom prst="rect">
            <a:avLst/>
          </a:prstGeom>
          <a:noFill/>
          <a:ln w="9525">
            <a:noFill/>
            <a:round/>
            <a:headEnd/>
            <a:tailEnd/>
          </a:ln>
        </p:spPr>
        <p:txBody>
          <a:bodyPr/>
          <a:lstStyle/>
          <a:p>
            <a:pPr marL="287338" indent="-285750" algn="just" eaLnBrk="1" hangingPunct="1">
              <a:lnSpc>
                <a:spcPct val="80000"/>
              </a:lnSpc>
              <a:spcBef>
                <a:spcPts val="500"/>
              </a:spcBef>
              <a:buSzPct val="100000"/>
              <a:tabLst>
                <a:tab pos="857250" algn="l"/>
                <a:tab pos="1771650" algn="l"/>
                <a:tab pos="2686050" algn="l"/>
                <a:tab pos="3600450" algn="l"/>
                <a:tab pos="4514850" algn="l"/>
                <a:tab pos="5429250" algn="l"/>
                <a:tab pos="6343650" algn="l"/>
                <a:tab pos="7258050" algn="l"/>
                <a:tab pos="8172450" algn="l"/>
                <a:tab pos="9086850" algn="l"/>
                <a:tab pos="10001250" algn="l"/>
              </a:tabLst>
            </a:pPr>
            <a:r>
              <a:rPr lang="el-GR" altLang="en-US" sz="2000" b="1">
                <a:solidFill>
                  <a:srgbClr val="000000"/>
                </a:solidFill>
                <a:latin typeface="Times New Roman" pitchFamily="18" charset="0"/>
                <a:cs typeface="Times New Roman" pitchFamily="18" charset="0"/>
              </a:rPr>
              <a:t>Μέθοδος </a:t>
            </a:r>
            <a:r>
              <a:rPr lang="en-GB" altLang="en-US" sz="2000" b="1">
                <a:solidFill>
                  <a:srgbClr val="000000"/>
                </a:solidFill>
                <a:latin typeface="Times New Roman" pitchFamily="18" charset="0"/>
                <a:cs typeface="Times New Roman" pitchFamily="18" charset="0"/>
              </a:rPr>
              <a:t>– I:</a:t>
            </a:r>
          </a:p>
          <a:p>
            <a:pPr marL="287338" indent="-285750" algn="just" eaLnBrk="1" hangingPunct="1">
              <a:lnSpc>
                <a:spcPct val="80000"/>
              </a:lnSpc>
              <a:spcBef>
                <a:spcPts val="500"/>
              </a:spcBef>
              <a:buSzPct val="100000"/>
              <a:tabLst>
                <a:tab pos="857250" algn="l"/>
                <a:tab pos="1771650" algn="l"/>
                <a:tab pos="2686050" algn="l"/>
                <a:tab pos="3600450" algn="l"/>
                <a:tab pos="4514850" algn="l"/>
                <a:tab pos="5429250" algn="l"/>
                <a:tab pos="6343650" algn="l"/>
                <a:tab pos="7258050" algn="l"/>
                <a:tab pos="8172450" algn="l"/>
                <a:tab pos="9086850" algn="l"/>
                <a:tab pos="10001250" algn="l"/>
              </a:tabLst>
            </a:pPr>
            <a:endParaRPr lang="en-GB" altLang="en-US" sz="2000">
              <a:solidFill>
                <a:srgbClr val="000000"/>
              </a:solidFill>
              <a:latin typeface="Times New Roman" pitchFamily="18" charset="0"/>
              <a:cs typeface="Times New Roman" pitchFamily="18" charset="0"/>
            </a:endParaRPr>
          </a:p>
          <a:p>
            <a:pPr marL="287338" indent="-285750" algn="just" eaLnBrk="1" hangingPunct="1">
              <a:lnSpc>
                <a:spcPct val="80000"/>
              </a:lnSpc>
              <a:spcBef>
                <a:spcPts val="500"/>
              </a:spcBef>
              <a:buSzPct val="100000"/>
              <a:tabLst>
                <a:tab pos="857250" algn="l"/>
                <a:tab pos="1771650" algn="l"/>
                <a:tab pos="2686050" algn="l"/>
                <a:tab pos="3600450" algn="l"/>
                <a:tab pos="4514850" algn="l"/>
                <a:tab pos="5429250" algn="l"/>
                <a:tab pos="6343650" algn="l"/>
                <a:tab pos="7258050" algn="l"/>
                <a:tab pos="8172450" algn="l"/>
                <a:tab pos="9086850" algn="l"/>
                <a:tab pos="10001250" algn="l"/>
              </a:tabLst>
            </a:pPr>
            <a:r>
              <a:rPr lang="el-GR" altLang="en-US" sz="2000">
                <a:solidFill>
                  <a:srgbClr val="000000"/>
                </a:solidFill>
                <a:latin typeface="Times New Roman" pitchFamily="18" charset="0"/>
                <a:cs typeface="Times New Roman" pitchFamily="18" charset="0"/>
              </a:rPr>
              <a:t>Συσσ.Αποσβέσεις		Χ</a:t>
            </a:r>
            <a:r>
              <a:rPr lang="en-GB" altLang="en-US" sz="2000">
                <a:solidFill>
                  <a:srgbClr val="000000"/>
                </a:solidFill>
                <a:latin typeface="Times New Roman" pitchFamily="18" charset="0"/>
                <a:cs typeface="Times New Roman" pitchFamily="18" charset="0"/>
              </a:rPr>
              <a:t>	55</a:t>
            </a:r>
            <a:r>
              <a:rPr lang="el-GR" altLang="en-US" sz="2000">
                <a:solidFill>
                  <a:srgbClr val="000000"/>
                </a:solidFill>
                <a:latin typeface="Times New Roman" pitchFamily="18" charset="0"/>
                <a:cs typeface="Times New Roman" pitchFamily="18" charset="0"/>
              </a:rPr>
              <a:t>.</a:t>
            </a:r>
            <a:r>
              <a:rPr lang="en-GB" altLang="en-US" sz="2000">
                <a:solidFill>
                  <a:srgbClr val="000000"/>
                </a:solidFill>
                <a:latin typeface="Times New Roman" pitchFamily="18" charset="0"/>
                <a:cs typeface="Times New Roman" pitchFamily="18" charset="0"/>
              </a:rPr>
              <a:t>000</a:t>
            </a:r>
          </a:p>
          <a:p>
            <a:pPr marL="287338" indent="-285750" algn="just" eaLnBrk="1" hangingPunct="1">
              <a:lnSpc>
                <a:spcPct val="80000"/>
              </a:lnSpc>
              <a:spcBef>
                <a:spcPts val="500"/>
              </a:spcBef>
              <a:buSzPct val="100000"/>
              <a:tabLst>
                <a:tab pos="857250" algn="l"/>
                <a:tab pos="1771650" algn="l"/>
                <a:tab pos="2686050" algn="l"/>
                <a:tab pos="3600450" algn="l"/>
                <a:tab pos="4514850" algn="l"/>
                <a:tab pos="5429250" algn="l"/>
                <a:tab pos="6343650" algn="l"/>
                <a:tab pos="7258050" algn="l"/>
                <a:tab pos="8172450" algn="l"/>
                <a:tab pos="9086850" algn="l"/>
                <a:tab pos="10001250" algn="l"/>
              </a:tabLst>
            </a:pPr>
            <a:r>
              <a:rPr lang="en-GB" altLang="en-US" sz="2000">
                <a:solidFill>
                  <a:srgbClr val="000000"/>
                </a:solidFill>
                <a:latin typeface="Times New Roman" pitchFamily="18" charset="0"/>
                <a:cs typeface="Times New Roman" pitchFamily="18" charset="0"/>
              </a:rPr>
              <a:t>		</a:t>
            </a:r>
            <a:r>
              <a:rPr lang="el-GR" altLang="en-US" sz="2000">
                <a:solidFill>
                  <a:srgbClr val="000000"/>
                </a:solidFill>
                <a:latin typeface="Times New Roman" pitchFamily="18" charset="0"/>
                <a:cs typeface="Times New Roman" pitchFamily="18" charset="0"/>
              </a:rPr>
              <a:t>Κτίριο</a:t>
            </a:r>
            <a:r>
              <a:rPr lang="en-GB" altLang="en-US" sz="2000">
                <a:solidFill>
                  <a:srgbClr val="000000"/>
                </a:solidFill>
                <a:latin typeface="Times New Roman" pitchFamily="18" charset="0"/>
                <a:cs typeface="Times New Roman" pitchFamily="18" charset="0"/>
              </a:rPr>
              <a:t>		</a:t>
            </a:r>
            <a:r>
              <a:rPr lang="el-GR" altLang="en-US" sz="2000">
                <a:solidFill>
                  <a:srgbClr val="000000"/>
                </a:solidFill>
                <a:latin typeface="Times New Roman" pitchFamily="18" charset="0"/>
                <a:cs typeface="Times New Roman" pitchFamily="18" charset="0"/>
              </a:rPr>
              <a:t>	Π</a:t>
            </a:r>
            <a:r>
              <a:rPr lang="en-GB" altLang="en-US" sz="2000">
                <a:solidFill>
                  <a:srgbClr val="000000"/>
                </a:solidFill>
                <a:latin typeface="Times New Roman" pitchFamily="18" charset="0"/>
                <a:cs typeface="Times New Roman" pitchFamily="18" charset="0"/>
              </a:rPr>
              <a:t>		55</a:t>
            </a:r>
            <a:r>
              <a:rPr lang="el-GR" altLang="en-US" sz="2000">
                <a:solidFill>
                  <a:srgbClr val="000000"/>
                </a:solidFill>
                <a:latin typeface="Times New Roman" pitchFamily="18" charset="0"/>
                <a:cs typeface="Times New Roman" pitchFamily="18" charset="0"/>
              </a:rPr>
              <a:t>.</a:t>
            </a:r>
            <a:r>
              <a:rPr lang="en-GB" altLang="en-US" sz="2000">
                <a:solidFill>
                  <a:srgbClr val="000000"/>
                </a:solidFill>
                <a:latin typeface="Times New Roman" pitchFamily="18" charset="0"/>
                <a:cs typeface="Times New Roman" pitchFamily="18" charset="0"/>
              </a:rPr>
              <a:t>000</a:t>
            </a:r>
          </a:p>
          <a:p>
            <a:pPr marL="287338" indent="-285750" algn="just" eaLnBrk="1" hangingPunct="1">
              <a:lnSpc>
                <a:spcPct val="80000"/>
              </a:lnSpc>
              <a:spcBef>
                <a:spcPts val="500"/>
              </a:spcBef>
              <a:buSzPct val="100000"/>
              <a:tabLst>
                <a:tab pos="857250" algn="l"/>
                <a:tab pos="1771650" algn="l"/>
                <a:tab pos="2686050" algn="l"/>
                <a:tab pos="3600450" algn="l"/>
                <a:tab pos="4514850" algn="l"/>
                <a:tab pos="5429250" algn="l"/>
                <a:tab pos="6343650" algn="l"/>
                <a:tab pos="7258050" algn="l"/>
                <a:tab pos="8172450" algn="l"/>
                <a:tab pos="9086850" algn="l"/>
                <a:tab pos="10001250" algn="l"/>
              </a:tabLst>
            </a:pPr>
            <a:endParaRPr lang="en-GB" altLang="en-US" sz="2000">
              <a:solidFill>
                <a:srgbClr val="000000"/>
              </a:solidFill>
              <a:latin typeface="Times New Roman" pitchFamily="18" charset="0"/>
              <a:cs typeface="Times New Roman" pitchFamily="18" charset="0"/>
            </a:endParaRPr>
          </a:p>
          <a:p>
            <a:pPr marL="287338" indent="-285750" algn="just" eaLnBrk="1" hangingPunct="1">
              <a:lnSpc>
                <a:spcPct val="80000"/>
              </a:lnSpc>
              <a:spcBef>
                <a:spcPts val="500"/>
              </a:spcBef>
              <a:buSzPct val="100000"/>
              <a:tabLst>
                <a:tab pos="857250" algn="l"/>
                <a:tab pos="1771650" algn="l"/>
                <a:tab pos="2686050" algn="l"/>
                <a:tab pos="3600450" algn="l"/>
                <a:tab pos="4514850" algn="l"/>
                <a:tab pos="5429250" algn="l"/>
                <a:tab pos="6343650" algn="l"/>
                <a:tab pos="7258050" algn="l"/>
                <a:tab pos="8172450" algn="l"/>
                <a:tab pos="9086850" algn="l"/>
                <a:tab pos="10001250" algn="l"/>
              </a:tabLst>
            </a:pPr>
            <a:r>
              <a:rPr lang="el-GR" altLang="en-US" sz="2000">
                <a:solidFill>
                  <a:srgbClr val="000000"/>
                </a:solidFill>
                <a:latin typeface="Times New Roman" pitchFamily="18" charset="0"/>
                <a:cs typeface="Times New Roman" pitchFamily="18" charset="0"/>
              </a:rPr>
              <a:t>Κτίριο</a:t>
            </a:r>
            <a:r>
              <a:rPr lang="en-GB" altLang="en-US" sz="2000">
                <a:solidFill>
                  <a:srgbClr val="000000"/>
                </a:solidFill>
                <a:latin typeface="Times New Roman" pitchFamily="18" charset="0"/>
                <a:cs typeface="Times New Roman" pitchFamily="18" charset="0"/>
              </a:rPr>
              <a:t>			</a:t>
            </a:r>
            <a:r>
              <a:rPr lang="el-GR" altLang="en-US" sz="2000">
                <a:solidFill>
                  <a:srgbClr val="000000"/>
                </a:solidFill>
                <a:latin typeface="Times New Roman" pitchFamily="18" charset="0"/>
                <a:cs typeface="Times New Roman" pitchFamily="18" charset="0"/>
              </a:rPr>
              <a:t>	Χ</a:t>
            </a:r>
            <a:r>
              <a:rPr lang="en-GB" altLang="en-US" sz="2000">
                <a:solidFill>
                  <a:srgbClr val="000000"/>
                </a:solidFill>
                <a:latin typeface="Times New Roman" pitchFamily="18" charset="0"/>
                <a:cs typeface="Times New Roman" pitchFamily="18" charset="0"/>
              </a:rPr>
              <a:t>	20</a:t>
            </a:r>
            <a:r>
              <a:rPr lang="el-GR" altLang="en-US" sz="2000">
                <a:solidFill>
                  <a:srgbClr val="000000"/>
                </a:solidFill>
                <a:latin typeface="Times New Roman" pitchFamily="18" charset="0"/>
                <a:cs typeface="Times New Roman" pitchFamily="18" charset="0"/>
              </a:rPr>
              <a:t>.</a:t>
            </a:r>
            <a:r>
              <a:rPr lang="en-GB" altLang="en-US" sz="2000">
                <a:solidFill>
                  <a:srgbClr val="000000"/>
                </a:solidFill>
                <a:latin typeface="Times New Roman" pitchFamily="18" charset="0"/>
                <a:cs typeface="Times New Roman" pitchFamily="18" charset="0"/>
              </a:rPr>
              <a:t>000</a:t>
            </a:r>
          </a:p>
          <a:p>
            <a:pPr marL="287338" indent="-285750" algn="just" eaLnBrk="1" hangingPunct="1">
              <a:lnSpc>
                <a:spcPct val="80000"/>
              </a:lnSpc>
              <a:spcBef>
                <a:spcPts val="500"/>
              </a:spcBef>
              <a:buSzPct val="100000"/>
              <a:tabLst>
                <a:tab pos="857250" algn="l"/>
                <a:tab pos="1771650" algn="l"/>
                <a:tab pos="2686050" algn="l"/>
                <a:tab pos="3600450" algn="l"/>
                <a:tab pos="4514850" algn="l"/>
                <a:tab pos="5429250" algn="l"/>
                <a:tab pos="6343650" algn="l"/>
                <a:tab pos="7258050" algn="l"/>
                <a:tab pos="8172450" algn="l"/>
                <a:tab pos="9086850" algn="l"/>
                <a:tab pos="10001250" algn="l"/>
              </a:tabLst>
            </a:pPr>
            <a:r>
              <a:rPr lang="en-GB" altLang="en-US" sz="2000">
                <a:solidFill>
                  <a:srgbClr val="000000"/>
                </a:solidFill>
                <a:latin typeface="Times New Roman" pitchFamily="18" charset="0"/>
                <a:cs typeface="Times New Roman" pitchFamily="18" charset="0"/>
              </a:rPr>
              <a:t>		</a:t>
            </a:r>
            <a:r>
              <a:rPr lang="el-GR" altLang="en-US" sz="2000">
                <a:solidFill>
                  <a:srgbClr val="000000"/>
                </a:solidFill>
                <a:latin typeface="Times New Roman" pitchFamily="18" charset="0"/>
                <a:cs typeface="Times New Roman" pitchFamily="18" charset="0"/>
              </a:rPr>
              <a:t>Αποθεματικό Ανατίμησης</a:t>
            </a:r>
            <a:r>
              <a:rPr lang="en-GB" altLang="en-US" sz="2000">
                <a:solidFill>
                  <a:srgbClr val="000000"/>
                </a:solidFill>
                <a:latin typeface="Times New Roman" pitchFamily="18" charset="0"/>
                <a:cs typeface="Times New Roman" pitchFamily="18" charset="0"/>
              </a:rPr>
              <a:t>	</a:t>
            </a:r>
            <a:r>
              <a:rPr lang="el-GR" altLang="en-US" sz="2000">
                <a:solidFill>
                  <a:srgbClr val="000000"/>
                </a:solidFill>
                <a:latin typeface="Times New Roman" pitchFamily="18" charset="0"/>
                <a:cs typeface="Times New Roman" pitchFamily="18" charset="0"/>
              </a:rPr>
              <a:t>Π</a:t>
            </a:r>
            <a:r>
              <a:rPr lang="en-GB" altLang="en-US" sz="2000">
                <a:solidFill>
                  <a:srgbClr val="000000"/>
                </a:solidFill>
                <a:latin typeface="Times New Roman" pitchFamily="18" charset="0"/>
                <a:cs typeface="Times New Roman" pitchFamily="18" charset="0"/>
              </a:rPr>
              <a:t>		20</a:t>
            </a:r>
            <a:r>
              <a:rPr lang="el-GR" altLang="en-US" sz="2000">
                <a:solidFill>
                  <a:srgbClr val="000000"/>
                </a:solidFill>
                <a:latin typeface="Times New Roman" pitchFamily="18" charset="0"/>
                <a:cs typeface="Times New Roman" pitchFamily="18" charset="0"/>
              </a:rPr>
              <a:t>.</a:t>
            </a:r>
            <a:r>
              <a:rPr lang="en-GB" altLang="en-US" sz="2000">
                <a:solidFill>
                  <a:srgbClr val="000000"/>
                </a:solidFill>
                <a:latin typeface="Times New Roman" pitchFamily="18" charset="0"/>
                <a:cs typeface="Times New Roman" pitchFamily="18" charset="0"/>
              </a:rPr>
              <a:t>000</a:t>
            </a:r>
          </a:p>
          <a:p>
            <a:pPr marL="287338" indent="-285750" algn="just" eaLnBrk="1" hangingPunct="1">
              <a:lnSpc>
                <a:spcPct val="150000"/>
              </a:lnSpc>
              <a:spcBef>
                <a:spcPts val="500"/>
              </a:spcBef>
              <a:buSzPct val="100000"/>
              <a:tabLst>
                <a:tab pos="857250" algn="l"/>
                <a:tab pos="1771650" algn="l"/>
                <a:tab pos="2686050" algn="l"/>
                <a:tab pos="3600450" algn="l"/>
                <a:tab pos="4514850" algn="l"/>
                <a:tab pos="5429250" algn="l"/>
                <a:tab pos="6343650" algn="l"/>
                <a:tab pos="7258050" algn="l"/>
                <a:tab pos="8172450" algn="l"/>
                <a:tab pos="9086850" algn="l"/>
                <a:tab pos="10001250" algn="l"/>
              </a:tabLst>
            </a:pPr>
            <a:r>
              <a:rPr lang="en-GB" altLang="en-US" sz="2000">
                <a:solidFill>
                  <a:srgbClr val="000000"/>
                </a:solidFill>
                <a:latin typeface="Times New Roman" pitchFamily="18" charset="0"/>
                <a:cs typeface="Times New Roman" pitchFamily="18" charset="0"/>
              </a:rPr>
              <a:t>	</a:t>
            </a:r>
            <a:r>
              <a:rPr lang="el-GR" altLang="en-US" sz="2000">
                <a:solidFill>
                  <a:srgbClr val="000000"/>
                </a:solidFill>
                <a:latin typeface="Times New Roman" pitchFamily="18" charset="0"/>
                <a:cs typeface="Times New Roman" pitchFamily="18" charset="0"/>
              </a:rPr>
              <a:t>Το καθαρό αποτέλεσμα είναι ότι το κτίριο έχει λογιστική αξία €</a:t>
            </a:r>
            <a:r>
              <a:rPr lang="en-GB" altLang="en-US" sz="2000">
                <a:solidFill>
                  <a:srgbClr val="000000"/>
                </a:solidFill>
                <a:latin typeface="Times New Roman" pitchFamily="18" charset="0"/>
                <a:cs typeface="Times New Roman" pitchFamily="18" charset="0"/>
              </a:rPr>
              <a:t>65</a:t>
            </a:r>
            <a:r>
              <a:rPr lang="el-GR" altLang="en-US" sz="2000">
                <a:solidFill>
                  <a:srgbClr val="000000"/>
                </a:solidFill>
                <a:latin typeface="Times New Roman" pitchFamily="18" charset="0"/>
                <a:cs typeface="Times New Roman" pitchFamily="18" charset="0"/>
              </a:rPr>
              <a:t>.</a:t>
            </a:r>
            <a:r>
              <a:rPr lang="en-GB" altLang="en-US" sz="2000">
                <a:solidFill>
                  <a:srgbClr val="000000"/>
                </a:solidFill>
                <a:latin typeface="Times New Roman" pitchFamily="18" charset="0"/>
                <a:cs typeface="Times New Roman" pitchFamily="18" charset="0"/>
              </a:rPr>
              <a:t>000 (100</a:t>
            </a:r>
            <a:r>
              <a:rPr lang="el-GR" altLang="en-US" sz="2000">
                <a:solidFill>
                  <a:srgbClr val="000000"/>
                </a:solidFill>
                <a:latin typeface="Times New Roman" pitchFamily="18" charset="0"/>
                <a:cs typeface="Times New Roman" pitchFamily="18" charset="0"/>
              </a:rPr>
              <a:t>.</a:t>
            </a:r>
            <a:r>
              <a:rPr lang="en-GB" altLang="en-US" sz="2000">
                <a:solidFill>
                  <a:srgbClr val="000000"/>
                </a:solidFill>
                <a:latin typeface="Times New Roman" pitchFamily="18" charset="0"/>
                <a:cs typeface="Times New Roman" pitchFamily="18" charset="0"/>
              </a:rPr>
              <a:t>000 – 55</a:t>
            </a:r>
            <a:r>
              <a:rPr lang="el-GR" altLang="en-US" sz="2000">
                <a:solidFill>
                  <a:srgbClr val="000000"/>
                </a:solidFill>
                <a:latin typeface="Times New Roman" pitchFamily="18" charset="0"/>
                <a:cs typeface="Times New Roman" pitchFamily="18" charset="0"/>
              </a:rPr>
              <a:t>.</a:t>
            </a:r>
            <a:r>
              <a:rPr lang="en-GB" altLang="en-US" sz="2000">
                <a:solidFill>
                  <a:srgbClr val="000000"/>
                </a:solidFill>
                <a:latin typeface="Times New Roman" pitchFamily="18" charset="0"/>
                <a:cs typeface="Times New Roman" pitchFamily="18" charset="0"/>
              </a:rPr>
              <a:t>000 + 20</a:t>
            </a:r>
            <a:r>
              <a:rPr lang="el-GR" altLang="en-US" sz="2000">
                <a:solidFill>
                  <a:srgbClr val="000000"/>
                </a:solidFill>
                <a:latin typeface="Times New Roman" pitchFamily="18" charset="0"/>
                <a:cs typeface="Times New Roman" pitchFamily="18" charset="0"/>
              </a:rPr>
              <a:t>.</a:t>
            </a:r>
            <a:r>
              <a:rPr lang="en-GB" altLang="en-US" sz="2000">
                <a:solidFill>
                  <a:srgbClr val="000000"/>
                </a:solidFill>
                <a:latin typeface="Times New Roman" pitchFamily="18" charset="0"/>
                <a:cs typeface="Times New Roman" pitchFamily="18" charset="0"/>
              </a:rPr>
              <a:t>000).</a:t>
            </a:r>
          </a:p>
          <a:p>
            <a:pPr marL="287338" indent="-285750" algn="just" eaLnBrk="1" hangingPunct="1">
              <a:lnSpc>
                <a:spcPct val="80000"/>
              </a:lnSpc>
              <a:spcBef>
                <a:spcPts val="500"/>
              </a:spcBef>
              <a:buSzPct val="100000"/>
              <a:tabLst>
                <a:tab pos="857250" algn="l"/>
                <a:tab pos="1771650" algn="l"/>
                <a:tab pos="2686050" algn="l"/>
                <a:tab pos="3600450" algn="l"/>
                <a:tab pos="4514850" algn="l"/>
                <a:tab pos="5429250" algn="l"/>
                <a:tab pos="6343650" algn="l"/>
                <a:tab pos="7258050" algn="l"/>
                <a:tab pos="8172450" algn="l"/>
                <a:tab pos="9086850" algn="l"/>
                <a:tab pos="10001250" algn="l"/>
              </a:tabLst>
            </a:pPr>
            <a:endParaRPr lang="en-GB" altLang="en-US" sz="2000">
              <a:solidFill>
                <a:srgbClr val="000000"/>
              </a:solidFill>
              <a:latin typeface="Times New Roman" pitchFamily="18" charset="0"/>
              <a:cs typeface="Times New Roman" pitchFamily="18" charset="0"/>
            </a:endParaRPr>
          </a:p>
          <a:p>
            <a:pPr marL="287338" indent="-285750" algn="just" eaLnBrk="1" hangingPunct="1">
              <a:lnSpc>
                <a:spcPct val="80000"/>
              </a:lnSpc>
              <a:spcBef>
                <a:spcPts val="500"/>
              </a:spcBef>
              <a:buSzPct val="100000"/>
              <a:tabLst>
                <a:tab pos="857250" algn="l"/>
                <a:tab pos="1771650" algn="l"/>
                <a:tab pos="2686050" algn="l"/>
                <a:tab pos="3600450" algn="l"/>
                <a:tab pos="4514850" algn="l"/>
                <a:tab pos="5429250" algn="l"/>
                <a:tab pos="6343650" algn="l"/>
                <a:tab pos="7258050" algn="l"/>
                <a:tab pos="8172450" algn="l"/>
                <a:tab pos="9086850" algn="l"/>
                <a:tab pos="10001250" algn="l"/>
              </a:tabLst>
            </a:pPr>
            <a:r>
              <a:rPr lang="el-GR" altLang="en-US" sz="2000">
                <a:solidFill>
                  <a:srgbClr val="000000"/>
                </a:solidFill>
                <a:latin typeface="Times New Roman" pitchFamily="18" charset="0"/>
                <a:cs typeface="Times New Roman" pitchFamily="18" charset="0"/>
              </a:rPr>
              <a:t>Δηλαδή, τελικά έχουμε</a:t>
            </a:r>
            <a:r>
              <a:rPr lang="en-US" altLang="en-US" sz="2000">
                <a:solidFill>
                  <a:srgbClr val="000000"/>
                </a:solidFill>
                <a:latin typeface="Times New Roman" pitchFamily="18" charset="0"/>
                <a:cs typeface="Times New Roman" pitchFamily="18" charset="0"/>
              </a:rPr>
              <a:t> </a:t>
            </a:r>
            <a:r>
              <a:rPr lang="el-GR" altLang="en-US" sz="2000">
                <a:solidFill>
                  <a:srgbClr val="000000"/>
                </a:solidFill>
                <a:latin typeface="Times New Roman" pitchFamily="18" charset="0"/>
                <a:cs typeface="Times New Roman" pitchFamily="18" charset="0"/>
              </a:rPr>
              <a:t>ΚΛΑ(</a:t>
            </a:r>
            <a:r>
              <a:rPr lang="en-US" altLang="en-US" sz="2000">
                <a:solidFill>
                  <a:srgbClr val="000000"/>
                </a:solidFill>
                <a:latin typeface="Times New Roman" pitchFamily="18" charset="0"/>
                <a:cs typeface="Times New Roman" pitchFamily="18" charset="0"/>
              </a:rPr>
              <a:t>NBV</a:t>
            </a:r>
            <a:r>
              <a:rPr lang="el-GR" altLang="en-US" sz="2000">
                <a:solidFill>
                  <a:srgbClr val="000000"/>
                </a:solidFill>
                <a:latin typeface="Times New Roman" pitchFamily="18" charset="0"/>
                <a:cs typeface="Times New Roman" pitchFamily="18" charset="0"/>
              </a:rPr>
              <a:t>)</a:t>
            </a:r>
            <a:r>
              <a:rPr lang="en-US" altLang="en-US" sz="2000">
                <a:solidFill>
                  <a:srgbClr val="000000"/>
                </a:solidFill>
                <a:latin typeface="Times New Roman" pitchFamily="18" charset="0"/>
                <a:cs typeface="Times New Roman" pitchFamily="18" charset="0"/>
              </a:rPr>
              <a:t>=65.000</a:t>
            </a:r>
            <a:r>
              <a:rPr lang="el-GR" altLang="en-US" sz="2000">
                <a:solidFill>
                  <a:srgbClr val="000000"/>
                </a:solidFill>
                <a:latin typeface="Times New Roman" pitchFamily="18" charset="0"/>
                <a:cs typeface="Times New Roman" pitchFamily="18" charset="0"/>
              </a:rPr>
              <a:t>, αφού: </a:t>
            </a:r>
          </a:p>
          <a:p>
            <a:pPr marL="287338" indent="-285750" algn="just" eaLnBrk="1" hangingPunct="1">
              <a:lnSpc>
                <a:spcPct val="80000"/>
              </a:lnSpc>
              <a:spcBef>
                <a:spcPts val="500"/>
              </a:spcBef>
              <a:buSzPct val="100000"/>
              <a:tabLst>
                <a:tab pos="857250" algn="l"/>
                <a:tab pos="1771650" algn="l"/>
                <a:tab pos="2686050" algn="l"/>
                <a:tab pos="3600450" algn="l"/>
                <a:tab pos="4514850" algn="l"/>
                <a:tab pos="5429250" algn="l"/>
                <a:tab pos="6343650" algn="l"/>
                <a:tab pos="7258050" algn="l"/>
                <a:tab pos="8172450" algn="l"/>
                <a:tab pos="9086850" algn="l"/>
                <a:tab pos="10001250" algn="l"/>
              </a:tabLst>
            </a:pPr>
            <a:r>
              <a:rPr lang="el-GR" altLang="en-US" sz="2000">
                <a:solidFill>
                  <a:srgbClr val="000000"/>
                </a:solidFill>
                <a:latin typeface="Times New Roman" pitchFamily="18" charset="0"/>
                <a:cs typeface="Times New Roman" pitchFamily="18" charset="0"/>
              </a:rPr>
              <a:t>        Κτίριο                           Συσσ.Αποσβέσεις                  Αποθεμ.Ανατίμησης</a:t>
            </a:r>
          </a:p>
          <a:p>
            <a:pPr marL="287338" indent="-285750" algn="just" eaLnBrk="1" hangingPunct="1">
              <a:lnSpc>
                <a:spcPct val="80000"/>
              </a:lnSpc>
              <a:spcBef>
                <a:spcPts val="500"/>
              </a:spcBef>
              <a:buSzPct val="100000"/>
              <a:tabLst>
                <a:tab pos="857250" algn="l"/>
                <a:tab pos="1771650" algn="l"/>
                <a:tab pos="2686050" algn="l"/>
                <a:tab pos="3600450" algn="l"/>
                <a:tab pos="4514850" algn="l"/>
                <a:tab pos="5429250" algn="l"/>
                <a:tab pos="6343650" algn="l"/>
                <a:tab pos="7258050" algn="l"/>
                <a:tab pos="8172450" algn="l"/>
                <a:tab pos="9086850" algn="l"/>
                <a:tab pos="10001250" algn="l"/>
              </a:tabLst>
            </a:pPr>
            <a:r>
              <a:rPr lang="el-GR" altLang="en-US" sz="2000">
                <a:solidFill>
                  <a:srgbClr val="000000"/>
                </a:solidFill>
                <a:latin typeface="Times New Roman" pitchFamily="18" charset="0"/>
                <a:cs typeface="Times New Roman" pitchFamily="18" charset="0"/>
              </a:rPr>
              <a:t>100.000 55.000                     55.000     55.000                                       20.000</a:t>
            </a:r>
          </a:p>
          <a:p>
            <a:pPr marL="287338" indent="-285750" algn="just" eaLnBrk="1" hangingPunct="1">
              <a:lnSpc>
                <a:spcPct val="80000"/>
              </a:lnSpc>
              <a:spcBef>
                <a:spcPts val="500"/>
              </a:spcBef>
              <a:buSzPct val="100000"/>
              <a:tabLst>
                <a:tab pos="857250" algn="l"/>
                <a:tab pos="1771650" algn="l"/>
                <a:tab pos="2686050" algn="l"/>
                <a:tab pos="3600450" algn="l"/>
                <a:tab pos="4514850" algn="l"/>
                <a:tab pos="5429250" algn="l"/>
                <a:tab pos="6343650" algn="l"/>
                <a:tab pos="7258050" algn="l"/>
                <a:tab pos="8172450" algn="l"/>
                <a:tab pos="9086850" algn="l"/>
                <a:tab pos="10001250" algn="l"/>
              </a:tabLst>
            </a:pPr>
            <a:r>
              <a:rPr lang="el-GR" altLang="en-US" sz="2000">
                <a:solidFill>
                  <a:srgbClr val="000000"/>
                </a:solidFill>
                <a:latin typeface="Times New Roman" pitchFamily="18" charset="0"/>
                <a:cs typeface="Times New Roman" pitchFamily="18" charset="0"/>
              </a:rPr>
              <a:t> 20.000                                           </a:t>
            </a:r>
          </a:p>
          <a:p>
            <a:pPr marL="287338" indent="-285750" algn="just" eaLnBrk="1" hangingPunct="1">
              <a:lnSpc>
                <a:spcPct val="80000"/>
              </a:lnSpc>
              <a:spcBef>
                <a:spcPts val="500"/>
              </a:spcBef>
              <a:buSzPct val="100000"/>
              <a:tabLst>
                <a:tab pos="857250" algn="l"/>
                <a:tab pos="1771650" algn="l"/>
                <a:tab pos="2686050" algn="l"/>
                <a:tab pos="3600450" algn="l"/>
                <a:tab pos="4514850" algn="l"/>
                <a:tab pos="5429250" algn="l"/>
                <a:tab pos="6343650" algn="l"/>
                <a:tab pos="7258050" algn="l"/>
                <a:tab pos="8172450" algn="l"/>
                <a:tab pos="9086850" algn="l"/>
                <a:tab pos="10001250" algn="l"/>
              </a:tabLst>
            </a:pPr>
            <a:r>
              <a:rPr lang="el-GR" altLang="en-US" sz="2000">
                <a:solidFill>
                  <a:srgbClr val="000000"/>
                </a:solidFill>
                <a:latin typeface="Times New Roman" pitchFamily="18" charset="0"/>
                <a:cs typeface="Times New Roman" pitchFamily="18" charset="0"/>
              </a:rPr>
              <a:t> 65.000</a:t>
            </a:r>
          </a:p>
        </p:txBody>
      </p:sp>
      <p:sp>
        <p:nvSpPr>
          <p:cNvPr id="77827" name="Line 3"/>
          <p:cNvSpPr>
            <a:spLocks noChangeShapeType="1"/>
          </p:cNvSpPr>
          <p:nvPr/>
        </p:nvSpPr>
        <p:spPr bwMode="auto">
          <a:xfrm>
            <a:off x="468313" y="5492750"/>
            <a:ext cx="1727200" cy="1588"/>
          </a:xfrm>
          <a:prstGeom prst="line">
            <a:avLst/>
          </a:prstGeom>
          <a:noFill/>
          <a:ln w="9360" cap="sq">
            <a:solidFill>
              <a:srgbClr val="000000"/>
            </a:solidFill>
            <a:miter lim="800000"/>
            <a:headEnd/>
            <a:tailEnd/>
          </a:ln>
          <a:effectLst>
            <a:outerShdw dist="17819" dir="2700000" algn="ctr" rotWithShape="0">
              <a:srgbClr val="000000"/>
            </a:outerShdw>
          </a:effectLst>
        </p:spPr>
        <p:txBody>
          <a:bodyPr/>
          <a:lstStyle/>
          <a:p>
            <a:pPr eaLnBrk="1" hangingPunct="1">
              <a:buClr>
                <a:srgbClr val="000000"/>
              </a:buClr>
              <a:buSzPct val="100000"/>
              <a:buFont typeface="Times New Roman" pitchFamily="16" charset="0"/>
              <a:buNone/>
              <a:defRPr/>
            </a:pPr>
            <a:endParaRPr lang="en-US">
              <a:ea typeface="+mn-ea"/>
              <a:cs typeface="Arial" charset="0"/>
            </a:endParaRPr>
          </a:p>
        </p:txBody>
      </p:sp>
      <p:sp>
        <p:nvSpPr>
          <p:cNvPr id="77828" name="Line 4"/>
          <p:cNvSpPr>
            <a:spLocks noChangeShapeType="1"/>
          </p:cNvSpPr>
          <p:nvPr/>
        </p:nvSpPr>
        <p:spPr bwMode="auto">
          <a:xfrm>
            <a:off x="1403350" y="5492750"/>
            <a:ext cx="1588" cy="1008063"/>
          </a:xfrm>
          <a:prstGeom prst="line">
            <a:avLst/>
          </a:prstGeom>
          <a:noFill/>
          <a:ln w="9360" cap="sq">
            <a:solidFill>
              <a:srgbClr val="000000"/>
            </a:solidFill>
            <a:miter lim="800000"/>
            <a:headEnd/>
            <a:tailEnd/>
          </a:ln>
          <a:effectLst>
            <a:outerShdw dist="17819" dir="2700000" algn="ctr" rotWithShape="0">
              <a:srgbClr val="000000"/>
            </a:outerShdw>
          </a:effectLst>
        </p:spPr>
        <p:txBody>
          <a:bodyPr/>
          <a:lstStyle/>
          <a:p>
            <a:pPr eaLnBrk="1" hangingPunct="1">
              <a:buClr>
                <a:srgbClr val="000000"/>
              </a:buClr>
              <a:buSzPct val="100000"/>
              <a:buFont typeface="Times New Roman" pitchFamily="16" charset="0"/>
              <a:buNone/>
              <a:defRPr/>
            </a:pPr>
            <a:endParaRPr lang="en-US">
              <a:ea typeface="+mn-ea"/>
              <a:cs typeface="Arial" charset="0"/>
            </a:endParaRPr>
          </a:p>
        </p:txBody>
      </p:sp>
      <p:sp>
        <p:nvSpPr>
          <p:cNvPr id="77829" name="Line 5"/>
          <p:cNvSpPr>
            <a:spLocks noChangeShapeType="1"/>
          </p:cNvSpPr>
          <p:nvPr/>
        </p:nvSpPr>
        <p:spPr bwMode="auto">
          <a:xfrm>
            <a:off x="539750" y="6140450"/>
            <a:ext cx="1511300" cy="1588"/>
          </a:xfrm>
          <a:prstGeom prst="line">
            <a:avLst/>
          </a:prstGeom>
          <a:noFill/>
          <a:ln w="9360" cap="sq">
            <a:solidFill>
              <a:srgbClr val="000000"/>
            </a:solidFill>
            <a:miter lim="800000"/>
            <a:headEnd/>
            <a:tailEnd/>
          </a:ln>
          <a:effectLst>
            <a:outerShdw dist="17819" dir="2700000" algn="ctr" rotWithShape="0">
              <a:srgbClr val="000000"/>
            </a:outerShdw>
          </a:effectLst>
        </p:spPr>
        <p:txBody>
          <a:bodyPr/>
          <a:lstStyle/>
          <a:p>
            <a:pPr eaLnBrk="1" hangingPunct="1">
              <a:buClr>
                <a:srgbClr val="000000"/>
              </a:buClr>
              <a:buSzPct val="100000"/>
              <a:buFont typeface="Times New Roman" pitchFamily="16" charset="0"/>
              <a:buNone/>
              <a:defRPr/>
            </a:pPr>
            <a:endParaRPr lang="en-US">
              <a:ea typeface="+mn-ea"/>
              <a:cs typeface="Arial" charset="0"/>
            </a:endParaRPr>
          </a:p>
        </p:txBody>
      </p:sp>
      <p:sp>
        <p:nvSpPr>
          <p:cNvPr id="77830" name="Line 6"/>
          <p:cNvSpPr>
            <a:spLocks noChangeShapeType="1"/>
          </p:cNvSpPr>
          <p:nvPr/>
        </p:nvSpPr>
        <p:spPr bwMode="auto">
          <a:xfrm>
            <a:off x="3276600" y="5492750"/>
            <a:ext cx="2159000" cy="1588"/>
          </a:xfrm>
          <a:prstGeom prst="line">
            <a:avLst/>
          </a:prstGeom>
          <a:noFill/>
          <a:ln w="9360" cap="sq">
            <a:solidFill>
              <a:srgbClr val="000000"/>
            </a:solidFill>
            <a:miter lim="800000"/>
            <a:headEnd/>
            <a:tailEnd/>
          </a:ln>
          <a:effectLst>
            <a:outerShdw dist="17819" dir="2700000" algn="ctr" rotWithShape="0">
              <a:srgbClr val="000000"/>
            </a:outerShdw>
          </a:effectLst>
        </p:spPr>
        <p:txBody>
          <a:bodyPr/>
          <a:lstStyle/>
          <a:p>
            <a:pPr eaLnBrk="1" hangingPunct="1">
              <a:buClr>
                <a:srgbClr val="000000"/>
              </a:buClr>
              <a:buSzPct val="100000"/>
              <a:buFont typeface="Times New Roman" pitchFamily="16" charset="0"/>
              <a:buNone/>
              <a:defRPr/>
            </a:pPr>
            <a:endParaRPr lang="en-US">
              <a:ea typeface="+mn-ea"/>
              <a:cs typeface="Arial" charset="0"/>
            </a:endParaRPr>
          </a:p>
        </p:txBody>
      </p:sp>
      <p:sp>
        <p:nvSpPr>
          <p:cNvPr id="77831" name="Line 7"/>
          <p:cNvSpPr>
            <a:spLocks noChangeShapeType="1"/>
          </p:cNvSpPr>
          <p:nvPr/>
        </p:nvSpPr>
        <p:spPr bwMode="auto">
          <a:xfrm>
            <a:off x="4356100" y="5492750"/>
            <a:ext cx="1588" cy="1008063"/>
          </a:xfrm>
          <a:prstGeom prst="line">
            <a:avLst/>
          </a:prstGeom>
          <a:noFill/>
          <a:ln w="9360" cap="sq">
            <a:solidFill>
              <a:srgbClr val="000000"/>
            </a:solidFill>
            <a:miter lim="800000"/>
            <a:headEnd/>
            <a:tailEnd/>
          </a:ln>
          <a:effectLst>
            <a:outerShdw dist="17819" dir="2700000" algn="ctr" rotWithShape="0">
              <a:srgbClr val="000000"/>
            </a:outerShdw>
          </a:effectLst>
        </p:spPr>
        <p:txBody>
          <a:bodyPr/>
          <a:lstStyle/>
          <a:p>
            <a:pPr eaLnBrk="1" hangingPunct="1">
              <a:buClr>
                <a:srgbClr val="000000"/>
              </a:buClr>
              <a:buSzPct val="100000"/>
              <a:buFont typeface="Times New Roman" pitchFamily="16" charset="0"/>
              <a:buNone/>
              <a:defRPr/>
            </a:pPr>
            <a:endParaRPr lang="en-US">
              <a:ea typeface="+mn-ea"/>
              <a:cs typeface="Arial" charset="0"/>
            </a:endParaRPr>
          </a:p>
        </p:txBody>
      </p:sp>
      <p:sp>
        <p:nvSpPr>
          <p:cNvPr id="77832" name="Line 8"/>
          <p:cNvSpPr>
            <a:spLocks noChangeShapeType="1"/>
          </p:cNvSpPr>
          <p:nvPr/>
        </p:nvSpPr>
        <p:spPr bwMode="auto">
          <a:xfrm>
            <a:off x="4211638" y="6021388"/>
            <a:ext cx="288925" cy="1587"/>
          </a:xfrm>
          <a:prstGeom prst="line">
            <a:avLst/>
          </a:prstGeom>
          <a:noFill/>
          <a:ln w="9360" cap="sq">
            <a:solidFill>
              <a:srgbClr val="000000"/>
            </a:solidFill>
            <a:miter lim="800000"/>
            <a:headEnd/>
            <a:tailEnd/>
          </a:ln>
          <a:effectLst>
            <a:outerShdw dist="17819" dir="2700000" algn="ctr" rotWithShape="0">
              <a:srgbClr val="000000"/>
            </a:outerShdw>
          </a:effectLst>
        </p:spPr>
        <p:txBody>
          <a:bodyPr/>
          <a:lstStyle/>
          <a:p>
            <a:pPr eaLnBrk="1" hangingPunct="1">
              <a:buClr>
                <a:srgbClr val="000000"/>
              </a:buClr>
              <a:buSzPct val="100000"/>
              <a:buFont typeface="Times New Roman" pitchFamily="16" charset="0"/>
              <a:buNone/>
              <a:defRPr/>
            </a:pPr>
            <a:endParaRPr lang="en-US">
              <a:ea typeface="+mn-ea"/>
              <a:cs typeface="Arial" charset="0"/>
            </a:endParaRPr>
          </a:p>
        </p:txBody>
      </p:sp>
      <p:sp>
        <p:nvSpPr>
          <p:cNvPr id="77833" name="Line 9"/>
          <p:cNvSpPr>
            <a:spLocks noChangeShapeType="1"/>
          </p:cNvSpPr>
          <p:nvPr/>
        </p:nvSpPr>
        <p:spPr bwMode="auto">
          <a:xfrm>
            <a:off x="4211638" y="6092825"/>
            <a:ext cx="287337" cy="1588"/>
          </a:xfrm>
          <a:prstGeom prst="line">
            <a:avLst/>
          </a:prstGeom>
          <a:noFill/>
          <a:ln w="9360" cap="sq">
            <a:solidFill>
              <a:srgbClr val="000000"/>
            </a:solidFill>
            <a:miter lim="800000"/>
            <a:headEnd/>
            <a:tailEnd/>
          </a:ln>
          <a:effectLst>
            <a:outerShdw dist="17819" dir="2700000" algn="ctr" rotWithShape="0">
              <a:srgbClr val="000000"/>
            </a:outerShdw>
          </a:effectLst>
        </p:spPr>
        <p:txBody>
          <a:bodyPr/>
          <a:lstStyle/>
          <a:p>
            <a:pPr eaLnBrk="1" hangingPunct="1">
              <a:buClr>
                <a:srgbClr val="000000"/>
              </a:buClr>
              <a:buSzPct val="100000"/>
              <a:buFont typeface="Times New Roman" pitchFamily="16" charset="0"/>
              <a:buNone/>
              <a:defRPr/>
            </a:pPr>
            <a:endParaRPr lang="en-US">
              <a:ea typeface="+mn-ea"/>
              <a:cs typeface="Arial" charset="0"/>
            </a:endParaRPr>
          </a:p>
        </p:txBody>
      </p:sp>
      <p:sp>
        <p:nvSpPr>
          <p:cNvPr id="77834" name="Line 10"/>
          <p:cNvSpPr>
            <a:spLocks noChangeShapeType="1"/>
          </p:cNvSpPr>
          <p:nvPr/>
        </p:nvSpPr>
        <p:spPr bwMode="auto">
          <a:xfrm>
            <a:off x="6300788" y="5500688"/>
            <a:ext cx="2303462" cy="1587"/>
          </a:xfrm>
          <a:prstGeom prst="line">
            <a:avLst/>
          </a:prstGeom>
          <a:noFill/>
          <a:ln w="9360" cap="sq">
            <a:solidFill>
              <a:srgbClr val="000000"/>
            </a:solidFill>
            <a:miter lim="800000"/>
            <a:headEnd/>
            <a:tailEnd/>
          </a:ln>
          <a:effectLst>
            <a:outerShdw dist="17819" dir="2700000" algn="ctr" rotWithShape="0">
              <a:srgbClr val="000000"/>
            </a:outerShdw>
          </a:effectLst>
        </p:spPr>
        <p:txBody>
          <a:bodyPr/>
          <a:lstStyle/>
          <a:p>
            <a:pPr eaLnBrk="1" hangingPunct="1">
              <a:buClr>
                <a:srgbClr val="000000"/>
              </a:buClr>
              <a:buSzPct val="100000"/>
              <a:buFont typeface="Times New Roman" pitchFamily="16" charset="0"/>
              <a:buNone/>
              <a:defRPr/>
            </a:pPr>
            <a:endParaRPr lang="en-US">
              <a:ea typeface="+mn-ea"/>
              <a:cs typeface="Arial" charset="0"/>
            </a:endParaRPr>
          </a:p>
        </p:txBody>
      </p:sp>
      <p:sp>
        <p:nvSpPr>
          <p:cNvPr id="77835" name="Line 11"/>
          <p:cNvSpPr>
            <a:spLocks noChangeShapeType="1"/>
          </p:cNvSpPr>
          <p:nvPr/>
        </p:nvSpPr>
        <p:spPr bwMode="auto">
          <a:xfrm>
            <a:off x="7524750" y="5500688"/>
            <a:ext cx="1588" cy="1008062"/>
          </a:xfrm>
          <a:prstGeom prst="line">
            <a:avLst/>
          </a:prstGeom>
          <a:noFill/>
          <a:ln w="9360" cap="sq">
            <a:solidFill>
              <a:srgbClr val="000000"/>
            </a:solidFill>
            <a:miter lim="800000"/>
            <a:headEnd/>
            <a:tailEnd/>
          </a:ln>
          <a:effectLst>
            <a:outerShdw dist="17819" dir="2700000" algn="ctr" rotWithShape="0">
              <a:srgbClr val="000000"/>
            </a:outerShdw>
          </a:effectLst>
        </p:spPr>
        <p:txBody>
          <a:bodyPr/>
          <a:lstStyle/>
          <a:p>
            <a:pPr eaLnBrk="1" hangingPunct="1">
              <a:buClr>
                <a:srgbClr val="000000"/>
              </a:buClr>
              <a:buSzPct val="100000"/>
              <a:buFont typeface="Times New Roman" pitchFamily="16" charset="0"/>
              <a:buNone/>
              <a:defRPr/>
            </a:pPr>
            <a:endParaRPr lang="en-US">
              <a:ea typeface="+mn-ea"/>
              <a:cs typeface="Arial" charset="0"/>
            </a:endParaRPr>
          </a:p>
        </p:txBody>
      </p:sp>
    </p:spTree>
  </p:cSld>
  <p:clrMapOvr>
    <a:masterClrMapping/>
  </p:clrMapOvr>
  <p:transition spd="slow"/>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5.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4690" name="Text Box 1"/>
          <p:cNvSpPr txBox="1">
            <a:spLocks noChangeArrowheads="1"/>
          </p:cNvSpPr>
          <p:nvPr/>
        </p:nvSpPr>
        <p:spPr bwMode="auto">
          <a:xfrm>
            <a:off x="457200" y="274638"/>
            <a:ext cx="8229600" cy="1143000"/>
          </a:xfrm>
          <a:prstGeom prst="rect">
            <a:avLst/>
          </a:prstGeom>
          <a:noFill/>
          <a:ln w="9525">
            <a:noFill/>
            <a:round/>
            <a:headEnd/>
            <a:tailEnd/>
          </a:ln>
        </p:spPr>
        <p:txBody>
          <a:bodyPr anchor="ctr"/>
          <a:lstStyle/>
          <a:p>
            <a:pPr algn="ct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sz="4400" b="1">
                <a:solidFill>
                  <a:srgbClr val="000000"/>
                </a:solidFill>
                <a:latin typeface="Times New Roman" pitchFamily="18" charset="0"/>
                <a:cs typeface="Times New Roman" pitchFamily="18" charset="0"/>
              </a:rPr>
              <a:t>Άσκηση Λύση</a:t>
            </a:r>
          </a:p>
        </p:txBody>
      </p:sp>
      <p:sp>
        <p:nvSpPr>
          <p:cNvPr id="114691" name="Text Box 2"/>
          <p:cNvSpPr txBox="1">
            <a:spLocks noChangeArrowheads="1"/>
          </p:cNvSpPr>
          <p:nvPr/>
        </p:nvSpPr>
        <p:spPr bwMode="auto">
          <a:xfrm>
            <a:off x="468313" y="1479550"/>
            <a:ext cx="8218487" cy="4902200"/>
          </a:xfrm>
          <a:prstGeom prst="rect">
            <a:avLst/>
          </a:prstGeom>
          <a:noFill/>
          <a:ln w="9525">
            <a:noFill/>
            <a:round/>
            <a:headEnd/>
            <a:tailEnd/>
          </a:ln>
        </p:spPr>
        <p:txBody>
          <a:bodyPr/>
          <a:lstStyle/>
          <a:p>
            <a:pPr marL="287338" indent="-285750" algn="just" eaLnBrk="1" hangingPunct="1">
              <a:lnSpc>
                <a:spcPct val="80000"/>
              </a:lnSpc>
              <a:spcBef>
                <a:spcPts val="500"/>
              </a:spcBef>
              <a:buSzPct val="100000"/>
              <a:tabLst>
                <a:tab pos="857250" algn="l"/>
                <a:tab pos="1771650" algn="l"/>
                <a:tab pos="2686050" algn="l"/>
                <a:tab pos="3600450" algn="l"/>
                <a:tab pos="4514850" algn="l"/>
                <a:tab pos="5429250" algn="l"/>
                <a:tab pos="6343650" algn="l"/>
                <a:tab pos="7258050" algn="l"/>
                <a:tab pos="8172450" algn="l"/>
                <a:tab pos="9086850" algn="l"/>
                <a:tab pos="10001250" algn="l"/>
              </a:tabLst>
            </a:pPr>
            <a:r>
              <a:rPr lang="el-GR" altLang="en-US" sz="2000" b="1">
                <a:solidFill>
                  <a:srgbClr val="000000"/>
                </a:solidFill>
                <a:latin typeface="Times New Roman" pitchFamily="18" charset="0"/>
                <a:cs typeface="Times New Roman" pitchFamily="18" charset="0"/>
              </a:rPr>
              <a:t>Μέθοδος</a:t>
            </a:r>
            <a:r>
              <a:rPr lang="en-GB" altLang="en-US" sz="2000" b="1">
                <a:solidFill>
                  <a:srgbClr val="000000"/>
                </a:solidFill>
                <a:latin typeface="Times New Roman" pitchFamily="18" charset="0"/>
                <a:cs typeface="Times New Roman" pitchFamily="18" charset="0"/>
              </a:rPr>
              <a:t>– II:</a:t>
            </a:r>
          </a:p>
          <a:p>
            <a:pPr marL="287338" indent="-285750" algn="just" eaLnBrk="1" hangingPunct="1">
              <a:lnSpc>
                <a:spcPct val="80000"/>
              </a:lnSpc>
              <a:spcBef>
                <a:spcPts val="500"/>
              </a:spcBef>
              <a:buSzPct val="100000"/>
              <a:tabLst>
                <a:tab pos="857250" algn="l"/>
                <a:tab pos="1771650" algn="l"/>
                <a:tab pos="2686050" algn="l"/>
                <a:tab pos="3600450" algn="l"/>
                <a:tab pos="4514850" algn="l"/>
                <a:tab pos="5429250" algn="l"/>
                <a:tab pos="6343650" algn="l"/>
                <a:tab pos="7258050" algn="l"/>
                <a:tab pos="8172450" algn="l"/>
                <a:tab pos="9086850" algn="l"/>
                <a:tab pos="10001250" algn="l"/>
              </a:tabLst>
            </a:pPr>
            <a:endParaRPr lang="en-GB" altLang="en-US" sz="2000">
              <a:solidFill>
                <a:srgbClr val="000000"/>
              </a:solidFill>
              <a:latin typeface="Times New Roman" pitchFamily="18" charset="0"/>
              <a:cs typeface="Times New Roman" pitchFamily="18" charset="0"/>
            </a:endParaRPr>
          </a:p>
          <a:p>
            <a:pPr marL="287338" indent="-285750" algn="just" eaLnBrk="1" hangingPunct="1">
              <a:lnSpc>
                <a:spcPct val="80000"/>
              </a:lnSpc>
              <a:spcBef>
                <a:spcPts val="450"/>
              </a:spcBef>
              <a:buSzPct val="100000"/>
              <a:tabLst>
                <a:tab pos="857250" algn="l"/>
                <a:tab pos="1771650" algn="l"/>
                <a:tab pos="2686050" algn="l"/>
                <a:tab pos="3600450" algn="l"/>
                <a:tab pos="4514850" algn="l"/>
                <a:tab pos="5429250" algn="l"/>
                <a:tab pos="6343650" algn="l"/>
                <a:tab pos="7258050" algn="l"/>
                <a:tab pos="8172450" algn="l"/>
                <a:tab pos="9086850" algn="l"/>
                <a:tab pos="10001250" algn="l"/>
              </a:tabLst>
            </a:pPr>
            <a:r>
              <a:rPr lang="el-GR" altLang="en-US">
                <a:solidFill>
                  <a:srgbClr val="000000"/>
                </a:solidFill>
                <a:latin typeface="Times New Roman" pitchFamily="18" charset="0"/>
                <a:cs typeface="Times New Roman" pitchFamily="18" charset="0"/>
              </a:rPr>
              <a:t>Λογιστική αξία </a:t>
            </a:r>
            <a:r>
              <a:rPr lang="en-GB" altLang="en-US">
                <a:solidFill>
                  <a:srgbClr val="000000"/>
                </a:solidFill>
                <a:latin typeface="Times New Roman" pitchFamily="18" charset="0"/>
                <a:cs typeface="Times New Roman" pitchFamily="18" charset="0"/>
              </a:rPr>
              <a:t>(100</a:t>
            </a:r>
            <a:r>
              <a:rPr lang="el-GR" altLang="en-US">
                <a:solidFill>
                  <a:srgbClr val="000000"/>
                </a:solidFill>
                <a:latin typeface="Times New Roman" pitchFamily="18" charset="0"/>
                <a:cs typeface="Times New Roman" pitchFamily="18" charset="0"/>
              </a:rPr>
              <a:t>.</a:t>
            </a:r>
            <a:r>
              <a:rPr lang="en-GB" altLang="en-US">
                <a:solidFill>
                  <a:srgbClr val="000000"/>
                </a:solidFill>
                <a:latin typeface="Times New Roman" pitchFamily="18" charset="0"/>
                <a:cs typeface="Times New Roman" pitchFamily="18" charset="0"/>
              </a:rPr>
              <a:t>000 – 55</a:t>
            </a:r>
            <a:r>
              <a:rPr lang="el-GR" altLang="en-US">
                <a:solidFill>
                  <a:srgbClr val="000000"/>
                </a:solidFill>
                <a:latin typeface="Times New Roman" pitchFamily="18" charset="0"/>
                <a:cs typeface="Times New Roman" pitchFamily="18" charset="0"/>
              </a:rPr>
              <a:t>.</a:t>
            </a:r>
            <a:r>
              <a:rPr lang="en-GB" altLang="en-US">
                <a:solidFill>
                  <a:srgbClr val="000000"/>
                </a:solidFill>
                <a:latin typeface="Times New Roman" pitchFamily="18" charset="0"/>
                <a:cs typeface="Times New Roman" pitchFamily="18" charset="0"/>
              </a:rPr>
              <a:t>000) = 	45</a:t>
            </a:r>
            <a:r>
              <a:rPr lang="el-GR" altLang="en-US">
                <a:solidFill>
                  <a:srgbClr val="000000"/>
                </a:solidFill>
                <a:latin typeface="Times New Roman" pitchFamily="18" charset="0"/>
                <a:cs typeface="Times New Roman" pitchFamily="18" charset="0"/>
              </a:rPr>
              <a:t>.</a:t>
            </a:r>
            <a:r>
              <a:rPr lang="en-GB" altLang="en-US">
                <a:solidFill>
                  <a:srgbClr val="000000"/>
                </a:solidFill>
                <a:latin typeface="Times New Roman" pitchFamily="18" charset="0"/>
                <a:cs typeface="Times New Roman" pitchFamily="18" charset="0"/>
              </a:rPr>
              <a:t>000</a:t>
            </a:r>
          </a:p>
          <a:p>
            <a:pPr marL="287338" indent="-285750" algn="just" eaLnBrk="1" hangingPunct="1">
              <a:lnSpc>
                <a:spcPct val="80000"/>
              </a:lnSpc>
              <a:spcBef>
                <a:spcPts val="450"/>
              </a:spcBef>
              <a:buSzPct val="100000"/>
              <a:tabLst>
                <a:tab pos="857250" algn="l"/>
                <a:tab pos="1771650" algn="l"/>
                <a:tab pos="2686050" algn="l"/>
                <a:tab pos="3600450" algn="l"/>
                <a:tab pos="4514850" algn="l"/>
                <a:tab pos="5429250" algn="l"/>
                <a:tab pos="6343650" algn="l"/>
                <a:tab pos="7258050" algn="l"/>
                <a:tab pos="8172450" algn="l"/>
                <a:tab pos="9086850" algn="l"/>
                <a:tab pos="10001250" algn="l"/>
              </a:tabLst>
            </a:pPr>
            <a:r>
              <a:rPr lang="el-GR" altLang="en-US">
                <a:solidFill>
                  <a:srgbClr val="000000"/>
                </a:solidFill>
                <a:latin typeface="Times New Roman" pitchFamily="18" charset="0"/>
                <a:cs typeface="Times New Roman" pitchFamily="18" charset="0"/>
              </a:rPr>
              <a:t>Δίκαια αξία  </a:t>
            </a:r>
            <a:r>
              <a:rPr lang="en-GB" altLang="en-US">
                <a:solidFill>
                  <a:srgbClr val="000000"/>
                </a:solidFill>
                <a:latin typeface="Times New Roman" pitchFamily="18" charset="0"/>
                <a:cs typeface="Times New Roman" pitchFamily="18" charset="0"/>
              </a:rPr>
              <a:t>(</a:t>
            </a:r>
            <a:r>
              <a:rPr lang="el-GR" altLang="en-US">
                <a:solidFill>
                  <a:srgbClr val="000000"/>
                </a:solidFill>
                <a:latin typeface="Times New Roman" pitchFamily="18" charset="0"/>
                <a:cs typeface="Times New Roman" pitchFamily="18" charset="0"/>
              </a:rPr>
              <a:t>ανατιμημένο ποσό)</a:t>
            </a:r>
            <a:r>
              <a:rPr lang="en-GB" altLang="en-US">
                <a:solidFill>
                  <a:srgbClr val="000000"/>
                </a:solidFill>
                <a:latin typeface="Times New Roman" pitchFamily="18" charset="0"/>
                <a:cs typeface="Times New Roman" pitchFamily="18" charset="0"/>
              </a:rPr>
              <a:t>	65</a:t>
            </a:r>
            <a:r>
              <a:rPr lang="el-GR" altLang="en-US">
                <a:solidFill>
                  <a:srgbClr val="000000"/>
                </a:solidFill>
                <a:latin typeface="Times New Roman" pitchFamily="18" charset="0"/>
                <a:cs typeface="Times New Roman" pitchFamily="18" charset="0"/>
              </a:rPr>
              <a:t>.</a:t>
            </a:r>
            <a:r>
              <a:rPr lang="en-GB" altLang="en-US">
                <a:solidFill>
                  <a:srgbClr val="000000"/>
                </a:solidFill>
                <a:latin typeface="Times New Roman" pitchFamily="18" charset="0"/>
                <a:cs typeface="Times New Roman" pitchFamily="18" charset="0"/>
              </a:rPr>
              <a:t>000</a:t>
            </a:r>
          </a:p>
          <a:p>
            <a:pPr marL="287338" indent="-285750" algn="just" eaLnBrk="1" hangingPunct="1">
              <a:lnSpc>
                <a:spcPct val="80000"/>
              </a:lnSpc>
              <a:spcBef>
                <a:spcPts val="450"/>
              </a:spcBef>
              <a:buSzPct val="100000"/>
              <a:tabLst>
                <a:tab pos="857250" algn="l"/>
                <a:tab pos="1771650" algn="l"/>
                <a:tab pos="2686050" algn="l"/>
                <a:tab pos="3600450" algn="l"/>
                <a:tab pos="4514850" algn="l"/>
                <a:tab pos="5429250" algn="l"/>
                <a:tab pos="6343650" algn="l"/>
                <a:tab pos="7258050" algn="l"/>
                <a:tab pos="8172450" algn="l"/>
                <a:tab pos="9086850" algn="l"/>
                <a:tab pos="10001250" algn="l"/>
              </a:tabLst>
            </a:pPr>
            <a:r>
              <a:rPr lang="el-GR" altLang="en-US">
                <a:solidFill>
                  <a:srgbClr val="000000"/>
                </a:solidFill>
                <a:latin typeface="Times New Roman" pitchFamily="18" charset="0"/>
                <a:cs typeface="Times New Roman" pitchFamily="18" charset="0"/>
              </a:rPr>
              <a:t>Πλεόνασμα</a:t>
            </a:r>
            <a:r>
              <a:rPr lang="en-GB" altLang="en-US">
                <a:solidFill>
                  <a:srgbClr val="000000"/>
                </a:solidFill>
                <a:latin typeface="Times New Roman" pitchFamily="18" charset="0"/>
                <a:cs typeface="Times New Roman" pitchFamily="18" charset="0"/>
              </a:rPr>
              <a:t>			20</a:t>
            </a:r>
            <a:r>
              <a:rPr lang="el-GR" altLang="en-US">
                <a:solidFill>
                  <a:srgbClr val="000000"/>
                </a:solidFill>
                <a:latin typeface="Times New Roman" pitchFamily="18" charset="0"/>
                <a:cs typeface="Times New Roman" pitchFamily="18" charset="0"/>
              </a:rPr>
              <a:t>.</a:t>
            </a:r>
            <a:r>
              <a:rPr lang="en-GB" altLang="en-US">
                <a:solidFill>
                  <a:srgbClr val="000000"/>
                </a:solidFill>
                <a:latin typeface="Times New Roman" pitchFamily="18" charset="0"/>
                <a:cs typeface="Times New Roman" pitchFamily="18" charset="0"/>
              </a:rPr>
              <a:t>000</a:t>
            </a:r>
          </a:p>
          <a:p>
            <a:pPr marL="287338" indent="-285750" algn="just" eaLnBrk="1" hangingPunct="1">
              <a:lnSpc>
                <a:spcPct val="80000"/>
              </a:lnSpc>
              <a:spcBef>
                <a:spcPts val="450"/>
              </a:spcBef>
              <a:buSzPct val="100000"/>
              <a:tabLst>
                <a:tab pos="857250" algn="l"/>
                <a:tab pos="1771650" algn="l"/>
                <a:tab pos="2686050" algn="l"/>
                <a:tab pos="3600450" algn="l"/>
                <a:tab pos="4514850" algn="l"/>
                <a:tab pos="5429250" algn="l"/>
                <a:tab pos="6343650" algn="l"/>
                <a:tab pos="7258050" algn="l"/>
                <a:tab pos="8172450" algn="l"/>
                <a:tab pos="9086850" algn="l"/>
                <a:tab pos="10001250" algn="l"/>
              </a:tabLst>
            </a:pPr>
            <a:r>
              <a:rPr lang="en-GB" altLang="en-US">
                <a:solidFill>
                  <a:srgbClr val="000000"/>
                </a:solidFill>
                <a:latin typeface="Times New Roman" pitchFamily="18" charset="0"/>
                <a:cs typeface="Times New Roman" pitchFamily="18" charset="0"/>
              </a:rPr>
              <a:t>% </a:t>
            </a:r>
            <a:r>
              <a:rPr lang="el-GR" altLang="en-US">
                <a:solidFill>
                  <a:srgbClr val="000000"/>
                </a:solidFill>
                <a:latin typeface="Times New Roman" pitchFamily="18" charset="0"/>
                <a:cs typeface="Times New Roman" pitchFamily="18" charset="0"/>
              </a:rPr>
              <a:t>πλεονάσματος</a:t>
            </a:r>
            <a:r>
              <a:rPr lang="en-US" altLang="en-US">
                <a:solidFill>
                  <a:srgbClr val="000000"/>
                </a:solidFill>
                <a:latin typeface="Times New Roman" pitchFamily="18" charset="0"/>
                <a:cs typeface="Times New Roman" pitchFamily="18" charset="0"/>
              </a:rPr>
              <a:t> </a:t>
            </a:r>
            <a:r>
              <a:rPr lang="en-GB" altLang="en-US">
                <a:solidFill>
                  <a:srgbClr val="000000"/>
                </a:solidFill>
                <a:latin typeface="Times New Roman" pitchFamily="18" charset="0"/>
                <a:cs typeface="Times New Roman" pitchFamily="18" charset="0"/>
              </a:rPr>
              <a:t>(20</a:t>
            </a:r>
            <a:r>
              <a:rPr lang="el-GR" altLang="en-US">
                <a:solidFill>
                  <a:srgbClr val="000000"/>
                </a:solidFill>
                <a:latin typeface="Times New Roman" pitchFamily="18" charset="0"/>
                <a:cs typeface="Times New Roman" pitchFamily="18" charset="0"/>
              </a:rPr>
              <a:t>.</a:t>
            </a:r>
            <a:r>
              <a:rPr lang="en-GB" altLang="en-US">
                <a:solidFill>
                  <a:srgbClr val="000000"/>
                </a:solidFill>
                <a:latin typeface="Times New Roman" pitchFamily="18" charset="0"/>
                <a:cs typeface="Times New Roman" pitchFamily="18" charset="0"/>
              </a:rPr>
              <a:t>000/ 45.000)	44,444%</a:t>
            </a:r>
          </a:p>
          <a:p>
            <a:pPr marL="287338" indent="-285750" algn="just" eaLnBrk="1" hangingPunct="1">
              <a:lnSpc>
                <a:spcPct val="80000"/>
              </a:lnSpc>
              <a:spcBef>
                <a:spcPts val="450"/>
              </a:spcBef>
              <a:buSzPct val="100000"/>
              <a:tabLst>
                <a:tab pos="857250" algn="l"/>
                <a:tab pos="1771650" algn="l"/>
                <a:tab pos="2686050" algn="l"/>
                <a:tab pos="3600450" algn="l"/>
                <a:tab pos="4514850" algn="l"/>
                <a:tab pos="5429250" algn="l"/>
                <a:tab pos="6343650" algn="l"/>
                <a:tab pos="7258050" algn="l"/>
                <a:tab pos="8172450" algn="l"/>
                <a:tab pos="9086850" algn="l"/>
                <a:tab pos="10001250" algn="l"/>
              </a:tabLst>
            </a:pPr>
            <a:endParaRPr lang="en-GB" altLang="en-US">
              <a:solidFill>
                <a:srgbClr val="000000"/>
              </a:solidFill>
              <a:latin typeface="Times New Roman" pitchFamily="18" charset="0"/>
              <a:cs typeface="Times New Roman" pitchFamily="18" charset="0"/>
            </a:endParaRPr>
          </a:p>
          <a:p>
            <a:pPr marL="287338" indent="-285750" algn="just" eaLnBrk="1" hangingPunct="1">
              <a:lnSpc>
                <a:spcPct val="80000"/>
              </a:lnSpc>
              <a:spcBef>
                <a:spcPts val="450"/>
              </a:spcBef>
              <a:buSzPct val="100000"/>
              <a:tabLst>
                <a:tab pos="857250" algn="l"/>
                <a:tab pos="1771650" algn="l"/>
                <a:tab pos="2686050" algn="l"/>
                <a:tab pos="3600450" algn="l"/>
                <a:tab pos="4514850" algn="l"/>
                <a:tab pos="5429250" algn="l"/>
                <a:tab pos="6343650" algn="l"/>
                <a:tab pos="7258050" algn="l"/>
                <a:tab pos="8172450" algn="l"/>
                <a:tab pos="9086850" algn="l"/>
                <a:tab pos="10001250" algn="l"/>
              </a:tabLst>
            </a:pPr>
            <a:r>
              <a:rPr lang="el-GR" altLang="en-US" b="1">
                <a:solidFill>
                  <a:srgbClr val="000000"/>
                </a:solidFill>
                <a:latin typeface="Times New Roman" pitchFamily="18" charset="0"/>
                <a:cs typeface="Times New Roman" pitchFamily="18" charset="0"/>
              </a:rPr>
              <a:t>Εγγραφές</a:t>
            </a:r>
            <a:r>
              <a:rPr lang="en-GB" altLang="en-US" b="1">
                <a:solidFill>
                  <a:srgbClr val="000000"/>
                </a:solidFill>
                <a:latin typeface="Times New Roman" pitchFamily="18" charset="0"/>
                <a:cs typeface="Times New Roman" pitchFamily="18" charset="0"/>
              </a:rPr>
              <a:t>:</a:t>
            </a:r>
          </a:p>
          <a:p>
            <a:pPr marL="287338" indent="-285750" algn="just" eaLnBrk="1" hangingPunct="1">
              <a:lnSpc>
                <a:spcPct val="80000"/>
              </a:lnSpc>
              <a:spcBef>
                <a:spcPts val="450"/>
              </a:spcBef>
              <a:buSzPct val="100000"/>
              <a:tabLst>
                <a:tab pos="857250" algn="l"/>
                <a:tab pos="1771650" algn="l"/>
                <a:tab pos="2686050" algn="l"/>
                <a:tab pos="3600450" algn="l"/>
                <a:tab pos="4514850" algn="l"/>
                <a:tab pos="5429250" algn="l"/>
                <a:tab pos="6343650" algn="l"/>
                <a:tab pos="7258050" algn="l"/>
                <a:tab pos="8172450" algn="l"/>
                <a:tab pos="9086850" algn="l"/>
                <a:tab pos="10001250" algn="l"/>
              </a:tabLst>
            </a:pPr>
            <a:endParaRPr lang="en-GB" altLang="en-US">
              <a:solidFill>
                <a:srgbClr val="000000"/>
              </a:solidFill>
              <a:latin typeface="Times New Roman" pitchFamily="18" charset="0"/>
              <a:cs typeface="Times New Roman" pitchFamily="18" charset="0"/>
            </a:endParaRPr>
          </a:p>
          <a:p>
            <a:pPr marL="287338" indent="-285750" algn="just" eaLnBrk="1" hangingPunct="1">
              <a:lnSpc>
                <a:spcPct val="80000"/>
              </a:lnSpc>
              <a:spcBef>
                <a:spcPts val="450"/>
              </a:spcBef>
              <a:buSzPct val="100000"/>
              <a:tabLst>
                <a:tab pos="857250" algn="l"/>
                <a:tab pos="1771650" algn="l"/>
                <a:tab pos="2686050" algn="l"/>
                <a:tab pos="3600450" algn="l"/>
                <a:tab pos="4514850" algn="l"/>
                <a:tab pos="5429250" algn="l"/>
                <a:tab pos="6343650" algn="l"/>
                <a:tab pos="7258050" algn="l"/>
                <a:tab pos="8172450" algn="l"/>
                <a:tab pos="9086850" algn="l"/>
                <a:tab pos="10001250" algn="l"/>
              </a:tabLst>
            </a:pPr>
            <a:r>
              <a:rPr lang="el-GR" altLang="en-US">
                <a:solidFill>
                  <a:srgbClr val="000000"/>
                </a:solidFill>
                <a:latin typeface="Times New Roman" pitchFamily="18" charset="0"/>
                <a:cs typeface="Times New Roman" pitchFamily="18" charset="0"/>
              </a:rPr>
              <a:t>Κτίριο</a:t>
            </a:r>
            <a:r>
              <a:rPr lang="en-GB" altLang="en-US">
                <a:solidFill>
                  <a:srgbClr val="000000"/>
                </a:solidFill>
                <a:latin typeface="Times New Roman" pitchFamily="18" charset="0"/>
                <a:cs typeface="Times New Roman" pitchFamily="18" charset="0"/>
              </a:rPr>
              <a:t>(100.000 x 44,444%)		</a:t>
            </a:r>
            <a:r>
              <a:rPr lang="el-GR" altLang="en-US">
                <a:solidFill>
                  <a:srgbClr val="000000"/>
                </a:solidFill>
                <a:latin typeface="Times New Roman" pitchFamily="18" charset="0"/>
                <a:cs typeface="Times New Roman" pitchFamily="18" charset="0"/>
              </a:rPr>
              <a:t>	Χ</a:t>
            </a:r>
            <a:r>
              <a:rPr lang="en-GB" altLang="en-US">
                <a:solidFill>
                  <a:srgbClr val="000000"/>
                </a:solidFill>
                <a:latin typeface="Times New Roman" pitchFamily="18" charset="0"/>
                <a:cs typeface="Times New Roman" pitchFamily="18" charset="0"/>
              </a:rPr>
              <a:t>	44.444</a:t>
            </a:r>
          </a:p>
          <a:p>
            <a:pPr marL="287338" indent="-285750" algn="just" eaLnBrk="1" hangingPunct="1">
              <a:lnSpc>
                <a:spcPct val="80000"/>
              </a:lnSpc>
              <a:spcBef>
                <a:spcPts val="450"/>
              </a:spcBef>
              <a:buSzPct val="100000"/>
              <a:tabLst>
                <a:tab pos="857250" algn="l"/>
                <a:tab pos="1771650" algn="l"/>
                <a:tab pos="2686050" algn="l"/>
                <a:tab pos="3600450" algn="l"/>
                <a:tab pos="4514850" algn="l"/>
                <a:tab pos="5429250" algn="l"/>
                <a:tab pos="6343650" algn="l"/>
                <a:tab pos="7258050" algn="l"/>
                <a:tab pos="8172450" algn="l"/>
                <a:tab pos="9086850" algn="l"/>
                <a:tab pos="10001250" algn="l"/>
              </a:tabLst>
            </a:pPr>
            <a:r>
              <a:rPr lang="en-GB" altLang="en-US">
                <a:solidFill>
                  <a:srgbClr val="000000"/>
                </a:solidFill>
                <a:latin typeface="Times New Roman" pitchFamily="18" charset="0"/>
                <a:cs typeface="Times New Roman" pitchFamily="18" charset="0"/>
              </a:rPr>
              <a:t>	</a:t>
            </a:r>
            <a:r>
              <a:rPr lang="el-GR" altLang="en-US">
                <a:solidFill>
                  <a:srgbClr val="000000"/>
                </a:solidFill>
                <a:latin typeface="Times New Roman" pitchFamily="18" charset="0"/>
                <a:cs typeface="Times New Roman" pitchFamily="18" charset="0"/>
              </a:rPr>
              <a:t>Συσσ.Αποσβέσεις</a:t>
            </a:r>
            <a:r>
              <a:rPr lang="en-GB" altLang="en-US">
                <a:solidFill>
                  <a:srgbClr val="000000"/>
                </a:solidFill>
                <a:latin typeface="Times New Roman" pitchFamily="18" charset="0"/>
                <a:cs typeface="Times New Roman" pitchFamily="18" charset="0"/>
              </a:rPr>
              <a:t>(55</a:t>
            </a:r>
            <a:r>
              <a:rPr lang="el-GR" altLang="en-US">
                <a:solidFill>
                  <a:srgbClr val="000000"/>
                </a:solidFill>
                <a:latin typeface="Times New Roman" pitchFamily="18" charset="0"/>
                <a:cs typeface="Times New Roman" pitchFamily="18" charset="0"/>
              </a:rPr>
              <a:t>.</a:t>
            </a:r>
            <a:r>
              <a:rPr lang="en-GB" altLang="en-US">
                <a:solidFill>
                  <a:srgbClr val="000000"/>
                </a:solidFill>
                <a:latin typeface="Times New Roman" pitchFamily="18" charset="0"/>
                <a:cs typeface="Times New Roman" pitchFamily="18" charset="0"/>
              </a:rPr>
              <a:t>000 x 44,444%) 	</a:t>
            </a:r>
            <a:r>
              <a:rPr lang="el-GR" altLang="en-US">
                <a:solidFill>
                  <a:srgbClr val="000000"/>
                </a:solidFill>
                <a:latin typeface="Times New Roman" pitchFamily="18" charset="0"/>
                <a:cs typeface="Times New Roman" pitchFamily="18" charset="0"/>
              </a:rPr>
              <a:t>Π</a:t>
            </a:r>
            <a:r>
              <a:rPr lang="en-GB" altLang="en-US">
                <a:solidFill>
                  <a:srgbClr val="000000"/>
                </a:solidFill>
                <a:latin typeface="Times New Roman" pitchFamily="18" charset="0"/>
                <a:cs typeface="Times New Roman" pitchFamily="18" charset="0"/>
              </a:rPr>
              <a:t>	</a:t>
            </a:r>
            <a:r>
              <a:rPr lang="el-GR" altLang="en-US">
                <a:solidFill>
                  <a:srgbClr val="000000"/>
                </a:solidFill>
                <a:latin typeface="Times New Roman" pitchFamily="18" charset="0"/>
                <a:cs typeface="Times New Roman" pitchFamily="18" charset="0"/>
              </a:rPr>
              <a:t>		</a:t>
            </a:r>
            <a:r>
              <a:rPr lang="en-GB" altLang="en-US">
                <a:solidFill>
                  <a:srgbClr val="000000"/>
                </a:solidFill>
                <a:latin typeface="Times New Roman" pitchFamily="18" charset="0"/>
                <a:cs typeface="Times New Roman" pitchFamily="18" charset="0"/>
              </a:rPr>
              <a:t>24</a:t>
            </a:r>
            <a:r>
              <a:rPr lang="el-GR" altLang="en-US">
                <a:solidFill>
                  <a:srgbClr val="000000"/>
                </a:solidFill>
                <a:latin typeface="Times New Roman" pitchFamily="18" charset="0"/>
                <a:cs typeface="Times New Roman" pitchFamily="18" charset="0"/>
              </a:rPr>
              <a:t>.</a:t>
            </a:r>
            <a:r>
              <a:rPr lang="en-GB" altLang="en-US">
                <a:solidFill>
                  <a:srgbClr val="000000"/>
                </a:solidFill>
                <a:latin typeface="Times New Roman" pitchFamily="18" charset="0"/>
                <a:cs typeface="Times New Roman" pitchFamily="18" charset="0"/>
              </a:rPr>
              <a:t>444</a:t>
            </a:r>
          </a:p>
          <a:p>
            <a:pPr marL="287338" indent="-285750" algn="just" eaLnBrk="1" hangingPunct="1">
              <a:lnSpc>
                <a:spcPct val="80000"/>
              </a:lnSpc>
              <a:spcBef>
                <a:spcPts val="450"/>
              </a:spcBef>
              <a:buSzPct val="100000"/>
              <a:tabLst>
                <a:tab pos="857250" algn="l"/>
                <a:tab pos="1771650" algn="l"/>
                <a:tab pos="2686050" algn="l"/>
                <a:tab pos="3600450" algn="l"/>
                <a:tab pos="4514850" algn="l"/>
                <a:tab pos="5429250" algn="l"/>
                <a:tab pos="6343650" algn="l"/>
                <a:tab pos="7258050" algn="l"/>
                <a:tab pos="8172450" algn="l"/>
                <a:tab pos="9086850" algn="l"/>
                <a:tab pos="10001250" algn="l"/>
              </a:tabLst>
            </a:pPr>
            <a:r>
              <a:rPr lang="en-GB" altLang="en-US">
                <a:solidFill>
                  <a:srgbClr val="000000"/>
                </a:solidFill>
                <a:latin typeface="Times New Roman" pitchFamily="18" charset="0"/>
                <a:cs typeface="Times New Roman" pitchFamily="18" charset="0"/>
              </a:rPr>
              <a:t>	</a:t>
            </a:r>
            <a:r>
              <a:rPr lang="el-GR" altLang="en-US">
                <a:solidFill>
                  <a:srgbClr val="000000"/>
                </a:solidFill>
                <a:latin typeface="Times New Roman" pitchFamily="18" charset="0"/>
                <a:cs typeface="Times New Roman" pitchFamily="18" charset="0"/>
              </a:rPr>
              <a:t>Αποθεματικό ανατίμησης</a:t>
            </a:r>
            <a:r>
              <a:rPr lang="en-GB" altLang="en-US">
                <a:solidFill>
                  <a:srgbClr val="000000"/>
                </a:solidFill>
                <a:latin typeface="Times New Roman" pitchFamily="18" charset="0"/>
                <a:cs typeface="Times New Roman" pitchFamily="18" charset="0"/>
              </a:rPr>
              <a:t>			</a:t>
            </a:r>
            <a:r>
              <a:rPr lang="el-GR" altLang="en-US">
                <a:solidFill>
                  <a:srgbClr val="000000"/>
                </a:solidFill>
                <a:latin typeface="Times New Roman" pitchFamily="18" charset="0"/>
                <a:cs typeface="Times New Roman" pitchFamily="18" charset="0"/>
              </a:rPr>
              <a:t>Π</a:t>
            </a:r>
            <a:r>
              <a:rPr lang="en-GB" altLang="en-US">
                <a:solidFill>
                  <a:srgbClr val="000000"/>
                </a:solidFill>
                <a:latin typeface="Times New Roman" pitchFamily="18" charset="0"/>
                <a:cs typeface="Times New Roman" pitchFamily="18" charset="0"/>
              </a:rPr>
              <a:t>	</a:t>
            </a:r>
            <a:r>
              <a:rPr lang="el-GR" altLang="en-US">
                <a:solidFill>
                  <a:srgbClr val="000000"/>
                </a:solidFill>
                <a:latin typeface="Times New Roman" pitchFamily="18" charset="0"/>
                <a:cs typeface="Times New Roman" pitchFamily="18" charset="0"/>
              </a:rPr>
              <a:t>		</a:t>
            </a:r>
            <a:r>
              <a:rPr lang="en-GB" altLang="en-US">
                <a:solidFill>
                  <a:srgbClr val="000000"/>
                </a:solidFill>
                <a:latin typeface="Times New Roman" pitchFamily="18" charset="0"/>
                <a:cs typeface="Times New Roman" pitchFamily="18" charset="0"/>
              </a:rPr>
              <a:t>20</a:t>
            </a:r>
            <a:r>
              <a:rPr lang="el-GR" altLang="en-US">
                <a:solidFill>
                  <a:srgbClr val="000000"/>
                </a:solidFill>
                <a:latin typeface="Times New Roman" pitchFamily="18" charset="0"/>
                <a:cs typeface="Times New Roman" pitchFamily="18" charset="0"/>
              </a:rPr>
              <a:t>.</a:t>
            </a:r>
            <a:r>
              <a:rPr lang="en-GB" altLang="en-US">
                <a:solidFill>
                  <a:srgbClr val="000000"/>
                </a:solidFill>
                <a:latin typeface="Times New Roman" pitchFamily="18" charset="0"/>
                <a:cs typeface="Times New Roman" pitchFamily="18" charset="0"/>
              </a:rPr>
              <a:t>000</a:t>
            </a:r>
          </a:p>
          <a:p>
            <a:pPr marL="287338" indent="-285750" algn="just" eaLnBrk="1" hangingPunct="1">
              <a:lnSpc>
                <a:spcPct val="80000"/>
              </a:lnSpc>
              <a:spcBef>
                <a:spcPts val="450"/>
              </a:spcBef>
              <a:buSzPct val="100000"/>
              <a:tabLst>
                <a:tab pos="857250" algn="l"/>
                <a:tab pos="1771650" algn="l"/>
                <a:tab pos="2686050" algn="l"/>
                <a:tab pos="3600450" algn="l"/>
                <a:tab pos="4514850" algn="l"/>
                <a:tab pos="5429250" algn="l"/>
                <a:tab pos="6343650" algn="l"/>
                <a:tab pos="7258050" algn="l"/>
                <a:tab pos="8172450" algn="l"/>
                <a:tab pos="9086850" algn="l"/>
                <a:tab pos="10001250" algn="l"/>
              </a:tabLst>
            </a:pPr>
            <a:endParaRPr lang="el-GR" altLang="en-US">
              <a:solidFill>
                <a:srgbClr val="000000"/>
              </a:solidFill>
              <a:latin typeface="Times New Roman" pitchFamily="18" charset="0"/>
              <a:cs typeface="Times New Roman" pitchFamily="18" charset="0"/>
            </a:endParaRPr>
          </a:p>
          <a:p>
            <a:pPr marL="287338" indent="-285750" algn="just" eaLnBrk="1" hangingPunct="1">
              <a:lnSpc>
                <a:spcPct val="80000"/>
              </a:lnSpc>
              <a:spcBef>
                <a:spcPts val="450"/>
              </a:spcBef>
              <a:buSzPct val="100000"/>
              <a:tabLst>
                <a:tab pos="857250" algn="l"/>
                <a:tab pos="1771650" algn="l"/>
                <a:tab pos="2686050" algn="l"/>
                <a:tab pos="3600450" algn="l"/>
                <a:tab pos="4514850" algn="l"/>
                <a:tab pos="5429250" algn="l"/>
                <a:tab pos="6343650" algn="l"/>
                <a:tab pos="7258050" algn="l"/>
                <a:tab pos="8172450" algn="l"/>
                <a:tab pos="9086850" algn="l"/>
                <a:tab pos="10001250" algn="l"/>
              </a:tabLst>
            </a:pPr>
            <a:r>
              <a:rPr lang="el-GR" altLang="en-US">
                <a:solidFill>
                  <a:srgbClr val="000000"/>
                </a:solidFill>
                <a:latin typeface="Times New Roman" pitchFamily="18" charset="0"/>
                <a:cs typeface="Times New Roman" pitchFamily="18" charset="0"/>
              </a:rPr>
              <a:t>Δηλαδή, τελικά έχουμε ΚΛΑ(</a:t>
            </a:r>
            <a:r>
              <a:rPr lang="en-US" altLang="en-US">
                <a:solidFill>
                  <a:srgbClr val="000000"/>
                </a:solidFill>
                <a:latin typeface="Times New Roman" pitchFamily="18" charset="0"/>
                <a:cs typeface="Times New Roman" pitchFamily="18" charset="0"/>
              </a:rPr>
              <a:t>NBV</a:t>
            </a:r>
            <a:r>
              <a:rPr lang="el-GR" altLang="en-US">
                <a:solidFill>
                  <a:srgbClr val="000000"/>
                </a:solidFill>
                <a:latin typeface="Times New Roman" pitchFamily="18" charset="0"/>
                <a:cs typeface="Times New Roman" pitchFamily="18" charset="0"/>
              </a:rPr>
              <a:t>)</a:t>
            </a:r>
            <a:r>
              <a:rPr lang="en-US" altLang="en-US">
                <a:solidFill>
                  <a:srgbClr val="000000"/>
                </a:solidFill>
                <a:latin typeface="Times New Roman" pitchFamily="18" charset="0"/>
                <a:cs typeface="Times New Roman" pitchFamily="18" charset="0"/>
              </a:rPr>
              <a:t>=</a:t>
            </a:r>
            <a:r>
              <a:rPr lang="el-GR" altLang="en-US">
                <a:solidFill>
                  <a:srgbClr val="000000"/>
                </a:solidFill>
                <a:latin typeface="Times New Roman" pitchFamily="18" charset="0"/>
                <a:cs typeface="Times New Roman" pitchFamily="18" charset="0"/>
              </a:rPr>
              <a:t>144.444-79.444=&gt; ΚΛΑ(</a:t>
            </a:r>
            <a:r>
              <a:rPr lang="en-US" altLang="en-US">
                <a:solidFill>
                  <a:srgbClr val="000000"/>
                </a:solidFill>
                <a:latin typeface="Times New Roman" pitchFamily="18" charset="0"/>
                <a:cs typeface="Times New Roman" pitchFamily="18" charset="0"/>
              </a:rPr>
              <a:t>NBV</a:t>
            </a:r>
            <a:r>
              <a:rPr lang="el-GR" altLang="en-US">
                <a:solidFill>
                  <a:srgbClr val="000000"/>
                </a:solidFill>
                <a:latin typeface="Times New Roman" pitchFamily="18" charset="0"/>
                <a:cs typeface="Times New Roman" pitchFamily="18" charset="0"/>
              </a:rPr>
              <a:t>)</a:t>
            </a:r>
            <a:r>
              <a:rPr lang="en-US" altLang="en-US">
                <a:solidFill>
                  <a:srgbClr val="000000"/>
                </a:solidFill>
                <a:latin typeface="Times New Roman" pitchFamily="18" charset="0"/>
                <a:cs typeface="Times New Roman" pitchFamily="18" charset="0"/>
              </a:rPr>
              <a:t>=65.000</a:t>
            </a:r>
            <a:r>
              <a:rPr lang="el-GR" altLang="en-US">
                <a:solidFill>
                  <a:srgbClr val="000000"/>
                </a:solidFill>
                <a:latin typeface="Times New Roman" pitchFamily="18" charset="0"/>
                <a:cs typeface="Times New Roman" pitchFamily="18" charset="0"/>
              </a:rPr>
              <a:t>, αφού: </a:t>
            </a:r>
          </a:p>
          <a:p>
            <a:pPr marL="287338" indent="-285750" algn="just" eaLnBrk="1" hangingPunct="1">
              <a:lnSpc>
                <a:spcPct val="80000"/>
              </a:lnSpc>
              <a:spcBef>
                <a:spcPts val="450"/>
              </a:spcBef>
              <a:buSzPct val="100000"/>
              <a:tabLst>
                <a:tab pos="857250" algn="l"/>
                <a:tab pos="1771650" algn="l"/>
                <a:tab pos="2686050" algn="l"/>
                <a:tab pos="3600450" algn="l"/>
                <a:tab pos="4514850" algn="l"/>
                <a:tab pos="5429250" algn="l"/>
                <a:tab pos="6343650" algn="l"/>
                <a:tab pos="7258050" algn="l"/>
                <a:tab pos="8172450" algn="l"/>
                <a:tab pos="9086850" algn="l"/>
                <a:tab pos="10001250" algn="l"/>
              </a:tabLst>
            </a:pPr>
            <a:r>
              <a:rPr lang="el-GR" altLang="en-US">
                <a:solidFill>
                  <a:srgbClr val="000000"/>
                </a:solidFill>
                <a:latin typeface="Times New Roman" pitchFamily="18" charset="0"/>
                <a:cs typeface="Times New Roman" pitchFamily="18" charset="0"/>
              </a:rPr>
              <a:t>        Κτίριο                           Συσσ.Αποσβέσεις                  Αποθεμ.Ανατίμησης</a:t>
            </a:r>
          </a:p>
          <a:p>
            <a:pPr marL="287338" indent="-285750" algn="just" eaLnBrk="1" hangingPunct="1">
              <a:lnSpc>
                <a:spcPct val="80000"/>
              </a:lnSpc>
              <a:spcBef>
                <a:spcPts val="450"/>
              </a:spcBef>
              <a:buSzPct val="100000"/>
              <a:tabLst>
                <a:tab pos="857250" algn="l"/>
                <a:tab pos="1771650" algn="l"/>
                <a:tab pos="2686050" algn="l"/>
                <a:tab pos="3600450" algn="l"/>
                <a:tab pos="4514850" algn="l"/>
                <a:tab pos="5429250" algn="l"/>
                <a:tab pos="6343650" algn="l"/>
                <a:tab pos="7258050" algn="l"/>
                <a:tab pos="8172450" algn="l"/>
                <a:tab pos="9086850" algn="l"/>
                <a:tab pos="10001250" algn="l"/>
              </a:tabLst>
            </a:pPr>
            <a:r>
              <a:rPr lang="el-GR" altLang="en-US">
                <a:solidFill>
                  <a:srgbClr val="000000"/>
                </a:solidFill>
                <a:latin typeface="Times New Roman" pitchFamily="18" charset="0"/>
                <a:cs typeface="Times New Roman" pitchFamily="18" charset="0"/>
              </a:rPr>
              <a:t>100.000                                                 55.000                                       20.000</a:t>
            </a:r>
          </a:p>
          <a:p>
            <a:pPr marL="287338" indent="-285750" algn="just" eaLnBrk="1" hangingPunct="1">
              <a:lnSpc>
                <a:spcPct val="80000"/>
              </a:lnSpc>
              <a:spcBef>
                <a:spcPts val="450"/>
              </a:spcBef>
              <a:buSzPct val="100000"/>
              <a:tabLst>
                <a:tab pos="857250" algn="l"/>
                <a:tab pos="1771650" algn="l"/>
                <a:tab pos="2686050" algn="l"/>
                <a:tab pos="3600450" algn="l"/>
                <a:tab pos="4514850" algn="l"/>
                <a:tab pos="5429250" algn="l"/>
                <a:tab pos="6343650" algn="l"/>
                <a:tab pos="7258050" algn="l"/>
                <a:tab pos="8172450" algn="l"/>
                <a:tab pos="9086850" algn="l"/>
                <a:tab pos="10001250" algn="l"/>
              </a:tabLst>
            </a:pPr>
            <a:r>
              <a:rPr lang="el-GR" altLang="en-US">
                <a:solidFill>
                  <a:srgbClr val="000000"/>
                </a:solidFill>
                <a:latin typeface="Times New Roman" pitchFamily="18" charset="0"/>
                <a:cs typeface="Times New Roman" pitchFamily="18" charset="0"/>
              </a:rPr>
              <a:t> 44.444                                                  24.444                                </a:t>
            </a:r>
          </a:p>
          <a:p>
            <a:pPr marL="287338" indent="-285750" algn="just" eaLnBrk="1" hangingPunct="1">
              <a:lnSpc>
                <a:spcPct val="80000"/>
              </a:lnSpc>
              <a:spcBef>
                <a:spcPts val="450"/>
              </a:spcBef>
              <a:buSzPct val="100000"/>
              <a:tabLst>
                <a:tab pos="857250" algn="l"/>
                <a:tab pos="1771650" algn="l"/>
                <a:tab pos="2686050" algn="l"/>
                <a:tab pos="3600450" algn="l"/>
                <a:tab pos="4514850" algn="l"/>
                <a:tab pos="5429250" algn="l"/>
                <a:tab pos="6343650" algn="l"/>
                <a:tab pos="7258050" algn="l"/>
                <a:tab pos="8172450" algn="l"/>
                <a:tab pos="9086850" algn="l"/>
                <a:tab pos="10001250" algn="l"/>
              </a:tabLst>
            </a:pPr>
            <a:r>
              <a:rPr lang="el-GR" altLang="en-US">
                <a:solidFill>
                  <a:srgbClr val="000000"/>
                </a:solidFill>
                <a:latin typeface="Times New Roman" pitchFamily="18" charset="0"/>
                <a:cs typeface="Times New Roman" pitchFamily="18" charset="0"/>
              </a:rPr>
              <a:t>144.444                                                 79.444</a:t>
            </a:r>
          </a:p>
        </p:txBody>
      </p:sp>
      <p:sp>
        <p:nvSpPr>
          <p:cNvPr id="78851" name="Line 3"/>
          <p:cNvSpPr>
            <a:spLocks noChangeShapeType="1"/>
          </p:cNvSpPr>
          <p:nvPr/>
        </p:nvSpPr>
        <p:spPr bwMode="auto">
          <a:xfrm>
            <a:off x="539750" y="5780088"/>
            <a:ext cx="1368425" cy="1587"/>
          </a:xfrm>
          <a:prstGeom prst="line">
            <a:avLst/>
          </a:prstGeom>
          <a:noFill/>
          <a:ln w="9360" cap="sq">
            <a:solidFill>
              <a:srgbClr val="000000"/>
            </a:solidFill>
            <a:miter lim="800000"/>
            <a:headEnd/>
            <a:tailEnd/>
          </a:ln>
          <a:effectLst>
            <a:outerShdw dist="17819" dir="2700000" algn="ctr" rotWithShape="0">
              <a:srgbClr val="000000"/>
            </a:outerShdw>
          </a:effectLst>
        </p:spPr>
        <p:txBody>
          <a:bodyPr/>
          <a:lstStyle/>
          <a:p>
            <a:pPr eaLnBrk="1" hangingPunct="1">
              <a:buClr>
                <a:srgbClr val="000000"/>
              </a:buClr>
              <a:buSzPct val="100000"/>
              <a:buFont typeface="Times New Roman" pitchFamily="16" charset="0"/>
              <a:buNone/>
              <a:defRPr/>
            </a:pPr>
            <a:endParaRPr lang="en-US">
              <a:ea typeface="+mn-ea"/>
              <a:cs typeface="Arial" charset="0"/>
            </a:endParaRPr>
          </a:p>
        </p:txBody>
      </p:sp>
      <p:sp>
        <p:nvSpPr>
          <p:cNvPr id="78852" name="Line 4"/>
          <p:cNvSpPr>
            <a:spLocks noChangeShapeType="1"/>
          </p:cNvSpPr>
          <p:nvPr/>
        </p:nvSpPr>
        <p:spPr bwMode="auto">
          <a:xfrm>
            <a:off x="3132138" y="5780088"/>
            <a:ext cx="1800225" cy="1587"/>
          </a:xfrm>
          <a:prstGeom prst="line">
            <a:avLst/>
          </a:prstGeom>
          <a:noFill/>
          <a:ln w="9360" cap="sq">
            <a:solidFill>
              <a:srgbClr val="000000"/>
            </a:solidFill>
            <a:miter lim="800000"/>
            <a:headEnd/>
            <a:tailEnd/>
          </a:ln>
          <a:effectLst>
            <a:outerShdw dist="17819" dir="2700000" algn="ctr" rotWithShape="0">
              <a:srgbClr val="000000"/>
            </a:outerShdw>
          </a:effectLst>
        </p:spPr>
        <p:txBody>
          <a:bodyPr/>
          <a:lstStyle/>
          <a:p>
            <a:pPr eaLnBrk="1" hangingPunct="1">
              <a:buClr>
                <a:srgbClr val="000000"/>
              </a:buClr>
              <a:buSzPct val="100000"/>
              <a:buFont typeface="Times New Roman" pitchFamily="16" charset="0"/>
              <a:buNone/>
              <a:defRPr/>
            </a:pPr>
            <a:endParaRPr lang="en-US">
              <a:ea typeface="+mn-ea"/>
              <a:cs typeface="Arial" charset="0"/>
            </a:endParaRPr>
          </a:p>
        </p:txBody>
      </p:sp>
      <p:sp>
        <p:nvSpPr>
          <p:cNvPr id="78853" name="Line 5"/>
          <p:cNvSpPr>
            <a:spLocks noChangeShapeType="1"/>
          </p:cNvSpPr>
          <p:nvPr/>
        </p:nvSpPr>
        <p:spPr bwMode="auto">
          <a:xfrm>
            <a:off x="5795963" y="5780088"/>
            <a:ext cx="2089150" cy="1587"/>
          </a:xfrm>
          <a:prstGeom prst="line">
            <a:avLst/>
          </a:prstGeom>
          <a:noFill/>
          <a:ln w="9360" cap="sq">
            <a:solidFill>
              <a:srgbClr val="000000"/>
            </a:solidFill>
            <a:miter lim="800000"/>
            <a:headEnd/>
            <a:tailEnd/>
          </a:ln>
          <a:effectLst>
            <a:outerShdw dist="17819" dir="2700000" algn="ctr" rotWithShape="0">
              <a:srgbClr val="000000"/>
            </a:outerShdw>
          </a:effectLst>
        </p:spPr>
        <p:txBody>
          <a:bodyPr/>
          <a:lstStyle/>
          <a:p>
            <a:pPr eaLnBrk="1" hangingPunct="1">
              <a:buClr>
                <a:srgbClr val="000000"/>
              </a:buClr>
              <a:buSzPct val="100000"/>
              <a:buFont typeface="Times New Roman" pitchFamily="16" charset="0"/>
              <a:buNone/>
              <a:defRPr/>
            </a:pPr>
            <a:endParaRPr lang="en-US">
              <a:ea typeface="+mn-ea"/>
              <a:cs typeface="Arial" charset="0"/>
            </a:endParaRPr>
          </a:p>
        </p:txBody>
      </p:sp>
      <p:sp>
        <p:nvSpPr>
          <p:cNvPr id="78854" name="Line 6"/>
          <p:cNvSpPr>
            <a:spLocks noChangeShapeType="1"/>
          </p:cNvSpPr>
          <p:nvPr/>
        </p:nvSpPr>
        <p:spPr bwMode="auto">
          <a:xfrm>
            <a:off x="1331913" y="5780088"/>
            <a:ext cx="1587" cy="863600"/>
          </a:xfrm>
          <a:prstGeom prst="line">
            <a:avLst/>
          </a:prstGeom>
          <a:noFill/>
          <a:ln w="9360" cap="sq">
            <a:solidFill>
              <a:srgbClr val="000000"/>
            </a:solidFill>
            <a:miter lim="800000"/>
            <a:headEnd/>
            <a:tailEnd/>
          </a:ln>
          <a:effectLst>
            <a:outerShdw dist="17819" dir="2700000" algn="ctr" rotWithShape="0">
              <a:srgbClr val="000000"/>
            </a:outerShdw>
          </a:effectLst>
        </p:spPr>
        <p:txBody>
          <a:bodyPr/>
          <a:lstStyle/>
          <a:p>
            <a:pPr eaLnBrk="1" hangingPunct="1">
              <a:buClr>
                <a:srgbClr val="000000"/>
              </a:buClr>
              <a:buSzPct val="100000"/>
              <a:buFont typeface="Times New Roman" pitchFamily="16" charset="0"/>
              <a:buNone/>
              <a:defRPr/>
            </a:pPr>
            <a:endParaRPr lang="en-US">
              <a:ea typeface="+mn-ea"/>
              <a:cs typeface="Arial" charset="0"/>
            </a:endParaRPr>
          </a:p>
        </p:txBody>
      </p:sp>
      <p:sp>
        <p:nvSpPr>
          <p:cNvPr id="78855" name="Line 7"/>
          <p:cNvSpPr>
            <a:spLocks noChangeShapeType="1"/>
          </p:cNvSpPr>
          <p:nvPr/>
        </p:nvSpPr>
        <p:spPr bwMode="auto">
          <a:xfrm>
            <a:off x="611188" y="6284913"/>
            <a:ext cx="720725" cy="1587"/>
          </a:xfrm>
          <a:prstGeom prst="line">
            <a:avLst/>
          </a:prstGeom>
          <a:noFill/>
          <a:ln w="9360" cap="sq">
            <a:solidFill>
              <a:srgbClr val="000000"/>
            </a:solidFill>
            <a:miter lim="800000"/>
            <a:headEnd/>
            <a:tailEnd/>
          </a:ln>
          <a:effectLst>
            <a:outerShdw dist="17819" dir="2700000" algn="ctr" rotWithShape="0">
              <a:srgbClr val="000000"/>
            </a:outerShdw>
          </a:effectLst>
        </p:spPr>
        <p:txBody>
          <a:bodyPr/>
          <a:lstStyle/>
          <a:p>
            <a:pPr eaLnBrk="1" hangingPunct="1">
              <a:buClr>
                <a:srgbClr val="000000"/>
              </a:buClr>
              <a:buSzPct val="100000"/>
              <a:buFont typeface="Times New Roman" pitchFamily="16" charset="0"/>
              <a:buNone/>
              <a:defRPr/>
            </a:pPr>
            <a:endParaRPr lang="en-US">
              <a:ea typeface="+mn-ea"/>
              <a:cs typeface="Arial" charset="0"/>
            </a:endParaRPr>
          </a:p>
        </p:txBody>
      </p:sp>
      <p:sp>
        <p:nvSpPr>
          <p:cNvPr id="78856" name="Line 8"/>
          <p:cNvSpPr>
            <a:spLocks noChangeShapeType="1"/>
          </p:cNvSpPr>
          <p:nvPr/>
        </p:nvSpPr>
        <p:spPr bwMode="auto">
          <a:xfrm>
            <a:off x="3995738" y="5780088"/>
            <a:ext cx="1587" cy="863600"/>
          </a:xfrm>
          <a:prstGeom prst="line">
            <a:avLst/>
          </a:prstGeom>
          <a:noFill/>
          <a:ln w="9360" cap="sq">
            <a:solidFill>
              <a:srgbClr val="000000"/>
            </a:solidFill>
            <a:miter lim="800000"/>
            <a:headEnd/>
            <a:tailEnd/>
          </a:ln>
          <a:effectLst>
            <a:outerShdw dist="17819" dir="2700000" algn="ctr" rotWithShape="0">
              <a:srgbClr val="000000"/>
            </a:outerShdw>
          </a:effectLst>
        </p:spPr>
        <p:txBody>
          <a:bodyPr/>
          <a:lstStyle/>
          <a:p>
            <a:pPr eaLnBrk="1" hangingPunct="1">
              <a:buClr>
                <a:srgbClr val="000000"/>
              </a:buClr>
              <a:buSzPct val="100000"/>
              <a:buFont typeface="Times New Roman" pitchFamily="16" charset="0"/>
              <a:buNone/>
              <a:defRPr/>
            </a:pPr>
            <a:endParaRPr lang="en-US">
              <a:ea typeface="+mn-ea"/>
              <a:cs typeface="Arial" charset="0"/>
            </a:endParaRPr>
          </a:p>
        </p:txBody>
      </p:sp>
      <p:sp>
        <p:nvSpPr>
          <p:cNvPr id="78857" name="Line 9"/>
          <p:cNvSpPr>
            <a:spLocks noChangeShapeType="1"/>
          </p:cNvSpPr>
          <p:nvPr/>
        </p:nvSpPr>
        <p:spPr bwMode="auto">
          <a:xfrm>
            <a:off x="3995738" y="6284913"/>
            <a:ext cx="792162" cy="1587"/>
          </a:xfrm>
          <a:prstGeom prst="line">
            <a:avLst/>
          </a:prstGeom>
          <a:noFill/>
          <a:ln w="9360" cap="sq">
            <a:solidFill>
              <a:srgbClr val="000000"/>
            </a:solidFill>
            <a:miter lim="800000"/>
            <a:headEnd/>
            <a:tailEnd/>
          </a:ln>
          <a:effectLst>
            <a:outerShdw dist="17819" dir="2700000" algn="ctr" rotWithShape="0">
              <a:srgbClr val="000000"/>
            </a:outerShdw>
          </a:effectLst>
        </p:spPr>
        <p:txBody>
          <a:bodyPr/>
          <a:lstStyle/>
          <a:p>
            <a:pPr eaLnBrk="1" hangingPunct="1">
              <a:buClr>
                <a:srgbClr val="000000"/>
              </a:buClr>
              <a:buSzPct val="100000"/>
              <a:buFont typeface="Times New Roman" pitchFamily="16" charset="0"/>
              <a:buNone/>
              <a:defRPr/>
            </a:pPr>
            <a:endParaRPr lang="en-US">
              <a:ea typeface="+mn-ea"/>
              <a:cs typeface="Arial" charset="0"/>
            </a:endParaRPr>
          </a:p>
        </p:txBody>
      </p:sp>
      <p:sp>
        <p:nvSpPr>
          <p:cNvPr id="78858" name="Line 10"/>
          <p:cNvSpPr>
            <a:spLocks noChangeShapeType="1"/>
          </p:cNvSpPr>
          <p:nvPr/>
        </p:nvSpPr>
        <p:spPr bwMode="auto">
          <a:xfrm>
            <a:off x="6804025" y="5780088"/>
            <a:ext cx="1588" cy="720725"/>
          </a:xfrm>
          <a:prstGeom prst="line">
            <a:avLst/>
          </a:prstGeom>
          <a:noFill/>
          <a:ln w="9360" cap="sq">
            <a:solidFill>
              <a:srgbClr val="000000"/>
            </a:solidFill>
            <a:miter lim="800000"/>
            <a:headEnd/>
            <a:tailEnd/>
          </a:ln>
          <a:effectLst>
            <a:outerShdw dist="17819" dir="2700000" algn="ctr" rotWithShape="0">
              <a:srgbClr val="000000"/>
            </a:outerShdw>
          </a:effectLst>
        </p:spPr>
        <p:txBody>
          <a:bodyPr/>
          <a:lstStyle/>
          <a:p>
            <a:pPr eaLnBrk="1" hangingPunct="1">
              <a:buClr>
                <a:srgbClr val="000000"/>
              </a:buClr>
              <a:buSzPct val="100000"/>
              <a:buFont typeface="Times New Roman" pitchFamily="16" charset="0"/>
              <a:buNone/>
              <a:defRPr/>
            </a:pPr>
            <a:endParaRPr lang="en-US">
              <a:ea typeface="+mn-ea"/>
              <a:cs typeface="Arial" charset="0"/>
            </a:endParaRPr>
          </a:p>
        </p:txBody>
      </p:sp>
    </p:spTree>
  </p:cSld>
  <p:clrMapOvr>
    <a:masterClrMapping/>
  </p:clrMapOvr>
  <p:transition spd="slow"/>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6.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5364" name="Text Box 1"/>
          <p:cNvSpPr txBox="1">
            <a:spLocks noChangeArrowheads="1"/>
          </p:cNvSpPr>
          <p:nvPr/>
        </p:nvSpPr>
        <p:spPr bwMode="auto">
          <a:xfrm>
            <a:off x="6553200" y="6356350"/>
            <a:ext cx="2133600" cy="365125"/>
          </a:xfrm>
          <a:prstGeom prst="rect">
            <a:avLst/>
          </a:prstGeom>
          <a:noFill/>
          <a:ln w="9525">
            <a:noFill/>
            <a:round/>
            <a:headEnd/>
            <a:tailEnd/>
          </a:ln>
        </p:spPr>
        <p:txBody>
          <a:bodyPr lIns="90000" tIns="46800" rIns="90000" bIns="46800" anchor="ctr"/>
          <a:lstStyle/>
          <a:p>
            <a:pPr algn="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85D482D5-C30B-4023-85B6-C656EFDAC48D}" type="slidenum">
              <a:rPr lang="el-GR" altLang="en-US" sz="1200">
                <a:solidFill>
                  <a:srgbClr val="000000"/>
                </a:solidFill>
                <a:latin typeface="Times New Roman" pitchFamily="18" charset="0"/>
                <a:cs typeface="Times New Roman" pitchFamily="18" charset="0"/>
              </a:rPr>
              <a:pPr algn="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66</a:t>
            </a:fld>
            <a:endParaRPr lang="el-GR" altLang="en-US" sz="1200">
              <a:solidFill>
                <a:srgbClr val="000000"/>
              </a:solidFill>
              <a:latin typeface="Times New Roman" pitchFamily="18" charset="0"/>
              <a:cs typeface="Times New Roman" pitchFamily="18" charset="0"/>
            </a:endParaRPr>
          </a:p>
        </p:txBody>
      </p:sp>
      <p:sp>
        <p:nvSpPr>
          <p:cNvPr id="15365" name="Text Box 2"/>
          <p:cNvSpPr txBox="1">
            <a:spLocks noChangeArrowheads="1"/>
          </p:cNvSpPr>
          <p:nvPr/>
        </p:nvSpPr>
        <p:spPr bwMode="auto">
          <a:xfrm>
            <a:off x="2438400" y="620713"/>
            <a:ext cx="6705600" cy="1143000"/>
          </a:xfrm>
          <a:prstGeom prst="rect">
            <a:avLst/>
          </a:prstGeom>
          <a:noFill/>
          <a:ln w="9525">
            <a:noFill/>
            <a:round/>
            <a:headEnd/>
            <a:tailEnd/>
          </a:ln>
        </p:spPr>
        <p:txBody>
          <a:bodyPr anchor="ctr"/>
          <a:lstStyle/>
          <a:p>
            <a:pPr algn="ct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sz="3600" b="1">
                <a:solidFill>
                  <a:srgbClr val="000000"/>
                </a:solidFill>
                <a:latin typeface="Times New Roman" pitchFamily="18" charset="0"/>
                <a:cs typeface="Times New Roman" pitchFamily="18" charset="0"/>
              </a:rPr>
              <a:t>Αποσβέσεις</a:t>
            </a:r>
          </a:p>
        </p:txBody>
      </p:sp>
      <p:sp>
        <p:nvSpPr>
          <p:cNvPr id="15366" name="Text Box 3"/>
          <p:cNvSpPr txBox="1">
            <a:spLocks noChangeArrowheads="1"/>
          </p:cNvSpPr>
          <p:nvPr/>
        </p:nvSpPr>
        <p:spPr bwMode="auto">
          <a:xfrm>
            <a:off x="323850" y="1981200"/>
            <a:ext cx="8569325" cy="3968750"/>
          </a:xfrm>
          <a:prstGeom prst="rect">
            <a:avLst/>
          </a:prstGeom>
          <a:noFill/>
          <a:ln w="9525">
            <a:noFill/>
            <a:round/>
            <a:headEnd/>
            <a:tailEnd/>
          </a:ln>
        </p:spPr>
        <p:txBody>
          <a:bodyPr/>
          <a:lstStyle/>
          <a:p>
            <a:pPr marL="341313" indent="-341313" algn="just" eaLnBrk="1" hangingPunct="1">
              <a:spcBef>
                <a:spcPts val="700"/>
              </a:spcBef>
              <a:buClr>
                <a:srgbClr val="000000"/>
              </a:buClr>
              <a:buSzPct val="100000"/>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l-GR" altLang="en-US" sz="2800">
                <a:solidFill>
                  <a:srgbClr val="000000"/>
                </a:solidFill>
                <a:latin typeface="Times New Roman" pitchFamily="18" charset="0"/>
                <a:cs typeface="Times New Roman" pitchFamily="18" charset="0"/>
              </a:rPr>
              <a:t>Αποσβέσεις</a:t>
            </a:r>
            <a:r>
              <a:rPr lang="en-GB" altLang="en-US" sz="2800">
                <a:solidFill>
                  <a:srgbClr val="000000"/>
                </a:solidFill>
                <a:latin typeface="Times New Roman" pitchFamily="18" charset="0"/>
                <a:cs typeface="Times New Roman" pitchFamily="18" charset="0"/>
              </a:rPr>
              <a:t> </a:t>
            </a:r>
            <a:r>
              <a:rPr lang="en-US" altLang="en-US" sz="2400">
                <a:solidFill>
                  <a:srgbClr val="000000"/>
                </a:solidFill>
                <a:latin typeface="Monotype Sorts" charset="2"/>
              </a:rPr>
              <a:t></a:t>
            </a:r>
            <a:r>
              <a:rPr lang="en-GB" altLang="en-US" sz="2800">
                <a:solidFill>
                  <a:srgbClr val="000000"/>
                </a:solidFill>
                <a:latin typeface="Times New Roman" pitchFamily="18" charset="0"/>
                <a:cs typeface="Times New Roman" pitchFamily="18" charset="0"/>
              </a:rPr>
              <a:t> </a:t>
            </a:r>
            <a:r>
              <a:rPr lang="el-GR" altLang="en-US" sz="2800">
                <a:solidFill>
                  <a:srgbClr val="000000"/>
                </a:solidFill>
                <a:latin typeface="Times New Roman" pitchFamily="18" charset="0"/>
                <a:cs typeface="Times New Roman" pitchFamily="18" charset="0"/>
              </a:rPr>
              <a:t>Μορφή εξόδου</a:t>
            </a:r>
          </a:p>
          <a:p>
            <a:pPr marL="341313" indent="-341313" algn="just" eaLnBrk="1" hangingPunct="1">
              <a:spcBef>
                <a:spcPts val="700"/>
              </a:spcBef>
              <a:buClr>
                <a:srgbClr val="000000"/>
              </a:buClr>
              <a:buSzPct val="100000"/>
              <a:buFont typeface="Times New Roman" pitchFamily="18" charset="0"/>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l-GR" altLang="en-US" sz="2800">
              <a:solidFill>
                <a:srgbClr val="000000"/>
              </a:solidFill>
              <a:latin typeface="Times New Roman" pitchFamily="18" charset="0"/>
              <a:cs typeface="Times New Roman" pitchFamily="18" charset="0"/>
            </a:endParaRPr>
          </a:p>
          <a:p>
            <a:pPr marL="341313" indent="-341313" algn="just" eaLnBrk="1" hangingPunct="1">
              <a:spcBef>
                <a:spcPts val="700"/>
              </a:spcBef>
              <a:buClr>
                <a:srgbClr val="000000"/>
              </a:buClr>
              <a:buSzPct val="100000"/>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l-GR" altLang="en-US" sz="2800">
                <a:solidFill>
                  <a:srgbClr val="000000"/>
                </a:solidFill>
                <a:latin typeface="Times New Roman" pitchFamily="18" charset="0"/>
                <a:cs typeface="Times New Roman" pitchFamily="18" charset="0"/>
              </a:rPr>
              <a:t>Το ποσό που πρόκειται να αποσβεσθεί θα πρέπει να κατανέμεται με συστηματική βάση ανάλογα με την ωφέλιμη ζωή του παγίου </a:t>
            </a:r>
          </a:p>
          <a:p>
            <a:pPr marL="341313" indent="-341313" algn="just" eaLnBrk="1" hangingPunct="1">
              <a:spcBef>
                <a:spcPts val="700"/>
              </a:spcBef>
              <a:buClr>
                <a:srgbClr val="000000"/>
              </a:buClr>
              <a:buSzPct val="100000"/>
              <a:buFont typeface="Times New Roman" pitchFamily="18" charset="0"/>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l-GR" altLang="en-US" sz="2800">
              <a:solidFill>
                <a:srgbClr val="000000"/>
              </a:solidFill>
              <a:latin typeface="Times New Roman" pitchFamily="18" charset="0"/>
              <a:cs typeface="Times New Roman" pitchFamily="18" charset="0"/>
            </a:endParaRPr>
          </a:p>
          <a:p>
            <a:pPr marL="341313" indent="-341313" algn="just" eaLnBrk="1" hangingPunct="1">
              <a:spcBef>
                <a:spcPts val="700"/>
              </a:spcBef>
              <a:buClr>
                <a:srgbClr val="000000"/>
              </a:buClr>
              <a:buSzPct val="100000"/>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l-GR" altLang="en-US" sz="2800">
                <a:solidFill>
                  <a:srgbClr val="000000"/>
                </a:solidFill>
                <a:latin typeface="Times New Roman" pitchFamily="18" charset="0"/>
                <a:cs typeface="Times New Roman" pitchFamily="18" charset="0"/>
              </a:rPr>
              <a:t>Η ωφέλιμη ζωή θα πρέπει να επανελέγχεται περιοδικά και να προσαρμόζεται εάν αυτό κρίνεται αναγκαίο</a:t>
            </a:r>
          </a:p>
        </p:txBody>
      </p:sp>
      <p:sp>
        <p:nvSpPr>
          <p:cNvPr id="15367" name="Rectangle 4"/>
          <p:cNvSpPr>
            <a:spLocks noChangeArrowheads="1"/>
          </p:cNvSpPr>
          <p:nvPr/>
        </p:nvSpPr>
        <p:spPr bwMode="auto">
          <a:xfrm flipH="1">
            <a:off x="0" y="3744913"/>
            <a:ext cx="5702300" cy="3113087"/>
          </a:xfrm>
          <a:prstGeom prst="rect">
            <a:avLst/>
          </a:prstGeom>
          <a:noFill/>
          <a:ln w="9525">
            <a:noFill/>
            <a:round/>
            <a:headEnd/>
            <a:tailEnd/>
          </a:ln>
        </p:spPr>
        <p:txBody>
          <a:bodyPr wrap="none" anchor="ctr"/>
          <a:lstStyle/>
          <a:p>
            <a:pPr eaLnBrk="1" hangingPunct="1">
              <a:buClr>
                <a:srgbClr val="000000"/>
              </a:buClr>
              <a:buSzPct val="100000"/>
              <a:buFont typeface="Times New Roman" pitchFamily="18" charset="0"/>
              <a:buNone/>
            </a:pPr>
            <a:endParaRPr lang="en-US" altLang="en-US"/>
          </a:p>
        </p:txBody>
      </p:sp>
      <p:grpSp>
        <p:nvGrpSpPr>
          <p:cNvPr id="15368" name="Group 5"/>
          <p:cNvGrpSpPr>
            <a:grpSpLocks/>
          </p:cNvGrpSpPr>
          <p:nvPr/>
        </p:nvGrpSpPr>
        <p:grpSpPr bwMode="auto">
          <a:xfrm>
            <a:off x="185738" y="219075"/>
            <a:ext cx="1489075" cy="922338"/>
            <a:chOff x="117" y="138"/>
            <a:chExt cx="938" cy="581"/>
          </a:xfrm>
        </p:grpSpPr>
        <p:graphicFrame>
          <p:nvGraphicFramePr>
            <p:cNvPr id="15362" name="Object 6"/>
            <p:cNvGraphicFramePr>
              <a:graphicFrameLocks noChangeAspect="1"/>
            </p:cNvGraphicFramePr>
            <p:nvPr/>
          </p:nvGraphicFramePr>
          <p:xfrm>
            <a:off x="117" y="138"/>
            <a:ext cx="938" cy="581"/>
          </p:xfrm>
          <a:graphic>
            <a:graphicData uri="http://schemas.openxmlformats.org/presentationml/2006/ole">
              <p:oleObj spid="_x0000_s15362" r:id="rId4" imgW="3496760" imgH="2095317" progId="">
                <p:embed/>
              </p:oleObj>
            </a:graphicData>
          </a:graphic>
        </p:graphicFrame>
        <p:sp>
          <p:nvSpPr>
            <p:cNvPr id="15369" name="Rectangle 7"/>
            <p:cNvSpPr>
              <a:spLocks noChangeArrowheads="1"/>
            </p:cNvSpPr>
            <p:nvPr/>
          </p:nvSpPr>
          <p:spPr bwMode="auto">
            <a:xfrm>
              <a:off x="266" y="185"/>
              <a:ext cx="673" cy="285"/>
            </a:xfrm>
            <a:prstGeom prst="rect">
              <a:avLst/>
            </a:prstGeom>
            <a:noFill/>
            <a:ln w="9525">
              <a:noFill/>
              <a:round/>
              <a:headEnd/>
              <a:tailEnd/>
            </a:ln>
          </p:spPr>
          <p:txBody>
            <a:bodyPr wrap="none" lIns="90360" tIns="44280" rIns="90360" bIns="44280">
              <a:spAutoFit/>
            </a:bodyPr>
            <a:lstStyle/>
            <a:p>
              <a:pPr>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altLang="en-US" sz="2400" b="1">
                  <a:solidFill>
                    <a:srgbClr val="000000"/>
                  </a:solidFill>
                  <a:latin typeface="Times New Roman" pitchFamily="18" charset="0"/>
                  <a:cs typeface="Times New Roman" pitchFamily="18" charset="0"/>
                </a:rPr>
                <a:t>IAS 16</a:t>
              </a:r>
            </a:p>
          </p:txBody>
        </p:sp>
      </p:grpSp>
    </p:spTree>
  </p:cSld>
  <p:clrMapOvr>
    <a:masterClrMapping/>
  </p:clrMapOvr>
  <p:transition spd="slow"/>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7.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115714" name="Picture 1"/>
          <p:cNvPicPr>
            <a:picLocks noChangeAspect="1" noChangeArrowheads="1"/>
          </p:cNvPicPr>
          <p:nvPr/>
        </p:nvPicPr>
        <p:blipFill>
          <a:blip r:embed="rId3"/>
          <a:srcRect/>
          <a:stretch>
            <a:fillRect/>
          </a:stretch>
        </p:blipFill>
        <p:spPr bwMode="auto">
          <a:xfrm>
            <a:off x="762000" y="2743200"/>
            <a:ext cx="7620000" cy="2781300"/>
          </a:xfrm>
          <a:prstGeom prst="rect">
            <a:avLst/>
          </a:prstGeom>
          <a:noFill/>
          <a:ln w="9525">
            <a:noFill/>
            <a:round/>
            <a:headEnd/>
            <a:tailEnd/>
          </a:ln>
        </p:spPr>
      </p:pic>
      <p:sp>
        <p:nvSpPr>
          <p:cNvPr id="115715" name="Text Box 2"/>
          <p:cNvSpPr txBox="1">
            <a:spLocks noChangeArrowheads="1"/>
          </p:cNvSpPr>
          <p:nvPr/>
        </p:nvSpPr>
        <p:spPr bwMode="auto">
          <a:xfrm>
            <a:off x="533400" y="1143000"/>
            <a:ext cx="8001000" cy="460375"/>
          </a:xfrm>
          <a:prstGeom prst="rect">
            <a:avLst/>
          </a:prstGeom>
          <a:noFill/>
          <a:ln w="9525">
            <a:noFill/>
            <a:round/>
            <a:headEnd/>
            <a:tailEnd/>
          </a:ln>
        </p:spPr>
        <p:txBody>
          <a:bodyPr lIns="90000" tIns="46800" rIns="90000" bIns="46800">
            <a:spAutoFit/>
          </a:bodyPr>
          <a:lstStyle/>
          <a:p>
            <a:pPr algn="just" eaLnBrk="1" hangingPunct="1">
              <a:buSzPct val="8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sz="2400">
                <a:solidFill>
                  <a:srgbClr val="003B76"/>
                </a:solidFill>
                <a:latin typeface="Times New Roman" pitchFamily="18" charset="0"/>
                <a:cs typeface="Times New Roman" pitchFamily="18" charset="0"/>
              </a:rPr>
              <a:t>Παράγοντες για τον υπολογισμό της Απόσβεσης</a:t>
            </a:r>
          </a:p>
        </p:txBody>
      </p:sp>
      <p:sp>
        <p:nvSpPr>
          <p:cNvPr id="115716" name="Text Box 3"/>
          <p:cNvSpPr txBox="1">
            <a:spLocks noChangeArrowheads="1"/>
          </p:cNvSpPr>
          <p:nvPr/>
        </p:nvSpPr>
        <p:spPr bwMode="auto">
          <a:xfrm>
            <a:off x="1130300" y="2173288"/>
            <a:ext cx="1308100" cy="495300"/>
          </a:xfrm>
          <a:prstGeom prst="rect">
            <a:avLst/>
          </a:prstGeom>
          <a:noFill/>
          <a:ln w="9525">
            <a:noFill/>
            <a:round/>
            <a:headEnd/>
            <a:tailEnd/>
          </a:ln>
        </p:spPr>
        <p:txBody>
          <a:bodyPr lIns="90000" tIns="46800" rIns="90000" bIns="46800">
            <a:spAutoFit/>
          </a:bodyPr>
          <a:lstStyle/>
          <a:p>
            <a:pPr marL="574675" indent="-573088" eaLnBrk="1" hangingPunct="1">
              <a:lnSpc>
                <a:spcPct val="110000"/>
              </a:lnSpc>
              <a:spcBef>
                <a:spcPts val="900"/>
              </a:spcBef>
              <a:buSzPct val="100000"/>
              <a:tabLst>
                <a:tab pos="574675" algn="l"/>
                <a:tab pos="1489075" algn="l"/>
                <a:tab pos="2403475" algn="l"/>
                <a:tab pos="3317875" algn="l"/>
                <a:tab pos="4232275" algn="l"/>
                <a:tab pos="5146675" algn="l"/>
                <a:tab pos="6061075" algn="l"/>
                <a:tab pos="6975475" algn="l"/>
                <a:tab pos="7889875" algn="l"/>
                <a:tab pos="8804275" algn="l"/>
                <a:tab pos="9718675" algn="l"/>
                <a:tab pos="10633075" algn="l"/>
              </a:tabLst>
            </a:pPr>
            <a:r>
              <a:rPr lang="el-GR" altLang="en-US" sz="2400">
                <a:solidFill>
                  <a:srgbClr val="000000"/>
                </a:solidFill>
                <a:latin typeface="Times New Roman" pitchFamily="18" charset="0"/>
                <a:cs typeface="Times New Roman" pitchFamily="18" charset="0"/>
              </a:rPr>
              <a:t>Κόστος</a:t>
            </a:r>
          </a:p>
        </p:txBody>
      </p:sp>
      <p:sp>
        <p:nvSpPr>
          <p:cNvPr id="115717" name="Text Box 4"/>
          <p:cNvSpPr txBox="1">
            <a:spLocks noChangeArrowheads="1"/>
          </p:cNvSpPr>
          <p:nvPr/>
        </p:nvSpPr>
        <p:spPr bwMode="auto">
          <a:xfrm>
            <a:off x="3200400" y="2173288"/>
            <a:ext cx="2209800" cy="495300"/>
          </a:xfrm>
          <a:prstGeom prst="rect">
            <a:avLst/>
          </a:prstGeom>
          <a:noFill/>
          <a:ln w="9525">
            <a:noFill/>
            <a:round/>
            <a:headEnd/>
            <a:tailEnd/>
          </a:ln>
        </p:spPr>
        <p:txBody>
          <a:bodyPr lIns="90000" tIns="46800" rIns="90000" bIns="46800">
            <a:spAutoFit/>
          </a:bodyPr>
          <a:lstStyle/>
          <a:p>
            <a:pPr eaLnBrk="1" hangingPunct="1">
              <a:lnSpc>
                <a:spcPct val="110000"/>
              </a:lnSpc>
              <a:spcBef>
                <a:spcPts val="900"/>
              </a:spcBef>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sz="2400">
                <a:solidFill>
                  <a:srgbClr val="000000"/>
                </a:solidFill>
                <a:latin typeface="Times New Roman" pitchFamily="18" charset="0"/>
                <a:cs typeface="Times New Roman" pitchFamily="18" charset="0"/>
              </a:rPr>
              <a:t>Ωφέλιμη ζωή</a:t>
            </a:r>
          </a:p>
        </p:txBody>
      </p:sp>
      <p:sp>
        <p:nvSpPr>
          <p:cNvPr id="115718" name="Text Box 5"/>
          <p:cNvSpPr txBox="1">
            <a:spLocks noChangeArrowheads="1"/>
          </p:cNvSpPr>
          <p:nvPr/>
        </p:nvSpPr>
        <p:spPr bwMode="auto">
          <a:xfrm>
            <a:off x="5867400" y="2173288"/>
            <a:ext cx="2590800" cy="428625"/>
          </a:xfrm>
          <a:prstGeom prst="rect">
            <a:avLst/>
          </a:prstGeom>
          <a:noFill/>
          <a:ln w="9525">
            <a:noFill/>
            <a:round/>
            <a:headEnd/>
            <a:tailEnd/>
          </a:ln>
        </p:spPr>
        <p:txBody>
          <a:bodyPr lIns="90000" tIns="46800" rIns="90000" bIns="46800">
            <a:spAutoFit/>
          </a:bodyPr>
          <a:lstStyle/>
          <a:p>
            <a:pPr eaLnBrk="1" hangingPunct="1">
              <a:lnSpc>
                <a:spcPct val="110000"/>
              </a:lnSpc>
              <a:spcBef>
                <a:spcPts val="750"/>
              </a:spcBef>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sz="2000">
                <a:solidFill>
                  <a:srgbClr val="000000"/>
                </a:solidFill>
                <a:latin typeface="Times New Roman" pitchFamily="18" charset="0"/>
                <a:cs typeface="Times New Roman" pitchFamily="18" charset="0"/>
              </a:rPr>
              <a:t>Υπολειμματική αξία</a:t>
            </a:r>
          </a:p>
        </p:txBody>
      </p:sp>
      <p:sp>
        <p:nvSpPr>
          <p:cNvPr id="80902" name="Text Box 6"/>
          <p:cNvSpPr txBox="1">
            <a:spLocks noChangeArrowheads="1"/>
          </p:cNvSpPr>
          <p:nvPr/>
        </p:nvSpPr>
        <p:spPr bwMode="auto">
          <a:xfrm>
            <a:off x="457200" y="457200"/>
            <a:ext cx="8229600" cy="560388"/>
          </a:xfrm>
          <a:prstGeom prst="rect">
            <a:avLst/>
          </a:prstGeom>
          <a:solidFill>
            <a:srgbClr val="005AB4"/>
          </a:solidFill>
          <a:ln w="12600" cap="sq">
            <a:solidFill>
              <a:srgbClr val="000000"/>
            </a:solidFill>
            <a:miter lim="800000"/>
            <a:headEnd/>
            <a:tailEnd/>
          </a:ln>
          <a:effectLst>
            <a:outerShdw dist="107933" dir="2700000" algn="ctr" rotWithShape="0">
              <a:srgbClr val="EEECE1"/>
            </a:outerShdw>
          </a:effectLst>
        </p:spPr>
        <p:txBody>
          <a:bodyPr lIns="90360" tIns="44280" rIns="90360" bIns="44280"/>
          <a:lstStyle/>
          <a:p>
            <a:pPr marL="109538" eaLnBrk="1" hangingPunct="1">
              <a:buSzPct val="100000"/>
              <a:tabLst>
                <a:tab pos="109538" algn="l"/>
                <a:tab pos="1023938" algn="l"/>
                <a:tab pos="1938338" algn="l"/>
                <a:tab pos="2852738" algn="l"/>
                <a:tab pos="3767138" algn="l"/>
                <a:tab pos="4681538" algn="l"/>
                <a:tab pos="5595938" algn="l"/>
                <a:tab pos="6510338" algn="l"/>
                <a:tab pos="7424738" algn="l"/>
                <a:tab pos="8339138" algn="l"/>
                <a:tab pos="9253538" algn="l"/>
                <a:tab pos="10167938" algn="l"/>
              </a:tabLst>
              <a:defRPr/>
            </a:pPr>
            <a:r>
              <a:rPr lang="el-GR" sz="2800">
                <a:solidFill>
                  <a:srgbClr val="FFFFFF"/>
                </a:solidFill>
                <a:latin typeface="Times New Roman" pitchFamily="16" charset="0"/>
                <a:ea typeface="+mn-ea"/>
                <a:cs typeface="Times New Roman" pitchFamily="16" charset="0"/>
              </a:rPr>
              <a:t>Αποσβέσεις</a:t>
            </a:r>
          </a:p>
        </p:txBody>
      </p:sp>
    </p:spTree>
  </p:cSld>
  <p:clrMapOvr>
    <a:masterClrMapping/>
  </p:clrMapOvr>
  <p:transition spd="slow"/>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8.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6738" name="Text Box 1"/>
          <p:cNvSpPr txBox="1">
            <a:spLocks noChangeArrowheads="1"/>
          </p:cNvSpPr>
          <p:nvPr/>
        </p:nvSpPr>
        <p:spPr bwMode="auto">
          <a:xfrm>
            <a:off x="609600" y="1905000"/>
            <a:ext cx="7861300" cy="1300163"/>
          </a:xfrm>
          <a:prstGeom prst="rect">
            <a:avLst/>
          </a:prstGeom>
          <a:noFill/>
          <a:ln w="9525">
            <a:noFill/>
            <a:round/>
            <a:headEnd/>
            <a:tailEnd/>
          </a:ln>
        </p:spPr>
        <p:txBody>
          <a:bodyPr lIns="90000" tIns="46800" rIns="90000" bIns="46800">
            <a:spAutoFit/>
          </a:bodyPr>
          <a:lstStyle/>
          <a:p>
            <a:pPr algn="just" eaLnBrk="1" hangingPunct="1">
              <a:lnSpc>
                <a:spcPct val="120000"/>
              </a:lnSpc>
              <a:spcBef>
                <a:spcPts val="1100"/>
              </a:spcBef>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sz="2200">
                <a:solidFill>
                  <a:srgbClr val="000000"/>
                </a:solidFill>
                <a:latin typeface="Times New Roman" pitchFamily="18" charset="0"/>
                <a:cs typeface="Times New Roman" pitchFamily="18" charset="0"/>
              </a:rPr>
              <a:t>Η διοίκηση επιλέγει την μέθοδο που πιστεύει ότι μετρά καλύτερα την συνεισφορά των περιουσιακών στοιχείων της στην ωφέλιμη ζωή τους.</a:t>
            </a:r>
          </a:p>
        </p:txBody>
      </p:sp>
      <p:sp>
        <p:nvSpPr>
          <p:cNvPr id="116739" name="Text Box 2"/>
          <p:cNvSpPr txBox="1">
            <a:spLocks noChangeArrowheads="1"/>
          </p:cNvSpPr>
          <p:nvPr/>
        </p:nvSpPr>
        <p:spPr bwMode="auto">
          <a:xfrm>
            <a:off x="685800" y="1385888"/>
            <a:ext cx="8001000" cy="520700"/>
          </a:xfrm>
          <a:prstGeom prst="rect">
            <a:avLst/>
          </a:prstGeom>
          <a:noFill/>
          <a:ln w="9525">
            <a:noFill/>
            <a:round/>
            <a:headEnd/>
            <a:tailEnd/>
          </a:ln>
        </p:spPr>
        <p:txBody>
          <a:bodyPr lIns="90000" tIns="46800" rIns="90000" bIns="46800">
            <a:spAutoFit/>
          </a:bodyPr>
          <a:lstStyle/>
          <a:p>
            <a:pPr eaLnBrk="1" hangingPunct="1">
              <a:buSzPct val="8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sz="2800">
                <a:solidFill>
                  <a:srgbClr val="003B76"/>
                </a:solidFill>
                <a:latin typeface="Times New Roman" pitchFamily="18" charset="0"/>
                <a:cs typeface="Times New Roman" pitchFamily="18" charset="0"/>
              </a:rPr>
              <a:t>Μέθοδοι Απόσβεσης</a:t>
            </a:r>
          </a:p>
        </p:txBody>
      </p:sp>
      <p:sp>
        <p:nvSpPr>
          <p:cNvPr id="116740" name="Text Box 3"/>
          <p:cNvSpPr txBox="1">
            <a:spLocks noChangeArrowheads="1"/>
          </p:cNvSpPr>
          <p:nvPr/>
        </p:nvSpPr>
        <p:spPr bwMode="auto">
          <a:xfrm>
            <a:off x="609600" y="3352800"/>
            <a:ext cx="5334000" cy="1557338"/>
          </a:xfrm>
          <a:prstGeom prst="rect">
            <a:avLst/>
          </a:prstGeom>
          <a:noFill/>
          <a:ln w="9525">
            <a:noFill/>
            <a:round/>
            <a:headEnd/>
            <a:tailEnd/>
          </a:ln>
        </p:spPr>
        <p:txBody>
          <a:bodyPr lIns="90000" tIns="46800" rIns="90000" bIns="46800">
            <a:spAutoFit/>
          </a:bodyPr>
          <a:lstStyle/>
          <a:p>
            <a:pPr marL="512763" indent="-512763" algn="just" eaLnBrk="1" hangingPunct="1">
              <a:buClr>
                <a:srgbClr val="000000"/>
              </a:buClr>
              <a:buSzPct val="100000"/>
              <a:buFont typeface="Times New Roman" pitchFamily="18" charset="0"/>
              <a:buAutoNum type="romanUcPeriod"/>
              <a:tabLst>
                <a:tab pos="512763" algn="l"/>
                <a:tab pos="1427163" algn="l"/>
                <a:tab pos="2341563" algn="l"/>
                <a:tab pos="3255963" algn="l"/>
                <a:tab pos="4170363" algn="l"/>
                <a:tab pos="5084763" algn="l"/>
                <a:tab pos="5999163" algn="l"/>
                <a:tab pos="6913563" algn="l"/>
                <a:tab pos="7827963" algn="l"/>
                <a:tab pos="8742363" algn="l"/>
                <a:tab pos="9656763" algn="l"/>
                <a:tab pos="10571163" algn="l"/>
              </a:tabLst>
            </a:pPr>
            <a:r>
              <a:rPr lang="el-GR" altLang="en-US" sz="2400">
                <a:solidFill>
                  <a:srgbClr val="000000"/>
                </a:solidFill>
                <a:latin typeface="Times New Roman" pitchFamily="18" charset="0"/>
                <a:cs typeface="Times New Roman" pitchFamily="18" charset="0"/>
              </a:rPr>
              <a:t>μέθοδος σταθεράς (γραμμικής) απόσβεσης</a:t>
            </a:r>
          </a:p>
          <a:p>
            <a:pPr marL="512763" indent="-512763" algn="just" eaLnBrk="1" hangingPunct="1">
              <a:buClr>
                <a:srgbClr val="000000"/>
              </a:buClr>
              <a:buSzPct val="100000"/>
              <a:buFont typeface="Times New Roman" pitchFamily="18" charset="0"/>
              <a:buAutoNum type="romanUcPeriod"/>
              <a:tabLst>
                <a:tab pos="512763" algn="l"/>
                <a:tab pos="1427163" algn="l"/>
                <a:tab pos="2341563" algn="l"/>
                <a:tab pos="3255963" algn="l"/>
                <a:tab pos="4170363" algn="l"/>
                <a:tab pos="5084763" algn="l"/>
                <a:tab pos="5999163" algn="l"/>
                <a:tab pos="6913563" algn="l"/>
                <a:tab pos="7827963" algn="l"/>
                <a:tab pos="8742363" algn="l"/>
                <a:tab pos="9656763" algn="l"/>
                <a:tab pos="10571163" algn="l"/>
              </a:tabLst>
            </a:pPr>
            <a:r>
              <a:rPr lang="el-GR" altLang="en-US" sz="2400">
                <a:solidFill>
                  <a:srgbClr val="000000"/>
                </a:solidFill>
                <a:latin typeface="Times New Roman" pitchFamily="18" charset="0"/>
                <a:cs typeface="Times New Roman" pitchFamily="18" charset="0"/>
              </a:rPr>
              <a:t>φθίνουσα μέθοδος</a:t>
            </a:r>
          </a:p>
          <a:p>
            <a:pPr marL="512763" indent="-512763" algn="just" eaLnBrk="1" hangingPunct="1">
              <a:buClr>
                <a:srgbClr val="000000"/>
              </a:buClr>
              <a:buSzPct val="100000"/>
              <a:buFont typeface="Times New Roman" pitchFamily="18" charset="0"/>
              <a:buAutoNum type="romanUcPeriod"/>
              <a:tabLst>
                <a:tab pos="512763" algn="l"/>
                <a:tab pos="1427163" algn="l"/>
                <a:tab pos="2341563" algn="l"/>
                <a:tab pos="3255963" algn="l"/>
                <a:tab pos="4170363" algn="l"/>
                <a:tab pos="5084763" algn="l"/>
                <a:tab pos="5999163" algn="l"/>
                <a:tab pos="6913563" algn="l"/>
                <a:tab pos="7827963" algn="l"/>
                <a:tab pos="8742363" algn="l"/>
                <a:tab pos="9656763" algn="l"/>
                <a:tab pos="10571163" algn="l"/>
              </a:tabLst>
            </a:pPr>
            <a:r>
              <a:rPr lang="el-GR" altLang="en-US" sz="2400">
                <a:solidFill>
                  <a:srgbClr val="000000"/>
                </a:solidFill>
                <a:latin typeface="Times New Roman" pitchFamily="18" charset="0"/>
                <a:cs typeface="Times New Roman" pitchFamily="18" charset="0"/>
              </a:rPr>
              <a:t>μέθοδος των παραγόμενων μονάδων</a:t>
            </a:r>
          </a:p>
        </p:txBody>
      </p:sp>
      <p:pic>
        <p:nvPicPr>
          <p:cNvPr id="116741" name="Picture 4"/>
          <p:cNvPicPr>
            <a:picLocks noChangeAspect="1" noChangeArrowheads="1"/>
          </p:cNvPicPr>
          <p:nvPr/>
        </p:nvPicPr>
        <p:blipFill>
          <a:blip r:embed="rId3"/>
          <a:srcRect/>
          <a:stretch>
            <a:fillRect/>
          </a:stretch>
        </p:blipFill>
        <p:spPr bwMode="auto">
          <a:xfrm>
            <a:off x="5943600" y="3048000"/>
            <a:ext cx="2228850" cy="3276600"/>
          </a:xfrm>
          <a:prstGeom prst="rect">
            <a:avLst/>
          </a:prstGeom>
          <a:noFill/>
          <a:ln w="9525">
            <a:noFill/>
            <a:round/>
            <a:headEnd/>
            <a:tailEnd/>
          </a:ln>
        </p:spPr>
      </p:pic>
      <p:sp>
        <p:nvSpPr>
          <p:cNvPr id="81925" name="Text Box 5"/>
          <p:cNvSpPr txBox="1">
            <a:spLocks noChangeArrowheads="1"/>
          </p:cNvSpPr>
          <p:nvPr/>
        </p:nvSpPr>
        <p:spPr bwMode="auto">
          <a:xfrm>
            <a:off x="457200" y="457200"/>
            <a:ext cx="8229600" cy="560388"/>
          </a:xfrm>
          <a:prstGeom prst="rect">
            <a:avLst/>
          </a:prstGeom>
          <a:solidFill>
            <a:srgbClr val="005AB4"/>
          </a:solidFill>
          <a:ln w="12600" cap="sq">
            <a:solidFill>
              <a:srgbClr val="000000"/>
            </a:solidFill>
            <a:miter lim="800000"/>
            <a:headEnd/>
            <a:tailEnd/>
          </a:ln>
          <a:effectLst>
            <a:outerShdw dist="107933" dir="2700000" algn="ctr" rotWithShape="0">
              <a:srgbClr val="EEECE1"/>
            </a:outerShdw>
          </a:effectLst>
        </p:spPr>
        <p:txBody>
          <a:bodyPr lIns="90360" tIns="44280" rIns="90360" bIns="44280"/>
          <a:lstStyle/>
          <a:p>
            <a:pPr marL="109538" eaLnBrk="1" hangingPunct="1">
              <a:buSzPct val="100000"/>
              <a:tabLst>
                <a:tab pos="109538" algn="l"/>
                <a:tab pos="1023938" algn="l"/>
                <a:tab pos="1938338" algn="l"/>
                <a:tab pos="2852738" algn="l"/>
                <a:tab pos="3767138" algn="l"/>
                <a:tab pos="4681538" algn="l"/>
                <a:tab pos="5595938" algn="l"/>
                <a:tab pos="6510338" algn="l"/>
                <a:tab pos="7424738" algn="l"/>
                <a:tab pos="8339138" algn="l"/>
                <a:tab pos="9253538" algn="l"/>
                <a:tab pos="10167938" algn="l"/>
              </a:tabLst>
              <a:defRPr/>
            </a:pPr>
            <a:r>
              <a:rPr lang="el-GR" sz="2900">
                <a:solidFill>
                  <a:srgbClr val="FFFFFF"/>
                </a:solidFill>
                <a:latin typeface="Times New Roman" pitchFamily="16" charset="0"/>
                <a:ea typeface="+mn-ea"/>
                <a:cs typeface="Times New Roman" pitchFamily="16" charset="0"/>
              </a:rPr>
              <a:t>Λογιστική υλικών πάγιων στοιχείων</a:t>
            </a:r>
          </a:p>
        </p:txBody>
      </p:sp>
    </p:spTree>
  </p:cSld>
  <p:clrMapOvr>
    <a:masterClrMapping/>
  </p:clrMapOvr>
  <p:transition spd="slow"/>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9.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2945" name="Text Box 1"/>
          <p:cNvSpPr txBox="1">
            <a:spLocks noChangeArrowheads="1"/>
          </p:cNvSpPr>
          <p:nvPr/>
        </p:nvSpPr>
        <p:spPr bwMode="auto">
          <a:xfrm>
            <a:off x="457200" y="457200"/>
            <a:ext cx="8229600" cy="560388"/>
          </a:xfrm>
          <a:prstGeom prst="rect">
            <a:avLst/>
          </a:prstGeom>
          <a:solidFill>
            <a:srgbClr val="005AB4"/>
          </a:solidFill>
          <a:ln w="12600" cap="sq">
            <a:solidFill>
              <a:srgbClr val="000000"/>
            </a:solidFill>
            <a:miter lim="800000"/>
            <a:headEnd/>
            <a:tailEnd/>
          </a:ln>
          <a:effectLst>
            <a:outerShdw dist="107933" dir="2700000" algn="ctr" rotWithShape="0">
              <a:srgbClr val="EEECE1"/>
            </a:outerShdw>
          </a:effectLst>
        </p:spPr>
        <p:txBody>
          <a:bodyPr lIns="90360" tIns="44280" rIns="90360" bIns="44280"/>
          <a:lstStyle/>
          <a:p>
            <a:pPr marL="109538" eaLnBrk="1" hangingPunct="1">
              <a:buSzPct val="100000"/>
              <a:tabLst>
                <a:tab pos="109538" algn="l"/>
                <a:tab pos="1023938" algn="l"/>
                <a:tab pos="1938338" algn="l"/>
                <a:tab pos="2852738" algn="l"/>
                <a:tab pos="3767138" algn="l"/>
                <a:tab pos="4681538" algn="l"/>
                <a:tab pos="5595938" algn="l"/>
                <a:tab pos="6510338" algn="l"/>
                <a:tab pos="7424738" algn="l"/>
                <a:tab pos="8339138" algn="l"/>
                <a:tab pos="9253538" algn="l"/>
                <a:tab pos="10167938" algn="l"/>
              </a:tabLst>
              <a:defRPr/>
            </a:pPr>
            <a:r>
              <a:rPr lang="el-GR" sz="2800">
                <a:solidFill>
                  <a:srgbClr val="FFFFFF"/>
                </a:solidFill>
                <a:latin typeface="Times New Roman" pitchFamily="16" charset="0"/>
                <a:ea typeface="+mn-ea"/>
                <a:cs typeface="Times New Roman" pitchFamily="16" charset="0"/>
              </a:rPr>
              <a:t>Λογιστική υλικών πάγιων στοιχείων</a:t>
            </a:r>
          </a:p>
        </p:txBody>
      </p:sp>
      <p:sp>
        <p:nvSpPr>
          <p:cNvPr id="117763" name="Text Box 2"/>
          <p:cNvSpPr txBox="1">
            <a:spLocks noChangeArrowheads="1"/>
          </p:cNvSpPr>
          <p:nvPr/>
        </p:nvSpPr>
        <p:spPr bwMode="auto">
          <a:xfrm>
            <a:off x="381000" y="1066800"/>
            <a:ext cx="8142288" cy="2971800"/>
          </a:xfrm>
          <a:prstGeom prst="rect">
            <a:avLst/>
          </a:prstGeom>
          <a:solidFill>
            <a:srgbClr val="FFFFFF"/>
          </a:solidFill>
          <a:ln w="9525">
            <a:noFill/>
            <a:round/>
            <a:headEnd/>
            <a:tailEnd/>
          </a:ln>
        </p:spPr>
        <p:txBody>
          <a:bodyPr lIns="90360" tIns="44280" rIns="90360" bIns="44280"/>
          <a:lstStyle/>
          <a:p>
            <a:pPr algn="just" eaLnBrk="1" hangingPunct="1">
              <a:lnSpc>
                <a:spcPct val="120000"/>
              </a:lnSpc>
              <a:spcBef>
                <a:spcPts val="688"/>
              </a:spcBef>
              <a:buSzPct val="100000"/>
              <a:tabLst>
                <a:tab pos="569913" algn="l"/>
                <a:tab pos="1484313" algn="l"/>
                <a:tab pos="2398713" algn="l"/>
                <a:tab pos="3313113" algn="l"/>
                <a:tab pos="4227513" algn="l"/>
                <a:tab pos="5141913" algn="l"/>
                <a:tab pos="6056313" algn="l"/>
                <a:tab pos="6970713" algn="l"/>
                <a:tab pos="7885113" algn="l"/>
                <a:tab pos="8799513" algn="l"/>
                <a:tab pos="9713913" algn="l"/>
              </a:tabLst>
            </a:pPr>
            <a:r>
              <a:rPr lang="el-GR" altLang="en-US" sz="2200">
                <a:solidFill>
                  <a:srgbClr val="800000"/>
                </a:solidFill>
                <a:latin typeface="Times New Roman" pitchFamily="18" charset="0"/>
                <a:cs typeface="Times New Roman" pitchFamily="18" charset="0"/>
              </a:rPr>
              <a:t>Παράδειγμα</a:t>
            </a:r>
            <a:r>
              <a:rPr lang="en-US" altLang="en-US" sz="2200">
                <a:solidFill>
                  <a:srgbClr val="800000"/>
                </a:solidFill>
                <a:latin typeface="Times New Roman" pitchFamily="18" charset="0"/>
                <a:cs typeface="Times New Roman" pitchFamily="18" charset="0"/>
              </a:rPr>
              <a:t>:</a:t>
            </a:r>
            <a:r>
              <a:rPr lang="en-US" altLang="en-US" sz="2200">
                <a:solidFill>
                  <a:srgbClr val="000000"/>
                </a:solidFill>
                <a:latin typeface="Times New Roman" pitchFamily="18" charset="0"/>
                <a:cs typeface="Times New Roman" pitchFamily="18" charset="0"/>
              </a:rPr>
              <a:t>  </a:t>
            </a:r>
            <a:r>
              <a:rPr lang="el-GR" altLang="en-US" sz="2200">
                <a:solidFill>
                  <a:srgbClr val="000000"/>
                </a:solidFill>
                <a:latin typeface="Times New Roman" pitchFamily="18" charset="0"/>
                <a:cs typeface="Times New Roman" pitchFamily="18" charset="0"/>
              </a:rPr>
              <a:t> Η εταιρία Πεντέλη Α.Ε</a:t>
            </a:r>
            <a:r>
              <a:rPr lang="en-US" altLang="en-US" sz="2200">
                <a:solidFill>
                  <a:srgbClr val="000000"/>
                </a:solidFill>
                <a:latin typeface="Times New Roman" pitchFamily="18" charset="0"/>
                <a:cs typeface="Times New Roman" pitchFamily="18" charset="0"/>
              </a:rPr>
              <a:t>, </a:t>
            </a:r>
            <a:r>
              <a:rPr lang="el-GR" altLang="en-US" sz="2200">
                <a:solidFill>
                  <a:srgbClr val="000000"/>
                </a:solidFill>
                <a:latin typeface="Times New Roman" pitchFamily="18" charset="0"/>
                <a:cs typeface="Times New Roman" pitchFamily="18" charset="0"/>
              </a:rPr>
              <a:t>αγόρασε ένα μηχάνημα αξίας </a:t>
            </a:r>
            <a:r>
              <a:rPr lang="en-US" altLang="en-US" sz="2200">
                <a:solidFill>
                  <a:srgbClr val="000000"/>
                </a:solidFill>
                <a:latin typeface="Times New Roman" pitchFamily="18" charset="0"/>
                <a:cs typeface="Times New Roman" pitchFamily="18" charset="0"/>
              </a:rPr>
              <a:t>510,000 </a:t>
            </a:r>
            <a:r>
              <a:rPr lang="el-GR" altLang="en-US" sz="2200">
                <a:solidFill>
                  <a:srgbClr val="000000"/>
                </a:solidFill>
                <a:latin typeface="Times New Roman" pitchFamily="18" charset="0"/>
                <a:cs typeface="Times New Roman" pitchFamily="18" charset="0"/>
              </a:rPr>
              <a:t>για το οποίο εκτιμήθηκε ωφέλιμη ζωή 10 ετών με υπολειμματική αξία </a:t>
            </a:r>
            <a:r>
              <a:rPr lang="en-US" altLang="en-US" sz="2200">
                <a:solidFill>
                  <a:srgbClr val="000000"/>
                </a:solidFill>
                <a:latin typeface="Times New Roman" pitchFamily="18" charset="0"/>
                <a:cs typeface="Times New Roman" pitchFamily="18" charset="0"/>
              </a:rPr>
              <a:t>10,000</a:t>
            </a:r>
            <a:r>
              <a:rPr lang="el-GR" altLang="en-US" sz="2200">
                <a:solidFill>
                  <a:srgbClr val="000000"/>
                </a:solidFill>
                <a:latin typeface="Times New Roman" pitchFamily="18" charset="0"/>
                <a:cs typeface="Times New Roman" pitchFamily="18" charset="0"/>
              </a:rPr>
              <a:t>.</a:t>
            </a:r>
          </a:p>
          <a:p>
            <a:pPr algn="just" eaLnBrk="1" hangingPunct="1">
              <a:lnSpc>
                <a:spcPct val="120000"/>
              </a:lnSpc>
              <a:spcBef>
                <a:spcPts val="688"/>
              </a:spcBef>
              <a:buSzPct val="100000"/>
              <a:tabLst>
                <a:tab pos="569913" algn="l"/>
                <a:tab pos="1484313" algn="l"/>
                <a:tab pos="2398713" algn="l"/>
                <a:tab pos="3313113" algn="l"/>
                <a:tab pos="4227513" algn="l"/>
                <a:tab pos="5141913" algn="l"/>
                <a:tab pos="6056313" algn="l"/>
                <a:tab pos="6970713" algn="l"/>
                <a:tab pos="7885113" algn="l"/>
                <a:tab pos="8799513" algn="l"/>
                <a:tab pos="9713913" algn="l"/>
              </a:tabLst>
            </a:pPr>
            <a:r>
              <a:rPr lang="el-GR" altLang="en-US" sz="2200">
                <a:solidFill>
                  <a:srgbClr val="000000"/>
                </a:solidFill>
                <a:latin typeface="Times New Roman" pitchFamily="18" charset="0"/>
                <a:cs typeface="Times New Roman" pitchFamily="18" charset="0"/>
              </a:rPr>
              <a:t>Έχουν υπολογισθεί αποσβέσεις για τα 7 έτη με σταθερά μέθοδο</a:t>
            </a:r>
            <a:r>
              <a:rPr lang="en-US" altLang="en-US" sz="2200">
                <a:solidFill>
                  <a:srgbClr val="000000"/>
                </a:solidFill>
                <a:latin typeface="Times New Roman" pitchFamily="18" charset="0"/>
                <a:cs typeface="Times New Roman" pitchFamily="18" charset="0"/>
              </a:rPr>
              <a:t>.</a:t>
            </a:r>
          </a:p>
          <a:p>
            <a:pPr algn="just" eaLnBrk="1" hangingPunct="1">
              <a:lnSpc>
                <a:spcPct val="120000"/>
              </a:lnSpc>
              <a:spcBef>
                <a:spcPts val="688"/>
              </a:spcBef>
              <a:buSzPct val="100000"/>
              <a:tabLst>
                <a:tab pos="569913" algn="l"/>
                <a:tab pos="1484313" algn="l"/>
                <a:tab pos="2398713" algn="l"/>
                <a:tab pos="3313113" algn="l"/>
                <a:tab pos="4227513" algn="l"/>
                <a:tab pos="5141913" algn="l"/>
                <a:tab pos="6056313" algn="l"/>
                <a:tab pos="6970713" algn="l"/>
                <a:tab pos="7885113" algn="l"/>
                <a:tab pos="8799513" algn="l"/>
                <a:tab pos="9713913" algn="l"/>
              </a:tabLst>
            </a:pPr>
            <a:r>
              <a:rPr lang="en-US" altLang="en-US" sz="2200">
                <a:solidFill>
                  <a:srgbClr val="000000"/>
                </a:solidFill>
                <a:latin typeface="Times New Roman" pitchFamily="18" charset="0"/>
                <a:cs typeface="Times New Roman" pitchFamily="18" charset="0"/>
              </a:rPr>
              <a:t> </a:t>
            </a:r>
            <a:r>
              <a:rPr lang="el-GR" altLang="en-US" sz="2200">
                <a:solidFill>
                  <a:srgbClr val="000000"/>
                </a:solidFill>
                <a:latin typeface="Times New Roman" pitchFamily="18" charset="0"/>
                <a:cs typeface="Times New Roman" pitchFamily="18" charset="0"/>
              </a:rPr>
              <a:t>Το </a:t>
            </a:r>
            <a:r>
              <a:rPr lang="en-US" altLang="en-US" sz="2200">
                <a:solidFill>
                  <a:srgbClr val="000000"/>
                </a:solidFill>
                <a:latin typeface="Times New Roman" pitchFamily="18" charset="0"/>
                <a:cs typeface="Times New Roman" pitchFamily="18" charset="0"/>
              </a:rPr>
              <a:t>2012 (</a:t>
            </a:r>
            <a:r>
              <a:rPr lang="el-GR" altLang="en-US" sz="2200">
                <a:solidFill>
                  <a:srgbClr val="000000"/>
                </a:solidFill>
                <a:latin typeface="Times New Roman" pitchFamily="18" charset="0"/>
                <a:cs typeface="Times New Roman" pitchFamily="18" charset="0"/>
              </a:rPr>
              <a:t>έτος</a:t>
            </a:r>
            <a:r>
              <a:rPr lang="en-US" altLang="en-US" sz="2200">
                <a:solidFill>
                  <a:srgbClr val="000000"/>
                </a:solidFill>
                <a:latin typeface="Times New Roman" pitchFamily="18" charset="0"/>
                <a:cs typeface="Times New Roman" pitchFamily="18" charset="0"/>
              </a:rPr>
              <a:t> 8), </a:t>
            </a:r>
            <a:r>
              <a:rPr lang="el-GR" altLang="en-US" sz="2200">
                <a:solidFill>
                  <a:srgbClr val="000000"/>
                </a:solidFill>
                <a:latin typeface="Times New Roman" pitchFamily="18" charset="0"/>
                <a:cs typeface="Times New Roman" pitchFamily="18" charset="0"/>
              </a:rPr>
              <a:t>αποφασίζεται ότι η εκτιμώμενη ωφέλιμη ζωή θα είναι </a:t>
            </a:r>
            <a:r>
              <a:rPr lang="en-US" altLang="en-US" sz="2200">
                <a:solidFill>
                  <a:srgbClr val="000000"/>
                </a:solidFill>
                <a:latin typeface="Times New Roman" pitchFamily="18" charset="0"/>
                <a:cs typeface="Times New Roman" pitchFamily="18" charset="0"/>
              </a:rPr>
              <a:t>15 </a:t>
            </a:r>
            <a:r>
              <a:rPr lang="el-GR" altLang="en-US" sz="2200">
                <a:solidFill>
                  <a:srgbClr val="000000"/>
                </a:solidFill>
                <a:latin typeface="Times New Roman" pitchFamily="18" charset="0"/>
                <a:cs typeface="Times New Roman" pitchFamily="18" charset="0"/>
              </a:rPr>
              <a:t>έτη με υπολειμματική αξία </a:t>
            </a:r>
            <a:r>
              <a:rPr lang="en-US" altLang="en-US" sz="2200">
                <a:solidFill>
                  <a:srgbClr val="000000"/>
                </a:solidFill>
                <a:latin typeface="Times New Roman" pitchFamily="18" charset="0"/>
                <a:cs typeface="Times New Roman" pitchFamily="18" charset="0"/>
              </a:rPr>
              <a:t>5,000</a:t>
            </a:r>
            <a:r>
              <a:rPr lang="el-GR" altLang="en-US" sz="2200">
                <a:solidFill>
                  <a:srgbClr val="000000"/>
                </a:solidFill>
                <a:latin typeface="Times New Roman" pitchFamily="18" charset="0"/>
                <a:cs typeface="Times New Roman" pitchFamily="18" charset="0"/>
              </a:rPr>
              <a:t>.</a:t>
            </a:r>
          </a:p>
        </p:txBody>
      </p:sp>
      <p:sp>
        <p:nvSpPr>
          <p:cNvPr id="82947" name="Text Box 3"/>
          <p:cNvSpPr txBox="1">
            <a:spLocks noChangeArrowheads="1"/>
          </p:cNvSpPr>
          <p:nvPr/>
        </p:nvSpPr>
        <p:spPr bwMode="auto">
          <a:xfrm>
            <a:off x="6629400" y="4679950"/>
            <a:ext cx="1905000" cy="654050"/>
          </a:xfrm>
          <a:prstGeom prst="rect">
            <a:avLst/>
          </a:prstGeom>
          <a:solidFill>
            <a:srgbClr val="F9EFA5"/>
          </a:solidFill>
          <a:ln w="38160" cap="sq">
            <a:solidFill>
              <a:srgbClr val="000000"/>
            </a:solidFill>
            <a:miter lim="800000"/>
            <a:headEnd/>
            <a:tailEnd/>
          </a:ln>
          <a:effectLst/>
        </p:spPr>
        <p:txBody>
          <a:bodyPr wrap="none" lIns="90000" tIns="46800" rIns="90000" bIns="46800" anchor="ctr"/>
          <a:lstStyle/>
          <a:p>
            <a:pPr eaLnBrk="1" hangingPunct="1">
              <a:lnSpc>
                <a:spcPct val="90000"/>
              </a:lnSpc>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l-GR" sz="2000">
                <a:solidFill>
                  <a:srgbClr val="800000"/>
                </a:solidFill>
                <a:effectLst>
                  <a:outerShdw blurRad="38100" dist="38100" dir="2700000" algn="tl">
                    <a:srgbClr val="000000"/>
                  </a:outerShdw>
                </a:effectLst>
                <a:latin typeface="Times New Roman" pitchFamily="16" charset="0"/>
                <a:ea typeface="+mn-ea"/>
                <a:cs typeface="Times New Roman" pitchFamily="16" charset="0"/>
              </a:rPr>
              <a:t>Δεν απαιτείται</a:t>
            </a:r>
          </a:p>
          <a:p>
            <a:pPr eaLnBrk="1" hangingPunct="1">
              <a:lnSpc>
                <a:spcPct val="90000"/>
              </a:lnSpc>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l-GR" sz="2000">
                <a:solidFill>
                  <a:srgbClr val="800000"/>
                </a:solidFill>
                <a:effectLst>
                  <a:outerShdw blurRad="38100" dist="38100" dir="2700000" algn="tl">
                    <a:srgbClr val="000000"/>
                  </a:outerShdw>
                </a:effectLst>
                <a:latin typeface="Times New Roman" pitchFamily="16" charset="0"/>
                <a:ea typeface="+mn-ea"/>
                <a:cs typeface="Times New Roman" pitchFamily="16" charset="0"/>
              </a:rPr>
              <a:t>εγγραφή</a:t>
            </a:r>
          </a:p>
        </p:txBody>
      </p:sp>
      <p:sp>
        <p:nvSpPr>
          <p:cNvPr id="82948" name="Line 4"/>
          <p:cNvSpPr>
            <a:spLocks noChangeShapeType="1"/>
          </p:cNvSpPr>
          <p:nvPr/>
        </p:nvSpPr>
        <p:spPr bwMode="auto">
          <a:xfrm>
            <a:off x="6705600" y="5715000"/>
            <a:ext cx="1524000" cy="1588"/>
          </a:xfrm>
          <a:prstGeom prst="line">
            <a:avLst/>
          </a:prstGeom>
          <a:noFill/>
          <a:ln w="38160" cap="sq">
            <a:solidFill>
              <a:srgbClr val="800000"/>
            </a:solidFill>
            <a:miter lim="800000"/>
            <a:headEnd/>
            <a:tailEnd type="triangle" w="sm" len="sm"/>
          </a:ln>
        </p:spPr>
        <p:txBody>
          <a:bodyPr/>
          <a:lstStyle/>
          <a:p>
            <a:endParaRPr lang="el-GR"/>
          </a:p>
        </p:txBody>
      </p:sp>
      <p:sp>
        <p:nvSpPr>
          <p:cNvPr id="117766" name="Rectangle 5"/>
          <p:cNvSpPr>
            <a:spLocks noChangeArrowheads="1"/>
          </p:cNvSpPr>
          <p:nvPr/>
        </p:nvSpPr>
        <p:spPr bwMode="auto">
          <a:xfrm>
            <a:off x="533400" y="4038600"/>
            <a:ext cx="5638800" cy="2438400"/>
          </a:xfrm>
          <a:prstGeom prst="rect">
            <a:avLst/>
          </a:prstGeom>
          <a:noFill/>
          <a:ln w="9525">
            <a:noFill/>
            <a:round/>
            <a:headEnd/>
            <a:tailEnd/>
          </a:ln>
        </p:spPr>
        <p:txBody>
          <a:bodyPr lIns="90360" tIns="44280" rIns="90360" bIns="44280"/>
          <a:lstStyle/>
          <a:p>
            <a:pPr eaLnBrk="1" hangingPunct="1">
              <a:lnSpc>
                <a:spcPct val="120000"/>
              </a:lnSpc>
              <a:spcBef>
                <a:spcPts val="1375"/>
              </a:spcBef>
              <a:buSzPct val="75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sz="2200">
                <a:solidFill>
                  <a:srgbClr val="800000"/>
                </a:solidFill>
                <a:latin typeface="Times New Roman" pitchFamily="18" charset="0"/>
                <a:cs typeface="Times New Roman" pitchFamily="18" charset="0"/>
              </a:rPr>
              <a:t>Ερωτήσεις</a:t>
            </a:r>
            <a:r>
              <a:rPr lang="en-US" altLang="en-US" sz="2200">
                <a:solidFill>
                  <a:srgbClr val="800000"/>
                </a:solidFill>
                <a:latin typeface="Times New Roman" pitchFamily="18" charset="0"/>
                <a:cs typeface="Times New Roman" pitchFamily="18" charset="0"/>
              </a:rPr>
              <a:t>:</a:t>
            </a:r>
          </a:p>
          <a:p>
            <a:pPr marL="685800" lvl="1" indent="-457200" algn="just" eaLnBrk="1" hangingPunct="1">
              <a:lnSpc>
                <a:spcPct val="120000"/>
              </a:lnSpc>
              <a:spcBef>
                <a:spcPts val="688"/>
              </a:spcBef>
              <a:buClr>
                <a:srgbClr val="800000"/>
              </a:buClr>
              <a:buSzPct val="80000"/>
              <a:buFont typeface="Wingdings"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sz="2200">
                <a:solidFill>
                  <a:srgbClr val="000000"/>
                </a:solidFill>
                <a:latin typeface="Times New Roman" pitchFamily="18" charset="0"/>
                <a:cs typeface="Times New Roman" pitchFamily="18" charset="0"/>
              </a:rPr>
              <a:t>Ποια είναι η σωστή εγγραφή για τις αποσβέσεις του προηγούμενου έτους</a:t>
            </a:r>
            <a:r>
              <a:rPr lang="en-US" altLang="en-US" sz="2200">
                <a:solidFill>
                  <a:srgbClr val="000000"/>
                </a:solidFill>
                <a:latin typeface="Times New Roman" pitchFamily="18" charset="0"/>
                <a:cs typeface="Times New Roman" pitchFamily="18" charset="0"/>
              </a:rPr>
              <a:t>;</a:t>
            </a:r>
          </a:p>
          <a:p>
            <a:pPr marL="685800" lvl="1" indent="-457200" algn="just" eaLnBrk="1" hangingPunct="1">
              <a:lnSpc>
                <a:spcPct val="120000"/>
              </a:lnSpc>
              <a:spcBef>
                <a:spcPts val="688"/>
              </a:spcBef>
              <a:buClr>
                <a:srgbClr val="800000"/>
              </a:buClr>
              <a:buSzPct val="80000"/>
              <a:buFont typeface="Wingdings"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200">
                <a:solidFill>
                  <a:srgbClr val="EEECE1"/>
                </a:solidFill>
                <a:latin typeface="Times New Roman" pitchFamily="18" charset="0"/>
                <a:cs typeface="Times New Roman" pitchFamily="18" charset="0"/>
              </a:rPr>
              <a:t> </a:t>
            </a:r>
            <a:r>
              <a:rPr lang="el-GR" altLang="en-US" sz="2200">
                <a:solidFill>
                  <a:srgbClr val="000000"/>
                </a:solidFill>
                <a:latin typeface="Times New Roman" pitchFamily="18" charset="0"/>
                <a:cs typeface="Times New Roman" pitchFamily="18" charset="0"/>
              </a:rPr>
              <a:t>Να υπολογίσετε τις αποσβέσεις για το  </a:t>
            </a:r>
            <a:r>
              <a:rPr lang="en-US" altLang="en-US" sz="2200">
                <a:solidFill>
                  <a:srgbClr val="000000"/>
                </a:solidFill>
                <a:latin typeface="Times New Roman" pitchFamily="18" charset="0"/>
                <a:cs typeface="Times New Roman" pitchFamily="18" charset="0"/>
              </a:rPr>
              <a:t> 2012.</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additive="repl">
                                        <p:cTn id="6" dur="1" fill="hold">
                                          <p:stCondLst>
                                            <p:cond delay="0"/>
                                          </p:stCondLst>
                                        </p:cTn>
                                        <p:tgtEl>
                                          <p:spTgt spid="82947"/>
                                        </p:tgtEl>
                                        <p:attrNameLst>
                                          <p:attrName>style.visibility</p:attrName>
                                        </p:attrNameLst>
                                      </p:cBhvr>
                                      <p:to>
                                        <p:strVal val="visible"/>
                                      </p:to>
                                    </p:set>
                                    <p:animEffect transition="in" filter="wipe(left)">
                                      <p:cBhvr additive="repl">
                                        <p:cTn id="7" dur="500"/>
                                        <p:tgtEl>
                                          <p:spTgt spid="8294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additive="repl">
                                        <p:cTn id="11" dur="1" fill="hold">
                                          <p:stCondLst>
                                            <p:cond delay="0"/>
                                          </p:stCondLst>
                                        </p:cTn>
                                        <p:tgtEl>
                                          <p:spTgt spid="82948"/>
                                        </p:tgtEl>
                                        <p:attrNameLst>
                                          <p:attrName>style.visibility</p:attrName>
                                        </p:attrNameLst>
                                      </p:cBhvr>
                                      <p:to>
                                        <p:strVal val="visible"/>
                                      </p:to>
                                    </p:set>
                                    <p:animEffect transition="in" filter="wipe(left)">
                                      <p:cBhvr additive="repl">
                                        <p:cTn id="12" dur="500"/>
                                        <p:tgtEl>
                                          <p:spTgt spid="829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948"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7346" name="Text Box 1"/>
          <p:cNvSpPr txBox="1">
            <a:spLocks noChangeArrowheads="1"/>
          </p:cNvSpPr>
          <p:nvPr/>
        </p:nvSpPr>
        <p:spPr bwMode="auto">
          <a:xfrm>
            <a:off x="533400" y="373063"/>
            <a:ext cx="8229600" cy="762000"/>
          </a:xfrm>
          <a:prstGeom prst="rect">
            <a:avLst/>
          </a:prstGeom>
          <a:noFill/>
          <a:ln w="9525">
            <a:noFill/>
            <a:round/>
            <a:headEnd/>
            <a:tailEnd/>
          </a:ln>
        </p:spPr>
        <p:txBody>
          <a:bodyPr anchor="ctr"/>
          <a:lstStyle/>
          <a:p>
            <a:pPr algn="ct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sz="4400" b="1">
                <a:solidFill>
                  <a:srgbClr val="000000"/>
                </a:solidFill>
                <a:latin typeface="Times New Roman" pitchFamily="18" charset="0"/>
                <a:cs typeface="Times New Roman" pitchFamily="18" charset="0"/>
              </a:rPr>
              <a:t>Δομή ενός διεθνούς προτύπου</a:t>
            </a:r>
          </a:p>
        </p:txBody>
      </p:sp>
      <p:sp>
        <p:nvSpPr>
          <p:cNvPr id="57347" name="Text Box 2"/>
          <p:cNvSpPr txBox="1">
            <a:spLocks noChangeArrowheads="1"/>
          </p:cNvSpPr>
          <p:nvPr/>
        </p:nvSpPr>
        <p:spPr bwMode="auto">
          <a:xfrm>
            <a:off x="539750" y="1125538"/>
            <a:ext cx="8305800" cy="4745037"/>
          </a:xfrm>
          <a:prstGeom prst="rect">
            <a:avLst/>
          </a:prstGeom>
          <a:noFill/>
          <a:ln w="9525">
            <a:noFill/>
            <a:round/>
            <a:headEnd/>
            <a:tailEnd/>
          </a:ln>
        </p:spPr>
        <p:txBody>
          <a:bodyPr/>
          <a:lstStyle/>
          <a:p>
            <a:pPr marL="341313" indent="-341313" algn="just" eaLnBrk="1" hangingPunct="1">
              <a:lnSpc>
                <a:spcPct val="150000"/>
              </a:lnSpc>
              <a:spcBef>
                <a:spcPts val="300"/>
              </a:spcBef>
              <a:buClr>
                <a:srgbClr val="000000"/>
              </a:buClr>
              <a:buSzPct val="100000"/>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l-GR" altLang="en-US" sz="2400">
                <a:solidFill>
                  <a:srgbClr val="000000"/>
                </a:solidFill>
                <a:latin typeface="Times New Roman" pitchFamily="18" charset="0"/>
                <a:cs typeface="Times New Roman" pitchFamily="18" charset="0"/>
              </a:rPr>
              <a:t>Εισαγωγή </a:t>
            </a:r>
          </a:p>
          <a:p>
            <a:pPr marL="341313" indent="-341313" algn="just" eaLnBrk="1" hangingPunct="1">
              <a:lnSpc>
                <a:spcPct val="150000"/>
              </a:lnSpc>
              <a:spcBef>
                <a:spcPts val="300"/>
              </a:spcBef>
              <a:buClr>
                <a:srgbClr val="000000"/>
              </a:buClr>
              <a:buSzPct val="100000"/>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l-GR" altLang="en-US" sz="2400">
                <a:solidFill>
                  <a:srgbClr val="000000"/>
                </a:solidFill>
                <a:latin typeface="Times New Roman" pitchFamily="18" charset="0"/>
                <a:cs typeface="Times New Roman" pitchFamily="18" charset="0"/>
              </a:rPr>
              <a:t>Στόχοι και σκοπός</a:t>
            </a:r>
          </a:p>
          <a:p>
            <a:pPr marL="341313" indent="-341313" algn="just" eaLnBrk="1" hangingPunct="1">
              <a:lnSpc>
                <a:spcPct val="150000"/>
              </a:lnSpc>
              <a:spcBef>
                <a:spcPts val="300"/>
              </a:spcBef>
              <a:buClr>
                <a:srgbClr val="000000"/>
              </a:buClr>
              <a:buSzPct val="100000"/>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l-GR" altLang="en-US" sz="2400">
                <a:solidFill>
                  <a:srgbClr val="000000"/>
                </a:solidFill>
                <a:latin typeface="Times New Roman" pitchFamily="18" charset="0"/>
                <a:cs typeface="Times New Roman" pitchFamily="18" charset="0"/>
              </a:rPr>
              <a:t>Ορισμοί </a:t>
            </a:r>
          </a:p>
          <a:p>
            <a:pPr marL="341313" indent="-341313" algn="just" eaLnBrk="1" hangingPunct="1">
              <a:lnSpc>
                <a:spcPct val="150000"/>
              </a:lnSpc>
              <a:spcBef>
                <a:spcPts val="300"/>
              </a:spcBef>
              <a:buClr>
                <a:srgbClr val="000000"/>
              </a:buClr>
              <a:buSzPct val="100000"/>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l-GR" altLang="en-US" sz="2400">
                <a:solidFill>
                  <a:srgbClr val="000000"/>
                </a:solidFill>
                <a:latin typeface="Times New Roman" pitchFamily="18" charset="0"/>
                <a:cs typeface="Times New Roman" pitchFamily="18" charset="0"/>
              </a:rPr>
              <a:t>Κύριο μέρος του προτύπου</a:t>
            </a:r>
          </a:p>
          <a:p>
            <a:pPr marL="341313" indent="-341313" algn="just" eaLnBrk="1" hangingPunct="1">
              <a:lnSpc>
                <a:spcPct val="150000"/>
              </a:lnSpc>
              <a:spcBef>
                <a:spcPts val="300"/>
              </a:spcBef>
              <a:buClr>
                <a:srgbClr val="000000"/>
              </a:buClr>
              <a:buSzPct val="100000"/>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l-GR" altLang="en-US" sz="2400">
                <a:solidFill>
                  <a:srgbClr val="000000"/>
                </a:solidFill>
                <a:latin typeface="Times New Roman" pitchFamily="18" charset="0"/>
                <a:cs typeface="Times New Roman" pitchFamily="18" charset="0"/>
              </a:rPr>
              <a:t>Ημερομηνία έναρξης ισχύος και μεταβατικές διατάξεις</a:t>
            </a:r>
          </a:p>
          <a:p>
            <a:pPr marL="341313" indent="-341313" algn="just" eaLnBrk="1" hangingPunct="1">
              <a:lnSpc>
                <a:spcPct val="150000"/>
              </a:lnSpc>
              <a:spcBef>
                <a:spcPts val="300"/>
              </a:spcBef>
              <a:buClr>
                <a:srgbClr val="000000"/>
              </a:buClr>
              <a:buSzPct val="100000"/>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l-GR" altLang="en-US" sz="2400">
                <a:solidFill>
                  <a:srgbClr val="000000"/>
                </a:solidFill>
                <a:latin typeface="Times New Roman" pitchFamily="18" charset="0"/>
                <a:cs typeface="Times New Roman" pitchFamily="18" charset="0"/>
              </a:rPr>
              <a:t>Επίσημη έγκριση από το </a:t>
            </a:r>
            <a:r>
              <a:rPr lang="en-US" altLang="en-US" sz="2400">
                <a:solidFill>
                  <a:srgbClr val="000000"/>
                </a:solidFill>
                <a:latin typeface="Times New Roman" pitchFamily="18" charset="0"/>
                <a:cs typeface="Times New Roman" pitchFamily="18" charset="0"/>
              </a:rPr>
              <a:t>IASB </a:t>
            </a:r>
            <a:r>
              <a:rPr lang="el-GR" altLang="en-US" sz="2400">
                <a:solidFill>
                  <a:srgbClr val="000000"/>
                </a:solidFill>
                <a:latin typeface="Times New Roman" pitchFamily="18" charset="0"/>
                <a:cs typeface="Times New Roman" pitchFamily="18" charset="0"/>
              </a:rPr>
              <a:t>και απόψεις μειοψηφίας</a:t>
            </a:r>
          </a:p>
          <a:p>
            <a:pPr marL="341313" indent="-341313" algn="just" eaLnBrk="1" hangingPunct="1">
              <a:lnSpc>
                <a:spcPct val="150000"/>
              </a:lnSpc>
              <a:spcBef>
                <a:spcPts val="300"/>
              </a:spcBef>
              <a:buClr>
                <a:srgbClr val="000000"/>
              </a:buClr>
              <a:buSzPct val="100000"/>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l-GR" altLang="en-US" sz="2400">
                <a:solidFill>
                  <a:srgbClr val="000000"/>
                </a:solidFill>
                <a:latin typeface="Times New Roman" pitchFamily="18" charset="0"/>
                <a:cs typeface="Times New Roman" pitchFamily="18" charset="0"/>
              </a:rPr>
              <a:t>Βάση για συμπεράσματα</a:t>
            </a:r>
          </a:p>
          <a:p>
            <a:pPr marL="341313" indent="-341313" algn="just" eaLnBrk="1" hangingPunct="1">
              <a:lnSpc>
                <a:spcPct val="150000"/>
              </a:lnSpc>
              <a:spcBef>
                <a:spcPts val="300"/>
              </a:spcBef>
              <a:buClr>
                <a:srgbClr val="000000"/>
              </a:buClr>
              <a:buSzPct val="100000"/>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l-GR" altLang="en-US" sz="2400">
                <a:solidFill>
                  <a:srgbClr val="000000"/>
                </a:solidFill>
                <a:latin typeface="Times New Roman" pitchFamily="18" charset="0"/>
                <a:cs typeface="Times New Roman" pitchFamily="18" charset="0"/>
              </a:rPr>
              <a:t>Οδηγίες εφαρμογής</a:t>
            </a:r>
            <a:r>
              <a:rPr lang="en-US" altLang="en-US" sz="2400">
                <a:solidFill>
                  <a:srgbClr val="000000"/>
                </a:solidFill>
                <a:latin typeface="Times New Roman" pitchFamily="18" charset="0"/>
                <a:cs typeface="Times New Roman" pitchFamily="18" charset="0"/>
              </a:rPr>
              <a:t>/</a:t>
            </a:r>
            <a:r>
              <a:rPr lang="el-GR" altLang="en-US" sz="2400">
                <a:solidFill>
                  <a:srgbClr val="000000"/>
                </a:solidFill>
                <a:latin typeface="Times New Roman" pitchFamily="18" charset="0"/>
                <a:cs typeface="Times New Roman" pitchFamily="18" charset="0"/>
              </a:rPr>
              <a:t>υλοποίησης και/ή παραδείγματα </a:t>
            </a:r>
          </a:p>
        </p:txBody>
      </p:sp>
      <p:sp>
        <p:nvSpPr>
          <p:cNvPr id="57348" name="Text Box 3"/>
          <p:cNvSpPr txBox="1">
            <a:spLocks noChangeArrowheads="1"/>
          </p:cNvSpPr>
          <p:nvPr/>
        </p:nvSpPr>
        <p:spPr bwMode="auto">
          <a:xfrm>
            <a:off x="0" y="6356350"/>
            <a:ext cx="1981200" cy="365125"/>
          </a:xfrm>
          <a:prstGeom prst="rect">
            <a:avLst/>
          </a:prstGeom>
          <a:noFill/>
          <a:ln w="9525">
            <a:noFill/>
            <a:round/>
            <a:headEnd/>
            <a:tailEnd/>
          </a:ln>
        </p:spPr>
        <p:txBody>
          <a:bodyPr lIns="90000" tIns="46800" rIns="90000" bIns="46800" anchor="ctr"/>
          <a:lstStyle/>
          <a:p>
            <a:pPr algn="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C147F82D-8B26-4C40-860B-F30BAE62AA22}" type="slidenum">
              <a:rPr lang="el-GR" altLang="en-US" sz="1200">
                <a:solidFill>
                  <a:srgbClr val="898989"/>
                </a:solidFill>
                <a:latin typeface="Times New Roman" pitchFamily="18" charset="0"/>
                <a:cs typeface="Times New Roman" pitchFamily="18" charset="0"/>
              </a:rPr>
              <a:pPr algn="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7</a:t>
            </a:fld>
            <a:endParaRPr lang="el-GR" altLang="en-US" sz="1200">
              <a:solidFill>
                <a:srgbClr val="898989"/>
              </a:solidFill>
              <a:latin typeface="Times New Roman" pitchFamily="18" charset="0"/>
              <a:cs typeface="Times New Roman" pitchFamily="18" charset="0"/>
            </a:endParaRPr>
          </a:p>
        </p:txBody>
      </p:sp>
    </p:spTree>
  </p:cSld>
  <p:clrMapOvr>
    <a:masterClrMapping/>
  </p:clrMapOvr>
  <p:transition/>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0.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3969" name="Text Box 1"/>
          <p:cNvSpPr txBox="1">
            <a:spLocks noChangeArrowheads="1"/>
          </p:cNvSpPr>
          <p:nvPr/>
        </p:nvSpPr>
        <p:spPr bwMode="auto">
          <a:xfrm>
            <a:off x="457200" y="457200"/>
            <a:ext cx="8229600" cy="560388"/>
          </a:xfrm>
          <a:prstGeom prst="rect">
            <a:avLst/>
          </a:prstGeom>
          <a:solidFill>
            <a:srgbClr val="005AB4"/>
          </a:solidFill>
          <a:ln w="12600" cap="sq">
            <a:solidFill>
              <a:srgbClr val="000000"/>
            </a:solidFill>
            <a:miter lim="800000"/>
            <a:headEnd/>
            <a:tailEnd/>
          </a:ln>
          <a:effectLst>
            <a:outerShdw dist="107933" dir="2700000" algn="ctr" rotWithShape="0">
              <a:srgbClr val="EEECE1"/>
            </a:outerShdw>
          </a:effectLst>
        </p:spPr>
        <p:txBody>
          <a:bodyPr lIns="90360" tIns="44280" rIns="90360" bIns="44280"/>
          <a:lstStyle/>
          <a:p>
            <a:pPr marL="109538" eaLnBrk="1" hangingPunct="1">
              <a:buSzPct val="100000"/>
              <a:tabLst>
                <a:tab pos="109538" algn="l"/>
                <a:tab pos="1023938" algn="l"/>
                <a:tab pos="1938338" algn="l"/>
                <a:tab pos="2852738" algn="l"/>
                <a:tab pos="3767138" algn="l"/>
                <a:tab pos="4681538" algn="l"/>
                <a:tab pos="5595938" algn="l"/>
                <a:tab pos="6510338" algn="l"/>
                <a:tab pos="7424738" algn="l"/>
                <a:tab pos="8339138" algn="l"/>
                <a:tab pos="9253538" algn="l"/>
                <a:tab pos="10167938" algn="l"/>
              </a:tabLst>
              <a:defRPr/>
            </a:pPr>
            <a:r>
              <a:rPr lang="el-GR" sz="2800">
                <a:solidFill>
                  <a:srgbClr val="FFFFFF"/>
                </a:solidFill>
                <a:latin typeface="Times New Roman" pitchFamily="16" charset="0"/>
                <a:ea typeface="+mn-ea"/>
                <a:cs typeface="Times New Roman" pitchFamily="16" charset="0"/>
              </a:rPr>
              <a:t>Λογιστική υλικών πάγιων στοιχείων</a:t>
            </a:r>
          </a:p>
        </p:txBody>
      </p:sp>
      <p:sp>
        <p:nvSpPr>
          <p:cNvPr id="118787" name="Rectangle 2"/>
          <p:cNvSpPr>
            <a:spLocks noChangeArrowheads="1"/>
          </p:cNvSpPr>
          <p:nvPr/>
        </p:nvSpPr>
        <p:spPr bwMode="auto">
          <a:xfrm>
            <a:off x="457200" y="3810000"/>
            <a:ext cx="5943600" cy="2362200"/>
          </a:xfrm>
          <a:prstGeom prst="rect">
            <a:avLst/>
          </a:prstGeom>
          <a:solidFill>
            <a:srgbClr val="FFFFCC"/>
          </a:solidFill>
          <a:ln w="28440" cap="sq">
            <a:solidFill>
              <a:srgbClr val="000000"/>
            </a:solidFill>
            <a:miter lim="800000"/>
            <a:headEnd/>
            <a:tailEnd/>
          </a:ln>
        </p:spPr>
        <p:txBody>
          <a:bodyPr wrap="none" anchor="ctr"/>
          <a:lstStyle/>
          <a:p>
            <a:pPr eaLnBrk="1" hangingPunct="1">
              <a:buClr>
                <a:srgbClr val="000000"/>
              </a:buClr>
              <a:buSzPct val="100000"/>
              <a:buFont typeface="Times New Roman" pitchFamily="18" charset="0"/>
              <a:buNone/>
            </a:pPr>
            <a:endParaRPr lang="en-US" altLang="en-US"/>
          </a:p>
        </p:txBody>
      </p:sp>
      <p:sp>
        <p:nvSpPr>
          <p:cNvPr id="83971" name="Text Box 3"/>
          <p:cNvSpPr txBox="1">
            <a:spLocks noChangeArrowheads="1"/>
          </p:cNvSpPr>
          <p:nvPr/>
        </p:nvSpPr>
        <p:spPr bwMode="auto">
          <a:xfrm>
            <a:off x="609600" y="4648200"/>
            <a:ext cx="1676400" cy="428625"/>
          </a:xfrm>
          <a:prstGeom prst="rect">
            <a:avLst/>
          </a:prstGeom>
          <a:noFill/>
          <a:ln w="9525" cap="flat">
            <a:noFill/>
            <a:round/>
            <a:headEnd/>
            <a:tailEnd/>
          </a:ln>
          <a:effectLst/>
        </p:spPr>
        <p:txBody>
          <a:bodyPr lIns="90000" tIns="46800" rIns="90000" bIns="46800">
            <a:spAutoFit/>
          </a:bodyPr>
          <a:lstStyle/>
          <a:p>
            <a:pPr eaLnBrk="1" hangingPunct="1">
              <a:spcBef>
                <a:spcPts val="1375"/>
              </a:spcBef>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l-GR" sz="2200">
                <a:solidFill>
                  <a:srgbClr val="000000"/>
                </a:solidFill>
                <a:effectLst>
                  <a:outerShdw blurRad="38100" dist="38100" dir="2700000" algn="tl">
                    <a:srgbClr val="C0C0C0"/>
                  </a:outerShdw>
                </a:effectLst>
                <a:latin typeface="Times New Roman" pitchFamily="16" charset="0"/>
                <a:ea typeface="+mn-ea"/>
                <a:cs typeface="Times New Roman" pitchFamily="16" charset="0"/>
              </a:rPr>
              <a:t>Μηχάνημα</a:t>
            </a:r>
          </a:p>
        </p:txBody>
      </p:sp>
      <p:sp>
        <p:nvSpPr>
          <p:cNvPr id="83972" name="Text Box 4"/>
          <p:cNvSpPr txBox="1">
            <a:spLocks noChangeArrowheads="1"/>
          </p:cNvSpPr>
          <p:nvPr/>
        </p:nvSpPr>
        <p:spPr bwMode="auto">
          <a:xfrm>
            <a:off x="4572000" y="4648200"/>
            <a:ext cx="1676400" cy="428625"/>
          </a:xfrm>
          <a:prstGeom prst="rect">
            <a:avLst/>
          </a:prstGeom>
          <a:noFill/>
          <a:ln w="9525" cap="flat">
            <a:noFill/>
            <a:round/>
            <a:headEnd/>
            <a:tailEnd/>
          </a:ln>
          <a:effectLst/>
        </p:spPr>
        <p:txBody>
          <a:bodyPr lIns="90000" tIns="46800" rIns="90000" bIns="46800">
            <a:spAutoFit/>
          </a:bodyPr>
          <a:lstStyle/>
          <a:p>
            <a:pPr algn="r" eaLnBrk="1" hangingPunct="1">
              <a:spcBef>
                <a:spcPts val="1375"/>
              </a:spcBef>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2200">
                <a:solidFill>
                  <a:srgbClr val="000000"/>
                </a:solidFill>
                <a:effectLst>
                  <a:outerShdw blurRad="38100" dist="38100" dir="2700000" algn="tl">
                    <a:srgbClr val="C0C0C0"/>
                  </a:outerShdw>
                </a:effectLst>
                <a:latin typeface="Times New Roman" pitchFamily="16" charset="0"/>
                <a:ea typeface="+mn-ea"/>
                <a:cs typeface="Times New Roman" pitchFamily="16" charset="0"/>
              </a:rPr>
              <a:t>510,000</a:t>
            </a:r>
          </a:p>
        </p:txBody>
      </p:sp>
      <p:sp>
        <p:nvSpPr>
          <p:cNvPr id="83973" name="Text Box 5"/>
          <p:cNvSpPr txBox="1">
            <a:spLocks noChangeArrowheads="1"/>
          </p:cNvSpPr>
          <p:nvPr/>
        </p:nvSpPr>
        <p:spPr bwMode="auto">
          <a:xfrm>
            <a:off x="533400" y="4267200"/>
            <a:ext cx="3048000" cy="428625"/>
          </a:xfrm>
          <a:prstGeom prst="rect">
            <a:avLst/>
          </a:prstGeom>
          <a:noFill/>
          <a:ln w="9525" cap="flat">
            <a:noFill/>
            <a:round/>
            <a:headEnd/>
            <a:tailEnd/>
          </a:ln>
          <a:effectLst/>
        </p:spPr>
        <p:txBody>
          <a:bodyPr lIns="90000" tIns="46800" rIns="90000" bIns="46800">
            <a:spAutoFit/>
          </a:bodyPr>
          <a:lstStyle/>
          <a:p>
            <a:pPr eaLnBrk="1" hangingPunct="1">
              <a:spcBef>
                <a:spcPts val="1375"/>
              </a:spcBef>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l-GR" sz="2200">
                <a:solidFill>
                  <a:srgbClr val="000000"/>
                </a:solidFill>
                <a:effectLst>
                  <a:outerShdw blurRad="38100" dist="38100" dir="2700000" algn="tl">
                    <a:srgbClr val="C0C0C0"/>
                  </a:outerShdw>
                </a:effectLst>
                <a:latin typeface="Times New Roman" pitchFamily="16" charset="0"/>
                <a:ea typeface="+mn-ea"/>
                <a:cs typeface="Times New Roman" pitchFamily="16" charset="0"/>
              </a:rPr>
              <a:t>Πάγια Υλικά Στοιχεία</a:t>
            </a:r>
            <a:r>
              <a:rPr lang="en-US" sz="2200">
                <a:solidFill>
                  <a:srgbClr val="000000"/>
                </a:solidFill>
                <a:effectLst>
                  <a:outerShdw blurRad="38100" dist="38100" dir="2700000" algn="tl">
                    <a:srgbClr val="C0C0C0"/>
                  </a:outerShdw>
                </a:effectLst>
                <a:latin typeface="Times New Roman" pitchFamily="16" charset="0"/>
                <a:ea typeface="+mn-ea"/>
                <a:cs typeface="Times New Roman" pitchFamily="16" charset="0"/>
              </a:rPr>
              <a:t>:</a:t>
            </a:r>
          </a:p>
        </p:txBody>
      </p:sp>
      <p:sp>
        <p:nvSpPr>
          <p:cNvPr id="83974" name="Text Box 6"/>
          <p:cNvSpPr txBox="1">
            <a:spLocks noChangeArrowheads="1"/>
          </p:cNvSpPr>
          <p:nvPr/>
        </p:nvSpPr>
        <p:spPr bwMode="auto">
          <a:xfrm>
            <a:off x="609600" y="5029200"/>
            <a:ext cx="4038600" cy="428625"/>
          </a:xfrm>
          <a:prstGeom prst="rect">
            <a:avLst/>
          </a:prstGeom>
          <a:noFill/>
          <a:ln w="9525" cap="flat">
            <a:noFill/>
            <a:round/>
            <a:headEnd/>
            <a:tailEnd/>
          </a:ln>
          <a:effectLst/>
        </p:spPr>
        <p:txBody>
          <a:bodyPr lIns="90000" tIns="46800" rIns="90000" bIns="46800">
            <a:spAutoFit/>
          </a:bodyPr>
          <a:lstStyle/>
          <a:p>
            <a:pPr eaLnBrk="1" hangingPunct="1">
              <a:spcBef>
                <a:spcPts val="1375"/>
              </a:spcBef>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l-GR" sz="2200">
                <a:solidFill>
                  <a:srgbClr val="000000"/>
                </a:solidFill>
                <a:effectLst>
                  <a:outerShdw blurRad="38100" dist="38100" dir="2700000" algn="tl">
                    <a:srgbClr val="C0C0C0"/>
                  </a:outerShdw>
                </a:effectLst>
                <a:latin typeface="Times New Roman" pitchFamily="16" charset="0"/>
                <a:ea typeface="+mn-ea"/>
                <a:cs typeface="Times New Roman" pitchFamily="16" charset="0"/>
              </a:rPr>
              <a:t>Συσσ.Αποσβέσεις</a:t>
            </a:r>
          </a:p>
        </p:txBody>
      </p:sp>
      <p:sp>
        <p:nvSpPr>
          <p:cNvPr id="83975" name="Text Box 7"/>
          <p:cNvSpPr txBox="1">
            <a:spLocks noChangeArrowheads="1"/>
          </p:cNvSpPr>
          <p:nvPr/>
        </p:nvSpPr>
        <p:spPr bwMode="auto">
          <a:xfrm>
            <a:off x="4572000" y="5105400"/>
            <a:ext cx="1676400" cy="428625"/>
          </a:xfrm>
          <a:prstGeom prst="rect">
            <a:avLst/>
          </a:prstGeom>
          <a:noFill/>
          <a:ln w="9525" cap="flat">
            <a:noFill/>
            <a:round/>
            <a:headEnd/>
            <a:tailEnd/>
          </a:ln>
          <a:effectLst/>
        </p:spPr>
        <p:txBody>
          <a:bodyPr lIns="90000" tIns="46800" rIns="90000" bIns="46800">
            <a:spAutoFit/>
          </a:bodyPr>
          <a:lstStyle/>
          <a:p>
            <a:pPr algn="r" eaLnBrk="1" hangingPunct="1">
              <a:spcBef>
                <a:spcPts val="1375"/>
              </a:spcBef>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2200">
                <a:solidFill>
                  <a:srgbClr val="000000"/>
                </a:solidFill>
                <a:effectLst>
                  <a:outerShdw blurRad="38100" dist="38100" dir="2700000" algn="tl">
                    <a:srgbClr val="C0C0C0"/>
                  </a:outerShdw>
                </a:effectLst>
                <a:latin typeface="Times New Roman" pitchFamily="16" charset="0"/>
                <a:ea typeface="+mn-ea"/>
                <a:cs typeface="Times New Roman" pitchFamily="16" charset="0"/>
              </a:rPr>
              <a:t>  350,000</a:t>
            </a:r>
          </a:p>
        </p:txBody>
      </p:sp>
      <p:sp>
        <p:nvSpPr>
          <p:cNvPr id="83976" name="Text Box 8"/>
          <p:cNvSpPr txBox="1">
            <a:spLocks noChangeArrowheads="1"/>
          </p:cNvSpPr>
          <p:nvPr/>
        </p:nvSpPr>
        <p:spPr bwMode="auto">
          <a:xfrm>
            <a:off x="609600" y="5486400"/>
            <a:ext cx="4267200" cy="428625"/>
          </a:xfrm>
          <a:prstGeom prst="rect">
            <a:avLst/>
          </a:prstGeom>
          <a:noFill/>
          <a:ln w="9525" cap="flat">
            <a:noFill/>
            <a:round/>
            <a:headEnd/>
            <a:tailEnd/>
          </a:ln>
          <a:effectLst/>
        </p:spPr>
        <p:txBody>
          <a:bodyPr lIns="90000" tIns="46800" rIns="90000" bIns="46800">
            <a:spAutoFit/>
          </a:bodyPr>
          <a:lstStyle/>
          <a:p>
            <a:pPr eaLnBrk="1" hangingPunct="1">
              <a:spcBef>
                <a:spcPts val="1375"/>
              </a:spcBef>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2200">
                <a:solidFill>
                  <a:srgbClr val="000000"/>
                </a:solidFill>
                <a:effectLst>
                  <a:outerShdw blurRad="38100" dist="38100" dir="2700000" algn="tl">
                    <a:srgbClr val="C0C0C0"/>
                  </a:outerShdw>
                </a:effectLst>
                <a:latin typeface="Times New Roman" pitchFamily="16" charset="0"/>
                <a:ea typeface="+mn-ea"/>
                <a:cs typeface="Times New Roman" pitchFamily="16" charset="0"/>
              </a:rPr>
              <a:t>   </a:t>
            </a:r>
            <a:r>
              <a:rPr lang="el-GR" sz="2200">
                <a:solidFill>
                  <a:srgbClr val="000000"/>
                </a:solidFill>
                <a:effectLst>
                  <a:outerShdw blurRad="38100" dist="38100" dir="2700000" algn="tl">
                    <a:srgbClr val="C0C0C0"/>
                  </a:outerShdw>
                </a:effectLst>
                <a:latin typeface="Times New Roman" pitchFamily="16" charset="0"/>
                <a:ea typeface="+mn-ea"/>
                <a:cs typeface="Times New Roman" pitchFamily="16" charset="0"/>
              </a:rPr>
              <a:t>Καθαρά Λογιστική Αξία</a:t>
            </a:r>
            <a:r>
              <a:rPr lang="en-US" sz="2200">
                <a:solidFill>
                  <a:srgbClr val="000000"/>
                </a:solidFill>
                <a:effectLst>
                  <a:outerShdw blurRad="38100" dist="38100" dir="2700000" algn="tl">
                    <a:srgbClr val="C0C0C0"/>
                  </a:outerShdw>
                </a:effectLst>
                <a:latin typeface="Times New Roman" pitchFamily="16" charset="0"/>
                <a:ea typeface="+mn-ea"/>
                <a:cs typeface="Times New Roman" pitchFamily="16" charset="0"/>
              </a:rPr>
              <a:t> (N</a:t>
            </a:r>
            <a:r>
              <a:rPr lang="el-GR" sz="2200">
                <a:solidFill>
                  <a:srgbClr val="000000"/>
                </a:solidFill>
                <a:effectLst>
                  <a:outerShdw blurRad="38100" dist="38100" dir="2700000" algn="tl">
                    <a:srgbClr val="C0C0C0"/>
                  </a:outerShdw>
                </a:effectLst>
                <a:latin typeface="Times New Roman" pitchFamily="16" charset="0"/>
                <a:ea typeface="+mn-ea"/>
                <a:cs typeface="Times New Roman" pitchFamily="16" charset="0"/>
              </a:rPr>
              <a:t>Β</a:t>
            </a:r>
            <a:r>
              <a:rPr lang="en-US" sz="2200">
                <a:solidFill>
                  <a:srgbClr val="000000"/>
                </a:solidFill>
                <a:effectLst>
                  <a:outerShdw blurRad="38100" dist="38100" dir="2700000" algn="tl">
                    <a:srgbClr val="C0C0C0"/>
                  </a:outerShdw>
                </a:effectLst>
                <a:latin typeface="Times New Roman" pitchFamily="16" charset="0"/>
                <a:ea typeface="+mn-ea"/>
                <a:cs typeface="Times New Roman" pitchFamily="16" charset="0"/>
              </a:rPr>
              <a:t>V)</a:t>
            </a:r>
          </a:p>
        </p:txBody>
      </p:sp>
      <p:sp>
        <p:nvSpPr>
          <p:cNvPr id="83977" name="Text Box 9"/>
          <p:cNvSpPr txBox="1">
            <a:spLocks noChangeArrowheads="1"/>
          </p:cNvSpPr>
          <p:nvPr/>
        </p:nvSpPr>
        <p:spPr bwMode="auto">
          <a:xfrm>
            <a:off x="609600" y="3810000"/>
            <a:ext cx="4114800" cy="428625"/>
          </a:xfrm>
          <a:prstGeom prst="rect">
            <a:avLst/>
          </a:prstGeom>
          <a:noFill/>
          <a:ln w="9525" cap="flat">
            <a:noFill/>
            <a:round/>
            <a:headEnd/>
            <a:tailEnd/>
          </a:ln>
          <a:effectLst/>
        </p:spPr>
        <p:txBody>
          <a:bodyPr lIns="90000" tIns="46800" rIns="90000" bIns="46800">
            <a:spAutoFit/>
          </a:bodyPr>
          <a:lstStyle/>
          <a:p>
            <a:pPr eaLnBrk="1" hangingPunct="1">
              <a:spcBef>
                <a:spcPts val="1250"/>
              </a:spcBef>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l-GR" sz="2200" u="sng">
                <a:solidFill>
                  <a:srgbClr val="000000"/>
                </a:solidFill>
                <a:effectLst>
                  <a:outerShdw blurRad="38100" dist="38100" dir="2700000" algn="tl">
                    <a:srgbClr val="C0C0C0"/>
                  </a:outerShdw>
                </a:effectLst>
                <a:latin typeface="Times New Roman" pitchFamily="16" charset="0"/>
                <a:ea typeface="+mn-ea"/>
                <a:cs typeface="Times New Roman" pitchFamily="16" charset="0"/>
              </a:rPr>
              <a:t>Ισολογισμός </a:t>
            </a:r>
            <a:r>
              <a:rPr lang="en-US" sz="2000">
                <a:solidFill>
                  <a:srgbClr val="000000"/>
                </a:solidFill>
                <a:effectLst>
                  <a:outerShdw blurRad="38100" dist="38100" dir="2700000" algn="tl">
                    <a:srgbClr val="C0C0C0"/>
                  </a:outerShdw>
                </a:effectLst>
                <a:latin typeface="Times New Roman" pitchFamily="16" charset="0"/>
                <a:ea typeface="+mn-ea"/>
                <a:cs typeface="Times New Roman" pitchFamily="16" charset="0"/>
              </a:rPr>
              <a:t>(</a:t>
            </a:r>
            <a:r>
              <a:rPr lang="el-GR" sz="2000">
                <a:solidFill>
                  <a:srgbClr val="000000"/>
                </a:solidFill>
                <a:effectLst>
                  <a:outerShdw blurRad="38100" dist="38100" dir="2700000" algn="tl">
                    <a:srgbClr val="C0C0C0"/>
                  </a:outerShdw>
                </a:effectLst>
                <a:latin typeface="Times New Roman" pitchFamily="16" charset="0"/>
                <a:ea typeface="+mn-ea"/>
                <a:cs typeface="Times New Roman" pitchFamily="16" charset="0"/>
              </a:rPr>
              <a:t>Δεκ</a:t>
            </a:r>
            <a:r>
              <a:rPr lang="en-US" sz="2000">
                <a:solidFill>
                  <a:srgbClr val="000000"/>
                </a:solidFill>
                <a:effectLst>
                  <a:outerShdw blurRad="38100" dist="38100" dir="2700000" algn="tl">
                    <a:srgbClr val="C0C0C0"/>
                  </a:outerShdw>
                </a:effectLst>
                <a:latin typeface="Times New Roman" pitchFamily="16" charset="0"/>
                <a:ea typeface="+mn-ea"/>
                <a:cs typeface="Times New Roman" pitchFamily="16" charset="0"/>
              </a:rPr>
              <a:t>. 31, 2011)</a:t>
            </a:r>
          </a:p>
        </p:txBody>
      </p:sp>
      <p:sp>
        <p:nvSpPr>
          <p:cNvPr id="83978" name="Text Box 10"/>
          <p:cNvSpPr txBox="1">
            <a:spLocks noChangeArrowheads="1"/>
          </p:cNvSpPr>
          <p:nvPr/>
        </p:nvSpPr>
        <p:spPr bwMode="auto">
          <a:xfrm>
            <a:off x="6400800" y="1143000"/>
            <a:ext cx="2209800" cy="441325"/>
          </a:xfrm>
          <a:prstGeom prst="rect">
            <a:avLst/>
          </a:prstGeom>
          <a:solidFill>
            <a:srgbClr val="FFFFFF"/>
          </a:solidFill>
          <a:ln w="12600" cap="sq">
            <a:solidFill>
              <a:srgbClr val="000000"/>
            </a:solidFill>
            <a:miter lim="800000"/>
            <a:headEnd/>
            <a:tailEnd/>
          </a:ln>
          <a:effectLst/>
        </p:spPr>
        <p:txBody>
          <a:bodyPr lIns="90000" tIns="46800" rIns="90000" bIns="46800">
            <a:spAutoFit/>
          </a:bodyPr>
          <a:lstStyle/>
          <a:p>
            <a:pPr eaLnBrk="1" hangingPunct="1">
              <a:lnSpc>
                <a:spcPct val="95000"/>
              </a:lnSpc>
              <a:spcBef>
                <a:spcPts val="1500"/>
              </a:spcBef>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l-GR" sz="2400">
                <a:solidFill>
                  <a:srgbClr val="000000"/>
                </a:solidFill>
                <a:effectLst>
                  <a:outerShdw blurRad="38100" dist="38100" dir="2700000" algn="tl">
                    <a:srgbClr val="C0C0C0"/>
                  </a:outerShdw>
                </a:effectLst>
                <a:latin typeface="Times New Roman" pitchFamily="16" charset="0"/>
                <a:ea typeface="+mn-ea"/>
                <a:cs typeface="Times New Roman" pitchFamily="16" charset="0"/>
              </a:rPr>
              <a:t>Μετά από 7 έτη</a:t>
            </a:r>
          </a:p>
        </p:txBody>
      </p:sp>
      <p:sp>
        <p:nvSpPr>
          <p:cNvPr id="118796" name="Text Box 11"/>
          <p:cNvSpPr txBox="1">
            <a:spLocks noChangeArrowheads="1"/>
          </p:cNvSpPr>
          <p:nvPr/>
        </p:nvSpPr>
        <p:spPr bwMode="auto">
          <a:xfrm>
            <a:off x="609600" y="1395413"/>
            <a:ext cx="4724400" cy="2049462"/>
          </a:xfrm>
          <a:prstGeom prst="rect">
            <a:avLst/>
          </a:prstGeom>
          <a:noFill/>
          <a:ln w="9525">
            <a:noFill/>
            <a:round/>
            <a:headEnd/>
            <a:tailEnd/>
          </a:ln>
        </p:spPr>
        <p:txBody>
          <a:bodyPr lIns="90000" tIns="46800" rIns="90000" bIns="46800">
            <a:spAutoFit/>
          </a:bodyPr>
          <a:lstStyle/>
          <a:p>
            <a:pPr eaLnBrk="1" hangingPunct="1">
              <a:spcBef>
                <a:spcPts val="550"/>
              </a:spcBef>
              <a:buSzPct val="100000"/>
              <a:tabLst>
                <a:tab pos="0" algn="l"/>
                <a:tab pos="4459288" algn="r"/>
                <a:tab pos="4572000" algn="l"/>
                <a:tab pos="5486400" algn="l"/>
                <a:tab pos="6400800" algn="l"/>
                <a:tab pos="7315200" algn="l"/>
                <a:tab pos="8229600" algn="l"/>
                <a:tab pos="9144000" algn="l"/>
                <a:tab pos="10058400" algn="l"/>
              </a:tabLst>
            </a:pPr>
            <a:r>
              <a:rPr lang="el-GR" altLang="en-US" sz="2200">
                <a:solidFill>
                  <a:srgbClr val="000000"/>
                </a:solidFill>
                <a:latin typeface="Times New Roman" pitchFamily="18" charset="0"/>
                <a:cs typeface="Times New Roman" pitchFamily="18" charset="0"/>
              </a:rPr>
              <a:t>Κόστος μηχανήματος</a:t>
            </a:r>
            <a:r>
              <a:rPr lang="en-US" altLang="en-US" sz="2200">
                <a:solidFill>
                  <a:srgbClr val="000000"/>
                </a:solidFill>
                <a:latin typeface="Times New Roman" pitchFamily="18" charset="0"/>
                <a:cs typeface="Times New Roman" pitchFamily="18" charset="0"/>
              </a:rPr>
              <a:t>	510,000</a:t>
            </a:r>
          </a:p>
          <a:p>
            <a:pPr eaLnBrk="1" hangingPunct="1">
              <a:spcBef>
                <a:spcPts val="550"/>
              </a:spcBef>
              <a:buSzPct val="100000"/>
              <a:tabLst>
                <a:tab pos="0" algn="l"/>
                <a:tab pos="4459288" algn="r"/>
                <a:tab pos="4572000" algn="l"/>
                <a:tab pos="5486400" algn="l"/>
                <a:tab pos="6400800" algn="l"/>
                <a:tab pos="7315200" algn="l"/>
                <a:tab pos="8229600" algn="l"/>
                <a:tab pos="9144000" algn="l"/>
                <a:tab pos="10058400" algn="l"/>
              </a:tabLst>
            </a:pPr>
            <a:r>
              <a:rPr lang="el-GR" altLang="en-US" sz="2200">
                <a:solidFill>
                  <a:srgbClr val="000000"/>
                </a:solidFill>
                <a:latin typeface="Times New Roman" pitchFamily="18" charset="0"/>
                <a:cs typeface="Times New Roman" pitchFamily="18" charset="0"/>
              </a:rPr>
              <a:t>Υπολειμματική αξία</a:t>
            </a:r>
            <a:r>
              <a:rPr lang="en-US" altLang="en-US" sz="2200">
                <a:solidFill>
                  <a:srgbClr val="000000"/>
                </a:solidFill>
                <a:latin typeface="Times New Roman" pitchFamily="18" charset="0"/>
                <a:cs typeface="Times New Roman" pitchFamily="18" charset="0"/>
              </a:rPr>
              <a:t>	           -   10,000</a:t>
            </a:r>
          </a:p>
          <a:p>
            <a:pPr eaLnBrk="1" hangingPunct="1">
              <a:spcBef>
                <a:spcPts val="550"/>
              </a:spcBef>
              <a:buSzPct val="100000"/>
              <a:tabLst>
                <a:tab pos="0" algn="l"/>
                <a:tab pos="4459288" algn="r"/>
                <a:tab pos="4572000" algn="l"/>
                <a:tab pos="5486400" algn="l"/>
                <a:tab pos="6400800" algn="l"/>
                <a:tab pos="7315200" algn="l"/>
                <a:tab pos="8229600" algn="l"/>
                <a:tab pos="9144000" algn="l"/>
                <a:tab pos="10058400" algn="l"/>
              </a:tabLst>
            </a:pPr>
            <a:r>
              <a:rPr lang="el-GR" altLang="en-US" sz="2200">
                <a:solidFill>
                  <a:srgbClr val="000000"/>
                </a:solidFill>
                <a:latin typeface="Times New Roman" pitchFamily="18" charset="0"/>
                <a:cs typeface="Times New Roman" pitchFamily="18" charset="0"/>
              </a:rPr>
              <a:t>Βάση υπολ.αποσβέσεων</a:t>
            </a:r>
            <a:r>
              <a:rPr lang="en-US" altLang="en-US" sz="2200">
                <a:solidFill>
                  <a:srgbClr val="000000"/>
                </a:solidFill>
                <a:latin typeface="Times New Roman" pitchFamily="18" charset="0"/>
                <a:cs typeface="Times New Roman" pitchFamily="18" charset="0"/>
              </a:rPr>
              <a:t>	500,000</a:t>
            </a:r>
          </a:p>
          <a:p>
            <a:pPr eaLnBrk="1" hangingPunct="1">
              <a:spcBef>
                <a:spcPts val="550"/>
              </a:spcBef>
              <a:buSzPct val="100000"/>
              <a:tabLst>
                <a:tab pos="0" algn="l"/>
                <a:tab pos="4459288" algn="r"/>
                <a:tab pos="4572000" algn="l"/>
                <a:tab pos="5486400" algn="l"/>
                <a:tab pos="6400800" algn="l"/>
                <a:tab pos="7315200" algn="l"/>
                <a:tab pos="8229600" algn="l"/>
                <a:tab pos="9144000" algn="l"/>
                <a:tab pos="10058400" algn="l"/>
              </a:tabLst>
            </a:pPr>
            <a:r>
              <a:rPr lang="el-GR" altLang="en-US" sz="2200">
                <a:solidFill>
                  <a:srgbClr val="000000"/>
                </a:solidFill>
                <a:latin typeface="Times New Roman" pitchFamily="18" charset="0"/>
                <a:cs typeface="Times New Roman" pitchFamily="18" charset="0"/>
              </a:rPr>
              <a:t>Ωφέλιμη ζωή</a:t>
            </a:r>
            <a:r>
              <a:rPr lang="en-US" altLang="en-US" sz="2200">
                <a:solidFill>
                  <a:srgbClr val="000000"/>
                </a:solidFill>
                <a:latin typeface="Times New Roman" pitchFamily="18" charset="0"/>
                <a:cs typeface="Times New Roman" pitchFamily="18" charset="0"/>
              </a:rPr>
              <a:t>(</a:t>
            </a:r>
            <a:r>
              <a:rPr lang="el-GR" altLang="en-US" sz="2200">
                <a:solidFill>
                  <a:srgbClr val="000000"/>
                </a:solidFill>
                <a:latin typeface="Times New Roman" pitchFamily="18" charset="0"/>
                <a:cs typeface="Times New Roman" pitchFamily="18" charset="0"/>
              </a:rPr>
              <a:t>αρχική</a:t>
            </a:r>
            <a:r>
              <a:rPr lang="en-US" altLang="en-US" sz="2200">
                <a:solidFill>
                  <a:srgbClr val="000000"/>
                </a:solidFill>
                <a:latin typeface="Times New Roman" pitchFamily="18" charset="0"/>
                <a:cs typeface="Times New Roman" pitchFamily="18" charset="0"/>
              </a:rPr>
              <a:t>)	    10 </a:t>
            </a:r>
            <a:r>
              <a:rPr lang="el-GR" altLang="en-US" sz="2200">
                <a:solidFill>
                  <a:srgbClr val="000000"/>
                </a:solidFill>
                <a:latin typeface="Times New Roman" pitchFamily="18" charset="0"/>
                <a:cs typeface="Times New Roman" pitchFamily="18" charset="0"/>
              </a:rPr>
              <a:t>έτη</a:t>
            </a:r>
          </a:p>
          <a:p>
            <a:pPr eaLnBrk="1" hangingPunct="1">
              <a:spcBef>
                <a:spcPts val="550"/>
              </a:spcBef>
              <a:buSzPct val="100000"/>
              <a:tabLst>
                <a:tab pos="0" algn="l"/>
                <a:tab pos="4459288" algn="r"/>
                <a:tab pos="4572000" algn="l"/>
                <a:tab pos="5486400" algn="l"/>
                <a:tab pos="6400800" algn="l"/>
                <a:tab pos="7315200" algn="l"/>
                <a:tab pos="8229600" algn="l"/>
                <a:tab pos="9144000" algn="l"/>
                <a:tab pos="10058400" algn="l"/>
              </a:tabLst>
            </a:pPr>
            <a:r>
              <a:rPr lang="el-GR" altLang="en-US" sz="2200">
                <a:solidFill>
                  <a:srgbClr val="000000"/>
                </a:solidFill>
                <a:latin typeface="Times New Roman" pitchFamily="18" charset="0"/>
                <a:cs typeface="Times New Roman" pitchFamily="18" charset="0"/>
              </a:rPr>
              <a:t>Ετήσιες Αποσβέσεις</a:t>
            </a:r>
            <a:r>
              <a:rPr lang="en-US" altLang="en-US" sz="2200">
                <a:solidFill>
                  <a:srgbClr val="000000"/>
                </a:solidFill>
                <a:latin typeface="Times New Roman" pitchFamily="18" charset="0"/>
                <a:cs typeface="Times New Roman" pitchFamily="18" charset="0"/>
              </a:rPr>
              <a:t>	     50,000</a:t>
            </a:r>
          </a:p>
        </p:txBody>
      </p:sp>
      <p:sp>
        <p:nvSpPr>
          <p:cNvPr id="118797" name="Text Box 12"/>
          <p:cNvSpPr txBox="1">
            <a:spLocks noChangeArrowheads="1"/>
          </p:cNvSpPr>
          <p:nvPr/>
        </p:nvSpPr>
        <p:spPr bwMode="auto">
          <a:xfrm>
            <a:off x="5334000" y="2995613"/>
            <a:ext cx="3352800" cy="428625"/>
          </a:xfrm>
          <a:prstGeom prst="rect">
            <a:avLst/>
          </a:prstGeom>
          <a:noFill/>
          <a:ln w="9525">
            <a:noFill/>
            <a:round/>
            <a:headEnd/>
            <a:tailEnd/>
          </a:ln>
        </p:spPr>
        <p:txBody>
          <a:bodyPr lIns="90000" tIns="46800" rIns="90000" bIns="46800">
            <a:spAutoFit/>
          </a:bodyPr>
          <a:lstStyle/>
          <a:p>
            <a:pPr eaLnBrk="1" hangingPunct="1">
              <a:spcBef>
                <a:spcPts val="1375"/>
              </a:spcBef>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200">
                <a:solidFill>
                  <a:srgbClr val="000000"/>
                </a:solidFill>
                <a:latin typeface="Times New Roman" pitchFamily="18" charset="0"/>
                <a:cs typeface="Times New Roman" pitchFamily="18" charset="0"/>
              </a:rPr>
              <a:t>x  7 </a:t>
            </a:r>
            <a:r>
              <a:rPr lang="el-GR" altLang="en-US" sz="2200">
                <a:solidFill>
                  <a:srgbClr val="000000"/>
                </a:solidFill>
                <a:latin typeface="Times New Roman" pitchFamily="18" charset="0"/>
                <a:cs typeface="Times New Roman" pitchFamily="18" charset="0"/>
              </a:rPr>
              <a:t>έτη</a:t>
            </a:r>
            <a:r>
              <a:rPr lang="en-US" altLang="en-US" sz="2200">
                <a:solidFill>
                  <a:srgbClr val="000000"/>
                </a:solidFill>
                <a:latin typeface="Times New Roman" pitchFamily="18" charset="0"/>
                <a:cs typeface="Times New Roman" pitchFamily="18" charset="0"/>
              </a:rPr>
              <a:t>=  </a:t>
            </a:r>
            <a:r>
              <a:rPr lang="en-US" altLang="en-US" sz="2200">
                <a:solidFill>
                  <a:srgbClr val="800000"/>
                </a:solidFill>
                <a:latin typeface="Times New Roman" pitchFamily="18" charset="0"/>
                <a:cs typeface="Times New Roman" pitchFamily="18" charset="0"/>
              </a:rPr>
              <a:t>350,000</a:t>
            </a:r>
            <a:r>
              <a:rPr lang="en-US" altLang="en-US" sz="2200">
                <a:solidFill>
                  <a:srgbClr val="000000"/>
                </a:solidFill>
                <a:latin typeface="Times New Roman" pitchFamily="18" charset="0"/>
                <a:cs typeface="Times New Roman" pitchFamily="18" charset="0"/>
              </a:rPr>
              <a:t> </a:t>
            </a:r>
          </a:p>
        </p:txBody>
      </p:sp>
      <p:sp>
        <p:nvSpPr>
          <p:cNvPr id="83981" name="Text Box 13"/>
          <p:cNvSpPr txBox="1">
            <a:spLocks noChangeArrowheads="1"/>
          </p:cNvSpPr>
          <p:nvPr/>
        </p:nvSpPr>
        <p:spPr bwMode="auto">
          <a:xfrm>
            <a:off x="6553200" y="3789363"/>
            <a:ext cx="2362200" cy="2105025"/>
          </a:xfrm>
          <a:prstGeom prst="rect">
            <a:avLst/>
          </a:prstGeom>
          <a:solidFill>
            <a:srgbClr val="FFFFCC"/>
          </a:solidFill>
          <a:ln w="28440" cap="sq">
            <a:solidFill>
              <a:srgbClr val="000000"/>
            </a:solidFill>
            <a:miter lim="800000"/>
            <a:headEnd/>
            <a:tailEnd/>
          </a:ln>
          <a:effectLst>
            <a:outerShdw dist="107933" dir="2700000" algn="ctr" rotWithShape="0">
              <a:srgbClr val="EEECE1"/>
            </a:outerShdw>
          </a:effectLst>
        </p:spPr>
        <p:txBody>
          <a:bodyPr lIns="90000" tIns="46800" rIns="90000" bIns="46800">
            <a:spAutoFit/>
          </a:bodyPr>
          <a:lstStyle/>
          <a:p>
            <a:pPr eaLnBrk="1" hangingPunct="1">
              <a:spcBef>
                <a:spcPts val="1375"/>
              </a:spcBef>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l-GR" sz="2200">
                <a:solidFill>
                  <a:srgbClr val="000000"/>
                </a:solidFill>
                <a:latin typeface="Times New Roman" pitchFamily="16" charset="0"/>
                <a:ea typeface="+mn-ea"/>
                <a:cs typeface="Times New Roman" pitchFamily="16" charset="0"/>
              </a:rPr>
              <a:t>Πρώτα</a:t>
            </a:r>
            <a:r>
              <a:rPr lang="en-US" sz="2200">
                <a:solidFill>
                  <a:srgbClr val="000000"/>
                </a:solidFill>
                <a:latin typeface="Times New Roman" pitchFamily="16" charset="0"/>
                <a:ea typeface="+mn-ea"/>
                <a:cs typeface="Times New Roman" pitchFamily="16" charset="0"/>
              </a:rPr>
              <a:t>, </a:t>
            </a:r>
            <a:r>
              <a:rPr lang="el-GR" sz="2200">
                <a:solidFill>
                  <a:srgbClr val="000000"/>
                </a:solidFill>
                <a:latin typeface="Times New Roman" pitchFamily="16" charset="0"/>
                <a:ea typeface="+mn-ea"/>
                <a:cs typeface="Times New Roman" pitchFamily="16" charset="0"/>
              </a:rPr>
              <a:t>υπολογίζουμε την λογιστική αξία (</a:t>
            </a:r>
            <a:r>
              <a:rPr lang="en-US" sz="2200">
                <a:solidFill>
                  <a:srgbClr val="000000"/>
                </a:solidFill>
                <a:latin typeface="Times New Roman" pitchFamily="16" charset="0"/>
                <a:ea typeface="+mn-ea"/>
                <a:cs typeface="Times New Roman" pitchFamily="16" charset="0"/>
              </a:rPr>
              <a:t>NBV</a:t>
            </a:r>
            <a:r>
              <a:rPr lang="el-GR" sz="2200">
                <a:solidFill>
                  <a:srgbClr val="000000"/>
                </a:solidFill>
                <a:latin typeface="Times New Roman" pitchFamily="16" charset="0"/>
                <a:ea typeface="+mn-ea"/>
                <a:cs typeface="Times New Roman" pitchFamily="16" charset="0"/>
              </a:rPr>
              <a:t>)</a:t>
            </a:r>
            <a:r>
              <a:rPr lang="en-US" sz="2200">
                <a:solidFill>
                  <a:srgbClr val="000000"/>
                </a:solidFill>
                <a:latin typeface="Times New Roman" pitchFamily="16" charset="0"/>
                <a:ea typeface="+mn-ea"/>
                <a:cs typeface="Times New Roman" pitchFamily="16" charset="0"/>
              </a:rPr>
              <a:t> </a:t>
            </a:r>
            <a:r>
              <a:rPr lang="el-GR" sz="2200">
                <a:solidFill>
                  <a:srgbClr val="000000"/>
                </a:solidFill>
                <a:latin typeface="Times New Roman" pitchFamily="16" charset="0"/>
                <a:ea typeface="+mn-ea"/>
                <a:cs typeface="Times New Roman" pitchFamily="16" charset="0"/>
              </a:rPr>
              <a:t>κατά την ημέρα της αλλαγής της εκτίμησης</a:t>
            </a:r>
            <a:r>
              <a:rPr lang="en-US" sz="2200">
                <a:solidFill>
                  <a:srgbClr val="000000"/>
                </a:solidFill>
                <a:latin typeface="Times New Roman" pitchFamily="16" charset="0"/>
                <a:ea typeface="+mn-ea"/>
                <a:cs typeface="Times New Roman" pitchFamily="16" charset="0"/>
              </a:rPr>
              <a:t>.</a:t>
            </a:r>
          </a:p>
        </p:txBody>
      </p:sp>
      <p:sp>
        <p:nvSpPr>
          <p:cNvPr id="118799" name="Freeform 14"/>
          <p:cNvSpPr>
            <a:spLocks noChangeArrowheads="1"/>
          </p:cNvSpPr>
          <p:nvPr/>
        </p:nvSpPr>
        <p:spPr bwMode="auto">
          <a:xfrm>
            <a:off x="3962400" y="3021013"/>
            <a:ext cx="1204913" cy="1587"/>
          </a:xfrm>
          <a:custGeom>
            <a:avLst/>
            <a:gdLst>
              <a:gd name="T0" fmla="*/ 0 w 759"/>
              <a:gd name="T1" fmla="*/ 0 h 1"/>
              <a:gd name="T2" fmla="*/ 2147483647 w 759"/>
              <a:gd name="T3" fmla="*/ 0 h 1"/>
              <a:gd name="T4" fmla="*/ 0 60000 65536"/>
              <a:gd name="T5" fmla="*/ 0 60000 65536"/>
              <a:gd name="T6" fmla="*/ 0 w 759"/>
              <a:gd name="T7" fmla="*/ 0 h 1"/>
              <a:gd name="T8" fmla="*/ 759 w 759"/>
              <a:gd name="T9" fmla="*/ 1 h 1"/>
            </a:gdLst>
            <a:ahLst/>
            <a:cxnLst>
              <a:cxn ang="T4">
                <a:pos x="T0" y="T1"/>
              </a:cxn>
              <a:cxn ang="T5">
                <a:pos x="T2" y="T3"/>
              </a:cxn>
            </a:cxnLst>
            <a:rect l="T6" t="T7" r="T8" b="T9"/>
            <a:pathLst>
              <a:path w="759" h="1">
                <a:moveTo>
                  <a:pt x="0" y="0"/>
                </a:moveTo>
                <a:lnTo>
                  <a:pt x="759" y="0"/>
                </a:lnTo>
              </a:path>
            </a:pathLst>
          </a:custGeom>
          <a:noFill/>
          <a:ln w="28440" cap="sq">
            <a:solidFill>
              <a:srgbClr val="000000"/>
            </a:solidFill>
            <a:round/>
            <a:headEnd/>
            <a:tailEnd/>
          </a:ln>
        </p:spPr>
        <p:txBody>
          <a:bodyPr wrap="none" anchor="ctr"/>
          <a:lstStyle/>
          <a:p>
            <a:endParaRPr lang="el-GR"/>
          </a:p>
        </p:txBody>
      </p:sp>
      <p:sp>
        <p:nvSpPr>
          <p:cNvPr id="118800" name="Line 15"/>
          <p:cNvSpPr>
            <a:spLocks noChangeShapeType="1"/>
          </p:cNvSpPr>
          <p:nvPr/>
        </p:nvSpPr>
        <p:spPr bwMode="auto">
          <a:xfrm>
            <a:off x="3962400" y="2209800"/>
            <a:ext cx="1219200" cy="1588"/>
          </a:xfrm>
          <a:prstGeom prst="line">
            <a:avLst/>
          </a:prstGeom>
          <a:noFill/>
          <a:ln w="28440" cap="sq">
            <a:solidFill>
              <a:srgbClr val="000000"/>
            </a:solidFill>
            <a:miter lim="800000"/>
            <a:headEnd/>
            <a:tailEnd/>
          </a:ln>
        </p:spPr>
        <p:txBody>
          <a:bodyPr/>
          <a:lstStyle/>
          <a:p>
            <a:endParaRPr lang="el-GR"/>
          </a:p>
        </p:txBody>
      </p:sp>
      <p:sp>
        <p:nvSpPr>
          <p:cNvPr id="118801" name="Freeform 16"/>
          <p:cNvSpPr>
            <a:spLocks noChangeArrowheads="1"/>
          </p:cNvSpPr>
          <p:nvPr/>
        </p:nvSpPr>
        <p:spPr bwMode="auto">
          <a:xfrm>
            <a:off x="3962400" y="3427413"/>
            <a:ext cx="1204913" cy="1587"/>
          </a:xfrm>
          <a:custGeom>
            <a:avLst/>
            <a:gdLst>
              <a:gd name="T0" fmla="*/ 0 w 759"/>
              <a:gd name="T1" fmla="*/ 0 h 1"/>
              <a:gd name="T2" fmla="*/ 2147483647 w 759"/>
              <a:gd name="T3" fmla="*/ 0 h 1"/>
              <a:gd name="T4" fmla="*/ 0 60000 65536"/>
              <a:gd name="T5" fmla="*/ 0 60000 65536"/>
              <a:gd name="T6" fmla="*/ 0 w 759"/>
              <a:gd name="T7" fmla="*/ 0 h 1"/>
              <a:gd name="T8" fmla="*/ 759 w 759"/>
              <a:gd name="T9" fmla="*/ 1 h 1"/>
            </a:gdLst>
            <a:ahLst/>
            <a:cxnLst>
              <a:cxn ang="T4">
                <a:pos x="T0" y="T1"/>
              </a:cxn>
              <a:cxn ang="T5">
                <a:pos x="T2" y="T3"/>
              </a:cxn>
            </a:cxnLst>
            <a:rect l="T6" t="T7" r="T8" b="T9"/>
            <a:pathLst>
              <a:path w="759" h="1">
                <a:moveTo>
                  <a:pt x="0" y="0"/>
                </a:moveTo>
                <a:lnTo>
                  <a:pt x="759" y="0"/>
                </a:lnTo>
              </a:path>
            </a:pathLst>
          </a:custGeom>
          <a:noFill/>
          <a:ln w="28440" cap="sq">
            <a:solidFill>
              <a:srgbClr val="000000"/>
            </a:solidFill>
            <a:round/>
            <a:headEnd/>
            <a:tailEnd/>
          </a:ln>
        </p:spPr>
        <p:txBody>
          <a:bodyPr wrap="none" anchor="ctr"/>
          <a:lstStyle/>
          <a:p>
            <a:endParaRPr lang="el-GR"/>
          </a:p>
        </p:txBody>
      </p:sp>
      <p:sp>
        <p:nvSpPr>
          <p:cNvPr id="118802" name="Freeform 17"/>
          <p:cNvSpPr>
            <a:spLocks noChangeArrowheads="1"/>
          </p:cNvSpPr>
          <p:nvPr/>
        </p:nvSpPr>
        <p:spPr bwMode="auto">
          <a:xfrm>
            <a:off x="3962400" y="3503613"/>
            <a:ext cx="1204913" cy="1587"/>
          </a:xfrm>
          <a:custGeom>
            <a:avLst/>
            <a:gdLst>
              <a:gd name="T0" fmla="*/ 0 w 759"/>
              <a:gd name="T1" fmla="*/ 0 h 1"/>
              <a:gd name="T2" fmla="*/ 2147483647 w 759"/>
              <a:gd name="T3" fmla="*/ 0 h 1"/>
              <a:gd name="T4" fmla="*/ 0 60000 65536"/>
              <a:gd name="T5" fmla="*/ 0 60000 65536"/>
              <a:gd name="T6" fmla="*/ 0 w 759"/>
              <a:gd name="T7" fmla="*/ 0 h 1"/>
              <a:gd name="T8" fmla="*/ 759 w 759"/>
              <a:gd name="T9" fmla="*/ 1 h 1"/>
            </a:gdLst>
            <a:ahLst/>
            <a:cxnLst>
              <a:cxn ang="T4">
                <a:pos x="T0" y="T1"/>
              </a:cxn>
              <a:cxn ang="T5">
                <a:pos x="T2" y="T3"/>
              </a:cxn>
            </a:cxnLst>
            <a:rect l="T6" t="T7" r="T8" b="T9"/>
            <a:pathLst>
              <a:path w="759" h="1">
                <a:moveTo>
                  <a:pt x="0" y="0"/>
                </a:moveTo>
                <a:lnTo>
                  <a:pt x="759" y="0"/>
                </a:lnTo>
              </a:path>
            </a:pathLst>
          </a:custGeom>
          <a:noFill/>
          <a:ln w="28440" cap="sq">
            <a:solidFill>
              <a:srgbClr val="000000"/>
            </a:solidFill>
            <a:round/>
            <a:headEnd/>
            <a:tailEnd/>
          </a:ln>
        </p:spPr>
        <p:txBody>
          <a:bodyPr wrap="none" anchor="ctr"/>
          <a:lstStyle/>
          <a:p>
            <a:endParaRPr lang="el-GR"/>
          </a:p>
        </p:txBody>
      </p:sp>
      <p:sp>
        <p:nvSpPr>
          <p:cNvPr id="83986" name="Text Box 18"/>
          <p:cNvSpPr txBox="1">
            <a:spLocks noChangeArrowheads="1"/>
          </p:cNvSpPr>
          <p:nvPr/>
        </p:nvSpPr>
        <p:spPr bwMode="auto">
          <a:xfrm>
            <a:off x="4648200" y="5516563"/>
            <a:ext cx="1676400" cy="428625"/>
          </a:xfrm>
          <a:prstGeom prst="rect">
            <a:avLst/>
          </a:prstGeom>
          <a:solidFill>
            <a:srgbClr val="FFFFCC"/>
          </a:solidFill>
          <a:ln w="9525" cap="flat">
            <a:noFill/>
            <a:round/>
            <a:headEnd/>
            <a:tailEnd/>
          </a:ln>
          <a:effectLst/>
        </p:spPr>
        <p:txBody>
          <a:bodyPr lIns="90000" tIns="46800" rIns="90000" bIns="46800">
            <a:spAutoFit/>
          </a:bodyPr>
          <a:lstStyle/>
          <a:p>
            <a:pPr algn="r" eaLnBrk="1" hangingPunct="1">
              <a:spcBef>
                <a:spcPts val="1375"/>
              </a:spcBef>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2200">
                <a:solidFill>
                  <a:srgbClr val="800000"/>
                </a:solidFill>
                <a:effectLst>
                  <a:outerShdw blurRad="38100" dist="38100" dir="2700000" algn="tl">
                    <a:srgbClr val="000000"/>
                  </a:outerShdw>
                </a:effectLst>
                <a:latin typeface="Times New Roman" pitchFamily="16" charset="0"/>
                <a:ea typeface="+mn-ea"/>
                <a:cs typeface="Times New Roman" pitchFamily="16" charset="0"/>
              </a:rPr>
              <a:t>160,000</a:t>
            </a:r>
          </a:p>
        </p:txBody>
      </p:sp>
      <p:sp>
        <p:nvSpPr>
          <p:cNvPr id="118804" name="Freeform 19"/>
          <p:cNvSpPr>
            <a:spLocks noChangeArrowheads="1"/>
          </p:cNvSpPr>
          <p:nvPr/>
        </p:nvSpPr>
        <p:spPr bwMode="auto">
          <a:xfrm>
            <a:off x="5029200" y="5486400"/>
            <a:ext cx="1204913" cy="1588"/>
          </a:xfrm>
          <a:custGeom>
            <a:avLst/>
            <a:gdLst>
              <a:gd name="T0" fmla="*/ 0 w 759"/>
              <a:gd name="T1" fmla="*/ 0 h 1"/>
              <a:gd name="T2" fmla="*/ 2147483647 w 759"/>
              <a:gd name="T3" fmla="*/ 0 h 1"/>
              <a:gd name="T4" fmla="*/ 0 60000 65536"/>
              <a:gd name="T5" fmla="*/ 0 60000 65536"/>
              <a:gd name="T6" fmla="*/ 0 w 759"/>
              <a:gd name="T7" fmla="*/ 0 h 1"/>
              <a:gd name="T8" fmla="*/ 759 w 759"/>
              <a:gd name="T9" fmla="*/ 1 h 1"/>
            </a:gdLst>
            <a:ahLst/>
            <a:cxnLst>
              <a:cxn ang="T4">
                <a:pos x="T0" y="T1"/>
              </a:cxn>
              <a:cxn ang="T5">
                <a:pos x="T2" y="T3"/>
              </a:cxn>
            </a:cxnLst>
            <a:rect l="T6" t="T7" r="T8" b="T9"/>
            <a:pathLst>
              <a:path w="759" h="1">
                <a:moveTo>
                  <a:pt x="0" y="0"/>
                </a:moveTo>
                <a:lnTo>
                  <a:pt x="759" y="0"/>
                </a:lnTo>
              </a:path>
            </a:pathLst>
          </a:custGeom>
          <a:noFill/>
          <a:ln w="28440" cap="sq">
            <a:solidFill>
              <a:srgbClr val="000000"/>
            </a:solidFill>
            <a:round/>
            <a:headEnd/>
            <a:tailEnd/>
          </a:ln>
        </p:spPr>
        <p:txBody>
          <a:bodyPr wrap="none" anchor="ctr"/>
          <a:lstStyle/>
          <a:p>
            <a:endParaRPr lang="el-GR"/>
          </a:p>
        </p:txBody>
      </p:sp>
      <p:sp>
        <p:nvSpPr>
          <p:cNvPr id="118805" name="Freeform 20"/>
          <p:cNvSpPr>
            <a:spLocks noChangeArrowheads="1"/>
          </p:cNvSpPr>
          <p:nvPr/>
        </p:nvSpPr>
        <p:spPr bwMode="auto">
          <a:xfrm>
            <a:off x="5029200" y="5942013"/>
            <a:ext cx="1204913" cy="1587"/>
          </a:xfrm>
          <a:custGeom>
            <a:avLst/>
            <a:gdLst>
              <a:gd name="T0" fmla="*/ 0 w 759"/>
              <a:gd name="T1" fmla="*/ 0 h 1"/>
              <a:gd name="T2" fmla="*/ 2147483647 w 759"/>
              <a:gd name="T3" fmla="*/ 0 h 1"/>
              <a:gd name="T4" fmla="*/ 0 60000 65536"/>
              <a:gd name="T5" fmla="*/ 0 60000 65536"/>
              <a:gd name="T6" fmla="*/ 0 w 759"/>
              <a:gd name="T7" fmla="*/ 0 h 1"/>
              <a:gd name="T8" fmla="*/ 759 w 759"/>
              <a:gd name="T9" fmla="*/ 1 h 1"/>
            </a:gdLst>
            <a:ahLst/>
            <a:cxnLst>
              <a:cxn ang="T4">
                <a:pos x="T0" y="T1"/>
              </a:cxn>
              <a:cxn ang="T5">
                <a:pos x="T2" y="T3"/>
              </a:cxn>
            </a:cxnLst>
            <a:rect l="T6" t="T7" r="T8" b="T9"/>
            <a:pathLst>
              <a:path w="759" h="1">
                <a:moveTo>
                  <a:pt x="0" y="0"/>
                </a:moveTo>
                <a:lnTo>
                  <a:pt x="759" y="0"/>
                </a:lnTo>
              </a:path>
            </a:pathLst>
          </a:custGeom>
          <a:noFill/>
          <a:ln w="28440" cap="sq">
            <a:solidFill>
              <a:srgbClr val="000000"/>
            </a:solidFill>
            <a:round/>
            <a:headEnd/>
            <a:tailEnd/>
          </a:ln>
        </p:spPr>
        <p:txBody>
          <a:bodyPr wrap="none" anchor="ctr"/>
          <a:lstStyle/>
          <a:p>
            <a:endParaRPr lang="el-GR"/>
          </a:p>
        </p:txBody>
      </p:sp>
    </p:spTree>
  </p:cSld>
  <p:clrMapOvr>
    <a:masterClrMapping/>
  </p:clrMapOvr>
  <p:transition spd="slow"/>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4993" name="Text Box 1"/>
          <p:cNvSpPr txBox="1">
            <a:spLocks noChangeArrowheads="1"/>
          </p:cNvSpPr>
          <p:nvPr/>
        </p:nvSpPr>
        <p:spPr bwMode="auto">
          <a:xfrm>
            <a:off x="457200" y="457200"/>
            <a:ext cx="8229600" cy="560388"/>
          </a:xfrm>
          <a:prstGeom prst="rect">
            <a:avLst/>
          </a:prstGeom>
          <a:solidFill>
            <a:srgbClr val="005AB4"/>
          </a:solidFill>
          <a:ln w="12600" cap="sq">
            <a:solidFill>
              <a:srgbClr val="000000"/>
            </a:solidFill>
            <a:miter lim="800000"/>
            <a:headEnd/>
            <a:tailEnd/>
          </a:ln>
          <a:effectLst>
            <a:outerShdw dist="107933" dir="2700000" algn="ctr" rotWithShape="0">
              <a:srgbClr val="EEECE1"/>
            </a:outerShdw>
          </a:effectLst>
        </p:spPr>
        <p:txBody>
          <a:bodyPr lIns="90360" tIns="44280" rIns="90360" bIns="44280"/>
          <a:lstStyle/>
          <a:p>
            <a:pPr marL="109538" eaLnBrk="1" hangingPunct="1">
              <a:buSzPct val="100000"/>
              <a:tabLst>
                <a:tab pos="109538" algn="l"/>
                <a:tab pos="1023938" algn="l"/>
                <a:tab pos="1938338" algn="l"/>
                <a:tab pos="2852738" algn="l"/>
                <a:tab pos="3767138" algn="l"/>
                <a:tab pos="4681538" algn="l"/>
                <a:tab pos="5595938" algn="l"/>
                <a:tab pos="6510338" algn="l"/>
                <a:tab pos="7424738" algn="l"/>
                <a:tab pos="8339138" algn="l"/>
                <a:tab pos="9253538" algn="l"/>
                <a:tab pos="10167938" algn="l"/>
              </a:tabLst>
              <a:defRPr/>
            </a:pPr>
            <a:r>
              <a:rPr lang="el-GR" sz="2900">
                <a:solidFill>
                  <a:srgbClr val="FFFFFF"/>
                </a:solidFill>
                <a:latin typeface="Times New Roman" pitchFamily="16" charset="0"/>
                <a:ea typeface="+mn-ea"/>
                <a:cs typeface="Times New Roman" pitchFamily="16" charset="0"/>
              </a:rPr>
              <a:t>Λογιστική υλικών πάγιων στοιχείων</a:t>
            </a:r>
          </a:p>
        </p:txBody>
      </p:sp>
      <p:sp>
        <p:nvSpPr>
          <p:cNvPr id="119811" name="Rectangle 2"/>
          <p:cNvSpPr>
            <a:spLocks noChangeArrowheads="1"/>
          </p:cNvSpPr>
          <p:nvPr/>
        </p:nvSpPr>
        <p:spPr bwMode="auto">
          <a:xfrm>
            <a:off x="609600" y="4343400"/>
            <a:ext cx="8001000" cy="1828800"/>
          </a:xfrm>
          <a:prstGeom prst="rect">
            <a:avLst/>
          </a:prstGeom>
          <a:solidFill>
            <a:srgbClr val="FFFFCC"/>
          </a:solidFill>
          <a:ln w="28440" cap="sq">
            <a:solidFill>
              <a:srgbClr val="000000"/>
            </a:solidFill>
            <a:miter lim="800000"/>
            <a:headEnd/>
            <a:tailEnd/>
          </a:ln>
        </p:spPr>
        <p:txBody>
          <a:bodyPr wrap="none" anchor="ctr"/>
          <a:lstStyle/>
          <a:p>
            <a:pPr eaLnBrk="1" hangingPunct="1">
              <a:buClr>
                <a:srgbClr val="000000"/>
              </a:buClr>
              <a:buSzPct val="100000"/>
              <a:buFont typeface="Times New Roman" pitchFamily="18" charset="0"/>
              <a:buNone/>
            </a:pPr>
            <a:endParaRPr lang="en-US" altLang="en-US"/>
          </a:p>
        </p:txBody>
      </p:sp>
      <p:sp>
        <p:nvSpPr>
          <p:cNvPr id="119812" name="Text Box 3"/>
          <p:cNvSpPr txBox="1">
            <a:spLocks noChangeArrowheads="1"/>
          </p:cNvSpPr>
          <p:nvPr/>
        </p:nvSpPr>
        <p:spPr bwMode="auto">
          <a:xfrm>
            <a:off x="609600" y="1395413"/>
            <a:ext cx="5029200" cy="2227262"/>
          </a:xfrm>
          <a:prstGeom prst="rect">
            <a:avLst/>
          </a:prstGeom>
          <a:noFill/>
          <a:ln w="9525">
            <a:noFill/>
            <a:round/>
            <a:headEnd/>
            <a:tailEnd/>
          </a:ln>
        </p:spPr>
        <p:txBody>
          <a:bodyPr lIns="90000" tIns="46800" rIns="90000" bIns="46800">
            <a:spAutoFit/>
          </a:bodyPr>
          <a:lstStyle/>
          <a:p>
            <a:pPr eaLnBrk="1" hangingPunct="1">
              <a:spcBef>
                <a:spcPts val="600"/>
              </a:spcBef>
              <a:buSzPct val="100000"/>
              <a:tabLst>
                <a:tab pos="0" algn="l"/>
                <a:tab pos="4805363" algn="r"/>
                <a:tab pos="5486400" algn="l"/>
                <a:tab pos="6400800" algn="l"/>
                <a:tab pos="7315200" algn="l"/>
                <a:tab pos="8229600" algn="l"/>
                <a:tab pos="9144000" algn="l"/>
                <a:tab pos="10058400" algn="l"/>
              </a:tabLst>
            </a:pPr>
            <a:r>
              <a:rPr lang="el-GR" altLang="en-US" sz="2400">
                <a:solidFill>
                  <a:srgbClr val="000000"/>
                </a:solidFill>
                <a:latin typeface="Times New Roman" pitchFamily="18" charset="0"/>
                <a:cs typeface="Times New Roman" pitchFamily="18" charset="0"/>
              </a:rPr>
              <a:t>Λογιστική αξία 	</a:t>
            </a:r>
            <a:r>
              <a:rPr lang="en-US" altLang="en-US" sz="2400">
                <a:solidFill>
                  <a:srgbClr val="800000"/>
                </a:solidFill>
                <a:latin typeface="Times New Roman" pitchFamily="18" charset="0"/>
                <a:cs typeface="Times New Roman" pitchFamily="18" charset="0"/>
              </a:rPr>
              <a:t>160,000</a:t>
            </a:r>
          </a:p>
          <a:p>
            <a:pPr eaLnBrk="1" hangingPunct="1">
              <a:spcBef>
                <a:spcPts val="600"/>
              </a:spcBef>
              <a:buSzPct val="100000"/>
              <a:tabLst>
                <a:tab pos="0" algn="l"/>
                <a:tab pos="4805363" algn="r"/>
                <a:tab pos="5486400" algn="l"/>
                <a:tab pos="6400800" algn="l"/>
                <a:tab pos="7315200" algn="l"/>
                <a:tab pos="8229600" algn="l"/>
                <a:tab pos="9144000" algn="l"/>
                <a:tab pos="10058400" algn="l"/>
              </a:tabLst>
            </a:pPr>
            <a:r>
              <a:rPr lang="el-GR" altLang="en-US" sz="2400">
                <a:solidFill>
                  <a:srgbClr val="000000"/>
                </a:solidFill>
                <a:latin typeface="Times New Roman" pitchFamily="18" charset="0"/>
                <a:cs typeface="Times New Roman" pitchFamily="18" charset="0"/>
              </a:rPr>
              <a:t>Υπολειμματική αξία </a:t>
            </a:r>
            <a:r>
              <a:rPr lang="en-US" altLang="en-US" sz="2400">
                <a:solidFill>
                  <a:srgbClr val="000000"/>
                </a:solidFill>
                <a:latin typeface="Times New Roman" pitchFamily="18" charset="0"/>
                <a:cs typeface="Times New Roman" pitchFamily="18" charset="0"/>
              </a:rPr>
              <a:t>(</a:t>
            </a:r>
            <a:r>
              <a:rPr lang="el-GR" altLang="en-US" sz="2400">
                <a:solidFill>
                  <a:srgbClr val="000000"/>
                </a:solidFill>
                <a:latin typeface="Times New Roman" pitchFamily="18" charset="0"/>
                <a:cs typeface="Times New Roman" pitchFamily="18" charset="0"/>
              </a:rPr>
              <a:t>νέα</a:t>
            </a:r>
            <a:r>
              <a:rPr lang="en-US" altLang="en-US" sz="2400">
                <a:solidFill>
                  <a:srgbClr val="000000"/>
                </a:solidFill>
                <a:latin typeface="Times New Roman" pitchFamily="18" charset="0"/>
                <a:cs typeface="Times New Roman" pitchFamily="18" charset="0"/>
              </a:rPr>
              <a:t>)        	5,000</a:t>
            </a:r>
          </a:p>
          <a:p>
            <a:pPr eaLnBrk="1" hangingPunct="1">
              <a:spcBef>
                <a:spcPts val="600"/>
              </a:spcBef>
              <a:buSzPct val="100000"/>
              <a:tabLst>
                <a:tab pos="0" algn="l"/>
                <a:tab pos="4805363" algn="r"/>
                <a:tab pos="5486400" algn="l"/>
                <a:tab pos="6400800" algn="l"/>
                <a:tab pos="7315200" algn="l"/>
                <a:tab pos="8229600" algn="l"/>
                <a:tab pos="9144000" algn="l"/>
                <a:tab pos="10058400" algn="l"/>
              </a:tabLst>
            </a:pPr>
            <a:r>
              <a:rPr lang="el-GR" altLang="en-US" sz="2400">
                <a:solidFill>
                  <a:srgbClr val="000000"/>
                </a:solidFill>
                <a:latin typeface="Times New Roman" pitchFamily="18" charset="0"/>
                <a:cs typeface="Times New Roman" pitchFamily="18" charset="0"/>
              </a:rPr>
              <a:t>Βάση αποσβέσεων</a:t>
            </a:r>
            <a:r>
              <a:rPr lang="en-US" altLang="en-US" sz="2400">
                <a:solidFill>
                  <a:srgbClr val="000000"/>
                </a:solidFill>
                <a:latin typeface="Times New Roman" pitchFamily="18" charset="0"/>
                <a:cs typeface="Times New Roman" pitchFamily="18" charset="0"/>
              </a:rPr>
              <a:t>	155,000</a:t>
            </a:r>
          </a:p>
          <a:p>
            <a:pPr eaLnBrk="1" hangingPunct="1">
              <a:spcBef>
                <a:spcPts val="600"/>
              </a:spcBef>
              <a:buSzPct val="100000"/>
              <a:tabLst>
                <a:tab pos="0" algn="l"/>
                <a:tab pos="4805363" algn="r"/>
                <a:tab pos="5486400" algn="l"/>
                <a:tab pos="6400800" algn="l"/>
                <a:tab pos="7315200" algn="l"/>
                <a:tab pos="8229600" algn="l"/>
                <a:tab pos="9144000" algn="l"/>
                <a:tab pos="10058400" algn="l"/>
              </a:tabLst>
            </a:pPr>
            <a:r>
              <a:rPr lang="el-GR" altLang="en-US" sz="2400">
                <a:solidFill>
                  <a:srgbClr val="000000"/>
                </a:solidFill>
                <a:latin typeface="Times New Roman" pitchFamily="18" charset="0"/>
                <a:cs typeface="Times New Roman" pitchFamily="18" charset="0"/>
              </a:rPr>
              <a:t>Υπόλοιπη ωφέλιμη ζωή	</a:t>
            </a:r>
            <a:r>
              <a:rPr lang="en-US" altLang="en-US" sz="2400">
                <a:solidFill>
                  <a:srgbClr val="000000"/>
                </a:solidFill>
                <a:latin typeface="Times New Roman" pitchFamily="18" charset="0"/>
                <a:cs typeface="Times New Roman" pitchFamily="18" charset="0"/>
              </a:rPr>
              <a:t>    8 </a:t>
            </a:r>
            <a:r>
              <a:rPr lang="el-GR" altLang="en-US" sz="2400">
                <a:solidFill>
                  <a:srgbClr val="000000"/>
                </a:solidFill>
                <a:latin typeface="Times New Roman" pitchFamily="18" charset="0"/>
                <a:cs typeface="Times New Roman" pitchFamily="18" charset="0"/>
              </a:rPr>
              <a:t>έτη</a:t>
            </a:r>
          </a:p>
          <a:p>
            <a:pPr eaLnBrk="1" hangingPunct="1">
              <a:spcBef>
                <a:spcPts val="600"/>
              </a:spcBef>
              <a:buSzPct val="100000"/>
              <a:tabLst>
                <a:tab pos="0" algn="l"/>
                <a:tab pos="4805363" algn="r"/>
                <a:tab pos="5486400" algn="l"/>
                <a:tab pos="6400800" algn="l"/>
                <a:tab pos="7315200" algn="l"/>
                <a:tab pos="8229600" algn="l"/>
                <a:tab pos="9144000" algn="l"/>
                <a:tab pos="10058400" algn="l"/>
              </a:tabLst>
            </a:pPr>
            <a:r>
              <a:rPr lang="el-GR" altLang="en-US" sz="2400">
                <a:solidFill>
                  <a:srgbClr val="000000"/>
                </a:solidFill>
                <a:latin typeface="Times New Roman" pitchFamily="18" charset="0"/>
                <a:cs typeface="Times New Roman" pitchFamily="18" charset="0"/>
              </a:rPr>
              <a:t>Ετήσιες Αποσβέσεις</a:t>
            </a:r>
            <a:r>
              <a:rPr lang="en-US" altLang="en-US" sz="2400">
                <a:solidFill>
                  <a:srgbClr val="000000"/>
                </a:solidFill>
                <a:latin typeface="Times New Roman" pitchFamily="18" charset="0"/>
                <a:cs typeface="Times New Roman" pitchFamily="18" charset="0"/>
              </a:rPr>
              <a:t>    </a:t>
            </a:r>
            <a:r>
              <a:rPr lang="el-GR" altLang="en-US" sz="2400">
                <a:solidFill>
                  <a:srgbClr val="000000"/>
                </a:solidFill>
                <a:latin typeface="Times New Roman" pitchFamily="18" charset="0"/>
                <a:cs typeface="Times New Roman" pitchFamily="18" charset="0"/>
              </a:rPr>
              <a:t>	</a:t>
            </a:r>
            <a:r>
              <a:rPr lang="en-US" altLang="en-US" sz="2400">
                <a:solidFill>
                  <a:srgbClr val="800000"/>
                </a:solidFill>
                <a:latin typeface="Times New Roman" pitchFamily="18" charset="0"/>
                <a:cs typeface="Times New Roman" pitchFamily="18" charset="0"/>
              </a:rPr>
              <a:t>  19,375</a:t>
            </a:r>
          </a:p>
        </p:txBody>
      </p:sp>
      <p:sp>
        <p:nvSpPr>
          <p:cNvPr id="84996" name="Text Box 4"/>
          <p:cNvSpPr txBox="1">
            <a:spLocks noChangeArrowheads="1"/>
          </p:cNvSpPr>
          <p:nvPr/>
        </p:nvSpPr>
        <p:spPr bwMode="auto">
          <a:xfrm>
            <a:off x="5943600" y="2438400"/>
            <a:ext cx="2819400" cy="1100138"/>
          </a:xfrm>
          <a:prstGeom prst="rect">
            <a:avLst/>
          </a:prstGeom>
          <a:solidFill>
            <a:srgbClr val="FFFFCC"/>
          </a:solidFill>
          <a:ln w="28440" cap="sq">
            <a:solidFill>
              <a:srgbClr val="000000"/>
            </a:solidFill>
            <a:miter lim="800000"/>
            <a:headEnd/>
            <a:tailEnd/>
          </a:ln>
          <a:effectLst>
            <a:outerShdw dist="107933" dir="2700000" algn="ctr" rotWithShape="0">
              <a:srgbClr val="EEECE1"/>
            </a:outerShdw>
          </a:effectLst>
        </p:spPr>
        <p:txBody>
          <a:bodyPr lIns="90000" tIns="46800" rIns="90000" bIns="46800">
            <a:spAutoFit/>
          </a:bodyPr>
          <a:lstStyle/>
          <a:p>
            <a:pPr eaLnBrk="1" hangingPunct="1">
              <a:spcBef>
                <a:spcPts val="1375"/>
              </a:spcBef>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l-GR" sz="2200">
                <a:solidFill>
                  <a:srgbClr val="000000"/>
                </a:solidFill>
                <a:latin typeface="Times New Roman" pitchFamily="16" charset="0"/>
                <a:ea typeface="+mn-ea"/>
                <a:cs typeface="Times New Roman" pitchFamily="16" charset="0"/>
              </a:rPr>
              <a:t>Υπολογισμός Αποσβέσεων για το 2012</a:t>
            </a:r>
          </a:p>
        </p:txBody>
      </p:sp>
      <p:sp>
        <p:nvSpPr>
          <p:cNvPr id="119814" name="Line 5"/>
          <p:cNvSpPr>
            <a:spLocks noChangeShapeType="1"/>
          </p:cNvSpPr>
          <p:nvPr/>
        </p:nvSpPr>
        <p:spPr bwMode="auto">
          <a:xfrm>
            <a:off x="4191000" y="2286000"/>
            <a:ext cx="1371600" cy="1588"/>
          </a:xfrm>
          <a:prstGeom prst="line">
            <a:avLst/>
          </a:prstGeom>
          <a:noFill/>
          <a:ln w="28440" cap="sq">
            <a:solidFill>
              <a:srgbClr val="000000"/>
            </a:solidFill>
            <a:miter lim="800000"/>
            <a:headEnd/>
            <a:tailEnd/>
          </a:ln>
        </p:spPr>
        <p:txBody>
          <a:bodyPr/>
          <a:lstStyle/>
          <a:p>
            <a:endParaRPr lang="el-GR"/>
          </a:p>
        </p:txBody>
      </p:sp>
      <p:sp>
        <p:nvSpPr>
          <p:cNvPr id="84998" name="Text Box 6"/>
          <p:cNvSpPr txBox="1">
            <a:spLocks noChangeArrowheads="1"/>
          </p:cNvSpPr>
          <p:nvPr/>
        </p:nvSpPr>
        <p:spPr bwMode="auto">
          <a:xfrm>
            <a:off x="1219200" y="4860925"/>
            <a:ext cx="6858000" cy="939800"/>
          </a:xfrm>
          <a:prstGeom prst="rect">
            <a:avLst/>
          </a:prstGeom>
          <a:noFill/>
          <a:ln w="9525">
            <a:noFill/>
            <a:round/>
            <a:headEnd/>
            <a:tailEnd/>
          </a:ln>
        </p:spPr>
        <p:txBody>
          <a:bodyPr lIns="90000" tIns="46800" rIns="90000" bIns="46800">
            <a:spAutoFit/>
          </a:bodyPr>
          <a:lstStyle/>
          <a:p>
            <a:pPr marL="457200" indent="-455613" eaLnBrk="1" hangingPunct="1">
              <a:spcBef>
                <a:spcPts val="900"/>
              </a:spcBef>
              <a:buSzPct val="100000"/>
              <a:tabLst>
                <a:tab pos="457200" algn="l"/>
                <a:tab pos="5373688" algn="r"/>
                <a:tab pos="6634163" algn="r"/>
                <a:tab pos="7315200" algn="l"/>
                <a:tab pos="8229600" algn="l"/>
                <a:tab pos="9144000" algn="l"/>
                <a:tab pos="10058400" algn="l"/>
              </a:tabLst>
            </a:pPr>
            <a:r>
              <a:rPr lang="el-GR" altLang="en-US" sz="2400">
                <a:solidFill>
                  <a:srgbClr val="000000"/>
                </a:solidFill>
                <a:latin typeface="Times New Roman" pitchFamily="18" charset="0"/>
                <a:cs typeface="Times New Roman" pitchFamily="18" charset="0"/>
              </a:rPr>
              <a:t>Αποσβέσεις</a:t>
            </a:r>
            <a:r>
              <a:rPr lang="en-US" altLang="en-US" sz="2400">
                <a:solidFill>
                  <a:srgbClr val="000000"/>
                </a:solidFill>
                <a:latin typeface="Times New Roman" pitchFamily="18" charset="0"/>
                <a:cs typeface="Times New Roman" pitchFamily="18" charset="0"/>
              </a:rPr>
              <a:t>	19,375</a:t>
            </a:r>
          </a:p>
          <a:p>
            <a:pPr marL="457200" indent="-455613" eaLnBrk="1" hangingPunct="1">
              <a:spcBef>
                <a:spcPts val="900"/>
              </a:spcBef>
              <a:buSzPct val="100000"/>
              <a:tabLst>
                <a:tab pos="457200" algn="l"/>
                <a:tab pos="5373688" algn="r"/>
                <a:tab pos="6634163" algn="r"/>
                <a:tab pos="7315200" algn="l"/>
                <a:tab pos="8229600" algn="l"/>
                <a:tab pos="9144000" algn="l"/>
                <a:tab pos="10058400" algn="l"/>
              </a:tabLst>
            </a:pPr>
            <a:r>
              <a:rPr lang="en-US" altLang="en-US" sz="2400">
                <a:solidFill>
                  <a:srgbClr val="000000"/>
                </a:solidFill>
                <a:latin typeface="Times New Roman" pitchFamily="18" charset="0"/>
                <a:cs typeface="Times New Roman" pitchFamily="18" charset="0"/>
              </a:rPr>
              <a:t>	</a:t>
            </a:r>
            <a:r>
              <a:rPr lang="el-GR" altLang="en-US" sz="2400">
                <a:solidFill>
                  <a:srgbClr val="000000"/>
                </a:solidFill>
                <a:latin typeface="Times New Roman" pitchFamily="18" charset="0"/>
                <a:cs typeface="Times New Roman" pitchFamily="18" charset="0"/>
              </a:rPr>
              <a:t>Συσσ.Αποσβέσεις</a:t>
            </a:r>
            <a:r>
              <a:rPr lang="en-US" altLang="en-US" sz="2400">
                <a:solidFill>
                  <a:srgbClr val="000000"/>
                </a:solidFill>
                <a:latin typeface="Times New Roman" pitchFamily="18" charset="0"/>
                <a:cs typeface="Times New Roman" pitchFamily="18" charset="0"/>
              </a:rPr>
              <a:t>		19,375</a:t>
            </a:r>
          </a:p>
        </p:txBody>
      </p:sp>
      <p:sp>
        <p:nvSpPr>
          <p:cNvPr id="119816" name="Text Box 7"/>
          <p:cNvSpPr txBox="1">
            <a:spLocks noChangeArrowheads="1"/>
          </p:cNvSpPr>
          <p:nvPr/>
        </p:nvSpPr>
        <p:spPr bwMode="auto">
          <a:xfrm>
            <a:off x="914400" y="4086225"/>
            <a:ext cx="7391400" cy="825500"/>
          </a:xfrm>
          <a:prstGeom prst="rect">
            <a:avLst/>
          </a:prstGeom>
          <a:solidFill>
            <a:srgbClr val="FFFFFF"/>
          </a:solidFill>
          <a:ln w="28440" cap="sq">
            <a:solidFill>
              <a:srgbClr val="000000"/>
            </a:solidFill>
            <a:miter lim="800000"/>
            <a:headEnd/>
            <a:tailEnd/>
          </a:ln>
        </p:spPr>
        <p:txBody>
          <a:bodyPr lIns="90000" tIns="46800" rIns="90000" bIns="46800">
            <a:spAutoFit/>
          </a:bodyPr>
          <a:lstStyle/>
          <a:p>
            <a:pPr eaLnBrk="1" hangingPunct="1">
              <a:spcBef>
                <a:spcPts val="1500"/>
              </a:spcBef>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sz="2400">
                <a:solidFill>
                  <a:srgbClr val="000000"/>
                </a:solidFill>
                <a:latin typeface="Times New Roman" pitchFamily="18" charset="0"/>
                <a:cs typeface="Times New Roman" pitchFamily="18" charset="0"/>
              </a:rPr>
              <a:t>Ημερολογιακή εγγραφή για το </a:t>
            </a:r>
            <a:r>
              <a:rPr lang="en-US" altLang="en-US" sz="2400">
                <a:solidFill>
                  <a:srgbClr val="000000"/>
                </a:solidFill>
                <a:latin typeface="Times New Roman" pitchFamily="18" charset="0"/>
                <a:cs typeface="Times New Roman" pitchFamily="18" charset="0"/>
              </a:rPr>
              <a:t>2012 </a:t>
            </a:r>
            <a:r>
              <a:rPr lang="el-GR" altLang="en-US" sz="2400">
                <a:solidFill>
                  <a:srgbClr val="000000"/>
                </a:solidFill>
                <a:latin typeface="Times New Roman" pitchFamily="18" charset="0"/>
                <a:cs typeface="Times New Roman" pitchFamily="18" charset="0"/>
              </a:rPr>
              <a:t>και τα μελλοντικά έτη</a:t>
            </a:r>
            <a:r>
              <a:rPr lang="en-US" altLang="en-US" sz="2400">
                <a:solidFill>
                  <a:srgbClr val="000000"/>
                </a:solidFill>
                <a:latin typeface="Times New Roman" pitchFamily="18" charset="0"/>
                <a:cs typeface="Times New Roman" pitchFamily="18" charset="0"/>
              </a:rPr>
              <a:t>.</a:t>
            </a:r>
          </a:p>
        </p:txBody>
      </p:sp>
      <p:sp>
        <p:nvSpPr>
          <p:cNvPr id="119817" name="Freeform 8"/>
          <p:cNvSpPr>
            <a:spLocks noChangeArrowheads="1"/>
          </p:cNvSpPr>
          <p:nvPr/>
        </p:nvSpPr>
        <p:spPr bwMode="auto">
          <a:xfrm>
            <a:off x="4211638" y="3144838"/>
            <a:ext cx="1371600" cy="1587"/>
          </a:xfrm>
          <a:custGeom>
            <a:avLst/>
            <a:gdLst>
              <a:gd name="T0" fmla="*/ 0 w 864"/>
              <a:gd name="T1" fmla="*/ 0 h 1"/>
              <a:gd name="T2" fmla="*/ 2147483647 w 864"/>
              <a:gd name="T3" fmla="*/ 0 h 1"/>
              <a:gd name="T4" fmla="*/ 0 60000 65536"/>
              <a:gd name="T5" fmla="*/ 0 60000 65536"/>
              <a:gd name="T6" fmla="*/ 0 w 864"/>
              <a:gd name="T7" fmla="*/ 0 h 1"/>
              <a:gd name="T8" fmla="*/ 864 w 864"/>
              <a:gd name="T9" fmla="*/ 1 h 1"/>
            </a:gdLst>
            <a:ahLst/>
            <a:cxnLst>
              <a:cxn ang="T4">
                <a:pos x="T0" y="T1"/>
              </a:cxn>
              <a:cxn ang="T5">
                <a:pos x="T2" y="T3"/>
              </a:cxn>
            </a:cxnLst>
            <a:rect l="T6" t="T7" r="T8" b="T9"/>
            <a:pathLst>
              <a:path w="864" h="1">
                <a:moveTo>
                  <a:pt x="0" y="0"/>
                </a:moveTo>
                <a:lnTo>
                  <a:pt x="864" y="0"/>
                </a:lnTo>
              </a:path>
            </a:pathLst>
          </a:custGeom>
          <a:noFill/>
          <a:ln w="28440" cap="sq">
            <a:solidFill>
              <a:srgbClr val="000000"/>
            </a:solidFill>
            <a:round/>
            <a:headEnd/>
            <a:tailEnd/>
          </a:ln>
        </p:spPr>
        <p:txBody>
          <a:bodyPr wrap="none" anchor="ctr"/>
          <a:lstStyle/>
          <a:p>
            <a:endParaRPr lang="el-GR"/>
          </a:p>
        </p:txBody>
      </p:sp>
      <p:sp>
        <p:nvSpPr>
          <p:cNvPr id="119818" name="Line 9"/>
          <p:cNvSpPr>
            <a:spLocks noChangeShapeType="1"/>
          </p:cNvSpPr>
          <p:nvPr/>
        </p:nvSpPr>
        <p:spPr bwMode="auto">
          <a:xfrm>
            <a:off x="4191000" y="3581400"/>
            <a:ext cx="1371600" cy="1588"/>
          </a:xfrm>
          <a:prstGeom prst="line">
            <a:avLst/>
          </a:prstGeom>
          <a:noFill/>
          <a:ln w="28440" cap="sq">
            <a:solidFill>
              <a:srgbClr val="000000"/>
            </a:solidFill>
            <a:miter lim="800000"/>
            <a:headEnd/>
            <a:tailEnd/>
          </a:ln>
        </p:spPr>
        <p:txBody>
          <a:bodyPr/>
          <a:lstStyle/>
          <a:p>
            <a:endParaRPr lang="el-GR"/>
          </a:p>
        </p:txBody>
      </p:sp>
      <p:sp>
        <p:nvSpPr>
          <p:cNvPr id="119819" name="Line 10"/>
          <p:cNvSpPr>
            <a:spLocks noChangeShapeType="1"/>
          </p:cNvSpPr>
          <p:nvPr/>
        </p:nvSpPr>
        <p:spPr bwMode="auto">
          <a:xfrm>
            <a:off x="4191000" y="3657600"/>
            <a:ext cx="1371600" cy="1588"/>
          </a:xfrm>
          <a:prstGeom prst="line">
            <a:avLst/>
          </a:prstGeom>
          <a:noFill/>
          <a:ln w="28440" cap="sq">
            <a:solidFill>
              <a:srgbClr val="000000"/>
            </a:solidFill>
            <a:miter lim="800000"/>
            <a:headEnd/>
            <a:tailEnd/>
          </a:ln>
        </p:spPr>
        <p:txBody>
          <a:bodyPr/>
          <a:lstStyle/>
          <a:p>
            <a:endParaRPr lang="el-GR"/>
          </a:p>
        </p:txBody>
      </p:sp>
      <p:sp>
        <p:nvSpPr>
          <p:cNvPr id="85003" name="Text Box 11"/>
          <p:cNvSpPr txBox="1">
            <a:spLocks noChangeArrowheads="1"/>
          </p:cNvSpPr>
          <p:nvPr/>
        </p:nvSpPr>
        <p:spPr bwMode="auto">
          <a:xfrm>
            <a:off x="6324600" y="1143000"/>
            <a:ext cx="2209800" cy="441325"/>
          </a:xfrm>
          <a:prstGeom prst="rect">
            <a:avLst/>
          </a:prstGeom>
          <a:solidFill>
            <a:srgbClr val="FFFFFF"/>
          </a:solidFill>
          <a:ln w="12600" cap="sq">
            <a:solidFill>
              <a:srgbClr val="000000"/>
            </a:solidFill>
            <a:miter lim="800000"/>
            <a:headEnd/>
            <a:tailEnd/>
          </a:ln>
          <a:effectLst/>
        </p:spPr>
        <p:txBody>
          <a:bodyPr lIns="90000" tIns="46800" rIns="90000" bIns="46800">
            <a:spAutoFit/>
          </a:bodyPr>
          <a:lstStyle/>
          <a:p>
            <a:pPr eaLnBrk="1" hangingPunct="1">
              <a:lnSpc>
                <a:spcPct val="95000"/>
              </a:lnSpc>
              <a:spcBef>
                <a:spcPts val="1500"/>
              </a:spcBef>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l-GR" sz="2400">
                <a:solidFill>
                  <a:srgbClr val="000000"/>
                </a:solidFill>
                <a:effectLst>
                  <a:outerShdw blurRad="38100" dist="38100" dir="2700000" algn="tl">
                    <a:srgbClr val="C0C0C0"/>
                  </a:outerShdw>
                </a:effectLst>
                <a:latin typeface="Times New Roman" pitchFamily="16" charset="0"/>
                <a:ea typeface="+mn-ea"/>
                <a:cs typeface="Times New Roman" pitchFamily="16" charset="0"/>
              </a:rPr>
              <a:t>Μετά από 7 έτη</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additive="repl">
                                        <p:cTn id="6" dur="1" fill="hold">
                                          <p:stCondLst>
                                            <p:cond delay="0"/>
                                          </p:stCondLst>
                                        </p:cTn>
                                        <p:tgtEl>
                                          <p:spTgt spid="84998">
                                            <p:txEl>
                                              <p:pRg st="0" end="0"/>
                                            </p:txEl>
                                          </p:spTgt>
                                        </p:tgtEl>
                                        <p:attrNameLst>
                                          <p:attrName>style.visibility</p:attrName>
                                        </p:attrNameLst>
                                      </p:cBhvr>
                                      <p:to>
                                        <p:strVal val="visible"/>
                                      </p:to>
                                    </p:set>
                                    <p:animEffect transition="in" filter="wipe(left)">
                                      <p:cBhvr additive="repl">
                                        <p:cTn id="7" dur="500"/>
                                        <p:tgtEl>
                                          <p:spTgt spid="84998">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additive="repl">
                                        <p:cTn id="11" dur="1" fill="hold">
                                          <p:stCondLst>
                                            <p:cond delay="0"/>
                                          </p:stCondLst>
                                        </p:cTn>
                                        <p:tgtEl>
                                          <p:spTgt spid="84998">
                                            <p:txEl>
                                              <p:pRg st="1" end="1"/>
                                            </p:txEl>
                                          </p:spTgt>
                                        </p:tgtEl>
                                        <p:attrNameLst>
                                          <p:attrName>style.visibility</p:attrName>
                                        </p:attrNameLst>
                                      </p:cBhvr>
                                      <p:to>
                                        <p:strVal val="visible"/>
                                      </p:to>
                                    </p:set>
                                    <p:animEffect transition="in" filter="wipe(left)">
                                      <p:cBhvr additive="repl">
                                        <p:cTn id="12" dur="500"/>
                                        <p:tgtEl>
                                          <p:spTgt spid="84998">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2.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94562" name="Text Box 1"/>
          <p:cNvSpPr txBox="1">
            <a:spLocks noChangeArrowheads="1"/>
          </p:cNvSpPr>
          <p:nvPr/>
        </p:nvSpPr>
        <p:spPr bwMode="auto">
          <a:xfrm>
            <a:off x="250825" y="1196975"/>
            <a:ext cx="8283575" cy="5400675"/>
          </a:xfrm>
          <a:prstGeom prst="rect">
            <a:avLst/>
          </a:prstGeom>
          <a:noFill/>
          <a:ln>
            <a:noFill/>
          </a:ln>
          <a:extLst>
            <a:ext uri="{909E8E84-426E-40DD-AFC4-6F175D3DCCD1}"/>
            <a:ext uri="{91240B29-F687-4F45-9708-019B960494DF}"/>
          </a:extLst>
        </p:spPr>
        <p:txBody>
          <a:bodyPr lIns="90000" tIns="46800" rIns="90000" bIns="46800">
            <a:normAutofit/>
          </a:bodyPr>
          <a:lstStyle>
            <a:lvl1pPr>
              <a:spcBef>
                <a:spcPts val="800"/>
              </a:spcBef>
              <a:buClr>
                <a:srgbClr val="000000"/>
              </a:buClr>
              <a:buSzPct val="100000"/>
              <a:buFont typeface="Times New Roman" panose="02020603050405020304"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Calibri" panose="020F0502020204030204" pitchFamily="34" charset="0"/>
                <a:ea typeface="Microsoft YaHei" panose="020B0503020204020204" pitchFamily="34" charset="-122"/>
              </a:defRPr>
            </a:lvl1pPr>
            <a:lvl2pPr>
              <a:spcBef>
                <a:spcPts val="700"/>
              </a:spcBef>
              <a:buClr>
                <a:srgbClr val="000000"/>
              </a:buClr>
              <a:buSzPct val="100000"/>
              <a:buFont typeface="Times New Roman" panose="02020603050405020304"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Calibri" panose="020F0502020204030204" pitchFamily="34" charset="0"/>
                <a:ea typeface="Microsoft YaHei" panose="020B0503020204020204" pitchFamily="34" charset="-122"/>
              </a:defRPr>
            </a:lvl2pPr>
            <a:lvl3pPr>
              <a:spcBef>
                <a:spcPts val="600"/>
              </a:spcBef>
              <a:buClr>
                <a:srgbClr val="000000"/>
              </a:buClr>
              <a:buSzPct val="100000"/>
              <a:buFont typeface="Times New Roman" panose="02020603050405020304"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Calibri" panose="020F0502020204030204" pitchFamily="34" charset="0"/>
                <a:ea typeface="Microsoft YaHei" panose="020B0503020204020204" pitchFamily="34" charset="-122"/>
              </a:defRPr>
            </a:lvl3pPr>
            <a:lvl4pPr>
              <a:spcBef>
                <a:spcPts val="500"/>
              </a:spcBef>
              <a:buClr>
                <a:srgbClr val="000000"/>
              </a:buClr>
              <a:buSzPct val="100000"/>
              <a:buFont typeface="Times New Roman" panose="02020603050405020304"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4pPr>
            <a:lvl5pPr>
              <a:spcBef>
                <a:spcPts val="500"/>
              </a:spcBef>
              <a:buClr>
                <a:srgbClr val="000000"/>
              </a:buClr>
              <a:buSzPct val="100000"/>
              <a:buFont typeface="Times New Roman" panose="02020603050405020304"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9pPr>
          </a:lstStyle>
          <a:p>
            <a:pPr marL="342900" indent="-342900" eaLnBrk="1" hangingPunct="1">
              <a:lnSpc>
                <a:spcPct val="110000"/>
              </a:lnSpc>
              <a:spcBef>
                <a:spcPts val="600"/>
              </a:spcBef>
              <a:buClrTx/>
              <a:buSzPct val="80000"/>
              <a:defRPr/>
            </a:pPr>
            <a:r>
              <a:rPr lang="el-GR" altLang="en-US" sz="1600" dirty="0" smtClean="0">
                <a:latin typeface="Times New Roman" panose="02020603050405020304" pitchFamily="18" charset="0"/>
                <a:cs typeface="Times New Roman" panose="02020603050405020304" pitchFamily="18" charset="0"/>
              </a:rPr>
              <a:t>Η εταιρεία, για να </a:t>
            </a:r>
            <a:r>
              <a:rPr lang="el-GR" altLang="en-US" sz="1600" b="1" dirty="0" smtClean="0">
                <a:latin typeface="Times New Roman" panose="02020603050405020304" pitchFamily="18" charset="0"/>
                <a:cs typeface="Times New Roman" panose="02020603050405020304" pitchFamily="18" charset="0"/>
              </a:rPr>
              <a:t>μην αποτιμά</a:t>
            </a:r>
            <a:r>
              <a:rPr lang="el-GR" altLang="en-US" sz="1600" dirty="0" smtClean="0">
                <a:latin typeface="Times New Roman" panose="02020603050405020304" pitchFamily="18" charset="0"/>
                <a:cs typeface="Times New Roman" panose="02020603050405020304" pitchFamily="18" charset="0"/>
              </a:rPr>
              <a:t> τα περιουσιακά στοιχεία στα λογιστικά βιβλία σε αξία </a:t>
            </a:r>
            <a:r>
              <a:rPr lang="el-GR" altLang="en-US" sz="1600" b="1" dirty="0" smtClean="0">
                <a:latin typeface="Times New Roman" panose="02020603050405020304" pitchFamily="18" charset="0"/>
                <a:cs typeface="Times New Roman" panose="02020603050405020304" pitchFamily="18" charset="0"/>
              </a:rPr>
              <a:t>μεγαλύτερη</a:t>
            </a:r>
            <a:r>
              <a:rPr lang="el-GR" altLang="en-US" sz="1600" dirty="0" smtClean="0">
                <a:latin typeface="Times New Roman" panose="02020603050405020304" pitchFamily="18" charset="0"/>
                <a:cs typeface="Times New Roman" panose="02020603050405020304" pitchFamily="18" charset="0"/>
              </a:rPr>
              <a:t> από την </a:t>
            </a:r>
            <a:r>
              <a:rPr lang="el-GR" altLang="en-US" sz="1600" b="1" dirty="0" smtClean="0">
                <a:latin typeface="Times New Roman" panose="02020603050405020304" pitchFamily="18" charset="0"/>
                <a:cs typeface="Times New Roman" panose="02020603050405020304" pitchFamily="18" charset="0"/>
              </a:rPr>
              <a:t>ανακτήσιμη αξία</a:t>
            </a:r>
            <a:r>
              <a:rPr lang="en-US" altLang="en-US" sz="1600" dirty="0" smtClean="0">
                <a:latin typeface="Times New Roman" panose="02020603050405020304" pitchFamily="18" charset="0"/>
                <a:cs typeface="Times New Roman" panose="02020603050405020304" pitchFamily="18" charset="0"/>
              </a:rPr>
              <a:t>, </a:t>
            </a:r>
            <a:r>
              <a:rPr lang="el-GR" altLang="en-US" sz="1600" dirty="0" smtClean="0">
                <a:solidFill>
                  <a:srgbClr val="800000"/>
                </a:solidFill>
                <a:latin typeface="Times New Roman" panose="02020603050405020304" pitchFamily="18" charset="0"/>
                <a:cs typeface="Times New Roman" panose="02020603050405020304" pitchFamily="18" charset="0"/>
              </a:rPr>
              <a:t>υποτιμά τα περιουσιακά στοιχεία </a:t>
            </a:r>
            <a:r>
              <a:rPr lang="el-GR" altLang="en-US" sz="1600" dirty="0" smtClean="0">
                <a:solidFill>
                  <a:schemeClr val="tx1"/>
                </a:solidFill>
                <a:latin typeface="Times New Roman" panose="02020603050405020304" pitchFamily="18" charset="0"/>
                <a:cs typeface="Times New Roman" panose="02020603050405020304" pitchFamily="18" charset="0"/>
              </a:rPr>
              <a:t>(αν η λογιστική αξία &gt; ανακτήσιμη αξία) </a:t>
            </a:r>
            <a:r>
              <a:rPr lang="el-GR" altLang="en-US" sz="1600" dirty="0" smtClean="0">
                <a:latin typeface="Times New Roman" panose="02020603050405020304" pitchFamily="18" charset="0"/>
                <a:cs typeface="Times New Roman" panose="02020603050405020304" pitchFamily="18" charset="0"/>
              </a:rPr>
              <a:t>κατά την διάρκεια του έτους που πραγματοποιείται ο έλεγχος </a:t>
            </a:r>
            <a:r>
              <a:rPr lang="el-GR" altLang="en-US" sz="1600" dirty="0" err="1" smtClean="0">
                <a:latin typeface="Times New Roman" panose="02020603050405020304" pitchFamily="18" charset="0"/>
                <a:cs typeface="Times New Roman" panose="02020603050405020304" pitchFamily="18" charset="0"/>
              </a:rPr>
              <a:t>απομείωσης</a:t>
            </a:r>
            <a:r>
              <a:rPr lang="en-US" altLang="en-US" sz="1600" dirty="0" smtClean="0">
                <a:latin typeface="Times New Roman" panose="02020603050405020304" pitchFamily="18" charset="0"/>
                <a:cs typeface="Times New Roman" panose="02020603050405020304" pitchFamily="18" charset="0"/>
              </a:rPr>
              <a:t>.</a:t>
            </a:r>
          </a:p>
          <a:p>
            <a:pPr marL="1085850" lvl="1" indent="-342900" eaLnBrk="1" hangingPunct="1">
              <a:lnSpc>
                <a:spcPct val="110000"/>
              </a:lnSpc>
              <a:spcBef>
                <a:spcPts val="600"/>
              </a:spcBef>
              <a:buClrTx/>
              <a:buSzPct val="80000"/>
              <a:defRPr/>
            </a:pPr>
            <a:r>
              <a:rPr lang="el-GR" altLang="en-US" sz="1400" dirty="0" smtClean="0">
                <a:latin typeface="Times New Roman" panose="02020603050405020304" pitchFamily="18" charset="0"/>
                <a:cs typeface="Times New Roman" panose="02020603050405020304" pitchFamily="18" charset="0"/>
              </a:rPr>
              <a:t>Αφορά περιπτώσεις μόνιμης (όχι προσωρινής) μείωσης της λογιστικής αξίας ενός περιουσιακού στοιχείου</a:t>
            </a:r>
            <a:endParaRPr lang="el-GR" altLang="en-US" sz="1400" b="1" dirty="0" smtClean="0">
              <a:latin typeface="Times New Roman" panose="02020603050405020304" pitchFamily="18" charset="0"/>
              <a:cs typeface="Times New Roman" panose="02020603050405020304" pitchFamily="18" charset="0"/>
            </a:endParaRPr>
          </a:p>
          <a:p>
            <a:pPr marL="342900" indent="-342900" eaLnBrk="1" hangingPunct="1">
              <a:lnSpc>
                <a:spcPct val="110000"/>
              </a:lnSpc>
              <a:spcBef>
                <a:spcPts val="600"/>
              </a:spcBef>
              <a:buClrTx/>
              <a:buSzPct val="80000"/>
              <a:defRPr/>
            </a:pPr>
            <a:r>
              <a:rPr lang="el-GR" altLang="en-US" sz="1600" b="1" dirty="0" smtClean="0">
                <a:latin typeface="Times New Roman" panose="02020603050405020304" pitchFamily="18" charset="0"/>
                <a:cs typeface="Times New Roman" panose="02020603050405020304" pitchFamily="18" charset="0"/>
              </a:rPr>
              <a:t>Ανακτήσιμη αξία</a:t>
            </a:r>
            <a:r>
              <a:rPr lang="el-GR" altLang="en-US" sz="1600" dirty="0" smtClean="0">
                <a:latin typeface="Times New Roman" panose="02020603050405020304" pitchFamily="18" charset="0"/>
                <a:cs typeface="Times New Roman" panose="02020603050405020304" pitchFamily="18" charset="0"/>
              </a:rPr>
              <a:t>: Το υψηλότερο ποσό μεταξύ της </a:t>
            </a:r>
            <a:r>
              <a:rPr lang="el-GR" altLang="en-US" sz="1600" b="1" dirty="0" smtClean="0">
                <a:latin typeface="Times New Roman" panose="02020603050405020304" pitchFamily="18" charset="0"/>
                <a:cs typeface="Times New Roman" panose="02020603050405020304" pitchFamily="18" charset="0"/>
              </a:rPr>
              <a:t>αξίας χρήσης</a:t>
            </a:r>
            <a:r>
              <a:rPr lang="el-GR" altLang="en-US" sz="1600" dirty="0" smtClean="0">
                <a:latin typeface="Times New Roman" panose="02020603050405020304" pitchFamily="18" charset="0"/>
                <a:cs typeface="Times New Roman" panose="02020603050405020304" pitchFamily="18" charset="0"/>
              </a:rPr>
              <a:t> και </a:t>
            </a:r>
            <a:r>
              <a:rPr lang="el-GR" sz="1600" dirty="0" smtClean="0">
                <a:latin typeface="Times New Roman" panose="02020603050405020304" pitchFamily="18" charset="0"/>
                <a:cs typeface="Times New Roman" panose="02020603050405020304" pitchFamily="18" charset="0"/>
              </a:rPr>
              <a:t>της εύλογης αξίας, μειωμένης με τα άμεσα κόστη διάθεσης.</a:t>
            </a:r>
            <a:endParaRPr lang="el-GR" altLang="en-US" sz="1600" b="1" dirty="0" smtClean="0">
              <a:latin typeface="Times New Roman" panose="02020603050405020304" pitchFamily="18" charset="0"/>
              <a:cs typeface="Times New Roman" panose="02020603050405020304" pitchFamily="18" charset="0"/>
            </a:endParaRPr>
          </a:p>
          <a:p>
            <a:pPr marL="342900" indent="-342900" eaLnBrk="1" hangingPunct="1">
              <a:lnSpc>
                <a:spcPct val="110000"/>
              </a:lnSpc>
              <a:spcBef>
                <a:spcPts val="600"/>
              </a:spcBef>
              <a:buClrTx/>
              <a:buSzPct val="80000"/>
              <a:defRPr/>
            </a:pPr>
            <a:r>
              <a:rPr lang="el-GR" altLang="en-US" sz="1600" b="1" dirty="0" smtClean="0">
                <a:latin typeface="Times New Roman" panose="02020603050405020304" pitchFamily="18" charset="0"/>
                <a:cs typeface="Times New Roman" panose="02020603050405020304" pitchFamily="18" charset="0"/>
              </a:rPr>
              <a:t>Ζημιά </a:t>
            </a:r>
            <a:r>
              <a:rPr lang="el-GR" altLang="en-US" sz="1600" b="1" dirty="0" err="1" smtClean="0">
                <a:latin typeface="Times New Roman" panose="02020603050405020304" pitchFamily="18" charset="0"/>
                <a:cs typeface="Times New Roman" panose="02020603050405020304" pitchFamily="18" charset="0"/>
              </a:rPr>
              <a:t>Απομείωσης</a:t>
            </a:r>
            <a:r>
              <a:rPr lang="el-GR" altLang="en-US" sz="1600" dirty="0" smtClean="0">
                <a:latin typeface="Times New Roman" panose="02020603050405020304" pitchFamily="18" charset="0"/>
                <a:cs typeface="Times New Roman" panose="02020603050405020304" pitchFamily="18" charset="0"/>
              </a:rPr>
              <a:t>: Το ποσό κατά το οποίο η λογιστική αξία υπερβαίνει την </a:t>
            </a:r>
            <a:r>
              <a:rPr lang="el-GR" altLang="en-US" sz="1600" b="1" dirty="0" smtClean="0">
                <a:latin typeface="Times New Roman" panose="02020603050405020304" pitchFamily="18" charset="0"/>
                <a:cs typeface="Times New Roman" panose="02020603050405020304" pitchFamily="18" charset="0"/>
              </a:rPr>
              <a:t>ανακτήσιμη αξία</a:t>
            </a:r>
          </a:p>
          <a:p>
            <a:pPr lvl="1">
              <a:lnSpc>
                <a:spcPct val="110000"/>
              </a:lnSpc>
              <a:spcBef>
                <a:spcPts val="600"/>
              </a:spcBef>
              <a:defRPr/>
            </a:pPr>
            <a:r>
              <a:rPr lang="el-GR" altLang="en-US" sz="1400" dirty="0" smtClean="0">
                <a:latin typeface="Times New Roman" panose="02020603050405020304" pitchFamily="18" charset="0"/>
                <a:cs typeface="Times New Roman" panose="02020603050405020304" pitchFamily="18" charset="0"/>
              </a:rPr>
              <a:t>σε αναστροφή ζημιάς </a:t>
            </a:r>
            <a:r>
              <a:rPr lang="el-GR" altLang="en-US" sz="1400" dirty="0" err="1" smtClean="0">
                <a:latin typeface="Times New Roman" panose="02020603050405020304" pitchFamily="18" charset="0"/>
                <a:cs typeface="Times New Roman" panose="02020603050405020304" pitchFamily="18" charset="0"/>
              </a:rPr>
              <a:t>απομείωσης</a:t>
            </a:r>
            <a:r>
              <a:rPr lang="el-GR" altLang="en-US" sz="1400" dirty="0" smtClean="0">
                <a:latin typeface="Times New Roman" panose="02020603050405020304" pitchFamily="18" charset="0"/>
                <a:cs typeface="Times New Roman" panose="02020603050405020304" pitchFamily="18" charset="0"/>
              </a:rPr>
              <a:t> η λογιστική αξία ενός παγίου μετά την αναστροφή της </a:t>
            </a:r>
            <a:r>
              <a:rPr lang="el-GR" altLang="en-US" sz="1400" dirty="0" err="1" smtClean="0">
                <a:latin typeface="Times New Roman" panose="02020603050405020304" pitchFamily="18" charset="0"/>
                <a:cs typeface="Times New Roman" panose="02020603050405020304" pitchFamily="18" charset="0"/>
              </a:rPr>
              <a:t>απομείωσης</a:t>
            </a:r>
            <a:r>
              <a:rPr lang="el-GR" altLang="en-US" sz="1400" dirty="0" smtClean="0">
                <a:latin typeface="Times New Roman" panose="02020603050405020304" pitchFamily="18" charset="0"/>
                <a:cs typeface="Times New Roman" panose="02020603050405020304" pitchFamily="18" charset="0"/>
              </a:rPr>
              <a:t> δεν μπορεί να υπερβεί τη λογιστική αξία που θα είχε το πάγιο εάν δεν είχε αναγνωριστεί η </a:t>
            </a:r>
            <a:r>
              <a:rPr lang="el-GR" altLang="en-US" sz="1400" dirty="0" err="1" smtClean="0">
                <a:latin typeface="Times New Roman" panose="02020603050405020304" pitchFamily="18" charset="0"/>
                <a:cs typeface="Times New Roman" panose="02020603050405020304" pitchFamily="18" charset="0"/>
              </a:rPr>
              <a:t>απομείωση</a:t>
            </a:r>
            <a:r>
              <a:rPr lang="el-GR" altLang="en-US" sz="1400" dirty="0" smtClean="0">
                <a:latin typeface="Times New Roman" panose="02020603050405020304" pitchFamily="18" charset="0"/>
                <a:cs typeface="Times New Roman" panose="02020603050405020304" pitchFamily="18" charset="0"/>
              </a:rPr>
              <a:t>.</a:t>
            </a:r>
          </a:p>
          <a:p>
            <a:pPr eaLnBrk="1" hangingPunct="1">
              <a:lnSpc>
                <a:spcPct val="125000"/>
              </a:lnSpc>
              <a:spcBef>
                <a:spcPts val="1500"/>
              </a:spcBef>
              <a:buClrTx/>
              <a:buSzPct val="80000"/>
              <a:buFontTx/>
              <a:buNone/>
              <a:defRPr/>
            </a:pPr>
            <a:endParaRPr lang="el-GR" altLang="en-US" sz="1600" dirty="0" smtClean="0">
              <a:latin typeface="Times New Roman" panose="02020603050405020304" pitchFamily="18" charset="0"/>
              <a:cs typeface="Times New Roman" panose="02020603050405020304" pitchFamily="18" charset="0"/>
            </a:endParaRPr>
          </a:p>
          <a:p>
            <a:pPr eaLnBrk="1" hangingPunct="1">
              <a:lnSpc>
                <a:spcPct val="125000"/>
              </a:lnSpc>
              <a:spcBef>
                <a:spcPts val="1500"/>
              </a:spcBef>
              <a:buClrTx/>
              <a:buSzPct val="80000"/>
              <a:buFontTx/>
              <a:buNone/>
              <a:defRPr/>
            </a:pPr>
            <a:r>
              <a:rPr lang="en-US" altLang="en-US" sz="1600" dirty="0" smtClean="0">
                <a:latin typeface="Times New Roman" panose="02020603050405020304" pitchFamily="18" charset="0"/>
                <a:cs typeface="Times New Roman" panose="02020603050405020304" pitchFamily="18" charset="0"/>
              </a:rPr>
              <a:t>. </a:t>
            </a:r>
          </a:p>
          <a:p>
            <a:pPr eaLnBrk="1" hangingPunct="1">
              <a:lnSpc>
                <a:spcPct val="125000"/>
              </a:lnSpc>
              <a:spcBef>
                <a:spcPts val="1500"/>
              </a:spcBef>
              <a:buClrTx/>
              <a:buSzPct val="80000"/>
              <a:buFontTx/>
              <a:buNone/>
              <a:defRPr/>
            </a:pPr>
            <a:endParaRPr lang="en-US" altLang="en-US" sz="1600" dirty="0" smtClean="0">
              <a:latin typeface="Times New Roman" panose="02020603050405020304" pitchFamily="18" charset="0"/>
              <a:cs typeface="Times New Roman" panose="02020603050405020304" pitchFamily="18" charset="0"/>
            </a:endParaRPr>
          </a:p>
        </p:txBody>
      </p:sp>
      <p:sp>
        <p:nvSpPr>
          <p:cNvPr id="86019" name="Text Box 3"/>
          <p:cNvSpPr txBox="1">
            <a:spLocks noChangeArrowheads="1"/>
          </p:cNvSpPr>
          <p:nvPr/>
        </p:nvSpPr>
        <p:spPr bwMode="auto">
          <a:xfrm>
            <a:off x="457200" y="457200"/>
            <a:ext cx="8229600" cy="595313"/>
          </a:xfrm>
          <a:prstGeom prst="rect">
            <a:avLst/>
          </a:prstGeom>
          <a:solidFill>
            <a:srgbClr val="005AB4"/>
          </a:solidFill>
          <a:ln w="12600" cap="sq">
            <a:solidFill>
              <a:srgbClr val="000000"/>
            </a:solidFill>
            <a:miter lim="800000"/>
            <a:headEnd/>
            <a:tailEnd/>
          </a:ln>
          <a:effectLst>
            <a:outerShdw dist="107933" dir="2700000" algn="ctr" rotWithShape="0">
              <a:srgbClr val="EEECE1"/>
            </a:outerShdw>
          </a:effectLst>
        </p:spPr>
        <p:txBody>
          <a:bodyPr lIns="90360" tIns="44280" rIns="90360" bIns="44280"/>
          <a:lstStyle/>
          <a:p>
            <a:pPr marL="109538" eaLnBrk="1" hangingPunct="1">
              <a:buSzPct val="100000"/>
              <a:tabLst>
                <a:tab pos="109538" algn="l"/>
                <a:tab pos="1023938" algn="l"/>
                <a:tab pos="1938338" algn="l"/>
                <a:tab pos="2852738" algn="l"/>
                <a:tab pos="3767138" algn="l"/>
                <a:tab pos="4681538" algn="l"/>
                <a:tab pos="5595938" algn="l"/>
                <a:tab pos="6510338" algn="l"/>
                <a:tab pos="7424738" algn="l"/>
                <a:tab pos="8339138" algn="l"/>
                <a:tab pos="9253538" algn="l"/>
                <a:tab pos="10167938" algn="l"/>
              </a:tabLst>
              <a:defRPr/>
            </a:pPr>
            <a:r>
              <a:rPr lang="el-GR" altLang="en-US" sz="2800" dirty="0" err="1">
                <a:latin typeface="Times New Roman" panose="02020603050405020304" pitchFamily="18" charset="0"/>
                <a:cs typeface="Times New Roman" panose="02020603050405020304" pitchFamily="18" charset="0"/>
              </a:rPr>
              <a:t>Απομείωση</a:t>
            </a:r>
            <a:r>
              <a:rPr lang="el-GR" altLang="en-US" sz="2800" dirty="0">
                <a:latin typeface="Times New Roman" panose="02020603050405020304" pitchFamily="18" charset="0"/>
                <a:cs typeface="Times New Roman" panose="02020603050405020304" pitchFamily="18" charset="0"/>
              </a:rPr>
              <a:t>/ </a:t>
            </a:r>
            <a:r>
              <a:rPr lang="en-US" altLang="en-US" sz="2800" dirty="0">
                <a:latin typeface="Times New Roman" panose="02020603050405020304" pitchFamily="18" charset="0"/>
                <a:cs typeface="Times New Roman" panose="02020603050405020304" pitchFamily="18" charset="0"/>
              </a:rPr>
              <a:t>Impairment</a:t>
            </a:r>
          </a:p>
          <a:p>
            <a:pPr marL="109538" eaLnBrk="1" hangingPunct="1">
              <a:buSzPct val="100000"/>
              <a:tabLst>
                <a:tab pos="109538" algn="l"/>
                <a:tab pos="1023938" algn="l"/>
                <a:tab pos="1938338" algn="l"/>
                <a:tab pos="2852738" algn="l"/>
                <a:tab pos="3767138" algn="l"/>
                <a:tab pos="4681538" algn="l"/>
                <a:tab pos="5595938" algn="l"/>
                <a:tab pos="6510338" algn="l"/>
                <a:tab pos="7424738" algn="l"/>
                <a:tab pos="8339138" algn="l"/>
                <a:tab pos="9253538" algn="l"/>
                <a:tab pos="10167938" algn="l"/>
              </a:tabLst>
              <a:defRPr/>
            </a:pPr>
            <a:endParaRPr lang="el-GR" sz="2800" dirty="0">
              <a:solidFill>
                <a:srgbClr val="FFFFFF"/>
              </a:solidFill>
              <a:latin typeface="Times New Roman" pitchFamily="16" charset="0"/>
              <a:ea typeface="+mn-ea"/>
              <a:cs typeface="Times New Roman" pitchFamily="16" charset="0"/>
            </a:endParaRPr>
          </a:p>
        </p:txBody>
      </p:sp>
      <p:graphicFrame>
        <p:nvGraphicFramePr>
          <p:cNvPr id="2" name="Table 1"/>
          <p:cNvGraphicFramePr>
            <a:graphicFrameLocks noGrp="1"/>
          </p:cNvGraphicFramePr>
          <p:nvPr/>
        </p:nvGraphicFramePr>
        <p:xfrm>
          <a:off x="477838" y="5013325"/>
          <a:ext cx="8077200" cy="1219200"/>
        </p:xfrm>
        <a:graphic>
          <a:graphicData uri="http://schemas.openxmlformats.org/drawingml/2006/table">
            <a:tbl>
              <a:tblPr firstRow="1" bandRow="1">
                <a:tableStyleId>{F5AB1C69-6EDB-4FF4-983F-18BD219EF322}</a:tableStyleId>
              </a:tblPr>
              <a:tblGrid>
                <a:gridCol w="2862318">
                  <a:extLst>
                    <a:ext uri="{9D8B030D-6E8A-4147-A177-3AD203B41FA5}"/>
                  </a:extLst>
                </a:gridCol>
                <a:gridCol w="2852682">
                  <a:extLst>
                    <a:ext uri="{9D8B030D-6E8A-4147-A177-3AD203B41FA5}"/>
                  </a:extLst>
                </a:gridCol>
                <a:gridCol w="1219200">
                  <a:extLst>
                    <a:ext uri="{9D8B030D-6E8A-4147-A177-3AD203B41FA5}"/>
                  </a:extLst>
                </a:gridCol>
                <a:gridCol w="1143000">
                  <a:extLst>
                    <a:ext uri="{9D8B030D-6E8A-4147-A177-3AD203B41FA5}"/>
                  </a:extLst>
                </a:gridCol>
              </a:tblGrid>
              <a:tr h="286798">
                <a:tc gridSpan="4">
                  <a:txBody>
                    <a:bodyPr/>
                    <a:lstStyle/>
                    <a:p>
                      <a:pPr algn="ctr"/>
                      <a:r>
                        <a:rPr lang="el-GR" sz="1400" dirty="0" smtClean="0">
                          <a:solidFill>
                            <a:schemeClr val="tx1"/>
                          </a:solidFill>
                          <a:latin typeface="Times New Roman" panose="02020603050405020304" pitchFamily="18" charset="0"/>
                          <a:cs typeface="Times New Roman" panose="02020603050405020304" pitchFamily="18" charset="0"/>
                        </a:rPr>
                        <a:t>Εγγραφή </a:t>
                      </a:r>
                      <a:r>
                        <a:rPr lang="el-GR" sz="1400" dirty="0" err="1" smtClean="0">
                          <a:solidFill>
                            <a:schemeClr val="tx1"/>
                          </a:solidFill>
                          <a:latin typeface="Times New Roman" panose="02020603050405020304" pitchFamily="18" charset="0"/>
                          <a:cs typeface="Times New Roman" panose="02020603050405020304" pitchFamily="18" charset="0"/>
                        </a:rPr>
                        <a:t>απομείωσης</a:t>
                      </a:r>
                      <a:endParaRPr lang="en-US" sz="140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extLst>
                  <a:ext uri="{0D108BD9-81ED-4DB2-BD59-A6C34878D82A}"/>
                </a:extLst>
              </a:tr>
              <a:tr h="286798">
                <a:tc>
                  <a:txBody>
                    <a:bodyPr/>
                    <a:lstStyle/>
                    <a:p>
                      <a:endParaRPr lang="en-US" sz="14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1400" dirty="0">
                        <a:latin typeface="Times New Roman" panose="02020603050405020304" pitchFamily="18" charset="0"/>
                        <a:cs typeface="Times New Roman" panose="02020603050405020304" pitchFamily="18"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l-GR" sz="1400" dirty="0" smtClean="0">
                          <a:latin typeface="Times New Roman" panose="02020603050405020304" pitchFamily="18" charset="0"/>
                          <a:cs typeface="Times New Roman" panose="02020603050405020304" pitchFamily="18" charset="0"/>
                        </a:rPr>
                        <a:t>Χρέωση</a:t>
                      </a:r>
                      <a:endParaRPr lang="en-US" sz="1400" dirty="0">
                        <a:latin typeface="Times New Roman" panose="02020603050405020304" pitchFamily="18" charset="0"/>
                        <a:cs typeface="Times New Roman" panose="02020603050405020304" pitchFamily="18"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l-GR" sz="1400" dirty="0" smtClean="0">
                          <a:latin typeface="Times New Roman" panose="02020603050405020304" pitchFamily="18" charset="0"/>
                          <a:cs typeface="Times New Roman" panose="02020603050405020304" pitchFamily="18" charset="0"/>
                        </a:rPr>
                        <a:t>Πίστωση</a:t>
                      </a:r>
                      <a:endParaRPr lang="en-US" sz="1400" dirty="0">
                        <a:latin typeface="Times New Roman" panose="02020603050405020304" pitchFamily="18" charset="0"/>
                        <a:cs typeface="Times New Roman" panose="02020603050405020304" pitchFamily="18" charset="0"/>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extLst>
              </a:tr>
              <a:tr h="286798">
                <a:tc gridSpan="2">
                  <a:txBody>
                    <a:bodyPr/>
                    <a:lstStyle/>
                    <a:p>
                      <a:r>
                        <a:rPr lang="el-GR" sz="1400" dirty="0" smtClean="0">
                          <a:latin typeface="Times New Roman" panose="02020603050405020304" pitchFamily="18" charset="0"/>
                          <a:cs typeface="Times New Roman" panose="02020603050405020304" pitchFamily="18" charset="0"/>
                        </a:rPr>
                        <a:t>Ζημιά </a:t>
                      </a:r>
                      <a:r>
                        <a:rPr lang="el-GR" sz="1400" dirty="0" err="1" smtClean="0">
                          <a:latin typeface="Times New Roman" panose="02020603050405020304" pitchFamily="18" charset="0"/>
                          <a:cs typeface="Times New Roman" panose="02020603050405020304" pitchFamily="18" charset="0"/>
                        </a:rPr>
                        <a:t>Απομείωσης</a:t>
                      </a:r>
                      <a:r>
                        <a:rPr lang="el-GR" sz="1400" dirty="0" smtClean="0">
                          <a:latin typeface="Times New Roman" panose="02020603050405020304" pitchFamily="18" charset="0"/>
                          <a:cs typeface="Times New Roman" panose="02020603050405020304" pitchFamily="18" charset="0"/>
                        </a:rPr>
                        <a:t> </a:t>
                      </a:r>
                      <a:r>
                        <a:rPr lang="el-GR" sz="1100" dirty="0" smtClean="0">
                          <a:latin typeface="Times New Roman" panose="02020603050405020304" pitchFamily="18" charset="0"/>
                          <a:cs typeface="Times New Roman" panose="02020603050405020304" pitchFamily="18" charset="0"/>
                        </a:rPr>
                        <a:t>(ΚΑΧ)</a:t>
                      </a:r>
                      <a:endParaRPr lang="en-US" sz="14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l-GR" sz="1400" dirty="0" smtClean="0">
                          <a:latin typeface="Times New Roman" panose="02020603050405020304" pitchFamily="18" charset="0"/>
                          <a:cs typeface="Times New Roman" panose="02020603050405020304" pitchFamily="18" charset="0"/>
                        </a:rPr>
                        <a:t>ΚΚΚΚ</a:t>
                      </a:r>
                      <a:endParaRPr lang="en-US" sz="1400" dirty="0">
                        <a:latin typeface="Times New Roman" panose="02020603050405020304" pitchFamily="18" charset="0"/>
                        <a:cs typeface="Times New Roman" panose="02020603050405020304" pitchFamily="18"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400" dirty="0">
                        <a:latin typeface="Times New Roman" panose="02020603050405020304" pitchFamily="18" charset="0"/>
                        <a:cs typeface="Times New Roman" panose="02020603050405020304" pitchFamily="18" charset="0"/>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extLst>
              </a:tr>
              <a:tr h="286798">
                <a:tc gridSpan="2">
                  <a:txBody>
                    <a:bodyPr/>
                    <a:lstStyle/>
                    <a:p>
                      <a:r>
                        <a:rPr lang="el-GR" sz="1400" dirty="0" smtClean="0">
                          <a:latin typeface="Times New Roman" panose="02020603050405020304" pitchFamily="18" charset="0"/>
                          <a:cs typeface="Times New Roman" panose="02020603050405020304" pitchFamily="18" charset="0"/>
                        </a:rPr>
                        <a:t>    </a:t>
                      </a:r>
                      <a:r>
                        <a:rPr lang="el-GR" sz="1400" dirty="0" err="1" smtClean="0">
                          <a:latin typeface="Times New Roman" panose="02020603050405020304" pitchFamily="18" charset="0"/>
                          <a:cs typeface="Times New Roman" panose="02020603050405020304" pitchFamily="18" charset="0"/>
                        </a:rPr>
                        <a:t>Απομειωμένα</a:t>
                      </a:r>
                      <a:r>
                        <a:rPr lang="el-GR" sz="1400" baseline="0" dirty="0" smtClean="0">
                          <a:latin typeface="Times New Roman" panose="02020603050405020304" pitchFamily="18" charset="0"/>
                          <a:cs typeface="Times New Roman" panose="02020603050405020304" pitchFamily="18" charset="0"/>
                        </a:rPr>
                        <a:t> Πάγια/Συσσωρευμένες </a:t>
                      </a:r>
                      <a:r>
                        <a:rPr lang="el-GR" sz="1400" baseline="0" dirty="0" err="1" smtClean="0">
                          <a:latin typeface="Times New Roman" panose="02020603050405020304" pitchFamily="18" charset="0"/>
                          <a:cs typeface="Times New Roman" panose="02020603050405020304" pitchFamily="18" charset="0"/>
                        </a:rPr>
                        <a:t>Απομειώσεις</a:t>
                      </a:r>
                      <a:r>
                        <a:rPr lang="el-GR" sz="1400" baseline="0" dirty="0" smtClean="0">
                          <a:latin typeface="Times New Roman" panose="02020603050405020304" pitchFamily="18" charset="0"/>
                          <a:cs typeface="Times New Roman" panose="02020603050405020304" pitchFamily="18" charset="0"/>
                        </a:rPr>
                        <a:t> </a:t>
                      </a:r>
                      <a:r>
                        <a:rPr lang="el-GR" sz="1100" baseline="0" dirty="0" smtClean="0">
                          <a:latin typeface="Times New Roman" panose="02020603050405020304" pitchFamily="18" charset="0"/>
                          <a:cs typeface="Times New Roman" panose="02020603050405020304" pitchFamily="18" charset="0"/>
                        </a:rPr>
                        <a:t>(ΙΣΟΛΟΓΙΣΜΟΣ)</a:t>
                      </a:r>
                      <a:endParaRPr lang="en-US" sz="11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400" dirty="0">
                        <a:latin typeface="Times New Roman" panose="02020603050405020304" pitchFamily="18" charset="0"/>
                        <a:cs typeface="Times New Roman" panose="02020603050405020304" pitchFamily="18"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l-GR" sz="1400" dirty="0" smtClean="0">
                          <a:latin typeface="Times New Roman" panose="02020603050405020304" pitchFamily="18" charset="0"/>
                          <a:cs typeface="Times New Roman" panose="02020603050405020304" pitchFamily="18" charset="0"/>
                        </a:rPr>
                        <a:t>ΚΚΚΚ</a:t>
                      </a:r>
                      <a:endParaRPr lang="en-US" sz="1400" dirty="0">
                        <a:latin typeface="Times New Roman" panose="02020603050405020304" pitchFamily="18" charset="0"/>
                        <a:cs typeface="Times New Roman" panose="02020603050405020304" pitchFamily="18" charset="0"/>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extLst>
              </a:tr>
            </a:tbl>
          </a:graphicData>
        </a:graphic>
      </p:graphicFrame>
      <p:sp>
        <p:nvSpPr>
          <p:cNvPr id="120852" name="Slide Number Placeholder 3"/>
          <p:cNvSpPr>
            <a:spLocks noGrp="1"/>
          </p:cNvSpPr>
          <p:nvPr>
            <p:ph type="sldNum" sz="quarter" idx="11"/>
          </p:nvPr>
        </p:nvSpPr>
        <p:spPr>
          <a:noFill/>
          <a:ln/>
        </p:spPr>
        <p:txBody>
          <a:bodyPr/>
          <a:lstStyle/>
          <a:p>
            <a:fld id="{3169BED7-65FD-4062-9BB8-06DCF2924E25}" type="slidenum">
              <a:rPr lang="el-GR" altLang="en-US"/>
              <a:pPr/>
              <a:t>72</a:t>
            </a:fld>
            <a:endParaRPr lang="el-GR" altLang="en-US"/>
          </a:p>
        </p:txBody>
      </p:sp>
    </p:spTree>
  </p:cSld>
  <p:clrMapOvr>
    <a:masterClrMapping/>
  </p:clrMapOvr>
  <p:transition spd="slow"/>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Title 1"/>
          <p:cNvSpPr>
            <a:spLocks noGrp="1"/>
          </p:cNvSpPr>
          <p:nvPr>
            <p:ph type="title"/>
          </p:nvPr>
        </p:nvSpPr>
        <p:spPr>
          <a:xfrm>
            <a:off x="457200" y="274638"/>
            <a:ext cx="8228013" cy="539750"/>
          </a:xfrm>
        </p:spPr>
        <p:txBody>
          <a:bodyPr/>
          <a:lstStyle/>
          <a:p>
            <a:r>
              <a:rPr lang="el-GR" altLang="en-US" sz="2800" smtClean="0"/>
              <a:t>Παράδειγμα απομείωσης και αναστροφής</a:t>
            </a:r>
            <a:endParaRPr lang="en-US" altLang="en-US" sz="2000" smtClean="0"/>
          </a:p>
        </p:txBody>
      </p:sp>
      <p:sp>
        <p:nvSpPr>
          <p:cNvPr id="3" name="Content Placeholder 2"/>
          <p:cNvSpPr>
            <a:spLocks noGrp="1"/>
          </p:cNvSpPr>
          <p:nvPr>
            <p:ph idx="1"/>
          </p:nvPr>
        </p:nvSpPr>
        <p:spPr>
          <a:xfrm>
            <a:off x="457200" y="814388"/>
            <a:ext cx="8228013" cy="5905500"/>
          </a:xfrm>
        </p:spPr>
        <p:txBody>
          <a:bodyPr>
            <a:normAutofit/>
          </a:bodyPr>
          <a:lstStyle/>
          <a:p>
            <a:pPr marL="0" indent="0">
              <a:spcBef>
                <a:spcPts val="0"/>
              </a:spcBef>
              <a:buFont typeface="Wingdings" pitchFamily="2" charset="2"/>
              <a:buNone/>
              <a:defRPr/>
            </a:pPr>
            <a:r>
              <a:rPr lang="el-GR" sz="1400" smtClean="0">
                <a:latin typeface="Times New Roman" panose="02020603050405020304" pitchFamily="18" charset="0"/>
                <a:cs typeface="Times New Roman" panose="02020603050405020304" pitchFamily="18" charset="0"/>
              </a:rPr>
              <a:t>Την </a:t>
            </a:r>
            <a:r>
              <a:rPr lang="el-GR" sz="1400" b="1" smtClean="0">
                <a:latin typeface="Times New Roman" panose="02020603050405020304" pitchFamily="18" charset="0"/>
                <a:cs typeface="Times New Roman" panose="02020603050405020304" pitchFamily="18" charset="0"/>
              </a:rPr>
              <a:t>1.1.20Χ1</a:t>
            </a:r>
            <a:r>
              <a:rPr lang="el-GR" sz="1400" smtClean="0">
                <a:latin typeface="Times New Roman" panose="02020603050405020304" pitchFamily="18" charset="0"/>
                <a:cs typeface="Times New Roman" panose="02020603050405020304" pitchFamily="18" charset="0"/>
              </a:rPr>
              <a:t> μια επιχείρηση αγόρασε πάγιο αντί €100.000 ευρώ, με ωφέλιμη οικονομική ζωή 20 έτη και μηδενική υπολειμματική αξία (ποσοστό ετήσιας απόσβεσης 5%). Την </a:t>
            </a:r>
            <a:r>
              <a:rPr lang="el-GR" sz="1400" b="1" smtClean="0">
                <a:latin typeface="Times New Roman" panose="02020603050405020304" pitchFamily="18" charset="0"/>
                <a:cs typeface="Times New Roman" panose="02020603050405020304" pitchFamily="18" charset="0"/>
              </a:rPr>
              <a:t>31/12/20Χ5</a:t>
            </a:r>
            <a:r>
              <a:rPr lang="el-GR" sz="1400" smtClean="0">
                <a:latin typeface="Times New Roman" panose="02020603050405020304" pitchFamily="18" charset="0"/>
                <a:cs typeface="Times New Roman" panose="02020603050405020304" pitchFamily="18" charset="0"/>
              </a:rPr>
              <a:t> η επιχείρηση εκτίμησε ότι υπάρχει μόνιμη απομείωση του παγίου καθώς η ανακτήσιμη αξία του εκτιμήθηκε στις €45.000 ευρώ (δεν μεταβλήθηκε η ωφέλιμη ζωή). Στις </a:t>
            </a:r>
            <a:r>
              <a:rPr lang="el-GR" sz="1400" b="1" smtClean="0">
                <a:latin typeface="Times New Roman" panose="02020603050405020304" pitchFamily="18" charset="0"/>
                <a:cs typeface="Times New Roman" panose="02020603050405020304" pitchFamily="18" charset="0"/>
              </a:rPr>
              <a:t>31/12/20Χ9</a:t>
            </a:r>
            <a:r>
              <a:rPr lang="el-GR" sz="1400" smtClean="0">
                <a:latin typeface="Times New Roman" panose="02020603050405020304" pitchFamily="18" charset="0"/>
                <a:cs typeface="Times New Roman" panose="02020603050405020304" pitchFamily="18" charset="0"/>
              </a:rPr>
              <a:t> η επιχείρηση εκτίμησε ότι η ανακτήσιμη αξία του παγίου ανερχόταν στο ποσό των 70.000 ευρώ. </a:t>
            </a:r>
            <a:r>
              <a:rPr lang="el-GR" sz="1400" b="1" smtClean="0">
                <a:latin typeface="Times New Roman" panose="02020603050405020304" pitchFamily="18" charset="0"/>
                <a:cs typeface="Times New Roman" panose="02020603050405020304" pitchFamily="18" charset="0"/>
              </a:rPr>
              <a:t>Ζητείται</a:t>
            </a:r>
            <a:r>
              <a:rPr lang="el-GR" sz="1400" smtClean="0">
                <a:latin typeface="Times New Roman" panose="02020603050405020304" pitchFamily="18" charset="0"/>
                <a:cs typeface="Times New Roman" panose="02020603050405020304" pitchFamily="18" charset="0"/>
              </a:rPr>
              <a:t> να γίνουν οι σχετικές ημερολογιακές εγγραφές. </a:t>
            </a:r>
            <a:endParaRPr lang="en-US" sz="1400" smtClean="0">
              <a:latin typeface="Times New Roman" panose="02020603050405020304" pitchFamily="18" charset="0"/>
              <a:cs typeface="Times New Roman" panose="02020603050405020304" pitchFamily="18" charset="0"/>
            </a:endParaRPr>
          </a:p>
          <a:p>
            <a:pPr marL="0" indent="0">
              <a:spcBef>
                <a:spcPts val="0"/>
              </a:spcBef>
              <a:buFont typeface="Times New Roman" pitchFamily="18" charset="0"/>
              <a:buNone/>
              <a:defRPr/>
            </a:pPr>
            <a:endParaRPr lang="el-GR" sz="1400" b="1" smtClean="0">
              <a:latin typeface="Times New Roman" panose="02020603050405020304" pitchFamily="18" charset="0"/>
              <a:cs typeface="Times New Roman" panose="02020603050405020304" pitchFamily="18" charset="0"/>
            </a:endParaRPr>
          </a:p>
          <a:p>
            <a:pPr marL="0" indent="0">
              <a:spcBef>
                <a:spcPts val="0"/>
              </a:spcBef>
              <a:buFont typeface="Times New Roman" pitchFamily="18" charset="0"/>
              <a:buNone/>
              <a:defRPr/>
            </a:pPr>
            <a:r>
              <a:rPr lang="el-GR" sz="1300" b="1" smtClean="0">
                <a:latin typeface="Times New Roman" panose="02020603050405020304" pitchFamily="18" charset="0"/>
                <a:cs typeface="Times New Roman" panose="02020603050405020304" pitchFamily="18" charset="0"/>
              </a:rPr>
              <a:t>Λύση</a:t>
            </a:r>
          </a:p>
          <a:p>
            <a:pPr marL="0" indent="0">
              <a:spcBef>
                <a:spcPts val="0"/>
              </a:spcBef>
              <a:buFont typeface="Times New Roman" pitchFamily="18" charset="0"/>
              <a:buNone/>
              <a:defRPr/>
            </a:pPr>
            <a:r>
              <a:rPr lang="el-GR" sz="1300" b="1" smtClean="0">
                <a:latin typeface="Times New Roman" panose="02020603050405020304" pitchFamily="18" charset="0"/>
                <a:cs typeface="Times New Roman" panose="02020603050405020304" pitchFamily="18" charset="0"/>
              </a:rPr>
              <a:t>31/12/Χ5</a:t>
            </a:r>
            <a:r>
              <a:rPr lang="el-GR" sz="1300" smtClean="0">
                <a:latin typeface="Times New Roman" panose="02020603050405020304" pitchFamily="18" charset="0"/>
                <a:cs typeface="Times New Roman" panose="02020603050405020304" pitchFamily="18" charset="0"/>
              </a:rPr>
              <a:t> (ανακτήσιμη αξία €45.000)</a:t>
            </a:r>
          </a:p>
          <a:p>
            <a:pPr marL="0" indent="0">
              <a:spcBef>
                <a:spcPts val="0"/>
              </a:spcBef>
              <a:buFont typeface="Times New Roman" pitchFamily="18" charset="0"/>
              <a:buNone/>
              <a:defRPr/>
            </a:pPr>
            <a:endParaRPr lang="el-GR" sz="1300" b="1" smtClean="0">
              <a:latin typeface="Times New Roman" panose="02020603050405020304" pitchFamily="18" charset="0"/>
              <a:cs typeface="Times New Roman" panose="02020603050405020304" pitchFamily="18" charset="0"/>
            </a:endParaRPr>
          </a:p>
          <a:p>
            <a:pPr marL="0" indent="0">
              <a:spcBef>
                <a:spcPts val="0"/>
              </a:spcBef>
              <a:buFont typeface="Times New Roman" pitchFamily="18" charset="0"/>
              <a:buNone/>
              <a:defRPr/>
            </a:pPr>
            <a:r>
              <a:rPr lang="el-GR" sz="1300" b="1" smtClean="0">
                <a:latin typeface="Times New Roman" panose="02020603050405020304" pitchFamily="18" charset="0"/>
                <a:cs typeface="Times New Roman" panose="02020603050405020304" pitchFamily="18" charset="0"/>
              </a:rPr>
              <a:t>Ετήσια απόσβεση</a:t>
            </a:r>
            <a:r>
              <a:rPr lang="el-GR" sz="1300" smtClean="0">
                <a:latin typeface="Times New Roman" panose="02020603050405020304" pitchFamily="18" charset="0"/>
                <a:cs typeface="Times New Roman" panose="02020603050405020304" pitchFamily="18" charset="0"/>
              </a:rPr>
              <a:t> </a:t>
            </a:r>
            <a:r>
              <a:rPr lang="el-GR" sz="1300" b="1" smtClean="0">
                <a:latin typeface="Times New Roman" panose="02020603050405020304" pitchFamily="18" charset="0"/>
                <a:cs typeface="Times New Roman" panose="02020603050405020304" pitchFamily="18" charset="0"/>
              </a:rPr>
              <a:t>από 20Χ1</a:t>
            </a:r>
            <a:r>
              <a:rPr lang="el-GR" sz="1300" smtClean="0">
                <a:latin typeface="Times New Roman" panose="02020603050405020304" pitchFamily="18" charset="0"/>
                <a:cs typeface="Times New Roman" panose="02020603050405020304" pitchFamily="18" charset="0"/>
              </a:rPr>
              <a:t>: 5.000 = [(100.000  * 1/20] </a:t>
            </a:r>
          </a:p>
          <a:p>
            <a:pPr marL="0" indent="0">
              <a:spcBef>
                <a:spcPts val="0"/>
              </a:spcBef>
              <a:buFont typeface="Times New Roman" pitchFamily="18" charset="0"/>
              <a:buNone/>
              <a:defRPr/>
            </a:pPr>
            <a:r>
              <a:rPr lang="el-GR" sz="1300" smtClean="0">
                <a:latin typeface="Times New Roman" panose="02020603050405020304" pitchFamily="18" charset="0"/>
                <a:cs typeface="Times New Roman" panose="02020603050405020304" pitchFamily="18" charset="0"/>
              </a:rPr>
              <a:t>Οι συσσωρευμένες αποσβέσεις του παγίου στις 31/12/Χ5 είναι €25.000 (5.000* 5) και η λογιστική αξία (</a:t>
            </a:r>
            <a:r>
              <a:rPr lang="el-GR" sz="1300" b="1" smtClean="0">
                <a:latin typeface="Times New Roman" panose="02020603050405020304" pitchFamily="18" charset="0"/>
                <a:cs typeface="Times New Roman" panose="02020603050405020304" pitchFamily="18" charset="0"/>
              </a:rPr>
              <a:t>ΛΑ</a:t>
            </a:r>
            <a:r>
              <a:rPr lang="el-GR" sz="1300" smtClean="0">
                <a:latin typeface="Times New Roman" panose="02020603050405020304" pitchFamily="18" charset="0"/>
                <a:cs typeface="Times New Roman" panose="02020603050405020304" pitchFamily="18" charset="0"/>
              </a:rPr>
              <a:t>) του €75.000. Συνεπώς, υπάρχει ζημία απομείωσης ποσού €30.000 (45.000 &lt; 75.000).</a:t>
            </a:r>
          </a:p>
          <a:p>
            <a:pPr>
              <a:buFont typeface="Arial" charset="0"/>
              <a:buChar char="•"/>
              <a:defRPr/>
            </a:pPr>
            <a:endParaRPr lang="el-GR" sz="1400" smtClean="0">
              <a:latin typeface="Times New Roman" panose="02020603050405020304" pitchFamily="18" charset="0"/>
              <a:cs typeface="Times New Roman" panose="02020603050405020304" pitchFamily="18" charset="0"/>
            </a:endParaRPr>
          </a:p>
          <a:p>
            <a:pPr marL="0" indent="0">
              <a:buFont typeface="Wingdings" pitchFamily="2" charset="2"/>
              <a:buNone/>
              <a:defRPr/>
            </a:pPr>
            <a:endParaRPr lang="el-GR" sz="1400" smtClean="0">
              <a:latin typeface="Times New Roman" panose="02020603050405020304" pitchFamily="18" charset="0"/>
              <a:cs typeface="Times New Roman" panose="02020603050405020304" pitchFamily="18" charset="0"/>
            </a:endParaRPr>
          </a:p>
          <a:p>
            <a:pPr marL="0" indent="0">
              <a:buFont typeface="Wingdings" pitchFamily="2" charset="2"/>
              <a:buNone/>
              <a:defRPr/>
            </a:pPr>
            <a:endParaRPr lang="en-US" sz="1400" smtClean="0">
              <a:latin typeface="Times New Roman" panose="02020603050405020304" pitchFamily="18" charset="0"/>
              <a:cs typeface="Times New Roman" panose="02020603050405020304" pitchFamily="18" charset="0"/>
            </a:endParaRPr>
          </a:p>
          <a:p>
            <a:pPr marL="0" indent="0">
              <a:spcBef>
                <a:spcPts val="0"/>
              </a:spcBef>
              <a:buFont typeface="Times New Roman" pitchFamily="18" charset="0"/>
              <a:buNone/>
              <a:defRPr/>
            </a:pPr>
            <a:endParaRPr lang="el-GR" sz="1400" b="1" smtClean="0">
              <a:latin typeface="Times New Roman" panose="02020603050405020304" pitchFamily="18" charset="0"/>
              <a:cs typeface="Times New Roman" panose="02020603050405020304" pitchFamily="18" charset="0"/>
            </a:endParaRPr>
          </a:p>
          <a:p>
            <a:pPr marL="0" indent="0">
              <a:spcBef>
                <a:spcPts val="0"/>
              </a:spcBef>
              <a:buFont typeface="Times New Roman" pitchFamily="18" charset="0"/>
              <a:buNone/>
              <a:defRPr/>
            </a:pPr>
            <a:r>
              <a:rPr lang="el-GR" sz="1300" b="1" smtClean="0">
                <a:latin typeface="Times New Roman" panose="02020603050405020304" pitchFamily="18" charset="0"/>
                <a:cs typeface="Times New Roman" panose="02020603050405020304" pitchFamily="18" charset="0"/>
              </a:rPr>
              <a:t>31/12/Χ8</a:t>
            </a:r>
            <a:r>
              <a:rPr lang="el-GR" sz="1300" smtClean="0">
                <a:latin typeface="Times New Roman" panose="02020603050405020304" pitchFamily="18" charset="0"/>
                <a:cs typeface="Times New Roman" panose="02020603050405020304" pitchFamily="18" charset="0"/>
              </a:rPr>
              <a:t> (ανακτήσιμη αξία €70.000)</a:t>
            </a:r>
          </a:p>
          <a:p>
            <a:pPr marL="0" indent="0">
              <a:spcBef>
                <a:spcPts val="0"/>
              </a:spcBef>
              <a:buFont typeface="Times New Roman" pitchFamily="18" charset="0"/>
              <a:buNone/>
              <a:defRPr/>
            </a:pPr>
            <a:endParaRPr lang="el-GR" sz="1300" smtClean="0">
              <a:latin typeface="Times New Roman" panose="02020603050405020304" pitchFamily="18" charset="0"/>
              <a:cs typeface="Times New Roman" panose="02020603050405020304" pitchFamily="18" charset="0"/>
            </a:endParaRPr>
          </a:p>
          <a:p>
            <a:pPr marL="0" indent="0">
              <a:spcBef>
                <a:spcPts val="0"/>
              </a:spcBef>
              <a:buFont typeface="Times New Roman" pitchFamily="18" charset="0"/>
              <a:buNone/>
              <a:defRPr/>
            </a:pPr>
            <a:r>
              <a:rPr lang="el-GR" sz="1300" b="1" smtClean="0">
                <a:latin typeface="Times New Roman" panose="02020603050405020304" pitchFamily="18" charset="0"/>
                <a:cs typeface="Times New Roman" panose="02020603050405020304" pitchFamily="18" charset="0"/>
              </a:rPr>
              <a:t>Ετήσια απόσβεση</a:t>
            </a:r>
            <a:r>
              <a:rPr lang="el-GR" sz="1300" smtClean="0">
                <a:latin typeface="Times New Roman" panose="02020603050405020304" pitchFamily="18" charset="0"/>
                <a:cs typeface="Times New Roman" panose="02020603050405020304" pitchFamily="18" charset="0"/>
              </a:rPr>
              <a:t> </a:t>
            </a:r>
            <a:r>
              <a:rPr lang="el-GR" sz="1300" b="1" smtClean="0">
                <a:latin typeface="Times New Roman" panose="02020603050405020304" pitchFamily="18" charset="0"/>
                <a:cs typeface="Times New Roman" panose="02020603050405020304" pitchFamily="18" charset="0"/>
              </a:rPr>
              <a:t>από 20Χ6</a:t>
            </a:r>
            <a:r>
              <a:rPr lang="el-GR" sz="1300" smtClean="0">
                <a:latin typeface="Times New Roman" panose="02020603050405020304" pitchFamily="18" charset="0"/>
                <a:cs typeface="Times New Roman" panose="02020603050405020304" pitchFamily="18" charset="0"/>
              </a:rPr>
              <a:t>: 3.000 [(100.000 – 25.000 – 30.000) = 45.000/15] </a:t>
            </a:r>
          </a:p>
          <a:p>
            <a:pPr marL="0" indent="0">
              <a:spcBef>
                <a:spcPts val="0"/>
              </a:spcBef>
              <a:buFont typeface="Times New Roman" pitchFamily="18" charset="0"/>
              <a:buNone/>
              <a:defRPr/>
            </a:pPr>
            <a:r>
              <a:rPr lang="el-GR" sz="1300" b="1" smtClean="0">
                <a:latin typeface="Times New Roman" panose="02020603050405020304" pitchFamily="18" charset="0"/>
                <a:cs typeface="Times New Roman" panose="02020603050405020304" pitchFamily="18" charset="0"/>
              </a:rPr>
              <a:t>Λογιστική αξία</a:t>
            </a:r>
            <a:r>
              <a:rPr lang="el-GR" sz="1300" smtClean="0">
                <a:latin typeface="Times New Roman" panose="02020603050405020304" pitchFamily="18" charset="0"/>
                <a:cs typeface="Times New Roman" panose="02020603050405020304" pitchFamily="18" charset="0"/>
              </a:rPr>
              <a:t> </a:t>
            </a:r>
            <a:r>
              <a:rPr lang="el-GR" sz="1300" b="1" smtClean="0">
                <a:latin typeface="Times New Roman" panose="02020603050405020304" pitchFamily="18" charset="0"/>
                <a:cs typeface="Times New Roman" panose="02020603050405020304" pitchFamily="18" charset="0"/>
              </a:rPr>
              <a:t>(ΛΑ)</a:t>
            </a:r>
            <a:r>
              <a:rPr lang="el-GR" sz="1300" smtClean="0">
                <a:latin typeface="Times New Roman" panose="02020603050405020304" pitchFamily="18" charset="0"/>
                <a:cs typeface="Times New Roman" panose="02020603050405020304" pitchFamily="18" charset="0"/>
              </a:rPr>
              <a:t> </a:t>
            </a:r>
            <a:r>
              <a:rPr lang="el-GR" sz="1300" b="1" smtClean="0">
                <a:latin typeface="Times New Roman" panose="02020603050405020304" pitchFamily="18" charset="0"/>
                <a:cs typeface="Times New Roman" panose="02020603050405020304" pitchFamily="18" charset="0"/>
              </a:rPr>
              <a:t>παγίου 31/12/Χ9 </a:t>
            </a:r>
            <a:r>
              <a:rPr lang="el-GR" sz="1300" smtClean="0">
                <a:latin typeface="Times New Roman" panose="02020603050405020304" pitchFamily="18" charset="0"/>
                <a:cs typeface="Times New Roman" panose="02020603050405020304" pitchFamily="18" charset="0"/>
              </a:rPr>
              <a:t>(μετά από 4 χρόνια αποσβέσεων)</a:t>
            </a:r>
            <a:r>
              <a:rPr lang="el-GR" sz="1300" b="1" smtClean="0">
                <a:latin typeface="Times New Roman" panose="02020603050405020304" pitchFamily="18" charset="0"/>
                <a:cs typeface="Times New Roman" panose="02020603050405020304" pitchFamily="18" charset="0"/>
              </a:rPr>
              <a:t> :</a:t>
            </a:r>
            <a:r>
              <a:rPr lang="el-GR" sz="1300" smtClean="0">
                <a:latin typeface="Times New Roman" panose="02020603050405020304" pitchFamily="18" charset="0"/>
                <a:cs typeface="Times New Roman" panose="02020603050405020304" pitchFamily="18" charset="0"/>
              </a:rPr>
              <a:t> 33.000 (45.000 – 12.000)</a:t>
            </a:r>
          </a:p>
          <a:p>
            <a:pPr marL="0" indent="0">
              <a:spcBef>
                <a:spcPts val="0"/>
              </a:spcBef>
              <a:buFont typeface="Times New Roman" pitchFamily="18" charset="0"/>
              <a:buNone/>
              <a:defRPr/>
            </a:pPr>
            <a:r>
              <a:rPr lang="el-GR" sz="1300" b="1" smtClean="0">
                <a:latin typeface="Times New Roman" panose="02020603050405020304" pitchFamily="18" charset="0"/>
                <a:cs typeface="Times New Roman" panose="02020603050405020304" pitchFamily="18" charset="0"/>
              </a:rPr>
              <a:t>Ανώτατο όριο αναστροφής απομείωσης</a:t>
            </a:r>
            <a:r>
              <a:rPr lang="el-GR" sz="1300" smtClean="0">
                <a:latin typeface="Times New Roman" panose="02020603050405020304" pitchFamily="18" charset="0"/>
                <a:cs typeface="Times New Roman" panose="02020603050405020304" pitchFamily="18" charset="0"/>
              </a:rPr>
              <a:t>: ΛΑ (12/Χ9) αν δεν είχε γίνει απομείωση  =&gt;  100.000 – (9 * 5.000) = </a:t>
            </a:r>
            <a:r>
              <a:rPr lang="el-GR" sz="1300" b="1" smtClean="0">
                <a:latin typeface="Times New Roman" panose="02020603050405020304" pitchFamily="18" charset="0"/>
                <a:cs typeface="Times New Roman" panose="02020603050405020304" pitchFamily="18" charset="0"/>
              </a:rPr>
              <a:t>55.000</a:t>
            </a:r>
            <a:endParaRPr lang="el-GR" sz="1300" smtClean="0">
              <a:latin typeface="Times New Roman" panose="02020603050405020304" pitchFamily="18" charset="0"/>
              <a:cs typeface="Times New Roman" panose="02020603050405020304" pitchFamily="18" charset="0"/>
            </a:endParaRPr>
          </a:p>
          <a:p>
            <a:pPr marL="0" indent="0">
              <a:spcBef>
                <a:spcPts val="0"/>
              </a:spcBef>
              <a:buFont typeface="Times New Roman" pitchFamily="18" charset="0"/>
              <a:buNone/>
              <a:defRPr/>
            </a:pPr>
            <a:r>
              <a:rPr lang="el-GR" sz="1300" smtClean="0">
                <a:latin typeface="Times New Roman" panose="02020603050405020304" pitchFamily="18" charset="0"/>
                <a:cs typeface="Times New Roman" panose="02020603050405020304" pitchFamily="18" charset="0"/>
              </a:rPr>
              <a:t>Η αναστροφή απομείωσης δεν μπορεί να οδηγήσει σε υπέρβαση ΛΑ πάνω από τις </a:t>
            </a:r>
            <a:r>
              <a:rPr lang="el-GR" sz="1300" b="1" smtClean="0">
                <a:latin typeface="Times New Roman" panose="02020603050405020304" pitchFamily="18" charset="0"/>
                <a:cs typeface="Times New Roman" panose="02020603050405020304" pitchFamily="18" charset="0"/>
              </a:rPr>
              <a:t>55.000.</a:t>
            </a:r>
            <a:r>
              <a:rPr lang="el-GR" sz="1300" smtClean="0">
                <a:latin typeface="Times New Roman" panose="02020603050405020304" pitchFamily="18" charset="0"/>
                <a:cs typeface="Times New Roman" panose="02020603050405020304" pitchFamily="18" charset="0"/>
              </a:rPr>
              <a:t> Συνεπώς αναγνωρίζεται κέρδος αναστροφής ποσού €22.000 (55.000 -33.000)</a:t>
            </a:r>
          </a:p>
          <a:p>
            <a:pPr marL="0" indent="0">
              <a:lnSpc>
                <a:spcPct val="170000"/>
              </a:lnSpc>
              <a:spcBef>
                <a:spcPts val="0"/>
              </a:spcBef>
              <a:buFont typeface="Times New Roman" pitchFamily="18" charset="0"/>
              <a:buNone/>
              <a:defRPr/>
            </a:pPr>
            <a:endParaRPr lang="en-US" sz="1400" dirty="0">
              <a:latin typeface="Times New Roman" panose="02020603050405020304" pitchFamily="18" charset="0"/>
              <a:cs typeface="Times New Roman" panose="02020603050405020304" pitchFamily="18" charset="0"/>
            </a:endParaRPr>
          </a:p>
        </p:txBody>
      </p:sp>
      <p:graphicFrame>
        <p:nvGraphicFramePr>
          <p:cNvPr id="4" name="Table 3"/>
          <p:cNvGraphicFramePr>
            <a:graphicFrameLocks noGrp="1"/>
          </p:cNvGraphicFramePr>
          <p:nvPr/>
        </p:nvGraphicFramePr>
        <p:xfrm>
          <a:off x="498475" y="3573463"/>
          <a:ext cx="8099425" cy="668595"/>
        </p:xfrm>
        <a:graphic>
          <a:graphicData uri="http://schemas.openxmlformats.org/drawingml/2006/table">
            <a:tbl>
              <a:tblPr firstRow="1" firstCol="1" bandRow="1">
                <a:tableStyleId>{5C22544A-7EE6-4342-B048-85BDC9FD1C3A}</a:tableStyleId>
              </a:tblPr>
              <a:tblGrid>
                <a:gridCol w="5919800">
                  <a:extLst>
                    <a:ext uri="{9D8B030D-6E8A-4147-A177-3AD203B41FA5}"/>
                  </a:extLst>
                </a:gridCol>
                <a:gridCol w="435925">
                  <a:extLst>
                    <a:ext uri="{9D8B030D-6E8A-4147-A177-3AD203B41FA5}"/>
                  </a:extLst>
                </a:gridCol>
                <a:gridCol w="835295">
                  <a:extLst>
                    <a:ext uri="{9D8B030D-6E8A-4147-A177-3AD203B41FA5}"/>
                  </a:extLst>
                </a:gridCol>
                <a:gridCol w="908405">
                  <a:extLst>
                    <a:ext uri="{9D8B030D-6E8A-4147-A177-3AD203B41FA5}"/>
                  </a:extLst>
                </a:gridCol>
              </a:tblGrid>
              <a:tr h="222779">
                <a:tc>
                  <a:txBody>
                    <a:bodyPr/>
                    <a:lstStyle/>
                    <a:p>
                      <a:pPr algn="ctr">
                        <a:spcAft>
                          <a:spcPts val="0"/>
                        </a:spcAft>
                      </a:pPr>
                      <a:r>
                        <a:rPr lang="en-US" sz="1400" b="1" dirty="0" err="1">
                          <a:solidFill>
                            <a:srgbClr val="C00000"/>
                          </a:solidFill>
                          <a:effectLst/>
                          <a:latin typeface="+mj-lt"/>
                        </a:rPr>
                        <a:t>Εγγρ</a:t>
                      </a:r>
                      <a:r>
                        <a:rPr lang="en-US" sz="1400" b="1" dirty="0">
                          <a:solidFill>
                            <a:srgbClr val="C00000"/>
                          </a:solidFill>
                          <a:effectLst/>
                          <a:latin typeface="+mj-lt"/>
                        </a:rPr>
                        <a:t>αφή απομείωσης </a:t>
                      </a:r>
                      <a:r>
                        <a:rPr lang="en-US" sz="1400" b="1" dirty="0" smtClean="0">
                          <a:solidFill>
                            <a:srgbClr val="C00000"/>
                          </a:solidFill>
                          <a:effectLst/>
                          <a:latin typeface="+mj-lt"/>
                        </a:rPr>
                        <a:t>31/12/Χ</a:t>
                      </a:r>
                      <a:r>
                        <a:rPr lang="el-GR" sz="1400" b="1" dirty="0" smtClean="0">
                          <a:solidFill>
                            <a:srgbClr val="C00000"/>
                          </a:solidFill>
                          <a:effectLst/>
                          <a:latin typeface="+mj-lt"/>
                        </a:rPr>
                        <a:t>5</a:t>
                      </a:r>
                      <a:endParaRPr lang="en-US" sz="1400" b="1" dirty="0">
                        <a:solidFill>
                          <a:srgbClr val="C00000"/>
                        </a:solidFill>
                        <a:effectLst/>
                        <a:latin typeface="+mj-lt"/>
                        <a:ea typeface="Times New Roman"/>
                      </a:endParaRPr>
                    </a:p>
                  </a:txBody>
                  <a:tcPr marL="9525" marR="9525" marT="950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pPr>
                      <a:r>
                        <a:rPr lang="en-US" sz="1400" b="0" dirty="0">
                          <a:solidFill>
                            <a:srgbClr val="C00000"/>
                          </a:solidFill>
                          <a:effectLst/>
                          <a:latin typeface="+mj-lt"/>
                        </a:rPr>
                        <a:t> </a:t>
                      </a:r>
                      <a:endParaRPr lang="en-US" sz="1400" b="0" dirty="0">
                        <a:solidFill>
                          <a:srgbClr val="C00000"/>
                        </a:solidFill>
                        <a:effectLst/>
                        <a:latin typeface="+mj-lt"/>
                        <a:ea typeface="Times New Roman"/>
                      </a:endParaRPr>
                    </a:p>
                  </a:txBody>
                  <a:tcPr marL="9525" marR="9525" marT="950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l-GR" sz="1400" b="0" dirty="0" smtClean="0">
                          <a:solidFill>
                            <a:srgbClr val="C00000"/>
                          </a:solidFill>
                          <a:effectLst/>
                          <a:latin typeface="+mj-lt"/>
                        </a:rPr>
                        <a:t>Χρέωση</a:t>
                      </a:r>
                      <a:r>
                        <a:rPr lang="en-US" sz="1400" b="0" dirty="0">
                          <a:solidFill>
                            <a:srgbClr val="C00000"/>
                          </a:solidFill>
                          <a:effectLst/>
                          <a:latin typeface="+mj-lt"/>
                        </a:rPr>
                        <a:t> </a:t>
                      </a:r>
                      <a:endParaRPr lang="en-US" sz="1400" b="0" dirty="0">
                        <a:solidFill>
                          <a:srgbClr val="C00000"/>
                        </a:solidFill>
                        <a:effectLst/>
                        <a:latin typeface="+mj-lt"/>
                        <a:ea typeface="Times New Roman"/>
                      </a:endParaRPr>
                    </a:p>
                  </a:txBody>
                  <a:tcPr marL="9525" marR="9525" marT="950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400" b="0" dirty="0">
                          <a:solidFill>
                            <a:srgbClr val="C00000"/>
                          </a:solidFill>
                          <a:effectLst/>
                          <a:latin typeface="+mj-lt"/>
                        </a:rPr>
                        <a:t> </a:t>
                      </a:r>
                      <a:r>
                        <a:rPr lang="el-GR" sz="1400" b="0" dirty="0" smtClean="0">
                          <a:solidFill>
                            <a:srgbClr val="C00000"/>
                          </a:solidFill>
                          <a:effectLst/>
                          <a:latin typeface="+mj-lt"/>
                        </a:rPr>
                        <a:t>Πίστωση</a:t>
                      </a:r>
                      <a:endParaRPr lang="en-US" sz="1400" b="0" dirty="0">
                        <a:solidFill>
                          <a:srgbClr val="C00000"/>
                        </a:solidFill>
                        <a:effectLst/>
                        <a:latin typeface="+mj-lt"/>
                        <a:ea typeface="Times New Roman"/>
                      </a:endParaRPr>
                    </a:p>
                  </a:txBody>
                  <a:tcPr marL="9525" marR="9525" marT="950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extLst>
              </a:tr>
              <a:tr h="222779">
                <a:tc>
                  <a:txBody>
                    <a:bodyPr/>
                    <a:lstStyle/>
                    <a:p>
                      <a:pPr>
                        <a:spcAft>
                          <a:spcPts val="0"/>
                        </a:spcAft>
                      </a:pPr>
                      <a:r>
                        <a:rPr lang="en-US" sz="1400" b="0" spc="-5" dirty="0" err="1">
                          <a:solidFill>
                            <a:srgbClr val="C00000"/>
                          </a:solidFill>
                          <a:effectLst/>
                          <a:latin typeface="+mj-lt"/>
                        </a:rPr>
                        <a:t>Ζημιά</a:t>
                      </a:r>
                      <a:r>
                        <a:rPr lang="en-US" sz="1400" b="0" spc="-5" dirty="0">
                          <a:solidFill>
                            <a:srgbClr val="C00000"/>
                          </a:solidFill>
                          <a:effectLst/>
                          <a:latin typeface="+mj-lt"/>
                        </a:rPr>
                        <a:t> απ</a:t>
                      </a:r>
                      <a:r>
                        <a:rPr lang="en-US" sz="1400" b="0" spc="-5" dirty="0" err="1">
                          <a:solidFill>
                            <a:srgbClr val="C00000"/>
                          </a:solidFill>
                          <a:effectLst/>
                          <a:latin typeface="+mj-lt"/>
                        </a:rPr>
                        <a:t>ομείωσης</a:t>
                      </a:r>
                      <a:r>
                        <a:rPr lang="en-US" sz="1400" b="0" spc="-5" dirty="0">
                          <a:solidFill>
                            <a:srgbClr val="C00000"/>
                          </a:solidFill>
                          <a:effectLst/>
                          <a:latin typeface="+mj-lt"/>
                        </a:rPr>
                        <a:t> </a:t>
                      </a:r>
                      <a:r>
                        <a:rPr lang="el-GR" sz="1400" b="0" spc="0" dirty="0" smtClean="0">
                          <a:solidFill>
                            <a:srgbClr val="C00000"/>
                          </a:solidFill>
                          <a:effectLst/>
                          <a:latin typeface="+mj-lt"/>
                          <a:cs typeface="Times New Roman" panose="02020603050405020304" pitchFamily="18" charset="0"/>
                        </a:rPr>
                        <a:t>πα</a:t>
                      </a:r>
                      <a:r>
                        <a:rPr lang="el-GR" sz="1400" b="0" dirty="0" smtClean="0">
                          <a:solidFill>
                            <a:srgbClr val="C00000"/>
                          </a:solidFill>
                          <a:effectLst/>
                          <a:latin typeface="+mj-lt"/>
                          <a:cs typeface="Times New Roman" panose="02020603050405020304" pitchFamily="18" charset="0"/>
                        </a:rPr>
                        <a:t>γίων</a:t>
                      </a:r>
                      <a:endParaRPr lang="en-US" sz="1400" b="0" dirty="0">
                        <a:solidFill>
                          <a:srgbClr val="C00000"/>
                        </a:solidFill>
                        <a:effectLst/>
                        <a:latin typeface="+mj-lt"/>
                        <a:ea typeface="Times New Roman"/>
                      </a:endParaRPr>
                    </a:p>
                  </a:txBody>
                  <a:tcPr marL="9525" marR="952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pPr>
                      <a:r>
                        <a:rPr lang="en-US" sz="1400" b="0">
                          <a:solidFill>
                            <a:srgbClr val="C00000"/>
                          </a:solidFill>
                          <a:effectLst/>
                          <a:latin typeface="+mj-lt"/>
                        </a:rPr>
                        <a:t> </a:t>
                      </a:r>
                      <a:endParaRPr lang="en-US" sz="1400" b="0">
                        <a:solidFill>
                          <a:srgbClr val="C00000"/>
                        </a:solidFill>
                        <a:effectLst/>
                        <a:latin typeface="+mj-lt"/>
                        <a:ea typeface="Times New Roman"/>
                      </a:endParaRPr>
                    </a:p>
                  </a:txBody>
                  <a:tcPr marL="9525" marR="9525" marT="950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400" b="0" dirty="0" smtClean="0">
                          <a:solidFill>
                            <a:srgbClr val="C00000"/>
                          </a:solidFill>
                          <a:effectLst/>
                          <a:latin typeface="+mj-lt"/>
                        </a:rPr>
                        <a:t>3</a:t>
                      </a:r>
                      <a:r>
                        <a:rPr lang="el-GR" sz="1400" b="0" dirty="0" smtClean="0">
                          <a:solidFill>
                            <a:srgbClr val="C00000"/>
                          </a:solidFill>
                          <a:effectLst/>
                          <a:latin typeface="+mj-lt"/>
                        </a:rPr>
                        <a:t>0</a:t>
                      </a:r>
                      <a:r>
                        <a:rPr lang="en-US" sz="1400" b="0" dirty="0" smtClean="0">
                          <a:solidFill>
                            <a:srgbClr val="C00000"/>
                          </a:solidFill>
                          <a:effectLst/>
                          <a:latin typeface="+mj-lt"/>
                        </a:rPr>
                        <a:t>,000</a:t>
                      </a:r>
                      <a:endParaRPr lang="en-US" sz="1400" b="0" dirty="0">
                        <a:solidFill>
                          <a:srgbClr val="C00000"/>
                        </a:solidFill>
                        <a:effectLst/>
                        <a:latin typeface="+mj-lt"/>
                        <a:ea typeface="Times New Roman"/>
                      </a:endParaRPr>
                    </a:p>
                  </a:txBody>
                  <a:tcPr marL="9525" marR="9525" marT="950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400" b="0" dirty="0">
                          <a:solidFill>
                            <a:srgbClr val="C00000"/>
                          </a:solidFill>
                          <a:effectLst/>
                          <a:latin typeface="+mj-lt"/>
                        </a:rPr>
                        <a:t> </a:t>
                      </a:r>
                      <a:endParaRPr lang="en-US" sz="1400" b="0" dirty="0">
                        <a:solidFill>
                          <a:srgbClr val="C00000"/>
                        </a:solidFill>
                        <a:effectLst/>
                        <a:latin typeface="+mj-lt"/>
                        <a:ea typeface="Times New Roman"/>
                      </a:endParaRPr>
                    </a:p>
                  </a:txBody>
                  <a:tcPr marL="9525" marR="9525" marT="950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extLst>
              </a:tr>
              <a:tr h="222779">
                <a:tc>
                  <a:txBody>
                    <a:bodyPr/>
                    <a:lstStyle/>
                    <a:p>
                      <a:pPr algn="r">
                        <a:spcAft>
                          <a:spcPts val="0"/>
                        </a:spcAft>
                      </a:pPr>
                      <a:r>
                        <a:rPr lang="el-GR" sz="1400" b="0" dirty="0" smtClean="0">
                          <a:solidFill>
                            <a:srgbClr val="C00000"/>
                          </a:solidFill>
                          <a:effectLst/>
                          <a:latin typeface="+mj-lt"/>
                        </a:rPr>
                        <a:t>Συσσωρευμένες </a:t>
                      </a:r>
                      <a:r>
                        <a:rPr lang="en-US" sz="1400" b="0" dirty="0" smtClean="0">
                          <a:solidFill>
                            <a:srgbClr val="C00000"/>
                          </a:solidFill>
                          <a:effectLst/>
                          <a:latin typeface="+mj-lt"/>
                        </a:rPr>
                        <a:t>απ</a:t>
                      </a:r>
                      <a:r>
                        <a:rPr lang="en-US" sz="1400" b="0" dirty="0" err="1" smtClean="0">
                          <a:solidFill>
                            <a:srgbClr val="C00000"/>
                          </a:solidFill>
                          <a:effectLst/>
                          <a:latin typeface="+mj-lt"/>
                        </a:rPr>
                        <a:t>ομειώσεις</a:t>
                      </a:r>
                      <a:r>
                        <a:rPr lang="en-US" sz="1400" b="0" dirty="0" smtClean="0">
                          <a:solidFill>
                            <a:srgbClr val="C00000"/>
                          </a:solidFill>
                          <a:effectLst/>
                          <a:latin typeface="+mj-lt"/>
                        </a:rPr>
                        <a:t> </a:t>
                      </a:r>
                      <a:r>
                        <a:rPr lang="el-GR" sz="1400" b="0" dirty="0" smtClean="0">
                          <a:solidFill>
                            <a:srgbClr val="C00000"/>
                          </a:solidFill>
                          <a:effectLst/>
                          <a:latin typeface="+mj-lt"/>
                          <a:cs typeface="Times New Roman" panose="02020603050405020304" pitchFamily="18" charset="0"/>
                        </a:rPr>
                        <a:t>παγίων</a:t>
                      </a:r>
                      <a:endParaRPr lang="en-US" sz="1400" b="0" dirty="0">
                        <a:solidFill>
                          <a:srgbClr val="C00000"/>
                        </a:solidFill>
                        <a:effectLst/>
                        <a:latin typeface="+mj-lt"/>
                        <a:ea typeface="Times New Roman"/>
                      </a:endParaRPr>
                    </a:p>
                  </a:txBody>
                  <a:tcPr marL="9525" marR="9525" marT="950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pPr>
                      <a:r>
                        <a:rPr lang="en-US" sz="1400" b="0" dirty="0">
                          <a:solidFill>
                            <a:srgbClr val="C00000"/>
                          </a:solidFill>
                          <a:effectLst/>
                          <a:latin typeface="+mj-lt"/>
                        </a:rPr>
                        <a:t> </a:t>
                      </a:r>
                      <a:endParaRPr lang="en-US" sz="1400" b="0" dirty="0">
                        <a:solidFill>
                          <a:srgbClr val="C00000"/>
                        </a:solidFill>
                        <a:effectLst/>
                        <a:latin typeface="+mj-lt"/>
                        <a:ea typeface="Times New Roman"/>
                      </a:endParaRPr>
                    </a:p>
                  </a:txBody>
                  <a:tcPr marL="9525" marR="9525" marT="950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400" b="0" dirty="0">
                          <a:solidFill>
                            <a:srgbClr val="C00000"/>
                          </a:solidFill>
                          <a:effectLst/>
                          <a:latin typeface="+mj-lt"/>
                        </a:rPr>
                        <a:t> </a:t>
                      </a:r>
                      <a:endParaRPr lang="en-US" sz="1400" b="0" dirty="0">
                        <a:solidFill>
                          <a:srgbClr val="C00000"/>
                        </a:solidFill>
                        <a:effectLst/>
                        <a:latin typeface="+mj-lt"/>
                        <a:ea typeface="Times New Roman"/>
                      </a:endParaRPr>
                    </a:p>
                  </a:txBody>
                  <a:tcPr marL="9525" marR="9525" marT="950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400" b="0" dirty="0" smtClean="0">
                          <a:solidFill>
                            <a:srgbClr val="C00000"/>
                          </a:solidFill>
                          <a:effectLst/>
                          <a:latin typeface="+mj-lt"/>
                        </a:rPr>
                        <a:t>3</a:t>
                      </a:r>
                      <a:r>
                        <a:rPr lang="el-GR" sz="1400" b="0" dirty="0" smtClean="0">
                          <a:solidFill>
                            <a:srgbClr val="C00000"/>
                          </a:solidFill>
                          <a:effectLst/>
                          <a:latin typeface="+mj-lt"/>
                        </a:rPr>
                        <a:t>0</a:t>
                      </a:r>
                      <a:r>
                        <a:rPr lang="en-US" sz="1400" b="0" dirty="0" smtClean="0">
                          <a:solidFill>
                            <a:srgbClr val="C00000"/>
                          </a:solidFill>
                          <a:effectLst/>
                          <a:latin typeface="+mj-lt"/>
                        </a:rPr>
                        <a:t>,000</a:t>
                      </a:r>
                      <a:endParaRPr lang="en-US" sz="1400" b="0" dirty="0">
                        <a:solidFill>
                          <a:srgbClr val="C00000"/>
                        </a:solidFill>
                        <a:effectLst/>
                        <a:latin typeface="+mj-lt"/>
                        <a:ea typeface="Times New Roman"/>
                      </a:endParaRPr>
                    </a:p>
                  </a:txBody>
                  <a:tcPr marL="9525" marR="9525" marT="950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extLst>
              </a:tr>
            </a:tbl>
          </a:graphicData>
        </a:graphic>
      </p:graphicFrame>
      <p:sp>
        <p:nvSpPr>
          <p:cNvPr id="121882" name="Slide Number Placeholder 1"/>
          <p:cNvSpPr>
            <a:spLocks noGrp="1"/>
          </p:cNvSpPr>
          <p:nvPr>
            <p:ph type="sldNum" sz="quarter" idx="11"/>
          </p:nvPr>
        </p:nvSpPr>
        <p:spPr>
          <a:xfrm>
            <a:off x="6804025" y="6356350"/>
            <a:ext cx="2132013" cy="363538"/>
          </a:xfrm>
          <a:noFill/>
          <a:ln>
            <a:miter lim="800000"/>
          </a:ln>
        </p:spPr>
        <p:txBody>
          <a:bodyPr/>
          <a:lstStyle/>
          <a:p>
            <a:fld id="{577FDBB2-07E3-482B-B484-9593E349DF65}" type="slidenum">
              <a:rPr lang="el-GR" altLang="en-US">
                <a:solidFill>
                  <a:schemeClr val="tx1"/>
                </a:solidFill>
              </a:rPr>
              <a:pPr/>
              <a:t>73</a:t>
            </a:fld>
            <a:endParaRPr lang="el-GR" altLang="en-US">
              <a:solidFill>
                <a:schemeClr val="tx1"/>
              </a:solidFill>
            </a:endParaRPr>
          </a:p>
        </p:txBody>
      </p:sp>
      <p:graphicFrame>
        <p:nvGraphicFramePr>
          <p:cNvPr id="6" name="Table 5"/>
          <p:cNvGraphicFramePr>
            <a:graphicFrameLocks noGrp="1"/>
          </p:cNvGraphicFramePr>
          <p:nvPr/>
        </p:nvGraphicFramePr>
        <p:xfrm>
          <a:off x="498475" y="5949950"/>
          <a:ext cx="8099425" cy="668607"/>
        </p:xfrm>
        <a:graphic>
          <a:graphicData uri="http://schemas.openxmlformats.org/drawingml/2006/table">
            <a:tbl>
              <a:tblPr/>
              <a:tblGrid>
                <a:gridCol w="5919788">
                  <a:extLst>
                    <a:ext uri="{9D8B030D-6E8A-4147-A177-3AD203B41FA5}"/>
                  </a:extLst>
                </a:gridCol>
                <a:gridCol w="436562">
                  <a:extLst>
                    <a:ext uri="{9D8B030D-6E8A-4147-A177-3AD203B41FA5}"/>
                  </a:extLst>
                </a:gridCol>
                <a:gridCol w="835025">
                  <a:extLst>
                    <a:ext uri="{9D8B030D-6E8A-4147-A177-3AD203B41FA5}"/>
                  </a:extLst>
                </a:gridCol>
                <a:gridCol w="908050">
                  <a:extLst>
                    <a:ext uri="{9D8B030D-6E8A-4147-A177-3AD203B41FA5}"/>
                  </a:extLst>
                </a:gridCol>
              </a:tblGrid>
              <a:tr h="222779">
                <a:tc>
                  <a:txBody>
                    <a:bodyPr/>
                    <a:lstStyle>
                      <a:lvl1pPr>
                        <a:spcBef>
                          <a:spcPts val="800"/>
                        </a:spcBef>
                        <a:buClr>
                          <a:srgbClr val="000000"/>
                        </a:buClr>
                        <a:buSzPct val="100000"/>
                        <a:buFont typeface="Times New Roman" panose="02020603050405020304" pitchFamily="18" charset="0"/>
                        <a:defRPr sz="2800">
                          <a:solidFill>
                            <a:srgbClr val="000000"/>
                          </a:solidFill>
                          <a:latin typeface="Calibri" panose="020F0502020204030204" pitchFamily="34" charset="0"/>
                          <a:ea typeface="Microsoft YaHei" panose="020B0503020204020204" pitchFamily="34" charset="-122"/>
                        </a:defRPr>
                      </a:lvl1pPr>
                      <a:lvl2pPr marL="457200">
                        <a:spcBef>
                          <a:spcPts val="700"/>
                        </a:spcBef>
                        <a:buClr>
                          <a:srgbClr val="000000"/>
                        </a:buClr>
                        <a:buSzPct val="100000"/>
                        <a:buFont typeface="Times New Roman" panose="02020603050405020304" pitchFamily="18" charset="0"/>
                        <a:defRPr sz="2400">
                          <a:solidFill>
                            <a:srgbClr val="000000"/>
                          </a:solidFill>
                          <a:latin typeface="Calibri" panose="020F0502020204030204" pitchFamily="34" charset="0"/>
                          <a:ea typeface="Microsoft YaHei" panose="020B0503020204020204" pitchFamily="34" charset="-122"/>
                        </a:defRPr>
                      </a:lvl2pPr>
                      <a:lvl3pPr marL="914400">
                        <a:spcBef>
                          <a:spcPts val="600"/>
                        </a:spcBef>
                        <a:buClr>
                          <a:srgbClr val="000000"/>
                        </a:buClr>
                        <a:buSzPct val="100000"/>
                        <a:buFont typeface="Times New Roman" panose="02020603050405020304" pitchFamily="18" charset="0"/>
                        <a:defRPr sz="2000">
                          <a:solidFill>
                            <a:srgbClr val="000000"/>
                          </a:solidFill>
                          <a:latin typeface="Calibri" panose="020F0502020204030204" pitchFamily="34" charset="0"/>
                          <a:ea typeface="Microsoft YaHei" panose="020B0503020204020204" pitchFamily="34" charset="-122"/>
                        </a:defRPr>
                      </a:lvl3pPr>
                      <a:lvl4pPr marL="1371600">
                        <a:spcBef>
                          <a:spcPts val="500"/>
                        </a:spcBef>
                        <a:buClr>
                          <a:srgbClr val="000000"/>
                        </a:buClr>
                        <a:buSzPct val="100000"/>
                        <a:buFont typeface="Times New Roman" panose="02020603050405020304" pitchFamily="18" charset="0"/>
                        <a:defRPr>
                          <a:solidFill>
                            <a:srgbClr val="000000"/>
                          </a:solidFill>
                          <a:latin typeface="Calibri" panose="020F0502020204030204" pitchFamily="34" charset="0"/>
                          <a:ea typeface="Microsoft YaHei" panose="020B0503020204020204" pitchFamily="34" charset="-122"/>
                        </a:defRPr>
                      </a:lvl4pPr>
                      <a:lvl5pPr marL="1828800">
                        <a:spcBef>
                          <a:spcPts val="500"/>
                        </a:spcBef>
                        <a:buClr>
                          <a:srgbClr val="000000"/>
                        </a:buClr>
                        <a:buSzPct val="100000"/>
                        <a:buFont typeface="Times New Roman" panose="02020603050405020304" pitchFamily="18" charset="0"/>
                        <a:defRPr>
                          <a:solidFill>
                            <a:srgbClr val="000000"/>
                          </a:solidFill>
                          <a:latin typeface="Calibri" panose="020F0502020204030204" pitchFamily="34" charset="0"/>
                          <a:ea typeface="Microsoft YaHei" panose="020B0503020204020204" pitchFamily="34" charset="-122"/>
                        </a:defRPr>
                      </a:lvl5pPr>
                      <a:lvl6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Calibri" panose="020F0502020204030204" pitchFamily="34" charset="0"/>
                          <a:ea typeface="Microsoft YaHei" panose="020B0503020204020204" pitchFamily="34" charset="-122"/>
                        </a:defRPr>
                      </a:lvl6pPr>
                      <a:lvl7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Calibri" panose="020F0502020204030204" pitchFamily="34" charset="0"/>
                          <a:ea typeface="Microsoft YaHei" panose="020B0503020204020204" pitchFamily="34" charset="-122"/>
                        </a:defRPr>
                      </a:lvl7pPr>
                      <a:lvl8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Calibri" panose="020F0502020204030204" pitchFamily="34" charset="0"/>
                          <a:ea typeface="Microsoft YaHei" panose="020B0503020204020204" pitchFamily="34" charset="-122"/>
                        </a:defRPr>
                      </a:lvl8pPr>
                      <a:lvl9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Calibri" panose="020F0502020204030204" pitchFamily="34" charset="0"/>
                          <a:ea typeface="Microsoft YaHei" panose="020B0503020204020204" pitchFamily="34" charset="-122"/>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smtClean="0">
                          <a:ln>
                            <a:noFill/>
                          </a:ln>
                          <a:solidFill>
                            <a:srgbClr val="C00000"/>
                          </a:solidFill>
                          <a:effectLst/>
                          <a:latin typeface="Calibri" panose="020F0502020204030204" pitchFamily="34" charset="0"/>
                          <a:ea typeface="Microsoft YaHei" panose="020B0503020204020204" pitchFamily="34" charset="-122"/>
                          <a:cs typeface="Times New Roman" panose="02020603050405020304" pitchFamily="18" charset="0"/>
                        </a:rPr>
                        <a:t>Εγγραφή </a:t>
                      </a:r>
                      <a:r>
                        <a:rPr kumimoji="0" lang="el-GR" altLang="en-US" sz="1400" b="1" i="0" u="none" strike="noStrike" cap="none" normalizeH="0" baseline="0" smtClean="0">
                          <a:ln>
                            <a:noFill/>
                          </a:ln>
                          <a:solidFill>
                            <a:srgbClr val="C00000"/>
                          </a:solidFill>
                          <a:effectLst/>
                          <a:latin typeface="Calibri" panose="020F0502020204030204" pitchFamily="34" charset="0"/>
                          <a:ea typeface="Microsoft YaHei" panose="020B0503020204020204" pitchFamily="34" charset="-122"/>
                          <a:cs typeface="Times New Roman" panose="02020603050405020304" pitchFamily="18" charset="0"/>
                        </a:rPr>
                        <a:t>αναστροφής </a:t>
                      </a:r>
                      <a:r>
                        <a:rPr kumimoji="0" lang="en-US" altLang="en-US" sz="1400" b="1" i="0" u="none" strike="noStrike" cap="none" normalizeH="0" baseline="0" smtClean="0">
                          <a:ln>
                            <a:noFill/>
                          </a:ln>
                          <a:solidFill>
                            <a:srgbClr val="C00000"/>
                          </a:solidFill>
                          <a:effectLst/>
                          <a:latin typeface="Calibri" panose="020F0502020204030204" pitchFamily="34" charset="0"/>
                          <a:ea typeface="Microsoft YaHei" panose="020B0503020204020204" pitchFamily="34" charset="-122"/>
                          <a:cs typeface="Times New Roman" panose="02020603050405020304" pitchFamily="18" charset="0"/>
                        </a:rPr>
                        <a:t>απομείωσης 31/12/Χ</a:t>
                      </a:r>
                      <a:r>
                        <a:rPr kumimoji="0" lang="el-GR" altLang="en-US" sz="1400" b="1" i="0" u="none" strike="noStrike" cap="none" normalizeH="0" baseline="0" smtClean="0">
                          <a:ln>
                            <a:noFill/>
                          </a:ln>
                          <a:solidFill>
                            <a:srgbClr val="C00000"/>
                          </a:solidFill>
                          <a:effectLst/>
                          <a:latin typeface="Calibri" panose="020F0502020204030204" pitchFamily="34" charset="0"/>
                          <a:ea typeface="Microsoft YaHei" panose="020B0503020204020204" pitchFamily="34" charset="-122"/>
                          <a:cs typeface="Times New Roman" panose="02020603050405020304" pitchFamily="18" charset="0"/>
                        </a:rPr>
                        <a:t>9</a:t>
                      </a:r>
                      <a:endParaRPr kumimoji="0" lang="en-US" altLang="en-US" sz="1400" b="1" i="0" u="none" strike="noStrike" cap="none" normalizeH="0" baseline="0" smtClean="0">
                        <a:ln>
                          <a:noFill/>
                        </a:ln>
                        <a:solidFill>
                          <a:srgbClr val="C00000"/>
                        </a:solidFill>
                        <a:effectLst/>
                        <a:latin typeface="Calibri" panose="020F0502020204030204" pitchFamily="34" charset="0"/>
                        <a:ea typeface="Microsoft YaHei" panose="020B0503020204020204" pitchFamily="34" charset="-122"/>
                        <a:cs typeface="Times New Roman" panose="02020603050405020304" pitchFamily="18" charset="0"/>
                      </a:endParaRPr>
                    </a:p>
                  </a:txBody>
                  <a:tcPr marL="9525" marR="9525" marT="9509"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ts val="800"/>
                        </a:spcBef>
                        <a:buClr>
                          <a:srgbClr val="000000"/>
                        </a:buClr>
                        <a:buSzPct val="100000"/>
                        <a:buFont typeface="Times New Roman" panose="02020603050405020304" pitchFamily="18" charset="0"/>
                        <a:defRPr sz="2800">
                          <a:solidFill>
                            <a:srgbClr val="000000"/>
                          </a:solidFill>
                          <a:latin typeface="Calibri" panose="020F0502020204030204" pitchFamily="34" charset="0"/>
                          <a:ea typeface="Microsoft YaHei" panose="020B0503020204020204" pitchFamily="34" charset="-122"/>
                        </a:defRPr>
                      </a:lvl1pPr>
                      <a:lvl2pPr marL="457200">
                        <a:spcBef>
                          <a:spcPts val="700"/>
                        </a:spcBef>
                        <a:buClr>
                          <a:srgbClr val="000000"/>
                        </a:buClr>
                        <a:buSzPct val="100000"/>
                        <a:buFont typeface="Times New Roman" panose="02020603050405020304" pitchFamily="18" charset="0"/>
                        <a:defRPr sz="2400">
                          <a:solidFill>
                            <a:srgbClr val="000000"/>
                          </a:solidFill>
                          <a:latin typeface="Calibri" panose="020F0502020204030204" pitchFamily="34" charset="0"/>
                          <a:ea typeface="Microsoft YaHei" panose="020B0503020204020204" pitchFamily="34" charset="-122"/>
                        </a:defRPr>
                      </a:lvl2pPr>
                      <a:lvl3pPr marL="914400">
                        <a:spcBef>
                          <a:spcPts val="600"/>
                        </a:spcBef>
                        <a:buClr>
                          <a:srgbClr val="000000"/>
                        </a:buClr>
                        <a:buSzPct val="100000"/>
                        <a:buFont typeface="Times New Roman" panose="02020603050405020304" pitchFamily="18" charset="0"/>
                        <a:defRPr sz="2000">
                          <a:solidFill>
                            <a:srgbClr val="000000"/>
                          </a:solidFill>
                          <a:latin typeface="Calibri" panose="020F0502020204030204" pitchFamily="34" charset="0"/>
                          <a:ea typeface="Microsoft YaHei" panose="020B0503020204020204" pitchFamily="34" charset="-122"/>
                        </a:defRPr>
                      </a:lvl3pPr>
                      <a:lvl4pPr marL="1371600">
                        <a:spcBef>
                          <a:spcPts val="500"/>
                        </a:spcBef>
                        <a:buClr>
                          <a:srgbClr val="000000"/>
                        </a:buClr>
                        <a:buSzPct val="100000"/>
                        <a:buFont typeface="Times New Roman" panose="02020603050405020304" pitchFamily="18" charset="0"/>
                        <a:defRPr>
                          <a:solidFill>
                            <a:srgbClr val="000000"/>
                          </a:solidFill>
                          <a:latin typeface="Calibri" panose="020F0502020204030204" pitchFamily="34" charset="0"/>
                          <a:ea typeface="Microsoft YaHei" panose="020B0503020204020204" pitchFamily="34" charset="-122"/>
                        </a:defRPr>
                      </a:lvl4pPr>
                      <a:lvl5pPr marL="1828800">
                        <a:spcBef>
                          <a:spcPts val="500"/>
                        </a:spcBef>
                        <a:buClr>
                          <a:srgbClr val="000000"/>
                        </a:buClr>
                        <a:buSzPct val="100000"/>
                        <a:buFont typeface="Times New Roman" panose="02020603050405020304" pitchFamily="18" charset="0"/>
                        <a:defRPr>
                          <a:solidFill>
                            <a:srgbClr val="000000"/>
                          </a:solidFill>
                          <a:latin typeface="Calibri" panose="020F0502020204030204" pitchFamily="34" charset="0"/>
                          <a:ea typeface="Microsoft YaHei" panose="020B0503020204020204" pitchFamily="34" charset="-122"/>
                        </a:defRPr>
                      </a:lvl5pPr>
                      <a:lvl6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Calibri" panose="020F0502020204030204" pitchFamily="34" charset="0"/>
                          <a:ea typeface="Microsoft YaHei" panose="020B0503020204020204" pitchFamily="34" charset="-122"/>
                        </a:defRPr>
                      </a:lvl6pPr>
                      <a:lvl7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Calibri" panose="020F0502020204030204" pitchFamily="34" charset="0"/>
                          <a:ea typeface="Microsoft YaHei" panose="020B0503020204020204" pitchFamily="34" charset="-122"/>
                        </a:defRPr>
                      </a:lvl7pPr>
                      <a:lvl8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Calibri" panose="020F0502020204030204" pitchFamily="34" charset="0"/>
                          <a:ea typeface="Microsoft YaHei" panose="020B0503020204020204" pitchFamily="34" charset="-122"/>
                        </a:defRPr>
                      </a:lvl8pPr>
                      <a:lvl9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Calibri" panose="020F0502020204030204" pitchFamily="34" charset="0"/>
                          <a:ea typeface="Microsoft YaHei" panose="020B0503020204020204" pitchFamily="34" charset="-122"/>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rgbClr val="C00000"/>
                          </a:solidFill>
                          <a:effectLst/>
                          <a:latin typeface="Calibri" panose="020F0502020204030204" pitchFamily="34" charset="0"/>
                          <a:ea typeface="Microsoft YaHei" panose="020B0503020204020204" pitchFamily="34" charset="-122"/>
                          <a:cs typeface="Times New Roman" panose="02020603050405020304" pitchFamily="18" charset="0"/>
                        </a:rPr>
                        <a:t> </a:t>
                      </a:r>
                    </a:p>
                  </a:txBody>
                  <a:tcPr marL="9525" marR="9525" marT="9509"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ts val="800"/>
                        </a:spcBef>
                        <a:buClr>
                          <a:srgbClr val="000000"/>
                        </a:buClr>
                        <a:buSzPct val="100000"/>
                        <a:buFont typeface="Times New Roman" panose="02020603050405020304" pitchFamily="18" charset="0"/>
                        <a:defRPr sz="2800">
                          <a:solidFill>
                            <a:srgbClr val="000000"/>
                          </a:solidFill>
                          <a:latin typeface="Calibri" panose="020F0502020204030204" pitchFamily="34" charset="0"/>
                          <a:ea typeface="Microsoft YaHei" panose="020B0503020204020204" pitchFamily="34" charset="-122"/>
                        </a:defRPr>
                      </a:lvl1pPr>
                      <a:lvl2pPr marL="457200">
                        <a:spcBef>
                          <a:spcPts val="700"/>
                        </a:spcBef>
                        <a:buClr>
                          <a:srgbClr val="000000"/>
                        </a:buClr>
                        <a:buSzPct val="100000"/>
                        <a:buFont typeface="Times New Roman" panose="02020603050405020304" pitchFamily="18" charset="0"/>
                        <a:defRPr sz="2400">
                          <a:solidFill>
                            <a:srgbClr val="000000"/>
                          </a:solidFill>
                          <a:latin typeface="Calibri" panose="020F0502020204030204" pitchFamily="34" charset="0"/>
                          <a:ea typeface="Microsoft YaHei" panose="020B0503020204020204" pitchFamily="34" charset="-122"/>
                        </a:defRPr>
                      </a:lvl2pPr>
                      <a:lvl3pPr marL="914400">
                        <a:spcBef>
                          <a:spcPts val="600"/>
                        </a:spcBef>
                        <a:buClr>
                          <a:srgbClr val="000000"/>
                        </a:buClr>
                        <a:buSzPct val="100000"/>
                        <a:buFont typeface="Times New Roman" panose="02020603050405020304" pitchFamily="18" charset="0"/>
                        <a:defRPr sz="2000">
                          <a:solidFill>
                            <a:srgbClr val="000000"/>
                          </a:solidFill>
                          <a:latin typeface="Calibri" panose="020F0502020204030204" pitchFamily="34" charset="0"/>
                          <a:ea typeface="Microsoft YaHei" panose="020B0503020204020204" pitchFamily="34" charset="-122"/>
                        </a:defRPr>
                      </a:lvl3pPr>
                      <a:lvl4pPr marL="1371600">
                        <a:spcBef>
                          <a:spcPts val="500"/>
                        </a:spcBef>
                        <a:buClr>
                          <a:srgbClr val="000000"/>
                        </a:buClr>
                        <a:buSzPct val="100000"/>
                        <a:buFont typeface="Times New Roman" panose="02020603050405020304" pitchFamily="18" charset="0"/>
                        <a:defRPr>
                          <a:solidFill>
                            <a:srgbClr val="000000"/>
                          </a:solidFill>
                          <a:latin typeface="Calibri" panose="020F0502020204030204" pitchFamily="34" charset="0"/>
                          <a:ea typeface="Microsoft YaHei" panose="020B0503020204020204" pitchFamily="34" charset="-122"/>
                        </a:defRPr>
                      </a:lvl4pPr>
                      <a:lvl5pPr marL="1828800">
                        <a:spcBef>
                          <a:spcPts val="500"/>
                        </a:spcBef>
                        <a:buClr>
                          <a:srgbClr val="000000"/>
                        </a:buClr>
                        <a:buSzPct val="100000"/>
                        <a:buFont typeface="Times New Roman" panose="02020603050405020304" pitchFamily="18" charset="0"/>
                        <a:defRPr>
                          <a:solidFill>
                            <a:srgbClr val="000000"/>
                          </a:solidFill>
                          <a:latin typeface="Calibri" panose="020F0502020204030204" pitchFamily="34" charset="0"/>
                          <a:ea typeface="Microsoft YaHei" panose="020B0503020204020204" pitchFamily="34" charset="-122"/>
                        </a:defRPr>
                      </a:lvl5pPr>
                      <a:lvl6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Calibri" panose="020F0502020204030204" pitchFamily="34" charset="0"/>
                          <a:ea typeface="Microsoft YaHei" panose="020B0503020204020204" pitchFamily="34" charset="-122"/>
                        </a:defRPr>
                      </a:lvl6pPr>
                      <a:lvl7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Calibri" panose="020F0502020204030204" pitchFamily="34" charset="0"/>
                          <a:ea typeface="Microsoft YaHei" panose="020B0503020204020204" pitchFamily="34" charset="-122"/>
                        </a:defRPr>
                      </a:lvl7pPr>
                      <a:lvl8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Calibri" panose="020F0502020204030204" pitchFamily="34" charset="0"/>
                          <a:ea typeface="Microsoft YaHei" panose="020B0503020204020204" pitchFamily="34" charset="-122"/>
                        </a:defRPr>
                      </a:lvl8pPr>
                      <a:lvl9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Calibri" panose="020F0502020204030204" pitchFamily="34" charset="0"/>
                          <a:ea typeface="Microsoft YaHei" panose="020B0503020204020204" pitchFamily="34" charset="-122"/>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n-US" sz="1400" b="0" i="0" u="none" strike="noStrike" cap="none" normalizeH="0" baseline="0" smtClean="0">
                          <a:ln>
                            <a:noFill/>
                          </a:ln>
                          <a:solidFill>
                            <a:srgbClr val="C00000"/>
                          </a:solidFill>
                          <a:effectLst/>
                          <a:latin typeface="Calibri" panose="020F0502020204030204" pitchFamily="34" charset="0"/>
                          <a:ea typeface="Microsoft YaHei" panose="020B0503020204020204" pitchFamily="34" charset="-122"/>
                          <a:cs typeface="Times New Roman" panose="02020603050405020304" pitchFamily="18" charset="0"/>
                        </a:rPr>
                        <a:t>Χρέωση</a:t>
                      </a:r>
                      <a:r>
                        <a:rPr kumimoji="0" lang="en-US" altLang="en-US" sz="1400" b="0" i="0" u="none" strike="noStrike" cap="none" normalizeH="0" baseline="0" smtClean="0">
                          <a:ln>
                            <a:noFill/>
                          </a:ln>
                          <a:solidFill>
                            <a:srgbClr val="C00000"/>
                          </a:solidFill>
                          <a:effectLst/>
                          <a:latin typeface="Calibri" panose="020F0502020204030204" pitchFamily="34" charset="0"/>
                          <a:ea typeface="Microsoft YaHei" panose="020B0503020204020204" pitchFamily="34" charset="-122"/>
                          <a:cs typeface="Times New Roman" panose="02020603050405020304" pitchFamily="18" charset="0"/>
                        </a:rPr>
                        <a:t> </a:t>
                      </a:r>
                    </a:p>
                  </a:txBody>
                  <a:tcPr marL="9525" marR="9525" marT="9509"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ts val="800"/>
                        </a:spcBef>
                        <a:buClr>
                          <a:srgbClr val="000000"/>
                        </a:buClr>
                        <a:buSzPct val="100000"/>
                        <a:buFont typeface="Times New Roman" panose="02020603050405020304" pitchFamily="18" charset="0"/>
                        <a:defRPr sz="2800">
                          <a:solidFill>
                            <a:srgbClr val="000000"/>
                          </a:solidFill>
                          <a:latin typeface="Calibri" panose="020F0502020204030204" pitchFamily="34" charset="0"/>
                          <a:ea typeface="Microsoft YaHei" panose="020B0503020204020204" pitchFamily="34" charset="-122"/>
                        </a:defRPr>
                      </a:lvl1pPr>
                      <a:lvl2pPr marL="457200">
                        <a:spcBef>
                          <a:spcPts val="700"/>
                        </a:spcBef>
                        <a:buClr>
                          <a:srgbClr val="000000"/>
                        </a:buClr>
                        <a:buSzPct val="100000"/>
                        <a:buFont typeface="Times New Roman" panose="02020603050405020304" pitchFamily="18" charset="0"/>
                        <a:defRPr sz="2400">
                          <a:solidFill>
                            <a:srgbClr val="000000"/>
                          </a:solidFill>
                          <a:latin typeface="Calibri" panose="020F0502020204030204" pitchFamily="34" charset="0"/>
                          <a:ea typeface="Microsoft YaHei" panose="020B0503020204020204" pitchFamily="34" charset="-122"/>
                        </a:defRPr>
                      </a:lvl2pPr>
                      <a:lvl3pPr marL="914400">
                        <a:spcBef>
                          <a:spcPts val="600"/>
                        </a:spcBef>
                        <a:buClr>
                          <a:srgbClr val="000000"/>
                        </a:buClr>
                        <a:buSzPct val="100000"/>
                        <a:buFont typeface="Times New Roman" panose="02020603050405020304" pitchFamily="18" charset="0"/>
                        <a:defRPr sz="2000">
                          <a:solidFill>
                            <a:srgbClr val="000000"/>
                          </a:solidFill>
                          <a:latin typeface="Calibri" panose="020F0502020204030204" pitchFamily="34" charset="0"/>
                          <a:ea typeface="Microsoft YaHei" panose="020B0503020204020204" pitchFamily="34" charset="-122"/>
                        </a:defRPr>
                      </a:lvl3pPr>
                      <a:lvl4pPr marL="1371600">
                        <a:spcBef>
                          <a:spcPts val="500"/>
                        </a:spcBef>
                        <a:buClr>
                          <a:srgbClr val="000000"/>
                        </a:buClr>
                        <a:buSzPct val="100000"/>
                        <a:buFont typeface="Times New Roman" panose="02020603050405020304" pitchFamily="18" charset="0"/>
                        <a:defRPr>
                          <a:solidFill>
                            <a:srgbClr val="000000"/>
                          </a:solidFill>
                          <a:latin typeface="Calibri" panose="020F0502020204030204" pitchFamily="34" charset="0"/>
                          <a:ea typeface="Microsoft YaHei" panose="020B0503020204020204" pitchFamily="34" charset="-122"/>
                        </a:defRPr>
                      </a:lvl4pPr>
                      <a:lvl5pPr marL="1828800">
                        <a:spcBef>
                          <a:spcPts val="500"/>
                        </a:spcBef>
                        <a:buClr>
                          <a:srgbClr val="000000"/>
                        </a:buClr>
                        <a:buSzPct val="100000"/>
                        <a:buFont typeface="Times New Roman" panose="02020603050405020304" pitchFamily="18" charset="0"/>
                        <a:defRPr>
                          <a:solidFill>
                            <a:srgbClr val="000000"/>
                          </a:solidFill>
                          <a:latin typeface="Calibri" panose="020F0502020204030204" pitchFamily="34" charset="0"/>
                          <a:ea typeface="Microsoft YaHei" panose="020B0503020204020204" pitchFamily="34" charset="-122"/>
                        </a:defRPr>
                      </a:lvl5pPr>
                      <a:lvl6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Calibri" panose="020F0502020204030204" pitchFamily="34" charset="0"/>
                          <a:ea typeface="Microsoft YaHei" panose="020B0503020204020204" pitchFamily="34" charset="-122"/>
                        </a:defRPr>
                      </a:lvl6pPr>
                      <a:lvl7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Calibri" panose="020F0502020204030204" pitchFamily="34" charset="0"/>
                          <a:ea typeface="Microsoft YaHei" panose="020B0503020204020204" pitchFamily="34" charset="-122"/>
                        </a:defRPr>
                      </a:lvl7pPr>
                      <a:lvl8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Calibri" panose="020F0502020204030204" pitchFamily="34" charset="0"/>
                          <a:ea typeface="Microsoft YaHei" panose="020B0503020204020204" pitchFamily="34" charset="-122"/>
                        </a:defRPr>
                      </a:lvl8pPr>
                      <a:lvl9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Calibri" panose="020F0502020204030204" pitchFamily="34" charset="0"/>
                          <a:ea typeface="Microsoft YaHei" panose="020B0503020204020204" pitchFamily="34" charset="-122"/>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rgbClr val="C00000"/>
                          </a:solidFill>
                          <a:effectLst/>
                          <a:latin typeface="Calibri" panose="020F0502020204030204" pitchFamily="34" charset="0"/>
                          <a:ea typeface="Microsoft YaHei" panose="020B0503020204020204" pitchFamily="34" charset="-122"/>
                          <a:cs typeface="Times New Roman" panose="02020603050405020304" pitchFamily="18" charset="0"/>
                        </a:rPr>
                        <a:t> </a:t>
                      </a:r>
                      <a:r>
                        <a:rPr kumimoji="0" lang="el-GR" altLang="en-US" sz="1400" b="0" i="0" u="none" strike="noStrike" cap="none" normalizeH="0" baseline="0" smtClean="0">
                          <a:ln>
                            <a:noFill/>
                          </a:ln>
                          <a:solidFill>
                            <a:srgbClr val="C00000"/>
                          </a:solidFill>
                          <a:effectLst/>
                          <a:latin typeface="Calibri" panose="020F0502020204030204" pitchFamily="34" charset="0"/>
                          <a:ea typeface="Microsoft YaHei" panose="020B0503020204020204" pitchFamily="34" charset="-122"/>
                          <a:cs typeface="Times New Roman" panose="02020603050405020304" pitchFamily="18" charset="0"/>
                        </a:rPr>
                        <a:t>Πίστωση</a:t>
                      </a:r>
                      <a:endParaRPr kumimoji="0" lang="en-US" altLang="en-US" sz="1400" b="0" i="0" u="none" strike="noStrike" cap="none" normalizeH="0" baseline="0" smtClean="0">
                        <a:ln>
                          <a:noFill/>
                        </a:ln>
                        <a:solidFill>
                          <a:srgbClr val="C00000"/>
                        </a:solidFill>
                        <a:effectLst/>
                        <a:latin typeface="Calibri" panose="020F0502020204030204" pitchFamily="34" charset="0"/>
                        <a:ea typeface="Microsoft YaHei" panose="020B0503020204020204" pitchFamily="34" charset="-122"/>
                        <a:cs typeface="Times New Roman" panose="02020603050405020304" pitchFamily="18" charset="0"/>
                      </a:endParaRPr>
                    </a:p>
                  </a:txBody>
                  <a:tcPr marL="9525" marR="9525" marT="9509"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extLst>
              </a:tr>
              <a:tr h="222779">
                <a:tc>
                  <a:txBody>
                    <a:bodyPr/>
                    <a:lstStyle>
                      <a:lvl1pPr>
                        <a:spcBef>
                          <a:spcPts val="800"/>
                        </a:spcBef>
                        <a:buClr>
                          <a:srgbClr val="000000"/>
                        </a:buClr>
                        <a:buSzPct val="100000"/>
                        <a:buFont typeface="Times New Roman" panose="02020603050405020304" pitchFamily="18" charset="0"/>
                        <a:defRPr sz="2800">
                          <a:solidFill>
                            <a:srgbClr val="000000"/>
                          </a:solidFill>
                          <a:latin typeface="Calibri" panose="020F0502020204030204" pitchFamily="34" charset="0"/>
                          <a:ea typeface="Microsoft YaHei" panose="020B0503020204020204" pitchFamily="34" charset="-122"/>
                        </a:defRPr>
                      </a:lvl1pPr>
                      <a:lvl2pPr marL="457200">
                        <a:spcBef>
                          <a:spcPts val="700"/>
                        </a:spcBef>
                        <a:buClr>
                          <a:srgbClr val="000000"/>
                        </a:buClr>
                        <a:buSzPct val="100000"/>
                        <a:buFont typeface="Times New Roman" panose="02020603050405020304" pitchFamily="18" charset="0"/>
                        <a:defRPr sz="2400">
                          <a:solidFill>
                            <a:srgbClr val="000000"/>
                          </a:solidFill>
                          <a:latin typeface="Calibri" panose="020F0502020204030204" pitchFamily="34" charset="0"/>
                          <a:ea typeface="Microsoft YaHei" panose="020B0503020204020204" pitchFamily="34" charset="-122"/>
                        </a:defRPr>
                      </a:lvl2pPr>
                      <a:lvl3pPr marL="914400">
                        <a:spcBef>
                          <a:spcPts val="600"/>
                        </a:spcBef>
                        <a:buClr>
                          <a:srgbClr val="000000"/>
                        </a:buClr>
                        <a:buSzPct val="100000"/>
                        <a:buFont typeface="Times New Roman" panose="02020603050405020304" pitchFamily="18" charset="0"/>
                        <a:defRPr sz="2000">
                          <a:solidFill>
                            <a:srgbClr val="000000"/>
                          </a:solidFill>
                          <a:latin typeface="Calibri" panose="020F0502020204030204" pitchFamily="34" charset="0"/>
                          <a:ea typeface="Microsoft YaHei" panose="020B0503020204020204" pitchFamily="34" charset="-122"/>
                        </a:defRPr>
                      </a:lvl3pPr>
                      <a:lvl4pPr marL="1371600">
                        <a:spcBef>
                          <a:spcPts val="500"/>
                        </a:spcBef>
                        <a:buClr>
                          <a:srgbClr val="000000"/>
                        </a:buClr>
                        <a:buSzPct val="100000"/>
                        <a:buFont typeface="Times New Roman" panose="02020603050405020304" pitchFamily="18" charset="0"/>
                        <a:defRPr>
                          <a:solidFill>
                            <a:srgbClr val="000000"/>
                          </a:solidFill>
                          <a:latin typeface="Calibri" panose="020F0502020204030204" pitchFamily="34" charset="0"/>
                          <a:ea typeface="Microsoft YaHei" panose="020B0503020204020204" pitchFamily="34" charset="-122"/>
                        </a:defRPr>
                      </a:lvl4pPr>
                      <a:lvl5pPr marL="1828800">
                        <a:spcBef>
                          <a:spcPts val="500"/>
                        </a:spcBef>
                        <a:buClr>
                          <a:srgbClr val="000000"/>
                        </a:buClr>
                        <a:buSzPct val="100000"/>
                        <a:buFont typeface="Times New Roman" panose="02020603050405020304" pitchFamily="18" charset="0"/>
                        <a:defRPr>
                          <a:solidFill>
                            <a:srgbClr val="000000"/>
                          </a:solidFill>
                          <a:latin typeface="Calibri" panose="020F0502020204030204" pitchFamily="34" charset="0"/>
                          <a:ea typeface="Microsoft YaHei" panose="020B0503020204020204" pitchFamily="34" charset="-122"/>
                        </a:defRPr>
                      </a:lvl5pPr>
                      <a:lvl6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Calibri" panose="020F0502020204030204" pitchFamily="34" charset="0"/>
                          <a:ea typeface="Microsoft YaHei" panose="020B0503020204020204" pitchFamily="34" charset="-122"/>
                        </a:defRPr>
                      </a:lvl6pPr>
                      <a:lvl7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Calibri" panose="020F0502020204030204" pitchFamily="34" charset="0"/>
                          <a:ea typeface="Microsoft YaHei" panose="020B0503020204020204" pitchFamily="34" charset="-122"/>
                        </a:defRPr>
                      </a:lvl7pPr>
                      <a:lvl8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Calibri" panose="020F0502020204030204" pitchFamily="34" charset="0"/>
                          <a:ea typeface="Microsoft YaHei" panose="020B0503020204020204" pitchFamily="34" charset="-122"/>
                        </a:defRPr>
                      </a:lvl8pPr>
                      <a:lvl9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Calibri" panose="020F0502020204030204" pitchFamily="34" charset="0"/>
                          <a:ea typeface="Microsoft YaHei" panose="020B0503020204020204" pitchFamily="34" charset="-122"/>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altLang="en-US" sz="1400" b="0" i="0" u="none" strike="noStrike" cap="none" normalizeH="0" baseline="0" smtClean="0">
                          <a:ln>
                            <a:noFill/>
                          </a:ln>
                          <a:solidFill>
                            <a:srgbClr val="C00000"/>
                          </a:solidFill>
                          <a:effectLst/>
                          <a:latin typeface="Calibri" panose="020F0502020204030204" pitchFamily="34" charset="0"/>
                          <a:ea typeface="Microsoft YaHei" panose="020B0503020204020204" pitchFamily="34" charset="-122"/>
                        </a:rPr>
                        <a:t>Συσσωρευμένες </a:t>
                      </a:r>
                      <a:r>
                        <a:rPr kumimoji="0" lang="en-US" altLang="en-US" sz="1400" b="0" i="0" u="none" strike="noStrike" cap="none" normalizeH="0" baseline="0" smtClean="0">
                          <a:ln>
                            <a:noFill/>
                          </a:ln>
                          <a:solidFill>
                            <a:srgbClr val="C00000"/>
                          </a:solidFill>
                          <a:effectLst/>
                          <a:latin typeface="Calibri" panose="020F0502020204030204" pitchFamily="34" charset="0"/>
                          <a:ea typeface="Microsoft YaHei" panose="020B0503020204020204" pitchFamily="34" charset="-122"/>
                          <a:cs typeface="Times New Roman" panose="02020603050405020304" pitchFamily="18" charset="0"/>
                        </a:rPr>
                        <a:t>απομειώσεις </a:t>
                      </a:r>
                      <a:r>
                        <a:rPr kumimoji="0" lang="el-GR" altLang="en-US" sz="1400" b="0" i="0" u="none" strike="noStrike" cap="none" normalizeH="0" baseline="0" smtClean="0">
                          <a:ln>
                            <a:noFill/>
                          </a:ln>
                          <a:solidFill>
                            <a:srgbClr val="C00000"/>
                          </a:solidFill>
                          <a:effectLst/>
                          <a:latin typeface="Calibri" panose="020F0502020204030204" pitchFamily="34" charset="0"/>
                          <a:ea typeface="Microsoft YaHei" panose="020B0503020204020204" pitchFamily="34" charset="-122"/>
                          <a:cs typeface="Times New Roman" panose="02020603050405020304" pitchFamily="18" charset="0"/>
                        </a:rPr>
                        <a:t>παγίων</a:t>
                      </a:r>
                      <a:endParaRPr kumimoji="0" lang="en-US" altLang="en-US" sz="1400" b="0" i="0" u="none" strike="noStrike" cap="none" normalizeH="0" baseline="0" smtClean="0">
                        <a:ln>
                          <a:noFill/>
                        </a:ln>
                        <a:solidFill>
                          <a:srgbClr val="C00000"/>
                        </a:solidFill>
                        <a:effectLst/>
                        <a:latin typeface="Calibri" panose="020F0502020204030204" pitchFamily="34" charset="0"/>
                        <a:ea typeface="Microsoft YaHei" panose="020B0503020204020204" pitchFamily="34" charset="-122"/>
                        <a:cs typeface="Times New Roman" panose="02020603050405020304" pitchFamily="18" charset="0"/>
                      </a:endParaRPr>
                    </a:p>
                  </a:txBody>
                  <a:tcPr marL="9525" marR="9525"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ts val="800"/>
                        </a:spcBef>
                        <a:buClr>
                          <a:srgbClr val="000000"/>
                        </a:buClr>
                        <a:buSzPct val="100000"/>
                        <a:buFont typeface="Times New Roman" panose="02020603050405020304" pitchFamily="18" charset="0"/>
                        <a:defRPr sz="2800">
                          <a:solidFill>
                            <a:srgbClr val="000000"/>
                          </a:solidFill>
                          <a:latin typeface="Calibri" panose="020F0502020204030204" pitchFamily="34" charset="0"/>
                          <a:ea typeface="Microsoft YaHei" panose="020B0503020204020204" pitchFamily="34" charset="-122"/>
                        </a:defRPr>
                      </a:lvl1pPr>
                      <a:lvl2pPr marL="457200">
                        <a:spcBef>
                          <a:spcPts val="700"/>
                        </a:spcBef>
                        <a:buClr>
                          <a:srgbClr val="000000"/>
                        </a:buClr>
                        <a:buSzPct val="100000"/>
                        <a:buFont typeface="Times New Roman" panose="02020603050405020304" pitchFamily="18" charset="0"/>
                        <a:defRPr sz="2400">
                          <a:solidFill>
                            <a:srgbClr val="000000"/>
                          </a:solidFill>
                          <a:latin typeface="Calibri" panose="020F0502020204030204" pitchFamily="34" charset="0"/>
                          <a:ea typeface="Microsoft YaHei" panose="020B0503020204020204" pitchFamily="34" charset="-122"/>
                        </a:defRPr>
                      </a:lvl2pPr>
                      <a:lvl3pPr marL="914400">
                        <a:spcBef>
                          <a:spcPts val="600"/>
                        </a:spcBef>
                        <a:buClr>
                          <a:srgbClr val="000000"/>
                        </a:buClr>
                        <a:buSzPct val="100000"/>
                        <a:buFont typeface="Times New Roman" panose="02020603050405020304" pitchFamily="18" charset="0"/>
                        <a:defRPr sz="2000">
                          <a:solidFill>
                            <a:srgbClr val="000000"/>
                          </a:solidFill>
                          <a:latin typeface="Calibri" panose="020F0502020204030204" pitchFamily="34" charset="0"/>
                          <a:ea typeface="Microsoft YaHei" panose="020B0503020204020204" pitchFamily="34" charset="-122"/>
                        </a:defRPr>
                      </a:lvl3pPr>
                      <a:lvl4pPr marL="1371600">
                        <a:spcBef>
                          <a:spcPts val="500"/>
                        </a:spcBef>
                        <a:buClr>
                          <a:srgbClr val="000000"/>
                        </a:buClr>
                        <a:buSzPct val="100000"/>
                        <a:buFont typeface="Times New Roman" panose="02020603050405020304" pitchFamily="18" charset="0"/>
                        <a:defRPr>
                          <a:solidFill>
                            <a:srgbClr val="000000"/>
                          </a:solidFill>
                          <a:latin typeface="Calibri" panose="020F0502020204030204" pitchFamily="34" charset="0"/>
                          <a:ea typeface="Microsoft YaHei" panose="020B0503020204020204" pitchFamily="34" charset="-122"/>
                        </a:defRPr>
                      </a:lvl4pPr>
                      <a:lvl5pPr marL="1828800">
                        <a:spcBef>
                          <a:spcPts val="500"/>
                        </a:spcBef>
                        <a:buClr>
                          <a:srgbClr val="000000"/>
                        </a:buClr>
                        <a:buSzPct val="100000"/>
                        <a:buFont typeface="Times New Roman" panose="02020603050405020304" pitchFamily="18" charset="0"/>
                        <a:defRPr>
                          <a:solidFill>
                            <a:srgbClr val="000000"/>
                          </a:solidFill>
                          <a:latin typeface="Calibri" panose="020F0502020204030204" pitchFamily="34" charset="0"/>
                          <a:ea typeface="Microsoft YaHei" panose="020B0503020204020204" pitchFamily="34" charset="-122"/>
                        </a:defRPr>
                      </a:lvl5pPr>
                      <a:lvl6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Calibri" panose="020F0502020204030204" pitchFamily="34" charset="0"/>
                          <a:ea typeface="Microsoft YaHei" panose="020B0503020204020204" pitchFamily="34" charset="-122"/>
                        </a:defRPr>
                      </a:lvl6pPr>
                      <a:lvl7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Calibri" panose="020F0502020204030204" pitchFamily="34" charset="0"/>
                          <a:ea typeface="Microsoft YaHei" panose="020B0503020204020204" pitchFamily="34" charset="-122"/>
                        </a:defRPr>
                      </a:lvl7pPr>
                      <a:lvl8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Calibri" panose="020F0502020204030204" pitchFamily="34" charset="0"/>
                          <a:ea typeface="Microsoft YaHei" panose="020B0503020204020204" pitchFamily="34" charset="-122"/>
                        </a:defRPr>
                      </a:lvl8pPr>
                      <a:lvl9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Calibri" panose="020F0502020204030204" pitchFamily="34" charset="0"/>
                          <a:ea typeface="Microsoft YaHei" panose="020B0503020204020204" pitchFamily="34" charset="-122"/>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rgbClr val="C00000"/>
                          </a:solidFill>
                          <a:effectLst/>
                          <a:latin typeface="Calibri" panose="020F0502020204030204" pitchFamily="34" charset="0"/>
                          <a:ea typeface="Microsoft YaHei" panose="020B0503020204020204" pitchFamily="34" charset="-122"/>
                          <a:cs typeface="Times New Roman" panose="02020603050405020304" pitchFamily="18" charset="0"/>
                        </a:rPr>
                        <a:t> </a:t>
                      </a:r>
                    </a:p>
                  </a:txBody>
                  <a:tcPr marL="9525" marR="9525" marT="9509"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ts val="800"/>
                        </a:spcBef>
                        <a:buClr>
                          <a:srgbClr val="000000"/>
                        </a:buClr>
                        <a:buSzPct val="100000"/>
                        <a:buFont typeface="Times New Roman" panose="02020603050405020304" pitchFamily="18" charset="0"/>
                        <a:defRPr sz="2800">
                          <a:solidFill>
                            <a:srgbClr val="000000"/>
                          </a:solidFill>
                          <a:latin typeface="Calibri" panose="020F0502020204030204" pitchFamily="34" charset="0"/>
                          <a:ea typeface="Microsoft YaHei" panose="020B0503020204020204" pitchFamily="34" charset="-122"/>
                        </a:defRPr>
                      </a:lvl1pPr>
                      <a:lvl2pPr marL="457200">
                        <a:spcBef>
                          <a:spcPts val="700"/>
                        </a:spcBef>
                        <a:buClr>
                          <a:srgbClr val="000000"/>
                        </a:buClr>
                        <a:buSzPct val="100000"/>
                        <a:buFont typeface="Times New Roman" panose="02020603050405020304" pitchFamily="18" charset="0"/>
                        <a:defRPr sz="2400">
                          <a:solidFill>
                            <a:srgbClr val="000000"/>
                          </a:solidFill>
                          <a:latin typeface="Calibri" panose="020F0502020204030204" pitchFamily="34" charset="0"/>
                          <a:ea typeface="Microsoft YaHei" panose="020B0503020204020204" pitchFamily="34" charset="-122"/>
                        </a:defRPr>
                      </a:lvl2pPr>
                      <a:lvl3pPr marL="914400">
                        <a:spcBef>
                          <a:spcPts val="600"/>
                        </a:spcBef>
                        <a:buClr>
                          <a:srgbClr val="000000"/>
                        </a:buClr>
                        <a:buSzPct val="100000"/>
                        <a:buFont typeface="Times New Roman" panose="02020603050405020304" pitchFamily="18" charset="0"/>
                        <a:defRPr sz="2000">
                          <a:solidFill>
                            <a:srgbClr val="000000"/>
                          </a:solidFill>
                          <a:latin typeface="Calibri" panose="020F0502020204030204" pitchFamily="34" charset="0"/>
                          <a:ea typeface="Microsoft YaHei" panose="020B0503020204020204" pitchFamily="34" charset="-122"/>
                        </a:defRPr>
                      </a:lvl3pPr>
                      <a:lvl4pPr marL="1371600">
                        <a:spcBef>
                          <a:spcPts val="500"/>
                        </a:spcBef>
                        <a:buClr>
                          <a:srgbClr val="000000"/>
                        </a:buClr>
                        <a:buSzPct val="100000"/>
                        <a:buFont typeface="Times New Roman" panose="02020603050405020304" pitchFamily="18" charset="0"/>
                        <a:defRPr>
                          <a:solidFill>
                            <a:srgbClr val="000000"/>
                          </a:solidFill>
                          <a:latin typeface="Calibri" panose="020F0502020204030204" pitchFamily="34" charset="0"/>
                          <a:ea typeface="Microsoft YaHei" panose="020B0503020204020204" pitchFamily="34" charset="-122"/>
                        </a:defRPr>
                      </a:lvl4pPr>
                      <a:lvl5pPr marL="1828800">
                        <a:spcBef>
                          <a:spcPts val="500"/>
                        </a:spcBef>
                        <a:buClr>
                          <a:srgbClr val="000000"/>
                        </a:buClr>
                        <a:buSzPct val="100000"/>
                        <a:buFont typeface="Times New Roman" panose="02020603050405020304" pitchFamily="18" charset="0"/>
                        <a:defRPr>
                          <a:solidFill>
                            <a:srgbClr val="000000"/>
                          </a:solidFill>
                          <a:latin typeface="Calibri" panose="020F0502020204030204" pitchFamily="34" charset="0"/>
                          <a:ea typeface="Microsoft YaHei" panose="020B0503020204020204" pitchFamily="34" charset="-122"/>
                        </a:defRPr>
                      </a:lvl5pPr>
                      <a:lvl6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Calibri" panose="020F0502020204030204" pitchFamily="34" charset="0"/>
                          <a:ea typeface="Microsoft YaHei" panose="020B0503020204020204" pitchFamily="34" charset="-122"/>
                        </a:defRPr>
                      </a:lvl6pPr>
                      <a:lvl7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Calibri" panose="020F0502020204030204" pitchFamily="34" charset="0"/>
                          <a:ea typeface="Microsoft YaHei" panose="020B0503020204020204" pitchFamily="34" charset="-122"/>
                        </a:defRPr>
                      </a:lvl7pPr>
                      <a:lvl8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Calibri" panose="020F0502020204030204" pitchFamily="34" charset="0"/>
                          <a:ea typeface="Microsoft YaHei" panose="020B0503020204020204" pitchFamily="34" charset="-122"/>
                        </a:defRPr>
                      </a:lvl8pPr>
                      <a:lvl9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Calibri" panose="020F0502020204030204" pitchFamily="34" charset="0"/>
                          <a:ea typeface="Microsoft YaHei" panose="020B0503020204020204" pitchFamily="34" charset="-122"/>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n-US" sz="1400" b="0" i="0" u="none" strike="noStrike" cap="none" normalizeH="0" baseline="0" smtClean="0">
                          <a:ln>
                            <a:noFill/>
                          </a:ln>
                          <a:solidFill>
                            <a:srgbClr val="C00000"/>
                          </a:solidFill>
                          <a:effectLst/>
                          <a:latin typeface="Calibri" panose="020F0502020204030204" pitchFamily="34" charset="0"/>
                          <a:ea typeface="Microsoft YaHei" panose="020B0503020204020204" pitchFamily="34" charset="-122"/>
                          <a:cs typeface="Times New Roman" panose="02020603050405020304" pitchFamily="18" charset="0"/>
                        </a:rPr>
                        <a:t>22</a:t>
                      </a:r>
                      <a:r>
                        <a:rPr kumimoji="0" lang="en-US" altLang="en-US" sz="1400" b="0" i="0" u="none" strike="noStrike" cap="none" normalizeH="0" baseline="0" smtClean="0">
                          <a:ln>
                            <a:noFill/>
                          </a:ln>
                          <a:solidFill>
                            <a:srgbClr val="C00000"/>
                          </a:solidFill>
                          <a:effectLst/>
                          <a:latin typeface="Calibri" panose="020F0502020204030204" pitchFamily="34" charset="0"/>
                          <a:ea typeface="Microsoft YaHei" panose="020B0503020204020204" pitchFamily="34" charset="-122"/>
                          <a:cs typeface="Times New Roman" panose="02020603050405020304" pitchFamily="18" charset="0"/>
                        </a:rPr>
                        <a:t>,000</a:t>
                      </a:r>
                    </a:p>
                  </a:txBody>
                  <a:tcPr marL="9525" marR="9525" marT="9509"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ts val="800"/>
                        </a:spcBef>
                        <a:buClr>
                          <a:srgbClr val="000000"/>
                        </a:buClr>
                        <a:buSzPct val="100000"/>
                        <a:buFont typeface="Times New Roman" panose="02020603050405020304" pitchFamily="18" charset="0"/>
                        <a:defRPr sz="2800">
                          <a:solidFill>
                            <a:srgbClr val="000000"/>
                          </a:solidFill>
                          <a:latin typeface="Calibri" panose="020F0502020204030204" pitchFamily="34" charset="0"/>
                          <a:ea typeface="Microsoft YaHei" panose="020B0503020204020204" pitchFamily="34" charset="-122"/>
                        </a:defRPr>
                      </a:lvl1pPr>
                      <a:lvl2pPr marL="457200">
                        <a:spcBef>
                          <a:spcPts val="700"/>
                        </a:spcBef>
                        <a:buClr>
                          <a:srgbClr val="000000"/>
                        </a:buClr>
                        <a:buSzPct val="100000"/>
                        <a:buFont typeface="Times New Roman" panose="02020603050405020304" pitchFamily="18" charset="0"/>
                        <a:defRPr sz="2400">
                          <a:solidFill>
                            <a:srgbClr val="000000"/>
                          </a:solidFill>
                          <a:latin typeface="Calibri" panose="020F0502020204030204" pitchFamily="34" charset="0"/>
                          <a:ea typeface="Microsoft YaHei" panose="020B0503020204020204" pitchFamily="34" charset="-122"/>
                        </a:defRPr>
                      </a:lvl2pPr>
                      <a:lvl3pPr marL="914400">
                        <a:spcBef>
                          <a:spcPts val="600"/>
                        </a:spcBef>
                        <a:buClr>
                          <a:srgbClr val="000000"/>
                        </a:buClr>
                        <a:buSzPct val="100000"/>
                        <a:buFont typeface="Times New Roman" panose="02020603050405020304" pitchFamily="18" charset="0"/>
                        <a:defRPr sz="2000">
                          <a:solidFill>
                            <a:srgbClr val="000000"/>
                          </a:solidFill>
                          <a:latin typeface="Calibri" panose="020F0502020204030204" pitchFamily="34" charset="0"/>
                          <a:ea typeface="Microsoft YaHei" panose="020B0503020204020204" pitchFamily="34" charset="-122"/>
                        </a:defRPr>
                      </a:lvl3pPr>
                      <a:lvl4pPr marL="1371600">
                        <a:spcBef>
                          <a:spcPts val="500"/>
                        </a:spcBef>
                        <a:buClr>
                          <a:srgbClr val="000000"/>
                        </a:buClr>
                        <a:buSzPct val="100000"/>
                        <a:buFont typeface="Times New Roman" panose="02020603050405020304" pitchFamily="18" charset="0"/>
                        <a:defRPr>
                          <a:solidFill>
                            <a:srgbClr val="000000"/>
                          </a:solidFill>
                          <a:latin typeface="Calibri" panose="020F0502020204030204" pitchFamily="34" charset="0"/>
                          <a:ea typeface="Microsoft YaHei" panose="020B0503020204020204" pitchFamily="34" charset="-122"/>
                        </a:defRPr>
                      </a:lvl4pPr>
                      <a:lvl5pPr marL="1828800">
                        <a:spcBef>
                          <a:spcPts val="500"/>
                        </a:spcBef>
                        <a:buClr>
                          <a:srgbClr val="000000"/>
                        </a:buClr>
                        <a:buSzPct val="100000"/>
                        <a:buFont typeface="Times New Roman" panose="02020603050405020304" pitchFamily="18" charset="0"/>
                        <a:defRPr>
                          <a:solidFill>
                            <a:srgbClr val="000000"/>
                          </a:solidFill>
                          <a:latin typeface="Calibri" panose="020F0502020204030204" pitchFamily="34" charset="0"/>
                          <a:ea typeface="Microsoft YaHei" panose="020B0503020204020204" pitchFamily="34" charset="-122"/>
                        </a:defRPr>
                      </a:lvl5pPr>
                      <a:lvl6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Calibri" panose="020F0502020204030204" pitchFamily="34" charset="0"/>
                          <a:ea typeface="Microsoft YaHei" panose="020B0503020204020204" pitchFamily="34" charset="-122"/>
                        </a:defRPr>
                      </a:lvl6pPr>
                      <a:lvl7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Calibri" panose="020F0502020204030204" pitchFamily="34" charset="0"/>
                          <a:ea typeface="Microsoft YaHei" panose="020B0503020204020204" pitchFamily="34" charset="-122"/>
                        </a:defRPr>
                      </a:lvl7pPr>
                      <a:lvl8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Calibri" panose="020F0502020204030204" pitchFamily="34" charset="0"/>
                          <a:ea typeface="Microsoft YaHei" panose="020B0503020204020204" pitchFamily="34" charset="-122"/>
                        </a:defRPr>
                      </a:lvl8pPr>
                      <a:lvl9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Calibri" panose="020F0502020204030204" pitchFamily="34" charset="0"/>
                          <a:ea typeface="Microsoft YaHei" panose="020B0503020204020204" pitchFamily="34" charset="-122"/>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rgbClr val="C00000"/>
                          </a:solidFill>
                          <a:effectLst/>
                          <a:latin typeface="Calibri" panose="020F0502020204030204" pitchFamily="34" charset="0"/>
                          <a:ea typeface="Microsoft YaHei" panose="020B0503020204020204" pitchFamily="34" charset="-122"/>
                          <a:cs typeface="Times New Roman" panose="02020603050405020304" pitchFamily="18" charset="0"/>
                        </a:rPr>
                        <a:t> </a:t>
                      </a:r>
                    </a:p>
                  </a:txBody>
                  <a:tcPr marL="9525" marR="9525" marT="9509"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extLst>
              </a:tr>
              <a:tr h="222779">
                <a:tc>
                  <a:txBody>
                    <a:bodyPr/>
                    <a:lstStyle>
                      <a:lvl1pPr>
                        <a:spcBef>
                          <a:spcPts val="800"/>
                        </a:spcBef>
                        <a:buClr>
                          <a:srgbClr val="000000"/>
                        </a:buClr>
                        <a:buSzPct val="100000"/>
                        <a:buFont typeface="Times New Roman" panose="02020603050405020304" pitchFamily="18" charset="0"/>
                        <a:defRPr sz="2800">
                          <a:solidFill>
                            <a:srgbClr val="000000"/>
                          </a:solidFill>
                          <a:latin typeface="Calibri" panose="020F0502020204030204" pitchFamily="34" charset="0"/>
                          <a:ea typeface="Microsoft YaHei" panose="020B0503020204020204" pitchFamily="34" charset="-122"/>
                        </a:defRPr>
                      </a:lvl1pPr>
                      <a:lvl2pPr marL="457200">
                        <a:spcBef>
                          <a:spcPts val="700"/>
                        </a:spcBef>
                        <a:buClr>
                          <a:srgbClr val="000000"/>
                        </a:buClr>
                        <a:buSzPct val="100000"/>
                        <a:buFont typeface="Times New Roman" panose="02020603050405020304" pitchFamily="18" charset="0"/>
                        <a:defRPr sz="2400">
                          <a:solidFill>
                            <a:srgbClr val="000000"/>
                          </a:solidFill>
                          <a:latin typeface="Calibri" panose="020F0502020204030204" pitchFamily="34" charset="0"/>
                          <a:ea typeface="Microsoft YaHei" panose="020B0503020204020204" pitchFamily="34" charset="-122"/>
                        </a:defRPr>
                      </a:lvl2pPr>
                      <a:lvl3pPr marL="914400">
                        <a:spcBef>
                          <a:spcPts val="600"/>
                        </a:spcBef>
                        <a:buClr>
                          <a:srgbClr val="000000"/>
                        </a:buClr>
                        <a:buSzPct val="100000"/>
                        <a:buFont typeface="Times New Roman" panose="02020603050405020304" pitchFamily="18" charset="0"/>
                        <a:defRPr sz="2000">
                          <a:solidFill>
                            <a:srgbClr val="000000"/>
                          </a:solidFill>
                          <a:latin typeface="Calibri" panose="020F0502020204030204" pitchFamily="34" charset="0"/>
                          <a:ea typeface="Microsoft YaHei" panose="020B0503020204020204" pitchFamily="34" charset="-122"/>
                        </a:defRPr>
                      </a:lvl3pPr>
                      <a:lvl4pPr marL="1371600">
                        <a:spcBef>
                          <a:spcPts val="500"/>
                        </a:spcBef>
                        <a:buClr>
                          <a:srgbClr val="000000"/>
                        </a:buClr>
                        <a:buSzPct val="100000"/>
                        <a:buFont typeface="Times New Roman" panose="02020603050405020304" pitchFamily="18" charset="0"/>
                        <a:defRPr>
                          <a:solidFill>
                            <a:srgbClr val="000000"/>
                          </a:solidFill>
                          <a:latin typeface="Calibri" panose="020F0502020204030204" pitchFamily="34" charset="0"/>
                          <a:ea typeface="Microsoft YaHei" panose="020B0503020204020204" pitchFamily="34" charset="-122"/>
                        </a:defRPr>
                      </a:lvl4pPr>
                      <a:lvl5pPr marL="1828800">
                        <a:spcBef>
                          <a:spcPts val="500"/>
                        </a:spcBef>
                        <a:buClr>
                          <a:srgbClr val="000000"/>
                        </a:buClr>
                        <a:buSzPct val="100000"/>
                        <a:buFont typeface="Times New Roman" panose="02020603050405020304" pitchFamily="18" charset="0"/>
                        <a:defRPr>
                          <a:solidFill>
                            <a:srgbClr val="000000"/>
                          </a:solidFill>
                          <a:latin typeface="Calibri" panose="020F0502020204030204" pitchFamily="34" charset="0"/>
                          <a:ea typeface="Microsoft YaHei" panose="020B0503020204020204" pitchFamily="34" charset="-122"/>
                        </a:defRPr>
                      </a:lvl5pPr>
                      <a:lvl6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Calibri" panose="020F0502020204030204" pitchFamily="34" charset="0"/>
                          <a:ea typeface="Microsoft YaHei" panose="020B0503020204020204" pitchFamily="34" charset="-122"/>
                        </a:defRPr>
                      </a:lvl6pPr>
                      <a:lvl7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Calibri" panose="020F0502020204030204" pitchFamily="34" charset="0"/>
                          <a:ea typeface="Microsoft YaHei" panose="020B0503020204020204" pitchFamily="34" charset="-122"/>
                        </a:defRPr>
                      </a:lvl7pPr>
                      <a:lvl8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Calibri" panose="020F0502020204030204" pitchFamily="34" charset="0"/>
                          <a:ea typeface="Microsoft YaHei" panose="020B0503020204020204" pitchFamily="34" charset="-122"/>
                        </a:defRPr>
                      </a:lvl8pPr>
                      <a:lvl9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Calibri" panose="020F0502020204030204" pitchFamily="34" charset="0"/>
                          <a:ea typeface="Microsoft YaHei" panose="020B0503020204020204" pitchFamily="34" charset="-122"/>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l-GR" altLang="en-US" sz="1400" b="0" i="0" u="none" strike="noStrike" cap="none" normalizeH="0" baseline="0" smtClean="0">
                          <a:ln>
                            <a:noFill/>
                          </a:ln>
                          <a:solidFill>
                            <a:srgbClr val="C00000"/>
                          </a:solidFill>
                          <a:effectLst/>
                          <a:latin typeface="Calibri" panose="020F0502020204030204" pitchFamily="34" charset="0"/>
                          <a:ea typeface="Microsoft YaHei" panose="020B0503020204020204" pitchFamily="34" charset="-122"/>
                          <a:cs typeface="Times New Roman" panose="02020603050405020304" pitchFamily="18" charset="0"/>
                        </a:rPr>
                        <a:t>Κέρδος από αναστροφή</a:t>
                      </a:r>
                      <a:r>
                        <a:rPr kumimoji="0" lang="en-US" altLang="en-US" sz="1400" b="0" i="0" u="none" strike="noStrike" cap="none" normalizeH="0" baseline="0" smtClean="0">
                          <a:ln>
                            <a:noFill/>
                          </a:ln>
                          <a:solidFill>
                            <a:srgbClr val="C00000"/>
                          </a:solidFill>
                          <a:effectLst/>
                          <a:latin typeface="Calibri" panose="020F0502020204030204" pitchFamily="34" charset="0"/>
                          <a:ea typeface="Microsoft YaHei" panose="020B0503020204020204" pitchFamily="34" charset="-122"/>
                          <a:cs typeface="Times New Roman" panose="02020603050405020304" pitchFamily="18" charset="0"/>
                        </a:rPr>
                        <a:t> απομε</a:t>
                      </a:r>
                      <a:r>
                        <a:rPr kumimoji="0" lang="el-GR" altLang="en-US" sz="1400" b="0" i="0" u="none" strike="noStrike" cap="none" normalizeH="0" baseline="0" smtClean="0">
                          <a:ln>
                            <a:noFill/>
                          </a:ln>
                          <a:solidFill>
                            <a:srgbClr val="C00000"/>
                          </a:solidFill>
                          <a:effectLst/>
                          <a:latin typeface="Calibri" panose="020F0502020204030204" pitchFamily="34" charset="0"/>
                          <a:ea typeface="Microsoft YaHei" panose="020B0503020204020204" pitchFamily="34" charset="-122"/>
                          <a:cs typeface="Times New Roman" panose="02020603050405020304" pitchFamily="18" charset="0"/>
                        </a:rPr>
                        <a:t>ίω</a:t>
                      </a:r>
                      <a:r>
                        <a:rPr kumimoji="0" lang="en-US" altLang="en-US" sz="1400" b="0" i="0" u="none" strike="noStrike" cap="none" normalizeH="0" baseline="0" smtClean="0">
                          <a:ln>
                            <a:noFill/>
                          </a:ln>
                          <a:solidFill>
                            <a:srgbClr val="C00000"/>
                          </a:solidFill>
                          <a:effectLst/>
                          <a:latin typeface="Calibri" panose="020F0502020204030204" pitchFamily="34" charset="0"/>
                          <a:ea typeface="Microsoft YaHei" panose="020B0503020204020204" pitchFamily="34" charset="-122"/>
                          <a:cs typeface="Times New Roman" panose="02020603050405020304" pitchFamily="18" charset="0"/>
                        </a:rPr>
                        <a:t>σ</a:t>
                      </a:r>
                      <a:r>
                        <a:rPr kumimoji="0" lang="el-GR" altLang="en-US" sz="1400" b="0" i="0" u="none" strike="noStrike" cap="none" normalizeH="0" baseline="0" smtClean="0">
                          <a:ln>
                            <a:noFill/>
                          </a:ln>
                          <a:solidFill>
                            <a:srgbClr val="C00000"/>
                          </a:solidFill>
                          <a:effectLst/>
                          <a:latin typeface="Calibri" panose="020F0502020204030204" pitchFamily="34" charset="0"/>
                          <a:ea typeface="Microsoft YaHei" panose="020B0503020204020204" pitchFamily="34" charset="-122"/>
                          <a:cs typeface="Times New Roman" panose="02020603050405020304" pitchFamily="18" charset="0"/>
                        </a:rPr>
                        <a:t>η</a:t>
                      </a:r>
                      <a:r>
                        <a:rPr kumimoji="0" lang="en-US" altLang="en-US" sz="1400" b="0" i="0" u="none" strike="noStrike" cap="none" normalizeH="0" baseline="0" smtClean="0">
                          <a:ln>
                            <a:noFill/>
                          </a:ln>
                          <a:solidFill>
                            <a:srgbClr val="C00000"/>
                          </a:solidFill>
                          <a:effectLst/>
                          <a:latin typeface="Calibri" panose="020F0502020204030204" pitchFamily="34" charset="0"/>
                          <a:ea typeface="Microsoft YaHei" panose="020B0503020204020204" pitchFamily="34" charset="-122"/>
                          <a:cs typeface="Times New Roman" panose="02020603050405020304" pitchFamily="18" charset="0"/>
                        </a:rPr>
                        <a:t>ς </a:t>
                      </a:r>
                      <a:r>
                        <a:rPr kumimoji="0" lang="el-GR" altLang="en-US" sz="1400" b="0" i="0" u="none" strike="noStrike" cap="none" normalizeH="0" baseline="0" smtClean="0">
                          <a:ln>
                            <a:noFill/>
                          </a:ln>
                          <a:solidFill>
                            <a:srgbClr val="C00000"/>
                          </a:solidFill>
                          <a:effectLst/>
                          <a:latin typeface="Calibri" panose="020F0502020204030204" pitchFamily="34" charset="0"/>
                          <a:ea typeface="Microsoft YaHei" panose="020B0503020204020204" pitchFamily="34" charset="-122"/>
                          <a:cs typeface="Times New Roman" panose="02020603050405020304" pitchFamily="18" charset="0"/>
                        </a:rPr>
                        <a:t>πα</a:t>
                      </a:r>
                      <a:r>
                        <a:rPr kumimoji="0" lang="en-US" altLang="en-US" sz="1400" b="0" i="0" u="none" strike="noStrike" cap="none" normalizeH="0" baseline="0" smtClean="0">
                          <a:ln>
                            <a:noFill/>
                          </a:ln>
                          <a:solidFill>
                            <a:srgbClr val="C00000"/>
                          </a:solidFill>
                          <a:effectLst/>
                          <a:latin typeface="Calibri" panose="020F0502020204030204" pitchFamily="34" charset="0"/>
                          <a:ea typeface="Microsoft YaHei" panose="020B0503020204020204" pitchFamily="34" charset="-122"/>
                          <a:cs typeface="Times New Roman" panose="02020603050405020304" pitchFamily="18" charset="0"/>
                        </a:rPr>
                        <a:t>γίων</a:t>
                      </a:r>
                    </a:p>
                  </a:txBody>
                  <a:tcPr marL="9525" marR="9525" marT="9509"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ts val="800"/>
                        </a:spcBef>
                        <a:buClr>
                          <a:srgbClr val="000000"/>
                        </a:buClr>
                        <a:buSzPct val="100000"/>
                        <a:buFont typeface="Times New Roman" panose="02020603050405020304" pitchFamily="18" charset="0"/>
                        <a:defRPr sz="2800">
                          <a:solidFill>
                            <a:srgbClr val="000000"/>
                          </a:solidFill>
                          <a:latin typeface="Calibri" panose="020F0502020204030204" pitchFamily="34" charset="0"/>
                          <a:ea typeface="Microsoft YaHei" panose="020B0503020204020204" pitchFamily="34" charset="-122"/>
                        </a:defRPr>
                      </a:lvl1pPr>
                      <a:lvl2pPr marL="457200">
                        <a:spcBef>
                          <a:spcPts val="700"/>
                        </a:spcBef>
                        <a:buClr>
                          <a:srgbClr val="000000"/>
                        </a:buClr>
                        <a:buSzPct val="100000"/>
                        <a:buFont typeface="Times New Roman" panose="02020603050405020304" pitchFamily="18" charset="0"/>
                        <a:defRPr sz="2400">
                          <a:solidFill>
                            <a:srgbClr val="000000"/>
                          </a:solidFill>
                          <a:latin typeface="Calibri" panose="020F0502020204030204" pitchFamily="34" charset="0"/>
                          <a:ea typeface="Microsoft YaHei" panose="020B0503020204020204" pitchFamily="34" charset="-122"/>
                        </a:defRPr>
                      </a:lvl2pPr>
                      <a:lvl3pPr marL="914400">
                        <a:spcBef>
                          <a:spcPts val="600"/>
                        </a:spcBef>
                        <a:buClr>
                          <a:srgbClr val="000000"/>
                        </a:buClr>
                        <a:buSzPct val="100000"/>
                        <a:buFont typeface="Times New Roman" panose="02020603050405020304" pitchFamily="18" charset="0"/>
                        <a:defRPr sz="2000">
                          <a:solidFill>
                            <a:srgbClr val="000000"/>
                          </a:solidFill>
                          <a:latin typeface="Calibri" panose="020F0502020204030204" pitchFamily="34" charset="0"/>
                          <a:ea typeface="Microsoft YaHei" panose="020B0503020204020204" pitchFamily="34" charset="-122"/>
                        </a:defRPr>
                      </a:lvl3pPr>
                      <a:lvl4pPr marL="1371600">
                        <a:spcBef>
                          <a:spcPts val="500"/>
                        </a:spcBef>
                        <a:buClr>
                          <a:srgbClr val="000000"/>
                        </a:buClr>
                        <a:buSzPct val="100000"/>
                        <a:buFont typeface="Times New Roman" panose="02020603050405020304" pitchFamily="18" charset="0"/>
                        <a:defRPr>
                          <a:solidFill>
                            <a:srgbClr val="000000"/>
                          </a:solidFill>
                          <a:latin typeface="Calibri" panose="020F0502020204030204" pitchFamily="34" charset="0"/>
                          <a:ea typeface="Microsoft YaHei" panose="020B0503020204020204" pitchFamily="34" charset="-122"/>
                        </a:defRPr>
                      </a:lvl4pPr>
                      <a:lvl5pPr marL="1828800">
                        <a:spcBef>
                          <a:spcPts val="500"/>
                        </a:spcBef>
                        <a:buClr>
                          <a:srgbClr val="000000"/>
                        </a:buClr>
                        <a:buSzPct val="100000"/>
                        <a:buFont typeface="Times New Roman" panose="02020603050405020304" pitchFamily="18" charset="0"/>
                        <a:defRPr>
                          <a:solidFill>
                            <a:srgbClr val="000000"/>
                          </a:solidFill>
                          <a:latin typeface="Calibri" panose="020F0502020204030204" pitchFamily="34" charset="0"/>
                          <a:ea typeface="Microsoft YaHei" panose="020B0503020204020204" pitchFamily="34" charset="-122"/>
                        </a:defRPr>
                      </a:lvl5pPr>
                      <a:lvl6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Calibri" panose="020F0502020204030204" pitchFamily="34" charset="0"/>
                          <a:ea typeface="Microsoft YaHei" panose="020B0503020204020204" pitchFamily="34" charset="-122"/>
                        </a:defRPr>
                      </a:lvl6pPr>
                      <a:lvl7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Calibri" panose="020F0502020204030204" pitchFamily="34" charset="0"/>
                          <a:ea typeface="Microsoft YaHei" panose="020B0503020204020204" pitchFamily="34" charset="-122"/>
                        </a:defRPr>
                      </a:lvl7pPr>
                      <a:lvl8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Calibri" panose="020F0502020204030204" pitchFamily="34" charset="0"/>
                          <a:ea typeface="Microsoft YaHei" panose="020B0503020204020204" pitchFamily="34" charset="-122"/>
                        </a:defRPr>
                      </a:lvl8pPr>
                      <a:lvl9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Calibri" panose="020F0502020204030204" pitchFamily="34" charset="0"/>
                          <a:ea typeface="Microsoft YaHei" panose="020B0503020204020204" pitchFamily="34" charset="-122"/>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rgbClr val="C00000"/>
                          </a:solidFill>
                          <a:effectLst/>
                          <a:latin typeface="Calibri" panose="020F0502020204030204" pitchFamily="34" charset="0"/>
                          <a:ea typeface="Microsoft YaHei" panose="020B0503020204020204" pitchFamily="34" charset="-122"/>
                          <a:cs typeface="Times New Roman" panose="02020603050405020304" pitchFamily="18" charset="0"/>
                        </a:rPr>
                        <a:t> </a:t>
                      </a:r>
                    </a:p>
                  </a:txBody>
                  <a:tcPr marL="9525" marR="9525" marT="9509"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ts val="800"/>
                        </a:spcBef>
                        <a:buClr>
                          <a:srgbClr val="000000"/>
                        </a:buClr>
                        <a:buSzPct val="100000"/>
                        <a:buFont typeface="Times New Roman" panose="02020603050405020304" pitchFamily="18" charset="0"/>
                        <a:defRPr sz="2800">
                          <a:solidFill>
                            <a:srgbClr val="000000"/>
                          </a:solidFill>
                          <a:latin typeface="Calibri" panose="020F0502020204030204" pitchFamily="34" charset="0"/>
                          <a:ea typeface="Microsoft YaHei" panose="020B0503020204020204" pitchFamily="34" charset="-122"/>
                        </a:defRPr>
                      </a:lvl1pPr>
                      <a:lvl2pPr marL="457200">
                        <a:spcBef>
                          <a:spcPts val="700"/>
                        </a:spcBef>
                        <a:buClr>
                          <a:srgbClr val="000000"/>
                        </a:buClr>
                        <a:buSzPct val="100000"/>
                        <a:buFont typeface="Times New Roman" panose="02020603050405020304" pitchFamily="18" charset="0"/>
                        <a:defRPr sz="2400">
                          <a:solidFill>
                            <a:srgbClr val="000000"/>
                          </a:solidFill>
                          <a:latin typeface="Calibri" panose="020F0502020204030204" pitchFamily="34" charset="0"/>
                          <a:ea typeface="Microsoft YaHei" panose="020B0503020204020204" pitchFamily="34" charset="-122"/>
                        </a:defRPr>
                      </a:lvl2pPr>
                      <a:lvl3pPr marL="914400">
                        <a:spcBef>
                          <a:spcPts val="600"/>
                        </a:spcBef>
                        <a:buClr>
                          <a:srgbClr val="000000"/>
                        </a:buClr>
                        <a:buSzPct val="100000"/>
                        <a:buFont typeface="Times New Roman" panose="02020603050405020304" pitchFamily="18" charset="0"/>
                        <a:defRPr sz="2000">
                          <a:solidFill>
                            <a:srgbClr val="000000"/>
                          </a:solidFill>
                          <a:latin typeface="Calibri" panose="020F0502020204030204" pitchFamily="34" charset="0"/>
                          <a:ea typeface="Microsoft YaHei" panose="020B0503020204020204" pitchFamily="34" charset="-122"/>
                        </a:defRPr>
                      </a:lvl3pPr>
                      <a:lvl4pPr marL="1371600">
                        <a:spcBef>
                          <a:spcPts val="500"/>
                        </a:spcBef>
                        <a:buClr>
                          <a:srgbClr val="000000"/>
                        </a:buClr>
                        <a:buSzPct val="100000"/>
                        <a:buFont typeface="Times New Roman" panose="02020603050405020304" pitchFamily="18" charset="0"/>
                        <a:defRPr>
                          <a:solidFill>
                            <a:srgbClr val="000000"/>
                          </a:solidFill>
                          <a:latin typeface="Calibri" panose="020F0502020204030204" pitchFamily="34" charset="0"/>
                          <a:ea typeface="Microsoft YaHei" panose="020B0503020204020204" pitchFamily="34" charset="-122"/>
                        </a:defRPr>
                      </a:lvl4pPr>
                      <a:lvl5pPr marL="1828800">
                        <a:spcBef>
                          <a:spcPts val="500"/>
                        </a:spcBef>
                        <a:buClr>
                          <a:srgbClr val="000000"/>
                        </a:buClr>
                        <a:buSzPct val="100000"/>
                        <a:buFont typeface="Times New Roman" panose="02020603050405020304" pitchFamily="18" charset="0"/>
                        <a:defRPr>
                          <a:solidFill>
                            <a:srgbClr val="000000"/>
                          </a:solidFill>
                          <a:latin typeface="Calibri" panose="020F0502020204030204" pitchFamily="34" charset="0"/>
                          <a:ea typeface="Microsoft YaHei" panose="020B0503020204020204" pitchFamily="34" charset="-122"/>
                        </a:defRPr>
                      </a:lvl5pPr>
                      <a:lvl6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Calibri" panose="020F0502020204030204" pitchFamily="34" charset="0"/>
                          <a:ea typeface="Microsoft YaHei" panose="020B0503020204020204" pitchFamily="34" charset="-122"/>
                        </a:defRPr>
                      </a:lvl6pPr>
                      <a:lvl7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Calibri" panose="020F0502020204030204" pitchFamily="34" charset="0"/>
                          <a:ea typeface="Microsoft YaHei" panose="020B0503020204020204" pitchFamily="34" charset="-122"/>
                        </a:defRPr>
                      </a:lvl7pPr>
                      <a:lvl8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Calibri" panose="020F0502020204030204" pitchFamily="34" charset="0"/>
                          <a:ea typeface="Microsoft YaHei" panose="020B0503020204020204" pitchFamily="34" charset="-122"/>
                        </a:defRPr>
                      </a:lvl8pPr>
                      <a:lvl9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Calibri" panose="020F0502020204030204" pitchFamily="34" charset="0"/>
                          <a:ea typeface="Microsoft YaHei" panose="020B0503020204020204" pitchFamily="34" charset="-122"/>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rgbClr val="C00000"/>
                          </a:solidFill>
                          <a:effectLst/>
                          <a:latin typeface="Calibri" panose="020F0502020204030204" pitchFamily="34" charset="0"/>
                          <a:ea typeface="Microsoft YaHei" panose="020B0503020204020204" pitchFamily="34" charset="-122"/>
                          <a:cs typeface="Times New Roman" panose="02020603050405020304" pitchFamily="18" charset="0"/>
                        </a:rPr>
                        <a:t> </a:t>
                      </a:r>
                    </a:p>
                  </a:txBody>
                  <a:tcPr marL="9525" marR="9525" marT="9509"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ts val="800"/>
                        </a:spcBef>
                        <a:buClr>
                          <a:srgbClr val="000000"/>
                        </a:buClr>
                        <a:buSzPct val="100000"/>
                        <a:buFont typeface="Times New Roman" panose="02020603050405020304" pitchFamily="18" charset="0"/>
                        <a:defRPr sz="2800">
                          <a:solidFill>
                            <a:srgbClr val="000000"/>
                          </a:solidFill>
                          <a:latin typeface="Calibri" panose="020F0502020204030204" pitchFamily="34" charset="0"/>
                          <a:ea typeface="Microsoft YaHei" panose="020B0503020204020204" pitchFamily="34" charset="-122"/>
                        </a:defRPr>
                      </a:lvl1pPr>
                      <a:lvl2pPr marL="457200">
                        <a:spcBef>
                          <a:spcPts val="700"/>
                        </a:spcBef>
                        <a:buClr>
                          <a:srgbClr val="000000"/>
                        </a:buClr>
                        <a:buSzPct val="100000"/>
                        <a:buFont typeface="Times New Roman" panose="02020603050405020304" pitchFamily="18" charset="0"/>
                        <a:defRPr sz="2400">
                          <a:solidFill>
                            <a:srgbClr val="000000"/>
                          </a:solidFill>
                          <a:latin typeface="Calibri" panose="020F0502020204030204" pitchFamily="34" charset="0"/>
                          <a:ea typeface="Microsoft YaHei" panose="020B0503020204020204" pitchFamily="34" charset="-122"/>
                        </a:defRPr>
                      </a:lvl2pPr>
                      <a:lvl3pPr marL="914400">
                        <a:spcBef>
                          <a:spcPts val="600"/>
                        </a:spcBef>
                        <a:buClr>
                          <a:srgbClr val="000000"/>
                        </a:buClr>
                        <a:buSzPct val="100000"/>
                        <a:buFont typeface="Times New Roman" panose="02020603050405020304" pitchFamily="18" charset="0"/>
                        <a:defRPr sz="2000">
                          <a:solidFill>
                            <a:srgbClr val="000000"/>
                          </a:solidFill>
                          <a:latin typeface="Calibri" panose="020F0502020204030204" pitchFamily="34" charset="0"/>
                          <a:ea typeface="Microsoft YaHei" panose="020B0503020204020204" pitchFamily="34" charset="-122"/>
                        </a:defRPr>
                      </a:lvl3pPr>
                      <a:lvl4pPr marL="1371600">
                        <a:spcBef>
                          <a:spcPts val="500"/>
                        </a:spcBef>
                        <a:buClr>
                          <a:srgbClr val="000000"/>
                        </a:buClr>
                        <a:buSzPct val="100000"/>
                        <a:buFont typeface="Times New Roman" panose="02020603050405020304" pitchFamily="18" charset="0"/>
                        <a:defRPr>
                          <a:solidFill>
                            <a:srgbClr val="000000"/>
                          </a:solidFill>
                          <a:latin typeface="Calibri" panose="020F0502020204030204" pitchFamily="34" charset="0"/>
                          <a:ea typeface="Microsoft YaHei" panose="020B0503020204020204" pitchFamily="34" charset="-122"/>
                        </a:defRPr>
                      </a:lvl4pPr>
                      <a:lvl5pPr marL="1828800">
                        <a:spcBef>
                          <a:spcPts val="500"/>
                        </a:spcBef>
                        <a:buClr>
                          <a:srgbClr val="000000"/>
                        </a:buClr>
                        <a:buSzPct val="100000"/>
                        <a:buFont typeface="Times New Roman" panose="02020603050405020304" pitchFamily="18" charset="0"/>
                        <a:defRPr>
                          <a:solidFill>
                            <a:srgbClr val="000000"/>
                          </a:solidFill>
                          <a:latin typeface="Calibri" panose="020F0502020204030204" pitchFamily="34" charset="0"/>
                          <a:ea typeface="Microsoft YaHei" panose="020B0503020204020204" pitchFamily="34" charset="-122"/>
                        </a:defRPr>
                      </a:lvl5pPr>
                      <a:lvl6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Calibri" panose="020F0502020204030204" pitchFamily="34" charset="0"/>
                          <a:ea typeface="Microsoft YaHei" panose="020B0503020204020204" pitchFamily="34" charset="-122"/>
                        </a:defRPr>
                      </a:lvl6pPr>
                      <a:lvl7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Calibri" panose="020F0502020204030204" pitchFamily="34" charset="0"/>
                          <a:ea typeface="Microsoft YaHei" panose="020B0503020204020204" pitchFamily="34" charset="-122"/>
                        </a:defRPr>
                      </a:lvl7pPr>
                      <a:lvl8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Calibri" panose="020F0502020204030204" pitchFamily="34" charset="0"/>
                          <a:ea typeface="Microsoft YaHei" panose="020B0503020204020204" pitchFamily="34" charset="-122"/>
                        </a:defRPr>
                      </a:lvl8pPr>
                      <a:lvl9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Calibri" panose="020F0502020204030204" pitchFamily="34" charset="0"/>
                          <a:ea typeface="Microsoft YaHei" panose="020B0503020204020204" pitchFamily="34" charset="-122"/>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n-US" sz="1400" b="0" i="0" u="none" strike="noStrike" cap="none" normalizeH="0" baseline="0" dirty="0" smtClean="0">
                          <a:ln>
                            <a:noFill/>
                          </a:ln>
                          <a:solidFill>
                            <a:srgbClr val="C00000"/>
                          </a:solidFill>
                          <a:effectLst/>
                          <a:latin typeface="Calibri" panose="020F0502020204030204" pitchFamily="34" charset="0"/>
                          <a:ea typeface="Microsoft YaHei" panose="020B0503020204020204" pitchFamily="34" charset="-122"/>
                          <a:cs typeface="Times New Roman" panose="02020603050405020304" pitchFamily="18" charset="0"/>
                        </a:rPr>
                        <a:t>22</a:t>
                      </a:r>
                      <a:r>
                        <a:rPr kumimoji="0" lang="en-US" altLang="en-US" sz="1400" b="0" i="0" u="none" strike="noStrike" cap="none" normalizeH="0" baseline="0" dirty="0" smtClean="0">
                          <a:ln>
                            <a:noFill/>
                          </a:ln>
                          <a:solidFill>
                            <a:srgbClr val="C00000"/>
                          </a:solidFill>
                          <a:effectLst/>
                          <a:latin typeface="Calibri" panose="020F0502020204030204" pitchFamily="34" charset="0"/>
                          <a:ea typeface="Microsoft YaHei" panose="020B0503020204020204" pitchFamily="34" charset="-122"/>
                          <a:cs typeface="Times New Roman" panose="02020603050405020304" pitchFamily="18" charset="0"/>
                        </a:rPr>
                        <a:t>,000</a:t>
                      </a:r>
                    </a:p>
                  </a:txBody>
                  <a:tcPr marL="9525" marR="9525" marT="9509"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extLst>
              </a:tr>
            </a:tbl>
          </a:graphicData>
        </a:graphic>
      </p:graphicFrame>
    </p:spTree>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22882" name="Text Box 1"/>
          <p:cNvSpPr txBox="1">
            <a:spLocks noChangeArrowheads="1"/>
          </p:cNvSpPr>
          <p:nvPr/>
        </p:nvSpPr>
        <p:spPr bwMode="auto">
          <a:xfrm>
            <a:off x="685800" y="2032000"/>
            <a:ext cx="8001000" cy="830263"/>
          </a:xfrm>
          <a:prstGeom prst="rect">
            <a:avLst/>
          </a:prstGeom>
          <a:noFill/>
          <a:ln w="9525">
            <a:noFill/>
            <a:round/>
            <a:headEnd/>
            <a:tailEnd/>
          </a:ln>
        </p:spPr>
        <p:txBody>
          <a:bodyPr lIns="90000" tIns="46800" rIns="90000" bIns="46800">
            <a:spAutoFit/>
          </a:bodyPr>
          <a:lstStyle/>
          <a:p>
            <a:pPr eaLnBrk="1" hangingPunct="1">
              <a:lnSpc>
                <a:spcPct val="115000"/>
              </a:lnSpc>
              <a:spcBef>
                <a:spcPts val="1050"/>
              </a:spcBef>
              <a:buSzPct val="8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sz="2100">
                <a:solidFill>
                  <a:srgbClr val="000000"/>
                </a:solidFill>
                <a:latin typeface="Times New Roman" pitchFamily="18" charset="0"/>
                <a:cs typeface="Times New Roman" pitchFamily="18" charset="0"/>
              </a:rPr>
              <a:t>Οι εταιρίες απομακρύνουν τα πάγια υλικά στοιχεία με τρεις τρόπους</a:t>
            </a:r>
            <a:r>
              <a:rPr lang="en-US" altLang="en-US" sz="2100">
                <a:solidFill>
                  <a:srgbClr val="000000"/>
                </a:solidFill>
                <a:latin typeface="Times New Roman" pitchFamily="18" charset="0"/>
                <a:cs typeface="Times New Roman" pitchFamily="18" charset="0"/>
              </a:rPr>
              <a:t> —</a:t>
            </a:r>
            <a:r>
              <a:rPr lang="el-GR" altLang="en-US" sz="2100">
                <a:solidFill>
                  <a:srgbClr val="000000"/>
                </a:solidFill>
                <a:latin typeface="Times New Roman" pitchFamily="18" charset="0"/>
                <a:cs typeface="Times New Roman" pitchFamily="18" charset="0"/>
              </a:rPr>
              <a:t>Απόσυρση (</a:t>
            </a:r>
            <a:r>
              <a:rPr lang="en-US" altLang="en-US" sz="2100">
                <a:solidFill>
                  <a:srgbClr val="000000"/>
                </a:solidFill>
                <a:latin typeface="Times New Roman" pitchFamily="18" charset="0"/>
                <a:cs typeface="Times New Roman" pitchFamily="18" charset="0"/>
              </a:rPr>
              <a:t>Retirement</a:t>
            </a:r>
            <a:r>
              <a:rPr lang="el-GR" altLang="en-US" sz="2100">
                <a:solidFill>
                  <a:srgbClr val="000000"/>
                </a:solidFill>
                <a:latin typeface="Times New Roman" pitchFamily="18" charset="0"/>
                <a:cs typeface="Times New Roman" pitchFamily="18" charset="0"/>
              </a:rPr>
              <a:t>)</a:t>
            </a:r>
            <a:r>
              <a:rPr lang="en-US" altLang="en-US" sz="2100">
                <a:solidFill>
                  <a:srgbClr val="000000"/>
                </a:solidFill>
                <a:latin typeface="Times New Roman" pitchFamily="18" charset="0"/>
                <a:cs typeface="Times New Roman" pitchFamily="18" charset="0"/>
              </a:rPr>
              <a:t>,</a:t>
            </a:r>
            <a:r>
              <a:rPr lang="el-GR" altLang="en-US" sz="2100">
                <a:solidFill>
                  <a:srgbClr val="000000"/>
                </a:solidFill>
                <a:latin typeface="Times New Roman" pitchFamily="18" charset="0"/>
                <a:cs typeface="Times New Roman" pitchFamily="18" charset="0"/>
              </a:rPr>
              <a:t> Πώληση ή ανταλλαγή</a:t>
            </a:r>
          </a:p>
        </p:txBody>
      </p:sp>
      <p:pic>
        <p:nvPicPr>
          <p:cNvPr id="122883" name="Picture 2"/>
          <p:cNvPicPr>
            <a:picLocks noChangeAspect="1" noChangeArrowheads="1"/>
          </p:cNvPicPr>
          <p:nvPr/>
        </p:nvPicPr>
        <p:blipFill>
          <a:blip r:embed="rId3"/>
          <a:srcRect/>
          <a:stretch>
            <a:fillRect/>
          </a:stretch>
        </p:blipFill>
        <p:spPr bwMode="auto">
          <a:xfrm>
            <a:off x="685800" y="3100388"/>
            <a:ext cx="7762875" cy="1547812"/>
          </a:xfrm>
          <a:prstGeom prst="rect">
            <a:avLst/>
          </a:prstGeom>
          <a:noFill/>
          <a:ln w="9525">
            <a:noFill/>
            <a:round/>
            <a:headEnd/>
            <a:tailEnd/>
          </a:ln>
        </p:spPr>
      </p:pic>
      <p:sp>
        <p:nvSpPr>
          <p:cNvPr id="122884" name="Text Box 3"/>
          <p:cNvSpPr txBox="1">
            <a:spLocks noChangeArrowheads="1"/>
          </p:cNvSpPr>
          <p:nvPr/>
        </p:nvSpPr>
        <p:spPr bwMode="auto">
          <a:xfrm>
            <a:off x="685800" y="1371600"/>
            <a:ext cx="4114800" cy="520700"/>
          </a:xfrm>
          <a:prstGeom prst="rect">
            <a:avLst/>
          </a:prstGeom>
          <a:noFill/>
          <a:ln w="9525">
            <a:noFill/>
            <a:round/>
            <a:headEnd/>
            <a:tailEnd/>
          </a:ln>
        </p:spPr>
        <p:txBody>
          <a:bodyPr lIns="90000" tIns="46800" rIns="90000" bIns="46800">
            <a:spAutoFit/>
          </a:bodyPr>
          <a:lstStyle/>
          <a:p>
            <a:pPr eaLnBrk="1" hangingPunct="1">
              <a:buSzPct val="8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sz="2800">
                <a:solidFill>
                  <a:srgbClr val="000000"/>
                </a:solidFill>
                <a:latin typeface="Times New Roman" pitchFamily="18" charset="0"/>
                <a:cs typeface="Times New Roman" pitchFamily="18" charset="0"/>
              </a:rPr>
              <a:t>Απομάκρυνση παγίων</a:t>
            </a:r>
          </a:p>
        </p:txBody>
      </p:sp>
      <p:sp>
        <p:nvSpPr>
          <p:cNvPr id="87044" name="Text Box 4"/>
          <p:cNvSpPr txBox="1">
            <a:spLocks noChangeArrowheads="1"/>
          </p:cNvSpPr>
          <p:nvPr/>
        </p:nvSpPr>
        <p:spPr bwMode="auto">
          <a:xfrm>
            <a:off x="457200" y="457200"/>
            <a:ext cx="8229600" cy="560388"/>
          </a:xfrm>
          <a:prstGeom prst="rect">
            <a:avLst/>
          </a:prstGeom>
          <a:solidFill>
            <a:srgbClr val="005AB4"/>
          </a:solidFill>
          <a:ln w="12600" cap="sq">
            <a:solidFill>
              <a:srgbClr val="000000"/>
            </a:solidFill>
            <a:miter lim="800000"/>
            <a:headEnd/>
            <a:tailEnd/>
          </a:ln>
          <a:effectLst>
            <a:outerShdw dist="107933" dir="2700000" algn="ctr" rotWithShape="0">
              <a:srgbClr val="EEECE1"/>
            </a:outerShdw>
          </a:effectLst>
        </p:spPr>
        <p:txBody>
          <a:bodyPr lIns="90360" tIns="44280" rIns="90360" bIns="44280"/>
          <a:lstStyle/>
          <a:p>
            <a:pPr marL="109538" eaLnBrk="1" hangingPunct="1">
              <a:buSzPct val="100000"/>
              <a:tabLst>
                <a:tab pos="109538" algn="l"/>
                <a:tab pos="1023938" algn="l"/>
                <a:tab pos="1938338" algn="l"/>
                <a:tab pos="2852738" algn="l"/>
                <a:tab pos="3767138" algn="l"/>
                <a:tab pos="4681538" algn="l"/>
                <a:tab pos="5595938" algn="l"/>
                <a:tab pos="6510338" algn="l"/>
                <a:tab pos="7424738" algn="l"/>
                <a:tab pos="8339138" algn="l"/>
                <a:tab pos="9253538" algn="l"/>
                <a:tab pos="10167938" algn="l"/>
              </a:tabLst>
              <a:defRPr/>
            </a:pPr>
            <a:r>
              <a:rPr lang="el-GR" sz="2900">
                <a:solidFill>
                  <a:srgbClr val="FFFFFF"/>
                </a:solidFill>
                <a:latin typeface="Times New Roman" pitchFamily="16" charset="0"/>
                <a:ea typeface="+mn-ea"/>
                <a:cs typeface="Times New Roman" pitchFamily="16" charset="0"/>
              </a:rPr>
              <a:t>Λογιστική υλικών πάγιων στοιχείων</a:t>
            </a:r>
          </a:p>
        </p:txBody>
      </p:sp>
    </p:spTree>
  </p:cSld>
  <p:clrMapOvr>
    <a:masterClrMapping/>
  </p:clrMapOvr>
  <p:transition spd="slow"/>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5.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8436" name="Text Box 1"/>
          <p:cNvSpPr txBox="1">
            <a:spLocks noChangeArrowheads="1"/>
          </p:cNvSpPr>
          <p:nvPr/>
        </p:nvSpPr>
        <p:spPr bwMode="auto">
          <a:xfrm>
            <a:off x="6553200" y="6356350"/>
            <a:ext cx="2133600" cy="365125"/>
          </a:xfrm>
          <a:prstGeom prst="rect">
            <a:avLst/>
          </a:prstGeom>
          <a:noFill/>
          <a:ln w="9525">
            <a:noFill/>
            <a:round/>
            <a:headEnd/>
            <a:tailEnd/>
          </a:ln>
        </p:spPr>
        <p:txBody>
          <a:bodyPr lIns="90000" tIns="46800" rIns="90000" bIns="46800" anchor="ctr"/>
          <a:lstStyle/>
          <a:p>
            <a:pPr algn="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BEA36CAB-34F1-4739-A248-C39FBD3D563F}" type="slidenum">
              <a:rPr lang="el-GR" altLang="en-US" sz="1200">
                <a:solidFill>
                  <a:srgbClr val="898989"/>
                </a:solidFill>
                <a:latin typeface="Times New Roman" pitchFamily="18" charset="0"/>
                <a:cs typeface="Times New Roman" pitchFamily="18" charset="0"/>
              </a:rPr>
              <a:pPr algn="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75</a:t>
            </a:fld>
            <a:endParaRPr lang="el-GR" altLang="en-US" sz="1200">
              <a:solidFill>
                <a:srgbClr val="898989"/>
              </a:solidFill>
              <a:latin typeface="Times New Roman" pitchFamily="18" charset="0"/>
              <a:cs typeface="Times New Roman" pitchFamily="18" charset="0"/>
            </a:endParaRPr>
          </a:p>
        </p:txBody>
      </p:sp>
      <p:sp>
        <p:nvSpPr>
          <p:cNvPr id="18437" name="Text Box 2"/>
          <p:cNvSpPr txBox="1">
            <a:spLocks noChangeArrowheads="1"/>
          </p:cNvSpPr>
          <p:nvPr/>
        </p:nvSpPr>
        <p:spPr bwMode="auto">
          <a:xfrm>
            <a:off x="0" y="228600"/>
            <a:ext cx="8510588" cy="1325563"/>
          </a:xfrm>
          <a:prstGeom prst="rect">
            <a:avLst/>
          </a:prstGeom>
          <a:noFill/>
          <a:ln w="9525">
            <a:noFill/>
            <a:round/>
            <a:headEnd/>
            <a:tailEnd/>
          </a:ln>
        </p:spPr>
        <p:txBody>
          <a:bodyPr anchor="ctr"/>
          <a:lstStyle/>
          <a:p>
            <a:pPr algn="ct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sz="4400" b="1">
                <a:solidFill>
                  <a:srgbClr val="000000"/>
                </a:solidFill>
                <a:latin typeface="Times New Roman" pitchFamily="18" charset="0"/>
                <a:cs typeface="Times New Roman" pitchFamily="18" charset="0"/>
              </a:rPr>
              <a:t>Περίληψη</a:t>
            </a:r>
          </a:p>
        </p:txBody>
      </p:sp>
      <p:grpSp>
        <p:nvGrpSpPr>
          <p:cNvPr id="18438" name="Group 3"/>
          <p:cNvGrpSpPr>
            <a:grpSpLocks/>
          </p:cNvGrpSpPr>
          <p:nvPr/>
        </p:nvGrpSpPr>
        <p:grpSpPr bwMode="auto">
          <a:xfrm>
            <a:off x="615950" y="1989138"/>
            <a:ext cx="8202613" cy="3960812"/>
            <a:chOff x="388" y="1253"/>
            <a:chExt cx="5167" cy="2495"/>
          </a:xfrm>
        </p:grpSpPr>
        <p:sp>
          <p:nvSpPr>
            <p:cNvPr id="18441" name="Rectangle 4"/>
            <p:cNvSpPr>
              <a:spLocks noChangeArrowheads="1"/>
            </p:cNvSpPr>
            <p:nvPr/>
          </p:nvSpPr>
          <p:spPr bwMode="auto">
            <a:xfrm>
              <a:off x="568" y="3399"/>
              <a:ext cx="1509" cy="349"/>
            </a:xfrm>
            <a:prstGeom prst="rect">
              <a:avLst/>
            </a:prstGeom>
            <a:noFill/>
            <a:ln w="12600" cap="sq">
              <a:solidFill>
                <a:srgbClr val="000000"/>
              </a:solidFill>
              <a:miter lim="800000"/>
              <a:headEnd/>
              <a:tailEnd/>
            </a:ln>
          </p:spPr>
          <p:txBody>
            <a:bodyPr wrap="none" lIns="90000" tIns="46800" rIns="90000" bIns="46800" anchor="ctr"/>
            <a:lstStyle/>
            <a:p>
              <a:pPr algn="ctr">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b="1">
                  <a:solidFill>
                    <a:srgbClr val="000000"/>
                  </a:solidFill>
                  <a:latin typeface="Times New Roman" pitchFamily="18" charset="0"/>
                  <a:cs typeface="Times New Roman" pitchFamily="18" charset="0"/>
                </a:rPr>
                <a:t>Αναγνώριση άυλου </a:t>
              </a:r>
            </a:p>
            <a:p>
              <a:pPr algn="ctr">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b="1">
                  <a:solidFill>
                    <a:srgbClr val="000000"/>
                  </a:solidFill>
                  <a:latin typeface="Times New Roman" pitchFamily="18" charset="0"/>
                  <a:cs typeface="Times New Roman" pitchFamily="18" charset="0"/>
                </a:rPr>
                <a:t>παγίου στοιχείου</a:t>
              </a:r>
            </a:p>
          </p:txBody>
        </p:sp>
        <p:sp>
          <p:nvSpPr>
            <p:cNvPr id="18442" name="AutoShape 5"/>
            <p:cNvSpPr>
              <a:spLocks noChangeArrowheads="1"/>
            </p:cNvSpPr>
            <p:nvPr/>
          </p:nvSpPr>
          <p:spPr bwMode="auto">
            <a:xfrm>
              <a:off x="659" y="2654"/>
              <a:ext cx="1326" cy="612"/>
            </a:xfrm>
            <a:prstGeom prst="octagon">
              <a:avLst>
                <a:gd name="adj" fmla="val 29287"/>
              </a:avLst>
            </a:prstGeom>
            <a:noFill/>
            <a:ln w="12600" cap="sq">
              <a:solidFill>
                <a:srgbClr val="000000"/>
              </a:solidFill>
              <a:miter lim="800000"/>
              <a:headEnd/>
              <a:tailEnd/>
            </a:ln>
          </p:spPr>
          <p:txBody>
            <a:bodyPr wrap="none" lIns="90000" tIns="46800" rIns="90000" bIns="46800" anchor="ctr"/>
            <a:lstStyle/>
            <a:p>
              <a:pPr algn="ctr">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b="1">
                  <a:solidFill>
                    <a:srgbClr val="000000"/>
                  </a:solidFill>
                  <a:latin typeface="Times New Roman" pitchFamily="18" charset="0"/>
                  <a:cs typeface="Times New Roman" pitchFamily="18" charset="0"/>
                </a:rPr>
                <a:t>Το κόστος μπορεί να </a:t>
              </a:r>
            </a:p>
            <a:p>
              <a:pPr algn="ctr">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b="1">
                  <a:solidFill>
                    <a:srgbClr val="000000"/>
                  </a:solidFill>
                  <a:latin typeface="Times New Roman" pitchFamily="18" charset="0"/>
                  <a:cs typeface="Times New Roman" pitchFamily="18" charset="0"/>
                </a:rPr>
                <a:t>Μετρηθεί αξιόπιστα</a:t>
              </a:r>
            </a:p>
          </p:txBody>
        </p:sp>
        <p:sp>
          <p:nvSpPr>
            <p:cNvPr id="18443" name="Rectangle 6"/>
            <p:cNvSpPr>
              <a:spLocks noChangeArrowheads="1"/>
            </p:cNvSpPr>
            <p:nvPr/>
          </p:nvSpPr>
          <p:spPr bwMode="auto">
            <a:xfrm>
              <a:off x="2444" y="3399"/>
              <a:ext cx="1416" cy="349"/>
            </a:xfrm>
            <a:prstGeom prst="rect">
              <a:avLst/>
            </a:prstGeom>
            <a:noFill/>
            <a:ln w="12600" cap="sq">
              <a:solidFill>
                <a:srgbClr val="000000"/>
              </a:solidFill>
              <a:miter lim="800000"/>
              <a:headEnd/>
              <a:tailEnd/>
            </a:ln>
          </p:spPr>
          <p:txBody>
            <a:bodyPr wrap="none" lIns="90000" tIns="46800" rIns="90000" bIns="46800" anchor="ctr"/>
            <a:lstStyle/>
            <a:p>
              <a:pPr algn="ctr">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b="1">
                  <a:solidFill>
                    <a:srgbClr val="000000"/>
                  </a:solidFill>
                  <a:latin typeface="Times New Roman" pitchFamily="18" charset="0"/>
                  <a:cs typeface="Times New Roman" pitchFamily="18" charset="0"/>
                </a:rPr>
                <a:t>Περίληψη κόστους </a:t>
              </a:r>
            </a:p>
            <a:p>
              <a:pPr algn="ctr">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b="1">
                  <a:solidFill>
                    <a:srgbClr val="000000"/>
                  </a:solidFill>
                  <a:latin typeface="Times New Roman" pitchFamily="18" charset="0"/>
                  <a:cs typeface="Times New Roman" pitchFamily="18" charset="0"/>
                </a:rPr>
                <a:t>στην υπεραξία</a:t>
              </a:r>
            </a:p>
          </p:txBody>
        </p:sp>
        <p:sp>
          <p:nvSpPr>
            <p:cNvPr id="18444" name="Rectangle 7"/>
            <p:cNvSpPr>
              <a:spLocks noChangeArrowheads="1"/>
            </p:cNvSpPr>
            <p:nvPr/>
          </p:nvSpPr>
          <p:spPr bwMode="auto">
            <a:xfrm>
              <a:off x="3969" y="3399"/>
              <a:ext cx="1586" cy="349"/>
            </a:xfrm>
            <a:prstGeom prst="rect">
              <a:avLst/>
            </a:prstGeom>
            <a:noFill/>
            <a:ln w="12600" cap="sq">
              <a:solidFill>
                <a:srgbClr val="000000"/>
              </a:solidFill>
              <a:miter lim="800000"/>
              <a:headEnd/>
              <a:tailEnd/>
            </a:ln>
          </p:spPr>
          <p:txBody>
            <a:bodyPr wrap="none" lIns="90000" tIns="46800" rIns="90000" bIns="46800" anchor="ctr"/>
            <a:lstStyle/>
            <a:p>
              <a:pPr algn="ctr">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b="1">
                  <a:solidFill>
                    <a:srgbClr val="000000"/>
                  </a:solidFill>
                  <a:latin typeface="Times New Roman" pitchFamily="18" charset="0"/>
                  <a:cs typeface="Times New Roman" pitchFamily="18" charset="0"/>
                </a:rPr>
                <a:t>Αναγνώριση ως έξοδο</a:t>
              </a:r>
            </a:p>
          </p:txBody>
        </p:sp>
        <p:sp>
          <p:nvSpPr>
            <p:cNvPr id="92168" name="AutoShape 8"/>
            <p:cNvSpPr>
              <a:spLocks noChangeArrowheads="1"/>
            </p:cNvSpPr>
            <p:nvPr/>
          </p:nvSpPr>
          <p:spPr bwMode="auto">
            <a:xfrm>
              <a:off x="659" y="1253"/>
              <a:ext cx="1369" cy="612"/>
            </a:xfrm>
            <a:prstGeom prst="octagon">
              <a:avLst>
                <a:gd name="adj" fmla="val 29287"/>
              </a:avLst>
            </a:prstGeom>
            <a:noFill/>
            <a:ln w="12600" cap="sq">
              <a:solidFill>
                <a:srgbClr val="000000"/>
              </a:solidFill>
              <a:miter lim="800000"/>
              <a:headEnd/>
              <a:tailEnd/>
            </a:ln>
            <a:effectLst/>
          </p:spPr>
          <p:txBody>
            <a:bodyPr wrap="none" lIns="90000" tIns="46800" rIns="90000" bIns="46800" anchor="ctr"/>
            <a:lstStyle/>
            <a:p>
              <a:pPr algn="ct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a:solidFill>
                    <a:srgbClr val="000000"/>
                  </a:solidFill>
                  <a:effectLst>
                    <a:outerShdw blurRad="38100" dist="38100" dir="2700000" algn="tl">
                      <a:srgbClr val="C0C0C0"/>
                    </a:outerShdw>
                  </a:effectLst>
                  <a:latin typeface="Times New Roman" pitchFamily="16" charset="0"/>
                  <a:ea typeface="+mn-ea"/>
                  <a:cs typeface="Times New Roman" pitchFamily="16" charset="0"/>
                </a:rPr>
                <a:t> </a:t>
              </a:r>
              <a:r>
                <a:rPr lang="el-GR" sz="1600" b="1">
                  <a:solidFill>
                    <a:srgbClr val="000000"/>
                  </a:solidFill>
                  <a:latin typeface="Times New Roman" pitchFamily="16" charset="0"/>
                  <a:ea typeface="+mn-ea"/>
                  <a:cs typeface="Times New Roman" pitchFamily="16" charset="0"/>
                </a:rPr>
                <a:t>Ικανοποιεί τον ορισμό του</a:t>
              </a:r>
            </a:p>
            <a:p>
              <a:pPr algn="ct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l-GR" sz="1600" b="1">
                  <a:solidFill>
                    <a:srgbClr val="000000"/>
                  </a:solidFill>
                  <a:latin typeface="Times New Roman" pitchFamily="16" charset="0"/>
                  <a:ea typeface="+mn-ea"/>
                  <a:cs typeface="Times New Roman" pitchFamily="16" charset="0"/>
                </a:rPr>
                <a:t>αύλου παγίου στοιχείου?</a:t>
              </a:r>
            </a:p>
          </p:txBody>
        </p:sp>
        <p:sp>
          <p:nvSpPr>
            <p:cNvPr id="18446" name="AutoShape 9"/>
            <p:cNvSpPr>
              <a:spLocks noChangeArrowheads="1"/>
            </p:cNvSpPr>
            <p:nvPr/>
          </p:nvSpPr>
          <p:spPr bwMode="auto">
            <a:xfrm>
              <a:off x="2490" y="1954"/>
              <a:ext cx="1280" cy="612"/>
            </a:xfrm>
            <a:prstGeom prst="octagon">
              <a:avLst>
                <a:gd name="adj" fmla="val 29287"/>
              </a:avLst>
            </a:prstGeom>
            <a:noFill/>
            <a:ln w="12600" cap="sq">
              <a:solidFill>
                <a:srgbClr val="000000"/>
              </a:solidFill>
              <a:miter lim="800000"/>
              <a:headEnd/>
              <a:tailEnd/>
            </a:ln>
          </p:spPr>
          <p:txBody>
            <a:bodyPr wrap="none" lIns="90000" tIns="46800" rIns="90000" bIns="46800" anchor="ctr"/>
            <a:lstStyle/>
            <a:p>
              <a:pPr algn="ctr">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sz="1400" b="1">
                  <a:solidFill>
                    <a:srgbClr val="000000"/>
                  </a:solidFill>
                  <a:latin typeface="Times New Roman" pitchFamily="18" charset="0"/>
                  <a:cs typeface="Times New Roman" pitchFamily="18" charset="0"/>
                </a:rPr>
                <a:t>Πάγιο που αποκτήθηκε </a:t>
              </a:r>
            </a:p>
            <a:p>
              <a:pPr algn="ctr">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sz="1400" b="1">
                  <a:solidFill>
                    <a:srgbClr val="000000"/>
                  </a:solidFill>
                  <a:latin typeface="Times New Roman" pitchFamily="18" charset="0"/>
                  <a:cs typeface="Times New Roman" pitchFamily="18" charset="0"/>
                </a:rPr>
                <a:t>από ενοποίηση επιχειρήσεων</a:t>
              </a:r>
            </a:p>
          </p:txBody>
        </p:sp>
        <p:sp>
          <p:nvSpPr>
            <p:cNvPr id="18447" name="AutoShape 10"/>
            <p:cNvSpPr>
              <a:spLocks noChangeArrowheads="1"/>
            </p:cNvSpPr>
            <p:nvPr/>
          </p:nvSpPr>
          <p:spPr bwMode="auto">
            <a:xfrm>
              <a:off x="659" y="1954"/>
              <a:ext cx="1326" cy="612"/>
            </a:xfrm>
            <a:prstGeom prst="octagon">
              <a:avLst>
                <a:gd name="adj" fmla="val 29287"/>
              </a:avLst>
            </a:prstGeom>
            <a:noFill/>
            <a:ln w="12600" cap="sq">
              <a:solidFill>
                <a:srgbClr val="000000"/>
              </a:solidFill>
              <a:miter lim="800000"/>
              <a:headEnd/>
              <a:tailEnd/>
            </a:ln>
          </p:spPr>
          <p:txBody>
            <a:bodyPr wrap="none" lIns="90000" tIns="46800" rIns="90000" bIns="46800" anchor="ctr"/>
            <a:lstStyle/>
            <a:p>
              <a:pPr algn="ctr">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b="1">
                  <a:solidFill>
                    <a:srgbClr val="000000"/>
                  </a:solidFill>
                  <a:latin typeface="Times New Roman" pitchFamily="18" charset="0"/>
                  <a:cs typeface="Times New Roman" pitchFamily="18" charset="0"/>
                </a:rPr>
                <a:t>Μελλοντικά</a:t>
              </a:r>
            </a:p>
            <a:p>
              <a:pPr algn="ctr">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b="1">
                  <a:solidFill>
                    <a:srgbClr val="000000"/>
                  </a:solidFill>
                  <a:latin typeface="Times New Roman" pitchFamily="18" charset="0"/>
                  <a:cs typeface="Times New Roman" pitchFamily="18" charset="0"/>
                </a:rPr>
                <a:t>Οικονομικά </a:t>
              </a:r>
            </a:p>
            <a:p>
              <a:pPr algn="ctr">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b="1">
                  <a:solidFill>
                    <a:srgbClr val="000000"/>
                  </a:solidFill>
                  <a:latin typeface="Times New Roman" pitchFamily="18" charset="0"/>
                  <a:cs typeface="Times New Roman" pitchFamily="18" charset="0"/>
                </a:rPr>
                <a:t>Οφέλη</a:t>
              </a:r>
            </a:p>
          </p:txBody>
        </p:sp>
        <p:sp>
          <p:nvSpPr>
            <p:cNvPr id="18448" name="Line 11"/>
            <p:cNvSpPr>
              <a:spLocks noChangeShapeType="1"/>
            </p:cNvSpPr>
            <p:nvPr/>
          </p:nvSpPr>
          <p:spPr bwMode="auto">
            <a:xfrm>
              <a:off x="1299" y="1866"/>
              <a:ext cx="0" cy="86"/>
            </a:xfrm>
            <a:prstGeom prst="line">
              <a:avLst/>
            </a:prstGeom>
            <a:noFill/>
            <a:ln w="12600" cap="sq">
              <a:solidFill>
                <a:srgbClr val="000000"/>
              </a:solidFill>
              <a:miter lim="800000"/>
              <a:headEnd/>
              <a:tailEnd type="triangle" w="med" len="med"/>
            </a:ln>
          </p:spPr>
          <p:txBody>
            <a:bodyPr/>
            <a:lstStyle/>
            <a:p>
              <a:endParaRPr lang="el-GR"/>
            </a:p>
          </p:txBody>
        </p:sp>
        <p:sp>
          <p:nvSpPr>
            <p:cNvPr id="18449" name="Line 12"/>
            <p:cNvSpPr>
              <a:spLocks noChangeShapeType="1"/>
            </p:cNvSpPr>
            <p:nvPr/>
          </p:nvSpPr>
          <p:spPr bwMode="auto">
            <a:xfrm>
              <a:off x="1300" y="2567"/>
              <a:ext cx="0" cy="86"/>
            </a:xfrm>
            <a:prstGeom prst="line">
              <a:avLst/>
            </a:prstGeom>
            <a:noFill/>
            <a:ln w="12600" cap="sq">
              <a:solidFill>
                <a:srgbClr val="000000"/>
              </a:solidFill>
              <a:miter lim="800000"/>
              <a:headEnd/>
              <a:tailEnd type="triangle" w="med" len="med"/>
            </a:ln>
          </p:spPr>
          <p:txBody>
            <a:bodyPr/>
            <a:lstStyle/>
            <a:p>
              <a:endParaRPr lang="el-GR"/>
            </a:p>
          </p:txBody>
        </p:sp>
        <p:sp>
          <p:nvSpPr>
            <p:cNvPr id="18450" name="Line 13"/>
            <p:cNvSpPr>
              <a:spLocks noChangeShapeType="1"/>
            </p:cNvSpPr>
            <p:nvPr/>
          </p:nvSpPr>
          <p:spPr bwMode="auto">
            <a:xfrm>
              <a:off x="1300" y="3267"/>
              <a:ext cx="0" cy="130"/>
            </a:xfrm>
            <a:prstGeom prst="line">
              <a:avLst/>
            </a:prstGeom>
            <a:noFill/>
            <a:ln w="12600" cap="sq">
              <a:solidFill>
                <a:srgbClr val="000000"/>
              </a:solidFill>
              <a:miter lim="800000"/>
              <a:headEnd/>
              <a:tailEnd type="triangle" w="med" len="med"/>
            </a:ln>
          </p:spPr>
          <p:txBody>
            <a:bodyPr/>
            <a:lstStyle/>
            <a:p>
              <a:endParaRPr lang="el-GR"/>
            </a:p>
          </p:txBody>
        </p:sp>
        <p:sp>
          <p:nvSpPr>
            <p:cNvPr id="18451" name="Line 14"/>
            <p:cNvSpPr>
              <a:spLocks noChangeShapeType="1"/>
            </p:cNvSpPr>
            <p:nvPr/>
          </p:nvSpPr>
          <p:spPr bwMode="auto">
            <a:xfrm>
              <a:off x="2032" y="1560"/>
              <a:ext cx="548" cy="0"/>
            </a:xfrm>
            <a:prstGeom prst="line">
              <a:avLst/>
            </a:prstGeom>
            <a:noFill/>
            <a:ln w="12600" cap="sq">
              <a:solidFill>
                <a:srgbClr val="000000"/>
              </a:solidFill>
              <a:miter lim="800000"/>
              <a:headEnd/>
              <a:tailEnd/>
            </a:ln>
          </p:spPr>
          <p:txBody>
            <a:bodyPr/>
            <a:lstStyle/>
            <a:p>
              <a:endParaRPr lang="el-GR"/>
            </a:p>
          </p:txBody>
        </p:sp>
        <p:sp>
          <p:nvSpPr>
            <p:cNvPr id="18452" name="Line 15"/>
            <p:cNvSpPr>
              <a:spLocks noChangeShapeType="1"/>
            </p:cNvSpPr>
            <p:nvPr/>
          </p:nvSpPr>
          <p:spPr bwMode="auto">
            <a:xfrm>
              <a:off x="2581" y="1560"/>
              <a:ext cx="0" cy="480"/>
            </a:xfrm>
            <a:prstGeom prst="line">
              <a:avLst/>
            </a:prstGeom>
            <a:noFill/>
            <a:ln w="12600" cap="sq">
              <a:solidFill>
                <a:srgbClr val="000000"/>
              </a:solidFill>
              <a:miter lim="800000"/>
              <a:headEnd/>
              <a:tailEnd type="triangle" w="med" len="med"/>
            </a:ln>
          </p:spPr>
          <p:txBody>
            <a:bodyPr/>
            <a:lstStyle/>
            <a:p>
              <a:endParaRPr lang="el-GR"/>
            </a:p>
          </p:txBody>
        </p:sp>
        <p:sp>
          <p:nvSpPr>
            <p:cNvPr id="18453" name="Line 16"/>
            <p:cNvSpPr>
              <a:spLocks noChangeShapeType="1"/>
            </p:cNvSpPr>
            <p:nvPr/>
          </p:nvSpPr>
          <p:spPr bwMode="auto">
            <a:xfrm>
              <a:off x="1987" y="2961"/>
              <a:ext cx="594" cy="0"/>
            </a:xfrm>
            <a:prstGeom prst="line">
              <a:avLst/>
            </a:prstGeom>
            <a:noFill/>
            <a:ln w="12600" cap="sq">
              <a:solidFill>
                <a:srgbClr val="000000"/>
              </a:solidFill>
              <a:miter lim="800000"/>
              <a:headEnd/>
              <a:tailEnd/>
            </a:ln>
          </p:spPr>
          <p:txBody>
            <a:bodyPr/>
            <a:lstStyle/>
            <a:p>
              <a:endParaRPr lang="el-GR"/>
            </a:p>
          </p:txBody>
        </p:sp>
        <p:sp>
          <p:nvSpPr>
            <p:cNvPr id="18454" name="Line 17"/>
            <p:cNvSpPr>
              <a:spLocks noChangeShapeType="1"/>
            </p:cNvSpPr>
            <p:nvPr/>
          </p:nvSpPr>
          <p:spPr bwMode="auto">
            <a:xfrm flipV="1">
              <a:off x="2581" y="2478"/>
              <a:ext cx="0" cy="482"/>
            </a:xfrm>
            <a:prstGeom prst="line">
              <a:avLst/>
            </a:prstGeom>
            <a:noFill/>
            <a:ln w="12600" cap="sq">
              <a:solidFill>
                <a:srgbClr val="000000"/>
              </a:solidFill>
              <a:miter lim="800000"/>
              <a:headEnd/>
              <a:tailEnd type="triangle" w="med" len="med"/>
            </a:ln>
          </p:spPr>
          <p:txBody>
            <a:bodyPr/>
            <a:lstStyle/>
            <a:p>
              <a:endParaRPr lang="el-GR"/>
            </a:p>
          </p:txBody>
        </p:sp>
        <p:sp>
          <p:nvSpPr>
            <p:cNvPr id="18455" name="Line 18"/>
            <p:cNvSpPr>
              <a:spLocks noChangeShapeType="1"/>
            </p:cNvSpPr>
            <p:nvPr/>
          </p:nvSpPr>
          <p:spPr bwMode="auto">
            <a:xfrm>
              <a:off x="1987" y="2260"/>
              <a:ext cx="502" cy="0"/>
            </a:xfrm>
            <a:prstGeom prst="line">
              <a:avLst/>
            </a:prstGeom>
            <a:noFill/>
            <a:ln w="12600" cap="sq">
              <a:solidFill>
                <a:srgbClr val="000000"/>
              </a:solidFill>
              <a:miter lim="800000"/>
              <a:headEnd/>
              <a:tailEnd type="triangle" w="med" len="med"/>
            </a:ln>
          </p:spPr>
          <p:txBody>
            <a:bodyPr/>
            <a:lstStyle/>
            <a:p>
              <a:endParaRPr lang="el-GR"/>
            </a:p>
          </p:txBody>
        </p:sp>
        <p:sp>
          <p:nvSpPr>
            <p:cNvPr id="18456" name="Line 19"/>
            <p:cNvSpPr>
              <a:spLocks noChangeShapeType="1"/>
            </p:cNvSpPr>
            <p:nvPr/>
          </p:nvSpPr>
          <p:spPr bwMode="auto">
            <a:xfrm>
              <a:off x="3131" y="2567"/>
              <a:ext cx="0" cy="831"/>
            </a:xfrm>
            <a:prstGeom prst="line">
              <a:avLst/>
            </a:prstGeom>
            <a:noFill/>
            <a:ln w="12600" cap="sq">
              <a:solidFill>
                <a:srgbClr val="000000"/>
              </a:solidFill>
              <a:miter lim="800000"/>
              <a:headEnd/>
              <a:tailEnd type="triangle" w="med" len="med"/>
            </a:ln>
          </p:spPr>
          <p:txBody>
            <a:bodyPr/>
            <a:lstStyle/>
            <a:p>
              <a:endParaRPr lang="el-GR"/>
            </a:p>
          </p:txBody>
        </p:sp>
        <p:sp>
          <p:nvSpPr>
            <p:cNvPr id="18457" name="Line 20"/>
            <p:cNvSpPr>
              <a:spLocks noChangeShapeType="1"/>
            </p:cNvSpPr>
            <p:nvPr/>
          </p:nvSpPr>
          <p:spPr bwMode="auto">
            <a:xfrm>
              <a:off x="3771" y="2260"/>
              <a:ext cx="1097" cy="0"/>
            </a:xfrm>
            <a:prstGeom prst="line">
              <a:avLst/>
            </a:prstGeom>
            <a:noFill/>
            <a:ln w="12600" cap="sq">
              <a:solidFill>
                <a:srgbClr val="000000"/>
              </a:solidFill>
              <a:miter lim="800000"/>
              <a:headEnd/>
              <a:tailEnd/>
            </a:ln>
          </p:spPr>
          <p:txBody>
            <a:bodyPr/>
            <a:lstStyle/>
            <a:p>
              <a:endParaRPr lang="el-GR"/>
            </a:p>
          </p:txBody>
        </p:sp>
        <p:sp>
          <p:nvSpPr>
            <p:cNvPr id="18458" name="Line 21"/>
            <p:cNvSpPr>
              <a:spLocks noChangeShapeType="1"/>
            </p:cNvSpPr>
            <p:nvPr/>
          </p:nvSpPr>
          <p:spPr bwMode="auto">
            <a:xfrm>
              <a:off x="4869" y="2260"/>
              <a:ext cx="0" cy="1138"/>
            </a:xfrm>
            <a:prstGeom prst="line">
              <a:avLst/>
            </a:prstGeom>
            <a:noFill/>
            <a:ln w="12600" cap="sq">
              <a:solidFill>
                <a:srgbClr val="000000"/>
              </a:solidFill>
              <a:miter lim="800000"/>
              <a:headEnd/>
              <a:tailEnd type="triangle" w="med" len="med"/>
            </a:ln>
          </p:spPr>
          <p:txBody>
            <a:bodyPr/>
            <a:lstStyle/>
            <a:p>
              <a:endParaRPr lang="el-GR"/>
            </a:p>
          </p:txBody>
        </p:sp>
        <p:sp>
          <p:nvSpPr>
            <p:cNvPr id="92182" name="Text Box 22"/>
            <p:cNvSpPr txBox="1">
              <a:spLocks noChangeArrowheads="1"/>
            </p:cNvSpPr>
            <p:nvPr/>
          </p:nvSpPr>
          <p:spPr bwMode="auto">
            <a:xfrm>
              <a:off x="2124" y="1606"/>
              <a:ext cx="365" cy="211"/>
            </a:xfrm>
            <a:prstGeom prst="rect">
              <a:avLst/>
            </a:prstGeom>
            <a:noFill/>
            <a:ln w="9525">
              <a:noFill/>
              <a:round/>
              <a:headEnd/>
              <a:tailEnd/>
            </a:ln>
            <a:effectLst/>
          </p:spPr>
          <p:txBody>
            <a:bodyPr lIns="90000" tIns="46800" rIns="90000" bIns="46800" anchor="b">
              <a:spAutoFit/>
            </a:bodyPr>
            <a:lstStyle/>
            <a:p>
              <a:pPr eaLnBrk="1" hangingPunct="1">
                <a:spcBef>
                  <a:spcPts val="1000"/>
                </a:spcBef>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l-GR" sz="1600" b="1">
                  <a:solidFill>
                    <a:srgbClr val="FF0000"/>
                  </a:solidFill>
                  <a:effectLst>
                    <a:outerShdw blurRad="38100" dist="38100" dir="2700000" algn="tl">
                      <a:srgbClr val="C0C0C0"/>
                    </a:outerShdw>
                  </a:effectLst>
                  <a:latin typeface="Times New Roman" pitchFamily="16" charset="0"/>
                  <a:ea typeface="+mn-ea"/>
                  <a:cs typeface="Times New Roman" pitchFamily="16" charset="0"/>
                </a:rPr>
                <a:t>όχι</a:t>
              </a:r>
            </a:p>
          </p:txBody>
        </p:sp>
        <p:sp>
          <p:nvSpPr>
            <p:cNvPr id="92183" name="Text Box 23"/>
            <p:cNvSpPr txBox="1">
              <a:spLocks noChangeArrowheads="1"/>
            </p:cNvSpPr>
            <p:nvPr/>
          </p:nvSpPr>
          <p:spPr bwMode="auto">
            <a:xfrm>
              <a:off x="2124" y="2324"/>
              <a:ext cx="365" cy="211"/>
            </a:xfrm>
            <a:prstGeom prst="rect">
              <a:avLst/>
            </a:prstGeom>
            <a:noFill/>
            <a:ln w="9525">
              <a:noFill/>
              <a:round/>
              <a:headEnd/>
              <a:tailEnd/>
            </a:ln>
            <a:effectLst/>
          </p:spPr>
          <p:txBody>
            <a:bodyPr lIns="90000" tIns="46800" rIns="90000" bIns="46800" anchor="b">
              <a:spAutoFit/>
            </a:bodyPr>
            <a:lstStyle/>
            <a:p>
              <a:pPr eaLnBrk="1" hangingPunct="1">
                <a:spcBef>
                  <a:spcPts val="1000"/>
                </a:spcBef>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l-GR" sz="1600" b="1">
                  <a:solidFill>
                    <a:srgbClr val="FF0000"/>
                  </a:solidFill>
                  <a:effectLst>
                    <a:outerShdw blurRad="38100" dist="38100" dir="2700000" algn="tl">
                      <a:srgbClr val="C0C0C0"/>
                    </a:outerShdw>
                  </a:effectLst>
                  <a:latin typeface="Times New Roman" pitchFamily="16" charset="0"/>
                  <a:ea typeface="+mn-ea"/>
                  <a:cs typeface="Times New Roman" pitchFamily="16" charset="0"/>
                </a:rPr>
                <a:t>όχι</a:t>
              </a:r>
            </a:p>
          </p:txBody>
        </p:sp>
        <p:sp>
          <p:nvSpPr>
            <p:cNvPr id="92184" name="Text Box 24"/>
            <p:cNvSpPr txBox="1">
              <a:spLocks noChangeArrowheads="1"/>
            </p:cNvSpPr>
            <p:nvPr/>
          </p:nvSpPr>
          <p:spPr bwMode="auto">
            <a:xfrm>
              <a:off x="2124" y="2985"/>
              <a:ext cx="365" cy="211"/>
            </a:xfrm>
            <a:prstGeom prst="rect">
              <a:avLst/>
            </a:prstGeom>
            <a:noFill/>
            <a:ln w="9525">
              <a:noFill/>
              <a:round/>
              <a:headEnd/>
              <a:tailEnd/>
            </a:ln>
            <a:effectLst/>
          </p:spPr>
          <p:txBody>
            <a:bodyPr lIns="90000" tIns="46800" rIns="90000" bIns="46800" anchor="b">
              <a:spAutoFit/>
            </a:bodyPr>
            <a:lstStyle/>
            <a:p>
              <a:pPr eaLnBrk="1" hangingPunct="1">
                <a:spcBef>
                  <a:spcPts val="1000"/>
                </a:spcBef>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l-GR" sz="1600" b="1">
                  <a:solidFill>
                    <a:srgbClr val="FF0000"/>
                  </a:solidFill>
                  <a:effectLst>
                    <a:outerShdw blurRad="38100" dist="38100" dir="2700000" algn="tl">
                      <a:srgbClr val="C0C0C0"/>
                    </a:outerShdw>
                  </a:effectLst>
                  <a:latin typeface="Times New Roman" pitchFamily="16" charset="0"/>
                  <a:ea typeface="+mn-ea"/>
                  <a:cs typeface="Times New Roman" pitchFamily="16" charset="0"/>
                </a:rPr>
                <a:t>όχι</a:t>
              </a:r>
            </a:p>
          </p:txBody>
        </p:sp>
        <p:sp>
          <p:nvSpPr>
            <p:cNvPr id="92185" name="Text Box 25"/>
            <p:cNvSpPr txBox="1">
              <a:spLocks noChangeArrowheads="1"/>
            </p:cNvSpPr>
            <p:nvPr/>
          </p:nvSpPr>
          <p:spPr bwMode="auto">
            <a:xfrm>
              <a:off x="388" y="1763"/>
              <a:ext cx="280" cy="211"/>
            </a:xfrm>
            <a:prstGeom prst="rect">
              <a:avLst/>
            </a:prstGeom>
            <a:noFill/>
            <a:ln w="9525">
              <a:noFill/>
              <a:round/>
              <a:headEnd/>
              <a:tailEnd/>
            </a:ln>
            <a:effectLst/>
          </p:spPr>
          <p:txBody>
            <a:bodyPr wrap="none" lIns="90000" tIns="46800" rIns="90000" bIns="46800" anchor="b">
              <a:spAutoFit/>
            </a:bodyPr>
            <a:lstStyle/>
            <a:p>
              <a:pP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l-GR" sz="1600" b="1">
                  <a:solidFill>
                    <a:srgbClr val="66FF33"/>
                  </a:solidFill>
                  <a:effectLst>
                    <a:outerShdw blurRad="38100" dist="38100" dir="2700000" algn="tl">
                      <a:srgbClr val="C0C0C0"/>
                    </a:outerShdw>
                  </a:effectLst>
                  <a:latin typeface="Times New Roman" pitchFamily="16" charset="0"/>
                  <a:ea typeface="+mn-ea"/>
                  <a:cs typeface="Times New Roman" pitchFamily="16" charset="0"/>
                </a:rPr>
                <a:t>ναι</a:t>
              </a:r>
            </a:p>
          </p:txBody>
        </p:sp>
        <p:sp>
          <p:nvSpPr>
            <p:cNvPr id="92186" name="Text Box 26"/>
            <p:cNvSpPr txBox="1">
              <a:spLocks noChangeArrowheads="1"/>
            </p:cNvSpPr>
            <p:nvPr/>
          </p:nvSpPr>
          <p:spPr bwMode="auto">
            <a:xfrm>
              <a:off x="388" y="2461"/>
              <a:ext cx="280" cy="211"/>
            </a:xfrm>
            <a:prstGeom prst="rect">
              <a:avLst/>
            </a:prstGeom>
            <a:noFill/>
            <a:ln w="9525">
              <a:noFill/>
              <a:round/>
              <a:headEnd/>
              <a:tailEnd/>
            </a:ln>
            <a:effectLst/>
          </p:spPr>
          <p:txBody>
            <a:bodyPr wrap="none" lIns="90000" tIns="46800" rIns="90000" bIns="46800" anchor="b">
              <a:spAutoFit/>
            </a:bodyPr>
            <a:lstStyle/>
            <a:p>
              <a:pP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l-GR" sz="1600" b="1">
                  <a:solidFill>
                    <a:srgbClr val="66FF33"/>
                  </a:solidFill>
                  <a:effectLst>
                    <a:outerShdw blurRad="38100" dist="38100" dir="2700000" algn="tl">
                      <a:srgbClr val="C0C0C0"/>
                    </a:outerShdw>
                  </a:effectLst>
                  <a:latin typeface="Times New Roman" pitchFamily="16" charset="0"/>
                  <a:ea typeface="+mn-ea"/>
                  <a:cs typeface="Times New Roman" pitchFamily="16" charset="0"/>
                </a:rPr>
                <a:t>ναι</a:t>
              </a:r>
            </a:p>
          </p:txBody>
        </p:sp>
        <p:sp>
          <p:nvSpPr>
            <p:cNvPr id="92187" name="Text Box 27"/>
            <p:cNvSpPr txBox="1">
              <a:spLocks noChangeArrowheads="1"/>
            </p:cNvSpPr>
            <p:nvPr/>
          </p:nvSpPr>
          <p:spPr bwMode="auto">
            <a:xfrm>
              <a:off x="388" y="3116"/>
              <a:ext cx="280" cy="211"/>
            </a:xfrm>
            <a:prstGeom prst="rect">
              <a:avLst/>
            </a:prstGeom>
            <a:noFill/>
            <a:ln w="9525">
              <a:noFill/>
              <a:round/>
              <a:headEnd/>
              <a:tailEnd/>
            </a:ln>
            <a:effectLst/>
          </p:spPr>
          <p:txBody>
            <a:bodyPr wrap="none" lIns="90000" tIns="46800" rIns="90000" bIns="46800" anchor="b">
              <a:spAutoFit/>
            </a:bodyPr>
            <a:lstStyle/>
            <a:p>
              <a:pP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l-GR" sz="1600" b="1">
                  <a:solidFill>
                    <a:srgbClr val="66FF33"/>
                  </a:solidFill>
                  <a:effectLst>
                    <a:outerShdw blurRad="38100" dist="38100" dir="2700000" algn="tl">
                      <a:srgbClr val="C0C0C0"/>
                    </a:outerShdw>
                  </a:effectLst>
                  <a:latin typeface="Times New Roman" pitchFamily="16" charset="0"/>
                  <a:ea typeface="+mn-ea"/>
                  <a:cs typeface="Times New Roman" pitchFamily="16" charset="0"/>
                </a:rPr>
                <a:t>ναι</a:t>
              </a:r>
            </a:p>
          </p:txBody>
        </p:sp>
        <p:sp>
          <p:nvSpPr>
            <p:cNvPr id="92188" name="Text Box 28"/>
            <p:cNvSpPr txBox="1">
              <a:spLocks noChangeArrowheads="1"/>
            </p:cNvSpPr>
            <p:nvPr/>
          </p:nvSpPr>
          <p:spPr bwMode="auto">
            <a:xfrm>
              <a:off x="3179" y="2637"/>
              <a:ext cx="280" cy="211"/>
            </a:xfrm>
            <a:prstGeom prst="rect">
              <a:avLst/>
            </a:prstGeom>
            <a:noFill/>
            <a:ln w="9525">
              <a:noFill/>
              <a:round/>
              <a:headEnd/>
              <a:tailEnd/>
            </a:ln>
            <a:effectLst/>
          </p:spPr>
          <p:txBody>
            <a:bodyPr wrap="none" lIns="90000" tIns="46800" rIns="90000" bIns="46800" anchor="b">
              <a:spAutoFit/>
            </a:bodyPr>
            <a:lstStyle/>
            <a:p>
              <a:pP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l-GR" sz="1600" b="1">
                  <a:solidFill>
                    <a:srgbClr val="66FF33"/>
                  </a:solidFill>
                  <a:effectLst>
                    <a:outerShdw blurRad="38100" dist="38100" dir="2700000" algn="tl">
                      <a:srgbClr val="C0C0C0"/>
                    </a:outerShdw>
                  </a:effectLst>
                  <a:latin typeface="Times New Roman" pitchFamily="16" charset="0"/>
                  <a:ea typeface="+mn-ea"/>
                  <a:cs typeface="Times New Roman" pitchFamily="16" charset="0"/>
                </a:rPr>
                <a:t>ναι</a:t>
              </a:r>
            </a:p>
          </p:txBody>
        </p:sp>
        <p:sp>
          <p:nvSpPr>
            <p:cNvPr id="92189" name="Text Box 29"/>
            <p:cNvSpPr txBox="1">
              <a:spLocks noChangeArrowheads="1"/>
            </p:cNvSpPr>
            <p:nvPr/>
          </p:nvSpPr>
          <p:spPr bwMode="auto">
            <a:xfrm>
              <a:off x="3954" y="2284"/>
              <a:ext cx="365" cy="211"/>
            </a:xfrm>
            <a:prstGeom prst="rect">
              <a:avLst/>
            </a:prstGeom>
            <a:noFill/>
            <a:ln w="9525">
              <a:noFill/>
              <a:round/>
              <a:headEnd/>
              <a:tailEnd/>
            </a:ln>
            <a:effectLst/>
          </p:spPr>
          <p:txBody>
            <a:bodyPr lIns="90000" tIns="46800" rIns="90000" bIns="46800" anchor="b">
              <a:spAutoFit/>
            </a:bodyPr>
            <a:lstStyle/>
            <a:p>
              <a:pPr eaLnBrk="1" hangingPunct="1">
                <a:spcBef>
                  <a:spcPts val="1000"/>
                </a:spcBef>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l-GR" sz="1600" b="1">
                  <a:solidFill>
                    <a:srgbClr val="FF0000"/>
                  </a:solidFill>
                  <a:effectLst>
                    <a:outerShdw blurRad="38100" dist="38100" dir="2700000" algn="tl">
                      <a:srgbClr val="C0C0C0"/>
                    </a:outerShdw>
                  </a:effectLst>
                  <a:latin typeface="Times New Roman" pitchFamily="16" charset="0"/>
                  <a:ea typeface="+mn-ea"/>
                  <a:cs typeface="Times New Roman" pitchFamily="16" charset="0"/>
                </a:rPr>
                <a:t>όχι</a:t>
              </a:r>
            </a:p>
          </p:txBody>
        </p:sp>
      </p:grpSp>
      <p:grpSp>
        <p:nvGrpSpPr>
          <p:cNvPr id="18439" name="Group 30"/>
          <p:cNvGrpSpPr>
            <a:grpSpLocks/>
          </p:cNvGrpSpPr>
          <p:nvPr/>
        </p:nvGrpSpPr>
        <p:grpSpPr bwMode="auto">
          <a:xfrm>
            <a:off x="185738" y="219075"/>
            <a:ext cx="1489075" cy="922338"/>
            <a:chOff x="117" y="138"/>
            <a:chExt cx="938" cy="581"/>
          </a:xfrm>
        </p:grpSpPr>
        <p:graphicFrame>
          <p:nvGraphicFramePr>
            <p:cNvPr id="18434" name="Object 31"/>
            <p:cNvGraphicFramePr>
              <a:graphicFrameLocks noChangeAspect="1"/>
            </p:cNvGraphicFramePr>
            <p:nvPr/>
          </p:nvGraphicFramePr>
          <p:xfrm>
            <a:off x="117" y="138"/>
            <a:ext cx="938" cy="581"/>
          </p:xfrm>
          <a:graphic>
            <a:graphicData uri="http://schemas.openxmlformats.org/presentationml/2006/ole">
              <p:oleObj spid="_x0000_s18434" r:id="rId4" imgW="3496760" imgH="2095317" progId="">
                <p:embed/>
              </p:oleObj>
            </a:graphicData>
          </a:graphic>
        </p:graphicFrame>
        <p:sp>
          <p:nvSpPr>
            <p:cNvPr id="18440" name="Rectangle 32"/>
            <p:cNvSpPr>
              <a:spLocks noChangeArrowheads="1"/>
            </p:cNvSpPr>
            <p:nvPr/>
          </p:nvSpPr>
          <p:spPr bwMode="auto">
            <a:xfrm>
              <a:off x="253" y="185"/>
              <a:ext cx="673" cy="285"/>
            </a:xfrm>
            <a:prstGeom prst="rect">
              <a:avLst/>
            </a:prstGeom>
            <a:noFill/>
            <a:ln w="9525">
              <a:noFill/>
              <a:round/>
              <a:headEnd/>
              <a:tailEnd/>
            </a:ln>
          </p:spPr>
          <p:txBody>
            <a:bodyPr wrap="none" lIns="90360" tIns="44280" rIns="90360" bIns="44280">
              <a:spAutoFit/>
            </a:bodyPr>
            <a:lstStyle/>
            <a:p>
              <a:pPr>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altLang="en-US" sz="2400" b="1">
                  <a:solidFill>
                    <a:srgbClr val="FFFFFF"/>
                  </a:solidFill>
                  <a:latin typeface="Times New Roman" pitchFamily="18" charset="0"/>
                  <a:cs typeface="Times New Roman" pitchFamily="18" charset="0"/>
                </a:rPr>
                <a:t>IAS 38</a:t>
              </a:r>
            </a:p>
          </p:txBody>
        </p:sp>
      </p:grpSp>
    </p:spTree>
  </p:cSld>
  <p:clrMapOvr>
    <a:masterClrMapping/>
  </p:clrMapOvr>
  <p:transition spd="slow"/>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6.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25954" name="Text Box 1"/>
          <p:cNvSpPr txBox="1">
            <a:spLocks noChangeArrowheads="1"/>
          </p:cNvSpPr>
          <p:nvPr/>
        </p:nvSpPr>
        <p:spPr bwMode="auto">
          <a:xfrm>
            <a:off x="685800" y="1419225"/>
            <a:ext cx="8001000" cy="563563"/>
          </a:xfrm>
          <a:prstGeom prst="rect">
            <a:avLst/>
          </a:prstGeom>
          <a:noFill/>
          <a:ln w="9525">
            <a:noFill/>
            <a:round/>
            <a:headEnd/>
            <a:tailEnd/>
          </a:ln>
        </p:spPr>
        <p:txBody>
          <a:bodyPr lIns="90000" tIns="46800" rIns="90000" bIns="46800">
            <a:spAutoFit/>
          </a:bodyPr>
          <a:lstStyle/>
          <a:p>
            <a:pPr eaLnBrk="1" hangingPunct="1">
              <a:lnSpc>
                <a:spcPct val="110000"/>
              </a:lnSpc>
              <a:spcBef>
                <a:spcPts val="1050"/>
              </a:spcBef>
              <a:spcAft>
                <a:spcPts val="700"/>
              </a:spcAft>
              <a:buSzPct val="8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sz="2800">
                <a:solidFill>
                  <a:srgbClr val="0000FF"/>
                </a:solidFill>
                <a:latin typeface="Times New Roman" pitchFamily="18" charset="0"/>
                <a:cs typeface="Times New Roman" pitchFamily="18" charset="0"/>
              </a:rPr>
              <a:t>Αποσβέσεις/</a:t>
            </a:r>
            <a:r>
              <a:rPr lang="en-US" altLang="en-US" sz="2800">
                <a:solidFill>
                  <a:srgbClr val="0000FF"/>
                </a:solidFill>
                <a:latin typeface="Times New Roman" pitchFamily="18" charset="0"/>
                <a:cs typeface="Times New Roman" pitchFamily="18" charset="0"/>
              </a:rPr>
              <a:t>Amortization </a:t>
            </a:r>
            <a:r>
              <a:rPr lang="el-GR" altLang="en-US" sz="2800">
                <a:solidFill>
                  <a:srgbClr val="000000"/>
                </a:solidFill>
                <a:latin typeface="Times New Roman" pitchFamily="18" charset="0"/>
                <a:cs typeface="Times New Roman" pitchFamily="18" charset="0"/>
              </a:rPr>
              <a:t>των Αύλων Παγίων</a:t>
            </a:r>
          </a:p>
        </p:txBody>
      </p:sp>
      <p:sp>
        <p:nvSpPr>
          <p:cNvPr id="125955" name="Text Box 2"/>
          <p:cNvSpPr txBox="1">
            <a:spLocks noChangeArrowheads="1"/>
          </p:cNvSpPr>
          <p:nvPr/>
        </p:nvSpPr>
        <p:spPr bwMode="auto">
          <a:xfrm>
            <a:off x="977900" y="2133600"/>
            <a:ext cx="7861300" cy="1616075"/>
          </a:xfrm>
          <a:prstGeom prst="rect">
            <a:avLst/>
          </a:prstGeom>
          <a:noFill/>
          <a:ln w="9525">
            <a:noFill/>
            <a:round/>
            <a:headEnd/>
            <a:tailEnd/>
          </a:ln>
        </p:spPr>
        <p:txBody>
          <a:bodyPr lIns="90000" tIns="46800" rIns="90000" bIns="46800">
            <a:spAutoFit/>
          </a:bodyPr>
          <a:lstStyle/>
          <a:p>
            <a:pPr eaLnBrk="1" hangingPunct="1">
              <a:lnSpc>
                <a:spcPct val="120000"/>
              </a:lnSpc>
              <a:spcBef>
                <a:spcPts val="1200"/>
              </a:spcBef>
              <a:buSzPct val="8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sz="2400">
                <a:solidFill>
                  <a:srgbClr val="800000"/>
                </a:solidFill>
                <a:latin typeface="Times New Roman" pitchFamily="18" charset="0"/>
                <a:cs typeface="Times New Roman" pitchFamily="18" charset="0"/>
              </a:rPr>
              <a:t>Περιορισμένης ζωής</a:t>
            </a:r>
            <a:r>
              <a:rPr lang="en-US" altLang="en-US" sz="2400">
                <a:solidFill>
                  <a:srgbClr val="000000"/>
                </a:solidFill>
                <a:latin typeface="Times New Roman" pitchFamily="18" charset="0"/>
                <a:cs typeface="Times New Roman" pitchFamily="18" charset="0"/>
              </a:rPr>
              <a:t>:</a:t>
            </a:r>
          </a:p>
          <a:p>
            <a:pPr marL="685800" lvl="1" indent="-457200" eaLnBrk="1" hangingPunct="1">
              <a:lnSpc>
                <a:spcPct val="120000"/>
              </a:lnSpc>
              <a:spcBef>
                <a:spcPts val="1100"/>
              </a:spcBef>
              <a:buClr>
                <a:srgbClr val="800000"/>
              </a:buClr>
              <a:buSzPct val="80000"/>
              <a:buFont typeface="Wingdings"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sz="2200">
                <a:solidFill>
                  <a:srgbClr val="000000"/>
                </a:solidFill>
                <a:latin typeface="Times New Roman" pitchFamily="18" charset="0"/>
                <a:cs typeface="Times New Roman" pitchFamily="18" charset="0"/>
              </a:rPr>
              <a:t>Αποσβέσεις (έξοδο)</a:t>
            </a:r>
            <a:r>
              <a:rPr lang="en-US" altLang="en-US" sz="2200">
                <a:solidFill>
                  <a:srgbClr val="000000"/>
                </a:solidFill>
                <a:latin typeface="Times New Roman" pitchFamily="18" charset="0"/>
                <a:cs typeface="Times New Roman" pitchFamily="18" charset="0"/>
              </a:rPr>
              <a:t>.</a:t>
            </a:r>
          </a:p>
          <a:p>
            <a:pPr marL="685800" lvl="1" indent="-457200" eaLnBrk="1" hangingPunct="1">
              <a:lnSpc>
                <a:spcPct val="120000"/>
              </a:lnSpc>
              <a:spcBef>
                <a:spcPts val="1100"/>
              </a:spcBef>
              <a:buClr>
                <a:srgbClr val="800000"/>
              </a:buClr>
              <a:buSzPct val="80000"/>
              <a:buFont typeface="Wingdings"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sz="2200">
                <a:solidFill>
                  <a:srgbClr val="000000"/>
                </a:solidFill>
                <a:latin typeface="Times New Roman" pitchFamily="18" charset="0"/>
                <a:cs typeface="Times New Roman" pitchFamily="18" charset="0"/>
              </a:rPr>
              <a:t>Πίστωση του λογ/σμού Αποσβεσθέντα  Αύλα</a:t>
            </a:r>
            <a:r>
              <a:rPr lang="en-US" altLang="en-US" sz="2200">
                <a:solidFill>
                  <a:srgbClr val="000000"/>
                </a:solidFill>
                <a:latin typeface="Times New Roman" pitchFamily="18" charset="0"/>
                <a:cs typeface="Times New Roman" pitchFamily="18" charset="0"/>
              </a:rPr>
              <a:t>.</a:t>
            </a:r>
          </a:p>
        </p:txBody>
      </p:sp>
      <p:sp>
        <p:nvSpPr>
          <p:cNvPr id="125956" name="Text Box 3"/>
          <p:cNvSpPr txBox="1">
            <a:spLocks noChangeArrowheads="1"/>
          </p:cNvSpPr>
          <p:nvPr/>
        </p:nvSpPr>
        <p:spPr bwMode="auto">
          <a:xfrm>
            <a:off x="977900" y="3941763"/>
            <a:ext cx="7861300" cy="2019300"/>
          </a:xfrm>
          <a:prstGeom prst="rect">
            <a:avLst/>
          </a:prstGeom>
          <a:noFill/>
          <a:ln w="9525">
            <a:noFill/>
            <a:round/>
            <a:headEnd/>
            <a:tailEnd/>
          </a:ln>
        </p:spPr>
        <p:txBody>
          <a:bodyPr lIns="90000" tIns="46800" rIns="90000" bIns="46800">
            <a:spAutoFit/>
          </a:bodyPr>
          <a:lstStyle/>
          <a:p>
            <a:pPr eaLnBrk="1" hangingPunct="1">
              <a:lnSpc>
                <a:spcPct val="120000"/>
              </a:lnSpc>
              <a:spcBef>
                <a:spcPts val="1200"/>
              </a:spcBef>
              <a:buSzPct val="8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sz="2400">
                <a:solidFill>
                  <a:srgbClr val="800000"/>
                </a:solidFill>
                <a:latin typeface="Times New Roman" pitchFamily="18" charset="0"/>
                <a:cs typeface="Times New Roman" pitchFamily="18" charset="0"/>
              </a:rPr>
              <a:t>Αορίστου ζωής</a:t>
            </a:r>
            <a:r>
              <a:rPr lang="en-US" altLang="en-US" sz="2400">
                <a:solidFill>
                  <a:srgbClr val="000000"/>
                </a:solidFill>
                <a:latin typeface="Times New Roman" pitchFamily="18" charset="0"/>
                <a:cs typeface="Times New Roman" pitchFamily="18" charset="0"/>
              </a:rPr>
              <a:t>:</a:t>
            </a:r>
          </a:p>
          <a:p>
            <a:pPr marL="685800" lvl="1" indent="-457200" eaLnBrk="1" hangingPunct="1">
              <a:lnSpc>
                <a:spcPct val="120000"/>
              </a:lnSpc>
              <a:spcBef>
                <a:spcPts val="1100"/>
              </a:spcBef>
              <a:buClr>
                <a:srgbClr val="800000"/>
              </a:buClr>
              <a:buSzPct val="80000"/>
              <a:buFont typeface="Wingdings"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sz="2200">
                <a:solidFill>
                  <a:srgbClr val="000000"/>
                </a:solidFill>
                <a:latin typeface="Times New Roman" pitchFamily="18" charset="0"/>
                <a:cs typeface="Times New Roman" pitchFamily="18" charset="0"/>
              </a:rPr>
              <a:t>Μη προβλέψιμο όριο στον χρόνο που το περιουσιακό στοιχείο αναμένεται να παρέχει ταμιακές εισροές</a:t>
            </a:r>
            <a:r>
              <a:rPr lang="en-US" altLang="en-US" sz="2200">
                <a:solidFill>
                  <a:srgbClr val="000000"/>
                </a:solidFill>
                <a:latin typeface="Times New Roman" pitchFamily="18" charset="0"/>
                <a:cs typeface="Times New Roman" pitchFamily="18" charset="0"/>
              </a:rPr>
              <a:t>. </a:t>
            </a:r>
          </a:p>
          <a:p>
            <a:pPr marL="685800" lvl="1" indent="-457200" eaLnBrk="1" hangingPunct="1">
              <a:lnSpc>
                <a:spcPct val="120000"/>
              </a:lnSpc>
              <a:spcBef>
                <a:spcPts val="1100"/>
              </a:spcBef>
              <a:buClr>
                <a:srgbClr val="800000"/>
              </a:buClr>
              <a:buSzPct val="80000"/>
              <a:buFont typeface="Wingdings"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sz="2200">
                <a:solidFill>
                  <a:srgbClr val="000000"/>
                </a:solidFill>
                <a:latin typeface="Times New Roman" pitchFamily="18" charset="0"/>
                <a:cs typeface="Times New Roman" pitchFamily="18" charset="0"/>
              </a:rPr>
              <a:t>Δεν υπολογίζονται αποσβέσεις</a:t>
            </a:r>
            <a:r>
              <a:rPr lang="en-US" altLang="en-US" sz="2200">
                <a:solidFill>
                  <a:srgbClr val="000000"/>
                </a:solidFill>
                <a:latin typeface="Times New Roman" pitchFamily="18" charset="0"/>
                <a:cs typeface="Times New Roman" pitchFamily="18" charset="0"/>
              </a:rPr>
              <a:t>.</a:t>
            </a:r>
          </a:p>
        </p:txBody>
      </p:sp>
      <p:sp>
        <p:nvSpPr>
          <p:cNvPr id="95236" name="Text Box 4"/>
          <p:cNvSpPr txBox="1">
            <a:spLocks noChangeArrowheads="1"/>
          </p:cNvSpPr>
          <p:nvPr/>
        </p:nvSpPr>
        <p:spPr bwMode="auto">
          <a:xfrm>
            <a:off x="457200" y="457200"/>
            <a:ext cx="8229600" cy="560388"/>
          </a:xfrm>
          <a:prstGeom prst="rect">
            <a:avLst/>
          </a:prstGeom>
          <a:solidFill>
            <a:srgbClr val="005AB4"/>
          </a:solidFill>
          <a:ln w="12600" cap="sq">
            <a:solidFill>
              <a:srgbClr val="000000"/>
            </a:solidFill>
            <a:miter lim="800000"/>
            <a:headEnd/>
            <a:tailEnd/>
          </a:ln>
          <a:effectLst>
            <a:outerShdw dist="107933" dir="2700000" algn="ctr" rotWithShape="0">
              <a:srgbClr val="EEECE1"/>
            </a:outerShdw>
          </a:effectLst>
        </p:spPr>
        <p:txBody>
          <a:bodyPr lIns="90360" tIns="44280" rIns="90360" bIns="44280"/>
          <a:lstStyle/>
          <a:p>
            <a:pPr marL="109538" eaLnBrk="1" hangingPunct="1">
              <a:buSzPct val="100000"/>
              <a:tabLst>
                <a:tab pos="109538" algn="l"/>
                <a:tab pos="1023938" algn="l"/>
                <a:tab pos="1938338" algn="l"/>
                <a:tab pos="2852738" algn="l"/>
                <a:tab pos="3767138" algn="l"/>
                <a:tab pos="4681538" algn="l"/>
                <a:tab pos="5595938" algn="l"/>
                <a:tab pos="6510338" algn="l"/>
                <a:tab pos="7424738" algn="l"/>
                <a:tab pos="8339138" algn="l"/>
                <a:tab pos="9253538" algn="l"/>
                <a:tab pos="10167938" algn="l"/>
              </a:tabLst>
              <a:defRPr/>
            </a:pPr>
            <a:r>
              <a:rPr lang="en-US" sz="4000">
                <a:solidFill>
                  <a:srgbClr val="FFFFFF"/>
                </a:solidFill>
                <a:effectLst>
                  <a:outerShdw blurRad="38100" dist="38100" dir="2700000" algn="tl">
                    <a:srgbClr val="000000"/>
                  </a:outerShdw>
                </a:effectLst>
                <a:latin typeface="Times New Roman" pitchFamily="16" charset="0"/>
                <a:ea typeface="+mn-ea"/>
                <a:cs typeface="Times New Roman" pitchFamily="16" charset="0"/>
              </a:rPr>
              <a:t>Accounting for Intangible Assets</a:t>
            </a:r>
          </a:p>
        </p:txBody>
      </p:sp>
      <p:sp>
        <p:nvSpPr>
          <p:cNvPr id="95237" name="Text Box 5"/>
          <p:cNvSpPr txBox="1">
            <a:spLocks noChangeArrowheads="1"/>
          </p:cNvSpPr>
          <p:nvPr/>
        </p:nvSpPr>
        <p:spPr bwMode="auto">
          <a:xfrm>
            <a:off x="304800" y="381000"/>
            <a:ext cx="8229600" cy="560388"/>
          </a:xfrm>
          <a:prstGeom prst="rect">
            <a:avLst/>
          </a:prstGeom>
          <a:solidFill>
            <a:srgbClr val="005AB4"/>
          </a:solidFill>
          <a:ln w="12600" cap="sq">
            <a:solidFill>
              <a:srgbClr val="000000"/>
            </a:solidFill>
            <a:miter lim="800000"/>
            <a:headEnd/>
            <a:tailEnd/>
          </a:ln>
          <a:effectLst>
            <a:outerShdw dist="107933" dir="2700000" algn="ctr" rotWithShape="0">
              <a:srgbClr val="EEECE1"/>
            </a:outerShdw>
          </a:effectLst>
        </p:spPr>
        <p:txBody>
          <a:bodyPr lIns="90360" tIns="44280" rIns="90360" bIns="44280"/>
          <a:lstStyle/>
          <a:p>
            <a:pPr marL="109538" eaLnBrk="1" hangingPunct="1">
              <a:buSzPct val="100000"/>
              <a:tabLst>
                <a:tab pos="109538" algn="l"/>
                <a:tab pos="1023938" algn="l"/>
                <a:tab pos="1938338" algn="l"/>
                <a:tab pos="2852738" algn="l"/>
                <a:tab pos="3767138" algn="l"/>
                <a:tab pos="4681538" algn="l"/>
                <a:tab pos="5595938" algn="l"/>
                <a:tab pos="6510338" algn="l"/>
                <a:tab pos="7424738" algn="l"/>
                <a:tab pos="8339138" algn="l"/>
                <a:tab pos="9253538" algn="l"/>
                <a:tab pos="10167938" algn="l"/>
              </a:tabLst>
              <a:defRPr/>
            </a:pPr>
            <a:r>
              <a:rPr lang="el-GR" sz="3000" b="1">
                <a:solidFill>
                  <a:srgbClr val="FFFFFF"/>
                </a:solidFill>
                <a:effectLst>
                  <a:outerShdw blurRad="38100" dist="38100" dir="2700000" algn="tl">
                    <a:srgbClr val="000000"/>
                  </a:outerShdw>
                </a:effectLst>
                <a:latin typeface="Times New Roman" pitchFamily="16" charset="0"/>
                <a:ea typeface="+mn-ea"/>
                <a:cs typeface="Times New Roman" pitchFamily="16" charset="0"/>
              </a:rPr>
              <a:t>Λογιστική Αυλων Παγίων</a:t>
            </a:r>
          </a:p>
        </p:txBody>
      </p:sp>
      <p:sp>
        <p:nvSpPr>
          <p:cNvPr id="125959" name="Text Box 6"/>
          <p:cNvSpPr txBox="1">
            <a:spLocks noChangeArrowheads="1"/>
          </p:cNvSpPr>
          <p:nvPr/>
        </p:nvSpPr>
        <p:spPr bwMode="auto">
          <a:xfrm>
            <a:off x="1676400" y="4495800"/>
            <a:ext cx="914400" cy="369888"/>
          </a:xfrm>
          <a:prstGeom prst="rect">
            <a:avLst/>
          </a:prstGeom>
          <a:noFill/>
          <a:ln w="9525">
            <a:noFill/>
            <a:round/>
            <a:headEnd/>
            <a:tailEnd/>
          </a:ln>
        </p:spPr>
        <p:txBody>
          <a:bodyPr wrap="none" anchor="ctr"/>
          <a:lstStyle/>
          <a:p>
            <a:pPr eaLnBrk="1" hangingPunct="1">
              <a:buClr>
                <a:srgbClr val="000000"/>
              </a:buClr>
              <a:buSzPct val="100000"/>
              <a:buFont typeface="Times New Roman" pitchFamily="18" charset="0"/>
              <a:buNone/>
            </a:pPr>
            <a:endParaRPr lang="en-US" altLang="en-US"/>
          </a:p>
        </p:txBody>
      </p:sp>
    </p:spTree>
  </p:cSld>
  <p:clrMapOvr>
    <a:masterClrMapping/>
  </p:clrMapOvr>
  <p:transition spd="slow"/>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7.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6257" name="Text Box 1"/>
          <p:cNvSpPr txBox="1">
            <a:spLocks noChangeArrowheads="1"/>
          </p:cNvSpPr>
          <p:nvPr/>
        </p:nvSpPr>
        <p:spPr bwMode="auto">
          <a:xfrm>
            <a:off x="609600" y="1331913"/>
            <a:ext cx="8229600" cy="1701800"/>
          </a:xfrm>
          <a:prstGeom prst="rect">
            <a:avLst/>
          </a:prstGeom>
          <a:noFill/>
          <a:ln w="9525">
            <a:noFill/>
            <a:round/>
            <a:headEnd/>
            <a:tailEnd/>
          </a:ln>
        </p:spPr>
        <p:txBody>
          <a:bodyPr lIns="90000" tIns="46800" rIns="90000" bIns="46800">
            <a:spAutoFit/>
          </a:bodyPr>
          <a:lstStyle/>
          <a:p>
            <a:pPr algn="just" eaLnBrk="1" hangingPunct="1">
              <a:lnSpc>
                <a:spcPct val="120000"/>
              </a:lnSpc>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sz="2200">
                <a:solidFill>
                  <a:srgbClr val="800000"/>
                </a:solidFill>
                <a:latin typeface="Times New Roman" pitchFamily="18" charset="0"/>
                <a:cs typeface="Times New Roman" pitchFamily="18" charset="0"/>
              </a:rPr>
              <a:t>Παράδειγμα</a:t>
            </a:r>
            <a:r>
              <a:rPr lang="en-US" altLang="en-US" sz="2200">
                <a:solidFill>
                  <a:srgbClr val="800000"/>
                </a:solidFill>
                <a:latin typeface="Times New Roman" pitchFamily="18" charset="0"/>
                <a:cs typeface="Times New Roman" pitchFamily="18" charset="0"/>
              </a:rPr>
              <a:t>:</a:t>
            </a:r>
            <a:r>
              <a:rPr lang="en-US" altLang="en-US" sz="2200">
                <a:solidFill>
                  <a:srgbClr val="000000"/>
                </a:solidFill>
                <a:latin typeface="Times New Roman" pitchFamily="18" charset="0"/>
                <a:cs typeface="Times New Roman" pitchFamily="18" charset="0"/>
              </a:rPr>
              <a:t>  </a:t>
            </a:r>
            <a:r>
              <a:rPr lang="el-GR" altLang="en-US" sz="2200">
                <a:solidFill>
                  <a:srgbClr val="000000"/>
                </a:solidFill>
                <a:latin typeface="Times New Roman" pitchFamily="18" charset="0"/>
                <a:cs typeface="Times New Roman" pitchFamily="18" charset="0"/>
              </a:rPr>
              <a:t>Η εταιρία </a:t>
            </a:r>
            <a:r>
              <a:rPr lang="en-US" altLang="en-US" sz="2200">
                <a:solidFill>
                  <a:srgbClr val="000000"/>
                </a:solidFill>
                <a:latin typeface="Times New Roman" pitchFamily="18" charset="0"/>
                <a:cs typeface="Times New Roman" pitchFamily="18" charset="0"/>
              </a:rPr>
              <a:t>“National Labs” </a:t>
            </a:r>
            <a:r>
              <a:rPr lang="el-GR" altLang="en-US" sz="2200">
                <a:solidFill>
                  <a:srgbClr val="000000"/>
                </a:solidFill>
                <a:latin typeface="Times New Roman" pitchFamily="18" charset="0"/>
                <a:cs typeface="Times New Roman" pitchFamily="18" charset="0"/>
              </a:rPr>
              <a:t>αγοράζει μια ευρεσιτεχνία αξίας </a:t>
            </a:r>
            <a:r>
              <a:rPr lang="en-US" altLang="en-US" sz="2200">
                <a:solidFill>
                  <a:srgbClr val="000000"/>
                </a:solidFill>
                <a:latin typeface="Times New Roman" pitchFamily="18" charset="0"/>
                <a:cs typeface="Times New Roman" pitchFamily="18" charset="0"/>
              </a:rPr>
              <a:t>60,000 </a:t>
            </a:r>
            <a:r>
              <a:rPr lang="el-GR" altLang="en-US" sz="2200">
                <a:solidFill>
                  <a:srgbClr val="000000"/>
                </a:solidFill>
                <a:latin typeface="Times New Roman" pitchFamily="18" charset="0"/>
                <a:cs typeface="Times New Roman" pitchFamily="18" charset="0"/>
              </a:rPr>
              <a:t>στις </a:t>
            </a:r>
            <a:r>
              <a:rPr lang="en-US" altLang="en-US" sz="2200">
                <a:solidFill>
                  <a:srgbClr val="000000"/>
                </a:solidFill>
                <a:latin typeface="Times New Roman" pitchFamily="18" charset="0"/>
                <a:cs typeface="Times New Roman" pitchFamily="18" charset="0"/>
              </a:rPr>
              <a:t> 30</a:t>
            </a:r>
            <a:r>
              <a:rPr lang="el-GR" altLang="en-US" sz="2200">
                <a:solidFill>
                  <a:srgbClr val="000000"/>
                </a:solidFill>
                <a:latin typeface="Times New Roman" pitchFamily="18" charset="0"/>
                <a:cs typeface="Times New Roman" pitchFamily="18" charset="0"/>
              </a:rPr>
              <a:t> Ιουνίου</a:t>
            </a:r>
            <a:r>
              <a:rPr lang="en-US" altLang="en-US" sz="2200">
                <a:solidFill>
                  <a:srgbClr val="000000"/>
                </a:solidFill>
                <a:latin typeface="Times New Roman" pitchFamily="18" charset="0"/>
                <a:cs typeface="Times New Roman" pitchFamily="18" charset="0"/>
              </a:rPr>
              <a:t>.  </a:t>
            </a:r>
            <a:r>
              <a:rPr lang="el-GR" altLang="en-US" sz="2200">
                <a:solidFill>
                  <a:srgbClr val="000000"/>
                </a:solidFill>
                <a:latin typeface="Times New Roman" pitchFamily="18" charset="0"/>
                <a:cs typeface="Times New Roman" pitchFamily="18" charset="0"/>
              </a:rPr>
              <a:t>Εκτιμά ότι η ωφέλιμη ζωή της είναι 8 έτη</a:t>
            </a:r>
            <a:r>
              <a:rPr lang="en-US" altLang="en-US" sz="2200">
                <a:solidFill>
                  <a:srgbClr val="000000"/>
                </a:solidFill>
                <a:latin typeface="Times New Roman" pitchFamily="18" charset="0"/>
                <a:cs typeface="Times New Roman" pitchFamily="18" charset="0"/>
              </a:rPr>
              <a:t>. </a:t>
            </a:r>
            <a:r>
              <a:rPr lang="el-GR" altLang="en-US" sz="2200">
                <a:solidFill>
                  <a:srgbClr val="000000"/>
                </a:solidFill>
                <a:latin typeface="Times New Roman" pitchFamily="18" charset="0"/>
                <a:cs typeface="Times New Roman" pitchFamily="18" charset="0"/>
              </a:rPr>
              <a:t>Να υπολογίσετε την ετήσια απόσβεση και να καταρτίσετε την ημερολογιακή εγγραφή στις 31 Δεκεμβρίου</a:t>
            </a:r>
            <a:r>
              <a:rPr lang="en-US" altLang="en-US" sz="2200">
                <a:solidFill>
                  <a:srgbClr val="000000"/>
                </a:solidFill>
                <a:latin typeface="Times New Roman" pitchFamily="18" charset="0"/>
                <a:cs typeface="Times New Roman" pitchFamily="18" charset="0"/>
              </a:rPr>
              <a:t>.</a:t>
            </a:r>
          </a:p>
        </p:txBody>
      </p:sp>
      <p:sp>
        <p:nvSpPr>
          <p:cNvPr id="96258" name="Text Box 2"/>
          <p:cNvSpPr txBox="1">
            <a:spLocks noChangeArrowheads="1"/>
          </p:cNvSpPr>
          <p:nvPr/>
        </p:nvSpPr>
        <p:spPr bwMode="auto">
          <a:xfrm>
            <a:off x="1143000" y="5440363"/>
            <a:ext cx="7239000" cy="428625"/>
          </a:xfrm>
          <a:prstGeom prst="rect">
            <a:avLst/>
          </a:prstGeom>
          <a:noFill/>
          <a:ln w="9525">
            <a:noFill/>
            <a:round/>
            <a:headEnd/>
            <a:tailEnd/>
          </a:ln>
        </p:spPr>
        <p:txBody>
          <a:bodyPr lIns="90000" tIns="46800" rIns="90000" bIns="46800">
            <a:spAutoFit/>
          </a:bodyPr>
          <a:lstStyle/>
          <a:p>
            <a:pPr eaLnBrk="1" hangingPunct="1">
              <a:spcBef>
                <a:spcPts val="1375"/>
              </a:spcBef>
              <a:buSzPct val="100000"/>
              <a:tabLst>
                <a:tab pos="0" algn="l"/>
                <a:tab pos="5540375" algn="r"/>
                <a:tab pos="6400800" algn="l"/>
                <a:tab pos="7315200" algn="l"/>
                <a:tab pos="8229600" algn="l"/>
                <a:tab pos="9144000" algn="l"/>
                <a:tab pos="10058400" algn="l"/>
              </a:tabLst>
            </a:pPr>
            <a:r>
              <a:rPr lang="el-GR" altLang="en-US" sz="2200">
                <a:solidFill>
                  <a:srgbClr val="000000"/>
                </a:solidFill>
                <a:latin typeface="Times New Roman" pitchFamily="18" charset="0"/>
                <a:cs typeface="Times New Roman" pitchFamily="18" charset="0"/>
              </a:rPr>
              <a:t>Αποσβέσεις</a:t>
            </a:r>
            <a:r>
              <a:rPr lang="en-US" altLang="en-US" sz="2200">
                <a:solidFill>
                  <a:srgbClr val="000000"/>
                </a:solidFill>
                <a:latin typeface="Times New Roman" pitchFamily="18" charset="0"/>
                <a:cs typeface="Times New Roman" pitchFamily="18" charset="0"/>
              </a:rPr>
              <a:t>	3,750</a:t>
            </a:r>
          </a:p>
        </p:txBody>
      </p:sp>
      <p:sp>
        <p:nvSpPr>
          <p:cNvPr id="96259" name="Text Box 3"/>
          <p:cNvSpPr txBox="1">
            <a:spLocks noChangeArrowheads="1"/>
          </p:cNvSpPr>
          <p:nvPr/>
        </p:nvSpPr>
        <p:spPr bwMode="auto">
          <a:xfrm>
            <a:off x="1143000" y="5897563"/>
            <a:ext cx="7239000" cy="428625"/>
          </a:xfrm>
          <a:prstGeom prst="rect">
            <a:avLst/>
          </a:prstGeom>
          <a:noFill/>
          <a:ln w="9525">
            <a:noFill/>
            <a:round/>
            <a:headEnd/>
            <a:tailEnd/>
          </a:ln>
        </p:spPr>
        <p:txBody>
          <a:bodyPr lIns="90000" tIns="46800" rIns="90000" bIns="46800">
            <a:spAutoFit/>
          </a:bodyPr>
          <a:lstStyle/>
          <a:p>
            <a:pPr marL="460375" eaLnBrk="1" hangingPunct="1">
              <a:spcBef>
                <a:spcPts val="1375"/>
              </a:spcBef>
              <a:buSzPct val="100000"/>
              <a:tabLst>
                <a:tab pos="460375" algn="l"/>
                <a:tab pos="4860925" algn="r"/>
                <a:tab pos="6967538" algn="r"/>
                <a:tab pos="7313613" algn="l"/>
                <a:tab pos="8228013" algn="l"/>
                <a:tab pos="9142413" algn="l"/>
                <a:tab pos="10056813" algn="l"/>
              </a:tabLst>
            </a:pPr>
            <a:r>
              <a:rPr lang="el-GR" altLang="en-US" sz="2200">
                <a:solidFill>
                  <a:srgbClr val="000000"/>
                </a:solidFill>
                <a:latin typeface="Times New Roman" pitchFamily="18" charset="0"/>
                <a:cs typeface="Times New Roman" pitchFamily="18" charset="0"/>
              </a:rPr>
              <a:t>Ευρεσιτεχνίες</a:t>
            </a:r>
            <a:r>
              <a:rPr lang="en-US" altLang="en-US" sz="2200">
                <a:solidFill>
                  <a:srgbClr val="000000"/>
                </a:solidFill>
                <a:latin typeface="Times New Roman" pitchFamily="18" charset="0"/>
                <a:cs typeface="Times New Roman" pitchFamily="18" charset="0"/>
              </a:rPr>
              <a:t>		3,750</a:t>
            </a:r>
          </a:p>
        </p:txBody>
      </p:sp>
      <p:sp>
        <p:nvSpPr>
          <p:cNvPr id="96260" name="Text Box 4"/>
          <p:cNvSpPr txBox="1">
            <a:spLocks noChangeArrowheads="1"/>
          </p:cNvSpPr>
          <p:nvPr/>
        </p:nvSpPr>
        <p:spPr bwMode="auto">
          <a:xfrm>
            <a:off x="4724400" y="3276600"/>
            <a:ext cx="4038600" cy="428625"/>
          </a:xfrm>
          <a:prstGeom prst="rect">
            <a:avLst/>
          </a:prstGeom>
          <a:noFill/>
          <a:ln w="9525">
            <a:noFill/>
            <a:round/>
            <a:headEnd/>
            <a:tailEnd/>
          </a:ln>
        </p:spPr>
        <p:txBody>
          <a:bodyPr lIns="90000" tIns="46800" rIns="90000" bIns="46800">
            <a:spAutoFit/>
          </a:bodyPr>
          <a:lstStyle/>
          <a:p>
            <a:pPr eaLnBrk="1" hangingPunct="1">
              <a:spcBef>
                <a:spcPts val="1375"/>
              </a:spcBef>
              <a:buSzPct val="100000"/>
              <a:tabLst>
                <a:tab pos="0" algn="l"/>
                <a:tab pos="3657600" algn="r"/>
                <a:tab pos="4572000" algn="l"/>
                <a:tab pos="5486400" algn="l"/>
                <a:tab pos="6400800" algn="l"/>
                <a:tab pos="7315200" algn="l"/>
                <a:tab pos="8229600" algn="l"/>
                <a:tab pos="9144000" algn="l"/>
                <a:tab pos="10058400" algn="l"/>
              </a:tabLst>
            </a:pPr>
            <a:r>
              <a:rPr lang="el-GR" altLang="en-US" sz="2200">
                <a:solidFill>
                  <a:srgbClr val="000000"/>
                </a:solidFill>
                <a:latin typeface="Times New Roman" pitchFamily="18" charset="0"/>
                <a:cs typeface="Times New Roman" pitchFamily="18" charset="0"/>
              </a:rPr>
              <a:t>Κόστος</a:t>
            </a:r>
            <a:r>
              <a:rPr lang="en-US" altLang="en-US" sz="2200">
                <a:solidFill>
                  <a:srgbClr val="000000"/>
                </a:solidFill>
                <a:latin typeface="Times New Roman" pitchFamily="18" charset="0"/>
                <a:cs typeface="Times New Roman" pitchFamily="18" charset="0"/>
              </a:rPr>
              <a:t>	60,000</a:t>
            </a:r>
          </a:p>
        </p:txBody>
      </p:sp>
      <p:sp>
        <p:nvSpPr>
          <p:cNvPr id="96261" name="Text Box 5"/>
          <p:cNvSpPr txBox="1">
            <a:spLocks noChangeArrowheads="1"/>
          </p:cNvSpPr>
          <p:nvPr/>
        </p:nvSpPr>
        <p:spPr bwMode="auto">
          <a:xfrm>
            <a:off x="4724400" y="3627438"/>
            <a:ext cx="4038600" cy="428625"/>
          </a:xfrm>
          <a:prstGeom prst="rect">
            <a:avLst/>
          </a:prstGeom>
          <a:noFill/>
          <a:ln w="9525">
            <a:noFill/>
            <a:round/>
            <a:headEnd/>
            <a:tailEnd/>
          </a:ln>
        </p:spPr>
        <p:txBody>
          <a:bodyPr lIns="90000" tIns="46800" rIns="90000" bIns="46800">
            <a:spAutoFit/>
          </a:bodyPr>
          <a:lstStyle/>
          <a:p>
            <a:pPr eaLnBrk="1" hangingPunct="1">
              <a:spcBef>
                <a:spcPts val="1375"/>
              </a:spcBef>
              <a:buSzPct val="100000"/>
              <a:tabLst>
                <a:tab pos="0" algn="l"/>
                <a:tab pos="3657600" algn="r"/>
                <a:tab pos="4572000" algn="l"/>
                <a:tab pos="5486400" algn="l"/>
                <a:tab pos="6400800" algn="l"/>
                <a:tab pos="7315200" algn="l"/>
                <a:tab pos="8229600" algn="l"/>
                <a:tab pos="9144000" algn="l"/>
                <a:tab pos="10058400" algn="l"/>
              </a:tabLst>
            </a:pPr>
            <a:r>
              <a:rPr lang="el-GR" altLang="en-US" sz="2200">
                <a:solidFill>
                  <a:srgbClr val="000000"/>
                </a:solidFill>
                <a:latin typeface="Times New Roman" pitchFamily="18" charset="0"/>
                <a:cs typeface="Times New Roman" pitchFamily="18" charset="0"/>
              </a:rPr>
              <a:t>Ωφέλιμη ζωή</a:t>
            </a:r>
            <a:r>
              <a:rPr lang="en-US" altLang="en-US" sz="2200">
                <a:solidFill>
                  <a:srgbClr val="000000"/>
                </a:solidFill>
                <a:latin typeface="Times New Roman" pitchFamily="18" charset="0"/>
                <a:cs typeface="Times New Roman" pitchFamily="18" charset="0"/>
              </a:rPr>
              <a:t>	/         8</a:t>
            </a:r>
          </a:p>
        </p:txBody>
      </p:sp>
      <p:sp>
        <p:nvSpPr>
          <p:cNvPr id="96262" name="Text Box 6"/>
          <p:cNvSpPr txBox="1">
            <a:spLocks noChangeArrowheads="1"/>
          </p:cNvSpPr>
          <p:nvPr/>
        </p:nvSpPr>
        <p:spPr bwMode="auto">
          <a:xfrm>
            <a:off x="4724400" y="4008438"/>
            <a:ext cx="4038600" cy="428625"/>
          </a:xfrm>
          <a:prstGeom prst="rect">
            <a:avLst/>
          </a:prstGeom>
          <a:noFill/>
          <a:ln w="9525">
            <a:noFill/>
            <a:round/>
            <a:headEnd/>
            <a:tailEnd/>
          </a:ln>
        </p:spPr>
        <p:txBody>
          <a:bodyPr lIns="90000" tIns="46800" rIns="90000" bIns="46800">
            <a:spAutoFit/>
          </a:bodyPr>
          <a:lstStyle/>
          <a:p>
            <a:pPr eaLnBrk="1" hangingPunct="1">
              <a:spcBef>
                <a:spcPts val="1375"/>
              </a:spcBef>
              <a:buSzPct val="100000"/>
              <a:tabLst>
                <a:tab pos="0" algn="l"/>
                <a:tab pos="3657600" algn="r"/>
                <a:tab pos="4572000" algn="l"/>
                <a:tab pos="5486400" algn="l"/>
                <a:tab pos="6400800" algn="l"/>
                <a:tab pos="7315200" algn="l"/>
                <a:tab pos="8229600" algn="l"/>
                <a:tab pos="9144000" algn="l"/>
                <a:tab pos="10058400" algn="l"/>
              </a:tabLst>
            </a:pPr>
            <a:r>
              <a:rPr lang="el-GR" altLang="en-US" sz="2200">
                <a:solidFill>
                  <a:srgbClr val="000000"/>
                </a:solidFill>
                <a:latin typeface="Times New Roman" pitchFamily="18" charset="0"/>
                <a:cs typeface="Times New Roman" pitchFamily="18" charset="0"/>
              </a:rPr>
              <a:t>Ετήσια απόσβεση</a:t>
            </a:r>
            <a:r>
              <a:rPr lang="en-US" altLang="en-US" sz="2200">
                <a:solidFill>
                  <a:srgbClr val="000000"/>
                </a:solidFill>
                <a:latin typeface="Times New Roman" pitchFamily="18" charset="0"/>
                <a:cs typeface="Times New Roman" pitchFamily="18" charset="0"/>
              </a:rPr>
              <a:t>	  7,500</a:t>
            </a:r>
          </a:p>
        </p:txBody>
      </p:sp>
      <p:sp>
        <p:nvSpPr>
          <p:cNvPr id="96263" name="Text Box 7"/>
          <p:cNvSpPr txBox="1">
            <a:spLocks noChangeArrowheads="1"/>
          </p:cNvSpPr>
          <p:nvPr/>
        </p:nvSpPr>
        <p:spPr bwMode="auto">
          <a:xfrm>
            <a:off x="4724400" y="4400550"/>
            <a:ext cx="4038600" cy="428625"/>
          </a:xfrm>
          <a:prstGeom prst="rect">
            <a:avLst/>
          </a:prstGeom>
          <a:noFill/>
          <a:ln w="9525">
            <a:noFill/>
            <a:round/>
            <a:headEnd/>
            <a:tailEnd/>
          </a:ln>
        </p:spPr>
        <p:txBody>
          <a:bodyPr lIns="90000" tIns="46800" rIns="90000" bIns="46800">
            <a:spAutoFit/>
          </a:bodyPr>
          <a:lstStyle/>
          <a:p>
            <a:pPr eaLnBrk="1" hangingPunct="1">
              <a:spcBef>
                <a:spcPts val="1375"/>
              </a:spcBef>
              <a:buSzPct val="100000"/>
              <a:tabLst>
                <a:tab pos="0" algn="l"/>
                <a:tab pos="3657600" algn="r"/>
                <a:tab pos="4572000" algn="l"/>
                <a:tab pos="5486400" algn="l"/>
                <a:tab pos="6400800" algn="l"/>
                <a:tab pos="7315200" algn="l"/>
                <a:tab pos="8229600" algn="l"/>
                <a:tab pos="9144000" algn="l"/>
                <a:tab pos="10058400" algn="l"/>
              </a:tabLst>
            </a:pPr>
            <a:r>
              <a:rPr lang="en-US" altLang="en-US" sz="2200">
                <a:solidFill>
                  <a:srgbClr val="000000"/>
                </a:solidFill>
                <a:latin typeface="Times New Roman" pitchFamily="18" charset="0"/>
                <a:cs typeface="Times New Roman" pitchFamily="18" charset="0"/>
              </a:rPr>
              <a:t>6 </a:t>
            </a:r>
            <a:r>
              <a:rPr lang="el-GR" altLang="en-US" sz="2200">
                <a:solidFill>
                  <a:srgbClr val="000000"/>
                </a:solidFill>
                <a:latin typeface="Times New Roman" pitchFamily="18" charset="0"/>
                <a:cs typeface="Times New Roman" pitchFamily="18" charset="0"/>
              </a:rPr>
              <a:t>μήνες</a:t>
            </a:r>
            <a:r>
              <a:rPr lang="en-US" altLang="en-US" sz="2200">
                <a:solidFill>
                  <a:srgbClr val="000000"/>
                </a:solidFill>
                <a:latin typeface="Times New Roman" pitchFamily="18" charset="0"/>
                <a:cs typeface="Times New Roman" pitchFamily="18" charset="0"/>
              </a:rPr>
              <a:t>	x    6/12</a:t>
            </a:r>
          </a:p>
        </p:txBody>
      </p:sp>
      <p:sp>
        <p:nvSpPr>
          <p:cNvPr id="96264" name="Text Box 8"/>
          <p:cNvSpPr txBox="1">
            <a:spLocks noChangeArrowheads="1"/>
          </p:cNvSpPr>
          <p:nvPr/>
        </p:nvSpPr>
        <p:spPr bwMode="auto">
          <a:xfrm>
            <a:off x="4724400" y="4770438"/>
            <a:ext cx="4038600" cy="428625"/>
          </a:xfrm>
          <a:prstGeom prst="rect">
            <a:avLst/>
          </a:prstGeom>
          <a:noFill/>
          <a:ln w="9525">
            <a:noFill/>
            <a:round/>
            <a:headEnd/>
            <a:tailEnd/>
          </a:ln>
        </p:spPr>
        <p:txBody>
          <a:bodyPr lIns="90000" tIns="46800" rIns="90000" bIns="46800">
            <a:spAutoFit/>
          </a:bodyPr>
          <a:lstStyle/>
          <a:p>
            <a:pPr eaLnBrk="1" hangingPunct="1">
              <a:spcBef>
                <a:spcPts val="1375"/>
              </a:spcBef>
              <a:buSzPct val="100000"/>
              <a:tabLst>
                <a:tab pos="0" algn="l"/>
                <a:tab pos="3657600" algn="r"/>
                <a:tab pos="4572000" algn="l"/>
                <a:tab pos="5486400" algn="l"/>
                <a:tab pos="6400800" algn="l"/>
                <a:tab pos="7315200" algn="l"/>
                <a:tab pos="8229600" algn="l"/>
                <a:tab pos="9144000" algn="l"/>
                <a:tab pos="10058400" algn="l"/>
              </a:tabLst>
            </a:pPr>
            <a:r>
              <a:rPr lang="el-GR" altLang="en-US" sz="2200">
                <a:solidFill>
                  <a:srgbClr val="000000"/>
                </a:solidFill>
                <a:latin typeface="Times New Roman" pitchFamily="18" charset="0"/>
                <a:cs typeface="Times New Roman" pitchFamily="18" charset="0"/>
              </a:rPr>
              <a:t>Απόσβεση περιόδου</a:t>
            </a:r>
            <a:r>
              <a:rPr lang="en-US" altLang="en-US" sz="2200">
                <a:solidFill>
                  <a:srgbClr val="000000"/>
                </a:solidFill>
                <a:latin typeface="Times New Roman" pitchFamily="18" charset="0"/>
                <a:cs typeface="Times New Roman" pitchFamily="18" charset="0"/>
              </a:rPr>
              <a:t>	  3,750</a:t>
            </a:r>
          </a:p>
        </p:txBody>
      </p:sp>
      <p:sp>
        <p:nvSpPr>
          <p:cNvPr id="126986" name="Line 9"/>
          <p:cNvSpPr>
            <a:spLocks noChangeShapeType="1"/>
          </p:cNvSpPr>
          <p:nvPr/>
        </p:nvSpPr>
        <p:spPr bwMode="auto">
          <a:xfrm>
            <a:off x="7315200" y="3962400"/>
            <a:ext cx="1219200" cy="1588"/>
          </a:xfrm>
          <a:prstGeom prst="line">
            <a:avLst/>
          </a:prstGeom>
          <a:noFill/>
          <a:ln w="19080" cap="sq">
            <a:solidFill>
              <a:srgbClr val="000000"/>
            </a:solidFill>
            <a:miter lim="800000"/>
            <a:headEnd/>
            <a:tailEnd/>
          </a:ln>
        </p:spPr>
        <p:txBody>
          <a:bodyPr/>
          <a:lstStyle/>
          <a:p>
            <a:endParaRPr lang="el-GR"/>
          </a:p>
        </p:txBody>
      </p:sp>
      <p:sp>
        <p:nvSpPr>
          <p:cNvPr id="126987" name="Line 10"/>
          <p:cNvSpPr>
            <a:spLocks noChangeShapeType="1"/>
          </p:cNvSpPr>
          <p:nvPr/>
        </p:nvSpPr>
        <p:spPr bwMode="auto">
          <a:xfrm>
            <a:off x="7315200" y="4800600"/>
            <a:ext cx="1219200" cy="1588"/>
          </a:xfrm>
          <a:prstGeom prst="line">
            <a:avLst/>
          </a:prstGeom>
          <a:noFill/>
          <a:ln w="19080" cap="sq">
            <a:solidFill>
              <a:srgbClr val="000000"/>
            </a:solidFill>
            <a:miter lim="800000"/>
            <a:headEnd/>
            <a:tailEnd/>
          </a:ln>
        </p:spPr>
        <p:txBody>
          <a:bodyPr/>
          <a:lstStyle/>
          <a:p>
            <a:endParaRPr lang="el-GR"/>
          </a:p>
        </p:txBody>
      </p:sp>
      <p:sp>
        <p:nvSpPr>
          <p:cNvPr id="126988" name="Line 11"/>
          <p:cNvSpPr>
            <a:spLocks noChangeShapeType="1"/>
          </p:cNvSpPr>
          <p:nvPr/>
        </p:nvSpPr>
        <p:spPr bwMode="auto">
          <a:xfrm>
            <a:off x="7315200" y="5181600"/>
            <a:ext cx="1219200" cy="1588"/>
          </a:xfrm>
          <a:prstGeom prst="line">
            <a:avLst/>
          </a:prstGeom>
          <a:noFill/>
          <a:ln w="19080" cap="sq">
            <a:solidFill>
              <a:srgbClr val="000000"/>
            </a:solidFill>
            <a:miter lim="800000"/>
            <a:headEnd/>
            <a:tailEnd/>
          </a:ln>
        </p:spPr>
        <p:txBody>
          <a:bodyPr/>
          <a:lstStyle/>
          <a:p>
            <a:endParaRPr lang="el-GR"/>
          </a:p>
        </p:txBody>
      </p:sp>
      <p:sp>
        <p:nvSpPr>
          <p:cNvPr id="126989" name="Line 12"/>
          <p:cNvSpPr>
            <a:spLocks noChangeShapeType="1"/>
          </p:cNvSpPr>
          <p:nvPr/>
        </p:nvSpPr>
        <p:spPr bwMode="auto">
          <a:xfrm>
            <a:off x="7315200" y="5257800"/>
            <a:ext cx="1219200" cy="1588"/>
          </a:xfrm>
          <a:prstGeom prst="line">
            <a:avLst/>
          </a:prstGeom>
          <a:noFill/>
          <a:ln w="19080" cap="sq">
            <a:solidFill>
              <a:srgbClr val="000000"/>
            </a:solidFill>
            <a:miter lim="800000"/>
            <a:headEnd/>
            <a:tailEnd/>
          </a:ln>
        </p:spPr>
        <p:txBody>
          <a:bodyPr/>
          <a:lstStyle/>
          <a:p>
            <a:endParaRPr lang="el-GR"/>
          </a:p>
        </p:txBody>
      </p:sp>
      <p:sp>
        <p:nvSpPr>
          <p:cNvPr id="96269" name="Text Box 13"/>
          <p:cNvSpPr txBox="1">
            <a:spLocks noChangeArrowheads="1"/>
          </p:cNvSpPr>
          <p:nvPr/>
        </p:nvSpPr>
        <p:spPr bwMode="auto">
          <a:xfrm>
            <a:off x="609600" y="5013325"/>
            <a:ext cx="2438400" cy="428625"/>
          </a:xfrm>
          <a:prstGeom prst="rect">
            <a:avLst/>
          </a:prstGeom>
          <a:noFill/>
          <a:ln w="9525">
            <a:noFill/>
            <a:round/>
            <a:headEnd/>
            <a:tailEnd/>
          </a:ln>
        </p:spPr>
        <p:txBody>
          <a:bodyPr lIns="90000" tIns="46800" rIns="90000" bIns="46800">
            <a:spAutoFit/>
          </a:bodyPr>
          <a:lstStyle/>
          <a:p>
            <a:pPr eaLnBrk="1" hangingPunct="1">
              <a:spcBef>
                <a:spcPts val="1375"/>
              </a:spcBef>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sz="2200">
                <a:solidFill>
                  <a:srgbClr val="800000"/>
                </a:solidFill>
                <a:latin typeface="Times New Roman" pitchFamily="18" charset="0"/>
                <a:cs typeface="Times New Roman" pitchFamily="18" charset="0"/>
              </a:rPr>
              <a:t>31 Δεκεμβρίου</a:t>
            </a:r>
          </a:p>
        </p:txBody>
      </p:sp>
      <p:sp>
        <p:nvSpPr>
          <p:cNvPr id="96270" name="Text Box 14"/>
          <p:cNvSpPr txBox="1">
            <a:spLocks noChangeArrowheads="1"/>
          </p:cNvSpPr>
          <p:nvPr/>
        </p:nvSpPr>
        <p:spPr bwMode="auto">
          <a:xfrm>
            <a:off x="457200" y="457200"/>
            <a:ext cx="8229600" cy="560388"/>
          </a:xfrm>
          <a:prstGeom prst="rect">
            <a:avLst/>
          </a:prstGeom>
          <a:solidFill>
            <a:srgbClr val="005AB4"/>
          </a:solidFill>
          <a:ln w="12600" cap="sq">
            <a:solidFill>
              <a:srgbClr val="000000"/>
            </a:solidFill>
            <a:miter lim="800000"/>
            <a:headEnd/>
            <a:tailEnd/>
          </a:ln>
          <a:effectLst>
            <a:outerShdw dist="107933" dir="2700000" algn="ctr" rotWithShape="0">
              <a:srgbClr val="EEECE1"/>
            </a:outerShdw>
          </a:effectLst>
        </p:spPr>
        <p:txBody>
          <a:bodyPr lIns="90360" tIns="44280" rIns="90360" bIns="44280"/>
          <a:lstStyle/>
          <a:p>
            <a:pPr marL="109538" eaLnBrk="1" hangingPunct="1">
              <a:buSzPct val="100000"/>
              <a:tabLst>
                <a:tab pos="109538" algn="l"/>
                <a:tab pos="1023938" algn="l"/>
                <a:tab pos="1938338" algn="l"/>
                <a:tab pos="2852738" algn="l"/>
                <a:tab pos="3767138" algn="l"/>
                <a:tab pos="4681538" algn="l"/>
                <a:tab pos="5595938" algn="l"/>
                <a:tab pos="6510338" algn="l"/>
                <a:tab pos="7424738" algn="l"/>
                <a:tab pos="8339138" algn="l"/>
                <a:tab pos="9253538" algn="l"/>
                <a:tab pos="10167938" algn="l"/>
              </a:tabLst>
              <a:defRPr/>
            </a:pPr>
            <a:r>
              <a:rPr lang="el-GR" sz="4000">
                <a:solidFill>
                  <a:srgbClr val="FFFFFF"/>
                </a:solidFill>
                <a:effectLst>
                  <a:outerShdw blurRad="38100" dist="38100" dir="2700000" algn="tl">
                    <a:srgbClr val="000000"/>
                  </a:outerShdw>
                </a:effectLst>
                <a:latin typeface="Times New Roman" pitchFamily="16" charset="0"/>
                <a:ea typeface="+mn-ea"/>
                <a:cs typeface="Times New Roman" pitchFamily="16" charset="0"/>
              </a:rPr>
              <a:t>Παράδειγμα</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nodeType="clickEffect">
                                  <p:stCondLst>
                                    <p:cond delay="0"/>
                                  </p:stCondLst>
                                  <p:childTnLst>
                                    <p:set>
                                      <p:cBhvr additive="repl">
                                        <p:cTn id="6" dur="1" fill="hold">
                                          <p:stCondLst>
                                            <p:cond delay="0"/>
                                          </p:stCondLst>
                                        </p:cTn>
                                        <p:tgtEl>
                                          <p:spTgt spid="96257">
                                            <p:txEl>
                                              <p:pRg st="0" end="0"/>
                                            </p:txEl>
                                          </p:spTgt>
                                        </p:tgtEl>
                                        <p:attrNameLst>
                                          <p:attrName>style.visibility</p:attrName>
                                        </p:attrNameLst>
                                      </p:cBhvr>
                                      <p:to>
                                        <p:strVal val="visible"/>
                                      </p:to>
                                    </p:set>
                                    <p:animEffect transition="in" filter="box(in)">
                                      <p:cBhvr additive="repl">
                                        <p:cTn id="7" dur="500"/>
                                        <p:tgtEl>
                                          <p:spTgt spid="9625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additive="repl">
                                        <p:cTn id="11" dur="1" fill="hold">
                                          <p:stCondLst>
                                            <p:cond delay="0"/>
                                          </p:stCondLst>
                                        </p:cTn>
                                        <p:tgtEl>
                                          <p:spTgt spid="96260"/>
                                        </p:tgtEl>
                                        <p:attrNameLst>
                                          <p:attrName>style.visibility</p:attrName>
                                        </p:attrNameLst>
                                      </p:cBhvr>
                                      <p:to>
                                        <p:strVal val="visible"/>
                                      </p:to>
                                    </p:set>
                                    <p:animEffect transition="in" filter="wipe(left)">
                                      <p:cBhvr additive="repl">
                                        <p:cTn id="12" dur="500"/>
                                        <p:tgtEl>
                                          <p:spTgt spid="96260"/>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nodeType="clickEffect">
                                  <p:stCondLst>
                                    <p:cond delay="0"/>
                                  </p:stCondLst>
                                  <p:childTnLst>
                                    <p:set>
                                      <p:cBhvr additive="repl">
                                        <p:cTn id="16" dur="1" fill="hold">
                                          <p:stCondLst>
                                            <p:cond delay="0"/>
                                          </p:stCondLst>
                                        </p:cTn>
                                        <p:tgtEl>
                                          <p:spTgt spid="96261"/>
                                        </p:tgtEl>
                                        <p:attrNameLst>
                                          <p:attrName>style.visibility</p:attrName>
                                        </p:attrNameLst>
                                      </p:cBhvr>
                                      <p:to>
                                        <p:strVal val="visible"/>
                                      </p:to>
                                    </p:set>
                                    <p:animEffect transition="in" filter="wipe(left)">
                                      <p:cBhvr additive="repl">
                                        <p:cTn id="17" dur="500"/>
                                        <p:tgtEl>
                                          <p:spTgt spid="96261"/>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nodeType="clickEffect">
                                  <p:stCondLst>
                                    <p:cond delay="0"/>
                                  </p:stCondLst>
                                  <p:childTnLst>
                                    <p:set>
                                      <p:cBhvr additive="repl">
                                        <p:cTn id="21" dur="1" fill="hold">
                                          <p:stCondLst>
                                            <p:cond delay="0"/>
                                          </p:stCondLst>
                                        </p:cTn>
                                        <p:tgtEl>
                                          <p:spTgt spid="96262"/>
                                        </p:tgtEl>
                                        <p:attrNameLst>
                                          <p:attrName>style.visibility</p:attrName>
                                        </p:attrNameLst>
                                      </p:cBhvr>
                                      <p:to>
                                        <p:strVal val="visible"/>
                                      </p:to>
                                    </p:set>
                                    <p:animEffect transition="in" filter="wipe(left)">
                                      <p:cBhvr additive="repl">
                                        <p:cTn id="22" dur="500"/>
                                        <p:tgtEl>
                                          <p:spTgt spid="96262"/>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nodeType="clickEffect">
                                  <p:stCondLst>
                                    <p:cond delay="0"/>
                                  </p:stCondLst>
                                  <p:childTnLst>
                                    <p:set>
                                      <p:cBhvr additive="repl">
                                        <p:cTn id="26" dur="1" fill="hold">
                                          <p:stCondLst>
                                            <p:cond delay="0"/>
                                          </p:stCondLst>
                                        </p:cTn>
                                        <p:tgtEl>
                                          <p:spTgt spid="96263"/>
                                        </p:tgtEl>
                                        <p:attrNameLst>
                                          <p:attrName>style.visibility</p:attrName>
                                        </p:attrNameLst>
                                      </p:cBhvr>
                                      <p:to>
                                        <p:strVal val="visible"/>
                                      </p:to>
                                    </p:set>
                                    <p:animEffect transition="in" filter="wipe(left)">
                                      <p:cBhvr additive="repl">
                                        <p:cTn id="27" dur="500"/>
                                        <p:tgtEl>
                                          <p:spTgt spid="96263"/>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nodeType="clickEffect">
                                  <p:stCondLst>
                                    <p:cond delay="0"/>
                                  </p:stCondLst>
                                  <p:childTnLst>
                                    <p:set>
                                      <p:cBhvr additive="repl">
                                        <p:cTn id="31" dur="1" fill="hold">
                                          <p:stCondLst>
                                            <p:cond delay="0"/>
                                          </p:stCondLst>
                                        </p:cTn>
                                        <p:tgtEl>
                                          <p:spTgt spid="96264"/>
                                        </p:tgtEl>
                                        <p:attrNameLst>
                                          <p:attrName>style.visibility</p:attrName>
                                        </p:attrNameLst>
                                      </p:cBhvr>
                                      <p:to>
                                        <p:strVal val="visible"/>
                                      </p:to>
                                    </p:set>
                                    <p:animEffect transition="in" filter="wipe(left)">
                                      <p:cBhvr additive="repl">
                                        <p:cTn id="32" dur="500"/>
                                        <p:tgtEl>
                                          <p:spTgt spid="96264"/>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4" presetClass="entr" presetSubtype="16" fill="hold" nodeType="clickEffect">
                                  <p:stCondLst>
                                    <p:cond delay="0"/>
                                  </p:stCondLst>
                                  <p:childTnLst>
                                    <p:set>
                                      <p:cBhvr additive="repl">
                                        <p:cTn id="36" dur="1" fill="hold">
                                          <p:stCondLst>
                                            <p:cond delay="0"/>
                                          </p:stCondLst>
                                        </p:cTn>
                                        <p:tgtEl>
                                          <p:spTgt spid="96269"/>
                                        </p:tgtEl>
                                        <p:attrNameLst>
                                          <p:attrName>style.visibility</p:attrName>
                                        </p:attrNameLst>
                                      </p:cBhvr>
                                      <p:to>
                                        <p:strVal val="visible"/>
                                      </p:to>
                                    </p:set>
                                    <p:animEffect transition="in" filter="box(in)">
                                      <p:cBhvr additive="repl">
                                        <p:cTn id="37" dur="500"/>
                                        <p:tgtEl>
                                          <p:spTgt spid="96269"/>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22" presetClass="entr" presetSubtype="8" fill="hold" nodeType="clickEffect">
                                  <p:stCondLst>
                                    <p:cond delay="0"/>
                                  </p:stCondLst>
                                  <p:childTnLst>
                                    <p:set>
                                      <p:cBhvr additive="repl">
                                        <p:cTn id="41" dur="1" fill="hold">
                                          <p:stCondLst>
                                            <p:cond delay="0"/>
                                          </p:stCondLst>
                                        </p:cTn>
                                        <p:tgtEl>
                                          <p:spTgt spid="96258"/>
                                        </p:tgtEl>
                                        <p:attrNameLst>
                                          <p:attrName>style.visibility</p:attrName>
                                        </p:attrNameLst>
                                      </p:cBhvr>
                                      <p:to>
                                        <p:strVal val="visible"/>
                                      </p:to>
                                    </p:set>
                                    <p:animEffect transition="in" filter="wipe(left)">
                                      <p:cBhvr additive="repl">
                                        <p:cTn id="42" dur="500"/>
                                        <p:tgtEl>
                                          <p:spTgt spid="96258"/>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22" presetClass="entr" presetSubtype="8" fill="hold" nodeType="clickEffect">
                                  <p:stCondLst>
                                    <p:cond delay="0"/>
                                  </p:stCondLst>
                                  <p:childTnLst>
                                    <p:set>
                                      <p:cBhvr additive="repl">
                                        <p:cTn id="46" dur="1" fill="hold">
                                          <p:stCondLst>
                                            <p:cond delay="0"/>
                                          </p:stCondLst>
                                        </p:cTn>
                                        <p:tgtEl>
                                          <p:spTgt spid="96259"/>
                                        </p:tgtEl>
                                        <p:attrNameLst>
                                          <p:attrName>style.visibility</p:attrName>
                                        </p:attrNameLst>
                                      </p:cBhvr>
                                      <p:to>
                                        <p:strVal val="visible"/>
                                      </p:to>
                                    </p:set>
                                    <p:animEffect transition="in" filter="wipe(left)">
                                      <p:cBhvr additive="repl">
                                        <p:cTn id="47" dur="500"/>
                                        <p:tgtEl>
                                          <p:spTgt spid="962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8370" name="Text Box 1"/>
          <p:cNvSpPr txBox="1">
            <a:spLocks noChangeArrowheads="1"/>
          </p:cNvSpPr>
          <p:nvPr/>
        </p:nvSpPr>
        <p:spPr bwMode="auto">
          <a:xfrm>
            <a:off x="468313" y="404813"/>
            <a:ext cx="8351837" cy="838200"/>
          </a:xfrm>
          <a:prstGeom prst="rect">
            <a:avLst/>
          </a:prstGeom>
          <a:noFill/>
          <a:ln w="9525">
            <a:noFill/>
            <a:round/>
            <a:headEnd/>
            <a:tailEnd/>
          </a:ln>
        </p:spPr>
        <p:txBody>
          <a:bodyPr anchor="ctr"/>
          <a:lstStyle/>
          <a:p>
            <a:pPr algn="ct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sz="2500" b="1">
                <a:solidFill>
                  <a:srgbClr val="000000"/>
                </a:solidFill>
                <a:latin typeface="Times New Roman" pitchFamily="18" charset="0"/>
                <a:cs typeface="Times New Roman" pitchFamily="18" charset="0"/>
              </a:rPr>
              <a:t>Ένα κοινό σύνολο Παγκόσμιων Λογιστικών Προτύπων</a:t>
            </a:r>
          </a:p>
        </p:txBody>
      </p:sp>
      <p:sp>
        <p:nvSpPr>
          <p:cNvPr id="58371" name="Text Box 2"/>
          <p:cNvSpPr txBox="1">
            <a:spLocks noChangeArrowheads="1"/>
          </p:cNvSpPr>
          <p:nvPr/>
        </p:nvSpPr>
        <p:spPr bwMode="auto">
          <a:xfrm>
            <a:off x="468313" y="1341438"/>
            <a:ext cx="8418512" cy="1447800"/>
          </a:xfrm>
          <a:prstGeom prst="rect">
            <a:avLst/>
          </a:prstGeom>
          <a:noFill/>
          <a:ln w="9525">
            <a:noFill/>
            <a:round/>
            <a:headEnd/>
            <a:tailEnd/>
          </a:ln>
        </p:spPr>
        <p:txBody>
          <a:bodyPr/>
          <a:lstStyle/>
          <a:p>
            <a:pPr marL="341313" indent="-341313" algn="just" eaLnBrk="1" hangingPunct="1">
              <a:lnSpc>
                <a:spcPct val="90000"/>
              </a:lnSpc>
              <a:spcBef>
                <a:spcPts val="500"/>
              </a:spcBef>
              <a:buClr>
                <a:srgbClr val="000000"/>
              </a:buClr>
              <a:buSzPct val="100000"/>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l-GR" altLang="en-US" sz="2000">
                <a:solidFill>
                  <a:schemeClr val="tx1"/>
                </a:solidFill>
                <a:latin typeface="Times New Roman" pitchFamily="18" charset="0"/>
                <a:cs typeface="Times New Roman" pitchFamily="18" charset="0"/>
              </a:rPr>
              <a:t>Το </a:t>
            </a:r>
            <a:r>
              <a:rPr lang="en-CA" altLang="en-US" sz="2000">
                <a:solidFill>
                  <a:schemeClr val="tx1"/>
                </a:solidFill>
                <a:latin typeface="Times New Roman" pitchFamily="18" charset="0"/>
                <a:cs typeface="Times New Roman" pitchFamily="18" charset="0"/>
              </a:rPr>
              <a:t>IASB </a:t>
            </a:r>
            <a:r>
              <a:rPr lang="el-GR" altLang="en-US" sz="2000">
                <a:solidFill>
                  <a:schemeClr val="tx1"/>
                </a:solidFill>
                <a:latin typeface="Times New Roman" pitchFamily="18" charset="0"/>
                <a:cs typeface="Times New Roman" pitchFamily="18" charset="0"/>
              </a:rPr>
              <a:t>είναι σε συνεργασία με τους εθνικούς φορείς λογιστικών προτύπων προς την παγκόσμια σύγκλιση</a:t>
            </a:r>
            <a:r>
              <a:rPr lang="en-CA" altLang="en-US" sz="2000">
                <a:solidFill>
                  <a:schemeClr val="tx1"/>
                </a:solidFill>
                <a:latin typeface="Times New Roman" pitchFamily="18" charset="0"/>
                <a:cs typeface="Times New Roman" pitchFamily="18" charset="0"/>
              </a:rPr>
              <a:t>.</a:t>
            </a:r>
          </a:p>
          <a:p>
            <a:pPr marL="341313" indent="-341313" algn="just" eaLnBrk="1" hangingPunct="1">
              <a:lnSpc>
                <a:spcPct val="90000"/>
              </a:lnSpc>
              <a:spcBef>
                <a:spcPts val="500"/>
              </a:spcBef>
              <a:buClr>
                <a:srgbClr val="000000"/>
              </a:buClr>
              <a:buSzPct val="100000"/>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l-GR" altLang="en-US" sz="2000">
                <a:solidFill>
                  <a:schemeClr val="tx1"/>
                </a:solidFill>
                <a:latin typeface="Times New Roman" pitchFamily="18" charset="0"/>
                <a:cs typeface="Times New Roman" pitchFamily="18" charset="0"/>
              </a:rPr>
              <a:t>Κατά το </a:t>
            </a:r>
            <a:r>
              <a:rPr lang="en-US" altLang="en-US" sz="2000">
                <a:solidFill>
                  <a:schemeClr val="tx1"/>
                </a:solidFill>
                <a:latin typeface="Times New Roman" pitchFamily="18" charset="0"/>
                <a:cs typeface="Times New Roman" pitchFamily="18" charset="0"/>
              </a:rPr>
              <a:t>IFRS foundation</a:t>
            </a:r>
            <a:r>
              <a:rPr lang="el-GR" altLang="en-US" sz="2000">
                <a:solidFill>
                  <a:schemeClr val="tx1"/>
                </a:solidFill>
                <a:latin typeface="Times New Roman" pitchFamily="18" charset="0"/>
                <a:cs typeface="Times New Roman" pitchFamily="18" charset="0"/>
              </a:rPr>
              <a:t> </a:t>
            </a:r>
            <a:r>
              <a:rPr lang="en-US" altLang="en-US" sz="2000">
                <a:solidFill>
                  <a:schemeClr val="tx1"/>
                </a:solidFill>
                <a:latin typeface="Times New Roman" pitchFamily="18" charset="0"/>
                <a:cs typeface="Times New Roman" pitchFamily="18" charset="0"/>
              </a:rPr>
              <a:t>(</a:t>
            </a:r>
            <a:r>
              <a:rPr lang="el-GR" altLang="en-US" sz="2000">
                <a:solidFill>
                  <a:schemeClr val="tx1"/>
                </a:solidFill>
                <a:latin typeface="Times New Roman" pitchFamily="18" charset="0"/>
                <a:cs typeface="Times New Roman" pitchFamily="18" charset="0"/>
              </a:rPr>
              <a:t>Σεπ. 2018),</a:t>
            </a:r>
            <a:r>
              <a:rPr lang="en-US" altLang="en-US" sz="2000">
                <a:solidFill>
                  <a:schemeClr val="tx1"/>
                </a:solidFill>
                <a:latin typeface="Times New Roman" pitchFamily="18" charset="0"/>
                <a:cs typeface="Times New Roman" pitchFamily="18" charset="0"/>
              </a:rPr>
              <a:t> </a:t>
            </a:r>
            <a:r>
              <a:rPr lang="en-CA" altLang="en-US" sz="2000">
                <a:solidFill>
                  <a:schemeClr val="tx1"/>
                </a:solidFill>
                <a:latin typeface="Times New Roman" pitchFamily="18" charset="0"/>
                <a:cs typeface="Times New Roman" pitchFamily="18" charset="0"/>
              </a:rPr>
              <a:t>1</a:t>
            </a:r>
            <a:r>
              <a:rPr lang="en-US" altLang="en-US" sz="2000">
                <a:solidFill>
                  <a:schemeClr val="tx1"/>
                </a:solidFill>
                <a:latin typeface="Times New Roman" pitchFamily="18" charset="0"/>
                <a:cs typeface="Times New Roman" pitchFamily="18" charset="0"/>
              </a:rPr>
              <a:t>66</a:t>
            </a:r>
            <a:r>
              <a:rPr lang="en-CA" altLang="en-US" sz="2000">
                <a:solidFill>
                  <a:schemeClr val="tx1"/>
                </a:solidFill>
                <a:latin typeface="Times New Roman" pitchFamily="18" charset="0"/>
                <a:cs typeface="Times New Roman" pitchFamily="18" charset="0"/>
              </a:rPr>
              <a:t> </a:t>
            </a:r>
            <a:r>
              <a:rPr lang="el-GR" altLang="en-US" sz="2000">
                <a:solidFill>
                  <a:schemeClr val="tx1"/>
                </a:solidFill>
                <a:latin typeface="Times New Roman" pitchFamily="18" charset="0"/>
                <a:cs typeface="Times New Roman" pitchFamily="18" charset="0"/>
              </a:rPr>
              <a:t>χώρες έχουν συγκλίνει </a:t>
            </a:r>
            <a:r>
              <a:rPr lang="en-CA" altLang="en-US" sz="2000">
                <a:solidFill>
                  <a:schemeClr val="tx1"/>
                </a:solidFill>
                <a:latin typeface="Times New Roman" pitchFamily="18" charset="0"/>
                <a:cs typeface="Times New Roman" pitchFamily="18" charset="0"/>
              </a:rPr>
              <a:t>(</a:t>
            </a:r>
            <a:r>
              <a:rPr lang="el-GR" altLang="en-US" sz="2000">
                <a:solidFill>
                  <a:schemeClr val="tx1"/>
                </a:solidFill>
                <a:latin typeface="Times New Roman" pitchFamily="18" charset="0"/>
                <a:cs typeface="Times New Roman" pitchFamily="18" charset="0"/>
              </a:rPr>
              <a:t>απαιτούν ή επιτρέπουν τα </a:t>
            </a:r>
            <a:r>
              <a:rPr lang="en-CA" altLang="en-US" sz="2000">
                <a:solidFill>
                  <a:schemeClr val="tx1"/>
                </a:solidFill>
                <a:latin typeface="Times New Roman" pitchFamily="18" charset="0"/>
                <a:cs typeface="Times New Roman" pitchFamily="18" charset="0"/>
              </a:rPr>
              <a:t>IFRS </a:t>
            </a:r>
            <a:r>
              <a:rPr lang="el-GR" altLang="en-US" sz="2000">
                <a:solidFill>
                  <a:schemeClr val="tx1"/>
                </a:solidFill>
                <a:latin typeface="Times New Roman" pitchFamily="18" charset="0"/>
                <a:cs typeface="Times New Roman" pitchFamily="18" charset="0"/>
              </a:rPr>
              <a:t>σε κάποιες εταιρείες</a:t>
            </a:r>
            <a:r>
              <a:rPr lang="en-CA" altLang="en-US" sz="2000">
                <a:solidFill>
                  <a:schemeClr val="tx1"/>
                </a:solidFill>
                <a:latin typeface="Times New Roman" pitchFamily="18" charset="0"/>
                <a:cs typeface="Times New Roman" pitchFamily="18" charset="0"/>
              </a:rPr>
              <a:t>) </a:t>
            </a:r>
            <a:r>
              <a:rPr lang="el-GR" altLang="en-US" sz="2000">
                <a:solidFill>
                  <a:schemeClr val="tx1"/>
                </a:solidFill>
                <a:latin typeface="Times New Roman" pitchFamily="18" charset="0"/>
                <a:cs typeface="Times New Roman" pitchFamily="18" charset="0"/>
              </a:rPr>
              <a:t>ή είναι στην διαδικασία σύγκλισης</a:t>
            </a:r>
          </a:p>
        </p:txBody>
      </p:sp>
      <p:sp>
        <p:nvSpPr>
          <p:cNvPr id="58372" name="Text Box 3"/>
          <p:cNvSpPr txBox="1">
            <a:spLocks noChangeArrowheads="1"/>
          </p:cNvSpPr>
          <p:nvPr/>
        </p:nvSpPr>
        <p:spPr bwMode="auto">
          <a:xfrm>
            <a:off x="0" y="6356350"/>
            <a:ext cx="1981200" cy="365125"/>
          </a:xfrm>
          <a:prstGeom prst="rect">
            <a:avLst/>
          </a:prstGeom>
          <a:noFill/>
          <a:ln w="9525">
            <a:noFill/>
            <a:round/>
            <a:headEnd/>
            <a:tailEnd/>
          </a:ln>
        </p:spPr>
        <p:txBody>
          <a:bodyPr lIns="90000" tIns="46800" rIns="90000" bIns="46800" anchor="ctr"/>
          <a:lstStyle/>
          <a:p>
            <a:pPr algn="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85C01DF6-54B5-4FF3-B85E-9B71ACB2F65B}" type="slidenum">
              <a:rPr lang="en-US" altLang="en-US" sz="1200">
                <a:solidFill>
                  <a:srgbClr val="898989"/>
                </a:solidFill>
                <a:latin typeface="Times New Roman" pitchFamily="18" charset="0"/>
                <a:cs typeface="Times New Roman" pitchFamily="18" charset="0"/>
              </a:rPr>
              <a:pPr algn="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8</a:t>
            </a:fld>
            <a:endParaRPr lang="en-US" altLang="en-US" sz="1200">
              <a:solidFill>
                <a:srgbClr val="898989"/>
              </a:solidFill>
              <a:latin typeface="Times New Roman" pitchFamily="18" charset="0"/>
              <a:cs typeface="Times New Roman" pitchFamily="18" charset="0"/>
            </a:endParaRPr>
          </a:p>
        </p:txBody>
      </p:sp>
      <p:pic>
        <p:nvPicPr>
          <p:cNvPr id="58373" name="Picture 4"/>
          <p:cNvPicPr>
            <a:picLocks noChangeAspect="1" noChangeArrowheads="1"/>
          </p:cNvPicPr>
          <p:nvPr/>
        </p:nvPicPr>
        <p:blipFill>
          <a:blip r:embed="rId3"/>
          <a:srcRect/>
          <a:stretch>
            <a:fillRect/>
          </a:stretch>
        </p:blipFill>
        <p:spPr bwMode="auto">
          <a:xfrm>
            <a:off x="1116013" y="2887663"/>
            <a:ext cx="7127875" cy="3757612"/>
          </a:xfrm>
          <a:prstGeom prst="rect">
            <a:avLst/>
          </a:prstGeom>
          <a:noFill/>
          <a:ln w="9525">
            <a:noFill/>
            <a:round/>
            <a:headEnd/>
            <a:tailEnd/>
          </a:ln>
        </p:spPr>
      </p:pic>
    </p:spTree>
  </p:cSld>
  <p:clrMapOvr>
    <a:masterClrMapping/>
  </p:clrMapOvr>
  <p:transition/>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9394" name="Text Box 1"/>
          <p:cNvSpPr txBox="1">
            <a:spLocks noChangeArrowheads="1"/>
          </p:cNvSpPr>
          <p:nvPr/>
        </p:nvSpPr>
        <p:spPr bwMode="auto">
          <a:xfrm>
            <a:off x="360363" y="331788"/>
            <a:ext cx="8229600" cy="612775"/>
          </a:xfrm>
          <a:prstGeom prst="rect">
            <a:avLst/>
          </a:prstGeom>
          <a:noFill/>
          <a:ln w="9525">
            <a:noFill/>
            <a:round/>
            <a:headEnd/>
            <a:tailEnd/>
          </a:ln>
        </p:spPr>
        <p:txBody>
          <a:bodyPr anchor="ctr"/>
          <a:lstStyle/>
          <a:p>
            <a:pPr algn="ct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sz="2800" b="1">
                <a:solidFill>
                  <a:srgbClr val="000000"/>
                </a:solidFill>
                <a:latin typeface="Times New Roman" pitchFamily="18" charset="0"/>
                <a:cs typeface="Times New Roman" pitchFamily="18" charset="0"/>
              </a:rPr>
              <a:t>ΙΣΧΥΟΝΤΑ Δ.Λ.Π/</a:t>
            </a:r>
            <a:r>
              <a:rPr lang="en-US" altLang="en-US" sz="2800" b="1">
                <a:solidFill>
                  <a:srgbClr val="000000"/>
                </a:solidFill>
                <a:latin typeface="Times New Roman" pitchFamily="18" charset="0"/>
                <a:cs typeface="Times New Roman" pitchFamily="18" charset="0"/>
              </a:rPr>
              <a:t>IAS</a:t>
            </a:r>
          </a:p>
        </p:txBody>
      </p:sp>
      <p:graphicFrame>
        <p:nvGraphicFramePr>
          <p:cNvPr id="13314" name="Group 2"/>
          <p:cNvGraphicFramePr>
            <a:graphicFrameLocks noGrp="1"/>
          </p:cNvGraphicFramePr>
          <p:nvPr/>
        </p:nvGraphicFramePr>
        <p:xfrm>
          <a:off x="144463" y="1266825"/>
          <a:ext cx="8850312" cy="4854580"/>
        </p:xfrm>
        <a:graphic>
          <a:graphicData uri="http://schemas.openxmlformats.org/drawingml/2006/table">
            <a:tbl>
              <a:tblPr/>
              <a:tblGrid>
                <a:gridCol w="4318000">
                  <a:extLst>
                    <a:ext uri="{9D8B030D-6E8A-4147-A177-3AD203B41FA5}"/>
                  </a:extLst>
                </a:gridCol>
                <a:gridCol w="4532312">
                  <a:extLst>
                    <a:ext uri="{9D8B030D-6E8A-4147-A177-3AD203B41FA5}"/>
                  </a:extLst>
                </a:gridCol>
              </a:tblGrid>
              <a:tr h="439738">
                <a:tc>
                  <a:txBody>
                    <a:bodyPr/>
                    <a:lstStyle/>
                    <a:p>
                      <a:pPr marL="0" marR="0" lvl="0" indent="0" algn="l" defTabSz="449263" rtl="0" eaLnBrk="1" fontAlgn="base" latinLnBrk="0" hangingPunct="1">
                        <a:lnSpc>
                          <a:spcPct val="93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l-GR" sz="1400" b="0" i="0" u="none" strike="noStrike" cap="none" normalizeH="0" baseline="0" smtClean="0">
                          <a:ln>
                            <a:noFill/>
                          </a:ln>
                          <a:solidFill>
                            <a:srgbClr val="000000"/>
                          </a:solidFill>
                          <a:effectLst/>
                          <a:latin typeface="Times New Roman" pitchFamily="16" charset="0"/>
                          <a:cs typeface="Times New Roman" pitchFamily="16" charset="0"/>
                        </a:rPr>
                        <a:t>ΔΛΠ 1: Παρουσίαση Οικονομικών Καταστάσεων</a:t>
                      </a:r>
                    </a:p>
                  </a:txBody>
                  <a:tcPr marL="5400" marR="5400" marT="17846" marB="0" anchor="ctr" horzOverflow="overflow">
                    <a:lnL w="5760" cap="flat" cmpd="sng" algn="ctr">
                      <a:solidFill>
                        <a:srgbClr val="FFFFFF"/>
                      </a:solidFill>
                      <a:prstDash val="solid"/>
                      <a:round/>
                      <a:headEnd type="none" w="med" len="med"/>
                      <a:tailEnd type="none" w="med" len="med"/>
                    </a:lnL>
                    <a:lnR w="5760" cap="flat" cmpd="sng" algn="ctr">
                      <a:solidFill>
                        <a:srgbClr val="FFFFFF"/>
                      </a:solidFill>
                      <a:prstDash val="solid"/>
                      <a:round/>
                      <a:headEnd type="none" w="med" len="med"/>
                      <a:tailEnd type="none" w="med" len="med"/>
                    </a:lnR>
                    <a:lnT w="5760" cap="flat" cmpd="sng" algn="ctr">
                      <a:solidFill>
                        <a:srgbClr val="FFFFFF"/>
                      </a:solidFill>
                      <a:prstDash val="solid"/>
                      <a:round/>
                      <a:headEnd type="none" w="med" len="med"/>
                      <a:tailEnd type="none" w="med" len="med"/>
                    </a:lnT>
                    <a:lnB w="5760" cap="flat" cmpd="sng" algn="ctr">
                      <a:solidFill>
                        <a:srgbClr val="FFFFFF"/>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449263" rtl="0" eaLnBrk="1" fontAlgn="base" latinLnBrk="0" hangingPunct="1">
                        <a:lnSpc>
                          <a:spcPct val="93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l-GR" sz="1400" b="0" i="0" u="none" strike="noStrike" cap="none" normalizeH="0" baseline="0" smtClean="0">
                          <a:ln>
                            <a:noFill/>
                          </a:ln>
                          <a:solidFill>
                            <a:srgbClr val="000000"/>
                          </a:solidFill>
                          <a:effectLst/>
                          <a:latin typeface="Times New Roman" pitchFamily="16" charset="0"/>
                          <a:cs typeface="Times New Roman" pitchFamily="16" charset="0"/>
                        </a:rPr>
                        <a:t>ΔΛΠ 26: Λογιστική και Πληροφόρηση Προγραμμάτων Παροχών Αποχώρησης από την Υπηρεσία</a:t>
                      </a:r>
                    </a:p>
                  </a:txBody>
                  <a:tcPr marL="5400" marR="5400" marT="17846" marB="0" anchor="ctr" horzOverflow="overflow">
                    <a:lnL w="5760" cap="flat" cmpd="sng" algn="ctr">
                      <a:solidFill>
                        <a:srgbClr val="FFFFFF"/>
                      </a:solidFill>
                      <a:prstDash val="solid"/>
                      <a:round/>
                      <a:headEnd type="none" w="med" len="med"/>
                      <a:tailEnd type="none" w="med" len="med"/>
                    </a:lnL>
                    <a:lnR w="5760" cap="flat" cmpd="sng" algn="ctr">
                      <a:solidFill>
                        <a:srgbClr val="FFFFFF"/>
                      </a:solidFill>
                      <a:prstDash val="solid"/>
                      <a:round/>
                      <a:headEnd type="none" w="med" len="med"/>
                      <a:tailEnd type="none" w="med" len="med"/>
                    </a:lnR>
                    <a:lnT w="5760" cap="flat" cmpd="sng" algn="ctr">
                      <a:solidFill>
                        <a:srgbClr val="FFFFFF"/>
                      </a:solidFill>
                      <a:prstDash val="solid"/>
                      <a:round/>
                      <a:headEnd type="none" w="med" len="med"/>
                      <a:tailEnd type="none" w="med" len="med"/>
                    </a:lnT>
                    <a:lnB w="5760" cap="flat" cmpd="sng" algn="ctr">
                      <a:solidFill>
                        <a:srgbClr val="FFFFFF"/>
                      </a:solidFill>
                      <a:prstDash val="solid"/>
                      <a:round/>
                      <a:headEnd type="none" w="med" len="med"/>
                      <a:tailEnd type="none" w="med" len="med"/>
                    </a:lnB>
                    <a:lnTlToBr>
                      <a:noFill/>
                    </a:lnTlToBr>
                    <a:lnBlToTr>
                      <a:noFill/>
                    </a:lnBlToTr>
                    <a:solidFill>
                      <a:srgbClr val="E9EDF4"/>
                    </a:solidFill>
                  </a:tcPr>
                </a:tc>
                <a:extLst>
                  <a:ext uri="{0D108BD9-81ED-4DB2-BD59-A6C34878D82A}"/>
                </a:extLst>
              </a:tr>
              <a:tr h="439738">
                <a:tc>
                  <a:txBody>
                    <a:bodyPr/>
                    <a:lstStyle/>
                    <a:p>
                      <a:pPr marL="0" marR="0" lvl="0" indent="0" algn="l" defTabSz="449263" rtl="0" eaLnBrk="1" fontAlgn="base" latinLnBrk="0" hangingPunct="1">
                        <a:lnSpc>
                          <a:spcPct val="93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l-GR" sz="1400" b="0" i="0" u="none" strike="noStrike" cap="none" normalizeH="0" baseline="0" smtClean="0">
                          <a:ln>
                            <a:noFill/>
                          </a:ln>
                          <a:solidFill>
                            <a:srgbClr val="000000"/>
                          </a:solidFill>
                          <a:effectLst/>
                          <a:latin typeface="Times New Roman" pitchFamily="16" charset="0"/>
                          <a:cs typeface="Times New Roman" pitchFamily="16" charset="0"/>
                        </a:rPr>
                        <a:t>ΔΛΠ 2: Αποθέματα</a:t>
                      </a:r>
                    </a:p>
                  </a:txBody>
                  <a:tcPr marL="5400" marR="5400" marT="17846" marB="0" anchor="ctr" horzOverflow="overflow">
                    <a:lnL w="5760" cap="flat" cmpd="sng" algn="ctr">
                      <a:solidFill>
                        <a:srgbClr val="FFFFFF"/>
                      </a:solidFill>
                      <a:prstDash val="solid"/>
                      <a:round/>
                      <a:headEnd type="none" w="med" len="med"/>
                      <a:tailEnd type="none" w="med" len="med"/>
                    </a:lnL>
                    <a:lnR w="5760" cap="flat" cmpd="sng" algn="ctr">
                      <a:solidFill>
                        <a:srgbClr val="FFFFFF"/>
                      </a:solidFill>
                      <a:prstDash val="solid"/>
                      <a:round/>
                      <a:headEnd type="none" w="med" len="med"/>
                      <a:tailEnd type="none" w="med" len="med"/>
                    </a:lnR>
                    <a:lnT w="5760" cap="flat" cmpd="sng" algn="ctr">
                      <a:solidFill>
                        <a:srgbClr val="FFFFFF"/>
                      </a:solidFill>
                      <a:prstDash val="solid"/>
                      <a:round/>
                      <a:headEnd type="none" w="med" len="med"/>
                      <a:tailEnd type="none" w="med" len="med"/>
                    </a:lnT>
                    <a:lnB w="5760" cap="flat" cmpd="sng" algn="ctr">
                      <a:solidFill>
                        <a:srgbClr val="FFFFFF"/>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449263" rtl="0" eaLnBrk="1" fontAlgn="base" latinLnBrk="0" hangingPunct="1">
                        <a:lnSpc>
                          <a:spcPct val="93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l-GR" sz="1400" b="0" i="0" u="none" strike="noStrike" cap="none" normalizeH="0" baseline="0" smtClean="0">
                          <a:ln>
                            <a:noFill/>
                          </a:ln>
                          <a:solidFill>
                            <a:srgbClr val="000000"/>
                          </a:solidFill>
                          <a:effectLst/>
                          <a:latin typeface="Times New Roman" pitchFamily="16" charset="0"/>
                          <a:cs typeface="Times New Roman" pitchFamily="16" charset="0"/>
                        </a:rPr>
                        <a:t>ΔΛΠ 27: Ενοποιημένες και Ατομικές Οικονομικές Καταστάσεις</a:t>
                      </a:r>
                    </a:p>
                  </a:txBody>
                  <a:tcPr marL="5400" marR="5400" marT="17846" marB="0" anchor="ctr" horzOverflow="overflow">
                    <a:lnL w="5760" cap="flat" cmpd="sng" algn="ctr">
                      <a:solidFill>
                        <a:srgbClr val="FFFFFF"/>
                      </a:solidFill>
                      <a:prstDash val="solid"/>
                      <a:round/>
                      <a:headEnd type="none" w="med" len="med"/>
                      <a:tailEnd type="none" w="med" len="med"/>
                    </a:lnL>
                    <a:lnR w="5760" cap="flat" cmpd="sng" algn="ctr">
                      <a:solidFill>
                        <a:srgbClr val="FFFFFF"/>
                      </a:solidFill>
                      <a:prstDash val="solid"/>
                      <a:round/>
                      <a:headEnd type="none" w="med" len="med"/>
                      <a:tailEnd type="none" w="med" len="med"/>
                    </a:lnR>
                    <a:lnT w="5760" cap="flat" cmpd="sng" algn="ctr">
                      <a:solidFill>
                        <a:srgbClr val="FFFFFF"/>
                      </a:solidFill>
                      <a:prstDash val="solid"/>
                      <a:round/>
                      <a:headEnd type="none" w="med" len="med"/>
                      <a:tailEnd type="none" w="med" len="med"/>
                    </a:lnT>
                    <a:lnB w="5760" cap="flat" cmpd="sng" algn="ctr">
                      <a:solidFill>
                        <a:srgbClr val="FFFFFF"/>
                      </a:solidFill>
                      <a:prstDash val="solid"/>
                      <a:round/>
                      <a:headEnd type="none" w="med" len="med"/>
                      <a:tailEnd type="none" w="med" len="med"/>
                    </a:lnB>
                    <a:lnTlToBr>
                      <a:noFill/>
                    </a:lnTlToBr>
                    <a:lnBlToTr>
                      <a:noFill/>
                    </a:lnBlToTr>
                    <a:solidFill>
                      <a:srgbClr val="E9EDF4"/>
                    </a:solidFill>
                  </a:tcPr>
                </a:tc>
                <a:extLst>
                  <a:ext uri="{0D108BD9-81ED-4DB2-BD59-A6C34878D82A}"/>
                </a:extLst>
              </a:tr>
              <a:tr h="439738">
                <a:tc>
                  <a:txBody>
                    <a:bodyPr/>
                    <a:lstStyle/>
                    <a:p>
                      <a:pPr marL="0" marR="0" lvl="0" indent="0" algn="l" defTabSz="449263" rtl="0" eaLnBrk="1" fontAlgn="base" latinLnBrk="0" hangingPunct="1">
                        <a:lnSpc>
                          <a:spcPct val="93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l-GR" sz="1400" b="0" i="0" u="none" strike="noStrike" cap="none" normalizeH="0" baseline="0" smtClean="0">
                          <a:ln>
                            <a:noFill/>
                          </a:ln>
                          <a:solidFill>
                            <a:srgbClr val="000000"/>
                          </a:solidFill>
                          <a:effectLst/>
                          <a:latin typeface="Times New Roman" pitchFamily="16" charset="0"/>
                          <a:cs typeface="Times New Roman" pitchFamily="16" charset="0"/>
                        </a:rPr>
                        <a:t>ΔΛΠ 7: Κατάσταση Ταμειακών Ροών</a:t>
                      </a:r>
                    </a:p>
                  </a:txBody>
                  <a:tcPr marL="5400" marR="5400" marT="17846" marB="0" anchor="ctr" horzOverflow="overflow">
                    <a:lnL w="5760" cap="flat" cmpd="sng" algn="ctr">
                      <a:solidFill>
                        <a:srgbClr val="FFFFFF"/>
                      </a:solidFill>
                      <a:prstDash val="solid"/>
                      <a:round/>
                      <a:headEnd type="none" w="med" len="med"/>
                      <a:tailEnd type="none" w="med" len="med"/>
                    </a:lnL>
                    <a:lnR w="5760" cap="flat" cmpd="sng" algn="ctr">
                      <a:solidFill>
                        <a:srgbClr val="FFFFFF"/>
                      </a:solidFill>
                      <a:prstDash val="solid"/>
                      <a:round/>
                      <a:headEnd type="none" w="med" len="med"/>
                      <a:tailEnd type="none" w="med" len="med"/>
                    </a:lnR>
                    <a:lnT w="5760" cap="flat" cmpd="sng" algn="ctr">
                      <a:solidFill>
                        <a:srgbClr val="FFFFFF"/>
                      </a:solidFill>
                      <a:prstDash val="solid"/>
                      <a:round/>
                      <a:headEnd type="none" w="med" len="med"/>
                      <a:tailEnd type="none" w="med" len="med"/>
                    </a:lnT>
                    <a:lnB w="5760" cap="flat" cmpd="sng" algn="ctr">
                      <a:solidFill>
                        <a:srgbClr val="FFFFFF"/>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449263" rtl="0" eaLnBrk="1" fontAlgn="base" latinLnBrk="0" hangingPunct="1">
                        <a:lnSpc>
                          <a:spcPct val="93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l-GR" sz="1400" b="0" i="0" u="none" strike="noStrike" cap="none" normalizeH="0" baseline="0" smtClean="0">
                          <a:ln>
                            <a:noFill/>
                          </a:ln>
                          <a:solidFill>
                            <a:srgbClr val="000000"/>
                          </a:solidFill>
                          <a:effectLst/>
                          <a:latin typeface="Times New Roman" pitchFamily="16" charset="0"/>
                          <a:cs typeface="Times New Roman" pitchFamily="16" charset="0"/>
                        </a:rPr>
                        <a:t>ΔΛΠ 28: Επενδύσεις σε Συγγενείς Επιχειρήσεις</a:t>
                      </a:r>
                    </a:p>
                  </a:txBody>
                  <a:tcPr marL="5400" marR="5400" marT="17846" marB="0" anchor="ctr" horzOverflow="overflow">
                    <a:lnL w="5760" cap="flat" cmpd="sng" algn="ctr">
                      <a:solidFill>
                        <a:srgbClr val="FFFFFF"/>
                      </a:solidFill>
                      <a:prstDash val="solid"/>
                      <a:round/>
                      <a:headEnd type="none" w="med" len="med"/>
                      <a:tailEnd type="none" w="med" len="med"/>
                    </a:lnL>
                    <a:lnR w="5760" cap="flat" cmpd="sng" algn="ctr">
                      <a:solidFill>
                        <a:srgbClr val="FFFFFF"/>
                      </a:solidFill>
                      <a:prstDash val="solid"/>
                      <a:round/>
                      <a:headEnd type="none" w="med" len="med"/>
                      <a:tailEnd type="none" w="med" len="med"/>
                    </a:lnR>
                    <a:lnT w="5760" cap="flat" cmpd="sng" algn="ctr">
                      <a:solidFill>
                        <a:srgbClr val="FFFFFF"/>
                      </a:solidFill>
                      <a:prstDash val="solid"/>
                      <a:round/>
                      <a:headEnd type="none" w="med" len="med"/>
                      <a:tailEnd type="none" w="med" len="med"/>
                    </a:lnT>
                    <a:lnB w="5760" cap="flat" cmpd="sng" algn="ctr">
                      <a:solidFill>
                        <a:srgbClr val="FFFFFF"/>
                      </a:solidFill>
                      <a:prstDash val="solid"/>
                      <a:round/>
                      <a:headEnd type="none" w="med" len="med"/>
                      <a:tailEnd type="none" w="med" len="med"/>
                    </a:lnB>
                    <a:lnTlToBr>
                      <a:noFill/>
                    </a:lnTlToBr>
                    <a:lnBlToTr>
                      <a:noFill/>
                    </a:lnBlToTr>
                    <a:solidFill>
                      <a:srgbClr val="E9EDF4"/>
                    </a:solidFill>
                  </a:tcPr>
                </a:tc>
                <a:extLst>
                  <a:ext uri="{0D108BD9-81ED-4DB2-BD59-A6C34878D82A}"/>
                </a:extLst>
              </a:tr>
              <a:tr h="439738">
                <a:tc>
                  <a:txBody>
                    <a:bodyPr/>
                    <a:lstStyle/>
                    <a:p>
                      <a:pPr marL="0" marR="0" lvl="0" indent="0" algn="l" defTabSz="449263" rtl="0" eaLnBrk="1" fontAlgn="base" latinLnBrk="0" hangingPunct="1">
                        <a:lnSpc>
                          <a:spcPct val="93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l-GR" sz="1400" b="0" i="0" u="none" strike="noStrike" cap="none" normalizeH="0" baseline="0" smtClean="0">
                          <a:ln>
                            <a:noFill/>
                          </a:ln>
                          <a:solidFill>
                            <a:srgbClr val="000000"/>
                          </a:solidFill>
                          <a:effectLst/>
                          <a:latin typeface="Times New Roman" pitchFamily="16" charset="0"/>
                          <a:cs typeface="Times New Roman" pitchFamily="16" charset="0"/>
                        </a:rPr>
                        <a:t>ΔΛΠ 8: Λογιστικές Πολιτικές, Αλλαγές στις Λογιστικές Εκτιμήσεις και Λάθη</a:t>
                      </a:r>
                    </a:p>
                  </a:txBody>
                  <a:tcPr marL="5400" marR="5400" marT="17846" marB="0" anchor="ctr" horzOverflow="overflow">
                    <a:lnL w="5760" cap="flat" cmpd="sng" algn="ctr">
                      <a:solidFill>
                        <a:srgbClr val="FFFFFF"/>
                      </a:solidFill>
                      <a:prstDash val="solid"/>
                      <a:round/>
                      <a:headEnd type="none" w="med" len="med"/>
                      <a:tailEnd type="none" w="med" len="med"/>
                    </a:lnL>
                    <a:lnR w="5760" cap="flat" cmpd="sng" algn="ctr">
                      <a:solidFill>
                        <a:srgbClr val="FFFFFF"/>
                      </a:solidFill>
                      <a:prstDash val="solid"/>
                      <a:round/>
                      <a:headEnd type="none" w="med" len="med"/>
                      <a:tailEnd type="none" w="med" len="med"/>
                    </a:lnR>
                    <a:lnT w="5760" cap="flat" cmpd="sng" algn="ctr">
                      <a:solidFill>
                        <a:srgbClr val="FFFFFF"/>
                      </a:solidFill>
                      <a:prstDash val="solid"/>
                      <a:round/>
                      <a:headEnd type="none" w="med" len="med"/>
                      <a:tailEnd type="none" w="med" len="med"/>
                    </a:lnT>
                    <a:lnB w="5760" cap="flat" cmpd="sng" algn="ctr">
                      <a:solidFill>
                        <a:srgbClr val="FFFFFF"/>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449263" rtl="0" eaLnBrk="1" fontAlgn="base" latinLnBrk="0" hangingPunct="1">
                        <a:lnSpc>
                          <a:spcPct val="93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l-GR" sz="1400" b="0" i="0" u="none" strike="noStrike" cap="none" normalizeH="0" baseline="0" smtClean="0">
                          <a:ln>
                            <a:noFill/>
                          </a:ln>
                          <a:solidFill>
                            <a:srgbClr val="000000"/>
                          </a:solidFill>
                          <a:effectLst/>
                          <a:latin typeface="Times New Roman" pitchFamily="16" charset="0"/>
                          <a:cs typeface="Times New Roman" pitchFamily="16" charset="0"/>
                        </a:rPr>
                        <a:t>ΔΛΠ 29: Παρουσίαση Οικονομικών Στοιχείων σε Υπερπληθωριστικές Οικονομίες</a:t>
                      </a:r>
                    </a:p>
                  </a:txBody>
                  <a:tcPr marL="5400" marR="5400" marT="17846" marB="0" anchor="ctr" horzOverflow="overflow">
                    <a:lnL w="5760" cap="flat" cmpd="sng" algn="ctr">
                      <a:solidFill>
                        <a:srgbClr val="FFFFFF"/>
                      </a:solidFill>
                      <a:prstDash val="solid"/>
                      <a:round/>
                      <a:headEnd type="none" w="med" len="med"/>
                      <a:tailEnd type="none" w="med" len="med"/>
                    </a:lnL>
                    <a:lnR w="5760" cap="flat" cmpd="sng" algn="ctr">
                      <a:solidFill>
                        <a:srgbClr val="FFFFFF"/>
                      </a:solidFill>
                      <a:prstDash val="solid"/>
                      <a:round/>
                      <a:headEnd type="none" w="med" len="med"/>
                      <a:tailEnd type="none" w="med" len="med"/>
                    </a:lnR>
                    <a:lnT w="5760" cap="flat" cmpd="sng" algn="ctr">
                      <a:solidFill>
                        <a:srgbClr val="FFFFFF"/>
                      </a:solidFill>
                      <a:prstDash val="solid"/>
                      <a:round/>
                      <a:headEnd type="none" w="med" len="med"/>
                      <a:tailEnd type="none" w="med" len="med"/>
                    </a:lnT>
                    <a:lnB w="5760" cap="flat" cmpd="sng" algn="ctr">
                      <a:solidFill>
                        <a:srgbClr val="FFFFFF"/>
                      </a:solidFill>
                      <a:prstDash val="solid"/>
                      <a:round/>
                      <a:headEnd type="none" w="med" len="med"/>
                      <a:tailEnd type="none" w="med" len="med"/>
                    </a:lnB>
                    <a:lnTlToBr>
                      <a:noFill/>
                    </a:lnTlToBr>
                    <a:lnBlToTr>
                      <a:noFill/>
                    </a:lnBlToTr>
                    <a:solidFill>
                      <a:srgbClr val="E9EDF4"/>
                    </a:solidFill>
                  </a:tcPr>
                </a:tc>
                <a:extLst>
                  <a:ext uri="{0D108BD9-81ED-4DB2-BD59-A6C34878D82A}"/>
                </a:extLst>
              </a:tr>
              <a:tr h="439738">
                <a:tc>
                  <a:txBody>
                    <a:bodyPr/>
                    <a:lstStyle/>
                    <a:p>
                      <a:pPr marL="0" marR="0" lvl="0" indent="0" algn="l" defTabSz="449263" rtl="0" eaLnBrk="1" fontAlgn="base" latinLnBrk="0" hangingPunct="1">
                        <a:lnSpc>
                          <a:spcPct val="93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l-GR" sz="1400" b="0" i="0" u="none" strike="noStrike" cap="none" normalizeH="0" baseline="0" smtClean="0">
                          <a:ln>
                            <a:noFill/>
                          </a:ln>
                          <a:solidFill>
                            <a:srgbClr val="000000"/>
                          </a:solidFill>
                          <a:effectLst/>
                          <a:latin typeface="Times New Roman" pitchFamily="16" charset="0"/>
                          <a:cs typeface="Times New Roman" pitchFamily="16" charset="0"/>
                        </a:rPr>
                        <a:t>ΔΛΠ 10: Γεγονότα μετά την ημερομηνία του Ισολογισμού</a:t>
                      </a:r>
                    </a:p>
                  </a:txBody>
                  <a:tcPr marL="5400" marR="5400" marT="17846" marB="0" anchor="ctr" horzOverflow="overflow">
                    <a:lnL w="5760" cap="flat" cmpd="sng" algn="ctr">
                      <a:solidFill>
                        <a:srgbClr val="FFFFFF"/>
                      </a:solidFill>
                      <a:prstDash val="solid"/>
                      <a:round/>
                      <a:headEnd type="none" w="med" len="med"/>
                      <a:tailEnd type="none" w="med" len="med"/>
                    </a:lnL>
                    <a:lnR w="5760" cap="flat" cmpd="sng" algn="ctr">
                      <a:solidFill>
                        <a:srgbClr val="FFFFFF"/>
                      </a:solidFill>
                      <a:prstDash val="solid"/>
                      <a:round/>
                      <a:headEnd type="none" w="med" len="med"/>
                      <a:tailEnd type="none" w="med" len="med"/>
                    </a:lnR>
                    <a:lnT w="5760" cap="flat" cmpd="sng" algn="ctr">
                      <a:solidFill>
                        <a:srgbClr val="FFFFFF"/>
                      </a:solidFill>
                      <a:prstDash val="solid"/>
                      <a:round/>
                      <a:headEnd type="none" w="med" len="med"/>
                      <a:tailEnd type="none" w="med" len="med"/>
                    </a:lnT>
                    <a:lnB w="5760" cap="flat" cmpd="sng" algn="ctr">
                      <a:solidFill>
                        <a:srgbClr val="FFFFFF"/>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449263" rtl="0" eaLnBrk="1" fontAlgn="base" latinLnBrk="0" hangingPunct="1">
                        <a:lnSpc>
                          <a:spcPct val="93000"/>
                        </a:lnSpc>
                        <a:spcBef>
                          <a:spcPct val="0"/>
                        </a:spcBef>
                        <a:spcAft>
                          <a:spcPct val="0"/>
                        </a:spcAft>
                        <a:buClrTx/>
                        <a:buSzPct val="100000"/>
                        <a:buFontTx/>
                        <a:buNone/>
                        <a:tabLst>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 pos="8535988" algn="l"/>
                        </a:tabLst>
                      </a:pPr>
                      <a:r>
                        <a:rPr kumimoji="0" lang="el-GR" sz="1400" b="0" i="0" u="none" strike="noStrike" cap="none" normalizeH="0" baseline="0" smtClean="0">
                          <a:ln>
                            <a:noFill/>
                          </a:ln>
                          <a:solidFill>
                            <a:srgbClr val="000000"/>
                          </a:solidFill>
                          <a:effectLst/>
                          <a:latin typeface="Times New Roman" pitchFamily="16" charset="0"/>
                          <a:cs typeface="Times New Roman" pitchFamily="16" charset="0"/>
                        </a:rPr>
                        <a:t>ΔΛΠ 32: Χρηματοοικονομικά Μέσα: Αναγνώριση και Αποτίμηση</a:t>
                      </a:r>
                    </a:p>
                  </a:txBody>
                  <a:tcPr marL="5400" marR="5400" marT="17846" marB="0" anchor="ctr" horzOverflow="overflow">
                    <a:lnL w="5760" cap="flat" cmpd="sng" algn="ctr">
                      <a:solidFill>
                        <a:srgbClr val="FFFFFF"/>
                      </a:solidFill>
                      <a:prstDash val="solid"/>
                      <a:round/>
                      <a:headEnd type="none" w="med" len="med"/>
                      <a:tailEnd type="none" w="med" len="med"/>
                    </a:lnL>
                    <a:lnR w="5760" cap="flat" cmpd="sng" algn="ctr">
                      <a:solidFill>
                        <a:srgbClr val="FFFFFF"/>
                      </a:solidFill>
                      <a:prstDash val="solid"/>
                      <a:round/>
                      <a:headEnd type="none" w="med" len="med"/>
                      <a:tailEnd type="none" w="med" len="med"/>
                    </a:lnR>
                    <a:lnT w="5760" cap="flat" cmpd="sng" algn="ctr">
                      <a:solidFill>
                        <a:srgbClr val="FFFFFF"/>
                      </a:solidFill>
                      <a:prstDash val="solid"/>
                      <a:round/>
                      <a:headEnd type="none" w="med" len="med"/>
                      <a:tailEnd type="none" w="med" len="med"/>
                    </a:lnT>
                    <a:lnB w="5760" cap="flat" cmpd="sng" algn="ctr">
                      <a:solidFill>
                        <a:srgbClr val="FFFFFF"/>
                      </a:solidFill>
                      <a:prstDash val="solid"/>
                      <a:round/>
                      <a:headEnd type="none" w="med" len="med"/>
                      <a:tailEnd type="none" w="med" len="med"/>
                    </a:lnB>
                    <a:lnTlToBr>
                      <a:noFill/>
                    </a:lnTlToBr>
                    <a:lnBlToTr>
                      <a:noFill/>
                    </a:lnBlToTr>
                    <a:solidFill>
                      <a:srgbClr val="E9EDF4"/>
                    </a:solidFill>
                  </a:tcPr>
                </a:tc>
                <a:extLst>
                  <a:ext uri="{0D108BD9-81ED-4DB2-BD59-A6C34878D82A}"/>
                </a:extLst>
              </a:tr>
              <a:tr h="222250">
                <a:tc>
                  <a:txBody>
                    <a:bodyPr/>
                    <a:lstStyle/>
                    <a:p>
                      <a:pPr marL="0" marR="0" lvl="0" indent="0" algn="l" defTabSz="449263" rtl="0" eaLnBrk="1" fontAlgn="base" latinLnBrk="0" hangingPunct="1">
                        <a:lnSpc>
                          <a:spcPct val="93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l-GR" sz="1400" b="0" i="0" u="none" strike="noStrike" cap="none" normalizeH="0" baseline="0" smtClean="0">
                          <a:ln>
                            <a:noFill/>
                          </a:ln>
                          <a:solidFill>
                            <a:srgbClr val="000000"/>
                          </a:solidFill>
                          <a:effectLst/>
                          <a:latin typeface="Times New Roman" pitchFamily="16" charset="0"/>
                          <a:cs typeface="Times New Roman" pitchFamily="16" charset="0"/>
                        </a:rPr>
                        <a:t>ΔΛΠ 12: Φόροι Εισοδήματος</a:t>
                      </a:r>
                    </a:p>
                  </a:txBody>
                  <a:tcPr marL="5400" marR="5400" marT="17846" marB="0" anchor="ctr" horzOverflow="overflow">
                    <a:lnL w="5760" cap="flat" cmpd="sng" algn="ctr">
                      <a:solidFill>
                        <a:srgbClr val="FFFFFF"/>
                      </a:solidFill>
                      <a:prstDash val="solid"/>
                      <a:round/>
                      <a:headEnd type="none" w="med" len="med"/>
                      <a:tailEnd type="none" w="med" len="med"/>
                    </a:lnL>
                    <a:lnR w="5760" cap="flat" cmpd="sng" algn="ctr">
                      <a:solidFill>
                        <a:srgbClr val="FFFFFF"/>
                      </a:solidFill>
                      <a:prstDash val="solid"/>
                      <a:round/>
                      <a:headEnd type="none" w="med" len="med"/>
                      <a:tailEnd type="none" w="med" len="med"/>
                    </a:lnR>
                    <a:lnT w="5760" cap="flat" cmpd="sng" algn="ctr">
                      <a:solidFill>
                        <a:srgbClr val="FFFFFF"/>
                      </a:solidFill>
                      <a:prstDash val="solid"/>
                      <a:round/>
                      <a:headEnd type="none" w="med" len="med"/>
                      <a:tailEnd type="none" w="med" len="med"/>
                    </a:lnT>
                    <a:lnB w="5760" cap="flat" cmpd="sng" algn="ctr">
                      <a:solidFill>
                        <a:srgbClr val="FFFFFF"/>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449263" rtl="0" eaLnBrk="1" fontAlgn="base" latinLnBrk="0" hangingPunct="1">
                        <a:lnSpc>
                          <a:spcPct val="93000"/>
                        </a:lnSpc>
                        <a:spcBef>
                          <a:spcPct val="0"/>
                        </a:spcBef>
                        <a:spcAft>
                          <a:spcPct val="0"/>
                        </a:spcAft>
                        <a:buClrTx/>
                        <a:buSzPct val="100000"/>
                        <a:buFontTx/>
                        <a:buNone/>
                        <a:tabLst>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 pos="8535988" algn="l"/>
                        </a:tabLst>
                      </a:pPr>
                      <a:r>
                        <a:rPr kumimoji="0" lang="el-GR" sz="1400" b="0" i="0" u="none" strike="noStrike" cap="none" normalizeH="0" baseline="0" smtClean="0">
                          <a:ln>
                            <a:noFill/>
                          </a:ln>
                          <a:solidFill>
                            <a:srgbClr val="000000"/>
                          </a:solidFill>
                          <a:effectLst/>
                          <a:latin typeface="Times New Roman" pitchFamily="16" charset="0"/>
                          <a:cs typeface="Times New Roman" pitchFamily="16" charset="0"/>
                        </a:rPr>
                        <a:t>ΔΛΠ 33: Κέρδη ανά Μετοχή</a:t>
                      </a:r>
                    </a:p>
                  </a:txBody>
                  <a:tcPr marL="5400" marR="5400" marT="17846" marB="0" anchor="ctr" horzOverflow="overflow">
                    <a:lnL w="5760" cap="flat" cmpd="sng" algn="ctr">
                      <a:solidFill>
                        <a:srgbClr val="FFFFFF"/>
                      </a:solidFill>
                      <a:prstDash val="solid"/>
                      <a:round/>
                      <a:headEnd type="none" w="med" len="med"/>
                      <a:tailEnd type="none" w="med" len="med"/>
                    </a:lnL>
                    <a:lnR w="5760" cap="flat" cmpd="sng" algn="ctr">
                      <a:solidFill>
                        <a:srgbClr val="FFFFFF"/>
                      </a:solidFill>
                      <a:prstDash val="solid"/>
                      <a:round/>
                      <a:headEnd type="none" w="med" len="med"/>
                      <a:tailEnd type="none" w="med" len="med"/>
                    </a:lnR>
                    <a:lnT w="5760" cap="flat" cmpd="sng" algn="ctr">
                      <a:solidFill>
                        <a:srgbClr val="FFFFFF"/>
                      </a:solidFill>
                      <a:prstDash val="solid"/>
                      <a:round/>
                      <a:headEnd type="none" w="med" len="med"/>
                      <a:tailEnd type="none" w="med" len="med"/>
                    </a:lnT>
                    <a:lnB w="5760" cap="flat" cmpd="sng" algn="ctr">
                      <a:solidFill>
                        <a:srgbClr val="FFFFFF"/>
                      </a:solidFill>
                      <a:prstDash val="solid"/>
                      <a:round/>
                      <a:headEnd type="none" w="med" len="med"/>
                      <a:tailEnd type="none" w="med" len="med"/>
                    </a:lnB>
                    <a:lnTlToBr>
                      <a:noFill/>
                    </a:lnTlToBr>
                    <a:lnBlToTr>
                      <a:noFill/>
                    </a:lnBlToTr>
                    <a:solidFill>
                      <a:srgbClr val="E9EDF4"/>
                    </a:solidFill>
                  </a:tcPr>
                </a:tc>
                <a:extLst>
                  <a:ext uri="{0D108BD9-81ED-4DB2-BD59-A6C34878D82A}"/>
                </a:extLst>
              </a:tr>
              <a:tr h="439738">
                <a:tc>
                  <a:txBody>
                    <a:bodyPr/>
                    <a:lstStyle/>
                    <a:p>
                      <a:pPr marL="0" marR="0" lvl="0" indent="0" algn="l" defTabSz="449263" rtl="0" eaLnBrk="1" fontAlgn="base" latinLnBrk="0" hangingPunct="1">
                        <a:lnSpc>
                          <a:spcPct val="93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l-GR" sz="1400" b="0" i="0" u="none" strike="noStrike" cap="none" normalizeH="0" baseline="0" dirty="0" smtClean="0">
                          <a:ln>
                            <a:noFill/>
                          </a:ln>
                          <a:solidFill>
                            <a:srgbClr val="000000"/>
                          </a:solidFill>
                          <a:effectLst/>
                          <a:latin typeface="Times New Roman" pitchFamily="16" charset="0"/>
                          <a:cs typeface="Times New Roman" pitchFamily="16" charset="0"/>
                        </a:rPr>
                        <a:t>ΔΛΠ 16: Ενσώματα Πάγια</a:t>
                      </a:r>
                    </a:p>
                  </a:txBody>
                  <a:tcPr marL="5400" marR="5400" marT="17846" marB="0" anchor="ctr" horzOverflow="overflow">
                    <a:lnL w="5760" cap="flat" cmpd="sng" algn="ctr">
                      <a:solidFill>
                        <a:srgbClr val="FFFFFF"/>
                      </a:solidFill>
                      <a:prstDash val="solid"/>
                      <a:round/>
                      <a:headEnd type="none" w="med" len="med"/>
                      <a:tailEnd type="none" w="med" len="med"/>
                    </a:lnL>
                    <a:lnR w="5760" cap="flat" cmpd="sng" algn="ctr">
                      <a:solidFill>
                        <a:srgbClr val="FFFFFF"/>
                      </a:solidFill>
                      <a:prstDash val="solid"/>
                      <a:round/>
                      <a:headEnd type="none" w="med" len="med"/>
                      <a:tailEnd type="none" w="med" len="med"/>
                    </a:lnR>
                    <a:lnT w="5760" cap="flat" cmpd="sng" algn="ctr">
                      <a:solidFill>
                        <a:srgbClr val="FFFFFF"/>
                      </a:solidFill>
                      <a:prstDash val="solid"/>
                      <a:round/>
                      <a:headEnd type="none" w="med" len="med"/>
                      <a:tailEnd type="none" w="med" len="med"/>
                    </a:lnT>
                    <a:lnB w="5760" cap="flat" cmpd="sng" algn="ctr">
                      <a:solidFill>
                        <a:srgbClr val="FFFFFF"/>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449263" rtl="0" eaLnBrk="1" fontAlgn="base" latinLnBrk="0" hangingPunct="1">
                        <a:lnSpc>
                          <a:spcPct val="93000"/>
                        </a:lnSpc>
                        <a:spcBef>
                          <a:spcPct val="0"/>
                        </a:spcBef>
                        <a:spcAft>
                          <a:spcPct val="0"/>
                        </a:spcAft>
                        <a:buClrTx/>
                        <a:buSzPct val="100000"/>
                        <a:buFontTx/>
                        <a:buNone/>
                        <a:tabLst>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 pos="8535988" algn="l"/>
                        </a:tabLst>
                      </a:pPr>
                      <a:r>
                        <a:rPr kumimoji="0" lang="el-GR" sz="1400" b="0" i="0" u="none" strike="noStrike" cap="none" normalizeH="0" baseline="0" smtClean="0">
                          <a:ln>
                            <a:noFill/>
                          </a:ln>
                          <a:solidFill>
                            <a:srgbClr val="000000"/>
                          </a:solidFill>
                          <a:effectLst/>
                          <a:latin typeface="Times New Roman" pitchFamily="16" charset="0"/>
                          <a:cs typeface="Times New Roman" pitchFamily="16" charset="0"/>
                        </a:rPr>
                        <a:t>ΔΛΠ 34: Ενδιάμεσες Οικονομικές Καταστάσεις</a:t>
                      </a:r>
                    </a:p>
                  </a:txBody>
                  <a:tcPr marL="5400" marR="5400" marT="17846" marB="0" anchor="ctr" horzOverflow="overflow">
                    <a:lnL w="5760" cap="flat" cmpd="sng" algn="ctr">
                      <a:solidFill>
                        <a:srgbClr val="FFFFFF"/>
                      </a:solidFill>
                      <a:prstDash val="solid"/>
                      <a:round/>
                      <a:headEnd type="none" w="med" len="med"/>
                      <a:tailEnd type="none" w="med" len="med"/>
                    </a:lnL>
                    <a:lnR w="5760" cap="flat" cmpd="sng" algn="ctr">
                      <a:solidFill>
                        <a:srgbClr val="FFFFFF"/>
                      </a:solidFill>
                      <a:prstDash val="solid"/>
                      <a:round/>
                      <a:headEnd type="none" w="med" len="med"/>
                      <a:tailEnd type="none" w="med" len="med"/>
                    </a:lnR>
                    <a:lnT w="5760" cap="flat" cmpd="sng" algn="ctr">
                      <a:solidFill>
                        <a:srgbClr val="FFFFFF"/>
                      </a:solidFill>
                      <a:prstDash val="solid"/>
                      <a:round/>
                      <a:headEnd type="none" w="med" len="med"/>
                      <a:tailEnd type="none" w="med" len="med"/>
                    </a:lnT>
                    <a:lnB w="5760" cap="flat" cmpd="sng" algn="ctr">
                      <a:solidFill>
                        <a:srgbClr val="FFFFFF"/>
                      </a:solidFill>
                      <a:prstDash val="solid"/>
                      <a:round/>
                      <a:headEnd type="none" w="med" len="med"/>
                      <a:tailEnd type="none" w="med" len="med"/>
                    </a:lnB>
                    <a:lnTlToBr>
                      <a:noFill/>
                    </a:lnTlToBr>
                    <a:lnBlToTr>
                      <a:noFill/>
                    </a:lnBlToTr>
                    <a:solidFill>
                      <a:srgbClr val="E9EDF4"/>
                    </a:solidFill>
                  </a:tcPr>
                </a:tc>
                <a:extLst>
                  <a:ext uri="{0D108BD9-81ED-4DB2-BD59-A6C34878D82A}"/>
                </a:extLst>
              </a:tr>
              <a:tr h="434975">
                <a:tc>
                  <a:txBody>
                    <a:bodyPr/>
                    <a:lstStyle/>
                    <a:p>
                      <a:pPr marL="0" marR="0" lvl="0" indent="0" algn="l" defTabSz="449263" rtl="0" eaLnBrk="1" fontAlgn="base" latinLnBrk="0" hangingPunct="1">
                        <a:lnSpc>
                          <a:spcPct val="93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l-GR" sz="1400" b="0" i="0" u="none" strike="noStrike" cap="none" normalizeH="0" baseline="0" smtClean="0">
                          <a:ln>
                            <a:noFill/>
                          </a:ln>
                          <a:solidFill>
                            <a:srgbClr val="000000"/>
                          </a:solidFill>
                          <a:effectLst/>
                          <a:latin typeface="Times New Roman" pitchFamily="16" charset="0"/>
                          <a:cs typeface="Times New Roman" pitchFamily="16" charset="0"/>
                        </a:rPr>
                        <a:t>ΔΛΠ 19: Παροχές σε Εργαζόμενους</a:t>
                      </a:r>
                    </a:p>
                  </a:txBody>
                  <a:tcPr marL="5400" marR="5400" marT="17846" marB="0" anchor="ctr" horzOverflow="overflow">
                    <a:lnL w="5760" cap="flat" cmpd="sng" algn="ctr">
                      <a:solidFill>
                        <a:srgbClr val="FFFFFF"/>
                      </a:solidFill>
                      <a:prstDash val="solid"/>
                      <a:round/>
                      <a:headEnd type="none" w="med" len="med"/>
                      <a:tailEnd type="none" w="med" len="med"/>
                    </a:lnL>
                    <a:lnR w="5760" cap="flat" cmpd="sng" algn="ctr">
                      <a:solidFill>
                        <a:srgbClr val="FFFFFF"/>
                      </a:solidFill>
                      <a:prstDash val="solid"/>
                      <a:round/>
                      <a:headEnd type="none" w="med" len="med"/>
                      <a:tailEnd type="none" w="med" len="med"/>
                    </a:lnR>
                    <a:lnT w="5760" cap="flat" cmpd="sng" algn="ctr">
                      <a:solidFill>
                        <a:srgbClr val="FFFFFF"/>
                      </a:solidFill>
                      <a:prstDash val="solid"/>
                      <a:round/>
                      <a:headEnd type="none" w="med" len="med"/>
                      <a:tailEnd type="none" w="med" len="med"/>
                    </a:lnT>
                    <a:lnB w="5760" cap="flat" cmpd="sng" algn="ctr">
                      <a:solidFill>
                        <a:srgbClr val="FFFFFF"/>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449263" rtl="0" eaLnBrk="1" fontAlgn="base" latinLnBrk="0" hangingPunct="1">
                        <a:lnSpc>
                          <a:spcPct val="93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l-GR" sz="1400" b="0" i="0" u="none" strike="noStrike" cap="none" normalizeH="0" baseline="0" smtClean="0">
                          <a:ln>
                            <a:noFill/>
                          </a:ln>
                          <a:solidFill>
                            <a:srgbClr val="000000"/>
                          </a:solidFill>
                          <a:effectLst/>
                          <a:latin typeface="Times New Roman" pitchFamily="16" charset="0"/>
                          <a:cs typeface="Times New Roman" pitchFamily="16" charset="0"/>
                        </a:rPr>
                        <a:t>ΔΛΠ 36: Μείωση της Αξίας Στοιχείων του Ενεργητικού</a:t>
                      </a:r>
                    </a:p>
                  </a:txBody>
                  <a:tcPr marL="5400" marR="5400" marT="17846" marB="0" anchor="ctr" horzOverflow="overflow">
                    <a:lnL w="5760" cap="flat" cmpd="sng" algn="ctr">
                      <a:solidFill>
                        <a:srgbClr val="FFFFFF"/>
                      </a:solidFill>
                      <a:prstDash val="solid"/>
                      <a:round/>
                      <a:headEnd type="none" w="med" len="med"/>
                      <a:tailEnd type="none" w="med" len="med"/>
                    </a:lnL>
                    <a:lnR w="5760" cap="flat" cmpd="sng" algn="ctr">
                      <a:solidFill>
                        <a:srgbClr val="FFFFFF"/>
                      </a:solidFill>
                      <a:prstDash val="solid"/>
                      <a:round/>
                      <a:headEnd type="none" w="med" len="med"/>
                      <a:tailEnd type="none" w="med" len="med"/>
                    </a:lnR>
                    <a:lnT w="5760" cap="flat" cmpd="sng" algn="ctr">
                      <a:solidFill>
                        <a:srgbClr val="FFFFFF"/>
                      </a:solidFill>
                      <a:prstDash val="solid"/>
                      <a:round/>
                      <a:headEnd type="none" w="med" len="med"/>
                      <a:tailEnd type="none" w="med" len="med"/>
                    </a:lnT>
                    <a:lnB w="5760" cap="flat" cmpd="sng" algn="ctr">
                      <a:solidFill>
                        <a:srgbClr val="FFFFFF"/>
                      </a:solidFill>
                      <a:prstDash val="solid"/>
                      <a:round/>
                      <a:headEnd type="none" w="med" len="med"/>
                      <a:tailEnd type="none" w="med" len="med"/>
                    </a:lnB>
                    <a:lnTlToBr>
                      <a:noFill/>
                    </a:lnTlToBr>
                    <a:lnBlToTr>
                      <a:noFill/>
                    </a:lnBlToTr>
                    <a:solidFill>
                      <a:srgbClr val="E9EDF4"/>
                    </a:solidFill>
                  </a:tcPr>
                </a:tc>
                <a:extLst>
                  <a:ext uri="{0D108BD9-81ED-4DB2-BD59-A6C34878D82A}"/>
                </a:extLst>
              </a:tr>
              <a:tr h="439738">
                <a:tc>
                  <a:txBody>
                    <a:bodyPr/>
                    <a:lstStyle/>
                    <a:p>
                      <a:pPr marL="0" marR="0" lvl="0" indent="0" algn="l" defTabSz="449263" rtl="0" eaLnBrk="1" fontAlgn="base" latinLnBrk="0" hangingPunct="1">
                        <a:lnSpc>
                          <a:spcPct val="93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l-GR" sz="1400" b="0" i="0" u="none" strike="noStrike" cap="none" normalizeH="0" baseline="0" smtClean="0">
                          <a:ln>
                            <a:noFill/>
                          </a:ln>
                          <a:solidFill>
                            <a:srgbClr val="000000"/>
                          </a:solidFill>
                          <a:effectLst/>
                          <a:latin typeface="Times New Roman" pitchFamily="16" charset="0"/>
                          <a:cs typeface="Times New Roman" pitchFamily="16" charset="0"/>
                        </a:rPr>
                        <a:t>ΔΛΠ 20: Λογιστική των Επιχορηγήσεων και Γνωστοποίηση της Κρατικής Υποστήριξης</a:t>
                      </a:r>
                    </a:p>
                  </a:txBody>
                  <a:tcPr marL="5400" marR="5400" marT="17846" marB="0" anchor="ctr" horzOverflow="overflow">
                    <a:lnL w="5760" cap="flat" cmpd="sng" algn="ctr">
                      <a:solidFill>
                        <a:srgbClr val="FFFFFF"/>
                      </a:solidFill>
                      <a:prstDash val="solid"/>
                      <a:round/>
                      <a:headEnd type="none" w="med" len="med"/>
                      <a:tailEnd type="none" w="med" len="med"/>
                    </a:lnL>
                    <a:lnR w="5760" cap="flat" cmpd="sng" algn="ctr">
                      <a:solidFill>
                        <a:srgbClr val="FFFFFF"/>
                      </a:solidFill>
                      <a:prstDash val="solid"/>
                      <a:round/>
                      <a:headEnd type="none" w="med" len="med"/>
                      <a:tailEnd type="none" w="med" len="med"/>
                    </a:lnR>
                    <a:lnT w="5760" cap="flat" cmpd="sng" algn="ctr">
                      <a:solidFill>
                        <a:srgbClr val="FFFFFF"/>
                      </a:solidFill>
                      <a:prstDash val="solid"/>
                      <a:round/>
                      <a:headEnd type="none" w="med" len="med"/>
                      <a:tailEnd type="none" w="med" len="med"/>
                    </a:lnT>
                    <a:lnB w="5760" cap="flat" cmpd="sng" algn="ctr">
                      <a:solidFill>
                        <a:srgbClr val="FFFFFF"/>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449263" rtl="0" eaLnBrk="1" fontAlgn="base" latinLnBrk="0" hangingPunct="1">
                        <a:lnSpc>
                          <a:spcPct val="93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l-GR" sz="1400" b="0" i="0" u="none" strike="noStrike" cap="none" normalizeH="0" baseline="0" dirty="0" smtClean="0">
                          <a:ln>
                            <a:noFill/>
                          </a:ln>
                          <a:solidFill>
                            <a:srgbClr val="000000"/>
                          </a:solidFill>
                          <a:effectLst/>
                          <a:latin typeface="Times New Roman" pitchFamily="16" charset="0"/>
                          <a:cs typeface="Times New Roman" pitchFamily="16" charset="0"/>
                        </a:rPr>
                        <a:t>ΔΛΠ 37: Προβλέψεις, Ενδεχόμενες Υποχρεώσεις και Ενδιάμεσες Απαιτήσεις</a:t>
                      </a:r>
                    </a:p>
                  </a:txBody>
                  <a:tcPr marL="5400" marR="5400" marT="17846" marB="0" anchor="ctr" horzOverflow="overflow">
                    <a:lnL w="5760" cap="flat" cmpd="sng" algn="ctr">
                      <a:solidFill>
                        <a:srgbClr val="FFFFFF"/>
                      </a:solidFill>
                      <a:prstDash val="solid"/>
                      <a:round/>
                      <a:headEnd type="none" w="med" len="med"/>
                      <a:tailEnd type="none" w="med" len="med"/>
                    </a:lnL>
                    <a:lnR w="5760" cap="flat" cmpd="sng" algn="ctr">
                      <a:solidFill>
                        <a:srgbClr val="FFFFFF"/>
                      </a:solidFill>
                      <a:prstDash val="solid"/>
                      <a:round/>
                      <a:headEnd type="none" w="med" len="med"/>
                      <a:tailEnd type="none" w="med" len="med"/>
                    </a:lnR>
                    <a:lnT w="5760" cap="flat" cmpd="sng" algn="ctr">
                      <a:solidFill>
                        <a:srgbClr val="FFFFFF"/>
                      </a:solidFill>
                      <a:prstDash val="solid"/>
                      <a:round/>
                      <a:headEnd type="none" w="med" len="med"/>
                      <a:tailEnd type="none" w="med" len="med"/>
                    </a:lnT>
                    <a:lnB w="5760" cap="flat" cmpd="sng" algn="ctr">
                      <a:solidFill>
                        <a:srgbClr val="FFFFFF"/>
                      </a:solidFill>
                      <a:prstDash val="solid"/>
                      <a:round/>
                      <a:headEnd type="none" w="med" len="med"/>
                      <a:tailEnd type="none" w="med" len="med"/>
                    </a:lnB>
                    <a:lnTlToBr>
                      <a:noFill/>
                    </a:lnTlToBr>
                    <a:lnBlToTr>
                      <a:noFill/>
                    </a:lnBlToTr>
                    <a:solidFill>
                      <a:srgbClr val="E9EDF4"/>
                    </a:solidFill>
                  </a:tcPr>
                </a:tc>
                <a:extLst>
                  <a:ext uri="{0D108BD9-81ED-4DB2-BD59-A6C34878D82A}"/>
                </a:extLst>
              </a:tr>
              <a:tr h="439738">
                <a:tc>
                  <a:txBody>
                    <a:bodyPr/>
                    <a:lstStyle/>
                    <a:p>
                      <a:pPr marL="0" marR="0" lvl="0" indent="0" algn="l" defTabSz="449263" rtl="0" eaLnBrk="1" fontAlgn="base" latinLnBrk="0" hangingPunct="1">
                        <a:lnSpc>
                          <a:spcPct val="93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l-GR" sz="1400" b="0" i="0" u="none" strike="noStrike" cap="none" normalizeH="0" baseline="0" smtClean="0">
                          <a:ln>
                            <a:noFill/>
                          </a:ln>
                          <a:solidFill>
                            <a:srgbClr val="000000"/>
                          </a:solidFill>
                          <a:effectLst/>
                          <a:latin typeface="Times New Roman" pitchFamily="16" charset="0"/>
                          <a:cs typeface="Times New Roman" pitchFamily="16" charset="0"/>
                        </a:rPr>
                        <a:t>ΔΛΠ 21: Οι Επιδράσεις των Μεταβολών στις Τιμές Συναλλάγματος</a:t>
                      </a:r>
                    </a:p>
                  </a:txBody>
                  <a:tcPr marL="5400" marR="5400" marT="17846" marB="0" anchor="ctr" horzOverflow="overflow">
                    <a:lnL w="5760" cap="flat" cmpd="sng" algn="ctr">
                      <a:solidFill>
                        <a:srgbClr val="FFFFFF"/>
                      </a:solidFill>
                      <a:prstDash val="solid"/>
                      <a:round/>
                      <a:headEnd type="none" w="med" len="med"/>
                      <a:tailEnd type="none" w="med" len="med"/>
                    </a:lnL>
                    <a:lnR w="5760" cap="flat" cmpd="sng" algn="ctr">
                      <a:solidFill>
                        <a:srgbClr val="FFFFFF"/>
                      </a:solidFill>
                      <a:prstDash val="solid"/>
                      <a:round/>
                      <a:headEnd type="none" w="med" len="med"/>
                      <a:tailEnd type="none" w="med" len="med"/>
                    </a:lnR>
                    <a:lnT w="5760" cap="flat" cmpd="sng" algn="ctr">
                      <a:solidFill>
                        <a:srgbClr val="FFFFFF"/>
                      </a:solidFill>
                      <a:prstDash val="solid"/>
                      <a:round/>
                      <a:headEnd type="none" w="med" len="med"/>
                      <a:tailEnd type="none" w="med" len="med"/>
                    </a:lnT>
                    <a:lnB w="5760" cap="flat" cmpd="sng" algn="ctr">
                      <a:solidFill>
                        <a:srgbClr val="FFFFFF"/>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449263" rtl="0" eaLnBrk="1" fontAlgn="base" latinLnBrk="0" hangingPunct="1">
                        <a:lnSpc>
                          <a:spcPct val="93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l-GR" sz="1400" b="0" i="0" u="none" strike="noStrike" cap="none" normalizeH="0" baseline="0" smtClean="0">
                          <a:ln>
                            <a:noFill/>
                          </a:ln>
                          <a:solidFill>
                            <a:srgbClr val="000000"/>
                          </a:solidFill>
                          <a:effectLst/>
                          <a:latin typeface="Times New Roman" pitchFamily="16" charset="0"/>
                          <a:cs typeface="Times New Roman" pitchFamily="16" charset="0"/>
                        </a:rPr>
                        <a:t>ΔΛΠ 38: Άυλα Στοιχεία του Ενεργητικού</a:t>
                      </a:r>
                    </a:p>
                  </a:txBody>
                  <a:tcPr marL="5400" marR="5400" marT="17846" marB="0" anchor="ctr" horzOverflow="overflow">
                    <a:lnL w="5760" cap="flat" cmpd="sng" algn="ctr">
                      <a:solidFill>
                        <a:srgbClr val="FFFFFF"/>
                      </a:solidFill>
                      <a:prstDash val="solid"/>
                      <a:round/>
                      <a:headEnd type="none" w="med" len="med"/>
                      <a:tailEnd type="none" w="med" len="med"/>
                    </a:lnL>
                    <a:lnR w="5760" cap="flat" cmpd="sng" algn="ctr">
                      <a:solidFill>
                        <a:srgbClr val="FFFFFF"/>
                      </a:solidFill>
                      <a:prstDash val="solid"/>
                      <a:round/>
                      <a:headEnd type="none" w="med" len="med"/>
                      <a:tailEnd type="none" w="med" len="med"/>
                    </a:lnR>
                    <a:lnT w="5760" cap="flat" cmpd="sng" algn="ctr">
                      <a:solidFill>
                        <a:srgbClr val="FFFFFF"/>
                      </a:solidFill>
                      <a:prstDash val="solid"/>
                      <a:round/>
                      <a:headEnd type="none" w="med" len="med"/>
                      <a:tailEnd type="none" w="med" len="med"/>
                    </a:lnT>
                    <a:lnB w="5760" cap="flat" cmpd="sng" algn="ctr">
                      <a:solidFill>
                        <a:srgbClr val="FFFFFF"/>
                      </a:solidFill>
                      <a:prstDash val="solid"/>
                      <a:round/>
                      <a:headEnd type="none" w="med" len="med"/>
                      <a:tailEnd type="none" w="med" len="med"/>
                    </a:lnB>
                    <a:lnTlToBr>
                      <a:noFill/>
                    </a:lnTlToBr>
                    <a:lnBlToTr>
                      <a:noFill/>
                    </a:lnBlToTr>
                    <a:solidFill>
                      <a:srgbClr val="E9EDF4"/>
                    </a:solidFill>
                  </a:tcPr>
                </a:tc>
                <a:extLst>
                  <a:ext uri="{0D108BD9-81ED-4DB2-BD59-A6C34878D82A}"/>
                </a:extLst>
              </a:tr>
              <a:tr h="439738">
                <a:tc>
                  <a:txBody>
                    <a:bodyPr/>
                    <a:lstStyle/>
                    <a:p>
                      <a:pPr marL="0" marR="0" lvl="0" indent="0" algn="l" defTabSz="449263" rtl="0" eaLnBrk="1" fontAlgn="base" latinLnBrk="0" hangingPunct="1">
                        <a:lnSpc>
                          <a:spcPct val="93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l-GR" sz="1400" b="0" i="0" u="none" strike="noStrike" cap="none" normalizeH="0" baseline="0" smtClean="0">
                          <a:ln>
                            <a:noFill/>
                          </a:ln>
                          <a:solidFill>
                            <a:srgbClr val="000000"/>
                          </a:solidFill>
                          <a:effectLst/>
                          <a:latin typeface="Times New Roman" pitchFamily="16" charset="0"/>
                          <a:cs typeface="Times New Roman" pitchFamily="16" charset="0"/>
                        </a:rPr>
                        <a:t>ΔΛΠ 23: Κόστος Δανεισμού</a:t>
                      </a:r>
                    </a:p>
                  </a:txBody>
                  <a:tcPr marL="5400" marR="5400" marT="17846" marB="0" anchor="ctr" horzOverflow="overflow">
                    <a:lnL w="5760" cap="flat" cmpd="sng" algn="ctr">
                      <a:solidFill>
                        <a:srgbClr val="FFFFFF"/>
                      </a:solidFill>
                      <a:prstDash val="solid"/>
                      <a:round/>
                      <a:headEnd type="none" w="med" len="med"/>
                      <a:tailEnd type="none" w="med" len="med"/>
                    </a:lnL>
                    <a:lnR w="5760" cap="flat" cmpd="sng" algn="ctr">
                      <a:solidFill>
                        <a:srgbClr val="FFFFFF"/>
                      </a:solidFill>
                      <a:prstDash val="solid"/>
                      <a:round/>
                      <a:headEnd type="none" w="med" len="med"/>
                      <a:tailEnd type="none" w="med" len="med"/>
                    </a:lnR>
                    <a:lnT w="5760" cap="flat" cmpd="sng" algn="ctr">
                      <a:solidFill>
                        <a:srgbClr val="FFFFFF"/>
                      </a:solidFill>
                      <a:prstDash val="solid"/>
                      <a:round/>
                      <a:headEnd type="none" w="med" len="med"/>
                      <a:tailEnd type="none" w="med" len="med"/>
                    </a:lnT>
                    <a:lnB w="5760" cap="flat" cmpd="sng" algn="ctr">
                      <a:solidFill>
                        <a:srgbClr val="FFFFFF"/>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449263" rtl="0" eaLnBrk="1" fontAlgn="base" latinLnBrk="0" hangingPunct="1">
                        <a:lnSpc>
                          <a:spcPct val="93000"/>
                        </a:lnSpc>
                        <a:spcBef>
                          <a:spcPct val="0"/>
                        </a:spcBef>
                        <a:spcAft>
                          <a:spcPct val="0"/>
                        </a:spcAft>
                        <a:buClrTx/>
                        <a:buSzPct val="100000"/>
                        <a:buFontTx/>
                        <a:buNone/>
                        <a:tabLst>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 pos="8535988" algn="l"/>
                        </a:tabLst>
                      </a:pPr>
                      <a:r>
                        <a:rPr kumimoji="0" lang="el-GR" sz="1400" b="0" i="0" u="none" strike="noStrike" cap="none" normalizeH="0" baseline="0" smtClean="0">
                          <a:ln>
                            <a:noFill/>
                          </a:ln>
                          <a:solidFill>
                            <a:srgbClr val="000000"/>
                          </a:solidFill>
                          <a:effectLst/>
                          <a:latin typeface="Times New Roman" pitchFamily="16" charset="0"/>
                          <a:cs typeface="Times New Roman" pitchFamily="16" charset="0"/>
                        </a:rPr>
                        <a:t>ΔΛΠ 40: Επενδύσεις σε Ακίνητα</a:t>
                      </a:r>
                    </a:p>
                  </a:txBody>
                  <a:tcPr marL="5400" marR="5400" marT="17846" marB="0" anchor="ctr" horzOverflow="overflow">
                    <a:lnL w="5760" cap="flat" cmpd="sng" algn="ctr">
                      <a:solidFill>
                        <a:srgbClr val="FFFFFF"/>
                      </a:solidFill>
                      <a:prstDash val="solid"/>
                      <a:round/>
                      <a:headEnd type="none" w="med" len="med"/>
                      <a:tailEnd type="none" w="med" len="med"/>
                    </a:lnL>
                    <a:lnR w="5760" cap="flat" cmpd="sng" algn="ctr">
                      <a:solidFill>
                        <a:srgbClr val="FFFFFF"/>
                      </a:solidFill>
                      <a:prstDash val="solid"/>
                      <a:round/>
                      <a:headEnd type="none" w="med" len="med"/>
                      <a:tailEnd type="none" w="med" len="med"/>
                    </a:lnR>
                    <a:lnT w="5760" cap="flat" cmpd="sng" algn="ctr">
                      <a:solidFill>
                        <a:srgbClr val="FFFFFF"/>
                      </a:solidFill>
                      <a:prstDash val="solid"/>
                      <a:round/>
                      <a:headEnd type="none" w="med" len="med"/>
                      <a:tailEnd type="none" w="med" len="med"/>
                    </a:lnT>
                    <a:lnB w="5760" cap="flat" cmpd="sng" algn="ctr">
                      <a:solidFill>
                        <a:srgbClr val="FFFFFF"/>
                      </a:solidFill>
                      <a:prstDash val="solid"/>
                      <a:round/>
                      <a:headEnd type="none" w="med" len="med"/>
                      <a:tailEnd type="none" w="med" len="med"/>
                    </a:lnB>
                    <a:lnTlToBr>
                      <a:noFill/>
                    </a:lnTlToBr>
                    <a:lnBlToTr>
                      <a:noFill/>
                    </a:lnBlToTr>
                    <a:solidFill>
                      <a:srgbClr val="E9EDF4"/>
                    </a:solidFill>
                  </a:tcPr>
                </a:tc>
                <a:extLst>
                  <a:ext uri="{0D108BD9-81ED-4DB2-BD59-A6C34878D82A}"/>
                </a:extLst>
              </a:tr>
              <a:tr h="239713">
                <a:tc>
                  <a:txBody>
                    <a:bodyPr/>
                    <a:lstStyle/>
                    <a:p>
                      <a:pPr marL="0" marR="0" lvl="0" indent="0" algn="l" defTabSz="449263" rtl="0" eaLnBrk="1" fontAlgn="base" latinLnBrk="0" hangingPunct="1">
                        <a:lnSpc>
                          <a:spcPct val="93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l-GR" sz="1400" b="0" i="0" u="none" strike="noStrike" cap="none" normalizeH="0" baseline="0" smtClean="0">
                          <a:ln>
                            <a:noFill/>
                          </a:ln>
                          <a:solidFill>
                            <a:srgbClr val="000000"/>
                          </a:solidFill>
                          <a:effectLst/>
                          <a:latin typeface="Times New Roman" pitchFamily="16" charset="0"/>
                          <a:cs typeface="Times New Roman" pitchFamily="16" charset="0"/>
                        </a:rPr>
                        <a:t>ΔΛΠ 24: Γνωστοποιήσεις Συνδεδεμένων Μερών</a:t>
                      </a:r>
                    </a:p>
                  </a:txBody>
                  <a:tcPr marL="5400" marR="5400" marT="17846" marB="0" anchor="ctr" horzOverflow="overflow">
                    <a:lnL w="5760" cap="flat" cmpd="sng" algn="ctr">
                      <a:solidFill>
                        <a:srgbClr val="FFFFFF"/>
                      </a:solidFill>
                      <a:prstDash val="solid"/>
                      <a:round/>
                      <a:headEnd type="none" w="med" len="med"/>
                      <a:tailEnd type="none" w="med" len="med"/>
                    </a:lnL>
                    <a:lnR w="5760" cap="flat" cmpd="sng" algn="ctr">
                      <a:solidFill>
                        <a:srgbClr val="FFFFFF"/>
                      </a:solidFill>
                      <a:prstDash val="solid"/>
                      <a:round/>
                      <a:headEnd type="none" w="med" len="med"/>
                      <a:tailEnd type="none" w="med" len="med"/>
                    </a:lnR>
                    <a:lnT w="5760" cap="flat" cmpd="sng" algn="ctr">
                      <a:solidFill>
                        <a:srgbClr val="FFFFFF"/>
                      </a:solidFill>
                      <a:prstDash val="solid"/>
                      <a:round/>
                      <a:headEnd type="none" w="med" len="med"/>
                      <a:tailEnd type="none" w="med" len="med"/>
                    </a:lnT>
                    <a:lnB w="5760" cap="flat" cmpd="sng" algn="ctr">
                      <a:solidFill>
                        <a:srgbClr val="FFFFFF"/>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449263" rtl="0" eaLnBrk="1" fontAlgn="base" latinLnBrk="0" hangingPunct="1">
                        <a:lnSpc>
                          <a:spcPct val="93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l-GR" sz="1400" b="0" i="0" u="none" strike="noStrike" cap="none" normalizeH="0" baseline="0" dirty="0" smtClean="0">
                          <a:ln>
                            <a:noFill/>
                          </a:ln>
                          <a:solidFill>
                            <a:srgbClr val="000000"/>
                          </a:solidFill>
                          <a:effectLst/>
                          <a:latin typeface="Times New Roman" pitchFamily="16" charset="0"/>
                          <a:cs typeface="Times New Roman" pitchFamily="16" charset="0"/>
                        </a:rPr>
                        <a:t>ΔΛΠ 41: Γεωργία</a:t>
                      </a:r>
                    </a:p>
                  </a:txBody>
                  <a:tcPr marL="5400" marR="5400" marT="17846" marB="0" anchor="ctr" horzOverflow="overflow">
                    <a:lnL w="5760" cap="flat" cmpd="sng" algn="ctr">
                      <a:solidFill>
                        <a:srgbClr val="FFFFFF"/>
                      </a:solidFill>
                      <a:prstDash val="solid"/>
                      <a:round/>
                      <a:headEnd type="none" w="med" len="med"/>
                      <a:tailEnd type="none" w="med" len="med"/>
                    </a:lnL>
                    <a:lnR w="5760" cap="flat" cmpd="sng" algn="ctr">
                      <a:solidFill>
                        <a:srgbClr val="FFFFFF"/>
                      </a:solidFill>
                      <a:prstDash val="solid"/>
                      <a:round/>
                      <a:headEnd type="none" w="med" len="med"/>
                      <a:tailEnd type="none" w="med" len="med"/>
                    </a:lnR>
                    <a:lnT w="5760" cap="flat" cmpd="sng" algn="ctr">
                      <a:solidFill>
                        <a:srgbClr val="FFFFFF"/>
                      </a:solidFill>
                      <a:prstDash val="solid"/>
                      <a:round/>
                      <a:headEnd type="none" w="med" len="med"/>
                      <a:tailEnd type="none" w="med" len="med"/>
                    </a:lnT>
                    <a:lnB w="5760" cap="flat" cmpd="sng" algn="ctr">
                      <a:solidFill>
                        <a:srgbClr val="FFFFFF"/>
                      </a:solidFill>
                      <a:prstDash val="solid"/>
                      <a:round/>
                      <a:headEnd type="none" w="med" len="med"/>
                      <a:tailEnd type="none" w="med" len="med"/>
                    </a:lnB>
                    <a:lnTlToBr>
                      <a:noFill/>
                    </a:lnTlToBr>
                    <a:lnBlToTr>
                      <a:noFill/>
                    </a:lnBlToTr>
                    <a:solidFill>
                      <a:srgbClr val="E9EDF4"/>
                    </a:solidFill>
                  </a:tcPr>
                </a:tc>
                <a:extLst>
                  <a:ext uri="{0D108BD9-81ED-4DB2-BD59-A6C34878D82A}"/>
                </a:extLst>
              </a:tr>
            </a:tbl>
          </a:graphicData>
        </a:graphic>
      </p:graphicFrame>
      <p:sp>
        <p:nvSpPr>
          <p:cNvPr id="59436" name="Slide Number Placeholder 2"/>
          <p:cNvSpPr>
            <a:spLocks noGrp="1"/>
          </p:cNvSpPr>
          <p:nvPr>
            <p:ph type="sldNum" sz="quarter" idx="11"/>
          </p:nvPr>
        </p:nvSpPr>
        <p:spPr>
          <a:noFill/>
          <a:ln/>
        </p:spPr>
        <p:txBody>
          <a:bodyPr/>
          <a:lstStyle/>
          <a:p>
            <a:fld id="{68989A88-4D21-4D4A-B64A-034B5C54B04D}" type="slidenum">
              <a:rPr lang="el-GR" altLang="en-US"/>
              <a:pPr/>
              <a:t>9</a:t>
            </a:fld>
            <a:endParaRPr lang="el-GR" altLang="en-US"/>
          </a:p>
        </p:txBody>
      </p:sp>
    </p:spTree>
  </p:cSld>
  <p:clrMapOvr>
    <a:masterClrMapping/>
  </p:clrMapOvr>
  <p:transition spd="slow"/>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Calibri"/>
        <a:ea typeface="Microsoft YaHei"/>
        <a:cs typeface=""/>
      </a:majorFont>
      <a:minorFont>
        <a:latin typeface="Calibri"/>
        <a:ea typeface="Microsoft YaHei"/>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solidFill>
              <a:schemeClr val="bg1"/>
            </a:solidFill>
            <a:effectLst/>
            <a:latin typeface="Arial" charset="0"/>
            <a:cs typeface="Arial"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solidFill>
              <a:schemeClr val="bg1"/>
            </a:solidFill>
            <a:effectLst/>
            <a:latin typeface="Arial" charset="0"/>
            <a:cs typeface="Arial"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Calibri"/>
        <a:ea typeface="Microsoft YaHei"/>
        <a:cs typeface=""/>
      </a:majorFont>
      <a:minorFont>
        <a:latin typeface="Calibri"/>
        <a:ea typeface="Microsoft YaHei"/>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solidFill>
              <a:schemeClr val="bg1"/>
            </a:solidFill>
            <a:effectLst/>
            <a:latin typeface="Arial" charset="0"/>
            <a:cs typeface="Arial"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solidFill>
              <a:schemeClr val="bg1"/>
            </a:solidFill>
            <a:effectLst/>
            <a:latin typeface="Arial" charset="0"/>
            <a:cs typeface="Arial"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2_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Calibri"/>
        <a:ea typeface="Microsoft YaHei"/>
        <a:cs typeface=""/>
      </a:majorFont>
      <a:minorFont>
        <a:latin typeface="Calibri"/>
        <a:ea typeface="Microsoft YaHei"/>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solidFill>
              <a:schemeClr val="bg1"/>
            </a:solidFill>
            <a:effectLst/>
            <a:latin typeface="Arial" charset="0"/>
            <a:cs typeface="Arial"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solidFill>
              <a:schemeClr val="bg1"/>
            </a:solidFill>
            <a:effectLst/>
            <a:latin typeface="Arial" charset="0"/>
            <a:cs typeface="Arial"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4621</TotalTime>
  <Words>8170</Words>
  <Application>Microsoft Office PowerPoint</Application>
  <PresentationFormat>Προβολή στην οθόνη (4:3)</PresentationFormat>
  <Paragraphs>1135</Paragraphs>
  <Slides>77</Slides>
  <Notes>76</Notes>
  <HiddenSlides>0</HiddenSlides>
  <MMClips>0</MMClips>
  <ScaleCrop>false</ScaleCrop>
  <HeadingPairs>
    <vt:vector size="8" baseType="variant">
      <vt:variant>
        <vt:lpstr>Γραμματοσειρές που χρησιμοποιούνται</vt:lpstr>
      </vt:variant>
      <vt:variant>
        <vt:i4>10</vt:i4>
      </vt:variant>
      <vt:variant>
        <vt:lpstr>Θέμα</vt:lpstr>
      </vt:variant>
      <vt:variant>
        <vt:i4>3</vt:i4>
      </vt:variant>
      <vt:variant>
        <vt:lpstr>Ενσωματωμένοι διακομιστές OLE</vt:lpstr>
      </vt:variant>
      <vt:variant>
        <vt:i4>0</vt:i4>
      </vt:variant>
      <vt:variant>
        <vt:lpstr>Τίτλοι διαφανειών</vt:lpstr>
      </vt:variant>
      <vt:variant>
        <vt:i4>77</vt:i4>
      </vt:variant>
    </vt:vector>
  </HeadingPairs>
  <TitlesOfParts>
    <vt:vector size="90" baseType="lpstr">
      <vt:lpstr>Arial</vt:lpstr>
      <vt:lpstr>Microsoft YaHei</vt:lpstr>
      <vt:lpstr>Calibri</vt:lpstr>
      <vt:lpstr>Times New Roman</vt:lpstr>
      <vt:lpstr>ＭＳ Ｐゴシック</vt:lpstr>
      <vt:lpstr>Wingdings</vt:lpstr>
      <vt:lpstr>Wingdings 2</vt:lpstr>
      <vt:lpstr>Monotype Sorts</vt:lpstr>
      <vt:lpstr>Tahoma</vt:lpstr>
      <vt:lpstr>Verdana</vt:lpstr>
      <vt:lpstr>Office Theme</vt:lpstr>
      <vt:lpstr>1_Office Theme</vt:lpstr>
      <vt:lpstr>2_Office Theme</vt:lpstr>
      <vt:lpstr>Διαφάνεια 1</vt:lpstr>
      <vt:lpstr>Διαφάνεια 2</vt:lpstr>
      <vt:lpstr>Διαφάνεια 3</vt:lpstr>
      <vt:lpstr>Διαφάνεια 4</vt:lpstr>
      <vt:lpstr>Διαφάνεια 5</vt:lpstr>
      <vt:lpstr>Διαφάνεια 6</vt:lpstr>
      <vt:lpstr>Διαφάνεια 7</vt:lpstr>
      <vt:lpstr>Διαφάνεια 8</vt:lpstr>
      <vt:lpstr>Διαφάνεια 9</vt:lpstr>
      <vt:lpstr>Διαφάνεια 10</vt:lpstr>
      <vt:lpstr>Conceptual Framework for Financial Reporting (2018)  Εννοιολογικό Πλαίσιο Χρηματοοικονομικής Παρουσίασης</vt:lpstr>
      <vt:lpstr>Ιστορική Εξέλιξη του Εννοιολογικού Πλαισίου</vt:lpstr>
      <vt:lpstr>Διαφάνεια 13</vt:lpstr>
      <vt:lpstr>Διαφάνεια 14</vt:lpstr>
      <vt:lpstr>Διαφάνεια 15</vt:lpstr>
      <vt:lpstr>Διαφάνεια 16</vt:lpstr>
      <vt:lpstr>Διαφάνεια 17</vt:lpstr>
      <vt:lpstr>Διαφάνεια 18</vt:lpstr>
      <vt:lpstr>Διαφάνεια 19</vt:lpstr>
      <vt:lpstr>Διαφάνεια 20</vt:lpstr>
      <vt:lpstr>Διαφάνεια 21</vt:lpstr>
      <vt:lpstr>Διαφάνεια 22</vt:lpstr>
      <vt:lpstr>Διαφάνεια 23</vt:lpstr>
      <vt:lpstr>Διαφάνεια 24</vt:lpstr>
      <vt:lpstr>Διαφάνεια 25</vt:lpstr>
      <vt:lpstr>Διαφάνεια 26</vt:lpstr>
      <vt:lpstr>Διαφάνεια 27</vt:lpstr>
      <vt:lpstr>Διαφάνεια 28</vt:lpstr>
      <vt:lpstr>Διαφάνεια 29</vt:lpstr>
      <vt:lpstr>Διαφάνεια 30</vt:lpstr>
      <vt:lpstr>Διαφάνεια 31</vt:lpstr>
      <vt:lpstr>Διαφάνεια 32</vt:lpstr>
      <vt:lpstr>Διαφάνεια 33</vt:lpstr>
      <vt:lpstr>Διαφάνεια 34</vt:lpstr>
      <vt:lpstr>Διαφάνεια 35</vt:lpstr>
      <vt:lpstr>Διαφάνεια 36</vt:lpstr>
      <vt:lpstr>Διαφάνεια 37</vt:lpstr>
      <vt:lpstr>Διαφάνεια 38</vt:lpstr>
      <vt:lpstr>Διαφάνεια 39</vt:lpstr>
      <vt:lpstr>Διαφάνεια 40</vt:lpstr>
      <vt:lpstr>Διαφάνεια 41</vt:lpstr>
      <vt:lpstr>Διαφάνεια 42</vt:lpstr>
      <vt:lpstr>Διαφάνεια 43</vt:lpstr>
      <vt:lpstr>Διαφάνεια 44</vt:lpstr>
      <vt:lpstr>Διαφάνεια 45</vt:lpstr>
      <vt:lpstr>Διαφάνεια 46</vt:lpstr>
      <vt:lpstr>Διαφάνεια 47</vt:lpstr>
      <vt:lpstr>Διαφάνεια 48</vt:lpstr>
      <vt:lpstr>Διαφάνεια 49</vt:lpstr>
      <vt:lpstr>Διαφάνεια 50</vt:lpstr>
      <vt:lpstr>Διαφάνεια 51</vt:lpstr>
      <vt:lpstr>Διαφάνεια 52</vt:lpstr>
      <vt:lpstr>Διαφάνεια 53</vt:lpstr>
      <vt:lpstr>Διαφάνεια 54</vt:lpstr>
      <vt:lpstr>Διαφάνεια 55</vt:lpstr>
      <vt:lpstr>Διαφάνεια 56</vt:lpstr>
      <vt:lpstr>Διαφάνεια 57</vt:lpstr>
      <vt:lpstr>Διαφάνεια 58</vt:lpstr>
      <vt:lpstr>Διαφάνεια 59</vt:lpstr>
      <vt:lpstr>Διαφάνεια 60</vt:lpstr>
      <vt:lpstr>Διαφάνεια 61</vt:lpstr>
      <vt:lpstr>Διαφάνεια 62</vt:lpstr>
      <vt:lpstr>Διαφάνεια 63</vt:lpstr>
      <vt:lpstr>Διαφάνεια 64</vt:lpstr>
      <vt:lpstr>Διαφάνεια 65</vt:lpstr>
      <vt:lpstr>Διαφάνεια 66</vt:lpstr>
      <vt:lpstr>Διαφάνεια 67</vt:lpstr>
      <vt:lpstr>Διαφάνεια 68</vt:lpstr>
      <vt:lpstr>Διαφάνεια 69</vt:lpstr>
      <vt:lpstr>Διαφάνεια 70</vt:lpstr>
      <vt:lpstr>Διαφάνεια 71</vt:lpstr>
      <vt:lpstr>Διαφάνεια 72</vt:lpstr>
      <vt:lpstr>Παράδειγμα απομείωσης και αναστροφής</vt:lpstr>
      <vt:lpstr>Διαφάνεια 74</vt:lpstr>
      <vt:lpstr>Διαφάνεια 75</vt:lpstr>
      <vt:lpstr>Διαφάνεια 76</vt:lpstr>
      <vt:lpstr>Διαφάνεια 77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Διεθνή Λογιστικά Πρότυπα</dc:title>
  <dc:creator>Windows User</dc:creator>
  <cp:lastModifiedBy>User</cp:lastModifiedBy>
  <cp:revision>251</cp:revision>
  <cp:lastPrinted>1601-01-01T00:00:00Z</cp:lastPrinted>
  <dcterms:created xsi:type="dcterms:W3CDTF">2013-03-04T13:18:56Z</dcterms:created>
  <dcterms:modified xsi:type="dcterms:W3CDTF">2023-11-02T15:17:42Z</dcterms:modified>
</cp:coreProperties>
</file>