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6A22-F4F9-4D91-8D51-CB551C683A11}" type="datetimeFigureOut">
              <a:rPr lang="el-GR" smtClean="0"/>
              <a:pPr/>
              <a:t>12/11/2020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3442-E3CA-4980-AA09-C45B4326888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6A22-F4F9-4D91-8D51-CB551C683A11}" type="datetimeFigureOut">
              <a:rPr lang="el-GR" smtClean="0"/>
              <a:pPr/>
              <a:t>12/11/2020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3442-E3CA-4980-AA09-C45B4326888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6A22-F4F9-4D91-8D51-CB551C683A11}" type="datetimeFigureOut">
              <a:rPr lang="el-GR" smtClean="0"/>
              <a:pPr/>
              <a:t>12/11/2020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3442-E3CA-4980-AA09-C45B4326888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6A22-F4F9-4D91-8D51-CB551C683A11}" type="datetimeFigureOut">
              <a:rPr lang="el-GR" smtClean="0"/>
              <a:pPr/>
              <a:t>12/11/2020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3442-E3CA-4980-AA09-C45B4326888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6A22-F4F9-4D91-8D51-CB551C683A11}" type="datetimeFigureOut">
              <a:rPr lang="el-GR" smtClean="0"/>
              <a:pPr/>
              <a:t>12/11/2020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3442-E3CA-4980-AA09-C45B4326888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6A22-F4F9-4D91-8D51-CB551C683A11}" type="datetimeFigureOut">
              <a:rPr lang="el-GR" smtClean="0"/>
              <a:pPr/>
              <a:t>12/11/2020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3442-E3CA-4980-AA09-C45B4326888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6A22-F4F9-4D91-8D51-CB551C683A11}" type="datetimeFigureOut">
              <a:rPr lang="el-GR" smtClean="0"/>
              <a:pPr/>
              <a:t>12/11/2020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3442-E3CA-4980-AA09-C45B4326888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6A22-F4F9-4D91-8D51-CB551C683A11}" type="datetimeFigureOut">
              <a:rPr lang="el-GR" smtClean="0"/>
              <a:pPr/>
              <a:t>12/11/2020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3442-E3CA-4980-AA09-C45B4326888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6A22-F4F9-4D91-8D51-CB551C683A11}" type="datetimeFigureOut">
              <a:rPr lang="el-GR" smtClean="0"/>
              <a:pPr/>
              <a:t>12/11/2020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3442-E3CA-4980-AA09-C45B4326888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6A22-F4F9-4D91-8D51-CB551C683A11}" type="datetimeFigureOut">
              <a:rPr lang="el-GR" smtClean="0"/>
              <a:pPr/>
              <a:t>12/11/2020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3442-E3CA-4980-AA09-C45B4326888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6A22-F4F9-4D91-8D51-CB551C683A11}" type="datetimeFigureOut">
              <a:rPr lang="el-GR" smtClean="0"/>
              <a:pPr/>
              <a:t>12/11/2020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3442-E3CA-4980-AA09-C45B4326888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66A22-F4F9-4D91-8D51-CB551C683A11}" type="datetimeFigureOut">
              <a:rPr lang="el-GR" smtClean="0"/>
              <a:pPr/>
              <a:t>12/11/2020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D3442-E3CA-4980-AA09-C45B4326888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Μεταφορά 4. Οι οργανώσεις ως κουλτούρες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Κουλτούρα (</a:t>
            </a:r>
            <a:r>
              <a:rPr lang="en-US" dirty="0" smtClean="0"/>
              <a:t>culture) </a:t>
            </a:r>
            <a:r>
              <a:rPr lang="el-GR" dirty="0" smtClean="0"/>
              <a:t>στη </a:t>
            </a:r>
            <a:r>
              <a:rPr lang="el-GR" smtClean="0"/>
              <a:t>Δυτική σκέψη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Cultura</a:t>
            </a:r>
            <a:r>
              <a:rPr lang="en-US" dirty="0" smtClean="0"/>
              <a:t> </a:t>
            </a:r>
            <a:r>
              <a:rPr lang="el-GR" dirty="0" smtClean="0"/>
              <a:t>Κυριολεκτική σημασία του όρου: καλλιέργεια φυτών και ζώων</a:t>
            </a:r>
          </a:p>
          <a:p>
            <a:r>
              <a:rPr lang="el-GR" dirty="0" smtClean="0"/>
              <a:t>Κουλτούρα </a:t>
            </a:r>
            <a:r>
              <a:rPr lang="en-US" dirty="0" smtClean="0"/>
              <a:t>vs. </a:t>
            </a:r>
            <a:r>
              <a:rPr lang="el-GR" dirty="0" smtClean="0"/>
              <a:t>Φύση</a:t>
            </a:r>
          </a:p>
          <a:p>
            <a:r>
              <a:rPr lang="el-GR" dirty="0" smtClean="0"/>
              <a:t>Κουλτούρα </a:t>
            </a:r>
            <a:r>
              <a:rPr lang="en-US" dirty="0" smtClean="0"/>
              <a:t>vs. </a:t>
            </a:r>
            <a:r>
              <a:rPr lang="el-GR" dirty="0" smtClean="0"/>
              <a:t>Πολιτισμός (</a:t>
            </a:r>
            <a:r>
              <a:rPr lang="en-US" dirty="0" smtClean="0"/>
              <a:t>civilization)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l-GR" dirty="0" smtClean="0"/>
              <a:t>πολιτισμική ιδιαιτερότητα </a:t>
            </a:r>
            <a:r>
              <a:rPr lang="en-US" dirty="0" smtClean="0"/>
              <a:t>vs. </a:t>
            </a:r>
            <a:r>
              <a:rPr lang="el-GR" dirty="0" smtClean="0"/>
              <a:t>Πολιτισμική οικουμενικότητα</a:t>
            </a:r>
            <a:endParaRPr lang="en-US" dirty="0" smtClean="0"/>
          </a:p>
          <a:p>
            <a:r>
              <a:rPr lang="el-GR" dirty="0" smtClean="0"/>
              <a:t>Πολιτισμός </a:t>
            </a:r>
            <a:r>
              <a:rPr lang="en-US" dirty="0" smtClean="0"/>
              <a:t>vs. </a:t>
            </a:r>
            <a:r>
              <a:rPr lang="el-GR" dirty="0" smtClean="0"/>
              <a:t>Βαρβαρότητα</a:t>
            </a:r>
          </a:p>
          <a:p>
            <a:r>
              <a:rPr lang="el-GR" dirty="0" smtClean="0"/>
              <a:t>Η μελέτη της κουλτούρας στις κοινωνικές επιστήμες: Πολιτισμική/Κοινωνική Ανθρωπολογία </a:t>
            </a:r>
            <a:r>
              <a:rPr lang="en-US" dirty="0" smtClean="0"/>
              <a:t>&amp; </a:t>
            </a:r>
            <a:r>
              <a:rPr lang="el-GR" dirty="0" smtClean="0"/>
              <a:t>Κοινωνιολογία (συμμετοχική παρατήρηση, εθνογραφία)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Η </a:t>
            </a:r>
            <a:r>
              <a:rPr lang="el-GR" dirty="0" err="1" smtClean="0"/>
              <a:t>οργανωσιακή</a:t>
            </a:r>
            <a:r>
              <a:rPr lang="el-GR" dirty="0" smtClean="0"/>
              <a:t> κοινωνία ως πολιτισμικό χαρακτηριστικό της </a:t>
            </a:r>
            <a:r>
              <a:rPr lang="el-GR" dirty="0" err="1" smtClean="0"/>
              <a:t>νεοτερικότητας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Max Weber </a:t>
            </a:r>
            <a:r>
              <a:rPr lang="el-GR" dirty="0" smtClean="0"/>
              <a:t>προτεσταντική ηθική &amp; καπιταλισμός, γραφειοκρατία</a:t>
            </a:r>
          </a:p>
          <a:p>
            <a:r>
              <a:rPr lang="en-US" dirty="0" smtClean="0"/>
              <a:t>Emile Durkheim </a:t>
            </a:r>
            <a:r>
              <a:rPr lang="el-GR" smtClean="0"/>
              <a:t>καταμερισμός εργασίας &amp; κοινωνική </a:t>
            </a:r>
            <a:r>
              <a:rPr lang="el-GR" dirty="0" err="1" smtClean="0"/>
              <a:t>αυτο</a:t>
            </a:r>
            <a:r>
              <a:rPr lang="el-GR" dirty="0" smtClean="0"/>
              <a:t>-ρύθμιση σύμφωνα με κανόνες, κοινωνικοί δεσμοί μέσα από (θρησκευτικά) σύμβολα και τελετές</a:t>
            </a:r>
          </a:p>
          <a:p>
            <a:r>
              <a:rPr lang="en-US" dirty="0" err="1" smtClean="0"/>
              <a:t>Presthus</a:t>
            </a:r>
            <a:r>
              <a:rPr lang="en-US" dirty="0" smtClean="0"/>
              <a:t> (1962) </a:t>
            </a:r>
            <a:r>
              <a:rPr lang="en-US" i="1" dirty="0" smtClean="0"/>
              <a:t>The organizational society</a:t>
            </a:r>
            <a:endParaRPr lang="en-US" dirty="0" smtClean="0"/>
          </a:p>
          <a:p>
            <a:r>
              <a:rPr lang="en-US" dirty="0" smtClean="0"/>
              <a:t>Jacoby (1973) </a:t>
            </a:r>
            <a:r>
              <a:rPr lang="en-US" i="1" dirty="0" smtClean="0"/>
              <a:t>The bureaucratization of the world</a:t>
            </a:r>
            <a:endParaRPr lang="el-GR" i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</a:t>
            </a:r>
            <a:r>
              <a:rPr lang="el-GR" dirty="0" err="1" smtClean="0"/>
              <a:t>οργανωσιακή</a:t>
            </a:r>
            <a:r>
              <a:rPr lang="el-GR" dirty="0" smtClean="0"/>
              <a:t> κουλτούρα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Jaques</a:t>
            </a:r>
            <a:r>
              <a:rPr lang="en-US" dirty="0" smtClean="0"/>
              <a:t> (1952) </a:t>
            </a:r>
            <a:r>
              <a:rPr lang="en-US" i="1" dirty="0" smtClean="0"/>
              <a:t>The changing  culture of a factory</a:t>
            </a:r>
          </a:p>
          <a:p>
            <a:r>
              <a:rPr lang="en-US" dirty="0" err="1" smtClean="0"/>
              <a:t>Gouldner</a:t>
            </a:r>
            <a:r>
              <a:rPr lang="en-US" dirty="0" smtClean="0"/>
              <a:t> (1955) </a:t>
            </a:r>
            <a:r>
              <a:rPr lang="en-US" i="1" dirty="0" smtClean="0"/>
              <a:t>Wildcat strike</a:t>
            </a:r>
          </a:p>
          <a:p>
            <a:r>
              <a:rPr lang="el-GR" dirty="0" smtClean="0"/>
              <a:t>Μοτίβα από κοινά αποδεκτές αξίες, πεποιθήσεις, αντιλήψεις, ιδεολογία, νοήματα ή τρόποι κατανόησης της καθημερινής δράσης</a:t>
            </a:r>
            <a:endParaRPr lang="en-US" dirty="0" smtClean="0"/>
          </a:p>
          <a:p>
            <a:r>
              <a:rPr lang="el-GR" dirty="0" smtClean="0"/>
              <a:t>Μοτίβα από κοινές συνήθειες &amp; άτυποι κανόνες, μύθοι, τελετουργίες, σύμβολα</a:t>
            </a:r>
            <a:r>
              <a:rPr lang="en-US" dirty="0" smtClean="0"/>
              <a:t>, </a:t>
            </a:r>
            <a:r>
              <a:rPr lang="el-GR" dirty="0" smtClean="0"/>
              <a:t>χιούμορ</a:t>
            </a:r>
            <a:r>
              <a:rPr lang="en-US" dirty="0" smtClean="0"/>
              <a:t>, </a:t>
            </a:r>
            <a:r>
              <a:rPr lang="el-GR" dirty="0" smtClean="0"/>
              <a:t>λόγος (</a:t>
            </a:r>
            <a:r>
              <a:rPr lang="en-US" dirty="0" smtClean="0"/>
              <a:t>discourse), </a:t>
            </a:r>
            <a:r>
              <a:rPr lang="el-GR" dirty="0" smtClean="0"/>
              <a:t>επικοινωνία, κοινωνικές σχέσεις</a:t>
            </a:r>
          </a:p>
          <a:p>
            <a:r>
              <a:rPr lang="el-GR" dirty="0" err="1" smtClean="0"/>
              <a:t>Οργανωσιακή</a:t>
            </a:r>
            <a:r>
              <a:rPr lang="el-GR" dirty="0" smtClean="0"/>
              <a:t> ταυτότητα</a:t>
            </a:r>
          </a:p>
          <a:p>
            <a:r>
              <a:rPr lang="el-GR" dirty="0" err="1" smtClean="0"/>
              <a:t>Οργανωσιακή</a:t>
            </a:r>
            <a:r>
              <a:rPr lang="el-GR" dirty="0" smtClean="0"/>
              <a:t> δέσμευση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Πλεονεκτήματα της πολιτισμικής μεταφοράς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Οι οργανώσεις ως κατασκευές της δράσης των ανθρώπων</a:t>
            </a:r>
          </a:p>
          <a:p>
            <a:r>
              <a:rPr lang="el-GR" dirty="0" smtClean="0"/>
              <a:t>Οι οργανώσεις ως πλαίσιο της βιωμένης εμπειρίας</a:t>
            </a:r>
          </a:p>
          <a:p>
            <a:pPr>
              <a:buNone/>
            </a:pPr>
            <a:r>
              <a:rPr lang="el-GR" b="1" dirty="0" smtClean="0"/>
              <a:t>Όμως: </a:t>
            </a:r>
            <a:r>
              <a:rPr lang="el-GR" dirty="0" smtClean="0"/>
              <a:t>Χρήση της γνώσης για ιδεολογικό έλεγχο ή «</a:t>
            </a:r>
            <a:r>
              <a:rPr lang="el-GR" dirty="0" err="1" smtClean="0"/>
              <a:t>αξιακή</a:t>
            </a:r>
            <a:r>
              <a:rPr lang="el-GR" dirty="0" smtClean="0"/>
              <a:t> μηχανική»</a:t>
            </a:r>
            <a:r>
              <a:rPr lang="en-US" dirty="0" smtClean="0"/>
              <a:t> </a:t>
            </a:r>
            <a:r>
              <a:rPr lang="el-GR" dirty="0" smtClean="0"/>
              <a:t>π.χ.</a:t>
            </a:r>
          </a:p>
          <a:p>
            <a:pPr>
              <a:buNone/>
            </a:pPr>
            <a:r>
              <a:rPr lang="el-GR" dirty="0" smtClean="0"/>
              <a:t>	</a:t>
            </a:r>
            <a:r>
              <a:rPr lang="en-US" dirty="0" smtClean="0"/>
              <a:t>Peters &amp; Waterman (1982) </a:t>
            </a:r>
            <a:r>
              <a:rPr lang="en-US" i="1" dirty="0" smtClean="0"/>
              <a:t>In search of excellence: Lessons from America’s best run </a:t>
            </a:r>
            <a:r>
              <a:rPr lang="en-US" i="1" dirty="0" smtClean="0"/>
              <a:t>companies</a:t>
            </a:r>
          </a:p>
          <a:p>
            <a:pPr>
              <a:buNone/>
            </a:pPr>
            <a:r>
              <a:rPr lang="en-US" i="1" dirty="0" smtClean="0"/>
              <a:t>	</a:t>
            </a:r>
            <a:r>
              <a:rPr lang="en-US" i="1" dirty="0" smtClean="0"/>
              <a:t>Bell (1956) Work and its discontents: The cult of efficiency </a:t>
            </a:r>
            <a:r>
              <a:rPr lang="en-US" i="1" smtClean="0"/>
              <a:t>in America</a:t>
            </a:r>
            <a:endParaRPr lang="el-GR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σχολική κουλτούρα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Συνάφεια με την εκπαιδευτική εθνογραφία π.χ. </a:t>
            </a:r>
            <a:r>
              <a:rPr lang="en-US" dirty="0" smtClean="0"/>
              <a:t>Willis (1977</a:t>
            </a:r>
            <a:r>
              <a:rPr lang="el-GR" dirty="0" smtClean="0"/>
              <a:t>/2012</a:t>
            </a:r>
            <a:r>
              <a:rPr lang="en-US" dirty="0" smtClean="0"/>
              <a:t>) </a:t>
            </a:r>
            <a:r>
              <a:rPr lang="en-US" i="1" dirty="0" smtClean="0"/>
              <a:t>Learning to </a:t>
            </a:r>
            <a:r>
              <a:rPr lang="en-US" i="1" dirty="0" err="1" smtClean="0"/>
              <a:t>labour</a:t>
            </a:r>
            <a:r>
              <a:rPr lang="en-US" i="1" dirty="0" smtClean="0"/>
              <a:t>: How working class kids get working class jobs</a:t>
            </a:r>
          </a:p>
          <a:p>
            <a:pPr>
              <a:buNone/>
            </a:pPr>
            <a:r>
              <a:rPr lang="el-GR" b="1" dirty="0" smtClean="0"/>
              <a:t>Όμως:</a:t>
            </a:r>
            <a:r>
              <a:rPr lang="el-GR" dirty="0" smtClean="0"/>
              <a:t> κυρίαρχη τάση η χρήση της γνώσης για την ενίσχυση της «κουλτούρας αριστείας» (</a:t>
            </a:r>
            <a:r>
              <a:rPr lang="en-US" dirty="0" smtClean="0"/>
              <a:t>culture of excellence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Callahan (1962) </a:t>
            </a:r>
            <a:r>
              <a:rPr lang="en-US" i="1" dirty="0" smtClean="0"/>
              <a:t>Education and the cult of efficiency: A study of the social forces that have shaped the administration of the public schools</a:t>
            </a:r>
            <a:endParaRPr lang="el-GR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236</Words>
  <Application>Microsoft Office PowerPoint</Application>
  <PresentationFormat>Προβολή στην οθόνη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Μεταφορά 4. Οι οργανώσεις ως κουλτούρες</vt:lpstr>
      <vt:lpstr>Κουλτούρα (culture) στη Δυτική σκέψη</vt:lpstr>
      <vt:lpstr>Η οργανωσιακή κοινωνία ως πολιτισμικό χαρακτηριστικό της νεοτερικότητας</vt:lpstr>
      <vt:lpstr>Η οργανωσιακή κουλτούρα</vt:lpstr>
      <vt:lpstr>Πλεονεκτήματα της πολιτισμικής μεταφοράς</vt:lpstr>
      <vt:lpstr>Η σχολική κουλτούρα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Μεταφορά 4. Οι οργανώσεις ως κουλτούρες</dc:title>
  <dc:creator>thalia konst</dc:creator>
  <cp:lastModifiedBy>thalia konst</cp:lastModifiedBy>
  <cp:revision>72</cp:revision>
  <dcterms:created xsi:type="dcterms:W3CDTF">2020-11-07T18:59:49Z</dcterms:created>
  <dcterms:modified xsi:type="dcterms:W3CDTF">2020-11-12T12:09:17Z</dcterms:modified>
</cp:coreProperties>
</file>