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38F0-3C5C-468F-B0A7-C4F913B20FE8}" type="datetimeFigureOut">
              <a:rPr lang="el-GR" smtClean="0"/>
              <a:pPr/>
              <a:t>27/12/2015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61F-391A-4F22-824D-E539D976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38F0-3C5C-468F-B0A7-C4F913B20FE8}" type="datetimeFigureOut">
              <a:rPr lang="el-GR" smtClean="0"/>
              <a:pPr/>
              <a:t>27/12/2015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61F-391A-4F22-824D-E539D976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38F0-3C5C-468F-B0A7-C4F913B20FE8}" type="datetimeFigureOut">
              <a:rPr lang="el-GR" smtClean="0"/>
              <a:pPr/>
              <a:t>27/12/2015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61F-391A-4F22-824D-E539D976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38F0-3C5C-468F-B0A7-C4F913B20FE8}" type="datetimeFigureOut">
              <a:rPr lang="el-GR" smtClean="0"/>
              <a:pPr/>
              <a:t>27/12/2015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61F-391A-4F22-824D-E539D976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38F0-3C5C-468F-B0A7-C4F913B20FE8}" type="datetimeFigureOut">
              <a:rPr lang="el-GR" smtClean="0"/>
              <a:pPr/>
              <a:t>27/12/2015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61F-391A-4F22-824D-E539D976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38F0-3C5C-468F-B0A7-C4F913B20FE8}" type="datetimeFigureOut">
              <a:rPr lang="el-GR" smtClean="0"/>
              <a:pPr/>
              <a:t>27/12/2015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61F-391A-4F22-824D-E539D976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38F0-3C5C-468F-B0A7-C4F913B20FE8}" type="datetimeFigureOut">
              <a:rPr lang="el-GR" smtClean="0"/>
              <a:pPr/>
              <a:t>27/12/2015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61F-391A-4F22-824D-E539D976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38F0-3C5C-468F-B0A7-C4F913B20FE8}" type="datetimeFigureOut">
              <a:rPr lang="el-GR" smtClean="0"/>
              <a:pPr/>
              <a:t>27/12/2015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61F-391A-4F22-824D-E539D976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38F0-3C5C-468F-B0A7-C4F913B20FE8}" type="datetimeFigureOut">
              <a:rPr lang="el-GR" smtClean="0"/>
              <a:pPr/>
              <a:t>27/12/2015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61F-391A-4F22-824D-E539D976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38F0-3C5C-468F-B0A7-C4F913B20FE8}" type="datetimeFigureOut">
              <a:rPr lang="el-GR" smtClean="0"/>
              <a:pPr/>
              <a:t>27/12/2015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61F-391A-4F22-824D-E539D976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38F0-3C5C-468F-B0A7-C4F913B20FE8}" type="datetimeFigureOut">
              <a:rPr lang="el-GR" smtClean="0"/>
              <a:pPr/>
              <a:t>27/12/2015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B61F-391A-4F22-824D-E539D976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38F0-3C5C-468F-B0A7-C4F913B20FE8}" type="datetimeFigureOut">
              <a:rPr lang="el-GR" smtClean="0"/>
              <a:pPr/>
              <a:t>27/12/2015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BB61F-391A-4F22-824D-E539D976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Μαθηματικά 12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Ακρότατα </a:t>
            </a:r>
            <a:r>
              <a:rPr lang="el-GR" cap="small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Συνάρτησησ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/>
          <p:cNvPicPr/>
          <p:nvPr/>
        </p:nvPicPr>
        <p:blipFill>
          <a:blip r:embed="rId2" cstate="print"/>
          <a:srcRect t="11454" r="100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2660" cy="195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3"/>
            <a:ext cx="9144000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1440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85841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1369618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29264"/>
            <a:ext cx="1167170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10358478" cy="171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501221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86454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929330"/>
            <a:ext cx="964413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7155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 t="13074" b="185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112157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715272" y="63579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429520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1114429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8001024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91440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102870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500958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70"/>
            <a:ext cx="91440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Δεξιό βέλος"/>
          <p:cNvSpPr/>
          <p:nvPr/>
        </p:nvSpPr>
        <p:spPr>
          <a:xfrm>
            <a:off x="7929586" y="37861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9144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Δεξιό βέλος"/>
          <p:cNvSpPr/>
          <p:nvPr/>
        </p:nvSpPr>
        <p:spPr>
          <a:xfrm>
            <a:off x="8001024" y="63579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43107" y="4786322"/>
            <a:ext cx="11428925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Δεξιό βέλος"/>
          <p:cNvSpPr/>
          <p:nvPr/>
        </p:nvSpPr>
        <p:spPr>
          <a:xfrm>
            <a:off x="7715272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643834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786710" y="62865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8215338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71553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8001024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91440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632779"/>
            <a:ext cx="8858280" cy="122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Δεξιό βέλος"/>
          <p:cNvSpPr/>
          <p:nvPr/>
        </p:nvSpPr>
        <p:spPr>
          <a:xfrm>
            <a:off x="8165592" y="2857496"/>
            <a:ext cx="9784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786710" y="62150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8286776" y="62150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 t="8287" b="44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Στρογγυλεμένο ορθογώνιο"/>
          <p:cNvSpPr/>
          <p:nvPr/>
        </p:nvSpPr>
        <p:spPr>
          <a:xfrm>
            <a:off x="4000496" y="5857892"/>
            <a:ext cx="1643074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Δεξιό βέλος"/>
          <p:cNvSpPr/>
          <p:nvPr/>
        </p:nvSpPr>
        <p:spPr>
          <a:xfrm>
            <a:off x="8215338" y="30003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8001024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43513"/>
            <a:ext cx="971553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Δεξιό βέλος"/>
          <p:cNvSpPr/>
          <p:nvPr/>
        </p:nvSpPr>
        <p:spPr>
          <a:xfrm>
            <a:off x="7858148" y="64293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 b="142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786710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643834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643554"/>
            <a:ext cx="1085854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715272" y="62865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419" y="11015"/>
            <a:ext cx="9144000" cy="1108720"/>
          </a:xfrm>
        </p:spPr>
        <p:txBody>
          <a:bodyPr/>
          <a:lstStyle/>
          <a:p>
            <a:r>
              <a:rPr lang="el-GR" dirty="0" smtClean="0"/>
              <a:t>Να μελετηθεί </a:t>
            </a:r>
            <a:r>
              <a:rPr lang="el-GR" dirty="0" smtClean="0"/>
              <a:t>ως προς τα </a:t>
            </a:r>
            <a:r>
              <a:rPr lang="el-GR" dirty="0" smtClean="0"/>
              <a:t>ακρότατα η συνάρτηση 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Ορθογώνιο 3"/>
              <p:cNvSpPr/>
              <p:nvPr/>
            </p:nvSpPr>
            <p:spPr>
              <a:xfrm>
                <a:off x="2555776" y="476672"/>
                <a:ext cx="3087384" cy="1025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l-GR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3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l-GR" sz="32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l-GR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l-GR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l-GR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3200" i="1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l-GR" sz="3200" dirty="0"/>
              </a:p>
            </p:txBody>
          </p:sp>
        </mc:Choice>
        <mc:Fallback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76672"/>
                <a:ext cx="3087384" cy="10257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Ορθογώνιο 5"/>
              <p:cNvSpPr/>
              <p:nvPr/>
            </p:nvSpPr>
            <p:spPr>
              <a:xfrm>
                <a:off x="11656" y="1502402"/>
                <a:ext cx="9144000" cy="5368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800" b="1" dirty="0" smtClean="0"/>
                  <a:t>1</a:t>
                </a:r>
                <a:r>
                  <a:rPr lang="en-US" sz="2800" b="1" dirty="0"/>
                  <a:t>o</a:t>
                </a:r>
                <a:r>
                  <a:rPr lang="el-GR" sz="2800" b="1" dirty="0"/>
                  <a:t> Βήμα</a:t>
                </a:r>
                <a:r>
                  <a:rPr lang="el-GR" sz="2800" dirty="0"/>
                  <a:t> : βρίσκουμε το πεδίο ορισμού </a:t>
                </a:r>
              </a:p>
              <a:p>
                <a:r>
                  <a:rPr lang="en-US" sz="2800" dirty="0"/>
                  <a:t>O </a:t>
                </a:r>
                <a:r>
                  <a:rPr lang="el-GR" sz="2800" dirty="0"/>
                  <a:t>παρονομαστής θα πρέπει να είναι διάφορος του μηδενός και συνεπώς </a:t>
                </a:r>
                <a14:m>
                  <m:oMath xmlns:m="http://schemas.openxmlformats.org/officeDocument/2006/math">
                    <m:r>
                      <a:rPr lang="el-GR" sz="2800" i="1"/>
                      <m:t>𝑥</m:t>
                    </m:r>
                    <m:r>
                      <a:rPr lang="el-GR" sz="2800" i="1"/>
                      <m:t>≠1⇒</m:t>
                    </m:r>
                    <m:r>
                      <a:rPr lang="el-GR" sz="2800" i="1"/>
                      <m:t>𝑥</m:t>
                    </m:r>
                    <m:r>
                      <a:rPr lang="el-GR" sz="2800" i="1"/>
                      <m:t>≠1</m:t>
                    </m:r>
                  </m:oMath>
                </a14:m>
                <a:r>
                  <a:rPr lang="el-GR" sz="2800" dirty="0"/>
                  <a:t> </a:t>
                </a:r>
                <a14:m>
                  <m:oMath xmlns:m="http://schemas.openxmlformats.org/officeDocument/2006/math">
                    <m:r>
                      <a:rPr lang="el-GR" sz="2800" i="1"/>
                      <m:t>𝛢</m:t>
                    </m:r>
                    <m:r>
                      <a:rPr lang="el-GR" sz="2800" i="1"/>
                      <m:t>=</m:t>
                    </m:r>
                    <m:r>
                      <a:rPr lang="el-GR" sz="2800" i="1"/>
                      <m:t>ℝ</m:t>
                    </m:r>
                    <m:r>
                      <a:rPr lang="el-GR" sz="2800" i="1"/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l-GR" sz="2800" i="1"/>
                        </m:ctrlPr>
                      </m:dPr>
                      <m:e>
                        <m:r>
                          <a:rPr lang="el-GR" sz="2800" i="1"/>
                          <m:t>1</m:t>
                        </m:r>
                      </m:e>
                    </m:d>
                  </m:oMath>
                </a14:m>
                <a:endParaRPr lang="el-GR" sz="2800" dirty="0"/>
              </a:p>
              <a:p>
                <a:r>
                  <a:rPr lang="el-GR" sz="2800" dirty="0"/>
                  <a:t> </a:t>
                </a:r>
                <a:r>
                  <a:rPr lang="el-GR" sz="2800" b="1" dirty="0" smtClean="0"/>
                  <a:t>2</a:t>
                </a:r>
                <a:r>
                  <a:rPr lang="en-US" sz="2800" b="1" dirty="0"/>
                  <a:t>o</a:t>
                </a:r>
                <a:r>
                  <a:rPr lang="el-GR" sz="2800" b="1" dirty="0"/>
                  <a:t> Βήμα</a:t>
                </a:r>
                <a:r>
                  <a:rPr lang="el-GR" sz="2800" dirty="0"/>
                  <a:t>: Η συνάρτηση είναι συνεχής και </a:t>
                </a:r>
                <a:r>
                  <a:rPr lang="el-GR" sz="2800" dirty="0" err="1" smtClean="0"/>
                  <a:t>παραγωγίσιμη</a:t>
                </a:r>
                <a:endParaRPr lang="el-GR" sz="2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800" i="1"/>
                          </m:ctrlPr>
                        </m:sSupPr>
                        <m:e>
                          <m:r>
                            <a:rPr lang="el-GR" sz="2800" i="1"/>
                            <m:t>𝑓</m:t>
                          </m:r>
                        </m:e>
                        <m:sup>
                          <m:r>
                            <a:rPr lang="el-GR" sz="2800" i="1"/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l-GR" sz="2800" i="1"/>
                          </m:ctrlPr>
                        </m:dPr>
                        <m:e>
                          <m:r>
                            <a:rPr lang="el-GR" sz="2800" i="1"/>
                            <m:t>𝑥</m:t>
                          </m:r>
                        </m:e>
                      </m:d>
                      <m:r>
                        <a:rPr lang="el-GR" sz="2800" i="1"/>
                        <m:t>=</m:t>
                      </m:r>
                      <m:sSup>
                        <m:sSupPr>
                          <m:ctrlPr>
                            <a:rPr lang="el-GR" sz="2800" i="1"/>
                          </m:ctrlPr>
                        </m:sSupPr>
                        <m:e>
                          <m:r>
                            <a:rPr lang="el-GR" sz="2800" i="1"/>
                            <m:t>(</m:t>
                          </m:r>
                          <m:f>
                            <m:fPr>
                              <m:ctrlPr>
                                <a:rPr lang="el-GR" sz="2800" i="1"/>
                              </m:ctrlPr>
                            </m:fPr>
                            <m:num>
                              <m:r>
                                <a:rPr lang="el-GR" sz="2800" i="1"/>
                                <m:t>1</m:t>
                              </m:r>
                            </m:num>
                            <m:den>
                              <m:r>
                                <a:rPr lang="el-GR" sz="2800" i="1"/>
                                <m:t>𝑥</m:t>
                              </m:r>
                              <m:r>
                                <a:rPr lang="el-GR" sz="2800" i="1"/>
                                <m:t>−1</m:t>
                              </m:r>
                            </m:den>
                          </m:f>
                          <m:r>
                            <a:rPr lang="el-GR" sz="2800" i="1"/>
                            <m:t>+1)</m:t>
                          </m:r>
                        </m:e>
                        <m:sup>
                          <m:r>
                            <a:rPr lang="el-GR" sz="2800" i="1"/>
                            <m:t>′</m:t>
                          </m:r>
                        </m:sup>
                      </m:sSup>
                      <m:r>
                        <a:rPr lang="el-GR" sz="2800" i="1"/>
                        <m:t>=</m:t>
                      </m:r>
                      <m:sSup>
                        <m:sSupPr>
                          <m:ctrlPr>
                            <a:rPr lang="el-GR" sz="2800" i="1"/>
                          </m:ctrlPr>
                        </m:sSupPr>
                        <m:e>
                          <m:r>
                            <a:rPr lang="el-GR" sz="2800" i="1"/>
                            <m:t>(</m:t>
                          </m:r>
                          <m:sSup>
                            <m:sSupPr>
                              <m:ctrlPr>
                                <a:rPr lang="el-GR" sz="28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800" i="1"/>
                                  </m:ctrlPr>
                                </m:dPr>
                                <m:e>
                                  <m:r>
                                    <a:rPr lang="en-US" sz="2800" i="1"/>
                                    <m:t>𝑥</m:t>
                                  </m:r>
                                  <m:r>
                                    <a:rPr lang="el-GR" sz="2800" i="1"/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l-GR" sz="2800" i="1"/>
                                <m:t>−1</m:t>
                              </m:r>
                            </m:sup>
                          </m:sSup>
                          <m:r>
                            <a:rPr lang="el-GR" sz="2800" i="1"/>
                            <m:t>+</m:t>
                          </m:r>
                          <m:r>
                            <a:rPr lang="el-GR" sz="2800" i="1"/>
                            <m:t>𝑥</m:t>
                          </m:r>
                          <m:r>
                            <a:rPr lang="el-GR" sz="2800" i="1"/>
                            <m:t>)</m:t>
                          </m:r>
                        </m:e>
                        <m:sup>
                          <m:r>
                            <a:rPr lang="el-GR" sz="2800" i="1"/>
                            <m:t>′</m:t>
                          </m:r>
                        </m:sup>
                      </m:sSup>
                      <m:r>
                        <a:rPr lang="el-GR" sz="2800" i="1"/>
                        <m:t>=</m:t>
                      </m:r>
                      <m:limUpp>
                        <m:limUppPr>
                          <m:ctrlPr>
                            <a:rPr lang="el-GR" sz="2800" i="1"/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l-GR" sz="2800" i="1"/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el-GR" sz="2800" i="1"/>
                                  </m:ctrlPr>
                                </m:sSupPr>
                                <m:e>
                                  <m:r>
                                    <a:rPr lang="el-GR" sz="2800" i="1"/>
                                    <m:t>−1</m:t>
                                  </m:r>
                                  <m:d>
                                    <m:dPr>
                                      <m:ctrlPr>
                                        <a:rPr lang="el-GR" sz="2800" i="1"/>
                                      </m:ctrlPr>
                                    </m:dPr>
                                    <m:e>
                                      <m:r>
                                        <a:rPr lang="en-US" sz="2800" i="1"/>
                                        <m:t>𝑥</m:t>
                                      </m:r>
                                      <m:r>
                                        <a:rPr lang="el-GR" sz="2800" i="1"/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l-GR" sz="2800" i="1"/>
                                    <m:t>−1−1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2800" i="1"/>
                                  </m:ctrlPr>
                                </m:sSupPr>
                                <m:e>
                                  <m:r>
                                    <a:rPr lang="el-GR" sz="2800" i="1"/>
                                    <m:t>(</m:t>
                                  </m:r>
                                  <m:r>
                                    <a:rPr lang="el-GR" sz="2800" i="1"/>
                                    <m:t>𝑥</m:t>
                                  </m:r>
                                  <m:r>
                                    <a:rPr lang="el-GR" sz="2800" i="1"/>
                                    <m:t>−1)</m:t>
                                  </m:r>
                                </m:e>
                                <m:sup>
                                  <m:r>
                                    <a:rPr lang="el-GR" sz="2800" i="1"/>
                                    <m:t>′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l-GR" sz="2800" i="1"/>
                              </m:ctrlPr>
                            </m:eqArrPr>
                            <m:e>
                              <m:r>
                                <a:rPr lang="el-GR" sz="2800" i="1"/>
                                <m:t> </m:t>
                              </m:r>
                            </m:e>
                            <m:e>
                              <m:r>
                                <a:rPr lang="el-GR" sz="2800" i="1"/>
                                <m:t>𝜋</m:t>
                              </m:r>
                              <m:r>
                                <a:rPr lang="el-GR" sz="2800" b="0" i="1" smtClean="0">
                                  <a:latin typeface="Cambria Math"/>
                                </a:rPr>
                                <m:t>𝜀</m:t>
                              </m:r>
                              <m:r>
                                <a:rPr lang="el-GR" sz="2800" i="1"/>
                                <m:t>𝜑𝜏𝜀𝜄</m:t>
                              </m:r>
                              <m:r>
                                <a:rPr lang="el-GR" sz="2800" i="1"/>
                                <m:t> </m:t>
                              </m:r>
                              <m:r>
                                <a:rPr lang="el-GR" sz="2800" i="1"/>
                                <m:t>𝜂</m:t>
                              </m:r>
                              <m:r>
                                <a:rPr lang="el-GR" sz="2800" i="1"/>
                                <m:t> </m:t>
                              </m:r>
                              <m:r>
                                <a:rPr lang="el-GR" sz="2800" i="1"/>
                                <m:t>𝛿</m:t>
                              </m:r>
                              <m:r>
                                <m:rPr>
                                  <m:sty m:val="p"/>
                                </m:rPr>
                                <a:rPr lang="el-GR" sz="2800" i="1"/>
                                <m:t>ύ</m:t>
                              </m:r>
                              <m:r>
                                <a:rPr lang="el-GR" sz="2800" i="1"/>
                                <m:t>𝜈𝛼𝜇𝜂</m:t>
                              </m:r>
                              <m:r>
                                <a:rPr lang="el-GR" sz="2800" i="1"/>
                                <m:t> </m:t>
                              </m:r>
                              <m:r>
                                <a:rPr lang="el-GR" sz="2800" i="1"/>
                                <m:t>𝜇𝜋𝜌𝜊𝜎𝜏</m:t>
                              </m:r>
                              <m:r>
                                <a:rPr lang="el-GR" sz="2800" b="0" i="1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l-GR" sz="2800" i="1"/>
                                <m:t> </m:t>
                              </m:r>
                            </m:e>
                            <m:e>
                              <m:r>
                                <a:rPr lang="el-GR" sz="2800" i="1"/>
                                <m:t>𝜅𝛼𝜄</m:t>
                              </m:r>
                              <m:r>
                                <a:rPr lang="el-GR" sz="2800" i="1"/>
                                <m:t> </m:t>
                              </m:r>
                              <m:r>
                                <a:rPr lang="el-GR" sz="2800" i="1"/>
                                <m:t>𝜋𝛼𝜌𝛼𝛾𝜔𝛾𝛺𝜁𝜀𝜏𝛼𝜄</m:t>
                              </m:r>
                              <m:r>
                                <a:rPr lang="el-GR" sz="2800" i="1"/>
                                <m:t> (</m:t>
                              </m:r>
                              <m:r>
                                <a:rPr lang="en-US" sz="2800" i="1"/>
                                <m:t>𝑥</m:t>
                              </m:r>
                              <m:r>
                                <a:rPr lang="el-GR" sz="2800" i="1"/>
                                <m:t>−1) </m:t>
                              </m:r>
                            </m:e>
                          </m:eqArr>
                        </m:lim>
                      </m:limUpp>
                      <m:r>
                        <a:rPr lang="el-GR" sz="2800" i="1"/>
                        <m:t>+1=</m:t>
                      </m:r>
                    </m:oMath>
                  </m:oMathPara>
                </a14:m>
                <a:endParaRPr lang="el-GR" sz="2800" dirty="0"/>
              </a:p>
              <a:p>
                <a:r>
                  <a:rPr lang="en-US" sz="2800" dirty="0"/>
                  <a:t> </a:t>
                </a:r>
                <a:endParaRPr lang="el-GR" sz="2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800" i="1"/>
                          </m:ctrlPr>
                        </m:sSupPr>
                        <m:e>
                          <m:r>
                            <a:rPr lang="el-GR" sz="2800" i="1"/>
                            <m:t>−1</m:t>
                          </m:r>
                          <m:d>
                            <m:dPr>
                              <m:ctrlPr>
                                <a:rPr lang="el-GR" sz="2800" i="1"/>
                              </m:ctrlPr>
                            </m:dPr>
                            <m:e>
                              <m:r>
                                <a:rPr lang="en-US" sz="2800" i="1"/>
                                <m:t>𝑥</m:t>
                              </m:r>
                              <m:r>
                                <a:rPr lang="el-GR" sz="2800" i="1"/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l-GR" sz="2800" i="1"/>
                            <m:t>−2</m:t>
                          </m:r>
                        </m:sup>
                      </m:sSup>
                      <m:r>
                        <a:rPr lang="el-GR" sz="2800" i="1"/>
                        <m:t>∗1+1=−</m:t>
                      </m:r>
                      <m:f>
                        <m:fPr>
                          <m:ctrlPr>
                            <a:rPr lang="el-GR" sz="2800" i="1"/>
                          </m:ctrlPr>
                        </m:fPr>
                        <m:num>
                          <m:r>
                            <a:rPr lang="el-GR" sz="2800" i="1"/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l-GR" sz="28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800" i="1"/>
                                  </m:ctrlPr>
                                </m:dPr>
                                <m:e>
                                  <m:r>
                                    <a:rPr lang="el-GR" sz="2800" i="1"/>
                                    <m:t>𝑥</m:t>
                                  </m:r>
                                  <m:r>
                                    <a:rPr lang="el-GR" sz="2800" i="1"/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l-GR" sz="2800" i="1"/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l-GR" sz="2800" i="1"/>
                        <m:t>+1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6" y="1502402"/>
                <a:ext cx="9144000" cy="5368201"/>
              </a:xfrm>
              <a:prstGeom prst="rect">
                <a:avLst/>
              </a:prstGeom>
              <a:blipFill rotWithShape="1">
                <a:blip r:embed="rId3"/>
                <a:stretch>
                  <a:fillRect l="-1400" t="-10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6037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l-GR" i="1" smtClean="0"/>
                      <m:t>−</m:t>
                    </m:r>
                    <m:f>
                      <m:fPr>
                        <m:ctrlPr>
                          <a:rPr lang="el-GR" i="1"/>
                        </m:ctrlPr>
                      </m:fPr>
                      <m:num>
                        <m:r>
                          <a:rPr lang="el-GR" i="1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i="1"/>
                                </m:ctrlPr>
                              </m:dPr>
                              <m:e>
                                <m:r>
                                  <a:rPr lang="el-GR" i="1"/>
                                  <m:t>𝑥</m:t>
                                </m:r>
                                <m:r>
                                  <a:rPr lang="el-GR" i="1"/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l-GR" i="1"/>
                              <m:t>2</m:t>
                            </m:r>
                          </m:sup>
                        </m:sSup>
                      </m:den>
                    </m:f>
                    <m:r>
                      <a:rPr lang="el-GR" i="1"/>
                      <m:t>+1=0⟺−</m:t>
                    </m:r>
                    <m:f>
                      <m:fPr>
                        <m:ctrlPr>
                          <a:rPr lang="el-GR" i="1"/>
                        </m:ctrlPr>
                      </m:fPr>
                      <m:num>
                        <m:r>
                          <a:rPr lang="el-GR" i="1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i="1"/>
                                </m:ctrlPr>
                              </m:dPr>
                              <m:e>
                                <m:r>
                                  <a:rPr lang="el-GR" i="1"/>
                                  <m:t>𝑥</m:t>
                                </m:r>
                                <m:r>
                                  <a:rPr lang="el-GR" i="1"/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l-GR" i="1"/>
                              <m:t>2</m:t>
                            </m:r>
                          </m:sup>
                        </m:sSup>
                      </m:den>
                    </m:f>
                    <m:r>
                      <a:rPr lang="el-GR" i="1"/>
                      <m:t>+</m:t>
                    </m:r>
                    <m:f>
                      <m:fPr>
                        <m:ctrlPr>
                          <a:rPr lang="el-GR" i="1"/>
                        </m:ctrlPr>
                      </m:fPr>
                      <m:num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i="1"/>
                                </m:ctrlPr>
                              </m:dPr>
                              <m:e>
                                <m:r>
                                  <a:rPr lang="el-GR" i="1"/>
                                  <m:t>𝑥</m:t>
                                </m:r>
                                <m:r>
                                  <a:rPr lang="el-GR" i="1"/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l-GR" i="1"/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i="1"/>
                                </m:ctrlPr>
                              </m:dPr>
                              <m:e>
                                <m:r>
                                  <a:rPr lang="el-GR" i="1"/>
                                  <m:t>𝑥</m:t>
                                </m:r>
                                <m:r>
                                  <a:rPr lang="el-GR" i="1"/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l-GR" i="1"/>
                              <m:t>2</m:t>
                            </m:r>
                          </m:sup>
                        </m:sSup>
                      </m:den>
                    </m:f>
                    <m:r>
                      <a:rPr lang="el-GR" i="1"/>
                      <m:t>=0⟺</m:t>
                    </m:r>
                  </m:oMath>
                </a14:m>
                <a:endParaRPr lang="el-GR" i="1" dirty="0" smtClean="0"/>
              </a:p>
              <a:p>
                <a:endParaRPr lang="el-GR" i="1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i="1"/>
                        </m:ctrlPr>
                      </m:fPr>
                      <m:num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l-GR" i="1"/>
                              <m:t>−1+</m:t>
                            </m:r>
                            <m:r>
                              <a:rPr lang="el-GR" i="1"/>
                              <m:t>𝑥</m:t>
                            </m:r>
                          </m:e>
                          <m:sup>
                            <m:r>
                              <a:rPr lang="el-GR" i="1"/>
                              <m:t>2</m:t>
                            </m:r>
                          </m:sup>
                        </m:sSup>
                        <m:r>
                          <a:rPr lang="el-GR" i="1"/>
                          <m:t>−2</m:t>
                        </m:r>
                        <m:r>
                          <a:rPr lang="el-GR" i="1"/>
                          <m:t>𝑥</m:t>
                        </m:r>
                        <m:r>
                          <a:rPr lang="el-GR" i="1"/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i="1"/>
                                </m:ctrlPr>
                              </m:dPr>
                              <m:e>
                                <m:r>
                                  <a:rPr lang="el-GR" i="1"/>
                                  <m:t>𝑥</m:t>
                                </m:r>
                                <m:r>
                                  <a:rPr lang="el-GR" i="1"/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l-GR" i="1"/>
                              <m:t>2</m:t>
                            </m:r>
                          </m:sup>
                        </m:sSup>
                      </m:den>
                    </m:f>
                    <m:r>
                      <a:rPr lang="el-GR" i="1"/>
                      <m:t>=0⟺</m:t>
                    </m:r>
                    <m:r>
                      <a:rPr lang="el-GR" i="1"/>
                      <m:t>𝑥</m:t>
                    </m:r>
                    <m:r>
                      <a:rPr lang="el-GR" i="1"/>
                      <m:t>(</m:t>
                    </m:r>
                    <m:r>
                      <a:rPr lang="el-GR" i="1"/>
                      <m:t>𝑥</m:t>
                    </m:r>
                    <m:r>
                      <a:rPr lang="el-GR" i="1"/>
                      <m:t>−2)=0⇔</m:t>
                    </m:r>
                    <m:d>
                      <m:dPr>
                        <m:begChr m:val="{"/>
                        <m:endChr m:val=""/>
                        <m:ctrlPr>
                          <a:rPr lang="el-GR" i="1"/>
                        </m:ctrlPr>
                      </m:dPr>
                      <m:e>
                        <m:eqArr>
                          <m:eqArrPr>
                            <m:ctrlPr>
                              <a:rPr lang="el-GR" i="1"/>
                            </m:ctrlPr>
                          </m:eqArrPr>
                          <m:e>
                            <m:r>
                              <a:rPr lang="el-GR" i="1"/>
                              <m:t>𝑥</m:t>
                            </m:r>
                            <m:r>
                              <a:rPr lang="el-GR" i="1"/>
                              <m:t>=0</m:t>
                            </m:r>
                          </m:e>
                          <m:e>
                            <m:r>
                              <a:rPr lang="el-GR" i="1"/>
                              <m:t>𝑥</m:t>
                            </m:r>
                            <m:r>
                              <a:rPr lang="el-GR" i="1"/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l-GR" dirty="0" smtClean="0"/>
              </a:p>
              <a:p>
                <a:endParaRPr lang="el-GR" dirty="0"/>
              </a:p>
              <a:p>
                <a:r>
                  <a:rPr lang="el-GR" b="1" dirty="0"/>
                  <a:t>3</a:t>
                </a:r>
                <a:r>
                  <a:rPr lang="en-US" b="1" dirty="0"/>
                  <a:t>o</a:t>
                </a:r>
                <a:r>
                  <a:rPr lang="el-GR" b="1" dirty="0"/>
                  <a:t> Βήμα</a:t>
                </a:r>
                <a:r>
                  <a:rPr lang="el-GR" dirty="0"/>
                  <a:t>: Κατασκευάζουμε τον πίνακα </a:t>
                </a:r>
                <a:r>
                  <a:rPr lang="el-GR" dirty="0" err="1"/>
                  <a:t>προσήμων</a:t>
                </a:r>
                <a:r>
                  <a:rPr lang="el-GR" dirty="0"/>
                  <a:t>  </a:t>
                </a:r>
              </a:p>
              <a:p>
                <a:pPr algn="just"/>
                <a:r>
                  <a:rPr lang="el-GR" dirty="0"/>
                  <a:t>Για την εύρεση του </a:t>
                </a:r>
                <a:r>
                  <a:rPr lang="el-GR" dirty="0" err="1"/>
                  <a:t>προσήμου</a:t>
                </a:r>
                <a:r>
                  <a:rPr lang="el-GR" dirty="0"/>
                  <a:t> </a:t>
                </a:r>
                <a:r>
                  <a:rPr lang="el-GR" dirty="0" err="1"/>
                  <a:t>πολυωνυμικής</a:t>
                </a:r>
                <a:r>
                  <a:rPr lang="el-GR" dirty="0"/>
                  <a:t> συνάρτησης εκτελούμε τα </a:t>
                </a:r>
                <a:r>
                  <a:rPr lang="el-GR" dirty="0" smtClean="0"/>
                  <a:t>ακόλουθα:</a:t>
                </a:r>
                <a:endParaRPr lang="el-GR" dirty="0"/>
              </a:p>
              <a:p>
                <a:pPr lvl="0" algn="just"/>
                <a:r>
                  <a:rPr lang="el-GR" dirty="0"/>
                  <a:t>Τοποθετούμε τις ρίζες της παραγώγους στον άξονα (ή και σημεία στα οποία η παραγωγός δεν υπάρχει π.χ. σημεία που εξαιρούνται από το πεδίο ορισμού επειδή μηδενίζουν τον παρονομαστή μιας συνάρτησης). </a:t>
                </a:r>
              </a:p>
              <a:p>
                <a:pPr lvl="0" algn="just"/>
                <a:r>
                  <a:rPr lang="el-GR" dirty="0"/>
                  <a:t>Ξεκινάμε με το πρόσημο του </a:t>
                </a:r>
                <a:r>
                  <a:rPr lang="el-GR" dirty="0" err="1"/>
                  <a:t>μεγιστοβάθμιου</a:t>
                </a:r>
                <a:r>
                  <a:rPr lang="el-GR" dirty="0"/>
                  <a:t> όρου. </a:t>
                </a:r>
              </a:p>
              <a:p>
                <a:pPr lvl="0" algn="just"/>
                <a:r>
                  <a:rPr lang="el-GR" dirty="0"/>
                  <a:t>Αν υπάρχουν διπλές ρίζες το πρόσημο δεν εναλλάσσεται. </a:t>
                </a:r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067" r="-12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0893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just"/>
            <a:r>
              <a:rPr lang="el-GR" i="1" dirty="0"/>
              <a:t>Επιπλέον των ριζών 0 και 2 συμπεριλαμβάνεται και το 1, καθώς στο σημείο αυτό  η συνάρτηση δεν ορίζεται.   </a:t>
            </a:r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Πίνακας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0259023"/>
                  </p:ext>
                </p:extLst>
              </p:nvPr>
            </p:nvGraphicFramePr>
            <p:xfrm>
              <a:off x="-8348" y="1628800"/>
              <a:ext cx="9143998" cy="17076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81298"/>
                    <a:gridCol w="1966850"/>
                    <a:gridCol w="1781298"/>
                    <a:gridCol w="1781298"/>
                    <a:gridCol w="1833254"/>
                  </a:tblGrid>
                  <a:tr h="50405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4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r>
                            <a:rPr lang="en-US" sz="2800" dirty="0">
                              <a:effectLst/>
                            </a:rPr>
                            <a:t>   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0</a:t>
                          </a:r>
                          <a:r>
                            <a:rPr lang="en-US" sz="2800" dirty="0" smtClean="0">
                              <a:effectLst/>
                            </a:rPr>
                            <a:t>   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  1</a:t>
                          </a:r>
                          <a:r>
                            <a:rPr lang="en-US" sz="2800" dirty="0" smtClean="0">
                              <a:effectLst/>
                            </a:rPr>
                            <a:t>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    </a:t>
                          </a:r>
                          <a:r>
                            <a:rPr lang="en-US" sz="2800" dirty="0" smtClean="0">
                              <a:effectLst/>
                            </a:rPr>
                            <a:t> </a:t>
                          </a:r>
                          <a:r>
                            <a:rPr lang="el-GR" sz="2800" dirty="0">
                              <a:effectLst/>
                            </a:rPr>
                            <a:t>2</a:t>
                          </a:r>
                          <a:r>
                            <a:rPr lang="en-US" sz="2800" dirty="0">
                              <a:effectLst/>
                            </a:rPr>
                            <a:t>         +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712889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28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2800">
                                        <a:effectLst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l-GR" sz="2800">
                                        <a:effectLst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</a:t>
                          </a: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   </a:t>
                          </a:r>
                          <a:r>
                            <a:rPr lang="el-GR" sz="2800">
                              <a:effectLst/>
                            </a:rPr>
                            <a:t>+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723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</a:rPr>
                                  <m:t>↘</m:t>
                                </m:r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</a:rPr>
                                  <m:t>↘</m:t>
                                </m:r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Πίνακας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0259023"/>
                  </p:ext>
                </p:extLst>
              </p:nvPr>
            </p:nvGraphicFramePr>
            <p:xfrm>
              <a:off x="-8348" y="1628800"/>
              <a:ext cx="9143998" cy="17076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81298"/>
                    <a:gridCol w="1966850"/>
                    <a:gridCol w="1781298"/>
                    <a:gridCol w="1781298"/>
                    <a:gridCol w="1833254"/>
                  </a:tblGrid>
                  <a:tr h="50405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4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r>
                            <a:rPr lang="en-US" sz="2800" dirty="0">
                              <a:effectLst/>
                            </a:rPr>
                            <a:t>   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0</a:t>
                          </a:r>
                          <a:r>
                            <a:rPr lang="en-US" sz="2800" dirty="0" smtClean="0">
                              <a:effectLst/>
                            </a:rPr>
                            <a:t>   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  1</a:t>
                          </a:r>
                          <a:r>
                            <a:rPr lang="en-US" sz="2800" dirty="0" smtClean="0">
                              <a:effectLst/>
                            </a:rPr>
                            <a:t>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    </a:t>
                          </a:r>
                          <a:r>
                            <a:rPr lang="en-US" sz="2800" dirty="0" smtClean="0">
                              <a:effectLst/>
                            </a:rPr>
                            <a:t> </a:t>
                          </a:r>
                          <a:r>
                            <a:rPr lang="el-GR" sz="2800" dirty="0">
                              <a:effectLst/>
                            </a:rPr>
                            <a:t>2</a:t>
                          </a:r>
                          <a:r>
                            <a:rPr lang="en-US" sz="2800" dirty="0">
                              <a:effectLst/>
                            </a:rPr>
                            <a:t>         +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712889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42" t="-80342" r="-413699" b="-6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</a:t>
                          </a: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   </a:t>
                          </a:r>
                          <a:r>
                            <a:rPr lang="el-GR" sz="2800">
                              <a:effectLst/>
                            </a:rPr>
                            <a:t>+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42" t="-263750" r="-413699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0712" t="-263750" r="-273994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10959" t="-263750" r="-203082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10959" t="-263750" r="-103082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98671" t="-263750" b="-12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9" name="Ευθεία γραμμή σύνδεσης 8"/>
          <p:cNvCxnSpPr/>
          <p:nvPr/>
        </p:nvCxnSpPr>
        <p:spPr>
          <a:xfrm>
            <a:off x="7138988" y="9053513"/>
            <a:ext cx="0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>
            <a:off x="5580112" y="2132856"/>
            <a:ext cx="0" cy="12241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5436096" y="2132856"/>
            <a:ext cx="0" cy="12241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Ορθογώνιο 14"/>
              <p:cNvSpPr/>
              <p:nvPr/>
            </p:nvSpPr>
            <p:spPr>
              <a:xfrm>
                <a:off x="0" y="3717032"/>
                <a:ext cx="9144000" cy="2256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l-GR" sz="2800" i="1" dirty="0"/>
                  <a:t>Αρχίζουμε με το πρόσημο του </a:t>
                </a:r>
                <a:r>
                  <a:rPr lang="el-GR" sz="2800" i="1" dirty="0" err="1"/>
                  <a:t>μεγιστοβάθμιου</a:t>
                </a:r>
                <a:r>
                  <a:rPr lang="el-GR" sz="2800" i="1" dirty="0"/>
                  <a:t> όρου (+) και εναλλάσσουμε τα πρόσημα.</a:t>
                </a:r>
                <a:endParaRPr lang="el-GR" sz="2800" dirty="0"/>
              </a:p>
              <a:p>
                <a:pPr lvl="0" algn="just"/>
                <a:r>
                  <a:rPr lang="el-GR" sz="2800" i="1" dirty="0"/>
                  <a:t>Στην μονάδα το πρόσημο αριστερά και δεξιά δεν αλλάζει, διότι η παράγωγος έχει στον παρονομαστή τη ρίζα στο τετράγωνο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/>
                        </m:ctrlPr>
                      </m:sSupPr>
                      <m:e>
                        <m:d>
                          <m:dPr>
                            <m:ctrlPr>
                              <a:rPr lang="el-GR" sz="2800" i="1"/>
                            </m:ctrlPr>
                          </m:dPr>
                          <m:e>
                            <m:r>
                              <a:rPr lang="el-GR" sz="2800" i="1"/>
                              <m:t>𝑥</m:t>
                            </m:r>
                            <m:r>
                              <a:rPr lang="el-GR" sz="2800" i="1"/>
                              <m:t>−1</m:t>
                            </m:r>
                          </m:e>
                        </m:d>
                      </m:e>
                      <m:sup>
                        <m:r>
                          <a:rPr lang="el-GR" sz="2800" i="1"/>
                          <m:t>2</m:t>
                        </m:r>
                      </m:sup>
                    </m:sSup>
                    <m:r>
                      <a:rPr lang="el-GR" sz="2800" i="1"/>
                      <m:t>.</m:t>
                    </m:r>
                  </m:oMath>
                </a14:m>
                <a:r>
                  <a:rPr lang="el-GR" sz="2800" i="1" dirty="0"/>
                  <a:t> </a:t>
                </a:r>
                <a:endParaRPr lang="el-GR" sz="2800" dirty="0"/>
              </a:p>
            </p:txBody>
          </p:sp>
        </mc:Choice>
        <mc:Fallback>
          <p:sp>
            <p:nvSpPr>
              <p:cNvPr id="15" name="Ορθογώνιο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17032"/>
                <a:ext cx="9144000" cy="2256515"/>
              </a:xfrm>
              <a:prstGeom prst="rect">
                <a:avLst/>
              </a:prstGeom>
              <a:blipFill rotWithShape="1">
                <a:blip r:embed="rId3"/>
                <a:stretch>
                  <a:fillRect l="-1333" t="-2432" r="-1333" b="-70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3544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Τίτλος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l-GR" sz="3600" i="1" dirty="0"/>
                  <a:t>Να βρεθούν τα ακρότατα της συνάρτησης  </a:t>
                </a:r>
                <a:r>
                  <a:rPr lang="el-GR" sz="3600" dirty="0"/>
                  <a:t/>
                </a:r>
                <a:br>
                  <a:rPr lang="el-GR" sz="3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i="1"/>
                        <m:t>𝑓</m:t>
                      </m:r>
                      <m:d>
                        <m:dPr>
                          <m:ctrlPr>
                            <a:rPr lang="el-GR" sz="3600" i="1"/>
                          </m:ctrlPr>
                        </m:dPr>
                        <m:e>
                          <m:r>
                            <a:rPr lang="el-GR" sz="3600" i="1"/>
                            <m:t>𝑥</m:t>
                          </m:r>
                        </m:e>
                      </m:d>
                      <m:r>
                        <a:rPr lang="el-GR" sz="3600" i="1"/>
                        <m:t>=</m:t>
                      </m:r>
                      <m:sSup>
                        <m:sSupPr>
                          <m:ctrlPr>
                            <a:rPr lang="el-GR" sz="3600" i="1"/>
                          </m:ctrlPr>
                        </m:sSupPr>
                        <m:e>
                          <m:r>
                            <a:rPr lang="el-GR" sz="3600" i="1"/>
                            <m:t>𝑥</m:t>
                          </m:r>
                        </m:e>
                        <m:sup>
                          <m:r>
                            <a:rPr lang="el-GR" sz="3600" i="1"/>
                            <m:t>4</m:t>
                          </m:r>
                        </m:sup>
                      </m:sSup>
                      <m:r>
                        <a:rPr lang="el-GR" sz="3600" i="1"/>
                        <m:t>−4</m:t>
                      </m:r>
                      <m:sSup>
                        <m:sSupPr>
                          <m:ctrlPr>
                            <a:rPr lang="el-GR" sz="3600" i="1"/>
                          </m:ctrlPr>
                        </m:sSupPr>
                        <m:e>
                          <m:r>
                            <a:rPr lang="el-GR" sz="3600" i="1"/>
                            <m:t>𝑥</m:t>
                          </m:r>
                        </m:e>
                        <m:sup>
                          <m:r>
                            <a:rPr lang="el-GR" sz="3600" i="1"/>
                            <m:t>3</m:t>
                          </m:r>
                        </m:sup>
                      </m:sSup>
                    </m:oMath>
                  </m:oMathPara>
                </a14:m>
                <a:r>
                  <a:rPr lang="el-GR" dirty="0"/>
                  <a:t/>
                </a:r>
                <a:br>
                  <a:rPr lang="el-GR" dirty="0"/>
                </a:br>
                <a:endParaRPr lang="el-GR" dirty="0"/>
              </a:p>
            </p:txBody>
          </p:sp>
        </mc:Choice>
        <mc:Fallback>
          <p:sp>
            <p:nvSpPr>
              <p:cNvPr id="2" name="Τίτλο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08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35286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Τίτλος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l-GR" sz="3600" i="1" dirty="0"/>
                  <a:t>Να βρεθούν τα ακρότατα της συνάρτησης  </a:t>
                </a:r>
                <a:r>
                  <a:rPr lang="el-GR" sz="3600" dirty="0"/>
                  <a:t/>
                </a:r>
                <a:br>
                  <a:rPr lang="el-GR" sz="3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i="1"/>
                        <m:t>𝑓</m:t>
                      </m:r>
                      <m:d>
                        <m:dPr>
                          <m:ctrlPr>
                            <a:rPr lang="el-GR" sz="3600" i="1"/>
                          </m:ctrlPr>
                        </m:dPr>
                        <m:e>
                          <m:r>
                            <a:rPr lang="el-GR" sz="3600" i="1"/>
                            <m:t>𝑥</m:t>
                          </m:r>
                        </m:e>
                      </m:d>
                      <m:r>
                        <a:rPr lang="el-GR" sz="3600" i="1"/>
                        <m:t>=</m:t>
                      </m:r>
                      <m:sSup>
                        <m:sSupPr>
                          <m:ctrlPr>
                            <a:rPr lang="el-GR" sz="3600" i="1"/>
                          </m:ctrlPr>
                        </m:sSupPr>
                        <m:e>
                          <m:r>
                            <a:rPr lang="el-GR" sz="3600" i="1"/>
                            <m:t>𝑥</m:t>
                          </m:r>
                        </m:e>
                        <m:sup>
                          <m:r>
                            <a:rPr lang="el-GR" sz="3600" i="1"/>
                            <m:t>4</m:t>
                          </m:r>
                        </m:sup>
                      </m:sSup>
                      <m:r>
                        <a:rPr lang="el-GR" sz="3600" i="1"/>
                        <m:t>−4</m:t>
                      </m:r>
                      <m:sSup>
                        <m:sSupPr>
                          <m:ctrlPr>
                            <a:rPr lang="el-GR" sz="3600" i="1"/>
                          </m:ctrlPr>
                        </m:sSupPr>
                        <m:e>
                          <m:r>
                            <a:rPr lang="el-GR" sz="3600" i="1"/>
                            <m:t>𝑥</m:t>
                          </m:r>
                        </m:e>
                        <m:sup>
                          <m:r>
                            <a:rPr lang="el-GR" sz="3600" i="1"/>
                            <m:t>3</m:t>
                          </m:r>
                        </m:sup>
                      </m:sSup>
                    </m:oMath>
                  </m:oMathPara>
                </a14:m>
                <a:r>
                  <a:rPr lang="el-GR" dirty="0"/>
                  <a:t/>
                </a:r>
                <a:br>
                  <a:rPr lang="el-GR" dirty="0"/>
                </a:br>
                <a:endParaRPr lang="el-GR" dirty="0"/>
              </a:p>
            </p:txBody>
          </p:sp>
        </mc:Choice>
        <mc:Fallback>
          <p:sp>
            <p:nvSpPr>
              <p:cNvPr id="2" name="Τίτλο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08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1628800"/>
                <a:ext cx="9108504" cy="4497363"/>
              </a:xfrm>
            </p:spPr>
            <p:txBody>
              <a:bodyPr/>
              <a:lstStyle/>
              <a:p>
                <a:r>
                  <a:rPr lang="el-GR" i="1" dirty="0"/>
                  <a:t>Το πεδίο ορισμού είναι όλο το </a:t>
                </a:r>
                <a:r>
                  <a:rPr lang="en-US" i="1" dirty="0"/>
                  <a:t>R</a:t>
                </a:r>
                <a:r>
                  <a:rPr lang="el-GR" i="1" dirty="0"/>
                  <a:t>. Η συνάρτηση είναι συνεχής και </a:t>
                </a:r>
                <a:r>
                  <a:rPr lang="el-GR" i="1" dirty="0" err="1"/>
                  <a:t>παραγωγίσιμη</a:t>
                </a:r>
                <a:r>
                  <a:rPr lang="el-GR" i="1" dirty="0"/>
                  <a:t> στο πεδίο ορισμού της.</a:t>
                </a:r>
                <a:endParaRPr lang="el-GR" dirty="0"/>
              </a:p>
              <a:p>
                <a:r>
                  <a:rPr lang="el-GR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𝑓</m:t>
                        </m:r>
                      </m:e>
                      <m:sup>
                        <m:r>
                          <a:rPr lang="el-GR" i="1"/>
                          <m:t>′</m:t>
                        </m:r>
                      </m:sup>
                    </m:sSup>
                    <m:d>
                      <m:dPr>
                        <m:ctrlPr>
                          <a:rPr lang="el-GR" i="1"/>
                        </m:ctrlPr>
                      </m:dPr>
                      <m:e>
                        <m:r>
                          <a:rPr lang="el-GR" i="1"/>
                          <m:t>𝑥</m:t>
                        </m:r>
                      </m:e>
                    </m:d>
                    <m:r>
                      <a:rPr lang="el-GR" i="1"/>
                      <m:t>=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(4</m:t>
                        </m:r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l-GR" i="1"/>
                              <m:t>𝑥</m:t>
                            </m:r>
                          </m:e>
                          <m:sup>
                            <m:r>
                              <a:rPr lang="el-GR" i="1"/>
                              <m:t>3</m:t>
                            </m:r>
                          </m:sup>
                        </m:sSup>
                        <m:r>
                          <a:rPr lang="el-GR" i="1"/>
                          <m:t>−12</m:t>
                        </m:r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l-GR" i="1"/>
                              <m:t>𝑥</m:t>
                            </m:r>
                          </m:e>
                          <m:sup>
                            <m:r>
                              <a:rPr lang="el-GR" i="1"/>
                              <m:t>2</m:t>
                            </m:r>
                          </m:sup>
                        </m:sSup>
                        <m:r>
                          <a:rPr lang="el-GR" i="1"/>
                          <m:t>)</m:t>
                        </m:r>
                      </m:e>
                      <m:sup>
                        <m:r>
                          <a:rPr lang="el-GR" i="1"/>
                          <m:t>′</m:t>
                        </m:r>
                      </m:sup>
                    </m:sSup>
                    <m:r>
                      <a:rPr lang="el-GR" i="1"/>
                      <m:t>=4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d>
                      <m:dPr>
                        <m:ctrlPr>
                          <a:rPr lang="el-GR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−3</m:t>
                        </m:r>
                      </m:e>
                    </m:d>
                    <m:d>
                      <m:dPr>
                        <m:begChr m:val="{"/>
                        <m:endChr m:val=""/>
                        <m:ctrlPr>
                          <a:rPr lang="el-GR" i="1"/>
                        </m:ctrlPr>
                      </m:dPr>
                      <m:e>
                        <m:eqArr>
                          <m:eqArrPr>
                            <m:ctrlPr>
                              <a:rPr lang="el-GR" i="1"/>
                            </m:ctrlPr>
                          </m:eqArr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=0</m:t>
                            </m:r>
                          </m:e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28800"/>
                <a:ext cx="9108504" cy="4497363"/>
              </a:xfrm>
              <a:blipFill rotWithShape="1">
                <a:blip r:embed="rId3"/>
                <a:stretch>
                  <a:fillRect l="-1473" t="-1762" r="-23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Δεξιό βέλος 3"/>
          <p:cNvSpPr/>
          <p:nvPr/>
        </p:nvSpPr>
        <p:spPr>
          <a:xfrm>
            <a:off x="7884368" y="55172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8241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-36512" y="0"/>
                <a:ext cx="9108504" cy="4497363"/>
              </a:xfrm>
            </p:spPr>
            <p:txBody>
              <a:bodyPr/>
              <a:lstStyle/>
              <a:p>
                <a:r>
                  <a:rPr lang="el-GR" i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𝑓</m:t>
                        </m:r>
                      </m:e>
                      <m:sup>
                        <m:r>
                          <a:rPr lang="el-GR" i="1"/>
                          <m:t>′</m:t>
                        </m:r>
                      </m:sup>
                    </m:sSup>
                    <m:d>
                      <m:dPr>
                        <m:ctrlPr>
                          <a:rPr lang="el-GR" i="1"/>
                        </m:ctrlPr>
                      </m:dPr>
                      <m:e>
                        <m:r>
                          <a:rPr lang="el-GR" i="1"/>
                          <m:t>𝑥</m:t>
                        </m:r>
                      </m:e>
                    </m:d>
                    <m:r>
                      <a:rPr lang="el-GR" i="1"/>
                      <m:t>=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(4</m:t>
                        </m:r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l-GR" i="1"/>
                              <m:t>𝑥</m:t>
                            </m:r>
                          </m:e>
                          <m:sup>
                            <m:r>
                              <a:rPr lang="el-GR" i="1"/>
                              <m:t>3</m:t>
                            </m:r>
                          </m:sup>
                        </m:sSup>
                        <m:r>
                          <a:rPr lang="el-GR" i="1"/>
                          <m:t>−12</m:t>
                        </m:r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l-GR" i="1"/>
                              <m:t>𝑥</m:t>
                            </m:r>
                          </m:e>
                          <m:sup>
                            <m:r>
                              <a:rPr lang="el-GR" i="1"/>
                              <m:t>2</m:t>
                            </m:r>
                          </m:sup>
                        </m:sSup>
                        <m:r>
                          <a:rPr lang="el-GR" i="1"/>
                          <m:t>)</m:t>
                        </m:r>
                      </m:e>
                      <m:sup>
                        <m:r>
                          <a:rPr lang="el-GR" i="1"/>
                          <m:t>′</m:t>
                        </m:r>
                      </m:sup>
                    </m:sSup>
                    <m:r>
                      <a:rPr lang="el-GR" i="1"/>
                      <m:t>=4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d>
                      <m:dPr>
                        <m:ctrlPr>
                          <a:rPr lang="el-GR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−3</m:t>
                        </m:r>
                      </m:e>
                    </m:d>
                    <m:d>
                      <m:dPr>
                        <m:begChr m:val="{"/>
                        <m:endChr m:val=""/>
                        <m:ctrlPr>
                          <a:rPr lang="el-GR" i="1"/>
                        </m:ctrlPr>
                      </m:dPr>
                      <m:e>
                        <m:eqArr>
                          <m:eqArrPr>
                            <m:ctrlPr>
                              <a:rPr lang="el-GR" i="1"/>
                            </m:ctrlPr>
                          </m:eqArr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=0</m:t>
                            </m:r>
                          </m:e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6512" y="0"/>
                <a:ext cx="9108504" cy="4497363"/>
              </a:xfrm>
              <a:blipFill rotWithShape="1">
                <a:blip r:embed="rId2"/>
                <a:stretch>
                  <a:fillRect l="-14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3666934"/>
                  </p:ext>
                </p:extLst>
              </p:nvPr>
            </p:nvGraphicFramePr>
            <p:xfrm>
              <a:off x="-1" y="1340769"/>
              <a:ext cx="9144002" cy="30045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08722"/>
                    <a:gridCol w="2188450"/>
                    <a:gridCol w="1981992"/>
                    <a:gridCol w="2264838"/>
                  </a:tblGrid>
                  <a:tr h="57390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r>
                            <a:rPr lang="en-US" sz="2800" dirty="0">
                              <a:effectLst/>
                            </a:rPr>
                            <a:t>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    </a:t>
                          </a:r>
                          <a:r>
                            <a:rPr lang="en-US" sz="2800" dirty="0" smtClean="0">
                              <a:effectLst/>
                            </a:rPr>
                            <a:t> </a:t>
                          </a:r>
                          <a:r>
                            <a:rPr lang="en-US" sz="2800" dirty="0">
                              <a:effectLst/>
                            </a:rPr>
                            <a:t>0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</a:t>
                          </a:r>
                          <a:r>
                            <a:rPr lang="en-US" sz="2800" dirty="0" smtClean="0">
                              <a:effectLst/>
                            </a:rPr>
                            <a:t>          </a:t>
                          </a:r>
                          <a:r>
                            <a:rPr lang="en-US" sz="2800" dirty="0">
                              <a:effectLst/>
                            </a:rPr>
                            <a:t>3     </a:t>
                          </a:r>
                          <a:r>
                            <a:rPr lang="el-GR" sz="2800" dirty="0" smtClean="0">
                              <a:effectLst/>
                            </a:rPr>
                            <a:t>   </a:t>
                          </a:r>
                          <a:r>
                            <a:rPr lang="en-US" sz="2800" dirty="0" smtClean="0">
                              <a:effectLst/>
                            </a:rPr>
                            <a:t>       </a:t>
                          </a:r>
                          <a:r>
                            <a:rPr lang="en-US" sz="2800" dirty="0">
                              <a:effectLst/>
                            </a:rPr>
                            <a:t>+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60082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l-GR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𝑥</m:t>
                                    </m:r>
                                    <m:r>
                                      <a:rPr lang="en-US" sz="2800">
                                        <a:effectLst/>
                                      </a:rPr>
                                      <m:t>−3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</a:t>
                          </a:r>
                          <a:r>
                            <a:rPr lang="en-US" sz="2800" dirty="0" smtClean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</a:t>
                          </a:r>
                          <a:r>
                            <a:rPr lang="el-GR" sz="2800" dirty="0" smtClean="0">
                              <a:effectLst/>
                            </a:rPr>
                            <a:t>    </a:t>
                          </a:r>
                          <a:r>
                            <a:rPr lang="en-US" sz="2800" dirty="0" smtClean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</a:t>
                          </a:r>
                          <a:r>
                            <a:rPr lang="en-US" sz="2800" dirty="0" smtClean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1447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28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+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1447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28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l-GR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𝑥</m:t>
                                    </m:r>
                                    <m:r>
                                      <a:rPr lang="en-US" sz="2800">
                                        <a:effectLst/>
                                      </a:rPr>
                                      <m:t>−3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 </a:t>
                          </a: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</a:t>
                          </a:r>
                          <a:r>
                            <a:rPr lang="el-GR" sz="2800" dirty="0" smtClean="0">
                              <a:effectLst/>
                            </a:rPr>
                            <a:t>      </a:t>
                          </a: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  </a:t>
                          </a: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0082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</a:rPr>
                                  <m:t>↘</m:t>
                                </m:r>
                              </m:oMath>
                            </m:oMathPara>
                          </a14:m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</a:rPr>
                                  <m:t>↘</m:t>
                                </m:r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3666934"/>
                  </p:ext>
                </p:extLst>
              </p:nvPr>
            </p:nvGraphicFramePr>
            <p:xfrm>
              <a:off x="-1" y="1340769"/>
              <a:ext cx="9144002" cy="30045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08722"/>
                    <a:gridCol w="2188450"/>
                    <a:gridCol w="1981992"/>
                    <a:gridCol w="2264838"/>
                  </a:tblGrid>
                  <a:tr h="57390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r>
                            <a:rPr lang="en-US" sz="2800" dirty="0">
                              <a:effectLst/>
                            </a:rPr>
                            <a:t>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    </a:t>
                          </a:r>
                          <a:r>
                            <a:rPr lang="en-US" sz="2800" dirty="0" smtClean="0">
                              <a:effectLst/>
                            </a:rPr>
                            <a:t> </a:t>
                          </a:r>
                          <a:r>
                            <a:rPr lang="en-US" sz="2800" dirty="0">
                              <a:effectLst/>
                            </a:rPr>
                            <a:t>0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</a:t>
                          </a:r>
                          <a:r>
                            <a:rPr lang="en-US" sz="2800" dirty="0" smtClean="0">
                              <a:effectLst/>
                            </a:rPr>
                            <a:t>          </a:t>
                          </a:r>
                          <a:r>
                            <a:rPr lang="en-US" sz="2800" dirty="0">
                              <a:effectLst/>
                            </a:rPr>
                            <a:t>3     </a:t>
                          </a:r>
                          <a:r>
                            <a:rPr lang="el-GR" sz="2800" dirty="0" smtClean="0">
                              <a:effectLst/>
                            </a:rPr>
                            <a:t>   </a:t>
                          </a:r>
                          <a:r>
                            <a:rPr lang="en-US" sz="2800" dirty="0" smtClean="0">
                              <a:effectLst/>
                            </a:rPr>
                            <a:t>       </a:t>
                          </a:r>
                          <a:r>
                            <a:rPr lang="en-US" sz="2800" dirty="0">
                              <a:effectLst/>
                            </a:rPr>
                            <a:t>+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600821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107071" r="-237838" b="-3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</a:t>
                          </a:r>
                          <a:r>
                            <a:rPr lang="en-US" sz="2800" dirty="0" smtClean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</a:t>
                          </a:r>
                          <a:r>
                            <a:rPr lang="el-GR" sz="2800" dirty="0" smtClean="0">
                              <a:effectLst/>
                            </a:rPr>
                            <a:t>    </a:t>
                          </a:r>
                          <a:r>
                            <a:rPr lang="en-US" sz="2800" dirty="0" smtClean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</a:t>
                          </a:r>
                          <a:r>
                            <a:rPr lang="en-US" sz="2800" dirty="0" smtClean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1447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202970" r="-237838" b="-197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+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1447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306000" r="-237838" b="-9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 </a:t>
                          </a: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</a:t>
                          </a:r>
                          <a:r>
                            <a:rPr lang="el-GR" sz="2800" dirty="0" smtClean="0">
                              <a:effectLst/>
                            </a:rPr>
                            <a:t>      </a:t>
                          </a: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  </a:t>
                          </a: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00821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410101" r="-2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23677" t="-410101" r="-194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47077" t="-410101" r="-114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3226" t="-41010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Ορθογώνιο 5"/>
              <p:cNvSpPr/>
              <p:nvPr/>
            </p:nvSpPr>
            <p:spPr>
              <a:xfrm>
                <a:off x="0" y="4437112"/>
                <a:ext cx="9144000" cy="2286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l-GR" sz="2800" i="1" dirty="0"/>
                  <a:t>Πολλαπλασιάζουμε τα πρόσημα των μονωνύμων για να εξαχθεί το πρόσημο του πολυωνύμου</a:t>
                </a:r>
                <a:endParaRPr lang="el-GR" sz="2800" dirty="0"/>
              </a:p>
              <a:p>
                <a:pPr lvl="0"/>
                <a:r>
                  <a:rPr lang="el-GR" sz="2800" i="1" dirty="0"/>
                  <a:t>Αντικαθιστούμε όπου χ=2 και βρίσκουμε το τοπικό ελάχιστο της συνάρτησης </a:t>
                </a:r>
                <a:endParaRPr lang="el-GR" sz="2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/>
                        <m:t>𝑓</m:t>
                      </m:r>
                      <m:d>
                        <m:dPr>
                          <m:ctrlPr>
                            <a:rPr lang="el-GR" sz="2800" i="1"/>
                          </m:ctrlPr>
                        </m:dPr>
                        <m:e>
                          <m:r>
                            <a:rPr lang="el-GR" sz="2800" i="1"/>
                            <m:t>𝑥</m:t>
                          </m:r>
                        </m:e>
                      </m:d>
                      <m:r>
                        <a:rPr lang="el-GR" sz="2800" i="1"/>
                        <m:t>=</m:t>
                      </m:r>
                      <m:sSup>
                        <m:sSupPr>
                          <m:ctrlPr>
                            <a:rPr lang="el-GR" sz="2800" i="1"/>
                          </m:ctrlPr>
                        </m:sSupPr>
                        <m:e>
                          <m:r>
                            <a:rPr lang="el-GR" sz="2800" i="1"/>
                            <m:t>𝑥</m:t>
                          </m:r>
                        </m:e>
                        <m:sup>
                          <m:r>
                            <a:rPr lang="el-GR" sz="2800" i="1"/>
                            <m:t>4</m:t>
                          </m:r>
                        </m:sup>
                      </m:sSup>
                      <m:r>
                        <a:rPr lang="el-GR" sz="2800" i="1"/>
                        <m:t>−4</m:t>
                      </m:r>
                      <m:sSup>
                        <m:sSupPr>
                          <m:ctrlPr>
                            <a:rPr lang="el-GR" sz="2800" i="1"/>
                          </m:ctrlPr>
                        </m:sSupPr>
                        <m:e>
                          <m:r>
                            <a:rPr lang="el-GR" sz="2800" i="1"/>
                            <m:t>𝑥</m:t>
                          </m:r>
                        </m:e>
                        <m:sup>
                          <m:r>
                            <a:rPr lang="el-GR" sz="2800" i="1"/>
                            <m:t>3</m:t>
                          </m:r>
                        </m:sup>
                      </m:sSup>
                      <m:r>
                        <a:rPr lang="el-GR" sz="2800" i="1"/>
                        <m:t>⇒</m:t>
                      </m:r>
                      <m:r>
                        <a:rPr lang="el-GR" sz="2800" i="1"/>
                        <m:t>𝑓</m:t>
                      </m:r>
                      <m:d>
                        <m:dPr>
                          <m:ctrlPr>
                            <a:rPr lang="el-GR" sz="2800" i="1"/>
                          </m:ctrlPr>
                        </m:dPr>
                        <m:e>
                          <m:r>
                            <a:rPr lang="el-GR" sz="2800" i="1"/>
                            <m:t>3</m:t>
                          </m:r>
                        </m:e>
                      </m:d>
                      <m:r>
                        <a:rPr lang="el-GR" sz="2800" i="1"/>
                        <m:t>=</m:t>
                      </m:r>
                      <m:sSup>
                        <m:sSupPr>
                          <m:ctrlPr>
                            <a:rPr lang="el-GR" sz="2800" i="1"/>
                          </m:ctrlPr>
                        </m:sSupPr>
                        <m:e>
                          <m:r>
                            <a:rPr lang="el-GR" sz="2800" i="1"/>
                            <m:t>3</m:t>
                          </m:r>
                        </m:e>
                        <m:sup>
                          <m:r>
                            <a:rPr lang="el-GR" sz="2800" i="1"/>
                            <m:t>4</m:t>
                          </m:r>
                        </m:sup>
                      </m:sSup>
                      <m:r>
                        <a:rPr lang="el-GR" sz="2800" i="1"/>
                        <m:t>−4</m:t>
                      </m:r>
                      <m:sSup>
                        <m:sSupPr>
                          <m:ctrlPr>
                            <a:rPr lang="el-GR" sz="2800" i="1"/>
                          </m:ctrlPr>
                        </m:sSupPr>
                        <m:e>
                          <m:r>
                            <a:rPr lang="el-GR" sz="2800" i="1"/>
                            <m:t>∗3</m:t>
                          </m:r>
                        </m:e>
                        <m:sup>
                          <m:r>
                            <a:rPr lang="el-GR" sz="2800" i="1"/>
                            <m:t>3</m:t>
                          </m:r>
                        </m:sup>
                      </m:sSup>
                      <m:r>
                        <a:rPr lang="el-GR" sz="2800" i="1"/>
                        <m:t>=−27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37112"/>
                <a:ext cx="9144000" cy="2286460"/>
              </a:xfrm>
              <a:prstGeom prst="rect">
                <a:avLst/>
              </a:prstGeom>
              <a:blipFill rotWithShape="1">
                <a:blip r:embed="rId4"/>
                <a:stretch>
                  <a:fillRect l="-1333" t="-24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15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Τίτλος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1417638"/>
              </a:xfrm>
            </p:spPr>
            <p:txBody>
              <a:bodyPr>
                <a:normAutofit fontScale="90000"/>
              </a:bodyPr>
              <a:lstStyle/>
              <a:p>
                <a:pPr lvl="0"/>
                <a:r>
                  <a:rPr lang="el-GR" sz="3100" i="1" dirty="0"/>
                  <a:t>Να βρεθούν τα ακρότατα της συνάρτησης  </a:t>
                </a:r>
                <a:r>
                  <a:rPr lang="el-GR" sz="3100" dirty="0"/>
                  <a:t/>
                </a:r>
                <a:br>
                  <a:rPr lang="el-GR" sz="31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100" i="1"/>
                        <m:t>𝑓</m:t>
                      </m:r>
                      <m:d>
                        <m:dPr>
                          <m:ctrlPr>
                            <a:rPr lang="el-GR" sz="3100" i="1"/>
                          </m:ctrlPr>
                        </m:dPr>
                        <m:e>
                          <m:r>
                            <a:rPr lang="el-GR" sz="3100" i="1"/>
                            <m:t>𝑥</m:t>
                          </m:r>
                        </m:e>
                      </m:d>
                      <m:r>
                        <a:rPr lang="el-GR" sz="3100" i="1"/>
                        <m:t>=</m:t>
                      </m:r>
                      <m:sSup>
                        <m:sSupPr>
                          <m:ctrlPr>
                            <a:rPr lang="el-GR" sz="3100" i="1"/>
                          </m:ctrlPr>
                        </m:sSupPr>
                        <m:e>
                          <m:r>
                            <a:rPr lang="el-GR" sz="3100" i="1"/>
                            <m:t>𝑥</m:t>
                          </m:r>
                        </m:e>
                        <m:sup>
                          <m:r>
                            <a:rPr lang="el-GR" sz="3100" i="1"/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sz="3100" i="1"/>
                          </m:ctrlPr>
                        </m:sSupPr>
                        <m:e>
                          <m:r>
                            <a:rPr lang="en-US" sz="3100" i="1"/>
                            <m:t>𝑒</m:t>
                          </m:r>
                        </m:e>
                        <m:sup>
                          <m:r>
                            <a:rPr lang="en-US" sz="3100" i="1"/>
                            <m:t>𝑥</m:t>
                          </m:r>
                        </m:sup>
                      </m:sSup>
                    </m:oMath>
                  </m:oMathPara>
                </a14:m>
                <a:r>
                  <a:rPr lang="el-GR" dirty="0"/>
                  <a:t/>
                </a:r>
                <a:br>
                  <a:rPr lang="el-GR" dirty="0"/>
                </a:br>
                <a:endParaRPr lang="el-GR" dirty="0"/>
              </a:p>
            </p:txBody>
          </p:sp>
        </mc:Choice>
        <mc:Fallback>
          <p:sp>
            <p:nvSpPr>
              <p:cNvPr id="2" name="Τίτλο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1417638"/>
              </a:xfrm>
              <a:blipFill rotWithShape="1">
                <a:blip r:embed="rId2"/>
                <a:stretch>
                  <a:fillRect t="-90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22107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Τίτλος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1417638"/>
              </a:xfrm>
            </p:spPr>
            <p:txBody>
              <a:bodyPr>
                <a:normAutofit fontScale="90000"/>
              </a:bodyPr>
              <a:lstStyle/>
              <a:p>
                <a:pPr lvl="0"/>
                <a:r>
                  <a:rPr lang="el-GR" sz="3100" i="1" dirty="0"/>
                  <a:t>Να βρεθούν τα ακρότατα της συνάρτησης  </a:t>
                </a:r>
                <a:r>
                  <a:rPr lang="el-GR" sz="3100" dirty="0"/>
                  <a:t/>
                </a:r>
                <a:br>
                  <a:rPr lang="el-GR" sz="31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100" i="1"/>
                        <m:t>𝑓</m:t>
                      </m:r>
                      <m:d>
                        <m:dPr>
                          <m:ctrlPr>
                            <a:rPr lang="el-GR" sz="3100" i="1"/>
                          </m:ctrlPr>
                        </m:dPr>
                        <m:e>
                          <m:r>
                            <a:rPr lang="el-GR" sz="3100" i="1"/>
                            <m:t>𝑥</m:t>
                          </m:r>
                        </m:e>
                      </m:d>
                      <m:r>
                        <a:rPr lang="el-GR" sz="3100" i="1"/>
                        <m:t>=</m:t>
                      </m:r>
                      <m:sSup>
                        <m:sSupPr>
                          <m:ctrlPr>
                            <a:rPr lang="el-GR" sz="3100" i="1"/>
                          </m:ctrlPr>
                        </m:sSupPr>
                        <m:e>
                          <m:r>
                            <a:rPr lang="el-GR" sz="3100" i="1"/>
                            <m:t>𝑥</m:t>
                          </m:r>
                        </m:e>
                        <m:sup>
                          <m:r>
                            <a:rPr lang="el-GR" sz="3100" i="1"/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sz="3100" i="1"/>
                          </m:ctrlPr>
                        </m:sSupPr>
                        <m:e>
                          <m:r>
                            <a:rPr lang="en-US" sz="3100" i="1"/>
                            <m:t>𝑒</m:t>
                          </m:r>
                        </m:e>
                        <m:sup>
                          <m:r>
                            <a:rPr lang="en-US" sz="3100" i="1"/>
                            <m:t>𝑥</m:t>
                          </m:r>
                        </m:sup>
                      </m:sSup>
                    </m:oMath>
                  </m:oMathPara>
                </a14:m>
                <a:r>
                  <a:rPr lang="el-GR" dirty="0"/>
                  <a:t/>
                </a:r>
                <a:br>
                  <a:rPr lang="el-GR" dirty="0"/>
                </a:br>
                <a:endParaRPr lang="el-GR" dirty="0"/>
              </a:p>
            </p:txBody>
          </p:sp>
        </mc:Choice>
        <mc:Fallback>
          <p:sp>
            <p:nvSpPr>
              <p:cNvPr id="2" name="Τίτλο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1417638"/>
              </a:xfrm>
              <a:blipFill rotWithShape="1">
                <a:blip r:embed="rId2"/>
                <a:stretch>
                  <a:fillRect t="-90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1052736"/>
                <a:ext cx="9144000" cy="507342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/>
                          </m:ctrlPr>
                        </m:sSupPr>
                        <m:e>
                          <m:r>
                            <a:rPr lang="el-GR" i="1"/>
                            <m:t>𝑓</m:t>
                          </m:r>
                        </m:e>
                        <m:sup>
                          <m:r>
                            <a:rPr lang="el-GR" i="1"/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l-GR" i="1"/>
                          </m:ctrlPr>
                        </m:dPr>
                        <m:e>
                          <m:r>
                            <a:rPr lang="el-GR" i="1"/>
                            <m:t>𝑥</m:t>
                          </m:r>
                        </m:e>
                      </m:d>
                      <m:r>
                        <a:rPr lang="el-GR" i="1"/>
                        <m:t>=</m:t>
                      </m:r>
                      <m:sSup>
                        <m:sSupPr>
                          <m:ctrlPr>
                            <a:rPr lang="el-GR" i="1"/>
                          </m:ctrlPr>
                        </m:sSupPr>
                        <m:e>
                          <m:r>
                            <a:rPr lang="el-GR" i="1"/>
                            <m:t>(</m:t>
                          </m:r>
                          <m:sSup>
                            <m:sSupPr>
                              <m:ctrlPr>
                                <a:rPr lang="el-GR" i="1"/>
                              </m:ctrlPr>
                            </m:sSupPr>
                            <m:e>
                              <m:r>
                                <a:rPr lang="el-GR" i="1"/>
                                <m:t>𝑥</m:t>
                              </m:r>
                            </m:e>
                            <m:sup>
                              <m:r>
                                <a:rPr lang="el-GR" i="1"/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/>
                              </m:ctrlPr>
                            </m:sSupPr>
                            <m:e>
                              <m:r>
                                <a:rPr lang="en-US" i="1"/>
                                <m:t>𝑒</m:t>
                              </m:r>
                            </m:e>
                            <m:sup>
                              <m:r>
                                <a:rPr lang="en-US" i="1"/>
                                <m:t>𝑥</m:t>
                              </m:r>
                            </m:sup>
                          </m:sSup>
                          <m:r>
                            <a:rPr lang="el-GR" i="1"/>
                            <m:t>)</m:t>
                          </m:r>
                        </m:e>
                        <m:sup>
                          <m:r>
                            <a:rPr lang="el-GR" i="1"/>
                            <m:t>′</m:t>
                          </m:r>
                        </m:sup>
                      </m:sSup>
                      <m:r>
                        <a:rPr lang="el-GR" i="1"/>
                        <m:t>=2</m:t>
                      </m:r>
                      <m:r>
                        <a:rPr lang="el-GR" i="1"/>
                        <m:t>𝑥</m:t>
                      </m:r>
                      <m:sSup>
                        <m:sSupPr>
                          <m:ctrlPr>
                            <a:rPr lang="el-GR" i="1"/>
                          </m:ctrlPr>
                        </m:sSupPr>
                        <m:e>
                          <m:r>
                            <a:rPr lang="en-US" i="1"/>
                            <m:t>𝑒</m:t>
                          </m:r>
                        </m:e>
                        <m:sup>
                          <m:r>
                            <a:rPr lang="en-US" i="1"/>
                            <m:t>𝑥</m:t>
                          </m:r>
                        </m:sup>
                      </m:sSup>
                      <m:r>
                        <a:rPr lang="el-GR" i="1"/>
                        <m:t>+</m:t>
                      </m:r>
                      <m:sSup>
                        <m:sSupPr>
                          <m:ctrlPr>
                            <a:rPr lang="el-GR" i="1"/>
                          </m:ctrlPr>
                        </m:sSupPr>
                        <m:e>
                          <m:r>
                            <a:rPr lang="el-GR" i="1"/>
                            <m:t>𝑥</m:t>
                          </m:r>
                        </m:e>
                        <m:sup>
                          <m:r>
                            <a:rPr lang="el-GR" i="1"/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i="1"/>
                          </m:ctrlPr>
                        </m:sSupPr>
                        <m:e>
                          <m:r>
                            <a:rPr lang="en-US" i="1"/>
                            <m:t>𝑒</m:t>
                          </m:r>
                        </m:e>
                        <m:sup>
                          <m:r>
                            <a:rPr lang="en-US" i="1"/>
                            <m:t>𝑥</m:t>
                          </m:r>
                        </m:sup>
                      </m:sSup>
                      <m:r>
                        <a:rPr lang="en-US" i="1"/>
                        <m:t>=</m:t>
                      </m:r>
                      <m:r>
                        <a:rPr lang="el-GR" i="1"/>
                        <m:t>𝑥</m:t>
                      </m:r>
                      <m:sSup>
                        <m:sSupPr>
                          <m:ctrlPr>
                            <a:rPr lang="el-GR" i="1"/>
                          </m:ctrlPr>
                        </m:sSupPr>
                        <m:e>
                          <m:r>
                            <a:rPr lang="en-US" i="1"/>
                            <m:t>𝑒</m:t>
                          </m:r>
                        </m:e>
                        <m:sup>
                          <m:r>
                            <a:rPr lang="en-US" i="1"/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l-GR" i="1"/>
                          </m:ctrlPr>
                        </m:dPr>
                        <m:e>
                          <m:r>
                            <a:rPr lang="en-US" i="1"/>
                            <m:t>2+</m:t>
                          </m:r>
                          <m:r>
                            <a:rPr lang="en-US" i="1"/>
                            <m:t>𝑥</m:t>
                          </m:r>
                        </m:e>
                      </m:d>
                      <m:r>
                        <a:rPr lang="en-US" i="1"/>
                        <m:t>=0</m:t>
                      </m:r>
                      <m:r>
                        <a:rPr lang="el-GR" b="0" i="1" smtClean="0">
                          <a:latin typeface="Cambria Math"/>
                        </a:rPr>
                        <m:t>  </m:t>
                      </m:r>
                      <m:r>
                        <a:rPr lang="en-US" i="1"/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l-GR" i="1"/>
                          </m:ctrlPr>
                        </m:dPr>
                        <m:e>
                          <m:eqArr>
                            <m:eqArrPr>
                              <m:ctrlPr>
                                <a:rPr lang="el-GR" i="1"/>
                              </m:ctrlPr>
                            </m:eqArrPr>
                            <m:e>
                              <m:r>
                                <a:rPr lang="en-US" i="1"/>
                                <m:t>𝑥</m:t>
                              </m:r>
                              <m:r>
                                <a:rPr lang="en-US" i="1"/>
                                <m:t>=0</m:t>
                              </m:r>
                            </m:e>
                            <m:e>
                              <m:r>
                                <a:rPr lang="en-US" i="1"/>
                                <m:t>𝑥</m:t>
                              </m:r>
                              <m:r>
                                <a:rPr lang="en-US" i="1"/>
                                <m:t>=−2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52736"/>
                <a:ext cx="9144000" cy="5073427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7463264"/>
                  </p:ext>
                </p:extLst>
              </p:nvPr>
            </p:nvGraphicFramePr>
            <p:xfrm>
              <a:off x="0" y="2636914"/>
              <a:ext cx="9143999" cy="24359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08722"/>
                    <a:gridCol w="2188448"/>
                    <a:gridCol w="1981992"/>
                    <a:gridCol w="2264837"/>
                  </a:tblGrid>
                  <a:tr h="32697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r>
                            <a:rPr lang="en-US" sz="2800" dirty="0">
                              <a:effectLst/>
                            </a:rPr>
                            <a:t> 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  </a:t>
                          </a:r>
                          <a:r>
                            <a:rPr lang="en-US" sz="2800" dirty="0" smtClean="0">
                              <a:effectLst/>
                            </a:rPr>
                            <a:t>-</a:t>
                          </a:r>
                          <a:r>
                            <a:rPr lang="en-US" sz="2800" dirty="0">
                              <a:effectLst/>
                            </a:rPr>
                            <a:t>2   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 </a:t>
                          </a:r>
                          <a:r>
                            <a:rPr lang="en-US" sz="2800" dirty="0" smtClean="0">
                              <a:effectLst/>
                            </a:rPr>
                            <a:t>    </a:t>
                          </a:r>
                          <a:r>
                            <a:rPr lang="en-US" sz="2800" dirty="0">
                              <a:effectLst/>
                            </a:rPr>
                            <a:t>0            +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34230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l-GR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2+</m:t>
                                    </m:r>
                                    <m:r>
                                      <a:rPr lang="en-US" sz="2800">
                                        <a:effectLst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</a:t>
                          </a:r>
                          <a:r>
                            <a:rPr lang="en-US" sz="2800" dirty="0" smtClean="0">
                              <a:effectLst/>
                            </a:rPr>
                            <a:t> </a:t>
                          </a: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</a:t>
                          </a:r>
                          <a:r>
                            <a:rPr lang="el-GR" sz="2800" dirty="0" smtClean="0">
                              <a:effectLst/>
                            </a:rPr>
                            <a:t>    </a:t>
                          </a:r>
                          <a:r>
                            <a:rPr lang="en-US" sz="2800" dirty="0" smtClean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</a:t>
                          </a:r>
                          <a:r>
                            <a:rPr lang="en-US" sz="2800" dirty="0" smtClean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4230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-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+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5008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28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l-GR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𝑥</m:t>
                                    </m:r>
                                    <m:r>
                                      <a:rPr lang="en-US" sz="2800">
                                        <a:effectLst/>
                                      </a:rPr>
                                      <m:t>−3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</a:t>
                          </a:r>
                          <a:r>
                            <a:rPr lang="en-US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</a:t>
                          </a:r>
                          <a:r>
                            <a:rPr lang="el-GR" sz="2800" dirty="0" smtClean="0">
                              <a:effectLst/>
                            </a:rPr>
                            <a:t>       </a:t>
                          </a: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 </a:t>
                          </a: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4230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</a:rPr>
                                  <m:t>↘</m:t>
                                </m:r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</a:rPr>
                                  <m:t>↗</m:t>
                                </m:r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7463264"/>
                  </p:ext>
                </p:extLst>
              </p:nvPr>
            </p:nvGraphicFramePr>
            <p:xfrm>
              <a:off x="0" y="2636914"/>
              <a:ext cx="9143999" cy="24359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08722"/>
                    <a:gridCol w="2188448"/>
                    <a:gridCol w="1981992"/>
                    <a:gridCol w="2264837"/>
                  </a:tblGrid>
                  <a:tr h="461899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r>
                            <a:rPr lang="en-US" sz="2800" dirty="0">
                              <a:effectLst/>
                            </a:rPr>
                            <a:t> 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  </a:t>
                          </a:r>
                          <a:r>
                            <a:rPr lang="en-US" sz="2800" dirty="0" smtClean="0">
                              <a:effectLst/>
                            </a:rPr>
                            <a:t>-</a:t>
                          </a:r>
                          <a:r>
                            <a:rPr lang="en-US" sz="2800" dirty="0">
                              <a:effectLst/>
                            </a:rPr>
                            <a:t>2   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 </a:t>
                          </a:r>
                          <a:r>
                            <a:rPr lang="en-US" sz="2800" dirty="0" smtClean="0">
                              <a:effectLst/>
                            </a:rPr>
                            <a:t>    </a:t>
                          </a:r>
                          <a:r>
                            <a:rPr lang="en-US" sz="2800" dirty="0">
                              <a:effectLst/>
                            </a:rPr>
                            <a:t>0            +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110000" r="-237838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</a:t>
                          </a:r>
                          <a:r>
                            <a:rPr lang="en-US" sz="2800" dirty="0" smtClean="0">
                              <a:effectLst/>
                            </a:rPr>
                            <a:t> </a:t>
                          </a: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</a:t>
                          </a:r>
                          <a:r>
                            <a:rPr lang="el-GR" sz="2800" dirty="0" smtClean="0">
                              <a:effectLst/>
                            </a:rPr>
                            <a:t>    </a:t>
                          </a:r>
                          <a:r>
                            <a:rPr lang="en-US" sz="2800" dirty="0" smtClean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</a:t>
                          </a:r>
                          <a:r>
                            <a:rPr lang="en-US" sz="2800" dirty="0" smtClean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210000" r="-237838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-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+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01841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298795" r="-237838" b="-97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</a:t>
                          </a:r>
                          <a:r>
                            <a:rPr lang="en-US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</a:t>
                          </a:r>
                          <a:r>
                            <a:rPr lang="el-GR" sz="2800" dirty="0" smtClean="0">
                              <a:effectLst/>
                            </a:rPr>
                            <a:t>       </a:t>
                          </a: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 </a:t>
                          </a:r>
                          <a:r>
                            <a:rPr lang="el-GR" sz="2800" dirty="0" smtClean="0">
                              <a:effectLst/>
                            </a:rPr>
                            <a:t>      </a:t>
                          </a: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413750" r="-237838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23677" t="-413750" r="-194150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247077" t="-413750" r="-114462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303226" t="-413750" b="-12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Ορθογώνιο 4"/>
          <p:cNvSpPr/>
          <p:nvPr/>
        </p:nvSpPr>
        <p:spPr>
          <a:xfrm>
            <a:off x="0" y="510367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800" i="1" dirty="0"/>
              <a:t>Πολλαπλασιάζουμε τα πρόσημα των μονωνύμων για να εξαχθεί το πρόσημο του πολυωνύμου</a:t>
            </a:r>
            <a:endParaRPr lang="el-GR" sz="2800" dirty="0"/>
          </a:p>
          <a:p>
            <a:pPr lvl="0"/>
            <a:r>
              <a:rPr lang="el-GR" sz="2800" i="1" dirty="0"/>
              <a:t>Αντικαθιστούμε όπου χ=-2 και </a:t>
            </a:r>
            <a:r>
              <a:rPr lang="en-US" sz="2800" i="1" dirty="0"/>
              <a:t>x</a:t>
            </a:r>
            <a:r>
              <a:rPr lang="el-GR" sz="2800" i="1" dirty="0"/>
              <a:t>=0 για να βρούμε το μέγιστο και το τοπικό ελάχιστο της συνάρτησης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76912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786974" cy="26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7497</TotalTime>
  <Words>639</Words>
  <Application>Microsoft Office PowerPoint</Application>
  <PresentationFormat>Προβολή στην οθόνη (4:3)</PresentationFormat>
  <Paragraphs>83</Paragraphs>
  <Slides>69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69</vt:i4>
      </vt:variant>
    </vt:vector>
  </HeadingPairs>
  <TitlesOfParts>
    <vt:vector size="70" baseType="lpstr">
      <vt:lpstr>Θέμα του Office</vt:lpstr>
      <vt:lpstr>Μαθηματικά 12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Να βρεθούν τα ακρότατα της συνάρτησης   f(x)=x^4-4x^3 </vt:lpstr>
      <vt:lpstr>Να βρεθούν τα ακρότατα της συνάρτησης   f(x)=x^4-4x^3 </vt:lpstr>
      <vt:lpstr>Παρουσίαση του PowerPoint</vt:lpstr>
      <vt:lpstr>Να βρεθούν τα ακρότατα της συνάρτησης   f(x)=x^2 e^x </vt:lpstr>
      <vt:lpstr>Να βρεθούν τα ακρότατα της συνάρτησης   f(x)=x^2 e^x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12</dc:title>
  <dc:creator>admin</dc:creator>
  <cp:lastModifiedBy>onpc</cp:lastModifiedBy>
  <cp:revision>69</cp:revision>
  <dcterms:created xsi:type="dcterms:W3CDTF">2011-11-28T09:10:31Z</dcterms:created>
  <dcterms:modified xsi:type="dcterms:W3CDTF">2015-12-29T07:38:06Z</dcterms:modified>
</cp:coreProperties>
</file>