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64" r:id="rId4"/>
    <p:sldId id="265" r:id="rId5"/>
    <p:sldId id="289" r:id="rId6"/>
    <p:sldId id="267" r:id="rId7"/>
    <p:sldId id="268" r:id="rId8"/>
    <p:sldId id="269" r:id="rId9"/>
    <p:sldId id="271" r:id="rId10"/>
    <p:sldId id="272" r:id="rId11"/>
    <p:sldId id="291" r:id="rId12"/>
    <p:sldId id="273" r:id="rId13"/>
    <p:sldId id="292" r:id="rId14"/>
    <p:sldId id="274" r:id="rId15"/>
    <p:sldId id="293" r:id="rId16"/>
    <p:sldId id="275" r:id="rId17"/>
    <p:sldId id="294" r:id="rId18"/>
    <p:sldId id="276" r:id="rId19"/>
    <p:sldId id="295" r:id="rId20"/>
    <p:sldId id="277" r:id="rId21"/>
    <p:sldId id="296" r:id="rId22"/>
    <p:sldId id="278" r:id="rId23"/>
    <p:sldId id="297" r:id="rId24"/>
    <p:sldId id="279" r:id="rId25"/>
    <p:sldId id="298" r:id="rId26"/>
    <p:sldId id="280" r:id="rId27"/>
    <p:sldId id="281" r:id="rId28"/>
    <p:sldId id="282" r:id="rId29"/>
    <p:sldId id="283" r:id="rId30"/>
    <p:sldId id="284" r:id="rId31"/>
    <p:sldId id="285" r:id="rId32"/>
    <p:sldId id="286" r:id="rId33"/>
    <p:sldId id="287" r:id="rId34"/>
    <p:sldId id="270" r:id="rId35"/>
    <p:sldId id="288" r:id="rId36"/>
    <p:sldId id="257" r:id="rId37"/>
    <p:sldId id="299" r:id="rId38"/>
    <p:sldId id="258" r:id="rId39"/>
    <p:sldId id="259" r:id="rId40"/>
    <p:sldId id="300" r:id="rId41"/>
    <p:sldId id="301" r:id="rId42"/>
    <p:sldId id="302" r:id="rId43"/>
    <p:sldId id="261" r:id="rId44"/>
    <p:sldId id="303" r:id="rId45"/>
    <p:sldId id="260" r:id="rId46"/>
    <p:sldId id="262"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avros Zorbas" initials="SZ" lastIdx="2" clrIdx="0">
    <p:extLst>
      <p:ext uri="{19B8F6BF-5375-455C-9EA6-DF929625EA0E}">
        <p15:presenceInfo xmlns:p15="http://schemas.microsoft.com/office/powerpoint/2012/main" userId="33db55be498d3b7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09" autoAdjust="0"/>
    <p:restoredTop sz="94660"/>
  </p:normalViewPr>
  <p:slideViewPr>
    <p:cSldViewPr snapToGrid="0">
      <p:cViewPr varScale="1">
        <p:scale>
          <a:sx n="105" d="100"/>
          <a:sy n="105" d="100"/>
        </p:scale>
        <p:origin x="100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12-Dec-16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12-Dec-16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12-Dec-16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12-Dec-16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12-Dec-16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12-Dec-16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12-Dec-16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12-Dec-16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12-Dec-16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12-Dec-16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12-Dec-16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12-Dec-16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12-Dec-16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12-Dec-16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2A54C80-263E-416B-A8E0-580EDEADCBDC}" type="datetimeFigureOut">
              <a:rPr lang="en-US" dirty="0"/>
              <a:t>12-Dec-16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12-Dec-16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12-Dec-16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925425" y="1700784"/>
            <a:ext cx="7766936" cy="493614"/>
          </a:xfrm>
        </p:spPr>
        <p:txBody>
          <a:bodyPr/>
          <a:lstStyle/>
          <a:p>
            <a:pPr algn="l"/>
            <a:r>
              <a:rPr lang="el-GR" sz="2700" dirty="0">
                <a:solidFill>
                  <a:schemeClr val="bg2">
                    <a:lumMod val="25000"/>
                  </a:schemeClr>
                </a:solidFill>
                <a:latin typeface="Segoe UI Semilight" panose="020B0402040204020203" pitchFamily="34" charset="0"/>
                <a:ea typeface="Segoe UI Symbol" panose="020B0502040204020203" pitchFamily="34" charset="0"/>
                <a:cs typeface="Segoe UI Semilight" panose="020B0402040204020203" pitchFamily="34" charset="0"/>
              </a:rPr>
              <a:t>ΠΑΙΔΑΓΩΓΙΚΟ ΤΜΗΜΑ ΔΗΜΟΤΙΚΗΣ ΕΚΠΑΙΔΕΥΣΗΣ</a:t>
            </a:r>
          </a:p>
        </p:txBody>
      </p:sp>
      <p:sp>
        <p:nvSpPr>
          <p:cNvPr id="3" name="Υπότιτλος 2"/>
          <p:cNvSpPr>
            <a:spLocks noGrp="1"/>
          </p:cNvSpPr>
          <p:nvPr>
            <p:ph type="subTitle" idx="1"/>
          </p:nvPr>
        </p:nvSpPr>
        <p:spPr>
          <a:xfrm>
            <a:off x="925424" y="2332102"/>
            <a:ext cx="8593479" cy="1596090"/>
          </a:xfrm>
        </p:spPr>
        <p:txBody>
          <a:bodyPr>
            <a:normAutofit/>
          </a:bodyPr>
          <a:lstStyle/>
          <a:p>
            <a:pPr algn="l"/>
            <a:r>
              <a:rPr lang="el-GR" sz="2800" dirty="0">
                <a:solidFill>
                  <a:schemeClr val="bg2">
                    <a:lumMod val="25000"/>
                  </a:schemeClr>
                </a:solidFill>
                <a:latin typeface="Segoe UI Symbol" panose="020B0502040204020203" pitchFamily="34" charset="0"/>
                <a:ea typeface="Segoe UI Symbol" panose="020B0502040204020203" pitchFamily="34" charset="0"/>
              </a:rPr>
              <a:t>Ιστορία &amp; Πολιτισμός στην Εκπαίδευση | Α. Ανδρέου</a:t>
            </a:r>
          </a:p>
          <a:p>
            <a:pPr algn="l">
              <a:lnSpc>
                <a:spcPct val="200000"/>
              </a:lnSpc>
            </a:pPr>
            <a:r>
              <a:rPr lang="el-GR" sz="2800" dirty="0">
                <a:solidFill>
                  <a:schemeClr val="bg2">
                    <a:lumMod val="25000"/>
                  </a:schemeClr>
                </a:solidFill>
                <a:latin typeface="Segoe UI Symbol" panose="020B0502040204020203" pitchFamily="34" charset="0"/>
                <a:ea typeface="Segoe UI Symbol" panose="020B0502040204020203" pitchFamily="34" charset="0"/>
              </a:rPr>
              <a:t>Ο πολιτισμός στη Σχολική μάθηση | </a:t>
            </a:r>
            <a:r>
              <a:rPr lang="en-US" sz="2800" dirty="0">
                <a:solidFill>
                  <a:schemeClr val="bg2">
                    <a:lumMod val="25000"/>
                  </a:schemeClr>
                </a:solidFill>
                <a:latin typeface="Segoe UI Symbol" panose="020B0502040204020203" pitchFamily="34" charset="0"/>
                <a:ea typeface="Segoe UI Symbol" panose="020B0502040204020203" pitchFamily="34" charset="0"/>
              </a:rPr>
              <a:t>Etta Hollins</a:t>
            </a:r>
          </a:p>
        </p:txBody>
      </p:sp>
      <p:pic>
        <p:nvPicPr>
          <p:cNvPr id="4" name="Εικόνα 3"/>
          <p:cNvPicPr>
            <a:picLocks noChangeAspect="1"/>
          </p:cNvPicPr>
          <p:nvPr/>
        </p:nvPicPr>
        <p:blipFill>
          <a:blip r:embed="rId2"/>
          <a:stretch>
            <a:fillRect/>
          </a:stretch>
        </p:blipFill>
        <p:spPr>
          <a:xfrm>
            <a:off x="925425" y="115993"/>
            <a:ext cx="8348578" cy="1447087"/>
          </a:xfrm>
          <a:prstGeom prst="rect">
            <a:avLst/>
          </a:prstGeom>
        </p:spPr>
      </p:pic>
      <p:sp>
        <p:nvSpPr>
          <p:cNvPr id="5" name="TextBox 4"/>
          <p:cNvSpPr txBox="1"/>
          <p:nvPr/>
        </p:nvSpPr>
        <p:spPr>
          <a:xfrm>
            <a:off x="925424" y="4116354"/>
            <a:ext cx="8659368" cy="523220"/>
          </a:xfrm>
          <a:prstGeom prst="rect">
            <a:avLst/>
          </a:prstGeom>
          <a:noFill/>
        </p:spPr>
        <p:txBody>
          <a:bodyPr wrap="square" rtlCol="0">
            <a:spAutoFit/>
          </a:bodyPr>
          <a:lstStyle/>
          <a:p>
            <a:r>
              <a:rPr lang="el-GR" sz="2800" dirty="0">
                <a:solidFill>
                  <a:schemeClr val="bg2">
                    <a:lumMod val="25000"/>
                  </a:schemeClr>
                </a:solidFill>
                <a:latin typeface="Segoe UI Symbol" panose="020B0502040204020203" pitchFamily="34" charset="0"/>
                <a:ea typeface="Segoe UI Symbol" panose="020B0502040204020203" pitchFamily="34" charset="0"/>
              </a:rPr>
              <a:t>Γνωριμία με ποικιλόμορφους πληθυσμούς μαθητών</a:t>
            </a:r>
          </a:p>
        </p:txBody>
      </p:sp>
      <p:sp>
        <p:nvSpPr>
          <p:cNvPr id="6" name="TextBox 5"/>
          <p:cNvSpPr txBox="1"/>
          <p:nvPr/>
        </p:nvSpPr>
        <p:spPr>
          <a:xfrm>
            <a:off x="9194755" y="6373368"/>
            <a:ext cx="2997245" cy="369332"/>
          </a:xfrm>
          <a:prstGeom prst="rect">
            <a:avLst/>
          </a:prstGeom>
          <a:noFill/>
        </p:spPr>
        <p:txBody>
          <a:bodyPr wrap="square" rtlCol="0">
            <a:spAutoFit/>
          </a:bodyPr>
          <a:lstStyle/>
          <a:p>
            <a:r>
              <a:rPr lang="el-GR" dirty="0">
                <a:solidFill>
                  <a:schemeClr val="accent5"/>
                </a:solidFill>
                <a:latin typeface="Segoe UI Semilight" panose="020B0402040204020203" pitchFamily="34" charset="0"/>
                <a:ea typeface="Segoe UI Symbol" panose="020B0502040204020203" pitchFamily="34" charset="0"/>
                <a:cs typeface="Segoe UI Semilight" panose="020B0402040204020203" pitchFamily="34" charset="0"/>
              </a:rPr>
              <a:t>Ζ Εξάμηνο | Νοέμβριος 2016</a:t>
            </a:r>
          </a:p>
        </p:txBody>
      </p:sp>
      <p:sp>
        <p:nvSpPr>
          <p:cNvPr id="7" name="TextBox 6"/>
          <p:cNvSpPr txBox="1"/>
          <p:nvPr/>
        </p:nvSpPr>
        <p:spPr>
          <a:xfrm>
            <a:off x="925424" y="5035335"/>
            <a:ext cx="8321040" cy="1200329"/>
          </a:xfrm>
          <a:prstGeom prst="rect">
            <a:avLst/>
          </a:prstGeom>
          <a:noFill/>
        </p:spPr>
        <p:txBody>
          <a:bodyPr wrap="square" rtlCol="0">
            <a:spAutoFit/>
          </a:bodyPr>
          <a:lstStyle/>
          <a:p>
            <a:r>
              <a:rPr lang="el-GR" dirty="0">
                <a:latin typeface="Segoe UI Semilight" panose="020B0402040204020203" pitchFamily="34" charset="0"/>
                <a:cs typeface="Segoe UI Semilight" panose="020B0402040204020203" pitchFamily="34" charset="0"/>
              </a:rPr>
              <a:t>Ζορμπάς Σταύρος | ΑΕΜ: 3570</a:t>
            </a:r>
          </a:p>
          <a:p>
            <a:r>
              <a:rPr lang="el-GR" dirty="0">
                <a:latin typeface="Segoe UI Semilight" panose="020B0402040204020203" pitchFamily="34" charset="0"/>
                <a:cs typeface="Segoe UI Semilight" panose="020B0402040204020203" pitchFamily="34" charset="0"/>
              </a:rPr>
              <a:t>Σαμαρά Χριστίνα | ΑΕΜ: 3631</a:t>
            </a:r>
          </a:p>
          <a:p>
            <a:r>
              <a:rPr lang="el-GR" dirty="0">
                <a:latin typeface="Segoe UI Semilight" panose="020B0402040204020203" pitchFamily="34" charset="0"/>
                <a:cs typeface="Segoe UI Semilight" panose="020B0402040204020203" pitchFamily="34" charset="0"/>
              </a:rPr>
              <a:t>Μουρτιάδου Χριστίνα | ΑΕΜ: 3603</a:t>
            </a:r>
          </a:p>
          <a:p>
            <a:r>
              <a:rPr lang="el-GR" dirty="0">
                <a:latin typeface="Segoe UI Semilight" panose="020B0402040204020203" pitchFamily="34" charset="0"/>
                <a:cs typeface="Segoe UI Semilight" panose="020B0402040204020203" pitchFamily="34" charset="0"/>
              </a:rPr>
              <a:t>Καπετάνογλου Ευλάμπιος | ΑΕΜ: 3578</a:t>
            </a:r>
          </a:p>
        </p:txBody>
      </p:sp>
    </p:spTree>
    <p:extLst>
      <p:ext uri="{BB962C8B-B14F-4D97-AF65-F5344CB8AC3E}">
        <p14:creationId xmlns:p14="http://schemas.microsoft.com/office/powerpoint/2010/main" val="3375235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2960" y="2852928"/>
            <a:ext cx="8596668" cy="3785616"/>
          </a:xfrm>
        </p:spPr>
        <p:txBody>
          <a:bodyPr>
            <a:normAutofit/>
          </a:bodyPr>
          <a:lstStyle/>
          <a:p>
            <a:pPr algn="just"/>
            <a:r>
              <a:rPr lang="el-GR" sz="2400" dirty="0">
                <a:solidFill>
                  <a:schemeClr val="tx1"/>
                </a:solidFill>
                <a:latin typeface="Segoe UI" panose="020B0502040204020203" pitchFamily="34" charset="0"/>
                <a:cs typeface="Segoe UI" panose="020B0502040204020203" pitchFamily="34" charset="0"/>
              </a:rPr>
              <a:t>Είναι σημαντικό ο εκπαιδευτικός να αποκτά και να χρησιμοποιεί πληροφορίες που αφορούν το βιωματικό υπόβαθρο των μαθητών του και να εξετάζει τις πεποιθήσεις που έχει για τους μαθητές του συνειδητά ή ασυνείδητα. Είναι απαραίτητο λοιπόν να εξετάζει τις πεποιθήσεις του γιατί αυτές επηρεάζουν τη διδασκαλία του και οδηγούν σε λανθασμένες εκτιμήσεις της επίδοσης και της συμπεριφοράς των μαθητών του. </a:t>
            </a:r>
          </a:p>
        </p:txBody>
      </p:sp>
      <p:sp>
        <p:nvSpPr>
          <p:cNvPr id="3" name="TextBox 2"/>
          <p:cNvSpPr txBox="1"/>
          <p:nvPr/>
        </p:nvSpPr>
        <p:spPr>
          <a:xfrm>
            <a:off x="822960" y="694944"/>
            <a:ext cx="8513064" cy="1569660"/>
          </a:xfrm>
          <a:prstGeom prst="rect">
            <a:avLst/>
          </a:prstGeom>
          <a:noFill/>
        </p:spPr>
        <p:txBody>
          <a:bodyPr wrap="square" rtlCol="0">
            <a:spAutoFit/>
          </a:bodyPr>
          <a:lstStyle/>
          <a:p>
            <a:pPr algn="just"/>
            <a:r>
              <a:rPr lang="el-GR" sz="2400" dirty="0">
                <a:solidFill>
                  <a:prstClr val="black"/>
                </a:solidFill>
                <a:latin typeface="Segoe UI" panose="020B0502040204020203" pitchFamily="34" charset="0"/>
                <a:ea typeface="+mj-ea"/>
                <a:cs typeface="Segoe UI" panose="020B0502040204020203" pitchFamily="34" charset="0"/>
              </a:rPr>
              <a:t>Ερωτήσεις της Αναστοχαστικής Ερμηνευτικής Έρευνας που οι απαντήσεις τους αποτελούν τη βάση των μελλοντικών αναστοχασμών των εκπαιδευτικών. (Πεποιθήσεις του </a:t>
            </a:r>
            <a:r>
              <a:rPr lang="el-GR" sz="2400" dirty="0" err="1">
                <a:solidFill>
                  <a:prstClr val="black"/>
                </a:solidFill>
                <a:latin typeface="Segoe UI" panose="020B0502040204020203" pitchFamily="34" charset="0"/>
                <a:ea typeface="+mj-ea"/>
                <a:cs typeface="Segoe UI" panose="020B0502040204020203" pitchFamily="34" charset="0"/>
              </a:rPr>
              <a:t>εκπ</a:t>
            </a:r>
            <a:r>
              <a:rPr lang="el-GR" sz="2400" dirty="0">
                <a:solidFill>
                  <a:prstClr val="black"/>
                </a:solidFill>
                <a:latin typeface="Segoe UI" panose="020B0502040204020203" pitchFamily="34" charset="0"/>
                <a:ea typeface="+mj-ea"/>
                <a:cs typeface="Segoe UI" panose="020B0502040204020203" pitchFamily="34" charset="0"/>
              </a:rPr>
              <a:t>/</a:t>
            </a:r>
            <a:r>
              <a:rPr lang="el-GR" sz="2400" dirty="0" err="1">
                <a:solidFill>
                  <a:prstClr val="black"/>
                </a:solidFill>
                <a:latin typeface="Segoe UI" panose="020B0502040204020203" pitchFamily="34" charset="0"/>
                <a:ea typeface="+mj-ea"/>
                <a:cs typeface="Segoe UI" panose="020B0502040204020203" pitchFamily="34" charset="0"/>
              </a:rPr>
              <a:t>κού</a:t>
            </a:r>
            <a:r>
              <a:rPr lang="el-GR" sz="2400" dirty="0">
                <a:solidFill>
                  <a:prstClr val="black"/>
                </a:solidFill>
                <a:latin typeface="Segoe UI" panose="020B0502040204020203" pitchFamily="34" charset="0"/>
                <a:ea typeface="+mj-ea"/>
                <a:cs typeface="Segoe UI" panose="020B0502040204020203" pitchFamily="34" charset="0"/>
              </a:rPr>
              <a:t> για τους μαθητές)</a:t>
            </a:r>
            <a:endParaRPr lang="el-GR" dirty="0"/>
          </a:p>
        </p:txBody>
      </p:sp>
    </p:spTree>
    <p:extLst>
      <p:ext uri="{BB962C8B-B14F-4D97-AF65-F5344CB8AC3E}">
        <p14:creationId xmlns:p14="http://schemas.microsoft.com/office/powerpoint/2010/main" val="1412423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p:cNvSpPr txBox="1">
            <a:spLocks noGrp="1"/>
          </p:cNvSpPr>
          <p:nvPr>
            <p:ph idx="1"/>
          </p:nvPr>
        </p:nvSpPr>
        <p:spPr>
          <a:xfrm>
            <a:off x="641239" y="1379499"/>
            <a:ext cx="8596668" cy="3929281"/>
          </a:xfrm>
          <a:prstGeom prst="rect">
            <a:avLst/>
          </a:prstGeom>
          <a:noFill/>
        </p:spPr>
        <p:txBody>
          <a:bodyPr wrap="square" rtlCol="0">
            <a:spAutoFit/>
          </a:bodyPr>
          <a:lstStyle/>
          <a:p>
            <a:pPr algn="just"/>
            <a:r>
              <a:rPr lang="el-GR" sz="2400" dirty="0">
                <a:solidFill>
                  <a:schemeClr val="tx1"/>
                </a:solidFill>
                <a:latin typeface="Segoe UI" panose="020B0502040204020203" pitchFamily="34" charset="0"/>
                <a:cs typeface="Segoe UI" panose="020B0502040204020203" pitchFamily="34" charset="0"/>
              </a:rPr>
              <a:t>Τι πιστεύω ή νομίζω ότι γνωρίζω για το βιωματικό υπόβαθρο των μαθητών μου;</a:t>
            </a:r>
          </a:p>
          <a:p>
            <a:endParaRPr lang="el-GR" sz="2400" dirty="0">
              <a:solidFill>
                <a:schemeClr val="tx1"/>
              </a:solidFill>
              <a:latin typeface="Segoe UI" panose="020B0502040204020203" pitchFamily="34" charset="0"/>
              <a:cs typeface="Segoe UI" panose="020B0502040204020203" pitchFamily="34" charset="0"/>
            </a:endParaRPr>
          </a:p>
          <a:p>
            <a:pPr algn="just"/>
            <a:r>
              <a:rPr lang="el-GR" sz="2400" dirty="0">
                <a:solidFill>
                  <a:schemeClr val="tx1"/>
                </a:solidFill>
                <a:latin typeface="Segoe UI" panose="020B0502040204020203" pitchFamily="34" charset="0"/>
                <a:cs typeface="Segoe UI" panose="020B0502040204020203" pitchFamily="34" charset="0"/>
              </a:rPr>
              <a:t>Τι πιστεύω για τη σχέση μεταξύ του βιωματικού υπόβαθρου των μαθητών μου και της επιτυχημένης διδασκαλίας και μάθησης;</a:t>
            </a:r>
          </a:p>
          <a:p>
            <a:endParaRPr lang="el-GR" sz="2400" dirty="0">
              <a:solidFill>
                <a:schemeClr val="tx1"/>
              </a:solidFill>
              <a:latin typeface="Segoe UI" panose="020B0502040204020203" pitchFamily="34" charset="0"/>
              <a:cs typeface="Segoe UI" panose="020B0502040204020203" pitchFamily="34" charset="0"/>
            </a:endParaRPr>
          </a:p>
          <a:p>
            <a:pPr algn="just"/>
            <a:r>
              <a:rPr lang="el-GR" sz="2400" dirty="0">
                <a:solidFill>
                  <a:schemeClr val="tx1"/>
                </a:solidFill>
                <a:latin typeface="Segoe UI" panose="020B0502040204020203" pitchFamily="34" charset="0"/>
                <a:cs typeface="Segoe UI" panose="020B0502040204020203" pitchFamily="34" charset="0"/>
              </a:rPr>
              <a:t>Πως αποτυπώνονται αυτές οι πεποιθήσεις στις διδακτικές πρακτικές μου;</a:t>
            </a:r>
          </a:p>
        </p:txBody>
      </p:sp>
    </p:spTree>
    <p:extLst>
      <p:ext uri="{BB962C8B-B14F-4D97-AF65-F5344CB8AC3E}">
        <p14:creationId xmlns:p14="http://schemas.microsoft.com/office/powerpoint/2010/main" val="1889188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86384" y="2487167"/>
            <a:ext cx="8381483" cy="4232229"/>
          </a:xfrm>
        </p:spPr>
        <p:txBody>
          <a:bodyPr>
            <a:noAutofit/>
          </a:bodyPr>
          <a:lstStyle/>
          <a:p>
            <a:pPr algn="just"/>
            <a:r>
              <a:rPr lang="el-GR" sz="2400" dirty="0">
                <a:solidFill>
                  <a:schemeClr val="tx1"/>
                </a:solidFill>
                <a:latin typeface="Segoe UI" panose="020B0502040204020203" pitchFamily="34" charset="0"/>
                <a:cs typeface="Segoe UI" panose="020B0502040204020203" pitchFamily="34" charset="0"/>
              </a:rPr>
              <a:t>Είναι σημαντικό ο εκπαιδευτικός να αποκτά και να χρησιμοποιεί πληροφορίες που αφορούν το βιωματικό υπόβαθρο των μαθητών του και να εξετάζει τις πεποιθήσεις που έχει για τους μαθητές του συνειδητά ή ασυνείδητα. Είναι απαραίτητο λοιπόν να εξετάζει τις πεποιθήσεις του γιατί αυτές επηρεάζουν τη διδασκαλία του και οδηγούν σε λανθασμένες εκτιμήσεις της επίδοσης και της συμπεριφοράς των μαθητών του.</a:t>
            </a:r>
            <a:endParaRPr lang="el-GR" sz="2800" dirty="0">
              <a:solidFill>
                <a:schemeClr val="tx1"/>
              </a:solidFill>
              <a:latin typeface="Segoe UI" panose="020B0502040204020203" pitchFamily="34" charset="0"/>
              <a:cs typeface="Segoe UI" panose="020B0502040204020203" pitchFamily="34" charset="0"/>
            </a:endParaRPr>
          </a:p>
        </p:txBody>
      </p:sp>
      <p:sp>
        <p:nvSpPr>
          <p:cNvPr id="3" name="TextBox 2"/>
          <p:cNvSpPr txBox="1"/>
          <p:nvPr/>
        </p:nvSpPr>
        <p:spPr>
          <a:xfrm>
            <a:off x="786384" y="612648"/>
            <a:ext cx="8284464" cy="1661993"/>
          </a:xfrm>
          <a:prstGeom prst="rect">
            <a:avLst/>
          </a:prstGeom>
          <a:noFill/>
        </p:spPr>
        <p:txBody>
          <a:bodyPr wrap="square" rtlCol="0">
            <a:spAutoFit/>
          </a:bodyPr>
          <a:lstStyle/>
          <a:p>
            <a:r>
              <a:rPr lang="el-GR" sz="2800" dirty="0">
                <a:solidFill>
                  <a:prstClr val="black"/>
                </a:solidFill>
                <a:latin typeface="Segoe UI" panose="020B0502040204020203" pitchFamily="34" charset="0"/>
                <a:ea typeface="+mj-ea"/>
                <a:cs typeface="Segoe UI" panose="020B0502040204020203" pitchFamily="34" charset="0"/>
              </a:rPr>
              <a:t>Ερωτήσεις που καθοδηγούν την ΑΕΕ και αφορούν τις διδακτικές πρακτικές (Πεποιθήσεις του εκπαιδευτικού για την διδασκαλία)</a:t>
            </a:r>
            <a:br>
              <a:rPr lang="en-US" sz="2800" dirty="0">
                <a:solidFill>
                  <a:prstClr val="black"/>
                </a:solidFill>
                <a:latin typeface="Segoe UI" panose="020B0502040204020203" pitchFamily="34" charset="0"/>
                <a:ea typeface="+mj-ea"/>
                <a:cs typeface="Segoe UI" panose="020B0502040204020203" pitchFamily="34" charset="0"/>
              </a:rPr>
            </a:br>
            <a:endParaRPr lang="el-GR" dirty="0"/>
          </a:p>
        </p:txBody>
      </p:sp>
    </p:spTree>
    <p:extLst>
      <p:ext uri="{BB962C8B-B14F-4D97-AF65-F5344CB8AC3E}">
        <p14:creationId xmlns:p14="http://schemas.microsoft.com/office/powerpoint/2010/main" val="2014199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2"/>
          <p:cNvSpPr>
            <a:spLocks noGrp="1"/>
          </p:cNvSpPr>
          <p:nvPr>
            <p:ph idx="1"/>
          </p:nvPr>
        </p:nvSpPr>
        <p:spPr>
          <a:xfrm>
            <a:off x="641239" y="1399032"/>
            <a:ext cx="8596668" cy="4135494"/>
          </a:xfrm>
        </p:spPr>
        <p:txBody>
          <a:bodyPr>
            <a:noAutofit/>
          </a:bodyPr>
          <a:lstStyle/>
          <a:p>
            <a:r>
              <a:rPr lang="el-GR" sz="2800" dirty="0">
                <a:solidFill>
                  <a:schemeClr val="tx1"/>
                </a:solidFill>
                <a:latin typeface="Segoe UI" panose="020B0502040204020203" pitchFamily="34" charset="0"/>
                <a:cs typeface="Segoe UI" panose="020B0502040204020203" pitchFamily="34" charset="0"/>
              </a:rPr>
              <a:t>Τι σημαίνει για μένα καλή διδασκαλία;</a:t>
            </a:r>
          </a:p>
          <a:p>
            <a:r>
              <a:rPr lang="el-GR" sz="2800" dirty="0">
                <a:solidFill>
                  <a:schemeClr val="tx1"/>
                </a:solidFill>
                <a:latin typeface="Segoe UI" panose="020B0502040204020203" pitchFamily="34" charset="0"/>
                <a:cs typeface="Segoe UI" panose="020B0502040204020203" pitchFamily="34" charset="0"/>
              </a:rPr>
              <a:t>Ποια είναι τα χαρακτηριστικά ενός καλού μαθητή;</a:t>
            </a:r>
          </a:p>
          <a:p>
            <a:r>
              <a:rPr lang="el-GR" sz="2800" dirty="0">
                <a:solidFill>
                  <a:schemeClr val="tx1"/>
                </a:solidFill>
                <a:latin typeface="Segoe UI" panose="020B0502040204020203" pitchFamily="34" charset="0"/>
                <a:cs typeface="Segoe UI" panose="020B0502040204020203" pitchFamily="34" charset="0"/>
              </a:rPr>
              <a:t>Είναι οι διδακτικές μου προσεγγίσεις πιο κατάλληλες για μερικούς μαθητές από ότι για άλλους;</a:t>
            </a:r>
          </a:p>
          <a:p>
            <a:r>
              <a:rPr lang="el-GR" sz="2800" dirty="0">
                <a:solidFill>
                  <a:schemeClr val="tx1"/>
                </a:solidFill>
                <a:latin typeface="Segoe UI" panose="020B0502040204020203" pitchFamily="34" charset="0"/>
                <a:cs typeface="Segoe UI" panose="020B0502040204020203" pitchFamily="34" charset="0"/>
              </a:rPr>
              <a:t>Ποια είναι τα χαρακτηριστικά των μαθητών στους οποίους αρμόζουν περισσότερο οι διδακτικές μου προσεγγίσεις.</a:t>
            </a:r>
          </a:p>
        </p:txBody>
      </p:sp>
    </p:spTree>
    <p:extLst>
      <p:ext uri="{BB962C8B-B14F-4D97-AF65-F5344CB8AC3E}">
        <p14:creationId xmlns:p14="http://schemas.microsoft.com/office/powerpoint/2010/main" val="3281774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2332184"/>
            <a:ext cx="7881450" cy="3994020"/>
          </a:xfrm>
        </p:spPr>
        <p:txBody>
          <a:bodyPr>
            <a:normAutofit fontScale="90000"/>
          </a:bodyPr>
          <a:lstStyle/>
          <a:p>
            <a:pPr algn="just"/>
            <a:r>
              <a:rPr lang="el-GR" sz="3100" dirty="0">
                <a:solidFill>
                  <a:schemeClr val="tx1"/>
                </a:solidFill>
                <a:latin typeface="Segoe UI" panose="020B0502040204020203" pitchFamily="34" charset="0"/>
                <a:cs typeface="Segoe UI" panose="020B0502040204020203" pitchFamily="34" charset="0"/>
              </a:rPr>
              <a:t>Ο εκπαιδευτικός πρέπει να εξετάζει το κοινωνικό πλαίσιο της μάθησης στην τάξη του, ώστε οι μαθητές του να αισθάνονται άνετα, να νιώθουν την υποστήριξη του και έτσι να επιτυγχάνονται τα καλύτερα επίπεδα μάθησης. Η τρίτη λοιπόν κατηγορία ερωτήσεων της ΑΕΕ βοηθά τον εκπαιδευτικό να εξετάζει το κοινωνικό πλαίσιο της διδασκαλίας του. </a:t>
            </a:r>
            <a:br>
              <a:rPr lang="el-GR" dirty="0"/>
            </a:br>
            <a:endParaRPr lang="el-GR" dirty="0">
              <a:solidFill>
                <a:schemeClr val="tx1"/>
              </a:solidFill>
              <a:latin typeface="Segoe UI" panose="020B0502040204020203" pitchFamily="34" charset="0"/>
              <a:cs typeface="Segoe UI" panose="020B0502040204020203" pitchFamily="34" charset="0"/>
            </a:endParaRPr>
          </a:p>
        </p:txBody>
      </p:sp>
      <p:sp>
        <p:nvSpPr>
          <p:cNvPr id="3" name="TextBox 2"/>
          <p:cNvSpPr txBox="1"/>
          <p:nvPr/>
        </p:nvSpPr>
        <p:spPr>
          <a:xfrm>
            <a:off x="677334" y="384048"/>
            <a:ext cx="8403336" cy="1200329"/>
          </a:xfrm>
          <a:prstGeom prst="rect">
            <a:avLst/>
          </a:prstGeom>
          <a:noFill/>
        </p:spPr>
        <p:txBody>
          <a:bodyPr wrap="square" rtlCol="0">
            <a:spAutoFit/>
          </a:bodyPr>
          <a:lstStyle/>
          <a:p>
            <a:r>
              <a:rPr lang="el-GR" sz="3600" dirty="0">
                <a:solidFill>
                  <a:prstClr val="black"/>
                </a:solidFill>
                <a:latin typeface="Segoe UI" panose="020B0502040204020203" pitchFamily="34" charset="0"/>
                <a:ea typeface="+mj-ea"/>
                <a:cs typeface="Segoe UI" panose="020B0502040204020203" pitchFamily="34" charset="0"/>
              </a:rPr>
              <a:t>Ερωτήσεις της ΑΕΕ που εξετάζουν το κοινωνικό πλαίσιο της διδασκαλίας</a:t>
            </a:r>
            <a:endParaRPr lang="el-GR" sz="1600" dirty="0"/>
          </a:p>
        </p:txBody>
      </p:sp>
    </p:spTree>
    <p:extLst>
      <p:ext uri="{BB962C8B-B14F-4D97-AF65-F5344CB8AC3E}">
        <p14:creationId xmlns:p14="http://schemas.microsoft.com/office/powerpoint/2010/main" val="3339172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2"/>
          <p:cNvSpPr>
            <a:spLocks noGrp="1"/>
          </p:cNvSpPr>
          <p:nvPr>
            <p:ph idx="1"/>
          </p:nvPr>
        </p:nvSpPr>
        <p:spPr>
          <a:xfrm>
            <a:off x="677334" y="1188720"/>
            <a:ext cx="8596668" cy="4852642"/>
          </a:xfrm>
        </p:spPr>
        <p:txBody>
          <a:bodyPr>
            <a:normAutofit/>
          </a:bodyPr>
          <a:lstStyle/>
          <a:p>
            <a:r>
              <a:rPr lang="el-GR" sz="2800" dirty="0">
                <a:solidFill>
                  <a:schemeClr val="tx1"/>
                </a:solidFill>
                <a:latin typeface="Segoe UI" panose="020B0502040204020203" pitchFamily="34" charset="0"/>
                <a:cs typeface="Segoe UI" panose="020B0502040204020203" pitchFamily="34" charset="0"/>
              </a:rPr>
              <a:t>Ποιος είναι ο ρόλος του </a:t>
            </a:r>
            <a:r>
              <a:rPr lang="el-GR" sz="2800" dirty="0" err="1">
                <a:solidFill>
                  <a:schemeClr val="tx1"/>
                </a:solidFill>
                <a:latin typeface="Segoe UI" panose="020B0502040204020203" pitchFamily="34" charset="0"/>
                <a:cs typeface="Segoe UI" panose="020B0502040204020203" pitchFamily="34" charset="0"/>
              </a:rPr>
              <a:t>εκπ</a:t>
            </a:r>
            <a:r>
              <a:rPr lang="el-GR" sz="2800" dirty="0">
                <a:solidFill>
                  <a:schemeClr val="tx1"/>
                </a:solidFill>
                <a:latin typeface="Segoe UI" panose="020B0502040204020203" pitchFamily="34" charset="0"/>
                <a:cs typeface="Segoe UI" panose="020B0502040204020203" pitchFamily="34" charset="0"/>
              </a:rPr>
              <a:t>/</a:t>
            </a:r>
            <a:r>
              <a:rPr lang="el-GR" sz="2800" dirty="0" err="1">
                <a:solidFill>
                  <a:schemeClr val="tx1"/>
                </a:solidFill>
                <a:latin typeface="Segoe UI" panose="020B0502040204020203" pitchFamily="34" charset="0"/>
                <a:cs typeface="Segoe UI" panose="020B0502040204020203" pitchFamily="34" charset="0"/>
              </a:rPr>
              <a:t>κού</a:t>
            </a:r>
            <a:r>
              <a:rPr lang="el-GR" sz="2800" dirty="0">
                <a:solidFill>
                  <a:schemeClr val="tx1"/>
                </a:solidFill>
                <a:latin typeface="Segoe UI" panose="020B0502040204020203" pitchFamily="34" charset="0"/>
                <a:cs typeface="Segoe UI" panose="020B0502040204020203" pitchFamily="34" charset="0"/>
              </a:rPr>
              <a:t> υπεύθυνου της τάξης;</a:t>
            </a:r>
          </a:p>
          <a:p>
            <a:r>
              <a:rPr lang="el-GR" sz="2800" dirty="0">
                <a:solidFill>
                  <a:schemeClr val="tx1"/>
                </a:solidFill>
                <a:latin typeface="Segoe UI" panose="020B0502040204020203" pitchFamily="34" charset="0"/>
                <a:cs typeface="Segoe UI" panose="020B0502040204020203" pitchFamily="34" charset="0"/>
              </a:rPr>
              <a:t>Ποιες πρέπει να είναι οι σχέσεις μεταξύ των μαθητών;</a:t>
            </a:r>
          </a:p>
          <a:p>
            <a:r>
              <a:rPr lang="el-GR" sz="2800" dirty="0">
                <a:solidFill>
                  <a:schemeClr val="tx1"/>
                </a:solidFill>
                <a:latin typeface="Segoe UI" panose="020B0502040204020203" pitchFamily="34" charset="0"/>
                <a:cs typeface="Segoe UI" panose="020B0502040204020203" pitchFamily="34" charset="0"/>
              </a:rPr>
              <a:t>Ποια πιστεύω ότι πρέπει να είναι η σχέση μαθητών και </a:t>
            </a:r>
            <a:r>
              <a:rPr lang="el-GR" sz="2800" dirty="0" err="1">
                <a:solidFill>
                  <a:schemeClr val="tx1"/>
                </a:solidFill>
                <a:latin typeface="Segoe UI" panose="020B0502040204020203" pitchFamily="34" charset="0"/>
                <a:cs typeface="Segoe UI" panose="020B0502040204020203" pitchFamily="34" charset="0"/>
              </a:rPr>
              <a:t>εκπ</a:t>
            </a:r>
            <a:r>
              <a:rPr lang="el-GR" sz="2800" dirty="0">
                <a:solidFill>
                  <a:schemeClr val="tx1"/>
                </a:solidFill>
                <a:latin typeface="Segoe UI" panose="020B0502040204020203" pitchFamily="34" charset="0"/>
                <a:cs typeface="Segoe UI" panose="020B0502040204020203" pitchFamily="34" charset="0"/>
              </a:rPr>
              <a:t>/</a:t>
            </a:r>
            <a:r>
              <a:rPr lang="el-GR" sz="2800" dirty="0" err="1">
                <a:solidFill>
                  <a:schemeClr val="tx1"/>
                </a:solidFill>
                <a:latin typeface="Segoe UI" panose="020B0502040204020203" pitchFamily="34" charset="0"/>
                <a:cs typeface="Segoe UI" panose="020B0502040204020203" pitchFamily="34" charset="0"/>
              </a:rPr>
              <a:t>κών</a:t>
            </a:r>
            <a:r>
              <a:rPr lang="el-GR" sz="2800" dirty="0">
                <a:solidFill>
                  <a:schemeClr val="tx1"/>
                </a:solidFill>
                <a:latin typeface="Segoe UI" panose="020B0502040204020203" pitchFamily="34" charset="0"/>
                <a:cs typeface="Segoe UI" panose="020B0502040204020203" pitchFamily="34" charset="0"/>
              </a:rPr>
              <a:t>;</a:t>
            </a:r>
          </a:p>
          <a:p>
            <a:r>
              <a:rPr lang="el-GR" sz="2800" dirty="0">
                <a:solidFill>
                  <a:schemeClr val="tx1"/>
                </a:solidFill>
                <a:latin typeface="Segoe UI" panose="020B0502040204020203" pitchFamily="34" charset="0"/>
                <a:cs typeface="Segoe UI" panose="020B0502040204020203" pitchFamily="34" charset="0"/>
              </a:rPr>
              <a:t>Ποιες κοινωνικές συνθήκες εντός και εκτός του σχολείου επηρεάζουν τις σχέσεις μεταξύ των μαθητών και τις σχέσεις μεταξύ μαθητών και </a:t>
            </a:r>
            <a:r>
              <a:rPr lang="el-GR" sz="2800" dirty="0" err="1">
                <a:solidFill>
                  <a:schemeClr val="tx1"/>
                </a:solidFill>
                <a:latin typeface="Segoe UI" panose="020B0502040204020203" pitchFamily="34" charset="0"/>
                <a:cs typeface="Segoe UI" panose="020B0502040204020203" pitchFamily="34" charset="0"/>
              </a:rPr>
              <a:t>εκπ</a:t>
            </a:r>
            <a:r>
              <a:rPr lang="el-GR" sz="2800" dirty="0">
                <a:solidFill>
                  <a:schemeClr val="tx1"/>
                </a:solidFill>
                <a:latin typeface="Segoe UI" panose="020B0502040204020203" pitchFamily="34" charset="0"/>
                <a:cs typeface="Segoe UI" panose="020B0502040204020203" pitchFamily="34" charset="0"/>
              </a:rPr>
              <a:t>/</a:t>
            </a:r>
            <a:r>
              <a:rPr lang="el-GR" sz="2800" dirty="0" err="1">
                <a:solidFill>
                  <a:schemeClr val="tx1"/>
                </a:solidFill>
                <a:latin typeface="Segoe UI" panose="020B0502040204020203" pitchFamily="34" charset="0"/>
                <a:cs typeface="Segoe UI" panose="020B0502040204020203" pitchFamily="34" charset="0"/>
              </a:rPr>
              <a:t>κών</a:t>
            </a:r>
            <a:r>
              <a:rPr lang="el-GR" sz="2800" dirty="0">
                <a:solidFill>
                  <a:schemeClr val="tx1"/>
                </a:solidFill>
              </a:rPr>
              <a:t>;</a:t>
            </a:r>
          </a:p>
        </p:txBody>
      </p:sp>
    </p:spTree>
    <p:extLst>
      <p:ext uri="{BB962C8B-B14F-4D97-AF65-F5344CB8AC3E}">
        <p14:creationId xmlns:p14="http://schemas.microsoft.com/office/powerpoint/2010/main" val="138279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3291840"/>
            <a:ext cx="8923866" cy="2682080"/>
          </a:xfrm>
        </p:spPr>
        <p:txBody>
          <a:bodyPr>
            <a:noAutofit/>
          </a:bodyPr>
          <a:lstStyle/>
          <a:p>
            <a:pPr algn="just"/>
            <a:r>
              <a:rPr lang="el-GR" sz="2800" dirty="0">
                <a:solidFill>
                  <a:schemeClr val="tx1"/>
                </a:solidFill>
                <a:latin typeface="Segoe UI" panose="020B0502040204020203" pitchFamily="34" charset="0"/>
                <a:cs typeface="Segoe UI" panose="020B0502040204020203" pitchFamily="34" charset="0"/>
              </a:rPr>
              <a:t>Ο εκπαιδευτικός προκειμένου να ενισχύσει και να κάνει πιο εύκολη τη διδασκαλία του πρέπει να λάβει υπόψη του το βιωματικό υπόβαθρο του κάθε μαθητή/ μαθήτριας και την επιρροή τους στη μάθηση. </a:t>
            </a:r>
            <a:br>
              <a:rPr lang="el-GR" sz="2800" dirty="0"/>
            </a:br>
            <a:endParaRPr lang="el-GR" sz="2800" dirty="0">
              <a:solidFill>
                <a:schemeClr val="tx1"/>
              </a:solidFill>
              <a:latin typeface="Segoe UI" panose="020B0502040204020203" pitchFamily="34" charset="0"/>
              <a:cs typeface="Segoe UI" panose="020B0502040204020203" pitchFamily="34" charset="0"/>
            </a:endParaRPr>
          </a:p>
        </p:txBody>
      </p:sp>
      <p:sp>
        <p:nvSpPr>
          <p:cNvPr id="3" name="TextBox 2"/>
          <p:cNvSpPr txBox="1"/>
          <p:nvPr/>
        </p:nvSpPr>
        <p:spPr>
          <a:xfrm>
            <a:off x="677334" y="841248"/>
            <a:ext cx="8923866" cy="1384995"/>
          </a:xfrm>
          <a:prstGeom prst="rect">
            <a:avLst/>
          </a:prstGeom>
          <a:noFill/>
        </p:spPr>
        <p:txBody>
          <a:bodyPr wrap="square" rtlCol="0">
            <a:spAutoFit/>
          </a:bodyPr>
          <a:lstStyle/>
          <a:p>
            <a:pPr algn="just"/>
            <a:r>
              <a:rPr lang="el-GR" sz="2800" dirty="0">
                <a:solidFill>
                  <a:prstClr val="black"/>
                </a:solidFill>
                <a:latin typeface="Segoe UI" panose="020B0502040204020203" pitchFamily="34" charset="0"/>
                <a:ea typeface="+mj-ea"/>
                <a:cs typeface="Segoe UI" panose="020B0502040204020203" pitchFamily="34" charset="0"/>
              </a:rPr>
              <a:t>Ερωτήσεις της ΑΕΕ που βοηθούν στην κατανόηση των εμπειριών των μαθητών μέσα κι έξω από το σχολείο. (Το βιωματικό υπόβαθρο των μαθητών)</a:t>
            </a:r>
            <a:endParaRPr lang="el-G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90555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2"/>
          <p:cNvSpPr>
            <a:spLocks noGrp="1"/>
          </p:cNvSpPr>
          <p:nvPr>
            <p:ph idx="1"/>
          </p:nvPr>
        </p:nvSpPr>
        <p:spPr>
          <a:xfrm>
            <a:off x="677334" y="658367"/>
            <a:ext cx="8596668" cy="5718369"/>
          </a:xfrm>
        </p:spPr>
        <p:txBody>
          <a:bodyPr>
            <a:normAutofit/>
          </a:bodyPr>
          <a:lstStyle/>
          <a:p>
            <a:pPr algn="just"/>
            <a:r>
              <a:rPr lang="el-GR" sz="3200" dirty="0">
                <a:solidFill>
                  <a:schemeClr val="tx1"/>
                </a:solidFill>
                <a:latin typeface="Segoe UI" panose="020B0502040204020203" pitchFamily="34" charset="0"/>
                <a:cs typeface="Segoe UI" panose="020B0502040204020203" pitchFamily="34" charset="0"/>
              </a:rPr>
              <a:t>Ποιες σημαντικές εμπειρίες και κοινωνικές επαφές εντός και εκτός του σχολείου έχουν ζήσει οι επιμέρους μαθητές οι οποίες διαμορφώνουν τη συμπεριφορά, τον τρόπο μάθησης και τις αντιλήψεις εντός του σχολείου;</a:t>
            </a:r>
          </a:p>
          <a:p>
            <a:pPr algn="just"/>
            <a:endParaRPr lang="el-GR" sz="3200" dirty="0">
              <a:solidFill>
                <a:schemeClr val="tx1"/>
              </a:solidFill>
              <a:latin typeface="Segoe UI" panose="020B0502040204020203" pitchFamily="34" charset="0"/>
              <a:cs typeface="Segoe UI" panose="020B0502040204020203" pitchFamily="34" charset="0"/>
            </a:endParaRPr>
          </a:p>
          <a:p>
            <a:pPr algn="just"/>
            <a:r>
              <a:rPr lang="el-GR" sz="3200" dirty="0">
                <a:solidFill>
                  <a:schemeClr val="tx1"/>
                </a:solidFill>
                <a:latin typeface="Segoe UI" panose="020B0502040204020203" pitchFamily="34" charset="0"/>
                <a:cs typeface="Segoe UI" panose="020B0502040204020203" pitchFamily="34" charset="0"/>
              </a:rPr>
              <a:t>Με ποιο τρόπο μπορεί η γνώση αυτών των σημαντικών εμπειριών και κοινωνικών επαφών να χρησιμοποιηθεί για να ενισχύσει τη μάθηση στην τάξη;</a:t>
            </a:r>
          </a:p>
        </p:txBody>
      </p:sp>
    </p:spTree>
    <p:extLst>
      <p:ext uri="{BB962C8B-B14F-4D97-AF65-F5344CB8AC3E}">
        <p14:creationId xmlns:p14="http://schemas.microsoft.com/office/powerpoint/2010/main" val="1251575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9524" y="1975104"/>
            <a:ext cx="8596668" cy="4882896"/>
          </a:xfrm>
        </p:spPr>
        <p:txBody>
          <a:bodyPr>
            <a:noAutofit/>
          </a:bodyPr>
          <a:lstStyle/>
          <a:p>
            <a:pPr algn="just"/>
            <a:r>
              <a:rPr lang="el-GR" sz="2800" dirty="0">
                <a:solidFill>
                  <a:schemeClr val="tx1"/>
                </a:solidFill>
                <a:latin typeface="Segoe UI" panose="020B0502040204020203" pitchFamily="34" charset="0"/>
                <a:cs typeface="Segoe UI" panose="020B0502040204020203" pitchFamily="34" charset="0"/>
              </a:rPr>
              <a:t>Η Πέμπτη κατηγορία της ΑΑΕ αφορά το δημογραφικό/κοινωνιολογικό πλαίσιο δηλαδή την απόκτηση γνώσεων σχετικά με τις εθνοτικές και τις πολιτισμικές ομάδες στις οποίες ανήκουν οι μαθητές καθώς και στις ικανότητες που έχουν αποκτήσει. Είναι φανερό ότι κάθε ομάδα αποκτά διαφορετικές ικανότητες και γνώσεις με αποτέλεσμα να διαφέρει η μια με την άλλη ως προς την διατήρηση του πολιτισμού τους, ως προς την συμμετοχή τους στην κοινωνία και ως προς τον τρόπο που βιώνουν τις καταστάσεις στην κοινωνία.</a:t>
            </a:r>
            <a:br>
              <a:rPr lang="el-GR" sz="1800" dirty="0">
                <a:solidFill>
                  <a:schemeClr val="tx1"/>
                </a:solidFill>
                <a:latin typeface="Segoe UI" panose="020B0502040204020203" pitchFamily="34" charset="0"/>
                <a:cs typeface="Segoe UI" panose="020B0502040204020203" pitchFamily="34" charset="0"/>
              </a:rPr>
            </a:br>
            <a:endParaRPr lang="el-GR" sz="1800" dirty="0">
              <a:solidFill>
                <a:schemeClr val="tx1"/>
              </a:solidFill>
              <a:latin typeface="Segoe UI" panose="020B0502040204020203" pitchFamily="34" charset="0"/>
              <a:cs typeface="Segoe UI" panose="020B0502040204020203" pitchFamily="34" charset="0"/>
            </a:endParaRPr>
          </a:p>
        </p:txBody>
      </p:sp>
      <p:sp>
        <p:nvSpPr>
          <p:cNvPr id="3" name="TextBox 2"/>
          <p:cNvSpPr txBox="1"/>
          <p:nvPr/>
        </p:nvSpPr>
        <p:spPr>
          <a:xfrm>
            <a:off x="749524" y="438912"/>
            <a:ext cx="8596668" cy="1384995"/>
          </a:xfrm>
          <a:prstGeom prst="rect">
            <a:avLst/>
          </a:prstGeom>
          <a:noFill/>
        </p:spPr>
        <p:txBody>
          <a:bodyPr wrap="square" rtlCol="0">
            <a:spAutoFit/>
          </a:bodyPr>
          <a:lstStyle/>
          <a:p>
            <a:pPr algn="just"/>
            <a:r>
              <a:rPr lang="el-GR" sz="2800" dirty="0">
                <a:solidFill>
                  <a:prstClr val="black"/>
                </a:solidFill>
                <a:latin typeface="Segoe UI" panose="020B0502040204020203" pitchFamily="34" charset="0"/>
                <a:ea typeface="+mj-ea"/>
                <a:cs typeface="Segoe UI" panose="020B0502040204020203" pitchFamily="34" charset="0"/>
              </a:rPr>
              <a:t>Ερωτήσεις της ΑΕΕ που βοηθούν  τον εκπαιδευτικό να ανακαλύψει το εθνοτικό και πολιτισμικό υπόβαθρο των μαθητών</a:t>
            </a:r>
            <a:endParaRPr lang="el-GR" dirty="0"/>
          </a:p>
        </p:txBody>
      </p:sp>
    </p:spTree>
    <p:extLst>
      <p:ext uri="{BB962C8B-B14F-4D97-AF65-F5344CB8AC3E}">
        <p14:creationId xmlns:p14="http://schemas.microsoft.com/office/powerpoint/2010/main" val="3997005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2"/>
          <p:cNvSpPr>
            <a:spLocks noGrp="1"/>
          </p:cNvSpPr>
          <p:nvPr>
            <p:ph idx="1"/>
          </p:nvPr>
        </p:nvSpPr>
        <p:spPr>
          <a:xfrm>
            <a:off x="677334" y="1965960"/>
            <a:ext cx="8596668" cy="4075402"/>
          </a:xfrm>
        </p:spPr>
        <p:txBody>
          <a:bodyPr>
            <a:normAutofit/>
          </a:bodyPr>
          <a:lstStyle/>
          <a:p>
            <a:pPr algn="just"/>
            <a:r>
              <a:rPr lang="el-GR" sz="2800" dirty="0">
                <a:solidFill>
                  <a:schemeClr val="tx1"/>
                </a:solidFill>
                <a:latin typeface="Segoe UI" panose="020B0502040204020203" pitchFamily="34" charset="0"/>
                <a:cs typeface="Segoe UI" panose="020B0502040204020203" pitchFamily="34" charset="0"/>
              </a:rPr>
              <a:t>Σε ποιο βαθμό αντανακλάται στην τάξη σας η κατανομή του πληθυσμού της κοινότητας;</a:t>
            </a:r>
          </a:p>
          <a:p>
            <a:endParaRPr lang="el-GR" sz="2800" dirty="0">
              <a:solidFill>
                <a:schemeClr val="tx1"/>
              </a:solidFill>
              <a:latin typeface="Segoe UI" panose="020B0502040204020203" pitchFamily="34" charset="0"/>
              <a:cs typeface="Segoe UI" panose="020B0502040204020203" pitchFamily="34" charset="0"/>
            </a:endParaRPr>
          </a:p>
          <a:p>
            <a:pPr algn="just"/>
            <a:r>
              <a:rPr lang="el-GR" sz="2800" dirty="0">
                <a:solidFill>
                  <a:schemeClr val="tx1"/>
                </a:solidFill>
                <a:latin typeface="Segoe UI" panose="020B0502040204020203" pitchFamily="34" charset="0"/>
                <a:cs typeface="Segoe UI" panose="020B0502040204020203" pitchFamily="34" charset="0"/>
              </a:rPr>
              <a:t>Πως μπορούν πτυχές του πολιτιστικού προσανατολισμού των μαθητών (αντιλήψεις που εκφράζουν, γλώσσα που χρησιμοποιούν και προσδοκίες που έχουν) να χρησιμοποιηθούν στη διαμόρφωση της εκπαιδευτικής διαδικασίας;</a:t>
            </a:r>
          </a:p>
        </p:txBody>
      </p:sp>
    </p:spTree>
    <p:extLst>
      <p:ext uri="{BB962C8B-B14F-4D97-AF65-F5344CB8AC3E}">
        <p14:creationId xmlns:p14="http://schemas.microsoft.com/office/powerpoint/2010/main" val="4263202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31614" y="893064"/>
            <a:ext cx="8823282" cy="5324856"/>
          </a:xfrm>
        </p:spPr>
        <p:txBody>
          <a:bodyPr>
            <a:normAutofit/>
          </a:bodyPr>
          <a:lstStyle/>
          <a:p>
            <a:pPr algn="just"/>
            <a:r>
              <a:rPr lang="el-GR" i="1" dirty="0">
                <a:solidFill>
                  <a:schemeClr val="tx1"/>
                </a:solidFill>
                <a:latin typeface="Segoe UI" panose="020B0502040204020203" pitchFamily="34" charset="0"/>
                <a:cs typeface="Segoe UI" panose="020B0502040204020203" pitchFamily="34" charset="0"/>
              </a:rPr>
              <a:t>Οι εκπαιδευτικοί δεν έχουν άλλη επιλογή από το να ερευνήσουν το μοναδικό πολιτισμό και τη μαθησιακή ιστορία κάθε μαθητή ξεχωριστά, να καθορίσουν ποια διδακτικά υλικά θα ήταν τα πλέον κατάλληλα και να ορίσουν πότε τα πολιτισμικά βιώματα και οι εμπειρίες ζωής ενός μαθητή είναι συμβατές ή δυνάμει συμβατές με τη διδασκαλία. (1/2)</a:t>
            </a:r>
          </a:p>
        </p:txBody>
      </p:sp>
    </p:spTree>
    <p:extLst>
      <p:ext uri="{BB962C8B-B14F-4D97-AF65-F5344CB8AC3E}">
        <p14:creationId xmlns:p14="http://schemas.microsoft.com/office/powerpoint/2010/main" val="7118907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3438144"/>
            <a:ext cx="9097602" cy="2414016"/>
          </a:xfrm>
        </p:spPr>
        <p:txBody>
          <a:bodyPr>
            <a:noAutofit/>
          </a:bodyPr>
          <a:lstStyle/>
          <a:p>
            <a:pPr algn="just"/>
            <a:r>
              <a:rPr lang="el-GR" sz="3200" dirty="0">
                <a:solidFill>
                  <a:schemeClr val="tx1"/>
                </a:solidFill>
                <a:latin typeface="Segoe UI" panose="020B0502040204020203" pitchFamily="34" charset="0"/>
                <a:cs typeface="Segoe UI" panose="020B0502040204020203" pitchFamily="34" charset="0"/>
              </a:rPr>
              <a:t>Η έκτη κατηγορία της ΑΑΕ αφορά την κοινότητα στην οποία κατοικούν οι μαθητές η οποία επηρεάζει τις αξίες και τις αντιλήψεις τους.</a:t>
            </a:r>
          </a:p>
        </p:txBody>
      </p:sp>
      <p:sp>
        <p:nvSpPr>
          <p:cNvPr id="3" name="TextBox 2"/>
          <p:cNvSpPr txBox="1"/>
          <p:nvPr/>
        </p:nvSpPr>
        <p:spPr>
          <a:xfrm>
            <a:off x="677334" y="941832"/>
            <a:ext cx="9097602" cy="1077218"/>
          </a:xfrm>
          <a:prstGeom prst="rect">
            <a:avLst/>
          </a:prstGeom>
          <a:noFill/>
        </p:spPr>
        <p:txBody>
          <a:bodyPr wrap="square" rtlCol="0">
            <a:spAutoFit/>
          </a:bodyPr>
          <a:lstStyle/>
          <a:p>
            <a:pPr algn="just"/>
            <a:r>
              <a:rPr lang="el-GR" sz="3200" dirty="0">
                <a:solidFill>
                  <a:prstClr val="black"/>
                </a:solidFill>
                <a:latin typeface="Segoe UI" panose="020B0502040204020203" pitchFamily="34" charset="0"/>
                <a:ea typeface="+mj-ea"/>
                <a:cs typeface="Segoe UI" panose="020B0502040204020203" pitchFamily="34" charset="0"/>
              </a:rPr>
              <a:t>Ερωτήσεις της ΑΕΕ που βοηθούν στην κατανόηση του τόπου κατοικίας των μαθητών</a:t>
            </a:r>
            <a:endParaRPr lang="el-GR" dirty="0"/>
          </a:p>
        </p:txBody>
      </p:sp>
    </p:spTree>
    <p:extLst>
      <p:ext uri="{BB962C8B-B14F-4D97-AF65-F5344CB8AC3E}">
        <p14:creationId xmlns:p14="http://schemas.microsoft.com/office/powerpoint/2010/main" val="1159842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2"/>
          <p:cNvSpPr>
            <a:spLocks noGrp="1"/>
          </p:cNvSpPr>
          <p:nvPr>
            <p:ph idx="1"/>
          </p:nvPr>
        </p:nvSpPr>
        <p:spPr>
          <a:xfrm>
            <a:off x="256710" y="1060703"/>
            <a:ext cx="9253050" cy="5136107"/>
          </a:xfrm>
        </p:spPr>
        <p:txBody>
          <a:bodyPr>
            <a:normAutofit lnSpcReduction="10000"/>
          </a:bodyPr>
          <a:lstStyle/>
          <a:p>
            <a:pPr lvl="1" algn="just"/>
            <a:r>
              <a:rPr lang="el-GR" sz="2800" dirty="0">
                <a:solidFill>
                  <a:schemeClr val="tx1"/>
                </a:solidFill>
                <a:latin typeface="Segoe UI" panose="020B0502040204020203" pitchFamily="34" charset="0"/>
                <a:cs typeface="Segoe UI" panose="020B0502040204020203" pitchFamily="34" charset="0"/>
              </a:rPr>
              <a:t>Ποιες είναι οι κύριες κοινωνικές και πολιτικές κατηγορίες ή τμήματα εντός της κοινότητας;</a:t>
            </a:r>
          </a:p>
          <a:p>
            <a:pPr lvl="1" algn="just"/>
            <a:r>
              <a:rPr lang="el-GR" sz="2800" dirty="0">
                <a:solidFill>
                  <a:schemeClr val="tx1"/>
                </a:solidFill>
                <a:latin typeface="Segoe UI" panose="020B0502040204020203" pitchFamily="34" charset="0"/>
                <a:cs typeface="Segoe UI" panose="020B0502040204020203" pitchFamily="34" charset="0"/>
              </a:rPr>
              <a:t>Ποιες είναι οι σχέσεις μεταξύ ανθρώπων από τα διαφορετικά τμήματα της κοινότητας;</a:t>
            </a:r>
          </a:p>
          <a:p>
            <a:pPr lvl="1" algn="just"/>
            <a:r>
              <a:rPr lang="el-GR" sz="2800" dirty="0">
                <a:solidFill>
                  <a:schemeClr val="tx1"/>
                </a:solidFill>
                <a:latin typeface="Segoe UI" panose="020B0502040204020203" pitchFamily="34" charset="0"/>
                <a:cs typeface="Segoe UI" panose="020B0502040204020203" pitchFamily="34" charset="0"/>
              </a:rPr>
              <a:t>Από τις παρατηρήσεις σας έχετε την αίσθηση ότι η πολιτική εξουσία και οι οικονομικοί πόροι κατανέμονται δίκαια μεταξύ των διαφορετικών ομάδων της κοινότητας;</a:t>
            </a:r>
          </a:p>
          <a:p>
            <a:pPr lvl="1" algn="just"/>
            <a:r>
              <a:rPr lang="el-GR" sz="2800" dirty="0">
                <a:solidFill>
                  <a:schemeClr val="tx1"/>
                </a:solidFill>
                <a:latin typeface="Segoe UI" panose="020B0502040204020203" pitchFamily="34" charset="0"/>
                <a:cs typeface="Segoe UI" panose="020B0502040204020203" pitchFamily="34" charset="0"/>
              </a:rPr>
              <a:t>Σε ποιο βαθμό αντανακλά η σύνδεση της τάξης σας τη σύνθεση της κοινότητας στην οποία βρίσκεται το σχολείο;</a:t>
            </a:r>
          </a:p>
        </p:txBody>
      </p:sp>
    </p:spTree>
    <p:extLst>
      <p:ext uri="{BB962C8B-B14F-4D97-AF65-F5344CB8AC3E}">
        <p14:creationId xmlns:p14="http://schemas.microsoft.com/office/powerpoint/2010/main" val="3582084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2770632"/>
            <a:ext cx="8596668" cy="3738451"/>
          </a:xfrm>
        </p:spPr>
        <p:txBody>
          <a:bodyPr>
            <a:noAutofit/>
          </a:bodyPr>
          <a:lstStyle/>
          <a:p>
            <a:pPr algn="just"/>
            <a:r>
              <a:rPr lang="el-GR" sz="2800" dirty="0">
                <a:solidFill>
                  <a:schemeClr val="tx1"/>
                </a:solidFill>
                <a:latin typeface="Segoe UI" panose="020B0502040204020203" pitchFamily="34" charset="0"/>
                <a:cs typeface="Segoe UI" panose="020B0502040204020203" pitchFamily="34" charset="0"/>
              </a:rPr>
              <a:t>Η έβδομη κατηγορία της ΑΑΕ αφορά το ευρύτερο κοινωνικό και πολιτικό πλαίσιο (μαθητές, κοινωνικές ομάδες, τοπική κοινότητα) το οποίο καθορίζεται από κοινωνικούς και πολιτικούς κανόνες που δρουν ενισχυτικά  ή ανασταλτικά στις σχέσεις μεταξύ της ευρύτερης κοινωνίας και της συμπεριφοράς ή τις αντιλήψεις των μαθητών. </a:t>
            </a:r>
            <a:br>
              <a:rPr lang="el-GR" sz="2800" dirty="0"/>
            </a:br>
            <a:endParaRPr lang="el-GR" sz="2800" dirty="0">
              <a:solidFill>
                <a:schemeClr val="tx1"/>
              </a:solidFill>
              <a:latin typeface="Segoe UI" panose="020B0502040204020203" pitchFamily="34" charset="0"/>
              <a:cs typeface="Segoe UI" panose="020B0502040204020203" pitchFamily="34" charset="0"/>
            </a:endParaRPr>
          </a:p>
        </p:txBody>
      </p:sp>
      <p:sp>
        <p:nvSpPr>
          <p:cNvPr id="3" name="TextBox 2"/>
          <p:cNvSpPr txBox="1"/>
          <p:nvPr/>
        </p:nvSpPr>
        <p:spPr>
          <a:xfrm>
            <a:off x="722376" y="731520"/>
            <a:ext cx="8604504" cy="1384995"/>
          </a:xfrm>
          <a:prstGeom prst="rect">
            <a:avLst/>
          </a:prstGeom>
          <a:noFill/>
        </p:spPr>
        <p:txBody>
          <a:bodyPr wrap="square" rtlCol="0">
            <a:spAutoFit/>
          </a:bodyPr>
          <a:lstStyle/>
          <a:p>
            <a:pPr algn="just"/>
            <a:r>
              <a:rPr lang="el-GR" sz="2800" dirty="0">
                <a:solidFill>
                  <a:prstClr val="black"/>
                </a:solidFill>
                <a:latin typeface="Segoe UI" panose="020B0502040204020203" pitchFamily="34" charset="0"/>
                <a:ea typeface="+mj-ea"/>
                <a:cs typeface="Segoe UI" panose="020B0502040204020203" pitchFamily="34" charset="0"/>
              </a:rPr>
              <a:t>Ερωτήσεις της ΑΕΕ που αφορούν την εναρμόνιση των στοιχειών των μαθητών στο ευρύτερο κοινωνικό πλαίσιο</a:t>
            </a:r>
            <a:endParaRPr lang="el-GR" dirty="0"/>
          </a:p>
        </p:txBody>
      </p:sp>
    </p:spTree>
    <p:extLst>
      <p:ext uri="{BB962C8B-B14F-4D97-AF65-F5344CB8AC3E}">
        <p14:creationId xmlns:p14="http://schemas.microsoft.com/office/powerpoint/2010/main" val="3044226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2"/>
          <p:cNvSpPr>
            <a:spLocks noGrp="1"/>
          </p:cNvSpPr>
          <p:nvPr>
            <p:ph idx="1"/>
          </p:nvPr>
        </p:nvSpPr>
        <p:spPr>
          <a:xfrm>
            <a:off x="677334" y="2039111"/>
            <a:ext cx="8596668" cy="4002251"/>
          </a:xfrm>
        </p:spPr>
        <p:txBody>
          <a:bodyPr>
            <a:normAutofit/>
          </a:bodyPr>
          <a:lstStyle/>
          <a:p>
            <a:r>
              <a:rPr lang="el-GR" sz="2800" dirty="0">
                <a:solidFill>
                  <a:schemeClr val="tx1"/>
                </a:solidFill>
                <a:latin typeface="Segoe UI" panose="020B0502040204020203" pitchFamily="34" charset="0"/>
                <a:cs typeface="Segoe UI" panose="020B0502040204020203" pitchFamily="34" charset="0"/>
              </a:rPr>
              <a:t>Ποια η εικόνα της τοπικής κοινότητας εμφανίζουν τα ΜΜΕ; Μοιάζει αυτή η εικόνα διαστρεβλωμένη ή στερεότυπη;</a:t>
            </a:r>
          </a:p>
          <a:p>
            <a:endParaRPr lang="el-GR" sz="2800" dirty="0">
              <a:solidFill>
                <a:schemeClr val="tx1"/>
              </a:solidFill>
              <a:latin typeface="Segoe UI" panose="020B0502040204020203" pitchFamily="34" charset="0"/>
              <a:cs typeface="Segoe UI" panose="020B0502040204020203" pitchFamily="34" charset="0"/>
            </a:endParaRPr>
          </a:p>
          <a:p>
            <a:r>
              <a:rPr lang="el-GR" sz="2800" dirty="0">
                <a:solidFill>
                  <a:schemeClr val="tx1"/>
                </a:solidFill>
                <a:latin typeface="Segoe UI" panose="020B0502040204020203" pitchFamily="34" charset="0"/>
                <a:cs typeface="Segoe UI" panose="020B0502040204020203" pitchFamily="34" charset="0"/>
              </a:rPr>
              <a:t>Έχουν οι κάτοικοι της τοπικής κοινότητας ισότιμη πρόσβαση και απολαμβάνουν ίσα οφέλη από τους εθνικούς πόρους;</a:t>
            </a:r>
          </a:p>
        </p:txBody>
      </p:sp>
    </p:spTree>
    <p:extLst>
      <p:ext uri="{BB962C8B-B14F-4D97-AF65-F5344CB8AC3E}">
        <p14:creationId xmlns:p14="http://schemas.microsoft.com/office/powerpoint/2010/main" val="32125541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000" dirty="0">
                <a:solidFill>
                  <a:schemeClr val="tx1"/>
                </a:solidFill>
                <a:latin typeface="Segoe UI" panose="020B0502040204020203" pitchFamily="34" charset="0"/>
                <a:cs typeface="Segoe UI" panose="020B0502040204020203" pitchFamily="34" charset="0"/>
              </a:rPr>
              <a:t>Στρατηγικές και τεχνικές που είναι απαραίτητες για την συλλογή δεδομένων.</a:t>
            </a:r>
          </a:p>
        </p:txBody>
      </p:sp>
      <p:sp>
        <p:nvSpPr>
          <p:cNvPr id="3" name="Θέση περιεχομένου 2"/>
          <p:cNvSpPr>
            <a:spLocks noGrp="1"/>
          </p:cNvSpPr>
          <p:nvPr>
            <p:ph idx="1"/>
          </p:nvPr>
        </p:nvSpPr>
        <p:spPr>
          <a:xfrm>
            <a:off x="677334" y="2560320"/>
            <a:ext cx="8596668" cy="3481042"/>
          </a:xfrm>
        </p:spPr>
        <p:txBody>
          <a:bodyPr>
            <a:normAutofit/>
          </a:bodyPr>
          <a:lstStyle/>
          <a:p>
            <a:pPr marL="0" indent="0" algn="just">
              <a:buNone/>
            </a:pPr>
            <a:r>
              <a:rPr lang="el-GR" sz="3200" dirty="0">
                <a:solidFill>
                  <a:schemeClr val="tx1"/>
                </a:solidFill>
                <a:latin typeface="Segoe UI" panose="020B0502040204020203" pitchFamily="34" charset="0"/>
                <a:cs typeface="Segoe UI" panose="020B0502040204020203" pitchFamily="34" charset="0"/>
              </a:rPr>
              <a:t>Αφορά εκείνες τις τεχνικές που αποτελούν τα κατάλληλα εργαλεία ώστε ο εκπαιδευτικός να κατανοήσει το πολιτισμικό και βιωματικό υπόβαθρο μεταξύ των μαθητών καθώς και τη σχέση της διδασκαλίας και της μάθησης. Συγκεκριμένα οι τεχνικές αυτές είναι</a:t>
            </a:r>
            <a:r>
              <a:rPr lang="en-US" sz="3200" dirty="0">
                <a:solidFill>
                  <a:schemeClr val="tx1"/>
                </a:solidFill>
                <a:latin typeface="Segoe UI" panose="020B0502040204020203" pitchFamily="34" charset="0"/>
                <a:cs typeface="Segoe UI" panose="020B0502040204020203" pitchFamily="34" charset="0"/>
              </a:rPr>
              <a:t>:</a:t>
            </a:r>
            <a:endParaRPr lang="el-GR" sz="3200" dirty="0">
              <a:solidFill>
                <a:schemeClr val="tx1"/>
              </a:solidFill>
              <a:latin typeface="Segoe UI" panose="020B0502040204020203" pitchFamily="34" charset="0"/>
              <a:cs typeface="Segoe UI" panose="020B0502040204020203" pitchFamily="34" charset="0"/>
            </a:endParaRPr>
          </a:p>
          <a:p>
            <a:endParaRPr lang="el-GR" sz="32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07800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45168" y="433138"/>
            <a:ext cx="8828833" cy="6196262"/>
          </a:xfrm>
        </p:spPr>
        <p:txBody>
          <a:bodyPr>
            <a:noAutofit/>
          </a:bodyPr>
          <a:lstStyle/>
          <a:p>
            <a:pPr lvl="0" algn="just"/>
            <a:r>
              <a:rPr lang="el-GR" sz="2400" dirty="0">
                <a:solidFill>
                  <a:schemeClr val="tx1"/>
                </a:solidFill>
                <a:latin typeface="Segoe UI" panose="020B0502040204020203" pitchFamily="34" charset="0"/>
                <a:cs typeface="Segoe UI" panose="020B0502040204020203" pitchFamily="34" charset="0"/>
              </a:rPr>
              <a:t>Συμμετοχική παρατήρηση (ο εκπαιδευτικός να έχει τον ρόλο του παρατηρητή και να καταγράφει αυτά που παρατηρεί σε ένα ημερολόγιο)</a:t>
            </a:r>
          </a:p>
          <a:p>
            <a:pPr lvl="0" algn="just"/>
            <a:r>
              <a:rPr lang="el-GR" sz="2400" dirty="0">
                <a:solidFill>
                  <a:schemeClr val="tx1"/>
                </a:solidFill>
                <a:latin typeface="Segoe UI" panose="020B0502040204020203" pitchFamily="34" charset="0"/>
                <a:cs typeface="Segoe UI" panose="020B0502040204020203" pitchFamily="34" charset="0"/>
              </a:rPr>
              <a:t>Ερωτηματολόγια (χρήση όταν δεν είναι αναγκαία η προσωπική επικοινωνία – απώτερος στόχος η κατανόηση των αντιλήψεων, ιδεών και πεποιθήσεων)</a:t>
            </a:r>
          </a:p>
          <a:p>
            <a:pPr lvl="0" algn="just"/>
            <a:r>
              <a:rPr lang="el-GR" sz="2400" dirty="0">
                <a:solidFill>
                  <a:schemeClr val="tx1"/>
                </a:solidFill>
                <a:latin typeface="Segoe UI" panose="020B0502040204020203" pitchFamily="34" charset="0"/>
                <a:cs typeface="Segoe UI" panose="020B0502040204020203" pitchFamily="34" charset="0"/>
              </a:rPr>
              <a:t>Τυπικές και άτυπες συνεντεύξεις (έχουν ως στόχο την  επικοινωνία)</a:t>
            </a:r>
          </a:p>
          <a:p>
            <a:pPr lvl="0" algn="just"/>
            <a:r>
              <a:rPr lang="el-GR" sz="2400" dirty="0">
                <a:solidFill>
                  <a:schemeClr val="tx1"/>
                </a:solidFill>
                <a:latin typeface="Segoe UI" panose="020B0502040204020203" pitchFamily="34" charset="0"/>
                <a:cs typeface="Segoe UI" panose="020B0502040204020203" pitchFamily="34" charset="0"/>
              </a:rPr>
              <a:t>Ιστορίες ζωής και βιογραφίες (βρίσκονται μέσα σε δημοσιεύματα στις τοπικές εφημερίδες και από βιβλία στις τοπικές βιβλιοθήκες)</a:t>
            </a:r>
          </a:p>
          <a:p>
            <a:pPr lvl="0" algn="just"/>
            <a:r>
              <a:rPr lang="el-GR" sz="2400" dirty="0">
                <a:solidFill>
                  <a:schemeClr val="tx1"/>
                </a:solidFill>
                <a:latin typeface="Segoe UI" panose="020B0502040204020203" pitchFamily="34" charset="0"/>
                <a:cs typeface="Segoe UI" panose="020B0502040204020203" pitchFamily="34" charset="0"/>
              </a:rPr>
              <a:t>Δεδομένα ακαδημαϊκών επιδόσεων (περιλαμβάνουν τα τεστ, τα δείγματα εργασιών των μαθητών σε συγκεκριμένες ασκήσεις)</a:t>
            </a:r>
          </a:p>
        </p:txBody>
      </p:sp>
    </p:spTree>
    <p:extLst>
      <p:ext uri="{BB962C8B-B14F-4D97-AF65-F5344CB8AC3E}">
        <p14:creationId xmlns:p14="http://schemas.microsoft.com/office/powerpoint/2010/main" val="10332751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400" dirty="0">
                <a:solidFill>
                  <a:schemeClr val="tx1"/>
                </a:solidFill>
                <a:latin typeface="Segoe UI" panose="020B0502040204020203" pitchFamily="34" charset="0"/>
                <a:cs typeface="Segoe UI" panose="020B0502040204020203" pitchFamily="34" charset="0"/>
              </a:rPr>
              <a:t>Συλλογή δεδομένων</a:t>
            </a:r>
          </a:p>
        </p:txBody>
      </p:sp>
      <p:sp>
        <p:nvSpPr>
          <p:cNvPr id="3" name="Θέση περιεχομένου 2"/>
          <p:cNvSpPr>
            <a:spLocks noGrp="1"/>
          </p:cNvSpPr>
          <p:nvPr>
            <p:ph idx="1"/>
          </p:nvPr>
        </p:nvSpPr>
        <p:spPr>
          <a:xfrm>
            <a:off x="677334" y="2670048"/>
            <a:ext cx="8596668" cy="3371314"/>
          </a:xfrm>
        </p:spPr>
        <p:txBody>
          <a:bodyPr>
            <a:normAutofit/>
          </a:bodyPr>
          <a:lstStyle/>
          <a:p>
            <a:pPr marL="0" indent="0" algn="just">
              <a:buNone/>
            </a:pPr>
            <a:r>
              <a:rPr lang="el-GR" sz="3600" dirty="0">
                <a:solidFill>
                  <a:schemeClr val="tx1"/>
                </a:solidFill>
                <a:latin typeface="Segoe UI" panose="020B0502040204020203" pitchFamily="34" charset="0"/>
                <a:cs typeface="Segoe UI" panose="020B0502040204020203" pitchFamily="34" charset="0"/>
              </a:rPr>
              <a:t>Η συλλογή των δεδομένων γίνεται ως προς τις α) προσδοκίες και επιθυμίες των μαθητών, β) προσωπικές εμπειρίες τους εντός σχολείου και γ) εκτός σχολείου.</a:t>
            </a:r>
          </a:p>
        </p:txBody>
      </p:sp>
    </p:spTree>
    <p:extLst>
      <p:ext uri="{BB962C8B-B14F-4D97-AF65-F5344CB8AC3E}">
        <p14:creationId xmlns:p14="http://schemas.microsoft.com/office/powerpoint/2010/main" val="36219023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4922520"/>
          </a:xfrm>
        </p:spPr>
        <p:txBody>
          <a:bodyPr>
            <a:noAutofit/>
          </a:bodyPr>
          <a:lstStyle/>
          <a:p>
            <a:pPr algn="just"/>
            <a:r>
              <a:rPr lang="el-GR" sz="3200" dirty="0">
                <a:solidFill>
                  <a:schemeClr val="tx1"/>
                </a:solidFill>
                <a:latin typeface="Segoe UI" panose="020B0502040204020203" pitchFamily="34" charset="0"/>
                <a:cs typeface="Segoe UI" panose="020B0502040204020203" pitchFamily="34" charset="0"/>
              </a:rPr>
              <a:t>Α. Προσδοκίες και επιθυμίες των μαθητών</a:t>
            </a:r>
            <a:br>
              <a:rPr lang="el-GR" sz="2800" dirty="0">
                <a:solidFill>
                  <a:schemeClr val="tx1"/>
                </a:solidFill>
                <a:latin typeface="Segoe UI" panose="020B0502040204020203" pitchFamily="34" charset="0"/>
                <a:cs typeface="Segoe UI" panose="020B0502040204020203" pitchFamily="34" charset="0"/>
              </a:rPr>
            </a:br>
            <a:br>
              <a:rPr lang="el-GR" sz="2800" dirty="0">
                <a:solidFill>
                  <a:schemeClr val="tx1"/>
                </a:solidFill>
                <a:latin typeface="Segoe UI" panose="020B0502040204020203" pitchFamily="34" charset="0"/>
                <a:cs typeface="Segoe UI" panose="020B0502040204020203" pitchFamily="34" charset="0"/>
              </a:rPr>
            </a:br>
            <a:br>
              <a:rPr lang="el-GR" sz="2800" dirty="0">
                <a:solidFill>
                  <a:schemeClr val="tx1"/>
                </a:solidFill>
                <a:latin typeface="Segoe UI" panose="020B0502040204020203" pitchFamily="34" charset="0"/>
                <a:cs typeface="Segoe UI" panose="020B0502040204020203" pitchFamily="34" charset="0"/>
              </a:rPr>
            </a:br>
            <a:br>
              <a:rPr lang="el-GR" sz="2800" dirty="0">
                <a:solidFill>
                  <a:schemeClr val="tx1"/>
                </a:solidFill>
                <a:latin typeface="Segoe UI" panose="020B0502040204020203" pitchFamily="34" charset="0"/>
                <a:cs typeface="Segoe UI" panose="020B0502040204020203" pitchFamily="34" charset="0"/>
              </a:rPr>
            </a:br>
            <a:br>
              <a:rPr lang="el-GR" sz="2800" dirty="0">
                <a:solidFill>
                  <a:schemeClr val="tx1"/>
                </a:solidFill>
                <a:latin typeface="Segoe UI" panose="020B0502040204020203" pitchFamily="34" charset="0"/>
                <a:cs typeface="Segoe UI" panose="020B0502040204020203" pitchFamily="34" charset="0"/>
              </a:rPr>
            </a:br>
            <a:r>
              <a:rPr lang="el-GR" sz="2800" dirty="0">
                <a:solidFill>
                  <a:schemeClr val="tx1"/>
                </a:solidFill>
                <a:latin typeface="Segoe UI" panose="020B0502040204020203" pitchFamily="34" charset="0"/>
                <a:cs typeface="Segoe UI" panose="020B0502040204020203" pitchFamily="34" charset="0"/>
              </a:rPr>
              <a:t>Οι μαθητές μέσα στο σχολικό περιβάλλον έχουν κάποιες προσδοκίες και επιθυμίες για τα αποτελέσματα της φοίτησης τους. Οι προσδοκίες που έχουν οι μαθητές μπορεί να είναι είτε θετικές είτε αρνητικές. </a:t>
            </a:r>
          </a:p>
        </p:txBody>
      </p:sp>
    </p:spTree>
    <p:extLst>
      <p:ext uri="{BB962C8B-B14F-4D97-AF65-F5344CB8AC3E}">
        <p14:creationId xmlns:p14="http://schemas.microsoft.com/office/powerpoint/2010/main" val="9930297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23054" y="1657669"/>
            <a:ext cx="8596668" cy="3880773"/>
          </a:xfrm>
        </p:spPr>
        <p:txBody>
          <a:bodyPr>
            <a:normAutofit/>
          </a:bodyPr>
          <a:lstStyle/>
          <a:p>
            <a:pPr marL="0" indent="0" algn="just">
              <a:buNone/>
            </a:pPr>
            <a:r>
              <a:rPr lang="el-GR" sz="3200" dirty="0">
                <a:solidFill>
                  <a:schemeClr val="tx1"/>
                </a:solidFill>
                <a:latin typeface="Segoe UI" panose="020B0502040204020203" pitchFamily="34" charset="0"/>
                <a:cs typeface="Segoe UI" panose="020B0502040204020203" pitchFamily="34" charset="0"/>
              </a:rPr>
              <a:t>Αυτό σημαίνει ότι  υπάρχουν μαθητές οι οποίοι βίωσαν αρκετές φορές την αποτυχία και την απογοήτευση με αποτέλεσμα να μην έχουν θετικές προσδοκίες και να χαρακτηρίζονται ως άτομα χωρίς κίνητρο και να μην επιμένουν στην προσπάθεια τους να επιτύχουν έναν στόχο.</a:t>
            </a:r>
            <a:endParaRPr lang="el-GR" sz="3200" dirty="0"/>
          </a:p>
        </p:txBody>
      </p:sp>
    </p:spTree>
    <p:extLst>
      <p:ext uri="{BB962C8B-B14F-4D97-AF65-F5344CB8AC3E}">
        <p14:creationId xmlns:p14="http://schemas.microsoft.com/office/powerpoint/2010/main" val="1342949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77334" y="1810511"/>
            <a:ext cx="8596668" cy="4230851"/>
          </a:xfrm>
        </p:spPr>
        <p:txBody>
          <a:bodyPr>
            <a:normAutofit/>
          </a:bodyPr>
          <a:lstStyle/>
          <a:p>
            <a:pPr marL="0" indent="0" algn="just">
              <a:buNone/>
            </a:pPr>
            <a:r>
              <a:rPr lang="el-GR" sz="3200" dirty="0">
                <a:solidFill>
                  <a:schemeClr val="tx1"/>
                </a:solidFill>
                <a:latin typeface="Segoe UI" panose="020B0502040204020203" pitchFamily="34" charset="0"/>
                <a:cs typeface="Segoe UI" panose="020B0502040204020203" pitchFamily="34" charset="0"/>
              </a:rPr>
              <a:t>Ένα μέσο το οποίο βοηθάει στην επιτυχία των προσδοκιών των μαθητών είναι τα ερωτηματολόγια ανοιχτού τύπου κυρίως, στα οποία πρέπει να χρησιμοποιηθούν διερευνητικές ερωτήσεις οι οποίες έχουν στόχο να διεισδύσουν στα θέματα που τίθενται προς απάντηση.</a:t>
            </a:r>
          </a:p>
        </p:txBody>
      </p:sp>
    </p:spTree>
    <p:extLst>
      <p:ext uri="{BB962C8B-B14F-4D97-AF65-F5344CB8AC3E}">
        <p14:creationId xmlns:p14="http://schemas.microsoft.com/office/powerpoint/2010/main" val="1993357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3326" y="1743456"/>
            <a:ext cx="8347794" cy="4492752"/>
          </a:xfrm>
        </p:spPr>
        <p:txBody>
          <a:bodyPr/>
          <a:lstStyle/>
          <a:p>
            <a:r>
              <a:rPr lang="el-GR" i="1" dirty="0">
                <a:solidFill>
                  <a:schemeClr val="tx1"/>
                </a:solidFill>
                <a:latin typeface="Segoe UI" panose="020B0502040204020203" pitchFamily="34" charset="0"/>
                <a:cs typeface="Segoe UI" panose="020B0502040204020203" pitchFamily="34" charset="0"/>
              </a:rPr>
              <a:t>Αν κάνουμε λιγότερα σημαίνει ότι εγείρουμε συναισθηματικούς φραγμούς στην επικοινωνία σε μια ήδη περίπλοκη διδακτική κατάσταση. (2/2)</a:t>
            </a:r>
            <a:br>
              <a:rPr lang="el-GR" i="1" dirty="0">
                <a:solidFill>
                  <a:schemeClr val="tx1"/>
                </a:solidFill>
                <a:latin typeface="Segoe UI" panose="020B0502040204020203" pitchFamily="34" charset="0"/>
                <a:cs typeface="Segoe UI" panose="020B0502040204020203" pitchFamily="34" charset="0"/>
              </a:rPr>
            </a:br>
            <a:br>
              <a:rPr lang="el-GR" i="1" dirty="0">
                <a:solidFill>
                  <a:schemeClr val="tx1"/>
                </a:solidFill>
                <a:latin typeface="Segoe UI" panose="020B0502040204020203" pitchFamily="34" charset="0"/>
                <a:cs typeface="Segoe UI" panose="020B0502040204020203" pitchFamily="34" charset="0"/>
              </a:rPr>
            </a:br>
            <a:br>
              <a:rPr lang="el-GR" i="1" dirty="0">
                <a:solidFill>
                  <a:schemeClr val="tx1"/>
                </a:solidFill>
                <a:latin typeface="Segoe UI" panose="020B0502040204020203" pitchFamily="34" charset="0"/>
                <a:cs typeface="Segoe UI" panose="020B0502040204020203" pitchFamily="34" charset="0"/>
              </a:rPr>
            </a:br>
            <a:br>
              <a:rPr lang="el-GR" i="1" dirty="0">
                <a:solidFill>
                  <a:schemeClr val="tx1"/>
                </a:solidFill>
                <a:latin typeface="Segoe UI" panose="020B0502040204020203" pitchFamily="34" charset="0"/>
                <a:cs typeface="Segoe UI" panose="020B0502040204020203" pitchFamily="34" charset="0"/>
              </a:rPr>
            </a:br>
            <a:r>
              <a:rPr lang="en-US" sz="2400" i="1" dirty="0">
                <a:solidFill>
                  <a:schemeClr val="tx1"/>
                </a:solidFill>
                <a:latin typeface="Segoe UI" panose="020B0502040204020203" pitchFamily="34" charset="0"/>
                <a:cs typeface="Segoe UI" panose="020B0502040204020203" pitchFamily="34" charset="0"/>
              </a:rPr>
              <a:t>Berliner (1986)</a:t>
            </a:r>
            <a:endParaRPr lang="el-GR" i="1"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5295616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chemeClr val="tx1"/>
                </a:solidFill>
                <a:latin typeface="Segoe UI" panose="020B0502040204020203" pitchFamily="34" charset="0"/>
                <a:cs typeface="Segoe UI" panose="020B0502040204020203" pitchFamily="34" charset="0"/>
              </a:rPr>
              <a:t>Τα πλεονεκτήματα αυτών των ερωτηματολογίων είναι ότι:</a:t>
            </a:r>
          </a:p>
        </p:txBody>
      </p:sp>
      <p:sp>
        <p:nvSpPr>
          <p:cNvPr id="3" name="Θέση περιεχομένου 2"/>
          <p:cNvSpPr>
            <a:spLocks noGrp="1"/>
          </p:cNvSpPr>
          <p:nvPr>
            <p:ph idx="1"/>
          </p:nvPr>
        </p:nvSpPr>
        <p:spPr/>
        <p:txBody>
          <a:bodyPr>
            <a:noAutofit/>
          </a:bodyPr>
          <a:lstStyle/>
          <a:p>
            <a:pPr lvl="0"/>
            <a:r>
              <a:rPr lang="el-GR" sz="2400" dirty="0">
                <a:solidFill>
                  <a:schemeClr val="tx1"/>
                </a:solidFill>
                <a:latin typeface="Segoe UI" panose="020B0502040204020203" pitchFamily="34" charset="0"/>
                <a:cs typeface="Segoe UI" panose="020B0502040204020203" pitchFamily="34" charset="0"/>
              </a:rPr>
              <a:t>Οι μαθητές τα θεωρούν λιγότερο απειλητικά σε σχέση με άλλες προσεγγίσεις</a:t>
            </a:r>
          </a:p>
          <a:p>
            <a:pPr lvl="0"/>
            <a:r>
              <a:rPr lang="el-GR" sz="2400" dirty="0">
                <a:solidFill>
                  <a:schemeClr val="tx1"/>
                </a:solidFill>
                <a:latin typeface="Segoe UI" panose="020B0502040204020203" pitchFamily="34" charset="0"/>
                <a:cs typeface="Segoe UI" panose="020B0502040204020203" pitchFamily="34" charset="0"/>
              </a:rPr>
              <a:t>Οι μαθητές θεωρούν ότι δεν παραβιάζουν τις προσωπικές τους σκέψεις</a:t>
            </a:r>
          </a:p>
          <a:p>
            <a:pPr lvl="0"/>
            <a:r>
              <a:rPr lang="el-GR" sz="2400" dirty="0">
                <a:solidFill>
                  <a:schemeClr val="tx1"/>
                </a:solidFill>
                <a:latin typeface="Segoe UI" panose="020B0502040204020203" pitchFamily="34" charset="0"/>
                <a:cs typeface="Segoe UI" panose="020B0502040204020203" pitchFamily="34" charset="0"/>
              </a:rPr>
              <a:t>Οι μαθητές έχουν στη διάθεση τους χρόνο για να απαντήσουν στο ερωτηματολόγιο</a:t>
            </a:r>
          </a:p>
          <a:p>
            <a:pPr lvl="0"/>
            <a:r>
              <a:rPr lang="el-GR" sz="2400" dirty="0">
                <a:solidFill>
                  <a:schemeClr val="tx1"/>
                </a:solidFill>
                <a:latin typeface="Segoe UI" panose="020B0502040204020203" pitchFamily="34" charset="0"/>
                <a:cs typeface="Segoe UI" panose="020B0502040204020203" pitchFamily="34" charset="0"/>
              </a:rPr>
              <a:t>Η διαδικασία είναι  σύντομη εν αντιθέσει με τις ατομικές συνεντεύξεις και η αρχειοθέτηση είναι εύκολη</a:t>
            </a:r>
          </a:p>
        </p:txBody>
      </p:sp>
    </p:spTree>
    <p:extLst>
      <p:ext uri="{BB962C8B-B14F-4D97-AF65-F5344CB8AC3E}">
        <p14:creationId xmlns:p14="http://schemas.microsoft.com/office/powerpoint/2010/main" val="33122435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77334" y="2169733"/>
            <a:ext cx="8923866" cy="3880773"/>
          </a:xfrm>
        </p:spPr>
        <p:txBody>
          <a:bodyPr>
            <a:normAutofit/>
          </a:bodyPr>
          <a:lstStyle/>
          <a:p>
            <a:pPr algn="just"/>
            <a:r>
              <a:rPr lang="el-GR" sz="3200" dirty="0">
                <a:solidFill>
                  <a:schemeClr val="tx1"/>
                </a:solidFill>
                <a:latin typeface="Segoe UI" panose="020B0502040204020203" pitchFamily="34" charset="0"/>
                <a:cs typeface="Segoe UI" panose="020B0502040204020203" pitchFamily="34" charset="0"/>
              </a:rPr>
              <a:t>Αντί να χρησιμοποιήσει ο εκπαιδευτικός ένα ερωτηματολόγιο μπορεί να χρησιμοποιήσει τις </a:t>
            </a:r>
            <a:r>
              <a:rPr lang="el-GR" sz="3200" u="sng" dirty="0">
                <a:solidFill>
                  <a:schemeClr val="tx1"/>
                </a:solidFill>
                <a:latin typeface="Segoe UI" panose="020B0502040204020203" pitchFamily="34" charset="0"/>
                <a:cs typeface="Segoe UI" panose="020B0502040204020203" pitchFamily="34" charset="0"/>
              </a:rPr>
              <a:t>ερωτήσεις συνέντευξης</a:t>
            </a:r>
            <a:r>
              <a:rPr lang="el-GR" sz="3200" dirty="0">
                <a:solidFill>
                  <a:schemeClr val="tx1"/>
                </a:solidFill>
                <a:latin typeface="Segoe UI" panose="020B0502040204020203" pitchFamily="34" charset="0"/>
                <a:cs typeface="Segoe UI" panose="020B0502040204020203" pitchFamily="34" charset="0"/>
              </a:rPr>
              <a:t> για να εκμαιεύσει από τους μαθητές τις πληροφορίες που θέλει.</a:t>
            </a:r>
          </a:p>
        </p:txBody>
      </p:sp>
    </p:spTree>
    <p:extLst>
      <p:ext uri="{BB962C8B-B14F-4D97-AF65-F5344CB8AC3E}">
        <p14:creationId xmlns:p14="http://schemas.microsoft.com/office/powerpoint/2010/main" val="10509774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chemeClr val="tx1"/>
                </a:solidFill>
                <a:latin typeface="Segoe UI" panose="020B0502040204020203" pitchFamily="34" charset="0"/>
                <a:cs typeface="Segoe UI" panose="020B0502040204020203" pitchFamily="34" charset="0"/>
              </a:rPr>
              <a:t>Β. Προσωπικές εμπειρίες μαθητών στο πλαίσιο του σχολείου</a:t>
            </a:r>
          </a:p>
        </p:txBody>
      </p:sp>
      <p:sp>
        <p:nvSpPr>
          <p:cNvPr id="3" name="Θέση περιεχομένου 2"/>
          <p:cNvSpPr>
            <a:spLocks noGrp="1"/>
          </p:cNvSpPr>
          <p:nvPr>
            <p:ph idx="1"/>
          </p:nvPr>
        </p:nvSpPr>
        <p:spPr/>
        <p:txBody>
          <a:bodyPr>
            <a:normAutofit/>
          </a:bodyPr>
          <a:lstStyle/>
          <a:p>
            <a:pPr marL="0" indent="0" algn="just">
              <a:buNone/>
            </a:pPr>
            <a:r>
              <a:rPr lang="el-GR" sz="2400" dirty="0">
                <a:solidFill>
                  <a:schemeClr val="tx1"/>
                </a:solidFill>
                <a:latin typeface="Segoe UI" panose="020B0502040204020203" pitchFamily="34" charset="0"/>
                <a:cs typeface="Segoe UI" panose="020B0502040204020203" pitchFamily="34" charset="0"/>
              </a:rPr>
              <a:t>Μολονότι οι μαθητές που έχουν ως κοινή συνισταμένη το ίδιο σχολείο, παρουσιάζουν διαφορετικές εμπειρίες και αντιλαμβάνονται το σχολείο με βάση τη προσωπική τους οπτική. Δηλαδή κάθε μαθητής βιώνει τόσο θετικές όσο και αρνητικές εμπειρίες. Ο εκπαιδευτικός καλό είναι να χρησιμοποιήσει όλο το εύρος των σχολικών εμπειριών των μαθητών προκειμένου να δομήσει ένα περιβάλλον μάθησης περισσότερο οικείο και προσιτό στους μαθητές.</a:t>
            </a:r>
          </a:p>
        </p:txBody>
      </p:sp>
    </p:spTree>
    <p:extLst>
      <p:ext uri="{BB962C8B-B14F-4D97-AF65-F5344CB8AC3E}">
        <p14:creationId xmlns:p14="http://schemas.microsoft.com/office/powerpoint/2010/main" val="22085496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solidFill>
                  <a:schemeClr val="tx1"/>
                </a:solidFill>
                <a:latin typeface="Segoe UI" panose="020B0502040204020203" pitchFamily="34" charset="0"/>
                <a:cs typeface="Segoe UI" panose="020B0502040204020203" pitchFamily="34" charset="0"/>
              </a:rPr>
              <a:t>Γ. Προσωπικές εμπειρίες μαθητών εκτός του σχολείου</a:t>
            </a:r>
          </a:p>
        </p:txBody>
      </p:sp>
      <p:sp>
        <p:nvSpPr>
          <p:cNvPr id="3" name="Θέση περιεχομένου 2"/>
          <p:cNvSpPr>
            <a:spLocks noGrp="1"/>
          </p:cNvSpPr>
          <p:nvPr>
            <p:ph idx="1"/>
          </p:nvPr>
        </p:nvSpPr>
        <p:spPr/>
        <p:txBody>
          <a:bodyPr>
            <a:noAutofit/>
          </a:bodyPr>
          <a:lstStyle/>
          <a:p>
            <a:pPr marL="0" indent="0" algn="just">
              <a:buNone/>
            </a:pPr>
            <a:r>
              <a:rPr lang="el-GR" sz="2800" dirty="0">
                <a:solidFill>
                  <a:schemeClr val="tx1"/>
                </a:solidFill>
                <a:latin typeface="Segoe UI" panose="020B0502040204020203" pitchFamily="34" charset="0"/>
                <a:cs typeface="Segoe UI" panose="020B0502040204020203" pitchFamily="34" charset="0"/>
              </a:rPr>
              <a:t>Οι εμπειρίες που φέρει κάθε μαθητής εκτός σχολείου είναι αναγκαίο να κατανοηθούν και ληφθούν υπόψη από τον εκπαιδευτικό όταν αυτός πρόκειται να προβεί στο σχεδιασμό μιας διδασκαλίας. Συγκεκριμένα, μέσω ερωτήσεων ανοιχτού τύπου που αναφέρθηκαν προηγουμένως ο εκπαιδευτικός θα ανακαλύψει τις αξίες και τις αντιλήψεις των μαθητών που δομήθηκαν εκτός σχολείου.</a:t>
            </a:r>
          </a:p>
        </p:txBody>
      </p:sp>
    </p:spTree>
    <p:extLst>
      <p:ext uri="{BB962C8B-B14F-4D97-AF65-F5344CB8AC3E}">
        <p14:creationId xmlns:p14="http://schemas.microsoft.com/office/powerpoint/2010/main" val="38573119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solidFill>
                  <a:schemeClr val="tx1"/>
                </a:solidFill>
                <a:latin typeface="Segoe UI" panose="020B0502040204020203" pitchFamily="34" charset="0"/>
                <a:cs typeface="Segoe UI" panose="020B0502040204020203" pitchFamily="34" charset="0"/>
              </a:rPr>
              <a:t>Κριτική προσέγγιση</a:t>
            </a:r>
          </a:p>
        </p:txBody>
      </p:sp>
      <p:sp>
        <p:nvSpPr>
          <p:cNvPr id="3" name="Θέση περιεχομένου 2"/>
          <p:cNvSpPr>
            <a:spLocks noGrp="1"/>
          </p:cNvSpPr>
          <p:nvPr>
            <p:ph idx="1"/>
          </p:nvPr>
        </p:nvSpPr>
        <p:spPr/>
        <p:txBody>
          <a:bodyPr>
            <a:noAutofit/>
          </a:bodyPr>
          <a:lstStyle/>
          <a:p>
            <a:pPr marL="0" indent="0" algn="just">
              <a:buNone/>
            </a:pPr>
            <a:r>
              <a:rPr lang="el-GR" sz="2800" dirty="0">
                <a:solidFill>
                  <a:schemeClr val="tx1"/>
                </a:solidFill>
                <a:latin typeface="Segoe UI" panose="020B0502040204020203" pitchFamily="34" charset="0"/>
                <a:cs typeface="Segoe UI" panose="020B0502040204020203" pitchFamily="34" charset="0"/>
              </a:rPr>
              <a:t>Θεωρούμε ότι τα μέσα, οι τεχνικές και οι πρακτικές που χρησιμοποιούν οι εκπαιδευτικοί εφαρμόζοντας την Αναστοχαστική Ερμηνευτική Έρευνα (ΑΕΕ) με απώτερο σκοπό να κατανοήσουν ουσιαστικότερα το πολιτισμικό και κοινωνικό υπόβαθρο των μαθητών τους είναι η πλέον κατάλληλη μέθοδος. Διότι, εφαρμόζοντας την, επιτυγχάνεται ένας διττός σκοπός με αποδέκτες τόσο τον εκπαιδευτικό όσο και τους μαθητές.</a:t>
            </a:r>
          </a:p>
        </p:txBody>
      </p:sp>
    </p:spTree>
    <p:extLst>
      <p:ext uri="{BB962C8B-B14F-4D97-AF65-F5344CB8AC3E}">
        <p14:creationId xmlns:p14="http://schemas.microsoft.com/office/powerpoint/2010/main" val="30929492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77334" y="1737359"/>
            <a:ext cx="8596668" cy="4304003"/>
          </a:xfrm>
        </p:spPr>
        <p:txBody>
          <a:bodyPr>
            <a:normAutofit/>
          </a:bodyPr>
          <a:lstStyle/>
          <a:p>
            <a:pPr marL="0" indent="0" algn="just">
              <a:buNone/>
            </a:pPr>
            <a:r>
              <a:rPr lang="el-GR" sz="2800" dirty="0">
                <a:solidFill>
                  <a:schemeClr val="tx1"/>
                </a:solidFill>
                <a:latin typeface="Segoe UI" panose="020B0502040204020203" pitchFamily="34" charset="0"/>
                <a:cs typeface="Segoe UI" panose="020B0502040204020203" pitchFamily="34" charset="0"/>
              </a:rPr>
              <a:t>Από τη μια ο εκπαιδευτικός βελτιώνει τη διδασκαλία του, δημιουργεί ιδανικό κλίμα και κατανοεί τους μαθητές του και από την άλλη οι μαθητές ανταποκρίνονται καλύτερα στις απαιτήσεις των μαθημάτων, τα κατανοούν στην ουσία τους και βιώνουν θετικές εμπειρίες από την εκπαιδευτική διαδικασία και πλέον απαλλάσσονται από μια ενδεχόμενη αποτυχία.</a:t>
            </a:r>
          </a:p>
        </p:txBody>
      </p:sp>
    </p:spTree>
    <p:extLst>
      <p:ext uri="{BB962C8B-B14F-4D97-AF65-F5344CB8AC3E}">
        <p14:creationId xmlns:p14="http://schemas.microsoft.com/office/powerpoint/2010/main" val="122646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chemeClr val="tx1"/>
                </a:solidFill>
                <a:latin typeface="Segoe UI" panose="020B0502040204020203" pitchFamily="34" charset="0"/>
                <a:cs typeface="Segoe UI" panose="020B0502040204020203" pitchFamily="34" charset="0"/>
              </a:rPr>
              <a:t>Οι γονείς ως βασικός παράγοντας στην εκπαιδευτική διαδικασία</a:t>
            </a:r>
          </a:p>
        </p:txBody>
      </p:sp>
      <p:sp>
        <p:nvSpPr>
          <p:cNvPr id="3" name="Θέση περιεχομένου 2"/>
          <p:cNvSpPr>
            <a:spLocks noGrp="1"/>
          </p:cNvSpPr>
          <p:nvPr>
            <p:ph idx="1"/>
          </p:nvPr>
        </p:nvSpPr>
        <p:spPr>
          <a:xfrm>
            <a:off x="677333" y="2160589"/>
            <a:ext cx="10452629" cy="4254499"/>
          </a:xfrm>
        </p:spPr>
        <p:txBody>
          <a:bodyPr>
            <a:normAutofit/>
          </a:bodyPr>
          <a:lstStyle/>
          <a:p>
            <a:pPr marL="0" marR="0">
              <a:lnSpc>
                <a:spcPct val="200000"/>
              </a:lnSpc>
              <a:spcBef>
                <a:spcPts val="0"/>
              </a:spcBef>
              <a:spcAft>
                <a:spcPts val="800"/>
              </a:spcAft>
            </a:pPr>
            <a:r>
              <a:rPr lang="el-GR" sz="2800" dirty="0">
                <a:solidFill>
                  <a:schemeClr val="tx1"/>
                </a:solidFill>
                <a:latin typeface="Segoe UI" panose="020B0502040204020203" pitchFamily="34" charset="0"/>
                <a:ea typeface="Calibri" panose="020F0502020204030204" pitchFamily="34" charset="0"/>
                <a:cs typeface="Segoe UI" panose="020B0502040204020203" pitchFamily="34" charset="0"/>
              </a:rPr>
              <a:t>Πρώτοι δάσκαλοι του παιδιού / καθοδηγητές</a:t>
            </a:r>
            <a:endParaRPr lang="el-GR" dirty="0">
              <a:solidFill>
                <a:schemeClr val="tx1"/>
              </a:solidFill>
              <a:latin typeface="Segoe UI" panose="020B0502040204020203" pitchFamily="34" charset="0"/>
              <a:ea typeface="Calibri" panose="020F0502020204030204" pitchFamily="34" charset="0"/>
              <a:cs typeface="Segoe UI" panose="020B0502040204020203" pitchFamily="34" charset="0"/>
            </a:endParaRPr>
          </a:p>
          <a:p>
            <a:pPr marL="0" marR="0">
              <a:lnSpc>
                <a:spcPct val="200000"/>
              </a:lnSpc>
              <a:spcBef>
                <a:spcPts val="0"/>
              </a:spcBef>
              <a:spcAft>
                <a:spcPts val="800"/>
              </a:spcAft>
            </a:pPr>
            <a:r>
              <a:rPr lang="el-GR" sz="2800" dirty="0">
                <a:solidFill>
                  <a:schemeClr val="tx1"/>
                </a:solidFill>
                <a:latin typeface="Segoe UI" panose="020B0502040204020203" pitchFamily="34" charset="0"/>
                <a:ea typeface="Calibri" panose="020F0502020204030204" pitchFamily="34" charset="0"/>
                <a:cs typeface="Segoe UI" panose="020B0502040204020203" pitchFamily="34" charset="0"/>
              </a:rPr>
              <a:t>Παρέχουν συμβουλές κατά την μετάβαση στην ενήλικη ζωή</a:t>
            </a:r>
            <a:endParaRPr lang="el-GR" dirty="0">
              <a:solidFill>
                <a:schemeClr val="tx1"/>
              </a:solidFill>
              <a:latin typeface="Segoe UI" panose="020B0502040204020203" pitchFamily="34" charset="0"/>
              <a:ea typeface="Calibri" panose="020F0502020204030204" pitchFamily="34" charset="0"/>
              <a:cs typeface="Segoe UI" panose="020B0502040204020203" pitchFamily="34" charset="0"/>
            </a:endParaRPr>
          </a:p>
          <a:p>
            <a:pPr marL="0" marR="0">
              <a:lnSpc>
                <a:spcPct val="200000"/>
              </a:lnSpc>
              <a:spcBef>
                <a:spcPts val="0"/>
              </a:spcBef>
              <a:spcAft>
                <a:spcPts val="800"/>
              </a:spcAft>
            </a:pPr>
            <a:r>
              <a:rPr lang="el-GR" sz="2800" dirty="0">
                <a:solidFill>
                  <a:schemeClr val="tx1"/>
                </a:solidFill>
                <a:latin typeface="Segoe UI" panose="020B0502040204020203" pitchFamily="34" charset="0"/>
                <a:ea typeface="Calibri" panose="020F0502020204030204" pitchFamily="34" charset="0"/>
                <a:cs typeface="Segoe UI" panose="020B0502040204020203" pitchFamily="34" charset="0"/>
              </a:rPr>
              <a:t>Βιωματική μέθοδος προβολής της κοινωνίας (</a:t>
            </a:r>
            <a:r>
              <a:rPr lang="el-GR" sz="2800" dirty="0" err="1">
                <a:solidFill>
                  <a:schemeClr val="tx1"/>
                </a:solidFill>
                <a:latin typeface="Segoe UI" panose="020B0502040204020203" pitchFamily="34" charset="0"/>
                <a:ea typeface="Calibri" panose="020F0502020204030204" pitchFamily="34" charset="0"/>
                <a:cs typeface="Segoe UI" panose="020B0502040204020203" pitchFamily="34" charset="0"/>
              </a:rPr>
              <a:t>Ogbu</a:t>
            </a:r>
            <a:r>
              <a:rPr lang="el-GR" sz="2800" dirty="0">
                <a:solidFill>
                  <a:schemeClr val="tx1"/>
                </a:solidFill>
                <a:latin typeface="Segoe UI" panose="020B0502040204020203" pitchFamily="34" charset="0"/>
                <a:ea typeface="Calibri" panose="020F0502020204030204" pitchFamily="34" charset="0"/>
                <a:cs typeface="Segoe UI" panose="020B0502040204020203" pitchFamily="34" charset="0"/>
              </a:rPr>
              <a:t> 1985)</a:t>
            </a:r>
            <a:endParaRPr lang="el-GR" dirty="0">
              <a:solidFill>
                <a:schemeClr val="tx1"/>
              </a:solidFill>
              <a:latin typeface="Segoe UI" panose="020B0502040204020203" pitchFamily="34" charset="0"/>
              <a:ea typeface="Calibri" panose="020F0502020204030204" pitchFamily="34" charset="0"/>
              <a:cs typeface="Segoe UI" panose="020B0502040204020203" pitchFamily="34" charset="0"/>
            </a:endParaRPr>
          </a:p>
          <a:p>
            <a:pPr>
              <a:lnSpc>
                <a:spcPct val="200000"/>
              </a:lnSpc>
            </a:pPr>
            <a:r>
              <a:rPr lang="el-GR" sz="2800" dirty="0">
                <a:solidFill>
                  <a:schemeClr val="tx1"/>
                </a:solidFill>
                <a:latin typeface="Segoe UI" panose="020B0502040204020203" pitchFamily="34" charset="0"/>
                <a:ea typeface="Calibri" panose="020F0502020204030204" pitchFamily="34" charset="0"/>
                <a:cs typeface="Segoe UI" panose="020B0502040204020203" pitchFamily="34" charset="0"/>
              </a:rPr>
              <a:t>Σχολική αποτυχία αν δείξουν απάθεια οι γονείς</a:t>
            </a:r>
            <a:endParaRPr lang="el-GR" sz="28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7367929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77334" y="594360"/>
            <a:ext cx="8596668" cy="5605272"/>
          </a:xfrm>
        </p:spPr>
        <p:txBody>
          <a:bodyPr>
            <a:normAutofit lnSpcReduction="10000"/>
          </a:bodyPr>
          <a:lstStyle/>
          <a:p>
            <a:pPr algn="just"/>
            <a:r>
              <a:rPr lang="el-GR" sz="2400" dirty="0">
                <a:solidFill>
                  <a:schemeClr val="tx1"/>
                </a:solidFill>
                <a:latin typeface="Segoe UI" panose="020B0502040204020203" pitchFamily="34" charset="0"/>
                <a:cs typeface="Segoe UI" panose="020B0502040204020203" pitchFamily="34" charset="0"/>
              </a:rPr>
              <a:t>Περνάμε τώρα σε μια ακόμη βασική πτυχή που λαμβάνει μέρος στην εκπαιδευτική διαδικασία η οποία είναι οι γονείς και η αλληλεπίδραση που ασκούν στους μαθητές, στον εκπαιδευτικό καθώς και στη σχολική ζωή. </a:t>
            </a:r>
          </a:p>
          <a:p>
            <a:pPr algn="just"/>
            <a:r>
              <a:rPr lang="el-GR" sz="2400" dirty="0">
                <a:solidFill>
                  <a:schemeClr val="tx1"/>
                </a:solidFill>
                <a:latin typeface="Segoe UI" panose="020B0502040204020203" pitchFamily="34" charset="0"/>
                <a:cs typeface="Segoe UI" panose="020B0502040204020203" pitchFamily="34" charset="0"/>
              </a:rPr>
              <a:t>Οι γονείς λειτουργούν ως καθοδηγητές όντας οι πρώτοι δάσκαλοι που υποστηρίζουν τα παιδιά τους σε όλες τις ηλικιακές φάσεις μέχρι την ενήλικη ζωή τους. Ο </a:t>
            </a:r>
            <a:r>
              <a:rPr lang="en-US" sz="2400" dirty="0" err="1">
                <a:solidFill>
                  <a:schemeClr val="tx1"/>
                </a:solidFill>
                <a:latin typeface="Segoe UI" panose="020B0502040204020203" pitchFamily="34" charset="0"/>
                <a:cs typeface="Segoe UI" panose="020B0502040204020203" pitchFamily="34" charset="0"/>
              </a:rPr>
              <a:t>Ogbu</a:t>
            </a:r>
            <a:r>
              <a:rPr lang="en-US" sz="2400" dirty="0">
                <a:solidFill>
                  <a:schemeClr val="tx1"/>
                </a:solidFill>
                <a:latin typeface="Segoe UI" panose="020B0502040204020203" pitchFamily="34" charset="0"/>
                <a:cs typeface="Segoe UI" panose="020B0502040204020203" pitchFamily="34" charset="0"/>
              </a:rPr>
              <a:t> </a:t>
            </a:r>
            <a:r>
              <a:rPr lang="el-GR" sz="2400" dirty="0">
                <a:solidFill>
                  <a:schemeClr val="tx1"/>
                </a:solidFill>
                <a:latin typeface="Segoe UI" panose="020B0502040204020203" pitchFamily="34" charset="0"/>
                <a:cs typeface="Segoe UI" panose="020B0502040204020203" pitchFamily="34" charset="0"/>
              </a:rPr>
              <a:t>το 1985 διατύπωσε την εξής πρόταση πως οι γονείς προετοιμάζουν τα παιδιά τους για τον κόσμο με τον τρόπο με τον οποίο εκείνοι τον βλέπουν, βάση των δικών τους εμπειριών. Ενώ θεωρείται πως αυτού του είδους η υποστήριξη βοηθά τους μαθητές, υπάρχουν περιπτώσεις όπου γονείς διαφορετικών εθνοτήτων δεν ενδιαφέρονται για την πρόοδο των παιδιών τους με αποτέλεσμα να παρατηρείται σε αυτά  μια σταδιακή αποτυχία στο σχολείο.</a:t>
            </a:r>
          </a:p>
        </p:txBody>
      </p:sp>
    </p:spTree>
    <p:extLst>
      <p:ext uri="{BB962C8B-B14F-4D97-AF65-F5344CB8AC3E}">
        <p14:creationId xmlns:p14="http://schemas.microsoft.com/office/powerpoint/2010/main" val="12267542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solidFill>
                  <a:schemeClr val="tx1"/>
                </a:solidFill>
                <a:latin typeface="Segoe UI" panose="020B0502040204020203" pitchFamily="34" charset="0"/>
                <a:cs typeface="Segoe UI" panose="020B0502040204020203" pitchFamily="34" charset="0"/>
              </a:rPr>
              <a:t>Ο εκπαιδευτικός ως συνδετικός κρίκος</a:t>
            </a:r>
          </a:p>
        </p:txBody>
      </p:sp>
      <p:sp>
        <p:nvSpPr>
          <p:cNvPr id="3" name="Θέση περιεχομένου 2"/>
          <p:cNvSpPr>
            <a:spLocks noGrp="1"/>
          </p:cNvSpPr>
          <p:nvPr>
            <p:ph idx="1"/>
          </p:nvPr>
        </p:nvSpPr>
        <p:spPr/>
        <p:txBody>
          <a:bodyPr>
            <a:normAutofit lnSpcReduction="10000"/>
          </a:bodyPr>
          <a:lstStyle/>
          <a:p>
            <a:r>
              <a:rPr lang="el-GR" sz="2800" dirty="0">
                <a:solidFill>
                  <a:schemeClr val="tx1"/>
                </a:solidFill>
                <a:latin typeface="Segoe UI" panose="020B0502040204020203" pitchFamily="34" charset="0"/>
                <a:cs typeface="Segoe UI" panose="020B0502040204020203" pitchFamily="34" charset="0"/>
              </a:rPr>
              <a:t>Υποστήριξη γονέων με χαμηλό επίπεδο εκπαίδευσης</a:t>
            </a:r>
          </a:p>
          <a:p>
            <a:r>
              <a:rPr lang="el-GR" sz="2800" dirty="0">
                <a:solidFill>
                  <a:schemeClr val="tx1"/>
                </a:solidFill>
                <a:latin typeface="Segoe UI" panose="020B0502040204020203" pitchFamily="34" charset="0"/>
                <a:cs typeface="Segoe UI" panose="020B0502040204020203" pitchFamily="34" charset="0"/>
              </a:rPr>
              <a:t>Εκμαίευση πληροφοριών από τους γονείς σχετικά με τις </a:t>
            </a:r>
            <a:r>
              <a:rPr lang="el-GR" sz="2800" dirty="0" err="1">
                <a:solidFill>
                  <a:schemeClr val="tx1"/>
                </a:solidFill>
                <a:latin typeface="Segoe UI" panose="020B0502040204020203" pitchFamily="34" charset="0"/>
                <a:cs typeface="Segoe UI" panose="020B0502040204020203" pitchFamily="34" charset="0"/>
              </a:rPr>
              <a:t>εκπ</a:t>
            </a:r>
            <a:r>
              <a:rPr lang="el-GR" sz="2800" dirty="0">
                <a:solidFill>
                  <a:schemeClr val="tx1"/>
                </a:solidFill>
                <a:latin typeface="Segoe UI" panose="020B0502040204020203" pitchFamily="34" charset="0"/>
                <a:cs typeface="Segoe UI" panose="020B0502040204020203" pitchFamily="34" charset="0"/>
              </a:rPr>
              <a:t>/</a:t>
            </a:r>
            <a:r>
              <a:rPr lang="el-GR" sz="2800" dirty="0" err="1">
                <a:solidFill>
                  <a:schemeClr val="tx1"/>
                </a:solidFill>
                <a:latin typeface="Segoe UI" panose="020B0502040204020203" pitchFamily="34" charset="0"/>
                <a:cs typeface="Segoe UI" panose="020B0502040204020203" pitchFamily="34" charset="0"/>
              </a:rPr>
              <a:t>κές</a:t>
            </a:r>
            <a:r>
              <a:rPr lang="el-GR" sz="2800" dirty="0">
                <a:solidFill>
                  <a:schemeClr val="tx1"/>
                </a:solidFill>
                <a:latin typeface="Segoe UI" panose="020B0502040204020203" pitchFamily="34" charset="0"/>
                <a:cs typeface="Segoe UI" panose="020B0502040204020203" pitchFamily="34" charset="0"/>
              </a:rPr>
              <a:t> ανάγκες που καλύπτει το σχολείο</a:t>
            </a:r>
          </a:p>
          <a:p>
            <a:r>
              <a:rPr lang="el-GR" sz="2800" dirty="0">
                <a:solidFill>
                  <a:schemeClr val="tx1"/>
                </a:solidFill>
                <a:latin typeface="Segoe UI" panose="020B0502040204020203" pitchFamily="34" charset="0"/>
                <a:cs typeface="Segoe UI" panose="020B0502040204020203" pitchFamily="34" charset="0"/>
              </a:rPr>
              <a:t>Χρήση ποικίλων μέσων αν και εφόσον υπάρχουν πολιτισμικές – εθνοτικές διαφορές</a:t>
            </a:r>
          </a:p>
          <a:p>
            <a:r>
              <a:rPr lang="el-GR" sz="2800" dirty="0">
                <a:solidFill>
                  <a:schemeClr val="tx1"/>
                </a:solidFill>
                <a:latin typeface="Segoe UI" panose="020B0502040204020203" pitchFamily="34" charset="0"/>
                <a:cs typeface="Segoe UI" panose="020B0502040204020203" pitchFamily="34" charset="0"/>
              </a:rPr>
              <a:t>Εξομάλυνση των διαφορετικοτήτων των μαθητών</a:t>
            </a:r>
          </a:p>
        </p:txBody>
      </p:sp>
    </p:spTree>
    <p:extLst>
      <p:ext uri="{BB962C8B-B14F-4D97-AF65-F5344CB8AC3E}">
        <p14:creationId xmlns:p14="http://schemas.microsoft.com/office/powerpoint/2010/main" val="22341839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713554" cy="1320800"/>
          </a:xfrm>
        </p:spPr>
        <p:txBody>
          <a:bodyPr>
            <a:normAutofit/>
          </a:bodyPr>
          <a:lstStyle/>
          <a:p>
            <a:r>
              <a:rPr lang="el-GR" dirty="0">
                <a:solidFill>
                  <a:schemeClr val="tx1"/>
                </a:solidFill>
                <a:latin typeface="Segoe UI" panose="020B0502040204020203" pitchFamily="34" charset="0"/>
                <a:cs typeface="Segoe UI" panose="020B0502040204020203" pitchFamily="34" charset="0"/>
              </a:rPr>
              <a:t>Χρήση ερωτηματολογίου με στοχευμένες ερωτήσεις:</a:t>
            </a:r>
          </a:p>
        </p:txBody>
      </p:sp>
      <p:sp>
        <p:nvSpPr>
          <p:cNvPr id="3" name="Θέση περιεχομένου 2"/>
          <p:cNvSpPr>
            <a:spLocks noGrp="1"/>
          </p:cNvSpPr>
          <p:nvPr>
            <p:ph idx="1"/>
          </p:nvPr>
        </p:nvSpPr>
        <p:spPr>
          <a:xfrm>
            <a:off x="677334" y="2160589"/>
            <a:ext cx="8596668" cy="4340795"/>
          </a:xfrm>
        </p:spPr>
        <p:txBody>
          <a:bodyPr>
            <a:normAutofit/>
          </a:bodyPr>
          <a:lstStyle/>
          <a:p>
            <a:pPr marL="0" indent="0">
              <a:buNone/>
            </a:pPr>
            <a:r>
              <a:rPr lang="el-GR" sz="2400" i="1" dirty="0">
                <a:solidFill>
                  <a:schemeClr val="tx1"/>
                </a:solidFill>
                <a:latin typeface="Segoe UI" panose="020B0502040204020203" pitchFamily="34" charset="0"/>
                <a:cs typeface="Segoe UI" panose="020B0502040204020203" pitchFamily="34" charset="0"/>
              </a:rPr>
              <a:t>Αποσκοπεί στην:</a:t>
            </a:r>
          </a:p>
          <a:p>
            <a:pPr lvl="0">
              <a:lnSpc>
                <a:spcPct val="107000"/>
              </a:lnSpc>
              <a:spcBef>
                <a:spcPts val="0"/>
              </a:spcBef>
              <a:buFont typeface="+mj-lt"/>
              <a:buAutoNum type="arabicParenR"/>
            </a:pPr>
            <a:r>
              <a:rPr lang="el-GR" sz="2400" dirty="0">
                <a:solidFill>
                  <a:schemeClr val="tx1"/>
                </a:solidFill>
                <a:latin typeface="Segoe UI" panose="020B0502040204020203" pitchFamily="34" charset="0"/>
                <a:ea typeface="Calibri" panose="020F0502020204030204" pitchFamily="34" charset="0"/>
                <a:cs typeface="Segoe UI" panose="020B0502040204020203" pitchFamily="34" charset="0"/>
              </a:rPr>
              <a:t>Εκμαίευση πληροφοριών από τους γονείς για αποτελεσματική κάλυψη των εκπαιδευτικών αναγκών των μαθητών</a:t>
            </a:r>
            <a:endParaRPr lang="el-GR" sz="1600" dirty="0">
              <a:solidFill>
                <a:schemeClr val="tx1"/>
              </a:solidFill>
              <a:latin typeface="Segoe UI" panose="020B0502040204020203" pitchFamily="34" charset="0"/>
              <a:ea typeface="Calibri" panose="020F0502020204030204" pitchFamily="34" charset="0"/>
              <a:cs typeface="Segoe UI" panose="020B0502040204020203" pitchFamily="34" charset="0"/>
            </a:endParaRPr>
          </a:p>
          <a:p>
            <a:pPr algn="just">
              <a:lnSpc>
                <a:spcPct val="107000"/>
              </a:lnSpc>
              <a:spcBef>
                <a:spcPts val="0"/>
              </a:spcBef>
              <a:buFont typeface="+mj-lt"/>
              <a:buAutoNum type="arabicParenR"/>
            </a:pPr>
            <a:r>
              <a:rPr lang="el-GR" sz="2400" dirty="0">
                <a:solidFill>
                  <a:schemeClr val="tx1"/>
                </a:solidFill>
                <a:latin typeface="Segoe UI" panose="020B0502040204020203" pitchFamily="34" charset="0"/>
                <a:ea typeface="Calibri" panose="020F0502020204030204" pitchFamily="34" charset="0"/>
                <a:cs typeface="Segoe UI" panose="020B0502040204020203" pitchFamily="34" charset="0"/>
              </a:rPr>
              <a:t>Αποκάλυψη σημαντικών επικείμενων προβλημάτων / Αντανάκλαση ιστορικού των μαθητών από τους γονείς</a:t>
            </a:r>
          </a:p>
          <a:p>
            <a:pPr lvl="0" algn="just">
              <a:lnSpc>
                <a:spcPct val="107000"/>
              </a:lnSpc>
              <a:spcBef>
                <a:spcPts val="0"/>
              </a:spcBef>
              <a:buFont typeface="+mj-lt"/>
              <a:buAutoNum type="arabicParenR"/>
            </a:pPr>
            <a:r>
              <a:rPr lang="el-GR" sz="2400" dirty="0">
                <a:solidFill>
                  <a:schemeClr val="tx1"/>
                </a:solidFill>
                <a:latin typeface="Segoe UI" panose="020B0502040204020203" pitchFamily="34" charset="0"/>
                <a:ea typeface="Calibri" panose="020F0502020204030204" pitchFamily="34" charset="0"/>
                <a:cs typeface="Segoe UI" panose="020B0502040204020203" pitchFamily="34" charset="0"/>
              </a:rPr>
              <a:t>Επεξήγηση των περιορισμών και ανακατεύθυνση στους κατάλληλους φορείς</a:t>
            </a:r>
            <a:endParaRPr lang="el-GR" sz="1600" dirty="0">
              <a:solidFill>
                <a:schemeClr val="tx1"/>
              </a:solidFill>
              <a:latin typeface="Segoe UI" panose="020B0502040204020203" pitchFamily="34" charset="0"/>
              <a:ea typeface="Calibri" panose="020F0502020204030204" pitchFamily="34" charset="0"/>
              <a:cs typeface="Segoe UI" panose="020B0502040204020203" pitchFamily="34" charset="0"/>
            </a:endParaRPr>
          </a:p>
          <a:p>
            <a:pPr marL="347663" indent="-347663" algn="just">
              <a:buFont typeface="+mj-lt"/>
              <a:buAutoNum type="arabicParenR"/>
            </a:pPr>
            <a:r>
              <a:rPr lang="el-GR" sz="2400" dirty="0">
                <a:solidFill>
                  <a:schemeClr val="tx1"/>
                </a:solidFill>
                <a:latin typeface="Segoe UI" panose="020B0502040204020203" pitchFamily="34" charset="0"/>
                <a:ea typeface="Calibri" panose="020F0502020204030204" pitchFamily="34" charset="0"/>
                <a:cs typeface="Segoe UI" panose="020B0502040204020203" pitchFamily="34" charset="0"/>
              </a:rPr>
              <a:t>Επίλυση προβλημάτων ως καθρέφτης αξιών των γονέων</a:t>
            </a:r>
            <a:endParaRPr lang="el-GR" sz="2400" i="1"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02170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chemeClr val="tx1"/>
                </a:solidFill>
                <a:latin typeface="Segoe UI" panose="020B0502040204020203" pitchFamily="34" charset="0"/>
                <a:cs typeface="Segoe UI" panose="020B0502040204020203" pitchFamily="34" charset="0"/>
              </a:rPr>
              <a:t>Εισαγωγή</a:t>
            </a:r>
          </a:p>
        </p:txBody>
      </p:sp>
      <p:sp>
        <p:nvSpPr>
          <p:cNvPr id="3" name="Θέση περιεχομένου 2"/>
          <p:cNvSpPr>
            <a:spLocks noGrp="1"/>
          </p:cNvSpPr>
          <p:nvPr>
            <p:ph idx="1"/>
          </p:nvPr>
        </p:nvSpPr>
        <p:spPr>
          <a:xfrm>
            <a:off x="677334" y="1630237"/>
            <a:ext cx="8596668" cy="4587683"/>
          </a:xfrm>
        </p:spPr>
        <p:txBody>
          <a:bodyPr>
            <a:noAutofit/>
          </a:bodyPr>
          <a:lstStyle/>
          <a:p>
            <a:pPr marL="0" indent="0" algn="just">
              <a:buNone/>
            </a:pPr>
            <a:r>
              <a:rPr lang="el-GR" sz="2800" dirty="0">
                <a:solidFill>
                  <a:schemeClr val="tx1"/>
                </a:solidFill>
                <a:latin typeface="Segoe UI" panose="020B0502040204020203" pitchFamily="34" charset="0"/>
                <a:cs typeface="Segoe UI" panose="020B0502040204020203" pitchFamily="34" charset="0"/>
              </a:rPr>
              <a:t>Είναι ανάγκη οι εκπαιδευτικοί να διευρύνουν τις γνώσεις τους και να κατανοήσουν το κοινωνικό και πολιτισμικό περιβάλλον των πολιτισμικά ποικίλων μαθητών τους, με τρόπους που να ενισχύουν τη διδασκαλία και τη μάθηση εντός και εκτός της τάξης. Ο καλύτερος τρόπος για να αποκτήσουν οι εκπαιδευτικοί τις γνώσεις που χρειάζονται περισσότερο για τους μαθητές που διδάσκουν, είναι η Αναστοχαστική </a:t>
            </a:r>
            <a:r>
              <a:rPr lang="en-US" sz="2800" dirty="0">
                <a:solidFill>
                  <a:schemeClr val="tx1"/>
                </a:solidFill>
                <a:latin typeface="Segoe UI" panose="020B0502040204020203" pitchFamily="34" charset="0"/>
                <a:cs typeface="Segoe UI" panose="020B0502040204020203" pitchFamily="34" charset="0"/>
              </a:rPr>
              <a:t>E</a:t>
            </a:r>
            <a:r>
              <a:rPr lang="el-GR" sz="2800" dirty="0">
                <a:solidFill>
                  <a:schemeClr val="tx1"/>
                </a:solidFill>
                <a:latin typeface="Segoe UI" panose="020B0502040204020203" pitchFamily="34" charset="0"/>
                <a:cs typeface="Segoe UI" panose="020B0502040204020203" pitchFamily="34" charset="0"/>
              </a:rPr>
              <a:t>ρμηνευτική </a:t>
            </a:r>
            <a:r>
              <a:rPr lang="en-US" sz="2800" dirty="0">
                <a:solidFill>
                  <a:schemeClr val="tx1"/>
                </a:solidFill>
                <a:latin typeface="Segoe UI" panose="020B0502040204020203" pitchFamily="34" charset="0"/>
                <a:cs typeface="Segoe UI" panose="020B0502040204020203" pitchFamily="34" charset="0"/>
              </a:rPr>
              <a:t> </a:t>
            </a:r>
            <a:r>
              <a:rPr lang="el-GR" sz="2800" dirty="0">
                <a:solidFill>
                  <a:schemeClr val="tx1"/>
                </a:solidFill>
                <a:latin typeface="Segoe UI" panose="020B0502040204020203" pitchFamily="34" charset="0"/>
                <a:cs typeface="Segoe UI" panose="020B0502040204020203" pitchFamily="34" charset="0"/>
              </a:rPr>
              <a:t>Έρευνα </a:t>
            </a:r>
            <a:r>
              <a:rPr lang="en-US" sz="2800" dirty="0">
                <a:solidFill>
                  <a:schemeClr val="tx1"/>
                </a:solidFill>
                <a:latin typeface="Segoe UI" panose="020B0502040204020203" pitchFamily="34" charset="0"/>
                <a:cs typeface="Segoe UI" panose="020B0502040204020203" pitchFamily="34" charset="0"/>
              </a:rPr>
              <a:t>(</a:t>
            </a:r>
            <a:r>
              <a:rPr lang="el-GR" sz="2800" dirty="0">
                <a:solidFill>
                  <a:schemeClr val="tx1"/>
                </a:solidFill>
                <a:latin typeface="Segoe UI" panose="020B0502040204020203" pitchFamily="34" charset="0"/>
                <a:cs typeface="Segoe UI" panose="020B0502040204020203" pitchFamily="34" charset="0"/>
              </a:rPr>
              <a:t>ΑΕΕ</a:t>
            </a:r>
            <a:r>
              <a:rPr lang="en-US" sz="2800" dirty="0">
                <a:solidFill>
                  <a:schemeClr val="tx1"/>
                </a:solidFill>
                <a:latin typeface="Segoe UI" panose="020B0502040204020203" pitchFamily="34" charset="0"/>
                <a:cs typeface="Segoe UI" panose="020B0502040204020203" pitchFamily="34" charset="0"/>
              </a:rPr>
              <a:t>)</a:t>
            </a:r>
            <a:r>
              <a:rPr lang="el-GR" sz="2800" dirty="0">
                <a:solidFill>
                  <a:schemeClr val="tx1"/>
                </a:solidFill>
                <a:latin typeface="Segoe UI" panose="020B0502040204020203" pitchFamily="34" charset="0"/>
                <a:cs typeface="Segoe UI" panose="020B0502040204020203" pitchFamily="34" charset="0"/>
              </a:rPr>
              <a:t>.</a:t>
            </a:r>
          </a:p>
        </p:txBody>
      </p:sp>
    </p:spTree>
    <p:extLst>
      <p:ext uri="{BB962C8B-B14F-4D97-AF65-F5344CB8AC3E}">
        <p14:creationId xmlns:p14="http://schemas.microsoft.com/office/powerpoint/2010/main" val="10691989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77334" y="156411"/>
            <a:ext cx="8596668" cy="6160168"/>
          </a:xfrm>
        </p:spPr>
        <p:txBody>
          <a:bodyPr>
            <a:noAutofit/>
          </a:bodyPr>
          <a:lstStyle/>
          <a:p>
            <a:pPr marL="0" indent="0" algn="just">
              <a:buNone/>
            </a:pPr>
            <a:r>
              <a:rPr lang="el-GR" sz="2400" dirty="0">
                <a:solidFill>
                  <a:schemeClr val="tx1"/>
                </a:solidFill>
                <a:latin typeface="Segoe UI" panose="020B0502040204020203" pitchFamily="34" charset="0"/>
                <a:cs typeface="Segoe UI" panose="020B0502040204020203" pitchFamily="34" charset="0"/>
              </a:rPr>
              <a:t>Ένα αποτελεσματικό μέσο για τη συλλογή και καταγραφή πληροφοριών από τους γονείς, σχετικών με την εκπαιδευτική διαδικασία είναι το ερωτηματολόγιο. Μέσο αυτού ο δάσκαλος έχει τη δυνατότητα να κατανοήσει τις ανάγκες των μαθητών του μέσα από τη σκοπιά των κηδεμόνων τους. Παράλληλα, οι γονείς δύναται να αναφέρουν σημαντικά προβλήματα που μπορεί να προκύψουν για το παιδί τους, αποκαλύπτοντας έτσι ένα είδος ιστορικού. Επίσης, λόγω των θεμάτων που μπορεί να προκύψουν από τα λεγόμενα των γονέων, υπάρχουν περιπτώσεις όπου οι αρμοδιότητες του εκπαιδευτικού δεν αρκούν για να αντιμετωπιστούν ορισμένες δύσκολες καταστάσεις. Έτσι, οφείλει ο τελευταίος να αναλύσει τους περιορισμούς που προκύπτουν και να συμβουλέψει τον εκάστοτε γονέα να απευθυνθεί στον κατάλληλο φορέα. Τέλος, οι απόψεις των γονέων φανερώνουν τις αξίες από τις οποίες διακατέχονται.</a:t>
            </a:r>
          </a:p>
        </p:txBody>
      </p:sp>
    </p:spTree>
    <p:extLst>
      <p:ext uri="{BB962C8B-B14F-4D97-AF65-F5344CB8AC3E}">
        <p14:creationId xmlns:p14="http://schemas.microsoft.com/office/powerpoint/2010/main" val="15385107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77333" y="658368"/>
            <a:ext cx="8567251" cy="5959000"/>
          </a:xfrm>
        </p:spPr>
        <p:txBody>
          <a:bodyPr>
            <a:normAutofit lnSpcReduction="10000"/>
          </a:bodyPr>
          <a:lstStyle/>
          <a:p>
            <a:pPr marL="0" indent="0" algn="just">
              <a:buNone/>
            </a:pPr>
            <a:r>
              <a:rPr lang="el-GR" sz="2800" dirty="0">
                <a:solidFill>
                  <a:schemeClr val="tx1"/>
                </a:solidFill>
                <a:latin typeface="Segoe UI" panose="020B0502040204020203" pitchFamily="34" charset="0"/>
                <a:cs typeface="Segoe UI" panose="020B0502040204020203" pitchFamily="34" charset="0"/>
              </a:rPr>
              <a:t>Συνεχίζοντας, οι κηδεμόνες των παιδιών λόγω του ότι έχουν παρατηρήσει τη νοητική ανάπτυξη των παιδιών τους, γνωρίζουν καλύτερα συγκεκριμένες πληροφορίες, οι οποίες βοηθούν τον εκπαιδευτικό να κατανοήσει τις αντιδράσεις των μαθητών του μέσα στη σχολική τάξη. Ειδικότερα, για τη δημιουργία αποτελεσματικότερων μαθησιακών εμπειριών, ο τελευταίος μπορεί να χρησιμοποιήσει μεθόδους και προσεγγίσεις από προηγούμενους δασκάλους για μεγαλύτερη αποτελεσματικότητα. Επιπλέον, σημαντικές πληροφορίες μπορούν να εξαχθούν από τα μέσα που χρησιμοποίησε ο εκπαιδευτικός, για να αποκομίσει στοιχεία που αφορούν το περιβάλλον της τάξης και την αλληλεπίδραση των μαθητών του με αυτό.</a:t>
            </a:r>
          </a:p>
        </p:txBody>
      </p:sp>
    </p:spTree>
    <p:extLst>
      <p:ext uri="{BB962C8B-B14F-4D97-AF65-F5344CB8AC3E}">
        <p14:creationId xmlns:p14="http://schemas.microsoft.com/office/powerpoint/2010/main" val="13648454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49522" y="1170432"/>
            <a:ext cx="9068245" cy="4870930"/>
          </a:xfrm>
        </p:spPr>
        <p:txBody>
          <a:bodyPr>
            <a:normAutofit/>
          </a:bodyPr>
          <a:lstStyle/>
          <a:p>
            <a:pPr marL="0" indent="0" algn="just">
              <a:buNone/>
            </a:pPr>
            <a:r>
              <a:rPr lang="el-GR" sz="2800" dirty="0">
                <a:solidFill>
                  <a:schemeClr val="tx1"/>
                </a:solidFill>
                <a:latin typeface="Segoe UI" panose="020B0502040204020203" pitchFamily="34" charset="0"/>
                <a:cs typeface="Segoe UI" panose="020B0502040204020203" pitchFamily="34" charset="0"/>
              </a:rPr>
              <a:t>Για την ορθή ανάλυση των δεδομένων που έχει συλλέξει ο δάσκαλος, οφείλει να εργαστεί με συγκεκριμένη κατηγοριοποίηση. Αναλυτικότερα, έχει τη δυνατότητα να οργανώσει τα δεδομένα με βάση τα συναισθήματα των μαθητών και γονέων σε θετικά και αρνητικά, να συντελέσει ποσοτικοποίηση και κατανομή συχνοτήτων για να εντοπίσει σημεία τομής και να δημιουργήσει γραφήματα για την οπτική προβολή των αποτελεσμάτων. Όλα τα παραπάνω αποτελέσματα τοποθετούνται στο φάκελο διδασκαλίας του εκπαιδευτικού.</a:t>
            </a:r>
          </a:p>
          <a:p>
            <a:endParaRPr lang="el-GR" dirty="0"/>
          </a:p>
        </p:txBody>
      </p:sp>
    </p:spTree>
    <p:extLst>
      <p:ext uri="{BB962C8B-B14F-4D97-AF65-F5344CB8AC3E}">
        <p14:creationId xmlns:p14="http://schemas.microsoft.com/office/powerpoint/2010/main" val="17470225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chemeClr val="tx1"/>
                </a:solidFill>
              </a:rPr>
              <a:t>Ανάλυση Δεδομένων – Εξαγωγή αποτελεσμάτων</a:t>
            </a:r>
          </a:p>
        </p:txBody>
      </p:sp>
      <p:sp>
        <p:nvSpPr>
          <p:cNvPr id="3" name="Θέση περιεχομένου 2"/>
          <p:cNvSpPr>
            <a:spLocks noGrp="1"/>
          </p:cNvSpPr>
          <p:nvPr>
            <p:ph idx="1"/>
          </p:nvPr>
        </p:nvSpPr>
        <p:spPr/>
        <p:txBody>
          <a:bodyPr/>
          <a:lstStyle/>
          <a:p>
            <a:pPr marL="0" indent="0">
              <a:buNone/>
            </a:pPr>
            <a:r>
              <a:rPr lang="el-GR" i="1" dirty="0"/>
              <a:t>Κατηγοριοποίηση με βάση:</a:t>
            </a:r>
            <a:endParaRPr lang="el-GR" dirty="0"/>
          </a:p>
          <a:p>
            <a:r>
              <a:rPr lang="el-GR" sz="2800" dirty="0">
                <a:solidFill>
                  <a:schemeClr val="tx1"/>
                </a:solidFill>
                <a:latin typeface="Segoe UI" panose="020B0502040204020203" pitchFamily="34" charset="0"/>
                <a:cs typeface="Segoe UI" panose="020B0502040204020203" pitchFamily="34" charset="0"/>
              </a:rPr>
              <a:t>Συναισθήματα (θετικά – αρνητικά)</a:t>
            </a:r>
          </a:p>
          <a:p>
            <a:r>
              <a:rPr lang="el-GR" sz="2800" dirty="0">
                <a:solidFill>
                  <a:schemeClr val="tx1"/>
                </a:solidFill>
                <a:latin typeface="Segoe UI" panose="020B0502040204020203" pitchFamily="34" charset="0"/>
                <a:cs typeface="Segoe UI" panose="020B0502040204020203" pitchFamily="34" charset="0"/>
              </a:rPr>
              <a:t>Ποσοτικοποίηση (</a:t>
            </a:r>
            <a:r>
              <a:rPr lang="en-US" sz="2800" dirty="0">
                <a:solidFill>
                  <a:schemeClr val="tx1"/>
                </a:solidFill>
                <a:latin typeface="Segoe UI" panose="020B0502040204020203" pitchFamily="34" charset="0"/>
                <a:cs typeface="Segoe UI" panose="020B0502040204020203" pitchFamily="34" charset="0"/>
              </a:rPr>
              <a:t>quantifying</a:t>
            </a:r>
            <a:r>
              <a:rPr lang="el-GR" sz="2800" dirty="0">
                <a:solidFill>
                  <a:schemeClr val="tx1"/>
                </a:solidFill>
                <a:latin typeface="Segoe UI" panose="020B0502040204020203" pitchFamily="34" charset="0"/>
                <a:cs typeface="Segoe UI" panose="020B0502040204020203" pitchFamily="34" charset="0"/>
              </a:rPr>
              <a:t>)</a:t>
            </a:r>
          </a:p>
          <a:p>
            <a:r>
              <a:rPr lang="el-GR" sz="2800" dirty="0">
                <a:solidFill>
                  <a:schemeClr val="tx1"/>
                </a:solidFill>
                <a:latin typeface="Segoe UI" panose="020B0502040204020203" pitchFamily="34" charset="0"/>
                <a:cs typeface="Segoe UI" panose="020B0502040204020203" pitchFamily="34" charset="0"/>
              </a:rPr>
              <a:t>Κατανομή συχνοτήτων (</a:t>
            </a:r>
            <a:r>
              <a:rPr lang="en-US" sz="2800" dirty="0">
                <a:solidFill>
                  <a:schemeClr val="tx1"/>
                </a:solidFill>
                <a:latin typeface="Segoe UI" panose="020B0502040204020203" pitchFamily="34" charset="0"/>
                <a:cs typeface="Segoe UI" panose="020B0502040204020203" pitchFamily="34" charset="0"/>
              </a:rPr>
              <a:t>frequency distribution</a:t>
            </a:r>
            <a:r>
              <a:rPr lang="el-GR" sz="2800" dirty="0">
                <a:solidFill>
                  <a:schemeClr val="tx1"/>
                </a:solidFill>
                <a:latin typeface="Segoe UI" panose="020B0502040204020203" pitchFamily="34" charset="0"/>
                <a:cs typeface="Segoe UI" panose="020B0502040204020203" pitchFamily="34" charset="0"/>
              </a:rPr>
              <a:t>)</a:t>
            </a:r>
          </a:p>
          <a:p>
            <a:r>
              <a:rPr lang="el-GR" sz="2800" dirty="0">
                <a:solidFill>
                  <a:schemeClr val="tx1"/>
                </a:solidFill>
                <a:latin typeface="Segoe UI" panose="020B0502040204020203" pitchFamily="34" charset="0"/>
                <a:cs typeface="Segoe UI" panose="020B0502040204020203" pitchFamily="34" charset="0"/>
              </a:rPr>
              <a:t>Γραφήματα</a:t>
            </a:r>
          </a:p>
          <a:p>
            <a:endParaRPr lang="el-GR" sz="2800" dirty="0">
              <a:solidFill>
                <a:schemeClr val="tx1"/>
              </a:solidFill>
              <a:latin typeface="Segoe UI" panose="020B0502040204020203" pitchFamily="34" charset="0"/>
              <a:cs typeface="Segoe UI" panose="020B0502040204020203" pitchFamily="34" charset="0"/>
            </a:endParaRPr>
          </a:p>
          <a:p>
            <a:pPr marL="0" indent="0">
              <a:buNone/>
            </a:pPr>
            <a:r>
              <a:rPr lang="el-GR" sz="2400" dirty="0">
                <a:solidFill>
                  <a:schemeClr val="tx1"/>
                </a:solidFill>
                <a:latin typeface="Segoe UI" panose="020B0502040204020203" pitchFamily="34" charset="0"/>
                <a:cs typeface="Segoe UI" panose="020B0502040204020203" pitchFamily="34" charset="0"/>
              </a:rPr>
              <a:t>Όλα τα παραπάνω: Φάκελος διδασκαλίας του εκπαιδευτικού</a:t>
            </a:r>
            <a:endParaRPr lang="el-GR" sz="36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3862163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77334" y="1554480"/>
            <a:ext cx="8878146" cy="4486882"/>
          </a:xfrm>
        </p:spPr>
        <p:txBody>
          <a:bodyPr>
            <a:normAutofit/>
          </a:bodyPr>
          <a:lstStyle/>
          <a:p>
            <a:pPr marL="0" indent="0" algn="just">
              <a:buNone/>
            </a:pPr>
            <a:r>
              <a:rPr lang="el-GR" sz="2800" dirty="0">
                <a:solidFill>
                  <a:schemeClr val="tx1"/>
                </a:solidFill>
                <a:latin typeface="Segoe UI" panose="020B0502040204020203" pitchFamily="34" charset="0"/>
                <a:cs typeface="Segoe UI" panose="020B0502040204020203" pitchFamily="34" charset="0"/>
              </a:rPr>
              <a:t>Υπάρχει μια διαφωνία στο σημείο όπου αναφέρεται πως οι μαθητές λαμβάνουν συμβουλές μόνο από το οικογενειακό περιβάλλον. Το σχολείο όπως γνωρίζουμε μπορεί να συμβάλει αποτελεσματικά στη διαμόρφωση της προσωπικότητας του μαθητή. Για τη σχολική αποτυχία επειδή είναι ένας πολύπλευρος παράγοντας και μπορεί να οφείλεται σε πολλαπλές αιτίες πιστεύω πως υπάρχουν και άλλα στοιχεία τα οποία καθορίζουν την επιτυχία ή αποτυχία ενός μαθητή.</a:t>
            </a:r>
          </a:p>
          <a:p>
            <a:pPr algn="just"/>
            <a:endParaRPr lang="el-GR" dirty="0"/>
          </a:p>
        </p:txBody>
      </p:sp>
    </p:spTree>
    <p:extLst>
      <p:ext uri="{BB962C8B-B14F-4D97-AF65-F5344CB8AC3E}">
        <p14:creationId xmlns:p14="http://schemas.microsoft.com/office/powerpoint/2010/main" val="17369650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chemeClr val="tx1"/>
                </a:solidFill>
                <a:latin typeface="Segoe UI" panose="020B0502040204020203" pitchFamily="34" charset="0"/>
                <a:cs typeface="Segoe UI" panose="020B0502040204020203" pitchFamily="34" charset="0"/>
              </a:rPr>
              <a:t>Αναζήτηση οπτικής γωνίας μεταξύ γονέων και μαθητών</a:t>
            </a:r>
          </a:p>
        </p:txBody>
      </p:sp>
      <p:sp>
        <p:nvSpPr>
          <p:cNvPr id="3" name="Θέση περιεχομένου 2"/>
          <p:cNvSpPr>
            <a:spLocks noGrp="1"/>
          </p:cNvSpPr>
          <p:nvPr>
            <p:ph idx="1"/>
          </p:nvPr>
        </p:nvSpPr>
        <p:spPr/>
        <p:txBody>
          <a:bodyPr>
            <a:normAutofit/>
          </a:bodyPr>
          <a:lstStyle/>
          <a:p>
            <a:pPr lvl="0">
              <a:lnSpc>
                <a:spcPct val="107000"/>
              </a:lnSpc>
              <a:spcBef>
                <a:spcPts val="0"/>
              </a:spcBef>
              <a:buFont typeface="+mj-lt"/>
              <a:buAutoNum type="arabicParenR"/>
            </a:pPr>
            <a:r>
              <a:rPr lang="el-GR" sz="2800" dirty="0">
                <a:solidFill>
                  <a:schemeClr val="tx1"/>
                </a:solidFill>
                <a:latin typeface="Segoe UI" panose="020B0502040204020203" pitchFamily="34" charset="0"/>
                <a:ea typeface="Calibri" panose="020F0502020204030204" pitchFamily="34" charset="0"/>
                <a:cs typeface="Segoe UI" panose="020B0502040204020203" pitchFamily="34" charset="0"/>
              </a:rPr>
              <a:t>Παρακολούθηση ιστορικού μάθησης από τους γονείς για κατανόηση αντιδράσεων των μαθητών</a:t>
            </a:r>
            <a:endParaRPr lang="el-GR" dirty="0">
              <a:solidFill>
                <a:schemeClr val="tx1"/>
              </a:solidFill>
              <a:latin typeface="Segoe UI" panose="020B0502040204020203" pitchFamily="34" charset="0"/>
              <a:ea typeface="Calibri" panose="020F0502020204030204" pitchFamily="34" charset="0"/>
              <a:cs typeface="Segoe UI" panose="020B0502040204020203" pitchFamily="34" charset="0"/>
            </a:endParaRPr>
          </a:p>
          <a:p>
            <a:pPr lvl="0">
              <a:lnSpc>
                <a:spcPct val="107000"/>
              </a:lnSpc>
              <a:spcBef>
                <a:spcPts val="0"/>
              </a:spcBef>
              <a:buFont typeface="+mj-lt"/>
              <a:buAutoNum type="arabicParenR"/>
            </a:pPr>
            <a:r>
              <a:rPr lang="el-GR" sz="2800" dirty="0">
                <a:solidFill>
                  <a:schemeClr val="tx1"/>
                </a:solidFill>
                <a:latin typeface="Segoe UI" panose="020B0502040204020203" pitchFamily="34" charset="0"/>
                <a:ea typeface="Calibri" panose="020F0502020204030204" pitchFamily="34" charset="0"/>
                <a:cs typeface="Segoe UI" panose="020B0502040204020203" pitchFamily="34" charset="0"/>
              </a:rPr>
              <a:t>Χρήση αποτελεσματικών προσεγγίσεων από προηγούμενους εκπαιδευτικούς</a:t>
            </a:r>
            <a:endParaRPr lang="el-GR" dirty="0">
              <a:solidFill>
                <a:schemeClr val="tx1"/>
              </a:solidFill>
              <a:latin typeface="Segoe UI" panose="020B0502040204020203" pitchFamily="34" charset="0"/>
              <a:ea typeface="Calibri" panose="020F0502020204030204" pitchFamily="34" charset="0"/>
              <a:cs typeface="Segoe UI" panose="020B0502040204020203" pitchFamily="34" charset="0"/>
            </a:endParaRPr>
          </a:p>
          <a:p>
            <a:pPr lvl="0">
              <a:lnSpc>
                <a:spcPct val="107000"/>
              </a:lnSpc>
              <a:spcBef>
                <a:spcPts val="0"/>
              </a:spcBef>
              <a:spcAft>
                <a:spcPts val="800"/>
              </a:spcAft>
              <a:buFont typeface="+mj-lt"/>
              <a:buAutoNum type="arabicParenR"/>
            </a:pPr>
            <a:r>
              <a:rPr lang="el-GR" sz="2800" dirty="0">
                <a:solidFill>
                  <a:schemeClr val="tx1"/>
                </a:solidFill>
                <a:latin typeface="Segoe UI" panose="020B0502040204020203" pitchFamily="34" charset="0"/>
                <a:ea typeface="Calibri" panose="020F0502020204030204" pitchFamily="34" charset="0"/>
                <a:cs typeface="Segoe UI" panose="020B0502040204020203" pitchFamily="34" charset="0"/>
              </a:rPr>
              <a:t>Αποκόμιση στοιχείων για το περιβάλλον της τάξης</a:t>
            </a:r>
            <a:endParaRPr lang="el-GR" dirty="0">
              <a:solidFill>
                <a:schemeClr val="tx1"/>
              </a:solidFill>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16479237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solidFill>
                  <a:schemeClr val="tx1"/>
                </a:solidFill>
                <a:latin typeface="Segoe UI" panose="020B0502040204020203" pitchFamily="34" charset="0"/>
                <a:cs typeface="Segoe UI" panose="020B0502040204020203" pitchFamily="34" charset="0"/>
              </a:rPr>
              <a:t>Κριτική προσέγγιση ενότητας</a:t>
            </a:r>
          </a:p>
        </p:txBody>
      </p:sp>
      <p:sp>
        <p:nvSpPr>
          <p:cNvPr id="3" name="Θέση περιεχομένου 2"/>
          <p:cNvSpPr>
            <a:spLocks noGrp="1"/>
          </p:cNvSpPr>
          <p:nvPr>
            <p:ph idx="1"/>
          </p:nvPr>
        </p:nvSpPr>
        <p:spPr>
          <a:xfrm>
            <a:off x="677334" y="2453197"/>
            <a:ext cx="8933010" cy="2356547"/>
          </a:xfrm>
        </p:spPr>
        <p:txBody>
          <a:bodyPr>
            <a:normAutofit/>
          </a:bodyPr>
          <a:lstStyle/>
          <a:p>
            <a:pPr marL="0" indent="0" algn="just">
              <a:buNone/>
            </a:pPr>
            <a:r>
              <a:rPr lang="el-GR" sz="2400" dirty="0">
                <a:solidFill>
                  <a:schemeClr val="tx1"/>
                </a:solidFill>
                <a:latin typeface="Segoe UI" panose="020B0502040204020203" pitchFamily="34" charset="0"/>
                <a:cs typeface="Segoe UI" panose="020B0502040204020203" pitchFamily="34" charset="0"/>
              </a:rPr>
              <a:t>Διαφωνία ως προς την αποκόμιση συμβουλών μόνο από το οικογενειακό περιβάλλον καθώς το σχολείο συμβάλει καθοριστικά στην ανάπτυξη της προσωπικότητας του μαθητή.</a:t>
            </a:r>
          </a:p>
          <a:p>
            <a:pPr marL="0" indent="0" algn="just">
              <a:buNone/>
            </a:pPr>
            <a:r>
              <a:rPr lang="el-GR" sz="2400" dirty="0">
                <a:solidFill>
                  <a:schemeClr val="tx1"/>
                </a:solidFill>
                <a:latin typeface="Segoe UI" panose="020B0502040204020203" pitchFamily="34" charset="0"/>
                <a:cs typeface="Segoe UI" panose="020B0502040204020203" pitchFamily="34" charset="0"/>
              </a:rPr>
              <a:t>Η σχολική αποτυχία είναι ένας πολύπλευρος παράγοντας και δεν οφείλεται μόνο στην αδιαφορία των γονέων.</a:t>
            </a:r>
          </a:p>
        </p:txBody>
      </p:sp>
    </p:spTree>
    <p:extLst>
      <p:ext uri="{BB962C8B-B14F-4D97-AF65-F5344CB8AC3E}">
        <p14:creationId xmlns:p14="http://schemas.microsoft.com/office/powerpoint/2010/main" val="1234462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17358" y="529389"/>
            <a:ext cx="9204158" cy="5511973"/>
          </a:xfrm>
        </p:spPr>
        <p:txBody>
          <a:bodyPr>
            <a:noAutofit/>
          </a:bodyPr>
          <a:lstStyle/>
          <a:p>
            <a:pPr marL="0" indent="0" algn="just">
              <a:buNone/>
            </a:pPr>
            <a:r>
              <a:rPr lang="el-GR" sz="2800" dirty="0">
                <a:solidFill>
                  <a:schemeClr val="tx1"/>
                </a:solidFill>
                <a:latin typeface="Segoe UI" panose="020B0502040204020203" pitchFamily="34" charset="0"/>
                <a:cs typeface="Segoe UI" panose="020B0502040204020203" pitchFamily="34" charset="0"/>
              </a:rPr>
              <a:t>Η ΑΕΕ είναι μία διαδικασία με την οποία οι εκπαιδευτικοί κατασκευάζουν νόημα αναστοχαζόμενοι την πρακτική τους και το βιωματικό υπόβαθρο των μαθητών τους. Πιο συγκεκριμένα</a:t>
            </a:r>
            <a:r>
              <a:rPr lang="en-US" sz="2800" dirty="0">
                <a:solidFill>
                  <a:schemeClr val="tx1"/>
                </a:solidFill>
                <a:latin typeface="Segoe UI" panose="020B0502040204020203" pitchFamily="34" charset="0"/>
                <a:cs typeface="Segoe UI" panose="020B0502040204020203" pitchFamily="34" charset="0"/>
              </a:rPr>
              <a:t>,</a:t>
            </a:r>
            <a:r>
              <a:rPr lang="el-GR" sz="2800" dirty="0">
                <a:solidFill>
                  <a:schemeClr val="tx1"/>
                </a:solidFill>
                <a:latin typeface="Segoe UI" panose="020B0502040204020203" pitchFamily="34" charset="0"/>
                <a:cs typeface="Segoe UI" panose="020B0502040204020203" pitchFamily="34" charset="0"/>
              </a:rPr>
              <a:t> βοηθά τους εκπαιδευτικούς  να σχεδιάσουν και να εφαρμόσουν στην πράξη τις μαθησιακές εμπειρίες, στην συνέχεια να προβούν σε μια ανατροφοδότηση του βαθμού της ανταπόκρισης των μαθητών σε αυτές ενώ το πιο σημαντικό κομμάτι  είναι η ερμηνεία της στάσης των μαθητών και η σύνδεση των αποτελεσμάτων αυτής της ερμηνείας με το επάγγελμα τους με απώτερο σκοπό να εντρυφήσουν στη  ουσία του  και με αυτό να βελτιώσουν την πρακτική τους. </a:t>
            </a:r>
          </a:p>
        </p:txBody>
      </p:sp>
    </p:spTree>
    <p:extLst>
      <p:ext uri="{BB962C8B-B14F-4D97-AF65-F5344CB8AC3E}">
        <p14:creationId xmlns:p14="http://schemas.microsoft.com/office/powerpoint/2010/main" val="3953696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83212" y="1737360"/>
            <a:ext cx="9046588" cy="5024387"/>
          </a:xfrm>
        </p:spPr>
        <p:txBody>
          <a:bodyPr>
            <a:normAutofit fontScale="90000"/>
          </a:bodyPr>
          <a:lstStyle/>
          <a:p>
            <a:pPr algn="just"/>
            <a:r>
              <a:rPr lang="el-GR" sz="2800" dirty="0">
                <a:solidFill>
                  <a:schemeClr val="tx1"/>
                </a:solidFill>
                <a:latin typeface="Segoe UI" panose="020B0502040204020203" pitchFamily="34" charset="0"/>
                <a:cs typeface="Segoe UI" panose="020B0502040204020203" pitchFamily="34" charset="0"/>
              </a:rPr>
              <a:t>Ο εκπαιδευτικός που υιοθετεί την ΑΕΕ θέλει να βελτιώσει τη διδασκαλία του για να ανταποκριθεί όσο το δυνατόν καλύτερα στις ανάγκες των μαθητών του. Επομένως θα πρέπει να συλλέγει δεδομένα με τρόπο ηθικά αποδεκτό και υπεύθυνο. Η αντικειμενικότητα είναι μια άλλη παράμετρος που διαδραματίζει σημαντικό ρόλο στην εξέταση του πολιτισμικού υπόβαθρου των μαθητών διότι ο εκπαιδευτικός υιοθετώντας αυτή είναι απαλλαγμένος από την εγωκεντρική και την εθνοκεντρική οπτική του στην συλλογή των δεδομένων. Η ανάληψη ηθικής ευθύνης επιβάλλει το απόρρητο και την προστασία των δεδομένων των ατόμων που λειτουργούν ως πληροφορητές. </a:t>
            </a:r>
          </a:p>
        </p:txBody>
      </p:sp>
      <p:sp>
        <p:nvSpPr>
          <p:cNvPr id="3" name="TextBox 2"/>
          <p:cNvSpPr txBox="1"/>
          <p:nvPr/>
        </p:nvSpPr>
        <p:spPr>
          <a:xfrm>
            <a:off x="783212" y="393192"/>
            <a:ext cx="8494776" cy="1077218"/>
          </a:xfrm>
          <a:prstGeom prst="rect">
            <a:avLst/>
          </a:prstGeom>
          <a:noFill/>
        </p:spPr>
        <p:txBody>
          <a:bodyPr wrap="square" rtlCol="0">
            <a:spAutoFit/>
          </a:bodyPr>
          <a:lstStyle/>
          <a:p>
            <a:r>
              <a:rPr lang="el-GR" sz="3200" dirty="0">
                <a:latin typeface="Segoe UI" panose="020B0502040204020203" pitchFamily="34" charset="0"/>
                <a:cs typeface="Segoe UI" panose="020B0502040204020203" pitchFamily="34" charset="0"/>
              </a:rPr>
              <a:t>Η ηθική ευθύνη των εκπαιδευτικών στη συλλογή δεδομένων.</a:t>
            </a:r>
            <a:endParaRPr lang="el-GR" sz="3200" dirty="0"/>
          </a:p>
        </p:txBody>
      </p:sp>
    </p:spTree>
    <p:extLst>
      <p:ext uri="{BB962C8B-B14F-4D97-AF65-F5344CB8AC3E}">
        <p14:creationId xmlns:p14="http://schemas.microsoft.com/office/powerpoint/2010/main" val="3529907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0758" y="545592"/>
            <a:ext cx="8596668" cy="890016"/>
          </a:xfrm>
        </p:spPr>
        <p:txBody>
          <a:bodyPr/>
          <a:lstStyle/>
          <a:p>
            <a:r>
              <a:rPr lang="el-GR" dirty="0">
                <a:solidFill>
                  <a:schemeClr val="tx1"/>
                </a:solidFill>
                <a:latin typeface="Segoe UI" panose="020B0502040204020203" pitchFamily="34" charset="0"/>
                <a:cs typeface="Segoe UI" panose="020B0502040204020203" pitchFamily="34" charset="0"/>
              </a:rPr>
              <a:t>Η διαχείριση της συλλογής δεδομένων.</a:t>
            </a:r>
          </a:p>
        </p:txBody>
      </p:sp>
      <p:sp>
        <p:nvSpPr>
          <p:cNvPr id="4" name="TextBox 3"/>
          <p:cNvSpPr txBox="1"/>
          <p:nvPr/>
        </p:nvSpPr>
        <p:spPr>
          <a:xfrm>
            <a:off x="640758" y="2340864"/>
            <a:ext cx="8896434" cy="3046988"/>
          </a:xfrm>
          <a:prstGeom prst="rect">
            <a:avLst/>
          </a:prstGeom>
          <a:noFill/>
        </p:spPr>
        <p:txBody>
          <a:bodyPr wrap="square" rtlCol="0">
            <a:spAutoFit/>
          </a:bodyPr>
          <a:lstStyle/>
          <a:p>
            <a:pPr algn="just"/>
            <a:r>
              <a:rPr lang="el-GR" sz="3200" dirty="0">
                <a:latin typeface="Segoe UI" panose="020B0502040204020203" pitchFamily="34" charset="0"/>
                <a:cs typeface="Segoe UI" panose="020B0502040204020203" pitchFamily="34" charset="0"/>
              </a:rPr>
              <a:t>Ο εκπαιδευτικός στη συλλογή δεδομένων πρέπει να είναι  οργανωμένος, συστηματικός και να κρατάει αρχεία. Για να επιτευχθούν αυτά ο εκπαιδευτικός είναι αναγκαίο να κρατάει ένα τετράδιο καταχωρήσεων και ένα φάκελο διδασκαλίας. </a:t>
            </a:r>
          </a:p>
        </p:txBody>
      </p:sp>
    </p:spTree>
    <p:extLst>
      <p:ext uri="{BB962C8B-B14F-4D97-AF65-F5344CB8AC3E}">
        <p14:creationId xmlns:p14="http://schemas.microsoft.com/office/powerpoint/2010/main" val="4164230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chemeClr val="tx1"/>
                </a:solidFill>
                <a:latin typeface="Segoe UI" panose="020B0502040204020203" pitchFamily="34" charset="0"/>
                <a:cs typeface="Segoe UI" panose="020B0502040204020203" pitchFamily="34" charset="0"/>
              </a:rPr>
              <a:t>Ο φάκελος πρέπει να είναι χωρισμένος σε τρία τμήματα. </a:t>
            </a:r>
          </a:p>
        </p:txBody>
      </p:sp>
      <p:sp>
        <p:nvSpPr>
          <p:cNvPr id="3" name="Θέση περιεχομένου 2"/>
          <p:cNvSpPr>
            <a:spLocks noGrp="1"/>
          </p:cNvSpPr>
          <p:nvPr>
            <p:ph idx="1"/>
          </p:nvPr>
        </p:nvSpPr>
        <p:spPr/>
        <p:txBody>
          <a:bodyPr>
            <a:normAutofit/>
          </a:bodyPr>
          <a:lstStyle/>
          <a:p>
            <a:r>
              <a:rPr lang="el-GR" sz="3200" dirty="0">
                <a:solidFill>
                  <a:schemeClr val="tx1"/>
                </a:solidFill>
                <a:latin typeface="Segoe UI" panose="020B0502040204020203" pitchFamily="34" charset="0"/>
                <a:cs typeface="Segoe UI" panose="020B0502040204020203" pitchFamily="34" charset="0"/>
              </a:rPr>
              <a:t>Α. Δημογραφικό / κοινωνιολογικό πλαίσιο (κοινωνικό, πολιτικό πλαίσιο)</a:t>
            </a:r>
          </a:p>
          <a:p>
            <a:r>
              <a:rPr lang="el-GR" sz="3200" dirty="0">
                <a:solidFill>
                  <a:schemeClr val="tx1"/>
                </a:solidFill>
                <a:latin typeface="Segoe UI" panose="020B0502040204020203" pitchFamily="34" charset="0"/>
                <a:cs typeface="Segoe UI" panose="020B0502040204020203" pitchFamily="34" charset="0"/>
              </a:rPr>
              <a:t>Β. Βιωματικό υπόβαθρο μαθητή (εμπειρίες εντός και εκτός σχολείου)</a:t>
            </a:r>
          </a:p>
          <a:p>
            <a:r>
              <a:rPr lang="el-GR" sz="3200" dirty="0">
                <a:solidFill>
                  <a:schemeClr val="tx1"/>
                </a:solidFill>
                <a:latin typeface="Segoe UI" panose="020B0502040204020203" pitchFamily="34" charset="0"/>
                <a:cs typeface="Segoe UI" panose="020B0502040204020203" pitchFamily="34" charset="0"/>
              </a:rPr>
              <a:t>Γ. Δείγματα δουλειάς μαθητή</a:t>
            </a:r>
          </a:p>
        </p:txBody>
      </p:sp>
    </p:spTree>
    <p:extLst>
      <p:ext uri="{BB962C8B-B14F-4D97-AF65-F5344CB8AC3E}">
        <p14:creationId xmlns:p14="http://schemas.microsoft.com/office/powerpoint/2010/main" val="3303626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98304" y="2761488"/>
            <a:ext cx="9176048" cy="3723532"/>
          </a:xfrm>
        </p:spPr>
        <p:txBody>
          <a:bodyPr>
            <a:normAutofit/>
          </a:bodyPr>
          <a:lstStyle/>
          <a:p>
            <a:pPr algn="just"/>
            <a:r>
              <a:rPr lang="el-GR" sz="2800" dirty="0">
                <a:solidFill>
                  <a:schemeClr val="tx1"/>
                </a:solidFill>
                <a:latin typeface="Segoe UI" panose="020B0502040204020203" pitchFamily="34" charset="0"/>
                <a:cs typeface="Segoe UI" panose="020B0502040204020203" pitchFamily="34" charset="0"/>
              </a:rPr>
              <a:t>Πριν την έναρξη της διδασκαλίας προκειμένου ο εκπαιδευτικός να έχει αποκτήσει γνώση των μαθητών που θα διδάξει, θα πρέπει να λειτουργήσει ως ερευνητής και παρατηρητής για τη συλλογή ποιοτικών δεδομένων. Η έρευνα θα πρέπει να στηρίζεται σε ερωτήματα που η ποιότητά τους θα επηρεάσει τα συμπεράσματα και τα πορίσματα που ο εκπαιδευτικός θα εξάγει. </a:t>
            </a:r>
            <a:endParaRPr lang="el-GR" dirty="0">
              <a:solidFill>
                <a:schemeClr val="tx1"/>
              </a:solidFill>
              <a:latin typeface="Segoe UI" panose="020B0502040204020203" pitchFamily="34" charset="0"/>
              <a:cs typeface="Segoe UI" panose="020B0502040204020203" pitchFamily="34" charset="0"/>
            </a:endParaRPr>
          </a:p>
        </p:txBody>
      </p:sp>
      <p:sp>
        <p:nvSpPr>
          <p:cNvPr id="3" name="TextBox 2"/>
          <p:cNvSpPr txBox="1"/>
          <p:nvPr/>
        </p:nvSpPr>
        <p:spPr>
          <a:xfrm>
            <a:off x="594360" y="548640"/>
            <a:ext cx="9079992" cy="1569660"/>
          </a:xfrm>
          <a:prstGeom prst="rect">
            <a:avLst/>
          </a:prstGeom>
          <a:noFill/>
        </p:spPr>
        <p:txBody>
          <a:bodyPr wrap="square" rtlCol="0">
            <a:spAutoFit/>
          </a:bodyPr>
          <a:lstStyle/>
          <a:p>
            <a:pPr algn="just"/>
            <a:r>
              <a:rPr lang="el-GR" sz="3200" dirty="0">
                <a:latin typeface="Segoe UI" panose="020B0502040204020203" pitchFamily="34" charset="0"/>
                <a:cs typeface="Segoe UI" panose="020B0502040204020203" pitchFamily="34" charset="0"/>
              </a:rPr>
              <a:t>Διατύπωση ερωτημάτων που θα καθοδηγήσουν την έρευνα για την απόκτηση γνώσης των μαθητών</a:t>
            </a:r>
            <a:endParaRPr lang="el-GR" sz="3200" dirty="0"/>
          </a:p>
        </p:txBody>
      </p:sp>
    </p:spTree>
    <p:extLst>
      <p:ext uri="{BB962C8B-B14F-4D97-AF65-F5344CB8AC3E}">
        <p14:creationId xmlns:p14="http://schemas.microsoft.com/office/powerpoint/2010/main" val="1361895466"/>
      </p:ext>
    </p:extLst>
  </p:cSld>
  <p:clrMapOvr>
    <a:masterClrMapping/>
  </p:clrMapOvr>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329</TotalTime>
  <Words>2697</Words>
  <Application>Microsoft Office PowerPoint</Application>
  <PresentationFormat>Ευρεία οθόνη</PresentationFormat>
  <Paragraphs>126</Paragraphs>
  <Slides>46</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46</vt:i4>
      </vt:variant>
    </vt:vector>
  </HeadingPairs>
  <TitlesOfParts>
    <vt:vector size="54" baseType="lpstr">
      <vt:lpstr>Arial</vt:lpstr>
      <vt:lpstr>Calibri</vt:lpstr>
      <vt:lpstr>Segoe UI</vt:lpstr>
      <vt:lpstr>Segoe UI Semilight</vt:lpstr>
      <vt:lpstr>Segoe UI Symbol</vt:lpstr>
      <vt:lpstr>Trebuchet MS</vt:lpstr>
      <vt:lpstr>Wingdings 3</vt:lpstr>
      <vt:lpstr>Όψη</vt:lpstr>
      <vt:lpstr>ΠΑΙΔΑΓΩΓΙΚΟ ΤΜΗΜΑ ΔΗΜΟΤΙΚΗΣ ΕΚΠΑΙΔΕΥΣΗΣ</vt:lpstr>
      <vt:lpstr>Οι εκπαιδευτικοί δεν έχουν άλλη επιλογή από το να ερευνήσουν το μοναδικό πολιτισμό και τη μαθησιακή ιστορία κάθε μαθητή ξεχωριστά, να καθορίσουν ποια διδακτικά υλικά θα ήταν τα πλέον κατάλληλα και να ορίσουν πότε τα πολιτισμικά βιώματα και οι εμπειρίες ζωής ενός μαθητή είναι συμβατές ή δυνάμει συμβατές με τη διδασκαλία. (1/2)</vt:lpstr>
      <vt:lpstr>Αν κάνουμε λιγότερα σημαίνει ότι εγείρουμε συναισθηματικούς φραγμούς στην επικοινωνία σε μια ήδη περίπλοκη διδακτική κατάσταση. (2/2)    Berliner (1986)</vt:lpstr>
      <vt:lpstr>Εισαγωγή</vt:lpstr>
      <vt:lpstr>Παρουσίαση του PowerPoint</vt:lpstr>
      <vt:lpstr>Ο εκπαιδευτικός που υιοθετεί την ΑΕΕ θέλει να βελτιώσει τη διδασκαλία του για να ανταποκριθεί όσο το δυνατόν καλύτερα στις ανάγκες των μαθητών του. Επομένως θα πρέπει να συλλέγει δεδομένα με τρόπο ηθικά αποδεκτό και υπεύθυνο. Η αντικειμενικότητα είναι μια άλλη παράμετρος που διαδραματίζει σημαντικό ρόλο στην εξέταση του πολιτισμικού υπόβαθρου των μαθητών διότι ο εκπαιδευτικός υιοθετώντας αυτή είναι απαλλαγμένος από την εγωκεντρική και την εθνοκεντρική οπτική του στην συλλογή των δεδομένων. Η ανάληψη ηθικής ευθύνης επιβάλλει το απόρρητο και την προστασία των δεδομένων των ατόμων που λειτουργούν ως πληροφορητές. </vt:lpstr>
      <vt:lpstr>Η διαχείριση της συλλογής δεδομένων.</vt:lpstr>
      <vt:lpstr>Ο φάκελος πρέπει να είναι χωρισμένος σε τρία τμήματα. </vt:lpstr>
      <vt:lpstr>Πριν την έναρξη της διδασκαλίας προκειμένου ο εκπαιδευτικός να έχει αποκτήσει γνώση των μαθητών που θα διδάξει, θα πρέπει να λειτουργήσει ως ερευνητής και παρατηρητής για τη συλλογή ποιοτικών δεδομένων. Η έρευνα θα πρέπει να στηρίζεται σε ερωτήματα που η ποιότητά τους θα επηρεάσει τα συμπεράσματα και τα πορίσματα που ο εκπαιδευτικός θα εξάγει. </vt:lpstr>
      <vt:lpstr>Είναι σημαντικό ο εκπαιδευτικός να αποκτά και να χρησιμοποιεί πληροφορίες που αφορούν το βιωματικό υπόβαθρο των μαθητών του και να εξετάζει τις πεποιθήσεις που έχει για τους μαθητές του συνειδητά ή ασυνείδητα. Είναι απαραίτητο λοιπόν να εξετάζει τις πεποιθήσεις του γιατί αυτές επηρεάζουν τη διδασκαλία του και οδηγούν σε λανθασμένες εκτιμήσεις της επίδοσης και της συμπεριφοράς των μαθητών του. </vt:lpstr>
      <vt:lpstr>Παρουσίαση του PowerPoint</vt:lpstr>
      <vt:lpstr>Είναι σημαντικό ο εκπαιδευτικός να αποκτά και να χρησιμοποιεί πληροφορίες που αφορούν το βιωματικό υπόβαθρο των μαθητών του και να εξετάζει τις πεποιθήσεις που έχει για τους μαθητές του συνειδητά ή ασυνείδητα. Είναι απαραίτητο λοιπόν να εξετάζει τις πεποιθήσεις του γιατί αυτές επηρεάζουν τη διδασκαλία του και οδηγούν σε λανθασμένες εκτιμήσεις της επίδοσης και της συμπεριφοράς των μαθητών του.</vt:lpstr>
      <vt:lpstr>Παρουσίαση του PowerPoint</vt:lpstr>
      <vt:lpstr>Ο εκπαιδευτικός πρέπει να εξετάζει το κοινωνικό πλαίσιο της μάθησης στην τάξη του, ώστε οι μαθητές του να αισθάνονται άνετα, να νιώθουν την υποστήριξη του και έτσι να επιτυγχάνονται τα καλύτερα επίπεδα μάθησης. Η τρίτη λοιπόν κατηγορία ερωτήσεων της ΑΕΕ βοηθά τον εκπαιδευτικό να εξετάζει το κοινωνικό πλαίσιο της διδασκαλίας του.  </vt:lpstr>
      <vt:lpstr>Παρουσίαση του PowerPoint</vt:lpstr>
      <vt:lpstr>Ο εκπαιδευτικός προκειμένου να ενισχύσει και να κάνει πιο εύκολη τη διδασκαλία του πρέπει να λάβει υπόψη του το βιωματικό υπόβαθρο του κάθε μαθητή/ μαθήτριας και την επιρροή τους στη μάθηση.  </vt:lpstr>
      <vt:lpstr>Παρουσίαση του PowerPoint</vt:lpstr>
      <vt:lpstr>Η Πέμπτη κατηγορία της ΑΑΕ αφορά το δημογραφικό/κοινωνιολογικό πλαίσιο δηλαδή την απόκτηση γνώσεων σχετικά με τις εθνοτικές και τις πολιτισμικές ομάδες στις οποίες ανήκουν οι μαθητές καθώς και στις ικανότητες που έχουν αποκτήσει. Είναι φανερό ότι κάθε ομάδα αποκτά διαφορετικές ικανότητες και γνώσεις με αποτέλεσμα να διαφέρει η μια με την άλλη ως προς την διατήρηση του πολιτισμού τους, ως προς την συμμετοχή τους στην κοινωνία και ως προς τον τρόπο που βιώνουν τις καταστάσεις στην κοινωνία. </vt:lpstr>
      <vt:lpstr>Παρουσίαση του PowerPoint</vt:lpstr>
      <vt:lpstr>Η έκτη κατηγορία της ΑΑΕ αφορά την κοινότητα στην οποία κατοικούν οι μαθητές η οποία επηρεάζει τις αξίες και τις αντιλήψεις τους.</vt:lpstr>
      <vt:lpstr>Παρουσίαση του PowerPoint</vt:lpstr>
      <vt:lpstr>Η έβδομη κατηγορία της ΑΑΕ αφορά το ευρύτερο κοινωνικό και πολιτικό πλαίσιο (μαθητές, κοινωνικές ομάδες, τοπική κοινότητα) το οποίο καθορίζεται από κοινωνικούς και πολιτικούς κανόνες που δρουν ενισχυτικά  ή ανασταλτικά στις σχέσεις μεταξύ της ευρύτερης κοινωνίας και της συμπεριφοράς ή τις αντιλήψεις των μαθητών.  </vt:lpstr>
      <vt:lpstr>Παρουσίαση του PowerPoint</vt:lpstr>
      <vt:lpstr>Στρατηγικές και τεχνικές που είναι απαραίτητες για την συλλογή δεδομένων.</vt:lpstr>
      <vt:lpstr>Παρουσίαση του PowerPoint</vt:lpstr>
      <vt:lpstr>Συλλογή δεδομένων</vt:lpstr>
      <vt:lpstr>Α. Προσδοκίες και επιθυμίες των μαθητών     Οι μαθητές μέσα στο σχολικό περιβάλλον έχουν κάποιες προσδοκίες και επιθυμίες για τα αποτελέσματα της φοίτησης τους. Οι προσδοκίες που έχουν οι μαθητές μπορεί να είναι είτε θετικές είτε αρνητικές. </vt:lpstr>
      <vt:lpstr>Παρουσίαση του PowerPoint</vt:lpstr>
      <vt:lpstr>Παρουσίαση του PowerPoint</vt:lpstr>
      <vt:lpstr>Τα πλεονεκτήματα αυτών των ερωτηματολογίων είναι ότι:</vt:lpstr>
      <vt:lpstr>Παρουσίαση του PowerPoint</vt:lpstr>
      <vt:lpstr>Β. Προσωπικές εμπειρίες μαθητών στο πλαίσιο του σχολείου</vt:lpstr>
      <vt:lpstr>Γ. Προσωπικές εμπειρίες μαθητών εκτός του σχολείου</vt:lpstr>
      <vt:lpstr>Κριτική προσέγγιση</vt:lpstr>
      <vt:lpstr>Παρουσίαση του PowerPoint</vt:lpstr>
      <vt:lpstr>Οι γονείς ως βασικός παράγοντας στην εκπαιδευτική διαδικασία</vt:lpstr>
      <vt:lpstr>Παρουσίαση του PowerPoint</vt:lpstr>
      <vt:lpstr>Ο εκπαιδευτικός ως συνδετικός κρίκος</vt:lpstr>
      <vt:lpstr>Χρήση ερωτηματολογίου με στοχευμένες ερωτήσεις:</vt:lpstr>
      <vt:lpstr>Παρουσίαση του PowerPoint</vt:lpstr>
      <vt:lpstr>Παρουσίαση του PowerPoint</vt:lpstr>
      <vt:lpstr>Παρουσίαση του PowerPoint</vt:lpstr>
      <vt:lpstr>Ανάλυση Δεδομένων – Εξαγωγή αποτελεσμάτων</vt:lpstr>
      <vt:lpstr>Παρουσίαση του PowerPoint</vt:lpstr>
      <vt:lpstr>Αναζήτηση οπτικής γωνίας μεταξύ γονέων και μαθητών</vt:lpstr>
      <vt:lpstr>Κριτική προσέγγιση ενότητας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ΠΑΙΔΑΓΩΓΙΚΟ ΤΜΗΜΑ ΔΗΜΟΤΙΚΗΣ ΕΚΠΑΙΔΕΥΣΗΣ</dc:title>
  <dc:creator>Stavros Zorbas</dc:creator>
  <cp:lastModifiedBy>Stavros Zorbas</cp:lastModifiedBy>
  <cp:revision>146</cp:revision>
  <dcterms:created xsi:type="dcterms:W3CDTF">2016-11-08T12:23:57Z</dcterms:created>
  <dcterms:modified xsi:type="dcterms:W3CDTF">2016-12-12T13:03:16Z</dcterms:modified>
</cp:coreProperties>
</file>