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6" r:id="rId5"/>
    <p:sldId id="257" r:id="rId6"/>
    <p:sldId id="266" r:id="rId7"/>
    <p:sldId id="258" r:id="rId8"/>
    <p:sldId id="259" r:id="rId9"/>
    <p:sldId id="286" r:id="rId10"/>
    <p:sldId id="260" r:id="rId11"/>
    <p:sldId id="261" r:id="rId12"/>
    <p:sldId id="262" r:id="rId13"/>
    <p:sldId id="26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70" r:id="rId25"/>
    <p:sldId id="267" r:id="rId26"/>
    <p:sldId id="268" r:id="rId27"/>
    <p:sldId id="271" r:id="rId28"/>
    <p:sldId id="269" r:id="rId29"/>
    <p:sldId id="276" r:id="rId30"/>
    <p:sldId id="272" r:id="rId3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7DABA-EE80-441F-A714-3F01D1A009DB}" v="5" dt="2022-10-31T13:35:43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4"/>
    <p:restoredTop sz="94674"/>
  </p:normalViewPr>
  <p:slideViewPr>
    <p:cSldViewPr snapToGrid="0">
      <p:cViewPr varScale="1">
        <p:scale>
          <a:sx n="124" d="100"/>
          <a:sy n="124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80E89-DDED-7E4F-9B2E-2983D336017C}" type="doc">
      <dgm:prSet loTypeId="urn:microsoft.com/office/officeart/2005/8/layout/hList7" loCatId="" qsTypeId="urn:microsoft.com/office/officeart/2005/8/quickstyle/3d1" qsCatId="3D" csTypeId="urn:microsoft.com/office/officeart/2005/8/colors/colorful4" csCatId="colorful" phldr="1"/>
      <dgm:spPr/>
    </dgm:pt>
    <dgm:pt modelId="{EA36D883-D856-5446-938F-EBA4CB1A2C7C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el-GR" b="1"/>
            <a:t>ηγετική δημοκρατία</a:t>
          </a:r>
          <a:endParaRPr lang="en-US" b="1"/>
        </a:p>
      </dgm:t>
    </dgm:pt>
    <dgm:pt modelId="{983A5AAD-BD63-624D-8959-A52AFEF73F54}" type="parTrans" cxnId="{1B429FC3-D9BB-EE48-AA1C-7920A4CEEE88}">
      <dgm:prSet/>
      <dgm:spPr/>
      <dgm:t>
        <a:bodyPr/>
        <a:lstStyle/>
        <a:p>
          <a:endParaRPr lang="en-US"/>
        </a:p>
      </dgm:t>
    </dgm:pt>
    <dgm:pt modelId="{B02BF62D-55D0-A041-9E79-AE83E1F7E532}" type="sibTrans" cxnId="{1B429FC3-D9BB-EE48-AA1C-7920A4CEEE88}">
      <dgm:prSet/>
      <dgm:spPr/>
      <dgm:t>
        <a:bodyPr/>
        <a:lstStyle/>
        <a:p>
          <a:endParaRPr lang="en-US"/>
        </a:p>
      </dgm:t>
    </dgm:pt>
    <dgm:pt modelId="{083CBE4F-7AF7-8842-957A-A10D88598949}">
      <dgm:prSet phldrT="[Text]"/>
      <dgm:spPr/>
      <dgm:t>
        <a:bodyPr/>
        <a:lstStyle/>
        <a:p>
          <a:r>
            <a:rPr lang="el-GR" b="1" dirty="0"/>
            <a:t>νόμιμη κυριαρχία</a:t>
          </a:r>
          <a:endParaRPr lang="en-US" b="1" dirty="0"/>
        </a:p>
      </dgm:t>
    </dgm:pt>
    <dgm:pt modelId="{DAA09444-C3B6-184C-8B1E-20240868176C}" type="parTrans" cxnId="{AEEC954F-09A1-5A44-8FA1-DB859FEAA1CF}">
      <dgm:prSet/>
      <dgm:spPr/>
      <dgm:t>
        <a:bodyPr/>
        <a:lstStyle/>
        <a:p>
          <a:endParaRPr lang="en-US"/>
        </a:p>
      </dgm:t>
    </dgm:pt>
    <dgm:pt modelId="{34F733A5-87C4-BF47-BFC0-823A7DE953FF}" type="sibTrans" cxnId="{AEEC954F-09A1-5A44-8FA1-DB859FEAA1CF}">
      <dgm:prSet/>
      <dgm:spPr/>
      <dgm:t>
        <a:bodyPr/>
        <a:lstStyle/>
        <a:p>
          <a:endParaRPr lang="en-US"/>
        </a:p>
      </dgm:t>
    </dgm:pt>
    <dgm:pt modelId="{B2AC9BC5-0BDE-034F-A316-0CD05A6F522E}" type="pres">
      <dgm:prSet presAssocID="{F5280E89-DDED-7E4F-9B2E-2983D336017C}" presName="Name0" presStyleCnt="0">
        <dgm:presLayoutVars>
          <dgm:dir/>
          <dgm:resizeHandles val="exact"/>
        </dgm:presLayoutVars>
      </dgm:prSet>
      <dgm:spPr/>
    </dgm:pt>
    <dgm:pt modelId="{D0300499-F2EC-E54C-A5AC-77BFA88A1906}" type="pres">
      <dgm:prSet presAssocID="{F5280E89-DDED-7E4F-9B2E-2983D336017C}" presName="fgShape" presStyleLbl="fgShp" presStyleIdx="0" presStyleCnt="1"/>
      <dgm:spPr/>
    </dgm:pt>
    <dgm:pt modelId="{1C9ECB6E-DEDE-654D-AA5F-D72F09F23870}" type="pres">
      <dgm:prSet presAssocID="{F5280E89-DDED-7E4F-9B2E-2983D336017C}" presName="linComp" presStyleCnt="0"/>
      <dgm:spPr/>
    </dgm:pt>
    <dgm:pt modelId="{C07B019F-120F-D540-8790-FA5C93BDBBBE}" type="pres">
      <dgm:prSet presAssocID="{EA36D883-D856-5446-938F-EBA4CB1A2C7C}" presName="compNode" presStyleCnt="0"/>
      <dgm:spPr/>
    </dgm:pt>
    <dgm:pt modelId="{ECE92C40-7480-3249-8E66-0E07029E6905}" type="pres">
      <dgm:prSet presAssocID="{EA36D883-D856-5446-938F-EBA4CB1A2C7C}" presName="bkgdShape" presStyleLbl="node1" presStyleIdx="0" presStyleCnt="2"/>
      <dgm:spPr/>
    </dgm:pt>
    <dgm:pt modelId="{C1377B29-AE54-E240-B40B-70FA4468E749}" type="pres">
      <dgm:prSet presAssocID="{EA36D883-D856-5446-938F-EBA4CB1A2C7C}" presName="nodeTx" presStyleLbl="node1" presStyleIdx="0" presStyleCnt="2">
        <dgm:presLayoutVars>
          <dgm:bulletEnabled val="1"/>
        </dgm:presLayoutVars>
      </dgm:prSet>
      <dgm:spPr/>
    </dgm:pt>
    <dgm:pt modelId="{64C6F21E-2690-9841-88BF-B73F8DCF7FB3}" type="pres">
      <dgm:prSet presAssocID="{EA36D883-D856-5446-938F-EBA4CB1A2C7C}" presName="invisiNode" presStyleLbl="node1" presStyleIdx="0" presStyleCnt="2"/>
      <dgm:spPr/>
    </dgm:pt>
    <dgm:pt modelId="{0C38A034-0AF7-F145-9E67-BACEC48F959C}" type="pres">
      <dgm:prSet presAssocID="{EA36D883-D856-5446-938F-EBA4CB1A2C7C}" presName="imagNode" presStyleLbl="fgImgPlace1" presStyleIdx="0" presStyleCnt="2"/>
      <dgm:spPr>
        <a:blipFill>
          <a:blip xmlns:r="http://schemas.openxmlformats.org/officeDocument/2006/relationships" r:embed="rId1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D03E1AF-4395-A146-8EB7-8770CDCDF18B}" type="pres">
      <dgm:prSet presAssocID="{B02BF62D-55D0-A041-9E79-AE83E1F7E532}" presName="sibTrans" presStyleLbl="sibTrans2D1" presStyleIdx="0" presStyleCnt="0"/>
      <dgm:spPr/>
    </dgm:pt>
    <dgm:pt modelId="{B417502C-8F48-164D-ABE0-8D75927A5BC0}" type="pres">
      <dgm:prSet presAssocID="{083CBE4F-7AF7-8842-957A-A10D88598949}" presName="compNode" presStyleCnt="0"/>
      <dgm:spPr/>
    </dgm:pt>
    <dgm:pt modelId="{3B5F74A0-1D40-CE44-905B-5F91B08B69A3}" type="pres">
      <dgm:prSet presAssocID="{083CBE4F-7AF7-8842-957A-A10D88598949}" presName="bkgdShape" presStyleLbl="node1" presStyleIdx="1" presStyleCnt="2"/>
      <dgm:spPr/>
    </dgm:pt>
    <dgm:pt modelId="{82F97E8E-75F3-4D4F-B0CA-80E38C5C68A1}" type="pres">
      <dgm:prSet presAssocID="{083CBE4F-7AF7-8842-957A-A10D88598949}" presName="nodeTx" presStyleLbl="node1" presStyleIdx="1" presStyleCnt="2">
        <dgm:presLayoutVars>
          <dgm:bulletEnabled val="1"/>
        </dgm:presLayoutVars>
      </dgm:prSet>
      <dgm:spPr/>
    </dgm:pt>
    <dgm:pt modelId="{51F235DC-50DB-2C49-94E4-A1EF8EA7595A}" type="pres">
      <dgm:prSet presAssocID="{083CBE4F-7AF7-8842-957A-A10D88598949}" presName="invisiNode" presStyleLbl="node1" presStyleIdx="1" presStyleCnt="2"/>
      <dgm:spPr/>
    </dgm:pt>
    <dgm:pt modelId="{15D55BEA-4618-FC4E-BD47-DBCCC588987C}" type="pres">
      <dgm:prSet presAssocID="{083CBE4F-7AF7-8842-957A-A10D88598949}" presName="imagNode" presStyleLbl="fgImgPlace1" presStyleIdx="1" presStyleCnt="2"/>
      <dgm:spPr>
        <a:blipFill>
          <a:blip xmlns:r="http://schemas.openxmlformats.org/officeDocument/2006/relationships" r:embed="rId2" cstate="print">
            <a:duotone>
              <a:schemeClr val="accent4">
                <a:hueOff val="10788194"/>
                <a:satOff val="-50206"/>
                <a:lumOff val="-2202"/>
                <a:alphaOff val="0"/>
                <a:shade val="20000"/>
                <a:satMod val="200000"/>
              </a:schemeClr>
              <a:schemeClr val="accent4">
                <a:hueOff val="10788194"/>
                <a:satOff val="-50206"/>
                <a:lumOff val="-220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AEEC954F-09A1-5A44-8FA1-DB859FEAA1CF}" srcId="{F5280E89-DDED-7E4F-9B2E-2983D336017C}" destId="{083CBE4F-7AF7-8842-957A-A10D88598949}" srcOrd="1" destOrd="0" parTransId="{DAA09444-C3B6-184C-8B1E-20240868176C}" sibTransId="{34F733A5-87C4-BF47-BFC0-823A7DE953FF}"/>
    <dgm:cxn modelId="{968D6B54-9E90-E547-BC69-C496017F8394}" type="presOf" srcId="{083CBE4F-7AF7-8842-957A-A10D88598949}" destId="{3B5F74A0-1D40-CE44-905B-5F91B08B69A3}" srcOrd="0" destOrd="0" presId="urn:microsoft.com/office/officeart/2005/8/layout/hList7"/>
    <dgm:cxn modelId="{56315665-20FF-FD47-9C46-A828F6F79146}" type="presOf" srcId="{083CBE4F-7AF7-8842-957A-A10D88598949}" destId="{82F97E8E-75F3-4D4F-B0CA-80E38C5C68A1}" srcOrd="1" destOrd="0" presId="urn:microsoft.com/office/officeart/2005/8/layout/hList7"/>
    <dgm:cxn modelId="{5555B07B-2899-5F43-9CEA-FF57050192A6}" type="presOf" srcId="{F5280E89-DDED-7E4F-9B2E-2983D336017C}" destId="{B2AC9BC5-0BDE-034F-A316-0CD05A6F522E}" srcOrd="0" destOrd="0" presId="urn:microsoft.com/office/officeart/2005/8/layout/hList7"/>
    <dgm:cxn modelId="{3EA01CAE-BE0B-224D-90AF-E3D4D069D1A6}" type="presOf" srcId="{EA36D883-D856-5446-938F-EBA4CB1A2C7C}" destId="{ECE92C40-7480-3249-8E66-0E07029E6905}" srcOrd="0" destOrd="0" presId="urn:microsoft.com/office/officeart/2005/8/layout/hList7"/>
    <dgm:cxn modelId="{1B429FC3-D9BB-EE48-AA1C-7920A4CEEE88}" srcId="{F5280E89-DDED-7E4F-9B2E-2983D336017C}" destId="{EA36D883-D856-5446-938F-EBA4CB1A2C7C}" srcOrd="0" destOrd="0" parTransId="{983A5AAD-BD63-624D-8959-A52AFEF73F54}" sibTransId="{B02BF62D-55D0-A041-9E79-AE83E1F7E532}"/>
    <dgm:cxn modelId="{2650D1C6-3E42-1E45-9310-1DA917439193}" type="presOf" srcId="{EA36D883-D856-5446-938F-EBA4CB1A2C7C}" destId="{C1377B29-AE54-E240-B40B-70FA4468E749}" srcOrd="1" destOrd="0" presId="urn:microsoft.com/office/officeart/2005/8/layout/hList7"/>
    <dgm:cxn modelId="{EE432AEF-765F-554F-93E0-6FE5CE9C99EF}" type="presOf" srcId="{B02BF62D-55D0-A041-9E79-AE83E1F7E532}" destId="{2D03E1AF-4395-A146-8EB7-8770CDCDF18B}" srcOrd="0" destOrd="0" presId="urn:microsoft.com/office/officeart/2005/8/layout/hList7"/>
    <dgm:cxn modelId="{6C49F3A3-48A5-CF4A-8118-0023A1D46A27}" type="presParOf" srcId="{B2AC9BC5-0BDE-034F-A316-0CD05A6F522E}" destId="{D0300499-F2EC-E54C-A5AC-77BFA88A1906}" srcOrd="0" destOrd="0" presId="urn:microsoft.com/office/officeart/2005/8/layout/hList7"/>
    <dgm:cxn modelId="{1EA10DE3-A0E9-4B49-A021-D092BC8468AA}" type="presParOf" srcId="{B2AC9BC5-0BDE-034F-A316-0CD05A6F522E}" destId="{1C9ECB6E-DEDE-654D-AA5F-D72F09F23870}" srcOrd="1" destOrd="0" presId="urn:microsoft.com/office/officeart/2005/8/layout/hList7"/>
    <dgm:cxn modelId="{C1235AA1-9E3A-1042-A266-4FAEA8FE65A3}" type="presParOf" srcId="{1C9ECB6E-DEDE-654D-AA5F-D72F09F23870}" destId="{C07B019F-120F-D540-8790-FA5C93BDBBBE}" srcOrd="0" destOrd="0" presId="urn:microsoft.com/office/officeart/2005/8/layout/hList7"/>
    <dgm:cxn modelId="{B5EF83BC-236E-ED43-BA33-24CF5687F964}" type="presParOf" srcId="{C07B019F-120F-D540-8790-FA5C93BDBBBE}" destId="{ECE92C40-7480-3249-8E66-0E07029E6905}" srcOrd="0" destOrd="0" presId="urn:microsoft.com/office/officeart/2005/8/layout/hList7"/>
    <dgm:cxn modelId="{66CA61CD-2C53-3341-9B7F-9DAEF93F0C06}" type="presParOf" srcId="{C07B019F-120F-D540-8790-FA5C93BDBBBE}" destId="{C1377B29-AE54-E240-B40B-70FA4468E749}" srcOrd="1" destOrd="0" presId="urn:microsoft.com/office/officeart/2005/8/layout/hList7"/>
    <dgm:cxn modelId="{F73A937F-7810-E547-BC8C-D907AF15CDA3}" type="presParOf" srcId="{C07B019F-120F-D540-8790-FA5C93BDBBBE}" destId="{64C6F21E-2690-9841-88BF-B73F8DCF7FB3}" srcOrd="2" destOrd="0" presId="urn:microsoft.com/office/officeart/2005/8/layout/hList7"/>
    <dgm:cxn modelId="{24A3B9AF-FE80-EC4A-B494-2FB9E6799B69}" type="presParOf" srcId="{C07B019F-120F-D540-8790-FA5C93BDBBBE}" destId="{0C38A034-0AF7-F145-9E67-BACEC48F959C}" srcOrd="3" destOrd="0" presId="urn:microsoft.com/office/officeart/2005/8/layout/hList7"/>
    <dgm:cxn modelId="{D17BEA3A-F7B0-CF46-A4F7-64CE305D7DC1}" type="presParOf" srcId="{1C9ECB6E-DEDE-654D-AA5F-D72F09F23870}" destId="{2D03E1AF-4395-A146-8EB7-8770CDCDF18B}" srcOrd="1" destOrd="0" presId="urn:microsoft.com/office/officeart/2005/8/layout/hList7"/>
    <dgm:cxn modelId="{EA737A44-9285-3B43-A009-CF69162D9668}" type="presParOf" srcId="{1C9ECB6E-DEDE-654D-AA5F-D72F09F23870}" destId="{B417502C-8F48-164D-ABE0-8D75927A5BC0}" srcOrd="2" destOrd="0" presId="urn:microsoft.com/office/officeart/2005/8/layout/hList7"/>
    <dgm:cxn modelId="{5A60902C-03B8-E34E-843F-0D6AB09FD35C}" type="presParOf" srcId="{B417502C-8F48-164D-ABE0-8D75927A5BC0}" destId="{3B5F74A0-1D40-CE44-905B-5F91B08B69A3}" srcOrd="0" destOrd="0" presId="urn:microsoft.com/office/officeart/2005/8/layout/hList7"/>
    <dgm:cxn modelId="{76FAF1C4-140E-6E48-BC88-4DA85A219F5C}" type="presParOf" srcId="{B417502C-8F48-164D-ABE0-8D75927A5BC0}" destId="{82F97E8E-75F3-4D4F-B0CA-80E38C5C68A1}" srcOrd="1" destOrd="0" presId="urn:microsoft.com/office/officeart/2005/8/layout/hList7"/>
    <dgm:cxn modelId="{FBA27D3B-A0E7-E04E-8D82-4C0A4EBD9E60}" type="presParOf" srcId="{B417502C-8F48-164D-ABE0-8D75927A5BC0}" destId="{51F235DC-50DB-2C49-94E4-A1EF8EA7595A}" srcOrd="2" destOrd="0" presId="urn:microsoft.com/office/officeart/2005/8/layout/hList7"/>
    <dgm:cxn modelId="{DF5E663F-10F8-9C4F-8EDB-1FD1E85FD776}" type="presParOf" srcId="{B417502C-8F48-164D-ABE0-8D75927A5BC0}" destId="{15D55BEA-4618-FC4E-BD47-DBCCC588987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B91FD-3A72-6C4E-A294-2A5491800BF0}" type="doc">
      <dgm:prSet loTypeId="urn:microsoft.com/office/officeart/2005/8/layout/bProcess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FF926-60CD-D442-ABDE-0E7FA259BDB2}">
      <dgm:prSet custT="1"/>
      <dgm:spPr/>
      <dgm:t>
        <a:bodyPr/>
        <a:lstStyle/>
        <a:p>
          <a:r>
            <a:rPr lang="el-GR" sz="2400" b="1" dirty="0"/>
            <a:t>τη συνύπαρξη και τις συγκρούσεις των διαφόρων ελίτ</a:t>
          </a:r>
          <a:endParaRPr lang="en-US" sz="2400" b="1" dirty="0"/>
        </a:p>
      </dgm:t>
    </dgm:pt>
    <dgm:pt modelId="{D50FF12E-2668-1F4D-9143-1A9AC7A5B23C}" type="parTrans" cxnId="{EA6CE250-457E-3841-A697-F17A3AFD7035}">
      <dgm:prSet/>
      <dgm:spPr/>
      <dgm:t>
        <a:bodyPr/>
        <a:lstStyle/>
        <a:p>
          <a:endParaRPr lang="en-US"/>
        </a:p>
      </dgm:t>
    </dgm:pt>
    <dgm:pt modelId="{2FE7563E-9C73-1346-8541-AFBC842E3D1F}" type="sibTrans" cxnId="{EA6CE250-457E-3841-A697-F17A3AFD7035}">
      <dgm:prSet/>
      <dgm:spPr/>
      <dgm:t>
        <a:bodyPr/>
        <a:lstStyle/>
        <a:p>
          <a:endParaRPr lang="en-US"/>
        </a:p>
      </dgm:t>
    </dgm:pt>
    <dgm:pt modelId="{6B5FCCA5-6261-DD4A-ADF4-91BF30F4346E}">
      <dgm:prSet custT="1"/>
      <dgm:spPr/>
      <dgm:t>
        <a:bodyPr/>
        <a:lstStyle/>
        <a:p>
          <a:r>
            <a:rPr lang="el-GR" sz="2400" b="1" dirty="0"/>
            <a:t>την υποτίμηση της αυτονόμησης του ηγέτη</a:t>
          </a:r>
          <a:endParaRPr lang="en-US" sz="2400" b="1" dirty="0"/>
        </a:p>
      </dgm:t>
    </dgm:pt>
    <dgm:pt modelId="{D81C1CE9-B192-364E-87F4-30419A4E358C}" type="parTrans" cxnId="{BDB41CB5-7296-AD46-ACD3-DD470709BB82}">
      <dgm:prSet/>
      <dgm:spPr/>
      <dgm:t>
        <a:bodyPr/>
        <a:lstStyle/>
        <a:p>
          <a:endParaRPr lang="en-US"/>
        </a:p>
      </dgm:t>
    </dgm:pt>
    <dgm:pt modelId="{D97A8C9D-3079-4D41-8831-B8C1FA061A54}" type="sibTrans" cxnId="{BDB41CB5-7296-AD46-ACD3-DD470709BB82}">
      <dgm:prSet/>
      <dgm:spPr/>
      <dgm:t>
        <a:bodyPr/>
        <a:lstStyle/>
        <a:p>
          <a:endParaRPr lang="en-US"/>
        </a:p>
      </dgm:t>
    </dgm:pt>
    <dgm:pt modelId="{C7D51337-5692-8F44-9540-419AD193B52F}">
      <dgm:prSet/>
      <dgm:spPr/>
      <dgm:t>
        <a:bodyPr/>
        <a:lstStyle/>
        <a:p>
          <a:r>
            <a:rPr lang="el-GR" b="1" dirty="0"/>
            <a:t>την αντίληψη του ότι η πολιτική δομή μιας χώρας κρίνεται από το εάν αυτή αποτελεί την κατάλληλη οργάνωση για τη διεξαγωγή του ανταγωνισμού και την επιλογή άξιων ηγετών </a:t>
          </a:r>
          <a:endParaRPr lang="en-US" b="1" dirty="0"/>
        </a:p>
      </dgm:t>
    </dgm:pt>
    <dgm:pt modelId="{D245ED40-3825-5E4C-9192-776D631CE80F}" type="parTrans" cxnId="{C3B632C8-003E-A643-AA25-762F407F4245}">
      <dgm:prSet/>
      <dgm:spPr/>
      <dgm:t>
        <a:bodyPr/>
        <a:lstStyle/>
        <a:p>
          <a:endParaRPr lang="en-US"/>
        </a:p>
      </dgm:t>
    </dgm:pt>
    <dgm:pt modelId="{2B1F6C4C-3739-F748-A427-8D1A3E00E44C}" type="sibTrans" cxnId="{C3B632C8-003E-A643-AA25-762F407F4245}">
      <dgm:prSet/>
      <dgm:spPr/>
      <dgm:t>
        <a:bodyPr/>
        <a:lstStyle/>
        <a:p>
          <a:endParaRPr lang="en-US"/>
        </a:p>
      </dgm:t>
    </dgm:pt>
    <dgm:pt modelId="{866D3BEF-8126-CA42-8B41-EC428962294C}">
      <dgm:prSet/>
      <dgm:spPr/>
      <dgm:t>
        <a:bodyPr/>
        <a:lstStyle/>
        <a:p>
          <a:r>
            <a:rPr lang="el-GR" b="1" dirty="0"/>
            <a:t>την πρότασή του για συνδυασμό κοινοβουλευτικής διακυβέρνησης και προεδρικού συστήματος</a:t>
          </a:r>
          <a:r>
            <a:rPr lang="el-GR" dirty="0"/>
            <a:t> (ως ευπαθή και ενδεχομένως δυσλειτουργική δομή των πολιτικών θεσμών)</a:t>
          </a:r>
          <a:endParaRPr lang="en-US" dirty="0"/>
        </a:p>
      </dgm:t>
    </dgm:pt>
    <dgm:pt modelId="{269E1074-A285-FC4C-8737-1C9C90F13F9A}" type="parTrans" cxnId="{739764DD-CA52-274A-9C67-C72D6E36096A}">
      <dgm:prSet/>
      <dgm:spPr/>
      <dgm:t>
        <a:bodyPr/>
        <a:lstStyle/>
        <a:p>
          <a:endParaRPr lang="en-US"/>
        </a:p>
      </dgm:t>
    </dgm:pt>
    <dgm:pt modelId="{66F6E9C1-7F8B-3C44-8FC8-A73273AD2CEB}" type="sibTrans" cxnId="{739764DD-CA52-274A-9C67-C72D6E36096A}">
      <dgm:prSet/>
      <dgm:spPr/>
      <dgm:t>
        <a:bodyPr/>
        <a:lstStyle/>
        <a:p>
          <a:endParaRPr lang="en-US"/>
        </a:p>
      </dgm:t>
    </dgm:pt>
    <dgm:pt modelId="{B82CC826-DD62-0C42-B317-411922F82C47}">
      <dgm:prSet/>
      <dgm:spPr/>
      <dgm:t>
        <a:bodyPr/>
        <a:lstStyle/>
        <a:p>
          <a:r>
            <a:rPr lang="el-GR" b="1" dirty="0"/>
            <a:t>την απώλεια κάθε είδους ασφαλιστικής δικλείδας κατά της απεριόριστης επιδίωξης εξουσίας του εκτελεστικού και του νομοθετικού συστήματος</a:t>
          </a:r>
          <a:r>
            <a:rPr lang="el-GR" dirty="0"/>
            <a:t>, καθώς και </a:t>
          </a:r>
          <a:endParaRPr lang="en-US" dirty="0"/>
        </a:p>
      </dgm:t>
    </dgm:pt>
    <dgm:pt modelId="{E18ED884-0992-6842-B41E-33B835E4DE7C}" type="parTrans" cxnId="{AA3AA7DC-C71B-7041-947F-DE936958710E}">
      <dgm:prSet/>
      <dgm:spPr/>
      <dgm:t>
        <a:bodyPr/>
        <a:lstStyle/>
        <a:p>
          <a:endParaRPr lang="en-US"/>
        </a:p>
      </dgm:t>
    </dgm:pt>
    <dgm:pt modelId="{F09B1BD9-B878-7846-8E21-35BA9FD35095}" type="sibTrans" cxnId="{AA3AA7DC-C71B-7041-947F-DE936958710E}">
      <dgm:prSet/>
      <dgm:spPr/>
      <dgm:t>
        <a:bodyPr/>
        <a:lstStyle/>
        <a:p>
          <a:endParaRPr lang="en-US"/>
        </a:p>
      </dgm:t>
    </dgm:pt>
    <dgm:pt modelId="{B5293F9F-B9B5-3648-80CA-09A76B039E68}">
      <dgm:prSet/>
      <dgm:spPr/>
      <dgm:t>
        <a:bodyPr/>
        <a:lstStyle/>
        <a:p>
          <a:r>
            <a:rPr lang="el-GR" b="1" dirty="0"/>
            <a:t>την αντίληψη ότι ο ηγέτης, εφόσον κέρδισε την εξουσία με τη διαπάλη για τις ψήφους, μπορεί ανενόχλητος να ασκεί την αρμοδιότητά του, δηλαδή να κυβερνά</a:t>
          </a:r>
          <a:r>
            <a:rPr lang="el-GR" dirty="0"/>
            <a:t>, </a:t>
          </a:r>
          <a:endParaRPr lang="en-US" dirty="0"/>
        </a:p>
      </dgm:t>
    </dgm:pt>
    <dgm:pt modelId="{95F43671-492C-8640-A763-DB0AED36D76D}" type="parTrans" cxnId="{5BE05422-5B18-EA4B-9162-CA2A2F8A719F}">
      <dgm:prSet/>
      <dgm:spPr/>
      <dgm:t>
        <a:bodyPr/>
        <a:lstStyle/>
        <a:p>
          <a:endParaRPr lang="en-US"/>
        </a:p>
      </dgm:t>
    </dgm:pt>
    <dgm:pt modelId="{137DAB88-8EA6-4B41-BF80-F4C7EB7FE181}" type="sibTrans" cxnId="{5BE05422-5B18-EA4B-9162-CA2A2F8A719F}">
      <dgm:prSet/>
      <dgm:spPr/>
      <dgm:t>
        <a:bodyPr/>
        <a:lstStyle/>
        <a:p>
          <a:endParaRPr lang="en-US"/>
        </a:p>
      </dgm:t>
    </dgm:pt>
    <dgm:pt modelId="{2FDF12FA-111F-FA48-8BF7-FCAF23ED6B6B}" type="pres">
      <dgm:prSet presAssocID="{8A4B91FD-3A72-6C4E-A294-2A5491800BF0}" presName="Name0" presStyleCnt="0">
        <dgm:presLayoutVars>
          <dgm:dir/>
          <dgm:resizeHandles/>
        </dgm:presLayoutVars>
      </dgm:prSet>
      <dgm:spPr/>
    </dgm:pt>
    <dgm:pt modelId="{B1C4130B-0D26-E04D-BA04-40C4B8A54618}" type="pres">
      <dgm:prSet presAssocID="{5AAFF926-60CD-D442-ABDE-0E7FA259BDB2}" presName="compNode" presStyleCnt="0"/>
      <dgm:spPr/>
    </dgm:pt>
    <dgm:pt modelId="{5E328D9F-632C-4241-A0F8-E85270ABE045}" type="pres">
      <dgm:prSet presAssocID="{5AAFF926-60CD-D442-ABDE-0E7FA259BDB2}" presName="dummyConnPt" presStyleCnt="0"/>
      <dgm:spPr/>
    </dgm:pt>
    <dgm:pt modelId="{F4C0683C-7E6C-804B-9266-C4F702818F8A}" type="pres">
      <dgm:prSet presAssocID="{5AAFF926-60CD-D442-ABDE-0E7FA259BDB2}" presName="node" presStyleLbl="node1" presStyleIdx="0" presStyleCnt="6" custScaleX="186451">
        <dgm:presLayoutVars>
          <dgm:bulletEnabled val="1"/>
        </dgm:presLayoutVars>
      </dgm:prSet>
      <dgm:spPr/>
    </dgm:pt>
    <dgm:pt modelId="{0FD83D34-F6A4-554B-9E90-4EEEB9286B1F}" type="pres">
      <dgm:prSet presAssocID="{2FE7563E-9C73-1346-8541-AFBC842E3D1F}" presName="sibTrans" presStyleLbl="bgSibTrans2D1" presStyleIdx="0" presStyleCnt="5"/>
      <dgm:spPr/>
    </dgm:pt>
    <dgm:pt modelId="{BF81583F-8BD6-EF45-871C-E1ABF74E4DAC}" type="pres">
      <dgm:prSet presAssocID="{6B5FCCA5-6261-DD4A-ADF4-91BF30F4346E}" presName="compNode" presStyleCnt="0"/>
      <dgm:spPr/>
    </dgm:pt>
    <dgm:pt modelId="{E335A4CE-24AB-E741-8525-CF3D0B4E9E9C}" type="pres">
      <dgm:prSet presAssocID="{6B5FCCA5-6261-DD4A-ADF4-91BF30F4346E}" presName="dummyConnPt" presStyleCnt="0"/>
      <dgm:spPr/>
    </dgm:pt>
    <dgm:pt modelId="{557C3645-0402-5F4F-A441-6464DB93D657}" type="pres">
      <dgm:prSet presAssocID="{6B5FCCA5-6261-DD4A-ADF4-91BF30F4346E}" presName="node" presStyleLbl="node1" presStyleIdx="1" presStyleCnt="6" custScaleX="191410">
        <dgm:presLayoutVars>
          <dgm:bulletEnabled val="1"/>
        </dgm:presLayoutVars>
      </dgm:prSet>
      <dgm:spPr/>
    </dgm:pt>
    <dgm:pt modelId="{FDB87BB8-3E23-9E4E-BFC6-5E53F855A4A0}" type="pres">
      <dgm:prSet presAssocID="{D97A8C9D-3079-4D41-8831-B8C1FA061A54}" presName="sibTrans" presStyleLbl="bgSibTrans2D1" presStyleIdx="1" presStyleCnt="5"/>
      <dgm:spPr/>
    </dgm:pt>
    <dgm:pt modelId="{6D0F3DB7-D90B-DA42-905F-EFB243E4C213}" type="pres">
      <dgm:prSet presAssocID="{C7D51337-5692-8F44-9540-419AD193B52F}" presName="compNode" presStyleCnt="0"/>
      <dgm:spPr/>
    </dgm:pt>
    <dgm:pt modelId="{A803CA5A-D907-2F4C-8F16-0A5AC86440E1}" type="pres">
      <dgm:prSet presAssocID="{C7D51337-5692-8F44-9540-419AD193B52F}" presName="dummyConnPt" presStyleCnt="0"/>
      <dgm:spPr/>
    </dgm:pt>
    <dgm:pt modelId="{3C40E7E6-D21F-334A-8801-F0D9EC5A367B}" type="pres">
      <dgm:prSet presAssocID="{C7D51337-5692-8F44-9540-419AD193B52F}" presName="node" presStyleLbl="node1" presStyleIdx="2" presStyleCnt="6" custScaleX="191410">
        <dgm:presLayoutVars>
          <dgm:bulletEnabled val="1"/>
        </dgm:presLayoutVars>
      </dgm:prSet>
      <dgm:spPr/>
    </dgm:pt>
    <dgm:pt modelId="{08C89A7F-1003-4447-92D0-4F0C3172C191}" type="pres">
      <dgm:prSet presAssocID="{2B1F6C4C-3739-F748-A427-8D1A3E00E44C}" presName="sibTrans" presStyleLbl="bgSibTrans2D1" presStyleIdx="2" presStyleCnt="5"/>
      <dgm:spPr/>
    </dgm:pt>
    <dgm:pt modelId="{B16E36E9-DACE-5B4C-83ED-83C31CF88FC5}" type="pres">
      <dgm:prSet presAssocID="{866D3BEF-8126-CA42-8B41-EC428962294C}" presName="compNode" presStyleCnt="0"/>
      <dgm:spPr/>
    </dgm:pt>
    <dgm:pt modelId="{5106D747-90D7-B34B-A7C0-B6529AFED2F4}" type="pres">
      <dgm:prSet presAssocID="{866D3BEF-8126-CA42-8B41-EC428962294C}" presName="dummyConnPt" presStyleCnt="0"/>
      <dgm:spPr/>
    </dgm:pt>
    <dgm:pt modelId="{8794E8E3-9556-9F4A-B961-79CBFDE88D20}" type="pres">
      <dgm:prSet presAssocID="{866D3BEF-8126-CA42-8B41-EC428962294C}" presName="node" presStyleLbl="node1" presStyleIdx="3" presStyleCnt="6" custScaleX="182508">
        <dgm:presLayoutVars>
          <dgm:bulletEnabled val="1"/>
        </dgm:presLayoutVars>
      </dgm:prSet>
      <dgm:spPr/>
    </dgm:pt>
    <dgm:pt modelId="{308ABA48-95E3-B049-AFA7-BF23A2577625}" type="pres">
      <dgm:prSet presAssocID="{66F6E9C1-7F8B-3C44-8FC8-A73273AD2CEB}" presName="sibTrans" presStyleLbl="bgSibTrans2D1" presStyleIdx="3" presStyleCnt="5"/>
      <dgm:spPr/>
    </dgm:pt>
    <dgm:pt modelId="{938951FE-4E1B-1D47-A757-4C9C2615ACD7}" type="pres">
      <dgm:prSet presAssocID="{B82CC826-DD62-0C42-B317-411922F82C47}" presName="compNode" presStyleCnt="0"/>
      <dgm:spPr/>
    </dgm:pt>
    <dgm:pt modelId="{6FB98A99-6290-AF49-92AB-A55119547197}" type="pres">
      <dgm:prSet presAssocID="{B82CC826-DD62-0C42-B317-411922F82C47}" presName="dummyConnPt" presStyleCnt="0"/>
      <dgm:spPr/>
    </dgm:pt>
    <dgm:pt modelId="{803C1563-E6CF-A044-8779-AD2B22E643AB}" type="pres">
      <dgm:prSet presAssocID="{B82CC826-DD62-0C42-B317-411922F82C47}" presName="node" presStyleLbl="node1" presStyleIdx="4" presStyleCnt="6" custScaleX="172591">
        <dgm:presLayoutVars>
          <dgm:bulletEnabled val="1"/>
        </dgm:presLayoutVars>
      </dgm:prSet>
      <dgm:spPr/>
    </dgm:pt>
    <dgm:pt modelId="{9391AD8F-B72A-7245-8F39-C65D1E2BAAB1}" type="pres">
      <dgm:prSet presAssocID="{F09B1BD9-B878-7846-8E21-35BA9FD35095}" presName="sibTrans" presStyleLbl="bgSibTrans2D1" presStyleIdx="4" presStyleCnt="5"/>
      <dgm:spPr/>
    </dgm:pt>
    <dgm:pt modelId="{AAC90172-9D0D-114E-889A-2AD6CD6D9EE2}" type="pres">
      <dgm:prSet presAssocID="{B5293F9F-B9B5-3648-80CA-09A76B039E68}" presName="compNode" presStyleCnt="0"/>
      <dgm:spPr/>
    </dgm:pt>
    <dgm:pt modelId="{92DA3E0E-91EC-EB4A-B501-429C81B7CF17}" type="pres">
      <dgm:prSet presAssocID="{B5293F9F-B9B5-3648-80CA-09A76B039E68}" presName="dummyConnPt" presStyleCnt="0"/>
      <dgm:spPr/>
    </dgm:pt>
    <dgm:pt modelId="{4E567AF3-2823-7A46-8E5E-023DA4C11CE0}" type="pres">
      <dgm:prSet presAssocID="{B5293F9F-B9B5-3648-80CA-09A76B039E68}" presName="node" presStyleLbl="node1" presStyleIdx="5" presStyleCnt="6" custScaleX="177962">
        <dgm:presLayoutVars>
          <dgm:bulletEnabled val="1"/>
        </dgm:presLayoutVars>
      </dgm:prSet>
      <dgm:spPr/>
    </dgm:pt>
  </dgm:ptLst>
  <dgm:cxnLst>
    <dgm:cxn modelId="{B27D1302-C644-9B4C-A5C5-CD37EC18D420}" type="presOf" srcId="{B82CC826-DD62-0C42-B317-411922F82C47}" destId="{803C1563-E6CF-A044-8779-AD2B22E643AB}" srcOrd="0" destOrd="0" presId="urn:microsoft.com/office/officeart/2005/8/layout/bProcess4"/>
    <dgm:cxn modelId="{5BE05422-5B18-EA4B-9162-CA2A2F8A719F}" srcId="{8A4B91FD-3A72-6C4E-A294-2A5491800BF0}" destId="{B5293F9F-B9B5-3648-80CA-09A76B039E68}" srcOrd="5" destOrd="0" parTransId="{95F43671-492C-8640-A763-DB0AED36D76D}" sibTransId="{137DAB88-8EA6-4B41-BF80-F4C7EB7FE181}"/>
    <dgm:cxn modelId="{EA6CE250-457E-3841-A697-F17A3AFD7035}" srcId="{8A4B91FD-3A72-6C4E-A294-2A5491800BF0}" destId="{5AAFF926-60CD-D442-ABDE-0E7FA259BDB2}" srcOrd="0" destOrd="0" parTransId="{D50FF12E-2668-1F4D-9143-1A9AC7A5B23C}" sibTransId="{2FE7563E-9C73-1346-8541-AFBC842E3D1F}"/>
    <dgm:cxn modelId="{7A3A4058-A168-A44A-999B-12B36C4CDC4D}" type="presOf" srcId="{5AAFF926-60CD-D442-ABDE-0E7FA259BDB2}" destId="{F4C0683C-7E6C-804B-9266-C4F702818F8A}" srcOrd="0" destOrd="0" presId="urn:microsoft.com/office/officeart/2005/8/layout/bProcess4"/>
    <dgm:cxn modelId="{BFBEC85B-5000-FB43-99B5-263F80FBC1CF}" type="presOf" srcId="{F09B1BD9-B878-7846-8E21-35BA9FD35095}" destId="{9391AD8F-B72A-7245-8F39-C65D1E2BAAB1}" srcOrd="0" destOrd="0" presId="urn:microsoft.com/office/officeart/2005/8/layout/bProcess4"/>
    <dgm:cxn modelId="{2C8B266B-7A1D-F745-9948-FC9E63023B22}" type="presOf" srcId="{66F6E9C1-7F8B-3C44-8FC8-A73273AD2CEB}" destId="{308ABA48-95E3-B049-AFA7-BF23A2577625}" srcOrd="0" destOrd="0" presId="urn:microsoft.com/office/officeart/2005/8/layout/bProcess4"/>
    <dgm:cxn modelId="{E596FE72-AF76-3B43-A4F6-D42A826EB212}" type="presOf" srcId="{866D3BEF-8126-CA42-8B41-EC428962294C}" destId="{8794E8E3-9556-9F4A-B961-79CBFDE88D20}" srcOrd="0" destOrd="0" presId="urn:microsoft.com/office/officeart/2005/8/layout/bProcess4"/>
    <dgm:cxn modelId="{58A7E976-4505-B84D-8805-106CA64A8D92}" type="presOf" srcId="{6B5FCCA5-6261-DD4A-ADF4-91BF30F4346E}" destId="{557C3645-0402-5F4F-A441-6464DB93D657}" srcOrd="0" destOrd="0" presId="urn:microsoft.com/office/officeart/2005/8/layout/bProcess4"/>
    <dgm:cxn modelId="{559AD983-002E-C744-B883-70FD267EC2F4}" type="presOf" srcId="{B5293F9F-B9B5-3648-80CA-09A76B039E68}" destId="{4E567AF3-2823-7A46-8E5E-023DA4C11CE0}" srcOrd="0" destOrd="0" presId="urn:microsoft.com/office/officeart/2005/8/layout/bProcess4"/>
    <dgm:cxn modelId="{BDB41CB5-7296-AD46-ACD3-DD470709BB82}" srcId="{8A4B91FD-3A72-6C4E-A294-2A5491800BF0}" destId="{6B5FCCA5-6261-DD4A-ADF4-91BF30F4346E}" srcOrd="1" destOrd="0" parTransId="{D81C1CE9-B192-364E-87F4-30419A4E358C}" sibTransId="{D97A8C9D-3079-4D41-8831-B8C1FA061A54}"/>
    <dgm:cxn modelId="{69D5B5BB-616C-FE4B-B61F-06EF476446B4}" type="presOf" srcId="{D97A8C9D-3079-4D41-8831-B8C1FA061A54}" destId="{FDB87BB8-3E23-9E4E-BFC6-5E53F855A4A0}" srcOrd="0" destOrd="0" presId="urn:microsoft.com/office/officeart/2005/8/layout/bProcess4"/>
    <dgm:cxn modelId="{2D2F7FC7-E036-6A4D-ACC8-9E7E58139968}" type="presOf" srcId="{8A4B91FD-3A72-6C4E-A294-2A5491800BF0}" destId="{2FDF12FA-111F-FA48-8BF7-FCAF23ED6B6B}" srcOrd="0" destOrd="0" presId="urn:microsoft.com/office/officeart/2005/8/layout/bProcess4"/>
    <dgm:cxn modelId="{C3B632C8-003E-A643-AA25-762F407F4245}" srcId="{8A4B91FD-3A72-6C4E-A294-2A5491800BF0}" destId="{C7D51337-5692-8F44-9540-419AD193B52F}" srcOrd="2" destOrd="0" parTransId="{D245ED40-3825-5E4C-9192-776D631CE80F}" sibTransId="{2B1F6C4C-3739-F748-A427-8D1A3E00E44C}"/>
    <dgm:cxn modelId="{715E1BC9-A295-FF45-9665-22F4C264837D}" type="presOf" srcId="{C7D51337-5692-8F44-9540-419AD193B52F}" destId="{3C40E7E6-D21F-334A-8801-F0D9EC5A367B}" srcOrd="0" destOrd="0" presId="urn:microsoft.com/office/officeart/2005/8/layout/bProcess4"/>
    <dgm:cxn modelId="{CC7BB7C9-789F-654C-9DB9-4F12E4AD9723}" type="presOf" srcId="{2B1F6C4C-3739-F748-A427-8D1A3E00E44C}" destId="{08C89A7F-1003-4447-92D0-4F0C3172C191}" srcOrd="0" destOrd="0" presId="urn:microsoft.com/office/officeart/2005/8/layout/bProcess4"/>
    <dgm:cxn modelId="{AA3AA7DC-C71B-7041-947F-DE936958710E}" srcId="{8A4B91FD-3A72-6C4E-A294-2A5491800BF0}" destId="{B82CC826-DD62-0C42-B317-411922F82C47}" srcOrd="4" destOrd="0" parTransId="{E18ED884-0992-6842-B41E-33B835E4DE7C}" sibTransId="{F09B1BD9-B878-7846-8E21-35BA9FD35095}"/>
    <dgm:cxn modelId="{739764DD-CA52-274A-9C67-C72D6E36096A}" srcId="{8A4B91FD-3A72-6C4E-A294-2A5491800BF0}" destId="{866D3BEF-8126-CA42-8B41-EC428962294C}" srcOrd="3" destOrd="0" parTransId="{269E1074-A285-FC4C-8737-1C9C90F13F9A}" sibTransId="{66F6E9C1-7F8B-3C44-8FC8-A73273AD2CEB}"/>
    <dgm:cxn modelId="{7FBF87F9-6450-7149-B910-9E809DA9B992}" type="presOf" srcId="{2FE7563E-9C73-1346-8541-AFBC842E3D1F}" destId="{0FD83D34-F6A4-554B-9E90-4EEEB9286B1F}" srcOrd="0" destOrd="0" presId="urn:microsoft.com/office/officeart/2005/8/layout/bProcess4"/>
    <dgm:cxn modelId="{60CB89D5-83FF-7640-B6DE-14A4E02839E8}" type="presParOf" srcId="{2FDF12FA-111F-FA48-8BF7-FCAF23ED6B6B}" destId="{B1C4130B-0D26-E04D-BA04-40C4B8A54618}" srcOrd="0" destOrd="0" presId="urn:microsoft.com/office/officeart/2005/8/layout/bProcess4"/>
    <dgm:cxn modelId="{F77EEF8A-9DC4-DD44-8D96-BE06BB0D5EAD}" type="presParOf" srcId="{B1C4130B-0D26-E04D-BA04-40C4B8A54618}" destId="{5E328D9F-632C-4241-A0F8-E85270ABE045}" srcOrd="0" destOrd="0" presId="urn:microsoft.com/office/officeart/2005/8/layout/bProcess4"/>
    <dgm:cxn modelId="{9406DCD3-ECAB-EE48-820E-B2F2292DDF03}" type="presParOf" srcId="{B1C4130B-0D26-E04D-BA04-40C4B8A54618}" destId="{F4C0683C-7E6C-804B-9266-C4F702818F8A}" srcOrd="1" destOrd="0" presId="urn:microsoft.com/office/officeart/2005/8/layout/bProcess4"/>
    <dgm:cxn modelId="{F454E938-B5E4-6548-9B20-5DB5E29B5050}" type="presParOf" srcId="{2FDF12FA-111F-FA48-8BF7-FCAF23ED6B6B}" destId="{0FD83D34-F6A4-554B-9E90-4EEEB9286B1F}" srcOrd="1" destOrd="0" presId="urn:microsoft.com/office/officeart/2005/8/layout/bProcess4"/>
    <dgm:cxn modelId="{ACB3ADCF-8E8E-DB46-A9EB-094871C33D8F}" type="presParOf" srcId="{2FDF12FA-111F-FA48-8BF7-FCAF23ED6B6B}" destId="{BF81583F-8BD6-EF45-871C-E1ABF74E4DAC}" srcOrd="2" destOrd="0" presId="urn:microsoft.com/office/officeart/2005/8/layout/bProcess4"/>
    <dgm:cxn modelId="{B8F94D34-285E-E241-A830-0FF48DB82314}" type="presParOf" srcId="{BF81583F-8BD6-EF45-871C-E1ABF74E4DAC}" destId="{E335A4CE-24AB-E741-8525-CF3D0B4E9E9C}" srcOrd="0" destOrd="0" presId="urn:microsoft.com/office/officeart/2005/8/layout/bProcess4"/>
    <dgm:cxn modelId="{32264276-FFC1-2745-A68C-EFD0F85DFA1F}" type="presParOf" srcId="{BF81583F-8BD6-EF45-871C-E1ABF74E4DAC}" destId="{557C3645-0402-5F4F-A441-6464DB93D657}" srcOrd="1" destOrd="0" presId="urn:microsoft.com/office/officeart/2005/8/layout/bProcess4"/>
    <dgm:cxn modelId="{68F06712-5541-6E4E-BE3B-B14678EEF6E7}" type="presParOf" srcId="{2FDF12FA-111F-FA48-8BF7-FCAF23ED6B6B}" destId="{FDB87BB8-3E23-9E4E-BFC6-5E53F855A4A0}" srcOrd="3" destOrd="0" presId="urn:microsoft.com/office/officeart/2005/8/layout/bProcess4"/>
    <dgm:cxn modelId="{F90F4816-C8AE-D94E-A59D-7DD01FF7514F}" type="presParOf" srcId="{2FDF12FA-111F-FA48-8BF7-FCAF23ED6B6B}" destId="{6D0F3DB7-D90B-DA42-905F-EFB243E4C213}" srcOrd="4" destOrd="0" presId="urn:microsoft.com/office/officeart/2005/8/layout/bProcess4"/>
    <dgm:cxn modelId="{398A8FF8-7329-0044-A65D-ACCF66DD50D5}" type="presParOf" srcId="{6D0F3DB7-D90B-DA42-905F-EFB243E4C213}" destId="{A803CA5A-D907-2F4C-8F16-0A5AC86440E1}" srcOrd="0" destOrd="0" presId="urn:microsoft.com/office/officeart/2005/8/layout/bProcess4"/>
    <dgm:cxn modelId="{A72E7361-B4DA-F54C-AA7B-0301B08DEC36}" type="presParOf" srcId="{6D0F3DB7-D90B-DA42-905F-EFB243E4C213}" destId="{3C40E7E6-D21F-334A-8801-F0D9EC5A367B}" srcOrd="1" destOrd="0" presId="urn:microsoft.com/office/officeart/2005/8/layout/bProcess4"/>
    <dgm:cxn modelId="{77312331-77B0-8E43-9C4C-901F2BDE9CFE}" type="presParOf" srcId="{2FDF12FA-111F-FA48-8BF7-FCAF23ED6B6B}" destId="{08C89A7F-1003-4447-92D0-4F0C3172C191}" srcOrd="5" destOrd="0" presId="urn:microsoft.com/office/officeart/2005/8/layout/bProcess4"/>
    <dgm:cxn modelId="{1E9BCC22-2FEF-9945-AB37-B85D28A9C5EB}" type="presParOf" srcId="{2FDF12FA-111F-FA48-8BF7-FCAF23ED6B6B}" destId="{B16E36E9-DACE-5B4C-83ED-83C31CF88FC5}" srcOrd="6" destOrd="0" presId="urn:microsoft.com/office/officeart/2005/8/layout/bProcess4"/>
    <dgm:cxn modelId="{12D539C6-B499-DD4C-9E96-69DE4E0DDB29}" type="presParOf" srcId="{B16E36E9-DACE-5B4C-83ED-83C31CF88FC5}" destId="{5106D747-90D7-B34B-A7C0-B6529AFED2F4}" srcOrd="0" destOrd="0" presId="urn:microsoft.com/office/officeart/2005/8/layout/bProcess4"/>
    <dgm:cxn modelId="{953CA0FE-D725-A54A-82E0-5E8BFD9BA63F}" type="presParOf" srcId="{B16E36E9-DACE-5B4C-83ED-83C31CF88FC5}" destId="{8794E8E3-9556-9F4A-B961-79CBFDE88D20}" srcOrd="1" destOrd="0" presId="urn:microsoft.com/office/officeart/2005/8/layout/bProcess4"/>
    <dgm:cxn modelId="{6389E786-557B-7442-BD50-08A3AAA65B25}" type="presParOf" srcId="{2FDF12FA-111F-FA48-8BF7-FCAF23ED6B6B}" destId="{308ABA48-95E3-B049-AFA7-BF23A2577625}" srcOrd="7" destOrd="0" presId="urn:microsoft.com/office/officeart/2005/8/layout/bProcess4"/>
    <dgm:cxn modelId="{1C24F135-4429-D648-8D87-AEF422EA9264}" type="presParOf" srcId="{2FDF12FA-111F-FA48-8BF7-FCAF23ED6B6B}" destId="{938951FE-4E1B-1D47-A757-4C9C2615ACD7}" srcOrd="8" destOrd="0" presId="urn:microsoft.com/office/officeart/2005/8/layout/bProcess4"/>
    <dgm:cxn modelId="{6EC81325-2414-A847-A79D-E35FBBA7949F}" type="presParOf" srcId="{938951FE-4E1B-1D47-A757-4C9C2615ACD7}" destId="{6FB98A99-6290-AF49-92AB-A55119547197}" srcOrd="0" destOrd="0" presId="urn:microsoft.com/office/officeart/2005/8/layout/bProcess4"/>
    <dgm:cxn modelId="{346A37FB-000E-E346-9EED-ACE485704D24}" type="presParOf" srcId="{938951FE-4E1B-1D47-A757-4C9C2615ACD7}" destId="{803C1563-E6CF-A044-8779-AD2B22E643AB}" srcOrd="1" destOrd="0" presId="urn:microsoft.com/office/officeart/2005/8/layout/bProcess4"/>
    <dgm:cxn modelId="{7459BA92-00A2-C940-A29B-789516C5468C}" type="presParOf" srcId="{2FDF12FA-111F-FA48-8BF7-FCAF23ED6B6B}" destId="{9391AD8F-B72A-7245-8F39-C65D1E2BAAB1}" srcOrd="9" destOrd="0" presId="urn:microsoft.com/office/officeart/2005/8/layout/bProcess4"/>
    <dgm:cxn modelId="{BF2A20FB-C79B-4D4F-A76A-56B323784251}" type="presParOf" srcId="{2FDF12FA-111F-FA48-8BF7-FCAF23ED6B6B}" destId="{AAC90172-9D0D-114E-889A-2AD6CD6D9EE2}" srcOrd="10" destOrd="0" presId="urn:microsoft.com/office/officeart/2005/8/layout/bProcess4"/>
    <dgm:cxn modelId="{9DE87F2E-F67D-CF40-B059-4BB615764AF6}" type="presParOf" srcId="{AAC90172-9D0D-114E-889A-2AD6CD6D9EE2}" destId="{92DA3E0E-91EC-EB4A-B501-429C81B7CF17}" srcOrd="0" destOrd="0" presId="urn:microsoft.com/office/officeart/2005/8/layout/bProcess4"/>
    <dgm:cxn modelId="{3E59F873-B6A3-4E47-BAE1-56455E369AE5}" type="presParOf" srcId="{AAC90172-9D0D-114E-889A-2AD6CD6D9EE2}" destId="{4E567AF3-2823-7A46-8E5E-023DA4C11CE0}" srcOrd="1" destOrd="0" presId="urn:microsoft.com/office/officeart/2005/8/layout/bProcess4"/>
  </dgm:cxnLst>
  <dgm:bg/>
  <dgm:whole>
    <a:ln w="9525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76D52-8266-3F49-BA09-BE9B273BC61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9CDEE7A-C34A-544F-BE9C-E5AB8B7F3BFB}">
      <dgm:prSet/>
      <dgm:spPr/>
      <dgm:t>
        <a:bodyPr/>
        <a:lstStyle/>
        <a:p>
          <a:r>
            <a:rPr lang="el-GR"/>
            <a:t>την </a:t>
          </a:r>
          <a:r>
            <a:rPr lang="el-GR" b="1"/>
            <a:t>δομή</a:t>
          </a:r>
          <a:r>
            <a:rPr lang="el-GR"/>
            <a:t> και </a:t>
          </a:r>
          <a:endParaRPr lang="en-US"/>
        </a:p>
      </dgm:t>
    </dgm:pt>
    <dgm:pt modelId="{3ACB1BA0-701B-754B-BF21-7922796A513C}" type="parTrans" cxnId="{17279DCD-401A-1749-802D-67F8213CF699}">
      <dgm:prSet/>
      <dgm:spPr/>
      <dgm:t>
        <a:bodyPr/>
        <a:lstStyle/>
        <a:p>
          <a:endParaRPr lang="en-US"/>
        </a:p>
      </dgm:t>
    </dgm:pt>
    <dgm:pt modelId="{3E8FDB64-E7CE-584F-9A9E-2BD821A8BFED}" type="sibTrans" cxnId="{17279DCD-401A-1749-802D-67F8213CF699}">
      <dgm:prSet/>
      <dgm:spPr/>
      <dgm:t>
        <a:bodyPr/>
        <a:lstStyle/>
        <a:p>
          <a:endParaRPr lang="en-US"/>
        </a:p>
      </dgm:t>
    </dgm:pt>
    <dgm:pt modelId="{84255EE7-CD8C-F445-87FA-17B19C5A5631}">
      <dgm:prSet/>
      <dgm:spPr/>
      <dgm:t>
        <a:bodyPr/>
        <a:lstStyle/>
        <a:p>
          <a:r>
            <a:rPr lang="el-GR"/>
            <a:t>την </a:t>
          </a:r>
          <a:r>
            <a:rPr lang="el-GR" b="1"/>
            <a:t>αντιδομή</a:t>
          </a:r>
          <a:r>
            <a:rPr lang="el-GR"/>
            <a:t>.</a:t>
          </a:r>
          <a:endParaRPr lang="en-US"/>
        </a:p>
      </dgm:t>
    </dgm:pt>
    <dgm:pt modelId="{10C2CB12-4C86-564C-92F5-3F831A53E424}" type="parTrans" cxnId="{7E59DE89-A340-A74F-B38A-CF8558C3B7EB}">
      <dgm:prSet/>
      <dgm:spPr/>
      <dgm:t>
        <a:bodyPr/>
        <a:lstStyle/>
        <a:p>
          <a:endParaRPr lang="en-US"/>
        </a:p>
      </dgm:t>
    </dgm:pt>
    <dgm:pt modelId="{6B6442CB-B8A9-2A4C-8C6A-95C735888164}" type="sibTrans" cxnId="{7E59DE89-A340-A74F-B38A-CF8558C3B7EB}">
      <dgm:prSet/>
      <dgm:spPr/>
      <dgm:t>
        <a:bodyPr/>
        <a:lstStyle/>
        <a:p>
          <a:endParaRPr lang="en-US"/>
        </a:p>
      </dgm:t>
    </dgm:pt>
    <dgm:pt modelId="{07D63B9B-65F8-6D4D-B549-3F13C6DFD5C3}" type="pres">
      <dgm:prSet presAssocID="{FAD76D52-8266-3F49-BA09-BE9B273BC61B}" presName="linear" presStyleCnt="0">
        <dgm:presLayoutVars>
          <dgm:animLvl val="lvl"/>
          <dgm:resizeHandles val="exact"/>
        </dgm:presLayoutVars>
      </dgm:prSet>
      <dgm:spPr/>
    </dgm:pt>
    <dgm:pt modelId="{CF9BCD0D-1F32-A842-8192-9CE749A9681D}" type="pres">
      <dgm:prSet presAssocID="{99CDEE7A-C34A-544F-BE9C-E5AB8B7F3B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40337C1-A31C-7C46-B4C8-29B8C49AEAC4}" type="pres">
      <dgm:prSet presAssocID="{3E8FDB64-E7CE-584F-9A9E-2BD821A8BFED}" presName="spacer" presStyleCnt="0"/>
      <dgm:spPr/>
    </dgm:pt>
    <dgm:pt modelId="{0AD7FFEB-8C14-0B40-ABC9-F8995E7BF694}" type="pres">
      <dgm:prSet presAssocID="{84255EE7-CD8C-F445-87FA-17B19C5A56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DDDDA11-FC5D-0B41-B6DA-A38F1F17D1BF}" type="presOf" srcId="{99CDEE7A-C34A-544F-BE9C-E5AB8B7F3BFB}" destId="{CF9BCD0D-1F32-A842-8192-9CE749A9681D}" srcOrd="0" destOrd="0" presId="urn:microsoft.com/office/officeart/2005/8/layout/vList2"/>
    <dgm:cxn modelId="{53236117-EED8-9C45-A857-63E8CC90457F}" type="presOf" srcId="{FAD76D52-8266-3F49-BA09-BE9B273BC61B}" destId="{07D63B9B-65F8-6D4D-B549-3F13C6DFD5C3}" srcOrd="0" destOrd="0" presId="urn:microsoft.com/office/officeart/2005/8/layout/vList2"/>
    <dgm:cxn modelId="{7E59DE89-A340-A74F-B38A-CF8558C3B7EB}" srcId="{FAD76D52-8266-3F49-BA09-BE9B273BC61B}" destId="{84255EE7-CD8C-F445-87FA-17B19C5A5631}" srcOrd="1" destOrd="0" parTransId="{10C2CB12-4C86-564C-92F5-3F831A53E424}" sibTransId="{6B6442CB-B8A9-2A4C-8C6A-95C735888164}"/>
    <dgm:cxn modelId="{17279DCD-401A-1749-802D-67F8213CF699}" srcId="{FAD76D52-8266-3F49-BA09-BE9B273BC61B}" destId="{99CDEE7A-C34A-544F-BE9C-E5AB8B7F3BFB}" srcOrd="0" destOrd="0" parTransId="{3ACB1BA0-701B-754B-BF21-7922796A513C}" sibTransId="{3E8FDB64-E7CE-584F-9A9E-2BD821A8BFED}"/>
    <dgm:cxn modelId="{17F96DD0-11FE-644C-BCEB-BC6836DB4A36}" type="presOf" srcId="{84255EE7-CD8C-F445-87FA-17B19C5A5631}" destId="{0AD7FFEB-8C14-0B40-ABC9-F8995E7BF694}" srcOrd="0" destOrd="0" presId="urn:microsoft.com/office/officeart/2005/8/layout/vList2"/>
    <dgm:cxn modelId="{00DD6C43-DFEB-DF41-8817-C979C82FD4A5}" type="presParOf" srcId="{07D63B9B-65F8-6D4D-B549-3F13C6DFD5C3}" destId="{CF9BCD0D-1F32-A842-8192-9CE749A9681D}" srcOrd="0" destOrd="0" presId="urn:microsoft.com/office/officeart/2005/8/layout/vList2"/>
    <dgm:cxn modelId="{C7B1E2E0-F477-DB45-9EBB-3FA8FA8FF33F}" type="presParOf" srcId="{07D63B9B-65F8-6D4D-B549-3F13C6DFD5C3}" destId="{340337C1-A31C-7C46-B4C8-29B8C49AEAC4}" srcOrd="1" destOrd="0" presId="urn:microsoft.com/office/officeart/2005/8/layout/vList2"/>
    <dgm:cxn modelId="{3AD774B2-1087-1943-9718-FFA881114E78}" type="presParOf" srcId="{07D63B9B-65F8-6D4D-B549-3F13C6DFD5C3}" destId="{0AD7FFEB-8C14-0B40-ABC9-F8995E7BF6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92C40-7480-3249-8E66-0E07029E6905}">
      <dsp:nvSpPr>
        <dsp:cNvPr id="0" name=""/>
        <dsp:cNvSpPr/>
      </dsp:nvSpPr>
      <dsp:spPr>
        <a:xfrm>
          <a:off x="2226" y="0"/>
          <a:ext cx="2550318" cy="40820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/>
            <a:t>ηγετική δημοκρατία</a:t>
          </a:r>
          <a:endParaRPr lang="en-US" sz="3200" b="1" kern="1200"/>
        </a:p>
      </dsp:txBody>
      <dsp:txXfrm>
        <a:off x="2226" y="1632806"/>
        <a:ext cx="2550318" cy="1632806"/>
      </dsp:txXfrm>
    </dsp:sp>
    <dsp:sp modelId="{0C38A034-0AF7-F145-9E67-BACEC48F959C}">
      <dsp:nvSpPr>
        <dsp:cNvPr id="0" name=""/>
        <dsp:cNvSpPr/>
      </dsp:nvSpPr>
      <dsp:spPr>
        <a:xfrm>
          <a:off x="597730" y="244920"/>
          <a:ext cx="1359310" cy="1359310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5F74A0-1D40-CE44-905B-5F91B08B69A3}">
      <dsp:nvSpPr>
        <dsp:cNvPr id="0" name=""/>
        <dsp:cNvSpPr/>
      </dsp:nvSpPr>
      <dsp:spPr>
        <a:xfrm>
          <a:off x="2629054" y="0"/>
          <a:ext cx="2550318" cy="4082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νόμιμη κυριαρχία</a:t>
          </a:r>
          <a:endParaRPr lang="en-US" sz="3200" b="1" kern="1200" dirty="0"/>
        </a:p>
      </dsp:txBody>
      <dsp:txXfrm>
        <a:off x="2629054" y="1632806"/>
        <a:ext cx="2550318" cy="1632806"/>
      </dsp:txXfrm>
    </dsp:sp>
    <dsp:sp modelId="{15D55BEA-4618-FC4E-BD47-DBCCC588987C}">
      <dsp:nvSpPr>
        <dsp:cNvPr id="0" name=""/>
        <dsp:cNvSpPr/>
      </dsp:nvSpPr>
      <dsp:spPr>
        <a:xfrm>
          <a:off x="3224558" y="244920"/>
          <a:ext cx="1359310" cy="1359310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4">
                <a:hueOff val="10788194"/>
                <a:satOff val="-50206"/>
                <a:lumOff val="-2202"/>
                <a:alphaOff val="0"/>
                <a:shade val="20000"/>
                <a:satMod val="200000"/>
              </a:schemeClr>
              <a:schemeClr val="accent4">
                <a:hueOff val="10788194"/>
                <a:satOff val="-50206"/>
                <a:lumOff val="-220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0300499-F2EC-E54C-A5AC-77BFA88A1906}">
      <dsp:nvSpPr>
        <dsp:cNvPr id="0" name=""/>
        <dsp:cNvSpPr/>
      </dsp:nvSpPr>
      <dsp:spPr>
        <a:xfrm>
          <a:off x="207264" y="3265611"/>
          <a:ext cx="4767072" cy="612302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83D34-F6A4-554B-9E90-4EEEB9286B1F}">
      <dsp:nvSpPr>
        <dsp:cNvPr id="0" name=""/>
        <dsp:cNvSpPr/>
      </dsp:nvSpPr>
      <dsp:spPr>
        <a:xfrm rot="5400000">
          <a:off x="1253840" y="988167"/>
          <a:ext cx="1546255" cy="1864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0683C-7E6C-804B-9266-C4F702818F8A}">
      <dsp:nvSpPr>
        <dsp:cNvPr id="0" name=""/>
        <dsp:cNvSpPr/>
      </dsp:nvSpPr>
      <dsp:spPr>
        <a:xfrm>
          <a:off x="713195" y="206"/>
          <a:ext cx="3863021" cy="124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 συνύπαρξη και τις συγκρούσεις των διαφόρων ελίτ</a:t>
          </a:r>
          <a:endParaRPr lang="en-US" sz="2400" b="1" kern="1200" dirty="0"/>
        </a:p>
      </dsp:txBody>
      <dsp:txXfrm>
        <a:off x="749605" y="36616"/>
        <a:ext cx="3790201" cy="1170301"/>
      </dsp:txXfrm>
    </dsp:sp>
    <dsp:sp modelId="{FDB87BB8-3E23-9E4E-BFC6-5E53F855A4A0}">
      <dsp:nvSpPr>
        <dsp:cNvPr id="0" name=""/>
        <dsp:cNvSpPr/>
      </dsp:nvSpPr>
      <dsp:spPr>
        <a:xfrm rot="5392230">
          <a:off x="1255586" y="2542069"/>
          <a:ext cx="1546259" cy="1864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C3645-0402-5F4F-A441-6464DB93D657}">
      <dsp:nvSpPr>
        <dsp:cNvPr id="0" name=""/>
        <dsp:cNvSpPr/>
      </dsp:nvSpPr>
      <dsp:spPr>
        <a:xfrm>
          <a:off x="661823" y="1554108"/>
          <a:ext cx="3965765" cy="124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την υποτίμηση της αυτονόμησης του ηγέτη</a:t>
          </a:r>
          <a:endParaRPr lang="en-US" sz="2400" b="1" kern="1200" dirty="0"/>
        </a:p>
      </dsp:txBody>
      <dsp:txXfrm>
        <a:off x="698233" y="1590518"/>
        <a:ext cx="3892945" cy="1170301"/>
      </dsp:txXfrm>
    </dsp:sp>
    <dsp:sp modelId="{08C89A7F-1003-4447-92D0-4F0C3172C191}">
      <dsp:nvSpPr>
        <dsp:cNvPr id="0" name=""/>
        <dsp:cNvSpPr/>
      </dsp:nvSpPr>
      <dsp:spPr>
        <a:xfrm>
          <a:off x="2044470" y="3319020"/>
          <a:ext cx="4530180" cy="1864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E7E6-D21F-334A-8801-F0D9EC5A367B}">
      <dsp:nvSpPr>
        <dsp:cNvPr id="0" name=""/>
        <dsp:cNvSpPr/>
      </dsp:nvSpPr>
      <dsp:spPr>
        <a:xfrm>
          <a:off x="661823" y="3108010"/>
          <a:ext cx="3965765" cy="124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την αντίληψη του ότι η πολιτική δομή μιας χώρας κρίνεται από το εάν αυτή αποτελεί την κατάλληλη οργάνωση για τη διεξαγωγή του ανταγωνισμού και την επιλογή άξιων ηγετών </a:t>
          </a:r>
          <a:endParaRPr lang="en-US" sz="1500" b="1" kern="1200" dirty="0"/>
        </a:p>
      </dsp:txBody>
      <dsp:txXfrm>
        <a:off x="698233" y="3144420"/>
        <a:ext cx="3892945" cy="1170301"/>
      </dsp:txXfrm>
    </dsp:sp>
    <dsp:sp modelId="{308ABA48-95E3-B049-AFA7-BF23A2577625}">
      <dsp:nvSpPr>
        <dsp:cNvPr id="0" name=""/>
        <dsp:cNvSpPr/>
      </dsp:nvSpPr>
      <dsp:spPr>
        <a:xfrm rot="16199157">
          <a:off x="5814068" y="2542069"/>
          <a:ext cx="1546255" cy="1864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4E8E3-9556-9F4A-B961-79CBFDE88D20}">
      <dsp:nvSpPr>
        <dsp:cNvPr id="0" name=""/>
        <dsp:cNvSpPr/>
      </dsp:nvSpPr>
      <dsp:spPr>
        <a:xfrm>
          <a:off x="5311305" y="3108010"/>
          <a:ext cx="3781327" cy="124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την πρότασή του για συνδυασμό κοινοβουλευτικής διακυβέρνησης και προεδρικού συστήματος</a:t>
          </a:r>
          <a:r>
            <a:rPr lang="el-GR" sz="1500" kern="1200" dirty="0"/>
            <a:t> (ως ευπαθή και ενδεχομένως δυσλειτουργική δομή των πολιτικών θεσμών)</a:t>
          </a:r>
          <a:endParaRPr lang="en-US" sz="1500" kern="1200" dirty="0"/>
        </a:p>
      </dsp:txBody>
      <dsp:txXfrm>
        <a:off x="5347715" y="3144420"/>
        <a:ext cx="3708507" cy="1170301"/>
      </dsp:txXfrm>
    </dsp:sp>
    <dsp:sp modelId="{9391AD8F-B72A-7245-8F39-C65D1E2BAAB1}">
      <dsp:nvSpPr>
        <dsp:cNvPr id="0" name=""/>
        <dsp:cNvSpPr/>
      </dsp:nvSpPr>
      <dsp:spPr>
        <a:xfrm rot="16200457">
          <a:off x="5813981" y="988167"/>
          <a:ext cx="1546255" cy="18646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C1563-E6CF-A044-8779-AD2B22E643AB}">
      <dsp:nvSpPr>
        <dsp:cNvPr id="0" name=""/>
        <dsp:cNvSpPr/>
      </dsp:nvSpPr>
      <dsp:spPr>
        <a:xfrm>
          <a:off x="5414038" y="1554108"/>
          <a:ext cx="3575859" cy="124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την απώλεια κάθε είδους ασφαλιστικής δικλείδας κατά της απεριόριστης επιδίωξης εξουσίας του εκτελεστικού και του νομοθετικού συστήματος</a:t>
          </a:r>
          <a:r>
            <a:rPr lang="el-GR" sz="1500" kern="1200" dirty="0"/>
            <a:t>, καθώς και </a:t>
          </a:r>
          <a:endParaRPr lang="en-US" sz="1500" kern="1200" dirty="0"/>
        </a:p>
      </dsp:txBody>
      <dsp:txXfrm>
        <a:off x="5450448" y="1590518"/>
        <a:ext cx="3503039" cy="1170301"/>
      </dsp:txXfrm>
    </dsp:sp>
    <dsp:sp modelId="{4E567AF3-2823-7A46-8E5E-023DA4C11CE0}">
      <dsp:nvSpPr>
        <dsp:cNvPr id="0" name=""/>
        <dsp:cNvSpPr/>
      </dsp:nvSpPr>
      <dsp:spPr>
        <a:xfrm>
          <a:off x="5358398" y="206"/>
          <a:ext cx="3687140" cy="1243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την αντίληψη ότι ο ηγέτης, εφόσον κέρδισε την εξουσία με τη διαπάλη για τις ψήφους, μπορεί ανενόχλητος να ασκεί την αρμοδιότητά του, δηλαδή να κυβερνά</a:t>
          </a:r>
          <a:r>
            <a:rPr lang="el-GR" sz="1500" kern="1200" dirty="0"/>
            <a:t>, </a:t>
          </a:r>
          <a:endParaRPr lang="en-US" sz="1500" kern="1200" dirty="0"/>
        </a:p>
      </dsp:txBody>
      <dsp:txXfrm>
        <a:off x="5394808" y="36616"/>
        <a:ext cx="3614320" cy="1170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BCD0D-1F32-A842-8192-9CE749A9681D}">
      <dsp:nvSpPr>
        <dsp:cNvPr id="0" name=""/>
        <dsp:cNvSpPr/>
      </dsp:nvSpPr>
      <dsp:spPr>
        <a:xfrm>
          <a:off x="0" y="599319"/>
          <a:ext cx="5181600" cy="14870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200" kern="1200"/>
            <a:t>την </a:t>
          </a:r>
          <a:r>
            <a:rPr lang="el-GR" sz="6200" b="1" kern="1200"/>
            <a:t>δομή</a:t>
          </a:r>
          <a:r>
            <a:rPr lang="el-GR" sz="6200" kern="1200"/>
            <a:t> και </a:t>
          </a:r>
          <a:endParaRPr lang="en-US" sz="6200" kern="1200"/>
        </a:p>
      </dsp:txBody>
      <dsp:txXfrm>
        <a:off x="72593" y="671912"/>
        <a:ext cx="5036414" cy="1341884"/>
      </dsp:txXfrm>
    </dsp:sp>
    <dsp:sp modelId="{0AD7FFEB-8C14-0B40-ABC9-F8995E7BF694}">
      <dsp:nvSpPr>
        <dsp:cNvPr id="0" name=""/>
        <dsp:cNvSpPr/>
      </dsp:nvSpPr>
      <dsp:spPr>
        <a:xfrm>
          <a:off x="0" y="2264949"/>
          <a:ext cx="5181600" cy="14870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200" kern="1200"/>
            <a:t>την </a:t>
          </a:r>
          <a:r>
            <a:rPr lang="el-GR" sz="6200" b="1" kern="1200"/>
            <a:t>αντιδομή</a:t>
          </a:r>
          <a:r>
            <a:rPr lang="el-GR" sz="6200" kern="1200"/>
            <a:t>.</a:t>
          </a:r>
          <a:endParaRPr lang="en-US" sz="6200" kern="1200"/>
        </a:p>
      </dsp:txBody>
      <dsp:txXfrm>
        <a:off x="72593" y="2337542"/>
        <a:ext cx="5036414" cy="134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9C2442-E1E9-A8FD-2E6C-0D1EDE374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9B8EB7F-96E2-BC79-36F6-705C57810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575652-8E44-505B-C030-ABBE985E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E1460E-7DA2-EC03-3AE8-8B4FCD47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BC321C-C1B7-DCFB-C4EF-03114252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7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1336FB-1710-2E89-4BEC-A888EAF7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85D0C4E-6108-8563-7CF2-9EF9AAF8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E5640A-DE0F-BEC9-2F47-3DADEE9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985455-0B2A-1A69-2734-5E377AAD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5C755C-D983-BE79-3597-862620DC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52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862A2DF-E7C4-0B49-FB90-ABF9F2058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09A7E09-41AA-1A0E-7795-B1FF67FFA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1D8D2E-8CB2-E421-D8F4-8983BEAA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A822BA-6173-D42A-17F7-B68E051F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E93DFBA-E628-CE8D-64C8-B4C8055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655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0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7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27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2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2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BD5C22-0CFD-7CFC-3E22-C0CC8BFF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DF84EF-A1E4-1EA3-1B25-4B706EE29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1F9311-9E7D-5A15-94C8-81C8246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6AC267-AF4B-AD5E-CD5D-D5F07E02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655680-F856-8D70-3F0C-FE6EE8AF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27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1A8B9B-5FB8-A66D-4539-05C953C9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34241B-038A-CDD4-03C5-3949E08D8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145C1E-16CE-46A0-76E2-F7B8541E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440B11-5DE2-C953-CFF2-375A0061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98078E-8A7B-974E-44BA-7B7FA607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133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ECC054-0BF5-36C4-727A-2A42C590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5C606F-F00D-7D4D-E24E-A472B8E68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E1369E-6297-DF93-B8EC-DF625D7A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56AE82A-4C1C-2669-37EC-E5C30B40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2B1AAB-5F6C-BA9A-2B43-99CCBDEE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E5395DA-7218-E994-25FF-D538C68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40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D5469-37F1-4305-1CE0-E6CC58D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27E408-6BDC-7483-FF22-09F889F38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133338E-2A49-0EE4-FFBA-C89408FD4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39227EF-8E67-B310-B81C-44EF2EAE4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E43BE12-47B3-91EF-C881-287E249B4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EDF0752-6E4E-BF7D-344B-C2A0E55F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8271E82-3726-1D7C-8E7B-D6690AB7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DED96E5-B600-2BAB-D5E4-D7DD4142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8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8099E6-5B4D-CF3F-CF66-C39B314D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1B89786-AA88-12DD-877F-A7596C72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CB2062-ADAE-5D50-FFD1-D3BB82C4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FBC525-0977-4191-4C65-EAB133CB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44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E0615D4-9FFD-1C7A-211F-0E7A4AAB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BA1FE5F-B5D5-0704-786B-DA3ADA9F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62900B6-2602-F11E-68B9-585E6C61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78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38CF02-86E8-054D-B29D-E3C17A60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CDB007-77D6-3C99-84EE-4F03B830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8DF4A8-AF45-E50D-28AF-E8A2CD651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982B2A6-E2A3-2675-0611-68F86BD6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F0A5CD-ACE6-2F0A-83E9-76EB99D7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3606876-B9C5-61C5-D033-98823140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70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B18242-618F-2865-35AE-93E361CB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9BF330-491A-6AFD-27F7-D6450052C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AB7D83-EBDE-FF46-5508-68B47F18E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CBC5F9-06B0-07BD-C2E6-4FFC8B45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A2759F-A0A9-AAE2-BF89-A9C3B175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F1C8D87-E0E2-6342-938A-07305782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17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54CA233-0FB5-93DE-FB5B-8276C417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7D8978-1524-AD20-5BC5-417F93596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3F93E6-ED74-C58A-CC34-4499087D7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A044-2059-4E16-8917-E5796B48F6FC}" type="datetimeFigureOut">
              <a:rPr lang="el-GR" smtClean="0"/>
              <a:t>26/9/24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7690EF-B320-37DB-FADD-8CFF1007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B823AB-3893-D828-6320-F87A1DB5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55610-2327-4B47-AD57-6A3067A956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7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nsimera.gr/biographies/15" TargetMode="External"/><Relationship Id="rId4" Type="http://schemas.openxmlformats.org/officeDocument/2006/relationships/hyperlink" Target="https://www.newsbomb.gr/politikh/story/879126/konstantinos-karamanlis-23-aprilioy-1998-eikosi-xronia-xoris-ton-ethnarx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o.gr/culture/i-dimokratia-tis-baimaris-mesa-apo-mia-apokalyptiki-ekthes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o.gr/culture/i-dimokratia-tis-baimaris-mesa-apo-mia-apokalyptiki-ekthes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efrank.org/en/anne-frank/go-in-depth/germany-1933-democracy-dictatorship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toc.gr/people-style/article/67-xronia-basilissa-elisabet-i-megaloprepis-stepsi-kai-ta-eutrapela---to-baru-stemma-kai-i-aboli-amaxa-eikone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vima.gr/2015/01/02/world/abraam-linkoln-o-realistis-proedros-tis-eleytherias-kai-tis-isotita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E67EB-4A82-BC46-BAEF-00029A52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Επιπλέον η «</a:t>
            </a:r>
            <a:r>
              <a:rPr lang="el-GR" b="1" dirty="0"/>
              <a:t>ηγετική δημοκρατία</a:t>
            </a:r>
            <a:r>
              <a:rPr lang="el-GR" dirty="0"/>
              <a:t>» προσανατολίζεται στις σχέσεις: 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GB" dirty="0"/>
              <a:t>μεταξύ της </a:t>
            </a:r>
            <a:r>
              <a:rPr lang="en-GB" b="1" dirty="0"/>
              <a:t>πολιτικής ηγεσία</a:t>
            </a:r>
            <a:r>
              <a:rPr lang="en-GB" b="1" dirty="0" err="1"/>
              <a:t>ς</a:t>
            </a:r>
            <a:r>
              <a:rPr lang="en-GB" b="1" dirty="0"/>
              <a:t> </a:t>
            </a:r>
            <a:endParaRPr lang="el-GR" b="1" dirty="0"/>
          </a:p>
          <a:p>
            <a:pPr lvl="0">
              <a:buFont typeface="Wingdings" pitchFamily="2" charset="2"/>
              <a:buChar char="Ø"/>
            </a:pPr>
            <a:r>
              <a:rPr lang="en-GB" dirty="0"/>
              <a:t>κα</a:t>
            </a:r>
            <a:r>
              <a:rPr lang="el-GR" dirty="0"/>
              <a:t>ι</a:t>
            </a:r>
            <a:r>
              <a:rPr lang="en-GB" dirty="0"/>
              <a:t> </a:t>
            </a:r>
            <a:r>
              <a:rPr lang="el-GR" dirty="0"/>
              <a:t>της </a:t>
            </a:r>
            <a:r>
              <a:rPr lang="el-GR" b="1" dirty="0"/>
              <a:t>μεγάλης μάζας του πληθυσμού</a:t>
            </a:r>
            <a:r>
              <a:rPr lang="el-GR" dirty="0"/>
              <a:t>, </a:t>
            </a:r>
            <a:endParaRPr lang="en-US" dirty="0"/>
          </a:p>
          <a:p>
            <a:r>
              <a:rPr lang="en-US" dirty="0"/>
              <a:t>στο π</a:t>
            </a:r>
            <a:r>
              <a:rPr lang="el-GR" dirty="0"/>
              <a:t>λ</a:t>
            </a:r>
            <a:r>
              <a:rPr lang="en-US" dirty="0"/>
              <a:t>αίσιο ανταγωνιστικών αγώνων</a:t>
            </a:r>
          </a:p>
          <a:p>
            <a:pPr lvl="0">
              <a:buFont typeface="Wingdings" pitchFamily="2" charset="2"/>
              <a:buChar char="Ø"/>
            </a:pPr>
            <a:r>
              <a:rPr lang="en-GB" dirty="0"/>
              <a:t>για την </a:t>
            </a:r>
            <a:r>
              <a:rPr lang="en-GB" b="1" dirty="0"/>
              <a:t>απόκτηση </a:t>
            </a:r>
            <a:r>
              <a:rPr lang="el-GR" b="1" dirty="0"/>
              <a:t>ο</a:t>
            </a:r>
            <a:r>
              <a:rPr lang="en-GB" b="1" dirty="0"/>
              <a:t>παδών</a:t>
            </a:r>
            <a:r>
              <a:rPr lang="en-GB" dirty="0"/>
              <a:t>, </a:t>
            </a:r>
            <a:endParaRPr lang="el-GR" dirty="0"/>
          </a:p>
          <a:p>
            <a:pPr lvl="0">
              <a:buFont typeface="Wingdings" pitchFamily="2" charset="2"/>
              <a:buChar char="Ø"/>
            </a:pPr>
            <a:r>
              <a:rPr lang="en-GB" dirty="0"/>
              <a:t>την </a:t>
            </a:r>
            <a:r>
              <a:rPr lang="en-GB" b="1" dirty="0"/>
              <a:t>προσέλκυση συμμάχων </a:t>
            </a:r>
            <a:endParaRPr lang="el-GR" b="1" dirty="0"/>
          </a:p>
          <a:p>
            <a:pPr lvl="0">
              <a:buFont typeface="Wingdings" pitchFamily="2" charset="2"/>
              <a:buChar char="Ø"/>
            </a:pPr>
            <a:r>
              <a:rPr lang="el-GR" dirty="0"/>
              <a:t>και τη </a:t>
            </a:r>
            <a:r>
              <a:rPr lang="el-GR" b="1" dirty="0"/>
              <a:t>δραστηριότητα των πολιτικών </a:t>
            </a:r>
            <a:r>
              <a:rPr lang="el-GR" dirty="0"/>
              <a:t>από πλευράς </a:t>
            </a:r>
            <a:r>
              <a:rPr lang="el-GR" b="1" u="sng" dirty="0"/>
              <a:t>ηθικής της υπευθυνότητας</a:t>
            </a:r>
            <a:r>
              <a:rPr lang="el-GR" dirty="0"/>
              <a:t>. 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F9EBB-3387-7A4B-B964-CB0B382F0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Στην </a:t>
            </a:r>
            <a:r>
              <a:rPr lang="el-GR" sz="3200" b="1" dirty="0"/>
              <a:t>«ηγετική δημοκρατία» </a:t>
            </a:r>
            <a:r>
              <a:rPr lang="el-GR" sz="3200" dirty="0"/>
              <a:t>του </a:t>
            </a:r>
            <a:r>
              <a:rPr lang="en-US" sz="3200" b="1" dirty="0"/>
              <a:t>Weber</a:t>
            </a:r>
            <a:r>
              <a:rPr lang="en-US" sz="3200" dirty="0"/>
              <a:t> </a:t>
            </a:r>
            <a:r>
              <a:rPr lang="el-GR" sz="3200" dirty="0"/>
              <a:t>ο ορισμός του δήμου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dirty="0"/>
              <a:t>τείνει να συμπεριλάβει </a:t>
            </a:r>
            <a:r>
              <a:rPr lang="el-GR" sz="3200" b="1" dirty="0"/>
              <a:t>το σύνολο του ενήλικου πληθυσμού</a:t>
            </a:r>
            <a:r>
              <a:rPr lang="el-GR" sz="3200" dirty="0"/>
              <a:t>, σε αντίθεση </a:t>
            </a:r>
            <a:r>
              <a:rPr lang="el-GR" sz="3200" b="1" dirty="0"/>
              <a:t>με τις κλασσικές θεωρίες της δημοκρατίας</a:t>
            </a:r>
            <a:r>
              <a:rPr lang="el-GR" sz="3200" dirty="0"/>
              <a:t>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8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B565B2-BA39-2556-F8DA-910447C7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/>
              <a:t>Ένα ισχυρό ηγετικό δίπολο του 20</a:t>
            </a:r>
            <a:r>
              <a:rPr lang="el-GR" sz="3600" b="1" baseline="30000" dirty="0"/>
              <a:t>ου</a:t>
            </a:r>
            <a:r>
              <a:rPr lang="el-GR" sz="3600" b="1" dirty="0"/>
              <a:t> αιώνα-Κωνσταντίνος Καραμανλής και Γεώργιος Παπανδρέου</a:t>
            </a:r>
            <a:r>
              <a:rPr lang="en-US" sz="3600" dirty="0"/>
              <a:t> </a:t>
            </a:r>
            <a:endParaRPr lang="el-GR" sz="3600" dirty="0"/>
          </a:p>
        </p:txBody>
      </p:sp>
      <p:pic>
        <p:nvPicPr>
          <p:cNvPr id="4" name="Content Placeholder 3" descr="../../karamanlis14645.jpeg">
            <a:extLst>
              <a:ext uri="{FF2B5EF4-FFF2-40B4-BE49-F238E27FC236}">
                <a16:creationId xmlns:a16="http://schemas.microsoft.com/office/drawing/2014/main" id="{6BC27D0D-65F7-304E-A75A-E1B99B7CD5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03" y="1825625"/>
            <a:ext cx="4489806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../../Georgios_Papandreou-2.jpeg">
            <a:extLst>
              <a:ext uri="{FF2B5EF4-FFF2-40B4-BE49-F238E27FC236}">
                <a16:creationId xmlns:a16="http://schemas.microsoft.com/office/drawing/2014/main" id="{16CA67E4-4ACC-FB41-80F0-7437F52F05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47" y="1825625"/>
            <a:ext cx="5219272" cy="4351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50DCE-BF62-E54C-8FF4-93E372912C61}"/>
              </a:ext>
            </a:extLst>
          </p:cNvPr>
          <p:cNvSpPr txBox="1"/>
          <p:nvPr/>
        </p:nvSpPr>
        <p:spPr>
          <a:xfrm>
            <a:off x="3174716" y="6472719"/>
            <a:ext cx="509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Πηγές: </a:t>
            </a:r>
            <a:r>
              <a:rPr lang="el-GR" sz="1400" u="sng" dirty="0">
                <a:hlinkClick r:id="rId4"/>
              </a:rPr>
              <a:t>newsbomb.gr</a:t>
            </a:r>
            <a:r>
              <a:rPr lang="el-GR" sz="1400" dirty="0"/>
              <a:t>/</a:t>
            </a:r>
            <a:r>
              <a:rPr lang="el-GR" sz="1400" u="sng" dirty="0">
                <a:hlinkClick r:id="rId5"/>
              </a:rPr>
              <a:t>sansimera.gr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004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E1B839-E12A-254D-B7DE-A8E2DA0BF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78094"/>
            <a:ext cx="5181600" cy="5498869"/>
          </a:xfrm>
        </p:spPr>
        <p:txBody>
          <a:bodyPr/>
          <a:lstStyle/>
          <a:p>
            <a:r>
              <a:rPr lang="el-GR" dirty="0"/>
              <a:t>Για τον </a:t>
            </a:r>
            <a:r>
              <a:rPr lang="en-US" b="1" dirty="0"/>
              <a:t>Weber</a:t>
            </a:r>
            <a:r>
              <a:rPr lang="en-US" dirty="0"/>
              <a:t> </a:t>
            </a:r>
            <a:r>
              <a:rPr lang="el-GR" dirty="0"/>
              <a:t>μάλιστα </a:t>
            </a:r>
          </a:p>
          <a:p>
            <a:pPr marL="0" indent="0">
              <a:buNone/>
            </a:pPr>
            <a:r>
              <a:rPr lang="el-GR" dirty="0"/>
              <a:t>τα </a:t>
            </a:r>
            <a:r>
              <a:rPr lang="el-GR" b="1" dirty="0"/>
              <a:t>κόμματα</a:t>
            </a:r>
            <a:r>
              <a:rPr lang="el-GR" dirty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είναι </a:t>
            </a:r>
            <a:r>
              <a:rPr lang="el-GR" b="1" dirty="0"/>
              <a:t>οργανισμοί</a:t>
            </a:r>
            <a:r>
              <a:rPr lang="el-GR" dirty="0"/>
              <a:t> </a:t>
            </a:r>
          </a:p>
          <a:p>
            <a:r>
              <a:rPr lang="el-GR" dirty="0"/>
              <a:t>που δημιουργούνται </a:t>
            </a:r>
          </a:p>
          <a:p>
            <a:r>
              <a:rPr lang="el-GR" dirty="0"/>
              <a:t>πάνω σε </a:t>
            </a:r>
            <a:r>
              <a:rPr lang="el-GR" b="1" dirty="0"/>
              <a:t>εθελοντική βάση </a:t>
            </a:r>
          </a:p>
          <a:p>
            <a:pPr marL="0" indent="0">
              <a:buNone/>
            </a:pPr>
            <a:r>
              <a:rPr lang="el-GR" dirty="0"/>
              <a:t>   και επιδιώκουν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την </a:t>
            </a:r>
            <a:r>
              <a:rPr lang="el-GR" b="1" dirty="0"/>
              <a:t>αναζήτηση οπαδών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με σκοπό την </a:t>
            </a:r>
            <a:r>
              <a:rPr lang="el-GR" b="1" dirty="0"/>
              <a:t>προσέλκυση ψήφων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σε </a:t>
            </a:r>
            <a:r>
              <a:rPr lang="el-GR" b="1" dirty="0"/>
              <a:t>εκλογές πολιτικών θέσεων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052AC5-615E-6D42-8E08-B4BFD2032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37690"/>
            <a:ext cx="5181600" cy="4366517"/>
          </a:xfrm>
        </p:spPr>
      </p:pic>
    </p:spTree>
    <p:extLst>
      <p:ext uri="{BB962C8B-B14F-4D97-AF65-F5344CB8AC3E}">
        <p14:creationId xmlns:p14="http://schemas.microsoft.com/office/powerpoint/2010/main" val="260975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4B58-C284-B747-96F0-8AD60C50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Αξιολογική προσέγγιση της Βεμπεριανής  θεώρησης της Δημοκρατίας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667E-AE4E-F444-81BB-5791A2610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n-US" dirty="0"/>
              <a:t>Weber </a:t>
            </a:r>
            <a:r>
              <a:rPr lang="el-GR" dirty="0"/>
              <a:t>στα πολιτικά του κείμενα γίνεται ένθερμος υποστηρικτής, </a:t>
            </a:r>
            <a:endParaRPr lang="en-US" dirty="0"/>
          </a:p>
          <a:p>
            <a:r>
              <a:rPr lang="el-GR" dirty="0"/>
              <a:t>κυρίως απ΄το 1917 και μετά </a:t>
            </a:r>
            <a:endParaRPr lang="en-US" dirty="0"/>
          </a:p>
          <a:p>
            <a:r>
              <a:rPr lang="el-GR" dirty="0"/>
              <a:t>μιας </a:t>
            </a:r>
            <a:r>
              <a:rPr lang="el-GR" b="1" dirty="0"/>
              <a:t>δομικής μεταρρύθμισης </a:t>
            </a:r>
            <a:r>
              <a:rPr lang="el-GR" dirty="0"/>
              <a:t>των </a:t>
            </a:r>
            <a:r>
              <a:rPr lang="el-GR" b="1" dirty="0"/>
              <a:t>πολιτικών θεσμών </a:t>
            </a:r>
            <a:r>
              <a:rPr lang="el-GR" dirty="0"/>
              <a:t>στη </a:t>
            </a:r>
            <a:r>
              <a:rPr lang="el-GR" b="1" dirty="0"/>
              <a:t>Γερμανία </a:t>
            </a:r>
            <a:r>
              <a:rPr lang="el-GR" dirty="0"/>
              <a:t>υποστηρίζοντας </a:t>
            </a:r>
            <a:endParaRPr lang="en-US" dirty="0"/>
          </a:p>
          <a:p>
            <a:r>
              <a:rPr lang="el-GR" dirty="0"/>
              <a:t>τρία πράγματα: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7AA51-6065-BF43-8666-B90DA36434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/>
              <a:t>τον </a:t>
            </a:r>
            <a:r>
              <a:rPr lang="el-GR" sz="3200" b="1" dirty="0"/>
              <a:t>εκδημοκρατισμό του εκλογικού συστήματος </a:t>
            </a:r>
            <a:endParaRPr lang="en-US" sz="3200" b="1" dirty="0"/>
          </a:p>
          <a:p>
            <a:r>
              <a:rPr lang="el-GR" sz="3200" dirty="0"/>
              <a:t>με κύριο στόχο </a:t>
            </a:r>
            <a:endParaRPr lang="en-US" sz="3200" dirty="0"/>
          </a:p>
          <a:p>
            <a:pPr marL="0" indent="0">
              <a:buNone/>
            </a:pPr>
            <a:r>
              <a:rPr lang="el-GR" sz="3200" dirty="0"/>
              <a:t>την εξασφάλιση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ενότητας του έθνους </a:t>
            </a:r>
            <a:endParaRPr lang="en-US" sz="3200" b="1" dirty="0"/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από </a:t>
            </a:r>
            <a:r>
              <a:rPr lang="el-GR" sz="3200" b="1" dirty="0"/>
              <a:t>πολιτική</a:t>
            </a:r>
            <a:r>
              <a:rPr lang="el-GR" sz="3200" dirty="0"/>
              <a:t> </a:t>
            </a: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και </a:t>
            </a:r>
            <a:r>
              <a:rPr lang="el-GR" sz="3200" b="1" dirty="0"/>
              <a:t>κοινωνική άποψη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04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D81A-2EA5-424E-BF75-B5F0F329E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8369"/>
            <a:ext cx="5181600" cy="5488594"/>
          </a:xfrm>
        </p:spPr>
        <p:txBody>
          <a:bodyPr>
            <a:normAutofit/>
          </a:bodyPr>
          <a:lstStyle/>
          <a:p>
            <a:r>
              <a:rPr lang="el-GR" dirty="0"/>
              <a:t>προπαγανδίζει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τον πλήρη </a:t>
            </a:r>
            <a:r>
              <a:rPr lang="el-GR" b="1" dirty="0"/>
              <a:t>κοινοβουλευτισμό στη Γερμανία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επιδιώκοντας κατ’ αυτόν τον τρόπο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την </a:t>
            </a:r>
            <a:r>
              <a:rPr lang="el-GR" b="1" dirty="0"/>
              <a:t>ενίσχυση των λειτουργιών του κοινοβουλίου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τόσο σε θέματα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ελέγχου,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κοινοβουλευτικών συζητήσεων,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96D26-BC23-734C-8ED0-8F151888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8369"/>
            <a:ext cx="5181600" cy="47569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έγκρισης </a:t>
            </a:r>
            <a:r>
              <a:rPr lang="el-GR" b="1" dirty="0"/>
              <a:t>δαπανών προϋπολογισμού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καθώς και </a:t>
            </a:r>
            <a:r>
              <a:rPr lang="el-GR" b="1" dirty="0"/>
              <a:t>κομματικών συμβιβασμών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691B6-BB57-A243-A40A-E6506A2BC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92" y="2486345"/>
            <a:ext cx="5009508" cy="3102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55CD5-7D1D-1841-8E45-69702406C58C}"/>
              </a:ext>
            </a:extLst>
          </p:cNvPr>
          <p:cNvSpPr txBox="1"/>
          <p:nvPr/>
        </p:nvSpPr>
        <p:spPr>
          <a:xfrm>
            <a:off x="6709025" y="5835721"/>
            <a:ext cx="4263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sz="1200" b="1" dirty="0"/>
              <a:t>FOTO: ALBERT BIRKLE, KURFÜRSTENDAMM, 1924</a:t>
            </a:r>
            <a:endParaRPr lang="el-GR" sz="1200" b="1" dirty="0"/>
          </a:p>
          <a:p>
            <a:pPr algn="ctr"/>
            <a:r>
              <a:rPr lang="el-GR" sz="1200" b="1" dirty="0"/>
              <a:t>Πηγή: </a:t>
            </a:r>
            <a:r>
              <a:rPr lang="en-US" sz="1200" b="1" dirty="0">
                <a:hlinkClick r:id="rId3"/>
              </a:rPr>
              <a:t>https://www.lifo.gr/culture/i-dimokratia-tis-baimaris-mesa-apo-mia-apokalyptiki-ekthesi</a:t>
            </a:r>
            <a:r>
              <a:rPr lang="el-GR" sz="1200" b="1" dirty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7625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A901-8D18-DF41-9377-CDF4EA4E6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70562"/>
            <a:ext cx="5181600" cy="5406401"/>
          </a:xfrm>
        </p:spPr>
        <p:txBody>
          <a:bodyPr/>
          <a:lstStyle/>
          <a:p>
            <a:r>
              <a:rPr lang="el-GR" b="1" dirty="0"/>
              <a:t>Ο </a:t>
            </a:r>
            <a:r>
              <a:rPr lang="en-US" b="1" dirty="0"/>
              <a:t>Weber </a:t>
            </a:r>
            <a:r>
              <a:rPr lang="el-GR" b="1" dirty="0"/>
              <a:t>από το 1918 </a:t>
            </a:r>
            <a:r>
              <a:rPr lang="el-GR" dirty="0"/>
              <a:t>και μετά τάσσεται πολύ έντονα: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υπέρ της «</a:t>
            </a:r>
            <a:r>
              <a:rPr lang="el-GR" b="1" dirty="0"/>
              <a:t>δημοκρατίας του δημοψηφισματικά εκλεγμένου ηγέτη</a:t>
            </a:r>
            <a:r>
              <a:rPr lang="el-GR" dirty="0"/>
              <a:t>» </a:t>
            </a:r>
          </a:p>
          <a:p>
            <a:r>
              <a:rPr lang="el-GR" dirty="0"/>
              <a:t>και μάλιστα στη βάση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δυναμικά οργανωμένων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ανταγωνιστικών κομμάτων </a:t>
            </a:r>
            <a:r>
              <a:rPr lang="el-GR" dirty="0"/>
              <a:t>του τύπου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των «</a:t>
            </a:r>
            <a:r>
              <a:rPr lang="el-GR" b="1" dirty="0"/>
              <a:t>κομματικών μηχανών</a:t>
            </a:r>
            <a:r>
              <a:rPr lang="el-GR" dirty="0"/>
              <a:t>» των ΗΠΑ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08ED29-546B-F346-ACC8-4D4377E84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97" y="769939"/>
            <a:ext cx="4050205" cy="47370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B8FEC-4806-5A4D-989A-BB04B722EE2A}"/>
              </a:ext>
            </a:extLst>
          </p:cNvPr>
          <p:cNvSpPr txBox="1"/>
          <p:nvPr/>
        </p:nvSpPr>
        <p:spPr>
          <a:xfrm>
            <a:off x="6737897" y="5722706"/>
            <a:ext cx="486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FOTO: GEORGE GROSZ, STREET SCENE (KURFÜRSTENDAMM)</a:t>
            </a:r>
          </a:p>
          <a:p>
            <a:pPr algn="ctr"/>
            <a:r>
              <a:rPr lang="el-GR" sz="1200" b="1" dirty="0"/>
              <a:t>Πηγή:</a:t>
            </a:r>
            <a:r>
              <a:rPr lang="en-US" sz="1200" b="1" dirty="0"/>
              <a:t> </a:t>
            </a:r>
            <a:r>
              <a:rPr lang="en-US" sz="1200" b="1" dirty="0">
                <a:hlinkClick r:id="rId3"/>
              </a:rPr>
              <a:t>https://www.lifo.gr/culture/i-dimokratia-tis-baimaris-mesa-apo-mia-apokalyptiki-ekthesi</a:t>
            </a:r>
            <a:r>
              <a:rPr lang="el-GR" sz="1200" b="1" dirty="0"/>
              <a:t>  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8081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A210-86B4-FD44-8410-CCD51394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Για τον </a:t>
            </a:r>
            <a:r>
              <a:rPr lang="en-US" sz="3600" b="1" dirty="0"/>
              <a:t>Max Weber </a:t>
            </a:r>
            <a:r>
              <a:rPr lang="el-GR" sz="3600" dirty="0"/>
              <a:t>«</a:t>
            </a:r>
            <a:r>
              <a:rPr lang="el-GR" sz="3600" b="1" dirty="0"/>
              <a:t>το δικαίωμα της άμεσης επιλογής αρχηγού</a:t>
            </a:r>
            <a:r>
              <a:rPr lang="el-GR" sz="3600" dirty="0"/>
              <a:t>» είναι «</a:t>
            </a:r>
            <a:r>
              <a:rPr lang="el-GR" sz="3600" b="1" dirty="0"/>
              <a:t>η </a:t>
            </a:r>
            <a:r>
              <a:rPr lang="en-US" sz="3600" b="1" dirty="0"/>
              <a:t>Magna Charta</a:t>
            </a:r>
            <a:r>
              <a:rPr lang="el-GR" sz="3600" b="1" dirty="0"/>
              <a:t> της δημοκρατίας</a:t>
            </a:r>
            <a:r>
              <a:rPr lang="el-GR" sz="3600" dirty="0"/>
              <a:t>»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B73C-49E4-8644-AC3A-E5E16C6BBC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Ο </a:t>
            </a:r>
            <a:r>
              <a:rPr lang="el-GR" sz="3200" b="1" dirty="0"/>
              <a:t>μετασχηματισμός</a:t>
            </a:r>
            <a:r>
              <a:rPr lang="el-GR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σε </a:t>
            </a:r>
            <a:r>
              <a:rPr lang="el-GR" sz="3200" b="1" dirty="0"/>
              <a:t>προοδευτικό κοινοβουλευτικό σύστημα </a:t>
            </a:r>
            <a:r>
              <a:rPr lang="el-GR" sz="3200" dirty="0"/>
              <a:t>διακυβέρνησης είναι γι’ αυτόν </a:t>
            </a:r>
            <a:r>
              <a:rPr lang="el-GR" sz="3200" b="1" dirty="0"/>
              <a:t>η προστατευτική ασπίδα</a:t>
            </a:r>
            <a:r>
              <a:rPr lang="el-GR" sz="3200" dirty="0"/>
              <a:t> της «</a:t>
            </a:r>
            <a:r>
              <a:rPr lang="el-GR" sz="3200" b="1" dirty="0"/>
              <a:t>γνήσιας δημοκρατίας</a:t>
            </a:r>
            <a:r>
              <a:rPr lang="el-GR" sz="3200" dirty="0"/>
              <a:t>». (</a:t>
            </a:r>
            <a:r>
              <a:rPr lang="en-US" sz="3200" b="1" dirty="0"/>
              <a:t>Weber, M. (1988a</a:t>
            </a:r>
            <a:r>
              <a:rPr lang="el-GR" sz="3200" b="1" dirty="0"/>
              <a:t>:220-224</a:t>
            </a:r>
            <a:r>
              <a:rPr lang="en-US" sz="3200" dirty="0"/>
              <a:t>).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3B8CCC-8F66-744F-926E-AAD5579B79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92" y="1825625"/>
            <a:ext cx="3839415" cy="4351338"/>
          </a:xfrm>
        </p:spPr>
      </p:pic>
    </p:spTree>
    <p:extLst>
      <p:ext uri="{BB962C8B-B14F-4D97-AF65-F5344CB8AC3E}">
        <p14:creationId xmlns:p14="http://schemas.microsoft.com/office/powerpoint/2010/main" val="260439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B966-30BF-6749-ACD0-D519C59A9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647272"/>
            <a:ext cx="10576389" cy="5529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</a:t>
            </a:r>
            <a:r>
              <a:rPr lang="en-US" sz="3200" b="1" dirty="0"/>
              <a:t>Weber</a:t>
            </a:r>
            <a:r>
              <a:rPr lang="en-US" dirty="0"/>
              <a:t> </a:t>
            </a:r>
            <a:r>
              <a:rPr lang="el-GR" dirty="0"/>
              <a:t>τονίζει ότι:</a:t>
            </a:r>
          </a:p>
          <a:p>
            <a:pPr marL="0" indent="0">
              <a:buNone/>
            </a:pPr>
            <a:r>
              <a:rPr lang="el-GR" sz="3600" dirty="0"/>
              <a:t>«</a:t>
            </a:r>
            <a:r>
              <a:rPr lang="el-GR" sz="3600" b="1" dirty="0"/>
              <a:t>Ένας πρόεδρος εκλεγμένος από το λαό, </a:t>
            </a:r>
          </a:p>
          <a:p>
            <a:pPr marL="0" indent="0">
              <a:buNone/>
            </a:pPr>
            <a:r>
              <a:rPr lang="el-GR" sz="3600" b="1" dirty="0"/>
              <a:t>ως αρχηγός της εκτελεστικής εξουσίας, </a:t>
            </a:r>
          </a:p>
          <a:p>
            <a:pPr marL="0" indent="0">
              <a:buNone/>
            </a:pPr>
            <a:r>
              <a:rPr lang="el-GR" sz="3600" b="1" dirty="0"/>
              <a:t>της κατανομής θέσεων και έχοντας το δικαίωμα αναβλητικού βέτο, καθώς και την αρμοδιότητα διάλυσης του κοινοβουλίου και προκήρυξης δημοψηφίσματος,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είναι το παλλάδιο της γνήσιας δημοκρατίας, </a:t>
            </a:r>
            <a:r>
              <a:rPr lang="el-GR" sz="3600" b="1" u="sng" dirty="0"/>
              <a:t>η οποία δεν σημαίνει την ανήμπορη εγκατάλειψη του λαού σε κλίκες αλλά την υποταγή του σε εκλεγμένο από τον ίδιο</a:t>
            </a:r>
            <a:r>
              <a:rPr lang="el-GR" sz="3600" dirty="0"/>
              <a:t>».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4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F4AD-36CF-D340-8F10-246AEAE1C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06175"/>
            <a:ext cx="5181600" cy="5570788"/>
          </a:xfrm>
        </p:spPr>
        <p:txBody>
          <a:bodyPr/>
          <a:lstStyle/>
          <a:p>
            <a:r>
              <a:rPr lang="el-GR" dirty="0"/>
              <a:t>Σύμφωνα με τον </a:t>
            </a:r>
            <a:r>
              <a:rPr lang="en-US" b="1" dirty="0"/>
              <a:t>Schmidt</a:t>
            </a:r>
            <a:r>
              <a:rPr lang="el-GR" dirty="0"/>
              <a:t> (2004:199-200):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 </a:t>
            </a:r>
            <a:r>
              <a:rPr lang="en-US" b="1" dirty="0"/>
              <a:t>Weber</a:t>
            </a:r>
            <a:r>
              <a:rPr lang="en-US" dirty="0"/>
              <a:t> </a:t>
            </a:r>
            <a:r>
              <a:rPr lang="el-GR" dirty="0"/>
              <a:t>γράφει για την «</a:t>
            </a:r>
            <a:r>
              <a:rPr lang="el-GR" b="1" dirty="0"/>
              <a:t>ηγετική δημοκρατία</a:t>
            </a:r>
            <a:r>
              <a:rPr lang="el-GR" dirty="0"/>
              <a:t>» με ανιδιοτέλεια, αφού η χρονική περίοδος που συγγράφει το έργο του είναι η εποχή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της μετάβασης από την </a:t>
            </a:r>
            <a:r>
              <a:rPr lang="el-GR" b="1" dirty="0"/>
              <a:t>Πολιτειακή κατάσταση της Αυτοκρατορίας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στη </a:t>
            </a:r>
            <a:r>
              <a:rPr lang="el-GR" b="1" dirty="0"/>
              <a:t>Δημοκρατία</a:t>
            </a:r>
            <a:r>
              <a:rPr lang="el-GR" dirty="0"/>
              <a:t>, αγνοώντας ασφαλώς τα </a:t>
            </a:r>
            <a:r>
              <a:rPr lang="el-GR" b="1" dirty="0"/>
              <a:t>δραματικά γεγονότα του 1933-1945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00313A-AE30-4542-9547-EC05A8AF3A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42481"/>
            <a:ext cx="5334000" cy="5054885"/>
          </a:xfrm>
        </p:spPr>
      </p:pic>
    </p:spTree>
    <p:extLst>
      <p:ext uri="{BB962C8B-B14F-4D97-AF65-F5344CB8AC3E}">
        <p14:creationId xmlns:p14="http://schemas.microsoft.com/office/powerpoint/2010/main" val="172063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3670-54AD-6943-B15A-47B3DA29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3600" b="1" dirty="0"/>
            </a:br>
            <a:r>
              <a:rPr lang="el-GR" sz="3600" b="1" dirty="0"/>
              <a:t>Για τον </a:t>
            </a:r>
            <a:r>
              <a:rPr lang="en-US" sz="3600" b="1" dirty="0"/>
              <a:t>Weber </a:t>
            </a:r>
            <a:r>
              <a:rPr lang="el-GR" sz="3600" b="1" dirty="0"/>
              <a:t>υπάρχει στενή σχέση μεταξύ της «</a:t>
            </a:r>
            <a:r>
              <a:rPr lang="el-GR" sz="3600" b="1" u="sng" dirty="0"/>
              <a:t>ηγετικής δημοκρατίας</a:t>
            </a:r>
            <a:r>
              <a:rPr lang="el-GR" sz="3600" b="1" dirty="0"/>
              <a:t>» και της θεωρίας της «</a:t>
            </a:r>
            <a:r>
              <a:rPr lang="el-GR" sz="3600" b="1" u="sng" dirty="0"/>
              <a:t>νόμιμης κυριαρχίας</a:t>
            </a:r>
            <a:r>
              <a:rPr lang="el-GR" sz="3600" b="1" dirty="0"/>
              <a:t>».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1F3D4-F2C7-2B43-BFAD-CE71C36701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Ο </a:t>
            </a:r>
            <a:r>
              <a:rPr lang="en-US" b="1" dirty="0"/>
              <a:t>Weber</a:t>
            </a:r>
            <a:r>
              <a:rPr lang="en-US" dirty="0"/>
              <a:t> </a:t>
            </a:r>
            <a:r>
              <a:rPr lang="el-GR" dirty="0"/>
              <a:t>δεν δεσμεύει τον </a:t>
            </a:r>
            <a:r>
              <a:rPr lang="el-GR" b="1" dirty="0"/>
              <a:t>πολιτικό αρχηγό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μόνο στην νομιμότητα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αλλά και στο Σύνταγμα</a:t>
            </a:r>
            <a:r>
              <a:rPr lang="el-GR" dirty="0"/>
              <a:t>. Στο έργο του </a:t>
            </a:r>
            <a:r>
              <a:rPr lang="el-GR" i="1" dirty="0"/>
              <a:t>ο </a:t>
            </a:r>
            <a:r>
              <a:rPr lang="el-GR" b="1" i="1" dirty="0"/>
              <a:t>Πρόεδρος του Ράιχ </a:t>
            </a:r>
            <a:r>
              <a:rPr lang="el-GR" dirty="0"/>
              <a:t>σημειώνει: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«</a:t>
            </a:r>
            <a:r>
              <a:rPr lang="el-GR" b="1" u="sng" dirty="0"/>
              <a:t>Ας υπάρχει η πρόβλεψη ότι ο Πρόεδρος σε κάθε προσπάθειά του να παραβιάσει τους νόμους ή να κυβερνήσει αυταρχικά, θα βλέπει διαρκώς μπροστά του το ικρίωμα</a:t>
            </a:r>
            <a:r>
              <a:rPr lang="el-GR" dirty="0"/>
              <a:t>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Schmidt</a:t>
            </a:r>
            <a:r>
              <a:rPr lang="el-GR" dirty="0"/>
              <a:t> (</a:t>
            </a:r>
            <a:r>
              <a:rPr lang="el-GR" b="1" dirty="0"/>
              <a:t>2004:199-200</a:t>
            </a:r>
            <a:r>
              <a:rPr lang="el-GR" dirty="0"/>
              <a:t>).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6BFBF1-26EF-774C-AF27-42FAE41DC4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7083108"/>
              </p:ext>
            </p:extLst>
          </p:nvPr>
        </p:nvGraphicFramePr>
        <p:xfrm>
          <a:off x="838200" y="1825625"/>
          <a:ext cx="5181600" cy="408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7066EB-8425-8B4D-8C74-4C5E64BFEC49}"/>
              </a:ext>
            </a:extLst>
          </p:cNvPr>
          <p:cNvSpPr txBox="1"/>
          <p:nvPr/>
        </p:nvSpPr>
        <p:spPr>
          <a:xfrm>
            <a:off x="976045" y="6185043"/>
            <a:ext cx="49521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/>
              <a:t>Η στενή σχέση μεταξύ της «ηγετικής δημοκρατίας» και της θεωρίας της «νόμιμης κυριαρχίας».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4A86-5F41-324C-8AE9-2DC5736F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Αξιολογώντας συνολικά τη θεωρία του </a:t>
            </a:r>
            <a:r>
              <a:rPr lang="en-US" b="1" dirty="0"/>
              <a:t>Weber</a:t>
            </a:r>
            <a:r>
              <a:rPr lang="el-GR" dirty="0"/>
              <a:t>, παρά τις </a:t>
            </a:r>
            <a:r>
              <a:rPr lang="el-GR" b="1" dirty="0"/>
              <a:t>εμφανείς αδυναμίες της</a:t>
            </a:r>
            <a:r>
              <a:rPr lang="el-GR" dirty="0"/>
              <a:t> όπως: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82103E-9A17-1E4C-AE20-D2FEE4950D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0297221"/>
              </p:ext>
            </p:extLst>
          </p:nvPr>
        </p:nvGraphicFramePr>
        <p:xfrm>
          <a:off x="838200" y="1825625"/>
          <a:ext cx="97544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010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06F78-7E00-BC46-8CF2-971EEEE24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410966"/>
            <a:ext cx="10730501" cy="612232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έχει ιδιαίτερη αξία, αφού: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εστιάζει σε </a:t>
            </a:r>
            <a:r>
              <a:rPr lang="el-GR" b="1" u="sng" dirty="0"/>
              <a:t>μία υποτιθέμενη 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ισορροπία μεταξύ κυρίαρχων 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και κυριαρχούμενων</a:t>
            </a:r>
            <a:r>
              <a:rPr lang="el-GR" dirty="0"/>
              <a:t>.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Είναι προφανές,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όπως τονίζει ο </a:t>
            </a:r>
            <a:r>
              <a:rPr lang="en-US" dirty="0"/>
              <a:t>Schmidt</a:t>
            </a:r>
            <a:r>
              <a:rPr lang="el-GR" dirty="0"/>
              <a:t> (2004),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ότι ο </a:t>
            </a:r>
            <a:r>
              <a:rPr lang="en-US" b="1" dirty="0"/>
              <a:t>Weber</a:t>
            </a:r>
            <a:r>
              <a:rPr lang="en-US" dirty="0"/>
              <a:t> </a:t>
            </a:r>
            <a:r>
              <a:rPr lang="el-GR" dirty="0"/>
              <a:t>θεωρούσε: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ένας ηγέτης ακόμη 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με καισαρικές τάσεις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θα μπορούσε να ελεγχθεί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αποτελεσματικά από ένα ισχυρό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κοινοβούλιο και στην ανάγκη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να καθαιρεθεί από τους πολίτες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ή το κοινοβούλιο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EF0D0-4745-9B4D-9347-C91EE7384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50" y="410966"/>
            <a:ext cx="4997414" cy="5024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8837E-BA7C-CB4B-842A-EAB2BA59E415}"/>
              </a:ext>
            </a:extLst>
          </p:cNvPr>
          <p:cNvSpPr txBox="1"/>
          <p:nvPr/>
        </p:nvSpPr>
        <p:spPr>
          <a:xfrm>
            <a:off x="6308333" y="5794625"/>
            <a:ext cx="4869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Germany 1933:From Democracy to Dictatorship</a:t>
            </a:r>
          </a:p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https://www.annefrank.org/en/anne-frank/go-in-depth/germany-1933-democracy-dictatorship/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950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761C-6207-8C41-8C00-9D48642B5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7272"/>
            <a:ext cx="5685890" cy="552969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sz="3000" u="sng" dirty="0"/>
              <a:t>Υπερεκτιμά</a:t>
            </a:r>
            <a:r>
              <a:rPr lang="el-GR" sz="3000" dirty="0"/>
              <a:t>, λοιπόν με αυτόν τον τρόπο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τη </a:t>
            </a:r>
            <a:r>
              <a:rPr lang="el-GR" sz="3000" b="1" dirty="0"/>
              <a:t>συνοχή</a:t>
            </a:r>
            <a:r>
              <a:rPr lang="el-GR" sz="30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τη </a:t>
            </a:r>
            <a:r>
              <a:rPr lang="el-GR" sz="3000" b="1" dirty="0"/>
              <a:t>δραστικότητα</a:t>
            </a:r>
            <a:r>
              <a:rPr lang="el-GR" sz="3000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την </a:t>
            </a:r>
            <a:r>
              <a:rPr lang="el-GR" sz="3000" b="1" dirty="0"/>
              <a:t>ικανότητα επιβολής των πολιτών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και </a:t>
            </a:r>
            <a:r>
              <a:rPr lang="el-GR" sz="3000" b="1" dirty="0"/>
              <a:t>του κοινοβουλίου έναντι του πολιτικού αρχηγού</a:t>
            </a:r>
            <a:r>
              <a:rPr lang="el-GR" sz="30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ο οποίος έχει γίνει «</a:t>
            </a:r>
            <a:r>
              <a:rPr lang="el-GR" sz="3000" b="1" dirty="0"/>
              <a:t>έμπιστος των μαζών</a:t>
            </a:r>
            <a:r>
              <a:rPr lang="el-GR" sz="3000" dirty="0"/>
              <a:t>».</a:t>
            </a:r>
            <a:endParaRPr lang="en-US" sz="3000" dirty="0"/>
          </a:p>
          <a:p>
            <a:pPr>
              <a:buFont typeface="Wingdings" pitchFamily="2" charset="2"/>
              <a:buChar char="ü"/>
            </a:pPr>
            <a:r>
              <a:rPr lang="el-GR" sz="3000" dirty="0"/>
              <a:t>Δυστυχώς </a:t>
            </a:r>
            <a:r>
              <a:rPr lang="el-GR" sz="3000" b="1" dirty="0"/>
              <a:t>η πολιτική πραγματικότητα της Γερμανίας την περίοδο 1930-1933, καθώς και τα επόμενα δώδεκα χρόνια το επιβεβαίωσαν με τον πιο φρικώδη τρόπο…</a:t>
            </a:r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C343AE-2E3B-4D41-B317-E5C65E2575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873304"/>
            <a:ext cx="4541838" cy="4520630"/>
          </a:xfrm>
        </p:spPr>
      </p:pic>
    </p:spTree>
    <p:extLst>
      <p:ext uri="{BB962C8B-B14F-4D97-AF65-F5344CB8AC3E}">
        <p14:creationId xmlns:p14="http://schemas.microsoft.com/office/powerpoint/2010/main" val="3907525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95DD-5F16-7B4D-BC8E-4B24EE33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Η τυπολογία του </a:t>
            </a:r>
            <a:r>
              <a:rPr lang="en-US" sz="4800" b="1" dirty="0"/>
              <a:t>Breuer</a:t>
            </a:r>
            <a:r>
              <a:rPr lang="el-GR" sz="4800" b="1" dirty="0"/>
              <a:t>.</a:t>
            </a:r>
            <a:r>
              <a:rPr lang="en-US" sz="48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0B32-D043-8647-ACAE-36588F7F4C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</a:t>
            </a:r>
            <a:r>
              <a:rPr lang="en-US" b="1" dirty="0"/>
              <a:t>Stefan Breuer </a:t>
            </a:r>
            <a:r>
              <a:rPr lang="el-GR" b="1" dirty="0"/>
              <a:t>(1994) </a:t>
            </a:r>
          </a:p>
          <a:p>
            <a:pPr marL="0" indent="0">
              <a:buNone/>
            </a:pPr>
            <a:r>
              <a:rPr lang="el-GR" dirty="0"/>
              <a:t>εισάγει μια νέα και ενδιαφέρουσα </a:t>
            </a:r>
          </a:p>
          <a:p>
            <a:pPr marL="0" indent="0">
              <a:buNone/>
            </a:pPr>
            <a:r>
              <a:rPr lang="el-GR" dirty="0"/>
              <a:t>ομαδοποίηση </a:t>
            </a:r>
          </a:p>
          <a:p>
            <a:pPr marL="0" indent="0">
              <a:buNone/>
            </a:pPr>
            <a:r>
              <a:rPr lang="el-GR" dirty="0"/>
              <a:t>των </a:t>
            </a:r>
            <a:r>
              <a:rPr lang="el-GR" b="1" dirty="0"/>
              <a:t>θεμελίων της δημοκρατικής θεωρίας </a:t>
            </a:r>
            <a:r>
              <a:rPr lang="el-GR" dirty="0"/>
              <a:t>του </a:t>
            </a:r>
            <a:r>
              <a:rPr lang="en-US" dirty="0"/>
              <a:t>Weber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που θεωρεί τη </a:t>
            </a:r>
            <a:r>
              <a:rPr lang="el-GR" b="1" dirty="0"/>
              <a:t>δημοκρατική νομιμοποίηση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ως </a:t>
            </a:r>
            <a:r>
              <a:rPr lang="el-GR" b="1" dirty="0"/>
              <a:t>αντι-αυταρχική</a:t>
            </a:r>
            <a:r>
              <a:rPr lang="el-GR" dirty="0"/>
              <a:t>: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89E869-D616-B648-9F2A-2538775D7A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700275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3F454-6637-C543-8ECA-733FE90AE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80836"/>
            <a:ext cx="5181600" cy="5396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Ένα </a:t>
            </a:r>
            <a:r>
              <a:rPr lang="el-GR" sz="3600" b="1" dirty="0"/>
              <a:t>κίνημα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/>
              <a:t>που στηρίζεται </a:t>
            </a:r>
          </a:p>
          <a:p>
            <a:pPr>
              <a:buFont typeface="Wingdings" pitchFamily="2" charset="2"/>
              <a:buChar char="ü"/>
            </a:pPr>
            <a:r>
              <a:rPr lang="el-GR" sz="3600" dirty="0"/>
              <a:t>στη </a:t>
            </a:r>
            <a:r>
              <a:rPr lang="el-GR" sz="3600" b="1" dirty="0"/>
              <a:t>βούληση των κυριαρχούμενων </a:t>
            </a:r>
          </a:p>
          <a:p>
            <a:pPr>
              <a:buFont typeface="Wingdings" pitchFamily="2" charset="2"/>
              <a:buChar char="ü"/>
            </a:pPr>
            <a:r>
              <a:rPr lang="el-GR" sz="3600" dirty="0"/>
              <a:t>και </a:t>
            </a:r>
            <a:r>
              <a:rPr lang="el-GR" sz="3600" b="1" dirty="0"/>
              <a:t>δεσμεύει τον κυρίαρχο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στη </a:t>
            </a:r>
            <a:r>
              <a:rPr lang="el-GR" sz="3600" b="1" dirty="0"/>
              <a:t>βούληση αυτή </a:t>
            </a:r>
          </a:p>
          <a:p>
            <a:pPr>
              <a:buFont typeface="Wingdings" pitchFamily="2" charset="2"/>
              <a:buChar char="v"/>
            </a:pPr>
            <a:r>
              <a:rPr lang="el-GR" sz="3600" dirty="0"/>
              <a:t>είναι </a:t>
            </a:r>
            <a:r>
              <a:rPr lang="el-GR" sz="3600" b="1" dirty="0"/>
              <a:t>πράγματι επαναστατικό</a:t>
            </a:r>
            <a:r>
              <a:rPr lang="el-GR" sz="3600" dirty="0"/>
              <a:t>! 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F3AF47-4927-A349-A110-E715240626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8" y="1160980"/>
            <a:ext cx="5600272" cy="4572000"/>
          </a:xfrm>
        </p:spPr>
      </p:pic>
    </p:spTree>
    <p:extLst>
      <p:ext uri="{BB962C8B-B14F-4D97-AF65-F5344CB8AC3E}">
        <p14:creationId xmlns:p14="http://schemas.microsoft.com/office/powerpoint/2010/main" val="76181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651BA-FEAA-0A43-B135-40E2EC42F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11658"/>
            <a:ext cx="5181600" cy="5365305"/>
          </a:xfrm>
        </p:spPr>
        <p:txBody>
          <a:bodyPr/>
          <a:lstStyle/>
          <a:p>
            <a:r>
              <a:rPr lang="el-GR" sz="3600" dirty="0"/>
              <a:t>Για τον </a:t>
            </a:r>
            <a:r>
              <a:rPr lang="en-US" sz="3600" b="1" dirty="0"/>
              <a:t>Weber</a:t>
            </a:r>
            <a:r>
              <a:rPr lang="en-US" sz="3600" dirty="0"/>
              <a:t> </a:t>
            </a:r>
            <a:r>
              <a:rPr lang="el-GR" sz="3600" dirty="0"/>
              <a:t>(1976: </a:t>
            </a:r>
            <a:r>
              <a:rPr lang="en-US" sz="3600" dirty="0"/>
              <a:t>742-749</a:t>
            </a:r>
            <a:r>
              <a:rPr lang="el-GR" sz="3600" dirty="0"/>
              <a:t>)</a:t>
            </a:r>
            <a:r>
              <a:rPr lang="en-US" sz="3600" dirty="0"/>
              <a:t> 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όμως αυτό σημαίνει </a:t>
            </a:r>
          </a:p>
          <a:p>
            <a:pPr marL="0" indent="0">
              <a:buNone/>
            </a:pPr>
            <a:r>
              <a:rPr lang="el-GR" sz="3600" b="1" dirty="0"/>
              <a:t>διάσπαση </a:t>
            </a:r>
          </a:p>
          <a:p>
            <a:pPr marL="0" indent="0">
              <a:buNone/>
            </a:pPr>
            <a:r>
              <a:rPr lang="el-GR" sz="3600" dirty="0"/>
              <a:t>του </a:t>
            </a:r>
            <a:r>
              <a:rPr lang="el-GR" sz="3600" b="1" dirty="0"/>
              <a:t>κυριαρχικού δικαιώματος </a:t>
            </a:r>
          </a:p>
          <a:p>
            <a:pPr marL="0" indent="0">
              <a:buNone/>
            </a:pPr>
            <a:r>
              <a:rPr lang="el-GR" sz="3600" dirty="0"/>
              <a:t>και </a:t>
            </a:r>
            <a:r>
              <a:rPr lang="el-GR" sz="3600" b="1" dirty="0"/>
              <a:t>επαναστατικό σφετερισμό</a:t>
            </a:r>
            <a:r>
              <a:rPr lang="el-GR" sz="3600" dirty="0"/>
              <a:t>!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7ED0C7-9164-8442-8D9E-B46990864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84269"/>
            <a:ext cx="5181600" cy="3893905"/>
          </a:xfrm>
        </p:spPr>
      </p:pic>
    </p:spTree>
    <p:extLst>
      <p:ext uri="{BB962C8B-B14F-4D97-AF65-F5344CB8AC3E}">
        <p14:creationId xmlns:p14="http://schemas.microsoft.com/office/powerpoint/2010/main" val="481393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3DB3-967C-AA47-AA28-FB654E506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26724"/>
            <a:ext cx="5181600" cy="5550239"/>
          </a:xfrm>
        </p:spPr>
        <p:txBody>
          <a:bodyPr/>
          <a:lstStyle/>
          <a:p>
            <a:r>
              <a:rPr lang="el-GR" sz="3200" dirty="0"/>
              <a:t>Σύμφωνα </a:t>
            </a:r>
          </a:p>
          <a:p>
            <a:pPr marL="0" indent="0">
              <a:buNone/>
            </a:pPr>
            <a:r>
              <a:rPr lang="el-GR" sz="3200" dirty="0"/>
              <a:t>με την </a:t>
            </a:r>
            <a:r>
              <a:rPr lang="el-GR" sz="3200" b="1" dirty="0"/>
              <a:t>τυπολογία του </a:t>
            </a:r>
            <a:r>
              <a:rPr lang="en-US" sz="3200" b="1" dirty="0"/>
              <a:t>Breuer</a:t>
            </a:r>
            <a:r>
              <a:rPr lang="el-GR" sz="3200" b="1" dirty="0"/>
              <a:t> </a:t>
            </a:r>
          </a:p>
          <a:p>
            <a:r>
              <a:rPr lang="el-GR" sz="3200" dirty="0"/>
              <a:t>το  κίνημα που στηρίζεται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στη βούληση των </a:t>
            </a:r>
            <a:r>
              <a:rPr lang="el-GR" sz="3200" b="1" dirty="0"/>
              <a:t>κυριαρχούμενων</a:t>
            </a:r>
            <a:r>
              <a:rPr lang="el-GR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</a:t>
            </a:r>
            <a:r>
              <a:rPr lang="el-GR" sz="3200" b="1" dirty="0"/>
              <a:t>δεσμεύει τον κυρίαρχο </a:t>
            </a:r>
          </a:p>
          <a:p>
            <a:pPr marL="0" indent="0">
              <a:buNone/>
            </a:pPr>
            <a:r>
              <a:rPr lang="el-GR" sz="3200" dirty="0"/>
              <a:t>στη βούληση αυτή, </a:t>
            </a:r>
          </a:p>
          <a:p>
            <a:r>
              <a:rPr lang="el-GR" sz="3200" dirty="0"/>
              <a:t>στοχεύει :</a:t>
            </a:r>
          </a:p>
          <a:p>
            <a:pPr marL="0" indent="0">
              <a:buNone/>
            </a:pPr>
            <a:r>
              <a:rPr lang="el-GR" sz="3200" dirty="0"/>
              <a:t>σε μία κατάσταση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7456D-8A55-6849-B438-5AFC1FA57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26724"/>
            <a:ext cx="5181600" cy="555023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όπου </a:t>
            </a:r>
            <a:r>
              <a:rPr lang="el-GR" b="1" dirty="0"/>
              <a:t>μια δομή κυριαρχίας</a:t>
            </a:r>
            <a:r>
              <a:rPr lang="el-GR" dirty="0"/>
              <a:t> </a:t>
            </a:r>
            <a:endParaRPr lang="en-US" dirty="0"/>
          </a:p>
          <a:p>
            <a:pPr lvl="0"/>
            <a:r>
              <a:rPr lang="el-GR" dirty="0"/>
              <a:t>με καθορισμένους ρόλους  </a:t>
            </a:r>
            <a:endParaRPr lang="en-US" dirty="0"/>
          </a:p>
          <a:p>
            <a:pPr lvl="0"/>
            <a:r>
              <a:rPr lang="el-GR" dirty="0"/>
              <a:t>δικαιώματα και υποχρεώσεις	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καταργείται από μία </a:t>
            </a:r>
            <a:r>
              <a:rPr lang="el-GR" b="1" dirty="0"/>
              <a:t>αντιδομή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0405D-563D-6249-A757-EDEC68A7C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02" y="2887038"/>
            <a:ext cx="4839129" cy="28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1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../../ΔΟΜΗ.png">
            <a:extLst>
              <a:ext uri="{FF2B5EF4-FFF2-40B4-BE49-F238E27FC236}">
                <a16:creationId xmlns:a16="http://schemas.microsoft.com/office/drawing/2014/main" id="{0D47E520-FB90-914B-BF8E-DB257D07AD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9" y="863029"/>
            <a:ext cx="5157627" cy="460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../../ΑΝΤΙ%20ΔΟΜΗ.png">
            <a:extLst>
              <a:ext uri="{FF2B5EF4-FFF2-40B4-BE49-F238E27FC236}">
                <a16:creationId xmlns:a16="http://schemas.microsoft.com/office/drawing/2014/main" id="{D5404E72-6E13-AD45-A6BE-649BD93D6E9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986320"/>
            <a:ext cx="4394200" cy="43767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74962-A20F-6546-A6C1-FE070D50B468}"/>
              </a:ext>
            </a:extLst>
          </p:cNvPr>
          <p:cNvSpPr txBox="1"/>
          <p:nvPr/>
        </p:nvSpPr>
        <p:spPr>
          <a:xfrm>
            <a:off x="2804845" y="5856270"/>
            <a:ext cx="116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ΔΟΜΗ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40523-58DB-E148-9F24-0C779F87B760}"/>
              </a:ext>
            </a:extLst>
          </p:cNvPr>
          <p:cNvSpPr txBox="1"/>
          <p:nvPr/>
        </p:nvSpPr>
        <p:spPr>
          <a:xfrm>
            <a:off x="8024117" y="6000108"/>
            <a:ext cx="189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ΑΝΤΙΔΟΜΗ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4596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9B68-BAB0-C843-8A21-E69239DB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48"/>
          </a:xfrm>
        </p:spPr>
        <p:txBody>
          <a:bodyPr/>
          <a:lstStyle/>
          <a:p>
            <a:r>
              <a:rPr lang="el-GR" b="1" dirty="0"/>
              <a:t>Στην κατάσταση της Αντιδομής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50E59-421F-A74A-B9DF-D1810AC7C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3317"/>
            <a:ext cx="5181600" cy="455364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</a:t>
            </a:r>
            <a:r>
              <a:rPr lang="el-GR" b="1" dirty="0"/>
              <a:t>κοινωνικές σχέσεις</a:t>
            </a:r>
            <a:r>
              <a:rPr lang="el-GR" dirty="0"/>
              <a:t>, που σε κανονικές συνθήκες είναι </a:t>
            </a:r>
            <a:r>
              <a:rPr lang="el-GR" b="1" dirty="0"/>
              <a:t>οριοθετημένες</a:t>
            </a:r>
            <a:r>
              <a:rPr lang="el-GR" dirty="0"/>
              <a:t>, όπως στη ΔΟΜΗ</a:t>
            </a:r>
          </a:p>
          <a:p>
            <a:r>
              <a:rPr lang="el-GR" dirty="0"/>
              <a:t>μεταβαίνουν σε μία κατάσταση «</a:t>
            </a:r>
            <a:r>
              <a:rPr lang="el-GR" b="1" dirty="0"/>
              <a:t>ανοιχτή και ρευστή</a:t>
            </a:r>
            <a:r>
              <a:rPr lang="el-GR" dirty="0"/>
              <a:t>», </a:t>
            </a:r>
          </a:p>
          <a:p>
            <a:r>
              <a:rPr lang="el-GR" dirty="0"/>
              <a:t>στην οποία τα άτομα-πολίτες</a:t>
            </a:r>
          </a:p>
          <a:p>
            <a:r>
              <a:rPr lang="el-GR" dirty="0"/>
              <a:t>δεν αντιμετωπίζονται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ως </a:t>
            </a:r>
            <a:r>
              <a:rPr lang="el-GR" b="1" dirty="0"/>
              <a:t>φορείς ρόλων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υπορόλων</a:t>
            </a:r>
            <a:r>
              <a:rPr lang="el-GR" dirty="0"/>
              <a:t>, αλλά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ως </a:t>
            </a:r>
            <a:r>
              <a:rPr lang="el-GR" b="1" dirty="0"/>
              <a:t>συγκεκριμένες προσωπικότητες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ολότητες</a:t>
            </a:r>
            <a:r>
              <a:rPr lang="en-US" b="1" dirty="0"/>
              <a:t> </a:t>
            </a:r>
          </a:p>
        </p:txBody>
      </p:sp>
      <p:pic>
        <p:nvPicPr>
          <p:cNvPr id="5" name="Content Placeholder 4" descr="../../ΑΝΤΙ%20ΔΟΜΗ.png">
            <a:extLst>
              <a:ext uri="{FF2B5EF4-FFF2-40B4-BE49-F238E27FC236}">
                <a16:creationId xmlns:a16="http://schemas.microsoft.com/office/drawing/2014/main" id="{CDA781EB-8A52-B448-B80A-EE986DA38C5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96" y="1803115"/>
            <a:ext cx="4394200" cy="36062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9EBE33-2A59-644F-B162-451E80D3BC9E}"/>
              </a:ext>
            </a:extLst>
          </p:cNvPr>
          <p:cNvSpPr txBox="1"/>
          <p:nvPr/>
        </p:nvSpPr>
        <p:spPr>
          <a:xfrm>
            <a:off x="2404153" y="5969285"/>
            <a:ext cx="189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ΑΝΤΙΔΟΜΗ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8850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ADAC-728E-8C4D-A71B-D00531373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52755"/>
            <a:ext cx="5181600" cy="532420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Με βάση τα παραπάνω, </a:t>
            </a:r>
          </a:p>
          <a:p>
            <a:r>
              <a:rPr lang="el-GR" dirty="0"/>
              <a:t>δηλαδή την διαφοροποίηση δομής-αντιδομής, </a:t>
            </a:r>
          </a:p>
          <a:p>
            <a:r>
              <a:rPr lang="el-GR" dirty="0"/>
              <a:t>η </a:t>
            </a:r>
            <a:r>
              <a:rPr lang="el-GR" b="1" dirty="0"/>
              <a:t>τυπολογία του </a:t>
            </a:r>
            <a:r>
              <a:rPr lang="en-US" b="1" dirty="0"/>
              <a:t>Breuer</a:t>
            </a:r>
            <a:r>
              <a:rPr lang="el-GR" b="1" dirty="0"/>
              <a:t> </a:t>
            </a:r>
            <a:r>
              <a:rPr lang="el-GR" dirty="0"/>
              <a:t>διαχωρίζει τους διάφορους τύπους </a:t>
            </a:r>
            <a:r>
              <a:rPr lang="el-GR" b="1" dirty="0"/>
              <a:t>δημοκρατίας </a:t>
            </a:r>
          </a:p>
          <a:p>
            <a:r>
              <a:rPr lang="el-GR" b="1" dirty="0"/>
              <a:t>με βάση δύο κριτήρια</a:t>
            </a:r>
            <a:r>
              <a:rPr lang="el-GR" dirty="0"/>
              <a:t>: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με το αν παραμένουν στην </a:t>
            </a:r>
            <a:r>
              <a:rPr lang="el-GR" b="1" dirty="0"/>
              <a:t>αντι-δομή</a:t>
            </a:r>
            <a:r>
              <a:rPr lang="el-GR" dirty="0"/>
              <a:t> ή </a:t>
            </a:r>
            <a:r>
              <a:rPr lang="el-GR" b="1" dirty="0"/>
              <a:t>πραγματοποιούν το βήμα προς τη δομή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το αν ευνοούν περισσότερο </a:t>
            </a:r>
            <a:r>
              <a:rPr lang="el-GR" b="1" dirty="0"/>
              <a:t>προσωπικές ή υπερπροσωπικές </a:t>
            </a:r>
            <a:r>
              <a:rPr lang="el-GR" dirty="0"/>
              <a:t>(ορθολογικές) λύσεις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0ADE9-B4DE-BA4F-96B6-2C3393D02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52755"/>
            <a:ext cx="5181600" cy="53242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/>
              <a:t>Με το αν ευνοούν δηλαδή </a:t>
            </a:r>
            <a:r>
              <a:rPr lang="el-GR" b="1" dirty="0"/>
              <a:t>λύσεις: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προς </a:t>
            </a:r>
            <a:r>
              <a:rPr lang="el-GR" b="1" dirty="0"/>
              <a:t>όφελος της κοινωνίας συνολικά </a:t>
            </a:r>
            <a:r>
              <a:rPr lang="el-GR" dirty="0"/>
              <a:t>ή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αν προωθούν περισσότερο </a:t>
            </a:r>
            <a:r>
              <a:rPr lang="el-GR" b="1" dirty="0"/>
              <a:t>ατομικές προτάσεις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και </a:t>
            </a:r>
            <a:r>
              <a:rPr lang="el-GR" b="1" dirty="0"/>
              <a:t>πολιτικές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03B7C-9D42-F74A-9BD7-9264C730A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2" y="3718959"/>
            <a:ext cx="4325421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0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759BEAB-751C-21E7-003E-2BAB50E5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 algn="ctr">
              <a:lnSpc>
                <a:spcPct val="110000"/>
              </a:lnSpc>
              <a:spcAft>
                <a:spcPts val="1800"/>
              </a:spcAft>
            </a:pPr>
            <a:br>
              <a:rPr lang="el-G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Weber: Η θεωρία της Δημοκρατίας του Ηγέτη</a:t>
            </a:r>
            <a:r>
              <a:rPr lang="el-GR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l-GR" sz="4400" dirty="0">
                <a:solidFill>
                  <a:srgbClr val="6666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BFACEED-EF43-88C5-AEFC-2BB89FEA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συνεισφορά </a:t>
            </a:r>
            <a:r>
              <a:rPr lang="el-GR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Weber 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 θεωρία της δημοκρατίας αναδεικνύεται κυρίως από τους αγγλόφωνους ερευνητές και αναλυτές όπως ο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Warren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(1988)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Breier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(1996) και ο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Sven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Eliaeson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(1998) στο πλαίσιο της «</a:t>
            </a:r>
            <a:r>
              <a:rPr lang="el-GR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θεωρίας των ελίτ</a:t>
            </a:r>
            <a: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Weber 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εστιάζει στην ανάλυση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τύπου και της λειτουργίας της «ηγετικής δημοκρατίας»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υπό το πρίσμα της κοινωνιολογίας της εξουσίας (1988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ιδιαίτερα μάλιστα τη «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δημοψησματική ηγετική δημοκρατία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(1976), 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οποία βασίζεται σε ένα εκδημοκρατισμένο εκλογικό δικαίωμα </a:t>
            </a:r>
          </a:p>
          <a:p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στον κοινοβουλευτισμό της γερμανικής αυτοκρατορίας (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Weber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1984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1984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1988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505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18A2334-6E04-EDDE-C05F-B36F79D5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l-G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αναλύσεις του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Weber </a:t>
            </a:r>
            <a:r>
              <a:rPr lang="el-G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επικεντρώνονται σε τρία διαφορετικά σημεία:</a:t>
            </a:r>
            <a:br>
              <a:rPr lang="el-GR" sz="3600" b="1" dirty="0">
                <a:solidFill>
                  <a:srgbClr val="6666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l-GR" sz="3600" b="1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4A9274D-0E82-7286-65E4-04A3690750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στους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θεσμούς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οι οποίοι:</a:t>
            </a:r>
            <a:endParaRPr lang="el-GR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επιτρέπουν την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άνοδο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</a:t>
            </a:r>
            <a:endParaRPr lang="el-GR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ην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επιλογή πολιτικών αρχηγών</a:t>
            </a:r>
            <a:r>
              <a:rPr lang="el-G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l-G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τις σχέσεις </a:t>
            </a:r>
            <a:r>
              <a:rPr lang="el-G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μεταξύ</a:t>
            </a:r>
            <a:r>
              <a:rPr lang="el-GR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κυριάρχων και κυριαρχούμενων</a:t>
            </a:r>
            <a:r>
              <a:rPr lang="el-GR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l-GR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71CD2E8-B5AC-4FE9-31CA-2F6378593D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λαμβάνοντας υπόψη την προβολή των αρχηγών 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σκοπό να αποκτήσουν οπαδούς και συμμάχους ,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καθώς και τη νομιμοποιητική δομή αυτής της κυριαρχίας 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συνεπώς σχέσης εξουσίας.</a:t>
            </a:r>
            <a:endParaRPr lang="el-GR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6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300063-35BA-5025-F269-8AF65764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46208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br>
              <a:rPr lang="el-GR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Στις </a:t>
            </a:r>
            <a:r>
              <a:rPr lang="el-G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πράξεις των πολιτικών αρχηγών </a:t>
            </a:r>
            <a:r>
              <a:rPr lang="el-G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 λειτουργία την οποία επιτελούν </a:t>
            </a:r>
            <a:r>
              <a:rPr lang="el-G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σκοπό την επίτευξη μιας ανοιχτής και ευμετάβλητης κοινωνίας.</a:t>
            </a:r>
            <a:br>
              <a:rPr lang="el-G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49A56E-EA72-0520-8D5B-502ADB503F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Η θεωρία της </a:t>
            </a:r>
            <a:r>
              <a:rPr lang="el-GR" b="1" u="sng" dirty="0"/>
              <a:t>κυριαρχίας του </a:t>
            </a:r>
            <a:r>
              <a:rPr lang="en-US" b="1" u="sng" dirty="0"/>
              <a:t>Weber</a:t>
            </a:r>
            <a:r>
              <a:rPr lang="el-GR" u="sng" dirty="0"/>
              <a:t> </a:t>
            </a:r>
            <a:endParaRPr lang="en-US" u="sng" dirty="0"/>
          </a:p>
          <a:p>
            <a:r>
              <a:rPr lang="el-GR" dirty="0"/>
              <a:t>ξεχωρίζει τρεις (3) κύριους τύπους νόμιμης κυριαρχίας: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l-GR" sz="3600"/>
              <a:t>τη </a:t>
            </a:r>
            <a:r>
              <a:rPr lang="el-GR" sz="3600" b="1"/>
              <a:t>νόμιμη</a:t>
            </a:r>
            <a:endParaRPr lang="en-US" sz="3600" b="1" dirty="0"/>
          </a:p>
          <a:p>
            <a:pPr lvl="0">
              <a:buFont typeface="Wingdings" pitchFamily="2" charset="2"/>
              <a:buChar char="Ø"/>
            </a:pPr>
            <a:r>
              <a:rPr lang="el-GR" sz="3600" dirty="0"/>
              <a:t>τη </a:t>
            </a:r>
            <a:r>
              <a:rPr lang="el-GR" sz="3600" b="1" dirty="0"/>
              <a:t>χαρισματική </a:t>
            </a:r>
            <a:endParaRPr lang="en-US" sz="3600" b="1" dirty="0"/>
          </a:p>
          <a:p>
            <a:pPr lvl="0">
              <a:buFont typeface="Wingdings" pitchFamily="2" charset="2"/>
              <a:buChar char="Ø"/>
            </a:pPr>
            <a:r>
              <a:rPr lang="el-GR" sz="3600" dirty="0"/>
              <a:t>και την </a:t>
            </a:r>
            <a:r>
              <a:rPr lang="el-GR" sz="3600" b="1" dirty="0"/>
              <a:t>παραδοσιακή</a:t>
            </a:r>
            <a:r>
              <a:rPr lang="el-GR" sz="3600" dirty="0"/>
              <a:t>,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678BD0-72A9-A259-D73B-7DE95AB794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δηλαδή την κυριαρχία που στηρίζεται </a:t>
            </a:r>
            <a:endParaRPr lang="en-US" dirty="0"/>
          </a:p>
          <a:p>
            <a:r>
              <a:rPr lang="el-GR" dirty="0"/>
              <a:t>«</a:t>
            </a:r>
            <a:r>
              <a:rPr lang="el-GR" b="1" dirty="0"/>
              <a:t>στη διαδεδομένη πίστη </a:t>
            </a:r>
            <a:endParaRPr lang="en-US" b="1" dirty="0"/>
          </a:p>
          <a:p>
            <a:r>
              <a:rPr lang="el-GR" b="1" dirty="0"/>
              <a:t>στην ιερότητα </a:t>
            </a:r>
            <a:endParaRPr lang="en-US" b="1" dirty="0"/>
          </a:p>
          <a:p>
            <a:r>
              <a:rPr lang="el-GR" b="1" dirty="0"/>
              <a:t>της ανέκαθεν ισχύουσας παράδοσης </a:t>
            </a:r>
            <a:endParaRPr lang="en-US" b="1" dirty="0"/>
          </a:p>
          <a:p>
            <a:r>
              <a:rPr lang="el-GR" b="1" dirty="0"/>
              <a:t>και τη νομιμότητα αυτών οι οποίοι μέσω της παράδοσης κλήθηκαν στην εξουσία</a:t>
            </a:r>
            <a:r>
              <a:rPr lang="el-GR" dirty="0"/>
              <a:t>».  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07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131EBF-403D-19A0-8D0A-5FEBF3B2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67 χρόνια από τη στέψη της Ελισάβετ</a:t>
            </a:r>
            <a:r>
              <a:rPr lang="en-US" b="1" dirty="0"/>
              <a:t> </a:t>
            </a:r>
            <a:r>
              <a:rPr lang="el-GR" b="1" dirty="0"/>
              <a:t>της Αγγλ</a:t>
            </a:r>
            <a:r>
              <a:rPr lang="en-US" b="1" dirty="0" err="1"/>
              <a:t>ί</a:t>
            </a:r>
            <a:r>
              <a:rPr lang="el-GR" b="1" dirty="0"/>
              <a:t>ας</a:t>
            </a:r>
          </a:p>
        </p:txBody>
      </p:sp>
      <p:pic>
        <p:nvPicPr>
          <p:cNvPr id="4" name="Content Placeholder 3" descr="../../67%20ΧΡΟΝΙΑ%20ΑΠΟ%20ΤΗ%20ΣΤΕΨΗ%20ΕΛΙΣΑΒΕΤ.jpeg">
            <a:extLst>
              <a:ext uri="{FF2B5EF4-FFF2-40B4-BE49-F238E27FC236}">
                <a16:creationId xmlns:a16="http://schemas.microsoft.com/office/drawing/2014/main" id="{082C3E39-DF71-784A-AA30-926E0C14A0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1" y="2085654"/>
            <a:ext cx="10388029" cy="3445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68D06-F614-0941-807B-1D1453DFD1D4}"/>
              </a:ext>
            </a:extLst>
          </p:cNvPr>
          <p:cNvSpPr txBox="1"/>
          <p:nvPr/>
        </p:nvSpPr>
        <p:spPr>
          <a:xfrm>
            <a:off x="5322013" y="5856270"/>
            <a:ext cx="185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Πηγή: </a:t>
            </a:r>
            <a:r>
              <a:rPr lang="el-GR" sz="1400" b="1" u="sng" dirty="0">
                <a:hlinkClick r:id="rId3"/>
              </a:rPr>
              <a:t>thetoc.gr</a:t>
            </a:r>
            <a:r>
              <a:rPr lang="el-GR" sz="1400" b="1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591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6211F0-8E8F-91C3-F8FB-60EF5AA7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Maurice</a:t>
            </a:r>
            <a:r>
              <a:rPr lang="en-US" dirty="0"/>
              <a:t> </a:t>
            </a:r>
            <a:r>
              <a:rPr lang="en-US" b="1" dirty="0"/>
              <a:t>Duverger</a:t>
            </a:r>
            <a:r>
              <a:rPr lang="en-US" dirty="0"/>
              <a:t> </a:t>
            </a:r>
            <a:r>
              <a:rPr lang="el-GR" dirty="0"/>
              <a:t>για δημοκρατία ηγέτη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7D531C-305C-81F5-6AD2-661508867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sz="3600" dirty="0"/>
              <a:t>Αναφορικά με τη </a:t>
            </a:r>
            <a:r>
              <a:rPr lang="el-GR" sz="3600" b="1" dirty="0"/>
              <a:t>θεώρηση της δημοκρατίας του ηγέτη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ενδεικτική είναι η τοποθέτηση του σπουδαίου Γάλλου πολιτικού επιστήμονα </a:t>
            </a:r>
            <a:r>
              <a:rPr lang="en-US" sz="3600" dirty="0"/>
              <a:t>Maurice </a:t>
            </a:r>
            <a:r>
              <a:rPr lang="en-US" sz="3600" b="1" dirty="0"/>
              <a:t>Duverger</a:t>
            </a:r>
            <a:r>
              <a:rPr lang="el-GR" sz="3600" dirty="0"/>
              <a:t> (1959/1980:165-187).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ότι </a:t>
            </a:r>
            <a:r>
              <a:rPr lang="el-GR" sz="3600" b="1" dirty="0"/>
              <a:t>η δημοκρατία δεν νοείται ως λαϊκή διακυβέρνηση </a:t>
            </a:r>
            <a:r>
              <a:rPr lang="el-GR" sz="3600" dirty="0"/>
              <a:t>αλλά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ως «</a:t>
            </a:r>
            <a:r>
              <a:rPr lang="el-GR" sz="3600" b="1" dirty="0"/>
              <a:t>κυβέρνηση του λαού μέσω μιας ελίτ προερχόμενης από το λαό</a:t>
            </a:r>
            <a:r>
              <a:rPr lang="el-GR" sz="3600" dirty="0"/>
              <a:t>».</a:t>
            </a:r>
            <a:r>
              <a:rPr lang="en-US" sz="3600" dirty="0"/>
              <a:t>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4517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A315-9946-9E47-BE9D-DFF9A5DD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448"/>
            <a:ext cx="10515600" cy="5989833"/>
          </a:xfrm>
        </p:spPr>
        <p:txBody>
          <a:bodyPr/>
          <a:lstStyle/>
          <a:p>
            <a:r>
              <a:rPr lang="el-GR" sz="3200" dirty="0"/>
              <a:t>Μια προσέγγιση δηλαδή που όπως σημειώνει ο </a:t>
            </a:r>
            <a:r>
              <a:rPr lang="en-US" sz="3200" dirty="0"/>
              <a:t>Schmidt</a:t>
            </a:r>
            <a:r>
              <a:rPr lang="el-GR" sz="3200" dirty="0"/>
              <a:t>  είναι στον αντίποδα του ορισμού της Δημοκρατίας από τον Λίνκολν ο οποίος τονίζει για τη Δημοκρατία: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«</a:t>
            </a:r>
            <a:r>
              <a:rPr lang="en-US" sz="3200" b="1" dirty="0"/>
              <a:t>government of the people</a:t>
            </a:r>
            <a:r>
              <a:rPr lang="el-GR" sz="3200" b="1" dirty="0"/>
              <a:t>, </a:t>
            </a:r>
            <a:r>
              <a:rPr lang="en-US" sz="3200" b="1" dirty="0"/>
              <a:t>by the people and for the people</a:t>
            </a:r>
            <a:r>
              <a:rPr lang="el-GR" sz="3200" dirty="0"/>
              <a:t>», δηλαδή «</a:t>
            </a:r>
            <a:r>
              <a:rPr lang="el-GR" sz="3200" b="1" dirty="0"/>
              <a:t>κυβέρνηση από το λαό, ασκούμενη από το λαό και για το λαό</a:t>
            </a:r>
            <a:r>
              <a:rPr lang="el-GR" sz="3200" dirty="0"/>
              <a:t>»!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E87FB-33C0-5C4E-B6D5-C8558D735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72" y="3411019"/>
            <a:ext cx="9894013" cy="31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4956BE-30D9-075C-A837-3243EBC2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Αβραάμ Λίνκολν-Ο Πρόεδρος που κατήργησε τη δουλεία. </a:t>
            </a:r>
            <a:br>
              <a:rPr lang="en-US" dirty="0"/>
            </a:br>
            <a:endParaRPr lang="el-GR" dirty="0"/>
          </a:p>
        </p:txBody>
      </p:sp>
      <p:pic>
        <p:nvPicPr>
          <p:cNvPr id="4" name="Content Placeholder 3" descr="../../20353209_Abraham-Lincoln-by_Gardnerjpg.jpg">
            <a:extLst>
              <a:ext uri="{FF2B5EF4-FFF2-40B4-BE49-F238E27FC236}">
                <a16:creationId xmlns:a16="http://schemas.microsoft.com/office/drawing/2014/main" id="{DE9816A9-8B1F-7344-BE00-AFBB099917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9" y="1921267"/>
            <a:ext cx="10613205" cy="34521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E028A2-83EA-B543-B417-99144BE4F5F8}"/>
              </a:ext>
            </a:extLst>
          </p:cNvPr>
          <p:cNvSpPr txBox="1"/>
          <p:nvPr/>
        </p:nvSpPr>
        <p:spPr>
          <a:xfrm>
            <a:off x="5383658" y="5753528"/>
            <a:ext cx="397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Πηγή: </a:t>
            </a:r>
            <a:r>
              <a:rPr lang="el-GR" sz="1200" b="1" u="sng" dirty="0">
                <a:hlinkClick r:id="rId3"/>
              </a:rPr>
              <a:t>tovima.gr</a:t>
            </a:r>
            <a:r>
              <a:rPr lang="el-GR" sz="1200" b="1" dirty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2635735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1522</Words>
  <Application>Microsoft Macintosh PowerPoint</Application>
  <PresentationFormat>Widescreen</PresentationFormat>
  <Paragraphs>199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Θέμα του Office</vt:lpstr>
      <vt:lpstr>Office Theme</vt:lpstr>
      <vt:lpstr>PowerPoint Presentation</vt:lpstr>
      <vt:lpstr>PowerPoint Presentation</vt:lpstr>
      <vt:lpstr> Max Weber: Η θεωρία της Δημοκρατίας του Ηγέτη. </vt:lpstr>
      <vt:lpstr> Οι αναλύσεις του Weber επικεντρώνονται σε τρία διαφορετικά σημεία: </vt:lpstr>
      <vt:lpstr>   Στις πράξεις των πολιτικών αρχηγών και τη λειτουργία την οποία επιτελούν με σκοπό την επίτευξη μιας ανοιχτής και ευμετάβλητης κοινωνίας.   </vt:lpstr>
      <vt:lpstr>67 χρόνια από τη στέψη της Ελισάβετ της Αγγλίας</vt:lpstr>
      <vt:lpstr>Maurice Duverger για δημοκρατία ηγέτη</vt:lpstr>
      <vt:lpstr>PowerPoint Presentation</vt:lpstr>
      <vt:lpstr> Αβραάμ Λίνκολν-Ο Πρόεδρος που κατήργησε τη δουλεία.  </vt:lpstr>
      <vt:lpstr>PowerPoint Presentation</vt:lpstr>
      <vt:lpstr>Ένα ισχυρό ηγετικό δίπολο του 20ου αιώνα-Κωνσταντίνος Καραμανλής και Γεώργιος Παπανδρέου </vt:lpstr>
      <vt:lpstr>PowerPoint Presentation</vt:lpstr>
      <vt:lpstr>Αξιολογική προσέγγιση της Βεμπεριανής  θεώρησης της Δημοκρατίας </vt:lpstr>
      <vt:lpstr>PowerPoint Presentation</vt:lpstr>
      <vt:lpstr>PowerPoint Presentation</vt:lpstr>
      <vt:lpstr>Για τον Max Weber «το δικαίωμα της άμεσης επιλογής αρχηγού» είναι «η Magna Charta της δημοκρατίας»</vt:lpstr>
      <vt:lpstr>PowerPoint Presentation</vt:lpstr>
      <vt:lpstr>PowerPoint Presentation</vt:lpstr>
      <vt:lpstr> Για τον Weber υπάρχει στενή σχέση μεταξύ της «ηγετικής δημοκρατίας» και της θεωρίας της «νόμιμης κυριαρχίας». </vt:lpstr>
      <vt:lpstr> Αξιολογώντας συνολικά τη θεωρία του Weber, παρά τις εμφανείς αδυναμίες της όπως: </vt:lpstr>
      <vt:lpstr>PowerPoint Presentation</vt:lpstr>
      <vt:lpstr>PowerPoint Presentation</vt:lpstr>
      <vt:lpstr>Η τυπολογία του Breuer. </vt:lpstr>
      <vt:lpstr>PowerPoint Presentation</vt:lpstr>
      <vt:lpstr>PowerPoint Presentation</vt:lpstr>
      <vt:lpstr>PowerPoint Presentation</vt:lpstr>
      <vt:lpstr>PowerPoint Presentation</vt:lpstr>
      <vt:lpstr>Στην κατάσταση της Αντιδομής: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ΣΤΑΥΡΟΠΟΥΛΟΣ</dc:creator>
  <cp:lastModifiedBy>Microsoft Office User</cp:lastModifiedBy>
  <cp:revision>74</cp:revision>
  <dcterms:created xsi:type="dcterms:W3CDTF">2022-10-31T13:17:16Z</dcterms:created>
  <dcterms:modified xsi:type="dcterms:W3CDTF">2024-09-26T18:03:44Z</dcterms:modified>
</cp:coreProperties>
</file>