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C4F6979-81F4-484F-B2AE-4870F6BEE69A}"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4F6979-81F4-484F-B2AE-4870F6BEE69A}"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4F6979-81F4-484F-B2AE-4870F6BEE69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DC70B8C-0503-41E0-BFD8-B3A70AC06981}" type="datetimeFigureOut">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C4F6979-81F4-484F-B2AE-4870F6BEE69A}"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C70B8C-0503-41E0-BFD8-B3A70AC06981}" type="datetimeFigureOut">
              <a:rPr lang="en-US" smtClean="0"/>
              <a:t>12/4/2024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4F6979-81F4-484F-B2AE-4870F6BEE69A}"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a:t>Συμπεριφοριστική Ιατρική</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38377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4. Χειρισμός του Στρες</a:t>
            </a:r>
            <a:endParaRPr lang="en-US" dirty="0"/>
          </a:p>
        </p:txBody>
      </p:sp>
      <p:sp>
        <p:nvSpPr>
          <p:cNvPr id="3" name="Content Placeholder 2"/>
          <p:cNvSpPr>
            <a:spLocks noGrp="1"/>
          </p:cNvSpPr>
          <p:nvPr>
            <p:ph idx="1"/>
          </p:nvPr>
        </p:nvSpPr>
        <p:spPr/>
        <p:txBody>
          <a:bodyPr>
            <a:normAutofit fontScale="92500" lnSpcReduction="10000"/>
          </a:bodyPr>
          <a:lstStyle/>
          <a:p>
            <a:r>
              <a:rPr lang="en-US" dirty="0"/>
              <a:t>Χειρισμός του Στρες</a:t>
            </a:r>
            <a:r>
              <a:rPr lang="el-GR" dirty="0"/>
              <a:t> – </a:t>
            </a:r>
            <a:r>
              <a:rPr lang="en-US" dirty="0"/>
              <a:t>Το στρες σχετίζεται με την ασθένεια λόγ</a:t>
            </a:r>
            <a:r>
              <a:rPr lang="el-GR" dirty="0"/>
              <a:t>ω</a:t>
            </a:r>
            <a:r>
              <a:rPr lang="en-US" dirty="0"/>
              <a:t> 1) επίδρασης στρες στο ανοσολογικό σύστημα και σε άλλες λειτουργίες και 2) μείωση πιθανότητας ενασχόλησης του ατόμου με υγι</a:t>
            </a:r>
            <a:r>
              <a:rPr lang="el-GR" dirty="0" err="1"/>
              <a:t>εί</a:t>
            </a:r>
            <a:r>
              <a:rPr lang="en-US" dirty="0"/>
              <a:t>ς συμπεριφορές Σημασία δίνεται στην ικανότητα (η μη) του ατόμου να αντιμετωπίζει στρεσογόνους παράγοντες.</a:t>
            </a:r>
          </a:p>
          <a:p>
            <a:r>
              <a:rPr lang="en-US" dirty="0"/>
              <a:t>Στόχος είναι να διδάξει στο άτομο να χειρίζεται το στρες με σωματική χαλάρωση, γνωσιακή θεραπεία, κοινωνικές δεξιότητες, δεξιότητες λήψης αποφάσεων, επίλυση συγκρούσεων. </a:t>
            </a:r>
          </a:p>
          <a:p>
            <a:r>
              <a:rPr lang="en-US" dirty="0"/>
              <a:t>Αναζήτηση σταθερότητας (equilibrium) και σημασία της αλλαγής </a:t>
            </a:r>
          </a:p>
          <a:p>
            <a:endParaRPr lang="en-US" dirty="0"/>
          </a:p>
        </p:txBody>
      </p:sp>
    </p:spTree>
    <p:extLst>
      <p:ext uri="{BB962C8B-B14F-4D97-AF65-F5344CB8AC3E}">
        <p14:creationId xmlns:p14="http://schemas.microsoft.com/office/powerpoint/2010/main" val="606482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dirty="0"/>
              <a:t>5. Τήρηση Φαρμακευτικής Αγωγής</a:t>
            </a:r>
            <a:endParaRPr lang="en-US" dirty="0"/>
          </a:p>
        </p:txBody>
      </p:sp>
      <p:sp>
        <p:nvSpPr>
          <p:cNvPr id="3" name="Content Placeholder 2"/>
          <p:cNvSpPr>
            <a:spLocks noGrp="1"/>
          </p:cNvSpPr>
          <p:nvPr>
            <p:ph idx="1"/>
          </p:nvPr>
        </p:nvSpPr>
        <p:spPr>
          <a:xfrm>
            <a:off x="457200" y="1935480"/>
            <a:ext cx="8229600" cy="4805888"/>
          </a:xfrm>
        </p:spPr>
        <p:txBody>
          <a:bodyPr>
            <a:normAutofit lnSpcReduction="10000"/>
          </a:bodyPr>
          <a:lstStyle/>
          <a:p>
            <a:r>
              <a:rPr lang="en-US" dirty="0"/>
              <a:t>Τήρηση Φαρμακευτικής Αγωγής</a:t>
            </a:r>
            <a:r>
              <a:rPr lang="el-GR" dirty="0"/>
              <a:t> – </a:t>
            </a:r>
            <a:r>
              <a:rPr lang="en-US" dirty="0"/>
              <a:t>Πρόβλημα συνήθως η μη κατανόηση της αγωγής, ανάγκη λήψης φαρμάκων και π</a:t>
            </a:r>
            <a:r>
              <a:rPr lang="el-GR" dirty="0"/>
              <a:t>ιστή </a:t>
            </a:r>
            <a:r>
              <a:rPr lang="en-US" dirty="0"/>
              <a:t>τήρηση αγωγής </a:t>
            </a:r>
            <a:endParaRPr lang="el-GR" dirty="0"/>
          </a:p>
          <a:p>
            <a:r>
              <a:rPr lang="en-US" dirty="0"/>
              <a:t>Στόχοι ψυχολόγου: </a:t>
            </a:r>
            <a:endParaRPr lang="el-GR" dirty="0"/>
          </a:p>
          <a:p>
            <a:pPr lvl="1"/>
            <a:r>
              <a:rPr lang="en-US" dirty="0"/>
              <a:t>1) να βοηθήσει τον ασθενή να κατανοήσει την ανάγκη για τήρηση της θεραπευτικής αγωγής και τα οφέλη της και </a:t>
            </a:r>
            <a:endParaRPr lang="el-GR" dirty="0"/>
          </a:p>
          <a:p>
            <a:pPr lvl="1"/>
            <a:r>
              <a:rPr lang="en-US" dirty="0"/>
              <a:t>2) να βοηθήσει τους γιατρούς με στρατηγικές για να αυξήσουν τις πιθανότητες συμμόρφωσης των ασθενών. </a:t>
            </a:r>
            <a:endParaRPr lang="el-GR" dirty="0"/>
          </a:p>
          <a:p>
            <a:r>
              <a:rPr lang="en-US" dirty="0"/>
              <a:t>Βιβλίο για λεπτομέρειες στο να απαντηθεί </a:t>
            </a:r>
            <a:endParaRPr lang="el-GR" dirty="0"/>
          </a:p>
          <a:p>
            <a:r>
              <a:rPr lang="en-US" dirty="0"/>
              <a:t>Πώς ενθαρρύνουμε την τήρηση </a:t>
            </a:r>
            <a:endParaRPr lang="el-GR" dirty="0"/>
          </a:p>
          <a:p>
            <a:r>
              <a:rPr lang="en-US" dirty="0"/>
              <a:t>Σημασία του ελέγχου που νιώθει ο ασθενής για την έκβαση </a:t>
            </a:r>
          </a:p>
          <a:p>
            <a:endParaRPr lang="en-US" dirty="0"/>
          </a:p>
        </p:txBody>
      </p:sp>
    </p:spTree>
    <p:extLst>
      <p:ext uri="{BB962C8B-B14F-4D97-AF65-F5344CB8AC3E}">
        <p14:creationId xmlns:p14="http://schemas.microsoft.com/office/powerpoint/2010/main" val="1945378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6. </a:t>
            </a:r>
            <a:r>
              <a:rPr lang="en-US" dirty="0"/>
              <a:t>HIV/AIDS</a:t>
            </a:r>
          </a:p>
        </p:txBody>
      </p:sp>
      <p:sp>
        <p:nvSpPr>
          <p:cNvPr id="3" name="Content Placeholder 2"/>
          <p:cNvSpPr>
            <a:spLocks noGrp="1"/>
          </p:cNvSpPr>
          <p:nvPr>
            <p:ph idx="1"/>
          </p:nvPr>
        </p:nvSpPr>
        <p:spPr/>
        <p:txBody>
          <a:bodyPr/>
          <a:lstStyle/>
          <a:p>
            <a:r>
              <a:rPr lang="en-US" dirty="0"/>
              <a:t>Πρόληψη του AIDS - σύνδρομο επίκτητης ανοσοποιητικής ανεπάρκειας - βάρος πάει περισσότερο στην πρόληψη.</a:t>
            </a:r>
          </a:p>
          <a:p>
            <a:r>
              <a:rPr lang="en-US" dirty="0"/>
              <a:t>Μετάδοση μέσω συγκεκριμένων συμπεριφορών (ελεύθερες σεξουαλικές δραστηριότητες και μολυσμένες βελόνες). Ομοφυλόφιλοι και εξαρτημένα άτομα σε περισσότερο κίνδυνο Πιο αποτελεσματικές μέθοδοι είναι μάρκετινγκ και εκστρατείες από ΜΜΕ. </a:t>
            </a:r>
          </a:p>
          <a:p>
            <a:r>
              <a:rPr lang="en-US" dirty="0"/>
              <a:t>Άλλη μέθοδος η επιστράτευση ατόμων σε ομάδες κινδύνου και γίνονται οι μεταδότες της γνώσης.</a:t>
            </a:r>
          </a:p>
          <a:p>
            <a:endParaRPr lang="en-US" dirty="0"/>
          </a:p>
        </p:txBody>
      </p:sp>
    </p:spTree>
    <p:extLst>
      <p:ext uri="{BB962C8B-B14F-4D97-AF65-F5344CB8AC3E}">
        <p14:creationId xmlns:p14="http://schemas.microsoft.com/office/powerpoint/2010/main" val="3926985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7. Τύπος Α και Εχθρότητα</a:t>
            </a:r>
            <a:endParaRPr lang="en-US" dirty="0"/>
          </a:p>
        </p:txBody>
      </p:sp>
      <p:sp>
        <p:nvSpPr>
          <p:cNvPr id="3" name="Content Placeholder 2"/>
          <p:cNvSpPr>
            <a:spLocks noGrp="1"/>
          </p:cNvSpPr>
          <p:nvPr>
            <p:ph idx="1"/>
          </p:nvPr>
        </p:nvSpPr>
        <p:spPr/>
        <p:txBody>
          <a:bodyPr>
            <a:normAutofit lnSpcReduction="10000"/>
          </a:bodyPr>
          <a:lstStyle/>
          <a:p>
            <a:r>
              <a:rPr lang="en-US" b="1" dirty="0"/>
              <a:t>Συμπεριφορά Τύπου Α και μείωση εχθρότητας Τύπου Α</a:t>
            </a:r>
            <a:r>
              <a:rPr lang="en-US" dirty="0"/>
              <a:t> - ανταγωνιστικότητα, προσανατολισμός στην επιτυχία, ανυπομονησία και εχθρότητα. Έρευνες κατέδειξαν την εχθρότητα, την τάση για διαπροσωπική κυριαρχία και έλεγχο ως τα πιο επικίνδυνα στοιχεία για ανάπτυξη καρδιακής νόσου Υπάρχει περισσότερη καρδιοαγγεακή αντιδραστικότητα άρα πιο επικίνδυνο. </a:t>
            </a:r>
          </a:p>
          <a:p>
            <a:r>
              <a:rPr lang="en-US" dirty="0"/>
              <a:t>Συμπεριφοριστικοί θεραπευτές χρησιμοποιούν χαλάρωση, συζυγική θεραπεία, διαχείριση χρόνου, άλλες τεχνικές αντιμετώπισης στρες, μείωση αρνητικής σημασίας που αποδίδεται στα γεγονότα </a:t>
            </a:r>
          </a:p>
          <a:p>
            <a:endParaRPr lang="en-US" dirty="0"/>
          </a:p>
        </p:txBody>
      </p:sp>
    </p:spTree>
    <p:extLst>
      <p:ext uri="{BB962C8B-B14F-4D97-AF65-F5344CB8AC3E}">
        <p14:creationId xmlns:p14="http://schemas.microsoft.com/office/powerpoint/2010/main" val="4062260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Ψυχοφυσιολογικές Διαταραχές </a:t>
            </a:r>
          </a:p>
        </p:txBody>
      </p:sp>
      <p:sp>
        <p:nvSpPr>
          <p:cNvPr id="3" name="Content Placeholder 2"/>
          <p:cNvSpPr>
            <a:spLocks noGrp="1"/>
          </p:cNvSpPr>
          <p:nvPr>
            <p:ph idx="1"/>
          </p:nvPr>
        </p:nvSpPr>
        <p:spPr/>
        <p:txBody>
          <a:bodyPr>
            <a:normAutofit/>
          </a:bodyPr>
          <a:lstStyle/>
          <a:p>
            <a:r>
              <a:rPr lang="en-US" b="1" dirty="0"/>
              <a:t>Άσθμα</a:t>
            </a:r>
            <a:r>
              <a:rPr lang="el-GR" dirty="0"/>
              <a:t> – </a:t>
            </a:r>
            <a:r>
              <a:rPr lang="en-US" dirty="0"/>
              <a:t>Περίπλοκη Διαταραχή με μεγάλες διακυμάνσεις σε εντάσεις, συχνότητα και μονιμότητα. </a:t>
            </a:r>
          </a:p>
          <a:p>
            <a:r>
              <a:rPr lang="en-US" dirty="0"/>
              <a:t>Συμπεριφοριστική θεραπεία περιλαμβάνει ηλεκτρομυογραφική βιοανάδραση και εκπαίδευση στη χαλάρωση προκειμένου να ξεπεραστεί ο φόβος που περιβάλλει μια κρίση. Επίσης η αποσύνδεση με εξαρτημένα ερεθίσματα κρίσεων</a:t>
            </a:r>
            <a:r>
              <a:rPr lang="el-GR" dirty="0"/>
              <a:t>.</a:t>
            </a:r>
            <a:r>
              <a:rPr lang="en-US" dirty="0"/>
              <a:t> Πιο πρόσφατα, προσθήκη αυτοδιαχείρισης (αποφυγή ερεθισμάτων, τήρηση ιατρικών οδηγιών, διάθεση αναπνευστικών συσκευών, στρατηγικές θετικής αντιμετώπισης</a:t>
            </a:r>
            <a:r>
              <a:rPr lang="el-GR" dirty="0"/>
              <a:t>)</a:t>
            </a:r>
            <a:r>
              <a:rPr lang="en-US" dirty="0"/>
              <a:t>. </a:t>
            </a:r>
          </a:p>
          <a:p>
            <a:endParaRPr lang="en-US" dirty="0"/>
          </a:p>
        </p:txBody>
      </p:sp>
    </p:spTree>
    <p:extLst>
      <p:ext uri="{BB962C8B-B14F-4D97-AF65-F5344CB8AC3E}">
        <p14:creationId xmlns:p14="http://schemas.microsoft.com/office/powerpoint/2010/main" val="86276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Ψυχοφυσιολογικές Διαταραχές </a:t>
            </a:r>
          </a:p>
        </p:txBody>
      </p:sp>
      <p:sp>
        <p:nvSpPr>
          <p:cNvPr id="3" name="Content Placeholder 2"/>
          <p:cNvSpPr>
            <a:spLocks noGrp="1"/>
          </p:cNvSpPr>
          <p:nvPr>
            <p:ph idx="1"/>
          </p:nvPr>
        </p:nvSpPr>
        <p:spPr/>
        <p:txBody>
          <a:bodyPr>
            <a:normAutofit fontScale="92500"/>
          </a:bodyPr>
          <a:lstStyle/>
          <a:p>
            <a:r>
              <a:rPr lang="en-US" b="1" dirty="0"/>
              <a:t>Αϋπνία </a:t>
            </a:r>
            <a:r>
              <a:rPr lang="en-US" dirty="0"/>
              <a:t>– έντονη διέγερση (σωματική και νοητική) την ώρα που πηγαίνουμε για ύπνο Άπνοια επί ύπνου και σημασία και θεραπεία</a:t>
            </a:r>
            <a:r>
              <a:rPr lang="el-GR" dirty="0"/>
              <a:t>.</a:t>
            </a:r>
            <a:r>
              <a:rPr lang="en-US" dirty="0"/>
              <a:t> Θεραπεία με διδασκαλία συμπεριφορών υγιεινής ύπνου (αποφυγή καφεΐνης, νικοτίνης και αλκοόλ, αποφυγή σύντομου ύπνου κατά τη διάρκεια της μέρας, διατήρηση σταθερού προγράμματος ύπνου, αποφυγή σύνδεσης κρεβατιού με αλλά ερεθίσματα). </a:t>
            </a:r>
          </a:p>
          <a:p>
            <a:r>
              <a:rPr lang="en-US" dirty="0"/>
              <a:t>Χαλάρωση και βιοανάδραση επίσης βοηθούν </a:t>
            </a:r>
          </a:p>
          <a:p>
            <a:r>
              <a:rPr lang="en-US" b="1" dirty="0"/>
              <a:t>Ασθένεια Reynaud</a:t>
            </a:r>
            <a:r>
              <a:rPr lang="el-GR" b="1" dirty="0"/>
              <a:t> – </a:t>
            </a:r>
            <a:r>
              <a:rPr lang="en-US" dirty="0"/>
              <a:t>Πάγωμα στις άκρες των δακτύλων λόγω έλλειψης κυκλοφορίας και ίσως και νέκρωση. </a:t>
            </a:r>
          </a:p>
          <a:p>
            <a:r>
              <a:rPr lang="en-US" dirty="0"/>
              <a:t>Φαρμακευτική αγωγή, χαλάρωση, θερμική βιοανάδραση</a:t>
            </a:r>
          </a:p>
          <a:p>
            <a:endParaRPr lang="en-US" dirty="0"/>
          </a:p>
        </p:txBody>
      </p:sp>
    </p:spTree>
    <p:extLst>
      <p:ext uri="{BB962C8B-B14F-4D97-AF65-F5344CB8AC3E}">
        <p14:creationId xmlns:p14="http://schemas.microsoft.com/office/powerpoint/2010/main" val="1958312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Γαστρεντερικές Διαταραχές </a:t>
            </a:r>
          </a:p>
        </p:txBody>
      </p:sp>
      <p:sp>
        <p:nvSpPr>
          <p:cNvPr id="3" name="Content Placeholder 2"/>
          <p:cNvSpPr>
            <a:spLocks noGrp="1"/>
          </p:cNvSpPr>
          <p:nvPr>
            <p:ph idx="1"/>
          </p:nvPr>
        </p:nvSpPr>
        <p:spPr/>
        <p:txBody>
          <a:bodyPr>
            <a:normAutofit/>
          </a:bodyPr>
          <a:lstStyle/>
          <a:p>
            <a:r>
              <a:rPr lang="en-US" b="1" dirty="0"/>
              <a:t>Πεπτικό έλκος </a:t>
            </a:r>
            <a:r>
              <a:rPr lang="en-US" dirty="0"/>
              <a:t>– ναυτία, εμετός, επιγάστριος πόνος σχετιζόμενος με την πέψη της τροφής</a:t>
            </a:r>
            <a:r>
              <a:rPr lang="el-GR" dirty="0"/>
              <a:t>.</a:t>
            </a:r>
            <a:r>
              <a:rPr lang="en-US" dirty="0"/>
              <a:t> Σύνδρομο ευερέθιστου εντέρου - κοικιακός πόνος, διάρροιες ή δυσκοιλιότητες και ακράτεια </a:t>
            </a:r>
            <a:endParaRPr lang="el-GR" dirty="0"/>
          </a:p>
          <a:p>
            <a:r>
              <a:rPr lang="en-US" b="1" dirty="0"/>
              <a:t>Ασθένεια του Crohn </a:t>
            </a:r>
            <a:r>
              <a:rPr lang="en-US" dirty="0"/>
              <a:t>– χρόνια διαταραχή με εξέλκωση και ίσα ρήξη βλεννογόνου του εντέρου (αιτιολογία άγνωστη)</a:t>
            </a:r>
            <a:r>
              <a:rPr lang="el-GR" dirty="0"/>
              <a:t>.</a:t>
            </a:r>
            <a:r>
              <a:rPr lang="en-US" dirty="0"/>
              <a:t> Θεραπεία = έλεγχος στρες, διαχείριση άγχους, εκπαίδευση στη διεκδικητική συμπεριφορά, χαλάρωση και βιοανάδραση.  </a:t>
            </a:r>
          </a:p>
        </p:txBody>
      </p:sp>
    </p:spTree>
    <p:extLst>
      <p:ext uri="{BB962C8B-B14F-4D97-AF65-F5344CB8AC3E}">
        <p14:creationId xmlns:p14="http://schemas.microsoft.com/office/powerpoint/2010/main" val="3135289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Αποκατάσταση</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Αποκατάσταση </a:t>
            </a:r>
            <a:r>
              <a:rPr lang="en-US" dirty="0"/>
              <a:t>– βελτίωση της ποιότητας ζωής ατόμων που ήδη υποφέρουν από κάποια ασθένεια ή άλλο σωματικό πρόβλημα. Σημαντική σε εγκεφαλικά επεισόδια, τραυματισμό σπονδυλικής στήλης, κρανιοεγκεφαλική κάκωση, πολλαπλή σκλήρυνση, μυϊκή δυστροφία, κλπ. </a:t>
            </a:r>
          </a:p>
          <a:p>
            <a:r>
              <a:rPr lang="en-US" dirty="0"/>
              <a:t>Βοήθεια προσαρμογής στα προσβεβλημένα άτομα και οικογένειες. Σημασία διαμόρφωσης ρεαλιστικών προσδοκιών για τη συμπεριφορά τους, να εκτιμήσουν τον εαυτό τους με βάση τα δικά τους όρια και όχι των ικανοτήτων των άλλων, και προσαρμογή στις σωματικές ανεπάρκειες. </a:t>
            </a:r>
          </a:p>
          <a:p>
            <a:r>
              <a:rPr lang="en-US" dirty="0"/>
              <a:t>Άλλοι παράγοντες προβληματισμού (βιβλίο)</a:t>
            </a:r>
          </a:p>
          <a:p>
            <a:endParaRPr lang="en-US" dirty="0"/>
          </a:p>
        </p:txBody>
      </p:sp>
    </p:spTree>
    <p:extLst>
      <p:ext uri="{BB962C8B-B14F-4D97-AF65-F5344CB8AC3E}">
        <p14:creationId xmlns:p14="http://schemas.microsoft.com/office/powerpoint/2010/main" val="805313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Άλλες περιοχές εφαρμογής</a:t>
            </a:r>
          </a:p>
        </p:txBody>
      </p:sp>
      <p:sp>
        <p:nvSpPr>
          <p:cNvPr id="3" name="Content Placeholder 2"/>
          <p:cNvSpPr>
            <a:spLocks noGrp="1"/>
          </p:cNvSpPr>
          <p:nvPr>
            <p:ph idx="1"/>
          </p:nvPr>
        </p:nvSpPr>
        <p:spPr/>
        <p:txBody>
          <a:bodyPr/>
          <a:lstStyle/>
          <a:p>
            <a:r>
              <a:rPr lang="en-US" dirty="0"/>
              <a:t>Σεξουαλική δυσλειτουργία - συνδέεται με διαβήτη, καρδιοαγγειακές παθήσεις, τραυματισμοί, χειρουργικές επεμβάσεις, ενδοκρινολογικά και πολλαπλή σκλήρυνση. </a:t>
            </a:r>
          </a:p>
          <a:p>
            <a:r>
              <a:rPr lang="en-US" dirty="0"/>
              <a:t>Δυσκολία απόφασης μεταξύ βιογενείς και ψυχογενείς </a:t>
            </a:r>
            <a:r>
              <a:rPr lang="el-GR" dirty="0"/>
              <a:t> παράγοντες στη </a:t>
            </a:r>
            <a:r>
              <a:rPr lang="en-US" dirty="0"/>
              <a:t>σεξουαλική δυσλειτουργία (πχ ανδρική ανικανότητα).</a:t>
            </a:r>
          </a:p>
          <a:p>
            <a:endParaRPr lang="en-US" dirty="0"/>
          </a:p>
        </p:txBody>
      </p:sp>
    </p:spTree>
    <p:extLst>
      <p:ext uri="{BB962C8B-B14F-4D97-AF65-F5344CB8AC3E}">
        <p14:creationId xmlns:p14="http://schemas.microsoft.com/office/powerpoint/2010/main" val="412120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Συμπεριφοριστική Ιατρική</a:t>
            </a:r>
          </a:p>
        </p:txBody>
      </p:sp>
      <p:sp>
        <p:nvSpPr>
          <p:cNvPr id="3" name="Content Placeholder 2"/>
          <p:cNvSpPr>
            <a:spLocks noGrp="1"/>
          </p:cNvSpPr>
          <p:nvPr>
            <p:ph idx="1"/>
          </p:nvPr>
        </p:nvSpPr>
        <p:spPr/>
        <p:txBody>
          <a:bodyPr/>
          <a:lstStyle/>
          <a:p>
            <a:r>
              <a:rPr lang="en-US" dirty="0"/>
              <a:t>Συμπεριφοριστική Ιατρική - ένα </a:t>
            </a:r>
            <a:r>
              <a:rPr lang="en-US" b="1" dirty="0"/>
              <a:t>διεπιστημονικό</a:t>
            </a:r>
            <a:r>
              <a:rPr lang="en-US" dirty="0"/>
              <a:t> πεδίο συγκροτούμενο από ειδικούς που εκπροσωπούν την ψυχολογία, τη νοσηλευτική, την ψυχιατρική, την ακοολογία, τη φαρμακευτική, την ιατρική, την κοινωνική εργασία, την επιδημιολογία, την οδοντιατρική και πολλούς άλλους κλάδους. Ο τομέας και οι τεχνικές του έγιναν αποδέκτες και από καρδιολογία, νευρολογία, χειρουργική και ογκολογία. </a:t>
            </a:r>
            <a:endParaRPr lang="el-GR" dirty="0"/>
          </a:p>
          <a:p>
            <a:r>
              <a:rPr lang="en-US" dirty="0"/>
              <a:t>Αρκετές συγκρούσεις για τη χρήση του όρου αφού δεν θεωρείται από κάποιους "αληθινή ιατρική"</a:t>
            </a:r>
          </a:p>
          <a:p>
            <a:endParaRPr lang="en-US" dirty="0"/>
          </a:p>
        </p:txBody>
      </p:sp>
    </p:spTree>
    <p:extLst>
      <p:ext uri="{BB962C8B-B14F-4D97-AF65-F5344CB8AC3E}">
        <p14:creationId xmlns:p14="http://schemas.microsoft.com/office/powerpoint/2010/main" val="4285408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Συμπεριφοριστική Ιατρική</a:t>
            </a:r>
          </a:p>
        </p:txBody>
      </p:sp>
      <p:sp>
        <p:nvSpPr>
          <p:cNvPr id="3" name="Content Placeholder 2"/>
          <p:cNvSpPr>
            <a:spLocks noGrp="1"/>
          </p:cNvSpPr>
          <p:nvPr>
            <p:ph idx="1"/>
          </p:nvPr>
        </p:nvSpPr>
        <p:spPr/>
        <p:txBody>
          <a:bodyPr>
            <a:normAutofit fontScale="92500" lnSpcReduction="20000"/>
          </a:bodyPr>
          <a:lstStyle/>
          <a:p>
            <a:r>
              <a:rPr lang="en-US" dirty="0"/>
              <a:t>Εθνικό ινστιτούτο υγείας και Κλάδος Εναλλακτικής Ιατρικής (βιοανάδραση ως τεχνική). Γενική Αξιολόγηση - συνήθως </a:t>
            </a:r>
            <a:r>
              <a:rPr lang="en-US" dirty="0" err="1"/>
              <a:t>μετά</a:t>
            </a:r>
            <a:r>
              <a:rPr lang="en-US" dirty="0"/>
              <a:t> από συστάσεις για θεραπεία. Αρχή συνήθως τυπικής αξιολόγησης (δημογραφικά, ιστορικό γάμου, επαγγελματικό ιστορικό, ιστορικό νομικών δυσκολιών, ψυχολογικών δυσκολιών και τρέχον ζητήματα. Συνήθως πολύπλοκη λόγω παρουσίας σημαντικών προβλημάτων υγείας</a:t>
            </a:r>
            <a:r>
              <a:rPr lang="el-GR"/>
              <a:t>.</a:t>
            </a:r>
            <a:endParaRPr lang="en-US" dirty="0"/>
          </a:p>
          <a:p>
            <a:r>
              <a:rPr lang="en-US" dirty="0"/>
              <a:t>Υπόψη η χρήση φαρμακευτικής αγωγής (συνήθως τεράστιας) παρενέργειες. Αξιολόγηση επιπέδου μειωμένης ικανότητας ασθενή (παράδειγμα βετεράνου με μειωμένη ικανότητα λόγω αξιολόγησης για κοινωνική ασφάλιση_</a:t>
            </a:r>
            <a:r>
              <a:rPr lang="el-GR" dirty="0"/>
              <a:t>οικονομικές απολαβές ίσως αντικίνητρο για βελτίωση</a:t>
            </a:r>
            <a:r>
              <a:rPr lang="en-US" dirty="0"/>
              <a:t>)</a:t>
            </a:r>
          </a:p>
        </p:txBody>
      </p:sp>
    </p:spTree>
    <p:extLst>
      <p:ext uri="{BB962C8B-B14F-4D97-AF65-F5344CB8AC3E}">
        <p14:creationId xmlns:p14="http://schemas.microsoft.com/office/powerpoint/2010/main" val="34325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Περιοχές Εφαρμογών Συμπεριφοριστικής Ιατρικής </a:t>
            </a:r>
          </a:p>
        </p:txBody>
      </p:sp>
      <p:sp>
        <p:nvSpPr>
          <p:cNvPr id="3" name="Content Placeholder 2"/>
          <p:cNvSpPr>
            <a:spLocks noGrp="1"/>
          </p:cNvSpPr>
          <p:nvPr>
            <p:ph idx="1"/>
          </p:nvPr>
        </p:nvSpPr>
        <p:spPr/>
        <p:txBody>
          <a:bodyPr>
            <a:normAutofit fontScale="85000" lnSpcReduction="20000"/>
          </a:bodyPr>
          <a:lstStyle/>
          <a:p>
            <a:r>
              <a:rPr lang="en-US" dirty="0"/>
              <a:t>Πόνος</a:t>
            </a:r>
          </a:p>
          <a:p>
            <a:pPr lvl="1"/>
            <a:r>
              <a:rPr lang="en-US" b="1" dirty="0"/>
              <a:t>Κεφαλαλγία</a:t>
            </a:r>
            <a:r>
              <a:rPr lang="en-US" dirty="0"/>
              <a:t> - ταξινομούνται σε δύο τύπους: κεφαλαλγίες τάσεως (μυικής συστολής... Μονότονος, οξύς πόνος που εντοπίζεται ή στις δύο πλευρές του μετώπου ή πίσω μέρος του λαιμού) και ημικρανίες (ρυθμικός πόνος συνήθως στη μία πλευρά του κεφαλιού και συνοδεύεται με υπερευαισθησία σε ηχητικά, οσμητικά και οπτικά ερεθίσματα). </a:t>
            </a:r>
          </a:p>
          <a:p>
            <a:pPr lvl="1"/>
            <a:r>
              <a:rPr lang="en-US" dirty="0"/>
              <a:t>Κεφαλαλγίες συνοδεύονται με ναυτία και εμετό. Μερικές φορές προειδοποίηση με διαταραχή στο οπτικό πεδίο (κυματοειδής γραμμές) που είναι κλασική ημικρανία και κοινή αν δεν υπάρχει προειδοποίηση. </a:t>
            </a:r>
          </a:p>
          <a:p>
            <a:pPr lvl="1"/>
            <a:r>
              <a:rPr lang="en-US" b="1" dirty="0"/>
              <a:t>Μετατραυματική κεφαλαλγία</a:t>
            </a:r>
            <a:r>
              <a:rPr lang="en-US" dirty="0"/>
              <a:t> - τραυματισμός περιοχής κεφαλής ή/και λαιμού και μπορεί να βοηθήσει η συμπεριφοριστική ιατρική Κεφαλαλγίες Κροταφογναθικού Συνδέσμου - προβλήματα λόγω άρθρωσης κάτω από αυτιά που είναι ή δομικές ή υψηλής μυικής έντασης. </a:t>
            </a:r>
          </a:p>
          <a:p>
            <a:endParaRPr lang="en-US" dirty="0"/>
          </a:p>
        </p:txBody>
      </p:sp>
    </p:spTree>
    <p:extLst>
      <p:ext uri="{BB962C8B-B14F-4D97-AF65-F5344CB8AC3E}">
        <p14:creationId xmlns:p14="http://schemas.microsoft.com/office/powerpoint/2010/main" val="86345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Πόνος</a:t>
            </a:r>
            <a:endParaRPr lang="en-US" dirty="0"/>
          </a:p>
        </p:txBody>
      </p:sp>
      <p:sp>
        <p:nvSpPr>
          <p:cNvPr id="3" name="Content Placeholder 2"/>
          <p:cNvSpPr>
            <a:spLocks noGrp="1"/>
          </p:cNvSpPr>
          <p:nvPr>
            <p:ph idx="1"/>
          </p:nvPr>
        </p:nvSpPr>
        <p:spPr>
          <a:xfrm>
            <a:off x="457200" y="1935480"/>
            <a:ext cx="8229600" cy="4661872"/>
          </a:xfrm>
        </p:spPr>
        <p:txBody>
          <a:bodyPr>
            <a:normAutofit fontScale="77500" lnSpcReduction="20000"/>
          </a:bodyPr>
          <a:lstStyle/>
          <a:p>
            <a:r>
              <a:rPr lang="en-US" b="1" dirty="0"/>
              <a:t>Τεχνικές Συμπεριφοριστικής Ιατρικής για Κεφαλαλγίες </a:t>
            </a:r>
            <a:endParaRPr lang="el-GR" b="1" dirty="0"/>
          </a:p>
          <a:p>
            <a:pPr lvl="1"/>
            <a:r>
              <a:rPr lang="en-US" dirty="0"/>
              <a:t>Εκπαίδευση στη χαλάρωση. Βιοανάδραση (σύνδεση μηχανημάτων με σώμα για παρακολούθηση μυικής έντασης, ροής αίματος με ηχητικό τόνο Πλεκτρομυογραφική βιοανάδραση - τοποθέτηση ηλεκτροδίων στους μυς του μετώπου για μείωση μυικής έντασης</a:t>
            </a:r>
            <a:r>
              <a:rPr lang="el-GR" dirty="0"/>
              <a:t>)</a:t>
            </a:r>
            <a:endParaRPr lang="en-US" dirty="0"/>
          </a:p>
          <a:p>
            <a:pPr lvl="1"/>
            <a:r>
              <a:rPr lang="en-US" dirty="0"/>
              <a:t>Θερμική βιοανάδραση - αισθητήριος δέκτης στο δάχτυλο που μετρά την πίεση του αίματος προς την περιφέρεια και στόχος είναι να αυξηθεί </a:t>
            </a:r>
          </a:p>
          <a:p>
            <a:r>
              <a:rPr lang="en-US" b="1" dirty="0"/>
              <a:t>Χειρισμός του χρόνιου πόνου </a:t>
            </a:r>
            <a:r>
              <a:rPr lang="en-US" dirty="0"/>
              <a:t>- οι πιο πάνω τεχνικές δεν είναι τόσο αποτελεσματικές για χρόνιους πόνους (&gt; 6 μηνών). Συνήθως αντιμετωπίζεται με αύξηση δραστηριοτήτων του ατόμου και όχι η μείωση του πόνου η ίδια. Συνήθως όμως αυτοί οι ασθενείς ψάχνουν τη "μαγική λύση" ... </a:t>
            </a:r>
            <a:r>
              <a:rPr lang="el-GR" dirty="0"/>
              <a:t> </a:t>
            </a:r>
            <a:r>
              <a:rPr lang="en-US" dirty="0"/>
              <a:t>Ανεπιτυχώς </a:t>
            </a:r>
            <a:endParaRPr lang="el-GR" dirty="0"/>
          </a:p>
          <a:p>
            <a:r>
              <a:rPr lang="en-US" dirty="0"/>
              <a:t>Καλύτερη αντιμετώπιση είναι η εξαρτημένη νέα μάθηση μέσω φυσιοθεραπείας και ασκήσεων, γνωσιακή αναδόμηση, αναδιαμόρφωση περιβάλλοντος, ανακίνηση επαγγελματικών θεμάτων. </a:t>
            </a:r>
          </a:p>
          <a:p>
            <a:endParaRPr lang="en-US" dirty="0"/>
          </a:p>
        </p:txBody>
      </p:sp>
    </p:spTree>
    <p:extLst>
      <p:ext uri="{BB962C8B-B14F-4D97-AF65-F5344CB8AC3E}">
        <p14:creationId xmlns:p14="http://schemas.microsoft.com/office/powerpoint/2010/main" val="1474544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Προαγωγή της Υγείας</a:t>
            </a:r>
          </a:p>
        </p:txBody>
      </p:sp>
      <p:sp>
        <p:nvSpPr>
          <p:cNvPr id="3" name="Content Placeholder 2"/>
          <p:cNvSpPr>
            <a:spLocks noGrp="1"/>
          </p:cNvSpPr>
          <p:nvPr>
            <p:ph idx="1"/>
          </p:nvPr>
        </p:nvSpPr>
        <p:spPr/>
        <p:txBody>
          <a:bodyPr>
            <a:normAutofit/>
          </a:bodyPr>
          <a:lstStyle/>
          <a:p>
            <a:r>
              <a:rPr lang="en-US" dirty="0"/>
              <a:t>Δραστηριότητες προαγωγής της υγείας που αποσκοπούν στη μείωση του κινδύνου ανάπτυξης ασθενειών όπως: συστηματική σωματική άσκηση, διακοπή καπνίσματος, έλεγχο βάρους, αντιμετώπιση στρες, πιστή τήρηση ιατρικών συνταγών και λήψη προφύλαξης στις ελεύθερες σεξουαλικές σχέσεις. Ανθυγιεινές συμπεριφορές συνήθως πιο εύκολες και ευχάριστες από συμπεριφορές προάσπισης της υγείας.</a:t>
            </a:r>
          </a:p>
        </p:txBody>
      </p:sp>
    </p:spTree>
    <p:extLst>
      <p:ext uri="{BB962C8B-B14F-4D97-AF65-F5344CB8AC3E}">
        <p14:creationId xmlns:p14="http://schemas.microsoft.com/office/powerpoint/2010/main" val="75726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1. Π</a:t>
            </a:r>
            <a:r>
              <a:rPr lang="el-GR" dirty="0"/>
              <a:t>ιστή </a:t>
            </a:r>
            <a:r>
              <a:rPr lang="en-US" dirty="0"/>
              <a:t>τήρηση της άσκησης</a:t>
            </a:r>
          </a:p>
        </p:txBody>
      </p:sp>
      <p:sp>
        <p:nvSpPr>
          <p:cNvPr id="3" name="Content Placeholder 2"/>
          <p:cNvSpPr>
            <a:spLocks noGrp="1"/>
          </p:cNvSpPr>
          <p:nvPr>
            <p:ph idx="1"/>
          </p:nvPr>
        </p:nvSpPr>
        <p:spPr>
          <a:xfrm>
            <a:off x="457200" y="1935480"/>
            <a:ext cx="8229600" cy="4661872"/>
          </a:xfrm>
        </p:spPr>
        <p:txBody>
          <a:bodyPr>
            <a:normAutofit lnSpcReduction="10000"/>
          </a:bodyPr>
          <a:lstStyle/>
          <a:p>
            <a:r>
              <a:rPr lang="en-US" dirty="0"/>
              <a:t>Π</a:t>
            </a:r>
            <a:r>
              <a:rPr lang="el-GR" dirty="0"/>
              <a:t>ιστή </a:t>
            </a:r>
            <a:r>
              <a:rPr lang="en-US" dirty="0"/>
              <a:t>τήρηση της άσκησης - προσφέρει πνευματικά και σωματικά οφέλη. Αναγνωρίζεται ως μια αποδεκτή μορφή θεραπευτικής αντιμετώπισης σε θέματα οπς διαβήτη, παχυσαρκία, υπέρτασης, σταφανιαίας καρδιακής ανεπάρκειας, χρόνιοι πόνοι, κατάθλιψη.</a:t>
            </a:r>
            <a:endParaRPr lang="el-GR" dirty="0"/>
          </a:p>
          <a:p>
            <a:r>
              <a:rPr lang="en-US" dirty="0"/>
              <a:t>Δημιουργία προγραμμάτων που να αυξάνουν την πιθανότητα τήρησης αυτής. </a:t>
            </a:r>
          </a:p>
          <a:p>
            <a:r>
              <a:rPr lang="en-US" dirty="0"/>
              <a:t>Επίσης, σημασία ανατροφοδότησης και κοινωνικής υποστήριξης </a:t>
            </a:r>
            <a:endParaRPr lang="el-GR" dirty="0"/>
          </a:p>
          <a:p>
            <a:r>
              <a:rPr lang="en-US" dirty="0"/>
              <a:t>Σημασία συμβολισμού άσκησης για το άτομο (1 χιλιόμετρο και κουρεύω γρασίδι)</a:t>
            </a:r>
          </a:p>
          <a:p>
            <a:endParaRPr lang="en-US" dirty="0"/>
          </a:p>
        </p:txBody>
      </p:sp>
    </p:spTree>
    <p:extLst>
      <p:ext uri="{BB962C8B-B14F-4D97-AF65-F5344CB8AC3E}">
        <p14:creationId xmlns:p14="http://schemas.microsoft.com/office/powerpoint/2010/main" val="2240248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2. Κάπνισμα</a:t>
            </a:r>
            <a:endParaRPr lang="en-US" dirty="0"/>
          </a:p>
        </p:txBody>
      </p:sp>
      <p:sp>
        <p:nvSpPr>
          <p:cNvPr id="3" name="Content Placeholder 2"/>
          <p:cNvSpPr>
            <a:spLocks noGrp="1"/>
          </p:cNvSpPr>
          <p:nvPr>
            <p:ph idx="1"/>
          </p:nvPr>
        </p:nvSpPr>
        <p:spPr>
          <a:xfrm>
            <a:off x="457200" y="1935480"/>
            <a:ext cx="8229600" cy="4805888"/>
          </a:xfrm>
        </p:spPr>
        <p:txBody>
          <a:bodyPr>
            <a:normAutofit fontScale="85000" lnSpcReduction="20000"/>
          </a:bodyPr>
          <a:lstStyle/>
          <a:p>
            <a:r>
              <a:rPr lang="en-US" b="1" dirty="0"/>
              <a:t>Διακοπή καπνίσματος </a:t>
            </a:r>
            <a:r>
              <a:rPr lang="en-US" dirty="0"/>
              <a:t>- συντελεί σε όλες τις κύριες αιτίες θανάτου. </a:t>
            </a:r>
          </a:p>
          <a:p>
            <a:r>
              <a:rPr lang="en-US" dirty="0"/>
              <a:t>Βιολογικοί παράγοντες (νικοτίνη) Κοινωνικοί παράγοντες (τεράστια ποσά δαπάνης από καπνοβιομηχανίες για διαφήμιση και σύνδεση καπνίσματος με διαπφορες δραστηριότητες Συμπεριφορικοί παράγοντες (σύνδεση περιεχομένου με κάπνισμα, ιεροτελεστία και συνήθεια).</a:t>
            </a:r>
          </a:p>
          <a:p>
            <a:r>
              <a:rPr lang="en-US" dirty="0"/>
              <a:t>Πρωταρχική συμπεριφοριστική τεχνική είναι η αυτοπαρατήρηση και χορήγηση αμοιβών (όριο τσιγάρων και αμοιβή στην τήρηση του). Μείωση μέχρι καθολική αποχή. Εναλλακτικά, πλήρης αποχή και αμοιβή για κάθε μέρα που δεν καπνίζουν. </a:t>
            </a:r>
          </a:p>
          <a:p>
            <a:r>
              <a:rPr lang="en-US" dirty="0"/>
              <a:t>Χρήση κοινωνικής υποστήριξης. Εκπαίδευση στη χαλάρωση για αντιστάθμισμα στη σωματική εγρήγορση. </a:t>
            </a:r>
          </a:p>
          <a:p>
            <a:r>
              <a:rPr lang="en-US" dirty="0"/>
              <a:t>Σταδιακή μείωση των πλαισίων που συνδέονται με το κάπνισμα. </a:t>
            </a:r>
          </a:p>
          <a:p>
            <a:r>
              <a:rPr lang="en-US" dirty="0"/>
              <a:t>Φαρμακευτική αγωγή, έμπλαστρο ή τσίχλα νικοτίνης. </a:t>
            </a:r>
          </a:p>
          <a:p>
            <a:endParaRPr lang="en-US" dirty="0"/>
          </a:p>
        </p:txBody>
      </p:sp>
    </p:spTree>
    <p:extLst>
      <p:ext uri="{BB962C8B-B14F-4D97-AF65-F5344CB8AC3E}">
        <p14:creationId xmlns:p14="http://schemas.microsoft.com/office/powerpoint/2010/main" val="7947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3. Παχυσαρκία</a:t>
            </a:r>
            <a:endParaRPr lang="en-US" dirty="0"/>
          </a:p>
        </p:txBody>
      </p:sp>
      <p:sp>
        <p:nvSpPr>
          <p:cNvPr id="3" name="Content Placeholder 2"/>
          <p:cNvSpPr>
            <a:spLocks noGrp="1"/>
          </p:cNvSpPr>
          <p:nvPr>
            <p:ph idx="1"/>
          </p:nvPr>
        </p:nvSpPr>
        <p:spPr/>
        <p:txBody>
          <a:bodyPr>
            <a:normAutofit fontScale="92500"/>
          </a:bodyPr>
          <a:lstStyle/>
          <a:p>
            <a:r>
              <a:rPr lang="en-US" dirty="0"/>
              <a:t>Παχυσαρκία - ψηλός κίνδυνος για διαβήτη, καρδιοαγγειακές παθήσεις, υπέρταση και κάποιες μορφές καρκίνου. </a:t>
            </a:r>
          </a:p>
          <a:p>
            <a:r>
              <a:rPr lang="en-US" dirty="0"/>
              <a:t>Γενετικοί παράγοντες (κληρονομικότητα μέχρι και 70%) Βιολογικοί/οργανικοί παράγοντες (μεταβολισμός ενέργειας όπως και αριθμός και κατανομή λιποκυττάρων) Ιατρικοί παράγοντες (ενδοκρινολογικές διαταραχές).</a:t>
            </a:r>
          </a:p>
          <a:p>
            <a:r>
              <a:rPr lang="en-US" dirty="0"/>
              <a:t>Ψυχολογικοί παράγοντες (λαιμαργία, έλλειψη σωματικής άσκησης, Κοινωνικοί παράγοντες (πιέσεις από οικογένεια, αριθμός δραστηριοτήτων που συνδέεται με φαγητό)</a:t>
            </a:r>
          </a:p>
          <a:p>
            <a:endParaRPr lang="en-US" dirty="0"/>
          </a:p>
        </p:txBody>
      </p:sp>
    </p:spTree>
    <p:extLst>
      <p:ext uri="{BB962C8B-B14F-4D97-AF65-F5344CB8AC3E}">
        <p14:creationId xmlns:p14="http://schemas.microsoft.com/office/powerpoint/2010/main" val="28982653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220</TotalTime>
  <Words>1402</Words>
  <Application>Microsoft Office PowerPoint</Application>
  <PresentationFormat>Προβολή στην οθόνη (4:3)</PresentationFormat>
  <Paragraphs>73</Paragraphs>
  <Slides>18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Calibri</vt:lpstr>
      <vt:lpstr>Constantia</vt:lpstr>
      <vt:lpstr>Wingdings 2</vt:lpstr>
      <vt:lpstr>Flow</vt:lpstr>
      <vt:lpstr>Συμπεριφοριστική Ιατρική</vt:lpstr>
      <vt:lpstr>Συμπεριφοριστική Ιατρική</vt:lpstr>
      <vt:lpstr>Συμπεριφοριστική Ιατρική</vt:lpstr>
      <vt:lpstr>Περιοχές Εφαρμογών Συμπεριφοριστικής Ιατρικής </vt:lpstr>
      <vt:lpstr>Πόνος</vt:lpstr>
      <vt:lpstr>Προαγωγή της Υγείας</vt:lpstr>
      <vt:lpstr>1. Πιστή τήρηση της άσκησης</vt:lpstr>
      <vt:lpstr>2. Κάπνισμα</vt:lpstr>
      <vt:lpstr>3. Παχυσαρκία</vt:lpstr>
      <vt:lpstr>4. Χειρισμός του Στρες</vt:lpstr>
      <vt:lpstr>5. Τήρηση Φαρμακευτικής Αγωγής</vt:lpstr>
      <vt:lpstr>6. HIV/AIDS</vt:lpstr>
      <vt:lpstr>7. Τύπος Α και Εχθρότητα</vt:lpstr>
      <vt:lpstr>Ψυχοφυσιολογικές Διαταραχές </vt:lpstr>
      <vt:lpstr>Ψυχοφυσιολογικές Διαταραχές </vt:lpstr>
      <vt:lpstr>Γαστρεντερικές Διαταραχές </vt:lpstr>
      <vt:lpstr>Αποκατάσταση</vt:lpstr>
      <vt:lpstr>Άλλες περιοχές εφαρμογής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 13 Ψυχιατρικά Νοσοκομεία</dc:title>
  <dc:creator>Marios Argyrides</dc:creator>
  <cp:lastModifiedBy>(a) ΦΛΩΡΑ ΑΙΚΑΤΕΡΙΝΗ</cp:lastModifiedBy>
  <cp:revision>32</cp:revision>
  <dcterms:created xsi:type="dcterms:W3CDTF">2013-11-21T07:50:35Z</dcterms:created>
  <dcterms:modified xsi:type="dcterms:W3CDTF">2024-12-03T22:44:19Z</dcterms:modified>
</cp:coreProperties>
</file>