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1"/>
  </p:notesMasterIdLst>
  <p:handoutMasterIdLst>
    <p:handoutMasterId r:id="rId22"/>
  </p:handoutMasterIdLst>
  <p:sldIdLst>
    <p:sldId id="276" r:id="rId2"/>
    <p:sldId id="256" r:id="rId3"/>
    <p:sldId id="260" r:id="rId4"/>
    <p:sldId id="261" r:id="rId5"/>
    <p:sldId id="262" r:id="rId6"/>
    <p:sldId id="263" r:id="rId7"/>
    <p:sldId id="264" r:id="rId8"/>
    <p:sldId id="265" r:id="rId9"/>
    <p:sldId id="266" r:id="rId10"/>
    <p:sldId id="278" r:id="rId11"/>
    <p:sldId id="279" r:id="rId12"/>
    <p:sldId id="280" r:id="rId13"/>
    <p:sldId id="281" r:id="rId14"/>
    <p:sldId id="268" r:id="rId15"/>
    <p:sldId id="282" r:id="rId16"/>
    <p:sldId id="269" r:id="rId17"/>
    <p:sldId id="270" r:id="rId18"/>
    <p:sldId id="271" r:id="rId19"/>
    <p:sldId id="277"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ΑΓΔΑ ΚΑΡΑΒΙΩΤΗ" initials="ΜΚ" lastIdx="2" clrIdx="0">
    <p:extLst>
      <p:ext uri="{19B8F6BF-5375-455C-9EA6-DF929625EA0E}">
        <p15:presenceInfo xmlns:p15="http://schemas.microsoft.com/office/powerpoint/2012/main" userId="ΜΑΓΔΑ ΚΑΡΑΒΙΩΤ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A5"/>
    <a:srgbClr val="F57024"/>
    <a:srgbClr val="F50C24"/>
    <a:srgbClr val="AF3D92"/>
    <a:srgbClr val="C74C2D"/>
    <a:srgbClr val="4D92BC"/>
    <a:srgbClr val="6A733D"/>
    <a:srgbClr val="4E6273"/>
    <a:srgbClr val="E3E709"/>
    <a:srgbClr val="BE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93900" autoAdjust="0"/>
  </p:normalViewPr>
  <p:slideViewPr>
    <p:cSldViewPr snapToGrid="0">
      <p:cViewPr varScale="1">
        <p:scale>
          <a:sx n="100" d="100"/>
          <a:sy n="100" d="100"/>
        </p:scale>
        <p:origin x="192" y="8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7/10/2019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2</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8835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116663-B372-3E48-9F73-B21AA219DBD6}" type="slidenum">
              <a:rPr lang="en-US" smtClean="0"/>
              <a:pPr/>
              <a:t>12</a:t>
            </a:fld>
            <a:endParaRPr lang="en-US" dirty="0"/>
          </a:p>
        </p:txBody>
      </p:sp>
    </p:spTree>
    <p:extLst>
      <p:ext uri="{BB962C8B-B14F-4D97-AF65-F5344CB8AC3E}">
        <p14:creationId xmlns:p14="http://schemas.microsoft.com/office/powerpoint/2010/main" val="172897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116663-B372-3E48-9F73-B21AA219DBD6}" type="slidenum">
              <a:rPr lang="en-US" smtClean="0"/>
              <a:pPr/>
              <a:t>13</a:t>
            </a:fld>
            <a:endParaRPr lang="en-US" dirty="0"/>
          </a:p>
        </p:txBody>
      </p:sp>
    </p:spTree>
    <p:extLst>
      <p:ext uri="{BB962C8B-B14F-4D97-AF65-F5344CB8AC3E}">
        <p14:creationId xmlns:p14="http://schemas.microsoft.com/office/powerpoint/2010/main" val="360509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02E0F8D-9956-824F-92E4-96A1AE979EC5}" type="slidenum">
              <a:rPr lang="en-US" sz="1200"/>
              <a:pPr/>
              <a:t>14</a:t>
            </a:fld>
            <a:endParaRPr lang="en-US" sz="12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02E0F8D-9956-824F-92E4-96A1AE979EC5}" type="slidenum">
              <a:rPr lang="en-US" sz="1200"/>
              <a:pPr/>
              <a:t>15</a:t>
            </a:fld>
            <a:endParaRPr lang="en-US" sz="12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6656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C66A487-F65B-E04D-A2EF-31C8B8EC0B16}" type="slidenum">
              <a:rPr lang="en-US" sz="1200"/>
              <a:pPr/>
              <a:t>16</a:t>
            </a:fld>
            <a:endParaRPr lang="en-US" sz="1200"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DA2BD433-2BFC-D544-9FD7-E23612DC84C0}" type="slidenum">
              <a:rPr lang="en-US" sz="1200"/>
              <a:pPr/>
              <a:t>17</a:t>
            </a:fld>
            <a:endParaRPr lang="en-US" sz="1200"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7B9C0251-B640-B34E-926C-D9C74F423726}" type="slidenum">
              <a:rPr lang="en-US" sz="1200"/>
              <a:pPr/>
              <a:t>18</a:t>
            </a:fld>
            <a:endParaRPr lang="en-US"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854F7253-0C0C-CC41-A622-CE98F6B07353}" type="slidenum">
              <a:rPr lang="en-US" sz="1200"/>
              <a:pPr/>
              <a:t>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B0667B91-92EC-664D-B866-F3C0294FB6EF}" type="slidenum">
              <a:rPr lang="en-US" sz="1200"/>
              <a:pPr/>
              <a:t>4</a:t>
            </a:fld>
            <a:endParaRPr lang="en-US" sz="1200"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596F8861-BEBD-884B-8E39-F4E186A3B8A9}" type="slidenum">
              <a:rPr lang="en-US" sz="1200"/>
              <a:pPr/>
              <a:t>5</a:t>
            </a:fld>
            <a:endParaRPr lang="en-US" sz="1200"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CA66E69-9A96-8F4C-892B-693CF41734ED}" type="slidenum">
              <a:rPr lang="en-US" sz="1200"/>
              <a:pPr/>
              <a:t>6</a:t>
            </a:fld>
            <a:endParaRPr 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F9573EFE-9870-DB45-981B-D699C6EBFCCD}" type="slidenum">
              <a:rPr lang="en-US" sz="1200"/>
              <a:pPr/>
              <a:t>8</a:t>
            </a:fld>
            <a:endParaRPr 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4D306505-0D4E-BA45-B4A5-86526D1E5F4E}" type="slidenum">
              <a:rPr lang="en-US" sz="1200"/>
              <a:pPr/>
              <a:t>9</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4D306505-0D4E-BA45-B4A5-86526D1E5F4E}" type="slidenum">
              <a:rPr lang="en-US" sz="1200"/>
              <a:pPr/>
              <a:t>10</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1494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116663-B372-3E48-9F73-B21AA219DBD6}" type="slidenum">
              <a:rPr lang="en-US" smtClean="0"/>
              <a:pPr/>
              <a:t>11</a:t>
            </a:fld>
            <a:endParaRPr lang="en-US" dirty="0"/>
          </a:p>
        </p:txBody>
      </p:sp>
    </p:spTree>
    <p:extLst>
      <p:ext uri="{BB962C8B-B14F-4D97-AF65-F5344CB8AC3E}">
        <p14:creationId xmlns:p14="http://schemas.microsoft.com/office/powerpoint/2010/main" val="275590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E1CE9C-DD12-4A07-ABD2-6BF35C9588B3}"/>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65F320D-383F-470E-931E-7CBDC0C48F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2F1C71C-4CC2-4CA3-807B-0F37FEF0FF72}"/>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5" name="Θέση υποσέλιδου 4">
            <a:extLst>
              <a:ext uri="{FF2B5EF4-FFF2-40B4-BE49-F238E27FC236}">
                <a16:creationId xmlns:a16="http://schemas.microsoft.com/office/drawing/2014/main" id="{86E460EC-89BD-41C6-9E1A-6D8816704618}"/>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CFB3320F-5DDC-4BC9-BF94-8156C3AB7377}"/>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408438150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DC8CC3-902C-4D28-A0B7-E202E15658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9BD1496-C0D5-4451-8D9B-30E651A75404}"/>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D5FFC94-2AC4-4423-AB2E-A5BA13ACF10D}"/>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5" name="Θέση υποσέλιδου 4">
            <a:extLst>
              <a:ext uri="{FF2B5EF4-FFF2-40B4-BE49-F238E27FC236}">
                <a16:creationId xmlns:a16="http://schemas.microsoft.com/office/drawing/2014/main" id="{F55BD623-BB68-4D15-860E-812CCD21FC62}"/>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05F5C6E5-D434-4B0E-B36F-EBC1731F9774}"/>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11856738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DF9FF8C-F082-48E9-AFAE-6EF29C7AF64C}"/>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41BA8D4-278A-44AD-9C2A-EFB4CFC2C5F4}"/>
              </a:ext>
            </a:extLst>
          </p:cNvPr>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F1CFA1D-13C8-4C13-98E4-07D2AF41C98C}"/>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5" name="Θέση υποσέλιδου 4">
            <a:extLst>
              <a:ext uri="{FF2B5EF4-FFF2-40B4-BE49-F238E27FC236}">
                <a16:creationId xmlns:a16="http://schemas.microsoft.com/office/drawing/2014/main" id="{14571735-4FFB-4DF3-A628-0FC3215CA8D9}"/>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A4D251CE-DE2D-426E-949E-C4A46ED733D7}"/>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1435955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00CF0-B132-4514-950D-219FF844AA9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A90B17F-F0DE-4F74-9D56-0B1EF8026481}"/>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58F1BDF4-A7BF-4DDF-849E-5D537102C10A}"/>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5" name="Θέση υποσέλιδου 4">
            <a:extLst>
              <a:ext uri="{FF2B5EF4-FFF2-40B4-BE49-F238E27FC236}">
                <a16:creationId xmlns:a16="http://schemas.microsoft.com/office/drawing/2014/main" id="{95544091-047E-49D7-AD3A-7BA67A290928}"/>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99F37AC9-5F8D-4AFF-B99F-9603228213F5}"/>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28669597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4FB4-A7A2-4060-997F-AB3C9D19E480}"/>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B1FD2B5-AC19-4585-BCC1-7EA20EE38D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70F71B22-6DC8-4F35-BEF8-EA0FF79BA654}"/>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5" name="Θέση υποσέλιδου 4">
            <a:extLst>
              <a:ext uri="{FF2B5EF4-FFF2-40B4-BE49-F238E27FC236}">
                <a16:creationId xmlns:a16="http://schemas.microsoft.com/office/drawing/2014/main" id="{44B50D85-6A4E-4855-9142-CE67B3EA52CB}"/>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27095749-C576-4444-A89B-9EA9D38F83A4}"/>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43697670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D9EC92-0B39-4264-ACB4-A7BB7B3B48B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5FD3107-F315-4CB1-AD93-92D3A820E2D2}"/>
              </a:ext>
            </a:extLst>
          </p:cNvPr>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53879CFA-DDF4-4823-9485-B06167BB2777}"/>
              </a:ext>
            </a:extLst>
          </p:cNvPr>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7A3E8BE2-450F-4BE9-939A-048F867B9D61}"/>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6" name="Θέση υποσέλιδου 5">
            <a:extLst>
              <a:ext uri="{FF2B5EF4-FFF2-40B4-BE49-F238E27FC236}">
                <a16:creationId xmlns:a16="http://schemas.microsoft.com/office/drawing/2014/main" id="{F4809DFE-4F01-48E6-9BED-7F9DD370D872}"/>
              </a:ext>
            </a:extLst>
          </p:cNvPr>
          <p:cNvSpPr>
            <a:spLocks noGrp="1"/>
          </p:cNvSpPr>
          <p:nvPr>
            <p:ph type="ftr" sz="quarter" idx="11"/>
          </p:nvPr>
        </p:nvSpPr>
        <p:spPr/>
        <p:txBody>
          <a:bodyPr/>
          <a:lstStyle/>
          <a:p>
            <a:r>
              <a:rPr lang="en-GB"/>
              <a:t>© 2016 Pearson Education, Inc.</a:t>
            </a:r>
            <a:endParaRPr lang="en-GB" dirty="0"/>
          </a:p>
        </p:txBody>
      </p:sp>
      <p:sp>
        <p:nvSpPr>
          <p:cNvPr id="7" name="Θέση αριθμού διαφάνειας 6">
            <a:extLst>
              <a:ext uri="{FF2B5EF4-FFF2-40B4-BE49-F238E27FC236}">
                <a16:creationId xmlns:a16="http://schemas.microsoft.com/office/drawing/2014/main" id="{BB4B9E12-A445-4C8C-96BE-795C7F27EE2C}"/>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378553875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6F51-36F5-40EF-A94D-97F693B7F60D}"/>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9055C1-A4CB-409C-8706-BE6923EE8B6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197D7774-1BFE-42AD-92B1-2F695CEA183E}"/>
              </a:ext>
            </a:extLst>
          </p:cNvPr>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F45A7D5-91C7-47AB-973F-0E80202388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C9594A69-F46D-49C1-B20F-82F685EB057C}"/>
              </a:ext>
            </a:extLst>
          </p:cNvPr>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B5BC9002-405F-40CD-958D-9EF9FB7A11E9}"/>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8" name="Θέση υποσέλιδου 7">
            <a:extLst>
              <a:ext uri="{FF2B5EF4-FFF2-40B4-BE49-F238E27FC236}">
                <a16:creationId xmlns:a16="http://schemas.microsoft.com/office/drawing/2014/main" id="{1F195DC3-62D8-4495-9F36-419E4F55D7CC}"/>
              </a:ext>
            </a:extLst>
          </p:cNvPr>
          <p:cNvSpPr>
            <a:spLocks noGrp="1"/>
          </p:cNvSpPr>
          <p:nvPr>
            <p:ph type="ftr" sz="quarter" idx="11"/>
          </p:nvPr>
        </p:nvSpPr>
        <p:spPr/>
        <p:txBody>
          <a:bodyPr/>
          <a:lstStyle/>
          <a:p>
            <a:r>
              <a:rPr lang="en-GB"/>
              <a:t>© 2016 Pearson Education, Inc.</a:t>
            </a:r>
            <a:endParaRPr lang="en-GB" dirty="0"/>
          </a:p>
        </p:txBody>
      </p:sp>
      <p:sp>
        <p:nvSpPr>
          <p:cNvPr id="9" name="Θέση αριθμού διαφάνειας 8">
            <a:extLst>
              <a:ext uri="{FF2B5EF4-FFF2-40B4-BE49-F238E27FC236}">
                <a16:creationId xmlns:a16="http://schemas.microsoft.com/office/drawing/2014/main" id="{5E9D4C2C-35DE-4CD1-A7EB-15114207F30C}"/>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340264309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C633EF-8FD5-437A-A28E-2F05EA18BE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9FA4A8A-5CD6-4607-A9D9-EFAD9D35D2D3}"/>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4" name="Θέση υποσέλιδου 3">
            <a:extLst>
              <a:ext uri="{FF2B5EF4-FFF2-40B4-BE49-F238E27FC236}">
                <a16:creationId xmlns:a16="http://schemas.microsoft.com/office/drawing/2014/main" id="{F875385D-DFF8-438B-BFE7-29E847FA0363}"/>
              </a:ext>
            </a:extLst>
          </p:cNvPr>
          <p:cNvSpPr>
            <a:spLocks noGrp="1"/>
          </p:cNvSpPr>
          <p:nvPr>
            <p:ph type="ftr" sz="quarter" idx="11"/>
          </p:nvPr>
        </p:nvSpPr>
        <p:spPr/>
        <p:txBody>
          <a:bodyPr/>
          <a:lstStyle/>
          <a:p>
            <a:r>
              <a:rPr lang="en-GB"/>
              <a:t>© 2016 Pearson Education, Inc.</a:t>
            </a:r>
            <a:endParaRPr lang="en-GB" dirty="0"/>
          </a:p>
        </p:txBody>
      </p:sp>
      <p:sp>
        <p:nvSpPr>
          <p:cNvPr id="5" name="Θέση αριθμού διαφάνειας 4">
            <a:extLst>
              <a:ext uri="{FF2B5EF4-FFF2-40B4-BE49-F238E27FC236}">
                <a16:creationId xmlns:a16="http://schemas.microsoft.com/office/drawing/2014/main" id="{A80ED89D-6BEF-4F84-A1FD-C5FD945B22CC}"/>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30786140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4B6F28D-6F15-4165-95B1-5AAF657131EC}"/>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3" name="Θέση υποσέλιδου 2">
            <a:extLst>
              <a:ext uri="{FF2B5EF4-FFF2-40B4-BE49-F238E27FC236}">
                <a16:creationId xmlns:a16="http://schemas.microsoft.com/office/drawing/2014/main" id="{52608E88-9B41-402B-8440-BA0AA445CC14}"/>
              </a:ext>
            </a:extLst>
          </p:cNvPr>
          <p:cNvSpPr>
            <a:spLocks noGrp="1"/>
          </p:cNvSpPr>
          <p:nvPr>
            <p:ph type="ftr" sz="quarter" idx="11"/>
          </p:nvPr>
        </p:nvSpPr>
        <p:spPr/>
        <p:txBody>
          <a:bodyPr/>
          <a:lstStyle/>
          <a:p>
            <a:r>
              <a:rPr lang="en-GB"/>
              <a:t>© 2016 Pearson Education, Inc.</a:t>
            </a:r>
            <a:endParaRPr lang="en-GB" dirty="0"/>
          </a:p>
        </p:txBody>
      </p:sp>
      <p:sp>
        <p:nvSpPr>
          <p:cNvPr id="4" name="Θέση αριθμού διαφάνειας 3">
            <a:extLst>
              <a:ext uri="{FF2B5EF4-FFF2-40B4-BE49-F238E27FC236}">
                <a16:creationId xmlns:a16="http://schemas.microsoft.com/office/drawing/2014/main" id="{8FAF88C0-3D13-4F8A-8CE3-C451E4D5C7DE}"/>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429275673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0B616-04BF-4F73-A6F8-E486A43D18FA}"/>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1095F0B-8ED3-4158-B991-7D07D006CB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9E3A049A-37F9-4702-A18B-576DD3EE43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16A81BF0-BE1F-40FD-BD05-53E4833F5C79}"/>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6" name="Θέση υποσέλιδου 5">
            <a:extLst>
              <a:ext uri="{FF2B5EF4-FFF2-40B4-BE49-F238E27FC236}">
                <a16:creationId xmlns:a16="http://schemas.microsoft.com/office/drawing/2014/main" id="{4AF90937-5E52-4C23-A5DB-99E07F355E7A}"/>
              </a:ext>
            </a:extLst>
          </p:cNvPr>
          <p:cNvSpPr>
            <a:spLocks noGrp="1"/>
          </p:cNvSpPr>
          <p:nvPr>
            <p:ph type="ftr" sz="quarter" idx="11"/>
          </p:nvPr>
        </p:nvSpPr>
        <p:spPr/>
        <p:txBody>
          <a:bodyPr/>
          <a:lstStyle/>
          <a:p>
            <a:r>
              <a:rPr lang="en-GB"/>
              <a:t>© 2016 Pearson Education, Inc.</a:t>
            </a:r>
            <a:endParaRPr lang="en-GB" dirty="0"/>
          </a:p>
        </p:txBody>
      </p:sp>
      <p:sp>
        <p:nvSpPr>
          <p:cNvPr id="7" name="Θέση αριθμού διαφάνειας 6">
            <a:extLst>
              <a:ext uri="{FF2B5EF4-FFF2-40B4-BE49-F238E27FC236}">
                <a16:creationId xmlns:a16="http://schemas.microsoft.com/office/drawing/2014/main" id="{7C8952C0-FAFF-4BEA-AE7D-BCB0311CFB19}"/>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16508673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498ADD-70EC-48B1-98FC-FC3E3B643E28}"/>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14B0FCB-6B11-4CAD-9519-ABBB445BC2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9329CE75-A41B-4FE2-B9C4-E57222AB57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6740BCC-9FEE-465F-8DB1-941A418572F3}"/>
              </a:ext>
            </a:extLst>
          </p:cNvPr>
          <p:cNvSpPr>
            <a:spLocks noGrp="1"/>
          </p:cNvSpPr>
          <p:nvPr>
            <p:ph type="dt" sz="half" idx="10"/>
          </p:nvPr>
        </p:nvSpPr>
        <p:spPr/>
        <p:txBody>
          <a:bodyPr/>
          <a:lstStyle/>
          <a:p>
            <a:fld id="{08F60A0D-9F9D-4395-A170-1943F986B1FB}" type="datetimeFigureOut">
              <a:rPr lang="el-GR" smtClean="0"/>
              <a:t>10/7/2019</a:t>
            </a:fld>
            <a:endParaRPr lang="el-GR"/>
          </a:p>
        </p:txBody>
      </p:sp>
      <p:sp>
        <p:nvSpPr>
          <p:cNvPr id="6" name="Θέση υποσέλιδου 5">
            <a:extLst>
              <a:ext uri="{FF2B5EF4-FFF2-40B4-BE49-F238E27FC236}">
                <a16:creationId xmlns:a16="http://schemas.microsoft.com/office/drawing/2014/main" id="{752810F3-DA11-4584-ABE0-B331F24469C3}"/>
              </a:ext>
            </a:extLst>
          </p:cNvPr>
          <p:cNvSpPr>
            <a:spLocks noGrp="1"/>
          </p:cNvSpPr>
          <p:nvPr>
            <p:ph type="ftr" sz="quarter" idx="11"/>
          </p:nvPr>
        </p:nvSpPr>
        <p:spPr/>
        <p:txBody>
          <a:bodyPr/>
          <a:lstStyle/>
          <a:p>
            <a:r>
              <a:rPr lang="en-GB"/>
              <a:t>© 2016 Pearson Education, Inc.</a:t>
            </a:r>
            <a:endParaRPr lang="en-GB" dirty="0"/>
          </a:p>
        </p:txBody>
      </p:sp>
      <p:sp>
        <p:nvSpPr>
          <p:cNvPr id="7" name="Θέση αριθμού διαφάνειας 6">
            <a:extLst>
              <a:ext uri="{FF2B5EF4-FFF2-40B4-BE49-F238E27FC236}">
                <a16:creationId xmlns:a16="http://schemas.microsoft.com/office/drawing/2014/main" id="{7BF71F6D-DEF8-425D-BDB4-346C8F257B31}"/>
              </a:ext>
            </a:extLst>
          </p:cNvPr>
          <p:cNvSpPr>
            <a:spLocks noGrp="1"/>
          </p:cNvSpPr>
          <p:nvPr>
            <p:ph type="sldNum" sz="quarter" idx="12"/>
          </p:nvPr>
        </p:nvSpPr>
        <p:spPr/>
        <p:txBody>
          <a:bodyPr/>
          <a:lstStyle/>
          <a:p>
            <a:fld id="{3DCA3B79-57A9-4881-8FF3-4478D6EDB80D}" type="slidenum">
              <a:rPr lang="el-GR" smtClean="0"/>
              <a:t>‹#›</a:t>
            </a:fld>
            <a:endParaRPr lang="el-GR"/>
          </a:p>
        </p:txBody>
      </p:sp>
    </p:spTree>
    <p:extLst>
      <p:ext uri="{BB962C8B-B14F-4D97-AF65-F5344CB8AC3E}">
        <p14:creationId xmlns:p14="http://schemas.microsoft.com/office/powerpoint/2010/main" val="234706720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8E003BB-FD63-4EE5-851D-C09E7E0979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BF88712-B007-4731-AFCE-C5FBBC6ABD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68437CD-F7BF-4807-BAE7-6F05B31F244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F60A0D-9F9D-4395-A170-1943F986B1FB}" type="datetimeFigureOut">
              <a:rPr lang="el-GR" smtClean="0"/>
              <a:t>10/7/2019</a:t>
            </a:fld>
            <a:endParaRPr lang="el-GR"/>
          </a:p>
        </p:txBody>
      </p:sp>
      <p:sp>
        <p:nvSpPr>
          <p:cNvPr id="5" name="Θέση υποσέλιδου 4">
            <a:extLst>
              <a:ext uri="{FF2B5EF4-FFF2-40B4-BE49-F238E27FC236}">
                <a16:creationId xmlns:a16="http://schemas.microsoft.com/office/drawing/2014/main" id="{AC207173-82DC-42E9-86D9-249F6EBBE5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7208D7C8-6D4B-4ADA-B332-50BD5D89D13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CA3B79-57A9-4881-8FF3-4478D6EDB80D}" type="slidenum">
              <a:rPr lang="el-GR" smtClean="0"/>
              <a:t>‹#›</a:t>
            </a:fld>
            <a:endParaRPr lang="el-GR"/>
          </a:p>
        </p:txBody>
      </p:sp>
    </p:spTree>
    <p:extLst>
      <p:ext uri="{BB962C8B-B14F-4D97-AF65-F5344CB8AC3E}">
        <p14:creationId xmlns:p14="http://schemas.microsoft.com/office/powerpoint/2010/main" val="409300860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66B3739-74C3-4F28-A167-1AA4CDBCF08D}"/>
              </a:ext>
            </a:extLst>
          </p:cNvPr>
          <p:cNvPicPr>
            <a:picLocks noChangeAspect="1"/>
          </p:cNvPicPr>
          <p:nvPr/>
        </p:nvPicPr>
        <p:blipFill>
          <a:blip r:embed="rId2"/>
          <a:stretch>
            <a:fillRect/>
          </a:stretch>
        </p:blipFill>
        <p:spPr>
          <a:xfrm>
            <a:off x="548000" y="1081841"/>
            <a:ext cx="3517712" cy="4860000"/>
          </a:xfrm>
          <a:prstGeom prst="rect">
            <a:avLst/>
          </a:prstGeom>
          <a:solidFill>
            <a:srgbClr val="FFFFFF">
              <a:shade val="85000"/>
            </a:srgbClr>
          </a:solidFill>
          <a:ln w="3175"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a:extLst>
              <a:ext uri="{FF2B5EF4-FFF2-40B4-BE49-F238E27FC236}">
                <a16:creationId xmlns:a16="http://schemas.microsoft.com/office/drawing/2014/main" id="{3D3B9E79-418C-4DBB-A16E-F10C917E5D8C}"/>
              </a:ext>
            </a:extLst>
          </p:cNvPr>
          <p:cNvSpPr txBox="1">
            <a:spLocks noChangeArrowheads="1"/>
          </p:cNvSpPr>
          <p:nvPr/>
        </p:nvSpPr>
        <p:spPr>
          <a:xfrm>
            <a:off x="4533900" y="2047874"/>
            <a:ext cx="4441825" cy="2333625"/>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l-GR" sz="2900" dirty="0">
                <a:solidFill>
                  <a:srgbClr val="002060"/>
                </a:solidFill>
              </a:rPr>
              <a:t>Richard Wolfson</a:t>
            </a:r>
            <a:endParaRPr lang="el-GR" altLang="el-GR" sz="2900" dirty="0">
              <a:solidFill>
                <a:srgbClr val="002060"/>
              </a:solidFill>
            </a:endParaRPr>
          </a:p>
          <a:p>
            <a:pPr algn="ctr"/>
            <a:r>
              <a:rPr lang="en-US" altLang="el-GR" sz="2900" dirty="0">
                <a:solidFill>
                  <a:srgbClr val="002060"/>
                </a:solidFill>
              </a:rPr>
              <a:t> </a:t>
            </a:r>
            <a:br>
              <a:rPr lang="en-US" altLang="el-GR" sz="3900" dirty="0">
                <a:solidFill>
                  <a:srgbClr val="002060"/>
                </a:solidFill>
              </a:rPr>
            </a:br>
            <a:r>
              <a:rPr lang="el-GR" altLang="el-GR" sz="4000" dirty="0">
                <a:solidFill>
                  <a:srgbClr val="002060"/>
                </a:solidFill>
              </a:rPr>
              <a:t>ΘΕΜΕΛΙΩΔΗΣ ΠΑΝΕΠΙΣΤΗΜΙΑΚΗ ΦΥΣΙΚΗ </a:t>
            </a:r>
            <a:endParaRPr lang="en-US" altLang="el-GR" sz="3900" b="1" dirty="0">
              <a:solidFill>
                <a:schemeClr val="bg1"/>
              </a:solidFill>
            </a:endParaRPr>
          </a:p>
        </p:txBody>
      </p:sp>
      <p:pic>
        <p:nvPicPr>
          <p:cNvPr id="8" name="Εικόνα 7">
            <a:extLst>
              <a:ext uri="{FF2B5EF4-FFF2-40B4-BE49-F238E27FC236}">
                <a16:creationId xmlns:a16="http://schemas.microsoft.com/office/drawing/2014/main" id="{571C1617-A855-4020-85DD-ECB37DD7AF4A}"/>
              </a:ext>
            </a:extLst>
          </p:cNvPr>
          <p:cNvPicPr>
            <a:picLocks noChangeAspect="1"/>
          </p:cNvPicPr>
          <p:nvPr/>
        </p:nvPicPr>
        <p:blipFill>
          <a:blip r:embed="rId3"/>
          <a:stretch>
            <a:fillRect/>
          </a:stretch>
        </p:blipFill>
        <p:spPr>
          <a:xfrm>
            <a:off x="6911635" y="5941841"/>
            <a:ext cx="1969179" cy="646232"/>
          </a:xfrm>
          <a:prstGeom prst="rect">
            <a:avLst/>
          </a:prstGeom>
        </p:spPr>
      </p:pic>
    </p:spTree>
    <p:extLst>
      <p:ext uri="{BB962C8B-B14F-4D97-AF65-F5344CB8AC3E}">
        <p14:creationId xmlns:p14="http://schemas.microsoft.com/office/powerpoint/2010/main" val="426773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04800" y="146051"/>
            <a:ext cx="7886700" cy="1325563"/>
          </a:xfrm>
        </p:spPr>
        <p:txBody>
          <a:bodyPr>
            <a:normAutofit/>
          </a:bodyPr>
          <a:lstStyle/>
          <a:p>
            <a:r>
              <a:rPr lang="el-GR" sz="4000" dirty="0"/>
              <a:t>Μάζα, βάρος και βαρύτητα (2)</a:t>
            </a:r>
            <a:endParaRPr lang="en-US" sz="4000" dirty="0"/>
          </a:p>
        </p:txBody>
      </p:sp>
      <p:sp>
        <p:nvSpPr>
          <p:cNvPr id="17410" name="Rectangle 3"/>
          <p:cNvSpPr>
            <a:spLocks noGrp="1" noChangeArrowheads="1"/>
          </p:cNvSpPr>
          <p:nvPr>
            <p:ph idx="1"/>
          </p:nvPr>
        </p:nvSpPr>
        <p:spPr>
          <a:xfrm>
            <a:off x="269874" y="1303338"/>
            <a:ext cx="8590727" cy="5490809"/>
          </a:xfrm>
        </p:spPr>
        <p:txBody>
          <a:bodyPr>
            <a:noAutofit/>
          </a:bodyPr>
          <a:lstStyle/>
          <a:p>
            <a:r>
              <a:rPr lang="el-GR" sz="2200" dirty="0"/>
              <a:t>Όλα τα σώματα δέχονται την ίδια </a:t>
            </a:r>
            <a:r>
              <a:rPr lang="el-GR" sz="2200" dirty="0" err="1"/>
              <a:t>βαρυτική</a:t>
            </a:r>
            <a:r>
              <a:rPr lang="el-GR" sz="2200" dirty="0"/>
              <a:t> </a:t>
            </a:r>
          </a:p>
          <a:p>
            <a:pPr marL="0" indent="0">
              <a:buNone/>
            </a:pPr>
            <a:r>
              <a:rPr lang="el-GR" sz="2200" dirty="0"/>
              <a:t>     επιτάχυνση</a:t>
            </a:r>
            <a:r>
              <a:rPr lang="en-US" sz="2200" dirty="0"/>
              <a:t>, </a:t>
            </a:r>
            <a:r>
              <a:rPr lang="el-GR" sz="2200" dirty="0"/>
              <a:t>ανεξάρτητα από τη μάζα</a:t>
            </a:r>
            <a:endParaRPr lang="en-US" altLang="zh-TW" sz="2200" dirty="0"/>
          </a:p>
          <a:p>
            <a:pPr lvl="1"/>
            <a:r>
              <a:rPr lang="el-GR" sz="2200" dirty="0"/>
              <a:t>Έτσι, τα σώματα σε </a:t>
            </a:r>
            <a:r>
              <a:rPr lang="el-GR" sz="2200" b="1" dirty="0"/>
              <a:t>ελεύθερη πτώση </a:t>
            </a:r>
          </a:p>
          <a:p>
            <a:pPr marL="342900" lvl="1" indent="0">
              <a:buNone/>
            </a:pPr>
            <a:r>
              <a:rPr lang="el-GR" sz="2200" b="1" dirty="0"/>
              <a:t>   </a:t>
            </a:r>
            <a:r>
              <a:rPr lang="el-GR" sz="2200" dirty="0"/>
              <a:t>–υπό την επίδραση της βαρύτητας μόνο– </a:t>
            </a:r>
          </a:p>
          <a:p>
            <a:pPr marL="342900" lvl="1" indent="0">
              <a:buNone/>
            </a:pPr>
            <a:r>
              <a:rPr lang="el-GR" sz="2200" dirty="0"/>
              <a:t>   φαίνονται «αβαρή»</a:t>
            </a:r>
            <a:r>
              <a:rPr lang="en-US" altLang="ja-JP" sz="2200" dirty="0"/>
              <a:t> </a:t>
            </a:r>
            <a:r>
              <a:rPr lang="el-GR" altLang="ja-JP" sz="2200" dirty="0"/>
              <a:t>επειδή</a:t>
            </a:r>
            <a:r>
              <a:rPr lang="en-US" altLang="ja-JP" sz="2200" dirty="0"/>
              <a:t> </a:t>
            </a:r>
            <a:r>
              <a:rPr lang="el-GR" altLang="ja-JP" sz="2200" dirty="0"/>
              <a:t>όλα υπόκεινται </a:t>
            </a:r>
          </a:p>
          <a:p>
            <a:pPr marL="342900" lvl="1" indent="0">
              <a:buNone/>
            </a:pPr>
            <a:r>
              <a:rPr lang="el-GR" altLang="ja-JP" sz="2200" dirty="0"/>
              <a:t>  στην ίδια επιτάχυνση</a:t>
            </a:r>
            <a:endParaRPr lang="en-US" altLang="ja-JP" sz="2200" dirty="0"/>
          </a:p>
          <a:p>
            <a:pPr lvl="1"/>
            <a:r>
              <a:rPr lang="el-GR" sz="2200" dirty="0"/>
              <a:t>Αυτό το φαινόμενο παρατηρείται</a:t>
            </a:r>
            <a:r>
              <a:rPr lang="en-US" sz="2200" dirty="0"/>
              <a:t> </a:t>
            </a:r>
            <a:r>
              <a:rPr lang="el-GR" sz="2200" dirty="0"/>
              <a:t>σε </a:t>
            </a:r>
          </a:p>
          <a:p>
            <a:pPr marL="342900" lvl="1" indent="0">
              <a:buNone/>
            </a:pPr>
            <a:r>
              <a:rPr lang="el-GR" sz="2200" dirty="0"/>
              <a:t>  διαστημόπλοια σε τροχιά</a:t>
            </a:r>
            <a:endParaRPr lang="en-US" sz="2200" dirty="0"/>
          </a:p>
          <a:p>
            <a:pPr lvl="2"/>
            <a:r>
              <a:rPr lang="el-GR" sz="2200" dirty="0"/>
              <a:t>εξαιτίας της απουσίας αντίστασης του αέρα,</a:t>
            </a:r>
            <a:r>
              <a:rPr lang="en-US" sz="2200" dirty="0"/>
              <a:t> </a:t>
            </a:r>
            <a:br>
              <a:rPr lang="en-US" sz="2200" dirty="0"/>
            </a:br>
            <a:r>
              <a:rPr lang="el-GR" sz="2200" dirty="0"/>
              <a:t>η βαρύτητα είναι η μόνη δύναμη που επενεργεί</a:t>
            </a:r>
            <a:endParaRPr lang="en-US" sz="2200" dirty="0"/>
          </a:p>
          <a:p>
            <a:pPr lvl="2"/>
            <a:r>
              <a:rPr lang="el-GR" sz="2200" dirty="0"/>
              <a:t>εξαιτίας της φαινόμενης έλλειψης βαρύτητας</a:t>
            </a:r>
            <a:br>
              <a:rPr lang="en-US" sz="2200" dirty="0"/>
            </a:br>
            <a:r>
              <a:rPr lang="el-GR" sz="2200" dirty="0"/>
              <a:t>που συνεχίζει επ’ αόριστο</a:t>
            </a:r>
            <a:r>
              <a:rPr lang="en-US" sz="2200" dirty="0"/>
              <a:t>, </a:t>
            </a:r>
            <a:r>
              <a:rPr lang="el-GR" sz="2200" dirty="0"/>
              <a:t>καθώς το</a:t>
            </a:r>
          </a:p>
          <a:p>
            <a:pPr marL="685800" lvl="2" indent="0">
              <a:buNone/>
            </a:pPr>
            <a:r>
              <a:rPr lang="el-GR" sz="2200" dirty="0"/>
              <a:t>   διαστημόπλοιο δεν μπαίνει στην τροχιά της Γης</a:t>
            </a:r>
            <a:endParaRPr lang="en-US" sz="2200" dirty="0"/>
          </a:p>
        </p:txBody>
      </p:sp>
      <p:pic>
        <p:nvPicPr>
          <p:cNvPr id="2" name="Εικόνα 1">
            <a:extLst>
              <a:ext uri="{FF2B5EF4-FFF2-40B4-BE49-F238E27FC236}">
                <a16:creationId xmlns:a16="http://schemas.microsoft.com/office/drawing/2014/main" id="{1DF860C4-E57A-4DBC-87DF-26E3E97FC4A6}"/>
              </a:ext>
            </a:extLst>
          </p:cNvPr>
          <p:cNvPicPr>
            <a:picLocks noChangeAspect="1"/>
          </p:cNvPicPr>
          <p:nvPr/>
        </p:nvPicPr>
        <p:blipFill rotWithShape="1">
          <a:blip r:embed="rId3"/>
          <a:srcRect l="50000" t="28055" r="28000" b="11389"/>
          <a:stretch/>
        </p:blipFill>
        <p:spPr>
          <a:xfrm>
            <a:off x="6832592" y="1303338"/>
            <a:ext cx="2158024" cy="4752000"/>
          </a:xfrm>
          <a:prstGeom prst="rect">
            <a:avLst/>
          </a:prstGeom>
        </p:spPr>
      </p:pic>
    </p:spTree>
    <p:extLst>
      <p:ext uri="{BB962C8B-B14F-4D97-AF65-F5344CB8AC3E}">
        <p14:creationId xmlns:p14="http://schemas.microsoft.com/office/powerpoint/2010/main" val="353158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64D6A-0367-4397-AB34-3B050B54BA2F}"/>
              </a:ext>
            </a:extLst>
          </p:cNvPr>
          <p:cNvSpPr>
            <a:spLocks noGrp="1"/>
          </p:cNvSpPr>
          <p:nvPr>
            <p:ph type="title"/>
          </p:nvPr>
        </p:nvSpPr>
        <p:spPr>
          <a:xfrm>
            <a:off x="628650" y="107951"/>
            <a:ext cx="7886700" cy="1325563"/>
          </a:xfrm>
        </p:spPr>
        <p:txBody>
          <a:bodyPr/>
          <a:lstStyle/>
          <a:p>
            <a:r>
              <a:rPr lang="el-GR" dirty="0"/>
              <a:t>Επίλυση προβλημάτων με τον δεύτερο νόμο του Νεύτωνα (1)</a:t>
            </a:r>
          </a:p>
        </p:txBody>
      </p:sp>
      <p:sp>
        <p:nvSpPr>
          <p:cNvPr id="6" name="Θέση περιεχομένου 5">
            <a:extLst>
              <a:ext uri="{FF2B5EF4-FFF2-40B4-BE49-F238E27FC236}">
                <a16:creationId xmlns:a16="http://schemas.microsoft.com/office/drawing/2014/main" id="{D4B54F6F-5480-4D0F-ABBD-6F2127EBE03A}"/>
              </a:ext>
            </a:extLst>
          </p:cNvPr>
          <p:cNvSpPr>
            <a:spLocks noGrp="1"/>
          </p:cNvSpPr>
          <p:nvPr>
            <p:ph idx="1"/>
          </p:nvPr>
        </p:nvSpPr>
        <p:spPr>
          <a:xfrm>
            <a:off x="628650" y="1452642"/>
            <a:ext cx="7886700" cy="4960186"/>
          </a:xfrm>
        </p:spPr>
        <p:txBody>
          <a:bodyPr>
            <a:normAutofit/>
          </a:bodyPr>
          <a:lstStyle/>
          <a:p>
            <a:pPr marL="0" indent="0">
              <a:lnSpc>
                <a:spcPct val="100000"/>
              </a:lnSpc>
              <a:spcBef>
                <a:spcPts val="0"/>
              </a:spcBef>
              <a:buNone/>
            </a:pPr>
            <a:r>
              <a:rPr lang="el-GR" sz="2200" dirty="0"/>
              <a:t>ΜΕΘΟΔΟΛΟΓΙΑ ΕΠΙΛΥΣΗΣ ΠΡΟΒΛΗΜΑΤΩΝ 4.1</a:t>
            </a:r>
            <a:r>
              <a:rPr lang="en-US" sz="2200" dirty="0"/>
              <a:t>: </a:t>
            </a:r>
            <a:r>
              <a:rPr lang="el-GR" sz="2200" dirty="0"/>
              <a:t>Ο δεύτερος νόμος του Νεύτωνα</a:t>
            </a:r>
            <a:endParaRPr lang="en-US" sz="2200" dirty="0"/>
          </a:p>
          <a:p>
            <a:pPr>
              <a:lnSpc>
                <a:spcPct val="100000"/>
              </a:lnSpc>
              <a:spcBef>
                <a:spcPts val="0"/>
              </a:spcBef>
            </a:pPr>
            <a:r>
              <a:rPr lang="el-GR" sz="2200" dirty="0">
                <a:solidFill>
                  <a:srgbClr val="FF0000"/>
                </a:solidFill>
              </a:rPr>
              <a:t>ΕΡΜΗΝΕΥΣΤΕ</a:t>
            </a:r>
            <a:r>
              <a:rPr lang="el-GR" sz="2200" dirty="0"/>
              <a:t> Ερμηνεύστε το πρόβλημα για να βεβαιωθείτε</a:t>
            </a:r>
            <a:r>
              <a:rPr lang="en-US" sz="2200" dirty="0"/>
              <a:t> </a:t>
            </a:r>
            <a:r>
              <a:rPr lang="el-GR" sz="2200" dirty="0"/>
              <a:t>ότι γνωρίζετε τι ζητά και ότι ο δεύτερος νόμος του Νεύτωνα είναι η σχετική έννοια. Προσδιορίστε το αντικείμενο ενδιαφέροντος και όλες τις επιμέρους δυνάμεις αλληλεπίδρασης που ενεργούν πάνω του</a:t>
            </a:r>
            <a:endParaRPr lang="en-US" sz="2200" dirty="0"/>
          </a:p>
          <a:p>
            <a:pPr>
              <a:lnSpc>
                <a:spcPct val="100000"/>
              </a:lnSpc>
              <a:spcBef>
                <a:spcPts val="0"/>
              </a:spcBef>
            </a:pPr>
            <a:r>
              <a:rPr lang="el-GR" sz="2200" dirty="0">
                <a:solidFill>
                  <a:srgbClr val="FF0000"/>
                </a:solidFill>
              </a:rPr>
              <a:t>ΑΝΑΠΤΥΞΤΕ </a:t>
            </a:r>
            <a:r>
              <a:rPr lang="el-GR" sz="2200" dirty="0"/>
              <a:t>Σχεδιάστε το διάγραμμα ελεύθερου σώματος</a:t>
            </a:r>
            <a:r>
              <a:rPr lang="en-US" sz="2200" dirty="0"/>
              <a:t> </a:t>
            </a:r>
            <a:r>
              <a:rPr lang="el-GR" sz="2200" dirty="0"/>
              <a:t>όπως περιγράφεται στη Μέθοδο 4.1. Αναπτύξτε το σχέδιο της λύσης σας γράφοντας τον δεύτερο νόμο του Νεύτωνα,                   , με το  </a:t>
            </a:r>
          </a:p>
          <a:p>
            <a:pPr marL="0" indent="0">
              <a:lnSpc>
                <a:spcPct val="100000"/>
              </a:lnSpc>
              <a:spcBef>
                <a:spcPts val="0"/>
              </a:spcBef>
              <a:buNone/>
            </a:pPr>
            <a:r>
              <a:rPr lang="el-GR" sz="2200" dirty="0"/>
              <a:t>          εκφρασμένο ως το άθροισμα των δυνάμεων που έχετε προσδιορίσει. Στη συνέχεια, επιλέξτε ένα σύστημα συντεταγμένων ώστε να μπορείτε να εκφράσετε τον νόμο του Νεύτωνα σε συνιστώσες</a:t>
            </a:r>
            <a:endParaRPr lang="en-US" sz="2200" dirty="0"/>
          </a:p>
          <a:p>
            <a:endParaRPr lang="el-GR" dirty="0"/>
          </a:p>
        </p:txBody>
      </p:sp>
      <p:pic>
        <p:nvPicPr>
          <p:cNvPr id="8" name="Εικόνα 7">
            <a:extLst>
              <a:ext uri="{FF2B5EF4-FFF2-40B4-BE49-F238E27FC236}">
                <a16:creationId xmlns:a16="http://schemas.microsoft.com/office/drawing/2014/main" id="{703CF25B-35B2-44C7-8D1E-6EA36FC1EC32}"/>
              </a:ext>
            </a:extLst>
          </p:cNvPr>
          <p:cNvPicPr>
            <a:picLocks noChangeAspect="1"/>
          </p:cNvPicPr>
          <p:nvPr/>
        </p:nvPicPr>
        <p:blipFill rotWithShape="1">
          <a:blip r:embed="rId3"/>
          <a:srcRect l="1" r="530"/>
          <a:stretch/>
        </p:blipFill>
        <p:spPr>
          <a:xfrm>
            <a:off x="6400545" y="4503831"/>
            <a:ext cx="1201009" cy="360000"/>
          </a:xfrm>
          <a:prstGeom prst="rect">
            <a:avLst/>
          </a:prstGeom>
        </p:spPr>
      </p:pic>
      <p:pic>
        <p:nvPicPr>
          <p:cNvPr id="12" name="Εικόνα 11">
            <a:extLst>
              <a:ext uri="{FF2B5EF4-FFF2-40B4-BE49-F238E27FC236}">
                <a16:creationId xmlns:a16="http://schemas.microsoft.com/office/drawing/2014/main" id="{198943DD-81D6-4DF2-AEE6-F7869DE0CF62}"/>
              </a:ext>
            </a:extLst>
          </p:cNvPr>
          <p:cNvPicPr>
            <a:picLocks noChangeAspect="1"/>
          </p:cNvPicPr>
          <p:nvPr/>
        </p:nvPicPr>
        <p:blipFill rotWithShape="1">
          <a:blip r:embed="rId4"/>
          <a:srcRect r="59016" b="-19073"/>
          <a:stretch/>
        </p:blipFill>
        <p:spPr>
          <a:xfrm>
            <a:off x="808778" y="4784319"/>
            <a:ext cx="492224" cy="435559"/>
          </a:xfrm>
          <a:prstGeom prst="rect">
            <a:avLst/>
          </a:prstGeom>
        </p:spPr>
      </p:pic>
    </p:spTree>
    <p:extLst>
      <p:ext uri="{BB962C8B-B14F-4D97-AF65-F5344CB8AC3E}">
        <p14:creationId xmlns:p14="http://schemas.microsoft.com/office/powerpoint/2010/main" val="389253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64D6A-0367-4397-AB34-3B050B54BA2F}"/>
              </a:ext>
            </a:extLst>
          </p:cNvPr>
          <p:cNvSpPr>
            <a:spLocks noGrp="1"/>
          </p:cNvSpPr>
          <p:nvPr>
            <p:ph type="title"/>
          </p:nvPr>
        </p:nvSpPr>
        <p:spPr>
          <a:xfrm>
            <a:off x="628650" y="107951"/>
            <a:ext cx="7886700" cy="1325563"/>
          </a:xfrm>
        </p:spPr>
        <p:txBody>
          <a:bodyPr/>
          <a:lstStyle/>
          <a:p>
            <a:r>
              <a:rPr lang="el-GR" dirty="0"/>
              <a:t>Επίλυση προβλημάτων με τον δεύτερο νόμο του Νεύτωνα (2)</a:t>
            </a:r>
          </a:p>
        </p:txBody>
      </p:sp>
      <p:sp>
        <p:nvSpPr>
          <p:cNvPr id="6" name="Θέση περιεχομένου 5">
            <a:extLst>
              <a:ext uri="{FF2B5EF4-FFF2-40B4-BE49-F238E27FC236}">
                <a16:creationId xmlns:a16="http://schemas.microsoft.com/office/drawing/2014/main" id="{D4B54F6F-5480-4D0F-ABBD-6F2127EBE03A}"/>
              </a:ext>
            </a:extLst>
          </p:cNvPr>
          <p:cNvSpPr>
            <a:spLocks noGrp="1"/>
          </p:cNvSpPr>
          <p:nvPr>
            <p:ph idx="1"/>
          </p:nvPr>
        </p:nvSpPr>
        <p:spPr>
          <a:xfrm>
            <a:off x="628650" y="1452642"/>
            <a:ext cx="7886700" cy="4960186"/>
          </a:xfrm>
        </p:spPr>
        <p:txBody>
          <a:bodyPr>
            <a:normAutofit/>
          </a:bodyPr>
          <a:lstStyle/>
          <a:p>
            <a:pPr marL="0" indent="0">
              <a:lnSpc>
                <a:spcPct val="100000"/>
              </a:lnSpc>
              <a:spcBef>
                <a:spcPts val="0"/>
              </a:spcBef>
              <a:buNone/>
            </a:pPr>
            <a:r>
              <a:rPr lang="el-GR" sz="2200" dirty="0"/>
              <a:t>ΜΕΘΟΔΟΛΟΓΙΑ ΕΠΙΛΥΣΗΣ ΠΡΟΒΛΗΜΑΤΩΝ 4.1</a:t>
            </a:r>
            <a:r>
              <a:rPr lang="en-US" sz="2200" dirty="0"/>
              <a:t>: </a:t>
            </a:r>
            <a:r>
              <a:rPr lang="el-GR" sz="2200" dirty="0"/>
              <a:t>Ο δεύτερος νόμος του Νεύτωνα</a:t>
            </a:r>
            <a:endParaRPr lang="en-US" sz="2200" dirty="0"/>
          </a:p>
          <a:p>
            <a:pPr>
              <a:lnSpc>
                <a:spcPct val="100000"/>
              </a:lnSpc>
              <a:spcBef>
                <a:spcPts val="0"/>
              </a:spcBef>
            </a:pPr>
            <a:r>
              <a:rPr lang="el-GR" sz="2200" dirty="0">
                <a:solidFill>
                  <a:srgbClr val="FF0000"/>
                </a:solidFill>
              </a:rPr>
              <a:t>ΥΠΟΛΟΓΙΣΤΕ </a:t>
            </a:r>
            <a:r>
              <a:rPr lang="el-GR" sz="2200" dirty="0"/>
              <a:t>Σε αυτό το σημείο η φυσική έχει ολοκληρωθεί και είστε έτοιμοι να εκτελέσετε το σχέδιό σας, επιλύοντας τον δεύτερο νόμο του Νεύτωνα και αξιολογώντας την αριθμητική απάντηση, αν ζητείται. Ακόμη και στα μονοδιάστατα προβλήματα αυτού του κεφαλαίου, θυμηθείτε ότι ο νόμος του Νεύτωνα είναι μια διανυσματική εξίσωση και θα βοηθήσει να έχετε τα πρόσημα σωστά. Πρέπει να γράψετε τις συνιστώσες του νόμου του Νεύτωνα στο σύστημα συντεταγμένων που επιλέξατε και, στη συνέχεια, να λύσετε την </a:t>
            </a:r>
            <a:r>
              <a:rPr lang="el-GR" sz="2200" dirty="0" err="1"/>
              <a:t>προκύπτουσα</a:t>
            </a:r>
            <a:r>
              <a:rPr lang="el-GR" sz="2200" dirty="0"/>
              <a:t> εξίσωση για την ή τις ποσότητες που ενδιαφέρουν.</a:t>
            </a:r>
            <a:endParaRPr lang="el-GR" dirty="0"/>
          </a:p>
        </p:txBody>
      </p:sp>
    </p:spTree>
    <p:extLst>
      <p:ext uri="{BB962C8B-B14F-4D97-AF65-F5344CB8AC3E}">
        <p14:creationId xmlns:p14="http://schemas.microsoft.com/office/powerpoint/2010/main" val="393518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64D6A-0367-4397-AB34-3B050B54BA2F}"/>
              </a:ext>
            </a:extLst>
          </p:cNvPr>
          <p:cNvSpPr>
            <a:spLocks noGrp="1"/>
          </p:cNvSpPr>
          <p:nvPr>
            <p:ph type="title"/>
          </p:nvPr>
        </p:nvSpPr>
        <p:spPr>
          <a:xfrm>
            <a:off x="628650" y="107951"/>
            <a:ext cx="7886700" cy="1325563"/>
          </a:xfrm>
        </p:spPr>
        <p:txBody>
          <a:bodyPr/>
          <a:lstStyle/>
          <a:p>
            <a:r>
              <a:rPr lang="el-GR" dirty="0"/>
              <a:t>Επίλυση προβλημάτων με τον δεύτερο νόμο του Νεύτωνα (3)</a:t>
            </a:r>
          </a:p>
        </p:txBody>
      </p:sp>
      <p:sp>
        <p:nvSpPr>
          <p:cNvPr id="6" name="Θέση περιεχομένου 5">
            <a:extLst>
              <a:ext uri="{FF2B5EF4-FFF2-40B4-BE49-F238E27FC236}">
                <a16:creationId xmlns:a16="http://schemas.microsoft.com/office/drawing/2014/main" id="{D4B54F6F-5480-4D0F-ABBD-6F2127EBE03A}"/>
              </a:ext>
            </a:extLst>
          </p:cNvPr>
          <p:cNvSpPr>
            <a:spLocks noGrp="1"/>
          </p:cNvSpPr>
          <p:nvPr>
            <p:ph idx="1"/>
          </p:nvPr>
        </p:nvSpPr>
        <p:spPr>
          <a:xfrm>
            <a:off x="628650" y="1452642"/>
            <a:ext cx="7886700" cy="4960186"/>
          </a:xfrm>
        </p:spPr>
        <p:txBody>
          <a:bodyPr>
            <a:normAutofit/>
          </a:bodyPr>
          <a:lstStyle/>
          <a:p>
            <a:pPr marL="0" indent="0">
              <a:lnSpc>
                <a:spcPct val="100000"/>
              </a:lnSpc>
              <a:spcBef>
                <a:spcPts val="0"/>
              </a:spcBef>
              <a:buNone/>
            </a:pPr>
            <a:r>
              <a:rPr lang="el-GR" sz="2200" dirty="0"/>
              <a:t>ΜΕΘΟΔΟΛΟΓΙΑ ΕΠΙΛΥΣΗΣ ΠΡΟΒΛΗΜΑΤΩΝ 4.1</a:t>
            </a:r>
            <a:r>
              <a:rPr lang="en-US" sz="2200" dirty="0"/>
              <a:t>: </a:t>
            </a:r>
            <a:r>
              <a:rPr lang="el-GR" sz="2200" dirty="0"/>
              <a:t>Ο δεύτερος νόμος του Νεύτωνα</a:t>
            </a:r>
            <a:endParaRPr lang="en-US" sz="2200" dirty="0"/>
          </a:p>
          <a:p>
            <a:pPr>
              <a:lnSpc>
                <a:spcPct val="100000"/>
              </a:lnSpc>
              <a:spcBef>
                <a:spcPts val="0"/>
              </a:spcBef>
            </a:pPr>
            <a:r>
              <a:rPr lang="el-GR" sz="2200" dirty="0">
                <a:solidFill>
                  <a:srgbClr val="FF0000"/>
                </a:solidFill>
              </a:rPr>
              <a:t>ΑΞΙΟΛΟΓΗΣΤΕ </a:t>
            </a:r>
            <a:r>
              <a:rPr lang="el-GR" sz="2200" dirty="0"/>
              <a:t>Αξιολογήστε τη λύση σας για να διαπιστώσετε έχει νόημα. Είναι οι αριθμοί λογικοί; Οι μονάδες προκύπτουν σωστά; Τι συμβαίνει σε ειδικές περιπτώσεις – για παράδειγμα, όταν η μάζα, η δύναμη ή η επιτάχυνση καθίστανται πολύ μικρές ή πολύ μεγάλες ή μια γωνία γίνεται 0° ή 90°;</a:t>
            </a:r>
            <a:endParaRPr lang="el-GR" dirty="0"/>
          </a:p>
        </p:txBody>
      </p:sp>
    </p:spTree>
    <p:extLst>
      <p:ext uri="{BB962C8B-B14F-4D97-AF65-F5344CB8AC3E}">
        <p14:creationId xmlns:p14="http://schemas.microsoft.com/office/powerpoint/2010/main" val="258086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28650" y="127001"/>
            <a:ext cx="7886700" cy="1325563"/>
          </a:xfrm>
        </p:spPr>
        <p:txBody>
          <a:bodyPr/>
          <a:lstStyle/>
          <a:p>
            <a:r>
              <a:rPr lang="el-GR" dirty="0"/>
              <a:t>Παράδειγμα (1) </a:t>
            </a:r>
            <a:endParaRPr lang="en-US" dirty="0"/>
          </a:p>
        </p:txBody>
      </p:sp>
      <p:sp>
        <p:nvSpPr>
          <p:cNvPr id="21506" name="Rectangle 3"/>
          <p:cNvSpPr>
            <a:spLocks noGrp="1" noChangeArrowheads="1"/>
          </p:cNvSpPr>
          <p:nvPr>
            <p:ph idx="1"/>
          </p:nvPr>
        </p:nvSpPr>
        <p:spPr>
          <a:xfrm>
            <a:off x="365125" y="1179513"/>
            <a:ext cx="7473950" cy="5462587"/>
          </a:xfrm>
        </p:spPr>
        <p:txBody>
          <a:bodyPr>
            <a:noAutofit/>
          </a:bodyPr>
          <a:lstStyle/>
          <a:p>
            <a:pPr>
              <a:lnSpc>
                <a:spcPct val="110000"/>
              </a:lnSpc>
            </a:pPr>
            <a:r>
              <a:rPr lang="el-GR" sz="2200" dirty="0"/>
              <a:t>Ένας ανελκυστήρας</a:t>
            </a:r>
            <a:r>
              <a:rPr lang="en-US" sz="2200" dirty="0"/>
              <a:t> 740</a:t>
            </a:r>
            <a:r>
              <a:rPr lang="el-GR" sz="2200" dirty="0"/>
              <a:t> </a:t>
            </a:r>
            <a:r>
              <a:rPr lang="en-US" sz="2200" dirty="0"/>
              <a:t>kg </a:t>
            </a:r>
            <a:r>
              <a:rPr lang="el-GR" sz="2200" dirty="0"/>
              <a:t>επιταχύνεται προς τα πάνω με</a:t>
            </a:r>
            <a:r>
              <a:rPr lang="en-US" sz="2200" dirty="0"/>
              <a:t> 1</a:t>
            </a:r>
            <a:r>
              <a:rPr lang="el-GR" sz="2200" dirty="0"/>
              <a:t>,</a:t>
            </a:r>
            <a:r>
              <a:rPr lang="en-US" sz="2200" dirty="0"/>
              <a:t>1 m/s</a:t>
            </a:r>
            <a:r>
              <a:rPr lang="en-US" sz="2200" baseline="30000" dirty="0"/>
              <a:t>2</a:t>
            </a:r>
            <a:r>
              <a:rPr lang="el-GR" sz="2200" baseline="30000" dirty="0"/>
              <a:t> </a:t>
            </a:r>
            <a:r>
              <a:rPr lang="en-US" sz="2200" dirty="0"/>
              <a:t> </a:t>
            </a:r>
            <a:r>
              <a:rPr lang="el-GR" sz="2200" dirty="0"/>
              <a:t>από την έλξη ενός συρματόσχοινου</a:t>
            </a:r>
            <a:r>
              <a:rPr lang="en-US" sz="2200" dirty="0"/>
              <a:t> </a:t>
            </a:r>
            <a:r>
              <a:rPr lang="el-GR" sz="2200" dirty="0"/>
              <a:t>αμελητέας μάζας</a:t>
            </a:r>
            <a:r>
              <a:rPr lang="en-US" sz="2200" dirty="0"/>
              <a:t>. </a:t>
            </a:r>
            <a:r>
              <a:rPr lang="el-GR" sz="2200" dirty="0"/>
              <a:t>Βρείτε τη δύναμη της τάσης στο συρματόσχοινο</a:t>
            </a:r>
            <a:endParaRPr lang="en-US" altLang="zh-TW" sz="2200" dirty="0"/>
          </a:p>
          <a:p>
            <a:pPr lvl="1">
              <a:lnSpc>
                <a:spcPct val="110000"/>
              </a:lnSpc>
            </a:pPr>
            <a:r>
              <a:rPr lang="el-GR" sz="2200" b="1" dirty="0"/>
              <a:t>ΕΡΜΗΝΕΥΣΤΕ</a:t>
            </a:r>
            <a:r>
              <a:rPr lang="en-US" sz="2200" dirty="0"/>
              <a:t> </a:t>
            </a:r>
            <a:r>
              <a:rPr lang="el-GR" sz="2200" dirty="0"/>
              <a:t>Το αντικείμενο ενδιαφέροντος είναι ο ανελκυστήρας. Οι δυνάμεις είναι η βαρύτητα και η τάση του συρματόσχοινου</a:t>
            </a:r>
            <a:endParaRPr lang="en-US" altLang="zh-TW" sz="2200" dirty="0"/>
          </a:p>
          <a:p>
            <a:pPr lvl="1">
              <a:lnSpc>
                <a:spcPct val="110000"/>
              </a:lnSpc>
            </a:pPr>
            <a:r>
              <a:rPr lang="el-GR" sz="2200" b="1" dirty="0">
                <a:solidFill>
                  <a:srgbClr val="000000"/>
                </a:solidFill>
              </a:rPr>
              <a:t>ΑΝΑΠΤΥΞΤΕ</a:t>
            </a:r>
            <a:r>
              <a:rPr lang="en-US" sz="2200" dirty="0"/>
              <a:t> </a:t>
            </a:r>
            <a:r>
              <a:rPr lang="el-GR" sz="2200" dirty="0"/>
              <a:t>Ο νόμος του Νεύτωνα λέει ότι</a:t>
            </a:r>
            <a:br>
              <a:rPr lang="en-US" altLang="ja-JP" sz="2200" dirty="0"/>
            </a:br>
            <a:endParaRPr lang="en-US" altLang="ja-JP" sz="2200" dirty="0"/>
          </a:p>
          <a:p>
            <a:pPr lvl="1">
              <a:lnSpc>
                <a:spcPct val="110000"/>
              </a:lnSpc>
            </a:pPr>
            <a:endParaRPr lang="en-US" altLang="zh-TW" sz="1900" dirty="0"/>
          </a:p>
        </p:txBody>
      </p:sp>
      <p:pic>
        <p:nvPicPr>
          <p:cNvPr id="20" name="Picture 19"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100" y="4141856"/>
            <a:ext cx="1822704" cy="344424"/>
          </a:xfrm>
          <a:prstGeom prst="rect">
            <a:avLst/>
          </a:prstGeom>
        </p:spPr>
      </p:pic>
      <p:pic>
        <p:nvPicPr>
          <p:cNvPr id="2" name="Εικόνα 1">
            <a:extLst>
              <a:ext uri="{FF2B5EF4-FFF2-40B4-BE49-F238E27FC236}">
                <a16:creationId xmlns:a16="http://schemas.microsoft.com/office/drawing/2014/main" id="{1E18770C-E9A9-4FB3-A276-EE0097200A00}"/>
              </a:ext>
            </a:extLst>
          </p:cNvPr>
          <p:cNvPicPr>
            <a:picLocks noChangeAspect="1"/>
          </p:cNvPicPr>
          <p:nvPr/>
        </p:nvPicPr>
        <p:blipFill rotWithShape="1">
          <a:blip r:embed="rId4"/>
          <a:srcRect l="14211" t="34211" r="48876" b="31754"/>
          <a:stretch/>
        </p:blipFill>
        <p:spPr>
          <a:xfrm>
            <a:off x="5192020" y="3959669"/>
            <a:ext cx="3611505" cy="266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28650" y="127001"/>
            <a:ext cx="7886700" cy="1325563"/>
          </a:xfrm>
        </p:spPr>
        <p:txBody>
          <a:bodyPr/>
          <a:lstStyle/>
          <a:p>
            <a:r>
              <a:rPr lang="el-GR" dirty="0"/>
              <a:t>Παράδειγμα (</a:t>
            </a:r>
            <a:r>
              <a:rPr lang="en-US" dirty="0"/>
              <a:t>2</a:t>
            </a:r>
            <a:r>
              <a:rPr lang="el-GR" dirty="0"/>
              <a:t>) </a:t>
            </a:r>
            <a:endParaRPr lang="en-US" dirty="0"/>
          </a:p>
        </p:txBody>
      </p:sp>
      <p:sp>
        <p:nvSpPr>
          <p:cNvPr id="21506" name="Rectangle 3"/>
          <p:cNvSpPr>
            <a:spLocks noGrp="1" noChangeArrowheads="1"/>
          </p:cNvSpPr>
          <p:nvPr>
            <p:ph idx="1"/>
          </p:nvPr>
        </p:nvSpPr>
        <p:spPr>
          <a:xfrm>
            <a:off x="404690" y="1027113"/>
            <a:ext cx="8386885" cy="5462587"/>
          </a:xfrm>
        </p:spPr>
        <p:txBody>
          <a:bodyPr>
            <a:noAutofit/>
          </a:bodyPr>
          <a:lstStyle/>
          <a:p>
            <a:pPr marL="342900" lvl="1" indent="0">
              <a:lnSpc>
                <a:spcPct val="110000"/>
              </a:lnSpc>
              <a:buNone/>
            </a:pPr>
            <a:endParaRPr lang="en-US" altLang="zh-TW" sz="1900" dirty="0"/>
          </a:p>
          <a:p>
            <a:pPr lvl="1">
              <a:lnSpc>
                <a:spcPct val="110000"/>
              </a:lnSpc>
            </a:pPr>
            <a:r>
              <a:rPr lang="el-GR" sz="2200" b="1" dirty="0">
                <a:solidFill>
                  <a:srgbClr val="000000"/>
                </a:solidFill>
              </a:rPr>
              <a:t>ΥΠΟΛΟΓΙΣΤΕ</a:t>
            </a:r>
            <a:r>
              <a:rPr lang="en-US" sz="2200" dirty="0"/>
              <a:t> </a:t>
            </a:r>
            <a:r>
              <a:rPr lang="el-GR" sz="2200" dirty="0"/>
              <a:t>Σε ένα σύστημα συντεταγμένων με τον άξονα</a:t>
            </a:r>
            <a:r>
              <a:rPr lang="en-US" sz="2200" dirty="0"/>
              <a:t> </a:t>
            </a:r>
            <a:r>
              <a:rPr lang="en-US" sz="2200" i="1" dirty="0"/>
              <a:t>y</a:t>
            </a:r>
            <a:r>
              <a:rPr lang="el-GR" sz="2200" i="1" dirty="0"/>
              <a:t> </a:t>
            </a:r>
            <a:r>
              <a:rPr lang="el-GR" sz="2200" dirty="0"/>
              <a:t>προς τα πάνω</a:t>
            </a:r>
            <a:r>
              <a:rPr lang="en-US" sz="2200" dirty="0"/>
              <a:t>,</a:t>
            </a:r>
            <a:r>
              <a:rPr lang="el-GR" sz="2200" dirty="0"/>
              <a:t> ο νόμος του </a:t>
            </a:r>
            <a:r>
              <a:rPr lang="el-GR" altLang="zh-TW" sz="2200" dirty="0"/>
              <a:t>Νεύτωνα γίνεται</a:t>
            </a:r>
            <a:endParaRPr lang="en-US" altLang="zh-TW" sz="2200" dirty="0"/>
          </a:p>
          <a:p>
            <a:pPr marL="822960" lvl="1" indent="0">
              <a:lnSpc>
                <a:spcPct val="110000"/>
              </a:lnSpc>
              <a:buNone/>
            </a:pPr>
            <a:br>
              <a:rPr lang="en-US" sz="2200" dirty="0"/>
            </a:br>
            <a:r>
              <a:rPr lang="el-GR" sz="2200" dirty="0"/>
              <a:t>Επιλύοντας, έχουμε</a:t>
            </a:r>
          </a:p>
          <a:p>
            <a:pPr marL="822960" lvl="1" indent="0">
              <a:lnSpc>
                <a:spcPct val="110000"/>
              </a:lnSpc>
              <a:buNone/>
            </a:pPr>
            <a:endParaRPr lang="el-GR" sz="2200" b="1" dirty="0">
              <a:solidFill>
                <a:srgbClr val="000000"/>
              </a:solidFill>
            </a:endParaRPr>
          </a:p>
          <a:p>
            <a:pPr marL="822960" indent="-342900">
              <a:lnSpc>
                <a:spcPct val="110000"/>
              </a:lnSpc>
            </a:pPr>
            <a:r>
              <a:rPr lang="el-GR" sz="2200" b="1" dirty="0">
                <a:solidFill>
                  <a:srgbClr val="000000"/>
                </a:solidFill>
              </a:rPr>
              <a:t>ΑΞΙΟΛΟΓΗΣΕ</a:t>
            </a:r>
            <a:r>
              <a:rPr lang="en-US" sz="2200" dirty="0"/>
              <a:t> </a:t>
            </a:r>
            <a:r>
              <a:rPr lang="el-GR" sz="2200" dirty="0"/>
              <a:t>Είναι λογικό</a:t>
            </a:r>
            <a:r>
              <a:rPr lang="en-US" sz="2200" dirty="0"/>
              <a:t>; </a:t>
            </a:r>
            <a:r>
              <a:rPr lang="el-GR" sz="2200" dirty="0"/>
              <a:t>Ας δούμε </a:t>
            </a:r>
            <a:r>
              <a:rPr lang="en-US" sz="2200" dirty="0"/>
              <a:t> </a:t>
            </a:r>
            <a:r>
              <a:rPr lang="el-GR" sz="2200" dirty="0"/>
              <a:t>ορισμένες ειδικές περιπτώσεις</a:t>
            </a:r>
            <a:r>
              <a:rPr lang="en-US" sz="2200" dirty="0"/>
              <a:t>: </a:t>
            </a:r>
            <a:endParaRPr lang="en-US" altLang="zh-TW" sz="2200" dirty="0"/>
          </a:p>
          <a:p>
            <a:pPr lvl="2">
              <a:lnSpc>
                <a:spcPct val="110000"/>
              </a:lnSpc>
            </a:pPr>
            <a:r>
              <a:rPr lang="el-GR" sz="2200" dirty="0"/>
              <a:t>Όταν</a:t>
            </a:r>
            <a:r>
              <a:rPr lang="en-US" sz="2200" dirty="0"/>
              <a:t> </a:t>
            </a:r>
            <a:r>
              <a:rPr lang="en-US" sz="2200" i="1" dirty="0"/>
              <a:t>a</a:t>
            </a:r>
            <a:r>
              <a:rPr lang="en-US" sz="2200" dirty="0"/>
              <a:t> = 0, </a:t>
            </a:r>
            <a:r>
              <a:rPr lang="en-US" sz="2200" i="1" dirty="0"/>
              <a:t>T</a:t>
            </a:r>
            <a:r>
              <a:rPr lang="en-US" sz="2200" dirty="0"/>
              <a:t> = </a:t>
            </a:r>
            <a:r>
              <a:rPr lang="en-US" sz="2200" i="1" dirty="0"/>
              <a:t>mg</a:t>
            </a:r>
            <a:r>
              <a:rPr lang="en-US" sz="2200" dirty="0"/>
              <a:t> </a:t>
            </a:r>
            <a:r>
              <a:rPr lang="el-GR" sz="2200" dirty="0"/>
              <a:t>και η τάση του συρματόσχοινου ισορροπεί τη βαρύτητα</a:t>
            </a:r>
            <a:endParaRPr lang="en-US" altLang="zh-TW" sz="2200" dirty="0"/>
          </a:p>
          <a:p>
            <a:pPr lvl="2">
              <a:lnSpc>
                <a:spcPct val="110000"/>
              </a:lnSpc>
            </a:pPr>
            <a:r>
              <a:rPr lang="el-GR" sz="2200" dirty="0"/>
              <a:t>Όταν</a:t>
            </a:r>
            <a:r>
              <a:rPr lang="en-US" sz="2200" dirty="0"/>
              <a:t> </a:t>
            </a:r>
            <a:r>
              <a:rPr lang="en-US" sz="2200" i="1" dirty="0"/>
              <a:t>T</a:t>
            </a:r>
            <a:r>
              <a:rPr lang="en-US" sz="2200" dirty="0"/>
              <a:t> = 0, </a:t>
            </a:r>
            <a:r>
              <a:rPr lang="en-US" sz="2200" i="1" dirty="0"/>
              <a:t>a</a:t>
            </a:r>
            <a:r>
              <a:rPr lang="en-US" sz="2200" dirty="0"/>
              <a:t> = –</a:t>
            </a:r>
            <a:r>
              <a:rPr lang="en-US" sz="2200" i="1" dirty="0"/>
              <a:t>g</a:t>
            </a:r>
            <a:r>
              <a:rPr lang="el-GR" sz="2200" i="1" dirty="0"/>
              <a:t> </a:t>
            </a:r>
            <a:r>
              <a:rPr lang="el-GR" sz="2200" dirty="0"/>
              <a:t>και ο ανελκυστήρας βρίσκεται σε ελεύθερη πτώση</a:t>
            </a:r>
            <a:endParaRPr lang="en-US" sz="2200" dirty="0"/>
          </a:p>
        </p:txBody>
      </p:sp>
      <p:pic>
        <p:nvPicPr>
          <p:cNvPr id="22" name="Picture 21" descr="27.jpg"/>
          <p:cNvPicPr>
            <a:picLocks noChangeAspect="1"/>
          </p:cNvPicPr>
          <p:nvPr/>
        </p:nvPicPr>
        <p:blipFill rotWithShape="1">
          <a:blip r:embed="rId3">
            <a:extLst>
              <a:ext uri="{28A0092B-C50C-407E-A947-70E740481C1C}">
                <a14:useLocalDpi xmlns:a14="http://schemas.microsoft.com/office/drawing/2010/main" val="0"/>
              </a:ext>
            </a:extLst>
          </a:blip>
          <a:srcRect r="3763" b="-5826"/>
          <a:stretch/>
        </p:blipFill>
        <p:spPr>
          <a:xfrm>
            <a:off x="3397720" y="2281296"/>
            <a:ext cx="1431455" cy="299978"/>
          </a:xfrm>
          <a:prstGeom prst="rect">
            <a:avLst/>
          </a:prstGeom>
        </p:spPr>
      </p:pic>
      <p:pic>
        <p:nvPicPr>
          <p:cNvPr id="3" name="Εικόνα 2">
            <a:extLst>
              <a:ext uri="{FF2B5EF4-FFF2-40B4-BE49-F238E27FC236}">
                <a16:creationId xmlns:a16="http://schemas.microsoft.com/office/drawing/2014/main" id="{76F6D3E9-CE4B-4E6A-ACBB-E7F9447FED85}"/>
              </a:ext>
            </a:extLst>
          </p:cNvPr>
          <p:cNvPicPr>
            <a:picLocks noChangeAspect="1"/>
          </p:cNvPicPr>
          <p:nvPr/>
        </p:nvPicPr>
        <p:blipFill rotWithShape="1">
          <a:blip r:embed="rId4"/>
          <a:srcRect l="6421" t="6392" r="57400" b="87643"/>
          <a:stretch/>
        </p:blipFill>
        <p:spPr>
          <a:xfrm>
            <a:off x="3007895" y="3053487"/>
            <a:ext cx="2646948" cy="348916"/>
          </a:xfrm>
          <a:prstGeom prst="rect">
            <a:avLst/>
          </a:prstGeom>
        </p:spPr>
      </p:pic>
    </p:spTree>
    <p:extLst>
      <p:ext uri="{BB962C8B-B14F-4D97-AF65-F5344CB8AC3E}">
        <p14:creationId xmlns:p14="http://schemas.microsoft.com/office/powerpoint/2010/main" val="110203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28650" y="108624"/>
            <a:ext cx="7886700" cy="1325563"/>
          </a:xfrm>
        </p:spPr>
        <p:txBody>
          <a:bodyPr>
            <a:normAutofit/>
          </a:bodyPr>
          <a:lstStyle/>
          <a:p>
            <a:r>
              <a:rPr lang="el-GR" sz="4000" dirty="0"/>
              <a:t>Ο τρίτος νόμος του Νεύτωνα</a:t>
            </a:r>
            <a:endParaRPr lang="en-US" sz="4000" dirty="0"/>
          </a:p>
        </p:txBody>
      </p:sp>
      <p:sp>
        <p:nvSpPr>
          <p:cNvPr id="23554" name="Rectangle 3"/>
          <p:cNvSpPr>
            <a:spLocks noGrp="1" noChangeArrowheads="1"/>
          </p:cNvSpPr>
          <p:nvPr>
            <p:ph idx="1"/>
          </p:nvPr>
        </p:nvSpPr>
        <p:spPr>
          <a:xfrm>
            <a:off x="365125" y="1141413"/>
            <a:ext cx="8229600" cy="5330883"/>
          </a:xfrm>
        </p:spPr>
        <p:txBody>
          <a:bodyPr>
            <a:normAutofit fontScale="92500" lnSpcReduction="10000"/>
          </a:bodyPr>
          <a:lstStyle/>
          <a:p>
            <a:pPr>
              <a:lnSpc>
                <a:spcPct val="110000"/>
              </a:lnSpc>
            </a:pPr>
            <a:r>
              <a:rPr lang="el-GR" sz="2200" dirty="0"/>
              <a:t>Οι δυνάμεις εμφανίζονται κατά ζεύγη</a:t>
            </a:r>
            <a:endParaRPr lang="en-US" sz="2200" dirty="0"/>
          </a:p>
          <a:p>
            <a:pPr lvl="1">
              <a:lnSpc>
                <a:spcPct val="110000"/>
              </a:lnSpc>
            </a:pPr>
            <a:r>
              <a:rPr lang="el-GR" sz="2200" dirty="0"/>
              <a:t>Αν ένα αντικείμενο</a:t>
            </a:r>
            <a:r>
              <a:rPr lang="en-US" sz="2200" dirty="0"/>
              <a:t> A </a:t>
            </a:r>
            <a:r>
              <a:rPr lang="el-GR" sz="2200" dirty="0"/>
              <a:t>ασκεί δύναμη σε ένα</a:t>
            </a:r>
            <a:r>
              <a:rPr lang="en-US" sz="2200" dirty="0"/>
              <a:t>  </a:t>
            </a:r>
            <a:br>
              <a:rPr lang="en-US" sz="2200" dirty="0"/>
            </a:br>
            <a:r>
              <a:rPr lang="el-GR" sz="2200" dirty="0"/>
              <a:t>αντικείμενο </a:t>
            </a:r>
            <a:r>
              <a:rPr lang="en-US" sz="2200" dirty="0"/>
              <a:t>B</a:t>
            </a:r>
            <a:r>
              <a:rPr lang="el-GR" sz="2200" dirty="0"/>
              <a:t>, τότε το αντικείμενο</a:t>
            </a:r>
            <a:r>
              <a:rPr lang="en-US" sz="2200" dirty="0"/>
              <a:t> B </a:t>
            </a:r>
            <a:r>
              <a:rPr lang="el-GR" sz="2200" dirty="0"/>
              <a:t>ασκεί</a:t>
            </a:r>
            <a:br>
              <a:rPr lang="en-US" sz="2200" dirty="0"/>
            </a:br>
            <a:r>
              <a:rPr lang="el-GR" sz="2200" dirty="0"/>
              <a:t>μια αντίθεσης</a:t>
            </a:r>
            <a:r>
              <a:rPr lang="en-US" sz="2200" dirty="0"/>
              <a:t> </a:t>
            </a:r>
            <a:r>
              <a:rPr lang="el-GR" sz="2200" dirty="0"/>
              <a:t>κατεύθυνσης δύναμη ίσου </a:t>
            </a:r>
          </a:p>
          <a:p>
            <a:pPr marL="342900" lvl="1" indent="0">
              <a:lnSpc>
                <a:spcPct val="110000"/>
              </a:lnSpc>
              <a:buNone/>
            </a:pPr>
            <a:r>
              <a:rPr lang="el-GR" sz="2200" dirty="0"/>
              <a:t>   μέτρου στο αντικείμενο </a:t>
            </a:r>
            <a:r>
              <a:rPr lang="en-US" sz="2200" dirty="0"/>
              <a:t>A</a:t>
            </a:r>
          </a:p>
          <a:p>
            <a:pPr lvl="1">
              <a:lnSpc>
                <a:spcPct val="110000"/>
              </a:lnSpc>
            </a:pPr>
            <a:r>
              <a:rPr lang="el-GR" sz="2200" dirty="0"/>
              <a:t>Σε παλιούς όρους</a:t>
            </a:r>
            <a:r>
              <a:rPr lang="en-US" sz="2200" dirty="0"/>
              <a:t>: </a:t>
            </a:r>
            <a:r>
              <a:rPr lang="el-GR" sz="2200" dirty="0"/>
              <a:t>«Για κάθε δράση υπάρχει</a:t>
            </a:r>
            <a:r>
              <a:rPr lang="en-US" altLang="ja-JP" sz="2200" dirty="0"/>
              <a:t> </a:t>
            </a:r>
            <a:br>
              <a:rPr lang="en-US" altLang="ja-JP" sz="2200" dirty="0"/>
            </a:br>
            <a:r>
              <a:rPr lang="el-GR" altLang="ja-JP" sz="2200" dirty="0"/>
              <a:t>μια ίση και αντίθετη αντίδραση»</a:t>
            </a:r>
            <a:endParaRPr lang="en-US" altLang="ja-JP" sz="2200" dirty="0"/>
          </a:p>
          <a:p>
            <a:pPr lvl="1">
              <a:lnSpc>
                <a:spcPct val="110000"/>
              </a:lnSpc>
            </a:pPr>
            <a:r>
              <a:rPr lang="el-GR" sz="2200" dirty="0"/>
              <a:t>Σημαντικό σημείο</a:t>
            </a:r>
            <a:r>
              <a:rPr lang="en-US" sz="2200" dirty="0"/>
              <a:t>: </a:t>
            </a:r>
            <a:r>
              <a:rPr lang="el-GR" sz="2200" dirty="0"/>
              <a:t>Οι δύο δυνάμεις πάντα</a:t>
            </a:r>
            <a:br>
              <a:rPr lang="en-US" sz="2200" dirty="0"/>
            </a:br>
            <a:r>
              <a:rPr lang="el-GR" sz="2200" dirty="0"/>
              <a:t>δρουν σε</a:t>
            </a:r>
            <a:r>
              <a:rPr lang="en-US" sz="2200" dirty="0"/>
              <a:t> </a:t>
            </a:r>
            <a:r>
              <a:rPr lang="el-GR" sz="2200" i="1" dirty="0"/>
              <a:t>διαφορετικά</a:t>
            </a:r>
            <a:r>
              <a:rPr lang="en-US" sz="2200" dirty="0"/>
              <a:t> </a:t>
            </a:r>
            <a:r>
              <a:rPr lang="el-GR" sz="2200" dirty="0"/>
              <a:t>αντικείμενα·</a:t>
            </a:r>
            <a:br>
              <a:rPr lang="en-US" sz="2200" dirty="0"/>
            </a:br>
            <a:r>
              <a:rPr lang="el-GR" sz="2200" dirty="0"/>
              <a:t>έτσι, δεν αλληλοαναιρούνται</a:t>
            </a:r>
            <a:endParaRPr lang="en-US" altLang="ja-JP" sz="2200" dirty="0"/>
          </a:p>
          <a:p>
            <a:pPr>
              <a:lnSpc>
                <a:spcPct val="110000"/>
              </a:lnSpc>
            </a:pPr>
            <a:r>
              <a:rPr lang="el-GR" sz="2200" dirty="0"/>
              <a:t>Παράδειγμα</a:t>
            </a:r>
            <a:r>
              <a:rPr lang="en-US" sz="2200" dirty="0"/>
              <a:t>:</a:t>
            </a:r>
          </a:p>
          <a:p>
            <a:pPr lvl="1">
              <a:lnSpc>
                <a:spcPct val="110000"/>
              </a:lnSpc>
            </a:pPr>
            <a:r>
              <a:rPr lang="el-GR" sz="2200" dirty="0"/>
              <a:t>Σπρώχνετε ένα βιβλίο μάζας</a:t>
            </a:r>
            <a:r>
              <a:rPr lang="en-US" sz="2200" dirty="0"/>
              <a:t> </a:t>
            </a:r>
            <a:r>
              <a:rPr lang="en-US" sz="2200" i="1" dirty="0"/>
              <a:t>m</a:t>
            </a:r>
            <a:r>
              <a:rPr lang="en-US" sz="2200" baseline="-25000" dirty="0"/>
              <a:t>1</a:t>
            </a:r>
            <a:r>
              <a:rPr lang="en-US" altLang="zh-TW" sz="2200" dirty="0"/>
              <a:t> </a:t>
            </a:r>
            <a:r>
              <a:rPr lang="el-GR" altLang="zh-TW" sz="2200" dirty="0"/>
              <a:t>με δύναμη</a:t>
            </a:r>
            <a:endParaRPr lang="en-US" sz="2200" dirty="0"/>
          </a:p>
          <a:p>
            <a:pPr lvl="1">
              <a:lnSpc>
                <a:spcPct val="110000"/>
              </a:lnSpc>
            </a:pPr>
            <a:r>
              <a:rPr lang="el-GR" sz="2200" dirty="0"/>
              <a:t>Σημειώστε το ζεύγος του τρίτου νόμου</a:t>
            </a:r>
            <a:endParaRPr lang="en-US" sz="2200" dirty="0"/>
          </a:p>
          <a:p>
            <a:pPr lvl="1">
              <a:lnSpc>
                <a:spcPct val="110000"/>
              </a:lnSpc>
            </a:pPr>
            <a:r>
              <a:rPr lang="el-GR" sz="2200" dirty="0"/>
              <a:t>Ο τρίτος νόμος είναι απαραίτητος για τη συνεπή περιγραφή της κίνησης στη νευτώνεια φυσική</a:t>
            </a:r>
            <a:endParaRPr lang="en-US" sz="2200" dirty="0"/>
          </a:p>
        </p:txBody>
      </p:sp>
      <p:pic>
        <p:nvPicPr>
          <p:cNvPr id="15" name="Picture 14" descr="29.jpg"/>
          <p:cNvPicPr>
            <a:picLocks noChangeAspect="1"/>
          </p:cNvPicPr>
          <p:nvPr/>
        </p:nvPicPr>
        <p:blipFill rotWithShape="1">
          <a:blip r:embed="rId3">
            <a:extLst>
              <a:ext uri="{28A0092B-C50C-407E-A947-70E740481C1C}">
                <a14:useLocalDpi xmlns:a14="http://schemas.microsoft.com/office/drawing/2010/main" val="0"/>
              </a:ext>
            </a:extLst>
          </a:blip>
          <a:srcRect l="-1" t="-1" r="27489" b="-568"/>
          <a:stretch/>
        </p:blipFill>
        <p:spPr>
          <a:xfrm>
            <a:off x="5476618" y="4903681"/>
            <a:ext cx="181232" cy="257486"/>
          </a:xfrm>
          <a:prstGeom prst="rect">
            <a:avLst/>
          </a:prstGeom>
        </p:spPr>
      </p:pic>
      <p:pic>
        <p:nvPicPr>
          <p:cNvPr id="3" name="Εικόνα 2">
            <a:extLst>
              <a:ext uri="{FF2B5EF4-FFF2-40B4-BE49-F238E27FC236}">
                <a16:creationId xmlns:a16="http://schemas.microsoft.com/office/drawing/2014/main" id="{113D8013-0AB7-4535-B271-B847F40A7854}"/>
              </a:ext>
            </a:extLst>
          </p:cNvPr>
          <p:cNvPicPr>
            <a:picLocks noChangeAspect="1"/>
          </p:cNvPicPr>
          <p:nvPr/>
        </p:nvPicPr>
        <p:blipFill rotWithShape="1">
          <a:blip r:embed="rId4"/>
          <a:srcRect l="8394" t="5569" r="73681" b="86203"/>
          <a:stretch/>
        </p:blipFill>
        <p:spPr>
          <a:xfrm>
            <a:off x="4997683" y="5189742"/>
            <a:ext cx="1177201" cy="432000"/>
          </a:xfrm>
          <a:prstGeom prst="rect">
            <a:avLst/>
          </a:prstGeom>
        </p:spPr>
      </p:pic>
      <p:pic>
        <p:nvPicPr>
          <p:cNvPr id="4" name="Εικόνα 3">
            <a:extLst>
              <a:ext uri="{FF2B5EF4-FFF2-40B4-BE49-F238E27FC236}">
                <a16:creationId xmlns:a16="http://schemas.microsoft.com/office/drawing/2014/main" id="{8C850594-B8DA-41E4-BB7C-A5982A27D1E7}"/>
              </a:ext>
            </a:extLst>
          </p:cNvPr>
          <p:cNvPicPr>
            <a:picLocks noChangeAspect="1"/>
          </p:cNvPicPr>
          <p:nvPr/>
        </p:nvPicPr>
        <p:blipFill rotWithShape="1">
          <a:blip r:embed="rId5"/>
          <a:srcRect l="19073" t="31944" r="65664" b="36667"/>
          <a:stretch/>
        </p:blipFill>
        <p:spPr>
          <a:xfrm>
            <a:off x="6392087" y="1268507"/>
            <a:ext cx="2319241" cy="381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rmAutofit/>
          </a:bodyPr>
          <a:lstStyle/>
          <a:p>
            <a:r>
              <a:rPr lang="el-GR" sz="4000" dirty="0"/>
              <a:t>Δυνάμεις ελατηρίου</a:t>
            </a:r>
            <a:endParaRPr lang="en-US" sz="4000" dirty="0"/>
          </a:p>
        </p:txBody>
      </p:sp>
      <p:sp>
        <p:nvSpPr>
          <p:cNvPr id="25602" name="Rectangle 3"/>
          <p:cNvSpPr>
            <a:spLocks noGrp="1" noChangeArrowheads="1"/>
          </p:cNvSpPr>
          <p:nvPr>
            <p:ph idx="1"/>
          </p:nvPr>
        </p:nvSpPr>
        <p:spPr>
          <a:xfrm>
            <a:off x="628650" y="1539875"/>
            <a:ext cx="7886700" cy="4351338"/>
          </a:xfrm>
        </p:spPr>
        <p:txBody>
          <a:bodyPr>
            <a:normAutofit/>
          </a:bodyPr>
          <a:lstStyle/>
          <a:p>
            <a:pPr>
              <a:lnSpc>
                <a:spcPct val="100000"/>
              </a:lnSpc>
            </a:pPr>
            <a:r>
              <a:rPr lang="el-GR" sz="2200" dirty="0"/>
              <a:t>Όταν ένα ελατήριο επιμηκύνεται ή συμπιέζεται παράγει μια δύναμη</a:t>
            </a:r>
            <a:r>
              <a:rPr lang="en-US" sz="2200" dirty="0"/>
              <a:t> </a:t>
            </a:r>
            <a:r>
              <a:rPr lang="el-GR" sz="2200" dirty="0"/>
              <a:t>ίση με την επιμήκυνση ή τη συμπίεση που δέχεται, κάτι που εκφράζεται μαθηματικά ως</a:t>
            </a:r>
            <a:r>
              <a:rPr lang="en-US" sz="2200" dirty="0"/>
              <a:t>: </a:t>
            </a:r>
            <a:r>
              <a:rPr lang="en-US" sz="2200" i="1" dirty="0"/>
              <a:t>F</a:t>
            </a:r>
            <a:r>
              <a:rPr lang="en-US" sz="2200" i="1" baseline="-25000" dirty="0"/>
              <a:t>S</a:t>
            </a:r>
            <a:r>
              <a:rPr lang="en-US" sz="2200" dirty="0"/>
              <a:t> = –</a:t>
            </a:r>
            <a:r>
              <a:rPr lang="en-US" sz="2200" i="1" dirty="0"/>
              <a:t>kx</a:t>
            </a:r>
            <a:r>
              <a:rPr lang="en-US" sz="2200" dirty="0"/>
              <a:t>.</a:t>
            </a:r>
          </a:p>
          <a:p>
            <a:pPr>
              <a:lnSpc>
                <a:spcPct val="100000"/>
              </a:lnSpc>
            </a:pPr>
            <a:r>
              <a:rPr lang="el-GR" sz="2200" dirty="0"/>
              <a:t>Η δύναμη του ελατηρίου</a:t>
            </a:r>
            <a:r>
              <a:rPr lang="en-US" sz="2200" dirty="0"/>
              <a:t> </a:t>
            </a:r>
            <a:br>
              <a:rPr lang="en-US" sz="2200" dirty="0"/>
            </a:br>
            <a:r>
              <a:rPr lang="el-GR" sz="2200" dirty="0"/>
              <a:t>είναι </a:t>
            </a:r>
            <a:r>
              <a:rPr lang="el-GR" sz="2200" b="1" dirty="0"/>
              <a:t>δύναμη επαναφοράς</a:t>
            </a:r>
            <a:r>
              <a:rPr lang="en-US" sz="2200" dirty="0"/>
              <a:t> </a:t>
            </a:r>
            <a:br>
              <a:rPr lang="en-US" sz="2200" dirty="0"/>
            </a:br>
            <a:r>
              <a:rPr lang="el-GR" sz="2200" dirty="0"/>
              <a:t>επειδή η κατεύθυνσή της</a:t>
            </a:r>
            <a:r>
              <a:rPr lang="en-US" sz="2200" dirty="0"/>
              <a:t> </a:t>
            </a:r>
            <a:br>
              <a:rPr lang="en-US" sz="2200" dirty="0"/>
            </a:br>
            <a:r>
              <a:rPr lang="el-GR" sz="2200" dirty="0"/>
              <a:t>είναι αντίθετη προς την</a:t>
            </a:r>
            <a:br>
              <a:rPr lang="en-US" sz="2200" dirty="0"/>
            </a:br>
            <a:r>
              <a:rPr lang="el-GR" sz="2200" dirty="0"/>
              <a:t>επιμήκυνση ή τη συμπίεση</a:t>
            </a:r>
            <a:endParaRPr lang="en-US" sz="2200" dirty="0"/>
          </a:p>
          <a:p>
            <a:pPr>
              <a:lnSpc>
                <a:spcPct val="100000"/>
              </a:lnSpc>
            </a:pPr>
            <a:r>
              <a:rPr lang="el-GR" sz="2200" dirty="0">
                <a:ea typeface="新細明體" charset="0"/>
                <a:cs typeface="新細明體" charset="0"/>
              </a:rPr>
              <a:t>Τα ελατήρια παρέχουν έναν</a:t>
            </a:r>
            <a:br>
              <a:rPr lang="en-US" sz="2200" dirty="0">
                <a:ea typeface="新細明體" charset="0"/>
                <a:cs typeface="新細明體" charset="0"/>
              </a:rPr>
            </a:br>
            <a:r>
              <a:rPr lang="el-GR" sz="2200" dirty="0">
                <a:ea typeface="新細明體" charset="0"/>
                <a:cs typeface="新細明體" charset="0"/>
              </a:rPr>
              <a:t>βολικό τρόπο μέτρησης των</a:t>
            </a:r>
          </a:p>
          <a:p>
            <a:pPr marL="0" indent="0">
              <a:lnSpc>
                <a:spcPct val="100000"/>
              </a:lnSpc>
              <a:buNone/>
            </a:pPr>
            <a:r>
              <a:rPr lang="el-GR" sz="2200" dirty="0">
                <a:ea typeface="新細明體" charset="0"/>
                <a:cs typeface="新細明體" charset="0"/>
              </a:rPr>
              <a:t>   δυνάμεων</a:t>
            </a:r>
            <a:endParaRPr lang="en-US" sz="2200" dirty="0">
              <a:ea typeface="新細明體" charset="0"/>
              <a:cs typeface="新細明體" charset="0"/>
            </a:endParaRPr>
          </a:p>
          <a:p>
            <a:pPr marL="0" indent="0">
              <a:buNone/>
            </a:pPr>
            <a:endParaRPr lang="en-US" sz="2200" dirty="0"/>
          </a:p>
        </p:txBody>
      </p:sp>
      <p:pic>
        <p:nvPicPr>
          <p:cNvPr id="2" name="Εικόνα 1">
            <a:extLst>
              <a:ext uri="{FF2B5EF4-FFF2-40B4-BE49-F238E27FC236}">
                <a16:creationId xmlns:a16="http://schemas.microsoft.com/office/drawing/2014/main" id="{5D807B8A-FBDB-4876-B5A3-0E4024747376}"/>
              </a:ext>
            </a:extLst>
          </p:cNvPr>
          <p:cNvPicPr>
            <a:picLocks noChangeAspect="1"/>
          </p:cNvPicPr>
          <p:nvPr/>
        </p:nvPicPr>
        <p:blipFill rotWithShape="1">
          <a:blip r:embed="rId3"/>
          <a:srcRect l="11861" t="50000" r="50000" b="11111"/>
          <a:stretch/>
        </p:blipFill>
        <p:spPr>
          <a:xfrm>
            <a:off x="4254496" y="2687638"/>
            <a:ext cx="4766364" cy="388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28650" y="136526"/>
            <a:ext cx="7886700" cy="1325563"/>
          </a:xfrm>
        </p:spPr>
        <p:txBody>
          <a:bodyPr>
            <a:normAutofit/>
          </a:bodyPr>
          <a:lstStyle/>
          <a:p>
            <a:r>
              <a:rPr lang="el-GR" sz="4000" dirty="0"/>
              <a:t>Σύνοψη</a:t>
            </a:r>
            <a:endParaRPr lang="en-US" sz="4000" dirty="0"/>
          </a:p>
        </p:txBody>
      </p:sp>
      <p:sp>
        <p:nvSpPr>
          <p:cNvPr id="27650" name="Rectangle 8"/>
          <p:cNvSpPr>
            <a:spLocks noGrp="1" noChangeArrowheads="1"/>
          </p:cNvSpPr>
          <p:nvPr>
            <p:ph idx="1"/>
          </p:nvPr>
        </p:nvSpPr>
        <p:spPr>
          <a:xfrm>
            <a:off x="628650" y="1152939"/>
            <a:ext cx="7886700" cy="4481099"/>
          </a:xfrm>
        </p:spPr>
        <p:txBody>
          <a:bodyPr>
            <a:noAutofit/>
          </a:bodyPr>
          <a:lstStyle/>
          <a:p>
            <a:pPr>
              <a:lnSpc>
                <a:spcPct val="100000"/>
              </a:lnSpc>
            </a:pPr>
            <a:r>
              <a:rPr lang="el-GR" sz="1900" dirty="0"/>
              <a:t>Στη νευτώνεια φυσική, η δύναμη –μια ώθηση ή μια έλξη– προκαλεί</a:t>
            </a:r>
            <a:r>
              <a:rPr lang="en-US" sz="1900" dirty="0"/>
              <a:t> </a:t>
            </a:r>
            <a:r>
              <a:rPr lang="el-GR" sz="1900" i="1" dirty="0"/>
              <a:t>μεταβολή</a:t>
            </a:r>
            <a:r>
              <a:rPr lang="en-US" sz="1900" dirty="0"/>
              <a:t> </a:t>
            </a:r>
            <a:r>
              <a:rPr lang="el-GR" sz="1900" dirty="0"/>
              <a:t>στην κίνηση</a:t>
            </a:r>
            <a:r>
              <a:rPr lang="en-US" sz="1900" dirty="0"/>
              <a:t>, </a:t>
            </a:r>
            <a:r>
              <a:rPr lang="el-GR" sz="1900" dirty="0"/>
              <a:t>όχι κίνηση καθαυτή</a:t>
            </a:r>
            <a:endParaRPr lang="en-US" altLang="zh-TW" sz="1900" dirty="0"/>
          </a:p>
          <a:p>
            <a:pPr>
              <a:lnSpc>
                <a:spcPct val="100000"/>
              </a:lnSpc>
            </a:pPr>
            <a:r>
              <a:rPr lang="el-GR" altLang="zh-TW" sz="1900" dirty="0"/>
              <a:t>Οι τρεις νόμοι του Νεύτωνα είναι </a:t>
            </a:r>
            <a:endParaRPr lang="en-US" altLang="zh-TW" sz="1900" dirty="0"/>
          </a:p>
          <a:p>
            <a:pPr lvl="1">
              <a:lnSpc>
                <a:spcPct val="100000"/>
              </a:lnSpc>
            </a:pPr>
            <a:r>
              <a:rPr lang="el-GR" sz="1900" b="1" dirty="0"/>
              <a:t>Πρώτος νόμος</a:t>
            </a:r>
            <a:r>
              <a:rPr lang="en-US" sz="1900" b="1" dirty="0"/>
              <a:t>:</a:t>
            </a:r>
            <a:r>
              <a:rPr lang="en-US" sz="1900" dirty="0"/>
              <a:t> </a:t>
            </a:r>
            <a:r>
              <a:rPr lang="el-GR" sz="1900" dirty="0"/>
              <a:t>Ένα σώμα που κινείται ομαλά παραμένει σε ομαλή κίνηση</a:t>
            </a:r>
            <a:r>
              <a:rPr lang="en-US" sz="1900" dirty="0"/>
              <a:t> </a:t>
            </a:r>
            <a:r>
              <a:rPr lang="el-GR" sz="1900" dirty="0"/>
              <a:t>και ένα σώμα σε ηρεμία</a:t>
            </a:r>
            <a:r>
              <a:rPr lang="en-US" sz="1900" dirty="0"/>
              <a:t> </a:t>
            </a:r>
            <a:r>
              <a:rPr lang="el-GR" sz="1900" dirty="0"/>
              <a:t>παραμένει σε ηρεμία</a:t>
            </a:r>
            <a:r>
              <a:rPr lang="en-US" sz="1900" dirty="0"/>
              <a:t>, </a:t>
            </a:r>
            <a:r>
              <a:rPr lang="el-GR" sz="1900" dirty="0"/>
              <a:t>εκτός και αν ενεργήσει σε αυτό μια μη μηδενική ολική δύναμη</a:t>
            </a:r>
            <a:r>
              <a:rPr lang="en-US" sz="1900" dirty="0"/>
              <a:t>. </a:t>
            </a:r>
            <a:r>
              <a:rPr lang="el-GR" sz="1900" dirty="0"/>
              <a:t>Αυτός ο νόμος είναι υποπερίπτωση του δεύτερου νόμου του Νεύτωνα</a:t>
            </a:r>
            <a:endParaRPr lang="en-US" altLang="zh-TW" sz="1900" dirty="0"/>
          </a:p>
          <a:p>
            <a:pPr lvl="1">
              <a:lnSpc>
                <a:spcPct val="100000"/>
              </a:lnSpc>
            </a:pPr>
            <a:r>
              <a:rPr lang="el-GR" sz="1900" b="1" dirty="0"/>
              <a:t>Δεύτερος νόμος</a:t>
            </a:r>
            <a:r>
              <a:rPr lang="en-US" sz="1900" b="1" dirty="0"/>
              <a:t>:</a:t>
            </a:r>
            <a:r>
              <a:rPr lang="en-US" sz="1900" dirty="0"/>
              <a:t> </a:t>
            </a:r>
            <a:r>
              <a:rPr lang="el-GR" sz="1900" dirty="0"/>
              <a:t>Ο ρυθμός με τον οποίο μεταβάλλεται η ορμή ενός σώματος ισούται με την ολική δύναμη που ασκείται σε αυτό</a:t>
            </a:r>
            <a:r>
              <a:rPr lang="en-US" altLang="ja-JP" sz="1900" dirty="0"/>
              <a:t>:</a:t>
            </a:r>
            <a:endParaRPr lang="en-US" altLang="zh-TW" sz="1900" dirty="0"/>
          </a:p>
          <a:p>
            <a:pPr lvl="1">
              <a:lnSpc>
                <a:spcPct val="100000"/>
              </a:lnSpc>
            </a:pPr>
            <a:endParaRPr lang="en-US" altLang="zh-TW" sz="1900" dirty="0"/>
          </a:p>
          <a:p>
            <a:pPr lvl="1">
              <a:lnSpc>
                <a:spcPct val="100000"/>
              </a:lnSpc>
            </a:pPr>
            <a:endParaRPr lang="en-US" altLang="zh-TW" sz="1900" dirty="0"/>
          </a:p>
          <a:p>
            <a:pPr lvl="1">
              <a:lnSpc>
                <a:spcPct val="100000"/>
              </a:lnSpc>
            </a:pPr>
            <a:r>
              <a:rPr lang="el-GR" sz="1900" b="1" dirty="0"/>
              <a:t>Τρίτος νόμος</a:t>
            </a:r>
            <a:r>
              <a:rPr lang="en-US" sz="1900" b="1" dirty="0"/>
              <a:t>:</a:t>
            </a:r>
            <a:r>
              <a:rPr lang="en-US" sz="1900" dirty="0"/>
              <a:t> </a:t>
            </a:r>
            <a:r>
              <a:rPr lang="el-GR" sz="1900" dirty="0"/>
              <a:t>Αν ένα αντικείμενο</a:t>
            </a:r>
            <a:r>
              <a:rPr lang="en-US" sz="1900" dirty="0"/>
              <a:t> A </a:t>
            </a:r>
            <a:r>
              <a:rPr lang="el-GR" sz="1900" dirty="0"/>
              <a:t>ασκεί δύναμη σε ένα αντικείμενο</a:t>
            </a:r>
            <a:r>
              <a:rPr lang="en-US" sz="1900" dirty="0"/>
              <a:t> B, </a:t>
            </a:r>
            <a:r>
              <a:rPr lang="el-GR" sz="1900" dirty="0"/>
              <a:t>τότε το αντικείμενο</a:t>
            </a:r>
            <a:r>
              <a:rPr lang="en-US" sz="1900" dirty="0"/>
              <a:t> B </a:t>
            </a:r>
            <a:r>
              <a:rPr lang="el-GR" sz="1900" dirty="0"/>
              <a:t>ασκεί μια αντίθετης κατεύθυνσης δύναμη ίσου μέτρου στο αντικείμενο</a:t>
            </a:r>
            <a:r>
              <a:rPr lang="en-US" sz="1900" dirty="0"/>
              <a:t> A</a:t>
            </a:r>
          </a:p>
          <a:p>
            <a:pPr>
              <a:lnSpc>
                <a:spcPct val="100000"/>
              </a:lnSpc>
            </a:pPr>
            <a:r>
              <a:rPr lang="el-GR" altLang="ja-JP" sz="1900" dirty="0"/>
              <a:t>Το</a:t>
            </a:r>
            <a:r>
              <a:rPr lang="en-US" altLang="ja-JP" sz="1900" dirty="0"/>
              <a:t> </a:t>
            </a:r>
            <a:r>
              <a:rPr lang="el-GR" altLang="ja-JP" sz="1900" b="1" dirty="0"/>
              <a:t>βάρος</a:t>
            </a:r>
            <a:r>
              <a:rPr lang="en-US" altLang="ja-JP" sz="1900" dirty="0"/>
              <a:t> </a:t>
            </a:r>
            <a:r>
              <a:rPr lang="el-GR" altLang="ja-JP" sz="1900" dirty="0"/>
              <a:t>ενός αντικειμένου είναι η δύναμη της βαρύτητας που ασκείται σε αυτό</a:t>
            </a:r>
            <a:r>
              <a:rPr lang="en-US" altLang="ja-JP" sz="1900" dirty="0"/>
              <a:t> </a:t>
            </a:r>
          </a:p>
          <a:p>
            <a:pPr>
              <a:lnSpc>
                <a:spcPct val="100000"/>
              </a:lnSpc>
            </a:pPr>
            <a:r>
              <a:rPr lang="el-GR" sz="1900" dirty="0"/>
              <a:t>Τα ελατήρια είναι ένας πρακτικός τρόπος για τη μέτρηση της δύναμης</a:t>
            </a:r>
            <a:endParaRPr lang="en-US" sz="1900" dirty="0"/>
          </a:p>
        </p:txBody>
      </p:sp>
      <p:pic>
        <p:nvPicPr>
          <p:cNvPr id="3" name="Εικόνα 2">
            <a:extLst>
              <a:ext uri="{FF2B5EF4-FFF2-40B4-BE49-F238E27FC236}">
                <a16:creationId xmlns:a16="http://schemas.microsoft.com/office/drawing/2014/main" id="{E56D29AB-32A4-461E-AF61-5E87C7269610}"/>
              </a:ext>
            </a:extLst>
          </p:cNvPr>
          <p:cNvPicPr>
            <a:picLocks noChangeAspect="1"/>
          </p:cNvPicPr>
          <p:nvPr/>
        </p:nvPicPr>
        <p:blipFill rotWithShape="1">
          <a:blip r:embed="rId3"/>
          <a:srcRect l="6387" t="12057" r="44402" b="75730"/>
          <a:stretch/>
        </p:blipFill>
        <p:spPr>
          <a:xfrm>
            <a:off x="3047999" y="4081257"/>
            <a:ext cx="3265921" cy="64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a:extLst>
              <a:ext uri="{FF2B5EF4-FFF2-40B4-BE49-F238E27FC236}">
                <a16:creationId xmlns:a16="http://schemas.microsoft.com/office/drawing/2014/main" id="{76506D9A-56FB-4ADE-954C-A4F3F0E7E17E}"/>
              </a:ext>
            </a:extLst>
          </p:cNvPr>
          <p:cNvSpPr txBox="1"/>
          <p:nvPr/>
        </p:nvSpPr>
        <p:spPr>
          <a:xfrm>
            <a:off x="1027113" y="2362200"/>
            <a:ext cx="7010400" cy="1323439"/>
          </a:xfrm>
          <a:prstGeom prst="rect">
            <a:avLst/>
          </a:prstGeom>
          <a:noFill/>
          <a:ln>
            <a:solidFill>
              <a:srgbClr val="FF0000"/>
            </a:solidFill>
          </a:ln>
        </p:spPr>
        <p:txBody>
          <a:bodyPr>
            <a:spAutoFit/>
          </a:bodyPr>
          <a:lstStyle/>
          <a:p>
            <a:pPr algn="ctr">
              <a:defRPr/>
            </a:pPr>
            <a:r>
              <a:rPr lang="el-GR" sz="2000" dirty="0">
                <a:cs typeface="Arial"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000" dirty="0">
                <a:cs typeface="Arial" charset="0"/>
              </a:rPr>
              <a:t>(που έχει κυρωθεί με τον Ν. 100/1975)</a:t>
            </a:r>
          </a:p>
        </p:txBody>
      </p:sp>
    </p:spTree>
    <p:extLst>
      <p:ext uri="{BB962C8B-B14F-4D97-AF65-F5344CB8AC3E}">
        <p14:creationId xmlns:p14="http://schemas.microsoft.com/office/powerpoint/2010/main" val="129463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091" name="Rectangle 43"/>
          <p:cNvSpPr>
            <a:spLocks noGrp="1" noChangeArrowheads="1"/>
          </p:cNvSpPr>
          <p:nvPr>
            <p:ph type="ctrTitle"/>
          </p:nvPr>
        </p:nvSpPr>
        <p:spPr>
          <a:xfrm>
            <a:off x="603363" y="1191796"/>
            <a:ext cx="7516084" cy="2976344"/>
          </a:xfrm>
        </p:spPr>
        <p:txBody>
          <a:bodyPr anchor="ctr">
            <a:normAutofit/>
          </a:bodyPr>
          <a:lstStyle/>
          <a:p>
            <a:pPr algn="l"/>
            <a:r>
              <a:rPr lang="el-GR" sz="5700" dirty="0">
                <a:solidFill>
                  <a:srgbClr val="FFFFFF"/>
                </a:solidFill>
              </a:rPr>
              <a:t>Κεφάλαιο</a:t>
            </a:r>
            <a:r>
              <a:rPr lang="en-US" sz="5700" dirty="0">
                <a:solidFill>
                  <a:srgbClr val="FFFFFF"/>
                </a:solidFill>
              </a:rPr>
              <a:t> 4: </a:t>
            </a:r>
            <a:br>
              <a:rPr lang="en-US" sz="5700" dirty="0">
                <a:solidFill>
                  <a:srgbClr val="FFFFFF"/>
                </a:solidFill>
              </a:rPr>
            </a:br>
            <a:r>
              <a:rPr lang="el-GR" sz="5700" dirty="0">
                <a:solidFill>
                  <a:srgbClr val="FFFFFF"/>
                </a:solidFill>
              </a:rPr>
              <a:t>Δύναμη και κίνηση</a:t>
            </a:r>
            <a:endParaRPr lang="en-US" sz="5700" dirty="0">
              <a:solidFill>
                <a:srgbClr val="FFFFFF"/>
              </a:solidFill>
            </a:endParaRP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394694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491490" y="365125"/>
            <a:ext cx="3840085" cy="1692794"/>
          </a:xfrm>
        </p:spPr>
        <p:txBody>
          <a:bodyPr vert="horz" lIns="91440" tIns="45720" rIns="91440" bIns="45720" rtlCol="0" anchor="ctr">
            <a:normAutofit/>
          </a:bodyPr>
          <a:lstStyle/>
          <a:p>
            <a:pPr defTabSz="914400"/>
            <a:r>
              <a:rPr lang="el-GR" sz="4400" dirty="0"/>
              <a:t>Τι μαθαίνετε</a:t>
            </a:r>
            <a:endParaRPr lang="en-US" sz="4400" dirty="0"/>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146" name="Rectangle 3"/>
          <p:cNvSpPr>
            <a:spLocks noGrp="1" noChangeArrowheads="1"/>
          </p:cNvSpPr>
          <p:nvPr>
            <p:ph sz="half" idx="1"/>
          </p:nvPr>
        </p:nvSpPr>
        <p:spPr>
          <a:xfrm>
            <a:off x="491490" y="2575033"/>
            <a:ext cx="3840085" cy="3682891"/>
          </a:xfrm>
        </p:spPr>
        <p:txBody>
          <a:bodyPr vert="horz" lIns="91440" tIns="45720" rIns="91440" bIns="45720" rtlCol="0">
            <a:normAutofit fontScale="92500" lnSpcReduction="20000"/>
          </a:bodyPr>
          <a:lstStyle/>
          <a:p>
            <a:pPr indent="-228600" defTabSz="914400">
              <a:lnSpc>
                <a:spcPct val="110000"/>
              </a:lnSpc>
            </a:pPr>
            <a:r>
              <a:rPr lang="el-GR" sz="1800" dirty="0"/>
              <a:t>Την έννοια της κίνησης και τη σχέση της με την επιτάχυνση </a:t>
            </a:r>
            <a:endParaRPr lang="en-US" sz="1800" dirty="0"/>
          </a:p>
          <a:p>
            <a:pPr indent="-228600" defTabSz="914400">
              <a:lnSpc>
                <a:spcPct val="110000"/>
              </a:lnSpc>
            </a:pPr>
            <a:r>
              <a:rPr lang="el-GR" altLang="ja-JP" sz="1800" dirty="0"/>
              <a:t>Τους τρεις νόμους του Νεύτωνα για την κίνηση</a:t>
            </a:r>
            <a:endParaRPr lang="en-US" altLang="ja-JP" sz="1800" dirty="0"/>
          </a:p>
          <a:p>
            <a:pPr indent="-228600" defTabSz="914400">
              <a:lnSpc>
                <a:spcPct val="110000"/>
              </a:lnSpc>
            </a:pPr>
            <a:r>
              <a:rPr lang="el-GR" sz="1800" dirty="0"/>
              <a:t>Τις θεμελιώδεις δυνάμεις της φύσης</a:t>
            </a:r>
            <a:endParaRPr lang="en-US" sz="1800" dirty="0"/>
          </a:p>
          <a:p>
            <a:pPr indent="-228600" defTabSz="914400">
              <a:lnSpc>
                <a:spcPct val="110000"/>
              </a:lnSpc>
            </a:pPr>
            <a:r>
              <a:rPr lang="el-GR" sz="1800" dirty="0"/>
              <a:t>Πώς ενεργεί η δύναμη της βαρύτητας σε αντικείμενα κοντά στην επιφάνεια της Γης</a:t>
            </a:r>
            <a:endParaRPr lang="en-US" sz="1800" dirty="0"/>
          </a:p>
          <a:p>
            <a:pPr indent="-228600" defTabSz="914400">
              <a:lnSpc>
                <a:spcPct val="110000"/>
              </a:lnSpc>
            </a:pPr>
            <a:r>
              <a:rPr lang="el-GR" sz="1800" dirty="0"/>
              <a:t>Πώς να διακρίνετε το βάρος από το φαινόμενο βάρος</a:t>
            </a:r>
            <a:endParaRPr lang="en-US" sz="1800" dirty="0"/>
          </a:p>
          <a:p>
            <a:pPr indent="-228600" defTabSz="914400">
              <a:lnSpc>
                <a:spcPct val="110000"/>
              </a:lnSpc>
            </a:pPr>
            <a:r>
              <a:rPr lang="el-GR" sz="1800" dirty="0"/>
              <a:t>Πώς να εφαρμόζετε τους νόμους του Νεύτωνα στην κίνηση σε μία διάσταση</a:t>
            </a:r>
            <a:endParaRPr lang="en-US" sz="1800" dirty="0"/>
          </a:p>
        </p:txBody>
      </p:sp>
      <p:pic>
        <p:nvPicPr>
          <p:cNvPr id="10" name="Picture 9" descr="04_00_Figure.jpg"/>
          <p:cNvPicPr>
            <a:picLocks noChangeAspect="1"/>
          </p:cNvPicPr>
          <p:nvPr/>
        </p:nvPicPr>
        <p:blipFill rotWithShape="1">
          <a:blip r:embed="rId3">
            <a:extLst>
              <a:ext uri="{28A0092B-C50C-407E-A947-70E740481C1C}">
                <a14:useLocalDpi xmlns:a14="http://schemas.microsoft.com/office/drawing/2010/main" val="0"/>
              </a:ext>
            </a:extLst>
          </a:blip>
          <a:srcRect l="23451" r="2476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628650" y="69851"/>
            <a:ext cx="7886700" cy="1325563"/>
          </a:xfrm>
        </p:spPr>
        <p:txBody>
          <a:bodyPr>
            <a:normAutofit/>
          </a:bodyPr>
          <a:lstStyle/>
          <a:p>
            <a:r>
              <a:rPr lang="el-GR" sz="4000" dirty="0"/>
              <a:t>Τι προκαλεί την κίνηση;</a:t>
            </a:r>
            <a:endParaRPr lang="en-US" sz="4000" dirty="0"/>
          </a:p>
        </p:txBody>
      </p:sp>
      <p:sp>
        <p:nvSpPr>
          <p:cNvPr id="8194" name="Rectangle 3"/>
          <p:cNvSpPr>
            <a:spLocks noGrp="1" noChangeArrowheads="1"/>
          </p:cNvSpPr>
          <p:nvPr>
            <p:ph idx="1"/>
          </p:nvPr>
        </p:nvSpPr>
        <p:spPr>
          <a:xfrm>
            <a:off x="365125" y="1360488"/>
            <a:ext cx="8229600" cy="5349698"/>
          </a:xfrm>
        </p:spPr>
        <p:txBody>
          <a:bodyPr>
            <a:normAutofit/>
          </a:bodyPr>
          <a:lstStyle/>
          <a:p>
            <a:r>
              <a:rPr lang="el-GR" altLang="ja-JP" sz="2200" dirty="0"/>
              <a:t>Λάθος ερώτηση</a:t>
            </a:r>
            <a:r>
              <a:rPr lang="en-US" altLang="ja-JP" sz="2200" dirty="0"/>
              <a:t>!</a:t>
            </a:r>
          </a:p>
          <a:p>
            <a:pPr lvl="1"/>
            <a:r>
              <a:rPr lang="el-GR" sz="2200" dirty="0"/>
              <a:t>Ο Αριστοτέλης πίστευε ότι χρειάζεται μια δύναμη –μια ώθηση ή μια έλξη– για να διατηρεί την κίνηση ενός αντικειμένου.</a:t>
            </a:r>
            <a:r>
              <a:rPr lang="en-US" sz="2200" dirty="0"/>
              <a:t> </a:t>
            </a:r>
            <a:r>
              <a:rPr lang="el-GR" sz="2200" dirty="0"/>
              <a:t>Αυτή η άποψη επικρατούσε για</a:t>
            </a:r>
            <a:r>
              <a:rPr lang="en-US" sz="2200" dirty="0"/>
              <a:t> 2000 </a:t>
            </a:r>
            <a:r>
              <a:rPr lang="el-GR" sz="2200" dirty="0"/>
              <a:t>περίπου χρόνια</a:t>
            </a:r>
            <a:r>
              <a:rPr lang="en-US" sz="2200" dirty="0"/>
              <a:t>.</a:t>
            </a:r>
          </a:p>
          <a:p>
            <a:r>
              <a:rPr lang="el-GR" altLang="zh-TW" sz="2200" dirty="0"/>
              <a:t>Η σωστή ερώτηση</a:t>
            </a:r>
            <a:r>
              <a:rPr lang="en-US" altLang="zh-TW" sz="2200" dirty="0"/>
              <a:t>: </a:t>
            </a:r>
            <a:r>
              <a:rPr lang="el-GR" altLang="zh-TW" sz="2200" dirty="0"/>
              <a:t>Γιατί η κίνηση μεταβάλλεται;</a:t>
            </a:r>
            <a:endParaRPr lang="en-US" sz="2200" dirty="0"/>
          </a:p>
          <a:p>
            <a:pPr lvl="1"/>
            <a:r>
              <a:rPr lang="el-GR" sz="2200" dirty="0"/>
              <a:t>Ο Γαλιλαίος και ο Νεύτωνας ανακάλυψαν τη σωστή σχέση μεταξύ δύναμης και κίνησης</a:t>
            </a:r>
            <a:r>
              <a:rPr lang="en-US" sz="2200" dirty="0"/>
              <a:t>: </a:t>
            </a:r>
            <a:r>
              <a:rPr lang="el-GR" sz="2200" dirty="0"/>
              <a:t>Η δύναμη είναι απαραίτητη μόνο για να προκαλέσει μεταβολή της κίνησης ενός αντικειμένου</a:t>
            </a:r>
            <a:r>
              <a:rPr lang="en-US" sz="2200" dirty="0"/>
              <a:t>!</a:t>
            </a:r>
          </a:p>
          <a:p>
            <a:pPr lvl="1"/>
            <a:r>
              <a:rPr lang="el-GR" sz="2200" dirty="0"/>
              <a:t>Η αριστοτελική άποψη</a:t>
            </a:r>
            <a:r>
              <a:rPr lang="en-US" sz="2200" dirty="0"/>
              <a:t>: </a:t>
            </a:r>
            <a:r>
              <a:rPr lang="el-GR" sz="2200" dirty="0"/>
              <a:t>Απουσία δύναμης, η κίνηση ενός αντικειμένου θα σταματήσει</a:t>
            </a:r>
            <a:endParaRPr lang="en-US" sz="2200" dirty="0"/>
          </a:p>
          <a:p>
            <a:pPr lvl="1"/>
            <a:r>
              <a:rPr lang="el-GR" sz="2200" dirty="0"/>
              <a:t>Η Νευτώνεια άποψη</a:t>
            </a:r>
            <a:r>
              <a:rPr lang="en-US" sz="2200" dirty="0"/>
              <a:t>: </a:t>
            </a:r>
            <a:r>
              <a:rPr lang="el-GR" sz="2200" dirty="0"/>
              <a:t>Απουσία δύναμης, η κίνηση ενός αντικειμένου θα παραμείνει αμετάβλητη</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normAutofit/>
          </a:bodyPr>
          <a:lstStyle/>
          <a:p>
            <a:r>
              <a:rPr lang="el-GR" sz="4000" dirty="0"/>
              <a:t>Ο πρώτος νόμος του Νεύτωνα</a:t>
            </a:r>
            <a:endParaRPr lang="en-US" sz="4000" dirty="0"/>
          </a:p>
        </p:txBody>
      </p:sp>
      <p:sp>
        <p:nvSpPr>
          <p:cNvPr id="10242" name="Rectangle 3"/>
          <p:cNvSpPr>
            <a:spLocks noGrp="1" noChangeArrowheads="1"/>
          </p:cNvSpPr>
          <p:nvPr>
            <p:ph idx="1"/>
          </p:nvPr>
        </p:nvSpPr>
        <p:spPr>
          <a:xfrm>
            <a:off x="628650" y="1482725"/>
            <a:ext cx="7886700" cy="4351338"/>
          </a:xfrm>
        </p:spPr>
        <p:txBody>
          <a:bodyPr>
            <a:normAutofit/>
          </a:bodyPr>
          <a:lstStyle/>
          <a:p>
            <a:r>
              <a:rPr lang="el-GR" altLang="ja-JP" sz="2200" b="1" dirty="0"/>
              <a:t>Ο πρώτος νόμος του Νεύτωνα για την κίνηση</a:t>
            </a:r>
            <a:r>
              <a:rPr lang="en-US" altLang="ja-JP" sz="2200" b="1" dirty="0"/>
              <a:t>:</a:t>
            </a:r>
            <a:r>
              <a:rPr lang="en-US" altLang="ja-JP" sz="2200" dirty="0"/>
              <a:t> </a:t>
            </a:r>
            <a:r>
              <a:rPr lang="el-GR" altLang="ja-JP" sz="2200" dirty="0"/>
              <a:t>Ένα σώμα που κινείται ομαλά παραμένει σε ομαλή κίνηση</a:t>
            </a:r>
            <a:r>
              <a:rPr lang="en-US" altLang="ja-JP" sz="2200" dirty="0"/>
              <a:t> </a:t>
            </a:r>
            <a:r>
              <a:rPr lang="el-GR" altLang="ja-JP" sz="2200" dirty="0"/>
              <a:t>και ένα σώμα που βρίσκεται σε ηρεμία παραμένει σε ηρεμία, εκτός αν ενεργήσει σε αυτό μια μη μηδενική ολική δύναμη</a:t>
            </a:r>
            <a:endParaRPr lang="en-US" altLang="ja-JP" sz="2200" dirty="0"/>
          </a:p>
          <a:p>
            <a:pPr lvl="1"/>
            <a:r>
              <a:rPr lang="el-GR" sz="2200" dirty="0"/>
              <a:t>Ομαλή είναι η κίνηση με σταθερό μέτρο ταχύτητας σε ευθεία γραμμή</a:t>
            </a:r>
            <a:endParaRPr lang="en-US" sz="2200" dirty="0"/>
          </a:p>
          <a:p>
            <a:pPr lvl="1"/>
            <a:r>
              <a:rPr lang="el-GR" sz="2200" dirty="0"/>
              <a:t>Ο πρώτος νόμος λέει ότι η ομαλή κίνηση είναι μια φυσική κατάσταση, χωρίς να απαιτεί εξήγηση</a:t>
            </a:r>
            <a:endParaRPr lang="en-US" sz="2200" dirty="0"/>
          </a:p>
        </p:txBody>
      </p:sp>
      <p:sp>
        <p:nvSpPr>
          <p:cNvPr id="10243" name="TextBox 1"/>
          <p:cNvSpPr txBox="1">
            <a:spLocks noChangeArrowheads="1"/>
          </p:cNvSpPr>
          <p:nvPr/>
        </p:nvSpPr>
        <p:spPr bwMode="auto">
          <a:xfrm>
            <a:off x="3857568" y="4806657"/>
            <a:ext cx="316035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r>
              <a:rPr lang="el-GR" sz="2000" dirty="0">
                <a:latin typeface="+mn-lt"/>
              </a:rPr>
              <a:t>Η κίνηση ενός βλήματος δεν είναι ομαλή κίνηση</a:t>
            </a:r>
            <a:r>
              <a:rPr lang="en-US" sz="2000" dirty="0">
                <a:latin typeface="+mn-lt"/>
              </a:rPr>
              <a:t>!</a:t>
            </a:r>
          </a:p>
        </p:txBody>
      </p:sp>
      <p:pic>
        <p:nvPicPr>
          <p:cNvPr id="13" name="Picture 12" descr="03_0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09" y="4209704"/>
            <a:ext cx="2743200" cy="23593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628650" y="107951"/>
            <a:ext cx="7886700" cy="1325563"/>
          </a:xfrm>
        </p:spPr>
        <p:txBody>
          <a:bodyPr>
            <a:normAutofit/>
          </a:bodyPr>
          <a:lstStyle/>
          <a:p>
            <a:r>
              <a:rPr lang="el-GR" sz="4000" dirty="0"/>
              <a:t>Ο δεύτερος νόμος</a:t>
            </a:r>
            <a:endParaRPr lang="en-US" sz="4000" dirty="0"/>
          </a:p>
        </p:txBody>
      </p:sp>
      <p:sp>
        <p:nvSpPr>
          <p:cNvPr id="12290" name="Rectangle 3"/>
          <p:cNvSpPr>
            <a:spLocks noGrp="1" noChangeArrowheads="1"/>
          </p:cNvSpPr>
          <p:nvPr>
            <p:ph idx="1"/>
          </p:nvPr>
        </p:nvSpPr>
        <p:spPr>
          <a:xfrm>
            <a:off x="365125" y="1303338"/>
            <a:ext cx="8543690" cy="5293254"/>
          </a:xfrm>
        </p:spPr>
        <p:txBody>
          <a:bodyPr>
            <a:normAutofit fontScale="92500"/>
          </a:bodyPr>
          <a:lstStyle/>
          <a:p>
            <a:pPr>
              <a:lnSpc>
                <a:spcPct val="100000"/>
              </a:lnSpc>
            </a:pPr>
            <a:r>
              <a:rPr lang="el-GR" sz="2200" dirty="0"/>
              <a:t>Ο δεύτερος νόμος </a:t>
            </a:r>
            <a:r>
              <a:rPr lang="el-GR" sz="2200" dirty="0" err="1"/>
              <a:t>ποσοτικοποιεί</a:t>
            </a:r>
            <a:r>
              <a:rPr lang="el-GR" sz="2200" dirty="0"/>
              <a:t> τη σχέση μεταξύ της δύναμης και της μεταβολής της κίνησης με την «ποσότητα της κίνησης» ενός αντικειμένου</a:t>
            </a:r>
            <a:endParaRPr lang="en-US" altLang="zh-TW" sz="2200" dirty="0"/>
          </a:p>
          <a:p>
            <a:pPr lvl="1">
              <a:lnSpc>
                <a:spcPct val="100000"/>
              </a:lnSpc>
            </a:pPr>
            <a:r>
              <a:rPr lang="el-GR" sz="2200" dirty="0"/>
              <a:t>Ο Νεύτωνας όρισε την «ποσότητα της κίνησης», που στις μέρες μας ονομάζουμε </a:t>
            </a:r>
            <a:r>
              <a:rPr lang="el-GR" sz="2200" b="1" dirty="0"/>
              <a:t>ορμή</a:t>
            </a:r>
            <a:r>
              <a:rPr lang="el-GR" sz="2200" dirty="0"/>
              <a:t>, ως το γινόμενο της μάζας επί την ταχύτητα</a:t>
            </a:r>
            <a:r>
              <a:rPr lang="en-US" altLang="ja-JP" sz="2200" dirty="0"/>
              <a:t>:</a:t>
            </a:r>
            <a:br>
              <a:rPr lang="en-US" altLang="ja-JP" sz="2200" dirty="0"/>
            </a:br>
            <a:endParaRPr lang="en-US" altLang="zh-TW" sz="2200" dirty="0"/>
          </a:p>
          <a:p>
            <a:pPr lvl="1">
              <a:lnSpc>
                <a:spcPct val="100000"/>
              </a:lnSpc>
            </a:pPr>
            <a:r>
              <a:rPr lang="el-GR" sz="2200" dirty="0"/>
              <a:t>Ο δεύτερος νόμος του Νεύτωνα συσχετίζει την ταχύτητα μεταβολής της ορμής ενός αντικειμένου με την ολική δύναμη που δρα στο αντικείμενο αυτό</a:t>
            </a:r>
            <a:r>
              <a:rPr lang="en-US" altLang="ja-JP" sz="2200" dirty="0"/>
              <a:t>:</a:t>
            </a:r>
            <a:br>
              <a:rPr lang="en-US" altLang="ja-JP" sz="2200" dirty="0"/>
            </a:br>
            <a:br>
              <a:rPr lang="en-US" altLang="ja-JP" sz="2200" dirty="0"/>
            </a:br>
            <a:endParaRPr lang="en-US" altLang="ja-JP" sz="2200" dirty="0"/>
          </a:p>
          <a:p>
            <a:pPr lvl="1">
              <a:lnSpc>
                <a:spcPct val="100000"/>
              </a:lnSpc>
            </a:pPr>
            <a:r>
              <a:rPr lang="el-GR" sz="2200" dirty="0"/>
              <a:t>Όταν η μάζα παραμένει σταθερή, ο δεύτερος νόμος του Νεύτωνα παίρνει τη μορφή</a:t>
            </a:r>
            <a:endParaRPr lang="en-US" altLang="ja-JP" sz="2200" dirty="0"/>
          </a:p>
          <a:p>
            <a:pPr marL="457200" lvl="1" indent="0">
              <a:lnSpc>
                <a:spcPct val="100000"/>
              </a:lnSpc>
              <a:buNone/>
            </a:pPr>
            <a:endParaRPr lang="en-US" altLang="zh-TW" sz="2200" dirty="0"/>
          </a:p>
          <a:p>
            <a:pPr marL="457200" lvl="1" indent="0">
              <a:lnSpc>
                <a:spcPct val="100000"/>
              </a:lnSpc>
              <a:buNone/>
            </a:pPr>
            <a:endParaRPr lang="en-US" altLang="zh-TW" sz="2200" dirty="0"/>
          </a:p>
          <a:p>
            <a:pPr lvl="1">
              <a:lnSpc>
                <a:spcPct val="100000"/>
              </a:lnSpc>
            </a:pPr>
            <a:r>
              <a:rPr lang="el-GR" sz="2200" dirty="0"/>
              <a:t>Η δύναμη που απαιτείται για να επιταχύνει μια μάζα 1 </a:t>
            </a:r>
            <a:r>
              <a:rPr lang="el-GR" sz="2200" dirty="0" err="1"/>
              <a:t>kg</a:t>
            </a:r>
            <a:r>
              <a:rPr lang="el-GR" sz="2200" dirty="0"/>
              <a:t> με ρυθμό</a:t>
            </a:r>
            <a:r>
              <a:rPr lang="en-US" sz="2200" dirty="0"/>
              <a:t> </a:t>
            </a:r>
            <a:r>
              <a:rPr lang="el-GR" sz="2200" dirty="0"/>
              <a:t>1 m/s2 ορίζεται να είναι το 1 </a:t>
            </a:r>
            <a:r>
              <a:rPr lang="el-GR" sz="2200" dirty="0" err="1"/>
              <a:t>newton</a:t>
            </a:r>
            <a:r>
              <a:rPr lang="el-GR" sz="2200" dirty="0"/>
              <a:t> (N)</a:t>
            </a:r>
            <a:endParaRPr lang="en-US" sz="2200" dirty="0"/>
          </a:p>
        </p:txBody>
      </p:sp>
      <p:pic>
        <p:nvPicPr>
          <p:cNvPr id="15" name="Picture 14"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971" y="2665162"/>
            <a:ext cx="798576" cy="256032"/>
          </a:xfrm>
          <a:prstGeom prst="rect">
            <a:avLst/>
          </a:prstGeom>
        </p:spPr>
      </p:pic>
      <p:pic>
        <p:nvPicPr>
          <p:cNvPr id="17" name="Picture 16" descr="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202" y="3720921"/>
            <a:ext cx="810768" cy="588264"/>
          </a:xfrm>
          <a:prstGeom prst="rect">
            <a:avLst/>
          </a:prstGeom>
        </p:spPr>
      </p:pic>
      <p:pic>
        <p:nvPicPr>
          <p:cNvPr id="19" name="Picture 18" descr="2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4793" y="5023227"/>
            <a:ext cx="2743200" cy="701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628650" y="317501"/>
            <a:ext cx="7886700" cy="1325563"/>
          </a:xfrm>
        </p:spPr>
        <p:txBody>
          <a:bodyPr>
            <a:normAutofit/>
          </a:bodyPr>
          <a:lstStyle/>
          <a:p>
            <a:r>
              <a:rPr lang="el-GR" altLang="zh-TW" sz="4000" dirty="0"/>
              <a:t>Μάζα, αδράνεια και δύναμη</a:t>
            </a:r>
            <a:endParaRPr lang="en-US" altLang="zh-TW" sz="4000" dirty="0"/>
          </a:p>
        </p:txBody>
      </p:sp>
      <p:sp>
        <p:nvSpPr>
          <p:cNvPr id="14338" name="Rectangle 3"/>
          <p:cNvSpPr>
            <a:spLocks noGrp="1" noChangeArrowheads="1"/>
          </p:cNvSpPr>
          <p:nvPr>
            <p:ph idx="1"/>
          </p:nvPr>
        </p:nvSpPr>
        <p:spPr>
          <a:xfrm>
            <a:off x="628650" y="1454150"/>
            <a:ext cx="7886700" cy="4351338"/>
          </a:xfrm>
        </p:spPr>
        <p:txBody>
          <a:bodyPr>
            <a:noAutofit/>
          </a:bodyPr>
          <a:lstStyle/>
          <a:p>
            <a:pPr>
              <a:lnSpc>
                <a:spcPct val="100000"/>
              </a:lnSpc>
            </a:pPr>
            <a:r>
              <a:rPr lang="el-GR" sz="2000" dirty="0"/>
              <a:t>Αν επιλύσουμε τον δεύτερο νόμο ως προς την επιτάχυνση, διαπιστώνουμε ότι</a:t>
            </a:r>
            <a:r>
              <a:rPr lang="en-US" sz="2000" dirty="0"/>
              <a:t> </a:t>
            </a:r>
          </a:p>
          <a:p>
            <a:pPr marL="347472" indent="-347472">
              <a:lnSpc>
                <a:spcPct val="100000"/>
              </a:lnSpc>
              <a:buNone/>
            </a:pPr>
            <a:r>
              <a:rPr lang="en-US" sz="2000" dirty="0"/>
              <a:t>	</a:t>
            </a:r>
            <a:r>
              <a:rPr lang="el-GR" sz="2000" dirty="0"/>
              <a:t>δείχνοντας ότι μια δεδομένη δύναμη είναι λιγότερο αποτελεσματική όσον αφορά τη μεταβολή της κίνησης ενός αντικειμένου μεγαλύτερης μάζας</a:t>
            </a:r>
            <a:endParaRPr lang="en-US" altLang="zh-TW" sz="2000" dirty="0"/>
          </a:p>
          <a:p>
            <a:pPr lvl="1">
              <a:lnSpc>
                <a:spcPct val="100000"/>
              </a:lnSpc>
            </a:pPr>
            <a:r>
              <a:rPr lang="el-GR" sz="2000" dirty="0"/>
              <a:t>Η μάζα</a:t>
            </a:r>
            <a:r>
              <a:rPr lang="en-US" sz="2000" dirty="0"/>
              <a:t> </a:t>
            </a:r>
            <a:r>
              <a:rPr lang="en-US" sz="2000" i="1" dirty="0"/>
              <a:t>m</a:t>
            </a:r>
            <a:r>
              <a:rPr lang="en-US" sz="2000" dirty="0"/>
              <a:t> </a:t>
            </a:r>
            <a:r>
              <a:rPr lang="el-GR" sz="2000" dirty="0"/>
              <a:t>που εμφανίζεται στους </a:t>
            </a:r>
            <a:r>
              <a:rPr lang="en-US" altLang="ja-JP" sz="2000" dirty="0"/>
              <a:t> </a:t>
            </a:r>
            <a:br>
              <a:rPr lang="en-US" altLang="ja-JP" sz="2000" dirty="0"/>
            </a:br>
            <a:r>
              <a:rPr lang="el-GR" altLang="ja-JP" sz="2000" dirty="0"/>
              <a:t>νόμους του Νεύτωνα είναι επομένως</a:t>
            </a:r>
            <a:br>
              <a:rPr lang="en-US" altLang="ja-JP" sz="2000" dirty="0"/>
            </a:br>
            <a:r>
              <a:rPr lang="el-GR" altLang="ja-JP" sz="2000" dirty="0"/>
              <a:t>μέτρο της </a:t>
            </a:r>
            <a:r>
              <a:rPr lang="el-GR" altLang="ja-JP" sz="2000" b="1" dirty="0"/>
              <a:t>αδράνειας</a:t>
            </a:r>
            <a:r>
              <a:rPr lang="en-US" altLang="ja-JP" sz="2000" dirty="0"/>
              <a:t> </a:t>
            </a:r>
            <a:r>
              <a:rPr lang="el-GR" altLang="ja-JP" sz="2000" dirty="0"/>
              <a:t>ενός αντικειμένου</a:t>
            </a:r>
            <a:r>
              <a:rPr lang="en-US" altLang="ja-JP" sz="2000" dirty="0"/>
              <a:t> </a:t>
            </a:r>
            <a:br>
              <a:rPr lang="en-US" altLang="ja-JP" sz="2000" dirty="0"/>
            </a:br>
            <a:r>
              <a:rPr lang="el-GR" altLang="ja-JP" sz="2000" dirty="0"/>
              <a:t>και καθορίζει την απόκριση του</a:t>
            </a:r>
          </a:p>
          <a:p>
            <a:pPr marL="342900" lvl="1" indent="0">
              <a:lnSpc>
                <a:spcPct val="100000"/>
              </a:lnSpc>
              <a:buNone/>
            </a:pPr>
            <a:r>
              <a:rPr lang="el-GR" altLang="zh-TW" sz="2000" dirty="0">
                <a:ea typeface="新細明體" charset="0"/>
                <a:cs typeface="新細明體" charset="0"/>
              </a:rPr>
              <a:t>   αντικειμένου σε μια δεδομένη  δύναμη </a:t>
            </a:r>
            <a:endParaRPr lang="en-US" altLang="zh-TW" sz="2000" dirty="0">
              <a:ea typeface="新細明體" charset="0"/>
              <a:cs typeface="新細明體" charset="0"/>
            </a:endParaRPr>
          </a:p>
          <a:p>
            <a:pPr>
              <a:lnSpc>
                <a:spcPct val="100000"/>
              </a:lnSpc>
            </a:pPr>
            <a:r>
              <a:rPr lang="el-GR" sz="2000" dirty="0">
                <a:ea typeface="新細明體" charset="0"/>
                <a:cs typeface="新細明體" charset="0"/>
              </a:rPr>
              <a:t>Από τον δεύτερο νόμο του Νεύτωνα</a:t>
            </a:r>
            <a:r>
              <a:rPr lang="en-US" altLang="ja-JP" sz="2000" dirty="0">
                <a:ea typeface="新細明體" charset="0"/>
                <a:cs typeface="新細明體" charset="0"/>
              </a:rPr>
              <a:t> </a:t>
            </a:r>
            <a:r>
              <a:rPr lang="el-GR" altLang="ja-JP" sz="2000" dirty="0">
                <a:ea typeface="新細明體" charset="0"/>
                <a:cs typeface="新細明體" charset="0"/>
              </a:rPr>
              <a:t>για μια</a:t>
            </a:r>
            <a:r>
              <a:rPr lang="en-US" altLang="ja-JP" sz="2000" dirty="0">
                <a:ea typeface="新細明體" charset="0"/>
                <a:cs typeface="新細明體" charset="0"/>
              </a:rPr>
              <a:t> </a:t>
            </a:r>
            <a:br>
              <a:rPr lang="en-US" altLang="ja-JP" sz="2000" dirty="0">
                <a:ea typeface="新細明體" charset="0"/>
                <a:cs typeface="新細明體" charset="0"/>
              </a:rPr>
            </a:br>
            <a:r>
              <a:rPr lang="el-GR" altLang="ja-JP" sz="2000" dirty="0">
                <a:ea typeface="新細明體" charset="0"/>
                <a:cs typeface="新細明體" charset="0"/>
              </a:rPr>
              <a:t>δύναμη μέτρου</a:t>
            </a:r>
            <a:r>
              <a:rPr lang="en-US" altLang="ja-JP" sz="2000" dirty="0">
                <a:ea typeface="新細明體" charset="0"/>
                <a:cs typeface="新細明體" charset="0"/>
              </a:rPr>
              <a:t> </a:t>
            </a:r>
            <a:r>
              <a:rPr lang="en-US" altLang="ja-JP" sz="2000" i="1" dirty="0">
                <a:ea typeface="新細明體" charset="0"/>
                <a:cs typeface="新細明體" charset="0"/>
              </a:rPr>
              <a:t>F</a:t>
            </a:r>
            <a:r>
              <a:rPr lang="en-US" altLang="ja-JP" sz="2000" dirty="0">
                <a:ea typeface="新細明體" charset="0"/>
                <a:cs typeface="新細明體" charset="0"/>
              </a:rPr>
              <a:t>,</a:t>
            </a:r>
            <a:endParaRPr lang="en-US" altLang="zh-TW" sz="2000" dirty="0">
              <a:ea typeface="新細明體" charset="0"/>
              <a:cs typeface="新細明體" charset="0"/>
            </a:endParaRPr>
          </a:p>
          <a:p>
            <a:pPr marL="0" indent="0">
              <a:buNone/>
            </a:pPr>
            <a:endParaRPr lang="en-US" altLang="zh-TW" sz="2200" dirty="0">
              <a:ea typeface="新細明體" charset="0"/>
              <a:cs typeface="新細明體" charset="0"/>
            </a:endParaRPr>
          </a:p>
          <a:p>
            <a:pPr marL="347472" indent="0">
              <a:buNone/>
            </a:pPr>
            <a:r>
              <a:rPr lang="el-GR" sz="2200" dirty="0">
                <a:ea typeface="新細明體" charset="0"/>
                <a:cs typeface="新細明體" charset="0"/>
              </a:rPr>
              <a:t>παίρνουμε</a:t>
            </a:r>
            <a:endParaRPr lang="en-US" sz="2200" dirty="0">
              <a:ea typeface="新細明體" charset="0"/>
              <a:cs typeface="新細明體" charset="0"/>
            </a:endParaRPr>
          </a:p>
        </p:txBody>
      </p:sp>
      <p:pic>
        <p:nvPicPr>
          <p:cNvPr id="9" name="Picture 8" descr="04_04_Figure.jpg"/>
          <p:cNvPicPr>
            <a:picLocks noChangeAspect="1"/>
          </p:cNvPicPr>
          <p:nvPr/>
        </p:nvPicPr>
        <p:blipFill rotWithShape="1">
          <a:blip r:embed="rId2">
            <a:extLst>
              <a:ext uri="{28A0092B-C50C-407E-A947-70E740481C1C}">
                <a14:useLocalDpi xmlns:a14="http://schemas.microsoft.com/office/drawing/2010/main" val="0"/>
              </a:ext>
            </a:extLst>
          </a:blip>
          <a:srcRect b="2915"/>
          <a:stretch/>
        </p:blipFill>
        <p:spPr>
          <a:xfrm>
            <a:off x="5553153" y="3138489"/>
            <a:ext cx="3208323" cy="2952000"/>
          </a:xfrm>
          <a:prstGeom prst="rect">
            <a:avLst/>
          </a:prstGeom>
        </p:spPr>
      </p:pic>
      <p:pic>
        <p:nvPicPr>
          <p:cNvPr id="10" name="Picture 9" descr="23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840" y="1873004"/>
            <a:ext cx="819912" cy="234696"/>
          </a:xfrm>
          <a:prstGeom prst="rect">
            <a:avLst/>
          </a:prstGeom>
        </p:spPr>
      </p:pic>
      <p:pic>
        <p:nvPicPr>
          <p:cNvPr id="2" name="Εικόνα 1">
            <a:extLst>
              <a:ext uri="{FF2B5EF4-FFF2-40B4-BE49-F238E27FC236}">
                <a16:creationId xmlns:a16="http://schemas.microsoft.com/office/drawing/2014/main" id="{BE2CE995-C8F0-4B88-951F-FACF272A0DBC}"/>
              </a:ext>
            </a:extLst>
          </p:cNvPr>
          <p:cNvPicPr>
            <a:picLocks noChangeAspect="1"/>
          </p:cNvPicPr>
          <p:nvPr/>
        </p:nvPicPr>
        <p:blipFill rotWithShape="1">
          <a:blip r:embed="rId4"/>
          <a:srcRect l="19000" t="76250" r="36111" b="17917"/>
          <a:stretch/>
        </p:blipFill>
        <p:spPr>
          <a:xfrm>
            <a:off x="1013187" y="5473600"/>
            <a:ext cx="4155430" cy="432000"/>
          </a:xfrm>
          <a:prstGeom prst="rect">
            <a:avLst/>
          </a:prstGeom>
        </p:spPr>
      </p:pic>
      <p:pic>
        <p:nvPicPr>
          <p:cNvPr id="3" name="Εικόνα 2">
            <a:extLst>
              <a:ext uri="{FF2B5EF4-FFF2-40B4-BE49-F238E27FC236}">
                <a16:creationId xmlns:a16="http://schemas.microsoft.com/office/drawing/2014/main" id="{EE4B0DB6-C783-484A-809B-B141D65B6397}"/>
              </a:ext>
            </a:extLst>
          </p:cNvPr>
          <p:cNvPicPr>
            <a:picLocks noChangeAspect="1"/>
          </p:cNvPicPr>
          <p:nvPr/>
        </p:nvPicPr>
        <p:blipFill rotWithShape="1">
          <a:blip r:embed="rId5"/>
          <a:srcRect l="30778" t="54738" r="48222" b="35139"/>
          <a:stretch/>
        </p:blipFill>
        <p:spPr>
          <a:xfrm>
            <a:off x="2324100" y="5997328"/>
            <a:ext cx="1800226" cy="6942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28650" y="159544"/>
            <a:ext cx="7886700" cy="1325563"/>
          </a:xfrm>
        </p:spPr>
        <p:txBody>
          <a:bodyPr/>
          <a:lstStyle/>
          <a:p>
            <a:r>
              <a:rPr lang="el-GR" dirty="0"/>
              <a:t>Οι θεμελιώδεις δυνάμεις</a:t>
            </a:r>
            <a:endParaRPr lang="en-US" dirty="0"/>
          </a:p>
        </p:txBody>
      </p:sp>
      <p:sp>
        <p:nvSpPr>
          <p:cNvPr id="15362" name="Rectangle 3"/>
          <p:cNvSpPr>
            <a:spLocks noGrp="1" noChangeArrowheads="1"/>
          </p:cNvSpPr>
          <p:nvPr>
            <p:ph idx="1"/>
          </p:nvPr>
        </p:nvSpPr>
        <p:spPr>
          <a:xfrm>
            <a:off x="422274" y="1303338"/>
            <a:ext cx="8656580" cy="5312068"/>
          </a:xfrm>
        </p:spPr>
        <p:txBody>
          <a:bodyPr>
            <a:normAutofit lnSpcReduction="10000"/>
          </a:bodyPr>
          <a:lstStyle/>
          <a:p>
            <a:pPr>
              <a:lnSpc>
                <a:spcPct val="100000"/>
              </a:lnSpc>
            </a:pPr>
            <a:r>
              <a:rPr lang="el-GR" sz="2200" dirty="0"/>
              <a:t>Σήμερα, οι φυσικοί προσδιορίζουν τρεις βασικές </a:t>
            </a:r>
          </a:p>
          <a:p>
            <a:pPr marL="0" indent="0">
              <a:lnSpc>
                <a:spcPct val="100000"/>
              </a:lnSpc>
              <a:buNone/>
            </a:pPr>
            <a:r>
              <a:rPr lang="el-GR" sz="2200" dirty="0"/>
              <a:t>   δυνάμεις</a:t>
            </a:r>
            <a:r>
              <a:rPr lang="en-US" sz="2200" dirty="0"/>
              <a:t>:</a:t>
            </a:r>
          </a:p>
          <a:p>
            <a:pPr lvl="1">
              <a:lnSpc>
                <a:spcPct val="100000"/>
              </a:lnSpc>
            </a:pPr>
            <a:r>
              <a:rPr lang="el-GR" sz="2200" dirty="0" err="1"/>
              <a:t>Βαρυτική</a:t>
            </a:r>
            <a:r>
              <a:rPr lang="el-GR" sz="2200" dirty="0"/>
              <a:t> δύναμη</a:t>
            </a:r>
            <a:endParaRPr lang="en-US" sz="2200" dirty="0"/>
          </a:p>
          <a:p>
            <a:pPr lvl="1">
              <a:lnSpc>
                <a:spcPct val="100000"/>
              </a:lnSpc>
            </a:pPr>
            <a:r>
              <a:rPr lang="el-GR" sz="2200" dirty="0"/>
              <a:t>Ισχυρή δύναμη</a:t>
            </a:r>
            <a:endParaRPr lang="en-US" sz="2200" dirty="0"/>
          </a:p>
          <a:p>
            <a:pPr lvl="1">
              <a:lnSpc>
                <a:spcPct val="100000"/>
              </a:lnSpc>
            </a:pPr>
            <a:r>
              <a:rPr lang="el-GR" sz="2200" dirty="0" err="1"/>
              <a:t>Ηλεκτρασθενή</a:t>
            </a:r>
            <a:r>
              <a:rPr lang="el-GR" sz="2200" dirty="0"/>
              <a:t> δύναμη</a:t>
            </a:r>
            <a:endParaRPr lang="en-US" sz="2200" dirty="0"/>
          </a:p>
          <a:p>
            <a:pPr>
              <a:lnSpc>
                <a:spcPct val="100000"/>
              </a:lnSpc>
            </a:pPr>
            <a:r>
              <a:rPr lang="el-GR" sz="2200" dirty="0"/>
              <a:t>Όλες οι συνήθεις δυνάμεις υπάγονται σε αυτές</a:t>
            </a:r>
            <a:br>
              <a:rPr lang="en-US" sz="2200" dirty="0"/>
            </a:br>
            <a:r>
              <a:rPr lang="el-GR" sz="2200" dirty="0"/>
              <a:t>τις τρεις κατηγορίες</a:t>
            </a:r>
            <a:endParaRPr lang="en-US" sz="2200" dirty="0"/>
          </a:p>
          <a:p>
            <a:pPr lvl="1">
              <a:lnSpc>
                <a:spcPct val="100000"/>
              </a:lnSpc>
            </a:pPr>
            <a:r>
              <a:rPr lang="el-GR" sz="2200" dirty="0"/>
              <a:t>Σχεδόν όλες οι δυνάμεις που συναντάμε στην</a:t>
            </a:r>
            <a:br>
              <a:rPr lang="en-US" sz="2200" dirty="0"/>
            </a:br>
            <a:r>
              <a:rPr lang="el-GR" sz="2200" dirty="0"/>
              <a:t>καθημερινή μας ζωή</a:t>
            </a:r>
            <a:r>
              <a:rPr lang="en-US" sz="2200" dirty="0"/>
              <a:t>,</a:t>
            </a:r>
            <a:r>
              <a:rPr lang="en-US" altLang="zh-TW" sz="2200" dirty="0"/>
              <a:t> </a:t>
            </a:r>
            <a:r>
              <a:rPr lang="el-GR" altLang="zh-TW" sz="2200" dirty="0"/>
              <a:t>εκτός από τη βαρύτητα</a:t>
            </a:r>
            <a:r>
              <a:rPr lang="en-US" sz="2200" dirty="0"/>
              <a:t> </a:t>
            </a:r>
            <a:br>
              <a:rPr lang="en-US" sz="2200" dirty="0"/>
            </a:br>
            <a:r>
              <a:rPr lang="el-GR" sz="2200" dirty="0"/>
              <a:t>είναι ηλεκτρομαγνητικές </a:t>
            </a:r>
            <a:r>
              <a:rPr lang="en-US" sz="2200" dirty="0"/>
              <a:t>—</a:t>
            </a:r>
            <a:r>
              <a:rPr lang="el-GR" sz="2200" dirty="0"/>
              <a:t> μια πτυχή της</a:t>
            </a:r>
          </a:p>
          <a:p>
            <a:pPr marL="342900" lvl="1" indent="0">
              <a:lnSpc>
                <a:spcPct val="100000"/>
              </a:lnSpc>
              <a:buNone/>
            </a:pPr>
            <a:r>
              <a:rPr lang="el-GR" sz="2200" dirty="0"/>
              <a:t>   </a:t>
            </a:r>
            <a:r>
              <a:rPr lang="el-GR" sz="2200" dirty="0" err="1"/>
              <a:t>ηλεκτρασθενούς</a:t>
            </a:r>
            <a:r>
              <a:rPr lang="el-GR" sz="2200" dirty="0"/>
              <a:t> δύναμης</a:t>
            </a:r>
            <a:endParaRPr lang="en-US" sz="2200" dirty="0"/>
          </a:p>
          <a:p>
            <a:pPr>
              <a:lnSpc>
                <a:spcPct val="100000"/>
              </a:lnSpc>
            </a:pPr>
            <a:r>
              <a:rPr lang="el-GR" sz="2200" dirty="0"/>
              <a:t>Ιστορικά</a:t>
            </a:r>
            <a:r>
              <a:rPr lang="en-US" sz="2200" dirty="0"/>
              <a:t>, </a:t>
            </a:r>
            <a:r>
              <a:rPr lang="el-GR" sz="2200" dirty="0"/>
              <a:t>περισσότερες δυνάμεις θεωρούνταν</a:t>
            </a:r>
            <a:r>
              <a:rPr lang="en-US" altLang="zh-TW" sz="2200" dirty="0"/>
              <a:t> </a:t>
            </a:r>
            <a:br>
              <a:rPr lang="en-US" altLang="zh-TW" sz="2200" dirty="0"/>
            </a:br>
            <a:r>
              <a:rPr lang="el-GR" altLang="zh-TW" sz="2200" dirty="0"/>
              <a:t>θεμελιώδεις</a:t>
            </a:r>
            <a:r>
              <a:rPr lang="en-US" sz="2200" dirty="0"/>
              <a:t>, </a:t>
            </a:r>
            <a:r>
              <a:rPr lang="el-GR" sz="2200" dirty="0"/>
              <a:t>αλλά αργότερα έγινε αντιληπτό ότι συνδέονται</a:t>
            </a:r>
            <a:endParaRPr lang="en-US" altLang="zh-TW" sz="2200" dirty="0"/>
          </a:p>
          <a:p>
            <a:pPr>
              <a:lnSpc>
                <a:spcPct val="100000"/>
              </a:lnSpc>
            </a:pPr>
            <a:r>
              <a:rPr lang="el-GR" sz="2200" dirty="0"/>
              <a:t>Ένας στόχος της φυσικής είναι η ενοποίηση όλων των δυνάμεων σε μια</a:t>
            </a:r>
            <a:r>
              <a:rPr lang="en-US" sz="2200" dirty="0"/>
              <a:t> </a:t>
            </a:r>
            <a:r>
              <a:rPr lang="el-GR" sz="2200" dirty="0"/>
              <a:t>«Θεωρία των πάντων»</a:t>
            </a:r>
            <a:endParaRPr lang="en-US" sz="2200" dirty="0"/>
          </a:p>
        </p:txBody>
      </p:sp>
      <p:pic>
        <p:nvPicPr>
          <p:cNvPr id="2" name="Εικόνα 1">
            <a:extLst>
              <a:ext uri="{FF2B5EF4-FFF2-40B4-BE49-F238E27FC236}">
                <a16:creationId xmlns:a16="http://schemas.microsoft.com/office/drawing/2014/main" id="{A0397493-1ACC-4A3F-91C2-0BD0D30D8E7A}"/>
              </a:ext>
            </a:extLst>
          </p:cNvPr>
          <p:cNvPicPr>
            <a:picLocks noChangeAspect="1"/>
          </p:cNvPicPr>
          <p:nvPr/>
        </p:nvPicPr>
        <p:blipFill rotWithShape="1">
          <a:blip r:embed="rId3"/>
          <a:srcRect l="39895" t="24913" r="28526" b="21404"/>
          <a:stretch/>
        </p:blipFill>
        <p:spPr>
          <a:xfrm>
            <a:off x="6344652" y="1485107"/>
            <a:ext cx="2707106" cy="36816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28650" y="146051"/>
            <a:ext cx="7886700" cy="1325563"/>
          </a:xfrm>
        </p:spPr>
        <p:txBody>
          <a:bodyPr>
            <a:normAutofit/>
          </a:bodyPr>
          <a:lstStyle/>
          <a:p>
            <a:r>
              <a:rPr lang="el-GR" sz="4000" dirty="0"/>
              <a:t>Μάζα, βάρος και βαρύτητα (1)</a:t>
            </a:r>
            <a:endParaRPr lang="en-US" sz="4000" dirty="0"/>
          </a:p>
        </p:txBody>
      </p:sp>
      <p:sp>
        <p:nvSpPr>
          <p:cNvPr id="17410" name="Rectangle 3"/>
          <p:cNvSpPr>
            <a:spLocks noGrp="1" noChangeArrowheads="1"/>
          </p:cNvSpPr>
          <p:nvPr>
            <p:ph idx="1"/>
          </p:nvPr>
        </p:nvSpPr>
        <p:spPr>
          <a:xfrm>
            <a:off x="365124" y="1303338"/>
            <a:ext cx="8590727" cy="5490809"/>
          </a:xfrm>
        </p:spPr>
        <p:txBody>
          <a:bodyPr>
            <a:noAutofit/>
          </a:bodyPr>
          <a:lstStyle/>
          <a:p>
            <a:r>
              <a:rPr lang="el-GR" sz="2200" b="1" dirty="0"/>
              <a:t>Βάρος</a:t>
            </a:r>
            <a:r>
              <a:rPr lang="en-US" sz="2200" dirty="0"/>
              <a:t> </a:t>
            </a:r>
            <a:r>
              <a:rPr lang="el-GR" sz="2200" dirty="0"/>
              <a:t>είναι η δύναμη που ασκεί η βαρύτητα σε ένα σώμα</a:t>
            </a:r>
            <a:r>
              <a:rPr lang="en-US" sz="2200" dirty="0"/>
              <a:t>:</a:t>
            </a:r>
            <a:br>
              <a:rPr lang="en-US" sz="2200" dirty="0"/>
            </a:br>
            <a:endParaRPr lang="en-US" sz="2200" dirty="0"/>
          </a:p>
          <a:p>
            <a:pPr lvl="1"/>
            <a:r>
              <a:rPr lang="el-GR" sz="2200" dirty="0"/>
              <a:t>Η μάζα δεν εξαρτάται από την παρουσία ή την ένταση </a:t>
            </a:r>
            <a:r>
              <a:rPr lang="el-GR" altLang="ja-JP" sz="2200" dirty="0"/>
              <a:t>της βαρύτητας</a:t>
            </a:r>
            <a:endParaRPr lang="en-US" altLang="ja-JP" sz="2200" dirty="0"/>
          </a:p>
          <a:p>
            <a:pPr lvl="1"/>
            <a:r>
              <a:rPr lang="el-GR" sz="2200" dirty="0"/>
              <a:t>Το βάρος εξαρτάται από τη βαρύτητα</a:t>
            </a:r>
            <a:r>
              <a:rPr lang="en-US" sz="2200" dirty="0"/>
              <a:t>, </a:t>
            </a:r>
            <a:r>
              <a:rPr lang="el-GR" sz="2200" dirty="0"/>
              <a:t>επομένως διαφοροποιείται ανάλογα με την τοποθεσία</a:t>
            </a:r>
            <a:r>
              <a:rPr lang="en-US" sz="2200" dirty="0"/>
              <a:t>:</a:t>
            </a:r>
          </a:p>
          <a:p>
            <a:pPr lvl="2"/>
            <a:r>
              <a:rPr lang="el-GR" sz="2200" dirty="0"/>
              <a:t>Το βάρος διαφέρει σε επιμέρους πλανήτες</a:t>
            </a:r>
            <a:endParaRPr lang="en-US" sz="2200" dirty="0"/>
          </a:p>
          <a:p>
            <a:pPr lvl="2"/>
            <a:r>
              <a:rPr lang="el-GR" altLang="ja-JP" sz="2200" dirty="0"/>
              <a:t>Κοντά στην επιφάνεια της Γης το</a:t>
            </a:r>
            <a:r>
              <a:rPr lang="en-US" altLang="ja-JP" sz="2200" dirty="0"/>
              <a:t>  </a:t>
            </a:r>
            <a:r>
              <a:rPr lang="el-GR" altLang="ja-JP" sz="2200" dirty="0"/>
              <a:t>   έχει μέτρο</a:t>
            </a:r>
            <a:r>
              <a:rPr lang="en-US" altLang="ja-JP" sz="2200" dirty="0"/>
              <a:t> </a:t>
            </a:r>
            <a:endParaRPr lang="el-GR" altLang="ja-JP" sz="2200" dirty="0"/>
          </a:p>
          <a:p>
            <a:pPr marL="685800" lvl="2" indent="0">
              <a:buNone/>
            </a:pPr>
            <a:r>
              <a:rPr lang="el-GR" altLang="ja-JP" sz="2200" dirty="0"/>
              <a:t>    </a:t>
            </a:r>
            <a:r>
              <a:rPr lang="en-US" altLang="ja-JP" sz="2200" dirty="0"/>
              <a:t>9</a:t>
            </a:r>
            <a:r>
              <a:rPr lang="el-GR" altLang="ja-JP" sz="2200" dirty="0"/>
              <a:t>,</a:t>
            </a:r>
            <a:r>
              <a:rPr lang="en-US" altLang="ja-JP" sz="2200" dirty="0"/>
              <a:t>8 m/s</a:t>
            </a:r>
            <a:r>
              <a:rPr lang="en-US" altLang="ja-JP" sz="2200" baseline="30000" dirty="0"/>
              <a:t>2</a:t>
            </a:r>
            <a:r>
              <a:rPr lang="el-GR" altLang="ja-JP" sz="2200" baseline="30000" dirty="0"/>
              <a:t> </a:t>
            </a:r>
            <a:r>
              <a:rPr lang="el-GR" altLang="ja-JP" sz="2200" dirty="0"/>
              <a:t>ή </a:t>
            </a:r>
            <a:r>
              <a:rPr lang="en-US" altLang="ja-JP" sz="2200" dirty="0"/>
              <a:t>9</a:t>
            </a:r>
            <a:r>
              <a:rPr lang="el-GR" altLang="ja-JP" sz="2200" dirty="0"/>
              <a:t>,</a:t>
            </a:r>
            <a:r>
              <a:rPr lang="en-US" altLang="ja-JP" sz="2200" dirty="0"/>
              <a:t>8 N/kg</a:t>
            </a:r>
            <a:r>
              <a:rPr lang="el-GR" altLang="ja-JP" sz="2200" dirty="0"/>
              <a:t> και κατεύθυνση προς τα κάτω</a:t>
            </a:r>
            <a:endParaRPr lang="en-US" altLang="ja-JP" sz="2200" dirty="0"/>
          </a:p>
        </p:txBody>
      </p:sp>
      <p:pic>
        <p:nvPicPr>
          <p:cNvPr id="16" name="Picture 15"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091" y="1722118"/>
            <a:ext cx="731520" cy="232604"/>
          </a:xfrm>
          <a:prstGeom prst="rect">
            <a:avLst/>
          </a:prstGeom>
        </p:spPr>
      </p:pic>
      <p:pic>
        <p:nvPicPr>
          <p:cNvPr id="11" name="Picture 10" descr="2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685939"/>
            <a:ext cx="148500" cy="25200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1070</Words>
  <Application>Microsoft Office PowerPoint</Application>
  <PresentationFormat>Προβολή στην οθόνη (4:3)</PresentationFormat>
  <Paragraphs>134</Paragraphs>
  <Slides>19</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Calibri</vt:lpstr>
      <vt:lpstr>Calibri Light</vt:lpstr>
      <vt:lpstr>Times New Roman</vt:lpstr>
      <vt:lpstr>Θέμα του Office</vt:lpstr>
      <vt:lpstr>Παρουσίαση του PowerPoint</vt:lpstr>
      <vt:lpstr>Κεφάλαιο 4:  Δύναμη και κίνηση</vt:lpstr>
      <vt:lpstr>Τι μαθαίνετε</vt:lpstr>
      <vt:lpstr>Τι προκαλεί την κίνηση;</vt:lpstr>
      <vt:lpstr>Ο πρώτος νόμος του Νεύτωνα</vt:lpstr>
      <vt:lpstr>Ο δεύτερος νόμος</vt:lpstr>
      <vt:lpstr>Μάζα, αδράνεια και δύναμη</vt:lpstr>
      <vt:lpstr>Οι θεμελιώδεις δυνάμεις</vt:lpstr>
      <vt:lpstr>Μάζα, βάρος και βαρύτητα (1)</vt:lpstr>
      <vt:lpstr>Μάζα, βάρος και βαρύτητα (2)</vt:lpstr>
      <vt:lpstr>Επίλυση προβλημάτων με τον δεύτερο νόμο του Νεύτωνα (1)</vt:lpstr>
      <vt:lpstr>Επίλυση προβλημάτων με τον δεύτερο νόμο του Νεύτωνα (2)</vt:lpstr>
      <vt:lpstr>Επίλυση προβλημάτων με τον δεύτερο νόμο του Νεύτωνα (3)</vt:lpstr>
      <vt:lpstr>Παράδειγμα (1) </vt:lpstr>
      <vt:lpstr>Παράδειγμα (2) </vt:lpstr>
      <vt:lpstr>Ο τρίτος νόμος του Νεύτωνα</vt:lpstr>
      <vt:lpstr>Δυνάμεις ελατηρίου</vt:lpstr>
      <vt:lpstr>Σύνοψη</vt:lpstr>
      <vt:lpstr>Παρουσίαση του PowerPoint</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ΜΑΓΔΑ ΚΑΡΑΒΙΩΤΗ</cp:lastModifiedBy>
  <cp:revision>188</cp:revision>
  <dcterms:created xsi:type="dcterms:W3CDTF">2007-09-26T05:29:17Z</dcterms:created>
  <dcterms:modified xsi:type="dcterms:W3CDTF">2019-07-10T06:56:47Z</dcterms:modified>
</cp:coreProperties>
</file>