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1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804" autoAdjust="0"/>
  </p:normalViewPr>
  <p:slideViewPr>
    <p:cSldViewPr snapToGrid="0">
      <p:cViewPr varScale="1">
        <p:scale>
          <a:sx n="69" d="100"/>
          <a:sy n="69" d="100"/>
        </p:scale>
        <p:origin x="-1452" y="-10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03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338B5-15A6-FA42-9446-92EB0547C4E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50A99-1932-D94E-AD9B-9DA92D145D6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939DB-B863-3742-963E-034C0D21130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2034C-7D60-5042-8243-FAC480ABF14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132B6-BDB7-084C-B96E-4A7D633F514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64C2B-6BEF-D944-B6DC-8D3FD3934F1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A80BC8-49FB-F744-B4B5-5239B8C2D1F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7114B-1BF7-C64D-8DDE-6CC91906FEB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848E1-D819-E448-82BC-45ADD5FFF3C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CD3C-3A04-4236-923B-2199016376DC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237B-8160-4387-A941-D6774510FC9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Ροπή και </a:t>
            </a:r>
            <a:r>
              <a:rPr lang="el-GR" sz="4000" dirty="0" err="1" smtClean="0"/>
              <a:t>στροφορμή</a:t>
            </a:r>
            <a:endParaRPr lang="en-US" sz="4000" dirty="0" smtClean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2375"/>
            <a:ext cx="8229600" cy="4525963"/>
          </a:xfrm>
        </p:spPr>
        <p:txBody>
          <a:bodyPr>
            <a:noAutofit/>
          </a:bodyPr>
          <a:lstStyle/>
          <a:p>
            <a:r>
              <a:rPr lang="el-GR" sz="2000" dirty="0" smtClean="0"/>
              <a:t>Σε όρους </a:t>
            </a:r>
            <a:r>
              <a:rPr lang="el-GR" sz="2000" dirty="0" err="1" smtClean="0"/>
              <a:t>στροφορμής</a:t>
            </a:r>
            <a:r>
              <a:rPr lang="en-US" sz="2000" dirty="0" smtClean="0"/>
              <a:t>, </a:t>
            </a:r>
            <a:r>
              <a:rPr lang="el-GR" sz="2000" dirty="0" smtClean="0"/>
              <a:t>το περιστροφικό ανάλογο του δεύτερου νόμου του Νεύτωνα είναι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altLang="zh-TW" sz="2000" dirty="0" smtClean="0"/>
          </a:p>
          <a:p>
            <a:pPr lvl="1"/>
            <a:r>
              <a:rPr lang="el-GR" sz="2000" dirty="0" smtClean="0"/>
              <a:t>Επομένως, η </a:t>
            </a:r>
            <a:r>
              <a:rPr lang="el-GR" sz="2000" dirty="0" err="1" smtClean="0"/>
              <a:t>στροφορμή</a:t>
            </a:r>
            <a:r>
              <a:rPr lang="el-GR" sz="2000" dirty="0" smtClean="0"/>
              <a:t> ενός συστήματος μεταβάλλεται μόνο όταν υπάρχει μια μη μηδενική ολική ροπή που δρα στο σύστημα</a:t>
            </a:r>
            <a:endParaRPr lang="en-US" sz="2000" dirty="0" smtClean="0"/>
          </a:p>
          <a:p>
            <a:pPr lvl="1"/>
            <a:r>
              <a:rPr lang="el-GR" sz="2000" dirty="0" smtClean="0"/>
              <a:t>Αν η ολική ροπή είναι μηδέν</a:t>
            </a:r>
            <a:r>
              <a:rPr lang="en-US" sz="2000" dirty="0" smtClean="0"/>
              <a:t>, </a:t>
            </a:r>
            <a:r>
              <a:rPr lang="el-GR" sz="2000" dirty="0" smtClean="0"/>
              <a:t>τότε η </a:t>
            </a:r>
            <a:r>
              <a:rPr lang="el-GR" sz="2000" dirty="0" err="1" smtClean="0"/>
              <a:t>στροφορμή</a:t>
            </a:r>
            <a:r>
              <a:rPr lang="el-GR" sz="2000" dirty="0" smtClean="0"/>
              <a:t> διατηρείται</a:t>
            </a:r>
            <a:endParaRPr lang="en-US" sz="2000" dirty="0" smtClean="0"/>
          </a:p>
          <a:p>
            <a:pPr lvl="2"/>
            <a:r>
              <a:rPr lang="el-GR" sz="2000" dirty="0" smtClean="0"/>
              <a:t>Οι μεταβολές στην περιστροφική αδράνεια οδηγούν τότε σε μεταβολές στη γωνιακή ταχύτητα</a:t>
            </a:r>
            <a:r>
              <a:rPr lang="en-US" sz="2000" dirty="0" smtClean="0"/>
              <a:t>:</a:t>
            </a:r>
          </a:p>
          <a:p>
            <a:pPr marL="914400" lvl="2" indent="0">
              <a:buNone/>
            </a:pPr>
            <a:r>
              <a:rPr lang="en-US" sz="2000" dirty="0" smtClean="0"/>
              <a:t>		</a:t>
            </a:r>
            <a:r>
              <a:rPr lang="el-GR" sz="2000" dirty="0" smtClean="0"/>
              <a:t>Η </a:t>
            </a:r>
            <a:r>
              <a:rPr lang="el-GR" sz="2000" dirty="0" err="1" smtClean="0"/>
              <a:t>στροφορμή</a:t>
            </a:r>
            <a:r>
              <a:rPr lang="el-GR" sz="2000" dirty="0" smtClean="0"/>
              <a:t> της </a:t>
            </a:r>
            <a:r>
              <a:rPr lang="el-GR" sz="2000" dirty="0" err="1" smtClean="0"/>
              <a:t>πατινέζ</a:t>
            </a:r>
            <a:r>
              <a:rPr lang="el-GR" sz="2000" dirty="0" smtClean="0"/>
              <a:t> διατηρείται,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l-GR" sz="2000" dirty="0" smtClean="0"/>
              <a:t>οπότε η γωνιακή της ταχύτητα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l-GR" sz="2000" dirty="0" smtClean="0"/>
              <a:t>αυξάνεται όταν μειώνει την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l-GR" sz="2000" dirty="0" smtClean="0"/>
              <a:t>περιστροφική της αδράνεια</a:t>
            </a:r>
            <a:endParaRPr lang="en-US" sz="2000" dirty="0"/>
          </a:p>
        </p:txBody>
      </p:sp>
      <p:pic>
        <p:nvPicPr>
          <p:cNvPr id="14" name="Picture 13" descr="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31" y="1781717"/>
            <a:ext cx="749808" cy="646176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 l="13397" t="43570" r="66069" b="15720"/>
          <a:stretch>
            <a:fillRect/>
          </a:stretch>
        </p:blipFill>
        <p:spPr bwMode="auto">
          <a:xfrm>
            <a:off x="994905" y="4114803"/>
            <a:ext cx="2183213" cy="24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admin\Desktop\Χωρίς τίτλο.png"/>
          <p:cNvPicPr>
            <a:picLocks noChangeAspect="1" noChangeArrowheads="1"/>
          </p:cNvPicPr>
          <p:nvPr/>
        </p:nvPicPr>
        <p:blipFill>
          <a:blip r:embed="rId5"/>
          <a:srcRect r="83632" b="36645"/>
          <a:stretch>
            <a:fillRect/>
          </a:stretch>
        </p:blipFill>
        <p:spPr bwMode="auto">
          <a:xfrm>
            <a:off x="7220822" y="3829913"/>
            <a:ext cx="1791168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0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Διατήρηση της </a:t>
            </a:r>
            <a:r>
              <a:rPr lang="el-GR" sz="4000" dirty="0" err="1" smtClean="0"/>
              <a:t>στροφορμής</a:t>
            </a:r>
            <a:endParaRPr lang="en-US" sz="4000" dirty="0" smtClean="0"/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5275"/>
            <a:ext cx="8229600" cy="4525963"/>
          </a:xfrm>
        </p:spPr>
        <p:txBody>
          <a:bodyPr/>
          <a:lstStyle/>
          <a:p>
            <a:r>
              <a:rPr lang="el-GR" sz="2200" dirty="0" smtClean="0"/>
              <a:t>Ο περιστρεφόμενος δίσκος αρχικά περιέχει όλη τη </a:t>
            </a:r>
            <a:r>
              <a:rPr lang="el-GR" sz="2200" dirty="0" err="1" smtClean="0"/>
              <a:t>στροφορμή</a:t>
            </a:r>
            <a:r>
              <a:rPr lang="el-GR" sz="2200" dirty="0" smtClean="0"/>
              <a:t> του συστήματος, η οποία έχει φορά προς τα πάνω</a:t>
            </a:r>
            <a:r>
              <a:rPr lang="en-US" sz="2200" dirty="0" smtClean="0"/>
              <a:t> </a:t>
            </a:r>
          </a:p>
          <a:p>
            <a:r>
              <a:rPr lang="el-GR" sz="2200" dirty="0" smtClean="0"/>
              <a:t>Όταν η φοιτήτρια αναποδογυρίζει τον τροχό</a:t>
            </a:r>
            <a:r>
              <a:rPr lang="en-US" sz="2200" dirty="0" smtClean="0"/>
              <a:t>, </a:t>
            </a:r>
            <a:r>
              <a:rPr lang="el-GR" sz="2200" dirty="0" smtClean="0"/>
              <a:t>μεταβάλλει την κατεύθυνση της </a:t>
            </a:r>
            <a:r>
              <a:rPr lang="el-GR" sz="2200" dirty="0" err="1" smtClean="0"/>
              <a:t>στροφορμής</a:t>
            </a:r>
            <a:r>
              <a:rPr lang="el-GR" sz="2200" dirty="0" smtClean="0"/>
              <a:t> του</a:t>
            </a:r>
            <a:endParaRPr lang="en-US" sz="2200" dirty="0" smtClean="0"/>
          </a:p>
          <a:p>
            <a:r>
              <a:rPr lang="el-GR" sz="2200" dirty="0" smtClean="0"/>
              <a:t>Η φοιτήτρια και ο περιστρεφόμενος δίσκος περιστρέφονται αντίθετα προς τον αναποδογυρισμένο τροχό, προκειμένου να διατηρηθεί αμετάβλητη η συνολική </a:t>
            </a:r>
            <a:r>
              <a:rPr lang="el-GR" sz="2200" dirty="0" err="1" smtClean="0"/>
              <a:t>στροφορμή</a:t>
            </a:r>
            <a:r>
              <a:rPr lang="en-US" sz="2200" dirty="0" smtClean="0"/>
              <a:t> </a:t>
            </a:r>
          </a:p>
        </p:txBody>
      </p:sp>
      <p:pic>
        <p:nvPicPr>
          <p:cNvPr id="40963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/>
          <a:srcRect r="55891" b="17339"/>
          <a:stretch>
            <a:fillRect/>
          </a:stretch>
        </p:blipFill>
        <p:spPr bwMode="auto">
          <a:xfrm>
            <a:off x="2468710" y="3691380"/>
            <a:ext cx="4079095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Μετάπτωση</a:t>
            </a:r>
            <a:endParaRPr lang="en-US" sz="4000" dirty="0" smtClean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10688"/>
            <a:ext cx="8229600" cy="5602548"/>
          </a:xfrm>
        </p:spPr>
        <p:txBody>
          <a:bodyPr/>
          <a:lstStyle/>
          <a:p>
            <a:r>
              <a:rPr lang="el-GR" sz="2000" dirty="0" smtClean="0"/>
              <a:t>Η μετάπτωση είναι ένα </a:t>
            </a:r>
            <a:r>
              <a:rPr lang="el-GR" sz="2000" dirty="0" err="1" smtClean="0"/>
              <a:t>τριδιάστατο</a:t>
            </a:r>
            <a:r>
              <a:rPr lang="el-GR" sz="2000" dirty="0" smtClean="0"/>
              <a:t> φαινόμενο που περιλαμβάνει περιστροφική κίνηση</a:t>
            </a:r>
            <a:endParaRPr lang="en-US" sz="2000" dirty="0" smtClean="0"/>
          </a:p>
          <a:p>
            <a:pPr lvl="1"/>
            <a:r>
              <a:rPr lang="el-GR" sz="2000" dirty="0" smtClean="0"/>
              <a:t>Η μετάπτωση προκύπτει ότι μια ροπή δρα σε ένα περιστρεφόμενο σώμα, μεταβάλλοντας την κατεύθυνση αλλά όχι το μέτρο του διανύσματος της </a:t>
            </a:r>
            <a:r>
              <a:rPr lang="el-GR" sz="2000" dirty="0" err="1" smtClean="0"/>
              <a:t>στροφορμής</a:t>
            </a:r>
            <a:r>
              <a:rPr lang="el-GR" sz="2000" dirty="0" smtClean="0"/>
              <a:t> του</a:t>
            </a:r>
            <a:endParaRPr lang="en-US" sz="2000" dirty="0" smtClean="0"/>
          </a:p>
          <a:p>
            <a:pPr lvl="1"/>
            <a:r>
              <a:rPr lang="el-GR" sz="2000" dirty="0" smtClean="0"/>
              <a:t>Ως αποτέλεσμα, ο άξονας περιστροφής υπόκειται σε κυκλική κίνηση</a:t>
            </a:r>
            <a:r>
              <a:rPr lang="en-US" sz="2000" dirty="0" smtClean="0"/>
              <a:t>:</a:t>
            </a:r>
          </a:p>
          <a:p>
            <a:pPr marL="457200" lvl="1" indent="0">
              <a:buNone/>
            </a:pPr>
            <a:r>
              <a:rPr lang="el-GR" sz="2000" dirty="0" smtClean="0"/>
              <a:t>     Μετάπτωση ενός</a:t>
            </a:r>
            <a:r>
              <a:rPr lang="en-US" sz="2000" dirty="0" smtClean="0"/>
              <a:t> </a:t>
            </a:r>
            <a:r>
              <a:rPr lang="el-GR" sz="2000" dirty="0" smtClean="0"/>
              <a:t>                Η μετάπτωση μεταβάλλει αργά την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        γυροσκοπίου</a:t>
            </a:r>
            <a:r>
              <a:rPr lang="en-US" sz="2000" dirty="0" smtClean="0"/>
              <a:t>	</a:t>
            </a:r>
            <a:r>
              <a:rPr lang="el-GR" sz="2000" dirty="0" smtClean="0"/>
              <a:t>         κατεύθυνση του άξονα περιστροφής της Γης</a:t>
            </a:r>
            <a:endParaRPr lang="en-US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 l="12848" t="40039" r="58711" b="15909"/>
          <a:stretch>
            <a:fillRect/>
          </a:stretch>
        </p:blipFill>
        <p:spPr bwMode="auto">
          <a:xfrm>
            <a:off x="757247" y="3898758"/>
            <a:ext cx="3183161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 l="54579" t="45360" r="13370" b="18466"/>
          <a:stretch>
            <a:fillRect/>
          </a:stretch>
        </p:blipFill>
        <p:spPr bwMode="auto">
          <a:xfrm>
            <a:off x="4405741" y="4003968"/>
            <a:ext cx="4170219" cy="26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18"/>
          <a:stretch/>
        </p:blipFill>
        <p:spPr>
          <a:xfrm>
            <a:off x="6578685" y="1925762"/>
            <a:ext cx="2120719" cy="1867057"/>
          </a:xfrm>
          <a:prstGeom prst="rect">
            <a:avLst/>
          </a:prstGeom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3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4" y="1141413"/>
            <a:ext cx="8515432" cy="5387886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Οι περιστροφικές ποσότητες είναι διανύσματα, η κατεύθυνση των οποίων σχετίζεται γενικά με την κατεύθυνση του άξονα περιστροφής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l-GR" sz="2200" dirty="0" smtClean="0"/>
              <a:t>Το εξωτερικό γινόμενο διανυσμάτων παρέχει μια ισχυρή περιγραφή της ροπής και της </a:t>
            </a:r>
            <a:r>
              <a:rPr lang="el-GR" sz="2200" dirty="0" err="1" smtClean="0"/>
              <a:t>στροφορμής</a:t>
            </a:r>
            <a:r>
              <a:rPr lang="en-US" sz="2200" dirty="0" smtClean="0"/>
              <a:t>:</a:t>
            </a:r>
            <a:r>
              <a:rPr lang="el-GR" sz="2200" dirty="0" smtClean="0"/>
              <a:t>                  και </a:t>
            </a:r>
            <a:endParaRPr lang="en-US" altLang="zh-TW" sz="2200" dirty="0" smtClean="0"/>
          </a:p>
          <a:p>
            <a:pPr lvl="1"/>
            <a:r>
              <a:rPr lang="el-GR" sz="2200" dirty="0" smtClean="0"/>
              <a:t>Η </a:t>
            </a:r>
            <a:r>
              <a:rPr lang="el-GR" sz="2200" dirty="0" err="1" smtClean="0"/>
              <a:t>στροφορμή</a:t>
            </a:r>
            <a:r>
              <a:rPr lang="el-GR" sz="2200" dirty="0" smtClean="0"/>
              <a:t> είναι το περιστροφικό ανάλογο της γραμμικής ορμής</a:t>
            </a:r>
            <a:r>
              <a:rPr lang="en-US" sz="2200" dirty="0" smtClean="0"/>
              <a:t>: </a:t>
            </a:r>
            <a:r>
              <a:rPr lang="el-GR" sz="2200" dirty="0" smtClean="0"/>
              <a:t>με συμμετρικά σώματα</a:t>
            </a:r>
            <a:endParaRPr lang="en-US" sz="2200" dirty="0" smtClean="0"/>
          </a:p>
          <a:p>
            <a:pPr lvl="1"/>
            <a:r>
              <a:rPr lang="el-GR" sz="2200" dirty="0" smtClean="0"/>
              <a:t>Το περιστροφικό ανάλογο του νόμου του Νεύτωνα είναι</a:t>
            </a:r>
            <a:r>
              <a:rPr lang="en-US" sz="2200" dirty="0" smtClean="0"/>
              <a:t> </a:t>
            </a:r>
          </a:p>
          <a:p>
            <a:pPr lvl="1"/>
            <a:r>
              <a:rPr lang="el-GR" sz="2200" dirty="0" smtClean="0"/>
              <a:t>Απουσία μιας ολικής εξωτερικής ροπής</a:t>
            </a:r>
            <a:r>
              <a:rPr lang="en-US" sz="2200" dirty="0" smtClean="0"/>
              <a:t>, </a:t>
            </a:r>
            <a:r>
              <a:rPr lang="el-GR" sz="2200" dirty="0" smtClean="0"/>
              <a:t>η </a:t>
            </a:r>
            <a:r>
              <a:rPr lang="el-GR" sz="2200" dirty="0" err="1" smtClean="0"/>
              <a:t>στροφορμή</a:t>
            </a:r>
            <a:r>
              <a:rPr lang="el-GR" sz="2200" dirty="0" smtClean="0"/>
              <a:t> ενός συστήματος διατηρείται</a:t>
            </a:r>
            <a:endParaRPr lang="en-US" sz="2200" dirty="0" smtClean="0"/>
          </a:p>
        </p:txBody>
      </p:sp>
      <p:pic>
        <p:nvPicPr>
          <p:cNvPr id="10" name="Picture 9" descr="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53" t="7606"/>
          <a:stretch>
            <a:fillRect/>
          </a:stretch>
        </p:blipFill>
        <p:spPr>
          <a:xfrm>
            <a:off x="7620000" y="3990111"/>
            <a:ext cx="1063113" cy="337940"/>
          </a:xfrm>
          <a:prstGeom prst="rect">
            <a:avLst/>
          </a:prstGeom>
        </p:spPr>
      </p:pic>
      <p:pic>
        <p:nvPicPr>
          <p:cNvPr id="11" name="Picture 10" descr="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50" b="-8753"/>
          <a:stretch>
            <a:fillRect/>
          </a:stretch>
        </p:blipFill>
        <p:spPr>
          <a:xfrm>
            <a:off x="4741750" y="4629045"/>
            <a:ext cx="813923" cy="344737"/>
          </a:xfrm>
          <a:prstGeom prst="rect">
            <a:avLst/>
          </a:prstGeom>
        </p:spPr>
      </p:pic>
      <p:pic>
        <p:nvPicPr>
          <p:cNvPr id="12" name="Picture 11" descr="1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47" y="4982461"/>
            <a:ext cx="1420368" cy="377952"/>
          </a:xfrm>
          <a:prstGeom prst="rect">
            <a:avLst/>
          </a:prstGeom>
        </p:spPr>
      </p:pic>
      <p:pic>
        <p:nvPicPr>
          <p:cNvPr id="14" name="Picture 9" descr="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739" b="1485"/>
          <a:stretch>
            <a:fillRect/>
          </a:stretch>
        </p:blipFill>
        <p:spPr>
          <a:xfrm>
            <a:off x="6115588" y="3962289"/>
            <a:ext cx="1102630" cy="36032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 l="21413" t="47070" r="47731" b="13258"/>
          <a:stretch>
            <a:fillRect/>
          </a:stretch>
        </p:blipFill>
        <p:spPr bwMode="auto">
          <a:xfrm>
            <a:off x="3909512" y="1836157"/>
            <a:ext cx="2539941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/>
          <a:srcRect l="59407" t="68945" r="20168" b="6250"/>
          <a:stretch>
            <a:fillRect/>
          </a:stretch>
        </p:blipFill>
        <p:spPr bwMode="auto">
          <a:xfrm>
            <a:off x="996209" y="1829221"/>
            <a:ext cx="26362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n-US" sz="5700" dirty="0" smtClean="0">
                <a:solidFill>
                  <a:srgbClr val="FFFFFF"/>
                </a:solidFill>
              </a:rPr>
              <a:t>1</a:t>
            </a:r>
            <a:r>
              <a:rPr lang="el-GR" sz="5700" dirty="0" smtClean="0">
                <a:solidFill>
                  <a:srgbClr val="FFFFFF"/>
                </a:solidFill>
              </a:rPr>
              <a:t>1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Διανύσματα περιστροφής και </a:t>
            </a:r>
            <a:r>
              <a:rPr lang="el-GR" sz="5700" dirty="0" err="1" smtClean="0">
                <a:solidFill>
                  <a:srgbClr val="FFFFFF"/>
                </a:solidFill>
              </a:rPr>
              <a:t>στροφορμή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90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l-GR" sz="4000" dirty="0"/>
              <a:t>Τι μαθαίνετε</a:t>
            </a:r>
            <a:endParaRPr lang="en-US" sz="4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10_00_Figure.jpg"/>
          <p:cNvPicPr>
            <a:picLocks noChangeAspect="1"/>
          </p:cNvPicPr>
          <p:nvPr/>
        </p:nvPicPr>
        <p:blipFill>
          <a:blip r:embed="rId3"/>
          <a:srcRect t="2795" r="4627" b="13535"/>
          <a:stretch>
            <a:fillRect/>
          </a:stretch>
        </p:blipFill>
        <p:spPr>
          <a:xfrm>
            <a:off x="4308764" y="96980"/>
            <a:ext cx="4821381" cy="669174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2291379"/>
            <a:ext cx="4248440" cy="4566621"/>
          </a:xfrm>
        </p:spPr>
        <p:txBody>
          <a:bodyPr>
            <a:noAutofit/>
          </a:bodyPr>
          <a:lstStyle/>
          <a:p>
            <a:r>
              <a:rPr lang="el-GR" sz="1600" dirty="0" smtClean="0"/>
              <a:t>Να περιγράφετε τις περιστροφικές ποσότητες χρησιμοποιώντας διανύσματα</a:t>
            </a:r>
            <a:r>
              <a:rPr lang="en-US" sz="1600" dirty="0" smtClean="0"/>
              <a:t>, </a:t>
            </a:r>
            <a:r>
              <a:rPr lang="el-GR" sz="1600" dirty="0" smtClean="0"/>
              <a:t>με κατεύθυνση και μέτρο</a:t>
            </a:r>
            <a:endParaRPr lang="en-US" sz="1600" dirty="0" smtClean="0"/>
          </a:p>
          <a:p>
            <a:pPr lvl="1"/>
            <a:r>
              <a:rPr lang="el-GR" sz="1600" dirty="0" smtClean="0"/>
              <a:t>Γωνιακή ταχύτητα</a:t>
            </a:r>
            <a:endParaRPr lang="en-US" sz="1600" dirty="0" smtClean="0"/>
          </a:p>
          <a:p>
            <a:pPr lvl="1"/>
            <a:r>
              <a:rPr lang="el-GR" sz="1600" dirty="0" smtClean="0"/>
              <a:t>Γωνιακή επιτάχυνση</a:t>
            </a:r>
            <a:endParaRPr lang="en-US" sz="1600" dirty="0" smtClean="0"/>
          </a:p>
          <a:p>
            <a:pPr lvl="1"/>
            <a:r>
              <a:rPr lang="el-GR" sz="1600" dirty="0" smtClean="0"/>
              <a:t>Ροπή</a:t>
            </a:r>
            <a:endParaRPr lang="en-US" sz="1600" dirty="0" smtClean="0"/>
          </a:p>
          <a:p>
            <a:r>
              <a:rPr lang="el-GR" sz="1600" dirty="0" smtClean="0"/>
              <a:t>Να προσδιορίζετε το διανυσματικό εξωτερικό γινόμενο</a:t>
            </a:r>
            <a:r>
              <a:rPr lang="el-GR" sz="1600" dirty="0"/>
              <a:t> </a:t>
            </a:r>
            <a:r>
              <a:rPr lang="el-GR" sz="1600" dirty="0" smtClean="0"/>
              <a:t>και να το χρησιμοποιείτε σε εκφράσεις για τη ροπή και τη </a:t>
            </a:r>
            <a:r>
              <a:rPr lang="el-GR" sz="1600" dirty="0" err="1" smtClean="0"/>
              <a:t>στροφορμή</a:t>
            </a:r>
            <a:r>
              <a:rPr lang="en-US" sz="1600" dirty="0" smtClean="0"/>
              <a:t> </a:t>
            </a:r>
          </a:p>
          <a:p>
            <a:r>
              <a:rPr lang="el-GR" sz="1600" dirty="0" smtClean="0"/>
              <a:t>Για τη </a:t>
            </a:r>
            <a:r>
              <a:rPr lang="el-GR" sz="1600" dirty="0" err="1" smtClean="0"/>
              <a:t>στροφορμή</a:t>
            </a:r>
            <a:r>
              <a:rPr lang="en-US" sz="1600" dirty="0" smtClean="0"/>
              <a:t>, </a:t>
            </a:r>
            <a:r>
              <a:rPr lang="el-GR" sz="1600" dirty="0" smtClean="0"/>
              <a:t>το περιστροφικό ανάλογο της γραμμικής ορμής</a:t>
            </a:r>
            <a:endParaRPr lang="en-US" altLang="zh-TW" sz="1600" dirty="0" smtClean="0"/>
          </a:p>
          <a:p>
            <a:r>
              <a:rPr lang="el-GR" sz="1600" dirty="0" smtClean="0"/>
              <a:t>Να επιλύετε ποσοτικά προβλήματα που περιλαμβάνουν τη διατήρηση της </a:t>
            </a:r>
            <a:r>
              <a:rPr lang="el-GR" sz="1600" dirty="0" err="1" smtClean="0"/>
              <a:t>στροφορμής</a:t>
            </a:r>
            <a:r>
              <a:rPr lang="el-GR" sz="1600" dirty="0" smtClean="0"/>
              <a:t> σε μία κατεύθυνση</a:t>
            </a:r>
            <a:endParaRPr lang="en-US" sz="1600" dirty="0" smtClean="0"/>
          </a:p>
          <a:p>
            <a:r>
              <a:rPr lang="el-GR" sz="1600" dirty="0" smtClean="0"/>
              <a:t>Να περιγράφετε ποσοτικά το φαινόμενο της μετάπτωσης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Διανύσματα γωνιακής ταχύτητας </a:t>
            </a:r>
            <a:br>
              <a:rPr lang="el-GR" dirty="0" smtClean="0"/>
            </a:br>
            <a:r>
              <a:rPr lang="el-GR" dirty="0" smtClean="0"/>
              <a:t>και επιτάχυνσης</a:t>
            </a:r>
            <a:endParaRPr lang="en-US" dirty="0" smtClean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κατεύθυνση της γωνιακής επιτάχυνσης δίνεται από τον </a:t>
            </a:r>
            <a:r>
              <a:rPr lang="el-GR" sz="2800" b="1" dirty="0" smtClean="0"/>
              <a:t>κανόνα του δεξιού χεριού</a:t>
            </a:r>
            <a:endParaRPr lang="en-US" sz="2800" b="1" dirty="0" smtClean="0"/>
          </a:p>
          <a:p>
            <a:pPr lvl="1"/>
            <a:r>
              <a:rPr lang="el-GR" sz="2600" dirty="0" smtClean="0"/>
              <a:t> Αν στρέψετε τα δάχτυλα του δεξιού σας χεριού ώστε να ακολουθήσετε τη φορά της περιστροφής, τότε ο αντίχειράς σας δείχνει την κατεύθυνση της γωνιακής ταχύτητας</a:t>
            </a:r>
            <a:endParaRPr lang="en-US" sz="2600" dirty="0" smtClean="0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87" b="-3314"/>
          <a:stretch>
            <a:fillRect/>
          </a:stretch>
        </p:blipFill>
        <p:spPr>
          <a:xfrm>
            <a:off x="2742052" y="3788561"/>
            <a:ext cx="278271" cy="3240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 l="59407" t="68945" r="20168" b="6250"/>
          <a:stretch>
            <a:fillRect/>
          </a:stretch>
        </p:blipFill>
        <p:spPr bwMode="auto">
          <a:xfrm>
            <a:off x="2714173" y="4156782"/>
            <a:ext cx="3796162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κατεύθυνση της γωνιακής επιτάχυνσης</a:t>
            </a:r>
            <a:endParaRPr lang="en-US" dirty="0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3215"/>
            <a:ext cx="8229600" cy="4525963"/>
          </a:xfrm>
        </p:spPr>
        <p:txBody>
          <a:bodyPr/>
          <a:lstStyle/>
          <a:p>
            <a:r>
              <a:rPr lang="el-GR" sz="2200" dirty="0"/>
              <a:t>Η</a:t>
            </a:r>
            <a:r>
              <a:rPr lang="el-GR" sz="2200" dirty="0" smtClean="0"/>
              <a:t> γωνιακή επιτάχυνση δείχνει προς την κατεύθυνση της μεταβολή της γωνιακής ταχύτητας       </a:t>
            </a:r>
            <a:r>
              <a:rPr lang="en-US" altLang="zh-TW" sz="2000" dirty="0" smtClean="0"/>
              <a:t>:</a:t>
            </a:r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lnSpc>
                <a:spcPct val="50000"/>
              </a:lnSpc>
              <a:buNone/>
            </a:pPr>
            <a:endParaRPr lang="en-US" altLang="zh-TW" sz="2000" dirty="0" smtClean="0"/>
          </a:p>
          <a:p>
            <a:pPr lvl="1"/>
            <a:r>
              <a:rPr lang="el-GR" sz="2000" dirty="0" smtClean="0"/>
              <a:t>Η μεταβολή μπορεί να είναι στην ίδια κατεύθυνση με τη γωνιακή ταχύτητα</a:t>
            </a:r>
            <a:r>
              <a:rPr lang="en-US" sz="2000" dirty="0" smtClean="0"/>
              <a:t>, </a:t>
            </a:r>
            <a:r>
              <a:rPr lang="el-GR" sz="2000" dirty="0" smtClean="0"/>
              <a:t>αυξάνοντας το μέτρο της</a:t>
            </a:r>
            <a:endParaRPr lang="en-US" sz="2000" dirty="0" smtClean="0"/>
          </a:p>
          <a:p>
            <a:pPr lvl="1"/>
            <a:r>
              <a:rPr lang="el-GR" sz="2000" dirty="0" smtClean="0"/>
              <a:t>Η μεταβολή μπορεί να είναι στην  αντίθετη κατεύθυνση με τη γωνιακή ταχύτητα</a:t>
            </a:r>
            <a:r>
              <a:rPr lang="en-US" sz="2000" dirty="0" smtClean="0"/>
              <a:t>, </a:t>
            </a:r>
            <a:r>
              <a:rPr lang="el-GR" sz="2000" dirty="0" smtClean="0"/>
              <a:t>μειώνοντας το μέτρο της</a:t>
            </a:r>
            <a:endParaRPr lang="en-US" sz="2000" dirty="0" smtClean="0"/>
          </a:p>
          <a:p>
            <a:pPr lvl="1"/>
            <a:r>
              <a:rPr lang="el-GR" sz="2000" dirty="0" smtClean="0"/>
              <a:t>Ή μπορεί να είναι σε τυχαία κατεύθυνση, μεταβάλλοντας τόσο την κατεύθυνση όσο και το μέτρο της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95" y="1929704"/>
            <a:ext cx="408432" cy="256032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5" y="2194559"/>
            <a:ext cx="1889760" cy="646176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 l="13287" t="54883" r="50146" b="11914"/>
          <a:stretch>
            <a:fillRect/>
          </a:stretch>
        </p:blipFill>
        <p:spPr bwMode="auto">
          <a:xfrm>
            <a:off x="2670912" y="4818360"/>
            <a:ext cx="3807948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Κατεύθυνση του διανύσματος </a:t>
            </a:r>
            <a:br>
              <a:rPr lang="el-GR" dirty="0" smtClean="0"/>
            </a:br>
            <a:r>
              <a:rPr lang="el-GR" dirty="0" smtClean="0"/>
              <a:t>της ροπής</a:t>
            </a:r>
            <a:endParaRPr lang="en-US" dirty="0" smtClean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65124" y="1501643"/>
            <a:ext cx="5108531" cy="5106987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Το διάνυσμα της ροπής είναι κάθετο τόσο στο διάνυσμα της δύναμης όσο </a:t>
            </a:r>
            <a:r>
              <a:rPr lang="el-GR" sz="2200" dirty="0" smtClean="0"/>
              <a:t>και </a:t>
            </a:r>
            <a:r>
              <a:rPr lang="el-GR" sz="2200" dirty="0" smtClean="0"/>
              <a:t>στο διάνυσμα της μετατόπισης από τον άξονα περιστροφής στο σημείο εφαρμογής της δύναμης</a:t>
            </a:r>
            <a:endParaRPr lang="en-US" sz="2200" dirty="0" smtClean="0"/>
          </a:p>
          <a:p>
            <a:pPr lvl="1"/>
            <a:r>
              <a:rPr lang="el-GR" sz="2200" dirty="0" smtClean="0"/>
              <a:t>Το μέτρο της ροπής είναι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l-GR" sz="2200" dirty="0" smtClean="0"/>
              <a:t>Από τις δύο δυνατές κατευθύνσεις που είναι κάθετες στα     και      η σωστή κατεύθυνση δίνεται από τον κανόνα του δεξιού </a:t>
            </a:r>
            <a:r>
              <a:rPr lang="el-GR" sz="2200" dirty="0" smtClean="0"/>
              <a:t>χεριού</a:t>
            </a:r>
            <a:endParaRPr lang="en-US" sz="2200" dirty="0" smtClean="0"/>
          </a:p>
          <a:p>
            <a:pPr lvl="1"/>
            <a:r>
              <a:rPr lang="el-GR" sz="2200" dirty="0" smtClean="0"/>
              <a:t>Η ροπή εκφράζεται με τη χρήση του</a:t>
            </a:r>
            <a:r>
              <a:rPr lang="en-US" sz="2200" dirty="0" smtClean="0"/>
              <a:t> </a:t>
            </a:r>
            <a:r>
              <a:rPr lang="el-GR" sz="2200" b="1" dirty="0" smtClean="0"/>
              <a:t>εξωτερικού γινομένου</a:t>
            </a:r>
            <a:r>
              <a:rPr lang="en-US" sz="2200" b="1" dirty="0" smtClean="0"/>
              <a:t>:</a:t>
            </a:r>
            <a:br>
              <a:rPr lang="en-US" sz="2200" b="1" dirty="0" smtClean="0"/>
            </a:br>
            <a:endParaRPr lang="en-US" sz="2200" b="1" dirty="0" smtClean="0"/>
          </a:p>
        </p:txBody>
      </p:sp>
      <p:pic>
        <p:nvPicPr>
          <p:cNvPr id="8" name="Picture 7" descr="11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2"/>
          <a:stretch/>
        </p:blipFill>
        <p:spPr>
          <a:xfrm>
            <a:off x="5873038" y="1199111"/>
            <a:ext cx="2566070" cy="2256005"/>
          </a:xfrm>
          <a:prstGeom prst="rect">
            <a:avLst/>
          </a:prstGeom>
        </p:spPr>
      </p:pic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3" y="3725994"/>
            <a:ext cx="1280160" cy="268224"/>
          </a:xfrm>
          <a:prstGeom prst="rect">
            <a:avLst/>
          </a:prstGeom>
        </p:spPr>
      </p:pic>
      <p:pic>
        <p:nvPicPr>
          <p:cNvPr id="15" name="Picture 14" descr="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22" t="3683"/>
          <a:stretch>
            <a:fillRect/>
          </a:stretch>
        </p:blipFill>
        <p:spPr>
          <a:xfrm>
            <a:off x="4405746" y="4433465"/>
            <a:ext cx="311700" cy="340547"/>
          </a:xfrm>
          <a:prstGeom prst="rect">
            <a:avLst/>
          </a:prstGeom>
        </p:spPr>
      </p:pic>
      <p:pic>
        <p:nvPicPr>
          <p:cNvPr id="16" name="Picture 15" descr="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56" y="6195151"/>
            <a:ext cx="1078992" cy="316992"/>
          </a:xfrm>
          <a:prstGeom prst="rect">
            <a:avLst/>
          </a:prstGeom>
        </p:spPr>
      </p:pic>
      <p:pic>
        <p:nvPicPr>
          <p:cNvPr id="10" name="Picture 14" descr="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524" b="10111"/>
          <a:stretch>
            <a:fillRect/>
          </a:stretch>
        </p:blipFill>
        <p:spPr>
          <a:xfrm>
            <a:off x="3800831" y="4420446"/>
            <a:ext cx="244697" cy="317820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/>
          <a:srcRect l="21413" t="47070" r="47731" b="13258"/>
          <a:stretch>
            <a:fillRect/>
          </a:stretch>
        </p:blipFill>
        <p:spPr bwMode="auto">
          <a:xfrm>
            <a:off x="5419652" y="3858924"/>
            <a:ext cx="3585798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TW" sz="4000" dirty="0" smtClean="0"/>
              <a:t>Το εξωτερικό γινόμενο</a:t>
            </a:r>
            <a:endParaRPr lang="en-US" altLang="zh-TW" sz="4000" dirty="0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zh-TW" sz="2800" dirty="0" smtClean="0"/>
              <a:t>Το</a:t>
            </a:r>
            <a:r>
              <a:rPr lang="en-US" altLang="zh-TW" sz="2800" dirty="0" smtClean="0"/>
              <a:t> </a:t>
            </a:r>
            <a:r>
              <a:rPr lang="el-GR" altLang="zh-TW" sz="2800" b="1" dirty="0" smtClean="0"/>
              <a:t>εξωτερικό γινόμενο</a:t>
            </a:r>
            <a:r>
              <a:rPr lang="en-US" altLang="zh-TW" sz="2800" dirty="0" smtClean="0"/>
              <a:t>     </a:t>
            </a:r>
            <a:r>
              <a:rPr lang="el-GR" altLang="zh-TW" sz="2800" dirty="0" smtClean="0"/>
              <a:t>δύο διανυσμάτων </a:t>
            </a:r>
            <a:r>
              <a:rPr lang="en-US" altLang="zh-TW" sz="2800" dirty="0" smtClean="0"/>
              <a:t>    </a:t>
            </a:r>
            <a:r>
              <a:rPr lang="el-GR" altLang="zh-TW" sz="2800" dirty="0" smtClean="0"/>
              <a:t>και </a:t>
            </a:r>
            <a:r>
              <a:rPr lang="en-US" altLang="zh-TW" sz="2800" dirty="0" smtClean="0"/>
              <a:t>    </a:t>
            </a:r>
            <a:r>
              <a:rPr lang="el-GR" altLang="zh-TW" sz="2800" dirty="0" smtClean="0"/>
              <a:t>έχει μέτρο</a:t>
            </a:r>
            <a:r>
              <a:rPr lang="en-US" altLang="zh-TW" sz="2800" dirty="0" smtClean="0"/>
              <a:t> </a:t>
            </a:r>
            <a:r>
              <a:rPr lang="en-US" altLang="zh-TW" sz="2800" i="1" dirty="0" smtClean="0"/>
              <a:t>C</a:t>
            </a:r>
            <a:r>
              <a:rPr lang="en-US" altLang="zh-TW" sz="2800" dirty="0" smtClean="0"/>
              <a:t> = </a:t>
            </a:r>
            <a:r>
              <a:rPr lang="en-US" altLang="zh-TW" sz="2800" i="1" dirty="0" smtClean="0"/>
              <a:t>AB </a:t>
            </a:r>
            <a:r>
              <a:rPr lang="en-US" altLang="zh-TW" sz="2800" dirty="0" smtClean="0"/>
              <a:t>sin </a:t>
            </a:r>
            <a:r>
              <a:rPr lang="el-GR" altLang="zh-TW" sz="2800" i="1" dirty="0" smtClean="0"/>
              <a:t>θ</a:t>
            </a:r>
            <a:r>
              <a:rPr lang="en-US" altLang="zh-TW" sz="2800" i="1" dirty="0" smtClean="0"/>
              <a:t> </a:t>
            </a:r>
            <a:r>
              <a:rPr lang="en-US" altLang="zh-TW" sz="2800" dirty="0" smtClean="0"/>
              <a:t> (</a:t>
            </a:r>
            <a:r>
              <a:rPr lang="el-GR" altLang="zh-TW" sz="2800" dirty="0" smtClean="0"/>
              <a:t>όπου </a:t>
            </a:r>
            <a:r>
              <a:rPr lang="el-GR" altLang="zh-TW" sz="2800" i="1" dirty="0" smtClean="0"/>
              <a:t>θ</a:t>
            </a:r>
            <a:r>
              <a:rPr lang="en-US" altLang="zh-TW" sz="2800" dirty="0" smtClean="0"/>
              <a:t> </a:t>
            </a:r>
            <a:r>
              <a:rPr lang="el-GR" altLang="zh-TW" sz="2800" dirty="0" smtClean="0"/>
              <a:t>είναι η γωνία μεταξύ</a:t>
            </a:r>
            <a:r>
              <a:rPr lang="en-US" altLang="zh-TW" sz="2800" dirty="0" smtClean="0"/>
              <a:t>   </a:t>
            </a:r>
            <a:r>
              <a:rPr lang="el-GR" altLang="zh-TW" sz="2800" dirty="0" smtClean="0"/>
              <a:t> και</a:t>
            </a:r>
            <a:r>
              <a:rPr lang="en-US" altLang="zh-TW" sz="2800" dirty="0" smtClean="0"/>
              <a:t>    ) </a:t>
            </a:r>
            <a:r>
              <a:rPr lang="el-GR" altLang="zh-TW" sz="2800" dirty="0" smtClean="0"/>
              <a:t>και η κατεύθυνσή</a:t>
            </a:r>
            <a:r>
              <a:rPr lang="en-US" altLang="zh-TW" sz="2800" dirty="0" smtClean="0"/>
              <a:t> </a:t>
            </a:r>
            <a:r>
              <a:rPr lang="el-GR" altLang="zh-TW" sz="2800" dirty="0" smtClean="0"/>
              <a:t>του δίνεται </a:t>
            </a:r>
            <a:r>
              <a:rPr lang="el-GR" altLang="zh-TW" sz="2800" dirty="0" smtClean="0"/>
              <a:t>από τον κανόνα του δεξιού χεριού. Γράφεται</a:t>
            </a:r>
            <a:r>
              <a:rPr lang="en-US" altLang="zh-TW" sz="2800" dirty="0" smtClean="0"/>
              <a:t>: </a:t>
            </a:r>
          </a:p>
          <a:p>
            <a:endParaRPr lang="en-US" altLang="zh-TW" sz="2800" dirty="0" smtClean="0"/>
          </a:p>
          <a:p>
            <a:r>
              <a:rPr lang="el-GR" altLang="zh-TW" sz="2800" dirty="0" smtClean="0"/>
              <a:t>Μερικές ιδιότητες των </a:t>
            </a:r>
            <a:r>
              <a:rPr lang="en-US" altLang="zh-TW" sz="2800" dirty="0" smtClean="0"/>
              <a:t> </a:t>
            </a:r>
            <a:br>
              <a:rPr lang="en-US" altLang="zh-TW" sz="2800" dirty="0" smtClean="0"/>
            </a:br>
            <a:r>
              <a:rPr lang="el-GR" altLang="zh-TW" sz="2800" dirty="0" smtClean="0"/>
              <a:t>εξωτερικών γινομένων</a:t>
            </a:r>
            <a:r>
              <a:rPr lang="en-US" altLang="zh-TW" sz="2800" dirty="0" smtClean="0"/>
              <a:t>:</a:t>
            </a:r>
          </a:p>
          <a:p>
            <a:endParaRPr lang="en-US" altLang="zh-TW" sz="2800" dirty="0" smtClean="0"/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70" y="1624961"/>
            <a:ext cx="292608" cy="384048"/>
          </a:xfrm>
          <a:prstGeom prst="rect">
            <a:avLst/>
          </a:prstGeom>
        </p:spPr>
      </p:pic>
      <p:pic>
        <p:nvPicPr>
          <p:cNvPr id="9" name="Picture 8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03" y="1611092"/>
            <a:ext cx="280416" cy="384048"/>
          </a:xfrm>
          <a:prstGeom prst="rect">
            <a:avLst/>
          </a:prstGeom>
        </p:spPr>
      </p:pic>
      <p:pic>
        <p:nvPicPr>
          <p:cNvPr id="10" name="Picture 9" descr="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9" y="1597236"/>
            <a:ext cx="280416" cy="384048"/>
          </a:xfrm>
          <a:prstGeom prst="rect">
            <a:avLst/>
          </a:prstGeom>
        </p:spPr>
      </p:pic>
      <p:pic>
        <p:nvPicPr>
          <p:cNvPr id="27" name="Picture 26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7" y="2451854"/>
            <a:ext cx="280416" cy="384048"/>
          </a:xfrm>
          <a:prstGeom prst="rect">
            <a:avLst/>
          </a:prstGeom>
        </p:spPr>
      </p:pic>
      <p:pic>
        <p:nvPicPr>
          <p:cNvPr id="28" name="Picture 27" descr="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12" y="2455886"/>
            <a:ext cx="280416" cy="384048"/>
          </a:xfrm>
          <a:prstGeom prst="rect">
            <a:avLst/>
          </a:prstGeom>
        </p:spPr>
      </p:pic>
      <p:pic>
        <p:nvPicPr>
          <p:cNvPr id="12" name="Picture 11" descr="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38" y="3478158"/>
            <a:ext cx="1450848" cy="384048"/>
          </a:xfrm>
          <a:prstGeom prst="rect">
            <a:avLst/>
          </a:prstGeom>
        </p:spPr>
      </p:pic>
      <p:pic>
        <p:nvPicPr>
          <p:cNvPr id="13" name="Picture 12" descr="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0" y="4933037"/>
            <a:ext cx="3962400" cy="1030224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/>
          <a:srcRect l="21413" t="47070" r="47731" b="13258"/>
          <a:stretch>
            <a:fillRect/>
          </a:stretch>
        </p:blipFill>
        <p:spPr bwMode="auto">
          <a:xfrm>
            <a:off x="5156406" y="3664954"/>
            <a:ext cx="3685404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TW" sz="4000" dirty="0" smtClean="0"/>
              <a:t>Το κατανοήσατε;</a:t>
            </a:r>
            <a:endParaRPr lang="en-US" altLang="zh-TW" sz="4000" dirty="0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zh-TW" sz="2800" dirty="0" smtClean="0"/>
              <a:t>Το σχήμα δείχνει τέσσερα ζεύγη διανυσμάτων δύναμης και θέσης και οκτώ  διανύσματα ροπής. Ποιο αριθμημένο διάνυσμα ροπής ταιριάζει με κάθε ζεύγος διανυσμάτων δύναμης-θέσης; </a:t>
            </a:r>
            <a:endParaRPr lang="en-US" altLang="zh-TW" sz="2800" dirty="0" smtClean="0"/>
          </a:p>
        </p:txBody>
      </p:sp>
      <p:pic>
        <p:nvPicPr>
          <p:cNvPr id="7" name="Picture 6" descr="11_Pg191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19"/>
          <a:stretch/>
        </p:blipFill>
        <p:spPr>
          <a:xfrm>
            <a:off x="713094" y="3570594"/>
            <a:ext cx="7819505" cy="2783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err="1" smtClean="0"/>
              <a:t>Στροφορμή</a:t>
            </a:r>
            <a:endParaRPr lang="en-US" sz="4000" dirty="0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 smtClean="0"/>
              <a:t>Για ένα απλό σωματίδιο</a:t>
            </a:r>
            <a:r>
              <a:rPr lang="en-US" sz="2200" dirty="0" smtClean="0"/>
              <a:t>, </a:t>
            </a:r>
            <a:r>
              <a:rPr lang="el-GR" sz="2200" dirty="0" smtClean="0"/>
              <a:t>η </a:t>
            </a:r>
            <a:r>
              <a:rPr lang="el-GR" sz="2200" dirty="0" err="1" smtClean="0"/>
              <a:t>στροφορμή</a:t>
            </a:r>
            <a:r>
              <a:rPr lang="en-US" sz="2200" dirty="0" smtClean="0"/>
              <a:t>    </a:t>
            </a:r>
            <a:r>
              <a:rPr lang="el-GR" sz="2200" dirty="0" smtClean="0"/>
              <a:t>είναι ένα διάνυσμα που δίνεται από το εξωτερικό γινόμενο</a:t>
            </a:r>
            <a:r>
              <a:rPr lang="en-US" sz="2200" dirty="0" smtClean="0"/>
              <a:t> </a:t>
            </a:r>
            <a:r>
              <a:rPr lang="el-GR" sz="2200" dirty="0" smtClean="0"/>
              <a:t>του διανύσματος της μετατόπισης από τον άξονα περιστροφής με τη γραμμική ορμή του σωματιδίου</a:t>
            </a:r>
            <a:r>
              <a:rPr lang="en-US" sz="2200" dirty="0" smtClean="0"/>
              <a:t>:</a:t>
            </a:r>
          </a:p>
          <a:p>
            <a:pPr lvl="1"/>
            <a:r>
              <a:rPr lang="el-GR" sz="2200" dirty="0" smtClean="0"/>
              <a:t>Στην περίπτωση ενός απλού σωματιδίου σε κυκλική διαδρομή</a:t>
            </a:r>
            <a:r>
              <a:rPr lang="en-US" sz="2200" dirty="0" smtClean="0"/>
              <a:t>, </a:t>
            </a:r>
            <a:r>
              <a:rPr lang="en-US" sz="2200" i="1" dirty="0" smtClean="0"/>
              <a:t>L</a:t>
            </a:r>
            <a:r>
              <a:rPr lang="en-US" sz="2200" dirty="0" smtClean="0"/>
              <a:t> = </a:t>
            </a:r>
            <a:r>
              <a:rPr lang="en-US" sz="2200" i="1" dirty="0" smtClean="0"/>
              <a:t>mvr</a:t>
            </a:r>
            <a:r>
              <a:rPr lang="en-US" sz="2200" dirty="0" smtClean="0"/>
              <a:t>, </a:t>
            </a:r>
            <a:r>
              <a:rPr lang="el-GR" sz="2200" dirty="0" smtClean="0"/>
              <a:t>και η </a:t>
            </a:r>
            <a:r>
              <a:rPr lang="en-US" sz="2200" dirty="0" smtClean="0"/>
              <a:t>  </a:t>
            </a:r>
            <a:r>
              <a:rPr lang="el-GR" sz="2200" dirty="0" smtClean="0"/>
              <a:t> είναι κάθετη στον κύκλο</a:t>
            </a:r>
            <a:endParaRPr lang="en-US" sz="2200" dirty="0" smtClean="0"/>
          </a:p>
          <a:p>
            <a:pPr lvl="1"/>
            <a:r>
              <a:rPr lang="el-GR" sz="2200" dirty="0" smtClean="0"/>
              <a:t>Για τα </a:t>
            </a:r>
            <a:r>
              <a:rPr lang="el-GR" sz="2200" dirty="0" smtClean="0"/>
              <a:t>συμμετρικά </a:t>
            </a:r>
            <a:r>
              <a:rPr lang="el-GR" sz="2200" dirty="0" smtClean="0"/>
              <a:t>σώματα</a:t>
            </a:r>
            <a:r>
              <a:rPr lang="en-US" sz="2200" dirty="0" smtClean="0"/>
              <a:t>,</a:t>
            </a:r>
            <a:r>
              <a:rPr lang="el-GR" sz="2200" dirty="0" smtClean="0"/>
              <a:t> η </a:t>
            </a:r>
            <a:r>
              <a:rPr lang="en-US" sz="2200" dirty="0" smtClean="0"/>
              <a:t>   </a:t>
            </a:r>
            <a:r>
              <a:rPr lang="el-GR" sz="2200" dirty="0" smtClean="0"/>
              <a:t> είναι το γινόμενο της περιστροφικής αδράνειας και της γωνιακής ταχύτητας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613150" y="2262188"/>
          <a:ext cx="1411288" cy="474662"/>
        </p:xfrm>
        <a:graphic>
          <a:graphicData uri="http://schemas.openxmlformats.org/presentationml/2006/ole">
            <p:oleObj spid="_x0000_s13392" name="Equation" r:id="rId4" imgW="1152000" imgH="383760" progId="">
              <p:embed/>
            </p:oleObj>
          </a:graphicData>
        </a:graphic>
      </p:graphicFrame>
      <p:pic>
        <p:nvPicPr>
          <p:cNvPr id="18" name="Picture 17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85" y="1635938"/>
            <a:ext cx="213360" cy="298704"/>
          </a:xfrm>
          <a:prstGeom prst="rect">
            <a:avLst/>
          </a:prstGeom>
        </p:spPr>
      </p:pic>
      <p:pic>
        <p:nvPicPr>
          <p:cNvPr id="19" name="Picture 18" descr="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03" y="2711825"/>
            <a:ext cx="1060704" cy="365760"/>
          </a:xfrm>
          <a:prstGeom prst="rect">
            <a:avLst/>
          </a:prstGeom>
        </p:spPr>
      </p:pic>
      <p:pic>
        <p:nvPicPr>
          <p:cNvPr id="30" name="Picture 29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17" y="3781664"/>
            <a:ext cx="213360" cy="298704"/>
          </a:xfrm>
          <a:prstGeom prst="rect">
            <a:avLst/>
          </a:prstGeom>
        </p:spPr>
      </p:pic>
      <p:pic>
        <p:nvPicPr>
          <p:cNvPr id="31" name="Picture 30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25" y="3385247"/>
            <a:ext cx="213360" cy="298704"/>
          </a:xfrm>
          <a:prstGeom prst="rect">
            <a:avLst/>
          </a:prstGeom>
        </p:spPr>
      </p:pic>
      <p:pic>
        <p:nvPicPr>
          <p:cNvPr id="20" name="Picture 19" descr="1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06" y="4110097"/>
            <a:ext cx="835152" cy="316992"/>
          </a:xfrm>
          <a:prstGeom prst="rect">
            <a:avLst/>
          </a:prstGeom>
        </p:spPr>
      </p:pic>
      <p:pic>
        <p:nvPicPr>
          <p:cNvPr id="13393" name="Picture 8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FE9EF"/>
              </a:clrFrom>
              <a:clrTo>
                <a:srgbClr val="DFE9EF">
                  <a:alpha val="0"/>
                </a:srgbClr>
              </a:clrTo>
            </a:clrChange>
          </a:blip>
          <a:srcRect l="49634" t="47266" r="25110" b="23863"/>
          <a:stretch>
            <a:fillRect/>
          </a:stretch>
        </p:blipFill>
        <p:spPr bwMode="auto">
          <a:xfrm>
            <a:off x="3188277" y="4552086"/>
            <a:ext cx="3286125" cy="21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626</Words>
  <Application>Microsoft Office PowerPoint</Application>
  <PresentationFormat>Προβολή στην οθόνη (4:3)</PresentationFormat>
  <Paragraphs>76</Paragraphs>
  <Slides>14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Θέμα του Office</vt:lpstr>
      <vt:lpstr>Equation</vt:lpstr>
      <vt:lpstr>Διαφάνεια 1</vt:lpstr>
      <vt:lpstr>Κεφάλαιο 11:  Διανύσματα περιστροφής και στροφορμή</vt:lpstr>
      <vt:lpstr>Τι μαθαίνετε</vt:lpstr>
      <vt:lpstr>Διανύσματα γωνιακής ταχύτητας  και επιτάχυνσης</vt:lpstr>
      <vt:lpstr>Η κατεύθυνση της γωνιακής επιτάχυνσης</vt:lpstr>
      <vt:lpstr>Κατεύθυνση του διανύσματος  της ροπής</vt:lpstr>
      <vt:lpstr>Το εξωτερικό γινόμενο</vt:lpstr>
      <vt:lpstr>Το κατανοήσατε;</vt:lpstr>
      <vt:lpstr>Στροφορμή</vt:lpstr>
      <vt:lpstr>Ροπή και στροφορμή</vt:lpstr>
      <vt:lpstr>Διατήρηση της στροφορμής</vt:lpstr>
      <vt:lpstr>Μετάπτωση</vt:lpstr>
      <vt:lpstr>Σύνοψη</vt:lpstr>
      <vt:lpstr>Διαφάνεια 14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144</cp:revision>
  <dcterms:created xsi:type="dcterms:W3CDTF">2007-09-26T05:29:17Z</dcterms:created>
  <dcterms:modified xsi:type="dcterms:W3CDTF">2019-09-01T20:52:32Z</dcterms:modified>
</cp:coreProperties>
</file>