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6" r:id="rId1"/>
  </p:sldMasterIdLst>
  <p:notesMasterIdLst>
    <p:notesMasterId r:id="rId40"/>
  </p:notesMasterIdLst>
  <p:handoutMasterIdLst>
    <p:handoutMasterId r:id="rId41"/>
  </p:handoutMasterIdLst>
  <p:sldIdLst>
    <p:sldId id="703" r:id="rId2"/>
    <p:sldId id="666" r:id="rId3"/>
    <p:sldId id="704" r:id="rId4"/>
    <p:sldId id="664" r:id="rId5"/>
    <p:sldId id="663" r:id="rId6"/>
    <p:sldId id="616" r:id="rId7"/>
    <p:sldId id="617" r:id="rId8"/>
    <p:sldId id="630" r:id="rId9"/>
    <p:sldId id="667" r:id="rId10"/>
    <p:sldId id="708" r:id="rId11"/>
    <p:sldId id="706" r:id="rId12"/>
    <p:sldId id="707" r:id="rId13"/>
    <p:sldId id="668" r:id="rId14"/>
    <p:sldId id="669" r:id="rId15"/>
    <p:sldId id="670" r:id="rId16"/>
    <p:sldId id="671" r:id="rId17"/>
    <p:sldId id="672" r:id="rId18"/>
    <p:sldId id="673" r:id="rId19"/>
    <p:sldId id="674" r:id="rId20"/>
    <p:sldId id="675" r:id="rId21"/>
    <p:sldId id="676" r:id="rId22"/>
    <p:sldId id="677" r:id="rId23"/>
    <p:sldId id="678" r:id="rId24"/>
    <p:sldId id="679" r:id="rId25"/>
    <p:sldId id="680" r:id="rId26"/>
    <p:sldId id="681" r:id="rId27"/>
    <p:sldId id="700" r:id="rId28"/>
    <p:sldId id="686" r:id="rId29"/>
    <p:sldId id="687" r:id="rId30"/>
    <p:sldId id="688" r:id="rId31"/>
    <p:sldId id="689" r:id="rId32"/>
    <p:sldId id="692" r:id="rId33"/>
    <p:sldId id="701" r:id="rId34"/>
    <p:sldId id="693" r:id="rId35"/>
    <p:sldId id="694" r:id="rId36"/>
    <p:sldId id="695" r:id="rId37"/>
    <p:sldId id="696" r:id="rId38"/>
    <p:sldId id="705" r:id="rId39"/>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charset="0"/>
        <a:ea typeface="MS PGothic" charset="-128"/>
        <a:cs typeface="+mn-cs"/>
      </a:defRPr>
    </a:lvl1pPr>
    <a:lvl2pPr marL="457200" algn="l" rtl="0" eaLnBrk="0" fontAlgn="base" hangingPunct="0">
      <a:spcBef>
        <a:spcPct val="0"/>
      </a:spcBef>
      <a:spcAft>
        <a:spcPct val="0"/>
      </a:spcAft>
      <a:defRPr b="1" kern="1200">
        <a:solidFill>
          <a:schemeClr val="tx1"/>
        </a:solidFill>
        <a:latin typeface="Arial" charset="0"/>
        <a:ea typeface="MS PGothic" charset="-128"/>
        <a:cs typeface="+mn-cs"/>
      </a:defRPr>
    </a:lvl2pPr>
    <a:lvl3pPr marL="914400" algn="l" rtl="0" eaLnBrk="0" fontAlgn="base" hangingPunct="0">
      <a:spcBef>
        <a:spcPct val="0"/>
      </a:spcBef>
      <a:spcAft>
        <a:spcPct val="0"/>
      </a:spcAft>
      <a:defRPr b="1" kern="1200">
        <a:solidFill>
          <a:schemeClr val="tx1"/>
        </a:solidFill>
        <a:latin typeface="Arial" charset="0"/>
        <a:ea typeface="MS PGothic" charset="-128"/>
        <a:cs typeface="+mn-cs"/>
      </a:defRPr>
    </a:lvl3pPr>
    <a:lvl4pPr marL="1371600" algn="l" rtl="0" eaLnBrk="0" fontAlgn="base" hangingPunct="0">
      <a:spcBef>
        <a:spcPct val="0"/>
      </a:spcBef>
      <a:spcAft>
        <a:spcPct val="0"/>
      </a:spcAft>
      <a:defRPr b="1" kern="1200">
        <a:solidFill>
          <a:schemeClr val="tx1"/>
        </a:solidFill>
        <a:latin typeface="Arial" charset="0"/>
        <a:ea typeface="MS PGothic" charset="-128"/>
        <a:cs typeface="+mn-cs"/>
      </a:defRPr>
    </a:lvl4pPr>
    <a:lvl5pPr marL="1828800" algn="l" rtl="0" eaLnBrk="0" fontAlgn="base" hangingPunct="0">
      <a:spcBef>
        <a:spcPct val="0"/>
      </a:spcBef>
      <a:spcAft>
        <a:spcPct val="0"/>
      </a:spcAft>
      <a:defRPr b="1" kern="1200">
        <a:solidFill>
          <a:schemeClr val="tx1"/>
        </a:solidFill>
        <a:latin typeface="Arial" charset="0"/>
        <a:ea typeface="MS PGothic" charset="-128"/>
        <a:cs typeface="+mn-cs"/>
      </a:defRPr>
    </a:lvl5pPr>
    <a:lvl6pPr marL="2286000" algn="l" defTabSz="914400" rtl="0" eaLnBrk="1" latinLnBrk="0" hangingPunct="1">
      <a:defRPr b="1" kern="1200">
        <a:solidFill>
          <a:schemeClr val="tx1"/>
        </a:solidFill>
        <a:latin typeface="Arial" charset="0"/>
        <a:ea typeface="MS PGothic" charset="-128"/>
        <a:cs typeface="+mn-cs"/>
      </a:defRPr>
    </a:lvl6pPr>
    <a:lvl7pPr marL="2743200" algn="l" defTabSz="914400" rtl="0" eaLnBrk="1" latinLnBrk="0" hangingPunct="1">
      <a:defRPr b="1" kern="1200">
        <a:solidFill>
          <a:schemeClr val="tx1"/>
        </a:solidFill>
        <a:latin typeface="Arial" charset="0"/>
        <a:ea typeface="MS PGothic" charset="-128"/>
        <a:cs typeface="+mn-cs"/>
      </a:defRPr>
    </a:lvl7pPr>
    <a:lvl8pPr marL="3200400" algn="l" defTabSz="914400" rtl="0" eaLnBrk="1" latinLnBrk="0" hangingPunct="1">
      <a:defRPr b="1" kern="1200">
        <a:solidFill>
          <a:schemeClr val="tx1"/>
        </a:solidFill>
        <a:latin typeface="Arial" charset="0"/>
        <a:ea typeface="MS PGothic" charset="-128"/>
        <a:cs typeface="+mn-cs"/>
      </a:defRPr>
    </a:lvl8pPr>
    <a:lvl9pPr marL="3657600" algn="l" defTabSz="914400" rtl="0" eaLnBrk="1" latinLnBrk="0" hangingPunct="1">
      <a:defRPr b="1" kern="1200">
        <a:solidFill>
          <a:schemeClr val="tx1"/>
        </a:solidFill>
        <a:latin typeface="Arial" charset="0"/>
        <a:ea typeface="MS P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FFFF66"/>
    <a:srgbClr val="ECF1F5"/>
    <a:srgbClr val="0070C0"/>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50" autoAdjust="0"/>
    <p:restoredTop sz="96043" autoAdjust="0"/>
  </p:normalViewPr>
  <p:slideViewPr>
    <p:cSldViewPr>
      <p:cViewPr varScale="1">
        <p:scale>
          <a:sx n="111" d="100"/>
          <a:sy n="111" d="100"/>
        </p:scale>
        <p:origin x="1552" y="20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85" d="100"/>
        <a:sy n="85"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4.xml"/><Relationship Id="rId1" Type="http://schemas.openxmlformats.org/officeDocument/2006/relationships/slide" Target="slides/slide3.xml"/><Relationship Id="rId5" Type="http://schemas.openxmlformats.org/officeDocument/2006/relationships/slide" Target="slides/slide38.xml"/><Relationship Id="rId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b="0">
                <a:latin typeface="Times New Roman" pitchFamily="18" charset="0"/>
                <a:ea typeface="+mn-ea"/>
                <a:cs typeface="+mn-cs"/>
              </a:defRPr>
            </a:lvl1pPr>
          </a:lstStyle>
          <a:p>
            <a:pPr>
              <a:defRPr/>
            </a:pPr>
            <a:endParaRPr lang="el-G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pitchFamily="18" charset="0"/>
                <a:ea typeface="+mn-ea"/>
                <a:cs typeface="+mn-cs"/>
              </a:defRPr>
            </a:lvl1pPr>
          </a:lstStyle>
          <a:p>
            <a:pPr>
              <a:defRPr/>
            </a:pPr>
            <a:endParaRPr lang="el-G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b="0">
                <a:latin typeface="Times New Roman" pitchFamily="18" charset="0"/>
                <a:ea typeface="+mn-ea"/>
                <a:cs typeface="+mn-cs"/>
              </a:defRPr>
            </a:lvl1pPr>
          </a:lstStyle>
          <a:p>
            <a:pPr>
              <a:defRPr/>
            </a:pPr>
            <a:endParaRPr lang="el-G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b="0">
                <a:latin typeface="Times New Roman" panose="02020603050405020304" pitchFamily="18" charset="0"/>
                <a:ea typeface="MS PGothic" panose="020B0600070205080204" pitchFamily="34" charset="-128"/>
              </a:defRPr>
            </a:lvl1pPr>
          </a:lstStyle>
          <a:p>
            <a:pPr>
              <a:defRPr/>
            </a:pPr>
            <a:fld id="{8EDA1746-7012-C14B-83E9-50212E29DB91}" type="slidenum">
              <a:rPr lang="el-GR" altLang="el-GR"/>
              <a:pPr>
                <a:defRPr/>
              </a:pPr>
              <a:t>‹#›</a:t>
            </a:fld>
            <a:endParaRPr lang="el-GR" altLang="el-GR"/>
          </a:p>
        </p:txBody>
      </p:sp>
    </p:spTree>
    <p:extLst>
      <p:ext uri="{BB962C8B-B14F-4D97-AF65-F5344CB8AC3E}">
        <p14:creationId xmlns:p14="http://schemas.microsoft.com/office/powerpoint/2010/main" val="214314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b="0">
                <a:latin typeface="Times New Roman" pitchFamily="18" charset="0"/>
                <a:ea typeface="+mn-ea"/>
                <a:cs typeface="+mn-cs"/>
              </a:defRPr>
            </a:lvl1pPr>
          </a:lstStyle>
          <a:p>
            <a:pPr>
              <a:defRPr/>
            </a:pPr>
            <a:endParaRPr lang="el-G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pitchFamily="18" charset="0"/>
                <a:ea typeface="+mn-ea"/>
                <a:cs typeface="+mn-cs"/>
              </a:defRPr>
            </a:lvl1pPr>
          </a:lstStyle>
          <a:p>
            <a:pPr>
              <a:defRPr/>
            </a:pPr>
            <a:endParaRPr lang="el-GR"/>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l-GR" altLang="el-GR" noProof="0"/>
              <a:t>Κάντε κλικ για επεξεργασία των στυλ κειμένου στο υπόδειγμα</a:t>
            </a:r>
          </a:p>
          <a:p>
            <a:pPr lvl="1"/>
            <a:r>
              <a:rPr lang="el-GR" altLang="el-GR" noProof="0"/>
              <a:t>Δεύτερο επίπεδο</a:t>
            </a:r>
          </a:p>
          <a:p>
            <a:pPr lvl="2"/>
            <a:r>
              <a:rPr lang="el-GR" altLang="el-GR" noProof="0"/>
              <a:t>Τρίτο επίπεδο</a:t>
            </a:r>
          </a:p>
          <a:p>
            <a:pPr lvl="3"/>
            <a:r>
              <a:rPr lang="el-GR" altLang="el-GR" noProof="0"/>
              <a:t>Τέταρτο επίπεδο</a:t>
            </a:r>
          </a:p>
          <a:p>
            <a:pPr lvl="4"/>
            <a:r>
              <a:rPr lang="el-GR" altLang="el-GR" noProof="0"/>
              <a:t>Πέμπτο επίπεδο</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b="0">
                <a:latin typeface="Times New Roman" pitchFamily="18" charset="0"/>
                <a:ea typeface="+mn-ea"/>
                <a:cs typeface="+mn-cs"/>
              </a:defRPr>
            </a:lvl1pPr>
          </a:lstStyle>
          <a:p>
            <a:pPr>
              <a:defRPr/>
            </a:pPr>
            <a:endParaRPr lang="el-G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b="0">
                <a:latin typeface="Times New Roman" panose="02020603050405020304" pitchFamily="18" charset="0"/>
                <a:ea typeface="MS PGothic" panose="020B0600070205080204" pitchFamily="34" charset="-128"/>
              </a:defRPr>
            </a:lvl1pPr>
          </a:lstStyle>
          <a:p>
            <a:pPr>
              <a:defRPr/>
            </a:pPr>
            <a:fld id="{EF2CEACB-75B9-E54E-9410-E9D996C762D8}" type="slidenum">
              <a:rPr lang="el-GR" altLang="el-GR"/>
              <a:pPr>
                <a:defRPr/>
              </a:pPr>
              <a:t>‹#›</a:t>
            </a:fld>
            <a:endParaRPr lang="el-GR" altLang="el-GR"/>
          </a:p>
        </p:txBody>
      </p:sp>
    </p:spTree>
    <p:extLst>
      <p:ext uri="{BB962C8B-B14F-4D97-AF65-F5344CB8AC3E}">
        <p14:creationId xmlns:p14="http://schemas.microsoft.com/office/powerpoint/2010/main" val="3960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S PGothic" panose="020B0600070205080204" pitchFamily="34" charset="-128"/>
        <a:cs typeface="Arial"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Arial" charset="0"/>
        <a:cs typeface="Arial"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Arial" charset="0"/>
        <a:cs typeface="Arial"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Arial" charset="0"/>
        <a:cs typeface="Arial"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b="1">
                <a:solidFill>
                  <a:schemeClr val="tx1"/>
                </a:solidFill>
                <a:latin typeface="Arial" charset="0"/>
                <a:ea typeface="MS PGothic" charset="-128"/>
              </a:defRPr>
            </a:lvl1pPr>
            <a:lvl2pPr marL="742950" indent="-285750">
              <a:defRPr sz="2400" b="1">
                <a:solidFill>
                  <a:schemeClr val="tx1"/>
                </a:solidFill>
                <a:latin typeface="Arial" charset="0"/>
                <a:ea typeface="MS PGothic" charset="-128"/>
              </a:defRPr>
            </a:lvl2pPr>
            <a:lvl3pPr marL="1143000" indent="-228600">
              <a:defRPr sz="2400" b="1">
                <a:solidFill>
                  <a:schemeClr val="tx1"/>
                </a:solidFill>
                <a:latin typeface="Arial" charset="0"/>
                <a:ea typeface="MS PGothic" charset="-128"/>
              </a:defRPr>
            </a:lvl3pPr>
            <a:lvl4pPr marL="1600200" indent="-228600">
              <a:defRPr sz="2400" b="1">
                <a:solidFill>
                  <a:schemeClr val="tx1"/>
                </a:solidFill>
                <a:latin typeface="Arial" charset="0"/>
                <a:ea typeface="MS PGothic" charset="-128"/>
              </a:defRPr>
            </a:lvl4pPr>
            <a:lvl5pPr marL="2057400" indent="-228600">
              <a:defRPr sz="2400" b="1">
                <a:solidFill>
                  <a:schemeClr val="tx1"/>
                </a:solidFill>
                <a:latin typeface="Arial" charset="0"/>
                <a:ea typeface="MS PGothic" charset="-128"/>
              </a:defRPr>
            </a:lvl5pPr>
            <a:lvl6pPr marL="2514600" indent="-228600" eaLnBrk="0" fontAlgn="base" hangingPunct="0">
              <a:spcBef>
                <a:spcPct val="0"/>
              </a:spcBef>
              <a:spcAft>
                <a:spcPct val="0"/>
              </a:spcAft>
              <a:defRPr sz="2400" b="1">
                <a:solidFill>
                  <a:schemeClr val="tx1"/>
                </a:solidFill>
                <a:latin typeface="Arial" charset="0"/>
                <a:ea typeface="MS PGothic" charset="-128"/>
              </a:defRPr>
            </a:lvl6pPr>
            <a:lvl7pPr marL="2971800" indent="-228600" eaLnBrk="0" fontAlgn="base" hangingPunct="0">
              <a:spcBef>
                <a:spcPct val="0"/>
              </a:spcBef>
              <a:spcAft>
                <a:spcPct val="0"/>
              </a:spcAft>
              <a:defRPr sz="2400" b="1">
                <a:solidFill>
                  <a:schemeClr val="tx1"/>
                </a:solidFill>
                <a:latin typeface="Arial" charset="0"/>
                <a:ea typeface="MS PGothic" charset="-128"/>
              </a:defRPr>
            </a:lvl7pPr>
            <a:lvl8pPr marL="3429000" indent="-228600" eaLnBrk="0" fontAlgn="base" hangingPunct="0">
              <a:spcBef>
                <a:spcPct val="0"/>
              </a:spcBef>
              <a:spcAft>
                <a:spcPct val="0"/>
              </a:spcAft>
              <a:defRPr sz="2400" b="1">
                <a:solidFill>
                  <a:schemeClr val="tx1"/>
                </a:solidFill>
                <a:latin typeface="Arial" charset="0"/>
                <a:ea typeface="MS PGothic" charset="-128"/>
              </a:defRPr>
            </a:lvl8pPr>
            <a:lvl9pPr marL="3886200" indent="-228600" eaLnBrk="0" fontAlgn="base" hangingPunct="0">
              <a:spcBef>
                <a:spcPct val="0"/>
              </a:spcBef>
              <a:spcAft>
                <a:spcPct val="0"/>
              </a:spcAft>
              <a:defRPr sz="2400" b="1">
                <a:solidFill>
                  <a:schemeClr val="tx1"/>
                </a:solidFill>
                <a:latin typeface="Arial" charset="0"/>
                <a:ea typeface="MS PGothic" charset="-128"/>
              </a:defRPr>
            </a:lvl9pPr>
          </a:lstStyle>
          <a:p>
            <a:fld id="{5729A013-2509-8541-B95D-4C924DE0C6AF}" type="slidenum">
              <a:rPr lang="el-GR" altLang="en-US" sz="1200" b="0">
                <a:latin typeface="Times New Roman" charset="0"/>
              </a:rPr>
              <a:pPr/>
              <a:t>1</a:t>
            </a:fld>
            <a:endParaRPr lang="el-GR" altLang="en-US" sz="1200" b="0">
              <a:latin typeface="Times New Roman" charset="0"/>
            </a:endParaRPr>
          </a:p>
        </p:txBody>
      </p:sp>
      <p:sp>
        <p:nvSpPr>
          <p:cNvPr id="17410" name="Rectangle 2050"/>
          <p:cNvSpPr>
            <a:spLocks noGrp="1" noRot="1" noChangeAspect="1" noChangeArrowheads="1" noTextEdit="1"/>
          </p:cNvSpPr>
          <p:nvPr>
            <p:ph type="sldImg"/>
          </p:nvPr>
        </p:nvSpPr>
        <p:spPr>
          <a:ln/>
        </p:spPr>
      </p:sp>
      <p:sp>
        <p:nvSpPr>
          <p:cNvPr id="17411" name="Rectangle 2051"/>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n-US">
              <a:latin typeface="Times New Roman" charset="0"/>
              <a:ea typeface="MS PGothic" charset="-128"/>
            </a:endParaRPr>
          </a:p>
        </p:txBody>
      </p:sp>
    </p:spTree>
    <p:extLst>
      <p:ext uri="{BB962C8B-B14F-4D97-AF65-F5344CB8AC3E}">
        <p14:creationId xmlns:p14="http://schemas.microsoft.com/office/powerpoint/2010/main" val="46038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334DC8D8-71BE-0A45-8E5A-D2AF5ED8686B}" type="slidenum">
              <a:rPr lang="el-GR" altLang="el-GR" b="0">
                <a:latin typeface="Times New Roman" charset="0"/>
              </a:rPr>
              <a:pPr/>
              <a:t>14</a:t>
            </a:fld>
            <a:endParaRPr lang="el-GR" altLang="el-GR" b="0">
              <a:latin typeface="Times New Roman"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302998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633CD231-420B-5841-8EB6-DE1BA0A70E63}" type="slidenum">
              <a:rPr lang="el-GR" altLang="el-GR" b="0">
                <a:latin typeface="Times New Roman" charset="0"/>
              </a:rPr>
              <a:pPr/>
              <a:t>15</a:t>
            </a:fld>
            <a:endParaRPr lang="el-GR" altLang="el-GR" b="0">
              <a:latin typeface="Times New Roman"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610587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3A6D8A2A-024D-E448-905C-038E7B4FD4A0}" type="slidenum">
              <a:rPr lang="el-GR" altLang="el-GR" b="0">
                <a:latin typeface="Times New Roman" charset="0"/>
              </a:rPr>
              <a:pPr/>
              <a:t>16</a:t>
            </a:fld>
            <a:endParaRPr lang="el-GR" altLang="el-GR" b="0">
              <a:latin typeface="Times New Roman"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10237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253F0953-6C79-A84C-A044-B2E8E796DB9D}" type="slidenum">
              <a:rPr lang="el-GR" altLang="el-GR" b="0">
                <a:latin typeface="Times New Roman" charset="0"/>
              </a:rPr>
              <a:pPr/>
              <a:t>17</a:t>
            </a:fld>
            <a:endParaRPr lang="el-GR" altLang="el-GR" b="0">
              <a:latin typeface="Times New Roman"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6361706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0909AC68-5559-EF4D-9EC0-05707DF98193}" type="slidenum">
              <a:rPr lang="el-GR" altLang="el-GR" b="0">
                <a:latin typeface="Times New Roman" charset="0"/>
              </a:rPr>
              <a:pPr/>
              <a:t>18</a:t>
            </a:fld>
            <a:endParaRPr lang="el-GR" altLang="el-GR" b="0">
              <a:latin typeface="Times New Roman"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5918466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881D1BFD-B75D-2647-A9E4-5855D5CA8A77}" type="slidenum">
              <a:rPr lang="el-GR" altLang="el-GR" b="0">
                <a:latin typeface="Times New Roman" charset="0"/>
              </a:rPr>
              <a:pPr/>
              <a:t>19</a:t>
            </a:fld>
            <a:endParaRPr lang="el-GR" altLang="el-GR" b="0">
              <a:latin typeface="Times New Roman"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22309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53235CE9-E3EC-E245-8876-C647D58967FB}" type="slidenum">
              <a:rPr lang="el-GR" altLang="el-GR" b="0">
                <a:latin typeface="Times New Roman" charset="0"/>
              </a:rPr>
              <a:pPr/>
              <a:t>20</a:t>
            </a:fld>
            <a:endParaRPr lang="el-GR" altLang="el-GR" b="0">
              <a:latin typeface="Times New Roman"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2954774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E7A22C6B-7FEE-1841-8892-B8BC4C75D60E}" type="slidenum">
              <a:rPr lang="el-GR" altLang="el-GR" b="0">
                <a:latin typeface="Times New Roman" charset="0"/>
              </a:rPr>
              <a:pPr/>
              <a:t>21</a:t>
            </a:fld>
            <a:endParaRPr lang="el-GR" altLang="el-GR" b="0">
              <a:latin typeface="Times New Roman"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901112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8C39B077-277B-B549-8366-74333E802995}" type="slidenum">
              <a:rPr lang="el-GR" altLang="el-GR" b="0">
                <a:latin typeface="Times New Roman" charset="0"/>
              </a:rPr>
              <a:pPr/>
              <a:t>22</a:t>
            </a:fld>
            <a:endParaRPr lang="el-GR" altLang="el-GR" b="0">
              <a:latin typeface="Times New Roman"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734524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nchor="b"/>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algn="r"/>
            <a:fld id="{2931D0C4-203B-A948-982C-A85024E8D4C6}" type="slidenum">
              <a:rPr lang="el-GR" altLang="el-GR" sz="1200" b="0">
                <a:latin typeface="Times New Roman" charset="0"/>
              </a:rPr>
              <a:pPr algn="r"/>
              <a:t>23</a:t>
            </a:fld>
            <a:endParaRPr lang="el-GR" altLang="el-GR" sz="1200" b="0">
              <a:latin typeface="Times New Roman"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60797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74C04792-67A1-F343-8FB5-5F86C9931036}" type="slidenum">
              <a:rPr lang="el-GR" altLang="el-GR" b="0">
                <a:latin typeface="Times New Roman" charset="0"/>
              </a:rPr>
              <a:pPr/>
              <a:t>3</a:t>
            </a:fld>
            <a:endParaRPr lang="el-GR" altLang="el-GR" b="0">
              <a:latin typeface="Times New Roman"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7120094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32462C37-E4E6-824F-8881-FDBFD17AE234}" type="slidenum">
              <a:rPr lang="el-GR" altLang="el-GR" b="0">
                <a:latin typeface="Times New Roman" charset="0"/>
              </a:rPr>
              <a:pPr/>
              <a:t>24</a:t>
            </a:fld>
            <a:endParaRPr lang="el-GR" altLang="el-GR" b="0">
              <a:latin typeface="Times New Roman"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7613878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0DB935CD-C032-6444-AB8E-2A9584309F62}" type="slidenum">
              <a:rPr lang="el-GR" altLang="el-GR" b="0">
                <a:latin typeface="Times New Roman" charset="0"/>
              </a:rPr>
              <a:pPr/>
              <a:t>25</a:t>
            </a:fld>
            <a:endParaRPr lang="el-GR" altLang="el-GR" b="0">
              <a:latin typeface="Times New Roman"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5838067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131EFCF8-CBD6-3B46-A952-94D31C7A99B9}" type="slidenum">
              <a:rPr lang="el-GR" altLang="el-GR" b="0">
                <a:latin typeface="Times New Roman" charset="0"/>
              </a:rPr>
              <a:pPr/>
              <a:t>26</a:t>
            </a:fld>
            <a:endParaRPr lang="el-GR" altLang="el-GR" b="0">
              <a:latin typeface="Times New Roman"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876674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CC7EE2F7-96D5-9A4E-BED9-7B6EDCAECABC}" type="slidenum">
              <a:rPr lang="el-GR" altLang="el-GR" b="0">
                <a:latin typeface="Times New Roman" charset="0"/>
              </a:rPr>
              <a:pPr/>
              <a:t>27</a:t>
            </a:fld>
            <a:endParaRPr lang="el-GR" altLang="el-GR" b="0">
              <a:latin typeface="Times New Roman"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6212585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97659F6C-474E-0442-A192-78874D7321F9}" type="slidenum">
              <a:rPr lang="el-GR" altLang="el-GR" b="0">
                <a:latin typeface="Times New Roman" charset="0"/>
              </a:rPr>
              <a:pPr/>
              <a:t>28</a:t>
            </a:fld>
            <a:endParaRPr lang="el-GR" altLang="el-GR" b="0">
              <a:latin typeface="Times New Roman"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2195837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9BB5F52A-671A-894C-86C2-0D394E8DC3F8}" type="slidenum">
              <a:rPr lang="el-GR" altLang="el-GR" b="0">
                <a:latin typeface="Times New Roman" charset="0"/>
              </a:rPr>
              <a:pPr/>
              <a:t>29</a:t>
            </a:fld>
            <a:endParaRPr lang="el-GR" altLang="el-GR" b="0">
              <a:latin typeface="Times New Roman"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9604450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endParaRPr lang="el-GR" altLang="el-GR">
              <a:latin typeface="Times New Roman" charset="0"/>
              <a:ea typeface="MS PGothic" charset="-128"/>
            </a:endParaRPr>
          </a:p>
        </p:txBody>
      </p:sp>
    </p:spTree>
    <p:extLst>
      <p:ext uri="{BB962C8B-B14F-4D97-AF65-F5344CB8AC3E}">
        <p14:creationId xmlns:p14="http://schemas.microsoft.com/office/powerpoint/2010/main" val="3575358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endParaRPr lang="el-GR" altLang="el-GR">
              <a:latin typeface="Times New Roman" charset="0"/>
              <a:ea typeface="MS PGothic" charset="-128"/>
            </a:endParaRPr>
          </a:p>
        </p:txBody>
      </p:sp>
    </p:spTree>
    <p:extLst>
      <p:ext uri="{BB962C8B-B14F-4D97-AF65-F5344CB8AC3E}">
        <p14:creationId xmlns:p14="http://schemas.microsoft.com/office/powerpoint/2010/main" val="4463916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787A9A3E-5192-BC44-A4CE-2D0399755248}" type="slidenum">
              <a:rPr lang="el-GR" altLang="el-GR" b="0">
                <a:latin typeface="Times New Roman" charset="0"/>
              </a:rPr>
              <a:pPr/>
              <a:t>32</a:t>
            </a:fld>
            <a:endParaRPr lang="el-GR" altLang="el-GR" b="0">
              <a:latin typeface="Times New Roman"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344855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6EA5A3BD-1F2E-FC49-A892-A073C9CAA21F}" type="slidenum">
              <a:rPr lang="el-GR" altLang="el-GR" b="0">
                <a:latin typeface="Times New Roman" charset="0"/>
              </a:rPr>
              <a:pPr/>
              <a:t>33</a:t>
            </a:fld>
            <a:endParaRPr lang="el-GR" altLang="el-GR" b="0">
              <a:latin typeface="Times New Roman"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724382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2A56F2E3-7C62-EB4C-A66F-57D5DAD80945}" type="slidenum">
              <a:rPr lang="el-GR" altLang="el-GR" b="0">
                <a:latin typeface="Times New Roman" charset="0"/>
              </a:rPr>
              <a:pPr/>
              <a:t>4</a:t>
            </a:fld>
            <a:endParaRPr lang="el-GR" altLang="el-GR" b="0">
              <a:latin typeface="Times New Roman"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352209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758E3F66-064F-9943-9C6F-D8A4DE5053FC}"/>
              </a:ext>
            </a:extLst>
          </p:cNvPr>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fld id="{440CC2D6-E7BE-6646-A1CE-739DC3AFE956}" type="slidenum">
              <a:rPr lang="el-GR" altLang="el-GR" b="0">
                <a:latin typeface="Times New Roman" panose="02020603050405020304" pitchFamily="18" charset="0"/>
              </a:rPr>
              <a:pPr/>
              <a:t>38</a:t>
            </a:fld>
            <a:endParaRPr lang="el-GR" altLang="el-GR" b="0">
              <a:latin typeface="Times New Roman" panose="02020603050405020304" pitchFamily="18" charset="0"/>
            </a:endParaRPr>
          </a:p>
        </p:txBody>
      </p:sp>
      <p:sp>
        <p:nvSpPr>
          <p:cNvPr id="15363" name="Rectangle 2">
            <a:extLst>
              <a:ext uri="{FF2B5EF4-FFF2-40B4-BE49-F238E27FC236}">
                <a16:creationId xmlns:a16="http://schemas.microsoft.com/office/drawing/2014/main" id="{E6638BD2-3A30-AF47-81EF-4CA187EB066B}"/>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9078CA9E-265B-AD4B-9271-2A88C0FBAE3D}"/>
              </a:ext>
            </a:extLst>
          </p:cNvPr>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a:lstStyle/>
          <a:p>
            <a:pPr eaLnBrk="1" hangingPunct="1"/>
            <a:endParaRPr lang="el-GR" altLang="el-GR">
              <a:cs typeface="Arial" panose="020B0604020202020204" pitchFamily="34" charset="0"/>
            </a:endParaRPr>
          </a:p>
        </p:txBody>
      </p:sp>
    </p:spTree>
    <p:extLst>
      <p:ext uri="{BB962C8B-B14F-4D97-AF65-F5344CB8AC3E}">
        <p14:creationId xmlns:p14="http://schemas.microsoft.com/office/powerpoint/2010/main" val="213134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pPr>
              <a:defRPr/>
            </a:pPr>
            <a:fld id="{EF2CEACB-75B9-E54E-9410-E9D996C762D8}" type="slidenum">
              <a:rPr lang="el-GR" altLang="el-GR" smtClean="0"/>
              <a:pPr>
                <a:defRPr/>
              </a:pPr>
              <a:t>8</a:t>
            </a:fld>
            <a:endParaRPr lang="el-GR" altLang="el-GR"/>
          </a:p>
        </p:txBody>
      </p:sp>
    </p:spTree>
    <p:extLst>
      <p:ext uri="{BB962C8B-B14F-4D97-AF65-F5344CB8AC3E}">
        <p14:creationId xmlns:p14="http://schemas.microsoft.com/office/powerpoint/2010/main" val="2112024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F484CD73-2459-D647-89A0-D9516A8C42A5}" type="slidenum">
              <a:rPr lang="el-GR" altLang="el-GR" b="0">
                <a:latin typeface="Times New Roman" charset="0"/>
              </a:rPr>
              <a:pPr/>
              <a:t>9</a:t>
            </a:fld>
            <a:endParaRPr lang="el-GR" altLang="el-GR" b="0">
              <a:latin typeface="Times New Roman"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824393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E877539C-577D-4449-9300-B853DABA14E0}" type="slidenum">
              <a:rPr lang="el-GR" altLang="el-GR" b="0">
                <a:latin typeface="Times New Roman" charset="0"/>
              </a:rPr>
              <a:pPr/>
              <a:t>10</a:t>
            </a:fld>
            <a:endParaRPr lang="el-GR" altLang="el-GR" b="0">
              <a:latin typeface="Times New Roman"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a:latin typeface="Times New Roman" charset="0"/>
              <a:ea typeface="MS PGothic" charset="-128"/>
            </a:endParaRPr>
          </a:p>
        </p:txBody>
      </p:sp>
    </p:spTree>
    <p:extLst>
      <p:ext uri="{BB962C8B-B14F-4D97-AF65-F5344CB8AC3E}">
        <p14:creationId xmlns:p14="http://schemas.microsoft.com/office/powerpoint/2010/main" val="17585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b="1">
                <a:solidFill>
                  <a:schemeClr val="tx1"/>
                </a:solidFill>
                <a:latin typeface="Arial" charset="0"/>
                <a:ea typeface="MS PGothic" charset="0"/>
                <a:cs typeface="MS PGothic" charset="0"/>
              </a:defRPr>
            </a:lvl1pPr>
            <a:lvl2pPr marL="742950" indent="-285750">
              <a:defRPr sz="2400" b="1">
                <a:solidFill>
                  <a:schemeClr val="tx1"/>
                </a:solidFill>
                <a:latin typeface="Arial" charset="0"/>
                <a:ea typeface="MS PGothic" charset="0"/>
                <a:cs typeface="MS PGothic" charset="0"/>
              </a:defRPr>
            </a:lvl2pPr>
            <a:lvl3pPr marL="1143000" indent="-228600">
              <a:defRPr sz="2400" b="1">
                <a:solidFill>
                  <a:schemeClr val="tx1"/>
                </a:solidFill>
                <a:latin typeface="Arial" charset="0"/>
                <a:ea typeface="MS PGothic" charset="0"/>
                <a:cs typeface="MS PGothic" charset="0"/>
              </a:defRPr>
            </a:lvl3pPr>
            <a:lvl4pPr marL="1600200" indent="-228600">
              <a:defRPr sz="2400" b="1">
                <a:solidFill>
                  <a:schemeClr val="tx1"/>
                </a:solidFill>
                <a:latin typeface="Arial" charset="0"/>
                <a:ea typeface="MS PGothic" charset="0"/>
                <a:cs typeface="MS PGothic" charset="0"/>
              </a:defRPr>
            </a:lvl4pPr>
            <a:lvl5pPr marL="2057400" indent="-228600">
              <a:defRPr sz="2400" b="1">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b="1">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b="1">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b="1">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b="1">
                <a:solidFill>
                  <a:schemeClr val="tx1"/>
                </a:solidFill>
                <a:latin typeface="Arial" charset="0"/>
                <a:ea typeface="MS PGothic" charset="0"/>
                <a:cs typeface="MS PGothic" charset="0"/>
              </a:defRPr>
            </a:lvl9pPr>
          </a:lstStyle>
          <a:p>
            <a:fld id="{AAC8B511-346D-6A4F-ABE3-7FBC2F1FBFCD}" type="slidenum">
              <a:rPr lang="el-GR" sz="1200" b="0">
                <a:latin typeface="Times New Roman" charset="0"/>
              </a:rPr>
              <a:pPr/>
              <a:t>11</a:t>
            </a:fld>
            <a:endParaRPr lang="el-GR" sz="1200" b="0">
              <a:latin typeface="Times New Roman"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atin typeface="Times New Roman" charset="0"/>
              <a:ea typeface="MS PGothic"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sz="2400" b="1">
                <a:solidFill>
                  <a:schemeClr val="tx1"/>
                </a:solidFill>
                <a:latin typeface="Arial" charset="0"/>
                <a:ea typeface="MS PGothic" charset="0"/>
                <a:cs typeface="MS PGothic" charset="0"/>
              </a:defRPr>
            </a:lvl1pPr>
            <a:lvl2pPr marL="742950" indent="-285750">
              <a:defRPr sz="2400" b="1">
                <a:solidFill>
                  <a:schemeClr val="tx1"/>
                </a:solidFill>
                <a:latin typeface="Arial" charset="0"/>
                <a:ea typeface="MS PGothic" charset="0"/>
                <a:cs typeface="MS PGothic" charset="0"/>
              </a:defRPr>
            </a:lvl2pPr>
            <a:lvl3pPr marL="1143000" indent="-228600">
              <a:defRPr sz="2400" b="1">
                <a:solidFill>
                  <a:schemeClr val="tx1"/>
                </a:solidFill>
                <a:latin typeface="Arial" charset="0"/>
                <a:ea typeface="MS PGothic" charset="0"/>
                <a:cs typeface="MS PGothic" charset="0"/>
              </a:defRPr>
            </a:lvl3pPr>
            <a:lvl4pPr marL="1600200" indent="-228600">
              <a:defRPr sz="2400" b="1">
                <a:solidFill>
                  <a:schemeClr val="tx1"/>
                </a:solidFill>
                <a:latin typeface="Arial" charset="0"/>
                <a:ea typeface="MS PGothic" charset="0"/>
                <a:cs typeface="MS PGothic" charset="0"/>
              </a:defRPr>
            </a:lvl4pPr>
            <a:lvl5pPr marL="2057400" indent="-228600">
              <a:defRPr sz="2400" b="1">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b="1">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b="1">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b="1">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b="1">
                <a:solidFill>
                  <a:schemeClr val="tx1"/>
                </a:solidFill>
                <a:latin typeface="Arial" charset="0"/>
                <a:ea typeface="MS PGothic" charset="0"/>
                <a:cs typeface="MS PGothic" charset="0"/>
              </a:defRPr>
            </a:lvl9pPr>
          </a:lstStyle>
          <a:p>
            <a:fld id="{28816772-359F-4B45-932C-18E5D39A8D91}" type="slidenum">
              <a:rPr lang="el-GR" sz="1200" b="0">
                <a:latin typeface="Times New Roman" charset="0"/>
              </a:rPr>
              <a:pPr/>
              <a:t>12</a:t>
            </a:fld>
            <a:endParaRPr lang="el-GR" sz="1200" b="0">
              <a:latin typeface="Times New Roman"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atin typeface="Times New Roman" charset="0"/>
              <a:ea typeface="MS PGothic"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835D0EB9-D179-7F4B-8D89-5995F7B2371B}" type="slidenum">
              <a:rPr lang="el-GR" altLang="el-GR" b="0">
                <a:latin typeface="Times New Roman" charset="0"/>
              </a:rPr>
              <a:pPr/>
              <a:t>13</a:t>
            </a:fld>
            <a:endParaRPr lang="el-GR" altLang="el-GR" b="0">
              <a:latin typeface="Times New Roman"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 uri="{FAA26D3D-D897-4be2-8F04-BA451C77F1D7}">
              <ma14:placeholderFlag xmlns:ma14="http://schemas.microsoft.com/office/mac/drawingml/2011/main" xmlns="" val="1"/>
            </a:ext>
          </a:extLst>
        </p:spPr>
        <p:txBody>
          <a:bodyPr/>
          <a:lstStyle/>
          <a:p>
            <a:pPr eaLnBrk="1" hangingPunct="1"/>
            <a:endParaRPr lang="el-GR" altLang="el-GR" dirty="0">
              <a:latin typeface="Times New Roman" charset="0"/>
              <a:ea typeface="MS PGothic" charset="-128"/>
            </a:endParaRPr>
          </a:p>
        </p:txBody>
      </p:sp>
    </p:spTree>
    <p:extLst>
      <p:ext uri="{BB962C8B-B14F-4D97-AF65-F5344CB8AC3E}">
        <p14:creationId xmlns:p14="http://schemas.microsoft.com/office/powerpoint/2010/main" val="1347062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1" name="Rectangle 10"/>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l-GR"/>
              <a:t>Click to edit Master title style</a:t>
            </a:r>
            <a:endParaRPr lang="en-US" dirty="0"/>
          </a:p>
        </p:txBody>
      </p:sp>
      <p:sp>
        <p:nvSpPr>
          <p:cNvPr id="12" name="Date Placeholder 3"/>
          <p:cNvSpPr>
            <a:spLocks noGrp="1"/>
          </p:cNvSpPr>
          <p:nvPr>
            <p:ph type="dt" sz="half" idx="10"/>
          </p:nvPr>
        </p:nvSpPr>
        <p:spPr/>
        <p:txBody>
          <a:bodyPr/>
          <a:lstStyle>
            <a:lvl1pPr>
              <a:defRPr/>
            </a:lvl1pPr>
          </a:lstStyle>
          <a:p>
            <a:pPr>
              <a:defRPr/>
            </a:pPr>
            <a:fld id="{B1982F97-BC34-5843-8C07-8F9A78A13267}" type="datetime10">
              <a:rPr lang="el-GR" altLang="el-GR"/>
              <a:pPr>
                <a:defRPr/>
              </a:pPr>
              <a:t>12:11</a:t>
            </a:fld>
            <a:endParaRPr lang="el-GR" altLang="el-GR"/>
          </a:p>
        </p:txBody>
      </p:sp>
      <p:sp>
        <p:nvSpPr>
          <p:cNvPr id="13" name="Footer Placeholder 4"/>
          <p:cNvSpPr>
            <a:spLocks noGrp="1"/>
          </p:cNvSpPr>
          <p:nvPr>
            <p:ph type="ftr" sz="quarter" idx="11"/>
          </p:nvPr>
        </p:nvSpPr>
        <p:spPr/>
        <p:txBody>
          <a:bodyPr/>
          <a:lstStyle>
            <a:lvl1pPr>
              <a:defRPr/>
            </a:lvl1pPr>
          </a:lstStyle>
          <a:p>
            <a:pPr>
              <a:defRPr/>
            </a:pPr>
            <a:endParaRPr lang="el-GR"/>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a:solidFill>
                  <a:srgbClr val="47534C"/>
                </a:solidFill>
              </a:defRPr>
            </a:lvl1pPr>
          </a:lstStyle>
          <a:p>
            <a:pPr>
              <a:defRPr/>
            </a:pPr>
            <a:fld id="{ADE947DF-1227-D54E-9C65-226B6826D085}" type="slidenum">
              <a:rPr lang="el-GR" altLang="el-GR"/>
              <a:pPr>
                <a:defRPr/>
              </a:pPr>
              <a:t>‹#›</a:t>
            </a:fld>
            <a:endParaRPr lang="el-GR" altLang="el-GR"/>
          </a:p>
        </p:txBody>
      </p:sp>
    </p:spTree>
    <p:extLst>
      <p:ext uri="{BB962C8B-B14F-4D97-AF65-F5344CB8AC3E}">
        <p14:creationId xmlns:p14="http://schemas.microsoft.com/office/powerpoint/2010/main" val="147770413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Date Placeholder 3"/>
          <p:cNvSpPr>
            <a:spLocks noGrp="1"/>
          </p:cNvSpPr>
          <p:nvPr>
            <p:ph type="dt" sz="half" idx="10"/>
          </p:nvPr>
        </p:nvSpPr>
        <p:spPr/>
        <p:txBody>
          <a:bodyPr/>
          <a:lstStyle>
            <a:lvl1pPr>
              <a:defRPr/>
            </a:lvl1pPr>
          </a:lstStyle>
          <a:p>
            <a:pPr>
              <a:defRPr/>
            </a:pPr>
            <a:fld id="{0117AEF5-DA7F-7E43-9D36-53D11A044268}" type="datetime10">
              <a:rPr lang="el-GR" altLang="el-GR"/>
              <a:pPr>
                <a:defRPr/>
              </a:pPr>
              <a:t>12:11</a:t>
            </a:fld>
            <a:endParaRPr lang="el-GR"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8E4DEC43-C1B1-AD42-B34E-EA19EA2CA756}" type="slidenum">
              <a:rPr lang="el-GR" altLang="el-GR"/>
              <a:pPr>
                <a:defRPr/>
              </a:pPr>
              <a:t>‹#›</a:t>
            </a:fld>
            <a:endParaRPr lang="el-GR" altLang="el-GR"/>
          </a:p>
        </p:txBody>
      </p:sp>
    </p:spTree>
    <p:extLst>
      <p:ext uri="{BB962C8B-B14F-4D97-AF65-F5344CB8AC3E}">
        <p14:creationId xmlns:p14="http://schemas.microsoft.com/office/powerpoint/2010/main" val="4220570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l-GR"/>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9A6C15AA-7B7A-9C49-8675-E1D11FD68181}" type="datetime10">
              <a:rPr lang="el-GR" altLang="el-GR"/>
              <a:pPr>
                <a:defRPr/>
              </a:pPr>
              <a:t>12:11</a:t>
            </a:fld>
            <a:endParaRPr lang="el-GR" altLang="el-GR"/>
          </a:p>
        </p:txBody>
      </p:sp>
      <p:sp>
        <p:nvSpPr>
          <p:cNvPr id="7" name="Footer Placeholder 4"/>
          <p:cNvSpPr>
            <a:spLocks noGrp="1"/>
          </p:cNvSpPr>
          <p:nvPr>
            <p:ph type="ftr" sz="quarter" idx="11"/>
          </p:nvPr>
        </p:nvSpPr>
        <p:spPr/>
        <p:txBody>
          <a:bodyPr/>
          <a:lstStyle>
            <a:lvl1pPr>
              <a:defRPr/>
            </a:lvl1pPr>
          </a:lstStyle>
          <a:p>
            <a:pPr>
              <a:defRPr/>
            </a:pPr>
            <a:endParaRPr lang="el-GR"/>
          </a:p>
        </p:txBody>
      </p:sp>
      <p:sp>
        <p:nvSpPr>
          <p:cNvPr id="8" name="Slide Number Placeholder 5"/>
          <p:cNvSpPr>
            <a:spLocks noGrp="1"/>
          </p:cNvSpPr>
          <p:nvPr>
            <p:ph type="sldNum" sz="quarter" idx="12"/>
          </p:nvPr>
        </p:nvSpPr>
        <p:spPr/>
        <p:txBody>
          <a:bodyPr/>
          <a:lstStyle>
            <a:lvl1pPr>
              <a:defRPr/>
            </a:lvl1pPr>
          </a:lstStyle>
          <a:p>
            <a:pPr>
              <a:defRPr/>
            </a:pPr>
            <a:fld id="{ACDF38F2-57AE-8443-8864-3917435C8016}" type="slidenum">
              <a:rPr lang="el-GR" altLang="el-GR"/>
              <a:pPr>
                <a:defRPr/>
              </a:pPr>
              <a:t>‹#›</a:t>
            </a:fld>
            <a:endParaRPr lang="el-GR" altLang="el-GR"/>
          </a:p>
        </p:txBody>
      </p:sp>
    </p:spTree>
    <p:extLst>
      <p:ext uri="{BB962C8B-B14F-4D97-AF65-F5344CB8AC3E}">
        <p14:creationId xmlns:p14="http://schemas.microsoft.com/office/powerpoint/2010/main" val="11307139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1_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990600"/>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457200" y="1219200"/>
            <a:ext cx="4038600" cy="4910138"/>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219200"/>
            <a:ext cx="4038600" cy="4910138"/>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Date Placeholder 3"/>
          <p:cNvSpPr>
            <a:spLocks noGrp="1"/>
          </p:cNvSpPr>
          <p:nvPr>
            <p:ph type="dt" sz="half" idx="10"/>
          </p:nvPr>
        </p:nvSpPr>
        <p:spPr/>
        <p:txBody>
          <a:bodyPr/>
          <a:lstStyle>
            <a:lvl1pPr>
              <a:defRPr/>
            </a:lvl1pPr>
          </a:lstStyle>
          <a:p>
            <a:pPr>
              <a:defRPr/>
            </a:pPr>
            <a:fld id="{EA289369-D2F9-1E47-90ED-C6E2D0448CA2}" type="datetime10">
              <a:rPr lang="el-GR" altLang="el-GR"/>
              <a:pPr>
                <a:defRPr/>
              </a:pPr>
              <a:t>12:11</a:t>
            </a:fld>
            <a:endParaRPr lang="el-GR"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B4278F10-8DD3-7B4E-9D0A-AE2EE6A98643}" type="slidenum">
              <a:rPr lang="el-GR" altLang="el-GR"/>
              <a:pPr>
                <a:defRPr/>
              </a:pPr>
              <a:t>‹#›</a:t>
            </a:fld>
            <a:endParaRPr lang="el-GR" altLang="el-GR"/>
          </a:p>
        </p:txBody>
      </p:sp>
    </p:spTree>
    <p:extLst>
      <p:ext uri="{BB962C8B-B14F-4D97-AF65-F5344CB8AC3E}">
        <p14:creationId xmlns:p14="http://schemas.microsoft.com/office/powerpoint/2010/main" val="681630004"/>
      </p:ext>
    </p:extLst>
  </p:cSld>
  <p:clrMapOvr>
    <a:masterClrMapping/>
  </p:clrMapOvr>
  <p:transition spd="med">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Date Placeholder 3"/>
          <p:cNvSpPr>
            <a:spLocks noGrp="1"/>
          </p:cNvSpPr>
          <p:nvPr>
            <p:ph type="dt" sz="half" idx="10"/>
          </p:nvPr>
        </p:nvSpPr>
        <p:spPr/>
        <p:txBody>
          <a:bodyPr/>
          <a:lstStyle>
            <a:lvl1pPr>
              <a:defRPr/>
            </a:lvl1pPr>
          </a:lstStyle>
          <a:p>
            <a:pPr>
              <a:defRPr/>
            </a:pPr>
            <a:fld id="{A5D04C29-268D-BF43-9ED4-1634009D45C7}" type="datetime10">
              <a:rPr lang="el-GR" altLang="el-GR"/>
              <a:pPr>
                <a:defRPr/>
              </a:pPr>
              <a:t>12:11</a:t>
            </a:fld>
            <a:endParaRPr lang="el-GR" alt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B86C800F-D1F7-AC4E-92A5-5FC6AD8EEDA6}" type="slidenum">
              <a:rPr lang="el-GR" altLang="el-GR"/>
              <a:pPr>
                <a:defRPr/>
              </a:pPr>
              <a:t>‹#›</a:t>
            </a:fld>
            <a:endParaRPr lang="el-GR" altLang="el-GR"/>
          </a:p>
        </p:txBody>
      </p:sp>
    </p:spTree>
    <p:extLst>
      <p:ext uri="{BB962C8B-B14F-4D97-AF65-F5344CB8AC3E}">
        <p14:creationId xmlns:p14="http://schemas.microsoft.com/office/powerpoint/2010/main" val="60401698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l-GR"/>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Click to edit Master text styles</a:t>
            </a:r>
          </a:p>
        </p:txBody>
      </p:sp>
      <p:sp>
        <p:nvSpPr>
          <p:cNvPr id="10" name="Date Placeholder 3"/>
          <p:cNvSpPr>
            <a:spLocks noGrp="1"/>
          </p:cNvSpPr>
          <p:nvPr>
            <p:ph type="dt" sz="half" idx="10"/>
          </p:nvPr>
        </p:nvSpPr>
        <p:spPr/>
        <p:txBody>
          <a:bodyPr/>
          <a:lstStyle>
            <a:lvl1pPr>
              <a:defRPr/>
            </a:lvl1pPr>
          </a:lstStyle>
          <a:p>
            <a:pPr>
              <a:defRPr/>
            </a:pPr>
            <a:fld id="{0F0EF210-67CB-6A46-ACFD-925B0ABBBB2D}" type="datetime10">
              <a:rPr lang="el-GR" altLang="el-GR"/>
              <a:pPr>
                <a:defRPr/>
              </a:pPr>
              <a:t>12:11</a:t>
            </a:fld>
            <a:endParaRPr lang="el-GR" altLang="el-GR"/>
          </a:p>
        </p:txBody>
      </p:sp>
      <p:sp>
        <p:nvSpPr>
          <p:cNvPr id="11" name="Footer Placeholder 4"/>
          <p:cNvSpPr>
            <a:spLocks noGrp="1"/>
          </p:cNvSpPr>
          <p:nvPr>
            <p:ph type="ftr" sz="quarter" idx="11"/>
          </p:nvPr>
        </p:nvSpPr>
        <p:spPr/>
        <p:txBody>
          <a:bodyPr/>
          <a:lstStyle>
            <a:lvl1pPr>
              <a:defRPr/>
            </a:lvl1pPr>
          </a:lstStyle>
          <a:p>
            <a:pPr>
              <a:defRPr/>
            </a:pPr>
            <a:endParaRPr lang="el-GR"/>
          </a:p>
        </p:txBody>
      </p:sp>
      <p:sp>
        <p:nvSpPr>
          <p:cNvPr id="12" name="Slide Number Placeholder 5"/>
          <p:cNvSpPr>
            <a:spLocks noGrp="1"/>
          </p:cNvSpPr>
          <p:nvPr>
            <p:ph type="sldNum" sz="quarter" idx="12"/>
          </p:nvPr>
        </p:nvSpPr>
        <p:spPr/>
        <p:txBody>
          <a:bodyPr/>
          <a:lstStyle>
            <a:lvl1pPr>
              <a:defRPr/>
            </a:lvl1pPr>
          </a:lstStyle>
          <a:p>
            <a:pPr>
              <a:defRPr/>
            </a:pPr>
            <a:fld id="{007FEDA8-241F-294A-B24E-439C4D54A8B8}" type="slidenum">
              <a:rPr lang="el-GR" altLang="el-GR"/>
              <a:pPr>
                <a:defRPr/>
              </a:pPr>
              <a:t>‹#›</a:t>
            </a:fld>
            <a:endParaRPr lang="el-GR" altLang="el-GR"/>
          </a:p>
        </p:txBody>
      </p:sp>
    </p:spTree>
    <p:extLst>
      <p:ext uri="{BB962C8B-B14F-4D97-AF65-F5344CB8AC3E}">
        <p14:creationId xmlns:p14="http://schemas.microsoft.com/office/powerpoint/2010/main" val="12493535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l-GR"/>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995C2FD8-E17E-F74C-959A-17083AAEFD8F}" type="datetime10">
              <a:rPr lang="el-GR" altLang="el-GR"/>
              <a:pPr>
                <a:defRPr/>
              </a:pPr>
              <a:t>12:11</a:t>
            </a:fld>
            <a:endParaRPr lang="el-GR" alt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ECF14362-02C9-F545-BF3A-2646F5ED0335}" type="slidenum">
              <a:rPr lang="el-GR" altLang="el-GR"/>
              <a:pPr>
                <a:defRPr/>
              </a:pPr>
              <a:t>‹#›</a:t>
            </a:fld>
            <a:endParaRPr lang="el-GR" altLang="el-GR"/>
          </a:p>
        </p:txBody>
      </p:sp>
    </p:spTree>
    <p:extLst>
      <p:ext uri="{BB962C8B-B14F-4D97-AF65-F5344CB8AC3E}">
        <p14:creationId xmlns:p14="http://schemas.microsoft.com/office/powerpoint/2010/main" val="55820029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l-GR"/>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F5EE3A5C-10D6-3045-8F15-54C6F31A8048}" type="datetime10">
              <a:rPr lang="el-GR" altLang="el-GR"/>
              <a:pPr>
                <a:defRPr/>
              </a:pPr>
              <a:t>12:11</a:t>
            </a:fld>
            <a:endParaRPr lang="el-GR" alt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79DF0574-0275-824D-93CA-6DD45F0A25A9}" type="slidenum">
              <a:rPr lang="el-GR" altLang="el-GR"/>
              <a:pPr>
                <a:defRPr/>
              </a:pPr>
              <a:t>‹#›</a:t>
            </a:fld>
            <a:endParaRPr lang="el-GR" altLang="el-GR"/>
          </a:p>
        </p:txBody>
      </p:sp>
    </p:spTree>
    <p:extLst>
      <p:ext uri="{BB962C8B-B14F-4D97-AF65-F5344CB8AC3E}">
        <p14:creationId xmlns:p14="http://schemas.microsoft.com/office/powerpoint/2010/main" val="146383839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5C6CC40-1F92-7944-9269-AFD3F7E8F60A}" type="datetime10">
              <a:rPr lang="el-GR" altLang="el-GR"/>
              <a:pPr>
                <a:defRPr/>
              </a:pPr>
              <a:t>12:11</a:t>
            </a:fld>
            <a:endParaRPr lang="el-GR" alt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CDD5D7EF-3B5C-9F4F-811F-36E314AD5305}" type="slidenum">
              <a:rPr lang="el-GR" altLang="el-GR"/>
              <a:pPr>
                <a:defRPr/>
              </a:pPr>
              <a:t>‹#›</a:t>
            </a:fld>
            <a:endParaRPr lang="el-GR" altLang="el-GR"/>
          </a:p>
        </p:txBody>
      </p:sp>
    </p:spTree>
    <p:extLst>
      <p:ext uri="{BB962C8B-B14F-4D97-AF65-F5344CB8AC3E}">
        <p14:creationId xmlns:p14="http://schemas.microsoft.com/office/powerpoint/2010/main" val="115916069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3" name="Rounded Rectangle 2"/>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Date Placeholder 1"/>
          <p:cNvSpPr>
            <a:spLocks noGrp="1"/>
          </p:cNvSpPr>
          <p:nvPr>
            <p:ph type="dt" sz="half" idx="10"/>
          </p:nvPr>
        </p:nvSpPr>
        <p:spPr/>
        <p:txBody>
          <a:bodyPr/>
          <a:lstStyle>
            <a:lvl1pPr>
              <a:defRPr/>
            </a:lvl1pPr>
          </a:lstStyle>
          <a:p>
            <a:pPr>
              <a:defRPr/>
            </a:pPr>
            <a:fld id="{403A75B7-A0CC-C849-BD51-270517A84476}" type="datetime10">
              <a:rPr lang="el-GR" altLang="el-GR"/>
              <a:pPr>
                <a:defRPr/>
              </a:pPr>
              <a:t>12:11</a:t>
            </a:fld>
            <a:endParaRPr lang="el-GR" altLang="el-GR"/>
          </a:p>
        </p:txBody>
      </p:sp>
      <p:sp>
        <p:nvSpPr>
          <p:cNvPr id="5" name="Footer Placeholder 2"/>
          <p:cNvSpPr>
            <a:spLocks noGrp="1"/>
          </p:cNvSpPr>
          <p:nvPr>
            <p:ph type="ftr" sz="quarter" idx="11"/>
          </p:nvPr>
        </p:nvSpPr>
        <p:spPr/>
        <p:txBody>
          <a:bodyPr/>
          <a:lstStyle>
            <a:lvl1pPr>
              <a:defRPr/>
            </a:lvl1pPr>
          </a:lstStyle>
          <a:p>
            <a:pPr>
              <a:defRPr/>
            </a:pPr>
            <a:endParaRPr lang="el-GR"/>
          </a:p>
        </p:txBody>
      </p:sp>
      <p:sp>
        <p:nvSpPr>
          <p:cNvPr id="6" name="Slide Number Placeholder 3"/>
          <p:cNvSpPr>
            <a:spLocks noGrp="1"/>
          </p:cNvSpPr>
          <p:nvPr>
            <p:ph type="sldNum" sz="quarter" idx="12"/>
          </p:nvPr>
        </p:nvSpPr>
        <p:spPr/>
        <p:txBody>
          <a:bodyPr/>
          <a:lstStyle>
            <a:lvl1pPr>
              <a:defRPr/>
            </a:lvl1pPr>
          </a:lstStyle>
          <a:p>
            <a:pPr>
              <a:defRPr/>
            </a:pPr>
            <a:fld id="{25322461-9A22-374B-AE77-2EA364D26249}" type="slidenum">
              <a:rPr lang="el-GR" altLang="el-GR"/>
              <a:pPr>
                <a:defRPr/>
              </a:pPr>
              <a:t>‹#›</a:t>
            </a:fld>
            <a:endParaRPr lang="el-GR" altLang="el-GR"/>
          </a:p>
        </p:txBody>
      </p:sp>
    </p:spTree>
    <p:extLst>
      <p:ext uri="{BB962C8B-B14F-4D97-AF65-F5344CB8AC3E}">
        <p14:creationId xmlns:p14="http://schemas.microsoft.com/office/powerpoint/2010/main" val="169698836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l-GR"/>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4F6BB957-75F2-1B4E-A5A6-4C910FF6E2C5}" type="datetime10">
              <a:rPr lang="el-GR" altLang="el-GR"/>
              <a:pPr>
                <a:defRPr/>
              </a:pPr>
              <a:t>12:11</a:t>
            </a:fld>
            <a:endParaRPr lang="el-GR" altLang="el-GR"/>
          </a:p>
        </p:txBody>
      </p:sp>
      <p:sp>
        <p:nvSpPr>
          <p:cNvPr id="10" name="Footer Placeholder 5"/>
          <p:cNvSpPr>
            <a:spLocks noGrp="1"/>
          </p:cNvSpPr>
          <p:nvPr>
            <p:ph type="ftr" sz="quarter" idx="11"/>
          </p:nvPr>
        </p:nvSpPr>
        <p:spPr/>
        <p:txBody>
          <a:bodyPr/>
          <a:lstStyle>
            <a:lvl1pPr>
              <a:defRPr/>
            </a:lvl1pPr>
          </a:lstStyle>
          <a:p>
            <a:pPr>
              <a:defRPr/>
            </a:pPr>
            <a:endParaRPr lang="el-GR"/>
          </a:p>
        </p:txBody>
      </p:sp>
      <p:sp>
        <p:nvSpPr>
          <p:cNvPr id="11" name="Slide Number Placeholder 6"/>
          <p:cNvSpPr>
            <a:spLocks noGrp="1"/>
          </p:cNvSpPr>
          <p:nvPr>
            <p:ph type="sldNum" sz="quarter" idx="12"/>
          </p:nvPr>
        </p:nvSpPr>
        <p:spPr/>
        <p:txBody>
          <a:bodyPr/>
          <a:lstStyle>
            <a:lvl1pPr>
              <a:defRPr/>
            </a:lvl1pPr>
          </a:lstStyle>
          <a:p>
            <a:pPr>
              <a:defRPr/>
            </a:pPr>
            <a:fld id="{E5C3198B-1B44-CD46-9377-BBC01EAE7B88}" type="slidenum">
              <a:rPr lang="el-GR" altLang="el-GR"/>
              <a:pPr>
                <a:defRPr/>
              </a:pPr>
              <a:t>‹#›</a:t>
            </a:fld>
            <a:endParaRPr lang="el-GR" altLang="el-GR"/>
          </a:p>
        </p:txBody>
      </p:sp>
    </p:spTree>
    <p:extLst>
      <p:ext uri="{BB962C8B-B14F-4D97-AF65-F5344CB8AC3E}">
        <p14:creationId xmlns:p14="http://schemas.microsoft.com/office/powerpoint/2010/main" val="55315155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a:t>Drag picture to placeholder or click icon to add</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l-GR"/>
              <a:t>Click to edit Master title style</a:t>
            </a:r>
            <a:endParaRPr lang="en-US" dirty="0"/>
          </a:p>
        </p:txBody>
      </p:sp>
      <p:sp>
        <p:nvSpPr>
          <p:cNvPr id="11" name="Date Placeholder 4"/>
          <p:cNvSpPr>
            <a:spLocks noGrp="1"/>
          </p:cNvSpPr>
          <p:nvPr>
            <p:ph type="dt" sz="half" idx="10"/>
          </p:nvPr>
        </p:nvSpPr>
        <p:spPr/>
        <p:txBody>
          <a:bodyPr/>
          <a:lstStyle>
            <a:lvl1pPr>
              <a:defRPr/>
            </a:lvl1pPr>
          </a:lstStyle>
          <a:p>
            <a:pPr>
              <a:defRPr/>
            </a:pPr>
            <a:fld id="{49C5AE43-5132-5948-BF7B-ECCC61141E61}" type="datetime10">
              <a:rPr lang="el-GR" altLang="el-GR"/>
              <a:pPr>
                <a:defRPr/>
              </a:pPr>
              <a:t>12:11</a:t>
            </a:fld>
            <a:endParaRPr lang="el-GR" altLang="el-GR"/>
          </a:p>
        </p:txBody>
      </p:sp>
      <p:sp>
        <p:nvSpPr>
          <p:cNvPr id="12" name="Slide Number Placeholder 6"/>
          <p:cNvSpPr>
            <a:spLocks noGrp="1"/>
          </p:cNvSpPr>
          <p:nvPr>
            <p:ph type="sldNum" sz="quarter" idx="11"/>
          </p:nvPr>
        </p:nvSpPr>
        <p:spPr/>
        <p:txBody>
          <a:bodyPr/>
          <a:lstStyle>
            <a:lvl1pPr>
              <a:defRPr/>
            </a:lvl1pPr>
          </a:lstStyle>
          <a:p>
            <a:pPr>
              <a:defRPr/>
            </a:pPr>
            <a:fld id="{1D73C84C-731E-8D44-9E7B-5296F06D39C6}" type="slidenum">
              <a:rPr lang="el-GR" altLang="el-GR"/>
              <a:pPr>
                <a:defRPr/>
              </a:pPr>
              <a:t>‹#›</a:t>
            </a:fld>
            <a:endParaRPr lang="el-GR" altLang="el-GR"/>
          </a:p>
        </p:txBody>
      </p:sp>
      <p:sp>
        <p:nvSpPr>
          <p:cNvPr id="13" name="Footer Placeholder 5"/>
          <p:cNvSpPr>
            <a:spLocks noGrp="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6147702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l-GR" altLang="el-GR"/>
              <a:t>Click to edit Master text styles</a:t>
            </a:r>
          </a:p>
          <a:p>
            <a:pPr lvl="1"/>
            <a:r>
              <a:rPr lang="el-GR" altLang="el-GR"/>
              <a:t>Second level</a:t>
            </a:r>
          </a:p>
          <a:p>
            <a:pPr lvl="2"/>
            <a:r>
              <a:rPr lang="el-GR" altLang="el-GR"/>
              <a:t>Third level</a:t>
            </a:r>
          </a:p>
          <a:p>
            <a:pPr lvl="3"/>
            <a:r>
              <a:rPr lang="el-GR" altLang="el-GR"/>
              <a:t>Fourth level</a:t>
            </a:r>
          </a:p>
          <a:p>
            <a:pPr lvl="4"/>
            <a:r>
              <a:rPr lang="el-GR" altLang="el-GR"/>
              <a:t>Fifth level</a:t>
            </a:r>
            <a:endParaRPr lang="en-US" altLang="el-G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chemeClr val="tx2"/>
                </a:solidFill>
                <a:latin typeface="Arial" panose="020B0604020202020204" pitchFamily="34" charset="0"/>
                <a:ea typeface="MS PGothic" panose="020B0600070205080204" pitchFamily="34" charset="-128"/>
              </a:defRPr>
            </a:lvl1pPr>
          </a:lstStyle>
          <a:p>
            <a:pPr>
              <a:defRPr/>
            </a:pPr>
            <a:fld id="{1DA2F0F2-722F-3D46-AE01-7363099E7D03}" type="datetime10">
              <a:rPr lang="el-GR" altLang="el-GR"/>
              <a:pPr>
                <a:defRPr/>
              </a:pPr>
              <a:t>12:11</a:t>
            </a:fld>
            <a:endParaRPr lang="el-GR" alt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2"/>
                </a:solidFill>
                <a:latin typeface="Arial" charset="0"/>
                <a:ea typeface="ＭＳ Ｐゴシック" charset="0"/>
                <a:cs typeface="+mn-cs"/>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latin typeface="Arial" panose="020B0604020202020204" pitchFamily="34" charset="0"/>
                <a:ea typeface="MS PGothic" panose="020B0600070205080204" pitchFamily="34" charset="-128"/>
              </a:defRPr>
            </a:lvl1pPr>
          </a:lstStyle>
          <a:p>
            <a:pPr>
              <a:defRPr/>
            </a:pPr>
            <a:fld id="{6CBC7230-B9F4-E046-B614-20FE00E65413}" type="slidenum">
              <a:rPr lang="el-GR" altLang="el-GR"/>
              <a:pPr>
                <a:defRPr/>
              </a:pPr>
              <a:t>‹#›</a:t>
            </a:fld>
            <a:endParaRPr lang="el-GR" altLang="el-G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l-GR"/>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4331" r:id="rId1"/>
    <p:sldLayoutId id="2147484325" r:id="rId2"/>
    <p:sldLayoutId id="2147484332" r:id="rId3"/>
    <p:sldLayoutId id="2147484326" r:id="rId4"/>
    <p:sldLayoutId id="2147484327" r:id="rId5"/>
    <p:sldLayoutId id="2147484328" r:id="rId6"/>
    <p:sldLayoutId id="2147484333" r:id="rId7"/>
    <p:sldLayoutId id="2147484334" r:id="rId8"/>
    <p:sldLayoutId id="2147484335" r:id="rId9"/>
    <p:sldLayoutId id="2147484329" r:id="rId10"/>
    <p:sldLayoutId id="2147484336" r:id="rId11"/>
    <p:sldLayoutId id="2147484330" r:id="rId12"/>
  </p:sldLayoutIdLst>
  <p:transition spd="med">
    <p:wipe/>
  </p:transition>
  <p:hf hdr="0" ftr="0" dt="0"/>
  <p:txStyles>
    <p:titleStyle>
      <a:lvl1pPr algn="ctr" rtl="0" eaLnBrk="0" fontAlgn="base" hangingPunct="0">
        <a:spcBef>
          <a:spcPct val="0"/>
        </a:spcBef>
        <a:spcAft>
          <a:spcPct val="0"/>
        </a:spcAft>
        <a:defRPr sz="3500" kern="1200" cap="all">
          <a:solidFill>
            <a:srgbClr val="6B7D7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500">
          <a:solidFill>
            <a:srgbClr val="6B7D72"/>
          </a:solidFill>
          <a:latin typeface="Cambria" charset="0"/>
          <a:ea typeface="MS PGothic" panose="020B0600070205080204" pitchFamily="34" charset="-128"/>
          <a:cs typeface="ＭＳ Ｐゴシック" charset="0"/>
        </a:defRPr>
      </a:lvl2pPr>
      <a:lvl3pPr algn="ctr" rtl="0" eaLnBrk="0" fontAlgn="base" hangingPunct="0">
        <a:spcBef>
          <a:spcPct val="0"/>
        </a:spcBef>
        <a:spcAft>
          <a:spcPct val="0"/>
        </a:spcAft>
        <a:defRPr sz="3500">
          <a:solidFill>
            <a:srgbClr val="6B7D72"/>
          </a:solidFill>
          <a:latin typeface="Cambria" charset="0"/>
          <a:ea typeface="MS PGothic" panose="020B0600070205080204" pitchFamily="34" charset="-128"/>
          <a:cs typeface="ＭＳ Ｐゴシック" charset="0"/>
        </a:defRPr>
      </a:lvl3pPr>
      <a:lvl4pPr algn="ctr" rtl="0" eaLnBrk="0" fontAlgn="base" hangingPunct="0">
        <a:spcBef>
          <a:spcPct val="0"/>
        </a:spcBef>
        <a:spcAft>
          <a:spcPct val="0"/>
        </a:spcAft>
        <a:defRPr sz="3500">
          <a:solidFill>
            <a:srgbClr val="6B7D72"/>
          </a:solidFill>
          <a:latin typeface="Cambria" charset="0"/>
          <a:ea typeface="MS PGothic" panose="020B0600070205080204" pitchFamily="34" charset="-128"/>
          <a:cs typeface="ＭＳ Ｐゴシック" charset="0"/>
        </a:defRPr>
      </a:lvl4pPr>
      <a:lvl5pPr algn="ctr" rtl="0" eaLnBrk="0" fontAlgn="base" hangingPunct="0">
        <a:spcBef>
          <a:spcPct val="0"/>
        </a:spcBef>
        <a:spcAft>
          <a:spcPct val="0"/>
        </a:spcAft>
        <a:defRPr sz="3500">
          <a:solidFill>
            <a:srgbClr val="6B7D72"/>
          </a:solidFill>
          <a:latin typeface="Cambria" charset="0"/>
          <a:ea typeface="MS PGothic" panose="020B0600070205080204" pitchFamily="34" charset="-128"/>
          <a:cs typeface="ＭＳ Ｐゴシック" charset="0"/>
        </a:defRPr>
      </a:lvl5pPr>
      <a:lvl6pPr marL="457200" algn="ctr" rtl="0" fontAlgn="base">
        <a:spcBef>
          <a:spcPct val="0"/>
        </a:spcBef>
        <a:spcAft>
          <a:spcPct val="0"/>
        </a:spcAft>
        <a:defRPr sz="3500">
          <a:solidFill>
            <a:srgbClr val="6B7D72"/>
          </a:solidFill>
          <a:latin typeface="Book Antiqua" pitchFamily="18" charset="0"/>
          <a:ea typeface="ＭＳ Ｐゴシック" pitchFamily="34" charset="-128"/>
        </a:defRPr>
      </a:lvl6pPr>
      <a:lvl7pPr marL="914400" algn="ctr" rtl="0" fontAlgn="base">
        <a:spcBef>
          <a:spcPct val="0"/>
        </a:spcBef>
        <a:spcAft>
          <a:spcPct val="0"/>
        </a:spcAft>
        <a:defRPr sz="3500">
          <a:solidFill>
            <a:srgbClr val="6B7D72"/>
          </a:solidFill>
          <a:latin typeface="Book Antiqua" pitchFamily="18" charset="0"/>
          <a:ea typeface="ＭＳ Ｐゴシック" pitchFamily="34" charset="-128"/>
        </a:defRPr>
      </a:lvl7pPr>
      <a:lvl8pPr marL="1371600" algn="ctr" rtl="0" fontAlgn="base">
        <a:spcBef>
          <a:spcPct val="0"/>
        </a:spcBef>
        <a:spcAft>
          <a:spcPct val="0"/>
        </a:spcAft>
        <a:defRPr sz="3500">
          <a:solidFill>
            <a:srgbClr val="6B7D72"/>
          </a:solidFill>
          <a:latin typeface="Book Antiqua" pitchFamily="18" charset="0"/>
          <a:ea typeface="ＭＳ Ｐゴシック" pitchFamily="34" charset="-128"/>
        </a:defRPr>
      </a:lvl8pPr>
      <a:lvl9pPr marL="1828800" algn="ctr" rtl="0" fontAlgn="base">
        <a:spcBef>
          <a:spcPct val="0"/>
        </a:spcBef>
        <a:spcAft>
          <a:spcPct val="0"/>
        </a:spcAft>
        <a:defRPr sz="3500">
          <a:solidFill>
            <a:srgbClr val="6B7D72"/>
          </a:solidFill>
          <a:latin typeface="Book Antiqua" pitchFamily="18" charset="0"/>
          <a:ea typeface="ＭＳ Ｐゴシック" pitchFamily="34" charset="-128"/>
        </a:defRPr>
      </a:lvl9pPr>
    </p:titleStyle>
    <p:bodyStyle>
      <a:lvl1pPr marL="342900" indent="-228600" algn="l" rtl="0" eaLnBrk="0" fontAlgn="base" hangingPunct="0">
        <a:spcBef>
          <a:spcPct val="20000"/>
        </a:spcBef>
        <a:spcAft>
          <a:spcPct val="0"/>
        </a:spcAft>
        <a:buClr>
          <a:schemeClr val="accent1"/>
        </a:buClr>
        <a:buFont typeface="Arial" charset="0"/>
        <a:buChar char="•"/>
        <a:defRPr sz="2400" kern="1200">
          <a:solidFill>
            <a:schemeClr val="tx2"/>
          </a:solidFill>
          <a:latin typeface="+mn-lt"/>
          <a:ea typeface="MS PGothic" panose="020B0600070205080204" pitchFamily="34" charset="-128"/>
          <a:cs typeface="ＭＳ Ｐゴシック" charset="0"/>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S PGothic" panose="020B0600070205080204" pitchFamily="34" charset="-128"/>
          <a:cs typeface="+mn-cs"/>
        </a:defRPr>
      </a:lvl2pPr>
      <a:lvl3pPr marL="914400" indent="-228600" algn="l" rtl="0" eaLnBrk="0" fontAlgn="base" hangingPunct="0">
        <a:spcBef>
          <a:spcPct val="20000"/>
        </a:spcBef>
        <a:spcAft>
          <a:spcPct val="0"/>
        </a:spcAft>
        <a:buClr>
          <a:srgbClr val="B5AE53"/>
        </a:buClr>
        <a:buFont typeface="Arial" charset="0"/>
        <a:buChar char="•"/>
        <a:defRPr kern="1200">
          <a:solidFill>
            <a:schemeClr val="tx2"/>
          </a:solidFill>
          <a:latin typeface="+mn-lt"/>
          <a:ea typeface="MS PGothic" panose="020B0600070205080204" pitchFamily="34" charset="-128"/>
          <a:cs typeface="+mn-cs"/>
        </a:defRPr>
      </a:lvl3pPr>
      <a:lvl4pPr marL="1279525" indent="-228600" algn="l" rtl="0" eaLnBrk="0" fontAlgn="base" hangingPunct="0">
        <a:spcBef>
          <a:spcPct val="20000"/>
        </a:spcBef>
        <a:spcAft>
          <a:spcPct val="0"/>
        </a:spcAft>
        <a:buClr>
          <a:srgbClr val="848058"/>
        </a:buClr>
        <a:buFont typeface="Arial" charset="0"/>
        <a:buChar char="•"/>
        <a:defRPr sz="1600" kern="1200">
          <a:solidFill>
            <a:schemeClr val="tx2"/>
          </a:solidFill>
          <a:latin typeface="+mn-lt"/>
          <a:ea typeface="MS PGothic" panose="020B0600070205080204" pitchFamily="34" charset="-128"/>
          <a:cs typeface="+mn-cs"/>
        </a:defRPr>
      </a:lvl4pPr>
      <a:lvl5pPr marL="1554163" indent="-228600" algn="l" rtl="0" eaLnBrk="0" fontAlgn="base" hangingPunct="0">
        <a:spcBef>
          <a:spcPct val="20000"/>
        </a:spcBef>
        <a:spcAft>
          <a:spcPct val="0"/>
        </a:spcAft>
        <a:buClr>
          <a:srgbClr val="E8B54D"/>
        </a:buClr>
        <a:buFont typeface="Arial" charset="0"/>
        <a:buChar char="•"/>
        <a:defRPr sz="1600" kern="1200">
          <a:solidFill>
            <a:schemeClr val="tx2"/>
          </a:solidFill>
          <a:latin typeface="+mn-lt"/>
          <a:ea typeface="MS PGothic" panose="020B0600070205080204" pitchFamily="34" charset="-128"/>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hyperlink" Target="%CE%A0%CE%A1%CE%A9%CE%A4%CE%9F%CE%9A%CE%9F%CE%9B%CE%9B%CE%9F%20%CE%A0%CE%91%CE%A1%CE%91%CE%A4%CE%97%CE%A1%CE%97%CE%A3%CE%97%CE%A3%20%CE%A4%CE%97%CE%A3%20%CE%95%CE%9A%CE%A0%CE%91%CE%99%CE%94%CE%95%CE%A5%CE%A4%CE%99%CE%9A%CE%97%CE%A3%20%CE%94%CE%99%CE%91%CE%94%CE%99%CE%9A%CE%91%CE%A3%CE%99%CE%91%CE%A3%20%CE%A4%CE%95%CE%9B%CE%99%CE%9A%CE%9F.xls"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1" name="Rectangle 5"/>
          <p:cNvSpPr>
            <a:spLocks noGrp="1" noChangeArrowheads="1"/>
          </p:cNvSpPr>
          <p:nvPr>
            <p:ph type="subTitle" idx="1"/>
          </p:nvPr>
        </p:nvSpPr>
        <p:spPr>
          <a:xfrm>
            <a:off x="1727685" y="3140968"/>
            <a:ext cx="5580620" cy="2227263"/>
          </a:xfrm>
        </p:spPr>
        <p:txBody>
          <a:bodyPr>
            <a:normAutofit/>
          </a:bodyPr>
          <a:lstStyle/>
          <a:p>
            <a:pPr eaLnBrk="1" hangingPunct="1">
              <a:spcBef>
                <a:spcPts val="0"/>
              </a:spcBef>
            </a:pPr>
            <a:r>
              <a:rPr lang="el-GR" altLang="en-US" sz="2200" b="1" cap="none" dirty="0">
                <a:solidFill>
                  <a:schemeClr val="tx1"/>
                </a:solidFill>
                <a:latin typeface="Candara" charset="0"/>
                <a:ea typeface="MS PGothic" charset="-128"/>
              </a:rPr>
              <a:t>ΜΑΡΙΑΝΝΑ ΤΖΕΚΑΚΗ, ΑΠΘ</a:t>
            </a:r>
          </a:p>
          <a:p>
            <a:pPr eaLnBrk="1" hangingPunct="1">
              <a:spcBef>
                <a:spcPts val="0"/>
              </a:spcBef>
            </a:pPr>
            <a:r>
              <a:rPr lang="el-GR" altLang="en-US" sz="2200" b="1" cap="none" dirty="0">
                <a:solidFill>
                  <a:schemeClr val="tx1"/>
                </a:solidFill>
                <a:latin typeface="Candara" charset="0"/>
                <a:ea typeface="MS PGothic" charset="-128"/>
              </a:rPr>
              <a:t>ΚΩΝΣΤΑΝΤΙΝΟΣ ΧΡΗΣΤΟΥ, ΑΠΘ</a:t>
            </a:r>
          </a:p>
          <a:p>
            <a:pPr eaLnBrk="1" hangingPunct="1">
              <a:spcBef>
                <a:spcPts val="0"/>
              </a:spcBef>
            </a:pPr>
            <a:r>
              <a:rPr lang="el-GR" altLang="en-US" sz="2200" b="1" cap="none" dirty="0">
                <a:solidFill>
                  <a:schemeClr val="tx1"/>
                </a:solidFill>
                <a:latin typeface="Candara" charset="0"/>
                <a:ea typeface="MS PGothic" charset="-128"/>
              </a:rPr>
              <a:t>Ξ</a:t>
            </a:r>
            <a:r>
              <a:rPr lang="en-US" altLang="en-US" sz="2200" b="1" cap="none" dirty="0">
                <a:solidFill>
                  <a:schemeClr val="tx1"/>
                </a:solidFill>
                <a:latin typeface="Candara" charset="0"/>
                <a:ea typeface="MS PGothic" charset="-128"/>
              </a:rPr>
              <a:t>ENIA</a:t>
            </a:r>
            <a:r>
              <a:rPr lang="el-GR" altLang="en-US" sz="2200" b="1" cap="none" dirty="0">
                <a:solidFill>
                  <a:schemeClr val="tx1"/>
                </a:solidFill>
                <a:latin typeface="Candara" charset="0"/>
                <a:ea typeface="MS PGothic" charset="-128"/>
              </a:rPr>
              <a:t> ΒΑΜΒΑΚΟΥΣΗ, ΠΙ</a:t>
            </a:r>
          </a:p>
          <a:p>
            <a:pPr eaLnBrk="1" hangingPunct="1">
              <a:spcBef>
                <a:spcPts val="0"/>
              </a:spcBef>
            </a:pPr>
            <a:r>
              <a:rPr lang="el-GR" altLang="en-US" sz="2200" b="1" cap="none" dirty="0">
                <a:solidFill>
                  <a:schemeClr val="tx1"/>
                </a:solidFill>
                <a:latin typeface="Candara" charset="0"/>
                <a:ea typeface="MS PGothic" charset="-128"/>
              </a:rPr>
              <a:t>ΑΓΓΕΛΟΣ ΜΑΡΚΟΥ, ΔΠΘ</a:t>
            </a:r>
          </a:p>
        </p:txBody>
      </p:sp>
      <p:sp>
        <p:nvSpPr>
          <p:cNvPr id="16386" name="Rectangle 4"/>
          <p:cNvSpPr>
            <a:spLocks noGrp="1" noChangeArrowheads="1"/>
          </p:cNvSpPr>
          <p:nvPr>
            <p:ph type="ctrTitle"/>
          </p:nvPr>
        </p:nvSpPr>
        <p:spPr bwMode="auto">
          <a:xfrm>
            <a:off x="971550" y="1376363"/>
            <a:ext cx="7377113" cy="1212850"/>
          </a:xfrm>
        </p:spPr>
        <p:txBody>
          <a:bodyPr/>
          <a:lstStyle/>
          <a:p>
            <a:pPr eaLnBrk="1" hangingPunct="1"/>
            <a:r>
              <a:rPr lang="el-GR" altLang="en-US" b="1" cap="none" dirty="0">
                <a:solidFill>
                  <a:srgbClr val="47534C"/>
                </a:solidFill>
                <a:latin typeface="Candara" charset="0"/>
                <a:ea typeface="MS PGothic" charset="-128"/>
              </a:rPr>
              <a:t>Μεθοδολογία Εκπαιδευτικής Έρευνας στη ΜΕ</a:t>
            </a:r>
          </a:p>
        </p:txBody>
      </p:sp>
      <p:sp>
        <p:nvSpPr>
          <p:cNvPr id="2" name="TextBox 1"/>
          <p:cNvSpPr txBox="1"/>
          <p:nvPr/>
        </p:nvSpPr>
        <p:spPr>
          <a:xfrm>
            <a:off x="3795742" y="5553236"/>
            <a:ext cx="1604350" cy="369332"/>
          </a:xfrm>
          <a:prstGeom prst="rect">
            <a:avLst/>
          </a:prstGeom>
          <a:noFill/>
        </p:spPr>
        <p:txBody>
          <a:bodyPr wrap="none" rtlCol="0">
            <a:spAutoFit/>
          </a:bodyPr>
          <a:lstStyle/>
          <a:p>
            <a:r>
              <a:rPr lang="el-GR" b="0" dirty="0"/>
              <a:t>Α’ ΕΞΑΜΗΝΟ</a:t>
            </a:r>
            <a:endParaRPr lang="en-US" b="0" dirty="0"/>
          </a:p>
        </p:txBody>
      </p:sp>
    </p:spTree>
    <p:extLst>
      <p:ext uri="{BB962C8B-B14F-4D97-AF65-F5344CB8AC3E}">
        <p14:creationId xmlns:p14="http://schemas.microsoft.com/office/powerpoint/2010/main" val="1691463947"/>
      </p:ext>
    </p:extLst>
  </p:cSld>
  <p:clrMapOvr>
    <a:masterClrMapping/>
  </p:clrMapOvr>
  <p:transition spd="med">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Μέθοδος, Χώρος</a:t>
            </a:r>
            <a:r>
              <a:rPr lang="en-US" altLang="el-GR" b="1" cap="none" dirty="0">
                <a:latin typeface="Candara" charset="0"/>
                <a:ea typeface="MS PGothic" charset="-128"/>
              </a:rPr>
              <a:t>, </a:t>
            </a:r>
            <a:r>
              <a:rPr lang="el-GR" altLang="el-GR" b="1" cap="none" dirty="0">
                <a:latin typeface="Candara" charset="0"/>
                <a:ea typeface="MS PGothic" charset="-128"/>
              </a:rPr>
              <a:t>μέσα &amp; διαδικασία</a:t>
            </a:r>
          </a:p>
        </p:txBody>
      </p:sp>
      <p:sp>
        <p:nvSpPr>
          <p:cNvPr id="80899" name="Rectangle 3"/>
          <p:cNvSpPr>
            <a:spLocks noGrp="1" noChangeArrowheads="1"/>
          </p:cNvSpPr>
          <p:nvPr>
            <p:ph idx="1"/>
          </p:nvPr>
        </p:nvSpPr>
        <p:spPr>
          <a:xfrm>
            <a:off x="503238" y="1604963"/>
            <a:ext cx="8229600" cy="4602162"/>
          </a:xfrm>
        </p:spPr>
        <p:txBody>
          <a:bodyPr/>
          <a:lstStyle/>
          <a:p>
            <a:pPr marL="361950" indent="-361950" algn="just" eaLnBrk="1" hangingPunct="1">
              <a:buClrTx/>
              <a:buSzPct val="120000"/>
            </a:pPr>
            <a:r>
              <a:rPr lang="el-GR" altLang="el-GR" sz="2800" dirty="0">
                <a:solidFill>
                  <a:srgbClr val="6B7D72"/>
                </a:solidFill>
                <a:latin typeface="Candara" charset="0"/>
                <a:ea typeface="MS PGothic" charset="-128"/>
              </a:rPr>
              <a:t>Οργάνωση ερευνητικού σχεδίου </a:t>
            </a:r>
            <a:r>
              <a:rPr lang="el-GR" altLang="el-GR" sz="2800" dirty="0">
                <a:solidFill>
                  <a:schemeClr val="tx1"/>
                </a:solidFill>
                <a:latin typeface="Candara" charset="0"/>
                <a:ea typeface="MS PGothic" charset="-128"/>
              </a:rPr>
              <a:t>χρειάζεται απαντήσεις στα εξής ερωτήματα:</a:t>
            </a:r>
            <a:endParaRPr lang="en-US" altLang="el-GR" sz="2800" dirty="0">
              <a:solidFill>
                <a:schemeClr val="tx1"/>
              </a:solidFill>
              <a:latin typeface="Candara" charset="0"/>
              <a:ea typeface="MS PGothic" charset="-128"/>
            </a:endParaRPr>
          </a:p>
          <a:p>
            <a:pPr marL="361950" indent="-361950" algn="just" eaLnBrk="1" hangingPunct="1">
              <a:buFont typeface="Wingdings" charset="2"/>
              <a:buNone/>
            </a:pPr>
            <a:endParaRPr lang="el-GR" altLang="el-GR" sz="2800" dirty="0">
              <a:solidFill>
                <a:schemeClr val="tx1"/>
              </a:solidFill>
              <a:latin typeface="Candara" charset="0"/>
              <a:ea typeface="MS PGothic" charset="-128"/>
            </a:endParaRPr>
          </a:p>
          <a:p>
            <a:pPr marL="361950" indent="-361950" eaLnBrk="1" hangingPunct="1">
              <a:buClrTx/>
              <a:buFont typeface="Bookman Old Style" charset="0"/>
              <a:buAutoNum type="arabicPeriod"/>
            </a:pPr>
            <a:r>
              <a:rPr lang="el-GR" altLang="el-GR" sz="2800" dirty="0">
                <a:solidFill>
                  <a:schemeClr val="tx1"/>
                </a:solidFill>
                <a:latin typeface="Candara" charset="0"/>
                <a:ea typeface="MS PGothic" charset="-128"/>
              </a:rPr>
              <a:t>Ποιά </a:t>
            </a:r>
            <a:r>
              <a:rPr lang="el-GR" altLang="el-GR" sz="2800" dirty="0">
                <a:solidFill>
                  <a:srgbClr val="6B7D72"/>
                </a:solidFill>
                <a:latin typeface="Candara" charset="0"/>
                <a:ea typeface="MS PGothic" charset="-128"/>
              </a:rPr>
              <a:t>μέθοδο</a:t>
            </a:r>
            <a:r>
              <a:rPr lang="el-GR" altLang="el-GR" sz="2800" dirty="0">
                <a:solidFill>
                  <a:schemeClr val="tx1"/>
                </a:solidFill>
                <a:latin typeface="Candara" charset="0"/>
                <a:ea typeface="MS PGothic" charset="-128"/>
              </a:rPr>
              <a:t> εφαρμόζουμε; </a:t>
            </a:r>
            <a:r>
              <a:rPr lang="el-GR" altLang="el-GR" sz="2800" i="1" dirty="0">
                <a:solidFill>
                  <a:schemeClr val="tx1"/>
                </a:solidFill>
                <a:latin typeface="Candara" charset="0"/>
                <a:ea typeface="MS PGothic" charset="-128"/>
              </a:rPr>
              <a:t>τεμηρίωση</a:t>
            </a:r>
          </a:p>
          <a:p>
            <a:pPr marL="361950" indent="-361950" eaLnBrk="1" hangingPunct="1">
              <a:buClrTx/>
              <a:buFont typeface="Bookman Old Style" charset="0"/>
              <a:buAutoNum type="arabicPeriod"/>
            </a:pPr>
            <a:r>
              <a:rPr lang="el-GR" altLang="el-GR" sz="2800" dirty="0">
                <a:solidFill>
                  <a:schemeClr val="tx1"/>
                </a:solidFill>
                <a:latin typeface="Candara" charset="0"/>
                <a:ea typeface="MS PGothic" charset="-128"/>
              </a:rPr>
              <a:t>Από </a:t>
            </a:r>
            <a:r>
              <a:rPr lang="el-GR" altLang="el-GR" sz="2800" dirty="0">
                <a:solidFill>
                  <a:srgbClr val="6B7D72"/>
                </a:solidFill>
                <a:latin typeface="Candara" charset="0"/>
                <a:ea typeface="MS PGothic" charset="-128"/>
              </a:rPr>
              <a:t>ποιόν χώρο </a:t>
            </a:r>
            <a:r>
              <a:rPr lang="el-GR" altLang="el-GR" sz="2800" dirty="0">
                <a:solidFill>
                  <a:schemeClr val="tx1"/>
                </a:solidFill>
                <a:latin typeface="Candara" charset="0"/>
                <a:ea typeface="MS PGothic" charset="-128"/>
              </a:rPr>
              <a:t>τα συλλέγουμε; </a:t>
            </a:r>
            <a:r>
              <a:rPr lang="el-GR" altLang="el-GR" sz="2800" i="1" dirty="0">
                <a:solidFill>
                  <a:schemeClr val="tx1"/>
                </a:solidFill>
                <a:latin typeface="Candara" charset="0"/>
                <a:ea typeface="MS PGothic" charset="-128"/>
              </a:rPr>
              <a:t>τεκμηρίωση</a:t>
            </a:r>
          </a:p>
          <a:p>
            <a:pPr marL="361950" indent="-361950" eaLnBrk="1" hangingPunct="1">
              <a:buClrTx/>
              <a:buFont typeface="Bookman Old Style" charset="0"/>
              <a:buAutoNum type="arabicPeriod"/>
            </a:pPr>
            <a:r>
              <a:rPr lang="el-GR" altLang="el-GR" sz="2800" dirty="0">
                <a:solidFill>
                  <a:schemeClr val="tx1"/>
                </a:solidFill>
                <a:latin typeface="Candara" charset="0"/>
                <a:ea typeface="MS PGothic" charset="-128"/>
              </a:rPr>
              <a:t>Με τι </a:t>
            </a:r>
            <a:r>
              <a:rPr lang="el-GR" altLang="el-GR" sz="2800" dirty="0">
                <a:solidFill>
                  <a:srgbClr val="6B7D72"/>
                </a:solidFill>
                <a:latin typeface="Candara" charset="0"/>
                <a:ea typeface="MS PGothic" charset="-128"/>
              </a:rPr>
              <a:t>μέσα</a:t>
            </a:r>
            <a:r>
              <a:rPr lang="el-GR" altLang="el-GR" sz="2800" dirty="0">
                <a:solidFill>
                  <a:schemeClr val="tx1"/>
                </a:solidFill>
                <a:latin typeface="Candara" charset="0"/>
                <a:ea typeface="MS PGothic" charset="-128"/>
              </a:rPr>
              <a:t> τα συλλέγουμε; </a:t>
            </a:r>
            <a:r>
              <a:rPr lang="el-GR" altLang="el-GR" sz="2800" i="1" dirty="0">
                <a:solidFill>
                  <a:schemeClr val="tx1"/>
                </a:solidFill>
                <a:latin typeface="Candara" charset="0"/>
                <a:ea typeface="MS PGothic" charset="-128"/>
              </a:rPr>
              <a:t>τεκμηρίωση</a:t>
            </a:r>
          </a:p>
          <a:p>
            <a:pPr marL="361950" indent="-361950" eaLnBrk="1" hangingPunct="1">
              <a:buClrTx/>
              <a:buFont typeface="Bookman Old Style" charset="0"/>
              <a:buAutoNum type="arabicPeriod"/>
            </a:pPr>
            <a:r>
              <a:rPr lang="el-GR" altLang="el-GR" sz="2800" dirty="0">
                <a:solidFill>
                  <a:schemeClr val="tx1"/>
                </a:solidFill>
                <a:latin typeface="Candara" charset="0"/>
                <a:ea typeface="MS PGothic" charset="-128"/>
              </a:rPr>
              <a:t>Με ποια </a:t>
            </a:r>
            <a:r>
              <a:rPr lang="el-GR" altLang="el-GR" sz="2800" dirty="0">
                <a:solidFill>
                  <a:srgbClr val="6B7D72"/>
                </a:solidFill>
                <a:latin typeface="Candara" charset="0"/>
                <a:ea typeface="MS PGothic" charset="-128"/>
              </a:rPr>
              <a:t>διαδικασία</a:t>
            </a:r>
            <a:r>
              <a:rPr lang="el-GR" altLang="el-GR" sz="2800" dirty="0">
                <a:solidFill>
                  <a:schemeClr val="tx1"/>
                </a:solidFill>
                <a:latin typeface="Candara" charset="0"/>
                <a:ea typeface="MS PGothic" charset="-128"/>
              </a:rPr>
              <a:t>; </a:t>
            </a:r>
            <a:r>
              <a:rPr lang="el-GR" altLang="el-GR" sz="2800" i="1" dirty="0">
                <a:solidFill>
                  <a:schemeClr val="tx1"/>
                </a:solidFill>
                <a:latin typeface="Candara" charset="0"/>
                <a:ea typeface="MS PGothic" charset="-128"/>
              </a:rPr>
              <a:t>τεκμηρίωση</a:t>
            </a:r>
          </a:p>
        </p:txBody>
      </p:sp>
      <p:sp>
        <p:nvSpPr>
          <p:cNvPr id="26628"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D70FE027-6EDC-FC4A-8396-135D26335C02}" type="slidenum">
              <a:rPr lang="el-GR" altLang="el-GR">
                <a:solidFill>
                  <a:schemeClr val="tx2"/>
                </a:solidFill>
                <a:latin typeface="Candara" charset="0"/>
              </a:rPr>
              <a:pPr/>
              <a:t>10</a:t>
            </a:fld>
            <a:endParaRPr lang="el-GR" altLang="el-GR">
              <a:solidFill>
                <a:schemeClr val="tx2"/>
              </a:solidFill>
              <a:latin typeface="Candara" charset="0"/>
            </a:endParaRPr>
          </a:p>
        </p:txBody>
      </p:sp>
    </p:spTree>
    <p:extLst>
      <p:ext uri="{BB962C8B-B14F-4D97-AF65-F5344CB8AC3E}">
        <p14:creationId xmlns:p14="http://schemas.microsoft.com/office/powerpoint/2010/main" val="1277864769"/>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blinds(vertical)">
                                      <p:cBhvr>
                                        <p:cTn id="7" dur="1000"/>
                                        <p:tgtEl>
                                          <p:spTgt spid="80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80899">
                                            <p:txEl>
                                              <p:pRg st="2" end="2"/>
                                            </p:txEl>
                                          </p:spTgt>
                                        </p:tgtEl>
                                        <p:attrNameLst>
                                          <p:attrName>style.visibility</p:attrName>
                                        </p:attrNameLst>
                                      </p:cBhvr>
                                      <p:to>
                                        <p:strVal val="visible"/>
                                      </p:to>
                                    </p:set>
                                    <p:animEffect transition="in" filter="blinds(vertical)">
                                      <p:cBhvr>
                                        <p:cTn id="12" dur="1000"/>
                                        <p:tgtEl>
                                          <p:spTgt spid="808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nodeType="clickEffect">
                                  <p:stCondLst>
                                    <p:cond delay="0"/>
                                  </p:stCondLst>
                                  <p:childTnLst>
                                    <p:set>
                                      <p:cBhvr>
                                        <p:cTn id="16" dur="1" fill="hold">
                                          <p:stCondLst>
                                            <p:cond delay="0"/>
                                          </p:stCondLst>
                                        </p:cTn>
                                        <p:tgtEl>
                                          <p:spTgt spid="80899">
                                            <p:txEl>
                                              <p:pRg st="3" end="3"/>
                                            </p:txEl>
                                          </p:spTgt>
                                        </p:tgtEl>
                                        <p:attrNameLst>
                                          <p:attrName>style.visibility</p:attrName>
                                        </p:attrNameLst>
                                      </p:cBhvr>
                                      <p:to>
                                        <p:strVal val="visible"/>
                                      </p:to>
                                    </p:set>
                                    <p:animEffect transition="in" filter="blinds(vertical)">
                                      <p:cBhvr>
                                        <p:cTn id="17" dur="1000"/>
                                        <p:tgtEl>
                                          <p:spTgt spid="808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nodeType="clickEffect">
                                  <p:stCondLst>
                                    <p:cond delay="0"/>
                                  </p:stCondLst>
                                  <p:childTnLst>
                                    <p:set>
                                      <p:cBhvr>
                                        <p:cTn id="21" dur="1" fill="hold">
                                          <p:stCondLst>
                                            <p:cond delay="0"/>
                                          </p:stCondLst>
                                        </p:cTn>
                                        <p:tgtEl>
                                          <p:spTgt spid="80899">
                                            <p:txEl>
                                              <p:pRg st="4" end="4"/>
                                            </p:txEl>
                                          </p:spTgt>
                                        </p:tgtEl>
                                        <p:attrNameLst>
                                          <p:attrName>style.visibility</p:attrName>
                                        </p:attrNameLst>
                                      </p:cBhvr>
                                      <p:to>
                                        <p:strVal val="visible"/>
                                      </p:to>
                                    </p:set>
                                    <p:animEffect transition="in" filter="blinds(vertical)">
                                      <p:cBhvr>
                                        <p:cTn id="22" dur="1000"/>
                                        <p:tgtEl>
                                          <p:spTgt spid="8089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nodeType="clickEffect">
                                  <p:stCondLst>
                                    <p:cond delay="0"/>
                                  </p:stCondLst>
                                  <p:childTnLst>
                                    <p:set>
                                      <p:cBhvr>
                                        <p:cTn id="26" dur="1" fill="hold">
                                          <p:stCondLst>
                                            <p:cond delay="0"/>
                                          </p:stCondLst>
                                        </p:cTn>
                                        <p:tgtEl>
                                          <p:spTgt spid="80899">
                                            <p:txEl>
                                              <p:pRg st="5" end="5"/>
                                            </p:txEl>
                                          </p:spTgt>
                                        </p:tgtEl>
                                        <p:attrNameLst>
                                          <p:attrName>style.visibility</p:attrName>
                                        </p:attrNameLst>
                                      </p:cBhvr>
                                      <p:to>
                                        <p:strVal val="visible"/>
                                      </p:to>
                                    </p:set>
                                    <p:animEffect transition="in" filter="blinds(vertical)">
                                      <p:cBhvr>
                                        <p:cTn id="27" dur="1000"/>
                                        <p:tgtEl>
                                          <p:spTgt spid="808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bwMode="auto"/>
        <p:txBody>
          <a:bodyPr/>
          <a:lstStyle/>
          <a:p>
            <a:pPr eaLnBrk="1" hangingPunct="1"/>
            <a:r>
              <a:rPr lang="el-GR" sz="3600" b="1" cap="none">
                <a:latin typeface="Candara" charset="0"/>
                <a:ea typeface="MS PGothic" charset="0"/>
              </a:rPr>
              <a:t>Είδη ερευνών - ποσοτικών</a:t>
            </a:r>
            <a:endParaRPr lang="el-GR" sz="3600" cap="none">
              <a:latin typeface="Candara" charset="0"/>
              <a:ea typeface="MS PGothic" charset="0"/>
            </a:endParaRPr>
          </a:p>
        </p:txBody>
      </p:sp>
      <p:sp>
        <p:nvSpPr>
          <p:cNvPr id="429059" name="Rectangle 3"/>
          <p:cNvSpPr>
            <a:spLocks noGrp="1"/>
          </p:cNvSpPr>
          <p:nvPr>
            <p:ph idx="1"/>
          </p:nvPr>
        </p:nvSpPr>
        <p:spPr>
          <a:xfrm>
            <a:off x="431800" y="1557338"/>
            <a:ext cx="8142288" cy="4491037"/>
          </a:xfrm>
        </p:spPr>
        <p:txBody>
          <a:bodyPr/>
          <a:lstStyle/>
          <a:p>
            <a:pPr marL="357188" indent="-357188" algn="just" eaLnBrk="1" hangingPunct="1">
              <a:buSzPct val="120000"/>
            </a:pPr>
            <a:r>
              <a:rPr lang="el-GR" sz="2200" b="1">
                <a:solidFill>
                  <a:srgbClr val="6B7D72"/>
                </a:solidFill>
                <a:latin typeface="Candara" charset="0"/>
                <a:ea typeface="MS PGothic" charset="0"/>
              </a:rPr>
              <a:t>Δειγματοληπτική</a:t>
            </a:r>
          </a:p>
          <a:p>
            <a:pPr marL="357188" indent="-357188" eaLnBrk="1" hangingPunct="1">
              <a:buSzPct val="120000"/>
              <a:buFont typeface="Arial" charset="0"/>
              <a:buNone/>
            </a:pPr>
            <a:r>
              <a:rPr lang="el-GR" sz="2200">
                <a:solidFill>
                  <a:schemeClr val="tx1"/>
                </a:solidFill>
                <a:latin typeface="Candara" charset="0"/>
                <a:ea typeface="MS PGothic" charset="0"/>
              </a:rPr>
              <a:t>	Επιλογή δείγματος – Σχεδιασμός Εργαλείου (ερωτηματολόγιο/συνέντευξη) – πολυπαραγοντική ανάλυση</a:t>
            </a:r>
          </a:p>
          <a:p>
            <a:pPr marL="357188" indent="-357188" eaLnBrk="1" hangingPunct="1">
              <a:buSzPct val="120000"/>
            </a:pPr>
            <a:r>
              <a:rPr lang="el-GR" sz="2200" b="1">
                <a:solidFill>
                  <a:srgbClr val="6B7D72"/>
                </a:solidFill>
                <a:latin typeface="Candara" charset="0"/>
                <a:ea typeface="MS PGothic" charset="0"/>
              </a:rPr>
              <a:t>Συσχετιστική </a:t>
            </a:r>
          </a:p>
          <a:p>
            <a:pPr marL="357188" indent="-357188" eaLnBrk="1" hangingPunct="1">
              <a:buSzPct val="120000"/>
              <a:buFont typeface="Arial" charset="0"/>
              <a:buNone/>
            </a:pPr>
            <a:r>
              <a:rPr lang="el-GR" sz="2200">
                <a:solidFill>
                  <a:schemeClr val="tx1"/>
                </a:solidFill>
                <a:latin typeface="Candara" charset="0"/>
                <a:ea typeface="MS PGothic" charset="0"/>
              </a:rPr>
              <a:t>	Επιλογή - Εντός δείγματος/ μεταξύ δειγμάτων – Σχεδιασμός εργαλείου (εντοπισμός μεταβλητών) – Υπολογισμός συσχετίσεων</a:t>
            </a:r>
          </a:p>
          <a:p>
            <a:pPr marL="357188" indent="-357188" eaLnBrk="1" hangingPunct="1">
              <a:buSzPct val="120000"/>
            </a:pPr>
            <a:r>
              <a:rPr lang="el-GR" sz="2200" b="1">
                <a:solidFill>
                  <a:srgbClr val="6B7D72"/>
                </a:solidFill>
                <a:latin typeface="Candara" charset="0"/>
                <a:ea typeface="MS PGothic" charset="0"/>
              </a:rPr>
              <a:t>Πειραματική</a:t>
            </a:r>
          </a:p>
          <a:p>
            <a:pPr marL="357188" indent="-357188" eaLnBrk="1" hangingPunct="1">
              <a:buSzPct val="120000"/>
              <a:buFont typeface="Arial" charset="0"/>
              <a:buNone/>
            </a:pPr>
            <a:r>
              <a:rPr lang="el-GR" sz="2200">
                <a:solidFill>
                  <a:schemeClr val="tx1"/>
                </a:solidFill>
                <a:latin typeface="Candara" charset="0"/>
                <a:ea typeface="MS PGothic" charset="0"/>
              </a:rPr>
              <a:t>	Επιλογή πειραματική ομάδας – προ και μετά τεστ / παρέμβαση – Σχεδιασμός εργαλείου (τεστ) – ποσοτικές αναλύσεις</a:t>
            </a:r>
          </a:p>
        </p:txBody>
      </p:sp>
      <p:sp>
        <p:nvSpPr>
          <p:cNvPr id="21507"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charset="0"/>
                <a:ea typeface="MS PGothic" charset="0"/>
                <a:cs typeface="MS PGothic" charset="0"/>
              </a:defRPr>
            </a:lvl1pPr>
            <a:lvl2pPr marL="742950" indent="-285750">
              <a:defRPr sz="2400" b="1">
                <a:solidFill>
                  <a:schemeClr val="tx1"/>
                </a:solidFill>
                <a:latin typeface="Arial" charset="0"/>
                <a:ea typeface="MS PGothic" charset="0"/>
                <a:cs typeface="MS PGothic" charset="0"/>
              </a:defRPr>
            </a:lvl2pPr>
            <a:lvl3pPr marL="1143000" indent="-228600">
              <a:defRPr sz="2400" b="1">
                <a:solidFill>
                  <a:schemeClr val="tx1"/>
                </a:solidFill>
                <a:latin typeface="Arial" charset="0"/>
                <a:ea typeface="MS PGothic" charset="0"/>
                <a:cs typeface="MS PGothic" charset="0"/>
              </a:defRPr>
            </a:lvl3pPr>
            <a:lvl4pPr marL="1600200" indent="-228600">
              <a:defRPr sz="2400" b="1">
                <a:solidFill>
                  <a:schemeClr val="tx1"/>
                </a:solidFill>
                <a:latin typeface="Arial" charset="0"/>
                <a:ea typeface="MS PGothic" charset="0"/>
                <a:cs typeface="MS PGothic" charset="0"/>
              </a:defRPr>
            </a:lvl4pPr>
            <a:lvl5pPr marL="2057400" indent="-228600">
              <a:defRPr sz="2400" b="1">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b="1">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b="1">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b="1">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b="1">
                <a:solidFill>
                  <a:schemeClr val="tx1"/>
                </a:solidFill>
                <a:latin typeface="Arial" charset="0"/>
                <a:ea typeface="MS PGothic" charset="0"/>
                <a:cs typeface="MS PGothic" charset="0"/>
              </a:defRPr>
            </a:lvl9pPr>
          </a:lstStyle>
          <a:p>
            <a:fld id="{9403F7E1-2BED-F24B-9795-32ACF881FF53}" type="slidenum">
              <a:rPr lang="el-GR" sz="1200">
                <a:solidFill>
                  <a:schemeClr val="tx2"/>
                </a:solidFill>
                <a:latin typeface="Candara" charset="0"/>
              </a:rPr>
              <a:pPr/>
              <a:t>11</a:t>
            </a:fld>
            <a:endParaRPr lang="el-GR" sz="1200">
              <a:solidFill>
                <a:schemeClr val="tx2"/>
              </a:solidFill>
              <a:latin typeface="Candara" charset="0"/>
            </a:endParaRPr>
          </a:p>
        </p:txBody>
      </p:sp>
      <p:sp>
        <p:nvSpPr>
          <p:cNvPr id="21508" name="Rectangle 4"/>
          <p:cNvSpPr>
            <a:spLocks noChangeArrowheads="1"/>
          </p:cNvSpPr>
          <p:nvPr/>
        </p:nvSpPr>
        <p:spPr bwMode="auto">
          <a:xfrm>
            <a:off x="687388" y="3536950"/>
            <a:ext cx="7772400" cy="2592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562" tIns="46038" rIns="182562" bIns="46038"/>
          <a:lstStyle/>
          <a:p>
            <a:pPr marL="342900" indent="-342900" algn="just" eaLnBrk="1" hangingPunct="1">
              <a:lnSpc>
                <a:spcPct val="70000"/>
              </a:lnSpc>
              <a:spcBef>
                <a:spcPct val="20000"/>
              </a:spcBef>
              <a:buClr>
                <a:schemeClr val="tx1"/>
              </a:buClr>
              <a:buSzPct val="70000"/>
              <a:buFont typeface="Wingdings" charset="0"/>
              <a:buChar char="¢"/>
            </a:pPr>
            <a:endParaRPr lang="el-GR" sz="2100" b="0">
              <a:solidFill>
                <a:schemeClr val="tx2"/>
              </a:solidFill>
              <a:latin typeface="Candara" charset="0"/>
            </a:endParaRPr>
          </a:p>
        </p:txBody>
      </p:sp>
    </p:spTree>
    <p:extLst>
      <p:ext uri="{BB962C8B-B14F-4D97-AF65-F5344CB8AC3E}">
        <p14:creationId xmlns:p14="http://schemas.microsoft.com/office/powerpoint/2010/main" val="778880234"/>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29059">
                                            <p:txEl>
                                              <p:pRg st="0" end="0"/>
                                            </p:txEl>
                                          </p:spTgt>
                                        </p:tgtEl>
                                        <p:attrNameLst>
                                          <p:attrName>style.visibility</p:attrName>
                                        </p:attrNameLst>
                                      </p:cBhvr>
                                      <p:to>
                                        <p:strVal val="visible"/>
                                      </p:to>
                                    </p:set>
                                    <p:animEffect transition="in" filter="blinds(vertical)">
                                      <p:cBhvr>
                                        <p:cTn id="7" dur="1000"/>
                                        <p:tgtEl>
                                          <p:spTgt spid="429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29059">
                                            <p:txEl>
                                              <p:pRg st="1" end="1"/>
                                            </p:txEl>
                                          </p:spTgt>
                                        </p:tgtEl>
                                        <p:attrNameLst>
                                          <p:attrName>style.visibility</p:attrName>
                                        </p:attrNameLst>
                                      </p:cBhvr>
                                      <p:to>
                                        <p:strVal val="visible"/>
                                      </p:to>
                                    </p:set>
                                    <p:animEffect transition="in" filter="blinds(vertical)">
                                      <p:cBhvr>
                                        <p:cTn id="12" dur="1000"/>
                                        <p:tgtEl>
                                          <p:spTgt spid="429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29059">
                                            <p:txEl>
                                              <p:pRg st="2" end="2"/>
                                            </p:txEl>
                                          </p:spTgt>
                                        </p:tgtEl>
                                        <p:attrNameLst>
                                          <p:attrName>style.visibility</p:attrName>
                                        </p:attrNameLst>
                                      </p:cBhvr>
                                      <p:to>
                                        <p:strVal val="visible"/>
                                      </p:to>
                                    </p:set>
                                    <p:animEffect transition="in" filter="blinds(vertical)">
                                      <p:cBhvr>
                                        <p:cTn id="17" dur="1000"/>
                                        <p:tgtEl>
                                          <p:spTgt spid="429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429059">
                                            <p:txEl>
                                              <p:pRg st="3" end="3"/>
                                            </p:txEl>
                                          </p:spTgt>
                                        </p:tgtEl>
                                        <p:attrNameLst>
                                          <p:attrName>style.visibility</p:attrName>
                                        </p:attrNameLst>
                                      </p:cBhvr>
                                      <p:to>
                                        <p:strVal val="visible"/>
                                      </p:to>
                                    </p:set>
                                    <p:animEffect transition="in" filter="blinds(vertical)">
                                      <p:cBhvr>
                                        <p:cTn id="22" dur="1000"/>
                                        <p:tgtEl>
                                          <p:spTgt spid="4290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429059">
                                            <p:txEl>
                                              <p:pRg st="4" end="4"/>
                                            </p:txEl>
                                          </p:spTgt>
                                        </p:tgtEl>
                                        <p:attrNameLst>
                                          <p:attrName>style.visibility</p:attrName>
                                        </p:attrNameLst>
                                      </p:cBhvr>
                                      <p:to>
                                        <p:strVal val="visible"/>
                                      </p:to>
                                    </p:set>
                                    <p:animEffect transition="in" filter="blinds(vertical)">
                                      <p:cBhvr>
                                        <p:cTn id="27" dur="1000"/>
                                        <p:tgtEl>
                                          <p:spTgt spid="4290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429059">
                                            <p:txEl>
                                              <p:pRg st="5" end="5"/>
                                            </p:txEl>
                                          </p:spTgt>
                                        </p:tgtEl>
                                        <p:attrNameLst>
                                          <p:attrName>style.visibility</p:attrName>
                                        </p:attrNameLst>
                                      </p:cBhvr>
                                      <p:to>
                                        <p:strVal val="visible"/>
                                      </p:to>
                                    </p:set>
                                    <p:animEffect transition="in" filter="blinds(vertical)">
                                      <p:cBhvr>
                                        <p:cTn id="32" dur="1000"/>
                                        <p:tgtEl>
                                          <p:spTgt spid="429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bwMode="auto"/>
        <p:txBody>
          <a:bodyPr/>
          <a:lstStyle/>
          <a:p>
            <a:pPr eaLnBrk="1" hangingPunct="1"/>
            <a:r>
              <a:rPr lang="el-GR" sz="3600" b="1" cap="none">
                <a:latin typeface="Candara" charset="0"/>
                <a:ea typeface="MS PGothic" charset="0"/>
              </a:rPr>
              <a:t>Είδη ερευνών - ποιοτικών</a:t>
            </a:r>
            <a:endParaRPr lang="el-GR" sz="3600" cap="none">
              <a:latin typeface="Candara" charset="0"/>
              <a:ea typeface="MS PGothic" charset="0"/>
            </a:endParaRPr>
          </a:p>
        </p:txBody>
      </p:sp>
      <p:sp>
        <p:nvSpPr>
          <p:cNvPr id="429059" name="Rectangle 3"/>
          <p:cNvSpPr>
            <a:spLocks noGrp="1"/>
          </p:cNvSpPr>
          <p:nvPr>
            <p:ph idx="1"/>
          </p:nvPr>
        </p:nvSpPr>
        <p:spPr>
          <a:xfrm>
            <a:off x="431800" y="1557338"/>
            <a:ext cx="8142288" cy="4491037"/>
          </a:xfrm>
        </p:spPr>
        <p:txBody>
          <a:bodyPr/>
          <a:lstStyle/>
          <a:p>
            <a:pPr marL="357188" indent="-357188" algn="just" eaLnBrk="1" hangingPunct="1">
              <a:buSzPct val="120000"/>
            </a:pPr>
            <a:r>
              <a:rPr lang="el-GR" sz="2200" b="1">
                <a:solidFill>
                  <a:srgbClr val="6B7D72"/>
                </a:solidFill>
                <a:latin typeface="Candara" charset="0"/>
                <a:ea typeface="MS PGothic" charset="0"/>
              </a:rPr>
              <a:t>Εθνικογραφική</a:t>
            </a:r>
          </a:p>
          <a:p>
            <a:pPr marL="357188" indent="-357188" algn="just" eaLnBrk="1" hangingPunct="1">
              <a:buSzPct val="120000"/>
              <a:buFont typeface="Arial" charset="0"/>
              <a:buNone/>
            </a:pPr>
            <a:r>
              <a:rPr lang="el-GR" sz="2200">
                <a:solidFill>
                  <a:srgbClr val="000000"/>
                </a:solidFill>
                <a:latin typeface="Candara" charset="0"/>
                <a:ea typeface="MS PGothic" charset="0"/>
              </a:rPr>
              <a:t>	Επιλογή Ομάδας με κοινή Κουλτούρα – σχεδιασμός εργαλείου εντοπισμού κοινών σχημάτων συμπεριφοράς, πεποιθήσεων και γλώσσας</a:t>
            </a:r>
            <a:r>
              <a:rPr lang="en-US" sz="2200">
                <a:solidFill>
                  <a:srgbClr val="000000"/>
                </a:solidFill>
                <a:latin typeface="Candara" charset="0"/>
                <a:ea typeface="MS PGothic" charset="0"/>
              </a:rPr>
              <a:t> –</a:t>
            </a:r>
            <a:r>
              <a:rPr lang="el-GR" sz="2200">
                <a:solidFill>
                  <a:srgbClr val="000000"/>
                </a:solidFill>
                <a:latin typeface="Candara" charset="0"/>
                <a:ea typeface="MS PGothic" charset="0"/>
              </a:rPr>
              <a:t> ποιοτική ανάλυση</a:t>
            </a:r>
          </a:p>
          <a:p>
            <a:pPr marL="357188" indent="-357188" algn="just" eaLnBrk="1" hangingPunct="1">
              <a:buSzPct val="120000"/>
            </a:pPr>
            <a:r>
              <a:rPr lang="el-GR" sz="2200" b="1">
                <a:solidFill>
                  <a:srgbClr val="6B7D72"/>
                </a:solidFill>
                <a:latin typeface="Candara" charset="0"/>
                <a:ea typeface="MS PGothic" charset="0"/>
              </a:rPr>
              <a:t>Θεμελιωμένης θεωρίας </a:t>
            </a:r>
          </a:p>
          <a:p>
            <a:pPr marL="357188" indent="-357188" algn="just" eaLnBrk="1" hangingPunct="1">
              <a:buSzPct val="120000"/>
              <a:buFont typeface="Arial" charset="0"/>
              <a:buNone/>
            </a:pPr>
            <a:r>
              <a:rPr lang="el-GR" sz="2200">
                <a:solidFill>
                  <a:srgbClr val="000000"/>
                </a:solidFill>
                <a:latin typeface="Candara" charset="0"/>
                <a:ea typeface="MS PGothic" charset="0"/>
              </a:rPr>
              <a:t>	Επιλογή ομάδας – Συγκέντρωση δεδομένων – Ανάλυση των δεδομένων</a:t>
            </a:r>
          </a:p>
          <a:p>
            <a:pPr marL="357188" indent="-357188" algn="just" eaLnBrk="1" hangingPunct="1">
              <a:buSzPct val="120000"/>
            </a:pPr>
            <a:r>
              <a:rPr lang="el-GR" sz="2200" b="1">
                <a:solidFill>
                  <a:srgbClr val="6B7D72"/>
                </a:solidFill>
                <a:latin typeface="Candara" charset="0"/>
                <a:ea typeface="MS PGothic" charset="0"/>
              </a:rPr>
              <a:t>Έρευνα δράσης</a:t>
            </a:r>
          </a:p>
          <a:p>
            <a:pPr marL="357188" indent="-357188">
              <a:buFont typeface="Arial" charset="0"/>
              <a:buNone/>
            </a:pPr>
            <a:r>
              <a:rPr lang="el-GR" sz="2200">
                <a:solidFill>
                  <a:srgbClr val="000000"/>
                </a:solidFill>
                <a:latin typeface="Candara" charset="0"/>
                <a:ea typeface="MS PGothic" charset="0"/>
              </a:rPr>
              <a:t>	Εστίαση στην πρακτική εφαρμογή- Συστηματικές δράσεις – καταγραφή του αποτελέσματος</a:t>
            </a:r>
          </a:p>
        </p:txBody>
      </p:sp>
      <p:sp>
        <p:nvSpPr>
          <p:cNvPr id="23555"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charset="0"/>
                <a:ea typeface="MS PGothic" charset="0"/>
                <a:cs typeface="MS PGothic" charset="0"/>
              </a:defRPr>
            </a:lvl1pPr>
            <a:lvl2pPr marL="742950" indent="-285750">
              <a:defRPr sz="2400" b="1">
                <a:solidFill>
                  <a:schemeClr val="tx1"/>
                </a:solidFill>
                <a:latin typeface="Arial" charset="0"/>
                <a:ea typeface="MS PGothic" charset="0"/>
                <a:cs typeface="MS PGothic" charset="0"/>
              </a:defRPr>
            </a:lvl2pPr>
            <a:lvl3pPr marL="1143000" indent="-228600">
              <a:defRPr sz="2400" b="1">
                <a:solidFill>
                  <a:schemeClr val="tx1"/>
                </a:solidFill>
                <a:latin typeface="Arial" charset="0"/>
                <a:ea typeface="MS PGothic" charset="0"/>
                <a:cs typeface="MS PGothic" charset="0"/>
              </a:defRPr>
            </a:lvl3pPr>
            <a:lvl4pPr marL="1600200" indent="-228600">
              <a:defRPr sz="2400" b="1">
                <a:solidFill>
                  <a:schemeClr val="tx1"/>
                </a:solidFill>
                <a:latin typeface="Arial" charset="0"/>
                <a:ea typeface="MS PGothic" charset="0"/>
                <a:cs typeface="MS PGothic" charset="0"/>
              </a:defRPr>
            </a:lvl4pPr>
            <a:lvl5pPr marL="2057400" indent="-228600">
              <a:defRPr sz="2400" b="1">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b="1">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b="1">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b="1">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b="1">
                <a:solidFill>
                  <a:schemeClr val="tx1"/>
                </a:solidFill>
                <a:latin typeface="Arial" charset="0"/>
                <a:ea typeface="MS PGothic" charset="0"/>
                <a:cs typeface="MS PGothic" charset="0"/>
              </a:defRPr>
            </a:lvl9pPr>
          </a:lstStyle>
          <a:p>
            <a:fld id="{4F2B4A39-0726-DD42-AAFE-9121BEF94DF2}" type="slidenum">
              <a:rPr lang="el-GR" sz="1200">
                <a:solidFill>
                  <a:schemeClr val="tx2"/>
                </a:solidFill>
                <a:latin typeface="Candara" charset="0"/>
              </a:rPr>
              <a:pPr/>
              <a:t>12</a:t>
            </a:fld>
            <a:endParaRPr lang="el-GR" sz="1200">
              <a:solidFill>
                <a:schemeClr val="tx2"/>
              </a:solidFill>
              <a:latin typeface="Candara" charset="0"/>
            </a:endParaRPr>
          </a:p>
        </p:txBody>
      </p:sp>
      <p:sp>
        <p:nvSpPr>
          <p:cNvPr id="23556" name="Rectangle 4"/>
          <p:cNvSpPr>
            <a:spLocks noChangeArrowheads="1"/>
          </p:cNvSpPr>
          <p:nvPr/>
        </p:nvSpPr>
        <p:spPr bwMode="auto">
          <a:xfrm>
            <a:off x="687388" y="3536950"/>
            <a:ext cx="7772400" cy="2592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562" tIns="46038" rIns="182562" bIns="46038"/>
          <a:lstStyle/>
          <a:p>
            <a:pPr marL="342900" indent="-342900" algn="just" eaLnBrk="1" hangingPunct="1">
              <a:lnSpc>
                <a:spcPct val="70000"/>
              </a:lnSpc>
              <a:spcBef>
                <a:spcPct val="20000"/>
              </a:spcBef>
              <a:buClr>
                <a:schemeClr val="tx1"/>
              </a:buClr>
              <a:buSzPct val="70000"/>
              <a:buFont typeface="Wingdings" charset="0"/>
              <a:buChar char="¢"/>
            </a:pPr>
            <a:endParaRPr lang="el-GR" sz="2100" b="0">
              <a:solidFill>
                <a:schemeClr val="tx2"/>
              </a:solidFill>
              <a:latin typeface="Candara" charset="0"/>
            </a:endParaRPr>
          </a:p>
        </p:txBody>
      </p:sp>
    </p:spTree>
    <p:extLst>
      <p:ext uri="{BB962C8B-B14F-4D97-AF65-F5344CB8AC3E}">
        <p14:creationId xmlns:p14="http://schemas.microsoft.com/office/powerpoint/2010/main" val="3420202623"/>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29059">
                                            <p:txEl>
                                              <p:pRg st="0" end="0"/>
                                            </p:txEl>
                                          </p:spTgt>
                                        </p:tgtEl>
                                        <p:attrNameLst>
                                          <p:attrName>style.visibility</p:attrName>
                                        </p:attrNameLst>
                                      </p:cBhvr>
                                      <p:to>
                                        <p:strVal val="visible"/>
                                      </p:to>
                                    </p:set>
                                    <p:animEffect transition="in" filter="blinds(vertical)">
                                      <p:cBhvr>
                                        <p:cTn id="7" dur="1000"/>
                                        <p:tgtEl>
                                          <p:spTgt spid="429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29059">
                                            <p:txEl>
                                              <p:pRg st="1" end="1"/>
                                            </p:txEl>
                                          </p:spTgt>
                                        </p:tgtEl>
                                        <p:attrNameLst>
                                          <p:attrName>style.visibility</p:attrName>
                                        </p:attrNameLst>
                                      </p:cBhvr>
                                      <p:to>
                                        <p:strVal val="visible"/>
                                      </p:to>
                                    </p:set>
                                    <p:animEffect transition="in" filter="blinds(vertical)">
                                      <p:cBhvr>
                                        <p:cTn id="12" dur="1000"/>
                                        <p:tgtEl>
                                          <p:spTgt spid="429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29059">
                                            <p:txEl>
                                              <p:pRg st="2" end="2"/>
                                            </p:txEl>
                                          </p:spTgt>
                                        </p:tgtEl>
                                        <p:attrNameLst>
                                          <p:attrName>style.visibility</p:attrName>
                                        </p:attrNameLst>
                                      </p:cBhvr>
                                      <p:to>
                                        <p:strVal val="visible"/>
                                      </p:to>
                                    </p:set>
                                    <p:animEffect transition="in" filter="blinds(vertical)">
                                      <p:cBhvr>
                                        <p:cTn id="17" dur="1000"/>
                                        <p:tgtEl>
                                          <p:spTgt spid="429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429059">
                                            <p:txEl>
                                              <p:pRg st="3" end="3"/>
                                            </p:txEl>
                                          </p:spTgt>
                                        </p:tgtEl>
                                        <p:attrNameLst>
                                          <p:attrName>style.visibility</p:attrName>
                                        </p:attrNameLst>
                                      </p:cBhvr>
                                      <p:to>
                                        <p:strVal val="visible"/>
                                      </p:to>
                                    </p:set>
                                    <p:animEffect transition="in" filter="blinds(vertical)">
                                      <p:cBhvr>
                                        <p:cTn id="22" dur="1000"/>
                                        <p:tgtEl>
                                          <p:spTgt spid="4290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429059">
                                            <p:txEl>
                                              <p:pRg st="4" end="4"/>
                                            </p:txEl>
                                          </p:spTgt>
                                        </p:tgtEl>
                                        <p:attrNameLst>
                                          <p:attrName>style.visibility</p:attrName>
                                        </p:attrNameLst>
                                      </p:cBhvr>
                                      <p:to>
                                        <p:strVal val="visible"/>
                                      </p:to>
                                    </p:set>
                                    <p:animEffect transition="in" filter="blinds(vertical)">
                                      <p:cBhvr>
                                        <p:cTn id="27" dur="1000"/>
                                        <p:tgtEl>
                                          <p:spTgt spid="4290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nodeType="clickEffect">
                                  <p:stCondLst>
                                    <p:cond delay="0"/>
                                  </p:stCondLst>
                                  <p:childTnLst>
                                    <p:set>
                                      <p:cBhvr>
                                        <p:cTn id="31" dur="1" fill="hold">
                                          <p:stCondLst>
                                            <p:cond delay="0"/>
                                          </p:stCondLst>
                                        </p:cTn>
                                        <p:tgtEl>
                                          <p:spTgt spid="429059">
                                            <p:txEl>
                                              <p:pRg st="5" end="5"/>
                                            </p:txEl>
                                          </p:spTgt>
                                        </p:tgtEl>
                                        <p:attrNameLst>
                                          <p:attrName>style.visibility</p:attrName>
                                        </p:attrNameLst>
                                      </p:cBhvr>
                                      <p:to>
                                        <p:strVal val="visible"/>
                                      </p:to>
                                    </p:set>
                                    <p:animEffect transition="in" filter="blinds(vertical)">
                                      <p:cBhvr>
                                        <p:cTn id="32" dur="1000"/>
                                        <p:tgtEl>
                                          <p:spTgt spid="429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p:txBody>
          <a:bodyPr wrap="square" numCol="1" anchorCtr="0" compatLnSpc="1">
            <a:prstTxWarp prst="textNoShape">
              <a:avLst/>
            </a:prstTxWarp>
          </a:bodyPr>
          <a:lstStyle/>
          <a:p>
            <a:pPr eaLnBrk="1" hangingPunct="1">
              <a:tabLst>
                <a:tab pos="2239963" algn="l"/>
              </a:tabLst>
            </a:pPr>
            <a:r>
              <a:rPr lang="el-GR" altLang="el-GR" sz="3200" b="1" cap="none" dirty="0">
                <a:latin typeface="Candara" charset="0"/>
                <a:ea typeface="MS PGothic" charset="-128"/>
              </a:rPr>
              <a:t>Χώρος συλλογής ερευνητικών δεδομένων</a:t>
            </a:r>
          </a:p>
        </p:txBody>
      </p:sp>
      <p:sp>
        <p:nvSpPr>
          <p:cNvPr id="80899" name="Rectangle 3"/>
          <p:cNvSpPr>
            <a:spLocks noGrp="1" noChangeArrowheads="1"/>
          </p:cNvSpPr>
          <p:nvPr>
            <p:ph idx="1"/>
          </p:nvPr>
        </p:nvSpPr>
        <p:spPr>
          <a:xfrm>
            <a:off x="503238" y="1604963"/>
            <a:ext cx="8229600" cy="4602162"/>
          </a:xfrm>
        </p:spPr>
        <p:txBody>
          <a:bodyPr/>
          <a:lstStyle/>
          <a:p>
            <a:pPr algn="just" eaLnBrk="1" hangingPunct="1">
              <a:buClrTx/>
              <a:buSzPct val="120000"/>
              <a:tabLst>
                <a:tab pos="6459538" algn="l"/>
              </a:tabLst>
            </a:pPr>
            <a:r>
              <a:rPr lang="el-GR" altLang="el-GR" sz="2200" dirty="0">
                <a:solidFill>
                  <a:schemeClr val="tx1"/>
                </a:solidFill>
                <a:latin typeface="Candara" charset="0"/>
                <a:ea typeface="MS PGothic" charset="-128"/>
              </a:rPr>
              <a:t>Όλα τα πιθανά υποκείμενα: </a:t>
            </a:r>
            <a:r>
              <a:rPr lang="el-GR" altLang="el-GR" sz="2200" b="1" dirty="0">
                <a:solidFill>
                  <a:srgbClr val="6B7D72"/>
                </a:solidFill>
                <a:latin typeface="Candara" charset="0"/>
                <a:ea typeface="MS PGothic" charset="-128"/>
              </a:rPr>
              <a:t>πληθυσμός</a:t>
            </a:r>
            <a:r>
              <a:rPr lang="el-GR" altLang="el-GR" sz="2200" dirty="0">
                <a:solidFill>
                  <a:srgbClr val="6B7D72"/>
                </a:solidFill>
                <a:latin typeface="Candara" charset="0"/>
                <a:ea typeface="MS PGothic" charset="-128"/>
              </a:rPr>
              <a:t>. </a:t>
            </a:r>
          </a:p>
          <a:p>
            <a:pPr algn="just" eaLnBrk="1" hangingPunct="1">
              <a:buClrTx/>
              <a:buSzPct val="120000"/>
              <a:tabLst>
                <a:tab pos="6459538" algn="l"/>
              </a:tabLst>
            </a:pPr>
            <a:endParaRPr lang="el-GR" altLang="el-GR" sz="2200" dirty="0">
              <a:solidFill>
                <a:schemeClr val="tx1"/>
              </a:solidFill>
              <a:latin typeface="Candara" charset="0"/>
              <a:ea typeface="MS PGothic" charset="-128"/>
            </a:endParaRPr>
          </a:p>
          <a:p>
            <a:pPr algn="just" eaLnBrk="1" hangingPunct="1">
              <a:buClrTx/>
              <a:buFont typeface="Wingdings" charset="2"/>
              <a:buNone/>
              <a:tabLst>
                <a:tab pos="6459538" algn="l"/>
              </a:tabLst>
            </a:pPr>
            <a:r>
              <a:rPr lang="el-GR" altLang="el-GR" sz="2200" dirty="0">
                <a:solidFill>
                  <a:schemeClr val="tx1"/>
                </a:solidFill>
                <a:latin typeface="Candara" charset="0"/>
                <a:ea typeface="MS PGothic" charset="-128"/>
              </a:rPr>
              <a:t>	-  Η </a:t>
            </a:r>
            <a:r>
              <a:rPr lang="el-GR" altLang="el-GR" sz="2200" b="1" dirty="0">
                <a:solidFill>
                  <a:srgbClr val="6B7D72"/>
                </a:solidFill>
                <a:latin typeface="Candara" charset="0"/>
                <a:ea typeface="MS PGothic" charset="-128"/>
              </a:rPr>
              <a:t>Απογραφική Έρευνα </a:t>
            </a:r>
            <a:r>
              <a:rPr lang="el-GR" altLang="el-GR" sz="2200" dirty="0">
                <a:solidFill>
                  <a:schemeClr val="tx1"/>
                </a:solidFill>
                <a:latin typeface="Candara" charset="0"/>
                <a:ea typeface="MS PGothic" charset="-128"/>
              </a:rPr>
              <a:t>εξετάζει όλο τον πληθυσμό. </a:t>
            </a:r>
          </a:p>
          <a:p>
            <a:pPr marL="541338" lvl="1" indent="-266700" algn="just" eaLnBrk="1" hangingPunct="1">
              <a:buClrTx/>
              <a:buFont typeface="Wingdings" charset="2"/>
              <a:buNone/>
              <a:tabLst>
                <a:tab pos="6459538" algn="l"/>
              </a:tabLst>
            </a:pPr>
            <a:r>
              <a:rPr lang="el-GR" altLang="el-GR" sz="2200" dirty="0">
                <a:solidFill>
                  <a:schemeClr val="tx1"/>
                </a:solidFill>
                <a:latin typeface="Candara" charset="0"/>
                <a:ea typeface="MS PGothic" charset="-128"/>
              </a:rPr>
              <a:t>- Η </a:t>
            </a:r>
            <a:r>
              <a:rPr lang="el-GR" altLang="el-GR" sz="2200" b="1" dirty="0">
                <a:solidFill>
                  <a:srgbClr val="6B7D72"/>
                </a:solidFill>
                <a:latin typeface="Candara" charset="0"/>
                <a:ea typeface="MS PGothic" charset="-128"/>
              </a:rPr>
              <a:t>Μελέτη Περίπτωσης </a:t>
            </a:r>
            <a:r>
              <a:rPr lang="el-GR" altLang="el-GR" sz="2200" dirty="0">
                <a:solidFill>
                  <a:schemeClr val="tx1"/>
                </a:solidFill>
                <a:latin typeface="Candara" charset="0"/>
                <a:ea typeface="MS PGothic" charset="-128"/>
              </a:rPr>
              <a:t>ή Περιπτώσεων εξετάζει ένα ή περισσότερα άτομα, ομάδες, μονάδες γενικά από τον πληθυσμό (</a:t>
            </a:r>
            <a:r>
              <a:rPr lang="el-GR" altLang="el-GR" sz="2200" b="1" dirty="0">
                <a:solidFill>
                  <a:srgbClr val="6B7D72"/>
                </a:solidFill>
                <a:latin typeface="Candara" charset="0"/>
                <a:ea typeface="MS PGothic" charset="-128"/>
              </a:rPr>
              <a:t>Ομάδες εστίασης </a:t>
            </a:r>
            <a:r>
              <a:rPr lang="el-GR" altLang="el-GR" sz="2200" dirty="0">
                <a:solidFill>
                  <a:schemeClr val="tx1"/>
                </a:solidFill>
                <a:latin typeface="Candara" charset="0"/>
                <a:ea typeface="MS PGothic" charset="-128"/>
              </a:rPr>
              <a:t>– </a:t>
            </a:r>
            <a:r>
              <a:rPr lang="en-US" altLang="el-GR" sz="2200" dirty="0">
                <a:solidFill>
                  <a:schemeClr val="tx1"/>
                </a:solidFill>
                <a:latin typeface="Candara" charset="0"/>
                <a:ea typeface="MS PGothic" charset="-128"/>
              </a:rPr>
              <a:t>focus group).</a:t>
            </a:r>
            <a:endParaRPr lang="el-GR" altLang="el-GR" sz="2200" dirty="0">
              <a:solidFill>
                <a:schemeClr val="tx1"/>
              </a:solidFill>
              <a:latin typeface="Candara" charset="0"/>
              <a:ea typeface="MS PGothic" charset="-128"/>
            </a:endParaRPr>
          </a:p>
          <a:p>
            <a:pPr marL="541338" lvl="1" indent="-266700" algn="just" eaLnBrk="1" hangingPunct="1">
              <a:buClrTx/>
              <a:buFontTx/>
              <a:buChar char="-"/>
              <a:tabLst>
                <a:tab pos="6459538" algn="l"/>
              </a:tabLst>
            </a:pPr>
            <a:r>
              <a:rPr lang="el-GR" altLang="el-GR" sz="2200" dirty="0">
                <a:solidFill>
                  <a:schemeClr val="tx1"/>
                </a:solidFill>
                <a:latin typeface="Candara" charset="0"/>
                <a:ea typeface="MS PGothic" charset="-128"/>
              </a:rPr>
              <a:t>Η </a:t>
            </a:r>
            <a:r>
              <a:rPr lang="el-GR" altLang="el-GR" sz="2200" b="1" dirty="0">
                <a:solidFill>
                  <a:srgbClr val="6B7D72"/>
                </a:solidFill>
                <a:latin typeface="Candara" charset="0"/>
                <a:ea typeface="MS PGothic" charset="-128"/>
              </a:rPr>
              <a:t>Δειγματοληπτική Έρευνα </a:t>
            </a:r>
            <a:r>
              <a:rPr lang="el-GR" altLang="el-GR" sz="2200" dirty="0">
                <a:solidFill>
                  <a:schemeClr val="tx1"/>
                </a:solidFill>
                <a:latin typeface="Candara" charset="0"/>
                <a:ea typeface="MS PGothic" charset="-128"/>
              </a:rPr>
              <a:t>που εξετάζει ένα μέρος του πληθυσμού, </a:t>
            </a:r>
            <a:r>
              <a:rPr lang="el-GR" altLang="el-GR" sz="2200" dirty="0">
                <a:solidFill>
                  <a:srgbClr val="6B7D72"/>
                </a:solidFill>
                <a:latin typeface="Candara" charset="0"/>
                <a:ea typeface="MS PGothic" charset="-128"/>
              </a:rPr>
              <a:t>ένα </a:t>
            </a:r>
            <a:r>
              <a:rPr lang="el-GR" altLang="el-GR" sz="2200" b="1" dirty="0">
                <a:solidFill>
                  <a:srgbClr val="6B7D72"/>
                </a:solidFill>
                <a:latin typeface="Candara" charset="0"/>
                <a:ea typeface="MS PGothic" charset="-128"/>
              </a:rPr>
              <a:t>δείγμα</a:t>
            </a:r>
            <a:r>
              <a:rPr lang="el-GR" altLang="el-GR" sz="2200" dirty="0">
                <a:solidFill>
                  <a:srgbClr val="6B7D72"/>
                </a:solidFill>
                <a:latin typeface="Candara" charset="0"/>
                <a:ea typeface="MS PGothic" charset="-128"/>
              </a:rPr>
              <a:t> </a:t>
            </a:r>
            <a:r>
              <a:rPr lang="el-GR" altLang="el-GR" sz="2200" dirty="0">
                <a:solidFill>
                  <a:schemeClr val="tx1"/>
                </a:solidFill>
                <a:latin typeface="Candara" charset="0"/>
                <a:ea typeface="MS PGothic" charset="-128"/>
              </a:rPr>
              <a:t>που επιλέγεται με τυπικές διαδικασίες. </a:t>
            </a:r>
          </a:p>
          <a:p>
            <a:pPr marL="541338" lvl="1" indent="-266700" algn="just" eaLnBrk="1" hangingPunct="1">
              <a:buClrTx/>
              <a:buFont typeface="Arial" charset="0"/>
              <a:buNone/>
              <a:tabLst>
                <a:tab pos="6459538" algn="l"/>
              </a:tabLst>
            </a:pPr>
            <a:r>
              <a:rPr lang="el-GR" altLang="el-GR" sz="1800" i="1" dirty="0">
                <a:solidFill>
                  <a:schemeClr val="tx1"/>
                </a:solidFill>
                <a:latin typeface="Candara" charset="0"/>
                <a:ea typeface="MS PGothic" charset="-128"/>
              </a:rPr>
              <a:t>	Το δείγμα αυτό είναι αντιπροσωπευτικό, όταν περιλαμβάνει όλα τα χαρακτηριστικά του αρχικού πληθυσμού, τουλάχιστον ως προς τα στοιχεία που ενδιαφέρουν την έρευνα.</a:t>
            </a:r>
          </a:p>
        </p:txBody>
      </p:sp>
      <p:sp>
        <p:nvSpPr>
          <p:cNvPr id="28676"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DE5EBB43-5D41-DA4C-99B8-768FCAA91876}" type="slidenum">
              <a:rPr lang="el-GR" altLang="el-GR">
                <a:solidFill>
                  <a:schemeClr val="tx2"/>
                </a:solidFill>
                <a:latin typeface="Candara" charset="0"/>
              </a:rPr>
              <a:pPr/>
              <a:t>13</a:t>
            </a:fld>
            <a:endParaRPr lang="el-GR" altLang="el-GR">
              <a:solidFill>
                <a:schemeClr val="tx2"/>
              </a:solidFill>
              <a:latin typeface="Candara"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blinds(vertical)">
                                      <p:cBhvr>
                                        <p:cTn id="7" dur="1000"/>
                                        <p:tgtEl>
                                          <p:spTgt spid="808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80899">
                                            <p:txEl>
                                              <p:pRg st="2" end="2"/>
                                            </p:txEl>
                                          </p:spTgt>
                                        </p:tgtEl>
                                        <p:attrNameLst>
                                          <p:attrName>style.visibility</p:attrName>
                                        </p:attrNameLst>
                                      </p:cBhvr>
                                      <p:to>
                                        <p:strVal val="visible"/>
                                      </p:to>
                                    </p:set>
                                    <p:animEffect transition="in" filter="blinds(vertical)">
                                      <p:cBhvr>
                                        <p:cTn id="12" dur="1000"/>
                                        <p:tgtEl>
                                          <p:spTgt spid="808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80899">
                                            <p:txEl>
                                              <p:pRg st="3" end="3"/>
                                            </p:txEl>
                                          </p:spTgt>
                                        </p:tgtEl>
                                        <p:attrNameLst>
                                          <p:attrName>style.visibility</p:attrName>
                                        </p:attrNameLst>
                                      </p:cBhvr>
                                      <p:to>
                                        <p:strVal val="visible"/>
                                      </p:to>
                                    </p:set>
                                    <p:animEffect transition="in" filter="blinds(vertical)">
                                      <p:cBhvr>
                                        <p:cTn id="17" dur="1000"/>
                                        <p:tgtEl>
                                          <p:spTgt spid="808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80899">
                                            <p:txEl>
                                              <p:pRg st="4" end="4"/>
                                            </p:txEl>
                                          </p:spTgt>
                                        </p:tgtEl>
                                        <p:attrNameLst>
                                          <p:attrName>style.visibility</p:attrName>
                                        </p:attrNameLst>
                                      </p:cBhvr>
                                      <p:to>
                                        <p:strVal val="visible"/>
                                      </p:to>
                                    </p:set>
                                    <p:animEffect transition="in" filter="blinds(vertical)">
                                      <p:cBhvr>
                                        <p:cTn id="22" dur="1000"/>
                                        <p:tgtEl>
                                          <p:spTgt spid="8089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80899">
                                            <p:txEl>
                                              <p:pRg st="5" end="5"/>
                                            </p:txEl>
                                          </p:spTgt>
                                        </p:tgtEl>
                                        <p:attrNameLst>
                                          <p:attrName>style.visibility</p:attrName>
                                        </p:attrNameLst>
                                      </p:cBhvr>
                                      <p:to>
                                        <p:strVal val="visible"/>
                                      </p:to>
                                    </p:set>
                                    <p:animEffect transition="in" filter="blinds(vertical)">
                                      <p:cBhvr>
                                        <p:cTn id="27" dur="1000"/>
                                        <p:tgtEl>
                                          <p:spTgt spid="808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p:txBody>
          <a:bodyPr wrap="square" numCol="1" anchorCtr="0" compatLnSpc="1">
            <a:prstTxWarp prst="textNoShape">
              <a:avLst/>
            </a:prstTxWarp>
          </a:bodyPr>
          <a:lstStyle/>
          <a:p>
            <a:pPr eaLnBrk="1" hangingPunct="1">
              <a:tabLst>
                <a:tab pos="2239963" algn="l"/>
              </a:tabLst>
            </a:pPr>
            <a:r>
              <a:rPr lang="el-GR" altLang="el-GR" sz="3200" b="1" cap="none" dirty="0">
                <a:latin typeface="Candara" charset="0"/>
                <a:ea typeface="MS PGothic" charset="-128"/>
              </a:rPr>
              <a:t>Χώρος συλλογής ερευνητικών δεδομένων</a:t>
            </a:r>
          </a:p>
        </p:txBody>
      </p:sp>
      <p:sp>
        <p:nvSpPr>
          <p:cNvPr id="80899" name="Rectangle 3"/>
          <p:cNvSpPr>
            <a:spLocks noGrp="1" noChangeArrowheads="1"/>
          </p:cNvSpPr>
          <p:nvPr>
            <p:ph idx="1"/>
          </p:nvPr>
        </p:nvSpPr>
        <p:spPr>
          <a:xfrm>
            <a:off x="503238" y="1604963"/>
            <a:ext cx="8229600" cy="4602162"/>
          </a:xfrm>
        </p:spPr>
        <p:txBody>
          <a:bodyPr/>
          <a:lstStyle/>
          <a:p>
            <a:pPr eaLnBrk="1" hangingPunct="1">
              <a:buClrTx/>
              <a:buSzPct val="120000"/>
              <a:tabLst>
                <a:tab pos="6459538" algn="l"/>
              </a:tabLst>
            </a:pPr>
            <a:r>
              <a:rPr lang="el-GR" altLang="el-GR" dirty="0">
                <a:solidFill>
                  <a:schemeClr val="tx1"/>
                </a:solidFill>
                <a:latin typeface="Candara" charset="0"/>
                <a:ea typeface="MS PGothic" charset="-128"/>
              </a:rPr>
              <a:t>O αριθμός του δείγματος γενικά εξαρτάται από</a:t>
            </a:r>
          </a:p>
          <a:p>
            <a:pPr eaLnBrk="1" hangingPunct="1">
              <a:buClrTx/>
              <a:buFont typeface="Wingdings" charset="2"/>
              <a:buNone/>
              <a:tabLst>
                <a:tab pos="6459538" algn="l"/>
              </a:tabLst>
            </a:pPr>
            <a:r>
              <a:rPr lang="el-GR" altLang="el-GR" dirty="0">
                <a:solidFill>
                  <a:schemeClr val="tx1"/>
                </a:solidFill>
                <a:latin typeface="Candara" charset="0"/>
                <a:ea typeface="MS PGothic" charset="-128"/>
              </a:rPr>
              <a:t>	- την επιδιωκόμενη ακρίβεια,</a:t>
            </a:r>
          </a:p>
          <a:p>
            <a:pPr eaLnBrk="1" hangingPunct="1">
              <a:buClrTx/>
              <a:buFont typeface="Wingdings" charset="2"/>
              <a:buNone/>
              <a:tabLst>
                <a:tab pos="6459538" algn="l"/>
              </a:tabLst>
            </a:pPr>
            <a:r>
              <a:rPr lang="el-GR" altLang="el-GR" dirty="0">
                <a:solidFill>
                  <a:schemeClr val="tx1"/>
                </a:solidFill>
                <a:latin typeface="Candara" charset="0"/>
                <a:ea typeface="MS PGothic" charset="-128"/>
              </a:rPr>
              <a:t>	- τα χαρακτηριστικά του πληθυσμού και</a:t>
            </a:r>
          </a:p>
          <a:p>
            <a:pPr eaLnBrk="1" hangingPunct="1">
              <a:buClrTx/>
              <a:buFont typeface="Wingdings" charset="2"/>
              <a:buNone/>
              <a:tabLst>
                <a:tab pos="6459538" algn="l"/>
              </a:tabLst>
            </a:pPr>
            <a:r>
              <a:rPr lang="el-GR" altLang="el-GR" dirty="0">
                <a:solidFill>
                  <a:schemeClr val="tx1"/>
                </a:solidFill>
                <a:latin typeface="Candara" charset="0"/>
                <a:ea typeface="MS PGothic" charset="-128"/>
              </a:rPr>
              <a:t>	- τη μέθοδο που ακολουθούμε.</a:t>
            </a:r>
          </a:p>
          <a:p>
            <a:pPr eaLnBrk="1" hangingPunct="1">
              <a:buClrTx/>
              <a:buFont typeface="Wingdings" charset="2"/>
              <a:buNone/>
              <a:tabLst>
                <a:tab pos="6459538" algn="l"/>
              </a:tabLst>
            </a:pPr>
            <a:endParaRPr lang="el-GR" altLang="el-GR" dirty="0">
              <a:solidFill>
                <a:schemeClr val="tx1"/>
              </a:solidFill>
              <a:latin typeface="Candara" charset="0"/>
              <a:ea typeface="MS PGothic" charset="-128"/>
            </a:endParaRPr>
          </a:p>
          <a:p>
            <a:pPr marL="533400" indent="-234950" eaLnBrk="1" hangingPunct="1">
              <a:buClrTx/>
              <a:buFontTx/>
              <a:buChar char="-"/>
              <a:tabLst>
                <a:tab pos="6459538" algn="l"/>
              </a:tabLst>
            </a:pPr>
            <a:r>
              <a:rPr lang="el-GR" altLang="el-GR" dirty="0">
                <a:solidFill>
                  <a:schemeClr val="tx1"/>
                </a:solidFill>
                <a:latin typeface="Candara" charset="0"/>
                <a:ea typeface="MS PGothic" charset="-128"/>
              </a:rPr>
              <a:t>Ομάδες εστίασης</a:t>
            </a:r>
          </a:p>
          <a:p>
            <a:pPr marL="533400" indent="-234950" eaLnBrk="1" hangingPunct="1">
              <a:buClrTx/>
              <a:buFontTx/>
              <a:buChar char="-"/>
              <a:tabLst>
                <a:tab pos="6459538" algn="l"/>
              </a:tabLst>
            </a:pPr>
            <a:r>
              <a:rPr lang="el-GR" altLang="el-GR" dirty="0">
                <a:solidFill>
                  <a:schemeClr val="tx1"/>
                </a:solidFill>
                <a:latin typeface="Candara" charset="0"/>
                <a:ea typeface="MS PGothic" charset="-128"/>
              </a:rPr>
              <a:t>Ομάδες πειράματος, ομάδες ελέγχου</a:t>
            </a:r>
          </a:p>
          <a:p>
            <a:pPr marL="541338" lvl="1" indent="-266700" algn="just" eaLnBrk="1" hangingPunct="1">
              <a:buFont typeface="Wingdings" charset="2"/>
              <a:buNone/>
              <a:tabLst>
                <a:tab pos="6459538" algn="l"/>
              </a:tabLst>
            </a:pPr>
            <a:endParaRPr lang="el-GR" altLang="el-GR" sz="2200" dirty="0">
              <a:latin typeface="Candara" charset="0"/>
              <a:ea typeface="MS PGothic" charset="-128"/>
            </a:endParaRPr>
          </a:p>
        </p:txBody>
      </p:sp>
      <p:sp>
        <p:nvSpPr>
          <p:cNvPr id="30724"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8B88E98F-5FF3-4A4F-81BD-76BF6EA2EB80}" type="slidenum">
              <a:rPr lang="el-GR" altLang="el-GR">
                <a:solidFill>
                  <a:schemeClr val="tx2"/>
                </a:solidFill>
                <a:latin typeface="Candara" charset="0"/>
              </a:rPr>
              <a:pPr/>
              <a:t>14</a:t>
            </a:fld>
            <a:endParaRPr lang="el-GR" altLang="el-GR">
              <a:solidFill>
                <a:schemeClr val="tx2"/>
              </a:solidFill>
              <a:latin typeface="Candara"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blinds(vertical)">
                                      <p:cBhvr>
                                        <p:cTn id="7" dur="1000"/>
                                        <p:tgtEl>
                                          <p:spTgt spid="808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80899">
                                            <p:txEl>
                                              <p:pRg st="1" end="1"/>
                                            </p:txEl>
                                          </p:spTgt>
                                        </p:tgtEl>
                                        <p:attrNameLst>
                                          <p:attrName>style.visibility</p:attrName>
                                        </p:attrNameLst>
                                      </p:cBhvr>
                                      <p:to>
                                        <p:strVal val="visible"/>
                                      </p:to>
                                    </p:set>
                                    <p:animEffect transition="in" filter="blinds(vertical)">
                                      <p:cBhvr>
                                        <p:cTn id="12" dur="1000"/>
                                        <p:tgtEl>
                                          <p:spTgt spid="808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80899">
                                            <p:txEl>
                                              <p:pRg st="2" end="2"/>
                                            </p:txEl>
                                          </p:spTgt>
                                        </p:tgtEl>
                                        <p:attrNameLst>
                                          <p:attrName>style.visibility</p:attrName>
                                        </p:attrNameLst>
                                      </p:cBhvr>
                                      <p:to>
                                        <p:strVal val="visible"/>
                                      </p:to>
                                    </p:set>
                                    <p:animEffect transition="in" filter="blinds(vertical)">
                                      <p:cBhvr>
                                        <p:cTn id="17" dur="1000"/>
                                        <p:tgtEl>
                                          <p:spTgt spid="808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80899">
                                            <p:txEl>
                                              <p:pRg st="3" end="3"/>
                                            </p:txEl>
                                          </p:spTgt>
                                        </p:tgtEl>
                                        <p:attrNameLst>
                                          <p:attrName>style.visibility</p:attrName>
                                        </p:attrNameLst>
                                      </p:cBhvr>
                                      <p:to>
                                        <p:strVal val="visible"/>
                                      </p:to>
                                    </p:set>
                                    <p:animEffect transition="in" filter="blinds(vertical)">
                                      <p:cBhvr>
                                        <p:cTn id="22" dur="1000"/>
                                        <p:tgtEl>
                                          <p:spTgt spid="80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80899">
                                            <p:txEl>
                                              <p:pRg st="5" end="5"/>
                                            </p:txEl>
                                          </p:spTgt>
                                        </p:tgtEl>
                                        <p:attrNameLst>
                                          <p:attrName>style.visibility</p:attrName>
                                        </p:attrNameLst>
                                      </p:cBhvr>
                                      <p:to>
                                        <p:strVal val="visible"/>
                                      </p:to>
                                    </p:set>
                                    <p:animEffect transition="in" filter="blinds(vertical)">
                                      <p:cBhvr>
                                        <p:cTn id="27" dur="1000"/>
                                        <p:tgtEl>
                                          <p:spTgt spid="808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80899">
                                            <p:txEl>
                                              <p:pRg st="6" end="6"/>
                                            </p:txEl>
                                          </p:spTgt>
                                        </p:tgtEl>
                                        <p:attrNameLst>
                                          <p:attrName>style.visibility</p:attrName>
                                        </p:attrNameLst>
                                      </p:cBhvr>
                                      <p:to>
                                        <p:strVal val="visible"/>
                                      </p:to>
                                    </p:set>
                                    <p:animEffect transition="in" filter="blinds(vertical)">
                                      <p:cBhvr>
                                        <p:cTn id="32" dur="1000"/>
                                        <p:tgtEl>
                                          <p:spTgt spid="80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bwMode="auto"/>
        <p:txBody>
          <a:bodyPr wrap="square" numCol="1" anchorCtr="0" compatLnSpc="1">
            <a:prstTxWarp prst="textNoShape">
              <a:avLst/>
            </a:prstTxWarp>
          </a:bodyPr>
          <a:lstStyle/>
          <a:p>
            <a:pPr eaLnBrk="1" hangingPunct="1">
              <a:tabLst>
                <a:tab pos="2239963" algn="l"/>
              </a:tabLst>
            </a:pPr>
            <a:r>
              <a:rPr lang="el-GR" altLang="el-GR" sz="3200" b="1" cap="none" dirty="0">
                <a:latin typeface="Candara" charset="0"/>
                <a:ea typeface="MS PGothic" charset="-128"/>
              </a:rPr>
              <a:t>Μέσα συλλογής ερευνητικών δεδομένων</a:t>
            </a:r>
          </a:p>
        </p:txBody>
      </p:sp>
      <p:sp>
        <p:nvSpPr>
          <p:cNvPr id="80899" name="Rectangle 3"/>
          <p:cNvSpPr>
            <a:spLocks noGrp="1" noChangeArrowheads="1"/>
          </p:cNvSpPr>
          <p:nvPr>
            <p:ph idx="1"/>
          </p:nvPr>
        </p:nvSpPr>
        <p:spPr>
          <a:xfrm>
            <a:off x="503238" y="1604963"/>
            <a:ext cx="8229600" cy="4602162"/>
          </a:xfrm>
        </p:spPr>
        <p:txBody>
          <a:bodyPr/>
          <a:lstStyle/>
          <a:p>
            <a:pPr eaLnBrk="1" hangingPunct="1">
              <a:buClrTx/>
              <a:buFont typeface="Wingdings 3" charset="2"/>
              <a:buNone/>
              <a:tabLst>
                <a:tab pos="6459538" algn="l"/>
              </a:tabLst>
            </a:pPr>
            <a:r>
              <a:rPr lang="el-GR" altLang="el-GR" dirty="0">
                <a:latin typeface="Candara" charset="0"/>
                <a:ea typeface="MS PGothic" charset="-128"/>
              </a:rPr>
              <a:t>	</a:t>
            </a:r>
            <a:r>
              <a:rPr lang="el-GR" altLang="el-GR" dirty="0">
                <a:solidFill>
                  <a:srgbClr val="000000"/>
                </a:solidFill>
                <a:latin typeface="Candara" charset="0"/>
                <a:ea typeface="MS PGothic" charset="-128"/>
              </a:rPr>
              <a:t>Τρείς βασικές </a:t>
            </a:r>
            <a:r>
              <a:rPr lang="el-GR" altLang="el-GR" b="1" i="1" dirty="0">
                <a:solidFill>
                  <a:srgbClr val="6B7D72"/>
                </a:solidFill>
                <a:latin typeface="Candara" charset="0"/>
                <a:ea typeface="MS PGothic" charset="-128"/>
              </a:rPr>
              <a:t>κατηγορίες εργαλείων </a:t>
            </a:r>
            <a:r>
              <a:rPr lang="el-GR" altLang="el-GR" dirty="0">
                <a:solidFill>
                  <a:srgbClr val="000000"/>
                </a:solidFill>
                <a:latin typeface="Candara" charset="0"/>
                <a:ea typeface="MS PGothic" charset="-128"/>
              </a:rPr>
              <a:t>ανάλογα με το είδος των δεδομένων.</a:t>
            </a:r>
            <a:endParaRPr lang="en-US" altLang="el-GR" dirty="0">
              <a:solidFill>
                <a:srgbClr val="000000"/>
              </a:solidFill>
              <a:latin typeface="Candara" charset="0"/>
              <a:ea typeface="MS PGothic" charset="-128"/>
            </a:endParaRPr>
          </a:p>
          <a:p>
            <a:pPr eaLnBrk="1" hangingPunct="1">
              <a:buClrTx/>
              <a:buFont typeface="Wingdings" charset="2"/>
              <a:buNone/>
              <a:tabLst>
                <a:tab pos="6459538" algn="l"/>
              </a:tabLst>
            </a:pPr>
            <a:endParaRPr lang="el-GR" altLang="el-GR" dirty="0">
              <a:solidFill>
                <a:srgbClr val="000000"/>
              </a:solidFill>
              <a:latin typeface="Candara" charset="0"/>
              <a:ea typeface="MS PGothic" charset="-128"/>
            </a:endParaRPr>
          </a:p>
          <a:p>
            <a:pPr eaLnBrk="1" hangingPunct="1">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Μέσα συλλογής </a:t>
            </a:r>
            <a:r>
              <a:rPr lang="el-GR" altLang="el-GR" b="1" dirty="0">
                <a:solidFill>
                  <a:srgbClr val="6B7D72"/>
                </a:solidFill>
                <a:latin typeface="Candara" charset="0"/>
                <a:ea typeface="MS PGothic" charset="-128"/>
              </a:rPr>
              <a:t>απόψεων, στάσεων, γνωμών</a:t>
            </a:r>
            <a:r>
              <a:rPr lang="el-GR" altLang="el-GR" dirty="0">
                <a:solidFill>
                  <a:srgbClr val="000000"/>
                </a:solidFill>
                <a:latin typeface="Candara" charset="0"/>
                <a:ea typeface="MS PGothic" charset="-128"/>
              </a:rPr>
              <a:t>, κλπ. (ερωτηματολόγιο και συνέντευξη)</a:t>
            </a:r>
          </a:p>
          <a:p>
            <a:pPr eaLnBrk="1" hangingPunct="1">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Μέσα μέτρησης </a:t>
            </a:r>
            <a:r>
              <a:rPr lang="el-GR" altLang="el-GR" b="1" dirty="0">
                <a:solidFill>
                  <a:srgbClr val="6B7D72"/>
                </a:solidFill>
                <a:latin typeface="Candara" charset="0"/>
                <a:ea typeface="MS PGothic" charset="-128"/>
              </a:rPr>
              <a:t>ικανοτήτων, γνώσεων, δεξιοτήτων</a:t>
            </a:r>
            <a:r>
              <a:rPr lang="el-GR" altLang="el-GR" dirty="0">
                <a:solidFill>
                  <a:srgbClr val="000000"/>
                </a:solidFill>
                <a:latin typeface="Candara" charset="0"/>
                <a:ea typeface="MS PGothic" charset="-128"/>
              </a:rPr>
              <a:t>, στοιχείων της προσωπικότητας κλπ. (σταθμισμένα και μη τεστ και γενικότερα δοκιμασίες)</a:t>
            </a:r>
          </a:p>
          <a:p>
            <a:pPr eaLnBrk="1" hangingPunct="1">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Μέσα καταγραφής </a:t>
            </a:r>
            <a:r>
              <a:rPr lang="el-GR" altLang="el-GR" b="1" dirty="0">
                <a:solidFill>
                  <a:srgbClr val="6B7D72"/>
                </a:solidFill>
                <a:latin typeface="Candara" charset="0"/>
                <a:ea typeface="MS PGothic" charset="-128"/>
              </a:rPr>
              <a:t>συμπεριφοράς, επικοινωνίας, αλληλεπίδρασης</a:t>
            </a:r>
            <a:r>
              <a:rPr lang="el-GR" altLang="el-GR" b="1" dirty="0">
                <a:solidFill>
                  <a:srgbClr val="000000"/>
                </a:solidFill>
                <a:latin typeface="Candara" charset="0"/>
                <a:ea typeface="MS PGothic" charset="-128"/>
              </a:rPr>
              <a:t> </a:t>
            </a:r>
            <a:r>
              <a:rPr lang="el-GR" altLang="el-GR" dirty="0">
                <a:solidFill>
                  <a:srgbClr val="000000"/>
                </a:solidFill>
                <a:latin typeface="Candara" charset="0"/>
                <a:ea typeface="MS PGothic" charset="-128"/>
              </a:rPr>
              <a:t>κλπ. (μέσα παρατήρησης)</a:t>
            </a:r>
          </a:p>
        </p:txBody>
      </p:sp>
      <p:sp>
        <p:nvSpPr>
          <p:cNvPr id="32772"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1301CE73-144E-4A47-94F3-7A24AED59831}" type="slidenum">
              <a:rPr lang="el-GR" altLang="el-GR">
                <a:solidFill>
                  <a:schemeClr val="tx2"/>
                </a:solidFill>
                <a:latin typeface="Candara" charset="0"/>
              </a:rPr>
              <a:pPr/>
              <a:t>15</a:t>
            </a:fld>
            <a:endParaRPr lang="el-GR" altLang="el-GR">
              <a:solidFill>
                <a:schemeClr val="tx2"/>
              </a:solidFill>
              <a:latin typeface="Candara"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blinds(vertical)">
                                      <p:cBhvr>
                                        <p:cTn id="7" dur="1000"/>
                                        <p:tgtEl>
                                          <p:spTgt spid="808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80899">
                                            <p:txEl>
                                              <p:pRg st="2" end="2"/>
                                            </p:txEl>
                                          </p:spTgt>
                                        </p:tgtEl>
                                        <p:attrNameLst>
                                          <p:attrName>style.visibility</p:attrName>
                                        </p:attrNameLst>
                                      </p:cBhvr>
                                      <p:to>
                                        <p:strVal val="visible"/>
                                      </p:to>
                                    </p:set>
                                    <p:animEffect transition="in" filter="blinds(vertical)">
                                      <p:cBhvr>
                                        <p:cTn id="12" dur="1000"/>
                                        <p:tgtEl>
                                          <p:spTgt spid="808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80899">
                                            <p:txEl>
                                              <p:pRg st="3" end="3"/>
                                            </p:txEl>
                                          </p:spTgt>
                                        </p:tgtEl>
                                        <p:attrNameLst>
                                          <p:attrName>style.visibility</p:attrName>
                                        </p:attrNameLst>
                                      </p:cBhvr>
                                      <p:to>
                                        <p:strVal val="visible"/>
                                      </p:to>
                                    </p:set>
                                    <p:animEffect transition="in" filter="blinds(vertical)">
                                      <p:cBhvr>
                                        <p:cTn id="17" dur="1000"/>
                                        <p:tgtEl>
                                          <p:spTgt spid="808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80899">
                                            <p:txEl>
                                              <p:pRg st="4" end="4"/>
                                            </p:txEl>
                                          </p:spTgt>
                                        </p:tgtEl>
                                        <p:attrNameLst>
                                          <p:attrName>style.visibility</p:attrName>
                                        </p:attrNameLst>
                                      </p:cBhvr>
                                      <p:to>
                                        <p:strVal val="visible"/>
                                      </p:to>
                                    </p:set>
                                    <p:animEffect transition="in" filter="blinds(vertical)">
                                      <p:cBhvr>
                                        <p:cTn id="22" dur="1000"/>
                                        <p:tgtEl>
                                          <p:spTgt spid="808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p:txBody>
          <a:bodyPr wrap="square" numCol="1" anchorCtr="0" compatLnSpc="1">
            <a:prstTxWarp prst="textNoShape">
              <a:avLst/>
            </a:prstTxWarp>
          </a:bodyPr>
          <a:lstStyle/>
          <a:p>
            <a:pPr eaLnBrk="1" hangingPunct="1">
              <a:tabLst>
                <a:tab pos="2239963" algn="l"/>
              </a:tabLst>
            </a:pPr>
            <a:r>
              <a:rPr lang="el-GR" altLang="el-GR" sz="3200" b="1" cap="none" dirty="0">
                <a:latin typeface="Candara" charset="0"/>
                <a:ea typeface="MS PGothic" charset="-128"/>
              </a:rPr>
              <a:t>Μέσα συλλογής ερευνητικών δεδομένων</a:t>
            </a:r>
          </a:p>
        </p:txBody>
      </p:sp>
      <p:sp>
        <p:nvSpPr>
          <p:cNvPr id="80899" name="Rectangle 3"/>
          <p:cNvSpPr>
            <a:spLocks noGrp="1" noChangeArrowheads="1"/>
          </p:cNvSpPr>
          <p:nvPr>
            <p:ph idx="1"/>
          </p:nvPr>
        </p:nvSpPr>
        <p:spPr>
          <a:xfrm>
            <a:off x="503238" y="1604963"/>
            <a:ext cx="8229600" cy="4602162"/>
          </a:xfrm>
        </p:spPr>
        <p:txBody>
          <a:bodyPr/>
          <a:lstStyle/>
          <a:p>
            <a:pPr eaLnBrk="1" hangingPunct="1">
              <a:buClrTx/>
              <a:buFont typeface="Wingdings 3" charset="2"/>
              <a:buNone/>
              <a:tabLst>
                <a:tab pos="6459538" algn="l"/>
              </a:tabLst>
            </a:pPr>
            <a:r>
              <a:rPr lang="el-GR" altLang="el-GR" dirty="0">
                <a:solidFill>
                  <a:srgbClr val="000000"/>
                </a:solidFill>
                <a:latin typeface="Candara" charset="0"/>
                <a:ea typeface="MS PGothic" charset="-128"/>
              </a:rPr>
              <a:t>	Διαφορετικά μέσα </a:t>
            </a:r>
            <a:r>
              <a:rPr lang="el-GR" altLang="el-GR" b="1" i="1" dirty="0">
                <a:solidFill>
                  <a:srgbClr val="6B7D72"/>
                </a:solidFill>
                <a:latin typeface="Candara" charset="0"/>
                <a:ea typeface="MS PGothic" charset="-128"/>
              </a:rPr>
              <a:t>καταγραφής δεδομένων </a:t>
            </a:r>
            <a:r>
              <a:rPr lang="el-GR" altLang="el-GR" dirty="0">
                <a:solidFill>
                  <a:srgbClr val="000000"/>
                </a:solidFill>
                <a:latin typeface="Candara" charset="0"/>
                <a:ea typeface="MS PGothic" charset="-128"/>
              </a:rPr>
              <a:t>– υπάρχουν τεχνικές:</a:t>
            </a:r>
          </a:p>
          <a:p>
            <a:pPr eaLnBrk="1" hangingPunct="1">
              <a:buClr>
                <a:schemeClr val="accent1">
                  <a:lumMod val="75000"/>
                </a:schemeClr>
              </a:buClr>
              <a:buSzPct val="100000"/>
              <a:buFont typeface="Arial"/>
              <a:buChar char="•"/>
              <a:tabLst>
                <a:tab pos="6459538" algn="l"/>
              </a:tabLst>
            </a:pPr>
            <a:r>
              <a:rPr lang="en-US" altLang="el-GR" dirty="0">
                <a:solidFill>
                  <a:srgbClr val="000000"/>
                </a:solidFill>
                <a:latin typeface="Candara" charset="0"/>
                <a:ea typeface="MS PGothic" charset="-128"/>
              </a:rPr>
              <a:t> </a:t>
            </a:r>
            <a:r>
              <a:rPr lang="el-GR" altLang="el-GR" dirty="0">
                <a:solidFill>
                  <a:srgbClr val="000000"/>
                </a:solidFill>
                <a:latin typeface="Candara" charset="0"/>
                <a:ea typeface="MS PGothic" charset="-128"/>
              </a:rPr>
              <a:t>(Xρονόμετρα, H/Y και φωτογραφικές μηχανές, μηχανές μέτρησης γενικά)</a:t>
            </a:r>
          </a:p>
          <a:p>
            <a:pPr eaLnBrk="1" hangingPunct="1">
              <a:buClr>
                <a:schemeClr val="accent1">
                  <a:lumMod val="75000"/>
                </a:schemeClr>
              </a:buClr>
              <a:buSzPct val="100000"/>
              <a:buFont typeface="Arial"/>
              <a:buChar char="•"/>
              <a:tabLst>
                <a:tab pos="6459538" algn="l"/>
              </a:tabLst>
            </a:pPr>
            <a:r>
              <a:rPr lang="el-GR" altLang="el-GR" dirty="0">
                <a:solidFill>
                  <a:srgbClr val="000000"/>
                </a:solidFill>
                <a:latin typeface="Candara" charset="0"/>
                <a:ea typeface="MS PGothic" charset="-128"/>
              </a:rPr>
              <a:t> Μαγνητόφωνα και βίντεο</a:t>
            </a:r>
          </a:p>
          <a:p>
            <a:pPr eaLnBrk="1" hangingPunct="1">
              <a:buClr>
                <a:schemeClr val="accent1">
                  <a:lumMod val="75000"/>
                </a:schemeClr>
              </a:buClr>
              <a:buSzPct val="100000"/>
              <a:buFont typeface="Arial"/>
              <a:buChar char="•"/>
              <a:tabLst>
                <a:tab pos="6459538" algn="l"/>
              </a:tabLst>
            </a:pPr>
            <a:r>
              <a:rPr lang="en-US" altLang="el-GR" dirty="0">
                <a:solidFill>
                  <a:srgbClr val="000000"/>
                </a:solidFill>
                <a:latin typeface="Candara" charset="0"/>
                <a:ea typeface="MS PGothic" charset="-128"/>
              </a:rPr>
              <a:t> </a:t>
            </a:r>
            <a:r>
              <a:rPr lang="el-GR" altLang="el-GR" dirty="0">
                <a:solidFill>
                  <a:srgbClr val="000000"/>
                </a:solidFill>
                <a:latin typeface="Candara" charset="0"/>
                <a:ea typeface="MS PGothic" charset="-128"/>
              </a:rPr>
              <a:t>Ημερολόγια</a:t>
            </a:r>
          </a:p>
          <a:p>
            <a:pPr eaLnBrk="1" hangingPunct="1">
              <a:buClrTx/>
              <a:buSzPct val="120000"/>
              <a:buFontTx/>
              <a:buChar char="•"/>
              <a:tabLst>
                <a:tab pos="6459538" algn="l"/>
              </a:tabLst>
            </a:pPr>
            <a:endParaRPr lang="el-GR" altLang="el-GR" dirty="0">
              <a:solidFill>
                <a:srgbClr val="000000"/>
              </a:solidFill>
              <a:latin typeface="Candara" charset="0"/>
              <a:ea typeface="MS PGothic" charset="-128"/>
            </a:endParaRPr>
          </a:p>
          <a:p>
            <a:pPr eaLnBrk="1" hangingPunct="1">
              <a:buClrTx/>
              <a:buSzPct val="120000"/>
              <a:buFont typeface="Arial" charset="0"/>
              <a:buNone/>
              <a:tabLst>
                <a:tab pos="6459538" algn="l"/>
              </a:tabLst>
            </a:pPr>
            <a:r>
              <a:rPr lang="el-GR" altLang="el-GR" dirty="0">
                <a:solidFill>
                  <a:srgbClr val="000000"/>
                </a:solidFill>
                <a:latin typeface="Candara" charset="0"/>
                <a:ea typeface="MS PGothic" charset="-128"/>
              </a:rPr>
              <a:t>Διαφορετικά </a:t>
            </a:r>
            <a:r>
              <a:rPr lang="el-GR" altLang="el-GR" b="1" i="1" dirty="0">
                <a:solidFill>
                  <a:srgbClr val="000000"/>
                </a:solidFill>
                <a:latin typeface="Candara" charset="0"/>
                <a:ea typeface="MS PGothic" charset="-128"/>
              </a:rPr>
              <a:t>μέσα ανάλυσης (εκτός </a:t>
            </a:r>
            <a:r>
              <a:rPr lang="el-GR" altLang="el-GR" dirty="0">
                <a:solidFill>
                  <a:srgbClr val="000000"/>
                </a:solidFill>
                <a:latin typeface="Candara" charset="0"/>
                <a:ea typeface="MS PGothic" charset="-128"/>
              </a:rPr>
              <a:t>στατιστικής ανάλυσης)</a:t>
            </a:r>
            <a:r>
              <a:rPr lang="el-GR" altLang="el-GR" b="1" dirty="0">
                <a:solidFill>
                  <a:srgbClr val="000000"/>
                </a:solidFill>
                <a:latin typeface="Candara" charset="0"/>
                <a:ea typeface="MS PGothic" charset="-128"/>
              </a:rPr>
              <a:t>:</a:t>
            </a:r>
          </a:p>
          <a:p>
            <a:pPr eaLnBrk="1" hangingPunct="1">
              <a:buClr>
                <a:schemeClr val="accent1">
                  <a:lumMod val="75000"/>
                </a:schemeClr>
              </a:buClr>
              <a:buSzPct val="100000"/>
              <a:tabLst>
                <a:tab pos="6459538" algn="l"/>
              </a:tabLst>
            </a:pPr>
            <a:r>
              <a:rPr lang="el-GR" altLang="el-GR" dirty="0">
                <a:solidFill>
                  <a:srgbClr val="000000"/>
                </a:solidFill>
                <a:latin typeface="Candara" charset="0"/>
                <a:ea typeface="MS PGothic" charset="-128"/>
              </a:rPr>
              <a:t>Κοινωνιομετρική ανάλυση</a:t>
            </a:r>
          </a:p>
          <a:p>
            <a:pPr eaLnBrk="1" hangingPunct="1">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 Κριτική Ανάλυση Λόγου</a:t>
            </a:r>
          </a:p>
          <a:p>
            <a:pPr eaLnBrk="1" hangingPunct="1">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 Ανάλυση περιεχομένου</a:t>
            </a:r>
          </a:p>
          <a:p>
            <a:pPr eaLnBrk="1" hangingPunct="1">
              <a:buClrTx/>
              <a:buSzPct val="120000"/>
              <a:buFontTx/>
              <a:buChar char="•"/>
              <a:tabLst>
                <a:tab pos="6459538" algn="l"/>
              </a:tabLst>
            </a:pPr>
            <a:endParaRPr lang="el-GR" altLang="el-GR" dirty="0">
              <a:solidFill>
                <a:srgbClr val="000000"/>
              </a:solidFill>
              <a:latin typeface="Candara" charset="0"/>
              <a:ea typeface="MS PGothic" charset="-128"/>
            </a:endParaRPr>
          </a:p>
        </p:txBody>
      </p:sp>
      <p:sp>
        <p:nvSpPr>
          <p:cNvPr id="34820"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140EF463-E54C-1E4A-8306-E86D53135C6F}" type="slidenum">
              <a:rPr lang="el-GR" altLang="el-GR">
                <a:solidFill>
                  <a:schemeClr val="tx2"/>
                </a:solidFill>
                <a:latin typeface="Candara" charset="0"/>
              </a:rPr>
              <a:pPr/>
              <a:t>16</a:t>
            </a:fld>
            <a:endParaRPr lang="el-GR" altLang="el-GR">
              <a:solidFill>
                <a:schemeClr val="tx2"/>
              </a:solidFill>
              <a:latin typeface="Candara"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blinds(vertical)">
                                      <p:cBhvr>
                                        <p:cTn id="7" dur="1000"/>
                                        <p:tgtEl>
                                          <p:spTgt spid="808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80899">
                                            <p:txEl>
                                              <p:pRg st="1" end="1"/>
                                            </p:txEl>
                                          </p:spTgt>
                                        </p:tgtEl>
                                        <p:attrNameLst>
                                          <p:attrName>style.visibility</p:attrName>
                                        </p:attrNameLst>
                                      </p:cBhvr>
                                      <p:to>
                                        <p:strVal val="visible"/>
                                      </p:to>
                                    </p:set>
                                    <p:animEffect transition="in" filter="blinds(vertical)">
                                      <p:cBhvr>
                                        <p:cTn id="12" dur="1000"/>
                                        <p:tgtEl>
                                          <p:spTgt spid="808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80899">
                                            <p:txEl>
                                              <p:pRg st="2" end="2"/>
                                            </p:txEl>
                                          </p:spTgt>
                                        </p:tgtEl>
                                        <p:attrNameLst>
                                          <p:attrName>style.visibility</p:attrName>
                                        </p:attrNameLst>
                                      </p:cBhvr>
                                      <p:to>
                                        <p:strVal val="visible"/>
                                      </p:to>
                                    </p:set>
                                    <p:animEffect transition="in" filter="blinds(vertical)">
                                      <p:cBhvr>
                                        <p:cTn id="17" dur="1000"/>
                                        <p:tgtEl>
                                          <p:spTgt spid="808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80899">
                                            <p:txEl>
                                              <p:pRg st="3" end="3"/>
                                            </p:txEl>
                                          </p:spTgt>
                                        </p:tgtEl>
                                        <p:attrNameLst>
                                          <p:attrName>style.visibility</p:attrName>
                                        </p:attrNameLst>
                                      </p:cBhvr>
                                      <p:to>
                                        <p:strVal val="visible"/>
                                      </p:to>
                                    </p:set>
                                    <p:animEffect transition="in" filter="blinds(vertical)">
                                      <p:cBhvr>
                                        <p:cTn id="22" dur="1000"/>
                                        <p:tgtEl>
                                          <p:spTgt spid="808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80899">
                                            <p:txEl>
                                              <p:pRg st="5" end="5"/>
                                            </p:txEl>
                                          </p:spTgt>
                                        </p:tgtEl>
                                        <p:attrNameLst>
                                          <p:attrName>style.visibility</p:attrName>
                                        </p:attrNameLst>
                                      </p:cBhvr>
                                      <p:to>
                                        <p:strVal val="visible"/>
                                      </p:to>
                                    </p:set>
                                    <p:animEffect transition="in" filter="blinds(vertical)">
                                      <p:cBhvr>
                                        <p:cTn id="27" dur="1000"/>
                                        <p:tgtEl>
                                          <p:spTgt spid="8089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80899">
                                            <p:txEl>
                                              <p:pRg st="6" end="6"/>
                                            </p:txEl>
                                          </p:spTgt>
                                        </p:tgtEl>
                                        <p:attrNameLst>
                                          <p:attrName>style.visibility</p:attrName>
                                        </p:attrNameLst>
                                      </p:cBhvr>
                                      <p:to>
                                        <p:strVal val="visible"/>
                                      </p:to>
                                    </p:set>
                                    <p:animEffect transition="in" filter="blinds(vertical)">
                                      <p:cBhvr>
                                        <p:cTn id="32" dur="1000"/>
                                        <p:tgtEl>
                                          <p:spTgt spid="80899">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80899">
                                            <p:txEl>
                                              <p:pRg st="7" end="7"/>
                                            </p:txEl>
                                          </p:spTgt>
                                        </p:tgtEl>
                                        <p:attrNameLst>
                                          <p:attrName>style.visibility</p:attrName>
                                        </p:attrNameLst>
                                      </p:cBhvr>
                                      <p:to>
                                        <p:strVal val="visible"/>
                                      </p:to>
                                    </p:set>
                                    <p:animEffect transition="in" filter="blinds(vertical)">
                                      <p:cBhvr>
                                        <p:cTn id="37" dur="1000"/>
                                        <p:tgtEl>
                                          <p:spTgt spid="80899">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80899">
                                            <p:txEl>
                                              <p:pRg st="8" end="8"/>
                                            </p:txEl>
                                          </p:spTgt>
                                        </p:tgtEl>
                                        <p:attrNameLst>
                                          <p:attrName>style.visibility</p:attrName>
                                        </p:attrNameLst>
                                      </p:cBhvr>
                                      <p:to>
                                        <p:strVal val="visible"/>
                                      </p:to>
                                    </p:set>
                                    <p:animEffect transition="in" filter="blinds(vertical)">
                                      <p:cBhvr>
                                        <p:cTn id="42" dur="1000"/>
                                        <p:tgtEl>
                                          <p:spTgt spid="808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10EB43B7-4945-9B41-A80B-7D8EAAEFD219}" type="slidenum">
              <a:rPr lang="el-GR" altLang="el-GR">
                <a:solidFill>
                  <a:schemeClr val="tx2"/>
                </a:solidFill>
                <a:latin typeface="Candara" charset="0"/>
              </a:rPr>
              <a:pPr/>
              <a:t>17</a:t>
            </a:fld>
            <a:endParaRPr lang="el-GR" altLang="el-GR">
              <a:solidFill>
                <a:schemeClr val="tx2"/>
              </a:solidFill>
              <a:latin typeface="Candara" charset="0"/>
            </a:endParaRPr>
          </a:p>
        </p:txBody>
      </p:sp>
      <p:sp>
        <p:nvSpPr>
          <p:cNvPr id="36867" name="Rectangle 2"/>
          <p:cNvSpPr>
            <a:spLocks noGrp="1" noChangeArrowheads="1"/>
          </p:cNvSpPr>
          <p:nvPr>
            <p:ph type="title" idx="4294967295"/>
          </p:nvPr>
        </p:nvSpPr>
        <p:spPr bwMode="auto">
          <a:xfrm>
            <a:off x="323850" y="368300"/>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Ερωτηματολόγια</a:t>
            </a:r>
          </a:p>
        </p:txBody>
      </p:sp>
      <p:sp>
        <p:nvSpPr>
          <p:cNvPr id="8" name="Rectangle 3"/>
          <p:cNvSpPr>
            <a:spLocks noGrp="1" noChangeArrowheads="1"/>
          </p:cNvSpPr>
          <p:nvPr>
            <p:ph sz="quarter" idx="4294967295"/>
          </p:nvPr>
        </p:nvSpPr>
        <p:spPr>
          <a:xfrm>
            <a:off x="468313" y="1604963"/>
            <a:ext cx="8367712" cy="4602162"/>
          </a:xfrm>
        </p:spPr>
        <p:txBody>
          <a:bodyPr/>
          <a:lstStyle/>
          <a:p>
            <a:pPr marL="538163" indent="-423863" eaLnBrk="1" hangingPunct="1">
              <a:lnSpc>
                <a:spcPct val="95000"/>
              </a:lnSpc>
              <a:buClrTx/>
              <a:buSzPct val="100000"/>
              <a:buFontTx/>
              <a:buChar char="•"/>
              <a:tabLst>
                <a:tab pos="6459538" algn="l"/>
              </a:tabLst>
            </a:pPr>
            <a:r>
              <a:rPr lang="el-GR" altLang="el-GR" i="1" dirty="0">
                <a:solidFill>
                  <a:srgbClr val="000000"/>
                </a:solidFill>
                <a:latin typeface="Candara" charset="0"/>
                <a:ea typeface="MS PGothic" charset="-128"/>
              </a:rPr>
              <a:t>Το ερωτηματολόγιο αποτελεί ένα σύνολο ομοιόμορφων γραπτών ερωτήσεων για τη συλλογή ερευνητικών πληροφοριών που σχετίζονται με απόψεις, γνώμες, γενικότερα αντιλήψεις για ένα πρόβλημα ή ένα θέμα.</a:t>
            </a:r>
          </a:p>
          <a:p>
            <a:pPr marL="538163" indent="-423863" eaLnBrk="1" hangingPunct="1">
              <a:lnSpc>
                <a:spcPct val="95000"/>
              </a:lnSpc>
              <a:buClrTx/>
              <a:buSzPct val="100000"/>
              <a:buFontTx/>
              <a:buChar char="•"/>
              <a:tabLst>
                <a:tab pos="6459538" algn="l"/>
              </a:tabLst>
            </a:pPr>
            <a:endParaRPr lang="el-GR" altLang="el-GR" i="1" dirty="0">
              <a:solidFill>
                <a:srgbClr val="000000"/>
              </a:solidFill>
              <a:latin typeface="Candara" charset="0"/>
              <a:ea typeface="MS PGothic" charset="-128"/>
            </a:endParaRPr>
          </a:p>
          <a:p>
            <a:pPr marL="538163" indent="-423863" eaLnBrk="1" hangingPunct="1">
              <a:lnSpc>
                <a:spcPct val="95000"/>
              </a:lnSpc>
              <a:buClrTx/>
              <a:buSzPct val="100000"/>
              <a:buFontTx/>
              <a:buChar char="•"/>
              <a:tabLst>
                <a:tab pos="6459538" algn="l"/>
              </a:tabLst>
            </a:pPr>
            <a:r>
              <a:rPr lang="el-GR" altLang="el-GR" b="1" dirty="0">
                <a:solidFill>
                  <a:srgbClr val="6B7D72"/>
                </a:solidFill>
                <a:latin typeface="Candara" charset="0"/>
                <a:ea typeface="MS PGothic" charset="-128"/>
              </a:rPr>
              <a:t>Ευρύς αριθμός στοιχείων </a:t>
            </a:r>
            <a:r>
              <a:rPr lang="el-GR" altLang="el-GR" dirty="0">
                <a:solidFill>
                  <a:srgbClr val="000000"/>
                </a:solidFill>
                <a:latin typeface="Candara" charset="0"/>
                <a:ea typeface="MS PGothic" charset="-128"/>
              </a:rPr>
              <a:t>σε έκταση και ποικιλία - απόκτηση πληροφοριών για μη παρατηρήσιμα χαρακτηριστικά: παροχή στοιχείων, γεγονότων, απόψεις, συναισθήματα - γνώμη και πρόθεση, διάθεση, συμπεριφορά ή τρόπο αντίδρασης</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vertical)">
                                      <p:cBhvr>
                                        <p:cTn id="7" dur="1000"/>
                                        <p:tgtEl>
                                          <p:spTgt spid="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vertical)">
                                      <p:cBhvr>
                                        <p:cTn id="12" dur="1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0E06DF56-AD4E-064B-A66A-6105A004956D}" type="slidenum">
              <a:rPr lang="el-GR" altLang="el-GR">
                <a:solidFill>
                  <a:schemeClr val="tx2"/>
                </a:solidFill>
                <a:latin typeface="Candara" charset="0"/>
              </a:rPr>
              <a:pPr/>
              <a:t>18</a:t>
            </a:fld>
            <a:endParaRPr lang="el-GR" altLang="el-GR">
              <a:solidFill>
                <a:schemeClr val="tx2"/>
              </a:solidFill>
              <a:latin typeface="Candara" charset="0"/>
            </a:endParaRPr>
          </a:p>
        </p:txBody>
      </p:sp>
      <p:sp>
        <p:nvSpPr>
          <p:cNvPr id="38915"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Ερωτηματολόγια</a:t>
            </a:r>
          </a:p>
        </p:txBody>
      </p:sp>
      <p:sp>
        <p:nvSpPr>
          <p:cNvPr id="6" name="Rectangle 3"/>
          <p:cNvSpPr>
            <a:spLocks noGrp="1" noChangeArrowheads="1"/>
          </p:cNvSpPr>
          <p:nvPr>
            <p:ph sz="quarter" idx="4294967295"/>
          </p:nvPr>
        </p:nvSpPr>
        <p:spPr>
          <a:xfrm>
            <a:off x="287338" y="1881188"/>
            <a:ext cx="8569325" cy="4325937"/>
          </a:xfrm>
        </p:spPr>
        <p:txBody>
          <a:bodyPr/>
          <a:lstStyle/>
          <a:p>
            <a:pPr eaLnBrk="1" hangingPunct="1">
              <a:buClr>
                <a:schemeClr val="accent1">
                  <a:lumMod val="75000"/>
                </a:schemeClr>
              </a:buClr>
              <a:buSzPct val="100000"/>
              <a:buFont typeface="Arial"/>
              <a:buChar char="•"/>
              <a:tabLst>
                <a:tab pos="6459538" algn="l"/>
              </a:tabLst>
            </a:pPr>
            <a:r>
              <a:rPr lang="el-GR" altLang="el-GR" sz="2800" b="1" dirty="0">
                <a:solidFill>
                  <a:srgbClr val="6B7D72"/>
                </a:solidFill>
                <a:latin typeface="Candara" charset="0"/>
                <a:ea typeface="MS PGothic" charset="-128"/>
              </a:rPr>
              <a:t>Τύποι ερωτήσεων: </a:t>
            </a:r>
            <a:r>
              <a:rPr lang="el-GR" altLang="el-GR" sz="2800" dirty="0">
                <a:solidFill>
                  <a:srgbClr val="000000"/>
                </a:solidFill>
                <a:latin typeface="Candara" charset="0"/>
                <a:ea typeface="MS PGothic" charset="-128"/>
              </a:rPr>
              <a:t>Kλειστές ή προ- κωδικοποιημένες ερωτήσεις και  ανοικτές ή μετακωδικοποημένες.</a:t>
            </a:r>
          </a:p>
          <a:p>
            <a:pPr eaLnBrk="1" hangingPunct="1">
              <a:buClr>
                <a:schemeClr val="accent1">
                  <a:lumMod val="75000"/>
                </a:schemeClr>
              </a:buClr>
              <a:buSzPct val="100000"/>
              <a:buFont typeface="Arial"/>
              <a:buChar char="•"/>
              <a:tabLst>
                <a:tab pos="6459538" algn="l"/>
              </a:tabLst>
            </a:pPr>
            <a:r>
              <a:rPr lang="el-GR" altLang="el-GR" sz="2800" b="1" dirty="0">
                <a:solidFill>
                  <a:srgbClr val="6B7D72"/>
                </a:solidFill>
                <a:latin typeface="Candara" charset="0"/>
                <a:ea typeface="MS PGothic" charset="-128"/>
              </a:rPr>
              <a:t>Τύπου απαντήσεων </a:t>
            </a:r>
            <a:r>
              <a:rPr lang="el-GR" altLang="el-GR" sz="2800" dirty="0">
                <a:solidFill>
                  <a:srgbClr val="000000"/>
                </a:solidFill>
                <a:latin typeface="Candara" charset="0"/>
                <a:ea typeface="MS PGothic" charset="-128"/>
              </a:rPr>
              <a:t>– ανάλογα με την κλίμακα μέτρησης</a:t>
            </a:r>
          </a:p>
          <a:p>
            <a:pPr eaLnBrk="1" hangingPunct="1">
              <a:buClr>
                <a:schemeClr val="accent1">
                  <a:lumMod val="75000"/>
                </a:schemeClr>
              </a:buClr>
              <a:buSzPct val="100000"/>
              <a:buFont typeface="Arial"/>
              <a:buChar char="•"/>
              <a:tabLst>
                <a:tab pos="6459538" algn="l"/>
              </a:tabLst>
            </a:pPr>
            <a:r>
              <a:rPr lang="el-GR" altLang="el-GR" sz="2800" dirty="0">
                <a:solidFill>
                  <a:srgbClr val="000000"/>
                </a:solidFill>
                <a:latin typeface="Candara" charset="0"/>
                <a:ea typeface="MS PGothic" charset="-128"/>
              </a:rPr>
              <a:t> </a:t>
            </a:r>
            <a:r>
              <a:rPr lang="el-GR" altLang="el-GR" sz="2800" b="1" dirty="0">
                <a:solidFill>
                  <a:srgbClr val="6B7D72"/>
                </a:solidFill>
                <a:latin typeface="Candara" charset="0"/>
                <a:ea typeface="MS PGothic" charset="-128"/>
              </a:rPr>
              <a:t>Δόμηση</a:t>
            </a:r>
            <a:r>
              <a:rPr lang="el-GR" altLang="el-GR" sz="2800" dirty="0">
                <a:solidFill>
                  <a:srgbClr val="6B7D72"/>
                </a:solidFill>
                <a:latin typeface="Candara" charset="0"/>
                <a:ea typeface="MS PGothic" charset="-128"/>
              </a:rPr>
              <a:t> </a:t>
            </a:r>
            <a:r>
              <a:rPr lang="el-GR" altLang="el-GR" sz="2800" dirty="0">
                <a:solidFill>
                  <a:srgbClr val="000000"/>
                </a:solidFill>
                <a:latin typeface="Candara" charset="0"/>
                <a:ea typeface="MS PGothic" charset="-128"/>
              </a:rPr>
              <a:t>και Αρχιτεκτονική</a:t>
            </a:r>
          </a:p>
          <a:p>
            <a:pPr marL="538163" indent="-423863" eaLnBrk="1" hangingPunct="1">
              <a:buClrTx/>
              <a:buSzPct val="120000"/>
              <a:buFontTx/>
              <a:buNone/>
              <a:tabLst>
                <a:tab pos="6459538" algn="l"/>
              </a:tabLst>
            </a:pPr>
            <a:r>
              <a:rPr lang="el-GR" altLang="el-GR" dirty="0">
                <a:solidFill>
                  <a:srgbClr val="000000"/>
                </a:solidFill>
                <a:latin typeface="Candara" charset="0"/>
                <a:ea typeface="MS PGothic" charset="-128"/>
              </a:rPr>
              <a:t>	</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vertical)">
                                      <p:cBhvr>
                                        <p:cTn id="7" dur="10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vertical)">
                                      <p:cBhvr>
                                        <p:cTn id="12" dur="1000"/>
                                        <p:tgtEl>
                                          <p:spTgt spid="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vertical)">
                                      <p:cBhvr>
                                        <p:cTn id="17" dur="1000"/>
                                        <p:tgtEl>
                                          <p:spTgt spid="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vertical)">
                                      <p:cBhvr>
                                        <p:cTn id="22"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1A870A50-7DF6-0943-AB99-7B7E0244CFC0}" type="slidenum">
              <a:rPr lang="el-GR" altLang="el-GR">
                <a:solidFill>
                  <a:schemeClr val="tx2"/>
                </a:solidFill>
                <a:latin typeface="Candara" charset="0"/>
              </a:rPr>
              <a:pPr/>
              <a:t>19</a:t>
            </a:fld>
            <a:endParaRPr lang="el-GR" altLang="el-GR">
              <a:solidFill>
                <a:schemeClr val="tx2"/>
              </a:solidFill>
              <a:latin typeface="Candara" charset="0"/>
            </a:endParaRPr>
          </a:p>
        </p:txBody>
      </p:sp>
      <p:sp>
        <p:nvSpPr>
          <p:cNvPr id="40963"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Ερωτηματολόγια</a:t>
            </a:r>
          </a:p>
        </p:txBody>
      </p:sp>
      <p:sp>
        <p:nvSpPr>
          <p:cNvPr id="7" name="Rectangle 3"/>
          <p:cNvSpPr>
            <a:spLocks noGrp="1" noChangeArrowheads="1"/>
          </p:cNvSpPr>
          <p:nvPr>
            <p:ph sz="quarter" idx="4294967295"/>
          </p:nvPr>
        </p:nvSpPr>
        <p:spPr>
          <a:xfrm>
            <a:off x="358775" y="1604963"/>
            <a:ext cx="8534400" cy="4602162"/>
          </a:xfrm>
        </p:spPr>
        <p:txBody>
          <a:bodyPr/>
          <a:lstStyle/>
          <a:p>
            <a:pPr marL="442913" indent="-328613" eaLnBrk="1" hangingPunct="1">
              <a:buClr>
                <a:schemeClr val="accent1">
                  <a:lumMod val="75000"/>
                </a:schemeClr>
              </a:buClr>
              <a:buSzPct val="120000"/>
              <a:tabLst>
                <a:tab pos="6459538" algn="l"/>
              </a:tabLst>
            </a:pPr>
            <a:r>
              <a:rPr lang="el-GR" altLang="el-GR" sz="2600" dirty="0">
                <a:solidFill>
                  <a:schemeClr val="tx1"/>
                </a:solidFill>
                <a:latin typeface="Candara" charset="0"/>
                <a:ea typeface="MS PGothic" charset="-128"/>
              </a:rPr>
              <a:t>Έρευνες που έγιναν με ερωτηματολόγια στα οποία ο τρόπος διατύπωσης μιας ερώτησης άλλαζει σημαντικά τα αποτελέσματα.</a:t>
            </a:r>
            <a:endParaRPr lang="en-US" altLang="el-GR" sz="2600" dirty="0">
              <a:solidFill>
                <a:schemeClr val="tx1"/>
              </a:solidFill>
              <a:latin typeface="Candara" charset="0"/>
              <a:ea typeface="MS PGothic" charset="-128"/>
            </a:endParaRPr>
          </a:p>
          <a:p>
            <a:pPr marL="442913" indent="-328613" eaLnBrk="1" hangingPunct="1">
              <a:buClrTx/>
              <a:buSzPct val="120000"/>
              <a:tabLst>
                <a:tab pos="6459538" algn="l"/>
              </a:tabLst>
            </a:pPr>
            <a:endParaRPr lang="el-GR" altLang="el-GR" sz="2600" dirty="0">
              <a:solidFill>
                <a:schemeClr val="tx1"/>
              </a:solidFill>
              <a:latin typeface="Candara" charset="0"/>
              <a:ea typeface="MS PGothic" charset="-128"/>
            </a:endParaRPr>
          </a:p>
          <a:p>
            <a:pPr marL="442913" indent="-328613" eaLnBrk="1" hangingPunct="1">
              <a:buClrTx/>
              <a:buSzPct val="120000"/>
              <a:buFont typeface="Arial" charset="0"/>
              <a:buNone/>
              <a:tabLst>
                <a:tab pos="6459538" algn="l"/>
              </a:tabLst>
            </a:pPr>
            <a:r>
              <a:rPr lang="el-GR" altLang="el-GR" sz="2600" dirty="0">
                <a:solidFill>
                  <a:schemeClr val="tx1"/>
                </a:solidFill>
                <a:latin typeface="Candara" charset="0"/>
                <a:ea typeface="MS PGothic" charset="-128"/>
              </a:rPr>
              <a:t>  </a:t>
            </a:r>
            <a:r>
              <a:rPr lang="el-GR" altLang="el-GR" sz="2600" b="1" i="1" dirty="0">
                <a:solidFill>
                  <a:srgbClr val="6B7D72"/>
                </a:solidFill>
                <a:latin typeface="Candara" charset="0"/>
                <a:ea typeface="MS PGothic" charset="-128"/>
              </a:rPr>
              <a:t>Παράδειγμα:</a:t>
            </a:r>
          </a:p>
          <a:p>
            <a:pPr marL="442913" indent="-328613" eaLnBrk="1" hangingPunct="1">
              <a:buClrTx/>
              <a:buSzPct val="120000"/>
              <a:buFont typeface="Arial" charset="0"/>
              <a:buNone/>
              <a:tabLst>
                <a:tab pos="6459538" algn="l"/>
              </a:tabLst>
            </a:pPr>
            <a:r>
              <a:rPr lang="en-US" altLang="el-GR" sz="2600" dirty="0">
                <a:solidFill>
                  <a:schemeClr val="tx1"/>
                </a:solidFill>
                <a:latin typeface="Candara" charset="0"/>
                <a:ea typeface="MS PGothic" charset="-128"/>
              </a:rPr>
              <a:t>   </a:t>
            </a:r>
            <a:r>
              <a:rPr lang="el-GR" altLang="el-GR" sz="2600" dirty="0">
                <a:solidFill>
                  <a:schemeClr val="tx1"/>
                </a:solidFill>
                <a:latin typeface="Candara" charset="0"/>
                <a:ea typeface="MS PGothic" charset="-128"/>
              </a:rPr>
              <a:t>Η πολιτεία οφείλει να δίνει «</a:t>
            </a:r>
            <a:r>
              <a:rPr lang="el-GR" altLang="el-GR" sz="2600" i="1" dirty="0">
                <a:solidFill>
                  <a:schemeClr val="tx1"/>
                </a:solidFill>
                <a:latin typeface="Candara" charset="0"/>
                <a:ea typeface="MS PGothic" charset="-128"/>
              </a:rPr>
              <a:t>βοήθεια για τους φτωχούς</a:t>
            </a:r>
            <a:r>
              <a:rPr lang="el-GR" altLang="el-GR" sz="2600" dirty="0">
                <a:solidFill>
                  <a:schemeClr val="tx1"/>
                </a:solidFill>
                <a:latin typeface="Candara" charset="0"/>
                <a:ea typeface="MS PGothic" charset="-128"/>
              </a:rPr>
              <a:t>»; 87% </a:t>
            </a:r>
            <a:endParaRPr lang="en-US" altLang="el-GR" sz="2600" dirty="0">
              <a:solidFill>
                <a:schemeClr val="tx1"/>
              </a:solidFill>
              <a:latin typeface="Candara" charset="0"/>
              <a:ea typeface="MS PGothic" charset="-128"/>
            </a:endParaRPr>
          </a:p>
          <a:p>
            <a:pPr marL="442913" indent="-328613" eaLnBrk="1" hangingPunct="1">
              <a:buClrTx/>
              <a:buSzPct val="120000"/>
              <a:buFont typeface="Arial" charset="0"/>
              <a:buNone/>
              <a:tabLst>
                <a:tab pos="6459538" algn="l"/>
              </a:tabLst>
            </a:pPr>
            <a:r>
              <a:rPr lang="en-US" altLang="el-GR" sz="2600" dirty="0">
                <a:solidFill>
                  <a:schemeClr val="tx1"/>
                </a:solidFill>
                <a:latin typeface="Candara" charset="0"/>
                <a:ea typeface="MS PGothic" charset="-128"/>
              </a:rPr>
              <a:t>	</a:t>
            </a:r>
            <a:r>
              <a:rPr lang="el-GR" altLang="el-GR" sz="2600" dirty="0">
                <a:solidFill>
                  <a:schemeClr val="tx1"/>
                </a:solidFill>
                <a:latin typeface="Candara" charset="0"/>
                <a:ea typeface="MS PGothic" charset="-128"/>
              </a:rPr>
              <a:t>Η πολιτεία οφείλει να καλύπτει τα έξοδα για την «</a:t>
            </a:r>
            <a:r>
              <a:rPr lang="el-GR" altLang="el-GR" sz="2600" i="1" dirty="0">
                <a:solidFill>
                  <a:schemeClr val="tx1"/>
                </a:solidFill>
                <a:latin typeface="Candara" charset="0"/>
                <a:ea typeface="MS PGothic" charset="-128"/>
              </a:rPr>
              <a:t>πρόνοια»</a:t>
            </a:r>
            <a:r>
              <a:rPr lang="el-GR" altLang="el-GR" sz="2600" dirty="0">
                <a:solidFill>
                  <a:schemeClr val="tx1"/>
                </a:solidFill>
                <a:latin typeface="Candara" charset="0"/>
                <a:ea typeface="MS PGothic" charset="-128"/>
              </a:rPr>
              <a:t> (απρόσωπη λέξη), 66% </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vertical)">
                                      <p:cBhvr>
                                        <p:cTn id="12" dur="1000"/>
                                        <p:tgtEl>
                                          <p:spTgt spid="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blinds(vertical)">
                                      <p:cBhvr>
                                        <p:cTn id="17" dur="1000"/>
                                        <p:tgtEl>
                                          <p:spTgt spid="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blinds(vertical)">
                                      <p:cBhvr>
                                        <p:cTn id="22"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979613" y="1754188"/>
            <a:ext cx="6624637" cy="4186237"/>
          </a:xfrm>
        </p:spPr>
        <p:txBody>
          <a:bodyPr/>
          <a:lstStyle/>
          <a:p>
            <a:pPr marL="360363" indent="-360363"/>
            <a:r>
              <a:rPr lang="el-GR" altLang="el-GR" sz="1800" dirty="0">
                <a:solidFill>
                  <a:schemeClr val="tx1"/>
                </a:solidFill>
                <a:latin typeface="Candara" charset="0"/>
                <a:ea typeface="MS PGothic" charset="-128"/>
              </a:rPr>
              <a:t>Ερευνητικό πρόβλημα</a:t>
            </a:r>
          </a:p>
          <a:p>
            <a:pPr marL="360363" indent="-360363"/>
            <a:r>
              <a:rPr lang="el-GR" altLang="el-GR" sz="1800" dirty="0">
                <a:solidFill>
                  <a:schemeClr val="tx1"/>
                </a:solidFill>
                <a:latin typeface="Candara" charset="0"/>
                <a:ea typeface="MS PGothic" charset="-128"/>
              </a:rPr>
              <a:t>Βιβλιογραφική ανασκόπηση/ ορισμοί</a:t>
            </a:r>
          </a:p>
          <a:p>
            <a:pPr marL="360363" indent="-360363"/>
            <a:r>
              <a:rPr lang="el-GR" altLang="el-GR" sz="1800" dirty="0">
                <a:solidFill>
                  <a:schemeClr val="tx1"/>
                </a:solidFill>
                <a:latin typeface="Candara" charset="0"/>
                <a:ea typeface="MS PGothic" charset="-128"/>
              </a:rPr>
              <a:t>Σκοπός και ερευνητικά ερωτήματα / υποθέσεις</a:t>
            </a:r>
          </a:p>
          <a:p>
            <a:pPr marL="360363" indent="-360363">
              <a:buFont typeface="Arial" charset="0"/>
              <a:buNone/>
            </a:pPr>
            <a:endParaRPr lang="el-GR" altLang="el-GR" sz="1800" dirty="0">
              <a:solidFill>
                <a:schemeClr val="tx1"/>
              </a:solidFill>
              <a:latin typeface="Candara" charset="0"/>
              <a:ea typeface="MS PGothic" charset="-128"/>
            </a:endParaRPr>
          </a:p>
          <a:p>
            <a:pPr marL="360363" indent="-360363"/>
            <a:r>
              <a:rPr lang="el-GR" altLang="el-GR" sz="1800" dirty="0">
                <a:solidFill>
                  <a:schemeClr val="tx1"/>
                </a:solidFill>
                <a:latin typeface="Candara" charset="0"/>
                <a:ea typeface="MS PGothic" charset="-128"/>
              </a:rPr>
              <a:t>Ερευνητικό σχέδιο</a:t>
            </a:r>
          </a:p>
          <a:p>
            <a:pPr marL="360363" indent="-360363">
              <a:buFont typeface="Arial" charset="0"/>
              <a:buNone/>
            </a:pPr>
            <a:r>
              <a:rPr lang="el-GR" altLang="el-GR" sz="1800" dirty="0">
                <a:solidFill>
                  <a:schemeClr val="tx1"/>
                </a:solidFill>
                <a:latin typeface="Candara" charset="0"/>
                <a:ea typeface="MS PGothic" charset="-128"/>
              </a:rPr>
              <a:t>	- τι (ερευνητικά δεδομένα/τεκμήρια - μεταβλητές)</a:t>
            </a:r>
          </a:p>
          <a:p>
            <a:pPr marL="360363" indent="-360363">
              <a:buFont typeface="Arial" charset="0"/>
              <a:buNone/>
            </a:pPr>
            <a:r>
              <a:rPr lang="el-GR" altLang="el-GR" sz="1800" dirty="0">
                <a:solidFill>
                  <a:schemeClr val="tx1"/>
                </a:solidFill>
                <a:latin typeface="Candara" charset="0"/>
                <a:ea typeface="MS PGothic" charset="-128"/>
              </a:rPr>
              <a:t>	- από ποιόν χώρο (ποιους – τι ομάδες)</a:t>
            </a:r>
          </a:p>
          <a:p>
            <a:pPr marL="360363" indent="-360363">
              <a:buFont typeface="Arial" charset="0"/>
              <a:buNone/>
            </a:pPr>
            <a:r>
              <a:rPr lang="el-GR" altLang="el-GR" sz="1800" dirty="0">
                <a:solidFill>
                  <a:schemeClr val="tx1"/>
                </a:solidFill>
                <a:latin typeface="Candara" charset="0"/>
                <a:ea typeface="MS PGothic" charset="-128"/>
              </a:rPr>
              <a:t>	- πώς (με τι μέσα/εργαλεία και ποια διαδικασία)</a:t>
            </a:r>
          </a:p>
          <a:p>
            <a:pPr marL="360363" indent="-360363">
              <a:buFont typeface="Arial" charset="0"/>
              <a:buNone/>
            </a:pPr>
            <a:r>
              <a:rPr lang="el-GR" altLang="el-GR" sz="1800" dirty="0">
                <a:solidFill>
                  <a:schemeClr val="tx1"/>
                </a:solidFill>
                <a:latin typeface="Candara" charset="0"/>
                <a:ea typeface="MS PGothic" charset="-128"/>
              </a:rPr>
              <a:t>	</a:t>
            </a:r>
          </a:p>
          <a:p>
            <a:pPr marL="360363" indent="-360363"/>
            <a:r>
              <a:rPr lang="el-GR" altLang="el-GR" sz="1800" dirty="0">
                <a:solidFill>
                  <a:schemeClr val="tx1"/>
                </a:solidFill>
                <a:latin typeface="Candara" charset="0"/>
                <a:ea typeface="MS PGothic" charset="-128"/>
              </a:rPr>
              <a:t>Συγκέντρωση ποσοτικών ή/και ποιοτικών δεδομένων</a:t>
            </a:r>
          </a:p>
          <a:p>
            <a:pPr marL="360363" indent="-360363"/>
            <a:r>
              <a:rPr lang="el-GR" altLang="el-GR" sz="1800" dirty="0">
                <a:solidFill>
                  <a:schemeClr val="tx1"/>
                </a:solidFill>
                <a:latin typeface="Candara" charset="0"/>
                <a:ea typeface="MS PGothic" charset="-128"/>
              </a:rPr>
              <a:t>Ερμηνεία και ανάλυση</a:t>
            </a:r>
          </a:p>
          <a:p>
            <a:pPr marL="360363" indent="-360363"/>
            <a:r>
              <a:rPr lang="el-GR" altLang="el-GR" sz="1800" dirty="0">
                <a:solidFill>
                  <a:schemeClr val="tx1"/>
                </a:solidFill>
                <a:latin typeface="Candara" charset="0"/>
                <a:ea typeface="MS PGothic" charset="-128"/>
              </a:rPr>
              <a:t>Σύνθεση και συμπεράσματα</a:t>
            </a:r>
            <a:endParaRPr lang="en-US" altLang="el-GR" sz="1800" dirty="0">
              <a:solidFill>
                <a:schemeClr val="tx1"/>
              </a:solidFill>
              <a:latin typeface="Candara" charset="0"/>
              <a:ea typeface="MS PGothic" charset="-128"/>
            </a:endParaRPr>
          </a:p>
          <a:p>
            <a:pPr marL="360363" indent="-360363">
              <a:buFontTx/>
              <a:buNone/>
            </a:pPr>
            <a:endParaRPr lang="en-US" altLang="el-GR" sz="1800" dirty="0">
              <a:solidFill>
                <a:schemeClr val="tx1"/>
              </a:solidFill>
              <a:latin typeface="Candara" charset="0"/>
              <a:ea typeface="MS PGothic" charset="-128"/>
            </a:endParaRPr>
          </a:p>
        </p:txBody>
      </p:sp>
      <p:sp>
        <p:nvSpPr>
          <p:cNvPr id="4" name="3 - TextBox"/>
          <p:cNvSpPr txBox="1">
            <a:spLocks noChangeArrowheads="1"/>
          </p:cNvSpPr>
          <p:nvPr/>
        </p:nvSpPr>
        <p:spPr bwMode="auto">
          <a:xfrm>
            <a:off x="1979712" y="1636973"/>
            <a:ext cx="5715000" cy="1323975"/>
          </a:xfrm>
          <a:prstGeom prst="rect">
            <a:avLst/>
          </a:prstGeom>
          <a:solidFill>
            <a:srgbClr val="92D050">
              <a:alpha val="61960"/>
            </a:srgbClr>
          </a:solidFill>
          <a:ln w="9525">
            <a:solidFill>
              <a:schemeClr val="tx1"/>
            </a:solidFill>
            <a:miter lim="800000"/>
            <a:headEnd/>
            <a:tailEnd/>
          </a:ln>
        </p:spPr>
        <p:txBody>
          <a:bodyPr>
            <a:spAutoFit/>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eaLnBrk="1" hangingPunct="1"/>
            <a:r>
              <a:rPr lang="el-GR" altLang="el-GR" sz="2000" dirty="0">
                <a:latin typeface="Candara" charset="0"/>
              </a:rPr>
              <a:t>     </a:t>
            </a:r>
          </a:p>
          <a:p>
            <a:pPr eaLnBrk="1" hangingPunct="1"/>
            <a:r>
              <a:rPr lang="el-GR" altLang="el-GR" sz="2000" dirty="0">
                <a:latin typeface="Candara" charset="0"/>
              </a:rPr>
              <a:t>                                    2</a:t>
            </a:r>
            <a:r>
              <a:rPr lang="el-GR" altLang="el-GR" sz="2000" baseline="30000" dirty="0">
                <a:latin typeface="Candara" charset="0"/>
              </a:rPr>
              <a:t>η</a:t>
            </a:r>
            <a:r>
              <a:rPr lang="el-GR" altLang="el-GR" sz="2000" dirty="0">
                <a:latin typeface="Candara" charset="0"/>
              </a:rPr>
              <a:t> εργασία</a:t>
            </a:r>
          </a:p>
          <a:p>
            <a:pPr eaLnBrk="1" hangingPunct="1"/>
            <a:endParaRPr lang="el-GR" altLang="el-GR" sz="2000" dirty="0">
              <a:latin typeface="Candara" charset="0"/>
            </a:endParaRPr>
          </a:p>
          <a:p>
            <a:pPr eaLnBrk="1" hangingPunct="1"/>
            <a:endParaRPr lang="el-GR" altLang="el-GR" sz="2000" dirty="0">
              <a:latin typeface="Candara" charset="0"/>
            </a:endParaRPr>
          </a:p>
        </p:txBody>
      </p:sp>
      <p:sp>
        <p:nvSpPr>
          <p:cNvPr id="5" name="4 - TextBox"/>
          <p:cNvSpPr txBox="1">
            <a:spLocks noChangeArrowheads="1"/>
          </p:cNvSpPr>
          <p:nvPr/>
        </p:nvSpPr>
        <p:spPr bwMode="auto">
          <a:xfrm>
            <a:off x="2000250" y="3149600"/>
            <a:ext cx="5715000" cy="1323975"/>
          </a:xfrm>
          <a:prstGeom prst="rect">
            <a:avLst/>
          </a:prstGeom>
          <a:solidFill>
            <a:srgbClr val="92D050">
              <a:alpha val="61960"/>
            </a:srgbClr>
          </a:solidFill>
          <a:ln w="9525">
            <a:solidFill>
              <a:schemeClr val="tx1"/>
            </a:solidFill>
            <a:miter lim="800000"/>
            <a:headEnd/>
            <a:tailEnd/>
          </a:ln>
        </p:spPr>
        <p:txBody>
          <a:bodyPr>
            <a:spAutoFit/>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eaLnBrk="1" hangingPunct="1"/>
            <a:r>
              <a:rPr lang="el-GR" altLang="el-GR" sz="2000">
                <a:latin typeface="Candara" charset="0"/>
              </a:rPr>
              <a:t>     </a:t>
            </a:r>
          </a:p>
          <a:p>
            <a:pPr eaLnBrk="1" hangingPunct="1"/>
            <a:r>
              <a:rPr lang="el-GR" altLang="el-GR" sz="2000">
                <a:latin typeface="Candara" charset="0"/>
              </a:rPr>
              <a:t>                                   3</a:t>
            </a:r>
            <a:r>
              <a:rPr lang="el-GR" altLang="el-GR" sz="2000" baseline="30000">
                <a:latin typeface="Candara" charset="0"/>
              </a:rPr>
              <a:t>η</a:t>
            </a:r>
            <a:r>
              <a:rPr lang="el-GR" altLang="el-GR" sz="2000">
                <a:latin typeface="Candara" charset="0"/>
              </a:rPr>
              <a:t> εργασία</a:t>
            </a:r>
          </a:p>
          <a:p>
            <a:pPr eaLnBrk="1" hangingPunct="1"/>
            <a:endParaRPr lang="el-GR" altLang="el-GR" sz="2000">
              <a:latin typeface="Candara" charset="0"/>
            </a:endParaRPr>
          </a:p>
          <a:p>
            <a:pPr eaLnBrk="1" hangingPunct="1"/>
            <a:endParaRPr lang="el-GR" altLang="el-GR" sz="2000">
              <a:latin typeface="Candara" charset="0"/>
            </a:endParaRPr>
          </a:p>
        </p:txBody>
      </p:sp>
      <p:sp>
        <p:nvSpPr>
          <p:cNvPr id="6" name="5 - TextBox"/>
          <p:cNvSpPr txBox="1">
            <a:spLocks noChangeArrowheads="1"/>
          </p:cNvSpPr>
          <p:nvPr/>
        </p:nvSpPr>
        <p:spPr bwMode="auto">
          <a:xfrm>
            <a:off x="2000250" y="4652963"/>
            <a:ext cx="5715000" cy="1323975"/>
          </a:xfrm>
          <a:prstGeom prst="rect">
            <a:avLst/>
          </a:prstGeom>
          <a:solidFill>
            <a:srgbClr val="92D050">
              <a:alpha val="61960"/>
            </a:srgbClr>
          </a:solidFill>
          <a:ln w="9525">
            <a:solidFill>
              <a:schemeClr val="tx1"/>
            </a:solidFill>
            <a:miter lim="800000"/>
            <a:headEnd/>
            <a:tailEnd/>
          </a:ln>
        </p:spPr>
        <p:txBody>
          <a:bodyPr>
            <a:spAutoFit/>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eaLnBrk="1" hangingPunct="1"/>
            <a:r>
              <a:rPr lang="el-GR" altLang="el-GR" sz="2000">
                <a:latin typeface="Candara" charset="0"/>
              </a:rPr>
              <a:t>     </a:t>
            </a:r>
          </a:p>
          <a:p>
            <a:pPr eaLnBrk="1" hangingPunct="1"/>
            <a:r>
              <a:rPr lang="el-GR" altLang="el-GR" sz="2000">
                <a:latin typeface="Candara" charset="0"/>
              </a:rPr>
              <a:t>                                   4</a:t>
            </a:r>
            <a:r>
              <a:rPr lang="el-GR" altLang="el-GR" sz="2000" baseline="30000">
                <a:latin typeface="Candara" charset="0"/>
              </a:rPr>
              <a:t>η</a:t>
            </a:r>
            <a:r>
              <a:rPr lang="el-GR" altLang="el-GR" sz="2000">
                <a:latin typeface="Candara" charset="0"/>
              </a:rPr>
              <a:t> εργασία</a:t>
            </a:r>
          </a:p>
          <a:p>
            <a:pPr eaLnBrk="1" hangingPunct="1"/>
            <a:endParaRPr lang="el-GR" altLang="el-GR" sz="2000">
              <a:latin typeface="Candara" charset="0"/>
            </a:endParaRPr>
          </a:p>
          <a:p>
            <a:pPr eaLnBrk="1" hangingPunct="1"/>
            <a:endParaRPr lang="el-GR" altLang="el-GR" sz="2000">
              <a:latin typeface="Candara" charset="0"/>
            </a:endParaRPr>
          </a:p>
        </p:txBody>
      </p:sp>
      <p:sp>
        <p:nvSpPr>
          <p:cNvPr id="13318" name="Title 1"/>
          <p:cNvSpPr>
            <a:spLocks noGrp="1"/>
          </p:cNvSpPr>
          <p:nvPr>
            <p:ph type="title"/>
          </p:nvPr>
        </p:nvSpPr>
        <p:spPr bwMode="auto"/>
        <p:txBody>
          <a:bodyPr wrap="square" numCol="1" anchorCtr="0" compatLnSpc="1">
            <a:prstTxWarp prst="textNoShape">
              <a:avLst/>
            </a:prstTxWarp>
          </a:bodyPr>
          <a:lstStyle/>
          <a:p>
            <a:r>
              <a:rPr lang="el-GR" altLang="el-GR" cap="none">
                <a:latin typeface="Candara" charset="0"/>
                <a:ea typeface="MS PGothic" charset="-128"/>
              </a:rPr>
              <a:t>Βασικά στοιχεία έρευνας</a:t>
            </a:r>
            <a:endParaRPr lang="en-US" altLang="el-GR" cap="none">
              <a:latin typeface="Candara" charset="0"/>
              <a:ea typeface="MS PGothic" charset="-128"/>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vertical)">
                                      <p:cBhvr>
                                        <p:cTn id="7" dur="10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vertical)">
                                      <p:cBhvr>
                                        <p:cTn id="12" dur="10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linds(vertical)">
                                      <p:cBhvr>
                                        <p:cTn id="17" dur="10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blinds(vertical)">
                                      <p:cBhvr>
                                        <p:cTn id="22" dur="1000"/>
                                        <p:tgtEl>
                                          <p:spTgt spid="717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Effect transition="in" filter="blinds(vertical)">
                                      <p:cBhvr>
                                        <p:cTn id="27" dur="1000"/>
                                        <p:tgtEl>
                                          <p:spTgt spid="717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7171">
                                            <p:txEl>
                                              <p:pRg st="6" end="6"/>
                                            </p:txEl>
                                          </p:spTgt>
                                        </p:tgtEl>
                                        <p:attrNameLst>
                                          <p:attrName>style.visibility</p:attrName>
                                        </p:attrNameLst>
                                      </p:cBhvr>
                                      <p:to>
                                        <p:strVal val="visible"/>
                                      </p:to>
                                    </p:set>
                                    <p:animEffect transition="in" filter="blinds(vertical)">
                                      <p:cBhvr>
                                        <p:cTn id="32" dur="1000"/>
                                        <p:tgtEl>
                                          <p:spTgt spid="717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animEffect transition="in" filter="blinds(vertical)">
                                      <p:cBhvr>
                                        <p:cTn id="37" dur="1000"/>
                                        <p:tgtEl>
                                          <p:spTgt spid="7171">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7171">
                                            <p:txEl>
                                              <p:pRg st="8" end="8"/>
                                            </p:txEl>
                                          </p:spTgt>
                                        </p:tgtEl>
                                        <p:attrNameLst>
                                          <p:attrName>style.visibility</p:attrName>
                                        </p:attrNameLst>
                                      </p:cBhvr>
                                      <p:to>
                                        <p:strVal val="visible"/>
                                      </p:to>
                                    </p:set>
                                    <p:animEffect transition="in" filter="blinds(vertical)">
                                      <p:cBhvr>
                                        <p:cTn id="42" dur="1000"/>
                                        <p:tgtEl>
                                          <p:spTgt spid="7171">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5" fill="hold" grpId="0" nodeType="clickEffect">
                                  <p:stCondLst>
                                    <p:cond delay="0"/>
                                  </p:stCondLst>
                                  <p:childTnLst>
                                    <p:set>
                                      <p:cBhvr>
                                        <p:cTn id="46" dur="1" fill="hold">
                                          <p:stCondLst>
                                            <p:cond delay="0"/>
                                          </p:stCondLst>
                                        </p:cTn>
                                        <p:tgtEl>
                                          <p:spTgt spid="7171">
                                            <p:txEl>
                                              <p:pRg st="9" end="9"/>
                                            </p:txEl>
                                          </p:spTgt>
                                        </p:tgtEl>
                                        <p:attrNameLst>
                                          <p:attrName>style.visibility</p:attrName>
                                        </p:attrNameLst>
                                      </p:cBhvr>
                                      <p:to>
                                        <p:strVal val="visible"/>
                                      </p:to>
                                    </p:set>
                                    <p:animEffect transition="in" filter="blinds(vertical)">
                                      <p:cBhvr>
                                        <p:cTn id="47" dur="1000"/>
                                        <p:tgtEl>
                                          <p:spTgt spid="7171">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5" fill="hold" grpId="0" nodeType="clickEffect">
                                  <p:stCondLst>
                                    <p:cond delay="0"/>
                                  </p:stCondLst>
                                  <p:childTnLst>
                                    <p:set>
                                      <p:cBhvr>
                                        <p:cTn id="51" dur="1" fill="hold">
                                          <p:stCondLst>
                                            <p:cond delay="0"/>
                                          </p:stCondLst>
                                        </p:cTn>
                                        <p:tgtEl>
                                          <p:spTgt spid="7171">
                                            <p:txEl>
                                              <p:pRg st="10" end="10"/>
                                            </p:txEl>
                                          </p:spTgt>
                                        </p:tgtEl>
                                        <p:attrNameLst>
                                          <p:attrName>style.visibility</p:attrName>
                                        </p:attrNameLst>
                                      </p:cBhvr>
                                      <p:to>
                                        <p:strVal val="visible"/>
                                      </p:to>
                                    </p:set>
                                    <p:animEffect transition="in" filter="blinds(vertical)">
                                      <p:cBhvr>
                                        <p:cTn id="52" dur="1000"/>
                                        <p:tgtEl>
                                          <p:spTgt spid="7171">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5" fill="hold" grpId="0" nodeType="clickEffect">
                                  <p:stCondLst>
                                    <p:cond delay="0"/>
                                  </p:stCondLst>
                                  <p:childTnLst>
                                    <p:set>
                                      <p:cBhvr>
                                        <p:cTn id="56" dur="1" fill="hold">
                                          <p:stCondLst>
                                            <p:cond delay="0"/>
                                          </p:stCondLst>
                                        </p:cTn>
                                        <p:tgtEl>
                                          <p:spTgt spid="7171">
                                            <p:txEl>
                                              <p:pRg st="11" end="11"/>
                                            </p:txEl>
                                          </p:spTgt>
                                        </p:tgtEl>
                                        <p:attrNameLst>
                                          <p:attrName>style.visibility</p:attrName>
                                        </p:attrNameLst>
                                      </p:cBhvr>
                                      <p:to>
                                        <p:strVal val="visible"/>
                                      </p:to>
                                    </p:set>
                                    <p:animEffect transition="in" filter="blinds(vertical)">
                                      <p:cBhvr>
                                        <p:cTn id="57" dur="1000"/>
                                        <p:tgtEl>
                                          <p:spTgt spid="7171">
                                            <p:txEl>
                                              <p:pRg st="11" end="1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5" fill="hold" grpId="0" nodeType="click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blinds(vertical)">
                                      <p:cBhvr>
                                        <p:cTn id="62" dur="1000"/>
                                        <p:tgtEl>
                                          <p:spTgt spid="4"/>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5"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blinds(vertical)">
                                      <p:cBhvr>
                                        <p:cTn id="67" dur="1000"/>
                                        <p:tgtEl>
                                          <p:spTgt spid="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5" fill="hold" grpId="0"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blinds(vertical)">
                                      <p:cBhvr>
                                        <p:cTn id="7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4" grpId="0" animBg="1"/>
      <p:bldP spid="5"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EF2E4979-23D3-6442-954D-51DD6A83680B}" type="slidenum">
              <a:rPr lang="el-GR" altLang="el-GR">
                <a:solidFill>
                  <a:schemeClr val="tx2"/>
                </a:solidFill>
                <a:latin typeface="Candara" charset="0"/>
              </a:rPr>
              <a:pPr/>
              <a:t>20</a:t>
            </a:fld>
            <a:endParaRPr lang="el-GR" altLang="el-GR">
              <a:solidFill>
                <a:schemeClr val="tx2"/>
              </a:solidFill>
              <a:latin typeface="Candara" charset="0"/>
            </a:endParaRPr>
          </a:p>
        </p:txBody>
      </p:sp>
      <p:sp>
        <p:nvSpPr>
          <p:cNvPr id="43011"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Ερωτηματολόγια</a:t>
            </a:r>
          </a:p>
        </p:txBody>
      </p:sp>
      <p:sp>
        <p:nvSpPr>
          <p:cNvPr id="6" name="Rectangle 3"/>
          <p:cNvSpPr>
            <a:spLocks noGrp="1" noChangeArrowheads="1"/>
          </p:cNvSpPr>
          <p:nvPr>
            <p:ph sz="quarter" idx="4294967295"/>
          </p:nvPr>
        </p:nvSpPr>
        <p:spPr>
          <a:xfrm>
            <a:off x="323850" y="1851025"/>
            <a:ext cx="8496300" cy="4602163"/>
          </a:xfrm>
        </p:spPr>
        <p:txBody>
          <a:bodyPr/>
          <a:lstStyle/>
          <a:p>
            <a:pPr marL="457200" indent="-457200" eaLnBrk="1" hangingPunct="1">
              <a:buClr>
                <a:schemeClr val="accent1">
                  <a:lumMod val="75000"/>
                </a:schemeClr>
              </a:buClr>
              <a:buFont typeface="Book Antiqua" charset="0"/>
              <a:buAutoNum type="arabicPeriod"/>
              <a:tabLst>
                <a:tab pos="6459538" algn="l"/>
              </a:tabLst>
            </a:pPr>
            <a:r>
              <a:rPr lang="el-GR" altLang="el-GR" dirty="0">
                <a:solidFill>
                  <a:srgbClr val="000000"/>
                </a:solidFill>
                <a:latin typeface="Candara" charset="0"/>
                <a:ea typeface="MS PGothic" charset="-128"/>
              </a:rPr>
              <a:t>Εξετάζεται αν τα δεδομένα που θέλουμε να συλλέξουμε μπορούν να αποκτηθούν από ένα ερωτηματολόγιο.</a:t>
            </a:r>
          </a:p>
          <a:p>
            <a:pPr marL="457200" indent="-457200" eaLnBrk="1" hangingPunct="1">
              <a:buClr>
                <a:schemeClr val="accent1">
                  <a:lumMod val="75000"/>
                </a:schemeClr>
              </a:buClr>
              <a:buFont typeface="Book Antiqua" charset="0"/>
              <a:buAutoNum type="arabicPeriod"/>
              <a:tabLst>
                <a:tab pos="6459538" algn="l"/>
              </a:tabLst>
            </a:pPr>
            <a:r>
              <a:rPr lang="el-GR" altLang="el-GR" dirty="0">
                <a:solidFill>
                  <a:srgbClr val="000000"/>
                </a:solidFill>
                <a:latin typeface="Candara" charset="0"/>
                <a:ea typeface="MS PGothic" charset="-128"/>
              </a:rPr>
              <a:t>Αναπτύσσονται οι άξονες των ερευνητικών ερωτήσεων με βάση τις έννοιες και τις διαστάσεις τους.</a:t>
            </a:r>
          </a:p>
          <a:p>
            <a:pPr marL="457200" indent="-457200" eaLnBrk="1" hangingPunct="1">
              <a:buClr>
                <a:schemeClr val="accent1">
                  <a:lumMod val="75000"/>
                </a:schemeClr>
              </a:buClr>
              <a:buFont typeface="Book Antiqua" charset="0"/>
              <a:buAutoNum type="arabicPeriod"/>
              <a:tabLst>
                <a:tab pos="6459538" algn="l"/>
              </a:tabLst>
            </a:pPr>
            <a:r>
              <a:rPr lang="el-GR" altLang="el-GR" dirty="0">
                <a:solidFill>
                  <a:srgbClr val="000000"/>
                </a:solidFill>
                <a:latin typeface="Candara" charset="0"/>
                <a:ea typeface="MS PGothic" charset="-128"/>
              </a:rPr>
              <a:t>Σχηματίζονται οι ερευνητικές ερωτήσεις.</a:t>
            </a:r>
          </a:p>
          <a:p>
            <a:pPr marL="457200" indent="-457200" eaLnBrk="1" hangingPunct="1">
              <a:buClr>
                <a:schemeClr val="accent1">
                  <a:lumMod val="75000"/>
                </a:schemeClr>
              </a:buClr>
              <a:buFont typeface="Book Antiqua" charset="0"/>
              <a:buAutoNum type="arabicPeriod"/>
              <a:tabLst>
                <a:tab pos="6459538" algn="l"/>
              </a:tabLst>
            </a:pPr>
            <a:r>
              <a:rPr lang="el-GR" altLang="el-GR" dirty="0">
                <a:solidFill>
                  <a:srgbClr val="000000"/>
                </a:solidFill>
                <a:latin typeface="Candara" charset="0"/>
                <a:ea typeface="MS PGothic" charset="-128"/>
              </a:rPr>
              <a:t>Δομείται το πιθανό ερωτηματολόγιο.</a:t>
            </a:r>
          </a:p>
          <a:p>
            <a:pPr marL="457200" indent="-457200" eaLnBrk="1" hangingPunct="1">
              <a:buClr>
                <a:schemeClr val="accent1">
                  <a:lumMod val="75000"/>
                </a:schemeClr>
              </a:buClr>
              <a:buFont typeface="Book Antiqua" charset="0"/>
              <a:buAutoNum type="arabicPeriod"/>
              <a:tabLst>
                <a:tab pos="6459538" algn="l"/>
              </a:tabLst>
            </a:pPr>
            <a:r>
              <a:rPr lang="el-GR" altLang="el-GR" dirty="0">
                <a:solidFill>
                  <a:srgbClr val="000000"/>
                </a:solidFill>
                <a:latin typeface="Candara" charset="0"/>
                <a:ea typeface="MS PGothic" charset="-128"/>
              </a:rPr>
              <a:t>Εξετάζονται διεξοδικά οι ερωτήσεις και οι απαντήσεις.</a:t>
            </a:r>
          </a:p>
          <a:p>
            <a:pPr marL="457200" indent="-457200" eaLnBrk="1" hangingPunct="1">
              <a:buClr>
                <a:schemeClr val="accent1">
                  <a:lumMod val="75000"/>
                </a:schemeClr>
              </a:buClr>
              <a:buFont typeface="Book Antiqua" charset="0"/>
              <a:buAutoNum type="arabicPeriod"/>
              <a:tabLst>
                <a:tab pos="6459538" algn="l"/>
              </a:tabLst>
            </a:pPr>
            <a:r>
              <a:rPr lang="el-GR" altLang="el-GR" dirty="0">
                <a:solidFill>
                  <a:srgbClr val="000000"/>
                </a:solidFill>
                <a:latin typeface="Candara" charset="0"/>
                <a:ea typeface="MS PGothic" charset="-128"/>
              </a:rPr>
              <a:t>Δοκιμάζεται το ερωτηματολόγιο πιλοτικά και γίνονται διορθώσεις.</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vertical)">
                                      <p:cBhvr>
                                        <p:cTn id="7" dur="10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vertical)">
                                      <p:cBhvr>
                                        <p:cTn id="12" dur="1000"/>
                                        <p:tgtEl>
                                          <p:spTgt spid="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vertical)">
                                      <p:cBhvr>
                                        <p:cTn id="17" dur="1000"/>
                                        <p:tgtEl>
                                          <p:spTgt spid="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vertical)">
                                      <p:cBhvr>
                                        <p:cTn id="22" dur="1000"/>
                                        <p:tgtEl>
                                          <p:spTgt spid="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linds(vertical)">
                                      <p:cBhvr>
                                        <p:cTn id="27" dur="1000"/>
                                        <p:tgtEl>
                                          <p:spTgt spid="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linds(vertical)">
                                      <p:cBhvr>
                                        <p:cTn id="32"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4CA9B7E7-70DD-4743-BE8C-9F7645E8B9C1}" type="slidenum">
              <a:rPr lang="el-GR" altLang="el-GR">
                <a:solidFill>
                  <a:schemeClr val="tx2"/>
                </a:solidFill>
                <a:latin typeface="Candara" charset="0"/>
              </a:rPr>
              <a:pPr/>
              <a:t>21</a:t>
            </a:fld>
            <a:endParaRPr lang="el-GR" altLang="el-GR">
              <a:solidFill>
                <a:schemeClr val="tx2"/>
              </a:solidFill>
              <a:latin typeface="Candara" charset="0"/>
            </a:endParaRPr>
          </a:p>
        </p:txBody>
      </p:sp>
      <p:sp>
        <p:nvSpPr>
          <p:cNvPr id="45059"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sz="2600" b="1" cap="none" dirty="0">
                <a:latin typeface="Candara" charset="0"/>
                <a:ea typeface="MS PGothic" charset="-128"/>
              </a:rPr>
              <a:t>Παράδειγμα κατασκευής</a:t>
            </a:r>
            <a:br>
              <a:rPr lang="el-GR" altLang="el-GR" sz="1000" b="1" cap="none" dirty="0">
                <a:solidFill>
                  <a:srgbClr val="A6A6A6"/>
                </a:solidFill>
                <a:latin typeface="Candara" charset="0"/>
                <a:ea typeface="MS PGothic" charset="-128"/>
              </a:rPr>
            </a:br>
            <a:r>
              <a:rPr lang="el-GR" altLang="el-GR" sz="1000" cap="none" dirty="0">
                <a:latin typeface="Candara" charset="0"/>
                <a:ea typeface="MS PGothic" charset="-128"/>
              </a:rPr>
              <a:t>Τσιτουρίδου, Μ., &amp; Βρύζας, Κ. (2007). ΤΠΕ και φύ λο: η περίπτωση των εκπαιδευτικών της πρωτοβάθμιας εκπαίδευσης. στο Ε. Ντρενογιάννη, Φ. Σέρογλου, &amp; Ε. Τρέσσου (επιμ.), Φύλο και Εκπαίδευση: Μαθηματικά, Φυσικές Επιστήμες , Νέες Τεχνολογίες, (σ. 233-251). Αθήνα: εΕκδόσεις Καλειδοσκόπιο.</a:t>
            </a:r>
            <a:endParaRPr lang="el-GR" altLang="el-GR" sz="1000" b="1" cap="none" dirty="0">
              <a:solidFill>
                <a:srgbClr val="A6A6A6"/>
              </a:solidFill>
              <a:latin typeface="Candara" charset="0"/>
              <a:ea typeface="MS PGothic" charset="-128"/>
            </a:endParaRPr>
          </a:p>
        </p:txBody>
      </p:sp>
      <p:sp>
        <p:nvSpPr>
          <p:cNvPr id="6" name="Rectangle 3"/>
          <p:cNvSpPr>
            <a:spLocks noGrp="1" noChangeArrowheads="1"/>
          </p:cNvSpPr>
          <p:nvPr>
            <p:ph sz="quarter" idx="4294967295"/>
          </p:nvPr>
        </p:nvSpPr>
        <p:spPr>
          <a:xfrm>
            <a:off x="323850" y="1851025"/>
            <a:ext cx="8496300" cy="4602163"/>
          </a:xfrm>
        </p:spPr>
        <p:txBody>
          <a:bodyPr/>
          <a:lstStyle/>
          <a:p>
            <a:pPr indent="-342900" eaLnBrk="1" hangingPunct="1">
              <a:buClr>
                <a:schemeClr val="tx1"/>
              </a:buClr>
              <a:buFontTx/>
              <a:buChar char="-"/>
              <a:tabLst>
                <a:tab pos="6459538" algn="l"/>
              </a:tabLst>
            </a:pPr>
            <a:r>
              <a:rPr lang="el-GR" altLang="el-GR">
                <a:solidFill>
                  <a:srgbClr val="000000"/>
                </a:solidFill>
                <a:latin typeface="Candara" charset="0"/>
                <a:ea typeface="MS PGothic" charset="-128"/>
              </a:rPr>
              <a:t>Το φύλο επηρεάζει τις στάσεις των εκπαιδευτικών της πρωτοβάθμιας εκπαίδευσης απέναντι στις ΤΠΕ;</a:t>
            </a:r>
          </a:p>
          <a:p>
            <a:pPr indent="-342900" eaLnBrk="1" hangingPunct="1">
              <a:buClr>
                <a:schemeClr val="tx1"/>
              </a:buClr>
              <a:buFontTx/>
              <a:buChar char="-"/>
              <a:tabLst>
                <a:tab pos="6459538" algn="l"/>
              </a:tabLst>
            </a:pPr>
            <a:endParaRPr lang="el-GR" altLang="el-GR">
              <a:solidFill>
                <a:srgbClr val="000000"/>
              </a:solidFill>
              <a:latin typeface="Candara" charset="0"/>
              <a:ea typeface="MS PGothic" charset="-128"/>
            </a:endParaRPr>
          </a:p>
          <a:p>
            <a:pPr indent="-342900" eaLnBrk="1" hangingPunct="1">
              <a:buClr>
                <a:schemeClr val="tx1"/>
              </a:buClr>
              <a:buFontTx/>
              <a:buChar char="-"/>
              <a:tabLst>
                <a:tab pos="6459538" algn="l"/>
              </a:tabLst>
            </a:pPr>
            <a:r>
              <a:rPr lang="el-GR" altLang="el-GR">
                <a:solidFill>
                  <a:srgbClr val="000000"/>
                </a:solidFill>
                <a:latin typeface="Candara" charset="0"/>
                <a:ea typeface="MS PGothic" charset="-128"/>
              </a:rPr>
              <a:t>Ποικιλία κλιμάκων για τη μέτρηση στάσεων ως προς τις γνώσεις, τα συναισθήματα και την προδιάθεση συμπεριφοράς.</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vertical)">
                                      <p:cBhvr>
                                        <p:cTn id="7" dur="10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linds(vertical)">
                                      <p:cBhvr>
                                        <p:cTn id="12"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A9488B9C-4943-974D-841F-D2CD580AB5F9}" type="slidenum">
              <a:rPr lang="el-GR" altLang="el-GR">
                <a:solidFill>
                  <a:schemeClr val="tx2"/>
                </a:solidFill>
                <a:latin typeface="Candara" charset="0"/>
              </a:rPr>
              <a:pPr/>
              <a:t>22</a:t>
            </a:fld>
            <a:endParaRPr lang="el-GR" altLang="el-GR">
              <a:solidFill>
                <a:schemeClr val="tx2"/>
              </a:solidFill>
              <a:latin typeface="Candara" charset="0"/>
            </a:endParaRPr>
          </a:p>
        </p:txBody>
      </p:sp>
      <p:sp>
        <p:nvSpPr>
          <p:cNvPr id="6" name="Rectangle 3"/>
          <p:cNvSpPr>
            <a:spLocks noGrp="1" noChangeArrowheads="1"/>
          </p:cNvSpPr>
          <p:nvPr>
            <p:ph sz="quarter" idx="4294967295"/>
          </p:nvPr>
        </p:nvSpPr>
        <p:spPr>
          <a:xfrm>
            <a:off x="323850" y="1851025"/>
            <a:ext cx="8604250" cy="4602163"/>
          </a:xfrm>
        </p:spPr>
        <p:txBody>
          <a:bodyPr/>
          <a:lstStyle/>
          <a:p>
            <a:pPr marL="0" indent="0" eaLnBrk="1" hangingPunct="1">
              <a:buClr>
                <a:schemeClr val="tx1"/>
              </a:buClr>
              <a:buFont typeface="Arial" charset="0"/>
              <a:buNone/>
              <a:tabLst>
                <a:tab pos="6459538" algn="l"/>
              </a:tabLst>
            </a:pPr>
            <a:r>
              <a:rPr lang="en-US" altLang="el-GR" i="1" dirty="0">
                <a:solidFill>
                  <a:srgbClr val="6B7D72"/>
                </a:solidFill>
                <a:latin typeface="Candara" charset="0"/>
                <a:ea typeface="MS PGothic" charset="-128"/>
              </a:rPr>
              <a:t>Teachers Attitudes Toward ICT Questionnaire</a:t>
            </a:r>
          </a:p>
          <a:p>
            <a:pPr marL="0" indent="0" eaLnBrk="1" hangingPunct="1">
              <a:buClr>
                <a:schemeClr val="tx1"/>
              </a:buClr>
              <a:buFont typeface="Arial" charset="0"/>
              <a:buNone/>
              <a:tabLst>
                <a:tab pos="6459538" algn="l"/>
              </a:tabLst>
            </a:pPr>
            <a:endParaRPr lang="en-US" altLang="el-GR" dirty="0">
              <a:solidFill>
                <a:srgbClr val="000000"/>
              </a:solidFill>
              <a:latin typeface="Candara" charset="0"/>
              <a:ea typeface="MS PGothic" charset="-128"/>
            </a:endParaRPr>
          </a:p>
          <a:p>
            <a:pPr marL="0" indent="0" eaLnBrk="1" hangingPunct="1">
              <a:buClr>
                <a:schemeClr val="tx1"/>
              </a:buClr>
              <a:buFont typeface="Arial" charset="0"/>
              <a:buNone/>
              <a:tabLst>
                <a:tab pos="6459538" algn="l"/>
              </a:tabLst>
            </a:pPr>
            <a:r>
              <a:rPr lang="el-GR" altLang="el-GR" b="1" dirty="0">
                <a:solidFill>
                  <a:srgbClr val="6B7D72"/>
                </a:solidFill>
                <a:latin typeface="Candara" charset="0"/>
                <a:ea typeface="MS PGothic" charset="-128"/>
              </a:rPr>
              <a:t>Άξονας 1 </a:t>
            </a:r>
            <a:r>
              <a:rPr lang="el-GR" altLang="el-GR" dirty="0">
                <a:solidFill>
                  <a:srgbClr val="000000"/>
                </a:solidFill>
                <a:latin typeface="Candara" charset="0"/>
                <a:ea typeface="MS PGothic" charset="-128"/>
              </a:rPr>
              <a:t>(τι αισθάνεται) : Άγχος απέναντι στους Η/Υ (15 στοιχεία)</a:t>
            </a:r>
          </a:p>
          <a:p>
            <a:pPr marL="0" indent="0" eaLnBrk="1" hangingPunct="1">
              <a:buClr>
                <a:schemeClr val="tx1"/>
              </a:buClr>
              <a:buFont typeface="Arial" charset="0"/>
              <a:buNone/>
              <a:tabLst>
                <a:tab pos="6459538" algn="l"/>
              </a:tabLst>
            </a:pPr>
            <a:r>
              <a:rPr lang="el-GR" altLang="el-GR" b="1" dirty="0">
                <a:solidFill>
                  <a:srgbClr val="6B7D72"/>
                </a:solidFill>
                <a:latin typeface="Candara" charset="0"/>
                <a:ea typeface="MS PGothic" charset="-128"/>
              </a:rPr>
              <a:t>Άξονας 2 </a:t>
            </a:r>
            <a:r>
              <a:rPr lang="el-GR" altLang="el-GR" dirty="0">
                <a:solidFill>
                  <a:srgbClr val="000000"/>
                </a:solidFill>
                <a:latin typeface="Candara" charset="0"/>
                <a:ea typeface="MS PGothic" charset="-128"/>
              </a:rPr>
              <a:t>(για τις γνώσεις): Σημασιολογική αντίληψη του Η/Υ, του μαιλ, του διαδικτύου (30 στοιχεία)</a:t>
            </a:r>
          </a:p>
          <a:p>
            <a:pPr marL="0" indent="0" eaLnBrk="1" hangingPunct="1">
              <a:buClr>
                <a:schemeClr val="tx1"/>
              </a:buClr>
              <a:buFont typeface="Arial" charset="0"/>
              <a:buNone/>
              <a:tabLst>
                <a:tab pos="6459538" algn="l"/>
              </a:tabLst>
            </a:pPr>
            <a:r>
              <a:rPr lang="el-GR" altLang="el-GR" b="1" dirty="0">
                <a:solidFill>
                  <a:srgbClr val="6B7D72"/>
                </a:solidFill>
                <a:latin typeface="Candara" charset="0"/>
                <a:ea typeface="MS PGothic" charset="-128"/>
              </a:rPr>
              <a:t>Άξονας 3 </a:t>
            </a:r>
            <a:r>
              <a:rPr lang="el-GR" altLang="el-GR" dirty="0">
                <a:solidFill>
                  <a:srgbClr val="000000"/>
                </a:solidFill>
                <a:latin typeface="Candara" charset="0"/>
                <a:ea typeface="MS PGothic" charset="-128"/>
              </a:rPr>
              <a:t>(γνώσεις): Αρνητική επίδραση των Η/Υ κοινωνικά  (11 στοιχεία)</a:t>
            </a:r>
          </a:p>
          <a:p>
            <a:pPr marL="0" indent="0" eaLnBrk="1" hangingPunct="1">
              <a:buClr>
                <a:schemeClr val="tx1"/>
              </a:buClr>
              <a:buFont typeface="Arial" charset="0"/>
              <a:buNone/>
              <a:tabLst>
                <a:tab pos="6459538" algn="l"/>
              </a:tabLst>
            </a:pPr>
            <a:r>
              <a:rPr lang="el-GR" altLang="el-GR" b="1" dirty="0">
                <a:solidFill>
                  <a:srgbClr val="6B7D72"/>
                </a:solidFill>
                <a:latin typeface="Candara" charset="0"/>
                <a:ea typeface="MS PGothic" charset="-128"/>
              </a:rPr>
              <a:t>Άξονας 4 </a:t>
            </a:r>
            <a:r>
              <a:rPr lang="el-GR" altLang="el-GR" dirty="0">
                <a:solidFill>
                  <a:srgbClr val="000000"/>
                </a:solidFill>
                <a:latin typeface="Candara" charset="0"/>
                <a:ea typeface="MS PGothic" charset="-128"/>
              </a:rPr>
              <a:t>(προδιάθεση χρήσης). Σημασιολογική αντίληψη της ενσωμάτωσης των ΤΠΕ στην εκπαιδευτική διαδικασία</a:t>
            </a:r>
          </a:p>
          <a:p>
            <a:pPr marL="0" indent="0" eaLnBrk="1" hangingPunct="1">
              <a:buClr>
                <a:schemeClr val="tx1"/>
              </a:buClr>
              <a:buFont typeface="Arial" charset="0"/>
              <a:buNone/>
              <a:tabLst>
                <a:tab pos="6459538" algn="l"/>
              </a:tabLst>
            </a:pPr>
            <a:endParaRPr lang="el-GR" altLang="el-GR" dirty="0">
              <a:solidFill>
                <a:srgbClr val="000000"/>
              </a:solidFill>
              <a:latin typeface="Candara" charset="0"/>
              <a:ea typeface="MS PGothic" charset="-128"/>
            </a:endParaRPr>
          </a:p>
          <a:p>
            <a:pPr marL="0" indent="0" eaLnBrk="1" hangingPunct="1">
              <a:buClr>
                <a:schemeClr val="tx1"/>
              </a:buClr>
              <a:buFont typeface="Arial" charset="0"/>
              <a:buNone/>
              <a:tabLst>
                <a:tab pos="6459538" algn="l"/>
              </a:tabLst>
            </a:pPr>
            <a:endParaRPr lang="el-GR" altLang="el-GR" dirty="0">
              <a:solidFill>
                <a:srgbClr val="000000"/>
              </a:solidFill>
              <a:latin typeface="Candara" charset="0"/>
              <a:ea typeface="MS PGothic" charset="-128"/>
            </a:endParaRPr>
          </a:p>
        </p:txBody>
      </p:sp>
      <p:sp>
        <p:nvSpPr>
          <p:cNvPr id="47108"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sz="2600" b="1" cap="none" dirty="0">
                <a:latin typeface="Candara" charset="0"/>
                <a:ea typeface="MS PGothic" charset="-128"/>
              </a:rPr>
              <a:t>Παράδειγμα κατασκευής</a:t>
            </a:r>
            <a:br>
              <a:rPr lang="el-GR" altLang="el-GR" sz="1000" b="1" cap="none" dirty="0">
                <a:latin typeface="Candara" charset="0"/>
                <a:ea typeface="MS PGothic" charset="-128"/>
              </a:rPr>
            </a:br>
            <a:r>
              <a:rPr lang="el-GR" altLang="el-GR" sz="1000" cap="none" dirty="0">
                <a:latin typeface="Candara" charset="0"/>
                <a:ea typeface="MS PGothic" charset="-128"/>
              </a:rPr>
              <a:t>Τσιτουρίδου, Μ., &amp; Βρύζας, Κ. (2007). ΤΠΕ και φύ λο: η περίπτωση των εκπαιδευτικών της πρωτοβάθμιας εκπαίδευσης. στο Ε. Ντρενογιάννη, Φ. Σέρογλου, &amp; Ε. Τρέσσου (επιμ.), Φύλο και Εκπαίδευση: Μαθηματικά, Φυσικές Επιστήμες , Νέες Τεχνολογίες, (σ. 233-251). Αθήνα: εΕκδόσεις Καλειδοσκόπιο.</a:t>
            </a:r>
            <a:endParaRPr lang="el-GR" altLang="el-GR" sz="1000" b="1" cap="none" dirty="0">
              <a:solidFill>
                <a:srgbClr val="A6A6A6"/>
              </a:solidFill>
              <a:latin typeface="Candara" charset="0"/>
              <a:ea typeface="MS PGothic" charset="-128"/>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vertical)">
                                      <p:cBhvr>
                                        <p:cTn id="7" dur="10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linds(vertical)">
                                      <p:cBhvr>
                                        <p:cTn id="12" dur="1000"/>
                                        <p:tgtEl>
                                          <p:spTgt spid="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linds(vertical)">
                                      <p:cBhvr>
                                        <p:cTn id="17" dur="1000"/>
                                        <p:tgtEl>
                                          <p:spTgt spid="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blinds(vertical)">
                                      <p:cBhvr>
                                        <p:cTn id="22" dur="1000"/>
                                        <p:tgtEl>
                                          <p:spTgt spid="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linds(vertical)">
                                      <p:cBhvr>
                                        <p:cTn id="27"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5 - Θέση αριθμού διαφάνειας"/>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eaLnBrk="1" hangingPunct="1"/>
            <a:fld id="{3020DC36-7DA6-F143-AE6D-D60526D56991}" type="slidenum">
              <a:rPr lang="el-GR" altLang="el-GR" sz="1400">
                <a:solidFill>
                  <a:schemeClr val="tx2"/>
                </a:solidFill>
                <a:latin typeface="Candara" charset="0"/>
              </a:rPr>
              <a:pPr eaLnBrk="1" hangingPunct="1"/>
              <a:t>23</a:t>
            </a:fld>
            <a:endParaRPr lang="el-GR" altLang="el-GR" sz="1400">
              <a:solidFill>
                <a:schemeClr val="tx2"/>
              </a:solidFill>
              <a:latin typeface="Candara" charset="0"/>
            </a:endParaRPr>
          </a:p>
        </p:txBody>
      </p:sp>
      <p:sp>
        <p:nvSpPr>
          <p:cNvPr id="5" name="Text Box 4"/>
          <p:cNvSpPr txBox="1">
            <a:spLocks noChangeArrowheads="1"/>
          </p:cNvSpPr>
          <p:nvPr/>
        </p:nvSpPr>
        <p:spPr bwMode="auto">
          <a:xfrm>
            <a:off x="5795963" y="2565400"/>
            <a:ext cx="3132137" cy="830263"/>
          </a:xfrm>
          <a:prstGeom prst="rect">
            <a:avLst/>
          </a:prstGeom>
          <a:noFill/>
          <a:ln w="9525">
            <a:noFill/>
            <a:miter lim="800000"/>
            <a:headEnd/>
            <a:tailEnd/>
          </a:ln>
          <a:effec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defRPr/>
            </a:pPr>
            <a:r>
              <a:rPr lang="el-GR" altLang="el-GR">
                <a:solidFill>
                  <a:srgbClr val="008000"/>
                </a:solidFill>
                <a:effectLst>
                  <a:outerShdw blurRad="38100" dist="38100" dir="2700000" algn="tl">
                    <a:srgbClr val="C0C0C0"/>
                  </a:outerShdw>
                </a:effectLst>
                <a:latin typeface="Candara" panose="020E0502030303020204" pitchFamily="34" charset="0"/>
              </a:rPr>
              <a:t>Ερωτήσεις </a:t>
            </a:r>
            <a:br>
              <a:rPr lang="el-GR" altLang="el-GR">
                <a:solidFill>
                  <a:srgbClr val="008000"/>
                </a:solidFill>
                <a:effectLst>
                  <a:outerShdw blurRad="38100" dist="38100" dir="2700000" algn="tl">
                    <a:srgbClr val="C0C0C0"/>
                  </a:outerShdw>
                </a:effectLst>
                <a:latin typeface="Candara" panose="020E0502030303020204" pitchFamily="34" charset="0"/>
              </a:rPr>
            </a:br>
            <a:r>
              <a:rPr lang="el-GR" altLang="el-GR">
                <a:solidFill>
                  <a:srgbClr val="008000"/>
                </a:solidFill>
                <a:effectLst>
                  <a:outerShdw blurRad="38100" dist="38100" dir="2700000" algn="tl">
                    <a:srgbClr val="C0C0C0"/>
                  </a:outerShdw>
                </a:effectLst>
                <a:latin typeface="Candara" panose="020E0502030303020204" pitchFamily="34" charset="0"/>
              </a:rPr>
              <a:t>«ανοιχτού τύπου»</a:t>
            </a:r>
          </a:p>
        </p:txBody>
      </p:sp>
      <p:sp>
        <p:nvSpPr>
          <p:cNvPr id="6" name="Text Box 5"/>
          <p:cNvSpPr txBox="1">
            <a:spLocks noChangeArrowheads="1"/>
          </p:cNvSpPr>
          <p:nvPr/>
        </p:nvSpPr>
        <p:spPr bwMode="auto">
          <a:xfrm>
            <a:off x="5867400" y="1268413"/>
            <a:ext cx="3025775" cy="1200150"/>
          </a:xfrm>
          <a:prstGeom prst="rect">
            <a:avLst/>
          </a:prstGeom>
          <a:noFill/>
          <a:ln w="9525">
            <a:noFill/>
            <a:miter lim="800000"/>
            <a:headEnd/>
            <a:tailEnd/>
          </a:ln>
          <a:effec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defRPr/>
            </a:pPr>
            <a:r>
              <a:rPr lang="el-GR" altLang="el-GR">
                <a:solidFill>
                  <a:srgbClr val="008000"/>
                </a:solidFill>
                <a:effectLst>
                  <a:outerShdw blurRad="38100" dist="38100" dir="2700000" algn="tl">
                    <a:srgbClr val="C0C0C0"/>
                  </a:outerShdw>
                </a:effectLst>
                <a:latin typeface="Candara" panose="020E0502030303020204" pitchFamily="34" charset="0"/>
              </a:rPr>
              <a:t>Ερωτήματα με δημογραφικά στοιχεία</a:t>
            </a:r>
          </a:p>
        </p:txBody>
      </p:sp>
      <p:sp>
        <p:nvSpPr>
          <p:cNvPr id="49157" name="AutoShape 6"/>
          <p:cNvSpPr>
            <a:spLocks noChangeArrowheads="1"/>
          </p:cNvSpPr>
          <p:nvPr/>
        </p:nvSpPr>
        <p:spPr bwMode="auto">
          <a:xfrm rot="10800000">
            <a:off x="4859338" y="1628775"/>
            <a:ext cx="792162" cy="215900"/>
          </a:xfrm>
          <a:prstGeom prst="rightArrow">
            <a:avLst>
              <a:gd name="adj1" fmla="val 50000"/>
              <a:gd name="adj2" fmla="val 96331"/>
            </a:avLst>
          </a:prstGeom>
          <a:solidFill>
            <a:schemeClr val="accent1"/>
          </a:solidFill>
          <a:ln w="9525">
            <a:solidFill>
              <a:schemeClr val="tx1"/>
            </a:solidFill>
            <a:miter lim="800000"/>
            <a:headEnd/>
            <a:tailEnd/>
          </a:ln>
        </p:spPr>
        <p:txBody>
          <a:bodyPr wrap="none" anchor="ct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eaLnBrk="1" hangingPunct="1"/>
            <a:endParaRPr lang="el-GR" altLang="el-GR">
              <a:latin typeface="Candara" charset="0"/>
            </a:endParaRPr>
          </a:p>
        </p:txBody>
      </p:sp>
      <p:sp>
        <p:nvSpPr>
          <p:cNvPr id="49158" name="AutoShape 7"/>
          <p:cNvSpPr>
            <a:spLocks noChangeArrowheads="1"/>
          </p:cNvSpPr>
          <p:nvPr/>
        </p:nvSpPr>
        <p:spPr bwMode="auto">
          <a:xfrm rot="10800000">
            <a:off x="4824413" y="2816225"/>
            <a:ext cx="792162" cy="215900"/>
          </a:xfrm>
          <a:prstGeom prst="rightArrow">
            <a:avLst>
              <a:gd name="adj1" fmla="val 50000"/>
              <a:gd name="adj2" fmla="val 96331"/>
            </a:avLst>
          </a:prstGeom>
          <a:solidFill>
            <a:schemeClr val="accent1"/>
          </a:solidFill>
          <a:ln w="9525">
            <a:solidFill>
              <a:schemeClr val="tx1"/>
            </a:solidFill>
            <a:miter lim="800000"/>
            <a:headEnd/>
            <a:tailEnd/>
          </a:ln>
        </p:spPr>
        <p:txBody>
          <a:bodyPr wrap="none" anchor="ct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eaLnBrk="1" hangingPunct="1"/>
            <a:endParaRPr lang="el-GR" altLang="el-GR">
              <a:latin typeface="Candara" charset="0"/>
            </a:endParaRPr>
          </a:p>
        </p:txBody>
      </p:sp>
      <p:pic>
        <p:nvPicPr>
          <p:cNvPr id="49159"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800" y="908050"/>
            <a:ext cx="3962400" cy="289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 Box 9"/>
          <p:cNvSpPr txBox="1">
            <a:spLocks noChangeArrowheads="1"/>
          </p:cNvSpPr>
          <p:nvPr/>
        </p:nvSpPr>
        <p:spPr bwMode="auto">
          <a:xfrm>
            <a:off x="5832475" y="4257675"/>
            <a:ext cx="3095625" cy="830263"/>
          </a:xfrm>
          <a:prstGeom prst="rect">
            <a:avLst/>
          </a:prstGeom>
          <a:noFill/>
          <a:ln w="9525">
            <a:noFill/>
            <a:miter lim="800000"/>
            <a:headEnd/>
            <a:tailEnd/>
          </a:ln>
          <a:effectLst/>
        </p:spPr>
        <p:txBody>
          <a:bodyPr>
            <a:spAutoFit/>
          </a:bodyPr>
          <a:lstStyle>
            <a:lvl1pPr>
              <a:defRPr sz="2400" b="1">
                <a:solidFill>
                  <a:schemeClr val="tx1"/>
                </a:solidFill>
                <a:latin typeface="Arial" panose="020B0604020202020204" pitchFamily="34" charset="0"/>
                <a:ea typeface="MS PGothic" panose="020B0600070205080204" pitchFamily="34" charset="-128"/>
              </a:defRPr>
            </a:lvl1pPr>
            <a:lvl2pPr marL="742950" indent="-285750">
              <a:defRPr sz="2400" b="1">
                <a:solidFill>
                  <a:schemeClr val="tx1"/>
                </a:solidFill>
                <a:latin typeface="Arial" panose="020B0604020202020204" pitchFamily="34" charset="0"/>
                <a:ea typeface="MS PGothic" panose="020B0600070205080204" pitchFamily="34" charset="-128"/>
              </a:defRPr>
            </a:lvl2pPr>
            <a:lvl3pPr marL="1143000" indent="-228600">
              <a:defRPr sz="2400" b="1">
                <a:solidFill>
                  <a:schemeClr val="tx1"/>
                </a:solidFill>
                <a:latin typeface="Arial" panose="020B0604020202020204" pitchFamily="34" charset="0"/>
                <a:ea typeface="MS PGothic" panose="020B0600070205080204" pitchFamily="34" charset="-128"/>
              </a:defRPr>
            </a:lvl3pPr>
            <a:lvl4pPr marL="1600200" indent="-228600">
              <a:defRPr sz="2400" b="1">
                <a:solidFill>
                  <a:schemeClr val="tx1"/>
                </a:solidFill>
                <a:latin typeface="Arial" panose="020B0604020202020204" pitchFamily="34" charset="0"/>
                <a:ea typeface="MS PGothic" panose="020B0600070205080204" pitchFamily="34" charset="-128"/>
              </a:defRPr>
            </a:lvl4pPr>
            <a:lvl5pPr marL="2057400" indent="-228600">
              <a:defRPr sz="2400"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defRPr/>
            </a:pPr>
            <a:r>
              <a:rPr lang="el-GR" altLang="el-GR">
                <a:solidFill>
                  <a:srgbClr val="008000"/>
                </a:solidFill>
                <a:effectLst>
                  <a:outerShdw blurRad="38100" dist="38100" dir="2700000" algn="tl">
                    <a:srgbClr val="C0C0C0"/>
                  </a:outerShdw>
                </a:effectLst>
                <a:latin typeface="Candara" panose="020E0502030303020204" pitchFamily="34" charset="0"/>
              </a:rPr>
              <a:t>Ερωτήσεις με χρήση κλίμακας </a:t>
            </a:r>
            <a:r>
              <a:rPr lang="en-US" altLang="el-GR">
                <a:solidFill>
                  <a:srgbClr val="008000"/>
                </a:solidFill>
                <a:effectLst>
                  <a:outerShdw blurRad="38100" dist="38100" dir="2700000" algn="tl">
                    <a:srgbClr val="C0C0C0"/>
                  </a:outerShdw>
                </a:effectLst>
                <a:latin typeface="Candara" panose="020E0502030303020204" pitchFamily="34" charset="0"/>
              </a:rPr>
              <a:t>Likert</a:t>
            </a:r>
            <a:endParaRPr lang="el-GR" altLang="el-GR">
              <a:solidFill>
                <a:srgbClr val="008000"/>
              </a:solidFill>
              <a:effectLst>
                <a:outerShdw blurRad="38100" dist="38100" dir="2700000" algn="tl">
                  <a:srgbClr val="C0C0C0"/>
                </a:outerShdw>
              </a:effectLst>
              <a:latin typeface="Candara" panose="020E0502030303020204" pitchFamily="34" charset="0"/>
            </a:endParaRPr>
          </a:p>
        </p:txBody>
      </p:sp>
      <p:sp>
        <p:nvSpPr>
          <p:cNvPr id="49161" name="AutoShape 10"/>
          <p:cNvSpPr>
            <a:spLocks noChangeArrowheads="1"/>
          </p:cNvSpPr>
          <p:nvPr/>
        </p:nvSpPr>
        <p:spPr bwMode="auto">
          <a:xfrm flipH="1">
            <a:off x="4895850" y="4689475"/>
            <a:ext cx="720725" cy="287338"/>
          </a:xfrm>
          <a:prstGeom prst="rightArrow">
            <a:avLst>
              <a:gd name="adj1" fmla="val 50000"/>
              <a:gd name="adj2" fmla="val 65854"/>
            </a:avLst>
          </a:prstGeom>
          <a:solidFill>
            <a:schemeClr val="accent1"/>
          </a:solidFill>
          <a:ln w="9525">
            <a:solidFill>
              <a:schemeClr val="tx1"/>
            </a:solidFill>
            <a:miter lim="800000"/>
            <a:headEnd/>
            <a:tailEnd/>
          </a:ln>
        </p:spPr>
        <p:txBody>
          <a:bodyPr wrap="none" anchor="ct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eaLnBrk="1" hangingPunct="1"/>
            <a:endParaRPr lang="el-GR" altLang="el-GR">
              <a:latin typeface="Candara" charset="0"/>
            </a:endParaRPr>
          </a:p>
        </p:txBody>
      </p:sp>
      <p:graphicFrame>
        <p:nvGraphicFramePr>
          <p:cNvPr id="12" name="Group 78"/>
          <p:cNvGraphicFramePr>
            <a:graphicFrameLocks noGrp="1"/>
          </p:cNvGraphicFramePr>
          <p:nvPr/>
        </p:nvGraphicFramePr>
        <p:xfrm>
          <a:off x="468313" y="3933825"/>
          <a:ext cx="4356100" cy="2354265"/>
        </p:xfrm>
        <a:graphic>
          <a:graphicData uri="http://schemas.openxmlformats.org/drawingml/2006/table">
            <a:tbl>
              <a:tblPr/>
              <a:tblGrid>
                <a:gridCol w="1547812">
                  <a:extLst>
                    <a:ext uri="{9D8B030D-6E8A-4147-A177-3AD203B41FA5}">
                      <a16:colId xmlns:a16="http://schemas.microsoft.com/office/drawing/2014/main" val="20000"/>
                    </a:ext>
                  </a:extLst>
                </a:gridCol>
                <a:gridCol w="503238">
                  <a:extLst>
                    <a:ext uri="{9D8B030D-6E8A-4147-A177-3AD203B41FA5}">
                      <a16:colId xmlns:a16="http://schemas.microsoft.com/office/drawing/2014/main" val="20001"/>
                    </a:ext>
                  </a:extLst>
                </a:gridCol>
                <a:gridCol w="431800">
                  <a:extLst>
                    <a:ext uri="{9D8B030D-6E8A-4147-A177-3AD203B41FA5}">
                      <a16:colId xmlns:a16="http://schemas.microsoft.com/office/drawing/2014/main" val="20002"/>
                    </a:ext>
                  </a:extLst>
                </a:gridCol>
                <a:gridCol w="649287">
                  <a:extLst>
                    <a:ext uri="{9D8B030D-6E8A-4147-A177-3AD203B41FA5}">
                      <a16:colId xmlns:a16="http://schemas.microsoft.com/office/drawing/2014/main" val="20003"/>
                    </a:ext>
                  </a:extLst>
                </a:gridCol>
                <a:gridCol w="503238">
                  <a:extLst>
                    <a:ext uri="{9D8B030D-6E8A-4147-A177-3AD203B41FA5}">
                      <a16:colId xmlns:a16="http://schemas.microsoft.com/office/drawing/2014/main" val="20004"/>
                    </a:ext>
                  </a:extLst>
                </a:gridCol>
                <a:gridCol w="720725">
                  <a:extLst>
                    <a:ext uri="{9D8B030D-6E8A-4147-A177-3AD203B41FA5}">
                      <a16:colId xmlns:a16="http://schemas.microsoft.com/office/drawing/2014/main" val="20005"/>
                    </a:ext>
                  </a:extLst>
                </a:gridCol>
              </a:tblGrid>
              <a:tr h="274638">
                <a:tc gridSpan="6">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Char char=""/>
                        <a:tabLst/>
                      </a:pPr>
                      <a:r>
                        <a:rPr kumimoji="0" lang="el-GR" altLang="el-GR" sz="1200" b="0" i="0" u="none" strike="noStrike" cap="none" normalizeH="0" baseline="0">
                          <a:ln>
                            <a:noFill/>
                          </a:ln>
                          <a:solidFill>
                            <a:schemeClr val="tx1"/>
                          </a:solidFill>
                          <a:effectLst/>
                          <a:latin typeface="Calibri" charset="0"/>
                          <a:ea typeface="MS PGothic" charset="-128"/>
                        </a:rPr>
                        <a:t> Σε ποιο βαθμό το μάθημα που παρακολούθησες ανάπτυξε: </a:t>
                      </a:r>
                    </a:p>
                  </a:txBody>
                  <a:tcPr marT="45707" marB="4570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9687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Calibri" charset="0"/>
                          <a:ea typeface="MS PGothic" charset="-128"/>
                        </a:rPr>
                        <a:t>Πολύ</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Calibri" charset="0"/>
                          <a:ea typeface="MS PGothic" charset="-128"/>
                        </a:rPr>
                        <a:t>Αρκετά</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Calibri" charset="0"/>
                          <a:ea typeface="MS PGothic" charset="-128"/>
                        </a:rPr>
                        <a:t>Μέτρια</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Calibri" charset="0"/>
                          <a:ea typeface="MS PGothic" charset="-128"/>
                        </a:rPr>
                        <a:t>Λίγο</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Calibri" charset="0"/>
                          <a:ea typeface="MS PGothic" charset="-128"/>
                        </a:rPr>
                        <a:t>Καθόλου</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0688">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90000"/>
                        </a:lnSpc>
                        <a:spcBef>
                          <a:spcPts val="600"/>
                        </a:spcBef>
                        <a:spcAft>
                          <a:spcPct val="0"/>
                        </a:spcAft>
                        <a:buClr>
                          <a:schemeClr val="accent1"/>
                        </a:buClr>
                        <a:buSzPct val="76000"/>
                        <a:buFont typeface="Wingdings 3" charset="2"/>
                        <a:buNone/>
                        <a:tabLst/>
                      </a:pPr>
                      <a:r>
                        <a:rPr kumimoji="0" lang="el-GR" altLang="el-GR" sz="1200" b="0" i="0" u="none" strike="noStrike" cap="none" normalizeH="0" baseline="0">
                          <a:ln>
                            <a:noFill/>
                          </a:ln>
                          <a:solidFill>
                            <a:schemeClr val="tx1"/>
                          </a:solidFill>
                          <a:effectLst/>
                          <a:latin typeface="Calibri" charset="0"/>
                          <a:ea typeface="MS PGothic" charset="-128"/>
                        </a:rPr>
                        <a:t>- προβληματισμό για το αντικείμενο </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0688">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90000"/>
                        </a:lnSpc>
                        <a:spcBef>
                          <a:spcPts val="600"/>
                        </a:spcBef>
                        <a:spcAft>
                          <a:spcPct val="0"/>
                        </a:spcAft>
                        <a:buClr>
                          <a:schemeClr val="accent1"/>
                        </a:buClr>
                        <a:buSzPct val="76000"/>
                        <a:buFont typeface="Wingdings 3" charset="2"/>
                        <a:buNone/>
                        <a:tabLst/>
                      </a:pPr>
                      <a:r>
                        <a:rPr kumimoji="0" lang="el-GR" altLang="el-GR" sz="1200" b="0" i="0" u="none" strike="noStrike" cap="none" normalizeH="0" baseline="0">
                          <a:ln>
                            <a:noFill/>
                          </a:ln>
                          <a:solidFill>
                            <a:schemeClr val="tx1"/>
                          </a:solidFill>
                          <a:effectLst/>
                          <a:latin typeface="Calibri" charset="0"/>
                          <a:ea typeface="MS PGothic" charset="-128"/>
                        </a:rPr>
                        <a:t>- νέες γνώσεις για το αντικείμενο </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0688">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90000"/>
                        </a:lnSpc>
                        <a:spcBef>
                          <a:spcPts val="600"/>
                        </a:spcBef>
                        <a:spcAft>
                          <a:spcPct val="0"/>
                        </a:spcAft>
                        <a:buClr>
                          <a:schemeClr val="accent1"/>
                        </a:buClr>
                        <a:buSzPct val="76000"/>
                        <a:buFont typeface="Wingdings 3" charset="2"/>
                        <a:buNone/>
                        <a:tabLst/>
                      </a:pPr>
                      <a:r>
                        <a:rPr kumimoji="0" lang="el-GR" altLang="el-GR" sz="1200" b="0" i="0" u="none" strike="noStrike" cap="none" normalizeH="0" baseline="0">
                          <a:ln>
                            <a:noFill/>
                          </a:ln>
                          <a:solidFill>
                            <a:schemeClr val="tx1"/>
                          </a:solidFill>
                          <a:effectLst/>
                          <a:latin typeface="Calibri" charset="0"/>
                          <a:ea typeface="MS PGothic" charset="-128"/>
                        </a:rPr>
                        <a:t>- νέες εκπαιδευτικές δεξιότητες </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0688">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90000"/>
                        </a:lnSpc>
                        <a:spcBef>
                          <a:spcPts val="600"/>
                        </a:spcBef>
                        <a:spcAft>
                          <a:spcPct val="0"/>
                        </a:spcAft>
                        <a:buClr>
                          <a:schemeClr val="accent1"/>
                        </a:buClr>
                        <a:buSzPct val="76000"/>
                        <a:buFont typeface="Wingdings 3" charset="2"/>
                        <a:buNone/>
                        <a:tabLst/>
                      </a:pPr>
                      <a:r>
                        <a:rPr kumimoji="0" lang="el-GR" altLang="el-GR" sz="1200" b="0" i="0" u="none" strike="noStrike" cap="none" normalizeH="0" baseline="0">
                          <a:ln>
                            <a:noFill/>
                          </a:ln>
                          <a:solidFill>
                            <a:schemeClr val="tx1"/>
                          </a:solidFill>
                          <a:effectLst/>
                          <a:latin typeface="Calibri" charset="0"/>
                          <a:ea typeface="MS PGothic" charset="-128"/>
                        </a:rPr>
                        <a:t>- σύνδεση θεωρίας και πράξης</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200" b="0" i="0" u="none" strike="noStrike" cap="none" normalizeH="0" baseline="0">
                        <a:ln>
                          <a:noFill/>
                        </a:ln>
                        <a:solidFill>
                          <a:schemeClr val="tx1"/>
                        </a:solidFill>
                        <a:effectLst/>
                        <a:latin typeface="Calibri" charset="0"/>
                        <a:ea typeface="MS PGothic" charset="-128"/>
                      </a:endParaRP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9208" name="Rectangle 2"/>
          <p:cNvSpPr txBox="1">
            <a:spLocks noChangeArrowheads="1"/>
          </p:cNvSpPr>
          <p:nvPr/>
        </p:nvSpPr>
        <p:spPr bwMode="auto">
          <a:xfrm>
            <a:off x="457200" y="152400"/>
            <a:ext cx="8229600" cy="720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tabLst>
                <a:tab pos="2239963" algn="l"/>
              </a:tabLst>
              <a:defRPr b="1">
                <a:solidFill>
                  <a:schemeClr val="tx1"/>
                </a:solidFill>
                <a:latin typeface="Arial" charset="0"/>
                <a:ea typeface="MS PGothic" charset="-128"/>
              </a:defRPr>
            </a:lvl1pPr>
            <a:lvl2pPr marL="742950" indent="-285750">
              <a:tabLst>
                <a:tab pos="2239963" algn="l"/>
              </a:tabLst>
              <a:defRPr b="1">
                <a:solidFill>
                  <a:schemeClr val="tx1"/>
                </a:solidFill>
                <a:latin typeface="Arial" charset="0"/>
                <a:ea typeface="MS PGothic" charset="-128"/>
              </a:defRPr>
            </a:lvl2pPr>
            <a:lvl3pPr marL="1143000" indent="-228600">
              <a:tabLst>
                <a:tab pos="2239963" algn="l"/>
              </a:tabLst>
              <a:defRPr b="1">
                <a:solidFill>
                  <a:schemeClr val="tx1"/>
                </a:solidFill>
                <a:latin typeface="Arial" charset="0"/>
                <a:ea typeface="MS PGothic" charset="-128"/>
              </a:defRPr>
            </a:lvl3pPr>
            <a:lvl4pPr marL="1600200" indent="-228600">
              <a:tabLst>
                <a:tab pos="2239963" algn="l"/>
              </a:tabLst>
              <a:defRPr b="1">
                <a:solidFill>
                  <a:schemeClr val="tx1"/>
                </a:solidFill>
                <a:latin typeface="Arial" charset="0"/>
                <a:ea typeface="MS PGothic" charset="-128"/>
              </a:defRPr>
            </a:lvl4pPr>
            <a:lvl5pPr marL="2057400" indent="-228600">
              <a:tabLst>
                <a:tab pos="2239963" algn="l"/>
              </a:tabLst>
              <a:defRPr b="1">
                <a:solidFill>
                  <a:schemeClr val="tx1"/>
                </a:solidFill>
                <a:latin typeface="Arial" charset="0"/>
                <a:ea typeface="MS PGothic" charset="-128"/>
              </a:defRPr>
            </a:lvl5pPr>
            <a:lvl6pPr marL="2514600" indent="-228600" eaLnBrk="0" fontAlgn="base" hangingPunct="0">
              <a:spcBef>
                <a:spcPct val="0"/>
              </a:spcBef>
              <a:spcAft>
                <a:spcPct val="0"/>
              </a:spcAft>
              <a:tabLst>
                <a:tab pos="2239963" algn="l"/>
              </a:tabLst>
              <a:defRPr b="1">
                <a:solidFill>
                  <a:schemeClr val="tx1"/>
                </a:solidFill>
                <a:latin typeface="Arial" charset="0"/>
                <a:ea typeface="MS PGothic" charset="-128"/>
              </a:defRPr>
            </a:lvl6pPr>
            <a:lvl7pPr marL="2971800" indent="-228600" eaLnBrk="0" fontAlgn="base" hangingPunct="0">
              <a:spcBef>
                <a:spcPct val="0"/>
              </a:spcBef>
              <a:spcAft>
                <a:spcPct val="0"/>
              </a:spcAft>
              <a:tabLst>
                <a:tab pos="2239963" algn="l"/>
              </a:tabLst>
              <a:defRPr b="1">
                <a:solidFill>
                  <a:schemeClr val="tx1"/>
                </a:solidFill>
                <a:latin typeface="Arial" charset="0"/>
                <a:ea typeface="MS PGothic" charset="-128"/>
              </a:defRPr>
            </a:lvl7pPr>
            <a:lvl8pPr marL="3429000" indent="-228600" eaLnBrk="0" fontAlgn="base" hangingPunct="0">
              <a:spcBef>
                <a:spcPct val="0"/>
              </a:spcBef>
              <a:spcAft>
                <a:spcPct val="0"/>
              </a:spcAft>
              <a:tabLst>
                <a:tab pos="2239963" algn="l"/>
              </a:tabLst>
              <a:defRPr b="1">
                <a:solidFill>
                  <a:schemeClr val="tx1"/>
                </a:solidFill>
                <a:latin typeface="Arial" charset="0"/>
                <a:ea typeface="MS PGothic" charset="-128"/>
              </a:defRPr>
            </a:lvl8pPr>
            <a:lvl9pPr marL="3886200" indent="-228600" eaLnBrk="0" fontAlgn="base" hangingPunct="0">
              <a:spcBef>
                <a:spcPct val="0"/>
              </a:spcBef>
              <a:spcAft>
                <a:spcPct val="0"/>
              </a:spcAft>
              <a:tabLst>
                <a:tab pos="2239963" algn="l"/>
              </a:tabLst>
              <a:defRPr b="1">
                <a:solidFill>
                  <a:schemeClr val="tx1"/>
                </a:solidFill>
                <a:latin typeface="Arial" charset="0"/>
                <a:ea typeface="MS PGothic" charset="-128"/>
              </a:defRPr>
            </a:lvl9pPr>
          </a:lstStyle>
          <a:p>
            <a:pPr algn="ctr" eaLnBrk="1" hangingPunct="1"/>
            <a:r>
              <a:rPr lang="el-GR" altLang="el-GR" sz="2800" dirty="0">
                <a:solidFill>
                  <a:srgbClr val="6B7D72"/>
                </a:solidFill>
                <a:latin typeface="Candara" charset="0"/>
              </a:rPr>
              <a:t>Ερωτηματολόγια - παραδείγματα</a:t>
            </a:r>
          </a:p>
        </p:txBody>
      </p:sp>
    </p:spTree>
  </p:cSld>
  <p:clrMapOvr>
    <a:masterClrMapping/>
  </p:clrMapOvr>
  <p:transition spd="med">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FD7C83CF-13DE-8042-AFF3-3D0216A2B6FC}" type="slidenum">
              <a:rPr lang="el-GR" altLang="el-GR">
                <a:solidFill>
                  <a:schemeClr val="tx2"/>
                </a:solidFill>
                <a:latin typeface="Candara" charset="0"/>
              </a:rPr>
              <a:pPr/>
              <a:t>24</a:t>
            </a:fld>
            <a:endParaRPr lang="el-GR" altLang="el-GR">
              <a:solidFill>
                <a:schemeClr val="tx2"/>
              </a:solidFill>
              <a:latin typeface="Candara" charset="0"/>
            </a:endParaRPr>
          </a:p>
        </p:txBody>
      </p:sp>
      <p:sp>
        <p:nvSpPr>
          <p:cNvPr id="51203"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Συνέντευξη</a:t>
            </a:r>
          </a:p>
        </p:txBody>
      </p:sp>
      <p:sp>
        <p:nvSpPr>
          <p:cNvPr id="7" name="Rectangle 3"/>
          <p:cNvSpPr>
            <a:spLocks noGrp="1" noChangeArrowheads="1"/>
          </p:cNvSpPr>
          <p:nvPr>
            <p:ph sz="quarter" idx="4294967295"/>
          </p:nvPr>
        </p:nvSpPr>
        <p:spPr>
          <a:xfrm>
            <a:off x="287338" y="1592263"/>
            <a:ext cx="8532812" cy="4602162"/>
          </a:xfrm>
        </p:spPr>
        <p:txBody>
          <a:bodyPr/>
          <a:lstStyle/>
          <a:p>
            <a:pPr marL="538163" indent="-423863" eaLnBrk="1" hangingPunct="1">
              <a:lnSpc>
                <a:spcPct val="90000"/>
              </a:lnSpc>
              <a:buClr>
                <a:schemeClr val="accent1">
                  <a:lumMod val="75000"/>
                </a:schemeClr>
              </a:buClr>
              <a:buSzPct val="100000"/>
              <a:buFontTx/>
              <a:buChar char="•"/>
              <a:tabLst>
                <a:tab pos="6459538" algn="l"/>
              </a:tabLst>
            </a:pPr>
            <a:r>
              <a:rPr lang="el-GR" altLang="el-GR" i="1" dirty="0">
                <a:solidFill>
                  <a:srgbClr val="000000"/>
                </a:solidFill>
                <a:latin typeface="Candara" charset="0"/>
                <a:ea typeface="MS PGothic" charset="-128"/>
              </a:rPr>
              <a:t>Η συνέντευξη είναι μια άμεση μορφή επικοινωνίας όπου ο ερευνητής μέσω προκαθορισμένων ερωτήσεων συλλέγει πληροφορίες που σχετίζονται επίσης με απόψεις, γνώμες, γενικότερα αντιλήψεις για ένα πρόβλημα ή ένα θέμα.</a:t>
            </a:r>
          </a:p>
          <a:p>
            <a:pPr marL="538163" indent="-423863" eaLnBrk="1" hangingPunct="1">
              <a:lnSpc>
                <a:spcPct val="90000"/>
              </a:lnSpc>
              <a:buClr>
                <a:schemeClr val="accent1">
                  <a:lumMod val="75000"/>
                </a:schemeClr>
              </a:buClr>
              <a:buSzPct val="100000"/>
              <a:buFont typeface="Arial" charset="0"/>
              <a:buNone/>
              <a:tabLst>
                <a:tab pos="6459538" algn="l"/>
              </a:tabLst>
            </a:pPr>
            <a:endParaRPr lang="el-GR" altLang="el-GR" i="1" dirty="0">
              <a:solidFill>
                <a:srgbClr val="000000"/>
              </a:solidFill>
              <a:latin typeface="Candara" charset="0"/>
              <a:ea typeface="MS PGothic" charset="-128"/>
            </a:endParaRPr>
          </a:p>
          <a:p>
            <a:pPr marL="538163" indent="-423863" eaLnBrk="1" hangingPunct="1">
              <a:lnSpc>
                <a:spcPct val="90000"/>
              </a:lnSpc>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Μικρότερος αριθμός στοιχείων αλλά σε βάθος και με παράλληλη καταγραφή εκφράσεων, χειρονομιών, ύφους, κλπ.). </a:t>
            </a:r>
          </a:p>
          <a:p>
            <a:pPr marL="538163" indent="-423863" eaLnBrk="1" hangingPunct="1">
              <a:lnSpc>
                <a:spcPct val="90000"/>
              </a:lnSpc>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Μια συνέντευξη μπορεί να είναι:δομημένη, ημιδομημένη, ελεύθερη.</a:t>
            </a:r>
          </a:p>
          <a:p>
            <a:pPr marL="538163" indent="-423863" eaLnBrk="1" hangingPunct="1">
              <a:lnSpc>
                <a:spcPct val="90000"/>
              </a:lnSpc>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Η</a:t>
            </a:r>
            <a:r>
              <a:rPr lang="el-GR" altLang="el-GR" b="1" dirty="0">
                <a:solidFill>
                  <a:srgbClr val="000000"/>
                </a:solidFill>
                <a:latin typeface="Candara" charset="0"/>
                <a:ea typeface="MS PGothic" charset="-128"/>
              </a:rPr>
              <a:t> </a:t>
            </a:r>
            <a:r>
              <a:rPr lang="el-GR" altLang="el-GR" dirty="0">
                <a:solidFill>
                  <a:srgbClr val="000000"/>
                </a:solidFill>
                <a:latin typeface="Candara" charset="0"/>
                <a:ea typeface="MS PGothic" charset="-128"/>
              </a:rPr>
              <a:t>τεχνική και τα</a:t>
            </a:r>
            <a:r>
              <a:rPr lang="el-GR" altLang="el-GR" b="1" dirty="0">
                <a:solidFill>
                  <a:srgbClr val="000000"/>
                </a:solidFill>
                <a:latin typeface="Candara" charset="0"/>
                <a:ea typeface="MS PGothic" charset="-128"/>
              </a:rPr>
              <a:t> </a:t>
            </a:r>
            <a:r>
              <a:rPr lang="el-GR" altLang="el-GR" dirty="0">
                <a:solidFill>
                  <a:srgbClr val="000000"/>
                </a:solidFill>
                <a:latin typeface="Candara" charset="0"/>
                <a:ea typeface="MS PGothic" charset="-128"/>
              </a:rPr>
              <a:t>χαρακτηριστικά των ερωτήσεων είναι αντίστοιχα με το ερωτηματολόγιο</a:t>
            </a:r>
          </a:p>
          <a:p>
            <a:pPr marL="538163" indent="-423863" eaLnBrk="1" hangingPunct="1">
              <a:lnSpc>
                <a:spcPct val="90000"/>
              </a:lnSpc>
              <a:buClr>
                <a:schemeClr val="accent1">
                  <a:lumMod val="75000"/>
                </a:schemeClr>
              </a:buClr>
              <a:buSzPct val="100000"/>
              <a:buFontTx/>
              <a:buChar char="•"/>
              <a:tabLst>
                <a:tab pos="6459538" algn="l"/>
              </a:tabLst>
            </a:pPr>
            <a:r>
              <a:rPr lang="el-GR" altLang="el-GR" dirty="0">
                <a:solidFill>
                  <a:srgbClr val="000000"/>
                </a:solidFill>
                <a:latin typeface="Candara" charset="0"/>
                <a:ea typeface="MS PGothic" charset="-128"/>
              </a:rPr>
              <a:t>Απαιτείται συστηματική αποκωδικοποίηση</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vertical)">
                                      <p:cBhvr>
                                        <p:cTn id="12" dur="1000"/>
                                        <p:tgtEl>
                                          <p:spTgt spid="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blinds(vertical)">
                                      <p:cBhvr>
                                        <p:cTn id="17" dur="1000"/>
                                        <p:tgtEl>
                                          <p:spTgt spid="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blinds(vertical)">
                                      <p:cBhvr>
                                        <p:cTn id="22" dur="1000"/>
                                        <p:tgtEl>
                                          <p:spTgt spid="7">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linds(vertical)">
                                      <p:cBhvr>
                                        <p:cTn id="27" dur="1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B5DFBCD1-D7A9-5F44-B862-BD5A2302A16D}" type="slidenum">
              <a:rPr lang="el-GR" altLang="el-GR">
                <a:solidFill>
                  <a:schemeClr val="tx2"/>
                </a:solidFill>
                <a:latin typeface="Candara" charset="0"/>
              </a:rPr>
              <a:pPr/>
              <a:t>25</a:t>
            </a:fld>
            <a:endParaRPr lang="el-GR" altLang="el-GR">
              <a:solidFill>
                <a:schemeClr val="tx2"/>
              </a:solidFill>
              <a:latin typeface="Candara" charset="0"/>
            </a:endParaRPr>
          </a:p>
        </p:txBody>
      </p:sp>
      <p:sp>
        <p:nvSpPr>
          <p:cNvPr id="53251"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Τεστ</a:t>
            </a:r>
          </a:p>
        </p:txBody>
      </p:sp>
      <p:sp>
        <p:nvSpPr>
          <p:cNvPr id="7" name="Rectangle 3"/>
          <p:cNvSpPr>
            <a:spLocks noGrp="1" noChangeArrowheads="1"/>
          </p:cNvSpPr>
          <p:nvPr>
            <p:ph sz="quarter" idx="4294967295"/>
          </p:nvPr>
        </p:nvSpPr>
        <p:spPr>
          <a:xfrm>
            <a:off x="287338" y="1592263"/>
            <a:ext cx="8532812" cy="4602162"/>
          </a:xfrm>
        </p:spPr>
        <p:txBody>
          <a:bodyPr/>
          <a:lstStyle/>
          <a:p>
            <a:pPr marL="442913" indent="-328613" eaLnBrk="1" hangingPunct="1">
              <a:lnSpc>
                <a:spcPct val="90000"/>
              </a:lnSpc>
              <a:buClrTx/>
              <a:buSzPct val="101000"/>
              <a:buFontTx/>
              <a:buChar char="•"/>
              <a:tabLst>
                <a:tab pos="6459538" algn="l"/>
              </a:tabLst>
            </a:pPr>
            <a:r>
              <a:rPr lang="el-GR" altLang="el-GR" i="1" dirty="0">
                <a:solidFill>
                  <a:srgbClr val="000000"/>
                </a:solidFill>
                <a:latin typeface="Candara" charset="0"/>
                <a:ea typeface="MS PGothic" charset="-128"/>
              </a:rPr>
              <a:t>Το τεστ είναι μια ορισμένη δοκιμασία που συνίσταται στην εκτέλεση κάποιου έργου, ταυτόσημου για όλα τα υποκείμενα, με ακριβή τεχνική εκτίμησης της επιτυχίας και αριθμητικής βαθμολόγησης. Συγκεντρώνει στοιχεία για ικανότητες, γνώσεις και δεξιότητες. </a:t>
            </a:r>
          </a:p>
          <a:p>
            <a:pPr marL="442913" indent="-328613" eaLnBrk="1" hangingPunct="1">
              <a:lnSpc>
                <a:spcPct val="90000"/>
              </a:lnSpc>
              <a:buClrTx/>
              <a:buSzPct val="101000"/>
              <a:buFont typeface="Arial" charset="0"/>
              <a:buNone/>
              <a:tabLst>
                <a:tab pos="6459538" algn="l"/>
              </a:tabLst>
            </a:pPr>
            <a:endParaRPr lang="el-GR" altLang="el-GR" i="1" dirty="0">
              <a:solidFill>
                <a:srgbClr val="000000"/>
              </a:solidFill>
              <a:latin typeface="Candara" charset="0"/>
              <a:ea typeface="MS PGothic" charset="-128"/>
            </a:endParaRPr>
          </a:p>
          <a:p>
            <a:pPr marL="442913" indent="-328613" eaLnBrk="1" hangingPunct="1">
              <a:lnSpc>
                <a:spcPct val="90000"/>
              </a:lnSpc>
              <a:buClrTx/>
              <a:buSzPct val="101000"/>
              <a:buFontTx/>
              <a:buChar char="•"/>
              <a:tabLst>
                <a:tab pos="6459538" algn="l"/>
              </a:tabLst>
            </a:pPr>
            <a:r>
              <a:rPr lang="el-GR" altLang="el-GR" dirty="0">
                <a:solidFill>
                  <a:srgbClr val="000000"/>
                </a:solidFill>
                <a:latin typeface="Candara" charset="0"/>
                <a:ea typeface="MS PGothic" charset="-128"/>
              </a:rPr>
              <a:t>Ένα τεστ χαρακτηρίζεται από: Τυποποίηση, Στάθμιση</a:t>
            </a:r>
          </a:p>
          <a:p>
            <a:pPr marL="442913" indent="-328613" eaLnBrk="1" hangingPunct="1">
              <a:lnSpc>
                <a:spcPct val="90000"/>
              </a:lnSpc>
              <a:buClrTx/>
              <a:buSzPct val="101000"/>
              <a:buFontTx/>
              <a:buChar char="•"/>
              <a:tabLst>
                <a:tab pos="6459538" algn="l"/>
              </a:tabLst>
            </a:pPr>
            <a:endParaRPr lang="el-GR" altLang="el-GR" dirty="0">
              <a:solidFill>
                <a:srgbClr val="000000"/>
              </a:solidFill>
              <a:latin typeface="Candara" charset="0"/>
              <a:ea typeface="MS PGothic" charset="-128"/>
            </a:endParaRPr>
          </a:p>
          <a:p>
            <a:pPr marL="442913" indent="-328613" eaLnBrk="1" hangingPunct="1">
              <a:lnSpc>
                <a:spcPct val="90000"/>
              </a:lnSpc>
              <a:buClrTx/>
              <a:buSzPct val="101000"/>
              <a:buFontTx/>
              <a:buChar char="•"/>
              <a:tabLst>
                <a:tab pos="6459538" algn="l"/>
              </a:tabLst>
            </a:pPr>
            <a:r>
              <a:rPr lang="el-GR" altLang="el-GR" dirty="0">
                <a:solidFill>
                  <a:srgbClr val="000000"/>
                </a:solidFill>
                <a:latin typeface="Candara" charset="0"/>
                <a:ea typeface="MS PGothic" charset="-128"/>
              </a:rPr>
              <a:t>H </a:t>
            </a:r>
            <a:r>
              <a:rPr lang="el-GR" altLang="el-GR" b="1" dirty="0">
                <a:solidFill>
                  <a:srgbClr val="6B7D72"/>
                </a:solidFill>
                <a:latin typeface="Candara" charset="0"/>
                <a:ea typeface="MS PGothic" charset="-128"/>
              </a:rPr>
              <a:t>στάθμιση ενός τεστ </a:t>
            </a:r>
            <a:r>
              <a:rPr lang="el-GR" altLang="el-GR" dirty="0">
                <a:solidFill>
                  <a:srgbClr val="000000"/>
                </a:solidFill>
                <a:latin typeface="Candara" charset="0"/>
                <a:ea typeface="MS PGothic" charset="-128"/>
              </a:rPr>
              <a:t>είναι η συστηματική βαθμολόγηση του προτεινόμενου έργου και η σύγκριση της βαθμολογίας με ένα γνώμονα που δίνει την κατάταξη του υποκειμένου σε μια κατηγορία.</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vertical)">
                                      <p:cBhvr>
                                        <p:cTn id="12" dur="1000"/>
                                        <p:tgtEl>
                                          <p:spTgt spid="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blinds(vertical)">
                                      <p:cBhvr>
                                        <p:cTn id="17"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54209363-380B-8346-819C-9739AA396B24}" type="slidenum">
              <a:rPr lang="el-GR" altLang="el-GR">
                <a:solidFill>
                  <a:schemeClr val="tx2"/>
                </a:solidFill>
                <a:latin typeface="Candara" charset="0"/>
              </a:rPr>
              <a:pPr/>
              <a:t>26</a:t>
            </a:fld>
            <a:endParaRPr lang="el-GR" altLang="el-GR">
              <a:solidFill>
                <a:schemeClr val="tx2"/>
              </a:solidFill>
              <a:latin typeface="Candara" charset="0"/>
            </a:endParaRPr>
          </a:p>
        </p:txBody>
      </p:sp>
      <p:sp>
        <p:nvSpPr>
          <p:cNvPr id="55299"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Κατασκευή Τεστ</a:t>
            </a:r>
          </a:p>
        </p:txBody>
      </p:sp>
      <p:sp>
        <p:nvSpPr>
          <p:cNvPr id="7" name="Rectangle 3"/>
          <p:cNvSpPr>
            <a:spLocks noGrp="1" noChangeArrowheads="1"/>
          </p:cNvSpPr>
          <p:nvPr>
            <p:ph sz="quarter" idx="4294967295"/>
          </p:nvPr>
        </p:nvSpPr>
        <p:spPr>
          <a:xfrm>
            <a:off x="468313" y="1592263"/>
            <a:ext cx="8351837" cy="4602162"/>
          </a:xfrm>
        </p:spPr>
        <p:txBody>
          <a:bodyPr/>
          <a:lstStyle/>
          <a:p>
            <a:pPr marL="381000" indent="-381000" eaLnBrk="1" hangingPunct="1">
              <a:buClr>
                <a:schemeClr val="accent1">
                  <a:lumMod val="75000"/>
                </a:schemeClr>
              </a:buClr>
              <a:buFont typeface="Wingdings" charset="2"/>
              <a:buAutoNum type="arabicPeriod"/>
              <a:tabLst>
                <a:tab pos="6459538" algn="l"/>
              </a:tabLst>
            </a:pPr>
            <a:r>
              <a:rPr lang="el-GR" altLang="el-GR" dirty="0">
                <a:solidFill>
                  <a:schemeClr val="tx1"/>
                </a:solidFill>
                <a:latin typeface="Candara" charset="0"/>
                <a:ea typeface="MS PGothic" charset="-128"/>
              </a:rPr>
              <a:t>Εξετάζεται αν τα δεδομένα που θέλουμε να συλλέξουμε μπορούν να αποκτηθούν από ένα τεστ.</a:t>
            </a:r>
          </a:p>
          <a:p>
            <a:pPr marL="381000" indent="-381000" eaLnBrk="1" hangingPunct="1">
              <a:buClr>
                <a:schemeClr val="accent1">
                  <a:lumMod val="75000"/>
                </a:schemeClr>
              </a:buClr>
              <a:buFont typeface="Wingdings" charset="2"/>
              <a:buAutoNum type="arabicPeriod"/>
              <a:tabLst>
                <a:tab pos="6459538" algn="l"/>
              </a:tabLst>
            </a:pPr>
            <a:r>
              <a:rPr lang="el-GR" altLang="el-GR" dirty="0">
                <a:solidFill>
                  <a:schemeClr val="tx1"/>
                </a:solidFill>
                <a:latin typeface="Candara" charset="0"/>
                <a:ea typeface="MS PGothic" charset="-128"/>
              </a:rPr>
              <a:t>Αναπτύσσονται οι άξονες του τεστ με βάση την ανάλυση της θεματικής ενότητας που εξετάζεται και τις διαστάσεις των εννοιών της έρευνας.</a:t>
            </a:r>
          </a:p>
          <a:p>
            <a:pPr marL="381000" indent="-381000" eaLnBrk="1" hangingPunct="1">
              <a:buClr>
                <a:schemeClr val="accent1">
                  <a:lumMod val="75000"/>
                </a:schemeClr>
              </a:buClr>
              <a:buFont typeface="Wingdings" charset="2"/>
              <a:buAutoNum type="arabicPeriod"/>
              <a:tabLst>
                <a:tab pos="6459538" algn="l"/>
              </a:tabLst>
            </a:pPr>
            <a:r>
              <a:rPr lang="el-GR" altLang="el-GR" dirty="0">
                <a:solidFill>
                  <a:schemeClr val="tx1"/>
                </a:solidFill>
                <a:latin typeface="Candara" charset="0"/>
                <a:ea typeface="MS PGothic" charset="-128"/>
              </a:rPr>
              <a:t>Σχηματίζονται οι προτεινόμενες δοκιμασίες.</a:t>
            </a:r>
          </a:p>
          <a:p>
            <a:pPr marL="381000" indent="-381000" eaLnBrk="1" hangingPunct="1">
              <a:buClr>
                <a:schemeClr val="accent1">
                  <a:lumMod val="75000"/>
                </a:schemeClr>
              </a:buClr>
              <a:buFont typeface="Wingdings" charset="2"/>
              <a:buAutoNum type="arabicPeriod"/>
              <a:tabLst>
                <a:tab pos="6459538" algn="l"/>
              </a:tabLst>
            </a:pPr>
            <a:r>
              <a:rPr lang="el-GR" altLang="el-GR" dirty="0">
                <a:solidFill>
                  <a:schemeClr val="tx1"/>
                </a:solidFill>
                <a:latin typeface="Candara" charset="0"/>
                <a:ea typeface="MS PGothic" charset="-128"/>
              </a:rPr>
              <a:t>Δομείται το πιθανό τεστ.</a:t>
            </a:r>
          </a:p>
          <a:p>
            <a:pPr marL="381000" indent="-381000" eaLnBrk="1" hangingPunct="1">
              <a:buClr>
                <a:schemeClr val="accent1">
                  <a:lumMod val="75000"/>
                </a:schemeClr>
              </a:buClr>
              <a:buFont typeface="Wingdings" charset="2"/>
              <a:buAutoNum type="arabicPeriod"/>
              <a:tabLst>
                <a:tab pos="6459538" algn="l"/>
              </a:tabLst>
            </a:pPr>
            <a:r>
              <a:rPr lang="el-GR" altLang="el-GR" dirty="0">
                <a:solidFill>
                  <a:schemeClr val="tx1"/>
                </a:solidFill>
                <a:latin typeface="Candara" charset="0"/>
                <a:ea typeface="MS PGothic" charset="-128"/>
              </a:rPr>
              <a:t>Εξετάζονται οι δοκιμασίες και οι πιθανές απαντήσεις τους.</a:t>
            </a:r>
          </a:p>
          <a:p>
            <a:pPr marL="381000" indent="-381000" eaLnBrk="1" hangingPunct="1">
              <a:buClr>
                <a:schemeClr val="accent1">
                  <a:lumMod val="75000"/>
                </a:schemeClr>
              </a:buClr>
              <a:buFont typeface="Wingdings" charset="2"/>
              <a:buAutoNum type="arabicPeriod"/>
              <a:tabLst>
                <a:tab pos="6459538" algn="l"/>
              </a:tabLst>
            </a:pPr>
            <a:r>
              <a:rPr lang="el-GR" altLang="el-GR" dirty="0">
                <a:solidFill>
                  <a:schemeClr val="tx1"/>
                </a:solidFill>
                <a:latin typeface="Candara" charset="0"/>
                <a:ea typeface="MS PGothic" charset="-128"/>
              </a:rPr>
              <a:t>Δοκιμάζεται το τεστ πιλοτικά και γίνονται διορθώσεις</a:t>
            </a:r>
            <a:r>
              <a:rPr lang="el-GR" altLang="el-GR" dirty="0">
                <a:latin typeface="Candara" charset="0"/>
                <a:ea typeface="MS PGothic" charset="-128"/>
              </a:rPr>
              <a:t>.</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vertical)">
                                      <p:cBhvr>
                                        <p:cTn id="12" dur="1000"/>
                                        <p:tgtEl>
                                          <p:spTgt spid="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vertical)">
                                      <p:cBhvr>
                                        <p:cTn id="17" dur="1000"/>
                                        <p:tgtEl>
                                          <p:spTgt spid="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linds(vertical)">
                                      <p:cBhvr>
                                        <p:cTn id="22" dur="1000"/>
                                        <p:tgtEl>
                                          <p:spTgt spid="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linds(vertical)">
                                      <p:cBhvr>
                                        <p:cTn id="27" dur="1000"/>
                                        <p:tgtEl>
                                          <p:spTgt spid="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linds(vertical)">
                                      <p:cBhvr>
                                        <p:cTn id="32" dur="1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07F6A304-5C67-334F-B3D2-FD00E02CA329}" type="slidenum">
              <a:rPr lang="el-GR" altLang="el-GR">
                <a:solidFill>
                  <a:schemeClr val="tx2"/>
                </a:solidFill>
                <a:latin typeface="Candara" charset="0"/>
              </a:rPr>
              <a:pPr/>
              <a:t>27</a:t>
            </a:fld>
            <a:endParaRPr lang="el-GR" altLang="el-GR">
              <a:solidFill>
                <a:schemeClr val="tx2"/>
              </a:solidFill>
              <a:latin typeface="Candara" charset="0"/>
            </a:endParaRPr>
          </a:p>
        </p:txBody>
      </p:sp>
      <p:sp>
        <p:nvSpPr>
          <p:cNvPr id="57347"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sz="2900" b="1" cap="none" dirty="0">
                <a:latin typeface="Candara" charset="0"/>
                <a:ea typeface="MS PGothic" charset="-128"/>
              </a:rPr>
              <a:t>Συνεντέυξεις πάνω σε έργα </a:t>
            </a:r>
            <a:br>
              <a:rPr lang="en-US" altLang="el-GR" sz="2900" b="1" cap="none" dirty="0">
                <a:latin typeface="Candara" charset="0"/>
                <a:ea typeface="MS PGothic" charset="-128"/>
              </a:rPr>
            </a:br>
            <a:r>
              <a:rPr lang="el-GR" altLang="el-GR" sz="2900" b="1" cap="none" dirty="0">
                <a:latin typeface="Candara" charset="0"/>
                <a:ea typeface="MS PGothic" charset="-128"/>
              </a:rPr>
              <a:t>(</a:t>
            </a:r>
            <a:r>
              <a:rPr lang="en-US" altLang="el-GR" sz="2900" b="1" cap="none" dirty="0">
                <a:latin typeface="Candara" charset="0"/>
                <a:ea typeface="MS PGothic" charset="-128"/>
              </a:rPr>
              <a:t>task-based interviews)</a:t>
            </a:r>
            <a:endParaRPr lang="el-GR" altLang="el-GR" sz="2900" b="1" cap="none" dirty="0">
              <a:latin typeface="Candara" charset="0"/>
              <a:ea typeface="MS PGothic" charset="-128"/>
            </a:endParaRPr>
          </a:p>
        </p:txBody>
      </p:sp>
      <p:sp>
        <p:nvSpPr>
          <p:cNvPr id="7" name="Rectangle 3"/>
          <p:cNvSpPr>
            <a:spLocks noGrp="1" noChangeArrowheads="1"/>
          </p:cNvSpPr>
          <p:nvPr>
            <p:ph sz="quarter" idx="4294967295"/>
          </p:nvPr>
        </p:nvSpPr>
        <p:spPr>
          <a:xfrm>
            <a:off x="468313" y="1592263"/>
            <a:ext cx="8351837" cy="4602162"/>
          </a:xfrm>
        </p:spPr>
        <p:txBody>
          <a:bodyPr/>
          <a:lstStyle/>
          <a:p>
            <a:pPr marL="381000" indent="-381000" eaLnBrk="1" hangingPunct="1">
              <a:buClr>
                <a:schemeClr val="accent1">
                  <a:lumMod val="75000"/>
                </a:schemeClr>
              </a:buClr>
              <a:tabLst>
                <a:tab pos="6459538" algn="l"/>
              </a:tabLst>
            </a:pPr>
            <a:r>
              <a:rPr lang="el-GR" altLang="el-GR" dirty="0">
                <a:solidFill>
                  <a:schemeClr val="tx1"/>
                </a:solidFill>
                <a:latin typeface="Candara" charset="0"/>
                <a:ea typeface="MS PGothic" charset="-128"/>
              </a:rPr>
              <a:t>Προτείνονται σχετικά έργα (στη βάση της ανάλυσης που προηγείται) και εξετάζονται οι μαθητές ή οι εκπαιδευτικοί σε αυτά.</a:t>
            </a:r>
          </a:p>
          <a:p>
            <a:pPr marL="381000" indent="-381000" eaLnBrk="1" hangingPunct="1">
              <a:buClrTx/>
              <a:tabLst>
                <a:tab pos="6459538" algn="l"/>
              </a:tabLst>
            </a:pPr>
            <a:endParaRPr lang="el-GR" altLang="el-GR" dirty="0">
              <a:latin typeface="Candara" charset="0"/>
              <a:ea typeface="MS PGothic" charset="-128"/>
            </a:endParaRPr>
          </a:p>
          <a:p>
            <a:pPr marL="381000" indent="-381000" eaLnBrk="1" hangingPunct="1">
              <a:buClrTx/>
              <a:tabLst>
                <a:tab pos="6459538" algn="l"/>
              </a:tabLst>
            </a:pPr>
            <a:r>
              <a:rPr lang="el-GR" altLang="el-GR" b="1" i="1" dirty="0">
                <a:solidFill>
                  <a:srgbClr val="6B7D72"/>
                </a:solidFill>
                <a:latin typeface="Candara" charset="0"/>
                <a:ea typeface="MS PGothic" charset="-128"/>
              </a:rPr>
              <a:t>Διαφοροποιείται από το τεστ στο ότι δεν εκτελούν οι μαθητές απλά μια δοκιμασία αλλά ερωτώνται και για τον τρόπο που το έκαναν στο σκέφτηκαν, πώς το αξιολογούν κλπ.</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vertical)">
                                      <p:cBhvr>
                                        <p:cTn id="12"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6800A31F-B32D-C545-95AA-22A6C04F8D19}" type="slidenum">
              <a:rPr lang="el-GR" altLang="el-GR">
                <a:solidFill>
                  <a:schemeClr val="tx2"/>
                </a:solidFill>
                <a:latin typeface="Candara" charset="0"/>
              </a:rPr>
              <a:pPr/>
              <a:t>28</a:t>
            </a:fld>
            <a:endParaRPr lang="el-GR" altLang="el-GR">
              <a:solidFill>
                <a:schemeClr val="tx2"/>
              </a:solidFill>
              <a:latin typeface="Candara" charset="0"/>
            </a:endParaRPr>
          </a:p>
        </p:txBody>
      </p:sp>
      <p:sp>
        <p:nvSpPr>
          <p:cNvPr id="59395"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Παρατήρηση</a:t>
            </a:r>
          </a:p>
        </p:txBody>
      </p:sp>
      <p:sp>
        <p:nvSpPr>
          <p:cNvPr id="7" name="Rectangle 3"/>
          <p:cNvSpPr>
            <a:spLocks noGrp="1" noChangeArrowheads="1"/>
          </p:cNvSpPr>
          <p:nvPr>
            <p:ph sz="quarter" idx="4294967295"/>
          </p:nvPr>
        </p:nvSpPr>
        <p:spPr>
          <a:xfrm>
            <a:off x="468313" y="1592263"/>
            <a:ext cx="8351837" cy="4602162"/>
          </a:xfrm>
        </p:spPr>
        <p:txBody>
          <a:bodyPr/>
          <a:lstStyle/>
          <a:p>
            <a:pPr eaLnBrk="1" hangingPunct="1">
              <a:buClr>
                <a:schemeClr val="accent1">
                  <a:lumMod val="75000"/>
                </a:schemeClr>
              </a:buClr>
              <a:buSzPct val="100000"/>
              <a:tabLst>
                <a:tab pos="6459538" algn="l"/>
              </a:tabLst>
            </a:pPr>
            <a:r>
              <a:rPr lang="el-GR" altLang="el-GR" i="1" dirty="0">
                <a:solidFill>
                  <a:schemeClr val="tx1"/>
                </a:solidFill>
                <a:latin typeface="Candara" charset="0"/>
                <a:ea typeface="MS PGothic" charset="-128"/>
              </a:rPr>
              <a:t>Η παρατήρηση αποτελεί μία διαδικασία κατά την οποία παρατηρούμε και καταγράφουμε συγκεκριμένα στοιχεία με βάση ένα σαφές σχέδιο, συνήθως συνδιαλέξεις, κινήσεις, εκφράσεις, δραστηριότητες, στάσεις, συμπεριφορές, υποκειμένου ή υποκειμένων, ιδιοτήτων και σχέσεων.</a:t>
            </a:r>
          </a:p>
          <a:p>
            <a:pPr eaLnBrk="1" hangingPunct="1">
              <a:buClr>
                <a:schemeClr val="accent1">
                  <a:lumMod val="75000"/>
                </a:schemeClr>
              </a:buClr>
              <a:buSzPct val="100000"/>
              <a:tabLst>
                <a:tab pos="6459538" algn="l"/>
              </a:tabLst>
            </a:pPr>
            <a:endParaRPr lang="el-GR" altLang="el-GR" i="1" dirty="0">
              <a:solidFill>
                <a:schemeClr val="tx1"/>
              </a:solidFill>
              <a:latin typeface="Candara" charset="0"/>
              <a:ea typeface="MS PGothic" charset="-128"/>
            </a:endParaRPr>
          </a:p>
          <a:p>
            <a:pPr eaLnBrk="1" hangingPunct="1">
              <a:buClr>
                <a:schemeClr val="accent1">
                  <a:lumMod val="75000"/>
                </a:schemeClr>
              </a:buClr>
              <a:buSzPct val="100000"/>
              <a:tabLst>
                <a:tab pos="6459538" algn="l"/>
              </a:tabLst>
            </a:pPr>
            <a:r>
              <a:rPr lang="el-GR" altLang="el-GR" b="1" dirty="0">
                <a:solidFill>
                  <a:srgbClr val="6B7D72"/>
                </a:solidFill>
                <a:latin typeface="Candara" charset="0"/>
                <a:ea typeface="MS PGothic" charset="-128"/>
              </a:rPr>
              <a:t>Είδη παρατήρησης</a:t>
            </a:r>
            <a:r>
              <a:rPr lang="el-GR" altLang="el-GR" dirty="0">
                <a:solidFill>
                  <a:srgbClr val="6B7D72"/>
                </a:solidFill>
                <a:latin typeface="Candara" charset="0"/>
                <a:ea typeface="MS PGothic" charset="-128"/>
              </a:rPr>
              <a:t>: </a:t>
            </a:r>
            <a:r>
              <a:rPr lang="el-GR" altLang="el-GR" dirty="0">
                <a:solidFill>
                  <a:schemeClr val="tx1"/>
                </a:solidFill>
                <a:latin typeface="Candara" charset="0"/>
                <a:ea typeface="MS PGothic" charset="-128"/>
              </a:rPr>
              <a:t>ελεύθερη και συστηματική, με τον παρατηρητή να είναι έξω από τα δρώμενα ή μέσα στα δρώμενα. </a:t>
            </a:r>
          </a:p>
          <a:p>
            <a:pPr eaLnBrk="1" hangingPunct="1">
              <a:buClr>
                <a:schemeClr val="accent1">
                  <a:lumMod val="75000"/>
                </a:schemeClr>
              </a:buClr>
              <a:buSzPct val="100000"/>
              <a:tabLst>
                <a:tab pos="6459538" algn="l"/>
              </a:tabLst>
            </a:pPr>
            <a:r>
              <a:rPr lang="el-GR" altLang="el-GR" dirty="0">
                <a:solidFill>
                  <a:schemeClr val="tx1"/>
                </a:solidFill>
                <a:latin typeface="Candara" charset="0"/>
                <a:ea typeface="MS PGothic" charset="-128"/>
              </a:rPr>
              <a:t>Η</a:t>
            </a:r>
            <a:r>
              <a:rPr lang="el-GR" altLang="el-GR" b="1" dirty="0">
                <a:solidFill>
                  <a:schemeClr val="tx1"/>
                </a:solidFill>
                <a:latin typeface="Candara" charset="0"/>
                <a:ea typeface="MS PGothic" charset="-128"/>
              </a:rPr>
              <a:t> </a:t>
            </a:r>
            <a:r>
              <a:rPr lang="el-GR" altLang="el-GR" dirty="0">
                <a:solidFill>
                  <a:schemeClr val="tx1"/>
                </a:solidFill>
                <a:latin typeface="Candara" charset="0"/>
                <a:ea typeface="MS PGothic" charset="-128"/>
              </a:rPr>
              <a:t>εγκυρότητα</a:t>
            </a:r>
            <a:r>
              <a:rPr lang="el-GR" altLang="el-GR" b="1" dirty="0">
                <a:solidFill>
                  <a:schemeClr val="tx1"/>
                </a:solidFill>
                <a:latin typeface="Candara" charset="0"/>
                <a:ea typeface="MS PGothic" charset="-128"/>
              </a:rPr>
              <a:t> </a:t>
            </a:r>
            <a:r>
              <a:rPr lang="el-GR" altLang="el-GR" dirty="0">
                <a:solidFill>
                  <a:schemeClr val="tx1"/>
                </a:solidFill>
                <a:latin typeface="Candara" charset="0"/>
                <a:ea typeface="MS PGothic" charset="-128"/>
              </a:rPr>
              <a:t>μιας παρατήρησης εξασφαλίζεται με</a:t>
            </a:r>
            <a:r>
              <a:rPr lang="el-GR" altLang="el-GR" b="1" dirty="0">
                <a:solidFill>
                  <a:schemeClr val="tx1"/>
                </a:solidFill>
                <a:latin typeface="Candara" charset="0"/>
                <a:ea typeface="MS PGothic" charset="-128"/>
              </a:rPr>
              <a:t>  </a:t>
            </a:r>
            <a:r>
              <a:rPr lang="el-GR" altLang="el-GR" dirty="0">
                <a:solidFill>
                  <a:schemeClr val="tx1"/>
                </a:solidFill>
                <a:latin typeface="Candara" charset="0"/>
                <a:ea typeface="MS PGothic" charset="-128"/>
              </a:rPr>
              <a:t>τη</a:t>
            </a:r>
            <a:r>
              <a:rPr lang="el-GR" altLang="el-GR" b="1" dirty="0">
                <a:solidFill>
                  <a:schemeClr val="tx1"/>
                </a:solidFill>
                <a:latin typeface="Candara" charset="0"/>
                <a:ea typeface="MS PGothic" charset="-128"/>
              </a:rPr>
              <a:t> </a:t>
            </a:r>
            <a:r>
              <a:rPr lang="el-GR" altLang="el-GR" dirty="0">
                <a:solidFill>
                  <a:schemeClr val="tx1"/>
                </a:solidFill>
                <a:latin typeface="Candara" charset="0"/>
                <a:ea typeface="MS PGothic" charset="-128"/>
              </a:rPr>
              <a:t>χρήση οργάνων παρατήρησης, τη χρήση περισσοτέρων παρατηρητών και κάποιες φορές την κατάτμηση του φαινομένου.</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vertical)">
                                      <p:cBhvr>
                                        <p:cTn id="12" dur="1000"/>
                                        <p:tgtEl>
                                          <p:spTgt spid="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blinds(vertical)">
                                      <p:cBhvr>
                                        <p:cTn id="17" dur="1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B89EE137-8867-884F-97D3-7EF53208B93D}" type="slidenum">
              <a:rPr lang="el-GR" altLang="el-GR">
                <a:solidFill>
                  <a:schemeClr val="tx2"/>
                </a:solidFill>
                <a:latin typeface="Candara" charset="0"/>
              </a:rPr>
              <a:pPr/>
              <a:t>29</a:t>
            </a:fld>
            <a:endParaRPr lang="el-GR" altLang="el-GR">
              <a:solidFill>
                <a:schemeClr val="tx2"/>
              </a:solidFill>
              <a:latin typeface="Candara" charset="0"/>
            </a:endParaRPr>
          </a:p>
        </p:txBody>
      </p:sp>
      <p:sp>
        <p:nvSpPr>
          <p:cNvPr id="61443"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Κατασκευή φύλλου παρατήρησης</a:t>
            </a:r>
          </a:p>
        </p:txBody>
      </p:sp>
      <p:sp>
        <p:nvSpPr>
          <p:cNvPr id="7" name="Rectangle 3"/>
          <p:cNvSpPr>
            <a:spLocks noGrp="1" noChangeArrowheads="1"/>
          </p:cNvSpPr>
          <p:nvPr>
            <p:ph sz="quarter" idx="4294967295"/>
          </p:nvPr>
        </p:nvSpPr>
        <p:spPr>
          <a:xfrm>
            <a:off x="468313" y="1736725"/>
            <a:ext cx="8351837" cy="4457700"/>
          </a:xfrm>
        </p:spPr>
        <p:txBody>
          <a:bodyPr/>
          <a:lstStyle/>
          <a:p>
            <a:pPr marL="609600" indent="-609600" eaLnBrk="1" hangingPunct="1">
              <a:buClr>
                <a:schemeClr val="accent1">
                  <a:lumMod val="75000"/>
                </a:schemeClr>
              </a:buClr>
              <a:buFont typeface="Wingdings" charset="2"/>
              <a:buAutoNum type="arabicPeriod"/>
              <a:tabLst>
                <a:tab pos="6459538" algn="l"/>
              </a:tabLst>
            </a:pPr>
            <a:r>
              <a:rPr lang="el-GR" altLang="el-GR" dirty="0">
                <a:solidFill>
                  <a:srgbClr val="000000"/>
                </a:solidFill>
                <a:latin typeface="Candara" charset="0"/>
                <a:ea typeface="MS PGothic" charset="-128"/>
              </a:rPr>
              <a:t>Εξετάζεται αν τα δεδομένα που θέλουμε να συλλέξουμε μπορούν να αποκτηθούν από παρατήρηση.</a:t>
            </a:r>
          </a:p>
          <a:p>
            <a:pPr marL="609600" indent="-609600" eaLnBrk="1" hangingPunct="1">
              <a:buClr>
                <a:schemeClr val="accent1">
                  <a:lumMod val="75000"/>
                </a:schemeClr>
              </a:buClr>
              <a:buFont typeface="Wingdings" charset="2"/>
              <a:buAutoNum type="arabicPeriod"/>
              <a:tabLst>
                <a:tab pos="6459538" algn="l"/>
              </a:tabLst>
            </a:pPr>
            <a:r>
              <a:rPr lang="el-GR" altLang="el-GR" dirty="0">
                <a:solidFill>
                  <a:srgbClr val="000000"/>
                </a:solidFill>
                <a:latin typeface="Candara" charset="0"/>
                <a:ea typeface="MS PGothic" charset="-128"/>
              </a:rPr>
              <a:t>Καταγράφονται τα στοιχεία που ζητείται να παρατηρηθούν με βάση τις διαστάσεις των εννοιών της έρευνας και τους άξονες.</a:t>
            </a:r>
          </a:p>
          <a:p>
            <a:pPr marL="609600" indent="-609600" eaLnBrk="1" hangingPunct="1">
              <a:buClr>
                <a:schemeClr val="accent1">
                  <a:lumMod val="75000"/>
                </a:schemeClr>
              </a:buClr>
              <a:buFont typeface="Wingdings" charset="2"/>
              <a:buAutoNum type="arabicPeriod"/>
              <a:tabLst>
                <a:tab pos="6459538" algn="l"/>
              </a:tabLst>
            </a:pPr>
            <a:r>
              <a:rPr lang="el-GR" altLang="el-GR" dirty="0">
                <a:solidFill>
                  <a:srgbClr val="000000"/>
                </a:solidFill>
                <a:latin typeface="Candara" charset="0"/>
                <a:ea typeface="MS PGothic" charset="-128"/>
              </a:rPr>
              <a:t>Δομείται ένα πιθανό φύλλο παρατήρησης.</a:t>
            </a:r>
          </a:p>
          <a:p>
            <a:pPr marL="609600" indent="-609600" eaLnBrk="1" hangingPunct="1">
              <a:buClr>
                <a:schemeClr val="accent1">
                  <a:lumMod val="75000"/>
                </a:schemeClr>
              </a:buClr>
              <a:buFont typeface="Wingdings" charset="2"/>
              <a:buAutoNum type="arabicPeriod"/>
              <a:tabLst>
                <a:tab pos="6459538" algn="l"/>
              </a:tabLst>
            </a:pPr>
            <a:r>
              <a:rPr lang="el-GR" altLang="el-GR" dirty="0">
                <a:solidFill>
                  <a:srgbClr val="000000"/>
                </a:solidFill>
                <a:latin typeface="Candara" charset="0"/>
                <a:ea typeface="MS PGothic" charset="-128"/>
              </a:rPr>
              <a:t>Εξετάζεται αν το υπό παρατήρηση φαινόμενο καλύπτει τους άξονες του φύλλου παρατήρησης.</a:t>
            </a:r>
          </a:p>
          <a:p>
            <a:pPr marL="609600" indent="-609600" eaLnBrk="1" hangingPunct="1">
              <a:buClr>
                <a:schemeClr val="accent1">
                  <a:lumMod val="75000"/>
                </a:schemeClr>
              </a:buClr>
              <a:buFont typeface="Wingdings" charset="2"/>
              <a:buAutoNum type="arabicPeriod"/>
              <a:tabLst>
                <a:tab pos="6459538" algn="l"/>
              </a:tabLst>
            </a:pPr>
            <a:r>
              <a:rPr lang="el-GR" altLang="el-GR" dirty="0">
                <a:solidFill>
                  <a:srgbClr val="000000"/>
                </a:solidFill>
                <a:latin typeface="Candara" charset="0"/>
                <a:ea typeface="MS PGothic" charset="-128"/>
              </a:rPr>
              <a:t>Δοκιμάζεται το φύλλο παρατήρησης πιλοτικά και γίνονται διορθώσεις.</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vertical)">
                                      <p:cBhvr>
                                        <p:cTn id="12" dur="1000"/>
                                        <p:tgtEl>
                                          <p:spTgt spid="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vertical)">
                                      <p:cBhvr>
                                        <p:cTn id="17" dur="1000"/>
                                        <p:tgtEl>
                                          <p:spTgt spid="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linds(vertical)">
                                      <p:cBhvr>
                                        <p:cTn id="22" dur="1000"/>
                                        <p:tgtEl>
                                          <p:spTgt spid="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linds(vertical)">
                                      <p:cBhvr>
                                        <p:cTn id="27"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p:txBody>
          <a:bodyPr wrap="square" numCol="1" anchorCtr="0" compatLnSpc="1">
            <a:prstTxWarp prst="textNoShape">
              <a:avLst/>
            </a:prstTxWarp>
            <a:normAutofit fontScale="90000"/>
          </a:bodyPr>
          <a:lstStyle/>
          <a:p>
            <a:pPr eaLnBrk="1" hangingPunct="1"/>
            <a:r>
              <a:rPr lang="el-GR" altLang="el-GR" sz="3600" b="1" cap="none" dirty="0">
                <a:latin typeface="Candara" charset="0"/>
                <a:ea typeface="MS PGothic" charset="-128"/>
              </a:rPr>
              <a:t>Περσινά Αποτελέσματα από την Εργασία 1</a:t>
            </a:r>
            <a:endParaRPr lang="el-GR" altLang="el-GR" sz="3600" cap="none" dirty="0">
              <a:latin typeface="Candara" charset="0"/>
              <a:ea typeface="MS PGothic" charset="-128"/>
            </a:endParaRPr>
          </a:p>
        </p:txBody>
      </p:sp>
      <p:sp>
        <p:nvSpPr>
          <p:cNvPr id="429059" name="Rectangle 3"/>
          <p:cNvSpPr>
            <a:spLocks noGrp="1" noChangeArrowheads="1"/>
          </p:cNvSpPr>
          <p:nvPr>
            <p:ph idx="1"/>
          </p:nvPr>
        </p:nvSpPr>
        <p:spPr>
          <a:xfrm>
            <a:off x="519113" y="1603375"/>
            <a:ext cx="8142287" cy="4491038"/>
          </a:xfrm>
        </p:spPr>
        <p:txBody>
          <a:bodyPr/>
          <a:lstStyle/>
          <a:p>
            <a:pPr marL="357188" indent="-357188" algn="just" eaLnBrk="1" hangingPunct="1">
              <a:buSzPct val="120000"/>
            </a:pPr>
            <a:r>
              <a:rPr lang="el-GR" altLang="el-GR" b="1" dirty="0">
                <a:solidFill>
                  <a:schemeClr val="tx1"/>
                </a:solidFill>
                <a:latin typeface="Candara" charset="0"/>
                <a:ea typeface="MS PGothic" charset="-128"/>
              </a:rPr>
              <a:t>Αδύνατα σημεία</a:t>
            </a:r>
          </a:p>
          <a:p>
            <a:pPr indent="-342900" algn="just" eaLnBrk="1" hangingPunct="1">
              <a:buSzPct val="120000"/>
              <a:buFontTx/>
              <a:buChar char="-"/>
            </a:pPr>
            <a:r>
              <a:rPr lang="el-GR" altLang="el-GR" dirty="0">
                <a:solidFill>
                  <a:schemeClr val="tx1"/>
                </a:solidFill>
                <a:latin typeface="Candara" charset="0"/>
                <a:ea typeface="MS PGothic" charset="-128"/>
              </a:rPr>
              <a:t>Τεχνογραφία, παραπομπές, αναφορές, κενά και διάστιχα</a:t>
            </a:r>
          </a:p>
          <a:p>
            <a:pPr indent="-342900" algn="just" eaLnBrk="1" hangingPunct="1">
              <a:buSzPct val="120000"/>
              <a:buFontTx/>
              <a:buChar char="-"/>
            </a:pPr>
            <a:r>
              <a:rPr lang="el-GR" altLang="el-GR" dirty="0">
                <a:solidFill>
                  <a:schemeClr val="tx1"/>
                </a:solidFill>
                <a:latin typeface="Candara" charset="0"/>
                <a:ea typeface="MS PGothic" charset="-128"/>
              </a:rPr>
              <a:t>Ετεροαναφορές</a:t>
            </a:r>
          </a:p>
          <a:p>
            <a:pPr indent="-342900" algn="just" eaLnBrk="1" hangingPunct="1">
              <a:buSzPct val="120000"/>
              <a:buFontTx/>
              <a:buChar char="-"/>
            </a:pPr>
            <a:r>
              <a:rPr lang="el-GR" altLang="el-GR" dirty="0">
                <a:solidFill>
                  <a:schemeClr val="tx1"/>
                </a:solidFill>
                <a:latin typeface="Candara" charset="0"/>
                <a:ea typeface="MS PGothic" charset="-128"/>
              </a:rPr>
              <a:t>Χωρίς τίτλους παραγράφους?</a:t>
            </a:r>
          </a:p>
          <a:p>
            <a:pPr indent="-342900" algn="just" eaLnBrk="1" hangingPunct="1">
              <a:buSzPct val="120000"/>
              <a:buFontTx/>
              <a:buChar char="-"/>
            </a:pPr>
            <a:endParaRPr lang="el-GR" altLang="el-GR" dirty="0">
              <a:solidFill>
                <a:schemeClr val="tx1"/>
              </a:solidFill>
              <a:latin typeface="Candara" charset="0"/>
              <a:ea typeface="MS PGothic" charset="-128"/>
            </a:endParaRPr>
          </a:p>
          <a:p>
            <a:pPr indent="-342900" algn="just" eaLnBrk="1" hangingPunct="1">
              <a:buSzPct val="120000"/>
              <a:buFont typeface="Arial"/>
              <a:buChar char="•"/>
            </a:pPr>
            <a:r>
              <a:rPr lang="el-GR" altLang="el-GR" b="1" dirty="0">
                <a:solidFill>
                  <a:schemeClr val="tx1"/>
                </a:solidFill>
                <a:latin typeface="Candara" charset="0"/>
                <a:ea typeface="MS PGothic" charset="-128"/>
              </a:rPr>
              <a:t>Οργάνωση σε άξονες και συνθέσεις</a:t>
            </a:r>
          </a:p>
          <a:p>
            <a:pPr indent="-342900" algn="just" eaLnBrk="1" hangingPunct="1">
              <a:buSzPct val="120000"/>
              <a:buFontTx/>
              <a:buChar char="-"/>
            </a:pPr>
            <a:r>
              <a:rPr lang="el-GR" altLang="el-GR" dirty="0">
                <a:solidFill>
                  <a:schemeClr val="tx1"/>
                </a:solidFill>
                <a:latin typeface="Candara" charset="0"/>
                <a:ea typeface="MS PGothic" charset="-128"/>
              </a:rPr>
              <a:t>Ποιά θεωρητικά;</a:t>
            </a:r>
          </a:p>
          <a:p>
            <a:pPr indent="-342900" algn="just" eaLnBrk="1" hangingPunct="1">
              <a:buSzPct val="120000"/>
              <a:buFontTx/>
              <a:buChar char="-"/>
            </a:pPr>
            <a:r>
              <a:rPr lang="el-GR" altLang="el-GR" dirty="0">
                <a:solidFill>
                  <a:schemeClr val="tx1"/>
                </a:solidFill>
                <a:latin typeface="Candara" charset="0"/>
                <a:ea typeface="MS PGothic" charset="-128"/>
              </a:rPr>
              <a:t>Ποια ερωτήματα;</a:t>
            </a:r>
          </a:p>
          <a:p>
            <a:pPr indent="-342900" algn="just" eaLnBrk="1" hangingPunct="1">
              <a:buSzPct val="120000"/>
              <a:buFontTx/>
              <a:buChar char="-"/>
            </a:pPr>
            <a:r>
              <a:rPr lang="el-GR" altLang="el-GR" dirty="0">
                <a:solidFill>
                  <a:schemeClr val="tx1"/>
                </a:solidFill>
                <a:latin typeface="Candara" charset="0"/>
                <a:ea typeface="MS PGothic" charset="-128"/>
              </a:rPr>
              <a:t>Ποιές μεθόδους;</a:t>
            </a:r>
          </a:p>
          <a:p>
            <a:pPr indent="-342900" algn="just" eaLnBrk="1" hangingPunct="1">
              <a:buSzPct val="120000"/>
              <a:buFontTx/>
              <a:buChar char="-"/>
            </a:pPr>
            <a:endParaRPr lang="el-GR" altLang="el-GR" dirty="0">
              <a:solidFill>
                <a:schemeClr val="tx1"/>
              </a:solidFill>
              <a:latin typeface="Candara" charset="0"/>
              <a:ea typeface="MS PGothic" charset="-128"/>
            </a:endParaRPr>
          </a:p>
          <a:p>
            <a:pPr marL="357188" indent="-357188" algn="just" eaLnBrk="1" hangingPunct="1">
              <a:buSzPct val="120000"/>
            </a:pPr>
            <a:endParaRPr lang="el-GR" altLang="el-GR" dirty="0">
              <a:solidFill>
                <a:schemeClr val="tx1"/>
              </a:solidFill>
              <a:latin typeface="Candara" charset="0"/>
              <a:ea typeface="MS PGothic" charset="-128"/>
            </a:endParaRPr>
          </a:p>
        </p:txBody>
      </p:sp>
      <p:sp>
        <p:nvSpPr>
          <p:cNvPr id="17412"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2425385B-5F1F-C849-B79E-291D8C68608F}" type="slidenum">
              <a:rPr lang="el-GR" altLang="el-GR">
                <a:solidFill>
                  <a:schemeClr val="tx2"/>
                </a:solidFill>
                <a:latin typeface="Candara" charset="0"/>
              </a:rPr>
              <a:pPr/>
              <a:t>3</a:t>
            </a:fld>
            <a:endParaRPr lang="el-GR" altLang="el-GR">
              <a:solidFill>
                <a:schemeClr val="tx2"/>
              </a:solidFill>
              <a:latin typeface="Candara" charset="0"/>
            </a:endParaRPr>
          </a:p>
        </p:txBody>
      </p:sp>
      <p:sp>
        <p:nvSpPr>
          <p:cNvPr id="17413" name="Rectangle 4"/>
          <p:cNvSpPr>
            <a:spLocks noChangeArrowheads="1"/>
          </p:cNvSpPr>
          <p:nvPr/>
        </p:nvSpPr>
        <p:spPr bwMode="auto">
          <a:xfrm>
            <a:off x="687388" y="3536950"/>
            <a:ext cx="7772400" cy="2592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562" tIns="46038" rIns="182562" bIns="46038"/>
          <a:lstStyle>
            <a:lvl1pPr marL="342900" indent="-342900">
              <a:spcBef>
                <a:spcPct val="20000"/>
              </a:spcBef>
              <a:buClr>
                <a:schemeClr val="accent1"/>
              </a:buClr>
              <a:buFont typeface="Arial" charset="0"/>
              <a:buChar char="•"/>
              <a:defRPr sz="2400">
                <a:solidFill>
                  <a:schemeClr val="tx2"/>
                </a:solidFill>
                <a:latin typeface="Calibri" charset="0"/>
                <a:ea typeface="MS PGothic" charset="-128"/>
              </a:defRPr>
            </a:lvl1pPr>
            <a:lvl2pPr marL="742950" indent="-285750">
              <a:spcBef>
                <a:spcPct val="20000"/>
              </a:spcBef>
              <a:buClr>
                <a:schemeClr val="accent2"/>
              </a:buClr>
              <a:buFont typeface="Arial" charset="0"/>
              <a:buChar char="•"/>
              <a:defRPr sz="2000">
                <a:solidFill>
                  <a:schemeClr val="tx2"/>
                </a:solidFill>
                <a:latin typeface="Calibri" charset="0"/>
                <a:ea typeface="MS PGothic" charset="-128"/>
              </a:defRPr>
            </a:lvl2pPr>
            <a:lvl3pPr marL="1143000" indent="-228600">
              <a:spcBef>
                <a:spcPct val="20000"/>
              </a:spcBef>
              <a:buClr>
                <a:srgbClr val="B5AE53"/>
              </a:buClr>
              <a:buFont typeface="Arial" charset="0"/>
              <a:buChar char="•"/>
              <a:defRPr>
                <a:solidFill>
                  <a:schemeClr val="tx2"/>
                </a:solidFill>
                <a:latin typeface="Calibri" charset="0"/>
                <a:ea typeface="MS PGothic" charset="-128"/>
              </a:defRPr>
            </a:lvl3pPr>
            <a:lvl4pPr marL="1600200" indent="-228600">
              <a:spcBef>
                <a:spcPct val="20000"/>
              </a:spcBef>
              <a:buClr>
                <a:srgbClr val="848058"/>
              </a:buClr>
              <a:buFont typeface="Arial" charset="0"/>
              <a:buChar char="•"/>
              <a:defRPr sz="1600">
                <a:solidFill>
                  <a:schemeClr val="tx2"/>
                </a:solidFill>
                <a:latin typeface="Calibri" charset="0"/>
                <a:ea typeface="MS PGothic" charset="-128"/>
              </a:defRPr>
            </a:lvl4pPr>
            <a:lvl5pPr marL="2057400" indent="-228600">
              <a:spcBef>
                <a:spcPct val="20000"/>
              </a:spcBef>
              <a:buClr>
                <a:srgbClr val="E8B54D"/>
              </a:buClr>
              <a:buFont typeface="Arial" charset="0"/>
              <a:buChar char="•"/>
              <a:defRPr sz="16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9pPr>
          </a:lstStyle>
          <a:p>
            <a:pPr algn="just" eaLnBrk="1" hangingPunct="1">
              <a:lnSpc>
                <a:spcPct val="70000"/>
              </a:lnSpc>
              <a:buClr>
                <a:schemeClr val="tx1"/>
              </a:buClr>
              <a:buSzPct val="70000"/>
              <a:buFont typeface="Wingdings" charset="2"/>
              <a:buChar char="¢"/>
            </a:pPr>
            <a:endParaRPr lang="el-GR" altLang="el-GR" sz="2100" b="0">
              <a:latin typeface="Candara" charset="0"/>
            </a:endParaRPr>
          </a:p>
        </p:txBody>
      </p:sp>
    </p:spTree>
    <p:extLst>
      <p:ext uri="{BB962C8B-B14F-4D97-AF65-F5344CB8AC3E}">
        <p14:creationId xmlns:p14="http://schemas.microsoft.com/office/powerpoint/2010/main" val="1026459480"/>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29059">
                                            <p:txEl>
                                              <p:pRg st="0" end="0"/>
                                            </p:txEl>
                                          </p:spTgt>
                                        </p:tgtEl>
                                        <p:attrNameLst>
                                          <p:attrName>style.visibility</p:attrName>
                                        </p:attrNameLst>
                                      </p:cBhvr>
                                      <p:to>
                                        <p:strVal val="visible"/>
                                      </p:to>
                                    </p:set>
                                    <p:animEffect transition="in" filter="blinds(vertical)">
                                      <p:cBhvr>
                                        <p:cTn id="7" dur="1000"/>
                                        <p:tgtEl>
                                          <p:spTgt spid="429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29059">
                                            <p:txEl>
                                              <p:pRg st="1" end="1"/>
                                            </p:txEl>
                                          </p:spTgt>
                                        </p:tgtEl>
                                        <p:attrNameLst>
                                          <p:attrName>style.visibility</p:attrName>
                                        </p:attrNameLst>
                                      </p:cBhvr>
                                      <p:to>
                                        <p:strVal val="visible"/>
                                      </p:to>
                                    </p:set>
                                    <p:animEffect transition="in" filter="blinds(vertical)">
                                      <p:cBhvr>
                                        <p:cTn id="12" dur="1000"/>
                                        <p:tgtEl>
                                          <p:spTgt spid="429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29059">
                                            <p:txEl>
                                              <p:pRg st="2" end="2"/>
                                            </p:txEl>
                                          </p:spTgt>
                                        </p:tgtEl>
                                        <p:attrNameLst>
                                          <p:attrName>style.visibility</p:attrName>
                                        </p:attrNameLst>
                                      </p:cBhvr>
                                      <p:to>
                                        <p:strVal val="visible"/>
                                      </p:to>
                                    </p:set>
                                    <p:animEffect transition="in" filter="blinds(vertical)">
                                      <p:cBhvr>
                                        <p:cTn id="17" dur="1000"/>
                                        <p:tgtEl>
                                          <p:spTgt spid="429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429059">
                                            <p:txEl>
                                              <p:pRg st="3" end="3"/>
                                            </p:txEl>
                                          </p:spTgt>
                                        </p:tgtEl>
                                        <p:attrNameLst>
                                          <p:attrName>style.visibility</p:attrName>
                                        </p:attrNameLst>
                                      </p:cBhvr>
                                      <p:to>
                                        <p:strVal val="visible"/>
                                      </p:to>
                                    </p:set>
                                    <p:animEffect transition="in" filter="blinds(vertical)">
                                      <p:cBhvr>
                                        <p:cTn id="22" dur="1000"/>
                                        <p:tgtEl>
                                          <p:spTgt spid="4290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429059">
                                            <p:txEl>
                                              <p:pRg st="5" end="5"/>
                                            </p:txEl>
                                          </p:spTgt>
                                        </p:tgtEl>
                                        <p:attrNameLst>
                                          <p:attrName>style.visibility</p:attrName>
                                        </p:attrNameLst>
                                      </p:cBhvr>
                                      <p:to>
                                        <p:strVal val="visible"/>
                                      </p:to>
                                    </p:set>
                                    <p:animEffect transition="in" filter="blinds(vertical)">
                                      <p:cBhvr>
                                        <p:cTn id="27" dur="1000"/>
                                        <p:tgtEl>
                                          <p:spTgt spid="42905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429059">
                                            <p:txEl>
                                              <p:pRg st="6" end="6"/>
                                            </p:txEl>
                                          </p:spTgt>
                                        </p:tgtEl>
                                        <p:attrNameLst>
                                          <p:attrName>style.visibility</p:attrName>
                                        </p:attrNameLst>
                                      </p:cBhvr>
                                      <p:to>
                                        <p:strVal val="visible"/>
                                      </p:to>
                                    </p:set>
                                    <p:animEffect transition="in" filter="blinds(vertical)">
                                      <p:cBhvr>
                                        <p:cTn id="32" dur="1000"/>
                                        <p:tgtEl>
                                          <p:spTgt spid="42905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429059">
                                            <p:txEl>
                                              <p:pRg st="7" end="7"/>
                                            </p:txEl>
                                          </p:spTgt>
                                        </p:tgtEl>
                                        <p:attrNameLst>
                                          <p:attrName>style.visibility</p:attrName>
                                        </p:attrNameLst>
                                      </p:cBhvr>
                                      <p:to>
                                        <p:strVal val="visible"/>
                                      </p:to>
                                    </p:set>
                                    <p:animEffect transition="in" filter="blinds(vertical)">
                                      <p:cBhvr>
                                        <p:cTn id="37" dur="1000"/>
                                        <p:tgtEl>
                                          <p:spTgt spid="42905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429059">
                                            <p:txEl>
                                              <p:pRg st="8" end="8"/>
                                            </p:txEl>
                                          </p:spTgt>
                                        </p:tgtEl>
                                        <p:attrNameLst>
                                          <p:attrName>style.visibility</p:attrName>
                                        </p:attrNameLst>
                                      </p:cBhvr>
                                      <p:to>
                                        <p:strVal val="visible"/>
                                      </p:to>
                                    </p:set>
                                    <p:animEffect transition="in" filter="blinds(vertical)">
                                      <p:cBhvr>
                                        <p:cTn id="42" dur="1000"/>
                                        <p:tgtEl>
                                          <p:spTgt spid="4290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395288" y="404813"/>
            <a:ext cx="8229600" cy="990600"/>
          </a:xfrm>
        </p:spPr>
        <p:txBody>
          <a:bodyPr wrap="square" numCol="1" anchorCtr="0" compatLnSpc="1">
            <a:prstTxWarp prst="textNoShape">
              <a:avLst/>
            </a:prstTxWarp>
          </a:bodyPr>
          <a:lstStyle/>
          <a:p>
            <a:pPr eaLnBrk="1" hangingPunct="1">
              <a:tabLst>
                <a:tab pos="2239963" algn="l"/>
              </a:tabLst>
            </a:pPr>
            <a:r>
              <a:rPr lang="el-GR" altLang="el-GR" b="1" cap="none" dirty="0">
                <a:latin typeface="Candara" charset="0"/>
                <a:ea typeface="MS PGothic" charset="-128"/>
              </a:rPr>
              <a:t>Παρατήρηση - παραδείγματα</a:t>
            </a:r>
          </a:p>
        </p:txBody>
      </p:sp>
      <p:sp>
        <p:nvSpPr>
          <p:cNvPr id="63491" name="Rectangle 3"/>
          <p:cNvSpPr>
            <a:spLocks noGrp="1"/>
          </p:cNvSpPr>
          <p:nvPr>
            <p:ph type="body" sz="half" idx="1"/>
          </p:nvPr>
        </p:nvSpPr>
        <p:spPr>
          <a:xfrm>
            <a:off x="503238" y="1592263"/>
            <a:ext cx="7850187" cy="3529012"/>
          </a:xfrm>
        </p:spPr>
        <p:txBody>
          <a:bodyPr/>
          <a:lstStyle/>
          <a:p>
            <a:pPr marL="176213" indent="-176213" eaLnBrk="1" hangingPunct="1">
              <a:buClrTx/>
              <a:tabLst>
                <a:tab pos="6459538" algn="l"/>
              </a:tabLst>
            </a:pPr>
            <a:r>
              <a:rPr lang="el-GR" altLang="el-GR" sz="2200">
                <a:latin typeface="Candara" charset="0"/>
                <a:ea typeface="MS PGothic" charset="-128"/>
              </a:rPr>
              <a:t>Φύλλο παρατήρησης που εμφανίζει τον αριθμός εμφάνισης μιας συμπεριφοράς στο πλαίσιο μιας συνάντησης. Οι αριθμοί παρουσιάζουν το είδος της υπό εξέταση συμπεριφοράς.</a:t>
            </a:r>
          </a:p>
          <a:p>
            <a:pPr marL="176213" indent="-176213" eaLnBrk="1" hangingPunct="1">
              <a:buFont typeface="Wingdings 3" charset="2"/>
              <a:buNone/>
              <a:tabLst>
                <a:tab pos="6459538" algn="l"/>
              </a:tabLst>
            </a:pPr>
            <a:r>
              <a:rPr lang="el-GR" altLang="el-GR" sz="2200">
                <a:latin typeface="Candara" charset="0"/>
                <a:ea typeface="MS PGothic" charset="-128"/>
              </a:rPr>
              <a:t>	                              </a:t>
            </a:r>
            <a:r>
              <a:rPr lang="el-GR" altLang="el-GR" sz="2200" i="1">
                <a:latin typeface="Candara" charset="0"/>
                <a:ea typeface="MS PGothic" charset="-128"/>
              </a:rPr>
              <a:t>Κατηγορία συμπεριφοράς</a:t>
            </a:r>
            <a:r>
              <a:rPr lang="el-GR" altLang="el-GR" sz="1800">
                <a:latin typeface="Candara" charset="0"/>
                <a:ea typeface="MS PGothic" charset="-128"/>
              </a:rPr>
              <a:t>			</a:t>
            </a:r>
          </a:p>
        </p:txBody>
      </p:sp>
      <p:graphicFrame>
        <p:nvGraphicFramePr>
          <p:cNvPr id="291845" name="Group 5"/>
          <p:cNvGraphicFramePr>
            <a:graphicFrameLocks noGrp="1"/>
          </p:cNvGraphicFramePr>
          <p:nvPr>
            <p:ph sz="half" idx="2"/>
          </p:nvPr>
        </p:nvGraphicFramePr>
        <p:xfrm>
          <a:off x="1944688" y="3357563"/>
          <a:ext cx="4895850" cy="2926337"/>
        </p:xfrm>
        <a:graphic>
          <a:graphicData uri="http://schemas.openxmlformats.org/drawingml/2006/table">
            <a:tbl>
              <a:tblPr/>
              <a:tblGrid>
                <a:gridCol w="1152525">
                  <a:extLst>
                    <a:ext uri="{9D8B030D-6E8A-4147-A177-3AD203B41FA5}">
                      <a16:colId xmlns:a16="http://schemas.microsoft.com/office/drawing/2014/main" val="20000"/>
                    </a:ext>
                  </a:extLst>
                </a:gridCol>
                <a:gridCol w="395287">
                  <a:extLst>
                    <a:ext uri="{9D8B030D-6E8A-4147-A177-3AD203B41FA5}">
                      <a16:colId xmlns:a16="http://schemas.microsoft.com/office/drawing/2014/main" val="20001"/>
                    </a:ext>
                  </a:extLst>
                </a:gridCol>
                <a:gridCol w="395288">
                  <a:extLst>
                    <a:ext uri="{9D8B030D-6E8A-4147-A177-3AD203B41FA5}">
                      <a16:colId xmlns:a16="http://schemas.microsoft.com/office/drawing/2014/main" val="20002"/>
                    </a:ext>
                  </a:extLst>
                </a:gridCol>
                <a:gridCol w="360362">
                  <a:extLst>
                    <a:ext uri="{9D8B030D-6E8A-4147-A177-3AD203B41FA5}">
                      <a16:colId xmlns:a16="http://schemas.microsoft.com/office/drawing/2014/main" val="20003"/>
                    </a:ext>
                  </a:extLst>
                </a:gridCol>
                <a:gridCol w="360363">
                  <a:extLst>
                    <a:ext uri="{9D8B030D-6E8A-4147-A177-3AD203B41FA5}">
                      <a16:colId xmlns:a16="http://schemas.microsoft.com/office/drawing/2014/main" val="20004"/>
                    </a:ext>
                  </a:extLst>
                </a:gridCol>
                <a:gridCol w="360362">
                  <a:extLst>
                    <a:ext uri="{9D8B030D-6E8A-4147-A177-3AD203B41FA5}">
                      <a16:colId xmlns:a16="http://schemas.microsoft.com/office/drawing/2014/main" val="20005"/>
                    </a:ext>
                  </a:extLst>
                </a:gridCol>
                <a:gridCol w="466725">
                  <a:extLst>
                    <a:ext uri="{9D8B030D-6E8A-4147-A177-3AD203B41FA5}">
                      <a16:colId xmlns:a16="http://schemas.microsoft.com/office/drawing/2014/main" val="20006"/>
                    </a:ext>
                  </a:extLst>
                </a:gridCol>
                <a:gridCol w="1404938">
                  <a:extLst>
                    <a:ext uri="{9D8B030D-6E8A-4147-A177-3AD203B41FA5}">
                      <a16:colId xmlns:a16="http://schemas.microsoft.com/office/drawing/2014/main" val="20007"/>
                    </a:ext>
                  </a:extLst>
                </a:gridCol>
              </a:tblGrid>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Calibri" charset="0"/>
                        <a:ea typeface="MS PGothic" charset="-128"/>
                      </a:endParaRP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1</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2</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3</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4</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5</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6</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ΣΥΝΟΛΟ</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87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Άτομο 1</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4</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067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Άτομο 2</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3</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9088">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Άτομο 3</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4</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067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Άτομο 4</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2</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9088">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Άτομο 5</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3</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067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Άτομο 6</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1</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9088">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Άτομο 7</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000" b="0" i="0" u="none" strike="noStrike" cap="none" normalizeH="0" baseline="0">
                          <a:ln>
                            <a:noFill/>
                          </a:ln>
                          <a:solidFill>
                            <a:schemeClr val="tx1"/>
                          </a:solidFill>
                          <a:effectLst/>
                          <a:latin typeface="Gill Sans MT" charset="0"/>
                          <a:ea typeface="MS PGothic" charset="-128"/>
                        </a:rPr>
                        <a:t>+</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4</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067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ΣΥΝΟΛΟ</a:t>
                      </a:r>
                    </a:p>
                  </a:txBody>
                  <a:tcPr marT="45689" marB="4568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8</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2</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4</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4</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2</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1</a:t>
                      </a:r>
                    </a:p>
                  </a:txBody>
                  <a:tcPr marT="45689" marB="4568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21</a:t>
                      </a:r>
                    </a:p>
                  </a:txBody>
                  <a:tcPr marT="45689" marB="4568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63584" name="5 - Θέση αριθμού διαφάνειας"/>
          <p:cNvSpPr txBox="1">
            <a:spLocks noGrp="1"/>
          </p:cNvSpPr>
          <p:nvPr/>
        </p:nvSpPr>
        <p:spPr bwMode="auto">
          <a:xfrm>
            <a:off x="612775" y="6356350"/>
            <a:ext cx="19812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eaLnBrk="1" hangingPunct="1"/>
            <a:fld id="{68B2C5A1-48A6-3C4F-BE7A-886ECAEE3154}" type="slidenum">
              <a:rPr lang="el-GR" altLang="el-GR" sz="1400">
                <a:solidFill>
                  <a:schemeClr val="tx2"/>
                </a:solidFill>
                <a:latin typeface="Candara" charset="0"/>
              </a:rPr>
              <a:pPr eaLnBrk="1" hangingPunct="1"/>
              <a:t>30</a:t>
            </a:fld>
            <a:endParaRPr lang="el-GR" altLang="el-GR" sz="1400">
              <a:solidFill>
                <a:schemeClr val="tx2"/>
              </a:solidFill>
              <a:latin typeface="Candara"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91845"/>
                                        </p:tgtEl>
                                        <p:attrNameLst>
                                          <p:attrName>style.visibility</p:attrName>
                                        </p:attrNameLst>
                                      </p:cBhvr>
                                      <p:to>
                                        <p:strVal val="visible"/>
                                      </p:to>
                                    </p:set>
                                    <p:animEffect transition="in" filter="wipe(left)">
                                      <p:cBhvr>
                                        <p:cTn id="7" dur="1500"/>
                                        <p:tgtEl>
                                          <p:spTgt spid="291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bwMode="auto">
          <a:xfrm>
            <a:off x="431800" y="404813"/>
            <a:ext cx="8229600" cy="990600"/>
          </a:xfrm>
        </p:spPr>
        <p:txBody>
          <a:bodyPr wrap="square" numCol="1" anchorCtr="0" compatLnSpc="1">
            <a:prstTxWarp prst="textNoShape">
              <a:avLst/>
            </a:prstTxWarp>
          </a:bodyPr>
          <a:lstStyle/>
          <a:p>
            <a:pPr eaLnBrk="1" hangingPunct="1">
              <a:tabLst>
                <a:tab pos="2239963" algn="l"/>
              </a:tabLst>
            </a:pPr>
            <a:r>
              <a:rPr lang="el-GR" altLang="el-GR" b="1" cap="none" dirty="0">
                <a:solidFill>
                  <a:schemeClr val="accent1">
                    <a:lumMod val="75000"/>
                  </a:schemeClr>
                </a:solidFill>
                <a:latin typeface="Candara" charset="0"/>
                <a:ea typeface="MS PGothic" charset="-128"/>
              </a:rPr>
              <a:t>Παρατήρηση - παραδείγματα</a:t>
            </a:r>
          </a:p>
        </p:txBody>
      </p:sp>
      <p:sp>
        <p:nvSpPr>
          <p:cNvPr id="65539" name="Rectangle 3"/>
          <p:cNvSpPr>
            <a:spLocks noGrp="1"/>
          </p:cNvSpPr>
          <p:nvPr>
            <p:ph type="body" sz="half" idx="1"/>
          </p:nvPr>
        </p:nvSpPr>
        <p:spPr>
          <a:xfrm>
            <a:off x="503238" y="1592263"/>
            <a:ext cx="7850187" cy="3529012"/>
          </a:xfrm>
        </p:spPr>
        <p:txBody>
          <a:bodyPr/>
          <a:lstStyle/>
          <a:p>
            <a:pPr marL="360363" indent="-360363" eaLnBrk="1" hangingPunct="1">
              <a:lnSpc>
                <a:spcPct val="80000"/>
              </a:lnSpc>
              <a:buClrTx/>
              <a:buSzPct val="120000"/>
              <a:tabLst>
                <a:tab pos="6459538" algn="l"/>
              </a:tabLst>
            </a:pPr>
            <a:r>
              <a:rPr lang="el-GR" altLang="el-GR" sz="2200" dirty="0">
                <a:latin typeface="Candara" charset="0"/>
                <a:ea typeface="MS PGothic" charset="-128"/>
              </a:rPr>
              <a:t>Φύλλο τρίλεπτης παρατήρησης «Ιδρυματική Συμπεριφορά»</a:t>
            </a:r>
            <a:endParaRPr lang="en-US" altLang="el-GR" sz="2200" dirty="0">
              <a:latin typeface="Candara" charset="0"/>
              <a:ea typeface="MS PGothic" charset="-128"/>
            </a:endParaRPr>
          </a:p>
          <a:p>
            <a:pPr marL="360363" indent="-360363" eaLnBrk="1" hangingPunct="1">
              <a:lnSpc>
                <a:spcPct val="80000"/>
              </a:lnSpc>
              <a:buFont typeface="Wingdings 3" charset="2"/>
              <a:buNone/>
              <a:tabLst>
                <a:tab pos="6459538" algn="l"/>
              </a:tabLst>
            </a:pPr>
            <a:r>
              <a:rPr lang="el-GR" altLang="el-GR" sz="2200" dirty="0">
                <a:latin typeface="Candara" charset="0"/>
                <a:ea typeface="MS PGothic" charset="-128"/>
              </a:rPr>
              <a:t>		</a:t>
            </a:r>
          </a:p>
          <a:p>
            <a:pPr marL="360363" indent="-360363" eaLnBrk="1" hangingPunct="1">
              <a:lnSpc>
                <a:spcPct val="80000"/>
              </a:lnSpc>
              <a:buFont typeface="Wingdings 3" charset="2"/>
              <a:buNone/>
              <a:tabLst>
                <a:tab pos="6459538" algn="l"/>
              </a:tabLst>
            </a:pPr>
            <a:r>
              <a:rPr lang="el-GR" altLang="el-GR" sz="2200" dirty="0">
                <a:latin typeface="Candara" charset="0"/>
                <a:ea typeface="MS PGothic" charset="-128"/>
              </a:rPr>
              <a:t>                                                Τρίλεπτα</a:t>
            </a:r>
          </a:p>
          <a:p>
            <a:pPr marL="360363" indent="-360363" eaLnBrk="1" hangingPunct="1">
              <a:lnSpc>
                <a:spcPct val="80000"/>
              </a:lnSpc>
              <a:buFont typeface="Wingdings 3" charset="2"/>
              <a:buNone/>
              <a:tabLst>
                <a:tab pos="6459538" algn="l"/>
              </a:tabLst>
            </a:pPr>
            <a:r>
              <a:rPr lang="el-GR" altLang="el-GR" sz="1800" dirty="0">
                <a:latin typeface="Candara" charset="0"/>
                <a:ea typeface="MS PGothic" charset="-128"/>
              </a:rPr>
              <a:t>	                              	</a:t>
            </a:r>
          </a:p>
        </p:txBody>
      </p:sp>
      <p:graphicFrame>
        <p:nvGraphicFramePr>
          <p:cNvPr id="293892" name="Group 4"/>
          <p:cNvGraphicFramePr>
            <a:graphicFrameLocks noGrp="1"/>
          </p:cNvGraphicFramePr>
          <p:nvPr>
            <p:ph sz="half" idx="2"/>
          </p:nvPr>
        </p:nvGraphicFramePr>
        <p:xfrm>
          <a:off x="827088" y="2982913"/>
          <a:ext cx="6840537" cy="2606544"/>
        </p:xfrm>
        <a:graphic>
          <a:graphicData uri="http://schemas.openxmlformats.org/drawingml/2006/table">
            <a:tbl>
              <a:tblPr/>
              <a:tblGrid>
                <a:gridCol w="2160587">
                  <a:extLst>
                    <a:ext uri="{9D8B030D-6E8A-4147-A177-3AD203B41FA5}">
                      <a16:colId xmlns:a16="http://schemas.microsoft.com/office/drawing/2014/main" val="20000"/>
                    </a:ext>
                  </a:extLst>
                </a:gridCol>
                <a:gridCol w="431800">
                  <a:extLst>
                    <a:ext uri="{9D8B030D-6E8A-4147-A177-3AD203B41FA5}">
                      <a16:colId xmlns:a16="http://schemas.microsoft.com/office/drawing/2014/main" val="20001"/>
                    </a:ext>
                  </a:extLst>
                </a:gridCol>
                <a:gridCol w="431800">
                  <a:extLst>
                    <a:ext uri="{9D8B030D-6E8A-4147-A177-3AD203B41FA5}">
                      <a16:colId xmlns:a16="http://schemas.microsoft.com/office/drawing/2014/main" val="20002"/>
                    </a:ext>
                  </a:extLst>
                </a:gridCol>
                <a:gridCol w="468313">
                  <a:extLst>
                    <a:ext uri="{9D8B030D-6E8A-4147-A177-3AD203B41FA5}">
                      <a16:colId xmlns:a16="http://schemas.microsoft.com/office/drawing/2014/main" val="20003"/>
                    </a:ext>
                  </a:extLst>
                </a:gridCol>
                <a:gridCol w="431800">
                  <a:extLst>
                    <a:ext uri="{9D8B030D-6E8A-4147-A177-3AD203B41FA5}">
                      <a16:colId xmlns:a16="http://schemas.microsoft.com/office/drawing/2014/main" val="20004"/>
                    </a:ext>
                  </a:extLst>
                </a:gridCol>
                <a:gridCol w="431800">
                  <a:extLst>
                    <a:ext uri="{9D8B030D-6E8A-4147-A177-3AD203B41FA5}">
                      <a16:colId xmlns:a16="http://schemas.microsoft.com/office/drawing/2014/main" val="20005"/>
                    </a:ext>
                  </a:extLst>
                </a:gridCol>
                <a:gridCol w="433387">
                  <a:extLst>
                    <a:ext uri="{9D8B030D-6E8A-4147-A177-3AD203B41FA5}">
                      <a16:colId xmlns:a16="http://schemas.microsoft.com/office/drawing/2014/main" val="20006"/>
                    </a:ext>
                  </a:extLst>
                </a:gridCol>
                <a:gridCol w="395288">
                  <a:extLst>
                    <a:ext uri="{9D8B030D-6E8A-4147-A177-3AD203B41FA5}">
                      <a16:colId xmlns:a16="http://schemas.microsoft.com/office/drawing/2014/main" val="20007"/>
                    </a:ext>
                  </a:extLst>
                </a:gridCol>
                <a:gridCol w="431800">
                  <a:extLst>
                    <a:ext uri="{9D8B030D-6E8A-4147-A177-3AD203B41FA5}">
                      <a16:colId xmlns:a16="http://schemas.microsoft.com/office/drawing/2014/main" val="20008"/>
                    </a:ext>
                  </a:extLst>
                </a:gridCol>
                <a:gridCol w="396875">
                  <a:extLst>
                    <a:ext uri="{9D8B030D-6E8A-4147-A177-3AD203B41FA5}">
                      <a16:colId xmlns:a16="http://schemas.microsoft.com/office/drawing/2014/main" val="20009"/>
                    </a:ext>
                  </a:extLst>
                </a:gridCol>
                <a:gridCol w="431800">
                  <a:extLst>
                    <a:ext uri="{9D8B030D-6E8A-4147-A177-3AD203B41FA5}">
                      <a16:colId xmlns:a16="http://schemas.microsoft.com/office/drawing/2014/main" val="20010"/>
                    </a:ext>
                  </a:extLst>
                </a:gridCol>
                <a:gridCol w="395287">
                  <a:extLst>
                    <a:ext uri="{9D8B030D-6E8A-4147-A177-3AD203B41FA5}">
                      <a16:colId xmlns:a16="http://schemas.microsoft.com/office/drawing/2014/main" val="20011"/>
                    </a:ext>
                  </a:extLst>
                </a:gridCol>
              </a:tblGrid>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1ο</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2ο</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3ο</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4ο</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5ο</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Κουνιέται</a:t>
                      </a: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sym typeface="Wingdings" charset="2"/>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Πιπιλάει το δάκτυλο</a:t>
                      </a: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sym typeface="Wingdings" charset="2"/>
                        </a:rPr>
                        <a:t></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Κοιμάται</a:t>
                      </a: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sym typeface="Wingdings" charset="2"/>
                        </a:rPr>
                        <a:t></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sym typeface="Wingdings" charset="2"/>
                        </a:rPr>
                        <a:t></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sym typeface="Wingdings" charset="2"/>
                        </a:rPr>
                        <a:t></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Τρώει</a:t>
                      </a: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Κλαίει</a:t>
                      </a: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Gill Sans MT" charset="0"/>
                          <a:ea typeface="MS PGothic" charset="-128"/>
                          <a:sym typeface="Wingdings" charset="2"/>
                        </a:rPr>
                        <a:t></a:t>
                      </a: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Παίζει</a:t>
                      </a: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Χτυπάει</a:t>
                      </a: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0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8925">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charset="2"/>
                        <a:buNone/>
                        <a:tabLst/>
                      </a:pPr>
                      <a:r>
                        <a:rPr kumimoji="0" lang="el-GR" altLang="el-GR" sz="1300" b="0" i="0" u="none" strike="noStrike" cap="none" normalizeH="0" baseline="0">
                          <a:ln>
                            <a:noFill/>
                          </a:ln>
                          <a:solidFill>
                            <a:schemeClr val="tx1"/>
                          </a:solidFill>
                          <a:effectLst/>
                          <a:latin typeface="Calibri" charset="0"/>
                          <a:ea typeface="MS PGothic" charset="-128"/>
                        </a:rPr>
                        <a:t>Φωνάζει</a:t>
                      </a:r>
                    </a:p>
                  </a:txBody>
                  <a:tcPr marT="45748" marB="4574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Arial" charset="0"/>
                        <a:defRPr sz="2000">
                          <a:solidFill>
                            <a:schemeClr val="tx2"/>
                          </a:solidFill>
                          <a:latin typeface="Calibri" charset="0"/>
                          <a:ea typeface="MS PGothic" charset="-128"/>
                        </a:defRPr>
                      </a:lvl1pPr>
                      <a:lvl2pPr marL="742950" indent="-285750">
                        <a:spcBef>
                          <a:spcPct val="20000"/>
                        </a:spcBef>
                        <a:buClr>
                          <a:schemeClr val="accent2"/>
                        </a:buClr>
                        <a:buFont typeface="Arial" charset="0"/>
                        <a:defRPr>
                          <a:solidFill>
                            <a:schemeClr val="tx2"/>
                          </a:solidFill>
                          <a:latin typeface="Calibri" charset="0"/>
                          <a:ea typeface="MS PGothic" charset="-128"/>
                        </a:defRPr>
                      </a:lvl2pPr>
                      <a:lvl3pPr marL="1143000" indent="-228600">
                        <a:spcBef>
                          <a:spcPct val="20000"/>
                        </a:spcBef>
                        <a:buClr>
                          <a:srgbClr val="B5AE53"/>
                        </a:buClr>
                        <a:buFont typeface="Arial" charset="0"/>
                        <a:defRPr sz="1600">
                          <a:solidFill>
                            <a:schemeClr val="tx2"/>
                          </a:solidFill>
                          <a:latin typeface="Calibri" charset="0"/>
                          <a:ea typeface="MS PGothic" charset="-128"/>
                        </a:defRPr>
                      </a:lvl3pPr>
                      <a:lvl4pPr marL="1600200" indent="-228600">
                        <a:spcBef>
                          <a:spcPct val="20000"/>
                        </a:spcBef>
                        <a:buClr>
                          <a:srgbClr val="848058"/>
                        </a:buClr>
                        <a:buFont typeface="Arial" charset="0"/>
                        <a:defRPr sz="1400">
                          <a:solidFill>
                            <a:schemeClr val="tx2"/>
                          </a:solidFill>
                          <a:latin typeface="Calibri" charset="0"/>
                          <a:ea typeface="MS PGothic" charset="-128"/>
                        </a:defRPr>
                      </a:lvl4pPr>
                      <a:lvl5pPr marL="2057400" indent="-228600">
                        <a:spcBef>
                          <a:spcPct val="20000"/>
                        </a:spcBef>
                        <a:buClr>
                          <a:srgbClr val="E8B54D"/>
                        </a:buClr>
                        <a:buFont typeface="Arial" charset="0"/>
                        <a:defRPr sz="14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defRPr sz="1400">
                          <a:solidFill>
                            <a:schemeClr val="tx2"/>
                          </a:solidFill>
                          <a:latin typeface="Calibri" charset="0"/>
                          <a:ea typeface="MS PGothic" charset="-128"/>
                        </a:defRPr>
                      </a:lvl9p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charset="2"/>
                        <a:buNone/>
                        <a:tabLst/>
                      </a:pPr>
                      <a:endParaRPr kumimoji="0" lang="el-GR" altLang="el-GR" sz="1300" b="0" i="0" u="none" strike="noStrike" cap="none" normalizeH="0" baseline="0">
                        <a:ln>
                          <a:noFill/>
                        </a:ln>
                        <a:solidFill>
                          <a:schemeClr val="tx1"/>
                        </a:solidFill>
                        <a:effectLst/>
                        <a:latin typeface="Gill Sans MT" charset="0"/>
                        <a:ea typeface="MS PGothic" charset="-128"/>
                      </a:endParaRPr>
                    </a:p>
                  </a:txBody>
                  <a:tcPr marT="45748" marB="4574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93892"/>
                                        </p:tgtEl>
                                        <p:attrNameLst>
                                          <p:attrName>style.visibility</p:attrName>
                                        </p:attrNameLst>
                                      </p:cBhvr>
                                      <p:to>
                                        <p:strVal val="visible"/>
                                      </p:to>
                                    </p:set>
                                    <p:animEffect transition="in" filter="checkerboard(across)">
                                      <p:cBhvr>
                                        <p:cTn id="7" dur="500"/>
                                        <p:tgtEl>
                                          <p:spTgt spid="293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FF49EFE7-857A-494F-96FF-033248198C11}" type="slidenum">
              <a:rPr lang="el-GR" altLang="el-GR">
                <a:solidFill>
                  <a:schemeClr val="tx2"/>
                </a:solidFill>
                <a:latin typeface="Candara" charset="0"/>
              </a:rPr>
              <a:pPr/>
              <a:t>32</a:t>
            </a:fld>
            <a:endParaRPr lang="el-GR" altLang="el-GR">
              <a:solidFill>
                <a:schemeClr val="tx2"/>
              </a:solidFill>
              <a:latin typeface="Candara" charset="0"/>
            </a:endParaRPr>
          </a:p>
        </p:txBody>
      </p:sp>
      <p:sp>
        <p:nvSpPr>
          <p:cNvPr id="67587"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sz="2600" b="1" cap="none" dirty="0">
                <a:latin typeface="Candara" charset="0"/>
                <a:ea typeface="MS PGothic" charset="-128"/>
              </a:rPr>
              <a:t>Παράδειγμα κατασκευής φύλλου παρατήρησης</a:t>
            </a:r>
            <a:br>
              <a:rPr lang="el-GR" altLang="el-GR" sz="2600" b="1" cap="none" dirty="0">
                <a:latin typeface="Candara" charset="0"/>
                <a:ea typeface="MS PGothic" charset="-128"/>
              </a:rPr>
            </a:br>
            <a:r>
              <a:rPr lang="en-US" altLang="el-GR" sz="1000" b="1" cap="none" dirty="0">
                <a:solidFill>
                  <a:srgbClr val="A6A6A6"/>
                </a:solidFill>
                <a:latin typeface="Candara" charset="0"/>
                <a:ea typeface="MS PGothic" charset="-128"/>
              </a:rPr>
              <a:t>Learning Mathematics for Teaching (2006). A Coding rubric for Measuring the Quality of Mathematics in Instruction (Technical Report LMT1.06). Ann Arbor, MI: University of Michigan, School of Education</a:t>
            </a:r>
            <a:endParaRPr lang="el-GR" altLang="el-GR" sz="1000" b="1" cap="none" dirty="0">
              <a:solidFill>
                <a:srgbClr val="A6A6A6"/>
              </a:solidFill>
              <a:latin typeface="Candara" charset="0"/>
              <a:ea typeface="MS PGothic" charset="-128"/>
            </a:endParaRPr>
          </a:p>
        </p:txBody>
      </p:sp>
      <p:sp>
        <p:nvSpPr>
          <p:cNvPr id="7" name="Rectangle 3"/>
          <p:cNvSpPr txBox="1">
            <a:spLocks noChangeArrowheads="1"/>
          </p:cNvSpPr>
          <p:nvPr/>
        </p:nvSpPr>
        <p:spPr bwMode="auto">
          <a:xfrm>
            <a:off x="395288" y="1773238"/>
            <a:ext cx="8424862" cy="417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lr>
                <a:schemeClr val="accent1"/>
              </a:buClr>
              <a:buFont typeface="Arial" charset="0"/>
              <a:buChar char="•"/>
              <a:defRPr sz="2400">
                <a:solidFill>
                  <a:schemeClr val="tx2"/>
                </a:solidFill>
                <a:latin typeface="Calibri" charset="0"/>
                <a:ea typeface="MS PGothic" charset="-128"/>
              </a:defRPr>
            </a:lvl1pPr>
            <a:lvl2pPr marL="742950" indent="-285750">
              <a:spcBef>
                <a:spcPct val="20000"/>
              </a:spcBef>
              <a:buClr>
                <a:schemeClr val="accent2"/>
              </a:buClr>
              <a:buFont typeface="Arial" charset="0"/>
              <a:buChar char="•"/>
              <a:defRPr sz="2000">
                <a:solidFill>
                  <a:schemeClr val="tx2"/>
                </a:solidFill>
                <a:latin typeface="Calibri" charset="0"/>
                <a:ea typeface="MS PGothic" charset="-128"/>
              </a:defRPr>
            </a:lvl2pPr>
            <a:lvl3pPr marL="1143000" indent="-228600">
              <a:spcBef>
                <a:spcPct val="20000"/>
              </a:spcBef>
              <a:buClr>
                <a:srgbClr val="B5AE53"/>
              </a:buClr>
              <a:buFont typeface="Arial" charset="0"/>
              <a:buChar char="•"/>
              <a:defRPr>
                <a:solidFill>
                  <a:schemeClr val="tx2"/>
                </a:solidFill>
                <a:latin typeface="Calibri" charset="0"/>
                <a:ea typeface="MS PGothic" charset="-128"/>
              </a:defRPr>
            </a:lvl3pPr>
            <a:lvl4pPr marL="1600200" indent="-228600">
              <a:spcBef>
                <a:spcPct val="20000"/>
              </a:spcBef>
              <a:buClr>
                <a:srgbClr val="848058"/>
              </a:buClr>
              <a:buFont typeface="Arial" charset="0"/>
              <a:buChar char="•"/>
              <a:defRPr sz="1600">
                <a:solidFill>
                  <a:schemeClr val="tx2"/>
                </a:solidFill>
                <a:latin typeface="Calibri" charset="0"/>
                <a:ea typeface="MS PGothic" charset="-128"/>
              </a:defRPr>
            </a:lvl4pPr>
            <a:lvl5pPr marL="2057400" indent="-228600">
              <a:spcBef>
                <a:spcPct val="20000"/>
              </a:spcBef>
              <a:buClr>
                <a:srgbClr val="E8B54D"/>
              </a:buClr>
              <a:buFont typeface="Arial" charset="0"/>
              <a:buChar char="•"/>
              <a:defRPr sz="16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9pPr>
          </a:lstStyle>
          <a:p>
            <a:pPr>
              <a:buClr>
                <a:schemeClr val="tx1"/>
              </a:buClr>
            </a:pPr>
            <a:r>
              <a:rPr lang="el-GR" altLang="el-GR" b="0" dirty="0">
                <a:solidFill>
                  <a:schemeClr val="tx1"/>
                </a:solidFill>
                <a:latin typeface="Candara" charset="0"/>
              </a:rPr>
              <a:t>Η </a:t>
            </a:r>
            <a:r>
              <a:rPr lang="el-GR" altLang="el-GR" b="0" i="1" dirty="0">
                <a:solidFill>
                  <a:srgbClr val="6B7D72"/>
                </a:solidFill>
                <a:latin typeface="Candara" charset="0"/>
              </a:rPr>
              <a:t>Ποιότητα στη Διδασκαλία των Μαθηματικών </a:t>
            </a:r>
            <a:r>
              <a:rPr lang="el-GR" altLang="el-GR" b="0" dirty="0">
                <a:solidFill>
                  <a:schemeClr val="tx1"/>
                </a:solidFill>
                <a:latin typeface="Candara" charset="0"/>
              </a:rPr>
              <a:t>συνοψίζει:</a:t>
            </a:r>
          </a:p>
          <a:p>
            <a:pPr>
              <a:buClr>
                <a:schemeClr val="tx1"/>
              </a:buClr>
            </a:pPr>
            <a:endParaRPr lang="el-GR" altLang="el-GR" b="0" dirty="0">
              <a:solidFill>
                <a:schemeClr val="tx1"/>
              </a:solidFill>
              <a:latin typeface="Candara" charset="0"/>
            </a:endParaRPr>
          </a:p>
          <a:p>
            <a:pPr>
              <a:buClr>
                <a:schemeClr val="tx1"/>
              </a:buClr>
              <a:buFontTx/>
              <a:buChar char="-"/>
            </a:pPr>
            <a:r>
              <a:rPr lang="el-GR" altLang="el-GR" b="0" dirty="0">
                <a:solidFill>
                  <a:schemeClr val="tx1"/>
                </a:solidFill>
                <a:latin typeface="Candara" charset="0"/>
              </a:rPr>
              <a:t>Την εισαγωγή στο μάθημα</a:t>
            </a:r>
          </a:p>
          <a:p>
            <a:pPr>
              <a:buClr>
                <a:schemeClr val="tx1"/>
              </a:buClr>
              <a:buFontTx/>
              <a:buChar char="-"/>
            </a:pPr>
            <a:r>
              <a:rPr lang="el-GR" altLang="el-GR" b="0" dirty="0">
                <a:solidFill>
                  <a:schemeClr val="tx1"/>
                </a:solidFill>
                <a:latin typeface="Candara" charset="0"/>
              </a:rPr>
              <a:t>Την προτεινόμενη δράση </a:t>
            </a:r>
          </a:p>
          <a:p>
            <a:pPr>
              <a:buClr>
                <a:schemeClr val="tx1"/>
              </a:buClr>
              <a:buFontTx/>
              <a:buChar char="-"/>
            </a:pPr>
            <a:r>
              <a:rPr lang="el-GR" altLang="el-GR" b="0" dirty="0">
                <a:solidFill>
                  <a:schemeClr val="tx1"/>
                </a:solidFill>
                <a:latin typeface="Candara" charset="0"/>
              </a:rPr>
              <a:t>Τη χρήση υλικού</a:t>
            </a:r>
          </a:p>
          <a:p>
            <a:pPr>
              <a:buClr>
                <a:schemeClr val="tx1"/>
              </a:buClr>
              <a:buFontTx/>
              <a:buChar char="-"/>
            </a:pPr>
            <a:r>
              <a:rPr lang="el-GR" altLang="el-GR" b="0" dirty="0">
                <a:solidFill>
                  <a:schemeClr val="tx1"/>
                </a:solidFill>
                <a:latin typeface="Candara" charset="0"/>
              </a:rPr>
              <a:t>Την αλληλεπίδραση</a:t>
            </a:r>
          </a:p>
          <a:p>
            <a:pPr>
              <a:buClr>
                <a:schemeClr val="tx1"/>
              </a:buClr>
              <a:buFontTx/>
              <a:buChar char="-"/>
            </a:pPr>
            <a:r>
              <a:rPr lang="el-GR" altLang="el-GR" b="0" dirty="0">
                <a:solidFill>
                  <a:schemeClr val="tx1"/>
                </a:solidFill>
                <a:latin typeface="Candara" charset="0"/>
              </a:rPr>
              <a:t>Την λεκτική επικοινωνία</a:t>
            </a:r>
          </a:p>
          <a:p>
            <a:pPr>
              <a:buClr>
                <a:schemeClr val="tx1"/>
              </a:buClr>
              <a:buFontTx/>
              <a:buChar char="-"/>
            </a:pPr>
            <a:r>
              <a:rPr lang="el-GR" altLang="el-GR" b="0" dirty="0">
                <a:solidFill>
                  <a:schemeClr val="tx1"/>
                </a:solidFill>
                <a:latin typeface="Candara" charset="0"/>
              </a:rPr>
              <a:t>Τη διαχείριση των λαθών</a:t>
            </a:r>
          </a:p>
          <a:p>
            <a:pPr>
              <a:buClr>
                <a:schemeClr val="tx1"/>
              </a:buClr>
              <a:buFontTx/>
              <a:buChar char="-"/>
            </a:pPr>
            <a:r>
              <a:rPr lang="el-GR" altLang="el-GR" b="0" dirty="0">
                <a:solidFill>
                  <a:schemeClr val="tx1"/>
                </a:solidFill>
                <a:latin typeface="Candara" charset="0"/>
              </a:rPr>
              <a:t>Την εξαγωγή συμπερασμάτων </a:t>
            </a:r>
          </a:p>
          <a:p>
            <a:pPr>
              <a:buClr>
                <a:schemeClr val="tx1"/>
              </a:buClr>
              <a:buFontTx/>
              <a:buChar char="-"/>
            </a:pPr>
            <a:r>
              <a:rPr lang="el-GR" altLang="el-GR" b="0" dirty="0">
                <a:solidFill>
                  <a:schemeClr val="tx1"/>
                </a:solidFill>
                <a:latin typeface="Candara" charset="0"/>
              </a:rPr>
              <a:t>Την αξιολόγηση του αποτελέσματος</a:t>
            </a:r>
            <a:r>
              <a:rPr lang="el-GR" altLang="el-GR" dirty="0">
                <a:solidFill>
                  <a:schemeClr val="tx1"/>
                </a:solidFill>
                <a:latin typeface="Candara" charset="0"/>
              </a:rPr>
              <a:t> </a:t>
            </a:r>
            <a:endParaRPr lang="el-GR" altLang="el-GR" b="0" dirty="0">
              <a:solidFill>
                <a:schemeClr val="tx1"/>
              </a:solidFill>
              <a:latin typeface="Candara" charset="0"/>
            </a:endParaRPr>
          </a:p>
        </p:txBody>
      </p:sp>
      <p:sp>
        <p:nvSpPr>
          <p:cNvPr id="3" name="Right Arrow 2">
            <a:hlinkClick r:id="rId3" action="ppaction://hlinkfile"/>
          </p:cNvPr>
          <p:cNvSpPr/>
          <p:nvPr/>
        </p:nvSpPr>
        <p:spPr>
          <a:xfrm>
            <a:off x="6443663" y="5624513"/>
            <a:ext cx="720725" cy="1809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l-GR">
              <a:latin typeface="Candara"/>
              <a:cs typeface="Candara"/>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vertical)">
                                      <p:cBhvr>
                                        <p:cTn id="12" dur="1000"/>
                                        <p:tgtEl>
                                          <p:spTgt spid="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blinds(vertical)">
                                      <p:cBhvr>
                                        <p:cTn id="17" dur="1000"/>
                                        <p:tgtEl>
                                          <p:spTgt spid="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blinds(vertical)">
                                      <p:cBhvr>
                                        <p:cTn id="22" dur="1000"/>
                                        <p:tgtEl>
                                          <p:spTgt spid="7">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linds(vertical)">
                                      <p:cBhvr>
                                        <p:cTn id="27" dur="1000"/>
                                        <p:tgtEl>
                                          <p:spTgt spid="7">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blinds(vertical)">
                                      <p:cBhvr>
                                        <p:cTn id="32" dur="1000"/>
                                        <p:tgtEl>
                                          <p:spTgt spid="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blinds(vertical)">
                                      <p:cBhvr>
                                        <p:cTn id="37" dur="1000"/>
                                        <p:tgtEl>
                                          <p:spTgt spid="7">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7">
                                            <p:txEl>
                                              <p:pRg st="8" end="8"/>
                                            </p:txEl>
                                          </p:spTgt>
                                        </p:tgtEl>
                                        <p:attrNameLst>
                                          <p:attrName>style.visibility</p:attrName>
                                        </p:attrNameLst>
                                      </p:cBhvr>
                                      <p:to>
                                        <p:strVal val="visible"/>
                                      </p:to>
                                    </p:set>
                                    <p:animEffect transition="in" filter="blinds(vertical)">
                                      <p:cBhvr>
                                        <p:cTn id="42" dur="1000"/>
                                        <p:tgtEl>
                                          <p:spTgt spid="7">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5" fill="hold" grpId="0" nodeType="click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blinds(vertical)">
                                      <p:cBhvr>
                                        <p:cTn id="47" dur="10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5906A461-43E1-F54B-8DD4-C85046E8A817}" type="slidenum">
              <a:rPr lang="el-GR" altLang="el-GR">
                <a:solidFill>
                  <a:schemeClr val="tx2"/>
                </a:solidFill>
                <a:latin typeface="Candara" charset="0"/>
              </a:rPr>
              <a:pPr/>
              <a:t>33</a:t>
            </a:fld>
            <a:endParaRPr lang="el-GR" altLang="el-GR">
              <a:solidFill>
                <a:schemeClr val="tx2"/>
              </a:solidFill>
              <a:latin typeface="Candara" charset="0"/>
            </a:endParaRPr>
          </a:p>
        </p:txBody>
      </p:sp>
      <p:sp>
        <p:nvSpPr>
          <p:cNvPr id="69635" name="Rectangle 2"/>
          <p:cNvSpPr>
            <a:spLocks noGrp="1" noChangeArrowheads="1"/>
          </p:cNvSpPr>
          <p:nvPr>
            <p:ph type="title" idx="4294967295"/>
          </p:nvPr>
        </p:nvSpPr>
        <p:spPr bwMode="auto">
          <a:xfrm>
            <a:off x="431800" y="404813"/>
            <a:ext cx="8229600" cy="9906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p>
            <a:pPr eaLnBrk="1" hangingPunct="1">
              <a:tabLst>
                <a:tab pos="2239963" algn="l"/>
              </a:tabLst>
            </a:pPr>
            <a:r>
              <a:rPr lang="el-GR" altLang="el-GR" sz="3200" b="1" cap="none" dirty="0">
                <a:latin typeface="Candara" charset="0"/>
                <a:ea typeface="MS PGothic" charset="-128"/>
              </a:rPr>
              <a:t>Μορφές με διδασκαλίες</a:t>
            </a:r>
          </a:p>
        </p:txBody>
      </p:sp>
      <p:sp>
        <p:nvSpPr>
          <p:cNvPr id="7" name="Rectangle 3"/>
          <p:cNvSpPr txBox="1">
            <a:spLocks noChangeArrowheads="1"/>
          </p:cNvSpPr>
          <p:nvPr/>
        </p:nvSpPr>
        <p:spPr bwMode="auto">
          <a:xfrm>
            <a:off x="395288" y="1773238"/>
            <a:ext cx="8424862" cy="417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lr>
                <a:schemeClr val="accent1"/>
              </a:buClr>
              <a:buFont typeface="Arial" charset="0"/>
              <a:buChar char="•"/>
              <a:defRPr sz="2400">
                <a:solidFill>
                  <a:schemeClr val="tx2"/>
                </a:solidFill>
                <a:latin typeface="Calibri" charset="0"/>
                <a:ea typeface="MS PGothic" charset="-128"/>
              </a:defRPr>
            </a:lvl1pPr>
            <a:lvl2pPr marL="742950" indent="-285750">
              <a:spcBef>
                <a:spcPct val="20000"/>
              </a:spcBef>
              <a:buClr>
                <a:schemeClr val="accent2"/>
              </a:buClr>
              <a:buFont typeface="Arial" charset="0"/>
              <a:buChar char="•"/>
              <a:defRPr sz="2000">
                <a:solidFill>
                  <a:schemeClr val="tx2"/>
                </a:solidFill>
                <a:latin typeface="Calibri" charset="0"/>
                <a:ea typeface="MS PGothic" charset="-128"/>
              </a:defRPr>
            </a:lvl2pPr>
            <a:lvl3pPr marL="1143000" indent="-228600">
              <a:spcBef>
                <a:spcPct val="20000"/>
              </a:spcBef>
              <a:buClr>
                <a:srgbClr val="B5AE53"/>
              </a:buClr>
              <a:buFont typeface="Arial" charset="0"/>
              <a:buChar char="•"/>
              <a:defRPr>
                <a:solidFill>
                  <a:schemeClr val="tx2"/>
                </a:solidFill>
                <a:latin typeface="Calibri" charset="0"/>
                <a:ea typeface="MS PGothic" charset="-128"/>
              </a:defRPr>
            </a:lvl3pPr>
            <a:lvl4pPr marL="1600200" indent="-228600">
              <a:spcBef>
                <a:spcPct val="20000"/>
              </a:spcBef>
              <a:buClr>
                <a:srgbClr val="848058"/>
              </a:buClr>
              <a:buFont typeface="Arial" charset="0"/>
              <a:buChar char="•"/>
              <a:defRPr sz="1600">
                <a:solidFill>
                  <a:schemeClr val="tx2"/>
                </a:solidFill>
                <a:latin typeface="Calibri" charset="0"/>
                <a:ea typeface="MS PGothic" charset="-128"/>
              </a:defRPr>
            </a:lvl4pPr>
            <a:lvl5pPr marL="2057400" indent="-228600">
              <a:spcBef>
                <a:spcPct val="20000"/>
              </a:spcBef>
              <a:buClr>
                <a:srgbClr val="E8B54D"/>
              </a:buClr>
              <a:buFont typeface="Arial" charset="0"/>
              <a:buChar char="•"/>
              <a:defRPr sz="16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9pPr>
          </a:lstStyle>
          <a:p>
            <a:pPr>
              <a:buClr>
                <a:schemeClr val="tx1"/>
              </a:buClr>
            </a:pPr>
            <a:r>
              <a:rPr lang="el-GR" altLang="el-GR" b="0" dirty="0">
                <a:solidFill>
                  <a:schemeClr val="tx1"/>
                </a:solidFill>
                <a:latin typeface="Candara" charset="0"/>
              </a:rPr>
              <a:t>Έρευνα με διδακτικό σχεδιασμό - </a:t>
            </a:r>
            <a:r>
              <a:rPr lang="en-US" altLang="el-GR" b="0" dirty="0">
                <a:solidFill>
                  <a:srgbClr val="6B7D72"/>
                </a:solidFill>
                <a:latin typeface="Candara" charset="0"/>
              </a:rPr>
              <a:t>Design based research </a:t>
            </a:r>
            <a:r>
              <a:rPr lang="en-US" altLang="el-GR" b="0" dirty="0">
                <a:solidFill>
                  <a:schemeClr val="tx1"/>
                </a:solidFill>
                <a:latin typeface="Candara" charset="0"/>
              </a:rPr>
              <a:t>(</a:t>
            </a:r>
            <a:r>
              <a:rPr lang="el-GR" altLang="el-GR" b="0" dirty="0">
                <a:solidFill>
                  <a:schemeClr val="tx1"/>
                </a:solidFill>
                <a:latin typeface="Candara" charset="0"/>
              </a:rPr>
              <a:t>από Ολλανδία)</a:t>
            </a:r>
          </a:p>
          <a:p>
            <a:pPr>
              <a:buClr>
                <a:schemeClr val="tx1"/>
              </a:buClr>
            </a:pPr>
            <a:r>
              <a:rPr lang="el-GR" altLang="el-GR" b="0" dirty="0">
                <a:solidFill>
                  <a:schemeClr val="tx1"/>
                </a:solidFill>
                <a:latin typeface="Candara" charset="0"/>
              </a:rPr>
              <a:t>Διδακτική Μηχανική - </a:t>
            </a:r>
            <a:r>
              <a:rPr lang="en-US" altLang="el-GR" b="0" dirty="0">
                <a:solidFill>
                  <a:srgbClr val="6B7D72"/>
                </a:solidFill>
                <a:latin typeface="Candara" charset="0"/>
              </a:rPr>
              <a:t>Didactical Engineering </a:t>
            </a:r>
            <a:r>
              <a:rPr lang="en-US" altLang="el-GR" b="0" dirty="0">
                <a:solidFill>
                  <a:schemeClr val="tx1"/>
                </a:solidFill>
                <a:latin typeface="Candara" charset="0"/>
              </a:rPr>
              <a:t>(</a:t>
            </a:r>
            <a:r>
              <a:rPr lang="el-GR" altLang="el-GR" b="0" dirty="0">
                <a:solidFill>
                  <a:schemeClr val="tx1"/>
                </a:solidFill>
                <a:latin typeface="Candara" charset="0"/>
              </a:rPr>
              <a:t>από Γαλλία)</a:t>
            </a:r>
          </a:p>
          <a:p>
            <a:pPr>
              <a:buClr>
                <a:schemeClr val="tx1"/>
              </a:buClr>
            </a:pPr>
            <a:r>
              <a:rPr lang="el-GR" altLang="el-GR" b="0" dirty="0">
                <a:solidFill>
                  <a:schemeClr val="tx1"/>
                </a:solidFill>
                <a:latin typeface="Candara" charset="0"/>
              </a:rPr>
              <a:t>Εκπαιδευτική Έρευνα με σχεδιασμό - </a:t>
            </a:r>
            <a:r>
              <a:rPr lang="en-US" altLang="el-GR" b="0" dirty="0">
                <a:solidFill>
                  <a:srgbClr val="6B7D72"/>
                </a:solidFill>
                <a:latin typeface="Candara" charset="0"/>
              </a:rPr>
              <a:t>Educational Design Research</a:t>
            </a:r>
            <a:r>
              <a:rPr lang="en-US" altLang="el-GR" b="0" dirty="0">
                <a:solidFill>
                  <a:schemeClr val="tx1"/>
                </a:solidFill>
                <a:latin typeface="Candara" charset="0"/>
              </a:rPr>
              <a:t> (</a:t>
            </a:r>
            <a:r>
              <a:rPr lang="el-GR" altLang="el-GR" b="0" dirty="0">
                <a:solidFill>
                  <a:schemeClr val="tx1"/>
                </a:solidFill>
                <a:latin typeface="Candara" charset="0"/>
              </a:rPr>
              <a:t>από </a:t>
            </a:r>
            <a:r>
              <a:rPr lang="en-US" altLang="el-GR" b="0" dirty="0">
                <a:solidFill>
                  <a:schemeClr val="tx1"/>
                </a:solidFill>
                <a:latin typeface="Candara" charset="0"/>
              </a:rPr>
              <a:t>H</a:t>
            </a:r>
            <a:r>
              <a:rPr lang="el-GR" altLang="el-GR" b="0" dirty="0">
                <a:solidFill>
                  <a:schemeClr val="tx1"/>
                </a:solidFill>
                <a:latin typeface="Candara" charset="0"/>
              </a:rPr>
              <a:t>ΠΑ).</a:t>
            </a:r>
          </a:p>
          <a:p>
            <a:pPr>
              <a:buClr>
                <a:schemeClr val="tx1"/>
              </a:buClr>
            </a:pPr>
            <a:endParaRPr lang="el-GR" altLang="el-GR" b="0" dirty="0">
              <a:solidFill>
                <a:schemeClr val="tx1"/>
              </a:solidFill>
              <a:latin typeface="Candara" charset="0"/>
            </a:endParaRPr>
          </a:p>
          <a:p>
            <a:pPr>
              <a:buClr>
                <a:schemeClr val="tx1"/>
              </a:buClr>
            </a:pPr>
            <a:r>
              <a:rPr lang="el-GR" altLang="el-GR" b="0" dirty="0">
                <a:solidFill>
                  <a:schemeClr val="tx1"/>
                </a:solidFill>
                <a:latin typeface="Candara" charset="0"/>
              </a:rPr>
              <a:t>Όπως και μελέτη των διεργασιών μέσα στην τάξη, τόσο σε ατομικό όσο και σε συλλογικό επίπεδο.</a:t>
            </a:r>
          </a:p>
          <a:p>
            <a:pPr>
              <a:buClr>
                <a:schemeClr val="tx1"/>
              </a:buClr>
            </a:pPr>
            <a:endParaRPr lang="el-GR" altLang="el-GR" sz="2000" b="0" dirty="0">
              <a:solidFill>
                <a:schemeClr val="tx1"/>
              </a:solidFill>
              <a:latin typeface="Candara"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vertical)">
                                      <p:cBhvr>
                                        <p:cTn id="7" dur="10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vertical)">
                                      <p:cBhvr>
                                        <p:cTn id="12" dur="1000"/>
                                        <p:tgtEl>
                                          <p:spTgt spid="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vertical)">
                                      <p:cBhvr>
                                        <p:cTn id="17" dur="1000"/>
                                        <p:tgtEl>
                                          <p:spTgt spid="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blinds(vertical)">
                                      <p:cBhvr>
                                        <p:cTn id="22"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755650" y="1754188"/>
            <a:ext cx="7816850" cy="4186237"/>
          </a:xfrm>
        </p:spPr>
        <p:txBody>
          <a:bodyPr/>
          <a:lstStyle/>
          <a:p>
            <a:pPr>
              <a:buClrTx/>
            </a:pPr>
            <a:r>
              <a:rPr lang="el-GR" altLang="el-GR" b="1" dirty="0">
                <a:solidFill>
                  <a:srgbClr val="6B7D72"/>
                </a:solidFill>
                <a:latin typeface="Candara" charset="0"/>
                <a:ea typeface="MS PGothic" charset="-128"/>
              </a:rPr>
              <a:t>Αξιοπιστία</a:t>
            </a:r>
            <a:r>
              <a:rPr lang="el-GR" altLang="el-GR" b="1" dirty="0">
                <a:solidFill>
                  <a:srgbClr val="000000"/>
                </a:solidFill>
                <a:latin typeface="Candara" charset="0"/>
                <a:ea typeface="MS PGothic" charset="-128"/>
              </a:rPr>
              <a:t> </a:t>
            </a:r>
            <a:r>
              <a:rPr lang="el-GR" altLang="el-GR" i="1" dirty="0">
                <a:solidFill>
                  <a:srgbClr val="000000"/>
                </a:solidFill>
                <a:latin typeface="Candara" charset="0"/>
                <a:ea typeface="MS PGothic" charset="-128"/>
              </a:rPr>
              <a:t>γενικά: οι τιμές σταθερές και συνεπείς. Οι τιμές ίδιες όσες φορές και να χρησιμοποιηθούν.</a:t>
            </a:r>
          </a:p>
          <a:p>
            <a:pPr>
              <a:buFont typeface="Arial" charset="0"/>
              <a:buNone/>
            </a:pPr>
            <a:r>
              <a:rPr lang="el-GR" altLang="el-GR" b="1" dirty="0">
                <a:solidFill>
                  <a:srgbClr val="000000"/>
                </a:solidFill>
                <a:latin typeface="Candara" charset="0"/>
                <a:ea typeface="MS PGothic" charset="-128"/>
              </a:rPr>
              <a:t>	</a:t>
            </a:r>
            <a:r>
              <a:rPr lang="el-GR" altLang="el-GR" b="1" dirty="0">
                <a:solidFill>
                  <a:srgbClr val="6B7D72"/>
                </a:solidFill>
                <a:latin typeface="Candara" charset="0"/>
                <a:ea typeface="MS PGothic" charset="-128"/>
              </a:rPr>
              <a:t>Πώς την τεκμηριώνω</a:t>
            </a:r>
            <a:r>
              <a:rPr lang="el-GR" altLang="el-GR" dirty="0">
                <a:solidFill>
                  <a:srgbClr val="6B7D72"/>
                </a:solidFill>
                <a:latin typeface="Candara" charset="0"/>
                <a:ea typeface="MS PGothic" charset="-128"/>
              </a:rPr>
              <a:t>; </a:t>
            </a:r>
            <a:r>
              <a:rPr lang="el-GR" altLang="el-GR" dirty="0">
                <a:solidFill>
                  <a:srgbClr val="000000"/>
                </a:solidFill>
                <a:latin typeface="Candara" charset="0"/>
                <a:ea typeface="MS PGothic" charset="-128"/>
              </a:rPr>
              <a:t>Από το δείγμα, το περιεχόμενο και τον τρόπο γραφής των ερωτήσεων, και τον τρόπο χορήγησης</a:t>
            </a:r>
          </a:p>
          <a:p>
            <a:endParaRPr lang="el-GR" altLang="el-GR" dirty="0">
              <a:solidFill>
                <a:srgbClr val="000000"/>
              </a:solidFill>
              <a:latin typeface="Candara" charset="0"/>
              <a:ea typeface="MS PGothic" charset="-128"/>
            </a:endParaRPr>
          </a:p>
          <a:p>
            <a:pPr>
              <a:buClrTx/>
            </a:pPr>
            <a:r>
              <a:rPr lang="el-GR" altLang="el-GR" b="1" dirty="0">
                <a:solidFill>
                  <a:srgbClr val="6B7D72"/>
                </a:solidFill>
                <a:latin typeface="Candara" charset="0"/>
                <a:ea typeface="MS PGothic" charset="-128"/>
              </a:rPr>
              <a:t>Εγκυρότητα </a:t>
            </a:r>
            <a:r>
              <a:rPr lang="el-GR" altLang="el-GR" dirty="0">
                <a:solidFill>
                  <a:srgbClr val="000000"/>
                </a:solidFill>
                <a:latin typeface="Candara" charset="0"/>
                <a:ea typeface="MS PGothic" charset="-128"/>
              </a:rPr>
              <a:t>γενικά: μετρά αυτό που υποστηρίζει</a:t>
            </a:r>
          </a:p>
          <a:p>
            <a:pPr>
              <a:buFont typeface="Arial" charset="0"/>
              <a:buNone/>
            </a:pPr>
            <a:r>
              <a:rPr lang="el-GR" altLang="el-GR" b="1" dirty="0">
                <a:solidFill>
                  <a:srgbClr val="000000"/>
                </a:solidFill>
                <a:latin typeface="Candara" charset="0"/>
                <a:ea typeface="MS PGothic" charset="-128"/>
              </a:rPr>
              <a:t>	</a:t>
            </a:r>
            <a:r>
              <a:rPr lang="el-GR" altLang="el-GR" b="1" dirty="0">
                <a:solidFill>
                  <a:srgbClr val="6B7D72"/>
                </a:solidFill>
                <a:latin typeface="Candara" charset="0"/>
                <a:ea typeface="MS PGothic" charset="-128"/>
              </a:rPr>
              <a:t>Πώς την τεκμηριώνω; </a:t>
            </a:r>
            <a:r>
              <a:rPr lang="el-GR" altLang="el-GR" dirty="0">
                <a:solidFill>
                  <a:srgbClr val="000000"/>
                </a:solidFill>
                <a:latin typeface="Candara" charset="0"/>
                <a:ea typeface="MS PGothic" charset="-128"/>
              </a:rPr>
              <a:t>Από το περιεχόμενο  σε σχέση με τους ορισμούς και τον τρόπο υποβολής</a:t>
            </a:r>
          </a:p>
        </p:txBody>
      </p:sp>
      <p:sp>
        <p:nvSpPr>
          <p:cNvPr id="71683" name="Rectangle 2"/>
          <p:cNvSpPr>
            <a:spLocks noGrp="1" noChangeArrowheads="1"/>
          </p:cNvSpPr>
          <p:nvPr>
            <p:ph type="title"/>
          </p:nvPr>
        </p:nvSpPr>
        <p:spPr bwMode="auto">
          <a:xfrm>
            <a:off x="935038" y="620713"/>
            <a:ext cx="7632700" cy="685800"/>
          </a:xfrm>
        </p:spPr>
        <p:txBody>
          <a:bodyPr wrap="square" numCol="1" anchorCtr="0" compatLnSpc="1">
            <a:prstTxWarp prst="textNoShape">
              <a:avLst/>
            </a:prstTxWarp>
          </a:bodyPr>
          <a:lstStyle/>
          <a:p>
            <a:r>
              <a:rPr lang="el-GR" altLang="el-GR" sz="3200" b="1" cap="none" dirty="0">
                <a:latin typeface="Candara" charset="0"/>
                <a:ea typeface="MS PGothic" charset="-128"/>
              </a:rPr>
              <a:t>Αξιοπιστία και Εγκυρότητα</a:t>
            </a:r>
            <a:endParaRPr lang="en-US" altLang="el-GR" sz="3200" cap="none" dirty="0">
              <a:latin typeface="Candara" charset="0"/>
              <a:ea typeface="MS PGothic" charset="-128"/>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vertical)">
                                      <p:cBhvr>
                                        <p:cTn id="7" dur="10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vertical)">
                                      <p:cBhvr>
                                        <p:cTn id="12" dur="10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blinds(vertical)">
                                      <p:cBhvr>
                                        <p:cTn id="17" dur="1000"/>
                                        <p:tgtEl>
                                          <p:spTgt spid="71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blinds(vertical)">
                                      <p:cBhvr>
                                        <p:cTn id="22" dur="1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bwMode="auto">
          <a:xfrm>
            <a:off x="935038" y="620713"/>
            <a:ext cx="7632700" cy="685800"/>
          </a:xfrm>
        </p:spPr>
        <p:txBody>
          <a:bodyPr wrap="square" numCol="1" anchorCtr="0" compatLnSpc="1">
            <a:prstTxWarp prst="textNoShape">
              <a:avLst/>
            </a:prstTxWarp>
          </a:bodyPr>
          <a:lstStyle/>
          <a:p>
            <a:r>
              <a:rPr lang="el-GR" altLang="el-GR" sz="3200" b="1" cap="none" dirty="0">
                <a:latin typeface="Candara" charset="0"/>
                <a:ea typeface="MS PGothic" charset="-128"/>
              </a:rPr>
              <a:t>Αξιοπιστία</a:t>
            </a:r>
            <a:endParaRPr lang="en-US" altLang="el-GR" sz="3200" cap="none" dirty="0">
              <a:latin typeface="Candara" charset="0"/>
              <a:ea typeface="MS PGothic" charset="-128"/>
            </a:endParaRPr>
          </a:p>
        </p:txBody>
      </p:sp>
      <p:sp>
        <p:nvSpPr>
          <p:cNvPr id="7171" name="Rectangle 3"/>
          <p:cNvSpPr>
            <a:spLocks noGrp="1" noChangeArrowheads="1"/>
          </p:cNvSpPr>
          <p:nvPr>
            <p:ph type="body" idx="1"/>
          </p:nvPr>
        </p:nvSpPr>
        <p:spPr>
          <a:xfrm>
            <a:off x="395288" y="1773238"/>
            <a:ext cx="8424862" cy="4176712"/>
          </a:xfrm>
        </p:spPr>
        <p:txBody>
          <a:bodyPr/>
          <a:lstStyle/>
          <a:p>
            <a:pPr marL="457200" indent="-457200">
              <a:buClr>
                <a:schemeClr val="accent1">
                  <a:lumMod val="75000"/>
                </a:schemeClr>
              </a:buClr>
            </a:pPr>
            <a:r>
              <a:rPr lang="el-GR" altLang="el-GR" b="1" dirty="0">
                <a:solidFill>
                  <a:srgbClr val="6B7D72"/>
                </a:solidFill>
                <a:latin typeface="Candara" charset="0"/>
                <a:ea typeface="MS PGothic" charset="-128"/>
              </a:rPr>
              <a:t>Αξιοπιστία κλίμακας </a:t>
            </a:r>
            <a:r>
              <a:rPr lang="el-GR" altLang="el-GR" dirty="0">
                <a:solidFill>
                  <a:schemeClr val="tx1"/>
                </a:solidFill>
                <a:latin typeface="Candara" charset="0"/>
                <a:ea typeface="MS PGothic" charset="-128"/>
              </a:rPr>
              <a:t>(δείγματος και εργαλείου) ως προς τη σταθερότητα μέτρησης (όσες φορές το ίδιο αποτέλεσμα)</a:t>
            </a:r>
          </a:p>
          <a:p>
            <a:pPr marL="457200" indent="-457200">
              <a:buClr>
                <a:schemeClr val="tx1"/>
              </a:buClr>
              <a:buFont typeface="Arial" charset="0"/>
              <a:buNone/>
            </a:pPr>
            <a:r>
              <a:rPr lang="el-GR" altLang="el-GR" dirty="0">
                <a:solidFill>
                  <a:schemeClr val="tx1"/>
                </a:solidFill>
                <a:latin typeface="Candara" charset="0"/>
                <a:ea typeface="MS PGothic" charset="-128"/>
              </a:rPr>
              <a:t>	</a:t>
            </a:r>
            <a:r>
              <a:rPr lang="el-GR" altLang="el-GR" b="1" dirty="0">
                <a:solidFill>
                  <a:srgbClr val="6B7D72"/>
                </a:solidFill>
                <a:latin typeface="Candara" charset="0"/>
                <a:ea typeface="MS PGothic" charset="-128"/>
              </a:rPr>
              <a:t>Παράδειγμα: </a:t>
            </a:r>
            <a:r>
              <a:rPr lang="el-GR" altLang="el-GR" dirty="0">
                <a:solidFill>
                  <a:schemeClr val="tx1"/>
                </a:solidFill>
                <a:latin typeface="Candara" charset="0"/>
                <a:ea typeface="MS PGothic" charset="-128"/>
              </a:rPr>
              <a:t>Αν θέλουμε να αξιολογήσουμε ένα ψηφιακό εργαλείο με ένα ερωτηματολόγιο, σε όσα δείγματα και όσες φορές και να το περάσω θα έχω το ίδιο αποτέλεσμα;</a:t>
            </a:r>
          </a:p>
          <a:p>
            <a:pPr marL="457200" indent="-457200">
              <a:buClr>
                <a:schemeClr val="tx1"/>
              </a:buClr>
              <a:buFont typeface="Arial" charset="0"/>
              <a:buNone/>
            </a:pPr>
            <a:endParaRPr lang="el-GR" altLang="el-GR" dirty="0">
              <a:solidFill>
                <a:schemeClr val="tx1"/>
              </a:solidFill>
              <a:latin typeface="Candara" charset="0"/>
              <a:ea typeface="MS PGothic" charset="-128"/>
            </a:endParaRPr>
          </a:p>
          <a:p>
            <a:pPr marL="457200" indent="-457200">
              <a:buClr>
                <a:schemeClr val="tx1"/>
              </a:buClr>
              <a:buFont typeface="Arial" charset="0"/>
              <a:buNone/>
            </a:pPr>
            <a:r>
              <a:rPr lang="el-GR" altLang="el-GR" dirty="0">
                <a:solidFill>
                  <a:schemeClr val="tx1"/>
                </a:solidFill>
                <a:latin typeface="Candara" charset="0"/>
                <a:ea typeface="MS PGothic" charset="-128"/>
              </a:rPr>
              <a:t>	</a:t>
            </a:r>
            <a:r>
              <a:rPr lang="el-GR" altLang="el-GR" i="1" dirty="0">
                <a:solidFill>
                  <a:srgbClr val="6B7D72"/>
                </a:solidFill>
                <a:latin typeface="Candara" charset="0"/>
                <a:ea typeface="MS PGothic" charset="-128"/>
              </a:rPr>
              <a:t>Πως το τεκμηριώνουμε:</a:t>
            </a:r>
          </a:p>
          <a:p>
            <a:pPr marL="457200" indent="-457200">
              <a:buClr>
                <a:schemeClr val="tx1"/>
              </a:buClr>
              <a:buFont typeface="Arial" charset="0"/>
              <a:buNone/>
            </a:pPr>
            <a:r>
              <a:rPr lang="el-GR" altLang="el-GR" dirty="0">
                <a:solidFill>
                  <a:schemeClr val="tx1"/>
                </a:solidFill>
                <a:latin typeface="Candara" charset="0"/>
                <a:ea typeface="MS PGothic" charset="-128"/>
              </a:rPr>
              <a:t>	- κατάλληλο δείγμα και διαδικασία (αλλαγές)</a:t>
            </a:r>
          </a:p>
          <a:p>
            <a:pPr marL="457200" indent="-457200">
              <a:buFont typeface="Arial" charset="0"/>
              <a:buNone/>
            </a:pPr>
            <a:r>
              <a:rPr lang="el-GR" altLang="el-GR" dirty="0">
                <a:solidFill>
                  <a:schemeClr val="tx1"/>
                </a:solidFill>
                <a:latin typeface="Candara" charset="0"/>
                <a:ea typeface="MS PGothic" charset="-128"/>
              </a:rPr>
              <a:t>	- εσωτερική συνέπεια/ομοιογένεια των ερωτήσεων και δείκτης μέτρησης (</a:t>
            </a:r>
            <a:r>
              <a:rPr lang="en-US" altLang="el-GR" dirty="0" err="1">
                <a:solidFill>
                  <a:schemeClr val="tx1"/>
                </a:solidFill>
                <a:latin typeface="Candara" charset="0"/>
                <a:ea typeface="MS PGothic" charset="-128"/>
              </a:rPr>
              <a:t>Cronbach</a:t>
            </a:r>
            <a:r>
              <a:rPr lang="en-US" altLang="el-GR" dirty="0">
                <a:solidFill>
                  <a:schemeClr val="tx1"/>
                </a:solidFill>
                <a:latin typeface="Candara" charset="0"/>
                <a:ea typeface="MS PGothic" charset="-128"/>
              </a:rPr>
              <a:t>)</a:t>
            </a:r>
            <a:endParaRPr lang="el-GR" altLang="el-GR" dirty="0">
              <a:solidFill>
                <a:schemeClr val="tx1"/>
              </a:solidFill>
              <a:latin typeface="Candara" charset="0"/>
              <a:ea typeface="MS PGothic" charset="-128"/>
            </a:endParaRPr>
          </a:p>
          <a:p>
            <a:pPr marL="457200" indent="-457200">
              <a:buClr>
                <a:schemeClr val="tx1"/>
              </a:buClr>
              <a:buFont typeface="Arial" charset="0"/>
              <a:buNone/>
            </a:pPr>
            <a:r>
              <a:rPr lang="el-GR" altLang="el-GR" dirty="0">
                <a:solidFill>
                  <a:schemeClr val="tx1"/>
                </a:solidFill>
                <a:latin typeface="Candara" charset="0"/>
                <a:ea typeface="MS PGothic" charset="-128"/>
              </a:rPr>
              <a:t>	- (επαναληπτικής, δύο τύποι ή σε μέρη)</a:t>
            </a:r>
            <a:r>
              <a:rPr lang="en-US" altLang="el-GR" dirty="0">
                <a:solidFill>
                  <a:schemeClr val="tx1"/>
                </a:solidFill>
                <a:latin typeface="Candara" charset="0"/>
                <a:ea typeface="MS PGothic" charset="-128"/>
              </a:rPr>
              <a:t> (Pearson)</a:t>
            </a:r>
            <a:endParaRPr lang="el-GR" altLang="el-GR" dirty="0">
              <a:solidFill>
                <a:schemeClr val="tx1"/>
              </a:solidFill>
              <a:latin typeface="Candara" charset="0"/>
              <a:ea typeface="MS PGothic" charset="-128"/>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vertical)">
                                      <p:cBhvr>
                                        <p:cTn id="7" dur="10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vertical)">
                                      <p:cBhvr>
                                        <p:cTn id="12" dur="10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blinds(vertical)">
                                      <p:cBhvr>
                                        <p:cTn id="17" dur="1000"/>
                                        <p:tgtEl>
                                          <p:spTgt spid="71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blinds(vertical)">
                                      <p:cBhvr>
                                        <p:cTn id="22" dur="1000"/>
                                        <p:tgtEl>
                                          <p:spTgt spid="717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Effect transition="in" filter="blinds(vertical)">
                                      <p:cBhvr>
                                        <p:cTn id="27" dur="1000"/>
                                        <p:tgtEl>
                                          <p:spTgt spid="717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7171">
                                            <p:txEl>
                                              <p:pRg st="6" end="6"/>
                                            </p:txEl>
                                          </p:spTgt>
                                        </p:tgtEl>
                                        <p:attrNameLst>
                                          <p:attrName>style.visibility</p:attrName>
                                        </p:attrNameLst>
                                      </p:cBhvr>
                                      <p:to>
                                        <p:strVal val="visible"/>
                                      </p:to>
                                    </p:set>
                                    <p:animEffect transition="in" filter="blinds(vertical)">
                                      <p:cBhvr>
                                        <p:cTn id="32" dur="10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827088" y="1773238"/>
            <a:ext cx="7705725" cy="4176712"/>
          </a:xfrm>
        </p:spPr>
        <p:txBody>
          <a:bodyPr/>
          <a:lstStyle/>
          <a:p>
            <a:pPr marL="363538" indent="-363538">
              <a:buClr>
                <a:schemeClr val="accent1">
                  <a:lumMod val="75000"/>
                </a:schemeClr>
              </a:buClr>
            </a:pPr>
            <a:r>
              <a:rPr lang="el-GR" altLang="el-GR" sz="2200" b="1" dirty="0">
                <a:solidFill>
                  <a:srgbClr val="6B7D72"/>
                </a:solidFill>
                <a:latin typeface="Candara" charset="0"/>
                <a:ea typeface="MS PGothic" charset="-128"/>
              </a:rPr>
              <a:t>Εγκυρότητα μεθόδου και εργαλείου</a:t>
            </a:r>
            <a:r>
              <a:rPr lang="el-GR" altLang="el-GR" sz="2200" dirty="0">
                <a:solidFill>
                  <a:srgbClr val="000000"/>
                </a:solidFill>
                <a:latin typeface="Candara" charset="0"/>
                <a:ea typeface="MS PGothic" charset="-128"/>
              </a:rPr>
              <a:t>: μετρά αυτό που υποστηρίζει;</a:t>
            </a:r>
          </a:p>
          <a:p>
            <a:pPr marL="363538" indent="-363538">
              <a:buClr>
                <a:schemeClr val="tx1"/>
              </a:buClr>
              <a:buFont typeface="Arial" charset="0"/>
              <a:buNone/>
            </a:pPr>
            <a:r>
              <a:rPr lang="el-GR" altLang="el-GR" sz="2200" b="1" dirty="0">
                <a:solidFill>
                  <a:schemeClr val="tx1"/>
                </a:solidFill>
                <a:latin typeface="Candara" charset="0"/>
                <a:ea typeface="MS PGothic" charset="-128"/>
              </a:rPr>
              <a:t>	</a:t>
            </a:r>
            <a:r>
              <a:rPr lang="el-GR" altLang="el-GR" sz="2200" b="1" dirty="0">
                <a:solidFill>
                  <a:srgbClr val="6B7D72"/>
                </a:solidFill>
                <a:latin typeface="Candara" charset="0"/>
                <a:ea typeface="MS PGothic" charset="-128"/>
              </a:rPr>
              <a:t>Παράδειγμα</a:t>
            </a:r>
            <a:r>
              <a:rPr lang="el-GR" altLang="el-GR" sz="2200" dirty="0">
                <a:solidFill>
                  <a:srgbClr val="6B7D72"/>
                </a:solidFill>
                <a:latin typeface="Candara" charset="0"/>
                <a:ea typeface="MS PGothic" charset="-128"/>
              </a:rPr>
              <a:t>: </a:t>
            </a:r>
            <a:r>
              <a:rPr lang="el-GR" altLang="el-GR" sz="2200" dirty="0">
                <a:solidFill>
                  <a:schemeClr val="tx1"/>
                </a:solidFill>
                <a:latin typeface="Candara" charset="0"/>
                <a:ea typeface="MS PGothic" charset="-128"/>
              </a:rPr>
              <a:t>Αν θέλουμε να </a:t>
            </a:r>
            <a:r>
              <a:rPr lang="el-GR" altLang="en-US" sz="2200" dirty="0">
                <a:solidFill>
                  <a:schemeClr val="tx1"/>
                </a:solidFill>
                <a:latin typeface="Candara" charset="0"/>
                <a:ea typeface="MS PGothic" charset="-128"/>
              </a:rPr>
              <a:t>‘</a:t>
            </a:r>
            <a:r>
              <a:rPr lang="el-GR" altLang="el-GR" sz="2200" dirty="0">
                <a:solidFill>
                  <a:schemeClr val="tx1"/>
                </a:solidFill>
                <a:latin typeface="Candara" charset="0"/>
                <a:ea typeface="MS PGothic" charset="-128"/>
              </a:rPr>
              <a:t>μετρήσουμε</a:t>
            </a:r>
            <a:r>
              <a:rPr lang="el-GR" altLang="en-US" sz="2200" dirty="0">
                <a:solidFill>
                  <a:schemeClr val="tx1"/>
                </a:solidFill>
                <a:latin typeface="Candara" charset="0"/>
                <a:ea typeface="MS PGothic" charset="-128"/>
              </a:rPr>
              <a:t>’</a:t>
            </a:r>
            <a:r>
              <a:rPr lang="el-GR" altLang="el-GR" sz="2200" dirty="0">
                <a:solidFill>
                  <a:schemeClr val="tx1"/>
                </a:solidFill>
                <a:latin typeface="Candara" charset="0"/>
                <a:ea typeface="MS PGothic" charset="-128"/>
              </a:rPr>
              <a:t> με ένα ερωτηματολόγιο την κατανόηση των κλασμάτων, το καταφέρνουμε;</a:t>
            </a:r>
          </a:p>
          <a:p>
            <a:pPr marL="363538" indent="-363538">
              <a:buClr>
                <a:schemeClr val="tx1"/>
              </a:buClr>
              <a:buFont typeface="Arial" charset="0"/>
              <a:buNone/>
            </a:pPr>
            <a:endParaRPr lang="el-GR" altLang="el-GR" sz="2200" dirty="0">
              <a:solidFill>
                <a:schemeClr val="tx1"/>
              </a:solidFill>
              <a:latin typeface="Candara" charset="0"/>
              <a:ea typeface="MS PGothic" charset="-128"/>
            </a:endParaRPr>
          </a:p>
          <a:p>
            <a:pPr marL="363538" indent="-363538">
              <a:buClr>
                <a:schemeClr val="tx1"/>
              </a:buClr>
              <a:buFont typeface="Arial" charset="0"/>
              <a:buNone/>
            </a:pPr>
            <a:r>
              <a:rPr lang="el-GR" altLang="el-GR" sz="2200" i="1" dirty="0">
                <a:solidFill>
                  <a:schemeClr val="tx1"/>
                </a:solidFill>
                <a:latin typeface="Candara" charset="0"/>
                <a:ea typeface="MS PGothic" charset="-128"/>
              </a:rPr>
              <a:t>	</a:t>
            </a:r>
            <a:r>
              <a:rPr lang="el-GR" altLang="el-GR" sz="2200" i="1" dirty="0">
                <a:solidFill>
                  <a:srgbClr val="6B7D72"/>
                </a:solidFill>
                <a:latin typeface="Candara" charset="0"/>
                <a:ea typeface="MS PGothic" charset="-128"/>
              </a:rPr>
              <a:t>Πως το τεκμηριώνουμε:</a:t>
            </a:r>
          </a:p>
          <a:p>
            <a:pPr marL="363538" indent="-363538">
              <a:spcBef>
                <a:spcPct val="0"/>
              </a:spcBef>
              <a:buClr>
                <a:schemeClr val="tx1"/>
              </a:buClr>
              <a:buFont typeface="Arial" charset="0"/>
              <a:buNone/>
            </a:pPr>
            <a:r>
              <a:rPr lang="el-GR" altLang="el-GR" sz="2200" i="1" dirty="0">
                <a:solidFill>
                  <a:schemeClr val="tx1"/>
                </a:solidFill>
                <a:latin typeface="Candara" charset="0"/>
                <a:ea typeface="MS PGothic" charset="-128"/>
              </a:rPr>
              <a:t>	</a:t>
            </a:r>
            <a:r>
              <a:rPr lang="el-GR" altLang="el-GR" sz="2200" dirty="0">
                <a:solidFill>
                  <a:schemeClr val="tx1"/>
                </a:solidFill>
                <a:latin typeface="Candara" charset="0"/>
                <a:ea typeface="MS PGothic" charset="-128"/>
              </a:rPr>
              <a:t>- τι μετράμε στην έρευνα; (από βιβλιογραφία και ορισμούς)</a:t>
            </a:r>
          </a:p>
          <a:p>
            <a:pPr marL="363538" indent="-363538">
              <a:spcBef>
                <a:spcPct val="0"/>
              </a:spcBef>
              <a:buClr>
                <a:schemeClr val="tx1"/>
              </a:buClr>
              <a:buFont typeface="Arial" charset="0"/>
              <a:buNone/>
            </a:pPr>
            <a:r>
              <a:rPr lang="el-GR" altLang="el-GR" sz="2200" dirty="0">
                <a:solidFill>
                  <a:schemeClr val="tx1"/>
                </a:solidFill>
                <a:latin typeface="Candara" charset="0"/>
                <a:ea typeface="MS PGothic" charset="-128"/>
              </a:rPr>
              <a:t>	- εγκυρότητα περιεχομένου (περιλαμβάνει όλες τις διαστάσεις των ορισμών – άξονες)</a:t>
            </a:r>
          </a:p>
          <a:p>
            <a:pPr marL="363538" indent="-363538">
              <a:spcBef>
                <a:spcPct val="0"/>
              </a:spcBef>
              <a:buClr>
                <a:schemeClr val="tx1"/>
              </a:buClr>
              <a:buFont typeface="Arial" charset="0"/>
              <a:buNone/>
            </a:pPr>
            <a:r>
              <a:rPr lang="el-GR" altLang="el-GR" sz="2200" dirty="0">
                <a:solidFill>
                  <a:schemeClr val="tx1"/>
                </a:solidFill>
                <a:latin typeface="Candara" charset="0"/>
                <a:ea typeface="MS PGothic" charset="-128"/>
              </a:rPr>
              <a:t>	- εννοιολογικής κατασκευής (αντιστοιχούν οι διαστάσεις με τους άξονες ερωτημάτων)</a:t>
            </a:r>
          </a:p>
          <a:p>
            <a:pPr marL="363538" indent="-363538">
              <a:spcBef>
                <a:spcPct val="0"/>
              </a:spcBef>
              <a:buClr>
                <a:schemeClr val="tx1"/>
              </a:buClr>
              <a:buFont typeface="Arial" charset="0"/>
              <a:buNone/>
            </a:pPr>
            <a:r>
              <a:rPr lang="el-GR" altLang="el-GR" sz="2200" dirty="0">
                <a:solidFill>
                  <a:schemeClr val="tx1"/>
                </a:solidFill>
                <a:latin typeface="Candara" charset="0"/>
                <a:ea typeface="MS PGothic" charset="-128"/>
              </a:rPr>
              <a:t>	- κλίμακες απαντήσεων (είναι κατάλληλες)</a:t>
            </a:r>
          </a:p>
          <a:p>
            <a:pPr marL="363538" indent="-363538">
              <a:buClr>
                <a:schemeClr val="tx1"/>
              </a:buClr>
              <a:buFont typeface="Arial" charset="0"/>
              <a:buNone/>
            </a:pPr>
            <a:endParaRPr lang="el-GR" altLang="el-GR" sz="2000" dirty="0">
              <a:solidFill>
                <a:schemeClr val="tx1"/>
              </a:solidFill>
              <a:latin typeface="Candara" charset="0"/>
              <a:ea typeface="MS PGothic" charset="-128"/>
            </a:endParaRPr>
          </a:p>
          <a:p>
            <a:pPr marL="363538" indent="-363538">
              <a:buClr>
                <a:schemeClr val="tx1"/>
              </a:buClr>
              <a:buFont typeface="Arial" charset="0"/>
              <a:buNone/>
            </a:pPr>
            <a:endParaRPr lang="el-GR" altLang="el-GR" sz="2000" dirty="0">
              <a:solidFill>
                <a:schemeClr val="tx1"/>
              </a:solidFill>
              <a:latin typeface="Candara" charset="0"/>
              <a:ea typeface="MS PGothic" charset="-128"/>
            </a:endParaRPr>
          </a:p>
        </p:txBody>
      </p:sp>
      <p:sp>
        <p:nvSpPr>
          <p:cNvPr id="73731" name="Rectangle 2"/>
          <p:cNvSpPr txBox="1">
            <a:spLocks noChangeArrowheads="1"/>
          </p:cNvSpPr>
          <p:nvPr/>
        </p:nvSpPr>
        <p:spPr bwMode="auto">
          <a:xfrm>
            <a:off x="935038" y="620713"/>
            <a:ext cx="76327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algn="ctr"/>
            <a:r>
              <a:rPr lang="el-GR" altLang="el-GR" sz="3200" dirty="0">
                <a:solidFill>
                  <a:srgbClr val="6B7D72"/>
                </a:solidFill>
                <a:latin typeface="Candara" charset="0"/>
              </a:rPr>
              <a:t>Εγκυρότητα</a:t>
            </a:r>
            <a:endParaRPr lang="en-US" altLang="el-GR" sz="3200" b="0" dirty="0">
              <a:solidFill>
                <a:srgbClr val="6B7D72"/>
              </a:solidFill>
              <a:latin typeface="Candara" charset="0"/>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vertical)">
                                      <p:cBhvr>
                                        <p:cTn id="7" dur="10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vertical)">
                                      <p:cBhvr>
                                        <p:cTn id="12" dur="10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blinds(vertical)">
                                      <p:cBhvr>
                                        <p:cTn id="17" dur="1000"/>
                                        <p:tgtEl>
                                          <p:spTgt spid="71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blinds(vertical)">
                                      <p:cBhvr>
                                        <p:cTn id="22" dur="1000"/>
                                        <p:tgtEl>
                                          <p:spTgt spid="717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Effect transition="in" filter="blinds(vertical)">
                                      <p:cBhvr>
                                        <p:cTn id="27" dur="1000"/>
                                        <p:tgtEl>
                                          <p:spTgt spid="717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7171">
                                            <p:txEl>
                                              <p:pRg st="6" end="6"/>
                                            </p:txEl>
                                          </p:spTgt>
                                        </p:tgtEl>
                                        <p:attrNameLst>
                                          <p:attrName>style.visibility</p:attrName>
                                        </p:attrNameLst>
                                      </p:cBhvr>
                                      <p:to>
                                        <p:strVal val="visible"/>
                                      </p:to>
                                    </p:set>
                                    <p:animEffect transition="in" filter="blinds(vertical)">
                                      <p:cBhvr>
                                        <p:cTn id="32" dur="1000"/>
                                        <p:tgtEl>
                                          <p:spTgt spid="717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animEffect transition="in" filter="blinds(vertical)">
                                      <p:cBhvr>
                                        <p:cTn id="37" dur="1000"/>
                                        <p:tgtEl>
                                          <p:spTgt spid="7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755650" y="1754188"/>
            <a:ext cx="7816850" cy="4186237"/>
          </a:xfrm>
        </p:spPr>
        <p:txBody>
          <a:bodyPr/>
          <a:lstStyle/>
          <a:p>
            <a:r>
              <a:rPr lang="el-GR" altLang="el-GR">
                <a:solidFill>
                  <a:srgbClr val="000000"/>
                </a:solidFill>
                <a:latin typeface="Candara" charset="0"/>
                <a:ea typeface="MS PGothic" charset="-128"/>
              </a:rPr>
              <a:t>Ένα εργαλείο χρειάζεται να είναι αξιόπιστο και έγκυρο.</a:t>
            </a:r>
          </a:p>
          <a:p>
            <a:endParaRPr lang="el-GR" altLang="el-GR">
              <a:solidFill>
                <a:srgbClr val="000000"/>
              </a:solidFill>
              <a:latin typeface="Candara" charset="0"/>
              <a:ea typeface="MS PGothic" charset="-128"/>
            </a:endParaRPr>
          </a:p>
          <a:p>
            <a:r>
              <a:rPr lang="el-GR" altLang="el-GR">
                <a:solidFill>
                  <a:srgbClr val="000000"/>
                </a:solidFill>
                <a:latin typeface="Candara" charset="0"/>
                <a:ea typeface="MS PGothic" charset="-128"/>
              </a:rPr>
              <a:t>Τι θα συμβεί </a:t>
            </a:r>
            <a:r>
              <a:rPr lang="el-GR" altLang="el-GR" i="1">
                <a:solidFill>
                  <a:srgbClr val="000000"/>
                </a:solidFill>
                <a:latin typeface="Candara" charset="0"/>
                <a:ea typeface="MS PGothic" charset="-128"/>
              </a:rPr>
              <a:t>αν είναι έγκυρο αλλά όχι αξιόπιστο</a:t>
            </a:r>
          </a:p>
          <a:p>
            <a:pPr>
              <a:buFont typeface="Arial" charset="0"/>
              <a:buNone/>
            </a:pPr>
            <a:r>
              <a:rPr lang="el-GR" altLang="el-GR">
                <a:solidFill>
                  <a:srgbClr val="000000"/>
                </a:solidFill>
                <a:latin typeface="Candara" charset="0"/>
                <a:ea typeface="MS PGothic" charset="-128"/>
              </a:rPr>
              <a:t>    (μετράει αυτό που λέει αλλά δεν είναι σταθερό)</a:t>
            </a:r>
          </a:p>
          <a:p>
            <a:pPr>
              <a:buFont typeface="Arial" charset="0"/>
              <a:buNone/>
            </a:pPr>
            <a:endParaRPr lang="el-GR" altLang="el-GR">
              <a:solidFill>
                <a:srgbClr val="000000"/>
              </a:solidFill>
              <a:latin typeface="Candara" charset="0"/>
              <a:ea typeface="MS PGothic" charset="-128"/>
            </a:endParaRPr>
          </a:p>
          <a:p>
            <a:r>
              <a:rPr lang="el-GR" altLang="el-GR">
                <a:solidFill>
                  <a:srgbClr val="000000"/>
                </a:solidFill>
                <a:latin typeface="Candara" charset="0"/>
                <a:ea typeface="MS PGothic" charset="-128"/>
              </a:rPr>
              <a:t>Τι θα συμβεί </a:t>
            </a:r>
            <a:r>
              <a:rPr lang="el-GR" altLang="el-GR" i="1">
                <a:solidFill>
                  <a:srgbClr val="000000"/>
                </a:solidFill>
                <a:latin typeface="Candara" charset="0"/>
                <a:ea typeface="MS PGothic" charset="-128"/>
              </a:rPr>
              <a:t>αν είναι αξιόπιστο αλλά όχι έγκυρο</a:t>
            </a:r>
          </a:p>
          <a:p>
            <a:pPr>
              <a:buFont typeface="Arial" charset="0"/>
              <a:buNone/>
            </a:pPr>
            <a:r>
              <a:rPr lang="el-GR" altLang="el-GR">
                <a:solidFill>
                  <a:srgbClr val="000000"/>
                </a:solidFill>
                <a:latin typeface="Candara" charset="0"/>
                <a:ea typeface="MS PGothic" charset="-128"/>
              </a:rPr>
              <a:t>     (είναι σταθερό αλλά δεν μετράει αυτό που λέει)</a:t>
            </a:r>
          </a:p>
          <a:p>
            <a:endParaRPr lang="el-GR" altLang="el-GR" sz="2200" i="1">
              <a:solidFill>
                <a:srgbClr val="000000"/>
              </a:solidFill>
              <a:latin typeface="Candara" charset="0"/>
              <a:ea typeface="MS PGothic" charset="-128"/>
            </a:endParaRPr>
          </a:p>
        </p:txBody>
      </p:sp>
      <p:sp>
        <p:nvSpPr>
          <p:cNvPr id="74755" name="Rectangle 2"/>
          <p:cNvSpPr>
            <a:spLocks noGrp="1" noChangeArrowheads="1"/>
          </p:cNvSpPr>
          <p:nvPr>
            <p:ph type="title"/>
          </p:nvPr>
        </p:nvSpPr>
        <p:spPr bwMode="auto">
          <a:xfrm>
            <a:off x="935038" y="620713"/>
            <a:ext cx="7632700" cy="685800"/>
          </a:xfrm>
        </p:spPr>
        <p:txBody>
          <a:bodyPr wrap="square" numCol="1" anchorCtr="0" compatLnSpc="1">
            <a:prstTxWarp prst="textNoShape">
              <a:avLst/>
            </a:prstTxWarp>
          </a:bodyPr>
          <a:lstStyle/>
          <a:p>
            <a:r>
              <a:rPr lang="el-GR" altLang="el-GR" sz="3200" b="1" cap="none" dirty="0">
                <a:latin typeface="Candara" charset="0"/>
                <a:ea typeface="MS PGothic" charset="-128"/>
              </a:rPr>
              <a:t>Αξιοπιστία και Εγκυρότητα</a:t>
            </a:r>
            <a:endParaRPr lang="en-US" altLang="el-GR" sz="3200" cap="none" dirty="0">
              <a:latin typeface="Candara" charset="0"/>
              <a:ea typeface="MS PGothic" charset="-128"/>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left)">
                                      <p:cBhvr>
                                        <p:cTn id="7" dur="1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wipe(left)">
                                      <p:cBhvr>
                                        <p:cTn id="12" dur="1500"/>
                                        <p:tgtEl>
                                          <p:spTgt spid="71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wipe(left)">
                                      <p:cBhvr>
                                        <p:cTn id="17" dur="1500"/>
                                        <p:tgtEl>
                                          <p:spTgt spid="71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1">
                                            <p:txEl>
                                              <p:pRg st="5" end="5"/>
                                            </p:txEl>
                                          </p:spTgt>
                                        </p:tgtEl>
                                        <p:attrNameLst>
                                          <p:attrName>style.visibility</p:attrName>
                                        </p:attrNameLst>
                                      </p:cBhvr>
                                      <p:to>
                                        <p:strVal val="visible"/>
                                      </p:to>
                                    </p:set>
                                    <p:animEffect transition="in" filter="wipe(left)">
                                      <p:cBhvr>
                                        <p:cTn id="22" dur="1500"/>
                                        <p:tgtEl>
                                          <p:spTgt spid="7171">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71">
                                            <p:txEl>
                                              <p:pRg st="6" end="6"/>
                                            </p:txEl>
                                          </p:spTgt>
                                        </p:tgtEl>
                                        <p:attrNameLst>
                                          <p:attrName>style.visibility</p:attrName>
                                        </p:attrNameLst>
                                      </p:cBhvr>
                                      <p:to>
                                        <p:strVal val="visible"/>
                                      </p:to>
                                    </p:set>
                                    <p:animEffect transition="in" filter="wipe(left)">
                                      <p:cBhvr>
                                        <p:cTn id="27" dur="15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B0F22A1-523B-D146-9123-CF88809596D2}"/>
              </a:ext>
            </a:extLst>
          </p:cNvPr>
          <p:cNvSpPr>
            <a:spLocks noGrp="1" noChangeArrowheads="1"/>
          </p:cNvSpPr>
          <p:nvPr>
            <p:ph type="title"/>
          </p:nvPr>
        </p:nvSpPr>
        <p:spPr bwMode="auto"/>
        <p:txBody>
          <a:bodyPr/>
          <a:lstStyle/>
          <a:p>
            <a:pPr eaLnBrk="1" hangingPunct="1"/>
            <a:r>
              <a:rPr lang="el-GR" altLang="el-GR" sz="3600" b="1" cap="none">
                <a:latin typeface="Candara" panose="020E0502030303020204" pitchFamily="34" charset="0"/>
              </a:rPr>
              <a:t>Ετοιμάζουμε ένα ερευνητικό σχέδιο</a:t>
            </a:r>
            <a:endParaRPr lang="el-GR" altLang="el-GR" sz="3600" cap="none">
              <a:latin typeface="Candara" panose="020E0502030303020204" pitchFamily="34" charset="0"/>
            </a:endParaRPr>
          </a:p>
        </p:txBody>
      </p:sp>
      <p:sp>
        <p:nvSpPr>
          <p:cNvPr id="429059" name="Rectangle 3">
            <a:extLst>
              <a:ext uri="{FF2B5EF4-FFF2-40B4-BE49-F238E27FC236}">
                <a16:creationId xmlns:a16="http://schemas.microsoft.com/office/drawing/2014/main" id="{A16BA185-7F31-3E47-B10C-AACD98E559EB}"/>
              </a:ext>
            </a:extLst>
          </p:cNvPr>
          <p:cNvSpPr>
            <a:spLocks noGrp="1"/>
          </p:cNvSpPr>
          <p:nvPr>
            <p:ph idx="1"/>
          </p:nvPr>
        </p:nvSpPr>
        <p:spPr>
          <a:xfrm>
            <a:off x="359532" y="1557338"/>
            <a:ext cx="8424936" cy="4491037"/>
          </a:xfrm>
        </p:spPr>
        <p:txBody>
          <a:bodyPr/>
          <a:lstStyle/>
          <a:p>
            <a:pPr marL="357188" indent="-357188" algn="just" eaLnBrk="1" hangingPunct="1">
              <a:spcBef>
                <a:spcPts val="600"/>
              </a:spcBef>
              <a:spcAft>
                <a:spcPts val="0"/>
              </a:spcAft>
              <a:buSzPct val="120000"/>
            </a:pPr>
            <a:r>
              <a:rPr lang="el-GR" altLang="el-GR" sz="2200" i="1" dirty="0">
                <a:solidFill>
                  <a:schemeClr val="tx1"/>
                </a:solidFill>
                <a:latin typeface="Candara" panose="020E0502030303020204" pitchFamily="34" charset="0"/>
              </a:rPr>
              <a:t>Τι παρουσιάζουμε στην </a:t>
            </a:r>
            <a:r>
              <a:rPr lang="el-GR" altLang="el-GR" sz="2200" b="1" i="1" dirty="0">
                <a:solidFill>
                  <a:srgbClr val="6B7D72"/>
                </a:solidFill>
                <a:latin typeface="Candara" panose="020E0502030303020204" pitchFamily="34" charset="0"/>
              </a:rPr>
              <a:t>Βιβλιογραφική Ανασκόπηση; </a:t>
            </a:r>
          </a:p>
          <a:p>
            <a:pPr marL="357188" indent="-357188" algn="just" eaLnBrk="1" hangingPunct="1">
              <a:spcBef>
                <a:spcPts val="600"/>
              </a:spcBef>
              <a:spcAft>
                <a:spcPts val="0"/>
              </a:spcAft>
              <a:buSzPct val="120000"/>
              <a:buFont typeface="Arial" panose="020B0604020202020204" pitchFamily="34" charset="0"/>
              <a:buNone/>
            </a:pPr>
            <a:r>
              <a:rPr lang="en-US" altLang="el-GR" sz="2200" dirty="0">
                <a:solidFill>
                  <a:schemeClr val="tx1"/>
                </a:solidFill>
                <a:latin typeface="Candara" panose="020E0502030303020204" pitchFamily="34" charset="0"/>
              </a:rPr>
              <a:t>	</a:t>
            </a:r>
            <a:r>
              <a:rPr lang="el-GR" altLang="el-GR" sz="2000" dirty="0">
                <a:solidFill>
                  <a:schemeClr val="tx1"/>
                </a:solidFill>
                <a:latin typeface="Candara" panose="020E0502030303020204" pitchFamily="34" charset="0"/>
              </a:rPr>
              <a:t>Τι έχει μελετηθεί – με μια θεωρητικά πλαίσια – ποια ευρήματα – ποια η θέση μιας νέας έρευνας;</a:t>
            </a:r>
          </a:p>
          <a:p>
            <a:pPr marL="357188" indent="-357188" algn="just" eaLnBrk="1" hangingPunct="1">
              <a:spcBef>
                <a:spcPts val="600"/>
              </a:spcBef>
              <a:spcAft>
                <a:spcPts val="0"/>
              </a:spcAft>
              <a:buSzPct val="120000"/>
            </a:pPr>
            <a:r>
              <a:rPr lang="el-GR" altLang="el-GR" sz="2200" i="1" dirty="0">
                <a:solidFill>
                  <a:schemeClr val="tx1"/>
                </a:solidFill>
                <a:latin typeface="Candara" panose="020E0502030303020204" pitchFamily="34" charset="0"/>
              </a:rPr>
              <a:t>Πώς διατυπώνω ένα </a:t>
            </a:r>
            <a:r>
              <a:rPr lang="el-GR" altLang="el-GR" sz="2200" b="1" i="1" dirty="0">
                <a:solidFill>
                  <a:srgbClr val="6B7D72"/>
                </a:solidFill>
                <a:latin typeface="Candara" panose="020E0502030303020204" pitchFamily="34" charset="0"/>
              </a:rPr>
              <a:t>στόχο</a:t>
            </a:r>
            <a:r>
              <a:rPr lang="el-GR" altLang="el-GR" sz="2200" i="1" dirty="0">
                <a:solidFill>
                  <a:schemeClr val="tx1"/>
                </a:solidFill>
                <a:latin typeface="Candara" panose="020E0502030303020204" pitchFamily="34" charset="0"/>
              </a:rPr>
              <a:t>; </a:t>
            </a:r>
          </a:p>
          <a:p>
            <a:pPr marL="357188" indent="-357188" algn="just" eaLnBrk="1" hangingPunct="1">
              <a:spcBef>
                <a:spcPts val="600"/>
              </a:spcBef>
              <a:spcAft>
                <a:spcPts val="0"/>
              </a:spcAft>
              <a:buSzPct val="120000"/>
              <a:buFont typeface="Arial" panose="020B0604020202020204" pitchFamily="34" charset="0"/>
              <a:buNone/>
            </a:pPr>
            <a:r>
              <a:rPr lang="el-GR" altLang="el-GR" sz="2200" dirty="0">
                <a:solidFill>
                  <a:schemeClr val="tx1"/>
                </a:solidFill>
                <a:latin typeface="Candara" panose="020E0502030303020204" pitchFamily="34" charset="0"/>
              </a:rPr>
              <a:t>	</a:t>
            </a:r>
            <a:r>
              <a:rPr lang="el-GR" altLang="el-GR" sz="2000" dirty="0">
                <a:solidFill>
                  <a:schemeClr val="tx1"/>
                </a:solidFill>
                <a:latin typeface="Candara" panose="020E0502030303020204" pitchFamily="34" charset="0"/>
              </a:rPr>
              <a:t>Σαφήνεια – ακρίβεια – </a:t>
            </a:r>
            <a:r>
              <a:rPr lang="el-GR" altLang="el-GR" sz="2000" dirty="0" err="1">
                <a:solidFill>
                  <a:schemeClr val="tx1"/>
                </a:solidFill>
                <a:latin typeface="Candara" panose="020E0502030303020204" pitchFamily="34" charset="0"/>
              </a:rPr>
              <a:t>μετρησιμότητα</a:t>
            </a:r>
            <a:r>
              <a:rPr lang="el-GR" altLang="el-GR" sz="2000" dirty="0">
                <a:solidFill>
                  <a:schemeClr val="tx1"/>
                </a:solidFill>
                <a:latin typeface="Candara" panose="020E0502030303020204" pitchFamily="34" charset="0"/>
              </a:rPr>
              <a:t> </a:t>
            </a:r>
          </a:p>
          <a:p>
            <a:pPr marL="357188" indent="-357188" algn="just" eaLnBrk="1" hangingPunct="1">
              <a:spcBef>
                <a:spcPts val="600"/>
              </a:spcBef>
              <a:spcAft>
                <a:spcPts val="0"/>
              </a:spcAft>
              <a:buSzPct val="120000"/>
            </a:pPr>
            <a:r>
              <a:rPr lang="el-GR" altLang="el-GR" sz="2200" i="1" dirty="0">
                <a:solidFill>
                  <a:schemeClr val="tx1"/>
                </a:solidFill>
                <a:latin typeface="Candara" panose="020E0502030303020204" pitchFamily="34" charset="0"/>
              </a:rPr>
              <a:t>Πώς διατυπώνουμε τα </a:t>
            </a:r>
            <a:r>
              <a:rPr lang="el-GR" altLang="el-GR" sz="2200" b="1" i="1" dirty="0">
                <a:solidFill>
                  <a:srgbClr val="6B7D72"/>
                </a:solidFill>
                <a:latin typeface="Candara" panose="020E0502030303020204" pitchFamily="34" charset="0"/>
              </a:rPr>
              <a:t>ερευνητικά ερωτήματα;</a:t>
            </a:r>
          </a:p>
          <a:p>
            <a:pPr marL="357188" indent="-357188" algn="just" eaLnBrk="1" hangingPunct="1">
              <a:spcBef>
                <a:spcPts val="600"/>
              </a:spcBef>
              <a:spcAft>
                <a:spcPts val="0"/>
              </a:spcAft>
              <a:buSzPct val="120000"/>
              <a:buFont typeface="Arial" panose="020B0604020202020204" pitchFamily="34" charset="0"/>
              <a:buNone/>
            </a:pPr>
            <a:r>
              <a:rPr lang="el-GR" altLang="el-GR" sz="2200" dirty="0">
                <a:solidFill>
                  <a:schemeClr val="tx1"/>
                </a:solidFill>
                <a:latin typeface="Candara" panose="020E0502030303020204" pitchFamily="34" charset="0"/>
              </a:rPr>
              <a:t>	</a:t>
            </a:r>
            <a:r>
              <a:rPr lang="el-GR" altLang="el-GR" sz="2000" dirty="0">
                <a:solidFill>
                  <a:schemeClr val="tx1"/>
                </a:solidFill>
                <a:latin typeface="Candara" panose="020E0502030303020204" pitchFamily="34" charset="0"/>
              </a:rPr>
              <a:t>Από το στόχο ανάλυση 2-3 ερωτημάτων</a:t>
            </a:r>
          </a:p>
          <a:p>
            <a:pPr marL="357188" indent="-357188" algn="just" eaLnBrk="1" hangingPunct="1">
              <a:spcBef>
                <a:spcPts val="600"/>
              </a:spcBef>
              <a:spcAft>
                <a:spcPts val="0"/>
              </a:spcAft>
              <a:buSzPct val="120000"/>
            </a:pPr>
            <a:r>
              <a:rPr lang="el-GR" altLang="el-GR" sz="2200" i="1" dirty="0">
                <a:solidFill>
                  <a:schemeClr val="tx1"/>
                </a:solidFill>
                <a:latin typeface="Candara" panose="020E0502030303020204" pitchFamily="34" charset="0"/>
              </a:rPr>
              <a:t>Ακολουθούν </a:t>
            </a:r>
            <a:r>
              <a:rPr lang="el-GR" altLang="el-GR" sz="2200" b="1" i="1" dirty="0">
                <a:solidFill>
                  <a:srgbClr val="6B7D72"/>
                </a:solidFill>
                <a:latin typeface="Candara" panose="020E0502030303020204" pitchFamily="34" charset="0"/>
              </a:rPr>
              <a:t>ορισμοί;</a:t>
            </a:r>
            <a:endParaRPr lang="el-GR" altLang="el-GR" sz="2200" i="1" dirty="0">
              <a:solidFill>
                <a:srgbClr val="6B7D72"/>
              </a:solidFill>
              <a:latin typeface="Candara" panose="020E0502030303020204" pitchFamily="34" charset="0"/>
            </a:endParaRPr>
          </a:p>
          <a:p>
            <a:pPr marL="357188" indent="-357188" algn="just" eaLnBrk="1" hangingPunct="1">
              <a:spcBef>
                <a:spcPts val="600"/>
              </a:spcBef>
              <a:spcAft>
                <a:spcPts val="0"/>
              </a:spcAft>
              <a:buSzPct val="120000"/>
              <a:buFont typeface="Arial" panose="020B0604020202020204" pitchFamily="34" charset="0"/>
              <a:buNone/>
              <a:tabLst>
                <a:tab pos="7813675" algn="l"/>
              </a:tabLst>
            </a:pPr>
            <a:r>
              <a:rPr lang="el-GR" altLang="el-GR" sz="2200" dirty="0">
                <a:solidFill>
                  <a:schemeClr val="tx1"/>
                </a:solidFill>
                <a:latin typeface="Candara" panose="020E0502030303020204" pitchFamily="34" charset="0"/>
              </a:rPr>
              <a:t>	</a:t>
            </a:r>
            <a:r>
              <a:rPr lang="el-GR" altLang="el-GR" sz="2000" dirty="0">
                <a:solidFill>
                  <a:schemeClr val="tx1"/>
                </a:solidFill>
                <a:latin typeface="Candara" panose="020E0502030303020204" pitchFamily="34" charset="0"/>
              </a:rPr>
              <a:t>Αποσαφηνίζουν έννοιες  από στόχο και ερωτήματα–δίνουν διαστάσεις</a:t>
            </a:r>
          </a:p>
          <a:p>
            <a:pPr marL="357188" indent="-357188" algn="just" eaLnBrk="1" hangingPunct="1">
              <a:spcBef>
                <a:spcPts val="600"/>
              </a:spcBef>
              <a:spcAft>
                <a:spcPts val="0"/>
              </a:spcAft>
              <a:buSzPct val="120000"/>
            </a:pPr>
            <a:r>
              <a:rPr lang="el-GR" altLang="el-GR" sz="2200" i="1" dirty="0">
                <a:solidFill>
                  <a:schemeClr val="tx1"/>
                </a:solidFill>
                <a:latin typeface="Candara" panose="020E0502030303020204" pitchFamily="34" charset="0"/>
              </a:rPr>
              <a:t>Τι παρουσιάζουμε στην </a:t>
            </a:r>
            <a:r>
              <a:rPr lang="el-GR" altLang="el-GR" sz="2200" b="1" i="1" dirty="0">
                <a:solidFill>
                  <a:srgbClr val="6B7D72"/>
                </a:solidFill>
                <a:latin typeface="Candara" panose="020E0502030303020204" pitchFamily="34" charset="0"/>
              </a:rPr>
              <a:t>Μεθοδολογία;</a:t>
            </a:r>
          </a:p>
          <a:p>
            <a:pPr marL="357188" indent="-357188" algn="just" eaLnBrk="1" hangingPunct="1">
              <a:spcBef>
                <a:spcPts val="600"/>
              </a:spcBef>
              <a:spcAft>
                <a:spcPts val="0"/>
              </a:spcAft>
              <a:buSzPct val="120000"/>
              <a:buFont typeface="Arial" panose="020B0604020202020204" pitchFamily="34" charset="0"/>
              <a:buNone/>
            </a:pPr>
            <a:r>
              <a:rPr lang="el-GR" altLang="el-GR" sz="2200" dirty="0">
                <a:solidFill>
                  <a:schemeClr val="tx1"/>
                </a:solidFill>
                <a:latin typeface="Candara" panose="020E0502030303020204" pitchFamily="34" charset="0"/>
              </a:rPr>
              <a:t>	</a:t>
            </a:r>
            <a:r>
              <a:rPr lang="el-GR" altLang="el-GR" sz="2000" dirty="0">
                <a:solidFill>
                  <a:schemeClr val="tx1"/>
                </a:solidFill>
                <a:latin typeface="Candara" panose="020E0502030303020204" pitchFamily="34" charset="0"/>
              </a:rPr>
              <a:t>Ποια μέθοδος και γιατί – ποιο δείγμα και γιατί – ποια διαδικασία – εργαλείο σε άξονες (αντίστοιχους με τις αναλύσεις από ερωτήματα και διαστάσεις)</a:t>
            </a:r>
            <a:r>
              <a:rPr lang="en-US" altLang="el-GR" sz="2000" dirty="0">
                <a:solidFill>
                  <a:schemeClr val="tx1"/>
                </a:solidFill>
                <a:latin typeface="Candara" panose="020E0502030303020204" pitchFamily="34" charset="0"/>
              </a:rPr>
              <a:t>`</a:t>
            </a:r>
            <a:endParaRPr lang="el-GR" altLang="el-GR" sz="2000" dirty="0">
              <a:solidFill>
                <a:schemeClr val="tx1"/>
              </a:solidFill>
              <a:latin typeface="Candara" panose="020E0502030303020204" pitchFamily="34" charset="0"/>
            </a:endParaRPr>
          </a:p>
        </p:txBody>
      </p:sp>
      <p:sp>
        <p:nvSpPr>
          <p:cNvPr id="14340" name="5 - Θέση αριθμού διαφάνειας">
            <a:extLst>
              <a:ext uri="{FF2B5EF4-FFF2-40B4-BE49-F238E27FC236}">
                <a16:creationId xmlns:a16="http://schemas.microsoft.com/office/drawing/2014/main" id="{FD290BD7-62CA-824C-82FD-0D2EF4B93708}"/>
              </a:ext>
            </a:extLst>
          </p:cNvPr>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panose="020B0604020202020204" pitchFamily="34" charset="0"/>
                <a:ea typeface="MS PGothic" panose="020B0600070205080204" pitchFamily="34" charset="-128"/>
              </a:defRPr>
            </a:lvl1pPr>
            <a:lvl2pPr marL="742950" indent="-285750">
              <a:defRPr b="1">
                <a:solidFill>
                  <a:schemeClr val="tx1"/>
                </a:solidFill>
                <a:latin typeface="Arial" panose="020B0604020202020204" pitchFamily="34" charset="0"/>
                <a:ea typeface="MS PGothic" panose="020B0600070205080204" pitchFamily="34" charset="-128"/>
              </a:defRPr>
            </a:lvl2pPr>
            <a:lvl3pPr marL="1143000" indent="-228600">
              <a:defRPr b="1">
                <a:solidFill>
                  <a:schemeClr val="tx1"/>
                </a:solidFill>
                <a:latin typeface="Arial" panose="020B0604020202020204" pitchFamily="34" charset="0"/>
                <a:ea typeface="MS PGothic" panose="020B0600070205080204" pitchFamily="34" charset="-128"/>
              </a:defRPr>
            </a:lvl3pPr>
            <a:lvl4pPr marL="1600200" indent="-228600">
              <a:defRPr b="1">
                <a:solidFill>
                  <a:schemeClr val="tx1"/>
                </a:solidFill>
                <a:latin typeface="Arial" panose="020B0604020202020204" pitchFamily="34" charset="0"/>
                <a:ea typeface="MS PGothic" panose="020B0600070205080204" pitchFamily="34" charset="-128"/>
              </a:defRPr>
            </a:lvl4pPr>
            <a:lvl5pPr marL="2057400" indent="-228600">
              <a:defRPr b="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MS PGothic" panose="020B0600070205080204" pitchFamily="34" charset="-128"/>
              </a:defRPr>
            </a:lvl9pPr>
          </a:lstStyle>
          <a:p>
            <a:fld id="{28414D7F-479F-284C-BB6E-518679C2519D}" type="slidenum">
              <a:rPr lang="el-GR" altLang="el-GR">
                <a:solidFill>
                  <a:schemeClr val="tx2"/>
                </a:solidFill>
                <a:latin typeface="Candara" panose="020E0502030303020204" pitchFamily="34" charset="0"/>
              </a:rPr>
              <a:pPr/>
              <a:t>38</a:t>
            </a:fld>
            <a:endParaRPr lang="el-GR" altLang="el-GR">
              <a:solidFill>
                <a:schemeClr val="tx2"/>
              </a:solidFill>
              <a:latin typeface="Candara" panose="020E0502030303020204" pitchFamily="34" charset="0"/>
            </a:endParaRPr>
          </a:p>
        </p:txBody>
      </p:sp>
      <p:sp>
        <p:nvSpPr>
          <p:cNvPr id="14341" name="Rectangle 4">
            <a:extLst>
              <a:ext uri="{FF2B5EF4-FFF2-40B4-BE49-F238E27FC236}">
                <a16:creationId xmlns:a16="http://schemas.microsoft.com/office/drawing/2014/main" id="{E5F9842A-3657-6740-BE3A-F48646519564}"/>
              </a:ext>
            </a:extLst>
          </p:cNvPr>
          <p:cNvSpPr>
            <a:spLocks noChangeArrowheads="1"/>
          </p:cNvSpPr>
          <p:nvPr/>
        </p:nvSpPr>
        <p:spPr bwMode="auto">
          <a:xfrm>
            <a:off x="687388" y="3536950"/>
            <a:ext cx="7772400" cy="2592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562" tIns="46038" rIns="182562" bIns="46038"/>
          <a:lstStyle>
            <a:lvl1pPr marL="342900" indent="-342900">
              <a:spcBef>
                <a:spcPct val="20000"/>
              </a:spcBef>
              <a:buClr>
                <a:schemeClr val="accent1"/>
              </a:buClr>
              <a:buFont typeface="Arial" panose="020B0604020202020204" pitchFamily="34" charset="0"/>
              <a:buChar char="•"/>
              <a:defRPr sz="2400">
                <a:solidFill>
                  <a:schemeClr val="tx2"/>
                </a:solidFill>
                <a:latin typeface="Century Gothic" panose="020B0502020202020204" pitchFamily="34" charset="0"/>
                <a:ea typeface="MS PGothic" panose="020B0600070205080204" pitchFamily="34" charset="-128"/>
              </a:defRPr>
            </a:lvl1pPr>
            <a:lvl2pPr marL="742950" indent="-285750">
              <a:spcBef>
                <a:spcPct val="20000"/>
              </a:spcBef>
              <a:buClr>
                <a:schemeClr val="accent2"/>
              </a:buClr>
              <a:buFont typeface="Arial" panose="020B0604020202020204" pitchFamily="34" charset="0"/>
              <a:buChar char="•"/>
              <a:defRPr sz="2000">
                <a:solidFill>
                  <a:schemeClr val="tx2"/>
                </a:solidFill>
                <a:latin typeface="Century Gothic" panose="020B0502020202020204" pitchFamily="34" charset="0"/>
                <a:ea typeface="MS PGothic" panose="020B0600070205080204" pitchFamily="34" charset="-128"/>
              </a:defRPr>
            </a:lvl2pPr>
            <a:lvl3pPr marL="1143000" indent="-228600">
              <a:spcBef>
                <a:spcPct val="20000"/>
              </a:spcBef>
              <a:buClr>
                <a:srgbClr val="B5AE53"/>
              </a:buClr>
              <a:buFont typeface="Arial" panose="020B0604020202020204" pitchFamily="34" charset="0"/>
              <a:buChar char="•"/>
              <a:defRPr>
                <a:solidFill>
                  <a:schemeClr val="tx2"/>
                </a:solidFill>
                <a:latin typeface="Century Gothic" panose="020B0502020202020204" pitchFamily="34" charset="0"/>
                <a:ea typeface="MS PGothic" panose="020B0600070205080204" pitchFamily="34" charset="-128"/>
              </a:defRPr>
            </a:lvl3pPr>
            <a:lvl4pPr marL="1600200" indent="-228600">
              <a:spcBef>
                <a:spcPct val="20000"/>
              </a:spcBef>
              <a:buClr>
                <a:srgbClr val="848058"/>
              </a:buClr>
              <a:buFont typeface="Arial" panose="020B0604020202020204" pitchFamily="34" charset="0"/>
              <a:buChar char="•"/>
              <a:defRPr sz="1600">
                <a:solidFill>
                  <a:schemeClr val="tx2"/>
                </a:solidFill>
                <a:latin typeface="Century Gothic" panose="020B0502020202020204" pitchFamily="34" charset="0"/>
                <a:ea typeface="MS PGothic" panose="020B0600070205080204" pitchFamily="34" charset="-128"/>
              </a:defRPr>
            </a:lvl4pPr>
            <a:lvl5pPr marL="2057400" indent="-228600">
              <a:spcBef>
                <a:spcPct val="20000"/>
              </a:spcBef>
              <a:buClr>
                <a:srgbClr val="E8B54D"/>
              </a:buClr>
              <a:buFont typeface="Arial" panose="020B0604020202020204" pitchFamily="34" charset="0"/>
              <a:buChar char="•"/>
              <a:defRPr sz="1600">
                <a:solidFill>
                  <a:schemeClr val="tx2"/>
                </a:solidFill>
                <a:latin typeface="Century Gothic" panose="020B0502020202020204" pitchFamily="34" charset="0"/>
                <a:ea typeface="MS PGothic" panose="020B0600070205080204" pitchFamily="34" charset="-128"/>
              </a:defRPr>
            </a:lvl5pPr>
            <a:lvl6pPr marL="2514600" indent="-228600" eaLnBrk="0" fontAlgn="base" hangingPunct="0">
              <a:spcBef>
                <a:spcPct val="20000"/>
              </a:spcBef>
              <a:spcAft>
                <a:spcPct val="0"/>
              </a:spcAft>
              <a:buClr>
                <a:srgbClr val="E8B54D"/>
              </a:buClr>
              <a:buFont typeface="Arial" panose="020B0604020202020204" pitchFamily="34" charset="0"/>
              <a:buChar char="•"/>
              <a:defRPr sz="1600">
                <a:solidFill>
                  <a:schemeClr val="tx2"/>
                </a:solidFill>
                <a:latin typeface="Century Gothic" panose="020B0502020202020204" pitchFamily="34" charset="0"/>
                <a:ea typeface="MS PGothic" panose="020B0600070205080204" pitchFamily="34" charset="-128"/>
              </a:defRPr>
            </a:lvl6pPr>
            <a:lvl7pPr marL="2971800" indent="-228600" eaLnBrk="0" fontAlgn="base" hangingPunct="0">
              <a:spcBef>
                <a:spcPct val="20000"/>
              </a:spcBef>
              <a:spcAft>
                <a:spcPct val="0"/>
              </a:spcAft>
              <a:buClr>
                <a:srgbClr val="E8B54D"/>
              </a:buClr>
              <a:buFont typeface="Arial" panose="020B0604020202020204" pitchFamily="34" charset="0"/>
              <a:buChar char="•"/>
              <a:defRPr sz="1600">
                <a:solidFill>
                  <a:schemeClr val="tx2"/>
                </a:solidFill>
                <a:latin typeface="Century Gothic" panose="020B0502020202020204" pitchFamily="34" charset="0"/>
                <a:ea typeface="MS PGothic" panose="020B0600070205080204" pitchFamily="34" charset="-128"/>
              </a:defRPr>
            </a:lvl7pPr>
            <a:lvl8pPr marL="3429000" indent="-228600" eaLnBrk="0" fontAlgn="base" hangingPunct="0">
              <a:spcBef>
                <a:spcPct val="20000"/>
              </a:spcBef>
              <a:spcAft>
                <a:spcPct val="0"/>
              </a:spcAft>
              <a:buClr>
                <a:srgbClr val="E8B54D"/>
              </a:buClr>
              <a:buFont typeface="Arial" panose="020B0604020202020204" pitchFamily="34" charset="0"/>
              <a:buChar char="•"/>
              <a:defRPr sz="1600">
                <a:solidFill>
                  <a:schemeClr val="tx2"/>
                </a:solidFill>
                <a:latin typeface="Century Gothic" panose="020B0502020202020204" pitchFamily="34" charset="0"/>
                <a:ea typeface="MS PGothic" panose="020B0600070205080204" pitchFamily="34" charset="-128"/>
              </a:defRPr>
            </a:lvl8pPr>
            <a:lvl9pPr marL="3886200" indent="-228600" eaLnBrk="0" fontAlgn="base" hangingPunct="0">
              <a:spcBef>
                <a:spcPct val="20000"/>
              </a:spcBef>
              <a:spcAft>
                <a:spcPct val="0"/>
              </a:spcAft>
              <a:buClr>
                <a:srgbClr val="E8B54D"/>
              </a:buClr>
              <a:buFont typeface="Arial" panose="020B0604020202020204" pitchFamily="34" charset="0"/>
              <a:buChar char="•"/>
              <a:defRPr sz="1600">
                <a:solidFill>
                  <a:schemeClr val="tx2"/>
                </a:solidFill>
                <a:latin typeface="Century Gothic" panose="020B0502020202020204" pitchFamily="34" charset="0"/>
                <a:ea typeface="MS PGothic" panose="020B0600070205080204" pitchFamily="34" charset="-128"/>
              </a:defRPr>
            </a:lvl9pPr>
          </a:lstStyle>
          <a:p>
            <a:pPr algn="just" eaLnBrk="1" hangingPunct="1">
              <a:lnSpc>
                <a:spcPct val="70000"/>
              </a:lnSpc>
              <a:buClr>
                <a:schemeClr val="tx1"/>
              </a:buClr>
              <a:buSzPct val="70000"/>
              <a:buFont typeface="Wingdings" pitchFamily="2" charset="2"/>
              <a:buChar char="¢"/>
            </a:pPr>
            <a:endParaRPr lang="el-GR" altLang="el-GR" sz="2100" b="0">
              <a:latin typeface="Candara" panose="020E0502030303020204" pitchFamily="34" charset="0"/>
            </a:endParaRPr>
          </a:p>
        </p:txBody>
      </p:sp>
    </p:spTree>
    <p:extLst>
      <p:ext uri="{BB962C8B-B14F-4D97-AF65-F5344CB8AC3E}">
        <p14:creationId xmlns:p14="http://schemas.microsoft.com/office/powerpoint/2010/main" val="3991172341"/>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29059">
                                            <p:txEl>
                                              <p:pRg st="0" end="0"/>
                                            </p:txEl>
                                          </p:spTgt>
                                        </p:tgtEl>
                                        <p:attrNameLst>
                                          <p:attrName>style.visibility</p:attrName>
                                        </p:attrNameLst>
                                      </p:cBhvr>
                                      <p:to>
                                        <p:strVal val="visible"/>
                                      </p:to>
                                    </p:set>
                                    <p:animEffect transition="in" filter="blinds(vertical)">
                                      <p:cBhvr>
                                        <p:cTn id="7" dur="1000"/>
                                        <p:tgtEl>
                                          <p:spTgt spid="429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29059">
                                            <p:txEl>
                                              <p:pRg st="1" end="1"/>
                                            </p:txEl>
                                          </p:spTgt>
                                        </p:tgtEl>
                                        <p:attrNameLst>
                                          <p:attrName>style.visibility</p:attrName>
                                        </p:attrNameLst>
                                      </p:cBhvr>
                                      <p:to>
                                        <p:strVal val="visible"/>
                                      </p:to>
                                    </p:set>
                                    <p:animEffect transition="in" filter="blinds(vertical)">
                                      <p:cBhvr>
                                        <p:cTn id="12" dur="1000"/>
                                        <p:tgtEl>
                                          <p:spTgt spid="429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29059">
                                            <p:txEl>
                                              <p:pRg st="2" end="2"/>
                                            </p:txEl>
                                          </p:spTgt>
                                        </p:tgtEl>
                                        <p:attrNameLst>
                                          <p:attrName>style.visibility</p:attrName>
                                        </p:attrNameLst>
                                      </p:cBhvr>
                                      <p:to>
                                        <p:strVal val="visible"/>
                                      </p:to>
                                    </p:set>
                                    <p:animEffect transition="in" filter="blinds(vertical)">
                                      <p:cBhvr>
                                        <p:cTn id="17" dur="1000"/>
                                        <p:tgtEl>
                                          <p:spTgt spid="429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429059">
                                            <p:txEl>
                                              <p:pRg st="3" end="3"/>
                                            </p:txEl>
                                          </p:spTgt>
                                        </p:tgtEl>
                                        <p:attrNameLst>
                                          <p:attrName>style.visibility</p:attrName>
                                        </p:attrNameLst>
                                      </p:cBhvr>
                                      <p:to>
                                        <p:strVal val="visible"/>
                                      </p:to>
                                    </p:set>
                                    <p:animEffect transition="in" filter="blinds(vertical)">
                                      <p:cBhvr>
                                        <p:cTn id="22" dur="1000"/>
                                        <p:tgtEl>
                                          <p:spTgt spid="4290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429059">
                                            <p:txEl>
                                              <p:pRg st="4" end="4"/>
                                            </p:txEl>
                                          </p:spTgt>
                                        </p:tgtEl>
                                        <p:attrNameLst>
                                          <p:attrName>style.visibility</p:attrName>
                                        </p:attrNameLst>
                                      </p:cBhvr>
                                      <p:to>
                                        <p:strVal val="visible"/>
                                      </p:to>
                                    </p:set>
                                    <p:animEffect transition="in" filter="blinds(vertical)">
                                      <p:cBhvr>
                                        <p:cTn id="27" dur="1000"/>
                                        <p:tgtEl>
                                          <p:spTgt spid="4290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429059">
                                            <p:txEl>
                                              <p:pRg st="5" end="5"/>
                                            </p:txEl>
                                          </p:spTgt>
                                        </p:tgtEl>
                                        <p:attrNameLst>
                                          <p:attrName>style.visibility</p:attrName>
                                        </p:attrNameLst>
                                      </p:cBhvr>
                                      <p:to>
                                        <p:strVal val="visible"/>
                                      </p:to>
                                    </p:set>
                                    <p:animEffect transition="in" filter="blinds(vertical)">
                                      <p:cBhvr>
                                        <p:cTn id="32" dur="1000"/>
                                        <p:tgtEl>
                                          <p:spTgt spid="42905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429059">
                                            <p:txEl>
                                              <p:pRg st="6" end="6"/>
                                            </p:txEl>
                                          </p:spTgt>
                                        </p:tgtEl>
                                        <p:attrNameLst>
                                          <p:attrName>style.visibility</p:attrName>
                                        </p:attrNameLst>
                                      </p:cBhvr>
                                      <p:to>
                                        <p:strVal val="visible"/>
                                      </p:to>
                                    </p:set>
                                    <p:animEffect transition="in" filter="blinds(vertical)">
                                      <p:cBhvr>
                                        <p:cTn id="37" dur="1000"/>
                                        <p:tgtEl>
                                          <p:spTgt spid="42905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429059">
                                            <p:txEl>
                                              <p:pRg st="7" end="7"/>
                                            </p:txEl>
                                          </p:spTgt>
                                        </p:tgtEl>
                                        <p:attrNameLst>
                                          <p:attrName>style.visibility</p:attrName>
                                        </p:attrNameLst>
                                      </p:cBhvr>
                                      <p:to>
                                        <p:strVal val="visible"/>
                                      </p:to>
                                    </p:set>
                                    <p:animEffect transition="in" filter="blinds(vertical)">
                                      <p:cBhvr>
                                        <p:cTn id="42" dur="1000"/>
                                        <p:tgtEl>
                                          <p:spTgt spid="42905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5" fill="hold" grpId="0" nodeType="clickEffect">
                                  <p:stCondLst>
                                    <p:cond delay="0"/>
                                  </p:stCondLst>
                                  <p:childTnLst>
                                    <p:set>
                                      <p:cBhvr>
                                        <p:cTn id="46" dur="1" fill="hold">
                                          <p:stCondLst>
                                            <p:cond delay="0"/>
                                          </p:stCondLst>
                                        </p:cTn>
                                        <p:tgtEl>
                                          <p:spTgt spid="429059">
                                            <p:txEl>
                                              <p:pRg st="8" end="8"/>
                                            </p:txEl>
                                          </p:spTgt>
                                        </p:tgtEl>
                                        <p:attrNameLst>
                                          <p:attrName>style.visibility</p:attrName>
                                        </p:attrNameLst>
                                      </p:cBhvr>
                                      <p:to>
                                        <p:strVal val="visible"/>
                                      </p:to>
                                    </p:set>
                                    <p:animEffect transition="in" filter="blinds(vertical)">
                                      <p:cBhvr>
                                        <p:cTn id="47" dur="1000"/>
                                        <p:tgtEl>
                                          <p:spTgt spid="42905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5" fill="hold" grpId="0" nodeType="clickEffect">
                                  <p:stCondLst>
                                    <p:cond delay="0"/>
                                  </p:stCondLst>
                                  <p:childTnLst>
                                    <p:set>
                                      <p:cBhvr>
                                        <p:cTn id="51" dur="1" fill="hold">
                                          <p:stCondLst>
                                            <p:cond delay="0"/>
                                          </p:stCondLst>
                                        </p:cTn>
                                        <p:tgtEl>
                                          <p:spTgt spid="429059">
                                            <p:txEl>
                                              <p:pRg st="9" end="9"/>
                                            </p:txEl>
                                          </p:spTgt>
                                        </p:tgtEl>
                                        <p:attrNameLst>
                                          <p:attrName>style.visibility</p:attrName>
                                        </p:attrNameLst>
                                      </p:cBhvr>
                                      <p:to>
                                        <p:strVal val="visible"/>
                                      </p:to>
                                    </p:set>
                                    <p:animEffect transition="in" filter="blinds(vertical)">
                                      <p:cBhvr>
                                        <p:cTn id="52" dur="1000"/>
                                        <p:tgtEl>
                                          <p:spTgt spid="4290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p:txBody>
          <a:bodyPr wrap="square" numCol="1" anchorCtr="0" compatLnSpc="1">
            <a:prstTxWarp prst="textNoShape">
              <a:avLst/>
            </a:prstTxWarp>
            <a:normAutofit fontScale="90000"/>
          </a:bodyPr>
          <a:lstStyle/>
          <a:p>
            <a:pPr eaLnBrk="1" hangingPunct="1"/>
            <a:r>
              <a:rPr lang="el-GR" altLang="el-GR" sz="3600" b="1" cap="none" dirty="0">
                <a:latin typeface="Candara" charset="0"/>
                <a:ea typeface="MS PGothic" charset="-128"/>
              </a:rPr>
              <a:t>Περσινά Αποτελέσματα από την Εργασία 1</a:t>
            </a:r>
            <a:endParaRPr lang="el-GR" altLang="el-GR" sz="3600" cap="none" dirty="0">
              <a:latin typeface="Candara" charset="0"/>
              <a:ea typeface="MS PGothic" charset="-128"/>
            </a:endParaRPr>
          </a:p>
        </p:txBody>
      </p:sp>
      <p:sp>
        <p:nvSpPr>
          <p:cNvPr id="429059" name="Rectangle 3"/>
          <p:cNvSpPr>
            <a:spLocks noGrp="1" noChangeArrowheads="1"/>
          </p:cNvSpPr>
          <p:nvPr>
            <p:ph idx="1"/>
          </p:nvPr>
        </p:nvSpPr>
        <p:spPr>
          <a:xfrm>
            <a:off x="519113" y="1603375"/>
            <a:ext cx="8142287" cy="4491038"/>
          </a:xfrm>
        </p:spPr>
        <p:txBody>
          <a:bodyPr/>
          <a:lstStyle/>
          <a:p>
            <a:pPr marL="357188" indent="-357188" algn="just" eaLnBrk="1" hangingPunct="1">
              <a:buSzPct val="120000"/>
            </a:pPr>
            <a:r>
              <a:rPr lang="el-GR" altLang="el-GR" dirty="0">
                <a:solidFill>
                  <a:schemeClr val="tx1"/>
                </a:solidFill>
                <a:latin typeface="Candara" charset="0"/>
                <a:ea typeface="MS PGothic" charset="-128"/>
              </a:rPr>
              <a:t>Οι άξονες των Ερευνητικών Ερωτημάτων μας βοηθάνε στην οργάνωση των Ευρημάτων</a:t>
            </a:r>
          </a:p>
          <a:p>
            <a:pPr marL="0" indent="0" algn="just" eaLnBrk="1" hangingPunct="1">
              <a:buSzPct val="120000"/>
              <a:buNone/>
            </a:pPr>
            <a:endParaRPr lang="el-GR" altLang="el-GR" dirty="0">
              <a:solidFill>
                <a:schemeClr val="tx1"/>
              </a:solidFill>
              <a:latin typeface="Candara" charset="0"/>
              <a:ea typeface="MS PGothic" charset="-128"/>
            </a:endParaRPr>
          </a:p>
          <a:p>
            <a:pPr marL="357188" indent="-357188" algn="just" eaLnBrk="1" hangingPunct="1">
              <a:buSzPct val="120000"/>
            </a:pPr>
            <a:r>
              <a:rPr lang="el-GR" altLang="el-GR" dirty="0">
                <a:solidFill>
                  <a:schemeClr val="tx1"/>
                </a:solidFill>
                <a:latin typeface="Candara" charset="0"/>
                <a:ea typeface="MS PGothic" charset="-128"/>
              </a:rPr>
              <a:t>Η παρουσίαση </a:t>
            </a:r>
            <a:r>
              <a:rPr lang="el-GR" altLang="el-GR" b="1" dirty="0">
                <a:solidFill>
                  <a:srgbClr val="000000"/>
                </a:solidFill>
                <a:latin typeface="Candara" charset="0"/>
                <a:ea typeface="MS PGothic" charset="-128"/>
              </a:rPr>
              <a:t>Μεθόδων και συνθέσεις;</a:t>
            </a:r>
          </a:p>
          <a:p>
            <a:pPr marL="814388" indent="-357188" algn="just" eaLnBrk="1" hangingPunct="1">
              <a:buSzPct val="120000"/>
              <a:buFontTx/>
              <a:buChar char="-"/>
            </a:pPr>
            <a:r>
              <a:rPr lang="el-GR" altLang="el-GR" dirty="0">
                <a:solidFill>
                  <a:schemeClr val="tx1"/>
                </a:solidFill>
                <a:latin typeface="Candara" charset="0"/>
                <a:ea typeface="MS PGothic" charset="-128"/>
              </a:rPr>
              <a:t>Ποιές μέθοδοι χρησιμοποιήθηκαν;</a:t>
            </a:r>
          </a:p>
          <a:p>
            <a:pPr marL="814388" indent="-357188" algn="just" eaLnBrk="1" hangingPunct="1">
              <a:buSzPct val="120000"/>
              <a:buFontTx/>
              <a:buChar char="-"/>
            </a:pPr>
            <a:r>
              <a:rPr lang="el-GR" altLang="el-GR" dirty="0">
                <a:solidFill>
                  <a:schemeClr val="tx1"/>
                </a:solidFill>
                <a:latin typeface="Candara" charset="0"/>
                <a:ea typeface="MS PGothic" charset="-128"/>
              </a:rPr>
              <a:t>Σε ποιά δείγματα;</a:t>
            </a:r>
          </a:p>
          <a:p>
            <a:pPr marL="814388" indent="-357188" algn="just" eaLnBrk="1" hangingPunct="1">
              <a:buSzPct val="120000"/>
              <a:buFontTx/>
              <a:buChar char="-"/>
            </a:pPr>
            <a:r>
              <a:rPr lang="el-GR" altLang="el-GR" dirty="0">
                <a:solidFill>
                  <a:schemeClr val="tx1"/>
                </a:solidFill>
                <a:latin typeface="Candara" charset="0"/>
                <a:ea typeface="MS PGothic" charset="-128"/>
              </a:rPr>
              <a:t>Με τι εργαλεία; Και με τι περιεχόμεννο</a:t>
            </a:r>
          </a:p>
          <a:p>
            <a:pPr marL="814388" indent="-357188" algn="just" eaLnBrk="1" hangingPunct="1">
              <a:buSzPct val="120000"/>
              <a:buFontTx/>
              <a:buChar char="-"/>
            </a:pPr>
            <a:r>
              <a:rPr lang="el-GR" altLang="el-GR" dirty="0">
                <a:solidFill>
                  <a:schemeClr val="tx1"/>
                </a:solidFill>
                <a:latin typeface="Candara" charset="0"/>
                <a:ea typeface="MS PGothic" charset="-128"/>
              </a:rPr>
              <a:t>Ποιες διαδικασίες (σύντομα, όσο να εξηγήσει την έρευνα);</a:t>
            </a:r>
          </a:p>
        </p:txBody>
      </p:sp>
      <p:sp>
        <p:nvSpPr>
          <p:cNvPr id="19460"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1285A26E-A24E-FE4A-8FBA-449A6A3118E6}" type="slidenum">
              <a:rPr lang="el-GR" altLang="el-GR">
                <a:solidFill>
                  <a:schemeClr val="tx2"/>
                </a:solidFill>
                <a:latin typeface="Candara" charset="0"/>
              </a:rPr>
              <a:pPr/>
              <a:t>4</a:t>
            </a:fld>
            <a:endParaRPr lang="el-GR" altLang="el-GR">
              <a:solidFill>
                <a:schemeClr val="tx2"/>
              </a:solidFill>
              <a:latin typeface="Candara" charset="0"/>
            </a:endParaRPr>
          </a:p>
        </p:txBody>
      </p:sp>
      <p:sp>
        <p:nvSpPr>
          <p:cNvPr id="19461" name="Rectangle 4"/>
          <p:cNvSpPr>
            <a:spLocks noChangeArrowheads="1"/>
          </p:cNvSpPr>
          <p:nvPr/>
        </p:nvSpPr>
        <p:spPr bwMode="auto">
          <a:xfrm>
            <a:off x="687388" y="3536950"/>
            <a:ext cx="7772400" cy="2592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2562" tIns="46038" rIns="182562" bIns="46038"/>
          <a:lstStyle>
            <a:lvl1pPr marL="342900" indent="-342900">
              <a:spcBef>
                <a:spcPct val="20000"/>
              </a:spcBef>
              <a:buClr>
                <a:schemeClr val="accent1"/>
              </a:buClr>
              <a:buFont typeface="Arial" charset="0"/>
              <a:buChar char="•"/>
              <a:defRPr sz="2400">
                <a:solidFill>
                  <a:schemeClr val="tx2"/>
                </a:solidFill>
                <a:latin typeface="Calibri" charset="0"/>
                <a:ea typeface="MS PGothic" charset="-128"/>
              </a:defRPr>
            </a:lvl1pPr>
            <a:lvl2pPr marL="742950" indent="-285750">
              <a:spcBef>
                <a:spcPct val="20000"/>
              </a:spcBef>
              <a:buClr>
                <a:schemeClr val="accent2"/>
              </a:buClr>
              <a:buFont typeface="Arial" charset="0"/>
              <a:buChar char="•"/>
              <a:defRPr sz="2000">
                <a:solidFill>
                  <a:schemeClr val="tx2"/>
                </a:solidFill>
                <a:latin typeface="Calibri" charset="0"/>
                <a:ea typeface="MS PGothic" charset="-128"/>
              </a:defRPr>
            </a:lvl2pPr>
            <a:lvl3pPr marL="1143000" indent="-228600">
              <a:spcBef>
                <a:spcPct val="20000"/>
              </a:spcBef>
              <a:buClr>
                <a:srgbClr val="B5AE53"/>
              </a:buClr>
              <a:buFont typeface="Arial" charset="0"/>
              <a:buChar char="•"/>
              <a:defRPr>
                <a:solidFill>
                  <a:schemeClr val="tx2"/>
                </a:solidFill>
                <a:latin typeface="Calibri" charset="0"/>
                <a:ea typeface="MS PGothic" charset="-128"/>
              </a:defRPr>
            </a:lvl3pPr>
            <a:lvl4pPr marL="1600200" indent="-228600">
              <a:spcBef>
                <a:spcPct val="20000"/>
              </a:spcBef>
              <a:buClr>
                <a:srgbClr val="848058"/>
              </a:buClr>
              <a:buFont typeface="Arial" charset="0"/>
              <a:buChar char="•"/>
              <a:defRPr sz="1600">
                <a:solidFill>
                  <a:schemeClr val="tx2"/>
                </a:solidFill>
                <a:latin typeface="Calibri" charset="0"/>
                <a:ea typeface="MS PGothic" charset="-128"/>
              </a:defRPr>
            </a:lvl4pPr>
            <a:lvl5pPr marL="2057400" indent="-228600">
              <a:spcBef>
                <a:spcPct val="20000"/>
              </a:spcBef>
              <a:buClr>
                <a:srgbClr val="E8B54D"/>
              </a:buClr>
              <a:buFont typeface="Arial" charset="0"/>
              <a:buChar char="•"/>
              <a:defRPr sz="1600">
                <a:solidFill>
                  <a:schemeClr val="tx2"/>
                </a:solidFill>
                <a:latin typeface="Calibri" charset="0"/>
                <a:ea typeface="MS PGothic" charset="-128"/>
              </a:defRPr>
            </a:lvl5pPr>
            <a:lvl6pPr marL="25146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6pPr>
            <a:lvl7pPr marL="29718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7pPr>
            <a:lvl8pPr marL="34290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8pPr>
            <a:lvl9pPr marL="3886200" indent="-228600" eaLnBrk="0" fontAlgn="base" hangingPunct="0">
              <a:spcBef>
                <a:spcPct val="20000"/>
              </a:spcBef>
              <a:spcAft>
                <a:spcPct val="0"/>
              </a:spcAft>
              <a:buClr>
                <a:srgbClr val="E8B54D"/>
              </a:buClr>
              <a:buFont typeface="Arial" charset="0"/>
              <a:buChar char="•"/>
              <a:defRPr sz="1600">
                <a:solidFill>
                  <a:schemeClr val="tx2"/>
                </a:solidFill>
                <a:latin typeface="Calibri" charset="0"/>
                <a:ea typeface="MS PGothic" charset="-128"/>
              </a:defRPr>
            </a:lvl9pPr>
          </a:lstStyle>
          <a:p>
            <a:pPr algn="just" eaLnBrk="1" hangingPunct="1">
              <a:lnSpc>
                <a:spcPct val="70000"/>
              </a:lnSpc>
              <a:buClr>
                <a:schemeClr val="tx1"/>
              </a:buClr>
              <a:buSzPct val="70000"/>
              <a:buFont typeface="Wingdings" charset="2"/>
              <a:buChar char="¢"/>
            </a:pPr>
            <a:endParaRPr lang="el-GR" altLang="el-GR" sz="2100" b="0">
              <a:latin typeface="Candara"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29059">
                                            <p:txEl>
                                              <p:pRg st="0" end="0"/>
                                            </p:txEl>
                                          </p:spTgt>
                                        </p:tgtEl>
                                        <p:attrNameLst>
                                          <p:attrName>style.visibility</p:attrName>
                                        </p:attrNameLst>
                                      </p:cBhvr>
                                      <p:to>
                                        <p:strVal val="visible"/>
                                      </p:to>
                                    </p:set>
                                    <p:animEffect transition="in" filter="blinds(vertical)">
                                      <p:cBhvr>
                                        <p:cTn id="7" dur="1000"/>
                                        <p:tgtEl>
                                          <p:spTgt spid="429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29059">
                                            <p:txEl>
                                              <p:pRg st="2" end="2"/>
                                            </p:txEl>
                                          </p:spTgt>
                                        </p:tgtEl>
                                        <p:attrNameLst>
                                          <p:attrName>style.visibility</p:attrName>
                                        </p:attrNameLst>
                                      </p:cBhvr>
                                      <p:to>
                                        <p:strVal val="visible"/>
                                      </p:to>
                                    </p:set>
                                    <p:animEffect transition="in" filter="blinds(vertical)">
                                      <p:cBhvr>
                                        <p:cTn id="12" dur="1000"/>
                                        <p:tgtEl>
                                          <p:spTgt spid="4290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29059">
                                            <p:txEl>
                                              <p:pRg st="3" end="3"/>
                                            </p:txEl>
                                          </p:spTgt>
                                        </p:tgtEl>
                                        <p:attrNameLst>
                                          <p:attrName>style.visibility</p:attrName>
                                        </p:attrNameLst>
                                      </p:cBhvr>
                                      <p:to>
                                        <p:strVal val="visible"/>
                                      </p:to>
                                    </p:set>
                                    <p:animEffect transition="in" filter="blinds(vertical)">
                                      <p:cBhvr>
                                        <p:cTn id="17" dur="1000"/>
                                        <p:tgtEl>
                                          <p:spTgt spid="42905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429059">
                                            <p:txEl>
                                              <p:pRg st="4" end="4"/>
                                            </p:txEl>
                                          </p:spTgt>
                                        </p:tgtEl>
                                        <p:attrNameLst>
                                          <p:attrName>style.visibility</p:attrName>
                                        </p:attrNameLst>
                                      </p:cBhvr>
                                      <p:to>
                                        <p:strVal val="visible"/>
                                      </p:to>
                                    </p:set>
                                    <p:animEffect transition="in" filter="blinds(vertical)">
                                      <p:cBhvr>
                                        <p:cTn id="22" dur="1000"/>
                                        <p:tgtEl>
                                          <p:spTgt spid="42905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429059">
                                            <p:txEl>
                                              <p:pRg st="5" end="5"/>
                                            </p:txEl>
                                          </p:spTgt>
                                        </p:tgtEl>
                                        <p:attrNameLst>
                                          <p:attrName>style.visibility</p:attrName>
                                        </p:attrNameLst>
                                      </p:cBhvr>
                                      <p:to>
                                        <p:strVal val="visible"/>
                                      </p:to>
                                    </p:set>
                                    <p:animEffect transition="in" filter="blinds(vertical)">
                                      <p:cBhvr>
                                        <p:cTn id="27" dur="1000"/>
                                        <p:tgtEl>
                                          <p:spTgt spid="42905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429059">
                                            <p:txEl>
                                              <p:pRg st="6" end="6"/>
                                            </p:txEl>
                                          </p:spTgt>
                                        </p:tgtEl>
                                        <p:attrNameLst>
                                          <p:attrName>style.visibility</p:attrName>
                                        </p:attrNameLst>
                                      </p:cBhvr>
                                      <p:to>
                                        <p:strVal val="visible"/>
                                      </p:to>
                                    </p:set>
                                    <p:animEffect transition="in" filter="blinds(vertical)">
                                      <p:cBhvr>
                                        <p:cTn id="32" dur="1000"/>
                                        <p:tgtEl>
                                          <p:spTgt spid="4290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1042988" y="1754188"/>
            <a:ext cx="7561262" cy="4186237"/>
          </a:xfrm>
        </p:spPr>
        <p:txBody>
          <a:bodyPr/>
          <a:lstStyle/>
          <a:p>
            <a:r>
              <a:rPr lang="el-GR" altLang="el-GR">
                <a:solidFill>
                  <a:schemeClr val="tx1"/>
                </a:solidFill>
                <a:latin typeface="Candara" charset="0"/>
                <a:ea typeface="MS PGothic" charset="-128"/>
              </a:rPr>
              <a:t>Μια παρεξήγηση:</a:t>
            </a:r>
          </a:p>
          <a:p>
            <a:pPr>
              <a:buFont typeface="Arial" charset="0"/>
              <a:buNone/>
            </a:pPr>
            <a:r>
              <a:rPr lang="el-GR" altLang="el-GR">
                <a:solidFill>
                  <a:schemeClr val="tx1"/>
                </a:solidFill>
                <a:latin typeface="Candara" charset="0"/>
                <a:ea typeface="MS PGothic" charset="-128"/>
              </a:rPr>
              <a:t>-    «</a:t>
            </a:r>
            <a:r>
              <a:rPr lang="el-GR" altLang="el-GR" i="1">
                <a:solidFill>
                  <a:schemeClr val="tx1"/>
                </a:solidFill>
                <a:latin typeface="Candara" charset="0"/>
                <a:ea typeface="MS PGothic" charset="-128"/>
              </a:rPr>
              <a:t>όλες τις αναφορές που είναι στο κείμενο τις εμφανίζω και στο τέλος</a:t>
            </a:r>
            <a:r>
              <a:rPr lang="el-GR" altLang="el-GR">
                <a:solidFill>
                  <a:schemeClr val="tx1"/>
                </a:solidFill>
                <a:latin typeface="Candara" charset="0"/>
                <a:ea typeface="MS PGothic" charset="-128"/>
              </a:rPr>
              <a:t>»</a:t>
            </a:r>
          </a:p>
          <a:p>
            <a:pPr>
              <a:buFontTx/>
              <a:buChar char="-"/>
            </a:pPr>
            <a:r>
              <a:rPr lang="el-GR" altLang="el-GR">
                <a:solidFill>
                  <a:schemeClr val="tx1"/>
                </a:solidFill>
                <a:latin typeface="Candara" charset="0"/>
                <a:ea typeface="MS PGothic" charset="-128"/>
              </a:rPr>
              <a:t>«</a:t>
            </a:r>
            <a:r>
              <a:rPr lang="el-GR" altLang="el-GR" i="1">
                <a:solidFill>
                  <a:schemeClr val="tx1"/>
                </a:solidFill>
                <a:latin typeface="Candara" charset="0"/>
                <a:ea typeface="MS PGothic" charset="-128"/>
              </a:rPr>
              <a:t>αναφορές από δευτερογενείς πηγές</a:t>
            </a:r>
            <a:r>
              <a:rPr lang="el-GR" altLang="el-GR">
                <a:solidFill>
                  <a:schemeClr val="tx1"/>
                </a:solidFill>
                <a:latin typeface="Candara" charset="0"/>
                <a:ea typeface="MS PGothic" charset="-128"/>
              </a:rPr>
              <a:t>»: όταν θέλουμε να αναφερθούμε σε μία πηγή που δεν έχουμε διαβάσει, αλλά περιέχεται σε κάποιο άρθρο που μελετήσαμε, τότε χρησιμοποιούμε τη συντομογραφία «όπως αναφ. στο...» ή «</a:t>
            </a:r>
            <a:r>
              <a:rPr lang="en-US" altLang="el-GR">
                <a:solidFill>
                  <a:schemeClr val="tx1"/>
                </a:solidFill>
                <a:latin typeface="Candara" charset="0"/>
                <a:ea typeface="MS PGothic" charset="-128"/>
              </a:rPr>
              <a:t>as cited in…</a:t>
            </a:r>
            <a:r>
              <a:rPr lang="el-GR" altLang="el-GR">
                <a:solidFill>
                  <a:schemeClr val="tx1"/>
                </a:solidFill>
                <a:latin typeface="Candara" charset="0"/>
                <a:ea typeface="MS PGothic" charset="-128"/>
              </a:rPr>
              <a:t>». </a:t>
            </a:r>
          </a:p>
          <a:p>
            <a:pPr>
              <a:buFont typeface="Arial" charset="0"/>
              <a:buNone/>
            </a:pPr>
            <a:r>
              <a:rPr lang="el-GR" altLang="el-GR">
                <a:solidFill>
                  <a:schemeClr val="tx1"/>
                </a:solidFill>
                <a:latin typeface="Candara" charset="0"/>
                <a:ea typeface="MS PGothic" charset="-128"/>
              </a:rPr>
              <a:t>-  Δεν τη γράφουμε στις δικές μας αναφορές</a:t>
            </a:r>
          </a:p>
          <a:p>
            <a:pPr>
              <a:buFontTx/>
              <a:buChar char="-"/>
            </a:pPr>
            <a:endParaRPr lang="el-GR" altLang="el-GR">
              <a:solidFill>
                <a:schemeClr val="tx1"/>
              </a:solidFill>
              <a:latin typeface="Candara" charset="0"/>
              <a:ea typeface="MS PGothic" charset="-128"/>
            </a:endParaRPr>
          </a:p>
          <a:p>
            <a:pPr>
              <a:buFont typeface="Arial" charset="0"/>
              <a:buNone/>
            </a:pPr>
            <a:endParaRPr lang="el-GR" altLang="el-GR">
              <a:solidFill>
                <a:schemeClr val="tx1"/>
              </a:solidFill>
              <a:latin typeface="Candara" charset="0"/>
              <a:ea typeface="MS PGothic" charset="-128"/>
            </a:endParaRPr>
          </a:p>
        </p:txBody>
      </p:sp>
      <p:sp>
        <p:nvSpPr>
          <p:cNvPr id="16387" name="Title 1"/>
          <p:cNvSpPr>
            <a:spLocks noGrp="1"/>
          </p:cNvSpPr>
          <p:nvPr>
            <p:ph type="title"/>
          </p:nvPr>
        </p:nvSpPr>
        <p:spPr bwMode="auto"/>
        <p:txBody>
          <a:bodyPr wrap="square" numCol="1" anchorCtr="0" compatLnSpc="1">
            <a:prstTxWarp prst="textNoShape">
              <a:avLst/>
            </a:prstTxWarp>
          </a:bodyPr>
          <a:lstStyle/>
          <a:p>
            <a:r>
              <a:rPr lang="el-GR" altLang="el-GR" sz="3200" b="1" cap="none" dirty="0">
                <a:latin typeface="Candara" charset="0"/>
                <a:ea typeface="MS PGothic" charset="-128"/>
              </a:rPr>
              <a:t>Περσινά Αποτελέσματα από την Εργασία</a:t>
            </a:r>
            <a:r>
              <a:rPr lang="en-US" altLang="el-GR" sz="3200" b="1" cap="none" dirty="0">
                <a:latin typeface="Candara" charset="0"/>
                <a:ea typeface="MS PGothic" charset="-128"/>
              </a:rPr>
              <a:t> 1</a:t>
            </a:r>
            <a:endParaRPr lang="en-US" altLang="el-GR" cap="none" dirty="0">
              <a:latin typeface="Candara" charset="0"/>
              <a:ea typeface="MS PGothic" charset="-128"/>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vertical)">
                                      <p:cBhvr>
                                        <p:cTn id="7" dur="10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vertical)">
                                      <p:cBhvr>
                                        <p:cTn id="12" dur="10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linds(vertical)">
                                      <p:cBhvr>
                                        <p:cTn id="17" dur="10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linds(vertical)">
                                      <p:cBhvr>
                                        <p:cTn id="22" dur="1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900113" y="1754188"/>
            <a:ext cx="7704137" cy="4186237"/>
          </a:xfrm>
        </p:spPr>
        <p:txBody>
          <a:bodyPr/>
          <a:lstStyle/>
          <a:p>
            <a:pPr marL="457200" indent="-457200" eaLnBrk="1" hangingPunct="1">
              <a:buFont typeface="Arial" charset="0"/>
              <a:buAutoNum type="arabicPeriod"/>
            </a:pPr>
            <a:r>
              <a:rPr lang="el-GR" altLang="el-GR" b="1" dirty="0">
                <a:solidFill>
                  <a:srgbClr val="6B7D72"/>
                </a:solidFill>
                <a:latin typeface="Candara" charset="0"/>
                <a:ea typeface="MS PGothic" charset="-128"/>
              </a:rPr>
              <a:t>Βελτίωση βιβλιογραφικής ανασκόπησης </a:t>
            </a:r>
            <a:r>
              <a:rPr lang="el-GR" altLang="el-GR" dirty="0">
                <a:solidFill>
                  <a:schemeClr val="tx1"/>
                </a:solidFill>
                <a:latin typeface="Candara" charset="0"/>
                <a:ea typeface="MS PGothic" charset="-128"/>
              </a:rPr>
              <a:t>με βάση την ανατροφοδότηση (σύντομα,</a:t>
            </a:r>
            <a:r>
              <a:rPr lang="el-GR" altLang="el-GR" b="1" dirty="0">
                <a:solidFill>
                  <a:srgbClr val="6B7D72"/>
                </a:solidFill>
                <a:latin typeface="Candara" charset="0"/>
                <a:ea typeface="MS PGothic" charset="-128"/>
              </a:rPr>
              <a:t> </a:t>
            </a:r>
            <a:r>
              <a:rPr lang="el-GR" altLang="el-GR" dirty="0">
                <a:solidFill>
                  <a:schemeClr val="tx1"/>
                </a:solidFill>
                <a:latin typeface="Candara" charset="0"/>
                <a:ea typeface="MS PGothic" charset="-128"/>
              </a:rPr>
              <a:t>με ανάδειξη του ενδιαφέροντος και της </a:t>
            </a:r>
            <a:r>
              <a:rPr lang="el-GR" altLang="el-GR" b="1" dirty="0">
                <a:solidFill>
                  <a:srgbClr val="000000"/>
                </a:solidFill>
                <a:latin typeface="Candara" charset="0"/>
                <a:ea typeface="MS PGothic" charset="-128"/>
              </a:rPr>
              <a:t>σημασίας</a:t>
            </a:r>
            <a:r>
              <a:rPr lang="el-GR" altLang="el-GR" dirty="0">
                <a:solidFill>
                  <a:schemeClr val="tx1"/>
                </a:solidFill>
                <a:latin typeface="Candara" charset="0"/>
                <a:ea typeface="MS PGothic" charset="-128"/>
              </a:rPr>
              <a:t> μια νέας έρευνας.</a:t>
            </a:r>
          </a:p>
          <a:p>
            <a:pPr marL="457200" indent="-457200" eaLnBrk="1" hangingPunct="1">
              <a:buFont typeface="Arial" charset="0"/>
              <a:buAutoNum type="arabicPeriod"/>
            </a:pPr>
            <a:r>
              <a:rPr lang="el-GR" altLang="el-GR" b="1" dirty="0">
                <a:solidFill>
                  <a:schemeClr val="tx1"/>
                </a:solidFill>
                <a:latin typeface="Candara" charset="0"/>
                <a:ea typeface="MS PGothic" charset="-128"/>
              </a:rPr>
              <a:t> </a:t>
            </a:r>
            <a:r>
              <a:rPr lang="el-GR" altLang="el-GR" dirty="0">
                <a:solidFill>
                  <a:schemeClr val="tx1"/>
                </a:solidFill>
                <a:latin typeface="Candara" charset="0"/>
                <a:ea typeface="MS PGothic" charset="-128"/>
              </a:rPr>
              <a:t>Διατύπωση </a:t>
            </a:r>
            <a:r>
              <a:rPr lang="el-GR" altLang="el-GR" b="1" dirty="0">
                <a:solidFill>
                  <a:srgbClr val="6B7D72"/>
                </a:solidFill>
                <a:latin typeface="Candara" charset="0"/>
                <a:ea typeface="MS PGothic" charset="-128"/>
              </a:rPr>
              <a:t>στόχου και ερευνητικών ερωτημάτων </a:t>
            </a:r>
            <a:r>
              <a:rPr lang="el-GR" altLang="el-GR" dirty="0">
                <a:solidFill>
                  <a:srgbClr val="000000"/>
                </a:solidFill>
                <a:latin typeface="Candara" charset="0"/>
                <a:ea typeface="MS PGothic" charset="-128"/>
              </a:rPr>
              <a:t>της νέας ερευνας.</a:t>
            </a:r>
          </a:p>
          <a:p>
            <a:pPr marL="457200" indent="-457200" eaLnBrk="1" hangingPunct="1">
              <a:buFont typeface="Arial" charset="0"/>
              <a:buAutoNum type="arabicPeriod"/>
            </a:pPr>
            <a:r>
              <a:rPr lang="el-GR" altLang="el-GR" dirty="0">
                <a:solidFill>
                  <a:schemeClr val="tx1"/>
                </a:solidFill>
                <a:latin typeface="Candara" charset="0"/>
                <a:ea typeface="MS PGothic" charset="-128"/>
              </a:rPr>
              <a:t>Διατύπωση</a:t>
            </a:r>
            <a:r>
              <a:rPr lang="el-GR" altLang="el-GR" b="1" dirty="0">
                <a:solidFill>
                  <a:schemeClr val="tx1"/>
                </a:solidFill>
                <a:latin typeface="Candara" charset="0"/>
                <a:ea typeface="MS PGothic" charset="-128"/>
              </a:rPr>
              <a:t> εννοιολογικών </a:t>
            </a:r>
            <a:r>
              <a:rPr lang="el-GR" altLang="el-GR" b="1" dirty="0">
                <a:solidFill>
                  <a:srgbClr val="000000"/>
                </a:solidFill>
                <a:latin typeface="Candara" charset="0"/>
                <a:ea typeface="MS PGothic" charset="-128"/>
              </a:rPr>
              <a:t>προσδιορισμών</a:t>
            </a:r>
            <a:r>
              <a:rPr lang="el-GR" altLang="el-GR" b="1" dirty="0">
                <a:solidFill>
                  <a:srgbClr val="6B7D72"/>
                </a:solidFill>
                <a:latin typeface="Candara" charset="0"/>
                <a:ea typeface="MS PGothic" charset="-128"/>
              </a:rPr>
              <a:t> </a:t>
            </a:r>
            <a:r>
              <a:rPr lang="el-GR" altLang="el-GR" dirty="0">
                <a:solidFill>
                  <a:srgbClr val="6B7D72"/>
                </a:solidFill>
                <a:latin typeface="Candara" charset="0"/>
                <a:ea typeface="MS PGothic" charset="-128"/>
              </a:rPr>
              <a:t>και </a:t>
            </a:r>
            <a:r>
              <a:rPr lang="el-GR" altLang="el-GR" dirty="0">
                <a:solidFill>
                  <a:srgbClr val="000000"/>
                </a:solidFill>
                <a:latin typeface="Candara" charset="0"/>
                <a:ea typeface="MS PGothic" charset="-128"/>
              </a:rPr>
              <a:t>το περίγραμμα ενός </a:t>
            </a:r>
            <a:r>
              <a:rPr lang="el-GR" altLang="el-GR" b="1" dirty="0">
                <a:solidFill>
                  <a:srgbClr val="6B7D72"/>
                </a:solidFill>
                <a:latin typeface="Candara" charset="0"/>
                <a:ea typeface="MS PGothic" charset="-128"/>
              </a:rPr>
              <a:t>ερευνητικού σχεδίου</a:t>
            </a:r>
          </a:p>
          <a:p>
            <a:pPr marL="350838" indent="-350838" eaLnBrk="1" hangingPunct="1">
              <a:buFont typeface="Arial" charset="0"/>
              <a:buNone/>
            </a:pPr>
            <a:endParaRPr lang="el-GR" altLang="el-GR" b="1" dirty="0">
              <a:solidFill>
                <a:srgbClr val="6B7D72"/>
              </a:solidFill>
              <a:latin typeface="Candara" charset="0"/>
              <a:ea typeface="MS PGothic" charset="-128"/>
            </a:endParaRPr>
          </a:p>
          <a:p>
            <a:pPr marL="350838" indent="-350838" eaLnBrk="1" hangingPunct="1">
              <a:buFont typeface="Arial" charset="0"/>
              <a:buNone/>
            </a:pPr>
            <a:r>
              <a:rPr lang="el-GR" altLang="el-GR" b="1" dirty="0">
                <a:solidFill>
                  <a:schemeClr val="tx1"/>
                </a:solidFill>
                <a:latin typeface="Candara" charset="0"/>
                <a:ea typeface="MS PGothic" charset="-128"/>
              </a:rPr>
              <a:t>Παράδοση 03/12/2023</a:t>
            </a:r>
          </a:p>
        </p:txBody>
      </p:sp>
      <p:sp>
        <p:nvSpPr>
          <p:cNvPr id="12291" name="Rectangle 2"/>
          <p:cNvSpPr>
            <a:spLocks noGrp="1" noChangeArrowheads="1"/>
          </p:cNvSpPr>
          <p:nvPr>
            <p:ph type="title"/>
          </p:nvPr>
        </p:nvSpPr>
        <p:spPr bwMode="auto"/>
        <p:txBody>
          <a:bodyPr wrap="square" numCol="1" anchorCtr="0" compatLnSpc="1">
            <a:prstTxWarp prst="textNoShape">
              <a:avLst/>
            </a:prstTxWarp>
          </a:bodyPr>
          <a:lstStyle/>
          <a:p>
            <a:pPr eaLnBrk="1" hangingPunct="1"/>
            <a:r>
              <a:rPr lang="en-US" altLang="el-GR" sz="3600" b="1" cap="none">
                <a:latin typeface="Candara" charset="0"/>
                <a:ea typeface="MS PGothic" charset="-128"/>
              </a:rPr>
              <a:t>2</a:t>
            </a:r>
            <a:r>
              <a:rPr lang="el-GR" altLang="el-GR" sz="3600" b="1" cap="none" baseline="30000">
                <a:latin typeface="Candara" charset="0"/>
                <a:ea typeface="MS PGothic" charset="-128"/>
              </a:rPr>
              <a:t>η</a:t>
            </a:r>
            <a:r>
              <a:rPr lang="el-GR" altLang="el-GR" sz="3600" b="1" cap="none">
                <a:latin typeface="Candara" charset="0"/>
                <a:ea typeface="MS PGothic" charset="-128"/>
              </a:rPr>
              <a:t> εργασία</a:t>
            </a: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vertical)">
                                      <p:cBhvr>
                                        <p:cTn id="7" dur="10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vertical)">
                                      <p:cBhvr>
                                        <p:cTn id="12" dur="10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linds(vertical)">
                                      <p:cBhvr>
                                        <p:cTn id="17" dur="10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blinds(vertical)">
                                      <p:cBhvr>
                                        <p:cTn id="22" dur="1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900113" y="1754188"/>
            <a:ext cx="7704137" cy="4186237"/>
          </a:xfrm>
        </p:spPr>
        <p:txBody>
          <a:bodyPr/>
          <a:lstStyle/>
          <a:p>
            <a:pPr marL="350838" indent="-350838" eaLnBrk="1" hangingPunct="1">
              <a:buFont typeface="Arial" charset="0"/>
              <a:buNone/>
            </a:pPr>
            <a:r>
              <a:rPr lang="el-GR" altLang="el-GR" b="1" dirty="0">
                <a:solidFill>
                  <a:srgbClr val="6B7D72"/>
                </a:solidFill>
                <a:latin typeface="Candara" charset="0"/>
                <a:ea typeface="MS PGothic" charset="-128"/>
              </a:rPr>
              <a:t>1. Βελτίωση </a:t>
            </a:r>
            <a:r>
              <a:rPr lang="el-GR" altLang="el-GR" dirty="0">
                <a:solidFill>
                  <a:schemeClr val="tx1"/>
                </a:solidFill>
                <a:latin typeface="Candara" charset="0"/>
                <a:ea typeface="MS PGothic" charset="-128"/>
              </a:rPr>
              <a:t>της διατύπωσης </a:t>
            </a:r>
            <a:r>
              <a:rPr lang="el-GR" altLang="el-GR" b="1" dirty="0">
                <a:solidFill>
                  <a:srgbClr val="6B7D72"/>
                </a:solidFill>
                <a:latin typeface="Candara" charset="0"/>
                <a:ea typeface="MS PGothic" charset="-128"/>
              </a:rPr>
              <a:t>στόχου και ερευνητικών ερωτημάτων</a:t>
            </a:r>
            <a:r>
              <a:rPr lang="el-GR" altLang="el-GR" b="1" dirty="0">
                <a:solidFill>
                  <a:schemeClr val="tx1"/>
                </a:solidFill>
                <a:latin typeface="Candara" charset="0"/>
                <a:ea typeface="MS PGothic" charset="-128"/>
              </a:rPr>
              <a:t>, </a:t>
            </a:r>
            <a:r>
              <a:rPr lang="el-GR" altLang="el-GR" dirty="0">
                <a:solidFill>
                  <a:schemeClr val="tx1"/>
                </a:solidFill>
                <a:latin typeface="Candara" charset="0"/>
                <a:ea typeface="MS PGothic" charset="-128"/>
              </a:rPr>
              <a:t>όπως και των </a:t>
            </a:r>
            <a:r>
              <a:rPr lang="el-GR" altLang="el-GR" b="1" dirty="0">
                <a:solidFill>
                  <a:srgbClr val="6B7D72"/>
                </a:solidFill>
                <a:latin typeface="Candara" charset="0"/>
                <a:ea typeface="MS PGothic" charset="-128"/>
              </a:rPr>
              <a:t>ορισμών</a:t>
            </a:r>
          </a:p>
          <a:p>
            <a:pPr marL="350838" indent="-350838" eaLnBrk="1" hangingPunct="1">
              <a:buFont typeface="Arial" charset="0"/>
              <a:buNone/>
            </a:pPr>
            <a:r>
              <a:rPr lang="el-GR" altLang="el-GR" b="1" dirty="0">
                <a:solidFill>
                  <a:srgbClr val="6B7D72"/>
                </a:solidFill>
                <a:latin typeface="Candara" charset="0"/>
                <a:ea typeface="MS PGothic" charset="-128"/>
              </a:rPr>
              <a:t>2. </a:t>
            </a:r>
            <a:r>
              <a:rPr lang="el-GR" altLang="el-GR" dirty="0">
                <a:solidFill>
                  <a:schemeClr val="tx1"/>
                </a:solidFill>
                <a:latin typeface="Candara" charset="0"/>
                <a:ea typeface="MS PGothic" charset="-128"/>
              </a:rPr>
              <a:t>Ανάπτυξη </a:t>
            </a:r>
            <a:r>
              <a:rPr lang="el-GR" altLang="el-GR" b="1" dirty="0">
                <a:solidFill>
                  <a:srgbClr val="6B7D72"/>
                </a:solidFill>
                <a:latin typeface="Candara" charset="0"/>
                <a:ea typeface="MS PGothic" charset="-128"/>
              </a:rPr>
              <a:t>μεθοδολογικού σχεδίου </a:t>
            </a:r>
            <a:r>
              <a:rPr lang="el-GR" altLang="el-GR" dirty="0">
                <a:solidFill>
                  <a:schemeClr val="tx1"/>
                </a:solidFill>
                <a:latin typeface="Candara" charset="0"/>
                <a:ea typeface="MS PGothic" charset="-128"/>
              </a:rPr>
              <a:t>μιας μικρής έρευνας:</a:t>
            </a:r>
          </a:p>
          <a:p>
            <a:pPr marL="350838" indent="-350838" eaLnBrk="1" hangingPunct="1">
              <a:buFont typeface="Arial" charset="0"/>
              <a:buNone/>
            </a:pPr>
            <a:r>
              <a:rPr lang="el-GR" altLang="el-GR" b="1" dirty="0">
                <a:solidFill>
                  <a:schemeClr val="tx1"/>
                </a:solidFill>
                <a:latin typeface="Candara" charset="0"/>
                <a:ea typeface="MS PGothic" charset="-128"/>
              </a:rPr>
              <a:t>	- </a:t>
            </a:r>
            <a:r>
              <a:rPr lang="el-GR" altLang="el-GR" b="1" dirty="0">
                <a:solidFill>
                  <a:srgbClr val="6B7D72"/>
                </a:solidFill>
                <a:latin typeface="Candara" charset="0"/>
                <a:ea typeface="MS PGothic" charset="-128"/>
              </a:rPr>
              <a:t>επιλογή μεθόδου </a:t>
            </a:r>
            <a:r>
              <a:rPr lang="el-GR" altLang="el-GR" dirty="0">
                <a:solidFill>
                  <a:schemeClr val="tx1"/>
                </a:solidFill>
                <a:latin typeface="Candara" charset="0"/>
                <a:ea typeface="MS PGothic" charset="-128"/>
              </a:rPr>
              <a:t>και τεκμηρίωση</a:t>
            </a:r>
          </a:p>
          <a:p>
            <a:pPr marL="350838" indent="-350838" eaLnBrk="1" hangingPunct="1">
              <a:buFont typeface="Arial" charset="0"/>
              <a:buNone/>
            </a:pPr>
            <a:r>
              <a:rPr lang="el-GR" altLang="el-GR" dirty="0">
                <a:solidFill>
                  <a:schemeClr val="tx1"/>
                </a:solidFill>
                <a:latin typeface="Candara" charset="0"/>
                <a:ea typeface="MS PGothic" charset="-128"/>
              </a:rPr>
              <a:t>	- περιγραφή </a:t>
            </a:r>
            <a:r>
              <a:rPr lang="el-GR" altLang="el-GR" b="1" dirty="0">
                <a:solidFill>
                  <a:srgbClr val="6B7D72"/>
                </a:solidFill>
                <a:latin typeface="Candara" charset="0"/>
                <a:ea typeface="MS PGothic" charset="-128"/>
              </a:rPr>
              <a:t>ερευνητικής διαδικασίας</a:t>
            </a:r>
          </a:p>
          <a:p>
            <a:pPr marL="350838" indent="-350838" eaLnBrk="1" hangingPunct="1">
              <a:buFont typeface="Arial" charset="0"/>
              <a:buNone/>
            </a:pPr>
            <a:r>
              <a:rPr lang="el-GR" altLang="el-GR" b="1" dirty="0">
                <a:solidFill>
                  <a:schemeClr val="tx1"/>
                </a:solidFill>
                <a:latin typeface="Candara" charset="0"/>
                <a:ea typeface="MS PGothic" charset="-128"/>
              </a:rPr>
              <a:t>	- </a:t>
            </a:r>
            <a:r>
              <a:rPr lang="el-GR" altLang="el-GR" dirty="0">
                <a:solidFill>
                  <a:schemeClr val="tx1"/>
                </a:solidFill>
                <a:latin typeface="Candara" charset="0"/>
                <a:ea typeface="MS PGothic" charset="-128"/>
              </a:rPr>
              <a:t>επιλογή </a:t>
            </a:r>
            <a:r>
              <a:rPr lang="el-GR" altLang="el-GR" b="1" dirty="0">
                <a:solidFill>
                  <a:srgbClr val="6B7D72"/>
                </a:solidFill>
                <a:latin typeface="Candara" charset="0"/>
                <a:ea typeface="MS PGothic" charset="-128"/>
              </a:rPr>
              <a:t>δείγματος </a:t>
            </a:r>
            <a:r>
              <a:rPr lang="el-GR" altLang="el-GR" dirty="0">
                <a:solidFill>
                  <a:schemeClr val="tx1"/>
                </a:solidFill>
                <a:latin typeface="Candara" charset="0"/>
                <a:ea typeface="MS PGothic" charset="-128"/>
              </a:rPr>
              <a:t>και τεκμηρίωση</a:t>
            </a:r>
          </a:p>
          <a:p>
            <a:pPr marL="350838" indent="-350838" eaLnBrk="1" hangingPunct="1">
              <a:buFont typeface="Arial" charset="0"/>
              <a:buNone/>
            </a:pPr>
            <a:r>
              <a:rPr lang="el-GR" altLang="el-GR" dirty="0">
                <a:solidFill>
                  <a:schemeClr val="tx1"/>
                </a:solidFill>
                <a:latin typeface="Candara" charset="0"/>
                <a:ea typeface="MS PGothic" charset="-128"/>
              </a:rPr>
              <a:t>	- ανάπτυξη </a:t>
            </a:r>
            <a:r>
              <a:rPr lang="el-GR" altLang="el-GR" b="1" dirty="0">
                <a:solidFill>
                  <a:srgbClr val="6B7D72"/>
                </a:solidFill>
                <a:latin typeface="Candara" charset="0"/>
                <a:ea typeface="MS PGothic" charset="-128"/>
              </a:rPr>
              <a:t>εργαλείου συλλογής δεδομένων</a:t>
            </a:r>
          </a:p>
          <a:p>
            <a:pPr marL="350838" indent="-350838" eaLnBrk="1" hangingPunct="1">
              <a:buFont typeface="Arial" charset="0"/>
              <a:buNone/>
            </a:pPr>
            <a:r>
              <a:rPr lang="el-GR" altLang="el-GR" dirty="0">
                <a:solidFill>
                  <a:schemeClr val="tx1"/>
                </a:solidFill>
                <a:latin typeface="Candara" charset="0"/>
                <a:ea typeface="MS PGothic" charset="-128"/>
              </a:rPr>
              <a:t>	- διασφάλιση </a:t>
            </a:r>
            <a:r>
              <a:rPr lang="el-GR" altLang="el-GR" b="1" dirty="0">
                <a:solidFill>
                  <a:srgbClr val="6B7D72"/>
                </a:solidFill>
                <a:latin typeface="Candara" charset="0"/>
                <a:ea typeface="MS PGothic" charset="-128"/>
              </a:rPr>
              <a:t>εγκυρότητας</a:t>
            </a:r>
            <a:r>
              <a:rPr lang="el-GR" altLang="el-GR" b="1" dirty="0">
                <a:solidFill>
                  <a:schemeClr val="tx1"/>
                </a:solidFill>
                <a:latin typeface="Candara" charset="0"/>
                <a:ea typeface="MS PGothic" charset="-128"/>
              </a:rPr>
              <a:t> </a:t>
            </a:r>
            <a:r>
              <a:rPr lang="el-GR" altLang="el-GR" dirty="0">
                <a:solidFill>
                  <a:schemeClr val="tx1"/>
                </a:solidFill>
                <a:latin typeface="Candara" charset="0"/>
                <a:ea typeface="MS PGothic" charset="-128"/>
              </a:rPr>
              <a:t>και</a:t>
            </a:r>
            <a:r>
              <a:rPr lang="el-GR" altLang="el-GR" b="1" dirty="0">
                <a:solidFill>
                  <a:schemeClr val="tx1"/>
                </a:solidFill>
                <a:latin typeface="Candara" charset="0"/>
                <a:ea typeface="MS PGothic" charset="-128"/>
              </a:rPr>
              <a:t> </a:t>
            </a:r>
            <a:r>
              <a:rPr lang="el-GR" altLang="el-GR" b="1" dirty="0">
                <a:solidFill>
                  <a:srgbClr val="6B7D72"/>
                </a:solidFill>
                <a:latin typeface="Candara" charset="0"/>
                <a:ea typeface="MS PGothic" charset="-128"/>
              </a:rPr>
              <a:t>αξιοπιστίας</a:t>
            </a:r>
          </a:p>
          <a:p>
            <a:pPr marL="350838" indent="-350838" eaLnBrk="1" hangingPunct="1">
              <a:buFont typeface="Arial" charset="0"/>
              <a:buNone/>
            </a:pPr>
            <a:endParaRPr lang="el-GR" altLang="el-GR" b="1" dirty="0">
              <a:solidFill>
                <a:srgbClr val="6B7D72"/>
              </a:solidFill>
              <a:latin typeface="Candara" charset="0"/>
              <a:ea typeface="MS PGothic" charset="-128"/>
            </a:endParaRPr>
          </a:p>
          <a:p>
            <a:pPr marL="350838" indent="-350838" eaLnBrk="1" hangingPunct="1">
              <a:buNone/>
            </a:pPr>
            <a:r>
              <a:rPr lang="el-GR" altLang="el-GR" b="1" dirty="0">
                <a:solidFill>
                  <a:schemeClr val="tx1"/>
                </a:solidFill>
                <a:latin typeface="Candara" charset="0"/>
                <a:ea typeface="MS PGothic" charset="-128"/>
              </a:rPr>
              <a:t>Παράδοση 15/11/2023</a:t>
            </a:r>
            <a:endParaRPr lang="el-GR" altLang="el-GR" b="1" dirty="0">
              <a:solidFill>
                <a:srgbClr val="6B7D72"/>
              </a:solidFill>
              <a:latin typeface="Candara" charset="0"/>
              <a:ea typeface="MS PGothic" charset="-128"/>
            </a:endParaRPr>
          </a:p>
          <a:p>
            <a:pPr marL="350838" indent="-350838" eaLnBrk="1" hangingPunct="1">
              <a:buFont typeface="Arial" charset="0"/>
              <a:buNone/>
            </a:pPr>
            <a:endParaRPr lang="el-GR" altLang="el-GR" dirty="0">
              <a:solidFill>
                <a:schemeClr val="tx1"/>
              </a:solidFill>
              <a:latin typeface="Candara" charset="0"/>
              <a:ea typeface="MS PGothic" charset="-128"/>
            </a:endParaRPr>
          </a:p>
          <a:p>
            <a:pPr marL="350838" indent="-350838" eaLnBrk="1" hangingPunct="1">
              <a:buFont typeface="Arial" charset="0"/>
              <a:buNone/>
            </a:pPr>
            <a:endParaRPr lang="el-GR" altLang="el-GR" b="1" dirty="0">
              <a:solidFill>
                <a:schemeClr val="tx1"/>
              </a:solidFill>
              <a:latin typeface="Candara" charset="0"/>
              <a:ea typeface="MS PGothic" charset="-128"/>
            </a:endParaRPr>
          </a:p>
        </p:txBody>
      </p:sp>
      <p:sp>
        <p:nvSpPr>
          <p:cNvPr id="14339" name="Rectangle 2"/>
          <p:cNvSpPr>
            <a:spLocks noGrp="1" noChangeArrowheads="1"/>
          </p:cNvSpPr>
          <p:nvPr>
            <p:ph type="title"/>
          </p:nvPr>
        </p:nvSpPr>
        <p:spPr bwMode="auto"/>
        <p:txBody>
          <a:bodyPr wrap="square" numCol="1" anchorCtr="0" compatLnSpc="1">
            <a:prstTxWarp prst="textNoShape">
              <a:avLst/>
            </a:prstTxWarp>
          </a:bodyPr>
          <a:lstStyle/>
          <a:p>
            <a:pPr eaLnBrk="1" hangingPunct="1"/>
            <a:r>
              <a:rPr lang="el-GR" altLang="el-GR" sz="3600" b="1" cap="none">
                <a:latin typeface="Candara" charset="0"/>
                <a:ea typeface="MS PGothic" charset="-128"/>
              </a:rPr>
              <a:t>3</a:t>
            </a:r>
            <a:r>
              <a:rPr lang="el-GR" altLang="el-GR" sz="3600" b="1" cap="none" baseline="30000">
                <a:latin typeface="Candara" charset="0"/>
                <a:ea typeface="MS PGothic" charset="-128"/>
              </a:rPr>
              <a:t>η</a:t>
            </a:r>
            <a:r>
              <a:rPr lang="el-GR" altLang="el-GR" sz="3600" b="1" cap="none">
                <a:latin typeface="Candara" charset="0"/>
                <a:ea typeface="MS PGothic" charset="-128"/>
              </a:rPr>
              <a:t> εργασία</a:t>
            </a: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linds(vertical)">
                                      <p:cBhvr>
                                        <p:cTn id="7" dur="10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linds(vertical)">
                                      <p:cBhvr>
                                        <p:cTn id="12" dur="10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linds(vertical)">
                                      <p:cBhvr>
                                        <p:cTn id="17" dur="10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linds(vertical)">
                                      <p:cBhvr>
                                        <p:cTn id="22" dur="1000"/>
                                        <p:tgtEl>
                                          <p:spTgt spid="7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blinds(vertical)">
                                      <p:cBhvr>
                                        <p:cTn id="27" dur="1000"/>
                                        <p:tgtEl>
                                          <p:spTgt spid="71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blinds(vertical)">
                                      <p:cBhvr>
                                        <p:cTn id="32" dur="1000"/>
                                        <p:tgtEl>
                                          <p:spTgt spid="717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7171">
                                            <p:txEl>
                                              <p:pRg st="6" end="6"/>
                                            </p:txEl>
                                          </p:spTgt>
                                        </p:tgtEl>
                                        <p:attrNameLst>
                                          <p:attrName>style.visibility</p:attrName>
                                        </p:attrNameLst>
                                      </p:cBhvr>
                                      <p:to>
                                        <p:strVal val="visible"/>
                                      </p:to>
                                    </p:set>
                                    <p:animEffect transition="in" filter="blinds(vertical)">
                                      <p:cBhvr>
                                        <p:cTn id="37" dur="1000"/>
                                        <p:tgtEl>
                                          <p:spTgt spid="717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7171">
                                            <p:txEl>
                                              <p:pRg st="8" end="8"/>
                                            </p:txEl>
                                          </p:spTgt>
                                        </p:tgtEl>
                                        <p:attrNameLst>
                                          <p:attrName>style.visibility</p:attrName>
                                        </p:attrNameLst>
                                      </p:cBhvr>
                                      <p:to>
                                        <p:strVal val="visible"/>
                                      </p:to>
                                    </p:set>
                                    <p:animEffect transition="in" filter="blinds(vertical)">
                                      <p:cBhvr>
                                        <p:cTn id="42" dur="10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bwMode="auto"/>
        <p:txBody>
          <a:bodyPr wrap="square" numCol="1" anchorCtr="0" compatLnSpc="1">
            <a:prstTxWarp prst="textNoShape">
              <a:avLst/>
            </a:prstTxWarp>
          </a:bodyPr>
          <a:lstStyle/>
          <a:p>
            <a:pPr eaLnBrk="1" hangingPunct="1"/>
            <a:r>
              <a:rPr lang="el-GR" altLang="el-GR" b="1" cap="none">
                <a:solidFill>
                  <a:schemeClr val="accent1"/>
                </a:solidFill>
                <a:latin typeface="Candara" charset="0"/>
                <a:ea typeface="MS PGothic" charset="-128"/>
              </a:rPr>
              <a:t>2</a:t>
            </a:r>
            <a:r>
              <a:rPr lang="el-GR" altLang="el-GR" b="1" cap="none" baseline="30000">
                <a:solidFill>
                  <a:schemeClr val="accent1"/>
                </a:solidFill>
                <a:latin typeface="Candara" charset="0"/>
                <a:ea typeface="MS PGothic" charset="-128"/>
              </a:rPr>
              <a:t>η</a:t>
            </a:r>
            <a:r>
              <a:rPr lang="el-GR" altLang="el-GR" b="1" cap="none">
                <a:solidFill>
                  <a:schemeClr val="accent1"/>
                </a:solidFill>
                <a:latin typeface="Candara" charset="0"/>
                <a:ea typeface="MS PGothic" charset="-128"/>
              </a:rPr>
              <a:t> ενότητα</a:t>
            </a:r>
          </a:p>
        </p:txBody>
      </p:sp>
      <p:sp>
        <p:nvSpPr>
          <p:cNvPr id="23555" name="3 - Θέση περιεχομένου"/>
          <p:cNvSpPr>
            <a:spLocks noGrp="1"/>
          </p:cNvSpPr>
          <p:nvPr>
            <p:ph idx="1"/>
          </p:nvPr>
        </p:nvSpPr>
        <p:spPr/>
        <p:txBody>
          <a:bodyPr/>
          <a:lstStyle/>
          <a:p>
            <a:pPr eaLnBrk="1" hangingPunct="1"/>
            <a:endParaRPr lang="el-GR" altLang="el-GR">
              <a:latin typeface="Candara" charset="0"/>
              <a:ea typeface="MS PGothic" charset="-128"/>
            </a:endParaRPr>
          </a:p>
          <a:p>
            <a:pPr eaLnBrk="1" hangingPunct="1"/>
            <a:endParaRPr lang="el-GR" altLang="el-GR">
              <a:latin typeface="Candara" charset="0"/>
              <a:ea typeface="MS PGothic" charset="-128"/>
            </a:endParaRPr>
          </a:p>
          <a:p>
            <a:pPr eaLnBrk="1" hangingPunct="1"/>
            <a:endParaRPr lang="el-GR" altLang="el-GR">
              <a:latin typeface="Candara" charset="0"/>
              <a:ea typeface="MS PGothic" charset="-128"/>
            </a:endParaRPr>
          </a:p>
          <a:p>
            <a:pPr eaLnBrk="1" hangingPunct="1"/>
            <a:endParaRPr lang="el-GR" altLang="el-GR">
              <a:latin typeface="Candara" charset="0"/>
              <a:ea typeface="MS PGothic" charset="-128"/>
            </a:endParaRPr>
          </a:p>
        </p:txBody>
      </p:sp>
      <p:sp>
        <p:nvSpPr>
          <p:cNvPr id="23556" name="2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EDC04AC9-075D-FF40-8656-9B0B844165E9}" type="slidenum">
              <a:rPr lang="el-GR" altLang="el-GR">
                <a:solidFill>
                  <a:schemeClr val="tx2"/>
                </a:solidFill>
                <a:latin typeface="Candara" charset="0"/>
              </a:rPr>
              <a:pPr/>
              <a:t>8</a:t>
            </a:fld>
            <a:endParaRPr lang="el-GR" altLang="el-GR">
              <a:solidFill>
                <a:schemeClr val="tx2"/>
              </a:solidFill>
              <a:latin typeface="Candara" charset="0"/>
            </a:endParaRPr>
          </a:p>
        </p:txBody>
      </p:sp>
      <p:sp>
        <p:nvSpPr>
          <p:cNvPr id="23557" name="4 - Ορθογώνιο"/>
          <p:cNvSpPr>
            <a:spLocks noChangeArrowheads="1"/>
          </p:cNvSpPr>
          <p:nvPr/>
        </p:nvSpPr>
        <p:spPr bwMode="auto">
          <a:xfrm>
            <a:off x="555625" y="2990850"/>
            <a:ext cx="8264525"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pPr algn="ctr" eaLnBrk="1" hangingPunct="1"/>
            <a:r>
              <a:rPr lang="el-GR" altLang="el-GR" sz="3200" dirty="0">
                <a:solidFill>
                  <a:srgbClr val="6B7D72"/>
                </a:solidFill>
                <a:latin typeface="Candara" charset="0"/>
              </a:rPr>
              <a:t>Οργανώνοντας ένα ερευνητικό σχέδιο</a:t>
            </a:r>
          </a:p>
        </p:txBody>
      </p:sp>
    </p:spTree>
  </p:cSld>
  <p:clrMapOvr>
    <a:masterClrMapping/>
  </p:clrMapOvr>
  <p:transition spd="med">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p:txBody>
          <a:bodyPr wrap="square" numCol="1" anchorCtr="0" compatLnSpc="1">
            <a:prstTxWarp prst="textNoShape">
              <a:avLst/>
            </a:prstTxWarp>
          </a:bodyPr>
          <a:lstStyle/>
          <a:p>
            <a:pPr eaLnBrk="1" hangingPunct="1">
              <a:tabLst>
                <a:tab pos="2239963" algn="l"/>
              </a:tabLst>
            </a:pPr>
            <a:r>
              <a:rPr lang="el-GR" altLang="el-GR" sz="3200" b="1" cap="none" dirty="0">
                <a:latin typeface="Candara" charset="0"/>
                <a:ea typeface="MS PGothic" charset="-128"/>
              </a:rPr>
              <a:t>Στόχοι – ερευνητικά ερωτήματα – ορισμοί</a:t>
            </a:r>
          </a:p>
        </p:txBody>
      </p:sp>
      <p:sp>
        <p:nvSpPr>
          <p:cNvPr id="80899" name="Rectangle 3"/>
          <p:cNvSpPr>
            <a:spLocks noGrp="1" noChangeArrowheads="1"/>
          </p:cNvSpPr>
          <p:nvPr>
            <p:ph idx="1"/>
          </p:nvPr>
        </p:nvSpPr>
        <p:spPr>
          <a:xfrm>
            <a:off x="503238" y="1604963"/>
            <a:ext cx="8229600" cy="4602162"/>
          </a:xfrm>
        </p:spPr>
        <p:txBody>
          <a:bodyPr/>
          <a:lstStyle/>
          <a:p>
            <a:pPr marL="361950" indent="-361950" algn="just" eaLnBrk="1" hangingPunct="1">
              <a:buClrTx/>
              <a:buSzPct val="120000"/>
            </a:pPr>
            <a:r>
              <a:rPr lang="el-GR" altLang="el-GR" sz="2800">
                <a:solidFill>
                  <a:schemeClr val="tx1"/>
                </a:solidFill>
                <a:latin typeface="Candara" charset="0"/>
                <a:ea typeface="MS PGothic" charset="-128"/>
              </a:rPr>
              <a:t>Η βιβλιογραφική επισκόπηση με βοηθάει να καταλήξω:</a:t>
            </a:r>
            <a:endParaRPr lang="en-US" altLang="el-GR" sz="2800">
              <a:solidFill>
                <a:schemeClr val="tx1"/>
              </a:solidFill>
              <a:latin typeface="Candara" charset="0"/>
              <a:ea typeface="MS PGothic" charset="-128"/>
            </a:endParaRPr>
          </a:p>
          <a:p>
            <a:pPr marL="361950" indent="-361950" algn="just" eaLnBrk="1" hangingPunct="1">
              <a:buFont typeface="Wingdings" charset="2"/>
              <a:buNone/>
            </a:pPr>
            <a:endParaRPr lang="el-GR" altLang="el-GR" sz="2800">
              <a:solidFill>
                <a:schemeClr val="tx1"/>
              </a:solidFill>
              <a:latin typeface="Candara" charset="0"/>
              <a:ea typeface="MS PGothic" charset="-128"/>
            </a:endParaRPr>
          </a:p>
          <a:p>
            <a:pPr marL="361950" indent="-361950" eaLnBrk="1" hangingPunct="1">
              <a:buClrTx/>
              <a:buFont typeface="Bookman Old Style" charset="0"/>
              <a:buAutoNum type="arabicPeriod"/>
            </a:pPr>
            <a:r>
              <a:rPr lang="el-GR" altLang="el-GR" sz="2800">
                <a:solidFill>
                  <a:schemeClr val="tx1"/>
                </a:solidFill>
                <a:latin typeface="Candara" charset="0"/>
                <a:ea typeface="MS PGothic" charset="-128"/>
              </a:rPr>
              <a:t>Ποιός είναι ο στόχος της δικής μου έρευνας;</a:t>
            </a:r>
          </a:p>
          <a:p>
            <a:pPr marL="361950" indent="-361950" eaLnBrk="1" hangingPunct="1">
              <a:buClrTx/>
              <a:buFont typeface="Bookman Old Style" charset="0"/>
              <a:buAutoNum type="arabicPeriod"/>
            </a:pPr>
            <a:r>
              <a:rPr lang="el-GR" altLang="el-GR" sz="2800">
                <a:solidFill>
                  <a:schemeClr val="tx1"/>
                </a:solidFill>
                <a:latin typeface="Candara" charset="0"/>
                <a:ea typeface="MS PGothic" charset="-128"/>
              </a:rPr>
              <a:t>Ποιά είναι – πιο συγκεκριμένα τα ερευνητικά μου ερωτήματα;</a:t>
            </a:r>
          </a:p>
          <a:p>
            <a:pPr marL="361950" indent="-361950" eaLnBrk="1" hangingPunct="1">
              <a:buClrTx/>
              <a:buFont typeface="Bookman Old Style" charset="0"/>
              <a:buAutoNum type="arabicPeriod"/>
            </a:pPr>
            <a:r>
              <a:rPr lang="el-GR" altLang="el-GR" sz="2800">
                <a:solidFill>
                  <a:schemeClr val="tx1"/>
                </a:solidFill>
                <a:latin typeface="Candara" charset="0"/>
                <a:ea typeface="MS PGothic" charset="-128"/>
              </a:rPr>
              <a:t>Ποιές έννοιες εμπλέκονται και πως ορίζονται;</a:t>
            </a:r>
          </a:p>
        </p:txBody>
      </p:sp>
      <p:sp>
        <p:nvSpPr>
          <p:cNvPr id="24580" name="5 - Θέση αριθμού διαφάνειας"/>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b="1">
                <a:solidFill>
                  <a:schemeClr val="tx1"/>
                </a:solidFill>
                <a:latin typeface="Arial" charset="0"/>
                <a:ea typeface="MS PGothic" charset="-128"/>
              </a:defRPr>
            </a:lvl1pPr>
            <a:lvl2pPr marL="742950" indent="-285750">
              <a:defRPr b="1">
                <a:solidFill>
                  <a:schemeClr val="tx1"/>
                </a:solidFill>
                <a:latin typeface="Arial" charset="0"/>
                <a:ea typeface="MS PGothic" charset="-128"/>
              </a:defRPr>
            </a:lvl2pPr>
            <a:lvl3pPr marL="1143000" indent="-228600">
              <a:defRPr b="1">
                <a:solidFill>
                  <a:schemeClr val="tx1"/>
                </a:solidFill>
                <a:latin typeface="Arial" charset="0"/>
                <a:ea typeface="MS PGothic" charset="-128"/>
              </a:defRPr>
            </a:lvl3pPr>
            <a:lvl4pPr marL="1600200" indent="-228600">
              <a:defRPr b="1">
                <a:solidFill>
                  <a:schemeClr val="tx1"/>
                </a:solidFill>
                <a:latin typeface="Arial" charset="0"/>
                <a:ea typeface="MS PGothic" charset="-128"/>
              </a:defRPr>
            </a:lvl4pPr>
            <a:lvl5pPr marL="2057400" indent="-228600">
              <a:defRPr b="1">
                <a:solidFill>
                  <a:schemeClr val="tx1"/>
                </a:solidFill>
                <a:latin typeface="Arial" charset="0"/>
                <a:ea typeface="MS PGothic" charset="-128"/>
              </a:defRPr>
            </a:lvl5pPr>
            <a:lvl6pPr marL="2514600" indent="-228600" eaLnBrk="0" fontAlgn="base" hangingPunct="0">
              <a:spcBef>
                <a:spcPct val="0"/>
              </a:spcBef>
              <a:spcAft>
                <a:spcPct val="0"/>
              </a:spcAft>
              <a:defRPr b="1">
                <a:solidFill>
                  <a:schemeClr val="tx1"/>
                </a:solidFill>
                <a:latin typeface="Arial" charset="0"/>
                <a:ea typeface="MS PGothic" charset="-128"/>
              </a:defRPr>
            </a:lvl6pPr>
            <a:lvl7pPr marL="2971800" indent="-228600" eaLnBrk="0" fontAlgn="base" hangingPunct="0">
              <a:spcBef>
                <a:spcPct val="0"/>
              </a:spcBef>
              <a:spcAft>
                <a:spcPct val="0"/>
              </a:spcAft>
              <a:defRPr b="1">
                <a:solidFill>
                  <a:schemeClr val="tx1"/>
                </a:solidFill>
                <a:latin typeface="Arial" charset="0"/>
                <a:ea typeface="MS PGothic" charset="-128"/>
              </a:defRPr>
            </a:lvl7pPr>
            <a:lvl8pPr marL="3429000" indent="-228600" eaLnBrk="0" fontAlgn="base" hangingPunct="0">
              <a:spcBef>
                <a:spcPct val="0"/>
              </a:spcBef>
              <a:spcAft>
                <a:spcPct val="0"/>
              </a:spcAft>
              <a:defRPr b="1">
                <a:solidFill>
                  <a:schemeClr val="tx1"/>
                </a:solidFill>
                <a:latin typeface="Arial" charset="0"/>
                <a:ea typeface="MS PGothic" charset="-128"/>
              </a:defRPr>
            </a:lvl8pPr>
            <a:lvl9pPr marL="3886200" indent="-228600" eaLnBrk="0" fontAlgn="base" hangingPunct="0">
              <a:spcBef>
                <a:spcPct val="0"/>
              </a:spcBef>
              <a:spcAft>
                <a:spcPct val="0"/>
              </a:spcAft>
              <a:defRPr b="1">
                <a:solidFill>
                  <a:schemeClr val="tx1"/>
                </a:solidFill>
                <a:latin typeface="Arial" charset="0"/>
                <a:ea typeface="MS PGothic" charset="-128"/>
              </a:defRPr>
            </a:lvl9pPr>
          </a:lstStyle>
          <a:p>
            <a:fld id="{5EA5D1C3-465E-EB46-AE87-B0D1A472F4AD}" type="slidenum">
              <a:rPr lang="el-GR" altLang="el-GR">
                <a:solidFill>
                  <a:schemeClr val="tx2"/>
                </a:solidFill>
                <a:latin typeface="Candara" charset="0"/>
              </a:rPr>
              <a:pPr/>
              <a:t>9</a:t>
            </a:fld>
            <a:endParaRPr lang="el-GR" altLang="el-GR">
              <a:solidFill>
                <a:schemeClr val="tx2"/>
              </a:solidFill>
              <a:latin typeface="Candara"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blinds(vertical)">
                                      <p:cBhvr>
                                        <p:cTn id="7" dur="1000"/>
                                        <p:tgtEl>
                                          <p:spTgt spid="808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childTnLst>
                                    <p:set>
                                      <p:cBhvr>
                                        <p:cTn id="11" dur="1" fill="hold">
                                          <p:stCondLst>
                                            <p:cond delay="0"/>
                                          </p:stCondLst>
                                        </p:cTn>
                                        <p:tgtEl>
                                          <p:spTgt spid="80899">
                                            <p:txEl>
                                              <p:pRg st="2" end="2"/>
                                            </p:txEl>
                                          </p:spTgt>
                                        </p:tgtEl>
                                        <p:attrNameLst>
                                          <p:attrName>style.visibility</p:attrName>
                                        </p:attrNameLst>
                                      </p:cBhvr>
                                      <p:to>
                                        <p:strVal val="visible"/>
                                      </p:to>
                                    </p:set>
                                    <p:animEffect transition="in" filter="blinds(vertical)">
                                      <p:cBhvr>
                                        <p:cTn id="12" dur="1000"/>
                                        <p:tgtEl>
                                          <p:spTgt spid="808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nodeType="clickEffect">
                                  <p:stCondLst>
                                    <p:cond delay="0"/>
                                  </p:stCondLst>
                                  <p:childTnLst>
                                    <p:set>
                                      <p:cBhvr>
                                        <p:cTn id="16" dur="1" fill="hold">
                                          <p:stCondLst>
                                            <p:cond delay="0"/>
                                          </p:stCondLst>
                                        </p:cTn>
                                        <p:tgtEl>
                                          <p:spTgt spid="80899">
                                            <p:txEl>
                                              <p:pRg st="3" end="3"/>
                                            </p:txEl>
                                          </p:spTgt>
                                        </p:tgtEl>
                                        <p:attrNameLst>
                                          <p:attrName>style.visibility</p:attrName>
                                        </p:attrNameLst>
                                      </p:cBhvr>
                                      <p:to>
                                        <p:strVal val="visible"/>
                                      </p:to>
                                    </p:set>
                                    <p:animEffect transition="in" filter="blinds(vertical)">
                                      <p:cBhvr>
                                        <p:cTn id="17" dur="1000"/>
                                        <p:tgtEl>
                                          <p:spTgt spid="808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nodeType="clickEffect">
                                  <p:stCondLst>
                                    <p:cond delay="0"/>
                                  </p:stCondLst>
                                  <p:childTnLst>
                                    <p:set>
                                      <p:cBhvr>
                                        <p:cTn id="21" dur="1" fill="hold">
                                          <p:stCondLst>
                                            <p:cond delay="0"/>
                                          </p:stCondLst>
                                        </p:cTn>
                                        <p:tgtEl>
                                          <p:spTgt spid="80899">
                                            <p:txEl>
                                              <p:pRg st="4" end="4"/>
                                            </p:txEl>
                                          </p:spTgt>
                                        </p:tgtEl>
                                        <p:attrNameLst>
                                          <p:attrName>style.visibility</p:attrName>
                                        </p:attrNameLst>
                                      </p:cBhvr>
                                      <p:to>
                                        <p:strVal val="visible"/>
                                      </p:to>
                                    </p:set>
                                    <p:animEffect transition="in" filter="blinds(vertical)">
                                      <p:cBhvr>
                                        <p:cTn id="22" dur="1000"/>
                                        <p:tgtEl>
                                          <p:spTgt spid="808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611</TotalTime>
  <Words>2434</Words>
  <Application>Microsoft Macintosh PowerPoint</Application>
  <PresentationFormat>Προβολή στην οθόνη (4:3)</PresentationFormat>
  <Paragraphs>395</Paragraphs>
  <Slides>38</Slides>
  <Notes>30</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38</vt:i4>
      </vt:variant>
    </vt:vector>
  </HeadingPairs>
  <TitlesOfParts>
    <vt:vector size="49" baseType="lpstr">
      <vt:lpstr>Arial</vt:lpstr>
      <vt:lpstr>Book Antiqua</vt:lpstr>
      <vt:lpstr>Bookman Old Style</vt:lpstr>
      <vt:lpstr>Calibri</vt:lpstr>
      <vt:lpstr>Cambria</vt:lpstr>
      <vt:lpstr>Candara</vt:lpstr>
      <vt:lpstr>Gill Sans MT</vt:lpstr>
      <vt:lpstr>Times New Roman</vt:lpstr>
      <vt:lpstr>Wingdings</vt:lpstr>
      <vt:lpstr>Wingdings 3</vt:lpstr>
      <vt:lpstr>Apothecary</vt:lpstr>
      <vt:lpstr>Μεθοδολογία Εκπαιδευτικής Έρευνας στη ΜΕ</vt:lpstr>
      <vt:lpstr>Βασικά στοιχεία έρευνας</vt:lpstr>
      <vt:lpstr>Περσινά Αποτελέσματα από την Εργασία 1</vt:lpstr>
      <vt:lpstr>Περσινά Αποτελέσματα από την Εργασία 1</vt:lpstr>
      <vt:lpstr>Περσινά Αποτελέσματα από την Εργασία 1</vt:lpstr>
      <vt:lpstr>2η εργασία</vt:lpstr>
      <vt:lpstr>3η εργασία</vt:lpstr>
      <vt:lpstr>2η ενότητα</vt:lpstr>
      <vt:lpstr>Στόχοι – ερευνητικά ερωτήματα – ορισμοί</vt:lpstr>
      <vt:lpstr>Μέθοδος, Χώρος, μέσα &amp; διαδικασία</vt:lpstr>
      <vt:lpstr>Είδη ερευνών - ποσοτικών</vt:lpstr>
      <vt:lpstr>Είδη ερευνών - ποιοτικών</vt:lpstr>
      <vt:lpstr>Χώρος συλλογής ερευνητικών δεδομένων</vt:lpstr>
      <vt:lpstr>Χώρος συλλογής ερευνητικών δεδομένων</vt:lpstr>
      <vt:lpstr>Μέσα συλλογής ερευνητικών δεδομένων</vt:lpstr>
      <vt:lpstr>Μέσα συλλογής ερευνητικών δεδομένων</vt:lpstr>
      <vt:lpstr>Ερωτηματολόγια</vt:lpstr>
      <vt:lpstr>Ερωτηματολόγια</vt:lpstr>
      <vt:lpstr>Ερωτηματολόγια</vt:lpstr>
      <vt:lpstr>Ερωτηματολόγια</vt:lpstr>
      <vt:lpstr>Παράδειγμα κατασκευής Τσιτουρίδου, Μ., &amp; Βρύζας, Κ. (2007). ΤΠΕ και φύ λο: η περίπτωση των εκπαιδευτικών της πρωτοβάθμιας εκπαίδευσης. στο Ε. Ντρενογιάννη, Φ. Σέρογλου, &amp; Ε. Τρέσσου (επιμ.), Φύλο και Εκπαίδευση: Μαθηματικά, Φυσικές Επιστήμες , Νέες Τεχνολογίες, (σ. 233-251). Αθήνα: εΕκδόσεις Καλειδοσκόπιο.</vt:lpstr>
      <vt:lpstr>Παράδειγμα κατασκευής Τσιτουρίδου, Μ., &amp; Βρύζας, Κ. (2007). ΤΠΕ και φύ λο: η περίπτωση των εκπαιδευτικών της πρωτοβάθμιας εκπαίδευσης. στο Ε. Ντρενογιάννη, Φ. Σέρογλου, &amp; Ε. Τρέσσου (επιμ.), Φύλο και Εκπαίδευση: Μαθηματικά, Φυσικές Επιστήμες , Νέες Τεχνολογίες, (σ. 233-251). Αθήνα: εΕκδόσεις Καλειδοσκόπιο.</vt:lpstr>
      <vt:lpstr>Παρουσίαση του PowerPoint</vt:lpstr>
      <vt:lpstr>Συνέντευξη</vt:lpstr>
      <vt:lpstr>Τεστ</vt:lpstr>
      <vt:lpstr>Κατασκευή Τεστ</vt:lpstr>
      <vt:lpstr>Συνεντέυξεις πάνω σε έργα  (task-based interviews)</vt:lpstr>
      <vt:lpstr>Παρατήρηση</vt:lpstr>
      <vt:lpstr>Κατασκευή φύλλου παρατήρησης</vt:lpstr>
      <vt:lpstr>Παρατήρηση - παραδείγματα</vt:lpstr>
      <vt:lpstr>Παρατήρηση - παραδείγματα</vt:lpstr>
      <vt:lpstr>Παράδειγμα κατασκευής φύλλου παρατήρησης Learning Mathematics for Teaching (2006). A Coding rubric for Measuring the Quality of Mathematics in Instruction (Technical Report LMT1.06). Ann Arbor, MI: University of Michigan, School of Education</vt:lpstr>
      <vt:lpstr>Μορφές με διδασκαλίες</vt:lpstr>
      <vt:lpstr>Αξιοπιστία και Εγκυρότητα</vt:lpstr>
      <vt:lpstr>Αξιοπιστία</vt:lpstr>
      <vt:lpstr>Παρουσίαση του PowerPoint</vt:lpstr>
      <vt:lpstr>Αξιοπιστία και Εγκυρότητα</vt:lpstr>
      <vt:lpstr>Ετοιμάζουμε ένα ερευνητικό σχέδιο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Μεθοδολογία Εκπαιδευτικής Έρευνας στη ΜΕ</dc:title>
  <dc:creator>Microsoft Office User</dc:creator>
  <cp:lastModifiedBy>Marianna Tzekaki</cp:lastModifiedBy>
  <cp:revision>34</cp:revision>
  <cp:lastPrinted>1601-01-01T00:00:00Z</cp:lastPrinted>
  <dcterms:created xsi:type="dcterms:W3CDTF">2018-11-02T16:25:53Z</dcterms:created>
  <dcterms:modified xsi:type="dcterms:W3CDTF">2023-10-06T09:17:06Z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y fmtid="{D5CDD505-2E9C-101B-9397-08002B2CF9AE}" pid="3" name="LCID">
    <vt:i4>1032</vt:i4>
  </property>
</Properties>
</file>