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0" r:id="rId4"/>
    <p:sldId id="258" r:id="rId5"/>
    <p:sldId id="261" r:id="rId6"/>
    <p:sldId id="277" r:id="rId7"/>
    <p:sldId id="28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84" r:id="rId17"/>
    <p:sldId id="270" r:id="rId18"/>
    <p:sldId id="279" r:id="rId19"/>
    <p:sldId id="283" r:id="rId20"/>
    <p:sldId id="271" r:id="rId21"/>
    <p:sldId id="272" r:id="rId22"/>
    <p:sldId id="285" r:id="rId23"/>
    <p:sldId id="274" r:id="rId24"/>
    <p:sldId id="276" r:id="rId25"/>
    <p:sldId id="275" r:id="rId26"/>
    <p:sldId id="273" r:id="rId27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49C5C-D8E3-4F74-BD90-8FC590AE99F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8407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76226-D0ED-49A1-8A06-604A97F6A06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0857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C6CF-55EC-42E2-94A6-1969BBCAE45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9364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6917-7744-4928-8B3F-938D341F07F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86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9C79-809A-4CB0-B46D-B1FF95E6F50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9395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D7A0-58E4-4B96-A219-97C36381DD0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869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239D-CD96-469A-BD64-5347BDFD7A6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5580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25D8-3D26-45AE-96B9-E3BD872651F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229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AA504-2276-4210-98E8-7527987A3D3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1294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F191-251E-448D-9ACB-42098EAA93A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77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7EB1-1D0C-4939-B9D7-39C8D6F26F3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449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05B9A92-F2F5-4084-8DA6-F5F1C89C185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File:BET_Multilayer_Adsorption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hyperlink" Target="http://en.wikipedia.org/wiki/File:BET_Multilayer_Adsorption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/index.php?title=Bacillus_cereus&amp;action=edit&amp;redlink=1" TargetMode="External"/><Relationship Id="rId3" Type="http://schemas.openxmlformats.org/officeDocument/2006/relationships/hyperlink" Target="http://bg.wikipedia.org/w/index.php?title=Pseudomonas_fluorescens&amp;action=edit&amp;redlink=1" TargetMode="External"/><Relationship Id="rId7" Type="http://schemas.openxmlformats.org/officeDocument/2006/relationships/hyperlink" Target="http://bg.wikipedia.org/w/index.php?title=Vibrio_cholerae&amp;action=edit&amp;redlink=1" TargetMode="External"/><Relationship Id="rId2" Type="http://schemas.openxmlformats.org/officeDocument/2006/relationships/hyperlink" Target="http://bg.wikipedia.org/w/index.php?title=Clostridium_botulinum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g.wikipedia.org/w/index.php?title=Salmonella&amp;action=edit&amp;redlink=1" TargetMode="External"/><Relationship Id="rId11" Type="http://schemas.openxmlformats.org/officeDocument/2006/relationships/hyperlink" Target="http://bg.wikipedia.org/w/index.php?title=Staphylococcus_aureus&amp;action=edit&amp;redlink=1" TargetMode="External"/><Relationship Id="rId5" Type="http://schemas.openxmlformats.org/officeDocument/2006/relationships/hyperlink" Target="http://bg.wikipedia.org/w/index.php?title=Clostridium_perfringens&amp;action=edit&amp;redlink=1" TargetMode="External"/><Relationship Id="rId10" Type="http://schemas.openxmlformats.org/officeDocument/2006/relationships/hyperlink" Target="http://bg.wikipedia.org/w/index.php?title=Bacillus_subtilis&amp;action=edit&amp;redlink=1" TargetMode="External"/><Relationship Id="rId4" Type="http://schemas.openxmlformats.org/officeDocument/2006/relationships/hyperlink" Target="http://bg.wikipedia.org/wiki/Escherichia_coli" TargetMode="External"/><Relationship Id="rId9" Type="http://schemas.openxmlformats.org/officeDocument/2006/relationships/hyperlink" Target="http://bg.wikipedia.org/w/index.php?title=Listeria_monocytogenes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9" descr="http://img01.deviantart.net/5c6f/i/2011/264/c/8/water_ripple___stock_image_by_jeuxsansfrontieres-d4ahg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07950" y="692150"/>
            <a:ext cx="8567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3600" b="1"/>
              <a:t>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400" b="1"/>
              <a:t>1. To understand what is bound water;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400" b="1"/>
              <a:t>2. To learn what is water activity;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400" b="1"/>
              <a:t>3. Importance of water activity for food chemistry and food technology;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400" b="1"/>
              <a:t>4. Influence of water activity on major processes in foodstuffs.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9</a:t>
            </a:r>
            <a:endParaRPr lang="bg-BG" altLang="bg-BG" sz="18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381250" y="403225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Interactions of water with solutes</a:t>
            </a:r>
            <a:endParaRPr lang="bg-BG" altLang="bg-BG" sz="20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3675" y="1052513"/>
            <a:ext cx="48101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3. Interaction with nonpolar substances</a:t>
            </a:r>
            <a:endParaRPr lang="bg-BG" altLang="bg-BG" sz="1800"/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28797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"/>
          <p:cNvSpPr>
            <a:spLocks noChangeArrowheads="1"/>
          </p:cNvSpPr>
          <p:nvPr/>
        </p:nvSpPr>
        <p:spPr bwMode="auto">
          <a:xfrm>
            <a:off x="95250" y="5170488"/>
            <a:ext cx="40449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Proposed water orientation at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hydrophobic surface.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(</a:t>
            </a:r>
            <a:r>
              <a:rPr lang="en-US" altLang="bg-BG" sz="1400"/>
              <a:t>Adapted from Lewin, S. (1974). </a:t>
            </a:r>
            <a:r>
              <a:rPr lang="en-US" altLang="bg-BG" sz="1400" i="1"/>
              <a:t>Displacement of Water and Its Control of Biochemical Reactions, </a:t>
            </a:r>
            <a:r>
              <a:rPr lang="en-US" altLang="bg-BG" sz="1400"/>
              <a:t>Academic Press, London.)</a:t>
            </a:r>
            <a:endParaRPr lang="bg-BG" altLang="bg-BG" sz="1400"/>
          </a:p>
        </p:txBody>
      </p:sp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3288"/>
            <a:ext cx="31480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4872038" y="4926013"/>
            <a:ext cx="42719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600"/>
              <a:t>Schematic depiction of a globular protein undergoing hydrophobic interaction. Open circles are hydrophobic groups, “L-shaped” entities around circles are water molecules oriented in accordance with a hydrophobic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600"/>
              <a:t>surface, and dots represent water molecules associated with polar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10</a:t>
            </a:r>
            <a:endParaRPr lang="bg-BG" altLang="bg-BG" sz="18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270250" y="436563"/>
            <a:ext cx="2603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</a:t>
            </a:r>
            <a:endParaRPr lang="bg-BG" altLang="bg-BG" sz="2000"/>
          </a:p>
        </p:txBody>
      </p:sp>
      <p:pic>
        <p:nvPicPr>
          <p:cNvPr id="12294" name="Picture 9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36613"/>
            <a:ext cx="735330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723900" y="5192713"/>
            <a:ext cx="7677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bg-BG" sz="1800" b="1" dirty="0" err="1">
                <a:solidFill>
                  <a:srgbClr val="C00000"/>
                </a:solidFill>
              </a:rPr>
              <a:t>a</a:t>
            </a:r>
            <a:r>
              <a:rPr lang="fr-FR" altLang="bg-BG" sz="1800" b="1" baseline="-25000" dirty="0" err="1">
                <a:solidFill>
                  <a:srgbClr val="C00000"/>
                </a:solidFill>
              </a:rPr>
              <a:t>w</a:t>
            </a:r>
            <a:r>
              <a:rPr lang="fr-FR" altLang="bg-BG" sz="1800" b="1" dirty="0">
                <a:solidFill>
                  <a:srgbClr val="C00000"/>
                </a:solidFill>
              </a:rPr>
              <a:t> = </a:t>
            </a:r>
            <a:r>
              <a:rPr lang="fr-FR" altLang="bg-BG" sz="1800" b="1" dirty="0" err="1">
                <a:solidFill>
                  <a:srgbClr val="C00000"/>
                </a:solidFill>
              </a:rPr>
              <a:t>P</a:t>
            </a:r>
            <a:r>
              <a:rPr lang="fr-FR" altLang="bg-BG" sz="1800" b="1" baseline="-25000" dirty="0" err="1">
                <a:solidFill>
                  <a:srgbClr val="C00000"/>
                </a:solidFill>
              </a:rPr>
              <a:t>w</a:t>
            </a:r>
            <a:r>
              <a:rPr lang="fr-FR" altLang="bg-BG" sz="1800" b="1" dirty="0">
                <a:solidFill>
                  <a:srgbClr val="C00000"/>
                </a:solidFill>
              </a:rPr>
              <a:t> / </a:t>
            </a:r>
            <a:r>
              <a:rPr lang="fr-FR" altLang="bg-BG" sz="1800" b="1" dirty="0" err="1">
                <a:solidFill>
                  <a:srgbClr val="C00000"/>
                </a:solidFill>
              </a:rPr>
              <a:t>Pº</a:t>
            </a:r>
            <a:r>
              <a:rPr lang="fr-FR" altLang="bg-BG" sz="1800" b="1" baseline="-25000" dirty="0" err="1">
                <a:solidFill>
                  <a:srgbClr val="C00000"/>
                </a:solidFill>
              </a:rPr>
              <a:t>w</a:t>
            </a:r>
            <a:endParaRPr lang="bg-BG" altLang="bg-BG" sz="1800" b="1" baseline="-25000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bg-BG" sz="1800" dirty="0"/>
              <a:t> </a:t>
            </a:r>
            <a:r>
              <a:rPr lang="en-US" altLang="bg-BG" sz="1800" dirty="0"/>
              <a:t>where     </a:t>
            </a:r>
            <a:r>
              <a:rPr lang="fr-FR" altLang="bg-BG" sz="1800" dirty="0"/>
              <a:t> </a:t>
            </a:r>
            <a:r>
              <a:rPr lang="fr-FR" altLang="bg-BG" sz="1800" b="1" dirty="0" err="1"/>
              <a:t>P</a:t>
            </a:r>
            <a:r>
              <a:rPr lang="fr-FR" altLang="bg-BG" sz="1800" b="1" baseline="-25000" dirty="0" err="1"/>
              <a:t>w</a:t>
            </a:r>
            <a:r>
              <a:rPr lang="fr-FR" altLang="bg-BG" sz="1800" dirty="0"/>
              <a:t> – partial pressure</a:t>
            </a:r>
            <a:r>
              <a:rPr lang="bg-BG" altLang="bg-BG" sz="1800" dirty="0"/>
              <a:t> </a:t>
            </a:r>
            <a:r>
              <a:rPr lang="en-US" altLang="bg-BG" sz="1800" dirty="0"/>
              <a:t>of water vapors above solution or product</a:t>
            </a:r>
            <a:endParaRPr lang="bg-BG" altLang="bg-BG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bg-BG" sz="1800" dirty="0"/>
              <a:t>           </a:t>
            </a:r>
            <a:r>
              <a:rPr lang="fr-FR" altLang="bg-BG" sz="1800" b="1" dirty="0" err="1"/>
              <a:t>Pº</a:t>
            </a:r>
            <a:r>
              <a:rPr lang="fr-FR" altLang="bg-BG" sz="1800" b="1" baseline="-25000" dirty="0" err="1"/>
              <a:t>w</a:t>
            </a:r>
            <a:r>
              <a:rPr lang="fr-FR" altLang="bg-BG" sz="1800" dirty="0"/>
              <a:t> – partial pressure</a:t>
            </a:r>
            <a:r>
              <a:rPr lang="bg-BG" altLang="bg-BG" sz="1800" dirty="0"/>
              <a:t> </a:t>
            </a:r>
            <a:r>
              <a:rPr lang="en-US" altLang="bg-BG" sz="1800" dirty="0"/>
              <a:t>of water vapors above pure water 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dirty="0"/>
              <a:t>the same temperature</a:t>
            </a:r>
            <a:endParaRPr lang="fr-FR" altLang="bg-BG" sz="1800" dirty="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980728"/>
            <a:ext cx="2826111" cy="421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23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11</a:t>
            </a:r>
            <a:endParaRPr lang="bg-BG" altLang="bg-BG" sz="180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graphicFrame>
        <p:nvGraphicFramePr>
          <p:cNvPr id="206031" name="Group 207"/>
          <p:cNvGraphicFramePr>
            <a:graphicFrameLocks noGrp="1"/>
          </p:cNvGraphicFramePr>
          <p:nvPr/>
        </p:nvGraphicFramePr>
        <p:xfrm>
          <a:off x="971550" y="1125538"/>
          <a:ext cx="7340600" cy="4751391"/>
        </p:xfrm>
        <a:graphic>
          <a:graphicData uri="http://schemas.openxmlformats.org/drawingml/2006/table">
            <a:tbl>
              <a:tblPr/>
              <a:tblGrid>
                <a:gridCol w="3171825"/>
                <a:gridCol w="2084388"/>
                <a:gridCol w="2084387"/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fr-FR" altLang="bg-BG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</a:t>
                      </a:r>
                      <a:r>
                        <a:rPr kumimoji="0" lang="en-US" alt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  <a:endParaRPr kumimoji="0" lang="fr-FR" alt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0.97 - 0.99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53-75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milk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Fruit juice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 – 0.97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Cheese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0.93 - 0.96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35-37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Bacon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0.85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jam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 – 0.94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saturated solution of</a:t>
                      </a: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altLang="bg-BG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room air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0.5 - 0.7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honey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0.5 - 0.7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fruits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0.5 - 0.6</a:t>
                      </a:r>
                      <a:endParaRPr kumimoji="0" lang="fr-FR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3372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3373" name="Rectangle 6"/>
          <p:cNvSpPr>
            <a:spLocks noChangeArrowheads="1"/>
          </p:cNvSpPr>
          <p:nvPr/>
        </p:nvSpPr>
        <p:spPr bwMode="auto">
          <a:xfrm>
            <a:off x="3270250" y="436563"/>
            <a:ext cx="2603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</a:t>
            </a:r>
            <a:endParaRPr lang="bg-BG" alt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2</a:t>
            </a:r>
            <a:endParaRPr lang="bg-BG" altLang="bg-BG" sz="180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59275"/>
            <a:ext cx="42084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3270250" y="436563"/>
            <a:ext cx="2603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</a:t>
            </a:r>
            <a:endParaRPr lang="bg-BG" altLang="bg-BG" sz="2000"/>
          </a:p>
        </p:txBody>
      </p:sp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3448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0113"/>
            <a:ext cx="3505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"/>
          <p:cNvSpPr>
            <a:spLocks noChangeArrowheads="1"/>
          </p:cNvSpPr>
          <p:nvPr/>
        </p:nvSpPr>
        <p:spPr bwMode="auto">
          <a:xfrm>
            <a:off x="19050" y="4508500"/>
            <a:ext cx="4337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Moisture sorption isotherm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(</a:t>
            </a:r>
            <a:r>
              <a:rPr lang="en-US" altLang="bg-BG" sz="1200"/>
              <a:t>according to Labuza, T. P., Kinetics of lipidoxidation in foods. Crit. Rev. Food Technol. </a:t>
            </a:r>
            <a:r>
              <a:rPr lang="en-US" altLang="bg-BG" sz="1200" i="1"/>
              <a:t>2</a:t>
            </a:r>
            <a:r>
              <a:rPr lang="en-US" altLang="bg-BG" sz="1200"/>
              <a:t>, 355 (1971)</a:t>
            </a:r>
            <a:r>
              <a:rPr lang="en-US" altLang="bg-BG" sz="180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a</a:t>
            </a:r>
            <a:r>
              <a:rPr lang="en-US" altLang="bg-BG" sz="1800"/>
              <a:t> Food with high moisture content;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b</a:t>
            </a:r>
            <a:r>
              <a:rPr lang="en-US" altLang="bg-BG" sz="1800"/>
              <a:t> Food with low moisture content </a:t>
            </a:r>
          </a:p>
        </p:txBody>
      </p:sp>
      <p:sp>
        <p:nvSpPr>
          <p:cNvPr id="14348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3</a:t>
            </a:r>
            <a:endParaRPr lang="bg-BG" altLang="bg-BG" sz="180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5366" name="Rectangle 66"/>
          <p:cNvSpPr>
            <a:spLocks noChangeArrowheads="1"/>
          </p:cNvSpPr>
          <p:nvPr/>
        </p:nvSpPr>
        <p:spPr bwMode="auto">
          <a:xfrm>
            <a:off x="0" y="4645025"/>
            <a:ext cx="90979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ja-JP" sz="1800">
                <a:solidFill>
                  <a:srgbClr val="0070C0"/>
                </a:solidFill>
                <a:ea typeface="MS PGothic" pitchFamily="34" charset="-128"/>
              </a:rPr>
              <a:t>Information derived from MSIs are useful :</a:t>
            </a:r>
            <a:endParaRPr lang="bg-BG" altLang="ja-JP" sz="180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ja-JP" sz="1800"/>
              <a:t>1). </a:t>
            </a:r>
            <a:r>
              <a:rPr lang="en-GB" altLang="ja-JP" sz="1800">
                <a:ea typeface="MS PGothic" pitchFamily="34" charset="-128"/>
              </a:rPr>
              <a:t>for concentration and dehydration  processes, because the ease or difficulty</a:t>
            </a:r>
            <a:endParaRPr lang="bg-BG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ja-JP" sz="1800">
                <a:ea typeface="MS PGothic" pitchFamily="34" charset="-128"/>
              </a:rPr>
              <a:t> of water removal is related to aw</a:t>
            </a:r>
            <a:r>
              <a:rPr lang="bg-BG" altLang="ja-JP" sz="180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ja-JP" sz="1800"/>
              <a:t>2</a:t>
            </a:r>
            <a:r>
              <a:rPr lang="en-GB" altLang="ja-JP" sz="1800">
                <a:ea typeface="MS PGothic" pitchFamily="34" charset="-128"/>
              </a:rPr>
              <a:t>) for formulating food mixtures so as to avoid moisture transfer among the </a:t>
            </a:r>
            <a:endParaRPr lang="bg-BG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ja-JP" sz="1800">
                <a:ea typeface="MS PGothic" pitchFamily="34" charset="-128"/>
              </a:rPr>
              <a:t>Ingredients;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ja-JP" sz="1800"/>
              <a:t>4</a:t>
            </a:r>
            <a:r>
              <a:rPr lang="en-GB" altLang="ja-JP" sz="1800">
                <a:ea typeface="MS PGothic" pitchFamily="34" charset="-128"/>
              </a:rPr>
              <a:t>) to determine what moisture content will curtail growth of microorganisms of interest;</a:t>
            </a:r>
            <a:endParaRPr lang="bg-BG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ja-JP" sz="1800"/>
              <a:t>5</a:t>
            </a:r>
            <a:r>
              <a:rPr lang="en-GB" altLang="ja-JP" sz="1800">
                <a:ea typeface="MS PGothic" pitchFamily="34" charset="-128"/>
              </a:rPr>
              <a:t>) to predict the chemical and</a:t>
            </a:r>
            <a:r>
              <a:rPr lang="bg-BG" altLang="ja-JP" sz="1800"/>
              <a:t> </a:t>
            </a:r>
            <a:r>
              <a:rPr lang="en-GB" altLang="ja-JP" sz="1800">
                <a:ea typeface="MS PGothic" pitchFamily="34" charset="-128"/>
              </a:rPr>
              <a:t>physical stability of food as a function of water</a:t>
            </a:r>
            <a:r>
              <a:rPr lang="en-US" altLang="ja-JP" sz="1800">
                <a:ea typeface="MS PGothic" pitchFamily="34" charset="-128"/>
              </a:rPr>
              <a:t> </a:t>
            </a:r>
            <a:r>
              <a:rPr lang="en-GB" altLang="ja-JP" sz="1800">
                <a:ea typeface="MS PGothic" pitchFamily="34" charset="-128"/>
              </a:rPr>
              <a:t>content.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1390650" y="436563"/>
            <a:ext cx="6362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 – moisture sorption isotherms</a:t>
            </a:r>
            <a:endParaRPr lang="bg-BG" altLang="bg-BG" sz="2000"/>
          </a:p>
        </p:txBody>
      </p:sp>
      <p:pic>
        <p:nvPicPr>
          <p:cNvPr id="15369" name="Picture 12" descr="F:\ \recovered\lekcii_Greece\old word files_info\water sor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4298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F:\ \recovered\lekcii_Greece\old word files_info\sorpt_dseor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981075"/>
            <a:ext cx="45339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4</a:t>
            </a:r>
            <a:endParaRPr lang="bg-BG" altLang="bg-BG" sz="180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4051300" y="1052513"/>
            <a:ext cx="468471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Values of monomolecular layer of water</a:t>
            </a:r>
            <a:r>
              <a:rPr lang="fr-FR" altLang="bg-BG" sz="1800"/>
              <a:t> for</a:t>
            </a:r>
            <a:endParaRPr lang="bg-BG" altLang="bg-BG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different dehydrated products</a:t>
            </a:r>
            <a:r>
              <a:rPr lang="fr-FR" altLang="bg-BG" sz="1800"/>
              <a:t> – </a:t>
            </a:r>
            <a:endParaRPr lang="bg-BG" altLang="bg-BG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bound water (inaccessible microorganisms) </a:t>
            </a:r>
            <a:endParaRPr lang="fr-FR" altLang="bg-BG" sz="1800"/>
          </a:p>
        </p:txBody>
      </p:sp>
      <p:graphicFrame>
        <p:nvGraphicFramePr>
          <p:cNvPr id="207984" name="Group 112"/>
          <p:cNvGraphicFramePr>
            <a:graphicFrameLocks noGrp="1"/>
          </p:cNvGraphicFramePr>
          <p:nvPr/>
        </p:nvGraphicFramePr>
        <p:xfrm>
          <a:off x="4356100" y="2133600"/>
          <a:ext cx="4537075" cy="2833954"/>
        </p:xfrm>
        <a:graphic>
          <a:graphicData uri="http://schemas.openxmlformats.org/drawingml/2006/table">
            <a:tbl>
              <a:tblPr/>
              <a:tblGrid>
                <a:gridCol w="2525713"/>
                <a:gridCol w="2011362"/>
              </a:tblGrid>
              <a:tr h="639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100 g </a:t>
                      </a: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Dehydrated potatoes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bg-BG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Dehydrated green been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bg-BG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Dehydrated onion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Dehydrated biscuits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Dehydrated milk powder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Dehydrated beef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bg-BG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fr-FR" alt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kumimoji="0" lang="fr-FR" alt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975" name="Picture 103" descr="220px-BET_Multilayer_Adsorp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57788"/>
            <a:ext cx="30972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6419" name="Rectangle 6"/>
          <p:cNvSpPr>
            <a:spLocks noChangeArrowheads="1"/>
          </p:cNvSpPr>
          <p:nvPr/>
        </p:nvSpPr>
        <p:spPr bwMode="auto">
          <a:xfrm>
            <a:off x="1390650" y="436563"/>
            <a:ext cx="6362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 – moisture sorption isotherms</a:t>
            </a:r>
            <a:endParaRPr lang="bg-BG" altLang="bg-BG" sz="2000"/>
          </a:p>
        </p:txBody>
      </p:sp>
      <p:pic>
        <p:nvPicPr>
          <p:cNvPr id="1642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6813"/>
            <a:ext cx="37909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Rectangle 1"/>
          <p:cNvSpPr>
            <a:spLocks noChangeArrowheads="1"/>
          </p:cNvSpPr>
          <p:nvPr/>
        </p:nvSpPr>
        <p:spPr bwMode="auto">
          <a:xfrm>
            <a:off x="539750" y="5529263"/>
            <a:ext cx="3306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Generalized moisture sorption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isotherm for the low-moisture segment of a food</a:t>
            </a:r>
            <a:endParaRPr lang="bg-BG" altLang="bg-BG" sz="18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6825" y="645318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Layers of water on food surface</a:t>
            </a:r>
            <a:endParaRPr lang="bg-BG" altLang="bg-BG" sz="1800"/>
          </a:p>
        </p:txBody>
      </p:sp>
      <p:sp>
        <p:nvSpPr>
          <p:cNvPr id="16423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 dirty="0"/>
              <a:t>1</a:t>
            </a:r>
            <a:r>
              <a:rPr lang="en-US" altLang="bg-BG" sz="1800" dirty="0" smtClean="0"/>
              <a:t>4a</a:t>
            </a:r>
            <a:endParaRPr lang="bg-BG" altLang="bg-BG" sz="18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378544" y="836712"/>
            <a:ext cx="8704178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bg-BG" sz="1800" dirty="0"/>
              <a:t>Values of </a:t>
            </a:r>
            <a:r>
              <a:rPr lang="en-US" altLang="bg-BG" sz="1800" dirty="0" smtClean="0"/>
              <a:t>water</a:t>
            </a:r>
            <a:r>
              <a:rPr lang="fr-FR" altLang="bg-BG" sz="1800" dirty="0" smtClean="0"/>
              <a:t> </a:t>
            </a:r>
            <a:r>
              <a:rPr lang="en-US" sz="1800" dirty="0"/>
              <a:t>BET monolayer value of a food provides </a:t>
            </a:r>
            <a:r>
              <a:rPr lang="en-US" sz="1800" dirty="0" smtClean="0"/>
              <a:t>a </a:t>
            </a:r>
            <a:r>
              <a:rPr lang="en-US" sz="1800" dirty="0"/>
              <a:t>good first estimate of </a:t>
            </a:r>
            <a:r>
              <a:rPr lang="en-US" sz="1800" dirty="0" smtClean="0"/>
              <a:t>the</a:t>
            </a:r>
          </a:p>
          <a:p>
            <a:pPr>
              <a:buNone/>
            </a:pPr>
            <a:r>
              <a:rPr lang="en-US" sz="1800" dirty="0" smtClean="0"/>
              <a:t>water </a:t>
            </a:r>
            <a:r>
              <a:rPr lang="en-US" sz="1800" dirty="0"/>
              <a:t>content providing maximum stability of </a:t>
            </a:r>
            <a:r>
              <a:rPr lang="en-US" sz="1800" dirty="0" smtClean="0"/>
              <a:t>a dry </a:t>
            </a:r>
            <a:r>
              <a:rPr lang="en-US" sz="1800" dirty="0"/>
              <a:t>product</a:t>
            </a:r>
            <a:r>
              <a:rPr lang="en-US" altLang="bg-BG" sz="1800" dirty="0" smtClean="0"/>
              <a:t> </a:t>
            </a:r>
            <a:endParaRPr lang="fr-FR" altLang="bg-BG" sz="1800" dirty="0"/>
          </a:p>
        </p:txBody>
      </p:sp>
      <p:pic>
        <p:nvPicPr>
          <p:cNvPr id="207975" name="Picture 103" descr="220px-BET_Multilayer_Adsorp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57788"/>
            <a:ext cx="30972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6419" name="Rectangle 6"/>
          <p:cNvSpPr>
            <a:spLocks noChangeArrowheads="1"/>
          </p:cNvSpPr>
          <p:nvPr/>
        </p:nvSpPr>
        <p:spPr bwMode="auto">
          <a:xfrm>
            <a:off x="3270041" y="436533"/>
            <a:ext cx="26039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 dirty="0"/>
              <a:t>Water activity (RVP</a:t>
            </a:r>
            <a:r>
              <a:rPr lang="en-US" altLang="bg-BG" sz="2000" b="1" dirty="0" smtClean="0"/>
              <a:t>)</a:t>
            </a:r>
            <a:endParaRPr lang="bg-BG" altLang="bg-BG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6825" y="645318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Layers of water on food surface</a:t>
            </a:r>
            <a:endParaRPr lang="bg-BG" altLang="bg-BG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469" y="1778001"/>
                <a:ext cx="4896544" cy="766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69" y="1778001"/>
                <a:ext cx="4896544" cy="7661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860032" y="1597835"/>
            <a:ext cx="1578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BET equation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7428"/>
            <a:ext cx="4128103" cy="2996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6130022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BET plot for native potato starch (resorption data, 20°C).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591" y="2924944"/>
            <a:ext cx="4456881" cy="571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3789040"/>
            <a:ext cx="4886846" cy="6969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21741" y="455663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u="none" strike="noStrike" baseline="0" dirty="0" smtClean="0">
                <a:latin typeface="Times New Roman" panose="02020603050405020304" pitchFamily="18" charset="0"/>
              </a:rPr>
              <a:t>p/p</a:t>
            </a:r>
            <a:r>
              <a:rPr lang="en-US" sz="800" b="0" i="0" u="none" strike="noStrike" baseline="0" dirty="0" smtClean="0">
                <a:latin typeface="Times New Roman" panose="02020603050405020304" pitchFamily="18" charset="0"/>
              </a:rPr>
              <a:t>0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of 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5</a:t>
            </a:r>
            <a:endParaRPr lang="bg-BG" altLang="bg-BG" sz="180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graphicFrame>
        <p:nvGraphicFramePr>
          <p:cNvPr id="209253" name="Group 357"/>
          <p:cNvGraphicFramePr>
            <a:graphicFrameLocks noGrp="1"/>
          </p:cNvGraphicFramePr>
          <p:nvPr/>
        </p:nvGraphicFramePr>
        <p:xfrm>
          <a:off x="179388" y="1052513"/>
          <a:ext cx="4105275" cy="4608513"/>
        </p:xfrm>
        <a:graphic>
          <a:graphicData uri="http://schemas.openxmlformats.org/drawingml/2006/table">
            <a:tbl>
              <a:tblPr/>
              <a:tblGrid>
                <a:gridCol w="2478087"/>
                <a:gridCol w="1627188"/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fr-FR" altLang="bg-BG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meet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0.97 - 0.99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milk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juice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cheeses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0.93 - 0.96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bacon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0.85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jams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 – 0.94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saturated solution of </a:t>
                      </a:r>
                      <a:r>
                        <a:rPr kumimoji="0" lang="fr-FR" altLang="bg-BG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room air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0.5 - 0.7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honey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0.5 - 0.7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fruits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0.5 - 0.6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7456" name="Rectangle 183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graphicFrame>
        <p:nvGraphicFramePr>
          <p:cNvPr id="209251" name="Group 355"/>
          <p:cNvGraphicFramePr>
            <a:graphicFrameLocks noGrp="1"/>
          </p:cNvGraphicFramePr>
          <p:nvPr/>
        </p:nvGraphicFramePr>
        <p:xfrm>
          <a:off x="4572000" y="1044575"/>
          <a:ext cx="4356100" cy="4694242"/>
        </p:xfrm>
        <a:graphic>
          <a:graphicData uri="http://schemas.openxmlformats.org/drawingml/2006/table">
            <a:tbl>
              <a:tblPr/>
              <a:tblGrid>
                <a:gridCol w="3508375"/>
                <a:gridCol w="847725"/>
              </a:tblGrid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microorganism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fr-FR" altLang="bg-BG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Clostridium botulinum (страницата не съществува)"/>
                        </a:rPr>
                        <a:t>Clostridium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Clostridium botulinum (страницата не съществува)"/>
                        </a:rPr>
                        <a:t>botulinum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Pseudomonas fluorescens (страницата не съществува)"/>
                        </a:rPr>
                        <a:t>Pseudomonas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Pseudomonas fluorescens (страницата не съществува)"/>
                        </a:rPr>
                        <a:t>fluorescens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Escherichia coli"/>
                        </a:rPr>
                        <a:t>Escherichia coli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Clostridium perfringens (страницата не съществува)"/>
                        </a:rPr>
                        <a:t>Clostridium perfringens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Salmonella (страницата не съществува)"/>
                        </a:rPr>
                        <a:t>Salmonella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Vibrio cholerae (страницата не съществува)"/>
                        </a:rPr>
                        <a:t>Vibrio</a:t>
                      </a: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Vibrio cholerae (страницата не съществува)"/>
                        </a:rPr>
                        <a:t>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Vibrio cholerae (страницата не съществува)"/>
                        </a:rPr>
                        <a:t>cholerae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Clostridium botulinum (страницата не съществува)"/>
                        </a:rPr>
                        <a:t>Clostridium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Clostridium botulinum (страницата не съществува)"/>
                        </a:rPr>
                        <a:t>botulinum</a:t>
                      </a: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A, B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Bacillus cereus (страницата не съществува)"/>
                        </a:rPr>
                        <a:t>Bacillus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Bacillus cereus (страницата не съществува)"/>
                        </a:rPr>
                        <a:t>cereus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Listeria monocytogenes (страницата не съществува)"/>
                        </a:rPr>
                        <a:t>Listeria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Listeria monocytogenes (страницата не съществува)"/>
                        </a:rPr>
                        <a:t>monocytogenes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Bacillus subtilis (страницата не съществува)"/>
                        </a:rPr>
                        <a:t>Bacillus </a:t>
                      </a:r>
                      <a:r>
                        <a:rPr kumimoji="0" lang="fr-FR" altLang="bg-BG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Bacillus subtilis (страницата не съществува)"/>
                        </a:rPr>
                        <a:t>subtilis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tooltip="Staphylococcus aureus (страницата не съществува)"/>
                        </a:rPr>
                        <a:t>Staphylococcus aureus</a:t>
                      </a:r>
                      <a:endParaRPr kumimoji="0" lang="fr-FR" altLang="bg-BG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 of the molds (fungi)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development</a:t>
                      </a:r>
                      <a:endParaRPr kumimoji="0" lang="fr-FR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kumimoji="0" lang="fr-FR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7504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7505" name="Rectangle 6"/>
          <p:cNvSpPr>
            <a:spLocks noChangeArrowheads="1"/>
          </p:cNvSpPr>
          <p:nvPr/>
        </p:nvSpPr>
        <p:spPr bwMode="auto">
          <a:xfrm>
            <a:off x="1390650" y="436563"/>
            <a:ext cx="6362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 – moisture sorption isotherms</a:t>
            </a:r>
            <a:endParaRPr lang="bg-BG" altLang="bg-BG" sz="2000"/>
          </a:p>
        </p:txBody>
      </p:sp>
      <p:sp>
        <p:nvSpPr>
          <p:cNvPr id="17506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6</a:t>
            </a:r>
            <a:endParaRPr lang="bg-BG" altLang="bg-BG" sz="180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8438" name="Rectangle 3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8439" name="Rectangle 183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820738" y="436563"/>
            <a:ext cx="750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/>
              <a:t>Relative Vapor Pressure and Growth of Microorganisms in Food</a:t>
            </a:r>
            <a:endParaRPr lang="bg-BG" altLang="bg-BG" sz="2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13" y="908050"/>
          <a:ext cx="9097962" cy="567055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49090"/>
                <a:gridCol w="3571454"/>
                <a:gridCol w="4277418"/>
              </a:tblGrid>
              <a:tr h="914605">
                <a:tc>
                  <a:txBody>
                    <a:bodyPr/>
                    <a:lstStyle/>
                    <a:p>
                      <a:pPr algn="ctr"/>
                      <a:r>
                        <a:rPr lang="fr-FR" sz="1800" u="none" strike="noStrike" kern="1200" baseline="0" dirty="0" smtClean="0"/>
                        <a:t>Range of </a:t>
                      </a:r>
                      <a:r>
                        <a:rPr lang="fr-FR" sz="1800" u="none" strike="noStrike" kern="1200" baseline="0" dirty="0" err="1" smtClean="0"/>
                        <a:t>a</a:t>
                      </a:r>
                      <a:r>
                        <a:rPr lang="fr-FR" sz="1800" u="none" strike="noStrike" kern="1200" baseline="-25000" dirty="0" err="1" smtClean="0"/>
                        <a:t>w</a:t>
                      </a:r>
                      <a:endParaRPr lang="bg-BG" sz="1800" baseline="-250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Microorganisms generally inhibited by lowest p/p 0 in this range</a:t>
                      </a:r>
                      <a:endParaRPr lang="bg-BG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Foods generally within this range</a:t>
                      </a:r>
                      <a:endParaRPr lang="bg-BG" sz="1800" dirty="0"/>
                    </a:p>
                  </a:txBody>
                  <a:tcPr marT="45730" marB="45730" anchor="ctr"/>
                </a:tc>
              </a:tr>
              <a:tr h="1310934">
                <a:tc>
                  <a:txBody>
                    <a:bodyPr/>
                    <a:lstStyle/>
                    <a:p>
                      <a:pPr algn="ctr"/>
                      <a:r>
                        <a:rPr lang="bg-BG" sz="1800" u="none" strike="noStrike" kern="1200" baseline="0" dirty="0" smtClean="0"/>
                        <a:t>1.00–0.95</a:t>
                      </a:r>
                      <a:endParaRPr lang="bg-BG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strike="noStrike" kern="1200" baseline="0" dirty="0" smtClean="0"/>
                        <a:t>Pseudomonas, Escherichia, Proteus, </a:t>
                      </a:r>
                      <a:r>
                        <a:rPr lang="fr-FR" sz="1600" u="none" strike="noStrike" kern="1200" baseline="0" dirty="0" err="1" smtClean="0"/>
                        <a:t>Shigella</a:t>
                      </a:r>
                      <a:r>
                        <a:rPr lang="fr-FR" sz="1600" u="none" strike="noStrike" kern="1200" baseline="0" dirty="0" smtClean="0"/>
                        <a:t>, </a:t>
                      </a:r>
                      <a:r>
                        <a:rPr lang="fr-FR" sz="1600" u="none" strike="noStrike" kern="1200" baseline="0" dirty="0" err="1" smtClean="0"/>
                        <a:t>Klebsiella</a:t>
                      </a:r>
                      <a:r>
                        <a:rPr lang="fr-FR" sz="1600" u="none" strike="noStrike" kern="1200" baseline="0" dirty="0" smtClean="0"/>
                        <a:t>, Bacillus, Clostridium perfringens, </a:t>
                      </a:r>
                      <a:r>
                        <a:rPr lang="fr-FR" sz="1600" u="none" strike="noStrike" kern="1200" baseline="0" dirty="0" err="1" smtClean="0"/>
                        <a:t>some</a:t>
                      </a:r>
                      <a:r>
                        <a:rPr lang="fr-FR" sz="1600" u="none" strike="noStrike" kern="1200" baseline="0" dirty="0" smtClean="0"/>
                        <a:t> </a:t>
                      </a:r>
                      <a:r>
                        <a:rPr lang="fr-FR" sz="1600" u="none" strike="noStrike" kern="1200" baseline="0" dirty="0" err="1" smtClean="0"/>
                        <a:t>yeasts</a:t>
                      </a:r>
                      <a:endParaRPr lang="bg-BG" sz="16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Highly perishable (fresh) foods and canned fruits, vegetables, meat, fish and milk; cooked sausages and breads; foods containing up to approximately 40% (w/w) sucrose or 7% sodium chloride</a:t>
                      </a:r>
                      <a:endParaRPr lang="bg-BG" sz="1600" dirty="0"/>
                    </a:p>
                  </a:txBody>
                  <a:tcPr marT="45730" marB="45730" anchor="ctr"/>
                </a:tc>
              </a:tr>
              <a:tr h="1067039">
                <a:tc>
                  <a:txBody>
                    <a:bodyPr/>
                    <a:lstStyle/>
                    <a:p>
                      <a:pPr algn="ctr"/>
                      <a:r>
                        <a:rPr lang="bg-BG" sz="1800" u="none" strike="noStrike" kern="1200" baseline="0" dirty="0" smtClean="0"/>
                        <a:t>0.95–0.91</a:t>
                      </a:r>
                      <a:endParaRPr lang="bg-BG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Salmonella,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Vibrio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parahaemolyticus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C.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botulinum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Serratia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Lactobacillus,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Pediococcus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molds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yeasts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Rhodotorula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Pichia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bg-BG" sz="16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(Cheddar,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Muenster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Provolone),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cured meat (ham), some fruit juice concentrates; foods containing up to 55% (w/w) sucrose or 12%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bg-BG" sz="1600" dirty="0"/>
                    </a:p>
                  </a:txBody>
                  <a:tcPr marT="45730" marB="45730" anchor="ctr"/>
                </a:tc>
              </a:tr>
              <a:tr h="1067039">
                <a:tc>
                  <a:txBody>
                    <a:bodyPr/>
                    <a:lstStyle/>
                    <a:p>
                      <a:pPr algn="ctr"/>
                      <a:r>
                        <a:rPr lang="bg-BG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0.91–0.87</a:t>
                      </a:r>
                      <a:endParaRPr lang="bg-BG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Many yeasts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Candida,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Torulopsis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Hansenula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Micrococcus</a:t>
                      </a:r>
                      <a:endParaRPr lang="bg-BG" sz="16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Fermented sausage(salami), sponge cakes, dry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cheeses, margarine; foods containing up to 65% (w/w) sucrose (saturated) or 15%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bg-BG" sz="1600" dirty="0"/>
                    </a:p>
                  </a:txBody>
                  <a:tcPr marT="45730" marB="45730" anchor="ctr"/>
                </a:tc>
              </a:tr>
              <a:tr h="1310934">
                <a:tc>
                  <a:txBody>
                    <a:bodyPr/>
                    <a:lstStyle/>
                    <a:p>
                      <a:pPr algn="ctr"/>
                      <a:r>
                        <a:rPr lang="bg-BG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0.87–0.80</a:t>
                      </a:r>
                      <a:endParaRPr lang="bg-BG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molds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mycotoxigenic</a:t>
                      </a:r>
                      <a:endParaRPr lang="fr-F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penicillia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aureus,</a:t>
                      </a:r>
                    </a:p>
                    <a:p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Saccharomyces (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bailii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Debaryomyces</a:t>
                      </a:r>
                      <a:endParaRPr lang="bg-BG" sz="16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fruit juice concentrates, sweetened condensed milk, chocolate syrup, maple and fruit syrups; flour,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pulses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containing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15–17%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moisture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fruit cake;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country-style ham, fondants, high-ratio cakes</a:t>
                      </a:r>
                      <a:endParaRPr lang="bg-BG" sz="1600" dirty="0"/>
                    </a:p>
                  </a:txBody>
                  <a:tcPr marT="45730" marB="4573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7</a:t>
            </a:r>
            <a:endParaRPr lang="bg-BG" altLang="bg-BG" sz="180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9462" name="Rectangle 3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9463" name="Rectangle 183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820738" y="436563"/>
            <a:ext cx="750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/>
              <a:t>Relative Vapor Pressure and Growth of Microorganisms in Food</a:t>
            </a:r>
            <a:endParaRPr lang="bg-BG" altLang="bg-BG" sz="2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13" y="908050"/>
          <a:ext cx="9097962" cy="57721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49090"/>
                <a:gridCol w="3571454"/>
                <a:gridCol w="4277418"/>
              </a:tblGrid>
              <a:tr h="914601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Range of a</a:t>
                      </a:r>
                      <a:r>
                        <a:rPr lang="en-US" sz="1800" u="none" strike="noStrike" kern="1200" baseline="-25000" noProof="0" dirty="0" smtClean="0"/>
                        <a:t>w</a:t>
                      </a:r>
                      <a:endParaRPr lang="en-US" sz="1800" baseline="-250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Microorganisms generally inhibited by lowest p/p 0 in this range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Foods generally within this range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</a:tr>
              <a:tr h="57924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0.80–0.75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halophilic bacteria, </a:t>
                      </a:r>
                      <a:r>
                        <a:rPr lang="en-US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mycotoxigenic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asperg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illi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Jam, marmalade, marzipan, glacé fruits, some marshmallows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  <a:tr h="106703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0.75–0.65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Xerophilic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molds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Aspergillus</a:t>
                      </a:r>
                    </a:p>
                    <a:p>
                      <a:pPr algn="ctr"/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chevalieri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A. </a:t>
                      </a:r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candidus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Wallemia</a:t>
                      </a:r>
                      <a:endParaRPr lang="en-US" sz="1600" b="0" i="1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sebi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Saccharomyces </a:t>
                      </a:r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bisporus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Rolled oats containing approximately 10% moisture; grained nougats, fudge, marshmallows, jelly, molasses, raw cane sugar, some dried fruits, nuts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  <a:tr h="82314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0.65–0.60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Osmophilic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yeasts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Saccharomyces</a:t>
                      </a:r>
                    </a:p>
                    <a:p>
                      <a:pPr algn="ctr"/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rouxii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,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few molds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Aspergillus</a:t>
                      </a:r>
                    </a:p>
                    <a:p>
                      <a:pPr algn="ctr"/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echinulatus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Monascus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bisporus</a:t>
                      </a:r>
                      <a:r>
                        <a:rPr lang="en-US" sz="16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Dried fruits containing 15–20% moisture; some toffees and caramels; honey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  <a:tr h="57924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microbial proliferation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Pasta containing approximately 12% moisture; spices (10% moisture)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r>
                        <a:rPr lang="bg-BG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microbial proliferation</a:t>
                      </a:r>
                      <a:endParaRPr lang="en-US" sz="1600" noProof="0" dirty="0" smtClean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Whole egg powder (5%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moisture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r>
                        <a:rPr lang="bg-BG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microbial proliferation</a:t>
                      </a:r>
                      <a:endParaRPr lang="en-US" sz="1600" noProof="0" dirty="0" smtClean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Cookies,crackers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bread crusts(3–5% moist.)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  <a:tr h="1067035">
                <a:tc>
                  <a:txBody>
                    <a:bodyPr/>
                    <a:lstStyle/>
                    <a:p>
                      <a:pPr algn="ctr"/>
                      <a:r>
                        <a:rPr lang="bg-BG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lang="en-US" sz="1800" noProof="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microbial proliferation</a:t>
                      </a:r>
                      <a:endParaRPr lang="en-US" sz="1600" noProof="0" dirty="0" smtClean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Whole milk powder containing 2–3% moisture; dried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5%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moisture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corn flakes containing approximately 5% moisture;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country style cookies, crackers</a:t>
                      </a:r>
                      <a:endParaRPr lang="en-US" sz="1600" noProof="0" dirty="0"/>
                    </a:p>
                  </a:txBody>
                  <a:tcPr marT="45730" marB="4573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1</a:t>
            </a:r>
            <a:endParaRPr lang="bg-BG" altLang="bg-BG" sz="180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2053" name="Rectangle 228"/>
          <p:cNvSpPr>
            <a:spLocks noChangeArrowheads="1"/>
          </p:cNvSpPr>
          <p:nvPr/>
        </p:nvSpPr>
        <p:spPr bwMode="auto">
          <a:xfrm>
            <a:off x="1978025" y="568325"/>
            <a:ext cx="5254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bg-BG" sz="2400" b="1" dirty="0" smtClean="0">
                <a:solidFill>
                  <a:schemeClr val="accent2">
                    <a:lumMod val="75000"/>
                  </a:schemeClr>
                </a:solidFill>
              </a:rPr>
              <a:t>WATER – a matter of life and death</a:t>
            </a:r>
            <a:endParaRPr lang="bg-BG" altLang="bg-BG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8" name="Rectangle 510"/>
          <p:cNvSpPr>
            <a:spLocks noChangeArrowheads="1"/>
          </p:cNvSpPr>
          <p:nvPr/>
        </p:nvSpPr>
        <p:spPr bwMode="auto">
          <a:xfrm>
            <a:off x="539750" y="1128713"/>
            <a:ext cx="616108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Essential for the life on Earth:</a:t>
            </a:r>
            <a:endParaRPr lang="bg-BG" altLang="bg-BG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	- </a:t>
            </a:r>
            <a:r>
              <a:rPr lang="en-US" altLang="bg-BG" sz="1800"/>
              <a:t>as medium for development of organisms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	- </a:t>
            </a:r>
            <a:r>
              <a:rPr lang="en-US" altLang="bg-BG" sz="1800"/>
              <a:t>as solvent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	- </a:t>
            </a:r>
            <a:r>
              <a:rPr lang="en-US" altLang="bg-BG" sz="1800"/>
              <a:t>as regent in chemical and biochemical reactions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	- </a:t>
            </a:r>
            <a:r>
              <a:rPr lang="en-US" altLang="bg-BG" sz="1800"/>
              <a:t>as cooling substance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	- as carrier of nutrients and wastes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	- </a:t>
            </a:r>
            <a:r>
              <a:rPr lang="en-US" altLang="bg-BG" sz="1800"/>
              <a:t>as lubricant and plasticizer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	- as stabilizer of biopolymer conformation</a:t>
            </a:r>
            <a:endParaRPr lang="bg-BG" altLang="bg-BG" sz="1800"/>
          </a:p>
        </p:txBody>
      </p:sp>
      <p:pic>
        <p:nvPicPr>
          <p:cNvPr id="3079" name="Picture 7" descr="C:\Users\user\Desktop\wat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221163"/>
            <a:ext cx="3911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8</a:t>
            </a:r>
            <a:endParaRPr lang="bg-BG" altLang="bg-BG" sz="180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0487" name="Rectangle 50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1390650" y="436563"/>
            <a:ext cx="6362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Water activity (RVP) – moisture sorption isotherms</a:t>
            </a:r>
            <a:endParaRPr lang="bg-BG" altLang="bg-BG" sz="2000"/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354013" y="842963"/>
            <a:ext cx="8435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Speed of deterioration of foods and speed of some important reactions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depending of water activity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(</a:t>
            </a:r>
            <a:r>
              <a:rPr lang="en-US" altLang="bg-BG" sz="1200"/>
              <a:t>according to T.P. Labuza, Sorption phenomena in foods: Theoretical and practical aspects. In “Theory, determination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/>
              <a:t>control of physical properties of food materials”, C. K. RHA ed., p.197, Riedel, Dordreht, 1975)</a:t>
            </a:r>
            <a:endParaRPr lang="bg-BG" altLang="bg-BG" sz="1200"/>
          </a:p>
        </p:txBody>
      </p:sp>
      <p:pic>
        <p:nvPicPr>
          <p:cNvPr id="20491" name="Picture 11" descr="F:\ \recovered\lekcii_Greece\old word files_info\aw_deteri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05038"/>
            <a:ext cx="843915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1</a:t>
            </a:r>
            <a:r>
              <a:rPr lang="en-US" altLang="bg-BG" sz="1800"/>
              <a:t>9</a:t>
            </a:r>
            <a:endParaRPr lang="bg-BG" altLang="bg-BG" sz="180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1299154" y="436533"/>
            <a:ext cx="65457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 dirty="0"/>
              <a:t>Water activity (RVP) – </a:t>
            </a:r>
            <a:r>
              <a:rPr lang="en-US" altLang="bg-BG" sz="2000" b="1" dirty="0" smtClean="0"/>
              <a:t>influence of the physical state</a:t>
            </a:r>
            <a:endParaRPr lang="bg-BG" altLang="bg-BG" sz="2000" dirty="0"/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323850" y="1196975"/>
            <a:ext cx="523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MSI of sucrose – amorphous and crystalline state</a:t>
            </a:r>
            <a:endParaRPr lang="bg-BG" altLang="bg-BG" sz="1800"/>
          </a:p>
        </p:txBody>
      </p:sp>
      <p:pic>
        <p:nvPicPr>
          <p:cNvPr id="21515" name="Picture 11" descr="F:\ \recovered\lekcii_Greece\old word files_info\crystal_amor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4989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:\Users\user\Desktop\Scanned at 2.9.2015 г. 15-21 ч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5084763"/>
            <a:ext cx="4584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4510088" y="4429125"/>
            <a:ext cx="4621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Transition from amorphous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crystalline – release of solvent and volatiles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 dirty="0"/>
              <a:t>1</a:t>
            </a:r>
            <a:r>
              <a:rPr lang="en-US" altLang="bg-BG" sz="1800" dirty="0" smtClean="0"/>
              <a:t>9a</a:t>
            </a:r>
            <a:endParaRPr lang="bg-BG" altLang="bg-BG" sz="18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1299154" y="436533"/>
            <a:ext cx="65457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 dirty="0"/>
              <a:t>Water activity (RVP) – </a:t>
            </a:r>
            <a:r>
              <a:rPr lang="en-US" altLang="bg-BG" sz="2000" b="1" dirty="0" smtClean="0"/>
              <a:t>influence of the physical state</a:t>
            </a:r>
            <a:endParaRPr lang="bg-BG" altLang="bg-BG" sz="2000" dirty="0"/>
          </a:p>
        </p:txBody>
      </p:sp>
      <p:sp>
        <p:nvSpPr>
          <p:cNvPr id="2" name="Rectangle 1"/>
          <p:cNvSpPr/>
          <p:nvPr/>
        </p:nvSpPr>
        <p:spPr>
          <a:xfrm>
            <a:off x="395535" y="1166843"/>
            <a:ext cx="74493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In addition to chemical reactions and microbial growth, </a:t>
            </a:r>
            <a:r>
              <a:rPr lang="en-US" i="1" dirty="0">
                <a:latin typeface="Times New Roman" panose="02020603050405020304" pitchFamily="18" charset="0"/>
              </a:rPr>
              <a:t>p/p</a:t>
            </a:r>
            <a:r>
              <a:rPr lang="en-US" sz="800" dirty="0">
                <a:latin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</a:rPr>
              <a:t>also influences the texture of dry and semidry foods. For </a:t>
            </a:r>
            <a:r>
              <a:rPr lang="en-US" dirty="0" smtClean="0">
                <a:latin typeface="Times New Roman" panose="02020603050405020304" pitchFamily="18" charset="0"/>
              </a:rPr>
              <a:t>example, suitably </a:t>
            </a:r>
            <a:r>
              <a:rPr lang="en-US" dirty="0">
                <a:latin typeface="Times New Roman" panose="02020603050405020304" pitchFamily="18" charset="0"/>
              </a:rPr>
              <a:t>low RVPs are necessary if crispness of crackers, popped corn, and potato chips is to be retained; if caking </a:t>
            </a:r>
            <a:r>
              <a:rPr lang="en-US" dirty="0" smtClean="0">
                <a:latin typeface="Times New Roman" panose="02020603050405020304" pitchFamily="18" charset="0"/>
              </a:rPr>
              <a:t>of granulated </a:t>
            </a:r>
            <a:r>
              <a:rPr lang="en-US" dirty="0">
                <a:latin typeface="Times New Roman" panose="02020603050405020304" pitchFamily="18" charset="0"/>
              </a:rPr>
              <a:t>sugar, dry milk, and instant coffee is to be avoided; and if stickiness of hard candy is to be prevented </a:t>
            </a:r>
            <a:r>
              <a:rPr lang="en-US" dirty="0" smtClean="0">
                <a:latin typeface="Times New Roman" panose="02020603050405020304" pitchFamily="18" charset="0"/>
              </a:rPr>
              <a:t>[*]. </a:t>
            </a:r>
            <a:r>
              <a:rPr lang="en-US" dirty="0">
                <a:latin typeface="Times New Roman" panose="02020603050405020304" pitchFamily="18" charset="0"/>
              </a:rPr>
              <a:t>The</a:t>
            </a:r>
          </a:p>
          <a:p>
            <a:r>
              <a:rPr lang="en-US" dirty="0">
                <a:latin typeface="Times New Roman" panose="02020603050405020304" pitchFamily="18" charset="0"/>
              </a:rPr>
              <a:t>maximum </a:t>
            </a:r>
            <a:r>
              <a:rPr lang="en-US" i="1" dirty="0">
                <a:latin typeface="Times New Roman" panose="02020603050405020304" pitchFamily="18" charset="0"/>
              </a:rPr>
              <a:t>p/p</a:t>
            </a:r>
            <a:r>
              <a:rPr lang="en-US" sz="800" dirty="0">
                <a:latin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</a:rPr>
              <a:t>that can be tolerated in dry materials without incurring loss of desirable properties ranges from 0.35 to </a:t>
            </a:r>
            <a:r>
              <a:rPr lang="en-US" dirty="0" smtClean="0">
                <a:latin typeface="Times New Roman" panose="02020603050405020304" pitchFamily="18" charset="0"/>
              </a:rPr>
              <a:t>0.5, depending </a:t>
            </a:r>
            <a:r>
              <a:rPr lang="en-US" dirty="0">
                <a:latin typeface="Times New Roman" panose="02020603050405020304" pitchFamily="18" charset="0"/>
              </a:rPr>
              <a:t>on the product. Furthermore, suitably high water activities of soft-textured foods are needed to avoid </a:t>
            </a:r>
            <a:r>
              <a:rPr lang="en-US" dirty="0" smtClean="0">
                <a:latin typeface="Times New Roman" panose="02020603050405020304" pitchFamily="18" charset="0"/>
              </a:rPr>
              <a:t>undesirable hardness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5494" y="5733256"/>
            <a:ext cx="765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Labuza</a:t>
            </a:r>
            <a:r>
              <a:rPr lang="en-US" sz="1600" dirty="0"/>
              <a:t>, T. P., and R. Contreras-Medellin (1981). Prediction of moisture </a:t>
            </a:r>
            <a:r>
              <a:rPr lang="en-US" sz="1600" dirty="0" smtClean="0"/>
              <a:t>protection</a:t>
            </a:r>
          </a:p>
          <a:p>
            <a:r>
              <a:rPr lang="en-US" sz="1600" dirty="0" smtClean="0"/>
              <a:t>requirements </a:t>
            </a:r>
            <a:r>
              <a:rPr lang="en-US" sz="1600" dirty="0"/>
              <a:t>for foods. </a:t>
            </a:r>
            <a:r>
              <a:rPr lang="en-US" sz="1600" i="1" dirty="0"/>
              <a:t>Cereal </a:t>
            </a:r>
            <a:r>
              <a:rPr lang="en-US" sz="1600" i="1" dirty="0" smtClean="0"/>
              <a:t>Foods World </a:t>
            </a:r>
            <a:r>
              <a:rPr lang="en-US" sz="1600" i="1" dirty="0"/>
              <a:t>26</a:t>
            </a:r>
            <a:r>
              <a:rPr lang="en-US" sz="1600" dirty="0"/>
              <a:t>(7):335–344.</a:t>
            </a:r>
          </a:p>
        </p:txBody>
      </p:sp>
    </p:spTree>
    <p:extLst>
      <p:ext uri="{BB962C8B-B14F-4D97-AF65-F5344CB8AC3E}">
        <p14:creationId xmlns:p14="http://schemas.microsoft.com/office/powerpoint/2010/main" val="17046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20</a:t>
            </a:r>
            <a:endParaRPr lang="bg-BG" altLang="bg-BG" sz="180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06388" y="436563"/>
            <a:ext cx="8531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Molecular mobility and food stability. Glass transition temperature</a:t>
            </a:r>
            <a:endParaRPr lang="bg-BG" altLang="bg-BG" sz="200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871538"/>
            <a:ext cx="6791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"/>
          <p:cNvSpPr>
            <a:spLocks noChangeArrowheads="1"/>
          </p:cNvSpPr>
          <p:nvPr/>
        </p:nvSpPr>
        <p:spPr bwMode="auto">
          <a:xfrm>
            <a:off x="46038" y="5805488"/>
            <a:ext cx="9097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400" dirty="0"/>
              <a:t>State diagram of a binary system. Assumptions: maximal freeze concentration, no solute crystallization, constant pressure, no time dependence. </a:t>
            </a:r>
            <a:r>
              <a:rPr lang="en-US" altLang="bg-BG" sz="1400" dirty="0" err="1"/>
              <a:t>Tm</a:t>
            </a:r>
            <a:r>
              <a:rPr lang="en-US" altLang="bg-BG" sz="1400" baseline="30000" dirty="0" err="1"/>
              <a:t>ɤ</a:t>
            </a:r>
            <a:r>
              <a:rPr lang="en-US" altLang="bg-BG" sz="1400" dirty="0"/>
              <a:t> is the melting point curve, T</a:t>
            </a:r>
            <a:r>
              <a:rPr lang="en-US" altLang="bg-BG" sz="1400" baseline="-25000" dirty="0"/>
              <a:t>E</a:t>
            </a:r>
            <a:r>
              <a:rPr lang="en-US" altLang="bg-BG" sz="1400" dirty="0"/>
              <a:t> is the eutectic point, </a:t>
            </a:r>
            <a:r>
              <a:rPr lang="en-US" altLang="bg-BG" sz="1400" dirty="0" err="1"/>
              <a:t>Tm</a:t>
            </a:r>
            <a:r>
              <a:rPr lang="en-US" altLang="bg-BG" sz="1400" baseline="30000" dirty="0" err="1"/>
              <a:t>s</a:t>
            </a:r>
            <a:r>
              <a:rPr lang="en-US" altLang="bg-BG" sz="1400" dirty="0"/>
              <a:t> is the solubility curve </a:t>
            </a:r>
            <a:r>
              <a:rPr lang="en-US" altLang="bg-BG" sz="1400" dirty="0" err="1"/>
              <a:t>Tg</a:t>
            </a:r>
            <a:r>
              <a:rPr lang="en-US" altLang="bg-BG" sz="1400" dirty="0"/>
              <a:t> is the glass transition curve, and </a:t>
            </a:r>
            <a:r>
              <a:rPr lang="en-US" altLang="bg-BG" sz="1400" dirty="0" err="1"/>
              <a:t>Tg</a:t>
            </a:r>
            <a:r>
              <a:rPr lang="en-US" altLang="bg-BG" sz="1400"/>
              <a:t>’ is the solute-specific </a:t>
            </a:r>
            <a:r>
              <a:rPr lang="en-US" altLang="bg-BG" sz="1400" smtClean="0"/>
              <a:t>glass </a:t>
            </a:r>
            <a:r>
              <a:rPr lang="en-US" altLang="bg-BG" sz="1400"/>
              <a:t>transition temperature of a maximally freeze concentrated solution. </a:t>
            </a:r>
            <a:r>
              <a:rPr lang="en-US" altLang="bg-BG" sz="1400" dirty="0"/>
              <a:t>Heavy dashed lines represent conditions of metastable equilibrium.</a:t>
            </a:r>
            <a:endParaRPr lang="bg-BG" altLang="bg-BG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21</a:t>
            </a:r>
            <a:endParaRPr lang="bg-BG" altLang="bg-BG" sz="1800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955675"/>
            <a:ext cx="74549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179388" y="6073775"/>
            <a:ext cx="8745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400"/>
              <a:t>State diagram of a binary system showing stabilities of diffusion-dependent properties of food. It is assumed that the “Tg’  zone” is the appropriate Tg for frozen foods, but this is still a matter of some disagreement.</a:t>
            </a:r>
            <a:endParaRPr lang="bg-BG" altLang="bg-BG" sz="1400"/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306388" y="436563"/>
            <a:ext cx="8531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Molecular mobility and food stability. Glass transition temperature</a:t>
            </a:r>
            <a:endParaRPr lang="bg-BG" altLang="bg-BG" sz="2000"/>
          </a:p>
        </p:txBody>
      </p:sp>
      <p:sp>
        <p:nvSpPr>
          <p:cNvPr id="23563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22</a:t>
            </a:r>
            <a:endParaRPr lang="bg-BG" altLang="bg-BG" sz="180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306388" y="436563"/>
            <a:ext cx="8531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Molecular mobility and food stability. Glass transition temperature</a:t>
            </a:r>
            <a:endParaRPr lang="bg-BG" altLang="bg-BG" sz="2000"/>
          </a:p>
        </p:txBody>
      </p:sp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125538"/>
            <a:ext cx="6683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"/>
          <p:cNvSpPr>
            <a:spLocks noChangeArrowheads="1"/>
          </p:cNvSpPr>
          <p:nvPr/>
        </p:nvSpPr>
        <p:spPr bwMode="auto">
          <a:xfrm>
            <a:off x="142875" y="6092825"/>
            <a:ext cx="8858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400"/>
              <a:t>State diag ram of a binary system showing possible paths for freezing (unstable sequence ABCDE; stable sequence  ABCDETg’F, drying (unstable sequence AHIJK; stable sequence AHIJLG) and freeze drying (unstable sequence ABCDEG; stable sequence ABCDETg’FG.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441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2</a:t>
            </a:r>
            <a:r>
              <a:rPr lang="en-US" altLang="bg-BG" sz="1800"/>
              <a:t>3</a:t>
            </a:r>
            <a:endParaRPr lang="bg-BG" altLang="bg-BG" sz="180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303838" y="2994025"/>
            <a:ext cx="38052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Combined methods approach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to food stability and safety</a:t>
            </a:r>
            <a:endParaRPr lang="bg-BG" altLang="bg-BG" sz="2000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518318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2</a:t>
            </a:r>
          </a:p>
        </p:txBody>
      </p:sp>
      <p:graphicFrame>
        <p:nvGraphicFramePr>
          <p:cNvPr id="196614" name="Group 6"/>
          <p:cNvGraphicFramePr>
            <a:graphicFrameLocks noGrp="1"/>
          </p:cNvGraphicFramePr>
          <p:nvPr/>
        </p:nvGraphicFramePr>
        <p:xfrm>
          <a:off x="827088" y="431800"/>
          <a:ext cx="7561262" cy="6310303"/>
        </p:xfrm>
        <a:graphic>
          <a:graphicData uri="http://schemas.openxmlformats.org/drawingml/2006/table">
            <a:tbl>
              <a:tblPr/>
              <a:tblGrid>
                <a:gridCol w="5788848"/>
                <a:gridCol w="1772414"/>
              </a:tblGrid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Product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WATER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Meat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pork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53 - 60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beef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50 - 70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chicken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~ 74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fish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65 - 81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Fruits      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strawberry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cherry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pear, banana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80 - 85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apple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peach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85  - 90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orange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grapefruit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90 - 95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Vegetable     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green pea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74 - 80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potato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carrot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red beet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broccoli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80 - 90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cabbage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tomato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lettuce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green bean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spinach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90 - 95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Beverages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beer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juices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whiskey, ouzo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58 -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milk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5 - 88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Others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cheese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white bread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salami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honey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dry fruits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butter</a:t>
                      </a: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shortening (margarine)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flour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- </a:t>
                      </a:r>
                      <a:r>
                        <a:rPr kumimoji="0" lang="en-US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dry milk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5" marR="9144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4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3</a:t>
            </a:r>
          </a:p>
        </p:txBody>
      </p:sp>
      <p:sp>
        <p:nvSpPr>
          <p:cNvPr id="5124" name="Rectangle 300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5125" name="Rectangle 307"/>
          <p:cNvSpPr>
            <a:spLocks noChangeArrowheads="1"/>
          </p:cNvSpPr>
          <p:nvPr/>
        </p:nvSpPr>
        <p:spPr bwMode="auto">
          <a:xfrm>
            <a:off x="2435225" y="403225"/>
            <a:ext cx="4273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Structure and physical properties</a:t>
            </a:r>
            <a:endParaRPr lang="bg-BG" altLang="bg-BG" sz="2000"/>
          </a:p>
        </p:txBody>
      </p:sp>
      <p:pic>
        <p:nvPicPr>
          <p:cNvPr id="5126" name="Picture 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4877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9" name="Picture 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55788"/>
            <a:ext cx="352901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70" name="Rectangle 310"/>
          <p:cNvSpPr>
            <a:spLocks noChangeArrowheads="1"/>
          </p:cNvSpPr>
          <p:nvPr/>
        </p:nvSpPr>
        <p:spPr bwMode="auto">
          <a:xfrm>
            <a:off x="4125913" y="5300663"/>
            <a:ext cx="4686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Hydrogen bonds formation with</a:t>
            </a:r>
            <a:r>
              <a:rPr lang="bg-BG" altLang="bg-BG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neighbors water </a:t>
            </a:r>
            <a:r>
              <a:rPr lang="bg-BG" altLang="bg-BG" sz="1800"/>
              <a:t> </a:t>
            </a:r>
            <a:r>
              <a:rPr lang="en-US" altLang="bg-BG" sz="1800"/>
              <a:t>molecules </a:t>
            </a:r>
            <a:r>
              <a:rPr lang="bg-BG" altLang="bg-BG" sz="1800"/>
              <a:t>(</a:t>
            </a:r>
            <a:r>
              <a:rPr lang="en-US" altLang="bg-BG" sz="1800"/>
              <a:t>or other subst.</a:t>
            </a:r>
            <a:r>
              <a:rPr lang="bg-BG" altLang="bg-BG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Н-</a:t>
            </a:r>
            <a:r>
              <a:rPr lang="en-US" altLang="bg-BG" sz="1800"/>
              <a:t>bond</a:t>
            </a:r>
            <a:r>
              <a:rPr lang="bg-BG" altLang="bg-BG" sz="1800"/>
              <a:t> </a:t>
            </a:r>
            <a:r>
              <a:rPr lang="en-US" altLang="bg-BG" sz="1800"/>
              <a:t>energy </a:t>
            </a:r>
            <a:r>
              <a:rPr lang="bg-BG" altLang="bg-BG" sz="1800"/>
              <a:t>– 13-25 </a:t>
            </a:r>
            <a:r>
              <a:rPr lang="en-US" altLang="bg-BG" sz="1800"/>
              <a:t>kJ/mol</a:t>
            </a:r>
            <a:endParaRPr lang="bg-BG" altLang="bg-BG" sz="1800"/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4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5372100" y="2205038"/>
            <a:ext cx="361156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Ice density at </a:t>
            </a:r>
            <a:r>
              <a:rPr lang="bg-BG" altLang="bg-BG" sz="1800"/>
              <a:t>0</a:t>
            </a:r>
            <a:r>
              <a:rPr lang="bg-BG" altLang="bg-BG" sz="1800" baseline="30000"/>
              <a:t>о</a:t>
            </a:r>
            <a:r>
              <a:rPr lang="bg-BG" altLang="bg-BG" sz="1800"/>
              <a:t>С</a:t>
            </a:r>
            <a:r>
              <a:rPr lang="en-US" altLang="bg-BG" sz="1800"/>
              <a:t> </a:t>
            </a:r>
            <a:r>
              <a:rPr lang="bg-BG" altLang="bg-BG" sz="1800"/>
              <a:t>(0,9168 g/cm</a:t>
            </a:r>
            <a:r>
              <a:rPr lang="bg-BG" altLang="bg-BG" sz="1800" baseline="30000"/>
              <a:t>-3</a:t>
            </a:r>
            <a:r>
              <a:rPr lang="bg-BG" altLang="bg-BG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and density of the liquid water</a:t>
            </a:r>
            <a:r>
              <a:rPr lang="bg-BG" altLang="bg-BG" sz="1800"/>
              <a:t> 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in it - </a:t>
            </a:r>
            <a:r>
              <a:rPr lang="bg-BG" altLang="bg-BG" sz="1800"/>
              <a:t>(0,9998 g/cm</a:t>
            </a:r>
            <a:r>
              <a:rPr lang="bg-BG" altLang="bg-BG" sz="1800" baseline="30000"/>
              <a:t>-3</a:t>
            </a:r>
            <a:r>
              <a:rPr lang="bg-BG" altLang="bg-BG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The highest density water has at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3,98 </a:t>
            </a:r>
            <a:r>
              <a:rPr lang="bg-BG" altLang="bg-BG" sz="1800" baseline="30000"/>
              <a:t>о</a:t>
            </a:r>
            <a:r>
              <a:rPr lang="bg-BG" altLang="bg-BG" sz="1800"/>
              <a:t>С.</a:t>
            </a:r>
          </a:p>
        </p:txBody>
      </p:sp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4581525"/>
            <a:ext cx="4102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6152" name="Rectangle 307"/>
          <p:cNvSpPr>
            <a:spLocks noChangeArrowheads="1"/>
          </p:cNvSpPr>
          <p:nvPr/>
        </p:nvSpPr>
        <p:spPr bwMode="auto">
          <a:xfrm>
            <a:off x="2435225" y="436563"/>
            <a:ext cx="4273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Structure and physical properties</a:t>
            </a:r>
            <a:endParaRPr lang="bg-BG" altLang="bg-BG" sz="2000"/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287338" y="14843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Extended structure of ice – hexagonal lattice</a:t>
            </a:r>
            <a:endParaRPr lang="bg-BG" altLang="bg-BG" sz="18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27225"/>
            <a:ext cx="48117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5</a:t>
            </a:r>
            <a:endParaRPr lang="bg-BG" altLang="bg-BG" sz="180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381250" y="403225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Interactions of water with solutes</a:t>
            </a:r>
            <a:endParaRPr lang="bg-BG" altLang="bg-BG" sz="200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79388" y="777875"/>
            <a:ext cx="61309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bg-BG" sz="1800"/>
              <a:t>Macroscopic level</a:t>
            </a:r>
            <a:r>
              <a:rPr lang="bg-BG" altLang="bg-BG" sz="1800"/>
              <a:t> (</a:t>
            </a:r>
            <a:r>
              <a:rPr lang="en-US" altLang="bg-BG" sz="1800"/>
              <a:t>hydration</a:t>
            </a:r>
            <a:r>
              <a:rPr lang="bg-BG" altLang="bg-BG" sz="1800"/>
              <a:t>, </a:t>
            </a:r>
            <a:r>
              <a:rPr lang="en-US" altLang="bg-BG" sz="1800"/>
              <a:t>water-binding capacity</a:t>
            </a:r>
            <a:r>
              <a:rPr lang="bg-BG" altLang="bg-BG" sz="1800"/>
              <a:t>)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bg-BG" sz="1800"/>
              <a:t>Molecular level</a:t>
            </a:r>
            <a:r>
              <a:rPr lang="bg-BG" altLang="bg-BG" sz="1800"/>
              <a:t> (</a:t>
            </a:r>
            <a:r>
              <a:rPr lang="en-US" altLang="bg-BG" sz="1800"/>
              <a:t>bound water</a:t>
            </a:r>
            <a:r>
              <a:rPr lang="bg-BG" altLang="bg-BG" sz="1800"/>
              <a:t>)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684213" y="2133600"/>
            <a:ext cx="835183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>
                <a:solidFill>
                  <a:srgbClr val="00B0F0"/>
                </a:solidFill>
              </a:rPr>
              <a:t>- Bound water is that which does not freeze at some arbitrary low temperature (usually -40°C or lower).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180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>
                <a:solidFill>
                  <a:srgbClr val="00B0F0"/>
                </a:solidFill>
              </a:rPr>
              <a:t>- Bound water is that which is unavailable as a solvent for additional solutes.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180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>
                <a:solidFill>
                  <a:srgbClr val="00B0F0"/>
                </a:solidFill>
              </a:rPr>
              <a:t>- Bound water is that which moves with a macromolecule in experiments involving sedimentation rates, viscosity, or diffusion.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180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>
                <a:solidFill>
                  <a:srgbClr val="00B0F0"/>
                </a:solidFill>
              </a:rPr>
              <a:t>- Bound water is that which exists in the vicinity of solutes and other nonaqueous substances and has properties differing significantly from those of “bulk” water in the same system.</a:t>
            </a:r>
            <a:endParaRPr lang="bg-BG" altLang="bg-BG" sz="1800">
              <a:solidFill>
                <a:srgbClr val="00B0F0"/>
              </a:solidFill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6</a:t>
            </a:r>
            <a:endParaRPr lang="bg-BG" altLang="bg-BG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381250" y="5080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Interactions of water with solutes</a:t>
            </a:r>
            <a:endParaRPr lang="bg-BG" altLang="bg-BG" sz="20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1628775"/>
          <a:ext cx="8788401" cy="3383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356"/>
                <a:gridCol w="3770578"/>
                <a:gridCol w="2929467"/>
              </a:tblGrid>
              <a:tr h="91431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Strength of interaction compared to water-water hydrogen bond</a:t>
                      </a:r>
                      <a:r>
                        <a:rPr lang="en-US" sz="1800" b="0" i="0" u="none" strike="noStrike" kern="1200" baseline="300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800" baseline="30000" noProof="0" dirty="0"/>
                    </a:p>
                  </a:txBody>
                  <a:tcPr marT="45703" marB="45703" anchor="ctr"/>
                </a:tc>
              </a:tr>
              <a:tr h="91431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Dipole-ion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Water-free ion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Water-charged group on organic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molecule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Greater</a:t>
                      </a:r>
                      <a:r>
                        <a:rPr lang="en-US" sz="1800" b="0" i="0" u="none" strike="noStrike" kern="1200" baseline="300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aseline="30000" noProof="0" dirty="0"/>
                    </a:p>
                  </a:txBody>
                  <a:tcPr marT="45703" marB="45703" anchor="ctr"/>
                </a:tc>
              </a:tr>
              <a:tr h="91431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Dipole-dipole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Water-protein NH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Water-protein CO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Water-sidechain OH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Approx. equal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</a:tr>
              <a:tr h="64001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Hydrophobic hydration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+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u="none" strike="noStrike" kern="1200" baseline="300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R(hydrated)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Much less</a:t>
                      </a:r>
                      <a:endParaRPr lang="en-US" sz="1800" noProof="0" dirty="0"/>
                    </a:p>
                  </a:txBody>
                  <a:tcPr marT="45703" marB="45703" anchor="ctr"/>
                </a:tc>
              </a:tr>
            </a:tbl>
          </a:graphicData>
        </a:graphic>
      </p:graphicFrame>
      <p:sp>
        <p:nvSpPr>
          <p:cNvPr id="8221" name="Rectangle 4"/>
          <p:cNvSpPr>
            <a:spLocks noChangeArrowheads="1"/>
          </p:cNvSpPr>
          <p:nvPr/>
        </p:nvSpPr>
        <p:spPr bwMode="auto">
          <a:xfrm>
            <a:off x="1476375" y="5373688"/>
            <a:ext cx="6191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 baseline="30000"/>
              <a:t>a</a:t>
            </a:r>
            <a:r>
              <a:rPr lang="en-US" altLang="bg-BG" sz="1800"/>
              <a:t> About 12-25 kJ/mol.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 baseline="30000"/>
              <a:t>b</a:t>
            </a:r>
            <a:r>
              <a:rPr lang="en-US" altLang="bg-BG" sz="1800"/>
              <a:t> But much weaker than strength of single covalent bond.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 baseline="30000"/>
              <a:t>c</a:t>
            </a:r>
            <a:r>
              <a:rPr lang="en-US" altLang="bg-BG" sz="1800"/>
              <a:t> R is alkyl group.</a:t>
            </a:r>
            <a:endParaRPr lang="bg-BG" altLang="bg-BG" sz="1800"/>
          </a:p>
        </p:txBody>
      </p:sp>
      <p:sp>
        <p:nvSpPr>
          <p:cNvPr id="8222" name="Text Box 5"/>
          <p:cNvSpPr txBox="1">
            <a:spLocks noChangeArrowheads="1"/>
          </p:cNvSpPr>
          <p:nvPr/>
        </p:nvSpPr>
        <p:spPr bwMode="auto">
          <a:xfrm>
            <a:off x="34925" y="38100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4000">
                <a:solidFill>
                  <a:srgbClr val="C00000"/>
                </a:solidFill>
              </a:rPr>
              <a:t>!</a:t>
            </a:r>
            <a:endParaRPr lang="bg-BG" altLang="bg-BG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7</a:t>
            </a:r>
            <a:endParaRPr lang="bg-BG" altLang="bg-BG" sz="18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148263" y="2995613"/>
            <a:ext cx="3724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Ion – ion (charged groups);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Ion – dipole;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H-bonds between water molecules</a:t>
            </a:r>
            <a:endParaRPr lang="bg-BG" altLang="bg-BG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2381250" y="403225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Interactions of water with solutes</a:t>
            </a:r>
            <a:endParaRPr lang="bg-BG" altLang="bg-BG" sz="200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93675" y="1052513"/>
            <a:ext cx="4954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1. Interaction with ions and ionic groups</a:t>
            </a:r>
            <a:endParaRPr lang="bg-BG" altLang="bg-BG" sz="1800"/>
          </a:p>
        </p:txBody>
      </p:sp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47838"/>
            <a:ext cx="37449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95250" y="46656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Likely arrangement of water 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adjacent to sodium chloride. Only water molecules in plane of paper are shown</a:t>
            </a:r>
            <a:endParaRPr lang="bg-BG" altLang="bg-BG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656638" y="38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8</a:t>
            </a:r>
            <a:endParaRPr lang="bg-BG" altLang="bg-BG" sz="18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-1084263" y="101457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>
                <a:latin typeface="Hebar" charset="0"/>
                <a:cs typeface="Times New Roman" panose="02020603050405020304" pitchFamily="18" charset="0"/>
              </a:rPr>
              <a:t/>
            </a:r>
            <a:br>
              <a:rPr lang="en-GB" altLang="bg-BG" sz="1000">
                <a:latin typeface="Hebar" charset="0"/>
                <a:cs typeface="Times New Roman" panose="02020603050405020304" pitchFamily="18" charset="0"/>
              </a:rPr>
            </a:br>
            <a:endParaRPr lang="en-GB" altLang="bg-BG" sz="180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50825" y="4214813"/>
            <a:ext cx="4110038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bg-BG" sz="1800"/>
              <a:t>Hydrogen bonding (dotted lines) of</a:t>
            </a:r>
          </a:p>
          <a:p>
            <a:pPr>
              <a:buFontTx/>
              <a:buNone/>
            </a:pPr>
            <a:r>
              <a:rPr lang="en-US" altLang="bg-BG" sz="1800"/>
              <a:t>water to two kinds of functional groups</a:t>
            </a:r>
          </a:p>
          <a:p>
            <a:pPr>
              <a:buFontTx/>
              <a:buNone/>
            </a:pPr>
            <a:r>
              <a:rPr lang="en-US" altLang="bg-BG" sz="1800"/>
              <a:t>occurring in proteins.</a:t>
            </a:r>
          </a:p>
          <a:p>
            <a:pPr>
              <a:buFontTx/>
              <a:buNone/>
            </a:pPr>
            <a:endParaRPr lang="en-US" altLang="bg-BG" sz="1800"/>
          </a:p>
          <a:p>
            <a:pPr>
              <a:buFontTx/>
              <a:buNone/>
            </a:pPr>
            <a:r>
              <a:rPr lang="en-US" altLang="bg-BG" sz="1800"/>
              <a:t>dipole – dipole interactions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800350" y="-1588"/>
            <a:ext cx="3543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/>
              <a:t>WATER AND WATER ACTIVITY</a:t>
            </a:r>
            <a:endParaRPr lang="bg-BG" altLang="bg-BG" sz="1800" b="1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381250" y="436563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2000" b="1"/>
              <a:t>Interactions of water with solutes</a:t>
            </a:r>
            <a:endParaRPr lang="bg-BG" altLang="bg-BG" sz="2000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193675" y="914400"/>
            <a:ext cx="4954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2. Interaction with neutral groups (having H-bonding capabilities</a:t>
            </a:r>
            <a:endParaRPr lang="bg-BG" altLang="bg-BG" sz="1800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349500"/>
            <a:ext cx="33813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87413"/>
            <a:ext cx="28813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4395788" y="5037138"/>
            <a:ext cx="47482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Examples of a three-molecule water bridge in papain; 23, 24, and 25 - water molecules.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(</a:t>
            </a:r>
            <a:r>
              <a:rPr lang="en-US" altLang="bg-BG" sz="1400"/>
              <a:t>From Berendsen, H. J. C. (1975). Specific interactions of water with biopolymers, in </a:t>
            </a:r>
            <a:r>
              <a:rPr lang="en-US" altLang="bg-BG" sz="1400" i="1"/>
              <a:t>Water—A Comprehensive Treatise, </a:t>
            </a:r>
            <a:r>
              <a:rPr lang="en-US" altLang="bg-BG" sz="1400"/>
              <a:t>vol. 5 (F. Franks, ed.), Plenum Press, New York, pp. 293–349.</a:t>
            </a:r>
            <a:r>
              <a:rPr lang="en-US" altLang="bg-BG" sz="1800"/>
              <a:t>)</a:t>
            </a:r>
            <a:endParaRPr lang="bg-BG" altLang="bg-BG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7443</TotalTime>
  <Words>2178</Words>
  <Application>Microsoft Office PowerPoint</Application>
  <PresentationFormat>On-screen Show (4:3)</PresentationFormat>
  <Paragraphs>422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Cambria Math</vt:lpstr>
      <vt:lpstr>Hebar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uft-plovdiv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Composes organiques - caractéristique, structure, classification</dc:title>
  <dc:creator>pc_user</dc:creator>
  <cp:lastModifiedBy>antons</cp:lastModifiedBy>
  <cp:revision>190</cp:revision>
  <dcterms:created xsi:type="dcterms:W3CDTF">2013-02-13T12:39:47Z</dcterms:created>
  <dcterms:modified xsi:type="dcterms:W3CDTF">2017-02-13T12:09:16Z</dcterms:modified>
</cp:coreProperties>
</file>