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2" r:id="rId37"/>
    <p:sldId id="293" r:id="rId38"/>
    <p:sldId id="291"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02AC24A9-CCB6-4F8D-B8DB-C2F3692CFA5A}"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0151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2AC24A9-CCB6-4F8D-B8DB-C2F3692CFA5A}"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66574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2AC24A9-CCB6-4F8D-B8DB-C2F3692CFA5A}"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754005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2AC24A9-CCB6-4F8D-B8DB-C2F3692CFA5A}"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767080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2AC24A9-CCB6-4F8D-B8DB-C2F3692CFA5A}"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3417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02AC24A9-CCB6-4F8D-B8DB-C2F3692CFA5A}" type="datetimeFigureOut">
              <a:rPr lang="en-US" smtClean="0"/>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121644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9728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1792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02AC24A9-CCB6-4F8D-B8DB-C2F3692CFA5A}" type="datetimeFigureOut">
              <a:rPr lang="en-US" smtClean="0"/>
              <a:t>10/11/2021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331787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02AC24A9-CCB6-4F8D-B8DB-C2F3692CFA5A}" type="datetimeFigureOut">
              <a:rPr lang="en-US" smtClean="0"/>
              <a:t>10/11/2021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035327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2AC24A9-CCB6-4F8D-B8DB-C2F3692CFA5A}" type="datetimeFigureOut">
              <a:rPr lang="en-US" smtClean="0"/>
              <a:t>10/11/2021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412148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2AC24A9-CCB6-4F8D-B8DB-C2F3692CFA5A}" type="datetimeFigureOut">
              <a:rPr lang="en-US" smtClean="0"/>
              <a:t>10/11/2021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3601121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02AC24A9-CCB6-4F8D-B8DB-C2F3692CFA5A}" type="datetimeFigureOut">
              <a:rPr lang="en-US" smtClean="0"/>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236188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2AC24A9-CCB6-4F8D-B8DB-C2F3692CFA5A}" type="datetimeFigureOut">
              <a:rPr lang="en-US" smtClean="0"/>
              <a:t>10/11/2021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2DC25EE-239B-4C5F-AAD1-255A7D5F1EE2}"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9923377"/>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2588DDF-A6A3-4344-B823-4ECD698D2E24}"/>
              </a:ext>
            </a:extLst>
          </p:cNvPr>
          <p:cNvPicPr>
            <a:picLocks noChangeAspect="1"/>
          </p:cNvPicPr>
          <p:nvPr/>
        </p:nvPicPr>
        <p:blipFill rotWithShape="1">
          <a:blip r:embed="rId2"/>
          <a:srcRect l="15249" r="377" b="-1"/>
          <a:stretch/>
        </p:blipFill>
        <p:spPr>
          <a:xfrm>
            <a:off x="3523488" y="10"/>
            <a:ext cx="8668512" cy="6857990"/>
          </a:xfrm>
          <a:prstGeom prst="rect">
            <a:avLst/>
          </a:prstGeom>
        </p:spPr>
      </p:pic>
      <p:sp>
        <p:nvSpPr>
          <p:cNvPr id="2" name="Τίτλος 1">
            <a:extLst>
              <a:ext uri="{FF2B5EF4-FFF2-40B4-BE49-F238E27FC236}">
                <a16:creationId xmlns:a16="http://schemas.microsoft.com/office/drawing/2014/main" id="{2BD76432-A0FE-4E1B-8354-FBA3BEA6A6CC}"/>
              </a:ext>
            </a:extLst>
          </p:cNvPr>
          <p:cNvSpPr>
            <a:spLocks noGrp="1"/>
          </p:cNvSpPr>
          <p:nvPr>
            <p:ph type="ctrTitle"/>
          </p:nvPr>
        </p:nvSpPr>
        <p:spPr>
          <a:xfrm>
            <a:off x="477981" y="1122363"/>
            <a:ext cx="4023360" cy="3204134"/>
          </a:xfrm>
        </p:spPr>
        <p:txBody>
          <a:bodyPr anchor="b">
            <a:normAutofit/>
          </a:bodyPr>
          <a:lstStyle/>
          <a:p>
            <a:r>
              <a:rPr lang="el-GR" sz="4800" dirty="0"/>
              <a:t>Γλώσσα, δημόσιος λόγος και </a:t>
            </a:r>
            <a:r>
              <a:rPr lang="el-GR" sz="4800" dirty="0" err="1"/>
              <a:t>έμφυλα</a:t>
            </a:r>
            <a:r>
              <a:rPr lang="el-GR" sz="4800" dirty="0"/>
              <a:t> στερεότυπα.</a:t>
            </a:r>
          </a:p>
        </p:txBody>
      </p:sp>
      <p:sp>
        <p:nvSpPr>
          <p:cNvPr id="3" name="Υπότιτλος 2">
            <a:extLst>
              <a:ext uri="{FF2B5EF4-FFF2-40B4-BE49-F238E27FC236}">
                <a16:creationId xmlns:a16="http://schemas.microsoft.com/office/drawing/2014/main" id="{C69A1C78-FD2D-467F-9167-8D4E36CEF582}"/>
              </a:ext>
            </a:extLst>
          </p:cNvPr>
          <p:cNvSpPr>
            <a:spLocks noGrp="1"/>
          </p:cNvSpPr>
          <p:nvPr>
            <p:ph type="subTitle" idx="1"/>
          </p:nvPr>
        </p:nvSpPr>
        <p:spPr>
          <a:xfrm>
            <a:off x="477980" y="4872922"/>
            <a:ext cx="4023359" cy="1208141"/>
          </a:xfrm>
        </p:spPr>
        <p:txBody>
          <a:bodyPr>
            <a:normAutofit/>
          </a:bodyPr>
          <a:lstStyle/>
          <a:p>
            <a:r>
              <a:rPr lang="el-GR" sz="2000" dirty="0" err="1"/>
              <a:t>Παπαλαμπροπουλου</a:t>
            </a:r>
            <a:r>
              <a:rPr lang="el-GR" sz="2000" dirty="0"/>
              <a:t> </a:t>
            </a:r>
            <a:r>
              <a:rPr lang="el-GR" sz="2000" dirty="0" err="1"/>
              <a:t>Μαρια</a:t>
            </a:r>
            <a:endParaRPr lang="el-GR" sz="2000" dirty="0"/>
          </a:p>
          <a:p>
            <a:r>
              <a:rPr lang="el-GR" sz="2000" dirty="0" err="1"/>
              <a:t>Υποψηφια</a:t>
            </a:r>
            <a:r>
              <a:rPr lang="el-GR" sz="2000" dirty="0"/>
              <a:t> </a:t>
            </a:r>
            <a:r>
              <a:rPr lang="el-GR" sz="2000" dirty="0" err="1"/>
              <a:t>Διδακτορισσα</a:t>
            </a:r>
            <a:r>
              <a:rPr lang="el-GR" sz="2000" dirty="0"/>
              <a:t> ΠΔΜ</a:t>
            </a:r>
          </a:p>
        </p:txBody>
      </p:sp>
    </p:spTree>
    <p:extLst>
      <p:ext uri="{BB962C8B-B14F-4D97-AF65-F5344CB8AC3E}">
        <p14:creationId xmlns:p14="http://schemas.microsoft.com/office/powerpoint/2010/main" val="241539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16A7B6-304F-4CAB-A5A8-B2E0378748A0}"/>
              </a:ext>
            </a:extLst>
          </p:cNvPr>
          <p:cNvSpPr>
            <a:spLocks noGrp="1"/>
          </p:cNvSpPr>
          <p:nvPr>
            <p:ph type="title"/>
          </p:nvPr>
        </p:nvSpPr>
        <p:spPr/>
        <p:txBody>
          <a:bodyPr>
            <a:normAutofit fontScale="90000"/>
          </a:bodyPr>
          <a:lstStyle/>
          <a:p>
            <a:pPr>
              <a:lnSpc>
                <a:spcPct val="107000"/>
              </a:lnSpc>
              <a:spcAft>
                <a:spcPts val="800"/>
              </a:spcAft>
            </a:pPr>
            <a:r>
              <a:rPr lang="el-GR" sz="4000" b="1" dirty="0">
                <a:effectLst/>
                <a:latin typeface="Times New Roman" panose="02020603050405020304" pitchFamily="18" charset="0"/>
                <a:ea typeface="Calibri" panose="020F0502020204030204" pitchFamily="34" charset="0"/>
                <a:cs typeface="Times New Roman" panose="02020603050405020304" pitchFamily="18" charset="0"/>
              </a:rPr>
              <a:t>Μαθήματα φύλου και ΜΜΕ</a:t>
            </a:r>
            <a:br>
              <a:rPr lang="el-GR" sz="36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800B7C73-7392-4FD3-8354-12DC4ED54E9C}"/>
              </a:ext>
            </a:extLst>
          </p:cNvPr>
          <p:cNvSpPr>
            <a:spLocks noGrp="1"/>
          </p:cNvSpPr>
          <p:nvPr>
            <p:ph idx="1"/>
          </p:nvPr>
        </p:nvSpPr>
        <p:spPr>
          <a:xfrm>
            <a:off x="1115568" y="2478023"/>
            <a:ext cx="10168128" cy="3913251"/>
          </a:xfrm>
        </p:spPr>
        <p:txBody>
          <a:bodyPr>
            <a:normAutofit/>
          </a:bodyPr>
          <a:lstStyle/>
          <a:p>
            <a:pPr algn="just">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Τα ΜΜΕ παράγουν και μεταδίδουν κυρίαρχους λόγους, νόρμες και αξίες μέσα από το κείμενο, την εικόνα και τη μουσική και διαμορφώνουν σε σημαντικό βαθμό το πώς σκεφτόμαστε για τους εαυτούς μας, τις σχέσεις μας και τον κόσμο. Η κοινή λογική, το εφικτό και το επιθυμητό, επίσης, προσδιορίζονται σε μεγάλο βαθμό από τις αναπαραστάσεις των ΜΜΕ σε σύγχρονες κοινωνίες. Οι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έμφυλες</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αναπαραστάσεις έμμεσα μέσω διαφημίσεων, κοινωνικών μηνυμάτων, τηλεοπτικών σειρών, εκπομπών κ.α. δημιουργούν πρότυπα συμπεριφορών και αντιλήψεων που όποιος/όποια αρνείται να ακολουθήσει ή να ενστερνιστεί, θεωρείται εκτός του αποδεκτού κοινωνικού πλαισίου.</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10925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0956D6-4BAC-4196-A51D-6F8CE2CE93BA}"/>
              </a:ext>
            </a:extLst>
          </p:cNvPr>
          <p:cNvSpPr>
            <a:spLocks noGrp="1"/>
          </p:cNvSpPr>
          <p:nvPr>
            <p:ph type="title"/>
          </p:nvPr>
        </p:nvSpPr>
        <p:spPr/>
        <p:txBody>
          <a:bodyPr/>
          <a:lstStyle/>
          <a:p>
            <a:r>
              <a:rPr kumimoji="0" lang="el-GR" sz="36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Μαθήματα φύλου και ΜΜΕ</a:t>
            </a:r>
            <a:endParaRPr lang="el-GR" dirty="0"/>
          </a:p>
        </p:txBody>
      </p:sp>
      <p:sp>
        <p:nvSpPr>
          <p:cNvPr id="3" name="Θέση περιεχομένου 2">
            <a:extLst>
              <a:ext uri="{FF2B5EF4-FFF2-40B4-BE49-F238E27FC236}">
                <a16:creationId xmlns:a16="http://schemas.microsoft.com/office/drawing/2014/main" id="{D2C4A56F-7FCA-4DAC-9F5D-AA4D0EFFBC7E}"/>
              </a:ext>
            </a:extLst>
          </p:cNvPr>
          <p:cNvSpPr>
            <a:spLocks noGrp="1"/>
          </p:cNvSpPr>
          <p:nvPr>
            <p:ph idx="1"/>
          </p:nvPr>
        </p:nvSpPr>
        <p:spPr/>
        <p:txBody>
          <a:bodyPr/>
          <a:lstStyle/>
          <a:p>
            <a:pPr algn="just">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Τις δεκαετίες του ’70 και του ’80, η σχέση ΜΜΕ και φύλου άρχισε να διερευνάται στον απόηχο του φεμινιστικού κινήματος και οι πρώτες έρευνες άρχισαν να εμφανίζονται. Ο διάλογος για τη σχέση του φύλου με τα ΜΜΕ και τους τρόπους μετάδοσης και θεμελίωσης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έμφυλων</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στερεοτύπων και πατριαρχικών αντιλήψεων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προέβαλε</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τη σοβαρότητα του ζητήματος, την ανάγκη για μελέτη και τη δημιουργία προτάσεων για την εισαγωγή της οπτικής του φύλου σε όλα τα στάδια παραγωγής και μετάδοσης μηνυμάτων, είτε αυτά αφορούν διαφημίσεις, ειδήσεις, τον κινηματογράφο, τα σήριαλ κ.α.</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725728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F48D10-27B2-412F-AC78-EA11E6E26CC7}"/>
              </a:ext>
            </a:extLst>
          </p:cNvPr>
          <p:cNvSpPr>
            <a:spLocks noGrp="1"/>
          </p:cNvSpPr>
          <p:nvPr>
            <p:ph type="title"/>
          </p:nvPr>
        </p:nvSpPr>
        <p:spPr/>
        <p:txBody>
          <a:bodyPr/>
          <a:lstStyle/>
          <a:p>
            <a:r>
              <a:rPr kumimoji="0" lang="el-GR" sz="36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Μαθήματα φύλου και ΜΜΕ</a:t>
            </a:r>
            <a:endParaRPr lang="el-GR" dirty="0"/>
          </a:p>
        </p:txBody>
      </p:sp>
      <p:sp>
        <p:nvSpPr>
          <p:cNvPr id="3" name="Θέση περιεχομένου 2">
            <a:extLst>
              <a:ext uri="{FF2B5EF4-FFF2-40B4-BE49-F238E27FC236}">
                <a16:creationId xmlns:a16="http://schemas.microsoft.com/office/drawing/2014/main" id="{97BCB8BE-EFE5-43E8-87E1-58321617C3AA}"/>
              </a:ext>
            </a:extLst>
          </p:cNvPr>
          <p:cNvSpPr>
            <a:spLocks noGrp="1"/>
          </p:cNvSpPr>
          <p:nvPr>
            <p:ph idx="1"/>
          </p:nvPr>
        </p:nvSpPr>
        <p:spPr>
          <a:xfrm>
            <a:off x="1115568" y="2171700"/>
            <a:ext cx="10168128" cy="4000500"/>
          </a:xfrm>
        </p:spPr>
        <p:txBody>
          <a:bodyPr>
            <a:normAutofit/>
          </a:bodyPr>
          <a:lstStyle/>
          <a:p>
            <a:pPr algn="just">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Τα ΜΜΕ δεν αντικατοπτρίζουν απλά την κυρίαρχη πατριαρχική ιδεολογία και τα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έμφυλα</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στερεότυπα, με βάση τα οποία οι γυναίκες θεωρούνται υποδεέστερα όντα από τη «φύση» τους, αλλά παίζουν σημαντικό ρόλο και στην κατασκευή τους. Τα στερεότυπα για τις γυναίκες που κυριαρχούν υποστηρίζουν ότι οι γυναίκες μοιράζονται τα ίδια χαρακτηριστικά, τις ίδιες ικανότητες, ανάγκες και επιθυμίες λόγω του φύλου τους και ότι αυτά είναι υποδεέστερα των ανδρών. Οι γυναίκες, βάση πατριαρχικών στερεοτύπων, έχουν «αξία» κυρίως για αυτά που προσφέρουν στους άνδρες και κυρίως για αυτά που προσφέρει το σώμα τους: απόλαυση (οπτική και σεξουαλική), αναπαραγωγή, φροντίδα και οικιακή εργασία.</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689023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C48565-F64D-4495-8BC8-233951E4ABF0}"/>
              </a:ext>
            </a:extLst>
          </p:cNvPr>
          <p:cNvSpPr>
            <a:spLocks noGrp="1"/>
          </p:cNvSpPr>
          <p:nvPr>
            <p:ph type="title"/>
          </p:nvPr>
        </p:nvSpPr>
        <p:spPr/>
        <p:txBody>
          <a:bodyPr/>
          <a:lstStyle/>
          <a:p>
            <a:r>
              <a:rPr kumimoji="0" lang="el-GR" sz="36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Μαθήματα φύλου και ΜΜΕ</a:t>
            </a:r>
            <a:endParaRPr lang="el-GR" dirty="0"/>
          </a:p>
        </p:txBody>
      </p:sp>
      <p:sp>
        <p:nvSpPr>
          <p:cNvPr id="3" name="Θέση περιεχομένου 2">
            <a:extLst>
              <a:ext uri="{FF2B5EF4-FFF2-40B4-BE49-F238E27FC236}">
                <a16:creationId xmlns:a16="http://schemas.microsoft.com/office/drawing/2014/main" id="{92B94400-433D-47EF-9C36-8B357C2909A2}"/>
              </a:ext>
            </a:extLst>
          </p:cNvPr>
          <p:cNvSpPr>
            <a:spLocks noGrp="1"/>
          </p:cNvSpPr>
          <p:nvPr>
            <p:ph idx="1"/>
          </p:nvPr>
        </p:nvSpPr>
        <p:spPr>
          <a:xfrm>
            <a:off x="1115568" y="2057400"/>
            <a:ext cx="10168128" cy="4114800"/>
          </a:xfrm>
        </p:spPr>
        <p:txBody>
          <a:bodyPr/>
          <a:lstStyle/>
          <a:p>
            <a:pPr algn="just">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Επίσης, τα στερεότυπα για τις γυναίκες, στηρίζουν την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έμφυλη</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βία. Οι γυναίκες που βιώνουν την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έμφυλη</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βία συνήθως παρουσιάζονται στα ΜΜΕ ως υπεύθυνες οι ίδιες για τη βία εναντίον τους π.χ. υπονοείται ότι «προκάλεσε», «έδωσε δικαίωμα», «είχε πιεί», «δεν πρόσεξε» κτλ. και άρα είναι ελλειμματικές με κάποιο τρόπο ή προβληματικές. Ταυτόχρονα, στις διαφημίσεις η βία ενάντια στις γυναίκες έχει συχνά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φυσικοποιηθεί</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παρουσιάζεται ως αποτέλεσμα φυσικής ανδρικής έκφρασης ερωτικής διάθεσης, αντί για εργαλείο εξευτελισμού, κυριαρχίας και ελέγχου.</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517802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735680-F47D-4B32-AA70-C4F7E631737C}"/>
              </a:ext>
            </a:extLst>
          </p:cNvPr>
          <p:cNvSpPr>
            <a:spLocks noGrp="1"/>
          </p:cNvSpPr>
          <p:nvPr>
            <p:ph type="title"/>
          </p:nvPr>
        </p:nvSpPr>
        <p:spPr/>
        <p:txBody>
          <a:bodyPr/>
          <a:lstStyle/>
          <a:p>
            <a:r>
              <a:rPr kumimoji="0" lang="el-GR" sz="36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Μαθήματα φύλου και ΜΜΕ</a:t>
            </a:r>
            <a:endParaRPr lang="el-GR" dirty="0"/>
          </a:p>
        </p:txBody>
      </p:sp>
      <p:sp>
        <p:nvSpPr>
          <p:cNvPr id="3" name="Θέση περιεχομένου 2">
            <a:extLst>
              <a:ext uri="{FF2B5EF4-FFF2-40B4-BE49-F238E27FC236}">
                <a16:creationId xmlns:a16="http://schemas.microsoft.com/office/drawing/2014/main" id="{DDCCB4EE-DDDA-485D-B652-189F56C1F15E}"/>
              </a:ext>
            </a:extLst>
          </p:cNvPr>
          <p:cNvSpPr>
            <a:spLocks noGrp="1"/>
          </p:cNvSpPr>
          <p:nvPr>
            <p:ph idx="1"/>
          </p:nvPr>
        </p:nvSpPr>
        <p:spPr>
          <a:xfrm>
            <a:off x="1115568" y="2200275"/>
            <a:ext cx="10168128" cy="4109085"/>
          </a:xfrm>
        </p:spPr>
        <p:txBody>
          <a:bodyPr>
            <a:normAutofit/>
          </a:bodyPr>
          <a:lstStyle/>
          <a:p>
            <a:pPr algn="just">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Η συνεχής ανάδειξη της σχέσης κοινωνικού φύλου και Μέσων Μαζικής Επικοινωνίας (ΜΜΕ), η οποία εκκινεί από το πρόβλημα της στερεοτυπικής αναπαράστασης των γυναικών από τα ΜΜΕ και των τρόπων με τους οποίους η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έμφυλη</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ταυτότητα κατασκευάζεται και επιτελείται μέσω (και) της κανονιστικής παραγωγής νοημάτων των μέσων. Η προώθηση και εδραίωση στερεοτυπικών αντιλήψεων περί θηλυκότητας και αντιλήψεων, που, τελικά, κατασκευάζουν ένα μοναδικό γυναικείο πρότυπο βασισμένο στην υποτιθέμενη φυσική αποστολή της γυναίκας αποκλειστικά ως μητέρας και συζύγου, υπονομεύει τις προσπάθειες χειραφέτησης, αυτονομίας, ένταξης στη δημόσια σφαίρα, ενασχόλησης με τα κοινά, συμμετοχής στα κέντρα λήψης αποφάσεων, στην εργασία.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941780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0E5F52-F4B7-4A52-82AE-2D4871484CAE}"/>
              </a:ext>
            </a:extLst>
          </p:cNvPr>
          <p:cNvSpPr>
            <a:spLocks noGrp="1"/>
          </p:cNvSpPr>
          <p:nvPr>
            <p:ph type="title"/>
          </p:nvPr>
        </p:nvSpPr>
        <p:spPr/>
        <p:txBody>
          <a:bodyPr/>
          <a:lstStyle/>
          <a:p>
            <a:r>
              <a:rPr kumimoji="0" lang="el-GR" sz="36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Μαθήματα φύλου και ΜΜΕ</a:t>
            </a:r>
            <a:endParaRPr lang="el-GR" dirty="0"/>
          </a:p>
        </p:txBody>
      </p:sp>
      <p:sp>
        <p:nvSpPr>
          <p:cNvPr id="3" name="Θέση περιεχομένου 2">
            <a:extLst>
              <a:ext uri="{FF2B5EF4-FFF2-40B4-BE49-F238E27FC236}">
                <a16:creationId xmlns:a16="http://schemas.microsoft.com/office/drawing/2014/main" id="{78630B9C-D2E3-4844-83EE-38F34CA42184}"/>
              </a:ext>
            </a:extLst>
          </p:cNvPr>
          <p:cNvSpPr>
            <a:spLocks noGrp="1"/>
          </p:cNvSpPr>
          <p:nvPr>
            <p:ph idx="1"/>
          </p:nvPr>
        </p:nvSpPr>
        <p:spPr>
          <a:xfrm>
            <a:off x="1115568" y="2478024"/>
            <a:ext cx="10168128" cy="4018026"/>
          </a:xfrm>
        </p:spPr>
        <p:txBody>
          <a:bodyPr>
            <a:normAutofit lnSpcReduction="10000"/>
          </a:bodyPr>
          <a:lstStyle/>
          <a:p>
            <a:pPr algn="just">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Ο ρόλος των ΜΜΕ στην αναπαραγωγή των κοινωνικών δομών και σχέσεων πατριαρχίας στην συμβολική εξουδετέρωση των γυναικών, μέσω της αποσιώπησης των πραγματικών εμπειριών των γυναικών και της απουσίας θετικών ρόλων και προτύπων είναι καταλυτικός και επιβεβαιώνει την άποψη ότι τα ΜΜΕ δεν είναι κανάλια ιδεολογιών, είναι τα ίδια μια ιδεολογία. Η συμμετοχή των γυναικών στα κέντρα λήψης αποφάσεων των ΜΜΕ, η ενίσχυσή τους στις διαδικασίες παραγωγής των πολιτιστικών, πολιτικών, ψυχαγωγικών προϊόντων και η προβολή θετικού έργου γυναικών προς την κατεύθυνση της χειραφέτησης, αποτελεί σημαντική προϋπόθεση για την άρση των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έμφυλων</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στερεοτυπικών αναπαραστάσεων και την προώθηση της ισότητας.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519563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30A86A-7016-419B-96DD-78D5DF835AD9}"/>
              </a:ext>
            </a:extLst>
          </p:cNvPr>
          <p:cNvSpPr>
            <a:spLocks noGrp="1"/>
          </p:cNvSpPr>
          <p:nvPr>
            <p:ph type="title"/>
          </p:nvPr>
        </p:nvSpPr>
        <p:spPr>
          <a:xfrm>
            <a:off x="1106043" y="0"/>
            <a:ext cx="9723882" cy="864108"/>
          </a:xfrm>
        </p:spPr>
        <p:txBody>
          <a:bodyPr>
            <a:noAutofit/>
          </a:bodyPr>
          <a:lstStyle/>
          <a:p>
            <a:r>
              <a:rPr lang="el-GR" sz="1600" dirty="0"/>
              <a:t>Δράσεις για την εξάλειψη προκαταλήψεων και προαγωγή της ισότητας μέσω των Μέσων Μαζικής Επικοινωνίας. </a:t>
            </a:r>
          </a:p>
        </p:txBody>
      </p:sp>
      <p:graphicFrame>
        <p:nvGraphicFramePr>
          <p:cNvPr id="7" name="Πίνακας 7">
            <a:extLst>
              <a:ext uri="{FF2B5EF4-FFF2-40B4-BE49-F238E27FC236}">
                <a16:creationId xmlns:a16="http://schemas.microsoft.com/office/drawing/2014/main" id="{BBB88764-BC3E-4BE2-8AC1-79D234A23CD7}"/>
              </a:ext>
            </a:extLst>
          </p:cNvPr>
          <p:cNvGraphicFramePr>
            <a:graphicFrameLocks noGrp="1"/>
          </p:cNvGraphicFramePr>
          <p:nvPr>
            <p:ph idx="1"/>
            <p:extLst>
              <p:ext uri="{D42A27DB-BD31-4B8C-83A1-F6EECF244321}">
                <p14:modId xmlns:p14="http://schemas.microsoft.com/office/powerpoint/2010/main" val="4257302872"/>
              </p:ext>
            </p:extLst>
          </p:nvPr>
        </p:nvGraphicFramePr>
        <p:xfrm>
          <a:off x="1012032" y="673608"/>
          <a:ext cx="10167936" cy="6477280"/>
        </p:xfrm>
        <a:graphic>
          <a:graphicData uri="http://schemas.openxmlformats.org/drawingml/2006/table">
            <a:tbl>
              <a:tblPr firstRow="1" bandRow="1">
                <a:tableStyleId>{5C22544A-7EE6-4342-B048-85BDC9FD1C3A}</a:tableStyleId>
              </a:tblPr>
              <a:tblGrid>
                <a:gridCol w="3389312">
                  <a:extLst>
                    <a:ext uri="{9D8B030D-6E8A-4147-A177-3AD203B41FA5}">
                      <a16:colId xmlns:a16="http://schemas.microsoft.com/office/drawing/2014/main" val="419895502"/>
                    </a:ext>
                  </a:extLst>
                </a:gridCol>
                <a:gridCol w="3389312">
                  <a:extLst>
                    <a:ext uri="{9D8B030D-6E8A-4147-A177-3AD203B41FA5}">
                      <a16:colId xmlns:a16="http://schemas.microsoft.com/office/drawing/2014/main" val="11231439"/>
                    </a:ext>
                  </a:extLst>
                </a:gridCol>
                <a:gridCol w="3389312">
                  <a:extLst>
                    <a:ext uri="{9D8B030D-6E8A-4147-A177-3AD203B41FA5}">
                      <a16:colId xmlns:a16="http://schemas.microsoft.com/office/drawing/2014/main" val="3911271475"/>
                    </a:ext>
                  </a:extLst>
                </a:gridCol>
              </a:tblGrid>
              <a:tr h="266611">
                <a:tc>
                  <a:txBody>
                    <a:bodyPr/>
                    <a:lstStyle/>
                    <a:p>
                      <a:pPr algn="just">
                        <a:lnSpc>
                          <a:spcPct val="107000"/>
                        </a:lnSpc>
                        <a:spcAft>
                          <a:spcPts val="800"/>
                        </a:spcAft>
                      </a:pPr>
                      <a:r>
                        <a:rPr lang="el-GR" sz="1600" dirty="0">
                          <a:effectLst/>
                          <a:latin typeface="Times New Roman" panose="02020603050405020304" pitchFamily="18" charset="0"/>
                          <a:ea typeface="Calibri" panose="020F0502020204030204" pitchFamily="34" charset="0"/>
                          <a:cs typeface="Times New Roman" panose="02020603050405020304" pitchFamily="18" charset="0"/>
                        </a:rPr>
                        <a:t>Δράσεις </a:t>
                      </a:r>
                    </a:p>
                  </a:txBody>
                  <a:tcPr marL="68580" marR="68580" marT="0" marB="0"/>
                </a:tc>
                <a:tc>
                  <a:txBody>
                    <a:bodyPr/>
                    <a:lstStyle/>
                    <a:p>
                      <a:pPr algn="just">
                        <a:lnSpc>
                          <a:spcPct val="107000"/>
                        </a:lnSpc>
                        <a:spcAft>
                          <a:spcPts val="800"/>
                        </a:spcAft>
                      </a:pPr>
                      <a:r>
                        <a:rPr lang="el-GR" sz="1800">
                          <a:effectLst/>
                          <a:latin typeface="Times New Roman" panose="02020603050405020304" pitchFamily="18" charset="0"/>
                          <a:ea typeface="Calibri" panose="020F0502020204030204" pitchFamily="34" charset="0"/>
                          <a:cs typeface="Times New Roman" panose="02020603050405020304" pitchFamily="18" charset="0"/>
                        </a:rPr>
                        <a:t>Φορέας υλοποίησης </a:t>
                      </a:r>
                    </a:p>
                  </a:txBody>
                  <a:tcPr marL="68580" marR="68580" marT="0" marB="0"/>
                </a:tc>
                <a:tc>
                  <a:txBody>
                    <a:bodyPr/>
                    <a:lstStyle/>
                    <a:p>
                      <a:pPr algn="just">
                        <a:lnSpc>
                          <a:spcPct val="107000"/>
                        </a:lnSpc>
                        <a:spcAft>
                          <a:spcPts val="800"/>
                        </a:spcAft>
                      </a:pPr>
                      <a:r>
                        <a:rPr lang="el-GR" sz="1600" dirty="0">
                          <a:effectLst/>
                          <a:latin typeface="Times New Roman" panose="02020603050405020304" pitchFamily="18" charset="0"/>
                          <a:ea typeface="Calibri" panose="020F0502020204030204" pitchFamily="34" charset="0"/>
                          <a:cs typeface="Times New Roman" panose="02020603050405020304" pitchFamily="18" charset="0"/>
                        </a:rPr>
                        <a:t>Χρονοδιάγραμμα </a:t>
                      </a:r>
                    </a:p>
                  </a:txBody>
                  <a:tcPr marL="68580" marR="68580" marT="0" marB="0"/>
                </a:tc>
                <a:extLst>
                  <a:ext uri="{0D108BD9-81ED-4DB2-BD59-A6C34878D82A}">
                    <a16:rowId xmlns:a16="http://schemas.microsoft.com/office/drawing/2014/main" val="2919457825"/>
                  </a:ext>
                </a:extLst>
              </a:tr>
              <a:tr h="3232826">
                <a:tc>
                  <a:txBody>
                    <a:bodyPr/>
                    <a:lstStyle/>
                    <a:p>
                      <a:r>
                        <a:rPr lang="el-GR" sz="1600" dirty="0">
                          <a:latin typeface="Times New Roman" panose="02020603050405020304" pitchFamily="18" charset="0"/>
                          <a:cs typeface="Times New Roman" panose="02020603050405020304" pitchFamily="18" charset="0"/>
                        </a:rPr>
                        <a:t>Λήψη μέτρων και νομοθετικών ρυθμίσεων, ώστε οι </a:t>
                      </a:r>
                      <a:r>
                        <a:rPr lang="el-GR" sz="1600" dirty="0" err="1">
                          <a:latin typeface="Times New Roman" panose="02020603050405020304" pitchFamily="18" charset="0"/>
                          <a:cs typeface="Times New Roman" panose="02020603050405020304" pitchFamily="18" charset="0"/>
                        </a:rPr>
                        <a:t>πάροχοι</a:t>
                      </a:r>
                      <a:r>
                        <a:rPr lang="el-GR" sz="1600" dirty="0">
                          <a:latin typeface="Times New Roman" panose="02020603050405020304" pitchFamily="18" charset="0"/>
                          <a:cs typeface="Times New Roman" panose="02020603050405020304" pitchFamily="18" charset="0"/>
                        </a:rPr>
                        <a:t> υπηρεσιών οπτικοακουστικών μέσων να επιδιώκουν την ανάπτυξη σχέσεων με τις ενώσεις προσώπων και τα νομικά πρόσωπα που προωθούν την ισότητα των φύλων και την προβολή των σύγχρονων αναγκών και προβλημάτων των γυναικών στο δημόσιο πεδίο επικοινωνίας</a:t>
                      </a:r>
                    </a:p>
                  </a:txBody>
                  <a:tcPr/>
                </a:tc>
                <a:tc>
                  <a:txBody>
                    <a:bodyPr/>
                    <a:lstStyle/>
                    <a:p>
                      <a:r>
                        <a:rPr lang="el-GR" sz="1600" dirty="0">
                          <a:latin typeface="Times New Roman" panose="02020603050405020304" pitchFamily="18" charset="0"/>
                          <a:cs typeface="Times New Roman" panose="02020603050405020304" pitchFamily="18" charset="0"/>
                        </a:rPr>
                        <a:t>Υπουργείο Επικρατείας, ΓΓΙΦ, ΕΣΡ, ΕΣΗΕΑ, Ενώσεις ιδιοκτητών ΜΜΕ, ΣΕΕ (Συμβούλιο Ελέγχου Επικοινωνίας)</a:t>
                      </a:r>
                    </a:p>
                  </a:txBody>
                  <a:tcPr/>
                </a:tc>
                <a:tc>
                  <a:txBody>
                    <a:bodyPr/>
                    <a:lstStyle/>
                    <a:p>
                      <a:r>
                        <a:rPr lang="el-GR" sz="1600" dirty="0">
                          <a:latin typeface="Times New Roman" panose="02020603050405020304" pitchFamily="18" charset="0"/>
                          <a:cs typeface="Times New Roman" panose="02020603050405020304" pitchFamily="18" charset="0"/>
                        </a:rPr>
                        <a:t>2017-2020 </a:t>
                      </a:r>
                    </a:p>
                  </a:txBody>
                  <a:tcPr/>
                </a:tc>
                <a:extLst>
                  <a:ext uri="{0D108BD9-81ED-4DB2-BD59-A6C34878D82A}">
                    <a16:rowId xmlns:a16="http://schemas.microsoft.com/office/drawing/2014/main" val="2108412086"/>
                  </a:ext>
                </a:extLst>
              </a:tr>
              <a:tr h="2970705">
                <a:tc>
                  <a:txBody>
                    <a:bodyPr/>
                    <a:lstStyle/>
                    <a:p>
                      <a:r>
                        <a:rPr lang="el-GR" sz="1600" dirty="0">
                          <a:latin typeface="Times New Roman" panose="02020603050405020304" pitchFamily="18" charset="0"/>
                          <a:cs typeface="Times New Roman" panose="02020603050405020304" pitchFamily="18" charset="0"/>
                        </a:rPr>
                        <a:t>Κατάρτιση ενός κώδικα δεοντολογίας που θα αποβλέπει, μεταξύ άλλων, και στην πραγμάτωση της αρχής της ισότητας ανδρών και γυναικών, στην ανασκευή των στερεοτύπων, στην ανάπτυξη ενός πλουραλιστικού διαλόγου για τα προβλήματα των γυναικών και την προαγωγή της ουσιαστικής ισότητας των φύλων</a:t>
                      </a:r>
                    </a:p>
                  </a:txBody>
                  <a:tcPr/>
                </a:tc>
                <a:tc>
                  <a:txBody>
                    <a:bodyPr/>
                    <a:lstStyle/>
                    <a:p>
                      <a:r>
                        <a:rPr lang="el-GR" sz="1600" dirty="0">
                          <a:latin typeface="Times New Roman" panose="02020603050405020304" pitchFamily="18" charset="0"/>
                          <a:cs typeface="Times New Roman" panose="02020603050405020304" pitchFamily="18" charset="0"/>
                        </a:rPr>
                        <a:t>Υπουργείο Επικρατείας, ΓΓΙΦ, ΕΣΡ, ΕΣΗΕΑ, Ενώσεις ιδιοκτητών ΜΜΕ, ΣΕΕ, Εκπρόσωποι Συλλόγων Εργαζομένων στα ΜΜΕ</a:t>
                      </a:r>
                    </a:p>
                  </a:txBody>
                  <a:tcPr/>
                </a:tc>
                <a:tc>
                  <a:txBody>
                    <a:bodyPr/>
                    <a:lstStyle/>
                    <a:p>
                      <a:r>
                        <a:rPr lang="el-GR" sz="1600" dirty="0">
                          <a:latin typeface="Times New Roman" panose="02020603050405020304" pitchFamily="18" charset="0"/>
                          <a:cs typeface="Times New Roman" panose="02020603050405020304" pitchFamily="18" charset="0"/>
                        </a:rPr>
                        <a:t>2017-2020</a:t>
                      </a:r>
                    </a:p>
                  </a:txBody>
                  <a:tcPr/>
                </a:tc>
                <a:extLst>
                  <a:ext uri="{0D108BD9-81ED-4DB2-BD59-A6C34878D82A}">
                    <a16:rowId xmlns:a16="http://schemas.microsoft.com/office/drawing/2014/main" val="1739130426"/>
                  </a:ext>
                </a:extLst>
              </a:tr>
            </a:tbl>
          </a:graphicData>
        </a:graphic>
      </p:graphicFrame>
    </p:spTree>
    <p:extLst>
      <p:ext uri="{BB962C8B-B14F-4D97-AF65-F5344CB8AC3E}">
        <p14:creationId xmlns:p14="http://schemas.microsoft.com/office/powerpoint/2010/main" val="2474971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095160-6611-47A3-9D57-53F377E7109E}"/>
              </a:ext>
            </a:extLst>
          </p:cNvPr>
          <p:cNvSpPr>
            <a:spLocks noGrp="1"/>
          </p:cNvSpPr>
          <p:nvPr>
            <p:ph type="title"/>
          </p:nvPr>
        </p:nvSpPr>
        <p:spPr>
          <a:xfrm>
            <a:off x="1115568" y="0"/>
            <a:ext cx="10168128" cy="742950"/>
          </a:xfrm>
        </p:spPr>
        <p:txBody>
          <a:bodyPr>
            <a:normAutofit/>
          </a:bodyPr>
          <a:lstStyle/>
          <a:p>
            <a:r>
              <a:rPr kumimoji="0" lang="el-GR" sz="1800" b="1" i="0" u="none" strike="noStrike" kern="1200" cap="none" spc="0" normalizeH="0" baseline="0" noProof="0" dirty="0">
                <a:ln>
                  <a:noFill/>
                </a:ln>
                <a:solidFill>
                  <a:srgbClr val="000000"/>
                </a:solidFill>
                <a:effectLst/>
                <a:uLnTx/>
                <a:uFillTx/>
                <a:ea typeface="+mj-ea"/>
                <a:cs typeface="+mj-cs"/>
              </a:rPr>
              <a:t>Δράσεις για την εξάλειψη προκαταλήψεων και προαγωγή της ισότητας μέσω των Μέσων Μαζικής Επικοινωνίας. </a:t>
            </a:r>
            <a:endParaRPr lang="el-GR" sz="1800" dirty="0"/>
          </a:p>
        </p:txBody>
      </p:sp>
      <p:graphicFrame>
        <p:nvGraphicFramePr>
          <p:cNvPr id="4" name="Πίνακας 4">
            <a:extLst>
              <a:ext uri="{FF2B5EF4-FFF2-40B4-BE49-F238E27FC236}">
                <a16:creationId xmlns:a16="http://schemas.microsoft.com/office/drawing/2014/main" id="{433DFD9C-E200-4DB9-975B-273EFFA51F65}"/>
              </a:ext>
            </a:extLst>
          </p:cNvPr>
          <p:cNvGraphicFramePr>
            <a:graphicFrameLocks noGrp="1"/>
          </p:cNvGraphicFramePr>
          <p:nvPr>
            <p:ph idx="1"/>
            <p:extLst>
              <p:ext uri="{D42A27DB-BD31-4B8C-83A1-F6EECF244321}">
                <p14:modId xmlns:p14="http://schemas.microsoft.com/office/powerpoint/2010/main" val="1800693387"/>
              </p:ext>
            </p:extLst>
          </p:nvPr>
        </p:nvGraphicFramePr>
        <p:xfrm>
          <a:off x="1116013" y="962024"/>
          <a:ext cx="10167936" cy="5403877"/>
        </p:xfrm>
        <a:graphic>
          <a:graphicData uri="http://schemas.openxmlformats.org/drawingml/2006/table">
            <a:tbl>
              <a:tblPr firstRow="1" bandRow="1">
                <a:tableStyleId>{5C22544A-7EE6-4342-B048-85BDC9FD1C3A}</a:tableStyleId>
              </a:tblPr>
              <a:tblGrid>
                <a:gridCol w="3389312">
                  <a:extLst>
                    <a:ext uri="{9D8B030D-6E8A-4147-A177-3AD203B41FA5}">
                      <a16:colId xmlns:a16="http://schemas.microsoft.com/office/drawing/2014/main" val="2438937492"/>
                    </a:ext>
                  </a:extLst>
                </a:gridCol>
                <a:gridCol w="3389312">
                  <a:extLst>
                    <a:ext uri="{9D8B030D-6E8A-4147-A177-3AD203B41FA5}">
                      <a16:colId xmlns:a16="http://schemas.microsoft.com/office/drawing/2014/main" val="4091781394"/>
                    </a:ext>
                  </a:extLst>
                </a:gridCol>
                <a:gridCol w="3389312">
                  <a:extLst>
                    <a:ext uri="{9D8B030D-6E8A-4147-A177-3AD203B41FA5}">
                      <a16:colId xmlns:a16="http://schemas.microsoft.com/office/drawing/2014/main" val="3190052544"/>
                    </a:ext>
                  </a:extLst>
                </a:gridCol>
              </a:tblGrid>
              <a:tr h="448363">
                <a:tc>
                  <a:txBody>
                    <a:bodyPr/>
                    <a:lstStyle/>
                    <a:p>
                      <a:pPr algn="just">
                        <a:lnSpc>
                          <a:spcPct val="107000"/>
                        </a:lnSpc>
                        <a:spcAft>
                          <a:spcPts val="800"/>
                        </a:spcAf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Δράσεις </a:t>
                      </a:r>
                    </a:p>
                  </a:txBody>
                  <a:tcPr marL="68580" marR="68580" marT="0" marB="0"/>
                </a:tc>
                <a:tc>
                  <a:txBody>
                    <a:bodyPr/>
                    <a:lstStyle/>
                    <a:p>
                      <a:pPr algn="just">
                        <a:lnSpc>
                          <a:spcPct val="107000"/>
                        </a:lnSpc>
                        <a:spcAft>
                          <a:spcPts val="800"/>
                        </a:spcAft>
                      </a:pPr>
                      <a:r>
                        <a:rPr lang="el-GR" sz="1800">
                          <a:effectLst/>
                          <a:latin typeface="Times New Roman" panose="02020603050405020304" pitchFamily="18" charset="0"/>
                          <a:ea typeface="Calibri" panose="020F0502020204030204" pitchFamily="34" charset="0"/>
                          <a:cs typeface="Times New Roman" panose="02020603050405020304" pitchFamily="18" charset="0"/>
                        </a:rPr>
                        <a:t>Φορέας υλοποίησης </a:t>
                      </a:r>
                    </a:p>
                  </a:txBody>
                  <a:tcPr marL="68580" marR="68580" marT="0" marB="0"/>
                </a:tc>
                <a:tc>
                  <a:txBody>
                    <a:bodyPr/>
                    <a:lstStyle/>
                    <a:p>
                      <a:pPr algn="just">
                        <a:lnSpc>
                          <a:spcPct val="107000"/>
                        </a:lnSpc>
                        <a:spcAft>
                          <a:spcPts val="800"/>
                        </a:spcAf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Χρονοδιάγραμμα </a:t>
                      </a:r>
                    </a:p>
                  </a:txBody>
                  <a:tcPr marL="68580" marR="68580" marT="0" marB="0"/>
                </a:tc>
                <a:extLst>
                  <a:ext uri="{0D108BD9-81ED-4DB2-BD59-A6C34878D82A}">
                    <a16:rowId xmlns:a16="http://schemas.microsoft.com/office/drawing/2014/main" val="231639391"/>
                  </a:ext>
                </a:extLst>
              </a:tr>
              <a:tr h="2395194">
                <a:tc>
                  <a:txBody>
                    <a:bodyPr/>
                    <a:lstStyle/>
                    <a:p>
                      <a:r>
                        <a:rPr lang="el-GR" dirty="0">
                          <a:latin typeface="Times New Roman" panose="02020603050405020304" pitchFamily="18" charset="0"/>
                          <a:cs typeface="Times New Roman" panose="02020603050405020304" pitchFamily="18" charset="0"/>
                        </a:rPr>
                        <a:t>Θέσπιση κινήτρων για την ανάδειξη, ενθάρρυνση και διευκόλυνση μεγαλύτερου αριθμού γυναικών στα κέντρα λήψης αποφάσεων των ΜΜΕ και ενίσχυση της συμμετοχής γυναικών στο ΕΣΡ, ΕΣΗΕΑ και στα θεσμικά, συλλογικά όργανα των ΜΜΕ</a:t>
                      </a:r>
                    </a:p>
                  </a:txBody>
                  <a:tcPr/>
                </a:tc>
                <a:tc>
                  <a:txBody>
                    <a:bodyPr/>
                    <a:lstStyle/>
                    <a:p>
                      <a:r>
                        <a:rPr lang="el-GR" dirty="0">
                          <a:latin typeface="Times New Roman" panose="02020603050405020304" pitchFamily="18" charset="0"/>
                          <a:cs typeface="Times New Roman" panose="02020603050405020304" pitchFamily="18" charset="0"/>
                        </a:rPr>
                        <a:t>Υπουργείο Επικρατείας, ΓΓΙΦ, ΕΣΡ, ΕΣΗΕΑ, Ενώσεις ιδιοκτητών ΜΜΕ, ΣΕΕ, Εκπρόσωποι Συλλόγων Εργαζομένων στα ΜΜΕ</a:t>
                      </a:r>
                    </a:p>
                  </a:txBody>
                  <a:tcPr/>
                </a:tc>
                <a:tc>
                  <a:txBody>
                    <a:bodyPr/>
                    <a:lstStyle/>
                    <a:p>
                      <a:r>
                        <a:rPr lang="el-GR" sz="1800" dirty="0">
                          <a:effectLst/>
                          <a:latin typeface="Times New Roman" panose="02020603050405020304" pitchFamily="18" charset="0"/>
                          <a:ea typeface="Calibri" panose="020F0502020204030204" pitchFamily="34" charset="0"/>
                          <a:cs typeface="Times New Roman" panose="02020603050405020304" pitchFamily="18" charset="0"/>
                        </a:rPr>
                        <a:t>2016 - 2020</a:t>
                      </a:r>
                      <a:endParaRPr lang="el-GR"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55128752"/>
                  </a:ext>
                </a:extLst>
              </a:tr>
              <a:tr h="2395194">
                <a:tc>
                  <a:txBody>
                    <a:bodyPr/>
                    <a:lstStyle/>
                    <a:p>
                      <a:r>
                        <a:rPr lang="el-GR" dirty="0">
                          <a:latin typeface="Times New Roman" panose="02020603050405020304" pitchFamily="18" charset="0"/>
                          <a:cs typeface="Times New Roman" panose="02020603050405020304" pitchFamily="18" charset="0"/>
                        </a:rPr>
                        <a:t>Συμπερίληψη ειδικού κεφαλαίου στην Έκθεση Πεπραγμένων του ΕΣΡ σχετικά με την παρακολούθηση της εφαρμογής των ρυθμίσεων του νομοθετικού πλαισίου και των σχετικών Οδηγιών και Συστάσεων</a:t>
                      </a:r>
                    </a:p>
                  </a:txBody>
                  <a:tcPr/>
                </a:tc>
                <a:tc>
                  <a:txBody>
                    <a:bodyPr/>
                    <a:lstStyle/>
                    <a:p>
                      <a:r>
                        <a:rPr lang="el-GR" dirty="0">
                          <a:latin typeface="Times New Roman" panose="02020603050405020304" pitchFamily="18" charset="0"/>
                          <a:cs typeface="Times New Roman" panose="02020603050405020304" pitchFamily="18" charset="0"/>
                        </a:rPr>
                        <a:t>Υπουργείο Επικρατείας, ΓΓΙΦ, ΕΣΡ, ΕΣΗΕΑ, Ενώσεις ιδιοκτητών ΜΜΕ, ΣΕΕ, Εκπρόσωποι Συλλόγων Εργαζομένων στα ΜΜΕ</a:t>
                      </a:r>
                    </a:p>
                  </a:txBody>
                  <a:tcPr/>
                </a:tc>
                <a:tc>
                  <a:txBody>
                    <a:bodyPr/>
                    <a:lstStyle/>
                    <a:p>
                      <a:r>
                        <a:rPr lang="el-GR" dirty="0">
                          <a:latin typeface="Times New Roman" panose="02020603050405020304" pitchFamily="18" charset="0"/>
                          <a:cs typeface="Times New Roman" panose="02020603050405020304" pitchFamily="18" charset="0"/>
                        </a:rPr>
                        <a:t>2016 - 2020</a:t>
                      </a:r>
                    </a:p>
                  </a:txBody>
                  <a:tcPr/>
                </a:tc>
                <a:extLst>
                  <a:ext uri="{0D108BD9-81ED-4DB2-BD59-A6C34878D82A}">
                    <a16:rowId xmlns:a16="http://schemas.microsoft.com/office/drawing/2014/main" val="4074399018"/>
                  </a:ext>
                </a:extLst>
              </a:tr>
            </a:tbl>
          </a:graphicData>
        </a:graphic>
      </p:graphicFrame>
    </p:spTree>
    <p:extLst>
      <p:ext uri="{BB962C8B-B14F-4D97-AF65-F5344CB8AC3E}">
        <p14:creationId xmlns:p14="http://schemas.microsoft.com/office/powerpoint/2010/main" val="2326272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27727C-5DAF-47B7-8F5A-A072E7F16AFA}"/>
              </a:ext>
            </a:extLst>
          </p:cNvPr>
          <p:cNvSpPr>
            <a:spLocks noGrp="1"/>
          </p:cNvSpPr>
          <p:nvPr>
            <p:ph type="title"/>
          </p:nvPr>
        </p:nvSpPr>
        <p:spPr>
          <a:xfrm>
            <a:off x="1115568" y="85725"/>
            <a:ext cx="10168128" cy="676275"/>
          </a:xfrm>
        </p:spPr>
        <p:txBody>
          <a:bodyPr/>
          <a:lstStyle/>
          <a:p>
            <a:r>
              <a:rPr kumimoji="0" lang="el-GR" sz="1800" b="1" i="0" u="none" strike="noStrike" kern="1200" cap="none" spc="0" normalizeH="0" baseline="0" noProof="0" dirty="0">
                <a:ln>
                  <a:noFill/>
                </a:ln>
                <a:solidFill>
                  <a:srgbClr val="000000"/>
                </a:solidFill>
                <a:effectLst/>
                <a:uLnTx/>
                <a:uFillTx/>
                <a:ea typeface="+mj-ea"/>
                <a:cs typeface="+mj-cs"/>
              </a:rPr>
              <a:t>Δράσεις για την εξάλειψη προκαταλήψεων και προαγωγή της ισότητας μέσω των Μέσων Μαζικής Επικοινωνίας. </a:t>
            </a:r>
            <a:endParaRPr lang="el-GR" dirty="0"/>
          </a:p>
        </p:txBody>
      </p:sp>
      <p:graphicFrame>
        <p:nvGraphicFramePr>
          <p:cNvPr id="4" name="Πίνακας 4">
            <a:extLst>
              <a:ext uri="{FF2B5EF4-FFF2-40B4-BE49-F238E27FC236}">
                <a16:creationId xmlns:a16="http://schemas.microsoft.com/office/drawing/2014/main" id="{CEF4D375-3333-41E8-9746-7DC82EF8761C}"/>
              </a:ext>
            </a:extLst>
          </p:cNvPr>
          <p:cNvGraphicFramePr>
            <a:graphicFrameLocks noGrp="1"/>
          </p:cNvGraphicFramePr>
          <p:nvPr>
            <p:ph idx="1"/>
            <p:extLst>
              <p:ext uri="{D42A27DB-BD31-4B8C-83A1-F6EECF244321}">
                <p14:modId xmlns:p14="http://schemas.microsoft.com/office/powerpoint/2010/main" val="3344617953"/>
              </p:ext>
            </p:extLst>
          </p:nvPr>
        </p:nvGraphicFramePr>
        <p:xfrm>
          <a:off x="1116013" y="1114425"/>
          <a:ext cx="10167936" cy="5548884"/>
        </p:xfrm>
        <a:graphic>
          <a:graphicData uri="http://schemas.openxmlformats.org/drawingml/2006/table">
            <a:tbl>
              <a:tblPr firstRow="1" bandRow="1">
                <a:tableStyleId>{5C22544A-7EE6-4342-B048-85BDC9FD1C3A}</a:tableStyleId>
              </a:tblPr>
              <a:tblGrid>
                <a:gridCol w="3389312">
                  <a:extLst>
                    <a:ext uri="{9D8B030D-6E8A-4147-A177-3AD203B41FA5}">
                      <a16:colId xmlns:a16="http://schemas.microsoft.com/office/drawing/2014/main" val="3239415546"/>
                    </a:ext>
                  </a:extLst>
                </a:gridCol>
                <a:gridCol w="3389312">
                  <a:extLst>
                    <a:ext uri="{9D8B030D-6E8A-4147-A177-3AD203B41FA5}">
                      <a16:colId xmlns:a16="http://schemas.microsoft.com/office/drawing/2014/main" val="230546989"/>
                    </a:ext>
                  </a:extLst>
                </a:gridCol>
                <a:gridCol w="3389312">
                  <a:extLst>
                    <a:ext uri="{9D8B030D-6E8A-4147-A177-3AD203B41FA5}">
                      <a16:colId xmlns:a16="http://schemas.microsoft.com/office/drawing/2014/main" val="3158005934"/>
                    </a:ext>
                  </a:extLst>
                </a:gridCol>
              </a:tblGrid>
              <a:tr h="465995">
                <a:tc>
                  <a:txBody>
                    <a:bodyPr/>
                    <a:lstStyle/>
                    <a:p>
                      <a:pPr algn="just">
                        <a:lnSpc>
                          <a:spcPct val="107000"/>
                        </a:lnSpc>
                        <a:spcAft>
                          <a:spcPts val="800"/>
                        </a:spcAf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Δράσεις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l-GR" sz="1800">
                          <a:effectLst/>
                          <a:latin typeface="Times New Roman" panose="02020603050405020304" pitchFamily="18" charset="0"/>
                          <a:ea typeface="Calibri" panose="020F0502020204030204" pitchFamily="34" charset="0"/>
                          <a:cs typeface="Times New Roman" panose="02020603050405020304" pitchFamily="18" charset="0"/>
                        </a:rPr>
                        <a:t>Φορέας υλοποίησης </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Χρονοδιάγραμμα </a:t>
                      </a:r>
                    </a:p>
                  </a:txBody>
                  <a:tcPr marL="68580" marR="68580" marT="0" marB="0"/>
                </a:tc>
                <a:extLst>
                  <a:ext uri="{0D108BD9-81ED-4DB2-BD59-A6C34878D82A}">
                    <a16:rowId xmlns:a16="http://schemas.microsoft.com/office/drawing/2014/main" val="1065854441"/>
                  </a:ext>
                </a:extLst>
              </a:tr>
              <a:tr h="943705">
                <a:tc>
                  <a:txBody>
                    <a:bodyPr/>
                    <a:lstStyle/>
                    <a:p>
                      <a:r>
                        <a:rPr lang="el-GR" dirty="0">
                          <a:latin typeface="Times New Roman" panose="02020603050405020304" pitchFamily="18" charset="0"/>
                          <a:cs typeface="Times New Roman" panose="02020603050405020304" pitchFamily="18" charset="0"/>
                        </a:rPr>
                        <a:t>Διεξαγωγή έρευνας σχετικά με τον τρόπο μεταχείρισης και προβολής των γυναικών από τα ΜΜΕ </a:t>
                      </a:r>
                    </a:p>
                  </a:txBody>
                  <a:tcPr/>
                </a:tc>
                <a:tc>
                  <a:txBody>
                    <a:bodyPr/>
                    <a:lstStyle/>
                    <a:p>
                      <a:r>
                        <a:rPr lang="el-GR" sz="1800" dirty="0">
                          <a:effectLst/>
                          <a:latin typeface="Times New Roman" panose="02020603050405020304" pitchFamily="18" charset="0"/>
                          <a:ea typeface="Calibri" panose="020F0502020204030204" pitchFamily="34" charset="0"/>
                        </a:rPr>
                        <a:t>Υπουργείο Επικρατείας, ΓΓΙΦ, Ερευνητικά Κέντρα, Α.Ε.Ι., Κ.Ε.Θ.Ι.</a:t>
                      </a:r>
                      <a:endParaRPr lang="el-GR" dirty="0"/>
                    </a:p>
                  </a:txBody>
                  <a:tcPr/>
                </a:tc>
                <a:tc>
                  <a:txBody>
                    <a:bodyPr/>
                    <a:lstStyle/>
                    <a:p>
                      <a:r>
                        <a:rPr lang="el-GR" dirty="0">
                          <a:latin typeface="Times New Roman" panose="02020603050405020304" pitchFamily="18" charset="0"/>
                          <a:cs typeface="Times New Roman" panose="02020603050405020304" pitchFamily="18" charset="0"/>
                        </a:rPr>
                        <a:t>2016 - 2020</a:t>
                      </a:r>
                    </a:p>
                  </a:txBody>
                  <a:tcPr/>
                </a:tc>
                <a:extLst>
                  <a:ext uri="{0D108BD9-81ED-4DB2-BD59-A6C34878D82A}">
                    <a16:rowId xmlns:a16="http://schemas.microsoft.com/office/drawing/2014/main" val="1212159860"/>
                  </a:ext>
                </a:extLst>
              </a:tr>
              <a:tr h="1578864">
                <a:tc>
                  <a:txBody>
                    <a:bodyPr/>
                    <a:lstStyle/>
                    <a:p>
                      <a:r>
                        <a:rPr lang="el-GR" dirty="0">
                          <a:latin typeface="Times New Roman" panose="02020603050405020304" pitchFamily="18" charset="0"/>
                          <a:cs typeface="Times New Roman" panose="02020603050405020304" pitchFamily="18" charset="0"/>
                        </a:rPr>
                        <a:t>Προγράμματα στα ΜΜΕ για προβολή γυναικείων θεμάτων μέσα από φεμινιστικό πρίσμα και για θέματα όπως σεξισμός, κουλτούρα βιασμού, διακρίσεις</a:t>
                      </a:r>
                    </a:p>
                  </a:txBody>
                  <a:tcPr/>
                </a:tc>
                <a:tc>
                  <a:txBody>
                    <a:bodyPr/>
                    <a:lstStyle/>
                    <a:p>
                      <a:r>
                        <a:rPr lang="el-GR" sz="1800" dirty="0">
                          <a:effectLst/>
                          <a:latin typeface="Times New Roman" panose="02020603050405020304" pitchFamily="18" charset="0"/>
                          <a:ea typeface="Calibri" panose="020F0502020204030204" pitchFamily="34" charset="0"/>
                        </a:rPr>
                        <a:t>Υπουργείο Επικρατείας, ΓΓΙΦ, Γενική Γραμματεία Ενημέρωσης και Επικοινωνίας, ΕΣΡ, ΕΣΗΕΑ, Ενώσεις ιδιοκτητών</a:t>
                      </a:r>
                      <a:endParaRPr lang="el-GR" dirty="0"/>
                    </a:p>
                  </a:txBody>
                  <a:tcPr/>
                </a:tc>
                <a:tc>
                  <a:txBody>
                    <a:bodyPr/>
                    <a:lstStyle/>
                    <a:p>
                      <a:r>
                        <a:rPr lang="el-GR" dirty="0">
                          <a:latin typeface="Times New Roman" panose="02020603050405020304" pitchFamily="18" charset="0"/>
                          <a:cs typeface="Times New Roman" panose="02020603050405020304" pitchFamily="18" charset="0"/>
                        </a:rPr>
                        <a:t>2016 – 2020 </a:t>
                      </a:r>
                    </a:p>
                  </a:txBody>
                  <a:tcPr/>
                </a:tc>
                <a:extLst>
                  <a:ext uri="{0D108BD9-81ED-4DB2-BD59-A6C34878D82A}">
                    <a16:rowId xmlns:a16="http://schemas.microsoft.com/office/drawing/2014/main" val="2089633303"/>
                  </a:ext>
                </a:extLst>
              </a:tr>
              <a:tr h="2231401">
                <a:tc>
                  <a:txBody>
                    <a:bodyPr/>
                    <a:lstStyle/>
                    <a:p>
                      <a:r>
                        <a:rPr lang="el-GR" dirty="0"/>
                        <a:t>Στήριξη κι ενίσχυση των νομοθετικών ρυθμίσεων και θεσμικών παρεμβάσεων για κάθε είδους εκπομπές, οπτικοακουστικές ανακοινώσεις ή μηνύματα που προβάλλουν συμπεριφορές, οι οποίες συνιστούν εκδήλωση άνισης μεταχείρισης λόγω φύλου</a:t>
                      </a:r>
                    </a:p>
                  </a:txBody>
                  <a:tcPr/>
                </a:tc>
                <a:tc>
                  <a:txBody>
                    <a:bodyPr/>
                    <a:lstStyle/>
                    <a:p>
                      <a:r>
                        <a:rPr lang="el-GR" dirty="0"/>
                        <a:t>Υπουργείο Επικρατείας, ΓΓΙΦ, Γενική Γραμματεία Ενημέρωσης και Επικοινωνίας, ΕΣΡ, ΕΣΗΕΑ, Ενώσεις ιδιοκτητών ΜΜΕ</a:t>
                      </a:r>
                    </a:p>
                  </a:txBody>
                  <a:tcPr/>
                </a:tc>
                <a:tc>
                  <a:txBody>
                    <a:bodyPr/>
                    <a:lstStyle/>
                    <a:p>
                      <a:r>
                        <a:rPr lang="el-GR" dirty="0">
                          <a:latin typeface="Times New Roman" panose="02020603050405020304" pitchFamily="18" charset="0"/>
                          <a:cs typeface="Times New Roman" panose="02020603050405020304" pitchFamily="18" charset="0"/>
                        </a:rPr>
                        <a:t>2016 – 2020 </a:t>
                      </a:r>
                    </a:p>
                  </a:txBody>
                  <a:tcPr/>
                </a:tc>
                <a:extLst>
                  <a:ext uri="{0D108BD9-81ED-4DB2-BD59-A6C34878D82A}">
                    <a16:rowId xmlns:a16="http://schemas.microsoft.com/office/drawing/2014/main" val="425608063"/>
                  </a:ext>
                </a:extLst>
              </a:tr>
            </a:tbl>
          </a:graphicData>
        </a:graphic>
      </p:graphicFrame>
    </p:spTree>
    <p:extLst>
      <p:ext uri="{BB962C8B-B14F-4D97-AF65-F5344CB8AC3E}">
        <p14:creationId xmlns:p14="http://schemas.microsoft.com/office/powerpoint/2010/main" val="2103949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A52FD2-5331-4342-BA01-289A654B59F0}"/>
              </a:ext>
            </a:extLst>
          </p:cNvPr>
          <p:cNvSpPr>
            <a:spLocks noGrp="1"/>
          </p:cNvSpPr>
          <p:nvPr>
            <p:ph type="title"/>
          </p:nvPr>
        </p:nvSpPr>
        <p:spPr>
          <a:xfrm>
            <a:off x="1153668" y="1"/>
            <a:ext cx="10168128" cy="533400"/>
          </a:xfrm>
        </p:spPr>
        <p:txBody>
          <a:bodyPr>
            <a:normAutofit fontScale="90000"/>
          </a:bodyPr>
          <a:lstStyle/>
          <a:p>
            <a:r>
              <a:rPr kumimoji="0" lang="el-GR" sz="1800" b="1" i="0" u="none" strike="noStrike" kern="1200" cap="none" spc="0" normalizeH="0" baseline="0" noProof="0" dirty="0">
                <a:ln>
                  <a:noFill/>
                </a:ln>
                <a:solidFill>
                  <a:srgbClr val="000000"/>
                </a:solidFill>
                <a:effectLst/>
                <a:uLnTx/>
                <a:uFillTx/>
                <a:ea typeface="+mj-ea"/>
                <a:cs typeface="+mj-cs"/>
              </a:rPr>
              <a:t>Δράσεις για την εξάλειψη προκαταλήψεων και προαγωγή της ισότητας μέσω των Μέσων Μαζικής Επικοινωνίας. </a:t>
            </a:r>
            <a:endParaRPr lang="el-GR" dirty="0"/>
          </a:p>
        </p:txBody>
      </p:sp>
      <p:graphicFrame>
        <p:nvGraphicFramePr>
          <p:cNvPr id="4" name="Πίνακας 4">
            <a:extLst>
              <a:ext uri="{FF2B5EF4-FFF2-40B4-BE49-F238E27FC236}">
                <a16:creationId xmlns:a16="http://schemas.microsoft.com/office/drawing/2014/main" id="{5FD332F5-7DFF-4363-8F65-12F0CAF1A267}"/>
              </a:ext>
            </a:extLst>
          </p:cNvPr>
          <p:cNvGraphicFramePr>
            <a:graphicFrameLocks noGrp="1"/>
          </p:cNvGraphicFramePr>
          <p:nvPr>
            <p:ph idx="1"/>
            <p:extLst>
              <p:ext uri="{D42A27DB-BD31-4B8C-83A1-F6EECF244321}">
                <p14:modId xmlns:p14="http://schemas.microsoft.com/office/powerpoint/2010/main" val="969830510"/>
              </p:ext>
            </p:extLst>
          </p:nvPr>
        </p:nvGraphicFramePr>
        <p:xfrm>
          <a:off x="763396" y="381001"/>
          <a:ext cx="10167936" cy="6438168"/>
        </p:xfrm>
        <a:graphic>
          <a:graphicData uri="http://schemas.openxmlformats.org/drawingml/2006/table">
            <a:tbl>
              <a:tblPr firstRow="1" bandRow="1">
                <a:tableStyleId>{5C22544A-7EE6-4342-B048-85BDC9FD1C3A}</a:tableStyleId>
              </a:tblPr>
              <a:tblGrid>
                <a:gridCol w="3389312">
                  <a:extLst>
                    <a:ext uri="{9D8B030D-6E8A-4147-A177-3AD203B41FA5}">
                      <a16:colId xmlns:a16="http://schemas.microsoft.com/office/drawing/2014/main" val="3309015923"/>
                    </a:ext>
                  </a:extLst>
                </a:gridCol>
                <a:gridCol w="3389312">
                  <a:extLst>
                    <a:ext uri="{9D8B030D-6E8A-4147-A177-3AD203B41FA5}">
                      <a16:colId xmlns:a16="http://schemas.microsoft.com/office/drawing/2014/main" val="2390313487"/>
                    </a:ext>
                  </a:extLst>
                </a:gridCol>
                <a:gridCol w="3389312">
                  <a:extLst>
                    <a:ext uri="{9D8B030D-6E8A-4147-A177-3AD203B41FA5}">
                      <a16:colId xmlns:a16="http://schemas.microsoft.com/office/drawing/2014/main" val="87188403"/>
                    </a:ext>
                  </a:extLst>
                </a:gridCol>
              </a:tblGrid>
              <a:tr h="262877">
                <a:tc>
                  <a:txBody>
                    <a:bodyPr/>
                    <a:lstStyle/>
                    <a:p>
                      <a:pPr algn="just">
                        <a:lnSpc>
                          <a:spcPct val="107000"/>
                        </a:lnSpc>
                        <a:spcAft>
                          <a:spcPts val="800"/>
                        </a:spcAf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Δράσεις </a:t>
                      </a:r>
                    </a:p>
                  </a:txBody>
                  <a:tcPr marL="68580" marR="68580" marT="0" marB="0"/>
                </a:tc>
                <a:tc>
                  <a:txBody>
                    <a:bodyPr/>
                    <a:lstStyle/>
                    <a:p>
                      <a:pPr algn="just">
                        <a:lnSpc>
                          <a:spcPct val="107000"/>
                        </a:lnSpc>
                        <a:spcAft>
                          <a:spcPts val="800"/>
                        </a:spcAft>
                      </a:pPr>
                      <a:r>
                        <a:rPr lang="el-GR" sz="1800">
                          <a:effectLst/>
                          <a:latin typeface="Times New Roman" panose="02020603050405020304" pitchFamily="18" charset="0"/>
                          <a:ea typeface="Calibri" panose="020F0502020204030204" pitchFamily="34" charset="0"/>
                          <a:cs typeface="Times New Roman" panose="02020603050405020304" pitchFamily="18" charset="0"/>
                        </a:rPr>
                        <a:t>Φορέας υλοποίησης </a:t>
                      </a:r>
                    </a:p>
                  </a:txBody>
                  <a:tcPr marL="68580" marR="68580" marT="0" marB="0"/>
                </a:tc>
                <a:tc>
                  <a:txBody>
                    <a:bodyPr/>
                    <a:lstStyle/>
                    <a:p>
                      <a:pPr algn="just">
                        <a:lnSpc>
                          <a:spcPct val="107000"/>
                        </a:lnSpc>
                        <a:spcAft>
                          <a:spcPts val="800"/>
                        </a:spcAf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Χρονοδιάγραμμα </a:t>
                      </a:r>
                    </a:p>
                  </a:txBody>
                  <a:tcPr marL="68580" marR="68580" marT="0" marB="0"/>
                </a:tc>
                <a:extLst>
                  <a:ext uri="{0D108BD9-81ED-4DB2-BD59-A6C34878D82A}">
                    <a16:rowId xmlns:a16="http://schemas.microsoft.com/office/drawing/2014/main" val="3490367785"/>
                  </a:ext>
                </a:extLst>
              </a:tr>
              <a:tr h="2141059">
                <a:tc>
                  <a:txBody>
                    <a:bodyPr/>
                    <a:lstStyle/>
                    <a:p>
                      <a:r>
                        <a:rPr lang="el-GR" dirty="0">
                          <a:latin typeface="Times New Roman" panose="02020603050405020304" pitchFamily="18" charset="0"/>
                          <a:cs typeface="Times New Roman" panose="02020603050405020304" pitchFamily="18" charset="0"/>
                        </a:rPr>
                        <a:t>Ευαισθητοποίηση και επιμόρφωση των επαγγελματιών των Μέσων Μαζικής Ενημέρωσης. Κατάρτιση δημοσιογράφων σε χρήση </a:t>
                      </a:r>
                      <a:r>
                        <a:rPr lang="el-GR" dirty="0" err="1">
                          <a:latin typeface="Times New Roman" panose="02020603050405020304" pitchFamily="18" charset="0"/>
                          <a:cs typeface="Times New Roman" panose="02020603050405020304" pitchFamily="18" charset="0"/>
                        </a:rPr>
                        <a:t>αντισεξιστικών</a:t>
                      </a:r>
                      <a:r>
                        <a:rPr lang="el-GR" dirty="0">
                          <a:latin typeface="Times New Roman" panose="02020603050405020304" pitchFamily="18" charset="0"/>
                          <a:cs typeface="Times New Roman" panose="02020603050405020304" pitchFamily="18" charset="0"/>
                        </a:rPr>
                        <a:t> πρακτικών που αφορούν σε ζητήματα φύλου και σεξουαλικού προσανατολισμού</a:t>
                      </a:r>
                    </a:p>
                  </a:txBody>
                  <a:tcPr/>
                </a:tc>
                <a:tc>
                  <a:txBody>
                    <a:bodyPr/>
                    <a:lstStyle/>
                    <a:p>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Υπουργείο Επικρατείας, ΓΓΙΦ, ΕΣΡ, ΕΣΗΕΑ, Ενώσεις ιδιοκτητών ΜΜΕ ΣΕΕ (Συμβούλιο Ελέγχου Επικοινωνίας), Ενώσεις ιδιοκτητών ΜΜΕ, ΕΡΤ</a:t>
                      </a:r>
                      <a:endParaRPr lang="el-GR" dirty="0">
                        <a:latin typeface="Times New Roman" panose="02020603050405020304" pitchFamily="18" charset="0"/>
                        <a:cs typeface="Times New Roman" panose="02020603050405020304" pitchFamily="18" charset="0"/>
                      </a:endParaRPr>
                    </a:p>
                  </a:txBody>
                  <a:tcPr/>
                </a:tc>
                <a:tc>
                  <a:txBody>
                    <a:bodyPr/>
                    <a:lstStyle/>
                    <a:p>
                      <a:r>
                        <a:rPr lang="el-GR" dirty="0">
                          <a:latin typeface="Times New Roman" panose="02020603050405020304" pitchFamily="18" charset="0"/>
                          <a:cs typeface="Times New Roman" panose="02020603050405020304" pitchFamily="18" charset="0"/>
                        </a:rPr>
                        <a:t>2017 - 2020</a:t>
                      </a:r>
                    </a:p>
                  </a:txBody>
                  <a:tcPr/>
                </a:tc>
                <a:extLst>
                  <a:ext uri="{0D108BD9-81ED-4DB2-BD59-A6C34878D82A}">
                    <a16:rowId xmlns:a16="http://schemas.microsoft.com/office/drawing/2014/main" val="14031064"/>
                  </a:ext>
                </a:extLst>
              </a:tr>
              <a:tr h="1627205">
                <a:tc>
                  <a:txBody>
                    <a:bodyPr/>
                    <a:lstStyle/>
                    <a:p>
                      <a:r>
                        <a:rPr lang="el-GR" dirty="0">
                          <a:latin typeface="Times New Roman" panose="02020603050405020304" pitchFamily="18" charset="0"/>
                          <a:cs typeface="Times New Roman" panose="02020603050405020304" pitchFamily="18" charset="0"/>
                        </a:rPr>
                        <a:t>Παρακολούθηση των ΜΜΕ και καταγραφή στοιχείων που ενισχύουν </a:t>
                      </a:r>
                      <a:r>
                        <a:rPr lang="el-GR" dirty="0" err="1">
                          <a:latin typeface="Times New Roman" panose="02020603050405020304" pitchFamily="18" charset="0"/>
                          <a:cs typeface="Times New Roman" panose="02020603050405020304" pitchFamily="18" charset="0"/>
                        </a:rPr>
                        <a:t>έμφυλες</a:t>
                      </a:r>
                      <a:r>
                        <a:rPr lang="el-GR" dirty="0">
                          <a:latin typeface="Times New Roman" panose="02020603050405020304" pitchFamily="18" charset="0"/>
                          <a:cs typeface="Times New Roman" panose="02020603050405020304" pitchFamily="18" charset="0"/>
                        </a:rPr>
                        <a:t> σεξιστικές διχοτομίες (Media </a:t>
                      </a:r>
                      <a:r>
                        <a:rPr lang="el-GR" dirty="0" err="1">
                          <a:latin typeface="Times New Roman" panose="02020603050405020304" pitchFamily="18" charset="0"/>
                          <a:cs typeface="Times New Roman" panose="02020603050405020304" pitchFamily="18" charset="0"/>
                        </a:rPr>
                        <a:t>Μonitoring</a:t>
                      </a:r>
                      <a:r>
                        <a:rPr lang="el-GR" dirty="0">
                          <a:latin typeface="Times New Roman" panose="02020603050405020304" pitchFamily="18" charset="0"/>
                          <a:cs typeface="Times New Roman" panose="02020603050405020304" pitchFamily="18" charset="0"/>
                        </a:rPr>
                        <a:t>) και συμμετοχή στο </a:t>
                      </a:r>
                      <a:r>
                        <a:rPr lang="el-GR" dirty="0" err="1">
                          <a:latin typeface="Times New Roman" panose="02020603050405020304" pitchFamily="18" charset="0"/>
                          <a:cs typeface="Times New Roman" panose="02020603050405020304" pitchFamily="18" charset="0"/>
                        </a:rPr>
                        <a:t>Global</a:t>
                      </a:r>
                      <a:r>
                        <a:rPr lang="el-GR" dirty="0">
                          <a:latin typeface="Times New Roman" panose="02020603050405020304" pitchFamily="18" charset="0"/>
                          <a:cs typeface="Times New Roman" panose="02020603050405020304" pitchFamily="18" charset="0"/>
                        </a:rPr>
                        <a:t> Media </a:t>
                      </a:r>
                      <a:r>
                        <a:rPr lang="el-GR" dirty="0" err="1">
                          <a:latin typeface="Times New Roman" panose="02020603050405020304" pitchFamily="18" charset="0"/>
                          <a:cs typeface="Times New Roman" panose="02020603050405020304" pitchFamily="18" charset="0"/>
                        </a:rPr>
                        <a:t>Monitoring</a:t>
                      </a:r>
                      <a:r>
                        <a:rPr lang="el-GR" dirty="0">
                          <a:latin typeface="Times New Roman" panose="02020603050405020304" pitchFamily="18" charset="0"/>
                          <a:cs typeface="Times New Roman" panose="02020603050405020304" pitchFamily="18" charset="0"/>
                        </a:rPr>
                        <a:t> Project</a:t>
                      </a:r>
                    </a:p>
                  </a:txBody>
                  <a:tcPr/>
                </a:tc>
                <a:tc>
                  <a:txBody>
                    <a:bodyPr/>
                    <a:lstStyle/>
                    <a:p>
                      <a:r>
                        <a:rPr lang="el-GR" dirty="0">
                          <a:latin typeface="Times New Roman" panose="02020603050405020304" pitchFamily="18" charset="0"/>
                          <a:cs typeface="Times New Roman" panose="02020603050405020304" pitchFamily="18" charset="0"/>
                        </a:rPr>
                        <a:t>ΕΣΡ, ΓΓΙΦ, Κ.Ε.Θ.Ι., Α.Ε.Ι.</a:t>
                      </a:r>
                    </a:p>
                  </a:txBody>
                  <a:tcPr/>
                </a:tc>
                <a:tc>
                  <a:txBody>
                    <a:bodyPr/>
                    <a:lstStyle/>
                    <a:p>
                      <a:r>
                        <a:rPr lang="el-GR" dirty="0">
                          <a:latin typeface="Times New Roman" panose="02020603050405020304" pitchFamily="18" charset="0"/>
                          <a:cs typeface="Times New Roman" panose="02020603050405020304" pitchFamily="18" charset="0"/>
                        </a:rPr>
                        <a:t>2016-2020</a:t>
                      </a:r>
                    </a:p>
                  </a:txBody>
                  <a:tcPr/>
                </a:tc>
                <a:extLst>
                  <a:ext uri="{0D108BD9-81ED-4DB2-BD59-A6C34878D82A}">
                    <a16:rowId xmlns:a16="http://schemas.microsoft.com/office/drawing/2014/main" val="4197369485"/>
                  </a:ext>
                </a:extLst>
              </a:tr>
              <a:tr h="1677254">
                <a:tc>
                  <a:txBody>
                    <a:bodyPr/>
                    <a:lstStyle/>
                    <a:p>
                      <a:r>
                        <a:rPr lang="el-GR" dirty="0">
                          <a:latin typeface="Times New Roman" panose="02020603050405020304" pitchFamily="18" charset="0"/>
                          <a:cs typeface="Times New Roman" panose="02020603050405020304" pitchFamily="18" charset="0"/>
                        </a:rPr>
                        <a:t>Συνεργασία της ΓΓΙΦ με την Ελληνική Ραδιοφωνία Τηλεόραση (Ε.Ρ.Τ.) και το Κανάλι της Βουλής με σκοπό δράσεις για άρση κοινωνικών και πολιτισμικών αντιλήψεων αναφορικά με στερεοτυπικούς ρόλους σε όλα τα πεδία της δημόσιας δράσης</a:t>
                      </a:r>
                    </a:p>
                  </a:txBody>
                  <a:tcPr/>
                </a:tc>
                <a:tc>
                  <a:txBody>
                    <a:bodyPr/>
                    <a:lstStyle/>
                    <a:p>
                      <a:r>
                        <a:rPr lang="el-GR" dirty="0">
                          <a:latin typeface="Times New Roman" panose="02020603050405020304" pitchFamily="18" charset="0"/>
                          <a:cs typeface="Times New Roman" panose="02020603050405020304" pitchFamily="18" charset="0"/>
                        </a:rPr>
                        <a:t>ΓΓΙΦ, ΓΓΑ, ΕΡΤ, Κανάλι της Βουλής</a:t>
                      </a:r>
                    </a:p>
                  </a:txBody>
                  <a:tcPr/>
                </a:tc>
                <a:tc>
                  <a:txBody>
                    <a:bodyPr/>
                    <a:lstStyle/>
                    <a:p>
                      <a:r>
                        <a:rPr lang="el-GR" dirty="0">
                          <a:latin typeface="Times New Roman" panose="02020603050405020304" pitchFamily="18" charset="0"/>
                          <a:cs typeface="Times New Roman" panose="02020603050405020304" pitchFamily="18" charset="0"/>
                        </a:rPr>
                        <a:t>2016 - 2020</a:t>
                      </a:r>
                    </a:p>
                  </a:txBody>
                  <a:tcPr/>
                </a:tc>
                <a:extLst>
                  <a:ext uri="{0D108BD9-81ED-4DB2-BD59-A6C34878D82A}">
                    <a16:rowId xmlns:a16="http://schemas.microsoft.com/office/drawing/2014/main" val="4249353476"/>
                  </a:ext>
                </a:extLst>
              </a:tr>
            </a:tbl>
          </a:graphicData>
        </a:graphic>
      </p:graphicFrame>
    </p:spTree>
    <p:extLst>
      <p:ext uri="{BB962C8B-B14F-4D97-AF65-F5344CB8AC3E}">
        <p14:creationId xmlns:p14="http://schemas.microsoft.com/office/powerpoint/2010/main" val="17141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1754D9-5E67-4B64-9875-685F6039E764}"/>
              </a:ext>
            </a:extLst>
          </p:cNvPr>
          <p:cNvSpPr>
            <a:spLocks noGrp="1"/>
          </p:cNvSpPr>
          <p:nvPr>
            <p:ph type="title"/>
          </p:nvPr>
        </p:nvSpPr>
        <p:spPr/>
        <p:txBody>
          <a:bodyPr>
            <a:normAutofit fontScale="90000"/>
          </a:bodyPr>
          <a:lstStyle/>
          <a:p>
            <a:pPr>
              <a:lnSpc>
                <a:spcPct val="107000"/>
              </a:lnSpc>
              <a:spcAft>
                <a:spcPts val="800"/>
              </a:spcAft>
            </a:pPr>
            <a:r>
              <a:rPr lang="el-GR" sz="4000" b="1" dirty="0">
                <a:effectLst/>
                <a:latin typeface="Times New Roman" panose="02020603050405020304" pitchFamily="18" charset="0"/>
                <a:ea typeface="Calibri" panose="020F0502020204030204" pitchFamily="34" charset="0"/>
                <a:cs typeface="Times New Roman" panose="02020603050405020304" pitchFamily="18" charset="0"/>
              </a:rPr>
              <a:t>Γλώσσα, δημόσιος λόγος και </a:t>
            </a:r>
            <a:r>
              <a:rPr lang="el-GR" sz="4000" b="1" dirty="0" err="1">
                <a:effectLst/>
                <a:latin typeface="Times New Roman" panose="02020603050405020304" pitchFamily="18" charset="0"/>
                <a:ea typeface="Calibri" panose="020F0502020204030204" pitchFamily="34" charset="0"/>
                <a:cs typeface="Times New Roman" panose="02020603050405020304" pitchFamily="18" charset="0"/>
              </a:rPr>
              <a:t>έμφυλα</a:t>
            </a:r>
            <a:r>
              <a:rPr lang="el-GR" sz="4000" b="1" dirty="0">
                <a:effectLst/>
                <a:latin typeface="Times New Roman" panose="02020603050405020304" pitchFamily="18" charset="0"/>
                <a:ea typeface="Calibri" panose="020F0502020204030204" pitchFamily="34" charset="0"/>
                <a:cs typeface="Times New Roman" panose="02020603050405020304" pitchFamily="18" charset="0"/>
              </a:rPr>
              <a:t> στερεότυπα</a:t>
            </a:r>
            <a:br>
              <a:rPr lang="el-GR" sz="3600" dirty="0">
                <a:effectLst/>
                <a:latin typeface="Calibri" panose="020F0502020204030204" pitchFamily="34" charset="0"/>
                <a:ea typeface="Calibri" panose="020F0502020204030204" pitchFamily="34" charset="0"/>
                <a:cs typeface="Times New Roman" panose="02020603050405020304" pitchFamily="18" charset="0"/>
              </a:rPr>
            </a:br>
            <a:r>
              <a:rPr lang="el-GR" sz="3600" dirty="0">
                <a:effectLst/>
                <a:latin typeface="Calibri" panose="020F0502020204030204" pitchFamily="34" charset="0"/>
                <a:ea typeface="Calibri" panose="020F0502020204030204" pitchFamily="34" charset="0"/>
                <a:cs typeface="Times New Roman" panose="02020603050405020304" pitchFamily="18" charset="0"/>
              </a:rPr>
              <a:t>παρουσίαση μαθήματος</a:t>
            </a:r>
            <a:endParaRPr lang="el-GR" dirty="0"/>
          </a:p>
        </p:txBody>
      </p:sp>
      <p:sp>
        <p:nvSpPr>
          <p:cNvPr id="3" name="Θέση περιεχομένου 2">
            <a:extLst>
              <a:ext uri="{FF2B5EF4-FFF2-40B4-BE49-F238E27FC236}">
                <a16:creationId xmlns:a16="http://schemas.microsoft.com/office/drawing/2014/main" id="{06345929-4210-4EFA-B691-53297C9E825E}"/>
              </a:ext>
            </a:extLst>
          </p:cNvPr>
          <p:cNvSpPr>
            <a:spLocks noGrp="1"/>
          </p:cNvSpPr>
          <p:nvPr>
            <p:ph idx="1"/>
          </p:nvPr>
        </p:nvSpPr>
        <p:spPr/>
        <p:txBody>
          <a:bodyPr>
            <a:normAutofit/>
          </a:bodyPr>
          <a:lstStyle/>
          <a:p>
            <a:pPr algn="just">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Στο μάθημα θα διερευνήσουμε σταδιακά το ζήτημα του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έμφυλου</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λόγου που εξακολουθεί να αποτελεί άρρηκτο χαρακτηριστικό της εκάστοτε πολιτισμικής ταυτότητας σήμερα.</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buNone/>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Δημόσιος λόγος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Τέχνες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Θα ασχοληθούμε με τη μεταβλητή του φύλου στη μελέτη της γλώσσας, θέμα που εμπίπτει στον ευρύτερο χώρο της κοινωνιογλωσσολογίας και της ανθρωπολογίας της γλώσσας.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1836476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A7EB1D-B466-46D1-B9FF-0C94065CF9E3}"/>
              </a:ext>
            </a:extLst>
          </p:cNvPr>
          <p:cNvSpPr>
            <a:spLocks noGrp="1"/>
          </p:cNvSpPr>
          <p:nvPr>
            <p:ph type="title"/>
          </p:nvPr>
        </p:nvSpPr>
        <p:spPr>
          <a:xfrm>
            <a:off x="1011936" y="0"/>
            <a:ext cx="10168128" cy="390525"/>
          </a:xfrm>
        </p:spPr>
        <p:txBody>
          <a:bodyPr>
            <a:normAutofit fontScale="90000"/>
          </a:bodyPr>
          <a:lstStyle/>
          <a:p>
            <a:r>
              <a:rPr kumimoji="0" lang="el-GR" sz="1800" b="1" i="0" u="none" strike="noStrike" kern="1200" cap="none" spc="0" normalizeH="0" baseline="0" noProof="0" dirty="0">
                <a:ln>
                  <a:noFill/>
                </a:ln>
                <a:solidFill>
                  <a:srgbClr val="000000"/>
                </a:solidFill>
                <a:effectLst/>
                <a:uLnTx/>
                <a:uFillTx/>
                <a:ea typeface="+mj-ea"/>
                <a:cs typeface="+mj-cs"/>
              </a:rPr>
              <a:t>Δράσεις για την εξάλειψη προκαταλήψεων και προαγωγή της ισότητας μέσω των Μέσων Μαζικής Επικοινωνίας. </a:t>
            </a:r>
            <a:endParaRPr lang="el-GR" dirty="0"/>
          </a:p>
        </p:txBody>
      </p:sp>
      <p:graphicFrame>
        <p:nvGraphicFramePr>
          <p:cNvPr id="4" name="Πίνακας 4">
            <a:extLst>
              <a:ext uri="{FF2B5EF4-FFF2-40B4-BE49-F238E27FC236}">
                <a16:creationId xmlns:a16="http://schemas.microsoft.com/office/drawing/2014/main" id="{125781A0-45F8-4F6F-81EB-B6D19E37735B}"/>
              </a:ext>
            </a:extLst>
          </p:cNvPr>
          <p:cNvGraphicFramePr>
            <a:graphicFrameLocks noGrp="1"/>
          </p:cNvGraphicFramePr>
          <p:nvPr>
            <p:ph idx="1"/>
            <p:extLst>
              <p:ext uri="{D42A27DB-BD31-4B8C-83A1-F6EECF244321}">
                <p14:modId xmlns:p14="http://schemas.microsoft.com/office/powerpoint/2010/main" val="3719116906"/>
              </p:ext>
            </p:extLst>
          </p:nvPr>
        </p:nvGraphicFramePr>
        <p:xfrm>
          <a:off x="1012128" y="390525"/>
          <a:ext cx="10167936" cy="6291909"/>
        </p:xfrm>
        <a:graphic>
          <a:graphicData uri="http://schemas.openxmlformats.org/drawingml/2006/table">
            <a:tbl>
              <a:tblPr firstRow="1" bandRow="1">
                <a:tableStyleId>{5C22544A-7EE6-4342-B048-85BDC9FD1C3A}</a:tableStyleId>
              </a:tblPr>
              <a:tblGrid>
                <a:gridCol w="3389312">
                  <a:extLst>
                    <a:ext uri="{9D8B030D-6E8A-4147-A177-3AD203B41FA5}">
                      <a16:colId xmlns:a16="http://schemas.microsoft.com/office/drawing/2014/main" val="2304631359"/>
                    </a:ext>
                  </a:extLst>
                </a:gridCol>
                <a:gridCol w="3389312">
                  <a:extLst>
                    <a:ext uri="{9D8B030D-6E8A-4147-A177-3AD203B41FA5}">
                      <a16:colId xmlns:a16="http://schemas.microsoft.com/office/drawing/2014/main" val="1867391616"/>
                    </a:ext>
                  </a:extLst>
                </a:gridCol>
                <a:gridCol w="3389312">
                  <a:extLst>
                    <a:ext uri="{9D8B030D-6E8A-4147-A177-3AD203B41FA5}">
                      <a16:colId xmlns:a16="http://schemas.microsoft.com/office/drawing/2014/main" val="1583873465"/>
                    </a:ext>
                  </a:extLst>
                </a:gridCol>
              </a:tblGrid>
              <a:tr h="356925">
                <a:tc>
                  <a:txBody>
                    <a:bodyPr/>
                    <a:lstStyle/>
                    <a:p>
                      <a:pPr algn="just">
                        <a:lnSpc>
                          <a:spcPct val="107000"/>
                        </a:lnSpc>
                        <a:spcAft>
                          <a:spcPts val="800"/>
                        </a:spcAft>
                      </a:pPr>
                      <a:r>
                        <a:rPr lang="el-GR" sz="1600" dirty="0">
                          <a:effectLst/>
                          <a:latin typeface="Times New Roman" panose="02020603050405020304" pitchFamily="18" charset="0"/>
                          <a:ea typeface="Calibri" panose="020F0502020204030204" pitchFamily="34" charset="0"/>
                          <a:cs typeface="Times New Roman" panose="02020603050405020304" pitchFamily="18" charset="0"/>
                        </a:rPr>
                        <a:t>Δράσεις </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Φορέας υλοποίησης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Χρονοδιάγραμμα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09606504"/>
                  </a:ext>
                </a:extLst>
              </a:tr>
              <a:tr h="1116001">
                <a:tc>
                  <a:txBody>
                    <a:bodyPr/>
                    <a:lstStyle/>
                    <a:p>
                      <a:pPr>
                        <a:lnSpc>
                          <a:spcPct val="107000"/>
                        </a:lnSpc>
                        <a:spcAft>
                          <a:spcPts val="800"/>
                        </a:spcAft>
                      </a:pPr>
                      <a:r>
                        <a:rPr lang="el-GR" sz="1600" dirty="0">
                          <a:effectLst/>
                          <a:latin typeface="Times New Roman" panose="02020603050405020304" pitchFamily="18" charset="0"/>
                          <a:ea typeface="Calibri" panose="020F0502020204030204" pitchFamily="34" charset="0"/>
                          <a:cs typeface="Times New Roman" panose="02020603050405020304" pitchFamily="18" charset="0"/>
                        </a:rPr>
                        <a:t>Φεστιβάλ ταινιών (</a:t>
                      </a:r>
                      <a:r>
                        <a:rPr lang="el-GR" sz="1600" dirty="0" err="1">
                          <a:effectLst/>
                          <a:latin typeface="Times New Roman" panose="02020603050405020304" pitchFamily="18" charset="0"/>
                          <a:ea typeface="Calibri" panose="020F0502020204030204" pitchFamily="34" charset="0"/>
                          <a:cs typeface="Times New Roman" panose="02020603050405020304" pitchFamily="18" charset="0"/>
                        </a:rPr>
                        <a:t>fiction</a:t>
                      </a:r>
                      <a:r>
                        <a:rPr lang="el-GR" sz="1600" dirty="0">
                          <a:effectLst/>
                          <a:latin typeface="Times New Roman" panose="02020603050405020304" pitchFamily="18" charset="0"/>
                          <a:ea typeface="Calibri" panose="020F0502020204030204" pitchFamily="34" charset="0"/>
                          <a:cs typeface="Times New Roman" panose="02020603050405020304" pitchFamily="18" charset="0"/>
                        </a:rPr>
                        <a:t> και ντοκιμαντέρ) </a:t>
                      </a:r>
                      <a:r>
                        <a:rPr lang="el-GR" sz="1600" dirty="0" err="1">
                          <a:effectLst/>
                          <a:latin typeface="Times New Roman" panose="02020603050405020304" pitchFamily="18" charset="0"/>
                          <a:ea typeface="Calibri" panose="020F0502020204030204" pitchFamily="34" charset="0"/>
                          <a:cs typeface="Times New Roman" panose="02020603050405020304" pitchFamily="18" charset="0"/>
                        </a:rPr>
                        <a:t>έμφυλης</a:t>
                      </a:r>
                      <a:r>
                        <a:rPr lang="el-GR" sz="1600" dirty="0">
                          <a:effectLst/>
                          <a:latin typeface="Times New Roman" panose="02020603050405020304" pitchFamily="18" charset="0"/>
                          <a:ea typeface="Calibri" panose="020F0502020204030204" pitchFamily="34" charset="0"/>
                          <a:cs typeface="Times New Roman" panose="02020603050405020304" pitchFamily="18" charset="0"/>
                        </a:rPr>
                        <a:t> οπτικής. Προβολή έργου γυναικών δημιουργών μέσω των ΜΜΕ</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l-GR" sz="1800">
                          <a:effectLst/>
                          <a:latin typeface="Times New Roman" panose="02020603050405020304" pitchFamily="18" charset="0"/>
                          <a:ea typeface="Calibri" panose="020F0502020204030204" pitchFamily="34" charset="0"/>
                          <a:cs typeface="Times New Roman" panose="02020603050405020304" pitchFamily="18" charset="0"/>
                        </a:rPr>
                        <a:t>Υπουργείο Επικρατείας, ΓΓΙΦ, Γενική Γραμματεία Ενημέρωσης και Επικοινωνίας, Εθνικό Κέντρο Κινηματογράφου, ΕΡΤ</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2016-2020</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67902410"/>
                  </a:ext>
                </a:extLst>
              </a:tr>
              <a:tr h="3103306">
                <a:tc>
                  <a:txBody>
                    <a:bodyPr/>
                    <a:lstStyle/>
                    <a:p>
                      <a:pPr>
                        <a:lnSpc>
                          <a:spcPct val="107000"/>
                        </a:lnSpc>
                        <a:spcAft>
                          <a:spcPts val="800"/>
                        </a:spcAft>
                      </a:pPr>
                      <a:r>
                        <a:rPr lang="el-GR" sz="1600" dirty="0">
                          <a:effectLst/>
                          <a:latin typeface="Times New Roman" panose="02020603050405020304" pitchFamily="18" charset="0"/>
                          <a:ea typeface="Calibri" panose="020F0502020204030204" pitchFamily="34" charset="0"/>
                          <a:cs typeface="Times New Roman" panose="02020603050405020304" pitchFamily="18" charset="0"/>
                        </a:rPr>
                        <a:t>Εργαστήρια Κινηματογράφου, Τηλεόρασης για διερεύνηση </a:t>
                      </a:r>
                      <a:r>
                        <a:rPr lang="el-GR" sz="1600" dirty="0" err="1">
                          <a:effectLst/>
                          <a:latin typeface="Times New Roman" panose="02020603050405020304" pitchFamily="18" charset="0"/>
                          <a:ea typeface="Calibri" panose="020F0502020204030204" pitchFamily="34" charset="0"/>
                          <a:cs typeface="Times New Roman" panose="02020603050405020304" pitchFamily="18" charset="0"/>
                        </a:rPr>
                        <a:t>έμφυλων</a:t>
                      </a:r>
                      <a:r>
                        <a:rPr lang="el-GR" sz="1600" dirty="0">
                          <a:effectLst/>
                          <a:latin typeface="Times New Roman" panose="02020603050405020304" pitchFamily="18" charset="0"/>
                          <a:ea typeface="Calibri" panose="020F0502020204030204" pitchFamily="34" charset="0"/>
                          <a:cs typeface="Times New Roman" panose="02020603050405020304" pitchFamily="18" charset="0"/>
                        </a:rPr>
                        <a:t> θεμάτων, διαγωνισμοί τηλεοπτικών και κινηματογραφικών σεναρίων και ταινιών για την ανάδειξη </a:t>
                      </a:r>
                      <a:r>
                        <a:rPr lang="el-GR" sz="1600" dirty="0" err="1">
                          <a:effectLst/>
                          <a:latin typeface="Times New Roman" panose="02020603050405020304" pitchFamily="18" charset="0"/>
                          <a:ea typeface="Calibri" panose="020F0502020204030204" pitchFamily="34" charset="0"/>
                          <a:cs typeface="Times New Roman" panose="02020603050405020304" pitchFamily="18" charset="0"/>
                        </a:rPr>
                        <a:t>έμφυλου</a:t>
                      </a:r>
                      <a:r>
                        <a:rPr lang="el-GR" sz="1600" dirty="0">
                          <a:effectLst/>
                          <a:latin typeface="Times New Roman" panose="02020603050405020304" pitchFamily="18" charset="0"/>
                          <a:ea typeface="Calibri" panose="020F0502020204030204" pitchFamily="34" charset="0"/>
                          <a:cs typeface="Times New Roman" panose="02020603050405020304" pitchFamily="18" charset="0"/>
                        </a:rPr>
                        <a:t> βλέμματος και σύγχρονων προβλημάτων γυναικών, θέσπιση βραβείων για τα ΜΜΕ ως προς την προβολή ζητημάτων ισότητας και σεβασμού της ανθρώπινης αξιοπρέπειας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l-GR" sz="1800">
                          <a:effectLst/>
                          <a:latin typeface="Times New Roman" panose="02020603050405020304" pitchFamily="18" charset="0"/>
                          <a:ea typeface="Calibri" panose="020F0502020204030204" pitchFamily="34" charset="0"/>
                          <a:cs typeface="Times New Roman" panose="02020603050405020304" pitchFamily="18" charset="0"/>
                        </a:rPr>
                        <a:t>Υπουργείο Επικρατείας, ΓΓΙΦ, Γενική Γραμματεία Ενημέρωσης και Επικοινωνίας, Εθνικό Κέντρο Κινηματογράφου, ΕΡΤ</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2016 – 2020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84880740"/>
                  </a:ext>
                </a:extLst>
              </a:tr>
              <a:tr h="1672168">
                <a:tc>
                  <a:txBody>
                    <a:bodyPr/>
                    <a:lstStyle/>
                    <a:p>
                      <a:r>
                        <a:rPr lang="el-GR" sz="1600" dirty="0">
                          <a:latin typeface="Times New Roman" panose="02020603050405020304" pitchFamily="18" charset="0"/>
                          <a:cs typeface="Times New Roman" panose="02020603050405020304" pitchFamily="18" charset="0"/>
                        </a:rPr>
                        <a:t>Υποχρεωτικά μαθήματα για φοιτητές και σπουδαστές δημοσιογραφίας σε Α.Ε.Ι./ΤΕΙ σε θεματικές φύλου και ΜΜΕ και Μη σεξιστικών τεχνικών δημοσιογραφίας</a:t>
                      </a:r>
                    </a:p>
                  </a:txBody>
                  <a:tcPr/>
                </a:tc>
                <a:tc>
                  <a:txBody>
                    <a:bodyPr/>
                    <a:lstStyle/>
                    <a:p>
                      <a:endParaRPr lang="el-GR" dirty="0"/>
                    </a:p>
                  </a:txBody>
                  <a:tcPr/>
                </a:tc>
                <a:tc>
                  <a:txBody>
                    <a:bodyPr/>
                    <a:lstStyle/>
                    <a:p>
                      <a:endParaRPr lang="el-GR" dirty="0"/>
                    </a:p>
                  </a:txBody>
                  <a:tcPr/>
                </a:tc>
                <a:extLst>
                  <a:ext uri="{0D108BD9-81ED-4DB2-BD59-A6C34878D82A}">
                    <a16:rowId xmlns:a16="http://schemas.microsoft.com/office/drawing/2014/main" val="146267951"/>
                  </a:ext>
                </a:extLst>
              </a:tr>
            </a:tbl>
          </a:graphicData>
        </a:graphic>
      </p:graphicFrame>
    </p:spTree>
    <p:extLst>
      <p:ext uri="{BB962C8B-B14F-4D97-AF65-F5344CB8AC3E}">
        <p14:creationId xmlns:p14="http://schemas.microsoft.com/office/powerpoint/2010/main" val="1853084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467A30-8428-4844-A606-09CA156BBC2A}"/>
              </a:ext>
            </a:extLst>
          </p:cNvPr>
          <p:cNvSpPr>
            <a:spLocks noGrp="1"/>
          </p:cNvSpPr>
          <p:nvPr>
            <p:ph type="title"/>
          </p:nvPr>
        </p:nvSpPr>
        <p:spPr>
          <a:xfrm>
            <a:off x="1115568" y="1"/>
            <a:ext cx="10168128" cy="666750"/>
          </a:xfrm>
        </p:spPr>
        <p:txBody>
          <a:bodyPr>
            <a:normAutofit fontScale="90000"/>
          </a:bodyPr>
          <a:lstStyle/>
          <a:p>
            <a:r>
              <a:rPr lang="el-GR" sz="2400" dirty="0">
                <a:latin typeface="Times New Roman" panose="02020603050405020304" pitchFamily="18" charset="0"/>
                <a:cs typeface="Times New Roman" panose="02020603050405020304" pitchFamily="18" charset="0"/>
              </a:rPr>
              <a:t>Η γλώσσα </a:t>
            </a:r>
            <a:br>
              <a:rPr lang="el-GR" sz="2400" dirty="0">
                <a:latin typeface="Times New Roman" panose="02020603050405020304" pitchFamily="18" charset="0"/>
                <a:cs typeface="Times New Roman" panose="02020603050405020304" pitchFamily="18" charset="0"/>
              </a:rPr>
            </a:br>
            <a:r>
              <a:rPr lang="el-GR" sz="2400" dirty="0">
                <a:latin typeface="Times New Roman" panose="02020603050405020304" pitchFamily="18" charset="0"/>
                <a:cs typeface="Times New Roman" panose="02020603050405020304" pitchFamily="18" charset="0"/>
              </a:rPr>
              <a:t>η έννοια της γλώσσας</a:t>
            </a:r>
          </a:p>
        </p:txBody>
      </p:sp>
      <p:sp>
        <p:nvSpPr>
          <p:cNvPr id="3" name="Θέση περιεχομένου 2">
            <a:extLst>
              <a:ext uri="{FF2B5EF4-FFF2-40B4-BE49-F238E27FC236}">
                <a16:creationId xmlns:a16="http://schemas.microsoft.com/office/drawing/2014/main" id="{DE423856-70B0-45FE-BFCD-857907930B48}"/>
              </a:ext>
            </a:extLst>
          </p:cNvPr>
          <p:cNvSpPr>
            <a:spLocks noGrp="1"/>
          </p:cNvSpPr>
          <p:nvPr>
            <p:ph idx="1"/>
          </p:nvPr>
        </p:nvSpPr>
        <p:spPr>
          <a:xfrm>
            <a:off x="934593" y="666751"/>
            <a:ext cx="10168128" cy="6191249"/>
          </a:xfrm>
        </p:spPr>
        <p:txBody>
          <a:bodyPr>
            <a:normAutofit fontScale="25000" lnSpcReduction="20000"/>
          </a:bodyPr>
          <a:lstStyle/>
          <a:p>
            <a:pPr marL="0" indent="0" algn="just">
              <a:lnSpc>
                <a:spcPct val="107000"/>
              </a:lnSpc>
              <a:spcAft>
                <a:spcPts val="800"/>
              </a:spcAft>
              <a:buNone/>
            </a:pPr>
            <a:r>
              <a:rPr lang="el-GR" sz="5600" dirty="0">
                <a:effectLst/>
                <a:latin typeface="Times New Roman" panose="02020603050405020304" pitchFamily="18" charset="0"/>
                <a:ea typeface="Calibri" panose="020F0502020204030204" pitchFamily="34" charset="0"/>
                <a:cs typeface="Times New Roman" panose="02020603050405020304" pitchFamily="18" charset="0"/>
              </a:rPr>
              <a:t>Γλώσσα είμαι εγώ.</a:t>
            </a:r>
          </a:p>
          <a:p>
            <a:pPr marL="0" indent="0" algn="just">
              <a:lnSpc>
                <a:spcPct val="107000"/>
              </a:lnSpc>
              <a:spcAft>
                <a:spcPts val="800"/>
              </a:spcAft>
              <a:buNone/>
            </a:pPr>
            <a:r>
              <a:rPr lang="el-GR" sz="5600" dirty="0">
                <a:effectLst/>
                <a:latin typeface="Times New Roman" panose="02020603050405020304" pitchFamily="18" charset="0"/>
                <a:ea typeface="Calibri" panose="020F0502020204030204" pitchFamily="34" charset="0"/>
                <a:cs typeface="Times New Roman" panose="02020603050405020304" pitchFamily="18" charset="0"/>
              </a:rPr>
              <a:t>Γλώσσα είσαι εσύ.</a:t>
            </a:r>
            <a:endParaRPr lang="el-GR" sz="5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5600" dirty="0">
                <a:effectLst/>
                <a:latin typeface="Times New Roman" panose="02020603050405020304" pitchFamily="18" charset="0"/>
                <a:ea typeface="Calibri" panose="020F0502020204030204" pitchFamily="34" charset="0"/>
                <a:cs typeface="Times New Roman" panose="02020603050405020304" pitchFamily="18" charset="0"/>
              </a:rPr>
              <a:t>Γλώσσα είναι ο κόσμος.</a:t>
            </a:r>
            <a:endParaRPr lang="el-GR" sz="5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5600" dirty="0">
                <a:effectLst/>
                <a:latin typeface="Times New Roman" panose="02020603050405020304" pitchFamily="18" charset="0"/>
                <a:ea typeface="Calibri" panose="020F0502020204030204" pitchFamily="34" charset="0"/>
                <a:cs typeface="Times New Roman" panose="02020603050405020304" pitchFamily="18" charset="0"/>
              </a:rPr>
              <a:t>Γλώσσα είναι ό,τι κάνει ο κόσμος.</a:t>
            </a:r>
            <a:endParaRPr lang="el-GR" sz="5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5600" dirty="0">
                <a:effectLst/>
                <a:latin typeface="Times New Roman" panose="02020603050405020304" pitchFamily="18" charset="0"/>
                <a:ea typeface="Calibri" panose="020F0502020204030204" pitchFamily="34" charset="0"/>
                <a:cs typeface="Times New Roman" panose="02020603050405020304" pitchFamily="18" charset="0"/>
              </a:rPr>
              <a:t>Γλώσσα είναι η αγάπη και ο πόνος.</a:t>
            </a:r>
            <a:endParaRPr lang="el-GR" sz="5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5600" dirty="0">
                <a:effectLst/>
                <a:latin typeface="Times New Roman" panose="02020603050405020304" pitchFamily="18" charset="0"/>
                <a:ea typeface="Calibri" panose="020F0502020204030204" pitchFamily="34" charset="0"/>
                <a:cs typeface="Times New Roman" panose="02020603050405020304" pitchFamily="18" charset="0"/>
              </a:rPr>
              <a:t>Γλώσσα είναι το ντύσιμο, η έκφραση του προσώπου, οι χειρονομίες ,η ανταπόκριση.</a:t>
            </a:r>
            <a:endParaRPr lang="el-GR" sz="5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5600" dirty="0">
                <a:effectLst/>
                <a:latin typeface="Times New Roman" panose="02020603050405020304" pitchFamily="18" charset="0"/>
                <a:ea typeface="Calibri" panose="020F0502020204030204" pitchFamily="34" charset="0"/>
                <a:cs typeface="Times New Roman" panose="02020603050405020304" pitchFamily="18" charset="0"/>
              </a:rPr>
              <a:t>Γλώσσα είναι να φαντάζεσαι, να σχεδιάζεις, να δημιουργείς, να καταστρέφεις.</a:t>
            </a:r>
            <a:endParaRPr lang="el-GR" sz="5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5600" dirty="0">
                <a:effectLst/>
                <a:latin typeface="Times New Roman" panose="02020603050405020304" pitchFamily="18" charset="0"/>
                <a:ea typeface="Calibri" panose="020F0502020204030204" pitchFamily="34" charset="0"/>
                <a:cs typeface="Times New Roman" panose="02020603050405020304" pitchFamily="18" charset="0"/>
              </a:rPr>
              <a:t>Γλώσσα είναι ο έλεγχος και η πειθώ.</a:t>
            </a:r>
            <a:endParaRPr lang="el-GR" sz="5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5600" dirty="0">
                <a:effectLst/>
                <a:latin typeface="Times New Roman" panose="02020603050405020304" pitchFamily="18" charset="0"/>
                <a:ea typeface="Calibri" panose="020F0502020204030204" pitchFamily="34" charset="0"/>
                <a:cs typeface="Times New Roman" panose="02020603050405020304" pitchFamily="18" charset="0"/>
              </a:rPr>
              <a:t>Γλώσσα είναι η επικοινωνία.</a:t>
            </a:r>
            <a:endParaRPr lang="el-GR" sz="5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5600" dirty="0">
                <a:effectLst/>
                <a:latin typeface="Times New Roman" panose="02020603050405020304" pitchFamily="18" charset="0"/>
                <a:ea typeface="Calibri" panose="020F0502020204030204" pitchFamily="34" charset="0"/>
                <a:cs typeface="Times New Roman" panose="02020603050405020304" pitchFamily="18" charset="0"/>
              </a:rPr>
              <a:t>Γλώσσα είναι το γέλιο.</a:t>
            </a:r>
            <a:endParaRPr lang="el-GR" sz="5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5600" dirty="0">
                <a:effectLst/>
                <a:latin typeface="Times New Roman" panose="02020603050405020304" pitchFamily="18" charset="0"/>
                <a:ea typeface="Calibri" panose="020F0502020204030204" pitchFamily="34" charset="0"/>
                <a:cs typeface="Times New Roman" panose="02020603050405020304" pitchFamily="18" charset="0"/>
              </a:rPr>
              <a:t>Γλώσσα είναι το μεγάλωμα.</a:t>
            </a:r>
            <a:endParaRPr lang="el-GR" sz="5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5600" dirty="0">
                <a:effectLst/>
                <a:latin typeface="Times New Roman" panose="02020603050405020304" pitchFamily="18" charset="0"/>
                <a:ea typeface="Calibri" panose="020F0502020204030204" pitchFamily="34" charset="0"/>
                <a:cs typeface="Times New Roman" panose="02020603050405020304" pitchFamily="18" charset="0"/>
              </a:rPr>
              <a:t>Γλώσσα είμαι εγώ. </a:t>
            </a:r>
            <a:endParaRPr lang="el-GR" sz="5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sz="5600" dirty="0">
                <a:effectLst/>
                <a:latin typeface="Times New Roman" panose="02020603050405020304" pitchFamily="18" charset="0"/>
                <a:ea typeface="Calibri" panose="020F0502020204030204" pitchFamily="34" charset="0"/>
                <a:cs typeface="Times New Roman" panose="02020603050405020304" pitchFamily="18" charset="0"/>
              </a:rPr>
              <a:t>Goldenberg, S., P. Griffiths, J Lee. M. Sandra,</a:t>
            </a:r>
            <a:r>
              <a:rPr lang="el-GR" sz="5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5600" dirty="0">
                <a:effectLst/>
                <a:latin typeface="Times New Roman" panose="02020603050405020304" pitchFamily="18" charset="0"/>
                <a:ea typeface="Calibri" panose="020F0502020204030204" pitchFamily="34" charset="0"/>
                <a:cs typeface="Times New Roman" panose="02020603050405020304" pitchFamily="18" charset="0"/>
              </a:rPr>
              <a:t>The English </a:t>
            </a:r>
            <a:r>
              <a:rPr lang="en-US" sz="5600" dirty="0" err="1">
                <a:effectLst/>
                <a:latin typeface="Times New Roman" panose="02020603050405020304" pitchFamily="18" charset="0"/>
                <a:ea typeface="Calibri" panose="020F0502020204030204" pitchFamily="34" charset="0"/>
                <a:cs typeface="Times New Roman" panose="02020603050405020304" pitchFamily="18" charset="0"/>
              </a:rPr>
              <a:t>Programme</a:t>
            </a:r>
            <a:r>
              <a:rPr lang="en-US" sz="5600" dirty="0">
                <a:effectLst/>
                <a:latin typeface="Times New Roman" panose="02020603050405020304" pitchFamily="18" charset="0"/>
                <a:ea typeface="Calibri" panose="020F0502020204030204" pitchFamily="34" charset="0"/>
                <a:cs typeface="Times New Roman" panose="02020603050405020304" pitchFamily="18" charset="0"/>
              </a:rPr>
              <a:t> Language, Great Britain, 1979</a:t>
            </a:r>
          </a:p>
          <a:p>
            <a:pPr marL="0" indent="0" algn="just">
              <a:lnSpc>
                <a:spcPct val="107000"/>
              </a:lnSpc>
              <a:spcAft>
                <a:spcPts val="800"/>
              </a:spcAft>
              <a:buNone/>
            </a:pPr>
            <a:endParaRPr lang="el-GR" sz="5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7647513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AA9629-3DE4-4A5A-B687-F1DA247C3481}"/>
              </a:ext>
            </a:extLst>
          </p:cNvPr>
          <p:cNvSpPr>
            <a:spLocks noGrp="1"/>
          </p:cNvSpPr>
          <p:nvPr>
            <p:ph type="title"/>
          </p:nvPr>
        </p:nvSpPr>
        <p:spPr>
          <a:xfrm>
            <a:off x="1112139" y="247650"/>
            <a:ext cx="10168128" cy="1000125"/>
          </a:xfrm>
        </p:spPr>
        <p:txBody>
          <a:bodyPr>
            <a:normAutofit fontScale="90000"/>
          </a:bodyPr>
          <a:lstStyle/>
          <a:p>
            <a:br>
              <a:rPr lang="el-GR" dirty="0"/>
            </a:br>
            <a:r>
              <a:rPr lang="el-GR" dirty="0"/>
              <a:t>Η γλώσσα </a:t>
            </a:r>
            <a:br>
              <a:rPr lang="el-GR" dirty="0"/>
            </a:br>
            <a:r>
              <a:rPr lang="el-GR" dirty="0"/>
              <a:t>η έννοια της γλώσσας</a:t>
            </a:r>
          </a:p>
        </p:txBody>
      </p:sp>
      <p:sp>
        <p:nvSpPr>
          <p:cNvPr id="3" name="Θέση περιεχομένου 2">
            <a:extLst>
              <a:ext uri="{FF2B5EF4-FFF2-40B4-BE49-F238E27FC236}">
                <a16:creationId xmlns:a16="http://schemas.microsoft.com/office/drawing/2014/main" id="{A89339FC-5E81-4DF2-9157-B5A889C28F3B}"/>
              </a:ext>
            </a:extLst>
          </p:cNvPr>
          <p:cNvSpPr>
            <a:spLocks noGrp="1"/>
          </p:cNvSpPr>
          <p:nvPr>
            <p:ph idx="1"/>
          </p:nvPr>
        </p:nvSpPr>
        <p:spPr>
          <a:xfrm>
            <a:off x="544068" y="1371600"/>
            <a:ext cx="10168128" cy="5400675"/>
          </a:xfrm>
        </p:spPr>
        <p:txBody>
          <a:bodyPr>
            <a:normAutofit fontScale="25000" lnSpcReduction="20000"/>
          </a:bodyPr>
          <a:lstStyle/>
          <a:p>
            <a:pPr marL="0" indent="0" algn="just">
              <a:lnSpc>
                <a:spcPct val="107000"/>
              </a:lnSpc>
              <a:spcAft>
                <a:spcPts val="800"/>
              </a:spcAft>
              <a:buNone/>
            </a:pP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Γλώσσα δεν είναι, καθώς φαντάζονται κάποιοι, αράδιασμα από λέξεις,</a:t>
            </a:r>
            <a:endParaRPr lang="el-GR" sz="7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τύπους και κανόνες, όπως αναγράφονται σε λεξικά και γραμματικές…</a:t>
            </a:r>
            <a:endParaRPr lang="el-GR" sz="7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παρά η έκφραση του εσωτερικού μας κόσμου, κύμα ζωής, άνοιγμα και</a:t>
            </a:r>
            <a:endParaRPr lang="el-GR" sz="7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επαφή ψυχών, ανταλλαγή αισθημάτων και σκέψεων μέσα σε συνομιλία, </a:t>
            </a:r>
            <a:endParaRPr lang="el-GR" sz="7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ερώτηση και απόκριση, άρνηση και κατάφαση, προσταγή, απογοήτευση και </a:t>
            </a:r>
            <a:endParaRPr lang="el-GR" sz="7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παράκληση, μικροεπεισόδια, πεζότητες και </a:t>
            </a:r>
            <a:r>
              <a:rPr lang="el-GR" sz="7200" dirty="0" err="1">
                <a:effectLst/>
                <a:latin typeface="Times New Roman" panose="02020603050405020304" pitchFamily="18" charset="0"/>
                <a:ea typeface="Calibri" panose="020F0502020204030204" pitchFamily="34" charset="0"/>
                <a:cs typeface="Times New Roman" panose="02020603050405020304" pitchFamily="18" charset="0"/>
              </a:rPr>
              <a:t>ταπεινότητες</a:t>
            </a: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 της καθημερινής</a:t>
            </a:r>
            <a:endParaRPr lang="el-GR" sz="7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ζωής και έξαρση και κατάνυξη, τραγούδι και κλάμα, χαρά και καημός,</a:t>
            </a:r>
            <a:endParaRPr lang="el-GR" sz="7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τρικυμία και γαλήνη, αγάπη και πάθος, αγωνία και κατάρα, επιστήμη και </a:t>
            </a:r>
            <a:endParaRPr lang="el-GR" sz="7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ζωή, σκέψη, ενατένιση της μοίρας και φιλοσοφία – όλα αυτά. Είναι γλώσσα </a:t>
            </a:r>
            <a:endParaRPr lang="el-GR" sz="7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ατομική και εθνική. Γλώσσα είναι ολόκληρος ο λαός, λέει ένα φλαμανδικό ρητό.</a:t>
            </a:r>
          </a:p>
          <a:p>
            <a:pPr marL="0" indent="0" algn="just">
              <a:lnSpc>
                <a:spcPct val="107000"/>
              </a:lnSpc>
              <a:spcAft>
                <a:spcPts val="800"/>
              </a:spcAft>
              <a:buNone/>
            </a:pP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Μ. Τριανταφυλλίδης </a:t>
            </a:r>
            <a:endParaRPr lang="el-GR" sz="7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r">
              <a:lnSpc>
                <a:spcPct val="107000"/>
              </a:lnSpc>
              <a:spcAft>
                <a:spcPts val="800"/>
              </a:spcAft>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0913218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B9BFA2-03BD-4CFA-96D7-333BC7F06AD3}"/>
              </a:ext>
            </a:extLst>
          </p:cNvPr>
          <p:cNvSpPr>
            <a:spLocks noGrp="1"/>
          </p:cNvSpPr>
          <p:nvPr>
            <p:ph type="title"/>
          </p:nvPr>
        </p:nvSpPr>
        <p:spPr/>
        <p:txBody>
          <a:bodyPr>
            <a:normAutofit/>
          </a:bodyPr>
          <a:lstStyle/>
          <a:p>
            <a:r>
              <a:rPr lang="el-GR" dirty="0"/>
              <a:t>Τι είναι η γλώσσα. Ορισμοί που έχουν διατυπωθεί. </a:t>
            </a:r>
          </a:p>
        </p:txBody>
      </p:sp>
      <p:sp>
        <p:nvSpPr>
          <p:cNvPr id="3" name="Θέση περιεχομένου 2">
            <a:extLst>
              <a:ext uri="{FF2B5EF4-FFF2-40B4-BE49-F238E27FC236}">
                <a16:creationId xmlns:a16="http://schemas.microsoft.com/office/drawing/2014/main" id="{9E2967AA-B621-47D2-9F60-4581C45E3C95}"/>
              </a:ext>
            </a:extLst>
          </p:cNvPr>
          <p:cNvSpPr>
            <a:spLocks noGrp="1"/>
          </p:cNvSpPr>
          <p:nvPr>
            <p:ph idx="1"/>
          </p:nvPr>
        </p:nvSpPr>
        <p:spPr>
          <a:xfrm>
            <a:off x="1115568" y="1628775"/>
            <a:ext cx="10168128" cy="4543425"/>
          </a:xfrm>
        </p:spPr>
        <p:txBody>
          <a:bodyPr/>
          <a:lstStyle/>
          <a:p>
            <a:pPr algn="just">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Η επιστήμη της γλωσσολογίας δεν έχει καταφέρει να αποδώσει έναν πλήρη και ολοκληρωμένο ορισμό στο ερώτημα τι είναι γλώσσα.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Ένας σχετικά πλήρης και με σαφήνεια διατυπωμένος ορισμός έχει διατυπωθεί από την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Bussman</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η οποία ερμηνεύει την έννοια της γλώσσας ως ένα φωνητικό-ακουστικό σύστημα συμβατικών σημείων για την διατύπωση και συναλλαγή απόψεων, γνώσεων και πληροφοριών, καθώς και την μετάδοσή τους από γενιά σε γενιά, το οποίο βασίζεται σε νοητικές διαδικασίες και καθορίζεται από το εκάστοτε κοινωνικό σύστημα.</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35799180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C4CB8F-4217-45CA-9D89-8FD01DE66B08}"/>
              </a:ext>
            </a:extLst>
          </p:cNvPr>
          <p:cNvSpPr>
            <a:spLocks noGrp="1"/>
          </p:cNvSpPr>
          <p:nvPr>
            <p:ph type="title"/>
          </p:nvPr>
        </p:nvSpPr>
        <p:spPr/>
        <p:txBody>
          <a:bodyPr>
            <a:normAutofit/>
          </a:bodyPr>
          <a:lstStyle/>
          <a:p>
            <a:r>
              <a:rPr lang="el-GR" dirty="0"/>
              <a:t>Τι είναι η γλώσσα. Ορισμοί που έχουν διατυπωθεί. </a:t>
            </a:r>
          </a:p>
        </p:txBody>
      </p:sp>
      <p:sp>
        <p:nvSpPr>
          <p:cNvPr id="3" name="Θέση περιεχομένου 2">
            <a:extLst>
              <a:ext uri="{FF2B5EF4-FFF2-40B4-BE49-F238E27FC236}">
                <a16:creationId xmlns:a16="http://schemas.microsoft.com/office/drawing/2014/main" id="{7715E3F4-D079-4F10-9F62-133CABBEE9A0}"/>
              </a:ext>
            </a:extLst>
          </p:cNvPr>
          <p:cNvSpPr>
            <a:spLocks noGrp="1"/>
          </p:cNvSpPr>
          <p:nvPr>
            <p:ph idx="1"/>
          </p:nvPr>
        </p:nvSpPr>
        <p:spPr/>
        <p:txBody>
          <a:bodyPr>
            <a:normAutofit fontScale="92500" lnSpcReduction="10000"/>
          </a:bodyPr>
          <a:lstStyle/>
          <a:p>
            <a:pPr algn="just">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Ο</a:t>
            </a:r>
            <a:r>
              <a:rPr lang="en-GB"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400" b="1" dirty="0">
                <a:effectLst/>
                <a:latin typeface="Times New Roman" panose="02020603050405020304" pitchFamily="18" charset="0"/>
                <a:ea typeface="Calibri" panose="020F0502020204030204" pitchFamily="34" charset="0"/>
                <a:cs typeface="Times New Roman" panose="02020603050405020304" pitchFamily="18" charset="0"/>
              </a:rPr>
              <a:t>Brown</a:t>
            </a:r>
            <a:r>
              <a:rPr lang="en-GB"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πιστεύει ότι η γλώσσα διακρίνεται από τρεις ιδιότητες: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2400" i="1" u="sng" dirty="0">
                <a:effectLst/>
                <a:latin typeface="Times New Roman" panose="02020603050405020304" pitchFamily="18" charset="0"/>
                <a:ea typeface="Calibri" panose="020F0502020204030204" pitchFamily="34" charset="0"/>
                <a:cs typeface="Times New Roman" panose="02020603050405020304" pitchFamily="18" charset="0"/>
              </a:rPr>
              <a:t>α) Σημασιολογικό μέρος</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Όλες οι λέξεις πρέπει να σημαίνουν τα ίδια πράγματα για όλους όσους μιλούν μια συγκεκριμένη γλώσσα. Η λέξη "τραπέζι" για παράδειγμα, πρέπει να έχει την ίδια έννοια και στην Ήπειρο και στο Ιόνιο.</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2400" i="1" u="sng" dirty="0">
                <a:effectLst/>
                <a:latin typeface="Times New Roman" panose="02020603050405020304" pitchFamily="18" charset="0"/>
                <a:ea typeface="Calibri" panose="020F0502020204030204" pitchFamily="34" charset="0"/>
                <a:cs typeface="Times New Roman" panose="02020603050405020304" pitchFamily="18" charset="0"/>
              </a:rPr>
              <a:t>β) Η μετάθεση</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Η γλώσσα ενός λαού, πρέπει να καθιστά δυνατή την επικοινωνία για το παρελθόν το παρόν και το μέλλον. Το σύστημα δηλαδή, των πληροφοριών της πρέπει να έχει ισχύ και για τις τρείς αυτές χρονικές περιόδους.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2400" i="1" u="sng" dirty="0">
                <a:effectLst/>
                <a:latin typeface="Times New Roman" panose="02020603050405020304" pitchFamily="18" charset="0"/>
                <a:ea typeface="Calibri" panose="020F0502020204030204" pitchFamily="34" charset="0"/>
                <a:cs typeface="Times New Roman" panose="02020603050405020304" pitchFamily="18" charset="0"/>
              </a:rPr>
              <a:t>γ) Η παραγωγικότητα.</a:t>
            </a:r>
            <a:r>
              <a:rPr lang="en-GB"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Σε κάθε γλώσσα με τον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συνδιασμό</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ενός περιορισμένου αριθμού ήχων και σημάτων, μπορούν να δημιουργηθούν απεριόριστα μηνύματα.</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451226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1901EA-7560-4E7B-8CCF-E36D29CFFACD}"/>
              </a:ext>
            </a:extLst>
          </p:cNvPr>
          <p:cNvSpPr>
            <a:spLocks noGrp="1"/>
          </p:cNvSpPr>
          <p:nvPr>
            <p:ph type="title"/>
          </p:nvPr>
        </p:nvSpPr>
        <p:spPr/>
        <p:txBody>
          <a:bodyPr/>
          <a:lstStyle/>
          <a:p>
            <a:r>
              <a:rPr kumimoji="0" lang="el-GR" sz="3600" b="1" i="0" u="none" strike="noStrike" kern="1200" cap="none" spc="0" normalizeH="0" baseline="0" noProof="0" dirty="0">
                <a:ln>
                  <a:noFill/>
                </a:ln>
                <a:solidFill>
                  <a:srgbClr val="000000"/>
                </a:solidFill>
                <a:effectLst/>
                <a:uLnTx/>
                <a:uFillTx/>
                <a:ea typeface="+mj-ea"/>
                <a:cs typeface="+mj-cs"/>
              </a:rPr>
              <a:t>Τι είναι η γλώσσα. Ορισμοί που έχουν διατυπωθεί. </a:t>
            </a:r>
            <a:endParaRPr lang="el-GR" dirty="0"/>
          </a:p>
        </p:txBody>
      </p:sp>
      <p:sp>
        <p:nvSpPr>
          <p:cNvPr id="3" name="Θέση περιεχομένου 2">
            <a:extLst>
              <a:ext uri="{FF2B5EF4-FFF2-40B4-BE49-F238E27FC236}">
                <a16:creationId xmlns:a16="http://schemas.microsoft.com/office/drawing/2014/main" id="{E9879107-F1E4-4E65-AAE6-634A9EDD8A2F}"/>
              </a:ext>
            </a:extLst>
          </p:cNvPr>
          <p:cNvSpPr>
            <a:spLocks noGrp="1"/>
          </p:cNvSpPr>
          <p:nvPr>
            <p:ph idx="1"/>
          </p:nvPr>
        </p:nvSpPr>
        <p:spPr>
          <a:xfrm>
            <a:off x="1115568" y="2230374"/>
            <a:ext cx="10168128" cy="3694176"/>
          </a:xfrm>
        </p:spPr>
        <p:txBody>
          <a:bodyPr/>
          <a:lstStyle/>
          <a:p>
            <a:pPr algn="just">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Ο </a:t>
            </a:r>
            <a:r>
              <a:rPr lang="el-GR" sz="2400" b="1" dirty="0" err="1">
                <a:effectLst/>
                <a:latin typeface="Times New Roman" panose="02020603050405020304" pitchFamily="18" charset="0"/>
                <a:ea typeface="Calibri" panose="020F0502020204030204" pitchFamily="34" charset="0"/>
                <a:cs typeface="Times New Roman" panose="02020603050405020304" pitchFamily="18" charset="0"/>
              </a:rPr>
              <a:t>Martinet</a:t>
            </a:r>
            <a:r>
              <a:rPr lang="el-GR"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χαρακτήρισε την γλώσσα ως </a:t>
            </a:r>
            <a:r>
              <a:rPr lang="el-GR" sz="2400" i="1" dirty="0">
                <a:effectLst/>
                <a:latin typeface="Times New Roman" panose="02020603050405020304" pitchFamily="18" charset="0"/>
                <a:ea typeface="Calibri" panose="020F0502020204030204" pitchFamily="34" charset="0"/>
                <a:cs typeface="Times New Roman" panose="02020603050405020304" pitchFamily="18" charset="0"/>
              </a:rPr>
              <a:t>ένα όργανο, το οποίο διαθέτει διπλή άρθρωση και έχει χαρακτήρα πρωταρχικά φωνητικό.</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Η πρώτη άρθρωση συνίσταται στα ελάχιστα σημεία της γλώσσας, τα </a:t>
            </a:r>
            <a:r>
              <a:rPr lang="el-GR" sz="2400" i="1" dirty="0" err="1">
                <a:effectLst/>
                <a:latin typeface="Times New Roman" panose="02020603050405020304" pitchFamily="18" charset="0"/>
                <a:ea typeface="Calibri" panose="020F0502020204030204" pitchFamily="34" charset="0"/>
                <a:cs typeface="Times New Roman" panose="02020603050405020304" pitchFamily="18" charset="0"/>
              </a:rPr>
              <a:t>μονήματα</a:t>
            </a:r>
            <a:r>
              <a:rPr lang="el-GR"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Τα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μονήματα</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συνάπτουν το νόημα που θέλουμε να δώσουμε. Όταν συνάψουμε διαδοχικά τα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μονήματα</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δημιουργούνται τα φωνήματα, τα οποία θεωρούνται η δεύτερη άρθρωση.</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2920620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6E8667-965E-49D1-A79E-1E4B4A0B0AD7}"/>
              </a:ext>
            </a:extLst>
          </p:cNvPr>
          <p:cNvSpPr>
            <a:spLocks noGrp="1"/>
          </p:cNvSpPr>
          <p:nvPr>
            <p:ph type="title"/>
          </p:nvPr>
        </p:nvSpPr>
        <p:spPr/>
        <p:txBody>
          <a:bodyPr/>
          <a:lstStyle/>
          <a:p>
            <a:r>
              <a:rPr kumimoji="0" lang="el-GR" sz="3600" b="1" i="0" u="none" strike="noStrike" kern="1200" cap="none" spc="0" normalizeH="0" baseline="0" noProof="0" dirty="0">
                <a:ln>
                  <a:noFill/>
                </a:ln>
                <a:solidFill>
                  <a:srgbClr val="000000"/>
                </a:solidFill>
                <a:effectLst/>
                <a:uLnTx/>
                <a:uFillTx/>
                <a:ea typeface="+mj-ea"/>
                <a:cs typeface="+mj-cs"/>
              </a:rPr>
              <a:t>Τι είναι η γλώσσα. Ορισμοί που έχουν διατυπωθεί. </a:t>
            </a:r>
            <a:endParaRPr lang="el-GR" dirty="0"/>
          </a:p>
        </p:txBody>
      </p:sp>
      <p:sp>
        <p:nvSpPr>
          <p:cNvPr id="3" name="Θέση περιεχομένου 2">
            <a:extLst>
              <a:ext uri="{FF2B5EF4-FFF2-40B4-BE49-F238E27FC236}">
                <a16:creationId xmlns:a16="http://schemas.microsoft.com/office/drawing/2014/main" id="{756253A8-1199-41F6-A4BE-9DE23E804AD6}"/>
              </a:ext>
            </a:extLst>
          </p:cNvPr>
          <p:cNvSpPr>
            <a:spLocks noGrp="1"/>
          </p:cNvSpPr>
          <p:nvPr>
            <p:ph idx="1"/>
          </p:nvPr>
        </p:nvSpPr>
        <p:spPr>
          <a:xfrm>
            <a:off x="1115568" y="1619250"/>
            <a:ext cx="10168128" cy="5238750"/>
          </a:xfrm>
        </p:spPr>
        <p:txBody>
          <a:bodyPr/>
          <a:lstStyle/>
          <a:p>
            <a:pPr algn="just">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Ο</a:t>
            </a:r>
            <a:r>
              <a:rPr lang="en-GB"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400" b="1" dirty="0">
                <a:effectLst/>
                <a:latin typeface="Times New Roman" panose="02020603050405020304" pitchFamily="18" charset="0"/>
                <a:ea typeface="Calibri" panose="020F0502020204030204" pitchFamily="34" charset="0"/>
                <a:cs typeface="Times New Roman" panose="02020603050405020304" pitchFamily="18" charset="0"/>
              </a:rPr>
              <a:t>Saussure</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όρισε τη γλώσσα ως</a:t>
            </a:r>
            <a:r>
              <a:rPr lang="en-GB"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400" i="1" dirty="0">
                <a:effectLst/>
                <a:latin typeface="Times New Roman" panose="02020603050405020304" pitchFamily="18" charset="0"/>
                <a:ea typeface="Calibri" panose="020F0502020204030204" pitchFamily="34" charset="0"/>
                <a:cs typeface="Times New Roman" panose="02020603050405020304" pitchFamily="18" charset="0"/>
              </a:rPr>
              <a:t>σύστημα σημείων που εκφράζουν ιδέες</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Συγκεκριμένα ο ίδιος κάνει μια τριμερή διάκριση στη γλώσσα, με τις έννοιες:</a:t>
            </a:r>
            <a:r>
              <a:rPr lang="en-GB"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400" i="1" dirty="0">
                <a:effectLst/>
                <a:latin typeface="Times New Roman" panose="02020603050405020304" pitchFamily="18" charset="0"/>
                <a:ea typeface="Calibri" panose="020F0502020204030204" pitchFamily="34" charset="0"/>
                <a:cs typeface="Times New Roman" panose="02020603050405020304" pitchFamily="18" charset="0"/>
              </a:rPr>
              <a:t>lang</a:t>
            </a:r>
            <a:r>
              <a:rPr lang="en-US" sz="2400" i="1" dirty="0">
                <a:latin typeface="Times New Roman" panose="02020603050405020304" pitchFamily="18" charset="0"/>
                <a:ea typeface="Calibri" panose="020F0502020204030204" pitchFamily="34" charset="0"/>
                <a:cs typeface="Times New Roman" panose="02020603050405020304" pitchFamily="18" charset="0"/>
              </a:rPr>
              <a:t>u</a:t>
            </a:r>
            <a:r>
              <a:rPr lang="en-GB" sz="2400" i="1" dirty="0">
                <a:effectLst/>
                <a:latin typeface="Times New Roman" panose="02020603050405020304" pitchFamily="18" charset="0"/>
                <a:ea typeface="Calibri" panose="020F0502020204030204" pitchFamily="34" charset="0"/>
                <a:cs typeface="Times New Roman" panose="02020603050405020304" pitchFamily="18" charset="0"/>
              </a:rPr>
              <a:t>age</a:t>
            </a:r>
            <a:r>
              <a:rPr lang="el-GR" sz="2400" i="1" dirty="0">
                <a:effectLst/>
                <a:latin typeface="Times New Roman" panose="02020603050405020304" pitchFamily="18" charset="0"/>
                <a:ea typeface="Calibri" panose="020F0502020204030204" pitchFamily="34" charset="0"/>
                <a:cs typeface="Times New Roman" panose="02020603050405020304" pitchFamily="18" charset="0"/>
              </a:rPr>
              <a:t> - </a:t>
            </a:r>
            <a:r>
              <a:rPr lang="en-GB" sz="2400" i="1" dirty="0">
                <a:effectLst/>
                <a:latin typeface="Times New Roman" panose="02020603050405020304" pitchFamily="18" charset="0"/>
                <a:ea typeface="Calibri" panose="020F0502020204030204" pitchFamily="34" charset="0"/>
                <a:cs typeface="Times New Roman" panose="02020603050405020304" pitchFamily="18" charset="0"/>
              </a:rPr>
              <a:t>langue</a:t>
            </a:r>
            <a:r>
              <a:rPr lang="el-GR" sz="2400" i="1" dirty="0">
                <a:effectLst/>
                <a:latin typeface="Times New Roman" panose="02020603050405020304" pitchFamily="18" charset="0"/>
                <a:ea typeface="Calibri" panose="020F0502020204030204" pitchFamily="34" charset="0"/>
                <a:cs typeface="Times New Roman" panose="02020603050405020304" pitchFamily="18" charset="0"/>
              </a:rPr>
              <a:t> - </a:t>
            </a:r>
            <a:r>
              <a:rPr lang="en-GB" sz="2400" i="1" dirty="0">
                <a:effectLst/>
                <a:latin typeface="Times New Roman" panose="02020603050405020304" pitchFamily="18" charset="0"/>
                <a:ea typeface="Calibri" panose="020F0502020204030204" pitchFamily="34" charset="0"/>
                <a:cs typeface="Times New Roman" panose="02020603050405020304" pitchFamily="18" charset="0"/>
              </a:rPr>
              <a:t>parole</a:t>
            </a:r>
            <a:r>
              <a:rPr lang="el-GR" sz="24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2400" dirty="0">
                <a:effectLst/>
                <a:latin typeface="Times New Roman" panose="02020603050405020304" pitchFamily="18" charset="0"/>
                <a:ea typeface="Calibri" panose="020F0502020204030204" pitchFamily="34" charset="0"/>
                <a:cs typeface="Times New Roman" panose="02020603050405020304" pitchFamily="18" charset="0"/>
              </a:rPr>
              <a:t>To language</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είναι ο ανθρώπινος λόγος, δηλ. δεν είναι η γλώσσα, ούτε απλώς λόγος, ούτε ομιλία. Είναι η γενική ικανότητα του ανθρώπου να συνομιλεί με τον συνάνθρωπό του.</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2400" dirty="0">
                <a:effectLst/>
                <a:latin typeface="Times New Roman" panose="02020603050405020304" pitchFamily="18" charset="0"/>
                <a:ea typeface="Calibri" panose="020F0502020204030204" pitchFamily="34" charset="0"/>
                <a:cs typeface="Times New Roman" panose="02020603050405020304" pitchFamily="18" charset="0"/>
              </a:rPr>
              <a:t>To langue</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είναι το αφηρημένο σύστημα σημείων και κανόνων που χρησιμοποιεί ο άνθρωπος.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2400" dirty="0">
                <a:effectLst/>
                <a:latin typeface="Times New Roman" panose="02020603050405020304" pitchFamily="18" charset="0"/>
                <a:ea typeface="Calibri" panose="020F0502020204030204" pitchFamily="34" charset="0"/>
                <a:cs typeface="Times New Roman" panose="02020603050405020304" pitchFamily="18" charset="0"/>
              </a:rPr>
              <a:t>To parole</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είναι η πραγμάτωση του </a:t>
            </a:r>
            <a:r>
              <a:rPr lang="en-GB" sz="2400" dirty="0">
                <a:effectLst/>
                <a:latin typeface="Times New Roman" panose="02020603050405020304" pitchFamily="18" charset="0"/>
                <a:ea typeface="Calibri" panose="020F0502020204030204" pitchFamily="34" charset="0"/>
                <a:cs typeface="Times New Roman" panose="02020603050405020304" pitchFamily="18" charset="0"/>
              </a:rPr>
              <a:t>langue</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δηλαδή η πρακτική εφαρμογή του, η ομιλία.</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1111683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156C3E-57FD-463E-B1DD-6D1B81467FF0}"/>
              </a:ext>
            </a:extLst>
          </p:cNvPr>
          <p:cNvSpPr>
            <a:spLocks noGrp="1"/>
          </p:cNvSpPr>
          <p:nvPr>
            <p:ph type="title"/>
          </p:nvPr>
        </p:nvSpPr>
        <p:spPr/>
        <p:txBody>
          <a:bodyPr/>
          <a:lstStyle/>
          <a:p>
            <a:r>
              <a:rPr kumimoji="0" lang="el-GR" sz="3600" b="1" i="0" u="none" strike="noStrike" kern="1200" cap="none" spc="0" normalizeH="0" baseline="0" noProof="0" dirty="0">
                <a:ln>
                  <a:noFill/>
                </a:ln>
                <a:solidFill>
                  <a:srgbClr val="000000"/>
                </a:solidFill>
                <a:effectLst/>
                <a:uLnTx/>
                <a:uFillTx/>
                <a:ea typeface="+mj-ea"/>
                <a:cs typeface="+mj-cs"/>
              </a:rPr>
              <a:t>Τι είναι η γλώσσα. Ορισμοί που έχουν διατυπωθεί. </a:t>
            </a:r>
            <a:endParaRPr lang="el-GR" dirty="0"/>
          </a:p>
        </p:txBody>
      </p:sp>
      <p:sp>
        <p:nvSpPr>
          <p:cNvPr id="3" name="Θέση περιεχομένου 2">
            <a:extLst>
              <a:ext uri="{FF2B5EF4-FFF2-40B4-BE49-F238E27FC236}">
                <a16:creationId xmlns:a16="http://schemas.microsoft.com/office/drawing/2014/main" id="{7A30CEB0-B1D2-4A51-BDAE-DEB5C5CD4B3F}"/>
              </a:ext>
            </a:extLst>
          </p:cNvPr>
          <p:cNvSpPr>
            <a:spLocks noGrp="1"/>
          </p:cNvSpPr>
          <p:nvPr>
            <p:ph idx="1"/>
          </p:nvPr>
        </p:nvSpPr>
        <p:spPr>
          <a:xfrm>
            <a:off x="1115568" y="1849374"/>
            <a:ext cx="10168128" cy="4459986"/>
          </a:xfrm>
        </p:spPr>
        <p:txBody>
          <a:bodyPr>
            <a:normAutofit fontScale="92500"/>
          </a:bodyPr>
          <a:lstStyle/>
          <a:p>
            <a:pPr algn="just">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Ο </a:t>
            </a:r>
            <a:r>
              <a:rPr lang="el-GR" sz="2400" b="1" dirty="0" err="1">
                <a:effectLst/>
                <a:latin typeface="Times New Roman" panose="02020603050405020304" pitchFamily="18" charset="0"/>
                <a:ea typeface="Calibri" panose="020F0502020204030204" pitchFamily="34" charset="0"/>
                <a:cs typeface="Times New Roman" panose="02020603050405020304" pitchFamily="18" charset="0"/>
              </a:rPr>
              <a:t>Sopix</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όρισε τη γλώσσα ως καθαρά ανθρώπινη και μη ενστικτώδη μέθοδο για την μετάδοση ιδεών και μηνυμάτων μέσω ενός συστήματος που το παράγουμε εκούσια.</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Συνοψίζοντας μπορούμε να αναφερθούμε στη γλώσσα σαν ένα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εσωτερικευμένο</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σύστημα κανόνων με βιολογική και ψυχολογική υπόσταση. Η γλώσσα είναι πολύμορφη, γιατί πολύμορφη και πολύπλοκη είναι και η κοινωνική ζωή που την παράγει και οι απεριόριστες δυνατότητές της ανταποκρίνονται στις ποικίλες ανάγκες της κοινωνικής ζωής και τις υπηρετούν.</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Ταυτόχρονα η γλώσσα έχει προσωπική υπόσταση, αφού μέσα από αυτή αποκαλύπτεται ο τρόπος με τον οποίο οι άνθρωποι βιώνουν, αξιολογούν και κατανοούν τα πράγματα, τις καταστάσεις και τα γεγονότα που βιώνουν.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0607166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226B30-9D43-4DE7-9DFF-B2D2A451AAD9}"/>
              </a:ext>
            </a:extLst>
          </p:cNvPr>
          <p:cNvSpPr>
            <a:spLocks noGrp="1"/>
          </p:cNvSpPr>
          <p:nvPr>
            <p:ph type="title"/>
          </p:nvPr>
        </p:nvSpPr>
        <p:spPr>
          <a:xfrm>
            <a:off x="1115568" y="215265"/>
            <a:ext cx="10168128" cy="1179576"/>
          </a:xfrm>
        </p:spPr>
        <p:txBody>
          <a:bodyPr/>
          <a:lstStyle/>
          <a:p>
            <a:r>
              <a:rPr lang="el-GR" dirty="0"/>
              <a:t>Ο γλωσσικός σεξισμός</a:t>
            </a:r>
          </a:p>
        </p:txBody>
      </p:sp>
      <p:sp>
        <p:nvSpPr>
          <p:cNvPr id="3" name="Θέση περιεχομένου 2">
            <a:extLst>
              <a:ext uri="{FF2B5EF4-FFF2-40B4-BE49-F238E27FC236}">
                <a16:creationId xmlns:a16="http://schemas.microsoft.com/office/drawing/2014/main" id="{C0E94B9C-C918-4C08-BCE9-8F9004424CA0}"/>
              </a:ext>
            </a:extLst>
          </p:cNvPr>
          <p:cNvSpPr>
            <a:spLocks noGrp="1"/>
          </p:cNvSpPr>
          <p:nvPr>
            <p:ph idx="1"/>
          </p:nvPr>
        </p:nvSpPr>
        <p:spPr>
          <a:xfrm>
            <a:off x="1115568" y="1695450"/>
            <a:ext cx="10168128" cy="4476750"/>
          </a:xfrm>
        </p:spPr>
        <p:txBody>
          <a:bodyPr>
            <a:normAutofit lnSpcReduction="10000"/>
          </a:bodyPr>
          <a:lstStyle/>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0" lang="el-GR" sz="2800" b="1"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Σεξισμός </a:t>
            </a:r>
          </a:p>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endParaRPr lang="en-US" sz="2000" dirty="0">
              <a:solidFill>
                <a:prstClr val="black">
                  <a:lumMod val="75000"/>
                  <a:lumOff val="25000"/>
                </a:prstClr>
              </a:solidFill>
              <a:latin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l-GR"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Ο σεξισμός όπως και ο ρατσισμός, υπονοεί ένα </a:t>
            </a:r>
            <a:r>
              <a:rPr kumimoji="0" lang="el-GR" sz="2000" b="1"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σύστημα</a:t>
            </a:r>
            <a:r>
              <a:rPr kumimoji="0" lang="el-GR"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 βασισμένο σε </a:t>
            </a:r>
            <a:r>
              <a:rPr kumimoji="0" lang="el-GR" sz="2000" b="1"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ιεραρχίες</a:t>
            </a:r>
            <a:r>
              <a:rPr kumimoji="0" lang="el-GR"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 που υποστηρίζει ότι το ένα φύλο είναι ανώτερο του άλλου, και το σημαίνει πάντα εύνοια προς μια ομάδα σε βάρος μιας άλλης. Σεξισμό συνιστούν οι δραστηριότητες ή οι συμπεριφορές που κάνουν </a:t>
            </a:r>
            <a:r>
              <a:rPr kumimoji="0" lang="el-GR" sz="2000" b="1"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διακρίσεις σε βάρος ανθρώπων αποκλειστικά με βάση το φύλο τους. </a:t>
            </a:r>
            <a:r>
              <a:rPr kumimoji="0" lang="el-GR"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Πρόκειται για ένα σύνολο </a:t>
            </a:r>
            <a:r>
              <a:rPr kumimoji="0" lang="el-GR" sz="2000" b="1"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αρνητικών γενικεύσεων, ψευδών πεποιθήσεων, καθώς και στερεότυπων αντιλήψεων, στάσεων και πρακτικών με βάση τις οποίες </a:t>
            </a:r>
            <a:r>
              <a:rPr kumimoji="0" lang="el-GR" sz="2000" b="1" i="0" u="none" strike="noStrike" kern="1200" cap="none" spc="0" normalizeH="0" baseline="0" noProof="0" dirty="0" err="1">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κανονικοποιείται</a:t>
            </a:r>
            <a:r>
              <a:rPr kumimoji="0" lang="el-GR" sz="2000" b="1"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 η ανισότητα σε βάρος ενός φύλου, η διακριτική αντιμετώπισή του και κατ’ επέκταση ο κοινωνικός του αποκλεισμός</a:t>
            </a:r>
            <a:r>
              <a:rPr kumimoji="0" lang="el-GR"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 Ο σεξισμός συνδέεται με  την εξουσία και οι εκφραστές του θεωρούν τις γυναίκες υποδεέστερες των αντρών και πιστεύουν ότι αυτό πρέπει να αντανακλάται στην κοινωνία, τη γλώσσα, τα δικαιώματα και τον νόμο. ( Μεσογειακό Ινστιτούτο Μελετών Κοινωνικού Φύλου, 2009)</a:t>
            </a:r>
          </a:p>
          <a:p>
            <a:endParaRPr lang="el-GR" dirty="0"/>
          </a:p>
        </p:txBody>
      </p:sp>
    </p:spTree>
    <p:extLst>
      <p:ext uri="{BB962C8B-B14F-4D97-AF65-F5344CB8AC3E}">
        <p14:creationId xmlns:p14="http://schemas.microsoft.com/office/powerpoint/2010/main" val="29878258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19CA95-C8D1-4B48-BCBA-34CB5012D510}"/>
              </a:ext>
            </a:extLst>
          </p:cNvPr>
          <p:cNvSpPr>
            <a:spLocks noGrp="1"/>
          </p:cNvSpPr>
          <p:nvPr>
            <p:ph type="title"/>
          </p:nvPr>
        </p:nvSpPr>
        <p:spPr>
          <a:xfrm>
            <a:off x="1115568" y="0"/>
            <a:ext cx="10168128" cy="1179576"/>
          </a:xfrm>
        </p:spPr>
        <p:txBody>
          <a:bodyPr/>
          <a:lstStyle/>
          <a:p>
            <a:r>
              <a:rPr kumimoji="0" lang="el-GR" sz="4000" b="1" i="0" u="none" strike="noStrike" kern="1200" cap="none" spc="0" normalizeH="0" baseline="0" noProof="0" dirty="0">
                <a:ln>
                  <a:noFill/>
                </a:ln>
                <a:solidFill>
                  <a:srgbClr val="000000"/>
                </a:solidFill>
                <a:effectLst/>
                <a:uLnTx/>
                <a:uFillTx/>
                <a:ea typeface="+mj-ea"/>
                <a:cs typeface="+mj-cs"/>
              </a:rPr>
              <a:t>Ο γλωσσικός σεξισμός</a:t>
            </a:r>
            <a:endParaRPr lang="el-GR" dirty="0"/>
          </a:p>
        </p:txBody>
      </p:sp>
      <p:sp>
        <p:nvSpPr>
          <p:cNvPr id="3" name="Θέση περιεχομένου 2">
            <a:extLst>
              <a:ext uri="{FF2B5EF4-FFF2-40B4-BE49-F238E27FC236}">
                <a16:creationId xmlns:a16="http://schemas.microsoft.com/office/drawing/2014/main" id="{71542F87-0382-47C2-A671-F774A03D6077}"/>
              </a:ext>
            </a:extLst>
          </p:cNvPr>
          <p:cNvSpPr>
            <a:spLocks noGrp="1"/>
          </p:cNvSpPr>
          <p:nvPr>
            <p:ph idx="1"/>
          </p:nvPr>
        </p:nvSpPr>
        <p:spPr>
          <a:xfrm>
            <a:off x="1115568" y="1581912"/>
            <a:ext cx="10168128" cy="4856988"/>
          </a:xfrm>
        </p:spPr>
        <p:txBody>
          <a:bodyPr/>
          <a:lstStyle/>
          <a:p>
            <a:pPr marL="0" marR="0" lvl="0" indent="0" algn="l" defTabSz="457200" rtl="0" eaLnBrk="1" fontAlgn="auto" latinLnBrk="0" hangingPunct="1">
              <a:lnSpc>
                <a:spcPct val="100000"/>
              </a:lnSpc>
              <a:spcBef>
                <a:spcPts val="1000"/>
              </a:spcBef>
              <a:spcAft>
                <a:spcPts val="0"/>
              </a:spcAft>
              <a:buClr>
                <a:srgbClr val="A53010"/>
              </a:buClr>
              <a:buSzTx/>
              <a:buNone/>
              <a:tabLst/>
              <a:defRPr/>
            </a:pPr>
            <a:endParaRPr kumimoji="0" lang="el-G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endParaRP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0" lang="el-GR"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Ο</a:t>
            </a:r>
            <a:r>
              <a:rPr kumimoji="0" lang="el-GR" sz="2000" b="1"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 σεξισμός </a:t>
            </a:r>
            <a:r>
              <a:rPr kumimoji="0" lang="el-GR"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ή σεξουαλικός ρατσισμός είναι η πρακτική μέσω της οποίας υποβαθμίζονται άτομα με βάση το φύλο τους.</a:t>
            </a:r>
          </a:p>
          <a:p>
            <a:pPr marL="0" marR="0" lvl="0" indent="0" algn="r"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l-GR"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(Γενική Γραμματεία Ισότητας των Φύλων, 2014)</a:t>
            </a:r>
          </a:p>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l-GR"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Μορφές σεξισμού ( </a:t>
            </a: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Swim, Mallett &amp; </a:t>
            </a:r>
            <a:r>
              <a:rPr kumimoji="0" lang="en-US" sz="2000" b="0" i="0" u="none" strike="noStrike" kern="1200" cap="none" spc="0" normalizeH="0" baseline="0" noProof="0" dirty="0" err="1">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Stangor</a:t>
            </a: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 2004)</a:t>
            </a:r>
            <a:endParaRPr kumimoji="0" lang="el-GR"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endParaRPr>
          </a:p>
          <a:p>
            <a:pPr marL="342900" marR="0" lvl="0" indent="-342900" algn="just" defTabSz="457200" rtl="0" eaLnBrk="1" fontAlgn="auto" latinLnBrk="0" hangingPunct="1">
              <a:lnSpc>
                <a:spcPct val="100000"/>
              </a:lnSpc>
              <a:spcBef>
                <a:spcPts val="1000"/>
              </a:spcBef>
              <a:spcAft>
                <a:spcPts val="0"/>
              </a:spcAft>
              <a:buClr>
                <a:srgbClr val="A53010"/>
              </a:buClr>
              <a:buSzTx/>
              <a:buFont typeface="+mj-lt"/>
              <a:buAutoNum type="arabicPeriod"/>
              <a:tabLst/>
              <a:defRPr/>
            </a:pPr>
            <a:r>
              <a:rPr kumimoji="0" lang="el-GR"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Έκδηλος (σκόπιμος) </a:t>
            </a: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 </a:t>
            </a:r>
            <a:r>
              <a:rPr kumimoji="0" lang="el-GR"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η προφανής άνιση και άδικη μεταχείριση των γυναικών σε σχέση με τους άνδρες.</a:t>
            </a:r>
          </a:p>
          <a:p>
            <a:pPr marL="342900" marR="0" lvl="0" indent="-342900" algn="just" defTabSz="457200" rtl="0" eaLnBrk="1" fontAlgn="auto" latinLnBrk="0" hangingPunct="1">
              <a:lnSpc>
                <a:spcPct val="100000"/>
              </a:lnSpc>
              <a:spcBef>
                <a:spcPts val="1000"/>
              </a:spcBef>
              <a:spcAft>
                <a:spcPts val="0"/>
              </a:spcAft>
              <a:buClr>
                <a:srgbClr val="A53010"/>
              </a:buClr>
              <a:buSzTx/>
              <a:buFont typeface="+mj-lt"/>
              <a:buAutoNum type="arabicPeriod"/>
              <a:tabLst/>
              <a:defRPr/>
            </a:pPr>
            <a:r>
              <a:rPr kumimoji="0" lang="el-GR"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Συγκαλυμμένος σεξισμός </a:t>
            </a: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a:t>
            </a:r>
            <a:r>
              <a:rPr kumimoji="0" lang="el-GR"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σκόπιμος)</a:t>
            </a: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 </a:t>
            </a:r>
            <a:r>
              <a:rPr kumimoji="0" lang="el-GR"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η άνιση και άδικη μεταχείριση των γυναικών που αναγνωρίζεται αλλά σκοπίμως αποκρύπτεται.</a:t>
            </a:r>
          </a:p>
          <a:p>
            <a:pPr marL="342900" marR="0" lvl="0" indent="-342900" algn="just" defTabSz="457200" rtl="0" eaLnBrk="1" fontAlgn="auto" latinLnBrk="0" hangingPunct="1">
              <a:lnSpc>
                <a:spcPct val="100000"/>
              </a:lnSpc>
              <a:spcBef>
                <a:spcPts val="1000"/>
              </a:spcBef>
              <a:spcAft>
                <a:spcPts val="0"/>
              </a:spcAft>
              <a:buClr>
                <a:srgbClr val="A53010"/>
              </a:buClr>
              <a:buSzTx/>
              <a:buFont typeface="+mj-lt"/>
              <a:buAutoNum type="arabicPeriod"/>
              <a:tabLst/>
              <a:defRPr/>
            </a:pPr>
            <a:r>
              <a:rPr kumimoji="0" lang="el-GR"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Λανθάνων σεξισμός ( μη σκόπιμος) </a:t>
            </a: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a:t>
            </a:r>
            <a:r>
              <a:rPr kumimoji="0" lang="el-GR"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 η άνιση και άδικη μεταχείριση γυναικών που δεν αναγνωρίζεται από πολλούς ανθρώπους ως τέτοια επειδή θεωρείται ότι είναι φυσιολογική επομένως δεν εκλαμβάνεται ως ασυνήθιστη. </a:t>
            </a:r>
          </a:p>
          <a:p>
            <a:endParaRPr lang="el-GR" dirty="0"/>
          </a:p>
        </p:txBody>
      </p:sp>
    </p:spTree>
    <p:extLst>
      <p:ext uri="{BB962C8B-B14F-4D97-AF65-F5344CB8AC3E}">
        <p14:creationId xmlns:p14="http://schemas.microsoft.com/office/powerpoint/2010/main" val="1092573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582135-7B2C-4CAB-9BAF-63E256DB23C0}"/>
              </a:ext>
            </a:extLst>
          </p:cNvPr>
          <p:cNvSpPr>
            <a:spLocks noGrp="1"/>
          </p:cNvSpPr>
          <p:nvPr>
            <p:ph type="title"/>
          </p:nvPr>
        </p:nvSpPr>
        <p:spPr/>
        <p:txBody>
          <a:bodyPr/>
          <a:lstStyle/>
          <a:p>
            <a:r>
              <a:rPr kumimoji="0" lang="el-GR" sz="36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Γλώσσα, δημόσιος λόγος και </a:t>
            </a:r>
            <a:r>
              <a:rPr kumimoji="0" lang="el-GR" sz="36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έμφυλα</a:t>
            </a:r>
            <a:r>
              <a:rPr kumimoji="0" lang="el-GR" sz="36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στερεότυπα</a:t>
            </a:r>
            <a:br>
              <a:rPr kumimoji="0" lang="el-GR"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l-GR"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παρουσίαση μαθήματος</a:t>
            </a:r>
            <a:endParaRPr lang="el-GR" dirty="0"/>
          </a:p>
        </p:txBody>
      </p:sp>
      <p:sp>
        <p:nvSpPr>
          <p:cNvPr id="3" name="Θέση περιεχομένου 2">
            <a:extLst>
              <a:ext uri="{FF2B5EF4-FFF2-40B4-BE49-F238E27FC236}">
                <a16:creationId xmlns:a16="http://schemas.microsoft.com/office/drawing/2014/main" id="{D79ECB8C-1CBA-47C1-84E1-CBFE38001965}"/>
              </a:ext>
            </a:extLst>
          </p:cNvPr>
          <p:cNvSpPr>
            <a:spLocks noGrp="1"/>
          </p:cNvSpPr>
          <p:nvPr>
            <p:ph idx="1"/>
          </p:nvPr>
        </p:nvSpPr>
        <p:spPr/>
        <p:txBody>
          <a:bodyPr/>
          <a:lstStyle/>
          <a:p>
            <a:pPr algn="just">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Θα εστιάσουμε στο φύλο ως αναλυτική κατηγορία, θα εξετάσουμε σε ποιο βαθμό και γιατί διαφοροποιείται η γλώσσα των «ανδρών» και των «γυναικών», τα στερεότυπα, την υπάρχουσα και συνεχιζόμενη γλωσσική ανισότητα στις σύγχρονες δυτικές κοινωνίες και τον σεξισμό σε όλα τα επίπεδα.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0404068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F6876A-716B-4025-BF3D-618B464A8BB0}"/>
              </a:ext>
            </a:extLst>
          </p:cNvPr>
          <p:cNvSpPr>
            <a:spLocks noGrp="1"/>
          </p:cNvSpPr>
          <p:nvPr>
            <p:ph type="title"/>
          </p:nvPr>
        </p:nvSpPr>
        <p:spPr/>
        <p:txBody>
          <a:bodyPr/>
          <a:lstStyle/>
          <a:p>
            <a:r>
              <a:rPr lang="el-GR" dirty="0"/>
              <a:t>Ο γλωσσικός σεξισμός</a:t>
            </a:r>
          </a:p>
        </p:txBody>
      </p:sp>
      <p:sp>
        <p:nvSpPr>
          <p:cNvPr id="3" name="Θέση περιεχομένου 2">
            <a:extLst>
              <a:ext uri="{FF2B5EF4-FFF2-40B4-BE49-F238E27FC236}">
                <a16:creationId xmlns:a16="http://schemas.microsoft.com/office/drawing/2014/main" id="{254FE04A-6654-4E08-9BF0-9F440B818025}"/>
              </a:ext>
            </a:extLst>
          </p:cNvPr>
          <p:cNvSpPr>
            <a:spLocks noGrp="1"/>
          </p:cNvSpPr>
          <p:nvPr>
            <p:ph idx="1"/>
          </p:nvPr>
        </p:nvSpPr>
        <p:spPr>
          <a:xfrm>
            <a:off x="1115568" y="2000249"/>
            <a:ext cx="10168128" cy="4524375"/>
          </a:xfrm>
        </p:spPr>
        <p:txBody>
          <a:bodyPr>
            <a:normAutofit/>
          </a:bodyPr>
          <a:lstStyle/>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kumimoji="0" lang="el-GR" sz="2000" b="1"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Ο γλωσσικός σεξισμός </a:t>
            </a: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(Mills,2008)</a:t>
            </a:r>
          </a:p>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l-GR"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Ο γλωσσικός σεξισμός συνιστά την πρακτική της διάκρισης ενός ατόμου με γνώμονα το φύλο του/της που αντικατοπτρίζεται στη γλωσσική χρήση και συμπεριφορά. Αφορά κυρίως σε λεκτική έκφραση που ενισχύει και διαιωνίζει τα </a:t>
            </a:r>
            <a:r>
              <a:rPr kumimoji="0" lang="el-GR" sz="2000" b="0" i="0" u="none" strike="noStrike" kern="1200" cap="none" spc="0" normalizeH="0" baseline="0" noProof="0" dirty="0" err="1">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έμφυλα</a:t>
            </a:r>
            <a:r>
              <a:rPr kumimoji="0" lang="el-GR"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 στερεότυπα, τις διαφορές μεταξύ των γυναικών και ανδρών και προκαλεί </a:t>
            </a:r>
            <a:r>
              <a:rPr kumimoji="0" lang="el-GR" sz="2000" b="0" i="0" u="none" strike="noStrike" kern="1200" cap="none" spc="0" normalizeH="0" baseline="0" noProof="0" dirty="0" err="1">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έμφυλες</a:t>
            </a:r>
            <a:r>
              <a:rPr kumimoji="0" lang="el-GR"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 διακρίσεις .</a:t>
            </a:r>
          </a:p>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l-GR"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Σε ορισμένες περιπτώσεις μπορεί ακόμα και να παρουσιάσει ως φυσιολογική την υποκίνηση βίας κατά των γυναικών. </a:t>
            </a:r>
          </a:p>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l-GR"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Ωστόσο ο σεξισμός δεν περιορίζεται σε λεκτικές εκφράσεις, αλλά μπορεί να είναι εμφανής με τη μορφή καθημερινών/λεπτών διακρίσεων μέσα από σύντομες, καθημερινές εκφράσεις (χειρονομίες, εκφράσεις ή και ύφος), οι οποίες στέλνουν υποτιμητικά ή </a:t>
            </a:r>
            <a:r>
              <a:rPr kumimoji="0" lang="el-GR" sz="2000" b="0" i="0" u="none" strike="noStrike" kern="1200" cap="none" spc="0" normalizeH="0" baseline="0" noProof="0" dirty="0" err="1">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απαξιωτικά</a:t>
            </a:r>
            <a:r>
              <a:rPr kumimoji="0" lang="el-GR"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 μηνύματα με βάση το φύλο</a:t>
            </a:r>
            <a:r>
              <a:rPr kumimoji="0" lang="el-GR" sz="18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a:t>
            </a:r>
          </a:p>
          <a:p>
            <a:endParaRPr lang="el-GR" dirty="0"/>
          </a:p>
        </p:txBody>
      </p:sp>
    </p:spTree>
    <p:extLst>
      <p:ext uri="{BB962C8B-B14F-4D97-AF65-F5344CB8AC3E}">
        <p14:creationId xmlns:p14="http://schemas.microsoft.com/office/powerpoint/2010/main" val="23180347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F3E22F-6E38-4679-8FF8-FCC9AEE79896}"/>
              </a:ext>
            </a:extLst>
          </p:cNvPr>
          <p:cNvSpPr>
            <a:spLocks noGrp="1"/>
          </p:cNvSpPr>
          <p:nvPr>
            <p:ph type="title"/>
          </p:nvPr>
        </p:nvSpPr>
        <p:spPr>
          <a:xfrm>
            <a:off x="1115568" y="96012"/>
            <a:ext cx="10168128" cy="1179576"/>
          </a:xfrm>
        </p:spPr>
        <p:txBody>
          <a:bodyPr/>
          <a:lstStyle/>
          <a:p>
            <a:r>
              <a:rPr kumimoji="0" lang="el-GR" sz="4000" b="1" i="0" u="none" strike="noStrike" kern="1200" cap="none" spc="0" normalizeH="0" baseline="0" noProof="0" dirty="0">
                <a:ln>
                  <a:noFill/>
                </a:ln>
                <a:solidFill>
                  <a:srgbClr val="000000"/>
                </a:solidFill>
                <a:effectLst/>
                <a:uLnTx/>
                <a:uFillTx/>
                <a:ea typeface="+mj-ea"/>
                <a:cs typeface="+mj-cs"/>
              </a:rPr>
              <a:t>Ο γλωσσικός σεξισμός</a:t>
            </a:r>
            <a:endParaRPr lang="el-GR" dirty="0"/>
          </a:p>
        </p:txBody>
      </p:sp>
      <p:sp>
        <p:nvSpPr>
          <p:cNvPr id="3" name="Θέση περιεχομένου 2">
            <a:extLst>
              <a:ext uri="{FF2B5EF4-FFF2-40B4-BE49-F238E27FC236}">
                <a16:creationId xmlns:a16="http://schemas.microsoft.com/office/drawing/2014/main" id="{CA6E2509-8876-4371-B6EA-F2130492CA54}"/>
              </a:ext>
            </a:extLst>
          </p:cNvPr>
          <p:cNvSpPr>
            <a:spLocks noGrp="1"/>
          </p:cNvSpPr>
          <p:nvPr>
            <p:ph idx="1"/>
          </p:nvPr>
        </p:nvSpPr>
        <p:spPr>
          <a:xfrm>
            <a:off x="1125093" y="1173098"/>
            <a:ext cx="10168128" cy="5588889"/>
          </a:xfrm>
        </p:spPr>
        <p:txBody>
          <a:bodyPr/>
          <a:lstStyle/>
          <a:p>
            <a:pPr marL="0" indent="0">
              <a:buNone/>
            </a:pPr>
            <a:r>
              <a:rPr lang="el-GR" dirty="0">
                <a:latin typeface="Times New Roman" panose="02020603050405020304" pitchFamily="18" charset="0"/>
                <a:cs typeface="Times New Roman" panose="02020603050405020304" pitchFamily="18" charset="0"/>
              </a:rPr>
              <a:t>Οι </a:t>
            </a:r>
            <a:r>
              <a:rPr lang="el-GR" dirty="0" err="1">
                <a:latin typeface="Times New Roman" panose="02020603050405020304" pitchFamily="18" charset="0"/>
                <a:cs typeface="Times New Roman" panose="02020603050405020304" pitchFamily="18" charset="0"/>
              </a:rPr>
              <a:t>Αρχάκης</a:t>
            </a:r>
            <a:r>
              <a:rPr lang="el-GR" dirty="0">
                <a:latin typeface="Times New Roman" panose="02020603050405020304" pitchFamily="18" charset="0"/>
                <a:cs typeface="Times New Roman" panose="02020603050405020304" pitchFamily="18" charset="0"/>
              </a:rPr>
              <a:t> και Κονδύλη το 2011 θα αναφερθούν στα σημεία γλωσσικής ανισότητας της ελληνικής γλώσσας σχετικά με τα δύο φύλα, σε επίπεδο μορφολογίας, σύνταξης και σημασιολογίας, τα οποία θα αναφερθούν στη συνέχεια.</a:t>
            </a:r>
          </a:p>
          <a:p>
            <a:pPr marL="0" indent="0">
              <a:buNone/>
            </a:pPr>
            <a:r>
              <a:rPr lang="el-GR" dirty="0">
                <a:latin typeface="Times New Roman" panose="02020603050405020304" pitchFamily="18" charset="0"/>
                <a:cs typeface="Times New Roman" panose="02020603050405020304" pitchFamily="18" charset="0"/>
              </a:rPr>
              <a:t>Στο επίπεδο της μορφολογίας ξεχωρίζει η γενική χρήση του αρσενικού γένους για τα γυναικεία επαγγέλματα ουσιαστικά υψηλού κύρους όπως</a:t>
            </a:r>
          </a:p>
          <a:p>
            <a:pPr marL="0" indent="0">
              <a:buNone/>
            </a:pPr>
            <a:r>
              <a:rPr lang="el-GR" dirty="0">
                <a:latin typeface="Times New Roman" panose="02020603050405020304" pitchFamily="18" charset="0"/>
                <a:cs typeface="Times New Roman" panose="02020603050405020304" pitchFamily="18" charset="0"/>
              </a:rPr>
              <a:t> </a:t>
            </a:r>
            <a:r>
              <a:rPr lang="el-GR" i="1" dirty="0">
                <a:latin typeface="Times New Roman" panose="02020603050405020304" pitchFamily="18" charset="0"/>
                <a:cs typeface="Times New Roman" panose="02020603050405020304" pitchFamily="18" charset="0"/>
              </a:rPr>
              <a:t>ο γιατρός / η γιατρός, ο δικηγόρος / η δικηγόρος </a:t>
            </a:r>
          </a:p>
          <a:p>
            <a:pPr marL="0" indent="0">
              <a:buNone/>
            </a:pPr>
            <a:r>
              <a:rPr lang="el-GR" dirty="0">
                <a:latin typeface="Times New Roman" panose="02020603050405020304" pitchFamily="18" charset="0"/>
                <a:cs typeface="Times New Roman" panose="02020603050405020304" pitchFamily="18" charset="0"/>
              </a:rPr>
              <a:t>Κάτι που δεν ισχύει για τα επαγγέλματα όπου συναντώνται τύποι και στα δύο φύλα </a:t>
            </a:r>
          </a:p>
          <a:p>
            <a:pPr marL="0" indent="0">
              <a:buNone/>
            </a:pPr>
            <a:r>
              <a:rPr lang="el-GR" i="1" dirty="0">
                <a:latin typeface="Times New Roman" panose="02020603050405020304" pitchFamily="18" charset="0"/>
                <a:cs typeface="Times New Roman" panose="02020603050405020304" pitchFamily="18" charset="0"/>
              </a:rPr>
              <a:t>Ο εργάτης / η εργάτρια,  ο αγρότης / η αγρότισσα </a:t>
            </a:r>
          </a:p>
          <a:p>
            <a:pPr marL="0" indent="0">
              <a:buNone/>
            </a:pPr>
            <a:r>
              <a:rPr lang="el-GR" dirty="0">
                <a:latin typeface="Times New Roman" panose="02020603050405020304" pitchFamily="18" charset="0"/>
                <a:cs typeface="Times New Roman" panose="02020603050405020304" pitchFamily="18" charset="0"/>
              </a:rPr>
              <a:t>Τέλος υπάρχουν κάποια επαγγέλματα που θεωρούνται αποκλειστικά </a:t>
            </a:r>
            <a:r>
              <a:rPr lang="el-GR" dirty="0" err="1">
                <a:latin typeface="Times New Roman" panose="02020603050405020304" pitchFamily="18" charset="0"/>
                <a:cs typeface="Times New Roman" panose="02020603050405020304" pitchFamily="18" charset="0"/>
              </a:rPr>
              <a:t>γυναικέια</a:t>
            </a:r>
            <a:r>
              <a:rPr lang="el-GR" dirty="0">
                <a:latin typeface="Times New Roman" panose="02020603050405020304" pitchFamily="18" charset="0"/>
                <a:cs typeface="Times New Roman" panose="02020603050405020304" pitchFamily="18" charset="0"/>
              </a:rPr>
              <a:t> και δεν έχουν αρσενικό γένος </a:t>
            </a:r>
            <a:r>
              <a:rPr lang="el-GR" i="1" dirty="0">
                <a:latin typeface="Times New Roman" panose="02020603050405020304" pitchFamily="18" charset="0"/>
                <a:cs typeface="Times New Roman" panose="02020603050405020304" pitchFamily="18" charset="0"/>
              </a:rPr>
              <a:t>π.χ. η μαία (</a:t>
            </a:r>
            <a:r>
              <a:rPr lang="el-GR" i="1" dirty="0" err="1">
                <a:latin typeface="Times New Roman" panose="02020603050405020304" pitchFamily="18" charset="0"/>
                <a:cs typeface="Times New Roman" panose="02020603050405020304" pitchFamily="18" charset="0"/>
              </a:rPr>
              <a:t>Αρχάκης</a:t>
            </a:r>
            <a:r>
              <a:rPr lang="el-GR" i="1" dirty="0">
                <a:latin typeface="Times New Roman" panose="02020603050405020304" pitchFamily="18" charset="0"/>
                <a:cs typeface="Times New Roman" panose="02020603050405020304" pitchFamily="18" charset="0"/>
              </a:rPr>
              <a:t> και Κονδύλη, 2011)</a:t>
            </a:r>
          </a:p>
        </p:txBody>
      </p:sp>
    </p:spTree>
    <p:extLst>
      <p:ext uri="{BB962C8B-B14F-4D97-AF65-F5344CB8AC3E}">
        <p14:creationId xmlns:p14="http://schemas.microsoft.com/office/powerpoint/2010/main" val="4609416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2670A1-E410-43E4-925B-4F0A81D85797}"/>
              </a:ext>
            </a:extLst>
          </p:cNvPr>
          <p:cNvSpPr>
            <a:spLocks noGrp="1"/>
          </p:cNvSpPr>
          <p:nvPr>
            <p:ph type="title"/>
          </p:nvPr>
        </p:nvSpPr>
        <p:spPr>
          <a:xfrm>
            <a:off x="1011936" y="96012"/>
            <a:ext cx="10168128" cy="799338"/>
          </a:xfrm>
        </p:spPr>
        <p:txBody>
          <a:bodyPr/>
          <a:lstStyle/>
          <a:p>
            <a:r>
              <a:rPr kumimoji="0" lang="el-GR" sz="4000" b="1" i="0" u="none" strike="noStrike" kern="1200" cap="none" spc="0" normalizeH="0" baseline="0" noProof="0" dirty="0">
                <a:ln>
                  <a:noFill/>
                </a:ln>
                <a:solidFill>
                  <a:srgbClr val="000000"/>
                </a:solidFill>
                <a:effectLst/>
                <a:uLnTx/>
                <a:uFillTx/>
                <a:ea typeface="+mj-ea"/>
                <a:cs typeface="+mj-cs"/>
              </a:rPr>
              <a:t>Ο γλωσσικός σεξισμός</a:t>
            </a:r>
            <a:endParaRPr lang="el-GR" dirty="0"/>
          </a:p>
        </p:txBody>
      </p:sp>
      <p:sp>
        <p:nvSpPr>
          <p:cNvPr id="3" name="Θέση περιεχομένου 2">
            <a:extLst>
              <a:ext uri="{FF2B5EF4-FFF2-40B4-BE49-F238E27FC236}">
                <a16:creationId xmlns:a16="http://schemas.microsoft.com/office/drawing/2014/main" id="{7736357C-F8C5-4630-BEDF-F0595801FFA7}"/>
              </a:ext>
            </a:extLst>
          </p:cNvPr>
          <p:cNvSpPr>
            <a:spLocks noGrp="1"/>
          </p:cNvSpPr>
          <p:nvPr>
            <p:ph idx="1"/>
          </p:nvPr>
        </p:nvSpPr>
        <p:spPr>
          <a:xfrm>
            <a:off x="1115568" y="1104900"/>
            <a:ext cx="10168128" cy="5657088"/>
          </a:xfrm>
        </p:spPr>
        <p:txBody>
          <a:bodyPr>
            <a:normAutofit/>
          </a:bodyPr>
          <a:lstStyle/>
          <a:p>
            <a:pPr marL="0" indent="0">
              <a:buNone/>
            </a:pPr>
            <a:r>
              <a:rPr lang="el-GR" dirty="0">
                <a:latin typeface="Times New Roman" panose="02020603050405020304" pitchFamily="18" charset="0"/>
                <a:cs typeface="Times New Roman" panose="02020603050405020304" pitchFamily="18" charset="0"/>
              </a:rPr>
              <a:t>Σε επίπεδο γραμματικού γένους το αρσενικό γένος υπερισχύει. </a:t>
            </a:r>
          </a:p>
          <a:p>
            <a:pPr marL="0" indent="0">
              <a:buNone/>
            </a:pPr>
            <a:endParaRPr lang="el-GR" dirty="0">
              <a:latin typeface="Times New Roman" panose="02020603050405020304" pitchFamily="18" charset="0"/>
              <a:cs typeface="Times New Roman" panose="02020603050405020304" pitchFamily="18" charset="0"/>
            </a:endParaRPr>
          </a:p>
          <a:p>
            <a:pPr marL="0" indent="0" algn="just">
              <a:buNone/>
            </a:pPr>
            <a:r>
              <a:rPr lang="el-GR" dirty="0">
                <a:latin typeface="Times New Roman" panose="02020603050405020304" pitchFamily="18" charset="0"/>
                <a:cs typeface="Times New Roman" panose="02020603050405020304" pitchFamily="18" charset="0"/>
              </a:rPr>
              <a:t>Για παράδειγμα, η φράση όλοι οι καθηγητές και οι μαθητές μπορεί να αναφέρεται μόνο σε καθηγητές και μαθητές αρσενικού γένους, αλλά ταυτόχρονα και σε μαθήτριες και καθηγήτριες. Μπορούμε να αναφερθούμε σε μια ομάδα ατόμων, διαφορετικού φύλου, χρησιμοποιώντας μόνο το αρσενικό γένος π.χ. οι μαθητές, εννοώντας και τους μαθητές και τις μαθήτριες, ενώ δεν μπορούμε να κάνουμε το ίδιο με το θηλυκό γένος ακόμη και αν η ομάδα κατά συντριπτική πλειοψηφία αποτελείται από γυναίκες ή κορίτσια.</a:t>
            </a:r>
          </a:p>
          <a:p>
            <a:pPr marL="0" indent="0" algn="just">
              <a:buNone/>
            </a:pPr>
            <a:r>
              <a:rPr lang="el-GR" i="1" dirty="0">
                <a:latin typeface="Times New Roman" panose="02020603050405020304" pitchFamily="18" charset="0"/>
                <a:cs typeface="Times New Roman" panose="02020603050405020304" pitchFamily="18" charset="0"/>
              </a:rPr>
              <a:t>π.χ. στο μάθημα των εικαστικών έχω εφτά φοιτήτριες και έναν φοιτητή και είναι όλοι τους άριστοι.</a:t>
            </a:r>
          </a:p>
          <a:p>
            <a:pPr marL="0" indent="0" algn="just">
              <a:buNone/>
            </a:pPr>
            <a:endParaRPr lang="el-GR" dirty="0">
              <a:latin typeface="Times New Roman" panose="02020603050405020304" pitchFamily="18" charset="0"/>
              <a:cs typeface="Times New Roman" panose="02020603050405020304" pitchFamily="18" charset="0"/>
            </a:endParaRPr>
          </a:p>
          <a:p>
            <a:pPr marL="0" indent="0" algn="just">
              <a:buNone/>
            </a:pPr>
            <a:r>
              <a:rPr lang="el-GR" dirty="0">
                <a:latin typeface="Times New Roman" panose="02020603050405020304" pitchFamily="18" charset="0"/>
                <a:cs typeface="Times New Roman" panose="02020603050405020304" pitchFamily="18" charset="0"/>
              </a:rPr>
              <a:t>Η παραδοσιακή χρήση του αρσενικού γένους για να εκφράσει και τα δύο γένη, εκτός από το γεγονός ότι επικαλύπτει το θηλυκό γένος, δημιουργεί και αμφισημία, μιας και μπορεί να σημαίνει μια ομάδα ανδρών ή μια ομάδα από άντρες και γυναίκες.</a:t>
            </a:r>
          </a:p>
          <a:p>
            <a:pPr marL="0" indent="0" algn="just">
              <a:buNone/>
            </a:pPr>
            <a:r>
              <a:rPr lang="el-GR" i="1" dirty="0">
                <a:latin typeface="Times New Roman" panose="02020603050405020304" pitchFamily="18" charset="0"/>
                <a:cs typeface="Times New Roman" panose="02020603050405020304" pitchFamily="18" charset="0"/>
              </a:rPr>
              <a:t>π.χ. ο κόσμος έρχεται / οι Αθηναίοι συνηθίζουν να ….</a:t>
            </a:r>
          </a:p>
        </p:txBody>
      </p:sp>
    </p:spTree>
    <p:extLst>
      <p:ext uri="{BB962C8B-B14F-4D97-AF65-F5344CB8AC3E}">
        <p14:creationId xmlns:p14="http://schemas.microsoft.com/office/powerpoint/2010/main" val="27469215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C13C16-3EC0-496C-84BB-25E7B2A993CD}"/>
              </a:ext>
            </a:extLst>
          </p:cNvPr>
          <p:cNvSpPr>
            <a:spLocks noGrp="1"/>
          </p:cNvSpPr>
          <p:nvPr>
            <p:ph type="title"/>
          </p:nvPr>
        </p:nvSpPr>
        <p:spPr>
          <a:xfrm>
            <a:off x="1191768" y="96012"/>
            <a:ext cx="10168128" cy="1179576"/>
          </a:xfrm>
        </p:spPr>
        <p:txBody>
          <a:bodyPr/>
          <a:lstStyle/>
          <a:p>
            <a:r>
              <a:rPr kumimoji="0" lang="el-GR" sz="4000" b="1" i="0" u="none" strike="noStrike" kern="1200" cap="none" spc="0" normalizeH="0" baseline="0" noProof="0" dirty="0">
                <a:ln>
                  <a:noFill/>
                </a:ln>
                <a:solidFill>
                  <a:srgbClr val="000000"/>
                </a:solidFill>
                <a:effectLst/>
                <a:uLnTx/>
                <a:uFillTx/>
                <a:ea typeface="+mj-ea"/>
                <a:cs typeface="+mj-cs"/>
              </a:rPr>
              <a:t>Ο γλωσσικός σεξισμός</a:t>
            </a:r>
            <a:endParaRPr lang="el-GR" dirty="0"/>
          </a:p>
        </p:txBody>
      </p:sp>
      <p:sp>
        <p:nvSpPr>
          <p:cNvPr id="3" name="Θέση περιεχομένου 2">
            <a:extLst>
              <a:ext uri="{FF2B5EF4-FFF2-40B4-BE49-F238E27FC236}">
                <a16:creationId xmlns:a16="http://schemas.microsoft.com/office/drawing/2014/main" id="{DB257885-8A65-40BC-AAA4-B196EA8C4DA4}"/>
              </a:ext>
            </a:extLst>
          </p:cNvPr>
          <p:cNvSpPr>
            <a:spLocks noGrp="1"/>
          </p:cNvSpPr>
          <p:nvPr>
            <p:ph idx="1"/>
          </p:nvPr>
        </p:nvSpPr>
        <p:spPr>
          <a:xfrm>
            <a:off x="833247" y="1114425"/>
            <a:ext cx="10168128" cy="5743575"/>
          </a:xfrm>
        </p:spPr>
        <p:txBody>
          <a:bodyPr>
            <a:normAutofit/>
          </a:bodyPr>
          <a:lstStyle/>
          <a:p>
            <a:pPr marL="0" indent="0">
              <a:buNone/>
            </a:pPr>
            <a:r>
              <a:rPr lang="el-GR" dirty="0">
                <a:latin typeface="Times New Roman" panose="02020603050405020304" pitchFamily="18" charset="0"/>
                <a:cs typeface="Times New Roman" panose="02020603050405020304" pitchFamily="18" charset="0"/>
              </a:rPr>
              <a:t>Σε επίπεδο μορφολογίας</a:t>
            </a:r>
          </a:p>
          <a:p>
            <a:r>
              <a:rPr lang="el-GR" dirty="0">
                <a:latin typeface="Times New Roman" panose="02020603050405020304" pitchFamily="18" charset="0"/>
                <a:cs typeface="Times New Roman" panose="02020603050405020304" pitchFamily="18" charset="0"/>
              </a:rPr>
              <a:t> παρατηρούμε ότι το οικογενειακό όνομα των γυναικών σχηματίζεται από τη γενική κτητική του επιθέτου του πατέρα τους </a:t>
            </a:r>
          </a:p>
          <a:p>
            <a:pPr marL="0" indent="0">
              <a:buNone/>
            </a:pPr>
            <a:r>
              <a:rPr lang="el-GR" i="1" dirty="0">
                <a:latin typeface="Times New Roman" panose="02020603050405020304" pitchFamily="18" charset="0"/>
                <a:cs typeface="Times New Roman" panose="02020603050405020304" pitchFamily="18" charset="0"/>
              </a:rPr>
              <a:t>π.χ. Παπαδοπούλου. </a:t>
            </a:r>
            <a:r>
              <a:rPr lang="el-GR" dirty="0">
                <a:latin typeface="Times New Roman" panose="02020603050405020304" pitchFamily="18" charset="0"/>
                <a:cs typeface="Times New Roman" panose="02020603050405020304" pitchFamily="18" charset="0"/>
              </a:rPr>
              <a:t>Υπάρχει δηλαδή μια συσχέτιση εξάρτησης από τον άνδρα- πατέρα. </a:t>
            </a:r>
          </a:p>
          <a:p>
            <a:pPr marL="0" indent="0">
              <a:buNone/>
            </a:pPr>
            <a:r>
              <a:rPr lang="el-GR" dirty="0">
                <a:latin typeface="Times New Roman" panose="02020603050405020304" pitchFamily="18" charset="0"/>
                <a:cs typeface="Times New Roman" panose="02020603050405020304" pitchFamily="18" charset="0"/>
              </a:rPr>
              <a:t>• Μέχρι πρότινος ήταν συχνές οι καταλήξεις για τη δήλωση του </a:t>
            </a:r>
          </a:p>
          <a:p>
            <a:pPr marL="0" indent="0">
              <a:buNone/>
            </a:pPr>
            <a:r>
              <a:rPr lang="el-GR" dirty="0" err="1">
                <a:latin typeface="Times New Roman" panose="02020603050405020304" pitchFamily="18" charset="0"/>
                <a:cs typeface="Times New Roman" panose="02020603050405020304" pitchFamily="18" charset="0"/>
              </a:rPr>
              <a:t>Ανδρώνυμου</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Γιώργαινα</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Βασίλαινα</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Κώσταινα</a:t>
            </a:r>
            <a:r>
              <a:rPr lang="el-GR" dirty="0">
                <a:latin typeface="Times New Roman" panose="02020603050405020304" pitchFamily="18" charset="0"/>
                <a:cs typeface="Times New Roman" panose="02020603050405020304" pitchFamily="18" charset="0"/>
              </a:rPr>
              <a:t>)</a:t>
            </a:r>
          </a:p>
          <a:p>
            <a:pPr marL="0" indent="0">
              <a:buNone/>
            </a:pPr>
            <a:r>
              <a:rPr lang="el-GR" dirty="0">
                <a:latin typeface="Times New Roman" panose="02020603050405020304" pitchFamily="18" charset="0"/>
                <a:cs typeface="Times New Roman" panose="02020603050405020304" pitchFamily="18" charset="0"/>
              </a:rPr>
              <a:t>• Σύνθετα </a:t>
            </a:r>
            <a:r>
              <a:rPr lang="el-GR" dirty="0" err="1">
                <a:latin typeface="Times New Roman" panose="02020603050405020304" pitchFamily="18" charset="0"/>
                <a:cs typeface="Times New Roman" panose="02020603050405020304" pitchFamily="18" charset="0"/>
              </a:rPr>
              <a:t>ανδρώνυμα</a:t>
            </a:r>
            <a:endParaRPr lang="el-GR" dirty="0">
              <a:latin typeface="Times New Roman" panose="02020603050405020304" pitchFamily="18" charset="0"/>
              <a:cs typeface="Times New Roman" panose="02020603050405020304" pitchFamily="18" charset="0"/>
            </a:endParaRPr>
          </a:p>
          <a:p>
            <a:pPr marL="0" indent="0">
              <a:buNone/>
            </a:pPr>
            <a:r>
              <a:rPr lang="el-GR" dirty="0" err="1">
                <a:latin typeface="Times New Roman" panose="02020603050405020304" pitchFamily="18" charset="0"/>
                <a:cs typeface="Times New Roman" panose="02020603050405020304" pitchFamily="18" charset="0"/>
              </a:rPr>
              <a:t>Τελαλογιάνναινα</a:t>
            </a:r>
            <a:endParaRPr lang="el-GR" dirty="0">
              <a:latin typeface="Times New Roman" panose="02020603050405020304" pitchFamily="18" charset="0"/>
              <a:cs typeface="Times New Roman" panose="02020603050405020304" pitchFamily="18" charset="0"/>
            </a:endParaRPr>
          </a:p>
          <a:p>
            <a:pPr marL="0" indent="0">
              <a:buNone/>
            </a:pPr>
            <a:r>
              <a:rPr lang="el-GR" dirty="0" err="1">
                <a:latin typeface="Times New Roman" panose="02020603050405020304" pitchFamily="18" charset="0"/>
                <a:cs typeface="Times New Roman" panose="02020603050405020304" pitchFamily="18" charset="0"/>
              </a:rPr>
              <a:t>Τσαγκαροχρήσταινα</a:t>
            </a:r>
            <a:endParaRPr lang="el-GR" dirty="0">
              <a:latin typeface="Times New Roman" panose="02020603050405020304" pitchFamily="18" charset="0"/>
              <a:cs typeface="Times New Roman" panose="02020603050405020304" pitchFamily="18" charset="0"/>
            </a:endParaRPr>
          </a:p>
          <a:p>
            <a:pPr marL="0" indent="0">
              <a:buNone/>
            </a:pPr>
            <a:r>
              <a:rPr lang="el-GR" dirty="0">
                <a:latin typeface="Times New Roman" panose="02020603050405020304" pitchFamily="18" charset="0"/>
                <a:cs typeface="Times New Roman" panose="02020603050405020304" pitchFamily="18" charset="0"/>
              </a:rPr>
              <a:t>• Αγγελτήρια κηδειών(Ελένη, χήρα Θάνου Παπαδόπουλου)</a:t>
            </a:r>
          </a:p>
          <a:p>
            <a:pPr marL="0" indent="0">
              <a:buNone/>
            </a:pPr>
            <a:r>
              <a:rPr lang="el-GR" dirty="0">
                <a:latin typeface="Times New Roman" panose="02020603050405020304" pitchFamily="18" charset="0"/>
                <a:cs typeface="Times New Roman" panose="02020603050405020304" pitchFamily="18" charset="0"/>
              </a:rPr>
              <a:t>• Το θηλυκό ορισμένων ζώων χρησιμοποιείται για χαρακτηρισμό </a:t>
            </a:r>
          </a:p>
          <a:p>
            <a:pPr marL="0" indent="0">
              <a:buNone/>
            </a:pPr>
            <a:r>
              <a:rPr lang="el-GR" dirty="0">
                <a:latin typeface="Times New Roman" panose="02020603050405020304" pitchFamily="18" charset="0"/>
                <a:cs typeface="Times New Roman" panose="02020603050405020304" pitchFamily="18" charset="0"/>
              </a:rPr>
              <a:t>των γυναικών ιδιαίτερα αρνητικό(σκύλα, αλόγα, φοράδα, </a:t>
            </a:r>
          </a:p>
          <a:p>
            <a:pPr marL="0" indent="0">
              <a:buNone/>
            </a:pPr>
            <a:r>
              <a:rPr lang="el-GR" dirty="0">
                <a:latin typeface="Times New Roman" panose="02020603050405020304" pitchFamily="18" charset="0"/>
                <a:cs typeface="Times New Roman" panose="02020603050405020304" pitchFamily="18" charset="0"/>
              </a:rPr>
              <a:t>βουβάλα, γουρούνα, σκρόφα[ιταλ.])</a:t>
            </a:r>
          </a:p>
          <a:p>
            <a:pPr marL="0" indent="0">
              <a:buNone/>
            </a:pP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00023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FE79FF-8B49-4B96-A29F-94086FC234E8}"/>
              </a:ext>
            </a:extLst>
          </p:cNvPr>
          <p:cNvSpPr>
            <a:spLocks noGrp="1"/>
          </p:cNvSpPr>
          <p:nvPr>
            <p:ph type="title"/>
          </p:nvPr>
        </p:nvSpPr>
        <p:spPr>
          <a:xfrm>
            <a:off x="1011936" y="-80010"/>
            <a:ext cx="10168128" cy="1179576"/>
          </a:xfrm>
        </p:spPr>
        <p:txBody>
          <a:bodyPr/>
          <a:lstStyle/>
          <a:p>
            <a:r>
              <a:rPr lang="el-GR" dirty="0"/>
              <a:t>Ο γλωσσικός σεξισμός</a:t>
            </a:r>
          </a:p>
        </p:txBody>
      </p:sp>
      <p:sp>
        <p:nvSpPr>
          <p:cNvPr id="3" name="Θέση περιεχομένου 2">
            <a:extLst>
              <a:ext uri="{FF2B5EF4-FFF2-40B4-BE49-F238E27FC236}">
                <a16:creationId xmlns:a16="http://schemas.microsoft.com/office/drawing/2014/main" id="{9B0C5427-4AC6-4CE6-8A87-1FF25F8164EE}"/>
              </a:ext>
            </a:extLst>
          </p:cNvPr>
          <p:cNvSpPr>
            <a:spLocks noGrp="1"/>
          </p:cNvSpPr>
          <p:nvPr>
            <p:ph idx="1"/>
          </p:nvPr>
        </p:nvSpPr>
        <p:spPr>
          <a:xfrm>
            <a:off x="1115568" y="1171574"/>
            <a:ext cx="10168128" cy="5553075"/>
          </a:xfrm>
        </p:spPr>
        <p:txBody>
          <a:bodyPr>
            <a:normAutofit/>
          </a:bodyPr>
          <a:lstStyle/>
          <a:p>
            <a:pPr marL="0" indent="0">
              <a:buNone/>
            </a:pPr>
            <a:r>
              <a:rPr lang="el-GR" dirty="0">
                <a:latin typeface="Times New Roman" panose="02020603050405020304" pitchFamily="18" charset="0"/>
                <a:cs typeface="Times New Roman" panose="02020603050405020304" pitchFamily="18" charset="0"/>
              </a:rPr>
              <a:t>Σε επίπεδο σύνταξης.</a:t>
            </a:r>
          </a:p>
          <a:p>
            <a:pPr marL="0" indent="0">
              <a:buNone/>
            </a:pPr>
            <a:r>
              <a:rPr lang="el-GR" dirty="0">
                <a:latin typeface="Times New Roman" panose="02020603050405020304" pitchFamily="18" charset="0"/>
                <a:cs typeface="Times New Roman" panose="02020603050405020304" pitchFamily="18" charset="0"/>
              </a:rPr>
              <a:t>Είναι χαρακτηριστικό ότι στις περισσότερες καθιερωμένες φράσεις όπου εμφανίζονται και τα δύο φύλα, το αρσενικό προηγείται:</a:t>
            </a:r>
          </a:p>
          <a:p>
            <a:pPr marL="0" indent="0">
              <a:buNone/>
            </a:pPr>
            <a:r>
              <a:rPr lang="el-GR" dirty="0">
                <a:latin typeface="Times New Roman" panose="02020603050405020304" pitchFamily="18" charset="0"/>
                <a:cs typeface="Times New Roman" panose="02020603050405020304" pitchFamily="18" charset="0"/>
              </a:rPr>
              <a:t>Ο Αδάμ και η Εύα </a:t>
            </a:r>
          </a:p>
          <a:p>
            <a:pPr marL="0" indent="0">
              <a:buNone/>
            </a:pPr>
            <a:r>
              <a:rPr lang="el-GR" dirty="0">
                <a:latin typeface="Times New Roman" panose="02020603050405020304" pitchFamily="18" charset="0"/>
                <a:cs typeface="Times New Roman" panose="02020603050405020304" pitchFamily="18" charset="0"/>
              </a:rPr>
              <a:t>Ο Αντώνιος κι η Κλεοπάτρα </a:t>
            </a:r>
          </a:p>
          <a:p>
            <a:pPr marL="0" indent="0">
              <a:buNone/>
            </a:pPr>
            <a:r>
              <a:rPr lang="el-GR" dirty="0">
                <a:latin typeface="Times New Roman" panose="02020603050405020304" pitchFamily="18" charset="0"/>
                <a:cs typeface="Times New Roman" panose="02020603050405020304" pitchFamily="18" charset="0"/>
              </a:rPr>
              <a:t>Ο κύριος και η κυρία Παπαδοπούλου </a:t>
            </a:r>
          </a:p>
          <a:p>
            <a:pPr marL="0" indent="0">
              <a:buNone/>
            </a:pPr>
            <a:r>
              <a:rPr lang="el-GR" dirty="0">
                <a:latin typeface="Times New Roman" panose="02020603050405020304" pitchFamily="18" charset="0"/>
                <a:cs typeface="Times New Roman" panose="02020603050405020304" pitchFamily="18" charset="0"/>
              </a:rPr>
              <a:t>Το αντρόγυνο </a:t>
            </a:r>
          </a:p>
          <a:p>
            <a:pPr marL="0" indent="0">
              <a:buNone/>
            </a:pPr>
            <a:r>
              <a:rPr lang="el-GR" dirty="0">
                <a:latin typeface="Times New Roman" panose="02020603050405020304" pitchFamily="18" charset="0"/>
                <a:cs typeface="Times New Roman" panose="02020603050405020304" pitchFamily="18" charset="0"/>
              </a:rPr>
              <a:t>• Οι περιπτώσεις στις οποίες προηγείται ο θηλυκός τύπος είναι στερεότυπες. </a:t>
            </a:r>
          </a:p>
          <a:p>
            <a:pPr marL="0" indent="0">
              <a:buNone/>
            </a:pPr>
            <a:r>
              <a:rPr lang="el-GR" dirty="0">
                <a:latin typeface="Times New Roman" panose="02020603050405020304" pitchFamily="18" charset="0"/>
                <a:cs typeface="Times New Roman" panose="02020603050405020304" pitchFamily="18" charset="0"/>
              </a:rPr>
              <a:t>Η νύφη κι ο γαμπρός</a:t>
            </a:r>
          </a:p>
          <a:p>
            <a:pPr marL="0" indent="0">
              <a:buNone/>
            </a:pPr>
            <a:r>
              <a:rPr lang="el-GR" dirty="0">
                <a:latin typeface="Times New Roman" panose="02020603050405020304" pitchFamily="18" charset="0"/>
                <a:cs typeface="Times New Roman" panose="02020603050405020304" pitchFamily="18" charset="0"/>
              </a:rPr>
              <a:t>Η Χιονάτη κι οι 7 νάνοι</a:t>
            </a:r>
          </a:p>
          <a:p>
            <a:pPr marL="0" indent="0">
              <a:buNone/>
            </a:pPr>
            <a:r>
              <a:rPr lang="el-GR" dirty="0">
                <a:latin typeface="Times New Roman" panose="02020603050405020304" pitchFamily="18" charset="0"/>
                <a:cs typeface="Times New Roman" panose="02020603050405020304" pitchFamily="18" charset="0"/>
              </a:rPr>
              <a:t>Η έκφραση λ.χ. Κυρίες και κύριοι εκφράζει την αβρότητα προς το λεγόμενο "αδύναμο" φύλο.</a:t>
            </a:r>
          </a:p>
        </p:txBody>
      </p:sp>
    </p:spTree>
    <p:extLst>
      <p:ext uri="{BB962C8B-B14F-4D97-AF65-F5344CB8AC3E}">
        <p14:creationId xmlns:p14="http://schemas.microsoft.com/office/powerpoint/2010/main" val="10414769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48983F-2EA6-49AB-99D5-8DA7C8DA5D6B}"/>
              </a:ext>
            </a:extLst>
          </p:cNvPr>
          <p:cNvSpPr>
            <a:spLocks noGrp="1"/>
          </p:cNvSpPr>
          <p:nvPr>
            <p:ph type="title"/>
          </p:nvPr>
        </p:nvSpPr>
        <p:spPr>
          <a:xfrm>
            <a:off x="1209674" y="85725"/>
            <a:ext cx="10074021" cy="866775"/>
          </a:xfrm>
        </p:spPr>
        <p:txBody>
          <a:bodyPr/>
          <a:lstStyle/>
          <a:p>
            <a:r>
              <a:rPr kumimoji="0" lang="el-GR" sz="4000" b="1" i="0" u="none" strike="noStrike" kern="1200" cap="none" spc="0" normalizeH="0" baseline="0" noProof="0" dirty="0">
                <a:ln>
                  <a:noFill/>
                </a:ln>
                <a:solidFill>
                  <a:srgbClr val="000000"/>
                </a:solidFill>
                <a:effectLst/>
                <a:uLnTx/>
                <a:uFillTx/>
                <a:ea typeface="+mj-ea"/>
                <a:cs typeface="+mj-cs"/>
              </a:rPr>
              <a:t>Ο γλωσσικός σεξισμός</a:t>
            </a:r>
            <a:endParaRPr lang="el-GR" dirty="0"/>
          </a:p>
        </p:txBody>
      </p:sp>
      <p:sp>
        <p:nvSpPr>
          <p:cNvPr id="3" name="Θέση περιεχομένου 2">
            <a:extLst>
              <a:ext uri="{FF2B5EF4-FFF2-40B4-BE49-F238E27FC236}">
                <a16:creationId xmlns:a16="http://schemas.microsoft.com/office/drawing/2014/main" id="{3DD48259-8BF9-4FC8-BC9D-D673BC6C88D2}"/>
              </a:ext>
            </a:extLst>
          </p:cNvPr>
          <p:cNvSpPr>
            <a:spLocks noGrp="1"/>
          </p:cNvSpPr>
          <p:nvPr>
            <p:ph idx="1"/>
          </p:nvPr>
        </p:nvSpPr>
        <p:spPr>
          <a:xfrm>
            <a:off x="1115568" y="1295400"/>
            <a:ext cx="10168128" cy="5562600"/>
          </a:xfrm>
        </p:spPr>
        <p:txBody>
          <a:bodyPr/>
          <a:lstStyle/>
          <a:p>
            <a:pPr marL="0" indent="0">
              <a:buNone/>
            </a:pPr>
            <a:r>
              <a:rPr lang="el-GR" dirty="0">
                <a:latin typeface="Times New Roman" panose="02020603050405020304" pitchFamily="18" charset="0"/>
                <a:cs typeface="Times New Roman" panose="02020603050405020304" pitchFamily="18" charset="0"/>
              </a:rPr>
              <a:t>Σε επίπεδο σημασιολογίας, είναι εμφανής η θετική αποτίμηση της έννοιας του </a:t>
            </a:r>
            <a:r>
              <a:rPr lang="el-GR" i="1" dirty="0">
                <a:latin typeface="Times New Roman" panose="02020603050405020304" pitchFamily="18" charset="0"/>
                <a:cs typeface="Times New Roman" panose="02020603050405020304" pitchFamily="18" charset="0"/>
              </a:rPr>
              <a:t>άνδρα</a:t>
            </a:r>
            <a:r>
              <a:rPr lang="el-GR" dirty="0">
                <a:latin typeface="Times New Roman" panose="02020603050405020304" pitchFamily="18" charset="0"/>
                <a:cs typeface="Times New Roman" panose="02020603050405020304" pitchFamily="18" charset="0"/>
              </a:rPr>
              <a:t> και του </a:t>
            </a:r>
            <a:r>
              <a:rPr lang="el-GR" i="1" dirty="0">
                <a:latin typeface="Times New Roman" panose="02020603050405020304" pitchFamily="18" charset="0"/>
                <a:cs typeface="Times New Roman" panose="02020603050405020304" pitchFamily="18" charset="0"/>
              </a:rPr>
              <a:t>ανδρισμού</a:t>
            </a:r>
            <a:r>
              <a:rPr lang="el-GR" dirty="0">
                <a:latin typeface="Times New Roman" panose="02020603050405020304" pitchFamily="18" charset="0"/>
                <a:cs typeface="Times New Roman" panose="02020603050405020304" pitchFamily="18" charset="0"/>
              </a:rPr>
              <a:t> σε αντίθεση με τις υποτιμητικές συνδηλώσεις που φέρουν λέξεις και εκφράσεις που σχετίζονται με την έννοια </a:t>
            </a:r>
            <a:r>
              <a:rPr lang="el-GR" i="1" dirty="0">
                <a:latin typeface="Times New Roman" panose="02020603050405020304" pitchFamily="18" charset="0"/>
                <a:cs typeface="Times New Roman" panose="02020603050405020304" pitchFamily="18" charset="0"/>
              </a:rPr>
              <a:t>γυναίκα </a:t>
            </a:r>
            <a:r>
              <a:rPr lang="el-GR" dirty="0">
                <a:latin typeface="Times New Roman" panose="02020603050405020304" pitchFamily="18" charset="0"/>
                <a:cs typeface="Times New Roman" panose="02020603050405020304" pitchFamily="18" charset="0"/>
              </a:rPr>
              <a:t>(</a:t>
            </a:r>
            <a:r>
              <a:rPr lang="el-GR" dirty="0" err="1">
                <a:latin typeface="Times New Roman" panose="02020603050405020304" pitchFamily="18" charset="0"/>
                <a:cs typeface="Times New Roman" panose="02020603050405020304" pitchFamily="18" charset="0"/>
              </a:rPr>
              <a:t>Αρχάκης</a:t>
            </a:r>
            <a:r>
              <a:rPr lang="el-GR" dirty="0">
                <a:latin typeface="Times New Roman" panose="02020603050405020304" pitchFamily="18" charset="0"/>
                <a:cs typeface="Times New Roman" panose="02020603050405020304" pitchFamily="18" charset="0"/>
              </a:rPr>
              <a:t> &amp; Κονδύλη, 2021). </a:t>
            </a:r>
          </a:p>
          <a:p>
            <a:pPr marL="0" indent="0">
              <a:buNone/>
            </a:pPr>
            <a:r>
              <a:rPr lang="el-GR" dirty="0">
                <a:latin typeface="Times New Roman" panose="02020603050405020304" pitchFamily="18" charset="0"/>
                <a:cs typeface="Times New Roman" panose="02020603050405020304" pitchFamily="18" charset="0"/>
              </a:rPr>
              <a:t>Για παράδειγμα</a:t>
            </a:r>
          </a:p>
          <a:p>
            <a:pPr marL="0" indent="0">
              <a:buNone/>
            </a:pPr>
            <a:r>
              <a:rPr lang="el-GR" dirty="0">
                <a:latin typeface="Times New Roman" panose="02020603050405020304" pitchFamily="18" charset="0"/>
                <a:cs typeface="Times New Roman" panose="02020603050405020304" pitchFamily="18" charset="0"/>
              </a:rPr>
              <a:t> </a:t>
            </a:r>
            <a:r>
              <a:rPr lang="el-GR" i="1" dirty="0">
                <a:latin typeface="Times New Roman" panose="02020603050405020304" pitchFamily="18" charset="0"/>
                <a:cs typeface="Times New Roman" panose="02020603050405020304" pitchFamily="18" charset="0"/>
              </a:rPr>
              <a:t>ανδράκι / γυναικάκι , κάνει σαν γυναικούλα, είναι σωστός άνδρας</a:t>
            </a:r>
          </a:p>
          <a:p>
            <a:pPr marL="0" indent="0">
              <a:buNone/>
            </a:pPr>
            <a:r>
              <a:rPr lang="el-GR" dirty="0">
                <a:latin typeface="Times New Roman" panose="02020603050405020304" pitchFamily="18" charset="0"/>
                <a:cs typeface="Times New Roman" panose="02020603050405020304" pitchFamily="18" charset="0"/>
              </a:rPr>
              <a:t>Ο Δρ. Χρ. </a:t>
            </a:r>
            <a:r>
              <a:rPr lang="el-GR" dirty="0" err="1">
                <a:latin typeface="Times New Roman" panose="02020603050405020304" pitchFamily="18" charset="0"/>
                <a:cs typeface="Times New Roman" panose="02020603050405020304" pitchFamily="18" charset="0"/>
              </a:rPr>
              <a:t>Χαραλαμπάκης</a:t>
            </a:r>
            <a:r>
              <a:rPr lang="el-GR" dirty="0">
                <a:latin typeface="Times New Roman" panose="02020603050405020304" pitchFamily="18" charset="0"/>
                <a:cs typeface="Times New Roman" panose="02020603050405020304" pitchFamily="18" charset="0"/>
              </a:rPr>
              <a:t> καθηγητής Γλωσσολογίας στο Παιδαγωγικό τμήμα Δημοτικής εκπαίδευσης του Πανεπιστημίου Αθηνών, επισημαίνει πως η ελληνική γλώσσα μπορεί να θεωρηθεί σεξιστική, αφού διαχωρίζει τα δύο φύλα. </a:t>
            </a:r>
          </a:p>
          <a:p>
            <a:pPr marL="0" indent="0">
              <a:buNone/>
            </a:pP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70378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B8BAB2-EDD7-4282-9361-0FD9C8798CDA}"/>
              </a:ext>
            </a:extLst>
          </p:cNvPr>
          <p:cNvSpPr>
            <a:spLocks noGrp="1"/>
          </p:cNvSpPr>
          <p:nvPr>
            <p:ph type="title"/>
          </p:nvPr>
        </p:nvSpPr>
        <p:spPr>
          <a:xfrm>
            <a:off x="1126236" y="96012"/>
            <a:ext cx="10168128" cy="837438"/>
          </a:xfrm>
        </p:spPr>
        <p:txBody>
          <a:bodyPr/>
          <a:lstStyle/>
          <a:p>
            <a:r>
              <a:rPr lang="el-GR" b="1" dirty="0"/>
              <a:t>Ο γλωσσικός σεξισμός</a:t>
            </a:r>
          </a:p>
        </p:txBody>
      </p:sp>
      <p:sp>
        <p:nvSpPr>
          <p:cNvPr id="3" name="Θέση περιεχομένου 2">
            <a:extLst>
              <a:ext uri="{FF2B5EF4-FFF2-40B4-BE49-F238E27FC236}">
                <a16:creationId xmlns:a16="http://schemas.microsoft.com/office/drawing/2014/main" id="{B4B3EACF-0F5D-45C3-BCCA-31E98C48FBC2}"/>
              </a:ext>
            </a:extLst>
          </p:cNvPr>
          <p:cNvSpPr>
            <a:spLocks noGrp="1"/>
          </p:cNvSpPr>
          <p:nvPr>
            <p:ph idx="1"/>
          </p:nvPr>
        </p:nvSpPr>
        <p:spPr>
          <a:xfrm>
            <a:off x="1115568" y="1400174"/>
            <a:ext cx="10168128" cy="4772025"/>
          </a:xfrm>
        </p:spPr>
        <p:txBody>
          <a:bodyPr/>
          <a:lstStyle/>
          <a:p>
            <a:pPr marL="0" indent="0">
              <a:buNone/>
            </a:pPr>
            <a:endParaRPr lang="el-GR" dirty="0"/>
          </a:p>
        </p:txBody>
      </p:sp>
      <p:sp>
        <p:nvSpPr>
          <p:cNvPr id="4" name="Ορθογώνιο 3">
            <a:extLst>
              <a:ext uri="{FF2B5EF4-FFF2-40B4-BE49-F238E27FC236}">
                <a16:creationId xmlns:a16="http://schemas.microsoft.com/office/drawing/2014/main" id="{A5C78B43-870E-43A3-8217-A0B550E4E158}"/>
              </a:ext>
            </a:extLst>
          </p:cNvPr>
          <p:cNvSpPr/>
          <p:nvPr/>
        </p:nvSpPr>
        <p:spPr>
          <a:xfrm>
            <a:off x="1524000" y="2011680"/>
            <a:ext cx="3698240" cy="4114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el-GR" sz="2000" b="1" i="1"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cs typeface="Times New Roman" panose="02020603050405020304" pitchFamily="18" charset="0"/>
              </a:rPr>
              <a:t>Χαρακτηρισμοί για τις γυναίκες </a:t>
            </a:r>
          </a:p>
          <a:p>
            <a:pPr marL="0" marR="0" lvl="0" indent="0" algn="l"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el-GR" sz="2000" b="0" i="1"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cs typeface="Times New Roman" panose="02020603050405020304" pitchFamily="18" charset="0"/>
              </a:rPr>
              <a:t>Επίθετα </a:t>
            </a:r>
          </a:p>
          <a:p>
            <a:pPr marL="0" marR="0" lvl="0" indent="0" algn="l"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el-GR" sz="2000" b="0" i="0"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cs typeface="Times New Roman" panose="02020603050405020304" pitchFamily="18" charset="0"/>
              </a:rPr>
              <a:t>Διαβολογυναίκα </a:t>
            </a:r>
          </a:p>
          <a:p>
            <a:pPr marL="0" marR="0" lvl="0" indent="0" algn="l"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el-GR" sz="2000" b="0" i="0" u="none" strike="noStrike" kern="1200" cap="none" spc="0" normalizeH="0" baseline="0" noProof="0" dirty="0" err="1">
                <a:ln>
                  <a:noFill/>
                </a:ln>
                <a:solidFill>
                  <a:srgbClr val="000000">
                    <a:lumMod val="75000"/>
                    <a:lumOff val="25000"/>
                  </a:srgbClr>
                </a:solidFill>
                <a:effectLst/>
                <a:uLnTx/>
                <a:uFillTx/>
                <a:latin typeface="Times New Roman" panose="02020603050405020304" pitchFamily="18" charset="0"/>
                <a:cs typeface="Times New Roman" panose="02020603050405020304" pitchFamily="18" charset="0"/>
              </a:rPr>
              <a:t>Βρωμογύναικο</a:t>
            </a:r>
            <a:r>
              <a:rPr kumimoji="0" lang="el-GR" sz="2000" b="0" i="0"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cs typeface="Times New Roman" panose="02020603050405020304" pitchFamily="18" charset="0"/>
              </a:rPr>
              <a:t> </a:t>
            </a:r>
          </a:p>
          <a:p>
            <a:pPr marL="0" marR="0" lvl="0" indent="0" algn="l"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el-GR" sz="2000" b="0" i="1"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cs typeface="Times New Roman" panose="02020603050405020304" pitchFamily="18" charset="0"/>
              </a:rPr>
              <a:t>Παρομοιώσεις </a:t>
            </a:r>
          </a:p>
          <a:p>
            <a:pPr marL="0" marR="0" lvl="0" indent="0" algn="l"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el-GR" sz="2000" b="0" i="0"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cs typeface="Times New Roman" panose="02020603050405020304" pitchFamily="18" charset="0"/>
              </a:rPr>
              <a:t>Αλεπού </a:t>
            </a:r>
          </a:p>
          <a:p>
            <a:pPr marL="0" marR="0" lvl="0" indent="0" algn="l"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el-GR" sz="2000" b="0" i="0"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cs typeface="Times New Roman" panose="02020603050405020304" pitchFamily="18" charset="0"/>
              </a:rPr>
              <a:t>Κότα </a:t>
            </a:r>
          </a:p>
          <a:p>
            <a:pPr marL="0" marR="0" lvl="0" indent="0" algn="l"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el-GR" sz="2000" b="0" i="0"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cs typeface="Times New Roman" panose="02020603050405020304" pitchFamily="18" charset="0"/>
              </a:rPr>
              <a:t>Σουπιά </a:t>
            </a:r>
          </a:p>
          <a:p>
            <a:pPr marL="0" marR="0" lvl="0" indent="0" algn="l"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el-GR" sz="2000" b="0" i="0"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cs typeface="Times New Roman" panose="02020603050405020304" pitchFamily="18" charset="0"/>
              </a:rPr>
              <a:t>Αράχνη</a:t>
            </a:r>
            <a:endParaRPr lang="el-GR" dirty="0">
              <a:latin typeface="Times New Roman" panose="02020603050405020304" pitchFamily="18" charset="0"/>
              <a:cs typeface="Times New Roman" panose="02020603050405020304" pitchFamily="18" charset="0"/>
            </a:endParaRPr>
          </a:p>
        </p:txBody>
      </p:sp>
      <p:sp>
        <p:nvSpPr>
          <p:cNvPr id="5" name="Ορθογώνιο 4">
            <a:extLst>
              <a:ext uri="{FF2B5EF4-FFF2-40B4-BE49-F238E27FC236}">
                <a16:creationId xmlns:a16="http://schemas.microsoft.com/office/drawing/2014/main" id="{3C46B2A8-B36A-4A39-9B52-6052562FE8E7}"/>
              </a:ext>
            </a:extLst>
          </p:cNvPr>
          <p:cNvSpPr/>
          <p:nvPr/>
        </p:nvSpPr>
        <p:spPr>
          <a:xfrm>
            <a:off x="6569712" y="2011680"/>
            <a:ext cx="3925695" cy="416051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endParaRPr lang="el-GR" dirty="0"/>
          </a:p>
          <a:p>
            <a:pPr algn="just"/>
            <a:endParaRPr lang="el-GR" dirty="0"/>
          </a:p>
          <a:p>
            <a:pPr algn="just"/>
            <a:endParaRPr lang="el-GR" sz="2000" dirty="0">
              <a:latin typeface="Times New Roman" panose="02020603050405020304" pitchFamily="18" charset="0"/>
              <a:cs typeface="Times New Roman" panose="02020603050405020304" pitchFamily="18" charset="0"/>
            </a:endParaRPr>
          </a:p>
          <a:p>
            <a:pPr algn="just"/>
            <a:endParaRPr lang="el-GR" sz="2000" dirty="0">
              <a:latin typeface="Times New Roman" panose="02020603050405020304" pitchFamily="18" charset="0"/>
              <a:cs typeface="Times New Roman" panose="02020603050405020304" pitchFamily="18" charset="0"/>
            </a:endParaRPr>
          </a:p>
          <a:p>
            <a:pPr algn="just"/>
            <a:endParaRPr lang="el-GR" sz="2000" b="1" i="1" dirty="0">
              <a:latin typeface="Times New Roman" panose="02020603050405020304" pitchFamily="18" charset="0"/>
              <a:cs typeface="Times New Roman" panose="02020603050405020304" pitchFamily="18" charset="0"/>
            </a:endParaRPr>
          </a:p>
          <a:p>
            <a:pPr algn="just"/>
            <a:endParaRPr lang="el-GR" sz="2000" b="1" i="1" dirty="0">
              <a:latin typeface="Times New Roman" panose="02020603050405020304" pitchFamily="18" charset="0"/>
              <a:cs typeface="Times New Roman" panose="02020603050405020304" pitchFamily="18" charset="0"/>
            </a:endParaRPr>
          </a:p>
          <a:p>
            <a:pPr algn="just"/>
            <a:r>
              <a:rPr lang="el-GR" sz="2000" b="1" i="1" dirty="0">
                <a:latin typeface="Times New Roman" panose="02020603050405020304" pitchFamily="18" charset="0"/>
                <a:cs typeface="Times New Roman" panose="02020603050405020304" pitchFamily="18" charset="0"/>
              </a:rPr>
              <a:t>Χαρακτηρισμοί για τους άνδρες</a:t>
            </a:r>
          </a:p>
          <a:p>
            <a:pPr algn="just"/>
            <a:endParaRPr lang="el-GR" sz="2000" dirty="0">
              <a:latin typeface="Times New Roman" panose="02020603050405020304" pitchFamily="18" charset="0"/>
              <a:cs typeface="Times New Roman" panose="02020603050405020304" pitchFamily="18" charset="0"/>
            </a:endParaRPr>
          </a:p>
          <a:p>
            <a:pPr algn="just"/>
            <a:r>
              <a:rPr lang="el-GR" sz="2000" i="1" dirty="0">
                <a:latin typeface="Times New Roman" panose="02020603050405020304" pitchFamily="18" charset="0"/>
                <a:cs typeface="Times New Roman" panose="02020603050405020304" pitchFamily="18" charset="0"/>
              </a:rPr>
              <a:t>Επίθετα </a:t>
            </a:r>
          </a:p>
          <a:p>
            <a:pPr algn="just"/>
            <a:endParaRPr lang="el-GR" sz="2000" i="1" dirty="0">
              <a:latin typeface="Times New Roman" panose="02020603050405020304" pitchFamily="18" charset="0"/>
              <a:cs typeface="Times New Roman" panose="02020603050405020304" pitchFamily="18" charset="0"/>
            </a:endParaRPr>
          </a:p>
          <a:p>
            <a:pPr algn="just"/>
            <a:r>
              <a:rPr lang="el-GR" sz="2000" dirty="0">
                <a:latin typeface="Times New Roman" panose="02020603050405020304" pitchFamily="18" charset="0"/>
                <a:cs typeface="Times New Roman" panose="02020603050405020304" pitchFamily="18" charset="0"/>
              </a:rPr>
              <a:t>Λεβέντης</a:t>
            </a:r>
          </a:p>
          <a:p>
            <a:pPr algn="just"/>
            <a:endParaRPr lang="el-GR" sz="2000" dirty="0">
              <a:latin typeface="Times New Roman" panose="02020603050405020304" pitchFamily="18" charset="0"/>
              <a:cs typeface="Times New Roman" panose="02020603050405020304" pitchFamily="18" charset="0"/>
            </a:endParaRPr>
          </a:p>
          <a:p>
            <a:pPr algn="just"/>
            <a:r>
              <a:rPr lang="el-GR" sz="2000" dirty="0">
                <a:latin typeface="Times New Roman" panose="02020603050405020304" pitchFamily="18" charset="0"/>
                <a:cs typeface="Times New Roman" panose="02020603050405020304" pitchFamily="18" charset="0"/>
              </a:rPr>
              <a:t>Ανδρείος</a:t>
            </a:r>
          </a:p>
          <a:p>
            <a:pPr algn="just"/>
            <a:endParaRPr lang="el-GR" sz="2000" dirty="0">
              <a:latin typeface="Times New Roman" panose="02020603050405020304" pitchFamily="18" charset="0"/>
              <a:cs typeface="Times New Roman" panose="02020603050405020304" pitchFamily="18" charset="0"/>
            </a:endParaRPr>
          </a:p>
          <a:p>
            <a:pPr algn="just"/>
            <a:r>
              <a:rPr lang="el-GR" sz="2000" dirty="0">
                <a:latin typeface="Times New Roman" panose="02020603050405020304" pitchFamily="18" charset="0"/>
                <a:cs typeface="Times New Roman" panose="02020603050405020304" pitchFamily="18" charset="0"/>
              </a:rPr>
              <a:t>Γενναίος </a:t>
            </a:r>
          </a:p>
          <a:p>
            <a:pPr algn="just"/>
            <a:endParaRPr lang="el-GR" sz="2000" dirty="0">
              <a:latin typeface="Times New Roman" panose="02020603050405020304" pitchFamily="18" charset="0"/>
              <a:cs typeface="Times New Roman" panose="02020603050405020304" pitchFamily="18" charset="0"/>
            </a:endParaRPr>
          </a:p>
          <a:p>
            <a:pPr algn="just"/>
            <a:endParaRPr lang="el-GR" sz="2000" dirty="0">
              <a:latin typeface="Times New Roman" panose="02020603050405020304" pitchFamily="18" charset="0"/>
              <a:cs typeface="Times New Roman" panose="02020603050405020304" pitchFamily="18" charset="0"/>
            </a:endParaRPr>
          </a:p>
          <a:p>
            <a:pPr algn="just"/>
            <a:r>
              <a:rPr lang="el-GR" sz="2000" i="1" dirty="0">
                <a:latin typeface="Times New Roman" panose="02020603050405020304" pitchFamily="18" charset="0"/>
                <a:cs typeface="Times New Roman" panose="02020603050405020304" pitchFamily="18" charset="0"/>
              </a:rPr>
              <a:t>Παρομοιώσεις </a:t>
            </a:r>
          </a:p>
          <a:p>
            <a:pPr algn="just"/>
            <a:r>
              <a:rPr lang="el-GR" sz="2000" dirty="0">
                <a:latin typeface="Times New Roman" panose="02020603050405020304" pitchFamily="18" charset="0"/>
                <a:cs typeface="Times New Roman" panose="02020603050405020304" pitchFamily="18" charset="0"/>
              </a:rPr>
              <a:t> λιοντάρι</a:t>
            </a:r>
          </a:p>
          <a:p>
            <a:pPr algn="just"/>
            <a:endParaRPr lang="el-GR" dirty="0"/>
          </a:p>
          <a:p>
            <a:pPr algn="just"/>
            <a:endParaRPr lang="el-GR" dirty="0"/>
          </a:p>
          <a:p>
            <a:pPr algn="just"/>
            <a:endParaRPr lang="el-GR" dirty="0"/>
          </a:p>
          <a:p>
            <a:pPr algn="just"/>
            <a:endParaRPr lang="el-GR" dirty="0"/>
          </a:p>
          <a:p>
            <a:pPr algn="just"/>
            <a:endParaRPr lang="el-GR" dirty="0"/>
          </a:p>
          <a:p>
            <a:pPr algn="just"/>
            <a:endParaRPr lang="el-GR" dirty="0"/>
          </a:p>
          <a:p>
            <a:pPr algn="just"/>
            <a:endParaRPr lang="el-GR" dirty="0"/>
          </a:p>
        </p:txBody>
      </p:sp>
    </p:spTree>
    <p:extLst>
      <p:ext uri="{BB962C8B-B14F-4D97-AF65-F5344CB8AC3E}">
        <p14:creationId xmlns:p14="http://schemas.microsoft.com/office/powerpoint/2010/main" val="5193596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100CFB-2C54-4359-A45F-9A3AD27C6157}"/>
              </a:ext>
            </a:extLst>
          </p:cNvPr>
          <p:cNvSpPr>
            <a:spLocks noGrp="1"/>
          </p:cNvSpPr>
          <p:nvPr>
            <p:ph type="title"/>
          </p:nvPr>
        </p:nvSpPr>
        <p:spPr>
          <a:xfrm>
            <a:off x="1097280" y="286603"/>
            <a:ext cx="10058400" cy="702303"/>
          </a:xfrm>
        </p:spPr>
        <p:txBody>
          <a:bodyPr>
            <a:normAutofit fontScale="90000"/>
          </a:bodyPr>
          <a:lstStyle/>
          <a:p>
            <a:r>
              <a:rPr lang="el-GR" b="1" dirty="0"/>
              <a:t>Ο γλωσσικός σεξισμός</a:t>
            </a:r>
          </a:p>
        </p:txBody>
      </p:sp>
      <p:sp>
        <p:nvSpPr>
          <p:cNvPr id="3" name="Θέση περιεχομένου 2">
            <a:extLst>
              <a:ext uri="{FF2B5EF4-FFF2-40B4-BE49-F238E27FC236}">
                <a16:creationId xmlns:a16="http://schemas.microsoft.com/office/drawing/2014/main" id="{12E1972A-B0DF-487A-861C-BE7106E45DC4}"/>
              </a:ext>
            </a:extLst>
          </p:cNvPr>
          <p:cNvSpPr>
            <a:spLocks noGrp="1"/>
          </p:cNvSpPr>
          <p:nvPr>
            <p:ph idx="1"/>
          </p:nvPr>
        </p:nvSpPr>
        <p:spPr/>
        <p:txBody>
          <a:bodyPr/>
          <a:lstStyle/>
          <a:p>
            <a:r>
              <a:rPr lang="el-GR" dirty="0">
                <a:latin typeface="Times New Roman" panose="02020603050405020304" pitchFamily="18" charset="0"/>
                <a:cs typeface="Times New Roman" panose="02020603050405020304" pitchFamily="18" charset="0"/>
              </a:rPr>
              <a:t>Ο γλωσσικός σεξισμός δεν είναι χαρακτηριστικό μονάχα της ελληνικής γλώσσας.  Πολυάριθμες έρευνες, κυρίως για τις ευρωπαϊκές γλώσσες, επιβεβαιώνουν την συχνή εμφάνιση της γυναικείας ταυτότητας συναρτήσει της ανδρικής, τον ορισμό της γυναίκας από την οπτική γωνία του άνδρα και την αντίληψη της γλώσσας που θεωρεί τις γυναικείες δραστηριότητες ως υποδεέστερες (Παυλίδου, 2006). </a:t>
            </a:r>
          </a:p>
          <a:p>
            <a:r>
              <a:rPr lang="el-GR" dirty="0">
                <a:latin typeface="Times New Roman" panose="02020603050405020304" pitchFamily="18" charset="0"/>
                <a:cs typeface="Times New Roman" panose="02020603050405020304" pitchFamily="18" charset="0"/>
              </a:rPr>
              <a:t>Εφόσον η γλώσσα νοήματα και οι σεξιστικές αντιλήψεις αποδίδουν στερεοτυπικούς χαρακτηρισμούς, με βάση το φύλο και όχι τα ατομικά χαρακτηριστικά ( </a:t>
            </a:r>
            <a:r>
              <a:rPr lang="en-US" dirty="0">
                <a:latin typeface="Times New Roman" panose="02020603050405020304" pitchFamily="18" charset="0"/>
                <a:cs typeface="Times New Roman" panose="02020603050405020304" pitchFamily="18" charset="0"/>
              </a:rPr>
              <a:t>Holmes, 1992) </a:t>
            </a:r>
            <a:r>
              <a:rPr lang="el-GR" dirty="0">
                <a:latin typeface="Times New Roman" panose="02020603050405020304" pitchFamily="18" charset="0"/>
                <a:cs typeface="Times New Roman" panose="02020603050405020304" pitchFamily="18" charset="0"/>
              </a:rPr>
              <a:t>μπορούμε να συμπεράνουμε πως η ελληνική γλώσσα είναι σεξιστική. </a:t>
            </a:r>
          </a:p>
        </p:txBody>
      </p:sp>
    </p:spTree>
    <p:extLst>
      <p:ext uri="{BB962C8B-B14F-4D97-AF65-F5344CB8AC3E}">
        <p14:creationId xmlns:p14="http://schemas.microsoft.com/office/powerpoint/2010/main" val="24598265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2D6ED1-47B4-4AD3-8504-D2D86775F126}"/>
              </a:ext>
            </a:extLst>
          </p:cNvPr>
          <p:cNvSpPr>
            <a:spLocks noGrp="1"/>
          </p:cNvSpPr>
          <p:nvPr>
            <p:ph type="title"/>
          </p:nvPr>
        </p:nvSpPr>
        <p:spPr>
          <a:xfrm>
            <a:off x="1115568" y="133350"/>
            <a:ext cx="10168128" cy="1076325"/>
          </a:xfrm>
        </p:spPr>
        <p:txBody>
          <a:bodyPr>
            <a:normAutofit fontScale="90000"/>
          </a:bodyPr>
          <a:lstStyle/>
          <a:p>
            <a:r>
              <a:rPr lang="el-GR" dirty="0"/>
              <a:t>Βιβλιογραφία </a:t>
            </a:r>
            <a:br>
              <a:rPr lang="el-GR" dirty="0"/>
            </a:br>
            <a:endParaRPr lang="el-GR" dirty="0"/>
          </a:p>
        </p:txBody>
      </p:sp>
      <p:sp>
        <p:nvSpPr>
          <p:cNvPr id="3" name="Θέση περιεχομένου 2">
            <a:extLst>
              <a:ext uri="{FF2B5EF4-FFF2-40B4-BE49-F238E27FC236}">
                <a16:creationId xmlns:a16="http://schemas.microsoft.com/office/drawing/2014/main" id="{9974462D-6EEB-4C09-B92E-87FCDEB9E06A}"/>
              </a:ext>
            </a:extLst>
          </p:cNvPr>
          <p:cNvSpPr>
            <a:spLocks noGrp="1"/>
          </p:cNvSpPr>
          <p:nvPr>
            <p:ph idx="1"/>
          </p:nvPr>
        </p:nvSpPr>
        <p:spPr>
          <a:xfrm>
            <a:off x="752475" y="709611"/>
            <a:ext cx="10531221" cy="5624513"/>
          </a:xfrm>
        </p:spPr>
        <p:txBody>
          <a:bodyPr>
            <a:normAutofit fontScale="85000" lnSpcReduction="10000"/>
          </a:bodyPr>
          <a:lstStyle/>
          <a:p>
            <a:pPr marL="0" indent="0">
              <a:buNone/>
            </a:pPr>
            <a:r>
              <a:rPr lang="el-GR" dirty="0" err="1">
                <a:latin typeface="Times New Roman" panose="02020603050405020304" pitchFamily="18" charset="0"/>
                <a:cs typeface="Times New Roman" panose="02020603050405020304" pitchFamily="18" charset="0"/>
              </a:rPr>
              <a:t>Αρχάκης</a:t>
            </a:r>
            <a:r>
              <a:rPr lang="el-GR" dirty="0">
                <a:latin typeface="Times New Roman" panose="02020603050405020304" pitchFamily="18" charset="0"/>
                <a:cs typeface="Times New Roman" panose="02020603050405020304" pitchFamily="18" charset="0"/>
              </a:rPr>
              <a:t>, Α., &amp; Κονδύλη, Μ. (2011). Εισαγωγή σε ζητήματα κοινωνιογλωσσολογίας. Νήσος. Αθήνα</a:t>
            </a:r>
            <a:endParaRPr lang="en-US" dirty="0">
              <a:latin typeface="Times New Roman" panose="02020603050405020304" pitchFamily="18" charset="0"/>
              <a:cs typeface="Times New Roman" panose="02020603050405020304" pitchFamily="18" charset="0"/>
            </a:endParaRPr>
          </a:p>
          <a:p>
            <a:pPr marL="0" indent="0">
              <a:buNone/>
            </a:pPr>
            <a:r>
              <a:rPr lang="el-GR" dirty="0">
                <a:latin typeface="Times New Roman" panose="02020603050405020304" pitchFamily="18" charset="0"/>
                <a:cs typeface="Times New Roman" panose="02020603050405020304" pitchFamily="18" charset="0"/>
              </a:rPr>
              <a:t>Έκφραση – Έκθεση, Τεύχος  Ά, Γενικό Λύκειο. (2009). Συλλογικό έργο. Υπουργείο Παιδείας και Θρησκευμάτων, Παιδαγωγικό Ινστιτούτο. Αθήνα.</a:t>
            </a:r>
          </a:p>
          <a:p>
            <a:pPr marL="0" indent="0">
              <a:buNone/>
            </a:pPr>
            <a:r>
              <a:rPr lang="el-GR" dirty="0">
                <a:latin typeface="Times New Roman" panose="02020603050405020304" pitchFamily="18" charset="0"/>
                <a:cs typeface="Times New Roman" panose="02020603050405020304" pitchFamily="18" charset="0"/>
              </a:rPr>
              <a:t>Μακρή-</a:t>
            </a:r>
            <a:r>
              <a:rPr lang="el-GR" dirty="0" err="1">
                <a:latin typeface="Times New Roman" panose="02020603050405020304" pitchFamily="18" charset="0"/>
                <a:cs typeface="Times New Roman" panose="02020603050405020304" pitchFamily="18" charset="0"/>
              </a:rPr>
              <a:t>Τσιλιπάκου</a:t>
            </a:r>
            <a:r>
              <a:rPr lang="el-GR" dirty="0">
                <a:latin typeface="Times New Roman" panose="02020603050405020304" pitchFamily="18" charset="0"/>
                <a:cs typeface="Times New Roman" panose="02020603050405020304" pitchFamily="18" charset="0"/>
              </a:rPr>
              <a:t>, Μ. (1996). Τι άλλαξε λοιπόν;. Μελέτες για την Ελληνική γλώσσα 16: 435-446</a:t>
            </a:r>
          </a:p>
          <a:p>
            <a:pPr marL="0" indent="0">
              <a:buNone/>
            </a:pPr>
            <a:r>
              <a:rPr lang="el-GR" dirty="0">
                <a:latin typeface="Times New Roman" panose="02020603050405020304" pitchFamily="18" charset="0"/>
                <a:cs typeface="Times New Roman" panose="02020603050405020304" pitchFamily="18" charset="0"/>
              </a:rPr>
              <a:t>Μοσχοβάκου, Ν., Χατζηαντωνίου, Λ., (2018), Οδηγός προς τα Μέσα Μαζικής Επικοινωνίας για την εξάλειψη του Σεξισμού και των </a:t>
            </a:r>
            <a:r>
              <a:rPr lang="el-GR" dirty="0" err="1">
                <a:latin typeface="Times New Roman" panose="02020603050405020304" pitchFamily="18" charset="0"/>
                <a:cs typeface="Times New Roman" panose="02020603050405020304" pitchFamily="18" charset="0"/>
              </a:rPr>
              <a:t>έμφυλων</a:t>
            </a:r>
            <a:r>
              <a:rPr lang="el-GR" dirty="0">
                <a:latin typeface="Times New Roman" panose="02020603050405020304" pitchFamily="18" charset="0"/>
                <a:cs typeface="Times New Roman" panose="02020603050405020304" pitchFamily="18" charset="0"/>
              </a:rPr>
              <a:t> διακρίσεων, ΚΕΘΙ, Αθήνα, </a:t>
            </a:r>
          </a:p>
          <a:p>
            <a:pPr marL="0" indent="0">
              <a:buNone/>
            </a:pPr>
            <a:r>
              <a:rPr lang="el-GR" dirty="0">
                <a:latin typeface="Times New Roman" panose="02020603050405020304" pitchFamily="18" charset="0"/>
                <a:cs typeface="Times New Roman" panose="02020603050405020304" pitchFamily="18" charset="0"/>
              </a:rPr>
              <a:t>Παντελίδου </a:t>
            </a:r>
            <a:r>
              <a:rPr lang="el-GR" dirty="0" err="1">
                <a:latin typeface="Times New Roman" panose="02020603050405020304" pitchFamily="18" charset="0"/>
                <a:cs typeface="Times New Roman" panose="02020603050405020304" pitchFamily="18" charset="0"/>
              </a:rPr>
              <a:t>Μαλούτα</a:t>
            </a:r>
            <a:r>
              <a:rPr lang="el-GR" dirty="0">
                <a:latin typeface="Times New Roman" panose="02020603050405020304" pitchFamily="18" charset="0"/>
                <a:cs typeface="Times New Roman" panose="02020603050405020304" pitchFamily="18" charset="0"/>
              </a:rPr>
              <a:t>, Μ., (2002), Το φύλο της δημοκρατίας, Αθήνα: </a:t>
            </a:r>
            <a:r>
              <a:rPr lang="el-GR" dirty="0" err="1">
                <a:latin typeface="Times New Roman" panose="02020603050405020304" pitchFamily="18" charset="0"/>
                <a:cs typeface="Times New Roman" panose="02020603050405020304" pitchFamily="18" charset="0"/>
              </a:rPr>
              <a:t>Σαββάλας</a:t>
            </a:r>
            <a:r>
              <a:rPr lang="el-GR" dirty="0">
                <a:latin typeface="Times New Roman" panose="02020603050405020304" pitchFamily="18" charset="0"/>
                <a:cs typeface="Times New Roman" panose="02020603050405020304" pitchFamily="18" charset="0"/>
              </a:rPr>
              <a:t>.</a:t>
            </a:r>
          </a:p>
          <a:p>
            <a:pPr marL="0" indent="0">
              <a:buNone/>
            </a:pPr>
            <a:r>
              <a:rPr lang="el-GR" dirty="0">
                <a:latin typeface="Times New Roman" panose="02020603050405020304" pitchFamily="18" charset="0"/>
                <a:cs typeface="Times New Roman" panose="02020603050405020304" pitchFamily="18" charset="0"/>
              </a:rPr>
              <a:t>Παυλίδου, Θ. Σ. (2006). Γλώσσα – Γένος – Φύλο, Προβλήματα , αναζητήσεις και ελληνική γλώσσα. Ινστιτούτο Νεοελληνικών σπουδών. Θεσσαλονίκη </a:t>
            </a:r>
            <a:endParaRPr lang="en-US" dirty="0">
              <a:latin typeface="Times New Roman" panose="02020603050405020304" pitchFamily="18" charset="0"/>
              <a:cs typeface="Times New Roman" panose="02020603050405020304" pitchFamily="18" charset="0"/>
            </a:endParaRPr>
          </a:p>
          <a:p>
            <a:pPr marL="0" indent="0">
              <a:buNone/>
            </a:pPr>
            <a:r>
              <a:rPr lang="el-GR" dirty="0">
                <a:latin typeface="Times New Roman" panose="02020603050405020304" pitchFamily="18" charset="0"/>
                <a:cs typeface="Times New Roman" panose="02020603050405020304" pitchFamily="18" charset="0"/>
              </a:rPr>
              <a:t>Πόρποδα Κ. "Γνωστική Ψυχολογία - Θέματα Ψυχολογίας της Γλώσσας / Λύση προβλημάτων", </a:t>
            </a:r>
            <a:r>
              <a:rPr lang="el-GR" dirty="0" err="1">
                <a:latin typeface="Times New Roman" panose="02020603050405020304" pitchFamily="18" charset="0"/>
                <a:cs typeface="Times New Roman" panose="02020603050405020304" pitchFamily="18" charset="0"/>
              </a:rPr>
              <a:t>τόμ</a:t>
            </a:r>
            <a:r>
              <a:rPr lang="el-GR" dirty="0">
                <a:latin typeface="Times New Roman" panose="02020603050405020304" pitchFamily="18" charset="0"/>
                <a:cs typeface="Times New Roman" panose="02020603050405020304" pitchFamily="18" charset="0"/>
              </a:rPr>
              <a:t>. 2ος, Αθήνα 1993</a:t>
            </a:r>
            <a:endParaRPr lang="en-US" dirty="0">
              <a:latin typeface="Times New Roman" panose="02020603050405020304" pitchFamily="18" charset="0"/>
              <a:cs typeface="Times New Roman" panose="02020603050405020304" pitchFamily="18" charset="0"/>
            </a:endParaRPr>
          </a:p>
          <a:p>
            <a:pPr marL="0" indent="0">
              <a:buNone/>
            </a:pPr>
            <a:r>
              <a:rPr lang="el-GR" dirty="0">
                <a:latin typeface="Times New Roman" panose="02020603050405020304" pitchFamily="18" charset="0"/>
                <a:cs typeface="Times New Roman" panose="02020603050405020304" pitchFamily="18" charset="0"/>
              </a:rPr>
              <a:t>Φιλιππάκη - </a:t>
            </a:r>
            <a:r>
              <a:rPr lang="el-GR" dirty="0" err="1">
                <a:latin typeface="Times New Roman" panose="02020603050405020304" pitchFamily="18" charset="0"/>
                <a:cs typeface="Times New Roman" panose="02020603050405020304" pitchFamily="18" charset="0"/>
              </a:rPr>
              <a:t>Warburton</a:t>
            </a:r>
            <a:r>
              <a:rPr lang="el-GR" dirty="0">
                <a:latin typeface="Times New Roman" panose="02020603050405020304" pitchFamily="18" charset="0"/>
                <a:cs typeface="Times New Roman" panose="02020603050405020304" pitchFamily="18" charset="0"/>
              </a:rPr>
              <a:t> E.: "Εισαγωγή στη θεωρητική γλωσσολογία" </a:t>
            </a:r>
            <a:r>
              <a:rPr lang="el-GR" dirty="0" err="1">
                <a:latin typeface="Times New Roman" panose="02020603050405020304" pitchFamily="18" charset="0"/>
                <a:cs typeface="Times New Roman" panose="02020603050405020304" pitchFamily="18" charset="0"/>
              </a:rPr>
              <a:t>Εκδ</a:t>
            </a:r>
            <a:r>
              <a:rPr lang="el-GR" dirty="0">
                <a:latin typeface="Times New Roman" panose="02020603050405020304" pitchFamily="18" charset="0"/>
                <a:cs typeface="Times New Roman" panose="02020603050405020304" pitchFamily="18" charset="0"/>
              </a:rPr>
              <a:t>. Νεφέλη, Αθήνα 1992</a:t>
            </a:r>
          </a:p>
          <a:p>
            <a:pPr marL="0" indent="0">
              <a:buNone/>
            </a:pPr>
            <a:r>
              <a:rPr lang="el-GR" dirty="0" err="1">
                <a:latin typeface="Times New Roman" panose="02020603050405020304" pitchFamily="18" charset="0"/>
                <a:cs typeface="Times New Roman" panose="02020603050405020304" pitchFamily="18" charset="0"/>
              </a:rPr>
              <a:t>Χαραλαμπάκη</a:t>
            </a:r>
            <a:r>
              <a:rPr lang="el-GR" dirty="0">
                <a:latin typeface="Times New Roman" panose="02020603050405020304" pitchFamily="18" charset="0"/>
                <a:cs typeface="Times New Roman" panose="02020603050405020304" pitchFamily="18" charset="0"/>
              </a:rPr>
              <a:t> Χ. "Νεοελληνικός Λόγος", </a:t>
            </a:r>
            <a:r>
              <a:rPr lang="el-GR" dirty="0" err="1">
                <a:latin typeface="Times New Roman" panose="02020603050405020304" pitchFamily="18" charset="0"/>
                <a:cs typeface="Times New Roman" panose="02020603050405020304" pitchFamily="18" charset="0"/>
              </a:rPr>
              <a:t>εκδ</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Νεφέλη,Αθήνα</a:t>
            </a:r>
            <a:r>
              <a:rPr lang="el-GR" dirty="0">
                <a:latin typeface="Times New Roman" panose="02020603050405020304" pitchFamily="18" charset="0"/>
                <a:cs typeface="Times New Roman" panose="02020603050405020304" pitchFamily="18" charset="0"/>
              </a:rPr>
              <a:t> 1992</a:t>
            </a:r>
          </a:p>
          <a:p>
            <a:pPr marL="0" indent="0">
              <a:buNone/>
            </a:pPr>
            <a:r>
              <a:rPr lang="en-US" dirty="0" err="1">
                <a:latin typeface="Times New Roman" panose="02020603050405020304" pitchFamily="18" charset="0"/>
                <a:cs typeface="Times New Roman" panose="02020603050405020304" pitchFamily="18" charset="0"/>
              </a:rPr>
              <a:t>Boligner</a:t>
            </a:r>
            <a:r>
              <a:rPr lang="en-US" dirty="0">
                <a:latin typeface="Times New Roman" panose="02020603050405020304" pitchFamily="18" charset="0"/>
                <a:cs typeface="Times New Roman" panose="02020603050405020304" pitchFamily="18" charset="0"/>
              </a:rPr>
              <a:t> P., "</a:t>
            </a:r>
            <a:r>
              <a:rPr lang="en-US" dirty="0" err="1">
                <a:latin typeface="Times New Roman" panose="02020603050405020304" pitchFamily="18" charset="0"/>
                <a:cs typeface="Times New Roman" panose="02020603050405020304" pitchFamily="18" charset="0"/>
              </a:rPr>
              <a:t>Apsects</a:t>
            </a:r>
            <a:r>
              <a:rPr lang="en-US" dirty="0">
                <a:latin typeface="Times New Roman" panose="02020603050405020304" pitchFamily="18" charset="0"/>
                <a:cs typeface="Times New Roman" panose="02020603050405020304" pitchFamily="18" charset="0"/>
              </a:rPr>
              <a:t> of language" (2nd Edition) </a:t>
            </a:r>
            <a:r>
              <a:rPr lang="en-US" dirty="0" err="1">
                <a:latin typeface="Times New Roman" panose="02020603050405020304" pitchFamily="18" charset="0"/>
                <a:cs typeface="Times New Roman" panose="02020603050405020304" pitchFamily="18" charset="0"/>
              </a:rPr>
              <a:t>StarCourt</a:t>
            </a:r>
            <a:r>
              <a:rPr lang="en-US" dirty="0">
                <a:latin typeface="Times New Roman" panose="02020603050405020304" pitchFamily="18" charset="0"/>
                <a:cs typeface="Times New Roman" panose="02020603050405020304" pitchFamily="18" charset="0"/>
              </a:rPr>
              <a:t> Brace Jovanovich, Inc USA, 1975, </a:t>
            </a:r>
            <a:r>
              <a:rPr lang="el-GR" dirty="0">
                <a:latin typeface="Times New Roman" panose="02020603050405020304" pitchFamily="18" charset="0"/>
                <a:cs typeface="Times New Roman" panose="02020603050405020304" pitchFamily="18" charset="0"/>
              </a:rPr>
              <a:t>σελ. 29-30</a:t>
            </a:r>
          </a:p>
          <a:p>
            <a:pPr marL="0" indent="0">
              <a:buNone/>
            </a:pPr>
            <a:r>
              <a:rPr lang="en-US" dirty="0">
                <a:latin typeface="Times New Roman" panose="02020603050405020304" pitchFamily="18" charset="0"/>
                <a:cs typeface="Times New Roman" panose="02020603050405020304" pitchFamily="18" charset="0"/>
              </a:rPr>
              <a:t>Hartland J. "</a:t>
            </a:r>
            <a:r>
              <a:rPr lang="el-GR" dirty="0">
                <a:latin typeface="Times New Roman" panose="02020603050405020304" pitchFamily="18" charset="0"/>
                <a:cs typeface="Times New Roman" panose="02020603050405020304" pitchFamily="18" charset="0"/>
              </a:rPr>
              <a:t>Γλώσσα και σκέψη", (μετ. Κυριακή </a:t>
            </a:r>
            <a:r>
              <a:rPr lang="el-GR" dirty="0" err="1">
                <a:latin typeface="Times New Roman" panose="02020603050405020304" pitchFamily="18" charset="0"/>
                <a:cs typeface="Times New Roman" panose="02020603050405020304" pitchFamily="18" charset="0"/>
              </a:rPr>
              <a:t>Συρμάλη</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εκδ</a:t>
            </a:r>
            <a:r>
              <a:rPr lang="el-GR" dirty="0">
                <a:latin typeface="Times New Roman" panose="02020603050405020304" pitchFamily="18" charset="0"/>
                <a:cs typeface="Times New Roman" panose="02020603050405020304" pitchFamily="18" charset="0"/>
              </a:rPr>
              <a:t>. Ελληνικά γράμματα, Αθήνα 1994</a:t>
            </a:r>
          </a:p>
          <a:p>
            <a:pPr marL="0" indent="0">
              <a:buNone/>
            </a:pPr>
            <a:r>
              <a:rPr lang="en-US" dirty="0">
                <a:latin typeface="Times New Roman" panose="02020603050405020304" pitchFamily="18" charset="0"/>
                <a:cs typeface="Times New Roman" panose="02020603050405020304" pitchFamily="18" charset="0"/>
              </a:rPr>
              <a:t>Heatherington M.E.: "How language Works", Withrow Publishers, </a:t>
            </a:r>
            <a:r>
              <a:rPr lang="en-US" dirty="0" err="1">
                <a:latin typeface="Times New Roman" panose="02020603050405020304" pitchFamily="18" charset="0"/>
                <a:cs typeface="Times New Roman" panose="02020603050405020304" pitchFamily="18" charset="0"/>
              </a:rPr>
              <a:t>Icn</a:t>
            </a:r>
            <a:r>
              <a:rPr lang="en-US" dirty="0">
                <a:latin typeface="Times New Roman" panose="02020603050405020304" pitchFamily="18" charset="0"/>
                <a:cs typeface="Times New Roman" panose="02020603050405020304" pitchFamily="18" charset="0"/>
              </a:rPr>
              <a:t> USA, 1980</a:t>
            </a:r>
          </a:p>
          <a:p>
            <a:pPr marL="0" indent="0">
              <a:buNone/>
            </a:pPr>
            <a:r>
              <a:rPr lang="en-US" dirty="0">
                <a:latin typeface="Times New Roman" panose="02020603050405020304" pitchFamily="18" charset="0"/>
                <a:cs typeface="Times New Roman" panose="02020603050405020304" pitchFamily="18" charset="0"/>
              </a:rPr>
              <a:t>Holmes, J. ( 1992). Introduction to sociolinguistics. Longman. New York</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975261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AA1D49-C90C-4FD0-8988-920C48376487}"/>
              </a:ext>
            </a:extLst>
          </p:cNvPr>
          <p:cNvSpPr>
            <a:spLocks noGrp="1"/>
          </p:cNvSpPr>
          <p:nvPr>
            <p:ph type="title"/>
          </p:nvPr>
        </p:nvSpPr>
        <p:spPr/>
        <p:txBody>
          <a:bodyPr>
            <a:normAutofit/>
          </a:bodyPr>
          <a:lstStyle/>
          <a:p>
            <a:r>
              <a:rPr lang="el-GR" sz="4000" b="1" dirty="0">
                <a:effectLst/>
                <a:latin typeface="Times New Roman" panose="02020603050405020304" pitchFamily="18" charset="0"/>
                <a:ea typeface="Calibri" panose="020F0502020204030204" pitchFamily="34" charset="0"/>
              </a:rPr>
              <a:t>Η οπτική του φύλου στο διεθνές, Ευρωπαϊκό και εθνικό συγκείμενο </a:t>
            </a:r>
            <a:endParaRPr lang="el-GR" dirty="0"/>
          </a:p>
        </p:txBody>
      </p:sp>
      <p:sp>
        <p:nvSpPr>
          <p:cNvPr id="3" name="Θέση περιεχομένου 2">
            <a:extLst>
              <a:ext uri="{FF2B5EF4-FFF2-40B4-BE49-F238E27FC236}">
                <a16:creationId xmlns:a16="http://schemas.microsoft.com/office/drawing/2014/main" id="{5F26E6CE-18AA-485F-A8C7-FB019B435698}"/>
              </a:ext>
            </a:extLst>
          </p:cNvPr>
          <p:cNvSpPr>
            <a:spLocks noGrp="1"/>
          </p:cNvSpPr>
          <p:nvPr>
            <p:ph idx="1"/>
          </p:nvPr>
        </p:nvSpPr>
        <p:spPr>
          <a:xfrm>
            <a:off x="1115568" y="2028825"/>
            <a:ext cx="10168128" cy="4524375"/>
          </a:xfrm>
        </p:spPr>
        <p:txBody>
          <a:bodyPr>
            <a:normAutofit lnSpcReduction="10000"/>
          </a:bodyPr>
          <a:lstStyle/>
          <a:p>
            <a:pPr algn="just">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Ως διεθνείς και ευρωπαϊκές πολιτικές για την ισότητα των φύλων νοούνται οι σχετικές με το φύλο δεσμεύσεις, πρωτοβουλίες και δράσεις, όπως έχουν διαμορφωθεί και αναληφθεί από τον Οργανισμό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Ηνωµένων</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Εθνών και άλλους σημαντικούς διεθνείς και ευρωπαϊκούς θεσμούς.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Η Ελλάδα, ως μέλος τόσο της Ευρωπαϊκής όσο και της Διεθνούς Κοινότητας, έχει κυρώσει τις Συνθήκες της Ε.Ε καθώς και αρκετές από τις Διεθνείς Συμβάσεις, οι οποίες φέρουν νομικές δεσμεύσεις ευρωπαϊκού και διεθνούς χαρακτήρα, αντίστοιχα. Ένα μεγάλο τμήμα των εθνικών νομοθετικών ρυθμίσεων πραγματοποιήθηκε στο πλαίσιο της εναρμόνισης της ελληνικής νομοθεσίας με τις Διεθνείς Συμβάσεις και τις Κοινοτικές Οδηγίες, αλλά και σε συσχετισμό με τις πιέσεις του φεμινιστικού κινήματος.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009360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19D237-0E9C-44E4-A9A5-71FD22CDBB3E}"/>
              </a:ext>
            </a:extLst>
          </p:cNvPr>
          <p:cNvSpPr>
            <a:spLocks noGrp="1"/>
          </p:cNvSpPr>
          <p:nvPr>
            <p:ph type="title"/>
          </p:nvPr>
        </p:nvSpPr>
        <p:spPr>
          <a:xfrm>
            <a:off x="1115568" y="247650"/>
            <a:ext cx="10168128" cy="1966341"/>
          </a:xfrm>
        </p:spPr>
        <p:txBody>
          <a:bodyPr>
            <a:normAutofit fontScale="90000"/>
          </a:bodyPr>
          <a:lstStyle/>
          <a:p>
            <a:pPr>
              <a:lnSpc>
                <a:spcPct val="107000"/>
              </a:lnSpc>
              <a:spcAft>
                <a:spcPts val="800"/>
              </a:spcAft>
            </a:pPr>
            <a:br>
              <a:rPr lang="el-GR" sz="4000" b="1" dirty="0">
                <a:effectLst/>
                <a:latin typeface="Times New Roman" panose="02020603050405020304" pitchFamily="18" charset="0"/>
                <a:ea typeface="Calibri" panose="020F0502020204030204" pitchFamily="34" charset="0"/>
                <a:cs typeface="Times New Roman" panose="02020603050405020304" pitchFamily="18" charset="0"/>
              </a:rPr>
            </a:br>
            <a:br>
              <a:rPr lang="el-GR" sz="4000" b="1" dirty="0">
                <a:effectLst/>
                <a:latin typeface="Times New Roman" panose="02020603050405020304" pitchFamily="18" charset="0"/>
                <a:ea typeface="Calibri" panose="020F0502020204030204" pitchFamily="34" charset="0"/>
                <a:cs typeface="Times New Roman" panose="02020603050405020304" pitchFamily="18" charset="0"/>
              </a:rPr>
            </a:br>
            <a:r>
              <a:rPr lang="el-GR" sz="4000" b="1" dirty="0">
                <a:effectLst/>
                <a:latin typeface="Times New Roman" panose="02020603050405020304" pitchFamily="18" charset="0"/>
                <a:ea typeface="Calibri" panose="020F0502020204030204" pitchFamily="34" charset="0"/>
                <a:cs typeface="Times New Roman" panose="02020603050405020304" pitchFamily="18" charset="0"/>
              </a:rPr>
              <a:t>Η εισαγωγή των σπουδών και μαθημάτων φύλου στην τριτοβάθμια εκπαίδευση</a:t>
            </a:r>
            <a:br>
              <a:rPr lang="el-GR" sz="36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0BF5B6C9-F929-409C-ADC2-CC91215CBAF2}"/>
              </a:ext>
            </a:extLst>
          </p:cNvPr>
          <p:cNvSpPr>
            <a:spLocks noGrp="1"/>
          </p:cNvSpPr>
          <p:nvPr>
            <p:ph idx="1"/>
          </p:nvPr>
        </p:nvSpPr>
        <p:spPr>
          <a:xfrm>
            <a:off x="1115568" y="2478024"/>
            <a:ext cx="10168128" cy="4379976"/>
          </a:xfrm>
        </p:spPr>
        <p:txBody>
          <a:bodyPr/>
          <a:lstStyle/>
          <a:p>
            <a:pPr algn="just">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Καθώς η εκπαίδευση αποτελεί έναν βασικό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κοινωνικοποιητικό</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μηχανισμό αλλά και έναν μηχανισμό παραγωγής και αναπαραγωγής γνώσης μπορεί να αποτελέσει βασικό παράγοντα δημιουργίας και προαγωγής της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έμφυλης</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ισότητας ή επίτασης του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έμφυλου</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του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έμφυλου</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διαχωρισμού και της ανισότητας.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Ποια ή γνώμη σας για την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έμφυλη</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ισότητα?</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Γιατί μπορεί να έχει ουσιαστικό ρόλο στον τομέα της εκπαίδευσης?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1974687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18AC22-B180-4ECE-A7C7-8AE246DBB264}"/>
              </a:ext>
            </a:extLst>
          </p:cNvPr>
          <p:cNvSpPr>
            <a:spLocks noGrp="1"/>
          </p:cNvSpPr>
          <p:nvPr>
            <p:ph type="title"/>
          </p:nvPr>
        </p:nvSpPr>
        <p:spPr/>
        <p:txBody>
          <a:bodyPr>
            <a:normAutofit fontScale="90000"/>
          </a:bodyPr>
          <a:lstStyle/>
          <a:p>
            <a:pPr>
              <a:lnSpc>
                <a:spcPct val="107000"/>
              </a:lnSpc>
              <a:spcAft>
                <a:spcPts val="800"/>
              </a:spcAft>
            </a:pPr>
            <a:r>
              <a:rPr lang="el-GR" dirty="0">
                <a:latin typeface="Times New Roman" panose="02020603050405020304" pitchFamily="18" charset="0"/>
                <a:ea typeface="Calibri" panose="020F0502020204030204" pitchFamily="34" charset="0"/>
                <a:cs typeface="Times New Roman" panose="02020603050405020304" pitchFamily="18" charset="0"/>
              </a:rPr>
              <a:t>Έ</a:t>
            </a:r>
            <a:r>
              <a:rPr lang="el-GR" sz="4000" b="1" dirty="0">
                <a:effectLst/>
                <a:latin typeface="Times New Roman" panose="02020603050405020304" pitchFamily="18" charset="0"/>
                <a:ea typeface="Calibri" panose="020F0502020204030204" pitchFamily="34" charset="0"/>
                <a:cs typeface="Times New Roman" panose="02020603050405020304" pitchFamily="18" charset="0"/>
              </a:rPr>
              <a:t>μφυλη ισότητα στην εκπαίδευση</a:t>
            </a:r>
            <a:br>
              <a:rPr lang="el-GR" sz="36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DA9BED32-3CC4-4DEA-A752-A19ECF37FADD}"/>
              </a:ext>
            </a:extLst>
          </p:cNvPr>
          <p:cNvSpPr>
            <a:spLocks noGrp="1"/>
          </p:cNvSpPr>
          <p:nvPr>
            <p:ph idx="1"/>
          </p:nvPr>
        </p:nvSpPr>
        <p:spPr>
          <a:xfrm>
            <a:off x="1115568" y="2076450"/>
            <a:ext cx="10168128" cy="4095750"/>
          </a:xfrm>
        </p:spPr>
        <p:txBody>
          <a:bodyPr/>
          <a:lstStyle/>
          <a:p>
            <a:pPr algn="just">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Η διασφάλιση της ισότητας των φύλων απαιτεί πολυδιάστατη προσέγγιση, που περιλαμβάνει σφαιρικό συνδυασμό μέτρων πολιτικής σε όλους τους τομείς, και ιδίως στην εκπαίδευση, την απασχόληση και την επαγγελματική σταδιοδρομία, την επιχειρηματικότητα, την ίση αμοιβή για ίσης αξίας εργασία, την εξισορρόπηση μεταξύ οικογενειακού και επαγγελματικού βίου,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συµπεριλαµβανοµένης</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της δημιουργίας κέντρων παιδικής μέριμνας και την ισόρροπη συμμετοχή ανδρών και γυναικών στη διαδικασία λήψης πολιτικών και οικονομικών αποφάσεων.</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072968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99A2D9-87A1-41B7-AC47-ED3A35A0132D}"/>
              </a:ext>
            </a:extLst>
          </p:cNvPr>
          <p:cNvSpPr>
            <a:spLocks noGrp="1"/>
          </p:cNvSpPr>
          <p:nvPr>
            <p:ph type="title"/>
          </p:nvPr>
        </p:nvSpPr>
        <p:spPr/>
        <p:txBody>
          <a:bodyPr/>
          <a:lstStyle/>
          <a:p>
            <a:r>
              <a:rPr kumimoji="0" lang="el-GR" sz="36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Έμφυλη ισότητα στην εκπαίδευση</a:t>
            </a:r>
            <a:endParaRPr lang="el-GR" dirty="0"/>
          </a:p>
        </p:txBody>
      </p:sp>
      <p:sp>
        <p:nvSpPr>
          <p:cNvPr id="3" name="Θέση περιεχομένου 2">
            <a:extLst>
              <a:ext uri="{FF2B5EF4-FFF2-40B4-BE49-F238E27FC236}">
                <a16:creationId xmlns:a16="http://schemas.microsoft.com/office/drawing/2014/main" id="{6652CD74-E375-41B7-AB6F-7B07C3A9C709}"/>
              </a:ext>
            </a:extLst>
          </p:cNvPr>
          <p:cNvSpPr>
            <a:spLocks noGrp="1"/>
          </p:cNvSpPr>
          <p:nvPr>
            <p:ph idx="1"/>
          </p:nvPr>
        </p:nvSpPr>
        <p:spPr/>
        <p:txBody>
          <a:bodyPr/>
          <a:lstStyle/>
          <a:p>
            <a:pPr algn="just">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Η ισότητα των φύλων στην εκπαίδευση πρέπει να γίνεται αντιληπτή ως δικαίωμα στην εκπαίδευση (πρόσβαση και συμμετοχή), δικαιώματα εντός της εκπαίδευσης (εκπαιδευτικά περιβάλλοντα, διαδικασίες και εκροές στις οποίες λαμβάνεται υπόψη η διάσταση του φύλου) και δικαιώματα µέσω της εκπαίδευσης (σημαντικά εκπαιδευτικά αποτελέσματα που συνδέουν την ισότητα στην εκπαίδευση µε τις ευρύτερες διαδικασίες της αμεροληψίας µε βάση το φύλο).</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794939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A92871-D106-4DD1-9EA5-C30FAFA6996C}"/>
              </a:ext>
            </a:extLst>
          </p:cNvPr>
          <p:cNvSpPr>
            <a:spLocks noGrp="1"/>
          </p:cNvSpPr>
          <p:nvPr>
            <p:ph type="title"/>
          </p:nvPr>
        </p:nvSpPr>
        <p:spPr/>
        <p:txBody>
          <a:bodyPr/>
          <a:lstStyle/>
          <a:p>
            <a:r>
              <a:rPr kumimoji="0" lang="el-GR" sz="36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Έμφυλη ισότητα στην εκπαίδευση</a:t>
            </a:r>
            <a:endParaRPr lang="el-GR" dirty="0"/>
          </a:p>
        </p:txBody>
      </p:sp>
      <p:sp>
        <p:nvSpPr>
          <p:cNvPr id="3" name="Θέση περιεχομένου 2">
            <a:extLst>
              <a:ext uri="{FF2B5EF4-FFF2-40B4-BE49-F238E27FC236}">
                <a16:creationId xmlns:a16="http://schemas.microsoft.com/office/drawing/2014/main" id="{81DAD856-5005-4549-A2F4-ED7CB38D7A3C}"/>
              </a:ext>
            </a:extLst>
          </p:cNvPr>
          <p:cNvSpPr>
            <a:spLocks noGrp="1"/>
          </p:cNvSpPr>
          <p:nvPr>
            <p:ph idx="1"/>
          </p:nvPr>
        </p:nvSpPr>
        <p:spPr/>
        <p:txBody>
          <a:bodyPr/>
          <a:lstStyle/>
          <a:p>
            <a:r>
              <a:rPr lang="el-GR" sz="2400" dirty="0">
                <a:effectLst/>
                <a:latin typeface="Times New Roman" panose="02020603050405020304" pitchFamily="18" charset="0"/>
                <a:ea typeface="Calibri" panose="020F0502020204030204" pitchFamily="34" charset="0"/>
              </a:rPr>
              <a:t>Κατά την </a:t>
            </a:r>
            <a:r>
              <a:rPr lang="el-GR" sz="2400" dirty="0" err="1">
                <a:effectLst/>
                <a:latin typeface="Times New Roman" panose="02020603050405020304" pitchFamily="18" charset="0"/>
                <a:ea typeface="Calibri" panose="020F0502020204030204" pitchFamily="34" charset="0"/>
              </a:rPr>
              <a:t>Subrahmanian</a:t>
            </a:r>
            <a:r>
              <a:rPr lang="el-GR" sz="2400" dirty="0">
                <a:effectLst/>
                <a:latin typeface="Times New Roman" panose="02020603050405020304" pitchFamily="18" charset="0"/>
                <a:ea typeface="Calibri" panose="020F0502020204030204" pitchFamily="34" charset="0"/>
              </a:rPr>
              <a:t>, το σημαντικότερο στην εκπαίδευση είναι η ισότητα των φύλων όσον αφορά: α) στη συμμετοχή και την ολοκλήρωση της εκπαίδευσης, β) στο εκπαιδευτικό σύστημα, γ) στο επάγγελμα του/της εκπαιδευτικού, δ) στο πρόγραμμα σπουδών (</a:t>
            </a:r>
            <a:r>
              <a:rPr lang="el-GR" sz="2400" dirty="0" err="1">
                <a:effectLst/>
                <a:latin typeface="Times New Roman" panose="02020603050405020304" pitchFamily="18" charset="0"/>
                <a:ea typeface="Calibri" panose="020F0502020204030204" pitchFamily="34" charset="0"/>
              </a:rPr>
              <a:t>curriculum</a:t>
            </a:r>
            <a:r>
              <a:rPr lang="el-GR" sz="2400" dirty="0">
                <a:effectLst/>
                <a:latin typeface="Times New Roman" panose="02020603050405020304" pitchFamily="18" charset="0"/>
                <a:ea typeface="Calibri" panose="020F0502020204030204" pitchFamily="34" charset="0"/>
              </a:rPr>
              <a:t>), ε) στην εκπαίδευση των εκπαιδευτικών (νόρμες και αξίες που μεταδίδονται στην εκπαίδευση), και </a:t>
            </a:r>
            <a:r>
              <a:rPr lang="el-GR" sz="2400" dirty="0" err="1">
                <a:effectLst/>
                <a:latin typeface="Times New Roman" panose="02020603050405020304" pitchFamily="18" charset="0"/>
                <a:ea typeface="Calibri" panose="020F0502020204030204" pitchFamily="34" charset="0"/>
              </a:rPr>
              <a:t>στ</a:t>
            </a:r>
            <a:r>
              <a:rPr lang="el-GR" sz="2400" dirty="0">
                <a:effectLst/>
                <a:latin typeface="Times New Roman" panose="02020603050405020304" pitchFamily="18" charset="0"/>
                <a:ea typeface="Calibri" panose="020F0502020204030204" pitchFamily="34" charset="0"/>
              </a:rPr>
              <a:t>) στη συμμετοχή των γονιών στην εκπαίδευση. </a:t>
            </a:r>
            <a:endParaRPr lang="el-GR" dirty="0"/>
          </a:p>
        </p:txBody>
      </p:sp>
    </p:spTree>
    <p:extLst>
      <p:ext uri="{BB962C8B-B14F-4D97-AF65-F5344CB8AC3E}">
        <p14:creationId xmlns:p14="http://schemas.microsoft.com/office/powerpoint/2010/main" val="3871850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FC4C49-B130-4DE3-813E-1344FA16C6DF}"/>
              </a:ext>
            </a:extLst>
          </p:cNvPr>
          <p:cNvSpPr>
            <a:spLocks noGrp="1"/>
          </p:cNvSpPr>
          <p:nvPr>
            <p:ph type="title"/>
          </p:nvPr>
        </p:nvSpPr>
        <p:spPr/>
        <p:txBody>
          <a:bodyPr/>
          <a:lstStyle/>
          <a:p>
            <a:r>
              <a:rPr kumimoji="0" lang="el-GR" sz="36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Έμφυλη ισότητα στην εκπαίδευση</a:t>
            </a:r>
            <a:endParaRPr lang="el-GR" dirty="0"/>
          </a:p>
        </p:txBody>
      </p:sp>
      <p:sp>
        <p:nvSpPr>
          <p:cNvPr id="3" name="Θέση περιεχομένου 2">
            <a:extLst>
              <a:ext uri="{FF2B5EF4-FFF2-40B4-BE49-F238E27FC236}">
                <a16:creationId xmlns:a16="http://schemas.microsoft.com/office/drawing/2014/main" id="{CF809DFD-92A6-4F9E-950D-A88A0630B38F}"/>
              </a:ext>
            </a:extLst>
          </p:cNvPr>
          <p:cNvSpPr>
            <a:spLocks noGrp="1"/>
          </p:cNvSpPr>
          <p:nvPr>
            <p:ph idx="1"/>
          </p:nvPr>
        </p:nvSpPr>
        <p:spPr/>
        <p:txBody>
          <a:bodyPr/>
          <a:lstStyle/>
          <a:p>
            <a:pPr algn="just">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Η ενσωμάτωση της οπτικής της ισότητας των φύλων στα προγράμματα σπουδών, τις εκπαιδευτικές πρακτικές, και την κουλτούρα των εκπαιδευτικών ιδρυμάτων και στα προγράμματα εκπαίδευσης των διδασκόντων/-ουσών μπορεί να είναι μια πολλά υποσχόμενη στρατηγική, αλλά η αποτελεσματικότητά της εξαρτάται από τη βούληση, τη στάση και τις ενέργειες των εθνικών αρχών.</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003771261"/>
      </p:ext>
    </p:extLst>
  </p:cSld>
  <p:clrMapOvr>
    <a:masterClrMapping/>
  </p:clrMapOvr>
</p:sld>
</file>

<file path=ppt/theme/theme1.xml><?xml version="1.0" encoding="utf-8"?>
<a:theme xmlns:a="http://schemas.openxmlformats.org/drawingml/2006/main" name="Ανασκόπηση">
  <a:themeElements>
    <a:clrScheme name="Ανασκόπηση">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
  <TotalTime>1496</TotalTime>
  <Words>4133</Words>
  <Application>Microsoft Office PowerPoint</Application>
  <PresentationFormat>Ευρεία οθόνη</PresentationFormat>
  <Paragraphs>255</Paragraphs>
  <Slides>38</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38</vt:i4>
      </vt:variant>
    </vt:vector>
  </HeadingPairs>
  <TitlesOfParts>
    <vt:vector size="44" baseType="lpstr">
      <vt:lpstr>Calibri</vt:lpstr>
      <vt:lpstr>Calibri Light</vt:lpstr>
      <vt:lpstr>Century Gothic</vt:lpstr>
      <vt:lpstr>Times New Roman</vt:lpstr>
      <vt:lpstr>Wingdings 3</vt:lpstr>
      <vt:lpstr>Ανασκόπηση</vt:lpstr>
      <vt:lpstr>Γλώσσα, δημόσιος λόγος και έμφυλα στερεότυπα.</vt:lpstr>
      <vt:lpstr>Γλώσσα, δημόσιος λόγος και έμφυλα στερεότυπα παρουσίαση μαθήματος</vt:lpstr>
      <vt:lpstr>Γλώσσα, δημόσιος λόγος και έμφυλα στερεότυπα παρουσίαση μαθήματος</vt:lpstr>
      <vt:lpstr>Η οπτική του φύλου στο διεθνές, Ευρωπαϊκό και εθνικό συγκείμενο </vt:lpstr>
      <vt:lpstr>  Η εισαγωγή των σπουδών και μαθημάτων φύλου στην τριτοβάθμια εκπαίδευση </vt:lpstr>
      <vt:lpstr>Έμφυλη ισότητα στην εκπαίδευση </vt:lpstr>
      <vt:lpstr>Έμφυλη ισότητα στην εκπαίδευση</vt:lpstr>
      <vt:lpstr>Έμφυλη ισότητα στην εκπαίδευση</vt:lpstr>
      <vt:lpstr>Έμφυλη ισότητα στην εκπαίδευση</vt:lpstr>
      <vt:lpstr>Μαθήματα φύλου και ΜΜΕ </vt:lpstr>
      <vt:lpstr>Μαθήματα φύλου και ΜΜΕ</vt:lpstr>
      <vt:lpstr>Μαθήματα φύλου και ΜΜΕ</vt:lpstr>
      <vt:lpstr>Μαθήματα φύλου και ΜΜΕ</vt:lpstr>
      <vt:lpstr>Μαθήματα φύλου και ΜΜΕ</vt:lpstr>
      <vt:lpstr>Μαθήματα φύλου και ΜΜΕ</vt:lpstr>
      <vt:lpstr>Δράσεις για την εξάλειψη προκαταλήψεων και προαγωγή της ισότητας μέσω των Μέσων Μαζικής Επικοινωνίας. </vt:lpstr>
      <vt:lpstr>Δράσεις για την εξάλειψη προκαταλήψεων και προαγωγή της ισότητας μέσω των Μέσων Μαζικής Επικοινωνίας. </vt:lpstr>
      <vt:lpstr>Δράσεις για την εξάλειψη προκαταλήψεων και προαγωγή της ισότητας μέσω των Μέσων Μαζικής Επικοινωνίας. </vt:lpstr>
      <vt:lpstr>Δράσεις για την εξάλειψη προκαταλήψεων και προαγωγή της ισότητας μέσω των Μέσων Μαζικής Επικοινωνίας. </vt:lpstr>
      <vt:lpstr>Δράσεις για την εξάλειψη προκαταλήψεων και προαγωγή της ισότητας μέσω των Μέσων Μαζικής Επικοινωνίας. </vt:lpstr>
      <vt:lpstr>Η γλώσσα  η έννοια της γλώσσας</vt:lpstr>
      <vt:lpstr> Η γλώσσα  η έννοια της γλώσσας</vt:lpstr>
      <vt:lpstr>Τι είναι η γλώσσα. Ορισμοί που έχουν διατυπωθεί. </vt:lpstr>
      <vt:lpstr>Τι είναι η γλώσσα. Ορισμοί που έχουν διατυπωθεί. </vt:lpstr>
      <vt:lpstr>Τι είναι η γλώσσα. Ορισμοί που έχουν διατυπωθεί. </vt:lpstr>
      <vt:lpstr>Τι είναι η γλώσσα. Ορισμοί που έχουν διατυπωθεί. </vt:lpstr>
      <vt:lpstr>Τι είναι η γλώσσα. Ορισμοί που έχουν διατυπωθεί. </vt:lpstr>
      <vt:lpstr>Ο γλωσσικός σεξισμός</vt:lpstr>
      <vt:lpstr>Ο γλωσσικός σεξισμός</vt:lpstr>
      <vt:lpstr>Ο γλωσσικός σεξισμός</vt:lpstr>
      <vt:lpstr>Ο γλωσσικός σεξισμός</vt:lpstr>
      <vt:lpstr>Ο γλωσσικός σεξισμός</vt:lpstr>
      <vt:lpstr>Ο γλωσσικός σεξισμός</vt:lpstr>
      <vt:lpstr>Ο γλωσσικός σεξισμός</vt:lpstr>
      <vt:lpstr>Ο γλωσσικός σεξισμός</vt:lpstr>
      <vt:lpstr>Ο γλωσσικός σεξισμός</vt:lpstr>
      <vt:lpstr>Ο γλωσσικός σεξισμός</vt:lpstr>
      <vt:lpstr>Βιβλιογραφία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Γλώσσα, δημόσιος λόγος και έμφυλα στερεότυπα.</dc:title>
  <dc:creator>Next Gen</dc:creator>
  <cp:lastModifiedBy>Next Gen</cp:lastModifiedBy>
  <cp:revision>42</cp:revision>
  <dcterms:created xsi:type="dcterms:W3CDTF">2021-10-07T06:21:33Z</dcterms:created>
  <dcterms:modified xsi:type="dcterms:W3CDTF">2021-10-11T06:34:39Z</dcterms:modified>
</cp:coreProperties>
</file>