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7" r:id="rId2"/>
    <p:sldId id="780" r:id="rId3"/>
    <p:sldId id="776" r:id="rId4"/>
    <p:sldId id="777" r:id="rId5"/>
    <p:sldId id="778" r:id="rId6"/>
    <p:sldId id="779" r:id="rId7"/>
    <p:sldId id="484" r:id="rId8"/>
    <p:sldId id="483" r:id="rId9"/>
    <p:sldId id="492" r:id="rId10"/>
    <p:sldId id="495" r:id="rId11"/>
    <p:sldId id="496" r:id="rId12"/>
    <p:sldId id="500" r:id="rId13"/>
    <p:sldId id="501" r:id="rId14"/>
    <p:sldId id="502" r:id="rId15"/>
    <p:sldId id="503" r:id="rId16"/>
    <p:sldId id="526" r:id="rId17"/>
    <p:sldId id="512" r:id="rId18"/>
    <p:sldId id="513" r:id="rId19"/>
    <p:sldId id="514" r:id="rId20"/>
    <p:sldId id="515" r:id="rId21"/>
    <p:sldId id="516" r:id="rId22"/>
    <p:sldId id="517" r:id="rId23"/>
    <p:sldId id="518" r:id="rId24"/>
    <p:sldId id="770" r:id="rId25"/>
    <p:sldId id="651" r:id="rId26"/>
    <p:sldId id="654" r:id="rId27"/>
    <p:sldId id="652" r:id="rId28"/>
    <p:sldId id="653" r:id="rId29"/>
    <p:sldId id="655" r:id="rId30"/>
    <p:sldId id="656" r:id="rId31"/>
    <p:sldId id="769" r:id="rId32"/>
    <p:sldId id="657" r:id="rId33"/>
    <p:sldId id="658" r:id="rId34"/>
    <p:sldId id="659" r:id="rId35"/>
    <p:sldId id="660" r:id="rId36"/>
    <p:sldId id="662" r:id="rId37"/>
    <p:sldId id="663" r:id="rId38"/>
    <p:sldId id="664" r:id="rId39"/>
    <p:sldId id="785" r:id="rId40"/>
    <p:sldId id="617" r:id="rId41"/>
    <p:sldId id="618" r:id="rId42"/>
    <p:sldId id="619" r:id="rId43"/>
    <p:sldId id="620" r:id="rId44"/>
    <p:sldId id="621" r:id="rId45"/>
    <p:sldId id="622" r:id="rId46"/>
    <p:sldId id="623" r:id="rId47"/>
    <p:sldId id="624" r:id="rId48"/>
    <p:sldId id="625" r:id="rId49"/>
    <p:sldId id="626" r:id="rId50"/>
    <p:sldId id="627" r:id="rId51"/>
    <p:sldId id="628" r:id="rId52"/>
    <p:sldId id="629" r:id="rId53"/>
    <p:sldId id="784" r:id="rId54"/>
    <p:sldId id="661" r:id="rId55"/>
    <p:sldId id="665" r:id="rId56"/>
    <p:sldId id="666" r:id="rId57"/>
    <p:sldId id="667" r:id="rId58"/>
    <p:sldId id="771" r:id="rId59"/>
    <p:sldId id="681" r:id="rId60"/>
    <p:sldId id="684" r:id="rId61"/>
    <p:sldId id="685" r:id="rId62"/>
    <p:sldId id="682" r:id="rId63"/>
    <p:sldId id="683" r:id="rId64"/>
    <p:sldId id="686" r:id="rId65"/>
    <p:sldId id="687" r:id="rId66"/>
    <p:sldId id="688" r:id="rId67"/>
    <p:sldId id="781" r:id="rId68"/>
    <p:sldId id="697" r:id="rId69"/>
    <p:sldId id="699" r:id="rId70"/>
    <p:sldId id="698" r:id="rId71"/>
    <p:sldId id="702" r:id="rId72"/>
    <p:sldId id="703" r:id="rId73"/>
    <p:sldId id="704" r:id="rId74"/>
    <p:sldId id="705" r:id="rId75"/>
    <p:sldId id="706" r:id="rId76"/>
    <p:sldId id="707" r:id="rId77"/>
    <p:sldId id="708" r:id="rId78"/>
    <p:sldId id="709" r:id="rId79"/>
    <p:sldId id="710" r:id="rId80"/>
    <p:sldId id="711" r:id="rId81"/>
    <p:sldId id="782" r:id="rId82"/>
    <p:sldId id="712" r:id="rId83"/>
    <p:sldId id="713" r:id="rId84"/>
    <p:sldId id="714" r:id="rId85"/>
    <p:sldId id="715" r:id="rId86"/>
    <p:sldId id="716" r:id="rId87"/>
    <p:sldId id="717" r:id="rId88"/>
    <p:sldId id="783" r:id="rId89"/>
    <p:sldId id="718" r:id="rId90"/>
    <p:sldId id="719" r:id="rId91"/>
    <p:sldId id="720" r:id="rId92"/>
    <p:sldId id="722" r:id="rId93"/>
    <p:sldId id="721" r:id="rId94"/>
    <p:sldId id="723" r:id="rId95"/>
    <p:sldId id="481" r:id="rId9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7E16"/>
    <a:srgbClr val="E4B22D"/>
    <a:srgbClr val="AD3054"/>
    <a:srgbClr val="D3D4D6"/>
    <a:srgbClr val="44CBC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Φωτεινό στυλ 3 - Έμφαση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3"/>
    <p:restoredTop sz="94509"/>
  </p:normalViewPr>
  <p:slideViewPr>
    <p:cSldViewPr snapToGrid="0" snapToObjects="1">
      <p:cViewPr varScale="1">
        <p:scale>
          <a:sx n="83" d="100"/>
          <a:sy n="83" d="100"/>
        </p:scale>
        <p:origin x="99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E629948-714A-B74E-9D3B-18E56EC1E86B}"/>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7EB907B1-E436-CC42-83AF-4F3A94EA2E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20458C39-83D4-6949-9B4D-4416036FEB7B}"/>
              </a:ext>
            </a:extLst>
          </p:cNvPr>
          <p:cNvSpPr>
            <a:spLocks noGrp="1"/>
          </p:cNvSpPr>
          <p:nvPr>
            <p:ph type="dt" sz="half" idx="10"/>
          </p:nvPr>
        </p:nvSpPr>
        <p:spPr/>
        <p:txBody>
          <a:bodyPr/>
          <a:lstStyle/>
          <a:p>
            <a:fld id="{E91C3D7D-4998-394F-9A28-3741526A3E02}" type="datetimeFigureOut">
              <a:rPr lang="el-GR" smtClean="0"/>
              <a:t>15/1/23</a:t>
            </a:fld>
            <a:endParaRPr lang="el-GR"/>
          </a:p>
        </p:txBody>
      </p:sp>
      <p:sp>
        <p:nvSpPr>
          <p:cNvPr id="5" name="Θέση υποσέλιδου 4">
            <a:extLst>
              <a:ext uri="{FF2B5EF4-FFF2-40B4-BE49-F238E27FC236}">
                <a16:creationId xmlns:a16="http://schemas.microsoft.com/office/drawing/2014/main" id="{5B0D3B85-E4A4-2A42-B4B9-094929FE27C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658A4B0-6D23-C545-8C12-984B064DE5C2}"/>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1761400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57F0F5-6494-6F4F-B620-E456FCD59FA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9BDBC017-5D2C-7B4C-8E54-B1290FB89D5C}"/>
              </a:ext>
            </a:extLst>
          </p:cNvPr>
          <p:cNvSpPr>
            <a:spLocks noGrp="1"/>
          </p:cNvSpPr>
          <p:nvPr>
            <p:ph type="body" orient="vert" idx="1"/>
          </p:nvPr>
        </p:nvSpPr>
        <p:spPr/>
        <p:txBody>
          <a:bodyPr vert="eaVert"/>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ημερομηνίας 3">
            <a:extLst>
              <a:ext uri="{FF2B5EF4-FFF2-40B4-BE49-F238E27FC236}">
                <a16:creationId xmlns:a16="http://schemas.microsoft.com/office/drawing/2014/main" id="{9FB6ADCC-8167-A549-93F8-E80CAF6E05DC}"/>
              </a:ext>
            </a:extLst>
          </p:cNvPr>
          <p:cNvSpPr>
            <a:spLocks noGrp="1"/>
          </p:cNvSpPr>
          <p:nvPr>
            <p:ph type="dt" sz="half" idx="10"/>
          </p:nvPr>
        </p:nvSpPr>
        <p:spPr/>
        <p:txBody>
          <a:bodyPr/>
          <a:lstStyle/>
          <a:p>
            <a:fld id="{E91C3D7D-4998-394F-9A28-3741526A3E02}" type="datetimeFigureOut">
              <a:rPr lang="el-GR" smtClean="0"/>
              <a:t>15/1/23</a:t>
            </a:fld>
            <a:endParaRPr lang="el-GR"/>
          </a:p>
        </p:txBody>
      </p:sp>
      <p:sp>
        <p:nvSpPr>
          <p:cNvPr id="5" name="Θέση υποσέλιδου 4">
            <a:extLst>
              <a:ext uri="{FF2B5EF4-FFF2-40B4-BE49-F238E27FC236}">
                <a16:creationId xmlns:a16="http://schemas.microsoft.com/office/drawing/2014/main" id="{1548506D-7116-CF42-9535-8B4F6B04DAB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ABBFD64-F107-754B-915A-CFA6BC8B846E}"/>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2267594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4EAF6CDF-E2BB-EC45-8A9C-5C66C0735C63}"/>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4138670-A410-2342-B6B1-47B742ABD303}"/>
              </a:ext>
            </a:extLst>
          </p:cNvPr>
          <p:cNvSpPr>
            <a:spLocks noGrp="1"/>
          </p:cNvSpPr>
          <p:nvPr>
            <p:ph type="body" orient="vert" idx="1"/>
          </p:nvPr>
        </p:nvSpPr>
        <p:spPr>
          <a:xfrm>
            <a:off x="838200" y="365125"/>
            <a:ext cx="7734300" cy="5811838"/>
          </a:xfrm>
        </p:spPr>
        <p:txBody>
          <a:bodyPr vert="eaVert"/>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ημερομηνίας 3">
            <a:extLst>
              <a:ext uri="{FF2B5EF4-FFF2-40B4-BE49-F238E27FC236}">
                <a16:creationId xmlns:a16="http://schemas.microsoft.com/office/drawing/2014/main" id="{7FFBA9A9-DB72-CE45-AC43-30C7591733FA}"/>
              </a:ext>
            </a:extLst>
          </p:cNvPr>
          <p:cNvSpPr>
            <a:spLocks noGrp="1"/>
          </p:cNvSpPr>
          <p:nvPr>
            <p:ph type="dt" sz="half" idx="10"/>
          </p:nvPr>
        </p:nvSpPr>
        <p:spPr/>
        <p:txBody>
          <a:bodyPr/>
          <a:lstStyle/>
          <a:p>
            <a:fld id="{E91C3D7D-4998-394F-9A28-3741526A3E02}" type="datetimeFigureOut">
              <a:rPr lang="el-GR" smtClean="0"/>
              <a:t>15/1/23</a:t>
            </a:fld>
            <a:endParaRPr lang="el-GR"/>
          </a:p>
        </p:txBody>
      </p:sp>
      <p:sp>
        <p:nvSpPr>
          <p:cNvPr id="5" name="Θέση υποσέλιδου 4">
            <a:extLst>
              <a:ext uri="{FF2B5EF4-FFF2-40B4-BE49-F238E27FC236}">
                <a16:creationId xmlns:a16="http://schemas.microsoft.com/office/drawing/2014/main" id="{36BB4519-A31E-8D4F-A150-FE56CE27E22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C12A589-4B05-8E49-9058-31B1E119AB03}"/>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1074168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3D10B1-EA69-E245-85D2-8F44CAC8843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DAEB11F-351D-5545-8923-E7AAF2CBBA39}"/>
              </a:ext>
            </a:extLst>
          </p:cNvPr>
          <p:cNvSpPr>
            <a:spLocks noGrp="1"/>
          </p:cNvSpPr>
          <p:nvPr>
            <p:ph idx="1"/>
          </p:nvPr>
        </p:nvSpPr>
        <p:spPr/>
        <p:txBody>
          <a:body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ημερομηνίας 3">
            <a:extLst>
              <a:ext uri="{FF2B5EF4-FFF2-40B4-BE49-F238E27FC236}">
                <a16:creationId xmlns:a16="http://schemas.microsoft.com/office/drawing/2014/main" id="{A8AB796F-D360-FB47-9267-78A902722F48}"/>
              </a:ext>
            </a:extLst>
          </p:cNvPr>
          <p:cNvSpPr>
            <a:spLocks noGrp="1"/>
          </p:cNvSpPr>
          <p:nvPr>
            <p:ph type="dt" sz="half" idx="10"/>
          </p:nvPr>
        </p:nvSpPr>
        <p:spPr/>
        <p:txBody>
          <a:bodyPr/>
          <a:lstStyle/>
          <a:p>
            <a:fld id="{E91C3D7D-4998-394F-9A28-3741526A3E02}" type="datetimeFigureOut">
              <a:rPr lang="el-GR" smtClean="0"/>
              <a:t>15/1/23</a:t>
            </a:fld>
            <a:endParaRPr lang="el-GR"/>
          </a:p>
        </p:txBody>
      </p:sp>
      <p:sp>
        <p:nvSpPr>
          <p:cNvPr id="5" name="Θέση υποσέλιδου 4">
            <a:extLst>
              <a:ext uri="{FF2B5EF4-FFF2-40B4-BE49-F238E27FC236}">
                <a16:creationId xmlns:a16="http://schemas.microsoft.com/office/drawing/2014/main" id="{87D15BD6-6169-5744-9DEA-EFF81B9E948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9693B1A-66BF-7440-B540-C73E7FBBE602}"/>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29897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91200E-BD6A-8B4E-ADCB-99E05A7B4E9E}"/>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CD26551-16D0-7548-A607-D5ADEEC8D4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ημερομηνίας 3">
            <a:extLst>
              <a:ext uri="{FF2B5EF4-FFF2-40B4-BE49-F238E27FC236}">
                <a16:creationId xmlns:a16="http://schemas.microsoft.com/office/drawing/2014/main" id="{C079CE42-2AC1-9D45-9EAA-F5292DB74E13}"/>
              </a:ext>
            </a:extLst>
          </p:cNvPr>
          <p:cNvSpPr>
            <a:spLocks noGrp="1"/>
          </p:cNvSpPr>
          <p:nvPr>
            <p:ph type="dt" sz="half" idx="10"/>
          </p:nvPr>
        </p:nvSpPr>
        <p:spPr/>
        <p:txBody>
          <a:bodyPr/>
          <a:lstStyle/>
          <a:p>
            <a:fld id="{E91C3D7D-4998-394F-9A28-3741526A3E02}" type="datetimeFigureOut">
              <a:rPr lang="el-GR" smtClean="0"/>
              <a:t>15/1/23</a:t>
            </a:fld>
            <a:endParaRPr lang="el-GR"/>
          </a:p>
        </p:txBody>
      </p:sp>
      <p:sp>
        <p:nvSpPr>
          <p:cNvPr id="5" name="Θέση υποσέλιδου 4">
            <a:extLst>
              <a:ext uri="{FF2B5EF4-FFF2-40B4-BE49-F238E27FC236}">
                <a16:creationId xmlns:a16="http://schemas.microsoft.com/office/drawing/2014/main" id="{030C1471-BE4D-A247-9E5D-6BE8CCFEDBC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4C14D2B-85D8-E74A-8211-5B4D9A4798CE}"/>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1424051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ABB172-40D0-E544-B207-9E93DE5B253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D5EE0AC-522E-434F-AD3A-D19DEF5744A9}"/>
              </a:ext>
            </a:extLst>
          </p:cNvPr>
          <p:cNvSpPr>
            <a:spLocks noGrp="1"/>
          </p:cNvSpPr>
          <p:nvPr>
            <p:ph sz="half" idx="1"/>
          </p:nvPr>
        </p:nvSpPr>
        <p:spPr>
          <a:xfrm>
            <a:off x="838200" y="1825625"/>
            <a:ext cx="5181600" cy="4351338"/>
          </a:xfrm>
        </p:spPr>
        <p:txBody>
          <a:body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περιεχομένου 3">
            <a:extLst>
              <a:ext uri="{FF2B5EF4-FFF2-40B4-BE49-F238E27FC236}">
                <a16:creationId xmlns:a16="http://schemas.microsoft.com/office/drawing/2014/main" id="{44D7B9E5-84CA-564E-A8B8-61E5C86F329F}"/>
              </a:ext>
            </a:extLst>
          </p:cNvPr>
          <p:cNvSpPr>
            <a:spLocks noGrp="1"/>
          </p:cNvSpPr>
          <p:nvPr>
            <p:ph sz="half" idx="2"/>
          </p:nvPr>
        </p:nvSpPr>
        <p:spPr>
          <a:xfrm>
            <a:off x="6172200" y="1825625"/>
            <a:ext cx="5181600" cy="4351338"/>
          </a:xfrm>
        </p:spPr>
        <p:txBody>
          <a:body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5" name="Θέση ημερομηνίας 4">
            <a:extLst>
              <a:ext uri="{FF2B5EF4-FFF2-40B4-BE49-F238E27FC236}">
                <a16:creationId xmlns:a16="http://schemas.microsoft.com/office/drawing/2014/main" id="{22129775-F62D-0340-A0F5-E0D745C0CDA7}"/>
              </a:ext>
            </a:extLst>
          </p:cNvPr>
          <p:cNvSpPr>
            <a:spLocks noGrp="1"/>
          </p:cNvSpPr>
          <p:nvPr>
            <p:ph type="dt" sz="half" idx="10"/>
          </p:nvPr>
        </p:nvSpPr>
        <p:spPr/>
        <p:txBody>
          <a:bodyPr/>
          <a:lstStyle/>
          <a:p>
            <a:fld id="{E91C3D7D-4998-394F-9A28-3741526A3E02}" type="datetimeFigureOut">
              <a:rPr lang="el-GR" smtClean="0"/>
              <a:t>15/1/23</a:t>
            </a:fld>
            <a:endParaRPr lang="el-GR"/>
          </a:p>
        </p:txBody>
      </p:sp>
      <p:sp>
        <p:nvSpPr>
          <p:cNvPr id="6" name="Θέση υποσέλιδου 5">
            <a:extLst>
              <a:ext uri="{FF2B5EF4-FFF2-40B4-BE49-F238E27FC236}">
                <a16:creationId xmlns:a16="http://schemas.microsoft.com/office/drawing/2014/main" id="{89E80517-A241-6D42-BA85-C06CA49300C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C89B22A-E11B-6A46-B87D-4B7F4E9524E8}"/>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4004033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9980E3E-4A1F-B445-8692-A1B164E5A3E4}"/>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037F46C-88DF-F14E-A10C-19BA3FE44A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περιεχομένου 3">
            <a:extLst>
              <a:ext uri="{FF2B5EF4-FFF2-40B4-BE49-F238E27FC236}">
                <a16:creationId xmlns:a16="http://schemas.microsoft.com/office/drawing/2014/main" id="{0B0194A4-0CF2-E643-8E9F-FA78B6890F7A}"/>
              </a:ext>
            </a:extLst>
          </p:cNvPr>
          <p:cNvSpPr>
            <a:spLocks noGrp="1"/>
          </p:cNvSpPr>
          <p:nvPr>
            <p:ph sz="half" idx="2"/>
          </p:nvPr>
        </p:nvSpPr>
        <p:spPr>
          <a:xfrm>
            <a:off x="839788" y="2505075"/>
            <a:ext cx="5157787" cy="3684588"/>
          </a:xfrm>
        </p:spPr>
        <p:txBody>
          <a:body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5" name="Θέση κειμένου 4">
            <a:extLst>
              <a:ext uri="{FF2B5EF4-FFF2-40B4-BE49-F238E27FC236}">
                <a16:creationId xmlns:a16="http://schemas.microsoft.com/office/drawing/2014/main" id="{3EC2ADC4-77DD-C143-9CAE-00EE923DAC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6" name="Θέση περιεχομένου 5">
            <a:extLst>
              <a:ext uri="{FF2B5EF4-FFF2-40B4-BE49-F238E27FC236}">
                <a16:creationId xmlns:a16="http://schemas.microsoft.com/office/drawing/2014/main" id="{6E9F2C9D-D50A-DD48-9347-DEEF63A9A008}"/>
              </a:ext>
            </a:extLst>
          </p:cNvPr>
          <p:cNvSpPr>
            <a:spLocks noGrp="1"/>
          </p:cNvSpPr>
          <p:nvPr>
            <p:ph sz="quarter" idx="4"/>
          </p:nvPr>
        </p:nvSpPr>
        <p:spPr>
          <a:xfrm>
            <a:off x="6172200" y="2505075"/>
            <a:ext cx="5183188" cy="3684588"/>
          </a:xfrm>
        </p:spPr>
        <p:txBody>
          <a:body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7" name="Θέση ημερομηνίας 6">
            <a:extLst>
              <a:ext uri="{FF2B5EF4-FFF2-40B4-BE49-F238E27FC236}">
                <a16:creationId xmlns:a16="http://schemas.microsoft.com/office/drawing/2014/main" id="{DDDF5E92-CF37-AA4B-AABB-7A063D0C8E6D}"/>
              </a:ext>
            </a:extLst>
          </p:cNvPr>
          <p:cNvSpPr>
            <a:spLocks noGrp="1"/>
          </p:cNvSpPr>
          <p:nvPr>
            <p:ph type="dt" sz="half" idx="10"/>
          </p:nvPr>
        </p:nvSpPr>
        <p:spPr/>
        <p:txBody>
          <a:bodyPr/>
          <a:lstStyle/>
          <a:p>
            <a:fld id="{E91C3D7D-4998-394F-9A28-3741526A3E02}" type="datetimeFigureOut">
              <a:rPr lang="el-GR" smtClean="0"/>
              <a:t>15/1/23</a:t>
            </a:fld>
            <a:endParaRPr lang="el-GR"/>
          </a:p>
        </p:txBody>
      </p:sp>
      <p:sp>
        <p:nvSpPr>
          <p:cNvPr id="8" name="Θέση υποσέλιδου 7">
            <a:extLst>
              <a:ext uri="{FF2B5EF4-FFF2-40B4-BE49-F238E27FC236}">
                <a16:creationId xmlns:a16="http://schemas.microsoft.com/office/drawing/2014/main" id="{4945FA26-3FBD-944F-970F-72497117719B}"/>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0049A1B9-E5BA-2342-B7C4-9681B0FC157A}"/>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3926681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8DD55EC-BBCC-DA47-BF95-360BF83154B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377883AC-F2D1-C744-A4C9-6BF92C39487E}"/>
              </a:ext>
            </a:extLst>
          </p:cNvPr>
          <p:cNvSpPr>
            <a:spLocks noGrp="1"/>
          </p:cNvSpPr>
          <p:nvPr>
            <p:ph type="dt" sz="half" idx="10"/>
          </p:nvPr>
        </p:nvSpPr>
        <p:spPr/>
        <p:txBody>
          <a:bodyPr/>
          <a:lstStyle/>
          <a:p>
            <a:fld id="{E91C3D7D-4998-394F-9A28-3741526A3E02}" type="datetimeFigureOut">
              <a:rPr lang="el-GR" smtClean="0"/>
              <a:t>15/1/23</a:t>
            </a:fld>
            <a:endParaRPr lang="el-GR"/>
          </a:p>
        </p:txBody>
      </p:sp>
      <p:sp>
        <p:nvSpPr>
          <p:cNvPr id="4" name="Θέση υποσέλιδου 3">
            <a:extLst>
              <a:ext uri="{FF2B5EF4-FFF2-40B4-BE49-F238E27FC236}">
                <a16:creationId xmlns:a16="http://schemas.microsoft.com/office/drawing/2014/main" id="{3689DC81-87AA-F549-91E8-153D5EC46550}"/>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32194641-62AA-304C-8EEE-C97DC37431F3}"/>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4170113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37745D3D-ACEB-C74B-BF21-E9C8B34A43AF}"/>
              </a:ext>
            </a:extLst>
          </p:cNvPr>
          <p:cNvSpPr>
            <a:spLocks noGrp="1"/>
          </p:cNvSpPr>
          <p:nvPr>
            <p:ph type="dt" sz="half" idx="10"/>
          </p:nvPr>
        </p:nvSpPr>
        <p:spPr/>
        <p:txBody>
          <a:bodyPr/>
          <a:lstStyle/>
          <a:p>
            <a:fld id="{E91C3D7D-4998-394F-9A28-3741526A3E02}" type="datetimeFigureOut">
              <a:rPr lang="el-GR" smtClean="0"/>
              <a:t>15/1/23</a:t>
            </a:fld>
            <a:endParaRPr lang="el-GR"/>
          </a:p>
        </p:txBody>
      </p:sp>
      <p:sp>
        <p:nvSpPr>
          <p:cNvPr id="3" name="Θέση υποσέλιδου 2">
            <a:extLst>
              <a:ext uri="{FF2B5EF4-FFF2-40B4-BE49-F238E27FC236}">
                <a16:creationId xmlns:a16="http://schemas.microsoft.com/office/drawing/2014/main" id="{6B0D7E72-00DB-C343-BD2B-4E8D85A5F214}"/>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72C54AED-C89D-9746-A242-149254BB7302}"/>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726974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82C537-05EF-5140-A442-3715609B1593}"/>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108CC50-1B9D-4240-BEC2-8D333E9A80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κειμένου 3">
            <a:extLst>
              <a:ext uri="{FF2B5EF4-FFF2-40B4-BE49-F238E27FC236}">
                <a16:creationId xmlns:a16="http://schemas.microsoft.com/office/drawing/2014/main" id="{08F9B970-FD2A-6446-BD17-0AD096EC18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5" name="Θέση ημερομηνίας 4">
            <a:extLst>
              <a:ext uri="{FF2B5EF4-FFF2-40B4-BE49-F238E27FC236}">
                <a16:creationId xmlns:a16="http://schemas.microsoft.com/office/drawing/2014/main" id="{44E98A16-673A-2349-B2B9-55DF1ECE0D47}"/>
              </a:ext>
            </a:extLst>
          </p:cNvPr>
          <p:cNvSpPr>
            <a:spLocks noGrp="1"/>
          </p:cNvSpPr>
          <p:nvPr>
            <p:ph type="dt" sz="half" idx="10"/>
          </p:nvPr>
        </p:nvSpPr>
        <p:spPr/>
        <p:txBody>
          <a:bodyPr/>
          <a:lstStyle/>
          <a:p>
            <a:fld id="{E91C3D7D-4998-394F-9A28-3741526A3E02}" type="datetimeFigureOut">
              <a:rPr lang="el-GR" smtClean="0"/>
              <a:t>15/1/23</a:t>
            </a:fld>
            <a:endParaRPr lang="el-GR"/>
          </a:p>
        </p:txBody>
      </p:sp>
      <p:sp>
        <p:nvSpPr>
          <p:cNvPr id="6" name="Θέση υποσέλιδου 5">
            <a:extLst>
              <a:ext uri="{FF2B5EF4-FFF2-40B4-BE49-F238E27FC236}">
                <a16:creationId xmlns:a16="http://schemas.microsoft.com/office/drawing/2014/main" id="{8A6D46B5-9963-9840-AA40-5DF3D6BC153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57893761-A673-4142-AE39-27175F97A91D}"/>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1936580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C9742E-00ED-E845-A9AD-7BFAEA6CF59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462A71FB-913D-5246-AA75-16F901BB38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AC5483AD-B213-F747-BD3C-323478FFFE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5" name="Θέση ημερομηνίας 4">
            <a:extLst>
              <a:ext uri="{FF2B5EF4-FFF2-40B4-BE49-F238E27FC236}">
                <a16:creationId xmlns:a16="http://schemas.microsoft.com/office/drawing/2014/main" id="{240C10FD-4B0C-6249-B435-B75E47D47440}"/>
              </a:ext>
            </a:extLst>
          </p:cNvPr>
          <p:cNvSpPr>
            <a:spLocks noGrp="1"/>
          </p:cNvSpPr>
          <p:nvPr>
            <p:ph type="dt" sz="half" idx="10"/>
          </p:nvPr>
        </p:nvSpPr>
        <p:spPr/>
        <p:txBody>
          <a:bodyPr/>
          <a:lstStyle/>
          <a:p>
            <a:fld id="{E91C3D7D-4998-394F-9A28-3741526A3E02}" type="datetimeFigureOut">
              <a:rPr lang="el-GR" smtClean="0"/>
              <a:t>15/1/23</a:t>
            </a:fld>
            <a:endParaRPr lang="el-GR"/>
          </a:p>
        </p:txBody>
      </p:sp>
      <p:sp>
        <p:nvSpPr>
          <p:cNvPr id="6" name="Θέση υποσέλιδου 5">
            <a:extLst>
              <a:ext uri="{FF2B5EF4-FFF2-40B4-BE49-F238E27FC236}">
                <a16:creationId xmlns:a16="http://schemas.microsoft.com/office/drawing/2014/main" id="{3017BD79-5502-BF4B-AABF-4557103E94F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A675495-F142-D844-8651-F146CBE1D53E}"/>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2755034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AAF13F9E-B352-3F4C-8E9C-B6C2FD72BE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88E46FF-7910-364A-8075-809DE8D662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ημερομηνίας 3">
            <a:extLst>
              <a:ext uri="{FF2B5EF4-FFF2-40B4-BE49-F238E27FC236}">
                <a16:creationId xmlns:a16="http://schemas.microsoft.com/office/drawing/2014/main" id="{368544E9-30D6-DF45-92CE-4BA7FDBF66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1C3D7D-4998-394F-9A28-3741526A3E02}" type="datetimeFigureOut">
              <a:rPr lang="el-GR" smtClean="0"/>
              <a:t>15/1/23</a:t>
            </a:fld>
            <a:endParaRPr lang="el-GR"/>
          </a:p>
        </p:txBody>
      </p:sp>
      <p:sp>
        <p:nvSpPr>
          <p:cNvPr id="5" name="Θέση υποσέλιδου 4">
            <a:extLst>
              <a:ext uri="{FF2B5EF4-FFF2-40B4-BE49-F238E27FC236}">
                <a16:creationId xmlns:a16="http://schemas.microsoft.com/office/drawing/2014/main" id="{D7BC4F10-8305-3D48-B25D-1F7F37F5F7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89BB7788-F022-944C-8A87-1B615170A8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9C9590-3847-F747-9741-BA293A4F1512}" type="slidenum">
              <a:rPr lang="el-GR" smtClean="0"/>
              <a:t>‹#›</a:t>
            </a:fld>
            <a:endParaRPr lang="el-GR"/>
          </a:p>
        </p:txBody>
      </p:sp>
    </p:spTree>
    <p:extLst>
      <p:ext uri="{BB962C8B-B14F-4D97-AF65-F5344CB8AC3E}">
        <p14:creationId xmlns:p14="http://schemas.microsoft.com/office/powerpoint/2010/main" val="802647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385A031-8843-6B4C-92DE-5FC35DACDE64}"/>
              </a:ext>
            </a:extLst>
          </p:cNvPr>
          <p:cNvPicPr>
            <a:picLocks noChangeAspect="1"/>
          </p:cNvPicPr>
          <p:nvPr/>
        </p:nvPicPr>
        <p:blipFill rotWithShape="1">
          <a:blip r:embed="rId2"/>
          <a:srcRect b="15146"/>
          <a:stretch/>
        </p:blipFill>
        <p:spPr>
          <a:xfrm>
            <a:off x="9993662" y="6388950"/>
            <a:ext cx="1391514" cy="497552"/>
          </a:xfrm>
          <a:prstGeom prst="rect">
            <a:avLst/>
          </a:prstGeom>
        </p:spPr>
      </p:pic>
      <p:pic>
        <p:nvPicPr>
          <p:cNvPr id="5" name="Εικόνα 4">
            <a:extLst>
              <a:ext uri="{FF2B5EF4-FFF2-40B4-BE49-F238E27FC236}">
                <a16:creationId xmlns:a16="http://schemas.microsoft.com/office/drawing/2014/main" id="{8AA668C3-BCFD-F847-88F2-E431FD86B158}"/>
              </a:ext>
            </a:extLst>
          </p:cNvPr>
          <p:cNvPicPr>
            <a:picLocks noChangeAspect="1"/>
          </p:cNvPicPr>
          <p:nvPr/>
        </p:nvPicPr>
        <p:blipFill rotWithShape="1">
          <a:blip r:embed="rId3"/>
          <a:srcRect t="23965" b="17900"/>
          <a:stretch/>
        </p:blipFill>
        <p:spPr>
          <a:xfrm>
            <a:off x="11385176" y="6388950"/>
            <a:ext cx="806824" cy="469050"/>
          </a:xfrm>
          <a:prstGeom prst="rect">
            <a:avLst/>
          </a:prstGeom>
        </p:spPr>
      </p:pic>
      <p:sp>
        <p:nvSpPr>
          <p:cNvPr id="6" name="Ορθογώνιο 5">
            <a:extLst>
              <a:ext uri="{FF2B5EF4-FFF2-40B4-BE49-F238E27FC236}">
                <a16:creationId xmlns:a16="http://schemas.microsoft.com/office/drawing/2014/main" id="{6DB489BF-55B7-4442-9A7E-C73E0A32D180}"/>
              </a:ext>
            </a:extLst>
          </p:cNvPr>
          <p:cNvSpPr/>
          <p:nvPr/>
        </p:nvSpPr>
        <p:spPr>
          <a:xfrm>
            <a:off x="508103" y="778710"/>
            <a:ext cx="11443370" cy="1754326"/>
          </a:xfrm>
          <a:prstGeom prst="rect">
            <a:avLst/>
          </a:prstGeom>
        </p:spPr>
        <p:txBody>
          <a:bodyPr wrap="square">
            <a:spAutoFit/>
          </a:bodyPr>
          <a:lstStyle/>
          <a:p>
            <a:pPr algn="ctr"/>
            <a:r>
              <a:rPr lang="el-GR" sz="5400" b="1" dirty="0">
                <a:solidFill>
                  <a:srgbClr val="E4B22D"/>
                </a:solidFill>
                <a:latin typeface="Times New Roman" panose="02020603050405020304" pitchFamily="18" charset="0"/>
                <a:cs typeface="Times New Roman" panose="02020603050405020304" pitchFamily="18" charset="0"/>
              </a:rPr>
              <a:t>ΕΙΣΑΓΩΓΗ ΣΤΗΝ</a:t>
            </a:r>
          </a:p>
          <a:p>
            <a:pPr algn="ctr"/>
            <a:r>
              <a:rPr lang="el-GR" sz="5400" b="1" dirty="0">
                <a:solidFill>
                  <a:srgbClr val="E4B22D"/>
                </a:solidFill>
                <a:latin typeface="Times New Roman" panose="02020603050405020304" pitchFamily="18" charset="0"/>
                <a:cs typeface="Times New Roman" panose="02020603050405020304" pitchFamily="18" charset="0"/>
              </a:rPr>
              <a:t>ΨΥΧΟΛΟΓΙΑ ΤΗΣ ΕΠΙΚΟΙΝΩΝΙΑΣ</a:t>
            </a:r>
          </a:p>
        </p:txBody>
      </p:sp>
      <p:sp>
        <p:nvSpPr>
          <p:cNvPr id="7" name="Ορθογώνιο 6">
            <a:extLst>
              <a:ext uri="{FF2B5EF4-FFF2-40B4-BE49-F238E27FC236}">
                <a16:creationId xmlns:a16="http://schemas.microsoft.com/office/drawing/2014/main" id="{3F1BFCCE-3817-CA48-B285-E1ECDB3E01BD}"/>
              </a:ext>
            </a:extLst>
          </p:cNvPr>
          <p:cNvSpPr/>
          <p:nvPr/>
        </p:nvSpPr>
        <p:spPr>
          <a:xfrm>
            <a:off x="4408943" y="2533036"/>
            <a:ext cx="3203121" cy="646331"/>
          </a:xfrm>
          <a:prstGeom prst="rect">
            <a:avLst/>
          </a:prstGeom>
        </p:spPr>
        <p:txBody>
          <a:bodyPr wrap="none">
            <a:spAutoFit/>
          </a:bodyPr>
          <a:lstStyle/>
          <a:p>
            <a:r>
              <a:rPr lang="el-GR" sz="3600" b="1" dirty="0">
                <a:solidFill>
                  <a:srgbClr val="E4B22D"/>
                </a:solidFill>
                <a:latin typeface="Times New Roman" panose="02020603050405020304" pitchFamily="18" charset="0"/>
                <a:cs typeface="Times New Roman" panose="02020603050405020304" pitchFamily="18" charset="0"/>
              </a:rPr>
              <a:t>1ο ΕΞΑΜΗΝΟ</a:t>
            </a:r>
          </a:p>
        </p:txBody>
      </p:sp>
      <p:pic>
        <p:nvPicPr>
          <p:cNvPr id="8" name="Εικόνα 7">
            <a:extLst>
              <a:ext uri="{FF2B5EF4-FFF2-40B4-BE49-F238E27FC236}">
                <a16:creationId xmlns:a16="http://schemas.microsoft.com/office/drawing/2014/main" id="{25F0AF23-0741-B547-B4BB-AC4D7A26A3EE}"/>
              </a:ext>
            </a:extLst>
          </p:cNvPr>
          <p:cNvPicPr>
            <a:picLocks noChangeAspect="1"/>
          </p:cNvPicPr>
          <p:nvPr/>
        </p:nvPicPr>
        <p:blipFill>
          <a:blip r:embed="rId4"/>
          <a:stretch>
            <a:fillRect/>
          </a:stretch>
        </p:blipFill>
        <p:spPr>
          <a:xfrm>
            <a:off x="201478" y="-112433"/>
            <a:ext cx="229134" cy="7082866"/>
          </a:xfrm>
          <a:prstGeom prst="rect">
            <a:avLst/>
          </a:prstGeom>
        </p:spPr>
      </p:pic>
      <p:sp>
        <p:nvSpPr>
          <p:cNvPr id="10" name="Ορθογώνιο 9">
            <a:extLst>
              <a:ext uri="{FF2B5EF4-FFF2-40B4-BE49-F238E27FC236}">
                <a16:creationId xmlns:a16="http://schemas.microsoft.com/office/drawing/2014/main" id="{74EC32C4-E0D9-3541-8A4A-11FB8BB6E6B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Ορθογώνιο 10">
            <a:extLst>
              <a:ext uri="{FF2B5EF4-FFF2-40B4-BE49-F238E27FC236}">
                <a16:creationId xmlns:a16="http://schemas.microsoft.com/office/drawing/2014/main" id="{061C22F5-DC6D-4749-8F52-03F6C3574044}"/>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Ορθογώνιο 11">
            <a:extLst>
              <a:ext uri="{FF2B5EF4-FFF2-40B4-BE49-F238E27FC236}">
                <a16:creationId xmlns:a16="http://schemas.microsoft.com/office/drawing/2014/main" id="{4498F46F-1378-0D45-BDB3-517B6A2937E7}"/>
              </a:ext>
            </a:extLst>
          </p:cNvPr>
          <p:cNvSpPr/>
          <p:nvPr/>
        </p:nvSpPr>
        <p:spPr>
          <a:xfrm>
            <a:off x="430612" y="6334780"/>
            <a:ext cx="5970493" cy="523220"/>
          </a:xfrm>
          <a:prstGeom prst="rect">
            <a:avLst/>
          </a:prstGeom>
        </p:spPr>
        <p:txBody>
          <a:bodyPr wrap="square">
            <a:spAutoFit/>
          </a:bodyPr>
          <a:lstStyle/>
          <a:p>
            <a:r>
              <a:rPr lang="el-GR" sz="2800" b="1" dirty="0">
                <a:solidFill>
                  <a:srgbClr val="E4B22D"/>
                </a:solidFill>
                <a:latin typeface="Times New Roman" panose="02020603050405020304" pitchFamily="18" charset="0"/>
                <a:cs typeface="Times New Roman" panose="02020603050405020304" pitchFamily="18" charset="0"/>
              </a:rPr>
              <a:t>ΔΙΔΑΣΚΩΝ: Δρ. Αγγέλου Γιάννης</a:t>
            </a:r>
          </a:p>
        </p:txBody>
      </p:sp>
    </p:spTree>
    <p:extLst>
      <p:ext uri="{BB962C8B-B14F-4D97-AF65-F5344CB8AC3E}">
        <p14:creationId xmlns:p14="http://schemas.microsoft.com/office/powerpoint/2010/main" val="4136799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410763" y="0"/>
            <a:ext cx="4009595"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ΠΡΟΣΩΠΙΚΟΤΗΤΑ</a:t>
            </a:r>
          </a:p>
        </p:txBody>
      </p:sp>
      <p:sp>
        <p:nvSpPr>
          <p:cNvPr id="2" name="TextBox 1">
            <a:extLst>
              <a:ext uri="{FF2B5EF4-FFF2-40B4-BE49-F238E27FC236}">
                <a16:creationId xmlns:a16="http://schemas.microsoft.com/office/drawing/2014/main" id="{1A699794-011C-EA4E-BF5F-BBF7841B9DAE}"/>
              </a:ext>
            </a:extLst>
          </p:cNvPr>
          <p:cNvSpPr txBox="1"/>
          <p:nvPr/>
        </p:nvSpPr>
        <p:spPr>
          <a:xfrm>
            <a:off x="4567649" y="674400"/>
            <a:ext cx="7195565" cy="5509200"/>
          </a:xfrm>
          <a:prstGeom prst="rect">
            <a:avLst/>
          </a:prstGeom>
          <a:noFill/>
        </p:spPr>
        <p:txBody>
          <a:bodyPr wrap="square" rtlCol="0">
            <a:spAutoFit/>
          </a:bodyPr>
          <a:lstStyle/>
          <a:p>
            <a:r>
              <a:rPr lang="el-GR" sz="3200" b="1" dirty="0">
                <a:solidFill>
                  <a:schemeClr val="accent6">
                    <a:lumMod val="50000"/>
                  </a:schemeClr>
                </a:solidFill>
              </a:rPr>
              <a:t>Για την επικοινωνία</a:t>
            </a:r>
          </a:p>
          <a:p>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Κίνητρα που προκαλούν την συμπεριφορά σε μία επικοινωνιακή περίσταση </a:t>
            </a:r>
          </a:p>
          <a:p>
            <a:pPr marL="457200" indent="-457200">
              <a:buFont typeface="Wingdings" pitchFamily="2" charset="2"/>
              <a:buChar char="q"/>
            </a:pPr>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Τι θέλει να πετύχει το άτομο και τι θέλει να αποφύγει;</a:t>
            </a:r>
          </a:p>
          <a:p>
            <a:pPr marL="457200" indent="-457200">
              <a:buFont typeface="Wingdings" pitchFamily="2" charset="2"/>
              <a:buChar char="q"/>
            </a:pPr>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Το άτομο επεξεργάζεται την πληροφορία που μεταδίδει</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355718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200" b="1" dirty="0">
                <a:solidFill>
                  <a:srgbClr val="E4B22D"/>
                </a:solidFill>
                <a:latin typeface="Times New Roman" panose="02020603050405020304" pitchFamily="18" charset="0"/>
                <a:cs typeface="Times New Roman" panose="02020603050405020304" pitchFamily="18" charset="0"/>
              </a:rPr>
              <a:t>Άρα κάθε επικοινωνία στηρίζεται σε</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Σύστημα ελέγχου μετατροπής, επιλογής και φιλτραρίσματος της πληροφορίας (συνειδητό ή ασυνείδητο)</a:t>
            </a:r>
          </a:p>
          <a:p>
            <a:pPr lvl="0"/>
            <a:endParaRPr lang="el-GR" sz="3200" b="1" dirty="0">
              <a:solidFill>
                <a:srgbClr val="E4B22D"/>
              </a:solidFill>
              <a:latin typeface="Times New Roman" panose="02020603050405020304" pitchFamily="18" charset="0"/>
              <a:cs typeface="Times New Roman" panose="02020603050405020304" pitchFamily="18" charset="0"/>
            </a:endParaRP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
        <p:nvSpPr>
          <p:cNvPr id="14" name="TextBox 13">
            <a:extLst>
              <a:ext uri="{FF2B5EF4-FFF2-40B4-BE49-F238E27FC236}">
                <a16:creationId xmlns:a16="http://schemas.microsoft.com/office/drawing/2014/main" id="{83098E47-D208-764F-B108-2918586B3399}"/>
              </a:ext>
            </a:extLst>
          </p:cNvPr>
          <p:cNvSpPr txBox="1"/>
          <p:nvPr/>
        </p:nvSpPr>
        <p:spPr>
          <a:xfrm>
            <a:off x="340963" y="3167390"/>
            <a:ext cx="3502617" cy="523220"/>
          </a:xfrm>
          <a:prstGeom prst="rect">
            <a:avLst/>
          </a:prstGeom>
          <a:noFill/>
        </p:spPr>
        <p:txBody>
          <a:bodyPr wrap="square" rtlCol="0">
            <a:spAutoFit/>
          </a:bodyPr>
          <a:lstStyle/>
          <a:p>
            <a:pPr algn="ctr"/>
            <a:r>
              <a:rPr lang="el-GR" sz="2800" b="1" dirty="0">
                <a:solidFill>
                  <a:schemeClr val="accent6">
                    <a:lumMod val="50000"/>
                  </a:schemeClr>
                </a:solidFill>
                <a:latin typeface="Times New Roman" panose="02020603050405020304" pitchFamily="18" charset="0"/>
                <a:cs typeface="Times New Roman" panose="02020603050405020304" pitchFamily="18" charset="0"/>
              </a:rPr>
              <a:t>ΠΡΟΣΩΠΙΚΟΤΗΤΑ</a:t>
            </a:r>
          </a:p>
        </p:txBody>
      </p:sp>
    </p:spTree>
    <p:extLst>
      <p:ext uri="{BB962C8B-B14F-4D97-AF65-F5344CB8AC3E}">
        <p14:creationId xmlns:p14="http://schemas.microsoft.com/office/powerpoint/2010/main" val="1355155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Ορθογώνιο 14">
            <a:extLst>
              <a:ext uri="{FF2B5EF4-FFF2-40B4-BE49-F238E27FC236}">
                <a16:creationId xmlns:a16="http://schemas.microsoft.com/office/drawing/2014/main" id="{BA5ABB88-0817-4849-BE1A-562EDE84934C}"/>
              </a:ext>
            </a:extLst>
          </p:cNvPr>
          <p:cNvSpPr/>
          <p:nvPr/>
        </p:nvSpPr>
        <p:spPr>
          <a:xfrm>
            <a:off x="410764" y="-1"/>
            <a:ext cx="11781235" cy="775157"/>
          </a:xfrm>
          <a:prstGeom prst="rect">
            <a:avLst/>
          </a:prstGeom>
          <a:solidFill>
            <a:schemeClr val="accent6">
              <a:lumMod val="50000"/>
            </a:schemeClr>
          </a:solidFill>
          <a:ln>
            <a:solidFill>
              <a:srgbClr val="D3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4400" b="1" dirty="0">
                <a:solidFill>
                  <a:srgbClr val="E4B22D"/>
                </a:solidFill>
                <a:latin typeface="Times New Roman" panose="02020603050405020304" pitchFamily="18" charset="0"/>
                <a:cs typeface="Times New Roman" panose="02020603050405020304" pitchFamily="18" charset="0"/>
              </a:rPr>
              <a:t>ΓΝΩΣΤΙΚΟΙ ΠΑΡΑΓΟΝΤΕΣ</a:t>
            </a:r>
          </a:p>
        </p:txBody>
      </p:sp>
      <p:sp>
        <p:nvSpPr>
          <p:cNvPr id="2" name="Ορθογώνιο 1">
            <a:extLst>
              <a:ext uri="{FF2B5EF4-FFF2-40B4-BE49-F238E27FC236}">
                <a16:creationId xmlns:a16="http://schemas.microsoft.com/office/drawing/2014/main" id="{109DEA70-749E-364A-AB2E-E0C13073B09B}"/>
              </a:ext>
            </a:extLst>
          </p:cNvPr>
          <p:cNvSpPr/>
          <p:nvPr/>
        </p:nvSpPr>
        <p:spPr>
          <a:xfrm>
            <a:off x="430613" y="775156"/>
            <a:ext cx="11487584" cy="6001643"/>
          </a:xfrm>
          <a:prstGeom prst="rect">
            <a:avLst/>
          </a:prstGeom>
        </p:spPr>
        <p:txBody>
          <a:bodyPr wrap="square">
            <a:spAutoFit/>
          </a:bodyPr>
          <a:lstStyle/>
          <a:p>
            <a:pPr lvl="0">
              <a:spcAft>
                <a:spcPts val="0"/>
              </a:spcAft>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Γνωστικό σύστημα των συμμετεχόντων – Νοητικές λειτουργίες τους</a:t>
            </a:r>
          </a:p>
          <a:p>
            <a:pPr lvl="0">
              <a:spcAft>
                <a:spcPts val="0"/>
              </a:spcAft>
            </a:pPr>
            <a:endPar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457200" lvl="0" indent="-457200">
              <a:spcAft>
                <a:spcPts val="0"/>
              </a:spcAft>
              <a:buFont typeface="Wingdings" pitchFamily="2" charset="2"/>
              <a:buChar char="q"/>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Διεργασίες επεξεργασίας της πληροφορίας:</a:t>
            </a:r>
          </a:p>
          <a:p>
            <a:pPr marL="800100" lvl="1" indent="-342900">
              <a:buFont typeface="Wingdings" pitchFamily="2" charset="2"/>
              <a:buChar char="Ø"/>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Μνήμη</a:t>
            </a:r>
          </a:p>
          <a:p>
            <a:pPr marL="800100" lvl="1" indent="-342900">
              <a:buFont typeface="Wingdings" pitchFamily="2" charset="2"/>
              <a:buChar char="Ø"/>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Λογική σκέψη</a:t>
            </a:r>
          </a:p>
          <a:p>
            <a:pPr marL="800100" lvl="1" indent="-342900">
              <a:buFont typeface="Wingdings" pitchFamily="2" charset="2"/>
              <a:buChar char="Ø"/>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Εξαγωγή συμπερασμάτων</a:t>
            </a:r>
          </a:p>
          <a:p>
            <a:pPr marL="800100" lvl="1" indent="-342900">
              <a:buFont typeface="Wingdings" pitchFamily="2" charset="2"/>
              <a:buChar char="Ø"/>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Λήψη αποφάσεων</a:t>
            </a:r>
          </a:p>
          <a:p>
            <a:pPr marL="800100" lvl="1" indent="-342900">
              <a:buFont typeface="Wingdings" pitchFamily="2" charset="2"/>
              <a:buChar char="Ø"/>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Εκτελεστικές διεργασίες</a:t>
            </a:r>
          </a:p>
          <a:p>
            <a:pPr lvl="0">
              <a:spcAft>
                <a:spcPts val="0"/>
              </a:spcAft>
            </a:pPr>
            <a:endPar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457200" lvl="0" indent="-457200">
              <a:spcAft>
                <a:spcPts val="0"/>
              </a:spcAft>
              <a:buFont typeface="Wingdings" pitchFamily="2" charset="2"/>
              <a:buChar char="q"/>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Άλλες διεργασίες</a:t>
            </a:r>
          </a:p>
          <a:p>
            <a:pPr marL="800100" lvl="1" indent="-342900">
              <a:buFont typeface="Wingdings" pitchFamily="2" charset="2"/>
              <a:buChar char="Ø"/>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Αντίληψη </a:t>
            </a:r>
          </a:p>
          <a:p>
            <a:pPr marL="800100" lvl="1" indent="-342900">
              <a:buFont typeface="Wingdings" pitchFamily="2" charset="2"/>
              <a:buChar char="Ø"/>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Συγκινήσεις</a:t>
            </a:r>
          </a:p>
        </p:txBody>
      </p:sp>
      <p:pic>
        <p:nvPicPr>
          <p:cNvPr id="9" name="Εικόνα 8">
            <a:extLst>
              <a:ext uri="{FF2B5EF4-FFF2-40B4-BE49-F238E27FC236}">
                <a16:creationId xmlns:a16="http://schemas.microsoft.com/office/drawing/2014/main" id="{D4E038F6-9200-3A42-BA6E-15EBEF199CD1}"/>
              </a:ext>
            </a:extLst>
          </p:cNvPr>
          <p:cNvPicPr>
            <a:picLocks noChangeAspect="1"/>
          </p:cNvPicPr>
          <p:nvPr/>
        </p:nvPicPr>
        <p:blipFill>
          <a:blip r:embed="rId2"/>
          <a:stretch>
            <a:fillRect/>
          </a:stretch>
        </p:blipFill>
        <p:spPr>
          <a:xfrm>
            <a:off x="201478" y="-112433"/>
            <a:ext cx="229134" cy="7082866"/>
          </a:xfrm>
          <a:prstGeom prst="rect">
            <a:avLst/>
          </a:prstGeom>
        </p:spPr>
      </p:pic>
      <p:sp>
        <p:nvSpPr>
          <p:cNvPr id="12" name="Ορθογώνιο 11">
            <a:extLst>
              <a:ext uri="{FF2B5EF4-FFF2-40B4-BE49-F238E27FC236}">
                <a16:creationId xmlns:a16="http://schemas.microsoft.com/office/drawing/2014/main" id="{A28BDD3D-134E-0841-9DD9-79D7DB1E51CA}"/>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Ορθογώνιο 15">
            <a:extLst>
              <a:ext uri="{FF2B5EF4-FFF2-40B4-BE49-F238E27FC236}">
                <a16:creationId xmlns:a16="http://schemas.microsoft.com/office/drawing/2014/main" id="{4885B475-544C-894E-96BE-3F8BF3B6AC78}"/>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9" name="Εικόνα 18">
            <a:extLst>
              <a:ext uri="{FF2B5EF4-FFF2-40B4-BE49-F238E27FC236}">
                <a16:creationId xmlns:a16="http://schemas.microsoft.com/office/drawing/2014/main" id="{ED2161DD-8D1E-414E-937C-4B47547B9D0F}"/>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20" name="Εικόνα 19">
            <a:extLst>
              <a:ext uri="{FF2B5EF4-FFF2-40B4-BE49-F238E27FC236}">
                <a16:creationId xmlns:a16="http://schemas.microsoft.com/office/drawing/2014/main" id="{9DA0BE93-175E-DB4A-B5AB-C431FAAD10A0}"/>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1596262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200" b="1" dirty="0">
                <a:solidFill>
                  <a:srgbClr val="E4B22D"/>
                </a:solidFill>
                <a:latin typeface="Times New Roman" panose="02020603050405020304" pitchFamily="18" charset="0"/>
                <a:cs typeface="Times New Roman" panose="02020603050405020304" pitchFamily="18" charset="0"/>
              </a:rPr>
              <a:t>Οι λειτουργίες είναι ταυτόχρονα ατομικές και κοινωνικές</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lvl="0"/>
            <a:r>
              <a:rPr lang="el-GR" sz="3200" b="1" dirty="0">
                <a:solidFill>
                  <a:srgbClr val="E4B22D"/>
                </a:solidFill>
                <a:latin typeface="Times New Roman" panose="02020603050405020304" pitchFamily="18" charset="0"/>
                <a:cs typeface="Times New Roman" panose="02020603050405020304" pitchFamily="18" charset="0"/>
              </a:rPr>
              <a:t>Κοινωνική νόηση</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lvl="0"/>
            <a:r>
              <a:rPr lang="el-GR" sz="3200" b="1" dirty="0">
                <a:solidFill>
                  <a:srgbClr val="E4B22D"/>
                </a:solidFill>
                <a:latin typeface="Times New Roman" panose="02020603050405020304" pitchFamily="18" charset="0"/>
                <a:cs typeface="Times New Roman" panose="02020603050405020304" pitchFamily="18" charset="0"/>
              </a:rPr>
              <a:t>Διεργασίες μέσω των οποίων ένα άτομο κατασκευάζει, διατηρεί και εξελίσσει τη γνώση του για την κοινωνική πραγματικότητα [Κοινωνική Γνώση]</a:t>
            </a:r>
          </a:p>
          <a:p>
            <a:pPr lvl="0"/>
            <a:endParaRPr lang="el-GR" sz="3200" b="1" dirty="0">
              <a:solidFill>
                <a:srgbClr val="E4B22D"/>
              </a:solidFill>
              <a:latin typeface="Times New Roman" panose="02020603050405020304" pitchFamily="18" charset="0"/>
              <a:cs typeface="Times New Roman" panose="02020603050405020304" pitchFamily="18" charset="0"/>
            </a:endParaRP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
        <p:nvSpPr>
          <p:cNvPr id="14" name="TextBox 13">
            <a:extLst>
              <a:ext uri="{FF2B5EF4-FFF2-40B4-BE49-F238E27FC236}">
                <a16:creationId xmlns:a16="http://schemas.microsoft.com/office/drawing/2014/main" id="{83098E47-D208-764F-B108-2918586B3399}"/>
              </a:ext>
            </a:extLst>
          </p:cNvPr>
          <p:cNvSpPr txBox="1"/>
          <p:nvPr/>
        </p:nvSpPr>
        <p:spPr>
          <a:xfrm>
            <a:off x="340963" y="3167390"/>
            <a:ext cx="3502617" cy="954107"/>
          </a:xfrm>
          <a:prstGeom prst="rect">
            <a:avLst/>
          </a:prstGeom>
          <a:noFill/>
        </p:spPr>
        <p:txBody>
          <a:bodyPr wrap="square" rtlCol="0">
            <a:spAutoFit/>
          </a:bodyPr>
          <a:lstStyle/>
          <a:p>
            <a:pPr algn="ctr"/>
            <a:r>
              <a:rPr lang="el-GR" sz="2800" b="1" dirty="0">
                <a:solidFill>
                  <a:schemeClr val="accent6">
                    <a:lumMod val="50000"/>
                  </a:schemeClr>
                </a:solidFill>
                <a:latin typeface="Times New Roman" panose="02020603050405020304" pitchFamily="18" charset="0"/>
                <a:cs typeface="Times New Roman" panose="02020603050405020304" pitchFamily="18" charset="0"/>
              </a:rPr>
              <a:t>ΓΝΩΣΤΙΚΟΙ ΠΑΡΑΓΟΝΤΕΣ</a:t>
            </a:r>
          </a:p>
        </p:txBody>
      </p:sp>
    </p:spTree>
    <p:extLst>
      <p:ext uri="{BB962C8B-B14F-4D97-AF65-F5344CB8AC3E}">
        <p14:creationId xmlns:p14="http://schemas.microsoft.com/office/powerpoint/2010/main" val="3852914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3649909" y="143641"/>
            <a:ext cx="7880830" cy="6494085"/>
          </a:xfrm>
          <a:prstGeom prst="rect">
            <a:avLst/>
          </a:prstGeom>
          <a:noFill/>
        </p:spPr>
        <p:txBody>
          <a:bodyPr wrap="square" rtlCol="0">
            <a:spAutoFit/>
          </a:bodyPr>
          <a:lstStyle/>
          <a:p>
            <a:r>
              <a:rPr lang="el-GR" sz="3200" b="1" dirty="0">
                <a:solidFill>
                  <a:schemeClr val="accent6">
                    <a:lumMod val="50000"/>
                  </a:schemeClr>
                </a:solidFill>
              </a:rPr>
              <a:t>Γνωστικά σχήματα</a:t>
            </a:r>
          </a:p>
          <a:p>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Οργανωμένες πληροφορίες στον νου του ατόμου και αφορούν τον εαυτό και τον κόσμο </a:t>
            </a:r>
          </a:p>
          <a:p>
            <a:pPr marL="457200" indent="-457200">
              <a:buFont typeface="Wingdings" pitchFamily="2" charset="2"/>
              <a:buChar char="q"/>
            </a:pPr>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Η αντίληψη, η κατανόηση και η ερμηνεία προϋποθέτουν την αλληλεπίδραση των εισερχόμενων ερεθισμάτων με την εμπειρία του ατόμου</a:t>
            </a:r>
          </a:p>
          <a:p>
            <a:pPr marL="457200" indent="-457200">
              <a:buFont typeface="Wingdings" pitchFamily="2" charset="2"/>
              <a:buChar char="q"/>
            </a:pPr>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Κάθε νέα πληροφορία αναζητά ένα γνωστικό σχήμα για να ενταχθεί</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410764" y="0"/>
            <a:ext cx="3091853"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ΓΝΩΣΤΙΚΟΙ ΠΑΡΑΓΟΝΤΕΣ</a:t>
            </a:r>
          </a:p>
        </p:txBody>
      </p:sp>
    </p:spTree>
    <p:extLst>
      <p:ext uri="{BB962C8B-B14F-4D97-AF65-F5344CB8AC3E}">
        <p14:creationId xmlns:p14="http://schemas.microsoft.com/office/powerpoint/2010/main" val="4286561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200" b="1" dirty="0">
                <a:solidFill>
                  <a:srgbClr val="E4B22D"/>
                </a:solidFill>
                <a:latin typeface="Times New Roman" panose="02020603050405020304" pitchFamily="18" charset="0"/>
                <a:cs typeface="Times New Roman" panose="02020603050405020304" pitchFamily="18" charset="0"/>
              </a:rPr>
              <a:t>Η διεργασία με την οποία γνωρίζουμε και καταλαβαίνουμε τους άλλους</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lvl="0"/>
            <a:r>
              <a:rPr lang="el-GR" sz="3200" b="1" dirty="0">
                <a:solidFill>
                  <a:srgbClr val="E4B22D"/>
                </a:solidFill>
                <a:latin typeface="Times New Roman" panose="02020603050405020304" pitchFamily="18" charset="0"/>
                <a:cs typeface="Times New Roman" panose="02020603050405020304" pitchFamily="18" charset="0"/>
              </a:rPr>
              <a:t>Στο πλαίσιο της:</a:t>
            </a:r>
          </a:p>
          <a:p>
            <a:pPr marL="457200" lvl="0" indent="-457200">
              <a:buFont typeface="Wingdings" pitchFamily="2" charset="2"/>
              <a:buChar char="§"/>
            </a:pPr>
            <a:r>
              <a:rPr lang="el-GR" sz="3200" b="1" dirty="0">
                <a:solidFill>
                  <a:srgbClr val="E4B22D"/>
                </a:solidFill>
                <a:latin typeface="Times New Roman" panose="02020603050405020304" pitchFamily="18" charset="0"/>
                <a:cs typeface="Times New Roman" panose="02020603050405020304" pitchFamily="18" charset="0"/>
              </a:rPr>
              <a:t>Επιλέγουμε την πληροφορία: εστιάζοντας σε μία όψη του προσώπου ή της συμπεριφοράς του άλλου</a:t>
            </a:r>
          </a:p>
          <a:p>
            <a:pPr marL="457200" lvl="0" indent="-457200">
              <a:buFont typeface="Wingdings" pitchFamily="2" charset="2"/>
              <a:buChar char="§"/>
            </a:pPr>
            <a:r>
              <a:rPr lang="el-GR" sz="3200" b="1" dirty="0">
                <a:solidFill>
                  <a:srgbClr val="E4B22D"/>
                </a:solidFill>
                <a:latin typeface="Times New Roman" panose="02020603050405020304" pitchFamily="18" charset="0"/>
                <a:cs typeface="Times New Roman" panose="02020603050405020304" pitchFamily="18" charset="0"/>
              </a:rPr>
              <a:t>Οργανώνουμε την πληροφορία: Με αυτό τον τρόπο αποκτούμε μία συνεκτική εικόνα</a:t>
            </a:r>
          </a:p>
          <a:p>
            <a:pPr marL="457200" lvl="0" indent="-457200">
              <a:buFont typeface="Wingdings" pitchFamily="2" charset="2"/>
              <a:buChar char="§"/>
            </a:pPr>
            <a:r>
              <a:rPr lang="el-GR" sz="3200" b="1" dirty="0">
                <a:solidFill>
                  <a:srgbClr val="E4B22D"/>
                </a:solidFill>
                <a:latin typeface="Times New Roman" panose="02020603050405020304" pitchFamily="18" charset="0"/>
                <a:cs typeface="Times New Roman" panose="02020603050405020304" pitchFamily="18" charset="0"/>
              </a:rPr>
              <a:t>Καταλήγουμε σε συμπεράσματα για τον άλλο: Αποδίδουμε κάποια χαρακτηριστικά στον άλλο καταχρηστικά</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
        <p:nvSpPr>
          <p:cNvPr id="14" name="TextBox 13">
            <a:extLst>
              <a:ext uri="{FF2B5EF4-FFF2-40B4-BE49-F238E27FC236}">
                <a16:creationId xmlns:a16="http://schemas.microsoft.com/office/drawing/2014/main" id="{83098E47-D208-764F-B108-2918586B3399}"/>
              </a:ext>
            </a:extLst>
          </p:cNvPr>
          <p:cNvSpPr txBox="1"/>
          <p:nvPr/>
        </p:nvSpPr>
        <p:spPr>
          <a:xfrm>
            <a:off x="340963" y="3167390"/>
            <a:ext cx="3502617" cy="954107"/>
          </a:xfrm>
          <a:prstGeom prst="rect">
            <a:avLst/>
          </a:prstGeom>
          <a:noFill/>
        </p:spPr>
        <p:txBody>
          <a:bodyPr wrap="square" rtlCol="0">
            <a:spAutoFit/>
          </a:bodyPr>
          <a:lstStyle/>
          <a:p>
            <a:pPr algn="ctr"/>
            <a:r>
              <a:rPr lang="el-GR" sz="2800" b="1" dirty="0">
                <a:solidFill>
                  <a:schemeClr val="accent6">
                    <a:lumMod val="50000"/>
                  </a:schemeClr>
                </a:solidFill>
                <a:latin typeface="Times New Roman" panose="02020603050405020304" pitchFamily="18" charset="0"/>
                <a:cs typeface="Times New Roman" panose="02020603050405020304" pitchFamily="18" charset="0"/>
              </a:rPr>
              <a:t>ΔΙΑΠΡΟΣΩΠΙΚΗ</a:t>
            </a:r>
          </a:p>
          <a:p>
            <a:pPr algn="ctr"/>
            <a:r>
              <a:rPr lang="el-GR" sz="2800" b="1" dirty="0">
                <a:solidFill>
                  <a:schemeClr val="accent6">
                    <a:lumMod val="50000"/>
                  </a:schemeClr>
                </a:solidFill>
                <a:latin typeface="Times New Roman" panose="02020603050405020304" pitchFamily="18" charset="0"/>
                <a:cs typeface="Times New Roman" panose="02020603050405020304" pitchFamily="18" charset="0"/>
              </a:rPr>
              <a:t>ΑΝΤΙΛΗΨΗ</a:t>
            </a:r>
          </a:p>
        </p:txBody>
      </p:sp>
    </p:spTree>
    <p:extLst>
      <p:ext uri="{BB962C8B-B14F-4D97-AF65-F5344CB8AC3E}">
        <p14:creationId xmlns:p14="http://schemas.microsoft.com/office/powerpoint/2010/main" val="1215028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385A031-8843-6B4C-92DE-5FC35DACDE64}"/>
              </a:ext>
            </a:extLst>
          </p:cNvPr>
          <p:cNvPicPr>
            <a:picLocks noChangeAspect="1"/>
          </p:cNvPicPr>
          <p:nvPr/>
        </p:nvPicPr>
        <p:blipFill rotWithShape="1">
          <a:blip r:embed="rId2"/>
          <a:srcRect b="15146"/>
          <a:stretch/>
        </p:blipFill>
        <p:spPr>
          <a:xfrm>
            <a:off x="9993662" y="6388950"/>
            <a:ext cx="1391514" cy="497552"/>
          </a:xfrm>
          <a:prstGeom prst="rect">
            <a:avLst/>
          </a:prstGeom>
        </p:spPr>
      </p:pic>
      <p:pic>
        <p:nvPicPr>
          <p:cNvPr id="5" name="Εικόνα 4">
            <a:extLst>
              <a:ext uri="{FF2B5EF4-FFF2-40B4-BE49-F238E27FC236}">
                <a16:creationId xmlns:a16="http://schemas.microsoft.com/office/drawing/2014/main" id="{8AA668C3-BCFD-F847-88F2-E431FD86B158}"/>
              </a:ext>
            </a:extLst>
          </p:cNvPr>
          <p:cNvPicPr>
            <a:picLocks noChangeAspect="1"/>
          </p:cNvPicPr>
          <p:nvPr/>
        </p:nvPicPr>
        <p:blipFill rotWithShape="1">
          <a:blip r:embed="rId3"/>
          <a:srcRect t="23965" b="17900"/>
          <a:stretch/>
        </p:blipFill>
        <p:spPr>
          <a:xfrm>
            <a:off x="11385176" y="6388950"/>
            <a:ext cx="806824" cy="469050"/>
          </a:xfrm>
          <a:prstGeom prst="rect">
            <a:avLst/>
          </a:prstGeom>
        </p:spPr>
      </p:pic>
      <p:sp>
        <p:nvSpPr>
          <p:cNvPr id="6" name="Ορθογώνιο 5">
            <a:extLst>
              <a:ext uri="{FF2B5EF4-FFF2-40B4-BE49-F238E27FC236}">
                <a16:creationId xmlns:a16="http://schemas.microsoft.com/office/drawing/2014/main" id="{6DB489BF-55B7-4442-9A7E-C73E0A32D180}"/>
              </a:ext>
            </a:extLst>
          </p:cNvPr>
          <p:cNvSpPr/>
          <p:nvPr/>
        </p:nvSpPr>
        <p:spPr>
          <a:xfrm>
            <a:off x="508103" y="1711973"/>
            <a:ext cx="11443370" cy="2585323"/>
          </a:xfrm>
          <a:prstGeom prst="rect">
            <a:avLst/>
          </a:prstGeom>
        </p:spPr>
        <p:txBody>
          <a:bodyPr wrap="square">
            <a:spAutoFit/>
          </a:bodyPr>
          <a:lstStyle/>
          <a:p>
            <a:pPr algn="ctr"/>
            <a:r>
              <a:rPr lang="el-GR" sz="5400" b="1" dirty="0">
                <a:solidFill>
                  <a:srgbClr val="E4B22D"/>
                </a:solidFill>
                <a:latin typeface="Times New Roman" panose="02020603050405020304" pitchFamily="18" charset="0"/>
                <a:cs typeface="Times New Roman" panose="02020603050405020304" pitchFamily="18" charset="0"/>
              </a:rPr>
              <a:t>ΚΟΙΝΩΝΙΚΟΙ ΠΑΡΑΓΟΝΤΕΣ </a:t>
            </a:r>
          </a:p>
          <a:p>
            <a:pPr algn="ctr"/>
            <a:r>
              <a:rPr lang="el-GR" sz="5400" b="1" dirty="0">
                <a:solidFill>
                  <a:srgbClr val="E4B22D"/>
                </a:solidFill>
                <a:latin typeface="Times New Roman" panose="02020603050405020304" pitchFamily="18" charset="0"/>
                <a:cs typeface="Times New Roman" panose="02020603050405020304" pitchFamily="18" charset="0"/>
              </a:rPr>
              <a:t>ΠΟΥ ΕΠΗΡΕΑΖΟΥΝ ΤΗΝ ΕΠΙΚΟΙΝΩΝΙΑ</a:t>
            </a:r>
          </a:p>
        </p:txBody>
      </p:sp>
      <p:pic>
        <p:nvPicPr>
          <p:cNvPr id="8" name="Εικόνα 7">
            <a:extLst>
              <a:ext uri="{FF2B5EF4-FFF2-40B4-BE49-F238E27FC236}">
                <a16:creationId xmlns:a16="http://schemas.microsoft.com/office/drawing/2014/main" id="{25F0AF23-0741-B547-B4BB-AC4D7A26A3EE}"/>
              </a:ext>
            </a:extLst>
          </p:cNvPr>
          <p:cNvPicPr>
            <a:picLocks noChangeAspect="1"/>
          </p:cNvPicPr>
          <p:nvPr/>
        </p:nvPicPr>
        <p:blipFill>
          <a:blip r:embed="rId4"/>
          <a:stretch>
            <a:fillRect/>
          </a:stretch>
        </p:blipFill>
        <p:spPr>
          <a:xfrm>
            <a:off x="201478" y="-112433"/>
            <a:ext cx="229134" cy="7082866"/>
          </a:xfrm>
          <a:prstGeom prst="rect">
            <a:avLst/>
          </a:prstGeom>
        </p:spPr>
      </p:pic>
      <p:sp>
        <p:nvSpPr>
          <p:cNvPr id="10" name="Ορθογώνιο 9">
            <a:extLst>
              <a:ext uri="{FF2B5EF4-FFF2-40B4-BE49-F238E27FC236}">
                <a16:creationId xmlns:a16="http://schemas.microsoft.com/office/drawing/2014/main" id="{74EC32C4-E0D9-3541-8A4A-11FB8BB6E6B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Ορθογώνιο 10">
            <a:extLst>
              <a:ext uri="{FF2B5EF4-FFF2-40B4-BE49-F238E27FC236}">
                <a16:creationId xmlns:a16="http://schemas.microsoft.com/office/drawing/2014/main" id="{061C22F5-DC6D-4749-8F52-03F6C3574044}"/>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3461809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Ορθογώνιο 14">
            <a:extLst>
              <a:ext uri="{FF2B5EF4-FFF2-40B4-BE49-F238E27FC236}">
                <a16:creationId xmlns:a16="http://schemas.microsoft.com/office/drawing/2014/main" id="{BA5ABB88-0817-4849-BE1A-562EDE84934C}"/>
              </a:ext>
            </a:extLst>
          </p:cNvPr>
          <p:cNvSpPr/>
          <p:nvPr/>
        </p:nvSpPr>
        <p:spPr>
          <a:xfrm>
            <a:off x="410764" y="-1"/>
            <a:ext cx="11781235" cy="775157"/>
          </a:xfrm>
          <a:prstGeom prst="rect">
            <a:avLst/>
          </a:prstGeom>
          <a:solidFill>
            <a:schemeClr val="accent6">
              <a:lumMod val="50000"/>
            </a:schemeClr>
          </a:solidFill>
          <a:ln>
            <a:solidFill>
              <a:srgbClr val="D3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4400" b="1" dirty="0">
                <a:solidFill>
                  <a:srgbClr val="E4B22D"/>
                </a:solidFill>
                <a:latin typeface="Times New Roman" panose="02020603050405020304" pitchFamily="18" charset="0"/>
                <a:cs typeface="Times New Roman" panose="02020603050405020304" pitchFamily="18" charset="0"/>
              </a:rPr>
              <a:t>ΚΟΙΝΩΝΙΚΟΙ ΠΑΡΑΓΟΝΤΕΣ</a:t>
            </a:r>
          </a:p>
        </p:txBody>
      </p:sp>
      <p:sp>
        <p:nvSpPr>
          <p:cNvPr id="2" name="Ορθογώνιο 1">
            <a:extLst>
              <a:ext uri="{FF2B5EF4-FFF2-40B4-BE49-F238E27FC236}">
                <a16:creationId xmlns:a16="http://schemas.microsoft.com/office/drawing/2014/main" id="{109DEA70-749E-364A-AB2E-E0C13073B09B}"/>
              </a:ext>
            </a:extLst>
          </p:cNvPr>
          <p:cNvSpPr/>
          <p:nvPr/>
        </p:nvSpPr>
        <p:spPr>
          <a:xfrm>
            <a:off x="567513" y="2397948"/>
            <a:ext cx="11487584" cy="2062103"/>
          </a:xfrm>
          <a:prstGeom prst="rect">
            <a:avLst/>
          </a:prstGeom>
        </p:spPr>
        <p:txBody>
          <a:bodyPr wrap="square">
            <a:spAutoFit/>
          </a:bodyPr>
          <a:lstStyle/>
          <a:p>
            <a:pPr lvl="0">
              <a:spcAft>
                <a:spcPts val="0"/>
              </a:spcAft>
            </a:pPr>
            <a:endPar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457200" lvl="0" indent="-457200">
              <a:spcAft>
                <a:spcPts val="0"/>
              </a:spcAft>
              <a:buFont typeface="Wingdings" pitchFamily="2" charset="2"/>
              <a:buChar char="q"/>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Κοινωνική θέση</a:t>
            </a:r>
          </a:p>
          <a:p>
            <a:pPr lvl="0">
              <a:spcAft>
                <a:spcPts val="0"/>
              </a:spcAft>
            </a:pPr>
            <a:endPar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457200" lvl="0" indent="-457200">
              <a:spcAft>
                <a:spcPts val="0"/>
              </a:spcAft>
              <a:buFont typeface="Wingdings" pitchFamily="2" charset="2"/>
              <a:buChar char="q"/>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Στερεότυπα και προκαταλήψεις</a:t>
            </a:r>
          </a:p>
        </p:txBody>
      </p:sp>
      <p:pic>
        <p:nvPicPr>
          <p:cNvPr id="9" name="Εικόνα 8">
            <a:extLst>
              <a:ext uri="{FF2B5EF4-FFF2-40B4-BE49-F238E27FC236}">
                <a16:creationId xmlns:a16="http://schemas.microsoft.com/office/drawing/2014/main" id="{D4E038F6-9200-3A42-BA6E-15EBEF199CD1}"/>
              </a:ext>
            </a:extLst>
          </p:cNvPr>
          <p:cNvPicPr>
            <a:picLocks noChangeAspect="1"/>
          </p:cNvPicPr>
          <p:nvPr/>
        </p:nvPicPr>
        <p:blipFill>
          <a:blip r:embed="rId2"/>
          <a:stretch>
            <a:fillRect/>
          </a:stretch>
        </p:blipFill>
        <p:spPr>
          <a:xfrm>
            <a:off x="201478" y="-112433"/>
            <a:ext cx="229134" cy="7082866"/>
          </a:xfrm>
          <a:prstGeom prst="rect">
            <a:avLst/>
          </a:prstGeom>
        </p:spPr>
      </p:pic>
      <p:sp>
        <p:nvSpPr>
          <p:cNvPr id="12" name="Ορθογώνιο 11">
            <a:extLst>
              <a:ext uri="{FF2B5EF4-FFF2-40B4-BE49-F238E27FC236}">
                <a16:creationId xmlns:a16="http://schemas.microsoft.com/office/drawing/2014/main" id="{A28BDD3D-134E-0841-9DD9-79D7DB1E51CA}"/>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Ορθογώνιο 15">
            <a:extLst>
              <a:ext uri="{FF2B5EF4-FFF2-40B4-BE49-F238E27FC236}">
                <a16:creationId xmlns:a16="http://schemas.microsoft.com/office/drawing/2014/main" id="{4885B475-544C-894E-96BE-3F8BF3B6AC78}"/>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9" name="Εικόνα 18">
            <a:extLst>
              <a:ext uri="{FF2B5EF4-FFF2-40B4-BE49-F238E27FC236}">
                <a16:creationId xmlns:a16="http://schemas.microsoft.com/office/drawing/2014/main" id="{ED2161DD-8D1E-414E-937C-4B47547B9D0F}"/>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20" name="Εικόνα 19">
            <a:extLst>
              <a:ext uri="{FF2B5EF4-FFF2-40B4-BE49-F238E27FC236}">
                <a16:creationId xmlns:a16="http://schemas.microsoft.com/office/drawing/2014/main" id="{9DA0BE93-175E-DB4A-B5AB-C431FAAD10A0}"/>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24326015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3504346" y="792758"/>
            <a:ext cx="7880830" cy="5016758"/>
          </a:xfrm>
          <a:prstGeom prst="rect">
            <a:avLst/>
          </a:prstGeom>
          <a:noFill/>
        </p:spPr>
        <p:txBody>
          <a:bodyPr wrap="square" rtlCol="0">
            <a:spAutoFit/>
          </a:bodyPr>
          <a:lstStyle/>
          <a:p>
            <a:r>
              <a:rPr lang="el-GR" sz="3200" b="1" dirty="0">
                <a:solidFill>
                  <a:schemeClr val="accent6">
                    <a:lumMod val="50000"/>
                  </a:schemeClr>
                </a:solidFill>
              </a:rPr>
              <a:t>Σημαντικότατη συνιστώσα της </a:t>
            </a:r>
            <a:r>
              <a:rPr lang="el-GR" sz="3200" b="1" dirty="0" err="1">
                <a:solidFill>
                  <a:schemeClr val="accent6">
                    <a:lumMod val="50000"/>
                  </a:schemeClr>
                </a:solidFill>
              </a:rPr>
              <a:t>αυτοεικόνας</a:t>
            </a:r>
            <a:r>
              <a:rPr lang="el-GR" sz="3200" b="1" dirty="0">
                <a:solidFill>
                  <a:schemeClr val="accent6">
                    <a:lumMod val="50000"/>
                  </a:schemeClr>
                </a:solidFill>
              </a:rPr>
              <a:t> και της κοινωνικής ταυτότητας του ατόμου</a:t>
            </a:r>
          </a:p>
          <a:p>
            <a:endParaRPr lang="el-GR" sz="3200" b="1" dirty="0">
              <a:solidFill>
                <a:schemeClr val="accent6">
                  <a:lumMod val="50000"/>
                </a:schemeClr>
              </a:solidFill>
            </a:endParaRPr>
          </a:p>
          <a:p>
            <a:r>
              <a:rPr lang="el-GR" sz="3200" b="1" dirty="0">
                <a:solidFill>
                  <a:schemeClr val="accent6">
                    <a:lumMod val="50000"/>
                  </a:schemeClr>
                </a:solidFill>
              </a:rPr>
              <a:t>Κάθε άτομο είναι τοποθετημένο σε ένα σύστημα:</a:t>
            </a:r>
          </a:p>
          <a:p>
            <a:pPr marL="914400" lvl="1" indent="-457200">
              <a:buFont typeface="Wingdings" pitchFamily="2" charset="2"/>
              <a:buChar char="§"/>
            </a:pPr>
            <a:r>
              <a:rPr lang="el-GR" sz="3200" b="1" dirty="0">
                <a:solidFill>
                  <a:schemeClr val="accent6">
                    <a:lumMod val="50000"/>
                  </a:schemeClr>
                </a:solidFill>
              </a:rPr>
              <a:t>Οικογενειακών δομών</a:t>
            </a:r>
          </a:p>
          <a:p>
            <a:pPr marL="914400" lvl="1" indent="-457200">
              <a:buFont typeface="Wingdings" pitchFamily="2" charset="2"/>
              <a:buChar char="§"/>
            </a:pPr>
            <a:r>
              <a:rPr lang="el-GR" sz="3200" b="1" dirty="0">
                <a:solidFill>
                  <a:schemeClr val="accent6">
                    <a:lumMod val="50000"/>
                  </a:schemeClr>
                </a:solidFill>
              </a:rPr>
              <a:t>Φύλων</a:t>
            </a:r>
          </a:p>
          <a:p>
            <a:pPr marL="914400" lvl="1" indent="-457200">
              <a:buFont typeface="Wingdings" pitchFamily="2" charset="2"/>
              <a:buChar char="§"/>
            </a:pPr>
            <a:r>
              <a:rPr lang="el-GR" sz="3200" b="1" dirty="0">
                <a:solidFill>
                  <a:schemeClr val="accent6">
                    <a:lumMod val="50000"/>
                  </a:schemeClr>
                </a:solidFill>
              </a:rPr>
              <a:t>Ηλικιών</a:t>
            </a:r>
          </a:p>
          <a:p>
            <a:pPr marL="914400" lvl="1" indent="-457200">
              <a:buFont typeface="Wingdings" pitchFamily="2" charset="2"/>
              <a:buChar char="§"/>
            </a:pPr>
            <a:r>
              <a:rPr lang="el-GR" sz="3200" b="1" dirty="0">
                <a:solidFill>
                  <a:schemeClr val="accent6">
                    <a:lumMod val="50000"/>
                  </a:schemeClr>
                </a:solidFill>
              </a:rPr>
              <a:t>Επαγγελμάτων</a:t>
            </a:r>
          </a:p>
          <a:p>
            <a:pPr marL="914400" lvl="1" indent="-457200">
              <a:buFont typeface="Wingdings" pitchFamily="2" charset="2"/>
              <a:buChar char="§"/>
            </a:pPr>
            <a:r>
              <a:rPr lang="el-GR" sz="3200" b="1" dirty="0">
                <a:solidFill>
                  <a:schemeClr val="accent6">
                    <a:lumMod val="50000"/>
                  </a:schemeClr>
                </a:solidFill>
              </a:rPr>
              <a:t>Επίσημων ή άτυπων ομάδων</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271280" y="0"/>
            <a:ext cx="3107352"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ΚΟΙΝΩΝΙΚΗ ΘΕΣΗ</a:t>
            </a:r>
          </a:p>
        </p:txBody>
      </p:sp>
    </p:spTree>
    <p:extLst>
      <p:ext uri="{BB962C8B-B14F-4D97-AF65-F5344CB8AC3E}">
        <p14:creationId xmlns:p14="http://schemas.microsoft.com/office/powerpoint/2010/main" val="13797986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200" b="1" dirty="0">
                <a:solidFill>
                  <a:srgbClr val="E4B22D"/>
                </a:solidFill>
                <a:latin typeface="Times New Roman" panose="02020603050405020304" pitchFamily="18" charset="0"/>
                <a:cs typeface="Times New Roman" panose="02020603050405020304" pitchFamily="18" charset="0"/>
              </a:rPr>
              <a:t>Αμοιβαία προσμονή κοινωνικών ρόλων </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Ανάλογα με την κοινωνική θέση (και την επικοινωνιακή περίσταση) το άτομο περιμένει κάποιες συγκεκριμένες συμπεριφορές απέναντι του και οι άλλοι περιμένουν επίσης από αυτό κάποιες συγκεκριμένες συμπεριφορές συμβατές με τη θέση του</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
        <p:nvSpPr>
          <p:cNvPr id="14" name="TextBox 13">
            <a:extLst>
              <a:ext uri="{FF2B5EF4-FFF2-40B4-BE49-F238E27FC236}">
                <a16:creationId xmlns:a16="http://schemas.microsoft.com/office/drawing/2014/main" id="{83098E47-D208-764F-B108-2918586B3399}"/>
              </a:ext>
            </a:extLst>
          </p:cNvPr>
          <p:cNvSpPr txBox="1"/>
          <p:nvPr/>
        </p:nvSpPr>
        <p:spPr>
          <a:xfrm>
            <a:off x="329779" y="2736502"/>
            <a:ext cx="3401783" cy="954107"/>
          </a:xfrm>
          <a:prstGeom prst="rect">
            <a:avLst/>
          </a:prstGeom>
          <a:noFill/>
        </p:spPr>
        <p:txBody>
          <a:bodyPr wrap="square" rtlCol="0">
            <a:spAutoFit/>
          </a:bodyPr>
          <a:lstStyle/>
          <a:p>
            <a:pPr algn="ctr"/>
            <a:r>
              <a:rPr lang="el-GR" sz="2800" b="1" dirty="0">
                <a:solidFill>
                  <a:schemeClr val="accent6">
                    <a:lumMod val="50000"/>
                  </a:schemeClr>
                </a:solidFill>
                <a:latin typeface="Times New Roman" panose="02020603050405020304" pitchFamily="18" charset="0"/>
                <a:cs typeface="Times New Roman" panose="02020603050405020304" pitchFamily="18" charset="0"/>
              </a:rPr>
              <a:t>ΚΟΙΝΩΝΙΚΗ ΘΕΣΗ</a:t>
            </a:r>
          </a:p>
        </p:txBody>
      </p:sp>
    </p:spTree>
    <p:extLst>
      <p:ext uri="{BB962C8B-B14F-4D97-AF65-F5344CB8AC3E}">
        <p14:creationId xmlns:p14="http://schemas.microsoft.com/office/powerpoint/2010/main" val="49362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385A031-8843-6B4C-92DE-5FC35DACDE64}"/>
              </a:ext>
            </a:extLst>
          </p:cNvPr>
          <p:cNvPicPr>
            <a:picLocks noChangeAspect="1"/>
          </p:cNvPicPr>
          <p:nvPr/>
        </p:nvPicPr>
        <p:blipFill rotWithShape="1">
          <a:blip r:embed="rId2"/>
          <a:srcRect b="15146"/>
          <a:stretch/>
        </p:blipFill>
        <p:spPr>
          <a:xfrm>
            <a:off x="9993662" y="6388950"/>
            <a:ext cx="1391514" cy="497552"/>
          </a:xfrm>
          <a:prstGeom prst="rect">
            <a:avLst/>
          </a:prstGeom>
        </p:spPr>
      </p:pic>
      <p:pic>
        <p:nvPicPr>
          <p:cNvPr id="5" name="Εικόνα 4">
            <a:extLst>
              <a:ext uri="{FF2B5EF4-FFF2-40B4-BE49-F238E27FC236}">
                <a16:creationId xmlns:a16="http://schemas.microsoft.com/office/drawing/2014/main" id="{8AA668C3-BCFD-F847-88F2-E431FD86B158}"/>
              </a:ext>
            </a:extLst>
          </p:cNvPr>
          <p:cNvPicPr>
            <a:picLocks noChangeAspect="1"/>
          </p:cNvPicPr>
          <p:nvPr/>
        </p:nvPicPr>
        <p:blipFill rotWithShape="1">
          <a:blip r:embed="rId3"/>
          <a:srcRect t="23965" b="17900"/>
          <a:stretch/>
        </p:blipFill>
        <p:spPr>
          <a:xfrm>
            <a:off x="11385176" y="6388950"/>
            <a:ext cx="806824" cy="469050"/>
          </a:xfrm>
          <a:prstGeom prst="rect">
            <a:avLst/>
          </a:prstGeom>
        </p:spPr>
      </p:pic>
      <p:sp>
        <p:nvSpPr>
          <p:cNvPr id="6" name="Ορθογώνιο 5">
            <a:extLst>
              <a:ext uri="{FF2B5EF4-FFF2-40B4-BE49-F238E27FC236}">
                <a16:creationId xmlns:a16="http://schemas.microsoft.com/office/drawing/2014/main" id="{6DB489BF-55B7-4442-9A7E-C73E0A32D180}"/>
              </a:ext>
            </a:extLst>
          </p:cNvPr>
          <p:cNvSpPr/>
          <p:nvPr/>
        </p:nvSpPr>
        <p:spPr>
          <a:xfrm>
            <a:off x="508103" y="1711973"/>
            <a:ext cx="11443370" cy="2585323"/>
          </a:xfrm>
          <a:prstGeom prst="rect">
            <a:avLst/>
          </a:prstGeom>
        </p:spPr>
        <p:txBody>
          <a:bodyPr wrap="square">
            <a:spAutoFit/>
          </a:bodyPr>
          <a:lstStyle/>
          <a:p>
            <a:pPr algn="ctr"/>
            <a:r>
              <a:rPr lang="el-GR" sz="5400" b="1" dirty="0">
                <a:solidFill>
                  <a:srgbClr val="E4B22D"/>
                </a:solidFill>
                <a:latin typeface="Times New Roman" panose="02020603050405020304" pitchFamily="18" charset="0"/>
                <a:cs typeface="Times New Roman" panose="02020603050405020304" pitchFamily="18" charset="0"/>
              </a:rPr>
              <a:t>ΨΥΧΟΛΟΓΙΚΟΙ ΠΑΡΑΓΟΝΤΕΣ ΠΟΥ ΕΠΗΡΕΑΖΟΥΝ ΤΗΝ ΕΠΙΚΟΙΝΩΝΙΑ</a:t>
            </a:r>
          </a:p>
        </p:txBody>
      </p:sp>
      <p:pic>
        <p:nvPicPr>
          <p:cNvPr id="8" name="Εικόνα 7">
            <a:extLst>
              <a:ext uri="{FF2B5EF4-FFF2-40B4-BE49-F238E27FC236}">
                <a16:creationId xmlns:a16="http://schemas.microsoft.com/office/drawing/2014/main" id="{25F0AF23-0741-B547-B4BB-AC4D7A26A3EE}"/>
              </a:ext>
            </a:extLst>
          </p:cNvPr>
          <p:cNvPicPr>
            <a:picLocks noChangeAspect="1"/>
          </p:cNvPicPr>
          <p:nvPr/>
        </p:nvPicPr>
        <p:blipFill>
          <a:blip r:embed="rId4"/>
          <a:stretch>
            <a:fillRect/>
          </a:stretch>
        </p:blipFill>
        <p:spPr>
          <a:xfrm>
            <a:off x="201478" y="-112433"/>
            <a:ext cx="229134" cy="7082866"/>
          </a:xfrm>
          <a:prstGeom prst="rect">
            <a:avLst/>
          </a:prstGeom>
        </p:spPr>
      </p:pic>
      <p:sp>
        <p:nvSpPr>
          <p:cNvPr id="10" name="Ορθογώνιο 9">
            <a:extLst>
              <a:ext uri="{FF2B5EF4-FFF2-40B4-BE49-F238E27FC236}">
                <a16:creationId xmlns:a16="http://schemas.microsoft.com/office/drawing/2014/main" id="{74EC32C4-E0D9-3541-8A4A-11FB8BB6E6B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Ορθογώνιο 10">
            <a:extLst>
              <a:ext uri="{FF2B5EF4-FFF2-40B4-BE49-F238E27FC236}">
                <a16:creationId xmlns:a16="http://schemas.microsoft.com/office/drawing/2014/main" id="{061C22F5-DC6D-4749-8F52-03F6C3574044}"/>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9799917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3504345" y="143641"/>
            <a:ext cx="8687655" cy="6494085"/>
          </a:xfrm>
          <a:prstGeom prst="rect">
            <a:avLst/>
          </a:prstGeom>
          <a:noFill/>
        </p:spPr>
        <p:txBody>
          <a:bodyPr wrap="square" rtlCol="0">
            <a:spAutoFit/>
          </a:bodyPr>
          <a:lstStyle/>
          <a:p>
            <a:pPr marL="457200" indent="-457200">
              <a:buFont typeface="Wingdings" pitchFamily="2" charset="2"/>
              <a:buChar char="q"/>
            </a:pPr>
            <a:r>
              <a:rPr lang="el-GR" sz="3200" b="1" dirty="0">
                <a:solidFill>
                  <a:schemeClr val="accent6">
                    <a:lumMod val="50000"/>
                  </a:schemeClr>
                </a:solidFill>
              </a:rPr>
              <a:t>Η κοινωνική θέση συνδέεται με </a:t>
            </a:r>
            <a:r>
              <a:rPr lang="el-GR" sz="3200" b="1" dirty="0" err="1">
                <a:solidFill>
                  <a:schemeClr val="accent6">
                    <a:lumMod val="50000"/>
                  </a:schemeClr>
                </a:solidFill>
              </a:rPr>
              <a:t>ο,τι</a:t>
            </a:r>
            <a:r>
              <a:rPr lang="el-GR" sz="3200" b="1" dirty="0">
                <a:solidFill>
                  <a:schemeClr val="accent6">
                    <a:lumMod val="50000"/>
                  </a:schemeClr>
                </a:solidFill>
              </a:rPr>
              <a:t> θεωρείται σωστό σε μία κοινωνία ή κοινωνική ομάδα – Κανόνες και πρότυπα</a:t>
            </a:r>
          </a:p>
          <a:p>
            <a:pPr marL="457200" indent="-457200">
              <a:buFont typeface="Wingdings" pitchFamily="2" charset="2"/>
              <a:buChar char="q"/>
            </a:pPr>
            <a:r>
              <a:rPr lang="el-GR" sz="3200" b="1" dirty="0">
                <a:solidFill>
                  <a:schemeClr val="accent6">
                    <a:lumMod val="50000"/>
                  </a:schemeClr>
                </a:solidFill>
              </a:rPr>
              <a:t>Οι ρόλοι δεν λειτουργούν απόλυτα </a:t>
            </a:r>
            <a:r>
              <a:rPr lang="el-GR" sz="3200" b="1" dirty="0" err="1">
                <a:solidFill>
                  <a:schemeClr val="accent6">
                    <a:lumMod val="50000"/>
                  </a:schemeClr>
                </a:solidFill>
              </a:rPr>
              <a:t>συμμορφωτικά</a:t>
            </a:r>
            <a:r>
              <a:rPr lang="el-GR" sz="3200" b="1" dirty="0">
                <a:solidFill>
                  <a:schemeClr val="accent6">
                    <a:lumMod val="50000"/>
                  </a:schemeClr>
                </a:solidFill>
              </a:rPr>
              <a:t> ή στερεοτυπικά</a:t>
            </a:r>
          </a:p>
          <a:p>
            <a:pPr marL="457200" indent="-457200">
              <a:buFont typeface="Wingdings" pitchFamily="2" charset="2"/>
              <a:buChar char="q"/>
            </a:pPr>
            <a:r>
              <a:rPr lang="el-GR" sz="3200" b="1" dirty="0">
                <a:solidFill>
                  <a:schemeClr val="accent6">
                    <a:lumMod val="50000"/>
                  </a:schemeClr>
                </a:solidFill>
              </a:rPr>
              <a:t>Προσαρμόζονται στο προσωπικό στυλ</a:t>
            </a:r>
          </a:p>
          <a:p>
            <a:pPr marL="457200" indent="-457200">
              <a:buFont typeface="Wingdings" pitchFamily="2" charset="2"/>
              <a:buChar char="q"/>
            </a:pPr>
            <a:r>
              <a:rPr lang="el-GR" sz="3200" b="1" dirty="0">
                <a:solidFill>
                  <a:schemeClr val="accent6">
                    <a:lumMod val="50000"/>
                  </a:schemeClr>
                </a:solidFill>
              </a:rPr>
              <a:t>Εμπλουτίζονται με πρωτότυπα στοιχεία</a:t>
            </a:r>
          </a:p>
          <a:p>
            <a:endParaRPr lang="el-GR" sz="3200" b="1" dirty="0">
              <a:solidFill>
                <a:schemeClr val="accent6">
                  <a:lumMod val="50000"/>
                </a:schemeClr>
              </a:solidFill>
            </a:endParaRPr>
          </a:p>
          <a:p>
            <a:r>
              <a:rPr lang="el-GR" sz="3200" b="1" dirty="0">
                <a:solidFill>
                  <a:schemeClr val="accent6">
                    <a:lumMod val="50000"/>
                  </a:schemeClr>
                </a:solidFill>
              </a:rPr>
              <a:t>Εξαρτώνται από: </a:t>
            </a:r>
          </a:p>
          <a:p>
            <a:pPr marL="457200" indent="-457200">
              <a:buFont typeface="Wingdings" pitchFamily="2" charset="2"/>
              <a:buChar char="q"/>
            </a:pPr>
            <a:r>
              <a:rPr lang="el-GR" sz="3200" b="1" dirty="0">
                <a:solidFill>
                  <a:schemeClr val="accent6">
                    <a:lumMod val="50000"/>
                  </a:schemeClr>
                </a:solidFill>
              </a:rPr>
              <a:t>Το πώς τα ίδια τα πρόσωπα βιώνουν την συγκεκριμένη κοινωνική κατάσταση</a:t>
            </a:r>
          </a:p>
          <a:p>
            <a:pPr marL="457200" indent="-457200">
              <a:buFont typeface="Wingdings" pitchFamily="2" charset="2"/>
              <a:buChar char="q"/>
            </a:pPr>
            <a:r>
              <a:rPr lang="el-GR" sz="3200" b="1" dirty="0">
                <a:solidFill>
                  <a:schemeClr val="accent6">
                    <a:lumMod val="50000"/>
                  </a:schemeClr>
                </a:solidFill>
              </a:rPr>
              <a:t>Την ιδιαιτερότητα της αλληλεπίδρασης με το συγκεκριμένο άτομο</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271280" y="0"/>
            <a:ext cx="3107352"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ΚΟΙΝΩΝΙΚΗ ΘΕΣΗ</a:t>
            </a:r>
          </a:p>
        </p:txBody>
      </p:sp>
    </p:spTree>
    <p:extLst>
      <p:ext uri="{BB962C8B-B14F-4D97-AF65-F5344CB8AC3E}">
        <p14:creationId xmlns:p14="http://schemas.microsoft.com/office/powerpoint/2010/main" val="29174470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200" b="1" dirty="0">
                <a:solidFill>
                  <a:srgbClr val="E4B22D"/>
                </a:solidFill>
                <a:latin typeface="Times New Roman" panose="02020603050405020304" pitchFamily="18" charset="0"/>
                <a:cs typeface="Times New Roman" panose="02020603050405020304" pitchFamily="18" charset="0"/>
              </a:rPr>
              <a:t>Συγκρούσεις ρόλου</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Πολύπλοκες κοινωνίες </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Τα άτομα ανήκουν σε πολλές, διαφορετικές και πιθανώς αντιτιθέμενες ομάδες</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Αντιθετικά πρότυπα συμπεριφοράς (πχ. άνεργος νέος, εργαζόμενη μητέρα, συνδικαλιστής εργαζόμενος)</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Πιθανά </a:t>
            </a:r>
            <a:r>
              <a:rPr lang="el-GR" sz="3200" b="1" dirty="0" err="1">
                <a:solidFill>
                  <a:srgbClr val="E4B22D"/>
                </a:solidFill>
                <a:latin typeface="Times New Roman" panose="02020603050405020304" pitchFamily="18" charset="0"/>
                <a:cs typeface="Times New Roman" panose="02020603050405020304" pitchFamily="18" charset="0"/>
              </a:rPr>
              <a:t>ενδοψυχικά</a:t>
            </a:r>
            <a:r>
              <a:rPr lang="el-GR" sz="3200" b="1" dirty="0">
                <a:solidFill>
                  <a:srgbClr val="E4B22D"/>
                </a:solidFill>
                <a:latin typeface="Times New Roman" panose="02020603050405020304" pitchFamily="18" charset="0"/>
                <a:cs typeface="Times New Roman" panose="02020603050405020304" pitchFamily="18" charset="0"/>
              </a:rPr>
              <a:t> και σχεσιακά προβλήματα</a:t>
            </a:r>
          </a:p>
          <a:p>
            <a:pPr lvl="0"/>
            <a:endParaRPr lang="el-GR" sz="3200" b="1" dirty="0">
              <a:solidFill>
                <a:srgbClr val="E4B22D"/>
              </a:solidFill>
              <a:latin typeface="Times New Roman" panose="02020603050405020304" pitchFamily="18" charset="0"/>
              <a:cs typeface="Times New Roman" panose="02020603050405020304" pitchFamily="18" charset="0"/>
            </a:endParaRP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
        <p:nvSpPr>
          <p:cNvPr id="14" name="TextBox 13">
            <a:extLst>
              <a:ext uri="{FF2B5EF4-FFF2-40B4-BE49-F238E27FC236}">
                <a16:creationId xmlns:a16="http://schemas.microsoft.com/office/drawing/2014/main" id="{83098E47-D208-764F-B108-2918586B3399}"/>
              </a:ext>
            </a:extLst>
          </p:cNvPr>
          <p:cNvSpPr txBox="1"/>
          <p:nvPr/>
        </p:nvSpPr>
        <p:spPr>
          <a:xfrm>
            <a:off x="329779" y="2736502"/>
            <a:ext cx="3401783" cy="954107"/>
          </a:xfrm>
          <a:prstGeom prst="rect">
            <a:avLst/>
          </a:prstGeom>
          <a:noFill/>
        </p:spPr>
        <p:txBody>
          <a:bodyPr wrap="square" rtlCol="0">
            <a:spAutoFit/>
          </a:bodyPr>
          <a:lstStyle/>
          <a:p>
            <a:pPr algn="ctr"/>
            <a:r>
              <a:rPr lang="el-GR" sz="2800" b="1" dirty="0">
                <a:solidFill>
                  <a:schemeClr val="accent6">
                    <a:lumMod val="50000"/>
                  </a:schemeClr>
                </a:solidFill>
                <a:latin typeface="Times New Roman" panose="02020603050405020304" pitchFamily="18" charset="0"/>
                <a:cs typeface="Times New Roman" panose="02020603050405020304" pitchFamily="18" charset="0"/>
              </a:rPr>
              <a:t>ΚΟΙΝΩΝΙΚΗ ΘΕΣΗ</a:t>
            </a:r>
          </a:p>
        </p:txBody>
      </p:sp>
    </p:spTree>
    <p:extLst>
      <p:ext uri="{BB962C8B-B14F-4D97-AF65-F5344CB8AC3E}">
        <p14:creationId xmlns:p14="http://schemas.microsoft.com/office/powerpoint/2010/main" val="36424556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3766089" y="267627"/>
            <a:ext cx="8549898" cy="6001643"/>
          </a:xfrm>
          <a:prstGeom prst="rect">
            <a:avLst/>
          </a:prstGeom>
          <a:noFill/>
        </p:spPr>
        <p:txBody>
          <a:bodyPr wrap="square" rtlCol="0">
            <a:spAutoFit/>
          </a:bodyPr>
          <a:lstStyle/>
          <a:p>
            <a:r>
              <a:rPr lang="el-GR" sz="3200" b="1" dirty="0">
                <a:solidFill>
                  <a:schemeClr val="accent6">
                    <a:lumMod val="50000"/>
                  </a:schemeClr>
                </a:solidFill>
              </a:rPr>
              <a:t>Στερεότυπα: </a:t>
            </a:r>
          </a:p>
          <a:p>
            <a:pPr marL="457200" indent="-457200">
              <a:buFont typeface="Wingdings" pitchFamily="2" charset="2"/>
              <a:buChar char="q"/>
            </a:pPr>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«Εικόνες» (γνωστικές δομές ή αναπαραστάσεις) που καθορίζουν πως θα γίνουν αντιληπτά τα μέλη της κοινωνικής κατηγορίας (χαρακτηριστικά, συμπεριφορές </a:t>
            </a:r>
            <a:r>
              <a:rPr lang="el-GR" sz="3200" b="1" dirty="0" err="1">
                <a:solidFill>
                  <a:schemeClr val="accent6">
                    <a:lumMod val="50000"/>
                  </a:schemeClr>
                </a:solidFill>
              </a:rPr>
              <a:t>κλπ</a:t>
            </a:r>
            <a:r>
              <a:rPr lang="el-GR" sz="3200" b="1" dirty="0">
                <a:solidFill>
                  <a:schemeClr val="accent6">
                    <a:lumMod val="50000"/>
                  </a:schemeClr>
                </a:solidFill>
              </a:rPr>
              <a:t>)</a:t>
            </a:r>
          </a:p>
          <a:p>
            <a:pPr marL="457200" indent="-457200">
              <a:buFont typeface="Wingdings" pitchFamily="2" charset="2"/>
              <a:buChar char="q"/>
            </a:pPr>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Έχουν έντονα συναισθηματικά και αξιολογικά στοιχεία - Προκαταλήψεις</a:t>
            </a:r>
          </a:p>
          <a:p>
            <a:pPr marL="457200" indent="-457200">
              <a:buFont typeface="Wingdings" pitchFamily="2" charset="2"/>
              <a:buChar char="q"/>
            </a:pPr>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Οδηγούν σε συμπεριφορές διάκρισης</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271279" y="0"/>
            <a:ext cx="3370823"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b="1" dirty="0">
                <a:solidFill>
                  <a:srgbClr val="E4B22D"/>
                </a:solidFill>
                <a:latin typeface="Times New Roman" panose="02020603050405020304" pitchFamily="18" charset="0"/>
                <a:cs typeface="Times New Roman" panose="02020603050405020304" pitchFamily="18" charset="0"/>
              </a:rPr>
              <a:t>ΣΤΕΡΕΟΤΥΠΑ &amp; ΠΡΟΚΑΤΑΛΗΨΕΙΣ</a:t>
            </a:r>
          </a:p>
        </p:txBody>
      </p:sp>
    </p:spTree>
    <p:extLst>
      <p:ext uri="{BB962C8B-B14F-4D97-AF65-F5344CB8AC3E}">
        <p14:creationId xmlns:p14="http://schemas.microsoft.com/office/powerpoint/2010/main" val="27462386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Παραδείγματα: Οι ξένοι, οι γυναίκες, οι πλούσιοι, οι Γερμανοί, οι εκπαιδευτικοί </a:t>
            </a:r>
            <a:r>
              <a:rPr lang="el-GR" sz="3200" b="1" dirty="0" err="1">
                <a:solidFill>
                  <a:srgbClr val="E4B22D"/>
                </a:solidFill>
                <a:latin typeface="Times New Roman" panose="02020603050405020304" pitchFamily="18" charset="0"/>
                <a:cs typeface="Times New Roman" panose="02020603050405020304" pitchFamily="18" charset="0"/>
              </a:rPr>
              <a:t>κλπ</a:t>
            </a:r>
            <a:r>
              <a:rPr lang="el-GR" sz="3200" b="1" dirty="0">
                <a:solidFill>
                  <a:srgbClr val="E4B22D"/>
                </a:solidFill>
                <a:latin typeface="Times New Roman" panose="02020603050405020304" pitchFamily="18" charset="0"/>
                <a:cs typeface="Times New Roman" panose="02020603050405020304" pitchFamily="18" charset="0"/>
              </a:rPr>
              <a:t> </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Αποδίδουν τα ίδια χαρακτηριστικά σε όλα τα μέλη μίας κατηγορίας</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Στόχος η «καλύτερη» κατανόησή τους και η πρόβλεψη των συμπεριφορών τους</a:t>
            </a:r>
          </a:p>
          <a:p>
            <a:pPr lvl="0"/>
            <a:endParaRPr lang="el-GR" sz="3200" b="1" dirty="0">
              <a:solidFill>
                <a:srgbClr val="E4B22D"/>
              </a:solidFill>
              <a:latin typeface="Times New Roman" panose="02020603050405020304" pitchFamily="18" charset="0"/>
              <a:cs typeface="Times New Roman" panose="02020603050405020304" pitchFamily="18" charset="0"/>
            </a:endParaRP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
        <p:nvSpPr>
          <p:cNvPr id="14" name="TextBox 13">
            <a:extLst>
              <a:ext uri="{FF2B5EF4-FFF2-40B4-BE49-F238E27FC236}">
                <a16:creationId xmlns:a16="http://schemas.microsoft.com/office/drawing/2014/main" id="{83098E47-D208-764F-B108-2918586B3399}"/>
              </a:ext>
            </a:extLst>
          </p:cNvPr>
          <p:cNvSpPr txBox="1"/>
          <p:nvPr/>
        </p:nvSpPr>
        <p:spPr>
          <a:xfrm>
            <a:off x="380196" y="2951946"/>
            <a:ext cx="3401783" cy="954107"/>
          </a:xfrm>
          <a:prstGeom prst="rect">
            <a:avLst/>
          </a:prstGeom>
          <a:noFill/>
        </p:spPr>
        <p:txBody>
          <a:bodyPr wrap="square" rtlCol="0">
            <a:spAutoFit/>
          </a:bodyPr>
          <a:lstStyle/>
          <a:p>
            <a:pPr algn="ctr"/>
            <a:r>
              <a:rPr lang="el-GR" sz="2800" b="1" dirty="0">
                <a:solidFill>
                  <a:schemeClr val="accent6">
                    <a:lumMod val="50000"/>
                  </a:schemeClr>
                </a:solidFill>
                <a:latin typeface="Times New Roman" panose="02020603050405020304" pitchFamily="18" charset="0"/>
                <a:cs typeface="Times New Roman" panose="02020603050405020304" pitchFamily="18" charset="0"/>
              </a:rPr>
              <a:t>ΣΤΕΡΕΟΤΥΠΑ &amp; ΠΡΟΚΑΤΑΛΗΨΕΙΣ</a:t>
            </a:r>
          </a:p>
        </p:txBody>
      </p:sp>
    </p:spTree>
    <p:extLst>
      <p:ext uri="{BB962C8B-B14F-4D97-AF65-F5344CB8AC3E}">
        <p14:creationId xmlns:p14="http://schemas.microsoft.com/office/powerpoint/2010/main" val="40537089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385A031-8843-6B4C-92DE-5FC35DACDE64}"/>
              </a:ext>
            </a:extLst>
          </p:cNvPr>
          <p:cNvPicPr>
            <a:picLocks noChangeAspect="1"/>
          </p:cNvPicPr>
          <p:nvPr/>
        </p:nvPicPr>
        <p:blipFill rotWithShape="1">
          <a:blip r:embed="rId2"/>
          <a:srcRect b="15146"/>
          <a:stretch/>
        </p:blipFill>
        <p:spPr>
          <a:xfrm>
            <a:off x="9993662" y="6388950"/>
            <a:ext cx="1391514" cy="497552"/>
          </a:xfrm>
          <a:prstGeom prst="rect">
            <a:avLst/>
          </a:prstGeom>
        </p:spPr>
      </p:pic>
      <p:pic>
        <p:nvPicPr>
          <p:cNvPr id="5" name="Εικόνα 4">
            <a:extLst>
              <a:ext uri="{FF2B5EF4-FFF2-40B4-BE49-F238E27FC236}">
                <a16:creationId xmlns:a16="http://schemas.microsoft.com/office/drawing/2014/main" id="{8AA668C3-BCFD-F847-88F2-E431FD86B158}"/>
              </a:ext>
            </a:extLst>
          </p:cNvPr>
          <p:cNvPicPr>
            <a:picLocks noChangeAspect="1"/>
          </p:cNvPicPr>
          <p:nvPr/>
        </p:nvPicPr>
        <p:blipFill rotWithShape="1">
          <a:blip r:embed="rId3"/>
          <a:srcRect t="23965" b="17900"/>
          <a:stretch/>
        </p:blipFill>
        <p:spPr>
          <a:xfrm>
            <a:off x="11385176" y="6388950"/>
            <a:ext cx="806824" cy="469050"/>
          </a:xfrm>
          <a:prstGeom prst="rect">
            <a:avLst/>
          </a:prstGeom>
        </p:spPr>
      </p:pic>
      <p:sp>
        <p:nvSpPr>
          <p:cNvPr id="6" name="Ορθογώνιο 5">
            <a:extLst>
              <a:ext uri="{FF2B5EF4-FFF2-40B4-BE49-F238E27FC236}">
                <a16:creationId xmlns:a16="http://schemas.microsoft.com/office/drawing/2014/main" id="{6DB489BF-55B7-4442-9A7E-C73E0A32D180}"/>
              </a:ext>
            </a:extLst>
          </p:cNvPr>
          <p:cNvSpPr/>
          <p:nvPr/>
        </p:nvSpPr>
        <p:spPr>
          <a:xfrm>
            <a:off x="410764" y="2505670"/>
            <a:ext cx="11443370" cy="923330"/>
          </a:xfrm>
          <a:prstGeom prst="rect">
            <a:avLst/>
          </a:prstGeom>
        </p:spPr>
        <p:txBody>
          <a:bodyPr wrap="square">
            <a:spAutoFit/>
          </a:bodyPr>
          <a:lstStyle/>
          <a:p>
            <a:pPr algn="ctr"/>
            <a:r>
              <a:rPr lang="el-GR" sz="5400" b="1" dirty="0">
                <a:solidFill>
                  <a:srgbClr val="E4B22D"/>
                </a:solidFill>
                <a:latin typeface="Times New Roman" panose="02020603050405020304" pitchFamily="18" charset="0"/>
                <a:cs typeface="Times New Roman" panose="02020603050405020304" pitchFamily="18" charset="0"/>
              </a:rPr>
              <a:t>ΔΙΑΠΡΟΣΩΠΙΚΕΣ ΣΧΕΣΕΙΣ </a:t>
            </a:r>
          </a:p>
        </p:txBody>
      </p:sp>
      <p:pic>
        <p:nvPicPr>
          <p:cNvPr id="8" name="Εικόνα 7">
            <a:extLst>
              <a:ext uri="{FF2B5EF4-FFF2-40B4-BE49-F238E27FC236}">
                <a16:creationId xmlns:a16="http://schemas.microsoft.com/office/drawing/2014/main" id="{25F0AF23-0741-B547-B4BB-AC4D7A26A3EE}"/>
              </a:ext>
            </a:extLst>
          </p:cNvPr>
          <p:cNvPicPr>
            <a:picLocks noChangeAspect="1"/>
          </p:cNvPicPr>
          <p:nvPr/>
        </p:nvPicPr>
        <p:blipFill>
          <a:blip r:embed="rId4"/>
          <a:stretch>
            <a:fillRect/>
          </a:stretch>
        </p:blipFill>
        <p:spPr>
          <a:xfrm>
            <a:off x="201478" y="-112433"/>
            <a:ext cx="229134" cy="7082866"/>
          </a:xfrm>
          <a:prstGeom prst="rect">
            <a:avLst/>
          </a:prstGeom>
        </p:spPr>
      </p:pic>
      <p:sp>
        <p:nvSpPr>
          <p:cNvPr id="10" name="Ορθογώνιο 9">
            <a:extLst>
              <a:ext uri="{FF2B5EF4-FFF2-40B4-BE49-F238E27FC236}">
                <a16:creationId xmlns:a16="http://schemas.microsoft.com/office/drawing/2014/main" id="{74EC32C4-E0D9-3541-8A4A-11FB8BB6E6B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Ορθογώνιο 10">
            <a:extLst>
              <a:ext uri="{FF2B5EF4-FFF2-40B4-BE49-F238E27FC236}">
                <a16:creationId xmlns:a16="http://schemas.microsoft.com/office/drawing/2014/main" id="{061C22F5-DC6D-4749-8F52-03F6C3574044}"/>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5894094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Ορθογώνιο 14">
            <a:extLst>
              <a:ext uri="{FF2B5EF4-FFF2-40B4-BE49-F238E27FC236}">
                <a16:creationId xmlns:a16="http://schemas.microsoft.com/office/drawing/2014/main" id="{BA5ABB88-0817-4849-BE1A-562EDE84934C}"/>
              </a:ext>
            </a:extLst>
          </p:cNvPr>
          <p:cNvSpPr/>
          <p:nvPr/>
        </p:nvSpPr>
        <p:spPr>
          <a:xfrm>
            <a:off x="410764" y="-1"/>
            <a:ext cx="11781235" cy="775157"/>
          </a:xfrm>
          <a:prstGeom prst="rect">
            <a:avLst/>
          </a:prstGeom>
          <a:solidFill>
            <a:schemeClr val="accent6">
              <a:lumMod val="50000"/>
            </a:schemeClr>
          </a:solidFill>
          <a:ln>
            <a:solidFill>
              <a:srgbClr val="D3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4400" b="1" dirty="0">
                <a:solidFill>
                  <a:srgbClr val="E4B22D"/>
                </a:solidFill>
                <a:latin typeface="Times New Roman" panose="02020603050405020304" pitchFamily="18" charset="0"/>
                <a:cs typeface="Times New Roman" panose="02020603050405020304" pitchFamily="18" charset="0"/>
              </a:rPr>
              <a:t>ΦΥΣΗ ΔΙΑΠΡΟΣΩΠΙΚΩΝ ΣΧΕΣΕΩΝ</a:t>
            </a:r>
          </a:p>
        </p:txBody>
      </p:sp>
      <p:pic>
        <p:nvPicPr>
          <p:cNvPr id="9" name="Εικόνα 8">
            <a:extLst>
              <a:ext uri="{FF2B5EF4-FFF2-40B4-BE49-F238E27FC236}">
                <a16:creationId xmlns:a16="http://schemas.microsoft.com/office/drawing/2014/main" id="{D4E038F6-9200-3A42-BA6E-15EBEF199CD1}"/>
              </a:ext>
            </a:extLst>
          </p:cNvPr>
          <p:cNvPicPr>
            <a:picLocks noChangeAspect="1"/>
          </p:cNvPicPr>
          <p:nvPr/>
        </p:nvPicPr>
        <p:blipFill>
          <a:blip r:embed="rId2"/>
          <a:stretch>
            <a:fillRect/>
          </a:stretch>
        </p:blipFill>
        <p:spPr>
          <a:xfrm>
            <a:off x="201478" y="-112433"/>
            <a:ext cx="229134" cy="7082866"/>
          </a:xfrm>
          <a:prstGeom prst="rect">
            <a:avLst/>
          </a:prstGeom>
        </p:spPr>
      </p:pic>
      <p:sp>
        <p:nvSpPr>
          <p:cNvPr id="12" name="Ορθογώνιο 11">
            <a:extLst>
              <a:ext uri="{FF2B5EF4-FFF2-40B4-BE49-F238E27FC236}">
                <a16:creationId xmlns:a16="http://schemas.microsoft.com/office/drawing/2014/main" id="{A28BDD3D-134E-0841-9DD9-79D7DB1E51CA}"/>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Ορθογώνιο 15">
            <a:extLst>
              <a:ext uri="{FF2B5EF4-FFF2-40B4-BE49-F238E27FC236}">
                <a16:creationId xmlns:a16="http://schemas.microsoft.com/office/drawing/2014/main" id="{4885B475-544C-894E-96BE-3F8BF3B6AC78}"/>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9" name="Εικόνα 18">
            <a:extLst>
              <a:ext uri="{FF2B5EF4-FFF2-40B4-BE49-F238E27FC236}">
                <a16:creationId xmlns:a16="http://schemas.microsoft.com/office/drawing/2014/main" id="{ED2161DD-8D1E-414E-937C-4B47547B9D0F}"/>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20" name="Εικόνα 19">
            <a:extLst>
              <a:ext uri="{FF2B5EF4-FFF2-40B4-BE49-F238E27FC236}">
                <a16:creationId xmlns:a16="http://schemas.microsoft.com/office/drawing/2014/main" id="{9DA0BE93-175E-DB4A-B5AB-C431FAAD10A0}"/>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1" name="TextBox 10">
            <a:extLst>
              <a:ext uri="{FF2B5EF4-FFF2-40B4-BE49-F238E27FC236}">
                <a16:creationId xmlns:a16="http://schemas.microsoft.com/office/drawing/2014/main" id="{12319BFD-6A1C-6349-9358-B84FC3930690}"/>
              </a:ext>
            </a:extLst>
          </p:cNvPr>
          <p:cNvSpPr txBox="1"/>
          <p:nvPr/>
        </p:nvSpPr>
        <p:spPr>
          <a:xfrm>
            <a:off x="578604" y="1073674"/>
            <a:ext cx="11209984" cy="5016758"/>
          </a:xfrm>
          <a:prstGeom prst="rect">
            <a:avLst/>
          </a:prstGeom>
          <a:noFill/>
        </p:spPr>
        <p:txBody>
          <a:bodyPr wrap="square" rtlCol="0">
            <a:spAutoFit/>
          </a:bodyPr>
          <a:lstStyle/>
          <a:p>
            <a:pPr lvl="1"/>
            <a:r>
              <a:rPr lang="el-GR" sz="3200" b="1" dirty="0">
                <a:solidFill>
                  <a:schemeClr val="accent6">
                    <a:lumMod val="50000"/>
                  </a:schemeClr>
                </a:solidFill>
              </a:rPr>
              <a:t>Αποτελούν πρωταρχική διάσταση της ανθρώπινης ζωής</a:t>
            </a:r>
          </a:p>
          <a:p>
            <a:pPr lvl="1"/>
            <a:endParaRPr lang="el-GR" sz="3200" b="1" dirty="0">
              <a:solidFill>
                <a:schemeClr val="accent6">
                  <a:lumMod val="50000"/>
                </a:schemeClr>
              </a:solidFill>
            </a:endParaRPr>
          </a:p>
          <a:p>
            <a:pPr lvl="1"/>
            <a:r>
              <a:rPr lang="el-GR" sz="3200" b="1" dirty="0">
                <a:solidFill>
                  <a:schemeClr val="accent6">
                    <a:lumMod val="50000"/>
                  </a:schemeClr>
                </a:solidFill>
              </a:rPr>
              <a:t>Θεμελιώδη πεδία πραγμάτωσης της ύπαρξης</a:t>
            </a:r>
          </a:p>
          <a:p>
            <a:pPr lvl="1"/>
            <a:r>
              <a:rPr lang="el-GR" sz="3200" b="1" dirty="0">
                <a:solidFill>
                  <a:schemeClr val="accent6">
                    <a:lumMod val="50000"/>
                  </a:schemeClr>
                </a:solidFill>
              </a:rPr>
              <a:t>&amp; επίτευξης κάθε αισθήματος πληρότητας, ψυχικής ισορροπίας και ευεξίας</a:t>
            </a:r>
          </a:p>
          <a:p>
            <a:pPr lvl="1"/>
            <a:endParaRPr lang="el-GR" sz="3200" b="1" dirty="0">
              <a:solidFill>
                <a:schemeClr val="accent6">
                  <a:lumMod val="50000"/>
                </a:schemeClr>
              </a:solidFill>
            </a:endParaRPr>
          </a:p>
          <a:p>
            <a:pPr marL="914400" lvl="1" indent="-457200">
              <a:buFont typeface="Wingdings" pitchFamily="2" charset="2"/>
              <a:buChar char="q"/>
            </a:pPr>
            <a:r>
              <a:rPr lang="el-GR" sz="3200" b="1" dirty="0">
                <a:solidFill>
                  <a:schemeClr val="accent6">
                    <a:lumMod val="50000"/>
                  </a:schemeClr>
                </a:solidFill>
              </a:rPr>
              <a:t>Οικογένεια</a:t>
            </a:r>
          </a:p>
          <a:p>
            <a:pPr marL="914400" lvl="1" indent="-457200">
              <a:buFont typeface="Wingdings" pitchFamily="2" charset="2"/>
              <a:buChar char="q"/>
            </a:pPr>
            <a:r>
              <a:rPr lang="el-GR" sz="3200" b="1" dirty="0">
                <a:solidFill>
                  <a:schemeClr val="accent6">
                    <a:lumMod val="50000"/>
                  </a:schemeClr>
                </a:solidFill>
              </a:rPr>
              <a:t>Φιλία</a:t>
            </a:r>
          </a:p>
          <a:p>
            <a:pPr marL="914400" lvl="1" indent="-457200">
              <a:buFont typeface="Wingdings" pitchFamily="2" charset="2"/>
              <a:buChar char="q"/>
            </a:pPr>
            <a:r>
              <a:rPr lang="el-GR" sz="3200" b="1" dirty="0">
                <a:solidFill>
                  <a:schemeClr val="accent6">
                    <a:lumMod val="50000"/>
                  </a:schemeClr>
                </a:solidFill>
              </a:rPr>
              <a:t>Έρωτας</a:t>
            </a:r>
          </a:p>
          <a:p>
            <a:pPr marL="914400" lvl="1" indent="-457200">
              <a:buFont typeface="Wingdings" pitchFamily="2" charset="2"/>
              <a:buChar char="q"/>
            </a:pPr>
            <a:r>
              <a:rPr lang="el-GR" sz="3200" b="1" dirty="0">
                <a:solidFill>
                  <a:schemeClr val="accent6">
                    <a:lumMod val="50000"/>
                  </a:schemeClr>
                </a:solidFill>
              </a:rPr>
              <a:t>Εργασιακές σχέσεις </a:t>
            </a:r>
          </a:p>
        </p:txBody>
      </p:sp>
    </p:spTree>
    <p:extLst>
      <p:ext uri="{BB962C8B-B14F-4D97-AF65-F5344CB8AC3E}">
        <p14:creationId xmlns:p14="http://schemas.microsoft.com/office/powerpoint/2010/main" val="41924743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Ορθογώνιο 14">
            <a:extLst>
              <a:ext uri="{FF2B5EF4-FFF2-40B4-BE49-F238E27FC236}">
                <a16:creationId xmlns:a16="http://schemas.microsoft.com/office/drawing/2014/main" id="{BA5ABB88-0817-4849-BE1A-562EDE84934C}"/>
              </a:ext>
            </a:extLst>
          </p:cNvPr>
          <p:cNvSpPr/>
          <p:nvPr/>
        </p:nvSpPr>
        <p:spPr>
          <a:xfrm>
            <a:off x="410764" y="-1"/>
            <a:ext cx="11781235" cy="775157"/>
          </a:xfrm>
          <a:prstGeom prst="rect">
            <a:avLst/>
          </a:prstGeom>
          <a:solidFill>
            <a:schemeClr val="accent6">
              <a:lumMod val="50000"/>
            </a:schemeClr>
          </a:solidFill>
          <a:ln>
            <a:solidFill>
              <a:srgbClr val="D3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4400" b="1" dirty="0">
                <a:solidFill>
                  <a:srgbClr val="E4B22D"/>
                </a:solidFill>
                <a:latin typeface="Times New Roman" panose="02020603050405020304" pitchFamily="18" charset="0"/>
                <a:cs typeface="Times New Roman" panose="02020603050405020304" pitchFamily="18" charset="0"/>
              </a:rPr>
              <a:t>ΦΥΣΗ ΔΙΑΠΡΟΣΩΠΙΚΩΝ ΣΧΕΣΕΩΝ</a:t>
            </a:r>
          </a:p>
        </p:txBody>
      </p:sp>
      <p:pic>
        <p:nvPicPr>
          <p:cNvPr id="9" name="Εικόνα 8">
            <a:extLst>
              <a:ext uri="{FF2B5EF4-FFF2-40B4-BE49-F238E27FC236}">
                <a16:creationId xmlns:a16="http://schemas.microsoft.com/office/drawing/2014/main" id="{D4E038F6-9200-3A42-BA6E-15EBEF199CD1}"/>
              </a:ext>
            </a:extLst>
          </p:cNvPr>
          <p:cNvPicPr>
            <a:picLocks noChangeAspect="1"/>
          </p:cNvPicPr>
          <p:nvPr/>
        </p:nvPicPr>
        <p:blipFill>
          <a:blip r:embed="rId2"/>
          <a:stretch>
            <a:fillRect/>
          </a:stretch>
        </p:blipFill>
        <p:spPr>
          <a:xfrm>
            <a:off x="201478" y="-112433"/>
            <a:ext cx="229134" cy="7082866"/>
          </a:xfrm>
          <a:prstGeom prst="rect">
            <a:avLst/>
          </a:prstGeom>
        </p:spPr>
      </p:pic>
      <p:sp>
        <p:nvSpPr>
          <p:cNvPr id="12" name="Ορθογώνιο 11">
            <a:extLst>
              <a:ext uri="{FF2B5EF4-FFF2-40B4-BE49-F238E27FC236}">
                <a16:creationId xmlns:a16="http://schemas.microsoft.com/office/drawing/2014/main" id="{A28BDD3D-134E-0841-9DD9-79D7DB1E51CA}"/>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Ορθογώνιο 15">
            <a:extLst>
              <a:ext uri="{FF2B5EF4-FFF2-40B4-BE49-F238E27FC236}">
                <a16:creationId xmlns:a16="http://schemas.microsoft.com/office/drawing/2014/main" id="{4885B475-544C-894E-96BE-3F8BF3B6AC78}"/>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9" name="Εικόνα 18">
            <a:extLst>
              <a:ext uri="{FF2B5EF4-FFF2-40B4-BE49-F238E27FC236}">
                <a16:creationId xmlns:a16="http://schemas.microsoft.com/office/drawing/2014/main" id="{ED2161DD-8D1E-414E-937C-4B47547B9D0F}"/>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20" name="Εικόνα 19">
            <a:extLst>
              <a:ext uri="{FF2B5EF4-FFF2-40B4-BE49-F238E27FC236}">
                <a16:creationId xmlns:a16="http://schemas.microsoft.com/office/drawing/2014/main" id="{9DA0BE93-175E-DB4A-B5AB-C431FAAD10A0}"/>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1" name="TextBox 10">
            <a:extLst>
              <a:ext uri="{FF2B5EF4-FFF2-40B4-BE49-F238E27FC236}">
                <a16:creationId xmlns:a16="http://schemas.microsoft.com/office/drawing/2014/main" id="{12319BFD-6A1C-6349-9358-B84FC3930690}"/>
              </a:ext>
            </a:extLst>
          </p:cNvPr>
          <p:cNvSpPr txBox="1"/>
          <p:nvPr/>
        </p:nvSpPr>
        <p:spPr>
          <a:xfrm>
            <a:off x="123987" y="887588"/>
            <a:ext cx="11209984" cy="5509200"/>
          </a:xfrm>
          <a:prstGeom prst="rect">
            <a:avLst/>
          </a:prstGeom>
          <a:noFill/>
        </p:spPr>
        <p:txBody>
          <a:bodyPr wrap="square" rtlCol="0">
            <a:spAutoFit/>
          </a:bodyPr>
          <a:lstStyle/>
          <a:p>
            <a:pPr lvl="1"/>
            <a:r>
              <a:rPr lang="el-GR" sz="3200" b="1" dirty="0">
                <a:solidFill>
                  <a:schemeClr val="accent6">
                    <a:lumMod val="50000"/>
                  </a:schemeClr>
                </a:solidFill>
              </a:rPr>
              <a:t>Χρήσιμα εργαλεία για την περιγραφή και κατανόηση κάθε είδους σχέσης </a:t>
            </a:r>
          </a:p>
          <a:p>
            <a:pPr lvl="1"/>
            <a:endParaRPr lang="el-GR" sz="3200" b="1" dirty="0">
              <a:solidFill>
                <a:schemeClr val="accent6">
                  <a:lumMod val="50000"/>
                </a:schemeClr>
              </a:solidFill>
            </a:endParaRPr>
          </a:p>
          <a:p>
            <a:pPr lvl="1"/>
            <a:r>
              <a:rPr lang="el-GR" sz="3200" b="1" dirty="0">
                <a:solidFill>
                  <a:schemeClr val="accent6">
                    <a:lumMod val="50000"/>
                  </a:schemeClr>
                </a:solidFill>
              </a:rPr>
              <a:t>Ψυχολογία των διαπροσωπικών σχέσεων – επίπεδα:</a:t>
            </a:r>
          </a:p>
          <a:p>
            <a:pPr marL="914400" lvl="1" indent="-457200">
              <a:buFont typeface="Wingdings" pitchFamily="2" charset="2"/>
              <a:buChar char="q"/>
            </a:pPr>
            <a:r>
              <a:rPr lang="el-GR" sz="3200" b="1" dirty="0" err="1">
                <a:solidFill>
                  <a:schemeClr val="accent6">
                    <a:lumMod val="50000"/>
                  </a:schemeClr>
                </a:solidFill>
              </a:rPr>
              <a:t>Ενδοψυχικό</a:t>
            </a:r>
            <a:r>
              <a:rPr lang="el-GR" sz="3200" b="1" dirty="0">
                <a:solidFill>
                  <a:schemeClr val="accent6">
                    <a:lumMod val="50000"/>
                  </a:schemeClr>
                </a:solidFill>
              </a:rPr>
              <a:t> – Προσωπικότητα εμπλεκομένων, κίνητρα, συναισθήματα, αναπαραστάσεις…</a:t>
            </a:r>
          </a:p>
          <a:p>
            <a:pPr marL="914400" lvl="1" indent="-457200">
              <a:buFont typeface="Wingdings" pitchFamily="2" charset="2"/>
              <a:buChar char="q"/>
            </a:pPr>
            <a:endParaRPr lang="el-GR" sz="3200" b="1" dirty="0">
              <a:solidFill>
                <a:schemeClr val="accent6">
                  <a:lumMod val="50000"/>
                </a:schemeClr>
              </a:solidFill>
            </a:endParaRPr>
          </a:p>
          <a:p>
            <a:pPr marL="914400" lvl="1" indent="-457200">
              <a:buFont typeface="Wingdings" pitchFamily="2" charset="2"/>
              <a:buChar char="q"/>
            </a:pPr>
            <a:r>
              <a:rPr lang="el-GR" sz="3200" b="1" dirty="0">
                <a:solidFill>
                  <a:schemeClr val="accent6">
                    <a:lumMod val="50000"/>
                  </a:schemeClr>
                </a:solidFill>
              </a:rPr>
              <a:t>Αλληλεπιδραστικό – Σχεσιακή δομή, λειτουργίες και δυναμική των επικοινωνιών</a:t>
            </a:r>
          </a:p>
          <a:p>
            <a:pPr marL="914400" lvl="1" indent="-457200">
              <a:buFont typeface="Wingdings" pitchFamily="2" charset="2"/>
              <a:buChar char="q"/>
            </a:pPr>
            <a:endParaRPr lang="el-GR" sz="3200" b="1" dirty="0">
              <a:solidFill>
                <a:schemeClr val="accent6">
                  <a:lumMod val="50000"/>
                </a:schemeClr>
              </a:solidFill>
            </a:endParaRPr>
          </a:p>
          <a:p>
            <a:pPr marL="914400" lvl="1" indent="-457200">
              <a:buFont typeface="Wingdings" pitchFamily="2" charset="2"/>
              <a:buChar char="q"/>
            </a:pPr>
            <a:r>
              <a:rPr lang="el-GR" sz="3200" b="1" dirty="0">
                <a:solidFill>
                  <a:schemeClr val="accent6">
                    <a:lumMod val="50000"/>
                  </a:schemeClr>
                </a:solidFill>
              </a:rPr>
              <a:t>Κοινωνικό – Κοινωνικών καταστάσεων, ρόλων, κανόνων</a:t>
            </a:r>
          </a:p>
        </p:txBody>
      </p:sp>
    </p:spTree>
    <p:extLst>
      <p:ext uri="{BB962C8B-B14F-4D97-AF65-F5344CB8AC3E}">
        <p14:creationId xmlns:p14="http://schemas.microsoft.com/office/powerpoint/2010/main" val="10389943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890076" y="0"/>
            <a:ext cx="8301924"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Μορφή και φύση του δεσμού που ενώνει δύο ή περισσότερα άτομα (οικογενειακές, φιλικές, ερωτικές, επαγγελματικές </a:t>
            </a:r>
            <a:r>
              <a:rPr lang="el-GR" sz="3000" b="1" dirty="0" err="1">
                <a:solidFill>
                  <a:srgbClr val="E4B22D"/>
                </a:solidFill>
                <a:latin typeface="Times New Roman" panose="02020603050405020304" pitchFamily="18" charset="0"/>
                <a:cs typeface="Times New Roman" panose="02020603050405020304" pitchFamily="18" charset="0"/>
              </a:rPr>
              <a:t>κλπ</a:t>
            </a:r>
            <a:r>
              <a:rPr lang="el-GR" sz="3000" b="1" dirty="0">
                <a:solidFill>
                  <a:srgbClr val="E4B22D"/>
                </a:solidFill>
                <a:latin typeface="Times New Roman" panose="02020603050405020304" pitchFamily="18" charset="0"/>
                <a:cs typeface="Times New Roman" panose="02020603050405020304" pitchFamily="18" charset="0"/>
              </a:rPr>
              <a:t>)</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Απλουστευτικός όρος (υπάρχουν πολλών ειδών φιλίες)</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Μία πρώτη ταξινόμηση και περιγραφή των σχέσεων</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Παρουσιάζουν σημαντικά κοινά χαρακτηριστικά: σταθερότητα στο χρόνο, αίσθημα κοινωνικής εμπλοκής ακόμη και σε μακρόχρονη απουσία επαφής</a:t>
            </a:r>
          </a:p>
        </p:txBody>
      </p:sp>
      <p:sp>
        <p:nvSpPr>
          <p:cNvPr id="2" name="TextBox 1">
            <a:extLst>
              <a:ext uri="{FF2B5EF4-FFF2-40B4-BE49-F238E27FC236}">
                <a16:creationId xmlns:a16="http://schemas.microsoft.com/office/drawing/2014/main" id="{1A699794-011C-EA4E-BF5F-BBF7841B9DAE}"/>
              </a:ext>
            </a:extLst>
          </p:cNvPr>
          <p:cNvSpPr txBox="1"/>
          <p:nvPr/>
        </p:nvSpPr>
        <p:spPr>
          <a:xfrm>
            <a:off x="50341" y="2831620"/>
            <a:ext cx="4262033" cy="584775"/>
          </a:xfrm>
          <a:prstGeom prst="rect">
            <a:avLst/>
          </a:prstGeom>
          <a:noFill/>
        </p:spPr>
        <p:txBody>
          <a:bodyPr wrap="square" rtlCol="0">
            <a:spAutoFit/>
          </a:bodyPr>
          <a:lstStyle/>
          <a:p>
            <a:pPr algn="ctr"/>
            <a:r>
              <a:rPr lang="el-GR" sz="3200" b="1" dirty="0">
                <a:solidFill>
                  <a:srgbClr val="527E16"/>
                </a:solidFill>
                <a:latin typeface="Times New Roman" panose="02020603050405020304" pitchFamily="18" charset="0"/>
                <a:cs typeface="Times New Roman" panose="02020603050405020304" pitchFamily="18" charset="0"/>
              </a:rPr>
              <a:t>ΣΧΕΣΗ</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21179608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4339525" y="1346754"/>
            <a:ext cx="7643188" cy="3323987"/>
          </a:xfrm>
          <a:prstGeom prst="rect">
            <a:avLst/>
          </a:prstGeom>
          <a:noFill/>
        </p:spPr>
        <p:txBody>
          <a:bodyPr wrap="square" rtlCol="0">
            <a:spAutoFit/>
          </a:bodyPr>
          <a:lstStyle/>
          <a:p>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Αλληλεπίδραση που λαμβάνει χώρα όταν οι εμπλεκόμενοι είναι σε επαφή </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Όχημα μέσω του οποίου η σχέση εγκαθιδρύεται, αναπτύσσεται και εξελίσσεται</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410764" y="-1"/>
            <a:ext cx="3928761"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ΕΠΙΚΟΙΝΩΝΙΑ</a:t>
            </a:r>
          </a:p>
        </p:txBody>
      </p:sp>
    </p:spTree>
    <p:extLst>
      <p:ext uri="{BB962C8B-B14F-4D97-AF65-F5344CB8AC3E}">
        <p14:creationId xmlns:p14="http://schemas.microsoft.com/office/powerpoint/2010/main" val="10717849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890076" y="0"/>
            <a:ext cx="8301924"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Αγάπη: Περιγράφει φαινόμενα πολύ διαφορετικά μεταξύ τους (γονείς – φίλοι)</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Έτσι και οι σχέσεις: Πολύπλοκα φαινόμενα που καλύπτουν ευρεία γκάμα ποικιλιών φύσης και μορφής</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Βλέπουμε συχνότερα συναδέλφους ή συμφοιτητές αλλά δεν τους θεωρούμε απαραίτητα φίλους</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Με άλλους φίλους μοιραζόμαστε τις ενδόμυχες σκέψεις μας, με άλλους διασκεδάζουμε ή συνεργαζόμαστε </a:t>
            </a:r>
          </a:p>
        </p:txBody>
      </p:sp>
      <p:sp>
        <p:nvSpPr>
          <p:cNvPr id="2" name="TextBox 1">
            <a:extLst>
              <a:ext uri="{FF2B5EF4-FFF2-40B4-BE49-F238E27FC236}">
                <a16:creationId xmlns:a16="http://schemas.microsoft.com/office/drawing/2014/main" id="{1A699794-011C-EA4E-BF5F-BBF7841B9DAE}"/>
              </a:ext>
            </a:extLst>
          </p:cNvPr>
          <p:cNvSpPr txBox="1"/>
          <p:nvPr/>
        </p:nvSpPr>
        <p:spPr>
          <a:xfrm>
            <a:off x="-308891" y="3136612"/>
            <a:ext cx="4262033" cy="584775"/>
          </a:xfrm>
          <a:prstGeom prst="rect">
            <a:avLst/>
          </a:prstGeom>
          <a:noFill/>
        </p:spPr>
        <p:txBody>
          <a:bodyPr wrap="square" rtlCol="0">
            <a:spAutoFit/>
          </a:bodyPr>
          <a:lstStyle/>
          <a:p>
            <a:pPr algn="ctr"/>
            <a:r>
              <a:rPr lang="el-GR" sz="3200" b="1" dirty="0">
                <a:solidFill>
                  <a:srgbClr val="527E16"/>
                </a:solidFill>
                <a:latin typeface="Times New Roman" panose="02020603050405020304" pitchFamily="18" charset="0"/>
                <a:cs typeface="Times New Roman" panose="02020603050405020304" pitchFamily="18" charset="0"/>
              </a:rPr>
              <a:t>ΣΧΕΣΕΙΣ</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3236956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Ορθογώνιο 14">
            <a:extLst>
              <a:ext uri="{FF2B5EF4-FFF2-40B4-BE49-F238E27FC236}">
                <a16:creationId xmlns:a16="http://schemas.microsoft.com/office/drawing/2014/main" id="{BA5ABB88-0817-4849-BE1A-562EDE84934C}"/>
              </a:ext>
            </a:extLst>
          </p:cNvPr>
          <p:cNvSpPr/>
          <p:nvPr/>
        </p:nvSpPr>
        <p:spPr>
          <a:xfrm>
            <a:off x="410764" y="-1"/>
            <a:ext cx="11781235" cy="775157"/>
          </a:xfrm>
          <a:prstGeom prst="rect">
            <a:avLst/>
          </a:prstGeom>
          <a:solidFill>
            <a:schemeClr val="accent6">
              <a:lumMod val="50000"/>
            </a:schemeClr>
          </a:solidFill>
          <a:ln>
            <a:solidFill>
              <a:srgbClr val="D3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ΠΑΡΑΓΟΝΤΕΣ ΠΟΥ ΕΠΗΡΕΑΖΟΥΝ ΤΗΝ ΕΠΙΚΟΙΝΩΝΙΑ</a:t>
            </a:r>
          </a:p>
        </p:txBody>
      </p:sp>
      <p:sp>
        <p:nvSpPr>
          <p:cNvPr id="2" name="Ορθογώνιο 1">
            <a:extLst>
              <a:ext uri="{FF2B5EF4-FFF2-40B4-BE49-F238E27FC236}">
                <a16:creationId xmlns:a16="http://schemas.microsoft.com/office/drawing/2014/main" id="{109DEA70-749E-364A-AB2E-E0C13073B09B}"/>
              </a:ext>
            </a:extLst>
          </p:cNvPr>
          <p:cNvSpPr/>
          <p:nvPr/>
        </p:nvSpPr>
        <p:spPr>
          <a:xfrm>
            <a:off x="736093" y="2274838"/>
            <a:ext cx="10009321" cy="2308324"/>
          </a:xfrm>
          <a:prstGeom prst="rect">
            <a:avLst/>
          </a:prstGeom>
        </p:spPr>
        <p:txBody>
          <a:bodyPr wrap="square">
            <a:spAutoFit/>
          </a:bodyPr>
          <a:lstStyle/>
          <a:p>
            <a:pPr marL="457200" lvl="0" indent="-457200">
              <a:spcAft>
                <a:spcPts val="0"/>
              </a:spcAft>
              <a:buFont typeface="Wingdings" pitchFamily="2" charset="2"/>
              <a:buChar char="q"/>
            </a:pPr>
            <a:r>
              <a:rPr lang="el-GR" sz="36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Ψυχολογικοί παράγοντες </a:t>
            </a:r>
          </a:p>
          <a:p>
            <a:pPr marL="457200" lvl="0" indent="-457200">
              <a:spcAft>
                <a:spcPts val="0"/>
              </a:spcAft>
              <a:buFont typeface="Wingdings" pitchFamily="2" charset="2"/>
              <a:buChar char="q"/>
            </a:pPr>
            <a:endParaRPr lang="el-GR" sz="36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914400" lvl="1" indent="-457200">
              <a:buFont typeface="Wingdings" pitchFamily="2" charset="2"/>
              <a:buChar char="§"/>
            </a:pPr>
            <a:r>
              <a:rPr lang="el-GR" sz="36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Προσωπικότητα</a:t>
            </a:r>
          </a:p>
          <a:p>
            <a:pPr marL="914400" lvl="1" indent="-457200">
              <a:buFont typeface="Wingdings" pitchFamily="2" charset="2"/>
              <a:buChar char="§"/>
            </a:pPr>
            <a:r>
              <a:rPr lang="el-GR" sz="36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Γνωστικοί παράγοντες</a:t>
            </a:r>
          </a:p>
        </p:txBody>
      </p:sp>
      <p:pic>
        <p:nvPicPr>
          <p:cNvPr id="9" name="Εικόνα 8">
            <a:extLst>
              <a:ext uri="{FF2B5EF4-FFF2-40B4-BE49-F238E27FC236}">
                <a16:creationId xmlns:a16="http://schemas.microsoft.com/office/drawing/2014/main" id="{D4E038F6-9200-3A42-BA6E-15EBEF199CD1}"/>
              </a:ext>
            </a:extLst>
          </p:cNvPr>
          <p:cNvPicPr>
            <a:picLocks noChangeAspect="1"/>
          </p:cNvPicPr>
          <p:nvPr/>
        </p:nvPicPr>
        <p:blipFill>
          <a:blip r:embed="rId2"/>
          <a:stretch>
            <a:fillRect/>
          </a:stretch>
        </p:blipFill>
        <p:spPr>
          <a:xfrm>
            <a:off x="201478" y="-112433"/>
            <a:ext cx="229134" cy="7082866"/>
          </a:xfrm>
          <a:prstGeom prst="rect">
            <a:avLst/>
          </a:prstGeom>
        </p:spPr>
      </p:pic>
      <p:sp>
        <p:nvSpPr>
          <p:cNvPr id="12" name="Ορθογώνιο 11">
            <a:extLst>
              <a:ext uri="{FF2B5EF4-FFF2-40B4-BE49-F238E27FC236}">
                <a16:creationId xmlns:a16="http://schemas.microsoft.com/office/drawing/2014/main" id="{A28BDD3D-134E-0841-9DD9-79D7DB1E51CA}"/>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Ορθογώνιο 15">
            <a:extLst>
              <a:ext uri="{FF2B5EF4-FFF2-40B4-BE49-F238E27FC236}">
                <a16:creationId xmlns:a16="http://schemas.microsoft.com/office/drawing/2014/main" id="{4885B475-544C-894E-96BE-3F8BF3B6AC78}"/>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9" name="Εικόνα 18">
            <a:extLst>
              <a:ext uri="{FF2B5EF4-FFF2-40B4-BE49-F238E27FC236}">
                <a16:creationId xmlns:a16="http://schemas.microsoft.com/office/drawing/2014/main" id="{ED2161DD-8D1E-414E-937C-4B47547B9D0F}"/>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20" name="Εικόνα 19">
            <a:extLst>
              <a:ext uri="{FF2B5EF4-FFF2-40B4-BE49-F238E27FC236}">
                <a16:creationId xmlns:a16="http://schemas.microsoft.com/office/drawing/2014/main" id="{9DA0BE93-175E-DB4A-B5AB-C431FAAD10A0}"/>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30705350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4339525" y="1346754"/>
            <a:ext cx="7643188" cy="4247317"/>
          </a:xfrm>
          <a:prstGeom prst="rect">
            <a:avLst/>
          </a:prstGeom>
          <a:noFill/>
        </p:spPr>
        <p:txBody>
          <a:bodyPr wrap="square" rtlCol="0">
            <a:spAutoFit/>
          </a:bodyPr>
          <a:lstStyle/>
          <a:p>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Η οικειότητα δεν ταυτίζεται απαραίτητα με την εγκαρδιότητα</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Πιθανώς να είμαστε πολύ διαχυτικοί με κάποιον γείτονα που έχουμε καιρό να δούμε και λιγότερο με έναν στενό φίλο τον οποίο όμως εμπιστευόμαστε και από τον οποίο έχουμε περισσότερες απαιτήσεις</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410764" y="-1"/>
            <a:ext cx="3928761"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ΣΧΕΣΕΙΣ</a:t>
            </a:r>
          </a:p>
        </p:txBody>
      </p:sp>
    </p:spTree>
    <p:extLst>
      <p:ext uri="{BB962C8B-B14F-4D97-AF65-F5344CB8AC3E}">
        <p14:creationId xmlns:p14="http://schemas.microsoft.com/office/powerpoint/2010/main" val="37896779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385A031-8843-6B4C-92DE-5FC35DACDE64}"/>
              </a:ext>
            </a:extLst>
          </p:cNvPr>
          <p:cNvPicPr>
            <a:picLocks noChangeAspect="1"/>
          </p:cNvPicPr>
          <p:nvPr/>
        </p:nvPicPr>
        <p:blipFill rotWithShape="1">
          <a:blip r:embed="rId2"/>
          <a:srcRect b="15146"/>
          <a:stretch/>
        </p:blipFill>
        <p:spPr>
          <a:xfrm>
            <a:off x="9993662" y="6388950"/>
            <a:ext cx="1391514" cy="497552"/>
          </a:xfrm>
          <a:prstGeom prst="rect">
            <a:avLst/>
          </a:prstGeom>
        </p:spPr>
      </p:pic>
      <p:pic>
        <p:nvPicPr>
          <p:cNvPr id="5" name="Εικόνα 4">
            <a:extLst>
              <a:ext uri="{FF2B5EF4-FFF2-40B4-BE49-F238E27FC236}">
                <a16:creationId xmlns:a16="http://schemas.microsoft.com/office/drawing/2014/main" id="{8AA668C3-BCFD-F847-88F2-E431FD86B158}"/>
              </a:ext>
            </a:extLst>
          </p:cNvPr>
          <p:cNvPicPr>
            <a:picLocks noChangeAspect="1"/>
          </p:cNvPicPr>
          <p:nvPr/>
        </p:nvPicPr>
        <p:blipFill rotWithShape="1">
          <a:blip r:embed="rId3"/>
          <a:srcRect t="23965" b="17900"/>
          <a:stretch/>
        </p:blipFill>
        <p:spPr>
          <a:xfrm>
            <a:off x="11385176" y="6388950"/>
            <a:ext cx="806824" cy="469050"/>
          </a:xfrm>
          <a:prstGeom prst="rect">
            <a:avLst/>
          </a:prstGeom>
        </p:spPr>
      </p:pic>
      <p:sp>
        <p:nvSpPr>
          <p:cNvPr id="6" name="Ορθογώνιο 5">
            <a:extLst>
              <a:ext uri="{FF2B5EF4-FFF2-40B4-BE49-F238E27FC236}">
                <a16:creationId xmlns:a16="http://schemas.microsoft.com/office/drawing/2014/main" id="{6DB489BF-55B7-4442-9A7E-C73E0A32D180}"/>
              </a:ext>
            </a:extLst>
          </p:cNvPr>
          <p:cNvSpPr/>
          <p:nvPr/>
        </p:nvSpPr>
        <p:spPr>
          <a:xfrm>
            <a:off x="263472" y="2551837"/>
            <a:ext cx="11443370" cy="1754326"/>
          </a:xfrm>
          <a:prstGeom prst="rect">
            <a:avLst/>
          </a:prstGeom>
        </p:spPr>
        <p:txBody>
          <a:bodyPr wrap="square">
            <a:spAutoFit/>
          </a:bodyPr>
          <a:lstStyle/>
          <a:p>
            <a:pPr algn="ctr"/>
            <a:r>
              <a:rPr lang="el-GR" sz="5400" b="1" dirty="0">
                <a:solidFill>
                  <a:srgbClr val="E4B22D"/>
                </a:solidFill>
                <a:latin typeface="Times New Roman" panose="02020603050405020304" pitchFamily="18" charset="0"/>
                <a:cs typeface="Times New Roman" panose="02020603050405020304" pitchFamily="18" charset="0"/>
              </a:rPr>
              <a:t>ΔΙΑΠΡΟΣΩΠΙΚΕΣ ΣΧΕΣΕΙΣ</a:t>
            </a:r>
            <a:endParaRPr lang="en-US" sz="5400" b="1" dirty="0">
              <a:solidFill>
                <a:srgbClr val="E4B22D"/>
              </a:solidFill>
              <a:latin typeface="Times New Roman" panose="02020603050405020304" pitchFamily="18" charset="0"/>
              <a:cs typeface="Times New Roman" panose="02020603050405020304" pitchFamily="18" charset="0"/>
            </a:endParaRPr>
          </a:p>
          <a:p>
            <a:pPr algn="ctr"/>
            <a:r>
              <a:rPr lang="en-US" sz="5400" b="1" dirty="0">
                <a:solidFill>
                  <a:srgbClr val="E4B22D"/>
                </a:solidFill>
                <a:latin typeface="Times New Roman" panose="02020603050405020304" pitchFamily="18" charset="0"/>
                <a:cs typeface="Times New Roman" panose="02020603050405020304" pitchFamily="18" charset="0"/>
              </a:rPr>
              <a:t>&amp; </a:t>
            </a:r>
            <a:r>
              <a:rPr lang="el-GR" sz="5400" b="1" dirty="0">
                <a:solidFill>
                  <a:srgbClr val="E4B22D"/>
                </a:solidFill>
                <a:latin typeface="Times New Roman" panose="02020603050405020304" pitchFamily="18" charset="0"/>
                <a:cs typeface="Times New Roman" panose="02020603050405020304" pitchFamily="18" charset="0"/>
              </a:rPr>
              <a:t>ΕΠΙΚΟΙΝΩΝΙΑ</a:t>
            </a:r>
          </a:p>
        </p:txBody>
      </p:sp>
      <p:pic>
        <p:nvPicPr>
          <p:cNvPr id="8" name="Εικόνα 7">
            <a:extLst>
              <a:ext uri="{FF2B5EF4-FFF2-40B4-BE49-F238E27FC236}">
                <a16:creationId xmlns:a16="http://schemas.microsoft.com/office/drawing/2014/main" id="{25F0AF23-0741-B547-B4BB-AC4D7A26A3EE}"/>
              </a:ext>
            </a:extLst>
          </p:cNvPr>
          <p:cNvPicPr>
            <a:picLocks noChangeAspect="1"/>
          </p:cNvPicPr>
          <p:nvPr/>
        </p:nvPicPr>
        <p:blipFill>
          <a:blip r:embed="rId4"/>
          <a:stretch>
            <a:fillRect/>
          </a:stretch>
        </p:blipFill>
        <p:spPr>
          <a:xfrm>
            <a:off x="201478" y="-112433"/>
            <a:ext cx="229134" cy="7082866"/>
          </a:xfrm>
          <a:prstGeom prst="rect">
            <a:avLst/>
          </a:prstGeom>
        </p:spPr>
      </p:pic>
      <p:sp>
        <p:nvSpPr>
          <p:cNvPr id="10" name="Ορθογώνιο 9">
            <a:extLst>
              <a:ext uri="{FF2B5EF4-FFF2-40B4-BE49-F238E27FC236}">
                <a16:creationId xmlns:a16="http://schemas.microsoft.com/office/drawing/2014/main" id="{74EC32C4-E0D9-3541-8A4A-11FB8BB6E6B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Ορθογώνιο 10">
            <a:extLst>
              <a:ext uri="{FF2B5EF4-FFF2-40B4-BE49-F238E27FC236}">
                <a16:creationId xmlns:a16="http://schemas.microsoft.com/office/drawing/2014/main" id="{061C22F5-DC6D-4749-8F52-03F6C3574044}"/>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4897808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Ορθογώνιο 14">
            <a:extLst>
              <a:ext uri="{FF2B5EF4-FFF2-40B4-BE49-F238E27FC236}">
                <a16:creationId xmlns:a16="http://schemas.microsoft.com/office/drawing/2014/main" id="{BA5ABB88-0817-4849-BE1A-562EDE84934C}"/>
              </a:ext>
            </a:extLst>
          </p:cNvPr>
          <p:cNvSpPr/>
          <p:nvPr/>
        </p:nvSpPr>
        <p:spPr>
          <a:xfrm>
            <a:off x="410764" y="-1"/>
            <a:ext cx="11781235" cy="775157"/>
          </a:xfrm>
          <a:prstGeom prst="rect">
            <a:avLst/>
          </a:prstGeom>
          <a:solidFill>
            <a:schemeClr val="accent6">
              <a:lumMod val="50000"/>
            </a:schemeClr>
          </a:solidFill>
          <a:ln>
            <a:solidFill>
              <a:srgbClr val="D3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4400" b="1" dirty="0">
                <a:solidFill>
                  <a:srgbClr val="E4B22D"/>
                </a:solidFill>
                <a:latin typeface="Times New Roman" panose="02020603050405020304" pitchFamily="18" charset="0"/>
                <a:cs typeface="Times New Roman" panose="02020603050405020304" pitchFamily="18" charset="0"/>
              </a:rPr>
              <a:t>ΣΧΕΣΕΙΣ</a:t>
            </a:r>
          </a:p>
        </p:txBody>
      </p:sp>
      <p:pic>
        <p:nvPicPr>
          <p:cNvPr id="9" name="Εικόνα 8">
            <a:extLst>
              <a:ext uri="{FF2B5EF4-FFF2-40B4-BE49-F238E27FC236}">
                <a16:creationId xmlns:a16="http://schemas.microsoft.com/office/drawing/2014/main" id="{D4E038F6-9200-3A42-BA6E-15EBEF199CD1}"/>
              </a:ext>
            </a:extLst>
          </p:cNvPr>
          <p:cNvPicPr>
            <a:picLocks noChangeAspect="1"/>
          </p:cNvPicPr>
          <p:nvPr/>
        </p:nvPicPr>
        <p:blipFill>
          <a:blip r:embed="rId2"/>
          <a:stretch>
            <a:fillRect/>
          </a:stretch>
        </p:blipFill>
        <p:spPr>
          <a:xfrm>
            <a:off x="201478" y="-112433"/>
            <a:ext cx="229134" cy="7082866"/>
          </a:xfrm>
          <a:prstGeom prst="rect">
            <a:avLst/>
          </a:prstGeom>
        </p:spPr>
      </p:pic>
      <p:sp>
        <p:nvSpPr>
          <p:cNvPr id="12" name="Ορθογώνιο 11">
            <a:extLst>
              <a:ext uri="{FF2B5EF4-FFF2-40B4-BE49-F238E27FC236}">
                <a16:creationId xmlns:a16="http://schemas.microsoft.com/office/drawing/2014/main" id="{A28BDD3D-134E-0841-9DD9-79D7DB1E51CA}"/>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Ορθογώνιο 15">
            <a:extLst>
              <a:ext uri="{FF2B5EF4-FFF2-40B4-BE49-F238E27FC236}">
                <a16:creationId xmlns:a16="http://schemas.microsoft.com/office/drawing/2014/main" id="{4885B475-544C-894E-96BE-3F8BF3B6AC78}"/>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9" name="Εικόνα 18">
            <a:extLst>
              <a:ext uri="{FF2B5EF4-FFF2-40B4-BE49-F238E27FC236}">
                <a16:creationId xmlns:a16="http://schemas.microsoft.com/office/drawing/2014/main" id="{ED2161DD-8D1E-414E-937C-4B47547B9D0F}"/>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20" name="Εικόνα 19">
            <a:extLst>
              <a:ext uri="{FF2B5EF4-FFF2-40B4-BE49-F238E27FC236}">
                <a16:creationId xmlns:a16="http://schemas.microsoft.com/office/drawing/2014/main" id="{9DA0BE93-175E-DB4A-B5AB-C431FAAD10A0}"/>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1" name="TextBox 10">
            <a:extLst>
              <a:ext uri="{FF2B5EF4-FFF2-40B4-BE49-F238E27FC236}">
                <a16:creationId xmlns:a16="http://schemas.microsoft.com/office/drawing/2014/main" id="{12319BFD-6A1C-6349-9358-B84FC3930690}"/>
              </a:ext>
            </a:extLst>
          </p:cNvPr>
          <p:cNvSpPr txBox="1"/>
          <p:nvPr/>
        </p:nvSpPr>
        <p:spPr>
          <a:xfrm>
            <a:off x="508103" y="1563106"/>
            <a:ext cx="11209984" cy="3539430"/>
          </a:xfrm>
          <a:prstGeom prst="rect">
            <a:avLst/>
          </a:prstGeom>
          <a:noFill/>
        </p:spPr>
        <p:txBody>
          <a:bodyPr wrap="square" rtlCol="0">
            <a:spAutoFit/>
          </a:bodyPr>
          <a:lstStyle/>
          <a:p>
            <a:pPr lvl="1"/>
            <a:r>
              <a:rPr lang="el-GR" sz="3200" b="1" dirty="0">
                <a:solidFill>
                  <a:schemeClr val="accent6">
                    <a:lumMod val="50000"/>
                  </a:schemeClr>
                </a:solidFill>
              </a:rPr>
              <a:t>Προσεγγίζουμε τις σχέσεις σε τρία επίπεδα:</a:t>
            </a:r>
          </a:p>
          <a:p>
            <a:pPr lvl="1"/>
            <a:endParaRPr lang="el-GR" sz="3200" b="1" dirty="0">
              <a:solidFill>
                <a:schemeClr val="accent6">
                  <a:lumMod val="50000"/>
                </a:schemeClr>
              </a:solidFill>
            </a:endParaRPr>
          </a:p>
          <a:p>
            <a:pPr marL="914400" lvl="1" indent="-457200">
              <a:buFont typeface="Wingdings" pitchFamily="2" charset="2"/>
              <a:buChar char="q"/>
            </a:pPr>
            <a:r>
              <a:rPr lang="el-GR" sz="3200" b="1" dirty="0">
                <a:solidFill>
                  <a:schemeClr val="accent6">
                    <a:lumMod val="50000"/>
                  </a:schemeClr>
                </a:solidFill>
              </a:rPr>
              <a:t>Του «εδώ και τώρα» της συνάντησης</a:t>
            </a:r>
          </a:p>
          <a:p>
            <a:pPr marL="914400" lvl="1" indent="-457200">
              <a:buFont typeface="Wingdings" pitchFamily="2" charset="2"/>
              <a:buChar char="q"/>
            </a:pPr>
            <a:endParaRPr lang="el-GR" sz="3200" b="1" dirty="0">
              <a:solidFill>
                <a:schemeClr val="accent6">
                  <a:lumMod val="50000"/>
                </a:schemeClr>
              </a:solidFill>
            </a:endParaRPr>
          </a:p>
          <a:p>
            <a:pPr marL="914400" lvl="1" indent="-457200">
              <a:buFont typeface="Wingdings" pitchFamily="2" charset="2"/>
              <a:buChar char="q"/>
            </a:pPr>
            <a:r>
              <a:rPr lang="el-GR" sz="3200" b="1" dirty="0">
                <a:solidFill>
                  <a:schemeClr val="accent6">
                    <a:lumMod val="50000"/>
                  </a:schemeClr>
                </a:solidFill>
              </a:rPr>
              <a:t>Της χρονικής δυναμικής</a:t>
            </a:r>
          </a:p>
          <a:p>
            <a:pPr marL="914400" lvl="1" indent="-457200">
              <a:buFont typeface="Wingdings" pitchFamily="2" charset="2"/>
              <a:buChar char="q"/>
            </a:pPr>
            <a:endParaRPr lang="el-GR" sz="3200" b="1" dirty="0">
              <a:solidFill>
                <a:schemeClr val="accent6">
                  <a:lumMod val="50000"/>
                </a:schemeClr>
              </a:solidFill>
            </a:endParaRPr>
          </a:p>
          <a:p>
            <a:pPr marL="914400" lvl="1" indent="-457200">
              <a:buFont typeface="Wingdings" pitchFamily="2" charset="2"/>
              <a:buChar char="q"/>
            </a:pPr>
            <a:r>
              <a:rPr lang="el-GR" sz="3200" b="1" dirty="0">
                <a:solidFill>
                  <a:schemeClr val="accent6">
                    <a:lumMod val="50000"/>
                  </a:schemeClr>
                </a:solidFill>
              </a:rPr>
              <a:t>Του πλαισίου και ευρύτερου πεδίου</a:t>
            </a:r>
          </a:p>
        </p:txBody>
      </p:sp>
    </p:spTree>
    <p:extLst>
      <p:ext uri="{BB962C8B-B14F-4D97-AF65-F5344CB8AC3E}">
        <p14:creationId xmlns:p14="http://schemas.microsoft.com/office/powerpoint/2010/main" val="35745140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890076" y="0"/>
            <a:ext cx="8301924"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Απλώς παρατηρούμε τι συμβαίνει ανάμεσα στους συμμετέχοντες</a:t>
            </a:r>
          </a:p>
        </p:txBody>
      </p:sp>
      <p:sp>
        <p:nvSpPr>
          <p:cNvPr id="2" name="TextBox 1">
            <a:extLst>
              <a:ext uri="{FF2B5EF4-FFF2-40B4-BE49-F238E27FC236}">
                <a16:creationId xmlns:a16="http://schemas.microsoft.com/office/drawing/2014/main" id="{1A699794-011C-EA4E-BF5F-BBF7841B9DAE}"/>
              </a:ext>
            </a:extLst>
          </p:cNvPr>
          <p:cNvSpPr txBox="1"/>
          <p:nvPr/>
        </p:nvSpPr>
        <p:spPr>
          <a:xfrm>
            <a:off x="29328" y="2890391"/>
            <a:ext cx="4262033" cy="1077218"/>
          </a:xfrm>
          <a:prstGeom prst="rect">
            <a:avLst/>
          </a:prstGeom>
          <a:noFill/>
        </p:spPr>
        <p:txBody>
          <a:bodyPr wrap="square" rtlCol="0">
            <a:spAutoFit/>
          </a:bodyPr>
          <a:lstStyle/>
          <a:p>
            <a:pPr algn="ctr"/>
            <a:r>
              <a:rPr lang="el-GR" sz="3200" b="1" dirty="0">
                <a:solidFill>
                  <a:srgbClr val="527E16"/>
                </a:solidFill>
                <a:latin typeface="Times New Roman" panose="02020603050405020304" pitchFamily="18" charset="0"/>
                <a:cs typeface="Times New Roman" panose="02020603050405020304" pitchFamily="18" charset="0"/>
              </a:rPr>
              <a:t>ΕΠΙΠΕΔΟ</a:t>
            </a:r>
          </a:p>
          <a:p>
            <a:pPr algn="ctr"/>
            <a:r>
              <a:rPr lang="el-GR" sz="3200" b="1" dirty="0">
                <a:solidFill>
                  <a:srgbClr val="527E16"/>
                </a:solidFill>
                <a:latin typeface="Times New Roman" panose="02020603050405020304" pitchFamily="18" charset="0"/>
                <a:cs typeface="Times New Roman" panose="02020603050405020304" pitchFamily="18" charset="0"/>
              </a:rPr>
              <a:t>ΣΥΝΑΝΤΗΣΗΣ</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26739796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4339525" y="0"/>
            <a:ext cx="7643188" cy="6555641"/>
          </a:xfrm>
          <a:prstGeom prst="rect">
            <a:avLst/>
          </a:prstGeom>
          <a:noFill/>
        </p:spPr>
        <p:txBody>
          <a:bodyPr wrap="square" rtlCol="0">
            <a:spAutoFit/>
          </a:bodyPr>
          <a:lstStyle/>
          <a:p>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Λαμβάνουμε υπόψη τις προηγούμενες εμπειρίες των υποκειμένων (από ανάλογες σχέσεις που είχε ο καθένας ή/και από την μεταξύ τους σχέση)</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Λαμβάνουμε επίσης υπόψη τις στάσεις, κίνητρα, επιδιώξεις και τις προσμονές τους από τον άλλο και από την σχέση</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Κάθε συνάντηση μία δυναμική στην οποία τα παραπάνω συναντώνται και συνδυάζονται και που οι πρωταγωνιστές αδυνατούν να ελέγξουν απόλυτα</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410764" y="-1"/>
            <a:ext cx="3928761"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ΕΠΙΠΕΔΟ ΧΡΟΝΙΚΗΣ ΔΥΝΑΜΙΚΗΣ</a:t>
            </a:r>
          </a:p>
        </p:txBody>
      </p:sp>
    </p:spTree>
    <p:extLst>
      <p:ext uri="{BB962C8B-B14F-4D97-AF65-F5344CB8AC3E}">
        <p14:creationId xmlns:p14="http://schemas.microsoft.com/office/powerpoint/2010/main" val="16503455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890076" y="0"/>
            <a:ext cx="8301924"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Λαμβάνουμε υπόψη ό,τι επηρεάζει την συνάντηση</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914400" lvl="1" indent="-457200">
              <a:buFont typeface="Wingdings" pitchFamily="2" charset="2"/>
              <a:buChar char="§"/>
            </a:pPr>
            <a:r>
              <a:rPr lang="el-GR" sz="3000" b="1" dirty="0">
                <a:solidFill>
                  <a:srgbClr val="E4B22D"/>
                </a:solidFill>
                <a:latin typeface="Times New Roman" panose="02020603050405020304" pitchFamily="18" charset="0"/>
                <a:cs typeface="Times New Roman" panose="02020603050405020304" pitchFamily="18" charset="0"/>
              </a:rPr>
              <a:t>Φυσικό περιβάλλον</a:t>
            </a:r>
          </a:p>
          <a:p>
            <a:pPr marL="914400" lvl="1" indent="-457200">
              <a:buFont typeface="Wingdings" pitchFamily="2" charset="2"/>
              <a:buChar char="§"/>
            </a:pPr>
            <a:endParaRPr lang="el-GR" sz="3000" b="1" dirty="0">
              <a:solidFill>
                <a:srgbClr val="E4B22D"/>
              </a:solidFill>
              <a:latin typeface="Times New Roman" panose="02020603050405020304" pitchFamily="18" charset="0"/>
              <a:cs typeface="Times New Roman" panose="02020603050405020304" pitchFamily="18" charset="0"/>
            </a:endParaRPr>
          </a:p>
          <a:p>
            <a:pPr marL="914400" lvl="1" indent="-457200">
              <a:buFont typeface="Wingdings" pitchFamily="2" charset="2"/>
              <a:buChar char="§"/>
            </a:pPr>
            <a:r>
              <a:rPr lang="el-GR" sz="3000" b="1" dirty="0">
                <a:solidFill>
                  <a:srgbClr val="E4B22D"/>
                </a:solidFill>
                <a:latin typeface="Times New Roman" panose="02020603050405020304" pitchFamily="18" charset="0"/>
                <a:cs typeface="Times New Roman" panose="02020603050405020304" pitchFamily="18" charset="0"/>
              </a:rPr>
              <a:t>Κανόνες</a:t>
            </a:r>
          </a:p>
          <a:p>
            <a:pPr marL="914400" lvl="1" indent="-457200">
              <a:buFont typeface="Wingdings" pitchFamily="2" charset="2"/>
              <a:buChar char="§"/>
            </a:pPr>
            <a:endParaRPr lang="el-GR" sz="3000" b="1" dirty="0">
              <a:solidFill>
                <a:srgbClr val="E4B22D"/>
              </a:solidFill>
              <a:latin typeface="Times New Roman" panose="02020603050405020304" pitchFamily="18" charset="0"/>
              <a:cs typeface="Times New Roman" panose="02020603050405020304" pitchFamily="18" charset="0"/>
            </a:endParaRPr>
          </a:p>
          <a:p>
            <a:pPr marL="914400" lvl="1" indent="-457200">
              <a:buFont typeface="Wingdings" pitchFamily="2" charset="2"/>
              <a:buChar char="§"/>
            </a:pPr>
            <a:r>
              <a:rPr lang="el-GR" sz="3000" b="1" dirty="0">
                <a:solidFill>
                  <a:srgbClr val="E4B22D"/>
                </a:solidFill>
                <a:latin typeface="Times New Roman" panose="02020603050405020304" pitchFamily="18" charset="0"/>
                <a:cs typeface="Times New Roman" panose="02020603050405020304" pitchFamily="18" charset="0"/>
              </a:rPr>
              <a:t>Κώδικες</a:t>
            </a:r>
          </a:p>
          <a:p>
            <a:pPr marL="914400" lvl="1" indent="-457200">
              <a:buFont typeface="Wingdings" pitchFamily="2" charset="2"/>
              <a:buChar char="§"/>
            </a:pPr>
            <a:endParaRPr lang="el-GR" sz="3000" b="1" dirty="0">
              <a:solidFill>
                <a:srgbClr val="E4B22D"/>
              </a:solidFill>
              <a:latin typeface="Times New Roman" panose="02020603050405020304" pitchFamily="18" charset="0"/>
              <a:cs typeface="Times New Roman" panose="02020603050405020304" pitchFamily="18" charset="0"/>
            </a:endParaRPr>
          </a:p>
          <a:p>
            <a:pPr marL="914400" lvl="1" indent="-457200">
              <a:buFont typeface="Wingdings" pitchFamily="2" charset="2"/>
              <a:buChar char="§"/>
            </a:pPr>
            <a:r>
              <a:rPr lang="el-GR" sz="3000" b="1" dirty="0">
                <a:solidFill>
                  <a:srgbClr val="E4B22D"/>
                </a:solidFill>
                <a:latin typeface="Times New Roman" panose="02020603050405020304" pitchFamily="18" charset="0"/>
                <a:cs typeface="Times New Roman" panose="02020603050405020304" pitchFamily="18" charset="0"/>
              </a:rPr>
              <a:t>Τελετουργικά που δομούν τη σχέση</a:t>
            </a:r>
          </a:p>
        </p:txBody>
      </p:sp>
      <p:sp>
        <p:nvSpPr>
          <p:cNvPr id="2" name="TextBox 1">
            <a:extLst>
              <a:ext uri="{FF2B5EF4-FFF2-40B4-BE49-F238E27FC236}">
                <a16:creationId xmlns:a16="http://schemas.microsoft.com/office/drawing/2014/main" id="{1A699794-011C-EA4E-BF5F-BBF7841B9DAE}"/>
              </a:ext>
            </a:extLst>
          </p:cNvPr>
          <p:cNvSpPr txBox="1"/>
          <p:nvPr/>
        </p:nvSpPr>
        <p:spPr>
          <a:xfrm>
            <a:off x="0" y="2397948"/>
            <a:ext cx="4262033" cy="2062103"/>
          </a:xfrm>
          <a:prstGeom prst="rect">
            <a:avLst/>
          </a:prstGeom>
          <a:noFill/>
        </p:spPr>
        <p:txBody>
          <a:bodyPr wrap="square" rtlCol="0">
            <a:spAutoFit/>
          </a:bodyPr>
          <a:lstStyle/>
          <a:p>
            <a:pPr algn="ctr"/>
            <a:r>
              <a:rPr lang="el-GR" sz="3200" b="1" dirty="0">
                <a:solidFill>
                  <a:srgbClr val="527E16"/>
                </a:solidFill>
                <a:latin typeface="Times New Roman" panose="02020603050405020304" pitchFamily="18" charset="0"/>
                <a:cs typeface="Times New Roman" panose="02020603050405020304" pitchFamily="18" charset="0"/>
              </a:rPr>
              <a:t>ΕΠΙΠΕΔΟ</a:t>
            </a:r>
          </a:p>
          <a:p>
            <a:pPr algn="ctr"/>
            <a:r>
              <a:rPr lang="el-GR" sz="3200" b="1" dirty="0">
                <a:solidFill>
                  <a:srgbClr val="527E16"/>
                </a:solidFill>
                <a:latin typeface="Times New Roman" panose="02020603050405020304" pitchFamily="18" charset="0"/>
                <a:cs typeface="Times New Roman" panose="02020603050405020304" pitchFamily="18" charset="0"/>
              </a:rPr>
              <a:t>ΠΛΑΙΣΙΟΥ &amp; ΕΥΡΥΤΕΡΟΥ ΠΕΔΙΟΥ</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38654105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Ορθογώνιο 14">
            <a:extLst>
              <a:ext uri="{FF2B5EF4-FFF2-40B4-BE49-F238E27FC236}">
                <a16:creationId xmlns:a16="http://schemas.microsoft.com/office/drawing/2014/main" id="{BA5ABB88-0817-4849-BE1A-562EDE84934C}"/>
              </a:ext>
            </a:extLst>
          </p:cNvPr>
          <p:cNvSpPr/>
          <p:nvPr/>
        </p:nvSpPr>
        <p:spPr>
          <a:xfrm>
            <a:off x="410764" y="-1"/>
            <a:ext cx="11781235" cy="775157"/>
          </a:xfrm>
          <a:prstGeom prst="rect">
            <a:avLst/>
          </a:prstGeom>
          <a:solidFill>
            <a:schemeClr val="accent6">
              <a:lumMod val="50000"/>
            </a:schemeClr>
          </a:solidFill>
          <a:ln>
            <a:solidFill>
              <a:srgbClr val="D3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4400" b="1" dirty="0">
                <a:solidFill>
                  <a:srgbClr val="E4B22D"/>
                </a:solidFill>
                <a:latin typeface="Times New Roman" panose="02020603050405020304" pitchFamily="18" charset="0"/>
                <a:cs typeface="Times New Roman" panose="02020603050405020304" pitchFamily="18" charset="0"/>
              </a:rPr>
              <a:t>ΠΛΑΙΣΙΟ</a:t>
            </a:r>
          </a:p>
        </p:txBody>
      </p:sp>
      <p:pic>
        <p:nvPicPr>
          <p:cNvPr id="9" name="Εικόνα 8">
            <a:extLst>
              <a:ext uri="{FF2B5EF4-FFF2-40B4-BE49-F238E27FC236}">
                <a16:creationId xmlns:a16="http://schemas.microsoft.com/office/drawing/2014/main" id="{D4E038F6-9200-3A42-BA6E-15EBEF199CD1}"/>
              </a:ext>
            </a:extLst>
          </p:cNvPr>
          <p:cNvPicPr>
            <a:picLocks noChangeAspect="1"/>
          </p:cNvPicPr>
          <p:nvPr/>
        </p:nvPicPr>
        <p:blipFill>
          <a:blip r:embed="rId2"/>
          <a:stretch>
            <a:fillRect/>
          </a:stretch>
        </p:blipFill>
        <p:spPr>
          <a:xfrm>
            <a:off x="201478" y="-112433"/>
            <a:ext cx="229134" cy="7082866"/>
          </a:xfrm>
          <a:prstGeom prst="rect">
            <a:avLst/>
          </a:prstGeom>
        </p:spPr>
      </p:pic>
      <p:sp>
        <p:nvSpPr>
          <p:cNvPr id="12" name="Ορθογώνιο 11">
            <a:extLst>
              <a:ext uri="{FF2B5EF4-FFF2-40B4-BE49-F238E27FC236}">
                <a16:creationId xmlns:a16="http://schemas.microsoft.com/office/drawing/2014/main" id="{A28BDD3D-134E-0841-9DD9-79D7DB1E51CA}"/>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Ορθογώνιο 15">
            <a:extLst>
              <a:ext uri="{FF2B5EF4-FFF2-40B4-BE49-F238E27FC236}">
                <a16:creationId xmlns:a16="http://schemas.microsoft.com/office/drawing/2014/main" id="{4885B475-544C-894E-96BE-3F8BF3B6AC78}"/>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9" name="Εικόνα 18">
            <a:extLst>
              <a:ext uri="{FF2B5EF4-FFF2-40B4-BE49-F238E27FC236}">
                <a16:creationId xmlns:a16="http://schemas.microsoft.com/office/drawing/2014/main" id="{ED2161DD-8D1E-414E-937C-4B47547B9D0F}"/>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20" name="Εικόνα 19">
            <a:extLst>
              <a:ext uri="{FF2B5EF4-FFF2-40B4-BE49-F238E27FC236}">
                <a16:creationId xmlns:a16="http://schemas.microsoft.com/office/drawing/2014/main" id="{9DA0BE93-175E-DB4A-B5AB-C431FAAD10A0}"/>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1" name="TextBox 10">
            <a:extLst>
              <a:ext uri="{FF2B5EF4-FFF2-40B4-BE49-F238E27FC236}">
                <a16:creationId xmlns:a16="http://schemas.microsoft.com/office/drawing/2014/main" id="{12319BFD-6A1C-6349-9358-B84FC3930690}"/>
              </a:ext>
            </a:extLst>
          </p:cNvPr>
          <p:cNvSpPr txBox="1"/>
          <p:nvPr/>
        </p:nvSpPr>
        <p:spPr>
          <a:xfrm>
            <a:off x="-100796" y="912573"/>
            <a:ext cx="12215305" cy="6001643"/>
          </a:xfrm>
          <a:prstGeom prst="rect">
            <a:avLst/>
          </a:prstGeom>
          <a:noFill/>
        </p:spPr>
        <p:txBody>
          <a:bodyPr wrap="square" rtlCol="0">
            <a:spAutoFit/>
          </a:bodyPr>
          <a:lstStyle/>
          <a:p>
            <a:pPr lvl="1"/>
            <a:r>
              <a:rPr lang="el-GR" sz="3200" b="1" dirty="0" err="1">
                <a:solidFill>
                  <a:schemeClr val="accent6">
                    <a:lumMod val="50000"/>
                  </a:schemeClr>
                </a:solidFill>
              </a:rPr>
              <a:t>Χωροχρονικά</a:t>
            </a:r>
            <a:r>
              <a:rPr lang="el-GR" sz="3200" b="1" dirty="0">
                <a:solidFill>
                  <a:schemeClr val="accent6">
                    <a:lumMod val="50000"/>
                  </a:schemeClr>
                </a:solidFill>
              </a:rPr>
              <a:t> στοιχεία εντός των οποίων εκτυλίσσεται η αλληλεπίδραση</a:t>
            </a:r>
          </a:p>
          <a:p>
            <a:pPr marL="914400" lvl="1" indent="-457200">
              <a:buFont typeface="Wingdings" pitchFamily="2" charset="2"/>
              <a:buChar char="q"/>
            </a:pPr>
            <a:r>
              <a:rPr lang="el-GR" sz="3200" b="1" dirty="0">
                <a:solidFill>
                  <a:schemeClr val="accent6">
                    <a:lumMod val="50000"/>
                  </a:schemeClr>
                </a:solidFill>
              </a:rPr>
              <a:t>Φυσική – αντικειμενική διάσταση των στοιχείων (φωτισμός, χρωματισμός, αριθμός θέσεων αίθουσας </a:t>
            </a:r>
            <a:r>
              <a:rPr lang="el-GR" sz="3200" b="1" dirty="0" err="1">
                <a:solidFill>
                  <a:schemeClr val="accent6">
                    <a:lumMod val="50000"/>
                  </a:schemeClr>
                </a:solidFill>
              </a:rPr>
              <a:t>κλπ</a:t>
            </a:r>
            <a:r>
              <a:rPr lang="el-GR" sz="3200" b="1" dirty="0">
                <a:solidFill>
                  <a:schemeClr val="accent6">
                    <a:lumMod val="50000"/>
                  </a:schemeClr>
                </a:solidFill>
              </a:rPr>
              <a:t>)</a:t>
            </a:r>
          </a:p>
          <a:p>
            <a:pPr marL="914400" lvl="1" indent="-457200">
              <a:buFont typeface="Wingdings" pitchFamily="2" charset="2"/>
              <a:buChar char="q"/>
            </a:pPr>
            <a:endParaRPr lang="el-GR" sz="3200" b="1" dirty="0">
              <a:solidFill>
                <a:schemeClr val="accent6">
                  <a:lumMod val="50000"/>
                </a:schemeClr>
              </a:solidFill>
            </a:endParaRPr>
          </a:p>
          <a:p>
            <a:pPr marL="914400" lvl="1" indent="-457200">
              <a:buFont typeface="Wingdings" pitchFamily="2" charset="2"/>
              <a:buChar char="q"/>
            </a:pPr>
            <a:r>
              <a:rPr lang="el-GR" sz="3200" b="1" dirty="0">
                <a:solidFill>
                  <a:schemeClr val="accent6">
                    <a:lumMod val="50000"/>
                  </a:schemeClr>
                </a:solidFill>
              </a:rPr>
              <a:t>Η διάταξη δεν είναι ποτέ ουδέτερη, αλλά πλούσια σε πολιτισμικές και συμβολικές σημασίες</a:t>
            </a:r>
          </a:p>
          <a:p>
            <a:pPr marL="914400" lvl="1" indent="-457200">
              <a:buFont typeface="Wingdings" pitchFamily="2" charset="2"/>
              <a:buChar char="q"/>
            </a:pPr>
            <a:endParaRPr lang="el-GR" sz="3200" b="1" dirty="0">
              <a:solidFill>
                <a:schemeClr val="accent6">
                  <a:lumMod val="50000"/>
                </a:schemeClr>
              </a:solidFill>
            </a:endParaRPr>
          </a:p>
          <a:p>
            <a:pPr marL="914400" lvl="1" indent="-457200">
              <a:buFont typeface="Wingdings" pitchFamily="2" charset="2"/>
              <a:buChar char="q"/>
            </a:pPr>
            <a:r>
              <a:rPr lang="el-GR" sz="3200" b="1" dirty="0">
                <a:solidFill>
                  <a:schemeClr val="accent6">
                    <a:lumMod val="50000"/>
                  </a:schemeClr>
                </a:solidFill>
              </a:rPr>
              <a:t>Στον συγκεκριμένο χώρο προάγεται ένα συγκεκριμένο είδος επικοινωνίας και ένα συγκεκριμένο είδος σχέσης </a:t>
            </a:r>
          </a:p>
          <a:p>
            <a:pPr marL="914400" lvl="1" indent="-457200">
              <a:buFont typeface="Wingdings" pitchFamily="2" charset="2"/>
              <a:buChar char="q"/>
            </a:pPr>
            <a:endParaRPr lang="el-GR" sz="3200" b="1" dirty="0">
              <a:solidFill>
                <a:schemeClr val="accent6">
                  <a:lumMod val="50000"/>
                </a:schemeClr>
              </a:solidFill>
            </a:endParaRPr>
          </a:p>
          <a:p>
            <a:pPr marL="914400" lvl="1" indent="-457200">
              <a:buFont typeface="Wingdings" pitchFamily="2" charset="2"/>
              <a:buChar char="q"/>
            </a:pPr>
            <a:r>
              <a:rPr lang="el-GR" sz="3200" b="1" dirty="0">
                <a:solidFill>
                  <a:schemeClr val="accent6">
                    <a:lumMod val="50000"/>
                  </a:schemeClr>
                </a:solidFill>
              </a:rPr>
              <a:t>Επικοινωνιακοί κώδικες (πχ. </a:t>
            </a:r>
            <a:r>
              <a:rPr lang="el-GR" sz="3200" b="1" dirty="0" err="1">
                <a:solidFill>
                  <a:schemeClr val="accent6">
                    <a:lumMod val="50000"/>
                  </a:schemeClr>
                </a:solidFill>
              </a:rPr>
              <a:t>μονόδρομη</a:t>
            </a:r>
            <a:r>
              <a:rPr lang="el-GR" sz="3200" b="1" dirty="0">
                <a:solidFill>
                  <a:schemeClr val="accent6">
                    <a:lumMod val="50000"/>
                  </a:schemeClr>
                </a:solidFill>
              </a:rPr>
              <a:t> επικοινωνία)</a:t>
            </a:r>
          </a:p>
        </p:txBody>
      </p:sp>
    </p:spTree>
    <p:extLst>
      <p:ext uri="{BB962C8B-B14F-4D97-AF65-F5344CB8AC3E}">
        <p14:creationId xmlns:p14="http://schemas.microsoft.com/office/powerpoint/2010/main" val="35166886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Ορθογώνιο 14">
            <a:extLst>
              <a:ext uri="{FF2B5EF4-FFF2-40B4-BE49-F238E27FC236}">
                <a16:creationId xmlns:a16="http://schemas.microsoft.com/office/drawing/2014/main" id="{BA5ABB88-0817-4849-BE1A-562EDE84934C}"/>
              </a:ext>
            </a:extLst>
          </p:cNvPr>
          <p:cNvSpPr/>
          <p:nvPr/>
        </p:nvSpPr>
        <p:spPr>
          <a:xfrm>
            <a:off x="410764" y="-1"/>
            <a:ext cx="11781235" cy="775157"/>
          </a:xfrm>
          <a:prstGeom prst="rect">
            <a:avLst/>
          </a:prstGeom>
          <a:solidFill>
            <a:schemeClr val="accent6">
              <a:lumMod val="50000"/>
            </a:schemeClr>
          </a:solidFill>
          <a:ln>
            <a:solidFill>
              <a:srgbClr val="D3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4400" b="1" dirty="0">
                <a:solidFill>
                  <a:srgbClr val="E4B22D"/>
                </a:solidFill>
                <a:latin typeface="Times New Roman" panose="02020603050405020304" pitchFamily="18" charset="0"/>
                <a:cs typeface="Times New Roman" panose="02020603050405020304" pitchFamily="18" charset="0"/>
              </a:rPr>
              <a:t>ΚΑΤΑΣΤΑΣΗ</a:t>
            </a:r>
          </a:p>
        </p:txBody>
      </p:sp>
      <p:pic>
        <p:nvPicPr>
          <p:cNvPr id="9" name="Εικόνα 8">
            <a:extLst>
              <a:ext uri="{FF2B5EF4-FFF2-40B4-BE49-F238E27FC236}">
                <a16:creationId xmlns:a16="http://schemas.microsoft.com/office/drawing/2014/main" id="{D4E038F6-9200-3A42-BA6E-15EBEF199CD1}"/>
              </a:ext>
            </a:extLst>
          </p:cNvPr>
          <p:cNvPicPr>
            <a:picLocks noChangeAspect="1"/>
          </p:cNvPicPr>
          <p:nvPr/>
        </p:nvPicPr>
        <p:blipFill>
          <a:blip r:embed="rId2"/>
          <a:stretch>
            <a:fillRect/>
          </a:stretch>
        </p:blipFill>
        <p:spPr>
          <a:xfrm>
            <a:off x="201478" y="-112433"/>
            <a:ext cx="229134" cy="7082866"/>
          </a:xfrm>
          <a:prstGeom prst="rect">
            <a:avLst/>
          </a:prstGeom>
        </p:spPr>
      </p:pic>
      <p:sp>
        <p:nvSpPr>
          <p:cNvPr id="12" name="Ορθογώνιο 11">
            <a:extLst>
              <a:ext uri="{FF2B5EF4-FFF2-40B4-BE49-F238E27FC236}">
                <a16:creationId xmlns:a16="http://schemas.microsoft.com/office/drawing/2014/main" id="{A28BDD3D-134E-0841-9DD9-79D7DB1E51CA}"/>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Ορθογώνιο 15">
            <a:extLst>
              <a:ext uri="{FF2B5EF4-FFF2-40B4-BE49-F238E27FC236}">
                <a16:creationId xmlns:a16="http://schemas.microsoft.com/office/drawing/2014/main" id="{4885B475-544C-894E-96BE-3F8BF3B6AC78}"/>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9" name="Εικόνα 18">
            <a:extLst>
              <a:ext uri="{FF2B5EF4-FFF2-40B4-BE49-F238E27FC236}">
                <a16:creationId xmlns:a16="http://schemas.microsoft.com/office/drawing/2014/main" id="{ED2161DD-8D1E-414E-937C-4B47547B9D0F}"/>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20" name="Εικόνα 19">
            <a:extLst>
              <a:ext uri="{FF2B5EF4-FFF2-40B4-BE49-F238E27FC236}">
                <a16:creationId xmlns:a16="http://schemas.microsoft.com/office/drawing/2014/main" id="{9DA0BE93-175E-DB4A-B5AB-C431FAAD10A0}"/>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1" name="TextBox 10">
            <a:extLst>
              <a:ext uri="{FF2B5EF4-FFF2-40B4-BE49-F238E27FC236}">
                <a16:creationId xmlns:a16="http://schemas.microsoft.com/office/drawing/2014/main" id="{12319BFD-6A1C-6349-9358-B84FC3930690}"/>
              </a:ext>
            </a:extLst>
          </p:cNvPr>
          <p:cNvSpPr txBox="1"/>
          <p:nvPr/>
        </p:nvSpPr>
        <p:spPr>
          <a:xfrm>
            <a:off x="50341" y="1073674"/>
            <a:ext cx="12215305" cy="5016758"/>
          </a:xfrm>
          <a:prstGeom prst="rect">
            <a:avLst/>
          </a:prstGeom>
          <a:noFill/>
        </p:spPr>
        <p:txBody>
          <a:bodyPr wrap="square" rtlCol="0">
            <a:spAutoFit/>
          </a:bodyPr>
          <a:lstStyle/>
          <a:p>
            <a:pPr marL="914400" lvl="1" indent="-457200">
              <a:buFont typeface="Wingdings" pitchFamily="2" charset="2"/>
              <a:buChar char="q"/>
            </a:pPr>
            <a:r>
              <a:rPr lang="el-GR" sz="3200" b="1" dirty="0">
                <a:solidFill>
                  <a:schemeClr val="accent6">
                    <a:lumMod val="50000"/>
                  </a:schemeClr>
                </a:solidFill>
              </a:rPr>
              <a:t>Το σενάριο που οργανώνει το είδος της σχέσης</a:t>
            </a:r>
          </a:p>
          <a:p>
            <a:pPr marL="914400" lvl="1" indent="-457200">
              <a:buFont typeface="Wingdings" pitchFamily="2" charset="2"/>
              <a:buChar char="q"/>
            </a:pPr>
            <a:endParaRPr lang="el-GR" sz="3200" b="1" dirty="0">
              <a:solidFill>
                <a:schemeClr val="accent6">
                  <a:lumMod val="50000"/>
                </a:schemeClr>
              </a:solidFill>
            </a:endParaRPr>
          </a:p>
          <a:p>
            <a:pPr marL="914400" lvl="1" indent="-457200">
              <a:buFont typeface="Wingdings" pitchFamily="2" charset="2"/>
              <a:buChar char="q"/>
            </a:pPr>
            <a:r>
              <a:rPr lang="el-GR" sz="3200" b="1" dirty="0">
                <a:solidFill>
                  <a:schemeClr val="accent6">
                    <a:lumMod val="50000"/>
                  </a:schemeClr>
                </a:solidFill>
              </a:rPr>
              <a:t>Το ίδιο πλαίσιο μπορεί να αντιστοιχεί σε πολλές καταστάσεις (σαλόνι σπιτιού)</a:t>
            </a:r>
          </a:p>
          <a:p>
            <a:pPr marL="914400" lvl="1" indent="-457200">
              <a:buFont typeface="Wingdings" pitchFamily="2" charset="2"/>
              <a:buChar char="q"/>
            </a:pPr>
            <a:endParaRPr lang="el-GR" sz="3200" b="1" dirty="0">
              <a:solidFill>
                <a:schemeClr val="accent6">
                  <a:lumMod val="50000"/>
                </a:schemeClr>
              </a:solidFill>
            </a:endParaRPr>
          </a:p>
          <a:p>
            <a:pPr marL="914400" lvl="1" indent="-457200">
              <a:buFont typeface="Wingdings" pitchFamily="2" charset="2"/>
              <a:buChar char="q"/>
            </a:pPr>
            <a:r>
              <a:rPr lang="el-GR" sz="3200" b="1" dirty="0">
                <a:solidFill>
                  <a:schemeClr val="accent6">
                    <a:lumMod val="50000"/>
                  </a:schemeClr>
                </a:solidFill>
              </a:rPr>
              <a:t>Ορίζει σημαντικότατα στοιχεία της συνάντησης:</a:t>
            </a:r>
          </a:p>
          <a:p>
            <a:pPr marL="1828800" lvl="3" indent="-457200">
              <a:buFont typeface="Wingdings" pitchFamily="2" charset="2"/>
              <a:buChar char="§"/>
            </a:pPr>
            <a:r>
              <a:rPr lang="el-GR" sz="3200" b="1" dirty="0">
                <a:solidFill>
                  <a:schemeClr val="accent6">
                    <a:lumMod val="50000"/>
                  </a:schemeClr>
                </a:solidFill>
              </a:rPr>
              <a:t>Θεματολογία</a:t>
            </a:r>
          </a:p>
          <a:p>
            <a:pPr marL="1828800" lvl="3" indent="-457200">
              <a:buFont typeface="Wingdings" pitchFamily="2" charset="2"/>
              <a:buChar char="§"/>
            </a:pPr>
            <a:r>
              <a:rPr lang="el-GR" sz="3200" b="1" dirty="0">
                <a:solidFill>
                  <a:schemeClr val="accent6">
                    <a:lumMod val="50000"/>
                  </a:schemeClr>
                </a:solidFill>
              </a:rPr>
              <a:t>Κώδικες</a:t>
            </a:r>
          </a:p>
          <a:p>
            <a:pPr marL="1828800" lvl="3" indent="-457200">
              <a:buFont typeface="Wingdings" pitchFamily="2" charset="2"/>
              <a:buChar char="§"/>
            </a:pPr>
            <a:r>
              <a:rPr lang="el-GR" sz="3200" b="1" dirty="0" err="1">
                <a:solidFill>
                  <a:schemeClr val="accent6">
                    <a:lumMod val="50000"/>
                  </a:schemeClr>
                </a:solidFill>
              </a:rPr>
              <a:t>Διακυβεύματα</a:t>
            </a:r>
            <a:endParaRPr lang="el-GR" sz="3200" b="1" dirty="0">
              <a:solidFill>
                <a:schemeClr val="accent6">
                  <a:lumMod val="50000"/>
                </a:schemeClr>
              </a:solidFill>
            </a:endParaRPr>
          </a:p>
          <a:p>
            <a:pPr marL="1828800" lvl="3" indent="-457200">
              <a:buFont typeface="Wingdings" pitchFamily="2" charset="2"/>
              <a:buChar char="§"/>
            </a:pPr>
            <a:r>
              <a:rPr lang="el-GR" sz="3200" b="1" dirty="0">
                <a:solidFill>
                  <a:schemeClr val="accent6">
                    <a:lumMod val="50000"/>
                  </a:schemeClr>
                </a:solidFill>
              </a:rPr>
              <a:t>Ρόλοι κ.α.</a:t>
            </a:r>
          </a:p>
        </p:txBody>
      </p:sp>
    </p:spTree>
    <p:extLst>
      <p:ext uri="{BB962C8B-B14F-4D97-AF65-F5344CB8AC3E}">
        <p14:creationId xmlns:p14="http://schemas.microsoft.com/office/powerpoint/2010/main" val="22084738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Ορθογώνιο 14">
            <a:extLst>
              <a:ext uri="{FF2B5EF4-FFF2-40B4-BE49-F238E27FC236}">
                <a16:creationId xmlns:a16="http://schemas.microsoft.com/office/drawing/2014/main" id="{BA5ABB88-0817-4849-BE1A-562EDE84934C}"/>
              </a:ext>
            </a:extLst>
          </p:cNvPr>
          <p:cNvSpPr/>
          <p:nvPr/>
        </p:nvSpPr>
        <p:spPr>
          <a:xfrm>
            <a:off x="410764" y="-1"/>
            <a:ext cx="11781235" cy="775157"/>
          </a:xfrm>
          <a:prstGeom prst="rect">
            <a:avLst/>
          </a:prstGeom>
          <a:solidFill>
            <a:schemeClr val="accent6">
              <a:lumMod val="50000"/>
            </a:schemeClr>
          </a:solidFill>
          <a:ln>
            <a:solidFill>
              <a:srgbClr val="D3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4400" b="1" dirty="0">
                <a:solidFill>
                  <a:srgbClr val="E4B22D"/>
                </a:solidFill>
                <a:latin typeface="Times New Roman" panose="02020603050405020304" pitchFamily="18" charset="0"/>
                <a:cs typeface="Times New Roman" panose="02020603050405020304" pitchFamily="18" charset="0"/>
              </a:rPr>
              <a:t>ΘΕΣΜΟΣ</a:t>
            </a:r>
          </a:p>
        </p:txBody>
      </p:sp>
      <p:pic>
        <p:nvPicPr>
          <p:cNvPr id="9" name="Εικόνα 8">
            <a:extLst>
              <a:ext uri="{FF2B5EF4-FFF2-40B4-BE49-F238E27FC236}">
                <a16:creationId xmlns:a16="http://schemas.microsoft.com/office/drawing/2014/main" id="{D4E038F6-9200-3A42-BA6E-15EBEF199CD1}"/>
              </a:ext>
            </a:extLst>
          </p:cNvPr>
          <p:cNvPicPr>
            <a:picLocks noChangeAspect="1"/>
          </p:cNvPicPr>
          <p:nvPr/>
        </p:nvPicPr>
        <p:blipFill>
          <a:blip r:embed="rId2"/>
          <a:stretch>
            <a:fillRect/>
          </a:stretch>
        </p:blipFill>
        <p:spPr>
          <a:xfrm>
            <a:off x="201478" y="-112433"/>
            <a:ext cx="229134" cy="7082866"/>
          </a:xfrm>
          <a:prstGeom prst="rect">
            <a:avLst/>
          </a:prstGeom>
        </p:spPr>
      </p:pic>
      <p:sp>
        <p:nvSpPr>
          <p:cNvPr id="12" name="Ορθογώνιο 11">
            <a:extLst>
              <a:ext uri="{FF2B5EF4-FFF2-40B4-BE49-F238E27FC236}">
                <a16:creationId xmlns:a16="http://schemas.microsoft.com/office/drawing/2014/main" id="{A28BDD3D-134E-0841-9DD9-79D7DB1E51CA}"/>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Ορθογώνιο 15">
            <a:extLst>
              <a:ext uri="{FF2B5EF4-FFF2-40B4-BE49-F238E27FC236}">
                <a16:creationId xmlns:a16="http://schemas.microsoft.com/office/drawing/2014/main" id="{4885B475-544C-894E-96BE-3F8BF3B6AC78}"/>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9" name="Εικόνα 18">
            <a:extLst>
              <a:ext uri="{FF2B5EF4-FFF2-40B4-BE49-F238E27FC236}">
                <a16:creationId xmlns:a16="http://schemas.microsoft.com/office/drawing/2014/main" id="{ED2161DD-8D1E-414E-937C-4B47547B9D0F}"/>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20" name="Εικόνα 19">
            <a:extLst>
              <a:ext uri="{FF2B5EF4-FFF2-40B4-BE49-F238E27FC236}">
                <a16:creationId xmlns:a16="http://schemas.microsoft.com/office/drawing/2014/main" id="{9DA0BE93-175E-DB4A-B5AB-C431FAAD10A0}"/>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1" name="TextBox 10">
            <a:extLst>
              <a:ext uri="{FF2B5EF4-FFF2-40B4-BE49-F238E27FC236}">
                <a16:creationId xmlns:a16="http://schemas.microsoft.com/office/drawing/2014/main" id="{12319BFD-6A1C-6349-9358-B84FC3930690}"/>
              </a:ext>
            </a:extLst>
          </p:cNvPr>
          <p:cNvSpPr txBox="1"/>
          <p:nvPr/>
        </p:nvSpPr>
        <p:spPr>
          <a:xfrm>
            <a:off x="50341" y="871973"/>
            <a:ext cx="11872718" cy="6001643"/>
          </a:xfrm>
          <a:prstGeom prst="rect">
            <a:avLst/>
          </a:prstGeom>
          <a:noFill/>
        </p:spPr>
        <p:txBody>
          <a:bodyPr wrap="square" rtlCol="0">
            <a:spAutoFit/>
          </a:bodyPr>
          <a:lstStyle/>
          <a:p>
            <a:pPr marL="914400" lvl="1" indent="-457200">
              <a:buFont typeface="Wingdings" pitchFamily="2" charset="2"/>
              <a:buChar char="q"/>
            </a:pPr>
            <a:r>
              <a:rPr lang="el-GR" sz="3200" b="1" dirty="0">
                <a:solidFill>
                  <a:schemeClr val="accent6">
                    <a:lumMod val="50000"/>
                  </a:schemeClr>
                </a:solidFill>
              </a:rPr>
              <a:t>Πλαίσιο και κατάσταση εγγράφονται στον θεσμό (οικογένεια, σχολείο, δουλειά κ.α.)</a:t>
            </a:r>
          </a:p>
          <a:p>
            <a:pPr marL="914400" lvl="1" indent="-457200">
              <a:buFont typeface="Wingdings" pitchFamily="2" charset="2"/>
              <a:buChar char="q"/>
            </a:pPr>
            <a:endParaRPr lang="el-GR" sz="3200" b="1" dirty="0">
              <a:solidFill>
                <a:schemeClr val="accent6">
                  <a:lumMod val="50000"/>
                </a:schemeClr>
              </a:solidFill>
            </a:endParaRPr>
          </a:p>
          <a:p>
            <a:pPr marL="914400" lvl="1" indent="-457200">
              <a:buFont typeface="Wingdings" pitchFamily="2" charset="2"/>
              <a:buChar char="q"/>
            </a:pPr>
            <a:r>
              <a:rPr lang="el-GR" sz="3200" b="1" dirty="0">
                <a:solidFill>
                  <a:schemeClr val="accent6">
                    <a:lumMod val="50000"/>
                  </a:schemeClr>
                </a:solidFill>
              </a:rPr>
              <a:t>Επηρεάζει άμεσα το είδος, τη συχνότητα, το κλίμα, το ύφος, τους κανόνες…</a:t>
            </a:r>
          </a:p>
          <a:p>
            <a:pPr marL="914400" lvl="1" indent="-457200">
              <a:buFont typeface="Wingdings" pitchFamily="2" charset="2"/>
              <a:buChar char="q"/>
            </a:pPr>
            <a:endParaRPr lang="el-GR" sz="3200" b="1" dirty="0">
              <a:solidFill>
                <a:schemeClr val="accent6">
                  <a:lumMod val="50000"/>
                </a:schemeClr>
              </a:solidFill>
            </a:endParaRPr>
          </a:p>
          <a:p>
            <a:pPr marL="914400" lvl="1" indent="-457200">
              <a:buFont typeface="Wingdings" pitchFamily="2" charset="2"/>
              <a:buChar char="q"/>
            </a:pPr>
            <a:r>
              <a:rPr lang="el-GR" sz="3200" b="1" dirty="0">
                <a:solidFill>
                  <a:schemeClr val="accent6">
                    <a:lumMod val="50000"/>
                  </a:schemeClr>
                </a:solidFill>
              </a:rPr>
              <a:t>Παράδειγμα: σε εταιρεία όπου οι εργαζόμενοι μιλούν μεταξύ τους στον ενικό αλλά σε συγκεκριμένα πλαίσια μιλούν στον πληθυντικό</a:t>
            </a:r>
          </a:p>
          <a:p>
            <a:pPr marL="914400" lvl="1" indent="-457200">
              <a:buFont typeface="Wingdings" pitchFamily="2" charset="2"/>
              <a:buChar char="q"/>
            </a:pPr>
            <a:endParaRPr lang="el-GR" sz="3200" b="1" dirty="0">
              <a:solidFill>
                <a:schemeClr val="accent6">
                  <a:lumMod val="50000"/>
                </a:schemeClr>
              </a:solidFill>
            </a:endParaRPr>
          </a:p>
          <a:p>
            <a:pPr marL="914400" lvl="1" indent="-457200">
              <a:buFont typeface="Wingdings" pitchFamily="2" charset="2"/>
              <a:buChar char="q"/>
            </a:pPr>
            <a:r>
              <a:rPr lang="el-GR" sz="3200" b="1" dirty="0">
                <a:solidFill>
                  <a:schemeClr val="accent6">
                    <a:lumMod val="50000"/>
                  </a:schemeClr>
                </a:solidFill>
              </a:rPr>
              <a:t>Οι θεσμοί εγγράφονται σε ιστορικό και πολιτισμικό περιβάλλον</a:t>
            </a:r>
          </a:p>
        </p:txBody>
      </p:sp>
    </p:spTree>
    <p:extLst>
      <p:ext uri="{BB962C8B-B14F-4D97-AF65-F5344CB8AC3E}">
        <p14:creationId xmlns:p14="http://schemas.microsoft.com/office/powerpoint/2010/main" val="15163942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385A031-8843-6B4C-92DE-5FC35DACDE64}"/>
              </a:ext>
            </a:extLst>
          </p:cNvPr>
          <p:cNvPicPr>
            <a:picLocks noChangeAspect="1"/>
          </p:cNvPicPr>
          <p:nvPr/>
        </p:nvPicPr>
        <p:blipFill rotWithShape="1">
          <a:blip r:embed="rId2"/>
          <a:srcRect b="15146"/>
          <a:stretch/>
        </p:blipFill>
        <p:spPr>
          <a:xfrm>
            <a:off x="9993662" y="6388950"/>
            <a:ext cx="1391514" cy="497552"/>
          </a:xfrm>
          <a:prstGeom prst="rect">
            <a:avLst/>
          </a:prstGeom>
        </p:spPr>
      </p:pic>
      <p:pic>
        <p:nvPicPr>
          <p:cNvPr id="5" name="Εικόνα 4">
            <a:extLst>
              <a:ext uri="{FF2B5EF4-FFF2-40B4-BE49-F238E27FC236}">
                <a16:creationId xmlns:a16="http://schemas.microsoft.com/office/drawing/2014/main" id="{8AA668C3-BCFD-F847-88F2-E431FD86B158}"/>
              </a:ext>
            </a:extLst>
          </p:cNvPr>
          <p:cNvPicPr>
            <a:picLocks noChangeAspect="1"/>
          </p:cNvPicPr>
          <p:nvPr/>
        </p:nvPicPr>
        <p:blipFill rotWithShape="1">
          <a:blip r:embed="rId3"/>
          <a:srcRect t="23965" b="17900"/>
          <a:stretch/>
        </p:blipFill>
        <p:spPr>
          <a:xfrm>
            <a:off x="11385176" y="6388950"/>
            <a:ext cx="806824" cy="469050"/>
          </a:xfrm>
          <a:prstGeom prst="rect">
            <a:avLst/>
          </a:prstGeom>
        </p:spPr>
      </p:pic>
      <p:sp>
        <p:nvSpPr>
          <p:cNvPr id="6" name="Ορθογώνιο 5">
            <a:extLst>
              <a:ext uri="{FF2B5EF4-FFF2-40B4-BE49-F238E27FC236}">
                <a16:creationId xmlns:a16="http://schemas.microsoft.com/office/drawing/2014/main" id="{6DB489BF-55B7-4442-9A7E-C73E0A32D180}"/>
              </a:ext>
            </a:extLst>
          </p:cNvPr>
          <p:cNvSpPr/>
          <p:nvPr/>
        </p:nvSpPr>
        <p:spPr>
          <a:xfrm>
            <a:off x="430612" y="1668433"/>
            <a:ext cx="11443370" cy="2585323"/>
          </a:xfrm>
          <a:prstGeom prst="rect">
            <a:avLst/>
          </a:prstGeom>
        </p:spPr>
        <p:txBody>
          <a:bodyPr wrap="square">
            <a:spAutoFit/>
          </a:bodyPr>
          <a:lstStyle/>
          <a:p>
            <a:pPr algn="ctr"/>
            <a:r>
              <a:rPr lang="el-GR" sz="5400" b="1" dirty="0">
                <a:solidFill>
                  <a:srgbClr val="E4B22D"/>
                </a:solidFill>
                <a:latin typeface="Times New Roman" panose="02020603050405020304" pitchFamily="18" charset="0"/>
                <a:cs typeface="Times New Roman" panose="02020603050405020304" pitchFamily="18" charset="0"/>
              </a:rPr>
              <a:t>ΔΙΑΠΡΟΣΩΠΙΚΕΣ ΣΧΕΣΕΙΣ</a:t>
            </a:r>
            <a:endParaRPr lang="en-US" sz="5400" b="1" dirty="0">
              <a:solidFill>
                <a:srgbClr val="E4B22D"/>
              </a:solidFill>
              <a:latin typeface="Times New Roman" panose="02020603050405020304" pitchFamily="18" charset="0"/>
              <a:cs typeface="Times New Roman" panose="02020603050405020304" pitchFamily="18" charset="0"/>
            </a:endParaRPr>
          </a:p>
          <a:p>
            <a:pPr algn="ctr"/>
            <a:r>
              <a:rPr lang="en-US" sz="5400" b="1" dirty="0">
                <a:solidFill>
                  <a:srgbClr val="E4B22D"/>
                </a:solidFill>
                <a:latin typeface="Times New Roman" panose="02020603050405020304" pitchFamily="18" charset="0"/>
                <a:cs typeface="Times New Roman" panose="02020603050405020304" pitchFamily="18" charset="0"/>
              </a:rPr>
              <a:t>&amp; </a:t>
            </a:r>
            <a:r>
              <a:rPr lang="el-GR" sz="5400" b="1" dirty="0">
                <a:solidFill>
                  <a:srgbClr val="E4B22D"/>
                </a:solidFill>
                <a:latin typeface="Times New Roman" panose="02020603050405020304" pitchFamily="18" charset="0"/>
                <a:cs typeface="Times New Roman" panose="02020603050405020304" pitchFamily="18" charset="0"/>
              </a:rPr>
              <a:t>ΕΠΙΚΟΙΝΩΝΙΑ:</a:t>
            </a:r>
          </a:p>
          <a:p>
            <a:pPr algn="ctr"/>
            <a:r>
              <a:rPr lang="el-GR" sz="5400" b="1" dirty="0">
                <a:solidFill>
                  <a:srgbClr val="E4B22D"/>
                </a:solidFill>
                <a:latin typeface="Times New Roman" panose="02020603050405020304" pitchFamily="18" charset="0"/>
                <a:cs typeface="Times New Roman" panose="02020603050405020304" pitchFamily="18" charset="0"/>
              </a:rPr>
              <a:t>ΟΙ ΣΤΑΣΕΙΣ ΤΩΝ ΟΜΙΛΗΤΩΝ</a:t>
            </a:r>
          </a:p>
        </p:txBody>
      </p:sp>
      <p:pic>
        <p:nvPicPr>
          <p:cNvPr id="8" name="Εικόνα 7">
            <a:extLst>
              <a:ext uri="{FF2B5EF4-FFF2-40B4-BE49-F238E27FC236}">
                <a16:creationId xmlns:a16="http://schemas.microsoft.com/office/drawing/2014/main" id="{25F0AF23-0741-B547-B4BB-AC4D7A26A3EE}"/>
              </a:ext>
            </a:extLst>
          </p:cNvPr>
          <p:cNvPicPr>
            <a:picLocks noChangeAspect="1"/>
          </p:cNvPicPr>
          <p:nvPr/>
        </p:nvPicPr>
        <p:blipFill>
          <a:blip r:embed="rId4"/>
          <a:stretch>
            <a:fillRect/>
          </a:stretch>
        </p:blipFill>
        <p:spPr>
          <a:xfrm>
            <a:off x="201478" y="-112433"/>
            <a:ext cx="229134" cy="7082866"/>
          </a:xfrm>
          <a:prstGeom prst="rect">
            <a:avLst/>
          </a:prstGeom>
        </p:spPr>
      </p:pic>
      <p:sp>
        <p:nvSpPr>
          <p:cNvPr id="10" name="Ορθογώνιο 9">
            <a:extLst>
              <a:ext uri="{FF2B5EF4-FFF2-40B4-BE49-F238E27FC236}">
                <a16:creationId xmlns:a16="http://schemas.microsoft.com/office/drawing/2014/main" id="{74EC32C4-E0D9-3541-8A4A-11FB8BB6E6B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Ορθογώνιο 10">
            <a:extLst>
              <a:ext uri="{FF2B5EF4-FFF2-40B4-BE49-F238E27FC236}">
                <a16:creationId xmlns:a16="http://schemas.microsoft.com/office/drawing/2014/main" id="{061C22F5-DC6D-4749-8F52-03F6C3574044}"/>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686455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410763" y="0"/>
            <a:ext cx="4009595"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ΠΡΟΣΩΠΙΚΟΤΗΤΑ</a:t>
            </a:r>
          </a:p>
        </p:txBody>
      </p:sp>
      <p:sp>
        <p:nvSpPr>
          <p:cNvPr id="2" name="TextBox 1">
            <a:extLst>
              <a:ext uri="{FF2B5EF4-FFF2-40B4-BE49-F238E27FC236}">
                <a16:creationId xmlns:a16="http://schemas.microsoft.com/office/drawing/2014/main" id="{1A699794-011C-EA4E-BF5F-BBF7841B9DAE}"/>
              </a:ext>
            </a:extLst>
          </p:cNvPr>
          <p:cNvSpPr txBox="1"/>
          <p:nvPr/>
        </p:nvSpPr>
        <p:spPr>
          <a:xfrm>
            <a:off x="4726983" y="1166842"/>
            <a:ext cx="6865749" cy="4524315"/>
          </a:xfrm>
          <a:prstGeom prst="rect">
            <a:avLst/>
          </a:prstGeom>
          <a:noFill/>
        </p:spPr>
        <p:txBody>
          <a:bodyPr wrap="square" rtlCol="0">
            <a:spAutoFit/>
          </a:bodyPr>
          <a:lstStyle/>
          <a:p>
            <a:pPr marL="457200" indent="-457200">
              <a:buFont typeface="Wingdings" pitchFamily="2" charset="2"/>
              <a:buChar char="q"/>
            </a:pPr>
            <a:r>
              <a:rPr lang="el-GR" sz="3200" b="1" dirty="0">
                <a:solidFill>
                  <a:schemeClr val="accent6">
                    <a:lumMod val="50000"/>
                  </a:schemeClr>
                </a:solidFill>
              </a:rPr>
              <a:t>Η συμπεριφορά, άρα και η επικοινωνία, οφείλεται σε κάτι που υπάρχει και συμβαίνει στον νου και την ψυχή του ανθρώπου</a:t>
            </a:r>
          </a:p>
          <a:p>
            <a:pPr marL="457200" indent="-457200">
              <a:buFont typeface="Wingdings" pitchFamily="2" charset="2"/>
              <a:buChar char="q"/>
            </a:pPr>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Πλέγμα θεμελιωδών αναγκών που προσδιορίζουν τα κίνητρα </a:t>
            </a:r>
          </a:p>
          <a:p>
            <a:pPr marL="457200" indent="-457200">
              <a:buFont typeface="Wingdings" pitchFamily="2" charset="2"/>
              <a:buChar char="q"/>
            </a:pPr>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Ενσυνείδητα ή Ασυνείδητα</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11285995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Ορθογώνιο 14">
            <a:extLst>
              <a:ext uri="{FF2B5EF4-FFF2-40B4-BE49-F238E27FC236}">
                <a16:creationId xmlns:a16="http://schemas.microsoft.com/office/drawing/2014/main" id="{BA5ABB88-0817-4849-BE1A-562EDE84934C}"/>
              </a:ext>
            </a:extLst>
          </p:cNvPr>
          <p:cNvSpPr/>
          <p:nvPr/>
        </p:nvSpPr>
        <p:spPr>
          <a:xfrm>
            <a:off x="410764" y="-1"/>
            <a:ext cx="11781235" cy="775157"/>
          </a:xfrm>
          <a:prstGeom prst="rect">
            <a:avLst/>
          </a:prstGeom>
          <a:solidFill>
            <a:schemeClr val="accent6">
              <a:lumMod val="50000"/>
            </a:schemeClr>
          </a:solidFill>
          <a:ln>
            <a:solidFill>
              <a:srgbClr val="D3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4400" b="1" dirty="0">
                <a:solidFill>
                  <a:srgbClr val="E4B22D"/>
                </a:solidFill>
                <a:latin typeface="Times New Roman" panose="02020603050405020304" pitchFamily="18" charset="0"/>
                <a:cs typeface="Times New Roman" panose="02020603050405020304" pitchFamily="18" charset="0"/>
              </a:rPr>
              <a:t>Η ΔΙΑΠΡΟΣΩΠΙΚΗ ΣΧΕΣΗ</a:t>
            </a:r>
          </a:p>
        </p:txBody>
      </p:sp>
      <p:pic>
        <p:nvPicPr>
          <p:cNvPr id="9" name="Εικόνα 8">
            <a:extLst>
              <a:ext uri="{FF2B5EF4-FFF2-40B4-BE49-F238E27FC236}">
                <a16:creationId xmlns:a16="http://schemas.microsoft.com/office/drawing/2014/main" id="{D4E038F6-9200-3A42-BA6E-15EBEF199CD1}"/>
              </a:ext>
            </a:extLst>
          </p:cNvPr>
          <p:cNvPicPr>
            <a:picLocks noChangeAspect="1"/>
          </p:cNvPicPr>
          <p:nvPr/>
        </p:nvPicPr>
        <p:blipFill>
          <a:blip r:embed="rId2"/>
          <a:stretch>
            <a:fillRect/>
          </a:stretch>
        </p:blipFill>
        <p:spPr>
          <a:xfrm>
            <a:off x="201478" y="-112433"/>
            <a:ext cx="229134" cy="7082866"/>
          </a:xfrm>
          <a:prstGeom prst="rect">
            <a:avLst/>
          </a:prstGeom>
        </p:spPr>
      </p:pic>
      <p:sp>
        <p:nvSpPr>
          <p:cNvPr id="12" name="Ορθογώνιο 11">
            <a:extLst>
              <a:ext uri="{FF2B5EF4-FFF2-40B4-BE49-F238E27FC236}">
                <a16:creationId xmlns:a16="http://schemas.microsoft.com/office/drawing/2014/main" id="{A28BDD3D-134E-0841-9DD9-79D7DB1E51CA}"/>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Ορθογώνιο 15">
            <a:extLst>
              <a:ext uri="{FF2B5EF4-FFF2-40B4-BE49-F238E27FC236}">
                <a16:creationId xmlns:a16="http://schemas.microsoft.com/office/drawing/2014/main" id="{4885B475-544C-894E-96BE-3F8BF3B6AC78}"/>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9" name="Εικόνα 18">
            <a:extLst>
              <a:ext uri="{FF2B5EF4-FFF2-40B4-BE49-F238E27FC236}">
                <a16:creationId xmlns:a16="http://schemas.microsoft.com/office/drawing/2014/main" id="{ED2161DD-8D1E-414E-937C-4B47547B9D0F}"/>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20" name="Εικόνα 19">
            <a:extLst>
              <a:ext uri="{FF2B5EF4-FFF2-40B4-BE49-F238E27FC236}">
                <a16:creationId xmlns:a16="http://schemas.microsoft.com/office/drawing/2014/main" id="{9DA0BE93-175E-DB4A-B5AB-C431FAAD10A0}"/>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1" name="TextBox 10">
            <a:extLst>
              <a:ext uri="{FF2B5EF4-FFF2-40B4-BE49-F238E27FC236}">
                <a16:creationId xmlns:a16="http://schemas.microsoft.com/office/drawing/2014/main" id="{12319BFD-6A1C-6349-9358-B84FC3930690}"/>
              </a:ext>
            </a:extLst>
          </p:cNvPr>
          <p:cNvSpPr txBox="1"/>
          <p:nvPr/>
        </p:nvSpPr>
        <p:spPr>
          <a:xfrm>
            <a:off x="578604" y="856357"/>
            <a:ext cx="11209984" cy="6001643"/>
          </a:xfrm>
          <a:prstGeom prst="rect">
            <a:avLst/>
          </a:prstGeom>
          <a:noFill/>
        </p:spPr>
        <p:txBody>
          <a:bodyPr wrap="square" rtlCol="0">
            <a:spAutoFit/>
          </a:bodyPr>
          <a:lstStyle/>
          <a:p>
            <a:pPr lvl="1"/>
            <a:r>
              <a:rPr lang="el-GR" sz="3200" b="1" dirty="0">
                <a:solidFill>
                  <a:schemeClr val="accent6">
                    <a:lumMod val="50000"/>
                  </a:schemeClr>
                </a:solidFill>
              </a:rPr>
              <a:t>Οι στάσεις που μπορεί να υιοθετήσει ο δεύτερος ομιλητής ακούγοντας τον πρώτο να του μιλάει:</a:t>
            </a:r>
          </a:p>
          <a:p>
            <a:pPr lvl="1"/>
            <a:endParaRPr lang="el-GR" sz="3200" b="1" dirty="0">
              <a:solidFill>
                <a:schemeClr val="accent6">
                  <a:lumMod val="50000"/>
                </a:schemeClr>
              </a:solidFill>
            </a:endParaRPr>
          </a:p>
          <a:p>
            <a:pPr marL="914400" lvl="1" indent="-457200">
              <a:buFont typeface="Wingdings" pitchFamily="2" charset="2"/>
              <a:buChar char="q"/>
            </a:pPr>
            <a:r>
              <a:rPr lang="el-GR" sz="3200" b="1" dirty="0">
                <a:solidFill>
                  <a:schemeClr val="accent6">
                    <a:lumMod val="50000"/>
                  </a:schemeClr>
                </a:solidFill>
              </a:rPr>
              <a:t>Ερμηνευτική</a:t>
            </a:r>
          </a:p>
          <a:p>
            <a:pPr marL="914400" lvl="1" indent="-457200">
              <a:buFont typeface="Wingdings" pitchFamily="2" charset="2"/>
              <a:buChar char="q"/>
            </a:pPr>
            <a:endParaRPr lang="el-GR" sz="3200" b="1" dirty="0">
              <a:solidFill>
                <a:schemeClr val="accent6">
                  <a:lumMod val="50000"/>
                </a:schemeClr>
              </a:solidFill>
            </a:endParaRPr>
          </a:p>
          <a:p>
            <a:pPr marL="914400" lvl="1" indent="-457200">
              <a:buFont typeface="Wingdings" pitchFamily="2" charset="2"/>
              <a:buChar char="q"/>
            </a:pPr>
            <a:r>
              <a:rPr lang="el-GR" sz="3200" b="1" dirty="0">
                <a:solidFill>
                  <a:schemeClr val="accent6">
                    <a:lumMod val="50000"/>
                  </a:schemeClr>
                </a:solidFill>
              </a:rPr>
              <a:t>Αξιολογική</a:t>
            </a:r>
          </a:p>
          <a:p>
            <a:pPr marL="914400" lvl="1" indent="-457200">
              <a:buFont typeface="Wingdings" pitchFamily="2" charset="2"/>
              <a:buChar char="q"/>
            </a:pPr>
            <a:endParaRPr lang="el-GR" sz="3200" b="1" dirty="0">
              <a:solidFill>
                <a:schemeClr val="accent6">
                  <a:lumMod val="50000"/>
                </a:schemeClr>
              </a:solidFill>
            </a:endParaRPr>
          </a:p>
          <a:p>
            <a:pPr marL="914400" lvl="1" indent="-457200">
              <a:buFont typeface="Wingdings" pitchFamily="2" charset="2"/>
              <a:buChar char="q"/>
            </a:pPr>
            <a:r>
              <a:rPr lang="el-GR" sz="3200" b="1" dirty="0">
                <a:solidFill>
                  <a:schemeClr val="accent6">
                    <a:lumMod val="50000"/>
                  </a:schemeClr>
                </a:solidFill>
              </a:rPr>
              <a:t>Συμβουλευτική ή στάση βοήθειας</a:t>
            </a:r>
          </a:p>
          <a:p>
            <a:pPr marL="914400" lvl="1" indent="-457200">
              <a:buFont typeface="Wingdings" pitchFamily="2" charset="2"/>
              <a:buChar char="q"/>
            </a:pPr>
            <a:endParaRPr lang="el-GR" sz="3200" b="1" dirty="0">
              <a:solidFill>
                <a:schemeClr val="accent6">
                  <a:lumMod val="50000"/>
                </a:schemeClr>
              </a:solidFill>
            </a:endParaRPr>
          </a:p>
          <a:p>
            <a:pPr marL="914400" lvl="1" indent="-457200">
              <a:buFont typeface="Wingdings" pitchFamily="2" charset="2"/>
              <a:buChar char="q"/>
            </a:pPr>
            <a:r>
              <a:rPr lang="el-GR" sz="3200" b="1" dirty="0">
                <a:solidFill>
                  <a:schemeClr val="accent6">
                    <a:lumMod val="50000"/>
                  </a:schemeClr>
                </a:solidFill>
              </a:rPr>
              <a:t>Εξεταστική </a:t>
            </a:r>
          </a:p>
          <a:p>
            <a:pPr marL="914400" lvl="1" indent="-457200">
              <a:buFont typeface="Wingdings" pitchFamily="2" charset="2"/>
              <a:buChar char="q"/>
            </a:pPr>
            <a:endParaRPr lang="el-GR" sz="3200" b="1" dirty="0">
              <a:solidFill>
                <a:schemeClr val="accent6">
                  <a:lumMod val="50000"/>
                </a:schemeClr>
              </a:solidFill>
            </a:endParaRPr>
          </a:p>
          <a:p>
            <a:pPr marL="914400" lvl="1" indent="-457200">
              <a:buFont typeface="Wingdings" pitchFamily="2" charset="2"/>
              <a:buChar char="q"/>
            </a:pPr>
            <a:r>
              <a:rPr lang="el-GR" sz="3200" b="1" dirty="0">
                <a:solidFill>
                  <a:schemeClr val="accent6">
                    <a:lumMod val="50000"/>
                  </a:schemeClr>
                </a:solidFill>
              </a:rPr>
              <a:t>Κατανοητική</a:t>
            </a:r>
          </a:p>
        </p:txBody>
      </p:sp>
    </p:spTree>
    <p:extLst>
      <p:ext uri="{BB962C8B-B14F-4D97-AF65-F5344CB8AC3E}">
        <p14:creationId xmlns:p14="http://schemas.microsoft.com/office/powerpoint/2010/main" val="19548465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93744" y="0"/>
            <a:ext cx="8398256"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Διατυπώνει τις αιτίες για τις οποίες ο πρώτος συνομιλητής είπε ή έκανε κάτι</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Καταλαμβάνει τη θέση του ανθρώπου που γνωρίζει και λέει στον συνομιλητή του κάτι που ο ίδιος αγνοεί</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Δημιουργεί και ενδυναμώνει ανισότιμη σχέση, ίσως και σχέση εξάρτησης</a:t>
            </a:r>
          </a:p>
        </p:txBody>
      </p:sp>
      <p:sp>
        <p:nvSpPr>
          <p:cNvPr id="2" name="TextBox 1">
            <a:extLst>
              <a:ext uri="{FF2B5EF4-FFF2-40B4-BE49-F238E27FC236}">
                <a16:creationId xmlns:a16="http://schemas.microsoft.com/office/drawing/2014/main" id="{1A699794-011C-EA4E-BF5F-BBF7841B9DAE}"/>
              </a:ext>
            </a:extLst>
          </p:cNvPr>
          <p:cNvSpPr txBox="1"/>
          <p:nvPr/>
        </p:nvSpPr>
        <p:spPr>
          <a:xfrm>
            <a:off x="104073" y="2890391"/>
            <a:ext cx="3983064" cy="1077218"/>
          </a:xfrm>
          <a:prstGeom prst="rect">
            <a:avLst/>
          </a:prstGeom>
          <a:noFill/>
        </p:spPr>
        <p:txBody>
          <a:bodyPr wrap="square" rtlCol="0">
            <a:spAutoFit/>
          </a:bodyPr>
          <a:lstStyle/>
          <a:p>
            <a:pPr algn="ctr"/>
            <a:r>
              <a:rPr lang="el-GR" sz="3200" b="1" dirty="0">
                <a:solidFill>
                  <a:srgbClr val="527E16"/>
                </a:solidFill>
                <a:latin typeface="Times New Roman" panose="02020603050405020304" pitchFamily="18" charset="0"/>
                <a:cs typeface="Times New Roman" panose="02020603050405020304" pitchFamily="18" charset="0"/>
              </a:rPr>
              <a:t>ΕΡΜΗΝΕΥΤΙΚΗ ΣΤΑΣΗ</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10125608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3990871" y="0"/>
            <a:ext cx="8201129" cy="7017306"/>
          </a:xfrm>
          <a:prstGeom prst="rect">
            <a:avLst/>
          </a:prstGeom>
          <a:noFill/>
        </p:spPr>
        <p:txBody>
          <a:bodyPr wrap="square" rtlCol="0">
            <a:spAutoFit/>
          </a:bodyPr>
          <a:lstStyle/>
          <a:p>
            <a:pPr marL="457200" indent="-457200">
              <a:buFont typeface="Wingdings" pitchFamily="2" charset="2"/>
              <a:buChar char="q"/>
            </a:pPr>
            <a:r>
              <a:rPr lang="el-GR" sz="3000" b="1" dirty="0">
                <a:solidFill>
                  <a:schemeClr val="accent6">
                    <a:lumMod val="50000"/>
                  </a:schemeClr>
                </a:solidFill>
              </a:rPr>
              <a:t>Ο δεύτερος συνομιλητής μπορεί να αρνηθεί να εμπλακεί στη σχέση που συνεπάγεται η στάση του πρώτου (Αντίδραση (αμυντική ή επιθετική) που δηλώνει την μη εξάρτησή του</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Αν θεωρήσει την ερμηνεία του πρώτου συνομιλητή λανθασμένη τότε μπορεί να αισθανθεί έλλειμμα κατανόησης και να αρνηθεί να εκφραστεί περισσότερο</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Εάν θεωρήσει σωστή την ερμηνεία τότε τίθεται το ερώτημα αν είναι έτοιμος να την ακούσει και να την αποδεχθεί. Διαφορετικά θα αισθανθεί απειλή και θα εγκαταλείψει την προσπάθεια να εκφραστεί</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410764" y="0"/>
            <a:ext cx="3580107"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ΕΡΜΗΝΕΥΤΙΚΗ ΣΤΑΣΗ</a:t>
            </a:r>
          </a:p>
        </p:txBody>
      </p:sp>
    </p:spTree>
    <p:extLst>
      <p:ext uri="{BB962C8B-B14F-4D97-AF65-F5344CB8AC3E}">
        <p14:creationId xmlns:p14="http://schemas.microsoft.com/office/powerpoint/2010/main" val="13033337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93744" y="0"/>
            <a:ext cx="8398256"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Η ερμηνεία σε αυτές τις περιπτώσεις δεν θεμελιώνει την αυθεντική επικοινωνία/ αυθεντική έκφραση στο πλαίσιο της διαπροσωπικής επικοινωνίας</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Εξαίρεση όταν η ερμηνεία διατυπώνεται στο σωστό πλαίσιο (θεραπευτική ή συμβουλευτική σχέση) στη σωστή στιγμή. Κατάληξη κοινά αποδεκτού τύπου σχέσης</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1A699794-011C-EA4E-BF5F-BBF7841B9DAE}"/>
              </a:ext>
            </a:extLst>
          </p:cNvPr>
          <p:cNvSpPr txBox="1"/>
          <p:nvPr/>
        </p:nvSpPr>
        <p:spPr>
          <a:xfrm>
            <a:off x="104073" y="2890391"/>
            <a:ext cx="3983064" cy="1077218"/>
          </a:xfrm>
          <a:prstGeom prst="rect">
            <a:avLst/>
          </a:prstGeom>
          <a:noFill/>
        </p:spPr>
        <p:txBody>
          <a:bodyPr wrap="square" rtlCol="0">
            <a:spAutoFit/>
          </a:bodyPr>
          <a:lstStyle/>
          <a:p>
            <a:pPr algn="ctr"/>
            <a:r>
              <a:rPr lang="el-GR" sz="3200" b="1" dirty="0">
                <a:solidFill>
                  <a:srgbClr val="527E16"/>
                </a:solidFill>
                <a:latin typeface="Times New Roman" panose="02020603050405020304" pitchFamily="18" charset="0"/>
                <a:cs typeface="Times New Roman" panose="02020603050405020304" pitchFamily="18" charset="0"/>
              </a:rPr>
              <a:t>ΕΡΜΗΝΕΥΤΙΚΗ ΣΤΑΣΗ</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10014535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3990871" y="1074509"/>
            <a:ext cx="8201129" cy="4708981"/>
          </a:xfrm>
          <a:prstGeom prst="rect">
            <a:avLst/>
          </a:prstGeom>
          <a:noFill/>
        </p:spPr>
        <p:txBody>
          <a:bodyPr wrap="square" rtlCol="0">
            <a:spAutoFit/>
          </a:bodyPr>
          <a:lstStyle/>
          <a:p>
            <a:pPr marL="457200" indent="-457200">
              <a:buFont typeface="Wingdings" pitchFamily="2" charset="2"/>
              <a:buChar char="q"/>
            </a:pPr>
            <a:r>
              <a:rPr lang="el-GR" sz="3000" b="1" dirty="0">
                <a:solidFill>
                  <a:schemeClr val="accent6">
                    <a:lumMod val="50000"/>
                  </a:schemeClr>
                </a:solidFill>
              </a:rPr>
              <a:t>Διατυπώνει θετική ή αρνητική αξιολόγηση για τα λεγόμενα ή τις πράξεις του πρώτου συνομιλητή</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Αυτομάτως καταλαμβάνει τη θέση αυτού που έχει τη δυνατότητα και τα στοιχεία για να κρίνει τον δεύτερο συνομιλητή</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Σχέση ανισότιμη και δημιουργία ή ενδυνάμωση σχέσης εξάρτησης</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410764" y="0"/>
            <a:ext cx="3580107"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ΑΞΙΟΛΟΓΙΚΗ ΣΤΑΣΗ</a:t>
            </a:r>
          </a:p>
        </p:txBody>
      </p:sp>
    </p:spTree>
    <p:extLst>
      <p:ext uri="{BB962C8B-B14F-4D97-AF65-F5344CB8AC3E}">
        <p14:creationId xmlns:p14="http://schemas.microsoft.com/office/powerpoint/2010/main" val="16541143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93744" y="0"/>
            <a:ext cx="8398256"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err="1">
                <a:solidFill>
                  <a:srgbClr val="E4B22D"/>
                </a:solidFill>
                <a:latin typeface="Times New Roman" panose="02020603050405020304" pitchFamily="18" charset="0"/>
                <a:cs typeface="Times New Roman" panose="02020603050405020304" pitchFamily="18" charset="0"/>
              </a:rPr>
              <a:t>Ενδεχ</a:t>
            </a:r>
            <a:r>
              <a:rPr lang="en-US" sz="3000" b="1" dirty="0" err="1">
                <a:solidFill>
                  <a:srgbClr val="E4B22D"/>
                </a:solidFill>
                <a:latin typeface="Times New Roman" panose="02020603050405020304" pitchFamily="18" charset="0"/>
                <a:cs typeface="Times New Roman" panose="02020603050405020304" pitchFamily="18" charset="0"/>
              </a:rPr>
              <a:t>ό</a:t>
            </a:r>
            <a:r>
              <a:rPr lang="el-GR" sz="3000" b="1" dirty="0" err="1">
                <a:solidFill>
                  <a:srgbClr val="E4B22D"/>
                </a:solidFill>
                <a:latin typeface="Times New Roman" panose="02020603050405020304" pitchFamily="18" charset="0"/>
                <a:cs typeface="Times New Roman" panose="02020603050405020304" pitchFamily="18" charset="0"/>
              </a:rPr>
              <a:t>μενη</a:t>
            </a:r>
            <a:r>
              <a:rPr lang="el-GR" sz="3000" b="1" dirty="0">
                <a:solidFill>
                  <a:srgbClr val="E4B22D"/>
                </a:solidFill>
                <a:latin typeface="Times New Roman" panose="02020603050405020304" pitchFamily="18" charset="0"/>
                <a:cs typeface="Times New Roman" panose="02020603050405020304" pitchFamily="18" charset="0"/>
              </a:rPr>
              <a:t> αποδοκιμασία του Β για τα λεγόμενά του θα τον αποθαρρύνει να συνεχίσει να εκφράζεται – Αρνητικό σχεσιακό κλίμα</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Ενδεχόμενη επιβράβευση του Β, ενέχει πιθανή  «θετική στρέβλωση» των λεγομένων του για να συνεχίσει να </a:t>
            </a:r>
            <a:r>
              <a:rPr lang="el-GR" sz="3000" b="1" dirty="0" err="1">
                <a:solidFill>
                  <a:srgbClr val="E4B22D"/>
                </a:solidFill>
                <a:latin typeface="Times New Roman" panose="02020603050405020304" pitchFamily="18" charset="0"/>
                <a:cs typeface="Times New Roman" panose="02020603050405020304" pitchFamily="18" charset="0"/>
              </a:rPr>
              <a:t>επιβραβέυεται</a:t>
            </a:r>
            <a:r>
              <a:rPr lang="el-GR" sz="3000" b="1" dirty="0">
                <a:solidFill>
                  <a:srgbClr val="E4B22D"/>
                </a:solidFill>
                <a:latin typeface="Times New Roman" panose="02020603050405020304" pitchFamily="18" charset="0"/>
                <a:cs typeface="Times New Roman" panose="02020603050405020304" pitchFamily="18" charset="0"/>
              </a:rPr>
              <a:t> </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Η επικοινωνία κινδυνεύει να χάσει την αυθεντικότητά της καθώς ο Β θα προσπαθεί να γίνεται ευχάριστος – Στο μέλλον θα δυσκολευτεί να δεχθεί κριτική</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1A699794-011C-EA4E-BF5F-BBF7841B9DAE}"/>
              </a:ext>
            </a:extLst>
          </p:cNvPr>
          <p:cNvSpPr txBox="1"/>
          <p:nvPr/>
        </p:nvSpPr>
        <p:spPr>
          <a:xfrm>
            <a:off x="104073" y="2890391"/>
            <a:ext cx="3983064" cy="1077218"/>
          </a:xfrm>
          <a:prstGeom prst="rect">
            <a:avLst/>
          </a:prstGeom>
          <a:noFill/>
        </p:spPr>
        <p:txBody>
          <a:bodyPr wrap="square" rtlCol="0">
            <a:spAutoFit/>
          </a:bodyPr>
          <a:lstStyle/>
          <a:p>
            <a:pPr algn="ctr"/>
            <a:r>
              <a:rPr lang="el-GR" sz="3200" b="1" dirty="0">
                <a:solidFill>
                  <a:srgbClr val="527E16"/>
                </a:solidFill>
                <a:latin typeface="Times New Roman" panose="02020603050405020304" pitchFamily="18" charset="0"/>
                <a:cs typeface="Times New Roman" panose="02020603050405020304" pitchFamily="18" charset="0"/>
              </a:rPr>
              <a:t>ΑΞΙΟΛΟΓΙΚΗ ΣΤΑΣΗ</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31698721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4486817" y="612843"/>
            <a:ext cx="7643188" cy="5632311"/>
          </a:xfrm>
          <a:prstGeom prst="rect">
            <a:avLst/>
          </a:prstGeom>
          <a:noFill/>
        </p:spPr>
        <p:txBody>
          <a:bodyPr wrap="square" rtlCol="0">
            <a:spAutoFit/>
          </a:bodyPr>
          <a:lstStyle/>
          <a:p>
            <a:pPr marL="457200" indent="-457200">
              <a:buFont typeface="Wingdings" pitchFamily="2" charset="2"/>
              <a:buChar char="q"/>
            </a:pPr>
            <a:r>
              <a:rPr lang="el-GR" sz="3000" b="1" dirty="0">
                <a:solidFill>
                  <a:schemeClr val="accent6">
                    <a:lumMod val="50000"/>
                  </a:schemeClr>
                </a:solidFill>
              </a:rPr>
              <a:t>Προτείνει λύσεις, κάνει υποδείξεις ή δίνει συμβουλές στον συνομιλητή του</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Ανισότιμη σχέση - Ο συνομιλητής θεωρείται ανίκανος να σκεφθεί τα προβλήματά του και τρόπους για να τα αντιμετωπίσει</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Κίνδυνος η έκφραση του συνομιλητή να παραμείνει επιφανειακή καθώς η συζήτηση επικεντρώνεται στις λύσεις και όχι στο ίδιο το πρόβλημα</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410764" y="-1"/>
            <a:ext cx="3928761"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ΣΥΜΒΟΥΛΕΥΤΙΚΗ ΣΤΑΣΗ</a:t>
            </a:r>
          </a:p>
        </p:txBody>
      </p:sp>
    </p:spTree>
    <p:extLst>
      <p:ext uri="{BB962C8B-B14F-4D97-AF65-F5344CB8AC3E}">
        <p14:creationId xmlns:p14="http://schemas.microsoft.com/office/powerpoint/2010/main" val="14305408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4087136" y="0"/>
            <a:ext cx="8104863"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«Μην κάνεις έτσι, θα τα βγάλεις πέρα…»</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Τάση να μην λαμβάνονται υπόψη τα αισθήματα και τα βιώματα του συνομιλητή</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Κίνδυνος εμπλοκής σε μία επικοινωνία με έντονα στοιχεία εξάρτησης και επιθετικότητας</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1A699794-011C-EA4E-BF5F-BBF7841B9DAE}"/>
              </a:ext>
            </a:extLst>
          </p:cNvPr>
          <p:cNvSpPr txBox="1"/>
          <p:nvPr/>
        </p:nvSpPr>
        <p:spPr>
          <a:xfrm>
            <a:off x="263472" y="2890391"/>
            <a:ext cx="3983064" cy="1077218"/>
          </a:xfrm>
          <a:prstGeom prst="rect">
            <a:avLst/>
          </a:prstGeom>
          <a:noFill/>
        </p:spPr>
        <p:txBody>
          <a:bodyPr wrap="square" rtlCol="0">
            <a:spAutoFit/>
          </a:bodyPr>
          <a:lstStyle/>
          <a:p>
            <a:pPr algn="ctr"/>
            <a:r>
              <a:rPr lang="el-GR" sz="3200" b="1" dirty="0">
                <a:solidFill>
                  <a:srgbClr val="527E16"/>
                </a:solidFill>
                <a:latin typeface="Times New Roman" panose="02020603050405020304" pitchFamily="18" charset="0"/>
                <a:cs typeface="Times New Roman" panose="02020603050405020304" pitchFamily="18" charset="0"/>
              </a:rPr>
              <a:t>ΣΥΜΒΟΥΛΕΥΤΙΚΗ ΣΤΑΣΗ</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2197179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4486817" y="705833"/>
            <a:ext cx="7643188" cy="5170646"/>
          </a:xfrm>
          <a:prstGeom prst="rect">
            <a:avLst/>
          </a:prstGeom>
          <a:noFill/>
        </p:spPr>
        <p:txBody>
          <a:bodyPr wrap="square" rtlCol="0">
            <a:spAutoFit/>
          </a:bodyPr>
          <a:lstStyle/>
          <a:p>
            <a:pPr marL="457200" indent="-457200">
              <a:buFont typeface="Wingdings" pitchFamily="2" charset="2"/>
              <a:buChar char="q"/>
            </a:pPr>
            <a:r>
              <a:rPr lang="el-GR" sz="3000" b="1" dirty="0">
                <a:solidFill>
                  <a:schemeClr val="accent6">
                    <a:lumMod val="50000"/>
                  </a:schemeClr>
                </a:solidFill>
              </a:rPr>
              <a:t>Θέτει ερωτήσεις στον συνομιλητή του</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Η θέση αυτού που ρωτά δεν είναι ουδέτερη</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Δίνει τον τόνο στη συζήτηση – Αποκτά και ενδυναμώνει την ισχύ επί του συνομιλητή</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Στην ακραία μορφή της, παραπέμπει σε κατάσταση ανάκρισης</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Ανισότιμη σχέση – Σχέση εξάρτησης</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410764" y="-1"/>
            <a:ext cx="3928761"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ΕΞΕΤΑΣΤΙΚΗ ΣΤΑΣΗ</a:t>
            </a:r>
          </a:p>
        </p:txBody>
      </p:sp>
    </p:spTree>
    <p:extLst>
      <p:ext uri="{BB962C8B-B14F-4D97-AF65-F5344CB8AC3E}">
        <p14:creationId xmlns:p14="http://schemas.microsoft.com/office/powerpoint/2010/main" val="29349637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4087136" y="0"/>
            <a:ext cx="8104863"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Απαντώντας στις πρώτες ερωτήσεις, ο συνομιλητής δεν έχει τίποτα να περιμένει παρά την επόμενη ερώτηση </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Σταματά να αναζητά μέσα του τι και πως θα το εκφράσει - Το έργο το έχει αναλάβει ο συνομιλητής</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Οι ερωτήσεις πιθανό ισχυρότατο όπλο καθοδήγησης απαντήσεων και χειραγώγησης του συνομιλητή – Πιθανώς σκόπιμες και ενσυνείδητες</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1A699794-011C-EA4E-BF5F-BBF7841B9DAE}"/>
              </a:ext>
            </a:extLst>
          </p:cNvPr>
          <p:cNvSpPr txBox="1"/>
          <p:nvPr/>
        </p:nvSpPr>
        <p:spPr>
          <a:xfrm>
            <a:off x="263472" y="2890391"/>
            <a:ext cx="3983064" cy="1077218"/>
          </a:xfrm>
          <a:prstGeom prst="rect">
            <a:avLst/>
          </a:prstGeom>
          <a:noFill/>
        </p:spPr>
        <p:txBody>
          <a:bodyPr wrap="square" rtlCol="0">
            <a:spAutoFit/>
          </a:bodyPr>
          <a:lstStyle/>
          <a:p>
            <a:pPr algn="ctr"/>
            <a:r>
              <a:rPr lang="el-GR" sz="3200" b="1" dirty="0">
                <a:solidFill>
                  <a:srgbClr val="527E16"/>
                </a:solidFill>
                <a:latin typeface="Times New Roman" panose="02020603050405020304" pitchFamily="18" charset="0"/>
                <a:cs typeface="Times New Roman" panose="02020603050405020304" pitchFamily="18" charset="0"/>
              </a:rPr>
              <a:t>ΕΞΕΤΑΣΤΙΚΗ ΣΤΑΣΗ</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2116398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Κάθε άτομο έχει μία προσωπικότητα</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914400" lvl="1" indent="-457200">
              <a:buFont typeface="Wingdings" pitchFamily="2" charset="2"/>
              <a:buChar char="§"/>
            </a:pPr>
            <a:r>
              <a:rPr lang="el-GR" sz="3200" b="1" dirty="0">
                <a:solidFill>
                  <a:srgbClr val="E4B22D"/>
                </a:solidFill>
                <a:latin typeface="Times New Roman" panose="02020603050405020304" pitchFamily="18" charset="0"/>
                <a:cs typeface="Times New Roman" panose="02020603050405020304" pitchFamily="18" charset="0"/>
              </a:rPr>
              <a:t>Μία ιδιαίτερη ταυτότητα</a:t>
            </a:r>
          </a:p>
          <a:p>
            <a:pPr marL="914400" lvl="1" indent="-457200">
              <a:buFont typeface="Wingdings" pitchFamily="2" charset="2"/>
              <a:buChar char="§"/>
            </a:pPr>
            <a:endParaRPr lang="el-GR" sz="3200" b="1" dirty="0">
              <a:solidFill>
                <a:srgbClr val="E4B22D"/>
              </a:solidFill>
              <a:latin typeface="Times New Roman" panose="02020603050405020304" pitchFamily="18" charset="0"/>
              <a:cs typeface="Times New Roman" panose="02020603050405020304" pitchFamily="18" charset="0"/>
            </a:endParaRPr>
          </a:p>
          <a:p>
            <a:pPr marL="914400" lvl="1" indent="-457200">
              <a:buFont typeface="Wingdings" pitchFamily="2" charset="2"/>
              <a:buChar char="§"/>
            </a:pPr>
            <a:r>
              <a:rPr lang="el-GR" sz="3200" b="1" dirty="0">
                <a:solidFill>
                  <a:srgbClr val="E4B22D"/>
                </a:solidFill>
                <a:latin typeface="Times New Roman" panose="02020603050405020304" pitchFamily="18" charset="0"/>
                <a:cs typeface="Times New Roman" panose="02020603050405020304" pitchFamily="18" charset="0"/>
              </a:rPr>
              <a:t>Εμφανίζεται ως μία οντότητα διακριτή </a:t>
            </a:r>
          </a:p>
          <a:p>
            <a:pPr marL="914400" lvl="1" indent="-457200">
              <a:buFont typeface="Wingdings" pitchFamily="2" charset="2"/>
              <a:buChar char="§"/>
            </a:pPr>
            <a:endParaRPr lang="el-GR" sz="3200" b="1" dirty="0">
              <a:solidFill>
                <a:srgbClr val="E4B22D"/>
              </a:solidFill>
              <a:latin typeface="Times New Roman" panose="02020603050405020304" pitchFamily="18" charset="0"/>
              <a:cs typeface="Times New Roman" panose="02020603050405020304" pitchFamily="18" charset="0"/>
            </a:endParaRPr>
          </a:p>
          <a:p>
            <a:pPr marL="914400" lvl="1" indent="-457200">
              <a:buFont typeface="Wingdings" pitchFamily="2" charset="2"/>
              <a:buChar char="§"/>
            </a:pPr>
            <a:r>
              <a:rPr lang="el-GR" sz="3200" b="1" dirty="0">
                <a:solidFill>
                  <a:srgbClr val="E4B22D"/>
                </a:solidFill>
                <a:latin typeface="Times New Roman" panose="02020603050405020304" pitchFamily="18" charset="0"/>
                <a:cs typeface="Times New Roman" panose="02020603050405020304" pitchFamily="18" charset="0"/>
              </a:rPr>
              <a:t>Λίγο-πολύ σταθερή στο χρόνο</a:t>
            </a:r>
          </a:p>
          <a:p>
            <a:pPr marL="914400" lvl="1" indent="-457200">
              <a:buFont typeface="Wingdings" pitchFamily="2" charset="2"/>
              <a:buChar char="§"/>
            </a:pPr>
            <a:endParaRPr lang="el-GR" sz="3200" b="1" dirty="0">
              <a:solidFill>
                <a:srgbClr val="E4B22D"/>
              </a:solidFill>
              <a:latin typeface="Times New Roman" panose="02020603050405020304" pitchFamily="18" charset="0"/>
              <a:cs typeface="Times New Roman" panose="02020603050405020304" pitchFamily="18" charset="0"/>
            </a:endParaRPr>
          </a:p>
          <a:p>
            <a:pPr marL="914400" lvl="1" indent="-457200">
              <a:buFont typeface="Wingdings" pitchFamily="2" charset="2"/>
              <a:buChar char="§"/>
            </a:pPr>
            <a:r>
              <a:rPr lang="el-GR" sz="3200" b="1" dirty="0">
                <a:solidFill>
                  <a:srgbClr val="E4B22D"/>
                </a:solidFill>
                <a:latin typeface="Times New Roman" panose="02020603050405020304" pitchFamily="18" charset="0"/>
                <a:cs typeface="Times New Roman" panose="02020603050405020304" pitchFamily="18" charset="0"/>
              </a:rPr>
              <a:t>Εσωτερική οργάνωση του ψυχισμού</a:t>
            </a:r>
          </a:p>
          <a:p>
            <a:pPr marL="914400" lvl="1" indent="-457200">
              <a:buFont typeface="Wingdings" pitchFamily="2" charset="2"/>
              <a:buChar char="§"/>
            </a:pPr>
            <a:endParaRPr lang="el-GR" sz="3200" b="1" dirty="0">
              <a:solidFill>
                <a:srgbClr val="E4B22D"/>
              </a:solidFill>
              <a:latin typeface="Times New Roman" panose="02020603050405020304" pitchFamily="18" charset="0"/>
              <a:cs typeface="Times New Roman" panose="02020603050405020304" pitchFamily="18" charset="0"/>
            </a:endParaRPr>
          </a:p>
          <a:p>
            <a:pPr marL="914400" lvl="1" indent="-457200">
              <a:buFont typeface="Wingdings" pitchFamily="2" charset="2"/>
              <a:buChar char="§"/>
            </a:pPr>
            <a:r>
              <a:rPr lang="el-GR" sz="3200" b="1" dirty="0">
                <a:solidFill>
                  <a:srgbClr val="E4B22D"/>
                </a:solidFill>
                <a:latin typeface="Times New Roman" panose="02020603050405020304" pitchFamily="18" charset="0"/>
                <a:cs typeface="Times New Roman" panose="02020603050405020304" pitchFamily="18" charset="0"/>
              </a:rPr>
              <a:t>Ολοκληρωμένη και δυναμική δομή </a:t>
            </a:r>
          </a:p>
        </p:txBody>
      </p:sp>
      <p:sp>
        <p:nvSpPr>
          <p:cNvPr id="2" name="TextBox 1">
            <a:extLst>
              <a:ext uri="{FF2B5EF4-FFF2-40B4-BE49-F238E27FC236}">
                <a16:creationId xmlns:a16="http://schemas.microsoft.com/office/drawing/2014/main" id="{1A699794-011C-EA4E-BF5F-BBF7841B9DAE}"/>
              </a:ext>
            </a:extLst>
          </p:cNvPr>
          <p:cNvSpPr txBox="1"/>
          <p:nvPr/>
        </p:nvSpPr>
        <p:spPr>
          <a:xfrm>
            <a:off x="356273" y="2862397"/>
            <a:ext cx="3502617" cy="523220"/>
          </a:xfrm>
          <a:prstGeom prst="rect">
            <a:avLst/>
          </a:prstGeom>
          <a:noFill/>
        </p:spPr>
        <p:txBody>
          <a:bodyPr wrap="square" rtlCol="0">
            <a:spAutoFit/>
          </a:bodyPr>
          <a:lstStyle/>
          <a:p>
            <a:pPr algn="ctr"/>
            <a:r>
              <a:rPr lang="el-GR" sz="2800" b="1" dirty="0">
                <a:solidFill>
                  <a:schemeClr val="accent6">
                    <a:lumMod val="50000"/>
                  </a:schemeClr>
                </a:solidFill>
                <a:latin typeface="Times New Roman" panose="02020603050405020304" pitchFamily="18" charset="0"/>
                <a:cs typeface="Times New Roman" panose="02020603050405020304" pitchFamily="18" charset="0"/>
              </a:rPr>
              <a:t>ΠΡΟΣΩΠΙΚΟΤΗΤΑ</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15527120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4339525" y="0"/>
            <a:ext cx="7643188" cy="7017306"/>
          </a:xfrm>
          <a:prstGeom prst="rect">
            <a:avLst/>
          </a:prstGeom>
          <a:noFill/>
        </p:spPr>
        <p:txBody>
          <a:bodyPr wrap="square" rtlCol="0">
            <a:spAutoFit/>
          </a:bodyPr>
          <a:lstStyle/>
          <a:p>
            <a:pPr marL="457200" indent="-457200">
              <a:buFont typeface="Wingdings" pitchFamily="2" charset="2"/>
              <a:buChar char="q"/>
            </a:pPr>
            <a:r>
              <a:rPr lang="el-GR" sz="3000" b="1" dirty="0">
                <a:solidFill>
                  <a:schemeClr val="accent6">
                    <a:lumMod val="50000"/>
                  </a:schemeClr>
                </a:solidFill>
              </a:rPr>
              <a:t>Κάθε ερώτηση αποτελεί επιλογή από πολλές άλλες ερωτήσεις. Ο λόγος αυτού που απαντά οδηγείται στην κατεύθυνση του προσώπου που ρωτά. Προβάλλεται η δική του κοσμοθεωρία.</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Κάθε ερώτηση, ανάλογα με τον τρόπο που διατυπώνεται, ενεργοποιεί διαφορετικές συναισθηματικές ή/και ιδεολογικές αντιδράσεις</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Υπάρχει συνοχή στις απαντήσεις. Απαντά ανάλογα με τις προηγούμενες απαντήσεις</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Ανοιχτές ερωτήσεις - Ελευθερία</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410764" y="-1"/>
            <a:ext cx="3928761"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ΕΞΕΤΑΣΤΙΚΗ ΣΤΑΣΗ</a:t>
            </a:r>
          </a:p>
        </p:txBody>
      </p:sp>
    </p:spTree>
    <p:extLst>
      <p:ext uri="{BB962C8B-B14F-4D97-AF65-F5344CB8AC3E}">
        <p14:creationId xmlns:p14="http://schemas.microsoft.com/office/powerpoint/2010/main" val="6723665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4087136" y="0"/>
            <a:ext cx="8104863"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Συνίσταται στο αληθινό ενδιαφέρον προς τα λεγόμενα και τις εμπειρίες του συνομιλητή</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Φαίνεται ο κόσμος όπως τον βλέπει ο συνομιλητής</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Εκδηλώνεται με την αναδιατύπωση των λεγομένων του</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Ο πρώτος συνομιλητής ελέγχει αν κατάλαβε σωστά και ο δεύτερος ότι γίνεται κατανοητός</a:t>
            </a:r>
          </a:p>
        </p:txBody>
      </p:sp>
      <p:sp>
        <p:nvSpPr>
          <p:cNvPr id="2" name="TextBox 1">
            <a:extLst>
              <a:ext uri="{FF2B5EF4-FFF2-40B4-BE49-F238E27FC236}">
                <a16:creationId xmlns:a16="http://schemas.microsoft.com/office/drawing/2014/main" id="{1A699794-011C-EA4E-BF5F-BBF7841B9DAE}"/>
              </a:ext>
            </a:extLst>
          </p:cNvPr>
          <p:cNvSpPr txBox="1"/>
          <p:nvPr/>
        </p:nvSpPr>
        <p:spPr>
          <a:xfrm>
            <a:off x="263472" y="2890391"/>
            <a:ext cx="3983064" cy="1077218"/>
          </a:xfrm>
          <a:prstGeom prst="rect">
            <a:avLst/>
          </a:prstGeom>
          <a:noFill/>
        </p:spPr>
        <p:txBody>
          <a:bodyPr wrap="square" rtlCol="0">
            <a:spAutoFit/>
          </a:bodyPr>
          <a:lstStyle/>
          <a:p>
            <a:pPr algn="ctr"/>
            <a:r>
              <a:rPr lang="el-GR" sz="3200" b="1" dirty="0">
                <a:solidFill>
                  <a:srgbClr val="527E16"/>
                </a:solidFill>
                <a:latin typeface="Times New Roman" panose="02020603050405020304" pitchFamily="18" charset="0"/>
                <a:cs typeface="Times New Roman" panose="02020603050405020304" pitchFamily="18" charset="0"/>
              </a:rPr>
              <a:t>ΚΑΤΑΝΟΗΤΙΚΗ ΣΤΑΣΗ</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376216496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4339525" y="843676"/>
            <a:ext cx="7643188" cy="5170646"/>
          </a:xfrm>
          <a:prstGeom prst="rect">
            <a:avLst/>
          </a:prstGeom>
          <a:noFill/>
        </p:spPr>
        <p:txBody>
          <a:bodyPr wrap="square" rtlCol="0">
            <a:spAutoFit/>
          </a:bodyPr>
          <a:lstStyle/>
          <a:p>
            <a:pPr marL="457200" indent="-457200">
              <a:buFont typeface="Wingdings" pitchFamily="2" charset="2"/>
              <a:buChar char="q"/>
            </a:pPr>
            <a:r>
              <a:rPr lang="el-GR" sz="3000" b="1" dirty="0">
                <a:solidFill>
                  <a:schemeClr val="accent6">
                    <a:lumMod val="50000"/>
                  </a:schemeClr>
                </a:solidFill>
              </a:rPr>
              <a:t>Δημιουργία θετικού κλίματος που επιτρέπει στον συνομιλητή να εκφραστεί περαιτέρω </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Επειδή αισθάνεται ότι τον ακούνε πραγματικά, εκφράζεται το κατά το δυνατόν αυθεντικότερα</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Αντιστοιχεί στον κλασικό θεωρητικό και μεθοδολογικό </a:t>
            </a:r>
            <a:r>
              <a:rPr lang="el-GR" sz="3000" b="1" dirty="0" err="1">
                <a:solidFill>
                  <a:schemeClr val="accent6">
                    <a:lumMod val="50000"/>
                  </a:schemeClr>
                </a:solidFill>
              </a:rPr>
              <a:t>ψυχοκοινωνιολογικό</a:t>
            </a:r>
            <a:r>
              <a:rPr lang="el-GR" sz="3000" b="1" dirty="0">
                <a:solidFill>
                  <a:schemeClr val="accent6">
                    <a:lumMod val="50000"/>
                  </a:schemeClr>
                </a:solidFill>
              </a:rPr>
              <a:t> προσανατολισμό της </a:t>
            </a:r>
            <a:r>
              <a:rPr lang="el-GR" sz="3000" b="1" u="sng" dirty="0">
                <a:solidFill>
                  <a:schemeClr val="accent6">
                    <a:lumMod val="50000"/>
                  </a:schemeClr>
                </a:solidFill>
              </a:rPr>
              <a:t>μη-</a:t>
            </a:r>
            <a:r>
              <a:rPr lang="el-GR" sz="3000" b="1" u="sng" dirty="0" err="1">
                <a:solidFill>
                  <a:schemeClr val="accent6">
                    <a:lumMod val="50000"/>
                  </a:schemeClr>
                </a:solidFill>
              </a:rPr>
              <a:t>κατευθυντικότητας</a:t>
            </a:r>
            <a:endParaRPr lang="el-GR" sz="3000" b="1" u="sng" dirty="0">
              <a:solidFill>
                <a:schemeClr val="accent6">
                  <a:lumMod val="50000"/>
                </a:schemeClr>
              </a:solidFill>
            </a:endParaRP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410764" y="-1"/>
            <a:ext cx="3928761"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ΚΑΤΑΝΟΗΤΙΚΗ ΣΤΑΣΗ</a:t>
            </a:r>
          </a:p>
        </p:txBody>
      </p:sp>
    </p:spTree>
    <p:extLst>
      <p:ext uri="{BB962C8B-B14F-4D97-AF65-F5344CB8AC3E}">
        <p14:creationId xmlns:p14="http://schemas.microsoft.com/office/powerpoint/2010/main" val="29762444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385A031-8843-6B4C-92DE-5FC35DACDE64}"/>
              </a:ext>
            </a:extLst>
          </p:cNvPr>
          <p:cNvPicPr>
            <a:picLocks noChangeAspect="1"/>
          </p:cNvPicPr>
          <p:nvPr/>
        </p:nvPicPr>
        <p:blipFill rotWithShape="1">
          <a:blip r:embed="rId2"/>
          <a:srcRect b="15146"/>
          <a:stretch/>
        </p:blipFill>
        <p:spPr>
          <a:xfrm>
            <a:off x="9993662" y="6388950"/>
            <a:ext cx="1391514" cy="497552"/>
          </a:xfrm>
          <a:prstGeom prst="rect">
            <a:avLst/>
          </a:prstGeom>
        </p:spPr>
      </p:pic>
      <p:pic>
        <p:nvPicPr>
          <p:cNvPr id="5" name="Εικόνα 4">
            <a:extLst>
              <a:ext uri="{FF2B5EF4-FFF2-40B4-BE49-F238E27FC236}">
                <a16:creationId xmlns:a16="http://schemas.microsoft.com/office/drawing/2014/main" id="{8AA668C3-BCFD-F847-88F2-E431FD86B158}"/>
              </a:ext>
            </a:extLst>
          </p:cNvPr>
          <p:cNvPicPr>
            <a:picLocks noChangeAspect="1"/>
          </p:cNvPicPr>
          <p:nvPr/>
        </p:nvPicPr>
        <p:blipFill rotWithShape="1">
          <a:blip r:embed="rId3"/>
          <a:srcRect t="23965" b="17900"/>
          <a:stretch/>
        </p:blipFill>
        <p:spPr>
          <a:xfrm>
            <a:off x="11385176" y="6388950"/>
            <a:ext cx="806824" cy="469050"/>
          </a:xfrm>
          <a:prstGeom prst="rect">
            <a:avLst/>
          </a:prstGeom>
        </p:spPr>
      </p:pic>
      <p:sp>
        <p:nvSpPr>
          <p:cNvPr id="6" name="Ορθογώνιο 5">
            <a:extLst>
              <a:ext uri="{FF2B5EF4-FFF2-40B4-BE49-F238E27FC236}">
                <a16:creationId xmlns:a16="http://schemas.microsoft.com/office/drawing/2014/main" id="{6DB489BF-55B7-4442-9A7E-C73E0A32D180}"/>
              </a:ext>
            </a:extLst>
          </p:cNvPr>
          <p:cNvSpPr/>
          <p:nvPr/>
        </p:nvSpPr>
        <p:spPr>
          <a:xfrm>
            <a:off x="430612" y="2136338"/>
            <a:ext cx="11443370" cy="1754326"/>
          </a:xfrm>
          <a:prstGeom prst="rect">
            <a:avLst/>
          </a:prstGeom>
        </p:spPr>
        <p:txBody>
          <a:bodyPr wrap="square">
            <a:spAutoFit/>
          </a:bodyPr>
          <a:lstStyle/>
          <a:p>
            <a:pPr algn="ctr"/>
            <a:r>
              <a:rPr lang="el-GR" sz="5400" b="1" dirty="0">
                <a:solidFill>
                  <a:srgbClr val="E4B22D"/>
                </a:solidFill>
                <a:latin typeface="Times New Roman" panose="02020603050405020304" pitchFamily="18" charset="0"/>
                <a:cs typeface="Times New Roman" panose="02020603050405020304" pitchFamily="18" charset="0"/>
              </a:rPr>
              <a:t>ΔΙΑΠΡΟΣΩΠΙΚΗ ΣΧΕΣΗ </a:t>
            </a:r>
          </a:p>
          <a:p>
            <a:pPr algn="ctr"/>
            <a:r>
              <a:rPr lang="el-GR" sz="5400" b="1" dirty="0">
                <a:solidFill>
                  <a:srgbClr val="E4B22D"/>
                </a:solidFill>
                <a:latin typeface="Times New Roman" panose="02020603050405020304" pitchFamily="18" charset="0"/>
                <a:cs typeface="Times New Roman" panose="02020603050405020304" pitchFamily="18" charset="0"/>
              </a:rPr>
              <a:t>&amp; ΑΠΟΣΤΑΣΗ</a:t>
            </a:r>
          </a:p>
        </p:txBody>
      </p:sp>
      <p:pic>
        <p:nvPicPr>
          <p:cNvPr id="8" name="Εικόνα 7">
            <a:extLst>
              <a:ext uri="{FF2B5EF4-FFF2-40B4-BE49-F238E27FC236}">
                <a16:creationId xmlns:a16="http://schemas.microsoft.com/office/drawing/2014/main" id="{25F0AF23-0741-B547-B4BB-AC4D7A26A3EE}"/>
              </a:ext>
            </a:extLst>
          </p:cNvPr>
          <p:cNvPicPr>
            <a:picLocks noChangeAspect="1"/>
          </p:cNvPicPr>
          <p:nvPr/>
        </p:nvPicPr>
        <p:blipFill>
          <a:blip r:embed="rId4"/>
          <a:stretch>
            <a:fillRect/>
          </a:stretch>
        </p:blipFill>
        <p:spPr>
          <a:xfrm>
            <a:off x="201478" y="-112433"/>
            <a:ext cx="229134" cy="7082866"/>
          </a:xfrm>
          <a:prstGeom prst="rect">
            <a:avLst/>
          </a:prstGeom>
        </p:spPr>
      </p:pic>
      <p:sp>
        <p:nvSpPr>
          <p:cNvPr id="10" name="Ορθογώνιο 9">
            <a:extLst>
              <a:ext uri="{FF2B5EF4-FFF2-40B4-BE49-F238E27FC236}">
                <a16:creationId xmlns:a16="http://schemas.microsoft.com/office/drawing/2014/main" id="{74EC32C4-E0D9-3541-8A4A-11FB8BB6E6B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Ορθογώνιο 10">
            <a:extLst>
              <a:ext uri="{FF2B5EF4-FFF2-40B4-BE49-F238E27FC236}">
                <a16:creationId xmlns:a16="http://schemas.microsoft.com/office/drawing/2014/main" id="{061C22F5-DC6D-4749-8F52-03F6C3574044}"/>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70421916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4339525" y="238758"/>
            <a:ext cx="7643188" cy="6555641"/>
          </a:xfrm>
          <a:prstGeom prst="rect">
            <a:avLst/>
          </a:prstGeom>
          <a:noFill/>
        </p:spPr>
        <p:txBody>
          <a:bodyPr wrap="square" rtlCol="0">
            <a:spAutoFit/>
          </a:bodyPr>
          <a:lstStyle/>
          <a:p>
            <a:pPr marL="457200" indent="-457200">
              <a:buFont typeface="Wingdings" pitchFamily="2" charset="2"/>
              <a:buChar char="q"/>
            </a:pPr>
            <a:r>
              <a:rPr lang="el-GR" sz="3000" b="1" dirty="0">
                <a:solidFill>
                  <a:schemeClr val="accent6">
                    <a:lumMod val="50000"/>
                  </a:schemeClr>
                </a:solidFill>
              </a:rPr>
              <a:t>Χαρακτηρίζει την φύση μίας σχέσης (κοντινός φίλος, μακρινός συγγενής)</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Αποτελεί μεταβλητή της διαπροσωπικής σχέσης καθώς ερχόμαστε πιο κοντά όταν επικοινωνούμε</a:t>
            </a:r>
          </a:p>
          <a:p>
            <a:pPr marL="457200" indent="-457200">
              <a:buFont typeface="Wingdings" pitchFamily="2" charset="2"/>
              <a:buChar char="q"/>
            </a:pPr>
            <a:endParaRPr lang="el-GR" sz="3000" b="1" dirty="0">
              <a:solidFill>
                <a:schemeClr val="accent6">
                  <a:lumMod val="50000"/>
                </a:schemeClr>
              </a:solidFill>
            </a:endParaRPr>
          </a:p>
          <a:p>
            <a:r>
              <a:rPr lang="el-GR" sz="3000" b="1" u="sng" dirty="0">
                <a:solidFill>
                  <a:schemeClr val="accent6">
                    <a:lumMod val="50000"/>
                  </a:schemeClr>
                </a:solidFill>
              </a:rPr>
              <a:t>ΔΙΑΠΡΟΣΩΠΙΚΗ ΑΠΟΣΤΑΣΗ</a:t>
            </a:r>
          </a:p>
          <a:p>
            <a:endParaRPr lang="el-GR" sz="3000" b="1" u="sng"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Ορίζεται και μαθαίνεται κοινωνικά</a:t>
            </a:r>
          </a:p>
          <a:p>
            <a:pPr marL="457200" indent="-457200">
              <a:buFont typeface="Wingdings" pitchFamily="2" charset="2"/>
              <a:buChar char="q"/>
            </a:pPr>
            <a:r>
              <a:rPr lang="el-GR" sz="3000" b="1" dirty="0">
                <a:solidFill>
                  <a:schemeClr val="accent6">
                    <a:lumMod val="50000"/>
                  </a:schemeClr>
                </a:solidFill>
              </a:rPr>
              <a:t>Συνάρτηση της ψυχολογικής και κοινωνικής απόστασης μεταξύ των ατόμων</a:t>
            </a:r>
          </a:p>
          <a:p>
            <a:pPr marL="457200" indent="-457200">
              <a:buFont typeface="Wingdings" pitchFamily="2" charset="2"/>
              <a:buChar char="q"/>
            </a:pPr>
            <a:r>
              <a:rPr lang="el-GR" sz="3000" b="1" dirty="0">
                <a:solidFill>
                  <a:schemeClr val="accent6">
                    <a:lumMod val="50000"/>
                  </a:schemeClr>
                </a:solidFill>
              </a:rPr>
              <a:t>Αποτελεί και συμβολική προβολή της απόστασης</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410764" y="-1"/>
            <a:ext cx="3928761"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ΑΠΟΣΤΑΣΗ</a:t>
            </a:r>
          </a:p>
        </p:txBody>
      </p:sp>
    </p:spTree>
    <p:extLst>
      <p:ext uri="{BB962C8B-B14F-4D97-AF65-F5344CB8AC3E}">
        <p14:creationId xmlns:p14="http://schemas.microsoft.com/office/powerpoint/2010/main" val="91198976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890076" y="0"/>
            <a:ext cx="8301924"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Η σχέση καθορίζει την απόσταση</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Επίσης η απόσταση (γεωγραφική) μπορεί να καθορίζει την σχέση</a:t>
            </a: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Γάμοι μεταξύ ατόμων με την ίδια γεωγραφική προέλευση και που διαμένουν κοντά</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Η μεγάλη συχνότητα με την οποία βλέπουμε κάποιον, αυξάνει την πιθανότητα να θέλουμε να έρθουμε σε επαφή μαζί του</a:t>
            </a:r>
          </a:p>
        </p:txBody>
      </p:sp>
      <p:sp>
        <p:nvSpPr>
          <p:cNvPr id="2" name="TextBox 1">
            <a:extLst>
              <a:ext uri="{FF2B5EF4-FFF2-40B4-BE49-F238E27FC236}">
                <a16:creationId xmlns:a16="http://schemas.microsoft.com/office/drawing/2014/main" id="{1A699794-011C-EA4E-BF5F-BBF7841B9DAE}"/>
              </a:ext>
            </a:extLst>
          </p:cNvPr>
          <p:cNvSpPr txBox="1"/>
          <p:nvPr/>
        </p:nvSpPr>
        <p:spPr>
          <a:xfrm>
            <a:off x="-23305" y="2831620"/>
            <a:ext cx="4262033" cy="584775"/>
          </a:xfrm>
          <a:prstGeom prst="rect">
            <a:avLst/>
          </a:prstGeom>
          <a:noFill/>
        </p:spPr>
        <p:txBody>
          <a:bodyPr wrap="square" rtlCol="0">
            <a:spAutoFit/>
          </a:bodyPr>
          <a:lstStyle/>
          <a:p>
            <a:pPr algn="ctr"/>
            <a:r>
              <a:rPr lang="el-GR" sz="3200" b="1" dirty="0">
                <a:solidFill>
                  <a:srgbClr val="527E16"/>
                </a:solidFill>
                <a:latin typeface="Times New Roman" panose="02020603050405020304" pitchFamily="18" charset="0"/>
                <a:cs typeface="Times New Roman" panose="02020603050405020304" pitchFamily="18" charset="0"/>
              </a:rPr>
              <a:t>ΑΠΟΣΤΑΣΗ</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112859611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4339525" y="82085"/>
            <a:ext cx="7643188" cy="6555641"/>
          </a:xfrm>
          <a:prstGeom prst="rect">
            <a:avLst/>
          </a:prstGeom>
          <a:noFill/>
        </p:spPr>
        <p:txBody>
          <a:bodyPr wrap="square" rtlCol="0">
            <a:spAutoFit/>
          </a:bodyPr>
          <a:lstStyle/>
          <a:p>
            <a:pPr marL="457200" indent="-457200">
              <a:buFont typeface="Wingdings" pitchFamily="2" charset="2"/>
              <a:buChar char="q"/>
            </a:pPr>
            <a:r>
              <a:rPr lang="el-GR" sz="3000" b="1" dirty="0">
                <a:solidFill>
                  <a:schemeClr val="accent6">
                    <a:lumMod val="50000"/>
                  </a:schemeClr>
                </a:solidFill>
              </a:rPr>
              <a:t>Ψυχολογικά: μεγάλη απόσταση με έναν άγνωστο, κοντά με ένα οικείο πρόσωπο</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Οι γνωστοί που συναντάμε τακτικά (περιπτεράς, γείτονες, συγγενείς φίλων) είναι στην πραγματικότητα άγνωστοι με τους οποίους διατηρούμε κοινωνικά κωδικοποιημένες σχέσεις (συμβατικές, στερεοτυπικές, τελετουργικές)</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Οι σχέσεις περιορίζονται σε στοιχειώδεις τελετουργικές συναλλαγές και η απουσία ή υπερβολή θα μπορούσε να εκληφθεί αξιοπερίεργη</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410764" y="-1"/>
            <a:ext cx="3928761"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ΑΠΟΣΤΑΣΗ</a:t>
            </a:r>
          </a:p>
        </p:txBody>
      </p:sp>
    </p:spTree>
    <p:extLst>
      <p:ext uri="{BB962C8B-B14F-4D97-AF65-F5344CB8AC3E}">
        <p14:creationId xmlns:p14="http://schemas.microsoft.com/office/powerpoint/2010/main" val="8569872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890076" y="0"/>
            <a:ext cx="8301924"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000" b="1" dirty="0">
                <a:solidFill>
                  <a:srgbClr val="E4B22D"/>
                </a:solidFill>
                <a:latin typeface="Times New Roman" panose="02020603050405020304" pitchFamily="18" charset="0"/>
                <a:cs typeface="Times New Roman" panose="02020603050405020304" pitchFamily="18" charset="0"/>
              </a:rPr>
              <a:t>Εγγύτητα με τους οικείους (οικογένεια, φίλοι)</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Θεμελιώδης ο ρόλος της αρχαιότητας της σχέσης – Παραπέμπει σε κοινή προέλευση και εμπειρία</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Κοινό σύμπαν αναφορών (εκφράσεις, συνήθειες, αστεία) – Ιδιωτική κουλτούρα</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Το κοινό σύμπαν αναφορών μας ωθεί να υποστηρίζουμε </a:t>
            </a:r>
            <a:r>
              <a:rPr lang="en-US" sz="3000" b="1" dirty="0">
                <a:solidFill>
                  <a:srgbClr val="E4B22D"/>
                </a:solidFill>
                <a:latin typeface="Times New Roman" panose="02020603050405020304" pitchFamily="18" charset="0"/>
                <a:cs typeface="Times New Roman" panose="02020603050405020304" pitchFamily="18" charset="0"/>
              </a:rPr>
              <a:t>a priori </a:t>
            </a:r>
            <a:r>
              <a:rPr lang="en-US" sz="3000" b="1" dirty="0" err="1">
                <a:solidFill>
                  <a:srgbClr val="E4B22D"/>
                </a:solidFill>
                <a:latin typeface="Times New Roman" panose="02020603050405020304" pitchFamily="18" charset="0"/>
                <a:cs typeface="Times New Roman" panose="02020603050405020304" pitchFamily="18" charset="0"/>
              </a:rPr>
              <a:t>ά</a:t>
            </a:r>
            <a:r>
              <a:rPr lang="el-GR" sz="3000" b="1" dirty="0" err="1">
                <a:solidFill>
                  <a:srgbClr val="E4B22D"/>
                </a:solidFill>
                <a:latin typeface="Times New Roman" panose="02020603050405020304" pitchFamily="18" charset="0"/>
                <a:cs typeface="Times New Roman" panose="02020603050405020304" pitchFamily="18" charset="0"/>
              </a:rPr>
              <a:t>τομα</a:t>
            </a:r>
            <a:r>
              <a:rPr lang="el-GR" sz="3000" b="1" dirty="0">
                <a:solidFill>
                  <a:srgbClr val="E4B22D"/>
                </a:solidFill>
                <a:latin typeface="Times New Roman" panose="02020603050405020304" pitchFamily="18" charset="0"/>
                <a:cs typeface="Times New Roman" panose="02020603050405020304" pitchFamily="18" charset="0"/>
              </a:rPr>
              <a:t> που ανήκουν σε μία ομάδα ή κατηγορία (ακόμα και αν διαφωνούμε) – Η ομοιότητα βάση ταύτισης</a:t>
            </a:r>
          </a:p>
        </p:txBody>
      </p:sp>
      <p:sp>
        <p:nvSpPr>
          <p:cNvPr id="2" name="TextBox 1">
            <a:extLst>
              <a:ext uri="{FF2B5EF4-FFF2-40B4-BE49-F238E27FC236}">
                <a16:creationId xmlns:a16="http://schemas.microsoft.com/office/drawing/2014/main" id="{1A699794-011C-EA4E-BF5F-BBF7841B9DAE}"/>
              </a:ext>
            </a:extLst>
          </p:cNvPr>
          <p:cNvSpPr txBox="1"/>
          <p:nvPr/>
        </p:nvSpPr>
        <p:spPr>
          <a:xfrm>
            <a:off x="-23305" y="2831620"/>
            <a:ext cx="4262033" cy="584775"/>
          </a:xfrm>
          <a:prstGeom prst="rect">
            <a:avLst/>
          </a:prstGeom>
          <a:noFill/>
        </p:spPr>
        <p:txBody>
          <a:bodyPr wrap="square" rtlCol="0">
            <a:spAutoFit/>
          </a:bodyPr>
          <a:lstStyle/>
          <a:p>
            <a:pPr algn="ctr"/>
            <a:r>
              <a:rPr lang="el-GR" sz="3200" b="1" dirty="0">
                <a:solidFill>
                  <a:srgbClr val="527E16"/>
                </a:solidFill>
                <a:latin typeface="Times New Roman" panose="02020603050405020304" pitchFamily="18" charset="0"/>
                <a:cs typeface="Times New Roman" panose="02020603050405020304" pitchFamily="18" charset="0"/>
              </a:rPr>
              <a:t>ΑΠΟΣΤΑΣΗ</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310394622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385A031-8843-6B4C-92DE-5FC35DACDE64}"/>
              </a:ext>
            </a:extLst>
          </p:cNvPr>
          <p:cNvPicPr>
            <a:picLocks noChangeAspect="1"/>
          </p:cNvPicPr>
          <p:nvPr/>
        </p:nvPicPr>
        <p:blipFill rotWithShape="1">
          <a:blip r:embed="rId2"/>
          <a:srcRect b="15146"/>
          <a:stretch/>
        </p:blipFill>
        <p:spPr>
          <a:xfrm>
            <a:off x="9993662" y="6388950"/>
            <a:ext cx="1391514" cy="497552"/>
          </a:xfrm>
          <a:prstGeom prst="rect">
            <a:avLst/>
          </a:prstGeom>
        </p:spPr>
      </p:pic>
      <p:pic>
        <p:nvPicPr>
          <p:cNvPr id="5" name="Εικόνα 4">
            <a:extLst>
              <a:ext uri="{FF2B5EF4-FFF2-40B4-BE49-F238E27FC236}">
                <a16:creationId xmlns:a16="http://schemas.microsoft.com/office/drawing/2014/main" id="{8AA668C3-BCFD-F847-88F2-E431FD86B158}"/>
              </a:ext>
            </a:extLst>
          </p:cNvPr>
          <p:cNvPicPr>
            <a:picLocks noChangeAspect="1"/>
          </p:cNvPicPr>
          <p:nvPr/>
        </p:nvPicPr>
        <p:blipFill rotWithShape="1">
          <a:blip r:embed="rId3"/>
          <a:srcRect t="23965" b="17900"/>
          <a:stretch/>
        </p:blipFill>
        <p:spPr>
          <a:xfrm>
            <a:off x="11385176" y="6388950"/>
            <a:ext cx="806824" cy="469050"/>
          </a:xfrm>
          <a:prstGeom prst="rect">
            <a:avLst/>
          </a:prstGeom>
        </p:spPr>
      </p:pic>
      <p:sp>
        <p:nvSpPr>
          <p:cNvPr id="6" name="Ορθογώνιο 5">
            <a:extLst>
              <a:ext uri="{FF2B5EF4-FFF2-40B4-BE49-F238E27FC236}">
                <a16:creationId xmlns:a16="http://schemas.microsoft.com/office/drawing/2014/main" id="{6DB489BF-55B7-4442-9A7E-C73E0A32D180}"/>
              </a:ext>
            </a:extLst>
          </p:cNvPr>
          <p:cNvSpPr/>
          <p:nvPr/>
        </p:nvSpPr>
        <p:spPr>
          <a:xfrm>
            <a:off x="508103" y="1094995"/>
            <a:ext cx="11443370" cy="3416320"/>
          </a:xfrm>
          <a:prstGeom prst="rect">
            <a:avLst/>
          </a:prstGeom>
        </p:spPr>
        <p:txBody>
          <a:bodyPr wrap="square">
            <a:spAutoFit/>
          </a:bodyPr>
          <a:lstStyle/>
          <a:p>
            <a:pPr algn="ctr"/>
            <a:r>
              <a:rPr lang="el-GR" sz="5400" b="1" dirty="0">
                <a:solidFill>
                  <a:srgbClr val="E4B22D"/>
                </a:solidFill>
                <a:latin typeface="Times New Roman" panose="02020603050405020304" pitchFamily="18" charset="0"/>
                <a:cs typeface="Times New Roman" panose="02020603050405020304" pitchFamily="18" charset="0"/>
              </a:rPr>
              <a:t>ΟΜΑΔΕΣ:</a:t>
            </a:r>
          </a:p>
          <a:p>
            <a:pPr algn="ctr"/>
            <a:r>
              <a:rPr lang="el-GR" sz="5400" b="1" dirty="0">
                <a:solidFill>
                  <a:srgbClr val="E4B22D"/>
                </a:solidFill>
                <a:latin typeface="Times New Roman" panose="02020603050405020304" pitchFamily="18" charset="0"/>
                <a:cs typeface="Times New Roman" panose="02020603050405020304" pitchFamily="18" charset="0"/>
              </a:rPr>
              <a:t>ΨΥΧΟΛΟΓΙΚΕΣ &amp; ΕΠΙΚΟΙΝΩΝΙΑΚΕΣ ΔΙΑΣΤΑΣΕΙΣ ΤΗΣ ΛΕΙΤΟΥΡΓΙΑΣ ΤΟΥΣ</a:t>
            </a:r>
          </a:p>
        </p:txBody>
      </p:sp>
      <p:pic>
        <p:nvPicPr>
          <p:cNvPr id="8" name="Εικόνα 7">
            <a:extLst>
              <a:ext uri="{FF2B5EF4-FFF2-40B4-BE49-F238E27FC236}">
                <a16:creationId xmlns:a16="http://schemas.microsoft.com/office/drawing/2014/main" id="{25F0AF23-0741-B547-B4BB-AC4D7A26A3EE}"/>
              </a:ext>
            </a:extLst>
          </p:cNvPr>
          <p:cNvPicPr>
            <a:picLocks noChangeAspect="1"/>
          </p:cNvPicPr>
          <p:nvPr/>
        </p:nvPicPr>
        <p:blipFill>
          <a:blip r:embed="rId4"/>
          <a:stretch>
            <a:fillRect/>
          </a:stretch>
        </p:blipFill>
        <p:spPr>
          <a:xfrm>
            <a:off x="201478" y="-112433"/>
            <a:ext cx="229134" cy="7082866"/>
          </a:xfrm>
          <a:prstGeom prst="rect">
            <a:avLst/>
          </a:prstGeom>
        </p:spPr>
      </p:pic>
      <p:sp>
        <p:nvSpPr>
          <p:cNvPr id="10" name="Ορθογώνιο 9">
            <a:extLst>
              <a:ext uri="{FF2B5EF4-FFF2-40B4-BE49-F238E27FC236}">
                <a16:creationId xmlns:a16="http://schemas.microsoft.com/office/drawing/2014/main" id="{74EC32C4-E0D9-3541-8A4A-11FB8BB6E6B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Ορθογώνιο 10">
            <a:extLst>
              <a:ext uri="{FF2B5EF4-FFF2-40B4-BE49-F238E27FC236}">
                <a16:creationId xmlns:a16="http://schemas.microsoft.com/office/drawing/2014/main" id="{061C22F5-DC6D-4749-8F52-03F6C3574044}"/>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43190214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Ορθογώνιο 14">
            <a:extLst>
              <a:ext uri="{FF2B5EF4-FFF2-40B4-BE49-F238E27FC236}">
                <a16:creationId xmlns:a16="http://schemas.microsoft.com/office/drawing/2014/main" id="{BA5ABB88-0817-4849-BE1A-562EDE84934C}"/>
              </a:ext>
            </a:extLst>
          </p:cNvPr>
          <p:cNvSpPr/>
          <p:nvPr/>
        </p:nvSpPr>
        <p:spPr>
          <a:xfrm>
            <a:off x="410764" y="-1"/>
            <a:ext cx="11781235" cy="775157"/>
          </a:xfrm>
          <a:prstGeom prst="rect">
            <a:avLst/>
          </a:prstGeom>
          <a:solidFill>
            <a:schemeClr val="accent6">
              <a:lumMod val="50000"/>
            </a:schemeClr>
          </a:solidFill>
          <a:ln>
            <a:solidFill>
              <a:srgbClr val="D3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4400" b="1" dirty="0">
                <a:solidFill>
                  <a:srgbClr val="E4B22D"/>
                </a:solidFill>
                <a:latin typeface="Times New Roman" panose="02020603050405020304" pitchFamily="18" charset="0"/>
                <a:cs typeface="Times New Roman" panose="02020603050405020304" pitchFamily="18" charset="0"/>
              </a:rPr>
              <a:t>ΟΜΑΔΑ</a:t>
            </a:r>
          </a:p>
        </p:txBody>
      </p:sp>
      <p:pic>
        <p:nvPicPr>
          <p:cNvPr id="9" name="Εικόνα 8">
            <a:extLst>
              <a:ext uri="{FF2B5EF4-FFF2-40B4-BE49-F238E27FC236}">
                <a16:creationId xmlns:a16="http://schemas.microsoft.com/office/drawing/2014/main" id="{D4E038F6-9200-3A42-BA6E-15EBEF199CD1}"/>
              </a:ext>
            </a:extLst>
          </p:cNvPr>
          <p:cNvPicPr>
            <a:picLocks noChangeAspect="1"/>
          </p:cNvPicPr>
          <p:nvPr/>
        </p:nvPicPr>
        <p:blipFill>
          <a:blip r:embed="rId2"/>
          <a:stretch>
            <a:fillRect/>
          </a:stretch>
        </p:blipFill>
        <p:spPr>
          <a:xfrm>
            <a:off x="201478" y="-112433"/>
            <a:ext cx="229134" cy="7082866"/>
          </a:xfrm>
          <a:prstGeom prst="rect">
            <a:avLst/>
          </a:prstGeom>
        </p:spPr>
      </p:pic>
      <p:sp>
        <p:nvSpPr>
          <p:cNvPr id="12" name="Ορθογώνιο 11">
            <a:extLst>
              <a:ext uri="{FF2B5EF4-FFF2-40B4-BE49-F238E27FC236}">
                <a16:creationId xmlns:a16="http://schemas.microsoft.com/office/drawing/2014/main" id="{A28BDD3D-134E-0841-9DD9-79D7DB1E51CA}"/>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Ορθογώνιο 15">
            <a:extLst>
              <a:ext uri="{FF2B5EF4-FFF2-40B4-BE49-F238E27FC236}">
                <a16:creationId xmlns:a16="http://schemas.microsoft.com/office/drawing/2014/main" id="{4885B475-544C-894E-96BE-3F8BF3B6AC78}"/>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9" name="Εικόνα 18">
            <a:extLst>
              <a:ext uri="{FF2B5EF4-FFF2-40B4-BE49-F238E27FC236}">
                <a16:creationId xmlns:a16="http://schemas.microsoft.com/office/drawing/2014/main" id="{ED2161DD-8D1E-414E-937C-4B47547B9D0F}"/>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20" name="Εικόνα 19">
            <a:extLst>
              <a:ext uri="{FF2B5EF4-FFF2-40B4-BE49-F238E27FC236}">
                <a16:creationId xmlns:a16="http://schemas.microsoft.com/office/drawing/2014/main" id="{9DA0BE93-175E-DB4A-B5AB-C431FAAD10A0}"/>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1" name="TextBox 10">
            <a:extLst>
              <a:ext uri="{FF2B5EF4-FFF2-40B4-BE49-F238E27FC236}">
                <a16:creationId xmlns:a16="http://schemas.microsoft.com/office/drawing/2014/main" id="{12319BFD-6A1C-6349-9358-B84FC3930690}"/>
              </a:ext>
            </a:extLst>
          </p:cNvPr>
          <p:cNvSpPr txBox="1"/>
          <p:nvPr/>
        </p:nvSpPr>
        <p:spPr>
          <a:xfrm>
            <a:off x="123987" y="775156"/>
            <a:ext cx="11872718" cy="6001643"/>
          </a:xfrm>
          <a:prstGeom prst="rect">
            <a:avLst/>
          </a:prstGeom>
          <a:noFill/>
        </p:spPr>
        <p:txBody>
          <a:bodyPr wrap="square" rtlCol="0">
            <a:spAutoFit/>
          </a:bodyPr>
          <a:lstStyle/>
          <a:p>
            <a:pPr marL="914400" lvl="1" indent="-457200">
              <a:buFont typeface="Wingdings" pitchFamily="2" charset="2"/>
              <a:buChar char="q"/>
            </a:pPr>
            <a:r>
              <a:rPr lang="el-GR" sz="3200" b="1" dirty="0">
                <a:solidFill>
                  <a:schemeClr val="accent6">
                    <a:lumMod val="50000"/>
                  </a:schemeClr>
                </a:solidFill>
              </a:rPr>
              <a:t>Κάθε είδους ανθρώπινος σχηματισμός μπορεί να χαρακτηριστεί ομάδα</a:t>
            </a:r>
          </a:p>
          <a:p>
            <a:pPr marL="1828800" lvl="3" indent="-457200">
              <a:buFont typeface="Wingdings" pitchFamily="2" charset="2"/>
              <a:buChar char="§"/>
            </a:pPr>
            <a:r>
              <a:rPr lang="el-GR" sz="3200" b="1" dirty="0">
                <a:solidFill>
                  <a:schemeClr val="accent6">
                    <a:lumMod val="50000"/>
                  </a:schemeClr>
                </a:solidFill>
              </a:rPr>
              <a:t>Οικογένεια</a:t>
            </a:r>
          </a:p>
          <a:p>
            <a:pPr marL="1828800" lvl="3" indent="-457200">
              <a:buFont typeface="Wingdings" pitchFamily="2" charset="2"/>
              <a:buChar char="§"/>
            </a:pPr>
            <a:r>
              <a:rPr lang="el-GR" sz="3200" b="1" dirty="0">
                <a:solidFill>
                  <a:schemeClr val="accent6">
                    <a:lumMod val="50000"/>
                  </a:schemeClr>
                </a:solidFill>
              </a:rPr>
              <a:t>Εφήμερη παρέα</a:t>
            </a:r>
          </a:p>
          <a:p>
            <a:pPr marL="1828800" lvl="3" indent="-457200">
              <a:buFont typeface="Wingdings" pitchFamily="2" charset="2"/>
              <a:buChar char="§"/>
            </a:pPr>
            <a:r>
              <a:rPr lang="el-GR" sz="3200" b="1" dirty="0">
                <a:solidFill>
                  <a:schemeClr val="accent6">
                    <a:lumMod val="50000"/>
                  </a:schemeClr>
                </a:solidFill>
              </a:rPr>
              <a:t>Σπουδαστές σε μία αίθουσα</a:t>
            </a:r>
          </a:p>
          <a:p>
            <a:pPr marL="1828800" lvl="3" indent="-457200">
              <a:buFont typeface="Wingdings" pitchFamily="2" charset="2"/>
              <a:buChar char="§"/>
            </a:pPr>
            <a:r>
              <a:rPr lang="el-GR" sz="3200" b="1" dirty="0">
                <a:solidFill>
                  <a:schemeClr val="accent6">
                    <a:lumMod val="50000"/>
                  </a:schemeClr>
                </a:solidFill>
              </a:rPr>
              <a:t>Μέλη εταιρείας ή υπηρεσίας</a:t>
            </a:r>
          </a:p>
          <a:p>
            <a:pPr marL="1828800" lvl="3" indent="-457200">
              <a:buFont typeface="Wingdings" pitchFamily="2" charset="2"/>
              <a:buChar char="§"/>
            </a:pPr>
            <a:r>
              <a:rPr lang="el-GR" sz="3200" b="1" dirty="0">
                <a:solidFill>
                  <a:schemeClr val="accent6">
                    <a:lumMod val="50000"/>
                  </a:schemeClr>
                </a:solidFill>
              </a:rPr>
              <a:t>Κοινωνικές τάξεις</a:t>
            </a:r>
          </a:p>
          <a:p>
            <a:pPr marL="1828800" lvl="3" indent="-457200">
              <a:buFont typeface="Wingdings" pitchFamily="2" charset="2"/>
              <a:buChar char="§"/>
            </a:pPr>
            <a:r>
              <a:rPr lang="el-GR" sz="3200" b="1" dirty="0">
                <a:solidFill>
                  <a:schemeClr val="accent6">
                    <a:lumMod val="50000"/>
                  </a:schemeClr>
                </a:solidFill>
              </a:rPr>
              <a:t>Ολόκληρα έθνη</a:t>
            </a:r>
          </a:p>
          <a:p>
            <a:pPr marL="914400" lvl="1" indent="-457200">
              <a:buFont typeface="Wingdings" pitchFamily="2" charset="2"/>
              <a:buChar char="q"/>
            </a:pPr>
            <a:endParaRPr lang="el-GR" sz="3200" b="1" dirty="0">
              <a:solidFill>
                <a:schemeClr val="accent6">
                  <a:lumMod val="50000"/>
                </a:schemeClr>
              </a:solidFill>
            </a:endParaRPr>
          </a:p>
          <a:p>
            <a:pPr marL="914400" lvl="1" indent="-457200">
              <a:buFont typeface="Wingdings" pitchFamily="2" charset="2"/>
              <a:buChar char="q"/>
            </a:pPr>
            <a:r>
              <a:rPr lang="el-GR" sz="3200" b="1" dirty="0">
                <a:solidFill>
                  <a:schemeClr val="accent6">
                    <a:lumMod val="50000"/>
                  </a:schemeClr>
                </a:solidFill>
              </a:rPr>
              <a:t>Θεωρείται ότι σε μία ομάδα τα άτομα είναι αλληλέγγυα, μπορούν να πετύχουν περισσότερα μαζί και στο πλαίσιο της νιώθουν προστασία και ασφάλεια</a:t>
            </a:r>
          </a:p>
        </p:txBody>
      </p:sp>
    </p:spTree>
    <p:extLst>
      <p:ext uri="{BB962C8B-B14F-4D97-AF65-F5344CB8AC3E}">
        <p14:creationId xmlns:p14="http://schemas.microsoft.com/office/powerpoint/2010/main" val="605186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410763" y="0"/>
            <a:ext cx="4009595"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ΠΡΟΣΩΠΙΚΟΤΗΤΑ</a:t>
            </a:r>
          </a:p>
        </p:txBody>
      </p:sp>
      <p:sp>
        <p:nvSpPr>
          <p:cNvPr id="2" name="TextBox 1">
            <a:extLst>
              <a:ext uri="{FF2B5EF4-FFF2-40B4-BE49-F238E27FC236}">
                <a16:creationId xmlns:a16="http://schemas.microsoft.com/office/drawing/2014/main" id="{1A699794-011C-EA4E-BF5F-BBF7841B9DAE}"/>
              </a:ext>
            </a:extLst>
          </p:cNvPr>
          <p:cNvSpPr txBox="1"/>
          <p:nvPr/>
        </p:nvSpPr>
        <p:spPr>
          <a:xfrm>
            <a:off x="4726983" y="1166842"/>
            <a:ext cx="6865749" cy="4031873"/>
          </a:xfrm>
          <a:prstGeom prst="rect">
            <a:avLst/>
          </a:prstGeom>
          <a:noFill/>
        </p:spPr>
        <p:txBody>
          <a:bodyPr wrap="square" rtlCol="0">
            <a:spAutoFit/>
          </a:bodyPr>
          <a:lstStyle/>
          <a:p>
            <a:pPr marL="457200" indent="-457200">
              <a:buFont typeface="Wingdings" pitchFamily="2" charset="2"/>
              <a:buChar char="q"/>
            </a:pPr>
            <a:r>
              <a:rPr lang="el-GR" sz="3200" b="1" dirty="0">
                <a:solidFill>
                  <a:schemeClr val="accent6">
                    <a:lumMod val="50000"/>
                  </a:schemeClr>
                </a:solidFill>
              </a:rPr>
              <a:t>Συμπεριφορές στην επιφάνεια</a:t>
            </a:r>
          </a:p>
          <a:p>
            <a:pPr marL="457200" indent="-457200">
              <a:buFont typeface="Wingdings" pitchFamily="2" charset="2"/>
              <a:buChar char="q"/>
            </a:pPr>
            <a:endParaRPr lang="el-GR" sz="3200" b="1" dirty="0">
              <a:solidFill>
                <a:schemeClr val="accent6">
                  <a:lumMod val="50000"/>
                </a:schemeClr>
              </a:solidFill>
            </a:endParaRPr>
          </a:p>
          <a:p>
            <a:pPr marL="914400" lvl="1" indent="-457200">
              <a:buFont typeface="Wingdings" pitchFamily="2" charset="2"/>
              <a:buChar char="§"/>
            </a:pPr>
            <a:r>
              <a:rPr lang="el-GR" sz="3200" b="1" dirty="0">
                <a:solidFill>
                  <a:schemeClr val="accent6">
                    <a:lumMod val="50000"/>
                  </a:schemeClr>
                </a:solidFill>
              </a:rPr>
              <a:t>Καθορίζονται από υποκείμενη δομή: ψυχισμό</a:t>
            </a:r>
          </a:p>
          <a:p>
            <a:pPr marL="914400" lvl="1" indent="-457200">
              <a:buFont typeface="Wingdings" pitchFamily="2" charset="2"/>
              <a:buChar char="§"/>
            </a:pPr>
            <a:endParaRPr lang="el-GR" sz="3200" b="1" dirty="0">
              <a:solidFill>
                <a:schemeClr val="accent6">
                  <a:lumMod val="50000"/>
                </a:schemeClr>
              </a:solidFill>
            </a:endParaRPr>
          </a:p>
          <a:p>
            <a:pPr marL="914400" lvl="1" indent="-457200">
              <a:buFont typeface="Wingdings" pitchFamily="2" charset="2"/>
              <a:buChar char="§"/>
            </a:pPr>
            <a:r>
              <a:rPr lang="el-GR" sz="3200" b="1" dirty="0">
                <a:solidFill>
                  <a:schemeClr val="accent6">
                    <a:lumMod val="50000"/>
                  </a:schemeClr>
                </a:solidFill>
              </a:rPr>
              <a:t>Κάθε εκφραστικό φαινόμενο παραπέμπει σε διάφορα επίπεδα σχηματισμού του</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101539684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Ορθογώνιο 14">
            <a:extLst>
              <a:ext uri="{FF2B5EF4-FFF2-40B4-BE49-F238E27FC236}">
                <a16:creationId xmlns:a16="http://schemas.microsoft.com/office/drawing/2014/main" id="{BA5ABB88-0817-4849-BE1A-562EDE84934C}"/>
              </a:ext>
            </a:extLst>
          </p:cNvPr>
          <p:cNvSpPr/>
          <p:nvPr/>
        </p:nvSpPr>
        <p:spPr>
          <a:xfrm>
            <a:off x="410764" y="-1"/>
            <a:ext cx="11781235" cy="775157"/>
          </a:xfrm>
          <a:prstGeom prst="rect">
            <a:avLst/>
          </a:prstGeom>
          <a:solidFill>
            <a:schemeClr val="accent6">
              <a:lumMod val="50000"/>
            </a:schemeClr>
          </a:solidFill>
          <a:ln>
            <a:solidFill>
              <a:srgbClr val="D3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4400" b="1" dirty="0">
                <a:solidFill>
                  <a:srgbClr val="E4B22D"/>
                </a:solidFill>
                <a:latin typeface="Times New Roman" panose="02020603050405020304" pitchFamily="18" charset="0"/>
                <a:cs typeface="Times New Roman" panose="02020603050405020304" pitchFamily="18" charset="0"/>
              </a:rPr>
              <a:t>ΟΜΑΔΑ</a:t>
            </a:r>
          </a:p>
        </p:txBody>
      </p:sp>
      <p:pic>
        <p:nvPicPr>
          <p:cNvPr id="9" name="Εικόνα 8">
            <a:extLst>
              <a:ext uri="{FF2B5EF4-FFF2-40B4-BE49-F238E27FC236}">
                <a16:creationId xmlns:a16="http://schemas.microsoft.com/office/drawing/2014/main" id="{D4E038F6-9200-3A42-BA6E-15EBEF199CD1}"/>
              </a:ext>
            </a:extLst>
          </p:cNvPr>
          <p:cNvPicPr>
            <a:picLocks noChangeAspect="1"/>
          </p:cNvPicPr>
          <p:nvPr/>
        </p:nvPicPr>
        <p:blipFill>
          <a:blip r:embed="rId2"/>
          <a:stretch>
            <a:fillRect/>
          </a:stretch>
        </p:blipFill>
        <p:spPr>
          <a:xfrm>
            <a:off x="201478" y="-112433"/>
            <a:ext cx="229134" cy="7082866"/>
          </a:xfrm>
          <a:prstGeom prst="rect">
            <a:avLst/>
          </a:prstGeom>
        </p:spPr>
      </p:pic>
      <p:sp>
        <p:nvSpPr>
          <p:cNvPr id="12" name="Ορθογώνιο 11">
            <a:extLst>
              <a:ext uri="{FF2B5EF4-FFF2-40B4-BE49-F238E27FC236}">
                <a16:creationId xmlns:a16="http://schemas.microsoft.com/office/drawing/2014/main" id="{A28BDD3D-134E-0841-9DD9-79D7DB1E51CA}"/>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Ορθογώνιο 15">
            <a:extLst>
              <a:ext uri="{FF2B5EF4-FFF2-40B4-BE49-F238E27FC236}">
                <a16:creationId xmlns:a16="http://schemas.microsoft.com/office/drawing/2014/main" id="{4885B475-544C-894E-96BE-3F8BF3B6AC78}"/>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9" name="Εικόνα 18">
            <a:extLst>
              <a:ext uri="{FF2B5EF4-FFF2-40B4-BE49-F238E27FC236}">
                <a16:creationId xmlns:a16="http://schemas.microsoft.com/office/drawing/2014/main" id="{ED2161DD-8D1E-414E-937C-4B47547B9D0F}"/>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20" name="Εικόνα 19">
            <a:extLst>
              <a:ext uri="{FF2B5EF4-FFF2-40B4-BE49-F238E27FC236}">
                <a16:creationId xmlns:a16="http://schemas.microsoft.com/office/drawing/2014/main" id="{9DA0BE93-175E-DB4A-B5AB-C431FAAD10A0}"/>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1" name="TextBox 10">
            <a:extLst>
              <a:ext uri="{FF2B5EF4-FFF2-40B4-BE49-F238E27FC236}">
                <a16:creationId xmlns:a16="http://schemas.microsoft.com/office/drawing/2014/main" id="{12319BFD-6A1C-6349-9358-B84FC3930690}"/>
              </a:ext>
            </a:extLst>
          </p:cNvPr>
          <p:cNvSpPr txBox="1"/>
          <p:nvPr/>
        </p:nvSpPr>
        <p:spPr>
          <a:xfrm>
            <a:off x="201478" y="1905506"/>
            <a:ext cx="11872718" cy="3046988"/>
          </a:xfrm>
          <a:prstGeom prst="rect">
            <a:avLst/>
          </a:prstGeom>
          <a:noFill/>
        </p:spPr>
        <p:txBody>
          <a:bodyPr wrap="square" rtlCol="0">
            <a:spAutoFit/>
          </a:bodyPr>
          <a:lstStyle/>
          <a:p>
            <a:pPr marL="914400" lvl="1" indent="-457200">
              <a:buFont typeface="Wingdings" pitchFamily="2" charset="2"/>
              <a:buChar char="q"/>
            </a:pPr>
            <a:r>
              <a:rPr lang="el-GR" sz="3200" b="1" dirty="0">
                <a:solidFill>
                  <a:schemeClr val="accent6">
                    <a:lumMod val="50000"/>
                  </a:schemeClr>
                </a:solidFill>
              </a:rPr>
              <a:t>Κεντρικό ζήτημα το πέρασμα από το άτομο στη συλλογικότητα</a:t>
            </a:r>
          </a:p>
          <a:p>
            <a:pPr marL="914400" lvl="1" indent="-457200">
              <a:buFont typeface="Wingdings" pitchFamily="2" charset="2"/>
              <a:buChar char="q"/>
            </a:pPr>
            <a:endParaRPr lang="el-GR" sz="3200" b="1" dirty="0">
              <a:solidFill>
                <a:schemeClr val="accent6">
                  <a:lumMod val="50000"/>
                </a:schemeClr>
              </a:solidFill>
            </a:endParaRPr>
          </a:p>
          <a:p>
            <a:pPr marL="914400" lvl="1" indent="-457200">
              <a:buFont typeface="Wingdings" pitchFamily="2" charset="2"/>
              <a:buChar char="q"/>
            </a:pPr>
            <a:r>
              <a:rPr lang="el-GR" sz="3200" b="1" dirty="0">
                <a:solidFill>
                  <a:schemeClr val="accent6">
                    <a:lumMod val="50000"/>
                  </a:schemeClr>
                </a:solidFill>
              </a:rPr>
              <a:t>Οι </a:t>
            </a:r>
            <a:r>
              <a:rPr lang="el-GR" sz="3200" b="1" dirty="0" err="1">
                <a:solidFill>
                  <a:schemeClr val="accent6">
                    <a:lumMod val="50000"/>
                  </a:schemeClr>
                </a:solidFill>
              </a:rPr>
              <a:t>διατομικές</a:t>
            </a:r>
            <a:r>
              <a:rPr lang="el-GR" sz="3200" b="1" dirty="0">
                <a:solidFill>
                  <a:schemeClr val="accent6">
                    <a:lumMod val="50000"/>
                  </a:schemeClr>
                </a:solidFill>
              </a:rPr>
              <a:t> σχέσεις δημιουργούν κάτι άλλο, διαφορετικό, πέρα και πάνω από τα άτομα, που μοιάζει επίσης να σκέφτεται, να αισθάνεται, να συμπεριφέρεται, να ζει, να αναπτύσσεται, να πεθαίνει…</a:t>
            </a:r>
          </a:p>
        </p:txBody>
      </p:sp>
    </p:spTree>
    <p:extLst>
      <p:ext uri="{BB962C8B-B14F-4D97-AF65-F5344CB8AC3E}">
        <p14:creationId xmlns:p14="http://schemas.microsoft.com/office/powerpoint/2010/main" val="230548151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Ορθογώνιο 14">
            <a:extLst>
              <a:ext uri="{FF2B5EF4-FFF2-40B4-BE49-F238E27FC236}">
                <a16:creationId xmlns:a16="http://schemas.microsoft.com/office/drawing/2014/main" id="{BA5ABB88-0817-4849-BE1A-562EDE84934C}"/>
              </a:ext>
            </a:extLst>
          </p:cNvPr>
          <p:cNvSpPr/>
          <p:nvPr/>
        </p:nvSpPr>
        <p:spPr>
          <a:xfrm>
            <a:off x="410764" y="-1"/>
            <a:ext cx="11781235" cy="775157"/>
          </a:xfrm>
          <a:prstGeom prst="rect">
            <a:avLst/>
          </a:prstGeom>
          <a:solidFill>
            <a:schemeClr val="accent6">
              <a:lumMod val="50000"/>
            </a:schemeClr>
          </a:solidFill>
          <a:ln>
            <a:solidFill>
              <a:srgbClr val="D3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4400" b="1" dirty="0">
                <a:solidFill>
                  <a:srgbClr val="E4B22D"/>
                </a:solidFill>
                <a:latin typeface="Times New Roman" panose="02020603050405020304" pitchFamily="18" charset="0"/>
                <a:cs typeface="Times New Roman" panose="02020603050405020304" pitchFamily="18" charset="0"/>
              </a:rPr>
              <a:t>ΠΕΝΤΕ ΕΙΔΗ ΟΜΑΔΩΝ</a:t>
            </a:r>
          </a:p>
        </p:txBody>
      </p:sp>
      <p:pic>
        <p:nvPicPr>
          <p:cNvPr id="9" name="Εικόνα 8">
            <a:extLst>
              <a:ext uri="{FF2B5EF4-FFF2-40B4-BE49-F238E27FC236}">
                <a16:creationId xmlns:a16="http://schemas.microsoft.com/office/drawing/2014/main" id="{D4E038F6-9200-3A42-BA6E-15EBEF199CD1}"/>
              </a:ext>
            </a:extLst>
          </p:cNvPr>
          <p:cNvPicPr>
            <a:picLocks noChangeAspect="1"/>
          </p:cNvPicPr>
          <p:nvPr/>
        </p:nvPicPr>
        <p:blipFill>
          <a:blip r:embed="rId2"/>
          <a:stretch>
            <a:fillRect/>
          </a:stretch>
        </p:blipFill>
        <p:spPr>
          <a:xfrm>
            <a:off x="201478" y="-112433"/>
            <a:ext cx="229134" cy="7082866"/>
          </a:xfrm>
          <a:prstGeom prst="rect">
            <a:avLst/>
          </a:prstGeom>
        </p:spPr>
      </p:pic>
      <p:sp>
        <p:nvSpPr>
          <p:cNvPr id="12" name="Ορθογώνιο 11">
            <a:extLst>
              <a:ext uri="{FF2B5EF4-FFF2-40B4-BE49-F238E27FC236}">
                <a16:creationId xmlns:a16="http://schemas.microsoft.com/office/drawing/2014/main" id="{A28BDD3D-134E-0841-9DD9-79D7DB1E51CA}"/>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Ορθογώνιο 15">
            <a:extLst>
              <a:ext uri="{FF2B5EF4-FFF2-40B4-BE49-F238E27FC236}">
                <a16:creationId xmlns:a16="http://schemas.microsoft.com/office/drawing/2014/main" id="{4885B475-544C-894E-96BE-3F8BF3B6AC78}"/>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9" name="Εικόνα 18">
            <a:extLst>
              <a:ext uri="{FF2B5EF4-FFF2-40B4-BE49-F238E27FC236}">
                <a16:creationId xmlns:a16="http://schemas.microsoft.com/office/drawing/2014/main" id="{ED2161DD-8D1E-414E-937C-4B47547B9D0F}"/>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20" name="Εικόνα 19">
            <a:extLst>
              <a:ext uri="{FF2B5EF4-FFF2-40B4-BE49-F238E27FC236}">
                <a16:creationId xmlns:a16="http://schemas.microsoft.com/office/drawing/2014/main" id="{9DA0BE93-175E-DB4A-B5AB-C431FAAD10A0}"/>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1" name="TextBox 10">
            <a:extLst>
              <a:ext uri="{FF2B5EF4-FFF2-40B4-BE49-F238E27FC236}">
                <a16:creationId xmlns:a16="http://schemas.microsoft.com/office/drawing/2014/main" id="{12319BFD-6A1C-6349-9358-B84FC3930690}"/>
              </a:ext>
            </a:extLst>
          </p:cNvPr>
          <p:cNvSpPr txBox="1"/>
          <p:nvPr/>
        </p:nvSpPr>
        <p:spPr>
          <a:xfrm>
            <a:off x="201478" y="1319895"/>
            <a:ext cx="11872718" cy="4524315"/>
          </a:xfrm>
          <a:prstGeom prst="rect">
            <a:avLst/>
          </a:prstGeom>
          <a:noFill/>
        </p:spPr>
        <p:txBody>
          <a:bodyPr wrap="square" rtlCol="0">
            <a:spAutoFit/>
          </a:bodyPr>
          <a:lstStyle/>
          <a:p>
            <a:pPr marL="914400" lvl="1" indent="-457200">
              <a:buFont typeface="Wingdings" pitchFamily="2" charset="2"/>
              <a:buChar char="q"/>
            </a:pPr>
            <a:r>
              <a:rPr lang="el-GR" sz="3200" b="1" dirty="0" err="1">
                <a:solidFill>
                  <a:schemeClr val="accent6">
                    <a:lumMod val="50000"/>
                  </a:schemeClr>
                </a:solidFill>
              </a:rPr>
              <a:t>Πλ</a:t>
            </a:r>
            <a:r>
              <a:rPr lang="en-US" sz="3200" b="1" dirty="0" err="1">
                <a:solidFill>
                  <a:schemeClr val="accent6">
                    <a:lumMod val="50000"/>
                  </a:schemeClr>
                </a:solidFill>
              </a:rPr>
              <a:t>ή</a:t>
            </a:r>
            <a:r>
              <a:rPr lang="el-GR" sz="3200" b="1" dirty="0" err="1">
                <a:solidFill>
                  <a:schemeClr val="accent6">
                    <a:lumMod val="50000"/>
                  </a:schemeClr>
                </a:solidFill>
              </a:rPr>
              <a:t>θος</a:t>
            </a:r>
            <a:r>
              <a:rPr lang="el-GR" sz="3200" b="1" dirty="0">
                <a:solidFill>
                  <a:schemeClr val="accent6">
                    <a:lumMod val="50000"/>
                  </a:schemeClr>
                </a:solidFill>
              </a:rPr>
              <a:t> (ή μάζα)</a:t>
            </a:r>
          </a:p>
          <a:p>
            <a:pPr marL="914400" lvl="1" indent="-457200">
              <a:buFont typeface="Wingdings" pitchFamily="2" charset="2"/>
              <a:buChar char="q"/>
            </a:pPr>
            <a:endParaRPr lang="el-GR" sz="3200" b="1" dirty="0">
              <a:solidFill>
                <a:schemeClr val="accent6">
                  <a:lumMod val="50000"/>
                </a:schemeClr>
              </a:solidFill>
            </a:endParaRPr>
          </a:p>
          <a:p>
            <a:pPr marL="914400" lvl="1" indent="-457200">
              <a:buFont typeface="Wingdings" pitchFamily="2" charset="2"/>
              <a:buChar char="q"/>
            </a:pPr>
            <a:r>
              <a:rPr lang="el-GR" sz="3200" b="1" dirty="0">
                <a:solidFill>
                  <a:schemeClr val="accent6">
                    <a:lumMod val="50000"/>
                  </a:schemeClr>
                </a:solidFill>
              </a:rPr>
              <a:t>Φατρία</a:t>
            </a:r>
          </a:p>
          <a:p>
            <a:pPr marL="914400" lvl="1" indent="-457200">
              <a:buFont typeface="Wingdings" pitchFamily="2" charset="2"/>
              <a:buChar char="q"/>
            </a:pPr>
            <a:endParaRPr lang="el-GR" sz="3200" b="1" dirty="0">
              <a:solidFill>
                <a:schemeClr val="accent6">
                  <a:lumMod val="50000"/>
                </a:schemeClr>
              </a:solidFill>
            </a:endParaRPr>
          </a:p>
          <a:p>
            <a:pPr marL="914400" lvl="1" indent="-457200">
              <a:buFont typeface="Wingdings" pitchFamily="2" charset="2"/>
              <a:buChar char="q"/>
            </a:pPr>
            <a:r>
              <a:rPr lang="el-GR" sz="3200" b="1" dirty="0">
                <a:solidFill>
                  <a:schemeClr val="accent6">
                    <a:lumMod val="50000"/>
                  </a:schemeClr>
                </a:solidFill>
              </a:rPr>
              <a:t>Συσσωμάτωση</a:t>
            </a:r>
          </a:p>
          <a:p>
            <a:pPr marL="914400" lvl="1" indent="-457200">
              <a:buFont typeface="Wingdings" pitchFamily="2" charset="2"/>
              <a:buChar char="q"/>
            </a:pPr>
            <a:endParaRPr lang="el-GR" sz="3200" b="1" dirty="0">
              <a:solidFill>
                <a:schemeClr val="accent6">
                  <a:lumMod val="50000"/>
                </a:schemeClr>
              </a:solidFill>
            </a:endParaRPr>
          </a:p>
          <a:p>
            <a:pPr marL="914400" lvl="1" indent="-457200">
              <a:buFont typeface="Wingdings" pitchFamily="2" charset="2"/>
              <a:buChar char="q"/>
            </a:pPr>
            <a:r>
              <a:rPr lang="el-GR" sz="3200" b="1" dirty="0">
                <a:solidFill>
                  <a:schemeClr val="accent6">
                    <a:lumMod val="50000"/>
                  </a:schemeClr>
                </a:solidFill>
              </a:rPr>
              <a:t>Μικρή η πρωτογενής</a:t>
            </a:r>
          </a:p>
          <a:p>
            <a:pPr marL="914400" lvl="1" indent="-457200">
              <a:buFont typeface="Wingdings" pitchFamily="2" charset="2"/>
              <a:buChar char="q"/>
            </a:pPr>
            <a:endParaRPr lang="el-GR" sz="3200" b="1" dirty="0">
              <a:solidFill>
                <a:schemeClr val="accent6">
                  <a:lumMod val="50000"/>
                </a:schemeClr>
              </a:solidFill>
            </a:endParaRPr>
          </a:p>
          <a:p>
            <a:pPr marL="914400" lvl="1" indent="-457200">
              <a:buFont typeface="Wingdings" pitchFamily="2" charset="2"/>
              <a:buChar char="q"/>
            </a:pPr>
            <a:r>
              <a:rPr lang="el-GR" sz="3200" b="1" dirty="0">
                <a:solidFill>
                  <a:schemeClr val="accent6">
                    <a:lumMod val="50000"/>
                  </a:schemeClr>
                </a:solidFill>
              </a:rPr>
              <a:t>Δευτερογενής (ή οργάνωση)</a:t>
            </a:r>
          </a:p>
        </p:txBody>
      </p:sp>
      <p:sp>
        <p:nvSpPr>
          <p:cNvPr id="10" name="TextBox 9">
            <a:extLst>
              <a:ext uri="{FF2B5EF4-FFF2-40B4-BE49-F238E27FC236}">
                <a16:creationId xmlns:a16="http://schemas.microsoft.com/office/drawing/2014/main" id="{2D7F3018-B7F8-A64D-9888-C9B6C9BE5B3E}"/>
              </a:ext>
            </a:extLst>
          </p:cNvPr>
          <p:cNvSpPr txBox="1"/>
          <p:nvPr/>
        </p:nvSpPr>
        <p:spPr>
          <a:xfrm>
            <a:off x="50341" y="6430686"/>
            <a:ext cx="11872718" cy="369332"/>
          </a:xfrm>
          <a:prstGeom prst="rect">
            <a:avLst/>
          </a:prstGeom>
          <a:noFill/>
        </p:spPr>
        <p:txBody>
          <a:bodyPr wrap="square" rtlCol="0">
            <a:spAutoFit/>
          </a:bodyPr>
          <a:lstStyle/>
          <a:p>
            <a:pPr lvl="1"/>
            <a:r>
              <a:rPr lang="el-GR" b="1" dirty="0">
                <a:solidFill>
                  <a:schemeClr val="accent6">
                    <a:lumMod val="50000"/>
                  </a:schemeClr>
                </a:solidFill>
              </a:rPr>
              <a:t>*</a:t>
            </a:r>
            <a:r>
              <a:rPr lang="en-US" b="1" dirty="0" err="1">
                <a:solidFill>
                  <a:schemeClr val="accent6">
                    <a:lumMod val="50000"/>
                  </a:schemeClr>
                </a:solidFill>
              </a:rPr>
              <a:t>Anzieu</a:t>
            </a:r>
            <a:r>
              <a:rPr lang="en-US" b="1" dirty="0">
                <a:solidFill>
                  <a:schemeClr val="accent6">
                    <a:lumMod val="50000"/>
                  </a:schemeClr>
                </a:solidFill>
              </a:rPr>
              <a:t> &amp; Martin (1968)</a:t>
            </a:r>
            <a:endParaRPr lang="el-GR" b="1" dirty="0">
              <a:solidFill>
                <a:schemeClr val="accent6">
                  <a:lumMod val="50000"/>
                </a:schemeClr>
              </a:solidFill>
            </a:endParaRPr>
          </a:p>
        </p:txBody>
      </p:sp>
    </p:spTree>
    <p:extLst>
      <p:ext uri="{BB962C8B-B14F-4D97-AF65-F5344CB8AC3E}">
        <p14:creationId xmlns:p14="http://schemas.microsoft.com/office/powerpoint/2010/main" val="331025157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890076" y="0"/>
            <a:ext cx="8301924"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Μεγάλος αριθμός ατόμων</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Σχετικά χαμηλός βαθμός οργάνωσης</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Βρίσκονται στον ίδιο χώρο για την ικανοποίηση προσωπικής τους ανάγκης (μετρό, αθλητικό γεγονός, εμπορικό κέντρο)</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Μάζα: χωρίς φυσική παρουσία (κοινό ΜΜΕ)</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Προς τα κάτω εξίσωση των ατομικών νοητικών ικανοτήτων </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Τυφλή υπακοή σε ένα ηγέτη που τα υπνωτίζει</a:t>
            </a:r>
          </a:p>
        </p:txBody>
      </p:sp>
      <p:sp>
        <p:nvSpPr>
          <p:cNvPr id="2" name="TextBox 1">
            <a:extLst>
              <a:ext uri="{FF2B5EF4-FFF2-40B4-BE49-F238E27FC236}">
                <a16:creationId xmlns:a16="http://schemas.microsoft.com/office/drawing/2014/main" id="{1A699794-011C-EA4E-BF5F-BBF7841B9DAE}"/>
              </a:ext>
            </a:extLst>
          </p:cNvPr>
          <p:cNvSpPr txBox="1"/>
          <p:nvPr/>
        </p:nvSpPr>
        <p:spPr>
          <a:xfrm>
            <a:off x="-23305" y="3136612"/>
            <a:ext cx="4262033" cy="584775"/>
          </a:xfrm>
          <a:prstGeom prst="rect">
            <a:avLst/>
          </a:prstGeom>
          <a:noFill/>
        </p:spPr>
        <p:txBody>
          <a:bodyPr wrap="square" rtlCol="0">
            <a:spAutoFit/>
          </a:bodyPr>
          <a:lstStyle/>
          <a:p>
            <a:pPr algn="ctr"/>
            <a:r>
              <a:rPr lang="el-GR" sz="3200" b="1" dirty="0">
                <a:solidFill>
                  <a:srgbClr val="527E16"/>
                </a:solidFill>
                <a:latin typeface="Times New Roman" panose="02020603050405020304" pitchFamily="18" charset="0"/>
                <a:cs typeface="Times New Roman" panose="02020603050405020304" pitchFamily="18" charset="0"/>
              </a:rPr>
              <a:t>ΠΛΗΘΟΣ</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284093179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4339525" y="-28503"/>
            <a:ext cx="7643188" cy="7017306"/>
          </a:xfrm>
          <a:prstGeom prst="rect">
            <a:avLst/>
          </a:prstGeom>
          <a:noFill/>
        </p:spPr>
        <p:txBody>
          <a:bodyPr wrap="square" rtlCol="0">
            <a:spAutoFit/>
          </a:bodyPr>
          <a:lstStyle/>
          <a:p>
            <a:pPr marL="457200" indent="-457200">
              <a:buFont typeface="Wingdings" pitchFamily="2" charset="2"/>
              <a:buChar char="q"/>
            </a:pPr>
            <a:r>
              <a:rPr lang="el-GR" sz="3000" b="1" dirty="0">
                <a:solidFill>
                  <a:schemeClr val="accent6">
                    <a:lumMod val="50000"/>
                  </a:schemeClr>
                </a:solidFill>
              </a:rPr>
              <a:t>Κυριαρχεί η αναζήτηση της ομοιότητας</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Ατμόσφαιρα ασφάλειας και συναισθηματικής υποστήριξης</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Ολιγομελής ομάδα</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Χαμηλός βαθμός οργάνωσης</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Κυρίως μέλη που θέλουν να αναβάλλουν την ένταξη στον κοινωνικό ή ενήλικο κόσμο (εφηβικές ομάδες) ή άτομα αποκομμένα από συναισθηματικούς και οικογενειακούς δεσμούς (παρέες που κινούνται στα όρια των κοινωνικών κανόνων)</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410764" y="-1"/>
            <a:ext cx="3928761"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ΦΑΤΡΙΑ</a:t>
            </a:r>
          </a:p>
        </p:txBody>
      </p:sp>
    </p:spTree>
    <p:extLst>
      <p:ext uri="{BB962C8B-B14F-4D97-AF65-F5344CB8AC3E}">
        <p14:creationId xmlns:p14="http://schemas.microsoft.com/office/powerpoint/2010/main" val="86411117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890076" y="0"/>
            <a:ext cx="8301924"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000" b="1" dirty="0">
                <a:solidFill>
                  <a:srgbClr val="E4B22D"/>
                </a:solidFill>
                <a:latin typeface="Times New Roman" panose="02020603050405020304" pitchFamily="18" charset="0"/>
                <a:cs typeface="Times New Roman" panose="02020603050405020304" pitchFamily="18" charset="0"/>
              </a:rPr>
              <a:t>Σύλλογος ή Ένωση</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Μεσαίος βαθμός οργάνωσης</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Ποικίλλει ο αριθμός των μελών</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Σταθεροί στόχοι</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Επιφανειακές ανθρώπινες σχέσεις</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Τα περισσότερα μέλη δεν αναζητούν ενεργά την πραγμάτωση των στόχων αλλά στηρίζονται σε αντιπροσώπους</a:t>
            </a:r>
          </a:p>
          <a:p>
            <a:pPr marL="457200" lvl="0" indent="-457200">
              <a:buFont typeface="Wingdings" pitchFamily="2" charset="2"/>
              <a:buChar char="q"/>
            </a:pPr>
            <a:endParaRPr lang="el-GR" sz="2000" b="1" dirty="0">
              <a:solidFill>
                <a:srgbClr val="E4B22D"/>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1A699794-011C-EA4E-BF5F-BBF7841B9DAE}"/>
              </a:ext>
            </a:extLst>
          </p:cNvPr>
          <p:cNvSpPr txBox="1"/>
          <p:nvPr/>
        </p:nvSpPr>
        <p:spPr>
          <a:xfrm>
            <a:off x="-23305" y="3136612"/>
            <a:ext cx="4262033" cy="584775"/>
          </a:xfrm>
          <a:prstGeom prst="rect">
            <a:avLst/>
          </a:prstGeom>
          <a:noFill/>
        </p:spPr>
        <p:txBody>
          <a:bodyPr wrap="square" rtlCol="0">
            <a:spAutoFit/>
          </a:bodyPr>
          <a:lstStyle/>
          <a:p>
            <a:pPr algn="ctr"/>
            <a:r>
              <a:rPr lang="el-GR" sz="3200" b="1" dirty="0">
                <a:solidFill>
                  <a:srgbClr val="527E16"/>
                </a:solidFill>
                <a:latin typeface="Times New Roman" panose="02020603050405020304" pitchFamily="18" charset="0"/>
                <a:cs typeface="Times New Roman" panose="02020603050405020304" pitchFamily="18" charset="0"/>
              </a:rPr>
              <a:t>ΣΥΣΣΩΜΑΤΩΣΗ</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98183215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4339525" y="612843"/>
            <a:ext cx="7643188" cy="5632311"/>
          </a:xfrm>
          <a:prstGeom prst="rect">
            <a:avLst/>
          </a:prstGeom>
          <a:noFill/>
        </p:spPr>
        <p:txBody>
          <a:bodyPr wrap="square" rtlCol="0">
            <a:spAutoFit/>
          </a:bodyPr>
          <a:lstStyle/>
          <a:p>
            <a:pPr marL="457200" indent="-457200">
              <a:buFont typeface="Wingdings" pitchFamily="2" charset="2"/>
              <a:buChar char="q"/>
            </a:pPr>
            <a:r>
              <a:rPr lang="el-GR" sz="3000" b="1" dirty="0">
                <a:solidFill>
                  <a:schemeClr val="accent6">
                    <a:lumMod val="50000"/>
                  </a:schemeClr>
                </a:solidFill>
              </a:rPr>
              <a:t>Σχετικά μικρός αριθμός συμμετεχόντων</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Ενεργή αναζήτηση κοινών στόχων </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Έντονες συναισθηματικές σχέσεις μεταξύ των μελών</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Αλληλεγγύη και αλληλεξάρτηση</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Δημιουργία κανόνων, γλώσσας και τελετουργικών που χαρακτηρίζουν την ομάδα</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410764" y="-1"/>
            <a:ext cx="3928761"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ΜΙΚΡΗ Ή ΠΡΩΤΟΓΕΝΗΣ</a:t>
            </a:r>
          </a:p>
        </p:txBody>
      </p:sp>
    </p:spTree>
    <p:extLst>
      <p:ext uri="{BB962C8B-B14F-4D97-AF65-F5344CB8AC3E}">
        <p14:creationId xmlns:p14="http://schemas.microsoft.com/office/powerpoint/2010/main" val="66814421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890076" y="0"/>
            <a:ext cx="8301924"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Τυπικές και ορθολογικές σχέσεις</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Μεγάλος βαθμός οργάνωσης</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Προσδιορισμένοι στόχοι</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Κοινωνικό σύστημα που λειτουργεί θεσμικά στο εσωτερικό κάποιου ιδιαίτερου τομέα της κοινωνικής πραγματικότητας </a:t>
            </a:r>
            <a:endParaRPr lang="el-GR" sz="2000" b="1" dirty="0">
              <a:solidFill>
                <a:srgbClr val="E4B22D"/>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1A699794-011C-EA4E-BF5F-BBF7841B9DAE}"/>
              </a:ext>
            </a:extLst>
          </p:cNvPr>
          <p:cNvSpPr txBox="1"/>
          <p:nvPr/>
        </p:nvSpPr>
        <p:spPr>
          <a:xfrm>
            <a:off x="193729" y="2890391"/>
            <a:ext cx="3913381" cy="1077218"/>
          </a:xfrm>
          <a:prstGeom prst="rect">
            <a:avLst/>
          </a:prstGeom>
          <a:noFill/>
        </p:spPr>
        <p:txBody>
          <a:bodyPr wrap="square" rtlCol="0">
            <a:spAutoFit/>
          </a:bodyPr>
          <a:lstStyle/>
          <a:p>
            <a:pPr algn="ctr"/>
            <a:r>
              <a:rPr lang="el-GR" sz="3200" b="1" dirty="0">
                <a:solidFill>
                  <a:srgbClr val="527E16"/>
                </a:solidFill>
                <a:latin typeface="Times New Roman" panose="02020603050405020304" pitchFamily="18" charset="0"/>
                <a:cs typeface="Times New Roman" panose="02020603050405020304" pitchFamily="18" charset="0"/>
              </a:rPr>
              <a:t>ΔΕΥΤΕΡΟΓΕΝΗΣ Ή ΟΡΓΑΝΩΣΗ</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44287835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385A031-8843-6B4C-92DE-5FC35DACDE64}"/>
              </a:ext>
            </a:extLst>
          </p:cNvPr>
          <p:cNvPicPr>
            <a:picLocks noChangeAspect="1"/>
          </p:cNvPicPr>
          <p:nvPr/>
        </p:nvPicPr>
        <p:blipFill rotWithShape="1">
          <a:blip r:embed="rId2"/>
          <a:srcRect b="15146"/>
          <a:stretch/>
        </p:blipFill>
        <p:spPr>
          <a:xfrm>
            <a:off x="9993662" y="6388950"/>
            <a:ext cx="1391514" cy="497552"/>
          </a:xfrm>
          <a:prstGeom prst="rect">
            <a:avLst/>
          </a:prstGeom>
        </p:spPr>
      </p:pic>
      <p:pic>
        <p:nvPicPr>
          <p:cNvPr id="5" name="Εικόνα 4">
            <a:extLst>
              <a:ext uri="{FF2B5EF4-FFF2-40B4-BE49-F238E27FC236}">
                <a16:creationId xmlns:a16="http://schemas.microsoft.com/office/drawing/2014/main" id="{8AA668C3-BCFD-F847-88F2-E431FD86B158}"/>
              </a:ext>
            </a:extLst>
          </p:cNvPr>
          <p:cNvPicPr>
            <a:picLocks noChangeAspect="1"/>
          </p:cNvPicPr>
          <p:nvPr/>
        </p:nvPicPr>
        <p:blipFill rotWithShape="1">
          <a:blip r:embed="rId3"/>
          <a:srcRect t="23965" b="17900"/>
          <a:stretch/>
        </p:blipFill>
        <p:spPr>
          <a:xfrm>
            <a:off x="11385176" y="6388950"/>
            <a:ext cx="806824" cy="469050"/>
          </a:xfrm>
          <a:prstGeom prst="rect">
            <a:avLst/>
          </a:prstGeom>
        </p:spPr>
      </p:pic>
      <p:sp>
        <p:nvSpPr>
          <p:cNvPr id="6" name="Ορθογώνιο 5">
            <a:extLst>
              <a:ext uri="{FF2B5EF4-FFF2-40B4-BE49-F238E27FC236}">
                <a16:creationId xmlns:a16="http://schemas.microsoft.com/office/drawing/2014/main" id="{6DB489BF-55B7-4442-9A7E-C73E0A32D180}"/>
              </a:ext>
            </a:extLst>
          </p:cNvPr>
          <p:cNvSpPr/>
          <p:nvPr/>
        </p:nvSpPr>
        <p:spPr>
          <a:xfrm>
            <a:off x="505358" y="1683930"/>
            <a:ext cx="11443370" cy="2585323"/>
          </a:xfrm>
          <a:prstGeom prst="rect">
            <a:avLst/>
          </a:prstGeom>
        </p:spPr>
        <p:txBody>
          <a:bodyPr wrap="square">
            <a:spAutoFit/>
          </a:bodyPr>
          <a:lstStyle/>
          <a:p>
            <a:pPr algn="ctr"/>
            <a:r>
              <a:rPr lang="el-GR" sz="5400" b="1" dirty="0">
                <a:solidFill>
                  <a:srgbClr val="E4B22D"/>
                </a:solidFill>
                <a:latin typeface="Times New Roman" panose="02020603050405020304" pitchFamily="18" charset="0"/>
                <a:cs typeface="Times New Roman" panose="02020603050405020304" pitchFamily="18" charset="0"/>
              </a:rPr>
              <a:t>ΟΜΑΔΕΣ:</a:t>
            </a:r>
          </a:p>
          <a:p>
            <a:pPr algn="ctr"/>
            <a:r>
              <a:rPr lang="el-GR" sz="5400" b="1" dirty="0">
                <a:solidFill>
                  <a:srgbClr val="E4B22D"/>
                </a:solidFill>
                <a:latin typeface="Times New Roman" panose="02020603050405020304" pitchFamily="18" charset="0"/>
                <a:cs typeface="Times New Roman" panose="02020603050405020304" pitchFamily="18" charset="0"/>
              </a:rPr>
              <a:t>ΗΓΕΣΙΑ &amp;</a:t>
            </a:r>
          </a:p>
          <a:p>
            <a:pPr algn="ctr"/>
            <a:r>
              <a:rPr lang="el-GR" sz="5400" b="1" dirty="0">
                <a:solidFill>
                  <a:srgbClr val="E4B22D"/>
                </a:solidFill>
                <a:latin typeface="Times New Roman" panose="02020603050405020304" pitchFamily="18" charset="0"/>
                <a:cs typeface="Times New Roman" panose="02020603050405020304" pitchFamily="18" charset="0"/>
              </a:rPr>
              <a:t>ΜΟΝΤΕΛΑ ΗΓΕΤΩΝ</a:t>
            </a:r>
          </a:p>
        </p:txBody>
      </p:sp>
      <p:pic>
        <p:nvPicPr>
          <p:cNvPr id="8" name="Εικόνα 7">
            <a:extLst>
              <a:ext uri="{FF2B5EF4-FFF2-40B4-BE49-F238E27FC236}">
                <a16:creationId xmlns:a16="http://schemas.microsoft.com/office/drawing/2014/main" id="{25F0AF23-0741-B547-B4BB-AC4D7A26A3EE}"/>
              </a:ext>
            </a:extLst>
          </p:cNvPr>
          <p:cNvPicPr>
            <a:picLocks noChangeAspect="1"/>
          </p:cNvPicPr>
          <p:nvPr/>
        </p:nvPicPr>
        <p:blipFill>
          <a:blip r:embed="rId4"/>
          <a:stretch>
            <a:fillRect/>
          </a:stretch>
        </p:blipFill>
        <p:spPr>
          <a:xfrm>
            <a:off x="201478" y="-112433"/>
            <a:ext cx="229134" cy="7082866"/>
          </a:xfrm>
          <a:prstGeom prst="rect">
            <a:avLst/>
          </a:prstGeom>
        </p:spPr>
      </p:pic>
      <p:sp>
        <p:nvSpPr>
          <p:cNvPr id="10" name="Ορθογώνιο 9">
            <a:extLst>
              <a:ext uri="{FF2B5EF4-FFF2-40B4-BE49-F238E27FC236}">
                <a16:creationId xmlns:a16="http://schemas.microsoft.com/office/drawing/2014/main" id="{74EC32C4-E0D9-3541-8A4A-11FB8BB6E6B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Ορθογώνιο 10">
            <a:extLst>
              <a:ext uri="{FF2B5EF4-FFF2-40B4-BE49-F238E27FC236}">
                <a16:creationId xmlns:a16="http://schemas.microsoft.com/office/drawing/2014/main" id="{061C22F5-DC6D-4749-8F52-03F6C3574044}"/>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402314065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4339525" y="558137"/>
            <a:ext cx="7643188" cy="5170646"/>
          </a:xfrm>
          <a:prstGeom prst="rect">
            <a:avLst/>
          </a:prstGeom>
          <a:noFill/>
        </p:spPr>
        <p:txBody>
          <a:bodyPr wrap="square" rtlCol="0">
            <a:spAutoFit/>
          </a:bodyPr>
          <a:lstStyle/>
          <a:p>
            <a:pPr marL="457200" indent="-457200">
              <a:buFont typeface="Wingdings" pitchFamily="2" charset="2"/>
              <a:buChar char="q"/>
            </a:pPr>
            <a:r>
              <a:rPr lang="el-GR" sz="3000" b="1" dirty="0">
                <a:solidFill>
                  <a:schemeClr val="accent6">
                    <a:lumMod val="50000"/>
                  </a:schemeClr>
                </a:solidFill>
              </a:rPr>
              <a:t>Η αποτελεσματική λειτουργία μίας ομάδας εξαρτάται από το είδος και τον βαθμό οργάνωσης των δραστηριοτήτων των μελών της και που σκοπεύουν στην εκπλήρωση των κοινών στόχων</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Η αναγκαιότητα της ηγεσίας προκύπτει από τις πρώιμες προσπάθειες των ανθρώπων να οργανώσουν από κοινού δραστηριότητες για την επίτευξη ενός στόχου</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410764" y="-1"/>
            <a:ext cx="3928761"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ΗΓΕΣΙΑ</a:t>
            </a:r>
          </a:p>
        </p:txBody>
      </p:sp>
    </p:spTree>
    <p:extLst>
      <p:ext uri="{BB962C8B-B14F-4D97-AF65-F5344CB8AC3E}">
        <p14:creationId xmlns:p14="http://schemas.microsoft.com/office/powerpoint/2010/main" val="275031800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4339525" y="843676"/>
            <a:ext cx="7643188" cy="5170646"/>
          </a:xfrm>
          <a:prstGeom prst="rect">
            <a:avLst/>
          </a:prstGeom>
          <a:noFill/>
        </p:spPr>
        <p:txBody>
          <a:bodyPr wrap="square" rtlCol="0">
            <a:spAutoFit/>
          </a:bodyPr>
          <a:lstStyle/>
          <a:p>
            <a:pPr marL="457200" indent="-457200">
              <a:buFont typeface="Wingdings" pitchFamily="2" charset="2"/>
              <a:buChar char="q"/>
            </a:pPr>
            <a:r>
              <a:rPr lang="el-GR" sz="3000" b="1" dirty="0">
                <a:solidFill>
                  <a:schemeClr val="accent6">
                    <a:lumMod val="50000"/>
                  </a:schemeClr>
                </a:solidFill>
              </a:rPr>
              <a:t>Ηγέτης – Διευθυντής επιχείρησης ή σχολείου, πρόεδρος κυβέρνησης, πιλότος, αρχηγός ποδοσφαιρικής ομάδας ή μίας παρέας</a:t>
            </a:r>
          </a:p>
          <a:p>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Ηγέτης: η κοινωνική θέση εντός μίας ομαδικής δομής</a:t>
            </a:r>
          </a:p>
          <a:p>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Ηγεσία: η διαδικασία αλληλεπίδρασης και αμοιβαίας κοινωνικής επιρροής μεταξύ του ηγέτη και των μελών της ομάδας</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410764" y="-1"/>
            <a:ext cx="3928761"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ΗΓΕΣΙΑ</a:t>
            </a:r>
          </a:p>
        </p:txBody>
      </p:sp>
    </p:spTree>
    <p:extLst>
      <p:ext uri="{BB962C8B-B14F-4D97-AF65-F5344CB8AC3E}">
        <p14:creationId xmlns:p14="http://schemas.microsoft.com/office/powerpoint/2010/main" val="42774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14400" lvl="1"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Βαθύ επίπεδο: Ψυχισμός</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marL="1371600" lvl="2" indent="-457200">
              <a:buFont typeface="Wingdings" pitchFamily="2" charset="2"/>
              <a:buChar char="§"/>
            </a:pPr>
            <a:r>
              <a:rPr lang="el-GR" sz="3200" b="1" dirty="0">
                <a:solidFill>
                  <a:srgbClr val="E4B22D"/>
                </a:solidFill>
                <a:latin typeface="Times New Roman" panose="02020603050405020304" pitchFamily="18" charset="0"/>
                <a:cs typeface="Times New Roman" panose="02020603050405020304" pitchFamily="18" charset="0"/>
              </a:rPr>
              <a:t>Επιθυμίες, κίνητρα, αξίες</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marL="914400" lvl="1"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Επιμέρους στάσεις: </a:t>
            </a:r>
            <a:endParaRPr lang="en-US" sz="3200" b="1" dirty="0">
              <a:solidFill>
                <a:srgbClr val="E4B22D"/>
              </a:solidFill>
              <a:latin typeface="Times New Roman" panose="02020603050405020304" pitchFamily="18" charset="0"/>
              <a:cs typeface="Times New Roman" panose="02020603050405020304" pitchFamily="18" charset="0"/>
            </a:endParaRPr>
          </a:p>
          <a:p>
            <a:pPr marL="914400" lvl="1" indent="-457200">
              <a:buFont typeface="Wingdings" pitchFamily="2" charset="2"/>
              <a:buChar char="q"/>
            </a:pPr>
            <a:endParaRPr lang="en-US" sz="3200" b="1" dirty="0">
              <a:solidFill>
                <a:srgbClr val="E4B22D"/>
              </a:solidFill>
              <a:latin typeface="Times New Roman" panose="02020603050405020304" pitchFamily="18" charset="0"/>
              <a:cs typeface="Times New Roman" panose="02020603050405020304" pitchFamily="18" charset="0"/>
            </a:endParaRPr>
          </a:p>
          <a:p>
            <a:pPr marL="1371600" lvl="2" indent="-457200">
              <a:buFont typeface="Wingdings" pitchFamily="2" charset="2"/>
              <a:buChar char="§"/>
            </a:pPr>
            <a:r>
              <a:rPr lang="el-GR" sz="3200" b="1" dirty="0">
                <a:solidFill>
                  <a:srgbClr val="E4B22D"/>
                </a:solidFill>
                <a:latin typeface="Times New Roman" panose="02020603050405020304" pitchFamily="18" charset="0"/>
                <a:cs typeface="Times New Roman" panose="02020603050405020304" pitchFamily="18" charset="0"/>
              </a:rPr>
              <a:t>Τρόπος που αντιμετωπίζει το άτομο τον κόσμο</a:t>
            </a:r>
            <a:r>
              <a:rPr lang="en-US" sz="3200" b="1" dirty="0">
                <a:solidFill>
                  <a:srgbClr val="E4B22D"/>
                </a:solidFill>
                <a:latin typeface="Times New Roman" panose="02020603050405020304" pitchFamily="18" charset="0"/>
                <a:cs typeface="Times New Roman" panose="02020603050405020304" pitchFamily="18" charset="0"/>
              </a:rPr>
              <a:t>, </a:t>
            </a:r>
            <a:r>
              <a:rPr lang="el-GR" sz="3200" b="1" dirty="0">
                <a:solidFill>
                  <a:srgbClr val="E4B22D"/>
                </a:solidFill>
                <a:latin typeface="Times New Roman" panose="02020603050405020304" pitchFamily="18" charset="0"/>
                <a:cs typeface="Times New Roman" panose="02020603050405020304" pitchFamily="18" charset="0"/>
              </a:rPr>
              <a:t>Προδιαθέσεις: Γνώμες/απόψεις</a:t>
            </a:r>
            <a:endParaRPr lang="en-US" sz="3200" b="1" dirty="0">
              <a:solidFill>
                <a:srgbClr val="E4B22D"/>
              </a:solidFill>
              <a:latin typeface="Times New Roman" panose="02020603050405020304" pitchFamily="18" charset="0"/>
              <a:cs typeface="Times New Roman" panose="02020603050405020304" pitchFamily="18" charset="0"/>
            </a:endParaRPr>
          </a:p>
          <a:p>
            <a:pPr lvl="2"/>
            <a:endParaRPr lang="el-GR" sz="3200" b="1" dirty="0">
              <a:solidFill>
                <a:srgbClr val="E4B22D"/>
              </a:solidFill>
              <a:latin typeface="Times New Roman" panose="02020603050405020304" pitchFamily="18" charset="0"/>
              <a:cs typeface="Times New Roman" panose="02020603050405020304" pitchFamily="18" charset="0"/>
            </a:endParaRPr>
          </a:p>
          <a:p>
            <a:pPr marL="914400" lvl="1"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Επιφάνεια: Συμπεριφορές</a:t>
            </a:r>
          </a:p>
        </p:txBody>
      </p:sp>
      <p:sp>
        <p:nvSpPr>
          <p:cNvPr id="2" name="TextBox 1">
            <a:extLst>
              <a:ext uri="{FF2B5EF4-FFF2-40B4-BE49-F238E27FC236}">
                <a16:creationId xmlns:a16="http://schemas.microsoft.com/office/drawing/2014/main" id="{1A699794-011C-EA4E-BF5F-BBF7841B9DAE}"/>
              </a:ext>
            </a:extLst>
          </p:cNvPr>
          <p:cNvSpPr txBox="1"/>
          <p:nvPr/>
        </p:nvSpPr>
        <p:spPr>
          <a:xfrm>
            <a:off x="356273" y="2862397"/>
            <a:ext cx="3502617" cy="523220"/>
          </a:xfrm>
          <a:prstGeom prst="rect">
            <a:avLst/>
          </a:prstGeom>
          <a:noFill/>
        </p:spPr>
        <p:txBody>
          <a:bodyPr wrap="square" rtlCol="0">
            <a:spAutoFit/>
          </a:bodyPr>
          <a:lstStyle/>
          <a:p>
            <a:pPr algn="ctr"/>
            <a:r>
              <a:rPr lang="el-GR" sz="2800" b="1" dirty="0">
                <a:solidFill>
                  <a:schemeClr val="accent6">
                    <a:lumMod val="50000"/>
                  </a:schemeClr>
                </a:solidFill>
                <a:latin typeface="Times New Roman" panose="02020603050405020304" pitchFamily="18" charset="0"/>
                <a:cs typeface="Times New Roman" panose="02020603050405020304" pitchFamily="18" charset="0"/>
              </a:rPr>
              <a:t>ΠΡΟΣΩΠΙΚΟΤΗΤΑ</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240184494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890076" y="0"/>
            <a:ext cx="8301924"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000" b="1" u="sng" dirty="0">
                <a:solidFill>
                  <a:srgbClr val="E4B22D"/>
                </a:solidFill>
                <a:latin typeface="Times New Roman" panose="02020603050405020304" pitchFamily="18" charset="0"/>
                <a:cs typeface="Times New Roman" panose="02020603050405020304" pitchFamily="18" charset="0"/>
              </a:rPr>
              <a:t>ΜΟΝΤΕΛΑ ΑΝΑΔΥΣΗΣ ΗΓΕΤΗ</a:t>
            </a: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Ατομικών χαρακτηριστικών</a:t>
            </a:r>
          </a:p>
          <a:p>
            <a:pPr lvl="0"/>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Στυλ ηγεσίας</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Περίστασης</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Αλληλεπίδρασης στυλ ηγεσίας και περίστασης</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Ανταλλαγών ηγέτη-μέλους</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Γνωστικό</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Μετασχηματιστικής ηγεσίας</a:t>
            </a:r>
            <a:endParaRPr lang="el-GR" sz="2000" b="1" dirty="0">
              <a:solidFill>
                <a:srgbClr val="E4B22D"/>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1A699794-011C-EA4E-BF5F-BBF7841B9DAE}"/>
              </a:ext>
            </a:extLst>
          </p:cNvPr>
          <p:cNvSpPr txBox="1"/>
          <p:nvPr/>
        </p:nvSpPr>
        <p:spPr>
          <a:xfrm>
            <a:off x="193729" y="3136612"/>
            <a:ext cx="3913381" cy="584775"/>
          </a:xfrm>
          <a:prstGeom prst="rect">
            <a:avLst/>
          </a:prstGeom>
          <a:noFill/>
        </p:spPr>
        <p:txBody>
          <a:bodyPr wrap="square" rtlCol="0">
            <a:spAutoFit/>
          </a:bodyPr>
          <a:lstStyle/>
          <a:p>
            <a:pPr algn="ctr"/>
            <a:r>
              <a:rPr lang="el-GR" sz="3200" b="1" dirty="0">
                <a:solidFill>
                  <a:srgbClr val="527E16"/>
                </a:solidFill>
                <a:latin typeface="Times New Roman" panose="02020603050405020304" pitchFamily="18" charset="0"/>
                <a:cs typeface="Times New Roman" panose="02020603050405020304" pitchFamily="18" charset="0"/>
              </a:rPr>
              <a:t>ΗΓΕΤΗΣ</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391693662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4339525" y="843676"/>
            <a:ext cx="7643188" cy="5170646"/>
          </a:xfrm>
          <a:prstGeom prst="rect">
            <a:avLst/>
          </a:prstGeom>
          <a:noFill/>
        </p:spPr>
        <p:txBody>
          <a:bodyPr wrap="square" rtlCol="0">
            <a:spAutoFit/>
          </a:bodyPr>
          <a:lstStyle/>
          <a:p>
            <a:pPr marL="457200" indent="-457200">
              <a:buFont typeface="Wingdings" pitchFamily="2" charset="2"/>
              <a:buChar char="q"/>
            </a:pPr>
            <a:r>
              <a:rPr lang="el-GR" sz="3000" b="1" dirty="0">
                <a:solidFill>
                  <a:schemeClr val="accent6">
                    <a:lumMod val="50000"/>
                  </a:schemeClr>
                </a:solidFill>
              </a:rPr>
              <a:t>Ιδιαίτερα χαρακτηριστικά της προσωπικότητας: εξωτερική εμφάνιση, ευφυΐα, φύλο, εθνικότητα</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Άτομα εξωστρεφή, ευχάριστα, υπεύθυνα, συναισθηματικά αυτοελεγχόμενα, έξυπνα</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Με κοινωνική νοημοσύνη, εμπειρία σε σχέση με τους στόχους της ομάδας και υψηλό επίπεδο συμμετοχής στις ομαδικές διαδικασίες</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410764" y="-1"/>
            <a:ext cx="3928761"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b="1" dirty="0">
                <a:solidFill>
                  <a:srgbClr val="E4B22D"/>
                </a:solidFill>
                <a:latin typeface="Times New Roman" panose="02020603050405020304" pitchFamily="18" charset="0"/>
                <a:cs typeface="Times New Roman" panose="02020603050405020304" pitchFamily="18" charset="0"/>
              </a:rPr>
              <a:t>ΗΓΕΤΗΣ – </a:t>
            </a:r>
          </a:p>
          <a:p>
            <a:pPr algn="ctr"/>
            <a:r>
              <a:rPr lang="el-GR" sz="2800" b="1" dirty="0">
                <a:solidFill>
                  <a:srgbClr val="E4B22D"/>
                </a:solidFill>
                <a:latin typeface="Times New Roman" panose="02020603050405020304" pitchFamily="18" charset="0"/>
                <a:cs typeface="Times New Roman" panose="02020603050405020304" pitchFamily="18" charset="0"/>
              </a:rPr>
              <a:t>ΜΟΝΤΕΛΟ ΑΤΟΜΙΚΩΝ ΧΑΡΑΚΤΗΡΙΣΤΙΚΩΝ</a:t>
            </a:r>
          </a:p>
        </p:txBody>
      </p:sp>
    </p:spTree>
    <p:extLst>
      <p:ext uri="{BB962C8B-B14F-4D97-AF65-F5344CB8AC3E}">
        <p14:creationId xmlns:p14="http://schemas.microsoft.com/office/powerpoint/2010/main" val="20045618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890076" y="0"/>
            <a:ext cx="8301924"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000" b="1" u="sng" dirty="0">
                <a:solidFill>
                  <a:srgbClr val="E4B22D"/>
                </a:solidFill>
                <a:latin typeface="Times New Roman" panose="02020603050405020304" pitchFamily="18" charset="0"/>
                <a:cs typeface="Times New Roman" panose="02020603050405020304" pitchFamily="18" charset="0"/>
              </a:rPr>
              <a:t>Αυταρχική ηγεσία</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Ο ηγέτης λαμβάνει αποφάσεις για την οργάνωση και την εργασία μόνος του, </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Δεν αιτιολογεί και δεν συζητά τις αποφάσεις του </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Δεν ανακοινώνει τα κριτήρια αξιολόγησης</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Έξω από την ζωή της ομάδας</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Παρεμβαίνει μόνο σε περίπτωση δυσκολίας</a:t>
            </a:r>
          </a:p>
        </p:txBody>
      </p:sp>
      <p:sp>
        <p:nvSpPr>
          <p:cNvPr id="2" name="TextBox 1">
            <a:extLst>
              <a:ext uri="{FF2B5EF4-FFF2-40B4-BE49-F238E27FC236}">
                <a16:creationId xmlns:a16="http://schemas.microsoft.com/office/drawing/2014/main" id="{1A699794-011C-EA4E-BF5F-BBF7841B9DAE}"/>
              </a:ext>
            </a:extLst>
          </p:cNvPr>
          <p:cNvSpPr txBox="1"/>
          <p:nvPr/>
        </p:nvSpPr>
        <p:spPr>
          <a:xfrm>
            <a:off x="201478" y="2644170"/>
            <a:ext cx="3913381" cy="1569660"/>
          </a:xfrm>
          <a:prstGeom prst="rect">
            <a:avLst/>
          </a:prstGeom>
          <a:noFill/>
        </p:spPr>
        <p:txBody>
          <a:bodyPr wrap="square" rtlCol="0">
            <a:spAutoFit/>
          </a:bodyPr>
          <a:lstStyle/>
          <a:p>
            <a:pPr algn="ctr"/>
            <a:r>
              <a:rPr lang="el-GR" sz="3200" b="1" dirty="0">
                <a:solidFill>
                  <a:srgbClr val="527E16"/>
                </a:solidFill>
                <a:latin typeface="Times New Roman" panose="02020603050405020304" pitchFamily="18" charset="0"/>
                <a:cs typeface="Times New Roman" panose="02020603050405020304" pitchFamily="18" charset="0"/>
              </a:rPr>
              <a:t>ΗΓΕΤΗΣ – </a:t>
            </a:r>
          </a:p>
          <a:p>
            <a:pPr algn="ctr"/>
            <a:r>
              <a:rPr lang="el-GR" sz="3200" b="1" dirty="0">
                <a:solidFill>
                  <a:srgbClr val="527E16"/>
                </a:solidFill>
                <a:latin typeface="Times New Roman" panose="02020603050405020304" pitchFamily="18" charset="0"/>
                <a:cs typeface="Times New Roman" panose="02020603050405020304" pitchFamily="18" charset="0"/>
              </a:rPr>
              <a:t>ΜΟΝΤΕΛΟ ΤΩΝ ΣΤΥΛ ΗΓΕΣΙΑΣ</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314849083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890076" y="0"/>
            <a:ext cx="8301924"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000" b="1" u="sng" dirty="0">
                <a:solidFill>
                  <a:srgbClr val="E4B22D"/>
                </a:solidFill>
                <a:latin typeface="Times New Roman" panose="02020603050405020304" pitchFamily="18" charset="0"/>
                <a:cs typeface="Times New Roman" panose="02020603050405020304" pitchFamily="18" charset="0"/>
              </a:rPr>
              <a:t>Δημοκρατική ηγεσία</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Οι αποφάσεις προκύπτουν από συζητήσεις με τα μέλη</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Αιτιολογεί τις αξιολογήσεις</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Προτείνει λύσεις στα προβλήματα</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Ενθαρρύνει την ανάπτυξη συμμετοχικού κλίματος</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Σχετικά ενταγμένος στη ζωή της ομάδας</a:t>
            </a:r>
          </a:p>
        </p:txBody>
      </p:sp>
      <p:sp>
        <p:nvSpPr>
          <p:cNvPr id="2" name="TextBox 1">
            <a:extLst>
              <a:ext uri="{FF2B5EF4-FFF2-40B4-BE49-F238E27FC236}">
                <a16:creationId xmlns:a16="http://schemas.microsoft.com/office/drawing/2014/main" id="{1A699794-011C-EA4E-BF5F-BBF7841B9DAE}"/>
              </a:ext>
            </a:extLst>
          </p:cNvPr>
          <p:cNvSpPr txBox="1"/>
          <p:nvPr/>
        </p:nvSpPr>
        <p:spPr>
          <a:xfrm>
            <a:off x="201478" y="2644170"/>
            <a:ext cx="3913381" cy="1569660"/>
          </a:xfrm>
          <a:prstGeom prst="rect">
            <a:avLst/>
          </a:prstGeom>
          <a:noFill/>
        </p:spPr>
        <p:txBody>
          <a:bodyPr wrap="square" rtlCol="0">
            <a:spAutoFit/>
          </a:bodyPr>
          <a:lstStyle/>
          <a:p>
            <a:pPr algn="ctr"/>
            <a:r>
              <a:rPr lang="el-GR" sz="3200" b="1" dirty="0">
                <a:solidFill>
                  <a:srgbClr val="527E16"/>
                </a:solidFill>
                <a:latin typeface="Times New Roman" panose="02020603050405020304" pitchFamily="18" charset="0"/>
                <a:cs typeface="Times New Roman" panose="02020603050405020304" pitchFamily="18" charset="0"/>
              </a:rPr>
              <a:t>ΗΓΕΤΗΣ – </a:t>
            </a:r>
          </a:p>
          <a:p>
            <a:pPr algn="ctr"/>
            <a:r>
              <a:rPr lang="el-GR" sz="3200" b="1" dirty="0">
                <a:solidFill>
                  <a:srgbClr val="527E16"/>
                </a:solidFill>
                <a:latin typeface="Times New Roman" panose="02020603050405020304" pitchFamily="18" charset="0"/>
                <a:cs typeface="Times New Roman" panose="02020603050405020304" pitchFamily="18" charset="0"/>
              </a:rPr>
              <a:t>ΜΟΝΤΕΛΟ ΤΩΝ ΣΤΥΛ ΗΓΕΣΙΑΣ</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232884071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890076" y="0"/>
            <a:ext cx="8301924"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000" b="1" u="sng" dirty="0">
                <a:solidFill>
                  <a:srgbClr val="E4B22D"/>
                </a:solidFill>
                <a:latin typeface="Times New Roman" panose="02020603050405020304" pitchFamily="18" charset="0"/>
                <a:cs typeface="Times New Roman" panose="02020603050405020304" pitchFamily="18" charset="0"/>
              </a:rPr>
              <a:t>Επιτρεπτική ηγεσία</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Παρουσιάζει στην ομάδα τα διαθέσιμα μέσα και υλικά</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Στη συνέχεια υιοθετεί παθητική στάση</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Αφήνει την ομάδα ελεύθερη να δράσει</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Δεν κρίνει </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Δεν </a:t>
            </a:r>
            <a:r>
              <a:rPr lang="el-GR" sz="3000" b="1" dirty="0" err="1">
                <a:solidFill>
                  <a:srgbClr val="E4B22D"/>
                </a:solidFill>
                <a:latin typeface="Times New Roman" panose="02020603050405020304" pitchFamily="18" charset="0"/>
                <a:cs typeface="Times New Roman" panose="02020603050405020304" pitchFamily="18" charset="0"/>
              </a:rPr>
              <a:t>αξιολογει</a:t>
            </a: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Δεν παίρνει πρωτοβουλίες βοήθειας της ομάδας</a:t>
            </a:r>
          </a:p>
        </p:txBody>
      </p:sp>
      <p:sp>
        <p:nvSpPr>
          <p:cNvPr id="2" name="TextBox 1">
            <a:extLst>
              <a:ext uri="{FF2B5EF4-FFF2-40B4-BE49-F238E27FC236}">
                <a16:creationId xmlns:a16="http://schemas.microsoft.com/office/drawing/2014/main" id="{1A699794-011C-EA4E-BF5F-BBF7841B9DAE}"/>
              </a:ext>
            </a:extLst>
          </p:cNvPr>
          <p:cNvSpPr txBox="1"/>
          <p:nvPr/>
        </p:nvSpPr>
        <p:spPr>
          <a:xfrm>
            <a:off x="201478" y="2644170"/>
            <a:ext cx="3913381" cy="1569660"/>
          </a:xfrm>
          <a:prstGeom prst="rect">
            <a:avLst/>
          </a:prstGeom>
          <a:noFill/>
        </p:spPr>
        <p:txBody>
          <a:bodyPr wrap="square" rtlCol="0">
            <a:spAutoFit/>
          </a:bodyPr>
          <a:lstStyle/>
          <a:p>
            <a:pPr algn="ctr"/>
            <a:r>
              <a:rPr lang="el-GR" sz="3200" b="1" dirty="0">
                <a:solidFill>
                  <a:srgbClr val="527E16"/>
                </a:solidFill>
                <a:latin typeface="Times New Roman" panose="02020603050405020304" pitchFamily="18" charset="0"/>
                <a:cs typeface="Times New Roman" panose="02020603050405020304" pitchFamily="18" charset="0"/>
              </a:rPr>
              <a:t>ΗΓΕΤΗΣ – </a:t>
            </a:r>
          </a:p>
          <a:p>
            <a:pPr algn="ctr"/>
            <a:r>
              <a:rPr lang="el-GR" sz="3200" b="1" dirty="0">
                <a:solidFill>
                  <a:srgbClr val="527E16"/>
                </a:solidFill>
                <a:latin typeface="Times New Roman" panose="02020603050405020304" pitchFamily="18" charset="0"/>
                <a:cs typeface="Times New Roman" panose="02020603050405020304" pitchFamily="18" charset="0"/>
              </a:rPr>
              <a:t>ΜΟΝΤΕΛΟ ΤΩΝ ΣΤΥΛ ΗΓΕΣΙΑΣ</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190170204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890076" y="0"/>
            <a:ext cx="8301924"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Η παραγωγικότητα της ομάδας αυξάνεται στο αυταρχικό κλίμα</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Η δημοκρατική ηγεσία έχει ως αποτέλεσμα μεγαλύτερη συνοχή της ομάδας και υψηλό βαθμό ικανοποίησης των μελών</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Η επιτρεπτική ηγεσία ενδέχεται να δημιουργήσει μία ατμόσφαιρα στην οποία τα μέλη δεν είναι ούτε παραγωγικά ούτε ικανοποιημένα</a:t>
            </a:r>
          </a:p>
        </p:txBody>
      </p:sp>
      <p:sp>
        <p:nvSpPr>
          <p:cNvPr id="2" name="TextBox 1">
            <a:extLst>
              <a:ext uri="{FF2B5EF4-FFF2-40B4-BE49-F238E27FC236}">
                <a16:creationId xmlns:a16="http://schemas.microsoft.com/office/drawing/2014/main" id="{1A699794-011C-EA4E-BF5F-BBF7841B9DAE}"/>
              </a:ext>
            </a:extLst>
          </p:cNvPr>
          <p:cNvSpPr txBox="1"/>
          <p:nvPr/>
        </p:nvSpPr>
        <p:spPr>
          <a:xfrm>
            <a:off x="201478" y="2644170"/>
            <a:ext cx="3913381" cy="1569660"/>
          </a:xfrm>
          <a:prstGeom prst="rect">
            <a:avLst/>
          </a:prstGeom>
          <a:noFill/>
        </p:spPr>
        <p:txBody>
          <a:bodyPr wrap="square" rtlCol="0">
            <a:spAutoFit/>
          </a:bodyPr>
          <a:lstStyle/>
          <a:p>
            <a:pPr algn="ctr"/>
            <a:r>
              <a:rPr lang="el-GR" sz="3200" b="1" dirty="0">
                <a:solidFill>
                  <a:srgbClr val="527E16"/>
                </a:solidFill>
                <a:latin typeface="Times New Roman" panose="02020603050405020304" pitchFamily="18" charset="0"/>
                <a:cs typeface="Times New Roman" panose="02020603050405020304" pitchFamily="18" charset="0"/>
              </a:rPr>
              <a:t>ΗΓΕΤΗΣ – </a:t>
            </a:r>
          </a:p>
          <a:p>
            <a:pPr algn="ctr"/>
            <a:r>
              <a:rPr lang="el-GR" sz="3200" b="1" dirty="0">
                <a:solidFill>
                  <a:srgbClr val="527E16"/>
                </a:solidFill>
                <a:latin typeface="Times New Roman" panose="02020603050405020304" pitchFamily="18" charset="0"/>
                <a:cs typeface="Times New Roman" panose="02020603050405020304" pitchFamily="18" charset="0"/>
              </a:rPr>
              <a:t>ΜΟΝΤΕΛΟ ΤΩΝ ΣΤΥΛ ΗΓΕΣΙΑΣ</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346420851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4339525" y="294974"/>
            <a:ext cx="7643188" cy="6093976"/>
          </a:xfrm>
          <a:prstGeom prst="rect">
            <a:avLst/>
          </a:prstGeom>
          <a:noFill/>
        </p:spPr>
        <p:txBody>
          <a:bodyPr wrap="square" rtlCol="0">
            <a:spAutoFit/>
          </a:bodyPr>
          <a:lstStyle/>
          <a:p>
            <a:r>
              <a:rPr lang="el-GR" sz="3000" b="1" dirty="0">
                <a:solidFill>
                  <a:schemeClr val="accent6">
                    <a:lumMod val="50000"/>
                  </a:schemeClr>
                </a:solidFill>
              </a:rPr>
              <a:t>Παράγοντες της περίστασης:</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Το είδος του έργου ή των στόχων της ομάδας </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Οι ανάγκες των μελών για λιγότερη ή περισσότερη καθοδήγηση</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Η οργανωτική δομή της ομάδας</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Τα επικοινωνιακά δίκτυα της ομάδας</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Οι </a:t>
            </a:r>
            <a:r>
              <a:rPr lang="el-GR" sz="3000" b="1" dirty="0" err="1">
                <a:solidFill>
                  <a:schemeClr val="accent6">
                    <a:lumMod val="50000"/>
                  </a:schemeClr>
                </a:solidFill>
              </a:rPr>
              <a:t>διομαδικές</a:t>
            </a:r>
            <a:r>
              <a:rPr lang="el-GR" sz="3000" b="1" dirty="0">
                <a:solidFill>
                  <a:schemeClr val="accent6">
                    <a:lumMod val="50000"/>
                  </a:schemeClr>
                </a:solidFill>
              </a:rPr>
              <a:t> σχέσεις</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410764" y="-1"/>
            <a:ext cx="3928761"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ΗΓΕΤΗΣ – </a:t>
            </a:r>
          </a:p>
          <a:p>
            <a:pPr algn="ctr"/>
            <a:r>
              <a:rPr lang="el-GR" sz="3200" b="1" dirty="0">
                <a:solidFill>
                  <a:srgbClr val="E4B22D"/>
                </a:solidFill>
                <a:latin typeface="Times New Roman" panose="02020603050405020304" pitchFamily="18" charset="0"/>
                <a:cs typeface="Times New Roman" panose="02020603050405020304" pitchFamily="18" charset="0"/>
              </a:rPr>
              <a:t>ΜΟΝΤΕΛΟ ΤΗΣ ΠΕΡΙΣΤΑΣΗΣ</a:t>
            </a:r>
          </a:p>
        </p:txBody>
      </p:sp>
    </p:spTree>
    <p:extLst>
      <p:ext uri="{BB962C8B-B14F-4D97-AF65-F5344CB8AC3E}">
        <p14:creationId xmlns:p14="http://schemas.microsoft.com/office/powerpoint/2010/main" val="92253846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890076" y="0"/>
            <a:ext cx="8301924"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000" b="1" dirty="0">
                <a:solidFill>
                  <a:srgbClr val="E4B22D"/>
                </a:solidFill>
                <a:latin typeface="Times New Roman" panose="02020603050405020304" pitchFamily="18" charset="0"/>
                <a:cs typeface="Times New Roman" panose="02020603050405020304" pitchFamily="18" charset="0"/>
              </a:rPr>
              <a:t>Η ιδανική ηγεσία προκύπτει από έναν συνδυασμό:</a:t>
            </a:r>
          </a:p>
          <a:p>
            <a:pPr lvl="0"/>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Των ατομικών χαρακτηριστικών του ηγέτη</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Του στυλ ηγεσίας του</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Και των συγκεκριμένων αναγκών και ιδιαιτεροτήτων της ομάδας</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1A699794-011C-EA4E-BF5F-BBF7841B9DAE}"/>
              </a:ext>
            </a:extLst>
          </p:cNvPr>
          <p:cNvSpPr txBox="1"/>
          <p:nvPr/>
        </p:nvSpPr>
        <p:spPr>
          <a:xfrm>
            <a:off x="193729" y="2305615"/>
            <a:ext cx="3913381" cy="2246769"/>
          </a:xfrm>
          <a:prstGeom prst="rect">
            <a:avLst/>
          </a:prstGeom>
          <a:noFill/>
        </p:spPr>
        <p:txBody>
          <a:bodyPr wrap="square" rtlCol="0">
            <a:spAutoFit/>
          </a:bodyPr>
          <a:lstStyle/>
          <a:p>
            <a:pPr algn="ctr"/>
            <a:r>
              <a:rPr lang="el-GR" sz="2800" b="1" dirty="0">
                <a:solidFill>
                  <a:srgbClr val="527E16"/>
                </a:solidFill>
                <a:latin typeface="Times New Roman" panose="02020603050405020304" pitchFamily="18" charset="0"/>
                <a:cs typeface="Times New Roman" panose="02020603050405020304" pitchFamily="18" charset="0"/>
              </a:rPr>
              <a:t>ΗΓΕΤΗΣ – </a:t>
            </a:r>
          </a:p>
          <a:p>
            <a:pPr algn="ctr"/>
            <a:r>
              <a:rPr lang="el-GR" sz="2800" b="1" dirty="0">
                <a:solidFill>
                  <a:srgbClr val="527E16"/>
                </a:solidFill>
                <a:latin typeface="Times New Roman" panose="02020603050405020304" pitchFamily="18" charset="0"/>
                <a:cs typeface="Times New Roman" panose="02020603050405020304" pitchFamily="18" charset="0"/>
              </a:rPr>
              <a:t>ΜΟΝΤΕΛΟ ΑΛΛΗΛΕΠΙΔΡΑΣΗΣ ΣΤΥΛ ΗΓΕΣΙΑΣ &amp; ΠΕΡΙΣΤΑΣΗΣ</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53555049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4339525" y="843676"/>
            <a:ext cx="7643188" cy="5170646"/>
          </a:xfrm>
          <a:prstGeom prst="rect">
            <a:avLst/>
          </a:prstGeom>
          <a:noFill/>
        </p:spPr>
        <p:txBody>
          <a:bodyPr wrap="square" rtlCol="0">
            <a:spAutoFit/>
          </a:bodyPr>
          <a:lstStyle/>
          <a:p>
            <a:pPr marL="457200" indent="-457200">
              <a:buFont typeface="Wingdings" pitchFamily="2" charset="2"/>
              <a:buChar char="q"/>
            </a:pPr>
            <a:r>
              <a:rPr lang="el-GR" sz="3000" b="1" dirty="0">
                <a:solidFill>
                  <a:schemeClr val="accent6">
                    <a:lumMod val="50000"/>
                  </a:schemeClr>
                </a:solidFill>
              </a:rPr>
              <a:t>Η αποτελεσματικότητα του ηγέτη καθορίζεται από την ποιότητα των προσωπικών του σχέσεων με κάθε μέλος της ομάδας ξεχωριστά</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Τα μέλη που διατηρούν καλές σχέσεις με τον ηγέτη: </a:t>
            </a:r>
          </a:p>
          <a:p>
            <a:pPr marL="1371600" lvl="2" indent="-457200">
              <a:buFont typeface="Wingdings" pitchFamily="2" charset="2"/>
              <a:buChar char="§"/>
            </a:pPr>
            <a:r>
              <a:rPr lang="el-GR" sz="3000" b="1" dirty="0">
                <a:solidFill>
                  <a:schemeClr val="accent6">
                    <a:lumMod val="50000"/>
                  </a:schemeClr>
                </a:solidFill>
              </a:rPr>
              <a:t>Τον εμπιστεύονται περισσότερο</a:t>
            </a:r>
          </a:p>
          <a:p>
            <a:pPr marL="1371600" lvl="2" indent="-457200">
              <a:buFont typeface="Wingdings" pitchFamily="2" charset="2"/>
              <a:buChar char="§"/>
            </a:pPr>
            <a:r>
              <a:rPr lang="el-GR" sz="3000" b="1" dirty="0">
                <a:solidFill>
                  <a:schemeClr val="accent6">
                    <a:lumMod val="50000"/>
                  </a:schemeClr>
                </a:solidFill>
              </a:rPr>
              <a:t>Λειτουργούν πιο αποδοτικά</a:t>
            </a:r>
          </a:p>
          <a:p>
            <a:pPr marL="1371600" lvl="2" indent="-457200">
              <a:buFont typeface="Wingdings" pitchFamily="2" charset="2"/>
              <a:buChar char="§"/>
            </a:pPr>
            <a:r>
              <a:rPr lang="el-GR" sz="3000" b="1" dirty="0">
                <a:solidFill>
                  <a:schemeClr val="accent6">
                    <a:lumMod val="50000"/>
                  </a:schemeClr>
                </a:solidFill>
              </a:rPr>
              <a:t>Απολαμβάνουν μεγαλύτερη ικανοποίηση</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410764" y="-1"/>
            <a:ext cx="3928761"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ΗΓΕΤΗΣ – </a:t>
            </a:r>
          </a:p>
          <a:p>
            <a:pPr algn="ctr"/>
            <a:r>
              <a:rPr lang="el-GR" sz="3200" b="1" dirty="0">
                <a:solidFill>
                  <a:srgbClr val="E4B22D"/>
                </a:solidFill>
                <a:latin typeface="Times New Roman" panose="02020603050405020304" pitchFamily="18" charset="0"/>
                <a:cs typeface="Times New Roman" panose="02020603050405020304" pitchFamily="18" charset="0"/>
              </a:rPr>
              <a:t>ΜΟΝΤΕΛΟ ΑΝΤΑΛΛΑΓΩΝ ΗΓΕΤΗ-ΜΕΛΟΥΣ</a:t>
            </a:r>
          </a:p>
        </p:txBody>
      </p:sp>
    </p:spTree>
    <p:extLst>
      <p:ext uri="{BB962C8B-B14F-4D97-AF65-F5344CB8AC3E}">
        <p14:creationId xmlns:p14="http://schemas.microsoft.com/office/powerpoint/2010/main" val="83955133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890076" y="0"/>
            <a:ext cx="8301924"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Τα άτομα σχηματοποιούν μία αναπαράσταση για τα κατάλληλα χαρακτηριστικά και τις δεξιότητες που πρέπει να διαθέτει ένας ικανός αρχηγός</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Εξετάζουν ποιο μέλος της ομάδας ανταποκρίνεται αποτελεσματικότερα σε αυτή την αναπαράσταση</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Όταν οι επιλογές πολλών μελών συγκλίνουν σε ένα πρόσωπο τότε αυτό αναδύεται σε ηγέτη</a:t>
            </a:r>
          </a:p>
        </p:txBody>
      </p:sp>
      <p:sp>
        <p:nvSpPr>
          <p:cNvPr id="2" name="TextBox 1">
            <a:extLst>
              <a:ext uri="{FF2B5EF4-FFF2-40B4-BE49-F238E27FC236}">
                <a16:creationId xmlns:a16="http://schemas.microsoft.com/office/drawing/2014/main" id="{1A699794-011C-EA4E-BF5F-BBF7841B9DAE}"/>
              </a:ext>
            </a:extLst>
          </p:cNvPr>
          <p:cNvSpPr txBox="1"/>
          <p:nvPr/>
        </p:nvSpPr>
        <p:spPr>
          <a:xfrm>
            <a:off x="193729" y="2305615"/>
            <a:ext cx="3913381" cy="1384995"/>
          </a:xfrm>
          <a:prstGeom prst="rect">
            <a:avLst/>
          </a:prstGeom>
          <a:noFill/>
        </p:spPr>
        <p:txBody>
          <a:bodyPr wrap="square" rtlCol="0">
            <a:spAutoFit/>
          </a:bodyPr>
          <a:lstStyle/>
          <a:p>
            <a:pPr algn="ctr"/>
            <a:r>
              <a:rPr lang="el-GR" sz="2800" b="1" dirty="0">
                <a:solidFill>
                  <a:srgbClr val="527E16"/>
                </a:solidFill>
                <a:latin typeface="Times New Roman" panose="02020603050405020304" pitchFamily="18" charset="0"/>
                <a:cs typeface="Times New Roman" panose="02020603050405020304" pitchFamily="18" charset="0"/>
              </a:rPr>
              <a:t>ΗΓΕΤΗΣ – </a:t>
            </a:r>
          </a:p>
          <a:p>
            <a:pPr algn="ctr"/>
            <a:r>
              <a:rPr lang="el-GR" sz="2800" b="1" dirty="0">
                <a:solidFill>
                  <a:srgbClr val="527E16"/>
                </a:solidFill>
                <a:latin typeface="Times New Roman" panose="02020603050405020304" pitchFamily="18" charset="0"/>
                <a:cs typeface="Times New Roman" panose="02020603050405020304" pitchFamily="18" charset="0"/>
              </a:rPr>
              <a:t>ΓΝΩΣΤΙΚΟ ΜΟΝΤΕΛΟ</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329418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410763" y="0"/>
            <a:ext cx="4009595"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ΠΡΟΣΩΠΙΚΟΤΗΤΑ</a:t>
            </a:r>
          </a:p>
        </p:txBody>
      </p:sp>
      <p:sp>
        <p:nvSpPr>
          <p:cNvPr id="2" name="TextBox 1">
            <a:extLst>
              <a:ext uri="{FF2B5EF4-FFF2-40B4-BE49-F238E27FC236}">
                <a16:creationId xmlns:a16="http://schemas.microsoft.com/office/drawing/2014/main" id="{1A699794-011C-EA4E-BF5F-BBF7841B9DAE}"/>
              </a:ext>
            </a:extLst>
          </p:cNvPr>
          <p:cNvSpPr txBox="1"/>
          <p:nvPr/>
        </p:nvSpPr>
        <p:spPr>
          <a:xfrm>
            <a:off x="4711484" y="1166842"/>
            <a:ext cx="6865749" cy="4524315"/>
          </a:xfrm>
          <a:prstGeom prst="rect">
            <a:avLst/>
          </a:prstGeom>
          <a:noFill/>
        </p:spPr>
        <p:txBody>
          <a:bodyPr wrap="square" rtlCol="0">
            <a:spAutoFit/>
          </a:bodyPr>
          <a:lstStyle/>
          <a:p>
            <a:r>
              <a:rPr lang="el-GR" sz="3200" b="1" dirty="0">
                <a:solidFill>
                  <a:schemeClr val="accent6">
                    <a:lumMod val="50000"/>
                  </a:schemeClr>
                </a:solidFill>
              </a:rPr>
              <a:t>Ψυχανάλυση</a:t>
            </a:r>
          </a:p>
          <a:p>
            <a:pPr marL="457200" indent="-457200">
              <a:buFont typeface="Wingdings" pitchFamily="2" charset="2"/>
              <a:buChar char="q"/>
            </a:pPr>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Ψυχισμός: δεξαμενή πρωτόγονων </a:t>
            </a:r>
            <a:r>
              <a:rPr lang="el-GR" sz="3200" b="1" dirty="0" err="1">
                <a:solidFill>
                  <a:schemeClr val="accent6">
                    <a:lumMod val="50000"/>
                  </a:schemeClr>
                </a:solidFill>
              </a:rPr>
              <a:t>ενορμήσεων</a:t>
            </a:r>
            <a:r>
              <a:rPr lang="el-GR" sz="3200" b="1" dirty="0">
                <a:solidFill>
                  <a:schemeClr val="accent6">
                    <a:lumMod val="50000"/>
                  </a:schemeClr>
                </a:solidFill>
              </a:rPr>
              <a:t> ή ενστίκτων που επιζητούν να γίνουν πράξη (απωθημένα στοιχεία)</a:t>
            </a:r>
          </a:p>
          <a:p>
            <a:pPr marL="457200" indent="-457200">
              <a:buFont typeface="Wingdings" pitchFamily="2" charset="2"/>
              <a:buChar char="q"/>
            </a:pPr>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Συμπεριφορές: εκφράζουν επιθυμίες, ανάγκες ή κίνητρα </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195022944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4339525" y="-46495"/>
            <a:ext cx="7643188" cy="7940635"/>
          </a:xfrm>
          <a:prstGeom prst="rect">
            <a:avLst/>
          </a:prstGeom>
          <a:noFill/>
        </p:spPr>
        <p:txBody>
          <a:bodyPr wrap="square" rtlCol="0">
            <a:spAutoFit/>
          </a:bodyPr>
          <a:lstStyle/>
          <a:p>
            <a:pPr marL="457200" indent="-457200">
              <a:buFont typeface="Wingdings" pitchFamily="2" charset="2"/>
              <a:buChar char="q"/>
            </a:pPr>
            <a:r>
              <a:rPr lang="el-GR" sz="3000" b="1" dirty="0">
                <a:solidFill>
                  <a:schemeClr val="accent6">
                    <a:lumMod val="50000"/>
                  </a:schemeClr>
                </a:solidFill>
              </a:rPr>
              <a:t>Ιδέα ηγετικού χαρίσματος</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Χαρισματικός ομιλητής</a:t>
            </a:r>
          </a:p>
          <a:p>
            <a:pPr marL="457200" indent="-457200">
              <a:buFont typeface="Wingdings" pitchFamily="2" charset="2"/>
              <a:buChar char="q"/>
            </a:pPr>
            <a:r>
              <a:rPr lang="el-GR" sz="3000" b="1" dirty="0">
                <a:solidFill>
                  <a:schemeClr val="accent6">
                    <a:lumMod val="50000"/>
                  </a:schemeClr>
                </a:solidFill>
              </a:rPr>
              <a:t>Εκφράζει ιδέες γοητευτικές, απλές και εύκολα κατανοητές</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Έντονη αλληλεπίδραση με τα μέλη και ισότιμες ανταλλαγές με αυτά</a:t>
            </a:r>
          </a:p>
          <a:p>
            <a:pPr marL="457200" indent="-457200">
              <a:buFont typeface="Wingdings" pitchFamily="2" charset="2"/>
              <a:buChar char="q"/>
            </a:pPr>
            <a:r>
              <a:rPr lang="el-GR" sz="3000" b="1" dirty="0">
                <a:solidFill>
                  <a:schemeClr val="accent6">
                    <a:lumMod val="50000"/>
                  </a:schemeClr>
                </a:solidFill>
              </a:rPr>
              <a:t>Λαμβάνει υπόψη τις προσωπικές τους ανάγκες – Προσφέρει καθοδήγηση</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Τα μέλη εμπνέονται, αποκτούν όραμα, αφιερώνονται στους συλλογικούς στόχους, συχνά θυσιάζουν το ατομικό υπέρ του ομαδικού συμφέροντος</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endParaRPr lang="el-GR" sz="3000" b="1" dirty="0">
              <a:solidFill>
                <a:schemeClr val="accent6">
                  <a:lumMod val="50000"/>
                </a:schemeClr>
              </a:solidFill>
            </a:endParaRP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410764" y="-1"/>
            <a:ext cx="3928761"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a:solidFill>
                  <a:srgbClr val="E4B22D"/>
                </a:solidFill>
                <a:latin typeface="Times New Roman" panose="02020603050405020304" pitchFamily="18" charset="0"/>
                <a:cs typeface="Times New Roman" panose="02020603050405020304" pitchFamily="18" charset="0"/>
              </a:rPr>
              <a:t>ΗΓΕΤΗΣ – </a:t>
            </a:r>
          </a:p>
          <a:p>
            <a:pPr algn="ctr"/>
            <a:r>
              <a:rPr lang="el-GR" sz="2400" b="1" dirty="0">
                <a:solidFill>
                  <a:srgbClr val="E4B22D"/>
                </a:solidFill>
                <a:latin typeface="Times New Roman" panose="02020603050405020304" pitchFamily="18" charset="0"/>
                <a:cs typeface="Times New Roman" panose="02020603050405020304" pitchFamily="18" charset="0"/>
              </a:rPr>
              <a:t>ΜΟΝΤΕΛΟ ΜΕΤΑΣΧΗΜΑΤΙΣΤΙΚΗΣ ΗΓΕΣΙΑΣ</a:t>
            </a:r>
          </a:p>
        </p:txBody>
      </p:sp>
    </p:spTree>
    <p:extLst>
      <p:ext uri="{BB962C8B-B14F-4D97-AF65-F5344CB8AC3E}">
        <p14:creationId xmlns:p14="http://schemas.microsoft.com/office/powerpoint/2010/main" val="25860543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385A031-8843-6B4C-92DE-5FC35DACDE64}"/>
              </a:ext>
            </a:extLst>
          </p:cNvPr>
          <p:cNvPicPr>
            <a:picLocks noChangeAspect="1"/>
          </p:cNvPicPr>
          <p:nvPr/>
        </p:nvPicPr>
        <p:blipFill rotWithShape="1">
          <a:blip r:embed="rId2"/>
          <a:srcRect b="15146"/>
          <a:stretch/>
        </p:blipFill>
        <p:spPr>
          <a:xfrm>
            <a:off x="9993662" y="6388950"/>
            <a:ext cx="1391514" cy="497552"/>
          </a:xfrm>
          <a:prstGeom prst="rect">
            <a:avLst/>
          </a:prstGeom>
        </p:spPr>
      </p:pic>
      <p:pic>
        <p:nvPicPr>
          <p:cNvPr id="5" name="Εικόνα 4">
            <a:extLst>
              <a:ext uri="{FF2B5EF4-FFF2-40B4-BE49-F238E27FC236}">
                <a16:creationId xmlns:a16="http://schemas.microsoft.com/office/drawing/2014/main" id="{8AA668C3-BCFD-F847-88F2-E431FD86B158}"/>
              </a:ext>
            </a:extLst>
          </p:cNvPr>
          <p:cNvPicPr>
            <a:picLocks noChangeAspect="1"/>
          </p:cNvPicPr>
          <p:nvPr/>
        </p:nvPicPr>
        <p:blipFill rotWithShape="1">
          <a:blip r:embed="rId3"/>
          <a:srcRect t="23965" b="17900"/>
          <a:stretch/>
        </p:blipFill>
        <p:spPr>
          <a:xfrm>
            <a:off x="11385176" y="6388950"/>
            <a:ext cx="806824" cy="469050"/>
          </a:xfrm>
          <a:prstGeom prst="rect">
            <a:avLst/>
          </a:prstGeom>
        </p:spPr>
      </p:pic>
      <p:sp>
        <p:nvSpPr>
          <p:cNvPr id="6" name="Ορθογώνιο 5">
            <a:extLst>
              <a:ext uri="{FF2B5EF4-FFF2-40B4-BE49-F238E27FC236}">
                <a16:creationId xmlns:a16="http://schemas.microsoft.com/office/drawing/2014/main" id="{6DB489BF-55B7-4442-9A7E-C73E0A32D180}"/>
              </a:ext>
            </a:extLst>
          </p:cNvPr>
          <p:cNvSpPr/>
          <p:nvPr/>
        </p:nvSpPr>
        <p:spPr>
          <a:xfrm>
            <a:off x="508103" y="1947402"/>
            <a:ext cx="11443370" cy="1754326"/>
          </a:xfrm>
          <a:prstGeom prst="rect">
            <a:avLst/>
          </a:prstGeom>
        </p:spPr>
        <p:txBody>
          <a:bodyPr wrap="square">
            <a:spAutoFit/>
          </a:bodyPr>
          <a:lstStyle/>
          <a:p>
            <a:pPr algn="ctr"/>
            <a:r>
              <a:rPr lang="el-GR" sz="5400" b="1" dirty="0">
                <a:solidFill>
                  <a:srgbClr val="E4B22D"/>
                </a:solidFill>
                <a:latin typeface="Times New Roman" panose="02020603050405020304" pitchFamily="18" charset="0"/>
                <a:cs typeface="Times New Roman" panose="02020603050405020304" pitchFamily="18" charset="0"/>
              </a:rPr>
              <a:t>ΣΥΝΟΧΗ ΤΩΝ ΟΜΑΔΩΝ &amp;</a:t>
            </a:r>
          </a:p>
          <a:p>
            <a:pPr algn="ctr"/>
            <a:r>
              <a:rPr lang="el-GR" sz="5400" b="1" dirty="0">
                <a:solidFill>
                  <a:srgbClr val="E4B22D"/>
                </a:solidFill>
                <a:latin typeface="Times New Roman" panose="02020603050405020304" pitchFamily="18" charset="0"/>
                <a:cs typeface="Times New Roman" panose="02020603050405020304" pitchFamily="18" charset="0"/>
              </a:rPr>
              <a:t>ΟΜΑΔΙΚΕΣ ΣΥΜΠΕΡΙΦΟΡΕΣ</a:t>
            </a:r>
          </a:p>
        </p:txBody>
      </p:sp>
      <p:pic>
        <p:nvPicPr>
          <p:cNvPr id="8" name="Εικόνα 7">
            <a:extLst>
              <a:ext uri="{FF2B5EF4-FFF2-40B4-BE49-F238E27FC236}">
                <a16:creationId xmlns:a16="http://schemas.microsoft.com/office/drawing/2014/main" id="{25F0AF23-0741-B547-B4BB-AC4D7A26A3EE}"/>
              </a:ext>
            </a:extLst>
          </p:cNvPr>
          <p:cNvPicPr>
            <a:picLocks noChangeAspect="1"/>
          </p:cNvPicPr>
          <p:nvPr/>
        </p:nvPicPr>
        <p:blipFill>
          <a:blip r:embed="rId4"/>
          <a:stretch>
            <a:fillRect/>
          </a:stretch>
        </p:blipFill>
        <p:spPr>
          <a:xfrm>
            <a:off x="201478" y="-112433"/>
            <a:ext cx="229134" cy="7082866"/>
          </a:xfrm>
          <a:prstGeom prst="rect">
            <a:avLst/>
          </a:prstGeom>
        </p:spPr>
      </p:pic>
      <p:sp>
        <p:nvSpPr>
          <p:cNvPr id="10" name="Ορθογώνιο 9">
            <a:extLst>
              <a:ext uri="{FF2B5EF4-FFF2-40B4-BE49-F238E27FC236}">
                <a16:creationId xmlns:a16="http://schemas.microsoft.com/office/drawing/2014/main" id="{74EC32C4-E0D9-3541-8A4A-11FB8BB6E6B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Ορθογώνιο 10">
            <a:extLst>
              <a:ext uri="{FF2B5EF4-FFF2-40B4-BE49-F238E27FC236}">
                <a16:creationId xmlns:a16="http://schemas.microsoft.com/office/drawing/2014/main" id="{061C22F5-DC6D-4749-8F52-03F6C3574044}"/>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30839113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890076" y="0"/>
            <a:ext cx="8301924"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000" b="1" dirty="0">
                <a:solidFill>
                  <a:srgbClr val="E4B22D"/>
                </a:solidFill>
                <a:latin typeface="Times New Roman" panose="02020603050405020304" pitchFamily="18" charset="0"/>
                <a:cs typeface="Times New Roman" panose="02020603050405020304" pitchFamily="18" charset="0"/>
              </a:rPr>
              <a:t>Η συνοχή παραπέμπει:</a:t>
            </a:r>
          </a:p>
          <a:p>
            <a:pPr lvl="0"/>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Στις δυνάμεις που κρατούν ενωμένα τα μέλη της ομάδας, εμποδίζοντας τις δυνάμεις που τείνουν στη διάλυση και την αποσύνθεση</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Και στη συνολική έλξη που ασκεί η ομάδα στα μέλη της</a:t>
            </a:r>
          </a:p>
        </p:txBody>
      </p:sp>
      <p:sp>
        <p:nvSpPr>
          <p:cNvPr id="2" name="TextBox 1">
            <a:extLst>
              <a:ext uri="{FF2B5EF4-FFF2-40B4-BE49-F238E27FC236}">
                <a16:creationId xmlns:a16="http://schemas.microsoft.com/office/drawing/2014/main" id="{1A699794-011C-EA4E-BF5F-BBF7841B9DAE}"/>
              </a:ext>
            </a:extLst>
          </p:cNvPr>
          <p:cNvSpPr txBox="1"/>
          <p:nvPr/>
        </p:nvSpPr>
        <p:spPr>
          <a:xfrm>
            <a:off x="193729" y="3167390"/>
            <a:ext cx="3913381" cy="523220"/>
          </a:xfrm>
          <a:prstGeom prst="rect">
            <a:avLst/>
          </a:prstGeom>
          <a:noFill/>
        </p:spPr>
        <p:txBody>
          <a:bodyPr wrap="square" rtlCol="0">
            <a:spAutoFit/>
          </a:bodyPr>
          <a:lstStyle/>
          <a:p>
            <a:pPr algn="ctr"/>
            <a:r>
              <a:rPr lang="el-GR" sz="2800" b="1" dirty="0">
                <a:solidFill>
                  <a:srgbClr val="527E16"/>
                </a:solidFill>
                <a:latin typeface="Times New Roman" panose="02020603050405020304" pitchFamily="18" charset="0"/>
                <a:cs typeface="Times New Roman" panose="02020603050405020304" pitchFamily="18" charset="0"/>
              </a:rPr>
              <a:t>ΣΥΝΟΧΗ ΟΜΑΔΩΝ</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419892191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890076" y="0"/>
            <a:ext cx="8301924"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000" b="1" dirty="0">
                <a:solidFill>
                  <a:srgbClr val="E4B22D"/>
                </a:solidFill>
                <a:latin typeface="Times New Roman" panose="02020603050405020304" pitchFamily="18" charset="0"/>
                <a:cs typeface="Times New Roman" panose="02020603050405020304" pitchFamily="18" charset="0"/>
              </a:rPr>
              <a:t>Εξωτερικοί παράγοντες (ένταση του αισθήματος του «εμείς»):</a:t>
            </a:r>
          </a:p>
          <a:p>
            <a:pPr lvl="0"/>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Έλξη του κοινού σκοπού, μπορεί να βιώνεται με ενθουσιασμό</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Έλξη της συλλογικής δράσης, μπορεί να αποτελεί από μόνη της πηγή ικανοποίησης</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Έλξη της υπαγωγής στην ομάδα, περιλαμβάνει αισθήματα ισχύος, υπερηφάνειας και ασφάλειας, όπως επίσης την επικοινωνία με τους άλλους και την υπερνίκηση του άγχους της </a:t>
            </a:r>
            <a:r>
              <a:rPr lang="el-GR" sz="3000" b="1" dirty="0" err="1">
                <a:solidFill>
                  <a:srgbClr val="E4B22D"/>
                </a:solidFill>
                <a:latin typeface="Times New Roman" panose="02020603050405020304" pitchFamily="18" charset="0"/>
                <a:cs typeface="Times New Roman" panose="02020603050405020304" pitchFamily="18" charset="0"/>
              </a:rPr>
              <a:t>μοναξίας</a:t>
            </a:r>
            <a:r>
              <a:rPr lang="el-GR" sz="3000" b="1" dirty="0">
                <a:solidFill>
                  <a:srgbClr val="E4B22D"/>
                </a:solidFill>
                <a:latin typeface="Times New Roman" panose="02020603050405020304" pitchFamily="18" charset="0"/>
                <a:cs typeface="Times New Roman" panose="02020603050405020304" pitchFamily="18" charset="0"/>
              </a:rPr>
              <a:t> </a:t>
            </a:r>
          </a:p>
        </p:txBody>
      </p:sp>
      <p:sp>
        <p:nvSpPr>
          <p:cNvPr id="2" name="TextBox 1">
            <a:extLst>
              <a:ext uri="{FF2B5EF4-FFF2-40B4-BE49-F238E27FC236}">
                <a16:creationId xmlns:a16="http://schemas.microsoft.com/office/drawing/2014/main" id="{1A699794-011C-EA4E-BF5F-BBF7841B9DAE}"/>
              </a:ext>
            </a:extLst>
          </p:cNvPr>
          <p:cNvSpPr txBox="1"/>
          <p:nvPr/>
        </p:nvSpPr>
        <p:spPr>
          <a:xfrm>
            <a:off x="193729" y="3167390"/>
            <a:ext cx="3913381" cy="523220"/>
          </a:xfrm>
          <a:prstGeom prst="rect">
            <a:avLst/>
          </a:prstGeom>
          <a:noFill/>
        </p:spPr>
        <p:txBody>
          <a:bodyPr wrap="square" rtlCol="0">
            <a:spAutoFit/>
          </a:bodyPr>
          <a:lstStyle/>
          <a:p>
            <a:pPr algn="ctr"/>
            <a:r>
              <a:rPr lang="el-GR" sz="2800" b="1" dirty="0">
                <a:solidFill>
                  <a:srgbClr val="527E16"/>
                </a:solidFill>
                <a:latin typeface="Times New Roman" panose="02020603050405020304" pitchFamily="18" charset="0"/>
                <a:cs typeface="Times New Roman" panose="02020603050405020304" pitchFamily="18" charset="0"/>
              </a:rPr>
              <a:t>ΣΥΝΟΧΗ ΟΜΑΔΩΝ</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107421292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890076" y="0"/>
            <a:ext cx="8301924"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000" b="1" dirty="0">
                <a:solidFill>
                  <a:srgbClr val="E4B22D"/>
                </a:solidFill>
                <a:latin typeface="Times New Roman" panose="02020603050405020304" pitchFamily="18" charset="0"/>
                <a:cs typeface="Times New Roman" panose="02020603050405020304" pitchFamily="18" charset="0"/>
              </a:rPr>
              <a:t>Εσωτερικοί παράγοντες:</a:t>
            </a:r>
          </a:p>
          <a:p>
            <a:pPr lvl="0"/>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Διανομή και συνάρθρωση των ρόλων που εξαρτώνται από το είδος του έργου και τις ικανότητες των μελών – Έχουν όψη ιεραρχική</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Ομαδική συμπεριφορά και είδος ηγεσίας</a:t>
            </a:r>
          </a:p>
        </p:txBody>
      </p:sp>
      <p:sp>
        <p:nvSpPr>
          <p:cNvPr id="2" name="TextBox 1">
            <a:extLst>
              <a:ext uri="{FF2B5EF4-FFF2-40B4-BE49-F238E27FC236}">
                <a16:creationId xmlns:a16="http://schemas.microsoft.com/office/drawing/2014/main" id="{1A699794-011C-EA4E-BF5F-BBF7841B9DAE}"/>
              </a:ext>
            </a:extLst>
          </p:cNvPr>
          <p:cNvSpPr txBox="1"/>
          <p:nvPr/>
        </p:nvSpPr>
        <p:spPr>
          <a:xfrm>
            <a:off x="193729" y="3167390"/>
            <a:ext cx="3913381" cy="523220"/>
          </a:xfrm>
          <a:prstGeom prst="rect">
            <a:avLst/>
          </a:prstGeom>
          <a:noFill/>
        </p:spPr>
        <p:txBody>
          <a:bodyPr wrap="square" rtlCol="0">
            <a:spAutoFit/>
          </a:bodyPr>
          <a:lstStyle/>
          <a:p>
            <a:pPr algn="ctr"/>
            <a:r>
              <a:rPr lang="el-GR" sz="2800" b="1" dirty="0">
                <a:solidFill>
                  <a:srgbClr val="527E16"/>
                </a:solidFill>
                <a:latin typeface="Times New Roman" panose="02020603050405020304" pitchFamily="18" charset="0"/>
                <a:cs typeface="Times New Roman" panose="02020603050405020304" pitchFamily="18" charset="0"/>
              </a:rPr>
              <a:t>ΣΥΝΟΧΗ ΟΜΑΔΩΝ</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204165522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4339525" y="728421"/>
            <a:ext cx="7643188" cy="5170646"/>
          </a:xfrm>
          <a:prstGeom prst="rect">
            <a:avLst/>
          </a:prstGeom>
          <a:noFill/>
        </p:spPr>
        <p:txBody>
          <a:bodyPr wrap="square" rtlCol="0">
            <a:spAutoFit/>
          </a:bodyPr>
          <a:lstStyle/>
          <a:p>
            <a:r>
              <a:rPr lang="el-GR" sz="3000" b="1" dirty="0" err="1">
                <a:solidFill>
                  <a:schemeClr val="accent6">
                    <a:lumMod val="50000"/>
                  </a:schemeClr>
                </a:solidFill>
              </a:rPr>
              <a:t>Συμμορφωτικότητα</a:t>
            </a:r>
            <a:r>
              <a:rPr lang="el-GR" sz="3000" b="1" dirty="0">
                <a:solidFill>
                  <a:schemeClr val="accent6">
                    <a:lumMod val="50000"/>
                  </a:schemeClr>
                </a:solidFill>
              </a:rPr>
              <a:t> </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Τάση των μελών να ακολουθούν ομαδικούς κανόνες και πρότυπα</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Υιοθετούν παρόμοιες απόψεις και συμπεριφορές</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Έχουν κοντινά συναισθήματα</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Χρησιμοποιούν ακόμη και ίδιες εκφράσεις</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410764" y="-1"/>
            <a:ext cx="3928761"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ΟΜΑΔΙΚΕΣ ΣΥΜΠΕΡΙΦΟΡΕΣ</a:t>
            </a:r>
          </a:p>
        </p:txBody>
      </p:sp>
    </p:spTree>
    <p:extLst>
      <p:ext uri="{BB962C8B-B14F-4D97-AF65-F5344CB8AC3E}">
        <p14:creationId xmlns:p14="http://schemas.microsoft.com/office/powerpoint/2010/main" val="41822854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4339525" y="1305340"/>
            <a:ext cx="7643188" cy="4247317"/>
          </a:xfrm>
          <a:prstGeom prst="rect">
            <a:avLst/>
          </a:prstGeom>
          <a:noFill/>
        </p:spPr>
        <p:txBody>
          <a:bodyPr wrap="square" rtlCol="0">
            <a:spAutoFit/>
          </a:bodyPr>
          <a:lstStyle/>
          <a:p>
            <a:r>
              <a:rPr lang="el-GR" sz="3000" b="1" dirty="0">
                <a:solidFill>
                  <a:schemeClr val="accent6">
                    <a:lumMod val="50000"/>
                  </a:schemeClr>
                </a:solidFill>
              </a:rPr>
              <a:t>Παρέκκλιση</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Κοινωνικά αντιληπτή παράβαση των κανόνων και προτύπων ενός δεδομένου κοινωνικού συστήματος</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Συμπεριφορά που αμφισβητεί τους κοινωνικούς κανόνες και ταυτόχρονα τη συνοχή ή την ενότητα του συστήματος</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410764" y="-1"/>
            <a:ext cx="3928761"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ΟΜΑΔΙΚΕΣ ΣΥΜΠΕΡΙΦΟΡΕΣ</a:t>
            </a:r>
          </a:p>
        </p:txBody>
      </p:sp>
    </p:spTree>
    <p:extLst>
      <p:ext uri="{BB962C8B-B14F-4D97-AF65-F5344CB8AC3E}">
        <p14:creationId xmlns:p14="http://schemas.microsoft.com/office/powerpoint/2010/main" val="353797631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4339525" y="1305340"/>
            <a:ext cx="7643188" cy="4708981"/>
          </a:xfrm>
          <a:prstGeom prst="rect">
            <a:avLst/>
          </a:prstGeom>
          <a:noFill/>
        </p:spPr>
        <p:txBody>
          <a:bodyPr wrap="square" rtlCol="0">
            <a:spAutoFit/>
          </a:bodyPr>
          <a:lstStyle/>
          <a:p>
            <a:r>
              <a:rPr lang="el-GR" sz="3000" b="1" dirty="0">
                <a:solidFill>
                  <a:schemeClr val="accent6">
                    <a:lumMod val="50000"/>
                  </a:schemeClr>
                </a:solidFill>
              </a:rPr>
              <a:t>Ανταγωνιστικότητα και επιθετικότητα προς το εξωτερικό της ομάδας</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Η συνοχή αυξάνεται σε απειλούμενες ομάδες</a:t>
            </a:r>
          </a:p>
          <a:p>
            <a:pPr marL="457200" indent="-457200">
              <a:buFont typeface="Wingdings" pitchFamily="2" charset="2"/>
              <a:buChar char="q"/>
            </a:pPr>
            <a:endParaRPr lang="el-GR" sz="3000" b="1" dirty="0">
              <a:solidFill>
                <a:schemeClr val="accent6">
                  <a:lumMod val="50000"/>
                </a:schemeClr>
              </a:solidFill>
            </a:endParaRPr>
          </a:p>
          <a:p>
            <a:pPr marL="457200" indent="-457200">
              <a:buFont typeface="Wingdings" pitchFamily="2" charset="2"/>
              <a:buChar char="q"/>
            </a:pPr>
            <a:r>
              <a:rPr lang="el-GR" sz="3000" b="1" dirty="0">
                <a:solidFill>
                  <a:schemeClr val="accent6">
                    <a:lumMod val="50000"/>
                  </a:schemeClr>
                </a:solidFill>
              </a:rPr>
              <a:t>Οι ομάδες αυθόρμητα επιζητούν να αυξήσουν την εσωτερική αλληλεγγύη, αναζητώντας καταστάσεις ανταγωνισμού ή επιτιθέμενες σε άλλες</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410764" y="-1"/>
            <a:ext cx="3928761"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ΟΜΑΔΙΚΕΣ ΣΥΜΠΕΡΙΦΟΡΕΣ</a:t>
            </a:r>
          </a:p>
        </p:txBody>
      </p:sp>
    </p:spTree>
    <p:extLst>
      <p:ext uri="{BB962C8B-B14F-4D97-AF65-F5344CB8AC3E}">
        <p14:creationId xmlns:p14="http://schemas.microsoft.com/office/powerpoint/2010/main" val="364631705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385A031-8843-6B4C-92DE-5FC35DACDE64}"/>
              </a:ext>
            </a:extLst>
          </p:cNvPr>
          <p:cNvPicPr>
            <a:picLocks noChangeAspect="1"/>
          </p:cNvPicPr>
          <p:nvPr/>
        </p:nvPicPr>
        <p:blipFill rotWithShape="1">
          <a:blip r:embed="rId2"/>
          <a:srcRect b="15146"/>
          <a:stretch/>
        </p:blipFill>
        <p:spPr>
          <a:xfrm>
            <a:off x="9993662" y="6388950"/>
            <a:ext cx="1391514" cy="497552"/>
          </a:xfrm>
          <a:prstGeom prst="rect">
            <a:avLst/>
          </a:prstGeom>
        </p:spPr>
      </p:pic>
      <p:pic>
        <p:nvPicPr>
          <p:cNvPr id="5" name="Εικόνα 4">
            <a:extLst>
              <a:ext uri="{FF2B5EF4-FFF2-40B4-BE49-F238E27FC236}">
                <a16:creationId xmlns:a16="http://schemas.microsoft.com/office/drawing/2014/main" id="{8AA668C3-BCFD-F847-88F2-E431FD86B158}"/>
              </a:ext>
            </a:extLst>
          </p:cNvPr>
          <p:cNvPicPr>
            <a:picLocks noChangeAspect="1"/>
          </p:cNvPicPr>
          <p:nvPr/>
        </p:nvPicPr>
        <p:blipFill rotWithShape="1">
          <a:blip r:embed="rId3"/>
          <a:srcRect t="23965" b="17900"/>
          <a:stretch/>
        </p:blipFill>
        <p:spPr>
          <a:xfrm>
            <a:off x="11385176" y="6388950"/>
            <a:ext cx="806824" cy="469050"/>
          </a:xfrm>
          <a:prstGeom prst="rect">
            <a:avLst/>
          </a:prstGeom>
        </p:spPr>
      </p:pic>
      <p:sp>
        <p:nvSpPr>
          <p:cNvPr id="6" name="Ορθογώνιο 5">
            <a:extLst>
              <a:ext uri="{FF2B5EF4-FFF2-40B4-BE49-F238E27FC236}">
                <a16:creationId xmlns:a16="http://schemas.microsoft.com/office/drawing/2014/main" id="{6DB489BF-55B7-4442-9A7E-C73E0A32D180}"/>
              </a:ext>
            </a:extLst>
          </p:cNvPr>
          <p:cNvSpPr/>
          <p:nvPr/>
        </p:nvSpPr>
        <p:spPr>
          <a:xfrm>
            <a:off x="508103" y="1900907"/>
            <a:ext cx="11443370" cy="2585323"/>
          </a:xfrm>
          <a:prstGeom prst="rect">
            <a:avLst/>
          </a:prstGeom>
        </p:spPr>
        <p:txBody>
          <a:bodyPr wrap="square">
            <a:spAutoFit/>
          </a:bodyPr>
          <a:lstStyle/>
          <a:p>
            <a:pPr algn="ctr"/>
            <a:r>
              <a:rPr lang="el-GR" sz="5400" b="1" dirty="0">
                <a:solidFill>
                  <a:srgbClr val="E4B22D"/>
                </a:solidFill>
                <a:latin typeface="Times New Roman" panose="02020603050405020304" pitchFamily="18" charset="0"/>
                <a:cs typeface="Times New Roman" panose="02020603050405020304" pitchFamily="18" charset="0"/>
              </a:rPr>
              <a:t>ΟΜΑΔΕΣ ΚΑΙ ΜΕΤΑΔΟΣΗ ΤΩΝ ΠΛΗΡΟΦΟΡΙΩΝ:</a:t>
            </a:r>
          </a:p>
          <a:p>
            <a:pPr algn="ctr"/>
            <a:r>
              <a:rPr lang="el-GR" sz="5400" b="1" dirty="0">
                <a:solidFill>
                  <a:srgbClr val="E4B22D"/>
                </a:solidFill>
                <a:latin typeface="Times New Roman" panose="02020603050405020304" pitchFamily="18" charset="0"/>
                <a:cs typeface="Times New Roman" panose="02020603050405020304" pitchFamily="18" charset="0"/>
              </a:rPr>
              <a:t>Η ΦΗΜΗ</a:t>
            </a:r>
          </a:p>
        </p:txBody>
      </p:sp>
      <p:pic>
        <p:nvPicPr>
          <p:cNvPr id="8" name="Εικόνα 7">
            <a:extLst>
              <a:ext uri="{FF2B5EF4-FFF2-40B4-BE49-F238E27FC236}">
                <a16:creationId xmlns:a16="http://schemas.microsoft.com/office/drawing/2014/main" id="{25F0AF23-0741-B547-B4BB-AC4D7A26A3EE}"/>
              </a:ext>
            </a:extLst>
          </p:cNvPr>
          <p:cNvPicPr>
            <a:picLocks noChangeAspect="1"/>
          </p:cNvPicPr>
          <p:nvPr/>
        </p:nvPicPr>
        <p:blipFill>
          <a:blip r:embed="rId4"/>
          <a:stretch>
            <a:fillRect/>
          </a:stretch>
        </p:blipFill>
        <p:spPr>
          <a:xfrm>
            <a:off x="201478" y="-112433"/>
            <a:ext cx="229134" cy="7082866"/>
          </a:xfrm>
          <a:prstGeom prst="rect">
            <a:avLst/>
          </a:prstGeom>
        </p:spPr>
      </p:pic>
      <p:sp>
        <p:nvSpPr>
          <p:cNvPr id="10" name="Ορθογώνιο 9">
            <a:extLst>
              <a:ext uri="{FF2B5EF4-FFF2-40B4-BE49-F238E27FC236}">
                <a16:creationId xmlns:a16="http://schemas.microsoft.com/office/drawing/2014/main" id="{74EC32C4-E0D9-3541-8A4A-11FB8BB6E6B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Ορθογώνιο 10">
            <a:extLst>
              <a:ext uri="{FF2B5EF4-FFF2-40B4-BE49-F238E27FC236}">
                <a16:creationId xmlns:a16="http://schemas.microsoft.com/office/drawing/2014/main" id="{061C22F5-DC6D-4749-8F52-03F6C3574044}"/>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7652964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890076" y="0"/>
            <a:ext cx="8301924"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Μετάδοση της πληροφορίας σε δίκτυο με αναμεταδότες, αντιστοιχεί σε πολλές καταστάσεις της καθημερινότητας (φήμες, επικοινωνία στόμα με στόμα)</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lvl="0"/>
            <a:r>
              <a:rPr lang="el-GR" sz="3000" b="1" u="sng" dirty="0">
                <a:solidFill>
                  <a:srgbClr val="E4B22D"/>
                </a:solidFill>
                <a:latin typeface="Times New Roman" panose="02020603050405020304" pitchFamily="18" charset="0"/>
                <a:cs typeface="Times New Roman" panose="02020603050405020304" pitchFamily="18" charset="0"/>
              </a:rPr>
              <a:t>Φήμη:</a:t>
            </a:r>
          </a:p>
          <a:p>
            <a:pPr lvl="0"/>
            <a:endParaRPr lang="el-GR" sz="3000" b="1" u="sng"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Γενική κατάφαση που εμφανίζεται σαν αληθινή, χωρίς όμως να υπάρχει κανένα συγκεκριμένο δεδομένο που να επιτρέπει την επαλήθευσή της</a:t>
            </a:r>
          </a:p>
        </p:txBody>
      </p:sp>
      <p:sp>
        <p:nvSpPr>
          <p:cNvPr id="2" name="TextBox 1">
            <a:extLst>
              <a:ext uri="{FF2B5EF4-FFF2-40B4-BE49-F238E27FC236}">
                <a16:creationId xmlns:a16="http://schemas.microsoft.com/office/drawing/2014/main" id="{1A699794-011C-EA4E-BF5F-BBF7841B9DAE}"/>
              </a:ext>
            </a:extLst>
          </p:cNvPr>
          <p:cNvSpPr txBox="1"/>
          <p:nvPr/>
        </p:nvSpPr>
        <p:spPr>
          <a:xfrm>
            <a:off x="50341" y="3136612"/>
            <a:ext cx="3913381" cy="584775"/>
          </a:xfrm>
          <a:prstGeom prst="rect">
            <a:avLst/>
          </a:prstGeom>
          <a:noFill/>
        </p:spPr>
        <p:txBody>
          <a:bodyPr wrap="square" rtlCol="0">
            <a:spAutoFit/>
          </a:bodyPr>
          <a:lstStyle/>
          <a:p>
            <a:pPr algn="ctr"/>
            <a:r>
              <a:rPr lang="el-GR" sz="3200" b="1" dirty="0">
                <a:solidFill>
                  <a:srgbClr val="527E16"/>
                </a:solidFill>
                <a:latin typeface="Times New Roman" panose="02020603050405020304" pitchFamily="18" charset="0"/>
                <a:cs typeface="Times New Roman" panose="02020603050405020304" pitchFamily="18" charset="0"/>
              </a:rPr>
              <a:t>ΦΗΜΕΣ</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1237511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Όταν οι δυνάμεις ασκούνται στο άτομο δημιουργούνται ανάγκες οι οποίες γενούν τάσεις</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Αντίστοιχα παράγονται συμπεριφορές ώστε οι τάσεις να μειωθούν μέσω της ικανοποίησης των αναγκών</a:t>
            </a:r>
          </a:p>
        </p:txBody>
      </p:sp>
      <p:sp>
        <p:nvSpPr>
          <p:cNvPr id="2" name="TextBox 1">
            <a:extLst>
              <a:ext uri="{FF2B5EF4-FFF2-40B4-BE49-F238E27FC236}">
                <a16:creationId xmlns:a16="http://schemas.microsoft.com/office/drawing/2014/main" id="{1A699794-011C-EA4E-BF5F-BBF7841B9DAE}"/>
              </a:ext>
            </a:extLst>
          </p:cNvPr>
          <p:cNvSpPr txBox="1"/>
          <p:nvPr/>
        </p:nvSpPr>
        <p:spPr>
          <a:xfrm>
            <a:off x="356273" y="2862397"/>
            <a:ext cx="3502617" cy="523220"/>
          </a:xfrm>
          <a:prstGeom prst="rect">
            <a:avLst/>
          </a:prstGeom>
          <a:noFill/>
        </p:spPr>
        <p:txBody>
          <a:bodyPr wrap="square" rtlCol="0">
            <a:spAutoFit/>
          </a:bodyPr>
          <a:lstStyle/>
          <a:p>
            <a:pPr algn="ctr"/>
            <a:r>
              <a:rPr lang="el-GR" sz="2800" b="1" dirty="0">
                <a:solidFill>
                  <a:schemeClr val="accent6">
                    <a:lumMod val="50000"/>
                  </a:schemeClr>
                </a:solidFill>
                <a:latin typeface="Times New Roman" panose="02020603050405020304" pitchFamily="18" charset="0"/>
                <a:cs typeface="Times New Roman" panose="02020603050405020304" pitchFamily="18" charset="0"/>
              </a:rPr>
              <a:t>ΠΡΟΣΩΠΙΚΟΤΗΤΑ</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141029608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890076" y="0"/>
            <a:ext cx="8301924"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000" b="1" dirty="0">
                <a:solidFill>
                  <a:srgbClr val="E4B22D"/>
                </a:solidFill>
                <a:latin typeface="Times New Roman" panose="02020603050405020304" pitchFamily="18" charset="0"/>
                <a:cs typeface="Times New Roman" panose="02020603050405020304" pitchFamily="18" charset="0"/>
              </a:rPr>
              <a:t>Θεμελιώδεις νόμοι περιγραφής και επεξήγησης της διάδοσης της φήμης:</a:t>
            </a:r>
          </a:p>
          <a:p>
            <a:pPr lvl="0"/>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Πληροφοριακή αποδυνάμωση και ισοπέδωση</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Τονισμός</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Αφομοίωση</a:t>
            </a:r>
          </a:p>
        </p:txBody>
      </p:sp>
      <p:sp>
        <p:nvSpPr>
          <p:cNvPr id="2" name="TextBox 1">
            <a:extLst>
              <a:ext uri="{FF2B5EF4-FFF2-40B4-BE49-F238E27FC236}">
                <a16:creationId xmlns:a16="http://schemas.microsoft.com/office/drawing/2014/main" id="{1A699794-011C-EA4E-BF5F-BBF7841B9DAE}"/>
              </a:ext>
            </a:extLst>
          </p:cNvPr>
          <p:cNvSpPr txBox="1"/>
          <p:nvPr/>
        </p:nvSpPr>
        <p:spPr>
          <a:xfrm>
            <a:off x="50341" y="3136612"/>
            <a:ext cx="3913381" cy="584775"/>
          </a:xfrm>
          <a:prstGeom prst="rect">
            <a:avLst/>
          </a:prstGeom>
          <a:noFill/>
        </p:spPr>
        <p:txBody>
          <a:bodyPr wrap="square" rtlCol="0">
            <a:spAutoFit/>
          </a:bodyPr>
          <a:lstStyle/>
          <a:p>
            <a:pPr algn="ctr"/>
            <a:r>
              <a:rPr lang="el-GR" sz="3200" b="1" dirty="0">
                <a:solidFill>
                  <a:srgbClr val="527E16"/>
                </a:solidFill>
                <a:latin typeface="Times New Roman" panose="02020603050405020304" pitchFamily="18" charset="0"/>
                <a:cs typeface="Times New Roman" panose="02020603050405020304" pitchFamily="18" charset="0"/>
              </a:rPr>
              <a:t>ΦΗΜΕΣ</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172464932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890076" y="0"/>
            <a:ext cx="8301924"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000" b="1" dirty="0">
                <a:solidFill>
                  <a:srgbClr val="E4B22D"/>
                </a:solidFill>
                <a:latin typeface="Times New Roman" panose="02020603050405020304" pitchFamily="18" charset="0"/>
                <a:cs typeface="Times New Roman" panose="02020603050405020304" pitchFamily="18" charset="0"/>
              </a:rPr>
              <a:t>Πληροφοριακή αποδυνάμωση και ισοπέδωση</a:t>
            </a: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Όσο η φήμη κυκλοφορεί γίνεται όλο και πιο σύντομη, συνοπτική, εύκολη στην κατανόηση και στην αφήγηση</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Το 70% των λεπτομερειών χάνονται στις πρώτες 5-6 μεταδόσεις</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Στην τελική φάση διάδοσης, η πληροφοριακή αποδυνάμωση σταθεροποιείται, η φήμη λαμβάνει τελική μορφή που κατανοείται και μεταφέρεται πιο εύκολα</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Τα ίδια τα άτομα επιλέγουν τις πληροφορίες που επιβεβαιώνουν τις προσμονές τους</a:t>
            </a:r>
          </a:p>
        </p:txBody>
      </p:sp>
      <p:sp>
        <p:nvSpPr>
          <p:cNvPr id="2" name="TextBox 1">
            <a:extLst>
              <a:ext uri="{FF2B5EF4-FFF2-40B4-BE49-F238E27FC236}">
                <a16:creationId xmlns:a16="http://schemas.microsoft.com/office/drawing/2014/main" id="{1A699794-011C-EA4E-BF5F-BBF7841B9DAE}"/>
              </a:ext>
            </a:extLst>
          </p:cNvPr>
          <p:cNvSpPr txBox="1"/>
          <p:nvPr/>
        </p:nvSpPr>
        <p:spPr>
          <a:xfrm>
            <a:off x="50341" y="3136612"/>
            <a:ext cx="3913381" cy="584775"/>
          </a:xfrm>
          <a:prstGeom prst="rect">
            <a:avLst/>
          </a:prstGeom>
          <a:noFill/>
        </p:spPr>
        <p:txBody>
          <a:bodyPr wrap="square" rtlCol="0">
            <a:spAutoFit/>
          </a:bodyPr>
          <a:lstStyle/>
          <a:p>
            <a:pPr algn="ctr"/>
            <a:r>
              <a:rPr lang="el-GR" sz="3200" b="1" dirty="0">
                <a:solidFill>
                  <a:srgbClr val="527E16"/>
                </a:solidFill>
                <a:latin typeface="Times New Roman" panose="02020603050405020304" pitchFamily="18" charset="0"/>
                <a:cs typeface="Times New Roman" panose="02020603050405020304" pitchFamily="18" charset="0"/>
              </a:rPr>
              <a:t>ΦΗΜΕΣ</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198546017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890076" y="0"/>
            <a:ext cx="8301924"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l-GR" sz="3000" b="1" dirty="0">
              <a:solidFill>
                <a:srgbClr val="E4B22D"/>
              </a:solidFill>
              <a:latin typeface="Times New Roman" panose="02020603050405020304" pitchFamily="18" charset="0"/>
              <a:cs typeface="Times New Roman" panose="02020603050405020304" pitchFamily="18" charset="0"/>
            </a:endParaRPr>
          </a:p>
          <a:p>
            <a:pPr lvl="0"/>
            <a:r>
              <a:rPr lang="el-GR" sz="3000" b="1" dirty="0">
                <a:solidFill>
                  <a:srgbClr val="E4B22D"/>
                </a:solidFill>
                <a:latin typeface="Times New Roman" panose="02020603050405020304" pitchFamily="18" charset="0"/>
                <a:cs typeface="Times New Roman" panose="02020603050405020304" pitchFamily="18" charset="0"/>
              </a:rPr>
              <a:t>Αφομοίωση</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Οι πληροφορίες αλλάζουν για να ενσωματώνονται στην αφήγηση και να υπακούν στην λογική της κεντρικής ιδέας της φήμης, αυξάνοντας την αληθοφάνειά της</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Η πληροφορία προσαρμόζεται στα ενδιαφέροντα, τις εικόνες και τις προκαταλήψεις της κοινωνικής ομάδας εντός της οποίας αναπτύσσεται η φήμη</a:t>
            </a:r>
          </a:p>
        </p:txBody>
      </p:sp>
      <p:sp>
        <p:nvSpPr>
          <p:cNvPr id="2" name="TextBox 1">
            <a:extLst>
              <a:ext uri="{FF2B5EF4-FFF2-40B4-BE49-F238E27FC236}">
                <a16:creationId xmlns:a16="http://schemas.microsoft.com/office/drawing/2014/main" id="{1A699794-011C-EA4E-BF5F-BBF7841B9DAE}"/>
              </a:ext>
            </a:extLst>
          </p:cNvPr>
          <p:cNvSpPr txBox="1"/>
          <p:nvPr/>
        </p:nvSpPr>
        <p:spPr>
          <a:xfrm>
            <a:off x="50341" y="3136612"/>
            <a:ext cx="3913381" cy="584775"/>
          </a:xfrm>
          <a:prstGeom prst="rect">
            <a:avLst/>
          </a:prstGeom>
          <a:noFill/>
        </p:spPr>
        <p:txBody>
          <a:bodyPr wrap="square" rtlCol="0">
            <a:spAutoFit/>
          </a:bodyPr>
          <a:lstStyle/>
          <a:p>
            <a:pPr algn="ctr"/>
            <a:r>
              <a:rPr lang="el-GR" sz="3200" b="1" dirty="0">
                <a:solidFill>
                  <a:srgbClr val="527E16"/>
                </a:solidFill>
                <a:latin typeface="Times New Roman" panose="02020603050405020304" pitchFamily="18" charset="0"/>
                <a:cs typeface="Times New Roman" panose="02020603050405020304" pitchFamily="18" charset="0"/>
              </a:rPr>
              <a:t>ΦΗΜΕΣ</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9593809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890076" y="0"/>
            <a:ext cx="8301924"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000" b="1" dirty="0">
                <a:solidFill>
                  <a:srgbClr val="E4B22D"/>
                </a:solidFill>
                <a:latin typeface="Times New Roman" panose="02020603050405020304" pitchFamily="18" charset="0"/>
                <a:cs typeface="Times New Roman" panose="02020603050405020304" pitchFamily="18" charset="0"/>
              </a:rPr>
              <a:t>Τονισμός</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Μερικές λεπτομέρειες γίνονται αντιληπτές, κατακρατούνται και αναπαράγονται με επιλεκτικό τρόπο</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Έτσι ενδυναμώνονται και λαμβάνουν κεντρική θέση στη σημασία της φήμης</a:t>
            </a:r>
          </a:p>
        </p:txBody>
      </p:sp>
      <p:sp>
        <p:nvSpPr>
          <p:cNvPr id="2" name="TextBox 1">
            <a:extLst>
              <a:ext uri="{FF2B5EF4-FFF2-40B4-BE49-F238E27FC236}">
                <a16:creationId xmlns:a16="http://schemas.microsoft.com/office/drawing/2014/main" id="{1A699794-011C-EA4E-BF5F-BBF7841B9DAE}"/>
              </a:ext>
            </a:extLst>
          </p:cNvPr>
          <p:cNvSpPr txBox="1"/>
          <p:nvPr/>
        </p:nvSpPr>
        <p:spPr>
          <a:xfrm>
            <a:off x="50341" y="3136612"/>
            <a:ext cx="3913381" cy="584775"/>
          </a:xfrm>
          <a:prstGeom prst="rect">
            <a:avLst/>
          </a:prstGeom>
          <a:noFill/>
        </p:spPr>
        <p:txBody>
          <a:bodyPr wrap="square" rtlCol="0">
            <a:spAutoFit/>
          </a:bodyPr>
          <a:lstStyle/>
          <a:p>
            <a:pPr algn="ctr"/>
            <a:r>
              <a:rPr lang="el-GR" sz="3200" b="1" dirty="0">
                <a:solidFill>
                  <a:srgbClr val="527E16"/>
                </a:solidFill>
                <a:latin typeface="Times New Roman" panose="02020603050405020304" pitchFamily="18" charset="0"/>
                <a:cs typeface="Times New Roman" panose="02020603050405020304" pitchFamily="18" charset="0"/>
              </a:rPr>
              <a:t>ΦΗΜΕΣ</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256854708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890076" y="0"/>
            <a:ext cx="8301924"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000" b="1" dirty="0">
                <a:solidFill>
                  <a:srgbClr val="E4B22D"/>
                </a:solidFill>
                <a:latin typeface="Times New Roman" panose="02020603050405020304" pitchFamily="18" charset="0"/>
                <a:cs typeface="Times New Roman" panose="02020603050405020304" pitchFamily="18" charset="0"/>
              </a:rPr>
              <a:t>Συνθήκες στις οποίες πρέπει να στηρίζεται η φήμη:</a:t>
            </a:r>
          </a:p>
          <a:p>
            <a:pPr lvl="0"/>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Η πληροφορία να είναι πιστευτή, αληθοφανής και επιθυμητή</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Βασίζεται στη θεμελιώδη ανάγκη των ανθρώπων να εντάσσονται σε ένα σύστημα πεποιθήσεων, σύμφωνα με το οποίο είναι δυνατόν </a:t>
            </a:r>
            <a:r>
              <a:rPr lang="el-GR" sz="3000" b="1">
                <a:solidFill>
                  <a:srgbClr val="E4B22D"/>
                </a:solidFill>
                <a:latin typeface="Times New Roman" panose="02020603050405020304" pitchFamily="18" charset="0"/>
                <a:cs typeface="Times New Roman" panose="02020603050405020304" pitchFamily="18" charset="0"/>
              </a:rPr>
              <a:t>να αποδοθούν </a:t>
            </a:r>
            <a:r>
              <a:rPr lang="el-GR" sz="3000" b="1" dirty="0">
                <a:solidFill>
                  <a:srgbClr val="E4B22D"/>
                </a:solidFill>
                <a:latin typeface="Times New Roman" panose="02020603050405020304" pitchFamily="18" charset="0"/>
                <a:cs typeface="Times New Roman" panose="02020603050405020304" pitchFamily="18" charset="0"/>
              </a:rPr>
              <a:t>συγκεκριμένα χαρακτηριστικά σε κοινωνικές κατηγορίες</a:t>
            </a:r>
          </a:p>
          <a:p>
            <a:pPr marL="457200" lvl="0" indent="-457200">
              <a:buFont typeface="Wingdings" pitchFamily="2" charset="2"/>
              <a:buChar char="q"/>
            </a:pPr>
            <a:endParaRPr lang="el-GR" sz="30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000" b="1" dirty="0">
                <a:solidFill>
                  <a:srgbClr val="E4B22D"/>
                </a:solidFill>
                <a:latin typeface="Times New Roman" panose="02020603050405020304" pitchFamily="18" charset="0"/>
                <a:cs typeface="Times New Roman" panose="02020603050405020304" pitchFamily="18" charset="0"/>
              </a:rPr>
              <a:t>Δεν παίζει ρόλο η αλήθεια των πληροφοριών αλλά ότι συσπειρωνόμαστε γύρω από αυτές</a:t>
            </a:r>
          </a:p>
        </p:txBody>
      </p:sp>
      <p:sp>
        <p:nvSpPr>
          <p:cNvPr id="2" name="TextBox 1">
            <a:extLst>
              <a:ext uri="{FF2B5EF4-FFF2-40B4-BE49-F238E27FC236}">
                <a16:creationId xmlns:a16="http://schemas.microsoft.com/office/drawing/2014/main" id="{1A699794-011C-EA4E-BF5F-BBF7841B9DAE}"/>
              </a:ext>
            </a:extLst>
          </p:cNvPr>
          <p:cNvSpPr txBox="1"/>
          <p:nvPr/>
        </p:nvSpPr>
        <p:spPr>
          <a:xfrm>
            <a:off x="50341" y="3136612"/>
            <a:ext cx="3913381" cy="584775"/>
          </a:xfrm>
          <a:prstGeom prst="rect">
            <a:avLst/>
          </a:prstGeom>
          <a:noFill/>
        </p:spPr>
        <p:txBody>
          <a:bodyPr wrap="square" rtlCol="0">
            <a:spAutoFit/>
          </a:bodyPr>
          <a:lstStyle/>
          <a:p>
            <a:pPr algn="ctr"/>
            <a:r>
              <a:rPr lang="el-GR" sz="3200" b="1" dirty="0">
                <a:solidFill>
                  <a:srgbClr val="527E16"/>
                </a:solidFill>
                <a:latin typeface="Times New Roman" panose="02020603050405020304" pitchFamily="18" charset="0"/>
                <a:cs typeface="Times New Roman" panose="02020603050405020304" pitchFamily="18" charset="0"/>
              </a:rPr>
              <a:t>ΦΗΜΕΣ</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253836405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385A031-8843-6B4C-92DE-5FC35DACDE64}"/>
              </a:ext>
            </a:extLst>
          </p:cNvPr>
          <p:cNvPicPr>
            <a:picLocks noChangeAspect="1"/>
          </p:cNvPicPr>
          <p:nvPr/>
        </p:nvPicPr>
        <p:blipFill rotWithShape="1">
          <a:blip r:embed="rId2"/>
          <a:srcRect b="15146"/>
          <a:stretch/>
        </p:blipFill>
        <p:spPr>
          <a:xfrm>
            <a:off x="9993662" y="6388950"/>
            <a:ext cx="1391514" cy="497552"/>
          </a:xfrm>
          <a:prstGeom prst="rect">
            <a:avLst/>
          </a:prstGeom>
        </p:spPr>
      </p:pic>
      <p:pic>
        <p:nvPicPr>
          <p:cNvPr id="5" name="Εικόνα 4">
            <a:extLst>
              <a:ext uri="{FF2B5EF4-FFF2-40B4-BE49-F238E27FC236}">
                <a16:creationId xmlns:a16="http://schemas.microsoft.com/office/drawing/2014/main" id="{8AA668C3-BCFD-F847-88F2-E431FD86B158}"/>
              </a:ext>
            </a:extLst>
          </p:cNvPr>
          <p:cNvPicPr>
            <a:picLocks noChangeAspect="1"/>
          </p:cNvPicPr>
          <p:nvPr/>
        </p:nvPicPr>
        <p:blipFill rotWithShape="1">
          <a:blip r:embed="rId3"/>
          <a:srcRect t="23965" b="17900"/>
          <a:stretch/>
        </p:blipFill>
        <p:spPr>
          <a:xfrm>
            <a:off x="11385176" y="6388950"/>
            <a:ext cx="806824" cy="469050"/>
          </a:xfrm>
          <a:prstGeom prst="rect">
            <a:avLst/>
          </a:prstGeom>
        </p:spPr>
      </p:pic>
      <p:sp>
        <p:nvSpPr>
          <p:cNvPr id="6" name="Ορθογώνιο 5">
            <a:extLst>
              <a:ext uri="{FF2B5EF4-FFF2-40B4-BE49-F238E27FC236}">
                <a16:creationId xmlns:a16="http://schemas.microsoft.com/office/drawing/2014/main" id="{6DB489BF-55B7-4442-9A7E-C73E0A32D180}"/>
              </a:ext>
            </a:extLst>
          </p:cNvPr>
          <p:cNvSpPr/>
          <p:nvPr/>
        </p:nvSpPr>
        <p:spPr>
          <a:xfrm>
            <a:off x="508103" y="806941"/>
            <a:ext cx="11610510" cy="1754326"/>
          </a:xfrm>
          <a:prstGeom prst="rect">
            <a:avLst/>
          </a:prstGeom>
        </p:spPr>
        <p:txBody>
          <a:bodyPr wrap="square">
            <a:spAutoFit/>
          </a:bodyPr>
          <a:lstStyle/>
          <a:p>
            <a:pPr algn="ctr"/>
            <a:r>
              <a:rPr lang="el-GR" sz="5400" b="1" dirty="0">
                <a:solidFill>
                  <a:srgbClr val="E4B22D"/>
                </a:solidFill>
                <a:latin typeface="Times New Roman" panose="02020603050405020304" pitchFamily="18" charset="0"/>
                <a:cs typeface="Times New Roman" panose="02020603050405020304" pitchFamily="18" charset="0"/>
              </a:rPr>
              <a:t>ΕΙΣΑΓΩΓΗ ΣΤΗΝ</a:t>
            </a:r>
          </a:p>
          <a:p>
            <a:pPr algn="ctr"/>
            <a:r>
              <a:rPr lang="el-GR" sz="5400" b="1" dirty="0">
                <a:solidFill>
                  <a:srgbClr val="E4B22D"/>
                </a:solidFill>
                <a:latin typeface="Times New Roman" panose="02020603050405020304" pitchFamily="18" charset="0"/>
                <a:cs typeface="Times New Roman" panose="02020603050405020304" pitchFamily="18" charset="0"/>
              </a:rPr>
              <a:t>ΨΥΧΟΛΟΓΙΑ ΤΗΣ ΕΠΙΚΟΙΝΩΝΙΑΣ</a:t>
            </a:r>
          </a:p>
        </p:txBody>
      </p:sp>
      <p:sp>
        <p:nvSpPr>
          <p:cNvPr id="7" name="Ορθογώνιο 6">
            <a:extLst>
              <a:ext uri="{FF2B5EF4-FFF2-40B4-BE49-F238E27FC236}">
                <a16:creationId xmlns:a16="http://schemas.microsoft.com/office/drawing/2014/main" id="{3F1BFCCE-3817-CA48-B285-E1ECDB3E01BD}"/>
              </a:ext>
            </a:extLst>
          </p:cNvPr>
          <p:cNvSpPr/>
          <p:nvPr/>
        </p:nvSpPr>
        <p:spPr>
          <a:xfrm>
            <a:off x="4711797" y="2782669"/>
            <a:ext cx="3203121" cy="646331"/>
          </a:xfrm>
          <a:prstGeom prst="rect">
            <a:avLst/>
          </a:prstGeom>
        </p:spPr>
        <p:txBody>
          <a:bodyPr wrap="none">
            <a:spAutoFit/>
          </a:bodyPr>
          <a:lstStyle/>
          <a:p>
            <a:r>
              <a:rPr lang="el-GR" sz="3600" b="1" dirty="0">
                <a:solidFill>
                  <a:srgbClr val="E4B22D"/>
                </a:solidFill>
                <a:latin typeface="Times New Roman" panose="02020603050405020304" pitchFamily="18" charset="0"/>
                <a:cs typeface="Times New Roman" panose="02020603050405020304" pitchFamily="18" charset="0"/>
              </a:rPr>
              <a:t>1ο ΕΞΑΜΗΝΟ</a:t>
            </a:r>
          </a:p>
        </p:txBody>
      </p:sp>
      <p:pic>
        <p:nvPicPr>
          <p:cNvPr id="8" name="Εικόνα 7">
            <a:extLst>
              <a:ext uri="{FF2B5EF4-FFF2-40B4-BE49-F238E27FC236}">
                <a16:creationId xmlns:a16="http://schemas.microsoft.com/office/drawing/2014/main" id="{25F0AF23-0741-B547-B4BB-AC4D7A26A3EE}"/>
              </a:ext>
            </a:extLst>
          </p:cNvPr>
          <p:cNvPicPr>
            <a:picLocks noChangeAspect="1"/>
          </p:cNvPicPr>
          <p:nvPr/>
        </p:nvPicPr>
        <p:blipFill>
          <a:blip r:embed="rId4"/>
          <a:stretch>
            <a:fillRect/>
          </a:stretch>
        </p:blipFill>
        <p:spPr>
          <a:xfrm>
            <a:off x="201478" y="-112433"/>
            <a:ext cx="229134" cy="7082866"/>
          </a:xfrm>
          <a:prstGeom prst="rect">
            <a:avLst/>
          </a:prstGeom>
        </p:spPr>
      </p:pic>
      <p:sp>
        <p:nvSpPr>
          <p:cNvPr id="10" name="Ορθογώνιο 9">
            <a:extLst>
              <a:ext uri="{FF2B5EF4-FFF2-40B4-BE49-F238E27FC236}">
                <a16:creationId xmlns:a16="http://schemas.microsoft.com/office/drawing/2014/main" id="{74EC32C4-E0D9-3541-8A4A-11FB8BB6E6B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Ορθογώνιο 10">
            <a:extLst>
              <a:ext uri="{FF2B5EF4-FFF2-40B4-BE49-F238E27FC236}">
                <a16:creationId xmlns:a16="http://schemas.microsoft.com/office/drawing/2014/main" id="{061C22F5-DC6D-4749-8F52-03F6C3574044}"/>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Ορθογώνιο 11">
            <a:extLst>
              <a:ext uri="{FF2B5EF4-FFF2-40B4-BE49-F238E27FC236}">
                <a16:creationId xmlns:a16="http://schemas.microsoft.com/office/drawing/2014/main" id="{4498F46F-1378-0D45-BDB3-517B6A2937E7}"/>
              </a:ext>
            </a:extLst>
          </p:cNvPr>
          <p:cNvSpPr/>
          <p:nvPr/>
        </p:nvSpPr>
        <p:spPr>
          <a:xfrm>
            <a:off x="430612" y="6334780"/>
            <a:ext cx="5970493" cy="523220"/>
          </a:xfrm>
          <a:prstGeom prst="rect">
            <a:avLst/>
          </a:prstGeom>
        </p:spPr>
        <p:txBody>
          <a:bodyPr wrap="square">
            <a:spAutoFit/>
          </a:bodyPr>
          <a:lstStyle/>
          <a:p>
            <a:r>
              <a:rPr lang="el-GR" sz="2800" b="1" dirty="0">
                <a:solidFill>
                  <a:srgbClr val="E4B22D"/>
                </a:solidFill>
                <a:latin typeface="Times New Roman" panose="02020603050405020304" pitchFamily="18" charset="0"/>
                <a:cs typeface="Times New Roman" panose="02020603050405020304" pitchFamily="18" charset="0"/>
              </a:rPr>
              <a:t>ΔΙΔΑΣΚΩΝ: Δρ. Αγγέλου Γιάννης</a:t>
            </a:r>
          </a:p>
        </p:txBody>
      </p:sp>
    </p:spTree>
    <p:extLst>
      <p:ext uri="{BB962C8B-B14F-4D97-AF65-F5344CB8AC3E}">
        <p14:creationId xmlns:p14="http://schemas.microsoft.com/office/powerpoint/2010/main" val="236149956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15591</TotalTime>
  <Words>3429</Words>
  <Application>Microsoft Macintosh PowerPoint</Application>
  <PresentationFormat>Ευρεία οθόνη</PresentationFormat>
  <Paragraphs>693</Paragraphs>
  <Slides>95</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95</vt:i4>
      </vt:variant>
    </vt:vector>
  </HeadingPairs>
  <TitlesOfParts>
    <vt:vector size="101" baseType="lpstr">
      <vt:lpstr>Arial</vt:lpstr>
      <vt:lpstr>Calibri</vt:lpstr>
      <vt:lpstr>Calibri Light</vt:lpstr>
      <vt:lpstr>Times New Roman</vt:lpstr>
      <vt:lpstr>Wingdings</vt: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YANNIS A</dc:creator>
  <cp:lastModifiedBy>YANNIS A</cp:lastModifiedBy>
  <cp:revision>197</cp:revision>
  <dcterms:created xsi:type="dcterms:W3CDTF">2022-02-27T18:25:10Z</dcterms:created>
  <dcterms:modified xsi:type="dcterms:W3CDTF">2023-01-17T16:01:03Z</dcterms:modified>
</cp:coreProperties>
</file>