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305" r:id="rId38"/>
    <p:sldId id="299" r:id="rId39"/>
    <p:sldId id="300" r:id="rId40"/>
    <p:sldId id="301" r:id="rId41"/>
    <p:sldId id="302" r:id="rId42"/>
    <p:sldId id="303" r:id="rId43"/>
    <p:sldId id="304" r:id="rId44"/>
    <p:sldId id="306" r:id="rId45"/>
    <p:sldId id="307" r:id="rId46"/>
    <p:sldId id="308" r:id="rId47"/>
    <p:sldId id="311" r:id="rId48"/>
    <p:sldId id="309" r:id="rId49"/>
    <p:sldId id="310" r:id="rId50"/>
    <p:sldId id="312" r:id="rId5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4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4C5FD-9749-4F17-BC96-51D4A7F06E1D}" type="datetimeFigureOut">
              <a:rPr lang="el-GR" smtClean="0"/>
              <a:pPr/>
              <a:t>11/12/2016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C4AF2-4BDA-4139-AD97-DE9876E6500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54.gi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Μαθηματικά 11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Θεωρημα</a:t>
            </a:r>
            <a:r>
              <a:rPr lang="el-GR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Μέσης Τιμής –Μονοτονία </a:t>
            </a:r>
            <a:r>
              <a:rPr lang="el-GR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Συνάρτησησ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5643554"/>
            <a:ext cx="7072331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572396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43512"/>
            <a:ext cx="9144000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429520" y="57864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358346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00439"/>
            <a:ext cx="91440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786710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 t="10831" b="1536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786710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357354" y="0"/>
            <a:ext cx="12144460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00371"/>
            <a:ext cx="9429784" cy="385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143900" y="63579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 b="1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1050138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858148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6559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71811"/>
            <a:ext cx="914400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929586" y="27860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1164436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1536" y="3429000"/>
            <a:ext cx="971553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86454"/>
            <a:ext cx="9501222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Δεξιό βέλος"/>
          <p:cNvSpPr/>
          <p:nvPr/>
        </p:nvSpPr>
        <p:spPr>
          <a:xfrm>
            <a:off x="7858148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15272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4686"/>
            <a:ext cx="914400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786710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390" y="285728"/>
            <a:ext cx="678661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644362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858148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Δεξιό βέλος"/>
          <p:cNvSpPr/>
          <p:nvPr/>
        </p:nvSpPr>
        <p:spPr>
          <a:xfrm>
            <a:off x="7286644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0" y="0"/>
                <a:ext cx="9144000" cy="4495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280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l-GR" sz="2800" i="1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l-GR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sz="28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l-GR" sz="2800" i="1">
                          <a:latin typeface="Cambria Math"/>
                        </a:rPr>
                        <m:t>=0⟺−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l-GR" sz="28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sz="2800" i="1">
                          <a:latin typeface="Cambria Math"/>
                        </a:rPr>
                        <m:t>+1=0⟺−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l-GR" sz="28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sz="2800" i="1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l-GR" sz="2800" dirty="0"/>
              </a:p>
              <a:p>
                <a:r>
                  <a:rPr lang="en-US" sz="2800" dirty="0"/>
                  <a:t> </a:t>
                </a:r>
                <a:endParaRPr lang="el-GR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>
                          <a:latin typeface="Cambria Math"/>
                        </a:rPr>
                        <m:t>⟺−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l-GR" sz="28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sz="2800" i="1">
                          <a:latin typeface="Cambria Math"/>
                        </a:rPr>
                        <m:t>+1=0⟺−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l-GR" sz="28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sz="28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l-GR" sz="28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l-GR" sz="28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sz="2800" i="1">
                          <a:latin typeface="Cambria Math"/>
                        </a:rPr>
                        <m:t>=0⟺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sz="2800" i="1">
                                  <a:latin typeface="Cambria Math"/>
                                </a:rPr>
                                <m:t>−1+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i="1">
                              <a:latin typeface="Cambria Math"/>
                            </a:rPr>
                            <m:t>−2</m:t>
                          </m:r>
                          <m:r>
                            <a:rPr lang="el-GR" sz="2800" i="1">
                              <a:latin typeface="Cambria Math"/>
                            </a:rPr>
                            <m:t>𝑥</m:t>
                          </m:r>
                          <m:r>
                            <a:rPr lang="el-GR" sz="2800" i="1">
                              <a:latin typeface="Cambria Math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l-GR" sz="28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sz="28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l-GR" sz="2800" dirty="0"/>
              </a:p>
              <a:p>
                <a:r>
                  <a:rPr lang="en-US" sz="2800" i="1" dirty="0"/>
                  <a:t> </a:t>
                </a:r>
                <a:endParaRPr lang="el-GR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>
                          <a:latin typeface="Cambria Math"/>
                        </a:rPr>
                        <m:t>⟺</m:t>
                      </m:r>
                      <m:r>
                        <a:rPr lang="el-GR" sz="2800" i="1">
                          <a:latin typeface="Cambria Math"/>
                        </a:rPr>
                        <m:t>𝑥</m:t>
                      </m:r>
                      <m:r>
                        <a:rPr lang="el-GR" sz="2800" i="1">
                          <a:latin typeface="Cambria Math"/>
                        </a:rPr>
                        <m:t>(</m:t>
                      </m:r>
                      <m:r>
                        <a:rPr lang="el-GR" sz="2800" i="1">
                          <a:latin typeface="Cambria Math"/>
                        </a:rPr>
                        <m:t>𝑥</m:t>
                      </m:r>
                      <m:r>
                        <a:rPr lang="el-GR" sz="2800" i="1">
                          <a:latin typeface="Cambria Math"/>
                        </a:rPr>
                        <m:t>−2)=0⇔</m:t>
                      </m:r>
                      <m:d>
                        <m:dPr>
                          <m:begChr m:val="{"/>
                          <m:endChr m:val=""/>
                          <m:ctrlPr>
                            <a:rPr lang="el-GR" sz="28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=0</m:t>
                              </m:r>
                            </m:e>
                            <m:e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=2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4495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l-GR" dirty="0"/>
              <a:t>Κατασκευάζουμε τον πίνακα </a:t>
            </a:r>
            <a:r>
              <a:rPr lang="el-GR" dirty="0" err="1"/>
              <a:t>προσήμων</a:t>
            </a:r>
            <a:r>
              <a:rPr lang="el-GR" dirty="0"/>
              <a:t>  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Για </a:t>
            </a:r>
            <a:r>
              <a:rPr lang="el-GR" dirty="0"/>
              <a:t>την εύρεση του </a:t>
            </a:r>
            <a:r>
              <a:rPr lang="el-GR" dirty="0" err="1"/>
              <a:t>προσήμου</a:t>
            </a:r>
            <a:r>
              <a:rPr lang="el-GR" dirty="0"/>
              <a:t> </a:t>
            </a:r>
            <a:r>
              <a:rPr lang="el-GR" dirty="0" err="1"/>
              <a:t>πολυωνυμικής</a:t>
            </a:r>
            <a:r>
              <a:rPr lang="el-GR" dirty="0"/>
              <a:t> συνάρτησης εκτελούμε τα ακολουθούμε:</a:t>
            </a:r>
          </a:p>
          <a:p>
            <a:pPr lvl="0"/>
            <a:r>
              <a:rPr lang="el-GR" dirty="0"/>
              <a:t>Τοποθετούμε τις ρίζες της παραγώγους στον άξονα (ή και σημεία στα οποία η παραγωγός δεν υπάρχει π.χ. σημεία που εξαιρούνται από το πεδίο ορισμού επειδή μηδενίζουν τον παρονομαστή μιας συνάρτησης). </a:t>
            </a:r>
          </a:p>
          <a:p>
            <a:pPr lvl="0"/>
            <a:r>
              <a:rPr lang="el-GR" dirty="0"/>
              <a:t>Ξεκινάμε με το πρόσημο του </a:t>
            </a:r>
            <a:r>
              <a:rPr lang="el-GR" dirty="0" err="1"/>
              <a:t>μεγιστοβάθμιου</a:t>
            </a:r>
            <a:r>
              <a:rPr lang="el-GR" dirty="0"/>
              <a:t> όρου. </a:t>
            </a:r>
          </a:p>
          <a:p>
            <a:pPr lvl="0"/>
            <a:r>
              <a:rPr lang="el-GR" dirty="0"/>
              <a:t>Αν υπάρχουν διπλές ρίζες το πρόσημο δεν εναλλάσσεται. </a:t>
            </a:r>
          </a:p>
          <a:p>
            <a:r>
              <a:rPr lang="el-GR" i="1" dirty="0"/>
              <a:t>Επιπλέον των ριζών 0 και 2 συμπεριλαμβάνεται και το 1, καθώς στο σημείο αυτό  η συνάρτηση δεν ορίζεται.   </a:t>
            </a:r>
            <a:endParaRPr lang="el-GR" dirty="0"/>
          </a:p>
          <a:p>
            <a:endParaRPr lang="el-GR" dirty="0"/>
          </a:p>
        </p:txBody>
      </p:sp>
      <p:sp>
        <p:nvSpPr>
          <p:cNvPr id="4" name="Δεξιό βέλος 3"/>
          <p:cNvSpPr/>
          <p:nvPr/>
        </p:nvSpPr>
        <p:spPr>
          <a:xfrm flipV="1">
            <a:off x="8100392" y="5949280"/>
            <a:ext cx="720080" cy="360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15412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00570"/>
            <a:ext cx="9144000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Δεξιό βέλος"/>
          <p:cNvSpPr/>
          <p:nvPr/>
        </p:nvSpPr>
        <p:spPr>
          <a:xfrm>
            <a:off x="7572396" y="4572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ρθογώνιο 1"/>
          <p:cNvSpPr/>
          <p:nvPr/>
        </p:nvSpPr>
        <p:spPr>
          <a:xfrm>
            <a:off x="17494" y="4572008"/>
            <a:ext cx="306034" cy="331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17" y="188640"/>
            <a:ext cx="9152317" cy="431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71810"/>
            <a:ext cx="9144000" cy="3786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Δεξιό βέλος"/>
          <p:cNvSpPr/>
          <p:nvPr/>
        </p:nvSpPr>
        <p:spPr>
          <a:xfrm>
            <a:off x="8165592" y="26431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459488"/>
            <a:ext cx="10513168" cy="1731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957266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65592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000296" y="857232"/>
            <a:ext cx="985844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Τίτλος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274638"/>
                <a:ext cx="9180512" cy="1143000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el-GR" sz="3600" i="1" dirty="0" smtClean="0"/>
                  <a:t>Να βρεθεί με τη χρήση των παραγώγων </a:t>
                </a:r>
                <a:r>
                  <a:rPr lang="el-GR" sz="3600" i="1" dirty="0"/>
                  <a:t>η μονοτονία της συνάρτησης </a:t>
                </a:r>
                <a14:m>
                  <m:oMath xmlns:m="http://schemas.openxmlformats.org/officeDocument/2006/math">
                    <m:r>
                      <a:rPr lang="el-GR" sz="3600" b="0" i="1" smtClean="0">
                        <a:latin typeface="Cambria Math"/>
                      </a:rPr>
                      <m:t> </m:t>
                    </m:r>
                    <m:r>
                      <a:rPr lang="el-GR" sz="3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sz="3600" i="1">
                            <a:latin typeface="Cambria Math"/>
                          </a:rPr>
                        </m:ctrlPr>
                      </m:dPr>
                      <m:e>
                        <m:r>
                          <a:rPr lang="el-GR" sz="36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sz="36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l-GR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sz="36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l-GR" sz="36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l-GR" sz="3600" i="1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el-GR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sz="36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l-GR" sz="36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l-GR" sz="3600" dirty="0"/>
              </a:p>
            </p:txBody>
          </p:sp>
        </mc:Choice>
        <mc:Fallback xmlns="">
          <p:sp>
            <p:nvSpPr>
              <p:cNvPr id="2" name="Τίτλο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274638"/>
                <a:ext cx="9180512" cy="1143000"/>
              </a:xfrm>
              <a:blipFill rotWithShape="1">
                <a:blip r:embed="rId2"/>
                <a:stretch>
                  <a:fillRect l="-1992" t="-10638" r="-1992" b="-2287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8830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Τίτλος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274638"/>
                <a:ext cx="9180512" cy="1143000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el-GR" sz="3600" i="1" dirty="0" smtClean="0"/>
                  <a:t>Να βρεθεί η </a:t>
                </a:r>
                <a:r>
                  <a:rPr lang="el-GR" sz="3600" i="1" dirty="0"/>
                  <a:t>μονοτονία της συνάρτησης </a:t>
                </a:r>
                <a14:m>
                  <m:oMath xmlns:m="http://schemas.openxmlformats.org/officeDocument/2006/math">
                    <m:r>
                      <a:rPr lang="el-GR" sz="3600" b="0" i="1" smtClean="0">
                        <a:latin typeface="Cambria Math"/>
                      </a:rPr>
                      <m:t> </m:t>
                    </m:r>
                    <m:r>
                      <a:rPr lang="el-GR" sz="3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sz="3600" i="1">
                            <a:latin typeface="Cambria Math"/>
                          </a:rPr>
                        </m:ctrlPr>
                      </m:dPr>
                      <m:e>
                        <m:r>
                          <a:rPr lang="el-GR" sz="36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sz="36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l-GR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sz="36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l-GR" sz="36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l-GR" sz="3600" i="1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el-GR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sz="36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l-GR" sz="36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l-GR" sz="3600" dirty="0"/>
              </a:p>
            </p:txBody>
          </p:sp>
        </mc:Choice>
        <mc:Fallback xmlns="">
          <p:sp>
            <p:nvSpPr>
              <p:cNvPr id="2" name="Τίτλο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274638"/>
                <a:ext cx="9180512" cy="1143000"/>
              </a:xfrm>
              <a:blipFill rotWithShape="1">
                <a:blip r:embed="rId2"/>
                <a:stretch>
                  <a:fillRect l="-1992" t="-10638" r="-19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0" y="1628800"/>
                <a:ext cx="9144000" cy="20934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800" i="1" dirty="0"/>
                  <a:t>Το πεδίο ορισμού είναι όλο το </a:t>
                </a:r>
                <a:r>
                  <a:rPr lang="en-US" sz="2800" i="1" dirty="0"/>
                  <a:t>R</a:t>
                </a:r>
                <a:r>
                  <a:rPr lang="el-GR" sz="2800" i="1" dirty="0"/>
                  <a:t>. Η συνάρτηση είναι συνεχής και </a:t>
                </a:r>
                <a:r>
                  <a:rPr lang="el-GR" sz="2800" i="1" dirty="0" err="1"/>
                  <a:t>παραγωγίσιμη</a:t>
                </a:r>
                <a:r>
                  <a:rPr lang="el-GR" sz="2800" i="1" dirty="0"/>
                  <a:t> στο πεδίο ορισμού της.</a:t>
                </a:r>
                <a:endParaRPr lang="el-GR" sz="2800" dirty="0"/>
              </a:p>
              <a:p>
                <a:r>
                  <a:rPr lang="el-GR" sz="2800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sz="28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l-GR" sz="280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l-GR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l-GR" sz="28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sz="28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l-GR" sz="2800" i="1"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l-GR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sz="2800" i="1">
                                <a:latin typeface="Cambria Math"/>
                              </a:rPr>
                              <m:t>(</m:t>
                            </m:r>
                            <m:r>
                              <a:rPr lang="el-GR" sz="2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l-GR" sz="280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l-GR" sz="2800" i="1">
                            <a:latin typeface="Cambria Math"/>
                          </a:rPr>
                          <m:t>−2</m:t>
                        </m:r>
                        <m:sSup>
                          <m:sSupPr>
                            <m:ctrlPr>
                              <a:rPr lang="el-GR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sz="2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l-GR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l-GR" sz="2800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l-GR" sz="2800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sz="2800" i="1">
                        <a:latin typeface="Cambria Math"/>
                      </a:rPr>
                      <m:t>=4</m:t>
                    </m:r>
                    <m:sSup>
                      <m:sSupPr>
                        <m:ctrlPr>
                          <a:rPr lang="el-GR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latin typeface="Cambria Math"/>
                      </a:rPr>
                      <m:t>−4</m:t>
                    </m:r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=4</m:t>
                    </m:r>
                    <m:r>
                      <a:rPr lang="en-US" sz="2800" i="1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l-GR" sz="28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−1</m:t>
                        </m:r>
                      </m:e>
                    </m:d>
                    <m:d>
                      <m:dPr>
                        <m:begChr m:val="{"/>
                        <m:endChr m:val=""/>
                        <m:ctrlPr>
                          <a:rPr lang="el-GR" sz="2800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l-GR" sz="28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=0</m:t>
                            </m:r>
                          </m:e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=1</m:t>
                            </m:r>
                          </m:e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=−1</m:t>
                            </m:r>
                          </m:e>
                        </m:eqArr>
                      </m:e>
                    </m:d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28800"/>
                <a:ext cx="9144000" cy="2093458"/>
              </a:xfrm>
              <a:prstGeom prst="rect">
                <a:avLst/>
              </a:prstGeom>
              <a:blipFill rotWithShape="1">
                <a:blip r:embed="rId3"/>
                <a:stretch>
                  <a:fillRect l="-1333" t="-261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Ορθογώνιο 3"/>
          <p:cNvSpPr/>
          <p:nvPr/>
        </p:nvSpPr>
        <p:spPr>
          <a:xfrm>
            <a:off x="0" y="3861048"/>
            <a:ext cx="91389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Για την εύρεση του </a:t>
            </a:r>
            <a:r>
              <a:rPr lang="el-GR" sz="2400" dirty="0" err="1"/>
              <a:t>προσήμου</a:t>
            </a:r>
            <a:r>
              <a:rPr lang="el-GR" sz="2400" dirty="0"/>
              <a:t> </a:t>
            </a:r>
            <a:r>
              <a:rPr lang="el-GR" sz="2400" dirty="0" err="1"/>
              <a:t>πολυωνυμικής</a:t>
            </a:r>
            <a:r>
              <a:rPr lang="el-GR" sz="2400" dirty="0"/>
              <a:t> συνάρτησης εκτελούμε τα ακολουθούμε: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/>
              <a:t>Τοποθετούμε τις ρίζες της παραγώγους στον άξονα (ή και σημεία στα οποία η παραγωγός δεν υπάρχει π.χ. σημεία που εξαιρούνται από το πεδίο ορισμού επειδή μηδενίζουν τον παρονομαστή μιας συνάρτησης).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/>
              <a:t>Ξεκινάμε με το πρόσημο του </a:t>
            </a:r>
            <a:r>
              <a:rPr lang="el-GR" sz="2400" dirty="0" err="1"/>
              <a:t>μεγιστοβάθμιου</a:t>
            </a:r>
            <a:r>
              <a:rPr lang="el-GR" sz="2400" dirty="0"/>
              <a:t> όρου </a:t>
            </a:r>
            <a:r>
              <a:rPr lang="el-GR" sz="2400" b="1" dirty="0">
                <a:solidFill>
                  <a:srgbClr val="FF0000"/>
                </a:solidFill>
              </a:rPr>
              <a:t>από δεξιά.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/>
              <a:t>Αν υπάρχουν διπλές ρίζες το πρόσημο δεν εναλλάσσεται. </a:t>
            </a:r>
          </a:p>
        </p:txBody>
      </p:sp>
    </p:spTree>
    <p:extLst>
      <p:ext uri="{BB962C8B-B14F-4D97-AF65-F5344CB8AC3E}">
        <p14:creationId xmlns:p14="http://schemas.microsoft.com/office/powerpoint/2010/main" val="36853416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Θέση περιεχομένου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37279007"/>
                  </p:ext>
                </p:extLst>
              </p:nvPr>
            </p:nvGraphicFramePr>
            <p:xfrm>
              <a:off x="10048" y="332656"/>
              <a:ext cx="9133951" cy="14020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9341"/>
                    <a:gridCol w="1964689"/>
                    <a:gridCol w="1779341"/>
                    <a:gridCol w="1779341"/>
                    <a:gridCol w="1831239"/>
                  </a:tblGrid>
                  <a:tr h="37407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2400" dirty="0">
                              <a:effectLst/>
                            </a:rPr>
                            <a:t>     x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4"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-</a:t>
                          </a:r>
                          <a:r>
                            <a:rPr lang="el-GR" sz="2400" dirty="0">
                              <a:effectLst/>
                            </a:rPr>
                            <a:t>∞</a:t>
                          </a:r>
                          <a:r>
                            <a:rPr lang="en-US" sz="2400" dirty="0">
                              <a:effectLst/>
                            </a:rPr>
                            <a:t>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    </a:t>
                          </a:r>
                          <a:r>
                            <a:rPr lang="en-US" sz="2400" dirty="0" smtClean="0">
                              <a:effectLst/>
                            </a:rPr>
                            <a:t> </a:t>
                          </a:r>
                          <a:r>
                            <a:rPr lang="en-US" sz="2400" dirty="0">
                              <a:effectLst/>
                            </a:rPr>
                            <a:t>-1       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</a:t>
                          </a:r>
                          <a:r>
                            <a:rPr lang="en-US" sz="2400" dirty="0" smtClean="0">
                              <a:effectLst/>
                            </a:rPr>
                            <a:t>0     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 </a:t>
                          </a:r>
                          <a:r>
                            <a:rPr lang="en-US" sz="2400" dirty="0" smtClean="0">
                              <a:effectLst/>
                            </a:rPr>
                            <a:t>  </a:t>
                          </a:r>
                          <a:r>
                            <a:rPr lang="en-US" sz="2400" dirty="0">
                              <a:effectLst/>
                            </a:rPr>
                            <a:t>1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</a:t>
                          </a:r>
                          <a:r>
                            <a:rPr lang="en-US" sz="2400" dirty="0" smtClean="0">
                              <a:effectLst/>
                            </a:rPr>
                            <a:t> </a:t>
                          </a:r>
                          <a:r>
                            <a:rPr lang="en-US" sz="2400" dirty="0">
                              <a:effectLst/>
                            </a:rPr>
                            <a:t>+</a:t>
                          </a:r>
                          <a:r>
                            <a:rPr lang="el-GR" sz="2400" dirty="0">
                              <a:effectLst/>
                            </a:rPr>
                            <a:t>∞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</a:tr>
                  <a:tr h="45843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l-GR" sz="24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2400">
                                        <a:effectLst/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l-GR" sz="2400">
                                        <a:effectLst/>
                                        <a:latin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l-GR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   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   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  </a:t>
                          </a:r>
                          <a:r>
                            <a:rPr lang="el-GR" sz="2800" b="1" dirty="0">
                              <a:effectLst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</a:t>
                          </a:r>
                          <a:r>
                            <a:rPr lang="el-GR" sz="2800" b="1" dirty="0">
                              <a:effectLst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9162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>
                                    <a:effectLst/>
                                    <a:latin typeface="Cambria Math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l-GR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800">
                                    <a:effectLst/>
                                    <a:latin typeface="Cambria Math"/>
                                  </a:rPr>
                                  <m:t>↘</m:t>
                                </m:r>
                              </m:oMath>
                            </m:oMathPara>
                          </a14:m>
                          <a:endParaRPr lang="el-GR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800">
                                    <a:effectLst/>
                                    <a:latin typeface="Cambria Math"/>
                                  </a:rPr>
                                  <m:t>↗</m:t>
                                </m:r>
                              </m:oMath>
                            </m:oMathPara>
                          </a14:m>
                          <a:endParaRPr lang="el-GR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800">
                                    <a:effectLst/>
                                    <a:latin typeface="Cambria Math"/>
                                  </a:rPr>
                                  <m:t>↘</m:t>
                                </m:r>
                              </m:oMath>
                            </m:oMathPara>
                          </a14:m>
                          <a:endParaRPr lang="el-GR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800">
                                    <a:effectLst/>
                                    <a:latin typeface="Cambria Math"/>
                                  </a:rPr>
                                  <m:t>↗</m:t>
                                </m:r>
                              </m:oMath>
                            </m:oMathPara>
                          </a14:m>
                          <a:endParaRPr lang="el-GR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Θέση περιεχομένου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37279007"/>
                  </p:ext>
                </p:extLst>
              </p:nvPr>
            </p:nvGraphicFramePr>
            <p:xfrm>
              <a:off x="10048" y="332656"/>
              <a:ext cx="9133951" cy="13788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9341"/>
                    <a:gridCol w="1964689"/>
                    <a:gridCol w="1779341"/>
                    <a:gridCol w="1779341"/>
                    <a:gridCol w="1831239"/>
                  </a:tblGrid>
                  <a:tr h="39592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2400" dirty="0">
                              <a:effectLst/>
                            </a:rPr>
                            <a:t>     x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4"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-</a:t>
                          </a:r>
                          <a:r>
                            <a:rPr lang="el-GR" sz="2400" dirty="0">
                              <a:effectLst/>
                            </a:rPr>
                            <a:t>∞</a:t>
                          </a:r>
                          <a:r>
                            <a:rPr lang="en-US" sz="2400" dirty="0">
                              <a:effectLst/>
                            </a:rPr>
                            <a:t>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    </a:t>
                          </a:r>
                          <a:r>
                            <a:rPr lang="en-US" sz="2400" dirty="0" smtClean="0">
                              <a:effectLst/>
                            </a:rPr>
                            <a:t> </a:t>
                          </a:r>
                          <a:r>
                            <a:rPr lang="en-US" sz="2400" dirty="0">
                              <a:effectLst/>
                            </a:rPr>
                            <a:t>-1       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</a:t>
                          </a:r>
                          <a:r>
                            <a:rPr lang="en-US" sz="2400" dirty="0" smtClean="0">
                              <a:effectLst/>
                            </a:rPr>
                            <a:t>0     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 </a:t>
                          </a:r>
                          <a:r>
                            <a:rPr lang="en-US" sz="2400" dirty="0" smtClean="0">
                              <a:effectLst/>
                            </a:rPr>
                            <a:t>  </a:t>
                          </a:r>
                          <a:r>
                            <a:rPr lang="en-US" sz="2400" dirty="0">
                              <a:effectLst/>
                            </a:rPr>
                            <a:t>1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</a:t>
                          </a:r>
                          <a:r>
                            <a:rPr lang="en-US" sz="2400" dirty="0" smtClean="0">
                              <a:effectLst/>
                            </a:rPr>
                            <a:t> </a:t>
                          </a:r>
                          <a:r>
                            <a:rPr lang="en-US" sz="2400" dirty="0">
                              <a:effectLst/>
                            </a:rPr>
                            <a:t>+</a:t>
                          </a:r>
                          <a:r>
                            <a:rPr lang="el-GR" sz="2400" dirty="0">
                              <a:effectLst/>
                            </a:rPr>
                            <a:t>∞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</a:tr>
                  <a:tr h="492189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42" t="-93827" r="-413014" b="-98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   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   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  </a:t>
                          </a:r>
                          <a:r>
                            <a:rPr lang="el-GR" sz="2800" b="1" dirty="0">
                              <a:effectLst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</a:t>
                          </a:r>
                          <a:r>
                            <a:rPr lang="el-GR" sz="2800" b="1" dirty="0">
                              <a:effectLst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90728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42" t="-196250" r="-4130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90994" t="-196250" r="-2745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10616" t="-196250" r="-2027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10616" t="-196250" r="-1027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99667" t="-19625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Ορθογώνιο 4"/>
          <p:cNvSpPr/>
          <p:nvPr/>
        </p:nvSpPr>
        <p:spPr>
          <a:xfrm>
            <a:off x="0" y="2459505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l-GR" sz="3200" i="1" dirty="0"/>
              <a:t>Αρχίζουμε </a:t>
            </a:r>
            <a:r>
              <a:rPr lang="el-GR" sz="3200" b="1" i="1" dirty="0" smtClean="0">
                <a:solidFill>
                  <a:srgbClr val="FF0000"/>
                </a:solidFill>
              </a:rPr>
              <a:t>από δεξιά </a:t>
            </a:r>
            <a:r>
              <a:rPr lang="el-GR" sz="3200" i="1" dirty="0" smtClean="0"/>
              <a:t>με </a:t>
            </a:r>
            <a:r>
              <a:rPr lang="el-GR" sz="3200" i="1" dirty="0"/>
              <a:t>το πρόσημο του </a:t>
            </a:r>
            <a:r>
              <a:rPr lang="el-GR" sz="3200" i="1" dirty="0" err="1"/>
              <a:t>μεγιστοβάθμιου</a:t>
            </a:r>
            <a:r>
              <a:rPr lang="el-GR" sz="3200" i="1" dirty="0"/>
              <a:t> όρου (+) και εναλλάσσουμε τα πρόσημα.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0998465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Θέση περιεχομένου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37653902"/>
                  </p:ext>
                </p:extLst>
              </p:nvPr>
            </p:nvGraphicFramePr>
            <p:xfrm>
              <a:off x="10048" y="332656"/>
              <a:ext cx="9133951" cy="238353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9341"/>
                    <a:gridCol w="1964689"/>
                    <a:gridCol w="1779341"/>
                    <a:gridCol w="1779341"/>
                    <a:gridCol w="1831239"/>
                  </a:tblGrid>
                  <a:tr h="37407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2400" dirty="0">
                              <a:effectLst/>
                            </a:rPr>
                            <a:t>     x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4"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-</a:t>
                          </a:r>
                          <a:r>
                            <a:rPr lang="el-GR" sz="2400" dirty="0">
                              <a:effectLst/>
                            </a:rPr>
                            <a:t>∞</a:t>
                          </a:r>
                          <a:r>
                            <a:rPr lang="en-US" sz="2400" dirty="0">
                              <a:effectLst/>
                            </a:rPr>
                            <a:t>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    </a:t>
                          </a:r>
                          <a:r>
                            <a:rPr lang="en-US" sz="2400" dirty="0" smtClean="0">
                              <a:effectLst/>
                            </a:rPr>
                            <a:t> </a:t>
                          </a:r>
                          <a:r>
                            <a:rPr lang="en-US" sz="2400" dirty="0">
                              <a:effectLst/>
                            </a:rPr>
                            <a:t>-1       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</a:t>
                          </a:r>
                          <a:r>
                            <a:rPr lang="en-US" sz="2400" dirty="0" smtClean="0">
                              <a:effectLst/>
                            </a:rPr>
                            <a:t>0     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 </a:t>
                          </a:r>
                          <a:r>
                            <a:rPr lang="en-US" sz="2400" dirty="0" smtClean="0">
                              <a:effectLst/>
                            </a:rPr>
                            <a:t>  </a:t>
                          </a:r>
                          <a:r>
                            <a:rPr lang="en-US" sz="2400" dirty="0">
                              <a:effectLst/>
                            </a:rPr>
                            <a:t>1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</a:t>
                          </a:r>
                          <a:r>
                            <a:rPr lang="en-US" sz="2400" dirty="0" smtClean="0">
                              <a:effectLst/>
                            </a:rPr>
                            <a:t> </a:t>
                          </a:r>
                          <a:r>
                            <a:rPr lang="en-US" sz="2400" dirty="0">
                              <a:effectLst/>
                            </a:rPr>
                            <a:t>+</a:t>
                          </a:r>
                          <a:r>
                            <a:rPr lang="el-GR" sz="2400" dirty="0">
                              <a:effectLst/>
                            </a:rPr>
                            <a:t>∞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</a:tr>
                  <a:tr h="4584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x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</a:rPr>
                            <a:t> </a:t>
                          </a:r>
                          <a:r>
                            <a:rPr lang="en-US" sz="2800" b="1" dirty="0">
                              <a:effectLst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</a:t>
                          </a:r>
                          <a:r>
                            <a:rPr lang="el-GR" sz="2800" b="1" dirty="0">
                              <a:effectLst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584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l-GR" sz="24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584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9162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>
                                    <a:effectLst/>
                                    <a:latin typeface="Cambria Math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800">
                                    <a:effectLst/>
                                    <a:latin typeface="Cambria Math"/>
                                  </a:rPr>
                                  <m:t>↘</m:t>
                                </m:r>
                              </m:oMath>
                            </m:oMathPara>
                          </a14:m>
                          <a:endParaRPr lang="el-GR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800">
                                    <a:effectLst/>
                                    <a:latin typeface="Cambria Math"/>
                                  </a:rPr>
                                  <m:t>↗</m:t>
                                </m:r>
                              </m:oMath>
                            </m:oMathPara>
                          </a14:m>
                          <a:endParaRPr lang="el-GR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800">
                                    <a:effectLst/>
                                    <a:latin typeface="Cambria Math"/>
                                  </a:rPr>
                                  <m:t>↘</m:t>
                                </m:r>
                              </m:oMath>
                            </m:oMathPara>
                          </a14:m>
                          <a:endParaRPr lang="el-GR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800">
                                    <a:effectLst/>
                                    <a:latin typeface="Cambria Math"/>
                                  </a:rPr>
                                  <m:t>↗</m:t>
                                </m:r>
                              </m:oMath>
                            </m:oMathPara>
                          </a14:m>
                          <a:endParaRPr lang="el-GR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Θέση περιεχομένου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37653902"/>
                  </p:ext>
                </p:extLst>
              </p:nvPr>
            </p:nvGraphicFramePr>
            <p:xfrm>
              <a:off x="10048" y="332656"/>
              <a:ext cx="9133951" cy="229704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9341"/>
                    <a:gridCol w="1964689"/>
                    <a:gridCol w="1779341"/>
                    <a:gridCol w="1779341"/>
                    <a:gridCol w="1831239"/>
                  </a:tblGrid>
                  <a:tr h="42062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2400" dirty="0">
                              <a:effectLst/>
                            </a:rPr>
                            <a:t>     x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4"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-</a:t>
                          </a:r>
                          <a:r>
                            <a:rPr lang="el-GR" sz="2400" dirty="0">
                              <a:effectLst/>
                            </a:rPr>
                            <a:t>∞</a:t>
                          </a:r>
                          <a:r>
                            <a:rPr lang="en-US" sz="2400" dirty="0">
                              <a:effectLst/>
                            </a:rPr>
                            <a:t>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    </a:t>
                          </a:r>
                          <a:r>
                            <a:rPr lang="en-US" sz="2400" dirty="0" smtClean="0">
                              <a:effectLst/>
                            </a:rPr>
                            <a:t> </a:t>
                          </a:r>
                          <a:r>
                            <a:rPr lang="en-US" sz="2400" dirty="0">
                              <a:effectLst/>
                            </a:rPr>
                            <a:t>-1       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</a:t>
                          </a:r>
                          <a:r>
                            <a:rPr lang="en-US" sz="2400" dirty="0" smtClean="0">
                              <a:effectLst/>
                            </a:rPr>
                            <a:t>0       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  </a:t>
                          </a:r>
                          <a:r>
                            <a:rPr lang="en-US" sz="2400" dirty="0" smtClean="0">
                              <a:effectLst/>
                            </a:rPr>
                            <a:t>  </a:t>
                          </a:r>
                          <a:r>
                            <a:rPr lang="en-US" sz="2400" dirty="0">
                              <a:effectLst/>
                            </a:rPr>
                            <a:t>1        </a:t>
                          </a:r>
                          <a:r>
                            <a:rPr lang="el-GR" sz="2400" dirty="0" smtClean="0">
                              <a:effectLst/>
                            </a:rPr>
                            <a:t>     </a:t>
                          </a:r>
                          <a:r>
                            <a:rPr lang="en-US" sz="2400" dirty="0" smtClean="0">
                              <a:effectLst/>
                            </a:rPr>
                            <a:t> </a:t>
                          </a:r>
                          <a:r>
                            <a:rPr lang="en-US" sz="2400" dirty="0">
                              <a:effectLst/>
                            </a:rPr>
                            <a:t>+</a:t>
                          </a:r>
                          <a:r>
                            <a:rPr lang="el-GR" sz="2400" dirty="0">
                              <a:effectLst/>
                            </a:rPr>
                            <a:t>∞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</a:tr>
                  <a:tr h="4618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x</a:t>
                          </a: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</a:rPr>
                            <a:t> </a:t>
                          </a:r>
                          <a:r>
                            <a:rPr lang="en-US" sz="2800" b="1" dirty="0">
                              <a:effectLst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</a:rPr>
                            <a:t>   </a:t>
                          </a:r>
                          <a:r>
                            <a:rPr lang="el-GR" sz="2800" b="1" dirty="0">
                              <a:effectLst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1899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42" t="-203947" r="-413014" b="-2065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18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l-GR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2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490728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42" t="-383750" r="-413014" b="-1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90994" t="-383750" r="-274534" b="-1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10616" t="-383750" r="-202740" b="-1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10616" t="-383750" r="-102740" b="-1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99667" t="-383750" b="-125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Ορθογώνιο 4"/>
          <p:cNvSpPr/>
          <p:nvPr/>
        </p:nvSpPr>
        <p:spPr>
          <a:xfrm>
            <a:off x="0" y="328261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l-GR" sz="3200" b="1" i="1" dirty="0" smtClean="0">
                <a:solidFill>
                  <a:srgbClr val="FF0000"/>
                </a:solidFill>
              </a:rPr>
              <a:t>Στην πρωτοβάθμια εξίσωση αρχίζουμε με το αντίθετο πρόσημο του </a:t>
            </a:r>
            <a:r>
              <a:rPr lang="en-US" sz="3200" b="1" i="1" dirty="0" smtClean="0">
                <a:solidFill>
                  <a:srgbClr val="FF0000"/>
                </a:solidFill>
              </a:rPr>
              <a:t>x. </a:t>
            </a:r>
            <a:r>
              <a:rPr lang="el-GR" sz="3200" b="1" i="1" dirty="0" smtClean="0">
                <a:solidFill>
                  <a:srgbClr val="FF0000"/>
                </a:solidFill>
              </a:rPr>
              <a:t> </a:t>
            </a:r>
          </a:p>
          <a:p>
            <a:pPr lvl="0" algn="just"/>
            <a:r>
              <a:rPr lang="el-GR" sz="3200" b="1" i="1" dirty="0" smtClean="0">
                <a:solidFill>
                  <a:srgbClr val="0000FF"/>
                </a:solidFill>
              </a:rPr>
              <a:t>Στην Δευτεροβάθμια </a:t>
            </a:r>
            <a:r>
              <a:rPr lang="el-GR" sz="3200" b="1" i="1" dirty="0">
                <a:solidFill>
                  <a:srgbClr val="0000FF"/>
                </a:solidFill>
              </a:rPr>
              <a:t>α</a:t>
            </a:r>
            <a:r>
              <a:rPr lang="el-GR" sz="3200" b="1" i="1" dirty="0" smtClean="0">
                <a:solidFill>
                  <a:srgbClr val="0000FF"/>
                </a:solidFill>
              </a:rPr>
              <a:t>ρχίζουμε με </a:t>
            </a:r>
            <a:r>
              <a:rPr lang="el-GR" sz="3200" b="1" i="1" dirty="0">
                <a:solidFill>
                  <a:srgbClr val="0000FF"/>
                </a:solidFill>
              </a:rPr>
              <a:t>το πρόσημο του </a:t>
            </a:r>
            <a:r>
              <a:rPr lang="el-GR" sz="3200" b="1" i="1" dirty="0" err="1">
                <a:solidFill>
                  <a:srgbClr val="0000FF"/>
                </a:solidFill>
              </a:rPr>
              <a:t>μεγιστοβάθμιου</a:t>
            </a:r>
            <a:r>
              <a:rPr lang="el-GR" sz="3200" b="1" i="1" dirty="0">
                <a:solidFill>
                  <a:srgbClr val="0000FF"/>
                </a:solidFill>
              </a:rPr>
              <a:t> όρου (+) και εναλλάσσουμε τα πρόσημα.</a:t>
            </a:r>
            <a:endParaRPr lang="el-GR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6771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Τίτλος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9144000" cy="1700808"/>
              </a:xfrm>
            </p:spPr>
            <p:txBody>
              <a:bodyPr>
                <a:normAutofit fontScale="90000"/>
              </a:bodyPr>
              <a:lstStyle/>
              <a:p>
                <a:pPr/>
                <a:r>
                  <a:rPr lang="el-GR" i="1" dirty="0"/>
                  <a:t>Να βρεθεί η μονοτονία της συνάρτησης </a:t>
                </a:r>
                <a:r>
                  <a:rPr lang="el-GR" dirty="0"/>
                  <a:t/>
                </a:r>
                <a:br>
                  <a:rPr lang="el-GR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l-G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l-GR" i="1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+1</m:t>
                      </m:r>
                    </m:oMath>
                  </m:oMathPara>
                </a14:m>
                <a:r>
                  <a:rPr lang="el-GR" dirty="0"/>
                  <a:t/>
                </a:r>
                <a:br>
                  <a:rPr lang="el-GR" dirty="0"/>
                </a:br>
                <a:endParaRPr lang="el-GR" dirty="0"/>
              </a:p>
            </p:txBody>
          </p:sp>
        </mc:Choice>
        <mc:Fallback xmlns="">
          <p:sp>
            <p:nvSpPr>
              <p:cNvPr id="2" name="Τίτλο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9144000" cy="1700808"/>
              </a:xfrm>
              <a:blipFill rotWithShape="1">
                <a:blip r:embed="rId2"/>
                <a:stretch>
                  <a:fillRect t="-136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99272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Τίτλος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9144000" cy="1700808"/>
              </a:xfrm>
            </p:spPr>
            <p:txBody>
              <a:bodyPr>
                <a:normAutofit fontScale="90000"/>
              </a:bodyPr>
              <a:lstStyle/>
              <a:p>
                <a:pPr/>
                <a:r>
                  <a:rPr lang="el-GR" i="1" dirty="0"/>
                  <a:t>Να βρεθεί η μονοτονία της συνάρτησης </a:t>
                </a:r>
                <a:r>
                  <a:rPr lang="el-GR" dirty="0"/>
                  <a:t/>
                </a:r>
                <a:br>
                  <a:rPr lang="el-GR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l-G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l-GR" i="1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+1</m:t>
                      </m:r>
                    </m:oMath>
                  </m:oMathPara>
                </a14:m>
                <a:r>
                  <a:rPr lang="el-GR" dirty="0"/>
                  <a:t/>
                </a:r>
                <a:br>
                  <a:rPr lang="el-GR" dirty="0"/>
                </a:br>
                <a:endParaRPr lang="el-GR" dirty="0"/>
              </a:p>
            </p:txBody>
          </p:sp>
        </mc:Choice>
        <mc:Fallback xmlns="">
          <p:sp>
            <p:nvSpPr>
              <p:cNvPr id="2" name="Τίτλο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9144000" cy="1700808"/>
              </a:xfrm>
              <a:blipFill rotWithShape="1">
                <a:blip r:embed="rId2"/>
                <a:stretch>
                  <a:fillRect t="-136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1556792"/>
                <a:ext cx="9144000" cy="5301208"/>
              </a:xfrm>
            </p:spPr>
            <p:txBody>
              <a:bodyPr>
                <a:normAutofit/>
              </a:bodyPr>
              <a:lstStyle/>
              <a:p>
                <a:r>
                  <a:rPr lang="el-GR" i="1" dirty="0"/>
                  <a:t>Το πεδίο ορισμού είναι όλο το </a:t>
                </a:r>
                <a:r>
                  <a:rPr lang="en-US" i="1" dirty="0"/>
                  <a:t>R</a:t>
                </a:r>
                <a:r>
                  <a:rPr lang="el-GR" i="1" dirty="0"/>
                  <a:t>. Η συνάρτηση είναι συνεχής και </a:t>
                </a:r>
                <a:r>
                  <a:rPr lang="el-GR" i="1" dirty="0" err="1"/>
                  <a:t>παραγωγίσιμη</a:t>
                </a:r>
                <a:r>
                  <a:rPr lang="el-GR" i="1" dirty="0"/>
                  <a:t> στο πεδίο ορισμού της.</a:t>
                </a:r>
                <a:endParaRPr lang="el-GR" dirty="0"/>
              </a:p>
              <a:p>
                <a:pPr algn="just"/>
                <a:r>
                  <a:rPr lang="el-GR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(2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−5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=10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−10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=10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  <m:d>
                      <m:dPr>
                        <m:begChr m:val="{"/>
                        <m:endChr m:val=""/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l-GR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=0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=1</m:t>
                            </m:r>
                          </m:e>
                        </m:eqArr>
                      </m:e>
                    </m:d>
                  </m:oMath>
                </a14:m>
                <a:endParaRPr lang="el-GR" dirty="0" smtClean="0"/>
              </a:p>
              <a:p>
                <a:pPr algn="just"/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56792"/>
                <a:ext cx="9144000" cy="5301208"/>
              </a:xfrm>
              <a:blipFill rotWithShape="1">
                <a:blip r:embed="rId3"/>
                <a:stretch>
                  <a:fillRect l="-1467" t="-1494" r="-19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Πίνακας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4574907"/>
                  </p:ext>
                </p:extLst>
              </p:nvPr>
            </p:nvGraphicFramePr>
            <p:xfrm>
              <a:off x="28476" y="4941168"/>
              <a:ext cx="7999907" cy="168249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83716"/>
                    <a:gridCol w="2079937"/>
                    <a:gridCol w="1883716"/>
                    <a:gridCol w="2152538"/>
                  </a:tblGrid>
                  <a:tr h="30806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3200" dirty="0">
                              <a:effectLst/>
                            </a:rPr>
                            <a:t>     x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-</a:t>
                          </a:r>
                          <a:r>
                            <a:rPr lang="el-GR" sz="3200" dirty="0">
                              <a:effectLst/>
                            </a:rPr>
                            <a:t>∞</a:t>
                          </a:r>
                          <a:r>
                            <a:rPr lang="en-US" sz="3200" dirty="0">
                              <a:effectLst/>
                            </a:rPr>
                            <a:t> 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  </a:t>
                          </a:r>
                          <a:r>
                            <a:rPr lang="en-US" sz="3200" dirty="0" smtClean="0">
                              <a:effectLst/>
                            </a:rPr>
                            <a:t>0    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</a:t>
                          </a:r>
                          <a:r>
                            <a:rPr lang="en-US" sz="3200" dirty="0" smtClean="0">
                              <a:effectLst/>
                            </a:rPr>
                            <a:t> </a:t>
                          </a:r>
                          <a:r>
                            <a:rPr lang="en-US" sz="3200" dirty="0">
                              <a:effectLst/>
                            </a:rPr>
                            <a:t>1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 </a:t>
                          </a:r>
                          <a:r>
                            <a:rPr lang="en-US" sz="3200" dirty="0" smtClean="0">
                              <a:effectLst/>
                            </a:rPr>
                            <a:t>+</a:t>
                          </a:r>
                          <a:r>
                            <a:rPr lang="el-GR" sz="3200" dirty="0">
                              <a:effectLst/>
                            </a:rPr>
                            <a:t>∞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</a:tr>
                  <a:tr h="37753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l-GR" sz="32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3200">
                                        <a:effectLst/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l-GR" sz="3200">
                                        <a:effectLst/>
                                        <a:latin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 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 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>
                              <a:effectLst/>
                            </a:rPr>
                            <a:t>     +</a:t>
                          </a:r>
                          <a:endParaRPr lang="el-GR" sz="32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2251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3200">
                                    <a:effectLst/>
                                    <a:latin typeface="Cambria Math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l-GR" sz="32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3200">
                                    <a:effectLst/>
                                    <a:latin typeface="Cambria Math"/>
                                  </a:rPr>
                                  <m:t>↗</m:t>
                                </m:r>
                              </m:oMath>
                            </m:oMathPara>
                          </a14:m>
                          <a:endParaRPr lang="el-GR" sz="32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3200">
                                    <a:effectLst/>
                                    <a:latin typeface="Cambria Math"/>
                                  </a:rPr>
                                  <m:t>↘</m:t>
                                </m:r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3200">
                                    <a:effectLst/>
                                    <a:latin typeface="Cambria Math"/>
                                  </a:rPr>
                                  <m:t>↗</m:t>
                                </m:r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Πίνακας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4574907"/>
                  </p:ext>
                </p:extLst>
              </p:nvPr>
            </p:nvGraphicFramePr>
            <p:xfrm>
              <a:off x="28476" y="4941168"/>
              <a:ext cx="7999907" cy="174504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83716"/>
                    <a:gridCol w="2079937"/>
                    <a:gridCol w="1883716"/>
                    <a:gridCol w="2152538"/>
                  </a:tblGrid>
                  <a:tr h="52793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3200" dirty="0">
                              <a:effectLst/>
                            </a:rPr>
                            <a:t>     x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-</a:t>
                          </a:r>
                          <a:r>
                            <a:rPr lang="el-GR" sz="3200" dirty="0">
                              <a:effectLst/>
                            </a:rPr>
                            <a:t>∞</a:t>
                          </a:r>
                          <a:r>
                            <a:rPr lang="en-US" sz="3200" dirty="0">
                              <a:effectLst/>
                            </a:rPr>
                            <a:t> 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  </a:t>
                          </a:r>
                          <a:r>
                            <a:rPr lang="en-US" sz="3200" dirty="0" smtClean="0">
                              <a:effectLst/>
                            </a:rPr>
                            <a:t>0    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</a:t>
                          </a:r>
                          <a:r>
                            <a:rPr lang="en-US" sz="3200" dirty="0" smtClean="0">
                              <a:effectLst/>
                            </a:rPr>
                            <a:t> </a:t>
                          </a:r>
                          <a:r>
                            <a:rPr lang="en-US" sz="3200" dirty="0">
                              <a:effectLst/>
                            </a:rPr>
                            <a:t>1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 </a:t>
                          </a:r>
                          <a:r>
                            <a:rPr lang="en-US" sz="3200" dirty="0" smtClean="0">
                              <a:effectLst/>
                            </a:rPr>
                            <a:t>+</a:t>
                          </a:r>
                          <a:r>
                            <a:rPr lang="el-GR" sz="3200" dirty="0">
                              <a:effectLst/>
                            </a:rPr>
                            <a:t>∞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</a:tr>
                  <a:tr h="656273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324" t="-94393" r="-324595" b="-859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 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 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>
                              <a:effectLst/>
                            </a:rPr>
                            <a:t>     +</a:t>
                          </a:r>
                          <a:endParaRPr lang="el-GR" sz="32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324" t="-226087" r="-324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90909" t="-226087" r="-1941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210680" t="-226087" r="-1142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271955" t="-22608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2838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7" y="5143512"/>
            <a:ext cx="5857884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Τίτλος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9144000" cy="1268760"/>
              </a:xfrm>
            </p:spPr>
            <p:txBody>
              <a:bodyPr>
                <a:normAutofit fontScale="90000"/>
              </a:bodyPr>
              <a:lstStyle/>
              <a:p>
                <a:pPr/>
                <a:r>
                  <a:rPr lang="el-GR" i="1" dirty="0"/>
                  <a:t>Να βρεθεί η μονοτονία της συνάρτησης </a:t>
                </a:r>
                <a:r>
                  <a:rPr lang="el-GR" dirty="0"/>
                  <a:t/>
                </a:r>
                <a:br>
                  <a:rPr lang="el-GR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l-G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l-GR" i="1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" name="Τίτλο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9144000" cy="1268760"/>
              </a:xfrm>
              <a:blipFill rotWithShape="1">
                <a:blip r:embed="rId2"/>
                <a:stretch>
                  <a:fillRect t="-105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1245085"/>
                <a:ext cx="9144000" cy="5589240"/>
              </a:xfrm>
            </p:spPr>
            <p:txBody>
              <a:bodyPr>
                <a:normAutofit/>
              </a:bodyPr>
              <a:lstStyle/>
              <a:p>
                <a:r>
                  <a:rPr lang="el-GR" i="1" dirty="0"/>
                  <a:t>Το πεδίο ορισμού είναι όλο το </a:t>
                </a:r>
                <a:r>
                  <a:rPr lang="en-US" i="1" dirty="0"/>
                  <a:t>R</a:t>
                </a:r>
                <a:r>
                  <a:rPr lang="el-GR" i="1" dirty="0"/>
                  <a:t>. Η συνάρτηση είναι συνεχής και </a:t>
                </a:r>
                <a:r>
                  <a:rPr lang="el-GR" i="1" dirty="0" err="1"/>
                  <a:t>παραγωγίσιμη</a:t>
                </a:r>
                <a:r>
                  <a:rPr lang="el-GR" i="1" dirty="0"/>
                  <a:t> στο πεδίο ορισμού της.</a:t>
                </a:r>
                <a:endParaRPr lang="el-GR" dirty="0"/>
              </a:p>
              <a:p>
                <a:pPr algn="just"/>
                <a:r>
                  <a:rPr lang="el-GR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(2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−5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=10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−10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=10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  <m:d>
                      <m:dPr>
                        <m:begChr m:val="{"/>
                        <m:endChr m:val=""/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l-GR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=0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=1</m:t>
                            </m:r>
                          </m:e>
                        </m:eqArr>
                      </m:e>
                    </m:d>
                  </m:oMath>
                </a14:m>
                <a:endParaRPr lang="el-GR" dirty="0" smtClean="0"/>
              </a:p>
              <a:p>
                <a:pPr algn="just"/>
                <a:endParaRPr lang="el-GR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45085"/>
                <a:ext cx="9144000" cy="5589240"/>
              </a:xfrm>
              <a:blipFill rotWithShape="1">
                <a:blip r:embed="rId3"/>
                <a:stretch>
                  <a:fillRect l="-1467" t="-1418" r="-19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Πίνακας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6137984"/>
                  </p:ext>
                </p:extLst>
              </p:nvPr>
            </p:nvGraphicFramePr>
            <p:xfrm>
              <a:off x="395536" y="3789040"/>
              <a:ext cx="7999907" cy="28041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83716"/>
                    <a:gridCol w="2079937"/>
                    <a:gridCol w="1883716"/>
                    <a:gridCol w="2152538"/>
                  </a:tblGrid>
                  <a:tr h="30806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3200" dirty="0">
                              <a:effectLst/>
                            </a:rPr>
                            <a:t>     x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-</a:t>
                          </a:r>
                          <a:r>
                            <a:rPr lang="el-GR" sz="3200" dirty="0">
                              <a:effectLst/>
                            </a:rPr>
                            <a:t>∞</a:t>
                          </a:r>
                          <a:r>
                            <a:rPr lang="en-US" sz="3200" dirty="0">
                              <a:effectLst/>
                            </a:rPr>
                            <a:t> 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  </a:t>
                          </a:r>
                          <a:r>
                            <a:rPr lang="en-US" sz="3200" dirty="0" smtClean="0">
                              <a:effectLst/>
                            </a:rPr>
                            <a:t>0    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</a:t>
                          </a:r>
                          <a:r>
                            <a:rPr lang="en-US" sz="3200" dirty="0" smtClean="0">
                              <a:effectLst/>
                            </a:rPr>
                            <a:t> </a:t>
                          </a:r>
                          <a:r>
                            <a:rPr lang="en-US" sz="3200" dirty="0">
                              <a:effectLst/>
                            </a:rPr>
                            <a:t>1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 </a:t>
                          </a:r>
                          <a:r>
                            <a:rPr lang="en-US" sz="3200" dirty="0" smtClean="0">
                              <a:effectLst/>
                            </a:rPr>
                            <a:t>+</a:t>
                          </a:r>
                          <a:r>
                            <a:rPr lang="el-GR" sz="3200" dirty="0">
                              <a:effectLst/>
                            </a:rPr>
                            <a:t>∞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</a:tr>
                  <a:tr h="37753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</a:t>
                          </a:r>
                          <a:r>
                            <a:rPr lang="en-US" sz="3200" dirty="0" smtClean="0">
                              <a:effectLst/>
                            </a:rPr>
                            <a:t>      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 </a:t>
                          </a:r>
                          <a:r>
                            <a:rPr lang="en-US" sz="3200" dirty="0" smtClean="0">
                              <a:effectLst/>
                            </a:rPr>
                            <a:t>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7753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l-GR" sz="3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320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3200" i="1"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7753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smtClean="0">
                                    <a:latin typeface="Cambria Math"/>
                                  </a:rPr>
                                  <m:t>𝑥</m:t>
                                </m:r>
                                <m:d>
                                  <m:dPr>
                                    <m:ctrlPr>
                                      <a:rPr lang="el-GR" sz="32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l-GR" sz="32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320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US" sz="3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2251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3200">
                                    <a:effectLst/>
                                    <a:latin typeface="Cambria Math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3200">
                                    <a:effectLst/>
                                    <a:latin typeface="Cambria Math"/>
                                  </a:rPr>
                                  <m:t>↗</m:t>
                                </m:r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3200">
                                    <a:effectLst/>
                                    <a:latin typeface="Cambria Math"/>
                                  </a:rPr>
                                  <m:t>↘</m:t>
                                </m:r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3200">
                                    <a:effectLst/>
                                    <a:latin typeface="Cambria Math"/>
                                  </a:rPr>
                                  <m:t>↗</m:t>
                                </m:r>
                              </m:oMath>
                            </m:oMathPara>
                          </a14:m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Πίνακας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6137984"/>
                  </p:ext>
                </p:extLst>
              </p:nvPr>
            </p:nvGraphicFramePr>
            <p:xfrm>
              <a:off x="395536" y="3789040"/>
              <a:ext cx="7999907" cy="28041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83716"/>
                    <a:gridCol w="2079937"/>
                    <a:gridCol w="1883716"/>
                    <a:gridCol w="2152538"/>
                  </a:tblGrid>
                  <a:tr h="560832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3200" dirty="0">
                              <a:effectLst/>
                            </a:rPr>
                            <a:t>     x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-</a:t>
                          </a:r>
                          <a:r>
                            <a:rPr lang="el-GR" sz="3200" dirty="0">
                              <a:effectLst/>
                            </a:rPr>
                            <a:t>∞</a:t>
                          </a:r>
                          <a:r>
                            <a:rPr lang="en-US" sz="3200" dirty="0">
                              <a:effectLst/>
                            </a:rPr>
                            <a:t> 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  </a:t>
                          </a:r>
                          <a:r>
                            <a:rPr lang="en-US" sz="3200" dirty="0" smtClean="0">
                              <a:effectLst/>
                            </a:rPr>
                            <a:t>0    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</a:t>
                          </a:r>
                          <a:r>
                            <a:rPr lang="en-US" sz="3200" dirty="0" smtClean="0">
                              <a:effectLst/>
                            </a:rPr>
                            <a:t> </a:t>
                          </a:r>
                          <a:r>
                            <a:rPr lang="en-US" sz="3200" dirty="0">
                              <a:effectLst/>
                            </a:rPr>
                            <a:t>1            </a:t>
                          </a:r>
                          <a:r>
                            <a:rPr lang="el-GR" sz="3200" dirty="0" smtClean="0">
                              <a:effectLst/>
                            </a:rPr>
                            <a:t>  </a:t>
                          </a:r>
                          <a:r>
                            <a:rPr lang="en-US" sz="3200" dirty="0" smtClean="0">
                              <a:effectLst/>
                            </a:rPr>
                            <a:t>+</a:t>
                          </a:r>
                          <a:r>
                            <a:rPr lang="el-GR" sz="3200" dirty="0">
                              <a:effectLst/>
                            </a:rPr>
                            <a:t>∞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324" t="-115217" r="-324919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</a:t>
                          </a:r>
                          <a:r>
                            <a:rPr lang="en-US" sz="3200" dirty="0" smtClean="0">
                              <a:effectLst/>
                            </a:rPr>
                            <a:t>      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 </a:t>
                          </a:r>
                          <a:r>
                            <a:rPr lang="en-US" sz="3200" dirty="0" smtClean="0">
                              <a:effectLst/>
                            </a:rPr>
                            <a:t>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>
                              <a:effectLst/>
                            </a:rPr>
                            <a:t>     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324" t="-215217" r="-324919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324" t="-315217" r="-32491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20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+</a:t>
                          </a:r>
                          <a:endParaRPr lang="el-GR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324" t="-415217" r="-3249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90909" t="-415217" r="-1944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210680" t="-415217" r="-114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271955" t="-415217" r="-28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6385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60722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572140"/>
            <a:ext cx="635795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11443</TotalTime>
  <Words>624</Words>
  <Application>Microsoft Office PowerPoint</Application>
  <PresentationFormat>Προβολή στην οθόνη (4:3)</PresentationFormat>
  <Paragraphs>92</Paragraphs>
  <Slides>50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50</vt:i4>
      </vt:variant>
    </vt:vector>
  </HeadingPairs>
  <TitlesOfParts>
    <vt:vector size="51" baseType="lpstr">
      <vt:lpstr>Θέμα του Office</vt:lpstr>
      <vt:lpstr>Μαθηματικά 11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Κατασκευάζουμε τον πίνακα προσήμων 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βρεθεί με τη χρήση των παραγώγων η μονοτονία της συνάρτησης  f(x)=x^4-2x^2</vt:lpstr>
      <vt:lpstr>Να βρεθεί η μονοτονία της συνάρτησης  f(x)=x^4-2x^2</vt:lpstr>
      <vt:lpstr>Παρουσίαση του PowerPoint</vt:lpstr>
      <vt:lpstr>Παρουσίαση του PowerPoint</vt:lpstr>
      <vt:lpstr>Να βρεθεί η μονοτονία της συνάρτησης  f(x)=2x^5-5x^2+1 </vt:lpstr>
      <vt:lpstr>Να βρεθεί η μονοτονία της συνάρτησης  f(x)=2x^5-5x^2+1 </vt:lpstr>
      <vt:lpstr>Να βρεθεί η μονοτονία της συνάρτησης  f(x)=2x^5-5x^2+1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11</dc:title>
  <dc:creator>admin</dc:creator>
  <cp:lastModifiedBy>nikos</cp:lastModifiedBy>
  <cp:revision>193</cp:revision>
  <dcterms:created xsi:type="dcterms:W3CDTF">2011-11-20T10:36:49Z</dcterms:created>
  <dcterms:modified xsi:type="dcterms:W3CDTF">2016-12-11T13:08:34Z</dcterms:modified>
</cp:coreProperties>
</file>