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9" r:id="rId3"/>
    <p:sldId id="257" r:id="rId4"/>
    <p:sldId id="307" r:id="rId5"/>
    <p:sldId id="267" r:id="rId6"/>
    <p:sldId id="308" r:id="rId7"/>
    <p:sldId id="309" r:id="rId8"/>
    <p:sldId id="310" r:id="rId9"/>
    <p:sldId id="316" r:id="rId10"/>
    <p:sldId id="317" r:id="rId11"/>
    <p:sldId id="318" r:id="rId12"/>
    <p:sldId id="263" r:id="rId13"/>
    <p:sldId id="313" r:id="rId14"/>
    <p:sldId id="265" r:id="rId15"/>
    <p:sldId id="290" r:id="rId16"/>
    <p:sldId id="292" r:id="rId17"/>
    <p:sldId id="314" r:id="rId18"/>
    <p:sldId id="315" r:id="rId19"/>
    <p:sldId id="320" r:id="rId20"/>
    <p:sldId id="261" r:id="rId21"/>
    <p:sldId id="271" r:id="rId22"/>
    <p:sldId id="272" r:id="rId23"/>
    <p:sldId id="262"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6122"/>
  </p:normalViewPr>
  <p:slideViewPr>
    <p:cSldViewPr snapToGrid="0">
      <p:cViewPr varScale="1">
        <p:scale>
          <a:sx n="109" d="100"/>
          <a:sy n="109"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A3B47-511F-6841-B186-0C4C76DE767C}" type="datetimeFigureOut">
              <a:rPr lang="el-GR" smtClean="0"/>
              <a:t>16/11/23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1B37E-DBE9-4546-9048-DA7AA73E6371}" type="slidenum">
              <a:rPr lang="el-GR" smtClean="0"/>
              <a:t>‹#›</a:t>
            </a:fld>
            <a:endParaRPr lang="el-GR"/>
          </a:p>
        </p:txBody>
      </p:sp>
    </p:spTree>
    <p:extLst>
      <p:ext uri="{BB962C8B-B14F-4D97-AF65-F5344CB8AC3E}">
        <p14:creationId xmlns:p14="http://schemas.microsoft.com/office/powerpoint/2010/main" val="99100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buFont typeface="Arial" panose="020B0604020202020204" pitchFamily="34" charset="0"/>
              <a:buNone/>
              <a:tabLst>
                <a:tab pos="457200" algn="l"/>
              </a:tabLst>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893D2F9C-225B-7B43-8A72-B526E26A0D64}" type="slidenum">
              <a:rPr lang="el-GR" smtClean="0"/>
              <a:t>2</a:t>
            </a:fld>
            <a:endParaRPr lang="el-GR"/>
          </a:p>
        </p:txBody>
      </p:sp>
    </p:spTree>
    <p:extLst>
      <p:ext uri="{BB962C8B-B14F-4D97-AF65-F5344CB8AC3E}">
        <p14:creationId xmlns:p14="http://schemas.microsoft.com/office/powerpoint/2010/main" val="247593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11</a:t>
            </a:fld>
            <a:endParaRPr lang="el-GR"/>
          </a:p>
        </p:txBody>
      </p:sp>
    </p:spTree>
    <p:extLst>
      <p:ext uri="{BB962C8B-B14F-4D97-AF65-F5344CB8AC3E}">
        <p14:creationId xmlns:p14="http://schemas.microsoft.com/office/powerpoint/2010/main" val="416171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5A3AA23-F746-F24A-A563-15D86C698E50}" type="slidenum">
              <a:rPr lang="en-US" smtClean="0"/>
              <a:t>12</a:t>
            </a:fld>
            <a:endParaRPr lang="en-US"/>
          </a:p>
        </p:txBody>
      </p:sp>
    </p:spTree>
    <p:extLst>
      <p:ext uri="{BB962C8B-B14F-4D97-AF65-F5344CB8AC3E}">
        <p14:creationId xmlns:p14="http://schemas.microsoft.com/office/powerpoint/2010/main" val="1536809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AA23-F746-F24A-A563-15D86C698E50}" type="slidenum">
              <a:rPr lang="en-US" smtClean="0"/>
              <a:t>15</a:t>
            </a:fld>
            <a:endParaRPr lang="en-US"/>
          </a:p>
        </p:txBody>
      </p:sp>
    </p:spTree>
    <p:extLst>
      <p:ext uri="{BB962C8B-B14F-4D97-AF65-F5344CB8AC3E}">
        <p14:creationId xmlns:p14="http://schemas.microsoft.com/office/powerpoint/2010/main" val="1132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AA23-F746-F24A-A563-15D86C698E50}" type="slidenum">
              <a:rPr lang="en-US" smtClean="0"/>
              <a:t>16</a:t>
            </a:fld>
            <a:endParaRPr lang="en-US"/>
          </a:p>
        </p:txBody>
      </p:sp>
    </p:spTree>
    <p:extLst>
      <p:ext uri="{BB962C8B-B14F-4D97-AF65-F5344CB8AC3E}">
        <p14:creationId xmlns:p14="http://schemas.microsoft.com/office/powerpoint/2010/main" val="128518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4AE374-77E1-4441-897C-BF2BF67EBAEE}" type="slidenum">
              <a:rPr lang="el-GR" smtClean="0"/>
              <a:t>18</a:t>
            </a:fld>
            <a:endParaRPr lang="el-GR"/>
          </a:p>
        </p:txBody>
      </p:sp>
    </p:spTree>
    <p:extLst>
      <p:ext uri="{BB962C8B-B14F-4D97-AF65-F5344CB8AC3E}">
        <p14:creationId xmlns:p14="http://schemas.microsoft.com/office/powerpoint/2010/main" val="250640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20</a:t>
            </a:fld>
            <a:endParaRPr lang="el-GR"/>
          </a:p>
        </p:txBody>
      </p:sp>
    </p:spTree>
    <p:extLst>
      <p:ext uri="{BB962C8B-B14F-4D97-AF65-F5344CB8AC3E}">
        <p14:creationId xmlns:p14="http://schemas.microsoft.com/office/powerpoint/2010/main" val="213896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3</a:t>
            </a:fld>
            <a:endParaRPr lang="el-GR"/>
          </a:p>
        </p:txBody>
      </p:sp>
    </p:spTree>
    <p:extLst>
      <p:ext uri="{BB962C8B-B14F-4D97-AF65-F5344CB8AC3E}">
        <p14:creationId xmlns:p14="http://schemas.microsoft.com/office/powerpoint/2010/main" val="407922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4</a:t>
            </a:fld>
            <a:endParaRPr lang="el-GR"/>
          </a:p>
        </p:txBody>
      </p:sp>
    </p:spTree>
    <p:extLst>
      <p:ext uri="{BB962C8B-B14F-4D97-AF65-F5344CB8AC3E}">
        <p14:creationId xmlns:p14="http://schemas.microsoft.com/office/powerpoint/2010/main" val="56839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Αλλά με πολύ διαφορετικό τρόπο από την επιστημολογία, γιατί:</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χρησιμοποιεί τη γνώση που παράγει για ΝΑ ΑΛΛΑΞΕΙ την κοινωνία με βάση επιστημονικές ιδέες και ΟΧΙ για να ΑΝΑΠΑΡΑΣΤΗΣΕΙ τις μεταξύ τους σχέσεις… είναι παρεμβατική «πειθαρχία»… απευθύνεται στην καθημερινότητα των μαθητών… των εκπαιδευτικών… των πολιτών…</a:t>
            </a:r>
          </a:p>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πρέπει να απαντάει σε ερωτήματα της μορφής «ΤΙ ΝΑ ΚΑΝΩ και ΓΙΑΤΙ;;;»… όπου οι απαντήσεις στο «ΓΙΑΤΙ;;;» πρέπει να ακουμπάνε την πραγματική ζωή τους… όχι στις δηλωτικές διαπιστώσεις των επιστημόνων ή τις εντολές και τους αφορισμούς των σοφών… οι εποχές των σοφών δασκάλων όλοι το ξέρουμε ότι τελείωσαν… και όποιος δοκιμάζει να πείσει έναν χειρώνακτα με επιχειρήματα που πείθουν έναν επιστήμονα θα πετύχει ότι θα πετύχει αν επιχειρήσει το αντίστροφο… να πείσει έναν επιστήμονα με επιχειρήματα που πείθουν έναν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χειρόνακτα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
        <p:nvSpPr>
          <p:cNvPr id="4" name="Θέση αριθμού διαφάνειας 3"/>
          <p:cNvSpPr>
            <a:spLocks noGrp="1"/>
          </p:cNvSpPr>
          <p:nvPr>
            <p:ph type="sldNum" sz="quarter" idx="5"/>
          </p:nvPr>
        </p:nvSpPr>
        <p:spPr/>
        <p:txBody>
          <a:bodyPr/>
          <a:lstStyle/>
          <a:p>
            <a:fld id="{893D2F9C-225B-7B43-8A72-B526E26A0D64}" type="slidenum">
              <a:rPr lang="el-GR" smtClean="0"/>
              <a:t>5</a:t>
            </a:fld>
            <a:endParaRPr lang="el-GR"/>
          </a:p>
        </p:txBody>
      </p:sp>
    </p:spTree>
    <p:extLst>
      <p:ext uri="{BB962C8B-B14F-4D97-AF65-F5344CB8AC3E}">
        <p14:creationId xmlns:p14="http://schemas.microsoft.com/office/powerpoint/2010/main" val="258232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και επειδή μας ενδιαφέρει η εκπαίδευση και στη συγκεκριμένη περίπτωση οι εκπαιδευτικοί να δούμε τη θέση τους σε σχέση και με τη ΔΦΕ και με την επιστημολογία...</a:t>
            </a:r>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6</a:t>
            </a:fld>
            <a:endParaRPr lang="el-GR"/>
          </a:p>
        </p:txBody>
      </p:sp>
    </p:spTree>
    <p:extLst>
      <p:ext uri="{BB962C8B-B14F-4D97-AF65-F5344CB8AC3E}">
        <p14:creationId xmlns:p14="http://schemas.microsoft.com/office/powerpoint/2010/main" val="164050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7</a:t>
            </a:fld>
            <a:endParaRPr lang="el-GR"/>
          </a:p>
        </p:txBody>
      </p:sp>
    </p:spTree>
    <p:extLst>
      <p:ext uri="{BB962C8B-B14F-4D97-AF65-F5344CB8AC3E}">
        <p14:creationId xmlns:p14="http://schemas.microsoft.com/office/powerpoint/2010/main" val="47708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8</a:t>
            </a:fld>
            <a:endParaRPr lang="el-GR"/>
          </a:p>
        </p:txBody>
      </p:sp>
    </p:spTree>
    <p:extLst>
      <p:ext uri="{BB962C8B-B14F-4D97-AF65-F5344CB8AC3E}">
        <p14:creationId xmlns:p14="http://schemas.microsoft.com/office/powerpoint/2010/main" val="6197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9</a:t>
            </a:fld>
            <a:endParaRPr lang="el-GR"/>
          </a:p>
        </p:txBody>
      </p:sp>
    </p:spTree>
    <p:extLst>
      <p:ext uri="{BB962C8B-B14F-4D97-AF65-F5344CB8AC3E}">
        <p14:creationId xmlns:p14="http://schemas.microsoft.com/office/powerpoint/2010/main" val="132329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F61B37E-DBE9-4546-9048-DA7AA73E6371}" type="slidenum">
              <a:rPr lang="el-GR" smtClean="0"/>
              <a:t>10</a:t>
            </a:fld>
            <a:endParaRPr lang="el-GR"/>
          </a:p>
        </p:txBody>
      </p:sp>
    </p:spTree>
    <p:extLst>
      <p:ext uri="{BB962C8B-B14F-4D97-AF65-F5344CB8AC3E}">
        <p14:creationId xmlns:p14="http://schemas.microsoft.com/office/powerpoint/2010/main" val="17573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36346-D708-1236-AEEF-A4BBCD23A1D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2FC1723-8678-07BC-DBDA-D898B9591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9E3751A-E561-41EB-2402-5AD4DBD1C53C}"/>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349009A5-C9C6-A070-B20E-612E80E366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8E8FBC-CFA4-A9BC-1BEB-F2D6755E4F1B}"/>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212167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8C1C9-45D4-30BB-3D97-22EAABECF8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D6647CC-6051-573E-9886-C5D4E0A237E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635C8EC-A13C-9040-83D5-3E2888248614}"/>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28C92E1B-2762-501A-EDF4-966FF5D6A98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8CADF37-2857-85C0-79B7-92BCE7BA2513}"/>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304835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DB8FBFF-25E3-BC8E-B051-77CDDEC628C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3BD68B-8998-2112-44DE-AE04A6B2CE6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4D08F63-D15C-2D5A-2F95-87F0EECDE20D}"/>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A842FED4-8722-E8AD-FC7A-4A5567A4727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B92BD6-7995-0D88-9A53-5066C1C47A08}"/>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381396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A89506-BBD0-F401-EAA5-9FD918B903F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BD689D3-73A4-F739-9802-4E7612F5A50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8236E3A-FF5F-162F-DF0F-DDFB4BBBE27A}"/>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F11FD8D4-B5FF-D7D4-B052-D20B2122425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F208F1-C3B7-2D9B-E1B1-E4A9A4399724}"/>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254614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A3B37-EBCD-B56E-7B11-B0E27607B7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EE17B5B-C9DB-7F60-7670-3968212668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47A27EC-7230-CDDF-FF54-1F21BF7CB72B}"/>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C29790B2-C344-CD97-7BA3-8090C60058B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12EAA50-A00B-A337-A8FC-17399714BCC8}"/>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360946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2D358-228B-4547-7FDF-2E260554A66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EBADE2-E338-8FFB-5F36-509F2CB5769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EAD0677-64C7-AB3E-EEC5-BBF3618485C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905AAA4-90B2-0452-B5A4-397AA2BD483B}"/>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6" name="Θέση υποσέλιδου 5">
            <a:extLst>
              <a:ext uri="{FF2B5EF4-FFF2-40B4-BE49-F238E27FC236}">
                <a16:creationId xmlns:a16="http://schemas.microsoft.com/office/drawing/2014/main" id="{B488EA76-5C28-7273-118A-DD71212BB6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B07D89-EA5C-BCB8-9A9D-E9F1EBEDA6BF}"/>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182057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C6AA26-5908-500E-A8DE-D2A4D068AE0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1CC37B-2398-A04A-B57A-65EA46ED0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E73FA3-8A70-02AB-02BF-B0140C2D4A2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7B4CCB1-30FF-CA25-0434-9F956EE68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F9ED014-23A1-531F-2D3F-C63A3917CA0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3268E50-E735-B7B2-F326-CE4E4206E640}"/>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8" name="Θέση υποσέλιδου 7">
            <a:extLst>
              <a:ext uri="{FF2B5EF4-FFF2-40B4-BE49-F238E27FC236}">
                <a16:creationId xmlns:a16="http://schemas.microsoft.com/office/drawing/2014/main" id="{6B175AE9-FF23-96CF-5B52-AB74E7E6485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9C325FC-D133-413F-6F8E-F7C8D0EC2F67}"/>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115222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AFB85-8A71-D1BA-6DC0-C6FCDCCD40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D4B33F5-2288-8C7F-85C4-A30A071CFD51}"/>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4" name="Θέση υποσέλιδου 3">
            <a:extLst>
              <a:ext uri="{FF2B5EF4-FFF2-40B4-BE49-F238E27FC236}">
                <a16:creationId xmlns:a16="http://schemas.microsoft.com/office/drawing/2014/main" id="{1FAD7833-4DE6-8CD4-727B-4FDD7FE97D7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21B1783-ACAD-FE2B-F4B0-76FB80ABA87F}"/>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422659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BF78DC8-7CCD-50EC-06AF-6F1467DB119C}"/>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3" name="Θέση υποσέλιδου 2">
            <a:extLst>
              <a:ext uri="{FF2B5EF4-FFF2-40B4-BE49-F238E27FC236}">
                <a16:creationId xmlns:a16="http://schemas.microsoft.com/office/drawing/2014/main" id="{296A0168-A01F-5214-B33D-BA6456A844C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50F8237-929D-F202-0D31-E9B1AA6CB0A5}"/>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210325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EC4CC-63A6-B05C-B653-6DBA67583D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0DC41BD-B748-FA70-17A7-A64E46DA6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F9A348E-197F-69FE-1A4F-6675BC6CC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4461C2D-416D-15B3-ACC5-C048C55A1E9F}"/>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6" name="Θέση υποσέλιδου 5">
            <a:extLst>
              <a:ext uri="{FF2B5EF4-FFF2-40B4-BE49-F238E27FC236}">
                <a16:creationId xmlns:a16="http://schemas.microsoft.com/office/drawing/2014/main" id="{E5147C6A-7D53-87C5-9E12-12E3F4AEF6A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A087EAC-C5F3-98D0-D6EB-7D0E01D5ECFB}"/>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364645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F980D-E33A-EB94-BA76-00843967658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947F3E2-AB16-6BE4-BB5E-BEA020400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0E037D5-5542-ABD6-8F32-6617C684B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7D7F136-34B1-9EBC-D43D-BEA02E1C7187}"/>
              </a:ext>
            </a:extLst>
          </p:cNvPr>
          <p:cNvSpPr>
            <a:spLocks noGrp="1"/>
          </p:cNvSpPr>
          <p:nvPr>
            <p:ph type="dt" sz="half" idx="10"/>
          </p:nvPr>
        </p:nvSpPr>
        <p:spPr/>
        <p:txBody>
          <a:bodyPr/>
          <a:lstStyle/>
          <a:p>
            <a:fld id="{8B3AFAD0-5A44-2342-89D8-00F49B2A297D}" type="datetimeFigureOut">
              <a:rPr lang="el-GR" smtClean="0"/>
              <a:t>16/11/23</a:t>
            </a:fld>
            <a:endParaRPr lang="el-GR"/>
          </a:p>
        </p:txBody>
      </p:sp>
      <p:sp>
        <p:nvSpPr>
          <p:cNvPr id="6" name="Θέση υποσέλιδου 5">
            <a:extLst>
              <a:ext uri="{FF2B5EF4-FFF2-40B4-BE49-F238E27FC236}">
                <a16:creationId xmlns:a16="http://schemas.microsoft.com/office/drawing/2014/main" id="{8F28FD51-3478-0E17-A1D2-90127243B90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3A3E506-60F8-EBDA-637C-C2F812708AAD}"/>
              </a:ext>
            </a:extLst>
          </p:cNvPr>
          <p:cNvSpPr>
            <a:spLocks noGrp="1"/>
          </p:cNvSpPr>
          <p:nvPr>
            <p:ph type="sldNum" sz="quarter" idx="12"/>
          </p:nvPr>
        </p:nvSpPr>
        <p:spPr/>
        <p:txBody>
          <a:bodyPr/>
          <a:lstStyle/>
          <a:p>
            <a:fld id="{F7938CE5-5913-2441-A8D1-702673E7FFB9}" type="slidenum">
              <a:rPr lang="el-GR" smtClean="0"/>
              <a:t>‹#›</a:t>
            </a:fld>
            <a:endParaRPr lang="el-GR"/>
          </a:p>
        </p:txBody>
      </p:sp>
    </p:spTree>
    <p:extLst>
      <p:ext uri="{BB962C8B-B14F-4D97-AF65-F5344CB8AC3E}">
        <p14:creationId xmlns:p14="http://schemas.microsoft.com/office/powerpoint/2010/main" val="327509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F716336-FE4D-34ED-8216-BF0A3A158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010201B-40B3-74F9-21E4-15CA76F4F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4540F9-6B0E-7B30-EB3C-9EC96E98B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3AFAD0-5A44-2342-89D8-00F49B2A297D}" type="datetimeFigureOut">
              <a:rPr lang="el-GR" smtClean="0"/>
              <a:t>16/11/23</a:t>
            </a:fld>
            <a:endParaRPr lang="el-GR"/>
          </a:p>
        </p:txBody>
      </p:sp>
      <p:sp>
        <p:nvSpPr>
          <p:cNvPr id="5" name="Θέση υποσέλιδου 4">
            <a:extLst>
              <a:ext uri="{FF2B5EF4-FFF2-40B4-BE49-F238E27FC236}">
                <a16:creationId xmlns:a16="http://schemas.microsoft.com/office/drawing/2014/main" id="{8CEFB550-ADC2-0B40-38FA-CE3D063B6D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780F12-819E-D2A2-6350-DE97094C8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938CE5-5913-2441-A8D1-702673E7FFB9}" type="slidenum">
              <a:rPr lang="el-GR" smtClean="0"/>
              <a:t>‹#›</a:t>
            </a:fld>
            <a:endParaRPr lang="el-GR"/>
          </a:p>
        </p:txBody>
      </p:sp>
    </p:spTree>
    <p:extLst>
      <p:ext uri="{BB962C8B-B14F-4D97-AF65-F5344CB8AC3E}">
        <p14:creationId xmlns:p14="http://schemas.microsoft.com/office/powerpoint/2010/main" val="3996551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text, building, outdoor, walking&#10;&#10;Description automatically generated">
            <a:extLst>
              <a:ext uri="{FF2B5EF4-FFF2-40B4-BE49-F238E27FC236}">
                <a16:creationId xmlns:a16="http://schemas.microsoft.com/office/drawing/2014/main" id="{60AE118F-68EA-DDC8-492E-F70836C86057}"/>
              </a:ext>
            </a:extLst>
          </p:cNvPr>
          <p:cNvPicPr>
            <a:picLocks noChangeAspect="1"/>
          </p:cNvPicPr>
          <p:nvPr/>
        </p:nvPicPr>
        <p:blipFill rotWithShape="1">
          <a:blip r:embed="rId2"/>
          <a:srcRect t="9564" b="32891"/>
          <a:stretch/>
        </p:blipFill>
        <p:spPr>
          <a:xfrm>
            <a:off x="0" y="10"/>
            <a:ext cx="12191980" cy="6857990"/>
          </a:xfrm>
          <a:prstGeom prst="rect">
            <a:avLst/>
          </a:prstGeom>
        </p:spPr>
      </p:pic>
      <p:sp>
        <p:nvSpPr>
          <p:cNvPr id="2" name="Τίτλος 1">
            <a:extLst>
              <a:ext uri="{FF2B5EF4-FFF2-40B4-BE49-F238E27FC236}">
                <a16:creationId xmlns:a16="http://schemas.microsoft.com/office/drawing/2014/main" id="{7D34C556-41BA-CE5C-045D-F013782FF344}"/>
              </a:ext>
            </a:extLst>
          </p:cNvPr>
          <p:cNvSpPr>
            <a:spLocks noGrp="1"/>
          </p:cNvSpPr>
          <p:nvPr>
            <p:ph type="ctrTitle"/>
          </p:nvPr>
        </p:nvSpPr>
        <p:spPr>
          <a:xfrm>
            <a:off x="128722" y="2227584"/>
            <a:ext cx="4326466" cy="2790297"/>
          </a:xfrm>
        </p:spPr>
        <p:txBody>
          <a:bodyPr>
            <a:normAutofit fontScale="90000"/>
          </a:bodyPr>
          <a:lstStyle/>
          <a:p>
            <a:r>
              <a:rPr lang="el-GR" sz="3600" b="1" i="0" u="none" strike="noStrike" dirty="0">
                <a:solidFill>
                  <a:srgbClr val="333333"/>
                </a:solidFill>
                <a:effectLst/>
                <a:latin typeface="Roboto" panose="02000000000000000000" pitchFamily="2" charset="0"/>
              </a:rPr>
              <a:t>Ψυχολογικές και επιστημολογικές προσεγγίσεις στις Φυσικές Επιστήμες, το Περιβάλλον και την Τεχνολογία</a:t>
            </a:r>
            <a:endParaRPr lang="el-GR" sz="3600" b="1" dirty="0"/>
          </a:p>
        </p:txBody>
      </p:sp>
      <p:sp>
        <p:nvSpPr>
          <p:cNvPr id="3" name="Υπότιτλος 2">
            <a:extLst>
              <a:ext uri="{FF2B5EF4-FFF2-40B4-BE49-F238E27FC236}">
                <a16:creationId xmlns:a16="http://schemas.microsoft.com/office/drawing/2014/main" id="{7E49AFBE-6D07-5CBA-1DA2-208128DEB856}"/>
              </a:ext>
            </a:extLst>
          </p:cNvPr>
          <p:cNvSpPr>
            <a:spLocks noGrp="1"/>
          </p:cNvSpPr>
          <p:nvPr>
            <p:ph type="subTitle" idx="1"/>
          </p:nvPr>
        </p:nvSpPr>
        <p:spPr>
          <a:xfrm>
            <a:off x="7637219" y="5191215"/>
            <a:ext cx="4478867" cy="995766"/>
          </a:xfrm>
        </p:spPr>
        <p:txBody>
          <a:bodyPr/>
          <a:lstStyle/>
          <a:p>
            <a:pPr algn="l"/>
            <a:r>
              <a:rPr lang="el-GR" b="1" i="0" u="none" strike="noStrike" dirty="0">
                <a:solidFill>
                  <a:schemeClr val="bg1"/>
                </a:solidFill>
                <a:effectLst/>
                <a:latin typeface="Open Sans" panose="020B0606030504020204" pitchFamily="34" charset="0"/>
              </a:rPr>
              <a:t>Ενότητα Β΄: Επιστημολογία</a:t>
            </a:r>
            <a:endParaRPr lang="en-US" b="1" i="0" u="none" strike="noStrike" dirty="0">
              <a:solidFill>
                <a:schemeClr val="bg1"/>
              </a:solidFill>
              <a:effectLst/>
              <a:latin typeface="Open Sans" panose="020B0606030504020204" pitchFamily="34" charset="0"/>
            </a:endParaRPr>
          </a:p>
          <a:p>
            <a:pPr algn="l"/>
            <a:r>
              <a:rPr lang="el-GR" b="1" dirty="0">
                <a:solidFill>
                  <a:schemeClr val="bg1"/>
                </a:solidFill>
                <a:latin typeface="Open Sans" panose="020B0606030504020204" pitchFamily="34" charset="0"/>
              </a:rPr>
              <a:t>Διδάσκει: Βασίλης </a:t>
            </a:r>
            <a:r>
              <a:rPr lang="el-GR" b="1" dirty="0" err="1">
                <a:solidFill>
                  <a:schemeClr val="bg1"/>
                </a:solidFill>
                <a:latin typeface="Open Sans" panose="020B0606030504020204" pitchFamily="34" charset="0"/>
              </a:rPr>
              <a:t>Τσελφές</a:t>
            </a:r>
            <a:endParaRPr lang="el-GR" b="1" dirty="0">
              <a:solidFill>
                <a:schemeClr val="bg1"/>
              </a:solidFill>
            </a:endParaRPr>
          </a:p>
        </p:txBody>
      </p:sp>
    </p:spTree>
    <p:extLst>
      <p:ext uri="{BB962C8B-B14F-4D97-AF65-F5344CB8AC3E}">
        <p14:creationId xmlns:p14="http://schemas.microsoft.com/office/powerpoint/2010/main" val="2550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dirty="0">
                <a:solidFill>
                  <a:schemeClr val="bg1"/>
                </a:solidFill>
              </a:rPr>
              <a:t>… και ο «Κόσμος» της…</a:t>
            </a:r>
          </a:p>
        </p:txBody>
      </p:sp>
      <p:sp>
        <p:nvSpPr>
          <p:cNvPr id="6" name="Θέση περιεχομένου 2">
            <a:extLst>
              <a:ext uri="{FF2B5EF4-FFF2-40B4-BE49-F238E27FC236}">
                <a16:creationId xmlns:a16="http://schemas.microsoft.com/office/drawing/2014/main" id="{3B03BF1A-3CB8-56C2-E116-15FF1B40BB41}"/>
              </a:ext>
            </a:extLst>
          </p:cNvPr>
          <p:cNvSpPr>
            <a:spLocks noGrp="1"/>
          </p:cNvSpPr>
          <p:nvPr>
            <p:ph idx="1"/>
          </p:nvPr>
        </p:nvSpPr>
        <p:spPr>
          <a:xfrm>
            <a:off x="4367694" y="314325"/>
            <a:ext cx="7519506" cy="6415088"/>
          </a:xfrm>
        </p:spPr>
        <p:txBody>
          <a:bodyPr>
            <a:normAutofit fontScale="92500"/>
          </a:bodyPr>
          <a:lstStyle/>
          <a:p>
            <a:r>
              <a:rPr lang="el-GR" b="1" dirty="0"/>
              <a:t>…είναι ότι «υπάρχει»</a:t>
            </a:r>
            <a:r>
              <a:rPr lang="el-GR" dirty="0"/>
              <a:t>… είτε το γνωρίζουμε, είτε όχι… είτε μπορούμε να μιλήσουμε γι’ αυτό, είτε όχι… είτε μπορούμε να το φανταστούμε, είτε όχι… είτε μπορούμε να το κατασκευάσουμε, είτε όχι…</a:t>
            </a:r>
          </a:p>
          <a:p>
            <a:r>
              <a:rPr lang="el-GR" dirty="0"/>
              <a:t>Προφανώς, </a:t>
            </a:r>
            <a:r>
              <a:rPr lang="el-GR" b="1" dirty="0"/>
              <a:t>είμαστε μέρος του</a:t>
            </a:r>
            <a:r>
              <a:rPr lang="el-GR" dirty="0"/>
              <a:t>!</a:t>
            </a:r>
          </a:p>
          <a:p>
            <a:r>
              <a:rPr lang="el-GR" dirty="0"/>
              <a:t>Για να χρησιμοποιήσουμε την κατηγορία «υπάρχει» πρέπει κατ’ αρχήν </a:t>
            </a:r>
            <a:r>
              <a:rPr lang="el-GR" b="1" dirty="0"/>
              <a:t>να πιστεύουμε</a:t>
            </a:r>
            <a:r>
              <a:rPr lang="el-GR" dirty="0"/>
              <a:t> ότι ο ΚΟΣΜΟΣ και ότι περιλαμβάνει, </a:t>
            </a:r>
            <a:r>
              <a:rPr lang="el-GR" b="1" dirty="0"/>
              <a:t>«υπάρχουν»</a:t>
            </a:r>
            <a:r>
              <a:rPr lang="el-GR" dirty="0"/>
              <a:t>… και θα υπήρχαν ακόμη και αν εμείς δεν υπήρχαμε… Πρέπει δηλαδή να είμαστε, με κάποιον τρόπο, </a:t>
            </a:r>
            <a:r>
              <a:rPr lang="el-GR" b="1" dirty="0"/>
              <a:t>ρεαλιστές</a:t>
            </a:r>
            <a:r>
              <a:rPr lang="el-GR" dirty="0"/>
              <a:t>…</a:t>
            </a:r>
          </a:p>
          <a:p>
            <a:r>
              <a:rPr lang="el-GR" dirty="0"/>
              <a:t>Αισιόδοξοι ή απαισιόδοξοι… </a:t>
            </a:r>
          </a:p>
          <a:p>
            <a:r>
              <a:rPr lang="el-GR" dirty="0"/>
              <a:t>ή κάτι ενδιάμεσο… όπως ο Γαλιλαίος… Ο Γαλιλαίος, που βάζει ρητά το ζήτημα της επιστημονικής </a:t>
            </a:r>
            <a:r>
              <a:rPr lang="el-GR" b="1" dirty="0"/>
              <a:t>«αλήθειας»</a:t>
            </a:r>
            <a:r>
              <a:rPr lang="el-GR" dirty="0"/>
              <a:t>… και τα προβλήματα που το συνοδεύουν…</a:t>
            </a:r>
          </a:p>
        </p:txBody>
      </p:sp>
    </p:spTree>
    <p:extLst>
      <p:ext uri="{BB962C8B-B14F-4D97-AF65-F5344CB8AC3E}">
        <p14:creationId xmlns:p14="http://schemas.microsoft.com/office/powerpoint/2010/main" val="37710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dirty="0">
                <a:solidFill>
                  <a:schemeClr val="bg1"/>
                </a:solidFill>
              </a:rPr>
              <a:t>… η «θέση» του ερευνητή στον «Κόσμο»…</a:t>
            </a:r>
          </a:p>
        </p:txBody>
      </p:sp>
      <p:sp>
        <p:nvSpPr>
          <p:cNvPr id="5" name="Θέση περιεχομένου 2">
            <a:extLst>
              <a:ext uri="{FF2B5EF4-FFF2-40B4-BE49-F238E27FC236}">
                <a16:creationId xmlns:a16="http://schemas.microsoft.com/office/drawing/2014/main" id="{7EC0E4C3-B3D3-43E4-CCE4-A1CF2DA3DAC2}"/>
              </a:ext>
            </a:extLst>
          </p:cNvPr>
          <p:cNvSpPr>
            <a:spLocks noGrp="1"/>
          </p:cNvSpPr>
          <p:nvPr>
            <p:ph idx="1"/>
          </p:nvPr>
        </p:nvSpPr>
        <p:spPr>
          <a:xfrm>
            <a:off x="4127097" y="109229"/>
            <a:ext cx="8054142" cy="6619262"/>
          </a:xfrm>
        </p:spPr>
        <p:txBody>
          <a:bodyPr>
            <a:noAutofit/>
          </a:bodyPr>
          <a:lstStyle/>
          <a:p>
            <a:pPr marL="0" indent="0" algn="just">
              <a:buNone/>
            </a:pPr>
            <a:r>
              <a:rPr lang="el-GR" sz="3000" dirty="0"/>
              <a:t>ΣΑΛΒΙΑΤΙ. …η ανθρώπινη κατανόηση μπορεί να θεωρηθεί με δύο τρόπους, </a:t>
            </a:r>
            <a:r>
              <a:rPr lang="el-GR" sz="3000" b="1" i="1" dirty="0"/>
              <a:t>εντατικά</a:t>
            </a:r>
            <a:r>
              <a:rPr lang="el-GR" sz="3000" dirty="0"/>
              <a:t> ή </a:t>
            </a:r>
            <a:r>
              <a:rPr lang="el-GR" sz="3000" b="1" i="1" dirty="0" err="1"/>
              <a:t>εκτατικά</a:t>
            </a:r>
            <a:r>
              <a:rPr lang="el-GR" sz="3000" dirty="0"/>
              <a:t>. </a:t>
            </a:r>
          </a:p>
          <a:p>
            <a:pPr marL="0" indent="0" algn="just">
              <a:buNone/>
            </a:pPr>
            <a:r>
              <a:rPr lang="el-GR" sz="3000" b="1" dirty="0" err="1"/>
              <a:t>Εκτατικά</a:t>
            </a:r>
            <a:r>
              <a:rPr lang="el-GR" sz="3000" dirty="0"/>
              <a:t>, δηλαδή σε σχέση με την πολλαπλότητα των πραγμάτων προς κατανόηση που είναι άπειρα, η ανθρώπινη κατανόηση είναι σαν το τίποτα, ακόμα κι αν καταλαβαίνει χίλιες προτάσεις… </a:t>
            </a:r>
          </a:p>
          <a:p>
            <a:pPr marL="0" indent="0" algn="just">
              <a:buNone/>
            </a:pPr>
            <a:r>
              <a:rPr lang="el-GR" sz="3000" dirty="0"/>
              <a:t>Αλλά αν θεωρήσουμε την ανθρώπινη κατανόηση </a:t>
            </a:r>
            <a:r>
              <a:rPr lang="el-GR" sz="3000" b="1" dirty="0"/>
              <a:t>εντατικά</a:t>
            </a:r>
            <a:r>
              <a:rPr lang="el-GR" sz="3000" dirty="0"/>
              <a:t>, στο μέτρο που ο όρος αυτός δηλώνει </a:t>
            </a:r>
            <a:r>
              <a:rPr lang="el-GR" sz="3000" b="1" dirty="0"/>
              <a:t>τέλεια κατανόηση </a:t>
            </a:r>
            <a:r>
              <a:rPr lang="el-GR" sz="3000" dirty="0"/>
              <a:t>κάποιας πρότασης, λέω ότι το ανθρώπινο πνεύμα όντως κατανοεί μερικές προτάσεις τέλεια, κι έτσι ως προς αυτές </a:t>
            </a:r>
            <a:r>
              <a:rPr lang="el-GR" sz="3000" b="1" dirty="0"/>
              <a:t>έχει την ίδια απόλυτη βεβαιότητα όπως και … η ίδια η φύση… ο Θεός</a:t>
            </a:r>
            <a:r>
              <a:rPr lang="el-GR" sz="3000" dirty="0"/>
              <a:t>…</a:t>
            </a:r>
            <a:endParaRPr lang="el-GR" sz="3000" dirty="0">
              <a:effectLst/>
            </a:endParaRPr>
          </a:p>
        </p:txBody>
      </p:sp>
    </p:spTree>
    <p:extLst>
      <p:ext uri="{BB962C8B-B14F-4D97-AF65-F5344CB8AC3E}">
        <p14:creationId xmlns:p14="http://schemas.microsoft.com/office/powerpoint/2010/main" val="123897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Η εσωτερική ζωή των επιστημών</a:t>
            </a:r>
            <a:r>
              <a:rPr lang="en-US" sz="3600" dirty="0"/>
              <a:t> (Hacking, 1992)</a:t>
            </a:r>
          </a:p>
        </p:txBody>
      </p:sp>
      <p:sp>
        <p:nvSpPr>
          <p:cNvPr id="3" name="Text Box 3"/>
          <p:cNvSpPr txBox="1">
            <a:spLocks noChangeArrowheads="1"/>
          </p:cNvSpPr>
          <p:nvPr/>
        </p:nvSpPr>
        <p:spPr bwMode="auto">
          <a:xfrm>
            <a:off x="5257800" y="3012622"/>
            <a:ext cx="16764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Κόσμος</a:t>
            </a:r>
            <a:endParaRPr kumimoji="0" lang="en-GB" sz="2000" b="1"/>
          </a:p>
        </p:txBody>
      </p:sp>
      <p:sp>
        <p:nvSpPr>
          <p:cNvPr id="4" name="Text Box 4"/>
          <p:cNvSpPr txBox="1">
            <a:spLocks noChangeArrowheads="1"/>
          </p:cNvSpPr>
          <p:nvPr/>
        </p:nvSpPr>
        <p:spPr bwMode="auto">
          <a:xfrm>
            <a:off x="2819400" y="5051425"/>
            <a:ext cx="15240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Ιδέες</a:t>
            </a:r>
            <a:endParaRPr kumimoji="0" lang="en-GB" sz="2000" b="1"/>
          </a:p>
        </p:txBody>
      </p:sp>
      <p:sp>
        <p:nvSpPr>
          <p:cNvPr id="5" name="Text Box 5"/>
          <p:cNvSpPr txBox="1">
            <a:spLocks noChangeArrowheads="1"/>
          </p:cNvSpPr>
          <p:nvPr/>
        </p:nvSpPr>
        <p:spPr bwMode="auto">
          <a:xfrm>
            <a:off x="7467600" y="5051425"/>
            <a:ext cx="18288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Τεκμήρια</a:t>
            </a:r>
            <a:endParaRPr kumimoji="0" lang="en-GB" sz="2000" b="1"/>
          </a:p>
        </p:txBody>
      </p:sp>
      <p:sp>
        <p:nvSpPr>
          <p:cNvPr id="6" name="Line 6"/>
          <p:cNvSpPr>
            <a:spLocks noChangeShapeType="1"/>
          </p:cNvSpPr>
          <p:nvPr/>
        </p:nvSpPr>
        <p:spPr bwMode="auto">
          <a:xfrm flipV="1">
            <a:off x="3505199" y="3488872"/>
            <a:ext cx="2514599" cy="1562553"/>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7" name="Line 7"/>
          <p:cNvSpPr>
            <a:spLocks noChangeShapeType="1"/>
          </p:cNvSpPr>
          <p:nvPr/>
        </p:nvSpPr>
        <p:spPr bwMode="auto">
          <a:xfrm>
            <a:off x="6019798" y="3495674"/>
            <a:ext cx="2362202" cy="1555749"/>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8" name="Line 8"/>
          <p:cNvSpPr>
            <a:spLocks noChangeShapeType="1"/>
          </p:cNvSpPr>
          <p:nvPr/>
        </p:nvSpPr>
        <p:spPr bwMode="auto">
          <a:xfrm>
            <a:off x="4343400" y="5289550"/>
            <a:ext cx="3124200"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3" name="Text Box 13"/>
          <p:cNvSpPr txBox="1">
            <a:spLocks noChangeArrowheads="1"/>
          </p:cNvSpPr>
          <p:nvPr/>
        </p:nvSpPr>
        <p:spPr bwMode="auto">
          <a:xfrm>
            <a:off x="838200" y="1690688"/>
            <a:ext cx="1981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a:solidFill>
                  <a:srgbClr val="FF3300"/>
                </a:solidFill>
              </a:rPr>
              <a:t>Εγγράμματη / Θεωρητική παράδοση</a:t>
            </a:r>
            <a:endParaRPr kumimoji="0" lang="en-GB" dirty="0">
              <a:solidFill>
                <a:srgbClr val="FF3300"/>
              </a:solidFill>
            </a:endParaRPr>
          </a:p>
        </p:txBody>
      </p:sp>
      <p:sp>
        <p:nvSpPr>
          <p:cNvPr id="14" name="Text Box 14"/>
          <p:cNvSpPr txBox="1">
            <a:spLocks noChangeArrowheads="1"/>
          </p:cNvSpPr>
          <p:nvPr/>
        </p:nvSpPr>
        <p:spPr bwMode="auto">
          <a:xfrm>
            <a:off x="9290957" y="1690687"/>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Προφορική / Εργαστηριακή παράδοση</a:t>
            </a:r>
            <a:endParaRPr kumimoji="0" lang="en-GB" dirty="0">
              <a:solidFill>
                <a:srgbClr val="FF3300"/>
              </a:solidFill>
            </a:endParaRPr>
          </a:p>
        </p:txBody>
      </p:sp>
      <p:sp>
        <p:nvSpPr>
          <p:cNvPr id="15" name="Text Box 15"/>
          <p:cNvSpPr txBox="1">
            <a:spLocks noChangeArrowheads="1"/>
          </p:cNvSpPr>
          <p:nvPr/>
        </p:nvSpPr>
        <p:spPr bwMode="auto">
          <a:xfrm>
            <a:off x="7315198" y="3851096"/>
            <a:ext cx="12954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a:solidFill>
                  <a:srgbClr val="A50021"/>
                </a:solidFill>
                <a:latin typeface="Arial" charset="0"/>
              </a:rPr>
              <a:t>Τέχνη</a:t>
            </a:r>
          </a:p>
        </p:txBody>
      </p:sp>
      <p:sp>
        <p:nvSpPr>
          <p:cNvPr id="16" name="Text Box 16"/>
          <p:cNvSpPr txBox="1">
            <a:spLocks noChangeArrowheads="1"/>
          </p:cNvSpPr>
          <p:nvPr/>
        </p:nvSpPr>
        <p:spPr bwMode="auto">
          <a:xfrm>
            <a:off x="5791199" y="5527675"/>
            <a:ext cx="457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a:solidFill>
                  <a:srgbClr val="A50021"/>
                </a:solidFill>
                <a:latin typeface="Arial" charset="0"/>
              </a:rPr>
              <a:t>??</a:t>
            </a:r>
          </a:p>
        </p:txBody>
      </p:sp>
      <p:sp>
        <p:nvSpPr>
          <p:cNvPr id="17" name="Text Box 17"/>
          <p:cNvSpPr txBox="1">
            <a:spLocks noChangeArrowheads="1"/>
          </p:cNvSpPr>
          <p:nvPr/>
        </p:nvSpPr>
        <p:spPr bwMode="auto">
          <a:xfrm>
            <a:off x="3390898" y="3851096"/>
            <a:ext cx="13716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Φιλοσοφία</a:t>
            </a:r>
          </a:p>
        </p:txBody>
      </p:sp>
      <p:grpSp>
        <p:nvGrpSpPr>
          <p:cNvPr id="21" name="Ομάδα 20">
            <a:extLst>
              <a:ext uri="{FF2B5EF4-FFF2-40B4-BE49-F238E27FC236}">
                <a16:creationId xmlns:a16="http://schemas.microsoft.com/office/drawing/2014/main" id="{984E5E9D-B726-B74D-AFA6-A8E23B10064D}"/>
              </a:ext>
            </a:extLst>
          </p:cNvPr>
          <p:cNvGrpSpPr/>
          <p:nvPr/>
        </p:nvGrpSpPr>
        <p:grpSpPr>
          <a:xfrm>
            <a:off x="6014350" y="1744894"/>
            <a:ext cx="2367649" cy="4877392"/>
            <a:chOff x="6014350" y="1744894"/>
            <a:chExt cx="2367649" cy="4877392"/>
          </a:xfrm>
        </p:grpSpPr>
        <p:cxnSp>
          <p:nvCxnSpPr>
            <p:cNvPr id="10" name="Ευθύγραμμο βέλος σύνδεσης 9">
              <a:extLst>
                <a:ext uri="{FF2B5EF4-FFF2-40B4-BE49-F238E27FC236}">
                  <a16:creationId xmlns:a16="http://schemas.microsoft.com/office/drawing/2014/main" id="{2CB0A2B2-1D4B-D840-B0C5-8665F91CA2DA}"/>
                </a:ext>
              </a:extLst>
            </p:cNvPr>
            <p:cNvCxnSpPr>
              <a:cxnSpLocks/>
            </p:cNvCxnSpPr>
            <p:nvPr/>
          </p:nvCxnSpPr>
          <p:spPr>
            <a:xfrm flipH="1">
              <a:off x="6019798" y="1928813"/>
              <a:ext cx="1" cy="467201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 Box 14">
              <a:extLst>
                <a:ext uri="{FF2B5EF4-FFF2-40B4-BE49-F238E27FC236}">
                  <a16:creationId xmlns:a16="http://schemas.microsoft.com/office/drawing/2014/main" id="{687B4A33-D141-D74D-A35E-4D0D787E5DB1}"/>
                </a:ext>
              </a:extLst>
            </p:cNvPr>
            <p:cNvSpPr txBox="1">
              <a:spLocks noChangeArrowheads="1"/>
            </p:cNvSpPr>
            <p:nvPr/>
          </p:nvSpPr>
          <p:spPr bwMode="auto">
            <a:xfrm>
              <a:off x="6019117" y="1744894"/>
              <a:ext cx="2057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Παρέμβαση</a:t>
              </a:r>
              <a:endParaRPr kumimoji="0" lang="en-GB" dirty="0">
                <a:solidFill>
                  <a:srgbClr val="FF3300"/>
                </a:solidFill>
              </a:endParaRPr>
            </a:p>
          </p:txBody>
        </p:sp>
        <p:sp>
          <p:nvSpPr>
            <p:cNvPr id="20" name="Text Box 14">
              <a:extLst>
                <a:ext uri="{FF2B5EF4-FFF2-40B4-BE49-F238E27FC236}">
                  <a16:creationId xmlns:a16="http://schemas.microsoft.com/office/drawing/2014/main" id="{2CEB5D13-1AD4-1443-A097-9C3278D2F4E3}"/>
                </a:ext>
              </a:extLst>
            </p:cNvPr>
            <p:cNvSpPr txBox="1">
              <a:spLocks noChangeArrowheads="1"/>
            </p:cNvSpPr>
            <p:nvPr/>
          </p:nvSpPr>
          <p:spPr bwMode="auto">
            <a:xfrm>
              <a:off x="6014350" y="6160621"/>
              <a:ext cx="23676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Αναπαράσταση</a:t>
              </a:r>
              <a:endParaRPr kumimoji="0" lang="en-GB" dirty="0">
                <a:solidFill>
                  <a:srgbClr val="FF3300"/>
                </a:solidFill>
              </a:endParaRPr>
            </a:p>
          </p:txBody>
        </p:sp>
      </p:grpSp>
    </p:spTree>
    <p:extLst>
      <p:ext uri="{BB962C8B-B14F-4D97-AF65-F5344CB8AC3E}">
        <p14:creationId xmlns:p14="http://schemas.microsoft.com/office/powerpoint/2010/main" val="7724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p:bldP spid="7" grpId="0" animBg="1"/>
      <p:bldP spid="8" grpId="0" animBg="1"/>
      <p:bldP spid="13" grpId="0" autoUpdateAnimBg="0"/>
      <p:bldP spid="14" grpId="0" autoUpdateAnimBg="0"/>
      <p:bldP spid="15" grpId="0" autoUpdateAnimBg="0"/>
      <p:bldP spid="16" grpId="0" autoUpdateAnimBg="0"/>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Παράδειγμα: Η επαγωγική δουλειά</a:t>
            </a:r>
            <a:endParaRPr lang="en-US" sz="3600" dirty="0"/>
          </a:p>
        </p:txBody>
      </p:sp>
      <p:sp>
        <p:nvSpPr>
          <p:cNvPr id="4" name="Text Box 3"/>
          <p:cNvSpPr txBox="1">
            <a:spLocks noChangeArrowheads="1"/>
          </p:cNvSpPr>
          <p:nvPr/>
        </p:nvSpPr>
        <p:spPr bwMode="auto">
          <a:xfrm>
            <a:off x="5241473" y="2952084"/>
            <a:ext cx="16764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Κόσμος</a:t>
            </a:r>
            <a:endParaRPr kumimoji="0" lang="en-GB" sz="2000" b="1"/>
          </a:p>
        </p:txBody>
      </p:sp>
      <p:sp>
        <p:nvSpPr>
          <p:cNvPr id="5" name="Text Box 4"/>
          <p:cNvSpPr txBox="1">
            <a:spLocks noChangeArrowheads="1"/>
          </p:cNvSpPr>
          <p:nvPr/>
        </p:nvSpPr>
        <p:spPr bwMode="auto">
          <a:xfrm>
            <a:off x="2383971" y="5055602"/>
            <a:ext cx="15240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Ιδέες</a:t>
            </a:r>
            <a:endParaRPr kumimoji="0" lang="en-GB" sz="2000" b="1"/>
          </a:p>
        </p:txBody>
      </p:sp>
      <p:sp>
        <p:nvSpPr>
          <p:cNvPr id="6" name="Text Box 5"/>
          <p:cNvSpPr txBox="1">
            <a:spLocks noChangeArrowheads="1"/>
          </p:cNvSpPr>
          <p:nvPr/>
        </p:nvSpPr>
        <p:spPr bwMode="auto">
          <a:xfrm>
            <a:off x="8153401" y="5005292"/>
            <a:ext cx="18288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Τεκμήρια</a:t>
            </a:r>
            <a:endParaRPr kumimoji="0" lang="en-GB" sz="2000" b="1"/>
          </a:p>
        </p:txBody>
      </p:sp>
      <p:sp>
        <p:nvSpPr>
          <p:cNvPr id="9" name="Line 8"/>
          <p:cNvSpPr>
            <a:spLocks noChangeShapeType="1"/>
          </p:cNvSpPr>
          <p:nvPr/>
        </p:nvSpPr>
        <p:spPr bwMode="auto">
          <a:xfrm flipV="1">
            <a:off x="3117636" y="3439139"/>
            <a:ext cx="2978363" cy="1616463"/>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3" name="Line 12"/>
          <p:cNvSpPr>
            <a:spLocks noChangeShapeType="1"/>
          </p:cNvSpPr>
          <p:nvPr/>
        </p:nvSpPr>
        <p:spPr bwMode="auto">
          <a:xfrm>
            <a:off x="6096000" y="1753353"/>
            <a:ext cx="0" cy="4953000"/>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4" name="Text Box 13"/>
          <p:cNvSpPr txBox="1">
            <a:spLocks noChangeArrowheads="1"/>
          </p:cNvSpPr>
          <p:nvPr/>
        </p:nvSpPr>
        <p:spPr bwMode="auto">
          <a:xfrm>
            <a:off x="838200" y="2007214"/>
            <a:ext cx="1981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Εγγράμματη / Θεωρητική παράδοση</a:t>
            </a:r>
            <a:endParaRPr kumimoji="0" lang="en-GB" dirty="0">
              <a:solidFill>
                <a:srgbClr val="FF3300"/>
              </a:solidFill>
            </a:endParaRPr>
          </a:p>
        </p:txBody>
      </p:sp>
      <p:sp>
        <p:nvSpPr>
          <p:cNvPr id="15" name="Text Box 14"/>
          <p:cNvSpPr txBox="1">
            <a:spLocks noChangeArrowheads="1"/>
          </p:cNvSpPr>
          <p:nvPr/>
        </p:nvSpPr>
        <p:spPr bwMode="auto">
          <a:xfrm>
            <a:off x="9296400" y="2007213"/>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Προφορική / Εργαστηριακή παράδοση</a:t>
            </a:r>
            <a:endParaRPr kumimoji="0" lang="en-GB" dirty="0">
              <a:solidFill>
                <a:srgbClr val="FF3300"/>
              </a:solidFill>
            </a:endParaRPr>
          </a:p>
        </p:txBody>
      </p:sp>
      <p:sp>
        <p:nvSpPr>
          <p:cNvPr id="17" name="Text Box 16"/>
          <p:cNvSpPr txBox="1">
            <a:spLocks noChangeArrowheads="1"/>
          </p:cNvSpPr>
          <p:nvPr/>
        </p:nvSpPr>
        <p:spPr bwMode="auto">
          <a:xfrm>
            <a:off x="7613454" y="3760371"/>
            <a:ext cx="145434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Παρατηρώ</a:t>
            </a:r>
          </a:p>
        </p:txBody>
      </p:sp>
      <p:cxnSp>
        <p:nvCxnSpPr>
          <p:cNvPr id="20" name="Straight Arrow Connector 19"/>
          <p:cNvCxnSpPr>
            <a:endCxn id="6" idx="0"/>
          </p:cNvCxnSpPr>
          <p:nvPr/>
        </p:nvCxnSpPr>
        <p:spPr>
          <a:xfrm>
            <a:off x="6375826" y="3413380"/>
            <a:ext cx="2691975" cy="159191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 Box 16"/>
          <p:cNvSpPr txBox="1">
            <a:spLocks noChangeArrowheads="1"/>
          </p:cNvSpPr>
          <p:nvPr/>
        </p:nvSpPr>
        <p:spPr bwMode="auto">
          <a:xfrm>
            <a:off x="5241473" y="5381603"/>
            <a:ext cx="19049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Κατηγοριοποιώ</a:t>
            </a:r>
          </a:p>
        </p:txBody>
      </p:sp>
      <p:cxnSp>
        <p:nvCxnSpPr>
          <p:cNvPr id="22" name="Straight Arrow Connector 21"/>
          <p:cNvCxnSpPr>
            <a:cxnSpLocks/>
          </p:cNvCxnSpPr>
          <p:nvPr/>
        </p:nvCxnSpPr>
        <p:spPr>
          <a:xfrm flipH="1">
            <a:off x="3907971" y="5362484"/>
            <a:ext cx="4245430" cy="5031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 Box 16"/>
          <p:cNvSpPr txBox="1">
            <a:spLocks noChangeArrowheads="1"/>
          </p:cNvSpPr>
          <p:nvPr/>
        </p:nvSpPr>
        <p:spPr bwMode="auto">
          <a:xfrm>
            <a:off x="3716013" y="3760371"/>
            <a:ext cx="136066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Υποθέτω</a:t>
            </a:r>
          </a:p>
        </p:txBody>
      </p:sp>
      <p:cxnSp>
        <p:nvCxnSpPr>
          <p:cNvPr id="18" name="Straight Arrow Connector 17"/>
          <p:cNvCxnSpPr/>
          <p:nvPr/>
        </p:nvCxnSpPr>
        <p:spPr>
          <a:xfrm>
            <a:off x="6115709" y="3428334"/>
            <a:ext cx="2647291" cy="157695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 Box 16"/>
          <p:cNvSpPr txBox="1">
            <a:spLocks noChangeArrowheads="1"/>
          </p:cNvSpPr>
          <p:nvPr/>
        </p:nvSpPr>
        <p:spPr bwMode="auto">
          <a:xfrm>
            <a:off x="6280096" y="4229853"/>
            <a:ext cx="12567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Δοκιμάζω</a:t>
            </a:r>
          </a:p>
        </p:txBody>
      </p:sp>
      <p:cxnSp>
        <p:nvCxnSpPr>
          <p:cNvPr id="23" name="Straight Arrow Connector 21">
            <a:extLst>
              <a:ext uri="{FF2B5EF4-FFF2-40B4-BE49-F238E27FC236}">
                <a16:creationId xmlns:a16="http://schemas.microsoft.com/office/drawing/2014/main" id="{B056B0BF-5A34-224B-9F0C-443D14B71206}"/>
              </a:ext>
            </a:extLst>
          </p:cNvPr>
          <p:cNvCxnSpPr/>
          <p:nvPr/>
        </p:nvCxnSpPr>
        <p:spPr>
          <a:xfrm flipH="1">
            <a:off x="3907971" y="5208233"/>
            <a:ext cx="4245430" cy="5031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 Box 16">
            <a:extLst>
              <a:ext uri="{FF2B5EF4-FFF2-40B4-BE49-F238E27FC236}">
                <a16:creationId xmlns:a16="http://schemas.microsoft.com/office/drawing/2014/main" id="{13483EC9-CF54-DB49-9389-E6982B4AC913}"/>
              </a:ext>
            </a:extLst>
          </p:cNvPr>
          <p:cNvSpPr txBox="1">
            <a:spLocks noChangeArrowheads="1"/>
          </p:cNvSpPr>
          <p:nvPr/>
        </p:nvSpPr>
        <p:spPr bwMode="auto">
          <a:xfrm>
            <a:off x="5235563" y="4904394"/>
            <a:ext cx="19049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Τροποποιώ</a:t>
            </a:r>
          </a:p>
        </p:txBody>
      </p:sp>
    </p:spTree>
    <p:extLst>
      <p:ext uri="{BB962C8B-B14F-4D97-AF65-F5344CB8AC3E}">
        <p14:creationId xmlns:p14="http://schemas.microsoft.com/office/powerpoint/2010/main" val="2794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 calcmode="lin" valueType="num">
                                      <p:cBhvr>
                                        <p:cTn id="55" dur="500" fill="hold"/>
                                        <p:tgtEl>
                                          <p:spTgt spid="27"/>
                                        </p:tgtEl>
                                        <p:attrNameLst>
                                          <p:attrName>ppt_x</p:attrName>
                                        </p:attrNameLst>
                                      </p:cBhvr>
                                      <p:tavLst>
                                        <p:tav tm="0">
                                          <p:val>
                                            <p:fltVal val="0.5"/>
                                          </p:val>
                                        </p:tav>
                                        <p:tav tm="100000">
                                          <p:val>
                                            <p:strVal val="#ppt_x"/>
                                          </p:val>
                                        </p:tav>
                                      </p:tavLst>
                                    </p:anim>
                                    <p:anim calcmode="lin" valueType="num">
                                      <p:cBhvr>
                                        <p:cTn id="56" dur="5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900" decel="100000" fill="hold"/>
                                        <p:tgtEl>
                                          <p:spTgt spid="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0-#ppt_w/2"/>
                                          </p:val>
                                        </p:tav>
                                        <p:tav tm="100000">
                                          <p:val>
                                            <p:strVal val="#ppt_x"/>
                                          </p:val>
                                        </p:tav>
                                      </p:tavLst>
                                    </p:anim>
                                    <p:anim calcmode="lin" valueType="num">
                                      <p:cBhvr additive="base">
                                        <p:cTn id="9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3"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1+#ppt_w/2"/>
                                          </p:val>
                                        </p:tav>
                                        <p:tav tm="100000">
                                          <p:val>
                                            <p:strVal val="#ppt_x"/>
                                          </p:val>
                                        </p:tav>
                                      </p:tavLst>
                                    </p:anim>
                                    <p:anim calcmode="lin" valueType="num">
                                      <p:cBhvr additive="base">
                                        <p:cTn id="9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52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 calcmode="lin" valueType="num">
                                      <p:cBhvr>
                                        <p:cTn id="109" dur="500" fill="hold"/>
                                        <p:tgtEl>
                                          <p:spTgt spid="24"/>
                                        </p:tgtEl>
                                        <p:attrNameLst>
                                          <p:attrName>ppt_x</p:attrName>
                                        </p:attrNameLst>
                                      </p:cBhvr>
                                      <p:tavLst>
                                        <p:tav tm="0">
                                          <p:val>
                                            <p:fltVal val="0.5"/>
                                          </p:val>
                                        </p:tav>
                                        <p:tav tm="100000">
                                          <p:val>
                                            <p:strVal val="#ppt_x"/>
                                          </p:val>
                                        </p:tav>
                                      </p:tavLst>
                                    </p:anim>
                                    <p:anim calcmode="lin" valueType="num">
                                      <p:cBhvr>
                                        <p:cTn id="110"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9" grpId="0" animBg="1"/>
      <p:bldP spid="13" grpId="0" animBg="1"/>
      <p:bldP spid="14" grpId="0" autoUpdateAnimBg="0"/>
      <p:bldP spid="15" grpId="0" autoUpdateAnimBg="0"/>
      <p:bldP spid="17" grpId="0" autoUpdateAnimBg="0"/>
      <p:bldP spid="21" grpId="0" autoUpdateAnimBg="0"/>
      <p:bldP spid="27" grpId="0" autoUpdateAnimBg="0"/>
      <p:bldP spid="19" grpId="0" autoUpdateAnimBg="0"/>
      <p:bldP spid="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Παράδειγμα: Η παραγωγική δουλειά</a:t>
            </a:r>
            <a:endParaRPr lang="en-US" sz="3600" dirty="0"/>
          </a:p>
        </p:txBody>
      </p:sp>
      <p:sp>
        <p:nvSpPr>
          <p:cNvPr id="4" name="Text Box 3"/>
          <p:cNvSpPr txBox="1">
            <a:spLocks noChangeArrowheads="1"/>
          </p:cNvSpPr>
          <p:nvPr/>
        </p:nvSpPr>
        <p:spPr bwMode="auto">
          <a:xfrm>
            <a:off x="5257800" y="2969419"/>
            <a:ext cx="16764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Κόσμος</a:t>
            </a:r>
            <a:endParaRPr kumimoji="0" lang="en-GB" sz="2000" b="1"/>
          </a:p>
        </p:txBody>
      </p:sp>
      <p:sp>
        <p:nvSpPr>
          <p:cNvPr id="5" name="Text Box 4"/>
          <p:cNvSpPr txBox="1">
            <a:spLocks noChangeArrowheads="1"/>
          </p:cNvSpPr>
          <p:nvPr/>
        </p:nvSpPr>
        <p:spPr bwMode="auto">
          <a:xfrm>
            <a:off x="2057400" y="5124450"/>
            <a:ext cx="15240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Ιδέες</a:t>
            </a:r>
            <a:endParaRPr kumimoji="0" lang="en-GB" sz="2000" b="1"/>
          </a:p>
        </p:txBody>
      </p:sp>
      <p:sp>
        <p:nvSpPr>
          <p:cNvPr id="6" name="Text Box 5"/>
          <p:cNvSpPr txBox="1">
            <a:spLocks noChangeArrowheads="1"/>
          </p:cNvSpPr>
          <p:nvPr/>
        </p:nvSpPr>
        <p:spPr bwMode="auto">
          <a:xfrm>
            <a:off x="8610599" y="5124450"/>
            <a:ext cx="18288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Τεκμήρια</a:t>
            </a:r>
            <a:endParaRPr kumimoji="0" lang="en-GB" sz="2000" b="1"/>
          </a:p>
        </p:txBody>
      </p:sp>
      <p:sp>
        <p:nvSpPr>
          <p:cNvPr id="9" name="Line 8"/>
          <p:cNvSpPr>
            <a:spLocks noChangeShapeType="1"/>
          </p:cNvSpPr>
          <p:nvPr/>
        </p:nvSpPr>
        <p:spPr bwMode="auto">
          <a:xfrm>
            <a:off x="6141759" y="3460750"/>
            <a:ext cx="3426784" cy="16637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3" name="Line 12"/>
          <p:cNvSpPr>
            <a:spLocks noChangeShapeType="1"/>
          </p:cNvSpPr>
          <p:nvPr/>
        </p:nvSpPr>
        <p:spPr bwMode="auto">
          <a:xfrm>
            <a:off x="6115708" y="1726102"/>
            <a:ext cx="0" cy="4953000"/>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4" name="Text Box 13"/>
          <p:cNvSpPr txBox="1">
            <a:spLocks noChangeArrowheads="1"/>
          </p:cNvSpPr>
          <p:nvPr/>
        </p:nvSpPr>
        <p:spPr bwMode="auto">
          <a:xfrm>
            <a:off x="838200" y="2089151"/>
            <a:ext cx="1981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Εγγράμματη / Θεωρητική παράδοση</a:t>
            </a:r>
            <a:endParaRPr kumimoji="0" lang="en-GB" dirty="0">
              <a:solidFill>
                <a:srgbClr val="FF3300"/>
              </a:solidFill>
            </a:endParaRPr>
          </a:p>
        </p:txBody>
      </p:sp>
      <p:sp>
        <p:nvSpPr>
          <p:cNvPr id="15" name="Text Box 14"/>
          <p:cNvSpPr txBox="1">
            <a:spLocks noChangeArrowheads="1"/>
          </p:cNvSpPr>
          <p:nvPr/>
        </p:nvSpPr>
        <p:spPr bwMode="auto">
          <a:xfrm>
            <a:off x="9296400" y="2089151"/>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Προφορική / Εργαστηριακή παράδοση</a:t>
            </a:r>
            <a:endParaRPr kumimoji="0" lang="en-GB" dirty="0">
              <a:solidFill>
                <a:srgbClr val="FF3300"/>
              </a:solidFill>
            </a:endParaRPr>
          </a:p>
        </p:txBody>
      </p:sp>
      <p:sp>
        <p:nvSpPr>
          <p:cNvPr id="17" name="Text Box 16"/>
          <p:cNvSpPr txBox="1">
            <a:spLocks noChangeArrowheads="1"/>
          </p:cNvSpPr>
          <p:nvPr/>
        </p:nvSpPr>
        <p:spPr bwMode="auto">
          <a:xfrm>
            <a:off x="7545970" y="3607594"/>
            <a:ext cx="1454346"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Δοκιμάζω Παράγω</a:t>
            </a:r>
          </a:p>
        </p:txBody>
      </p:sp>
      <p:cxnSp>
        <p:nvCxnSpPr>
          <p:cNvPr id="20" name="Straight Arrow Connector 19"/>
          <p:cNvCxnSpPr>
            <a:cxnSpLocks/>
          </p:cNvCxnSpPr>
          <p:nvPr/>
        </p:nvCxnSpPr>
        <p:spPr>
          <a:xfrm flipH="1">
            <a:off x="2549885" y="3445669"/>
            <a:ext cx="3294553" cy="16637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 Box 16"/>
          <p:cNvSpPr txBox="1">
            <a:spLocks noChangeArrowheads="1"/>
          </p:cNvSpPr>
          <p:nvPr/>
        </p:nvSpPr>
        <p:spPr bwMode="auto">
          <a:xfrm>
            <a:off x="5143500" y="5549853"/>
            <a:ext cx="190499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Ελέγχω</a:t>
            </a:r>
          </a:p>
        </p:txBody>
      </p:sp>
      <p:cxnSp>
        <p:nvCxnSpPr>
          <p:cNvPr id="22" name="Straight Arrow Connector 21"/>
          <p:cNvCxnSpPr>
            <a:stCxn id="5" idx="3"/>
            <a:endCxn id="6" idx="1"/>
          </p:cNvCxnSpPr>
          <p:nvPr/>
        </p:nvCxnSpPr>
        <p:spPr>
          <a:xfrm>
            <a:off x="3581400" y="5362575"/>
            <a:ext cx="5029199"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 Box 16"/>
          <p:cNvSpPr txBox="1">
            <a:spLocks noChangeArrowheads="1"/>
          </p:cNvSpPr>
          <p:nvPr/>
        </p:nvSpPr>
        <p:spPr bwMode="auto">
          <a:xfrm>
            <a:off x="3350844" y="3699134"/>
            <a:ext cx="136066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Υποθέτω</a:t>
            </a:r>
          </a:p>
        </p:txBody>
      </p:sp>
      <p:cxnSp>
        <p:nvCxnSpPr>
          <p:cNvPr id="16" name="Straight Arrow Connector 19">
            <a:extLst>
              <a:ext uri="{FF2B5EF4-FFF2-40B4-BE49-F238E27FC236}">
                <a16:creationId xmlns:a16="http://schemas.microsoft.com/office/drawing/2014/main" id="{DD64FE1C-B393-A146-87C8-F8891F987CB8}"/>
              </a:ext>
            </a:extLst>
          </p:cNvPr>
          <p:cNvCxnSpPr>
            <a:cxnSpLocks/>
          </p:cNvCxnSpPr>
          <p:nvPr/>
        </p:nvCxnSpPr>
        <p:spPr>
          <a:xfrm flipH="1">
            <a:off x="2847206" y="3465373"/>
            <a:ext cx="3294553" cy="16637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 Box 16">
            <a:extLst>
              <a:ext uri="{FF2B5EF4-FFF2-40B4-BE49-F238E27FC236}">
                <a16:creationId xmlns:a16="http://schemas.microsoft.com/office/drawing/2014/main" id="{85AD5950-C689-B848-945F-5884299E5A3B}"/>
              </a:ext>
            </a:extLst>
          </p:cNvPr>
          <p:cNvSpPr txBox="1">
            <a:spLocks noChangeArrowheads="1"/>
          </p:cNvSpPr>
          <p:nvPr/>
        </p:nvSpPr>
        <p:spPr bwMode="auto">
          <a:xfrm>
            <a:off x="4122559" y="4420604"/>
            <a:ext cx="157404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Επιβεβαιώνω</a:t>
            </a:r>
          </a:p>
        </p:txBody>
      </p:sp>
    </p:spTree>
    <p:extLst>
      <p:ext uri="{BB962C8B-B14F-4D97-AF65-F5344CB8AC3E}">
        <p14:creationId xmlns:p14="http://schemas.microsoft.com/office/powerpoint/2010/main" val="20772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 calcmode="lin" valueType="num">
                                      <p:cBhvr>
                                        <p:cTn id="15" dur="500" fill="hold"/>
                                        <p:tgtEl>
                                          <p:spTgt spid="27"/>
                                        </p:tgtEl>
                                        <p:attrNameLst>
                                          <p:attrName>ppt_x</p:attrName>
                                        </p:attrNameLst>
                                      </p:cBhvr>
                                      <p:tavLst>
                                        <p:tav tm="0">
                                          <p:val>
                                            <p:fltVal val="0.5"/>
                                          </p:val>
                                        </p:tav>
                                        <p:tav tm="100000">
                                          <p:val>
                                            <p:strVal val="#ppt_x"/>
                                          </p:val>
                                        </p:tav>
                                      </p:tavLst>
                                    </p:anim>
                                    <p:anim calcmode="lin" valueType="num">
                                      <p:cBhvr>
                                        <p:cTn id="16" dur="500" fill="hold"/>
                                        <p:tgtEl>
                                          <p:spTgt spid="27"/>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 calcmode="lin" valueType="num">
                                      <p:cBhvr>
                                        <p:cTn id="55" dur="500" fill="hold"/>
                                        <p:tgtEl>
                                          <p:spTgt spid="17"/>
                                        </p:tgtEl>
                                        <p:attrNameLst>
                                          <p:attrName>ppt_x</p:attrName>
                                        </p:attrNameLst>
                                      </p:cBhvr>
                                      <p:tavLst>
                                        <p:tav tm="0">
                                          <p:val>
                                            <p:fltVal val="0.5"/>
                                          </p:val>
                                        </p:tav>
                                        <p:tav tm="100000">
                                          <p:val>
                                            <p:strVal val="#ppt_x"/>
                                          </p:val>
                                        </p:tav>
                                      </p:tavLst>
                                    </p:anim>
                                    <p:anim calcmode="lin" valueType="num">
                                      <p:cBhvr>
                                        <p:cTn id="56"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900" decel="100000" fill="hold"/>
                                        <p:tgtEl>
                                          <p:spTgt spid="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0-#ppt_w/2"/>
                                          </p:val>
                                        </p:tav>
                                        <p:tav tm="100000">
                                          <p:val>
                                            <p:strVal val="#ppt_x"/>
                                          </p:val>
                                        </p:tav>
                                      </p:tavLst>
                                    </p:anim>
                                    <p:anim calcmode="lin" valueType="num">
                                      <p:cBhvr additive="base">
                                        <p:cTn id="7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 calcmode="lin" valueType="num">
                                      <p:cBhvr>
                                        <p:cTn id="95" dur="500" fill="hold"/>
                                        <p:tgtEl>
                                          <p:spTgt spid="18"/>
                                        </p:tgtEl>
                                        <p:attrNameLst>
                                          <p:attrName>ppt_x</p:attrName>
                                        </p:attrNameLst>
                                      </p:cBhvr>
                                      <p:tavLst>
                                        <p:tav tm="0">
                                          <p:val>
                                            <p:fltVal val="0.5"/>
                                          </p:val>
                                        </p:tav>
                                        <p:tav tm="100000">
                                          <p:val>
                                            <p:strVal val="#ppt_x"/>
                                          </p:val>
                                        </p:tav>
                                      </p:tavLst>
                                    </p:anim>
                                    <p:anim calcmode="lin" valueType="num">
                                      <p:cBhvr>
                                        <p:cTn id="96"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9" grpId="0" animBg="1"/>
      <p:bldP spid="13" grpId="0" animBg="1"/>
      <p:bldP spid="14" grpId="0" autoUpdateAnimBg="0"/>
      <p:bldP spid="15" grpId="0" autoUpdateAnimBg="0"/>
      <p:bldP spid="17" grpId="0" autoUpdateAnimBg="0"/>
      <p:bldP spid="21" grpId="0" autoUpdateAnimBg="0"/>
      <p:bldP spid="27" grpId="0" autoUpdateAnimBg="0"/>
      <p:bldP spid="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a:t>και η δουλειά των εκπαιδευτικών: π.χ. μεταφορά</a:t>
            </a:r>
            <a:r>
              <a:rPr lang="mr-IN" sz="3600" dirty="0"/>
              <a:t>…</a:t>
            </a:r>
            <a:endParaRPr lang="en-US" sz="3600" dirty="0"/>
          </a:p>
        </p:txBody>
      </p:sp>
      <p:sp>
        <p:nvSpPr>
          <p:cNvPr id="3" name="Text Box 3"/>
          <p:cNvSpPr txBox="1">
            <a:spLocks noChangeArrowheads="1"/>
          </p:cNvSpPr>
          <p:nvPr/>
        </p:nvSpPr>
        <p:spPr bwMode="auto">
          <a:xfrm>
            <a:off x="5257800" y="3012622"/>
            <a:ext cx="16764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dirty="0"/>
              <a:t>Κόσμος</a:t>
            </a:r>
            <a:endParaRPr kumimoji="0" lang="en-GB" sz="2000" b="1" dirty="0"/>
          </a:p>
        </p:txBody>
      </p:sp>
      <p:sp>
        <p:nvSpPr>
          <p:cNvPr id="4" name="Text Box 4"/>
          <p:cNvSpPr txBox="1">
            <a:spLocks noChangeArrowheads="1"/>
          </p:cNvSpPr>
          <p:nvPr/>
        </p:nvSpPr>
        <p:spPr bwMode="auto">
          <a:xfrm>
            <a:off x="2819400" y="5051425"/>
            <a:ext cx="15240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Ιδέες</a:t>
            </a:r>
            <a:endParaRPr kumimoji="0" lang="en-GB" sz="2000" b="1"/>
          </a:p>
        </p:txBody>
      </p:sp>
      <p:sp>
        <p:nvSpPr>
          <p:cNvPr id="5" name="Text Box 5"/>
          <p:cNvSpPr txBox="1">
            <a:spLocks noChangeArrowheads="1"/>
          </p:cNvSpPr>
          <p:nvPr/>
        </p:nvSpPr>
        <p:spPr bwMode="auto">
          <a:xfrm>
            <a:off x="7467600" y="5051425"/>
            <a:ext cx="18288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Τεκμήρια</a:t>
            </a:r>
            <a:endParaRPr kumimoji="0" lang="en-GB" sz="2000" b="1"/>
          </a:p>
        </p:txBody>
      </p:sp>
      <p:sp>
        <p:nvSpPr>
          <p:cNvPr id="12" name="Line 12"/>
          <p:cNvSpPr>
            <a:spLocks noChangeShapeType="1"/>
          </p:cNvSpPr>
          <p:nvPr/>
        </p:nvSpPr>
        <p:spPr bwMode="auto">
          <a:xfrm>
            <a:off x="6019800" y="1690687"/>
            <a:ext cx="0" cy="4953000"/>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 name="Text Box 13"/>
          <p:cNvSpPr txBox="1">
            <a:spLocks noChangeArrowheads="1"/>
          </p:cNvSpPr>
          <p:nvPr/>
        </p:nvSpPr>
        <p:spPr bwMode="auto">
          <a:xfrm>
            <a:off x="838200" y="1690688"/>
            <a:ext cx="1981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Εγγράμματη / Θεωρητική παράδοση</a:t>
            </a:r>
            <a:endParaRPr kumimoji="0" lang="en-GB" dirty="0">
              <a:solidFill>
                <a:srgbClr val="FF3300"/>
              </a:solidFill>
            </a:endParaRPr>
          </a:p>
        </p:txBody>
      </p:sp>
      <p:sp>
        <p:nvSpPr>
          <p:cNvPr id="14" name="Text Box 14"/>
          <p:cNvSpPr txBox="1">
            <a:spLocks noChangeArrowheads="1"/>
          </p:cNvSpPr>
          <p:nvPr/>
        </p:nvSpPr>
        <p:spPr bwMode="auto">
          <a:xfrm>
            <a:off x="9290957" y="1690687"/>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Προφορική / Εργαστηριακή παράδοση</a:t>
            </a:r>
            <a:endParaRPr kumimoji="0" lang="en-GB" dirty="0">
              <a:solidFill>
                <a:srgbClr val="FF3300"/>
              </a:solidFill>
            </a:endParaRPr>
          </a:p>
        </p:txBody>
      </p:sp>
      <p:sp>
        <p:nvSpPr>
          <p:cNvPr id="15" name="Text Box 15"/>
          <p:cNvSpPr txBox="1">
            <a:spLocks noChangeArrowheads="1"/>
          </p:cNvSpPr>
          <p:nvPr/>
        </p:nvSpPr>
        <p:spPr bwMode="auto">
          <a:xfrm>
            <a:off x="7200896" y="3610335"/>
            <a:ext cx="166551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Παραδείγματα</a:t>
            </a:r>
          </a:p>
          <a:p>
            <a:pPr algn="ctr" eaLnBrk="1" hangingPunct="1">
              <a:spcBef>
                <a:spcPct val="50000"/>
              </a:spcBef>
            </a:pPr>
            <a:r>
              <a:rPr lang="el-GR" sz="1600" b="1" dirty="0">
                <a:solidFill>
                  <a:srgbClr val="A50021"/>
                </a:solidFill>
                <a:latin typeface="Arial" charset="0"/>
              </a:rPr>
              <a:t>Πειράματα επίδειξης</a:t>
            </a:r>
          </a:p>
        </p:txBody>
      </p:sp>
      <p:sp>
        <p:nvSpPr>
          <p:cNvPr id="17" name="Text Box 17"/>
          <p:cNvSpPr txBox="1">
            <a:spLocks noChangeArrowheads="1"/>
          </p:cNvSpPr>
          <p:nvPr/>
        </p:nvSpPr>
        <p:spPr bwMode="auto">
          <a:xfrm>
            <a:off x="3135086" y="3851096"/>
            <a:ext cx="16274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«Παράδοση»</a:t>
            </a:r>
          </a:p>
        </p:txBody>
      </p:sp>
      <p:cxnSp>
        <p:nvCxnSpPr>
          <p:cNvPr id="10" name="Straight Arrow Connector 9"/>
          <p:cNvCxnSpPr>
            <a:endCxn id="4" idx="0"/>
          </p:cNvCxnSpPr>
          <p:nvPr/>
        </p:nvCxnSpPr>
        <p:spPr>
          <a:xfrm flipH="1">
            <a:off x="3581400" y="3495674"/>
            <a:ext cx="2438398" cy="1555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a:off x="6019798" y="3495674"/>
            <a:ext cx="2362202" cy="1555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5" idx="1"/>
          </p:cNvCxnSpPr>
          <p:nvPr/>
        </p:nvCxnSpPr>
        <p:spPr>
          <a:xfrm>
            <a:off x="4343400" y="5289550"/>
            <a:ext cx="3124200" cy="0"/>
          </a:xfrm>
          <a:prstGeom prst="straightConnector1">
            <a:avLst/>
          </a:prstGeom>
          <a:ln w="38100">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 Box 17"/>
          <p:cNvSpPr txBox="1">
            <a:spLocks noChangeArrowheads="1"/>
          </p:cNvSpPr>
          <p:nvPr/>
        </p:nvSpPr>
        <p:spPr bwMode="auto">
          <a:xfrm>
            <a:off x="4937232" y="5674231"/>
            <a:ext cx="216513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Σύνδεση (εξηγήσεις, αναλογίες κ.λπ.)</a:t>
            </a:r>
          </a:p>
        </p:txBody>
      </p:sp>
    </p:spTree>
    <p:extLst>
      <p:ext uri="{BB962C8B-B14F-4D97-AF65-F5344CB8AC3E}">
        <p14:creationId xmlns:p14="http://schemas.microsoft.com/office/powerpoint/2010/main" val="45018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p:bldP spid="14" grpId="0"/>
      <p:bldP spid="15" grpId="0"/>
      <p:bldP spid="17"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600" dirty="0"/>
              <a:t>και η δουλειά των εκπαιδευτικών: π.χ. εποικοδόμηση</a:t>
            </a:r>
            <a:endParaRPr lang="en-US" sz="3600" dirty="0"/>
          </a:p>
        </p:txBody>
      </p:sp>
      <p:sp>
        <p:nvSpPr>
          <p:cNvPr id="3" name="Text Box 3"/>
          <p:cNvSpPr txBox="1">
            <a:spLocks noChangeArrowheads="1"/>
          </p:cNvSpPr>
          <p:nvPr/>
        </p:nvSpPr>
        <p:spPr bwMode="auto">
          <a:xfrm>
            <a:off x="5257800" y="3012622"/>
            <a:ext cx="16764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dirty="0"/>
              <a:t>Κόσμος</a:t>
            </a:r>
            <a:endParaRPr kumimoji="0" lang="en-GB" sz="2000" b="1" dirty="0"/>
          </a:p>
        </p:txBody>
      </p:sp>
      <p:sp>
        <p:nvSpPr>
          <p:cNvPr id="4" name="Text Box 4"/>
          <p:cNvSpPr txBox="1">
            <a:spLocks noChangeArrowheads="1"/>
          </p:cNvSpPr>
          <p:nvPr/>
        </p:nvSpPr>
        <p:spPr bwMode="auto">
          <a:xfrm>
            <a:off x="2819400" y="5051425"/>
            <a:ext cx="15240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a:t>Ιδέες</a:t>
            </a:r>
            <a:endParaRPr kumimoji="0" lang="en-GB" sz="2000" b="1"/>
          </a:p>
        </p:txBody>
      </p:sp>
      <p:sp>
        <p:nvSpPr>
          <p:cNvPr id="5" name="Text Box 5"/>
          <p:cNvSpPr txBox="1">
            <a:spLocks noChangeArrowheads="1"/>
          </p:cNvSpPr>
          <p:nvPr/>
        </p:nvSpPr>
        <p:spPr bwMode="auto">
          <a:xfrm>
            <a:off x="7467600" y="5051425"/>
            <a:ext cx="1828800" cy="476250"/>
          </a:xfrm>
          <a:prstGeom prst="rect">
            <a:avLst/>
          </a:prstGeom>
          <a:noFill/>
          <a:ln w="19050">
            <a:solidFill>
              <a:srgbClr val="00008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kumimoji="0" lang="el-GR" b="1" dirty="0"/>
              <a:t>Τεκμήρια</a:t>
            </a:r>
            <a:endParaRPr kumimoji="0" lang="en-GB" sz="2000" b="1" dirty="0"/>
          </a:p>
        </p:txBody>
      </p:sp>
      <p:sp>
        <p:nvSpPr>
          <p:cNvPr id="12" name="Line 12"/>
          <p:cNvSpPr>
            <a:spLocks noChangeShapeType="1"/>
          </p:cNvSpPr>
          <p:nvPr/>
        </p:nvSpPr>
        <p:spPr bwMode="auto">
          <a:xfrm>
            <a:off x="6019800" y="1690687"/>
            <a:ext cx="0" cy="4953000"/>
          </a:xfrm>
          <a:prstGeom prst="line">
            <a:avLst/>
          </a:prstGeom>
          <a:noFill/>
          <a:ln w="9525">
            <a:solidFill>
              <a:srgbClr val="FF0000"/>
            </a:solidFill>
            <a:prstDash val="lg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3" name="Text Box 13"/>
          <p:cNvSpPr txBox="1">
            <a:spLocks noChangeArrowheads="1"/>
          </p:cNvSpPr>
          <p:nvPr/>
        </p:nvSpPr>
        <p:spPr bwMode="auto">
          <a:xfrm>
            <a:off x="838200" y="1690688"/>
            <a:ext cx="1981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Εγγράμματη / Θεωρητική παράδοση</a:t>
            </a:r>
            <a:endParaRPr kumimoji="0" lang="en-GB" dirty="0">
              <a:solidFill>
                <a:srgbClr val="FF3300"/>
              </a:solidFill>
            </a:endParaRPr>
          </a:p>
        </p:txBody>
      </p:sp>
      <p:sp>
        <p:nvSpPr>
          <p:cNvPr id="14" name="Text Box 14"/>
          <p:cNvSpPr txBox="1">
            <a:spLocks noChangeArrowheads="1"/>
          </p:cNvSpPr>
          <p:nvPr/>
        </p:nvSpPr>
        <p:spPr bwMode="auto">
          <a:xfrm>
            <a:off x="9290957" y="1690687"/>
            <a:ext cx="2057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spcBef>
                <a:spcPct val="50000"/>
              </a:spcBef>
            </a:pPr>
            <a:r>
              <a:rPr kumimoji="0" lang="el-GR" dirty="0">
                <a:solidFill>
                  <a:srgbClr val="FF3300"/>
                </a:solidFill>
              </a:rPr>
              <a:t>Προφορική / Εργαστηριακή παράδοση</a:t>
            </a:r>
            <a:endParaRPr kumimoji="0" lang="en-GB" dirty="0">
              <a:solidFill>
                <a:srgbClr val="FF3300"/>
              </a:solidFill>
            </a:endParaRPr>
          </a:p>
        </p:txBody>
      </p:sp>
      <p:sp>
        <p:nvSpPr>
          <p:cNvPr id="15" name="Text Box 15"/>
          <p:cNvSpPr txBox="1">
            <a:spLocks noChangeArrowheads="1"/>
          </p:cNvSpPr>
          <p:nvPr/>
        </p:nvSpPr>
        <p:spPr bwMode="auto">
          <a:xfrm>
            <a:off x="7271654" y="3630585"/>
            <a:ext cx="166551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Εμπειρίες</a:t>
            </a:r>
            <a:r>
              <a:rPr lang="el-GR" sz="1600" b="1">
                <a:solidFill>
                  <a:srgbClr val="A50021"/>
                </a:solidFill>
                <a:latin typeface="Arial" charset="0"/>
              </a:rPr>
              <a:t>, πειράματα: σύγκρουση</a:t>
            </a:r>
            <a:endParaRPr lang="el-GR" sz="1600" b="1" dirty="0">
              <a:solidFill>
                <a:srgbClr val="A50021"/>
              </a:solidFill>
              <a:latin typeface="Arial" charset="0"/>
            </a:endParaRPr>
          </a:p>
        </p:txBody>
      </p:sp>
      <p:sp>
        <p:nvSpPr>
          <p:cNvPr id="17" name="Text Box 17"/>
          <p:cNvSpPr txBox="1">
            <a:spLocks noChangeArrowheads="1"/>
          </p:cNvSpPr>
          <p:nvPr/>
        </p:nvSpPr>
        <p:spPr bwMode="auto">
          <a:xfrm>
            <a:off x="3135086" y="3851096"/>
            <a:ext cx="16274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«Εφαρμογή»</a:t>
            </a:r>
          </a:p>
        </p:txBody>
      </p:sp>
      <p:cxnSp>
        <p:nvCxnSpPr>
          <p:cNvPr id="10" name="Straight Arrow Connector 9"/>
          <p:cNvCxnSpPr>
            <a:stCxn id="4" idx="0"/>
          </p:cNvCxnSpPr>
          <p:nvPr/>
        </p:nvCxnSpPr>
        <p:spPr>
          <a:xfrm flipV="1">
            <a:off x="3581400" y="3488872"/>
            <a:ext cx="2321376" cy="15625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17"/>
          <p:cNvSpPr txBox="1">
            <a:spLocks noChangeArrowheads="1"/>
          </p:cNvSpPr>
          <p:nvPr/>
        </p:nvSpPr>
        <p:spPr bwMode="auto">
          <a:xfrm>
            <a:off x="5282294" y="5559216"/>
            <a:ext cx="162741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«Πρόταση»</a:t>
            </a:r>
          </a:p>
        </p:txBody>
      </p:sp>
      <p:sp>
        <p:nvSpPr>
          <p:cNvPr id="16" name="Line 8"/>
          <p:cNvSpPr>
            <a:spLocks noChangeShapeType="1"/>
          </p:cNvSpPr>
          <p:nvPr/>
        </p:nvSpPr>
        <p:spPr bwMode="auto">
          <a:xfrm>
            <a:off x="6019798" y="3488872"/>
            <a:ext cx="2394859" cy="1531013"/>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lstStyle/>
          <a:p>
            <a:endParaRPr lang="en-US"/>
          </a:p>
        </p:txBody>
      </p:sp>
      <p:cxnSp>
        <p:nvCxnSpPr>
          <p:cNvPr id="19" name="Straight Arrow Connector 18"/>
          <p:cNvCxnSpPr>
            <a:endCxn id="4" idx="3"/>
          </p:cNvCxnSpPr>
          <p:nvPr/>
        </p:nvCxnSpPr>
        <p:spPr>
          <a:xfrm flipH="1" flipV="1">
            <a:off x="4343400" y="5289550"/>
            <a:ext cx="3118753" cy="43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02776" y="3529580"/>
            <a:ext cx="2359481" cy="15218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15"/>
          <p:cNvSpPr txBox="1">
            <a:spLocks noChangeArrowheads="1"/>
          </p:cNvSpPr>
          <p:nvPr/>
        </p:nvSpPr>
        <p:spPr bwMode="auto">
          <a:xfrm>
            <a:off x="5704110" y="4284209"/>
            <a:ext cx="166551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eaLnBrk="1" hangingPunct="1">
              <a:spcBef>
                <a:spcPct val="50000"/>
              </a:spcBef>
            </a:pPr>
            <a:r>
              <a:rPr lang="el-GR" sz="1600" b="1" dirty="0">
                <a:solidFill>
                  <a:srgbClr val="A50021"/>
                </a:solidFill>
                <a:latin typeface="Arial" charset="0"/>
              </a:rPr>
              <a:t>Λύση σύγκρουσης</a:t>
            </a:r>
          </a:p>
        </p:txBody>
      </p:sp>
    </p:spTree>
    <p:extLst>
      <p:ext uri="{BB962C8B-B14F-4D97-AF65-F5344CB8AC3E}">
        <p14:creationId xmlns:p14="http://schemas.microsoft.com/office/powerpoint/2010/main" val="129014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p:bldP spid="14" grpId="0"/>
      <p:bldP spid="15" grpId="0"/>
      <p:bldP spid="17" grpId="0"/>
      <p:bldP spid="22" grpId="0"/>
      <p:bldP spid="1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308599-925A-7545-A76A-0F2E30876CB9}"/>
              </a:ext>
            </a:extLst>
          </p:cNvPr>
          <p:cNvSpPr>
            <a:spLocks noGrp="1"/>
          </p:cNvSpPr>
          <p:nvPr>
            <p:ph type="title"/>
          </p:nvPr>
        </p:nvSpPr>
        <p:spPr/>
        <p:txBody>
          <a:bodyPr/>
          <a:lstStyle/>
          <a:p>
            <a:r>
              <a:rPr lang="el-GR" dirty="0"/>
              <a:t>… η εξωτερική ζωή…</a:t>
            </a:r>
          </a:p>
        </p:txBody>
      </p:sp>
      <p:sp>
        <p:nvSpPr>
          <p:cNvPr id="3" name="TextBox 2">
            <a:extLst>
              <a:ext uri="{FF2B5EF4-FFF2-40B4-BE49-F238E27FC236}">
                <a16:creationId xmlns:a16="http://schemas.microsoft.com/office/drawing/2014/main" id="{D3542EF1-6CBE-B847-A97C-86D9D41AAEBD}"/>
              </a:ext>
            </a:extLst>
          </p:cNvPr>
          <p:cNvSpPr txBox="1"/>
          <p:nvPr/>
        </p:nvSpPr>
        <p:spPr>
          <a:xfrm>
            <a:off x="4244088" y="1567229"/>
            <a:ext cx="3703823" cy="1754326"/>
          </a:xfrm>
          <a:prstGeom prst="rect">
            <a:avLst/>
          </a:prstGeom>
          <a:noFill/>
          <a:ln w="73025">
            <a:solidFill>
              <a:schemeClr val="tx1"/>
            </a:solidFill>
          </a:ln>
        </p:spPr>
        <p:txBody>
          <a:bodyPr wrap="square" rtlCol="0">
            <a:spAutoFit/>
          </a:bodyPr>
          <a:lstStyle/>
          <a:p>
            <a:pPr algn="ctr"/>
            <a:r>
              <a:rPr lang="el-GR" sz="3600" dirty="0"/>
              <a:t>ΒΙΩΜΕΝΗ ΕΜΠΕΙΡΙΑ- ΔΥΝΗΤΙΚΟΤΗΤΑ</a:t>
            </a:r>
            <a:endParaRPr lang="el-GR" sz="2400" dirty="0"/>
          </a:p>
        </p:txBody>
      </p:sp>
      <p:sp>
        <p:nvSpPr>
          <p:cNvPr id="4" name="TextBox 3">
            <a:extLst>
              <a:ext uri="{FF2B5EF4-FFF2-40B4-BE49-F238E27FC236}">
                <a16:creationId xmlns:a16="http://schemas.microsoft.com/office/drawing/2014/main" id="{EEDD7E6E-1D39-5F4A-BED5-E4ED79127316}"/>
              </a:ext>
            </a:extLst>
          </p:cNvPr>
          <p:cNvSpPr txBox="1"/>
          <p:nvPr/>
        </p:nvSpPr>
        <p:spPr>
          <a:xfrm>
            <a:off x="414339" y="4952422"/>
            <a:ext cx="4435554" cy="1200329"/>
          </a:xfrm>
          <a:prstGeom prst="rect">
            <a:avLst/>
          </a:prstGeom>
          <a:noFill/>
          <a:ln w="73025">
            <a:solidFill>
              <a:schemeClr val="tx1"/>
            </a:solidFill>
          </a:ln>
        </p:spPr>
        <p:txBody>
          <a:bodyPr wrap="square" rtlCol="0">
            <a:spAutoFit/>
          </a:bodyPr>
          <a:lstStyle/>
          <a:p>
            <a:pPr algn="ctr"/>
            <a:r>
              <a:rPr lang="el-GR" sz="3600" dirty="0"/>
              <a:t>Αιτιώδης αποτελεσματικότητα</a:t>
            </a:r>
          </a:p>
        </p:txBody>
      </p:sp>
      <p:sp>
        <p:nvSpPr>
          <p:cNvPr id="5" name="TextBox 4">
            <a:extLst>
              <a:ext uri="{FF2B5EF4-FFF2-40B4-BE49-F238E27FC236}">
                <a16:creationId xmlns:a16="http://schemas.microsoft.com/office/drawing/2014/main" id="{3792693B-93AE-2E4A-B195-0A7D7E9FC6F8}"/>
              </a:ext>
            </a:extLst>
          </p:cNvPr>
          <p:cNvSpPr txBox="1"/>
          <p:nvPr/>
        </p:nvSpPr>
        <p:spPr>
          <a:xfrm>
            <a:off x="7382430" y="4952422"/>
            <a:ext cx="3648128" cy="1200329"/>
          </a:xfrm>
          <a:prstGeom prst="rect">
            <a:avLst/>
          </a:prstGeom>
          <a:noFill/>
          <a:ln w="73025">
            <a:solidFill>
              <a:schemeClr val="tx1"/>
            </a:solidFill>
          </a:ln>
        </p:spPr>
        <p:txBody>
          <a:bodyPr wrap="square" rtlCol="0">
            <a:spAutoFit/>
          </a:bodyPr>
          <a:lstStyle/>
          <a:p>
            <a:pPr algn="ctr"/>
            <a:r>
              <a:rPr lang="el-GR" sz="3600" dirty="0"/>
              <a:t>Παραστατική αμεσότητα</a:t>
            </a:r>
          </a:p>
        </p:txBody>
      </p:sp>
      <p:cxnSp>
        <p:nvCxnSpPr>
          <p:cNvPr id="9" name="Ευθύγραμμο βέλος σύνδεσης 8">
            <a:extLst>
              <a:ext uri="{FF2B5EF4-FFF2-40B4-BE49-F238E27FC236}">
                <a16:creationId xmlns:a16="http://schemas.microsoft.com/office/drawing/2014/main" id="{A04A7DE9-C80C-AF44-922A-BA07B01A7647}"/>
              </a:ext>
            </a:extLst>
          </p:cNvPr>
          <p:cNvCxnSpPr>
            <a:cxnSpLocks/>
            <a:stCxn id="4" idx="3"/>
            <a:endCxn id="5" idx="1"/>
          </p:cNvCxnSpPr>
          <p:nvPr/>
        </p:nvCxnSpPr>
        <p:spPr>
          <a:xfrm>
            <a:off x="4849893" y="5552587"/>
            <a:ext cx="2532537"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8A04736-7CDC-614B-8E72-DC26CA1825F4}"/>
              </a:ext>
            </a:extLst>
          </p:cNvPr>
          <p:cNvCxnSpPr>
            <a:cxnSpLocks/>
            <a:stCxn id="4" idx="0"/>
            <a:endCxn id="3" idx="2"/>
          </p:cNvCxnSpPr>
          <p:nvPr/>
        </p:nvCxnSpPr>
        <p:spPr>
          <a:xfrm flipV="1">
            <a:off x="2632116" y="3321555"/>
            <a:ext cx="3463884" cy="1630867"/>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BF745305-9382-9545-955B-229F0F8967A9}"/>
              </a:ext>
            </a:extLst>
          </p:cNvPr>
          <p:cNvCxnSpPr>
            <a:cxnSpLocks/>
            <a:stCxn id="3" idx="2"/>
            <a:endCxn id="5" idx="0"/>
          </p:cNvCxnSpPr>
          <p:nvPr/>
        </p:nvCxnSpPr>
        <p:spPr>
          <a:xfrm>
            <a:off x="6096000" y="3321555"/>
            <a:ext cx="3110494" cy="1630867"/>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CC3949A-AB64-9849-A4BB-9853617CED88}"/>
              </a:ext>
            </a:extLst>
          </p:cNvPr>
          <p:cNvSpPr txBox="1"/>
          <p:nvPr/>
        </p:nvSpPr>
        <p:spPr>
          <a:xfrm>
            <a:off x="2558750" y="3151927"/>
            <a:ext cx="1713186" cy="1200329"/>
          </a:xfrm>
          <a:prstGeom prst="rect">
            <a:avLst/>
          </a:prstGeom>
          <a:noFill/>
        </p:spPr>
        <p:txBody>
          <a:bodyPr wrap="square" rtlCol="0">
            <a:spAutoFit/>
          </a:bodyPr>
          <a:lstStyle/>
          <a:p>
            <a:pPr algn="ctr"/>
            <a:r>
              <a:rPr lang="el-GR" sz="2400" dirty="0"/>
              <a:t>Γλωσσική συμβολική αναφορά</a:t>
            </a:r>
          </a:p>
        </p:txBody>
      </p:sp>
      <p:sp>
        <p:nvSpPr>
          <p:cNvPr id="8" name="TextBox 7">
            <a:extLst>
              <a:ext uri="{FF2B5EF4-FFF2-40B4-BE49-F238E27FC236}">
                <a16:creationId xmlns:a16="http://schemas.microsoft.com/office/drawing/2014/main" id="{43EEF068-6C57-7D92-1939-E34747D233A3}"/>
              </a:ext>
            </a:extLst>
          </p:cNvPr>
          <p:cNvSpPr txBox="1"/>
          <p:nvPr/>
        </p:nvSpPr>
        <p:spPr>
          <a:xfrm>
            <a:off x="7906860" y="3151928"/>
            <a:ext cx="1713186" cy="1200329"/>
          </a:xfrm>
          <a:prstGeom prst="rect">
            <a:avLst/>
          </a:prstGeom>
          <a:noFill/>
        </p:spPr>
        <p:txBody>
          <a:bodyPr wrap="square" rtlCol="0">
            <a:spAutoFit/>
          </a:bodyPr>
          <a:lstStyle/>
          <a:p>
            <a:pPr algn="ctr"/>
            <a:r>
              <a:rPr lang="el-GR" sz="2400" dirty="0"/>
              <a:t>Γλωσσική συμβολική αναφορά</a:t>
            </a:r>
          </a:p>
        </p:txBody>
      </p:sp>
      <p:sp>
        <p:nvSpPr>
          <p:cNvPr id="10" name="TextBox 9">
            <a:extLst>
              <a:ext uri="{FF2B5EF4-FFF2-40B4-BE49-F238E27FC236}">
                <a16:creationId xmlns:a16="http://schemas.microsoft.com/office/drawing/2014/main" id="{EACF0EBD-30EC-52BF-9C5B-01367FA464BA}"/>
              </a:ext>
            </a:extLst>
          </p:cNvPr>
          <p:cNvSpPr txBox="1"/>
          <p:nvPr/>
        </p:nvSpPr>
        <p:spPr>
          <a:xfrm>
            <a:off x="5239407" y="5552586"/>
            <a:ext cx="1713186" cy="1200329"/>
          </a:xfrm>
          <a:prstGeom prst="rect">
            <a:avLst/>
          </a:prstGeom>
          <a:noFill/>
        </p:spPr>
        <p:txBody>
          <a:bodyPr wrap="square" rtlCol="0">
            <a:spAutoFit/>
          </a:bodyPr>
          <a:lstStyle/>
          <a:p>
            <a:pPr algn="ctr"/>
            <a:r>
              <a:rPr lang="el-GR" sz="2400" dirty="0"/>
              <a:t>Γλωσσική συμβολική αναφορά</a:t>
            </a:r>
          </a:p>
        </p:txBody>
      </p:sp>
    </p:spTree>
    <p:extLst>
      <p:ext uri="{BB962C8B-B14F-4D97-AF65-F5344CB8AC3E}">
        <p14:creationId xmlns:p14="http://schemas.microsoft.com/office/powerpoint/2010/main" val="9620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BE55E4-FE7B-3D4B-8990-293F76786A09}"/>
              </a:ext>
            </a:extLst>
          </p:cNvPr>
          <p:cNvSpPr>
            <a:spLocks noGrp="1"/>
          </p:cNvSpPr>
          <p:nvPr>
            <p:ph type="title"/>
          </p:nvPr>
        </p:nvSpPr>
        <p:spPr/>
        <p:txBody>
          <a:bodyPr/>
          <a:lstStyle/>
          <a:p>
            <a:r>
              <a:rPr lang="el-GR" dirty="0"/>
              <a:t>Η ζωή στην εκπαίδευση…</a:t>
            </a:r>
          </a:p>
        </p:txBody>
      </p:sp>
      <p:sp>
        <p:nvSpPr>
          <p:cNvPr id="3" name="TextBox 2">
            <a:extLst>
              <a:ext uri="{FF2B5EF4-FFF2-40B4-BE49-F238E27FC236}">
                <a16:creationId xmlns:a16="http://schemas.microsoft.com/office/drawing/2014/main" id="{0F0B82BD-CAB2-A845-863F-2A6907BAA86D}"/>
              </a:ext>
            </a:extLst>
          </p:cNvPr>
          <p:cNvSpPr txBox="1"/>
          <p:nvPr/>
        </p:nvSpPr>
        <p:spPr>
          <a:xfrm>
            <a:off x="4200948" y="1946370"/>
            <a:ext cx="3332670" cy="646331"/>
          </a:xfrm>
          <a:prstGeom prst="rect">
            <a:avLst/>
          </a:prstGeom>
          <a:noFill/>
        </p:spPr>
        <p:txBody>
          <a:bodyPr wrap="square" rtlCol="0">
            <a:spAutoFit/>
          </a:bodyPr>
          <a:lstStyle/>
          <a:p>
            <a:pPr algn="ctr"/>
            <a:r>
              <a:rPr lang="el-GR" sz="3600" dirty="0"/>
              <a:t>Στόχος Δ-Μ ???</a:t>
            </a:r>
          </a:p>
        </p:txBody>
      </p:sp>
      <p:sp>
        <p:nvSpPr>
          <p:cNvPr id="4" name="TextBox 3">
            <a:extLst>
              <a:ext uri="{FF2B5EF4-FFF2-40B4-BE49-F238E27FC236}">
                <a16:creationId xmlns:a16="http://schemas.microsoft.com/office/drawing/2014/main" id="{1CCAB649-8329-BC49-8B79-4524D4E81D19}"/>
              </a:ext>
            </a:extLst>
          </p:cNvPr>
          <p:cNvSpPr txBox="1"/>
          <p:nvPr/>
        </p:nvSpPr>
        <p:spPr>
          <a:xfrm>
            <a:off x="6695021" y="2848383"/>
            <a:ext cx="4477803" cy="1200329"/>
          </a:xfrm>
          <a:prstGeom prst="rect">
            <a:avLst/>
          </a:prstGeom>
          <a:noFill/>
          <a:ln w="73025">
            <a:solidFill>
              <a:schemeClr val="tx1"/>
            </a:solidFill>
          </a:ln>
        </p:spPr>
        <p:txBody>
          <a:bodyPr wrap="square" rtlCol="0">
            <a:spAutoFit/>
          </a:bodyPr>
          <a:lstStyle/>
          <a:p>
            <a:pPr algn="ctr"/>
            <a:r>
              <a:rPr lang="el-GR" sz="3600" dirty="0"/>
              <a:t>Αιτιώδεις αποτελεσματικότητες</a:t>
            </a:r>
          </a:p>
        </p:txBody>
      </p:sp>
      <p:sp>
        <p:nvSpPr>
          <p:cNvPr id="5" name="TextBox 4">
            <a:extLst>
              <a:ext uri="{FF2B5EF4-FFF2-40B4-BE49-F238E27FC236}">
                <a16:creationId xmlns:a16="http://schemas.microsoft.com/office/drawing/2014/main" id="{5C361952-4AE6-FE47-B5EF-8EBEFB554DAB}"/>
              </a:ext>
            </a:extLst>
          </p:cNvPr>
          <p:cNvSpPr txBox="1"/>
          <p:nvPr/>
        </p:nvSpPr>
        <p:spPr>
          <a:xfrm>
            <a:off x="1449090" y="3125381"/>
            <a:ext cx="2896237" cy="646331"/>
          </a:xfrm>
          <a:prstGeom prst="rect">
            <a:avLst/>
          </a:prstGeom>
          <a:noFill/>
          <a:ln w="73025">
            <a:solidFill>
              <a:schemeClr val="tx1"/>
            </a:solidFill>
          </a:ln>
        </p:spPr>
        <p:txBody>
          <a:bodyPr wrap="square" rtlCol="0">
            <a:spAutoFit/>
          </a:bodyPr>
          <a:lstStyle/>
          <a:p>
            <a:pPr algn="ctr"/>
            <a:r>
              <a:rPr lang="el-GR" sz="3600" dirty="0"/>
              <a:t>ΙΔΕΕΣ (</a:t>
            </a:r>
            <a:r>
              <a:rPr lang="el-GR" sz="3600" dirty="0" err="1"/>
              <a:t>επ</a:t>
            </a:r>
            <a:r>
              <a:rPr lang="el-GR" sz="3600" dirty="0"/>
              <a:t>)</a:t>
            </a:r>
          </a:p>
        </p:txBody>
      </p:sp>
      <p:cxnSp>
        <p:nvCxnSpPr>
          <p:cNvPr id="6" name="Ευθύγραμμο βέλος σύνδεσης 5">
            <a:extLst>
              <a:ext uri="{FF2B5EF4-FFF2-40B4-BE49-F238E27FC236}">
                <a16:creationId xmlns:a16="http://schemas.microsoft.com/office/drawing/2014/main" id="{571E9860-54E9-D74F-933F-3DD08C0CC08F}"/>
              </a:ext>
            </a:extLst>
          </p:cNvPr>
          <p:cNvCxnSpPr>
            <a:cxnSpLocks/>
            <a:stCxn id="5" idx="3"/>
            <a:endCxn id="4" idx="1"/>
          </p:cNvCxnSpPr>
          <p:nvPr/>
        </p:nvCxnSpPr>
        <p:spPr>
          <a:xfrm>
            <a:off x="4345327" y="3448547"/>
            <a:ext cx="2349694" cy="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F73AFF-7210-1A47-B275-B0B2D2B88C23}"/>
              </a:ext>
            </a:extLst>
          </p:cNvPr>
          <p:cNvSpPr txBox="1"/>
          <p:nvPr/>
        </p:nvSpPr>
        <p:spPr>
          <a:xfrm>
            <a:off x="142875" y="4529277"/>
            <a:ext cx="4470648" cy="1200329"/>
          </a:xfrm>
          <a:prstGeom prst="rect">
            <a:avLst/>
          </a:prstGeom>
          <a:noFill/>
          <a:ln w="73025">
            <a:solidFill>
              <a:schemeClr val="tx1"/>
            </a:solidFill>
          </a:ln>
        </p:spPr>
        <p:txBody>
          <a:bodyPr wrap="square" rtlCol="0">
            <a:spAutoFit/>
          </a:bodyPr>
          <a:lstStyle/>
          <a:p>
            <a:pPr algn="ctr"/>
            <a:r>
              <a:rPr lang="el-GR" sz="3600" dirty="0"/>
              <a:t>Αιτιώδεις αποτελεσματικότητες</a:t>
            </a:r>
          </a:p>
        </p:txBody>
      </p:sp>
      <p:sp>
        <p:nvSpPr>
          <p:cNvPr id="10" name="TextBox 9">
            <a:extLst>
              <a:ext uri="{FF2B5EF4-FFF2-40B4-BE49-F238E27FC236}">
                <a16:creationId xmlns:a16="http://schemas.microsoft.com/office/drawing/2014/main" id="{1EED1670-0910-E546-B86B-CAEE77579E53}"/>
              </a:ext>
            </a:extLst>
          </p:cNvPr>
          <p:cNvSpPr txBox="1"/>
          <p:nvPr/>
        </p:nvSpPr>
        <p:spPr>
          <a:xfrm>
            <a:off x="7656161" y="4806275"/>
            <a:ext cx="2896237" cy="646331"/>
          </a:xfrm>
          <a:prstGeom prst="rect">
            <a:avLst/>
          </a:prstGeom>
          <a:noFill/>
          <a:ln w="73025">
            <a:solidFill>
              <a:schemeClr val="tx1"/>
            </a:solidFill>
          </a:ln>
        </p:spPr>
        <p:txBody>
          <a:bodyPr wrap="square" rtlCol="0">
            <a:spAutoFit/>
          </a:bodyPr>
          <a:lstStyle/>
          <a:p>
            <a:pPr algn="ctr"/>
            <a:r>
              <a:rPr lang="el-GR" sz="3600" dirty="0"/>
              <a:t>ΙΔΕΕΣ (</a:t>
            </a:r>
            <a:r>
              <a:rPr lang="el-GR" sz="3600" dirty="0" err="1"/>
              <a:t>επ</a:t>
            </a:r>
            <a:r>
              <a:rPr lang="el-GR" sz="3600" dirty="0"/>
              <a:t>)</a:t>
            </a:r>
          </a:p>
        </p:txBody>
      </p:sp>
      <p:sp>
        <p:nvSpPr>
          <p:cNvPr id="12" name="TextBox 11">
            <a:extLst>
              <a:ext uri="{FF2B5EF4-FFF2-40B4-BE49-F238E27FC236}">
                <a16:creationId xmlns:a16="http://schemas.microsoft.com/office/drawing/2014/main" id="{189BAB7B-26EC-704D-BB92-6C1C145C28BB}"/>
              </a:ext>
            </a:extLst>
          </p:cNvPr>
          <p:cNvSpPr txBox="1"/>
          <p:nvPr/>
        </p:nvSpPr>
        <p:spPr>
          <a:xfrm>
            <a:off x="4613523" y="3677884"/>
            <a:ext cx="1813302" cy="646331"/>
          </a:xfrm>
          <a:prstGeom prst="rect">
            <a:avLst/>
          </a:prstGeom>
          <a:noFill/>
        </p:spPr>
        <p:txBody>
          <a:bodyPr wrap="square" rtlCol="0">
            <a:spAutoFit/>
          </a:bodyPr>
          <a:lstStyle/>
          <a:p>
            <a:pPr algn="ctr"/>
            <a:r>
              <a:rPr lang="el-GR" dirty="0"/>
              <a:t>Επιστημονικός </a:t>
            </a:r>
            <a:r>
              <a:rPr lang="el-GR" dirty="0" err="1"/>
              <a:t>γραμματισμός</a:t>
            </a:r>
            <a:r>
              <a:rPr lang="el-GR" dirty="0"/>
              <a:t> </a:t>
            </a:r>
          </a:p>
        </p:txBody>
      </p:sp>
      <p:sp>
        <p:nvSpPr>
          <p:cNvPr id="13" name="TextBox 12">
            <a:extLst>
              <a:ext uri="{FF2B5EF4-FFF2-40B4-BE49-F238E27FC236}">
                <a16:creationId xmlns:a16="http://schemas.microsoft.com/office/drawing/2014/main" id="{D56401BD-737E-274D-A65F-5C224501408E}"/>
              </a:ext>
            </a:extLst>
          </p:cNvPr>
          <p:cNvSpPr txBox="1"/>
          <p:nvPr/>
        </p:nvSpPr>
        <p:spPr>
          <a:xfrm>
            <a:off x="5350005" y="5333056"/>
            <a:ext cx="1569673" cy="646331"/>
          </a:xfrm>
          <a:prstGeom prst="rect">
            <a:avLst/>
          </a:prstGeom>
          <a:noFill/>
        </p:spPr>
        <p:txBody>
          <a:bodyPr wrap="square" rtlCol="0">
            <a:spAutoFit/>
          </a:bodyPr>
          <a:lstStyle/>
          <a:p>
            <a:pPr algn="ctr"/>
            <a:r>
              <a:rPr lang="el-GR" dirty="0"/>
              <a:t>Εκπαίδευση στις επιστήμες</a:t>
            </a:r>
          </a:p>
        </p:txBody>
      </p:sp>
      <p:cxnSp>
        <p:nvCxnSpPr>
          <p:cNvPr id="14" name="Ευθύγραμμο βέλος σύνδεσης 13">
            <a:extLst>
              <a:ext uri="{FF2B5EF4-FFF2-40B4-BE49-F238E27FC236}">
                <a16:creationId xmlns:a16="http://schemas.microsoft.com/office/drawing/2014/main" id="{AB0226E6-7B83-1641-969B-3DA24B356EF4}"/>
              </a:ext>
            </a:extLst>
          </p:cNvPr>
          <p:cNvCxnSpPr>
            <a:cxnSpLocks/>
            <a:stCxn id="9" idx="3"/>
            <a:endCxn id="10" idx="1"/>
          </p:cNvCxnSpPr>
          <p:nvPr/>
        </p:nvCxnSpPr>
        <p:spPr>
          <a:xfrm flipV="1">
            <a:off x="4613523" y="5129441"/>
            <a:ext cx="3042638" cy="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2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00548-6338-BBBC-07FB-F19F8AED7146}"/>
              </a:ext>
            </a:extLst>
          </p:cNvPr>
          <p:cNvSpPr>
            <a:spLocks noGrp="1"/>
          </p:cNvSpPr>
          <p:nvPr>
            <p:ph type="title"/>
          </p:nvPr>
        </p:nvSpPr>
        <p:spPr/>
        <p:txBody>
          <a:bodyPr/>
          <a:lstStyle/>
          <a:p>
            <a:r>
              <a:rPr lang="el-GR" dirty="0"/>
              <a:t>… και εδώ αρχίζουν τα δύσκολα…</a:t>
            </a:r>
          </a:p>
        </p:txBody>
      </p:sp>
      <p:sp>
        <p:nvSpPr>
          <p:cNvPr id="3" name="Θέση περιεχομένου 2">
            <a:extLst>
              <a:ext uri="{FF2B5EF4-FFF2-40B4-BE49-F238E27FC236}">
                <a16:creationId xmlns:a16="http://schemas.microsoft.com/office/drawing/2014/main" id="{A3BE0B32-CC8D-1373-1B49-BAD37776D811}"/>
              </a:ext>
            </a:extLst>
          </p:cNvPr>
          <p:cNvSpPr>
            <a:spLocks noGrp="1"/>
          </p:cNvSpPr>
          <p:nvPr>
            <p:ph idx="1"/>
          </p:nvPr>
        </p:nvSpPr>
        <p:spPr>
          <a:xfrm>
            <a:off x="838200" y="2195634"/>
            <a:ext cx="10515600" cy="3391144"/>
          </a:xfrm>
        </p:spPr>
        <p:txBody>
          <a:bodyPr>
            <a:normAutofit/>
          </a:bodyPr>
          <a:lstStyle/>
          <a:p>
            <a:r>
              <a:rPr lang="el-GR" sz="3200" dirty="0"/>
              <a:t>Γιατί…</a:t>
            </a:r>
          </a:p>
          <a:p>
            <a:r>
              <a:rPr lang="el-GR" sz="3200" dirty="0"/>
              <a:t>Α. … είμαστε ταυτόχρονα και «πολίτες» και «παιδιά της παράδοσης»…</a:t>
            </a:r>
          </a:p>
          <a:p>
            <a:r>
              <a:rPr lang="el-GR" sz="3200" dirty="0"/>
              <a:t>… και</a:t>
            </a:r>
          </a:p>
          <a:p>
            <a:r>
              <a:rPr lang="el-GR" sz="3200" dirty="0"/>
              <a:t>Β. … γνωρίζουμε</a:t>
            </a:r>
            <a:r>
              <a:rPr lang="el-GR" sz="3200"/>
              <a:t>, κυρίως, </a:t>
            </a:r>
            <a:r>
              <a:rPr lang="el-GR" sz="3200" dirty="0"/>
              <a:t>όσα η «βιωμένη εμπειρία» μας επιτρέπει…</a:t>
            </a:r>
          </a:p>
        </p:txBody>
      </p:sp>
    </p:spTree>
    <p:extLst>
      <p:ext uri="{BB962C8B-B14F-4D97-AF65-F5344CB8AC3E}">
        <p14:creationId xmlns:p14="http://schemas.microsoft.com/office/powerpoint/2010/main" val="113133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65621AA-D692-0022-0115-F643DA1CCDF3}"/>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Οι κοινωνικές διαστάσεις του επιστημονικού εγχειρήματος</a:t>
            </a:r>
          </a:p>
        </p:txBody>
      </p:sp>
      <p:sp>
        <p:nvSpPr>
          <p:cNvPr id="3" name="Θέση περιεχομένου 2">
            <a:extLst>
              <a:ext uri="{FF2B5EF4-FFF2-40B4-BE49-F238E27FC236}">
                <a16:creationId xmlns:a16="http://schemas.microsoft.com/office/drawing/2014/main" id="{DC30BEFE-7BF0-1875-2DE8-B03FD16E6773}"/>
              </a:ext>
            </a:extLst>
          </p:cNvPr>
          <p:cNvSpPr>
            <a:spLocks noGrp="1"/>
          </p:cNvSpPr>
          <p:nvPr>
            <p:ph idx="1"/>
          </p:nvPr>
        </p:nvSpPr>
        <p:spPr>
          <a:xfrm>
            <a:off x="4810259" y="649480"/>
            <a:ext cx="6555347" cy="5546047"/>
          </a:xfrm>
        </p:spPr>
        <p:txBody>
          <a:bodyPr anchor="ctr">
            <a:noAutofit/>
          </a:bodyPr>
          <a:lstStyle/>
          <a:p>
            <a:r>
              <a:rPr lang="el-GR" sz="2400" dirty="0"/>
              <a:t>… μετά τις πρώτες ενδείξεις παγκόσμιας κλιματικής μετατόπισης…</a:t>
            </a:r>
          </a:p>
          <a:p>
            <a:r>
              <a:rPr lang="el-GR" sz="2400" dirty="0"/>
              <a:t>τα χρόνια του κορονοϊού, της καραντίνας των εμβολίων…</a:t>
            </a:r>
          </a:p>
          <a:p>
            <a:r>
              <a:rPr lang="el-GR" sz="2400" dirty="0"/>
              <a:t>τη σεισμική άπνοια που συνεχίζεται…</a:t>
            </a:r>
          </a:p>
          <a:p>
            <a:r>
              <a:rPr lang="el-GR" sz="2400" dirty="0"/>
              <a:t>την υποχρεωτική εμπλοκή όλων των πολιτών με τα ψηφιακά μέσα επικοινωνίας</a:t>
            </a:r>
            <a:r>
              <a:rPr lang="en-US" sz="2400" dirty="0"/>
              <a:t> (</a:t>
            </a:r>
            <a:r>
              <a:rPr lang="el-GR" sz="2400" dirty="0"/>
              <a:t>τράπεζες, </a:t>
            </a:r>
            <a:r>
              <a:rPr lang="en-US" sz="2400" dirty="0"/>
              <a:t>gov, </a:t>
            </a:r>
            <a:r>
              <a:rPr lang="en-US" sz="2400" dirty="0" err="1"/>
              <a:t>efka</a:t>
            </a:r>
            <a:r>
              <a:rPr lang="en-US" sz="2400" dirty="0"/>
              <a:t>, </a:t>
            </a:r>
            <a:r>
              <a:rPr lang="el-GR" sz="2400" dirty="0"/>
              <a:t>τηλέφωνα</a:t>
            </a:r>
            <a:r>
              <a:rPr lang="en-US" sz="2400" dirty="0"/>
              <a:t> </a:t>
            </a:r>
            <a:r>
              <a:rPr lang="el-GR" sz="2400" dirty="0"/>
              <a:t>κ.λπ.)… με τις πολιτισμικές μετατοπίσεις που τα διατρέχουν…</a:t>
            </a:r>
          </a:p>
          <a:p>
            <a:r>
              <a:rPr lang="el-GR" sz="2400" dirty="0"/>
              <a:t>Δεν φανταζόμαστε ότι υπάρχει κάποιος πολίτης αυτού του πλανήτη που δεν αναγνωρίζει ότι υπάρχουν σημαντικές σχέσεις μεταξύ των φυσικών επιστημών, των ψηφιακών τεχνολογιών και των διάφορων «μορφών» της ζωής μας…</a:t>
            </a:r>
          </a:p>
        </p:txBody>
      </p:sp>
    </p:spTree>
    <p:extLst>
      <p:ext uri="{BB962C8B-B14F-4D97-AF65-F5344CB8AC3E}">
        <p14:creationId xmlns:p14="http://schemas.microsoft.com/office/powerpoint/2010/main" val="15945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858CBC8F-4C93-D59E-AA25-E4114CF10125}"/>
              </a:ext>
            </a:extLst>
          </p:cNvPr>
          <p:cNvSpPr>
            <a:spLocks noGrp="1"/>
          </p:cNvSpPr>
          <p:nvPr>
            <p:ph type="title"/>
          </p:nvPr>
        </p:nvSpPr>
        <p:spPr>
          <a:xfrm>
            <a:off x="660041" y="2767106"/>
            <a:ext cx="2880828" cy="2938004"/>
          </a:xfrm>
        </p:spPr>
        <p:txBody>
          <a:bodyPr vert="horz" lIns="91440" tIns="45720" rIns="91440" bIns="45720" rtlCol="0" anchor="t">
            <a:normAutofit fontScale="90000"/>
          </a:bodyPr>
          <a:lstStyle/>
          <a:p>
            <a:r>
              <a:rPr lang="el-GR" sz="2800" kern="1200" dirty="0">
                <a:solidFill>
                  <a:srgbClr val="FFFFFF"/>
                </a:solidFill>
                <a:latin typeface="+mj-lt"/>
                <a:ea typeface="+mj-ea"/>
                <a:cs typeface="+mj-cs"/>
              </a:rPr>
              <a:t>… και η παράδοση:</a:t>
            </a:r>
            <a:br>
              <a:rPr lang="el-GR" sz="2800" kern="1200" dirty="0">
                <a:solidFill>
                  <a:srgbClr val="FFFFFF"/>
                </a:solidFill>
                <a:latin typeface="+mj-lt"/>
                <a:ea typeface="+mj-ea"/>
                <a:cs typeface="+mj-cs"/>
              </a:rPr>
            </a:br>
            <a:r>
              <a:rPr lang="el-GR" sz="2800" kern="1200" dirty="0">
                <a:solidFill>
                  <a:srgbClr val="FFFFFF"/>
                </a:solidFill>
                <a:latin typeface="+mj-lt"/>
                <a:ea typeface="+mj-ea"/>
                <a:cs typeface="+mj-cs"/>
              </a:rPr>
              <a:t>Ποιο ή ποια από τα τρία </a:t>
            </a:r>
            <a:r>
              <a:rPr lang="el-GR" sz="2800" dirty="0">
                <a:solidFill>
                  <a:srgbClr val="FFFFFF"/>
                </a:solidFill>
              </a:rPr>
              <a:t>«μήλα </a:t>
            </a:r>
            <a:r>
              <a:rPr lang="el-GR" sz="2800" kern="1200" dirty="0">
                <a:solidFill>
                  <a:srgbClr val="FFFFFF"/>
                </a:solidFill>
                <a:latin typeface="+mj-lt"/>
                <a:ea typeface="+mj-ea"/>
                <a:cs typeface="+mj-cs"/>
              </a:rPr>
              <a:t>που διαμόρφωσαν τον πολιτισμό </a:t>
            </a:r>
            <a:r>
              <a:rPr lang="el-GR" sz="2800" dirty="0">
                <a:solidFill>
                  <a:srgbClr val="FFFFFF"/>
                </a:solidFill>
              </a:rPr>
              <a:t>μας», </a:t>
            </a:r>
            <a:r>
              <a:rPr lang="el-GR" sz="2800" kern="1200" dirty="0">
                <a:solidFill>
                  <a:srgbClr val="FFFFFF"/>
                </a:solidFill>
                <a:latin typeface="+mj-lt"/>
                <a:ea typeface="+mj-ea"/>
                <a:cs typeface="+mj-cs"/>
              </a:rPr>
              <a:t>προσφέρουμε στους μαθητές μας, όταν διδάσκουμε ΦΕ</a:t>
            </a:r>
            <a:r>
              <a:rPr lang="en-US" sz="2800" kern="1200" dirty="0">
                <a:solidFill>
                  <a:srgbClr val="FFFFFF"/>
                </a:solidFill>
                <a:latin typeface="+mj-lt"/>
                <a:ea typeface="+mj-ea"/>
                <a:cs typeface="+mj-cs"/>
              </a:rPr>
              <a:t>;;;</a:t>
            </a:r>
          </a:p>
        </p:txBody>
      </p:sp>
      <p:pic>
        <p:nvPicPr>
          <p:cNvPr id="6" name="Εικόνα 5">
            <a:extLst>
              <a:ext uri="{FF2B5EF4-FFF2-40B4-BE49-F238E27FC236}">
                <a16:creationId xmlns:a16="http://schemas.microsoft.com/office/drawing/2014/main" id="{4C8E25E7-9E77-3B7D-8DF2-632BC7B5B586}"/>
              </a:ext>
            </a:extLst>
          </p:cNvPr>
          <p:cNvPicPr>
            <a:picLocks noChangeAspect="1"/>
          </p:cNvPicPr>
          <p:nvPr/>
        </p:nvPicPr>
        <p:blipFill>
          <a:blip r:embed="rId3"/>
          <a:stretch>
            <a:fillRect/>
          </a:stretch>
        </p:blipFill>
        <p:spPr>
          <a:xfrm>
            <a:off x="4502428" y="1152890"/>
            <a:ext cx="7225748" cy="4552219"/>
          </a:xfrm>
          <a:prstGeom prst="rect">
            <a:avLst/>
          </a:prstGeom>
        </p:spPr>
      </p:pic>
    </p:spTree>
    <p:extLst>
      <p:ext uri="{BB962C8B-B14F-4D97-AF65-F5344CB8AC3E}">
        <p14:creationId xmlns:p14="http://schemas.microsoft.com/office/powerpoint/2010/main" val="22811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70DC4C0-07E4-5758-F97E-BD8058810D3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Τα «μήλα»…</a:t>
            </a:r>
          </a:p>
        </p:txBody>
      </p:sp>
      <p:sp>
        <p:nvSpPr>
          <p:cNvPr id="3" name="Θέση περιεχομένου 2">
            <a:extLst>
              <a:ext uri="{FF2B5EF4-FFF2-40B4-BE49-F238E27FC236}">
                <a16:creationId xmlns:a16="http://schemas.microsoft.com/office/drawing/2014/main" id="{1520F7D3-6E7E-6D52-2D05-70EBD6040A34}"/>
              </a:ext>
            </a:extLst>
          </p:cNvPr>
          <p:cNvSpPr>
            <a:spLocks noGrp="1"/>
          </p:cNvSpPr>
          <p:nvPr>
            <p:ph idx="1"/>
          </p:nvPr>
        </p:nvSpPr>
        <p:spPr>
          <a:xfrm>
            <a:off x="4504549" y="400834"/>
            <a:ext cx="7320022" cy="6150278"/>
          </a:xfrm>
        </p:spPr>
        <p:txBody>
          <a:bodyPr anchor="ctr">
            <a:noAutofit/>
          </a:bodyPr>
          <a:lstStyle/>
          <a:p>
            <a:r>
              <a:rPr lang="el-GR" sz="2400" dirty="0"/>
              <a:t>1ο μήλο: γνώση και πράξη</a:t>
            </a:r>
          </a:p>
          <a:p>
            <a:pPr lvl="1"/>
            <a:r>
              <a:rPr lang="el-GR" dirty="0"/>
              <a:t>Συσχέτιση της «γνώσης» με ηθικές διχοτομίες της πράξης, όπως «καλή» - «κακή»</a:t>
            </a:r>
          </a:p>
          <a:p>
            <a:pPr lvl="1"/>
            <a:r>
              <a:rPr lang="el-GR" dirty="0"/>
              <a:t>Συσχέτιση της διαχείρισης των όψεων της «γνώσης» με το «φύλο» (η Εύα, ο Αδάμ…) </a:t>
            </a:r>
          </a:p>
          <a:p>
            <a:r>
              <a:rPr lang="el-GR" sz="2400" dirty="0"/>
              <a:t>2ο μήλο: γνώση ως «αντικειμενική» αναπαράσταση</a:t>
            </a:r>
          </a:p>
          <a:p>
            <a:pPr lvl="1"/>
            <a:r>
              <a:rPr lang="el-GR" dirty="0"/>
              <a:t>Με </a:t>
            </a:r>
            <a:r>
              <a:rPr lang="el-GR" dirty="0" err="1"/>
              <a:t>αντι</a:t>
            </a:r>
            <a:r>
              <a:rPr lang="el-GR" dirty="0"/>
              <a:t>-διαισθητικά χαρακτηριστικά</a:t>
            </a:r>
          </a:p>
          <a:p>
            <a:pPr lvl="1"/>
            <a:r>
              <a:rPr lang="el-GR" dirty="0"/>
              <a:t>Από «εξωτερικό παρατηρητή»</a:t>
            </a:r>
          </a:p>
          <a:p>
            <a:pPr lvl="1"/>
            <a:r>
              <a:rPr lang="el-GR" dirty="0"/>
              <a:t>Πηγή έγκυρων προβλέψεων που επιβεβαιώνονται εκ των υστέρων εμπειρικά</a:t>
            </a:r>
          </a:p>
          <a:p>
            <a:r>
              <a:rPr lang="el-GR" sz="2400" dirty="0"/>
              <a:t>3ο μήλο: γνώση «μορφοποιημένη» από τα νέα μέσα επικοινωνίας</a:t>
            </a:r>
          </a:p>
          <a:p>
            <a:pPr lvl="1"/>
            <a:r>
              <a:rPr lang="el-GR" dirty="0"/>
              <a:t>Σύγκρουση γραμμικότητας και πολυπλοκότητας</a:t>
            </a:r>
          </a:p>
          <a:p>
            <a:pPr lvl="1"/>
            <a:r>
              <a:rPr lang="el-GR" dirty="0" err="1"/>
              <a:t>Αντι</a:t>
            </a:r>
            <a:r>
              <a:rPr lang="el-GR" dirty="0"/>
              <a:t>-επιστημονική ταύτιση πολυπλοκότητας με </a:t>
            </a:r>
            <a:r>
              <a:rPr lang="el-GR" dirty="0" err="1"/>
              <a:t>πολυ-παραγοντικότητα</a:t>
            </a:r>
            <a:r>
              <a:rPr lang="el-GR" dirty="0"/>
              <a:t>  και</a:t>
            </a:r>
          </a:p>
          <a:p>
            <a:pPr lvl="1"/>
            <a:r>
              <a:rPr lang="el-GR" dirty="0"/>
              <a:t>… η «τυραννία της επαγωγής»…</a:t>
            </a:r>
          </a:p>
        </p:txBody>
      </p:sp>
    </p:spTree>
    <p:extLst>
      <p:ext uri="{BB962C8B-B14F-4D97-AF65-F5344CB8AC3E}">
        <p14:creationId xmlns:p14="http://schemas.microsoft.com/office/powerpoint/2010/main" val="164155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F24F350D-D5E1-E10F-792E-3F23D7D7A90F}"/>
              </a:ext>
            </a:extLst>
          </p:cNvPr>
          <p:cNvSpPr>
            <a:spLocks noGrp="1"/>
          </p:cNvSpPr>
          <p:nvPr>
            <p:ph type="title"/>
          </p:nvPr>
        </p:nvSpPr>
        <p:spPr>
          <a:xfrm>
            <a:off x="838200" y="713312"/>
            <a:ext cx="4038600" cy="5431376"/>
          </a:xfrm>
        </p:spPr>
        <p:txBody>
          <a:bodyPr>
            <a:normAutofit/>
          </a:bodyPr>
          <a:lstStyle/>
          <a:p>
            <a:r>
              <a:rPr lang="el-GR" dirty="0"/>
              <a:t>Επιστημολογία και Διδακτική των ΦΕ</a:t>
            </a:r>
          </a:p>
        </p:txBody>
      </p:sp>
      <p:sp>
        <p:nvSpPr>
          <p:cNvPr id="3" name="Θέση περιεχομένου 2">
            <a:extLst>
              <a:ext uri="{FF2B5EF4-FFF2-40B4-BE49-F238E27FC236}">
                <a16:creationId xmlns:a16="http://schemas.microsoft.com/office/drawing/2014/main" id="{87DE8253-BC5F-8A0C-29AD-F9F75867633D}"/>
              </a:ext>
            </a:extLst>
          </p:cNvPr>
          <p:cNvSpPr>
            <a:spLocks noGrp="1"/>
          </p:cNvSpPr>
          <p:nvPr>
            <p:ph idx="1"/>
          </p:nvPr>
        </p:nvSpPr>
        <p:spPr>
          <a:xfrm>
            <a:off x="5625885" y="713313"/>
            <a:ext cx="5727916" cy="5431376"/>
          </a:xfrm>
        </p:spPr>
        <p:txBody>
          <a:bodyPr anchor="ctr">
            <a:normAutofit/>
          </a:bodyPr>
          <a:lstStyle/>
          <a:p>
            <a:pPr marL="0" indent="0">
              <a:buNone/>
            </a:pPr>
            <a:r>
              <a:rPr lang="el-GR" sz="2400" dirty="0"/>
              <a:t>Χτίζεται ο εκπαιδευτικός πολιτισμός, στις μέρες μας, από τις ιδέες μας:</a:t>
            </a:r>
          </a:p>
          <a:p>
            <a:r>
              <a:rPr lang="el-GR" sz="2400" b="1" dirty="0"/>
              <a:t>«περί ηθικής» </a:t>
            </a:r>
            <a:r>
              <a:rPr lang="el-GR" sz="2400" dirty="0"/>
              <a:t>και </a:t>
            </a:r>
            <a:r>
              <a:rPr lang="el-GR" sz="2400" b="1" dirty="0"/>
              <a:t>«</a:t>
            </a:r>
            <a:r>
              <a:rPr lang="el-GR" sz="2400" b="1" dirty="0" err="1"/>
              <a:t>έμφυλων</a:t>
            </a:r>
            <a:r>
              <a:rPr lang="el-GR" sz="2400" b="1" dirty="0"/>
              <a:t> διακρίσεων»</a:t>
            </a:r>
            <a:r>
              <a:rPr lang="el-GR" sz="2400" dirty="0"/>
              <a:t>;;; (1</a:t>
            </a:r>
            <a:r>
              <a:rPr lang="el-GR" sz="2400" baseline="30000" dirty="0"/>
              <a:t>ο</a:t>
            </a:r>
            <a:r>
              <a:rPr lang="el-GR" sz="2400" dirty="0"/>
              <a:t> ΜΗΛΟ)…</a:t>
            </a:r>
            <a:endParaRPr lang="el-GR" sz="2400" b="1" dirty="0"/>
          </a:p>
          <a:p>
            <a:pPr marL="0" indent="0">
              <a:buNone/>
            </a:pPr>
            <a:r>
              <a:rPr lang="el-GR" sz="2400" dirty="0"/>
              <a:t>από τις ιδέες μας τις σχετικές με το: </a:t>
            </a:r>
          </a:p>
          <a:p>
            <a:r>
              <a:rPr lang="el-GR" sz="2400" b="1" dirty="0"/>
              <a:t>«τι είναι και τι προσφέρει η επιστήμη»;;; </a:t>
            </a:r>
            <a:r>
              <a:rPr lang="el-GR" sz="2400" dirty="0"/>
              <a:t>(2</a:t>
            </a:r>
            <a:r>
              <a:rPr lang="el-GR" sz="2400" baseline="30000" dirty="0"/>
              <a:t>ο</a:t>
            </a:r>
            <a:r>
              <a:rPr lang="el-GR" sz="2400" dirty="0"/>
              <a:t> ΜΗΛΟ)… </a:t>
            </a:r>
          </a:p>
          <a:p>
            <a:r>
              <a:rPr lang="el-GR" sz="2400" b="1" dirty="0"/>
              <a:t>«τι είναι και τι προσφέρουν οι νέες τεχνολογίες»;;; </a:t>
            </a:r>
            <a:r>
              <a:rPr lang="el-GR" sz="2400" dirty="0"/>
              <a:t>(3</a:t>
            </a:r>
            <a:r>
              <a:rPr lang="el-GR" sz="2400" baseline="30000" dirty="0"/>
              <a:t>ο</a:t>
            </a:r>
            <a:r>
              <a:rPr lang="el-GR" sz="2400" dirty="0"/>
              <a:t> ΜΗΛΟ)</a:t>
            </a:r>
          </a:p>
          <a:p>
            <a:pPr marL="0" indent="0">
              <a:buNone/>
            </a:pPr>
            <a:endParaRPr lang="el-GR" sz="2400" b="1" dirty="0"/>
          </a:p>
          <a:p>
            <a:pPr marL="0" indent="0">
              <a:buNone/>
            </a:pPr>
            <a:r>
              <a:rPr lang="el-GR" sz="2400" dirty="0"/>
              <a:t>ΚΥΚΛΟΦΟΡΟΥΝ ΟΛΕΣ ΑΥΤΕΣ ΟΙ ΙΔΕΕΣ ΣΤΟΥΣ ΧΩΡΟΥΣ ΤΗΣ ΕΚΠΑΙΔΕΥΣΗΣ;;;</a:t>
            </a:r>
          </a:p>
        </p:txBody>
      </p:sp>
    </p:spTree>
    <p:extLst>
      <p:ext uri="{BB962C8B-B14F-4D97-AF65-F5344CB8AC3E}">
        <p14:creationId xmlns:p14="http://schemas.microsoft.com/office/powerpoint/2010/main" val="27480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E9D6965E-18E6-64FA-127D-CFEEF7265E0C}"/>
              </a:ext>
            </a:extLst>
          </p:cNvPr>
          <p:cNvSpPr>
            <a:spLocks noGrp="1"/>
          </p:cNvSpPr>
          <p:nvPr>
            <p:ph type="title"/>
          </p:nvPr>
        </p:nvSpPr>
        <p:spPr>
          <a:xfrm>
            <a:off x="838200" y="713312"/>
            <a:ext cx="3752654" cy="5431376"/>
          </a:xfrm>
        </p:spPr>
        <p:txBody>
          <a:bodyPr>
            <a:normAutofit/>
          </a:bodyPr>
          <a:lstStyle/>
          <a:p>
            <a:r>
              <a:rPr lang="el-GR" dirty="0"/>
              <a:t>Σύντομη Εργασία</a:t>
            </a:r>
          </a:p>
        </p:txBody>
      </p:sp>
      <p:sp>
        <p:nvSpPr>
          <p:cNvPr id="3" name="Θέση περιεχομένου 2">
            <a:extLst>
              <a:ext uri="{FF2B5EF4-FFF2-40B4-BE49-F238E27FC236}">
                <a16:creationId xmlns:a16="http://schemas.microsoft.com/office/drawing/2014/main" id="{A234EFFD-E5C4-2E7F-BE4B-C6A24D100434}"/>
              </a:ext>
            </a:extLst>
          </p:cNvPr>
          <p:cNvSpPr>
            <a:spLocks noGrp="1"/>
          </p:cNvSpPr>
          <p:nvPr>
            <p:ph idx="1"/>
          </p:nvPr>
        </p:nvSpPr>
        <p:spPr>
          <a:xfrm>
            <a:off x="4254285" y="713313"/>
            <a:ext cx="7099516" cy="5431376"/>
          </a:xfrm>
        </p:spPr>
        <p:txBody>
          <a:bodyPr anchor="ctr">
            <a:normAutofit/>
          </a:bodyPr>
          <a:lstStyle/>
          <a:p>
            <a:pPr marL="0" indent="0">
              <a:buNone/>
            </a:pPr>
            <a:r>
              <a:rPr lang="el-GR" dirty="0"/>
              <a:t>Χωριστείτε σε μικρές ομάδες</a:t>
            </a:r>
          </a:p>
          <a:p>
            <a:pPr marL="0" indent="0">
              <a:buNone/>
            </a:pPr>
            <a:r>
              <a:rPr lang="el-GR" dirty="0"/>
              <a:t>και</a:t>
            </a:r>
          </a:p>
          <a:p>
            <a:pPr marL="0" indent="0">
              <a:buNone/>
            </a:pPr>
            <a:r>
              <a:rPr lang="el-GR" dirty="0"/>
              <a:t>γράψτε ένα μικρό σενάριο, με ήρωες-πρωταγωνιστές εσάς και θέμα:</a:t>
            </a:r>
          </a:p>
          <a:p>
            <a:pPr marL="0" indent="0" algn="ctr">
              <a:buNone/>
            </a:pPr>
            <a:r>
              <a:rPr lang="el-GR" dirty="0"/>
              <a:t>«ΤΡΙΑΝΤΑ ΧΡΟΝΙΑ ΜΕΤΑ»</a:t>
            </a:r>
          </a:p>
          <a:p>
            <a:pPr marL="0" indent="0">
              <a:buNone/>
            </a:pPr>
            <a:endParaRPr lang="el-GR" dirty="0"/>
          </a:p>
          <a:p>
            <a:pPr marL="0" indent="0">
              <a:buNone/>
            </a:pPr>
            <a:r>
              <a:rPr lang="el-GR" dirty="0"/>
              <a:t>Να διαβάσουμε τα σενάρια;;;</a:t>
            </a:r>
          </a:p>
        </p:txBody>
      </p:sp>
    </p:spTree>
    <p:extLst>
      <p:ext uri="{BB962C8B-B14F-4D97-AF65-F5344CB8AC3E}">
        <p14:creationId xmlns:p14="http://schemas.microsoft.com/office/powerpoint/2010/main" val="8109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579844" y="1797031"/>
            <a:ext cx="3201366" cy="3387497"/>
          </a:xfrm>
        </p:spPr>
        <p:txBody>
          <a:bodyPr anchor="b">
            <a:normAutofit/>
          </a:bodyPr>
          <a:lstStyle/>
          <a:p>
            <a:pPr algn="r"/>
            <a:r>
              <a:rPr lang="el-GR" sz="3700" dirty="0">
                <a:solidFill>
                  <a:srgbClr val="FFFFFF"/>
                </a:solidFill>
              </a:rPr>
              <a:t>Επιστημολογία: απαντά στο ερώτημα «τι είναι Επιστήμη;» κάπως έτσι…</a:t>
            </a:r>
          </a:p>
        </p:txBody>
      </p:sp>
      <p:pic>
        <p:nvPicPr>
          <p:cNvPr id="7" name="Picture 6" descr="A diagram of a diagram&#10;&#10;Description automatically generated">
            <a:extLst>
              <a:ext uri="{FF2B5EF4-FFF2-40B4-BE49-F238E27FC236}">
                <a16:creationId xmlns:a16="http://schemas.microsoft.com/office/drawing/2014/main" id="{B9020F39-2F24-6B0E-524F-8DC3C2EAFF84}"/>
              </a:ext>
            </a:extLst>
          </p:cNvPr>
          <p:cNvPicPr>
            <a:picLocks noChangeAspect="1"/>
          </p:cNvPicPr>
          <p:nvPr/>
        </p:nvPicPr>
        <p:blipFill>
          <a:blip r:embed="rId3"/>
          <a:stretch>
            <a:fillRect/>
          </a:stretch>
        </p:blipFill>
        <p:spPr>
          <a:xfrm>
            <a:off x="4037826" y="723990"/>
            <a:ext cx="8105407" cy="5389739"/>
          </a:xfrm>
          <a:prstGeom prst="rect">
            <a:avLst/>
          </a:prstGeom>
        </p:spPr>
      </p:pic>
    </p:spTree>
    <p:extLst>
      <p:ext uri="{BB962C8B-B14F-4D97-AF65-F5344CB8AC3E}">
        <p14:creationId xmlns:p14="http://schemas.microsoft.com/office/powerpoint/2010/main" val="203920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sz="3700" dirty="0">
                <a:solidFill>
                  <a:srgbClr val="FFFFFF"/>
                </a:solidFill>
              </a:rPr>
              <a:t>Τι ε</a:t>
            </a:r>
            <a:r>
              <a:rPr lang="en-US" sz="3700" dirty="0" err="1">
                <a:solidFill>
                  <a:srgbClr val="FFFFFF"/>
                </a:solidFill>
              </a:rPr>
              <a:t>ί</a:t>
            </a:r>
            <a:r>
              <a:rPr lang="el-GR" sz="3700" dirty="0">
                <a:solidFill>
                  <a:srgbClr val="FFFFFF"/>
                </a:solidFill>
              </a:rPr>
              <a:t>ναι η Διδακτική των Φυσικών Επιστημών (ΔΦΕ) σήμερα;</a:t>
            </a:r>
          </a:p>
        </p:txBody>
      </p:sp>
      <p:sp>
        <p:nvSpPr>
          <p:cNvPr id="3" name="Θέση περιεχομένου 2">
            <a:extLst>
              <a:ext uri="{FF2B5EF4-FFF2-40B4-BE49-F238E27FC236}">
                <a16:creationId xmlns:a16="http://schemas.microsoft.com/office/drawing/2014/main" id="{3C14D2DC-4DAC-03EB-A133-EB70F203E274}"/>
              </a:ext>
            </a:extLst>
          </p:cNvPr>
          <p:cNvSpPr>
            <a:spLocks noGrp="1"/>
          </p:cNvSpPr>
          <p:nvPr>
            <p:ph idx="1"/>
          </p:nvPr>
        </p:nvSpPr>
        <p:spPr>
          <a:xfrm>
            <a:off x="4810259" y="649480"/>
            <a:ext cx="6555347" cy="5883295"/>
          </a:xfrm>
        </p:spPr>
        <p:txBody>
          <a:bodyPr anchor="ctr">
            <a:noAutofit/>
          </a:bodyPr>
          <a:lstStyle/>
          <a:p>
            <a:pPr marL="0" indent="0">
              <a:buNone/>
            </a:pPr>
            <a:r>
              <a:rPr lang="el-GR" sz="2600" dirty="0"/>
              <a:t>Κατά τη μετάβαση από τη δεκαετία του 1980 προς αυτή του 1990, οι διεθνείς μεταβολές -και στον χώρο της εκπαίδευσης- οδήγησαν το επιστημονικό πεδίο της ΔΦΕ, από: </a:t>
            </a:r>
          </a:p>
          <a:p>
            <a:pPr marL="0" indent="0">
              <a:buNone/>
            </a:pPr>
            <a:r>
              <a:rPr lang="el-GR" sz="2600" dirty="0"/>
              <a:t>… </a:t>
            </a:r>
            <a:r>
              <a:rPr lang="el-GR" sz="2600" i="1" dirty="0"/>
              <a:t>«Πεδίο μελέτης της σχέσης των Φυσικών Επιστημών με τη διδασκαλία και τη μάθησή τους.» </a:t>
            </a:r>
            <a:r>
              <a:rPr lang="el-GR" sz="2600" dirty="0"/>
              <a:t>να μετασχηματιστεί και να </a:t>
            </a:r>
            <a:r>
              <a:rPr lang="el-GR" sz="2600" dirty="0" err="1"/>
              <a:t>αυτοπροσδιοριστεί</a:t>
            </a:r>
            <a:r>
              <a:rPr lang="el-GR" sz="2600" dirty="0"/>
              <a:t> ως: </a:t>
            </a:r>
          </a:p>
          <a:p>
            <a:pPr marL="0" indent="0">
              <a:buNone/>
            </a:pPr>
            <a:r>
              <a:rPr lang="el-GR" sz="2600" i="1" dirty="0"/>
              <a:t>«Η επιστημονική πειθαρχία που ασχολείται με τη μελέτη της αλληλεπίδρασης των Φυσικών Επιστημών με την Κοινωνία· δηλαδή τη μελέτη της επίδρασης των Φυσικών Επιστημών πάνω στην Κοινωνία, καθώς και την επίδραση της Κοινωνίας πάνω στις Φυσικές Επιστήμες</a:t>
            </a:r>
            <a:r>
              <a:rPr lang="el-GR" sz="2600" dirty="0"/>
              <a:t>.»</a:t>
            </a:r>
            <a:endParaRPr lang="el-GR"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43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4EEB922-DB47-C179-4208-56D6B20F83C8}"/>
              </a:ext>
            </a:extLst>
          </p:cNvPr>
          <p:cNvSpPr>
            <a:spLocks noGrp="1"/>
          </p:cNvSpPr>
          <p:nvPr>
            <p:ph type="title"/>
          </p:nvPr>
        </p:nvSpPr>
        <p:spPr>
          <a:xfrm>
            <a:off x="466722" y="586855"/>
            <a:ext cx="3201366" cy="3387497"/>
          </a:xfrm>
        </p:spPr>
        <p:txBody>
          <a:bodyPr anchor="b">
            <a:normAutofit/>
          </a:bodyPr>
          <a:lstStyle/>
          <a:p>
            <a:pPr algn="r"/>
            <a:r>
              <a:rPr lang="el-GR" sz="4000" dirty="0">
                <a:solidFill>
                  <a:srgbClr val="FFFFFF"/>
                </a:solidFill>
              </a:rPr>
              <a:t>… όμως η Διδακτική των Φυσικών Επιστημών (ΔΦΕ)…</a:t>
            </a:r>
          </a:p>
        </p:txBody>
      </p:sp>
      <p:sp>
        <p:nvSpPr>
          <p:cNvPr id="3" name="Θέση περιεχομένου 2">
            <a:extLst>
              <a:ext uri="{FF2B5EF4-FFF2-40B4-BE49-F238E27FC236}">
                <a16:creationId xmlns:a16="http://schemas.microsoft.com/office/drawing/2014/main" id="{A444AEED-6A1D-0F54-2157-AFB6743699F3}"/>
              </a:ext>
            </a:extLst>
          </p:cNvPr>
          <p:cNvSpPr>
            <a:spLocks noGrp="1"/>
          </p:cNvSpPr>
          <p:nvPr>
            <p:ph idx="1"/>
          </p:nvPr>
        </p:nvSpPr>
        <p:spPr>
          <a:xfrm>
            <a:off x="4810259" y="649480"/>
            <a:ext cx="6555347" cy="5546047"/>
          </a:xfrm>
        </p:spPr>
        <p:txBody>
          <a:bodyPr anchor="ctr">
            <a:normAutofit/>
          </a:bodyPr>
          <a:lstStyle/>
          <a:p>
            <a:r>
              <a:rPr lang="el-GR" sz="2400" dirty="0"/>
              <a:t>Αλλά…</a:t>
            </a:r>
          </a:p>
          <a:p>
            <a:pPr lvl="1"/>
            <a:r>
              <a:rPr lang="el-GR" dirty="0"/>
              <a:t>… χρησιμοποιεί τη γνώση που παράγει για ΝΑ ΑΛΛΑΞΕΙ την κοινωνία με βάση επιστημονικές ιδέες και ΟΧΙ για να ΑΝΑΠΑΡΑΣΤΗΣΕΙ τις μεταξύ τους σχέσεις… είναι παρεμβατική «πειθαρχία»… απευθύνεται στην καθημερινότητα των μαθητών… των εκπαιδευτικών… των πολιτών… και κυρίως</a:t>
            </a:r>
          </a:p>
          <a:p>
            <a:pPr lvl="1"/>
            <a:r>
              <a:rPr lang="el-GR" dirty="0"/>
              <a:t>… πρέπει να απαντάει σε ερωτήματα της μορφής «ΤΙ ΝΑ ΚΑΝΩ και ΓΙΑΤΙ;;;»… όπου </a:t>
            </a:r>
            <a:r>
              <a:rPr lang="el-GR" b="1" dirty="0"/>
              <a:t>οι απαντήσεις στο «ΓΙΑΤΙ;;;» πρέπει να ακουμπάνε στην πραγματική ζωή των πολιτών</a:t>
            </a:r>
            <a:r>
              <a:rPr lang="el-GR" dirty="0"/>
              <a:t>… όχι στις δηλωτικές διαπιστώσεις των επιστημόνων ή τις εντολές και τους αφορισμούς των σοφών…</a:t>
            </a:r>
          </a:p>
        </p:txBody>
      </p:sp>
    </p:spTree>
    <p:extLst>
      <p:ext uri="{BB962C8B-B14F-4D97-AF65-F5344CB8AC3E}">
        <p14:creationId xmlns:p14="http://schemas.microsoft.com/office/powerpoint/2010/main" val="13991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sz="3700" dirty="0">
                <a:solidFill>
                  <a:srgbClr val="FFFFFF"/>
                </a:solidFill>
              </a:rPr>
              <a:t>Διδακτική των Φυσικών Επιστημών (ΔΦΕ) και Επιστημολογία</a:t>
            </a:r>
          </a:p>
        </p:txBody>
      </p:sp>
      <p:sp>
        <p:nvSpPr>
          <p:cNvPr id="4" name="TextBox 3">
            <a:extLst>
              <a:ext uri="{FF2B5EF4-FFF2-40B4-BE49-F238E27FC236}">
                <a16:creationId xmlns:a16="http://schemas.microsoft.com/office/drawing/2014/main" id="{DBD45524-A07A-6675-9712-13E7EAC7A15C}"/>
              </a:ext>
            </a:extLst>
          </p:cNvPr>
          <p:cNvSpPr txBox="1"/>
          <p:nvPr/>
        </p:nvSpPr>
        <p:spPr>
          <a:xfrm>
            <a:off x="5033097" y="1818938"/>
            <a:ext cx="2103120" cy="461665"/>
          </a:xfrm>
          <a:prstGeom prst="rect">
            <a:avLst/>
          </a:prstGeom>
          <a:noFill/>
        </p:spPr>
        <p:txBody>
          <a:bodyPr wrap="square" rtlCol="0">
            <a:spAutoFit/>
          </a:bodyPr>
          <a:lstStyle/>
          <a:p>
            <a:r>
              <a:rPr lang="el-GR" sz="2400" dirty="0"/>
              <a:t>Εκπαιδευτικός</a:t>
            </a:r>
          </a:p>
        </p:txBody>
      </p:sp>
      <p:sp>
        <p:nvSpPr>
          <p:cNvPr id="5" name="TextBox 4">
            <a:extLst>
              <a:ext uri="{FF2B5EF4-FFF2-40B4-BE49-F238E27FC236}">
                <a16:creationId xmlns:a16="http://schemas.microsoft.com/office/drawing/2014/main" id="{53C77F45-E62A-AC01-0374-8D74030D7EC4}"/>
              </a:ext>
            </a:extLst>
          </p:cNvPr>
          <p:cNvSpPr txBox="1"/>
          <p:nvPr/>
        </p:nvSpPr>
        <p:spPr>
          <a:xfrm>
            <a:off x="9027851" y="1074420"/>
            <a:ext cx="2209259" cy="830997"/>
          </a:xfrm>
          <a:prstGeom prst="rect">
            <a:avLst/>
          </a:prstGeom>
          <a:noFill/>
        </p:spPr>
        <p:txBody>
          <a:bodyPr wrap="none" rtlCol="0">
            <a:spAutoFit/>
          </a:bodyPr>
          <a:lstStyle/>
          <a:p>
            <a:pPr algn="ctr"/>
            <a:r>
              <a:rPr lang="el-GR" sz="2400" dirty="0"/>
              <a:t>Επιστημονική </a:t>
            </a:r>
          </a:p>
          <a:p>
            <a:pPr algn="ctr"/>
            <a:r>
              <a:rPr lang="el-GR" sz="2400" dirty="0"/>
              <a:t>δραστηριότητα</a:t>
            </a:r>
          </a:p>
        </p:txBody>
      </p:sp>
      <p:sp>
        <p:nvSpPr>
          <p:cNvPr id="6" name="TextBox 5">
            <a:extLst>
              <a:ext uri="{FF2B5EF4-FFF2-40B4-BE49-F238E27FC236}">
                <a16:creationId xmlns:a16="http://schemas.microsoft.com/office/drawing/2014/main" id="{1C56FD31-1047-CD12-C521-ABB3FE763A7A}"/>
              </a:ext>
            </a:extLst>
          </p:cNvPr>
          <p:cNvSpPr txBox="1"/>
          <p:nvPr/>
        </p:nvSpPr>
        <p:spPr>
          <a:xfrm>
            <a:off x="9378100" y="2597532"/>
            <a:ext cx="1508760" cy="461665"/>
          </a:xfrm>
          <a:prstGeom prst="rect">
            <a:avLst/>
          </a:prstGeom>
          <a:noFill/>
        </p:spPr>
        <p:txBody>
          <a:bodyPr wrap="square" rtlCol="0">
            <a:spAutoFit/>
          </a:bodyPr>
          <a:lstStyle/>
          <a:p>
            <a:r>
              <a:rPr lang="el-GR" sz="2400" dirty="0"/>
              <a:t>Κοινωνία</a:t>
            </a:r>
          </a:p>
        </p:txBody>
      </p:sp>
      <p:cxnSp>
        <p:nvCxnSpPr>
          <p:cNvPr id="9" name="Ευθύγραμμο βέλος σύνδεσης 8">
            <a:extLst>
              <a:ext uri="{FF2B5EF4-FFF2-40B4-BE49-F238E27FC236}">
                <a16:creationId xmlns:a16="http://schemas.microsoft.com/office/drawing/2014/main" id="{AB36C25C-3ECD-618A-499D-60D1CEA9119D}"/>
              </a:ext>
            </a:extLst>
          </p:cNvPr>
          <p:cNvCxnSpPr>
            <a:stCxn id="5" idx="2"/>
            <a:endCxn id="6" idx="0"/>
          </p:cNvCxnSpPr>
          <p:nvPr/>
        </p:nvCxnSpPr>
        <p:spPr>
          <a:xfrm flipH="1">
            <a:off x="10132480" y="1905417"/>
            <a:ext cx="1" cy="692115"/>
          </a:xfrm>
          <a:prstGeom prst="straightConnector1">
            <a:avLst/>
          </a:prstGeom>
          <a:ln w="44450">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Ορθογώνιο 12">
            <a:extLst>
              <a:ext uri="{FF2B5EF4-FFF2-40B4-BE49-F238E27FC236}">
                <a16:creationId xmlns:a16="http://schemas.microsoft.com/office/drawing/2014/main" id="{E31E9793-4DF0-C108-9E3E-B8A65185B6E5}"/>
              </a:ext>
            </a:extLst>
          </p:cNvPr>
          <p:cNvSpPr/>
          <p:nvPr/>
        </p:nvSpPr>
        <p:spPr>
          <a:xfrm>
            <a:off x="8799616" y="819397"/>
            <a:ext cx="2714966" cy="24819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a:extLst>
              <a:ext uri="{FF2B5EF4-FFF2-40B4-BE49-F238E27FC236}">
                <a16:creationId xmlns:a16="http://schemas.microsoft.com/office/drawing/2014/main" id="{9DA129E1-A7B9-B83C-F987-2B509110CAF7}"/>
              </a:ext>
            </a:extLst>
          </p:cNvPr>
          <p:cNvCxnSpPr>
            <a:stCxn id="13" idx="1"/>
            <a:endCxn id="4" idx="3"/>
          </p:cNvCxnSpPr>
          <p:nvPr/>
        </p:nvCxnSpPr>
        <p:spPr>
          <a:xfrm flipH="1" flipV="1">
            <a:off x="7136217" y="2049771"/>
            <a:ext cx="1663399" cy="10598"/>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967E084-19A6-A112-4C20-DEDFC1FAD409}"/>
              </a:ext>
            </a:extLst>
          </p:cNvPr>
          <p:cNvSpPr txBox="1"/>
          <p:nvPr/>
        </p:nvSpPr>
        <p:spPr>
          <a:xfrm>
            <a:off x="5367157" y="5224750"/>
            <a:ext cx="2103120" cy="461665"/>
          </a:xfrm>
          <a:prstGeom prst="rect">
            <a:avLst/>
          </a:prstGeom>
          <a:noFill/>
        </p:spPr>
        <p:txBody>
          <a:bodyPr wrap="square" rtlCol="0">
            <a:spAutoFit/>
          </a:bodyPr>
          <a:lstStyle/>
          <a:p>
            <a:r>
              <a:rPr lang="el-GR" sz="2400" dirty="0"/>
              <a:t>Εκπαιδευτικός</a:t>
            </a:r>
          </a:p>
        </p:txBody>
      </p:sp>
      <p:sp>
        <p:nvSpPr>
          <p:cNvPr id="23" name="TextBox 22">
            <a:extLst>
              <a:ext uri="{FF2B5EF4-FFF2-40B4-BE49-F238E27FC236}">
                <a16:creationId xmlns:a16="http://schemas.microsoft.com/office/drawing/2014/main" id="{951F9AA4-6DD4-CCF7-F9A4-330B660E3C36}"/>
              </a:ext>
            </a:extLst>
          </p:cNvPr>
          <p:cNvSpPr txBox="1"/>
          <p:nvPr/>
        </p:nvSpPr>
        <p:spPr>
          <a:xfrm>
            <a:off x="5560403" y="4063189"/>
            <a:ext cx="1508760" cy="461665"/>
          </a:xfrm>
          <a:prstGeom prst="rect">
            <a:avLst/>
          </a:prstGeom>
          <a:noFill/>
        </p:spPr>
        <p:txBody>
          <a:bodyPr wrap="square" rtlCol="0">
            <a:spAutoFit/>
          </a:bodyPr>
          <a:lstStyle/>
          <a:p>
            <a:r>
              <a:rPr lang="el-GR" sz="2400" dirty="0"/>
              <a:t>Κοινωνία</a:t>
            </a:r>
          </a:p>
        </p:txBody>
      </p:sp>
      <p:sp>
        <p:nvSpPr>
          <p:cNvPr id="24" name="Ορθογώνιο 23">
            <a:extLst>
              <a:ext uri="{FF2B5EF4-FFF2-40B4-BE49-F238E27FC236}">
                <a16:creationId xmlns:a16="http://schemas.microsoft.com/office/drawing/2014/main" id="{EE5DA871-9702-C028-5274-6F238F1EF874}"/>
              </a:ext>
            </a:extLst>
          </p:cNvPr>
          <p:cNvSpPr/>
          <p:nvPr/>
        </p:nvSpPr>
        <p:spPr>
          <a:xfrm>
            <a:off x="5107053" y="3904368"/>
            <a:ext cx="2714966" cy="24819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a:extLst>
              <a:ext uri="{FF2B5EF4-FFF2-40B4-BE49-F238E27FC236}">
                <a16:creationId xmlns:a16="http://schemas.microsoft.com/office/drawing/2014/main" id="{5377B83D-89EC-B5B3-48ED-43B72044C5BA}"/>
              </a:ext>
            </a:extLst>
          </p:cNvPr>
          <p:cNvSpPr txBox="1"/>
          <p:nvPr/>
        </p:nvSpPr>
        <p:spPr>
          <a:xfrm>
            <a:off x="9027850" y="4524854"/>
            <a:ext cx="2209259" cy="830997"/>
          </a:xfrm>
          <a:prstGeom prst="rect">
            <a:avLst/>
          </a:prstGeom>
          <a:noFill/>
        </p:spPr>
        <p:txBody>
          <a:bodyPr wrap="none" rtlCol="0">
            <a:spAutoFit/>
          </a:bodyPr>
          <a:lstStyle/>
          <a:p>
            <a:pPr algn="ctr"/>
            <a:r>
              <a:rPr lang="el-GR" sz="2400" dirty="0"/>
              <a:t>Επιστημονική </a:t>
            </a:r>
          </a:p>
          <a:p>
            <a:pPr algn="ctr"/>
            <a:r>
              <a:rPr lang="el-GR" sz="2400" dirty="0"/>
              <a:t>δραστηριότητα</a:t>
            </a:r>
          </a:p>
        </p:txBody>
      </p:sp>
      <p:cxnSp>
        <p:nvCxnSpPr>
          <p:cNvPr id="27" name="Ευθύγραμμο βέλος σύνδεσης 26">
            <a:extLst>
              <a:ext uri="{FF2B5EF4-FFF2-40B4-BE49-F238E27FC236}">
                <a16:creationId xmlns:a16="http://schemas.microsoft.com/office/drawing/2014/main" id="{81210339-4B79-DB62-DBD0-95F080BE54D0}"/>
              </a:ext>
            </a:extLst>
          </p:cNvPr>
          <p:cNvCxnSpPr>
            <a:stCxn id="25" idx="1"/>
            <a:endCxn id="22" idx="3"/>
          </p:cNvCxnSpPr>
          <p:nvPr/>
        </p:nvCxnSpPr>
        <p:spPr>
          <a:xfrm flipH="1">
            <a:off x="7470277" y="4940353"/>
            <a:ext cx="1557573" cy="515230"/>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9" name="Ευθύγραμμο βέλος σύνδεσης 28">
            <a:extLst>
              <a:ext uri="{FF2B5EF4-FFF2-40B4-BE49-F238E27FC236}">
                <a16:creationId xmlns:a16="http://schemas.microsoft.com/office/drawing/2014/main" id="{37E82008-4CA2-A711-B7C4-0C373E8FD03C}"/>
              </a:ext>
            </a:extLst>
          </p:cNvPr>
          <p:cNvCxnSpPr>
            <a:stCxn id="25" idx="1"/>
          </p:cNvCxnSpPr>
          <p:nvPr/>
        </p:nvCxnSpPr>
        <p:spPr>
          <a:xfrm flipH="1" flipV="1">
            <a:off x="7069163" y="4356016"/>
            <a:ext cx="1958687" cy="584337"/>
          </a:xfrm>
          <a:prstGeom prst="straightConnector1">
            <a:avLst/>
          </a:prstGeom>
          <a:ln w="508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Ευθύγραμμο βέλος σύνδεσης 32">
            <a:extLst>
              <a:ext uri="{FF2B5EF4-FFF2-40B4-BE49-F238E27FC236}">
                <a16:creationId xmlns:a16="http://schemas.microsoft.com/office/drawing/2014/main" id="{0545214F-6F36-331A-FDF8-5B4CBBCC14F6}"/>
              </a:ext>
            </a:extLst>
          </p:cNvPr>
          <p:cNvCxnSpPr>
            <a:stCxn id="22" idx="0"/>
            <a:endCxn id="23" idx="2"/>
          </p:cNvCxnSpPr>
          <p:nvPr/>
        </p:nvCxnSpPr>
        <p:spPr>
          <a:xfrm flipH="1" flipV="1">
            <a:off x="6314783" y="4524854"/>
            <a:ext cx="103934" cy="699896"/>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6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animBg="1"/>
      <p:bldP spid="22" grpId="0"/>
      <p:bldP spid="23" grpId="0"/>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sz="3700" dirty="0">
                <a:solidFill>
                  <a:srgbClr val="FFFFFF"/>
                </a:solidFill>
              </a:rPr>
              <a:t>Η εσωτερική ζωή των Φυσικών Επιστημών</a:t>
            </a:r>
          </a:p>
        </p:txBody>
      </p:sp>
      <p:pic>
        <p:nvPicPr>
          <p:cNvPr id="15" name="Εικόνα 14">
            <a:extLst>
              <a:ext uri="{FF2B5EF4-FFF2-40B4-BE49-F238E27FC236}">
                <a16:creationId xmlns:a16="http://schemas.microsoft.com/office/drawing/2014/main" id="{A6C35B37-7C25-20B4-7A70-4558ED1805AA}"/>
              </a:ext>
            </a:extLst>
          </p:cNvPr>
          <p:cNvPicPr>
            <a:picLocks noChangeAspect="1"/>
          </p:cNvPicPr>
          <p:nvPr/>
        </p:nvPicPr>
        <p:blipFill>
          <a:blip r:embed="rId3"/>
          <a:stretch>
            <a:fillRect/>
          </a:stretch>
        </p:blipFill>
        <p:spPr>
          <a:xfrm>
            <a:off x="4134809" y="963696"/>
            <a:ext cx="7923011" cy="4779879"/>
          </a:xfrm>
          <a:prstGeom prst="rect">
            <a:avLst/>
          </a:prstGeom>
        </p:spPr>
      </p:pic>
    </p:spTree>
    <p:extLst>
      <p:ext uri="{BB962C8B-B14F-4D97-AF65-F5344CB8AC3E}">
        <p14:creationId xmlns:p14="http://schemas.microsoft.com/office/powerpoint/2010/main" val="52333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sz="3700" dirty="0">
                <a:solidFill>
                  <a:srgbClr val="FFFFFF"/>
                </a:solidFill>
              </a:rPr>
              <a:t>Η εσωτερική ζωή των Φυσικών Επιστημών</a:t>
            </a:r>
          </a:p>
        </p:txBody>
      </p:sp>
      <p:pic>
        <p:nvPicPr>
          <p:cNvPr id="7" name="Εικόνα 6">
            <a:extLst>
              <a:ext uri="{FF2B5EF4-FFF2-40B4-BE49-F238E27FC236}">
                <a16:creationId xmlns:a16="http://schemas.microsoft.com/office/drawing/2014/main" id="{3AC11FE4-9D1C-E8C3-6997-82676894382E}"/>
              </a:ext>
            </a:extLst>
          </p:cNvPr>
          <p:cNvPicPr>
            <a:picLocks noChangeAspect="1"/>
          </p:cNvPicPr>
          <p:nvPr/>
        </p:nvPicPr>
        <p:blipFill>
          <a:blip r:embed="rId3"/>
          <a:stretch>
            <a:fillRect/>
          </a:stretch>
        </p:blipFill>
        <p:spPr>
          <a:xfrm>
            <a:off x="4259634" y="2386626"/>
            <a:ext cx="7677682" cy="2328250"/>
          </a:xfrm>
          <a:prstGeom prst="rect">
            <a:avLst/>
          </a:prstGeom>
        </p:spPr>
      </p:pic>
    </p:spTree>
    <p:extLst>
      <p:ext uri="{BB962C8B-B14F-4D97-AF65-F5344CB8AC3E}">
        <p14:creationId xmlns:p14="http://schemas.microsoft.com/office/powerpoint/2010/main" val="129709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015933-3452-6EDF-E4F7-B100DB6F3DA5}"/>
              </a:ext>
            </a:extLst>
          </p:cNvPr>
          <p:cNvSpPr>
            <a:spLocks noGrp="1"/>
          </p:cNvSpPr>
          <p:nvPr>
            <p:ph type="title"/>
          </p:nvPr>
        </p:nvSpPr>
        <p:spPr>
          <a:xfrm>
            <a:off x="466722" y="586855"/>
            <a:ext cx="3201366" cy="3387497"/>
          </a:xfrm>
        </p:spPr>
        <p:txBody>
          <a:bodyPr anchor="b">
            <a:normAutofit/>
          </a:bodyPr>
          <a:lstStyle/>
          <a:p>
            <a:pPr algn="r"/>
            <a:r>
              <a:rPr lang="el-GR" dirty="0">
                <a:solidFill>
                  <a:schemeClr val="bg1"/>
                </a:solidFill>
              </a:rPr>
              <a:t>… η παραγωγή της…</a:t>
            </a:r>
          </a:p>
        </p:txBody>
      </p:sp>
      <p:sp>
        <p:nvSpPr>
          <p:cNvPr id="3" name="Content Placeholder 2">
            <a:extLst>
              <a:ext uri="{FF2B5EF4-FFF2-40B4-BE49-F238E27FC236}">
                <a16:creationId xmlns:a16="http://schemas.microsoft.com/office/drawing/2014/main" id="{9A3DE14E-526F-454A-78C4-F54B0EBB6222}"/>
              </a:ext>
            </a:extLst>
          </p:cNvPr>
          <p:cNvSpPr>
            <a:spLocks noGrp="1"/>
          </p:cNvSpPr>
          <p:nvPr>
            <p:ph idx="1"/>
          </p:nvPr>
        </p:nvSpPr>
        <p:spPr>
          <a:xfrm>
            <a:off x="4367694" y="200026"/>
            <a:ext cx="7505219" cy="6647836"/>
          </a:xfrm>
        </p:spPr>
        <p:txBody>
          <a:bodyPr>
            <a:normAutofit/>
          </a:bodyPr>
          <a:lstStyle/>
          <a:p>
            <a:r>
              <a:rPr lang="el-GR" dirty="0"/>
              <a:t>Οι επιστήμες και η έρευνά τους δημιούργησε στο εργαστήριο διατάξεις/ «</a:t>
            </a:r>
            <a:r>
              <a:rPr lang="en-US" dirty="0"/>
              <a:t>gadgets</a:t>
            </a:r>
            <a:r>
              <a:rPr lang="el-GR" dirty="0"/>
              <a:t>»</a:t>
            </a:r>
            <a:r>
              <a:rPr lang="en-US" dirty="0"/>
              <a:t> </a:t>
            </a:r>
            <a:r>
              <a:rPr lang="el-GR" dirty="0"/>
              <a:t>που </a:t>
            </a:r>
            <a:r>
              <a:rPr lang="el-GR" b="1" dirty="0"/>
              <a:t>άλλαξαν τον καθημερινό μας κόσμο</a:t>
            </a:r>
            <a:r>
              <a:rPr lang="el-GR" dirty="0"/>
              <a:t>…</a:t>
            </a:r>
          </a:p>
          <a:p>
            <a:r>
              <a:rPr lang="el-GR" dirty="0"/>
              <a:t>…διατάξεις/ «</a:t>
            </a:r>
            <a:r>
              <a:rPr lang="en-US" dirty="0"/>
              <a:t>gadgets</a:t>
            </a:r>
            <a:r>
              <a:rPr lang="el-GR" dirty="0"/>
              <a:t>» που η «φύση» δεν θα έφτιαχνε ΠΟΤΕ από μόνη της αλλά έχουν καταλήξει να αποτελούν, επί Γης, ένα μεγάλο κομμάτι της…</a:t>
            </a:r>
          </a:p>
          <a:p>
            <a:pPr lvl="1"/>
            <a:r>
              <a:rPr lang="el-GR" dirty="0"/>
              <a:t>Χωρίς τα πειράματα του </a:t>
            </a:r>
            <a:r>
              <a:rPr lang="en-US" dirty="0"/>
              <a:t>Volta</a:t>
            </a:r>
            <a:r>
              <a:rPr lang="el-GR" dirty="0"/>
              <a:t> δεν θα υπήρχαν μπαταρίες…</a:t>
            </a:r>
          </a:p>
          <a:p>
            <a:pPr lvl="1"/>
            <a:r>
              <a:rPr lang="el-GR" dirty="0"/>
              <a:t>Χωρίς τα πειράματα του </a:t>
            </a:r>
            <a:r>
              <a:rPr lang="en-US" dirty="0"/>
              <a:t>Faraday </a:t>
            </a:r>
            <a:r>
              <a:rPr lang="el-GR" dirty="0"/>
              <a:t>δεν θα υπήρχαν γεννήτριες…</a:t>
            </a:r>
          </a:p>
          <a:p>
            <a:pPr lvl="1"/>
            <a:r>
              <a:rPr lang="el-GR" dirty="0"/>
              <a:t>Χωρίς τα πειράματα της </a:t>
            </a:r>
            <a:r>
              <a:rPr lang="en-US" dirty="0"/>
              <a:t>Franklin, </a:t>
            </a:r>
            <a:r>
              <a:rPr lang="el-GR" dirty="0"/>
              <a:t>του </a:t>
            </a:r>
            <a:r>
              <a:rPr lang="en-GB" dirty="0"/>
              <a:t>Griffith</a:t>
            </a:r>
            <a:r>
              <a:rPr lang="el-GR" dirty="0"/>
              <a:t>, του </a:t>
            </a:r>
            <a:r>
              <a:rPr lang="en-GB" dirty="0"/>
              <a:t>Avery</a:t>
            </a:r>
            <a:r>
              <a:rPr lang="el-GR" dirty="0"/>
              <a:t>, του </a:t>
            </a:r>
            <a:r>
              <a:rPr lang="en-GB" dirty="0"/>
              <a:t>McLeod</a:t>
            </a:r>
            <a:r>
              <a:rPr lang="el-GR" dirty="0"/>
              <a:t>, του </a:t>
            </a:r>
            <a:r>
              <a:rPr lang="en-GB" dirty="0"/>
              <a:t>McCarty</a:t>
            </a:r>
            <a:r>
              <a:rPr lang="el-GR" dirty="0"/>
              <a:t> δεν θα υπήρχαν οι γενετικά τροποποιημένοι οργανισμοί ή τα εμβόλια </a:t>
            </a:r>
            <a:r>
              <a:rPr lang="en-US" dirty="0"/>
              <a:t>mRNA…</a:t>
            </a:r>
          </a:p>
          <a:p>
            <a:r>
              <a:rPr lang="el-GR" dirty="0"/>
              <a:t>… και ο πατέρας των εργαστηριακών επιστημών, που νομίζω ότι ήταν ο Γαλιλαίος…</a:t>
            </a:r>
          </a:p>
          <a:p>
            <a:endParaRPr lang="en-GR" dirty="0"/>
          </a:p>
        </p:txBody>
      </p:sp>
    </p:spTree>
    <p:extLst>
      <p:ext uri="{BB962C8B-B14F-4D97-AF65-F5344CB8AC3E}">
        <p14:creationId xmlns:p14="http://schemas.microsoft.com/office/powerpoint/2010/main" val="4050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1574</TotalTime>
  <Words>1394</Words>
  <Application>Microsoft Macintosh PowerPoint</Application>
  <PresentationFormat>Ευρεία οθόνη</PresentationFormat>
  <Paragraphs>166</Paragraphs>
  <Slides>23</Slides>
  <Notes>15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23</vt:i4>
      </vt:variant>
    </vt:vector>
  </HeadingPairs>
  <TitlesOfParts>
    <vt:vector size="31" baseType="lpstr">
      <vt:lpstr>Aptos</vt:lpstr>
      <vt:lpstr>Aptos Display</vt:lpstr>
      <vt:lpstr>Arial</vt:lpstr>
      <vt:lpstr>Calibri</vt:lpstr>
      <vt:lpstr>Open Sans</vt:lpstr>
      <vt:lpstr>Roboto</vt:lpstr>
      <vt:lpstr>Times New Roman</vt:lpstr>
      <vt:lpstr>Θέμα του Office</vt:lpstr>
      <vt:lpstr>Ψυχολογικές και επιστημολογικές προσεγγίσεις στις Φυσικές Επιστήμες, το Περιβάλλον και την Τεχνολογία</vt:lpstr>
      <vt:lpstr>Οι κοινωνικές διαστάσεις του επιστημονικού εγχειρήματος</vt:lpstr>
      <vt:lpstr>Επιστημολογία: απαντά στο ερώτημα «τι είναι Επιστήμη;» κάπως έτσι…</vt:lpstr>
      <vt:lpstr>Τι είναι η Διδακτική των Φυσικών Επιστημών (ΔΦΕ) σήμερα;</vt:lpstr>
      <vt:lpstr>… όμως η Διδακτική των Φυσικών Επιστημών (ΔΦΕ)…</vt:lpstr>
      <vt:lpstr>Διδακτική των Φυσικών Επιστημών (ΔΦΕ) και Επιστημολογία</vt:lpstr>
      <vt:lpstr>Η εσωτερική ζωή των Φυσικών Επιστημών</vt:lpstr>
      <vt:lpstr>Η εσωτερική ζωή των Φυσικών Επιστημών</vt:lpstr>
      <vt:lpstr>… η παραγωγή της…</vt:lpstr>
      <vt:lpstr>… και ο «Κόσμος» της…</vt:lpstr>
      <vt:lpstr>… η «θέση» του ερευνητή στον «Κόσμο»…</vt:lpstr>
      <vt:lpstr>Η εσωτερική ζωή των επιστημών (Hacking, 1992)</vt:lpstr>
      <vt:lpstr>Παράδειγμα: Η επαγωγική δουλειά</vt:lpstr>
      <vt:lpstr>Παράδειγμα: Η παραγωγική δουλειά</vt:lpstr>
      <vt:lpstr>και η δουλειά των εκπαιδευτικών: π.χ. μεταφορά…</vt:lpstr>
      <vt:lpstr>και η δουλειά των εκπαιδευτικών: π.χ. εποικοδόμηση</vt:lpstr>
      <vt:lpstr>… η εξωτερική ζωή…</vt:lpstr>
      <vt:lpstr>Η ζωή στην εκπαίδευση…</vt:lpstr>
      <vt:lpstr>… και εδώ αρχίζουν τα δύσκολα…</vt:lpstr>
      <vt:lpstr>… και η παράδοση: Ποιο ή ποια από τα τρία «μήλα που διαμόρφωσαν τον πολιτισμό μας», προσφέρουμε στους μαθητές μας, όταν διδάσκουμε ΦΕ;;;</vt:lpstr>
      <vt:lpstr>Τα «μήλα»…</vt:lpstr>
      <vt:lpstr>Επιστημολογία και Διδακτική των ΦΕ</vt:lpstr>
      <vt:lpstr>Σύντομη Εργασία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Ψυχολογικές και επιστημολογικές προσεγγίσεις στις Φυσικές Επιστήμες, το Περιβάλλον και την Τεχνολογία</dc:title>
  <dc:creator>Vasilis Tselfes</dc:creator>
  <cp:lastModifiedBy>Vasilis Tselfes</cp:lastModifiedBy>
  <cp:revision>48</cp:revision>
  <dcterms:created xsi:type="dcterms:W3CDTF">2023-10-03T08:00:49Z</dcterms:created>
  <dcterms:modified xsi:type="dcterms:W3CDTF">2023-11-16T17:10:13Z</dcterms:modified>
</cp:coreProperties>
</file>