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0" r:id="rId1"/>
  </p:sldMasterIdLst>
  <p:sldIdLst>
    <p:sldId id="256" r:id="rId2"/>
    <p:sldId id="333" r:id="rId3"/>
    <p:sldId id="257" r:id="rId4"/>
    <p:sldId id="294" r:id="rId5"/>
    <p:sldId id="342" r:id="rId6"/>
    <p:sldId id="267" r:id="rId7"/>
    <p:sldId id="269" r:id="rId8"/>
    <p:sldId id="270" r:id="rId9"/>
    <p:sldId id="289" r:id="rId10"/>
    <p:sldId id="293" r:id="rId11"/>
    <p:sldId id="260" r:id="rId12"/>
    <p:sldId id="261" r:id="rId13"/>
    <p:sldId id="262" r:id="rId14"/>
    <p:sldId id="264" r:id="rId15"/>
    <p:sldId id="341" r:id="rId16"/>
    <p:sldId id="266" r:id="rId17"/>
    <p:sldId id="305" r:id="rId18"/>
    <p:sldId id="288" r:id="rId19"/>
    <p:sldId id="329" r:id="rId20"/>
    <p:sldId id="332" r:id="rId21"/>
    <p:sldId id="331" r:id="rId22"/>
    <p:sldId id="330" r:id="rId23"/>
    <p:sldId id="306" r:id="rId24"/>
    <p:sldId id="296" r:id="rId25"/>
    <p:sldId id="278" r:id="rId26"/>
    <p:sldId id="295" r:id="rId27"/>
    <p:sldId id="307" r:id="rId28"/>
    <p:sldId id="336" r:id="rId29"/>
    <p:sldId id="321" r:id="rId30"/>
    <p:sldId id="308" r:id="rId31"/>
    <p:sldId id="314" r:id="rId32"/>
    <p:sldId id="337" r:id="rId33"/>
    <p:sldId id="265" r:id="rId34"/>
    <p:sldId id="280" r:id="rId35"/>
    <p:sldId id="276" r:id="rId36"/>
    <p:sldId id="291" r:id="rId37"/>
    <p:sldId id="292" r:id="rId38"/>
    <p:sldId id="302" r:id="rId39"/>
    <p:sldId id="334" r:id="rId40"/>
    <p:sldId id="310" r:id="rId41"/>
    <p:sldId id="285" r:id="rId42"/>
    <p:sldId id="311" r:id="rId43"/>
    <p:sldId id="317" r:id="rId44"/>
    <p:sldId id="325" r:id="rId45"/>
    <p:sldId id="326" r:id="rId46"/>
    <p:sldId id="338" r:id="rId47"/>
    <p:sldId id="312" r:id="rId48"/>
    <p:sldId id="340" r:id="rId49"/>
    <p:sldId id="313" r:id="rId50"/>
    <p:sldId id="316" r:id="rId51"/>
    <p:sldId id="318" r:id="rId52"/>
    <p:sldId id="322" r:id="rId53"/>
    <p:sldId id="297" r:id="rId54"/>
    <p:sldId id="298" r:id="rId55"/>
    <p:sldId id="299" r:id="rId56"/>
    <p:sldId id="300" r:id="rId57"/>
    <p:sldId id="301" r:id="rId58"/>
    <p:sldId id="328" r:id="rId59"/>
    <p:sldId id="351" r:id="rId60"/>
    <p:sldId id="274" r:id="rId61"/>
    <p:sldId id="348" r:id="rId62"/>
    <p:sldId id="271" r:id="rId63"/>
    <p:sldId id="272" r:id="rId64"/>
    <p:sldId id="344" r:id="rId65"/>
    <p:sldId id="349" r:id="rId66"/>
    <p:sldId id="350" r:id="rId67"/>
    <p:sldId id="346" r:id="rId68"/>
    <p:sldId id="353" r:id="rId69"/>
    <p:sldId id="352"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snapToGrid="0">
      <p:cViewPr varScale="1">
        <p:scale>
          <a:sx n="105" d="100"/>
          <a:sy n="105" d="100"/>
        </p:scale>
        <p:origin x="8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5EA6379-3FAB-4143-B6D0-D8CFB1340B7A}" type="datetimeFigureOut">
              <a:rPr lang="el-GR" smtClean="0"/>
              <a:t>3/4/2022</a:t>
            </a:fld>
            <a:endParaRPr lang="el-GR"/>
          </a:p>
        </p:txBody>
      </p:sp>
      <p:sp>
        <p:nvSpPr>
          <p:cNvPr id="5" name="Footer Placeholder 4"/>
          <p:cNvSpPr>
            <a:spLocks noGrp="1"/>
          </p:cNvSpPr>
          <p:nvPr>
            <p:ph type="ftr" sz="quarter" idx="11"/>
          </p:nvPr>
        </p:nvSpPr>
        <p:spPr>
          <a:xfrm>
            <a:off x="2416500" y="329307"/>
            <a:ext cx="4973915" cy="309201"/>
          </a:xfrm>
        </p:spPr>
        <p:txBody>
          <a:bodyPr/>
          <a:lstStyle/>
          <a:p>
            <a:endParaRPr lang="el-GR"/>
          </a:p>
        </p:txBody>
      </p:sp>
      <p:sp>
        <p:nvSpPr>
          <p:cNvPr id="6" name="Slide Number Placeholder 5"/>
          <p:cNvSpPr>
            <a:spLocks noGrp="1"/>
          </p:cNvSpPr>
          <p:nvPr>
            <p:ph type="sldNum" sz="quarter" idx="12"/>
          </p:nvPr>
        </p:nvSpPr>
        <p:spPr>
          <a:xfrm>
            <a:off x="1437664" y="798973"/>
            <a:ext cx="811019" cy="503578"/>
          </a:xfrm>
        </p:spPr>
        <p:txBody>
          <a:bodyPr/>
          <a:lstStyle/>
          <a:p>
            <a:fld id="{7462232F-AA3D-466D-8503-A5B1EA079476}" type="slidenum">
              <a:rPr lang="el-GR" smtClean="0"/>
              <a:t>‹#›</a:t>
            </a:fld>
            <a:endParaRPr lang="el-G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519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5EA6379-3FAB-4143-B6D0-D8CFB1340B7A}" type="datetimeFigureOut">
              <a:rPr lang="el-GR" smtClean="0"/>
              <a:t>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462232F-AA3D-466D-8503-A5B1EA079476}" type="slidenum">
              <a:rPr lang="el-GR" smtClean="0"/>
              <a:t>‹#›</a:t>
            </a:fld>
            <a:endParaRPr lang="el-G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959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5EA6379-3FAB-4143-B6D0-D8CFB1340B7A}" type="datetimeFigureOut">
              <a:rPr lang="el-GR" smtClean="0"/>
              <a:t>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462232F-AA3D-466D-8503-A5B1EA079476}" type="slidenum">
              <a:rPr lang="el-GR" smtClean="0"/>
              <a:t>‹#›</a:t>
            </a:fld>
            <a:endParaRPr lang="el-G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9178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5EA6379-3FAB-4143-B6D0-D8CFB1340B7A}" type="datetimeFigureOut">
              <a:rPr lang="el-GR" smtClean="0"/>
              <a:t>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462232F-AA3D-466D-8503-A5B1EA079476}" type="slidenum">
              <a:rPr lang="el-GR" smtClean="0"/>
              <a:t>‹#›</a:t>
            </a:fld>
            <a:endParaRPr lang="el-G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98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5EA6379-3FAB-4143-B6D0-D8CFB1340B7A}" type="datetimeFigureOut">
              <a:rPr lang="el-GR" smtClean="0"/>
              <a:t>3/4/2022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462232F-AA3D-466D-8503-A5B1EA079476}" type="slidenum">
              <a:rPr lang="el-GR" smtClean="0"/>
              <a:t>‹#›</a:t>
            </a:fld>
            <a:endParaRPr lang="el-G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9383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5EA6379-3FAB-4143-B6D0-D8CFB1340B7A}" type="datetimeFigureOut">
              <a:rPr lang="el-GR" smtClean="0"/>
              <a:t>3/4/2022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462232F-AA3D-466D-8503-A5B1EA079476}" type="slidenum">
              <a:rPr lang="el-GR" smtClean="0"/>
              <a:t>‹#›</a:t>
            </a:fld>
            <a:endParaRPr lang="el-G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816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5EA6379-3FAB-4143-B6D0-D8CFB1340B7A}" type="datetimeFigureOut">
              <a:rPr lang="el-GR" smtClean="0"/>
              <a:t>3/4/2022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462232F-AA3D-466D-8503-A5B1EA079476}" type="slidenum">
              <a:rPr lang="el-GR" smtClean="0"/>
              <a:t>‹#›</a:t>
            </a:fld>
            <a:endParaRPr lang="el-G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6329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5EA6379-3FAB-4143-B6D0-D8CFB1340B7A}" type="datetimeFigureOut">
              <a:rPr lang="el-GR" smtClean="0"/>
              <a:t>3/4/2022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462232F-AA3D-466D-8503-A5B1EA079476}" type="slidenum">
              <a:rPr lang="el-GR" smtClean="0"/>
              <a:t>‹#›</a:t>
            </a:fld>
            <a:endParaRPr lang="el-G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807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A6379-3FAB-4143-B6D0-D8CFB1340B7A}" type="datetimeFigureOut">
              <a:rPr lang="el-GR" smtClean="0"/>
              <a:t>3/4/2022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462232F-AA3D-466D-8503-A5B1EA079476}" type="slidenum">
              <a:rPr lang="el-GR" smtClean="0"/>
              <a:t>‹#›</a:t>
            </a:fld>
            <a:endParaRPr lang="el-GR"/>
          </a:p>
        </p:txBody>
      </p:sp>
    </p:spTree>
    <p:extLst>
      <p:ext uri="{BB962C8B-B14F-4D97-AF65-F5344CB8AC3E}">
        <p14:creationId xmlns:p14="http://schemas.microsoft.com/office/powerpoint/2010/main" val="4229345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5EA6379-3FAB-4143-B6D0-D8CFB1340B7A}" type="datetimeFigureOut">
              <a:rPr lang="el-GR" smtClean="0"/>
              <a:t>3/4/2022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462232F-AA3D-466D-8503-A5B1EA079476}" type="slidenum">
              <a:rPr lang="el-GR" smtClean="0"/>
              <a:t>‹#›</a:t>
            </a:fld>
            <a:endParaRPr lang="el-G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137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5EA6379-3FAB-4143-B6D0-D8CFB1340B7A}" type="datetimeFigureOut">
              <a:rPr lang="el-GR" smtClean="0"/>
              <a:t>3/4/2022</a:t>
            </a:fld>
            <a:endParaRPr lang="el-GR"/>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7462232F-AA3D-466D-8503-A5B1EA079476}" type="slidenum">
              <a:rPr lang="el-GR" smtClean="0"/>
              <a:t>‹#›</a:t>
            </a:fld>
            <a:endParaRPr lang="el-G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057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5EA6379-3FAB-4143-B6D0-D8CFB1340B7A}" type="datetimeFigureOut">
              <a:rPr lang="el-GR" smtClean="0"/>
              <a:t>3/4/2022</a:t>
            </a:fld>
            <a:endParaRPr lang="el-G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462232F-AA3D-466D-8503-A5B1EA079476}" type="slidenum">
              <a:rPr lang="el-GR" smtClean="0"/>
              <a:t>‹#›</a:t>
            </a:fld>
            <a:endParaRPr lang="el-G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924187"/>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F13C14-13E5-405D-B105-0FF66815AFC1}"/>
              </a:ext>
            </a:extLst>
          </p:cNvPr>
          <p:cNvSpPr>
            <a:spLocks noGrp="1"/>
          </p:cNvSpPr>
          <p:nvPr>
            <p:ph type="ctrTitle"/>
          </p:nvPr>
        </p:nvSpPr>
        <p:spPr>
          <a:xfrm>
            <a:off x="1524000" y="1426464"/>
            <a:ext cx="9144000" cy="2249423"/>
          </a:xfrm>
        </p:spPr>
        <p:txBody>
          <a:bodyPr>
            <a:normAutofit/>
          </a:bodyPr>
          <a:lstStyle/>
          <a:p>
            <a:pPr>
              <a:lnSpc>
                <a:spcPct val="200000"/>
              </a:lnSpc>
            </a:pPr>
            <a:r>
              <a:rPr lang="el-GR" sz="1800" b="1" dirty="0">
                <a:solidFill>
                  <a:schemeClr val="tx1"/>
                </a:solidFill>
                <a:effectLst/>
                <a:latin typeface="Times New Roman" panose="02020603050405020304" pitchFamily="18" charset="0"/>
                <a:ea typeface="Calibri" panose="020F0502020204030204" pitchFamily="34" charset="0"/>
              </a:rPr>
              <a:t>Η "</a:t>
            </a:r>
            <a:r>
              <a:rPr lang="el-GR" sz="1800" b="1" dirty="0" err="1">
                <a:solidFill>
                  <a:schemeClr val="tx1"/>
                </a:solidFill>
                <a:effectLst/>
                <a:latin typeface="Times New Roman" panose="02020603050405020304" pitchFamily="18" charset="0"/>
                <a:ea typeface="Calibri" panose="020F0502020204030204" pitchFamily="34" charset="0"/>
              </a:rPr>
              <a:t>εξελλήνισις</a:t>
            </a:r>
            <a:r>
              <a:rPr lang="el-GR" sz="1800" b="1" dirty="0">
                <a:solidFill>
                  <a:schemeClr val="tx1"/>
                </a:solidFill>
                <a:effectLst/>
                <a:latin typeface="Times New Roman" panose="02020603050405020304" pitchFamily="18" charset="0"/>
                <a:ea typeface="Calibri" panose="020F0502020204030204" pitchFamily="34" charset="0"/>
              </a:rPr>
              <a:t>" διά της εκπαιδεύσεως ως κεντρική επιλογή των κυβερνήσεων των Φιλελευθέρων: εκλογικές σκοπιμότητες ή οικοδόμηση ενός εθνικού οράματος</a:t>
            </a:r>
            <a:r>
              <a:rPr lang="el-GR" sz="1800" b="1" dirty="0">
                <a:effectLst/>
                <a:latin typeface="Times New Roman" panose="02020603050405020304" pitchFamily="18" charset="0"/>
                <a:ea typeface="Calibri" panose="020F0502020204030204" pitchFamily="34" charset="0"/>
              </a:rPr>
              <a:t>; </a:t>
            </a:r>
            <a:br>
              <a:rPr lang="el-GR" sz="1800" dirty="0">
                <a:effectLst/>
                <a:latin typeface="Times New Roman" panose="02020603050405020304" pitchFamily="18" charset="0"/>
                <a:ea typeface="Calibri" panose="020F0502020204030204" pitchFamily="34" charset="0"/>
              </a:rPr>
            </a:br>
            <a:endParaRPr lang="el-GR" sz="1400" dirty="0">
              <a:latin typeface="Times New Roman" panose="02020603050405020304" pitchFamily="18" charset="0"/>
              <a:cs typeface="Times New Roman" panose="02020603050405020304" pitchFamily="18" charset="0"/>
            </a:endParaRPr>
          </a:p>
        </p:txBody>
      </p:sp>
      <p:sp>
        <p:nvSpPr>
          <p:cNvPr id="3" name="Υπότιτλος 2">
            <a:extLst>
              <a:ext uri="{FF2B5EF4-FFF2-40B4-BE49-F238E27FC236}">
                <a16:creationId xmlns:a16="http://schemas.microsoft.com/office/drawing/2014/main" id="{69138A3F-6BC5-4A18-B98B-DA17ACD621E2}"/>
              </a:ext>
            </a:extLst>
          </p:cNvPr>
          <p:cNvSpPr>
            <a:spLocks noGrp="1"/>
          </p:cNvSpPr>
          <p:nvPr>
            <p:ph type="subTitle" idx="1"/>
          </p:nvPr>
        </p:nvSpPr>
        <p:spPr/>
        <p:txBody>
          <a:bodyPr/>
          <a:lstStyle/>
          <a:p>
            <a:r>
              <a:rPr lang="el-GR" sz="1800" b="1" i="1" dirty="0">
                <a:solidFill>
                  <a:schemeClr val="tx2">
                    <a:lumMod val="90000"/>
                    <a:lumOff val="10000"/>
                  </a:schemeClr>
                </a:solidFill>
                <a:effectLst/>
                <a:latin typeface="Times New Roman" panose="02020603050405020304" pitchFamily="18" charset="0"/>
                <a:ea typeface="Calibri" panose="020F0502020204030204" pitchFamily="34" charset="0"/>
              </a:rPr>
              <a:t>Σ. Ηλιάδου-Τάχου, Καθηγήτριας Νέας Ελληνικής Ιστορίας και Ιστορίας της Εκπαίδευσης Πανεπιστημίου Δυτικής Μακεδονίας</a:t>
            </a:r>
            <a:endParaRPr lang="el-GR" sz="1800" b="1" dirty="0">
              <a:solidFill>
                <a:schemeClr val="tx2">
                  <a:lumMod val="90000"/>
                  <a:lumOff val="10000"/>
                </a:schemeClr>
              </a:solidFill>
              <a:effectLst/>
              <a:latin typeface="Times New Roman" panose="02020603050405020304" pitchFamily="18" charset="0"/>
              <a:ea typeface="Calibri" panose="020F0502020204030204" pitchFamily="34" charset="0"/>
            </a:endParaRPr>
          </a:p>
          <a:p>
            <a:endParaRPr lang="el-GR" dirty="0"/>
          </a:p>
        </p:txBody>
      </p:sp>
    </p:spTree>
    <p:extLst>
      <p:ext uri="{BB962C8B-B14F-4D97-AF65-F5344CB8AC3E}">
        <p14:creationId xmlns:p14="http://schemas.microsoft.com/office/powerpoint/2010/main" val="2712040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F5225D-FA12-4E5C-8CC7-C8424223969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F38ACCB-44C8-43A9-895F-631E1DC8198C}"/>
              </a:ext>
            </a:extLst>
          </p:cNvPr>
          <p:cNvSpPr>
            <a:spLocks noGrp="1"/>
          </p:cNvSpPr>
          <p:nvPr>
            <p:ph idx="1"/>
          </p:nvPr>
        </p:nvSpPr>
        <p:spPr/>
        <p:txBody>
          <a:bodyPr/>
          <a:lstStyle/>
          <a:p>
            <a:r>
              <a:rPr lang="el-GR" b="1" dirty="0">
                <a:solidFill>
                  <a:schemeClr val="tx1"/>
                </a:solidFill>
                <a:latin typeface="Times New Roman" panose="02020603050405020304" pitchFamily="18" charset="0"/>
                <a:ea typeface="Calibri" panose="020F0502020204030204" pitchFamily="34" charset="0"/>
              </a:rPr>
              <a:t>Η πρόκριση του μοντέλου της </a:t>
            </a:r>
            <a:r>
              <a:rPr lang="el-GR" b="1" dirty="0">
                <a:solidFill>
                  <a:schemeClr val="tx1"/>
                </a:solidFill>
                <a:effectLst/>
                <a:latin typeface="Times New Roman" panose="02020603050405020304" pitchFamily="18" charset="0"/>
                <a:ea typeface="Calibri" panose="020F0502020204030204" pitchFamily="34" charset="0"/>
              </a:rPr>
              <a:t> «</a:t>
            </a:r>
            <a:r>
              <a:rPr lang="el-GR" b="1" dirty="0" err="1">
                <a:solidFill>
                  <a:schemeClr val="tx1"/>
                </a:solidFill>
                <a:effectLst/>
                <a:latin typeface="Times New Roman" panose="02020603050405020304" pitchFamily="18" charset="0"/>
                <a:ea typeface="Calibri" panose="020F0502020204030204" pitchFamily="34" charset="0"/>
              </a:rPr>
              <a:t>εξελληνίσεως</a:t>
            </a:r>
            <a:r>
              <a:rPr lang="el-GR" b="1" dirty="0">
                <a:solidFill>
                  <a:schemeClr val="tx1"/>
                </a:solidFill>
                <a:effectLst/>
                <a:latin typeface="Times New Roman" panose="02020603050405020304" pitchFamily="18" charset="0"/>
                <a:ea typeface="Calibri" panose="020F0502020204030204" pitchFamily="34" charset="0"/>
              </a:rPr>
              <a:t>  δια της εκπαιδεύσεως»  ως </a:t>
            </a:r>
            <a:r>
              <a:rPr lang="el-GR" b="1" dirty="0">
                <a:solidFill>
                  <a:schemeClr val="tx1"/>
                </a:solidFill>
                <a:latin typeface="Times New Roman" panose="02020603050405020304" pitchFamily="18" charset="0"/>
                <a:ea typeface="Calibri" panose="020F0502020204030204" pitchFamily="34" charset="0"/>
              </a:rPr>
              <a:t>έκφραση του </a:t>
            </a:r>
            <a:r>
              <a:rPr lang="el-GR" b="1" dirty="0">
                <a:solidFill>
                  <a:schemeClr val="tx1"/>
                </a:solidFill>
                <a:effectLst/>
                <a:latin typeface="Times New Roman" panose="02020603050405020304" pitchFamily="18" charset="0"/>
                <a:ea typeface="Calibri" panose="020F0502020204030204" pitchFamily="34" charset="0"/>
              </a:rPr>
              <a:t>εθνικού οράματος</a:t>
            </a:r>
            <a:r>
              <a:rPr lang="el-GR" b="1" dirty="0">
                <a:effectLst/>
                <a:latin typeface="Times New Roman" panose="02020603050405020304" pitchFamily="18" charset="0"/>
                <a:ea typeface="Calibri" panose="020F0502020204030204" pitchFamily="34" charset="0"/>
              </a:rPr>
              <a:t> </a:t>
            </a:r>
            <a:endParaRPr lang="el-GR" dirty="0">
              <a:effectLst/>
              <a:latin typeface="Times New Roman" panose="02020603050405020304" pitchFamily="18" charset="0"/>
              <a:ea typeface="Calibri" panose="020F0502020204030204" pitchFamily="34" charset="0"/>
            </a:endParaRPr>
          </a:p>
          <a:p>
            <a:endParaRPr lang="el-GR" dirty="0"/>
          </a:p>
        </p:txBody>
      </p:sp>
    </p:spTree>
    <p:extLst>
      <p:ext uri="{BB962C8B-B14F-4D97-AF65-F5344CB8AC3E}">
        <p14:creationId xmlns:p14="http://schemas.microsoft.com/office/powerpoint/2010/main" val="1301933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5DA1BB-9451-4CA1-B5AA-6CBF38116D4D}"/>
              </a:ext>
            </a:extLst>
          </p:cNvPr>
          <p:cNvSpPr>
            <a:spLocks noGrp="1"/>
          </p:cNvSpPr>
          <p:nvPr>
            <p:ph type="title"/>
          </p:nvPr>
        </p:nvSpPr>
        <p:spPr>
          <a:xfrm>
            <a:off x="1371600" y="685800"/>
            <a:ext cx="9601200" cy="731520"/>
          </a:xfrm>
        </p:spPr>
        <p:txBody>
          <a:bodyPr/>
          <a:lstStyle/>
          <a:p>
            <a:r>
              <a:rPr lang="el-GR" sz="1800" b="1" cap="none" spc="10" dirty="0">
                <a:effectLst/>
                <a:latin typeface="Times New Roman" panose="02020603050405020304" pitchFamily="18" charset="0"/>
                <a:ea typeface="Times New Roman" panose="02020603050405020304" pitchFamily="18" charset="0"/>
              </a:rPr>
              <a:t>Οι Φιλελεύθεροι και το </a:t>
            </a:r>
            <a:r>
              <a:rPr lang="el-GR" sz="1800" b="1" cap="none" spc="10" dirty="0" err="1">
                <a:effectLst/>
                <a:latin typeface="Times New Roman" panose="02020603050405020304" pitchFamily="18" charset="0"/>
                <a:ea typeface="Times New Roman" panose="02020603050405020304" pitchFamily="18" charset="0"/>
              </a:rPr>
              <a:t>δακύβευμα</a:t>
            </a:r>
            <a:r>
              <a:rPr lang="el-GR" sz="1800" b="1" cap="none" spc="10" dirty="0">
                <a:effectLst/>
                <a:latin typeface="Times New Roman" panose="02020603050405020304" pitchFamily="18" charset="0"/>
                <a:ea typeface="Times New Roman" panose="02020603050405020304" pitchFamily="18" charset="0"/>
              </a:rPr>
              <a:t> της εθνικής ολοκλήρωσης</a:t>
            </a:r>
            <a:endParaRPr lang="el-GR" dirty="0"/>
          </a:p>
        </p:txBody>
      </p:sp>
      <p:sp>
        <p:nvSpPr>
          <p:cNvPr id="3" name="Θέση περιεχομένου 2">
            <a:extLst>
              <a:ext uri="{FF2B5EF4-FFF2-40B4-BE49-F238E27FC236}">
                <a16:creationId xmlns:a16="http://schemas.microsoft.com/office/drawing/2014/main" id="{A799D7C0-816B-4ABE-8C9E-8DBE51D21413}"/>
              </a:ext>
            </a:extLst>
          </p:cNvPr>
          <p:cNvSpPr>
            <a:spLocks noGrp="1"/>
          </p:cNvSpPr>
          <p:nvPr>
            <p:ph idx="1"/>
          </p:nvPr>
        </p:nvSpPr>
        <p:spPr>
          <a:xfrm>
            <a:off x="1371600" y="1856232"/>
            <a:ext cx="9601200" cy="4315968"/>
          </a:xfrm>
        </p:spPr>
        <p:txBody>
          <a:bodyPr>
            <a:normAutofit fontScale="55000" lnSpcReduction="20000"/>
          </a:bodyPr>
          <a:lstStyle/>
          <a:p>
            <a:pPr marR="36195" algn="just">
              <a:lnSpc>
                <a:spcPct val="170000"/>
              </a:lnSpc>
              <a:spcAft>
                <a:spcPts val="800"/>
              </a:spcAft>
            </a:pPr>
            <a:r>
              <a:rPr lang="el-GR" sz="2900" b="1" spc="10" dirty="0">
                <a:latin typeface="Times New Roman" panose="02020603050405020304" pitchFamily="18" charset="0"/>
                <a:ea typeface="Times New Roman" panose="02020603050405020304" pitchFamily="18" charset="0"/>
                <a:cs typeface="Times New Roman" panose="02020603050405020304" pitchFamily="18" charset="0"/>
              </a:rPr>
              <a:t>Η </a:t>
            </a:r>
            <a:r>
              <a:rPr lang="el-GR" sz="2900" b="1" spc="10" dirty="0">
                <a:effectLst/>
                <a:latin typeface="Times New Roman" panose="02020603050405020304" pitchFamily="18" charset="0"/>
                <a:ea typeface="Times New Roman" panose="02020603050405020304" pitchFamily="18" charset="0"/>
                <a:cs typeface="Times New Roman" panose="02020603050405020304" pitchFamily="18" charset="0"/>
              </a:rPr>
              <a:t> πολιτική πλατφόρμα των </a:t>
            </a:r>
            <a:r>
              <a:rPr lang="el-GR" sz="2900" b="1" spc="10" dirty="0" err="1">
                <a:effectLst/>
                <a:latin typeface="Times New Roman" panose="02020603050405020304" pitchFamily="18" charset="0"/>
                <a:ea typeface="Times New Roman" panose="02020603050405020304" pitchFamily="18" charset="0"/>
                <a:cs typeface="Times New Roman" panose="02020603050405020304" pitchFamily="18" charset="0"/>
              </a:rPr>
              <a:t>Βενιζελικών</a:t>
            </a:r>
            <a:r>
              <a:rPr lang="el-GR" sz="2900" b="1" spc="10" dirty="0">
                <a:effectLst/>
                <a:latin typeface="Times New Roman" panose="02020603050405020304" pitchFamily="18" charset="0"/>
                <a:ea typeface="Times New Roman" panose="02020603050405020304" pitchFamily="18" charset="0"/>
                <a:cs typeface="Times New Roman" panose="02020603050405020304" pitchFamily="18" charset="0"/>
              </a:rPr>
              <a:t> ήταν συνυφασμένη με τον στόχο της εθνικής ολοκλήρωσης. </a:t>
            </a:r>
          </a:p>
          <a:p>
            <a:pPr marR="36195" algn="just">
              <a:lnSpc>
                <a:spcPct val="170000"/>
              </a:lnSpc>
              <a:spcAft>
                <a:spcPts val="800"/>
              </a:spcAft>
            </a:pPr>
            <a:r>
              <a:rPr lang="el-GR" sz="2900" b="1" spc="10" dirty="0">
                <a:effectLst/>
                <a:latin typeface="Times New Roman" panose="02020603050405020304" pitchFamily="18" charset="0"/>
                <a:ea typeface="Times New Roman" panose="02020603050405020304" pitchFamily="18" charset="0"/>
                <a:cs typeface="Times New Roman" panose="02020603050405020304" pitchFamily="18" charset="0"/>
              </a:rPr>
              <a:t>Η συγκεκριμένη πλατφόρμα εδραιώθηκε αμέσως μετά την επιτυχία των βαλκανικών πολέμων που οδήγησαν στην προσάρτηση των Νέων Χωρών και στον διπλασιασμό της έκτασης του Ελληνικού Βασιλείου. </a:t>
            </a:r>
          </a:p>
          <a:p>
            <a:pPr marR="36195" algn="just">
              <a:lnSpc>
                <a:spcPct val="170000"/>
              </a:lnSpc>
              <a:spcAft>
                <a:spcPts val="800"/>
              </a:spcAft>
            </a:pPr>
            <a:r>
              <a:rPr lang="el-GR" sz="2900" b="1" spc="10" dirty="0">
                <a:effectLst/>
                <a:latin typeface="Times New Roman" panose="02020603050405020304" pitchFamily="18" charset="0"/>
                <a:ea typeface="Times New Roman" panose="02020603050405020304" pitchFamily="18" charset="0"/>
                <a:cs typeface="Times New Roman" panose="02020603050405020304" pitchFamily="18" charset="0"/>
              </a:rPr>
              <a:t>Προϋπόθεση για τη διαμόρφωση της πλατφόρμας αυτής ήταν η υπογραφή, στις 10 Αυγούστου 1913, της Συνθήκης  του Βουκουρεστίου, η οποία  ρύθμιζε τα εδαφικά όρια των βαλκανικών κρατών. </a:t>
            </a:r>
            <a:endParaRPr lang="el-GR" sz="29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170000"/>
              </a:lnSpc>
              <a:spcAft>
                <a:spcPts val="0"/>
              </a:spcAft>
            </a:pPr>
            <a:r>
              <a:rPr lang="el-GR" sz="2900" dirty="0" err="1">
                <a:effectLst/>
                <a:latin typeface="Times New Roman" panose="02020603050405020304" pitchFamily="18" charset="0"/>
                <a:ea typeface="Calibri" panose="020F0502020204030204" pitchFamily="34" charset="0"/>
                <a:cs typeface="Times New Roman" panose="02020603050405020304" pitchFamily="18" charset="0"/>
              </a:rPr>
              <a:t>Ασπρέας</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Γ</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Κ</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 (1924). </a:t>
            </a:r>
            <a:r>
              <a:rPr lang="el-GR" sz="2900" i="1" dirty="0">
                <a:effectLst/>
                <a:latin typeface="Times New Roman" panose="02020603050405020304" pitchFamily="18" charset="0"/>
                <a:ea typeface="Calibri" panose="020F0502020204030204" pitchFamily="34" charset="0"/>
                <a:cs typeface="Times New Roman" panose="02020603050405020304" pitchFamily="18" charset="0"/>
              </a:rPr>
              <a:t>Η πολιτική ιστορία της </a:t>
            </a:r>
            <a:r>
              <a:rPr lang="el-GR" sz="2900" i="1" dirty="0" err="1">
                <a:effectLst/>
                <a:latin typeface="Times New Roman" panose="02020603050405020304" pitchFamily="18" charset="0"/>
                <a:ea typeface="Calibri" panose="020F0502020204030204" pitchFamily="34" charset="0"/>
                <a:cs typeface="Times New Roman" panose="02020603050405020304" pitchFamily="18" charset="0"/>
              </a:rPr>
              <a:t>νεωτέρας</a:t>
            </a:r>
            <a:r>
              <a:rPr lang="el-GR" sz="2900" i="1" dirty="0">
                <a:effectLst/>
                <a:latin typeface="Times New Roman" panose="02020603050405020304" pitchFamily="18" charset="0"/>
                <a:ea typeface="Calibri" panose="020F0502020204030204" pitchFamily="34" charset="0"/>
                <a:cs typeface="Times New Roman" panose="02020603050405020304" pitchFamily="18" charset="0"/>
              </a:rPr>
              <a:t> Ελλάδος 1821-1924</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 τ. Γ., Αθήνα.</a:t>
            </a:r>
            <a:r>
              <a:rPr lang="el-GR" sz="2900" dirty="0">
                <a:solidFill>
                  <a:srgbClr val="666666"/>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Χρήσιμα βιβλία</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70000"/>
              </a:lnSpc>
              <a:spcAft>
                <a:spcPts val="0"/>
              </a:spcAft>
            </a:pPr>
            <a:r>
              <a:rPr lang="en-US" sz="2900" dirty="0" err="1">
                <a:effectLst/>
                <a:latin typeface="Times New Roman" panose="02020603050405020304" pitchFamily="18" charset="0"/>
                <a:ea typeface="Calibri" panose="020F0502020204030204" pitchFamily="34" charset="0"/>
                <a:cs typeface="Times New Roman" panose="02020603050405020304" pitchFamily="18" charset="0"/>
              </a:rPr>
              <a:t>Vlasidis</a:t>
            </a:r>
            <a:r>
              <a:rPr lang="en-US" sz="2900" dirty="0">
                <a:effectLst/>
                <a:latin typeface="Times New Roman" panose="02020603050405020304" pitchFamily="18" charset="0"/>
                <a:ea typeface="Calibri" panose="020F0502020204030204" pitchFamily="34" charset="0"/>
                <a:cs typeface="Times New Roman" panose="02020603050405020304" pitchFamily="18" charset="0"/>
              </a:rPr>
              <a:t>, V. (1998). Consequences of the demographic and social rearrangement to the Vlach speaking element of Greek Macedonia 1923-1926. </a:t>
            </a:r>
            <a:r>
              <a:rPr lang="en-US" sz="2900" i="1" dirty="0">
                <a:effectLst/>
                <a:latin typeface="Times New Roman" panose="02020603050405020304" pitchFamily="18" charset="0"/>
                <a:ea typeface="Calibri" panose="020F0502020204030204" pitchFamily="34" charset="0"/>
                <a:cs typeface="Times New Roman" panose="02020603050405020304" pitchFamily="18" charset="0"/>
              </a:rPr>
              <a:t>Revue des etudes </a:t>
            </a:r>
            <a:r>
              <a:rPr lang="en-US" sz="2900" i="1" dirty="0" err="1">
                <a:effectLst/>
                <a:latin typeface="Times New Roman" panose="02020603050405020304" pitchFamily="18" charset="0"/>
                <a:ea typeface="Calibri" panose="020F0502020204030204" pitchFamily="34" charset="0"/>
                <a:cs typeface="Times New Roman" panose="02020603050405020304" pitchFamily="18" charset="0"/>
              </a:rPr>
              <a:t>sud</a:t>
            </a:r>
            <a:r>
              <a:rPr lang="en-US" sz="2900" i="1" dirty="0">
                <a:effectLst/>
                <a:latin typeface="Times New Roman" panose="02020603050405020304" pitchFamily="18" charset="0"/>
                <a:ea typeface="Calibri" panose="020F0502020204030204" pitchFamily="34" charset="0"/>
                <a:cs typeface="Times New Roman" panose="02020603050405020304" pitchFamily="18" charset="0"/>
              </a:rPr>
              <a:t>-east </a:t>
            </a:r>
            <a:r>
              <a:rPr lang="en-US" sz="2900" i="1" dirty="0" err="1">
                <a:effectLst/>
                <a:latin typeface="Times New Roman" panose="02020603050405020304" pitchFamily="18" charset="0"/>
                <a:ea typeface="Calibri" panose="020F0502020204030204" pitchFamily="34" charset="0"/>
                <a:cs typeface="Times New Roman" panose="02020603050405020304" pitchFamily="18" charset="0"/>
              </a:rPr>
              <a:t>europeènnes</a:t>
            </a:r>
            <a:r>
              <a:rPr lang="en-US" sz="29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900" dirty="0">
                <a:effectLst/>
                <a:latin typeface="Times New Roman" panose="02020603050405020304" pitchFamily="18" charset="0"/>
                <a:ea typeface="Calibri" panose="020F0502020204030204" pitchFamily="34" charset="0"/>
                <a:cs typeface="Times New Roman" panose="02020603050405020304" pitchFamily="18" charset="0"/>
              </a:rPr>
              <a:t>3 b, </a:t>
            </a:r>
            <a:r>
              <a:rPr lang="el-GR" sz="2900" dirty="0">
                <a:effectLst/>
                <a:latin typeface="Times New Roman" panose="02020603050405020304" pitchFamily="18" charset="0"/>
                <a:ea typeface="Calibri" panose="020F0502020204030204" pitchFamily="34" charset="0"/>
                <a:cs typeface="Times New Roman" panose="02020603050405020304" pitchFamily="18" charset="0"/>
              </a:rPr>
              <a:t>σ</a:t>
            </a:r>
            <a:r>
              <a:rPr lang="en-GB" sz="2900" dirty="0">
                <a:effectLst/>
                <a:latin typeface="Times New Roman" panose="02020603050405020304" pitchFamily="18" charset="0"/>
                <a:ea typeface="Calibri" panose="020F0502020204030204" pitchFamily="34" charset="0"/>
                <a:cs typeface="Times New Roman" panose="02020603050405020304" pitchFamily="18" charset="0"/>
              </a:rPr>
              <a:t>. 155.</a:t>
            </a: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64288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C4AB11-1B7E-452E-B8A2-516810668A86}"/>
              </a:ext>
            </a:extLst>
          </p:cNvPr>
          <p:cNvSpPr>
            <a:spLocks noGrp="1"/>
          </p:cNvSpPr>
          <p:nvPr>
            <p:ph type="title"/>
          </p:nvPr>
        </p:nvSpPr>
        <p:spPr>
          <a:xfrm>
            <a:off x="1371600" y="685800"/>
            <a:ext cx="9601200" cy="576072"/>
          </a:xfrm>
        </p:spPr>
        <p:txBody>
          <a:bodyPr>
            <a:normAutofit fontScale="90000"/>
          </a:bodyPr>
          <a:lstStyle/>
          <a:p>
            <a:r>
              <a:rPr lang="el-GR" sz="2000" b="1" cap="none" dirty="0">
                <a:latin typeface="Times New Roman" panose="02020603050405020304" pitchFamily="18" charset="0"/>
                <a:cs typeface="Times New Roman" panose="02020603050405020304" pitchFamily="18" charset="0"/>
              </a:rPr>
              <a:t>Τεκμηρίωση της πρόκρισης του στόχου  της εθνικής ολοκλήρωσης από τους Φιλελεύθερους</a:t>
            </a:r>
            <a:endParaRPr lang="el-GR" sz="2000" b="1" cap="none" dirty="0">
              <a:solidFill>
                <a:schemeClr val="tx1"/>
              </a:solidFill>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8B4EC745-0C8A-4015-97B1-740649400B44}"/>
              </a:ext>
            </a:extLst>
          </p:cNvPr>
          <p:cNvSpPr>
            <a:spLocks noGrp="1"/>
          </p:cNvSpPr>
          <p:nvPr>
            <p:ph idx="1"/>
          </p:nvPr>
        </p:nvSpPr>
        <p:spPr>
          <a:xfrm>
            <a:off x="621792" y="1261872"/>
            <a:ext cx="10351008" cy="5596128"/>
          </a:xfrm>
        </p:spPr>
        <p:txBody>
          <a:bodyPr>
            <a:normAutofit/>
          </a:bodyPr>
          <a:lstStyle/>
          <a:p>
            <a:pPr marL="0" marR="36195" indent="0" algn="just">
              <a:lnSpc>
                <a:spcPct val="200000"/>
              </a:lnSpc>
              <a:buNone/>
            </a:pPr>
            <a:endParaRPr lang="el-GR" sz="1800" b="1" spc="10" dirty="0">
              <a:effectLst/>
              <a:latin typeface="Times New Roman" panose="02020603050405020304" pitchFamily="18" charset="0"/>
              <a:ea typeface="Calibri" panose="020F0502020204030204" pitchFamily="34" charset="0"/>
            </a:endParaRPr>
          </a:p>
          <a:p>
            <a:pPr marR="36195" algn="just">
              <a:lnSpc>
                <a:spcPct val="150000"/>
              </a:lnSpc>
            </a:pPr>
            <a:r>
              <a:rPr lang="el-GR" sz="1800" b="1" spc="10" dirty="0">
                <a:effectLst/>
                <a:latin typeface="Times New Roman" panose="02020603050405020304" pitchFamily="18" charset="0"/>
                <a:ea typeface="Calibri" panose="020F0502020204030204" pitchFamily="34" charset="0"/>
              </a:rPr>
              <a:t> Τον Αύγουστο του 1914, με το ξέσπασμα του Α΄ Παγκοσμίου Πολέμου, ο Βενιζέλος άρχισε να επιδιώκει τη συμμαχία της Ελλάδας με την </a:t>
            </a:r>
            <a:r>
              <a:rPr lang="el-GR" sz="1800" b="1" spc="10" dirty="0" err="1">
                <a:effectLst/>
                <a:latin typeface="Times New Roman" panose="02020603050405020304" pitchFamily="18" charset="0"/>
                <a:ea typeface="Calibri" panose="020F0502020204030204" pitchFamily="34" charset="0"/>
              </a:rPr>
              <a:t>Αντάντ</a:t>
            </a:r>
            <a:r>
              <a:rPr lang="el-GR" sz="1800" b="1" spc="10" dirty="0">
                <a:effectLst/>
                <a:latin typeface="Times New Roman" panose="02020603050405020304" pitchFamily="18" charset="0"/>
                <a:ea typeface="Calibri" panose="020F0502020204030204" pitchFamily="34" charset="0"/>
              </a:rPr>
              <a:t> (</a:t>
            </a:r>
            <a:r>
              <a:rPr lang="en-US" sz="1800" b="1" spc="10" dirty="0">
                <a:effectLst/>
                <a:latin typeface="Times New Roman" panose="02020603050405020304" pitchFamily="18" charset="0"/>
                <a:ea typeface="Calibri" panose="020F0502020204030204" pitchFamily="34" charset="0"/>
              </a:rPr>
              <a:t>Entente</a:t>
            </a:r>
            <a:r>
              <a:rPr lang="el-GR" sz="1800" b="1" spc="10" dirty="0">
                <a:effectLst/>
                <a:latin typeface="Times New Roman" panose="02020603050405020304" pitchFamily="18" charset="0"/>
                <a:ea typeface="Calibri" panose="020F0502020204030204" pitchFamily="34" charset="0"/>
              </a:rPr>
              <a:t>)με το σκεπτικό πως επρόκειτο για μια ευκαιρία που θα οδηγούσε στην ενσωμάτωση στο ελληνικό κράτος των «αλύτρωτων» ελληνικών πληθυσμών. </a:t>
            </a:r>
          </a:p>
          <a:p>
            <a:pPr marR="36195" algn="just">
              <a:lnSpc>
                <a:spcPct val="150000"/>
              </a:lnSpc>
            </a:pPr>
            <a:r>
              <a:rPr lang="el-GR" sz="1800" b="1" spc="10" dirty="0">
                <a:latin typeface="Times New Roman" panose="02020603050405020304" pitchFamily="18" charset="0"/>
                <a:ea typeface="Calibri" panose="020F0502020204030204" pitchFamily="34" charset="0"/>
              </a:rPr>
              <a:t>Α</a:t>
            </a:r>
            <a:r>
              <a:rPr lang="el-GR" sz="1800" b="1" spc="10" dirty="0">
                <a:effectLst/>
                <a:latin typeface="Times New Roman" panose="02020603050405020304" pitchFamily="18" charset="0"/>
                <a:ea typeface="Calibri" panose="020F0502020204030204" pitchFamily="34" charset="0"/>
              </a:rPr>
              <a:t>υτή ακριβώς η επιλογή του στόχου της εθνικής ολοκλήρωσης διασφάλιζε την πολιτική ηγεμονία των Φιλελευθέρων, επειδή συνέκλινε με τις επιδιώξεις και τα συμφέροντα των </a:t>
            </a:r>
            <a:r>
              <a:rPr lang="el-GR" sz="1800" b="1" spc="10" dirty="0" err="1">
                <a:effectLst/>
                <a:latin typeface="Times New Roman" panose="02020603050405020304" pitchFamily="18" charset="0"/>
                <a:ea typeface="Calibri" panose="020F0502020204030204" pitchFamily="34" charset="0"/>
              </a:rPr>
              <a:t>νεοανερχόμενων</a:t>
            </a:r>
            <a:r>
              <a:rPr lang="el-GR" sz="1800" b="1" spc="10" dirty="0">
                <a:effectLst/>
                <a:latin typeface="Times New Roman" panose="02020603050405020304" pitchFamily="18" charset="0"/>
                <a:ea typeface="Calibri" panose="020F0502020204030204" pitchFamily="34" charset="0"/>
              </a:rPr>
              <a:t>  αστικών στρωμάτων. </a:t>
            </a:r>
          </a:p>
          <a:p>
            <a:pPr marR="36195" algn="just">
              <a:lnSpc>
                <a:spcPct val="150000"/>
              </a:lnSpc>
            </a:pPr>
            <a:r>
              <a:rPr lang="el-GR" sz="1800" dirty="0">
                <a:effectLst/>
                <a:latin typeface="Times New Roman" panose="02020603050405020304" pitchFamily="18" charset="0"/>
                <a:ea typeface="Calibri" panose="020F0502020204030204" pitchFamily="34" charset="0"/>
              </a:rPr>
              <a:t>Στρέιτ</a:t>
            </a:r>
            <a:r>
              <a:rPr lang="en-US" sz="1800" dirty="0">
                <a:effectLst/>
                <a:latin typeface="Times New Roman" panose="02020603050405020304" pitchFamily="18" charset="0"/>
                <a:ea typeface="Calibri" panose="020F0502020204030204" pitchFamily="34" charset="0"/>
              </a:rPr>
              <a:t>, </a:t>
            </a:r>
            <a:r>
              <a:rPr lang="el-GR" sz="1800" dirty="0">
                <a:effectLst/>
                <a:latin typeface="Times New Roman" panose="02020603050405020304" pitchFamily="18" charset="0"/>
                <a:ea typeface="Calibri" panose="020F0502020204030204" pitchFamily="34" charset="0"/>
              </a:rPr>
              <a:t>Γ</a:t>
            </a:r>
            <a:r>
              <a:rPr lang="en-US" sz="1800" dirty="0">
                <a:effectLst/>
                <a:latin typeface="Times New Roman" panose="02020603050405020304" pitchFamily="18" charset="0"/>
                <a:ea typeface="Calibri" panose="020F0502020204030204" pitchFamily="34" charset="0"/>
              </a:rPr>
              <a:t>. (1964 -1966). </a:t>
            </a:r>
            <a:r>
              <a:rPr lang="el-GR" sz="1800" dirty="0" err="1">
                <a:effectLst/>
                <a:latin typeface="Times New Roman" panose="02020603050405020304" pitchFamily="18" charset="0"/>
                <a:ea typeface="Calibri" panose="020F0502020204030204" pitchFamily="34" charset="0"/>
              </a:rPr>
              <a:t>Ημερολόγιον</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Μαυρογορδάτος</a:t>
            </a:r>
            <a:r>
              <a:rPr lang="el-GR" sz="1800" dirty="0">
                <a:effectLst/>
                <a:latin typeface="Times New Roman" panose="02020603050405020304" pitchFamily="18" charset="0"/>
                <a:ea typeface="Calibri" panose="020F0502020204030204" pitchFamily="34" charset="0"/>
              </a:rPr>
              <a:t> (2016), </a:t>
            </a:r>
            <a:r>
              <a:rPr lang="el-GR" sz="1800" dirty="0" err="1">
                <a:effectLst/>
                <a:latin typeface="Times New Roman" panose="02020603050405020304" pitchFamily="18" charset="0"/>
                <a:ea typeface="Calibri" panose="020F0502020204030204" pitchFamily="34" charset="0"/>
              </a:rPr>
              <a:t>ό.π.,σ</a:t>
            </a:r>
            <a:r>
              <a:rPr lang="el-GR" sz="1800" dirty="0">
                <a:effectLst/>
                <a:latin typeface="Times New Roman" panose="02020603050405020304" pitchFamily="18" charset="0"/>
                <a:ea typeface="Calibri" panose="020F0502020204030204" pitchFamily="34" charset="0"/>
              </a:rPr>
              <a:t>. 36-37.</a:t>
            </a: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4035296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56D9B8-E637-429F-878F-CBEB57CBC9C2}"/>
              </a:ext>
            </a:extLst>
          </p:cNvPr>
          <p:cNvSpPr>
            <a:spLocks noGrp="1"/>
          </p:cNvSpPr>
          <p:nvPr>
            <p:ph type="title"/>
          </p:nvPr>
        </p:nvSpPr>
        <p:spPr>
          <a:xfrm>
            <a:off x="1451579" y="804519"/>
            <a:ext cx="9603275" cy="759105"/>
          </a:xfrm>
        </p:spPr>
        <p:txBody>
          <a:bodyPr>
            <a:normAutofit/>
          </a:bodyPr>
          <a:lstStyle/>
          <a:p>
            <a:endParaRPr lang="el-GR" dirty="0"/>
          </a:p>
        </p:txBody>
      </p:sp>
      <p:sp>
        <p:nvSpPr>
          <p:cNvPr id="3" name="Θέση περιεχομένου 2">
            <a:extLst>
              <a:ext uri="{FF2B5EF4-FFF2-40B4-BE49-F238E27FC236}">
                <a16:creationId xmlns:a16="http://schemas.microsoft.com/office/drawing/2014/main" id="{6FA4336B-CCE4-49CC-A7DF-5FFD83DDDBFE}"/>
              </a:ext>
            </a:extLst>
          </p:cNvPr>
          <p:cNvSpPr>
            <a:spLocks noGrp="1"/>
          </p:cNvSpPr>
          <p:nvPr>
            <p:ph idx="1"/>
          </p:nvPr>
        </p:nvSpPr>
        <p:spPr>
          <a:xfrm>
            <a:off x="1371600" y="1853754"/>
            <a:ext cx="9601200" cy="5004246"/>
          </a:xfrm>
        </p:spPr>
        <p:txBody>
          <a:bodyPr>
            <a:normAutofit/>
          </a:bodyPr>
          <a:lstStyle/>
          <a:p>
            <a:pPr marR="36195" algn="just">
              <a:lnSpc>
                <a:spcPct val="200000"/>
              </a:lnSpc>
            </a:pPr>
            <a:r>
              <a:rPr lang="el-GR" sz="2100" b="1" spc="10" dirty="0">
                <a:latin typeface="Times New Roman" panose="02020603050405020304" pitchFamily="18" charset="0"/>
                <a:ea typeface="Calibri" panose="020F0502020204030204" pitchFamily="34" charset="0"/>
                <a:cs typeface="Times New Roman" panose="02020603050405020304" pitchFamily="18" charset="0"/>
              </a:rPr>
              <a:t>β) </a:t>
            </a:r>
            <a:r>
              <a:rPr lang="el-GR" sz="1600" b="1" spc="10" dirty="0">
                <a:latin typeface="Times New Roman" panose="02020603050405020304" pitchFamily="18" charset="0"/>
                <a:ea typeface="Calibri" panose="020F0502020204030204" pitchFamily="34" charset="0"/>
                <a:cs typeface="Times New Roman" panose="02020603050405020304" pitchFamily="18" charset="0"/>
              </a:rPr>
              <a:t>Η υπόσχεση, τ</a:t>
            </a:r>
            <a:r>
              <a:rPr lang="el-GR" sz="1600" b="1" spc="10" dirty="0">
                <a:effectLst/>
                <a:latin typeface="Times New Roman" panose="02020603050405020304" pitchFamily="18" charset="0"/>
                <a:ea typeface="Calibri" panose="020F0502020204030204" pitchFamily="34" charset="0"/>
                <a:cs typeface="Times New Roman" panose="02020603050405020304" pitchFamily="18" charset="0"/>
              </a:rPr>
              <a:t>ον Ιανουάριο του 1915, από την </a:t>
            </a:r>
            <a:r>
              <a:rPr lang="el-GR" sz="1600" b="1" spc="10" dirty="0" err="1">
                <a:effectLst/>
                <a:latin typeface="Times New Roman" panose="02020603050405020304" pitchFamily="18" charset="0"/>
                <a:ea typeface="Calibri" panose="020F0502020204030204" pitchFamily="34" charset="0"/>
                <a:cs typeface="Times New Roman" panose="02020603050405020304" pitchFamily="18" charset="0"/>
              </a:rPr>
              <a:t>Αντάντ</a:t>
            </a:r>
            <a:r>
              <a:rPr lang="el-GR" sz="1600" b="1" spc="10" dirty="0">
                <a:effectLst/>
                <a:latin typeface="Times New Roman" panose="02020603050405020304" pitchFamily="18" charset="0"/>
                <a:ea typeface="Calibri" panose="020F0502020204030204" pitchFamily="34" charset="0"/>
                <a:cs typeface="Times New Roman" panose="02020603050405020304" pitchFamily="18" charset="0"/>
              </a:rPr>
              <a:t>, στην Ελλάδα «</a:t>
            </a:r>
            <a:r>
              <a:rPr lang="el-GR" sz="1600" b="1" i="1" spc="10" dirty="0">
                <a:effectLst/>
                <a:latin typeface="Times New Roman" panose="02020603050405020304" pitchFamily="18" charset="0"/>
                <a:ea typeface="Calibri" panose="020F0502020204030204" pitchFamily="34" charset="0"/>
                <a:cs typeface="Times New Roman" panose="02020603050405020304" pitchFamily="18" charset="0"/>
              </a:rPr>
              <a:t>σοβαρών ανταλλαγμάτων</a:t>
            </a:r>
            <a:r>
              <a:rPr lang="el-GR" sz="1600" b="1" spc="10" dirty="0">
                <a:effectLst/>
                <a:latin typeface="Times New Roman" panose="02020603050405020304" pitchFamily="18" charset="0"/>
                <a:ea typeface="Calibri" panose="020F0502020204030204" pitchFamily="34" charset="0"/>
                <a:cs typeface="Times New Roman" panose="02020603050405020304" pitchFamily="18" charset="0"/>
              </a:rPr>
              <a:t>» στη Μικρά Ασία, αν βοηθούσε τη Σερβία» οδήγησε στην υποβολή από τον Βενιζέλο, τον Φεβρουάριο του 1915,  της πρότασης προς τον βασιλιά για συμμετοχή της Ελλάδας στην επιχείρηση των Δαρδανελίων,  με το σκεπτικό ότι αυτή θα δημιουργούσε τις προϋποθέσεις για την απόκτηση, από τη μεριά της Ελλάδας, των ήδη υπεσχημένων εδαφικών παραχωρήσεων στη Μικρά Ασία. </a:t>
            </a:r>
          </a:p>
          <a:p>
            <a:pPr marR="36195" algn="just">
              <a:lnSpc>
                <a:spcPct val="200000"/>
              </a:lnSpc>
            </a:pPr>
            <a:r>
              <a:rPr lang="el-GR" sz="1600" b="1" spc="1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600" b="1" dirty="0">
                <a:effectLst/>
                <a:latin typeface="Times New Roman" panose="02020603050405020304" pitchFamily="18" charset="0"/>
                <a:ea typeface="Calibri" panose="020F0502020204030204" pitchFamily="34" charset="0"/>
                <a:cs typeface="Times New Roman" panose="02020603050405020304" pitchFamily="18" charset="0"/>
              </a:rPr>
              <a:t>Βενιζέλος, </a:t>
            </a:r>
            <a:r>
              <a:rPr lang="el-GR" sz="1600" b="1" dirty="0" err="1">
                <a:effectLst/>
                <a:latin typeface="Times New Roman" panose="02020603050405020304" pitchFamily="18" charset="0"/>
                <a:ea typeface="Calibri" panose="020F0502020204030204" pitchFamily="34" charset="0"/>
                <a:cs typeface="Times New Roman" panose="02020603050405020304" pitchFamily="18" charset="0"/>
              </a:rPr>
              <a:t>ό.π</a:t>
            </a:r>
            <a:r>
              <a:rPr lang="el-GR" sz="1600" b="1" dirty="0">
                <a:effectLst/>
                <a:latin typeface="Times New Roman" panose="02020603050405020304" pitchFamily="18" charset="0"/>
                <a:ea typeface="Calibri" panose="020F0502020204030204" pitchFamily="34" charset="0"/>
                <a:cs typeface="Times New Roman" panose="02020603050405020304" pitchFamily="18" charset="0"/>
              </a:rPr>
              <a:t>., σ.72∙ </a:t>
            </a:r>
            <a:r>
              <a:rPr lang="el-GR" sz="1600" b="1" dirty="0" err="1">
                <a:effectLst/>
                <a:latin typeface="Times New Roman" panose="02020603050405020304" pitchFamily="18" charset="0"/>
                <a:ea typeface="Calibri" panose="020F0502020204030204" pitchFamily="34" charset="0"/>
                <a:cs typeface="Times New Roman" panose="02020603050405020304" pitchFamily="18" charset="0"/>
              </a:rPr>
              <a:t>Μαυρογορδάτος</a:t>
            </a:r>
            <a:r>
              <a:rPr lang="el-GR" sz="1600" b="1" dirty="0">
                <a:effectLst/>
                <a:latin typeface="Times New Roman" panose="02020603050405020304" pitchFamily="18" charset="0"/>
                <a:ea typeface="Calibri" panose="020F0502020204030204" pitchFamily="34" charset="0"/>
                <a:cs typeface="Times New Roman" panose="02020603050405020304" pitchFamily="18" charset="0"/>
              </a:rPr>
              <a:t> (2016), </a:t>
            </a:r>
            <a:r>
              <a:rPr lang="el-GR" sz="1600" b="1" dirty="0" err="1">
                <a:effectLst/>
                <a:latin typeface="Times New Roman" panose="02020603050405020304" pitchFamily="18" charset="0"/>
                <a:ea typeface="Calibri" panose="020F0502020204030204" pitchFamily="34" charset="0"/>
                <a:cs typeface="Times New Roman" panose="02020603050405020304" pitchFamily="18" charset="0"/>
              </a:rPr>
              <a:t>ό.π</a:t>
            </a:r>
            <a:r>
              <a:rPr lang="el-GR" sz="1600" b="1" dirty="0">
                <a:effectLst/>
                <a:latin typeface="Times New Roman" panose="02020603050405020304" pitchFamily="18" charset="0"/>
                <a:ea typeface="Calibri" panose="020F0502020204030204" pitchFamily="34" charset="0"/>
                <a:cs typeface="Times New Roman" panose="02020603050405020304" pitchFamily="18" charset="0"/>
              </a:rPr>
              <a:t>., σ. 43). </a:t>
            </a:r>
          </a:p>
          <a:p>
            <a:endParaRPr lang="el-GR" dirty="0"/>
          </a:p>
        </p:txBody>
      </p:sp>
    </p:spTree>
    <p:extLst>
      <p:ext uri="{BB962C8B-B14F-4D97-AF65-F5344CB8AC3E}">
        <p14:creationId xmlns:p14="http://schemas.microsoft.com/office/powerpoint/2010/main" val="736384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2975B0-C3A2-4C5E-8D1A-9A1AD03210B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EBB01FD-5C32-4D26-A19E-E245B03A78DF}"/>
              </a:ext>
            </a:extLst>
          </p:cNvPr>
          <p:cNvSpPr>
            <a:spLocks noGrp="1"/>
          </p:cNvSpPr>
          <p:nvPr>
            <p:ph idx="1"/>
          </p:nvPr>
        </p:nvSpPr>
        <p:spPr/>
        <p:txBody>
          <a:bodyPr>
            <a:normAutofit/>
          </a:bodyPr>
          <a:lstStyle/>
          <a:p>
            <a:pPr marR="36195" algn="just">
              <a:lnSpc>
                <a:spcPct val="150000"/>
              </a:lnSpc>
              <a:spcAft>
                <a:spcPts val="800"/>
              </a:spcAft>
            </a:pPr>
            <a:r>
              <a:rPr lang="el-GR" sz="1800" b="1" spc="10" dirty="0">
                <a:effectLst/>
                <a:latin typeface="Times New Roman" panose="02020603050405020304" pitchFamily="18" charset="0"/>
                <a:ea typeface="Times New Roman" panose="02020603050405020304" pitchFamily="18" charset="0"/>
                <a:cs typeface="Times New Roman" panose="02020603050405020304" pitchFamily="18" charset="0"/>
              </a:rPr>
              <a:t>Εμμένοντας στην πολιτική της εθνικής ολοκλήρωσης, ο Βενιζέλος, στις 8 Σεπτεμβρίου 1915, και ενώ αναμενόταν η επίθεση της Βουλγαρίας στη Σερβία, επικαλούμενος την </a:t>
            </a:r>
            <a:r>
              <a:rPr lang="el-GR" sz="1800" b="1" spc="10" dirty="0" err="1">
                <a:effectLst/>
                <a:latin typeface="Times New Roman" panose="02020603050405020304" pitchFamily="18" charset="0"/>
                <a:ea typeface="Times New Roman" panose="02020603050405020304" pitchFamily="18" charset="0"/>
                <a:cs typeface="Times New Roman" panose="02020603050405020304" pitchFamily="18" charset="0"/>
              </a:rPr>
              <a:t>ελληνοσερβική</a:t>
            </a:r>
            <a:r>
              <a:rPr lang="el-GR" sz="1800" b="1" spc="10" dirty="0">
                <a:effectLst/>
                <a:latin typeface="Times New Roman" panose="02020603050405020304" pitchFamily="18" charset="0"/>
                <a:ea typeface="Times New Roman" panose="02020603050405020304" pitchFamily="18" charset="0"/>
                <a:cs typeface="Times New Roman" panose="02020603050405020304" pitchFamily="18" charset="0"/>
              </a:rPr>
              <a:t> συνθήκη, προσκάλεσε τους συμμάχους να στείλουν στρατό, για να βοηθήσουν τη Σερβία, μέσω του λιμανιού της Θεσσαλονίκης. Ακολούθησε η απόβαση των </a:t>
            </a:r>
            <a:r>
              <a:rPr lang="el-GR" sz="1800" b="1" spc="10" dirty="0" err="1">
                <a:effectLst/>
                <a:latin typeface="Times New Roman" panose="02020603050405020304" pitchFamily="18" charset="0"/>
                <a:ea typeface="Times New Roman" panose="02020603050405020304" pitchFamily="18" charset="0"/>
                <a:cs typeface="Times New Roman" panose="02020603050405020304" pitchFamily="18" charset="0"/>
              </a:rPr>
              <a:t>Αγγλογάλλων</a:t>
            </a:r>
            <a:r>
              <a:rPr lang="el-GR" sz="1800" b="1" spc="10" dirty="0">
                <a:effectLst/>
                <a:latin typeface="Times New Roman" panose="02020603050405020304" pitchFamily="18" charset="0"/>
                <a:ea typeface="Times New Roman" panose="02020603050405020304" pitchFamily="18" charset="0"/>
                <a:cs typeface="Times New Roman" panose="02020603050405020304" pitchFamily="18" charset="0"/>
              </a:rPr>
              <a:t> στη Θεσσαλονίκη</a:t>
            </a:r>
            <a:r>
              <a:rPr lang="el-GR" sz="1800" spc="1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200000"/>
              </a:lnSpc>
              <a:spcAft>
                <a:spcPts val="0"/>
              </a:spcAft>
            </a:pPr>
            <a:r>
              <a:rPr lang="el-GR" sz="1800" dirty="0" err="1">
                <a:effectLst/>
                <a:latin typeface="Times New Roman" panose="02020603050405020304" pitchFamily="18" charset="0"/>
                <a:ea typeface="Calibri" panose="020F0502020204030204" pitchFamily="34" charset="0"/>
              </a:rPr>
              <a:t>Λεονταρίτης</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ό.π</a:t>
            </a:r>
            <a:r>
              <a:rPr lang="el-GR" sz="1800" dirty="0">
                <a:effectLst/>
                <a:latin typeface="Times New Roman" panose="02020603050405020304" pitchFamily="18" charset="0"/>
                <a:ea typeface="Calibri" panose="020F0502020204030204" pitchFamily="34" charset="0"/>
              </a:rPr>
              <a:t>.</a:t>
            </a:r>
            <a:endParaRPr lang="el-GR"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01324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A0E27B-0E7D-43D4-A236-A9F209C1125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3976F62-863B-47CB-A39A-0929280D6D39}"/>
              </a:ext>
            </a:extLst>
          </p:cNvPr>
          <p:cNvSpPr>
            <a:spLocks noGrp="1"/>
          </p:cNvSpPr>
          <p:nvPr>
            <p:ph idx="1"/>
          </p:nvPr>
        </p:nvSpPr>
        <p:spPr/>
        <p:txBody>
          <a:bodyPr>
            <a:normAutofit/>
          </a:bodyPr>
          <a:lstStyle/>
          <a:p>
            <a:r>
              <a:rPr lang="el-GR" sz="2400" b="1" dirty="0">
                <a:latin typeface="Times New Roman" panose="02020603050405020304" pitchFamily="18" charset="0"/>
                <a:cs typeface="Times New Roman" panose="02020603050405020304" pitchFamily="18" charset="0"/>
              </a:rPr>
              <a:t>Η ΕΡΕΥΝΑ</a:t>
            </a:r>
          </a:p>
        </p:txBody>
      </p:sp>
    </p:spTree>
    <p:extLst>
      <p:ext uri="{BB962C8B-B14F-4D97-AF65-F5344CB8AC3E}">
        <p14:creationId xmlns:p14="http://schemas.microsoft.com/office/powerpoint/2010/main" val="48705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C572FA-A678-46B2-B245-9DD9CF6B38ED}"/>
              </a:ext>
            </a:extLst>
          </p:cNvPr>
          <p:cNvSpPr>
            <a:spLocks noGrp="1"/>
          </p:cNvSpPr>
          <p:nvPr>
            <p:ph type="title"/>
          </p:nvPr>
        </p:nvSpPr>
        <p:spPr>
          <a:xfrm>
            <a:off x="1451579" y="82297"/>
            <a:ext cx="9603275" cy="1771458"/>
          </a:xfrm>
        </p:spPr>
        <p:txBody>
          <a:bodyPr>
            <a:normAutofit/>
          </a:bodyPr>
          <a:lstStyle/>
          <a:p>
            <a:br>
              <a:rPr lang="el-GR" b="1" dirty="0">
                <a:solidFill>
                  <a:schemeClr val="tx1"/>
                </a:solidFill>
                <a:effectLst/>
                <a:latin typeface="Times New Roman" panose="02020603050405020304" pitchFamily="18" charset="0"/>
                <a:ea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BDBE40B2-7B14-4050-B481-3DBE99C98486}"/>
              </a:ext>
            </a:extLst>
          </p:cNvPr>
          <p:cNvSpPr>
            <a:spLocks noGrp="1"/>
          </p:cNvSpPr>
          <p:nvPr>
            <p:ph idx="1"/>
          </p:nvPr>
        </p:nvSpPr>
        <p:spPr>
          <a:xfrm>
            <a:off x="1451579" y="82297"/>
            <a:ext cx="9603275" cy="6025895"/>
          </a:xfrm>
        </p:spPr>
        <p:txBody>
          <a:bodyPr>
            <a:normAutofit fontScale="47500" lnSpcReduction="20000"/>
          </a:bodyPr>
          <a:lstStyle/>
          <a:p>
            <a:pPr marR="36195" algn="just">
              <a:lnSpc>
                <a:spcPct val="200000"/>
              </a:lnSpc>
            </a:pPr>
            <a:r>
              <a:rPr lang="el-GR" sz="4400" b="1" dirty="0">
                <a:effectLst/>
                <a:latin typeface="Times New Roman" panose="02020603050405020304" pitchFamily="18" charset="0"/>
                <a:ea typeface="Calibri" panose="020F0502020204030204" pitchFamily="34" charset="0"/>
              </a:rPr>
              <a:t>Το ερευνητικό δείγμα:</a:t>
            </a:r>
          </a:p>
          <a:p>
            <a:pPr marR="36195" algn="just">
              <a:lnSpc>
                <a:spcPct val="200000"/>
              </a:lnSpc>
            </a:pPr>
            <a:r>
              <a:rPr lang="el-GR" sz="4400" b="1" dirty="0">
                <a:effectLst/>
                <a:latin typeface="Times New Roman" panose="02020603050405020304" pitchFamily="18" charset="0"/>
                <a:ea typeface="Calibri" panose="020F0502020204030204" pitchFamily="34" charset="0"/>
              </a:rPr>
              <a:t> </a:t>
            </a:r>
            <a:r>
              <a:rPr lang="el-GR" sz="4400" b="1" dirty="0">
                <a:latin typeface="Times New Roman" panose="02020603050405020304" pitchFamily="18" charset="0"/>
                <a:ea typeface="Calibri" panose="020F0502020204030204" pitchFamily="34" charset="0"/>
              </a:rPr>
              <a:t>ο</a:t>
            </a:r>
            <a:r>
              <a:rPr lang="el-GR" sz="4400" b="1" dirty="0">
                <a:effectLst/>
                <a:latin typeface="Times New Roman" panose="02020603050405020304" pitchFamily="18" charset="0"/>
                <a:ea typeface="Calibri" panose="020F0502020204030204" pitchFamily="34" charset="0"/>
              </a:rPr>
              <a:t> όρος «</a:t>
            </a:r>
            <a:r>
              <a:rPr lang="el-GR" sz="4400" b="1" dirty="0" err="1">
                <a:effectLst/>
                <a:latin typeface="Times New Roman" panose="02020603050405020304" pitchFamily="18" charset="0"/>
                <a:ea typeface="Calibri" panose="020F0502020204030204" pitchFamily="34" charset="0"/>
              </a:rPr>
              <a:t>εξελλήνισις</a:t>
            </a:r>
            <a:r>
              <a:rPr lang="el-GR" sz="4400" b="1" dirty="0">
                <a:effectLst/>
                <a:latin typeface="Times New Roman" panose="02020603050405020304" pitchFamily="18" charset="0"/>
                <a:ea typeface="Calibri" panose="020F0502020204030204" pitchFamily="34" charset="0"/>
              </a:rPr>
              <a:t> των </a:t>
            </a:r>
            <a:r>
              <a:rPr lang="el-GR" sz="4400" b="1" dirty="0" err="1">
                <a:effectLst/>
                <a:latin typeface="Times New Roman" panose="02020603050405020304" pitchFamily="18" charset="0"/>
                <a:ea typeface="Calibri" panose="020F0502020204030204" pitchFamily="34" charset="0"/>
              </a:rPr>
              <a:t>ξενοφώνων</a:t>
            </a:r>
            <a:r>
              <a:rPr lang="el-GR" sz="4400" b="1" dirty="0">
                <a:latin typeface="Times New Roman" panose="02020603050405020304" pitchFamily="18" charset="0"/>
                <a:ea typeface="Calibri" panose="020F0502020204030204" pitchFamily="34" charset="0"/>
              </a:rPr>
              <a:t>» </a:t>
            </a:r>
            <a:r>
              <a:rPr lang="el-GR" sz="4400" b="1" dirty="0">
                <a:effectLst/>
                <a:latin typeface="Times New Roman" panose="02020603050405020304" pitchFamily="18" charset="0"/>
                <a:ea typeface="Calibri" panose="020F0502020204030204" pitchFamily="34" charset="0"/>
              </a:rPr>
              <a:t>μελετήθηκε στα εξής αρχεία</a:t>
            </a:r>
          </a:p>
          <a:p>
            <a:pPr marR="36195" algn="just">
              <a:lnSpc>
                <a:spcPct val="200000"/>
              </a:lnSpc>
            </a:pPr>
            <a:endParaRPr lang="el-GR" sz="2900" b="1" u="sng" dirty="0">
              <a:latin typeface="Times New Roman" panose="02020603050405020304" pitchFamily="18" charset="0"/>
              <a:ea typeface="Calibri" panose="020F0502020204030204" pitchFamily="34" charset="0"/>
            </a:endParaRPr>
          </a:p>
          <a:p>
            <a:pPr marR="36195" algn="just">
              <a:lnSpc>
                <a:spcPct val="170000"/>
              </a:lnSpc>
            </a:pPr>
            <a:r>
              <a:rPr lang="el-GR" sz="3400" b="1" u="sng" dirty="0">
                <a:latin typeface="Times New Roman" panose="02020603050405020304" pitchFamily="18" charset="0"/>
                <a:ea typeface="Calibri" panose="020F0502020204030204" pitchFamily="34" charset="0"/>
              </a:rPr>
              <a:t>Α) Στο Αρχείο Παύλου Καλλιγά  (1915 , Μουσείο Μακεδονικού Αγώνα</a:t>
            </a:r>
            <a:endParaRPr lang="en-US" sz="3400" b="1" u="sng" dirty="0">
              <a:effectLst/>
              <a:latin typeface="Times New Roman" panose="02020603050405020304" pitchFamily="18" charset="0"/>
              <a:ea typeface="Calibri" panose="020F0502020204030204" pitchFamily="34" charset="0"/>
            </a:endParaRPr>
          </a:p>
          <a:p>
            <a:pPr marR="36195" algn="just">
              <a:lnSpc>
                <a:spcPct val="170000"/>
              </a:lnSpc>
            </a:pPr>
            <a:r>
              <a:rPr lang="el-GR" sz="3400" b="1" u="sng" dirty="0">
                <a:latin typeface="Times New Roman" panose="02020603050405020304" pitchFamily="18" charset="0"/>
                <a:ea typeface="Calibri" panose="020F0502020204030204" pitchFamily="34" charset="0"/>
              </a:rPr>
              <a:t>β) Σ</a:t>
            </a:r>
            <a:r>
              <a:rPr lang="el-GR" sz="3400" b="1" u="sng" dirty="0">
                <a:effectLst/>
                <a:latin typeface="Times New Roman" panose="02020603050405020304" pitchFamily="18" charset="0"/>
                <a:ea typeface="Calibri" panose="020F0502020204030204" pitchFamily="34" charset="0"/>
              </a:rPr>
              <a:t>τα Υπομνήματα, Επιστολές και Έγγραφα του Αρχείου Γληνού </a:t>
            </a:r>
            <a:r>
              <a:rPr lang="el-GR" sz="3400" b="1" dirty="0">
                <a:effectLst/>
                <a:latin typeface="Times New Roman" panose="02020603050405020304" pitchFamily="18" charset="0"/>
                <a:ea typeface="Calibri" panose="020F0502020204030204" pitchFamily="34" charset="0"/>
              </a:rPr>
              <a:t> </a:t>
            </a:r>
          </a:p>
          <a:p>
            <a:pPr marR="36195" algn="just">
              <a:lnSpc>
                <a:spcPct val="170000"/>
              </a:lnSpc>
            </a:pPr>
            <a:r>
              <a:rPr lang="el-GR" sz="3400" b="1" dirty="0">
                <a:effectLst/>
                <a:latin typeface="Times New Roman" panose="02020603050405020304" pitchFamily="18" charset="0"/>
                <a:ea typeface="Calibri" panose="020F0502020204030204" pitchFamily="34" charset="0"/>
              </a:rPr>
              <a:t>«</a:t>
            </a:r>
            <a:r>
              <a:rPr lang="el-GR" sz="3400" b="1" i="1" dirty="0">
                <a:effectLst/>
                <a:latin typeface="Times New Roman" panose="02020603050405020304" pitchFamily="18" charset="0"/>
                <a:ea typeface="Calibri" panose="020F0502020204030204" pitchFamily="34" charset="0"/>
              </a:rPr>
              <a:t>Υπόμνημα περί </a:t>
            </a:r>
            <a:r>
              <a:rPr lang="el-GR" sz="3400" b="1" i="1" dirty="0" err="1">
                <a:effectLst/>
                <a:latin typeface="Times New Roman" panose="02020603050405020304" pitchFamily="18" charset="0"/>
                <a:ea typeface="Calibri" panose="020F0502020204030204" pitchFamily="34" charset="0"/>
              </a:rPr>
              <a:t>εξελληνίσεως</a:t>
            </a:r>
            <a:r>
              <a:rPr lang="el-GR" sz="3400" b="1" i="1" dirty="0">
                <a:effectLst/>
                <a:latin typeface="Times New Roman" panose="02020603050405020304" pitchFamily="18" charset="0"/>
                <a:ea typeface="Calibri" panose="020F0502020204030204" pitchFamily="34" charset="0"/>
              </a:rPr>
              <a:t> των εν Μακεδονία και Θράκη </a:t>
            </a:r>
            <a:r>
              <a:rPr lang="el-GR" sz="3400" b="1" i="1" dirty="0" err="1">
                <a:effectLst/>
                <a:latin typeface="Times New Roman" panose="02020603050405020304" pitchFamily="18" charset="0"/>
                <a:ea typeface="Calibri" panose="020F0502020204030204" pitchFamily="34" charset="0"/>
              </a:rPr>
              <a:t>ξενοφώνων</a:t>
            </a:r>
            <a:r>
              <a:rPr lang="el-GR" sz="3400" b="1" i="1" dirty="0">
                <a:effectLst/>
                <a:latin typeface="Times New Roman" panose="02020603050405020304" pitchFamily="18" charset="0"/>
                <a:ea typeface="Calibri" panose="020F0502020204030204" pitchFamily="34" charset="0"/>
              </a:rPr>
              <a:t> Π. Καλλιγά και Σ. Δέλτα της 10</a:t>
            </a:r>
            <a:r>
              <a:rPr lang="el-GR" sz="3400" b="1" i="1" baseline="30000" dirty="0">
                <a:effectLst/>
                <a:latin typeface="Times New Roman" panose="02020603050405020304" pitchFamily="18" charset="0"/>
                <a:ea typeface="Calibri" panose="020F0502020204030204" pitchFamily="34" charset="0"/>
              </a:rPr>
              <a:t>ης</a:t>
            </a:r>
            <a:r>
              <a:rPr lang="el-GR" sz="3400" b="1" i="1" dirty="0">
                <a:effectLst/>
                <a:latin typeface="Times New Roman" panose="02020603050405020304" pitchFamily="18" charset="0"/>
                <a:ea typeface="Calibri" panose="020F0502020204030204" pitchFamily="34" charset="0"/>
              </a:rPr>
              <a:t> Μαΐου 1920</a:t>
            </a:r>
            <a:r>
              <a:rPr lang="el-GR" sz="3400" b="1" dirty="0">
                <a:effectLst/>
                <a:latin typeface="Times New Roman" panose="02020603050405020304" pitchFamily="18" charset="0"/>
                <a:ea typeface="Calibri" panose="020F0502020204030204" pitchFamily="34" charset="0"/>
              </a:rPr>
              <a:t>», </a:t>
            </a:r>
          </a:p>
          <a:p>
            <a:pPr marR="36195" algn="just">
              <a:lnSpc>
                <a:spcPct val="170000"/>
              </a:lnSpc>
            </a:pPr>
            <a:r>
              <a:rPr lang="el-GR" sz="3400" b="1" dirty="0">
                <a:latin typeface="Times New Roman" panose="02020603050405020304" pitchFamily="18" charset="0"/>
                <a:ea typeface="Calibri" panose="020F0502020204030204" pitchFamily="34" charset="0"/>
              </a:rPr>
              <a:t>γ</a:t>
            </a:r>
            <a:r>
              <a:rPr lang="el-GR" sz="3400" b="1" dirty="0">
                <a:effectLst/>
                <a:latin typeface="Times New Roman" panose="02020603050405020304" pitchFamily="18" charset="0"/>
                <a:ea typeface="Calibri" panose="020F0502020204030204" pitchFamily="34" charset="0"/>
              </a:rPr>
              <a:t>) </a:t>
            </a:r>
            <a:r>
              <a:rPr lang="el-GR" sz="3400" b="1" u="sng" dirty="0">
                <a:latin typeface="Times New Roman" panose="02020603050405020304" pitchFamily="18" charset="0"/>
                <a:ea typeface="Calibri" panose="020F0502020204030204" pitchFamily="34" charset="0"/>
              </a:rPr>
              <a:t>Σ</a:t>
            </a:r>
            <a:r>
              <a:rPr lang="el-GR" sz="3400" b="1" u="sng" dirty="0">
                <a:effectLst/>
                <a:latin typeface="Times New Roman" panose="02020603050405020304" pitchFamily="18" charset="0"/>
                <a:ea typeface="Calibri" panose="020F0502020204030204" pitchFamily="34" charset="0"/>
              </a:rPr>
              <a:t>τα κείμενα του Αρχείου του Ελευθερίου Βενιζέλου (Μουσείο Μπενάκη)</a:t>
            </a:r>
          </a:p>
          <a:p>
            <a:pPr marR="36195" algn="just">
              <a:lnSpc>
                <a:spcPct val="170000"/>
              </a:lnSpc>
            </a:pPr>
            <a:r>
              <a:rPr lang="el-GR" sz="3400" b="1" dirty="0">
                <a:latin typeface="Times New Roman" panose="02020603050405020304" pitchFamily="18" charset="0"/>
                <a:ea typeface="Calibri" panose="020F0502020204030204" pitchFamily="34" charset="0"/>
              </a:rPr>
              <a:t>-</a:t>
            </a:r>
            <a:r>
              <a:rPr lang="el-GR" sz="3400" b="1" dirty="0">
                <a:effectLst/>
                <a:latin typeface="Times New Roman" panose="02020603050405020304" pitchFamily="18" charset="0"/>
                <a:ea typeface="Calibri" panose="020F0502020204030204" pitchFamily="34" charset="0"/>
              </a:rPr>
              <a:t>Στα κείμενα του Γραμματέα του Συλλόγου προς </a:t>
            </a:r>
            <a:r>
              <a:rPr lang="el-GR" sz="3400" b="1" dirty="0" err="1">
                <a:effectLst/>
                <a:latin typeface="Times New Roman" panose="02020603050405020304" pitchFamily="18" charset="0"/>
                <a:ea typeface="Calibri" panose="020F0502020204030204" pitchFamily="34" charset="0"/>
              </a:rPr>
              <a:t>διάδοσιν</a:t>
            </a:r>
            <a:r>
              <a:rPr lang="el-GR" sz="3400" b="1" dirty="0">
                <a:effectLst/>
                <a:latin typeface="Times New Roman" panose="02020603050405020304" pitchFamily="18" charset="0"/>
                <a:ea typeface="Calibri" panose="020F0502020204030204" pitchFamily="34" charset="0"/>
              </a:rPr>
              <a:t> των Ελληνικών Γραμμάτων Π. Δημητριάδη</a:t>
            </a:r>
          </a:p>
          <a:p>
            <a:pPr marR="36195" algn="just">
              <a:lnSpc>
                <a:spcPct val="170000"/>
              </a:lnSpc>
            </a:pPr>
            <a:r>
              <a:rPr lang="el-GR" sz="3400" b="1" i="1" dirty="0">
                <a:effectLst/>
                <a:latin typeface="Times New Roman" panose="02020603050405020304" pitchFamily="18" charset="0"/>
                <a:ea typeface="Calibri" panose="020F0502020204030204" pitchFamily="34" charset="0"/>
              </a:rPr>
              <a:t>-</a:t>
            </a:r>
            <a:r>
              <a:rPr lang="el-GR" sz="3400" b="1" i="1" dirty="0" err="1">
                <a:effectLst/>
                <a:latin typeface="Times New Roman" panose="02020603050405020304" pitchFamily="18" charset="0"/>
                <a:ea typeface="Calibri" panose="020F0502020204030204" pitchFamily="34" charset="0"/>
              </a:rPr>
              <a:t>ΣταΥπομνήματα</a:t>
            </a:r>
            <a:r>
              <a:rPr lang="el-GR" sz="3400" b="1" i="1" dirty="0">
                <a:effectLst/>
                <a:latin typeface="Times New Roman" panose="02020603050405020304" pitchFamily="18" charset="0"/>
                <a:ea typeface="Calibri" panose="020F0502020204030204" pitchFamily="34" charset="0"/>
              </a:rPr>
              <a:t> του Π. Δημητριάδη προς το ΔΣ του Συλλόγου προς </a:t>
            </a:r>
            <a:r>
              <a:rPr lang="el-GR" sz="3400" b="1" i="1" dirty="0" err="1">
                <a:effectLst/>
                <a:latin typeface="Times New Roman" panose="02020603050405020304" pitchFamily="18" charset="0"/>
                <a:ea typeface="Calibri" panose="020F0502020204030204" pitchFamily="34" charset="0"/>
              </a:rPr>
              <a:t>διάδοσιν</a:t>
            </a:r>
            <a:r>
              <a:rPr lang="el-GR" sz="3400" b="1" i="1" dirty="0">
                <a:effectLst/>
                <a:latin typeface="Times New Roman" panose="02020603050405020304" pitchFamily="18" charset="0"/>
                <a:ea typeface="Calibri" panose="020F0502020204030204" pitchFamily="34" charset="0"/>
              </a:rPr>
              <a:t> των Ελληνικών Γραμμάτων  </a:t>
            </a:r>
            <a:r>
              <a:rPr lang="el-GR" sz="3400" b="1" dirty="0">
                <a:effectLst/>
                <a:latin typeface="Times New Roman" panose="02020603050405020304" pitchFamily="18" charset="0"/>
                <a:ea typeface="Calibri" panose="020F0502020204030204" pitchFamily="34" charset="0"/>
              </a:rPr>
              <a:t>στα οποία προτάσσεται ως στόχος «</a:t>
            </a:r>
            <a:r>
              <a:rPr lang="el-GR" sz="3400" b="1" i="1" dirty="0">
                <a:effectLst/>
                <a:latin typeface="Times New Roman" panose="02020603050405020304" pitchFamily="18" charset="0"/>
                <a:ea typeface="Calibri" panose="020F0502020204030204" pitchFamily="34" charset="0"/>
              </a:rPr>
              <a:t>η δια της εκπαιδεύσεως </a:t>
            </a:r>
            <a:r>
              <a:rPr lang="el-GR" sz="3400" b="1" i="1" dirty="0" err="1">
                <a:effectLst/>
                <a:latin typeface="Times New Roman" panose="02020603050405020304" pitchFamily="18" charset="0"/>
                <a:ea typeface="Calibri" panose="020F0502020204030204" pitchFamily="34" charset="0"/>
              </a:rPr>
              <a:t>εξελλήνισις</a:t>
            </a:r>
            <a:r>
              <a:rPr lang="el-GR" sz="3400" b="1"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61611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D868AB-35E7-42DB-ADD5-B62EBEACC75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7D5CEBA-6C3A-43FD-BAFF-978AD63A010D}"/>
              </a:ext>
            </a:extLst>
          </p:cNvPr>
          <p:cNvSpPr>
            <a:spLocks noGrp="1"/>
          </p:cNvSpPr>
          <p:nvPr>
            <p:ph idx="1"/>
          </p:nvPr>
        </p:nvSpPr>
        <p:spPr/>
        <p:txBody>
          <a:bodyPr>
            <a:normAutofit lnSpcReduction="10000"/>
          </a:bodyPr>
          <a:lstStyle/>
          <a:p>
            <a:r>
              <a:rPr lang="el-GR" dirty="0">
                <a:latin typeface="Times New Roman" panose="02020603050405020304" pitchFamily="18" charset="0"/>
                <a:cs typeface="Times New Roman" panose="02020603050405020304" pitchFamily="18" charset="0"/>
              </a:rPr>
              <a:t>-Στα κείμενα των τοπικών παραγόντων των Φιλελευθέρων στη Μακεδονία</a:t>
            </a:r>
          </a:p>
          <a:p>
            <a:r>
              <a:rPr lang="el-GR" dirty="0">
                <a:latin typeface="Times New Roman" panose="02020603050405020304" pitchFamily="18" charset="0"/>
                <a:cs typeface="Times New Roman" panose="02020603050405020304" pitchFamily="18" charset="0"/>
              </a:rPr>
              <a:t>δ) Στο περιοδικό της </a:t>
            </a:r>
            <a:r>
              <a:rPr lang="el-GR" b="1" dirty="0">
                <a:latin typeface="Times New Roman" panose="02020603050405020304" pitchFamily="18" charset="0"/>
                <a:cs typeface="Times New Roman" panose="02020603050405020304" pitchFamily="18" charset="0"/>
              </a:rPr>
              <a:t>Μακεδονικής Εκπαιδευτικής Εταιρείας </a:t>
            </a:r>
            <a:r>
              <a:rPr lang="el-GR" dirty="0">
                <a:latin typeface="Times New Roman" panose="02020603050405020304" pitchFamily="18" charset="0"/>
                <a:cs typeface="Times New Roman" panose="02020603050405020304" pitchFamily="18" charset="0"/>
              </a:rPr>
              <a:t>«Νέοι Καιροί»</a:t>
            </a:r>
          </a:p>
          <a:p>
            <a:pPr marR="36195" algn="just">
              <a:lnSpc>
                <a:spcPct val="200000"/>
              </a:lnSpc>
            </a:pPr>
            <a:r>
              <a:rPr lang="el-GR" dirty="0">
                <a:latin typeface="Times New Roman" panose="02020603050405020304" pitchFamily="18" charset="0"/>
                <a:cs typeface="Times New Roman" panose="02020603050405020304" pitchFamily="18" charset="0"/>
              </a:rPr>
              <a:t>ε) </a:t>
            </a:r>
            <a:r>
              <a:rPr lang="el-GR" sz="1900" b="1" u="sng" dirty="0">
                <a:latin typeface="Times New Roman" panose="02020603050405020304" pitchFamily="18" charset="0"/>
                <a:ea typeface="Calibri" panose="020F0502020204030204" pitchFamily="34" charset="0"/>
              </a:rPr>
              <a:t>Σ</a:t>
            </a:r>
            <a:r>
              <a:rPr lang="el-GR" sz="1900" b="1" u="sng" dirty="0">
                <a:effectLst/>
                <a:latin typeface="Times New Roman" panose="02020603050405020304" pitchFamily="18" charset="0"/>
                <a:ea typeface="Calibri" panose="020F0502020204030204" pitchFamily="34" charset="0"/>
              </a:rPr>
              <a:t>τις Εκθέσεις Επιθεωρητών των σχολείων της Μακεδονίας</a:t>
            </a:r>
          </a:p>
          <a:p>
            <a:pPr marR="36195" algn="just">
              <a:lnSpc>
                <a:spcPct val="200000"/>
              </a:lnSpc>
            </a:pPr>
            <a:r>
              <a:rPr lang="el-GR" sz="1900" i="1" dirty="0">
                <a:latin typeface="Times New Roman" panose="02020603050405020304" pitchFamily="18" charset="0"/>
                <a:ea typeface="Calibri" panose="020F0502020204030204" pitchFamily="34" charset="0"/>
                <a:cs typeface="Times New Roman" panose="02020603050405020304" pitchFamily="18" charset="0"/>
              </a:rPr>
              <a:t>ΓΑΚ Φλώρινας, Έκθεση Επιθεωρητή Φλώρινας  Ιωαννίδη 1918</a:t>
            </a:r>
            <a:endParaRPr lang="el-GR" sz="1900" i="1" dirty="0">
              <a:effectLst/>
              <a:latin typeface="Times New Roman" panose="02020603050405020304" pitchFamily="18" charset="0"/>
              <a:ea typeface="Calibri" panose="020F0502020204030204" pitchFamily="34" charset="0"/>
            </a:endParaRPr>
          </a:p>
          <a:p>
            <a:pPr marR="36195" algn="just">
              <a:lnSpc>
                <a:spcPct val="200000"/>
              </a:lnSpc>
              <a:spcAft>
                <a:spcPts val="800"/>
              </a:spcAft>
            </a:pPr>
            <a:r>
              <a:rPr lang="el-G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Ηλιάδου-Τάχου, Σ (2006). «</a:t>
            </a:r>
            <a:r>
              <a:rPr lang="el-GR" sz="1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Εξελλήνισις</a:t>
            </a:r>
            <a:r>
              <a:rPr lang="el-G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των </a:t>
            </a:r>
            <a:r>
              <a:rPr lang="el-GR" sz="16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ξενοφώνων</a:t>
            </a:r>
            <a:r>
              <a:rPr lang="el-G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Όψεις της εκπαιδευτικής πολιτικής στη Μακεδονία 1912-1936. Το παράδειγμα του νομού της Φλώρινας». </a:t>
            </a:r>
            <a:r>
              <a:rPr lang="el-G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Κλειώ, </a:t>
            </a:r>
            <a:r>
              <a:rPr lang="el-G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τ. 2, σ. 113-147.</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l-GR" sz="1100" dirty="0">
              <a:latin typeface="Times New Roman" panose="02020603050405020304" pitchFamily="18"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312788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5A3E47-31A2-4B07-B1D0-BBD756D3B33D}"/>
              </a:ext>
            </a:extLst>
          </p:cNvPr>
          <p:cNvSpPr>
            <a:spLocks noGrp="1"/>
          </p:cNvSpPr>
          <p:nvPr>
            <p:ph type="title"/>
          </p:nvPr>
        </p:nvSpPr>
        <p:spPr/>
        <p:txBody>
          <a:bodyPr>
            <a:normAutofit/>
          </a:bodyPr>
          <a:lstStyle/>
          <a:p>
            <a:r>
              <a:rPr lang="el-GR" sz="2400" b="1" cap="none" dirty="0">
                <a:latin typeface="Times New Roman" panose="02020603050405020304" pitchFamily="18" charset="0"/>
                <a:cs typeface="Times New Roman" panose="02020603050405020304" pitchFamily="18" charset="0"/>
              </a:rPr>
              <a:t>Μορφές «</a:t>
            </a:r>
            <a:r>
              <a:rPr lang="el-GR" sz="2400" b="1" cap="none" dirty="0" err="1">
                <a:latin typeface="Times New Roman" panose="02020603050405020304" pitchFamily="18" charset="0"/>
                <a:cs typeface="Times New Roman" panose="02020603050405020304" pitchFamily="18" charset="0"/>
              </a:rPr>
              <a:t>εξελληνίσεως</a:t>
            </a:r>
            <a:r>
              <a:rPr lang="el-GR" sz="2400" b="1" cap="none" dirty="0">
                <a:latin typeface="Times New Roman" panose="02020603050405020304" pitchFamily="18" charset="0"/>
                <a:cs typeface="Times New Roman" panose="02020603050405020304" pitchFamily="18" charset="0"/>
              </a:rPr>
              <a:t>» των </a:t>
            </a:r>
            <a:r>
              <a:rPr lang="el-GR" sz="2400" b="1" cap="none" dirty="0" err="1">
                <a:latin typeface="Times New Roman" panose="02020603050405020304" pitchFamily="18" charset="0"/>
                <a:cs typeface="Times New Roman" panose="02020603050405020304" pitchFamily="18" charset="0"/>
              </a:rPr>
              <a:t>ξενοφώνων</a:t>
            </a:r>
            <a:endParaRPr lang="el-GR" sz="2400" b="1" cap="none"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5EA57F4E-6E60-4DF1-968A-F901A272AABA}"/>
              </a:ext>
            </a:extLst>
          </p:cNvPr>
          <p:cNvSpPr>
            <a:spLocks noGrp="1"/>
          </p:cNvSpPr>
          <p:nvPr>
            <p:ph idx="1"/>
          </p:nvPr>
        </p:nvSpPr>
        <p:spPr/>
        <p:txBody>
          <a:bodyPr>
            <a:normAutofit/>
          </a:bodyPr>
          <a:lstStyle/>
          <a:p>
            <a:pPr marL="0" indent="0">
              <a:buNone/>
            </a:pPr>
            <a:r>
              <a:rPr lang="el-GR" sz="2400" b="1" dirty="0">
                <a:latin typeface="Times New Roman" panose="02020603050405020304" pitchFamily="18" charset="0"/>
                <a:cs typeface="Times New Roman" panose="02020603050405020304" pitchFamily="18" charset="0"/>
              </a:rPr>
              <a:t>Κατηγορία 1</a:t>
            </a:r>
            <a:r>
              <a:rPr lang="el-GR" sz="2400" b="1" baseline="30000" dirty="0">
                <a:latin typeface="Times New Roman" panose="02020603050405020304" pitchFamily="18" charset="0"/>
                <a:cs typeface="Times New Roman" panose="02020603050405020304" pitchFamily="18" charset="0"/>
              </a:rPr>
              <a:t>η</a:t>
            </a:r>
            <a:r>
              <a:rPr lang="el-GR" sz="2400" b="1" dirty="0">
                <a:latin typeface="Times New Roman" panose="02020603050405020304" pitchFamily="18" charset="0"/>
                <a:cs typeface="Times New Roman" panose="02020603050405020304" pitchFamily="18" charset="0"/>
              </a:rPr>
              <a:t>: Η πολιτισμική αφομοίωση-εκπολιτισμός</a:t>
            </a:r>
          </a:p>
          <a:p>
            <a:pPr marL="0" indent="0">
              <a:buNone/>
            </a:pPr>
            <a:r>
              <a:rPr lang="el-GR" sz="2400" b="1" dirty="0">
                <a:latin typeface="Times New Roman" panose="02020603050405020304" pitchFamily="18" charset="0"/>
                <a:cs typeface="Times New Roman" panose="02020603050405020304" pitchFamily="18" charset="0"/>
              </a:rPr>
              <a:t>Κατηγορία 2</a:t>
            </a:r>
            <a:r>
              <a:rPr lang="el-GR" sz="2400" b="1" baseline="30000" dirty="0">
                <a:latin typeface="Times New Roman" panose="02020603050405020304" pitchFamily="18" charset="0"/>
                <a:cs typeface="Times New Roman" panose="02020603050405020304" pitchFamily="18" charset="0"/>
              </a:rPr>
              <a:t>η</a:t>
            </a:r>
            <a:r>
              <a:rPr lang="el-GR" sz="2400" b="1" dirty="0">
                <a:latin typeface="Times New Roman" panose="02020603050405020304" pitchFamily="18" charset="0"/>
                <a:cs typeface="Times New Roman" panose="02020603050405020304" pitchFamily="18" charset="0"/>
              </a:rPr>
              <a:t>: Η  Δομική ενσωμάτωση</a:t>
            </a:r>
          </a:p>
          <a:p>
            <a:pPr marL="0" indent="0">
              <a:buNone/>
            </a:pPr>
            <a:r>
              <a:rPr lang="el-GR" sz="2400" b="1" dirty="0">
                <a:latin typeface="Times New Roman" panose="02020603050405020304" pitchFamily="18" charset="0"/>
                <a:cs typeface="Times New Roman" panose="02020603050405020304" pitchFamily="18" charset="0"/>
              </a:rPr>
              <a:t>Κατηγορία 3</a:t>
            </a:r>
            <a:r>
              <a:rPr lang="el-GR" sz="2400" b="1" baseline="30000" dirty="0">
                <a:latin typeface="Times New Roman" panose="02020603050405020304" pitchFamily="18" charset="0"/>
                <a:cs typeface="Times New Roman" panose="02020603050405020304" pitchFamily="18" charset="0"/>
              </a:rPr>
              <a:t>η</a:t>
            </a:r>
            <a:r>
              <a:rPr lang="el-GR" sz="2400" b="1" dirty="0">
                <a:latin typeface="Times New Roman" panose="02020603050405020304" pitchFamily="18" charset="0"/>
                <a:cs typeface="Times New Roman" panose="02020603050405020304" pitchFamily="18" charset="0"/>
              </a:rPr>
              <a:t>: Η  Ψυχολογική ταύτιση</a:t>
            </a:r>
          </a:p>
        </p:txBody>
      </p:sp>
    </p:spTree>
    <p:extLst>
      <p:ext uri="{BB962C8B-B14F-4D97-AF65-F5344CB8AC3E}">
        <p14:creationId xmlns:p14="http://schemas.microsoft.com/office/powerpoint/2010/main" val="4223470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B6C598-3956-4244-897A-C8885A173901}"/>
              </a:ext>
            </a:extLst>
          </p:cNvPr>
          <p:cNvSpPr>
            <a:spLocks noGrp="1"/>
          </p:cNvSpPr>
          <p:nvPr>
            <p:ph type="title"/>
          </p:nvPr>
        </p:nvSpPr>
        <p:spPr/>
        <p:txBody>
          <a:bodyPr>
            <a:normAutofit/>
          </a:bodyPr>
          <a:lstStyle/>
          <a:p>
            <a:r>
              <a:rPr lang="el-GR" sz="2000" b="1" cap="none" dirty="0">
                <a:latin typeface="Times New Roman" panose="02020603050405020304" pitchFamily="18" charset="0"/>
                <a:cs typeface="Times New Roman" panose="02020603050405020304" pitchFamily="18" charset="0"/>
              </a:rPr>
              <a:t>Θεωρητικό υπόβαθρο</a:t>
            </a:r>
          </a:p>
        </p:txBody>
      </p:sp>
      <p:sp>
        <p:nvSpPr>
          <p:cNvPr id="3" name="Θέση περιεχομένου 2">
            <a:extLst>
              <a:ext uri="{FF2B5EF4-FFF2-40B4-BE49-F238E27FC236}">
                <a16:creationId xmlns:a16="http://schemas.microsoft.com/office/drawing/2014/main" id="{0D767D99-2CDC-4673-B454-4EFBDF12B0DF}"/>
              </a:ext>
            </a:extLst>
          </p:cNvPr>
          <p:cNvSpPr>
            <a:spLocks noGrp="1"/>
          </p:cNvSpPr>
          <p:nvPr>
            <p:ph idx="1"/>
          </p:nvPr>
        </p:nvSpPr>
        <p:spPr>
          <a:xfrm>
            <a:off x="1451579" y="1737360"/>
            <a:ext cx="9603275" cy="4526280"/>
          </a:xfrm>
        </p:spPr>
        <p:txBody>
          <a:bodyPr>
            <a:normAutofit fontScale="92500" lnSpcReduction="20000"/>
          </a:bodyPr>
          <a:lstStyle/>
          <a:p>
            <a:pPr algn="just">
              <a:lnSpc>
                <a:spcPct val="200000"/>
              </a:lnSpc>
              <a:spcAft>
                <a:spcPts val="800"/>
              </a:spcAft>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Στην πραγματικότητα, υπάρχουν τρεις βασικοί όροι που μπορούν να περιγράψουν τους τρόπους με τους οποίους δύο κοινωνικές ομάδες, με διαφορετικές κουλτούρες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αλληλεπιδρούν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όταν βρίσκονται σε συνεχή, αναπόφευκτη επαφή: </a:t>
            </a:r>
            <a:r>
              <a:rPr lang="el-GR" sz="1800" b="1" i="1" dirty="0">
                <a:effectLst/>
                <a:latin typeface="Times New Roman" panose="02020603050405020304" pitchFamily="18" charset="0"/>
                <a:ea typeface="Calibri" panose="020F0502020204030204" pitchFamily="34" charset="0"/>
                <a:cs typeface="Times New Roman" panose="02020603050405020304" pitchFamily="18" charset="0"/>
              </a:rPr>
              <a:t>την αφομοίωση</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b="1" i="1" dirty="0">
                <a:effectLst/>
                <a:latin typeface="Times New Roman" panose="02020603050405020304" pitchFamily="18" charset="0"/>
                <a:ea typeface="Calibri" panose="020F0502020204030204" pitchFamily="34" charset="0"/>
                <a:cs typeface="Times New Roman" panose="02020603050405020304" pitchFamily="18" charset="0"/>
              </a:rPr>
              <a:t>τον εκπολιτισμό</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και την </a:t>
            </a:r>
            <a:r>
              <a:rPr lang="el-GR" sz="1800" b="1" i="1" dirty="0">
                <a:effectLst/>
                <a:latin typeface="Times New Roman" panose="02020603050405020304" pitchFamily="18" charset="0"/>
                <a:ea typeface="Calibri" panose="020F0502020204030204" pitchFamily="34" charset="0"/>
                <a:cs typeface="Times New Roman" panose="02020603050405020304" pitchFamily="18" charset="0"/>
              </a:rPr>
              <a:t>ενσωμάτωση.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Οι κοινωνιολόγοι προτιμούν τον όρο </a:t>
            </a:r>
            <a:r>
              <a:rPr lang="el-GR" sz="1800" b="1" i="1" dirty="0">
                <a:effectLst/>
                <a:latin typeface="Times New Roman" panose="02020603050405020304" pitchFamily="18" charset="0"/>
                <a:ea typeface="Calibri" panose="020F0502020204030204" pitchFamily="34" charset="0"/>
                <a:cs typeface="Times New Roman" panose="02020603050405020304" pitchFamily="18" charset="0"/>
              </a:rPr>
              <a:t>αφομοίωση</a:t>
            </a:r>
            <a:r>
              <a:rPr lang="el-GR" sz="1800" b="1" i="1" dirty="0">
                <a:latin typeface="Times New Roman" panose="02020603050405020304" pitchFamily="18" charset="0"/>
                <a:ea typeface="Calibri" panose="020F0502020204030204" pitchFamily="34" charset="0"/>
                <a:cs typeface="Times New Roman" panose="02020603050405020304" pitchFamily="18" charset="0"/>
              </a:rPr>
              <a:t>.</a:t>
            </a:r>
            <a:endParaRPr lang="el-GR"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Gordon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(1964). </a:t>
            </a:r>
            <a:r>
              <a:rPr lang="en-GB" sz="1800" i="1" dirty="0">
                <a:effectLst/>
                <a:latin typeface="Times New Roman" panose="02020603050405020304" pitchFamily="18" charset="0"/>
                <a:ea typeface="Calibri" panose="020F0502020204030204" pitchFamily="34" charset="0"/>
                <a:cs typeface="Times New Roman" panose="02020603050405020304" pitchFamily="18" charset="0"/>
              </a:rPr>
              <a:t>Assimilation in American Life: The Role of Race, Religion, and National Origins.</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New York: Oxford University Press.</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dirty="0"/>
          </a:p>
        </p:txBody>
      </p:sp>
    </p:spTree>
    <p:extLst>
      <p:ext uri="{BB962C8B-B14F-4D97-AF65-F5344CB8AC3E}">
        <p14:creationId xmlns:p14="http://schemas.microsoft.com/office/powerpoint/2010/main" val="285822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A364E7-4377-4415-A4EE-DC7C132A1642}"/>
              </a:ext>
            </a:extLst>
          </p:cNvPr>
          <p:cNvSpPr>
            <a:spLocks noGrp="1"/>
          </p:cNvSpPr>
          <p:nvPr>
            <p:ph type="title"/>
          </p:nvPr>
        </p:nvSpPr>
        <p:spPr/>
        <p:txBody>
          <a:bodyPr/>
          <a:lstStyle/>
          <a:p>
            <a:r>
              <a:rPr lang="el-GR" dirty="0"/>
              <a:t>ΣΚΟΠΟΣ</a:t>
            </a:r>
          </a:p>
        </p:txBody>
      </p:sp>
      <p:sp>
        <p:nvSpPr>
          <p:cNvPr id="3" name="Θέση περιεχομένου 2">
            <a:extLst>
              <a:ext uri="{FF2B5EF4-FFF2-40B4-BE49-F238E27FC236}">
                <a16:creationId xmlns:a16="http://schemas.microsoft.com/office/drawing/2014/main" id="{AC1CA057-3220-4AEB-818F-D5916687320B}"/>
              </a:ext>
            </a:extLst>
          </p:cNvPr>
          <p:cNvSpPr>
            <a:spLocks noGrp="1"/>
          </p:cNvSpPr>
          <p:nvPr>
            <p:ph idx="1"/>
          </p:nvPr>
        </p:nvSpPr>
        <p:spPr/>
        <p:txBody>
          <a:bodyPr>
            <a:normAutofit fontScale="92500" lnSpcReduction="10000"/>
          </a:bodyPr>
          <a:lstStyle/>
          <a:p>
            <a:pPr>
              <a:lnSpc>
                <a:spcPct val="200000"/>
              </a:lnSpc>
            </a:pP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Στην παρούσα μελέτη, αντικείμενο διερεύνησης αποτελούν οι διαδικασίες </a:t>
            </a:r>
            <a:r>
              <a:rPr lang="el-GR" sz="2000" b="1" dirty="0" err="1">
                <a:effectLst/>
                <a:latin typeface="Times New Roman" panose="02020603050405020304" pitchFamily="18" charset="0"/>
                <a:ea typeface="Calibri" panose="020F0502020204030204" pitchFamily="34" charset="0"/>
                <a:cs typeface="Times New Roman" panose="02020603050405020304" pitchFamily="18" charset="0"/>
              </a:rPr>
              <a:t>εξελληνίσεως</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 στις τρεις μορφές της, α) αφομοίωση, ή εκπολιτισμός, β) η δομική ενσωμάτωση και γ) η ψυχολογική ταύτιση που αποσκοπούσαν στην προσέλκυση των σλαβόφωνων πληθυσμών στην ελληνική πολιτισμική ταυτότητα, όπως και η συσχέτισή τους  με το όραμα των </a:t>
            </a:r>
            <a:r>
              <a:rPr lang="el-GR" sz="2000" b="1" dirty="0" err="1">
                <a:effectLst/>
                <a:latin typeface="Times New Roman" panose="02020603050405020304" pitchFamily="18" charset="0"/>
                <a:ea typeface="Calibri" panose="020F0502020204030204" pitchFamily="34" charset="0"/>
                <a:cs typeface="Times New Roman" panose="02020603050405020304" pitchFamily="18" charset="0"/>
              </a:rPr>
              <a:t>Φιλελυθέρων</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 για την εθνική ολοκλήρωση. Τέλος αναζητούνται οι λόγοι ένταξης του οράματος αυτού στην πολιτική πλατφόρμα των Φιλελευθέρων. </a:t>
            </a:r>
            <a:endParaRPr lang="el-G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86671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582239-4090-41B2-B654-236382C9224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DB283E3-B7A7-4491-9218-0049D5E46DE5}"/>
              </a:ext>
            </a:extLst>
          </p:cNvPr>
          <p:cNvSpPr>
            <a:spLocks noGrp="1"/>
          </p:cNvSpPr>
          <p:nvPr>
            <p:ph idx="1"/>
          </p:nvPr>
        </p:nvSpPr>
        <p:spPr/>
        <p:txBody>
          <a:bodyPr>
            <a:normAutofit/>
          </a:bodyPr>
          <a:lstStyle/>
          <a:p>
            <a:r>
              <a:rPr lang="el-GR" sz="2400" b="1" dirty="0">
                <a:latin typeface="Times New Roman" panose="02020603050405020304" pitchFamily="18" charset="0"/>
                <a:cs typeface="Times New Roman" panose="02020603050405020304" pitchFamily="18" charset="0"/>
              </a:rPr>
              <a:t>Κατηγορία 1</a:t>
            </a:r>
            <a:r>
              <a:rPr lang="el-GR" sz="2400" b="1" baseline="30000" dirty="0">
                <a:latin typeface="Times New Roman" panose="02020603050405020304" pitchFamily="18" charset="0"/>
                <a:cs typeface="Times New Roman" panose="02020603050405020304" pitchFamily="18" charset="0"/>
              </a:rPr>
              <a:t>η</a:t>
            </a:r>
            <a:r>
              <a:rPr lang="el-GR" sz="2400" b="1" dirty="0">
                <a:latin typeface="Times New Roman" panose="02020603050405020304" pitchFamily="18" charset="0"/>
                <a:cs typeface="Times New Roman" panose="02020603050405020304" pitchFamily="18" charset="0"/>
              </a:rPr>
              <a:t>:   ΠΟΛΙΤΙΣΜΙΚΗ ΑΦΟΜΟΙΩΣΗ-ΕΚΠΟΛΙΤΙΣΜΟΣ</a:t>
            </a:r>
          </a:p>
        </p:txBody>
      </p:sp>
    </p:spTree>
    <p:extLst>
      <p:ext uri="{BB962C8B-B14F-4D97-AF65-F5344CB8AC3E}">
        <p14:creationId xmlns:p14="http://schemas.microsoft.com/office/powerpoint/2010/main" val="3662618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D31F-D258-4E2C-B993-53D9F9F0F748}"/>
              </a:ext>
            </a:extLst>
          </p:cNvPr>
          <p:cNvSpPr>
            <a:spLocks noGrp="1"/>
          </p:cNvSpPr>
          <p:nvPr>
            <p:ph type="title"/>
          </p:nvPr>
        </p:nvSpPr>
        <p:spPr/>
        <p:txBody>
          <a:bodyPr>
            <a:normAutofit/>
          </a:bodyPr>
          <a:lstStyle/>
          <a:p>
            <a:r>
              <a:rPr lang="el-GR" sz="2400" b="1" dirty="0">
                <a:latin typeface="Times New Roman" panose="02020603050405020304" pitchFamily="18" charset="0"/>
                <a:cs typeface="Times New Roman" panose="02020603050405020304" pitchFamily="18" charset="0"/>
              </a:rPr>
              <a:t>Π</a:t>
            </a:r>
            <a:r>
              <a:rPr lang="el-GR" sz="2400" b="1" cap="none" dirty="0">
                <a:latin typeface="Times New Roman" panose="02020603050405020304" pitchFamily="18" charset="0"/>
                <a:cs typeface="Times New Roman" panose="02020603050405020304" pitchFamily="18" charset="0"/>
              </a:rPr>
              <a:t>ολιτισμική αφομοίωση</a:t>
            </a:r>
            <a:endParaRPr lang="el-GR" sz="24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7CA1E246-73D7-4156-A8C7-C8F687491C21}"/>
              </a:ext>
            </a:extLst>
          </p:cNvPr>
          <p:cNvSpPr>
            <a:spLocks noGrp="1"/>
          </p:cNvSpPr>
          <p:nvPr>
            <p:ph idx="1"/>
          </p:nvPr>
        </p:nvSpPr>
        <p:spPr/>
        <p:txBody>
          <a:bodyPr>
            <a:normAutofit fontScale="85000" lnSpcReduction="20000"/>
          </a:bodyPr>
          <a:lstStyle/>
          <a:p>
            <a:pPr algn="just">
              <a:lnSpc>
                <a:spcPct val="200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Οι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Rieger</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&amp;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Wong</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Rieger</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ορίζουν την πολιτισμική αφομοίωση ως τη διαδικασία μέσω της οποίας τα μέλη μιας ομάδας, που προέρχονται από ένα συγκεκριμένο πολιτισμικό υπόβαθρο, καλούνται να προσαρμοστούν στην κουλτούρα μιας διαφορετικής πολιτισμικής ομάδας. </a:t>
            </a:r>
          </a:p>
          <a:p>
            <a:pPr algn="just">
              <a:lnSpc>
                <a:spcPct val="150000"/>
              </a:lnSpc>
              <a:spcAft>
                <a:spcPts val="800"/>
              </a:spcAft>
            </a:pP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Rieger, F. and Wong-Rieger, D. (1995) Doing Relevant Research: The Essential Role of the Research Model in Punnet, B.J. (ed.) </a:t>
            </a:r>
            <a:r>
              <a:rPr lang="en-GB" sz="2000" i="1" dirty="0">
                <a:effectLst/>
                <a:latin typeface="Times New Roman" panose="02020603050405020304" pitchFamily="18" charset="0"/>
                <a:ea typeface="Calibri" panose="020F0502020204030204" pitchFamily="34" charset="0"/>
                <a:cs typeface="Times New Roman" panose="02020603050405020304" pitchFamily="18" charset="0"/>
              </a:rPr>
              <a:t>Handbook of International Management Resources</a:t>
            </a: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 Boston: Blackwell</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Kalin, R., &amp; Berry, J. W. (1982). Social ecology of ethnic attitudes in Canada.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Canadian Journal of Behavioral Science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v. 14, pp. 97–109. </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96864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404C95-CE76-4A0C-8ACC-0243BB86077A}"/>
              </a:ext>
            </a:extLst>
          </p:cNvPr>
          <p:cNvSpPr>
            <a:spLocks noGrp="1"/>
          </p:cNvSpPr>
          <p:nvPr>
            <p:ph type="title"/>
          </p:nvPr>
        </p:nvSpPr>
        <p:spPr/>
        <p:txBody>
          <a:bodyPr>
            <a:normAutofit/>
          </a:bodyPr>
          <a:lstStyle/>
          <a:p>
            <a:r>
              <a:rPr lang="el-GR" sz="2400" b="1" cap="none" dirty="0">
                <a:latin typeface="Times New Roman" panose="02020603050405020304" pitchFamily="18" charset="0"/>
                <a:cs typeface="Times New Roman" panose="02020603050405020304" pitchFamily="18" charset="0"/>
              </a:rPr>
              <a:t>Πολιτισμική αφομοίωση</a:t>
            </a:r>
          </a:p>
        </p:txBody>
      </p:sp>
      <p:sp>
        <p:nvSpPr>
          <p:cNvPr id="3" name="Θέση περιεχομένου 2">
            <a:extLst>
              <a:ext uri="{FF2B5EF4-FFF2-40B4-BE49-F238E27FC236}">
                <a16:creationId xmlns:a16="http://schemas.microsoft.com/office/drawing/2014/main" id="{0F1505A6-6DAF-40C2-B69A-A21602B57990}"/>
              </a:ext>
            </a:extLst>
          </p:cNvPr>
          <p:cNvSpPr>
            <a:spLocks noGrp="1"/>
          </p:cNvSpPr>
          <p:nvPr>
            <p:ph idx="1"/>
          </p:nvPr>
        </p:nvSpPr>
        <p:spPr>
          <a:xfrm>
            <a:off x="1451579" y="2015732"/>
            <a:ext cx="9603275" cy="3763276"/>
          </a:xfrm>
        </p:spPr>
        <p:txBody>
          <a:bodyPr/>
          <a:lstStyle/>
          <a:p>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Οι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Berry</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και </a:t>
            </a: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Kailin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επισημαίνουν δύο διαστάσεις της διαδικασίας πολιτισμικής αφομοίωσης: </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τη διαφύλαξη της πολιτισμικής κληρονομιάς</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και </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την προσέλκυση ή τον προσεταιρισμό</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Η διαφύλαξη της πολιτισμικής κληρο</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νομιάς δείχνει το βαθμό στον οποίο τα μέλη μιας πολιτισμικής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υπο</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-ομάδας πρέπει να διατηρήσουν τα κυρίαρχα στοιχεία του πολιτισμού τους, ενώ </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η προσέλκυση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αφορά στον τρόπο με τον οποίο τα μέλη μιας πολιτισμικής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υπο</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-ομάδας έλκονται από τις πολιτισμικές νόρμες της κοινωνίας, στην οποία καλούνται να συμμετάσχουν.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84225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DF3B51-840B-41AB-AE4B-B12E2A89ACFC}"/>
              </a:ext>
            </a:extLst>
          </p:cNvPr>
          <p:cNvSpPr>
            <a:spLocks noGrp="1"/>
          </p:cNvSpPr>
          <p:nvPr>
            <p:ph type="title"/>
          </p:nvPr>
        </p:nvSpPr>
        <p:spPr>
          <a:xfrm>
            <a:off x="1451579" y="804519"/>
            <a:ext cx="9603275" cy="887121"/>
          </a:xfrm>
        </p:spPr>
        <p:txBody>
          <a:bodyPr>
            <a:normAutofit/>
          </a:bodyPr>
          <a:lstStyle/>
          <a:p>
            <a:br>
              <a:rPr lang="el-GR" sz="2400" b="1" cap="none" dirty="0">
                <a:latin typeface="Times New Roman" panose="02020603050405020304" pitchFamily="18" charset="0"/>
                <a:cs typeface="Times New Roman" panose="02020603050405020304" pitchFamily="18" charset="0"/>
              </a:rPr>
            </a:br>
            <a:r>
              <a:rPr lang="el-GR" sz="2400" b="1" cap="none" dirty="0">
                <a:latin typeface="Times New Roman" panose="02020603050405020304" pitchFamily="18" charset="0"/>
                <a:cs typeface="Times New Roman" panose="02020603050405020304" pitchFamily="18" charset="0"/>
              </a:rPr>
              <a:t>Ο εκπολιτιστικός ρόλος του δασκάλου</a:t>
            </a:r>
            <a:endParaRPr lang="el-GR" sz="24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8DFAF8A8-BC2B-41C8-AB62-5E050824ADFC}"/>
              </a:ext>
            </a:extLst>
          </p:cNvPr>
          <p:cNvSpPr>
            <a:spLocks noGrp="1"/>
          </p:cNvSpPr>
          <p:nvPr>
            <p:ph idx="1"/>
          </p:nvPr>
        </p:nvSpPr>
        <p:spPr>
          <a:xfrm>
            <a:off x="1451579" y="1810512"/>
            <a:ext cx="9603275" cy="4242969"/>
          </a:xfrm>
        </p:spPr>
        <p:txBody>
          <a:bodyPr>
            <a:normAutofit/>
          </a:bodyPr>
          <a:lstStyle/>
          <a:p>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ΑΝΑΦΟΡΕΣ</a:t>
            </a:r>
          </a:p>
          <a:p>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a:t>
            </a:r>
            <a:r>
              <a:rPr lang="el-GR" sz="1400" dirty="0">
                <a:latin typeface="Times New Roman" panose="02020603050405020304" pitchFamily="18" charset="0"/>
                <a:ea typeface="Calibri" panose="020F0502020204030204" pitchFamily="34" charset="0"/>
                <a:cs typeface="Times New Roman" panose="02020603050405020304" pitchFamily="18" charset="0"/>
              </a:rPr>
              <a:t>,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Σχέδιον</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νόμου: Περί Εποπτείας και διοικήσεως της εκπαιδεύσεως εν τοις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ξενοφώνοις</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συνοικισμοίς</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Αύγουστος 1920, Υπουργός των Εκκλησιαστικών και της Δημοσίας Εκπαιδεύσεως (με διόρθωση χειρόγραφη : Περί εποπτείας και διοικήσεως σχολείων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συνοικισμών).</a:t>
            </a:r>
          </a:p>
          <a:p>
            <a:pPr>
              <a:lnSpc>
                <a:spcPct val="107000"/>
              </a:lnSpc>
              <a:spcAft>
                <a:spcPts val="800"/>
              </a:spcAft>
            </a:pP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 Περί Επιθεωρητών των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σχολείων της δημοτικής εκπαιδεύσεως (διοικητικές ρυθμίσεις και διορισμοί επιθεωρητών και επιτροπών)</a:t>
            </a:r>
          </a:p>
          <a:p>
            <a:pPr>
              <a:lnSpc>
                <a:spcPct val="107000"/>
              </a:lnSpc>
              <a:spcAft>
                <a:spcPts val="800"/>
              </a:spcAft>
            </a:pP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 Αιτιολογική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Έκθεσις</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του Σχεδίου Νόμου Περί Διοικήσεως σχολείων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1" dirty="0" err="1">
                <a:effectLst/>
                <a:latin typeface="Times New Roman" panose="02020603050405020304" pitchFamily="18" charset="0"/>
                <a:ea typeface="Calibri" panose="020F0502020204030204" pitchFamily="34" charset="0"/>
                <a:cs typeface="Times New Roman" panose="02020603050405020304" pitchFamily="18" charset="0"/>
              </a:rPr>
              <a:t>συνοικισμων</a:t>
            </a: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 (25 Αυγούστου 1920, Υπουργός των Εκκλησιαστικών και της Δημοσίας Εκπαιδεύσεως)</a:t>
            </a:r>
          </a:p>
          <a:p>
            <a:pPr>
              <a:lnSpc>
                <a:spcPct val="107000"/>
              </a:lnSpc>
              <a:spcAft>
                <a:spcPts val="800"/>
              </a:spcAft>
            </a:pPr>
            <a:r>
              <a:rPr lang="el-GR" sz="1400" b="1" dirty="0">
                <a:latin typeface="Times New Roman" panose="02020603050405020304" pitchFamily="18" charset="0"/>
                <a:cs typeface="Times New Roman" panose="02020603050405020304" pitchFamily="18" charset="0"/>
              </a:rPr>
              <a:t>Υπόμνημα </a:t>
            </a:r>
            <a:r>
              <a:rPr lang="el-GR" sz="1400" b="1" dirty="0" err="1">
                <a:latin typeface="Times New Roman" panose="02020603050405020304" pitchFamily="18" charset="0"/>
                <a:cs typeface="Times New Roman" panose="02020603050405020304" pitchFamily="18" charset="0"/>
              </a:rPr>
              <a:t>Περι</a:t>
            </a:r>
            <a:r>
              <a:rPr lang="el-GR" sz="1400" b="1" dirty="0">
                <a:latin typeface="Times New Roman" panose="02020603050405020304" pitchFamily="18" charset="0"/>
                <a:cs typeface="Times New Roman" panose="02020603050405020304" pitchFamily="18" charset="0"/>
              </a:rPr>
              <a:t> </a:t>
            </a:r>
            <a:r>
              <a:rPr lang="el-GR" sz="1400" b="1" dirty="0" err="1">
                <a:latin typeface="Times New Roman" panose="02020603050405020304" pitchFamily="18" charset="0"/>
                <a:cs typeface="Times New Roman" panose="02020603050405020304" pitchFamily="18" charset="0"/>
              </a:rPr>
              <a:t>Εξελληνίσεως</a:t>
            </a:r>
            <a:r>
              <a:rPr lang="el-GR" sz="1400" b="1" dirty="0">
                <a:latin typeface="Times New Roman" panose="02020603050405020304" pitchFamily="18" charset="0"/>
                <a:cs typeface="Times New Roman" panose="02020603050405020304" pitchFamily="18" charset="0"/>
              </a:rPr>
              <a:t> των εν Μακεδονία και Θράκη </a:t>
            </a:r>
            <a:r>
              <a:rPr lang="el-GR" sz="1400" b="1" dirty="0" err="1">
                <a:latin typeface="Times New Roman" panose="02020603050405020304" pitchFamily="18" charset="0"/>
                <a:cs typeface="Times New Roman" panose="02020603050405020304" pitchFamily="18" charset="0"/>
              </a:rPr>
              <a:t>ξενοφώνων</a:t>
            </a:r>
            <a:r>
              <a:rPr lang="el-GR" sz="1400" b="1" dirty="0">
                <a:latin typeface="Times New Roman" panose="02020603050405020304" pitchFamily="18" charset="0"/>
                <a:cs typeface="Times New Roman" panose="02020603050405020304" pitchFamily="18" charset="0"/>
              </a:rPr>
              <a:t> Προς το </a:t>
            </a:r>
            <a:r>
              <a:rPr lang="el-GR" sz="1400" b="1" dirty="0" err="1">
                <a:latin typeface="Times New Roman" panose="02020603050405020304" pitchFamily="18" charset="0"/>
                <a:cs typeface="Times New Roman" panose="02020603050405020304" pitchFamily="18" charset="0"/>
              </a:rPr>
              <a:t>Συμβούλιον</a:t>
            </a:r>
            <a:r>
              <a:rPr lang="el-GR" sz="1400" b="1" dirty="0">
                <a:latin typeface="Times New Roman" panose="02020603050405020304" pitchFamily="18" charset="0"/>
                <a:cs typeface="Times New Roman" panose="02020603050405020304" pitchFamily="18" charset="0"/>
              </a:rPr>
              <a:t> του Συλλόγου προς </a:t>
            </a:r>
            <a:r>
              <a:rPr lang="el-GR" sz="1400" b="1" dirty="0" err="1">
                <a:latin typeface="Times New Roman" panose="02020603050405020304" pitchFamily="18" charset="0"/>
                <a:cs typeface="Times New Roman" panose="02020603050405020304" pitchFamily="18" charset="0"/>
              </a:rPr>
              <a:t>Διάδοσιν</a:t>
            </a:r>
            <a:r>
              <a:rPr lang="el-GR" sz="1400" b="1" dirty="0">
                <a:latin typeface="Times New Roman" panose="02020603050405020304" pitchFamily="18" charset="0"/>
                <a:cs typeface="Times New Roman" panose="02020603050405020304" pitchFamily="18" charset="0"/>
              </a:rPr>
              <a:t> των Ελληνικών Γραμμάτων υπογεγραμμένο από  Π. Καλλιγά, Σ Δέλτα, Βρυζάκη </a:t>
            </a:r>
            <a:r>
              <a:rPr lang="el-GR" sz="1400" b="1" dirty="0" err="1">
                <a:latin typeface="Times New Roman" panose="02020603050405020304" pitchFamily="18" charset="0"/>
                <a:cs typeface="Times New Roman" panose="02020603050405020304" pitchFamily="18" charset="0"/>
              </a:rPr>
              <a:t>Αθ</a:t>
            </a:r>
            <a:r>
              <a:rPr lang="el-GR" sz="1400" b="1" dirty="0">
                <a:latin typeface="Times New Roman" panose="02020603050405020304" pitchFamily="18" charset="0"/>
                <a:cs typeface="Times New Roman" panose="02020603050405020304" pitchFamily="18" charset="0"/>
              </a:rPr>
              <a:t>. στις 10 Μαΐου 1920</a:t>
            </a:r>
          </a:p>
          <a:p>
            <a:pPr>
              <a:lnSpc>
                <a:spcPct val="107000"/>
              </a:lnSpc>
              <a:spcAft>
                <a:spcPts val="800"/>
              </a:spcAft>
            </a:pPr>
            <a:endParaRPr lang="el-GR"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l-GR"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l-GR"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l-G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200000"/>
              </a:lnSpc>
              <a:spcAft>
                <a:spcPts val="800"/>
              </a:spcAft>
            </a:pPr>
            <a:endParaRPr lang="el-GR" sz="24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8852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157363-C1F4-4533-8818-6757080DA6C0}"/>
              </a:ext>
            </a:extLst>
          </p:cNvPr>
          <p:cNvSpPr>
            <a:spLocks noGrp="1"/>
          </p:cNvSpPr>
          <p:nvPr>
            <p:ph type="title"/>
          </p:nvPr>
        </p:nvSpPr>
        <p:spPr/>
        <p:txBody>
          <a:bodyPr>
            <a:normAutofit/>
          </a:bodyPr>
          <a:lstStyle/>
          <a:p>
            <a:r>
              <a:rPr lang="el-GR" sz="2000" b="1" cap="none" dirty="0" err="1">
                <a:latin typeface="Times New Roman" panose="02020603050405020304" pitchFamily="18" charset="0"/>
                <a:cs typeface="Times New Roman" panose="02020603050405020304" pitchFamily="18" charset="0"/>
              </a:rPr>
              <a:t>Κειμενικές</a:t>
            </a:r>
            <a:r>
              <a:rPr lang="el-GR" sz="2000" b="1" cap="none" dirty="0">
                <a:latin typeface="Times New Roman" panose="02020603050405020304" pitchFamily="18" charset="0"/>
                <a:cs typeface="Times New Roman" panose="02020603050405020304" pitchFamily="18" charset="0"/>
              </a:rPr>
              <a:t> αναφορές (</a:t>
            </a:r>
            <a:r>
              <a:rPr lang="el-GR" sz="2000" b="1" cap="none" dirty="0" err="1">
                <a:latin typeface="Times New Roman" panose="02020603050405020304" pitchFamily="18" charset="0"/>
                <a:cs typeface="Times New Roman" panose="02020603050405020304" pitchFamily="18" charset="0"/>
              </a:rPr>
              <a:t>ενδεκτικά</a:t>
            </a:r>
            <a:r>
              <a:rPr lang="el-GR" sz="2000" b="1" cap="none" dirty="0">
                <a:latin typeface="Times New Roman" panose="02020603050405020304" pitchFamily="18" charset="0"/>
                <a:cs typeface="Times New Roman" panose="02020603050405020304" pitchFamily="18" charset="0"/>
              </a:rPr>
              <a:t>)</a:t>
            </a:r>
          </a:p>
        </p:txBody>
      </p:sp>
      <p:sp>
        <p:nvSpPr>
          <p:cNvPr id="3" name="Θέση περιεχομένου 2">
            <a:extLst>
              <a:ext uri="{FF2B5EF4-FFF2-40B4-BE49-F238E27FC236}">
                <a16:creationId xmlns:a16="http://schemas.microsoft.com/office/drawing/2014/main" id="{9D4FC337-C47F-40C3-ACD8-49A6B85B76C4}"/>
              </a:ext>
            </a:extLst>
          </p:cNvPr>
          <p:cNvSpPr>
            <a:spLocks noGrp="1"/>
          </p:cNvSpPr>
          <p:nvPr>
            <p:ph idx="1"/>
          </p:nvPr>
        </p:nvSpPr>
        <p:spPr/>
        <p:txBody>
          <a:bodyPr>
            <a:normAutofit fontScale="92500" lnSpcReduction="10000"/>
          </a:bodyPr>
          <a:lstStyle/>
          <a:p>
            <a:pPr marR="36195" algn="just">
              <a:lnSpc>
                <a:spcPct val="200000"/>
              </a:lnSpc>
              <a:spcAft>
                <a:spcPts val="0"/>
              </a:spcAft>
            </a:pPr>
            <a:r>
              <a:rPr lang="el-GR" sz="1800" dirty="0">
                <a:effectLst/>
                <a:latin typeface="Times New Roman" panose="02020603050405020304" pitchFamily="18" charset="0"/>
                <a:ea typeface="Times New Roman" panose="02020603050405020304" pitchFamily="18" charset="0"/>
              </a:rPr>
              <a:t>«</a:t>
            </a:r>
            <a:r>
              <a:rPr lang="el-GR" sz="1800" i="1" dirty="0">
                <a:effectLst/>
                <a:latin typeface="Times New Roman" panose="02020603050405020304" pitchFamily="18" charset="0"/>
                <a:ea typeface="Times New Roman" panose="02020603050405020304" pitchFamily="18" charset="0"/>
              </a:rPr>
              <a:t>Οι δάσκαλοι είναι</a:t>
            </a:r>
            <a:r>
              <a:rPr lang="el-GR" sz="1800" dirty="0">
                <a:effectLst/>
                <a:latin typeface="Times New Roman" panose="02020603050405020304" pitchFamily="18" charset="0"/>
                <a:ea typeface="Times New Roman" panose="02020603050405020304" pitchFamily="18" charset="0"/>
              </a:rPr>
              <a:t> </a:t>
            </a:r>
            <a:r>
              <a:rPr lang="el-GR" sz="1800" i="1" dirty="0">
                <a:effectLst/>
                <a:latin typeface="Times New Roman" panose="02020603050405020304" pitchFamily="18" charset="0"/>
                <a:ea typeface="Times New Roman" panose="02020603050405020304" pitchFamily="18" charset="0"/>
              </a:rPr>
              <a:t>οι φορείς του ελληνικού πνεύματος που θα φωτίσουν τους πληθυσμούς της Δυτικής Μακεδονίας</a:t>
            </a:r>
            <a:r>
              <a:rPr lang="el-GR" sz="1800" dirty="0">
                <a:effectLst/>
                <a:latin typeface="Times New Roman" panose="02020603050405020304" pitchFamily="18" charset="0"/>
                <a:ea typeface="Times New Roman" panose="02020603050405020304" pitchFamily="18" charset="0"/>
              </a:rPr>
              <a:t>»</a:t>
            </a:r>
          </a:p>
          <a:p>
            <a:pPr marR="36195" algn="just">
              <a:lnSpc>
                <a:spcPct val="200000"/>
              </a:lnSpc>
            </a:pPr>
            <a:r>
              <a:rPr lang="el-GR" sz="1800" b="1" dirty="0">
                <a:effectLst/>
                <a:latin typeface="Times New Roman" panose="02020603050405020304" pitchFamily="18" charset="0"/>
                <a:ea typeface="Calibri" panose="020F0502020204030204" pitchFamily="34" charset="0"/>
              </a:rPr>
              <a:t>ΜΜΑ/ΚΕΜΙΤ, Αρχείο Παύλου Καλλιγά, προς Πρόεδρο Κυβέρνησης, 24.02.1918, § 14.</a:t>
            </a:r>
            <a:r>
              <a:rPr lang="el-GR" sz="1800" b="1" i="1" dirty="0">
                <a:effectLst/>
                <a:latin typeface="Times New Roman" panose="02020603050405020304" pitchFamily="18" charset="0"/>
                <a:ea typeface="Times New Roman" panose="02020603050405020304" pitchFamily="18" charset="0"/>
              </a:rPr>
              <a:t> </a:t>
            </a:r>
          </a:p>
          <a:p>
            <a:pPr marR="36195" algn="just">
              <a:lnSpc>
                <a:spcPct val="200000"/>
              </a:lnSpc>
              <a:spcAft>
                <a:spcPts val="0"/>
              </a:spcAft>
            </a:pPr>
            <a:r>
              <a:rPr lang="el-GR" sz="1800" b="1" dirty="0">
                <a:effectLst/>
                <a:latin typeface="Times New Roman" panose="02020603050405020304" pitchFamily="18" charset="0"/>
                <a:ea typeface="Times New Roman" panose="02020603050405020304" pitchFamily="18" charset="0"/>
              </a:rPr>
              <a:t>«</a:t>
            </a:r>
            <a:r>
              <a:rPr lang="el-GR" sz="1800" i="1" dirty="0">
                <a:effectLst/>
                <a:latin typeface="Times New Roman" panose="02020603050405020304" pitchFamily="18" charset="0"/>
                <a:ea typeface="Times New Roman" panose="02020603050405020304" pitchFamily="18" charset="0"/>
              </a:rPr>
              <a:t>ο ικανός δάσκαλος όχι μόνο δίδαξε τη γλώσσα στους μαθητές του</a:t>
            </a:r>
            <a:r>
              <a:rPr lang="el-GR" sz="1800" dirty="0">
                <a:effectLst/>
                <a:latin typeface="Times New Roman" panose="02020603050405020304" pitchFamily="18" charset="0"/>
                <a:ea typeface="Times New Roman" panose="02020603050405020304" pitchFamily="18" charset="0"/>
              </a:rPr>
              <a:t> …</a:t>
            </a:r>
            <a:r>
              <a:rPr lang="el-GR" sz="1800" i="1" dirty="0">
                <a:effectLst/>
                <a:latin typeface="Times New Roman" panose="02020603050405020304" pitchFamily="18" charset="0"/>
                <a:ea typeface="Times New Roman" panose="02020603050405020304" pitchFamily="18" charset="0"/>
              </a:rPr>
              <a:t>αλλά και εις φανατικούς μετέβαλε τούτους Έλληνας και </a:t>
            </a:r>
            <a:r>
              <a:rPr lang="el-GR" sz="1800" i="1" dirty="0" err="1">
                <a:effectLst/>
                <a:latin typeface="Times New Roman" panose="02020603050405020304" pitchFamily="18" charset="0"/>
                <a:ea typeface="Times New Roman" panose="02020603050405020304" pitchFamily="18" charset="0"/>
              </a:rPr>
              <a:t>θερμοτάτους</a:t>
            </a:r>
            <a:r>
              <a:rPr lang="el-GR" sz="1800" i="1" dirty="0">
                <a:effectLst/>
                <a:latin typeface="Times New Roman" panose="02020603050405020304" pitchFamily="18" charset="0"/>
                <a:ea typeface="Times New Roman" panose="02020603050405020304" pitchFamily="18" charset="0"/>
              </a:rPr>
              <a:t> χριστιανούς</a:t>
            </a:r>
            <a:r>
              <a:rPr lang="el-GR" sz="1800" dirty="0">
                <a:effectLst/>
                <a:latin typeface="Times New Roman" panose="02020603050405020304" pitchFamily="18" charset="0"/>
                <a:ea typeface="Times New Roman" panose="02020603050405020304" pitchFamily="18" charset="0"/>
              </a:rPr>
              <a:t>» </a:t>
            </a:r>
          </a:p>
          <a:p>
            <a:pPr marR="36195" algn="just">
              <a:lnSpc>
                <a:spcPct val="200000"/>
              </a:lnSpc>
              <a:spcAft>
                <a:spcPts val="0"/>
              </a:spcAft>
            </a:pPr>
            <a:r>
              <a:rPr lang="el-GR" sz="1800" b="1" dirty="0">
                <a:effectLst/>
                <a:latin typeface="Times New Roman" panose="02020603050405020304" pitchFamily="18" charset="0"/>
                <a:ea typeface="Calibri" panose="020F0502020204030204" pitchFamily="34" charset="0"/>
              </a:rPr>
              <a:t>ΓΑΚ Φλώρινας, </a:t>
            </a:r>
            <a:r>
              <a:rPr lang="el-GR" sz="1800" b="1" dirty="0" err="1">
                <a:effectLst/>
                <a:latin typeface="Times New Roman" panose="02020603050405020304" pitchFamily="18" charset="0"/>
                <a:ea typeface="Calibri" panose="020F0502020204030204" pitchFamily="34" charset="0"/>
              </a:rPr>
              <a:t>Φακ</a:t>
            </a:r>
            <a:r>
              <a:rPr lang="el-GR" sz="1800" b="1" dirty="0">
                <a:effectLst/>
                <a:latin typeface="Times New Roman" panose="02020603050405020304" pitchFamily="18" charset="0"/>
                <a:ea typeface="Calibri" panose="020F0502020204030204" pitchFamily="34" charset="0"/>
              </a:rPr>
              <a:t>. 16, Επιθεωρητής Ιωαννίδης, Φλώρινα, 31.5.1918</a:t>
            </a:r>
            <a:endParaRPr lang="el-GR" sz="1800" b="1"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891045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851968-01FB-4E86-BE92-A34DCAB400B8}"/>
              </a:ext>
            </a:extLst>
          </p:cNvPr>
          <p:cNvSpPr>
            <a:spLocks noGrp="1"/>
          </p:cNvSpPr>
          <p:nvPr>
            <p:ph type="title"/>
          </p:nvPr>
        </p:nvSpPr>
        <p:spPr>
          <a:xfrm>
            <a:off x="1451579" y="804519"/>
            <a:ext cx="9603275" cy="914553"/>
          </a:xfrm>
        </p:spPr>
        <p:txBody>
          <a:bodyPr>
            <a:normAutofit fontScale="90000"/>
          </a:bodyPr>
          <a:lstStyle/>
          <a:p>
            <a:r>
              <a:rPr lang="el-GR" sz="2700" b="1" cap="none" dirty="0">
                <a:latin typeface="Times New Roman" panose="02020603050405020304" pitchFamily="18" charset="0"/>
                <a:ea typeface="Times New Roman" panose="02020603050405020304" pitchFamily="18" charset="0"/>
                <a:cs typeface="Times New Roman" panose="02020603050405020304" pitchFamily="18" charset="0"/>
              </a:rPr>
              <a:t>Η αξιολόγηση των εκπαιδευτικών από τον  βαθμό επίτευξης της </a:t>
            </a:r>
            <a:r>
              <a:rPr lang="el-GR" sz="2700" b="1" cap="none" dirty="0" err="1">
                <a:latin typeface="Times New Roman" panose="02020603050405020304" pitchFamily="18" charset="0"/>
                <a:ea typeface="Times New Roman" panose="02020603050405020304" pitchFamily="18" charset="0"/>
                <a:cs typeface="Times New Roman" panose="02020603050405020304" pitchFamily="18" charset="0"/>
              </a:rPr>
              <a:t>εξελληνίσεως</a:t>
            </a:r>
            <a:br>
              <a:rPr lang="el-GR" sz="32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47F23EC-89CF-44AB-A5BA-C9D00C74E102}"/>
              </a:ext>
            </a:extLst>
          </p:cNvPr>
          <p:cNvSpPr>
            <a:spLocks noGrp="1"/>
          </p:cNvSpPr>
          <p:nvPr>
            <p:ph idx="1"/>
          </p:nvPr>
        </p:nvSpPr>
        <p:spPr>
          <a:xfrm>
            <a:off x="1451579" y="1719072"/>
            <a:ext cx="9603275" cy="4462272"/>
          </a:xfrm>
        </p:spPr>
        <p:txBody>
          <a:bodyPr>
            <a:normAutofit fontScale="25000" lnSpcReduction="20000"/>
          </a:bodyPr>
          <a:lstStyle/>
          <a:p>
            <a:pPr marR="36195" algn="just">
              <a:lnSpc>
                <a:spcPct val="170000"/>
              </a:lnSpc>
              <a:spcAft>
                <a:spcPts val="800"/>
              </a:spcAft>
            </a:pPr>
            <a:r>
              <a:rPr lang="el-GR" sz="6400" b="1" dirty="0">
                <a:effectLst/>
                <a:latin typeface="Times New Roman" panose="02020603050405020304" pitchFamily="18" charset="0"/>
                <a:ea typeface="Times New Roman" panose="02020603050405020304" pitchFamily="18" charset="0"/>
                <a:cs typeface="Times New Roman" panose="02020603050405020304" pitchFamily="18" charset="0"/>
              </a:rPr>
              <a:t>«..οι καλοί δάσκαλοι «</a:t>
            </a:r>
            <a:r>
              <a:rPr lang="el-GR" sz="6400" b="1" i="1" dirty="0">
                <a:effectLst/>
                <a:latin typeface="Times New Roman" panose="02020603050405020304" pitchFamily="18" charset="0"/>
                <a:ea typeface="Times New Roman" panose="02020603050405020304" pitchFamily="18" charset="0"/>
                <a:cs typeface="Times New Roman" panose="02020603050405020304" pitchFamily="18" charset="0"/>
              </a:rPr>
              <a:t>έχουν καταφέρει να μεταβάλλουν τα ξενόφωνα μικρά […] εις γνήσια Ελληνόπουλα </a:t>
            </a:r>
            <a:r>
              <a:rPr lang="el-GR" sz="6400" b="1" i="1" dirty="0" err="1">
                <a:effectLst/>
                <a:latin typeface="Times New Roman" panose="02020603050405020304" pitchFamily="18" charset="0"/>
                <a:ea typeface="Times New Roman" panose="02020603050405020304" pitchFamily="18" charset="0"/>
                <a:cs typeface="Times New Roman" panose="02020603050405020304" pitchFamily="18" charset="0"/>
              </a:rPr>
              <a:t>απαντώντα</a:t>
            </a:r>
            <a:r>
              <a:rPr lang="el-GR" sz="6400" b="1" i="1" dirty="0">
                <a:effectLst/>
                <a:latin typeface="Times New Roman" panose="02020603050405020304" pitchFamily="18" charset="0"/>
                <a:ea typeface="Times New Roman" panose="02020603050405020304" pitchFamily="18" charset="0"/>
                <a:cs typeface="Times New Roman" panose="02020603050405020304" pitchFamily="18" charset="0"/>
              </a:rPr>
              <a:t>, διαλεγόμενα και </a:t>
            </a:r>
            <a:r>
              <a:rPr lang="el-GR" sz="6400" b="1" i="1" dirty="0" err="1">
                <a:effectLst/>
                <a:latin typeface="Times New Roman" panose="02020603050405020304" pitchFamily="18" charset="0"/>
                <a:ea typeface="Times New Roman" panose="02020603050405020304" pitchFamily="18" charset="0"/>
                <a:cs typeface="Times New Roman" panose="02020603050405020304" pitchFamily="18" charset="0"/>
              </a:rPr>
              <a:t>παίζοντα</a:t>
            </a:r>
            <a:r>
              <a:rPr lang="el-GR" sz="6400" b="1" i="1" dirty="0">
                <a:effectLst/>
                <a:latin typeface="Times New Roman" panose="02020603050405020304" pitchFamily="18" charset="0"/>
                <a:ea typeface="Times New Roman" panose="02020603050405020304" pitchFamily="18" charset="0"/>
                <a:cs typeface="Times New Roman" panose="02020603050405020304" pitchFamily="18" charset="0"/>
              </a:rPr>
              <a:t> πάντοτε και μόνον ελληνιστί</a:t>
            </a:r>
            <a:r>
              <a:rPr lang="el-GR" sz="6400" b="1" dirty="0">
                <a:effectLst/>
                <a:latin typeface="Times New Roman" panose="02020603050405020304" pitchFamily="18" charset="0"/>
                <a:ea typeface="Times New Roman" panose="02020603050405020304" pitchFamily="18" charset="0"/>
                <a:cs typeface="Times New Roman" panose="02020603050405020304" pitchFamily="18" charset="0"/>
              </a:rPr>
              <a:t>», ενώ οι κακοί δάσκαλοι «</a:t>
            </a:r>
            <a:r>
              <a:rPr lang="el-GR" sz="6400" b="1" i="1" dirty="0">
                <a:effectLst/>
                <a:latin typeface="Times New Roman" panose="02020603050405020304" pitchFamily="18" charset="0"/>
                <a:ea typeface="Times New Roman" panose="02020603050405020304" pitchFamily="18" charset="0"/>
                <a:cs typeface="Times New Roman" panose="02020603050405020304" pitchFamily="18" charset="0"/>
              </a:rPr>
              <a:t>είναι </a:t>
            </a:r>
            <a:r>
              <a:rPr lang="el-GR" sz="6400" b="1" i="1" dirty="0" err="1">
                <a:effectLst/>
                <a:latin typeface="Times New Roman" panose="02020603050405020304" pitchFamily="18" charset="0"/>
                <a:ea typeface="Times New Roman" panose="02020603050405020304" pitchFamily="18" charset="0"/>
                <a:cs typeface="Times New Roman" panose="02020603050405020304" pitchFamily="18" charset="0"/>
              </a:rPr>
              <a:t>παιδαγωγικώς</a:t>
            </a:r>
            <a:r>
              <a:rPr lang="el-GR" sz="6400" b="1" i="1" dirty="0">
                <a:effectLst/>
                <a:latin typeface="Times New Roman" panose="02020603050405020304" pitchFamily="18" charset="0"/>
                <a:ea typeface="Times New Roman" panose="02020603050405020304" pitchFamily="18" charset="0"/>
                <a:cs typeface="Times New Roman" panose="02020603050405020304" pitchFamily="18" charset="0"/>
              </a:rPr>
              <a:t> και γραμματικώς εισέτι ακατάρτιστοι</a:t>
            </a:r>
            <a:r>
              <a:rPr lang="el-GR" sz="64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R="36195" algn="just">
              <a:lnSpc>
                <a:spcPct val="170000"/>
              </a:lnSpc>
              <a:spcAft>
                <a:spcPts val="800"/>
              </a:spcAft>
            </a:pP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εις τα αθώα πλάσματα της Β΄ τάξεως του Δημοτικού η διδασκαλία γίνεται δια της μηχανικής εκμαθήσεως περισσοτέρων ξερών κανόνων εις την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Γραμματικήν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και την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Αριθμητικήν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ουδέν το ελάχιστον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επετέλεσεν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άξιον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λόγου όσον αφορά την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εξελλήνισιν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των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ξενοφώνων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 παιδιών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τα παιδιά του δημοτικού σχολείου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Κουσκοβαίνης</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αμφοτέρων των φύλων και εν αυτή τη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παραδόσει</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ενώπιον της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διδ</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λης</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και ενώπιον παντός επισκέπτου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λαλούσι</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την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εντοπίαν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ξενικήν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7200" b="1" i="1" dirty="0" err="1">
                <a:effectLst/>
                <a:latin typeface="Times New Roman" panose="02020603050405020304" pitchFamily="18" charset="0"/>
                <a:ea typeface="Times New Roman" panose="02020603050405020304" pitchFamily="18" charset="0"/>
                <a:cs typeface="Times New Roman" panose="02020603050405020304" pitchFamily="18" charset="0"/>
              </a:rPr>
              <a:t>διάλεκτον</a:t>
            </a:r>
            <a:r>
              <a:rPr lang="el-GR" sz="7200" b="1" i="1" dirty="0">
                <a:effectLst/>
                <a:latin typeface="Times New Roman" panose="02020603050405020304" pitchFamily="18" charset="0"/>
                <a:ea typeface="Times New Roman" panose="02020603050405020304" pitchFamily="18" charset="0"/>
                <a:cs typeface="Times New Roman" panose="02020603050405020304" pitchFamily="18" charset="0"/>
              </a:rPr>
              <a:t> και ουχί την ελληνικήν</a:t>
            </a:r>
            <a:r>
              <a:rPr lang="el-GR" sz="72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R="36195" algn="just">
              <a:lnSpc>
                <a:spcPct val="170000"/>
              </a:lnSpc>
              <a:spcAft>
                <a:spcPts val="800"/>
              </a:spcAft>
            </a:pPr>
            <a:endParaRPr lang="el-GR" sz="55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200000"/>
              </a:lnSpc>
              <a:spcAft>
                <a:spcPts val="800"/>
              </a:spcAft>
            </a:pPr>
            <a:endParaRPr lang="el-GR" sz="2200" b="1" dirty="0">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200000"/>
              </a:lnSpc>
              <a:spcAft>
                <a:spcPts val="800"/>
              </a:spcAft>
            </a:pPr>
            <a:endParaRPr lang="el-GR" sz="2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200000"/>
              </a:lnSpc>
              <a:spcAft>
                <a:spcPts val="0"/>
              </a:spcAft>
            </a:pPr>
            <a:r>
              <a:rPr lang="el-GR" sz="2300" b="1" dirty="0">
                <a:effectLst/>
                <a:latin typeface="Times New Roman" panose="02020603050405020304" pitchFamily="18" charset="0"/>
                <a:ea typeface="Calibri" panose="020F0502020204030204" pitchFamily="34" charset="0"/>
                <a:cs typeface="Times New Roman" panose="02020603050405020304" pitchFamily="18" charset="0"/>
              </a:rPr>
              <a:t>ΓΑΚ Φλώρινας, </a:t>
            </a:r>
            <a:r>
              <a:rPr lang="el-GR" sz="2300" b="1" dirty="0" err="1">
                <a:effectLst/>
                <a:latin typeface="Times New Roman" panose="02020603050405020304" pitchFamily="18" charset="0"/>
                <a:ea typeface="Calibri" panose="020F0502020204030204" pitchFamily="34" charset="0"/>
                <a:cs typeface="Times New Roman" panose="02020603050405020304" pitchFamily="18" charset="0"/>
              </a:rPr>
              <a:t>Φάκ</a:t>
            </a:r>
            <a:r>
              <a:rPr lang="el-GR" sz="2300" b="1" dirty="0">
                <a:effectLst/>
                <a:latin typeface="Times New Roman" panose="02020603050405020304" pitchFamily="18" charset="0"/>
                <a:ea typeface="Calibri" panose="020F0502020204030204" pitchFamily="34" charset="0"/>
                <a:cs typeface="Times New Roman" panose="02020603050405020304" pitchFamily="18" charset="0"/>
              </a:rPr>
              <a:t>. 16, Επιθεωρητής Ιωαννίδης, Φλώρινα, 20.4.1918.</a:t>
            </a:r>
          </a:p>
          <a:p>
            <a:pPr marL="0" indent="0">
              <a:buNone/>
            </a:pPr>
            <a:endParaRPr lang="el-GR" dirty="0"/>
          </a:p>
        </p:txBody>
      </p:sp>
    </p:spTree>
    <p:extLst>
      <p:ext uri="{BB962C8B-B14F-4D97-AF65-F5344CB8AC3E}">
        <p14:creationId xmlns:p14="http://schemas.microsoft.com/office/powerpoint/2010/main" val="1640951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3A4337-3B16-4864-B9C4-AC4EE6CF22DE}"/>
              </a:ext>
            </a:extLst>
          </p:cNvPr>
          <p:cNvSpPr>
            <a:spLocks noGrp="1"/>
          </p:cNvSpPr>
          <p:nvPr>
            <p:ph type="title"/>
          </p:nvPr>
        </p:nvSpPr>
        <p:spPr>
          <a:xfrm>
            <a:off x="1451578" y="685647"/>
            <a:ext cx="9603275" cy="1049235"/>
          </a:xfrm>
        </p:spPr>
        <p:txBody>
          <a:bodyPr>
            <a:normAutofit/>
          </a:bodyPr>
          <a:lstStyle/>
          <a:p>
            <a:r>
              <a:rPr lang="el-GR" sz="2000" b="1" cap="none" dirty="0" err="1">
                <a:latin typeface="Times New Roman" panose="02020603050405020304" pitchFamily="18" charset="0"/>
                <a:cs typeface="Times New Roman" panose="02020603050405020304" pitchFamily="18" charset="0"/>
              </a:rPr>
              <a:t>Κειμενικές</a:t>
            </a:r>
            <a:r>
              <a:rPr lang="el-GR" sz="2000" b="1" cap="none" dirty="0">
                <a:latin typeface="Times New Roman" panose="02020603050405020304" pitchFamily="18" charset="0"/>
                <a:cs typeface="Times New Roman" panose="02020603050405020304" pitchFamily="18" charset="0"/>
              </a:rPr>
              <a:t> αναφορές (ενδεικτικά)</a:t>
            </a:r>
          </a:p>
        </p:txBody>
      </p:sp>
      <p:sp>
        <p:nvSpPr>
          <p:cNvPr id="3" name="Θέση περιεχομένου 2">
            <a:extLst>
              <a:ext uri="{FF2B5EF4-FFF2-40B4-BE49-F238E27FC236}">
                <a16:creationId xmlns:a16="http://schemas.microsoft.com/office/drawing/2014/main" id="{6382C56A-39EB-4235-BE98-6532357091E1}"/>
              </a:ext>
            </a:extLst>
          </p:cNvPr>
          <p:cNvSpPr>
            <a:spLocks noGrp="1"/>
          </p:cNvSpPr>
          <p:nvPr>
            <p:ph idx="1"/>
          </p:nvPr>
        </p:nvSpPr>
        <p:spPr>
          <a:xfrm>
            <a:off x="1451579" y="1581912"/>
            <a:ext cx="9603275" cy="4270248"/>
          </a:xfrm>
        </p:spPr>
        <p:txBody>
          <a:bodyPr>
            <a:normAutofit fontScale="92500" lnSpcReduction="20000"/>
          </a:bodyPr>
          <a:lstStyle/>
          <a:p>
            <a:pPr marR="36195" algn="just">
              <a:lnSpc>
                <a:spcPct val="200000"/>
              </a:lnSpc>
              <a:spcAft>
                <a:spcPts val="800"/>
              </a:spcAft>
            </a:pPr>
            <a:r>
              <a:rPr lang="el-GR" sz="1800" b="1"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l-GR" sz="1800" i="1" dirty="0">
                <a:effectLst/>
                <a:latin typeface="Times New Roman" panose="02020603050405020304" pitchFamily="18" charset="0"/>
                <a:ea typeface="Times New Roman" panose="02020603050405020304" pitchFamily="18" charset="0"/>
              </a:rPr>
              <a:t>εκλήθημεν μετά την </a:t>
            </a:r>
            <a:r>
              <a:rPr lang="el-GR" sz="1800" i="1" dirty="0" err="1">
                <a:effectLst/>
                <a:latin typeface="Times New Roman" panose="02020603050405020304" pitchFamily="18" charset="0"/>
                <a:ea typeface="Times New Roman" panose="02020603050405020304" pitchFamily="18" charset="0"/>
              </a:rPr>
              <a:t>απελευθέρωσιν</a:t>
            </a:r>
            <a:r>
              <a:rPr lang="el-GR" sz="1800" i="1" dirty="0">
                <a:effectLst/>
                <a:latin typeface="Times New Roman" panose="02020603050405020304" pitchFamily="18" charset="0"/>
                <a:ea typeface="Times New Roman" panose="02020603050405020304" pitchFamily="18" charset="0"/>
              </a:rPr>
              <a:t> του τμήματος τούτου να </a:t>
            </a:r>
            <a:r>
              <a:rPr lang="el-GR" sz="1800" i="1" dirty="0" err="1">
                <a:effectLst/>
                <a:latin typeface="Times New Roman" panose="02020603050405020304" pitchFamily="18" charset="0"/>
                <a:ea typeface="Times New Roman" panose="02020603050405020304" pitchFamily="18" charset="0"/>
              </a:rPr>
              <a:t>εξελληνίσωμεν</a:t>
            </a:r>
            <a:r>
              <a:rPr lang="el-GR" sz="1800" i="1" dirty="0">
                <a:effectLst/>
                <a:latin typeface="Times New Roman" panose="02020603050405020304" pitchFamily="18" charset="0"/>
                <a:ea typeface="Times New Roman" panose="02020603050405020304" pitchFamily="18" charset="0"/>
              </a:rPr>
              <a:t> [τους κατοίκους] πάση δυνάμει και θυσία</a:t>
            </a:r>
            <a:r>
              <a:rPr lang="el-GR" sz="1800" dirty="0">
                <a:effectLst/>
                <a:latin typeface="Times New Roman" panose="02020603050405020304" pitchFamily="18" charset="0"/>
                <a:ea typeface="Times New Roman" panose="02020603050405020304" pitchFamily="18" charset="0"/>
              </a:rPr>
              <a:t>», </a:t>
            </a:r>
          </a:p>
          <a:p>
            <a:pPr marR="36195" algn="just">
              <a:lnSpc>
                <a:spcPct val="200000"/>
              </a:lnSpc>
              <a:spcAft>
                <a:spcPts val="800"/>
              </a:spcAft>
            </a:pPr>
            <a:r>
              <a:rPr lang="el-GR" sz="1800" dirty="0">
                <a:effectLst/>
                <a:latin typeface="Times New Roman" panose="02020603050405020304" pitchFamily="18" charset="0"/>
                <a:ea typeface="Times New Roman" panose="02020603050405020304" pitchFamily="18" charset="0"/>
              </a:rPr>
              <a:t>«το </a:t>
            </a:r>
            <a:r>
              <a:rPr lang="el-GR" sz="1800" i="1" dirty="0">
                <a:effectLst/>
                <a:latin typeface="Times New Roman" panose="02020603050405020304" pitchFamily="18" charset="0"/>
                <a:ea typeface="Times New Roman" panose="02020603050405020304" pitchFamily="18" charset="0"/>
              </a:rPr>
              <a:t>αίσθημα ευθύνης των δημόσιων λειτουργών να φέρουν εις πέρας το </a:t>
            </a:r>
            <a:r>
              <a:rPr lang="el-GR" sz="1800" i="1" dirty="0" err="1">
                <a:effectLst/>
                <a:latin typeface="Times New Roman" panose="02020603050405020304" pitchFamily="18" charset="0"/>
                <a:ea typeface="Times New Roman" panose="02020603050405020304" pitchFamily="18" charset="0"/>
              </a:rPr>
              <a:t>εκπολιτιστικόν</a:t>
            </a:r>
            <a:r>
              <a:rPr lang="el-GR" sz="1800" i="1" dirty="0">
                <a:effectLst/>
                <a:latin typeface="Times New Roman" panose="02020603050405020304" pitchFamily="18" charset="0"/>
                <a:ea typeface="Times New Roman" panose="02020603050405020304" pitchFamily="18" charset="0"/>
              </a:rPr>
              <a:t> και </a:t>
            </a:r>
            <a:r>
              <a:rPr lang="el-GR" sz="1800" i="1" dirty="0" err="1">
                <a:effectLst/>
                <a:latin typeface="Times New Roman" panose="02020603050405020304" pitchFamily="18" charset="0"/>
                <a:ea typeface="Times New Roman" panose="02020603050405020304" pitchFamily="18" charset="0"/>
              </a:rPr>
              <a:t>εξανθρωπιστικόν</a:t>
            </a:r>
            <a:r>
              <a:rPr lang="el-GR" sz="1800" i="1" dirty="0">
                <a:effectLst/>
                <a:latin typeface="Times New Roman" panose="02020603050405020304" pitchFamily="18" charset="0"/>
                <a:ea typeface="Times New Roman" panose="02020603050405020304" pitchFamily="18" charset="0"/>
              </a:rPr>
              <a:t> τους έργο</a:t>
            </a:r>
            <a:r>
              <a:rPr lang="el-GR" sz="1800" dirty="0">
                <a:effectLst/>
                <a:latin typeface="Times New Roman" panose="02020603050405020304" pitchFamily="18" charset="0"/>
                <a:ea typeface="Times New Roman" panose="02020603050405020304" pitchFamily="18" charset="0"/>
              </a:rPr>
              <a:t>…»,</a:t>
            </a:r>
            <a:r>
              <a:rPr lang="el-GR" sz="1800" i="1" dirty="0">
                <a:effectLst/>
                <a:latin typeface="Times New Roman" panose="02020603050405020304" pitchFamily="18" charset="0"/>
                <a:ea typeface="Times New Roman" panose="02020603050405020304" pitchFamily="18" charset="0"/>
              </a:rPr>
              <a:t> </a:t>
            </a:r>
          </a:p>
          <a:p>
            <a:pPr marR="36195" algn="just">
              <a:lnSpc>
                <a:spcPct val="200000"/>
              </a:lnSpc>
              <a:spcAft>
                <a:spcPts val="800"/>
              </a:spcAft>
            </a:pPr>
            <a:r>
              <a:rPr lang="el-GR" sz="1800" dirty="0">
                <a:effectLst/>
                <a:latin typeface="Times New Roman" panose="02020603050405020304" pitchFamily="18" charset="0"/>
                <a:ea typeface="Times New Roman" panose="02020603050405020304" pitchFamily="18" charset="0"/>
              </a:rPr>
              <a:t>«</a:t>
            </a:r>
            <a:r>
              <a:rPr lang="el-GR" sz="1800" i="1" dirty="0">
                <a:effectLst/>
                <a:latin typeface="Times New Roman" panose="02020603050405020304" pitchFamily="18" charset="0"/>
                <a:ea typeface="Times New Roman" panose="02020603050405020304" pitchFamily="18" charset="0"/>
              </a:rPr>
              <a:t>το κράτος έχει αναλάβει μέσω των εκπαιδευτικών</a:t>
            </a:r>
            <a:r>
              <a:rPr lang="el-GR" sz="1800" dirty="0">
                <a:effectLst/>
                <a:latin typeface="Times New Roman" panose="02020603050405020304" pitchFamily="18" charset="0"/>
                <a:ea typeface="Times New Roman" panose="02020603050405020304" pitchFamily="18" charset="0"/>
              </a:rPr>
              <a:t> </a:t>
            </a:r>
            <a:r>
              <a:rPr lang="el-GR" sz="1800" i="1" dirty="0">
                <a:effectLst/>
                <a:latin typeface="Times New Roman" panose="02020603050405020304" pitchFamily="18" charset="0"/>
                <a:ea typeface="Times New Roman" panose="02020603050405020304" pitchFamily="18" charset="0"/>
              </a:rPr>
              <a:t>την </a:t>
            </a:r>
            <a:r>
              <a:rPr lang="el-GR" sz="1800" i="1" dirty="0" err="1">
                <a:effectLst/>
                <a:latin typeface="Times New Roman" panose="02020603050405020304" pitchFamily="18" charset="0"/>
                <a:ea typeface="Times New Roman" panose="02020603050405020304" pitchFamily="18" charset="0"/>
              </a:rPr>
              <a:t>επιτέλεσιν</a:t>
            </a:r>
            <a:r>
              <a:rPr lang="el-GR" sz="1800" i="1" dirty="0">
                <a:effectLst/>
                <a:latin typeface="Times New Roman" panose="02020603050405020304" pitchFamily="18" charset="0"/>
                <a:ea typeface="Times New Roman" panose="02020603050405020304" pitchFamily="18" charset="0"/>
              </a:rPr>
              <a:t> της υψηλής […] εν τω τμήματι τούτω εκπολιτιστικής και </a:t>
            </a:r>
            <a:r>
              <a:rPr lang="el-GR" sz="1800" i="1" dirty="0" err="1">
                <a:effectLst/>
                <a:latin typeface="Times New Roman" panose="02020603050405020304" pitchFamily="18" charset="0"/>
                <a:ea typeface="Times New Roman" panose="02020603050405020304" pitchFamily="18" charset="0"/>
              </a:rPr>
              <a:t>εξανθρωπιστικής</a:t>
            </a:r>
            <a:r>
              <a:rPr lang="el-GR" sz="1800" i="1" dirty="0">
                <a:effectLst/>
                <a:latin typeface="Times New Roman" panose="02020603050405020304" pitchFamily="18" charset="0"/>
                <a:ea typeface="Times New Roman" panose="02020603050405020304" pitchFamily="18" charset="0"/>
              </a:rPr>
              <a:t> αποστολής..</a:t>
            </a:r>
            <a:r>
              <a:rPr lang="el-GR" sz="1800" dirty="0">
                <a:effectLst/>
                <a:latin typeface="Times New Roman" panose="02020603050405020304" pitchFamily="18" charset="0"/>
                <a:ea typeface="Times New Roman" panose="02020603050405020304" pitchFamily="18" charset="0"/>
              </a:rPr>
              <a:t>». </a:t>
            </a:r>
          </a:p>
          <a:p>
            <a:pPr marR="36195" algn="just">
              <a:lnSpc>
                <a:spcPct val="110000"/>
              </a:lnSpc>
              <a:spcAft>
                <a:spcPts val="800"/>
              </a:spcAft>
            </a:pPr>
            <a:endParaRPr lang="el-G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110000"/>
              </a:lnSpc>
              <a:spcAft>
                <a:spcPts val="0"/>
              </a:spcAft>
            </a:pPr>
            <a:r>
              <a:rPr lang="el-GR" sz="2200" b="1" dirty="0">
                <a:effectLst/>
                <a:latin typeface="Times New Roman" panose="02020603050405020304" pitchFamily="18" charset="0"/>
                <a:ea typeface="Calibri" panose="020F0502020204030204" pitchFamily="34" charset="0"/>
                <a:cs typeface="Times New Roman" panose="02020603050405020304" pitchFamily="18" charset="0"/>
              </a:rPr>
              <a:t>ΓΑΚ Φλώρινας, </a:t>
            </a:r>
            <a:r>
              <a:rPr lang="el-GR" sz="2200" b="1" dirty="0" err="1">
                <a:effectLst/>
                <a:latin typeface="Times New Roman" panose="02020603050405020304" pitchFamily="18" charset="0"/>
                <a:ea typeface="Calibri" panose="020F0502020204030204" pitchFamily="34" charset="0"/>
                <a:cs typeface="Times New Roman" panose="02020603050405020304" pitchFamily="18" charset="0"/>
              </a:rPr>
              <a:t>Φακ</a:t>
            </a:r>
            <a:r>
              <a:rPr lang="el-GR" sz="2200" b="1" dirty="0">
                <a:effectLst/>
                <a:latin typeface="Times New Roman" panose="02020603050405020304" pitchFamily="18" charset="0"/>
                <a:ea typeface="Calibri" panose="020F0502020204030204" pitchFamily="34" charset="0"/>
                <a:cs typeface="Times New Roman" panose="02020603050405020304" pitchFamily="18" charset="0"/>
              </a:rPr>
              <a:t>. 16, Επιθεωρητής Ιωαννίδης, Φλώρινα, 20.4.1918</a:t>
            </a:r>
          </a:p>
          <a:p>
            <a:endParaRPr lang="el-GR" dirty="0"/>
          </a:p>
        </p:txBody>
      </p:sp>
    </p:spTree>
    <p:extLst>
      <p:ext uri="{BB962C8B-B14F-4D97-AF65-F5344CB8AC3E}">
        <p14:creationId xmlns:p14="http://schemas.microsoft.com/office/powerpoint/2010/main" val="2728609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F5642D-5036-4655-94DD-61BA39ED5571}"/>
              </a:ext>
            </a:extLst>
          </p:cNvPr>
          <p:cNvSpPr>
            <a:spLocks noGrp="1"/>
          </p:cNvSpPr>
          <p:nvPr>
            <p:ph type="title"/>
          </p:nvPr>
        </p:nvSpPr>
        <p:spPr/>
        <p:txBody>
          <a:bodyPr>
            <a:normAutofit/>
          </a:bodyPr>
          <a:lstStyle/>
          <a:p>
            <a:br>
              <a:rPr lang="el-GR" sz="3200" b="1" i="1" dirty="0">
                <a:effectLst/>
                <a:latin typeface="Times New Roman" panose="02020603050405020304" pitchFamily="18" charset="0"/>
                <a:ea typeface="Calibri" panose="020F0502020204030204" pitchFamily="34" charset="0"/>
              </a:rPr>
            </a:br>
            <a:r>
              <a:rPr lang="el-GR" sz="2400" b="1" cap="none" dirty="0">
                <a:effectLst/>
                <a:latin typeface="Times New Roman" panose="02020603050405020304" pitchFamily="18" charset="0"/>
                <a:ea typeface="Calibri" panose="020F0502020204030204" pitchFamily="34" charset="0"/>
              </a:rPr>
              <a:t>Ο εκπολιτιστικός ρόλος της χωροφυλακής</a:t>
            </a:r>
            <a:endParaRPr lang="el-GR" sz="2400" dirty="0"/>
          </a:p>
        </p:txBody>
      </p:sp>
      <p:sp>
        <p:nvSpPr>
          <p:cNvPr id="3" name="Θέση περιεχομένου 2">
            <a:extLst>
              <a:ext uri="{FF2B5EF4-FFF2-40B4-BE49-F238E27FC236}">
                <a16:creationId xmlns:a16="http://schemas.microsoft.com/office/drawing/2014/main" id="{72430D06-E3E5-4C81-9212-16A38AADB164}"/>
              </a:ext>
            </a:extLst>
          </p:cNvPr>
          <p:cNvSpPr>
            <a:spLocks noGrp="1"/>
          </p:cNvSpPr>
          <p:nvPr>
            <p:ph idx="1"/>
          </p:nvPr>
        </p:nvSpPr>
        <p:spPr>
          <a:xfrm>
            <a:off x="1451579" y="1853754"/>
            <a:ext cx="9603275" cy="3612591"/>
          </a:xfrm>
        </p:spPr>
        <p:txBody>
          <a:bodyPr>
            <a:normAutofit/>
          </a:bodyPr>
          <a:lstStyle/>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οπλίται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χωροφυλακής και άλλων σωμάτων» οι οποίοι θα πρέπει να εκπαιδευτούν κατάλληλα και να αποκτήσουν κα εφαρμόσουν μια ευπρεπή και ευγενική συμπεριφορά απέναντι στους αντίστοιχους πληθυσμούς</a:t>
            </a:r>
            <a:r>
              <a:rPr lang="el-GR" sz="1800" dirty="0">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200000"/>
              </a:lnSpc>
              <a:spcAft>
                <a:spcPts val="800"/>
              </a:spcAft>
            </a:pPr>
            <a:r>
              <a:rPr lang="el-GR" sz="1800" i="1" dirty="0">
                <a:effectLst/>
                <a:latin typeface="Times New Roman" panose="02020603050405020304" pitchFamily="18" charset="0"/>
                <a:ea typeface="Times New Roman" panose="02020603050405020304" pitchFamily="18" charset="0"/>
              </a:rPr>
              <a:t>Στερούμενος τους δημοδιδασκάλους χρησιμοποίησα την χωροφυλακή για τον εκπολιτισμό και την καλλιέργεια του πληθυσμού</a:t>
            </a:r>
            <a:r>
              <a:rPr lang="el-GR" sz="1800" dirty="0">
                <a:effectLst/>
                <a:latin typeface="Times New Roman" panose="02020603050405020304" pitchFamily="18" charset="0"/>
                <a:ea typeface="Times New Roman" panose="02020603050405020304" pitchFamily="18" charset="0"/>
              </a:rPr>
              <a:t>»</a:t>
            </a:r>
          </a:p>
          <a:p>
            <a:pPr marR="36195" algn="just">
              <a:lnSpc>
                <a:spcPct val="200000"/>
              </a:lnSpc>
              <a:spcAft>
                <a:spcPts val="800"/>
              </a:spcAf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ΜΜΑ</a:t>
            </a:r>
            <a:r>
              <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ΚΕΜΙΤ</a:t>
            </a:r>
            <a:r>
              <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Αρχείο Παύλου Καλλιγά</a:t>
            </a:r>
            <a:r>
              <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προς Πρόεδρο Κυβέρνησης</a:t>
            </a:r>
            <a:r>
              <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rPr>
              <a:t>, 24/02/1918, § 14</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800" b="1" dirty="0">
              <a:effectLst/>
              <a:latin typeface="Times New Roman" panose="02020603050405020304" pitchFamily="18" charset="0"/>
              <a:ea typeface="Times New Roman" panose="02020603050405020304" pitchFamily="18" charset="0"/>
            </a:endParaRPr>
          </a:p>
          <a:p>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21140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B78312-A66B-4A2A-8EF1-B8F0A069BEA2}"/>
              </a:ext>
            </a:extLst>
          </p:cNvPr>
          <p:cNvSpPr>
            <a:spLocks noGrp="1"/>
          </p:cNvSpPr>
          <p:nvPr>
            <p:ph type="title"/>
          </p:nvPr>
        </p:nvSpPr>
        <p:spPr/>
        <p:txBody>
          <a:bodyPr>
            <a:normAutofit/>
          </a:bodyPr>
          <a:lstStyle/>
          <a:p>
            <a:r>
              <a:rPr lang="el-GR" sz="2400" b="1" cap="none" dirty="0">
                <a:latin typeface="Times New Roman" panose="02020603050405020304" pitchFamily="18" charset="0"/>
                <a:cs typeface="Times New Roman" panose="02020603050405020304" pitchFamily="18" charset="0"/>
              </a:rPr>
              <a:t>Ο εκπολιτιστικό ρόλος των αξιωματικών του στρατού</a:t>
            </a:r>
          </a:p>
        </p:txBody>
      </p:sp>
      <p:sp>
        <p:nvSpPr>
          <p:cNvPr id="3" name="Θέση περιεχομένου 2">
            <a:extLst>
              <a:ext uri="{FF2B5EF4-FFF2-40B4-BE49-F238E27FC236}">
                <a16:creationId xmlns:a16="http://schemas.microsoft.com/office/drawing/2014/main" id="{28B97B65-1B6A-48AA-94DD-0F715D7E3C0C}"/>
              </a:ext>
            </a:extLst>
          </p:cNvPr>
          <p:cNvSpPr>
            <a:spLocks noGrp="1"/>
          </p:cNvSpPr>
          <p:nvPr>
            <p:ph idx="1"/>
          </p:nvPr>
        </p:nvSpPr>
        <p:spPr/>
        <p:txBody>
          <a:bodyPr>
            <a:normAutofit fontScale="92500"/>
          </a:bodyPr>
          <a:lstStyle/>
          <a:p>
            <a:pPr>
              <a:lnSpc>
                <a:spcPct val="200000"/>
              </a:lnSpc>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Στο πλαίσιο της επιδίωξης της μόρφωσης των ξενόφωνων στρατιωτών στον στρατό: </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«μορφωμένος αξιωματικός πρώην διδάσκαλος ή άλλως πρέπει να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διδάσκωσι</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γράμματα τους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ξενοφώνους</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και να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προσπαθώσι</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να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θερμάνωσι</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την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ψυχήν</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αυτών υπέρ του Ελληνισμού» </a:t>
            </a:r>
          </a:p>
          <a:p>
            <a:pPr>
              <a:lnSpc>
                <a:spcPct val="200000"/>
              </a:lnSpc>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 διάδοση </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του  προσκοπισμού,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με τον τρόπο που διαδόθηκε στη Δυτ</a:t>
            </a:r>
            <a:r>
              <a:rPr lang="el-GR" sz="2000" dirty="0">
                <a:latin typeface="Times New Roman" panose="02020603050405020304" pitchFamily="18" charset="0"/>
                <a:ea typeface="Calibri" panose="020F0502020204030204" pitchFamily="34" charset="0"/>
                <a:cs typeface="Times New Roman" panose="02020603050405020304" pitchFamily="18" charset="0"/>
              </a:rPr>
              <a:t>ική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Μακεδονία, μέχρι το 1920</a:t>
            </a:r>
            <a:endParaRPr lang="el-GR" sz="2000" i="1"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34643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11A69F-56AE-49B9-8909-4BF5DC45E8C1}"/>
              </a:ext>
            </a:extLst>
          </p:cNvPr>
          <p:cNvSpPr>
            <a:spLocks noGrp="1"/>
          </p:cNvSpPr>
          <p:nvPr>
            <p:ph type="title"/>
          </p:nvPr>
        </p:nvSpPr>
        <p:spPr/>
        <p:txBody>
          <a:bodyPr>
            <a:normAutofit/>
          </a:bodyPr>
          <a:lstStyle/>
          <a:p>
            <a:r>
              <a:rPr lang="el-GR" sz="2000" b="1" cap="none" dirty="0">
                <a:latin typeface="Times New Roman" panose="02020603050405020304" pitchFamily="18" charset="0"/>
                <a:cs typeface="Times New Roman" panose="02020603050405020304" pitchFamily="18" charset="0"/>
              </a:rPr>
              <a:t>Ο εκπολιτιστικός ρόλος του Συλλόγου προς </a:t>
            </a:r>
            <a:r>
              <a:rPr lang="el-GR" sz="2000" b="1" cap="none" dirty="0" err="1">
                <a:latin typeface="Times New Roman" panose="02020603050405020304" pitchFamily="18" charset="0"/>
                <a:cs typeface="Times New Roman" panose="02020603050405020304" pitchFamily="18" charset="0"/>
              </a:rPr>
              <a:t>διάδοσιν</a:t>
            </a:r>
            <a:r>
              <a:rPr lang="el-GR" sz="2000" b="1" cap="none" dirty="0">
                <a:latin typeface="Times New Roman" panose="02020603050405020304" pitchFamily="18" charset="0"/>
                <a:cs typeface="Times New Roman" panose="02020603050405020304" pitchFamily="18" charset="0"/>
              </a:rPr>
              <a:t> των Ελληνικών Γραμμάτων </a:t>
            </a:r>
          </a:p>
        </p:txBody>
      </p:sp>
      <p:sp>
        <p:nvSpPr>
          <p:cNvPr id="3" name="Θέση περιεχομένου 2">
            <a:extLst>
              <a:ext uri="{FF2B5EF4-FFF2-40B4-BE49-F238E27FC236}">
                <a16:creationId xmlns:a16="http://schemas.microsoft.com/office/drawing/2014/main" id="{DF4DD56D-3CCA-4D50-88B7-5929009B40A7}"/>
              </a:ext>
            </a:extLst>
          </p:cNvPr>
          <p:cNvSpPr>
            <a:spLocks noGrp="1"/>
          </p:cNvSpPr>
          <p:nvPr>
            <p:ph idx="1"/>
          </p:nvPr>
        </p:nvSpPr>
        <p:spPr>
          <a:xfrm>
            <a:off x="1451579" y="2015732"/>
            <a:ext cx="9603275" cy="4037749"/>
          </a:xfrm>
        </p:spPr>
        <p:txBody>
          <a:bodyPr>
            <a:normAutofit/>
          </a:bodyPr>
          <a:lstStyle/>
          <a:p>
            <a:pPr>
              <a:lnSpc>
                <a:spcPct val="160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Έμφαση αποδίδεται </a:t>
            </a:r>
          </a:p>
          <a:p>
            <a:pPr>
              <a:lnSpc>
                <a:spcPct val="160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στο έργο του του Συλλόγου προς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Διάδοσιν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των Ελληνικών Γραμμάτων</a:t>
            </a:r>
            <a:endParaRPr lang="el-GR" sz="18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60000"/>
              </a:lnSpc>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Πηγή: Αρχείο Βενιζέλου,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Μπενάκειος</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Υπομνήματα Π. Δημητριάδη προς τον πρόεδρο του Συλλόγου προς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Διάδοσιν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των Ελληνικών Γραμμάτων</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l-GR" sz="1800" cap="none" dirty="0">
                <a:latin typeface="Times New Roman" panose="02020603050405020304" pitchFamily="18" charset="0"/>
                <a:ea typeface="Calibri" panose="020F0502020204030204" pitchFamily="34" charset="0"/>
                <a:cs typeface="Times New Roman" panose="02020603050405020304" pitchFamily="18" charset="0"/>
              </a:rPr>
              <a:t>Πηγή: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a:t>
            </a:r>
            <a:r>
              <a:rPr lang="el-GR" sz="1800" dirty="0">
                <a:latin typeface="Times New Roman" panose="02020603050405020304" pitchFamily="18" charset="0"/>
                <a:ea typeface="Calibri" panose="020F0502020204030204" pitchFamily="34" charset="0"/>
                <a:cs typeface="Times New Roman" panose="02020603050405020304" pitchFamily="18" charset="0"/>
              </a:rPr>
              <a:t>,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Υπόμνημα του Τμήματος Σχολείων ξενόφωνων Πληθυσμών, Εταιρεία Εκπαιδευτικής Αναγεννήσεως, 25 Μαρτίου 1924</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6073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95D5AB-D798-43D7-B270-8AD553D8C055}"/>
              </a:ext>
            </a:extLst>
          </p:cNvPr>
          <p:cNvSpPr>
            <a:spLocks noGrp="1"/>
          </p:cNvSpPr>
          <p:nvPr>
            <p:ph type="title"/>
          </p:nvPr>
        </p:nvSpPr>
        <p:spPr>
          <a:xfrm>
            <a:off x="2121408" y="667512"/>
            <a:ext cx="9601200" cy="1485900"/>
          </a:xfrm>
        </p:spPr>
        <p:txBody>
          <a:bodyPr>
            <a:normAutofit/>
          </a:bodyPr>
          <a:lstStyle/>
          <a:p>
            <a:b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l-GR" sz="2000" b="1" dirty="0">
                <a:latin typeface="Times New Roman" panose="02020603050405020304" pitchFamily="18" charset="0"/>
                <a:ea typeface="Times New Roman" panose="02020603050405020304" pitchFamily="18" charset="0"/>
                <a:cs typeface="Times New Roman" panose="02020603050405020304" pitchFamily="18" charset="0"/>
              </a:rPr>
              <a:t>ΕΡΕΥΝΗΤΙΚΑ ΕΡΩΤΗΜΑΤΑ</a:t>
            </a:r>
            <a:br>
              <a:rPr lang="el-GR" sz="2000" b="1" dirty="0">
                <a:latin typeface="Times New Roman" panose="02020603050405020304" pitchFamily="18" charset="0"/>
                <a:cs typeface="Times New Roman" panose="02020603050405020304" pitchFamily="18" charset="0"/>
              </a:rPr>
            </a:br>
            <a:endParaRPr lang="el-GR" sz="20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8E565F24-1F97-4ADC-9F55-A7C229F6AC73}"/>
              </a:ext>
            </a:extLst>
          </p:cNvPr>
          <p:cNvSpPr>
            <a:spLocks noGrp="1"/>
          </p:cNvSpPr>
          <p:nvPr>
            <p:ph idx="1"/>
          </p:nvPr>
        </p:nvSpPr>
        <p:spPr>
          <a:xfrm>
            <a:off x="1371600" y="1737360"/>
            <a:ext cx="9601200" cy="4453128"/>
          </a:xfrm>
        </p:spPr>
        <p:txBody>
          <a:bodyPr>
            <a:normAutofit fontScale="85000" lnSpcReduction="10000"/>
          </a:bodyPr>
          <a:lstStyle/>
          <a:p>
            <a:pPr marL="0" indent="0" algn="just">
              <a:lnSpc>
                <a:spcPct val="200000"/>
              </a:lnSpc>
              <a:buNone/>
            </a:pPr>
            <a:r>
              <a:rPr lang="el-GR" b="1" dirty="0">
                <a:solidFill>
                  <a:schemeClr val="tx1"/>
                </a:solidFill>
                <a:latin typeface="Times New Roman" panose="02020603050405020304" pitchFamily="18" charset="0"/>
                <a:ea typeface="Times New Roman" panose="02020603050405020304" pitchFamily="18" charset="0"/>
              </a:rPr>
              <a:t>α</a:t>
            </a:r>
            <a:r>
              <a:rPr lang="el-GR" b="1" dirty="0">
                <a:solidFill>
                  <a:schemeClr val="tx1"/>
                </a:solidFill>
                <a:effectLst/>
                <a:latin typeface="Times New Roman" panose="02020603050405020304" pitchFamily="18" charset="0"/>
                <a:ea typeface="Times New Roman" panose="02020603050405020304" pitchFamily="18" charset="0"/>
              </a:rPr>
              <a:t>) Ποιο το περιεχόμενο της «</a:t>
            </a:r>
            <a:r>
              <a:rPr lang="el-GR" b="1" dirty="0" err="1">
                <a:solidFill>
                  <a:schemeClr val="tx1"/>
                </a:solidFill>
                <a:effectLst/>
                <a:latin typeface="Times New Roman" panose="02020603050405020304" pitchFamily="18" charset="0"/>
                <a:ea typeface="Times New Roman" panose="02020603050405020304" pitchFamily="18" charset="0"/>
              </a:rPr>
              <a:t>εξελληνίσεως</a:t>
            </a:r>
            <a:r>
              <a:rPr lang="el-GR" b="1" dirty="0">
                <a:solidFill>
                  <a:schemeClr val="tx1"/>
                </a:solidFill>
                <a:effectLst/>
                <a:latin typeface="Times New Roman" panose="02020603050405020304" pitchFamily="18" charset="0"/>
                <a:ea typeface="Times New Roman" panose="02020603050405020304" pitchFamily="18" charset="0"/>
              </a:rPr>
              <a:t>» των αλλόγλωσσων πληθυσμών των «Νέων Χωρών»;</a:t>
            </a:r>
          </a:p>
          <a:p>
            <a:pPr marL="0" marR="36195" indent="0" algn="just">
              <a:lnSpc>
                <a:spcPct val="200000"/>
              </a:lnSpc>
              <a:spcAft>
                <a:spcPts val="800"/>
              </a:spcAft>
              <a:buNone/>
            </a:pPr>
            <a:r>
              <a:rPr lang="el-GR" sz="2000" b="1" dirty="0">
                <a:latin typeface="Times New Roman" panose="02020603050405020304" pitchFamily="18" charset="0"/>
                <a:ea typeface="Times New Roman" panose="02020603050405020304" pitchFamily="18" charset="0"/>
              </a:rPr>
              <a:t>β) </a:t>
            </a:r>
            <a:r>
              <a:rPr lang="el-GR" sz="2000" b="1" dirty="0">
                <a:solidFill>
                  <a:schemeClr val="tx1"/>
                </a:solidFill>
                <a:effectLst/>
                <a:latin typeface="Times New Roman" panose="02020603050405020304" pitchFamily="18" charset="0"/>
                <a:ea typeface="Times New Roman" panose="02020603050405020304" pitchFamily="18" charset="0"/>
              </a:rPr>
              <a:t>Πώς χρησιμοποιήθηκαν οι εκπαιδευτικοί θεσμοί στη Μακεδονία για να αφομοιωθούν οι νέοι πληθυσμοί και να επιτευχθούν τα τρία δομικά και λειτουργικά στοιχεία της κοινωνικής αφομοίωσης: </a:t>
            </a:r>
            <a:r>
              <a:rPr lang="el-GR" sz="2000" b="1" i="1" dirty="0">
                <a:solidFill>
                  <a:schemeClr val="tx1"/>
                </a:solidFill>
                <a:effectLst/>
                <a:latin typeface="Times New Roman" panose="02020603050405020304" pitchFamily="18" charset="0"/>
                <a:ea typeface="Times New Roman" panose="02020603050405020304" pitchFamily="18" charset="0"/>
              </a:rPr>
              <a:t>ο εκπολιτισμός</a:t>
            </a:r>
            <a:r>
              <a:rPr lang="el-GR" sz="2000" b="1" dirty="0">
                <a:solidFill>
                  <a:schemeClr val="tx1"/>
                </a:solidFill>
                <a:effectLst/>
                <a:latin typeface="Times New Roman" panose="02020603050405020304" pitchFamily="18" charset="0"/>
                <a:ea typeface="Times New Roman" panose="02020603050405020304" pitchFamily="18" charset="0"/>
              </a:rPr>
              <a:t> (ή η πολιτισμική αφομοίωση), η </a:t>
            </a:r>
            <a:r>
              <a:rPr lang="el-GR" sz="2000" b="1" i="1" dirty="0">
                <a:solidFill>
                  <a:schemeClr val="tx1"/>
                </a:solidFill>
                <a:effectLst/>
                <a:latin typeface="Times New Roman" panose="02020603050405020304" pitchFamily="18" charset="0"/>
                <a:ea typeface="Times New Roman" panose="02020603050405020304" pitchFamily="18" charset="0"/>
              </a:rPr>
              <a:t>δομική ενσωμάτωση</a:t>
            </a:r>
            <a:r>
              <a:rPr lang="el-GR" sz="2000" b="1" dirty="0">
                <a:solidFill>
                  <a:schemeClr val="tx1"/>
                </a:solidFill>
                <a:effectLst/>
                <a:latin typeface="Times New Roman" panose="02020603050405020304" pitchFamily="18" charset="0"/>
                <a:ea typeface="Times New Roman" panose="02020603050405020304" pitchFamily="18" charset="0"/>
              </a:rPr>
              <a:t> και τέλος </a:t>
            </a:r>
            <a:r>
              <a:rPr lang="el-GR" sz="2000" b="1" i="1" dirty="0">
                <a:solidFill>
                  <a:schemeClr val="tx1"/>
                </a:solidFill>
                <a:effectLst/>
                <a:latin typeface="Times New Roman" panose="02020603050405020304" pitchFamily="18" charset="0"/>
                <a:ea typeface="Times New Roman" panose="02020603050405020304" pitchFamily="18" charset="0"/>
              </a:rPr>
              <a:t>η ψυχολογική ταύτιση</a:t>
            </a:r>
            <a:r>
              <a:rPr lang="el-GR" sz="2000" dirty="0">
                <a:solidFill>
                  <a:schemeClr val="tx1"/>
                </a:solidFill>
                <a:effectLst/>
                <a:latin typeface="Times New Roman" panose="02020603050405020304" pitchFamily="18" charset="0"/>
                <a:ea typeface="Times New Roman" panose="02020603050405020304" pitchFamily="18" charset="0"/>
              </a:rPr>
              <a:t>.</a:t>
            </a:r>
          </a:p>
          <a:p>
            <a:pPr marR="36195" algn="just">
              <a:lnSpc>
                <a:spcPct val="200000"/>
              </a:lnSpc>
              <a:spcAft>
                <a:spcPts val="800"/>
              </a:spcAft>
            </a:pPr>
            <a:r>
              <a:rPr lang="en-GB" sz="2000" dirty="0" err="1">
                <a:solidFill>
                  <a:srgbClr val="000000"/>
                </a:solidFill>
                <a:effectLst/>
                <a:latin typeface="Times New Roman" panose="02020603050405020304" pitchFamily="18" charset="0"/>
                <a:ea typeface="Times New Roman" panose="02020603050405020304" pitchFamily="18" charset="0"/>
              </a:rPr>
              <a:t>Rumbaut</a:t>
            </a:r>
            <a:r>
              <a:rPr lang="en-GB" sz="2000" dirty="0">
                <a:solidFill>
                  <a:srgbClr val="000000"/>
                </a:solidFill>
                <a:effectLst/>
                <a:latin typeface="Times New Roman" panose="02020603050405020304" pitchFamily="18" charset="0"/>
                <a:ea typeface="Times New Roman" panose="02020603050405020304" pitchFamily="18" charset="0"/>
              </a:rPr>
              <a:t>, R. G. (2015). Social Assimilation of Immigrants. </a:t>
            </a:r>
            <a:r>
              <a:rPr lang="en-GB" sz="2000" i="1" dirty="0">
                <a:solidFill>
                  <a:srgbClr val="000000"/>
                </a:solidFill>
                <a:effectLst/>
                <a:latin typeface="Times New Roman" panose="02020603050405020304" pitchFamily="18" charset="0"/>
                <a:ea typeface="Times New Roman" panose="02020603050405020304" pitchFamily="18" charset="0"/>
              </a:rPr>
              <a:t>Encyclopaedia of the Social and </a:t>
            </a:r>
            <a:r>
              <a:rPr lang="en-GB" sz="2000" i="1" dirty="0" err="1">
                <a:solidFill>
                  <a:srgbClr val="000000"/>
                </a:solidFill>
                <a:effectLst/>
                <a:latin typeface="Times New Roman" panose="02020603050405020304" pitchFamily="18" charset="0"/>
                <a:ea typeface="Times New Roman" panose="02020603050405020304" pitchFamily="18" charset="0"/>
              </a:rPr>
              <a:t>Behavioral</a:t>
            </a:r>
            <a:r>
              <a:rPr lang="en-GB" sz="2000" i="1" dirty="0">
                <a:solidFill>
                  <a:srgbClr val="000000"/>
                </a:solidFill>
                <a:effectLst/>
                <a:latin typeface="Times New Roman" panose="02020603050405020304" pitchFamily="18" charset="0"/>
                <a:ea typeface="Times New Roman" panose="02020603050405020304" pitchFamily="18" charset="0"/>
              </a:rPr>
              <a:t> Sciences</a:t>
            </a:r>
            <a:r>
              <a:rPr lang="en-US" sz="2000" i="1" dirty="0">
                <a:solidFill>
                  <a:srgbClr val="000000"/>
                </a:solidFill>
                <a:effectLst/>
                <a:latin typeface="Times New Roman" panose="02020603050405020304" pitchFamily="18" charset="0"/>
                <a:ea typeface="Times New Roman" panose="02020603050405020304" pitchFamily="18" charset="0"/>
              </a:rPr>
              <a:t>. </a:t>
            </a:r>
            <a:r>
              <a:rPr lang="en-GB" sz="2000" dirty="0">
                <a:solidFill>
                  <a:srgbClr val="000000"/>
                </a:solidFill>
                <a:effectLst/>
                <a:latin typeface="Times New Roman" panose="02020603050405020304" pitchFamily="18" charset="0"/>
                <a:ea typeface="Times New Roman" panose="02020603050405020304" pitchFamily="18" charset="0"/>
              </a:rPr>
              <a:t>Elsevier Science Ltd, </a:t>
            </a:r>
            <a:r>
              <a:rPr lang="el-GR" sz="2000" dirty="0">
                <a:solidFill>
                  <a:srgbClr val="000000"/>
                </a:solidFill>
                <a:effectLst/>
                <a:latin typeface="Times New Roman" panose="02020603050405020304" pitchFamily="18" charset="0"/>
                <a:ea typeface="Times New Roman" panose="02020603050405020304" pitchFamily="18" charset="0"/>
              </a:rPr>
              <a:t>σ</a:t>
            </a:r>
            <a:r>
              <a:rPr lang="en-GB" sz="2000" dirty="0">
                <a:solidFill>
                  <a:srgbClr val="000000"/>
                </a:solidFill>
                <a:effectLst/>
                <a:latin typeface="Times New Roman" panose="02020603050405020304" pitchFamily="18" charset="0"/>
                <a:ea typeface="Times New Roman" panose="02020603050405020304" pitchFamily="18" charset="0"/>
              </a:rPr>
              <a:t>. 81-87∙ </a:t>
            </a:r>
            <a:r>
              <a:rPr lang="el-GR" sz="2000" dirty="0">
                <a:solidFill>
                  <a:srgbClr val="000000"/>
                </a:solidFill>
                <a:effectLst/>
                <a:latin typeface="Times New Roman" panose="02020603050405020304" pitchFamily="18" charset="0"/>
                <a:ea typeface="Times New Roman" panose="02020603050405020304" pitchFamily="18" charset="0"/>
              </a:rPr>
              <a:t>Ηλιάδου</a:t>
            </a:r>
            <a:r>
              <a:rPr lang="en-GB" sz="2000" dirty="0">
                <a:solidFill>
                  <a:srgbClr val="000000"/>
                </a:solidFill>
                <a:effectLst/>
                <a:latin typeface="Times New Roman" panose="02020603050405020304" pitchFamily="18" charset="0"/>
                <a:ea typeface="Times New Roman" panose="02020603050405020304" pitchFamily="18" charset="0"/>
              </a:rPr>
              <a:t>-</a:t>
            </a:r>
            <a:r>
              <a:rPr lang="el-GR" sz="2000" dirty="0">
                <a:solidFill>
                  <a:srgbClr val="000000"/>
                </a:solidFill>
                <a:effectLst/>
                <a:latin typeface="Times New Roman" panose="02020603050405020304" pitchFamily="18" charset="0"/>
                <a:ea typeface="Times New Roman" panose="02020603050405020304" pitchFamily="18" charset="0"/>
              </a:rPr>
              <a:t>Τάχου</a:t>
            </a:r>
            <a:r>
              <a:rPr lang="en-GB" sz="2000" dirty="0">
                <a:solidFill>
                  <a:srgbClr val="000000"/>
                </a:solidFill>
                <a:effectLst/>
                <a:latin typeface="Times New Roman" panose="02020603050405020304" pitchFamily="18" charset="0"/>
                <a:ea typeface="Times New Roman" panose="02020603050405020304" pitchFamily="18" charset="0"/>
              </a:rPr>
              <a:t> &amp; </a:t>
            </a:r>
            <a:r>
              <a:rPr lang="el-GR" sz="2000" dirty="0">
                <a:solidFill>
                  <a:srgbClr val="000000"/>
                </a:solidFill>
                <a:effectLst/>
                <a:latin typeface="Times New Roman" panose="02020603050405020304" pitchFamily="18" charset="0"/>
                <a:ea typeface="Times New Roman" panose="02020603050405020304" pitchFamily="18" charset="0"/>
              </a:rPr>
              <a:t>Ανδρέου</a:t>
            </a:r>
            <a:r>
              <a:rPr lang="en-GB" sz="2000" dirty="0">
                <a:solidFill>
                  <a:srgbClr val="000000"/>
                </a:solidFill>
                <a:effectLst/>
                <a:latin typeface="Times New Roman" panose="02020603050405020304" pitchFamily="18" charset="0"/>
                <a:ea typeface="Times New Roman" panose="02020603050405020304" pitchFamily="18" charset="0"/>
              </a:rPr>
              <a:t> (2018), </a:t>
            </a:r>
            <a:r>
              <a:rPr lang="el-GR" sz="2000" dirty="0">
                <a:solidFill>
                  <a:srgbClr val="000000"/>
                </a:solidFill>
                <a:effectLst/>
                <a:latin typeface="Times New Roman" panose="02020603050405020304" pitchFamily="18" charset="0"/>
                <a:ea typeface="Times New Roman" panose="02020603050405020304" pitchFamily="18" charset="0"/>
              </a:rPr>
              <a:t>ό</a:t>
            </a:r>
            <a:r>
              <a:rPr lang="en-GB" sz="2000" dirty="0">
                <a:solidFill>
                  <a:srgbClr val="000000"/>
                </a:solidFill>
                <a:effectLst/>
                <a:latin typeface="Times New Roman" panose="02020603050405020304" pitchFamily="18" charset="0"/>
                <a:ea typeface="Times New Roman" panose="02020603050405020304" pitchFamily="18" charset="0"/>
              </a:rPr>
              <a:t>.</a:t>
            </a:r>
            <a:r>
              <a:rPr lang="el-GR" sz="2000" dirty="0">
                <a:solidFill>
                  <a:srgbClr val="000000"/>
                </a:solidFill>
                <a:effectLst/>
                <a:latin typeface="Times New Roman" panose="02020603050405020304" pitchFamily="18" charset="0"/>
                <a:ea typeface="Times New Roman" panose="02020603050405020304" pitchFamily="18" charset="0"/>
              </a:rPr>
              <a:t>π</a:t>
            </a:r>
            <a:r>
              <a:rPr lang="en-GB" sz="2000" dirty="0">
                <a:solidFill>
                  <a:srgbClr val="000000"/>
                </a:solidFill>
                <a:effectLst/>
                <a:latin typeface="Times New Roman" panose="02020603050405020304" pitchFamily="18" charset="0"/>
                <a:ea typeface="Times New Roman" panose="02020603050405020304" pitchFamily="18" charset="0"/>
              </a:rPr>
              <a:t>.</a:t>
            </a:r>
            <a:endParaRPr lang="el-GR" sz="2000" dirty="0">
              <a:effectLst/>
              <a:latin typeface="Calibri" panose="020F0502020204030204" pitchFamily="34" charset="0"/>
              <a:ea typeface="Times New Roman" panose="02020603050405020304" pitchFamily="18" charset="0"/>
            </a:endParaRPr>
          </a:p>
          <a:p>
            <a:pPr algn="just">
              <a:lnSpc>
                <a:spcPct val="200000"/>
              </a:lnSpc>
            </a:pPr>
            <a:endParaRPr lang="el-GR" b="1" dirty="0">
              <a:solidFill>
                <a:schemeClr val="tx1"/>
              </a:solidFill>
              <a:effectLst/>
              <a:latin typeface="Times New Roman" panose="02020603050405020304" pitchFamily="18" charset="0"/>
              <a:ea typeface="Times New Roman" panose="02020603050405020304" pitchFamily="18" charset="0"/>
            </a:endParaRPr>
          </a:p>
          <a:p>
            <a:pPr algn="just">
              <a:lnSpc>
                <a:spcPct val="200000"/>
              </a:lnSpc>
            </a:pPr>
            <a:endParaRPr lang="el-GR" b="1"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3627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264E07-CC3D-4AB2-8443-0DB667F1CA82}"/>
              </a:ext>
            </a:extLst>
          </p:cNvPr>
          <p:cNvSpPr>
            <a:spLocks noGrp="1"/>
          </p:cNvSpPr>
          <p:nvPr>
            <p:ph type="title"/>
          </p:nvPr>
        </p:nvSpPr>
        <p:spPr/>
        <p:txBody>
          <a:bodyPr>
            <a:normAutofit/>
          </a:bodyPr>
          <a:lstStyle/>
          <a:p>
            <a:r>
              <a:rPr lang="el-GR" sz="2000" b="1" cap="none" dirty="0">
                <a:latin typeface="Times New Roman" panose="02020603050405020304" pitchFamily="18" charset="0"/>
                <a:ea typeface="Calibri" panose="020F0502020204030204" pitchFamily="34" charset="0"/>
                <a:cs typeface="Times New Roman" panose="02020603050405020304" pitchFamily="18" charset="0"/>
              </a:rPr>
              <a:t>Ο εκπολιτιστικός ρόλος των επαγγελματικών ομάδων και των Συλλόγων:</a:t>
            </a:r>
            <a:endParaRPr lang="el-GR" sz="2000" dirty="0"/>
          </a:p>
        </p:txBody>
      </p:sp>
      <p:sp>
        <p:nvSpPr>
          <p:cNvPr id="3" name="Θέση περιεχομένου 2">
            <a:extLst>
              <a:ext uri="{FF2B5EF4-FFF2-40B4-BE49-F238E27FC236}">
                <a16:creationId xmlns:a16="http://schemas.microsoft.com/office/drawing/2014/main" id="{FAE16C08-1431-4522-8291-2ADA7821DD55}"/>
              </a:ext>
            </a:extLst>
          </p:cNvPr>
          <p:cNvSpPr>
            <a:spLocks noGrp="1"/>
          </p:cNvSpPr>
          <p:nvPr>
            <p:ph idx="1"/>
          </p:nvPr>
        </p:nvSpPr>
        <p:spPr>
          <a:xfrm>
            <a:off x="1451579" y="1853754"/>
            <a:ext cx="9603275" cy="4199727"/>
          </a:xfrm>
        </p:spPr>
        <p:txBody>
          <a:bodyPr>
            <a:normAutofit fontScale="85000" lnSpcReduction="20000"/>
          </a:bodyPr>
          <a:lstStyle/>
          <a:p>
            <a:pPr>
              <a:lnSpc>
                <a:spcPct val="200000"/>
              </a:lnSpc>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Να προετοιμαστούν για τοποθέτηση σε βουλγαρόφωνες κοινότητες: κατάλληλα προετοιμασμένοι </a:t>
            </a:r>
          </a:p>
          <a:p>
            <a:pPr>
              <a:lnSpc>
                <a:spcPct val="200000"/>
              </a:lnSpc>
            </a:pPr>
            <a:r>
              <a:rPr lang="el-GR" sz="2000" b="1" u="sng" dirty="0">
                <a:effectLst/>
                <a:latin typeface="Times New Roman" panose="02020603050405020304" pitchFamily="18" charset="0"/>
                <a:ea typeface="Calibri" panose="020F0502020204030204" pitchFamily="34" charset="0"/>
                <a:cs typeface="Times New Roman" panose="02020603050405020304" pitchFamily="18" charset="0"/>
              </a:rPr>
              <a:t>Οι ιερείς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οι οποίοι θα ενισχύσουν τον ρόλο του σχολείου : «</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ούτω θα υπάρχει ελπίς το σχολείον να αναδειχθεί ως ο κυριότερος παράγων του εξελληνισμού των βουλγαροφώνων πληθυσμών» </a:t>
            </a:r>
          </a:p>
          <a:p>
            <a:pPr>
              <a:lnSpc>
                <a:spcPct val="200000"/>
              </a:lnSpc>
            </a:pPr>
            <a:r>
              <a:rPr lang="el-GR" sz="2000" b="1" u="sng" dirty="0">
                <a:effectLst/>
                <a:latin typeface="Times New Roman" panose="02020603050405020304" pitchFamily="18" charset="0"/>
                <a:ea typeface="Calibri" panose="020F0502020204030204" pitchFamily="34" charset="0"/>
                <a:cs typeface="Times New Roman" panose="02020603050405020304" pitchFamily="18" charset="0"/>
              </a:rPr>
              <a:t>οι ιατροί</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οι εις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Μακεδονίαν</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διοριζόμενοι πολιτικοί υπάλληλοι ως και οι αξιωματικοί, υπαξιωματικοί, η εγκατάσταση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μκροβιομηχάνων</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(παντοπωλών, αρτοποιών, καφεπωλών,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γανωτών</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υποδηματοποιών, ανθρακοπωλών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κ.α</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μικρεμπόρων..»</a:t>
            </a:r>
          </a:p>
          <a:p>
            <a:r>
              <a:rPr lang="el-GR" sz="2000" cap="none" dirty="0">
                <a:latin typeface="Times New Roman" panose="02020603050405020304" pitchFamily="18" charset="0"/>
                <a:ea typeface="Calibri" panose="020F0502020204030204" pitchFamily="34" charset="0"/>
                <a:cs typeface="Times New Roman" panose="02020603050405020304" pitchFamily="18" charset="0"/>
              </a:rPr>
              <a:t>Πηγή: </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Υπόμνημα του Τμήματος Σχολείων ξενόφωνων Πληθυσμών, Εταιρεία Εκπαιδευτικής Αναγεννήσεως, 25 Μαρτίου 1924 	</a:t>
            </a:r>
            <a:br>
              <a:rPr lang="el-GR" sz="20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122977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3CF61A-8059-4385-966E-F773263F56BC}"/>
              </a:ext>
            </a:extLst>
          </p:cNvPr>
          <p:cNvSpPr>
            <a:spLocks noGrp="1"/>
          </p:cNvSpPr>
          <p:nvPr>
            <p:ph type="title"/>
          </p:nvPr>
        </p:nvSpPr>
        <p:spPr/>
        <p:txBody>
          <a:bodyPr>
            <a:normAutofit/>
          </a:bodyPr>
          <a:lstStyle/>
          <a:p>
            <a:r>
              <a:rPr lang="el-GR" sz="2400" b="1" cap="none" dirty="0">
                <a:latin typeface="Times New Roman" panose="02020603050405020304" pitchFamily="18" charset="0"/>
                <a:cs typeface="Times New Roman" panose="02020603050405020304" pitchFamily="18" charset="0"/>
              </a:rPr>
              <a:t>Ο εκπολιτιστικός ρόλος των σωματείων</a:t>
            </a:r>
          </a:p>
        </p:txBody>
      </p:sp>
      <p:sp>
        <p:nvSpPr>
          <p:cNvPr id="3" name="Θέση περιεχομένου 2">
            <a:extLst>
              <a:ext uri="{FF2B5EF4-FFF2-40B4-BE49-F238E27FC236}">
                <a16:creationId xmlns:a16="http://schemas.microsoft.com/office/drawing/2014/main" id="{3FEE8550-0E9E-42DD-97F2-534ACAC03B20}"/>
              </a:ext>
            </a:extLst>
          </p:cNvPr>
          <p:cNvSpPr>
            <a:spLocks noGrp="1"/>
          </p:cNvSpPr>
          <p:nvPr>
            <p:ph idx="1"/>
          </p:nvPr>
        </p:nvSpPr>
        <p:spPr/>
        <p:txBody>
          <a:bodyPr>
            <a:normAutofit/>
          </a:bodyPr>
          <a:lstStyle/>
          <a:p>
            <a:pPr marL="0" indent="0">
              <a:buNone/>
            </a:pP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ίδρυση σωματείων, φιλολογικών, γυμναστικών, σκοπευτικών, μουσικών και δραματικών σωματείων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καθως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εμπορικών συλλόγων ή επιμελητηρίων. </a:t>
            </a:r>
          </a:p>
          <a:p>
            <a:pPr marL="0" indent="0" algn="just">
              <a:lnSpc>
                <a:spcPct val="150000"/>
              </a:lnSpc>
              <a:buNone/>
            </a:pPr>
            <a:r>
              <a:rPr lang="el-GR" sz="1800" b="1" i="1" dirty="0">
                <a:effectLst/>
                <a:latin typeface="Times New Roman" panose="02020603050405020304" pitchFamily="18" charset="0"/>
                <a:ea typeface="Calibri" panose="020F0502020204030204" pitchFamily="34" charset="0"/>
                <a:cs typeface="Times New Roman" panose="02020603050405020304" pitchFamily="18" charset="0"/>
              </a:rPr>
              <a:t>«ερχόμενοι εις </a:t>
            </a:r>
            <a:r>
              <a:rPr lang="el-GR" sz="1800" b="1" i="1" dirty="0" err="1">
                <a:effectLst/>
                <a:latin typeface="Times New Roman" panose="02020603050405020304" pitchFamily="18" charset="0"/>
                <a:ea typeface="Calibri" panose="020F0502020204030204" pitchFamily="34" charset="0"/>
                <a:cs typeface="Times New Roman" panose="02020603050405020304" pitchFamily="18" charset="0"/>
              </a:rPr>
              <a:t>επικοινωνίαν</a:t>
            </a:r>
            <a:r>
              <a:rPr lang="el-GR" sz="1800" b="1" i="1" dirty="0">
                <a:effectLst/>
                <a:latin typeface="Times New Roman" panose="02020603050405020304" pitchFamily="18" charset="0"/>
                <a:ea typeface="Calibri" panose="020F0502020204030204" pitchFamily="34" charset="0"/>
                <a:cs typeface="Times New Roman" panose="02020603050405020304" pitchFamily="18" charset="0"/>
              </a:rPr>
              <a:t> μετά των μελών </a:t>
            </a:r>
            <a:r>
              <a:rPr lang="el-GR" sz="1800" b="1" i="1" dirty="0" err="1">
                <a:effectLst/>
                <a:latin typeface="Times New Roman" panose="02020603050405020304" pitchFamily="18" charset="0"/>
                <a:ea typeface="Calibri" panose="020F0502020204030204" pitchFamily="34" charset="0"/>
                <a:cs typeface="Times New Roman" panose="02020603050405020304" pitchFamily="18" charset="0"/>
              </a:rPr>
              <a:t>ομοίων</a:t>
            </a:r>
            <a:r>
              <a:rPr lang="el-GR" sz="1800" b="1" i="1" dirty="0">
                <a:effectLst/>
                <a:latin typeface="Times New Roman" panose="02020603050405020304" pitchFamily="18" charset="0"/>
                <a:ea typeface="Calibri" panose="020F0502020204030204" pitchFamily="34" charset="0"/>
                <a:cs typeface="Times New Roman" panose="02020603050405020304" pitchFamily="18" charset="0"/>
              </a:rPr>
              <a:t> σωματείων θέλουν αγαπήσει περισσότερο την πατρίδα και τα ιδανικά αυτής»</a:t>
            </a:r>
          </a:p>
          <a:p>
            <a:pPr marL="0" indent="0">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54206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8B0308-67B5-4543-B4E5-97A8EE3B5E9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1EE4153-EAA0-40FD-97D5-13CB64701C93}"/>
              </a:ext>
            </a:extLst>
          </p:cNvPr>
          <p:cNvSpPr>
            <a:spLocks noGrp="1"/>
          </p:cNvSpPr>
          <p:nvPr>
            <p:ph idx="1"/>
          </p:nvPr>
        </p:nvSpPr>
        <p:spPr/>
        <p:txBody>
          <a:bodyPr>
            <a:normAutofit/>
          </a:bodyPr>
          <a:lstStyle/>
          <a:p>
            <a:r>
              <a:rPr lang="el-GR" sz="2400" b="1" dirty="0">
                <a:latin typeface="Times New Roman" panose="02020603050405020304" pitchFamily="18" charset="0"/>
                <a:cs typeface="Times New Roman" panose="02020603050405020304" pitchFamily="18" charset="0"/>
              </a:rPr>
              <a:t>Ο ΡΟΛΟΣ ΤΗΣ ΕΚΠΑΙΔΕΥΣΗΣ ΣΤΗΝ ΠΟΛΙΤΙΣΜΙΚΗ ΑΦΟΜΟΙΩΣΗ</a:t>
            </a:r>
          </a:p>
        </p:txBody>
      </p:sp>
    </p:spTree>
    <p:extLst>
      <p:ext uri="{BB962C8B-B14F-4D97-AF65-F5344CB8AC3E}">
        <p14:creationId xmlns:p14="http://schemas.microsoft.com/office/powerpoint/2010/main" val="1150891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F723BC-944A-4C94-B0AF-D11ECA281553}"/>
              </a:ext>
            </a:extLst>
          </p:cNvPr>
          <p:cNvSpPr>
            <a:spLocks noGrp="1"/>
          </p:cNvSpPr>
          <p:nvPr>
            <p:ph type="title"/>
          </p:nvPr>
        </p:nvSpPr>
        <p:spPr>
          <a:xfrm>
            <a:off x="1899635" y="877671"/>
            <a:ext cx="9603275" cy="786537"/>
          </a:xfrm>
        </p:spPr>
        <p:txBody>
          <a:bodyPr/>
          <a:lstStyle/>
          <a:p>
            <a:r>
              <a:rPr lang="el-GR" sz="2000" b="1" cap="none" dirty="0">
                <a:latin typeface="Times New Roman" panose="02020603050405020304" pitchFamily="18" charset="0"/>
                <a:cs typeface="Times New Roman" panose="02020603050405020304" pitchFamily="18" charset="0"/>
              </a:rPr>
              <a:t>Εκπαίδευση και πολιτισμική αφομοίωση</a:t>
            </a:r>
            <a:endParaRPr lang="el-GR" b="1" dirty="0"/>
          </a:p>
        </p:txBody>
      </p:sp>
      <p:sp>
        <p:nvSpPr>
          <p:cNvPr id="3" name="Θέση περιεχομένου 2">
            <a:extLst>
              <a:ext uri="{FF2B5EF4-FFF2-40B4-BE49-F238E27FC236}">
                <a16:creationId xmlns:a16="http://schemas.microsoft.com/office/drawing/2014/main" id="{7837C1E5-36E6-4F00-97FC-28EC6E9046DE}"/>
              </a:ext>
            </a:extLst>
          </p:cNvPr>
          <p:cNvSpPr>
            <a:spLocks noGrp="1"/>
          </p:cNvSpPr>
          <p:nvPr>
            <p:ph idx="1"/>
          </p:nvPr>
        </p:nvSpPr>
        <p:spPr/>
        <p:txBody>
          <a:bodyPr>
            <a:normAutofit/>
          </a:bodyPr>
          <a:lstStyle/>
          <a:p>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Αναγκαία θεωρήθηκε η χρησιμοποίηση του μηχανισμού της εκπαίδευσης  για την υλοποίηση της διαδικασίας του γλωσσικού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εγγραμματισμού</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των αλλόγλωσσων πληθυσμών μέσα από αυτήν. </a:t>
            </a:r>
          </a:p>
          <a:p>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 τελικός στόχος είναι η ένταξη των αλλόγλωσσων στην ελληνική κουλτούρα και η διαμόρφωση της ελληνικής ταυτότητας με ταυτόχρονη αποποίηση της «κατώτερης κουλτούρας» της γλωσσικής μειονότητας.</a:t>
            </a:r>
          </a:p>
        </p:txBody>
      </p:sp>
    </p:spTree>
    <p:extLst>
      <p:ext uri="{BB962C8B-B14F-4D97-AF65-F5344CB8AC3E}">
        <p14:creationId xmlns:p14="http://schemas.microsoft.com/office/powerpoint/2010/main" val="3455141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F70EA4-C920-46ED-AC1D-5CC1B93E2971}"/>
              </a:ext>
            </a:extLst>
          </p:cNvPr>
          <p:cNvSpPr>
            <a:spLocks noGrp="1"/>
          </p:cNvSpPr>
          <p:nvPr>
            <p:ph type="title"/>
          </p:nvPr>
        </p:nvSpPr>
        <p:spPr/>
        <p:txBody>
          <a:bodyPr>
            <a:noAutofit/>
          </a:bodyPr>
          <a:lstStyle/>
          <a:p>
            <a:r>
              <a:rPr lang="el-GR" sz="2000" b="1" cap="none" dirty="0">
                <a:latin typeface="Times New Roman" panose="02020603050405020304" pitchFamily="18" charset="0"/>
                <a:cs typeface="Times New Roman" panose="02020603050405020304" pitchFamily="18" charset="0"/>
              </a:rPr>
              <a:t>Ο στόχος της γλωσσικής αφομοίωσης των «</a:t>
            </a:r>
            <a:r>
              <a:rPr lang="el-GR" sz="2000" b="1" cap="none" dirty="0" err="1">
                <a:latin typeface="Times New Roman" panose="02020603050405020304" pitchFamily="18" charset="0"/>
                <a:cs typeface="Times New Roman" panose="02020603050405020304" pitchFamily="18" charset="0"/>
              </a:rPr>
              <a:t>ξενοφώνων</a:t>
            </a:r>
            <a:r>
              <a:rPr lang="el-GR" sz="2000" b="1" cap="none" dirty="0">
                <a:latin typeface="Times New Roman" panose="02020603050405020304" pitchFamily="18" charset="0"/>
                <a:cs typeface="Times New Roman" panose="02020603050405020304" pitchFamily="18" charset="0"/>
              </a:rPr>
              <a:t>»</a:t>
            </a:r>
          </a:p>
        </p:txBody>
      </p:sp>
      <p:sp>
        <p:nvSpPr>
          <p:cNvPr id="3" name="Θέση περιεχομένου 2">
            <a:extLst>
              <a:ext uri="{FF2B5EF4-FFF2-40B4-BE49-F238E27FC236}">
                <a16:creationId xmlns:a16="http://schemas.microsoft.com/office/drawing/2014/main" id="{A06A3EE5-CE30-42DC-ABB3-6B78992C34FB}"/>
              </a:ext>
            </a:extLst>
          </p:cNvPr>
          <p:cNvSpPr>
            <a:spLocks noGrp="1"/>
          </p:cNvSpPr>
          <p:nvPr>
            <p:ph idx="1"/>
          </p:nvPr>
        </p:nvSpPr>
        <p:spPr/>
        <p:txBody>
          <a:bodyPr>
            <a:normAutofit fontScale="92500" lnSpcReduction="10000"/>
          </a:bodyPr>
          <a:lstStyle/>
          <a:p>
            <a:pPr marL="0" indent="0">
              <a:lnSpc>
                <a:spcPct val="150000"/>
              </a:lnSpc>
              <a:buNone/>
            </a:pPr>
            <a:r>
              <a:rPr lang="el-GR" sz="2000" dirty="0">
                <a:effectLst/>
                <a:latin typeface="Times New Roman" panose="02020603050405020304" pitchFamily="18" charset="0"/>
                <a:ea typeface="Times New Roman" panose="02020603050405020304" pitchFamily="18" charset="0"/>
              </a:rPr>
              <a:t>Κύρια συνιστώσα της πολιτισμικής αφομοίωσης είναι κατά τους φορείς της Ελληνικής Διοίκησης στη Δυτική Μακεδονία </a:t>
            </a:r>
            <a:r>
              <a:rPr lang="el-GR" sz="2000" b="1" i="1" dirty="0">
                <a:effectLst/>
                <a:latin typeface="Times New Roman" panose="02020603050405020304" pitchFamily="18" charset="0"/>
                <a:ea typeface="Times New Roman" panose="02020603050405020304" pitchFamily="18" charset="0"/>
              </a:rPr>
              <a:t>η γλωσσική αφομοίωση των αλλόγλωσσων ή </a:t>
            </a:r>
            <a:r>
              <a:rPr lang="el-GR" sz="2000" b="1" i="1" dirty="0" err="1">
                <a:effectLst/>
                <a:latin typeface="Times New Roman" panose="02020603050405020304" pitchFamily="18" charset="0"/>
                <a:ea typeface="Times New Roman" panose="02020603050405020304" pitchFamily="18" charset="0"/>
              </a:rPr>
              <a:t>ξενοφώνων</a:t>
            </a:r>
            <a:r>
              <a:rPr lang="el-GR" sz="2000" b="1" i="1" dirty="0">
                <a:effectLst/>
                <a:latin typeface="Times New Roman" panose="02020603050405020304" pitchFamily="18" charset="0"/>
                <a:ea typeface="Times New Roman" panose="02020603050405020304" pitchFamily="18" charset="0"/>
              </a:rPr>
              <a:t> πληθυσμών</a:t>
            </a:r>
            <a:r>
              <a:rPr lang="el-GR" sz="2000" dirty="0">
                <a:effectLst/>
                <a:latin typeface="Times New Roman" panose="02020603050405020304" pitchFamily="18" charset="0"/>
                <a:ea typeface="Times New Roman" panose="02020603050405020304" pitchFamily="18" charset="0"/>
              </a:rPr>
              <a:t>. </a:t>
            </a:r>
          </a:p>
          <a:p>
            <a:pPr marL="0" indent="0">
              <a:lnSpc>
                <a:spcPct val="150000"/>
              </a:lnSpc>
              <a:buNone/>
            </a:pPr>
            <a:r>
              <a:rPr lang="el-GR" sz="2000" dirty="0">
                <a:effectLst/>
                <a:latin typeface="Times New Roman" panose="02020603050405020304" pitchFamily="18" charset="0"/>
                <a:ea typeface="Times New Roman" panose="02020603050405020304" pitchFamily="18" charset="0"/>
              </a:rPr>
              <a:t>Κυριαρχεί η άποψη πως </a:t>
            </a:r>
            <a:r>
              <a:rPr lang="el-GR" sz="2000" b="1" dirty="0">
                <a:effectLst/>
                <a:latin typeface="Times New Roman" panose="02020603050405020304" pitchFamily="18" charset="0"/>
                <a:ea typeface="Times New Roman" panose="02020603050405020304" pitchFamily="18" charset="0"/>
              </a:rPr>
              <a:t>η γλωσσική μειονότητα της Δυτικής Μακεδονίας </a:t>
            </a:r>
            <a:r>
              <a:rPr lang="el-GR" sz="2000" dirty="0">
                <a:effectLst/>
                <a:latin typeface="Times New Roman" panose="02020603050405020304" pitchFamily="18" charset="0"/>
                <a:ea typeface="Times New Roman" panose="02020603050405020304" pitchFamily="18" charset="0"/>
              </a:rPr>
              <a:t>θα αφομοιωθεί πολιτισμικά, </a:t>
            </a:r>
            <a:r>
              <a:rPr lang="el-GR" sz="2000" b="1" i="1" dirty="0">
                <a:effectLst/>
                <a:latin typeface="Times New Roman" panose="02020603050405020304" pitchFamily="18" charset="0"/>
                <a:ea typeface="Times New Roman" panose="02020603050405020304" pitchFamily="18" charset="0"/>
              </a:rPr>
              <a:t>αν προκριθεί ως εκπαιδευτική γλώσσα η δημοτική</a:t>
            </a:r>
            <a:r>
              <a:rPr lang="el-GR" sz="2000" dirty="0">
                <a:effectLst/>
                <a:latin typeface="Times New Roman" panose="02020603050405020304" pitchFamily="18" charset="0"/>
                <a:ea typeface="Times New Roman" panose="02020603050405020304" pitchFamily="18" charset="0"/>
              </a:rPr>
              <a:t>, ενώ η αποστολή του δασκάλου προσλαμβάνει σχεδόν μεσσιανικές διαστάσεις: </a:t>
            </a:r>
          </a:p>
          <a:p>
            <a:pPr>
              <a:lnSpc>
                <a:spcPct val="150000"/>
              </a:lnSpc>
            </a:pPr>
            <a:r>
              <a:rPr lang="el-GR" sz="1300" b="1" dirty="0">
                <a:effectLst/>
                <a:latin typeface="Times New Roman" panose="02020603050405020304" pitchFamily="18" charset="0"/>
                <a:ea typeface="Times New Roman" panose="02020603050405020304" pitchFamily="18" charset="0"/>
                <a:cs typeface="Times New Roman" panose="02020603050405020304" pitchFamily="18" charset="0"/>
              </a:rPr>
              <a:t>Μουσείο Μακεδονικού Αγώνα, ΜΜΑ/ΚΕΜΙΤ, Αρχείο Παύλου Καλλιγά, προς Πρόεδρο Κυβέρνησης, 24/02/1918, § 14</a:t>
            </a:r>
          </a:p>
          <a:p>
            <a:pPr>
              <a:lnSpc>
                <a:spcPct val="150000"/>
              </a:lnSpc>
            </a:pPr>
            <a:r>
              <a:rPr lang="el-GR" sz="1300" b="1" dirty="0">
                <a:latin typeface="Times New Roman" panose="02020603050405020304" pitchFamily="18" charset="0"/>
                <a:cs typeface="Times New Roman" panose="02020603050405020304" pitchFamily="18" charset="0"/>
              </a:rPr>
              <a:t>ΓΑΚ Φλώρινας, , </a:t>
            </a:r>
            <a:r>
              <a:rPr lang="el-GR" sz="1300" b="1" dirty="0" err="1">
                <a:latin typeface="Times New Roman" panose="02020603050405020304" pitchFamily="18" charset="0"/>
                <a:cs typeface="Times New Roman" panose="02020603050405020304" pitchFamily="18" charset="0"/>
              </a:rPr>
              <a:t>Φακ</a:t>
            </a:r>
            <a:r>
              <a:rPr lang="el-GR" sz="1300" b="1" dirty="0">
                <a:latin typeface="Times New Roman" panose="02020603050405020304" pitchFamily="18" charset="0"/>
                <a:cs typeface="Times New Roman" panose="02020603050405020304" pitchFamily="18" charset="0"/>
              </a:rPr>
              <a:t>. 16, Επιθεωρητής  Ιωαννίδης, Φλώρινα, 20.4.1918</a:t>
            </a:r>
          </a:p>
          <a:p>
            <a:pPr>
              <a:lnSpc>
                <a:spcPct val="150000"/>
              </a:lnSpc>
            </a:pPr>
            <a:endParaRPr lang="el-GR" sz="1300" b="1" dirty="0">
              <a:latin typeface="Times New Roman" panose="02020603050405020304" pitchFamily="18" charset="0"/>
              <a:cs typeface="Times New Roman" panose="02020603050405020304" pitchFamily="18" charset="0"/>
            </a:endParaRPr>
          </a:p>
          <a:p>
            <a:pPr marL="0" indent="0">
              <a:lnSpc>
                <a:spcPct val="200000"/>
              </a:lnSpc>
              <a:buNone/>
            </a:pPr>
            <a:endParaRPr lang="el-GR" dirty="0"/>
          </a:p>
        </p:txBody>
      </p:sp>
    </p:spTree>
    <p:extLst>
      <p:ext uri="{BB962C8B-B14F-4D97-AF65-F5344CB8AC3E}">
        <p14:creationId xmlns:p14="http://schemas.microsoft.com/office/powerpoint/2010/main" val="2035445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E08398-6FC0-43B9-8DB5-6C0A7BE915FD}"/>
              </a:ext>
            </a:extLst>
          </p:cNvPr>
          <p:cNvSpPr>
            <a:spLocks noGrp="1"/>
          </p:cNvSpPr>
          <p:nvPr>
            <p:ph type="title"/>
          </p:nvPr>
        </p:nvSpPr>
        <p:spPr>
          <a:xfrm rot="10800000" flipV="1">
            <a:off x="1447813" y="668258"/>
            <a:ext cx="9603275" cy="840502"/>
          </a:xfrm>
        </p:spPr>
        <p:txBody>
          <a:bodyPr>
            <a:normAutofit/>
          </a:bodyPr>
          <a:lstStyle/>
          <a:p>
            <a:r>
              <a:rPr lang="el-GR" sz="2400" b="1" cap="none" dirty="0" err="1">
                <a:latin typeface="Times New Roman" panose="02020603050405020304" pitchFamily="18" charset="0"/>
                <a:cs typeface="Times New Roman" panose="02020603050405020304" pitchFamily="18" charset="0"/>
              </a:rPr>
              <a:t>Κειμενικές</a:t>
            </a:r>
            <a:r>
              <a:rPr lang="el-GR" sz="2400" b="1" cap="none" dirty="0">
                <a:latin typeface="Times New Roman" panose="02020603050405020304" pitchFamily="18" charset="0"/>
                <a:cs typeface="Times New Roman" panose="02020603050405020304" pitchFamily="18" charset="0"/>
              </a:rPr>
              <a:t> αναφορές στο περιεχόμενο του γλωσσικού </a:t>
            </a:r>
            <a:r>
              <a:rPr lang="el-GR" sz="2400" b="1" cap="none" dirty="0" err="1">
                <a:latin typeface="Times New Roman" panose="02020603050405020304" pitchFamily="18" charset="0"/>
                <a:cs typeface="Times New Roman" panose="02020603050405020304" pitchFamily="18" charset="0"/>
              </a:rPr>
              <a:t>εξελληνσμού</a:t>
            </a:r>
            <a:endParaRPr lang="el-GR" sz="24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9231FEEA-2DB8-45DC-8DE0-F2537D869D81}"/>
              </a:ext>
            </a:extLst>
          </p:cNvPr>
          <p:cNvSpPr>
            <a:spLocks noGrp="1"/>
          </p:cNvSpPr>
          <p:nvPr>
            <p:ph idx="1"/>
          </p:nvPr>
        </p:nvSpPr>
        <p:spPr>
          <a:xfrm>
            <a:off x="1451579" y="2267710"/>
            <a:ext cx="9603275" cy="3630169"/>
          </a:xfrm>
        </p:spPr>
        <p:txBody>
          <a:bodyPr>
            <a:normAutofit/>
          </a:bodyPr>
          <a:lstStyle/>
          <a:p>
            <a:pPr marR="36195" algn="just">
              <a:lnSpc>
                <a:spcPct val="150000"/>
              </a:lnSpc>
              <a:spcAft>
                <a:spcPts val="800"/>
              </a:spcAft>
            </a:pP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ο σκοπός της </a:t>
            </a:r>
            <a:r>
              <a:rPr lang="el-GR" sz="2000" i="1" dirty="0" err="1">
                <a:effectLst/>
                <a:latin typeface="Times New Roman" panose="02020603050405020304" pitchFamily="18" charset="0"/>
                <a:ea typeface="Times New Roman" panose="02020603050405020304" pitchFamily="18" charset="0"/>
                <a:cs typeface="Times New Roman" panose="02020603050405020304" pitchFamily="18" charset="0"/>
              </a:rPr>
              <a:t>εξελληνίσεως</a:t>
            </a: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 των </a:t>
            </a:r>
            <a:r>
              <a:rPr lang="el-GR" sz="2000" i="1" dirty="0" err="1">
                <a:effectLst/>
                <a:latin typeface="Times New Roman" panose="02020603050405020304" pitchFamily="18" charset="0"/>
                <a:ea typeface="Times New Roman" panose="02020603050405020304" pitchFamily="18" charset="0"/>
                <a:cs typeface="Times New Roman" panose="02020603050405020304" pitchFamily="18" charset="0"/>
              </a:rPr>
              <a:t>ξενοφώνων</a:t>
            </a: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 είναι πρώτα από όλα γλωσσικός. Η εκμάθηση της ελληνικής είναι πρωταρχικό μέλημα των δασκάλων. Ωστόσο η ελληνική που είναι ξένη προς τα παιδιά θα πρέπει να διδαχθεί όχι ως δεύτερη αλλά ως κυρίαρχη και μόνη, ώστε να αντικαταστήσει τη μητρική σε όλες τις γλωσσικές πράξεις. Εκείνη η νηπιαγωγός πέτυχε να </a:t>
            </a:r>
            <a:r>
              <a:rPr lang="el-GR" sz="2000" i="1" dirty="0" err="1">
                <a:effectLst/>
                <a:latin typeface="Times New Roman" panose="02020603050405020304" pitchFamily="18" charset="0"/>
                <a:ea typeface="Times New Roman" panose="02020603050405020304" pitchFamily="18" charset="0"/>
                <a:cs typeface="Times New Roman" panose="02020603050405020304" pitchFamily="18" charset="0"/>
              </a:rPr>
              <a:t>εξελληνίση</a:t>
            </a: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 τελείως τα νήπια, τα οποία και κατά τα παίγνια εν τω σχολείω αλλά και εκτός αυτού ανά τας οδούς του χωρίου μόνο την ελληνική γλώσσα </a:t>
            </a:r>
            <a:r>
              <a:rPr lang="el-GR" sz="2000" i="1" dirty="0" err="1">
                <a:effectLst/>
                <a:latin typeface="Times New Roman" panose="02020603050405020304" pitchFamily="18" charset="0"/>
                <a:ea typeface="Times New Roman" panose="02020603050405020304" pitchFamily="18" charset="0"/>
                <a:cs typeface="Times New Roman" panose="02020603050405020304" pitchFamily="18" charset="0"/>
              </a:rPr>
              <a:t>λαλούσι</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R="36195" algn="just">
              <a:lnSpc>
                <a:spcPct val="200000"/>
              </a:lnSpc>
            </a:pPr>
            <a:r>
              <a:rPr lang="el-GR" sz="1500" b="1" dirty="0">
                <a:effectLst/>
                <a:latin typeface="Times New Roman" panose="02020603050405020304" pitchFamily="18" charset="0"/>
                <a:ea typeface="Calibri" panose="020F0502020204030204" pitchFamily="34" charset="0"/>
                <a:cs typeface="Times New Roman" panose="02020603050405020304" pitchFamily="18" charset="0"/>
              </a:rPr>
              <a:t>ΓΑΚ Φλώρινας, </a:t>
            </a:r>
            <a:r>
              <a:rPr lang="el-GR" sz="1500" b="1" dirty="0" err="1">
                <a:effectLst/>
                <a:latin typeface="Times New Roman" panose="02020603050405020304" pitchFamily="18" charset="0"/>
                <a:ea typeface="Calibri" panose="020F0502020204030204" pitchFamily="34" charset="0"/>
                <a:cs typeface="Times New Roman" panose="02020603050405020304" pitchFamily="18" charset="0"/>
              </a:rPr>
              <a:t>Φακ</a:t>
            </a:r>
            <a:r>
              <a:rPr lang="el-GR" sz="1500" b="1" dirty="0">
                <a:effectLst/>
                <a:latin typeface="Times New Roman" panose="02020603050405020304" pitchFamily="18" charset="0"/>
                <a:ea typeface="Calibri" panose="020F0502020204030204" pitchFamily="34" charset="0"/>
                <a:cs typeface="Times New Roman" panose="02020603050405020304" pitchFamily="18" charset="0"/>
              </a:rPr>
              <a:t>. 16, Επιθεωρητής Ιωαννίδης, Φλώρινα, 20.4.1918.</a:t>
            </a:r>
          </a:p>
          <a:p>
            <a:endParaRPr lang="el-GR" dirty="0"/>
          </a:p>
        </p:txBody>
      </p:sp>
    </p:spTree>
    <p:extLst>
      <p:ext uri="{BB962C8B-B14F-4D97-AF65-F5344CB8AC3E}">
        <p14:creationId xmlns:p14="http://schemas.microsoft.com/office/powerpoint/2010/main" val="3063481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EDFB10-B90F-45D8-AE21-424E50C7622C}"/>
              </a:ext>
            </a:extLst>
          </p:cNvPr>
          <p:cNvSpPr>
            <a:spLocks noGrp="1"/>
          </p:cNvSpPr>
          <p:nvPr>
            <p:ph type="title"/>
          </p:nvPr>
        </p:nvSpPr>
        <p:spPr/>
        <p:txBody>
          <a:bodyPr>
            <a:normAutofit/>
          </a:bodyPr>
          <a:lstStyle/>
          <a:p>
            <a:r>
              <a:rPr lang="el-GR" sz="2400" b="1" dirty="0">
                <a:latin typeface="Times New Roman" panose="02020603050405020304" pitchFamily="18" charset="0"/>
                <a:cs typeface="Times New Roman" panose="02020603050405020304" pitchFamily="18" charset="0"/>
              </a:rPr>
              <a:t>Η Α</a:t>
            </a:r>
            <a:r>
              <a:rPr lang="el-GR" sz="2400" b="1" cap="none" dirty="0">
                <a:latin typeface="Times New Roman" panose="02020603050405020304" pitchFamily="18" charset="0"/>
                <a:cs typeface="Times New Roman" panose="02020603050405020304" pitchFamily="18" charset="0"/>
              </a:rPr>
              <a:t>ναγκαιότητα συγγραφής εγχειριδίων στη δημοτική</a:t>
            </a:r>
            <a:endParaRPr lang="el-GR" sz="24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C5315BC7-38A5-41A7-BFA8-CA7121687C77}"/>
              </a:ext>
            </a:extLst>
          </p:cNvPr>
          <p:cNvSpPr>
            <a:spLocks noGrp="1"/>
          </p:cNvSpPr>
          <p:nvPr>
            <p:ph idx="1"/>
          </p:nvPr>
        </p:nvSpPr>
        <p:spPr>
          <a:xfrm>
            <a:off x="1451579" y="1682496"/>
            <a:ext cx="9603275" cy="3783849"/>
          </a:xfrm>
        </p:spPr>
        <p:txBody>
          <a:bodyPr>
            <a:normAutofit fontScale="92500"/>
          </a:bodyPr>
          <a:lstStyle/>
          <a:p>
            <a:r>
              <a:rPr lang="el-GR" sz="2400" dirty="0">
                <a:effectLst/>
                <a:latin typeface="Times New Roman" panose="02020603050405020304" pitchFamily="18" charset="0"/>
                <a:ea typeface="Times New Roman" panose="02020603050405020304" pitchFamily="18" charset="0"/>
              </a:rPr>
              <a:t>Παράλληλα τονίζεται η αναγκαιότητα </a:t>
            </a:r>
            <a:r>
              <a:rPr lang="el-GR" sz="2400" b="1" dirty="0">
                <a:effectLst/>
                <a:latin typeface="Times New Roman" panose="02020603050405020304" pitchFamily="18" charset="0"/>
                <a:ea typeface="Times New Roman" panose="02020603050405020304" pitchFamily="18" charset="0"/>
              </a:rPr>
              <a:t>συγγραφής και επιβολής στα σχολεία των νέων εγχειριδίων που είναι γραμμένα στη δημοτική </a:t>
            </a:r>
            <a:r>
              <a:rPr lang="el-GR" sz="2400" dirty="0">
                <a:effectLst/>
                <a:latin typeface="Times New Roman" panose="02020603050405020304" pitchFamily="18" charset="0"/>
                <a:ea typeface="Times New Roman" panose="02020603050405020304" pitchFamily="18" charset="0"/>
              </a:rPr>
              <a:t>σύμφωνα με την εκπαιδευτική μεταρρύθμιση του 1917 και τα οποία θα γίνουν ευχάριστα αποδεκτά από τα ξενόφωνα νήπια μια και δεν ενθαρρύνουν τον σχολαστικισμό</a:t>
            </a:r>
          </a:p>
          <a:p>
            <a:r>
              <a:rPr lang="el-GR" sz="2400" b="1" i="1" dirty="0">
                <a:effectLst/>
                <a:latin typeface="Times New Roman" panose="02020603050405020304" pitchFamily="18" charset="0"/>
                <a:ea typeface="Times New Roman" panose="02020603050405020304" pitchFamily="18" charset="0"/>
              </a:rPr>
              <a:t>Υλοποιείται με το </a:t>
            </a:r>
            <a:r>
              <a:rPr lang="el-GR" sz="2400" u="sng" dirty="0">
                <a:effectLst/>
                <a:latin typeface="Times New Roman" panose="02020603050405020304" pitchFamily="18" charset="0"/>
                <a:ea typeface="Times New Roman" panose="02020603050405020304" pitchFamily="18" charset="0"/>
              </a:rPr>
              <a:t>Νόμο 827/</a:t>
            </a:r>
            <a:r>
              <a:rPr lang="el-GR" sz="2400" dirty="0">
                <a:effectLst/>
                <a:latin typeface="Times New Roman" panose="02020603050405020304" pitchFamily="18" charset="0"/>
                <a:ea typeface="Calibri" panose="020F0502020204030204" pitchFamily="34" charset="0"/>
              </a:rPr>
              <a:t> ΦΕΚ 188/5.9.1917</a:t>
            </a:r>
            <a:r>
              <a:rPr lang="el-GR" sz="2400" dirty="0">
                <a:effectLst/>
                <a:latin typeface="Times New Roman" panose="02020603050405020304" pitchFamily="18" charset="0"/>
                <a:ea typeface="Times New Roman" panose="02020603050405020304" pitchFamily="18" charset="0"/>
              </a:rPr>
              <a:t>, </a:t>
            </a:r>
            <a:r>
              <a:rPr lang="el-GR" sz="2400" dirty="0">
                <a:effectLst/>
                <a:latin typeface="Times New Roman" panose="02020603050405020304" pitchFamily="18" charset="0"/>
                <a:ea typeface="Calibri" panose="020F0502020204030204" pitchFamily="34" charset="0"/>
              </a:rPr>
              <a:t>Περί κυρώσεως του από 11 Ιουλίου 1917 ΒΔ περί κυρώσεως του από 11 Ιουλίου 1917 Αναγκαστικού ΒΔ της Προσωρινής </a:t>
            </a:r>
            <a:r>
              <a:rPr lang="el-GR" sz="2400" dirty="0" err="1">
                <a:effectLst/>
                <a:latin typeface="Times New Roman" panose="02020603050405020304" pitchFamily="18" charset="0"/>
                <a:ea typeface="Calibri" panose="020F0502020204030204" pitchFamily="34" charset="0"/>
              </a:rPr>
              <a:t>Κυβερήσεως</a:t>
            </a:r>
            <a:r>
              <a:rPr lang="el-GR" sz="2400" dirty="0">
                <a:effectLst/>
                <a:latin typeface="Times New Roman" panose="02020603050405020304" pitchFamily="18" charset="0"/>
                <a:ea typeface="Calibri" panose="020F0502020204030204" pitchFamily="34" charset="0"/>
              </a:rPr>
              <a:t>,  </a:t>
            </a:r>
            <a:r>
              <a:rPr lang="el-GR" sz="2400" dirty="0">
                <a:effectLst/>
                <a:latin typeface="Times New Roman" panose="02020603050405020304" pitchFamily="18" charset="0"/>
                <a:ea typeface="Times New Roman" panose="02020603050405020304" pitchFamily="18" charset="0"/>
              </a:rPr>
              <a:t>με τον οποίο ορίστηκε επίσημα να γίνεται η σύνταξη των βιβλίων του δημοτικού σχολείου στη δημοτική</a:t>
            </a:r>
            <a:r>
              <a:rPr lang="el-GR" sz="2400" dirty="0">
                <a:latin typeface="Times New Roman" panose="02020603050405020304" pitchFamily="18" charset="0"/>
                <a:ea typeface="Times New Roman" panose="02020603050405020304" pitchFamily="18" charset="0"/>
              </a:rPr>
              <a:t>.</a:t>
            </a:r>
            <a:endParaRPr lang="el-GR" sz="2400" dirty="0">
              <a:effectLst/>
              <a:latin typeface="Times New Roman" panose="02020603050405020304" pitchFamily="18" charset="0"/>
              <a:ea typeface="Times New Roman" panose="02020603050405020304" pitchFamily="18" charset="0"/>
            </a:endParaRPr>
          </a:p>
          <a:p>
            <a:endParaRPr lang="el-GR" sz="2400" b="1"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7264226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B23D14-1784-4FC4-BC40-414B44552328}"/>
              </a:ext>
            </a:extLst>
          </p:cNvPr>
          <p:cNvSpPr>
            <a:spLocks noGrp="1"/>
          </p:cNvSpPr>
          <p:nvPr>
            <p:ph type="title"/>
          </p:nvPr>
        </p:nvSpPr>
        <p:spPr/>
        <p:txBody>
          <a:bodyPr>
            <a:normAutofit/>
          </a:bodyPr>
          <a:lstStyle/>
          <a:p>
            <a:r>
              <a:rPr lang="el-GR" sz="2400" b="1" cap="none" dirty="0" err="1">
                <a:latin typeface="Times New Roman" panose="02020603050405020304" pitchFamily="18" charset="0"/>
                <a:cs typeface="Times New Roman" panose="02020603050405020304" pitchFamily="18" charset="0"/>
              </a:rPr>
              <a:t>Κειμενικές</a:t>
            </a:r>
            <a:r>
              <a:rPr lang="el-GR" sz="2400" b="1" cap="none" dirty="0">
                <a:latin typeface="Times New Roman" panose="02020603050405020304" pitchFamily="18" charset="0"/>
                <a:cs typeface="Times New Roman" panose="02020603050405020304" pitchFamily="18" charset="0"/>
              </a:rPr>
              <a:t> αναφορές: οι συνέπειες από την έλλειψη των εγχειριδίων στη δημοτική γλώσσα..</a:t>
            </a:r>
          </a:p>
        </p:txBody>
      </p:sp>
      <p:sp>
        <p:nvSpPr>
          <p:cNvPr id="3" name="Θέση περιεχομένου 2">
            <a:extLst>
              <a:ext uri="{FF2B5EF4-FFF2-40B4-BE49-F238E27FC236}">
                <a16:creationId xmlns:a16="http://schemas.microsoft.com/office/drawing/2014/main" id="{BC754593-87C0-48C1-8820-9C9A6E2F2136}"/>
              </a:ext>
            </a:extLst>
          </p:cNvPr>
          <p:cNvSpPr>
            <a:spLocks noGrp="1"/>
          </p:cNvSpPr>
          <p:nvPr>
            <p:ph idx="1"/>
          </p:nvPr>
        </p:nvSpPr>
        <p:spPr>
          <a:xfrm>
            <a:off x="1451579" y="1929384"/>
            <a:ext cx="9603275" cy="3536961"/>
          </a:xfrm>
        </p:spPr>
        <p:txBody>
          <a:bodyPr>
            <a:normAutofit fontScale="70000" lnSpcReduction="20000"/>
          </a:bodyPr>
          <a:lstStyle/>
          <a:p>
            <a:pPr marR="36195" algn="just">
              <a:lnSpc>
                <a:spcPct val="200000"/>
              </a:lnSpc>
              <a:spcAft>
                <a:spcPts val="800"/>
              </a:spcAft>
            </a:pPr>
            <a:r>
              <a:rPr lang="el-GR" sz="22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σπουδαιότατον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κώλυμα δια την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ταχυτέραν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πρόοδον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των μαθητών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Μπουφίου</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είναι κατά το έτος τούτο και το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κυριώτατον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διδακτικόν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όργανον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το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αναγνωστικόν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δηλονότι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βιβλίον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Μη επιτευχθείσης δια πλείστους λόγους της κυκλοφορίας νέων βιβλίων εν μεγάλη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ευρύτητι</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ανά την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περιφέρειαν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Φλωρίνης</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πολλά σχολεία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κατεδικάσθησαν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να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έχωσι</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και κατά το έτος τούτο εν χρήσει τα παλαιά βιβλία, τα οποία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απεδείχθησαν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τοσούτον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ακατάλληλα δια τα τέκνα των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ξενοφώνων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πληθυσμών της Μακεδονίας. Η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αρχαΐζουσα</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γλώσσα ακατάληπτος ..αντί να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προσελκύσωσι</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την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αγάπην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των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ξενοφώνων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προς την ελληνικήν γλώσσαν […] τουναντίον την </a:t>
            </a:r>
            <a:r>
              <a:rPr lang="el-GR" sz="2200" b="1" i="1" dirty="0" err="1">
                <a:effectLst/>
                <a:latin typeface="Times New Roman" panose="02020603050405020304" pitchFamily="18" charset="0"/>
                <a:ea typeface="Times New Roman" panose="02020603050405020304" pitchFamily="18" charset="0"/>
                <a:cs typeface="Times New Roman" panose="02020603050405020304" pitchFamily="18" charset="0"/>
              </a:rPr>
              <a:t>αποστροφήν</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 προς αυτήν και το μίσος…</a:t>
            </a:r>
            <a:r>
              <a:rPr lang="el-GR"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200" b="1" i="1" dirty="0">
                <a:effectLst/>
                <a:latin typeface="Times New Roman" panose="02020603050405020304" pitchFamily="18" charset="0"/>
                <a:ea typeface="Times New Roman" panose="02020603050405020304" pitchFamily="18" charset="0"/>
                <a:cs typeface="Times New Roman" panose="02020603050405020304" pitchFamily="18" charset="0"/>
              </a:rPr>
              <a:t>ήταν ανάγκη να μεριμνήσει το σχολείο για την χρήση της ελληνικής γλώσσας καθ’ όλη τη διάρκεια του σχολικού προγράμματος, την απλούστευσή της κι όχι τον στείρο σχολαστικισμό που δε βοηθούσε τα παιδιά</a:t>
            </a:r>
            <a:r>
              <a:rPr lang="el-GR"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36195" indent="0" algn="just">
              <a:lnSpc>
                <a:spcPct val="200000"/>
              </a:lnSpc>
              <a:spcAft>
                <a:spcPts val="0"/>
              </a:spcAft>
              <a:buNone/>
            </a:pPr>
            <a:endParaRPr lang="el-GR" sz="2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358960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CE13BA-185E-4938-AA05-E511DB10D807}"/>
              </a:ext>
            </a:extLst>
          </p:cNvPr>
          <p:cNvSpPr>
            <a:spLocks noGrp="1"/>
          </p:cNvSpPr>
          <p:nvPr>
            <p:ph type="title"/>
          </p:nvPr>
        </p:nvSpPr>
        <p:spPr/>
        <p:txBody>
          <a:bodyPr>
            <a:normAutofit/>
          </a:bodyPr>
          <a:lstStyle/>
          <a:p>
            <a:r>
              <a:rPr lang="el-GR" sz="1800" b="1" cap="none" dirty="0">
                <a:latin typeface="Times New Roman" panose="02020603050405020304" pitchFamily="18" charset="0"/>
                <a:cs typeface="Times New Roman" panose="02020603050405020304" pitchFamily="18" charset="0"/>
              </a:rPr>
              <a:t>Η </a:t>
            </a:r>
            <a:r>
              <a:rPr lang="el-GR" sz="1800" b="1" cap="none" dirty="0" err="1">
                <a:latin typeface="Times New Roman" panose="02020603050405020304" pitchFamily="18" charset="0"/>
                <a:cs typeface="Times New Roman" panose="02020603050405020304" pitchFamily="18" charset="0"/>
              </a:rPr>
              <a:t>εξελλήνισις</a:t>
            </a:r>
            <a:r>
              <a:rPr lang="el-GR" sz="1800" b="1" cap="none" dirty="0">
                <a:latin typeface="Times New Roman" panose="02020603050405020304" pitchFamily="18" charset="0"/>
                <a:cs typeface="Times New Roman" panose="02020603050405020304" pitchFamily="18" charset="0"/>
              </a:rPr>
              <a:t> της β περιόδου των Φιλελευθέρων (1928-1932). Η γεωργική εκπαίδευση</a:t>
            </a:r>
          </a:p>
        </p:txBody>
      </p:sp>
      <p:sp>
        <p:nvSpPr>
          <p:cNvPr id="3" name="Θέση περιεχομένου 2">
            <a:extLst>
              <a:ext uri="{FF2B5EF4-FFF2-40B4-BE49-F238E27FC236}">
                <a16:creationId xmlns:a16="http://schemas.microsoft.com/office/drawing/2014/main" id="{D7A748FD-AFFD-423B-B582-03DDFAE01707}"/>
              </a:ext>
            </a:extLst>
          </p:cNvPr>
          <p:cNvSpPr>
            <a:spLocks noGrp="1"/>
          </p:cNvSpPr>
          <p:nvPr>
            <p:ph idx="1"/>
          </p:nvPr>
        </p:nvSpPr>
        <p:spPr>
          <a:xfrm>
            <a:off x="1451579" y="2015732"/>
            <a:ext cx="9603275" cy="3644404"/>
          </a:xfrm>
        </p:spPr>
        <p:txBody>
          <a:bodyPr>
            <a:normAutofit fontScale="92500"/>
          </a:bodyPr>
          <a:lstStyle/>
          <a:p>
            <a:pPr marR="36195" algn="just">
              <a:lnSpc>
                <a:spcPct val="200000"/>
              </a:lnSpc>
              <a:spcAft>
                <a:spcPts val="800"/>
              </a:spcAft>
            </a:pPr>
            <a:r>
              <a:rPr lang="el-GR" sz="2300" b="1" dirty="0">
                <a:effectLst/>
                <a:latin typeface="Times New Roman" panose="02020603050405020304" pitchFamily="18" charset="0"/>
                <a:ea typeface="Times New Roman" panose="02020603050405020304" pitchFamily="18" charset="0"/>
              </a:rPr>
              <a:t>Η έμφαση στη γεωργική εκπαίδευση είναι το κύριο χαρακτηριστικό της κυβέρνησης Βενιζέλου</a:t>
            </a:r>
            <a:r>
              <a:rPr lang="el-GR" sz="2300" b="1" dirty="0">
                <a:latin typeface="Times New Roman" panose="02020603050405020304" pitchFamily="18" charset="0"/>
                <a:ea typeface="Times New Roman" panose="02020603050405020304" pitchFamily="18" charset="0"/>
              </a:rPr>
              <a:t>.</a:t>
            </a:r>
          </a:p>
          <a:p>
            <a:pPr marR="36195" algn="just">
              <a:lnSpc>
                <a:spcPct val="200000"/>
              </a:lnSpc>
              <a:spcAft>
                <a:spcPts val="800"/>
              </a:spcAft>
            </a:pPr>
            <a:r>
              <a:rPr lang="el-GR" sz="2300" b="1" dirty="0">
                <a:effectLst/>
                <a:latin typeface="Times New Roman" panose="02020603050405020304" pitchFamily="18" charset="0"/>
                <a:ea typeface="Calibri" panose="020F0502020204030204" pitchFamily="34" charset="0"/>
                <a:cs typeface="Times New Roman" panose="02020603050405020304" pitchFamily="18" charset="0"/>
              </a:rPr>
              <a:t>Η εισαγωγή αγροτικών μαθημάτων  αποσκοπούσε στο να προσαρμοστεί το πρόγραμμα  περισσότερο στις τοπικές ανάγκες των ξενόφωνων πληθυσμών (με στόχο την ψυχολογική ταύτιση με την πατρίδα που νοιάζεται)</a:t>
            </a:r>
            <a:endParaRPr lang="el-GR" sz="23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63883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450796-3568-46DC-85D9-6667C0FE710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06E6D42-D037-440C-BC5A-64B4F561723C}"/>
              </a:ext>
            </a:extLst>
          </p:cNvPr>
          <p:cNvSpPr>
            <a:spLocks noGrp="1"/>
          </p:cNvSpPr>
          <p:nvPr>
            <p:ph idx="1"/>
          </p:nvPr>
        </p:nvSpPr>
        <p:spPr/>
        <p:txBody>
          <a:bodyPr>
            <a:normAutofit/>
          </a:bodyPr>
          <a:lstStyle/>
          <a:p>
            <a:r>
              <a:rPr lang="el-GR" sz="2400" b="1" dirty="0">
                <a:latin typeface="Times New Roman" panose="02020603050405020304" pitchFamily="18" charset="0"/>
                <a:cs typeface="Times New Roman" panose="02020603050405020304" pitchFamily="18" charset="0"/>
              </a:rPr>
              <a:t>Κατηγορία 2</a:t>
            </a:r>
            <a:r>
              <a:rPr lang="el-GR" sz="2400" b="1" baseline="30000" dirty="0">
                <a:latin typeface="Times New Roman" panose="02020603050405020304" pitchFamily="18" charset="0"/>
                <a:cs typeface="Times New Roman" panose="02020603050405020304" pitchFamily="18" charset="0"/>
              </a:rPr>
              <a:t>η</a:t>
            </a:r>
            <a:r>
              <a:rPr lang="el-GR" sz="2400" b="1" dirty="0">
                <a:latin typeface="Times New Roman" panose="02020603050405020304" pitchFamily="18" charset="0"/>
                <a:cs typeface="Times New Roman" panose="02020603050405020304" pitchFamily="18" charset="0"/>
              </a:rPr>
              <a:t>: Η ΨΥΧΟΛΟΓΙΚΗ ΤΑΥΤΙΣΗ</a:t>
            </a:r>
          </a:p>
        </p:txBody>
      </p:sp>
    </p:spTree>
    <p:extLst>
      <p:ext uri="{BB962C8B-B14F-4D97-AF65-F5344CB8AC3E}">
        <p14:creationId xmlns:p14="http://schemas.microsoft.com/office/powerpoint/2010/main" val="1655276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036C7C-6973-41CF-820D-FE356CF18A9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D2D9E34-EE48-4803-8F42-294CD7C32B6E}"/>
              </a:ext>
            </a:extLst>
          </p:cNvPr>
          <p:cNvSpPr>
            <a:spLocks noGrp="1"/>
          </p:cNvSpPr>
          <p:nvPr>
            <p:ph idx="1"/>
          </p:nvPr>
        </p:nvSpPr>
        <p:spPr/>
        <p:txBody>
          <a:bodyPr>
            <a:normAutofit/>
          </a:bodyPr>
          <a:lstStyle/>
          <a:p>
            <a:pPr>
              <a:lnSpc>
                <a:spcPct val="200000"/>
              </a:lnSpc>
            </a:pPr>
            <a:r>
              <a:rPr lang="el-GR" sz="1700" b="1" dirty="0">
                <a:latin typeface="Times New Roman" panose="02020603050405020304" pitchFamily="18" charset="0"/>
                <a:ea typeface="Calibri" panose="020F0502020204030204" pitchFamily="34" charset="0"/>
                <a:cs typeface="Times New Roman" panose="02020603050405020304" pitchFamily="18" charset="0"/>
              </a:rPr>
              <a:t>γ</a:t>
            </a:r>
            <a:r>
              <a:rPr lang="el-GR" sz="17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Η πρόκριση του μοντέλου της </a:t>
            </a:r>
            <a:r>
              <a:rPr lang="el-GR" sz="17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17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εξελληνίσεως</a:t>
            </a:r>
            <a:r>
              <a:rPr lang="el-GR" sz="17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δια της εκπαιδεύσεως»  </a:t>
            </a:r>
            <a:r>
              <a:rPr lang="el-GR" sz="17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είναι αποτέλεσμα των </a:t>
            </a:r>
            <a:r>
              <a:rPr lang="el-GR" sz="17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εκλογικών σκοπιμοτήτων των Φιλελευθέρων  ή </a:t>
            </a:r>
            <a:r>
              <a:rPr lang="el-GR" sz="17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αποτελούν τις συνιστώσες για την </a:t>
            </a:r>
            <a:r>
              <a:rPr lang="el-GR" sz="17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οικοδόμηση του εθνικού οράματος</a:t>
            </a:r>
            <a:r>
              <a:rPr lang="el-GR" sz="1700" b="1"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l-GR" sz="2800" dirty="0">
              <a:effectLst/>
              <a:latin typeface="Times New Roman" panose="02020603050405020304" pitchFamily="18" charset="0"/>
              <a:ea typeface="Calibri" panose="020F0502020204030204" pitchFamily="34" charset="0"/>
            </a:endParaRPr>
          </a:p>
          <a:p>
            <a:endParaRPr lang="el-GR" dirty="0"/>
          </a:p>
        </p:txBody>
      </p:sp>
    </p:spTree>
    <p:extLst>
      <p:ext uri="{BB962C8B-B14F-4D97-AF65-F5344CB8AC3E}">
        <p14:creationId xmlns:p14="http://schemas.microsoft.com/office/powerpoint/2010/main" val="29540380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7FD4AE-2E50-472D-B1AC-57F48206914C}"/>
              </a:ext>
            </a:extLst>
          </p:cNvPr>
          <p:cNvSpPr>
            <a:spLocks noGrp="1"/>
          </p:cNvSpPr>
          <p:nvPr>
            <p:ph type="title"/>
          </p:nvPr>
        </p:nvSpPr>
        <p:spPr/>
        <p:txBody>
          <a:bodyPr/>
          <a:lstStyle/>
          <a:p>
            <a:br>
              <a:rPr lang="el-GR" sz="3200" b="1" dirty="0">
                <a:effectLst/>
                <a:latin typeface="Times New Roman" panose="02020603050405020304" pitchFamily="18" charset="0"/>
                <a:ea typeface="Calibri" panose="020F0502020204030204" pitchFamily="34" charset="0"/>
                <a:cs typeface="Times New Roman" panose="02020603050405020304" pitchFamily="18" charset="0"/>
              </a:rPr>
            </a:br>
            <a:r>
              <a:rPr lang="el-GR" sz="2000" b="1" cap="none" dirty="0">
                <a:effectLst/>
                <a:latin typeface="Times New Roman" panose="02020603050405020304" pitchFamily="18" charset="0"/>
                <a:ea typeface="Calibri" panose="020F0502020204030204" pitchFamily="34" charset="0"/>
                <a:cs typeface="Times New Roman" panose="02020603050405020304" pitchFamily="18" charset="0"/>
              </a:rPr>
              <a:t>Η Ψυχολογική ταύτιση</a:t>
            </a:r>
            <a:endParaRPr lang="el-GR" dirty="0"/>
          </a:p>
        </p:txBody>
      </p:sp>
      <p:sp>
        <p:nvSpPr>
          <p:cNvPr id="3" name="Θέση περιεχομένου 2">
            <a:extLst>
              <a:ext uri="{FF2B5EF4-FFF2-40B4-BE49-F238E27FC236}">
                <a16:creationId xmlns:a16="http://schemas.microsoft.com/office/drawing/2014/main" id="{2652334B-06DB-4273-BD3E-49FD2E94B30B}"/>
              </a:ext>
            </a:extLst>
          </p:cNvPr>
          <p:cNvSpPr>
            <a:spLocks noGrp="1"/>
          </p:cNvSpPr>
          <p:nvPr>
            <p:ph idx="1"/>
          </p:nvPr>
        </p:nvSpPr>
        <p:spPr>
          <a:xfrm>
            <a:off x="1451579" y="1682496"/>
            <a:ext cx="9603275" cy="4279392"/>
          </a:xfrm>
        </p:spPr>
        <p:txBody>
          <a:bodyPr>
            <a:normAutofit/>
          </a:bodyPr>
          <a:lstStyle/>
          <a:p>
            <a:pPr algn="just">
              <a:lnSpc>
                <a:spcPct val="200000"/>
              </a:lnSpc>
              <a:spcAft>
                <a:spcPts val="800"/>
              </a:spcAft>
            </a:pP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Η ψυχολογική προσαρμογή ή ψυχολογική ταύτιση θεωρείται ως ο σημαντικότερος άξονας που πρέπει να διερευνηθεί. Σύμφωνα με τον </a:t>
            </a:r>
            <a:r>
              <a:rPr lang="el-GR" sz="1900" dirty="0" err="1">
                <a:effectLst/>
                <a:latin typeface="Times New Roman" panose="02020603050405020304" pitchFamily="18" charset="0"/>
                <a:ea typeface="Calibri" panose="020F0502020204030204" pitchFamily="34" charset="0"/>
                <a:cs typeface="Times New Roman" panose="02020603050405020304" pitchFamily="18" charset="0"/>
              </a:rPr>
              <a:t>Berry</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η ψυχολογική προσαρμογή σχετίζεται με αλλαγές συμπεριφοράς των μελών της ομάδας των </a:t>
            </a:r>
            <a:r>
              <a:rPr lang="el-GR" sz="1900" dirty="0" err="1">
                <a:effectLst/>
                <a:latin typeface="Times New Roman" panose="02020603050405020304" pitchFamily="18" charset="0"/>
                <a:ea typeface="Calibri" panose="020F0502020204030204" pitchFamily="34" charset="0"/>
                <a:cs typeface="Times New Roman" panose="02020603050405020304" pitchFamily="18" charset="0"/>
              </a:rPr>
              <a:t>αλλογλώσσων</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εξαιτίας της επ</a:t>
            </a:r>
            <a:r>
              <a:rPr lang="el-GR" sz="1900" dirty="0">
                <a:latin typeface="Times New Roman" panose="02020603050405020304" pitchFamily="18" charset="0"/>
                <a:ea typeface="Calibri" panose="020F0502020204030204" pitchFamily="34" charset="0"/>
                <a:cs typeface="Times New Roman" panose="02020603050405020304" pitchFamily="18" charset="0"/>
              </a:rPr>
              <a:t>ί</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τευξης της οικονομικής και </a:t>
            </a:r>
            <a:r>
              <a:rPr lang="el-GR" sz="1900" dirty="0" err="1">
                <a:effectLst/>
                <a:latin typeface="Times New Roman" panose="02020603050405020304" pitchFamily="18" charset="0"/>
                <a:ea typeface="Calibri" panose="020F0502020204030204" pitchFamily="34" charset="0"/>
                <a:cs typeface="Times New Roman" panose="02020603050405020304" pitchFamily="18" charset="0"/>
              </a:rPr>
              <a:t>κοινωνικοπολιτισμικής</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τους προσαρμογής. </a:t>
            </a:r>
          </a:p>
          <a:p>
            <a:pPr algn="just">
              <a:lnSpc>
                <a:spcPct val="200000"/>
              </a:lnSpc>
              <a:spcAft>
                <a:spcPts val="800"/>
              </a:spcAft>
            </a:pP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2000" b="1" dirty="0" err="1">
                <a:effectLst/>
                <a:latin typeface="Times New Roman" panose="02020603050405020304" pitchFamily="18" charset="0"/>
                <a:ea typeface="Calibri" panose="020F0502020204030204" pitchFamily="34" charset="0"/>
                <a:cs typeface="Times New Roman" panose="02020603050405020304" pitchFamily="18" charset="0"/>
              </a:rPr>
              <a:t>Berry</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 2003)</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399524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26D87C-ADDD-4100-A16A-052BB544247E}"/>
              </a:ext>
            </a:extLst>
          </p:cNvPr>
          <p:cNvSpPr>
            <a:spLocks noGrp="1"/>
          </p:cNvSpPr>
          <p:nvPr>
            <p:ph type="title"/>
          </p:nvPr>
        </p:nvSpPr>
        <p:spPr/>
        <p:txBody>
          <a:bodyPr>
            <a:normAutofit/>
          </a:bodyPr>
          <a:lstStyle/>
          <a:p>
            <a:r>
              <a:rPr lang="el-GR" sz="2400" b="1" cap="none" dirty="0">
                <a:latin typeface="Times New Roman" panose="02020603050405020304" pitchFamily="18" charset="0"/>
                <a:cs typeface="Times New Roman" panose="02020603050405020304" pitchFamily="18" charset="0"/>
              </a:rPr>
              <a:t>Η «</a:t>
            </a:r>
            <a:r>
              <a:rPr lang="el-GR" sz="2400" b="1" cap="none" dirty="0" err="1">
                <a:latin typeface="Times New Roman" panose="02020603050405020304" pitchFamily="18" charset="0"/>
                <a:cs typeface="Times New Roman" panose="02020603050405020304" pitchFamily="18" charset="0"/>
              </a:rPr>
              <a:t>εξελλήνισις</a:t>
            </a:r>
            <a:r>
              <a:rPr lang="el-GR" sz="2400" b="1" cap="none" dirty="0">
                <a:latin typeface="Times New Roman" panose="02020603050405020304" pitchFamily="18" charset="0"/>
                <a:cs typeface="Times New Roman" panose="02020603050405020304" pitchFamily="18" charset="0"/>
              </a:rPr>
              <a:t>» και η ψυχολογική ταύτιση</a:t>
            </a:r>
          </a:p>
        </p:txBody>
      </p:sp>
      <p:sp>
        <p:nvSpPr>
          <p:cNvPr id="3" name="Θέση περιεχομένου 2">
            <a:extLst>
              <a:ext uri="{FF2B5EF4-FFF2-40B4-BE49-F238E27FC236}">
                <a16:creationId xmlns:a16="http://schemas.microsoft.com/office/drawing/2014/main" id="{9CA17101-985B-43D5-AD6B-A598AE956127}"/>
              </a:ext>
            </a:extLst>
          </p:cNvPr>
          <p:cNvSpPr>
            <a:spLocks noGrp="1"/>
          </p:cNvSpPr>
          <p:nvPr>
            <p:ph idx="1"/>
          </p:nvPr>
        </p:nvSpPr>
        <p:spPr/>
        <p:txBody>
          <a:bodyPr>
            <a:normAutofit/>
          </a:bodyPr>
          <a:lstStyle/>
          <a:p>
            <a:r>
              <a:rPr lang="el-GR" dirty="0">
                <a:latin typeface="Times New Roman" panose="02020603050405020304" pitchFamily="18" charset="0"/>
                <a:ea typeface="Times New Roman" panose="02020603050405020304" pitchFamily="18" charset="0"/>
                <a:cs typeface="Times New Roman" panose="02020603050405020304" pitchFamily="18" charset="0"/>
              </a:rPr>
              <a:t>Ο</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ι ελίτ των Φιλελευθέρων πρόβαλαν ως μείζονος σημασίας ζήτημα εκείνο της ψυχολογικής ταύτισης των αλλόγλωσσων με τον ελληνικό πολιτισμό, προκρίνοντας στρατηγικές ήπιας προσαρμογής και ιδεολογικού φρονηματισμού. </a:t>
            </a:r>
          </a:p>
          <a:p>
            <a:endParaRPr lang="el-GR" dirty="0"/>
          </a:p>
        </p:txBody>
      </p:sp>
    </p:spTree>
    <p:extLst>
      <p:ext uri="{BB962C8B-B14F-4D97-AF65-F5344CB8AC3E}">
        <p14:creationId xmlns:p14="http://schemas.microsoft.com/office/powerpoint/2010/main" val="15031357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DC7406-1D32-4DDC-95A4-801E988EC14D}"/>
              </a:ext>
            </a:extLst>
          </p:cNvPr>
          <p:cNvSpPr>
            <a:spLocks noGrp="1"/>
          </p:cNvSpPr>
          <p:nvPr>
            <p:ph type="title"/>
          </p:nvPr>
        </p:nvSpPr>
        <p:spPr/>
        <p:txBody>
          <a:bodyPr>
            <a:normAutofit/>
          </a:bodyPr>
          <a:lstStyle/>
          <a:p>
            <a:r>
              <a:rPr lang="el-GR" sz="2400" b="1" cap="none" dirty="0">
                <a:latin typeface="Times New Roman" panose="02020603050405020304" pitchFamily="18" charset="0"/>
                <a:cs typeface="Times New Roman" panose="02020603050405020304" pitchFamily="18" charset="0"/>
              </a:rPr>
              <a:t>Η ανάγκη χορήγησης υποτροφιών και βραβείων επιμέλειας</a:t>
            </a:r>
          </a:p>
        </p:txBody>
      </p:sp>
      <p:sp>
        <p:nvSpPr>
          <p:cNvPr id="3" name="Θέση περιεχομένου 2">
            <a:extLst>
              <a:ext uri="{FF2B5EF4-FFF2-40B4-BE49-F238E27FC236}">
                <a16:creationId xmlns:a16="http://schemas.microsoft.com/office/drawing/2014/main" id="{8C47FD11-71D0-410C-A4C8-80BF87016F9A}"/>
              </a:ext>
            </a:extLst>
          </p:cNvPr>
          <p:cNvSpPr>
            <a:spLocks noGrp="1"/>
          </p:cNvSpPr>
          <p:nvPr>
            <p:ph idx="1"/>
          </p:nvPr>
        </p:nvSpPr>
        <p:spPr/>
        <p:txBody>
          <a:bodyPr/>
          <a:lstStyle/>
          <a:p>
            <a:pPr indent="0">
              <a:lnSpc>
                <a:spcPct val="200000"/>
              </a:lnSpc>
              <a:buNone/>
            </a:pPr>
            <a:r>
              <a:rPr lang="el-GR" sz="1800" i="1" dirty="0">
                <a:latin typeface="Times New Roman" panose="02020603050405020304" pitchFamily="18" charset="0"/>
                <a:ea typeface="Calibri" panose="020F0502020204030204" pitchFamily="34" charset="0"/>
                <a:cs typeface="Times New Roman" panose="02020603050405020304" pitchFamily="18" charset="0"/>
              </a:rPr>
              <a:t>Υπ</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οτροφίες στα διδασκαλεία Νηπιαγωγών όπου «θα καταρτίζονται νηπιαγωγοί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μέλλουσαι</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να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χρησιμεύσωσι</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δια την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διάδοσιν</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της ελληνικής γλώσσης, στα οικοτροφεία για νεαρές της υπαίθρου με δωρεάν φοίτηση «όπως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εκμανθάνωσι</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καλώς την ελληνικήν γλώσσαν, τα ελληνικά ήθη και έθιμα και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εθίζωνται</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εις την ελληνικήν εν γένει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ζωήν</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dirty="0"/>
          </a:p>
        </p:txBody>
      </p:sp>
    </p:spTree>
    <p:extLst>
      <p:ext uri="{BB962C8B-B14F-4D97-AF65-F5344CB8AC3E}">
        <p14:creationId xmlns:p14="http://schemas.microsoft.com/office/powerpoint/2010/main" val="3766343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C4846D-3599-43E0-B61C-256B50E1DB4C}"/>
              </a:ext>
            </a:extLst>
          </p:cNvPr>
          <p:cNvSpPr>
            <a:spLocks noGrp="1"/>
          </p:cNvSpPr>
          <p:nvPr>
            <p:ph type="title"/>
          </p:nvPr>
        </p:nvSpPr>
        <p:spPr>
          <a:xfrm>
            <a:off x="1872203" y="685647"/>
            <a:ext cx="9603275" cy="1049235"/>
          </a:xfrm>
        </p:spPr>
        <p:txBody>
          <a:bodyPr>
            <a:normAutofit/>
          </a:bodyPr>
          <a:lstStyle/>
          <a:p>
            <a:r>
              <a:rPr lang="el-GR" sz="2000" b="1" dirty="0">
                <a:latin typeface="Times New Roman" panose="02020603050405020304" pitchFamily="18" charset="0"/>
                <a:cs typeface="Times New Roman" panose="02020603050405020304" pitchFamily="18" charset="0"/>
              </a:rPr>
              <a:t>«Η </a:t>
            </a:r>
            <a:r>
              <a:rPr lang="el-GR" sz="2000" b="1" dirty="0" err="1">
                <a:latin typeface="Times New Roman" panose="02020603050405020304" pitchFamily="18" charset="0"/>
                <a:cs typeface="Times New Roman" panose="02020603050405020304" pitchFamily="18" charset="0"/>
              </a:rPr>
              <a:t>ε</a:t>
            </a:r>
            <a:r>
              <a:rPr lang="el-GR" sz="2000" b="1" cap="none" dirty="0" err="1">
                <a:latin typeface="Times New Roman" panose="02020603050405020304" pitchFamily="18" charset="0"/>
                <a:cs typeface="Times New Roman" panose="02020603050405020304" pitchFamily="18" charset="0"/>
              </a:rPr>
              <a:t>ξουδετέρωσις</a:t>
            </a:r>
            <a:r>
              <a:rPr lang="el-GR" sz="2000" b="1" cap="none" dirty="0">
                <a:latin typeface="Times New Roman" panose="02020603050405020304" pitchFamily="18" charset="0"/>
                <a:cs typeface="Times New Roman" panose="02020603050405020304" pitchFamily="18" charset="0"/>
              </a:rPr>
              <a:t> της βουλγαρικής ιδεολογίας»</a:t>
            </a:r>
            <a:endParaRPr lang="el-GR" sz="20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307FF975-DAB7-4766-998E-F32EFFFD9D8E}"/>
              </a:ext>
            </a:extLst>
          </p:cNvPr>
          <p:cNvSpPr>
            <a:spLocks noGrp="1"/>
          </p:cNvSpPr>
          <p:nvPr>
            <p:ph idx="1"/>
          </p:nvPr>
        </p:nvSpPr>
        <p:spPr/>
        <p:txBody>
          <a:bodyPr>
            <a:normAutofit fontScale="92500" lnSpcReduction="10000"/>
          </a:bodyPr>
          <a:lstStyle/>
          <a:p>
            <a:pPr indent="0">
              <a:lnSpc>
                <a:spcPct val="107000"/>
              </a:lnSpc>
              <a:spcAft>
                <a:spcPts val="800"/>
              </a:spcAft>
              <a:buNone/>
            </a:pPr>
            <a:r>
              <a:rPr lang="el-GR" dirty="0">
                <a:effectLst/>
                <a:latin typeface="Times New Roman" panose="02020603050405020304" pitchFamily="18" charset="0"/>
                <a:ea typeface="Calibri" panose="020F0502020204030204" pitchFamily="34" charset="0"/>
                <a:cs typeface="Times New Roman" panose="02020603050405020304" pitchFamily="18" charset="0"/>
              </a:rPr>
              <a:t>Για την εξουδετέρωση της βουλγαρικής ιδεολογίας( φορείς 250-300, καταγεγραμμένοι που υπονομεύουν το ελληνικό κράτος) προτείνεται:</a:t>
            </a:r>
          </a:p>
          <a:p>
            <a:pPr marL="342900" lvl="0" indent="-342900">
              <a:lnSpc>
                <a:spcPct val="107000"/>
              </a:lnSpc>
              <a:spcAft>
                <a:spcPts val="800"/>
              </a:spcAft>
              <a:buFont typeface="Symbol" panose="05050102010706020507" pitchFamily="18" charset="2"/>
              <a:buChar char=""/>
            </a:pPr>
            <a:r>
              <a:rPr lang="el-GR" dirty="0">
                <a:effectLst/>
                <a:latin typeface="Times New Roman" panose="02020603050405020304" pitchFamily="18" charset="0"/>
                <a:ea typeface="Calibri" panose="020F0502020204030204" pitchFamily="34" charset="0"/>
                <a:cs typeface="Times New Roman" panose="02020603050405020304" pitchFamily="18" charset="0"/>
              </a:rPr>
              <a:t>Η εξαγορά τους και ο προσηλυτισμός τους στις ελληνικές ιδέες</a:t>
            </a:r>
          </a:p>
          <a:p>
            <a:pPr marL="342900" lvl="0" indent="-342900">
              <a:lnSpc>
                <a:spcPct val="107000"/>
              </a:lnSpc>
              <a:spcAft>
                <a:spcPts val="800"/>
              </a:spcAft>
              <a:buFont typeface="Symbol" panose="05050102010706020507" pitchFamily="18" charset="2"/>
              <a:buChar char=""/>
            </a:pPr>
            <a:r>
              <a:rPr lang="el-GR" dirty="0">
                <a:effectLst/>
                <a:latin typeface="Times New Roman" panose="02020603050405020304" pitchFamily="18" charset="0"/>
                <a:ea typeface="Calibri" panose="020F0502020204030204" pitchFamily="34" charset="0"/>
                <a:cs typeface="Times New Roman" panose="02020603050405020304" pitchFamily="18" charset="0"/>
              </a:rPr>
              <a:t>Η απομάκρυνσή τους σε μέρη της παλαιάς Ελλάδας</a:t>
            </a:r>
            <a:r>
              <a:rPr lang="el-GR"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Symbol" panose="05050102010706020507" pitchFamily="18" charset="2"/>
              <a:buChar char=""/>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Ιδιάζουσα οφείλεται μέριμνα δια τα σχολεία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ωρισμένων</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περιφερειών, όπου </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πλεονάζουσι</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 ξενόφωνοι πληθυσμοί», λόγω του έντονου εκπαιδευτικού προβλήματος «ένεκα των συνθηκών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Symbol" panose="05050102010706020507" pitchFamily="18" charset="2"/>
              <a:buChar char=""/>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Αιτιολογική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Έκθεσις</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του Σχεδίου Νόμου Περί Διοικήσεως σχολείων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συνοικισμων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(25 Αυγούστου 1920, Υπουργός των Εκκλησιαστικών και της Δημοσίας Εκπαιδεύσεως)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l-GR"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62520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DEA419-CB5A-48FD-B034-CEE1DF67B3AB}"/>
              </a:ext>
            </a:extLst>
          </p:cNvPr>
          <p:cNvSpPr>
            <a:spLocks noGrp="1"/>
          </p:cNvSpPr>
          <p:nvPr>
            <p:ph type="title"/>
          </p:nvPr>
        </p:nvSpPr>
        <p:spPr/>
        <p:txBody>
          <a:bodyPr>
            <a:normAutofit/>
          </a:bodyPr>
          <a:lstStyle/>
          <a:p>
            <a:r>
              <a:rPr lang="el-GR" sz="2000" b="1" cap="none" dirty="0">
                <a:latin typeface="Times New Roman" panose="02020603050405020304" pitchFamily="18" charset="0"/>
                <a:cs typeface="Times New Roman" panose="02020603050405020304" pitchFamily="18" charset="0"/>
              </a:rPr>
              <a:t>Αποφάσεις στο Συνέδριο της Κοζάνης: Μανόλης Τριανταφυλλίδης, Ανώτερος Επόπτης</a:t>
            </a:r>
            <a:endParaRPr lang="el-GR" sz="2000" dirty="0"/>
          </a:p>
        </p:txBody>
      </p:sp>
      <p:sp>
        <p:nvSpPr>
          <p:cNvPr id="3" name="Θέση περιεχομένου 2">
            <a:extLst>
              <a:ext uri="{FF2B5EF4-FFF2-40B4-BE49-F238E27FC236}">
                <a16:creationId xmlns:a16="http://schemas.microsoft.com/office/drawing/2014/main" id="{AF5F900B-126D-4AA0-8F30-3FDCB028DF4C}"/>
              </a:ext>
            </a:extLst>
          </p:cNvPr>
          <p:cNvSpPr>
            <a:spLocks noGrp="1"/>
          </p:cNvSpPr>
          <p:nvPr>
            <p:ph idx="1"/>
          </p:nvPr>
        </p:nvSpPr>
        <p:spPr>
          <a:xfrm>
            <a:off x="1451579" y="2015732"/>
            <a:ext cx="9603275" cy="3927868"/>
          </a:xfrm>
        </p:spPr>
        <p:txBody>
          <a:bodyPr>
            <a:normAutofit fontScale="85000" lnSpcReduction="10000"/>
          </a:bodyPr>
          <a:lstStyle/>
          <a:p>
            <a:pPr marL="342900" lvl="0" indent="-342900" algn="just">
              <a:lnSpc>
                <a:spcPct val="107000"/>
              </a:lnSpc>
              <a:spcAft>
                <a:spcPts val="800"/>
              </a:spcAft>
              <a:buFont typeface="Symbol" panose="05050102010706020507" pitchFamily="18" charset="2"/>
              <a:buChar char=""/>
            </a:pP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Διδασκαλία μαθημάτων πρακτικών γνώσεων (γεωπονικών ,ζωοτεχνικών) για τη βελτίωση των όρων της ζωής των </a:t>
            </a:r>
            <a:r>
              <a:rPr lang="el-GR" sz="2400" i="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endParaRPr lang="el-GR" sz="24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Να </a:t>
            </a:r>
            <a:r>
              <a:rPr lang="el-GR" sz="2400" i="1" dirty="0" err="1">
                <a:effectLst/>
                <a:latin typeface="Times New Roman" panose="02020603050405020304" pitchFamily="18" charset="0"/>
                <a:ea typeface="Calibri" panose="020F0502020204030204" pitchFamily="34" charset="0"/>
                <a:cs typeface="Times New Roman" panose="02020603050405020304" pitchFamily="18" charset="0"/>
              </a:rPr>
              <a:t>εξαίρονται</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κατά τη διδασκαλία παντός μαθήματος γεγονότα σχετιζόμενα με την </a:t>
            </a:r>
            <a:r>
              <a:rPr lang="el-GR" sz="2400" i="1" dirty="0" err="1">
                <a:effectLst/>
                <a:latin typeface="Times New Roman" panose="02020603050405020304" pitchFamily="18" charset="0"/>
                <a:ea typeface="Calibri" panose="020F0502020204030204" pitchFamily="34" charset="0"/>
                <a:cs typeface="Times New Roman" panose="02020603050405020304" pitchFamily="18" charset="0"/>
              </a:rPr>
              <a:t>ιστορίαν</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της Μακεδονίας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η </a:t>
            </a:r>
            <a:r>
              <a:rPr lang="el-GR" sz="2400" i="1" dirty="0" err="1">
                <a:effectLst/>
                <a:latin typeface="Times New Roman" panose="02020603050405020304" pitchFamily="18" charset="0"/>
                <a:ea typeface="Calibri" panose="020F0502020204030204" pitchFamily="34" charset="0"/>
                <a:cs typeface="Times New Roman" panose="02020603050405020304" pitchFamily="18" charset="0"/>
              </a:rPr>
              <a:t>ένωσις</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των Ελλήνων υπό τον </a:t>
            </a:r>
            <a:r>
              <a:rPr lang="el-GR" sz="2400" i="1" dirty="0" err="1">
                <a:effectLst/>
                <a:latin typeface="Times New Roman" panose="02020603050405020304" pitchFamily="18" charset="0"/>
                <a:ea typeface="Calibri" panose="020F0502020204030204" pitchFamily="34" charset="0"/>
                <a:cs typeface="Times New Roman" panose="02020603050405020304" pitchFamily="18" charset="0"/>
              </a:rPr>
              <a:t>Αλέξανδρον</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και το </a:t>
            </a:r>
            <a:r>
              <a:rPr lang="el-GR" sz="2400" i="1" dirty="0" err="1">
                <a:effectLst/>
                <a:latin typeface="Times New Roman" panose="02020603050405020304" pitchFamily="18" charset="0"/>
                <a:ea typeface="Calibri" panose="020F0502020204030204" pitchFamily="34" charset="0"/>
                <a:cs typeface="Times New Roman" panose="02020603050405020304" pitchFamily="18" charset="0"/>
              </a:rPr>
              <a:t>εκπολιτιστικόν</a:t>
            </a:r>
            <a:r>
              <a:rPr lang="el-GR" sz="2400" i="1" dirty="0">
                <a:effectLst/>
                <a:latin typeface="Times New Roman" panose="02020603050405020304" pitchFamily="18" charset="0"/>
                <a:ea typeface="Calibri" panose="020F0502020204030204" pitchFamily="34" charset="0"/>
                <a:cs typeface="Times New Roman" panose="02020603050405020304" pitchFamily="18" charset="0"/>
              </a:rPr>
              <a:t> αυτού έργον, η καταστροφή της Νάουσας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Symbol" panose="05050102010706020507" pitchFamily="18" charset="2"/>
              <a:buChar char=""/>
            </a:pPr>
            <a:r>
              <a:rPr lang="el-GR" sz="22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a:t>
            </a:r>
            <a:r>
              <a:rPr lang="el-GR" sz="2200" dirty="0">
                <a:latin typeface="Times New Roman" panose="02020603050405020304" pitchFamily="18" charset="0"/>
                <a:ea typeface="Calibri" panose="020F0502020204030204" pitchFamily="34" charset="0"/>
                <a:cs typeface="Times New Roman" panose="02020603050405020304" pitchFamily="18" charset="0"/>
              </a:rPr>
              <a:t>. </a:t>
            </a:r>
            <a:r>
              <a:rPr lang="el-GR" sz="2200" b="1" dirty="0">
                <a:effectLst/>
                <a:latin typeface="Times New Roman" panose="02020603050405020304" pitchFamily="18" charset="0"/>
                <a:ea typeface="Calibri" panose="020F0502020204030204" pitchFamily="34" charset="0"/>
                <a:cs typeface="Times New Roman" panose="02020603050405020304" pitchFamily="18" charset="0"/>
              </a:rPr>
              <a:t>Προτάσεις του εκπαιδευτικού συνεδρίου Κοζάνης Περί των </a:t>
            </a:r>
            <a:r>
              <a:rPr lang="el-GR" sz="22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2200" b="1" dirty="0">
                <a:effectLst/>
                <a:latin typeface="Times New Roman" panose="02020603050405020304" pitchFamily="18" charset="0"/>
                <a:ea typeface="Calibri" panose="020F0502020204030204" pitchFamily="34" charset="0"/>
                <a:cs typeface="Times New Roman" panose="02020603050405020304" pitchFamily="18" charset="0"/>
              </a:rPr>
              <a:t> σχολείων (υπογράφει ο Ανώτερος Επόπτης Μανώλης Τριανταφυλλίδης, 2 Ιουλίου 1924).</a:t>
            </a:r>
          </a:p>
          <a:p>
            <a:pPr marL="342900" indent="-342900" algn="just">
              <a:lnSpc>
                <a:spcPct val="107000"/>
              </a:lnSpc>
              <a:spcAft>
                <a:spcPts val="800"/>
              </a:spcAft>
              <a:buFont typeface="Symbol" panose="05050102010706020507" pitchFamily="18" charset="2"/>
              <a:buChar char=""/>
            </a:pPr>
            <a:br>
              <a:rPr lang="el-GR" sz="2200" dirty="0">
                <a:effectLst/>
                <a:latin typeface="Times New Roman" panose="02020603050405020304" pitchFamily="18" charset="0"/>
                <a:ea typeface="Calibri" panose="020F0502020204030204" pitchFamily="34" charset="0"/>
                <a:cs typeface="Times New Roman" panose="02020603050405020304" pitchFamily="18" charset="0"/>
              </a:rPr>
            </a:br>
            <a:br>
              <a:rPr lang="el-GR" sz="2200" dirty="0">
                <a:effectLst/>
                <a:latin typeface="Times New Roman" panose="02020603050405020304" pitchFamily="18" charset="0"/>
                <a:ea typeface="Calibri" panose="020F0502020204030204" pitchFamily="34" charset="0"/>
                <a:cs typeface="Times New Roman" panose="02020603050405020304" pitchFamily="18" charset="0"/>
              </a:rPr>
            </a:b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Symbol" panose="05050102010706020507" pitchFamily="18" charset="2"/>
              <a:buChar char=""/>
            </a:pPr>
            <a:endParaRPr lang="el-GR"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l-GR" sz="105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l-GR"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l-GR"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384673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209865-2B59-43E7-8AD3-C4342ED19F77}"/>
              </a:ext>
            </a:extLst>
          </p:cNvPr>
          <p:cNvSpPr>
            <a:spLocks noGrp="1"/>
          </p:cNvSpPr>
          <p:nvPr>
            <p:ph type="title"/>
          </p:nvPr>
        </p:nvSpPr>
        <p:spPr>
          <a:xfrm>
            <a:off x="1195547" y="898437"/>
            <a:ext cx="9603275" cy="1049235"/>
          </a:xfrm>
        </p:spPr>
        <p:txBody>
          <a:bodyPr>
            <a:normAutofit/>
          </a:bodyPr>
          <a:lstStyle/>
          <a:p>
            <a:pPr marL="342900" indent="-342900">
              <a:lnSpc>
                <a:spcPct val="107000"/>
              </a:lnSpc>
              <a:spcAft>
                <a:spcPts val="800"/>
              </a:spcAft>
            </a:pPr>
            <a:r>
              <a:rPr lang="el-GR" sz="2000" b="1" cap="none" dirty="0">
                <a:latin typeface="Times New Roman" panose="02020603050405020304" pitchFamily="18" charset="0"/>
                <a:cs typeface="Times New Roman" panose="02020603050405020304" pitchFamily="18" charset="0"/>
              </a:rPr>
              <a:t>Αποφάσεις στο Συνέδριο της Κοζάνης: Μανόλης Τριανταφυλλίδης, Ανώτερος Επόπτης: Διδακτικό υλικό</a:t>
            </a:r>
          </a:p>
        </p:txBody>
      </p:sp>
      <p:sp>
        <p:nvSpPr>
          <p:cNvPr id="3" name="Θέση περιεχομένου 2">
            <a:extLst>
              <a:ext uri="{FF2B5EF4-FFF2-40B4-BE49-F238E27FC236}">
                <a16:creationId xmlns:a16="http://schemas.microsoft.com/office/drawing/2014/main" id="{CBA553FC-FB92-4330-843B-4E2D8CF0534F}"/>
              </a:ext>
            </a:extLst>
          </p:cNvPr>
          <p:cNvSpPr>
            <a:spLocks noGrp="1"/>
          </p:cNvSpPr>
          <p:nvPr>
            <p:ph idx="1"/>
          </p:nvPr>
        </p:nvSpPr>
        <p:spPr>
          <a:xfrm>
            <a:off x="1451579" y="1947672"/>
            <a:ext cx="9603275" cy="3922776"/>
          </a:xfrm>
        </p:spPr>
        <p:txBody>
          <a:bodyPr>
            <a:normAutofit fontScale="25000" lnSpcReduction="20000"/>
          </a:bodyPr>
          <a:lstStyle/>
          <a:p>
            <a:pPr marL="342900" lvl="0" indent="-342900" algn="just">
              <a:lnSpc>
                <a:spcPct val="170000"/>
              </a:lnSpc>
              <a:spcAft>
                <a:spcPts val="800"/>
              </a:spcAft>
              <a:buFont typeface="Symbol" panose="05050102010706020507" pitchFamily="18" charset="2"/>
              <a:buChar char=""/>
            </a:pP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Ειδικές γνώσεις λαογραφικές, εθνογραφικές σχετιζόμενες με τη Μακεδονία που θα περιλαμβάνονται σε ειδικές εκδόσεις των εκάστοτε εγκεκριμένων βιβλίων για τους ξενόφωνους μαθητές</a:t>
            </a:r>
          </a:p>
          <a:p>
            <a:pPr marL="342900" lvl="0" indent="-342900" algn="just">
              <a:lnSpc>
                <a:spcPct val="107000"/>
              </a:lnSpc>
              <a:spcAft>
                <a:spcPts val="800"/>
              </a:spcAft>
              <a:buFont typeface="Symbol" panose="05050102010706020507" pitchFamily="18" charset="2"/>
              <a:buChar char=""/>
            </a:pP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Βοηθητικά βιβλία για τη γενική και τη γλωσσική μόρφωση των μαθητών</a:t>
            </a:r>
          </a:p>
          <a:p>
            <a:pPr marL="342900" lvl="0" indent="-342900" algn="just">
              <a:lnSpc>
                <a:spcPct val="107000"/>
              </a:lnSpc>
              <a:spcAft>
                <a:spcPts val="800"/>
              </a:spcAft>
              <a:buFont typeface="Symbol" panose="05050102010706020507" pitchFamily="18" charset="2"/>
              <a:buChar char=""/>
            </a:pP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Οργάνωση εκδρομών στο πλαίσιο της σχολικής ζωής</a:t>
            </a:r>
          </a:p>
          <a:p>
            <a:pPr marL="342900" lvl="0" indent="-342900" algn="just">
              <a:lnSpc>
                <a:spcPct val="107000"/>
              </a:lnSpc>
              <a:spcAft>
                <a:spcPts val="800"/>
              </a:spcAft>
              <a:buFont typeface="Symbol" panose="05050102010706020507" pitchFamily="18" charset="2"/>
              <a:buChar char=""/>
            </a:pP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Οργάνωση μαθητικών κοινοτήτων και προετοιμασία διδασκάλων για αυτήν</a:t>
            </a:r>
          </a:p>
          <a:p>
            <a:pPr marL="342900" lvl="0" indent="-342900" algn="just">
              <a:lnSpc>
                <a:spcPct val="107000"/>
              </a:lnSpc>
              <a:spcAft>
                <a:spcPts val="800"/>
              </a:spcAft>
              <a:buFont typeface="Symbol" panose="05050102010706020507" pitchFamily="18" charset="2"/>
              <a:buChar char=""/>
            </a:pP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Παροχή στους άπορους ξενόφωνους μαθητές γραφικής ύλης και διδακτικών βιβλίων</a:t>
            </a:r>
          </a:p>
          <a:p>
            <a:pPr marL="342900" lvl="0" indent="-342900" algn="just">
              <a:lnSpc>
                <a:spcPct val="107000"/>
              </a:lnSpc>
              <a:spcAft>
                <a:spcPts val="800"/>
              </a:spcAft>
              <a:buFont typeface="Symbol" panose="05050102010706020507" pitchFamily="18" charset="2"/>
              <a:buChar char=""/>
            </a:pP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a:t>
            </a:r>
            <a:r>
              <a:rPr lang="el-GR" sz="6400" dirty="0">
                <a:latin typeface="Times New Roman" panose="02020603050405020304" pitchFamily="18" charset="0"/>
                <a:ea typeface="Calibri" panose="020F0502020204030204" pitchFamily="34" charset="0"/>
                <a:cs typeface="Times New Roman" panose="02020603050405020304" pitchFamily="18" charset="0"/>
              </a:rPr>
              <a:t>. </a:t>
            </a: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Προτάσεις του εκπαιδευτικού συνεδρίου Κοζάνης Περί των </a:t>
            </a:r>
            <a:r>
              <a:rPr lang="el-GR" sz="64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 σχολείων (υπογράφει ο Ανώτερος Επόπτης Μανώλης Τριανταφυλλίδης, 2 Ιουλίου 1924).</a:t>
            </a:r>
            <a:br>
              <a:rPr lang="el-GR" sz="6400" dirty="0">
                <a:effectLst/>
                <a:latin typeface="Times New Roman" panose="02020603050405020304" pitchFamily="18" charset="0"/>
                <a:ea typeface="Calibri" panose="020F0502020204030204" pitchFamily="34" charset="0"/>
                <a:cs typeface="Times New Roman" panose="02020603050405020304" pitchFamily="18" charset="0"/>
              </a:rPr>
            </a:br>
            <a:br>
              <a:rPr lang="el-GR" sz="6400" dirty="0">
                <a:effectLst/>
                <a:latin typeface="Times New Roman" panose="02020603050405020304" pitchFamily="18" charset="0"/>
                <a:ea typeface="Calibri" panose="020F0502020204030204" pitchFamily="34" charset="0"/>
                <a:cs typeface="Times New Roman" panose="02020603050405020304" pitchFamily="18" charset="0"/>
              </a:rPr>
            </a:br>
            <a:r>
              <a:rPr lang="el-GR" sz="64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Symbol" panose="05050102010706020507" pitchFamily="18" charset="2"/>
              <a:buChar char=""/>
            </a:pP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l-GR" sz="29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l-GR"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353579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75FD14-D869-4AC9-83CB-5552AB4B5D49}"/>
              </a:ext>
            </a:extLst>
          </p:cNvPr>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ΔΟΜΙΚΗ ΕΝΣΩΜΑΤΩΣΗ</a:t>
            </a:r>
            <a:br>
              <a:rPr lang="el-GR" b="1" dirty="0">
                <a:latin typeface="Times New Roman" panose="02020603050405020304" pitchFamily="18"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40DE5FC-AFA9-4EA5-BAFA-2A1F8F483933}"/>
              </a:ext>
            </a:extLst>
          </p:cNvPr>
          <p:cNvSpPr>
            <a:spLocks noGrp="1"/>
          </p:cNvSpPr>
          <p:nvPr>
            <p:ph idx="1"/>
          </p:nvPr>
        </p:nvSpPr>
        <p:spPr/>
        <p:txBody>
          <a:bodyPr>
            <a:normAutofit/>
          </a:bodyPr>
          <a:lstStyle/>
          <a:p>
            <a:r>
              <a:rPr lang="el-GR" sz="1800" dirty="0">
                <a:effectLst/>
                <a:latin typeface="Times New Roman" panose="02020603050405020304" pitchFamily="18" charset="0"/>
                <a:ea typeface="Calibri" panose="020F0502020204030204" pitchFamily="34" charset="0"/>
              </a:rPr>
              <a:t>Η  δομική ενσωμάτωση αφορά σε δράσεις και πεπραγμένα της κρατικής διοίκησης.</a:t>
            </a:r>
          </a:p>
          <a:p>
            <a:r>
              <a:rPr lang="el-GR" sz="1800" b="1" dirty="0">
                <a:latin typeface="Times New Roman" panose="02020603050405020304" pitchFamily="18" charset="0"/>
                <a:ea typeface="Times New Roman" panose="02020603050405020304" pitchFamily="18" charset="0"/>
                <a:cs typeface="Times New Roman" panose="02020603050405020304" pitchFamily="18" charset="0"/>
              </a:rPr>
              <a:t>Ο</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ι περιφερειακές ελίτ των Φιλελευθέρων οικοδόμησαν τα συστατικά στοιχεία της δομικής ενσωμάτωσης των αλλόγλωσσων, μιλώντας για διοικητικά μέτρα που συνδύαζαν την πρόνοια με την οικονομική και κοινωνική αναβάθμισή τους, όπως με τη βελτίωση της υλικοτεχνικής υποδομής των σχολείων στις αλλόγλωσσες κοινότητες και τη δημιουργία κινήτρων για την ενσωμάτωση στο ελληνικό εκπαιδευτικό σύστημα. </a:t>
            </a:r>
            <a:r>
              <a:rPr lang="el-GR" sz="1800" dirty="0">
                <a:effectLst/>
                <a:latin typeface="Times New Roman" panose="02020603050405020304" pitchFamily="18" charset="0"/>
                <a:ea typeface="Calibri" panose="020F0502020204030204" pitchFamily="34" charset="0"/>
              </a:rPr>
              <a:t> </a:t>
            </a:r>
            <a:endParaRPr lang="el-G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20404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893D1A-3F21-4620-8629-7A4F666FB633}"/>
              </a:ext>
            </a:extLst>
          </p:cNvPr>
          <p:cNvSpPr>
            <a:spLocks noGrp="1"/>
          </p:cNvSpPr>
          <p:nvPr>
            <p:ph type="title"/>
          </p:nvPr>
        </p:nvSpPr>
        <p:spPr/>
        <p:txBody>
          <a:bodyPr>
            <a:normAutofit fontScale="90000"/>
          </a:bodyPr>
          <a:lstStyle/>
          <a:p>
            <a:br>
              <a:rPr lang="el-GR" dirty="0"/>
            </a:br>
            <a:r>
              <a:rPr lang="el-GR" sz="2000" b="1" cap="none" dirty="0">
                <a:latin typeface="Times New Roman" panose="02020603050405020304" pitchFamily="18" charset="0"/>
                <a:cs typeface="Times New Roman" panose="02020603050405020304" pitchFamily="18" charset="0"/>
              </a:rPr>
              <a:t>Η ίδρυση νέων σχολικών τύπων-βαθμίδων</a:t>
            </a:r>
            <a:br>
              <a:rPr lang="el-GR" sz="3200" b="1" dirty="0">
                <a:effectLst/>
                <a:latin typeface="Times New Roman" panose="02020603050405020304" pitchFamily="18" charset="0"/>
                <a:ea typeface="Calibri" panose="020F0502020204030204" pitchFamily="34" charset="0"/>
                <a:cs typeface="Times New Roman" panose="02020603050405020304" pitchFamily="18" charset="0"/>
              </a:rPr>
            </a:br>
            <a:endParaRPr lang="el-GR" b="1" dirty="0"/>
          </a:p>
        </p:txBody>
      </p:sp>
      <p:sp>
        <p:nvSpPr>
          <p:cNvPr id="3" name="Θέση περιεχομένου 2">
            <a:extLst>
              <a:ext uri="{FF2B5EF4-FFF2-40B4-BE49-F238E27FC236}">
                <a16:creationId xmlns:a16="http://schemas.microsoft.com/office/drawing/2014/main" id="{EA982F76-CF83-4AC4-855B-A6B67ACE6975}"/>
              </a:ext>
            </a:extLst>
          </p:cNvPr>
          <p:cNvSpPr>
            <a:spLocks noGrp="1"/>
          </p:cNvSpPr>
          <p:nvPr>
            <p:ph idx="1"/>
          </p:nvPr>
        </p:nvSpPr>
        <p:spPr>
          <a:xfrm>
            <a:off x="1451579" y="2015732"/>
            <a:ext cx="9603275" cy="3735844"/>
          </a:xfrm>
        </p:spPr>
        <p:txBody>
          <a:bodyPr>
            <a:normAutofit fontScale="70000" lnSpcReduction="20000"/>
          </a:bodyPr>
          <a:lstStyle/>
          <a:p>
            <a:r>
              <a:rPr lang="el-GR" sz="2400" dirty="0">
                <a:latin typeface="Times New Roman" panose="02020603050405020304" pitchFamily="18" charset="0"/>
                <a:ea typeface="Calibri" panose="020F0502020204030204" pitchFamily="34" charset="0"/>
                <a:cs typeface="Times New Roman" panose="02020603050405020304" pitchFamily="18" charset="0"/>
              </a:rPr>
              <a:t>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μόρφωση των κατάλληλων Νηπιαγωγών</a:t>
            </a:r>
          </a:p>
          <a:p>
            <a:r>
              <a:rPr lang="el-GR" sz="2400" dirty="0">
                <a:latin typeface="Times New Roman" panose="02020603050405020304" pitchFamily="18" charset="0"/>
                <a:ea typeface="Calibri" panose="020F0502020204030204" pitchFamily="34" charset="0"/>
                <a:cs typeface="Times New Roman" panose="02020603050405020304" pitchFamily="18" charset="0"/>
              </a:rPr>
              <a:t>Η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ίδρυση Οικοτροφείων όπου υπάρχουν Παρθεναγωγεία και κυριαρχεί ο βουλγαρόφωνος πληθυσμός</a:t>
            </a:r>
          </a:p>
          <a:p>
            <a:r>
              <a:rPr lang="el-GR" sz="2400" dirty="0">
                <a:latin typeface="Times New Roman" panose="02020603050405020304" pitchFamily="18" charset="0"/>
                <a:ea typeface="Calibri" panose="020F0502020204030204" pitchFamily="34" charset="0"/>
                <a:cs typeface="Times New Roman" panose="02020603050405020304" pitchFamily="18" charset="0"/>
              </a:rPr>
              <a:t>Η ί</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δρυση πρακτικών, επαγγελματικών ή βιοτεχνικών σχολών σε ξενόφωνους συνοικισμούς </a:t>
            </a:r>
          </a:p>
          <a:p>
            <a:pPr marL="342900" lvl="0" indent="-342900" algn="just">
              <a:lnSpc>
                <a:spcPct val="107000"/>
              </a:lnSpc>
              <a:buFont typeface="Symbol" panose="05050102010706020507" pitchFamily="18" charset="2"/>
              <a:buChar char=""/>
            </a:pPr>
            <a:r>
              <a:rPr lang="el-GR" sz="2400" dirty="0">
                <a:latin typeface="Times New Roman" panose="02020603050405020304" pitchFamily="18" charset="0"/>
                <a:ea typeface="Calibri" panose="020F0502020204030204" pitchFamily="34" charset="0"/>
                <a:cs typeface="Times New Roman" panose="02020603050405020304" pitchFamily="18" charset="0"/>
              </a:rPr>
              <a:t>Η ί</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δρυση Νηπιαγωγείων: κατά μήκος των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ελληνοβουλγαρικών</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συνόρων, όπου λειτουργούν βουλγάρικα σχολεία και νηπιαγωγεία και στις κοινότητες όπου ο πληθυσμός είναι είτε μικτός είτε αμιγώς βουλγαρόφωνος.</a:t>
            </a:r>
          </a:p>
          <a:p>
            <a:pPr marL="342900" lvl="0" indent="-342900" algn="just">
              <a:lnSpc>
                <a:spcPct val="107000"/>
              </a:lnSpc>
              <a:spcAft>
                <a:spcPts val="800"/>
              </a:spcAft>
              <a:buFont typeface="Symbol" panose="05050102010706020507" pitchFamily="18" charset="2"/>
              <a:buChar char=""/>
            </a:pPr>
            <a:r>
              <a:rPr lang="el-GR" sz="2400" dirty="0">
                <a:latin typeface="Times New Roman" panose="02020603050405020304" pitchFamily="18" charset="0"/>
                <a:ea typeface="Calibri" panose="020F0502020204030204" pitchFamily="34" charset="0"/>
                <a:cs typeface="Times New Roman" panose="02020603050405020304" pitchFamily="18" charset="0"/>
              </a:rPr>
              <a:t>Η ί</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δρυση Πρακτικών γεωργικών σχολών «δια των οποίων θα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μεταδοθώσι</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δια κατάλληλων γεωπόνων εις τους χωρικούς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πρακτικαί</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γνώσεις»</a:t>
            </a:r>
          </a:p>
          <a:p>
            <a:pPr marL="457200" algn="just">
              <a:lnSpc>
                <a:spcPct val="107000"/>
              </a:lnSpc>
              <a:spcAft>
                <a:spcPts val="800"/>
              </a:spcAft>
            </a:pPr>
            <a:r>
              <a:rPr lang="el-GR" sz="2400" dirty="0">
                <a:latin typeface="Times New Roman" panose="02020603050405020304" pitchFamily="18" charset="0"/>
                <a:ea typeface="Calibri" panose="020F0502020204030204" pitchFamily="34" charset="0"/>
                <a:cs typeface="Times New Roman" panose="02020603050405020304" pitchFamily="18" charset="0"/>
              </a:rPr>
              <a:t>Η ίδρυση ν</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υχτερινών σχολείων για αγόρια και Κυριακών σχολείων για κορίτσια με ειδικά διαμορφωμένα προγράμματα σπουδών</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928437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9874C2-1FA8-48A2-B65A-DEC20B05DF7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E4DD6E4-2587-4211-9DFD-B682D70A5DD9}"/>
              </a:ext>
            </a:extLst>
          </p:cNvPr>
          <p:cNvSpPr>
            <a:spLocks noGrp="1"/>
          </p:cNvSpPr>
          <p:nvPr>
            <p:ph idx="1"/>
          </p:nvPr>
        </p:nvSpPr>
        <p:spPr>
          <a:xfrm>
            <a:off x="1451579" y="2015732"/>
            <a:ext cx="9603275" cy="4037749"/>
          </a:xfrm>
        </p:spPr>
        <p:txBody>
          <a:bodyPr>
            <a:normAutofit fontScale="77500" lnSpcReduction="20000"/>
          </a:bodyPr>
          <a:lstStyle/>
          <a:p>
            <a:r>
              <a:rPr lang="el-GR" dirty="0">
                <a:latin typeface="Times New Roman" panose="02020603050405020304" pitchFamily="18" charset="0"/>
                <a:ea typeface="Calibri" panose="020F0502020204030204" pitchFamily="34" charset="0"/>
                <a:cs typeface="Times New Roman" panose="02020603050405020304" pitchFamily="18" charset="0"/>
              </a:rPr>
              <a:t>Η κ</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αθιέρωση μαθημάτων ελευθέρων δια τους μη φοιτώντας εις τα σχολεία</a:t>
            </a:r>
          </a:p>
          <a:p>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 ανάγκη για νέα διδακτήρια  για την εκπαίδευση</a:t>
            </a:r>
          </a:p>
          <a:p>
            <a:r>
              <a:rPr lang="el-GR" sz="2000" dirty="0">
                <a:latin typeface="Times New Roman" panose="02020603050405020304" pitchFamily="18" charset="0"/>
                <a:ea typeface="Calibri" panose="020F0502020204030204" pitchFamily="34" charset="0"/>
                <a:cs typeface="Times New Roman" panose="02020603050405020304" pitchFamily="18" charset="0"/>
              </a:rPr>
              <a:t>Η δ</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ημιουργία δρόμων για τη διευκόλυνση της επικοινωνίας, συγκοινωνίας και μεταφοράς αγαθών με τους Έλληνες εμπόρους</a:t>
            </a:r>
          </a:p>
          <a:p>
            <a:pPr marL="342900" lvl="0" indent="-342900" algn="just">
              <a:lnSpc>
                <a:spcPct val="107000"/>
              </a:lnSpc>
              <a:spcAft>
                <a:spcPts val="800"/>
              </a:spcAft>
              <a:buFont typeface="Symbol" panose="05050102010706020507" pitchFamily="18" charset="2"/>
              <a:buChar char=""/>
            </a:pP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Λειτουργία 6τάξιων δημοτικών σχολείων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Όπου υπηρετούν πάνω από δύο διδάσκαλοι μαζί με τις νηπιαγωγούς «δέον οι </a:t>
            </a:r>
            <a:r>
              <a:rPr lang="el-GR" sz="2000" i="1" dirty="0" err="1">
                <a:effectLst/>
                <a:latin typeface="Times New Roman" panose="02020603050405020304" pitchFamily="18" charset="0"/>
                <a:ea typeface="Calibri" panose="020F0502020204030204" pitchFamily="34" charset="0"/>
                <a:cs typeface="Times New Roman" panose="02020603050405020304" pitchFamily="18" charset="0"/>
              </a:rPr>
              <a:t>ημίσεις</a:t>
            </a: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 τουλάχιστον να είναι θήλεις»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Καμία θέση κενή σε κανένα ξενόφωνο σχολείο πάνω από ένα μήνα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Ίδρυση δανειστικών βιβλιοθηκών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l-GR" sz="2000" i="1" dirty="0">
                <a:effectLst/>
                <a:latin typeface="Times New Roman" panose="02020603050405020304" pitchFamily="18" charset="0"/>
                <a:ea typeface="Calibri" panose="020F0502020204030204" pitchFamily="34" charset="0"/>
                <a:cs typeface="Times New Roman" panose="02020603050405020304" pitchFamily="18" charset="0"/>
              </a:rPr>
              <a:t>Να ελεγχθεί με αυστηρούς ελέγχους η τήρηση της υποχρεωτικής εκπαίδευσης στα νηπιαγωγεία και τα δημοτικά σχολεία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l-G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94135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8E4AE7-5ABE-43DC-BB63-A7C5D641A041}"/>
              </a:ext>
            </a:extLst>
          </p:cNvPr>
          <p:cNvSpPr>
            <a:spLocks noGrp="1"/>
          </p:cNvSpPr>
          <p:nvPr>
            <p:ph type="title"/>
          </p:nvPr>
        </p:nvSpPr>
        <p:spPr>
          <a:xfrm>
            <a:off x="1661891" y="804519"/>
            <a:ext cx="9603275" cy="1049235"/>
          </a:xfrm>
        </p:spPr>
        <p:txBody>
          <a:bodyPr/>
          <a:lstStyle/>
          <a:p>
            <a:r>
              <a:rPr lang="el-GR" dirty="0"/>
              <a:t>ΠΗΓΕΣ</a:t>
            </a:r>
          </a:p>
        </p:txBody>
      </p:sp>
      <p:sp>
        <p:nvSpPr>
          <p:cNvPr id="3" name="Θέση περιεχομένου 2">
            <a:extLst>
              <a:ext uri="{FF2B5EF4-FFF2-40B4-BE49-F238E27FC236}">
                <a16:creationId xmlns:a16="http://schemas.microsoft.com/office/drawing/2014/main" id="{5D8B0DB5-DFA5-4C9E-A4C0-E40D9F4074A8}"/>
              </a:ext>
            </a:extLst>
          </p:cNvPr>
          <p:cNvSpPr>
            <a:spLocks noGrp="1"/>
          </p:cNvSpPr>
          <p:nvPr>
            <p:ph idx="1"/>
          </p:nvPr>
        </p:nvSpPr>
        <p:spPr>
          <a:xfrm>
            <a:off x="1451579" y="1853754"/>
            <a:ext cx="9603275" cy="3612591"/>
          </a:xfrm>
        </p:spPr>
        <p:txBody>
          <a:bodyPr>
            <a:normAutofit/>
          </a:bodyPr>
          <a:lstStyle/>
          <a:p>
            <a:pPr marL="342900" indent="-342900" algn="just">
              <a:lnSpc>
                <a:spcPct val="107000"/>
              </a:lnSpc>
              <a:spcAft>
                <a:spcPts val="800"/>
              </a:spcAft>
              <a:buFont typeface="Symbol" panose="05050102010706020507" pitchFamily="18" charset="2"/>
              <a:buChar char=""/>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Σχέδιον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νόμου: Περί Εποπτείας και διοικήσεως της εκπαιδεύσεως εν τοις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ξενοφώνοις</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συνοικισμοίς</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Αύγουστος 1920, Υπουργός των Εκκλησιαστικών και της Δημοσίας Εκπαιδεύσεως (με διόρθωση χειρόγραφη : Περί εποπτείας και διοικήσεως σχολείων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συνοικισμών).</a:t>
            </a:r>
          </a:p>
          <a:p>
            <a:pPr marL="342900" lvl="0" indent="-342900" algn="just">
              <a:lnSpc>
                <a:spcPct val="107000"/>
              </a:lnSpc>
              <a:spcAft>
                <a:spcPts val="800"/>
              </a:spcAft>
              <a:buFont typeface="Symbol" panose="05050102010706020507" pitchFamily="18" charset="2"/>
              <a:buChar char=""/>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Από Τμήμα Β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Πολιτικόν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Υπουργείου Εξωτερικών, αναφορά στην ανάγκη για την ίδρυση δύο οικοτροφείων εν τη Γενική Διοικήσει Κοζάνης –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Φλωρίνης</a:t>
            </a:r>
            <a:endParaRPr lang="el-GR"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l-GR" sz="1800" b="1" dirty="0">
                <a:effectLst/>
                <a:latin typeface="Times New Roman" panose="02020603050405020304" pitchFamily="18" charset="0"/>
                <a:ea typeface="Times New Roman" panose="02020603050405020304" pitchFamily="18" charset="0"/>
              </a:rPr>
              <a:t>Νόμος 1329 Περί Πρακτικών σχολών θηλέων. (</a:t>
            </a:r>
            <a:r>
              <a:rPr lang="el-GR" sz="1800" b="1" dirty="0">
                <a:effectLst/>
                <a:latin typeface="Times New Roman" panose="02020603050405020304" pitchFamily="18" charset="0"/>
                <a:ea typeface="Calibri" panose="020F0502020204030204" pitchFamily="34" charset="0"/>
              </a:rPr>
              <a:t>Ν. 1329/1918/ΦΕΚ 89/ 27.04.1918. Περί πρακτικών σχολών Θηλέων</a:t>
            </a:r>
            <a:r>
              <a:rPr lang="el-GR" sz="1800" b="1" dirty="0">
                <a:latin typeface="Times New Roman" panose="02020603050405020304" pitchFamily="18" charset="0"/>
                <a:ea typeface="Calibri" panose="020F0502020204030204" pitchFamily="34" charset="0"/>
              </a:rPr>
              <a:t>). </a:t>
            </a:r>
            <a:r>
              <a:rPr lang="el-GR" sz="1800" b="1" dirty="0">
                <a:effectLst/>
                <a:latin typeface="Times New Roman" panose="02020603050405020304" pitchFamily="18" charset="0"/>
                <a:ea typeface="Times New Roman" panose="02020603050405020304" pitchFamily="18" charset="0"/>
              </a:rPr>
              <a:t>Σύμφωνα με το Νόμο οι πρακτικές σχολές θηλέων ήταν σχολεία Δημοτικής Εκπαίδευσης. Σύμφωνα με το άρθρο 5 ο Υπουργός μπορούσε να συστήσει πρακτικές σχολές θηλέων σε ξενόφωνα μέρη</a:t>
            </a:r>
          </a:p>
          <a:p>
            <a:pPr marL="342900" lvl="0" indent="-342900" algn="just">
              <a:lnSpc>
                <a:spcPct val="107000"/>
              </a:lnSpc>
              <a:spcAft>
                <a:spcPts val="800"/>
              </a:spcAft>
              <a:buFont typeface="Symbol" panose="05050102010706020507" pitchFamily="18" charset="2"/>
              <a:buChar char=""/>
            </a:pPr>
            <a:endParaRPr lang="el-GR" sz="18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2792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9B1E72-7EE8-4B84-9430-55E0C9911918}"/>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3EC7C510-DAC9-4F82-A037-05F4FA0BBE48}"/>
              </a:ext>
            </a:extLst>
          </p:cNvPr>
          <p:cNvSpPr>
            <a:spLocks noGrp="1"/>
          </p:cNvSpPr>
          <p:nvPr>
            <p:ph idx="1"/>
          </p:nvPr>
        </p:nvSpPr>
        <p:spPr/>
        <p:txBody>
          <a:bodyPr>
            <a:normAutofit/>
          </a:bodyPr>
          <a:lstStyle/>
          <a:p>
            <a:r>
              <a:rPr lang="el-GR" sz="1800" b="1" dirty="0">
                <a:latin typeface="Times New Roman" panose="02020603050405020304" pitchFamily="18" charset="0"/>
                <a:cs typeface="Times New Roman" panose="02020603050405020304" pitchFamily="18" charset="0"/>
              </a:rPr>
              <a:t>Η ΣΧΕΣΗ ΤΗΣ ΕΞΕΛΛΗΝΙΣΕΩΣ ΜΕ ΤΟΝ ΣΤΟΧΟ ΤΗΣ ΕΘΝΙΚΗΣ ΟΛΟΚΛΗΡΩΣΗΣ</a:t>
            </a:r>
          </a:p>
        </p:txBody>
      </p:sp>
    </p:spTree>
    <p:extLst>
      <p:ext uri="{BB962C8B-B14F-4D97-AF65-F5344CB8AC3E}">
        <p14:creationId xmlns:p14="http://schemas.microsoft.com/office/powerpoint/2010/main" val="34638442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2C7B05-7897-4576-9210-49CB4EFF09B0}"/>
              </a:ext>
            </a:extLst>
          </p:cNvPr>
          <p:cNvSpPr>
            <a:spLocks noGrp="1"/>
          </p:cNvSpPr>
          <p:nvPr>
            <p:ph type="title"/>
          </p:nvPr>
        </p:nvSpPr>
        <p:spPr/>
        <p:txBody>
          <a:bodyPr>
            <a:normAutofit fontScale="90000"/>
          </a:bodyPr>
          <a:lstStyle/>
          <a:p>
            <a:pPr>
              <a:lnSpc>
                <a:spcPct val="150000"/>
              </a:lnSpc>
            </a:pPr>
            <a:r>
              <a:rPr lang="el-GR" sz="1800" b="1" cap="none" dirty="0">
                <a:latin typeface="Times New Roman" panose="02020603050405020304" pitchFamily="18" charset="0"/>
                <a:cs typeface="Times New Roman" panose="02020603050405020304" pitchFamily="18" charset="0"/>
              </a:rPr>
              <a:t>Αρχείο Γληνού, </a:t>
            </a:r>
            <a:r>
              <a:rPr lang="el-GR" sz="1800" b="1" cap="none" dirty="0" err="1">
                <a:latin typeface="Times New Roman" panose="02020603050405020304" pitchFamily="18" charset="0"/>
                <a:cs typeface="Times New Roman" panose="02020603050405020304" pitchFamily="18" charset="0"/>
              </a:rPr>
              <a:t>Σχέδιον</a:t>
            </a:r>
            <a:r>
              <a:rPr lang="el-GR" sz="1800" b="1" cap="none" dirty="0">
                <a:latin typeface="Times New Roman" panose="02020603050405020304" pitchFamily="18" charset="0"/>
                <a:cs typeface="Times New Roman" panose="02020603050405020304" pitchFamily="18" charset="0"/>
              </a:rPr>
              <a:t> νόμου: Περί εποπτείας και διοικήσεως της εκπαιδεύσεως εν τοις </a:t>
            </a:r>
            <a:r>
              <a:rPr lang="el-GR" sz="1800" b="1" cap="none" dirty="0" err="1">
                <a:latin typeface="Times New Roman" panose="02020603050405020304" pitchFamily="18" charset="0"/>
                <a:cs typeface="Times New Roman" panose="02020603050405020304" pitchFamily="18" charset="0"/>
              </a:rPr>
              <a:t>ξενοφώνοις</a:t>
            </a:r>
            <a:r>
              <a:rPr lang="el-GR" sz="1800" b="1" cap="none" dirty="0">
                <a:latin typeface="Times New Roman" panose="02020603050405020304" pitchFamily="18" charset="0"/>
                <a:cs typeface="Times New Roman" panose="02020603050405020304" pitchFamily="18" charset="0"/>
              </a:rPr>
              <a:t> </a:t>
            </a:r>
            <a:r>
              <a:rPr lang="el-GR" sz="1800" b="1" cap="none" dirty="0" err="1">
                <a:latin typeface="Times New Roman" panose="02020603050405020304" pitchFamily="18" charset="0"/>
                <a:cs typeface="Times New Roman" panose="02020603050405020304" pitchFamily="18" charset="0"/>
              </a:rPr>
              <a:t>οικισμοίς</a:t>
            </a:r>
            <a:r>
              <a:rPr lang="el-GR" sz="1800" b="1" cap="none" dirty="0">
                <a:latin typeface="Times New Roman" panose="02020603050405020304" pitchFamily="18" charset="0"/>
                <a:cs typeface="Times New Roman" panose="02020603050405020304" pitchFamily="18" charset="0"/>
              </a:rPr>
              <a:t>, Αύγουστος 1920, Υπουργός των Εκκλησιαστικών και της Δημοσίας Εκπαιδεύσεως (με χειρόγραφη διόρθωση: περί εποπτείας και διοικήσεως σχολείων </a:t>
            </a:r>
            <a:r>
              <a:rPr lang="el-GR" sz="1800" b="1" cap="none" dirty="0" err="1">
                <a:latin typeface="Times New Roman" panose="02020603050405020304" pitchFamily="18" charset="0"/>
                <a:cs typeface="Times New Roman" panose="02020603050405020304" pitchFamily="18" charset="0"/>
              </a:rPr>
              <a:t>ξενοφώνων</a:t>
            </a:r>
            <a:r>
              <a:rPr lang="el-GR" sz="1800" b="1" cap="none" dirty="0">
                <a:latin typeface="Times New Roman" panose="02020603050405020304" pitchFamily="18" charset="0"/>
                <a:cs typeface="Times New Roman" panose="02020603050405020304" pitchFamily="18" charset="0"/>
              </a:rPr>
              <a:t> οικισμών</a:t>
            </a:r>
            <a:r>
              <a:rPr lang="el-GR" sz="1800" cap="none" dirty="0">
                <a:latin typeface="Times New Roman" panose="02020603050405020304" pitchFamily="18" charset="0"/>
                <a:cs typeface="Times New Roman" panose="02020603050405020304" pitchFamily="18" charset="0"/>
              </a:rPr>
              <a:t>)</a:t>
            </a:r>
          </a:p>
        </p:txBody>
      </p:sp>
      <p:sp>
        <p:nvSpPr>
          <p:cNvPr id="3" name="Θέση περιεχομένου 2">
            <a:extLst>
              <a:ext uri="{FF2B5EF4-FFF2-40B4-BE49-F238E27FC236}">
                <a16:creationId xmlns:a16="http://schemas.microsoft.com/office/drawing/2014/main" id="{FB52919D-1F7D-41FE-B1D4-DBFC4017879D}"/>
              </a:ext>
            </a:extLst>
          </p:cNvPr>
          <p:cNvSpPr>
            <a:spLocks noGrp="1"/>
          </p:cNvSpPr>
          <p:nvPr>
            <p:ph idx="1"/>
          </p:nvPr>
        </p:nvSpPr>
        <p:spPr/>
        <p:txBody>
          <a:bodyPr>
            <a:normAutofit lnSpcReduction="10000"/>
          </a:bodyPr>
          <a:lstStyle/>
          <a:p>
            <a:pPr marL="0" indent="0">
              <a:buNone/>
            </a:pPr>
            <a:endParaRPr lang="el-GR" sz="18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ίδρυση Γραφείου Εκπαιδευτικού στις Γενικές Διοικήσεις για Ζητήματα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διορισμός Επιθεωρητών εκπαίδευσης στα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Νηπαγωγεία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 τα Διδασκαλεία Νηπιαγωγών και τα δημοτικά σχολεία των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συγκρότηση Εκπαιδευτικού Συμβουλίου στην Αθήνα για ζητήματα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δικαιοδοσίες στο Εκπαιδευτικό Συμβούλιο για την επίλυση των ανωτέρω ζητημάτων</a:t>
            </a:r>
          </a:p>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ίδρυση Τμήματος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πληθυσμών στο Υπουργείο Παιδείας</a:t>
            </a:r>
          </a:p>
          <a:p>
            <a:r>
              <a:rPr lang="el-GR" sz="1800" dirty="0">
                <a:latin typeface="Times New Roman" panose="02020603050405020304" pitchFamily="18" charset="0"/>
                <a:ea typeface="Calibri" panose="020F0502020204030204" pitchFamily="34" charset="0"/>
                <a:cs typeface="Times New Roman" panose="02020603050405020304" pitchFamily="18" charset="0"/>
              </a:rPr>
              <a:t>Σύσταση θέσης  Γενικού Επιθεωρητή για την εκπαίδευση των </a:t>
            </a:r>
            <a:r>
              <a:rPr lang="el-GR" sz="1800" dirty="0" err="1">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800" dirty="0">
                <a:latin typeface="Times New Roman" panose="02020603050405020304" pitchFamily="18" charset="0"/>
                <a:ea typeface="Calibri" panose="020F0502020204030204" pitchFamily="34" charset="0"/>
                <a:cs typeface="Times New Roman" panose="02020603050405020304" pitchFamily="18" charset="0"/>
              </a:rPr>
              <a:t> πληθυσμών</a:t>
            </a: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386135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3E68E3-839F-4083-B8FB-C8FDE3FA7F0F}"/>
              </a:ext>
            </a:extLst>
          </p:cNvPr>
          <p:cNvSpPr>
            <a:spLocks noGrp="1"/>
          </p:cNvSpPr>
          <p:nvPr>
            <p:ph type="title"/>
          </p:nvPr>
        </p:nvSpPr>
        <p:spPr/>
        <p:txBody>
          <a:bodyPr/>
          <a:lstStyle/>
          <a:p>
            <a:r>
              <a:rPr lang="el-GR" sz="2000" b="1" cap="none" dirty="0">
                <a:latin typeface="Times New Roman" panose="02020603050405020304" pitchFamily="18" charset="0"/>
                <a:cs typeface="Times New Roman" panose="02020603050405020304" pitchFamily="18" charset="0"/>
              </a:rPr>
              <a:t>Προτάσεις για παροχή κινήτρων στους </a:t>
            </a:r>
            <a:r>
              <a:rPr lang="el-GR" sz="2000" b="1" cap="none" dirty="0" err="1">
                <a:latin typeface="Times New Roman" panose="02020603050405020304" pitchFamily="18" charset="0"/>
                <a:cs typeface="Times New Roman" panose="02020603050405020304" pitchFamily="18" charset="0"/>
              </a:rPr>
              <a:t>εκπαδευτικούς</a:t>
            </a:r>
            <a:endParaRPr lang="el-GR" sz="2000" b="1" cap="none"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B10A23D4-DBCE-49FF-A8AB-37EF416FB10F}"/>
              </a:ext>
            </a:extLst>
          </p:cNvPr>
          <p:cNvSpPr>
            <a:spLocks noGrp="1"/>
          </p:cNvSpPr>
          <p:nvPr>
            <p:ph idx="1"/>
          </p:nvPr>
        </p:nvSpPr>
        <p:spPr>
          <a:xfrm>
            <a:off x="1451579" y="1920240"/>
            <a:ext cx="9603275" cy="3950208"/>
          </a:xfrm>
        </p:spPr>
        <p:txBody>
          <a:bodyPr>
            <a:normAutofit fontScale="92500" lnSpcReduction="10000"/>
          </a:bodyPr>
          <a:lstStyle/>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 αύξηση των αποδοχών μέχρι και του διπλάσιου από το κανονικό με ανάλογα επιδόματα που εξαρτιόταν από την αποτελεσματικότητα του δασκάλου και από την μακροχρόνια υπηρεσία του στα ξενόφωνο μέρη </a:t>
            </a:r>
          </a:p>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β) η θητεία στα εν λόγω σχολεία να λογίζεται διπλή για την προαγωγή και την αύξηση του μισθού </a:t>
            </a:r>
          </a:p>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 η προαγωγή των υποδιδασκάλων σε δημοδιδάσκαλους μετά από ορισμένα έτη προϋπηρεσίας</a:t>
            </a:r>
          </a:p>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 το υπόλοιπο της στρατιωτικής θητείας μετά από τρίμηνη παραμονή στο στρατό των δημοδιδασκάλων να υπηρετείται στα ξενόφωνα μέρη </a:t>
            </a:r>
          </a:p>
          <a:p>
            <a:pPr algn="just">
              <a:lnSpc>
                <a:spcPct val="107000"/>
              </a:lnSpc>
              <a:spcAft>
                <a:spcPts val="800"/>
              </a:spcAf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 ηθικές αμοιβές</a:t>
            </a:r>
          </a:p>
          <a:p>
            <a:pPr algn="just">
              <a:lnSpc>
                <a:spcPct val="107000"/>
              </a:lnSpc>
              <a:spcAft>
                <a:spcPts val="800"/>
              </a:spcAft>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Προτάσεις του εκπαιδευτικού συνεδρίου Κοζάνης Περί των </a:t>
            </a:r>
            <a:r>
              <a:rPr lang="el-GR" sz="18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σχολείων (υπογράφει ο Ανώτερος Επόπτης Μανώλης Τριανταφυλλίδης, 2 Ιουλίου 1924).</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l-GR" dirty="0"/>
          </a:p>
        </p:txBody>
      </p:sp>
    </p:spTree>
    <p:extLst>
      <p:ext uri="{BB962C8B-B14F-4D97-AF65-F5344CB8AC3E}">
        <p14:creationId xmlns:p14="http://schemas.microsoft.com/office/powerpoint/2010/main" val="3766380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1DC5E-4869-4757-A23C-0D4EE3E727B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F1B99E3-D0FC-413B-99E6-BD70690B9AD1}"/>
              </a:ext>
            </a:extLst>
          </p:cNvPr>
          <p:cNvSpPr>
            <a:spLocks noGrp="1"/>
          </p:cNvSpPr>
          <p:nvPr>
            <p:ph idx="1"/>
          </p:nvPr>
        </p:nvSpPr>
        <p:spPr>
          <a:xfrm>
            <a:off x="1451579" y="2015732"/>
            <a:ext cx="9603275" cy="4037749"/>
          </a:xfrm>
        </p:spPr>
        <p:txBody>
          <a:bodyPr>
            <a:normAutofit fontScale="77500" lnSpcReduction="20000"/>
          </a:bodyPr>
          <a:lstStyle/>
          <a:p>
            <a:pPr algn="just">
              <a:lnSpc>
                <a:spcPct val="107000"/>
              </a:lnSpc>
              <a:spcAft>
                <a:spcPts val="800"/>
              </a:spcAft>
            </a:pP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στ</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να παρέχεται στις δασκάλες μετά από δεκαετή υπηρεσία αμοιβή σε είδος, δηλαδή προίκα, εφόσον παντρεύονταν και διέμεναν οριστικά στα μέρη αυτά </a:t>
            </a:r>
          </a:p>
          <a:p>
            <a:pPr algn="just">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ζ) την παροχή πλούσιας κατοικίας ή την κατασκευή διαμερίσματος για τους εκπαιδευτικούς σε όλα τα νεόδμητα ή υπό κατασκευή σχολεία</a:t>
            </a:r>
            <a:r>
              <a:rPr lang="el-GR" sz="20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 προκαταβολές οδοιπορικών εξόδων, εξόδων εγκατάστασης και μισθού στους αποσπασμένους και νεοδιόριστους εκπαιδευτικούς </a:t>
            </a:r>
          </a:p>
          <a:p>
            <a:pPr algn="just">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θ) την ευχέρεια διορισμού σε θέσεις δασκάλων και άλλων λειτουργών που δεν διέθεταν τα προσόντα δασκάλου, όπως αξιωματικών και ιερέων.</a:t>
            </a:r>
          </a:p>
          <a:p>
            <a:pPr algn="just">
              <a:lnSpc>
                <a:spcPct val="107000"/>
              </a:lnSpc>
              <a:spcAft>
                <a:spcPts val="800"/>
              </a:spcAft>
            </a:pPr>
            <a:r>
              <a:rPr lang="el-GR" dirty="0">
                <a:latin typeface="Times New Roman" panose="02020603050405020304" pitchFamily="18" charset="0"/>
                <a:ea typeface="Calibri" panose="020F0502020204030204" pitchFamily="34" charset="0"/>
                <a:cs typeface="Times New Roman" panose="02020603050405020304" pitchFamily="18" charset="0"/>
              </a:rPr>
              <a:t>ι) παροχή </a:t>
            </a:r>
            <a:r>
              <a:rPr lang="el-GR" dirty="0">
                <a:effectLst/>
                <a:latin typeface="Times New Roman" panose="02020603050405020304" pitchFamily="18" charset="0"/>
                <a:ea typeface="Calibri" panose="020F0502020204030204" pitchFamily="34" charset="0"/>
                <a:cs typeface="Times New Roman" panose="02020603050405020304" pitchFamily="18" charset="0"/>
              </a:rPr>
              <a:t>επιπλέον επιδομάτων: να λαμβάνεται διπλή η θητεία των διδασκάλων σε βουλγαρόφωνες κοινότητες</a:t>
            </a: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Αρχείο Γληνού</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Προτάσεις του εκπαιδευτικού συνεδρίου Κοζάνης Περί των </a:t>
            </a:r>
            <a:r>
              <a:rPr lang="el-GR" sz="2000" b="1"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 σχολείων (υπογράφει ο Ανώτερος Επόπτης Μανώλης Τριανταφυλλίδης, 2 Ιουλίου 1924).</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073708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DABC0A-CFDA-447F-BEF1-057F1159ABE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11153F6-F79C-421D-AE1B-C1F0E9FEAFC8}"/>
              </a:ext>
            </a:extLst>
          </p:cNvPr>
          <p:cNvSpPr>
            <a:spLocks noGrp="1"/>
          </p:cNvSpPr>
          <p:nvPr>
            <p:ph idx="1"/>
          </p:nvPr>
        </p:nvSpPr>
        <p:spPr/>
        <p:txBody>
          <a:bodyPr>
            <a:normAutofit/>
          </a:bodyPr>
          <a:lstStyle/>
          <a:p>
            <a:r>
              <a:rPr lang="el-GR" sz="2400" b="1" dirty="0">
                <a:latin typeface="Times New Roman" panose="02020603050405020304" pitchFamily="18" charset="0"/>
                <a:cs typeface="Times New Roman" panose="02020603050405020304" pitchFamily="18" charset="0"/>
              </a:rPr>
              <a:t>Οι Φιλελεύθεροι και οι εκλογικές σκοπιμότητες</a:t>
            </a:r>
          </a:p>
        </p:txBody>
      </p:sp>
    </p:spTree>
    <p:extLst>
      <p:ext uri="{BB962C8B-B14F-4D97-AF65-F5344CB8AC3E}">
        <p14:creationId xmlns:p14="http://schemas.microsoft.com/office/powerpoint/2010/main" val="4938231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A65EAB-C507-4187-9732-A828D712017F}"/>
              </a:ext>
            </a:extLst>
          </p:cNvPr>
          <p:cNvSpPr>
            <a:spLocks noGrp="1"/>
          </p:cNvSpPr>
          <p:nvPr>
            <p:ph type="title"/>
          </p:nvPr>
        </p:nvSpPr>
        <p:spPr>
          <a:xfrm>
            <a:off x="1652747" y="966497"/>
            <a:ext cx="9603275" cy="1049235"/>
          </a:xfrm>
        </p:spPr>
        <p:txBody>
          <a:bodyPr>
            <a:normAutofit/>
          </a:bodyPr>
          <a:lstStyle/>
          <a:p>
            <a:r>
              <a:rPr lang="el-GR" sz="2400" b="1" cap="none" dirty="0">
                <a:latin typeface="Times New Roman" panose="02020603050405020304" pitchFamily="18" charset="0"/>
                <a:cs typeface="Times New Roman" panose="02020603050405020304" pitchFamily="18" charset="0"/>
              </a:rPr>
              <a:t>Οι δημογραφικές συνθήκες και τα εκλογικά αποτελέσματα</a:t>
            </a:r>
          </a:p>
        </p:txBody>
      </p:sp>
      <p:sp>
        <p:nvSpPr>
          <p:cNvPr id="3" name="Θέση περιεχομένου 2">
            <a:extLst>
              <a:ext uri="{FF2B5EF4-FFF2-40B4-BE49-F238E27FC236}">
                <a16:creationId xmlns:a16="http://schemas.microsoft.com/office/drawing/2014/main" id="{3A976445-7FA7-47DC-824C-AB4AD8DB1000}"/>
              </a:ext>
            </a:extLst>
          </p:cNvPr>
          <p:cNvSpPr>
            <a:spLocks noGrp="1"/>
          </p:cNvSpPr>
          <p:nvPr>
            <p:ph idx="1"/>
          </p:nvPr>
        </p:nvSpPr>
        <p:spPr/>
        <p:txBody>
          <a:bodyPr>
            <a:normAutofit fontScale="25000" lnSpcReduction="20000"/>
          </a:bodyPr>
          <a:lstStyle/>
          <a:p>
            <a:pPr marR="36195" algn="just">
              <a:lnSpc>
                <a:spcPct val="200000"/>
              </a:lnSpc>
              <a:spcAft>
                <a:spcPts val="800"/>
              </a:spcAft>
            </a:pPr>
            <a:r>
              <a:rPr lang="el-GR" sz="6400" b="1" spc="10" dirty="0">
                <a:effectLst/>
                <a:latin typeface="Times New Roman" panose="02020603050405020304" pitchFamily="18" charset="0"/>
                <a:ea typeface="Calibri" panose="020F0502020204030204" pitchFamily="34" charset="0"/>
                <a:cs typeface="Times New Roman" panose="02020603050405020304" pitchFamily="18" charset="0"/>
              </a:rPr>
              <a:t>Φαίνεται όμως πως η πολιτική στρατηγική της εθνικής ολοκλήρωσης δεν είχε στο πεδίο της πολιτικής σύγκρουσης τα αναμενόμενα κέρδη. </a:t>
            </a:r>
          </a:p>
          <a:p>
            <a:pPr marR="36195" algn="just">
              <a:lnSpc>
                <a:spcPct val="200000"/>
              </a:lnSpc>
              <a:spcAft>
                <a:spcPts val="800"/>
              </a:spcAft>
            </a:pPr>
            <a:r>
              <a:rPr lang="el-GR" sz="6400" b="1" spc="10" dirty="0">
                <a:effectLst/>
                <a:latin typeface="Times New Roman" panose="02020603050405020304" pitchFamily="18" charset="0"/>
                <a:ea typeface="Calibri" panose="020F0502020204030204" pitchFamily="34" charset="0"/>
                <a:cs typeface="Times New Roman" panose="02020603050405020304" pitchFamily="18" charset="0"/>
              </a:rPr>
              <a:t>Οι Νέες Χώρες που είχαν ενσωματωθεί στο ελληνικό κράτος</a:t>
            </a:r>
            <a:r>
              <a:rPr lang="el-GR" sz="64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6400" b="1" spc="10" dirty="0">
                <a:effectLst/>
                <a:latin typeface="Times New Roman" panose="02020603050405020304" pitchFamily="18" charset="0"/>
                <a:ea typeface="Calibri" panose="020F0502020204030204" pitchFamily="34" charset="0"/>
                <a:cs typeface="Times New Roman" panose="02020603050405020304" pitchFamily="18" charset="0"/>
              </a:rPr>
              <a:t>με τη συνθήκη του Βουκουρεστίου,  είχαν μεταβάλει τους όρους του παιχνιδιού. Χαρακτηριστική ήταν η αναφορά, </a:t>
            </a:r>
            <a:r>
              <a:rPr lang="el-GR" sz="6400" b="1" spc="10" dirty="0">
                <a:effectLst/>
                <a:latin typeface="Times New Roman" panose="02020603050405020304" pitchFamily="18" charset="0"/>
                <a:ea typeface="Times New Roman" panose="02020603050405020304" pitchFamily="18" charset="0"/>
                <a:cs typeface="Times New Roman" panose="02020603050405020304" pitchFamily="18" charset="0"/>
              </a:rPr>
              <a:t>το 1913, της Διεθνούς Επιτροπής </a:t>
            </a:r>
            <a:r>
              <a:rPr lang="en-US" sz="6400" b="1" spc="10" dirty="0">
                <a:effectLst/>
                <a:latin typeface="Times New Roman" panose="02020603050405020304" pitchFamily="18" charset="0"/>
                <a:ea typeface="Times New Roman" panose="02020603050405020304" pitchFamily="18" charset="0"/>
                <a:cs typeface="Times New Roman" panose="02020603050405020304" pitchFamily="18" charset="0"/>
              </a:rPr>
              <a:t>Carnegie</a:t>
            </a:r>
            <a:r>
              <a:rPr lang="el-GR" sz="6400" b="1" spc="10" dirty="0">
                <a:effectLst/>
                <a:latin typeface="Times New Roman" panose="02020603050405020304" pitchFamily="18" charset="0"/>
                <a:ea typeface="Times New Roman" panose="02020603050405020304" pitchFamily="18" charset="0"/>
                <a:cs typeface="Times New Roman" panose="02020603050405020304" pitchFamily="18" charset="0"/>
              </a:rPr>
              <a:t>, η οποία, παρουσιάζοντας τη δημογραφική εικόνα των Νέων Χωρών, είχε επιβεβαιώσει την ύπαρξη  πλειοψηφίας αλλοεθνών ή αλλόγλωσσων πληθυσμών σε αυτές τις περιοχές</a:t>
            </a:r>
            <a:r>
              <a:rPr lang="el-GR" sz="6400" spc="1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6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200000"/>
              </a:lnSpc>
              <a:spcAft>
                <a:spcPts val="0"/>
              </a:spcAft>
            </a:pPr>
            <a:endParaRPr lang="el-GR" sz="55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200000"/>
              </a:lnSpc>
              <a:spcAft>
                <a:spcPts val="0"/>
              </a:spcAft>
            </a:pPr>
            <a:endParaRPr lang="el-GR" sz="5500" dirty="0">
              <a:latin typeface="Times New Roman" panose="02020603050405020304" pitchFamily="18" charset="0"/>
              <a:ea typeface="Calibri" panose="020F0502020204030204" pitchFamily="34" charset="0"/>
            </a:endParaRPr>
          </a:p>
          <a:p>
            <a:pPr marR="36195" algn="just">
              <a:lnSpc>
                <a:spcPct val="200000"/>
              </a:lnSpc>
              <a:spcAft>
                <a:spcPts val="0"/>
              </a:spcAft>
            </a:pPr>
            <a:endParaRPr lang="el-GR" sz="5500" dirty="0">
              <a:latin typeface="Times New Roman" panose="02020603050405020304" pitchFamily="18" charset="0"/>
              <a:ea typeface="Calibri" panose="020F0502020204030204" pitchFamily="34" charset="0"/>
            </a:endParaRPr>
          </a:p>
          <a:p>
            <a:pPr marR="36195" algn="just">
              <a:lnSpc>
                <a:spcPct val="200000"/>
              </a:lnSpc>
              <a:spcAft>
                <a:spcPts val="0"/>
              </a:spcAft>
            </a:pPr>
            <a:endParaRPr lang="el-GR" sz="1800" dirty="0">
              <a:latin typeface="Times New Roman" panose="02020603050405020304" pitchFamily="18" charset="0"/>
              <a:ea typeface="Calibri" panose="020F0502020204030204" pitchFamily="34" charset="0"/>
            </a:endParaRPr>
          </a:p>
          <a:p>
            <a:pPr marR="36195" algn="just">
              <a:lnSpc>
                <a:spcPct val="200000"/>
              </a:lnSpc>
              <a:spcAft>
                <a:spcPts val="0"/>
              </a:spcAft>
            </a:pPr>
            <a:r>
              <a:rPr lang="el-GR" sz="1800" dirty="0">
                <a:effectLst/>
                <a:latin typeface="Times New Roman" panose="02020603050405020304" pitchFamily="18" charset="0"/>
                <a:ea typeface="Calibri" panose="020F0502020204030204" pitchFamily="34" charset="0"/>
              </a:rPr>
              <a:t>Γούναρης, Β. (2010). </a:t>
            </a:r>
            <a:r>
              <a:rPr lang="el-GR" sz="1800" i="1" dirty="0">
                <a:effectLst/>
                <a:latin typeface="Times New Roman" panose="02020603050405020304" pitchFamily="18" charset="0"/>
                <a:ea typeface="Calibri" panose="020F0502020204030204" pitchFamily="34" charset="0"/>
              </a:rPr>
              <a:t>Το Μακεδονικό Ζήτημα από τον 19</a:t>
            </a:r>
            <a:r>
              <a:rPr lang="el-GR" sz="1800" i="1" baseline="30000" dirty="0">
                <a:effectLst/>
                <a:latin typeface="Times New Roman" panose="02020603050405020304" pitchFamily="18" charset="0"/>
                <a:ea typeface="Calibri" panose="020F0502020204030204" pitchFamily="34" charset="0"/>
              </a:rPr>
              <a:t>ο</a:t>
            </a:r>
            <a:r>
              <a:rPr lang="el-GR" sz="1800" i="1" dirty="0">
                <a:effectLst/>
                <a:latin typeface="Times New Roman" panose="02020603050405020304" pitchFamily="18" charset="0"/>
                <a:ea typeface="Calibri" panose="020F0502020204030204" pitchFamily="34" charset="0"/>
              </a:rPr>
              <a:t> ως τον 21</a:t>
            </a:r>
            <a:r>
              <a:rPr lang="el-GR" sz="1800" i="1" baseline="30000" dirty="0">
                <a:effectLst/>
                <a:latin typeface="Times New Roman" panose="02020603050405020304" pitchFamily="18" charset="0"/>
                <a:ea typeface="Calibri" panose="020F0502020204030204" pitchFamily="34" charset="0"/>
              </a:rPr>
              <a:t>ο</a:t>
            </a:r>
            <a:r>
              <a:rPr lang="el-GR" sz="1800" i="1" dirty="0">
                <a:effectLst/>
                <a:latin typeface="Times New Roman" panose="02020603050405020304" pitchFamily="18" charset="0"/>
                <a:ea typeface="Calibri" panose="020F0502020204030204" pitchFamily="34" charset="0"/>
              </a:rPr>
              <a:t> αιώνα. Ιστοριογραφικές προσεγγίσεις,</a:t>
            </a:r>
            <a:r>
              <a:rPr lang="el-GR" sz="1800" dirty="0">
                <a:effectLst/>
                <a:latin typeface="Times New Roman" panose="02020603050405020304" pitchFamily="18" charset="0"/>
                <a:ea typeface="Calibri" panose="020F0502020204030204" pitchFamily="34" charset="0"/>
              </a:rPr>
              <a:t> Αθήνα: Αλεξάνδρεια, σ. 52.</a:t>
            </a: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14663502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5F8E8F-D099-4E4D-80A3-FA7DB3E42A1A}"/>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319998E8-3FA1-4F3F-BE76-528A76C65ADF}"/>
              </a:ext>
            </a:extLst>
          </p:cNvPr>
          <p:cNvSpPr>
            <a:spLocks noGrp="1"/>
          </p:cNvSpPr>
          <p:nvPr>
            <p:ph idx="1"/>
          </p:nvPr>
        </p:nvSpPr>
        <p:spPr/>
        <p:txBody>
          <a:bodyPr>
            <a:normAutofit fontScale="25000" lnSpcReduction="20000"/>
          </a:bodyPr>
          <a:lstStyle/>
          <a:p>
            <a:pPr marR="36195" algn="just">
              <a:lnSpc>
                <a:spcPct val="200000"/>
              </a:lnSpc>
              <a:spcAft>
                <a:spcPts val="800"/>
              </a:spcAft>
            </a:pPr>
            <a:r>
              <a:rPr lang="el-GR" sz="6200" b="1" spc="10" dirty="0">
                <a:effectLst/>
                <a:latin typeface="Times New Roman" panose="02020603050405020304" pitchFamily="18" charset="0"/>
                <a:ea typeface="Times New Roman" panose="02020603050405020304" pitchFamily="18" charset="0"/>
                <a:cs typeface="Times New Roman" panose="02020603050405020304" pitchFamily="18" charset="0"/>
              </a:rPr>
              <a:t>Μέσα στο νέο συγκείμενο που προαναφέρθηκε, η πολιτική ηγεμονία των Φιλελευθέρων  είχε αρχίσει να κλονίζεται σημαντικά. Γιατί ναι μεν οι εκλογές της 31</a:t>
            </a:r>
            <a:r>
              <a:rPr lang="el-GR" sz="6200" b="1" spc="10" baseline="30000" dirty="0">
                <a:effectLst/>
                <a:latin typeface="Times New Roman" panose="02020603050405020304" pitchFamily="18" charset="0"/>
                <a:ea typeface="Times New Roman" panose="02020603050405020304" pitchFamily="18" charset="0"/>
                <a:cs typeface="Times New Roman" panose="02020603050405020304" pitchFamily="18" charset="0"/>
              </a:rPr>
              <a:t>ης</a:t>
            </a:r>
            <a:r>
              <a:rPr lang="el-GR" sz="6200" b="1" spc="10" dirty="0">
                <a:effectLst/>
                <a:latin typeface="Times New Roman" panose="02020603050405020304" pitchFamily="18" charset="0"/>
                <a:ea typeface="Times New Roman" panose="02020603050405020304" pitchFamily="18" charset="0"/>
                <a:cs typeface="Times New Roman" panose="02020603050405020304" pitchFamily="18" charset="0"/>
              </a:rPr>
              <a:t> Μαΐου 1915 έφεραν στην πρωθυπουργία τον Ελευθέριο Βενιζέλο, μείωσαν όμως καθοριστικά την κοινοβουλευτική δύναμη της παράταξής του, αφού, εξαιτίας της ψήφου των αλλοεθνών ή αλλόγλωσσων  πληθυσμών, η παράταξη αυτή είχε χάσει τις 69 από τις 74 έδρες της στη Μακεδονία. </a:t>
            </a:r>
          </a:p>
          <a:p>
            <a:pPr marR="36195" algn="just">
              <a:spcAft>
                <a:spcPts val="0"/>
              </a:spcAft>
            </a:pP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Οικονόμου, Ν. (1989). «Οι δύο γενικές εκλογές του 1915», στο Θ. Βερέμης και Γ. </a:t>
            </a:r>
            <a:r>
              <a:rPr lang="el-GR" sz="4000" dirty="0" err="1">
                <a:effectLst/>
                <a:latin typeface="Times New Roman" panose="02020603050405020304" pitchFamily="18" charset="0"/>
                <a:ea typeface="Calibri" panose="020F0502020204030204" pitchFamily="34" charset="0"/>
                <a:cs typeface="Times New Roman" panose="02020603050405020304" pitchFamily="18" charset="0"/>
              </a:rPr>
              <a:t>Γουλιμής</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000" dirty="0" err="1">
                <a:effectLst/>
                <a:latin typeface="Times New Roman" panose="02020603050405020304" pitchFamily="18" charset="0"/>
                <a:ea typeface="Calibri" panose="020F0502020204030204" pitchFamily="34" charset="0"/>
                <a:cs typeface="Times New Roman" panose="02020603050405020304" pitchFamily="18" charset="0"/>
              </a:rPr>
              <a:t>επιμ</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000" i="1" dirty="0">
                <a:effectLst/>
                <a:latin typeface="Times New Roman" panose="02020603050405020304" pitchFamily="18" charset="0"/>
                <a:ea typeface="Calibri" panose="020F0502020204030204" pitchFamily="34" charset="0"/>
                <a:cs typeface="Times New Roman" panose="02020603050405020304" pitchFamily="18" charset="0"/>
              </a:rPr>
              <a:t>Ελευθέριος Βενιζέλος-Κοινωνία-Οικονομία-Πολιτική στην εποχή του</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Αθήνα: Γνώση, σ. 367-385.</a:t>
            </a:r>
          </a:p>
          <a:p>
            <a:pPr marR="36195" algn="just">
              <a:spcAft>
                <a:spcPts val="0"/>
              </a:spcAft>
            </a:pPr>
            <a:r>
              <a:rPr lang="el-GR" sz="4000" dirty="0" err="1">
                <a:effectLst/>
                <a:latin typeface="Times New Roman" panose="02020603050405020304" pitchFamily="18" charset="0"/>
                <a:ea typeface="Calibri" panose="020F0502020204030204" pitchFamily="34" charset="0"/>
                <a:cs typeface="Times New Roman" panose="02020603050405020304" pitchFamily="18" charset="0"/>
              </a:rPr>
              <a:t>Γκλαβίνας</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Γ. (2013). </a:t>
            </a:r>
            <a:r>
              <a:rPr lang="el-GR" sz="4000" i="1" dirty="0">
                <a:effectLst/>
                <a:latin typeface="Times New Roman" panose="02020603050405020304" pitchFamily="18" charset="0"/>
                <a:ea typeface="Calibri" panose="020F0502020204030204" pitchFamily="34" charset="0"/>
                <a:cs typeface="Times New Roman" panose="02020603050405020304" pitchFamily="18" charset="0"/>
              </a:rPr>
              <a:t>Οι μουσουλμανικοί πληθυσμοί στην Ελλάδα (1912-1923). Από την ενσωμάτωση στην ανταλλαγή</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Θεσσαλονίκη: Σταμούλης.</a:t>
            </a:r>
          </a:p>
          <a:p>
            <a:pPr marR="36195" algn="just">
              <a:spcAft>
                <a:spcPts val="0"/>
              </a:spcAft>
            </a:pPr>
            <a:r>
              <a:rPr lang="el-GR" sz="4000" dirty="0" err="1">
                <a:effectLst/>
                <a:latin typeface="Times New Roman" panose="02020603050405020304" pitchFamily="18" charset="0"/>
                <a:ea typeface="Calibri" panose="020F0502020204030204" pitchFamily="34" charset="0"/>
                <a:cs typeface="Times New Roman" panose="02020603050405020304" pitchFamily="18" charset="0"/>
              </a:rPr>
              <a:t>Μαυρογορδάτος</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(2016), </a:t>
            </a:r>
            <a:r>
              <a:rPr lang="el-GR" sz="4000" dirty="0" err="1">
                <a:effectLst/>
                <a:latin typeface="Times New Roman" panose="02020603050405020304" pitchFamily="18" charset="0"/>
                <a:ea typeface="Calibri" panose="020F0502020204030204" pitchFamily="34" charset="0"/>
                <a:cs typeface="Times New Roman" panose="02020603050405020304" pitchFamily="18" charset="0"/>
              </a:rPr>
              <a:t>ό.π</a:t>
            </a:r>
            <a:r>
              <a:rPr lang="el-GR" sz="4000" dirty="0">
                <a:effectLst/>
                <a:latin typeface="Times New Roman" panose="02020603050405020304" pitchFamily="18" charset="0"/>
                <a:ea typeface="Calibri" panose="020F0502020204030204" pitchFamily="34" charset="0"/>
                <a:cs typeface="Times New Roman" panose="02020603050405020304" pitchFamily="18" charset="0"/>
              </a:rPr>
              <a:t>., σ. 59.</a:t>
            </a:r>
          </a:p>
          <a:p>
            <a:pPr marL="0" marR="36195" indent="0" algn="just">
              <a:lnSpc>
                <a:spcPct val="200000"/>
              </a:lnSpc>
              <a:spcAft>
                <a:spcPts val="800"/>
              </a:spcAft>
              <a:buNone/>
            </a:pPr>
            <a:endParaRPr lang="el-GR" sz="3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36195" indent="0" algn="just">
              <a:lnSpc>
                <a:spcPct val="200000"/>
              </a:lnSpc>
              <a:spcAft>
                <a:spcPts val="800"/>
              </a:spcAft>
              <a:buNone/>
            </a:pPr>
            <a:endParaRPr lang="el-GR" sz="3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690751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4BDAE5-10CF-40EF-B114-FEAF701ADB3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81FBB20-DA90-4A07-872D-6F79789CDC1D}"/>
              </a:ext>
            </a:extLst>
          </p:cNvPr>
          <p:cNvSpPr>
            <a:spLocks noGrp="1"/>
          </p:cNvSpPr>
          <p:nvPr>
            <p:ph idx="1"/>
          </p:nvPr>
        </p:nvSpPr>
        <p:spPr/>
        <p:txBody>
          <a:bodyPr>
            <a:normAutofit fontScale="25000" lnSpcReduction="20000"/>
          </a:bodyPr>
          <a:lstStyle/>
          <a:p>
            <a:pPr marR="36195" algn="just">
              <a:lnSpc>
                <a:spcPct val="200000"/>
              </a:lnSpc>
              <a:spcAft>
                <a:spcPts val="800"/>
              </a:spcAft>
            </a:pPr>
            <a:r>
              <a:rPr lang="el-GR" sz="6400" b="1" spc="10" dirty="0">
                <a:effectLst/>
                <a:latin typeface="Times New Roman" panose="02020603050405020304" pitchFamily="18" charset="0"/>
                <a:ea typeface="Times New Roman" panose="02020603050405020304" pitchFamily="18" charset="0"/>
                <a:cs typeface="Times New Roman" panose="02020603050405020304" pitchFamily="18" charset="0"/>
              </a:rPr>
              <a:t>Στις 21 Σεπτεμβρίου 1915 σημειώθηκε μια νέα παραίτηση του Βενιζέλου, μετά από την πίεση που του ασκήθηκε από τον βασιλιά, για τις δηλώσεις του στη Βουλή, που ανέφεραν ως επικείμενη τη σύγκρουση με τη Γερμανία.  Αυτή τη φορά ο Βενιζέλος απείχε από τις εκλογές της 6</a:t>
            </a:r>
            <a:r>
              <a:rPr lang="el-GR" sz="6400" b="1" spc="10" baseline="30000" dirty="0">
                <a:effectLst/>
                <a:latin typeface="Times New Roman" panose="02020603050405020304" pitchFamily="18" charset="0"/>
                <a:ea typeface="Times New Roman" panose="02020603050405020304" pitchFamily="18" charset="0"/>
                <a:cs typeface="Times New Roman" panose="02020603050405020304" pitchFamily="18" charset="0"/>
              </a:rPr>
              <a:t>ης</a:t>
            </a:r>
            <a:r>
              <a:rPr lang="el-GR" sz="6400" b="1" spc="10" dirty="0">
                <a:effectLst/>
                <a:latin typeface="Times New Roman" panose="02020603050405020304" pitchFamily="18" charset="0"/>
                <a:ea typeface="Times New Roman" panose="02020603050405020304" pitchFamily="18" charset="0"/>
                <a:cs typeface="Times New Roman" panose="02020603050405020304" pitchFamily="18" charset="0"/>
              </a:rPr>
              <a:t>  Δεκεμβρίου 1915.   </a:t>
            </a:r>
            <a:endParaRPr lang="el-GR" sz="6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200000"/>
              </a:lnSpc>
            </a:pPr>
            <a:r>
              <a:rPr lang="el-GR" sz="6400" b="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αδυναμία των Φιλελευθέρων να ελέγξουν την εκλογική συμπεριφορά των αλλόγλωσσων </a:t>
            </a:r>
            <a:r>
              <a:rPr lang="el-GR" sz="6400" b="1"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απέβη</a:t>
            </a:r>
            <a:r>
              <a:rPr lang="el-GR" sz="6400" b="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κατά τη γνώμη μας μοιραία: </a:t>
            </a:r>
            <a:r>
              <a:rPr lang="el-GR" sz="6400" b="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Στις 1 Νοεμβρίου 1920 ο Βενιζέλος έχασε τις εκλογές για την Αναθεωρητική Βουλή, αφού έλαβε 118 έδρες, επί συνόλου 369. Η απώλεια των εκλογών από τον Βενιζέλο ερμηνεύτηκε από την ακαδημαϊκή έρευνα ως αποτέλεσμα πολλών μεταβλητών, αλλά και της πολιτικής συμπεριφοράς των </a:t>
            </a:r>
            <a:r>
              <a:rPr lang="el-GR" sz="6400" b="1"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αλλογλώσσων</a:t>
            </a:r>
            <a:endParaRPr lang="el-GR" sz="6400" b="1" spc="-1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200000"/>
              </a:lnSpc>
            </a:pPr>
            <a:endParaRPr lang="el-GR" sz="6400" b="1" dirty="0">
              <a:effectLst/>
              <a:latin typeface="Times New Roman" panose="02020603050405020304" pitchFamily="18" charset="0"/>
              <a:ea typeface="Calibri" panose="020F0502020204030204" pitchFamily="34" charset="0"/>
            </a:endParaRPr>
          </a:p>
          <a:p>
            <a:pPr marR="36195" algn="just">
              <a:lnSpc>
                <a:spcPct val="200000"/>
              </a:lnSpc>
              <a:spcAft>
                <a:spcPts val="0"/>
              </a:spcAft>
            </a:pPr>
            <a:r>
              <a:rPr lang="el-GR" sz="1800" dirty="0" err="1">
                <a:effectLst/>
                <a:latin typeface="Times New Roman" panose="02020603050405020304" pitchFamily="18" charset="0"/>
                <a:ea typeface="Calibri" panose="020F0502020204030204" pitchFamily="34" charset="0"/>
              </a:rPr>
              <a:t>Εφημερίς</a:t>
            </a:r>
            <a:r>
              <a:rPr lang="el-GR" sz="1800" dirty="0">
                <a:effectLst/>
                <a:latin typeface="Times New Roman" panose="02020603050405020304" pitchFamily="18" charset="0"/>
                <a:ea typeface="Calibri" panose="020F0502020204030204" pitchFamily="34" charset="0"/>
              </a:rPr>
              <a:t> των συζητήσεων της Βουλής, 21 Σεπτεμβρίου 1915, σ. 154. </a:t>
            </a:r>
            <a:endParaRPr lang="el-GR" sz="1800" dirty="0">
              <a:effectLst/>
              <a:latin typeface="Calibri" panose="020F0502020204030204" pitchFamily="34" charset="0"/>
              <a:ea typeface="Calibri" panose="020F0502020204030204" pitchFamily="34" charset="0"/>
            </a:endParaRPr>
          </a:p>
          <a:p>
            <a:pPr marR="36195" algn="just">
              <a:lnSpc>
                <a:spcPct val="200000"/>
              </a:lnSpc>
              <a:spcAft>
                <a:spcPts val="0"/>
              </a:spcAft>
            </a:pPr>
            <a:r>
              <a:rPr lang="el-GR" sz="1800" dirty="0">
                <a:effectLst/>
                <a:latin typeface="Times New Roman" panose="02020603050405020304" pitchFamily="18" charset="0"/>
                <a:ea typeface="Calibri" panose="020F0502020204030204" pitchFamily="34" charset="0"/>
              </a:rPr>
              <a:t>Οικονόμου (1989), </a:t>
            </a:r>
            <a:r>
              <a:rPr lang="el-GR" sz="1800" dirty="0" err="1">
                <a:effectLst/>
                <a:latin typeface="Times New Roman" panose="02020603050405020304" pitchFamily="18" charset="0"/>
                <a:ea typeface="Calibri" panose="020F0502020204030204" pitchFamily="34" charset="0"/>
              </a:rPr>
              <a:t>ό.π</a:t>
            </a:r>
            <a:r>
              <a:rPr lang="el-GR" sz="1800" dirty="0">
                <a:effectLst/>
                <a:latin typeface="Times New Roman" panose="02020603050405020304" pitchFamily="18" charset="0"/>
                <a:ea typeface="Calibri" panose="020F0502020204030204" pitchFamily="34" charset="0"/>
              </a:rPr>
              <a:t>., σ. 375.</a:t>
            </a: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18361002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27D798-49CB-4418-8AD1-664DFB2BF73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5D2BF0D-0ED6-41CA-AEBD-642FD0EB0912}"/>
              </a:ext>
            </a:extLst>
          </p:cNvPr>
          <p:cNvSpPr>
            <a:spLocks noGrp="1"/>
          </p:cNvSpPr>
          <p:nvPr>
            <p:ph idx="1"/>
          </p:nvPr>
        </p:nvSpPr>
        <p:spPr/>
        <p:txBody>
          <a:bodyPr/>
          <a:lstStyle/>
          <a:p>
            <a:pPr>
              <a:lnSpc>
                <a:spcPct val="200000"/>
              </a:lnSpc>
            </a:pPr>
            <a:r>
              <a:rPr lang="el-GR" sz="1800" b="1" spc="10" dirty="0">
                <a:effectLst/>
                <a:latin typeface="Times New Roman" panose="02020603050405020304" pitchFamily="18" charset="0"/>
                <a:ea typeface="Times New Roman" panose="02020603050405020304" pitchFamily="18" charset="0"/>
              </a:rPr>
              <a:t>Η ανάγνωση των αποτελεσμάτων των εκλογικών αναμετρήσεων καταδείκνυε με εύλογο τρόπο ότι ο στόχος της εθνικής ολοκλήρωσης οδηγούσε τους αλλόγλωσσους στην αρνητική ψήφο απέναντι στους φιλελεύθερους, με το σκεπτικό ότι η εθνική πολιτική δεν τους συμπεριλάμβανε. </a:t>
            </a:r>
          </a:p>
          <a:p>
            <a:pPr>
              <a:lnSpc>
                <a:spcPct val="200000"/>
              </a:lnSpc>
            </a:pPr>
            <a:r>
              <a:rPr lang="el-GR" sz="1800" b="1" spc="10" dirty="0">
                <a:effectLst/>
                <a:latin typeface="Times New Roman" panose="02020603050405020304" pitchFamily="18" charset="0"/>
                <a:ea typeface="Times New Roman" panose="02020603050405020304" pitchFamily="18" charset="0"/>
              </a:rPr>
              <a:t>Αντίθετες με το όραμα της εθνικής ολοκλήρωσης ήταν και  οι  φιλοβασιλικές παρατάξεις που αποτελούσαν την αντιπολίτευση των Φιλελευθέρων</a:t>
            </a:r>
            <a:endParaRPr lang="el-GR" b="1" dirty="0"/>
          </a:p>
        </p:txBody>
      </p:sp>
    </p:spTree>
    <p:extLst>
      <p:ext uri="{BB962C8B-B14F-4D97-AF65-F5344CB8AC3E}">
        <p14:creationId xmlns:p14="http://schemas.microsoft.com/office/powerpoint/2010/main" val="25253738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BE81C3-D10D-456B-B466-8047427389D3}"/>
              </a:ext>
            </a:extLst>
          </p:cNvPr>
          <p:cNvSpPr>
            <a:spLocks noGrp="1"/>
          </p:cNvSpPr>
          <p:nvPr>
            <p:ph type="title"/>
          </p:nvPr>
        </p:nvSpPr>
        <p:spPr/>
        <p:txBody>
          <a:bodyPr/>
          <a:lstStyle/>
          <a:p>
            <a:r>
              <a:rPr lang="el-GR" dirty="0"/>
              <a:t>Συμπεράσματα</a:t>
            </a:r>
          </a:p>
        </p:txBody>
      </p:sp>
      <p:sp>
        <p:nvSpPr>
          <p:cNvPr id="3" name="Θέση περιεχομένου 2">
            <a:extLst>
              <a:ext uri="{FF2B5EF4-FFF2-40B4-BE49-F238E27FC236}">
                <a16:creationId xmlns:a16="http://schemas.microsoft.com/office/drawing/2014/main" id="{2C4D1BE6-3C84-4BF9-839C-02DE5BCD4BA4}"/>
              </a:ext>
            </a:extLst>
          </p:cNvPr>
          <p:cNvSpPr>
            <a:spLocks noGrp="1"/>
          </p:cNvSpPr>
          <p:nvPr>
            <p:ph idx="1"/>
          </p:nvPr>
        </p:nvSpPr>
        <p:spPr/>
        <p:txBody>
          <a:bodyPr/>
          <a:lstStyle/>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απάντηση στο ερώτημα όπως, έχει τεθεί στον τίτλο, είναι πολυσήμαντη: Οι Φιλελεύθεροι είχαν κάθε συμφέρον να εξελληνίσουν τους σλαβόφωνους, οι οποίοι μαζικά και μόνιμα ψήφιζαν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αντιβενιζελικούς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Ωστόσο η συγκεκριμένη πολιτική της εθνικής ολοκλήρωσης, η οποία περιλάμβανε και την αφομοίωση των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ξενοφώνων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ήταν το κυρίαρχο σύνθημα που βρισκόταν στον πυρήνα της πολιτικής πλατφόρμας των Φιλελευθέρων. </a:t>
            </a:r>
          </a:p>
          <a:p>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Και είναι γεγονός ότι, χωρίς τον στόχο της επέκτασης και εθνικής συνοχής του κράτους,   η πολιτική υπόσταση των Φιλελευθέρων και η διαφορά τους με τους συντηρητικούς θα αφανιζόταν. Άρα το εθνικό όραμα ήταν η πεμπτουσία της πολιτικής τους.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280706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27D68A-A0DC-4932-A4C6-6D193A167D1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B9302B6-08B2-4D99-B0B3-C59D22EF899B}"/>
              </a:ext>
            </a:extLst>
          </p:cNvPr>
          <p:cNvSpPr>
            <a:spLocks noGrp="1"/>
          </p:cNvSpPr>
          <p:nvPr>
            <p:ph idx="1"/>
          </p:nvPr>
        </p:nvSpPr>
        <p:spPr/>
        <p:txBody>
          <a:bodyPr/>
          <a:lstStyle/>
          <a:p>
            <a:r>
              <a:rPr lang="el-GR" dirty="0"/>
              <a:t>ΤΟ ΘΕΣΜΙΚΟ ΠΛΑΙΣΙΟ ΤΗΣ ΕΞΕΛΛΗΝΙΣΕΩΣ</a:t>
            </a:r>
          </a:p>
        </p:txBody>
      </p:sp>
    </p:spTree>
    <p:extLst>
      <p:ext uri="{BB962C8B-B14F-4D97-AF65-F5344CB8AC3E}">
        <p14:creationId xmlns:p14="http://schemas.microsoft.com/office/powerpoint/2010/main" val="89237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A6E298-23FA-4243-ABE5-B5863CCBED46}"/>
              </a:ext>
            </a:extLst>
          </p:cNvPr>
          <p:cNvSpPr>
            <a:spLocks noGrp="1"/>
          </p:cNvSpPr>
          <p:nvPr>
            <p:ph type="title"/>
          </p:nvPr>
        </p:nvSpPr>
        <p:spPr/>
        <p:txBody>
          <a:bodyPr>
            <a:normAutofit/>
          </a:bodyPr>
          <a:lstStyle/>
          <a:p>
            <a:r>
              <a:rPr lang="el-GR" sz="2400" b="1" dirty="0">
                <a:latin typeface="Times New Roman" panose="02020603050405020304" pitchFamily="18" charset="0"/>
                <a:cs typeface="Times New Roman" panose="02020603050405020304" pitchFamily="18" charset="0"/>
              </a:rPr>
              <a:t>Π</a:t>
            </a:r>
            <a:r>
              <a:rPr lang="el-GR" sz="2400" b="1" cap="none" dirty="0">
                <a:latin typeface="Times New Roman" panose="02020603050405020304" pitchFamily="18" charset="0"/>
                <a:cs typeface="Times New Roman" panose="02020603050405020304" pitchFamily="18" charset="0"/>
              </a:rPr>
              <a:t>ερί «</a:t>
            </a:r>
            <a:r>
              <a:rPr lang="el-GR" sz="2400" b="1" cap="none" dirty="0" err="1">
                <a:latin typeface="Times New Roman" panose="02020603050405020304" pitchFamily="18" charset="0"/>
                <a:cs typeface="Times New Roman" panose="02020603050405020304" pitchFamily="18" charset="0"/>
              </a:rPr>
              <a:t>εξελληνίσεως</a:t>
            </a:r>
            <a:r>
              <a:rPr lang="el-GR" sz="2400" b="1" cap="none" dirty="0">
                <a:latin typeface="Times New Roman" panose="02020603050405020304" pitchFamily="18" charset="0"/>
                <a:cs typeface="Times New Roman" panose="02020603050405020304" pitchFamily="18" charset="0"/>
              </a:rPr>
              <a:t>» των </a:t>
            </a:r>
            <a:r>
              <a:rPr lang="el-GR" sz="2400" b="1" cap="none" dirty="0" err="1">
                <a:latin typeface="Times New Roman" panose="02020603050405020304" pitchFamily="18" charset="0"/>
                <a:cs typeface="Times New Roman" panose="02020603050405020304" pitchFamily="18" charset="0"/>
              </a:rPr>
              <a:t>ξενοφώνων</a:t>
            </a:r>
            <a:r>
              <a:rPr lang="el-GR" sz="2400" b="1" cap="none" dirty="0">
                <a:latin typeface="Times New Roman" panose="02020603050405020304" pitchFamily="18" charset="0"/>
                <a:cs typeface="Times New Roman" panose="02020603050405020304" pitchFamily="18" charset="0"/>
              </a:rPr>
              <a:t> δια της εκπαιδεύσεως</a:t>
            </a:r>
            <a:endParaRPr lang="el-GR" sz="24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5462B8CF-9738-4DD1-83AB-24454376CCE7}"/>
              </a:ext>
            </a:extLst>
          </p:cNvPr>
          <p:cNvSpPr>
            <a:spLocks noGrp="1"/>
          </p:cNvSpPr>
          <p:nvPr>
            <p:ph idx="1"/>
          </p:nvPr>
        </p:nvSpPr>
        <p:spPr/>
        <p:txBody>
          <a:bodyPr>
            <a:normAutofit fontScale="92500" lnSpcReduction="10000"/>
          </a:bodyPr>
          <a:lstStyle/>
          <a:p>
            <a:pPr>
              <a:lnSpc>
                <a:spcPct val="200000"/>
              </a:lnSpc>
            </a:pPr>
            <a:r>
              <a:rPr lang="el-GR" b="1" dirty="0">
                <a:latin typeface="Times New Roman" panose="02020603050405020304" pitchFamily="18" charset="0"/>
                <a:ea typeface="Times New Roman" panose="02020603050405020304" pitchFamily="18" charset="0"/>
                <a:cs typeface="Times New Roman" panose="02020603050405020304" pitchFamily="18" charset="0"/>
              </a:rPr>
              <a:t>Ο</a:t>
            </a:r>
            <a:r>
              <a:rPr lang="el-GR" b="1" dirty="0">
                <a:effectLst/>
                <a:latin typeface="Times New Roman" panose="02020603050405020304" pitchFamily="18" charset="0"/>
                <a:ea typeface="Times New Roman" panose="02020603050405020304" pitchFamily="18" charset="0"/>
                <a:cs typeface="Times New Roman" panose="02020603050405020304" pitchFamily="18" charset="0"/>
              </a:rPr>
              <a:t> όρος «</a:t>
            </a:r>
            <a:r>
              <a:rPr lang="el-GR" b="1" dirty="0" err="1">
                <a:effectLst/>
                <a:latin typeface="Times New Roman" panose="02020603050405020304" pitchFamily="18" charset="0"/>
                <a:ea typeface="Times New Roman" panose="02020603050405020304" pitchFamily="18" charset="0"/>
                <a:cs typeface="Times New Roman" panose="02020603050405020304" pitchFamily="18" charset="0"/>
              </a:rPr>
              <a:t>εξελλήνισις</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συναρτάται ευθέως με το κυρίαρχο όραμα της εθνικής ολοκλήρωσης που αποτέλεσε την στρατηγική αιχμή της πολιτικής των Φιλελευθέρων.</a:t>
            </a:r>
          </a:p>
          <a:p>
            <a:pPr>
              <a:lnSpc>
                <a:spcPct val="200000"/>
              </a:lnSpc>
            </a:pPr>
            <a:r>
              <a:rPr lang="el-GR" dirty="0">
                <a:latin typeface="Times New Roman" panose="02020603050405020304" pitchFamily="18" charset="0"/>
                <a:ea typeface="Times New Roman" panose="02020603050405020304" pitchFamily="18" charset="0"/>
                <a:cs typeface="Times New Roman" panose="02020603050405020304" pitchFamily="18" charset="0"/>
              </a:rPr>
              <a:t>Χ</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ρησιμοποιήθηκε στα κείμενα της εποχής για να </a:t>
            </a:r>
            <a:r>
              <a:rPr lang="el-GR" dirty="0" err="1">
                <a:effectLst/>
                <a:latin typeface="Times New Roman" panose="02020603050405020304" pitchFamily="18" charset="0"/>
                <a:ea typeface="Times New Roman" panose="02020603050405020304" pitchFamily="18" charset="0"/>
                <a:cs typeface="Times New Roman" panose="02020603050405020304" pitchFamily="18" charset="0"/>
              </a:rPr>
              <a:t>περιγραφεί</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ο στόχος της διαμόρφωσης ελληνικής ταυτότητας, στις συμπαγείς ομάδες των </a:t>
            </a:r>
            <a:r>
              <a:rPr lang="el-GR" dirty="0" err="1">
                <a:effectLst/>
                <a:latin typeface="Times New Roman" panose="02020603050405020304" pitchFamily="18" charset="0"/>
                <a:ea typeface="Times New Roman" panose="02020603050405020304" pitchFamily="18" charset="0"/>
                <a:cs typeface="Times New Roman" panose="02020603050405020304" pitchFamily="18" charset="0"/>
              </a:rPr>
              <a:t>αλλογλώσσων</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ή κατά την ορολογία της εποχής των «</a:t>
            </a:r>
            <a:r>
              <a:rPr lang="el-GR" dirty="0" err="1">
                <a:effectLst/>
                <a:latin typeface="Times New Roman" panose="02020603050405020304" pitchFamily="18" charset="0"/>
                <a:ea typeface="Times New Roman" panose="02020603050405020304" pitchFamily="18" charset="0"/>
                <a:cs typeface="Times New Roman" panose="02020603050405020304" pitchFamily="18" charset="0"/>
              </a:rPr>
              <a:t>ξενοφώνων</a:t>
            </a:r>
            <a:r>
              <a:rPr lang="el-GR" dirty="0">
                <a:effectLst/>
                <a:latin typeface="Times New Roman" panose="02020603050405020304" pitchFamily="18" charset="0"/>
                <a:ea typeface="Times New Roman" panose="02020603050405020304" pitchFamily="18" charset="0"/>
                <a:cs typeface="Times New Roman" panose="02020603050405020304" pitchFamily="18" charset="0"/>
              </a:rPr>
              <a:t>», ως στρατηγική επιλογή μετά την εθνική ολοκλήρωση ή ως εθνική επιλογή για την προετοιμασία της »</a:t>
            </a:r>
          </a:p>
        </p:txBody>
      </p:sp>
    </p:spTree>
    <p:extLst>
      <p:ext uri="{BB962C8B-B14F-4D97-AF65-F5344CB8AC3E}">
        <p14:creationId xmlns:p14="http://schemas.microsoft.com/office/powerpoint/2010/main" val="39121474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892BB6-1F59-4C0E-A0D4-20E954236F97}"/>
              </a:ext>
            </a:extLst>
          </p:cNvPr>
          <p:cNvSpPr>
            <a:spLocks noGrp="1"/>
          </p:cNvSpPr>
          <p:nvPr>
            <p:ph type="title"/>
          </p:nvPr>
        </p:nvSpPr>
        <p:spPr/>
        <p:txBody>
          <a:bodyPr>
            <a:normAutofit/>
          </a:bodyPr>
          <a:lstStyle/>
          <a:p>
            <a:r>
              <a:rPr lang="el-GR" sz="2000" b="1" cap="none" dirty="0">
                <a:latin typeface="Times New Roman" panose="02020603050405020304" pitchFamily="18" charset="0"/>
                <a:cs typeface="Times New Roman" panose="02020603050405020304" pitchFamily="18" charset="0"/>
              </a:rPr>
              <a:t>Το </a:t>
            </a:r>
            <a:r>
              <a:rPr lang="el-GR" sz="2000" b="1" cap="none" dirty="0" err="1">
                <a:latin typeface="Times New Roman" panose="02020603050405020304" pitchFamily="18" charset="0"/>
                <a:cs typeface="Times New Roman" panose="02020603050405020304" pitchFamily="18" charset="0"/>
              </a:rPr>
              <a:t>θεσμκό</a:t>
            </a:r>
            <a:r>
              <a:rPr lang="el-GR" sz="2000" b="1" cap="none" dirty="0">
                <a:latin typeface="Times New Roman" panose="02020603050405020304" pitchFamily="18" charset="0"/>
                <a:cs typeface="Times New Roman" panose="02020603050405020304" pitchFamily="18" charset="0"/>
              </a:rPr>
              <a:t> πλαίσιο της </a:t>
            </a:r>
            <a:r>
              <a:rPr lang="el-GR" sz="2000" b="1" cap="none" dirty="0" err="1">
                <a:latin typeface="Times New Roman" panose="02020603050405020304" pitchFamily="18" charset="0"/>
                <a:cs typeface="Times New Roman" panose="02020603050405020304" pitchFamily="18" charset="0"/>
              </a:rPr>
              <a:t>εξελληνίσεως</a:t>
            </a:r>
            <a:endParaRPr lang="el-GR" sz="2000" b="1" cap="none"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6D8F00E4-2080-41F2-9ABF-826A9B488299}"/>
              </a:ext>
            </a:extLst>
          </p:cNvPr>
          <p:cNvSpPr>
            <a:spLocks noGrp="1"/>
          </p:cNvSpPr>
          <p:nvPr>
            <p:ph idx="1"/>
          </p:nvPr>
        </p:nvSpPr>
        <p:spPr>
          <a:xfrm>
            <a:off x="1451579" y="1853754"/>
            <a:ext cx="9603275" cy="4309302"/>
          </a:xfrm>
        </p:spPr>
        <p:txBody>
          <a:bodyPr>
            <a:normAutofit lnSpcReduction="10000"/>
          </a:bodyPr>
          <a:lstStyle/>
          <a:p>
            <a:pPr marR="36195" algn="just">
              <a:lnSpc>
                <a:spcPct val="100000"/>
              </a:lnSpc>
              <a:spcAft>
                <a:spcPts val="800"/>
              </a:spcAft>
            </a:pP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Ν. 301/ </a:t>
            </a:r>
            <a:r>
              <a:rPr lang="el-GR" b="1" dirty="0">
                <a:latin typeface="Times New Roman" panose="02020603050405020304" pitchFamily="18" charset="0"/>
                <a:cs typeface="Times New Roman" panose="02020603050405020304" pitchFamily="18" charset="0"/>
              </a:rPr>
              <a:t>ΦΕΚ 282/04.10.1914.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Περί κατωτέρων πρακτικών γεωργικών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σχολείων</a:t>
            </a:r>
            <a:r>
              <a:rPr lang="el-GR" sz="2000" dirty="0" err="1">
                <a:effectLst/>
                <a:latin typeface="Times New Roman" panose="02020603050405020304" pitchFamily="18" charset="0"/>
                <a:ea typeface="Times New Roman" panose="02020603050405020304" pitchFamily="18" charset="0"/>
                <a:cs typeface="Times New Roman" panose="02020603050405020304" pitchFamily="18" charset="0"/>
              </a:rPr>
              <a:t>για</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τους απόφοιτους δημοτικών σχολείων ηλικίας 14-19 χρόνων, των οποίων οι γονείς ασχολούνταν αποκλειστικά με τη γεωργία</a:t>
            </a: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R="36195" algn="just">
              <a:lnSpc>
                <a:spcPct val="100000"/>
              </a:lnSpc>
              <a:spcAft>
                <a:spcPts val="800"/>
              </a:spcAft>
            </a:pPr>
            <a:r>
              <a:rPr lang="el-GR" b="1" dirty="0">
                <a:latin typeface="Times New Roman" panose="02020603050405020304" pitchFamily="18" charset="0"/>
                <a:ea typeface="Times New Roman" panose="02020603050405020304" pitchFamily="18" charset="0"/>
                <a:cs typeface="Times New Roman" panose="02020603050405020304" pitchFamily="18" charset="0"/>
              </a:rPr>
              <a:t>Ν402/ΦΕΚ 348/25.11.1914</a:t>
            </a:r>
            <a:r>
              <a:rPr lang="el-GR" dirty="0">
                <a:latin typeface="Times New Roman" panose="02020603050405020304" pitchFamily="18" charset="0"/>
                <a:ea typeface="Times New Roman" panose="02020603050405020304" pitchFamily="18" charset="0"/>
                <a:cs typeface="Times New Roman" panose="02020603050405020304" pitchFamily="18" charset="0"/>
              </a:rPr>
              <a:t>. περί κυρώσεως του από 19 Αυγούστου </a:t>
            </a:r>
            <a:r>
              <a:rPr lang="el-GR" dirty="0" err="1">
                <a:latin typeface="Times New Roman" panose="02020603050405020304" pitchFamily="18" charset="0"/>
                <a:ea typeface="Times New Roman" panose="02020603050405020304" pitchFamily="18" charset="0"/>
                <a:cs typeface="Times New Roman" panose="02020603050405020304" pitchFamily="18" charset="0"/>
              </a:rPr>
              <a:t>εε</a:t>
            </a:r>
            <a:r>
              <a:rPr lang="el-GR" dirty="0">
                <a:latin typeface="Times New Roman" panose="02020603050405020304" pitchFamily="18" charset="0"/>
                <a:ea typeface="Times New Roman" panose="02020603050405020304" pitchFamily="18" charset="0"/>
                <a:cs typeface="Times New Roman" panose="02020603050405020304" pitchFamily="18" charset="0"/>
              </a:rPr>
              <a:t> ΒΔ «περί του προσωπικού των σχολείων της δημοτικής και μέσης εκπαιδεύσεως τω Νέων Χωρών. </a:t>
            </a:r>
            <a:r>
              <a:rPr lang="el-GR" sz="2000" dirty="0">
                <a:effectLst/>
                <a:latin typeface="Garamond" panose="02020404030301010803" pitchFamily="18" charset="0"/>
                <a:ea typeface="Times New Roman" panose="02020603050405020304" pitchFamily="18" charset="0"/>
              </a:rPr>
              <a:t>Συγκεκριμένα, παρέχονταν σε όσους αποφοιτούσαν μετά το 1914 από τα Διδασκαλεία, 30-50 δραχμές ως επίδομα, ανάλογα με τον βαθμό του πτυχίου τους, εφόσον υπηρετούσαν σε ξενόφωνους συνοικισμούς  της Μακεδονίας και της Ηπείρου. Στον συγκεκριμένο νόμο </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αναφερόταν ότι οι δημοδιδάσκαλοι και των δύο φύλων, οι οποίοι είχαν απολυτήριο μη αυτοτελούς Διδασκαλείου των Νέων </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Χ</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ωρών και του εξωτερικού, αν είχαν βαθμό «λίαν καλώς» και «καλώς» αναγνωρίζονταν ως τριτοβάθμιοι δημοδιδάσκαλοι. Ο Νόμος αυτός ίσχυσε κατά κόρον για όσες είχαν πτυχίο του μη αυτοτελούς Παρθεναγωγείου </a:t>
            </a:r>
            <a:r>
              <a:rPr lang="el-GR" sz="2000" dirty="0" err="1">
                <a:effectLst/>
                <a:latin typeface="Times New Roman" panose="02020603050405020304" pitchFamily="18" charset="0"/>
                <a:ea typeface="Times New Roman" panose="02020603050405020304" pitchFamily="18" charset="0"/>
                <a:cs typeface="Times New Roman" panose="02020603050405020304" pitchFamily="18" charset="0"/>
              </a:rPr>
              <a:t>Μοναστηρίου</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το οποίο διέθετε και διδασκαλικό τμήμα. </a:t>
            </a:r>
          </a:p>
          <a:p>
            <a:pPr marR="36195" algn="just">
              <a:lnSpc>
                <a:spcPct val="100000"/>
              </a:lnSpc>
              <a:spcAft>
                <a:spcPts val="800"/>
              </a:spcAft>
            </a:pPr>
            <a:endParaRPr lang="el-GR" dirty="0">
              <a:latin typeface="Times New Roman" panose="02020603050405020304" pitchFamily="18" charset="0"/>
              <a:ea typeface="Times New Roman" panose="02020603050405020304" pitchFamily="18" charset="0"/>
              <a:cs typeface="Times New Roman" panose="02020603050405020304" pitchFamily="18" charset="0"/>
            </a:endParaRPr>
          </a:p>
          <a:p>
            <a:pPr marR="36195" algn="just">
              <a:lnSpc>
                <a:spcPct val="100000"/>
              </a:lnSpc>
              <a:spcAft>
                <a:spcPts val="800"/>
              </a:spcAft>
            </a:pPr>
            <a:endParaRPr lang="el-GR"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200000"/>
              </a:lnSpc>
              <a:spcAft>
                <a:spcPts val="800"/>
              </a:spcAft>
            </a:pPr>
            <a:endParaRPr lang="el-GR" sz="19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825578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55A664-22D6-4484-954D-E826E1CBC80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42E8024-FFF2-45A8-AD42-B94DBE3F91D2}"/>
              </a:ext>
            </a:extLst>
          </p:cNvPr>
          <p:cNvSpPr>
            <a:spLocks noGrp="1"/>
          </p:cNvSpPr>
          <p:nvPr>
            <p:ph idx="1"/>
          </p:nvPr>
        </p:nvSpPr>
        <p:spPr/>
        <p:txBody>
          <a:bodyPr/>
          <a:lstStyle/>
          <a:p>
            <a:r>
              <a:rPr lang="el-GR" b="1" dirty="0">
                <a:effectLst/>
                <a:latin typeface="Times New Roman" panose="02020603050405020304" pitchFamily="18" charset="0"/>
                <a:cs typeface="Times New Roman" panose="02020603050405020304" pitchFamily="18" charset="0"/>
              </a:rPr>
              <a:t>Ν577/</a:t>
            </a:r>
            <a:r>
              <a:rPr lang="el-GR" b="1" dirty="0">
                <a:latin typeface="Times New Roman" panose="02020603050405020304" pitchFamily="18" charset="0"/>
                <a:cs typeface="Times New Roman" panose="02020603050405020304" pitchFamily="18" charset="0"/>
              </a:rPr>
              <a:t>ΦΕΚ 19/15.01.1915.</a:t>
            </a:r>
            <a:r>
              <a:rPr lang="el-GR" dirty="0">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«περί προσαυξήσεως του μισθού και συντάξεως των εν τας Νέας </a:t>
            </a:r>
            <a:r>
              <a:rPr lang="el-GR" sz="2000" dirty="0" err="1">
                <a:effectLst/>
                <a:latin typeface="Times New Roman" panose="02020603050405020304" pitchFamily="18" charset="0"/>
                <a:ea typeface="Times New Roman" panose="02020603050405020304" pitchFamily="18" charset="0"/>
                <a:cs typeface="Times New Roman" panose="02020603050405020304" pitchFamily="18" charset="0"/>
              </a:rPr>
              <a:t>Χώραις</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λειτουργ</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ώ</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ν της εκπαιδεύσεως». Ο μισθός προσαυξάνεται με βάση όσα </a:t>
            </a:r>
            <a:r>
              <a:rPr lang="el-GR" sz="2000" dirty="0" err="1">
                <a:effectLst/>
                <a:latin typeface="Times New Roman" panose="02020603050405020304" pitchFamily="18" charset="0"/>
                <a:ea typeface="Times New Roman" panose="02020603050405020304" pitchFamily="18" charset="0"/>
                <a:cs typeface="Times New Roman" panose="02020603050405020304" pitchFamily="18" charset="0"/>
              </a:rPr>
              <a:t>σχύουν</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στην παλιά Ελλάδα. Αν δεν έχουν τα νόμιμα προσόντα, ο μισθός προσαυξάνεται μόνο για δύο 5ετίες.</a:t>
            </a:r>
            <a:br>
              <a:rPr lang="el-GR" dirty="0">
                <a:latin typeface="Times New Roman" panose="02020603050405020304" pitchFamily="18" charset="0"/>
                <a:cs typeface="Times New Roman" panose="02020603050405020304" pitchFamily="18" charset="0"/>
              </a:rPr>
            </a:b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9711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1F76CF-F73F-4D29-9298-B590E85D5D99}"/>
              </a:ext>
            </a:extLst>
          </p:cNvPr>
          <p:cNvSpPr>
            <a:spLocks noGrp="1"/>
          </p:cNvSpPr>
          <p:nvPr>
            <p:ph type="title"/>
          </p:nvPr>
        </p:nvSpPr>
        <p:spPr/>
        <p:txBody>
          <a:bodyPr>
            <a:normAutofit/>
          </a:bodyPr>
          <a:lstStyle/>
          <a:p>
            <a:r>
              <a:rPr lang="el-GR" sz="2200" b="1" dirty="0">
                <a:latin typeface="Times New Roman" panose="02020603050405020304" pitchFamily="18" charset="0"/>
                <a:cs typeface="Times New Roman" panose="02020603050405020304" pitchFamily="18" charset="0"/>
              </a:rPr>
              <a:t> </a:t>
            </a:r>
          </a:p>
        </p:txBody>
      </p:sp>
      <p:sp>
        <p:nvSpPr>
          <p:cNvPr id="3" name="Θέση περιεχομένου 2">
            <a:extLst>
              <a:ext uri="{FF2B5EF4-FFF2-40B4-BE49-F238E27FC236}">
                <a16:creationId xmlns:a16="http://schemas.microsoft.com/office/drawing/2014/main" id="{A5ECDCDD-84F5-4741-BD59-D47EB4104FD2}"/>
              </a:ext>
            </a:extLst>
          </p:cNvPr>
          <p:cNvSpPr>
            <a:spLocks noGrp="1"/>
          </p:cNvSpPr>
          <p:nvPr>
            <p:ph idx="1"/>
          </p:nvPr>
        </p:nvSpPr>
        <p:spPr/>
        <p:txBody>
          <a:bodyPr>
            <a:normAutofit fontScale="92500" lnSpcReduction="10000"/>
          </a:bodyPr>
          <a:lstStyle/>
          <a:p>
            <a:pPr marR="36195" algn="just">
              <a:lnSpc>
                <a:spcPct val="150000"/>
              </a:lnSpc>
            </a:pPr>
            <a:r>
              <a:rPr lang="el-GR" sz="1700" b="1" dirty="0">
                <a:effectLst/>
                <a:latin typeface="Times New Roman" panose="02020603050405020304" pitchFamily="18" charset="0"/>
                <a:ea typeface="Times New Roman" panose="02020603050405020304" pitchFamily="18" charset="0"/>
                <a:cs typeface="Times New Roman" panose="02020603050405020304" pitchFamily="18" charset="0"/>
              </a:rPr>
              <a:t>Ν. 1067/</a:t>
            </a:r>
            <a:r>
              <a:rPr lang="el-GR" sz="1700" b="1" dirty="0">
                <a:latin typeface="Times New Roman" panose="02020603050405020304" pitchFamily="18" charset="0"/>
                <a:cs typeface="Times New Roman" panose="02020603050405020304" pitchFamily="18" charset="0"/>
              </a:rPr>
              <a:t>ΦΕΚ 268/21.11.1917.</a:t>
            </a:r>
            <a:r>
              <a:rPr lang="el-GR" sz="1700" dirty="0">
                <a:effectLst/>
                <a:latin typeface="Times New Roman" panose="02020603050405020304" pitchFamily="18" charset="0"/>
                <a:cs typeface="Times New Roman" panose="02020603050405020304" pitchFamily="18" charset="0"/>
              </a:rPr>
              <a:t> Περί τροποποιήσεως και συμπληρώσεως του Νόμου 402 «περί του προσωπικού των σχολείων της δημοτικής και Μέσης εκπαιδεύσεως των Νέων Χωρών. </a:t>
            </a:r>
            <a:r>
              <a:rPr lang="el-GR" sz="1700" dirty="0">
                <a:effectLst/>
                <a:latin typeface="Times New Roman" panose="02020603050405020304" pitchFamily="18" charset="0"/>
                <a:ea typeface="Times New Roman" panose="02020603050405020304" pitchFamily="18" charset="0"/>
                <a:cs typeface="Times New Roman" panose="02020603050405020304" pitchFamily="18" charset="0"/>
              </a:rPr>
              <a:t>Σύμφωνα με τη διάταξη του νόμου 1067 άρθρο 1, εδ.19, επιτράπηκε να τοποθετούνται στα κοινά σχολεία ξενόφωνων συνοικισμών πτυχιούχοι δημοδιδάσκαλοι με το μισθό και τον βαθμό που είχαν και πριν. </a:t>
            </a:r>
          </a:p>
          <a:p>
            <a:pPr marR="36195" algn="just">
              <a:lnSpc>
                <a:spcPct val="150000"/>
              </a:lnSpc>
            </a:pPr>
            <a:r>
              <a:rPr lang="el-GR" sz="1700" b="1" dirty="0">
                <a:effectLst/>
                <a:latin typeface="Times New Roman" panose="02020603050405020304" pitchFamily="18" charset="0"/>
                <a:ea typeface="Times New Roman" panose="02020603050405020304" pitchFamily="18" charset="0"/>
                <a:cs typeface="Times New Roman" panose="02020603050405020304" pitchFamily="18" charset="0"/>
              </a:rPr>
              <a:t>Ν. 825/ΦΕΚ 188/5.9.1917</a:t>
            </a:r>
            <a:r>
              <a:rPr lang="el-GR" sz="1700" dirty="0">
                <a:effectLst/>
                <a:latin typeface="Times New Roman" panose="02020603050405020304" pitchFamily="18" charset="0"/>
                <a:ea typeface="Times New Roman" panose="02020603050405020304" pitchFamily="18" charset="0"/>
                <a:cs typeface="Times New Roman" panose="02020603050405020304" pitchFamily="18" charset="0"/>
              </a:rPr>
              <a:t>. περί τροποποιήσεως και συμπληρώσεως του Νόμου 577 «περί προσαυξήσεως του μισθού και συντάξεως των εν τας Νέας </a:t>
            </a:r>
            <a:r>
              <a:rPr lang="el-GR" sz="1700" dirty="0" err="1">
                <a:effectLst/>
                <a:latin typeface="Times New Roman" panose="02020603050405020304" pitchFamily="18" charset="0"/>
                <a:ea typeface="Times New Roman" panose="02020603050405020304" pitchFamily="18" charset="0"/>
                <a:cs typeface="Times New Roman" panose="02020603050405020304" pitchFamily="18" charset="0"/>
              </a:rPr>
              <a:t>Χώραις</a:t>
            </a:r>
            <a:r>
              <a:rPr lang="el-GR" sz="1700" dirty="0">
                <a:effectLst/>
                <a:latin typeface="Times New Roman" panose="02020603050405020304" pitchFamily="18" charset="0"/>
                <a:ea typeface="Times New Roman" panose="02020603050405020304" pitchFamily="18" charset="0"/>
                <a:cs typeface="Times New Roman" panose="02020603050405020304" pitchFamily="18" charset="0"/>
              </a:rPr>
              <a:t> λειτουργ</a:t>
            </a:r>
            <a:r>
              <a:rPr lang="el-GR" sz="1700" dirty="0">
                <a:latin typeface="Times New Roman" panose="02020603050405020304" pitchFamily="18" charset="0"/>
                <a:ea typeface="Times New Roman" panose="02020603050405020304" pitchFamily="18" charset="0"/>
                <a:cs typeface="Times New Roman" panose="02020603050405020304" pitchFamily="18" charset="0"/>
              </a:rPr>
              <a:t>ώ</a:t>
            </a:r>
            <a:r>
              <a:rPr lang="el-GR" sz="1700" dirty="0">
                <a:effectLst/>
                <a:latin typeface="Times New Roman" panose="02020603050405020304" pitchFamily="18" charset="0"/>
                <a:ea typeface="Times New Roman" panose="02020603050405020304" pitchFamily="18" charset="0"/>
                <a:cs typeface="Times New Roman" panose="02020603050405020304" pitchFamily="18" charset="0"/>
              </a:rPr>
              <a:t>ν της εκπαιδεύσεως». </a:t>
            </a:r>
            <a:r>
              <a:rPr lang="el-GR" sz="1700" b="1" dirty="0">
                <a:latin typeface="Times New Roman" panose="02020603050405020304" pitchFamily="18" charset="0"/>
                <a:cs typeface="Times New Roman" panose="02020603050405020304" pitchFamily="18" charset="0"/>
              </a:rPr>
              <a:t> </a:t>
            </a:r>
            <a:br>
              <a:rPr lang="el-GR" sz="1700" dirty="0">
                <a:latin typeface="Times New Roman" panose="02020603050405020304" pitchFamily="18" charset="0"/>
                <a:cs typeface="Times New Roman" panose="02020603050405020304" pitchFamily="18" charset="0"/>
              </a:rPr>
            </a:br>
            <a:r>
              <a:rPr lang="el-GR" sz="1700" b="1" dirty="0">
                <a:effectLst/>
                <a:latin typeface="Times New Roman" panose="02020603050405020304" pitchFamily="18" charset="0"/>
                <a:ea typeface="Calibri" panose="020F0502020204030204" pitchFamily="34" charset="0"/>
                <a:cs typeface="Times New Roman" panose="02020603050405020304" pitchFamily="18" charset="0"/>
              </a:rPr>
              <a:t>Ν. 1332/ ΦΕΚ 89/27.04.1918</a:t>
            </a:r>
            <a:r>
              <a:rPr lang="el-GR" sz="1700" dirty="0">
                <a:effectLst/>
                <a:latin typeface="Times New Roman" panose="02020603050405020304" pitchFamily="18" charset="0"/>
                <a:ea typeface="Calibri" panose="020F0502020204030204" pitchFamily="34" charset="0"/>
                <a:cs typeface="Times New Roman" panose="02020603050405020304" pitchFamily="18" charset="0"/>
              </a:rPr>
              <a:t>. Περί τροποποιήσεως και συμπληρώσεως διατάξεων </a:t>
            </a:r>
            <a:r>
              <a:rPr lang="el-GR" sz="1700" dirty="0" err="1">
                <a:effectLst/>
                <a:latin typeface="Times New Roman" panose="02020603050405020304" pitchFamily="18" charset="0"/>
                <a:ea typeface="Calibri" panose="020F0502020204030204" pitchFamily="34" charset="0"/>
                <a:cs typeface="Times New Roman" panose="02020603050405020304" pitchFamily="18" charset="0"/>
              </a:rPr>
              <a:t>τινων</a:t>
            </a:r>
            <a:r>
              <a:rPr lang="el-GR" sz="1700" dirty="0">
                <a:effectLst/>
                <a:latin typeface="Times New Roman" panose="02020603050405020304" pitchFamily="18" charset="0"/>
                <a:ea typeface="Calibri" panose="020F0502020204030204" pitchFamily="34" charset="0"/>
                <a:cs typeface="Times New Roman" panose="02020603050405020304" pitchFamily="18" charset="0"/>
              </a:rPr>
              <a:t> του Νόμου 827 περί διδακτικών βιβλίων, </a:t>
            </a:r>
            <a:r>
              <a:rPr lang="el-GR" sz="1700" dirty="0">
                <a:latin typeface="Times New Roman" panose="02020603050405020304" pitchFamily="18" charset="0"/>
                <a:ea typeface="Times New Roman" panose="02020603050405020304" pitchFamily="18" charset="0"/>
                <a:cs typeface="Times New Roman" panose="02020603050405020304" pitchFamily="18" charset="0"/>
              </a:rPr>
              <a:t>ο οποίος </a:t>
            </a:r>
            <a:r>
              <a:rPr lang="el-GR" sz="1700" dirty="0">
                <a:effectLst/>
                <a:latin typeface="Times New Roman" panose="02020603050405020304" pitchFamily="18" charset="0"/>
                <a:ea typeface="Times New Roman" panose="02020603050405020304" pitchFamily="18" charset="0"/>
                <a:cs typeface="Times New Roman" panose="02020603050405020304" pitchFamily="18" charset="0"/>
              </a:rPr>
              <a:t>άλλαξε το σύστημα συγγραφής, έγκρισης, αριθμού και διάρκειας ισχύος των εκπαιδευτικών εγχειριδίων.</a:t>
            </a:r>
            <a:r>
              <a:rPr lang="el-GR" sz="1700" dirty="0">
                <a:effectLst/>
                <a:latin typeface="Times New Roman" panose="02020603050405020304" pitchFamily="18" charset="0"/>
                <a:cs typeface="Times New Roman" panose="02020603050405020304" pitchFamily="18" charset="0"/>
              </a:rPr>
              <a:t> </a:t>
            </a:r>
            <a:endParaRPr lang="el-GR" sz="17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200000"/>
              </a:lnSpc>
              <a:spcAft>
                <a:spcPts val="0"/>
              </a:spcAft>
            </a:pPr>
            <a:endParaRPr lang="el-GR" sz="1800" dirty="0">
              <a:effectLst/>
              <a:latin typeface="Calibri" panose="020F0502020204030204" pitchFamily="34" charset="0"/>
              <a:ea typeface="Calibri" panose="020F0502020204030204" pitchFamily="34" charset="0"/>
            </a:endParaRPr>
          </a:p>
          <a:p>
            <a:endParaRPr lang="el-GR" dirty="0"/>
          </a:p>
        </p:txBody>
      </p:sp>
    </p:spTree>
    <p:extLst>
      <p:ext uri="{BB962C8B-B14F-4D97-AF65-F5344CB8AC3E}">
        <p14:creationId xmlns:p14="http://schemas.microsoft.com/office/powerpoint/2010/main" val="23410816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56DF50-40DA-40F0-AF90-EB438BFDA2A8}"/>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274FD0DC-2B91-4E3C-A8E7-A35C94CAE405}"/>
              </a:ext>
            </a:extLst>
          </p:cNvPr>
          <p:cNvSpPr>
            <a:spLocks noGrp="1"/>
          </p:cNvSpPr>
          <p:nvPr>
            <p:ph idx="1"/>
          </p:nvPr>
        </p:nvSpPr>
        <p:spPr>
          <a:xfrm>
            <a:off x="1451579" y="1929384"/>
            <a:ext cx="9603275" cy="3536961"/>
          </a:xfrm>
        </p:spPr>
        <p:txBody>
          <a:bodyPr>
            <a:normAutofit/>
          </a:bodyPr>
          <a:lstStyle/>
          <a:p>
            <a:pPr marL="0" indent="0">
              <a:buNone/>
            </a:pPr>
            <a:endParaRPr lang="el-GR" sz="1800" b="1" u="sng"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Ν.1386/1918/ΦΕΚ 98/5.5.1918.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Περί τροποποιήσεως και συμπληρώσεως του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Νόμου 825</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του Νόμου 1067</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latin typeface="Times New Roman" panose="02020603050405020304" pitchFamily="18" charset="0"/>
                <a:cs typeface="Times New Roman" panose="02020603050405020304" pitchFamily="18" charset="0"/>
              </a:rPr>
              <a:t>ΦΕΚ 268/21.11.1917.</a:t>
            </a:r>
            <a:r>
              <a:rPr lang="el-GR" sz="1800" dirty="0">
                <a:effectLst/>
                <a:latin typeface="Garamond" panose="02020404030301010803"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άρθρο 1 εδ.20, καθώς και με το άρθρο 8  οι εκπαιδευτικοί που δίδασκαν σε ξενόφωνες περιοχές  μπορούσαν να παίρνουν το μήνα, εκτός από τον κανονικό μισθό και τις άλλες αποδοχές τους, ως επί πλέον επίδομα μέχρι το μισό του κανονικού μισθού τους. </a:t>
            </a:r>
            <a:endParaRPr lang="el-GR" sz="1800" dirty="0">
              <a:effectLst/>
              <a:latin typeface="Times New Roman" panose="02020603050405020304" pitchFamily="18" charset="0"/>
              <a:ea typeface="Times New Roman" panose="02020603050405020304" pitchFamily="18" charset="0"/>
            </a:endParaRPr>
          </a:p>
          <a:p>
            <a:pPr algn="just">
              <a:spcAft>
                <a:spcPts val="0"/>
              </a:spcAf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ΝΔ 1329/</a:t>
            </a:r>
            <a:r>
              <a:rPr lang="el-GR" sz="1800" b="1" dirty="0">
                <a:latin typeface="Times New Roman" panose="02020603050405020304" pitchFamily="18" charset="0"/>
                <a:cs typeface="Times New Roman" panose="02020603050405020304" pitchFamily="18" charset="0"/>
              </a:rPr>
              <a:t>ΦΕΚ 89/27.04.1918</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Περί πρακτικών σχολών θηλέων.</a:t>
            </a:r>
            <a:r>
              <a:rPr lang="el-GR" sz="1800" b="1" dirty="0">
                <a:latin typeface="Times New Roman" panose="02020603050405020304" pitchFamily="18" charset="0"/>
                <a:ea typeface="Times New Roman" panose="02020603050405020304" pitchFamily="18" charset="0"/>
                <a:cs typeface="Times New Roman" panose="02020603050405020304" pitchFamily="18" charset="0"/>
              </a:rPr>
              <a:t> Στο</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άρθρο 1</a:t>
            </a:r>
            <a:r>
              <a:rPr lang="el-GR"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μπορούσε ο Υπουργός να συνιστά Πρακτικές σχολές σε ξενόφωνα μέρη της Μακεδονίας και Ηπείρου, ενώ ενθαρρύνθηκε η ίδρυση </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Διδασκαλείων Νηπιαγωγών, Διδασκαλείων Δημοδιδασκάλων, </a:t>
            </a:r>
            <a:r>
              <a:rPr lang="el-GR" sz="1800" b="1" dirty="0" err="1">
                <a:effectLst/>
                <a:latin typeface="Times New Roman" panose="02020603050405020304" pitchFamily="18" charset="0"/>
                <a:ea typeface="Times New Roman" panose="02020603050405020304" pitchFamily="18" charset="0"/>
                <a:cs typeface="Times New Roman" panose="02020603050405020304" pitchFamily="18" charset="0"/>
              </a:rPr>
              <a:t>υποδιδασκαλείων</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μουσουλμάνων δημοδιδασκάλων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endParaRPr lang="el-GR" b="1" dirty="0"/>
          </a:p>
        </p:txBody>
      </p:sp>
    </p:spTree>
    <p:extLst>
      <p:ext uri="{BB962C8B-B14F-4D97-AF65-F5344CB8AC3E}">
        <p14:creationId xmlns:p14="http://schemas.microsoft.com/office/powerpoint/2010/main" val="38967661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F9B65E-3CC4-4E4B-B576-BC4B61A1115A}"/>
              </a:ext>
            </a:extLst>
          </p:cNvPr>
          <p:cNvSpPr>
            <a:spLocks noGrp="1"/>
          </p:cNvSpPr>
          <p:nvPr>
            <p:ph type="title"/>
          </p:nvPr>
        </p:nvSpPr>
        <p:spPr/>
        <p:txBody>
          <a:bodyPr>
            <a:normAutofit/>
          </a:bodyPr>
          <a:lstStyle/>
          <a:p>
            <a:r>
              <a:rPr lang="el-GR" sz="2000" b="1" dirty="0">
                <a:latin typeface="Times New Roman" panose="02020603050405020304" pitchFamily="18" charset="0"/>
                <a:cs typeface="Times New Roman" panose="02020603050405020304" pitchFamily="18" charset="0"/>
              </a:rPr>
              <a:t>Ν</a:t>
            </a:r>
            <a:r>
              <a:rPr lang="el-GR" sz="2000" b="1" cap="none" dirty="0">
                <a:latin typeface="Times New Roman" panose="02020603050405020304" pitchFamily="18" charset="0"/>
                <a:cs typeface="Times New Roman" panose="02020603050405020304" pitchFamily="18" charset="0"/>
              </a:rPr>
              <a:t>υχτερινές σχολές </a:t>
            </a:r>
            <a:endParaRPr lang="el-GR" sz="20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FCC00921-AFE7-477B-A451-F461CA7615AA}"/>
              </a:ext>
            </a:extLst>
          </p:cNvPr>
          <p:cNvSpPr>
            <a:spLocks noGrp="1"/>
          </p:cNvSpPr>
          <p:nvPr>
            <p:ph idx="1"/>
          </p:nvPr>
        </p:nvSpPr>
        <p:spPr/>
        <p:txBody>
          <a:bodyPr>
            <a:normAutofit/>
          </a:bodyPr>
          <a:lstStyle/>
          <a:p>
            <a:pPr algn="just"/>
            <a:r>
              <a:rPr lang="el-GR" b="1" i="0" dirty="0">
                <a:effectLst/>
                <a:latin typeface="Times New Roman" panose="02020603050405020304" pitchFamily="18" charset="0"/>
                <a:ea typeface="Arial Unicode MS"/>
                <a:cs typeface="Times New Roman" panose="02020603050405020304" pitchFamily="18" charset="0"/>
              </a:rPr>
              <a:t>Στόχος της επέκτασης του δικτύου των νυχτερινών σχολείων ήταν η δημιουργία των προϋποθέσεων εκμάθησης της ελληνικής από τους ενήλικες των αγροτικών κοινοτήτων. </a:t>
            </a:r>
          </a:p>
          <a:p>
            <a:pPr algn="just"/>
            <a:r>
              <a:rPr lang="el-GR" b="1" i="0" dirty="0">
                <a:effectLst/>
                <a:latin typeface="Times New Roman" panose="02020603050405020304" pitchFamily="18" charset="0"/>
                <a:ea typeface="Arial Unicode MS"/>
                <a:cs typeface="Times New Roman" panose="02020603050405020304" pitchFamily="18" charset="0"/>
              </a:rPr>
              <a:t>Συγκεκριμένα, ιδρύθηκαν μόνο στο νομό της Φλώρινας  14 νυχτερινές σχολές, στις οποίες φοιτούσαν συνολικά 300 μαθητές, ενώ η λειτουργία τους βασίσθηκε σε οικονομική επιχορήγηση της Γενικής Διοίκησης Μακεδονίας. </a:t>
            </a:r>
          </a:p>
          <a:p>
            <a:endParaRPr lang="el-G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912239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5B6443-4011-48A2-83BA-DFB5F395CB0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4897DBF-BF82-40E9-ACEC-D635A426F8D7}"/>
              </a:ext>
            </a:extLst>
          </p:cNvPr>
          <p:cNvSpPr>
            <a:spLocks noGrp="1"/>
          </p:cNvSpPr>
          <p:nvPr>
            <p:ph idx="1"/>
          </p:nvPr>
        </p:nvSpPr>
        <p:spPr/>
        <p:txBody>
          <a:bodyPr/>
          <a:lstStyle/>
          <a:p>
            <a:r>
              <a:rPr lang="el-GR" sz="2000" dirty="0">
                <a:effectLst/>
                <a:latin typeface="Garamond" panose="02020404030301010803" pitchFamily="18" charset="0"/>
                <a:ea typeface="Times New Roman" panose="02020603050405020304" pitchFamily="18" charset="0"/>
              </a:rPr>
              <a:t> </a:t>
            </a:r>
            <a:r>
              <a:rPr lang="el-GR" sz="2000" b="1" dirty="0">
                <a:effectLst/>
                <a:latin typeface="Garamond" panose="02020404030301010803" pitchFamily="18" charset="0"/>
                <a:ea typeface="Times New Roman" panose="02020603050405020304" pitchFamily="18" charset="0"/>
              </a:rPr>
              <a:t>Ν 4446/1929, ΦΕΚ 350/ 19.9.1929</a:t>
            </a:r>
            <a:r>
              <a:rPr lang="el-GR" sz="2000" dirty="0">
                <a:effectLst/>
                <a:latin typeface="Garamond" panose="02020404030301010803" pitchFamily="18" charset="0"/>
                <a:ea typeface="Times New Roman" panose="02020603050405020304" pitchFamily="18" charset="0"/>
              </a:rPr>
              <a:t>. </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Η  ίδρυση γεωργικών σχολείων μέσης εκπαίδευσης </a:t>
            </a:r>
          </a:p>
          <a:p>
            <a:pPr marL="0" indent="0">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και κυρίως κωδικοποιούν όλες τις προηγούμενες ρυθμίσεις με την ψήφιση του «Νόμου περί στοιχειώδους εκπαιδεύσεως Ν.4397/ΦΕΚ29/ 24.8.29</a:t>
            </a:r>
            <a:r>
              <a:rPr lang="el-GR" sz="2000" dirty="0">
                <a:effectLst/>
                <a:latin typeface="Garamond" panose="02020404030301010803" pitchFamily="18" charset="0"/>
                <a:ea typeface="Times New Roman" panose="02020603050405020304" pitchFamily="18" charset="0"/>
              </a:rPr>
              <a:t>». </a:t>
            </a:r>
          </a:p>
          <a:p>
            <a:pPr marL="0" indent="0">
              <a:buNone/>
            </a:pPr>
            <a:r>
              <a:rPr lang="el-GR" sz="2000" b="1" dirty="0">
                <a:effectLst/>
                <a:latin typeface="Garamond" panose="02020404030301010803" pitchFamily="18" charset="0"/>
                <a:ea typeface="Times New Roman" panose="02020603050405020304" pitchFamily="18" charset="0"/>
              </a:rPr>
              <a:t>Ν. 19.3.1928/ ΦΕΚ 38/268</a:t>
            </a:r>
            <a:r>
              <a:rPr lang="el-GR" sz="2000" dirty="0">
                <a:effectLst/>
                <a:latin typeface="Garamond" panose="02020404030301010803" pitchFamily="18" charset="0"/>
                <a:ea typeface="Times New Roman" panose="02020603050405020304" pitchFamily="18" charset="0"/>
              </a:rPr>
              <a:t>. </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Συγκεκριμένα λαμβανόταν πρόνοια για την αποτελεσματικότητα του νόμου που ίσχυε στη Νέα και την Παλιά Ελλάδα και σχετιζόταν με την ερανική εισφορά και την εθελοντική εργασία των κατοίκων και αποφασίζεται, σε περίπτωση που η </a:t>
            </a:r>
            <a:r>
              <a:rPr lang="el-GR" sz="2000" dirty="0" err="1">
                <a:effectLst/>
                <a:latin typeface="Times New Roman" panose="02020603050405020304" pitchFamily="18" charset="0"/>
                <a:ea typeface="Times New Roman" panose="02020603050405020304" pitchFamily="18" charset="0"/>
                <a:cs typeface="Times New Roman" panose="02020603050405020304" pitchFamily="18" charset="0"/>
              </a:rPr>
              <a:t>Διδακτηριακή</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Επιτροπή δε συνεργάζεται για την υποβολή πρότασης, να κατατίθεται η πρόταση από τον Επιθεωρητή στη Γενική Διοίκηση Μακεδονίας </a:t>
            </a:r>
          </a:p>
          <a:p>
            <a:endParaRPr lang="el-GR" dirty="0"/>
          </a:p>
        </p:txBody>
      </p:sp>
    </p:spTree>
    <p:extLst>
      <p:ext uri="{BB962C8B-B14F-4D97-AF65-F5344CB8AC3E}">
        <p14:creationId xmlns:p14="http://schemas.microsoft.com/office/powerpoint/2010/main" val="7505667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380500-7B36-4C64-9B42-15F00976B49C}"/>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AAF01245-B82A-493C-AD61-1F361E332DF7}"/>
              </a:ext>
            </a:extLst>
          </p:cNvPr>
          <p:cNvSpPr>
            <a:spLocks noGrp="1"/>
          </p:cNvSpPr>
          <p:nvPr>
            <p:ph idx="1"/>
          </p:nvPr>
        </p:nvSpPr>
        <p:spPr/>
        <p:txBody>
          <a:bodyPr>
            <a:normAutofit fontScale="92500" lnSpcReduction="10000"/>
          </a:bodyPr>
          <a:lstStyle/>
          <a:p>
            <a:r>
              <a:rPr lang="el-GR" sz="2000" b="1" dirty="0">
                <a:effectLst/>
                <a:latin typeface="Garamond" panose="02020404030301010803" pitchFamily="18" charset="0"/>
                <a:ea typeface="Times New Roman" panose="02020603050405020304" pitchFamily="18" charset="0"/>
              </a:rPr>
              <a:t>Ν 4446/ΦΕΚ 350/ 19.9.1929, σ.3069-3071</a:t>
            </a:r>
          </a:p>
          <a:p>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Επειδή  το πρόβλημα της εξασφάλισης πόρων ήταν ζωτικό, η Κυβέρνηση προβαίνει και στην νομική κατοχύρωση της εκκαθάρισης των περιουσιακών στοιχείων των τέως Χριστιανικών Κοινοτήτων με τη σύσταση Επιτροπής, αποτελούμενης από έναν Εφέτη, έναν Οικονομικό Επιθεωρητή, τον Γενικό Επιθεωρητή της Εκπαιδευτικής Περιφέρειας και 2 πολίτες από τους οποίους ο ένας θα είναι εκλεγμένος Κοινοτικός Αντιπρόσωπος και ο άλλος μέλος του Δημοτικού Συμβουλίου. Οι Επιτροπές αποτιμούν την περιουσία σε σχολική, εκκλησιαστική και περιουσία ευαγών ιδρυμάτων. Τη χολική περιουσία διαχειρίζονται οι Νομάρχες που λογοδοτούν στο Γενικό Διοικητή, με βασική κατεύθυνση την προσπάθεια ανέγερσης κτιρίων για τα σχολεία</a:t>
            </a:r>
            <a:endParaRPr lang="el-G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44651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019D13-5C81-45D6-81FB-1F766F4A0474}"/>
              </a:ext>
            </a:extLst>
          </p:cNvPr>
          <p:cNvSpPr>
            <a:spLocks noGrp="1"/>
          </p:cNvSpPr>
          <p:nvPr>
            <p:ph type="title"/>
          </p:nvPr>
        </p:nvSpPr>
        <p:spPr/>
        <p:txBody>
          <a:bodyPr>
            <a:normAutofit fontScale="90000"/>
          </a:bodyPr>
          <a:lstStyle/>
          <a:p>
            <a:br>
              <a:rPr lang="el-GR" sz="24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l-GR" sz="2400" b="1" dirty="0">
                <a:latin typeface="Times New Roman" panose="02020603050405020304" pitchFamily="18" charset="0"/>
                <a:cs typeface="Times New Roman" panose="02020603050405020304" pitchFamily="18" charset="0"/>
              </a:rPr>
              <a:t>Ν.4397/1929/ΦΕΚ 309/Α/24-08-1929: </a:t>
            </a:r>
            <a:r>
              <a:rPr lang="el-GR" sz="2400" b="1" cap="none" dirty="0">
                <a:latin typeface="Times New Roman" panose="02020603050405020304" pitchFamily="18" charset="0"/>
                <a:cs typeface="Times New Roman" panose="02020603050405020304" pitchFamily="18" charset="0"/>
              </a:rPr>
              <a:t>Νόμος περί στοιχειώδους εκπαιδεύσεως</a:t>
            </a:r>
            <a:endParaRPr lang="el-GR" sz="24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F142B258-0081-467D-8CC8-E66917900804}"/>
              </a:ext>
            </a:extLst>
          </p:cNvPr>
          <p:cNvSpPr>
            <a:spLocks noGrp="1"/>
          </p:cNvSpPr>
          <p:nvPr>
            <p:ph idx="1"/>
          </p:nvPr>
        </p:nvSpPr>
        <p:spPr/>
        <p:txBody>
          <a:bodyPr>
            <a:normAutofit fontScale="62500" lnSpcReduction="20000"/>
          </a:bodyPr>
          <a:lstStyle/>
          <a:p>
            <a:pPr algn="just">
              <a:spcAft>
                <a:spcPts val="0"/>
              </a:spcAft>
            </a:pPr>
            <a:r>
              <a:rPr lang="el-GR" sz="3400" dirty="0">
                <a:effectLst/>
                <a:latin typeface="Times New Roman" panose="02020603050405020304" pitchFamily="18" charset="0"/>
                <a:ea typeface="Times New Roman" panose="02020603050405020304" pitchFamily="18" charset="0"/>
                <a:cs typeface="Times New Roman" panose="02020603050405020304" pitchFamily="18" charset="0"/>
              </a:rPr>
              <a:t>Συγκεκριμένα το Ε Κεφάλαιο τιτλοφορείται «</a:t>
            </a:r>
            <a:r>
              <a:rPr lang="el-GR" sz="3400" b="1" dirty="0" err="1">
                <a:effectLst/>
                <a:latin typeface="Times New Roman" panose="02020603050405020304" pitchFamily="18" charset="0"/>
                <a:ea typeface="Times New Roman" panose="02020603050405020304" pitchFamily="18" charset="0"/>
                <a:cs typeface="Times New Roman" panose="02020603050405020304" pitchFamily="18" charset="0"/>
              </a:rPr>
              <a:t>Νυχτεριναί</a:t>
            </a:r>
            <a:r>
              <a:rPr lang="el-GR" sz="3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3400" b="1" dirty="0" err="1">
                <a:effectLst/>
                <a:latin typeface="Times New Roman" panose="02020603050405020304" pitchFamily="18" charset="0"/>
                <a:ea typeface="Times New Roman" panose="02020603050405020304" pitchFamily="18" charset="0"/>
                <a:cs typeface="Times New Roman" panose="02020603050405020304" pitchFamily="18" charset="0"/>
              </a:rPr>
              <a:t>σχολαί</a:t>
            </a:r>
            <a:r>
              <a:rPr lang="el-GR" sz="3400" dirty="0">
                <a:effectLst/>
                <a:latin typeface="Times New Roman" panose="02020603050405020304" pitchFamily="18" charset="0"/>
                <a:ea typeface="Times New Roman" panose="02020603050405020304" pitchFamily="18" charset="0"/>
                <a:cs typeface="Times New Roman" panose="02020603050405020304" pitchFamily="18" charset="0"/>
              </a:rPr>
              <a:t>» και θέτει </a:t>
            </a:r>
            <a:r>
              <a:rPr lang="el-GR" sz="3400" b="1" i="1" dirty="0">
                <a:effectLst/>
                <a:latin typeface="Times New Roman" panose="02020603050405020304" pitchFamily="18" charset="0"/>
                <a:ea typeface="Times New Roman" panose="02020603050405020304" pitchFamily="18" charset="0"/>
                <a:cs typeface="Times New Roman" panose="02020603050405020304" pitchFamily="18" charset="0"/>
              </a:rPr>
              <a:t>ως σκοπό της εκπαίδευσης των ενηλίκων, των υπερβάντων την </a:t>
            </a:r>
            <a:r>
              <a:rPr lang="el-GR" sz="3400" b="1" i="1" dirty="0" err="1">
                <a:effectLst/>
                <a:latin typeface="Times New Roman" panose="02020603050405020304" pitchFamily="18" charset="0"/>
                <a:ea typeface="Times New Roman" panose="02020603050405020304" pitchFamily="18" charset="0"/>
                <a:cs typeface="Times New Roman" panose="02020603050405020304" pitchFamily="18" charset="0"/>
              </a:rPr>
              <a:t>νόμιμον</a:t>
            </a:r>
            <a:r>
              <a:rPr lang="el-GR" sz="3400" b="1" i="1" dirty="0">
                <a:effectLst/>
                <a:latin typeface="Times New Roman" panose="02020603050405020304" pitchFamily="18" charset="0"/>
                <a:ea typeface="Times New Roman" panose="02020603050405020304" pitchFamily="18" charset="0"/>
                <a:cs typeface="Times New Roman" panose="02020603050405020304" pitchFamily="18" charset="0"/>
              </a:rPr>
              <a:t> προς </a:t>
            </a:r>
            <a:r>
              <a:rPr lang="el-GR" sz="3400" b="1" i="1" dirty="0" err="1">
                <a:effectLst/>
                <a:latin typeface="Times New Roman" panose="02020603050405020304" pitchFamily="18" charset="0"/>
                <a:ea typeface="Times New Roman" panose="02020603050405020304" pitchFamily="18" charset="0"/>
                <a:cs typeface="Times New Roman" panose="02020603050405020304" pitchFamily="18" charset="0"/>
              </a:rPr>
              <a:t>φοίτησιν</a:t>
            </a:r>
            <a:r>
              <a:rPr lang="el-GR" sz="3400" b="1" i="1" dirty="0">
                <a:effectLst/>
                <a:latin typeface="Times New Roman" panose="02020603050405020304" pitchFamily="18" charset="0"/>
                <a:ea typeface="Times New Roman" panose="02020603050405020304" pitchFamily="18" charset="0"/>
                <a:cs typeface="Times New Roman" panose="02020603050405020304" pitchFamily="18" charset="0"/>
              </a:rPr>
              <a:t> εις το </a:t>
            </a:r>
            <a:r>
              <a:rPr lang="el-GR" sz="3400" b="1" i="1" dirty="0" err="1">
                <a:effectLst/>
                <a:latin typeface="Times New Roman" panose="02020603050405020304" pitchFamily="18" charset="0"/>
                <a:ea typeface="Times New Roman" panose="02020603050405020304" pitchFamily="18" charset="0"/>
                <a:cs typeface="Times New Roman" panose="02020603050405020304" pitchFamily="18" charset="0"/>
              </a:rPr>
              <a:t>δημοτικόν</a:t>
            </a:r>
            <a:r>
              <a:rPr lang="el-GR" sz="3400" b="1" i="1" dirty="0">
                <a:effectLst/>
                <a:latin typeface="Times New Roman" panose="02020603050405020304" pitchFamily="18" charset="0"/>
                <a:ea typeface="Times New Roman" panose="02020603050405020304" pitchFamily="18" charset="0"/>
                <a:cs typeface="Times New Roman" panose="02020603050405020304" pitchFamily="18" charset="0"/>
              </a:rPr>
              <a:t> σχολείον </a:t>
            </a:r>
            <a:r>
              <a:rPr lang="el-GR" sz="3400" b="1" i="1" dirty="0" err="1">
                <a:effectLst/>
                <a:latin typeface="Times New Roman" panose="02020603050405020304" pitchFamily="18" charset="0"/>
                <a:ea typeface="Times New Roman" panose="02020603050405020304" pitchFamily="18" charset="0"/>
                <a:cs typeface="Times New Roman" panose="02020603050405020304" pitchFamily="18" charset="0"/>
              </a:rPr>
              <a:t>ηλικίαν</a:t>
            </a:r>
            <a:r>
              <a:rPr lang="el-GR" sz="3400" b="1" i="1" dirty="0">
                <a:effectLst/>
                <a:latin typeface="Times New Roman" panose="02020603050405020304" pitchFamily="18" charset="0"/>
                <a:ea typeface="Times New Roman" panose="02020603050405020304" pitchFamily="18" charset="0"/>
                <a:cs typeface="Times New Roman" panose="02020603050405020304" pitchFamily="18" charset="0"/>
              </a:rPr>
              <a:t>, την </a:t>
            </a:r>
            <a:r>
              <a:rPr lang="el-GR" sz="3400" b="1" i="1" dirty="0" err="1">
                <a:effectLst/>
                <a:latin typeface="Times New Roman" panose="02020603050405020304" pitchFamily="18" charset="0"/>
                <a:ea typeface="Times New Roman" panose="02020603050405020304" pitchFamily="18" charset="0"/>
                <a:cs typeface="Times New Roman" panose="02020603050405020304" pitchFamily="18" charset="0"/>
              </a:rPr>
              <a:t>υποβοήθησιν</a:t>
            </a:r>
            <a:r>
              <a:rPr lang="el-GR" sz="3400" b="1" i="1" dirty="0">
                <a:effectLst/>
                <a:latin typeface="Times New Roman" panose="02020603050405020304" pitchFamily="18" charset="0"/>
                <a:ea typeface="Times New Roman" panose="02020603050405020304" pitchFamily="18" charset="0"/>
                <a:cs typeface="Times New Roman" panose="02020603050405020304" pitchFamily="18" charset="0"/>
              </a:rPr>
              <a:t> της γλωσσικής αναπτύξεως των ξενόφωνων και την </a:t>
            </a:r>
            <a:r>
              <a:rPr lang="el-GR" sz="3400" b="1" i="1" dirty="0" err="1">
                <a:effectLst/>
                <a:latin typeface="Times New Roman" panose="02020603050405020304" pitchFamily="18" charset="0"/>
                <a:ea typeface="Times New Roman" panose="02020603050405020304" pitchFamily="18" charset="0"/>
                <a:cs typeface="Times New Roman" panose="02020603050405020304" pitchFamily="18" charset="0"/>
              </a:rPr>
              <a:t>παροχήν</a:t>
            </a:r>
            <a:r>
              <a:rPr lang="el-GR" sz="3400" b="1" i="1" dirty="0">
                <a:effectLst/>
                <a:latin typeface="Times New Roman" panose="02020603050405020304" pitchFamily="18" charset="0"/>
                <a:ea typeface="Times New Roman" panose="02020603050405020304" pitchFamily="18" charset="0"/>
                <a:cs typeface="Times New Roman" panose="02020603050405020304" pitchFamily="18" charset="0"/>
              </a:rPr>
              <a:t> εις τούτους στοιχείων μορφώσεως εκ της συγχρόνου ζωής του έθνους.</a:t>
            </a:r>
          </a:p>
          <a:p>
            <a:pPr algn="just">
              <a:spcAft>
                <a:spcPts val="0"/>
              </a:spcAft>
            </a:pPr>
            <a:r>
              <a:rPr lang="el-GR" sz="3400" dirty="0">
                <a:effectLst/>
                <a:latin typeface="Times New Roman" panose="02020603050405020304" pitchFamily="18" charset="0"/>
                <a:ea typeface="Times New Roman" panose="02020603050405020304" pitchFamily="18" charset="0"/>
                <a:cs typeface="Times New Roman" panose="02020603050405020304" pitchFamily="18" charset="0"/>
              </a:rPr>
              <a:t> Οι προϋποθέσεις για τη δημιουργία νυχτερινών σχολείων απλοποιούνται σημαντικά, αφού αρκεί η συγκέντρωση 5 </a:t>
            </a:r>
            <a:r>
              <a:rPr lang="el-GR" sz="3400" dirty="0" err="1">
                <a:effectLst/>
                <a:latin typeface="Times New Roman" panose="02020603050405020304" pitchFamily="18" charset="0"/>
                <a:ea typeface="Times New Roman" panose="02020603050405020304" pitchFamily="18" charset="0"/>
                <a:cs typeface="Times New Roman" panose="02020603050405020304" pitchFamily="18" charset="0"/>
              </a:rPr>
              <a:t>αναλφαβήτων</a:t>
            </a:r>
            <a:r>
              <a:rPr lang="el-GR" sz="3400" dirty="0">
                <a:effectLst/>
                <a:latin typeface="Times New Roman" panose="02020603050405020304" pitchFamily="18" charset="0"/>
                <a:ea typeface="Times New Roman" panose="02020603050405020304" pitchFamily="18" charset="0"/>
                <a:cs typeface="Times New Roman" panose="02020603050405020304" pitchFamily="18" charset="0"/>
              </a:rPr>
              <a:t> για τη θετική γνωμοδότηση του Εποπτικού Συμβουλίου και την έκδοση της Υπουργικής απόφασης.. </a:t>
            </a:r>
          </a:p>
          <a:p>
            <a:endParaRPr lang="el-GR" dirty="0"/>
          </a:p>
        </p:txBody>
      </p:sp>
    </p:spTree>
    <p:extLst>
      <p:ext uri="{BB962C8B-B14F-4D97-AF65-F5344CB8AC3E}">
        <p14:creationId xmlns:p14="http://schemas.microsoft.com/office/powerpoint/2010/main" val="3414944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6D6F5B-714B-4F58-B572-179936B657BD}"/>
              </a:ext>
            </a:extLst>
          </p:cNvPr>
          <p:cNvSpPr>
            <a:spLocks noGrp="1"/>
          </p:cNvSpPr>
          <p:nvPr>
            <p:ph type="title"/>
          </p:nvPr>
        </p:nvSpPr>
        <p:spPr/>
        <p:txBody>
          <a:bodyPr>
            <a:normAutofit/>
          </a:bodyPr>
          <a:lstStyle/>
          <a:p>
            <a:r>
              <a:rPr lang="el-GR" sz="2400" b="1" dirty="0">
                <a:latin typeface="Times New Roman" panose="02020603050405020304" pitchFamily="18" charset="0"/>
                <a:cs typeface="Times New Roman" panose="02020603050405020304" pitchFamily="18" charset="0"/>
              </a:rPr>
              <a:t>Ν.4397/ΦΕΚ 309/24-08-1929: </a:t>
            </a:r>
            <a:r>
              <a:rPr lang="el-GR" sz="2400" b="1" cap="none" dirty="0">
                <a:latin typeface="Times New Roman" panose="02020603050405020304" pitchFamily="18" charset="0"/>
                <a:cs typeface="Times New Roman" panose="02020603050405020304" pitchFamily="18" charset="0"/>
              </a:rPr>
              <a:t>Νόμος περί στοιχειώδους εκπαιδεύσεως</a:t>
            </a:r>
            <a:endParaRPr lang="el-GR" sz="2400" dirty="0"/>
          </a:p>
        </p:txBody>
      </p:sp>
      <p:sp>
        <p:nvSpPr>
          <p:cNvPr id="3" name="Θέση περιεχομένου 2">
            <a:extLst>
              <a:ext uri="{FF2B5EF4-FFF2-40B4-BE49-F238E27FC236}">
                <a16:creationId xmlns:a16="http://schemas.microsoft.com/office/drawing/2014/main" id="{980D831E-F7D3-47B2-B7BA-3AD4CAEB3C0C}"/>
              </a:ext>
            </a:extLst>
          </p:cNvPr>
          <p:cNvSpPr>
            <a:spLocks noGrp="1"/>
          </p:cNvSpPr>
          <p:nvPr>
            <p:ph idx="1"/>
          </p:nvPr>
        </p:nvSpPr>
        <p:spPr/>
        <p:txBody>
          <a:bodyPr>
            <a:normAutofit/>
          </a:bodyPr>
          <a:lstStyle/>
          <a:p>
            <a:pPr algn="just">
              <a:spcAft>
                <a:spcPts val="0"/>
              </a:spcAft>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Τα μαθήματα που διδάσκονται στα νυχτερινά σχολεία είναι η Ανάγνωση, η Γραφή, η Αριθμητική, η Ερμηνεία ευαγγελικών περικοπών, η Εθνική Ιστορία , η Γεωγραφία και τα στοιχεία επαγγελματικών γνώσεων που ανταποκρίνονται στις τοπικές ανάγκες Το Κράτος καλύπτει τις λειτουργικές ανάγκες των νυχτερινών σχολείων, ενώ οι αμοιβές των εκπαιδευτικών καταβάλλονται από εταιρίες, φορείς και Κοινοτικά Συμβούλια.</a:t>
            </a:r>
            <a:endParaRPr lang="el-GR" sz="2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Ο νόμος τροποποιείται με το Νόμο 4836 (Ν 4836/ΦΕΚ 25.7.1930 &amp; ΦΕΚ 252/2129) του 1930, Περί τροποποιήσεως και συμπληρώσεως του Ν.4307 «Περί στοιχειώδους εκπαιδεύσεως»</a:t>
            </a:r>
            <a:endParaRPr lang="el-GR" dirty="0"/>
          </a:p>
        </p:txBody>
      </p:sp>
    </p:spTree>
    <p:extLst>
      <p:ext uri="{BB962C8B-B14F-4D97-AF65-F5344CB8AC3E}">
        <p14:creationId xmlns:p14="http://schemas.microsoft.com/office/powerpoint/2010/main" val="39741349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73C290-776F-476C-BF5A-A249B719C148}"/>
              </a:ext>
            </a:extLst>
          </p:cNvPr>
          <p:cNvSpPr>
            <a:spLocks noGrp="1"/>
          </p:cNvSpPr>
          <p:nvPr>
            <p:ph type="title"/>
          </p:nvPr>
        </p:nvSpPr>
        <p:spPr/>
        <p:txBody>
          <a:bodyPr>
            <a:normAutofit/>
          </a:bodyPr>
          <a:lstStyle/>
          <a:p>
            <a:r>
              <a:rPr lang="el-GR" sz="1600" b="1" cap="none" dirty="0" err="1">
                <a:latin typeface="Times New Roman" panose="02020603050405020304" pitchFamily="18" charset="0"/>
                <a:cs typeface="Times New Roman" panose="02020603050405020304" pitchFamily="18" charset="0"/>
              </a:rPr>
              <a:t>Στ</a:t>
            </a:r>
            <a:r>
              <a:rPr lang="el-GR" sz="1600" b="1" cap="none" dirty="0">
                <a:latin typeface="Times New Roman" panose="02020603050405020304" pitchFamily="18" charset="0"/>
                <a:cs typeface="Times New Roman" panose="02020603050405020304" pitchFamily="18" charset="0"/>
              </a:rPr>
              <a:t> κεφάλαιο. Σχολικοί κήποι</a:t>
            </a:r>
          </a:p>
        </p:txBody>
      </p:sp>
      <p:sp>
        <p:nvSpPr>
          <p:cNvPr id="3" name="Θέση περιεχομένου 2">
            <a:extLst>
              <a:ext uri="{FF2B5EF4-FFF2-40B4-BE49-F238E27FC236}">
                <a16:creationId xmlns:a16="http://schemas.microsoft.com/office/drawing/2014/main" id="{848C6E67-124D-4BC6-86DA-4994DCBF0F05}"/>
              </a:ext>
            </a:extLst>
          </p:cNvPr>
          <p:cNvSpPr>
            <a:spLocks noGrp="1"/>
          </p:cNvSpPr>
          <p:nvPr>
            <p:ph idx="1"/>
          </p:nvPr>
        </p:nvSpPr>
        <p:spPr/>
        <p:txBody>
          <a:bodyPr>
            <a:normAutofit fontScale="92500" lnSpcReduction="20000"/>
          </a:bodyPr>
          <a:lstStyle/>
          <a:p>
            <a:pPr algn="just">
              <a:spcAft>
                <a:spcPts val="0"/>
              </a:spcAft>
            </a:pPr>
            <a:r>
              <a:rPr lang="el-GR" dirty="0">
                <a:latin typeface="Times New Roman" panose="02020603050405020304" pitchFamily="18" charset="0"/>
                <a:ea typeface="Times New Roman" panose="02020603050405020304" pitchFamily="18" charset="0"/>
                <a:cs typeface="Times New Roman" panose="02020603050405020304" pitchFamily="18" charset="0"/>
              </a:rPr>
              <a:t>Θ</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εσμοθετείται ως παράρτημα σε κάθε δημοτικό σχολείο την ίδρυση ενός σχολικού κήπου για τη διδασκαλία των φυσιογνωστικών μαθημάτων και για την απόκτηση από τους μαθητές γνώσεων σχετικών με την καλλιέργεια της γης. </a:t>
            </a:r>
          </a:p>
          <a:p>
            <a:pPr algn="just">
              <a:spcAft>
                <a:spcPts val="0"/>
              </a:spcAft>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Οι κήποι ιδρύονται μετά από χορηγίες εκτάσεων από την Κοινότητα, ενώ παράλληλα προβλέπεται η αναγκαστική απαλλοτρίωση ιδιωτικών εκτάσεων (Νόμος 2442) . Μέρος της δαπάνης για τους κήπους καλύπτεται από ιδιωτικούς φορείς. Δημιουργούνται έτσι οι θεσμικές προϋποθέσεις για την παρέμβαση των εταιριών στη διαμόρφωση εκπαιδευτικών υποδομών στη Μακεδονία.</a:t>
            </a:r>
          </a:p>
          <a:p>
            <a:pPr algn="just">
              <a:spcAft>
                <a:spcPts val="0"/>
              </a:spcAft>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Το Κεφάλαιο Θ αναφέρεται στην ίδρυση κατώτερων επαγγελματικών σχολείων, στα οποία εντάσσει τα </a:t>
            </a: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Γεωργικά, τα Εμπορικά , τα Βιοτεχνικά και τις Οικοκυρικές Σχολές Θηλέων. </a:t>
            </a:r>
          </a:p>
          <a:p>
            <a:endParaRPr lang="el-GR" dirty="0"/>
          </a:p>
        </p:txBody>
      </p:sp>
    </p:spTree>
    <p:extLst>
      <p:ext uri="{BB962C8B-B14F-4D97-AF65-F5344CB8AC3E}">
        <p14:creationId xmlns:p14="http://schemas.microsoft.com/office/powerpoint/2010/main" val="2528987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752CB0-6B02-451A-BFD8-93702D9C5023}"/>
              </a:ext>
            </a:extLst>
          </p:cNvPr>
          <p:cNvSpPr>
            <a:spLocks noGrp="1"/>
          </p:cNvSpPr>
          <p:nvPr>
            <p:ph type="title"/>
          </p:nvPr>
        </p:nvSpPr>
        <p:spPr>
          <a:xfrm>
            <a:off x="1451579" y="966497"/>
            <a:ext cx="10865147" cy="816583"/>
          </a:xfrm>
        </p:spPr>
        <p:txBody>
          <a:bodyPr/>
          <a:lstStyle/>
          <a:p>
            <a:r>
              <a:rPr lang="el-GR" sz="2000" b="1" dirty="0">
                <a:effectLst/>
                <a:latin typeface="Times New Roman" panose="02020603050405020304" pitchFamily="18" charset="0"/>
                <a:ea typeface="Times New Roman" panose="02020603050405020304" pitchFamily="18" charset="0"/>
              </a:rPr>
              <a:t>Ο </a:t>
            </a:r>
            <a:r>
              <a:rPr lang="el-GR" sz="2000" b="1" cap="none" dirty="0">
                <a:effectLst/>
                <a:latin typeface="Times New Roman" panose="02020603050405020304" pitchFamily="18" charset="0"/>
                <a:ea typeface="Times New Roman" panose="02020603050405020304" pitchFamily="18" charset="0"/>
              </a:rPr>
              <a:t>όρος «ξενόφωνοι»</a:t>
            </a:r>
            <a:endParaRPr lang="el-GR" b="1" dirty="0"/>
          </a:p>
        </p:txBody>
      </p:sp>
      <p:sp>
        <p:nvSpPr>
          <p:cNvPr id="3" name="Θέση περιεχομένου 2">
            <a:extLst>
              <a:ext uri="{FF2B5EF4-FFF2-40B4-BE49-F238E27FC236}">
                <a16:creationId xmlns:a16="http://schemas.microsoft.com/office/drawing/2014/main" id="{B2DEA91D-EB7B-4165-84BA-910CBA14CA98}"/>
              </a:ext>
            </a:extLst>
          </p:cNvPr>
          <p:cNvSpPr>
            <a:spLocks noGrp="1"/>
          </p:cNvSpPr>
          <p:nvPr>
            <p:ph idx="1"/>
          </p:nvPr>
        </p:nvSpPr>
        <p:spPr/>
        <p:txBody>
          <a:bodyPr>
            <a:normAutofit lnSpcReduction="10000"/>
          </a:bodyPr>
          <a:lstStyle/>
          <a:p>
            <a:pPr>
              <a:lnSpc>
                <a:spcPct val="200000"/>
              </a:lnSpc>
            </a:pPr>
            <a:r>
              <a:rPr lang="el-GR" sz="1800" b="1" dirty="0">
                <a:latin typeface="Times New Roman" panose="02020603050405020304" pitchFamily="18" charset="0"/>
                <a:ea typeface="Times New Roman" panose="02020603050405020304" pitchFamily="18" charset="0"/>
              </a:rPr>
              <a:t>Α</a:t>
            </a:r>
            <a:r>
              <a:rPr lang="el-GR" sz="1800" b="1" dirty="0">
                <a:effectLst/>
                <a:latin typeface="Times New Roman" panose="02020603050405020304" pitchFamily="18" charset="0"/>
                <a:ea typeface="Times New Roman" panose="02020603050405020304" pitchFamily="18" charset="0"/>
              </a:rPr>
              <a:t>παντάται σε όλα τα νομοθετικά κείμενα της περιόδου, δίπλα στον όρο «</a:t>
            </a:r>
            <a:r>
              <a:rPr lang="el-GR" sz="1800" b="1" dirty="0" err="1">
                <a:effectLst/>
                <a:latin typeface="Times New Roman" panose="02020603050405020304" pitchFamily="18" charset="0"/>
                <a:ea typeface="Times New Roman" panose="02020603050405020304" pitchFamily="18" charset="0"/>
              </a:rPr>
              <a:t>εξελλήνισις</a:t>
            </a:r>
            <a:r>
              <a:rPr lang="el-GR" sz="1800" b="1" dirty="0">
                <a:effectLst/>
                <a:latin typeface="Times New Roman" panose="02020603050405020304" pitchFamily="18" charset="0"/>
                <a:ea typeface="Times New Roman" panose="02020603050405020304" pitchFamily="18" charset="0"/>
              </a:rPr>
              <a:t>», για να προσδιοριστεί η  ομάδα στόχος της αφομοιωτικής πολιτικής.</a:t>
            </a:r>
          </a:p>
          <a:p>
            <a:pPr>
              <a:lnSpc>
                <a:spcPct val="200000"/>
              </a:lnSpc>
            </a:pPr>
            <a:r>
              <a:rPr lang="el-GR" sz="1800" b="1" dirty="0">
                <a:effectLst/>
                <a:latin typeface="Times New Roman" panose="02020603050405020304" pitchFamily="18" charset="0"/>
                <a:ea typeface="Times New Roman" panose="02020603050405020304" pitchFamily="18" charset="0"/>
              </a:rPr>
              <a:t> </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Όπως έχει αποδειχθεί από την έρευνα, αυτοί που θεωρούνταν ξενόφωνοι έως το 1922 ήταν εκείνοι που δεν είχαν μητρική τους γλώσσα την ελληνική. Μετά την αποκατάσταση όμως των προσφύγων ως ξενόφωνοι στα κείμενα της εποχής νοούνταν πλέον  αποκλειστικά οι σλαβόφωνοι επειδή αυτοί αποτελούν το μήλο της έριδας με τα γειτονικά βαλκανικά κράτη</a:t>
            </a:r>
          </a:p>
          <a:p>
            <a:endParaRPr lang="el-GR" dirty="0"/>
          </a:p>
        </p:txBody>
      </p:sp>
    </p:spTree>
    <p:extLst>
      <p:ext uri="{BB962C8B-B14F-4D97-AF65-F5344CB8AC3E}">
        <p14:creationId xmlns:p14="http://schemas.microsoft.com/office/powerpoint/2010/main" val="3754033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221774-51D8-402F-944F-BA98076305B8}"/>
              </a:ext>
            </a:extLst>
          </p:cNvPr>
          <p:cNvSpPr>
            <a:spLocks noGrp="1"/>
          </p:cNvSpPr>
          <p:nvPr>
            <p:ph type="title"/>
          </p:nvPr>
        </p:nvSpPr>
        <p:spPr/>
        <p:txBody>
          <a:bodyPr>
            <a:normAutofit/>
          </a:bodyPr>
          <a:lstStyle/>
          <a:p>
            <a:r>
              <a:rPr lang="el-GR" sz="2400" b="1" dirty="0">
                <a:latin typeface="Times New Roman" panose="02020603050405020304" pitchFamily="18" charset="0"/>
                <a:cs typeface="Times New Roman" panose="02020603050405020304" pitchFamily="18" charset="0"/>
              </a:rPr>
              <a:t>Η </a:t>
            </a:r>
            <a:r>
              <a:rPr lang="el-GR" sz="2400" b="1" cap="none" dirty="0">
                <a:latin typeface="Times New Roman" panose="02020603050405020304" pitchFamily="18" charset="0"/>
                <a:cs typeface="Times New Roman" panose="02020603050405020304" pitchFamily="18" charset="0"/>
              </a:rPr>
              <a:t>επιλογή του όρου «ξενόφωνοι»</a:t>
            </a:r>
            <a:endParaRPr lang="el-GR" sz="2400" b="1"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20019FF5-5F08-47F7-8A29-8D620BA65D7D}"/>
              </a:ext>
            </a:extLst>
          </p:cNvPr>
          <p:cNvSpPr>
            <a:spLocks noGrp="1"/>
          </p:cNvSpPr>
          <p:nvPr>
            <p:ph idx="1"/>
          </p:nvPr>
        </p:nvSpPr>
        <p:spPr/>
        <p:txBody>
          <a:bodyPr>
            <a:normAutofit/>
          </a:bodyPr>
          <a:lstStyle/>
          <a:p>
            <a:r>
              <a:rPr lang="el-GR" b="1" dirty="0">
                <a:latin typeface="Times New Roman" panose="02020603050405020304" pitchFamily="18" charset="0"/>
                <a:ea typeface="Times New Roman" panose="02020603050405020304" pitchFamily="18" charset="0"/>
                <a:cs typeface="Times New Roman" panose="02020603050405020304" pitchFamily="18" charset="0"/>
              </a:rPr>
              <a:t>Ο</a:t>
            </a:r>
            <a:r>
              <a:rPr lang="el-GR" b="1" dirty="0">
                <a:effectLst/>
                <a:latin typeface="Times New Roman" panose="02020603050405020304" pitchFamily="18" charset="0"/>
                <a:ea typeface="Times New Roman" panose="02020603050405020304" pitchFamily="18" charset="0"/>
                <a:cs typeface="Times New Roman" panose="02020603050405020304" pitchFamily="18" charset="0"/>
              </a:rPr>
              <a:t> όρος ξενόφωνοι προτιμήθηκε   από τους Φιλελευθέρους για μια σειρά από λόγους: </a:t>
            </a:r>
          </a:p>
          <a:p>
            <a:r>
              <a:rPr lang="el-GR" b="1" dirty="0">
                <a:latin typeface="Times New Roman" panose="02020603050405020304" pitchFamily="18" charset="0"/>
                <a:ea typeface="Times New Roman" panose="02020603050405020304" pitchFamily="18" charset="0"/>
                <a:cs typeface="Times New Roman" panose="02020603050405020304" pitchFamily="18" charset="0"/>
              </a:rPr>
              <a:t>α</a:t>
            </a:r>
            <a:r>
              <a:rPr lang="el-GR" b="1" dirty="0">
                <a:effectLst/>
                <a:latin typeface="Times New Roman" panose="02020603050405020304" pitchFamily="18" charset="0"/>
                <a:ea typeface="Times New Roman" panose="02020603050405020304" pitchFamily="18" charset="0"/>
                <a:cs typeface="Times New Roman" panose="02020603050405020304" pitchFamily="18" charset="0"/>
              </a:rPr>
              <a:t>) γιατί σύμφωνα με τα κείμενα του Αρχείου Γληνού διαφοροποιούσε τους δεκτικούς </a:t>
            </a:r>
            <a:r>
              <a:rPr lang="el-GR" b="0" dirty="0">
                <a:effectLst/>
                <a:latin typeface="Times New Roman" panose="02020603050405020304" pitchFamily="18" charset="0"/>
                <a:ea typeface="Times New Roman" panose="02020603050405020304" pitchFamily="18" charset="0"/>
                <a:cs typeface="Times New Roman" panose="02020603050405020304" pitchFamily="18" charset="0"/>
              </a:rPr>
              <a:t>σ</a:t>
            </a:r>
            <a:r>
              <a:rPr lang="el-GR" b="1" dirty="0">
                <a:effectLst/>
                <a:latin typeface="Times New Roman" panose="02020603050405020304" pitchFamily="18" charset="0"/>
                <a:ea typeface="Times New Roman" panose="02020603050405020304" pitchFamily="18" charset="0"/>
                <a:cs typeface="Times New Roman" panose="02020603050405020304" pitchFamily="18" charset="0"/>
              </a:rPr>
              <a:t>τον εξελληνισμό «σλαβόφωνους», όπως αναγράφεται στα κείμενα, από τους «βουλγαρόφωνους» που έπρεπε να περιθωριοποιηθούν ή να διωχτούν, αφού αποτελούσαν τον  «εθνικά άλλο», τον εχθρό.</a:t>
            </a:r>
          </a:p>
          <a:p>
            <a:pPr marL="0" indent="0">
              <a:buNone/>
            </a:pPr>
            <a:endParaRPr lang="el-GR" dirty="0"/>
          </a:p>
        </p:txBody>
      </p:sp>
    </p:spTree>
    <p:extLst>
      <p:ext uri="{BB962C8B-B14F-4D97-AF65-F5344CB8AC3E}">
        <p14:creationId xmlns:p14="http://schemas.microsoft.com/office/powerpoint/2010/main" val="3502091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CEBD42-9E85-490F-AF2A-FF15668D202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CB1955A-F948-4C59-BD13-521DEB38FF1D}"/>
              </a:ext>
            </a:extLst>
          </p:cNvPr>
          <p:cNvSpPr>
            <a:spLocks noGrp="1"/>
          </p:cNvSpPr>
          <p:nvPr>
            <p:ph idx="1"/>
          </p:nvPr>
        </p:nvSpPr>
        <p:spPr/>
        <p:txBody>
          <a:bodyPr/>
          <a:lstStyle/>
          <a:p>
            <a:r>
              <a:rPr lang="el-GR" sz="1800" b="1" dirty="0">
                <a:latin typeface="Times New Roman" panose="02020603050405020304" pitchFamily="18" charset="0"/>
                <a:cs typeface="Times New Roman" panose="02020603050405020304" pitchFamily="18" charset="0"/>
              </a:rPr>
              <a:t>Β)</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επειδή η εκφορά «ξενόφωνοι» αποτύπωνε την συμφέρουσα ελληνική εκδοχή,   πως επρόκειτο για γλωσσική και όχι για εθνική μειονότητα, άρα η «</a:t>
            </a:r>
            <a:r>
              <a:rPr lang="el-GR" sz="1800" b="1" dirty="0" err="1">
                <a:effectLst/>
                <a:latin typeface="Times New Roman" panose="02020603050405020304" pitchFamily="18" charset="0"/>
                <a:ea typeface="Times New Roman" panose="02020603050405020304" pitchFamily="18" charset="0"/>
                <a:cs typeface="Times New Roman" panose="02020603050405020304" pitchFamily="18" charset="0"/>
              </a:rPr>
              <a:t>εξελλήνισις</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ήταν δουλειά του ελληνικού κράτους κατά αποκλειστικότητα που δεν επέτρεπε «ξένες παρεμβάσεις».  </a:t>
            </a:r>
          </a:p>
          <a:p>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Επομένως η χρήση του όρου «ξενόφωνοι» ήταν μια πολιτική επιλογή των Φιλελευθέρων καθοριστικής σημασίας.</a:t>
            </a:r>
          </a:p>
          <a:p>
            <a:pPr marL="0" indent="0">
              <a:buNone/>
            </a:pPr>
            <a:endParaRPr lang="el-G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534176280"/>
      </p:ext>
    </p:extLst>
  </p:cSld>
  <p:clrMapOvr>
    <a:masterClrMapping/>
  </p:clrMapOvr>
</p:sld>
</file>

<file path=ppt/theme/theme1.xml><?xml version="1.0" encoding="utf-8"?>
<a:theme xmlns:a="http://schemas.openxmlformats.org/drawingml/2006/main" name="1_Συλλογη">
  <a:themeElements>
    <a:clrScheme name="Συλλογη">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Συλλογη">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TM10001105[[fn=Περικοπή]]</Template>
  <TotalTime>1231</TotalTime>
  <Words>5625</Words>
  <Application>Microsoft Office PowerPoint</Application>
  <PresentationFormat>Ευρεία οθόνη</PresentationFormat>
  <Paragraphs>280</Paragraphs>
  <Slides>69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69</vt:i4>
      </vt:variant>
    </vt:vector>
  </HeadingPairs>
  <TitlesOfParts>
    <vt:vector size="76" baseType="lpstr">
      <vt:lpstr>Arial</vt:lpstr>
      <vt:lpstr>Calibri</vt:lpstr>
      <vt:lpstr>Garamond</vt:lpstr>
      <vt:lpstr>Gill Sans MT</vt:lpstr>
      <vt:lpstr>Symbol</vt:lpstr>
      <vt:lpstr>Times New Roman</vt:lpstr>
      <vt:lpstr>1_Συλλογη</vt:lpstr>
      <vt:lpstr>Η "εξελλήνισις" διά της εκπαιδεύσεως ως κεντρική επιλογή των κυβερνήσεων των Φιλελευθέρων: εκλογικές σκοπιμότητες ή οικοδόμηση ενός εθνικού οράματος;  </vt:lpstr>
      <vt:lpstr>ΣΚΟΠΟΣ</vt:lpstr>
      <vt:lpstr> ΕΡΕΥΝΗΤΙΚΑ ΕΡΩΤΗΜΑΤΑ </vt:lpstr>
      <vt:lpstr>Παρουσίαση του PowerPoint</vt:lpstr>
      <vt:lpstr>Παρουσίαση του PowerPoint</vt:lpstr>
      <vt:lpstr>Περί «εξελληνίσεως» των ξενοφώνων δια της εκπαιδεύσεως</vt:lpstr>
      <vt:lpstr>Ο όρος «ξενόφωνοι»</vt:lpstr>
      <vt:lpstr>Η επιλογή του όρου «ξενόφωνοι»</vt:lpstr>
      <vt:lpstr>Παρουσίαση του PowerPoint</vt:lpstr>
      <vt:lpstr>Παρουσίαση του PowerPoint</vt:lpstr>
      <vt:lpstr>Οι Φιλελεύθεροι και το δακύβευμα της εθνικής ολοκλήρωσης</vt:lpstr>
      <vt:lpstr>Τεκμηρίωση της πρόκρισης του στόχου  της εθνικής ολοκλήρωσης από τους Φιλελεύθερους</vt:lpstr>
      <vt:lpstr>Παρουσίαση του PowerPoint</vt:lpstr>
      <vt:lpstr>Παρουσίαση του PowerPoint</vt:lpstr>
      <vt:lpstr>Παρουσίαση του PowerPoint</vt:lpstr>
      <vt:lpstr> </vt:lpstr>
      <vt:lpstr>Παρουσίαση του PowerPoint</vt:lpstr>
      <vt:lpstr>Μορφές «εξελληνίσεως» των ξενοφώνων</vt:lpstr>
      <vt:lpstr>Θεωρητικό υπόβαθρο</vt:lpstr>
      <vt:lpstr>Παρουσίαση του PowerPoint</vt:lpstr>
      <vt:lpstr>Πολιτισμική αφομοίωση</vt:lpstr>
      <vt:lpstr>Πολιτισμική αφομοίωση</vt:lpstr>
      <vt:lpstr> Ο εκπολιτιστικός ρόλος του δασκάλου</vt:lpstr>
      <vt:lpstr>Κειμενικές αναφορές (ενδεκτικά)</vt:lpstr>
      <vt:lpstr>Η αξιολόγηση των εκπαιδευτικών από τον  βαθμό επίτευξης της εξελληνίσεως </vt:lpstr>
      <vt:lpstr>Κειμενικές αναφορές (ενδεικτικά)</vt:lpstr>
      <vt:lpstr> Ο εκπολιτιστικός ρόλος της χωροφυλακής</vt:lpstr>
      <vt:lpstr>Ο εκπολιτιστικό ρόλος των αξιωματικών του στρατού</vt:lpstr>
      <vt:lpstr>Ο εκπολιτιστικός ρόλος του Συλλόγου προς διάδοσιν των Ελληνικών Γραμμάτων </vt:lpstr>
      <vt:lpstr>Ο εκπολιτιστικός ρόλος των επαγγελματικών ομάδων και των Συλλόγων:</vt:lpstr>
      <vt:lpstr>Ο εκπολιτιστικός ρόλος των σωματείων</vt:lpstr>
      <vt:lpstr>Παρουσίαση του PowerPoint</vt:lpstr>
      <vt:lpstr>Εκπαίδευση και πολιτισμική αφομοίωση</vt:lpstr>
      <vt:lpstr>Ο στόχος της γλωσσικής αφομοίωσης των «ξενοφώνων»</vt:lpstr>
      <vt:lpstr>Κειμενικές αναφορές στο περιεχόμενο του γλωσσικού εξελληνσμού</vt:lpstr>
      <vt:lpstr>Η Αναγκαιότητα συγγραφής εγχειριδίων στη δημοτική</vt:lpstr>
      <vt:lpstr>Κειμενικές αναφορές: οι συνέπειες από την έλλειψη των εγχειριδίων στη δημοτική γλώσσα..</vt:lpstr>
      <vt:lpstr>Η εξελλήνισις της β περιόδου των Φιλελευθέρων (1928-1932). Η γεωργική εκπαίδευση</vt:lpstr>
      <vt:lpstr>Παρουσίαση του PowerPoint</vt:lpstr>
      <vt:lpstr> Η Ψυχολογική ταύτιση</vt:lpstr>
      <vt:lpstr>Η «εξελλήνισις» και η ψυχολογική ταύτιση</vt:lpstr>
      <vt:lpstr>Η ανάγκη χορήγησης υποτροφιών και βραβείων επιμέλειας</vt:lpstr>
      <vt:lpstr>«Η εξουδετέρωσις της βουλγαρικής ιδεολογίας»</vt:lpstr>
      <vt:lpstr>Αποφάσεις στο Συνέδριο της Κοζάνης: Μανόλης Τριανταφυλλίδης, Ανώτερος Επόπτης</vt:lpstr>
      <vt:lpstr>Αποφάσεις στο Συνέδριο της Κοζάνης: Μανόλης Τριανταφυλλίδης, Ανώτερος Επόπτης: Διδακτικό υλικό</vt:lpstr>
      <vt:lpstr>ΔΟΜΙΚΗ ΕΝΣΩΜΑΤΩΣΗ </vt:lpstr>
      <vt:lpstr> Η ίδρυση νέων σχολικών τύπων-βαθμίδων </vt:lpstr>
      <vt:lpstr>Παρουσίαση του PowerPoint</vt:lpstr>
      <vt:lpstr>ΠΗΓΕΣ</vt:lpstr>
      <vt:lpstr>Αρχείο Γληνού, Σχέδιον νόμου: Περί εποπτείας και διοικήσεως της εκπαιδεύσεως εν τοις ξενοφώνοις οικισμοίς, Αύγουστος 1920, Υπουργός των Εκκλησιαστικών και της Δημοσίας Εκπαιδεύσεως (με χειρόγραφη διόρθωση: περί εποπτείας και διοικήσεως σχολείων ξενοφώνων οικισμών)</vt:lpstr>
      <vt:lpstr>Προτάσεις για παροχή κινήτρων στους εκπαδευτικούς</vt:lpstr>
      <vt:lpstr>Παρουσίαση του PowerPoint</vt:lpstr>
      <vt:lpstr>Παρουσίαση του PowerPoint</vt:lpstr>
      <vt:lpstr>Οι δημογραφικές συνθήκες και τα εκλογικά αποτελέσματα</vt:lpstr>
      <vt:lpstr>Παρουσίαση του PowerPoint</vt:lpstr>
      <vt:lpstr>Παρουσίαση του PowerPoint</vt:lpstr>
      <vt:lpstr>Παρουσίαση του PowerPoint</vt:lpstr>
      <vt:lpstr>Συμπεράσματα</vt:lpstr>
      <vt:lpstr>Παρουσίαση του PowerPoint</vt:lpstr>
      <vt:lpstr>Το θεσμκό πλαίσιο της εξελληνίσεως</vt:lpstr>
      <vt:lpstr>Παρουσίαση του PowerPoint</vt:lpstr>
      <vt:lpstr> </vt:lpstr>
      <vt:lpstr>Παρουσίαση του PowerPoint</vt:lpstr>
      <vt:lpstr>Νυχτερινές σχολές </vt:lpstr>
      <vt:lpstr>Παρουσίαση του PowerPoint</vt:lpstr>
      <vt:lpstr>Παρουσίαση του PowerPoint</vt:lpstr>
      <vt:lpstr> Ν.4397/1929/ΦΕΚ 309/Α/24-08-1929: Νόμος περί στοιχειώδους εκπαιδεύσεως</vt:lpstr>
      <vt:lpstr>Ν.4397/ΦΕΚ 309/24-08-1929: Νόμος περί στοιχειώδους εκπαιδεύσεως</vt:lpstr>
      <vt:lpstr>Στ κεφάλαιο. Σχολικοί κήποι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"εξελλήνισις" διά της εκπαιδεύσεως ως κεντρική επιλογή των κυβερνήσεων των Φιλελευθέρων: εκλογικές σκοπιμότητες ή οικοδόμηση ενός εθνικού οράματος;  </dc:title>
  <dc:creator>User</dc:creator>
  <cp:lastModifiedBy>User</cp:lastModifiedBy>
  <cp:revision>403</cp:revision>
  <dcterms:created xsi:type="dcterms:W3CDTF">2022-03-27T13:37:06Z</dcterms:created>
  <dcterms:modified xsi:type="dcterms:W3CDTF">2022-04-03T20:08:23Z</dcterms:modified>
</cp:coreProperties>
</file>