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3" r:id="rId6"/>
    <p:sldId id="274" r:id="rId7"/>
    <p:sldId id="275" r:id="rId8"/>
    <p:sldId id="276" r:id="rId9"/>
    <p:sldId id="262" r:id="rId10"/>
    <p:sldId id="260" r:id="rId11"/>
    <p:sldId id="261" r:id="rId12"/>
    <p:sldId id="263" r:id="rId13"/>
    <p:sldId id="272" r:id="rId14"/>
    <p:sldId id="264" r:id="rId15"/>
    <p:sldId id="265" r:id="rId16"/>
    <p:sldId id="266" r:id="rId17"/>
    <p:sldId id="267" r:id="rId18"/>
    <p:sldId id="268" r:id="rId19"/>
    <p:sldId id="269" r:id="rId20"/>
    <p:sldId id="270" r:id="rId21"/>
    <p:sldId id="271"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fi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f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f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fi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fif"/><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785333-C2A1-405F-9ABB-369711336066}"/>
              </a:ext>
            </a:extLst>
          </p:cNvPr>
          <p:cNvSpPr>
            <a:spLocks noGrp="1"/>
          </p:cNvSpPr>
          <p:nvPr>
            <p:ph type="ctrTitle"/>
          </p:nvPr>
        </p:nvSpPr>
        <p:spPr/>
        <p:txBody>
          <a:bodyPr/>
          <a:lstStyle/>
          <a:p>
            <a:r>
              <a:rPr lang="el-GR" dirty="0"/>
              <a:t>Η γυναίκα στον κινηματογράφο</a:t>
            </a:r>
          </a:p>
        </p:txBody>
      </p:sp>
      <p:sp>
        <p:nvSpPr>
          <p:cNvPr id="3" name="Υπότιτλος 2">
            <a:extLst>
              <a:ext uri="{FF2B5EF4-FFF2-40B4-BE49-F238E27FC236}">
                <a16:creationId xmlns:a16="http://schemas.microsoft.com/office/drawing/2014/main" id="{134CFECA-259A-40AF-B0C6-FEBBA587E4DB}"/>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8313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F33872-E67A-4B32-9E42-EE7CCA532861}"/>
              </a:ext>
            </a:extLst>
          </p:cNvPr>
          <p:cNvSpPr>
            <a:spLocks noGrp="1"/>
          </p:cNvSpPr>
          <p:nvPr>
            <p:ph type="title"/>
          </p:nvPr>
        </p:nvSpPr>
        <p:spPr>
          <a:xfrm>
            <a:off x="1295402" y="834887"/>
            <a:ext cx="9601196" cy="1013792"/>
          </a:xfrm>
        </p:spPr>
        <p:txBody>
          <a:bodyPr/>
          <a:lstStyle/>
          <a:p>
            <a:r>
              <a:rPr lang="el-GR" dirty="0"/>
              <a:t>Η φεμινιστική θεωρία του κινηματογράφου</a:t>
            </a:r>
          </a:p>
        </p:txBody>
      </p:sp>
      <p:sp>
        <p:nvSpPr>
          <p:cNvPr id="3" name="Θέση περιεχομένου 2">
            <a:extLst>
              <a:ext uri="{FF2B5EF4-FFF2-40B4-BE49-F238E27FC236}">
                <a16:creationId xmlns:a16="http://schemas.microsoft.com/office/drawing/2014/main" id="{96DEE797-547C-4FA2-98C4-CB39586BD4F1}"/>
              </a:ext>
            </a:extLst>
          </p:cNvPr>
          <p:cNvSpPr>
            <a:spLocks noGrp="1"/>
          </p:cNvSpPr>
          <p:nvPr>
            <p:ph idx="1"/>
          </p:nvPr>
        </p:nvSpPr>
        <p:spPr>
          <a:xfrm>
            <a:off x="1295401" y="2556931"/>
            <a:ext cx="9601196" cy="3466181"/>
          </a:xfrm>
        </p:spPr>
        <p:txBody>
          <a:bodyPr>
            <a:normAutofit fontScale="92500" lnSpcReduction="20000"/>
          </a:bodyPr>
          <a:lstStyle/>
          <a:p>
            <a:pPr algn="just">
              <a:lnSpc>
                <a:spcPct val="150000"/>
              </a:lnSpc>
            </a:pPr>
            <a:r>
              <a:rPr lang="el-GR" dirty="0"/>
              <a:t>Η φεμινιστική θεωρία του κινηματογράφου είναι η θεωρητική κριτική του κινηματογράφου που γίνεται υπό το πρίσμα της φεμινιστικής πολιτικής σκέψης και βασίζεται στο φεμινιστικό θεωρητικό υπόβαθρο.</a:t>
            </a:r>
          </a:p>
          <a:p>
            <a:pPr algn="just">
              <a:lnSpc>
                <a:spcPct val="150000"/>
              </a:lnSpc>
            </a:pPr>
            <a:r>
              <a:rPr lang="el-GR" dirty="0"/>
              <a:t>Παρόλο που στην ιστορία του σινεμά συναντάμε από νωρίς γυναίκες </a:t>
            </a:r>
            <a:r>
              <a:rPr lang="el-GR" dirty="0" err="1"/>
              <a:t>κινηματογραφίστριες</a:t>
            </a:r>
            <a:r>
              <a:rPr lang="el-GR" dirty="0"/>
              <a:t>  </a:t>
            </a:r>
            <a:r>
              <a:rPr lang="el-GR" b="0" i="0" dirty="0">
                <a:solidFill>
                  <a:srgbClr val="000000"/>
                </a:solidFill>
                <a:effectLst/>
              </a:rPr>
              <a:t>οι οποίες προσέγγισαν με τη δουλειά τους την προβληματική και μη αντικειμενική έκφραση της γυναικείας υποκειμενικότητας, μπορεί κανείς να μιλά για φεμινιστική θεωρία και πρακτική του κινηματογράφου από τα τέλη του 1960 και μετά.</a:t>
            </a:r>
          </a:p>
        </p:txBody>
      </p:sp>
    </p:spTree>
    <p:extLst>
      <p:ext uri="{BB962C8B-B14F-4D97-AF65-F5344CB8AC3E}">
        <p14:creationId xmlns:p14="http://schemas.microsoft.com/office/powerpoint/2010/main" val="333708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1612C3-BAC3-48F3-B2CE-AFDD409191A6}"/>
              </a:ext>
            </a:extLst>
          </p:cNvPr>
          <p:cNvSpPr>
            <a:spLocks noGrp="1"/>
          </p:cNvSpPr>
          <p:nvPr>
            <p:ph type="title"/>
          </p:nvPr>
        </p:nvSpPr>
        <p:spPr>
          <a:xfrm>
            <a:off x="1295402" y="982132"/>
            <a:ext cx="9601196" cy="1085207"/>
          </a:xfrm>
        </p:spPr>
        <p:txBody>
          <a:bodyPr/>
          <a:lstStyle/>
          <a:p>
            <a:r>
              <a:rPr lang="el-GR" dirty="0"/>
              <a:t>Η φεμινιστική θεωρία του κινηματογράφου</a:t>
            </a:r>
          </a:p>
        </p:txBody>
      </p:sp>
      <p:sp>
        <p:nvSpPr>
          <p:cNvPr id="3" name="Θέση περιεχομένου 2">
            <a:extLst>
              <a:ext uri="{FF2B5EF4-FFF2-40B4-BE49-F238E27FC236}">
                <a16:creationId xmlns:a16="http://schemas.microsoft.com/office/drawing/2014/main" id="{15EC39CD-4A2E-4B87-9AF3-64B012E52BAC}"/>
              </a:ext>
            </a:extLst>
          </p:cNvPr>
          <p:cNvSpPr>
            <a:spLocks noGrp="1"/>
          </p:cNvSpPr>
          <p:nvPr>
            <p:ph idx="1"/>
          </p:nvPr>
        </p:nvSpPr>
        <p:spPr/>
        <p:txBody>
          <a:bodyPr/>
          <a:lstStyle/>
          <a:p>
            <a:pPr algn="just"/>
            <a:r>
              <a:rPr lang="el-GR" dirty="0"/>
              <a:t>Με την άνοδο του δεύτερου φεμινιστικού κύματος και μέσα σε ένα κλίμα που ξεκίνησε να αμφισβητεί την υπάρχουσα τάξη πραγμάτων ευνοήθηκε η εμφάνιση ενός νέου πολιτικοποιημένου και ευαισθητοποιημένου προς τα γυναικεία ζητήματα ρεύμα κινηματογραφικής σκέψης. </a:t>
            </a:r>
          </a:p>
          <a:p>
            <a:pPr algn="just"/>
            <a:r>
              <a:rPr lang="el-GR" dirty="0"/>
              <a:t>Στην κριτική και τη θεωρία του κινηματογράφου η ανάδειξη του γυναικείου φύλου ως ένα δεδομένο ανάλυσης συνεπάγεται ως μια πλήρη επανεξέταση των έργων προς και από τις γυναίκες σε σχέση με το γυναικείο φύλο.</a:t>
            </a:r>
          </a:p>
          <a:p>
            <a:pPr algn="just"/>
            <a:endParaRPr lang="el-GR" dirty="0"/>
          </a:p>
        </p:txBody>
      </p:sp>
    </p:spTree>
    <p:extLst>
      <p:ext uri="{BB962C8B-B14F-4D97-AF65-F5344CB8AC3E}">
        <p14:creationId xmlns:p14="http://schemas.microsoft.com/office/powerpoint/2010/main" val="162142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33C784-1B93-4865-89C4-DEA12B9F15E7}"/>
              </a:ext>
            </a:extLst>
          </p:cNvPr>
          <p:cNvSpPr>
            <a:spLocks noGrp="1"/>
          </p:cNvSpPr>
          <p:nvPr>
            <p:ph type="title"/>
          </p:nvPr>
        </p:nvSpPr>
        <p:spPr>
          <a:xfrm>
            <a:off x="1295402" y="685800"/>
            <a:ext cx="9601196" cy="914401"/>
          </a:xfrm>
        </p:spPr>
        <p:txBody>
          <a:bodyPr>
            <a:normAutofit/>
          </a:bodyPr>
          <a:lstStyle/>
          <a:p>
            <a:r>
              <a:rPr lang="el-GR" dirty="0"/>
              <a:t>Η φεμινιστική θεωρία του κινηματογράφου</a:t>
            </a:r>
          </a:p>
        </p:txBody>
      </p:sp>
      <p:sp>
        <p:nvSpPr>
          <p:cNvPr id="3" name="Θέση περιεχομένου 2">
            <a:extLst>
              <a:ext uri="{FF2B5EF4-FFF2-40B4-BE49-F238E27FC236}">
                <a16:creationId xmlns:a16="http://schemas.microsoft.com/office/drawing/2014/main" id="{F3C2F396-F653-43FE-B5FA-B0CD59310670}"/>
              </a:ext>
            </a:extLst>
          </p:cNvPr>
          <p:cNvSpPr>
            <a:spLocks noGrp="1"/>
          </p:cNvSpPr>
          <p:nvPr>
            <p:ph idx="1"/>
          </p:nvPr>
        </p:nvSpPr>
        <p:spPr>
          <a:xfrm>
            <a:off x="1295401" y="2556932"/>
            <a:ext cx="9601196" cy="3615268"/>
          </a:xfrm>
        </p:spPr>
        <p:txBody>
          <a:bodyPr>
            <a:normAutofit fontScale="85000" lnSpcReduction="10000"/>
          </a:bodyPr>
          <a:lstStyle/>
          <a:p>
            <a:r>
              <a:rPr lang="el-GR" dirty="0"/>
              <a:t>Ο κινηματογράφος εστιάζει στο βλέμμα του κοινού αλλά και στις κάμερας. Έτσι προσφέρει στο κοινό την απόλαυση της ταύτισης του με κάποιο πρόσωπο που του ταιριάζει ή του μοιάζει ή ακόμη και με ένα εξιδανικευμένο εγώ. Ταυτόχρονα προσφέρει στο κοινό και την ευχαρίστηση της ικανοποίησης που παίρνει από το αντικείμενο του βλέμματος. </a:t>
            </a:r>
          </a:p>
          <a:p>
            <a:r>
              <a:rPr lang="el-GR" dirty="0"/>
              <a:t>Ο άνδρας θεατής υποστηρίζεται διπλά από αυτούς τους μηχανισμούς οπτικής ικανοποίησης καθώς το βλέμμα μεταδίδεται από το ανδρικό υποκατάστατο που υπάρχει στη διήγηση προς τον άνδρα θεατή στο κοινό.</a:t>
            </a:r>
          </a:p>
          <a:p>
            <a:r>
              <a:rPr lang="el-GR" dirty="0"/>
              <a:t>Η γυναίκα από την άλλη μεριά παρουσιάζεται ως θέαμα η ως αυτό που η </a:t>
            </a:r>
            <a:r>
              <a:rPr lang="en-US" dirty="0"/>
              <a:t>Mulvey </a:t>
            </a:r>
            <a:r>
              <a:rPr lang="el-GR" dirty="0"/>
              <a:t>ονομάζει </a:t>
            </a:r>
            <a:r>
              <a:rPr lang="en-US" dirty="0"/>
              <a:t>to-be-looked-at-ness </a:t>
            </a:r>
            <a:r>
              <a:rPr lang="el-GR" dirty="0"/>
              <a:t>(υπάρχω για να με κοιτάζουν). Όπως παρατήρησε η </a:t>
            </a:r>
            <a:r>
              <a:rPr lang="en-US" dirty="0"/>
              <a:t>Mulvey </a:t>
            </a:r>
            <a:r>
              <a:rPr lang="el-GR" dirty="0"/>
              <a:t>σε αυτόν τον κόσμο η απόλαυση του να κοιτάζεις έχει χωριστεί ανάμεσα σε αυτή του ενεργητικού άνδρα και της παθητικής γυναίκας.  (</a:t>
            </a:r>
            <a:r>
              <a:rPr lang="en-US" dirty="0"/>
              <a:t> Mulvey,1982)</a:t>
            </a:r>
            <a:endParaRPr lang="el-GR" dirty="0"/>
          </a:p>
          <a:p>
            <a:endParaRPr lang="el-GR" dirty="0"/>
          </a:p>
          <a:p>
            <a:endParaRPr lang="el-GR" dirty="0"/>
          </a:p>
        </p:txBody>
      </p:sp>
    </p:spTree>
    <p:extLst>
      <p:ext uri="{BB962C8B-B14F-4D97-AF65-F5344CB8AC3E}">
        <p14:creationId xmlns:p14="http://schemas.microsoft.com/office/powerpoint/2010/main" val="294122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EF00E4-F5E4-48AE-BC37-975E4DC141A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249D347-6BC9-4607-A624-E2A924C1D974}"/>
              </a:ext>
            </a:extLst>
          </p:cNvPr>
          <p:cNvSpPr>
            <a:spLocks noGrp="1"/>
          </p:cNvSpPr>
          <p:nvPr>
            <p:ph idx="1"/>
          </p:nvPr>
        </p:nvSpPr>
        <p:spPr/>
        <p:txBody>
          <a:bodyPr>
            <a:normAutofit fontScale="92500"/>
          </a:bodyPr>
          <a:lstStyle/>
          <a:p>
            <a:pPr marL="0" indent="0">
              <a:buNone/>
            </a:pPr>
            <a:r>
              <a:rPr lang="el-GR" dirty="0"/>
              <a:t>Η γυναίκα, παρά την κεντρική της θέση στην κλασσική κινηματογραφική αναπαράσταση, καθίσταται ο </a:t>
            </a:r>
            <a:r>
              <a:rPr lang="el-GR" dirty="0" err="1"/>
              <a:t>αντικειμενικοποιημένος</a:t>
            </a:r>
            <a:r>
              <a:rPr lang="el-GR" dirty="0"/>
              <a:t> Άλλος, που αποκτά υπόσταση μέσω του ανδρικού βλέμματος. Υπάρχει μόνο ως «</a:t>
            </a:r>
            <a:r>
              <a:rPr lang="el-GR" dirty="0" err="1"/>
              <a:t>βλεπόμενο</a:t>
            </a:r>
            <a:r>
              <a:rPr lang="el-GR" dirty="0"/>
              <a:t> αντικείμενο» (“</a:t>
            </a:r>
            <a:r>
              <a:rPr lang="el-GR" dirty="0" err="1"/>
              <a:t>to</a:t>
            </a:r>
            <a:r>
              <a:rPr lang="el-GR" dirty="0"/>
              <a:t> </a:t>
            </a:r>
            <a:r>
              <a:rPr lang="el-GR" dirty="0" err="1"/>
              <a:t>be</a:t>
            </a:r>
            <a:r>
              <a:rPr lang="el-GR" dirty="0"/>
              <a:t> </a:t>
            </a:r>
            <a:r>
              <a:rPr lang="el-GR" dirty="0" err="1"/>
              <a:t>looked</a:t>
            </a:r>
            <a:r>
              <a:rPr lang="el-GR" dirty="0"/>
              <a:t> </a:t>
            </a:r>
            <a:r>
              <a:rPr lang="el-GR" dirty="0" err="1"/>
              <a:t>at</a:t>
            </a:r>
            <a:r>
              <a:rPr lang="el-GR" dirty="0"/>
              <a:t>”). </a:t>
            </a:r>
          </a:p>
          <a:p>
            <a:pPr marL="0" indent="0">
              <a:buNone/>
            </a:pPr>
            <a:r>
              <a:rPr lang="el-GR" dirty="0"/>
              <a:t>Τα ανδρικό βλέμμα νοείται ως:</a:t>
            </a:r>
          </a:p>
          <a:p>
            <a:r>
              <a:rPr lang="el-GR" dirty="0"/>
              <a:t> βλέμμα της κάμερας καθώς αυτή εγγράφει τα </a:t>
            </a:r>
            <a:r>
              <a:rPr lang="el-GR" dirty="0" err="1"/>
              <a:t>προφιλμικά</a:t>
            </a:r>
            <a:r>
              <a:rPr lang="el-GR" dirty="0"/>
              <a:t> γεγονότα</a:t>
            </a:r>
          </a:p>
          <a:p>
            <a:r>
              <a:rPr lang="el-GR" dirty="0"/>
              <a:t> βλέμμα του άνδρα πρωταγωνιστή/των ανδρικών χαρακτήρων, μέσα στην αφήγηση</a:t>
            </a:r>
          </a:p>
          <a:p>
            <a:r>
              <a:rPr lang="el-GR" dirty="0"/>
              <a:t> βλέμμα του κοινού (καθώς παρακολουθεί το </a:t>
            </a:r>
            <a:r>
              <a:rPr lang="el-GR" dirty="0" err="1"/>
              <a:t>φίλμ</a:t>
            </a:r>
            <a:r>
              <a:rPr lang="el-GR" dirty="0"/>
              <a:t>).</a:t>
            </a:r>
          </a:p>
        </p:txBody>
      </p:sp>
    </p:spTree>
    <p:extLst>
      <p:ext uri="{BB962C8B-B14F-4D97-AF65-F5344CB8AC3E}">
        <p14:creationId xmlns:p14="http://schemas.microsoft.com/office/powerpoint/2010/main" val="73481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670242-B201-46A2-A99C-181E8527C075}"/>
              </a:ext>
            </a:extLst>
          </p:cNvPr>
          <p:cNvSpPr>
            <a:spLocks noGrp="1"/>
          </p:cNvSpPr>
          <p:nvPr>
            <p:ph type="title"/>
          </p:nvPr>
        </p:nvSpPr>
        <p:spPr>
          <a:xfrm>
            <a:off x="1295402" y="982132"/>
            <a:ext cx="9601196" cy="1035511"/>
          </a:xfrm>
        </p:spPr>
        <p:txBody>
          <a:bodyPr/>
          <a:lstStyle/>
          <a:p>
            <a:r>
              <a:rPr lang="el-GR" dirty="0"/>
              <a:t>Η φεμινιστική θεωρία του κινηματογράφου</a:t>
            </a:r>
          </a:p>
        </p:txBody>
      </p:sp>
      <p:sp>
        <p:nvSpPr>
          <p:cNvPr id="3" name="Θέση περιεχομένου 2">
            <a:extLst>
              <a:ext uri="{FF2B5EF4-FFF2-40B4-BE49-F238E27FC236}">
                <a16:creationId xmlns:a16="http://schemas.microsoft.com/office/drawing/2014/main" id="{F0CA2905-DB26-4904-A0CB-C7B395446179}"/>
              </a:ext>
            </a:extLst>
          </p:cNvPr>
          <p:cNvSpPr>
            <a:spLocks noGrp="1"/>
          </p:cNvSpPr>
          <p:nvPr>
            <p:ph idx="1"/>
          </p:nvPr>
        </p:nvSpPr>
        <p:spPr/>
        <p:txBody>
          <a:bodyPr>
            <a:normAutofit fontScale="92500" lnSpcReduction="20000"/>
          </a:bodyPr>
          <a:lstStyle/>
          <a:p>
            <a:pPr algn="just"/>
            <a:r>
              <a:rPr lang="el-GR" dirty="0"/>
              <a:t>Στις αρχές της δεκαετίας 1970 οι πρώτες φεμινίστριες κριτικοί, οι Αμερικανίδες </a:t>
            </a:r>
            <a:r>
              <a:rPr lang="el-GR" dirty="0" err="1"/>
              <a:t>Μolly</a:t>
            </a:r>
            <a:r>
              <a:rPr lang="el-GR" dirty="0"/>
              <a:t> </a:t>
            </a:r>
            <a:r>
              <a:rPr lang="el-GR" dirty="0" err="1"/>
              <a:t>Haskell</a:t>
            </a:r>
            <a:r>
              <a:rPr lang="el-GR" dirty="0"/>
              <a:t>, </a:t>
            </a:r>
            <a:r>
              <a:rPr lang="el-GR" dirty="0" err="1"/>
              <a:t>Joan</a:t>
            </a:r>
            <a:r>
              <a:rPr lang="el-GR" dirty="0"/>
              <a:t> </a:t>
            </a:r>
            <a:r>
              <a:rPr lang="el-GR" dirty="0" err="1"/>
              <a:t>Mellen</a:t>
            </a:r>
            <a:r>
              <a:rPr lang="el-GR" dirty="0"/>
              <a:t> και </a:t>
            </a:r>
            <a:r>
              <a:rPr lang="el-GR" dirty="0" err="1"/>
              <a:t>Marjorie</a:t>
            </a:r>
            <a:r>
              <a:rPr lang="el-GR" dirty="0"/>
              <a:t> </a:t>
            </a:r>
            <a:r>
              <a:rPr lang="el-GR" dirty="0" err="1"/>
              <a:t>Rosen</a:t>
            </a:r>
            <a:r>
              <a:rPr lang="el-GR" dirty="0"/>
              <a:t>,  πραγματεύτηκαν  με τρόπο κοινωνιολογικό και εμπειρικό το θέμα της διαστρεβλωμένης και ανεπαρκούς εκπροσώπησης της γυναικείας ταυτότητας στο σινεμά. </a:t>
            </a:r>
          </a:p>
          <a:p>
            <a:pPr algn="just"/>
            <a:r>
              <a:rPr lang="el-GR" dirty="0"/>
              <a:t>Σύμφωνα με την ανάλυσή τους, η γυναικεία ταυτότητα ορίζεται ως ένα ιδεολογικό και κοινωνικό οικοδόμημα στη βάση των άκαμπτων πρότυπων της πατριαρχικής κοινωνίας, που είτε την </a:t>
            </a:r>
            <a:r>
              <a:rPr lang="el-GR" dirty="0" err="1"/>
              <a:t>ειδωλοποιεί</a:t>
            </a:r>
            <a:r>
              <a:rPr lang="el-GR" dirty="0"/>
              <a:t> και τη σέβεται σαν Παναγία, είτε την καταδικάζει και τη διασύρει σαν πόρνη. </a:t>
            </a:r>
          </a:p>
          <a:p>
            <a:pPr marL="0" indent="0" algn="just">
              <a:buNone/>
            </a:pPr>
            <a:r>
              <a:rPr lang="el-GR" dirty="0"/>
              <a:t>Τα παραπάνω συμπεράσματα, μολονότι πρωτοποριακά στην εξέλιξη της φεμινιστικής σκέψης, σύντομα τέθηκαν υπό αμφισβήτηση από άλλες θεωρητικούς.</a:t>
            </a:r>
          </a:p>
          <a:p>
            <a:endParaRPr lang="el-GR" dirty="0"/>
          </a:p>
        </p:txBody>
      </p:sp>
    </p:spTree>
    <p:extLst>
      <p:ext uri="{BB962C8B-B14F-4D97-AF65-F5344CB8AC3E}">
        <p14:creationId xmlns:p14="http://schemas.microsoft.com/office/powerpoint/2010/main" val="88853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925456-61F6-4596-A2B2-19785D87A41D}"/>
              </a:ext>
            </a:extLst>
          </p:cNvPr>
          <p:cNvSpPr>
            <a:spLocks noGrp="1"/>
          </p:cNvSpPr>
          <p:nvPr>
            <p:ph type="title"/>
          </p:nvPr>
        </p:nvSpPr>
        <p:spPr>
          <a:xfrm>
            <a:off x="1295402" y="982132"/>
            <a:ext cx="9601196" cy="906303"/>
          </a:xfrm>
        </p:spPr>
        <p:txBody>
          <a:bodyPr/>
          <a:lstStyle/>
          <a:p>
            <a:r>
              <a:rPr lang="el-GR" dirty="0"/>
              <a:t>Η φεμινιστική θεωρία του κινηματογράφου </a:t>
            </a:r>
          </a:p>
        </p:txBody>
      </p:sp>
      <p:sp>
        <p:nvSpPr>
          <p:cNvPr id="3" name="Θέση περιεχομένου 2">
            <a:extLst>
              <a:ext uri="{FF2B5EF4-FFF2-40B4-BE49-F238E27FC236}">
                <a16:creationId xmlns:a16="http://schemas.microsoft.com/office/drawing/2014/main" id="{863D4E76-74C1-4979-A6DD-F2ED8B5AA530}"/>
              </a:ext>
            </a:extLst>
          </p:cNvPr>
          <p:cNvSpPr>
            <a:spLocks noGrp="1"/>
          </p:cNvSpPr>
          <p:nvPr>
            <p:ph idx="1"/>
          </p:nvPr>
        </p:nvSpPr>
        <p:spPr>
          <a:xfrm>
            <a:off x="1295401" y="2556932"/>
            <a:ext cx="9601196" cy="3704720"/>
          </a:xfrm>
        </p:spPr>
        <p:txBody>
          <a:bodyPr>
            <a:normAutofit fontScale="92500" lnSpcReduction="20000"/>
          </a:bodyPr>
          <a:lstStyle/>
          <a:p>
            <a:pPr algn="just"/>
            <a:r>
              <a:rPr lang="el-GR" dirty="0"/>
              <a:t>Οι  </a:t>
            </a:r>
            <a:r>
              <a:rPr lang="el-GR" dirty="0" err="1"/>
              <a:t>Laura</a:t>
            </a:r>
            <a:r>
              <a:rPr lang="el-GR" dirty="0"/>
              <a:t> </a:t>
            </a:r>
            <a:r>
              <a:rPr lang="el-GR" dirty="0" err="1"/>
              <a:t>Mulvey</a:t>
            </a:r>
            <a:r>
              <a:rPr lang="el-GR" dirty="0"/>
              <a:t>, </a:t>
            </a:r>
            <a:r>
              <a:rPr lang="el-GR" dirty="0" err="1"/>
              <a:t>Claire</a:t>
            </a:r>
            <a:r>
              <a:rPr lang="el-GR" dirty="0"/>
              <a:t> </a:t>
            </a:r>
            <a:r>
              <a:rPr lang="el-GR" dirty="0" err="1"/>
              <a:t>Johnston</a:t>
            </a:r>
            <a:r>
              <a:rPr lang="el-GR" dirty="0"/>
              <a:t>, </a:t>
            </a:r>
            <a:r>
              <a:rPr lang="el-GR" dirty="0" err="1"/>
              <a:t>Pam</a:t>
            </a:r>
            <a:r>
              <a:rPr lang="el-GR" dirty="0"/>
              <a:t> </a:t>
            </a:r>
            <a:r>
              <a:rPr lang="el-GR" dirty="0" err="1"/>
              <a:t>Cook</a:t>
            </a:r>
            <a:r>
              <a:rPr lang="el-GR" dirty="0"/>
              <a:t> και </a:t>
            </a:r>
            <a:r>
              <a:rPr lang="el-GR" dirty="0" err="1"/>
              <a:t>Annette</a:t>
            </a:r>
            <a:r>
              <a:rPr lang="el-GR" dirty="0"/>
              <a:t> </a:t>
            </a:r>
            <a:r>
              <a:rPr lang="el-GR" dirty="0" err="1"/>
              <a:t>Kuhn</a:t>
            </a:r>
            <a:r>
              <a:rPr lang="el-GR" dirty="0"/>
              <a:t> τα επέκριναν για την  θέση που αποδέχεται την πατριαρχία ως φυσική τάξη πραγμάτων και τη γυναικεία ταυτότητα ως βιολογικό θέμα μόνο. </a:t>
            </a:r>
          </a:p>
          <a:p>
            <a:pPr algn="just"/>
            <a:r>
              <a:rPr lang="el-GR" dirty="0"/>
              <a:t>Οι Βρετανίδες φεμινίστριες θεωρητικοί εξέτασαν τους ψυχολογικούς μηχανισμούς ταύτισης, επιθυμίας και ηδονής σε δράση όταν ο μέσος θεατής παρακολουθεί κινηματογράφο. Προχωρώντας σε ψυχαναλυτικές ερμηνείες των ταινιών κατέληξαν πως το βλέμμα του ανθρώπου που παρακολουθεί κινηματογράφο αφορά και επικεντρώνεται μονάχα στο ανδρικό φύλο. </a:t>
            </a:r>
          </a:p>
          <a:p>
            <a:pPr algn="just"/>
            <a:r>
              <a:rPr lang="el-GR" dirty="0"/>
              <a:t>Συμπέραναν λοιπόν πως ο κινηματογράφος στοχεύει στη διέγερση και ικανοποίηση του ανδρικού κοινού, αγνοώντας και αποκλείοντας πολλές φορές τις επιθυμίες του γυναικείου. </a:t>
            </a:r>
          </a:p>
          <a:p>
            <a:pPr algn="just"/>
            <a:endParaRPr lang="el-GR" dirty="0"/>
          </a:p>
        </p:txBody>
      </p:sp>
    </p:spTree>
    <p:extLst>
      <p:ext uri="{BB962C8B-B14F-4D97-AF65-F5344CB8AC3E}">
        <p14:creationId xmlns:p14="http://schemas.microsoft.com/office/powerpoint/2010/main" val="19167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9C9F96-70B1-4445-8723-940160309EC7}"/>
              </a:ext>
            </a:extLst>
          </p:cNvPr>
          <p:cNvSpPr>
            <a:spLocks noGrp="1"/>
          </p:cNvSpPr>
          <p:nvPr>
            <p:ph type="title"/>
          </p:nvPr>
        </p:nvSpPr>
        <p:spPr/>
        <p:txBody>
          <a:bodyPr/>
          <a:lstStyle/>
          <a:p>
            <a:r>
              <a:rPr lang="el-GR" dirty="0"/>
              <a:t>Η φεμινιστική θεωρία του κινηματογράφου</a:t>
            </a:r>
          </a:p>
        </p:txBody>
      </p:sp>
      <p:sp>
        <p:nvSpPr>
          <p:cNvPr id="3" name="Θέση περιεχομένου 2">
            <a:extLst>
              <a:ext uri="{FF2B5EF4-FFF2-40B4-BE49-F238E27FC236}">
                <a16:creationId xmlns:a16="http://schemas.microsoft.com/office/drawing/2014/main" id="{6789CC1A-0D59-4BD4-9DCE-E6A881CB42C2}"/>
              </a:ext>
            </a:extLst>
          </p:cNvPr>
          <p:cNvSpPr>
            <a:spLocks noGrp="1"/>
          </p:cNvSpPr>
          <p:nvPr>
            <p:ph idx="1"/>
          </p:nvPr>
        </p:nvSpPr>
        <p:spPr/>
        <p:txBody>
          <a:bodyPr>
            <a:normAutofit fontScale="92500" lnSpcReduction="10000"/>
          </a:bodyPr>
          <a:lstStyle/>
          <a:p>
            <a:r>
              <a:rPr lang="el-GR" dirty="0"/>
              <a:t>Με ζητούμενο να εξεταστεί και να αναδειχθεί το γυναικείο βλέμμα και το γυναικείο ζητούμενο άρχισαν να γυρίζουν ταινίες.</a:t>
            </a:r>
          </a:p>
          <a:p>
            <a:pPr algn="just"/>
            <a:r>
              <a:rPr lang="el-GR" dirty="0"/>
              <a:t> Εξαιρετικά παραδείγματα φεμινιστικών φιλμ αυτής της περιόδου είναι οι ταινίες των Βελγίδων </a:t>
            </a:r>
            <a:r>
              <a:rPr lang="el-GR" dirty="0" err="1"/>
              <a:t>σκηνοθέτιδων</a:t>
            </a:r>
            <a:r>
              <a:rPr lang="el-GR" dirty="0"/>
              <a:t> </a:t>
            </a:r>
            <a:r>
              <a:rPr lang="el-GR" dirty="0" err="1"/>
              <a:t>Agnes</a:t>
            </a:r>
            <a:r>
              <a:rPr lang="el-GR" dirty="0"/>
              <a:t> </a:t>
            </a:r>
            <a:r>
              <a:rPr lang="el-GR" dirty="0" err="1"/>
              <a:t>Varda</a:t>
            </a:r>
            <a:r>
              <a:rPr lang="el-GR" dirty="0"/>
              <a:t> και </a:t>
            </a:r>
            <a:r>
              <a:rPr lang="el-GR" dirty="0" err="1"/>
              <a:t>Chantal</a:t>
            </a:r>
            <a:r>
              <a:rPr lang="el-GR" dirty="0"/>
              <a:t> </a:t>
            </a:r>
            <a:r>
              <a:rPr lang="el-GR" dirty="0" err="1"/>
              <a:t>Akerman</a:t>
            </a:r>
            <a:r>
              <a:rPr lang="el-GR" dirty="0"/>
              <a:t>. Η πρώτη, με την ταινία “Η </a:t>
            </a:r>
            <a:r>
              <a:rPr lang="el-GR" dirty="0" err="1"/>
              <a:t>Κλεό</a:t>
            </a:r>
            <a:r>
              <a:rPr lang="el-GR" dirty="0"/>
              <a:t> από τις 5 </a:t>
            </a:r>
            <a:r>
              <a:rPr lang="el-GR" dirty="0" err="1"/>
              <a:t>ώς</a:t>
            </a:r>
            <a:r>
              <a:rPr lang="el-GR" dirty="0"/>
              <a:t> τις 7” [1962], κατέγραψε την 90λεπτη περιήγηση της τραγουδίστριας </a:t>
            </a:r>
            <a:r>
              <a:rPr lang="el-GR" dirty="0" err="1"/>
              <a:t>Κλεό</a:t>
            </a:r>
            <a:r>
              <a:rPr lang="el-GR" dirty="0"/>
              <a:t> στο Παρίσι, σε πραγματικό χρόνο και χωρίς ελλείψεις, ενώ αυτή περιμένει τα αποτελέσματα ογκολογικών εξετάσεων που έχει κάνει. Ένα ταξίδι στον κόσμο της νεαρής γυναίκας [που την υποδύεται θαυμάσια η </a:t>
            </a:r>
            <a:r>
              <a:rPr lang="el-GR" dirty="0" err="1"/>
              <a:t>Corinne</a:t>
            </a:r>
            <a:r>
              <a:rPr lang="el-GR" dirty="0"/>
              <a:t> </a:t>
            </a:r>
            <a:r>
              <a:rPr lang="el-GR" dirty="0" err="1"/>
              <a:t>Marchand</a:t>
            </a:r>
            <a:r>
              <a:rPr lang="el-GR" dirty="0"/>
              <a:t>], ο οποίος με το ενδεχόμενο του θανάτου αρχίζει σιγά-σιγά να αλλάζει κατεύθυνση προς την </a:t>
            </a:r>
            <a:r>
              <a:rPr lang="el-GR" dirty="0" err="1"/>
              <a:t>αυτο</a:t>
            </a:r>
            <a:r>
              <a:rPr lang="el-GR" dirty="0"/>
              <a:t>-ανακάλυψη και την αυτεπίγνωση. </a:t>
            </a:r>
          </a:p>
        </p:txBody>
      </p:sp>
    </p:spTree>
    <p:extLst>
      <p:ext uri="{BB962C8B-B14F-4D97-AF65-F5344CB8AC3E}">
        <p14:creationId xmlns:p14="http://schemas.microsoft.com/office/powerpoint/2010/main" val="121148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E669F-067B-40F3-8D7D-87EB807EF9B8}"/>
              </a:ext>
            </a:extLst>
          </p:cNvPr>
          <p:cNvSpPr>
            <a:spLocks noGrp="1"/>
          </p:cNvSpPr>
          <p:nvPr>
            <p:ph type="title"/>
          </p:nvPr>
        </p:nvSpPr>
        <p:spPr>
          <a:xfrm>
            <a:off x="1295402" y="982132"/>
            <a:ext cx="9601196" cy="470749"/>
          </a:xfrm>
        </p:spPr>
        <p:txBody>
          <a:bodyPr>
            <a:normAutofit fontScale="90000"/>
          </a:bodyPr>
          <a:lstStyle/>
          <a:p>
            <a:r>
              <a:rPr lang="el-GR" dirty="0"/>
              <a:t>Η </a:t>
            </a:r>
            <a:r>
              <a:rPr lang="el-GR" dirty="0" err="1"/>
              <a:t>Κλεό</a:t>
            </a:r>
            <a:r>
              <a:rPr lang="el-GR" dirty="0"/>
              <a:t> από τι 5 έως τις 7</a:t>
            </a:r>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570DE269-C20F-4F85-8D1C-E517FC96BB42}"/>
              </a:ext>
            </a:extLst>
          </p:cNvPr>
          <p:cNvPicPr>
            <a:picLocks noGrp="1" noChangeAspect="1"/>
          </p:cNvPicPr>
          <p:nvPr>
            <p:ph idx="1"/>
          </p:nvPr>
        </p:nvPicPr>
        <p:blipFill>
          <a:blip r:embed="rId2"/>
          <a:stretch>
            <a:fillRect/>
          </a:stretch>
        </p:blipFill>
        <p:spPr>
          <a:xfrm>
            <a:off x="1295402" y="2411309"/>
            <a:ext cx="4444998" cy="3464559"/>
          </a:xfrm>
        </p:spPr>
      </p:pic>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DF757943-5EFF-4801-A019-5262E96AEE5E}"/>
              </a:ext>
            </a:extLst>
          </p:cNvPr>
          <p:cNvPicPr>
            <a:picLocks noChangeAspect="1"/>
          </p:cNvPicPr>
          <p:nvPr/>
        </p:nvPicPr>
        <p:blipFill>
          <a:blip r:embed="rId3"/>
          <a:stretch>
            <a:fillRect/>
          </a:stretch>
        </p:blipFill>
        <p:spPr>
          <a:xfrm>
            <a:off x="6942676" y="1595121"/>
            <a:ext cx="4080924" cy="4765039"/>
          </a:xfrm>
          <a:prstGeom prst="rect">
            <a:avLst/>
          </a:prstGeom>
        </p:spPr>
      </p:pic>
    </p:spTree>
    <p:extLst>
      <p:ext uri="{BB962C8B-B14F-4D97-AF65-F5344CB8AC3E}">
        <p14:creationId xmlns:p14="http://schemas.microsoft.com/office/powerpoint/2010/main" val="10526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D2D79B18-73A8-45F8-9147-3BE4231E83A0}"/>
              </a:ext>
            </a:extLst>
          </p:cNvPr>
          <p:cNvSpPr>
            <a:spLocks noGrp="1"/>
          </p:cNvSpPr>
          <p:nvPr>
            <p:ph type="title"/>
          </p:nvPr>
        </p:nvSpPr>
        <p:spPr>
          <a:xfrm>
            <a:off x="4626508" y="982132"/>
            <a:ext cx="6270090" cy="1303867"/>
          </a:xfrm>
        </p:spPr>
        <p:txBody>
          <a:bodyPr>
            <a:normAutofit/>
          </a:bodyPr>
          <a:lstStyle/>
          <a:p>
            <a:pPr>
              <a:lnSpc>
                <a:spcPct val="90000"/>
              </a:lnSpc>
            </a:pPr>
            <a:r>
              <a:rPr lang="el-GR" sz="4100"/>
              <a:t>Η φεμινιστική θεωρία του κινηματογράφου</a:t>
            </a:r>
          </a:p>
        </p:txBody>
      </p:sp>
      <p:sp>
        <p:nvSpPr>
          <p:cNvPr id="18" name="Rectangle 1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273753BA-AB13-408F-8A24-A11EF1680B6B}"/>
              </a:ext>
            </a:extLst>
          </p:cNvPr>
          <p:cNvPicPr>
            <a:picLocks noChangeAspect="1"/>
          </p:cNvPicPr>
          <p:nvPr/>
        </p:nvPicPr>
        <p:blipFill rotWithShape="1">
          <a:blip r:embed="rId5"/>
          <a:srcRect l="5220" r="1" b="1"/>
          <a:stretch/>
        </p:blipFill>
        <p:spPr>
          <a:xfrm>
            <a:off x="1412683" y="1410208"/>
            <a:ext cx="2433793" cy="3858780"/>
          </a:xfrm>
          <a:prstGeom prst="rect">
            <a:avLst/>
          </a:prstGeom>
        </p:spPr>
      </p:pic>
      <p:cxnSp>
        <p:nvCxnSpPr>
          <p:cNvPr id="20" name="Straight Connector 1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F027449E-CCBD-4590-853E-3E77310A0543}"/>
              </a:ext>
            </a:extLst>
          </p:cNvPr>
          <p:cNvSpPr>
            <a:spLocks noGrp="1"/>
          </p:cNvSpPr>
          <p:nvPr>
            <p:ph idx="1"/>
          </p:nvPr>
        </p:nvSpPr>
        <p:spPr>
          <a:xfrm>
            <a:off x="4636482" y="2556932"/>
            <a:ext cx="6260114" cy="3318936"/>
          </a:xfrm>
        </p:spPr>
        <p:txBody>
          <a:bodyPr>
            <a:normAutofit/>
          </a:bodyPr>
          <a:lstStyle/>
          <a:p>
            <a:pPr>
              <a:lnSpc>
                <a:spcPct val="90000"/>
              </a:lnSpc>
            </a:pPr>
            <a:r>
              <a:rPr lang="el-GR" sz="2000" dirty="0"/>
              <a:t>Η </a:t>
            </a:r>
            <a:r>
              <a:rPr lang="el-GR" sz="2000" dirty="0" err="1"/>
              <a:t>Akerman</a:t>
            </a:r>
            <a:r>
              <a:rPr lang="el-GR" sz="2000" dirty="0"/>
              <a:t> παράλληλα, ίσως η κατεξοχήν εκφραστής των φεμινιστικών θεωριών, με το “</a:t>
            </a:r>
            <a:r>
              <a:rPr lang="el-GR" sz="2000" dirty="0" err="1"/>
              <a:t>Je</a:t>
            </a:r>
            <a:r>
              <a:rPr lang="el-GR" sz="2000" dirty="0"/>
              <a:t> </a:t>
            </a:r>
            <a:r>
              <a:rPr lang="el-GR" sz="2000" dirty="0" err="1"/>
              <a:t>Τu</a:t>
            </a:r>
            <a:r>
              <a:rPr lang="el-GR" sz="2000" dirty="0"/>
              <a:t> </a:t>
            </a:r>
            <a:r>
              <a:rPr lang="el-GR" sz="2000" dirty="0" err="1"/>
              <a:t>Ιl</a:t>
            </a:r>
            <a:r>
              <a:rPr lang="el-GR" sz="2000" dirty="0"/>
              <a:t> </a:t>
            </a:r>
            <a:r>
              <a:rPr lang="el-GR" sz="2000" dirty="0" err="1"/>
              <a:t>Εlle</a:t>
            </a:r>
            <a:r>
              <a:rPr lang="el-GR" sz="2000" dirty="0"/>
              <a:t>” [“Εγώ, Εσύ, Αυτός, Αυτή”, 1974] και πρωταγωνιστώντας η ίδια γυμνή σ’ ένα λευκό δωμάτιο, επέλεξε μεσαία πλάνα κινηματογράφησης για να </a:t>
            </a:r>
            <a:r>
              <a:rPr lang="el-GR" sz="2000" dirty="0" err="1"/>
              <a:t>αποδομήσει</a:t>
            </a:r>
            <a:r>
              <a:rPr lang="el-GR" sz="2000" dirty="0"/>
              <a:t> τους ψυχολογικούς μηχανισμούς του βλέμματος και να αποφευχθεί η ταύτιση του/της θεατή.</a:t>
            </a:r>
          </a:p>
          <a:p>
            <a:pPr>
              <a:lnSpc>
                <a:spcPct val="90000"/>
              </a:lnSpc>
            </a:pPr>
            <a:r>
              <a:rPr lang="el-GR" sz="2000" dirty="0"/>
              <a:t>Όταν γυρνούσε αυτήν την ταινία, η Σαντάλ </a:t>
            </a:r>
            <a:r>
              <a:rPr lang="el-GR" sz="2000" dirty="0" err="1"/>
              <a:t>Άκερμαν</a:t>
            </a:r>
            <a:r>
              <a:rPr lang="el-GR" sz="2000" dirty="0"/>
              <a:t> ήταν 24 χρονών. Η ταινία είναι μία όμορφα κατάφωρη αυτοβιογραφία. Η ανάπτυξη της αφήγησης προαναγγέλλεται από τον τίτλο της. </a:t>
            </a:r>
          </a:p>
        </p:txBody>
      </p:sp>
    </p:spTree>
    <p:extLst>
      <p:ext uri="{BB962C8B-B14F-4D97-AF65-F5344CB8AC3E}">
        <p14:creationId xmlns:p14="http://schemas.microsoft.com/office/powerpoint/2010/main" val="894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732335BA-1A49-4BF7-BF97-F0A9DC73DE6C}"/>
              </a:ext>
            </a:extLst>
          </p:cNvPr>
          <p:cNvSpPr>
            <a:spLocks noGrp="1"/>
          </p:cNvSpPr>
          <p:nvPr>
            <p:ph type="title"/>
          </p:nvPr>
        </p:nvSpPr>
        <p:spPr>
          <a:xfrm>
            <a:off x="4626508" y="982132"/>
            <a:ext cx="6270090" cy="1303867"/>
          </a:xfrm>
        </p:spPr>
        <p:txBody>
          <a:bodyPr>
            <a:normAutofit/>
          </a:bodyPr>
          <a:lstStyle/>
          <a:p>
            <a:pPr>
              <a:lnSpc>
                <a:spcPct val="90000"/>
              </a:lnSpc>
            </a:pPr>
            <a:r>
              <a:rPr lang="el-GR" sz="4100" dirty="0"/>
              <a:t>Η φεμινιστική θεωρία του κινηματογράφου </a:t>
            </a:r>
          </a:p>
        </p:txBody>
      </p:sp>
      <p:sp>
        <p:nvSpPr>
          <p:cNvPr id="18" name="Rectangle 1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6405C4C8-AB77-41BD-ADC8-270837648867}"/>
              </a:ext>
            </a:extLst>
          </p:cNvPr>
          <p:cNvPicPr>
            <a:picLocks noChangeAspect="1"/>
          </p:cNvPicPr>
          <p:nvPr/>
        </p:nvPicPr>
        <p:blipFill rotWithShape="1">
          <a:blip r:embed="rId5"/>
          <a:srcRect l="2063" r="3157" b="1"/>
          <a:stretch/>
        </p:blipFill>
        <p:spPr>
          <a:xfrm>
            <a:off x="1412683" y="1410208"/>
            <a:ext cx="2433793" cy="3858780"/>
          </a:xfrm>
          <a:prstGeom prst="rect">
            <a:avLst/>
          </a:prstGeom>
        </p:spPr>
      </p:pic>
      <p:cxnSp>
        <p:nvCxnSpPr>
          <p:cNvPr id="20" name="Straight Connector 1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216C9243-690B-4ED7-8CF8-70B4136A324E}"/>
              </a:ext>
            </a:extLst>
          </p:cNvPr>
          <p:cNvSpPr>
            <a:spLocks noGrp="1"/>
          </p:cNvSpPr>
          <p:nvPr>
            <p:ph idx="1"/>
          </p:nvPr>
        </p:nvSpPr>
        <p:spPr>
          <a:xfrm>
            <a:off x="4636482" y="2556932"/>
            <a:ext cx="6260114" cy="3318936"/>
          </a:xfrm>
        </p:spPr>
        <p:txBody>
          <a:bodyPr>
            <a:normAutofit/>
          </a:bodyPr>
          <a:lstStyle/>
          <a:p>
            <a:pPr algn="just">
              <a:lnSpc>
                <a:spcPct val="90000"/>
              </a:lnSpc>
            </a:pPr>
            <a:r>
              <a:rPr lang="el-GR" sz="1500" dirty="0"/>
              <a:t>Ακολούθησε η ταινία-σταθμός του 1975 “</a:t>
            </a:r>
            <a:r>
              <a:rPr lang="el-GR" sz="1500" dirty="0" err="1"/>
              <a:t>Jeanne</a:t>
            </a:r>
            <a:r>
              <a:rPr lang="el-GR" sz="1500" dirty="0"/>
              <a:t> </a:t>
            </a:r>
            <a:r>
              <a:rPr lang="el-GR" sz="1500" dirty="0" err="1"/>
              <a:t>Dielman</a:t>
            </a:r>
            <a:r>
              <a:rPr lang="el-GR" sz="1500" dirty="0"/>
              <a:t>, 23 </a:t>
            </a:r>
            <a:r>
              <a:rPr lang="el-GR" sz="1500" dirty="0" err="1"/>
              <a:t>Quai</a:t>
            </a:r>
            <a:r>
              <a:rPr lang="el-GR" sz="1500" dirty="0"/>
              <a:t> </a:t>
            </a:r>
            <a:r>
              <a:rPr lang="el-GR" sz="1500" dirty="0" err="1"/>
              <a:t>du</a:t>
            </a:r>
            <a:r>
              <a:rPr lang="el-GR" sz="1500" dirty="0"/>
              <a:t> </a:t>
            </a:r>
            <a:r>
              <a:rPr lang="el-GR" sz="1500" dirty="0" err="1"/>
              <a:t>Commerce</a:t>
            </a:r>
            <a:r>
              <a:rPr lang="el-GR" sz="1500" dirty="0"/>
              <a:t>, 1080 </a:t>
            </a:r>
            <a:r>
              <a:rPr lang="el-GR" sz="1500" dirty="0" err="1"/>
              <a:t>Bruxelles</a:t>
            </a:r>
            <a:r>
              <a:rPr lang="el-GR" sz="1500" dirty="0"/>
              <a:t>”*: το όνομα και η διεύθυνση της πρωταγωνίστριας Ζαν </a:t>
            </a:r>
            <a:r>
              <a:rPr lang="el-GR" sz="1500" dirty="0" err="1"/>
              <a:t>Ντελμάν</a:t>
            </a:r>
            <a:r>
              <a:rPr lang="el-GR" sz="1500" dirty="0"/>
              <a:t>.</a:t>
            </a:r>
            <a:endParaRPr lang="en-US" sz="1500" dirty="0"/>
          </a:p>
          <a:p>
            <a:pPr algn="just">
              <a:lnSpc>
                <a:spcPct val="90000"/>
              </a:lnSpc>
            </a:pPr>
            <a:r>
              <a:rPr lang="el-GR" sz="1500" dirty="0"/>
              <a:t>Η Ζαν </a:t>
            </a:r>
            <a:r>
              <a:rPr lang="el-GR" sz="1500" dirty="0" err="1"/>
              <a:t>Ντιλμάν</a:t>
            </a:r>
            <a:r>
              <a:rPr lang="el-GR" sz="1500" dirty="0"/>
              <a:t> κατοικεί στη διεύθυνση 23, </a:t>
            </a:r>
            <a:r>
              <a:rPr lang="el-GR" sz="1500" dirty="0" err="1"/>
              <a:t>quai</a:t>
            </a:r>
            <a:r>
              <a:rPr lang="el-GR" sz="1500" dirty="0"/>
              <a:t> </a:t>
            </a:r>
            <a:r>
              <a:rPr lang="el-GR" sz="1500" dirty="0" err="1"/>
              <a:t>du</a:t>
            </a:r>
            <a:r>
              <a:rPr lang="el-GR" sz="1500" dirty="0"/>
              <a:t> </a:t>
            </a:r>
            <a:r>
              <a:rPr lang="el-GR" sz="1500" dirty="0" err="1"/>
              <a:t>Commerce</a:t>
            </a:r>
            <a:r>
              <a:rPr lang="el-GR" sz="1500" dirty="0"/>
              <a:t>, στις Βρυξέλλες. Έξι χρόνια χήρα, μένει με τον έφηβο γιο της, τον </a:t>
            </a:r>
            <a:r>
              <a:rPr lang="el-GR" sz="1500" dirty="0" err="1"/>
              <a:t>Σιλβέν</a:t>
            </a:r>
            <a:r>
              <a:rPr lang="el-GR" sz="1500" dirty="0"/>
              <a:t>. Ζει μια προγραμματισμένη, μεθοδική ζωή. Τα ψώνια του νοικοκυριού, το μαγείρεμα, η σεξουαλική εργασία για τα προς το ζην, το δείπνο με τον γιο της, όλα συμβαίνουν με τελετουργική ακρίβεια στο πλαίσιο μιας </a:t>
            </a:r>
            <a:r>
              <a:rPr lang="el-GR" sz="1500" dirty="0" err="1"/>
              <a:t>καλοκουρδισμένης</a:t>
            </a:r>
            <a:r>
              <a:rPr lang="el-GR" sz="1500" dirty="0"/>
              <a:t> καθημερινότητας.</a:t>
            </a:r>
          </a:p>
          <a:p>
            <a:pPr algn="just">
              <a:lnSpc>
                <a:spcPct val="90000"/>
              </a:lnSpc>
            </a:pPr>
            <a:r>
              <a:rPr lang="el-GR" sz="1500" dirty="0"/>
              <a:t>Στην κινηματογραφική ταινία βελγικής παραγωγής </a:t>
            </a:r>
            <a:r>
              <a:rPr lang="el-GR" sz="1500" dirty="0" err="1"/>
              <a:t>Jeanne</a:t>
            </a:r>
            <a:r>
              <a:rPr lang="el-GR" sz="1500" dirty="0"/>
              <a:t> </a:t>
            </a:r>
            <a:r>
              <a:rPr lang="el-GR" sz="1500" dirty="0" err="1"/>
              <a:t>Dielman</a:t>
            </a:r>
            <a:r>
              <a:rPr lang="el-GR" sz="1500" dirty="0"/>
              <a:t>, 23, </a:t>
            </a:r>
            <a:r>
              <a:rPr lang="el-GR" sz="1500" dirty="0" err="1"/>
              <a:t>quai</a:t>
            </a:r>
            <a:r>
              <a:rPr lang="el-GR" sz="1500" dirty="0"/>
              <a:t> </a:t>
            </a:r>
            <a:r>
              <a:rPr lang="el-GR" sz="1500" dirty="0" err="1"/>
              <a:t>du</a:t>
            </a:r>
            <a:r>
              <a:rPr lang="el-GR" sz="1500" dirty="0"/>
              <a:t> </a:t>
            </a:r>
            <a:r>
              <a:rPr lang="el-GR" sz="1500" dirty="0" err="1"/>
              <a:t>Commerce</a:t>
            </a:r>
            <a:r>
              <a:rPr lang="el-GR" sz="1500" dirty="0"/>
              <a:t>, 1080 </a:t>
            </a:r>
            <a:r>
              <a:rPr lang="el-GR" sz="1500" dirty="0" err="1"/>
              <a:t>Bruxelles</a:t>
            </a:r>
            <a:r>
              <a:rPr lang="el-GR" sz="1500" dirty="0"/>
              <a:t> (1975) της </a:t>
            </a:r>
            <a:r>
              <a:rPr lang="el-GR" sz="1500" dirty="0" err="1"/>
              <a:t>Chantal</a:t>
            </a:r>
            <a:r>
              <a:rPr lang="el-GR" sz="1500" dirty="0"/>
              <a:t> </a:t>
            </a:r>
            <a:r>
              <a:rPr lang="el-GR" sz="1500" dirty="0" err="1"/>
              <a:t>Akerman</a:t>
            </a:r>
            <a:r>
              <a:rPr lang="el-GR" sz="1500" dirty="0"/>
              <a:t>, παρακολουθούμε τρεις μέρες από τη ζωή αυτής της γυναίκας, μια ζωή που χάνει σταδιακά τον ρυθμό της, ώσπου αποδιοργανώνεται ανεπανόρθωτα.</a:t>
            </a:r>
          </a:p>
        </p:txBody>
      </p:sp>
    </p:spTree>
    <p:extLst>
      <p:ext uri="{BB962C8B-B14F-4D97-AF65-F5344CB8AC3E}">
        <p14:creationId xmlns:p14="http://schemas.microsoft.com/office/powerpoint/2010/main" val="252011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54EC6-69F6-4581-8915-C4229EA56983}"/>
              </a:ext>
            </a:extLst>
          </p:cNvPr>
          <p:cNvSpPr>
            <a:spLocks noGrp="1"/>
          </p:cNvSpPr>
          <p:nvPr>
            <p:ph type="title"/>
          </p:nvPr>
        </p:nvSpPr>
        <p:spPr>
          <a:xfrm>
            <a:off x="1295402" y="725558"/>
            <a:ext cx="9601196" cy="1013792"/>
          </a:xfrm>
        </p:spPr>
        <p:txBody>
          <a:bodyPr>
            <a:normAutofit/>
          </a:bodyPr>
          <a:lstStyle/>
          <a:p>
            <a:r>
              <a:rPr lang="el-GR" dirty="0"/>
              <a:t>Στοιχεία της κινηματογραφικής γλώσσας</a:t>
            </a:r>
          </a:p>
        </p:txBody>
      </p:sp>
      <p:sp>
        <p:nvSpPr>
          <p:cNvPr id="3" name="Θέση περιεχομένου 2">
            <a:extLst>
              <a:ext uri="{FF2B5EF4-FFF2-40B4-BE49-F238E27FC236}">
                <a16:creationId xmlns:a16="http://schemas.microsoft.com/office/drawing/2014/main" id="{68285921-0B74-44C7-ACA5-319EA6D1A5CF}"/>
              </a:ext>
            </a:extLst>
          </p:cNvPr>
          <p:cNvSpPr>
            <a:spLocks noGrp="1"/>
          </p:cNvSpPr>
          <p:nvPr>
            <p:ph idx="1"/>
          </p:nvPr>
        </p:nvSpPr>
        <p:spPr/>
        <p:txBody>
          <a:bodyPr/>
          <a:lstStyle/>
          <a:p>
            <a:pPr marL="0" indent="0">
              <a:buNone/>
            </a:pPr>
            <a:r>
              <a:rPr lang="el-GR" dirty="0"/>
              <a:t>Ο κινηματογράφος είναι η νεότερη από της ονομαζόμενες καλές τέχνες. Σύμφωνα με την </a:t>
            </a:r>
            <a:r>
              <a:rPr lang="el-GR" dirty="0" err="1"/>
              <a:t>Αθανασάτου</a:t>
            </a:r>
            <a:r>
              <a:rPr lang="el-GR" dirty="0"/>
              <a:t> (2001), στο δημιουργικό πλαίσιο του κινηματογράφου συνυπάρχουν δύο αντιθετικά στοιχεία σε αλληλεπίδραση, η εικόνα και η αφήγηση.</a:t>
            </a:r>
          </a:p>
          <a:p>
            <a:r>
              <a:rPr lang="el-GR" dirty="0"/>
              <a:t>Η εικόνα αποτελεί ένα στοιχείο μη χρονικό, αφού ο χρόνος ακινητοποιείται</a:t>
            </a:r>
          </a:p>
          <a:p>
            <a:r>
              <a:rPr lang="el-GR" dirty="0"/>
              <a:t>Η αφήγηση αποτελεί το χρονικό στοιχείο αφού αποτελεί ένα σύστημα χρονικών εναλλαγών </a:t>
            </a:r>
          </a:p>
          <a:p>
            <a:pPr marL="0" indent="0">
              <a:buNone/>
            </a:pPr>
            <a:r>
              <a:rPr lang="el-GR" dirty="0"/>
              <a:t>Θεμελιακό στοιχείο του κινηματογράφου είναι η διάρθρωση του </a:t>
            </a:r>
            <a:r>
              <a:rPr lang="el-GR" dirty="0" err="1"/>
              <a:t>χρονοχώρου</a:t>
            </a:r>
            <a:r>
              <a:rPr lang="el-GR" dirty="0"/>
              <a:t>.</a:t>
            </a:r>
          </a:p>
          <a:p>
            <a:pPr marL="0" indent="0">
              <a:buNone/>
            </a:pPr>
            <a:endParaRPr lang="el-GR" dirty="0"/>
          </a:p>
          <a:p>
            <a:endParaRPr lang="el-GR" dirty="0"/>
          </a:p>
        </p:txBody>
      </p:sp>
    </p:spTree>
    <p:extLst>
      <p:ext uri="{BB962C8B-B14F-4D97-AF65-F5344CB8AC3E}">
        <p14:creationId xmlns:p14="http://schemas.microsoft.com/office/powerpoint/2010/main" val="16585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4E11A2-55E5-4BB1-993C-4E123DAA50DE}"/>
              </a:ext>
            </a:extLst>
          </p:cNvPr>
          <p:cNvSpPr>
            <a:spLocks noGrp="1"/>
          </p:cNvSpPr>
          <p:nvPr>
            <p:ph type="title"/>
          </p:nvPr>
        </p:nvSpPr>
        <p:spPr/>
        <p:txBody>
          <a:bodyPr/>
          <a:lstStyle/>
          <a:p>
            <a:r>
              <a:rPr lang="el-GR" dirty="0"/>
              <a:t>Η φεμινιστική θεωρία του κινηματογράφου </a:t>
            </a:r>
          </a:p>
        </p:txBody>
      </p:sp>
      <p:sp>
        <p:nvSpPr>
          <p:cNvPr id="3" name="Θέση περιεχομένου 2">
            <a:extLst>
              <a:ext uri="{FF2B5EF4-FFF2-40B4-BE49-F238E27FC236}">
                <a16:creationId xmlns:a16="http://schemas.microsoft.com/office/drawing/2014/main" id="{EFC412B4-58E1-41B7-AD87-2C9236228A9D}"/>
              </a:ext>
            </a:extLst>
          </p:cNvPr>
          <p:cNvSpPr>
            <a:spLocks noGrp="1"/>
          </p:cNvSpPr>
          <p:nvPr>
            <p:ph idx="1"/>
          </p:nvPr>
        </p:nvSpPr>
        <p:spPr/>
        <p:txBody>
          <a:bodyPr>
            <a:normAutofit fontScale="85000" lnSpcReduction="10000"/>
          </a:bodyPr>
          <a:lstStyle/>
          <a:p>
            <a:pPr algn="just"/>
            <a:r>
              <a:rPr lang="el-GR" dirty="0"/>
              <a:t>Στη δεκαετία του 1980 έγιναν περαιτέρω θεωρητικές ζυμώσεις, φέρνοντας τη γυναίκα-θεατή στο προσκήνιο. Βασικοί σταθμοί, οι προτάσεις της </a:t>
            </a:r>
            <a:r>
              <a:rPr lang="el-GR" dirty="0" err="1"/>
              <a:t>Μary</a:t>
            </a:r>
            <a:r>
              <a:rPr lang="el-GR" dirty="0"/>
              <a:t> </a:t>
            </a:r>
            <a:r>
              <a:rPr lang="el-GR" dirty="0" err="1"/>
              <a:t>Ann</a:t>
            </a:r>
            <a:r>
              <a:rPr lang="el-GR" dirty="0"/>
              <a:t> </a:t>
            </a:r>
            <a:r>
              <a:rPr lang="el-GR" dirty="0" err="1"/>
              <a:t>Doane</a:t>
            </a:r>
            <a:r>
              <a:rPr lang="el-GR" dirty="0"/>
              <a:t>, περί εναλλασσόμενης ταύτισης της γυναίκας-θεατή μεταξύ αντρικού και γυναικείου βλέμματος.</a:t>
            </a:r>
          </a:p>
          <a:p>
            <a:pPr algn="just"/>
            <a:r>
              <a:rPr lang="el-GR" dirty="0"/>
              <a:t>Έπειτα, οι ιδέες των </a:t>
            </a:r>
            <a:r>
              <a:rPr lang="el-GR" dirty="0" err="1"/>
              <a:t>Virginia</a:t>
            </a:r>
            <a:r>
              <a:rPr lang="el-GR" dirty="0"/>
              <a:t> </a:t>
            </a:r>
            <a:r>
              <a:rPr lang="el-GR" dirty="0" err="1"/>
              <a:t>Brooks</a:t>
            </a:r>
            <a:r>
              <a:rPr lang="el-GR" dirty="0"/>
              <a:t> και η </a:t>
            </a:r>
            <a:r>
              <a:rPr lang="el-GR" dirty="0" err="1"/>
              <a:t>Carol</a:t>
            </a:r>
            <a:r>
              <a:rPr lang="el-GR" dirty="0"/>
              <a:t> </a:t>
            </a:r>
            <a:r>
              <a:rPr lang="el-GR" dirty="0" err="1"/>
              <a:t>Clover</a:t>
            </a:r>
            <a:r>
              <a:rPr lang="el-GR" dirty="0"/>
              <a:t> ότι ο/η θεατής μπορεί να ταλαντεύεται ανάμεσα την ενεργητική-σαδιστική και την παθητική-μαζοχιστική θέση, με έμφαση στις ταινίες τρόμου που ενθαρρύνουν ταύτιση με το θηλυκό θύμα (the </a:t>
            </a:r>
            <a:r>
              <a:rPr lang="el-GR" dirty="0" err="1"/>
              <a:t>final</a:t>
            </a:r>
            <a:r>
              <a:rPr lang="el-GR" dirty="0"/>
              <a:t> </a:t>
            </a:r>
            <a:r>
              <a:rPr lang="el-GR" dirty="0" err="1"/>
              <a:t>girl</a:t>
            </a:r>
            <a:r>
              <a:rPr lang="el-GR" dirty="0"/>
              <a:t>). </a:t>
            </a:r>
          </a:p>
          <a:p>
            <a:pPr algn="just"/>
            <a:r>
              <a:rPr lang="el-GR" dirty="0"/>
              <a:t>Τέλος, οι τοποθετήσεις των </a:t>
            </a:r>
            <a:r>
              <a:rPr lang="el-GR" dirty="0" err="1"/>
              <a:t>Τania</a:t>
            </a:r>
            <a:r>
              <a:rPr lang="el-GR" dirty="0"/>
              <a:t> </a:t>
            </a:r>
            <a:r>
              <a:rPr lang="el-GR" dirty="0" err="1"/>
              <a:t>Modleski</a:t>
            </a:r>
            <a:r>
              <a:rPr lang="el-GR" dirty="0"/>
              <a:t> και </a:t>
            </a:r>
            <a:r>
              <a:rPr lang="el-GR" dirty="0" err="1"/>
              <a:t>Τeresa</a:t>
            </a:r>
            <a:r>
              <a:rPr lang="el-GR" dirty="0"/>
              <a:t> de </a:t>
            </a:r>
            <a:r>
              <a:rPr lang="el-GR" dirty="0" err="1"/>
              <a:t>Lauretis</a:t>
            </a:r>
            <a:r>
              <a:rPr lang="el-GR" dirty="0"/>
              <a:t> ότι η οπτική της γυναίκας-θεατή είναι </a:t>
            </a:r>
            <a:r>
              <a:rPr lang="el-GR" dirty="0" err="1"/>
              <a:t>αμφιφυλοφυλική</a:t>
            </a:r>
            <a:r>
              <a:rPr lang="el-GR" dirty="0"/>
              <a:t>. Σημαντική ακόμη υπήρξε η επίδραση του </a:t>
            </a:r>
            <a:r>
              <a:rPr lang="el-GR" dirty="0" err="1"/>
              <a:t>Michel</a:t>
            </a:r>
            <a:r>
              <a:rPr lang="el-GR" dirty="0"/>
              <a:t> </a:t>
            </a:r>
            <a:r>
              <a:rPr lang="el-GR" dirty="0" err="1"/>
              <a:t>Foucault</a:t>
            </a:r>
            <a:r>
              <a:rPr lang="el-GR" dirty="0"/>
              <a:t> στη μετέπειτα εξέλιξη της φεμινιστικής θεωρίας, όπου και η έννοια του φύλου αντιπαραβάλλεται με αυτές της τάξης, καθώς και με τις σχέσεις εξουσίας μεταξύ γυναικών. </a:t>
            </a:r>
          </a:p>
        </p:txBody>
      </p:sp>
    </p:spTree>
    <p:extLst>
      <p:ext uri="{BB962C8B-B14F-4D97-AF65-F5344CB8AC3E}">
        <p14:creationId xmlns:p14="http://schemas.microsoft.com/office/powerpoint/2010/main" val="167601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495BA-B26D-4BF1-816C-B3DCF024D202}"/>
              </a:ext>
            </a:extLst>
          </p:cNvPr>
          <p:cNvSpPr>
            <a:spLocks noGrp="1"/>
          </p:cNvSpPr>
          <p:nvPr>
            <p:ph type="title"/>
          </p:nvPr>
        </p:nvSpPr>
        <p:spPr/>
        <p:txBody>
          <a:bodyPr/>
          <a:lstStyle/>
          <a:p>
            <a:r>
              <a:rPr lang="el-GR" dirty="0"/>
              <a:t>Η φεμινιστική θεωρία του κινηματογράφου </a:t>
            </a:r>
          </a:p>
        </p:txBody>
      </p:sp>
      <p:sp>
        <p:nvSpPr>
          <p:cNvPr id="3" name="Θέση περιεχομένου 2">
            <a:extLst>
              <a:ext uri="{FF2B5EF4-FFF2-40B4-BE49-F238E27FC236}">
                <a16:creationId xmlns:a16="http://schemas.microsoft.com/office/drawing/2014/main" id="{C39813A0-A9FE-4594-8A6E-3264FD5EBB2B}"/>
              </a:ext>
            </a:extLst>
          </p:cNvPr>
          <p:cNvSpPr>
            <a:spLocks noGrp="1"/>
          </p:cNvSpPr>
          <p:nvPr>
            <p:ph idx="1"/>
          </p:nvPr>
        </p:nvSpPr>
        <p:spPr/>
        <p:txBody>
          <a:bodyPr>
            <a:normAutofit/>
          </a:bodyPr>
          <a:lstStyle/>
          <a:p>
            <a:pPr algn="just"/>
            <a:r>
              <a:rPr lang="el-GR" dirty="0"/>
              <a:t>Τα τελευταία είκοσι χρόνια, η φεμινιστική θεωρία του κινηματογράφου συνεχίζει να εξελίσσεται και να επηρεάζει σημαντικά τη θεωρία του κινηματογράφου γενικότερα. Ωστόσο χρειάζονται ακόμη τομές. Ενόσω οι κυρίαρχες φεμινιστικές φωνές παραμένουν ως επί το </a:t>
            </a:r>
            <a:r>
              <a:rPr lang="el-GR" dirty="0" err="1"/>
              <a:t>πλείστον</a:t>
            </a:r>
            <a:r>
              <a:rPr lang="el-GR" dirty="0"/>
              <a:t> αυτές των λευκών και μεσοαστών γυναικών, ο διάλογος οφείλει να διευρυνθεί για να περιλάβει την κοινωνική και την πολιτική ζωή κι εμπειρία όλων ανεξαιρέτως των γυναικών</a:t>
            </a:r>
          </a:p>
        </p:txBody>
      </p:sp>
    </p:spTree>
    <p:extLst>
      <p:ext uri="{BB962C8B-B14F-4D97-AF65-F5344CB8AC3E}">
        <p14:creationId xmlns:p14="http://schemas.microsoft.com/office/powerpoint/2010/main" val="23447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E932E69F-D24E-4B23-BB33-D40CD9180871}"/>
              </a:ext>
            </a:extLst>
          </p:cNvPr>
          <p:cNvSpPr>
            <a:spLocks noGrp="1"/>
          </p:cNvSpPr>
          <p:nvPr>
            <p:ph type="title"/>
          </p:nvPr>
        </p:nvSpPr>
        <p:spPr>
          <a:xfrm>
            <a:off x="4626508" y="982133"/>
            <a:ext cx="6270090" cy="966986"/>
          </a:xfrm>
        </p:spPr>
        <p:txBody>
          <a:bodyPr>
            <a:normAutofit/>
          </a:bodyPr>
          <a:lstStyle/>
          <a:p>
            <a:pPr>
              <a:lnSpc>
                <a:spcPct val="90000"/>
              </a:lnSpc>
            </a:pPr>
            <a:r>
              <a:rPr lang="en-US" sz="4100" dirty="0">
                <a:solidFill>
                  <a:srgbClr val="262626"/>
                </a:solidFill>
              </a:rPr>
              <a:t>Vertigo </a:t>
            </a:r>
            <a:endParaRPr lang="el-GR" sz="4100" dirty="0">
              <a:solidFill>
                <a:srgbClr val="262626"/>
              </a:solidFill>
            </a:endParaRPr>
          </a:p>
        </p:txBody>
      </p:sp>
      <p:sp>
        <p:nvSpPr>
          <p:cNvPr id="20" name="Rectangle 19">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1F515ED2-E03B-4BAE-961B-797E41467B28}"/>
              </a:ext>
            </a:extLst>
          </p:cNvPr>
          <p:cNvPicPr>
            <a:picLocks noChangeAspect="1"/>
          </p:cNvPicPr>
          <p:nvPr/>
        </p:nvPicPr>
        <p:blipFill>
          <a:blip r:embed="rId5"/>
          <a:stretch>
            <a:fillRect/>
          </a:stretch>
        </p:blipFill>
        <p:spPr>
          <a:xfrm>
            <a:off x="1412683" y="2399486"/>
            <a:ext cx="2433793" cy="1880224"/>
          </a:xfrm>
          <a:prstGeom prst="rect">
            <a:avLst/>
          </a:prstGeom>
        </p:spPr>
      </p:pic>
      <p:cxnSp>
        <p:nvCxnSpPr>
          <p:cNvPr id="22" name="Straight Connector 21">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81F0D81-BB2E-4466-ABE8-083F0BE17150}"/>
              </a:ext>
            </a:extLst>
          </p:cNvPr>
          <p:cNvSpPr>
            <a:spLocks noGrp="1"/>
          </p:cNvSpPr>
          <p:nvPr>
            <p:ph idx="1"/>
          </p:nvPr>
        </p:nvSpPr>
        <p:spPr>
          <a:xfrm>
            <a:off x="4636482" y="2556932"/>
            <a:ext cx="6260114" cy="3318936"/>
          </a:xfrm>
        </p:spPr>
        <p:txBody>
          <a:bodyPr>
            <a:normAutofit fontScale="77500" lnSpcReduction="20000"/>
          </a:bodyPr>
          <a:lstStyle/>
          <a:p>
            <a:pPr algn="just"/>
            <a:r>
              <a:rPr lang="el-GR" dirty="0">
                <a:solidFill>
                  <a:srgbClr val="262626"/>
                </a:solidFill>
              </a:rPr>
              <a:t>Η ταινία Δεσμώτης του ιλίγγου (Αγγλ. </a:t>
            </a:r>
            <a:r>
              <a:rPr lang="el-GR" dirty="0" err="1">
                <a:solidFill>
                  <a:srgbClr val="262626"/>
                </a:solidFill>
              </a:rPr>
              <a:t>Vertigo</a:t>
            </a:r>
            <a:r>
              <a:rPr lang="el-GR" dirty="0">
                <a:solidFill>
                  <a:srgbClr val="262626"/>
                </a:solidFill>
              </a:rPr>
              <a:t>) είναι ψυχολογικό θρίλερ παραγωγής 1958, σε σκηνοθεσία Άλφρεντ Χίτσκοκ. Το σενάριο της ταινίας, το οποίο έγραψαν οι </a:t>
            </a:r>
            <a:r>
              <a:rPr lang="el-GR" dirty="0" err="1">
                <a:solidFill>
                  <a:srgbClr val="262626"/>
                </a:solidFill>
              </a:rPr>
              <a:t>Άλεκ</a:t>
            </a:r>
            <a:r>
              <a:rPr lang="el-GR" dirty="0">
                <a:solidFill>
                  <a:srgbClr val="262626"/>
                </a:solidFill>
              </a:rPr>
              <a:t> </a:t>
            </a:r>
            <a:r>
              <a:rPr lang="el-GR" dirty="0" err="1">
                <a:solidFill>
                  <a:srgbClr val="262626"/>
                </a:solidFill>
              </a:rPr>
              <a:t>Κόουπελ</a:t>
            </a:r>
            <a:r>
              <a:rPr lang="el-GR" dirty="0">
                <a:solidFill>
                  <a:srgbClr val="262626"/>
                </a:solidFill>
              </a:rPr>
              <a:t> και Σάμιουελ Α. Τέιλορ, είναι βασισμένο στο αστυνομικό μυθιστόρημα των </a:t>
            </a:r>
            <a:r>
              <a:rPr lang="el-GR" dirty="0" err="1">
                <a:solidFill>
                  <a:srgbClr val="262626"/>
                </a:solidFill>
              </a:rPr>
              <a:t>Μπουαλώ-Νάρσεζακ</a:t>
            </a:r>
            <a:r>
              <a:rPr lang="el-GR" dirty="0">
                <a:solidFill>
                  <a:srgbClr val="262626"/>
                </a:solidFill>
              </a:rPr>
              <a:t> με τίτλο </a:t>
            </a:r>
            <a:r>
              <a:rPr lang="el-GR" dirty="0" err="1">
                <a:solidFill>
                  <a:srgbClr val="262626"/>
                </a:solidFill>
              </a:rPr>
              <a:t>D'entre</a:t>
            </a:r>
            <a:r>
              <a:rPr lang="el-GR" dirty="0">
                <a:solidFill>
                  <a:srgbClr val="262626"/>
                </a:solidFill>
              </a:rPr>
              <a:t> </a:t>
            </a:r>
            <a:r>
              <a:rPr lang="el-GR" dirty="0" err="1">
                <a:solidFill>
                  <a:srgbClr val="262626"/>
                </a:solidFill>
              </a:rPr>
              <a:t>les</a:t>
            </a:r>
            <a:r>
              <a:rPr lang="el-GR" dirty="0">
                <a:solidFill>
                  <a:srgbClr val="262626"/>
                </a:solidFill>
              </a:rPr>
              <a:t> </a:t>
            </a:r>
            <a:r>
              <a:rPr lang="el-GR" dirty="0" err="1">
                <a:solidFill>
                  <a:srgbClr val="262626"/>
                </a:solidFill>
              </a:rPr>
              <a:t>morts</a:t>
            </a:r>
            <a:r>
              <a:rPr lang="el-GR" dirty="0">
                <a:solidFill>
                  <a:srgbClr val="262626"/>
                </a:solidFill>
              </a:rPr>
              <a:t>. Στην ταινία πρωταγωνιστεί ο Τζέιμς Στιούαρτ στο ρόλο ενός αστυνομικού, ο οποίος αναγκάστηκε να αποσυρθεί πρόωρα από την ενεργό δράση λόγω ψυχολογικού σοκ που υπέστη κυνηγώντας έναν εγκληματία, το οποίο είχε ως αποτέλεσμα να υποφέρει από κατάθλιψη και ιλίγγους. Συμπρωταγωνίστρια του Στιούαρτ στην ταινία είναι η Κιμ Νόβακ στο ρόλο μιας γυναίκας που παρουσιάζει αλλόκοτη συμπεριφορά και κρατά ένα σκοτεινό μυστικό.</a:t>
            </a:r>
            <a:endParaRPr lang="en-US" dirty="0">
              <a:solidFill>
                <a:srgbClr val="262626"/>
              </a:solidFill>
            </a:endParaRPr>
          </a:p>
        </p:txBody>
      </p:sp>
    </p:spTree>
    <p:extLst>
      <p:ext uri="{BB962C8B-B14F-4D97-AF65-F5344CB8AC3E}">
        <p14:creationId xmlns:p14="http://schemas.microsoft.com/office/powerpoint/2010/main" val="386438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F5300480-A96A-4854-A5CD-F1076C0E86EB}"/>
              </a:ext>
            </a:extLst>
          </p:cNvPr>
          <p:cNvSpPr>
            <a:spLocks noGrp="1"/>
          </p:cNvSpPr>
          <p:nvPr>
            <p:ph type="title"/>
          </p:nvPr>
        </p:nvSpPr>
        <p:spPr>
          <a:xfrm>
            <a:off x="4626508" y="982132"/>
            <a:ext cx="6270090" cy="1303867"/>
          </a:xfrm>
        </p:spPr>
        <p:txBody>
          <a:bodyPr>
            <a:normAutofit/>
          </a:bodyPr>
          <a:lstStyle/>
          <a:p>
            <a:r>
              <a:rPr lang="en-US" dirty="0">
                <a:solidFill>
                  <a:srgbClr val="262626"/>
                </a:solidFill>
              </a:rPr>
              <a:t>The hours</a:t>
            </a:r>
            <a:endParaRPr lang="el-GR" dirty="0">
              <a:solidFill>
                <a:srgbClr val="262626"/>
              </a:solidFill>
            </a:endParaRPr>
          </a:p>
        </p:txBody>
      </p:sp>
      <p:sp>
        <p:nvSpPr>
          <p:cNvPr id="18" name="Rectangle 17">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3A04E0A0-DD7F-42FA-85EE-98A0AA2C0AB2}"/>
              </a:ext>
            </a:extLst>
          </p:cNvPr>
          <p:cNvPicPr>
            <a:picLocks noChangeAspect="1"/>
          </p:cNvPicPr>
          <p:nvPr/>
        </p:nvPicPr>
        <p:blipFill>
          <a:blip r:embed="rId5"/>
          <a:stretch>
            <a:fillRect/>
          </a:stretch>
        </p:blipFill>
        <p:spPr>
          <a:xfrm>
            <a:off x="1412683" y="1430741"/>
            <a:ext cx="2433793" cy="3817714"/>
          </a:xfrm>
          <a:prstGeom prst="rect">
            <a:avLst/>
          </a:prstGeom>
        </p:spPr>
      </p:pic>
      <p:cxnSp>
        <p:nvCxnSpPr>
          <p:cNvPr id="20" name="Straight Connector 19">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7914F4F8-5A12-4C8F-9C4F-770E791E4AE8}"/>
              </a:ext>
            </a:extLst>
          </p:cNvPr>
          <p:cNvSpPr>
            <a:spLocks noGrp="1"/>
          </p:cNvSpPr>
          <p:nvPr>
            <p:ph idx="1"/>
          </p:nvPr>
        </p:nvSpPr>
        <p:spPr>
          <a:xfrm>
            <a:off x="4636482" y="2556932"/>
            <a:ext cx="6260114" cy="3318936"/>
          </a:xfrm>
        </p:spPr>
        <p:txBody>
          <a:bodyPr>
            <a:normAutofit/>
          </a:bodyPr>
          <a:lstStyle/>
          <a:p>
            <a:pPr algn="just">
              <a:lnSpc>
                <a:spcPct val="90000"/>
              </a:lnSpc>
            </a:pPr>
            <a:r>
              <a:rPr lang="el-GR" sz="1300" dirty="0">
                <a:solidFill>
                  <a:srgbClr val="262626"/>
                </a:solidFill>
              </a:rPr>
              <a:t>Οι Ώρες (αγγλικά: The </a:t>
            </a:r>
            <a:r>
              <a:rPr lang="el-GR" sz="1300" dirty="0" err="1">
                <a:solidFill>
                  <a:srgbClr val="262626"/>
                </a:solidFill>
              </a:rPr>
              <a:t>Hours</a:t>
            </a:r>
            <a:r>
              <a:rPr lang="el-GR" sz="1300" dirty="0">
                <a:solidFill>
                  <a:srgbClr val="262626"/>
                </a:solidFill>
              </a:rPr>
              <a:t>) είναι αμερικανική/βρετανική δραματική ταινία παραγωγής 2002 σε σκηνοθεσία Στίβεν </a:t>
            </a:r>
            <a:r>
              <a:rPr lang="el-GR" sz="1300" dirty="0" err="1">
                <a:solidFill>
                  <a:srgbClr val="262626"/>
                </a:solidFill>
              </a:rPr>
              <a:t>Ντάλντρι</a:t>
            </a:r>
            <a:r>
              <a:rPr lang="el-GR" sz="1300" dirty="0">
                <a:solidFill>
                  <a:srgbClr val="262626"/>
                </a:solidFill>
              </a:rPr>
              <a:t>. Το σενάριο έγραψε ο Ντέιβιντ </a:t>
            </a:r>
            <a:r>
              <a:rPr lang="el-GR" sz="1300" dirty="0" err="1">
                <a:solidFill>
                  <a:srgbClr val="262626"/>
                </a:solidFill>
              </a:rPr>
              <a:t>Χέαρ</a:t>
            </a:r>
            <a:r>
              <a:rPr lang="el-GR" sz="1300" dirty="0">
                <a:solidFill>
                  <a:srgbClr val="262626"/>
                </a:solidFill>
              </a:rPr>
              <a:t> και είναι βασισμένο στο βραβευμένο με </a:t>
            </a:r>
            <a:r>
              <a:rPr lang="el-GR" sz="1300" dirty="0" err="1">
                <a:solidFill>
                  <a:srgbClr val="262626"/>
                </a:solidFill>
              </a:rPr>
              <a:t>Πούλιτζερ</a:t>
            </a:r>
            <a:r>
              <a:rPr lang="el-GR" sz="1300" dirty="0">
                <a:solidFill>
                  <a:srgbClr val="262626"/>
                </a:solidFill>
              </a:rPr>
              <a:t>, ομότιτλο μυθιστόρημα του Μάικλ </a:t>
            </a:r>
            <a:r>
              <a:rPr lang="el-GR" sz="1300" dirty="0" err="1">
                <a:solidFill>
                  <a:srgbClr val="262626"/>
                </a:solidFill>
              </a:rPr>
              <a:t>Κάνινγκαμ</a:t>
            </a:r>
            <a:r>
              <a:rPr lang="el-GR" sz="1300" dirty="0">
                <a:solidFill>
                  <a:srgbClr val="262626"/>
                </a:solidFill>
              </a:rPr>
              <a:t>. Πρωταγωνιστούν οι Μέριλ Στριπ, Τζούλιαν Μουρ και Νικόλ Κίντμαν. Η ταινία αφηγείται την ιστορία τριών γυναικών, σε διαφορετικές εποχές, των οποίων οι ζωές επηρεάζονται από το βιβλίο Κυρία </a:t>
            </a:r>
            <a:r>
              <a:rPr lang="el-GR" sz="1300" dirty="0" err="1">
                <a:solidFill>
                  <a:srgbClr val="262626"/>
                </a:solidFill>
              </a:rPr>
              <a:t>Νταλαγουέι</a:t>
            </a:r>
            <a:r>
              <a:rPr lang="el-GR" sz="1300" dirty="0">
                <a:solidFill>
                  <a:srgbClr val="262626"/>
                </a:solidFill>
              </a:rPr>
              <a:t> (</a:t>
            </a:r>
            <a:r>
              <a:rPr lang="el-GR" sz="1300" dirty="0" err="1">
                <a:solidFill>
                  <a:srgbClr val="262626"/>
                </a:solidFill>
              </a:rPr>
              <a:t>Mrs</a:t>
            </a:r>
            <a:r>
              <a:rPr lang="el-GR" sz="1300" dirty="0">
                <a:solidFill>
                  <a:srgbClr val="262626"/>
                </a:solidFill>
              </a:rPr>
              <a:t>. </a:t>
            </a:r>
            <a:r>
              <a:rPr lang="el-GR" sz="1300" dirty="0" err="1">
                <a:solidFill>
                  <a:srgbClr val="262626"/>
                </a:solidFill>
              </a:rPr>
              <a:t>Dalloway</a:t>
            </a:r>
            <a:r>
              <a:rPr lang="el-GR" sz="1300" dirty="0">
                <a:solidFill>
                  <a:srgbClr val="262626"/>
                </a:solidFill>
              </a:rPr>
              <a:t>) της Βιρτζίνια </a:t>
            </a:r>
            <a:r>
              <a:rPr lang="el-GR" sz="1300" dirty="0" err="1">
                <a:solidFill>
                  <a:srgbClr val="262626"/>
                </a:solidFill>
              </a:rPr>
              <a:t>Γουλφ</a:t>
            </a:r>
            <a:r>
              <a:rPr lang="el-GR" sz="1300" dirty="0">
                <a:solidFill>
                  <a:srgbClr val="262626"/>
                </a:solidFill>
              </a:rPr>
              <a:t>. Οι τρεις γυναίκες είναι: η </a:t>
            </a:r>
            <a:r>
              <a:rPr lang="el-GR" sz="1300" dirty="0" err="1">
                <a:solidFill>
                  <a:srgbClr val="262626"/>
                </a:solidFill>
              </a:rPr>
              <a:t>Κλαρίσα</a:t>
            </a:r>
            <a:r>
              <a:rPr lang="el-GR" sz="1300" dirty="0">
                <a:solidFill>
                  <a:srgbClr val="262626"/>
                </a:solidFill>
              </a:rPr>
              <a:t> </a:t>
            </a:r>
            <a:r>
              <a:rPr lang="el-GR" sz="1300" dirty="0" err="1">
                <a:solidFill>
                  <a:srgbClr val="262626"/>
                </a:solidFill>
              </a:rPr>
              <a:t>Βόγκαν</a:t>
            </a:r>
            <a:r>
              <a:rPr lang="el-GR" sz="1300" dirty="0">
                <a:solidFill>
                  <a:srgbClr val="262626"/>
                </a:solidFill>
              </a:rPr>
              <a:t>, μια Νεοϋορκέζα που ετοιμάζει ένα πάρτι για τον άρρωστο φίλο της που πάσχει από </a:t>
            </a:r>
            <a:r>
              <a:rPr lang="el-GR" sz="1300" dirty="0" err="1">
                <a:solidFill>
                  <a:srgbClr val="262626"/>
                </a:solidFill>
              </a:rPr>
              <a:t>aids</a:t>
            </a:r>
            <a:r>
              <a:rPr lang="el-GR" sz="1300" dirty="0">
                <a:solidFill>
                  <a:srgbClr val="262626"/>
                </a:solidFill>
              </a:rPr>
              <a:t>, το 2001, η </a:t>
            </a:r>
            <a:r>
              <a:rPr lang="el-GR" sz="1300" dirty="0" err="1">
                <a:solidFill>
                  <a:srgbClr val="262626"/>
                </a:solidFill>
              </a:rPr>
              <a:t>Λόρα</a:t>
            </a:r>
            <a:r>
              <a:rPr lang="el-GR" sz="1300" dirty="0">
                <a:solidFill>
                  <a:srgbClr val="262626"/>
                </a:solidFill>
              </a:rPr>
              <a:t> Μπράουν, μια έγκυος νοικοκυρά που ζει στην Καλιφόρνια της δεκαετίας του '50, εγκλωβισμένη σε ένα γάμο που την κάνει δυστυχισμένη και η Βιρτζίνια </a:t>
            </a:r>
            <a:r>
              <a:rPr lang="el-GR" sz="1300" dirty="0" err="1">
                <a:solidFill>
                  <a:srgbClr val="262626"/>
                </a:solidFill>
              </a:rPr>
              <a:t>Γουλφ</a:t>
            </a:r>
            <a:r>
              <a:rPr lang="el-GR" sz="1300" dirty="0">
                <a:solidFill>
                  <a:srgbClr val="262626"/>
                </a:solidFill>
              </a:rPr>
              <a:t> στην Αγγλία της δεκαετίας του '20, που προσπαθεί να γράψει το βιβλίο της, ενώ παλεύει να ξεπεράσει την κατάθλιψη.</a:t>
            </a:r>
          </a:p>
          <a:p>
            <a:pPr algn="just">
              <a:lnSpc>
                <a:spcPct val="90000"/>
              </a:lnSpc>
            </a:pPr>
            <a:r>
              <a:rPr lang="el-GR" sz="1300" dirty="0">
                <a:solidFill>
                  <a:srgbClr val="262626"/>
                </a:solidFill>
              </a:rPr>
              <a:t>Απέσπασε 9 υποψηφιότητες για Όσκαρ στην 75η Απονομή των Βραβείων, μεταξύ των οποίων Καλύτερης Ταινίας, Σκηνοθεσίας, Διασκευασμένου Σεναρίου, Β' Ανδρικού Ρόλου για την ερμηνεία του </a:t>
            </a:r>
            <a:r>
              <a:rPr lang="el-GR" sz="1300" dirty="0" err="1">
                <a:solidFill>
                  <a:srgbClr val="262626"/>
                </a:solidFill>
              </a:rPr>
              <a:t>Εντ</a:t>
            </a:r>
            <a:r>
              <a:rPr lang="el-GR" sz="1300" dirty="0">
                <a:solidFill>
                  <a:srgbClr val="262626"/>
                </a:solidFill>
              </a:rPr>
              <a:t> Χάρις, Β' Γυναικείου Ρόλου για την Μουρ, κερδίζοντας εκείνο του Α' Γυναικείου Ρόλου για την ερμηνεία της Κίντμαν</a:t>
            </a:r>
          </a:p>
          <a:p>
            <a:pPr>
              <a:lnSpc>
                <a:spcPct val="90000"/>
              </a:lnSpc>
            </a:pPr>
            <a:endParaRPr lang="el-GR" sz="1300" dirty="0">
              <a:solidFill>
                <a:srgbClr val="262626"/>
              </a:solidFill>
            </a:endParaRPr>
          </a:p>
        </p:txBody>
      </p:sp>
    </p:spTree>
    <p:extLst>
      <p:ext uri="{BB962C8B-B14F-4D97-AF65-F5344CB8AC3E}">
        <p14:creationId xmlns:p14="http://schemas.microsoft.com/office/powerpoint/2010/main" val="156213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9F4A2618-1D29-4335-8A44-27344721ADE4}"/>
              </a:ext>
            </a:extLst>
          </p:cNvPr>
          <p:cNvSpPr>
            <a:spLocks noGrp="1"/>
          </p:cNvSpPr>
          <p:nvPr>
            <p:ph type="title"/>
          </p:nvPr>
        </p:nvSpPr>
        <p:spPr>
          <a:xfrm>
            <a:off x="4626508" y="982132"/>
            <a:ext cx="6270090" cy="1303867"/>
          </a:xfrm>
        </p:spPr>
        <p:txBody>
          <a:bodyPr>
            <a:normAutofit/>
          </a:bodyPr>
          <a:lstStyle/>
          <a:p>
            <a:r>
              <a:rPr lang="el-GR" dirty="0">
                <a:solidFill>
                  <a:srgbClr val="262626"/>
                </a:solidFill>
              </a:rPr>
              <a:t>Νύφες </a:t>
            </a:r>
          </a:p>
        </p:txBody>
      </p:sp>
      <p:sp>
        <p:nvSpPr>
          <p:cNvPr id="20" name="Rectangle 19">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87BD3692-6E97-406E-9CEF-F99E67F9A59E}"/>
              </a:ext>
            </a:extLst>
          </p:cNvPr>
          <p:cNvPicPr>
            <a:picLocks noChangeAspect="1"/>
          </p:cNvPicPr>
          <p:nvPr/>
        </p:nvPicPr>
        <p:blipFill>
          <a:blip r:embed="rId5"/>
          <a:stretch>
            <a:fillRect/>
          </a:stretch>
        </p:blipFill>
        <p:spPr>
          <a:xfrm>
            <a:off x="1412683" y="1607361"/>
            <a:ext cx="2433793" cy="3464474"/>
          </a:xfrm>
          <a:prstGeom prst="rect">
            <a:avLst/>
          </a:prstGeom>
        </p:spPr>
      </p:pic>
      <p:cxnSp>
        <p:nvCxnSpPr>
          <p:cNvPr id="22" name="Straight Connector 21">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3D5266B6-BCC6-4FBF-9DC1-BF541BF7118B}"/>
              </a:ext>
            </a:extLst>
          </p:cNvPr>
          <p:cNvSpPr>
            <a:spLocks noGrp="1"/>
          </p:cNvSpPr>
          <p:nvPr>
            <p:ph idx="1"/>
          </p:nvPr>
        </p:nvSpPr>
        <p:spPr>
          <a:xfrm>
            <a:off x="4636482" y="2556932"/>
            <a:ext cx="6260114" cy="3318936"/>
          </a:xfrm>
        </p:spPr>
        <p:txBody>
          <a:bodyPr>
            <a:normAutofit lnSpcReduction="10000"/>
          </a:bodyPr>
          <a:lstStyle/>
          <a:p>
            <a:pPr algn="just"/>
            <a:r>
              <a:rPr lang="el-GR" dirty="0">
                <a:solidFill>
                  <a:srgbClr val="262626"/>
                </a:solidFill>
              </a:rPr>
              <a:t>Οι Νύφες είναι μια βραβευμένη δραματική και ηθογραφική ταινία του γνωστού σκηνοθέτη Παντελή Βούλγαρη, παραγωγής 2004. Το θέμα της ταινίας είναι το ταξίδι 700 γυναικών, Ελληνίδων, </a:t>
            </a:r>
            <a:r>
              <a:rPr lang="el-GR" dirty="0" err="1">
                <a:solidFill>
                  <a:srgbClr val="262626"/>
                </a:solidFill>
              </a:rPr>
              <a:t>Τουρκάλων</a:t>
            </a:r>
            <a:r>
              <a:rPr lang="el-GR" dirty="0">
                <a:solidFill>
                  <a:srgbClr val="262626"/>
                </a:solidFill>
              </a:rPr>
              <a:t>, Ρωσίδων, από την Κωνσταντινούπολη προς τη Νέα Υόρκη, όπου θα συναντήσουν τους άντρες που πρόκειται να παντρευτούν, και ο έρωτας μίας από αυτές τις γυναίκες και ενός Αμερικανού φωτογράφου.</a:t>
            </a:r>
            <a:endParaRPr lang="en-US" dirty="0">
              <a:solidFill>
                <a:srgbClr val="262626"/>
              </a:solidFill>
            </a:endParaRPr>
          </a:p>
        </p:txBody>
      </p:sp>
    </p:spTree>
    <p:extLst>
      <p:ext uri="{BB962C8B-B14F-4D97-AF65-F5344CB8AC3E}">
        <p14:creationId xmlns:p14="http://schemas.microsoft.com/office/powerpoint/2010/main" val="220784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FBFF3BCE-D2AE-43B2-91AF-4CF82B7AD952}"/>
              </a:ext>
            </a:extLst>
          </p:cNvPr>
          <p:cNvSpPr>
            <a:spLocks noGrp="1"/>
          </p:cNvSpPr>
          <p:nvPr>
            <p:ph type="title"/>
          </p:nvPr>
        </p:nvSpPr>
        <p:spPr>
          <a:xfrm>
            <a:off x="4626508" y="982132"/>
            <a:ext cx="6270090" cy="1303867"/>
          </a:xfrm>
        </p:spPr>
        <p:txBody>
          <a:bodyPr>
            <a:normAutofit/>
          </a:bodyPr>
          <a:lstStyle/>
          <a:p>
            <a:r>
              <a:rPr lang="en-US" dirty="0">
                <a:solidFill>
                  <a:srgbClr val="262626"/>
                </a:solidFill>
              </a:rPr>
              <a:t>Women make film</a:t>
            </a:r>
            <a:endParaRPr lang="el-GR" dirty="0">
              <a:solidFill>
                <a:srgbClr val="262626"/>
              </a:solidFill>
            </a:endParaRPr>
          </a:p>
        </p:txBody>
      </p:sp>
      <p:sp>
        <p:nvSpPr>
          <p:cNvPr id="20" name="Rectangle 19">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01C3BB29-C5F4-4574-BD14-117DFD872219}"/>
              </a:ext>
            </a:extLst>
          </p:cNvPr>
          <p:cNvPicPr>
            <a:picLocks noChangeAspect="1"/>
          </p:cNvPicPr>
          <p:nvPr/>
        </p:nvPicPr>
        <p:blipFill>
          <a:blip r:embed="rId5"/>
          <a:stretch>
            <a:fillRect/>
          </a:stretch>
        </p:blipFill>
        <p:spPr>
          <a:xfrm>
            <a:off x="1412683" y="1534094"/>
            <a:ext cx="2433793" cy="3611008"/>
          </a:xfrm>
          <a:prstGeom prst="rect">
            <a:avLst/>
          </a:prstGeom>
        </p:spPr>
      </p:pic>
      <p:cxnSp>
        <p:nvCxnSpPr>
          <p:cNvPr id="22" name="Straight Connector 21">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6EC5EFA8-64A8-46D7-8F63-81FBB0C2A2E6}"/>
              </a:ext>
            </a:extLst>
          </p:cNvPr>
          <p:cNvSpPr>
            <a:spLocks noGrp="1"/>
          </p:cNvSpPr>
          <p:nvPr>
            <p:ph idx="1"/>
          </p:nvPr>
        </p:nvSpPr>
        <p:spPr>
          <a:xfrm>
            <a:off x="4636482" y="2556932"/>
            <a:ext cx="6260114" cy="3318936"/>
          </a:xfrm>
        </p:spPr>
        <p:txBody>
          <a:bodyPr>
            <a:normAutofit/>
          </a:bodyPr>
          <a:lstStyle/>
          <a:p>
            <a:pPr algn="just"/>
            <a:r>
              <a:rPr lang="el-GR" dirty="0">
                <a:solidFill>
                  <a:srgbClr val="262626"/>
                </a:solidFill>
              </a:rPr>
              <a:t>Το </a:t>
            </a:r>
            <a:r>
              <a:rPr lang="el-GR" dirty="0" err="1">
                <a:solidFill>
                  <a:srgbClr val="262626"/>
                </a:solidFill>
              </a:rPr>
              <a:t>Women</a:t>
            </a:r>
            <a:r>
              <a:rPr lang="el-GR" dirty="0">
                <a:solidFill>
                  <a:srgbClr val="262626"/>
                </a:solidFill>
              </a:rPr>
              <a:t> </a:t>
            </a:r>
            <a:r>
              <a:rPr lang="el-GR" dirty="0" err="1">
                <a:solidFill>
                  <a:srgbClr val="262626"/>
                </a:solidFill>
              </a:rPr>
              <a:t>Make</a:t>
            </a:r>
            <a:r>
              <a:rPr lang="el-GR" dirty="0">
                <a:solidFill>
                  <a:srgbClr val="262626"/>
                </a:solidFill>
              </a:rPr>
              <a:t> </a:t>
            </a:r>
            <a:r>
              <a:rPr lang="el-GR" dirty="0" err="1">
                <a:solidFill>
                  <a:srgbClr val="262626"/>
                </a:solidFill>
              </a:rPr>
              <a:t>Film</a:t>
            </a:r>
            <a:r>
              <a:rPr lang="el-GR" dirty="0">
                <a:solidFill>
                  <a:srgbClr val="262626"/>
                </a:solidFill>
              </a:rPr>
              <a:t> είναι μια ταινία ντοκιμαντέρ του Βρετανού-Ιρλανδού σκηνοθέτη και κριτικού ταινίας </a:t>
            </a:r>
            <a:r>
              <a:rPr lang="el-GR" dirty="0" err="1">
                <a:solidFill>
                  <a:srgbClr val="262626"/>
                </a:solidFill>
              </a:rPr>
              <a:t>Mark</a:t>
            </a:r>
            <a:r>
              <a:rPr lang="el-GR" dirty="0">
                <a:solidFill>
                  <a:srgbClr val="262626"/>
                </a:solidFill>
              </a:rPr>
              <a:t> </a:t>
            </a:r>
            <a:r>
              <a:rPr lang="el-GR" dirty="0" err="1">
                <a:solidFill>
                  <a:srgbClr val="262626"/>
                </a:solidFill>
              </a:rPr>
              <a:t>Cousins</a:t>
            </a:r>
            <a:r>
              <a:rPr lang="el-GR" dirty="0">
                <a:solidFill>
                  <a:srgbClr val="262626"/>
                </a:solidFill>
              </a:rPr>
              <a:t> Η ταινία έκανε πρεμιέρα την 1η Σεπτεμβρίου 2018 στο Φεστιβάλ Κινηματογράφου της Βενετίας και κυκλοφόρησε στο BFI Player τον Μάιο του 2020.</a:t>
            </a:r>
            <a:endParaRPr lang="en-US" dirty="0">
              <a:solidFill>
                <a:srgbClr val="262626"/>
              </a:solidFill>
            </a:endParaRPr>
          </a:p>
        </p:txBody>
      </p:sp>
    </p:spTree>
    <p:extLst>
      <p:ext uri="{BB962C8B-B14F-4D97-AF65-F5344CB8AC3E}">
        <p14:creationId xmlns:p14="http://schemas.microsoft.com/office/powerpoint/2010/main" val="357645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E95EA90F-F998-4483-ABA8-401F5823770D}"/>
              </a:ext>
            </a:extLst>
          </p:cNvPr>
          <p:cNvSpPr>
            <a:spLocks noGrp="1"/>
          </p:cNvSpPr>
          <p:nvPr>
            <p:ph type="title"/>
          </p:nvPr>
        </p:nvSpPr>
        <p:spPr>
          <a:xfrm>
            <a:off x="7535825" y="982132"/>
            <a:ext cx="3360772" cy="1303867"/>
          </a:xfrm>
        </p:spPr>
        <p:txBody>
          <a:bodyPr>
            <a:normAutofit/>
          </a:bodyPr>
          <a:lstStyle/>
          <a:p>
            <a:r>
              <a:rPr lang="el-GR" dirty="0"/>
              <a:t>Αμυγδαλιά </a:t>
            </a:r>
          </a:p>
        </p:txBody>
      </p:sp>
      <p:sp>
        <p:nvSpPr>
          <p:cNvPr id="20" name="Rectangle 1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κείμενο, υπαίθριος, ομάδα, πόζα&#10;&#10;Περιγραφή που δημιουργήθηκε αυτόματα">
            <a:extLst>
              <a:ext uri="{FF2B5EF4-FFF2-40B4-BE49-F238E27FC236}">
                <a16:creationId xmlns:a16="http://schemas.microsoft.com/office/drawing/2014/main" id="{6A332F4C-085B-4931-8B07-4B5FAFE49EBD}"/>
              </a:ext>
            </a:extLst>
          </p:cNvPr>
          <p:cNvPicPr>
            <a:picLocks noChangeAspect="1"/>
          </p:cNvPicPr>
          <p:nvPr/>
        </p:nvPicPr>
        <p:blipFill rotWithShape="1">
          <a:blip r:embed="rId5"/>
          <a:srcRect l="9255" r="14138"/>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17802394-1511-4E84-A5AD-4D112D970198}"/>
              </a:ext>
            </a:extLst>
          </p:cNvPr>
          <p:cNvSpPr>
            <a:spLocks noGrp="1"/>
          </p:cNvSpPr>
          <p:nvPr>
            <p:ph idx="1"/>
          </p:nvPr>
        </p:nvSpPr>
        <p:spPr>
          <a:xfrm>
            <a:off x="7535824" y="2556932"/>
            <a:ext cx="3360771" cy="3318936"/>
          </a:xfrm>
        </p:spPr>
        <p:txBody>
          <a:bodyPr>
            <a:normAutofit lnSpcReduction="10000"/>
          </a:bodyPr>
          <a:lstStyle/>
          <a:p>
            <a:pPr algn="just"/>
            <a:r>
              <a:rPr lang="el-GR" dirty="0"/>
              <a:t>Ένα αφαιρετικό φιλμ με </a:t>
            </a:r>
            <a:r>
              <a:rPr lang="el-GR" dirty="0" err="1"/>
              <a:t>ηρωίδες</a:t>
            </a:r>
            <a:r>
              <a:rPr lang="el-GR" dirty="0"/>
              <a:t> πέντε γυναίκες οι οποίες δίνουν εναλλακτικές οπτικές γύρω από τις έννοιες της ετερότητας, των συνόρων και της πατρίδας.</a:t>
            </a:r>
          </a:p>
          <a:p>
            <a:pPr algn="just"/>
            <a:r>
              <a:rPr lang="el-GR" dirty="0"/>
              <a:t>Σκηνοθεσία Χριστίνα Φοίβη </a:t>
            </a:r>
            <a:endParaRPr lang="en-US" dirty="0"/>
          </a:p>
        </p:txBody>
      </p:sp>
    </p:spTree>
    <p:extLst>
      <p:ext uri="{BB962C8B-B14F-4D97-AF65-F5344CB8AC3E}">
        <p14:creationId xmlns:p14="http://schemas.microsoft.com/office/powerpoint/2010/main" val="411182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F7F798-7964-4CE4-BA28-8BF3DFC8EDBB}"/>
              </a:ext>
            </a:extLst>
          </p:cNvPr>
          <p:cNvSpPr>
            <a:spLocks noGrp="1"/>
          </p:cNvSpPr>
          <p:nvPr>
            <p:ph type="title"/>
          </p:nvPr>
        </p:nvSpPr>
        <p:spPr/>
        <p:txBody>
          <a:bodyPr/>
          <a:lstStyle/>
          <a:p>
            <a:r>
              <a:rPr lang="el-GR" dirty="0"/>
              <a:t>Βιβλιογραφία </a:t>
            </a:r>
          </a:p>
        </p:txBody>
      </p:sp>
      <p:sp>
        <p:nvSpPr>
          <p:cNvPr id="3" name="Θέση περιεχομένου 2">
            <a:extLst>
              <a:ext uri="{FF2B5EF4-FFF2-40B4-BE49-F238E27FC236}">
                <a16:creationId xmlns:a16="http://schemas.microsoft.com/office/drawing/2014/main" id="{585D82D3-3E4F-4A8B-9848-B7A429780298}"/>
              </a:ext>
            </a:extLst>
          </p:cNvPr>
          <p:cNvSpPr>
            <a:spLocks noGrp="1"/>
          </p:cNvSpPr>
          <p:nvPr>
            <p:ph idx="1"/>
          </p:nvPr>
        </p:nvSpPr>
        <p:spPr/>
        <p:txBody>
          <a:bodyPr>
            <a:normAutofit fontScale="77500" lnSpcReduction="20000"/>
          </a:bodyPr>
          <a:lstStyle/>
          <a:p>
            <a:pPr algn="just"/>
            <a:r>
              <a:rPr lang="el-GR" dirty="0" err="1"/>
              <a:t>Αθανασάτου</a:t>
            </a:r>
            <a:r>
              <a:rPr lang="el-GR" dirty="0"/>
              <a:t>, Ι. (2003/2013), Φεμινιστικές προσεγγίσεις στην Κινηματογραφική Αφήγηση. Παραδόσεις εαρινού εξαμήνου, Αθήνα: Τμήμα Επικοινωνίας και Μέσων Μαζικής Ενημέρωσης και </a:t>
            </a:r>
            <a:r>
              <a:rPr lang="el-GR" dirty="0" err="1"/>
              <a:t>Διατμηματικό</a:t>
            </a:r>
            <a:r>
              <a:rPr lang="el-GR" dirty="0"/>
              <a:t> Πρόγραμμα Φύλου και Ισότητας Πανεπιστημίου Αθηνών. </a:t>
            </a:r>
          </a:p>
          <a:p>
            <a:pPr algn="just"/>
            <a:r>
              <a:rPr lang="el-GR" dirty="0" err="1"/>
              <a:t>Αθανασάτου</a:t>
            </a:r>
            <a:r>
              <a:rPr lang="el-GR" dirty="0"/>
              <a:t>, Ι. (2007), «Ταυτότητες φύλου και αναπαραστάσεις. Από τη συγκρότηση των σημείων της αυτονομίας στη μη διχοτομική ταυτότητα», στο: Γ. Παπαγεωργίου (</a:t>
            </a:r>
            <a:r>
              <a:rPr lang="el-GR" dirty="0" err="1"/>
              <a:t>επιμ</a:t>
            </a:r>
            <a:r>
              <a:rPr lang="el-GR" dirty="0"/>
              <a:t>.), </a:t>
            </a:r>
            <a:r>
              <a:rPr lang="el-GR" dirty="0" err="1"/>
              <a:t>Έμφυλοι</a:t>
            </a:r>
            <a:r>
              <a:rPr lang="el-GR" dirty="0"/>
              <a:t> μετασχηματισμοί/ </a:t>
            </a:r>
            <a:r>
              <a:rPr lang="el-GR" dirty="0" err="1"/>
              <a:t>Gendering</a:t>
            </a:r>
            <a:r>
              <a:rPr lang="el-GR" dirty="0"/>
              <a:t> </a:t>
            </a:r>
            <a:r>
              <a:rPr lang="el-GR" dirty="0" err="1"/>
              <a:t>Transformations</a:t>
            </a:r>
            <a:r>
              <a:rPr lang="el-GR" dirty="0"/>
              <a:t>, Ρέθυμνο: Πανεπιστήμιο Κρήτης, σελ. 126-134.</a:t>
            </a:r>
          </a:p>
          <a:p>
            <a:pPr algn="just"/>
            <a:r>
              <a:rPr lang="en-US" dirty="0"/>
              <a:t>Kaplan, A. (1983), Women and film. Both sides of the camera, New York and London: Methuen.</a:t>
            </a:r>
          </a:p>
          <a:p>
            <a:pPr algn="just"/>
            <a:r>
              <a:rPr lang="en-US" dirty="0"/>
              <a:t>Kaplan, A. </a:t>
            </a:r>
            <a:r>
              <a:rPr lang="en-US"/>
              <a:t>(ed.) (2000), Feminism and Film, Oxford University Press.</a:t>
            </a:r>
            <a:endParaRPr lang="el-GR" dirty="0"/>
          </a:p>
          <a:p>
            <a:pPr algn="just"/>
            <a:r>
              <a:rPr lang="el-GR" dirty="0" err="1"/>
              <a:t>Mulvey</a:t>
            </a:r>
            <a:r>
              <a:rPr lang="el-GR" dirty="0"/>
              <a:t>, L. (2005), Οπτικές και άλλες απολαύσεις, </a:t>
            </a:r>
            <a:r>
              <a:rPr lang="el-GR" dirty="0" err="1"/>
              <a:t>μτφρ</a:t>
            </a:r>
            <a:r>
              <a:rPr lang="el-GR" dirty="0"/>
              <a:t>. Μ. </a:t>
            </a:r>
            <a:r>
              <a:rPr lang="el-GR" dirty="0" err="1"/>
              <a:t>Κουλεντιανού</a:t>
            </a:r>
            <a:r>
              <a:rPr lang="el-GR" dirty="0"/>
              <a:t>, Αθήνα: Εκδόσεις </a:t>
            </a:r>
            <a:r>
              <a:rPr lang="el-GR" dirty="0" err="1"/>
              <a:t>Παπαζήση</a:t>
            </a:r>
            <a:r>
              <a:rPr lang="el-GR" dirty="0"/>
              <a:t>.</a:t>
            </a:r>
          </a:p>
        </p:txBody>
      </p:sp>
    </p:spTree>
    <p:extLst>
      <p:ext uri="{BB962C8B-B14F-4D97-AF65-F5344CB8AC3E}">
        <p14:creationId xmlns:p14="http://schemas.microsoft.com/office/powerpoint/2010/main" val="389596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B6D4A7-2D29-4249-973F-069F83C1E549}"/>
              </a:ext>
            </a:extLst>
          </p:cNvPr>
          <p:cNvSpPr>
            <a:spLocks noGrp="1"/>
          </p:cNvSpPr>
          <p:nvPr>
            <p:ph type="title"/>
          </p:nvPr>
        </p:nvSpPr>
        <p:spPr>
          <a:xfrm>
            <a:off x="1295402" y="715617"/>
            <a:ext cx="9601196" cy="815010"/>
          </a:xfrm>
        </p:spPr>
        <p:txBody>
          <a:bodyPr>
            <a:normAutofit/>
          </a:bodyPr>
          <a:lstStyle/>
          <a:p>
            <a:r>
              <a:rPr lang="el-GR" dirty="0"/>
              <a:t>Στοιχεία της κινηματογραφικής γλώσσας</a:t>
            </a:r>
          </a:p>
        </p:txBody>
      </p:sp>
      <p:sp>
        <p:nvSpPr>
          <p:cNvPr id="3" name="Θέση περιεχομένου 2">
            <a:extLst>
              <a:ext uri="{FF2B5EF4-FFF2-40B4-BE49-F238E27FC236}">
                <a16:creationId xmlns:a16="http://schemas.microsoft.com/office/drawing/2014/main" id="{8C9D6C33-D492-4C59-A00A-6BBA98E999DB}"/>
              </a:ext>
            </a:extLst>
          </p:cNvPr>
          <p:cNvSpPr>
            <a:spLocks noGrp="1"/>
          </p:cNvSpPr>
          <p:nvPr>
            <p:ph idx="1"/>
          </p:nvPr>
        </p:nvSpPr>
        <p:spPr/>
        <p:txBody>
          <a:bodyPr/>
          <a:lstStyle/>
          <a:p>
            <a:pPr marL="0" indent="0" algn="just">
              <a:lnSpc>
                <a:spcPct val="150000"/>
              </a:lnSpc>
              <a:buNone/>
            </a:pPr>
            <a:r>
              <a:rPr lang="el-GR" dirty="0"/>
              <a:t>Η κινηματογραφική εικόνα είναι προϊόν μιας μηχανής που μπορεί να καταγράψει επακριβώς ένα τμήμα της πραγματικότητας. Η πραγματικότητα αυτή εξαρτάται από τις επιλογές του ανθρώπου που σκηνοθετεί. Το πρόσωπο αυτό επιλέγει την πραγματικότητα που μας παρουσιάζεται.</a:t>
            </a:r>
          </a:p>
          <a:p>
            <a:pPr marL="0" indent="0" algn="just">
              <a:lnSpc>
                <a:spcPct val="150000"/>
              </a:lnSpc>
              <a:buNone/>
            </a:pPr>
            <a:endParaRPr lang="el-GR" dirty="0"/>
          </a:p>
          <a:p>
            <a:pPr marL="0" indent="0">
              <a:buNone/>
            </a:pPr>
            <a:endParaRPr lang="el-GR" dirty="0"/>
          </a:p>
        </p:txBody>
      </p:sp>
    </p:spTree>
    <p:extLst>
      <p:ext uri="{BB962C8B-B14F-4D97-AF65-F5344CB8AC3E}">
        <p14:creationId xmlns:p14="http://schemas.microsoft.com/office/powerpoint/2010/main" val="275207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315E56-1935-4C50-A010-B2830D800162}"/>
              </a:ext>
            </a:extLst>
          </p:cNvPr>
          <p:cNvSpPr>
            <a:spLocks noGrp="1"/>
          </p:cNvSpPr>
          <p:nvPr>
            <p:ph type="title"/>
          </p:nvPr>
        </p:nvSpPr>
        <p:spPr>
          <a:xfrm>
            <a:off x="1295402" y="834887"/>
            <a:ext cx="9601196" cy="745436"/>
          </a:xfrm>
        </p:spPr>
        <p:txBody>
          <a:bodyPr>
            <a:normAutofit fontScale="90000"/>
          </a:bodyPr>
          <a:lstStyle/>
          <a:p>
            <a:r>
              <a:rPr lang="el-GR" dirty="0"/>
              <a:t>Στοιχεία της κινηματογραφικής γλώσσας</a:t>
            </a:r>
          </a:p>
        </p:txBody>
      </p:sp>
      <p:sp>
        <p:nvSpPr>
          <p:cNvPr id="3" name="Θέση περιεχομένου 2">
            <a:extLst>
              <a:ext uri="{FF2B5EF4-FFF2-40B4-BE49-F238E27FC236}">
                <a16:creationId xmlns:a16="http://schemas.microsoft.com/office/drawing/2014/main" id="{C3A33BDC-AD3D-4429-887E-74A4D7C81886}"/>
              </a:ext>
            </a:extLst>
          </p:cNvPr>
          <p:cNvSpPr>
            <a:spLocks noGrp="1"/>
          </p:cNvSpPr>
          <p:nvPr>
            <p:ph idx="1"/>
          </p:nvPr>
        </p:nvSpPr>
        <p:spPr/>
        <p:txBody>
          <a:bodyPr>
            <a:normAutofit fontScale="92500" lnSpcReduction="10000"/>
          </a:bodyPr>
          <a:lstStyle/>
          <a:p>
            <a:pPr algn="just">
              <a:lnSpc>
                <a:spcPct val="150000"/>
              </a:lnSpc>
            </a:pPr>
            <a:r>
              <a:rPr lang="el-GR" dirty="0"/>
              <a:t>Η κινηματογραφική εικόνα είναι αυτό που βλέπει η μηχανή λήψης. Είναι καταρχήν ρεαλιστική, γιατί καταγράφει την κίνηση και τον ήχο όπως είναι στην «αληθινή ζωή».</a:t>
            </a:r>
          </a:p>
          <a:p>
            <a:pPr algn="just">
              <a:lnSpc>
                <a:spcPct val="150000"/>
              </a:lnSpc>
            </a:pPr>
            <a:r>
              <a:rPr lang="el-GR" dirty="0"/>
              <a:t>Πέραν όμως του ρεαλιστικού, ο κινηματογράφος μπορεί να εκφράσει αφηρημένες έννοιες εκμεταλλευόμενος τον συμβολισμό αλλά και την τεχνική του μοντάζ .</a:t>
            </a:r>
          </a:p>
          <a:p>
            <a:pPr algn="just">
              <a:lnSpc>
                <a:spcPct val="150000"/>
              </a:lnSpc>
            </a:pPr>
            <a:r>
              <a:rPr lang="el-GR" dirty="0"/>
              <a:t>Ο κινηματογράφος αποτελεί μέσο αναπαραγωγής και αναπαράστασης νοημάτων, ιδεών, ιδεολογιών, στάσεων και πεποιθήσεων. </a:t>
            </a:r>
          </a:p>
        </p:txBody>
      </p:sp>
    </p:spTree>
    <p:extLst>
      <p:ext uri="{BB962C8B-B14F-4D97-AF65-F5344CB8AC3E}">
        <p14:creationId xmlns:p14="http://schemas.microsoft.com/office/powerpoint/2010/main" val="64310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95495B-18C1-4D51-9373-4BB05673BC2F}"/>
              </a:ext>
            </a:extLst>
          </p:cNvPr>
          <p:cNvSpPr>
            <a:spLocks noGrp="1"/>
          </p:cNvSpPr>
          <p:nvPr>
            <p:ph type="title"/>
          </p:nvPr>
        </p:nvSpPr>
        <p:spPr/>
        <p:txBody>
          <a:bodyPr>
            <a:normAutofit/>
          </a:bodyPr>
          <a:lstStyle/>
          <a:p>
            <a:r>
              <a:rPr lang="el-GR" dirty="0"/>
              <a:t>Γυναίκα και κινηματογράφος </a:t>
            </a:r>
          </a:p>
        </p:txBody>
      </p:sp>
      <p:sp>
        <p:nvSpPr>
          <p:cNvPr id="3" name="Θέση περιεχομένου 2">
            <a:extLst>
              <a:ext uri="{FF2B5EF4-FFF2-40B4-BE49-F238E27FC236}">
                <a16:creationId xmlns:a16="http://schemas.microsoft.com/office/drawing/2014/main" id="{82DF3E61-8A2B-4569-899F-E9322DC1F270}"/>
              </a:ext>
            </a:extLst>
          </p:cNvPr>
          <p:cNvSpPr>
            <a:spLocks noGrp="1"/>
          </p:cNvSpPr>
          <p:nvPr>
            <p:ph idx="1"/>
          </p:nvPr>
        </p:nvSpPr>
        <p:spPr/>
        <p:txBody>
          <a:bodyPr>
            <a:normAutofit/>
          </a:bodyPr>
          <a:lstStyle/>
          <a:p>
            <a:pPr marL="0" indent="0" algn="just">
              <a:buNone/>
            </a:pPr>
            <a:r>
              <a:rPr lang="el-GR" dirty="0"/>
              <a:t>Όπως ήδη είχε επισημάνει η Σιμόν Ντε </a:t>
            </a:r>
            <a:r>
              <a:rPr lang="el-GR" dirty="0" err="1"/>
              <a:t>Μπωβουάρ</a:t>
            </a:r>
            <a:r>
              <a:rPr lang="el-GR" dirty="0"/>
              <a:t> στο «Δεύτερο Φύλο», κατανοώντας τις ρίζες της γυναικείας καταπίεσης «οι κοινωνικοί μύθοι μεταφέρονται μέσω της κουλτούρας θρησκείες, παραδόσεις, γλώσσα, μύθοι, τραγούδια, ταινίες- η οποία με τη σειρά της κατασκευάζει τον τρόπο με τον οποίο το άτομο αρχίζει να γνωρίζει, να αντιλαμβάνεται να δοκιμάζει την εμπειρία του υλικού κόσμου. Επιπλέον η αναπαράσταση του κόσμου … είναι δουλειά των ανδρών, οι οποίοι τον περιγράφουν από την δική τους οπτική γωνία και τη ταυτίζουν με την απόλυτη αλήθεια» (Μπωβουάρ,1984).</a:t>
            </a:r>
          </a:p>
        </p:txBody>
      </p:sp>
    </p:spTree>
    <p:extLst>
      <p:ext uri="{BB962C8B-B14F-4D97-AF65-F5344CB8AC3E}">
        <p14:creationId xmlns:p14="http://schemas.microsoft.com/office/powerpoint/2010/main" val="118056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F121C4-2829-4513-B719-4C83C5E38E53}"/>
              </a:ext>
            </a:extLst>
          </p:cNvPr>
          <p:cNvSpPr>
            <a:spLocks noGrp="1"/>
          </p:cNvSpPr>
          <p:nvPr>
            <p:ph type="title"/>
          </p:nvPr>
        </p:nvSpPr>
        <p:spPr/>
        <p:txBody>
          <a:bodyPr/>
          <a:lstStyle/>
          <a:p>
            <a:r>
              <a:rPr lang="el-GR" dirty="0"/>
              <a:t>Γυναίκα και κινηματογράφος</a:t>
            </a:r>
          </a:p>
        </p:txBody>
      </p:sp>
      <p:sp>
        <p:nvSpPr>
          <p:cNvPr id="3" name="Θέση περιεχομένου 2">
            <a:extLst>
              <a:ext uri="{FF2B5EF4-FFF2-40B4-BE49-F238E27FC236}">
                <a16:creationId xmlns:a16="http://schemas.microsoft.com/office/drawing/2014/main" id="{60C74423-51EB-4291-832D-C2C9EE64FCC0}"/>
              </a:ext>
            </a:extLst>
          </p:cNvPr>
          <p:cNvSpPr>
            <a:spLocks noGrp="1"/>
          </p:cNvSpPr>
          <p:nvPr>
            <p:ph idx="1"/>
          </p:nvPr>
        </p:nvSpPr>
        <p:spPr/>
        <p:txBody>
          <a:bodyPr/>
          <a:lstStyle/>
          <a:p>
            <a:pPr algn="just"/>
            <a:r>
              <a:rPr lang="el-GR" dirty="0"/>
              <a:t>Οι γυναίκες ιστορικοί της Τέχνης έθεσαν το ερώτημα της φεμινιστικής οπτικής και αμφισβήτησης κατά την ανάλυση των εικαστικών αναπαραστάσεων, αποκαλύπτοντας πώς αυτές υπέβαλαν και προωθούσαν αντιλήψεις κατωτερότητας των γυναικών.</a:t>
            </a:r>
          </a:p>
        </p:txBody>
      </p:sp>
    </p:spTree>
    <p:extLst>
      <p:ext uri="{BB962C8B-B14F-4D97-AF65-F5344CB8AC3E}">
        <p14:creationId xmlns:p14="http://schemas.microsoft.com/office/powerpoint/2010/main" val="261355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7F9B4F-2D1A-4B1B-A2E0-327448FC3792}"/>
              </a:ext>
            </a:extLst>
          </p:cNvPr>
          <p:cNvSpPr>
            <a:spLocks noGrp="1"/>
          </p:cNvSpPr>
          <p:nvPr>
            <p:ph type="title"/>
          </p:nvPr>
        </p:nvSpPr>
        <p:spPr/>
        <p:txBody>
          <a:bodyPr/>
          <a:lstStyle/>
          <a:p>
            <a:r>
              <a:rPr lang="el-GR" dirty="0"/>
              <a:t>Γυναίκα και κινηματογράφος</a:t>
            </a:r>
          </a:p>
        </p:txBody>
      </p:sp>
      <p:sp>
        <p:nvSpPr>
          <p:cNvPr id="3" name="Θέση περιεχομένου 2">
            <a:extLst>
              <a:ext uri="{FF2B5EF4-FFF2-40B4-BE49-F238E27FC236}">
                <a16:creationId xmlns:a16="http://schemas.microsoft.com/office/drawing/2014/main" id="{24B10B0B-83ED-432F-ABC5-DF7195F9969A}"/>
              </a:ext>
            </a:extLst>
          </p:cNvPr>
          <p:cNvSpPr>
            <a:spLocks noGrp="1"/>
          </p:cNvSpPr>
          <p:nvPr>
            <p:ph idx="1"/>
          </p:nvPr>
        </p:nvSpPr>
        <p:spPr/>
        <p:txBody>
          <a:bodyPr/>
          <a:lstStyle/>
          <a:p>
            <a:pPr algn="just"/>
            <a:r>
              <a:rPr lang="el-GR" dirty="0"/>
              <a:t>Ειδικότερα η φεμινιστική θεωρία και κριτική του κινηματογράφου συνέβαλε αποφασιστικά στη μελέτη των αναπαραστάσεων των φύλων και στην κατανόηση των τρόπων κατασκευής της «θηλυκότητας». Μελετώντας συστηματικά τις εικόνες των γυναικών και τους τρόπους ένταξης των φύλων στην αφήγηση, προσέφερε νέες θεωρήσεις και οπτικές σε ευρύτερα πολιτισμικά ζητήματα. Όπως παρατηρεί η </a:t>
            </a:r>
            <a:r>
              <a:rPr lang="el-GR" dirty="0" err="1"/>
              <a:t>Ann</a:t>
            </a:r>
            <a:r>
              <a:rPr lang="el-GR" dirty="0"/>
              <a:t> </a:t>
            </a:r>
            <a:r>
              <a:rPr lang="el-GR" dirty="0" err="1"/>
              <a:t>Kaplan</a:t>
            </a:r>
            <a:r>
              <a:rPr lang="el-GR" dirty="0"/>
              <a:t>, αυτή η κριτική ενεπλάκη άμεσα με το γυναικείο κίνημα και σχεδόν αναπόφευκτα ξεκίνησε με μια κοινωνιολογική και πολιτική μεθοδολογία (</a:t>
            </a:r>
            <a:r>
              <a:rPr lang="el-GR" dirty="0" err="1"/>
              <a:t>Kaplan</a:t>
            </a:r>
            <a:r>
              <a:rPr lang="el-GR" dirty="0"/>
              <a:t>, 1983).</a:t>
            </a:r>
          </a:p>
        </p:txBody>
      </p:sp>
    </p:spTree>
    <p:extLst>
      <p:ext uri="{BB962C8B-B14F-4D97-AF65-F5344CB8AC3E}">
        <p14:creationId xmlns:p14="http://schemas.microsoft.com/office/powerpoint/2010/main" val="184985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382413-5666-414E-ADD9-2A37FA275121}"/>
              </a:ext>
            </a:extLst>
          </p:cNvPr>
          <p:cNvSpPr>
            <a:spLocks noGrp="1"/>
          </p:cNvSpPr>
          <p:nvPr>
            <p:ph type="title"/>
          </p:nvPr>
        </p:nvSpPr>
        <p:spPr/>
        <p:txBody>
          <a:bodyPr/>
          <a:lstStyle/>
          <a:p>
            <a:r>
              <a:rPr lang="el-GR" dirty="0"/>
              <a:t>Γυναίκα και κινηματογράφος</a:t>
            </a:r>
          </a:p>
        </p:txBody>
      </p:sp>
      <p:sp>
        <p:nvSpPr>
          <p:cNvPr id="3" name="Θέση περιεχομένου 2">
            <a:extLst>
              <a:ext uri="{FF2B5EF4-FFF2-40B4-BE49-F238E27FC236}">
                <a16:creationId xmlns:a16="http://schemas.microsoft.com/office/drawing/2014/main" id="{87A30D1D-FAD3-4EE4-B38E-577FE87C5E47}"/>
              </a:ext>
            </a:extLst>
          </p:cNvPr>
          <p:cNvSpPr>
            <a:spLocks noGrp="1"/>
          </p:cNvSpPr>
          <p:nvPr>
            <p:ph idx="1"/>
          </p:nvPr>
        </p:nvSpPr>
        <p:spPr/>
        <p:txBody>
          <a:bodyPr>
            <a:normAutofit fontScale="92500" lnSpcReduction="10000"/>
          </a:bodyPr>
          <a:lstStyle/>
          <a:p>
            <a:pPr algn="just"/>
            <a:r>
              <a:rPr lang="el-GR" dirty="0"/>
              <a:t>Το κείμενο που επρόκειτο να έχει τη μεγαλύτερη επίδραση στη θεμελίωση και ανάπτυξη της φεμινιστικής κριτικής </a:t>
            </a:r>
            <a:r>
              <a:rPr lang="el-GR" dirty="0" err="1"/>
              <a:t>φιλμικής</a:t>
            </a:r>
            <a:r>
              <a:rPr lang="el-GR" dirty="0"/>
              <a:t> θεωρίας αλλά και ευρύτερα στις πολιτισμικές σπουδές από την οπτική του φύλου, ήταν το μαχητικό άρθρο της φεμινίστριας ιστορικού Κινηματογράφου </a:t>
            </a:r>
            <a:r>
              <a:rPr lang="el-GR" dirty="0" err="1"/>
              <a:t>Laura</a:t>
            </a:r>
            <a:r>
              <a:rPr lang="el-GR" dirty="0"/>
              <a:t> </a:t>
            </a:r>
            <a:r>
              <a:rPr lang="el-GR" dirty="0" err="1"/>
              <a:t>Mulvey</a:t>
            </a:r>
            <a:r>
              <a:rPr lang="el-GR" dirty="0"/>
              <a:t> με τίτλο: «Οπτική απόλαυση και αφηγηματικός κινηματογράφος» (“</a:t>
            </a:r>
            <a:r>
              <a:rPr lang="el-GR" dirty="0" err="1"/>
              <a:t>Visual</a:t>
            </a:r>
            <a:r>
              <a:rPr lang="el-GR" dirty="0"/>
              <a:t>) </a:t>
            </a:r>
            <a:r>
              <a:rPr lang="el-GR" dirty="0" err="1"/>
              <a:t>Pleasure</a:t>
            </a:r>
            <a:r>
              <a:rPr lang="el-GR" dirty="0"/>
              <a:t> and </a:t>
            </a:r>
            <a:r>
              <a:rPr lang="el-GR" dirty="0" err="1"/>
              <a:t>Narrative</a:t>
            </a:r>
            <a:r>
              <a:rPr lang="el-GR" dirty="0"/>
              <a:t> </a:t>
            </a:r>
            <a:r>
              <a:rPr lang="el-GR" dirty="0" err="1"/>
              <a:t>Cinema</a:t>
            </a:r>
            <a:r>
              <a:rPr lang="el-GR" dirty="0"/>
              <a:t>”), το οποίο δημοσιεύθηκε το 1975 στο κινηματογραφικό περιοδικό </a:t>
            </a:r>
            <a:r>
              <a:rPr lang="el-GR" dirty="0" err="1"/>
              <a:t>Screen</a:t>
            </a:r>
            <a:r>
              <a:rPr lang="el-GR" dirty="0"/>
              <a:t>.</a:t>
            </a:r>
          </a:p>
          <a:p>
            <a:pPr algn="just"/>
            <a:r>
              <a:rPr lang="el-GR" dirty="0"/>
              <a:t>Η </a:t>
            </a:r>
            <a:r>
              <a:rPr lang="el-GR" dirty="0" err="1"/>
              <a:t>Mulvey</a:t>
            </a:r>
            <a:r>
              <a:rPr lang="el-GR" dirty="0"/>
              <a:t> βασίζεται στη θεμελιώδη υπόθεση ότι ο κλασσικός κινηματογράφος αντανακλά, αποκαλύπτει ή εκμεταλλεύεται την κοινωνικά καθιερωμένη ερμηνεία της διαφοράς του φύλου, η οποία ελέγχει εικόνες, ερωτικούς τρόπους κοιτάγματος και θέαμα.</a:t>
            </a:r>
          </a:p>
        </p:txBody>
      </p:sp>
    </p:spTree>
    <p:extLst>
      <p:ext uri="{BB962C8B-B14F-4D97-AF65-F5344CB8AC3E}">
        <p14:creationId xmlns:p14="http://schemas.microsoft.com/office/powerpoint/2010/main" val="387613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610811-B8A7-40D1-A066-9082460C71D4}"/>
              </a:ext>
            </a:extLst>
          </p:cNvPr>
          <p:cNvSpPr>
            <a:spLocks noGrp="1"/>
          </p:cNvSpPr>
          <p:nvPr>
            <p:ph type="title"/>
          </p:nvPr>
        </p:nvSpPr>
        <p:spPr>
          <a:xfrm>
            <a:off x="1295402" y="982132"/>
            <a:ext cx="9601196" cy="975877"/>
          </a:xfrm>
        </p:spPr>
        <p:txBody>
          <a:bodyPr/>
          <a:lstStyle/>
          <a:p>
            <a:r>
              <a:rPr lang="el-GR" dirty="0"/>
              <a:t>Η φεμινιστική θεωρία του κινηματογράφου</a:t>
            </a:r>
          </a:p>
        </p:txBody>
      </p:sp>
      <p:sp>
        <p:nvSpPr>
          <p:cNvPr id="3" name="Θέση περιεχομένου 2">
            <a:extLst>
              <a:ext uri="{FF2B5EF4-FFF2-40B4-BE49-F238E27FC236}">
                <a16:creationId xmlns:a16="http://schemas.microsoft.com/office/drawing/2014/main" id="{B6DC0058-3A85-4AE7-AC01-B8EBFFDE6613}"/>
              </a:ext>
            </a:extLst>
          </p:cNvPr>
          <p:cNvSpPr>
            <a:spLocks noGrp="1"/>
          </p:cNvSpPr>
          <p:nvPr>
            <p:ph idx="1"/>
          </p:nvPr>
        </p:nvSpPr>
        <p:spPr>
          <a:xfrm>
            <a:off x="1295401" y="2556931"/>
            <a:ext cx="9601196" cy="3645085"/>
          </a:xfrm>
        </p:spPr>
        <p:txBody>
          <a:bodyPr>
            <a:normAutofit lnSpcReduction="10000"/>
          </a:bodyPr>
          <a:lstStyle/>
          <a:p>
            <a:pPr algn="just"/>
            <a:r>
              <a:rPr lang="el-GR" dirty="0"/>
              <a:t>Η γυναικεία εικόνα αποτελούσε και αποτελεί βασικό στοιχείο του κινηματογράφου, όπως και όλων των οπτικοακουστικών μέσων. </a:t>
            </a:r>
          </a:p>
          <a:p>
            <a:pPr algn="just"/>
            <a:r>
              <a:rPr lang="el-GR" dirty="0"/>
              <a:t>Στην κριτική και τη θεωρία του κινηματογράφου η ανάδειξη του γυναικείου φύλου ως κύριο άξονα δημιουργεί την ανάγκη μιας πλήρης επανεξέτασης των κινηματογραφικών δημιουργημάτων και από και προς τις γυναίκες σε σχέση με τη γυναίκα. </a:t>
            </a:r>
          </a:p>
          <a:p>
            <a:pPr algn="just"/>
            <a:r>
              <a:rPr lang="el-GR" dirty="0"/>
              <a:t>Βασικός στόχος της φεμινιστικής θεωρίας του κινηματογράφου ήταν να φέρει στο επίκεντρο του ενδιαφέροντος την παραγνωρισμένη συνεισφορά των γυναικών στο χώρο του κινηματογράφου. </a:t>
            </a:r>
          </a:p>
        </p:txBody>
      </p:sp>
    </p:spTree>
    <p:extLst>
      <p:ext uri="{BB962C8B-B14F-4D97-AF65-F5344CB8AC3E}">
        <p14:creationId xmlns:p14="http://schemas.microsoft.com/office/powerpoint/2010/main" val="37967654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1453</TotalTime>
  <Words>2409</Words>
  <Application>Microsoft Office PowerPoint</Application>
  <PresentationFormat>Ευρεία οθόνη</PresentationFormat>
  <Paragraphs>83</Paragraphs>
  <Slides>27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27</vt:i4>
      </vt:variant>
    </vt:vector>
  </HeadingPairs>
  <TitlesOfParts>
    <vt:vector size="30" baseType="lpstr">
      <vt:lpstr>Arial</vt:lpstr>
      <vt:lpstr>Garamond</vt:lpstr>
      <vt:lpstr>Οργανικό</vt:lpstr>
      <vt:lpstr>Η γυναίκα στον κινηματογράφο</vt:lpstr>
      <vt:lpstr>Στοιχεία της κινηματογραφικής γλώσσας</vt:lpstr>
      <vt:lpstr>Στοιχεία της κινηματογραφικής γλώσσας</vt:lpstr>
      <vt:lpstr>Στοιχεία της κινηματογραφικής γλώσσας</vt:lpstr>
      <vt:lpstr>Γυναίκα και κινηματογράφος </vt:lpstr>
      <vt:lpstr>Γυναίκα και κινηματογράφος</vt:lpstr>
      <vt:lpstr>Γυναίκα και κινηματογράφος</vt:lpstr>
      <vt:lpstr>Γυναίκα και κινηματογράφος</vt:lpstr>
      <vt:lpstr>Η φεμινιστική θεωρία του κινηματογράφου</vt:lpstr>
      <vt:lpstr>Η φεμινιστική θεωρία του κινηματογράφου</vt:lpstr>
      <vt:lpstr>Η φεμινιστική θεωρία του κινηματογράφου</vt:lpstr>
      <vt:lpstr>Η φεμινιστική θεωρία του κινηματογράφου</vt:lpstr>
      <vt:lpstr>Παρουσίαση του PowerPoint</vt:lpstr>
      <vt:lpstr>Η φεμινιστική θεωρία του κινηματογράφου</vt:lpstr>
      <vt:lpstr>Η φεμινιστική θεωρία του κινηματογράφου </vt:lpstr>
      <vt:lpstr>Η φεμινιστική θεωρία του κινηματογράφου</vt:lpstr>
      <vt:lpstr>Η Κλεό από τι 5 έως τις 7</vt:lpstr>
      <vt:lpstr>Η φεμινιστική θεωρία του κινηματογράφου</vt:lpstr>
      <vt:lpstr>Η φεμινιστική θεωρία του κινηματογράφου </vt:lpstr>
      <vt:lpstr>Η φεμινιστική θεωρία του κινηματογράφου </vt:lpstr>
      <vt:lpstr>Η φεμινιστική θεωρία του κινηματογράφου </vt:lpstr>
      <vt:lpstr>Vertigo </vt:lpstr>
      <vt:lpstr>The hours</vt:lpstr>
      <vt:lpstr>Νύφες </vt:lpstr>
      <vt:lpstr>Women make film</vt:lpstr>
      <vt:lpstr>Αμυγδαλιά </vt:lpstr>
      <vt:lpstr>Βιβλιογραφία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γυναίκα στον κινηματογράφο</dc:title>
  <dc:creator>Next Gen</dc:creator>
  <cp:lastModifiedBy>Next Gen</cp:lastModifiedBy>
  <cp:revision>36</cp:revision>
  <dcterms:created xsi:type="dcterms:W3CDTF">2021-11-29T12:11:37Z</dcterms:created>
  <dcterms:modified xsi:type="dcterms:W3CDTF">2021-12-11T17:33:02Z</dcterms:modified>
</cp:coreProperties>
</file>