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4"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69B9B1-B4F6-41BA-B3E7-DF61621B97B5}" type="doc">
      <dgm:prSet loTypeId="urn:microsoft.com/office/officeart/2005/8/layout/vProcess5" loCatId="process" qsTypeId="urn:microsoft.com/office/officeart/2005/8/quickstyle/simple5" qsCatId="simple" csTypeId="urn:microsoft.com/office/officeart/2005/8/colors/colorful1" csCatId="colorful" phldr="1"/>
      <dgm:spPr/>
      <dgm:t>
        <a:bodyPr/>
        <a:lstStyle/>
        <a:p>
          <a:endParaRPr lang="en-US"/>
        </a:p>
      </dgm:t>
    </dgm:pt>
    <dgm:pt modelId="{CD29BF5F-966B-4C65-AA17-D154755F2790}">
      <dgm:prSet/>
      <dgm:spPr/>
      <dgm:t>
        <a:bodyPr/>
        <a:lstStyle/>
        <a:p>
          <a:r>
            <a:rPr lang="el-GR" dirty="0"/>
            <a:t>Νεκρό σημείο: είναι το ποσό εκείνο των πωλήσεων (κύκλου εργασιών), με το οποίο μια επιχείρηση καλύπτει ακριβώς τόσο τα σταθερά όσο και	τα μεταβλητά της έξοδα, χωρίς να πραγματοποιεί ούτε κέρδος ούτε ζημιά.</a:t>
          </a:r>
          <a:endParaRPr lang="en-US" dirty="0"/>
        </a:p>
      </dgm:t>
    </dgm:pt>
    <dgm:pt modelId="{2E99BFDA-AA2B-4ADC-A7EB-B403E3EA8C73}" type="parTrans" cxnId="{40D712D1-A75C-4239-B777-C048A3CABE0C}">
      <dgm:prSet/>
      <dgm:spPr/>
      <dgm:t>
        <a:bodyPr/>
        <a:lstStyle/>
        <a:p>
          <a:endParaRPr lang="en-US"/>
        </a:p>
      </dgm:t>
    </dgm:pt>
    <dgm:pt modelId="{8B8084AB-BF70-44B5-B585-6BA58B321269}" type="sibTrans" cxnId="{40D712D1-A75C-4239-B777-C048A3CABE0C}">
      <dgm:prSet/>
      <dgm:spPr/>
      <dgm:t>
        <a:bodyPr/>
        <a:lstStyle/>
        <a:p>
          <a:endParaRPr lang="en-US"/>
        </a:p>
      </dgm:t>
    </dgm:pt>
    <dgm:pt modelId="{1DD9827E-10E1-45AC-8CBD-57E3DB5AB53E}">
      <dgm:prSet/>
      <dgm:spPr/>
      <dgm:t>
        <a:bodyPr/>
        <a:lstStyle/>
        <a:p>
          <a:pPr algn="just"/>
          <a:r>
            <a:rPr lang="el-GR" dirty="0"/>
            <a:t>Η βασική αρχή, πάνω στην οποία στηρίζεται η ανάλυση του «νεκρού σημείου» (</a:t>
          </a:r>
          <a:r>
            <a:rPr lang="el-GR" dirty="0" err="1"/>
            <a:t>break</a:t>
          </a:r>
          <a:r>
            <a:rPr lang="el-GR" dirty="0"/>
            <a:t> </a:t>
          </a:r>
          <a:r>
            <a:rPr lang="el-GR" dirty="0" err="1"/>
            <a:t>even</a:t>
          </a:r>
          <a:r>
            <a:rPr lang="el-GR" dirty="0"/>
            <a:t> </a:t>
          </a:r>
          <a:r>
            <a:rPr lang="el-GR" dirty="0" err="1"/>
            <a:t>point</a:t>
          </a:r>
          <a:r>
            <a:rPr lang="el-GR" dirty="0"/>
            <a:t>), είναι	η συμπεριφορά του κόστους. Αυτό συμβαίνει γιατί ένα μέρος του κόστους είναι μεταβλητό και ανάλογο των πωλήσεων, ενώ ένα άλλο είναι σταθερό, τουλάχιστον για ένα μεγάλο εύρος πωλήσεων. </a:t>
          </a:r>
          <a:endParaRPr lang="en-US" dirty="0"/>
        </a:p>
      </dgm:t>
    </dgm:pt>
    <dgm:pt modelId="{F9CB36DE-E6CF-4DC4-9350-B40440E21EA9}" type="parTrans" cxnId="{3A8ACDD4-A837-4A69-BE0D-6506A9A60FE6}">
      <dgm:prSet/>
      <dgm:spPr/>
      <dgm:t>
        <a:bodyPr/>
        <a:lstStyle/>
        <a:p>
          <a:endParaRPr lang="en-US"/>
        </a:p>
      </dgm:t>
    </dgm:pt>
    <dgm:pt modelId="{4F08C3E0-DEDB-4EEF-82B0-7566819F659A}" type="sibTrans" cxnId="{3A8ACDD4-A837-4A69-BE0D-6506A9A60FE6}">
      <dgm:prSet/>
      <dgm:spPr/>
      <dgm:t>
        <a:bodyPr/>
        <a:lstStyle/>
        <a:p>
          <a:endParaRPr lang="en-US"/>
        </a:p>
      </dgm:t>
    </dgm:pt>
    <dgm:pt modelId="{65814897-C47C-48AF-9EAE-380842628903}" type="pres">
      <dgm:prSet presAssocID="{CE69B9B1-B4F6-41BA-B3E7-DF61621B97B5}" presName="outerComposite" presStyleCnt="0">
        <dgm:presLayoutVars>
          <dgm:chMax val="5"/>
          <dgm:dir/>
          <dgm:resizeHandles val="exact"/>
        </dgm:presLayoutVars>
      </dgm:prSet>
      <dgm:spPr/>
    </dgm:pt>
    <dgm:pt modelId="{96C077F0-0690-48BD-A507-A1C9DE387D04}" type="pres">
      <dgm:prSet presAssocID="{CE69B9B1-B4F6-41BA-B3E7-DF61621B97B5}" presName="dummyMaxCanvas" presStyleCnt="0">
        <dgm:presLayoutVars/>
      </dgm:prSet>
      <dgm:spPr/>
    </dgm:pt>
    <dgm:pt modelId="{2551175E-2190-4EE4-A95C-7594DCF14E99}" type="pres">
      <dgm:prSet presAssocID="{CE69B9B1-B4F6-41BA-B3E7-DF61621B97B5}" presName="TwoNodes_1" presStyleLbl="node1" presStyleIdx="0" presStyleCnt="2">
        <dgm:presLayoutVars>
          <dgm:bulletEnabled val="1"/>
        </dgm:presLayoutVars>
      </dgm:prSet>
      <dgm:spPr/>
    </dgm:pt>
    <dgm:pt modelId="{C1DBB034-2BFB-4104-9CEB-0472950ACFF8}" type="pres">
      <dgm:prSet presAssocID="{CE69B9B1-B4F6-41BA-B3E7-DF61621B97B5}" presName="TwoNodes_2" presStyleLbl="node1" presStyleIdx="1" presStyleCnt="2">
        <dgm:presLayoutVars>
          <dgm:bulletEnabled val="1"/>
        </dgm:presLayoutVars>
      </dgm:prSet>
      <dgm:spPr/>
    </dgm:pt>
    <dgm:pt modelId="{A5490019-2D8F-4890-A373-7BF4BD822877}" type="pres">
      <dgm:prSet presAssocID="{CE69B9B1-B4F6-41BA-B3E7-DF61621B97B5}" presName="TwoConn_1-2" presStyleLbl="fgAccFollowNode1" presStyleIdx="0" presStyleCnt="1">
        <dgm:presLayoutVars>
          <dgm:bulletEnabled val="1"/>
        </dgm:presLayoutVars>
      </dgm:prSet>
      <dgm:spPr/>
    </dgm:pt>
    <dgm:pt modelId="{70586D3A-64FE-429D-81E7-729879E7B295}" type="pres">
      <dgm:prSet presAssocID="{CE69B9B1-B4F6-41BA-B3E7-DF61621B97B5}" presName="TwoNodes_1_text" presStyleLbl="node1" presStyleIdx="1" presStyleCnt="2">
        <dgm:presLayoutVars>
          <dgm:bulletEnabled val="1"/>
        </dgm:presLayoutVars>
      </dgm:prSet>
      <dgm:spPr/>
    </dgm:pt>
    <dgm:pt modelId="{B92A0E0D-7B85-42D8-A080-19AA942A3C82}" type="pres">
      <dgm:prSet presAssocID="{CE69B9B1-B4F6-41BA-B3E7-DF61621B97B5}" presName="TwoNodes_2_text" presStyleLbl="node1" presStyleIdx="1" presStyleCnt="2">
        <dgm:presLayoutVars>
          <dgm:bulletEnabled val="1"/>
        </dgm:presLayoutVars>
      </dgm:prSet>
      <dgm:spPr/>
    </dgm:pt>
  </dgm:ptLst>
  <dgm:cxnLst>
    <dgm:cxn modelId="{33B68328-34F0-4DF6-B7AD-8854904EBED1}" type="presOf" srcId="{1DD9827E-10E1-45AC-8CBD-57E3DB5AB53E}" destId="{B92A0E0D-7B85-42D8-A080-19AA942A3C82}" srcOrd="1" destOrd="0" presId="urn:microsoft.com/office/officeart/2005/8/layout/vProcess5"/>
    <dgm:cxn modelId="{09E04F32-0E5A-437B-9801-AE2D11010323}" type="presOf" srcId="{8B8084AB-BF70-44B5-B585-6BA58B321269}" destId="{A5490019-2D8F-4890-A373-7BF4BD822877}" srcOrd="0" destOrd="0" presId="urn:microsoft.com/office/officeart/2005/8/layout/vProcess5"/>
    <dgm:cxn modelId="{29D76742-89E5-4560-978D-F28847380470}" type="presOf" srcId="{CE69B9B1-B4F6-41BA-B3E7-DF61621B97B5}" destId="{65814897-C47C-48AF-9EAE-380842628903}" srcOrd="0" destOrd="0" presId="urn:microsoft.com/office/officeart/2005/8/layout/vProcess5"/>
    <dgm:cxn modelId="{F22D6243-7E53-47B6-B0C1-D34E1C4E340D}" type="presOf" srcId="{CD29BF5F-966B-4C65-AA17-D154755F2790}" destId="{2551175E-2190-4EE4-A95C-7594DCF14E99}" srcOrd="0" destOrd="0" presId="urn:microsoft.com/office/officeart/2005/8/layout/vProcess5"/>
    <dgm:cxn modelId="{7D55EFAF-DE26-4694-8327-FD4903916326}" type="presOf" srcId="{1DD9827E-10E1-45AC-8CBD-57E3DB5AB53E}" destId="{C1DBB034-2BFB-4104-9CEB-0472950ACFF8}" srcOrd="0" destOrd="0" presId="urn:microsoft.com/office/officeart/2005/8/layout/vProcess5"/>
    <dgm:cxn modelId="{40D712D1-A75C-4239-B777-C048A3CABE0C}" srcId="{CE69B9B1-B4F6-41BA-B3E7-DF61621B97B5}" destId="{CD29BF5F-966B-4C65-AA17-D154755F2790}" srcOrd="0" destOrd="0" parTransId="{2E99BFDA-AA2B-4ADC-A7EB-B403E3EA8C73}" sibTransId="{8B8084AB-BF70-44B5-B585-6BA58B321269}"/>
    <dgm:cxn modelId="{3A8ACDD4-A837-4A69-BE0D-6506A9A60FE6}" srcId="{CE69B9B1-B4F6-41BA-B3E7-DF61621B97B5}" destId="{1DD9827E-10E1-45AC-8CBD-57E3DB5AB53E}" srcOrd="1" destOrd="0" parTransId="{F9CB36DE-E6CF-4DC4-9350-B40440E21EA9}" sibTransId="{4F08C3E0-DEDB-4EEF-82B0-7566819F659A}"/>
    <dgm:cxn modelId="{510B9DFE-6260-42CD-937C-2F334F558665}" type="presOf" srcId="{CD29BF5F-966B-4C65-AA17-D154755F2790}" destId="{70586D3A-64FE-429D-81E7-729879E7B295}" srcOrd="1" destOrd="0" presId="urn:microsoft.com/office/officeart/2005/8/layout/vProcess5"/>
    <dgm:cxn modelId="{A836B793-C1EB-48D8-B6D5-9B90C01831B2}" type="presParOf" srcId="{65814897-C47C-48AF-9EAE-380842628903}" destId="{96C077F0-0690-48BD-A507-A1C9DE387D04}" srcOrd="0" destOrd="0" presId="urn:microsoft.com/office/officeart/2005/8/layout/vProcess5"/>
    <dgm:cxn modelId="{39F07277-DDB5-4681-8759-06A8504AFAE9}" type="presParOf" srcId="{65814897-C47C-48AF-9EAE-380842628903}" destId="{2551175E-2190-4EE4-A95C-7594DCF14E99}" srcOrd="1" destOrd="0" presId="urn:microsoft.com/office/officeart/2005/8/layout/vProcess5"/>
    <dgm:cxn modelId="{1A1AE04F-8A4C-439D-A4AE-D4A4BDD64735}" type="presParOf" srcId="{65814897-C47C-48AF-9EAE-380842628903}" destId="{C1DBB034-2BFB-4104-9CEB-0472950ACFF8}" srcOrd="2" destOrd="0" presId="urn:microsoft.com/office/officeart/2005/8/layout/vProcess5"/>
    <dgm:cxn modelId="{5324BEEA-65FA-48D3-AC71-3EFB4A56B4BF}" type="presParOf" srcId="{65814897-C47C-48AF-9EAE-380842628903}" destId="{A5490019-2D8F-4890-A373-7BF4BD822877}" srcOrd="3" destOrd="0" presId="urn:microsoft.com/office/officeart/2005/8/layout/vProcess5"/>
    <dgm:cxn modelId="{2CD0C4FD-0211-42A4-AEEB-41B08E11B389}" type="presParOf" srcId="{65814897-C47C-48AF-9EAE-380842628903}" destId="{70586D3A-64FE-429D-81E7-729879E7B295}" srcOrd="4" destOrd="0" presId="urn:microsoft.com/office/officeart/2005/8/layout/vProcess5"/>
    <dgm:cxn modelId="{D258B6DF-66D1-46D9-875B-219D4FD3D858}" type="presParOf" srcId="{65814897-C47C-48AF-9EAE-380842628903}" destId="{B92A0E0D-7B85-42D8-A080-19AA942A3C82}"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2CCA00-05E1-4BEE-A91E-599EF7210C47}" type="doc">
      <dgm:prSet loTypeId="urn:microsoft.com/office/officeart/2005/8/layout/hierarchy1" loCatId="hierarchy" qsTypeId="urn:microsoft.com/office/officeart/2005/8/quickstyle/simple5" qsCatId="simple" csTypeId="urn:microsoft.com/office/officeart/2005/8/colors/accent1_2" csCatId="accent1"/>
      <dgm:spPr/>
      <dgm:t>
        <a:bodyPr/>
        <a:lstStyle/>
        <a:p>
          <a:endParaRPr lang="en-US"/>
        </a:p>
      </dgm:t>
    </dgm:pt>
    <dgm:pt modelId="{66A9D40B-167B-4377-A810-D221D5EE7CE8}">
      <dgm:prSet/>
      <dgm:spPr/>
      <dgm:t>
        <a:bodyPr/>
        <a:lstStyle/>
        <a:p>
          <a:r>
            <a:rPr lang="el-GR"/>
            <a:t>Σταθερές δαπάνες : Είναι οι δαπάνες , το ύψος των οποίων εξαρτάται από την ύπαρξη και όχι από τον βαθμό λειτουργίας της επιχείρησης . </a:t>
          </a:r>
          <a:endParaRPr lang="en-US"/>
        </a:p>
      </dgm:t>
    </dgm:pt>
    <dgm:pt modelId="{DA745B5F-F953-43A5-B225-32CAEFDC01E2}" type="parTrans" cxnId="{5CDF91FB-D6E0-4B45-9F03-52C76201A9F6}">
      <dgm:prSet/>
      <dgm:spPr/>
      <dgm:t>
        <a:bodyPr/>
        <a:lstStyle/>
        <a:p>
          <a:endParaRPr lang="en-US"/>
        </a:p>
      </dgm:t>
    </dgm:pt>
    <dgm:pt modelId="{89ABD6B7-E38B-497C-9A8B-14194E9BD464}" type="sibTrans" cxnId="{5CDF91FB-D6E0-4B45-9F03-52C76201A9F6}">
      <dgm:prSet/>
      <dgm:spPr/>
      <dgm:t>
        <a:bodyPr/>
        <a:lstStyle/>
        <a:p>
          <a:endParaRPr lang="en-US"/>
        </a:p>
      </dgm:t>
    </dgm:pt>
    <dgm:pt modelId="{5EA5BEF8-4CD7-4AEC-B5CE-98C39710F44C}">
      <dgm:prSet/>
      <dgm:spPr/>
      <dgm:t>
        <a:bodyPr/>
        <a:lstStyle/>
        <a:p>
          <a:r>
            <a:rPr lang="el-GR"/>
            <a:t>Περιλαμβάνονται , οι τόκοι των μακροπρόθεσμων δανείων , οι αποσβέσεις , οι δαπάνες συντήρησης και ασφάλισης και οι δαπάνες διοίκησης .</a:t>
          </a:r>
          <a:endParaRPr lang="en-US"/>
        </a:p>
      </dgm:t>
    </dgm:pt>
    <dgm:pt modelId="{EF5166FC-E40C-41E3-96C1-1C504210604D}" type="parTrans" cxnId="{D9E24E05-FF6B-43A7-B490-289B630EFC16}">
      <dgm:prSet/>
      <dgm:spPr/>
      <dgm:t>
        <a:bodyPr/>
        <a:lstStyle/>
        <a:p>
          <a:endParaRPr lang="en-US"/>
        </a:p>
      </dgm:t>
    </dgm:pt>
    <dgm:pt modelId="{88C437F1-CA02-4813-9A9E-BD61C90302FE}" type="sibTrans" cxnId="{D9E24E05-FF6B-43A7-B490-289B630EFC16}">
      <dgm:prSet/>
      <dgm:spPr/>
      <dgm:t>
        <a:bodyPr/>
        <a:lstStyle/>
        <a:p>
          <a:endParaRPr lang="en-US"/>
        </a:p>
      </dgm:t>
    </dgm:pt>
    <dgm:pt modelId="{9849B484-9D32-4B46-8E7A-EF920A85AAC5}" type="pres">
      <dgm:prSet presAssocID="{682CCA00-05E1-4BEE-A91E-599EF7210C47}" presName="hierChild1" presStyleCnt="0">
        <dgm:presLayoutVars>
          <dgm:chPref val="1"/>
          <dgm:dir/>
          <dgm:animOne val="branch"/>
          <dgm:animLvl val="lvl"/>
          <dgm:resizeHandles/>
        </dgm:presLayoutVars>
      </dgm:prSet>
      <dgm:spPr/>
    </dgm:pt>
    <dgm:pt modelId="{F44B218C-A718-421A-B3D1-0C8892DA409D}" type="pres">
      <dgm:prSet presAssocID="{66A9D40B-167B-4377-A810-D221D5EE7CE8}" presName="hierRoot1" presStyleCnt="0"/>
      <dgm:spPr/>
    </dgm:pt>
    <dgm:pt modelId="{6438FA35-73FF-454B-937A-54DF3821DBA2}" type="pres">
      <dgm:prSet presAssocID="{66A9D40B-167B-4377-A810-D221D5EE7CE8}" presName="composite" presStyleCnt="0"/>
      <dgm:spPr/>
    </dgm:pt>
    <dgm:pt modelId="{AD42F3FF-E459-40C9-B5B0-44733C124DEA}" type="pres">
      <dgm:prSet presAssocID="{66A9D40B-167B-4377-A810-D221D5EE7CE8}" presName="background" presStyleLbl="node0" presStyleIdx="0" presStyleCnt="2"/>
      <dgm:spPr/>
    </dgm:pt>
    <dgm:pt modelId="{BD3A6D3B-7CD3-4C62-B95B-DF7ACE273549}" type="pres">
      <dgm:prSet presAssocID="{66A9D40B-167B-4377-A810-D221D5EE7CE8}" presName="text" presStyleLbl="fgAcc0" presStyleIdx="0" presStyleCnt="2">
        <dgm:presLayoutVars>
          <dgm:chPref val="3"/>
        </dgm:presLayoutVars>
      </dgm:prSet>
      <dgm:spPr/>
    </dgm:pt>
    <dgm:pt modelId="{1FEA934B-72DD-4CD9-93ED-BE39B3F82C55}" type="pres">
      <dgm:prSet presAssocID="{66A9D40B-167B-4377-A810-D221D5EE7CE8}" presName="hierChild2" presStyleCnt="0"/>
      <dgm:spPr/>
    </dgm:pt>
    <dgm:pt modelId="{40796C42-DDC7-4F8C-8E73-222274DA7A55}" type="pres">
      <dgm:prSet presAssocID="{5EA5BEF8-4CD7-4AEC-B5CE-98C39710F44C}" presName="hierRoot1" presStyleCnt="0"/>
      <dgm:spPr/>
    </dgm:pt>
    <dgm:pt modelId="{FF0781BC-0BF3-4B89-8033-59D5F924B678}" type="pres">
      <dgm:prSet presAssocID="{5EA5BEF8-4CD7-4AEC-B5CE-98C39710F44C}" presName="composite" presStyleCnt="0"/>
      <dgm:spPr/>
    </dgm:pt>
    <dgm:pt modelId="{4887D5C8-A4C1-486E-8583-007357DBF619}" type="pres">
      <dgm:prSet presAssocID="{5EA5BEF8-4CD7-4AEC-B5CE-98C39710F44C}" presName="background" presStyleLbl="node0" presStyleIdx="1" presStyleCnt="2"/>
      <dgm:spPr/>
    </dgm:pt>
    <dgm:pt modelId="{FF6884D2-70C3-4ADC-8A62-E2648F9CCB1B}" type="pres">
      <dgm:prSet presAssocID="{5EA5BEF8-4CD7-4AEC-B5CE-98C39710F44C}" presName="text" presStyleLbl="fgAcc0" presStyleIdx="1" presStyleCnt="2">
        <dgm:presLayoutVars>
          <dgm:chPref val="3"/>
        </dgm:presLayoutVars>
      </dgm:prSet>
      <dgm:spPr/>
    </dgm:pt>
    <dgm:pt modelId="{9342036C-65D2-4C40-A629-4D006D3172C3}" type="pres">
      <dgm:prSet presAssocID="{5EA5BEF8-4CD7-4AEC-B5CE-98C39710F44C}" presName="hierChild2" presStyleCnt="0"/>
      <dgm:spPr/>
    </dgm:pt>
  </dgm:ptLst>
  <dgm:cxnLst>
    <dgm:cxn modelId="{D9E24E05-FF6B-43A7-B490-289B630EFC16}" srcId="{682CCA00-05E1-4BEE-A91E-599EF7210C47}" destId="{5EA5BEF8-4CD7-4AEC-B5CE-98C39710F44C}" srcOrd="1" destOrd="0" parTransId="{EF5166FC-E40C-41E3-96C1-1C504210604D}" sibTransId="{88C437F1-CA02-4813-9A9E-BD61C90302FE}"/>
    <dgm:cxn modelId="{1011F70B-CA43-46EE-9F8B-A571FFBE23BC}" type="presOf" srcId="{682CCA00-05E1-4BEE-A91E-599EF7210C47}" destId="{9849B484-9D32-4B46-8E7A-EF920A85AAC5}" srcOrd="0" destOrd="0" presId="urn:microsoft.com/office/officeart/2005/8/layout/hierarchy1"/>
    <dgm:cxn modelId="{849C6315-586E-4BAA-91EA-62CE0FCF0DD3}" type="presOf" srcId="{66A9D40B-167B-4377-A810-D221D5EE7CE8}" destId="{BD3A6D3B-7CD3-4C62-B95B-DF7ACE273549}" srcOrd="0" destOrd="0" presId="urn:microsoft.com/office/officeart/2005/8/layout/hierarchy1"/>
    <dgm:cxn modelId="{B340078E-64E6-4E65-AF9A-ABC22B13D3C4}" type="presOf" srcId="{5EA5BEF8-4CD7-4AEC-B5CE-98C39710F44C}" destId="{FF6884D2-70C3-4ADC-8A62-E2648F9CCB1B}" srcOrd="0" destOrd="0" presId="urn:microsoft.com/office/officeart/2005/8/layout/hierarchy1"/>
    <dgm:cxn modelId="{5CDF91FB-D6E0-4B45-9F03-52C76201A9F6}" srcId="{682CCA00-05E1-4BEE-A91E-599EF7210C47}" destId="{66A9D40B-167B-4377-A810-D221D5EE7CE8}" srcOrd="0" destOrd="0" parTransId="{DA745B5F-F953-43A5-B225-32CAEFDC01E2}" sibTransId="{89ABD6B7-E38B-497C-9A8B-14194E9BD464}"/>
    <dgm:cxn modelId="{551840CB-5594-45AC-8243-D7091A52B4CF}" type="presParOf" srcId="{9849B484-9D32-4B46-8E7A-EF920A85AAC5}" destId="{F44B218C-A718-421A-B3D1-0C8892DA409D}" srcOrd="0" destOrd="0" presId="urn:microsoft.com/office/officeart/2005/8/layout/hierarchy1"/>
    <dgm:cxn modelId="{14681DF7-9CCC-40E7-8837-36CC6CDDCB98}" type="presParOf" srcId="{F44B218C-A718-421A-B3D1-0C8892DA409D}" destId="{6438FA35-73FF-454B-937A-54DF3821DBA2}" srcOrd="0" destOrd="0" presId="urn:microsoft.com/office/officeart/2005/8/layout/hierarchy1"/>
    <dgm:cxn modelId="{56DB6C3A-8CAB-44F1-ADB9-487B299BAC6E}" type="presParOf" srcId="{6438FA35-73FF-454B-937A-54DF3821DBA2}" destId="{AD42F3FF-E459-40C9-B5B0-44733C124DEA}" srcOrd="0" destOrd="0" presId="urn:microsoft.com/office/officeart/2005/8/layout/hierarchy1"/>
    <dgm:cxn modelId="{1B1368F9-C35F-4E7A-8132-D79B97471829}" type="presParOf" srcId="{6438FA35-73FF-454B-937A-54DF3821DBA2}" destId="{BD3A6D3B-7CD3-4C62-B95B-DF7ACE273549}" srcOrd="1" destOrd="0" presId="urn:microsoft.com/office/officeart/2005/8/layout/hierarchy1"/>
    <dgm:cxn modelId="{4144A944-62AD-498E-BDB8-8403A3C55E94}" type="presParOf" srcId="{F44B218C-A718-421A-B3D1-0C8892DA409D}" destId="{1FEA934B-72DD-4CD9-93ED-BE39B3F82C55}" srcOrd="1" destOrd="0" presId="urn:microsoft.com/office/officeart/2005/8/layout/hierarchy1"/>
    <dgm:cxn modelId="{43F1823B-2694-4725-B939-023004FF2C55}" type="presParOf" srcId="{9849B484-9D32-4B46-8E7A-EF920A85AAC5}" destId="{40796C42-DDC7-4F8C-8E73-222274DA7A55}" srcOrd="1" destOrd="0" presId="urn:microsoft.com/office/officeart/2005/8/layout/hierarchy1"/>
    <dgm:cxn modelId="{78855672-3CF1-40E2-B920-7DF2FED1823C}" type="presParOf" srcId="{40796C42-DDC7-4F8C-8E73-222274DA7A55}" destId="{FF0781BC-0BF3-4B89-8033-59D5F924B678}" srcOrd="0" destOrd="0" presId="urn:microsoft.com/office/officeart/2005/8/layout/hierarchy1"/>
    <dgm:cxn modelId="{C59F70B7-A891-494D-B8FE-45E0C197DCD1}" type="presParOf" srcId="{FF0781BC-0BF3-4B89-8033-59D5F924B678}" destId="{4887D5C8-A4C1-486E-8583-007357DBF619}" srcOrd="0" destOrd="0" presId="urn:microsoft.com/office/officeart/2005/8/layout/hierarchy1"/>
    <dgm:cxn modelId="{833D028C-A686-484D-9E86-CBC965671EA3}" type="presParOf" srcId="{FF0781BC-0BF3-4B89-8033-59D5F924B678}" destId="{FF6884D2-70C3-4ADC-8A62-E2648F9CCB1B}" srcOrd="1" destOrd="0" presId="urn:microsoft.com/office/officeart/2005/8/layout/hierarchy1"/>
    <dgm:cxn modelId="{EF3F7D16-5D43-46ED-AC90-F80636971545}" type="presParOf" srcId="{40796C42-DDC7-4F8C-8E73-222274DA7A55}" destId="{9342036C-65D2-4C40-A629-4D006D3172C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E7917D-15E2-44B6-A5B4-F15B97F07597}" type="doc">
      <dgm:prSet loTypeId="urn:microsoft.com/office/officeart/2008/layout/LinedList" loCatId="list" qsTypeId="urn:microsoft.com/office/officeart/2005/8/quickstyle/simple5" qsCatId="simple" csTypeId="urn:microsoft.com/office/officeart/2005/8/colors/accent0_3" csCatId="mainScheme"/>
      <dgm:spPr/>
      <dgm:t>
        <a:bodyPr/>
        <a:lstStyle/>
        <a:p>
          <a:endParaRPr lang="en-US"/>
        </a:p>
      </dgm:t>
    </dgm:pt>
    <dgm:pt modelId="{D48BFA9D-7D47-4DA1-82F8-A49D80D9C253}">
      <dgm:prSet/>
      <dgm:spPr/>
      <dgm:t>
        <a:bodyPr/>
        <a:lstStyle/>
        <a:p>
          <a:r>
            <a:rPr lang="el-GR"/>
            <a:t>Οι σταθερές δαπάνες αποτελούνται από τις δαπάνες εκείνες που παραμένουν αμετάβλητες	και ανεξάρτητες	από το ύψος των πωλήσεων.	</a:t>
          </a:r>
          <a:endParaRPr lang="en-US"/>
        </a:p>
      </dgm:t>
    </dgm:pt>
    <dgm:pt modelId="{BE1C1F8E-7EFD-4E1B-A8DE-6F5E1E59A86B}" type="parTrans" cxnId="{C425D068-F3F5-455A-A143-89DDFFF7B980}">
      <dgm:prSet/>
      <dgm:spPr/>
      <dgm:t>
        <a:bodyPr/>
        <a:lstStyle/>
        <a:p>
          <a:endParaRPr lang="en-US"/>
        </a:p>
      </dgm:t>
    </dgm:pt>
    <dgm:pt modelId="{93E1176D-5005-4249-9013-408BB73FD9B1}" type="sibTrans" cxnId="{C425D068-F3F5-455A-A143-89DDFFF7B980}">
      <dgm:prSet/>
      <dgm:spPr/>
      <dgm:t>
        <a:bodyPr/>
        <a:lstStyle/>
        <a:p>
          <a:endParaRPr lang="en-US"/>
        </a:p>
      </dgm:t>
    </dgm:pt>
    <dgm:pt modelId="{03BCF139-11A4-4A9A-A9D1-25602C5C0DB7}">
      <dgm:prSet/>
      <dgm:spPr/>
      <dgm:t>
        <a:bodyPr/>
        <a:lstStyle/>
        <a:p>
          <a:r>
            <a:rPr lang="el-GR"/>
            <a:t>Τέτοιες δαπάνες αποτελούν τα έξοδα διοικήσεως, οι αποσβέσεις, τα ενοίκια γραφείων μηχανών,τα χρηματοοικονιμικά έξοδα	κ.λ.π.	</a:t>
          </a:r>
          <a:endParaRPr lang="en-US"/>
        </a:p>
      </dgm:t>
    </dgm:pt>
    <dgm:pt modelId="{E5048F92-BC0B-408E-A4DD-8E10354831C4}" type="parTrans" cxnId="{E40D12F5-DCD4-44E4-97BC-515679DE9C33}">
      <dgm:prSet/>
      <dgm:spPr/>
      <dgm:t>
        <a:bodyPr/>
        <a:lstStyle/>
        <a:p>
          <a:endParaRPr lang="en-US"/>
        </a:p>
      </dgm:t>
    </dgm:pt>
    <dgm:pt modelId="{199CDB3C-68F8-46C9-AEBD-9B824FE467D4}" type="sibTrans" cxnId="{E40D12F5-DCD4-44E4-97BC-515679DE9C33}">
      <dgm:prSet/>
      <dgm:spPr/>
      <dgm:t>
        <a:bodyPr/>
        <a:lstStyle/>
        <a:p>
          <a:endParaRPr lang="en-US"/>
        </a:p>
      </dgm:t>
    </dgm:pt>
    <dgm:pt modelId="{D1326BCF-1CB1-45DE-9983-1C89EFC80E59}">
      <dgm:prSet/>
      <dgm:spPr/>
      <dgm:t>
        <a:bodyPr/>
        <a:lstStyle/>
        <a:p>
          <a:r>
            <a:rPr lang="el-GR"/>
            <a:t>Ωστόσο, οι σταθερές δαπάνες μπορεί να μεταβάλλονται, αλλά η μεταβολή τους να οφείλεται σε άλλες αιτίες ανεξάρτητες από το μέγεθος της	δραστηριότητας της επιχείρησης.</a:t>
          </a:r>
          <a:endParaRPr lang="en-US"/>
        </a:p>
      </dgm:t>
    </dgm:pt>
    <dgm:pt modelId="{E7BD77FB-B3A6-41A9-B81F-72AC512AD68A}" type="parTrans" cxnId="{243D69CE-1126-4C8D-9B66-046887A9A0F6}">
      <dgm:prSet/>
      <dgm:spPr/>
      <dgm:t>
        <a:bodyPr/>
        <a:lstStyle/>
        <a:p>
          <a:endParaRPr lang="en-US"/>
        </a:p>
      </dgm:t>
    </dgm:pt>
    <dgm:pt modelId="{042BD04A-2DF9-4A3B-A88D-268640869107}" type="sibTrans" cxnId="{243D69CE-1126-4C8D-9B66-046887A9A0F6}">
      <dgm:prSet/>
      <dgm:spPr/>
      <dgm:t>
        <a:bodyPr/>
        <a:lstStyle/>
        <a:p>
          <a:endParaRPr lang="en-US"/>
        </a:p>
      </dgm:t>
    </dgm:pt>
    <dgm:pt modelId="{565898D9-C940-4FFE-AF1E-51C488464A4A}">
      <dgm:prSet/>
      <dgm:spPr/>
      <dgm:t>
        <a:bodyPr/>
        <a:lstStyle/>
        <a:p>
          <a:r>
            <a:rPr lang="el-GR"/>
            <a:t>Επίσης, είναι δυνατόν ορισμένες δαπάνες να παραμένουν σταθερές μέχρι	ενός ορισμένου ύψους πωλήσεων, πέραν του οποίου απαιτούνται πρόσθετες δαπάνες. </a:t>
          </a:r>
          <a:endParaRPr lang="en-US"/>
        </a:p>
      </dgm:t>
    </dgm:pt>
    <dgm:pt modelId="{9FA1D9A6-7BC1-4A6C-B5BC-D129D46FF1D7}" type="parTrans" cxnId="{6272C110-FDFF-4636-8D75-438CA66E6587}">
      <dgm:prSet/>
      <dgm:spPr/>
      <dgm:t>
        <a:bodyPr/>
        <a:lstStyle/>
        <a:p>
          <a:endParaRPr lang="en-US"/>
        </a:p>
      </dgm:t>
    </dgm:pt>
    <dgm:pt modelId="{BF1554B2-4C9E-4032-91E1-5F2DCD741B57}" type="sibTrans" cxnId="{6272C110-FDFF-4636-8D75-438CA66E6587}">
      <dgm:prSet/>
      <dgm:spPr/>
      <dgm:t>
        <a:bodyPr/>
        <a:lstStyle/>
        <a:p>
          <a:endParaRPr lang="en-US"/>
        </a:p>
      </dgm:t>
    </dgm:pt>
    <dgm:pt modelId="{7C2DDD1F-CCBA-4A99-8839-0DBFFB3F29F0}" type="pres">
      <dgm:prSet presAssocID="{54E7917D-15E2-44B6-A5B4-F15B97F07597}" presName="vert0" presStyleCnt="0">
        <dgm:presLayoutVars>
          <dgm:dir/>
          <dgm:animOne val="branch"/>
          <dgm:animLvl val="lvl"/>
        </dgm:presLayoutVars>
      </dgm:prSet>
      <dgm:spPr/>
    </dgm:pt>
    <dgm:pt modelId="{CA61E1A7-BC92-4141-BC3D-3AA4E785C29A}" type="pres">
      <dgm:prSet presAssocID="{D48BFA9D-7D47-4DA1-82F8-A49D80D9C253}" presName="thickLine" presStyleLbl="alignNode1" presStyleIdx="0" presStyleCnt="4"/>
      <dgm:spPr/>
    </dgm:pt>
    <dgm:pt modelId="{563DE88D-6F81-450A-AD73-DBCFCF362B16}" type="pres">
      <dgm:prSet presAssocID="{D48BFA9D-7D47-4DA1-82F8-A49D80D9C253}" presName="horz1" presStyleCnt="0"/>
      <dgm:spPr/>
    </dgm:pt>
    <dgm:pt modelId="{3FE1DACB-D567-4C8A-8A14-048DC9E0B88D}" type="pres">
      <dgm:prSet presAssocID="{D48BFA9D-7D47-4DA1-82F8-A49D80D9C253}" presName="tx1" presStyleLbl="revTx" presStyleIdx="0" presStyleCnt="4"/>
      <dgm:spPr/>
    </dgm:pt>
    <dgm:pt modelId="{2B32B721-D43A-4D16-A6CB-6072A6FAB831}" type="pres">
      <dgm:prSet presAssocID="{D48BFA9D-7D47-4DA1-82F8-A49D80D9C253}" presName="vert1" presStyleCnt="0"/>
      <dgm:spPr/>
    </dgm:pt>
    <dgm:pt modelId="{6686D9B4-AE1A-4E7A-9156-0797CD26A065}" type="pres">
      <dgm:prSet presAssocID="{03BCF139-11A4-4A9A-A9D1-25602C5C0DB7}" presName="thickLine" presStyleLbl="alignNode1" presStyleIdx="1" presStyleCnt="4"/>
      <dgm:spPr/>
    </dgm:pt>
    <dgm:pt modelId="{9CFF8FFF-BA39-4780-8486-87AE6F85463C}" type="pres">
      <dgm:prSet presAssocID="{03BCF139-11A4-4A9A-A9D1-25602C5C0DB7}" presName="horz1" presStyleCnt="0"/>
      <dgm:spPr/>
    </dgm:pt>
    <dgm:pt modelId="{D6B82C2F-85FA-42D4-8349-7E6CCEE4BE3B}" type="pres">
      <dgm:prSet presAssocID="{03BCF139-11A4-4A9A-A9D1-25602C5C0DB7}" presName="tx1" presStyleLbl="revTx" presStyleIdx="1" presStyleCnt="4"/>
      <dgm:spPr/>
    </dgm:pt>
    <dgm:pt modelId="{BEDFC76E-8E8F-4EB9-85FB-FAA8B7349414}" type="pres">
      <dgm:prSet presAssocID="{03BCF139-11A4-4A9A-A9D1-25602C5C0DB7}" presName="vert1" presStyleCnt="0"/>
      <dgm:spPr/>
    </dgm:pt>
    <dgm:pt modelId="{46A5ACFA-8A23-4FA6-A5A4-E86DAF530634}" type="pres">
      <dgm:prSet presAssocID="{D1326BCF-1CB1-45DE-9983-1C89EFC80E59}" presName="thickLine" presStyleLbl="alignNode1" presStyleIdx="2" presStyleCnt="4"/>
      <dgm:spPr/>
    </dgm:pt>
    <dgm:pt modelId="{4ABC1541-D860-42BB-A364-A0ACB8E65993}" type="pres">
      <dgm:prSet presAssocID="{D1326BCF-1CB1-45DE-9983-1C89EFC80E59}" presName="horz1" presStyleCnt="0"/>
      <dgm:spPr/>
    </dgm:pt>
    <dgm:pt modelId="{C2748C79-3DAE-4CE7-86E2-204AB7030545}" type="pres">
      <dgm:prSet presAssocID="{D1326BCF-1CB1-45DE-9983-1C89EFC80E59}" presName="tx1" presStyleLbl="revTx" presStyleIdx="2" presStyleCnt="4"/>
      <dgm:spPr/>
    </dgm:pt>
    <dgm:pt modelId="{FCA8B678-EE2A-4A69-8BB6-DC6479055298}" type="pres">
      <dgm:prSet presAssocID="{D1326BCF-1CB1-45DE-9983-1C89EFC80E59}" presName="vert1" presStyleCnt="0"/>
      <dgm:spPr/>
    </dgm:pt>
    <dgm:pt modelId="{88873AE6-5A57-45FD-ABBB-2CD37DCFFD3E}" type="pres">
      <dgm:prSet presAssocID="{565898D9-C940-4FFE-AF1E-51C488464A4A}" presName="thickLine" presStyleLbl="alignNode1" presStyleIdx="3" presStyleCnt="4"/>
      <dgm:spPr/>
    </dgm:pt>
    <dgm:pt modelId="{2D546C48-030E-4856-8270-3A4637528381}" type="pres">
      <dgm:prSet presAssocID="{565898D9-C940-4FFE-AF1E-51C488464A4A}" presName="horz1" presStyleCnt="0"/>
      <dgm:spPr/>
    </dgm:pt>
    <dgm:pt modelId="{B74EEE67-11AD-4526-9B2D-1B798A2D421A}" type="pres">
      <dgm:prSet presAssocID="{565898D9-C940-4FFE-AF1E-51C488464A4A}" presName="tx1" presStyleLbl="revTx" presStyleIdx="3" presStyleCnt="4"/>
      <dgm:spPr/>
    </dgm:pt>
    <dgm:pt modelId="{23C57E46-46D3-49F9-B04E-61844F19E1E0}" type="pres">
      <dgm:prSet presAssocID="{565898D9-C940-4FFE-AF1E-51C488464A4A}" presName="vert1" presStyleCnt="0"/>
      <dgm:spPr/>
    </dgm:pt>
  </dgm:ptLst>
  <dgm:cxnLst>
    <dgm:cxn modelId="{6272C110-FDFF-4636-8D75-438CA66E6587}" srcId="{54E7917D-15E2-44B6-A5B4-F15B97F07597}" destId="{565898D9-C940-4FFE-AF1E-51C488464A4A}" srcOrd="3" destOrd="0" parTransId="{9FA1D9A6-7BC1-4A6C-B5BC-D129D46FF1D7}" sibTransId="{BF1554B2-4C9E-4032-91E1-5F2DCD741B57}"/>
    <dgm:cxn modelId="{C425D068-F3F5-455A-A143-89DDFFF7B980}" srcId="{54E7917D-15E2-44B6-A5B4-F15B97F07597}" destId="{D48BFA9D-7D47-4DA1-82F8-A49D80D9C253}" srcOrd="0" destOrd="0" parTransId="{BE1C1F8E-7EFD-4E1B-A8DE-6F5E1E59A86B}" sibTransId="{93E1176D-5005-4249-9013-408BB73FD9B1}"/>
    <dgm:cxn modelId="{67524D50-DD05-41DC-8B6B-92EF519B1EF1}" type="presOf" srcId="{03BCF139-11A4-4A9A-A9D1-25602C5C0DB7}" destId="{D6B82C2F-85FA-42D4-8349-7E6CCEE4BE3B}" srcOrd="0" destOrd="0" presId="urn:microsoft.com/office/officeart/2008/layout/LinedList"/>
    <dgm:cxn modelId="{147C085A-444D-4D3E-81DB-539F8EEFBFAD}" type="presOf" srcId="{54E7917D-15E2-44B6-A5B4-F15B97F07597}" destId="{7C2DDD1F-CCBA-4A99-8839-0DBFFB3F29F0}" srcOrd="0" destOrd="0" presId="urn:microsoft.com/office/officeart/2008/layout/LinedList"/>
    <dgm:cxn modelId="{1E557183-FC72-4A50-9E8D-784B6ACDF12C}" type="presOf" srcId="{D1326BCF-1CB1-45DE-9983-1C89EFC80E59}" destId="{C2748C79-3DAE-4CE7-86E2-204AB7030545}" srcOrd="0" destOrd="0" presId="urn:microsoft.com/office/officeart/2008/layout/LinedList"/>
    <dgm:cxn modelId="{F39AC7A3-9400-481F-A77A-A11DEAEA738B}" type="presOf" srcId="{565898D9-C940-4FFE-AF1E-51C488464A4A}" destId="{B74EEE67-11AD-4526-9B2D-1B798A2D421A}" srcOrd="0" destOrd="0" presId="urn:microsoft.com/office/officeart/2008/layout/LinedList"/>
    <dgm:cxn modelId="{73A00FBB-F198-4C2A-9A9E-3B0177E84ACC}" type="presOf" srcId="{D48BFA9D-7D47-4DA1-82F8-A49D80D9C253}" destId="{3FE1DACB-D567-4C8A-8A14-048DC9E0B88D}" srcOrd="0" destOrd="0" presId="urn:microsoft.com/office/officeart/2008/layout/LinedList"/>
    <dgm:cxn modelId="{243D69CE-1126-4C8D-9B66-046887A9A0F6}" srcId="{54E7917D-15E2-44B6-A5B4-F15B97F07597}" destId="{D1326BCF-1CB1-45DE-9983-1C89EFC80E59}" srcOrd="2" destOrd="0" parTransId="{E7BD77FB-B3A6-41A9-B81F-72AC512AD68A}" sibTransId="{042BD04A-2DF9-4A3B-A88D-268640869107}"/>
    <dgm:cxn modelId="{E40D12F5-DCD4-44E4-97BC-515679DE9C33}" srcId="{54E7917D-15E2-44B6-A5B4-F15B97F07597}" destId="{03BCF139-11A4-4A9A-A9D1-25602C5C0DB7}" srcOrd="1" destOrd="0" parTransId="{E5048F92-BC0B-408E-A4DD-8E10354831C4}" sibTransId="{199CDB3C-68F8-46C9-AEBD-9B824FE467D4}"/>
    <dgm:cxn modelId="{AA94DBCA-75E8-489F-8150-D32BAEFEF723}" type="presParOf" srcId="{7C2DDD1F-CCBA-4A99-8839-0DBFFB3F29F0}" destId="{CA61E1A7-BC92-4141-BC3D-3AA4E785C29A}" srcOrd="0" destOrd="0" presId="urn:microsoft.com/office/officeart/2008/layout/LinedList"/>
    <dgm:cxn modelId="{FA9EBBF9-C9CE-4864-B41C-0C19CDDF0D31}" type="presParOf" srcId="{7C2DDD1F-CCBA-4A99-8839-0DBFFB3F29F0}" destId="{563DE88D-6F81-450A-AD73-DBCFCF362B16}" srcOrd="1" destOrd="0" presId="urn:microsoft.com/office/officeart/2008/layout/LinedList"/>
    <dgm:cxn modelId="{51F87C59-3739-4B3E-B0E3-F80338398C3D}" type="presParOf" srcId="{563DE88D-6F81-450A-AD73-DBCFCF362B16}" destId="{3FE1DACB-D567-4C8A-8A14-048DC9E0B88D}" srcOrd="0" destOrd="0" presId="urn:microsoft.com/office/officeart/2008/layout/LinedList"/>
    <dgm:cxn modelId="{17D1FEA2-5FE4-4014-88D9-FA1A592DFC78}" type="presParOf" srcId="{563DE88D-6F81-450A-AD73-DBCFCF362B16}" destId="{2B32B721-D43A-4D16-A6CB-6072A6FAB831}" srcOrd="1" destOrd="0" presId="urn:microsoft.com/office/officeart/2008/layout/LinedList"/>
    <dgm:cxn modelId="{D7842D1B-894C-4DCC-9242-7BD5EDB8DAC0}" type="presParOf" srcId="{7C2DDD1F-CCBA-4A99-8839-0DBFFB3F29F0}" destId="{6686D9B4-AE1A-4E7A-9156-0797CD26A065}" srcOrd="2" destOrd="0" presId="urn:microsoft.com/office/officeart/2008/layout/LinedList"/>
    <dgm:cxn modelId="{5C7E2AB3-15B0-4700-A4B7-0380E19D4D49}" type="presParOf" srcId="{7C2DDD1F-CCBA-4A99-8839-0DBFFB3F29F0}" destId="{9CFF8FFF-BA39-4780-8486-87AE6F85463C}" srcOrd="3" destOrd="0" presId="urn:microsoft.com/office/officeart/2008/layout/LinedList"/>
    <dgm:cxn modelId="{0556C399-8184-45B3-A025-8D4742D46320}" type="presParOf" srcId="{9CFF8FFF-BA39-4780-8486-87AE6F85463C}" destId="{D6B82C2F-85FA-42D4-8349-7E6CCEE4BE3B}" srcOrd="0" destOrd="0" presId="urn:microsoft.com/office/officeart/2008/layout/LinedList"/>
    <dgm:cxn modelId="{4567FE3F-610A-45D1-99BA-D556284A68D6}" type="presParOf" srcId="{9CFF8FFF-BA39-4780-8486-87AE6F85463C}" destId="{BEDFC76E-8E8F-4EB9-85FB-FAA8B7349414}" srcOrd="1" destOrd="0" presId="urn:microsoft.com/office/officeart/2008/layout/LinedList"/>
    <dgm:cxn modelId="{A8EE0A59-279B-4745-A49C-ACE9EF48B4A9}" type="presParOf" srcId="{7C2DDD1F-CCBA-4A99-8839-0DBFFB3F29F0}" destId="{46A5ACFA-8A23-4FA6-A5A4-E86DAF530634}" srcOrd="4" destOrd="0" presId="urn:microsoft.com/office/officeart/2008/layout/LinedList"/>
    <dgm:cxn modelId="{36302B5F-E3CD-44B9-B5DE-DE159C6D2F57}" type="presParOf" srcId="{7C2DDD1F-CCBA-4A99-8839-0DBFFB3F29F0}" destId="{4ABC1541-D860-42BB-A364-A0ACB8E65993}" srcOrd="5" destOrd="0" presId="urn:microsoft.com/office/officeart/2008/layout/LinedList"/>
    <dgm:cxn modelId="{5A3AAAFF-4DF9-4D70-810F-29412F3C9D15}" type="presParOf" srcId="{4ABC1541-D860-42BB-A364-A0ACB8E65993}" destId="{C2748C79-3DAE-4CE7-86E2-204AB7030545}" srcOrd="0" destOrd="0" presId="urn:microsoft.com/office/officeart/2008/layout/LinedList"/>
    <dgm:cxn modelId="{EC42B8EE-0882-46CC-95F3-4C99371064E4}" type="presParOf" srcId="{4ABC1541-D860-42BB-A364-A0ACB8E65993}" destId="{FCA8B678-EE2A-4A69-8BB6-DC6479055298}" srcOrd="1" destOrd="0" presId="urn:microsoft.com/office/officeart/2008/layout/LinedList"/>
    <dgm:cxn modelId="{A1AD3E08-6994-4081-95DF-9BBF252F7905}" type="presParOf" srcId="{7C2DDD1F-CCBA-4A99-8839-0DBFFB3F29F0}" destId="{88873AE6-5A57-45FD-ABBB-2CD37DCFFD3E}" srcOrd="6" destOrd="0" presId="urn:microsoft.com/office/officeart/2008/layout/LinedList"/>
    <dgm:cxn modelId="{0A5C1918-5802-4381-ADBD-5D2F93BB554D}" type="presParOf" srcId="{7C2DDD1F-CCBA-4A99-8839-0DBFFB3F29F0}" destId="{2D546C48-030E-4856-8270-3A4637528381}" srcOrd="7" destOrd="0" presId="urn:microsoft.com/office/officeart/2008/layout/LinedList"/>
    <dgm:cxn modelId="{B6F8CA59-A85F-445F-B2C4-9D93BD325B01}" type="presParOf" srcId="{2D546C48-030E-4856-8270-3A4637528381}" destId="{B74EEE67-11AD-4526-9B2D-1B798A2D421A}" srcOrd="0" destOrd="0" presId="urn:microsoft.com/office/officeart/2008/layout/LinedList"/>
    <dgm:cxn modelId="{D836F2BB-031A-4FCF-8BD2-A4C4F783DA73}" type="presParOf" srcId="{2D546C48-030E-4856-8270-3A4637528381}" destId="{23C57E46-46D3-49F9-B04E-61844F19E1E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EE9CA2-656A-42FD-88AB-95854068545E}" type="doc">
      <dgm:prSet loTypeId="urn:microsoft.com/office/officeart/2008/layout/LinedList" loCatId="list" qsTypeId="urn:microsoft.com/office/officeart/2005/8/quickstyle/simple5" qsCatId="simple" csTypeId="urn:microsoft.com/office/officeart/2005/8/colors/accent0_3" csCatId="mainScheme"/>
      <dgm:spPr/>
      <dgm:t>
        <a:bodyPr/>
        <a:lstStyle/>
        <a:p>
          <a:endParaRPr lang="en-US"/>
        </a:p>
      </dgm:t>
    </dgm:pt>
    <dgm:pt modelId="{6BDED67A-1FF7-41A6-B898-087EE429FF58}">
      <dgm:prSet/>
      <dgm:spPr/>
      <dgm:t>
        <a:bodyPr/>
        <a:lstStyle/>
        <a:p>
          <a:r>
            <a:rPr lang="el-GR"/>
            <a:t>Σταθερές Δαπάνες μη Ελεγχόμενες</a:t>
          </a:r>
          <a:endParaRPr lang="en-US"/>
        </a:p>
      </dgm:t>
    </dgm:pt>
    <dgm:pt modelId="{9F9FB049-EDED-4575-9F58-BAB072D6C816}" type="parTrans" cxnId="{9C8F823F-4112-4BA8-9CA7-759A3AA94746}">
      <dgm:prSet/>
      <dgm:spPr/>
      <dgm:t>
        <a:bodyPr/>
        <a:lstStyle/>
        <a:p>
          <a:endParaRPr lang="en-US"/>
        </a:p>
      </dgm:t>
    </dgm:pt>
    <dgm:pt modelId="{85BDCEF4-1A7F-4D65-82B0-72700372356C}" type="sibTrans" cxnId="{9C8F823F-4112-4BA8-9CA7-759A3AA94746}">
      <dgm:prSet/>
      <dgm:spPr/>
      <dgm:t>
        <a:bodyPr/>
        <a:lstStyle/>
        <a:p>
          <a:endParaRPr lang="en-US"/>
        </a:p>
      </dgm:t>
    </dgm:pt>
    <dgm:pt modelId="{FFFB0AEE-A603-470D-8C38-FB7D3DA54533}">
      <dgm:prSet/>
      <dgm:spPr/>
      <dgm:t>
        <a:bodyPr/>
        <a:lstStyle/>
        <a:p>
          <a:r>
            <a:rPr lang="el-GR"/>
            <a:t>Δαπάνες που υφίστανται σε προκαθορισμένα ποσά και δεν συνδέονται με τις πωλήσεις:</a:t>
          </a:r>
          <a:endParaRPr lang="en-US"/>
        </a:p>
      </dgm:t>
    </dgm:pt>
    <dgm:pt modelId="{AF1E3F26-0151-4A1C-86D2-4DE1DCBB65D4}" type="parTrans" cxnId="{76E9F36D-0A17-44F3-9FA4-1EF22186760E}">
      <dgm:prSet/>
      <dgm:spPr/>
      <dgm:t>
        <a:bodyPr/>
        <a:lstStyle/>
        <a:p>
          <a:endParaRPr lang="en-US"/>
        </a:p>
      </dgm:t>
    </dgm:pt>
    <dgm:pt modelId="{2A638074-2DB6-4437-9AD0-9BC12F293DED}" type="sibTrans" cxnId="{76E9F36D-0A17-44F3-9FA4-1EF22186760E}">
      <dgm:prSet/>
      <dgm:spPr/>
      <dgm:t>
        <a:bodyPr/>
        <a:lstStyle/>
        <a:p>
          <a:endParaRPr lang="en-US"/>
        </a:p>
      </dgm:t>
    </dgm:pt>
    <dgm:pt modelId="{6AAFEFE8-42EC-425B-8855-1E86EB5237D7}">
      <dgm:prSet/>
      <dgm:spPr/>
      <dgm:t>
        <a:bodyPr/>
        <a:lstStyle/>
        <a:p>
          <a:r>
            <a:rPr lang="el-GR"/>
            <a:t>Ενοίκια</a:t>
          </a:r>
          <a:endParaRPr lang="en-US"/>
        </a:p>
      </dgm:t>
    </dgm:pt>
    <dgm:pt modelId="{E05F402F-9B6D-4B9B-BDA4-5E150E566881}" type="parTrans" cxnId="{26F2E079-DF39-4857-B1CA-274AD5B623B3}">
      <dgm:prSet/>
      <dgm:spPr/>
      <dgm:t>
        <a:bodyPr/>
        <a:lstStyle/>
        <a:p>
          <a:endParaRPr lang="en-US"/>
        </a:p>
      </dgm:t>
    </dgm:pt>
    <dgm:pt modelId="{FCE75365-2AB3-48C4-8368-379D1F53A2D6}" type="sibTrans" cxnId="{26F2E079-DF39-4857-B1CA-274AD5B623B3}">
      <dgm:prSet/>
      <dgm:spPr/>
      <dgm:t>
        <a:bodyPr/>
        <a:lstStyle/>
        <a:p>
          <a:endParaRPr lang="en-US"/>
        </a:p>
      </dgm:t>
    </dgm:pt>
    <dgm:pt modelId="{FB7DE5F1-1B37-457D-BCB3-B322A88AA41D}">
      <dgm:prSet/>
      <dgm:spPr/>
      <dgm:t>
        <a:bodyPr/>
        <a:lstStyle/>
        <a:p>
          <a:r>
            <a:rPr lang="el-GR"/>
            <a:t>Κοινόχρηστα</a:t>
          </a:r>
          <a:endParaRPr lang="en-US"/>
        </a:p>
      </dgm:t>
    </dgm:pt>
    <dgm:pt modelId="{B317CE91-F696-438A-8832-5CB095745D93}" type="parTrans" cxnId="{0A1D165B-E179-4B10-8223-D69497A0597F}">
      <dgm:prSet/>
      <dgm:spPr/>
      <dgm:t>
        <a:bodyPr/>
        <a:lstStyle/>
        <a:p>
          <a:endParaRPr lang="en-US"/>
        </a:p>
      </dgm:t>
    </dgm:pt>
    <dgm:pt modelId="{31A6CF6C-D93B-47CE-90EC-9B397EA8D295}" type="sibTrans" cxnId="{0A1D165B-E179-4B10-8223-D69497A0597F}">
      <dgm:prSet/>
      <dgm:spPr/>
      <dgm:t>
        <a:bodyPr/>
        <a:lstStyle/>
        <a:p>
          <a:endParaRPr lang="en-US"/>
        </a:p>
      </dgm:t>
    </dgm:pt>
    <dgm:pt modelId="{8A0038FB-D33A-4E7A-80D3-2F861A87BAFF}">
      <dgm:prSet/>
      <dgm:spPr/>
      <dgm:t>
        <a:bodyPr/>
        <a:lstStyle/>
        <a:p>
          <a:r>
            <a:rPr lang="el-GR"/>
            <a:t>Δημοτικά Τέλη</a:t>
          </a:r>
          <a:endParaRPr lang="en-US"/>
        </a:p>
      </dgm:t>
    </dgm:pt>
    <dgm:pt modelId="{2E0C6A39-2BF4-498E-A313-AD25B64BCFD4}" type="parTrans" cxnId="{79118D7E-C9F1-45F8-A870-4600A9B0B86D}">
      <dgm:prSet/>
      <dgm:spPr/>
      <dgm:t>
        <a:bodyPr/>
        <a:lstStyle/>
        <a:p>
          <a:endParaRPr lang="en-US"/>
        </a:p>
      </dgm:t>
    </dgm:pt>
    <dgm:pt modelId="{BD16B696-0CCF-4A76-BB6E-6C64B191BEC3}" type="sibTrans" cxnId="{79118D7E-C9F1-45F8-A870-4600A9B0B86D}">
      <dgm:prSet/>
      <dgm:spPr/>
      <dgm:t>
        <a:bodyPr/>
        <a:lstStyle/>
        <a:p>
          <a:endParaRPr lang="en-US"/>
        </a:p>
      </dgm:t>
    </dgm:pt>
    <dgm:pt modelId="{6A3DFD89-43AF-470D-AE25-7A0FC4775A28}">
      <dgm:prSet/>
      <dgm:spPr/>
      <dgm:t>
        <a:bodyPr/>
        <a:lstStyle/>
        <a:p>
          <a:r>
            <a:rPr lang="el-GR"/>
            <a:t>Αποσβέσεις</a:t>
          </a:r>
          <a:endParaRPr lang="en-US"/>
        </a:p>
      </dgm:t>
    </dgm:pt>
    <dgm:pt modelId="{EE5DF5C7-4165-49D0-8EED-7D5F63B12444}" type="parTrans" cxnId="{D4051B1E-0E73-4FF1-BE31-1FEDC7D62CF7}">
      <dgm:prSet/>
      <dgm:spPr/>
      <dgm:t>
        <a:bodyPr/>
        <a:lstStyle/>
        <a:p>
          <a:endParaRPr lang="en-US"/>
        </a:p>
      </dgm:t>
    </dgm:pt>
    <dgm:pt modelId="{57F30332-6CA6-43E3-8DE8-2F17AE0CABFE}" type="sibTrans" cxnId="{D4051B1E-0E73-4FF1-BE31-1FEDC7D62CF7}">
      <dgm:prSet/>
      <dgm:spPr/>
      <dgm:t>
        <a:bodyPr/>
        <a:lstStyle/>
        <a:p>
          <a:endParaRPr lang="en-US"/>
        </a:p>
      </dgm:t>
    </dgm:pt>
    <dgm:pt modelId="{F1C1BB9C-FB39-469D-9546-D1B2229FDE32}">
      <dgm:prSet/>
      <dgm:spPr/>
      <dgm:t>
        <a:bodyPr/>
        <a:lstStyle/>
        <a:p>
          <a:r>
            <a:rPr lang="el-GR"/>
            <a:t>Τόκοι</a:t>
          </a:r>
          <a:endParaRPr lang="en-US"/>
        </a:p>
      </dgm:t>
    </dgm:pt>
    <dgm:pt modelId="{6AD5DF89-E5A7-4DCC-B210-E40D1002271D}" type="parTrans" cxnId="{322E3E4D-B87F-4E74-9ECC-68275F7979DD}">
      <dgm:prSet/>
      <dgm:spPr/>
      <dgm:t>
        <a:bodyPr/>
        <a:lstStyle/>
        <a:p>
          <a:endParaRPr lang="en-US"/>
        </a:p>
      </dgm:t>
    </dgm:pt>
    <dgm:pt modelId="{A54160EE-3A65-49FD-AC8F-5D5151ACC76A}" type="sibTrans" cxnId="{322E3E4D-B87F-4E74-9ECC-68275F7979DD}">
      <dgm:prSet/>
      <dgm:spPr/>
      <dgm:t>
        <a:bodyPr/>
        <a:lstStyle/>
        <a:p>
          <a:endParaRPr lang="en-US"/>
        </a:p>
      </dgm:t>
    </dgm:pt>
    <dgm:pt modelId="{D589CA52-F53A-42CE-B71C-61695B34707E}">
      <dgm:prSet/>
      <dgm:spPr/>
      <dgm:t>
        <a:bodyPr/>
        <a:lstStyle/>
        <a:p>
          <a:r>
            <a:rPr lang="el-GR"/>
            <a:t>Επαγγελματική Ασφάλιση (πυρός, κλοπής, αστικής ευθύνης)</a:t>
          </a:r>
          <a:endParaRPr lang="en-US"/>
        </a:p>
      </dgm:t>
    </dgm:pt>
    <dgm:pt modelId="{3D0ECE6B-6173-4E5E-8B81-A7E718F8F54D}" type="parTrans" cxnId="{4D79ABE9-7EDD-44A1-8C99-86ECAFE12A9B}">
      <dgm:prSet/>
      <dgm:spPr/>
      <dgm:t>
        <a:bodyPr/>
        <a:lstStyle/>
        <a:p>
          <a:endParaRPr lang="en-US"/>
        </a:p>
      </dgm:t>
    </dgm:pt>
    <dgm:pt modelId="{84E1EEC7-7204-4BD5-BCC2-AF9F85AE3C8E}" type="sibTrans" cxnId="{4D79ABE9-7EDD-44A1-8C99-86ECAFE12A9B}">
      <dgm:prSet/>
      <dgm:spPr/>
      <dgm:t>
        <a:bodyPr/>
        <a:lstStyle/>
        <a:p>
          <a:endParaRPr lang="en-US"/>
        </a:p>
      </dgm:t>
    </dgm:pt>
    <dgm:pt modelId="{DEA3ABD3-FACF-4294-9054-EFBBA1DD49BF}" type="pres">
      <dgm:prSet presAssocID="{66EE9CA2-656A-42FD-88AB-95854068545E}" presName="vert0" presStyleCnt="0">
        <dgm:presLayoutVars>
          <dgm:dir/>
          <dgm:animOne val="branch"/>
          <dgm:animLvl val="lvl"/>
        </dgm:presLayoutVars>
      </dgm:prSet>
      <dgm:spPr/>
    </dgm:pt>
    <dgm:pt modelId="{18BF75F4-ABE5-4048-A193-FAD925B4CEF6}" type="pres">
      <dgm:prSet presAssocID="{6BDED67A-1FF7-41A6-B898-087EE429FF58}" presName="thickLine" presStyleLbl="alignNode1" presStyleIdx="0" presStyleCnt="8"/>
      <dgm:spPr/>
    </dgm:pt>
    <dgm:pt modelId="{6A0BFA3D-3AB5-420F-9939-C70C95DC3DFA}" type="pres">
      <dgm:prSet presAssocID="{6BDED67A-1FF7-41A6-B898-087EE429FF58}" presName="horz1" presStyleCnt="0"/>
      <dgm:spPr/>
    </dgm:pt>
    <dgm:pt modelId="{56E4BDF2-6551-4C28-82F0-5CC7991BFA0D}" type="pres">
      <dgm:prSet presAssocID="{6BDED67A-1FF7-41A6-B898-087EE429FF58}" presName="tx1" presStyleLbl="revTx" presStyleIdx="0" presStyleCnt="8"/>
      <dgm:spPr/>
    </dgm:pt>
    <dgm:pt modelId="{E95CE65F-A379-4B89-B7EE-89571D573203}" type="pres">
      <dgm:prSet presAssocID="{6BDED67A-1FF7-41A6-B898-087EE429FF58}" presName="vert1" presStyleCnt="0"/>
      <dgm:spPr/>
    </dgm:pt>
    <dgm:pt modelId="{AE3A10EA-B99B-4F92-AEA9-B0B45FE40D1B}" type="pres">
      <dgm:prSet presAssocID="{FFFB0AEE-A603-470D-8C38-FB7D3DA54533}" presName="thickLine" presStyleLbl="alignNode1" presStyleIdx="1" presStyleCnt="8"/>
      <dgm:spPr/>
    </dgm:pt>
    <dgm:pt modelId="{A2C4A9F9-85C0-403E-A7E8-F6A4227020C2}" type="pres">
      <dgm:prSet presAssocID="{FFFB0AEE-A603-470D-8C38-FB7D3DA54533}" presName="horz1" presStyleCnt="0"/>
      <dgm:spPr/>
    </dgm:pt>
    <dgm:pt modelId="{0B363C5A-C4D0-44ED-95D5-578870D69E86}" type="pres">
      <dgm:prSet presAssocID="{FFFB0AEE-A603-470D-8C38-FB7D3DA54533}" presName="tx1" presStyleLbl="revTx" presStyleIdx="1" presStyleCnt="8"/>
      <dgm:spPr/>
    </dgm:pt>
    <dgm:pt modelId="{A38720E8-07C0-46DB-88D6-929AFED6D2D1}" type="pres">
      <dgm:prSet presAssocID="{FFFB0AEE-A603-470D-8C38-FB7D3DA54533}" presName="vert1" presStyleCnt="0"/>
      <dgm:spPr/>
    </dgm:pt>
    <dgm:pt modelId="{DD038D93-C413-40F1-A333-44172C6476A0}" type="pres">
      <dgm:prSet presAssocID="{6AAFEFE8-42EC-425B-8855-1E86EB5237D7}" presName="thickLine" presStyleLbl="alignNode1" presStyleIdx="2" presStyleCnt="8"/>
      <dgm:spPr/>
    </dgm:pt>
    <dgm:pt modelId="{98F84DAB-4FC6-4B41-B6D5-B7164FE05D05}" type="pres">
      <dgm:prSet presAssocID="{6AAFEFE8-42EC-425B-8855-1E86EB5237D7}" presName="horz1" presStyleCnt="0"/>
      <dgm:spPr/>
    </dgm:pt>
    <dgm:pt modelId="{3C1E2CC8-6C28-4A05-9F63-33F5B6082AC9}" type="pres">
      <dgm:prSet presAssocID="{6AAFEFE8-42EC-425B-8855-1E86EB5237D7}" presName="tx1" presStyleLbl="revTx" presStyleIdx="2" presStyleCnt="8"/>
      <dgm:spPr/>
    </dgm:pt>
    <dgm:pt modelId="{994E80BE-59A5-4E9B-A6E1-101C00004CD8}" type="pres">
      <dgm:prSet presAssocID="{6AAFEFE8-42EC-425B-8855-1E86EB5237D7}" presName="vert1" presStyleCnt="0"/>
      <dgm:spPr/>
    </dgm:pt>
    <dgm:pt modelId="{7849851B-BB41-48BF-A3BF-6BC773C7A092}" type="pres">
      <dgm:prSet presAssocID="{FB7DE5F1-1B37-457D-BCB3-B322A88AA41D}" presName="thickLine" presStyleLbl="alignNode1" presStyleIdx="3" presStyleCnt="8"/>
      <dgm:spPr/>
    </dgm:pt>
    <dgm:pt modelId="{1DBAAEE7-E2C2-457D-B68C-9CF6F96B7B02}" type="pres">
      <dgm:prSet presAssocID="{FB7DE5F1-1B37-457D-BCB3-B322A88AA41D}" presName="horz1" presStyleCnt="0"/>
      <dgm:spPr/>
    </dgm:pt>
    <dgm:pt modelId="{772DEBF1-80AC-4C57-8A46-6776838FCF0D}" type="pres">
      <dgm:prSet presAssocID="{FB7DE5F1-1B37-457D-BCB3-B322A88AA41D}" presName="tx1" presStyleLbl="revTx" presStyleIdx="3" presStyleCnt="8"/>
      <dgm:spPr/>
    </dgm:pt>
    <dgm:pt modelId="{7877A05E-371E-4B81-B4CB-1510CDFF840D}" type="pres">
      <dgm:prSet presAssocID="{FB7DE5F1-1B37-457D-BCB3-B322A88AA41D}" presName="vert1" presStyleCnt="0"/>
      <dgm:spPr/>
    </dgm:pt>
    <dgm:pt modelId="{C499EA15-38D3-4D2D-AA50-173EBCA9685D}" type="pres">
      <dgm:prSet presAssocID="{8A0038FB-D33A-4E7A-80D3-2F861A87BAFF}" presName="thickLine" presStyleLbl="alignNode1" presStyleIdx="4" presStyleCnt="8"/>
      <dgm:spPr/>
    </dgm:pt>
    <dgm:pt modelId="{07E63480-7FD2-40A3-8763-6D02C3FF1F2C}" type="pres">
      <dgm:prSet presAssocID="{8A0038FB-D33A-4E7A-80D3-2F861A87BAFF}" presName="horz1" presStyleCnt="0"/>
      <dgm:spPr/>
    </dgm:pt>
    <dgm:pt modelId="{1E1E52D9-3EA0-48AA-9A1A-B99EADB572D2}" type="pres">
      <dgm:prSet presAssocID="{8A0038FB-D33A-4E7A-80D3-2F861A87BAFF}" presName="tx1" presStyleLbl="revTx" presStyleIdx="4" presStyleCnt="8"/>
      <dgm:spPr/>
    </dgm:pt>
    <dgm:pt modelId="{007FD92B-862D-4696-AA1F-C09B1AAA487E}" type="pres">
      <dgm:prSet presAssocID="{8A0038FB-D33A-4E7A-80D3-2F861A87BAFF}" presName="vert1" presStyleCnt="0"/>
      <dgm:spPr/>
    </dgm:pt>
    <dgm:pt modelId="{4755C3CC-7F10-4FF4-9688-80BE60E17116}" type="pres">
      <dgm:prSet presAssocID="{6A3DFD89-43AF-470D-AE25-7A0FC4775A28}" presName="thickLine" presStyleLbl="alignNode1" presStyleIdx="5" presStyleCnt="8"/>
      <dgm:spPr/>
    </dgm:pt>
    <dgm:pt modelId="{38759393-2740-42A4-AEA5-6258AE06F868}" type="pres">
      <dgm:prSet presAssocID="{6A3DFD89-43AF-470D-AE25-7A0FC4775A28}" presName="horz1" presStyleCnt="0"/>
      <dgm:spPr/>
    </dgm:pt>
    <dgm:pt modelId="{D62EA655-41B8-4103-BA91-8A8B9F1F2BE1}" type="pres">
      <dgm:prSet presAssocID="{6A3DFD89-43AF-470D-AE25-7A0FC4775A28}" presName="tx1" presStyleLbl="revTx" presStyleIdx="5" presStyleCnt="8"/>
      <dgm:spPr/>
    </dgm:pt>
    <dgm:pt modelId="{B4E7929B-8E92-4C14-9049-7E5689E65E2B}" type="pres">
      <dgm:prSet presAssocID="{6A3DFD89-43AF-470D-AE25-7A0FC4775A28}" presName="vert1" presStyleCnt="0"/>
      <dgm:spPr/>
    </dgm:pt>
    <dgm:pt modelId="{CB37325E-71CE-43B6-82E1-F83B77A5E8D7}" type="pres">
      <dgm:prSet presAssocID="{F1C1BB9C-FB39-469D-9546-D1B2229FDE32}" presName="thickLine" presStyleLbl="alignNode1" presStyleIdx="6" presStyleCnt="8"/>
      <dgm:spPr/>
    </dgm:pt>
    <dgm:pt modelId="{BFE3839C-78D1-41E3-9B7F-354F4082B266}" type="pres">
      <dgm:prSet presAssocID="{F1C1BB9C-FB39-469D-9546-D1B2229FDE32}" presName="horz1" presStyleCnt="0"/>
      <dgm:spPr/>
    </dgm:pt>
    <dgm:pt modelId="{F4A790C3-6F06-4898-BEBE-8700843655FB}" type="pres">
      <dgm:prSet presAssocID="{F1C1BB9C-FB39-469D-9546-D1B2229FDE32}" presName="tx1" presStyleLbl="revTx" presStyleIdx="6" presStyleCnt="8"/>
      <dgm:spPr/>
    </dgm:pt>
    <dgm:pt modelId="{95D797BF-BEEC-4F06-B5B4-551933ACA4E9}" type="pres">
      <dgm:prSet presAssocID="{F1C1BB9C-FB39-469D-9546-D1B2229FDE32}" presName="vert1" presStyleCnt="0"/>
      <dgm:spPr/>
    </dgm:pt>
    <dgm:pt modelId="{33A10DF3-F3F7-47B8-9F53-2A928B0650E0}" type="pres">
      <dgm:prSet presAssocID="{D589CA52-F53A-42CE-B71C-61695B34707E}" presName="thickLine" presStyleLbl="alignNode1" presStyleIdx="7" presStyleCnt="8"/>
      <dgm:spPr/>
    </dgm:pt>
    <dgm:pt modelId="{7886CA09-9529-437A-ABE9-0F24D0B22AF5}" type="pres">
      <dgm:prSet presAssocID="{D589CA52-F53A-42CE-B71C-61695B34707E}" presName="horz1" presStyleCnt="0"/>
      <dgm:spPr/>
    </dgm:pt>
    <dgm:pt modelId="{62A34A0C-1404-4681-95F2-CA0B127B191D}" type="pres">
      <dgm:prSet presAssocID="{D589CA52-F53A-42CE-B71C-61695B34707E}" presName="tx1" presStyleLbl="revTx" presStyleIdx="7" presStyleCnt="8"/>
      <dgm:spPr/>
    </dgm:pt>
    <dgm:pt modelId="{5C735FBC-F2F8-4C28-8CF3-8041004E80B2}" type="pres">
      <dgm:prSet presAssocID="{D589CA52-F53A-42CE-B71C-61695B34707E}" presName="vert1" presStyleCnt="0"/>
      <dgm:spPr/>
    </dgm:pt>
  </dgm:ptLst>
  <dgm:cxnLst>
    <dgm:cxn modelId="{930C3F07-81B3-4179-878C-C1DF80B52387}" type="presOf" srcId="{FFFB0AEE-A603-470D-8C38-FB7D3DA54533}" destId="{0B363C5A-C4D0-44ED-95D5-578870D69E86}" srcOrd="0" destOrd="0" presId="urn:microsoft.com/office/officeart/2008/layout/LinedList"/>
    <dgm:cxn modelId="{D4051B1E-0E73-4FF1-BE31-1FEDC7D62CF7}" srcId="{66EE9CA2-656A-42FD-88AB-95854068545E}" destId="{6A3DFD89-43AF-470D-AE25-7A0FC4775A28}" srcOrd="5" destOrd="0" parTransId="{EE5DF5C7-4165-49D0-8EED-7D5F63B12444}" sibTransId="{57F30332-6CA6-43E3-8DE8-2F17AE0CABFE}"/>
    <dgm:cxn modelId="{377B902C-2FCA-4CF4-ABA6-544AA456A1F5}" type="presOf" srcId="{6AAFEFE8-42EC-425B-8855-1E86EB5237D7}" destId="{3C1E2CC8-6C28-4A05-9F63-33F5B6082AC9}" srcOrd="0" destOrd="0" presId="urn:microsoft.com/office/officeart/2008/layout/LinedList"/>
    <dgm:cxn modelId="{12FBAB2E-24F7-4A50-9C7D-2CF4AE553AF9}" type="presOf" srcId="{8A0038FB-D33A-4E7A-80D3-2F861A87BAFF}" destId="{1E1E52D9-3EA0-48AA-9A1A-B99EADB572D2}" srcOrd="0" destOrd="0" presId="urn:microsoft.com/office/officeart/2008/layout/LinedList"/>
    <dgm:cxn modelId="{9C8F823F-4112-4BA8-9CA7-759A3AA94746}" srcId="{66EE9CA2-656A-42FD-88AB-95854068545E}" destId="{6BDED67A-1FF7-41A6-B898-087EE429FF58}" srcOrd="0" destOrd="0" parTransId="{9F9FB049-EDED-4575-9F58-BAB072D6C816}" sibTransId="{85BDCEF4-1A7F-4D65-82B0-72700372356C}"/>
    <dgm:cxn modelId="{0A1D165B-E179-4B10-8223-D69497A0597F}" srcId="{66EE9CA2-656A-42FD-88AB-95854068545E}" destId="{FB7DE5F1-1B37-457D-BCB3-B322A88AA41D}" srcOrd="3" destOrd="0" parTransId="{B317CE91-F696-438A-8832-5CB095745D93}" sibTransId="{31A6CF6C-D93B-47CE-90EC-9B397EA8D295}"/>
    <dgm:cxn modelId="{D069F95B-9093-4384-937A-65EA728DD35A}" type="presOf" srcId="{F1C1BB9C-FB39-469D-9546-D1B2229FDE32}" destId="{F4A790C3-6F06-4898-BEBE-8700843655FB}" srcOrd="0" destOrd="0" presId="urn:microsoft.com/office/officeart/2008/layout/LinedList"/>
    <dgm:cxn modelId="{75C9D95D-1651-43E9-8D18-3E68DC1F55D8}" type="presOf" srcId="{D589CA52-F53A-42CE-B71C-61695B34707E}" destId="{62A34A0C-1404-4681-95F2-CA0B127B191D}" srcOrd="0" destOrd="0" presId="urn:microsoft.com/office/officeart/2008/layout/LinedList"/>
    <dgm:cxn modelId="{8EC94543-9F24-480B-BE94-194C347E70F7}" type="presOf" srcId="{FB7DE5F1-1B37-457D-BCB3-B322A88AA41D}" destId="{772DEBF1-80AC-4C57-8A46-6776838FCF0D}" srcOrd="0" destOrd="0" presId="urn:microsoft.com/office/officeart/2008/layout/LinedList"/>
    <dgm:cxn modelId="{DD99B464-8C4E-4406-AFA2-786791525DE2}" type="presOf" srcId="{66EE9CA2-656A-42FD-88AB-95854068545E}" destId="{DEA3ABD3-FACF-4294-9054-EFBBA1DD49BF}" srcOrd="0" destOrd="0" presId="urn:microsoft.com/office/officeart/2008/layout/LinedList"/>
    <dgm:cxn modelId="{322E3E4D-B87F-4E74-9ECC-68275F7979DD}" srcId="{66EE9CA2-656A-42FD-88AB-95854068545E}" destId="{F1C1BB9C-FB39-469D-9546-D1B2229FDE32}" srcOrd="6" destOrd="0" parTransId="{6AD5DF89-E5A7-4DCC-B210-E40D1002271D}" sibTransId="{A54160EE-3A65-49FD-AC8F-5D5151ACC76A}"/>
    <dgm:cxn modelId="{76E9F36D-0A17-44F3-9FA4-1EF22186760E}" srcId="{66EE9CA2-656A-42FD-88AB-95854068545E}" destId="{FFFB0AEE-A603-470D-8C38-FB7D3DA54533}" srcOrd="1" destOrd="0" parTransId="{AF1E3F26-0151-4A1C-86D2-4DE1DCBB65D4}" sibTransId="{2A638074-2DB6-4437-9AD0-9BC12F293DED}"/>
    <dgm:cxn modelId="{26F2E079-DF39-4857-B1CA-274AD5B623B3}" srcId="{66EE9CA2-656A-42FD-88AB-95854068545E}" destId="{6AAFEFE8-42EC-425B-8855-1E86EB5237D7}" srcOrd="2" destOrd="0" parTransId="{E05F402F-9B6D-4B9B-BDA4-5E150E566881}" sibTransId="{FCE75365-2AB3-48C4-8368-379D1F53A2D6}"/>
    <dgm:cxn modelId="{F2B6777B-1855-4DAC-B55B-6F3D6483BB17}" type="presOf" srcId="{6BDED67A-1FF7-41A6-B898-087EE429FF58}" destId="{56E4BDF2-6551-4C28-82F0-5CC7991BFA0D}" srcOrd="0" destOrd="0" presId="urn:microsoft.com/office/officeart/2008/layout/LinedList"/>
    <dgm:cxn modelId="{79118D7E-C9F1-45F8-A870-4600A9B0B86D}" srcId="{66EE9CA2-656A-42FD-88AB-95854068545E}" destId="{8A0038FB-D33A-4E7A-80D3-2F861A87BAFF}" srcOrd="4" destOrd="0" parTransId="{2E0C6A39-2BF4-498E-A313-AD25B64BCFD4}" sibTransId="{BD16B696-0CCF-4A76-BB6E-6C64B191BEC3}"/>
    <dgm:cxn modelId="{4D79ABE9-7EDD-44A1-8C99-86ECAFE12A9B}" srcId="{66EE9CA2-656A-42FD-88AB-95854068545E}" destId="{D589CA52-F53A-42CE-B71C-61695B34707E}" srcOrd="7" destOrd="0" parTransId="{3D0ECE6B-6173-4E5E-8B81-A7E718F8F54D}" sibTransId="{84E1EEC7-7204-4BD5-BCC2-AF9F85AE3C8E}"/>
    <dgm:cxn modelId="{BEDEB6F2-003A-417E-967B-2A61C6D7E896}" type="presOf" srcId="{6A3DFD89-43AF-470D-AE25-7A0FC4775A28}" destId="{D62EA655-41B8-4103-BA91-8A8B9F1F2BE1}" srcOrd="0" destOrd="0" presId="urn:microsoft.com/office/officeart/2008/layout/LinedList"/>
    <dgm:cxn modelId="{AD406FCF-9A4C-41AA-B52A-E518403ADBC4}" type="presParOf" srcId="{DEA3ABD3-FACF-4294-9054-EFBBA1DD49BF}" destId="{18BF75F4-ABE5-4048-A193-FAD925B4CEF6}" srcOrd="0" destOrd="0" presId="urn:microsoft.com/office/officeart/2008/layout/LinedList"/>
    <dgm:cxn modelId="{6975F54B-292E-471B-936E-73E5B34E1F74}" type="presParOf" srcId="{DEA3ABD3-FACF-4294-9054-EFBBA1DD49BF}" destId="{6A0BFA3D-3AB5-420F-9939-C70C95DC3DFA}" srcOrd="1" destOrd="0" presId="urn:microsoft.com/office/officeart/2008/layout/LinedList"/>
    <dgm:cxn modelId="{3415D74F-C4F8-498F-8CCF-E4F2035627A4}" type="presParOf" srcId="{6A0BFA3D-3AB5-420F-9939-C70C95DC3DFA}" destId="{56E4BDF2-6551-4C28-82F0-5CC7991BFA0D}" srcOrd="0" destOrd="0" presId="urn:microsoft.com/office/officeart/2008/layout/LinedList"/>
    <dgm:cxn modelId="{1F665378-09D0-46D6-AAAB-5CE916331010}" type="presParOf" srcId="{6A0BFA3D-3AB5-420F-9939-C70C95DC3DFA}" destId="{E95CE65F-A379-4B89-B7EE-89571D573203}" srcOrd="1" destOrd="0" presId="urn:microsoft.com/office/officeart/2008/layout/LinedList"/>
    <dgm:cxn modelId="{20C16FAC-0F5D-44D0-9DED-321A2DCF53E9}" type="presParOf" srcId="{DEA3ABD3-FACF-4294-9054-EFBBA1DD49BF}" destId="{AE3A10EA-B99B-4F92-AEA9-B0B45FE40D1B}" srcOrd="2" destOrd="0" presId="urn:microsoft.com/office/officeart/2008/layout/LinedList"/>
    <dgm:cxn modelId="{976A86EE-5338-4B34-95DE-C085BF6A3421}" type="presParOf" srcId="{DEA3ABD3-FACF-4294-9054-EFBBA1DD49BF}" destId="{A2C4A9F9-85C0-403E-A7E8-F6A4227020C2}" srcOrd="3" destOrd="0" presId="urn:microsoft.com/office/officeart/2008/layout/LinedList"/>
    <dgm:cxn modelId="{2D4F59BB-C712-4F59-B927-82581782EBBA}" type="presParOf" srcId="{A2C4A9F9-85C0-403E-A7E8-F6A4227020C2}" destId="{0B363C5A-C4D0-44ED-95D5-578870D69E86}" srcOrd="0" destOrd="0" presId="urn:microsoft.com/office/officeart/2008/layout/LinedList"/>
    <dgm:cxn modelId="{F8308A47-2499-46F6-941E-DB7BE1D6890A}" type="presParOf" srcId="{A2C4A9F9-85C0-403E-A7E8-F6A4227020C2}" destId="{A38720E8-07C0-46DB-88D6-929AFED6D2D1}" srcOrd="1" destOrd="0" presId="urn:microsoft.com/office/officeart/2008/layout/LinedList"/>
    <dgm:cxn modelId="{E113CD3B-BF97-48E4-B1FD-D0F5FD5D123E}" type="presParOf" srcId="{DEA3ABD3-FACF-4294-9054-EFBBA1DD49BF}" destId="{DD038D93-C413-40F1-A333-44172C6476A0}" srcOrd="4" destOrd="0" presId="urn:microsoft.com/office/officeart/2008/layout/LinedList"/>
    <dgm:cxn modelId="{CDA411D5-BD4C-426B-8501-ACF99BBEC760}" type="presParOf" srcId="{DEA3ABD3-FACF-4294-9054-EFBBA1DD49BF}" destId="{98F84DAB-4FC6-4B41-B6D5-B7164FE05D05}" srcOrd="5" destOrd="0" presId="urn:microsoft.com/office/officeart/2008/layout/LinedList"/>
    <dgm:cxn modelId="{F8323690-9BDC-4E36-9C89-AACA01B396D6}" type="presParOf" srcId="{98F84DAB-4FC6-4B41-B6D5-B7164FE05D05}" destId="{3C1E2CC8-6C28-4A05-9F63-33F5B6082AC9}" srcOrd="0" destOrd="0" presId="urn:microsoft.com/office/officeart/2008/layout/LinedList"/>
    <dgm:cxn modelId="{91E4AE9E-F022-4748-B146-19D8C10CCF43}" type="presParOf" srcId="{98F84DAB-4FC6-4B41-B6D5-B7164FE05D05}" destId="{994E80BE-59A5-4E9B-A6E1-101C00004CD8}" srcOrd="1" destOrd="0" presId="urn:microsoft.com/office/officeart/2008/layout/LinedList"/>
    <dgm:cxn modelId="{B028B9B0-D549-493D-BF49-B3CE50EECC74}" type="presParOf" srcId="{DEA3ABD3-FACF-4294-9054-EFBBA1DD49BF}" destId="{7849851B-BB41-48BF-A3BF-6BC773C7A092}" srcOrd="6" destOrd="0" presId="urn:microsoft.com/office/officeart/2008/layout/LinedList"/>
    <dgm:cxn modelId="{43C08F87-14A1-4F1D-9DC8-8B3CFE881777}" type="presParOf" srcId="{DEA3ABD3-FACF-4294-9054-EFBBA1DD49BF}" destId="{1DBAAEE7-E2C2-457D-B68C-9CF6F96B7B02}" srcOrd="7" destOrd="0" presId="urn:microsoft.com/office/officeart/2008/layout/LinedList"/>
    <dgm:cxn modelId="{0043EE5E-CA21-4C8D-847B-D1B64A4E620D}" type="presParOf" srcId="{1DBAAEE7-E2C2-457D-B68C-9CF6F96B7B02}" destId="{772DEBF1-80AC-4C57-8A46-6776838FCF0D}" srcOrd="0" destOrd="0" presId="urn:microsoft.com/office/officeart/2008/layout/LinedList"/>
    <dgm:cxn modelId="{886DFD2E-BE1B-41D6-9DC6-3772EDC3963C}" type="presParOf" srcId="{1DBAAEE7-E2C2-457D-B68C-9CF6F96B7B02}" destId="{7877A05E-371E-4B81-B4CB-1510CDFF840D}" srcOrd="1" destOrd="0" presId="urn:microsoft.com/office/officeart/2008/layout/LinedList"/>
    <dgm:cxn modelId="{BCBA252C-EAA8-4D7E-8488-84AF7748B63B}" type="presParOf" srcId="{DEA3ABD3-FACF-4294-9054-EFBBA1DD49BF}" destId="{C499EA15-38D3-4D2D-AA50-173EBCA9685D}" srcOrd="8" destOrd="0" presId="urn:microsoft.com/office/officeart/2008/layout/LinedList"/>
    <dgm:cxn modelId="{9E8D26A6-B6E7-4F64-8C02-73780AC3EF61}" type="presParOf" srcId="{DEA3ABD3-FACF-4294-9054-EFBBA1DD49BF}" destId="{07E63480-7FD2-40A3-8763-6D02C3FF1F2C}" srcOrd="9" destOrd="0" presId="urn:microsoft.com/office/officeart/2008/layout/LinedList"/>
    <dgm:cxn modelId="{CEE558CE-D329-4525-8353-178CA898FFB2}" type="presParOf" srcId="{07E63480-7FD2-40A3-8763-6D02C3FF1F2C}" destId="{1E1E52D9-3EA0-48AA-9A1A-B99EADB572D2}" srcOrd="0" destOrd="0" presId="urn:microsoft.com/office/officeart/2008/layout/LinedList"/>
    <dgm:cxn modelId="{256E882F-FEFF-4042-B4F6-61B18AB44671}" type="presParOf" srcId="{07E63480-7FD2-40A3-8763-6D02C3FF1F2C}" destId="{007FD92B-862D-4696-AA1F-C09B1AAA487E}" srcOrd="1" destOrd="0" presId="urn:microsoft.com/office/officeart/2008/layout/LinedList"/>
    <dgm:cxn modelId="{7151F030-5C58-4D3B-80E7-08E335F68AD1}" type="presParOf" srcId="{DEA3ABD3-FACF-4294-9054-EFBBA1DD49BF}" destId="{4755C3CC-7F10-4FF4-9688-80BE60E17116}" srcOrd="10" destOrd="0" presId="urn:microsoft.com/office/officeart/2008/layout/LinedList"/>
    <dgm:cxn modelId="{002EDD9A-CFD9-4CA0-898F-5FD3A6F725BE}" type="presParOf" srcId="{DEA3ABD3-FACF-4294-9054-EFBBA1DD49BF}" destId="{38759393-2740-42A4-AEA5-6258AE06F868}" srcOrd="11" destOrd="0" presId="urn:microsoft.com/office/officeart/2008/layout/LinedList"/>
    <dgm:cxn modelId="{C336E572-31E2-4DE3-A6B3-109C26DE782A}" type="presParOf" srcId="{38759393-2740-42A4-AEA5-6258AE06F868}" destId="{D62EA655-41B8-4103-BA91-8A8B9F1F2BE1}" srcOrd="0" destOrd="0" presId="urn:microsoft.com/office/officeart/2008/layout/LinedList"/>
    <dgm:cxn modelId="{A1CC6CB3-F0BE-4A1F-AD0D-D3E87299DD52}" type="presParOf" srcId="{38759393-2740-42A4-AEA5-6258AE06F868}" destId="{B4E7929B-8E92-4C14-9049-7E5689E65E2B}" srcOrd="1" destOrd="0" presId="urn:microsoft.com/office/officeart/2008/layout/LinedList"/>
    <dgm:cxn modelId="{F1DD450B-FF2F-4A22-9441-A5047C79F22C}" type="presParOf" srcId="{DEA3ABD3-FACF-4294-9054-EFBBA1DD49BF}" destId="{CB37325E-71CE-43B6-82E1-F83B77A5E8D7}" srcOrd="12" destOrd="0" presId="urn:microsoft.com/office/officeart/2008/layout/LinedList"/>
    <dgm:cxn modelId="{98121AA0-D9D8-42BC-B045-13BFF4948B5A}" type="presParOf" srcId="{DEA3ABD3-FACF-4294-9054-EFBBA1DD49BF}" destId="{BFE3839C-78D1-41E3-9B7F-354F4082B266}" srcOrd="13" destOrd="0" presId="urn:microsoft.com/office/officeart/2008/layout/LinedList"/>
    <dgm:cxn modelId="{5A559C24-6992-4A85-9172-8ACC2852161F}" type="presParOf" srcId="{BFE3839C-78D1-41E3-9B7F-354F4082B266}" destId="{F4A790C3-6F06-4898-BEBE-8700843655FB}" srcOrd="0" destOrd="0" presId="urn:microsoft.com/office/officeart/2008/layout/LinedList"/>
    <dgm:cxn modelId="{8C17344E-2167-451D-A434-FBABF162CB6D}" type="presParOf" srcId="{BFE3839C-78D1-41E3-9B7F-354F4082B266}" destId="{95D797BF-BEEC-4F06-B5B4-551933ACA4E9}" srcOrd="1" destOrd="0" presId="urn:microsoft.com/office/officeart/2008/layout/LinedList"/>
    <dgm:cxn modelId="{E0B9CFEC-2632-46F9-8383-96F56D13CD31}" type="presParOf" srcId="{DEA3ABD3-FACF-4294-9054-EFBBA1DD49BF}" destId="{33A10DF3-F3F7-47B8-9F53-2A928B0650E0}" srcOrd="14" destOrd="0" presId="urn:microsoft.com/office/officeart/2008/layout/LinedList"/>
    <dgm:cxn modelId="{3602F8D4-D3E8-4642-B01C-9F118CF78FD4}" type="presParOf" srcId="{DEA3ABD3-FACF-4294-9054-EFBBA1DD49BF}" destId="{7886CA09-9529-437A-ABE9-0F24D0B22AF5}" srcOrd="15" destOrd="0" presId="urn:microsoft.com/office/officeart/2008/layout/LinedList"/>
    <dgm:cxn modelId="{319DF3E1-23E6-4621-8F9B-BCDB9A8F88C2}" type="presParOf" srcId="{7886CA09-9529-437A-ABE9-0F24D0B22AF5}" destId="{62A34A0C-1404-4681-95F2-CA0B127B191D}" srcOrd="0" destOrd="0" presId="urn:microsoft.com/office/officeart/2008/layout/LinedList"/>
    <dgm:cxn modelId="{FD8B4AE3-C676-4155-8E74-9DB9F8063F20}" type="presParOf" srcId="{7886CA09-9529-437A-ABE9-0F24D0B22AF5}" destId="{5C735FBC-F2F8-4C28-8CF3-8041004E80B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B72AE6-D3F8-4F0B-9FAE-63695AAED35F}" type="doc">
      <dgm:prSet loTypeId="urn:microsoft.com/office/officeart/2008/layout/LinedList" loCatId="list" qsTypeId="urn:microsoft.com/office/officeart/2005/8/quickstyle/simple5" qsCatId="simple" csTypeId="urn:microsoft.com/office/officeart/2005/8/colors/accent0_3" csCatId="mainScheme"/>
      <dgm:spPr/>
      <dgm:t>
        <a:bodyPr/>
        <a:lstStyle/>
        <a:p>
          <a:endParaRPr lang="en-US"/>
        </a:p>
      </dgm:t>
    </dgm:pt>
    <dgm:pt modelId="{4F6F3E4C-BD13-4BE2-A021-3BBB32CB7785}">
      <dgm:prSet/>
      <dgm:spPr/>
      <dgm:t>
        <a:bodyPr/>
        <a:lstStyle/>
        <a:p>
          <a:r>
            <a:rPr lang="el-GR"/>
            <a:t>Αυτές οι δαπάνες δεν αυξάνονται με τις πωλήσεις, αλλά μπορούν να ελεγχθούν:</a:t>
          </a:r>
          <a:endParaRPr lang="en-US"/>
        </a:p>
      </dgm:t>
    </dgm:pt>
    <dgm:pt modelId="{607FBA4A-F6E5-4E79-BBD9-9D867308EFCE}" type="parTrans" cxnId="{851460F4-1B14-491D-B836-411EB00957AD}">
      <dgm:prSet/>
      <dgm:spPr/>
      <dgm:t>
        <a:bodyPr/>
        <a:lstStyle/>
        <a:p>
          <a:endParaRPr lang="en-US"/>
        </a:p>
      </dgm:t>
    </dgm:pt>
    <dgm:pt modelId="{DE054BBD-8110-410D-BBD8-75EC7020FE88}" type="sibTrans" cxnId="{851460F4-1B14-491D-B836-411EB00957AD}">
      <dgm:prSet/>
      <dgm:spPr/>
      <dgm:t>
        <a:bodyPr/>
        <a:lstStyle/>
        <a:p>
          <a:endParaRPr lang="en-US"/>
        </a:p>
      </dgm:t>
    </dgm:pt>
    <dgm:pt modelId="{B06B78ED-75BB-45AC-9640-E4CDB94C1267}">
      <dgm:prSet/>
      <dgm:spPr/>
      <dgm:t>
        <a:bodyPr/>
        <a:lstStyle/>
        <a:p>
          <a:r>
            <a:rPr lang="el-GR"/>
            <a:t>Ενέργεια (ΔΕΗ, υγραέριο, φυσικό αέριο, πετρέλαιο)</a:t>
          </a:r>
          <a:endParaRPr lang="en-US"/>
        </a:p>
      </dgm:t>
    </dgm:pt>
    <dgm:pt modelId="{BA8BC06F-B44B-4F24-B026-6A1AC458DCEB}" type="parTrans" cxnId="{E1F06EE6-3C68-40F1-990B-70AD5DD74F0E}">
      <dgm:prSet/>
      <dgm:spPr/>
      <dgm:t>
        <a:bodyPr/>
        <a:lstStyle/>
        <a:p>
          <a:endParaRPr lang="en-US"/>
        </a:p>
      </dgm:t>
    </dgm:pt>
    <dgm:pt modelId="{04C7F670-259F-4DD3-B1C1-58E30B46AC44}" type="sibTrans" cxnId="{E1F06EE6-3C68-40F1-990B-70AD5DD74F0E}">
      <dgm:prSet/>
      <dgm:spPr/>
      <dgm:t>
        <a:bodyPr/>
        <a:lstStyle/>
        <a:p>
          <a:endParaRPr lang="en-US"/>
        </a:p>
      </dgm:t>
    </dgm:pt>
    <dgm:pt modelId="{E2295B79-7E7E-4EA4-9D8C-B63D46E4F6EE}">
      <dgm:prSet/>
      <dgm:spPr/>
      <dgm:t>
        <a:bodyPr/>
        <a:lstStyle/>
        <a:p>
          <a:r>
            <a:rPr lang="el-GR"/>
            <a:t>Τηλέφωνο</a:t>
          </a:r>
          <a:endParaRPr lang="en-US"/>
        </a:p>
      </dgm:t>
    </dgm:pt>
    <dgm:pt modelId="{454A5CC7-EC61-4485-BCA2-981B3DC095B4}" type="parTrans" cxnId="{9896A044-739A-4DF3-AFCE-DB92E76F967B}">
      <dgm:prSet/>
      <dgm:spPr/>
      <dgm:t>
        <a:bodyPr/>
        <a:lstStyle/>
        <a:p>
          <a:endParaRPr lang="en-US"/>
        </a:p>
      </dgm:t>
    </dgm:pt>
    <dgm:pt modelId="{8F7CA130-FE93-4AC3-B18A-31D0430AEA1B}" type="sibTrans" cxnId="{9896A044-739A-4DF3-AFCE-DB92E76F967B}">
      <dgm:prSet/>
      <dgm:spPr/>
      <dgm:t>
        <a:bodyPr/>
        <a:lstStyle/>
        <a:p>
          <a:endParaRPr lang="en-US"/>
        </a:p>
      </dgm:t>
    </dgm:pt>
    <dgm:pt modelId="{660709AB-7C92-40E6-A8A2-481CED4748B4}">
      <dgm:prSet/>
      <dgm:spPr/>
      <dgm:t>
        <a:bodyPr/>
        <a:lstStyle/>
        <a:p>
          <a:r>
            <a:rPr lang="el-GR"/>
            <a:t>Ύδρευση και αποχέτευση</a:t>
          </a:r>
          <a:endParaRPr lang="en-US"/>
        </a:p>
      </dgm:t>
    </dgm:pt>
    <dgm:pt modelId="{06CDB025-ACB7-4B45-BDC9-110A9A079C9A}" type="parTrans" cxnId="{200E1C88-5339-4284-8840-4B757DACB579}">
      <dgm:prSet/>
      <dgm:spPr/>
      <dgm:t>
        <a:bodyPr/>
        <a:lstStyle/>
        <a:p>
          <a:endParaRPr lang="en-US"/>
        </a:p>
      </dgm:t>
    </dgm:pt>
    <dgm:pt modelId="{7BE1CFD0-8183-4AB2-B554-B03D718865A0}" type="sibTrans" cxnId="{200E1C88-5339-4284-8840-4B757DACB579}">
      <dgm:prSet/>
      <dgm:spPr/>
      <dgm:t>
        <a:bodyPr/>
        <a:lstStyle/>
        <a:p>
          <a:endParaRPr lang="en-US"/>
        </a:p>
      </dgm:t>
    </dgm:pt>
    <dgm:pt modelId="{3E75E9B8-3BE0-49B9-81B5-1B4BD5D0ADB4}">
      <dgm:prSet/>
      <dgm:spPr/>
      <dgm:t>
        <a:bodyPr/>
        <a:lstStyle/>
        <a:p>
          <a:r>
            <a:rPr lang="el-GR"/>
            <a:t>Επισκευές και συντήρηση</a:t>
          </a:r>
          <a:endParaRPr lang="en-US"/>
        </a:p>
      </dgm:t>
    </dgm:pt>
    <dgm:pt modelId="{E48A703A-0B0A-4837-BCC5-FE23A10F5D30}" type="parTrans" cxnId="{604761B1-194D-47FE-B394-C6FC23C2EC4B}">
      <dgm:prSet/>
      <dgm:spPr/>
      <dgm:t>
        <a:bodyPr/>
        <a:lstStyle/>
        <a:p>
          <a:endParaRPr lang="en-US"/>
        </a:p>
      </dgm:t>
    </dgm:pt>
    <dgm:pt modelId="{70DDF6BB-AE49-4E91-A587-CC8A44A34D40}" type="sibTrans" cxnId="{604761B1-194D-47FE-B394-C6FC23C2EC4B}">
      <dgm:prSet/>
      <dgm:spPr/>
      <dgm:t>
        <a:bodyPr/>
        <a:lstStyle/>
        <a:p>
          <a:endParaRPr lang="en-US"/>
        </a:p>
      </dgm:t>
    </dgm:pt>
    <dgm:pt modelId="{DD4635C5-A1F8-4C90-8458-F541D7651DF2}">
      <dgm:prSet/>
      <dgm:spPr/>
      <dgm:t>
        <a:bodyPr/>
        <a:lstStyle/>
        <a:p>
          <a:r>
            <a:rPr lang="el-GR"/>
            <a:t>Οδοιπορικά</a:t>
          </a:r>
          <a:endParaRPr lang="en-US"/>
        </a:p>
      </dgm:t>
    </dgm:pt>
    <dgm:pt modelId="{51351369-F2C3-449E-A210-5DD2AA042965}" type="parTrans" cxnId="{48C5E9A0-BB8B-41A2-9C18-7979EBED14AF}">
      <dgm:prSet/>
      <dgm:spPr/>
      <dgm:t>
        <a:bodyPr/>
        <a:lstStyle/>
        <a:p>
          <a:endParaRPr lang="en-US"/>
        </a:p>
      </dgm:t>
    </dgm:pt>
    <dgm:pt modelId="{6B40C125-EE1A-4D47-BA94-E5C429ECF502}" type="sibTrans" cxnId="{48C5E9A0-BB8B-41A2-9C18-7979EBED14AF}">
      <dgm:prSet/>
      <dgm:spPr/>
      <dgm:t>
        <a:bodyPr/>
        <a:lstStyle/>
        <a:p>
          <a:endParaRPr lang="en-US"/>
        </a:p>
      </dgm:t>
    </dgm:pt>
    <dgm:pt modelId="{B163FFC4-15FC-4844-BB6E-84EB39B84443}">
      <dgm:prSet/>
      <dgm:spPr/>
      <dgm:t>
        <a:bodyPr/>
        <a:lstStyle/>
        <a:p>
          <a:r>
            <a:rPr lang="el-GR"/>
            <a:t>Εισφορές και Συνδρομές</a:t>
          </a:r>
          <a:endParaRPr lang="en-US"/>
        </a:p>
      </dgm:t>
    </dgm:pt>
    <dgm:pt modelId="{3FB45772-5CD6-42F1-933B-1CA135926560}" type="parTrans" cxnId="{191175C5-8805-46F5-8A91-51BFA257C8AC}">
      <dgm:prSet/>
      <dgm:spPr/>
      <dgm:t>
        <a:bodyPr/>
        <a:lstStyle/>
        <a:p>
          <a:endParaRPr lang="en-US"/>
        </a:p>
      </dgm:t>
    </dgm:pt>
    <dgm:pt modelId="{7EF5204D-B9E2-46B8-9898-7AAF899A563F}" type="sibTrans" cxnId="{191175C5-8805-46F5-8A91-51BFA257C8AC}">
      <dgm:prSet/>
      <dgm:spPr/>
      <dgm:t>
        <a:bodyPr/>
        <a:lstStyle/>
        <a:p>
          <a:endParaRPr lang="en-US"/>
        </a:p>
      </dgm:t>
    </dgm:pt>
    <dgm:pt modelId="{94AF5168-FE8E-4B1C-A8FF-D81A463328F4}">
      <dgm:prSet/>
      <dgm:spPr/>
      <dgm:t>
        <a:bodyPr/>
        <a:lstStyle/>
        <a:p>
          <a:r>
            <a:rPr lang="el-GR"/>
            <a:t>Δωρεές και Χορηγίες</a:t>
          </a:r>
          <a:endParaRPr lang="en-US"/>
        </a:p>
      </dgm:t>
    </dgm:pt>
    <dgm:pt modelId="{656A74CB-F199-48E2-9842-020C41E18739}" type="parTrans" cxnId="{D97EB920-6000-449C-BE94-CFC060121895}">
      <dgm:prSet/>
      <dgm:spPr/>
      <dgm:t>
        <a:bodyPr/>
        <a:lstStyle/>
        <a:p>
          <a:endParaRPr lang="en-US"/>
        </a:p>
      </dgm:t>
    </dgm:pt>
    <dgm:pt modelId="{CE6A2E6E-29DE-4CD6-BD44-DD9E02C17AF1}" type="sibTrans" cxnId="{D97EB920-6000-449C-BE94-CFC060121895}">
      <dgm:prSet/>
      <dgm:spPr/>
      <dgm:t>
        <a:bodyPr/>
        <a:lstStyle/>
        <a:p>
          <a:endParaRPr lang="en-US"/>
        </a:p>
      </dgm:t>
    </dgm:pt>
    <dgm:pt modelId="{D23F039E-2BEB-4152-B9A2-082FBA70802C}">
      <dgm:prSet/>
      <dgm:spPr/>
      <dgm:t>
        <a:bodyPr/>
        <a:lstStyle/>
        <a:p>
          <a:r>
            <a:rPr lang="el-GR"/>
            <a:t>Αμοιβές Τρίτων (λογιστής, δικηγόρος)</a:t>
          </a:r>
          <a:endParaRPr lang="en-US"/>
        </a:p>
      </dgm:t>
    </dgm:pt>
    <dgm:pt modelId="{F31946C9-18CB-432B-AD64-5E8C07235734}" type="parTrans" cxnId="{725EE540-7D5A-4030-A69D-B66EC1D0091B}">
      <dgm:prSet/>
      <dgm:spPr/>
      <dgm:t>
        <a:bodyPr/>
        <a:lstStyle/>
        <a:p>
          <a:endParaRPr lang="en-US"/>
        </a:p>
      </dgm:t>
    </dgm:pt>
    <dgm:pt modelId="{46FECF6A-DC36-4DED-B2C6-5F5410C3791F}" type="sibTrans" cxnId="{725EE540-7D5A-4030-A69D-B66EC1D0091B}">
      <dgm:prSet/>
      <dgm:spPr/>
      <dgm:t>
        <a:bodyPr/>
        <a:lstStyle/>
        <a:p>
          <a:endParaRPr lang="en-US"/>
        </a:p>
      </dgm:t>
    </dgm:pt>
    <dgm:pt modelId="{F85C241A-7560-48CB-90F4-CF029C4849BA}" type="pres">
      <dgm:prSet presAssocID="{2DB72AE6-D3F8-4F0B-9FAE-63695AAED35F}" presName="vert0" presStyleCnt="0">
        <dgm:presLayoutVars>
          <dgm:dir/>
          <dgm:animOne val="branch"/>
          <dgm:animLvl val="lvl"/>
        </dgm:presLayoutVars>
      </dgm:prSet>
      <dgm:spPr/>
    </dgm:pt>
    <dgm:pt modelId="{89A6D85E-68E1-4C1E-A26C-61E1F3FA680D}" type="pres">
      <dgm:prSet presAssocID="{4F6F3E4C-BD13-4BE2-A021-3BBB32CB7785}" presName="thickLine" presStyleLbl="alignNode1" presStyleIdx="0" presStyleCnt="9"/>
      <dgm:spPr/>
    </dgm:pt>
    <dgm:pt modelId="{ABF075DD-7C94-4CF0-87EA-85E2D278B846}" type="pres">
      <dgm:prSet presAssocID="{4F6F3E4C-BD13-4BE2-A021-3BBB32CB7785}" presName="horz1" presStyleCnt="0"/>
      <dgm:spPr/>
    </dgm:pt>
    <dgm:pt modelId="{E6EF6CB4-C1D1-4DF1-B5B7-059F077AB6BA}" type="pres">
      <dgm:prSet presAssocID="{4F6F3E4C-BD13-4BE2-A021-3BBB32CB7785}" presName="tx1" presStyleLbl="revTx" presStyleIdx="0" presStyleCnt="9"/>
      <dgm:spPr/>
    </dgm:pt>
    <dgm:pt modelId="{29FA7DC7-88A7-43EB-A41C-2F0FDB5194A1}" type="pres">
      <dgm:prSet presAssocID="{4F6F3E4C-BD13-4BE2-A021-3BBB32CB7785}" presName="vert1" presStyleCnt="0"/>
      <dgm:spPr/>
    </dgm:pt>
    <dgm:pt modelId="{6F4A5730-1250-4DE6-9483-2DF4BC0CCACE}" type="pres">
      <dgm:prSet presAssocID="{B06B78ED-75BB-45AC-9640-E4CDB94C1267}" presName="thickLine" presStyleLbl="alignNode1" presStyleIdx="1" presStyleCnt="9"/>
      <dgm:spPr/>
    </dgm:pt>
    <dgm:pt modelId="{C097B595-B183-44A4-93D4-D0AABE4214A7}" type="pres">
      <dgm:prSet presAssocID="{B06B78ED-75BB-45AC-9640-E4CDB94C1267}" presName="horz1" presStyleCnt="0"/>
      <dgm:spPr/>
    </dgm:pt>
    <dgm:pt modelId="{3FF63190-2CD0-4A02-8E86-2728DA198F7C}" type="pres">
      <dgm:prSet presAssocID="{B06B78ED-75BB-45AC-9640-E4CDB94C1267}" presName="tx1" presStyleLbl="revTx" presStyleIdx="1" presStyleCnt="9"/>
      <dgm:spPr/>
    </dgm:pt>
    <dgm:pt modelId="{AA6A9E93-ABF4-4980-BA70-2BB96DEA6B1E}" type="pres">
      <dgm:prSet presAssocID="{B06B78ED-75BB-45AC-9640-E4CDB94C1267}" presName="vert1" presStyleCnt="0"/>
      <dgm:spPr/>
    </dgm:pt>
    <dgm:pt modelId="{7A205B22-2FAC-4B9A-8B26-D06AB14C22BA}" type="pres">
      <dgm:prSet presAssocID="{E2295B79-7E7E-4EA4-9D8C-B63D46E4F6EE}" presName="thickLine" presStyleLbl="alignNode1" presStyleIdx="2" presStyleCnt="9"/>
      <dgm:spPr/>
    </dgm:pt>
    <dgm:pt modelId="{28A06CCC-534B-48E7-A763-2B7985D64044}" type="pres">
      <dgm:prSet presAssocID="{E2295B79-7E7E-4EA4-9D8C-B63D46E4F6EE}" presName="horz1" presStyleCnt="0"/>
      <dgm:spPr/>
    </dgm:pt>
    <dgm:pt modelId="{6DB5973D-E3B2-4391-A7AA-342A2C3AB1AF}" type="pres">
      <dgm:prSet presAssocID="{E2295B79-7E7E-4EA4-9D8C-B63D46E4F6EE}" presName="tx1" presStyleLbl="revTx" presStyleIdx="2" presStyleCnt="9"/>
      <dgm:spPr/>
    </dgm:pt>
    <dgm:pt modelId="{CFF89E7D-C8A6-4DFD-BE19-347D6AC93586}" type="pres">
      <dgm:prSet presAssocID="{E2295B79-7E7E-4EA4-9D8C-B63D46E4F6EE}" presName="vert1" presStyleCnt="0"/>
      <dgm:spPr/>
    </dgm:pt>
    <dgm:pt modelId="{4D4F99F7-7D84-4E58-B171-18C27F98F1B9}" type="pres">
      <dgm:prSet presAssocID="{660709AB-7C92-40E6-A8A2-481CED4748B4}" presName="thickLine" presStyleLbl="alignNode1" presStyleIdx="3" presStyleCnt="9"/>
      <dgm:spPr/>
    </dgm:pt>
    <dgm:pt modelId="{42B8D424-4BDB-455B-92F4-F31593AF3323}" type="pres">
      <dgm:prSet presAssocID="{660709AB-7C92-40E6-A8A2-481CED4748B4}" presName="horz1" presStyleCnt="0"/>
      <dgm:spPr/>
    </dgm:pt>
    <dgm:pt modelId="{0DE1B994-3BBF-4D8B-8F9B-6DB9C2BC21DD}" type="pres">
      <dgm:prSet presAssocID="{660709AB-7C92-40E6-A8A2-481CED4748B4}" presName="tx1" presStyleLbl="revTx" presStyleIdx="3" presStyleCnt="9"/>
      <dgm:spPr/>
    </dgm:pt>
    <dgm:pt modelId="{9375FE67-9668-47C6-B8D1-643578C14F74}" type="pres">
      <dgm:prSet presAssocID="{660709AB-7C92-40E6-A8A2-481CED4748B4}" presName="vert1" presStyleCnt="0"/>
      <dgm:spPr/>
    </dgm:pt>
    <dgm:pt modelId="{EE415501-0E88-4C3B-9064-2B6FD5496F7E}" type="pres">
      <dgm:prSet presAssocID="{3E75E9B8-3BE0-49B9-81B5-1B4BD5D0ADB4}" presName="thickLine" presStyleLbl="alignNode1" presStyleIdx="4" presStyleCnt="9"/>
      <dgm:spPr/>
    </dgm:pt>
    <dgm:pt modelId="{750309B5-B9BB-4624-983F-3E71BF45EBE4}" type="pres">
      <dgm:prSet presAssocID="{3E75E9B8-3BE0-49B9-81B5-1B4BD5D0ADB4}" presName="horz1" presStyleCnt="0"/>
      <dgm:spPr/>
    </dgm:pt>
    <dgm:pt modelId="{970DBCBD-A1B1-4CB1-A7F8-6B1D3EFFAD44}" type="pres">
      <dgm:prSet presAssocID="{3E75E9B8-3BE0-49B9-81B5-1B4BD5D0ADB4}" presName="tx1" presStyleLbl="revTx" presStyleIdx="4" presStyleCnt="9"/>
      <dgm:spPr/>
    </dgm:pt>
    <dgm:pt modelId="{29F06EF9-70CB-4A9C-8AD6-4AD218ADE9D0}" type="pres">
      <dgm:prSet presAssocID="{3E75E9B8-3BE0-49B9-81B5-1B4BD5D0ADB4}" presName="vert1" presStyleCnt="0"/>
      <dgm:spPr/>
    </dgm:pt>
    <dgm:pt modelId="{0AAEE0B1-A6DD-4447-A135-770A26BFC29C}" type="pres">
      <dgm:prSet presAssocID="{DD4635C5-A1F8-4C90-8458-F541D7651DF2}" presName="thickLine" presStyleLbl="alignNode1" presStyleIdx="5" presStyleCnt="9"/>
      <dgm:spPr/>
    </dgm:pt>
    <dgm:pt modelId="{F6247222-BF6B-4325-B19C-64494A8AE93A}" type="pres">
      <dgm:prSet presAssocID="{DD4635C5-A1F8-4C90-8458-F541D7651DF2}" presName="horz1" presStyleCnt="0"/>
      <dgm:spPr/>
    </dgm:pt>
    <dgm:pt modelId="{40C74BD1-ECC9-4748-8262-521CDB54E79E}" type="pres">
      <dgm:prSet presAssocID="{DD4635C5-A1F8-4C90-8458-F541D7651DF2}" presName="tx1" presStyleLbl="revTx" presStyleIdx="5" presStyleCnt="9"/>
      <dgm:spPr/>
    </dgm:pt>
    <dgm:pt modelId="{16B73901-7070-4A13-A8B8-39B5BE37044D}" type="pres">
      <dgm:prSet presAssocID="{DD4635C5-A1F8-4C90-8458-F541D7651DF2}" presName="vert1" presStyleCnt="0"/>
      <dgm:spPr/>
    </dgm:pt>
    <dgm:pt modelId="{E2314AA5-406E-4F80-96A3-A5C2B5064DB1}" type="pres">
      <dgm:prSet presAssocID="{B163FFC4-15FC-4844-BB6E-84EB39B84443}" presName="thickLine" presStyleLbl="alignNode1" presStyleIdx="6" presStyleCnt="9"/>
      <dgm:spPr/>
    </dgm:pt>
    <dgm:pt modelId="{17C2FD3A-6547-4B0A-AE6E-866AD2764C69}" type="pres">
      <dgm:prSet presAssocID="{B163FFC4-15FC-4844-BB6E-84EB39B84443}" presName="horz1" presStyleCnt="0"/>
      <dgm:spPr/>
    </dgm:pt>
    <dgm:pt modelId="{73F59779-4EFD-4D2B-84BE-9C579A999FEE}" type="pres">
      <dgm:prSet presAssocID="{B163FFC4-15FC-4844-BB6E-84EB39B84443}" presName="tx1" presStyleLbl="revTx" presStyleIdx="6" presStyleCnt="9"/>
      <dgm:spPr/>
    </dgm:pt>
    <dgm:pt modelId="{46A5010E-DD0E-4FD7-B850-5A6EEEDF6C9C}" type="pres">
      <dgm:prSet presAssocID="{B163FFC4-15FC-4844-BB6E-84EB39B84443}" presName="vert1" presStyleCnt="0"/>
      <dgm:spPr/>
    </dgm:pt>
    <dgm:pt modelId="{CC58E618-8A56-4856-8B06-9877B2312147}" type="pres">
      <dgm:prSet presAssocID="{94AF5168-FE8E-4B1C-A8FF-D81A463328F4}" presName="thickLine" presStyleLbl="alignNode1" presStyleIdx="7" presStyleCnt="9"/>
      <dgm:spPr/>
    </dgm:pt>
    <dgm:pt modelId="{8DFC1434-6C2E-4C76-A8DB-584AE5EA0684}" type="pres">
      <dgm:prSet presAssocID="{94AF5168-FE8E-4B1C-A8FF-D81A463328F4}" presName="horz1" presStyleCnt="0"/>
      <dgm:spPr/>
    </dgm:pt>
    <dgm:pt modelId="{D1EC541B-B5FF-4F2A-AC55-AD83109F7F90}" type="pres">
      <dgm:prSet presAssocID="{94AF5168-FE8E-4B1C-A8FF-D81A463328F4}" presName="tx1" presStyleLbl="revTx" presStyleIdx="7" presStyleCnt="9"/>
      <dgm:spPr/>
    </dgm:pt>
    <dgm:pt modelId="{A3545C7A-4C16-4337-990D-FE06C1E8BBBD}" type="pres">
      <dgm:prSet presAssocID="{94AF5168-FE8E-4B1C-A8FF-D81A463328F4}" presName="vert1" presStyleCnt="0"/>
      <dgm:spPr/>
    </dgm:pt>
    <dgm:pt modelId="{216F9AA4-1EAA-483F-BD1D-EE38C5AEDB62}" type="pres">
      <dgm:prSet presAssocID="{D23F039E-2BEB-4152-B9A2-082FBA70802C}" presName="thickLine" presStyleLbl="alignNode1" presStyleIdx="8" presStyleCnt="9"/>
      <dgm:spPr/>
    </dgm:pt>
    <dgm:pt modelId="{1C3FFFF8-4DBE-4EDB-B47F-555D80F0FAE7}" type="pres">
      <dgm:prSet presAssocID="{D23F039E-2BEB-4152-B9A2-082FBA70802C}" presName="horz1" presStyleCnt="0"/>
      <dgm:spPr/>
    </dgm:pt>
    <dgm:pt modelId="{E15D96B3-F2AB-40D2-8FAC-AC3036BC6547}" type="pres">
      <dgm:prSet presAssocID="{D23F039E-2BEB-4152-B9A2-082FBA70802C}" presName="tx1" presStyleLbl="revTx" presStyleIdx="8" presStyleCnt="9"/>
      <dgm:spPr/>
    </dgm:pt>
    <dgm:pt modelId="{8D8C7833-5C7E-4451-AA16-958B0EEC4B5C}" type="pres">
      <dgm:prSet presAssocID="{D23F039E-2BEB-4152-B9A2-082FBA70802C}" presName="vert1" presStyleCnt="0"/>
      <dgm:spPr/>
    </dgm:pt>
  </dgm:ptLst>
  <dgm:cxnLst>
    <dgm:cxn modelId="{4C243C02-5F83-48AA-9E10-96759FEE61D3}" type="presOf" srcId="{E2295B79-7E7E-4EA4-9D8C-B63D46E4F6EE}" destId="{6DB5973D-E3B2-4391-A7AA-342A2C3AB1AF}" srcOrd="0" destOrd="0" presId="urn:microsoft.com/office/officeart/2008/layout/LinedList"/>
    <dgm:cxn modelId="{0C207917-A8C4-46C2-904A-435D367EBA4B}" type="presOf" srcId="{94AF5168-FE8E-4B1C-A8FF-D81A463328F4}" destId="{D1EC541B-B5FF-4F2A-AC55-AD83109F7F90}" srcOrd="0" destOrd="0" presId="urn:microsoft.com/office/officeart/2008/layout/LinedList"/>
    <dgm:cxn modelId="{D97EB920-6000-449C-BE94-CFC060121895}" srcId="{2DB72AE6-D3F8-4F0B-9FAE-63695AAED35F}" destId="{94AF5168-FE8E-4B1C-A8FF-D81A463328F4}" srcOrd="7" destOrd="0" parTransId="{656A74CB-F199-48E2-9842-020C41E18739}" sibTransId="{CE6A2E6E-29DE-4CD6-BD44-DD9E02C17AF1}"/>
    <dgm:cxn modelId="{725EE540-7D5A-4030-A69D-B66EC1D0091B}" srcId="{2DB72AE6-D3F8-4F0B-9FAE-63695AAED35F}" destId="{D23F039E-2BEB-4152-B9A2-082FBA70802C}" srcOrd="8" destOrd="0" parTransId="{F31946C9-18CB-432B-AD64-5E8C07235734}" sibTransId="{46FECF6A-DC36-4DED-B2C6-5F5410C3791F}"/>
    <dgm:cxn modelId="{9896A044-739A-4DF3-AFCE-DB92E76F967B}" srcId="{2DB72AE6-D3F8-4F0B-9FAE-63695AAED35F}" destId="{E2295B79-7E7E-4EA4-9D8C-B63D46E4F6EE}" srcOrd="2" destOrd="0" parTransId="{454A5CC7-EC61-4485-BCA2-981B3DC095B4}" sibTransId="{8F7CA130-FE93-4AC3-B18A-31D0430AEA1B}"/>
    <dgm:cxn modelId="{F536F951-02C6-4A47-93F8-8117D7C7575C}" type="presOf" srcId="{B163FFC4-15FC-4844-BB6E-84EB39B84443}" destId="{73F59779-4EFD-4D2B-84BE-9C579A999FEE}" srcOrd="0" destOrd="0" presId="urn:microsoft.com/office/officeart/2008/layout/LinedList"/>
    <dgm:cxn modelId="{775D3182-1D4B-4ADF-B6D1-C0FF1997B71A}" type="presOf" srcId="{3E75E9B8-3BE0-49B9-81B5-1B4BD5D0ADB4}" destId="{970DBCBD-A1B1-4CB1-A7F8-6B1D3EFFAD44}" srcOrd="0" destOrd="0" presId="urn:microsoft.com/office/officeart/2008/layout/LinedList"/>
    <dgm:cxn modelId="{200E1C88-5339-4284-8840-4B757DACB579}" srcId="{2DB72AE6-D3F8-4F0B-9FAE-63695AAED35F}" destId="{660709AB-7C92-40E6-A8A2-481CED4748B4}" srcOrd="3" destOrd="0" parTransId="{06CDB025-ACB7-4B45-BDC9-110A9A079C9A}" sibTransId="{7BE1CFD0-8183-4AB2-B554-B03D718865A0}"/>
    <dgm:cxn modelId="{C8C10896-48F2-42DB-8218-85C56BB33D34}" type="presOf" srcId="{2DB72AE6-D3F8-4F0B-9FAE-63695AAED35F}" destId="{F85C241A-7560-48CB-90F4-CF029C4849BA}" srcOrd="0" destOrd="0" presId="urn:microsoft.com/office/officeart/2008/layout/LinedList"/>
    <dgm:cxn modelId="{48C5E9A0-BB8B-41A2-9C18-7979EBED14AF}" srcId="{2DB72AE6-D3F8-4F0B-9FAE-63695AAED35F}" destId="{DD4635C5-A1F8-4C90-8458-F541D7651DF2}" srcOrd="5" destOrd="0" parTransId="{51351369-F2C3-449E-A210-5DD2AA042965}" sibTransId="{6B40C125-EE1A-4D47-BA94-E5C429ECF502}"/>
    <dgm:cxn modelId="{451129AE-4033-4795-A6F2-BE2F7A9151D7}" type="presOf" srcId="{DD4635C5-A1F8-4C90-8458-F541D7651DF2}" destId="{40C74BD1-ECC9-4748-8262-521CDB54E79E}" srcOrd="0" destOrd="0" presId="urn:microsoft.com/office/officeart/2008/layout/LinedList"/>
    <dgm:cxn modelId="{604761B1-194D-47FE-B394-C6FC23C2EC4B}" srcId="{2DB72AE6-D3F8-4F0B-9FAE-63695AAED35F}" destId="{3E75E9B8-3BE0-49B9-81B5-1B4BD5D0ADB4}" srcOrd="4" destOrd="0" parTransId="{E48A703A-0B0A-4837-BCC5-FE23A10F5D30}" sibTransId="{70DDF6BB-AE49-4E91-A587-CC8A44A34D40}"/>
    <dgm:cxn modelId="{191175C5-8805-46F5-8A91-51BFA257C8AC}" srcId="{2DB72AE6-D3F8-4F0B-9FAE-63695AAED35F}" destId="{B163FFC4-15FC-4844-BB6E-84EB39B84443}" srcOrd="6" destOrd="0" parTransId="{3FB45772-5CD6-42F1-933B-1CA135926560}" sibTransId="{7EF5204D-B9E2-46B8-9898-7AAF899A563F}"/>
    <dgm:cxn modelId="{BB0592CC-A149-4544-AD2A-77DA0BE4D7BA}" type="presOf" srcId="{4F6F3E4C-BD13-4BE2-A021-3BBB32CB7785}" destId="{E6EF6CB4-C1D1-4DF1-B5B7-059F077AB6BA}" srcOrd="0" destOrd="0" presId="urn:microsoft.com/office/officeart/2008/layout/LinedList"/>
    <dgm:cxn modelId="{BE9398CE-3848-4EAB-A7E8-1269C9D2C53D}" type="presOf" srcId="{660709AB-7C92-40E6-A8A2-481CED4748B4}" destId="{0DE1B994-3BBF-4D8B-8F9B-6DB9C2BC21DD}" srcOrd="0" destOrd="0" presId="urn:microsoft.com/office/officeart/2008/layout/LinedList"/>
    <dgm:cxn modelId="{CACFD2D1-DEA0-451B-9AFC-D7B482CDAADD}" type="presOf" srcId="{B06B78ED-75BB-45AC-9640-E4CDB94C1267}" destId="{3FF63190-2CD0-4A02-8E86-2728DA198F7C}" srcOrd="0" destOrd="0" presId="urn:microsoft.com/office/officeart/2008/layout/LinedList"/>
    <dgm:cxn modelId="{2ED2B6E2-895D-4709-AC7F-6C75F5BF44B2}" type="presOf" srcId="{D23F039E-2BEB-4152-B9A2-082FBA70802C}" destId="{E15D96B3-F2AB-40D2-8FAC-AC3036BC6547}" srcOrd="0" destOrd="0" presId="urn:microsoft.com/office/officeart/2008/layout/LinedList"/>
    <dgm:cxn modelId="{E1F06EE6-3C68-40F1-990B-70AD5DD74F0E}" srcId="{2DB72AE6-D3F8-4F0B-9FAE-63695AAED35F}" destId="{B06B78ED-75BB-45AC-9640-E4CDB94C1267}" srcOrd="1" destOrd="0" parTransId="{BA8BC06F-B44B-4F24-B026-6A1AC458DCEB}" sibTransId="{04C7F670-259F-4DD3-B1C1-58E30B46AC44}"/>
    <dgm:cxn modelId="{851460F4-1B14-491D-B836-411EB00957AD}" srcId="{2DB72AE6-D3F8-4F0B-9FAE-63695AAED35F}" destId="{4F6F3E4C-BD13-4BE2-A021-3BBB32CB7785}" srcOrd="0" destOrd="0" parTransId="{607FBA4A-F6E5-4E79-BBD9-9D867308EFCE}" sibTransId="{DE054BBD-8110-410D-BBD8-75EC7020FE88}"/>
    <dgm:cxn modelId="{C32FC852-4301-4934-9950-0C168936F06B}" type="presParOf" srcId="{F85C241A-7560-48CB-90F4-CF029C4849BA}" destId="{89A6D85E-68E1-4C1E-A26C-61E1F3FA680D}" srcOrd="0" destOrd="0" presId="urn:microsoft.com/office/officeart/2008/layout/LinedList"/>
    <dgm:cxn modelId="{2DBE76CB-6788-4BD7-8E06-23A97C68F431}" type="presParOf" srcId="{F85C241A-7560-48CB-90F4-CF029C4849BA}" destId="{ABF075DD-7C94-4CF0-87EA-85E2D278B846}" srcOrd="1" destOrd="0" presId="urn:microsoft.com/office/officeart/2008/layout/LinedList"/>
    <dgm:cxn modelId="{770E65CF-B0E9-4C81-AE5D-2D8143CD7A03}" type="presParOf" srcId="{ABF075DD-7C94-4CF0-87EA-85E2D278B846}" destId="{E6EF6CB4-C1D1-4DF1-B5B7-059F077AB6BA}" srcOrd="0" destOrd="0" presId="urn:microsoft.com/office/officeart/2008/layout/LinedList"/>
    <dgm:cxn modelId="{AC6AC47F-918B-4FE1-9A6D-EA557FABE0FA}" type="presParOf" srcId="{ABF075DD-7C94-4CF0-87EA-85E2D278B846}" destId="{29FA7DC7-88A7-43EB-A41C-2F0FDB5194A1}" srcOrd="1" destOrd="0" presId="urn:microsoft.com/office/officeart/2008/layout/LinedList"/>
    <dgm:cxn modelId="{04B15C1B-D85C-4E45-B17F-494A277CD0C9}" type="presParOf" srcId="{F85C241A-7560-48CB-90F4-CF029C4849BA}" destId="{6F4A5730-1250-4DE6-9483-2DF4BC0CCACE}" srcOrd="2" destOrd="0" presId="urn:microsoft.com/office/officeart/2008/layout/LinedList"/>
    <dgm:cxn modelId="{B2C50393-9F5D-428A-8D44-37BAF73725B9}" type="presParOf" srcId="{F85C241A-7560-48CB-90F4-CF029C4849BA}" destId="{C097B595-B183-44A4-93D4-D0AABE4214A7}" srcOrd="3" destOrd="0" presId="urn:microsoft.com/office/officeart/2008/layout/LinedList"/>
    <dgm:cxn modelId="{C46CB451-7645-49A2-A5F9-9D6B42DC79F9}" type="presParOf" srcId="{C097B595-B183-44A4-93D4-D0AABE4214A7}" destId="{3FF63190-2CD0-4A02-8E86-2728DA198F7C}" srcOrd="0" destOrd="0" presId="urn:microsoft.com/office/officeart/2008/layout/LinedList"/>
    <dgm:cxn modelId="{EEE16BB3-5C8D-4F3D-8EC0-C469E143239B}" type="presParOf" srcId="{C097B595-B183-44A4-93D4-D0AABE4214A7}" destId="{AA6A9E93-ABF4-4980-BA70-2BB96DEA6B1E}" srcOrd="1" destOrd="0" presId="urn:microsoft.com/office/officeart/2008/layout/LinedList"/>
    <dgm:cxn modelId="{F29F47C0-9A99-43B2-B0D5-75592BBEC5DF}" type="presParOf" srcId="{F85C241A-7560-48CB-90F4-CF029C4849BA}" destId="{7A205B22-2FAC-4B9A-8B26-D06AB14C22BA}" srcOrd="4" destOrd="0" presId="urn:microsoft.com/office/officeart/2008/layout/LinedList"/>
    <dgm:cxn modelId="{D9041D28-AE11-4111-9D34-3C235401124F}" type="presParOf" srcId="{F85C241A-7560-48CB-90F4-CF029C4849BA}" destId="{28A06CCC-534B-48E7-A763-2B7985D64044}" srcOrd="5" destOrd="0" presId="urn:microsoft.com/office/officeart/2008/layout/LinedList"/>
    <dgm:cxn modelId="{F1F8C511-EF90-446D-B36B-B916F984A17D}" type="presParOf" srcId="{28A06CCC-534B-48E7-A763-2B7985D64044}" destId="{6DB5973D-E3B2-4391-A7AA-342A2C3AB1AF}" srcOrd="0" destOrd="0" presId="urn:microsoft.com/office/officeart/2008/layout/LinedList"/>
    <dgm:cxn modelId="{EBABDB0E-BB0E-405D-B911-A1D45B1CF5F6}" type="presParOf" srcId="{28A06CCC-534B-48E7-A763-2B7985D64044}" destId="{CFF89E7D-C8A6-4DFD-BE19-347D6AC93586}" srcOrd="1" destOrd="0" presId="urn:microsoft.com/office/officeart/2008/layout/LinedList"/>
    <dgm:cxn modelId="{2E35DB5F-293C-4E16-9C98-EFE5A9633C1B}" type="presParOf" srcId="{F85C241A-7560-48CB-90F4-CF029C4849BA}" destId="{4D4F99F7-7D84-4E58-B171-18C27F98F1B9}" srcOrd="6" destOrd="0" presId="urn:microsoft.com/office/officeart/2008/layout/LinedList"/>
    <dgm:cxn modelId="{E3DCF275-EAE6-4DDA-A6B6-ADB4CB513EA7}" type="presParOf" srcId="{F85C241A-7560-48CB-90F4-CF029C4849BA}" destId="{42B8D424-4BDB-455B-92F4-F31593AF3323}" srcOrd="7" destOrd="0" presId="urn:microsoft.com/office/officeart/2008/layout/LinedList"/>
    <dgm:cxn modelId="{C539636D-6E7E-45BD-B6CA-4ED15F7E2131}" type="presParOf" srcId="{42B8D424-4BDB-455B-92F4-F31593AF3323}" destId="{0DE1B994-3BBF-4D8B-8F9B-6DB9C2BC21DD}" srcOrd="0" destOrd="0" presId="urn:microsoft.com/office/officeart/2008/layout/LinedList"/>
    <dgm:cxn modelId="{5F40EF53-780A-4C6A-990B-0E27EAEB915F}" type="presParOf" srcId="{42B8D424-4BDB-455B-92F4-F31593AF3323}" destId="{9375FE67-9668-47C6-B8D1-643578C14F74}" srcOrd="1" destOrd="0" presId="urn:microsoft.com/office/officeart/2008/layout/LinedList"/>
    <dgm:cxn modelId="{4B2A7A36-A9A0-4AD6-8C5B-BD9E51637246}" type="presParOf" srcId="{F85C241A-7560-48CB-90F4-CF029C4849BA}" destId="{EE415501-0E88-4C3B-9064-2B6FD5496F7E}" srcOrd="8" destOrd="0" presId="urn:microsoft.com/office/officeart/2008/layout/LinedList"/>
    <dgm:cxn modelId="{DC196004-3FBE-4E71-BF4E-7735FE632EC9}" type="presParOf" srcId="{F85C241A-7560-48CB-90F4-CF029C4849BA}" destId="{750309B5-B9BB-4624-983F-3E71BF45EBE4}" srcOrd="9" destOrd="0" presId="urn:microsoft.com/office/officeart/2008/layout/LinedList"/>
    <dgm:cxn modelId="{CFDF0823-4C2B-4342-A564-C390592547CE}" type="presParOf" srcId="{750309B5-B9BB-4624-983F-3E71BF45EBE4}" destId="{970DBCBD-A1B1-4CB1-A7F8-6B1D3EFFAD44}" srcOrd="0" destOrd="0" presId="urn:microsoft.com/office/officeart/2008/layout/LinedList"/>
    <dgm:cxn modelId="{D9EC6B98-D805-4A3B-B7EA-29562AA110EF}" type="presParOf" srcId="{750309B5-B9BB-4624-983F-3E71BF45EBE4}" destId="{29F06EF9-70CB-4A9C-8AD6-4AD218ADE9D0}" srcOrd="1" destOrd="0" presId="urn:microsoft.com/office/officeart/2008/layout/LinedList"/>
    <dgm:cxn modelId="{B85169DA-16CF-40FF-AD99-CC66C37E1266}" type="presParOf" srcId="{F85C241A-7560-48CB-90F4-CF029C4849BA}" destId="{0AAEE0B1-A6DD-4447-A135-770A26BFC29C}" srcOrd="10" destOrd="0" presId="urn:microsoft.com/office/officeart/2008/layout/LinedList"/>
    <dgm:cxn modelId="{A9D45FF2-4AE9-4DB3-B073-AB0223014693}" type="presParOf" srcId="{F85C241A-7560-48CB-90F4-CF029C4849BA}" destId="{F6247222-BF6B-4325-B19C-64494A8AE93A}" srcOrd="11" destOrd="0" presId="urn:microsoft.com/office/officeart/2008/layout/LinedList"/>
    <dgm:cxn modelId="{F31A578A-093D-4381-81F6-934C3540F7B5}" type="presParOf" srcId="{F6247222-BF6B-4325-B19C-64494A8AE93A}" destId="{40C74BD1-ECC9-4748-8262-521CDB54E79E}" srcOrd="0" destOrd="0" presId="urn:microsoft.com/office/officeart/2008/layout/LinedList"/>
    <dgm:cxn modelId="{2FC6456B-A919-42A8-802D-8050E0BF0593}" type="presParOf" srcId="{F6247222-BF6B-4325-B19C-64494A8AE93A}" destId="{16B73901-7070-4A13-A8B8-39B5BE37044D}" srcOrd="1" destOrd="0" presId="urn:microsoft.com/office/officeart/2008/layout/LinedList"/>
    <dgm:cxn modelId="{3821AB9E-AC91-4904-A57B-BDDE098F3BA8}" type="presParOf" srcId="{F85C241A-7560-48CB-90F4-CF029C4849BA}" destId="{E2314AA5-406E-4F80-96A3-A5C2B5064DB1}" srcOrd="12" destOrd="0" presId="urn:microsoft.com/office/officeart/2008/layout/LinedList"/>
    <dgm:cxn modelId="{DCBB8015-6F1B-4E69-87A9-94EEF10E285E}" type="presParOf" srcId="{F85C241A-7560-48CB-90F4-CF029C4849BA}" destId="{17C2FD3A-6547-4B0A-AE6E-866AD2764C69}" srcOrd="13" destOrd="0" presId="urn:microsoft.com/office/officeart/2008/layout/LinedList"/>
    <dgm:cxn modelId="{84E5242F-46FA-43CF-B788-424DFC4DF4EF}" type="presParOf" srcId="{17C2FD3A-6547-4B0A-AE6E-866AD2764C69}" destId="{73F59779-4EFD-4D2B-84BE-9C579A999FEE}" srcOrd="0" destOrd="0" presId="urn:microsoft.com/office/officeart/2008/layout/LinedList"/>
    <dgm:cxn modelId="{90C38CA9-1588-45D5-8D5E-63DEBF78EA1D}" type="presParOf" srcId="{17C2FD3A-6547-4B0A-AE6E-866AD2764C69}" destId="{46A5010E-DD0E-4FD7-B850-5A6EEEDF6C9C}" srcOrd="1" destOrd="0" presId="urn:microsoft.com/office/officeart/2008/layout/LinedList"/>
    <dgm:cxn modelId="{9BB5980C-AC77-403B-8D20-511D199A8BD3}" type="presParOf" srcId="{F85C241A-7560-48CB-90F4-CF029C4849BA}" destId="{CC58E618-8A56-4856-8B06-9877B2312147}" srcOrd="14" destOrd="0" presId="urn:microsoft.com/office/officeart/2008/layout/LinedList"/>
    <dgm:cxn modelId="{88E3336F-7C9D-4AF1-9BF5-168D62C984AA}" type="presParOf" srcId="{F85C241A-7560-48CB-90F4-CF029C4849BA}" destId="{8DFC1434-6C2E-4C76-A8DB-584AE5EA0684}" srcOrd="15" destOrd="0" presId="urn:microsoft.com/office/officeart/2008/layout/LinedList"/>
    <dgm:cxn modelId="{829F3B22-70AE-4140-9500-09CDC873EA84}" type="presParOf" srcId="{8DFC1434-6C2E-4C76-A8DB-584AE5EA0684}" destId="{D1EC541B-B5FF-4F2A-AC55-AD83109F7F90}" srcOrd="0" destOrd="0" presId="urn:microsoft.com/office/officeart/2008/layout/LinedList"/>
    <dgm:cxn modelId="{93DFE379-08A0-464F-A826-5BB36A982285}" type="presParOf" srcId="{8DFC1434-6C2E-4C76-A8DB-584AE5EA0684}" destId="{A3545C7A-4C16-4337-990D-FE06C1E8BBBD}" srcOrd="1" destOrd="0" presId="urn:microsoft.com/office/officeart/2008/layout/LinedList"/>
    <dgm:cxn modelId="{1E78A824-4034-4700-A5D5-ECEBE6A07C89}" type="presParOf" srcId="{F85C241A-7560-48CB-90F4-CF029C4849BA}" destId="{216F9AA4-1EAA-483F-BD1D-EE38C5AEDB62}" srcOrd="16" destOrd="0" presId="urn:microsoft.com/office/officeart/2008/layout/LinedList"/>
    <dgm:cxn modelId="{63C03039-9440-4ABA-BB6C-74B9A9B6F7DC}" type="presParOf" srcId="{F85C241A-7560-48CB-90F4-CF029C4849BA}" destId="{1C3FFFF8-4DBE-4EDB-B47F-555D80F0FAE7}" srcOrd="17" destOrd="0" presId="urn:microsoft.com/office/officeart/2008/layout/LinedList"/>
    <dgm:cxn modelId="{A85C3B5C-F124-40BC-918F-3A98C6E761EF}" type="presParOf" srcId="{1C3FFFF8-4DBE-4EDB-B47F-555D80F0FAE7}" destId="{E15D96B3-F2AB-40D2-8FAC-AC3036BC6547}" srcOrd="0" destOrd="0" presId="urn:microsoft.com/office/officeart/2008/layout/LinedList"/>
    <dgm:cxn modelId="{593F3501-5150-41E5-A8D6-81835BB5FF97}" type="presParOf" srcId="{1C3FFFF8-4DBE-4EDB-B47F-555D80F0FAE7}" destId="{8D8C7833-5C7E-4451-AA16-958B0EEC4B5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51175E-2190-4EE4-A95C-7594DCF14E99}">
      <dsp:nvSpPr>
        <dsp:cNvPr id="0" name=""/>
        <dsp:cNvSpPr/>
      </dsp:nvSpPr>
      <dsp:spPr>
        <a:xfrm>
          <a:off x="0" y="0"/>
          <a:ext cx="9206044" cy="1619488"/>
        </a:xfrm>
        <a:prstGeom prst="roundRect">
          <a:avLst>
            <a:gd name="adj" fmla="val 1000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dirty="0"/>
            <a:t>Νεκρό σημείο: είναι το ποσό εκείνο των πωλήσεων (κύκλου εργασιών), με το οποίο μια επιχείρηση καλύπτει ακριβώς τόσο τα σταθερά όσο και	τα μεταβλητά της έξοδα, χωρίς να πραγματοποιεί ούτε κέρδος ούτε ζημιά.</a:t>
          </a:r>
          <a:endParaRPr lang="en-US" sz="1700" kern="1200" dirty="0"/>
        </a:p>
      </dsp:txBody>
      <dsp:txXfrm>
        <a:off x="47433" y="47433"/>
        <a:ext cx="7532177" cy="1524622"/>
      </dsp:txXfrm>
    </dsp:sp>
    <dsp:sp modelId="{C1DBB034-2BFB-4104-9CEB-0472950ACFF8}">
      <dsp:nvSpPr>
        <dsp:cNvPr id="0" name=""/>
        <dsp:cNvSpPr/>
      </dsp:nvSpPr>
      <dsp:spPr>
        <a:xfrm>
          <a:off x="1624596" y="1979374"/>
          <a:ext cx="9206044" cy="1619488"/>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just" defTabSz="755650">
            <a:lnSpc>
              <a:spcPct val="90000"/>
            </a:lnSpc>
            <a:spcBef>
              <a:spcPct val="0"/>
            </a:spcBef>
            <a:spcAft>
              <a:spcPct val="35000"/>
            </a:spcAft>
            <a:buNone/>
          </a:pPr>
          <a:r>
            <a:rPr lang="el-GR" sz="1700" kern="1200" dirty="0"/>
            <a:t>Η βασική αρχή, πάνω στην οποία στηρίζεται η ανάλυση του «νεκρού σημείου» (</a:t>
          </a:r>
          <a:r>
            <a:rPr lang="el-GR" sz="1700" kern="1200" dirty="0" err="1"/>
            <a:t>break</a:t>
          </a:r>
          <a:r>
            <a:rPr lang="el-GR" sz="1700" kern="1200" dirty="0"/>
            <a:t> </a:t>
          </a:r>
          <a:r>
            <a:rPr lang="el-GR" sz="1700" kern="1200" dirty="0" err="1"/>
            <a:t>even</a:t>
          </a:r>
          <a:r>
            <a:rPr lang="el-GR" sz="1700" kern="1200" dirty="0"/>
            <a:t> </a:t>
          </a:r>
          <a:r>
            <a:rPr lang="el-GR" sz="1700" kern="1200" dirty="0" err="1"/>
            <a:t>point</a:t>
          </a:r>
          <a:r>
            <a:rPr lang="el-GR" sz="1700" kern="1200" dirty="0"/>
            <a:t>), είναι	η συμπεριφορά του κόστους. Αυτό συμβαίνει γιατί ένα μέρος του κόστους είναι μεταβλητό και ανάλογο των πωλήσεων, ενώ ένα άλλο είναι σταθερό, τουλάχιστον για ένα μεγάλο εύρος πωλήσεων. </a:t>
          </a:r>
          <a:endParaRPr lang="en-US" sz="1700" kern="1200" dirty="0"/>
        </a:p>
      </dsp:txBody>
      <dsp:txXfrm>
        <a:off x="1672029" y="2026807"/>
        <a:ext cx="6433915" cy="1524622"/>
      </dsp:txXfrm>
    </dsp:sp>
    <dsp:sp modelId="{A5490019-2D8F-4890-A373-7BF4BD822877}">
      <dsp:nvSpPr>
        <dsp:cNvPr id="0" name=""/>
        <dsp:cNvSpPr/>
      </dsp:nvSpPr>
      <dsp:spPr>
        <a:xfrm>
          <a:off x="8153377" y="1273097"/>
          <a:ext cx="1052667" cy="1052667"/>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90227" y="1273097"/>
        <a:ext cx="578967" cy="7921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42F3FF-E459-40C9-B5B0-44733C124DEA}">
      <dsp:nvSpPr>
        <dsp:cNvPr id="0" name=""/>
        <dsp:cNvSpPr/>
      </dsp:nvSpPr>
      <dsp:spPr>
        <a:xfrm>
          <a:off x="1322" y="81131"/>
          <a:ext cx="4640570" cy="2946761"/>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D3A6D3B-7CD3-4C62-B95B-DF7ACE273549}">
      <dsp:nvSpPr>
        <dsp:cNvPr id="0" name=""/>
        <dsp:cNvSpPr/>
      </dsp:nvSpPr>
      <dsp:spPr>
        <a:xfrm>
          <a:off x="516940" y="570969"/>
          <a:ext cx="4640570" cy="29467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l-GR" sz="2700" kern="1200"/>
            <a:t>Σταθερές δαπάνες : Είναι οι δαπάνες , το ύψος των οποίων εξαρτάται από την ύπαρξη και όχι από τον βαθμό λειτουργίας της επιχείρησης . </a:t>
          </a:r>
          <a:endParaRPr lang="en-US" sz="2700" kern="1200"/>
        </a:p>
      </dsp:txBody>
      <dsp:txXfrm>
        <a:off x="603248" y="657277"/>
        <a:ext cx="4467954" cy="2774145"/>
      </dsp:txXfrm>
    </dsp:sp>
    <dsp:sp modelId="{4887D5C8-A4C1-486E-8583-007357DBF619}">
      <dsp:nvSpPr>
        <dsp:cNvPr id="0" name=""/>
        <dsp:cNvSpPr/>
      </dsp:nvSpPr>
      <dsp:spPr>
        <a:xfrm>
          <a:off x="5673129" y="81131"/>
          <a:ext cx="4640570" cy="2946761"/>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F6884D2-70C3-4ADC-8A62-E2648F9CCB1B}">
      <dsp:nvSpPr>
        <dsp:cNvPr id="0" name=""/>
        <dsp:cNvSpPr/>
      </dsp:nvSpPr>
      <dsp:spPr>
        <a:xfrm>
          <a:off x="6188748" y="570969"/>
          <a:ext cx="4640570" cy="294676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l-GR" sz="2700" kern="1200"/>
            <a:t>Περιλαμβάνονται , οι τόκοι των μακροπρόθεσμων δανείων , οι αποσβέσεις , οι δαπάνες συντήρησης και ασφάλισης και οι δαπάνες διοίκησης .</a:t>
          </a:r>
          <a:endParaRPr lang="en-US" sz="2700" kern="1200"/>
        </a:p>
      </dsp:txBody>
      <dsp:txXfrm>
        <a:off x="6275056" y="657277"/>
        <a:ext cx="4467954" cy="27741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1E1A7-BC92-4141-BC3D-3AA4E785C29A}">
      <dsp:nvSpPr>
        <dsp:cNvPr id="0" name=""/>
        <dsp:cNvSpPr/>
      </dsp:nvSpPr>
      <dsp:spPr>
        <a:xfrm>
          <a:off x="0" y="0"/>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FE1DACB-D567-4C8A-8A14-048DC9E0B88D}">
      <dsp:nvSpPr>
        <dsp:cNvPr id="0" name=""/>
        <dsp:cNvSpPr/>
      </dsp:nvSpPr>
      <dsp:spPr>
        <a:xfrm>
          <a:off x="0" y="0"/>
          <a:ext cx="10830641" cy="8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Οι σταθερές δαπάνες αποτελούνται από τις δαπάνες εκείνες που παραμένουν αμετάβλητες	και ανεξάρτητες	από το ύψος των πωλήσεων.	</a:t>
          </a:r>
          <a:endParaRPr lang="en-US" sz="2000" kern="1200"/>
        </a:p>
      </dsp:txBody>
      <dsp:txXfrm>
        <a:off x="0" y="0"/>
        <a:ext cx="10830641" cy="899715"/>
      </dsp:txXfrm>
    </dsp:sp>
    <dsp:sp modelId="{6686D9B4-AE1A-4E7A-9156-0797CD26A065}">
      <dsp:nvSpPr>
        <dsp:cNvPr id="0" name=""/>
        <dsp:cNvSpPr/>
      </dsp:nvSpPr>
      <dsp:spPr>
        <a:xfrm>
          <a:off x="0" y="899715"/>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6B82C2F-85FA-42D4-8349-7E6CCEE4BE3B}">
      <dsp:nvSpPr>
        <dsp:cNvPr id="0" name=""/>
        <dsp:cNvSpPr/>
      </dsp:nvSpPr>
      <dsp:spPr>
        <a:xfrm>
          <a:off x="0" y="899715"/>
          <a:ext cx="10830641" cy="8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Τέτοιες δαπάνες αποτελούν τα έξοδα διοικήσεως, οι αποσβέσεις, τα ενοίκια γραφείων μηχανών,τα χρηματοοικονιμικά έξοδα	κ.λ.π.	</a:t>
          </a:r>
          <a:endParaRPr lang="en-US" sz="2000" kern="1200"/>
        </a:p>
      </dsp:txBody>
      <dsp:txXfrm>
        <a:off x="0" y="899715"/>
        <a:ext cx="10830641" cy="899715"/>
      </dsp:txXfrm>
    </dsp:sp>
    <dsp:sp modelId="{46A5ACFA-8A23-4FA6-A5A4-E86DAF530634}">
      <dsp:nvSpPr>
        <dsp:cNvPr id="0" name=""/>
        <dsp:cNvSpPr/>
      </dsp:nvSpPr>
      <dsp:spPr>
        <a:xfrm>
          <a:off x="0" y="1799431"/>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C2748C79-3DAE-4CE7-86E2-204AB7030545}">
      <dsp:nvSpPr>
        <dsp:cNvPr id="0" name=""/>
        <dsp:cNvSpPr/>
      </dsp:nvSpPr>
      <dsp:spPr>
        <a:xfrm>
          <a:off x="0" y="1799431"/>
          <a:ext cx="10830641" cy="8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Ωστόσο, οι σταθερές δαπάνες μπορεί να μεταβάλλονται, αλλά η μεταβολή τους να οφείλεται σε άλλες αιτίες ανεξάρτητες από το μέγεθος της	δραστηριότητας της επιχείρησης.</a:t>
          </a:r>
          <a:endParaRPr lang="en-US" sz="2000" kern="1200"/>
        </a:p>
      </dsp:txBody>
      <dsp:txXfrm>
        <a:off x="0" y="1799431"/>
        <a:ext cx="10830641" cy="899715"/>
      </dsp:txXfrm>
    </dsp:sp>
    <dsp:sp modelId="{88873AE6-5A57-45FD-ABBB-2CD37DCFFD3E}">
      <dsp:nvSpPr>
        <dsp:cNvPr id="0" name=""/>
        <dsp:cNvSpPr/>
      </dsp:nvSpPr>
      <dsp:spPr>
        <a:xfrm>
          <a:off x="0" y="2699147"/>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74EEE67-11AD-4526-9B2D-1B798A2D421A}">
      <dsp:nvSpPr>
        <dsp:cNvPr id="0" name=""/>
        <dsp:cNvSpPr/>
      </dsp:nvSpPr>
      <dsp:spPr>
        <a:xfrm>
          <a:off x="0" y="2699147"/>
          <a:ext cx="10830641" cy="8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Επίσης, είναι δυνατόν ορισμένες δαπάνες να παραμένουν σταθερές μέχρι	ενός ορισμένου ύψους πωλήσεων, πέραν του οποίου απαιτούνται πρόσθετες δαπάνες. </a:t>
          </a:r>
          <a:endParaRPr lang="en-US" sz="2000" kern="1200"/>
        </a:p>
      </dsp:txBody>
      <dsp:txXfrm>
        <a:off x="0" y="2699147"/>
        <a:ext cx="10830641" cy="8997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F75F4-ABE5-4048-A193-FAD925B4CEF6}">
      <dsp:nvSpPr>
        <dsp:cNvPr id="0" name=""/>
        <dsp:cNvSpPr/>
      </dsp:nvSpPr>
      <dsp:spPr>
        <a:xfrm>
          <a:off x="0" y="0"/>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56E4BDF2-6551-4C28-82F0-5CC7991BFA0D}">
      <dsp:nvSpPr>
        <dsp:cNvPr id="0" name=""/>
        <dsp:cNvSpPr/>
      </dsp:nvSpPr>
      <dsp:spPr>
        <a:xfrm>
          <a:off x="0" y="0"/>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Σταθερές Δαπάνες μη Ελεγχόμενες</a:t>
          </a:r>
          <a:endParaRPr lang="en-US" sz="2100" kern="1200"/>
        </a:p>
      </dsp:txBody>
      <dsp:txXfrm>
        <a:off x="0" y="0"/>
        <a:ext cx="10830641" cy="449857"/>
      </dsp:txXfrm>
    </dsp:sp>
    <dsp:sp modelId="{AE3A10EA-B99B-4F92-AEA9-B0B45FE40D1B}">
      <dsp:nvSpPr>
        <dsp:cNvPr id="0" name=""/>
        <dsp:cNvSpPr/>
      </dsp:nvSpPr>
      <dsp:spPr>
        <a:xfrm>
          <a:off x="0" y="449857"/>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B363C5A-C4D0-44ED-95D5-578870D69E86}">
      <dsp:nvSpPr>
        <dsp:cNvPr id="0" name=""/>
        <dsp:cNvSpPr/>
      </dsp:nvSpPr>
      <dsp:spPr>
        <a:xfrm>
          <a:off x="0" y="449857"/>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Δαπάνες που υφίστανται σε προκαθορισμένα ποσά και δεν συνδέονται με τις πωλήσεις:</a:t>
          </a:r>
          <a:endParaRPr lang="en-US" sz="2100" kern="1200"/>
        </a:p>
      </dsp:txBody>
      <dsp:txXfrm>
        <a:off x="0" y="449857"/>
        <a:ext cx="10830641" cy="449857"/>
      </dsp:txXfrm>
    </dsp:sp>
    <dsp:sp modelId="{DD038D93-C413-40F1-A333-44172C6476A0}">
      <dsp:nvSpPr>
        <dsp:cNvPr id="0" name=""/>
        <dsp:cNvSpPr/>
      </dsp:nvSpPr>
      <dsp:spPr>
        <a:xfrm>
          <a:off x="0" y="899715"/>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C1E2CC8-6C28-4A05-9F63-33F5B6082AC9}">
      <dsp:nvSpPr>
        <dsp:cNvPr id="0" name=""/>
        <dsp:cNvSpPr/>
      </dsp:nvSpPr>
      <dsp:spPr>
        <a:xfrm>
          <a:off x="0" y="899715"/>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Ενοίκια</a:t>
          </a:r>
          <a:endParaRPr lang="en-US" sz="2100" kern="1200"/>
        </a:p>
      </dsp:txBody>
      <dsp:txXfrm>
        <a:off x="0" y="899715"/>
        <a:ext cx="10830641" cy="449857"/>
      </dsp:txXfrm>
    </dsp:sp>
    <dsp:sp modelId="{7849851B-BB41-48BF-A3BF-6BC773C7A092}">
      <dsp:nvSpPr>
        <dsp:cNvPr id="0" name=""/>
        <dsp:cNvSpPr/>
      </dsp:nvSpPr>
      <dsp:spPr>
        <a:xfrm>
          <a:off x="0" y="1349573"/>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72DEBF1-80AC-4C57-8A46-6776838FCF0D}">
      <dsp:nvSpPr>
        <dsp:cNvPr id="0" name=""/>
        <dsp:cNvSpPr/>
      </dsp:nvSpPr>
      <dsp:spPr>
        <a:xfrm>
          <a:off x="0" y="1349573"/>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Κοινόχρηστα</a:t>
          </a:r>
          <a:endParaRPr lang="en-US" sz="2100" kern="1200"/>
        </a:p>
      </dsp:txBody>
      <dsp:txXfrm>
        <a:off x="0" y="1349573"/>
        <a:ext cx="10830641" cy="449857"/>
      </dsp:txXfrm>
    </dsp:sp>
    <dsp:sp modelId="{C499EA15-38D3-4D2D-AA50-173EBCA9685D}">
      <dsp:nvSpPr>
        <dsp:cNvPr id="0" name=""/>
        <dsp:cNvSpPr/>
      </dsp:nvSpPr>
      <dsp:spPr>
        <a:xfrm>
          <a:off x="0" y="1799431"/>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1E1E52D9-3EA0-48AA-9A1A-B99EADB572D2}">
      <dsp:nvSpPr>
        <dsp:cNvPr id="0" name=""/>
        <dsp:cNvSpPr/>
      </dsp:nvSpPr>
      <dsp:spPr>
        <a:xfrm>
          <a:off x="0" y="1799431"/>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Δημοτικά Τέλη</a:t>
          </a:r>
          <a:endParaRPr lang="en-US" sz="2100" kern="1200"/>
        </a:p>
      </dsp:txBody>
      <dsp:txXfrm>
        <a:off x="0" y="1799431"/>
        <a:ext cx="10830641" cy="449857"/>
      </dsp:txXfrm>
    </dsp:sp>
    <dsp:sp modelId="{4755C3CC-7F10-4FF4-9688-80BE60E17116}">
      <dsp:nvSpPr>
        <dsp:cNvPr id="0" name=""/>
        <dsp:cNvSpPr/>
      </dsp:nvSpPr>
      <dsp:spPr>
        <a:xfrm>
          <a:off x="0" y="2249289"/>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62EA655-41B8-4103-BA91-8A8B9F1F2BE1}">
      <dsp:nvSpPr>
        <dsp:cNvPr id="0" name=""/>
        <dsp:cNvSpPr/>
      </dsp:nvSpPr>
      <dsp:spPr>
        <a:xfrm>
          <a:off x="0" y="2249289"/>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Αποσβέσεις</a:t>
          </a:r>
          <a:endParaRPr lang="en-US" sz="2100" kern="1200"/>
        </a:p>
      </dsp:txBody>
      <dsp:txXfrm>
        <a:off x="0" y="2249289"/>
        <a:ext cx="10830641" cy="449857"/>
      </dsp:txXfrm>
    </dsp:sp>
    <dsp:sp modelId="{CB37325E-71CE-43B6-82E1-F83B77A5E8D7}">
      <dsp:nvSpPr>
        <dsp:cNvPr id="0" name=""/>
        <dsp:cNvSpPr/>
      </dsp:nvSpPr>
      <dsp:spPr>
        <a:xfrm>
          <a:off x="0" y="2699147"/>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F4A790C3-6F06-4898-BEBE-8700843655FB}">
      <dsp:nvSpPr>
        <dsp:cNvPr id="0" name=""/>
        <dsp:cNvSpPr/>
      </dsp:nvSpPr>
      <dsp:spPr>
        <a:xfrm>
          <a:off x="0" y="2699147"/>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Τόκοι</a:t>
          </a:r>
          <a:endParaRPr lang="en-US" sz="2100" kern="1200"/>
        </a:p>
      </dsp:txBody>
      <dsp:txXfrm>
        <a:off x="0" y="2699147"/>
        <a:ext cx="10830641" cy="449857"/>
      </dsp:txXfrm>
    </dsp:sp>
    <dsp:sp modelId="{33A10DF3-F3F7-47B8-9F53-2A928B0650E0}">
      <dsp:nvSpPr>
        <dsp:cNvPr id="0" name=""/>
        <dsp:cNvSpPr/>
      </dsp:nvSpPr>
      <dsp:spPr>
        <a:xfrm>
          <a:off x="0" y="3149005"/>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2A34A0C-1404-4681-95F2-CA0B127B191D}">
      <dsp:nvSpPr>
        <dsp:cNvPr id="0" name=""/>
        <dsp:cNvSpPr/>
      </dsp:nvSpPr>
      <dsp:spPr>
        <a:xfrm>
          <a:off x="0" y="3149005"/>
          <a:ext cx="10830641" cy="4498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Επαγγελματική Ασφάλιση (πυρός, κλοπής, αστικής ευθύνης)</a:t>
          </a:r>
          <a:endParaRPr lang="en-US" sz="2100" kern="1200"/>
        </a:p>
      </dsp:txBody>
      <dsp:txXfrm>
        <a:off x="0" y="3149005"/>
        <a:ext cx="10830641" cy="4498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A6D85E-68E1-4C1E-A26C-61E1F3FA680D}">
      <dsp:nvSpPr>
        <dsp:cNvPr id="0" name=""/>
        <dsp:cNvSpPr/>
      </dsp:nvSpPr>
      <dsp:spPr>
        <a:xfrm>
          <a:off x="0" y="439"/>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6EF6CB4-C1D1-4DF1-B5B7-059F077AB6BA}">
      <dsp:nvSpPr>
        <dsp:cNvPr id="0" name=""/>
        <dsp:cNvSpPr/>
      </dsp:nvSpPr>
      <dsp:spPr>
        <a:xfrm>
          <a:off x="0" y="439"/>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Αυτές οι δαπάνες δεν αυξάνονται με τις πωλήσεις, αλλά μπορούν να ελεγχθούν:</a:t>
          </a:r>
          <a:endParaRPr lang="en-US" sz="1900" kern="1200"/>
        </a:p>
      </dsp:txBody>
      <dsp:txXfrm>
        <a:off x="0" y="439"/>
        <a:ext cx="10830641" cy="399776"/>
      </dsp:txXfrm>
    </dsp:sp>
    <dsp:sp modelId="{6F4A5730-1250-4DE6-9483-2DF4BC0CCACE}">
      <dsp:nvSpPr>
        <dsp:cNvPr id="0" name=""/>
        <dsp:cNvSpPr/>
      </dsp:nvSpPr>
      <dsp:spPr>
        <a:xfrm>
          <a:off x="0" y="400215"/>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3FF63190-2CD0-4A02-8E86-2728DA198F7C}">
      <dsp:nvSpPr>
        <dsp:cNvPr id="0" name=""/>
        <dsp:cNvSpPr/>
      </dsp:nvSpPr>
      <dsp:spPr>
        <a:xfrm>
          <a:off x="0" y="400215"/>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Ενέργεια (ΔΕΗ, υγραέριο, φυσικό αέριο, πετρέλαιο)</a:t>
          </a:r>
          <a:endParaRPr lang="en-US" sz="1900" kern="1200"/>
        </a:p>
      </dsp:txBody>
      <dsp:txXfrm>
        <a:off x="0" y="400215"/>
        <a:ext cx="10830641" cy="399776"/>
      </dsp:txXfrm>
    </dsp:sp>
    <dsp:sp modelId="{7A205B22-2FAC-4B9A-8B26-D06AB14C22BA}">
      <dsp:nvSpPr>
        <dsp:cNvPr id="0" name=""/>
        <dsp:cNvSpPr/>
      </dsp:nvSpPr>
      <dsp:spPr>
        <a:xfrm>
          <a:off x="0" y="799991"/>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6DB5973D-E3B2-4391-A7AA-342A2C3AB1AF}">
      <dsp:nvSpPr>
        <dsp:cNvPr id="0" name=""/>
        <dsp:cNvSpPr/>
      </dsp:nvSpPr>
      <dsp:spPr>
        <a:xfrm>
          <a:off x="0" y="799991"/>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Τηλέφωνο</a:t>
          </a:r>
          <a:endParaRPr lang="en-US" sz="1900" kern="1200"/>
        </a:p>
      </dsp:txBody>
      <dsp:txXfrm>
        <a:off x="0" y="799991"/>
        <a:ext cx="10830641" cy="399776"/>
      </dsp:txXfrm>
    </dsp:sp>
    <dsp:sp modelId="{4D4F99F7-7D84-4E58-B171-18C27F98F1B9}">
      <dsp:nvSpPr>
        <dsp:cNvPr id="0" name=""/>
        <dsp:cNvSpPr/>
      </dsp:nvSpPr>
      <dsp:spPr>
        <a:xfrm>
          <a:off x="0" y="1199767"/>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0DE1B994-3BBF-4D8B-8F9B-6DB9C2BC21DD}">
      <dsp:nvSpPr>
        <dsp:cNvPr id="0" name=""/>
        <dsp:cNvSpPr/>
      </dsp:nvSpPr>
      <dsp:spPr>
        <a:xfrm>
          <a:off x="0" y="1199767"/>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Ύδρευση και αποχέτευση</a:t>
          </a:r>
          <a:endParaRPr lang="en-US" sz="1900" kern="1200"/>
        </a:p>
      </dsp:txBody>
      <dsp:txXfrm>
        <a:off x="0" y="1199767"/>
        <a:ext cx="10830641" cy="399776"/>
      </dsp:txXfrm>
    </dsp:sp>
    <dsp:sp modelId="{EE415501-0E88-4C3B-9064-2B6FD5496F7E}">
      <dsp:nvSpPr>
        <dsp:cNvPr id="0" name=""/>
        <dsp:cNvSpPr/>
      </dsp:nvSpPr>
      <dsp:spPr>
        <a:xfrm>
          <a:off x="0" y="1599543"/>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70DBCBD-A1B1-4CB1-A7F8-6B1D3EFFAD44}">
      <dsp:nvSpPr>
        <dsp:cNvPr id="0" name=""/>
        <dsp:cNvSpPr/>
      </dsp:nvSpPr>
      <dsp:spPr>
        <a:xfrm>
          <a:off x="0" y="1599543"/>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Επισκευές και συντήρηση</a:t>
          </a:r>
          <a:endParaRPr lang="en-US" sz="1900" kern="1200"/>
        </a:p>
      </dsp:txBody>
      <dsp:txXfrm>
        <a:off x="0" y="1599543"/>
        <a:ext cx="10830641" cy="399776"/>
      </dsp:txXfrm>
    </dsp:sp>
    <dsp:sp modelId="{0AAEE0B1-A6DD-4447-A135-770A26BFC29C}">
      <dsp:nvSpPr>
        <dsp:cNvPr id="0" name=""/>
        <dsp:cNvSpPr/>
      </dsp:nvSpPr>
      <dsp:spPr>
        <a:xfrm>
          <a:off x="0" y="1999319"/>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40C74BD1-ECC9-4748-8262-521CDB54E79E}">
      <dsp:nvSpPr>
        <dsp:cNvPr id="0" name=""/>
        <dsp:cNvSpPr/>
      </dsp:nvSpPr>
      <dsp:spPr>
        <a:xfrm>
          <a:off x="0" y="1999319"/>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Οδοιπορικά</a:t>
          </a:r>
          <a:endParaRPr lang="en-US" sz="1900" kern="1200"/>
        </a:p>
      </dsp:txBody>
      <dsp:txXfrm>
        <a:off x="0" y="1999319"/>
        <a:ext cx="10830641" cy="399776"/>
      </dsp:txXfrm>
    </dsp:sp>
    <dsp:sp modelId="{E2314AA5-406E-4F80-96A3-A5C2B5064DB1}">
      <dsp:nvSpPr>
        <dsp:cNvPr id="0" name=""/>
        <dsp:cNvSpPr/>
      </dsp:nvSpPr>
      <dsp:spPr>
        <a:xfrm>
          <a:off x="0" y="2399095"/>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3F59779-4EFD-4D2B-84BE-9C579A999FEE}">
      <dsp:nvSpPr>
        <dsp:cNvPr id="0" name=""/>
        <dsp:cNvSpPr/>
      </dsp:nvSpPr>
      <dsp:spPr>
        <a:xfrm>
          <a:off x="0" y="2399095"/>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Εισφορές και Συνδρομές</a:t>
          </a:r>
          <a:endParaRPr lang="en-US" sz="1900" kern="1200"/>
        </a:p>
      </dsp:txBody>
      <dsp:txXfrm>
        <a:off x="0" y="2399095"/>
        <a:ext cx="10830641" cy="399776"/>
      </dsp:txXfrm>
    </dsp:sp>
    <dsp:sp modelId="{CC58E618-8A56-4856-8B06-9877B2312147}">
      <dsp:nvSpPr>
        <dsp:cNvPr id="0" name=""/>
        <dsp:cNvSpPr/>
      </dsp:nvSpPr>
      <dsp:spPr>
        <a:xfrm>
          <a:off x="0" y="2798871"/>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1EC541B-B5FF-4F2A-AC55-AD83109F7F90}">
      <dsp:nvSpPr>
        <dsp:cNvPr id="0" name=""/>
        <dsp:cNvSpPr/>
      </dsp:nvSpPr>
      <dsp:spPr>
        <a:xfrm>
          <a:off x="0" y="2798871"/>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Δωρεές και Χορηγίες</a:t>
          </a:r>
          <a:endParaRPr lang="en-US" sz="1900" kern="1200"/>
        </a:p>
      </dsp:txBody>
      <dsp:txXfrm>
        <a:off x="0" y="2798871"/>
        <a:ext cx="10830641" cy="399776"/>
      </dsp:txXfrm>
    </dsp:sp>
    <dsp:sp modelId="{216F9AA4-1EAA-483F-BD1D-EE38C5AEDB62}">
      <dsp:nvSpPr>
        <dsp:cNvPr id="0" name=""/>
        <dsp:cNvSpPr/>
      </dsp:nvSpPr>
      <dsp:spPr>
        <a:xfrm>
          <a:off x="0" y="3198647"/>
          <a:ext cx="10830641" cy="0"/>
        </a:xfrm>
        <a:prstGeom prst="line">
          <a:avLst/>
        </a:prstGeom>
        <a:gradFill rotWithShape="0">
          <a:gsLst>
            <a:gs pos="0">
              <a:schemeClr val="dk2">
                <a:hueOff val="0"/>
                <a:satOff val="0"/>
                <a:lumOff val="0"/>
                <a:alphaOff val="0"/>
                <a:tint val="94000"/>
                <a:satMod val="103000"/>
                <a:lumMod val="102000"/>
              </a:schemeClr>
            </a:gs>
            <a:gs pos="50000">
              <a:schemeClr val="dk2">
                <a:hueOff val="0"/>
                <a:satOff val="0"/>
                <a:lumOff val="0"/>
                <a:alphaOff val="0"/>
                <a:shade val="100000"/>
                <a:satMod val="110000"/>
                <a:lumMod val="100000"/>
              </a:schemeClr>
            </a:gs>
            <a:gs pos="100000">
              <a:schemeClr val="dk2">
                <a:hueOff val="0"/>
                <a:satOff val="0"/>
                <a:lumOff val="0"/>
                <a:alphaOff val="0"/>
                <a:shade val="78000"/>
                <a:satMod val="120000"/>
                <a:lumMod val="99000"/>
              </a:schemeClr>
            </a:gs>
          </a:gsLst>
          <a:lin ang="5400000" scaled="0"/>
        </a:gradFill>
        <a:ln w="9525" cap="flat" cmpd="sng" algn="ctr">
          <a:solidFill>
            <a:schemeClr val="dk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E15D96B3-F2AB-40D2-8FAC-AC3036BC6547}">
      <dsp:nvSpPr>
        <dsp:cNvPr id="0" name=""/>
        <dsp:cNvSpPr/>
      </dsp:nvSpPr>
      <dsp:spPr>
        <a:xfrm>
          <a:off x="0" y="3198647"/>
          <a:ext cx="10830641" cy="39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kern="1200"/>
            <a:t>Αμοιβές Τρίτων (λογιστής, δικηγόρος)</a:t>
          </a:r>
          <a:endParaRPr lang="en-US" sz="1900" kern="1200"/>
        </a:p>
      </dsp:txBody>
      <dsp:txXfrm>
        <a:off x="0" y="3198647"/>
        <a:ext cx="10830641" cy="3997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3604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46C117F-5CCF-4837-BE5F-2B92066CAFAF}"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0721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4EB90BD-B6CE-46B7-997F-7313B992CCDC}"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2409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DB9D11F-B188-461D-B23F-39381795C052}"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19736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2E6D8D9-55A2-4063-B0F3-121F44549695}"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7320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D4B24536-994D-4021-A283-9F449C0DB509}" type="datetimeFigureOut">
              <a:rPr lang="en-US" smtClean="0"/>
              <a:t>5/26/2022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85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3CBBBB78-C96F-47B7-AB17-D852CA960AC9}" type="datetimeFigureOut">
              <a:rPr lang="en-US" smtClean="0"/>
              <a:t>5/26/2022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5178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939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5/26/2022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077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712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0578ACC-22D6-47C1-A373-4FD133E34F3C}" type="datetimeFigureOut">
              <a:rPr lang="en-US" smtClean="0"/>
              <a:t>5/26/2022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9800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6600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0322" y="3030008"/>
            <a:ext cx="469835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5/26/2022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0164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5/26/2022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0944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5/26/2022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2542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331444B-B92B-4E27-8C94-BB93EAF5CB18}"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945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63EFA5E-FA76-400D-B3DC-F0BA90E6D107}" type="datetimeFigureOut">
              <a:rPr lang="en-US" smtClean="0"/>
              <a:t>5/26/2022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1005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5/26/2022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315049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ΝΕΚΡΟ ΣΗΜΕΙΟ</a:t>
            </a:r>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265373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εκδοτική	επιχείρηση	ΚΑΠΠΑ Α.Ε.	σχεδιάζει	την	έκδοση	ενός	εγχειριδίου	ιατρικής.</a:t>
            </a:r>
          </a:p>
          <a:p>
            <a:r>
              <a:rPr lang="el-GR" dirty="0"/>
              <a:t>Το κόστος της έκδοσης διαμορφώνεται ως εξής:</a:t>
            </a:r>
          </a:p>
          <a:p>
            <a:pPr marL="0" indent="0">
              <a:buNone/>
            </a:pPr>
            <a:r>
              <a:rPr lang="el-GR" dirty="0"/>
              <a:t>Α. Σταθερά κόστη</a:t>
            </a:r>
          </a:p>
          <a:p>
            <a:r>
              <a:rPr lang="el-GR" dirty="0"/>
              <a:t>-	Διορθώσεις, δοκίμια </a:t>
            </a:r>
            <a:r>
              <a:rPr lang="el-GR" dirty="0" err="1"/>
              <a:t>κ.λ.π</a:t>
            </a:r>
            <a:r>
              <a:rPr lang="el-GR" dirty="0"/>
              <a:t>.         5000€.</a:t>
            </a:r>
          </a:p>
          <a:p>
            <a:r>
              <a:rPr lang="el-GR" dirty="0"/>
              <a:t>-	</a:t>
            </a:r>
            <a:r>
              <a:rPr lang="el-GR" dirty="0" err="1"/>
              <a:t>Εικονογράφιση</a:t>
            </a:r>
            <a:r>
              <a:rPr lang="el-GR" dirty="0"/>
              <a:t>                         11.000€</a:t>
            </a:r>
          </a:p>
          <a:p>
            <a:r>
              <a:rPr lang="el-GR" dirty="0"/>
              <a:t>-	Στοιχειοθέτηση                         16.000€</a:t>
            </a:r>
          </a:p>
          <a:p>
            <a:r>
              <a:rPr lang="el-GR" dirty="0"/>
              <a:t>-	Ολικό σταθερό κόστος               32.000€.</a:t>
            </a:r>
          </a:p>
          <a:p>
            <a:endParaRPr lang="el-GR" dirty="0"/>
          </a:p>
        </p:txBody>
      </p:sp>
    </p:spTree>
    <p:extLst>
      <p:ext uri="{BB962C8B-B14F-4D97-AF65-F5344CB8AC3E}">
        <p14:creationId xmlns:p14="http://schemas.microsoft.com/office/powerpoint/2010/main" val="3264171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Β.) Μεταβλητό κόστος ανά αντίτυπο</a:t>
            </a:r>
          </a:p>
          <a:p>
            <a:r>
              <a:rPr lang="el-GR" dirty="0"/>
              <a:t>- Χαρτί, εκτύπωση, </a:t>
            </a:r>
            <a:r>
              <a:rPr lang="el-GR" dirty="0" err="1"/>
              <a:t>βιβλιοθεσία</a:t>
            </a:r>
            <a:r>
              <a:rPr lang="el-GR" dirty="0"/>
              <a:t>               4€.</a:t>
            </a:r>
          </a:p>
          <a:p>
            <a:r>
              <a:rPr lang="el-GR" dirty="0"/>
              <a:t>- Προμήθεια βιβλιοπωλείων                     2,5€</a:t>
            </a:r>
          </a:p>
          <a:p>
            <a:r>
              <a:rPr lang="el-GR" dirty="0"/>
              <a:t>- Συγγραφικά δικαιώματα                        3€</a:t>
            </a:r>
          </a:p>
          <a:p>
            <a:r>
              <a:rPr lang="el-GR" dirty="0"/>
              <a:t>- Γενικά έξοδα διάθεσης                          2,5€</a:t>
            </a:r>
          </a:p>
          <a:p>
            <a:r>
              <a:rPr lang="el-GR" dirty="0"/>
              <a:t>- Ολικό ΜΚ ανά αντίτυπο                         </a:t>
            </a:r>
          </a:p>
          <a:p>
            <a:r>
              <a:rPr lang="el-GR" dirty="0"/>
              <a:t>Γ.) Τιμή πώλησης ανά αντίτυπο        15€.</a:t>
            </a:r>
          </a:p>
          <a:p>
            <a:endParaRPr lang="el-GR" dirty="0"/>
          </a:p>
        </p:txBody>
      </p:sp>
    </p:spTree>
    <p:extLst>
      <p:ext uri="{BB962C8B-B14F-4D97-AF65-F5344CB8AC3E}">
        <p14:creationId xmlns:p14="http://schemas.microsoft.com/office/powerpoint/2010/main" val="972323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Εφαρμόζοντας τον τύπο για την εξεύρεση της ποσότητας νεκρού σημείου, έχουμε:</a:t>
            </a:r>
          </a:p>
          <a:p>
            <a:endParaRPr lang="el-GR" dirty="0"/>
          </a:p>
          <a:p>
            <a:endParaRPr lang="el-GR" dirty="0"/>
          </a:p>
          <a:p>
            <a:r>
              <a:rPr lang="el-GR" dirty="0" err="1"/>
              <a:t>Πν</a:t>
            </a:r>
            <a:r>
              <a:rPr lang="el-GR" dirty="0"/>
              <a:t> = 32.000/(15-12) = 10.667 αντίτυπα</a:t>
            </a:r>
          </a:p>
          <a:p>
            <a:endParaRPr lang="el-GR" dirty="0"/>
          </a:p>
          <a:p>
            <a:endParaRPr lang="el-GR" dirty="0"/>
          </a:p>
          <a:p>
            <a:r>
              <a:rPr lang="el-GR" dirty="0"/>
              <a:t>Άρα,	για να	αποκομίσει κέρδος η επιχείρηση πρέπει να	διαθέσει περισσότερα από 10.667 αντίτυπα.</a:t>
            </a:r>
          </a:p>
          <a:p>
            <a:endParaRPr lang="el-GR" dirty="0"/>
          </a:p>
        </p:txBody>
      </p:sp>
    </p:spTree>
    <p:extLst>
      <p:ext uri="{BB962C8B-B14F-4D97-AF65-F5344CB8AC3E}">
        <p14:creationId xmlns:p14="http://schemas.microsoft.com/office/powerpoint/2010/main" val="3998818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55000" lnSpcReduction="20000"/>
          </a:bodyPr>
          <a:lstStyle/>
          <a:p>
            <a:r>
              <a:rPr lang="el-GR" dirty="0"/>
              <a:t>Η εκδοτική επιχείρηση Χ Α.Ε. σχεδιάζει την έκδοση ενός εγχειριδίου υπολογιστών. Τα κόστη του συγκεκριμένου εγχειριδίου είναι τα εξής:</a:t>
            </a:r>
          </a:p>
          <a:p>
            <a:r>
              <a:rPr lang="el-GR" dirty="0"/>
              <a:t>Σταθερά κόστη:</a:t>
            </a:r>
          </a:p>
          <a:p>
            <a:r>
              <a:rPr lang="el-GR" dirty="0"/>
              <a:t>Εικονογράφηση: 9.500€</a:t>
            </a:r>
          </a:p>
          <a:p>
            <a:r>
              <a:rPr lang="el-GR" dirty="0"/>
              <a:t>Στοιχειοθέτηση: 6.000€</a:t>
            </a:r>
          </a:p>
          <a:p>
            <a:r>
              <a:rPr lang="el-GR" dirty="0"/>
              <a:t>Διορθώσεις:       3.500€</a:t>
            </a:r>
          </a:p>
          <a:p>
            <a:endParaRPr lang="el-GR" dirty="0"/>
          </a:p>
          <a:p>
            <a:r>
              <a:rPr lang="el-GR" dirty="0"/>
              <a:t>Μεταβλητά κόστη ανά αντίτυπο:</a:t>
            </a:r>
          </a:p>
          <a:p>
            <a:r>
              <a:rPr lang="el-GR" dirty="0"/>
              <a:t>Προμήθεια βιβλιοπωλείων: 2 €</a:t>
            </a:r>
          </a:p>
          <a:p>
            <a:r>
              <a:rPr lang="el-GR" dirty="0"/>
              <a:t>Συγγραφικά δικαιώματα:    5 €</a:t>
            </a:r>
          </a:p>
          <a:p>
            <a:r>
              <a:rPr lang="el-GR" dirty="0"/>
              <a:t>Χαρτί, εκτύπωση, βιβλιοδεσία: 3€</a:t>
            </a:r>
          </a:p>
          <a:p>
            <a:r>
              <a:rPr lang="el-GR" dirty="0"/>
              <a:t>Γενικά έξοδα διάθεσης:  3€</a:t>
            </a:r>
          </a:p>
          <a:p>
            <a:r>
              <a:rPr lang="el-GR" dirty="0"/>
              <a:t>Η τιμή πώλησης ανά αντίτυπο είναι 23 €.</a:t>
            </a:r>
          </a:p>
          <a:p>
            <a:r>
              <a:rPr lang="el-GR" dirty="0"/>
              <a:t>Ποιο είναι το νεκρό σημείο της επιχείρησης σε αριθμό αντιτύπων</a:t>
            </a:r>
          </a:p>
          <a:p>
            <a:endParaRPr lang="el-GR" dirty="0"/>
          </a:p>
          <a:p>
            <a:endParaRPr lang="el-GR" dirty="0"/>
          </a:p>
        </p:txBody>
      </p:sp>
    </p:spTree>
    <p:extLst>
      <p:ext uri="{BB962C8B-B14F-4D97-AF65-F5344CB8AC3E}">
        <p14:creationId xmlns:p14="http://schemas.microsoft.com/office/powerpoint/2010/main" val="1445897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err="1"/>
              <a:t>Πν</a:t>
            </a:r>
            <a:r>
              <a:rPr lang="el-GR" dirty="0"/>
              <a:t>= 19.000/23-13=19.000/10=1900</a:t>
            </a:r>
          </a:p>
        </p:txBody>
      </p:sp>
    </p:spTree>
    <p:extLst>
      <p:ext uri="{BB962C8B-B14F-4D97-AF65-F5344CB8AC3E}">
        <p14:creationId xmlns:p14="http://schemas.microsoft.com/office/powerpoint/2010/main" val="2755912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2777" y="2310675"/>
            <a:ext cx="8656319" cy="4307839"/>
          </a:xfrm>
        </p:spPr>
      </p:pic>
    </p:spTree>
    <p:extLst>
      <p:ext uri="{BB962C8B-B14F-4D97-AF65-F5344CB8AC3E}">
        <p14:creationId xmlns:p14="http://schemas.microsoft.com/office/powerpoint/2010/main" val="157647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Έστω ό,τι παράγουμε 9.400 κιλά παγωτό για ένα μήνα και η τιμή πώλησης είναι 6 ευρώ</a:t>
            </a:r>
          </a:p>
        </p:txBody>
      </p:sp>
    </p:spTree>
    <p:extLst>
      <p:ext uri="{BB962C8B-B14F-4D97-AF65-F5344CB8AC3E}">
        <p14:creationId xmlns:p14="http://schemas.microsoft.com/office/powerpoint/2010/main" val="3540834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4136123" cy="1080938"/>
          </a:xfrm>
        </p:spPr>
        <p:txBody>
          <a:bodyPr>
            <a:normAutofit/>
          </a:bodyPr>
          <a:lstStyle/>
          <a:p>
            <a:endParaRPr lang="el-GR" sz="2400">
              <a:solidFill>
                <a:srgbClr val="FFFFFF"/>
              </a:solidFill>
            </a:endParaRPr>
          </a:p>
        </p:txBody>
      </p:sp>
      <p:sp>
        <p:nvSpPr>
          <p:cNvPr id="9" name="Content Placeholder 8">
            <a:extLst>
              <a:ext uri="{FF2B5EF4-FFF2-40B4-BE49-F238E27FC236}">
                <a16:creationId xmlns:a16="http://schemas.microsoft.com/office/drawing/2014/main" id="{B600F322-7DAF-4FAC-90B7-8B9B174AFE94}"/>
              </a:ext>
            </a:extLst>
          </p:cNvPr>
          <p:cNvSpPr>
            <a:spLocks noGrp="1"/>
          </p:cNvSpPr>
          <p:nvPr>
            <p:ph idx="1"/>
          </p:nvPr>
        </p:nvSpPr>
        <p:spPr>
          <a:xfrm>
            <a:off x="680321" y="2336873"/>
            <a:ext cx="3656289" cy="3599316"/>
          </a:xfrm>
        </p:spPr>
        <p:txBody>
          <a:bodyPr>
            <a:normAutofit/>
          </a:bodyPr>
          <a:lstStyle/>
          <a:p>
            <a:endParaRPr lang="en-US" sz="1400">
              <a:solidFill>
                <a:srgbClr val="FFFFFF"/>
              </a:solidFill>
            </a:endParaRPr>
          </a:p>
        </p:txBody>
      </p:sp>
      <p:graphicFrame>
        <p:nvGraphicFramePr>
          <p:cNvPr id="7" name="Θέση περιεχομένου 3"/>
          <p:cNvGraphicFramePr>
            <a:graphicFrameLocks/>
          </p:cNvGraphicFramePr>
          <p:nvPr>
            <p:extLst>
              <p:ext uri="{D42A27DB-BD31-4B8C-83A1-F6EECF244321}">
                <p14:modId xmlns:p14="http://schemas.microsoft.com/office/powerpoint/2010/main" val="99498327"/>
              </p:ext>
            </p:extLst>
          </p:nvPr>
        </p:nvGraphicFramePr>
        <p:xfrm>
          <a:off x="5593085" y="1648356"/>
          <a:ext cx="5629269" cy="3554498"/>
        </p:xfrm>
        <a:graphic>
          <a:graphicData uri="http://schemas.openxmlformats.org/drawingml/2006/table">
            <a:tbl>
              <a:tblPr firstRow="1" bandRow="1">
                <a:noFill/>
                <a:tableStyleId>{5C22544A-7EE6-4342-B048-85BDC9FD1C3A}</a:tableStyleId>
              </a:tblPr>
              <a:tblGrid>
                <a:gridCol w="2600298">
                  <a:extLst>
                    <a:ext uri="{9D8B030D-6E8A-4147-A177-3AD203B41FA5}">
                      <a16:colId xmlns:a16="http://schemas.microsoft.com/office/drawing/2014/main" val="1134747983"/>
                    </a:ext>
                  </a:extLst>
                </a:gridCol>
                <a:gridCol w="3028971">
                  <a:extLst>
                    <a:ext uri="{9D8B030D-6E8A-4147-A177-3AD203B41FA5}">
                      <a16:colId xmlns:a16="http://schemas.microsoft.com/office/drawing/2014/main" val="1025975223"/>
                    </a:ext>
                  </a:extLst>
                </a:gridCol>
              </a:tblGrid>
              <a:tr h="443182">
                <a:tc>
                  <a:txBody>
                    <a:bodyPr/>
                    <a:lstStyle/>
                    <a:p>
                      <a:r>
                        <a:rPr lang="el-GR" sz="1500" b="1">
                          <a:solidFill>
                            <a:schemeClr val="tx1">
                              <a:lumMod val="75000"/>
                              <a:lumOff val="25000"/>
                            </a:schemeClr>
                          </a:solidFill>
                        </a:rPr>
                        <a:t>Σταθερά</a:t>
                      </a:r>
                    </a:p>
                  </a:txBody>
                  <a:tcPr marL="180890" marR="90445" marT="90445" marB="90445">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l-GR" sz="1500" b="1">
                          <a:solidFill>
                            <a:schemeClr val="tx1">
                              <a:lumMod val="75000"/>
                              <a:lumOff val="25000"/>
                            </a:schemeClr>
                          </a:solidFill>
                        </a:rPr>
                        <a:t>Μεταβλητά</a:t>
                      </a:r>
                    </a:p>
                  </a:txBody>
                  <a:tcPr marL="180890" marR="90445" marT="90445" marB="90445">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3377622725"/>
                  </a:ext>
                </a:extLst>
              </a:tr>
              <a:tr h="443182">
                <a:tc>
                  <a:txBody>
                    <a:bodyPr/>
                    <a:lstStyle/>
                    <a:p>
                      <a:r>
                        <a:rPr lang="el-GR" sz="1500">
                          <a:solidFill>
                            <a:schemeClr val="tx1">
                              <a:lumMod val="75000"/>
                              <a:lumOff val="25000"/>
                            </a:schemeClr>
                          </a:solidFill>
                        </a:rPr>
                        <a:t>Ενοίκιο</a:t>
                      </a:r>
                      <a:r>
                        <a:rPr lang="el-GR" sz="1500" baseline="0">
                          <a:solidFill>
                            <a:schemeClr val="tx1">
                              <a:lumMod val="75000"/>
                              <a:lumOff val="25000"/>
                            </a:schemeClr>
                          </a:solidFill>
                        </a:rPr>
                        <a:t>                1.000</a:t>
                      </a:r>
                      <a:endParaRPr lang="el-GR" sz="1500">
                        <a:solidFill>
                          <a:schemeClr val="tx1">
                            <a:lumMod val="75000"/>
                            <a:lumOff val="25000"/>
                          </a:schemeClr>
                        </a:solidFill>
                      </a:endParaRP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l-GR" sz="1500">
                          <a:solidFill>
                            <a:schemeClr val="tx1">
                              <a:lumMod val="75000"/>
                              <a:lumOff val="25000"/>
                            </a:schemeClr>
                          </a:solidFill>
                        </a:rPr>
                        <a:t>Α’ Ύλες                    26800</a:t>
                      </a: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890134102"/>
                  </a:ext>
                </a:extLst>
              </a:tr>
              <a:tr h="443182">
                <a:tc>
                  <a:txBody>
                    <a:bodyPr/>
                    <a:lstStyle/>
                    <a:p>
                      <a:r>
                        <a:rPr lang="el-GR" sz="1500">
                          <a:solidFill>
                            <a:schemeClr val="tx1">
                              <a:lumMod val="75000"/>
                              <a:lumOff val="25000"/>
                            </a:schemeClr>
                          </a:solidFill>
                        </a:rPr>
                        <a:t>Μισθοί                  4.960</a:t>
                      </a: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r>
                        <a:rPr lang="el-GR" sz="1500">
                          <a:solidFill>
                            <a:schemeClr val="tx1">
                              <a:lumMod val="75000"/>
                              <a:lumOff val="25000"/>
                            </a:schemeClr>
                          </a:solidFill>
                        </a:rPr>
                        <a:t>Ρεύμα</a:t>
                      </a:r>
                      <a:r>
                        <a:rPr lang="el-GR" sz="1500" baseline="0">
                          <a:solidFill>
                            <a:schemeClr val="tx1">
                              <a:lumMod val="75000"/>
                              <a:lumOff val="25000"/>
                            </a:schemeClr>
                          </a:solidFill>
                        </a:rPr>
                        <a:t>                        800</a:t>
                      </a:r>
                      <a:endParaRPr lang="el-GR" sz="1500">
                        <a:solidFill>
                          <a:schemeClr val="tx1">
                            <a:lumMod val="75000"/>
                            <a:lumOff val="25000"/>
                          </a:schemeClr>
                        </a:solidFill>
                      </a:endParaRP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3874738261"/>
                  </a:ext>
                </a:extLst>
              </a:tr>
              <a:tr h="443182">
                <a:tc>
                  <a:txBody>
                    <a:bodyPr/>
                    <a:lstStyle/>
                    <a:p>
                      <a:r>
                        <a:rPr lang="el-GR" sz="1500">
                          <a:solidFill>
                            <a:schemeClr val="tx1">
                              <a:lumMod val="75000"/>
                              <a:lumOff val="25000"/>
                            </a:schemeClr>
                          </a:solidFill>
                        </a:rPr>
                        <a:t>Αποσβέσεις</a:t>
                      </a:r>
                      <a:r>
                        <a:rPr lang="el-GR" sz="1500" baseline="0">
                          <a:solidFill>
                            <a:schemeClr val="tx1">
                              <a:lumMod val="75000"/>
                              <a:lumOff val="25000"/>
                            </a:schemeClr>
                          </a:solidFill>
                        </a:rPr>
                        <a:t>           228</a:t>
                      </a:r>
                      <a:endParaRPr lang="el-GR" sz="1500">
                        <a:solidFill>
                          <a:schemeClr val="tx1">
                            <a:lumMod val="75000"/>
                            <a:lumOff val="25000"/>
                          </a:schemeClr>
                        </a:solidFill>
                      </a:endParaRP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l-GR" sz="1500">
                          <a:solidFill>
                            <a:schemeClr val="tx1">
                              <a:lumMod val="75000"/>
                              <a:lumOff val="25000"/>
                            </a:schemeClr>
                          </a:solidFill>
                        </a:rPr>
                        <a:t>Νερό                           80</a:t>
                      </a: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839828559"/>
                  </a:ext>
                </a:extLst>
              </a:tr>
              <a:tr h="443182">
                <a:tc>
                  <a:txBody>
                    <a:bodyPr/>
                    <a:lstStyle/>
                    <a:p>
                      <a:r>
                        <a:rPr lang="el-GR" sz="1500">
                          <a:solidFill>
                            <a:schemeClr val="tx1">
                              <a:lumMod val="75000"/>
                              <a:lumOff val="25000"/>
                            </a:schemeClr>
                          </a:solidFill>
                        </a:rPr>
                        <a:t>Ρεύμα</a:t>
                      </a:r>
                      <a:r>
                        <a:rPr lang="el-GR" sz="1500" baseline="0">
                          <a:solidFill>
                            <a:schemeClr val="tx1">
                              <a:lumMod val="75000"/>
                              <a:lumOff val="25000"/>
                            </a:schemeClr>
                          </a:solidFill>
                        </a:rPr>
                        <a:t> (Πάγιο)        200</a:t>
                      </a:r>
                      <a:endParaRPr lang="el-GR" sz="1500">
                        <a:solidFill>
                          <a:schemeClr val="tx1">
                            <a:lumMod val="75000"/>
                            <a:lumOff val="25000"/>
                          </a:schemeClr>
                        </a:solidFill>
                      </a:endParaRP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r>
                        <a:rPr lang="el-GR" sz="1500">
                          <a:solidFill>
                            <a:schemeClr val="tx1">
                              <a:lumMod val="75000"/>
                              <a:lumOff val="25000"/>
                            </a:schemeClr>
                          </a:solidFill>
                        </a:rPr>
                        <a:t>Πετρέλαιο</a:t>
                      </a:r>
                      <a:r>
                        <a:rPr lang="el-GR" sz="1500" baseline="0">
                          <a:solidFill>
                            <a:schemeClr val="tx1">
                              <a:lumMod val="75000"/>
                              <a:lumOff val="25000"/>
                            </a:schemeClr>
                          </a:solidFill>
                        </a:rPr>
                        <a:t>                  480</a:t>
                      </a:r>
                      <a:endParaRPr lang="el-GR" sz="1500">
                        <a:solidFill>
                          <a:schemeClr val="tx1">
                            <a:lumMod val="75000"/>
                            <a:lumOff val="25000"/>
                          </a:schemeClr>
                        </a:solidFill>
                      </a:endParaRP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1238048275"/>
                  </a:ext>
                </a:extLst>
              </a:tr>
              <a:tr h="669294">
                <a:tc>
                  <a:txBody>
                    <a:bodyPr/>
                    <a:lstStyle/>
                    <a:p>
                      <a:r>
                        <a:rPr lang="el-GR" sz="1500">
                          <a:solidFill>
                            <a:schemeClr val="tx1">
                              <a:lumMod val="75000"/>
                              <a:lumOff val="25000"/>
                            </a:schemeClr>
                          </a:solidFill>
                        </a:rPr>
                        <a:t>Νερό</a:t>
                      </a:r>
                      <a:r>
                        <a:rPr lang="el-GR" sz="1500" baseline="0">
                          <a:solidFill>
                            <a:schemeClr val="tx1">
                              <a:lumMod val="75000"/>
                              <a:lumOff val="25000"/>
                            </a:schemeClr>
                          </a:solidFill>
                        </a:rPr>
                        <a:t>    (Πάγιο)         20</a:t>
                      </a:r>
                      <a:endParaRPr lang="el-GR" sz="1500">
                        <a:solidFill>
                          <a:schemeClr val="tx1">
                            <a:lumMod val="75000"/>
                            <a:lumOff val="25000"/>
                          </a:schemeClr>
                        </a:solidFill>
                      </a:endParaRP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l-GR" sz="1500">
                          <a:solidFill>
                            <a:schemeClr val="tx1">
                              <a:lumMod val="75000"/>
                              <a:lumOff val="25000"/>
                            </a:schemeClr>
                          </a:solidFill>
                        </a:rPr>
                        <a:t>Μεταβλητό</a:t>
                      </a:r>
                      <a:r>
                        <a:rPr lang="el-GR" sz="1500" baseline="0">
                          <a:solidFill>
                            <a:schemeClr val="tx1">
                              <a:lumMod val="75000"/>
                              <a:lumOff val="25000"/>
                            </a:schemeClr>
                          </a:solidFill>
                        </a:rPr>
                        <a:t> Κόστος (ανά μήνα)   </a:t>
                      </a:r>
                      <a:r>
                        <a:rPr lang="en-US" sz="1500" baseline="0">
                          <a:solidFill>
                            <a:schemeClr val="tx1">
                              <a:lumMod val="75000"/>
                              <a:lumOff val="25000"/>
                            </a:schemeClr>
                          </a:solidFill>
                        </a:rPr>
                        <a:t>28160</a:t>
                      </a:r>
                      <a:endParaRPr lang="el-GR" sz="1500">
                        <a:solidFill>
                          <a:schemeClr val="tx1">
                            <a:lumMod val="75000"/>
                            <a:lumOff val="25000"/>
                          </a:schemeClr>
                        </a:solidFill>
                      </a:endParaRPr>
                    </a:p>
                  </a:txBody>
                  <a:tcPr marL="180890" marR="90445" marT="90445" marB="90445">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436079348"/>
                  </a:ext>
                </a:extLst>
              </a:tr>
              <a:tr h="669294">
                <a:tc>
                  <a:txBody>
                    <a:bodyPr/>
                    <a:lstStyle/>
                    <a:p>
                      <a:r>
                        <a:rPr lang="el-GR" sz="1500">
                          <a:solidFill>
                            <a:schemeClr val="tx1">
                              <a:lumMod val="75000"/>
                              <a:lumOff val="25000"/>
                            </a:schemeClr>
                          </a:solidFill>
                        </a:rPr>
                        <a:t>Κόστος Συντήρησης</a:t>
                      </a:r>
                      <a:r>
                        <a:rPr lang="el-GR" sz="1500" baseline="0">
                          <a:solidFill>
                            <a:schemeClr val="tx1">
                              <a:lumMod val="75000"/>
                              <a:lumOff val="25000"/>
                            </a:schemeClr>
                          </a:solidFill>
                        </a:rPr>
                        <a:t>    300</a:t>
                      </a:r>
                      <a:endParaRPr lang="el-GR" sz="1500">
                        <a:solidFill>
                          <a:schemeClr val="tx1">
                            <a:lumMod val="75000"/>
                            <a:lumOff val="25000"/>
                          </a:schemeClr>
                        </a:solidFill>
                      </a:endParaRP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tc>
                  <a:txBody>
                    <a:bodyPr/>
                    <a:lstStyle/>
                    <a:p>
                      <a:r>
                        <a:rPr lang="el-GR" sz="1500">
                          <a:solidFill>
                            <a:schemeClr val="tx1">
                              <a:lumMod val="75000"/>
                              <a:lumOff val="25000"/>
                            </a:schemeClr>
                          </a:solidFill>
                        </a:rPr>
                        <a:t>Μεταβλητό κόστος</a:t>
                      </a:r>
                      <a:r>
                        <a:rPr lang="el-GR" sz="1500" baseline="0">
                          <a:solidFill>
                            <a:schemeClr val="tx1">
                              <a:lumMod val="75000"/>
                              <a:lumOff val="25000"/>
                            </a:schemeClr>
                          </a:solidFill>
                        </a:rPr>
                        <a:t> ανά κιλό  </a:t>
                      </a:r>
                      <a:r>
                        <a:rPr lang="en-US" sz="1500" baseline="0">
                          <a:solidFill>
                            <a:schemeClr val="tx1">
                              <a:lumMod val="75000"/>
                              <a:lumOff val="25000"/>
                            </a:schemeClr>
                          </a:solidFill>
                        </a:rPr>
                        <a:t>28160/9400</a:t>
                      </a:r>
                      <a:endParaRPr lang="el-GR" sz="1500">
                        <a:solidFill>
                          <a:schemeClr val="tx1">
                            <a:lumMod val="75000"/>
                            <a:lumOff val="25000"/>
                          </a:schemeClr>
                        </a:solidFill>
                      </a:endParaRPr>
                    </a:p>
                  </a:txBody>
                  <a:tcPr marL="180890" marR="90445" marT="90445" marB="90445">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EDC"/>
                      </a:solidFill>
                      <a:prstDash val="solid"/>
                    </a:lnB>
                    <a:noFill/>
                  </a:tcPr>
                </a:tc>
                <a:extLst>
                  <a:ext uri="{0D108BD9-81ED-4DB2-BD59-A6C34878D82A}">
                    <a16:rowId xmlns:a16="http://schemas.microsoft.com/office/drawing/2014/main" val="3691446365"/>
                  </a:ext>
                </a:extLst>
              </a:tr>
            </a:tbl>
          </a:graphicData>
        </a:graphic>
      </p:graphicFrame>
    </p:spTree>
    <p:extLst>
      <p:ext uri="{BB962C8B-B14F-4D97-AF65-F5344CB8AC3E}">
        <p14:creationId xmlns:p14="http://schemas.microsoft.com/office/powerpoint/2010/main" val="35084421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Μεταβλητό κόστος ανά κιλό=28160/9400=2,99</a:t>
            </a:r>
          </a:p>
          <a:p>
            <a:r>
              <a:rPr lang="el-GR" dirty="0" err="1"/>
              <a:t>Πν</a:t>
            </a:r>
            <a:r>
              <a:rPr lang="el-GR" dirty="0"/>
              <a:t>= 6708/6-2,99=6708/3,01=2.228</a:t>
            </a:r>
          </a:p>
        </p:txBody>
      </p:sp>
    </p:spTree>
    <p:extLst>
      <p:ext uri="{BB962C8B-B14F-4D97-AF65-F5344CB8AC3E}">
        <p14:creationId xmlns:p14="http://schemas.microsoft.com/office/powerpoint/2010/main" val="2448313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9613861" cy="1080938"/>
          </a:xfrm>
        </p:spPr>
        <p:txBody>
          <a:bodyPr>
            <a:normAutofit/>
          </a:bodyPr>
          <a:lstStyle/>
          <a:p>
            <a:endParaRPr lang="el-GR"/>
          </a:p>
        </p:txBody>
      </p:sp>
      <p:graphicFrame>
        <p:nvGraphicFramePr>
          <p:cNvPr id="5" name="Θέση περιεχομένου 2">
            <a:extLst>
              <a:ext uri="{FF2B5EF4-FFF2-40B4-BE49-F238E27FC236}">
                <a16:creationId xmlns:a16="http://schemas.microsoft.com/office/drawing/2014/main" id="{9E805DA3-BEE8-4FA8-94EE-81E72014489A}"/>
              </a:ext>
            </a:extLst>
          </p:cNvPr>
          <p:cNvGraphicFramePr>
            <a:graphicFrameLocks noGrp="1"/>
          </p:cNvGraphicFramePr>
          <p:nvPr>
            <p:ph idx="1"/>
            <p:extLst>
              <p:ext uri="{D42A27DB-BD31-4B8C-83A1-F6EECF244321}">
                <p14:modId xmlns:p14="http://schemas.microsoft.com/office/powerpoint/2010/main" val="234263511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122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9613861" cy="1080938"/>
          </a:xfrm>
        </p:spPr>
        <p:txBody>
          <a:bodyPr>
            <a:normAutofit/>
          </a:bodyPr>
          <a:lstStyle/>
          <a:p>
            <a:endParaRPr lang="el-GR"/>
          </a:p>
        </p:txBody>
      </p:sp>
      <p:graphicFrame>
        <p:nvGraphicFramePr>
          <p:cNvPr id="5" name="Θέση περιεχομένου 2">
            <a:extLst>
              <a:ext uri="{FF2B5EF4-FFF2-40B4-BE49-F238E27FC236}">
                <a16:creationId xmlns:a16="http://schemas.microsoft.com/office/drawing/2014/main" id="{4198B8CA-321A-4C07-A3F8-C39EDB735BE0}"/>
              </a:ext>
            </a:extLst>
          </p:cNvPr>
          <p:cNvGraphicFramePr>
            <a:graphicFrameLocks noGrp="1"/>
          </p:cNvGraphicFramePr>
          <p:nvPr>
            <p:ph idx="1"/>
            <p:extLst>
              <p:ext uri="{D42A27DB-BD31-4B8C-83A1-F6EECF244321}">
                <p14:modId xmlns:p14="http://schemas.microsoft.com/office/powerpoint/2010/main" val="2778061360"/>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002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9613861" cy="1080938"/>
          </a:xfrm>
        </p:spPr>
        <p:txBody>
          <a:bodyPr>
            <a:normAutofit/>
          </a:bodyPr>
          <a:lstStyle/>
          <a:p>
            <a:endParaRPr lang="el-GR"/>
          </a:p>
        </p:txBody>
      </p:sp>
      <p:graphicFrame>
        <p:nvGraphicFramePr>
          <p:cNvPr id="5" name="Θέση περιεχομένου 2">
            <a:extLst>
              <a:ext uri="{FF2B5EF4-FFF2-40B4-BE49-F238E27FC236}">
                <a16:creationId xmlns:a16="http://schemas.microsoft.com/office/drawing/2014/main" id="{EF18C3AC-0F2F-4B45-8030-9947704EA117}"/>
              </a:ext>
            </a:extLst>
          </p:cNvPr>
          <p:cNvGraphicFramePr>
            <a:graphicFrameLocks noGrp="1"/>
          </p:cNvGraphicFramePr>
          <p:nvPr>
            <p:ph idx="1"/>
            <p:extLst>
              <p:ext uri="{D42A27DB-BD31-4B8C-83A1-F6EECF244321}">
                <p14:modId xmlns:p14="http://schemas.microsoft.com/office/powerpoint/2010/main" val="335487614"/>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827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9613861" cy="1080938"/>
          </a:xfrm>
        </p:spPr>
        <p:txBody>
          <a:bodyPr>
            <a:normAutofit/>
          </a:bodyPr>
          <a:lstStyle/>
          <a:p>
            <a:endParaRPr lang="el-GR"/>
          </a:p>
        </p:txBody>
      </p:sp>
      <p:graphicFrame>
        <p:nvGraphicFramePr>
          <p:cNvPr id="5" name="Θέση περιεχομένου 2">
            <a:extLst>
              <a:ext uri="{FF2B5EF4-FFF2-40B4-BE49-F238E27FC236}">
                <a16:creationId xmlns:a16="http://schemas.microsoft.com/office/drawing/2014/main" id="{DB66CF6A-5DDB-4FB8-B273-F941A905BB42}"/>
              </a:ext>
            </a:extLst>
          </p:cNvPr>
          <p:cNvGraphicFramePr>
            <a:graphicFrameLocks noGrp="1"/>
          </p:cNvGraphicFramePr>
          <p:nvPr>
            <p:ph idx="1"/>
            <p:extLst>
              <p:ext uri="{D42A27DB-BD31-4B8C-83A1-F6EECF244321}">
                <p14:modId xmlns:p14="http://schemas.microsoft.com/office/powerpoint/2010/main" val="3589322363"/>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304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680321" y="753228"/>
            <a:ext cx="9613861" cy="1080938"/>
          </a:xfrm>
        </p:spPr>
        <p:txBody>
          <a:bodyPr>
            <a:normAutofit/>
          </a:bodyPr>
          <a:lstStyle/>
          <a:p>
            <a:endParaRPr lang="el-GR"/>
          </a:p>
        </p:txBody>
      </p:sp>
      <p:graphicFrame>
        <p:nvGraphicFramePr>
          <p:cNvPr id="5" name="Θέση περιεχομένου 2">
            <a:extLst>
              <a:ext uri="{FF2B5EF4-FFF2-40B4-BE49-F238E27FC236}">
                <a16:creationId xmlns:a16="http://schemas.microsoft.com/office/drawing/2014/main" id="{2944EE92-806A-4D3C-B1E3-76D7725FC83C}"/>
              </a:ext>
            </a:extLst>
          </p:cNvPr>
          <p:cNvGraphicFramePr>
            <a:graphicFrameLocks noGrp="1"/>
          </p:cNvGraphicFramePr>
          <p:nvPr>
            <p:ph idx="1"/>
            <p:extLst>
              <p:ext uri="{D42A27DB-BD31-4B8C-83A1-F6EECF244321}">
                <p14:modId xmlns:p14="http://schemas.microsoft.com/office/powerpoint/2010/main" val="3482841645"/>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578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680321" y="2063262"/>
            <a:ext cx="3739279" cy="2661052"/>
          </a:xfrm>
        </p:spPr>
        <p:txBody>
          <a:bodyPr>
            <a:normAutofit/>
          </a:bodyPr>
          <a:lstStyle/>
          <a:p>
            <a:pPr algn="r"/>
            <a:endParaRPr lang="el-GR" sz="4400">
              <a:solidFill>
                <a:srgbClr val="FFFFFF"/>
              </a:solidFill>
            </a:endParaRPr>
          </a:p>
        </p:txBody>
      </p:sp>
      <p:sp>
        <p:nvSpPr>
          <p:cNvPr id="3" name="Θέση περιεχομένου 2"/>
          <p:cNvSpPr>
            <a:spLocks noGrp="1"/>
          </p:cNvSpPr>
          <p:nvPr>
            <p:ph idx="1"/>
          </p:nvPr>
        </p:nvSpPr>
        <p:spPr>
          <a:xfrm>
            <a:off x="5287995" y="661106"/>
            <a:ext cx="6257362" cy="5503101"/>
          </a:xfrm>
        </p:spPr>
        <p:txBody>
          <a:bodyPr anchor="ctr">
            <a:normAutofit/>
          </a:bodyPr>
          <a:lstStyle/>
          <a:p>
            <a:r>
              <a:rPr lang="el-GR" sz="2000">
                <a:solidFill>
                  <a:srgbClr val="FFFFFF"/>
                </a:solidFill>
              </a:rPr>
              <a:t>Οι μεταβλητές δαπάνες είναι ανάλογες προς το ύψος των πωλήσεων ή του	κύκλου εργασιών	μιας	επιχείρησης	και τέτοιες είναι οι πρώτες ύλες,	οι υπερωρίες κ.ο.κ. </a:t>
            </a:r>
          </a:p>
          <a:p>
            <a:endParaRPr lang="el-GR" sz="2000">
              <a:solidFill>
                <a:srgbClr val="FFFFFF"/>
              </a:solidFill>
            </a:endParaRPr>
          </a:p>
        </p:txBody>
      </p:sp>
    </p:spTree>
    <p:extLst>
      <p:ext uri="{BB962C8B-B14F-4D97-AF65-F5344CB8AC3E}">
        <p14:creationId xmlns:p14="http://schemas.microsoft.com/office/powerpoint/2010/main" val="303239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T = την τιμή πώλησης μιας μονάδας προϊόντος</a:t>
            </a:r>
          </a:p>
          <a:p>
            <a:r>
              <a:rPr lang="el-GR" dirty="0"/>
              <a:t>Π = την ποσότητα προϊόντος που παράγεται και πωλείται</a:t>
            </a:r>
          </a:p>
          <a:p>
            <a:r>
              <a:rPr lang="el-GR" dirty="0"/>
              <a:t>ΣΚ = το σταθερό κόστος</a:t>
            </a:r>
          </a:p>
          <a:p>
            <a:r>
              <a:rPr lang="el-GR" dirty="0"/>
              <a:t>ΜΜΚ = το μεταβλητό κόστος ανά μονάδα προϊόντος</a:t>
            </a:r>
          </a:p>
          <a:p>
            <a:r>
              <a:rPr lang="el-GR" dirty="0" err="1"/>
              <a:t>Πν</a:t>
            </a:r>
            <a:r>
              <a:rPr lang="el-GR" dirty="0"/>
              <a:t> = η ποσότητα νεκρού σημείου</a:t>
            </a:r>
          </a:p>
          <a:p>
            <a:endParaRPr lang="el-GR" dirty="0"/>
          </a:p>
        </p:txBody>
      </p:sp>
    </p:spTree>
    <p:extLst>
      <p:ext uri="{BB962C8B-B14F-4D97-AF65-F5344CB8AC3E}">
        <p14:creationId xmlns:p14="http://schemas.microsoft.com/office/powerpoint/2010/main" val="2068785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a:t> T *</a:t>
            </a:r>
            <a:r>
              <a:rPr lang="el-GR"/>
              <a:t> </a:t>
            </a:r>
            <a:r>
              <a:rPr lang="el-GR" b="1"/>
              <a:t>Πν =</a:t>
            </a:r>
            <a:r>
              <a:rPr lang="el-GR"/>
              <a:t> </a:t>
            </a:r>
            <a:r>
              <a:rPr lang="el-GR" b="1"/>
              <a:t>ΣΚ +</a:t>
            </a:r>
            <a:r>
              <a:rPr lang="el-GR"/>
              <a:t> </a:t>
            </a:r>
            <a:r>
              <a:rPr lang="el-GR" b="1"/>
              <a:t>Πν *</a:t>
            </a:r>
            <a:r>
              <a:rPr lang="el-GR"/>
              <a:t> </a:t>
            </a:r>
            <a:r>
              <a:rPr lang="el-GR" b="1"/>
              <a:t>ΜΜΚ</a:t>
            </a:r>
            <a:r>
              <a:rPr lang="el-GR"/>
              <a:t>	</a:t>
            </a:r>
            <a:r>
              <a:rPr lang="el-GR" b="1"/>
              <a:t>π</a:t>
            </a:r>
            <a:endParaRPr lang="el-GR"/>
          </a:p>
          <a:p>
            <a:r>
              <a:rPr lang="el-GR"/>
              <a:t> </a:t>
            </a:r>
          </a:p>
          <a:p>
            <a:r>
              <a:rPr lang="el-GR"/>
              <a:t> </a:t>
            </a:r>
          </a:p>
          <a:p>
            <a:r>
              <a:rPr lang="el-GR" b="1"/>
              <a:t>Πν</a:t>
            </a:r>
            <a:r>
              <a:rPr lang="el-GR"/>
              <a:t>	</a:t>
            </a:r>
            <a:r>
              <a:rPr lang="el-GR" b="1"/>
              <a:t>= ΣΚ/(Τ-ΜΜΚ)</a:t>
            </a:r>
            <a:endParaRPr lang="el-GR"/>
          </a:p>
          <a:p>
            <a:endParaRPr lang="el-GR"/>
          </a:p>
          <a:p>
            <a:pPr marL="0" indent="0">
              <a:buNone/>
            </a:pPr>
            <a:r>
              <a:rPr lang="el-GR"/>
              <a:t> </a:t>
            </a:r>
          </a:p>
          <a:p>
            <a:pPr marL="0" indent="0">
              <a:buNone/>
            </a:pPr>
            <a:r>
              <a:rPr lang="el-GR" b="1"/>
              <a:t> </a:t>
            </a:r>
            <a:endParaRPr lang="el-GR" dirty="0"/>
          </a:p>
        </p:txBody>
      </p:sp>
    </p:spTree>
    <p:extLst>
      <p:ext uri="{BB962C8B-B14F-4D97-AF65-F5344CB8AC3E}">
        <p14:creationId xmlns:p14="http://schemas.microsoft.com/office/powerpoint/2010/main" val="1220219465"/>
      </p:ext>
    </p:extLst>
  </p:cSld>
  <p:clrMapOvr>
    <a:masterClrMapping/>
  </p:clrMapOvr>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Βερολίνο">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Βερολίνο</Template>
  <TotalTime>1558</TotalTime>
  <Words>726</Words>
  <Application>Microsoft Office PowerPoint</Application>
  <PresentationFormat>Ευρεία οθόνη</PresentationFormat>
  <Paragraphs>91</Paragraphs>
  <Slides>18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18</vt:i4>
      </vt:variant>
    </vt:vector>
  </HeadingPairs>
  <TitlesOfParts>
    <vt:vector size="21" baseType="lpstr">
      <vt:lpstr>Arial</vt:lpstr>
      <vt:lpstr>Trebuchet MS</vt:lpstr>
      <vt:lpstr>Βερολίνο</vt:lpstr>
      <vt:lpstr>ΝΕΚΡΟ ΣΗΜΕΙΟ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ΝΕΚΡΟ ΣΗΜΕΙΟ</dc:title>
  <dc:creator>konanan@outlook.com.gr</dc:creator>
  <cp:lastModifiedBy>ANASTASIOS KONSTANTINIDIS</cp:lastModifiedBy>
  <cp:revision>12</cp:revision>
  <dcterms:created xsi:type="dcterms:W3CDTF">2020-11-28T15:46:28Z</dcterms:created>
  <dcterms:modified xsi:type="dcterms:W3CDTF">2022-05-26T08:41:58Z</dcterms:modified>
</cp:coreProperties>
</file>